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heme/theme2.xml" ContentType="application/vnd.openxmlformats-officedocument.them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1.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notesSlides/notesSlide2.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notesSlides/notesSlide3.xml" ContentType="application/vnd.openxmlformats-officedocument.presentationml.notesSlide+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4.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notesSlides/notesSlide5.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notesSlides/notesSlide6.xml" ContentType="application/vnd.openxmlformats-officedocument.presentationml.notesSlide+xml"/>
  <Override PartName="/ppt/tags/tag153.xml" ContentType="application/vnd.openxmlformats-officedocument.presentationml.tags+xml"/>
  <Override PartName="/ppt/tags/tag154.xml" ContentType="application/vnd.openxmlformats-officedocument.presentationml.tags+xml"/>
  <Override PartName="/ppt/notesSlides/notesSlide7.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notesSlides/notesSlide8.xml" ContentType="application/vnd.openxmlformats-officedocument.presentationml.notesSlide+xml"/>
  <Override PartName="/ppt/tags/tag158.xml" ContentType="application/vnd.openxmlformats-officedocument.presentationml.tags+xml"/>
  <Override PartName="/ppt/tags/tag159.xml" ContentType="application/vnd.openxmlformats-officedocument.presentationml.tags+xml"/>
  <Override PartName="/ppt/notesSlides/notesSlide9.xml" ContentType="application/vnd.openxmlformats-officedocument.presentationml.notesSlide+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notesSlides/notesSlide10.xml" ContentType="application/vnd.openxmlformats-officedocument.presentationml.notesSlide+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notesSlides/notesSlide11.xml" ContentType="application/vnd.openxmlformats-officedocument.presentationml.notesSlide+xml"/>
  <Override PartName="/ppt/tags/tag188.xml" ContentType="application/vnd.openxmlformats-officedocument.presentationml.tags+xml"/>
  <Override PartName="/ppt/tags/tag189.xml" ContentType="application/vnd.openxmlformats-officedocument.presentationml.tags+xml"/>
  <Override PartName="/ppt/notesSlides/notesSlide12.xml" ContentType="application/vnd.openxmlformats-officedocument.presentationml.notesSlide+xml"/>
  <Override PartName="/ppt/tags/tag190.xml" ContentType="application/vnd.openxmlformats-officedocument.presentationml.tags+xml"/>
  <Override PartName="/ppt/tags/tag191.xml" ContentType="application/vnd.openxmlformats-officedocument.presentationml.tags+xml"/>
  <Override PartName="/ppt/notesSlides/notesSlide13.xml" ContentType="application/vnd.openxmlformats-officedocument.presentationml.notesSlide+xml"/>
  <Override PartName="/ppt/tags/tag192.xml" ContentType="application/vnd.openxmlformats-officedocument.presentationml.tags+xml"/>
  <Override PartName="/ppt/tags/tag193.xml" ContentType="application/vnd.openxmlformats-officedocument.presentationml.tags+xml"/>
  <Override PartName="/ppt/notesSlides/notesSlide14.xml" ContentType="application/vnd.openxmlformats-officedocument.presentationml.notesSlide+xml"/>
  <Override PartName="/ppt/tags/tag194.xml" ContentType="application/vnd.openxmlformats-officedocument.presentationml.tags+xml"/>
  <Override PartName="/ppt/tags/tag195.xml" ContentType="application/vnd.openxmlformats-officedocument.presentationml.tags+xml"/>
  <Override PartName="/ppt/notesSlides/notesSlide15.xml" ContentType="application/vnd.openxmlformats-officedocument.presentationml.notesSlide+xml"/>
  <Override PartName="/ppt/tags/tag196.xml" ContentType="application/vnd.openxmlformats-officedocument.presentationml.tags+xml"/>
  <Override PartName="/ppt/tags/tag197.xml" ContentType="application/vnd.openxmlformats-officedocument.presentationml.tags+xml"/>
  <Override PartName="/ppt/notesSlides/notesSlide16.xml" ContentType="application/vnd.openxmlformats-officedocument.presentationml.notesSlide+xml"/>
  <Override PartName="/ppt/tags/tag198.xml" ContentType="application/vnd.openxmlformats-officedocument.presentationml.tags+xml"/>
  <Override PartName="/ppt/tags/tag199.xml" ContentType="application/vnd.openxmlformats-officedocument.presentationml.tags+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72" r:id="rId2"/>
    <p:sldId id="261" r:id="rId3"/>
    <p:sldId id="273" r:id="rId4"/>
    <p:sldId id="274" r:id="rId5"/>
    <p:sldId id="276" r:id="rId6"/>
    <p:sldId id="277" r:id="rId7"/>
    <p:sldId id="275" r:id="rId8"/>
    <p:sldId id="278" r:id="rId9"/>
    <p:sldId id="279" r:id="rId10"/>
    <p:sldId id="280" r:id="rId11"/>
    <p:sldId id="281" r:id="rId12"/>
    <p:sldId id="282" r:id="rId13"/>
    <p:sldId id="283" r:id="rId14"/>
    <p:sldId id="284" r:id="rId15"/>
    <p:sldId id="286" r:id="rId16"/>
    <p:sldId id="285" r:id="rId17"/>
    <p:sldId id="287" r:id="rId18"/>
    <p:sldId id="288" r:id="rId19"/>
  </p:sldIdLst>
  <p:sldSz cx="12192000" cy="6858000"/>
  <p:notesSz cx="6858000" cy="9144000"/>
  <p:custDataLst>
    <p:tags r:id="rId2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86"/>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10/25/26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extLst>
      <p:ext uri="{BB962C8B-B14F-4D97-AF65-F5344CB8AC3E}">
        <p14:creationId xmlns:p14="http://schemas.microsoft.com/office/powerpoint/2010/main" val="2301286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presentation starts from a principle that the needs of older people are interrelated and empowerment is not just about clinical monitoring. Self-management and independence are possible with technology, but only if it is used properly. There is some evidence that digital interventions can help with self-management, but access, skills, affordability and suitable support can make a difference in whether benefits are realised (Martins et al., 2025). The presentation therefore considers technology critically and asks itself when it enables more control, and when it can lead to a transfer of responsibility or inequality (Narkhede, Wankhede and Kamble, 2025).</a:t>
            </a:r>
          </a:p>
        </p:txBody>
      </p:sp>
    </p:spTree>
    <p:extLst>
      <p:ext uri="{BB962C8B-B14F-4D97-AF65-F5344CB8AC3E}">
        <p14:creationId xmlns:p14="http://schemas.microsoft.com/office/powerpoint/2010/main" val="627763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Empowerment is seen as a result of participation and not as the ownership of technology. Teaching material focuses on empowerment and choice, dignity, self-worth and individual values. The technology can be empowering when it enables the older person to gain understanding, make choices and maintain a sense of control over their daily life. Monitoring can also enhance organisational control, however (Peters et al., 2026). The important question is thus whether technology rebalances the control toward the older person.</a:t>
            </a:r>
          </a:p>
        </p:txBody>
      </p:sp>
    </p:spTree>
    <p:extLst>
      <p:ext uri="{BB962C8B-B14F-4D97-AF65-F5344CB8AC3E}">
        <p14:creationId xmlns:p14="http://schemas.microsoft.com/office/powerpoint/2010/main" val="2138025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This highlights an overall assessment of physical, mental, emotional and social wellbeing. This is important because adopting a technology that addresses one issue can actually generate another if there are broader needs that are not addressed. As an example, monitoring can be used to help ensure physical safety, but not necessarily to alleviate feelings of loneliness or provide emotional reassurance. There is also some evidence that suggests digitally mediated communication has the potential to contribute to social wellbeing, albeit with mixed outcomes. Technology should thus be chosen based on the evaluation of needs, preferences, and capabilities, and not solely because of technological novelty (Sen et al., 2022).</a:t>
            </a:r>
          </a:p>
        </p:txBody>
      </p:sp>
    </p:spTree>
    <p:extLst>
      <p:ext uri="{BB962C8B-B14F-4D97-AF65-F5344CB8AC3E}">
        <p14:creationId xmlns:p14="http://schemas.microsoft.com/office/powerpoint/2010/main" val="2372186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Self-management involves having a more active role in caring for oneself, rather than being the object of care. Technology can help with monitoring, information access, communication and daily health care. Self-management should not be seen as a way for professionals to abdicate responsibility to older people, though. Data indicate that technology can reinforce self-efficacy and patient activation, but this depends on the intervention and the mechanisms supporting it (Hynes et al., 2021). Independence is thus the ability to make choices and function, with appropriate support.</a:t>
            </a:r>
          </a:p>
        </p:txBody>
      </p:sp>
    </p:spTree>
    <p:extLst>
      <p:ext uri="{BB962C8B-B14F-4D97-AF65-F5344CB8AC3E}">
        <p14:creationId xmlns:p14="http://schemas.microsoft.com/office/powerpoint/2010/main" val="1350849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This is an ecosystem which shows that one technology does not create empowerment. Industries serve different facets of the needs of an older person. Wearables and remote monitoring can be used to raise awareness of health; assistive technologies and smart home technologies can be used to improve everyday functioning; telehealth can enhance access; communication technologies can enhance social connection (WHO, 2021). The key analytical question is: How do technologies help the older person meet the needs that have been identified, instead of forcing the individual to change or adapt to the technology. </a:t>
            </a:r>
          </a:p>
        </p:txBody>
      </p:sp>
    </p:spTree>
    <p:extLst>
      <p:ext uri="{BB962C8B-B14F-4D97-AF65-F5344CB8AC3E}">
        <p14:creationId xmlns:p14="http://schemas.microsoft.com/office/powerpoint/2010/main" val="2215170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Wearables can make things that are important to health and activity more visible to both older people and professionals. Common indicators that were identified through an umbrella review were physical activity, heart rate, blood pressure, glucose, and temperature. But monitoring is more involved than data collection (Rupprecht et al., 2022). For older users, it is also important to provide assistance to interpret the information correctly, and accuracy and usability continue to be factors (Lee et al., 2025). It is not, then, the gathering of data that has the empowering effect, but the meaningful interpretation and action. </a:t>
            </a:r>
          </a:p>
        </p:txBody>
      </p:sp>
    </p:spTree>
    <p:extLst>
      <p:ext uri="{BB962C8B-B14F-4D97-AF65-F5344CB8AC3E}">
        <p14:creationId xmlns:p14="http://schemas.microsoft.com/office/powerpoint/2010/main" val="3026474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Telehealth can make care more convenient and allow for some care to be provided in the older person's home. Some research indicates that telemedicine may be practical and effective in various fields of older-person services, while others point to technological challenges, hearing issues and limitations where physical examination is required (Srinivasan and Rajavel, 2024). Therefore, telehealth should be used in conjunction with, and not as a substitute for, in-person services. Accessibility, capability and preference are still a factor between older people and person-centred choice continues to be important (Ku</a:t>
            </a:r>
            <a:r>
              <a:rPr lang="" altLang="en-US"/>
              <a:t>ż</a:t>
            </a:r>
            <a:r>
              <a:rPr lang="en-US" altLang="en-US"/>
              <a:t>elewska et al., 2025). </a:t>
            </a:r>
          </a:p>
        </p:txBody>
      </p:sp>
    </p:spTree>
    <p:extLst>
      <p:ext uri="{BB962C8B-B14F-4D97-AF65-F5344CB8AC3E}">
        <p14:creationId xmlns:p14="http://schemas.microsoft.com/office/powerpoint/2010/main" val="1163546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Assistive and smart home technologies can help overcome functional impairments and enable ageing in place. There are some reported benefits in independence, self-management, mobility and quality of life in recent systematic reviews. But challenges include usability, social acceptance and financial issues (Srinivasan et al., 2025). But when technologies are constantly tracking activities, privacy is important, too. Hence, the technology should be evaluated based on the capabilities of the older person, his/her environment and preferences, and not on the idea that the mere provision of technology will yield independence (Albarqi, 2024). </a:t>
            </a:r>
          </a:p>
        </p:txBody>
      </p:sp>
    </p:spTree>
    <p:extLst>
      <p:ext uri="{BB962C8B-B14F-4D97-AF65-F5344CB8AC3E}">
        <p14:creationId xmlns:p14="http://schemas.microsoft.com/office/powerpoint/2010/main" val="111344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Health is more than physical monitoring, so social and emotional wellbeing should be included. Information and communication technologies can have a positive impact on social connectedness, as reported in reviews, especially when they enable the maintenance of existing connections. But the effectiveness of the evidence is not consistent, and certain interventions yield mixed results. Digital communication must thus be used to enhance real-person communication, not instead of it. Technology can be used to enhance a person's social participation or not, depending on their Accessibility, training, confidence and preference (Uslu, 2025). </a:t>
            </a:r>
          </a:p>
        </p:txBody>
      </p:sp>
    </p:spTree>
    <p:extLst>
      <p:ext uri="{BB962C8B-B14F-4D97-AF65-F5344CB8AC3E}">
        <p14:creationId xmlns:p14="http://schemas.microsoft.com/office/powerpoint/2010/main" val="317039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This slide collates the evidence. Technology can be a means of empowerment if older people have a meaningful choice, accessible design, appropriate training and continuing human support. However, technology can be counter-productive to empowerment when imposed, unaffordable, or hard to use, or perceived as surveillance (Singh and Das, 2020). There is also new evidence that highlights the need for co-design and person-centred implementation. The core synthesis is that empowerment is 'relational' – outcomes are determined by the interaction between technology and the individual, care professionals, family and wider environment (Azouz and Zaiter, 2026). </a:t>
            </a:r>
          </a:p>
        </p:txBody>
      </p:sp>
    </p:spTree>
    <p:extLst>
      <p:ext uri="{BB962C8B-B14F-4D97-AF65-F5344CB8AC3E}">
        <p14:creationId xmlns:p14="http://schemas.microsoft.com/office/powerpoint/2010/main" val="512470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focus of person-centred care is the most robust practice lens as it demands that decisions are based on the older person's preferences, values and priorities. Knowing the person and customised planning and collaboration are now recognised as key aspects of the research. Activity Theory can help to understand sustained engagement in meaningful activity, and Continuity Theory focuses on valued routines and identity (Walker and Fullah, 2026). These theories are only useful if applied in a critical way, and technology which limits choice and/or disrupts routine may not align with person-centred empowerment. </a:t>
            </a:r>
          </a:p>
        </p:txBody>
      </p:sp>
    </p:spTree>
    <p:extLst>
      <p:ext uri="{BB962C8B-B14F-4D97-AF65-F5344CB8AC3E}">
        <p14:creationId xmlns:p14="http://schemas.microsoft.com/office/powerpoint/2010/main" val="3146512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Digital transformation is a growing priority in UK policy in the NHS and adult social care. Current provision includes telecare, remote monitoring, digital records and digital skills initiatives. Implementation evidence, however, reveals that adoption is not always equal, so policy ambition doesn't necessarily result in empowerment. The issue is not whether older people can access, understand, and select technologies, but rather whether they can. The question is not if, but whether older people can access, understand, and choose technologies. Effective provision, therefore, needs to be person-centred, needs to be accessible, needs to be protected in terms of privacy and needs to be supported by human alternatives where it is not suitable for the entire pathway.</a:t>
            </a:r>
          </a:p>
          <a:p>
            <a:r>
              <a:rPr lang="en-US" altLang="en-US"/>
              <a:t>Current DHSC evidence reports that 27% of surveyed adult social-care providers were not using any care technologies, while monitoring equipment with sensors was used by 43%. (Department of Health and Social Care, 2026). </a:t>
            </a:r>
          </a:p>
          <a:p>
            <a:r>
              <a:rPr lang="en-US" altLang="en-US"/>
              <a:t>The current UK telecare guidance also states that telecare can help people remain safe and independent at home, while the planned digital phone switchover creates compatibility considerations for some existing devices. </a:t>
            </a:r>
          </a:p>
          <a:p>
            <a:endParaRPr lang="en-US" altLang="en-US"/>
          </a:p>
        </p:txBody>
      </p:sp>
    </p:spTree>
    <p:extLst>
      <p:ext uri="{BB962C8B-B14F-4D97-AF65-F5344CB8AC3E}">
        <p14:creationId xmlns:p14="http://schemas.microsoft.com/office/powerpoint/2010/main" val="3612660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digital empowerment paradox is when technology that is supposed to empower people in a way that makes them independent or included makes them dependent or excluded. Meaningful use must have limited access, skills, health literacy and accessibility. Autonomy can also be impacted by privacy and surveillance, and by insufficient training and technical support, responsibility can be assumed by older people or carers. Therefore, technology innovation should be evaluated beyond functionality and also in terms of its overall ability to maintain choice, control, dignity and functional ability.</a:t>
            </a:r>
          </a:p>
          <a:p>
            <a:r>
              <a:rPr lang="en-US" altLang="en-US"/>
              <a:t>Peer-reviewed evidence in recent years has pointed to usability, social acceptance and cost as barriers to smart home health technology, and to potential enhancements for self-management and independent living (Zhou et al., 2025).  A recent significant source is the systematic review on digital exclusion and health in older adults, which highlights digital exclusion as a hindrance in accessing health resources. </a:t>
            </a:r>
          </a:p>
          <a:p>
            <a:endParaRPr lang="en-US" altLang="en-US"/>
          </a:p>
        </p:txBody>
      </p:sp>
    </p:spTree>
    <p:extLst>
      <p:ext uri="{BB962C8B-B14F-4D97-AF65-F5344CB8AC3E}">
        <p14:creationId xmlns:p14="http://schemas.microsoft.com/office/powerpoint/2010/main" val="1456484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These recommendations are service improvements based on the evidence. Co-design helps to acknowledge older people's priorities in technology. Capability barriers are addressed using digital skills and health-literacy support. Hybrid pathways keep human alternatives to ensure digital non-exclusion. Individual assessment prevents the inappropriate provision of one-size-fits-all solutions. Autonomy is safeguarded with clear consent, processes of privacy. Last but not least, services should assess for improvements in outcomes through technology. Therefore, every recommendation is coupled with an intervention, responsible act, and expected outcome and evaluation.</a:t>
            </a:r>
          </a:p>
          <a:p>
            <a:r>
              <a:rPr lang="en-US" altLang="en-US"/>
              <a:t>The current UK Adult Social Care Digital Skills Framework does include person-centred care as a key strand, as well as technical skills, communication, data management, online safety, ethical technology use and digital wellbeing; this offers some policy support for these recommendations (Department of Health and Social Care, 2026).  The other areas of implementation identified in the current DHSC digitising adult social care guidance are: connectivity; digital records; AI; digital skills and technology selection. </a:t>
            </a:r>
          </a:p>
          <a:p>
            <a:endParaRPr lang="en-US" altLang="en-US"/>
          </a:p>
        </p:txBody>
      </p:sp>
    </p:spTree>
    <p:extLst>
      <p:ext uri="{BB962C8B-B14F-4D97-AF65-F5344CB8AC3E}">
        <p14:creationId xmlns:p14="http://schemas.microsoft.com/office/powerpoint/2010/main" val="22847490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Mrs A demonstrates the need for individual assessment. The intervention package should be based on her mobility, medication, wish to stay home, and her family situation and digital confidence. Medication support, assistive technology and video communication, remote contact, and wearables are options that may be needed but are not assumed. The assessment should be a means of identifying her preferences, training needs, contingency plans, privacy and support. Empowerment is when the package gives her greater decision-making power.</a:t>
            </a:r>
          </a:p>
          <a:p>
            <a:r>
              <a:rPr lang="en-US" altLang="en-US"/>
              <a:t>Why this case works: In recent years, systematic evidence has shown that smart-home technology has the potential to assist ageing in place, self-management, mobility, social engagement and quality of life, but individual circumstances must be taken into consideration when implementing these technologies. </a:t>
            </a:r>
          </a:p>
          <a:p>
            <a:endParaRPr lang="en-US" altLang="en-US"/>
          </a:p>
        </p:txBody>
      </p:sp>
    </p:spTree>
    <p:extLst>
      <p:ext uri="{BB962C8B-B14F-4D97-AF65-F5344CB8AC3E}">
        <p14:creationId xmlns:p14="http://schemas.microsoft.com/office/powerpoint/2010/main" val="1741489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The presentation shows that technology can be used to support self-management, independence, autonomy and wellbeing, but that it is not a foregone conclusion. Different abilities and support requirements for older people. The potential for empowerment is hindered by digital exclusion, accessibility, cost, privacy, and lack of human support. The technology must therefore be used alongside people-centred care and not in place of it. The guiding principle is to make technology more empowering to the older person in terms of control, choice and participation.</a:t>
            </a:r>
          </a:p>
        </p:txBody>
      </p:sp>
    </p:spTree>
    <p:extLst>
      <p:ext uri="{BB962C8B-B14F-4D97-AF65-F5344CB8AC3E}">
        <p14:creationId xmlns:p14="http://schemas.microsoft.com/office/powerpoint/2010/main" val="4246944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tLang="en-US"/>
              <a:t>Martins, A.I., Ribeiro, </a:t>
            </a:r>
            <a:r>
              <a:rPr lang="" altLang="en-US"/>
              <a:t>Ó., </a:t>
            </a:r>
            <a:r>
              <a:rPr lang="en-US" altLang="en-US"/>
              <a:t>Santinha, G., Silva, T., Rocha, N.P. and Silva, A.G. (2025) ‘Effectiveness of integrated digital solutions to empower older adults in aspects related to their health: systematic review and meta-analysis’, Journal of Medical Internet Research, 27, p. e54466. Available at: https://www.jmir.org/2025/1/e54466/ (Accessed: 3 October 2026).</a:t>
            </a:r>
          </a:p>
          <a:p>
            <a:r>
              <a:rPr lang="en-US" altLang="en-US"/>
              <a:t>Narkhede, M.R., Wankhede, N.I. and Kamble, A.M. (2025) ‘Enhancing patient autonomy in data ownership: privacy models and consent frameworks for healthcare’, Journal of Digital Health, pp. 1–23. Available at: https://www.researchgate.net/publication/389539294_Enhancing_patient_autonomy_in_data_ownership_privacy_models_and_consent_frameworks_for_healthcare (Accessed: 3 October 2026).</a:t>
            </a:r>
          </a:p>
          <a:p>
            <a:r>
              <a:rPr lang="en-US" altLang="en-US"/>
              <a:t>Peters, L.H.L., Debie, V.H.J., Vervloet, M., van Schayck, O.C.P., Muris, J.W.M. and Gidding-Slok, A.H.M. (2026) ‘Promoting patient empowerment in chronic care: a scoping review of key facilitating factors’, Patient Education and Counselling, 152, p. 109802. Available at: https://www.sciencedirect.com/science/article/pii/S0738399126003356 (Accessed: 3 October 2026).</a:t>
            </a:r>
          </a:p>
          <a:p>
            <a:r>
              <a:rPr lang="en-US" altLang="en-US"/>
              <a:t>Rupprecht, F.S., Sabatini, S., Diehl, M., Gerstorf, D., Kaspar, R., Schilling, O.K. and Wahl, H.-W. (2022) ‘Awareness of age-related change in the context of major life events’, Frontiers in Psychiatry, 13. Available at: https://pmc.ncbi.nlm.nih.gov/articles/PMC9650375/ (Accessed: 3 October 2026).</a:t>
            </a:r>
          </a:p>
          <a:p>
            <a:r>
              <a:rPr lang="en-US" altLang="en-US"/>
              <a:t>Sen, K., Prybutok, G. and Prybutok, V. (2022) ‘The use of digital technology for social wellbeing reduces social isolation in older adults: a systematic review’, SSM - Population Health, 17, p. 101020. Available at: https://pmc.ncbi.nlm.nih.gov/articles/PMC8733322/ (Accessed: 3 October 2026).</a:t>
            </a:r>
          </a:p>
          <a:p>
            <a:r>
              <a:rPr lang="en-US" altLang="en-US"/>
              <a:t>Singh, R. and Das, P.P. (2020) ‘An approach to develop accessible and affordable products’, Procedia CIRP, 91, pp. 489–493. Available at: https://www.researchgate.net/publication/343730772_An_Approach_to_Develop_Accessible_and_Affordable_Products (Accessed: 3 October 2026).</a:t>
            </a:r>
          </a:p>
          <a:p>
            <a:r>
              <a:rPr lang="en-US" altLang="en-US"/>
              <a:t>Srinivasan, S. and Rajavel, N. (2024) ‘Technology improves the quality of life for elderly people’, Advances in Finance, Accounting, and Economics, pp. 109–150. Available at: https://www.researchgate.net/publication/387265118_Technology_Improves_the_Quality_of_Life_for_Elderly_People (Accessed: 3 October 2026).</a:t>
            </a:r>
          </a:p>
          <a:p>
            <a:r>
              <a:rPr lang="en-US" altLang="en-US"/>
              <a:t>Srinivasan, S., Mahmoudi-Dehaki, M. and Nasr-Esfahani, N. (2025) ‘The transformative role of assistive technology in enhancing quality of life for individuals with disabilities’. Available at: https://www.researchgate.net/publication/388593332_The_Transformative_Role_of_Assistive_Technology_in_Enhancing_Quality_of_Life_for_Individuals_With_Disabilities (Accessed: 3 October 2026).</a:t>
            </a:r>
          </a:p>
          <a:p>
            <a:r>
              <a:rPr lang="en-US" altLang="en-US"/>
              <a:t>Uslu, O. (2025) ‘Understanding digital wellbeing: impacts, strategies, and the path to healthier technology practices’, Discover Social Science and Health, 5(1). Available at: https://www.researchgate.net/publication/396310398_Understanding_digital_wellbeing_impacts_strategies_and_the_path_to_healthier_technology_practices (Accessed: 3 October 2026).</a:t>
            </a:r>
          </a:p>
          <a:p>
            <a:r>
              <a:rPr lang="en-US" altLang="en-US"/>
              <a:t>Walker, P.H. and Fullah, M.A. (2026) ‘Ageing well as personal responsibility: a sociological analysis of active ageing discourses among older adults in urban Sierra Leone’, International Journal of Research and Innovation in Social Science (IJRISS), 10(3), pp. 8635–8657. Available at: https://rsisinternational.org/journals/ijriss/uploads/vol10-iss3-pg8635-8657-202604_pdf.pdf (Accessed: 3 October 2026).</a:t>
            </a:r>
          </a:p>
          <a:p>
            <a:r>
              <a:rPr lang="en-US" altLang="en-US"/>
              <a:t>World Health Organisation (2021) Global strategy on digital health 2020–2025. Available at: https://www.who.int/docs/default-source/documents/gs4dhdaa2a9f352b0445bafbc79ca799dce4d.pdf (Accessed: 3 October 2026).</a:t>
            </a:r>
          </a:p>
          <a:p>
            <a:r>
              <a:rPr lang="en-US" altLang="en-US"/>
              <a:t>Zhou, J., Gavriel Salvendy, G., Boot, W.R., Charness, N., Czaja, S., Gao, Q., Holzinger, A., Stavroula Ntoa, Rau, P.-L.P., Rogers, W.A., Constantine Stephanidis, C., Wahl, H.-W. and Ziefle, M. (2025) ‘Grand challenges of smart technology for older adults’, International Journal of Human–Computer Interaction. Available at: https://www.tandfonline.com/doi/full/10.1080/10447318.2025.2457003 (Accessed: 3 October 2026).</a:t>
            </a:r>
          </a:p>
          <a:p>
            <a:endParaRPr lang="en-US" altLang="en-US"/>
          </a:p>
        </p:txBody>
      </p:sp>
    </p:spTree>
    <p:extLst>
      <p:ext uri="{BB962C8B-B14F-4D97-AF65-F5344CB8AC3E}">
        <p14:creationId xmlns:p14="http://schemas.microsoft.com/office/powerpoint/2010/main" val="166744307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tags" Target="../tags/tag30.xml"/><Relationship Id="rId3" Type="http://schemas.openxmlformats.org/officeDocument/2006/relationships/tags" Target="../tags/tag15.xml"/><Relationship Id="rId21" Type="http://schemas.openxmlformats.org/officeDocument/2006/relationships/tags" Target="../tags/tag33.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5" Type="http://schemas.openxmlformats.org/officeDocument/2006/relationships/image" Target="../media/image2.svg"/><Relationship Id="rId2" Type="http://schemas.openxmlformats.org/officeDocument/2006/relationships/tags" Target="../tags/tag14.xml"/><Relationship Id="rId16" Type="http://schemas.openxmlformats.org/officeDocument/2006/relationships/tags" Target="../tags/tag28.xml"/><Relationship Id="rId20" Type="http://schemas.openxmlformats.org/officeDocument/2006/relationships/tags" Target="../tags/tag32.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24" Type="http://schemas.openxmlformats.org/officeDocument/2006/relationships/slideMaster" Target="../slideMasters/slideMaster1.xml"/><Relationship Id="rId5" Type="http://schemas.openxmlformats.org/officeDocument/2006/relationships/tags" Target="../tags/tag17.xml"/><Relationship Id="rId15" Type="http://schemas.openxmlformats.org/officeDocument/2006/relationships/tags" Target="../tags/tag27.xml"/><Relationship Id="rId23" Type="http://schemas.openxmlformats.org/officeDocument/2006/relationships/tags" Target="../tags/tag35.xml"/><Relationship Id="rId10" Type="http://schemas.openxmlformats.org/officeDocument/2006/relationships/tags" Target="../tags/tag22.xml"/><Relationship Id="rId19" Type="http://schemas.openxmlformats.org/officeDocument/2006/relationships/tags" Target="../tags/tag31.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 Id="rId22" Type="http://schemas.openxmlformats.org/officeDocument/2006/relationships/tags" Target="../tags/tag34.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slideMaster" Target="../slideMasters/slideMaster1.xml"/><Relationship Id="rId5" Type="http://schemas.openxmlformats.org/officeDocument/2006/relationships/tags" Target="../tags/tag40.xml"/><Relationship Id="rId4" Type="http://schemas.openxmlformats.org/officeDocument/2006/relationships/tags" Target="../tags/tag39.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image" Target="../media/image1.svg"/><Relationship Id="rId3" Type="http://schemas.openxmlformats.org/officeDocument/2006/relationships/tags" Target="../tags/tag43.xml"/><Relationship Id="rId7" Type="http://schemas.openxmlformats.org/officeDocument/2006/relationships/tags" Target="../tags/tag47.xml"/><Relationship Id="rId12" Type="http://schemas.openxmlformats.org/officeDocument/2006/relationships/slideMaster" Target="../slideMasters/slideMaster1.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5" Type="http://schemas.openxmlformats.org/officeDocument/2006/relationships/tags" Target="../tags/tag45.xml"/><Relationship Id="rId10" Type="http://schemas.openxmlformats.org/officeDocument/2006/relationships/tags" Target="../tags/tag50.xml"/><Relationship Id="rId4" Type="http://schemas.openxmlformats.org/officeDocument/2006/relationships/tags" Target="../tags/tag44.xml"/><Relationship Id="rId9" Type="http://schemas.openxmlformats.org/officeDocument/2006/relationships/tags" Target="../tags/tag49.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tags" Target="../tags/tag64.xml"/><Relationship Id="rId18" Type="http://schemas.openxmlformats.org/officeDocument/2006/relationships/tags" Target="../tags/tag69.xml"/><Relationship Id="rId3" Type="http://schemas.openxmlformats.org/officeDocument/2006/relationships/tags" Target="../tags/tag54.xml"/><Relationship Id="rId21" Type="http://schemas.openxmlformats.org/officeDocument/2006/relationships/image" Target="../media/image2.svg"/><Relationship Id="rId7" Type="http://schemas.openxmlformats.org/officeDocument/2006/relationships/tags" Target="../tags/tag58.xml"/><Relationship Id="rId12" Type="http://schemas.openxmlformats.org/officeDocument/2006/relationships/tags" Target="../tags/tag63.xml"/><Relationship Id="rId17" Type="http://schemas.openxmlformats.org/officeDocument/2006/relationships/tags" Target="../tags/tag68.xml"/><Relationship Id="rId2" Type="http://schemas.openxmlformats.org/officeDocument/2006/relationships/tags" Target="../tags/tag53.xml"/><Relationship Id="rId16" Type="http://schemas.openxmlformats.org/officeDocument/2006/relationships/tags" Target="../tags/tag67.xml"/><Relationship Id="rId20" Type="http://schemas.openxmlformats.org/officeDocument/2006/relationships/slideMaster" Target="../slideMasters/slideMaster1.xml"/><Relationship Id="rId1" Type="http://schemas.openxmlformats.org/officeDocument/2006/relationships/tags" Target="../tags/tag52.xml"/><Relationship Id="rId6" Type="http://schemas.openxmlformats.org/officeDocument/2006/relationships/tags" Target="../tags/tag57.xml"/><Relationship Id="rId11" Type="http://schemas.openxmlformats.org/officeDocument/2006/relationships/tags" Target="../tags/tag62.xml"/><Relationship Id="rId5" Type="http://schemas.openxmlformats.org/officeDocument/2006/relationships/tags" Target="../tags/tag56.xml"/><Relationship Id="rId15" Type="http://schemas.openxmlformats.org/officeDocument/2006/relationships/tags" Target="../tags/tag66.xml"/><Relationship Id="rId10" Type="http://schemas.openxmlformats.org/officeDocument/2006/relationships/tags" Target="../tags/tag61.xml"/><Relationship Id="rId19" Type="http://schemas.openxmlformats.org/officeDocument/2006/relationships/tags" Target="../tags/tag70.xml"/><Relationship Id="rId4" Type="http://schemas.openxmlformats.org/officeDocument/2006/relationships/tags" Target="../tags/tag55.xml"/><Relationship Id="rId9" Type="http://schemas.openxmlformats.org/officeDocument/2006/relationships/tags" Target="../tags/tag60.xml"/><Relationship Id="rId14" Type="http://schemas.openxmlformats.org/officeDocument/2006/relationships/tags" Target="../tags/tag65.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73.xml"/><Relationship Id="rId7" Type="http://schemas.openxmlformats.org/officeDocument/2006/relationships/slideMaster" Target="../slideMasters/slideMaster1.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84.xml"/><Relationship Id="rId3" Type="http://schemas.openxmlformats.org/officeDocument/2006/relationships/tags" Target="../tags/tag79.xml"/><Relationship Id="rId7" Type="http://schemas.openxmlformats.org/officeDocument/2006/relationships/tags" Target="../tags/tag83.xml"/><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tags" Target="../tags/tag82.xml"/><Relationship Id="rId5" Type="http://schemas.openxmlformats.org/officeDocument/2006/relationships/tags" Target="../tags/tag81.xml"/><Relationship Id="rId4" Type="http://schemas.openxmlformats.org/officeDocument/2006/relationships/tags" Target="../tags/tag80.xml"/><Relationship Id="rId9"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tags" Target="../tags/tag85.xml"/><Relationship Id="rId5" Type="http://schemas.openxmlformats.org/officeDocument/2006/relationships/slideMaster" Target="../slideMasters/slideMaster1.xml"/><Relationship Id="rId4" Type="http://schemas.openxmlformats.org/officeDocument/2006/relationships/tags" Target="../tags/tag88.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91.xml"/><Relationship Id="rId2" Type="http://schemas.openxmlformats.org/officeDocument/2006/relationships/tags" Target="../tags/tag90.xml"/><Relationship Id="rId1" Type="http://schemas.openxmlformats.org/officeDocument/2006/relationships/tags" Target="../tags/tag89.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tags" Target="../tags/tag92.xml"/><Relationship Id="rId5" Type="http://schemas.openxmlformats.org/officeDocument/2006/relationships/slideMaster" Target="../slideMasters/slideMaster1.xml"/><Relationship Id="rId4" Type="http://schemas.openxmlformats.org/officeDocument/2006/relationships/tags" Target="../tags/tag95.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slideMaster" Target="../slideMasters/slideMaster1.xml"/><Relationship Id="rId5" Type="http://schemas.openxmlformats.org/officeDocument/2006/relationships/tags" Target="../tags/tag100.xml"/><Relationship Id="rId4" Type="http://schemas.openxmlformats.org/officeDocument/2006/relationships/tags" Target="../tags/tag99.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08.xml"/><Relationship Id="rId13" Type="http://schemas.openxmlformats.org/officeDocument/2006/relationships/tags" Target="../tags/tag113.xml"/><Relationship Id="rId18" Type="http://schemas.openxmlformats.org/officeDocument/2006/relationships/tags" Target="../tags/tag118.xml"/><Relationship Id="rId3" Type="http://schemas.openxmlformats.org/officeDocument/2006/relationships/tags" Target="../tags/tag103.xml"/><Relationship Id="rId21" Type="http://schemas.openxmlformats.org/officeDocument/2006/relationships/image" Target="../media/image2.svg"/><Relationship Id="rId7" Type="http://schemas.openxmlformats.org/officeDocument/2006/relationships/tags" Target="../tags/tag107.xml"/><Relationship Id="rId12" Type="http://schemas.openxmlformats.org/officeDocument/2006/relationships/tags" Target="../tags/tag112.xml"/><Relationship Id="rId17" Type="http://schemas.openxmlformats.org/officeDocument/2006/relationships/tags" Target="../tags/tag117.xml"/><Relationship Id="rId2" Type="http://schemas.openxmlformats.org/officeDocument/2006/relationships/tags" Target="../tags/tag102.xml"/><Relationship Id="rId16" Type="http://schemas.openxmlformats.org/officeDocument/2006/relationships/tags" Target="../tags/tag116.xml"/><Relationship Id="rId20" Type="http://schemas.openxmlformats.org/officeDocument/2006/relationships/slideMaster" Target="../slideMasters/slideMaster1.xml"/><Relationship Id="rId1" Type="http://schemas.openxmlformats.org/officeDocument/2006/relationships/tags" Target="../tags/tag101.xml"/><Relationship Id="rId6" Type="http://schemas.openxmlformats.org/officeDocument/2006/relationships/tags" Target="../tags/tag106.xml"/><Relationship Id="rId11" Type="http://schemas.openxmlformats.org/officeDocument/2006/relationships/tags" Target="../tags/tag111.xml"/><Relationship Id="rId5" Type="http://schemas.openxmlformats.org/officeDocument/2006/relationships/tags" Target="../tags/tag105.xml"/><Relationship Id="rId15" Type="http://schemas.openxmlformats.org/officeDocument/2006/relationships/tags" Target="../tags/tag115.xml"/><Relationship Id="rId10" Type="http://schemas.openxmlformats.org/officeDocument/2006/relationships/tags" Target="../tags/tag110.xml"/><Relationship Id="rId19" Type="http://schemas.openxmlformats.org/officeDocument/2006/relationships/tags" Target="../tags/tag119.xml"/><Relationship Id="rId4" Type="http://schemas.openxmlformats.org/officeDocument/2006/relationships/tags" Target="../tags/tag104.xml"/><Relationship Id="rId9" Type="http://schemas.openxmlformats.org/officeDocument/2006/relationships/tags" Target="../tags/tag109.xml"/><Relationship Id="rId14" Type="http://schemas.openxmlformats.org/officeDocument/2006/relationships/tags" Target="../tags/tag11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矩形 6"/>
          <p:cNvSpPr/>
          <p:nvPr>
            <p:custDataLst>
              <p:tags r:id="rId1"/>
            </p:custDataLst>
          </p:nvPr>
        </p:nvSpPr>
        <p:spPr>
          <a:xfrm>
            <a:off x="0" y="0"/>
            <a:ext cx="12192000" cy="6858000"/>
          </a:xfrm>
          <a:prstGeom prst="rect">
            <a:avLst/>
          </a:prstGeom>
          <a:gradFill flip="none" rotWithShape="1">
            <a:gsLst>
              <a:gs pos="6422">
                <a:schemeClr val="accent1">
                  <a:lumMod val="20000"/>
                  <a:lumOff val="80000"/>
                </a:schemeClr>
              </a:gs>
              <a:gs pos="53000">
                <a:schemeClr val="bg2"/>
              </a:gs>
              <a:gs pos="100000">
                <a:schemeClr val="bg1"/>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8" name="椭圆 7"/>
          <p:cNvSpPr/>
          <p:nvPr>
            <p:custDataLst>
              <p:tags r:id="rId2"/>
            </p:custDataLst>
          </p:nvPr>
        </p:nvSpPr>
        <p:spPr>
          <a:xfrm>
            <a:off x="6720054" y="3429000"/>
            <a:ext cx="3068676" cy="3068676"/>
          </a:xfrm>
          <a:prstGeom prst="ellipse">
            <a:avLst/>
          </a:prstGeom>
          <a:gradFill flip="none" rotWithShape="1">
            <a:gsLst>
              <a:gs pos="75000">
                <a:schemeClr val="accent2"/>
              </a:gs>
              <a:gs pos="0">
                <a:schemeClr val="accent2">
                  <a:alpha val="0"/>
                </a:schemeClr>
              </a:gs>
            </a:gsLst>
            <a:lin ang="13500000" scaled="1"/>
            <a:tileRect/>
          </a:gradFill>
          <a:ln>
            <a:noFill/>
          </a:ln>
          <a:effectLst>
            <a:softEdge rad="571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9" name="任意多边形: 形状 8"/>
          <p:cNvSpPr/>
          <p:nvPr>
            <p:custDataLst>
              <p:tags r:id="rId3"/>
            </p:custDataLst>
          </p:nvPr>
        </p:nvSpPr>
        <p:spPr>
          <a:xfrm flipH="1" flipV="1">
            <a:off x="9258304" y="3925701"/>
            <a:ext cx="2933696" cy="2932298"/>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1" name="矩形: 圆角 10"/>
          <p:cNvSpPr/>
          <p:nvPr>
            <p:custDataLst>
              <p:tags r:id="rId4"/>
            </p:custDataLst>
          </p:nvPr>
        </p:nvSpPr>
        <p:spPr>
          <a:xfrm>
            <a:off x="8278065" y="1016000"/>
            <a:ext cx="2933696" cy="5041900"/>
          </a:xfrm>
          <a:prstGeom prst="roundRect">
            <a:avLst>
              <a:gd name="adj" fmla="val 50000"/>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12" name="椭圆 11"/>
          <p:cNvSpPr/>
          <p:nvPr>
            <p:custDataLst>
              <p:tags r:id="rId5"/>
            </p:custDataLst>
          </p:nvPr>
        </p:nvSpPr>
        <p:spPr>
          <a:xfrm>
            <a:off x="10436678" y="5241025"/>
            <a:ext cx="1149564" cy="1149564"/>
          </a:xfrm>
          <a:prstGeom prst="ellipse">
            <a:avLst/>
          </a:prstGeom>
          <a:gradFill flip="none" rotWithShape="1">
            <a:gsLst>
              <a:gs pos="76000">
                <a:schemeClr val="accent2"/>
              </a:gs>
              <a:gs pos="0">
                <a:schemeClr val="accent2">
                  <a:alpha val="0"/>
                </a:schemeClr>
              </a:gs>
            </a:gsLst>
            <a:lin ang="13500000" scaled="1"/>
            <a:tileRect/>
          </a:gradFill>
          <a:ln>
            <a:noFill/>
          </a:ln>
          <a:effectLst>
            <a:softEdge rad="254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13" name="矩形: 圆角 12"/>
          <p:cNvSpPr/>
          <p:nvPr>
            <p:custDataLst>
              <p:tags r:id="rId6"/>
            </p:custDataLst>
          </p:nvPr>
        </p:nvSpPr>
        <p:spPr>
          <a:xfrm>
            <a:off x="7760848" y="1016000"/>
            <a:ext cx="2933696" cy="5041900"/>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15" name="弧形 14"/>
          <p:cNvSpPr/>
          <p:nvPr>
            <p:custDataLst>
              <p:tags r:id="rId7"/>
            </p:custDataLst>
          </p:nvPr>
        </p:nvSpPr>
        <p:spPr>
          <a:xfrm rot="3870695">
            <a:off x="8401456" y="972063"/>
            <a:ext cx="1676873" cy="5677950"/>
          </a:xfrm>
          <a:prstGeom prst="arc">
            <a:avLst>
              <a:gd name="adj1" fmla="val 3401350"/>
              <a:gd name="adj2" fmla="val 6993367"/>
            </a:avLst>
          </a:prstGeom>
          <a:ln w="25400" cap="rnd">
            <a:solidFill>
              <a:schemeClr val="accent3">
                <a:lumMod val="7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16" name="弧形 15"/>
          <p:cNvSpPr/>
          <p:nvPr>
            <p:custDataLst>
              <p:tags r:id="rId8"/>
            </p:custDataLst>
          </p:nvPr>
        </p:nvSpPr>
        <p:spPr>
          <a:xfrm rot="3870695">
            <a:off x="8401456" y="972063"/>
            <a:ext cx="1676873" cy="5677950"/>
          </a:xfrm>
          <a:prstGeom prst="arc">
            <a:avLst>
              <a:gd name="adj1" fmla="val 15447740"/>
              <a:gd name="adj2" fmla="val 19307839"/>
            </a:avLst>
          </a:prstGeom>
          <a:ln w="25400" cap="rnd">
            <a:solidFill>
              <a:schemeClr val="accent3">
                <a:lumMod val="7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17" name="图形 9"/>
          <p:cNvSpPr/>
          <p:nvPr>
            <p:custDataLst>
              <p:tags r:id="rId9"/>
            </p:custDataLst>
          </p:nvPr>
        </p:nvSpPr>
        <p:spPr>
          <a:xfrm>
            <a:off x="7183547" y="1646415"/>
            <a:ext cx="372193" cy="372193"/>
          </a:xfrm>
          <a:custGeom>
            <a:avLst/>
            <a:gdLst>
              <a:gd name="connsiteX0" fmla="*/ 4846320 w 4846319"/>
              <a:gd name="connsiteY0" fmla="*/ 2423160 h 4846319"/>
              <a:gd name="connsiteX1" fmla="*/ 2423160 w 4846319"/>
              <a:gd name="connsiteY1" fmla="*/ 4846320 h 4846319"/>
              <a:gd name="connsiteX2" fmla="*/ 0 w 4846319"/>
              <a:gd name="connsiteY2" fmla="*/ 2423160 h 4846319"/>
              <a:gd name="connsiteX3" fmla="*/ 2423160 w 4846319"/>
              <a:gd name="connsiteY3" fmla="*/ 0 h 4846319"/>
              <a:gd name="connsiteX4" fmla="*/ 4846320 w 4846319"/>
              <a:gd name="connsiteY4" fmla="*/ 2423160 h 484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6319" h="4846319">
                <a:moveTo>
                  <a:pt x="4846320" y="2423160"/>
                </a:moveTo>
                <a:cubicBezTo>
                  <a:pt x="3028950" y="2757773"/>
                  <a:pt x="2757773" y="3028950"/>
                  <a:pt x="2423160" y="4846320"/>
                </a:cubicBezTo>
                <a:cubicBezTo>
                  <a:pt x="2088547" y="3028950"/>
                  <a:pt x="1817370" y="2757773"/>
                  <a:pt x="0" y="2423160"/>
                </a:cubicBezTo>
                <a:cubicBezTo>
                  <a:pt x="1817370" y="2088547"/>
                  <a:pt x="2088547" y="1817370"/>
                  <a:pt x="2423160" y="0"/>
                </a:cubicBezTo>
                <a:cubicBezTo>
                  <a:pt x="2757773" y="1817370"/>
                  <a:pt x="3028950" y="2088547"/>
                  <a:pt x="4846320" y="2423160"/>
                </a:cubicBezTo>
                <a:close/>
              </a:path>
            </a:pathLst>
          </a:custGeom>
          <a:solidFill>
            <a:schemeClr val="accent2"/>
          </a:solid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p>
        </p:txBody>
      </p:sp>
      <p:pic>
        <p:nvPicPr>
          <p:cNvPr id="21" name="图形 11"/>
          <p:cNvPicPr>
            <a:picLocks noChangeAspect="1"/>
          </p:cNvPicPr>
          <p:nvPr>
            <p:custDataLst>
              <p:tags r:id="rId10"/>
            </p:custDataLst>
          </p:nvPr>
        </p:nvPicPr>
        <p:blipFill rotWithShape="1">
          <a:blip>
            <a:extLst>
              <a:ext uri="{96DAC541-7B7A-43D3-8B79-37D633B846F1}">
                <asvg:svgBlip xmlns:asvg="http://schemas.microsoft.com/office/drawing/2016/SVG/main" r:embed="rId25"/>
              </a:ext>
            </a:extLst>
          </a:blip>
          <a:srcRect b="15734"/>
          <a:stretch>
            <a:fillRect/>
          </a:stretch>
        </p:blipFill>
        <p:spPr>
          <a:xfrm>
            <a:off x="7915247" y="1806269"/>
            <a:ext cx="3203499" cy="4219741"/>
          </a:xfrm>
          <a:custGeom>
            <a:avLst/>
            <a:gdLst>
              <a:gd name="connsiteX0" fmla="*/ 0 w 2802798"/>
              <a:gd name="connsiteY0" fmla="*/ 0 h 3992193"/>
              <a:gd name="connsiteX1" fmla="*/ 2769449 w 2802798"/>
              <a:gd name="connsiteY1" fmla="*/ 0 h 3992193"/>
              <a:gd name="connsiteX2" fmla="*/ 2772997 w 2802798"/>
              <a:gd name="connsiteY2" fmla="*/ 13799 h 3992193"/>
              <a:gd name="connsiteX3" fmla="*/ 2802798 w 2802798"/>
              <a:gd name="connsiteY3" fmla="*/ 309420 h 3992193"/>
              <a:gd name="connsiteX4" fmla="*/ 2802798 w 2802798"/>
              <a:gd name="connsiteY4" fmla="*/ 2525345 h 3992193"/>
              <a:gd name="connsiteX5" fmla="*/ 1335950 w 2802798"/>
              <a:gd name="connsiteY5" fmla="*/ 3992193 h 3992193"/>
              <a:gd name="connsiteX6" fmla="*/ 46143 w 2802798"/>
              <a:gd name="connsiteY6" fmla="*/ 3224532 h 3992193"/>
              <a:gd name="connsiteX7" fmla="*/ 0 w 2802798"/>
              <a:gd name="connsiteY7" fmla="*/ 3128746 h 399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2798" h="3992193">
                <a:moveTo>
                  <a:pt x="0" y="0"/>
                </a:moveTo>
                <a:lnTo>
                  <a:pt x="2769449" y="0"/>
                </a:lnTo>
                <a:lnTo>
                  <a:pt x="2772997" y="13799"/>
                </a:lnTo>
                <a:cubicBezTo>
                  <a:pt x="2792537" y="109287"/>
                  <a:pt x="2802798" y="208155"/>
                  <a:pt x="2802798" y="309420"/>
                </a:cubicBezTo>
                <a:lnTo>
                  <a:pt x="2802798" y="2525345"/>
                </a:lnTo>
                <a:cubicBezTo>
                  <a:pt x="2802798" y="3335463"/>
                  <a:pt x="2146068" y="3992193"/>
                  <a:pt x="1335950" y="3992193"/>
                </a:cubicBezTo>
                <a:cubicBezTo>
                  <a:pt x="778994" y="3992193"/>
                  <a:pt x="294538" y="3681786"/>
                  <a:pt x="46143" y="3224532"/>
                </a:cubicBezTo>
                <a:lnTo>
                  <a:pt x="0" y="3128746"/>
                </a:lnTo>
                <a:close/>
              </a:path>
            </a:pathLst>
          </a:custGeom>
        </p:spPr>
      </p:pic>
      <p:cxnSp>
        <p:nvCxnSpPr>
          <p:cNvPr id="25" name="直接连接符 24"/>
          <p:cNvCxnSpPr/>
          <p:nvPr>
            <p:custDataLst>
              <p:tags r:id="rId11"/>
            </p:custDataLst>
          </p:nvPr>
        </p:nvCxnSpPr>
        <p:spPr>
          <a:xfrm>
            <a:off x="11122861" y="681237"/>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custDataLst>
              <p:tags r:id="rId12"/>
            </p:custDataLst>
          </p:nvPr>
        </p:nvCxnSpPr>
        <p:spPr>
          <a:xfrm>
            <a:off x="11122861" y="7568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custDataLst>
              <p:tags r:id="rId13"/>
            </p:custDataLst>
          </p:nvPr>
        </p:nvCxnSpPr>
        <p:spPr>
          <a:xfrm>
            <a:off x="11122861" y="8330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28" name="任意多边形: 形状 27"/>
          <p:cNvSpPr/>
          <p:nvPr>
            <p:custDataLst>
              <p:tags r:id="rId14"/>
            </p:custDataLst>
          </p:nvPr>
        </p:nvSpPr>
        <p:spPr>
          <a:xfrm>
            <a:off x="0" y="0"/>
            <a:ext cx="1848171" cy="1847290"/>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29" name="图形 9"/>
          <p:cNvSpPr/>
          <p:nvPr>
            <p:custDataLst>
              <p:tags r:id="rId15"/>
            </p:custDataLst>
          </p:nvPr>
        </p:nvSpPr>
        <p:spPr>
          <a:xfrm>
            <a:off x="9860071" y="4209212"/>
            <a:ext cx="368576" cy="368576"/>
          </a:xfrm>
          <a:custGeom>
            <a:avLst/>
            <a:gdLst>
              <a:gd name="connsiteX0" fmla="*/ 4846320 w 4846319"/>
              <a:gd name="connsiteY0" fmla="*/ 2423160 h 4846319"/>
              <a:gd name="connsiteX1" fmla="*/ 2423160 w 4846319"/>
              <a:gd name="connsiteY1" fmla="*/ 4846320 h 4846319"/>
              <a:gd name="connsiteX2" fmla="*/ 0 w 4846319"/>
              <a:gd name="connsiteY2" fmla="*/ 2423160 h 4846319"/>
              <a:gd name="connsiteX3" fmla="*/ 2423160 w 4846319"/>
              <a:gd name="connsiteY3" fmla="*/ 0 h 4846319"/>
              <a:gd name="connsiteX4" fmla="*/ 4846320 w 4846319"/>
              <a:gd name="connsiteY4" fmla="*/ 2423160 h 484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6319" h="4846319">
                <a:moveTo>
                  <a:pt x="4846320" y="2423160"/>
                </a:moveTo>
                <a:cubicBezTo>
                  <a:pt x="3028950" y="2757773"/>
                  <a:pt x="2757773" y="3028950"/>
                  <a:pt x="2423160" y="4846320"/>
                </a:cubicBezTo>
                <a:cubicBezTo>
                  <a:pt x="2088547" y="3028950"/>
                  <a:pt x="1817370" y="2757773"/>
                  <a:pt x="0" y="2423160"/>
                </a:cubicBezTo>
                <a:cubicBezTo>
                  <a:pt x="1817370" y="2088547"/>
                  <a:pt x="2088547" y="1817370"/>
                  <a:pt x="2423160" y="0"/>
                </a:cubicBezTo>
                <a:cubicBezTo>
                  <a:pt x="2757773" y="1817370"/>
                  <a:pt x="3028950" y="2088547"/>
                  <a:pt x="4846320" y="2423160"/>
                </a:cubicBezTo>
                <a:close/>
              </a:path>
            </a:pathLst>
          </a:custGeom>
          <a:solidFill>
            <a:schemeClr val="bg1"/>
          </a:solid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p>
        </p:txBody>
      </p:sp>
      <p:sp>
        <p:nvSpPr>
          <p:cNvPr id="19" name="图形 9"/>
          <p:cNvSpPr/>
          <p:nvPr>
            <p:custDataLst>
              <p:tags r:id="rId16"/>
            </p:custDataLst>
          </p:nvPr>
        </p:nvSpPr>
        <p:spPr>
          <a:xfrm>
            <a:off x="7432806" y="1962602"/>
            <a:ext cx="651502" cy="651502"/>
          </a:xfrm>
          <a:custGeom>
            <a:avLst/>
            <a:gdLst>
              <a:gd name="connsiteX0" fmla="*/ 4846320 w 4846319"/>
              <a:gd name="connsiteY0" fmla="*/ 2423160 h 4846319"/>
              <a:gd name="connsiteX1" fmla="*/ 2423160 w 4846319"/>
              <a:gd name="connsiteY1" fmla="*/ 4846320 h 4846319"/>
              <a:gd name="connsiteX2" fmla="*/ 0 w 4846319"/>
              <a:gd name="connsiteY2" fmla="*/ 2423160 h 4846319"/>
              <a:gd name="connsiteX3" fmla="*/ 2423160 w 4846319"/>
              <a:gd name="connsiteY3" fmla="*/ 0 h 4846319"/>
              <a:gd name="connsiteX4" fmla="*/ 4846320 w 4846319"/>
              <a:gd name="connsiteY4" fmla="*/ 2423160 h 484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6319" h="4846319">
                <a:moveTo>
                  <a:pt x="4846320" y="2423160"/>
                </a:moveTo>
                <a:cubicBezTo>
                  <a:pt x="3028950" y="2757773"/>
                  <a:pt x="2757773" y="3028950"/>
                  <a:pt x="2423160" y="4846320"/>
                </a:cubicBezTo>
                <a:cubicBezTo>
                  <a:pt x="2088547" y="3028950"/>
                  <a:pt x="1817370" y="2757773"/>
                  <a:pt x="0" y="2423160"/>
                </a:cubicBezTo>
                <a:cubicBezTo>
                  <a:pt x="1817370" y="2088547"/>
                  <a:pt x="2088547" y="1817370"/>
                  <a:pt x="2423160" y="0"/>
                </a:cubicBezTo>
                <a:cubicBezTo>
                  <a:pt x="2757773" y="1817370"/>
                  <a:pt x="3028950" y="2088547"/>
                  <a:pt x="4846320" y="2423160"/>
                </a:cubicBezTo>
                <a:close/>
              </a:path>
            </a:pathLst>
          </a:custGeom>
          <a:solidFill>
            <a:schemeClr val="accent2"/>
          </a:solid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p>
        </p:txBody>
      </p:sp>
      <p:sp>
        <p:nvSpPr>
          <p:cNvPr id="2" name="标题 1"/>
          <p:cNvSpPr>
            <a:spLocks noGrp="1"/>
          </p:cNvSpPr>
          <p:nvPr>
            <p:ph type="ctrTitle" hasCustomPrompt="1"/>
            <p:custDataLst>
              <p:tags r:id="rId17"/>
            </p:custDataLst>
          </p:nvPr>
        </p:nvSpPr>
        <p:spPr>
          <a:xfrm>
            <a:off x="838200" y="1121410"/>
            <a:ext cx="6345555" cy="2763520"/>
          </a:xfrm>
        </p:spPr>
        <p:txBody>
          <a:bodyPr wrap="square" anchor="b">
            <a:normAutofit/>
          </a:bodyPr>
          <a:lstStyle>
            <a:lvl1pPr algn="l">
              <a:lnSpc>
                <a:spcPct val="100000"/>
              </a:lnSpc>
              <a:defRPr sz="5400">
                <a:solidFill>
                  <a:schemeClr val="tx2"/>
                </a:solidFill>
                <a:latin typeface="+mj-lt"/>
              </a:defRPr>
            </a:lvl1pPr>
          </a:lstStyle>
          <a:p>
            <a:r>
              <a:rPr lang="en-US">
                <a:latin typeface="+mj-lt"/>
              </a:rPr>
              <a:t>Click to add title</a:t>
            </a:r>
          </a:p>
        </p:txBody>
      </p:sp>
      <p:sp>
        <p:nvSpPr>
          <p:cNvPr id="3" name="副标题 2"/>
          <p:cNvSpPr>
            <a:spLocks noGrp="1"/>
          </p:cNvSpPr>
          <p:nvPr>
            <p:ph type="subTitle" idx="1" hasCustomPrompt="1"/>
            <p:custDataLst>
              <p:tags r:id="rId18"/>
            </p:custDataLst>
          </p:nvPr>
        </p:nvSpPr>
        <p:spPr>
          <a:xfrm>
            <a:off x="838199" y="4009006"/>
            <a:ext cx="5935099" cy="862543"/>
          </a:xfrm>
        </p:spPr>
        <p:txBody>
          <a:bodyPr wrap="square">
            <a:normAutofit/>
          </a:bodyPr>
          <a:lstStyle>
            <a:lvl1pPr marL="0" indent="0" algn="l">
              <a:lnSpc>
                <a:spcPct val="100000"/>
              </a:lnSpc>
              <a:buNone/>
              <a:defRPr sz="2400">
                <a:solidFill>
                  <a:schemeClr val="tx2"/>
                </a:solidFill>
                <a:latin typeface="+mj-lt"/>
              </a:defRPr>
            </a:lvl1pPr>
            <a:lvl2pPr marL="457200" indent="0" algn="ctr">
              <a:buNone/>
              <a:defRPr sz="2000">
                <a:latin typeface="+mj-lt"/>
              </a:defRPr>
            </a:lvl2pPr>
            <a:lvl3pPr marL="914400" indent="0" algn="ctr">
              <a:buNone/>
              <a:defRPr sz="1800">
                <a:latin typeface="+mj-lt"/>
              </a:defRPr>
            </a:lvl3pPr>
            <a:lvl4pPr marL="1371600" indent="0" algn="ctr">
              <a:buNone/>
              <a:defRPr sz="1600">
                <a:latin typeface="+mj-lt"/>
              </a:defRPr>
            </a:lvl4pPr>
            <a:lvl5pPr marL="1828800" indent="0" algn="ctr">
              <a:buNone/>
              <a:defRPr sz="1600">
                <a:latin typeface="+mj-lt"/>
              </a:defRPr>
            </a:lvl5pPr>
            <a:lvl6pPr marL="2286000" indent="0" algn="ctr">
              <a:buNone/>
              <a:defRPr sz="1600">
                <a:latin typeface="+mj-lt"/>
              </a:defRPr>
            </a:lvl6pPr>
            <a:lvl7pPr marL="2743200" indent="0" algn="ctr">
              <a:buNone/>
              <a:defRPr sz="1600">
                <a:latin typeface="+mj-lt"/>
              </a:defRPr>
            </a:lvl7pPr>
            <a:lvl8pPr marL="3200400" indent="0" algn="ctr">
              <a:buNone/>
              <a:defRPr sz="1600">
                <a:latin typeface="+mj-lt"/>
              </a:defRPr>
            </a:lvl8pPr>
            <a:lvl9pPr marL="3657600" indent="0" algn="ctr">
              <a:buNone/>
              <a:defRPr sz="1600">
                <a:latin typeface="+mj-lt"/>
              </a:defRPr>
            </a:lvl9pPr>
          </a:lstStyle>
          <a:p>
            <a:r>
              <a:rPr lang="en-US">
                <a:latin typeface="+mj-lt"/>
              </a:rPr>
              <a:t>Click to add subtitle</a:t>
            </a:r>
            <a:endParaRPr lang="en-US"/>
          </a:p>
        </p:txBody>
      </p:sp>
      <p:sp>
        <p:nvSpPr>
          <p:cNvPr id="4" name="日期占位符 3"/>
          <p:cNvSpPr>
            <a:spLocks noGrp="1"/>
          </p:cNvSpPr>
          <p:nvPr>
            <p:ph type="dt" sz="half" idx="10"/>
            <p:custDataLst>
              <p:tags r:id="rId19"/>
            </p:custDataLst>
          </p:nvPr>
        </p:nvSpPr>
        <p:spPr/>
        <p:txBody>
          <a:bodyPr wrap="square">
            <a:normAutofit/>
          </a:bodyPr>
          <a:lstStyle/>
          <a:p>
            <a:r>
              <a:rPr lang="en-US"/>
              <a:t>Date Area</a:t>
            </a:r>
          </a:p>
        </p:txBody>
      </p:sp>
      <p:sp>
        <p:nvSpPr>
          <p:cNvPr id="5" name="页脚占位符 4"/>
          <p:cNvSpPr>
            <a:spLocks noGrp="1"/>
          </p:cNvSpPr>
          <p:nvPr>
            <p:ph type="ftr" sz="quarter" idx="11"/>
            <p:custDataLst>
              <p:tags r:id="rId20"/>
            </p:custDataLst>
          </p:nvPr>
        </p:nvSpPr>
        <p:spPr/>
        <p:txBody>
          <a:bodyPr>
            <a:normAutofit/>
          </a:bodyPr>
          <a:lstStyle/>
          <a:p>
            <a:endParaRPr lang="en-US"/>
          </a:p>
        </p:txBody>
      </p:sp>
      <p:sp>
        <p:nvSpPr>
          <p:cNvPr id="6" name="灯片编号占位符 5"/>
          <p:cNvSpPr>
            <a:spLocks noGrp="1"/>
          </p:cNvSpPr>
          <p:nvPr>
            <p:ph type="sldNum" sz="quarter" idx="12"/>
            <p:custDataLst>
              <p:tags r:id="rId21"/>
            </p:custDataLst>
          </p:nvPr>
        </p:nvSpPr>
        <p:spPr>
          <a:xfrm>
            <a:off x="8610600" y="6356350"/>
            <a:ext cx="2743200" cy="365125"/>
          </a:xfrm>
        </p:spPr>
        <p:txBody>
          <a:bodyPr wrap="square">
            <a:normAutofit/>
          </a:bodyPr>
          <a:lstStyle/>
          <a:p>
            <a:fld id="{BE5F26B5-172A-4DC2-B0B7-181CFC56B87C}" type="slidenum">
              <a:rPr lang="en-US" smtClean="0"/>
              <a:t>‹#›</a:t>
            </a:fld>
            <a:endParaRPr lang="en-US"/>
          </a:p>
        </p:txBody>
      </p:sp>
      <p:sp>
        <p:nvSpPr>
          <p:cNvPr id="10" name="公司名占位符 6"/>
          <p:cNvSpPr>
            <a:spLocks noGrp="1"/>
          </p:cNvSpPr>
          <p:nvPr>
            <p:ph type="body" sz="quarter" idx="13" hasCustomPrompt="1"/>
            <p:custDataLst>
              <p:tags r:id="rId22"/>
            </p:custDataLst>
          </p:nvPr>
        </p:nvSpPr>
        <p:spPr>
          <a:xfrm>
            <a:off x="838198" y="504000"/>
            <a:ext cx="2880000" cy="504000"/>
          </a:xfrm>
        </p:spPr>
        <p:txBody>
          <a:bodyPr wrap="square" anchor="ctr">
            <a:normAutofit/>
          </a:bodyPr>
          <a:lstStyle>
            <a:lvl1pPr marL="0" indent="0">
              <a:lnSpc>
                <a:spcPct val="100000"/>
              </a:lnSpc>
              <a:buNone/>
              <a:defRPr sz="1800">
                <a:latin typeface="+mn-lt"/>
              </a:defRPr>
            </a:lvl1pPr>
          </a:lstStyle>
          <a:p>
            <a:pPr lvl="0"/>
            <a:r>
              <a:rPr lang="en-US">
                <a:latin typeface="+mn-lt"/>
              </a:rPr>
              <a:t>Click to add text</a:t>
            </a:r>
            <a:endParaRPr lang="en-US"/>
          </a:p>
        </p:txBody>
      </p:sp>
      <p:sp>
        <p:nvSpPr>
          <p:cNvPr id="24" name="署名占位符 10"/>
          <p:cNvSpPr>
            <a:spLocks noGrp="1"/>
          </p:cNvSpPr>
          <p:nvPr>
            <p:ph type="body" sz="quarter" idx="17" hasCustomPrompt="1"/>
            <p:custDataLst>
              <p:tags r:id="rId23"/>
            </p:custDataLst>
          </p:nvPr>
        </p:nvSpPr>
        <p:spPr>
          <a:xfrm>
            <a:off x="839851" y="5116537"/>
            <a:ext cx="2880000" cy="576000"/>
          </a:xfrm>
          <a:prstGeom prst="roundRect">
            <a:avLst>
              <a:gd name="adj" fmla="val 50000"/>
            </a:avLst>
          </a:prstGeom>
          <a:gradFill flip="none" rotWithShape="1">
            <a:gsLst>
              <a:gs pos="0">
                <a:schemeClr val="accent2"/>
              </a:gs>
              <a:gs pos="55000">
                <a:schemeClr val="accent1"/>
              </a:gs>
            </a:gsLst>
            <a:lin ang="2700000" scaled="1"/>
            <a:tileRect/>
          </a:gradFill>
          <a:effectLst>
            <a:outerShdw blurRad="101600" dist="101600" dir="2700000" algn="tl" rotWithShape="0">
              <a:schemeClr val="accent1">
                <a:alpha val="20000"/>
              </a:schemeClr>
            </a:outerShdw>
          </a:effectLst>
        </p:spPr>
        <p:txBody>
          <a:bodyPr wrap="square" lIns="0" tIns="0" rIns="0" bIns="0" anchor="ctr" anchorCtr="1">
            <a:normAutofit/>
          </a:bodyPr>
          <a:lstStyle>
            <a:lvl1pPr marL="0" indent="0" eaLnBrk="1" fontAlgn="auto" latinLnBrk="0" hangingPunct="1">
              <a:lnSpc>
                <a:spcPct val="90000"/>
              </a:lnSpc>
              <a:spcAft>
                <a:spcPts val="0"/>
              </a:spcAft>
              <a:buNone/>
              <a:defRPr lang="en-US" sz="1600" b="1" u="none" strike="noStrike" kern="1200" cap="none" spc="0" normalizeH="0" baseline="0" dirty="0">
                <a:solidFill>
                  <a:srgbClr val="FFFFFF"/>
                </a:solidFill>
                <a:uFillTx/>
                <a:latin typeface="+mn-lt"/>
              </a:defRPr>
            </a:lvl1pPr>
          </a:lstStyle>
          <a:p>
            <a:pPr marL="228600" lvl="0" indent="-228600" algn="ctr" fontAlgn="auto">
              <a:lnSpc>
                <a:spcPct val="100000"/>
              </a:lnSpc>
              <a:spcBef>
                <a:spcPts val="0"/>
              </a:spcBef>
              <a:spcAft>
                <a:spcPts val="1000"/>
              </a:spcAft>
            </a:pPr>
            <a:r>
              <a:rPr lang="en-US">
                <a:latin typeface="+mn-lt"/>
              </a:rPr>
              <a:t>Click to add text</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p:txBody>
          <a:bodyPr wrap="square">
            <a:normAutofit/>
          </a:bodyPr>
          <a:lstStyle>
            <a:lvl1pPr>
              <a:defRPr>
                <a:latin typeface="+mj-lt"/>
                <a:cs typeface="+mj-lt"/>
              </a:defRPr>
            </a:lvl1pPr>
          </a:lstStyle>
          <a:p>
            <a:r>
              <a:rPr lang="en-US">
                <a:latin typeface="+mj-lt"/>
              </a:rPr>
              <a:t>Click to add title</a:t>
            </a:r>
            <a:endParaRPr lang="en-US"/>
          </a:p>
        </p:txBody>
      </p:sp>
      <p:sp>
        <p:nvSpPr>
          <p:cNvPr id="3" name="内容占位符 2"/>
          <p:cNvSpPr>
            <a:spLocks noGrp="1"/>
          </p:cNvSpPr>
          <p:nvPr>
            <p:ph idx="1" hasCustomPrompt="1"/>
            <p:custDataLst>
              <p:tags r:id="rId2"/>
            </p:custDataLst>
          </p:nvPr>
        </p:nvSpPr>
        <p:spPr/>
        <p:txBody>
          <a:bodyPr wrap="square">
            <a:normAutofit/>
          </a:bodyPr>
          <a:lstStyle>
            <a:lvl1pPr>
              <a:defRPr>
                <a:latin typeface="+mn-lt"/>
                <a:cs typeface="+mn-lt"/>
              </a:defRPr>
            </a:lvl1pPr>
          </a:lstStyle>
          <a:p>
            <a:pPr lvl="0"/>
            <a:r>
              <a:rPr lang="en-US">
                <a:latin typeface="+mn-lt"/>
              </a:rPr>
              <a:t>Click to add text</a:t>
            </a:r>
            <a:endParaRPr lang="en-US"/>
          </a:p>
        </p:txBody>
      </p:sp>
      <p:sp>
        <p:nvSpPr>
          <p:cNvPr id="4" name="日期占位符 3"/>
          <p:cNvSpPr>
            <a:spLocks noGrp="1"/>
          </p:cNvSpPr>
          <p:nvPr>
            <p:ph type="dt" sz="half" idx="10"/>
            <p:custDataLst>
              <p:tags r:id="rId3"/>
            </p:custDataLst>
          </p:nvPr>
        </p:nvSpPr>
        <p:spPr/>
        <p:txBody>
          <a:bodyPr wrap="square">
            <a:normAutofit/>
          </a:bodyPr>
          <a:lstStyle/>
          <a:p>
            <a:r>
              <a:rPr lang="en-US"/>
              <a:t>Date Area</a:t>
            </a:r>
          </a:p>
        </p:txBody>
      </p:sp>
      <p:sp>
        <p:nvSpPr>
          <p:cNvPr id="5" name="页脚占位符 4"/>
          <p:cNvSpPr>
            <a:spLocks noGrp="1"/>
          </p:cNvSpPr>
          <p:nvPr>
            <p:ph type="ftr" sz="quarter" idx="11"/>
            <p:custDataLst>
              <p:tags r:id="rId4"/>
            </p:custDataLst>
          </p:nvPr>
        </p:nvSpPr>
        <p:spPr/>
        <p:txBody>
          <a:bodyPr/>
          <a:lstStyle/>
          <a:p>
            <a:endParaRPr lang="en-US"/>
          </a:p>
        </p:txBody>
      </p:sp>
      <p:sp>
        <p:nvSpPr>
          <p:cNvPr id="6" name="灯片编号占位符 5"/>
          <p:cNvSpPr>
            <a:spLocks noGrp="1"/>
          </p:cNvSpPr>
          <p:nvPr>
            <p:ph type="sldNum" sz="quarter" idx="12"/>
            <p:custDataLst>
              <p:tags r:id="rId5"/>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atalog Slide">
    <p:spTree>
      <p:nvGrpSpPr>
        <p:cNvPr id="1" name=""/>
        <p:cNvGrpSpPr/>
        <p:nvPr/>
      </p:nvGrpSpPr>
      <p:grpSpPr>
        <a:xfrm>
          <a:off x="0" y="0"/>
          <a:ext cx="0" cy="0"/>
          <a:chOff x="0" y="0"/>
          <a:chExt cx="0" cy="0"/>
        </a:xfrm>
      </p:grpSpPr>
      <p:sp>
        <p:nvSpPr>
          <p:cNvPr id="20" name="矩形 19"/>
          <p:cNvSpPr/>
          <p:nvPr>
            <p:custDataLst>
              <p:tags r:id="rId1"/>
            </p:custDataLst>
          </p:nvPr>
        </p:nvSpPr>
        <p:spPr>
          <a:xfrm>
            <a:off x="0" y="0"/>
            <a:ext cx="12192000" cy="6857988"/>
          </a:xfrm>
          <a:prstGeom prst="rect">
            <a:avLst/>
          </a:prstGeom>
          <a:gradFill flip="none" rotWithShape="1">
            <a:gsLst>
              <a:gs pos="6422">
                <a:schemeClr val="accent1">
                  <a:alpha val="25000"/>
                </a:schemeClr>
              </a:gs>
              <a:gs pos="53000">
                <a:schemeClr val="accent1">
                  <a:alpha val="0"/>
                </a:schemeClr>
              </a:gs>
              <a:gs pos="100000">
                <a:schemeClr val="bg1">
                  <a:alpha val="0"/>
                </a:schemeClr>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22" name="矩形: 单圆角 21"/>
          <p:cNvSpPr/>
          <p:nvPr>
            <p:custDataLst>
              <p:tags r:id="rId2"/>
            </p:custDataLst>
          </p:nvPr>
        </p:nvSpPr>
        <p:spPr>
          <a:xfrm flipV="1">
            <a:off x="0" y="0"/>
            <a:ext cx="3327399" cy="6857993"/>
          </a:xfrm>
          <a:prstGeom prst="round1Rect">
            <a:avLst>
              <a:gd name="adj" fmla="val 50000"/>
            </a:avLst>
          </a:prstGeom>
          <a:solidFill>
            <a:schemeClr val="accent1"/>
          </a:solidFill>
          <a:ln w="15875">
            <a:noFill/>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pic>
        <p:nvPicPr>
          <p:cNvPr id="23" name="图形 63"/>
          <p:cNvPicPr>
            <a:picLocks noChangeAspect="1"/>
          </p:cNvPicPr>
          <p:nvPr>
            <p:custDataLst>
              <p:tags r:id="rId3"/>
            </p:custDataLst>
          </p:nvPr>
        </p:nvPicPr>
        <p:blipFill>
          <a:blip>
            <a:extLst>
              <a:ext uri="{96DAC541-7B7A-43D3-8B79-37D633B846F1}">
                <asvg:svgBlip xmlns:asvg="http://schemas.microsoft.com/office/drawing/2016/SVG/main" r:embed="rId13"/>
              </a:ext>
            </a:extLst>
          </a:blip>
          <a:stretch>
            <a:fillRect/>
          </a:stretch>
        </p:blipFill>
        <p:spPr>
          <a:xfrm flipH="1" flipV="1">
            <a:off x="0" y="4038603"/>
            <a:ext cx="1180357" cy="2819401"/>
          </a:xfrm>
          <a:prstGeom prst="rect">
            <a:avLst/>
          </a:prstGeom>
        </p:spPr>
      </p:pic>
      <p:sp>
        <p:nvSpPr>
          <p:cNvPr id="25" name="矩形: 圆角 24"/>
          <p:cNvSpPr/>
          <p:nvPr>
            <p:custDataLst>
              <p:tags r:id="rId4"/>
            </p:custDataLst>
          </p:nvPr>
        </p:nvSpPr>
        <p:spPr>
          <a:xfrm>
            <a:off x="838201" y="1860552"/>
            <a:ext cx="10515600" cy="4356100"/>
          </a:xfrm>
          <a:prstGeom prst="roundRect">
            <a:avLst>
              <a:gd name="adj" fmla="val 3256"/>
            </a:avLst>
          </a:prstGeom>
          <a:solidFill>
            <a:schemeClr val="lt1"/>
          </a:solidFill>
          <a:ln w="12700">
            <a:solidFill>
              <a:schemeClr val="accent1">
                <a:lumMod val="40000"/>
                <a:lumOff val="60000"/>
              </a:schemeClr>
            </a:solidFill>
          </a:ln>
          <a:effectLst>
            <a:outerShdw blurRad="101600" dist="101600" dir="2700000" algn="tl" rotWithShape="0">
              <a:schemeClr val="accent1">
                <a:alpha val="10000"/>
              </a:schemeClr>
            </a:outerShdw>
          </a:effectLst>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cxnSp>
        <p:nvCxnSpPr>
          <p:cNvPr id="37" name="直接连接符 36"/>
          <p:cNvCxnSpPr/>
          <p:nvPr>
            <p:custDataLst>
              <p:tags r:id="rId5"/>
            </p:custDataLst>
          </p:nvPr>
        </p:nvCxnSpPr>
        <p:spPr>
          <a:xfrm>
            <a:off x="11122861" y="681237"/>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custDataLst>
              <p:tags r:id="rId6"/>
            </p:custDataLst>
          </p:nvPr>
        </p:nvCxnSpPr>
        <p:spPr>
          <a:xfrm>
            <a:off x="11122861" y="7568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custDataLst>
              <p:tags r:id="rId7"/>
            </p:custDataLst>
          </p:nvPr>
        </p:nvCxnSpPr>
        <p:spPr>
          <a:xfrm>
            <a:off x="11122861" y="8330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custDataLst>
              <p:tags r:id="rId8"/>
            </p:custDataLst>
          </p:nvPr>
        </p:nvSpPr>
        <p:spPr>
          <a:xfrm>
            <a:off x="129540" y="565150"/>
            <a:ext cx="3198495" cy="1081405"/>
          </a:xfrm>
        </p:spPr>
        <p:txBody>
          <a:bodyPr wrap="square" anchor="b">
            <a:normAutofit/>
          </a:bodyPr>
          <a:lstStyle>
            <a:lvl1pPr>
              <a:defRPr sz="4800">
                <a:solidFill>
                  <a:schemeClr val="lt1"/>
                </a:solidFill>
                <a:latin typeface="+mj-lt"/>
              </a:defRPr>
            </a:lvl1pPr>
          </a:lstStyle>
          <a:p>
            <a:r>
              <a:rPr lang="en-US">
                <a:latin typeface="+mj-lt"/>
              </a:rPr>
              <a:t>Click to add title</a:t>
            </a:r>
          </a:p>
        </p:txBody>
      </p:sp>
      <p:sp>
        <p:nvSpPr>
          <p:cNvPr id="7" name="日期占位符 3"/>
          <p:cNvSpPr>
            <a:spLocks noGrp="1"/>
          </p:cNvSpPr>
          <p:nvPr>
            <p:ph type="dt" sz="half" idx="10"/>
            <p:custDataLst>
              <p:tags r:id="rId9"/>
            </p:custDataLst>
          </p:nvPr>
        </p:nvSpPr>
        <p:spPr/>
        <p:txBody>
          <a:bodyPr wrap="square">
            <a:normAutofit/>
          </a:bodyPr>
          <a:lstStyle/>
          <a:p>
            <a:r>
              <a:rPr lang="en-US"/>
              <a:t>Date Area</a:t>
            </a:r>
          </a:p>
        </p:txBody>
      </p:sp>
      <p:sp>
        <p:nvSpPr>
          <p:cNvPr id="8" name="页脚占位符 4"/>
          <p:cNvSpPr>
            <a:spLocks noGrp="1"/>
          </p:cNvSpPr>
          <p:nvPr>
            <p:ph type="ftr" sz="quarter" idx="11"/>
            <p:custDataLst>
              <p:tags r:id="rId10"/>
            </p:custDataLst>
          </p:nvPr>
        </p:nvSpPr>
        <p:spPr/>
        <p:txBody>
          <a:bodyPr/>
          <a:lstStyle/>
          <a:p>
            <a:endParaRPr lang="en-US"/>
          </a:p>
        </p:txBody>
      </p:sp>
      <p:sp>
        <p:nvSpPr>
          <p:cNvPr id="9" name="灯片编号占位符 5"/>
          <p:cNvSpPr>
            <a:spLocks noGrp="1"/>
          </p:cNvSpPr>
          <p:nvPr>
            <p:ph type="sldNum" sz="quarter" idx="12"/>
            <p:custDataLst>
              <p:tags r:id="rId11"/>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19" name="矩形 18"/>
          <p:cNvSpPr/>
          <p:nvPr>
            <p:custDataLst>
              <p:tags r:id="rId1"/>
            </p:custDataLst>
          </p:nvPr>
        </p:nvSpPr>
        <p:spPr>
          <a:xfrm>
            <a:off x="0" y="0"/>
            <a:ext cx="12192000" cy="6858000"/>
          </a:xfrm>
          <a:prstGeom prst="rect">
            <a:avLst/>
          </a:prstGeom>
          <a:gradFill flip="none" rotWithShape="1">
            <a:gsLst>
              <a:gs pos="6422">
                <a:schemeClr val="accent1">
                  <a:lumMod val="20000"/>
                  <a:lumOff val="80000"/>
                </a:schemeClr>
              </a:gs>
              <a:gs pos="53000">
                <a:schemeClr val="bg2"/>
              </a:gs>
              <a:gs pos="100000">
                <a:schemeClr val="bg1"/>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22" name="任意多边形: 形状 8"/>
          <p:cNvSpPr/>
          <p:nvPr>
            <p:custDataLst>
              <p:tags r:id="rId2"/>
            </p:custDataLst>
          </p:nvPr>
        </p:nvSpPr>
        <p:spPr>
          <a:xfrm flipH="1" flipV="1">
            <a:off x="9258304" y="3925701"/>
            <a:ext cx="2933696" cy="2932298"/>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0" name="任意多边形: 形状 9"/>
          <p:cNvSpPr/>
          <p:nvPr>
            <p:custDataLst>
              <p:tags r:id="rId3"/>
            </p:custDataLst>
          </p:nvPr>
        </p:nvSpPr>
        <p:spPr>
          <a:xfrm>
            <a:off x="0" y="0"/>
            <a:ext cx="1848171" cy="1847290"/>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11" name="椭圆 10"/>
          <p:cNvSpPr/>
          <p:nvPr>
            <p:custDataLst>
              <p:tags r:id="rId4"/>
            </p:custDataLst>
          </p:nvPr>
        </p:nvSpPr>
        <p:spPr>
          <a:xfrm>
            <a:off x="533277" y="3925701"/>
            <a:ext cx="1827999" cy="1827999"/>
          </a:xfrm>
          <a:prstGeom prst="ellipse">
            <a:avLst/>
          </a:prstGeom>
          <a:gradFill flip="none" rotWithShape="1">
            <a:gsLst>
              <a:gs pos="76000">
                <a:schemeClr val="accent2"/>
              </a:gs>
              <a:gs pos="0">
                <a:schemeClr val="accent2">
                  <a:alpha val="0"/>
                </a:schemeClr>
              </a:gs>
            </a:gsLst>
            <a:lin ang="13500000" scaled="1"/>
            <a:tileRect/>
          </a:gradFill>
          <a:ln>
            <a:noFill/>
          </a:ln>
          <a:effectLst>
            <a:softEdge rad="571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2" name="椭圆 11"/>
          <p:cNvSpPr/>
          <p:nvPr>
            <p:custDataLst>
              <p:tags r:id="rId5"/>
            </p:custDataLst>
          </p:nvPr>
        </p:nvSpPr>
        <p:spPr>
          <a:xfrm>
            <a:off x="3272059" y="1267996"/>
            <a:ext cx="2494306" cy="2494306"/>
          </a:xfrm>
          <a:prstGeom prst="ellipse">
            <a:avLst/>
          </a:prstGeom>
          <a:gradFill flip="none" rotWithShape="1">
            <a:gsLst>
              <a:gs pos="75000">
                <a:schemeClr val="accent2"/>
              </a:gs>
              <a:gs pos="0">
                <a:schemeClr val="accent2">
                  <a:alpha val="0"/>
                </a:schemeClr>
              </a:gs>
            </a:gsLst>
            <a:lin ang="13500000" scaled="1"/>
            <a:tileRect/>
          </a:gradFill>
          <a:ln>
            <a:noFill/>
          </a:ln>
          <a:effectLst>
            <a:softEdge rad="571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3" name="矩形: 圆顶角 12"/>
          <p:cNvSpPr/>
          <p:nvPr>
            <p:custDataLst>
              <p:tags r:id="rId6"/>
            </p:custDataLst>
          </p:nvPr>
        </p:nvSpPr>
        <p:spPr>
          <a:xfrm>
            <a:off x="1297907" y="941537"/>
            <a:ext cx="3289211" cy="4796130"/>
          </a:xfrm>
          <a:prstGeom prst="round2SameRect">
            <a:avLst>
              <a:gd name="adj1" fmla="val 50000"/>
              <a:gd name="adj2" fmla="val 0"/>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solidFill>
                <a:schemeClr val="lt1"/>
              </a:solidFill>
            </a:endParaRPr>
          </a:p>
        </p:txBody>
      </p:sp>
      <p:sp>
        <p:nvSpPr>
          <p:cNvPr id="14" name="矩形: 圆顶角 13"/>
          <p:cNvSpPr/>
          <p:nvPr>
            <p:custDataLst>
              <p:tags r:id="rId7"/>
            </p:custDataLst>
          </p:nvPr>
        </p:nvSpPr>
        <p:spPr>
          <a:xfrm>
            <a:off x="1549857" y="941537"/>
            <a:ext cx="3289211" cy="4796130"/>
          </a:xfrm>
          <a:prstGeom prst="round2SameRect">
            <a:avLst>
              <a:gd name="adj1" fmla="val 50000"/>
              <a:gd name="adj2" fmla="val 0"/>
            </a:avLst>
          </a:prstGeom>
          <a:solidFill>
            <a:schemeClr val="accent1"/>
          </a:solidFill>
          <a:ln w="15875">
            <a:noFill/>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15" name="图形 9"/>
          <p:cNvSpPr/>
          <p:nvPr>
            <p:custDataLst>
              <p:tags r:id="rId8"/>
            </p:custDataLst>
          </p:nvPr>
        </p:nvSpPr>
        <p:spPr>
          <a:xfrm>
            <a:off x="3096775" y="1724416"/>
            <a:ext cx="261766" cy="261766"/>
          </a:xfrm>
          <a:custGeom>
            <a:avLst/>
            <a:gdLst>
              <a:gd name="connsiteX0" fmla="*/ 4846320 w 4846319"/>
              <a:gd name="connsiteY0" fmla="*/ 2423160 h 4846319"/>
              <a:gd name="connsiteX1" fmla="*/ 2423160 w 4846319"/>
              <a:gd name="connsiteY1" fmla="*/ 4846320 h 4846319"/>
              <a:gd name="connsiteX2" fmla="*/ 0 w 4846319"/>
              <a:gd name="connsiteY2" fmla="*/ 2423160 h 4846319"/>
              <a:gd name="connsiteX3" fmla="*/ 2423160 w 4846319"/>
              <a:gd name="connsiteY3" fmla="*/ 0 h 4846319"/>
              <a:gd name="connsiteX4" fmla="*/ 4846320 w 4846319"/>
              <a:gd name="connsiteY4" fmla="*/ 2423160 h 484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6319" h="4846319">
                <a:moveTo>
                  <a:pt x="4846320" y="2423160"/>
                </a:moveTo>
                <a:cubicBezTo>
                  <a:pt x="3028950" y="2757773"/>
                  <a:pt x="2757773" y="3028950"/>
                  <a:pt x="2423160" y="4846320"/>
                </a:cubicBezTo>
                <a:cubicBezTo>
                  <a:pt x="2088547" y="3028950"/>
                  <a:pt x="1817370" y="2757773"/>
                  <a:pt x="0" y="2423160"/>
                </a:cubicBezTo>
                <a:cubicBezTo>
                  <a:pt x="1817370" y="2088547"/>
                  <a:pt x="2088547" y="1817370"/>
                  <a:pt x="2423160" y="0"/>
                </a:cubicBezTo>
                <a:cubicBezTo>
                  <a:pt x="2757773" y="1817370"/>
                  <a:pt x="3028950" y="2088547"/>
                  <a:pt x="4846320" y="2423160"/>
                </a:cubicBezTo>
                <a:close/>
              </a:path>
            </a:pathLst>
          </a:custGeom>
          <a:solidFill>
            <a:schemeClr val="bg1"/>
          </a:solid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p>
        </p:txBody>
      </p:sp>
      <p:sp>
        <p:nvSpPr>
          <p:cNvPr id="16" name="图形 9"/>
          <p:cNvSpPr/>
          <p:nvPr>
            <p:custDataLst>
              <p:tags r:id="rId9"/>
            </p:custDataLst>
          </p:nvPr>
        </p:nvSpPr>
        <p:spPr>
          <a:xfrm>
            <a:off x="3384154" y="1866175"/>
            <a:ext cx="643586" cy="643586"/>
          </a:xfrm>
          <a:custGeom>
            <a:avLst/>
            <a:gdLst>
              <a:gd name="connsiteX0" fmla="*/ 4846320 w 4846319"/>
              <a:gd name="connsiteY0" fmla="*/ 2423160 h 4846319"/>
              <a:gd name="connsiteX1" fmla="*/ 2423160 w 4846319"/>
              <a:gd name="connsiteY1" fmla="*/ 4846320 h 4846319"/>
              <a:gd name="connsiteX2" fmla="*/ 0 w 4846319"/>
              <a:gd name="connsiteY2" fmla="*/ 2423160 h 4846319"/>
              <a:gd name="connsiteX3" fmla="*/ 2423160 w 4846319"/>
              <a:gd name="connsiteY3" fmla="*/ 0 h 4846319"/>
              <a:gd name="connsiteX4" fmla="*/ 4846320 w 4846319"/>
              <a:gd name="connsiteY4" fmla="*/ 2423160 h 484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6319" h="4846319">
                <a:moveTo>
                  <a:pt x="4846320" y="2423160"/>
                </a:moveTo>
                <a:cubicBezTo>
                  <a:pt x="3028950" y="2757773"/>
                  <a:pt x="2757773" y="3028950"/>
                  <a:pt x="2423160" y="4846320"/>
                </a:cubicBezTo>
                <a:cubicBezTo>
                  <a:pt x="2088547" y="3028950"/>
                  <a:pt x="1817370" y="2757773"/>
                  <a:pt x="0" y="2423160"/>
                </a:cubicBezTo>
                <a:cubicBezTo>
                  <a:pt x="1817370" y="2088547"/>
                  <a:pt x="2088547" y="1817370"/>
                  <a:pt x="2423160" y="0"/>
                </a:cubicBezTo>
                <a:cubicBezTo>
                  <a:pt x="2757773" y="1817370"/>
                  <a:pt x="3028950" y="2088547"/>
                  <a:pt x="4846320" y="2423160"/>
                </a:cubicBezTo>
                <a:close/>
              </a:path>
            </a:pathLst>
          </a:custGeom>
          <a:solidFill>
            <a:schemeClr val="bg1"/>
          </a:solid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endParaRPr lang="en-US"/>
          </a:p>
        </p:txBody>
      </p:sp>
      <p:pic>
        <p:nvPicPr>
          <p:cNvPr id="17" name="图形 63"/>
          <p:cNvPicPr>
            <a:picLocks noChangeAspect="1"/>
          </p:cNvPicPr>
          <p:nvPr>
            <p:custDataLst>
              <p:tags r:id="rId10"/>
            </p:custDataLst>
          </p:nvPr>
        </p:nvPicPr>
        <p:blipFill>
          <a:blip>
            <a:extLst>
              <a:ext uri="{96DAC541-7B7A-43D3-8B79-37D633B846F1}">
                <asvg:svgBlip xmlns:asvg="http://schemas.microsoft.com/office/drawing/2016/SVG/main" r:embed="rId21"/>
              </a:ext>
            </a:extLst>
          </a:blip>
          <a:srcRect b="46847"/>
          <a:stretch>
            <a:fillRect/>
          </a:stretch>
        </p:blipFill>
        <p:spPr>
          <a:xfrm flipH="1">
            <a:off x="1499789" y="2619139"/>
            <a:ext cx="3737211" cy="3105193"/>
          </a:xfrm>
          <a:custGeom>
            <a:avLst/>
            <a:gdLst>
              <a:gd name="connsiteX0" fmla="*/ 0 w 4623746"/>
              <a:gd name="connsiteY0" fmla="*/ 0 h 3841801"/>
              <a:gd name="connsiteX1" fmla="*/ 4568731 w 4623746"/>
              <a:gd name="connsiteY1" fmla="*/ 0 h 3841801"/>
              <a:gd name="connsiteX2" fmla="*/ 4574584 w 4623746"/>
              <a:gd name="connsiteY2" fmla="*/ 22764 h 3841801"/>
              <a:gd name="connsiteX3" fmla="*/ 4623746 w 4623746"/>
              <a:gd name="connsiteY3" fmla="*/ 510447 h 3841801"/>
              <a:gd name="connsiteX4" fmla="*/ 4623746 w 4623746"/>
              <a:gd name="connsiteY4" fmla="*/ 3841801 h 3841801"/>
              <a:gd name="connsiteX5" fmla="*/ 0 w 4623746"/>
              <a:gd name="connsiteY5" fmla="*/ 3841801 h 3841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23746" h="3841801">
                <a:moveTo>
                  <a:pt x="0" y="0"/>
                </a:moveTo>
                <a:lnTo>
                  <a:pt x="4568731" y="0"/>
                </a:lnTo>
                <a:lnTo>
                  <a:pt x="4574584" y="22764"/>
                </a:lnTo>
                <a:cubicBezTo>
                  <a:pt x="4606819" y="180290"/>
                  <a:pt x="4623746" y="343391"/>
                  <a:pt x="4623746" y="510447"/>
                </a:cubicBezTo>
                <a:lnTo>
                  <a:pt x="4623746" y="3841801"/>
                </a:lnTo>
                <a:lnTo>
                  <a:pt x="0" y="3841801"/>
                </a:lnTo>
                <a:close/>
              </a:path>
            </a:pathLst>
          </a:custGeom>
        </p:spPr>
      </p:pic>
      <p:sp>
        <p:nvSpPr>
          <p:cNvPr id="18" name="任意多边形: 形状 17"/>
          <p:cNvSpPr/>
          <p:nvPr>
            <p:custDataLst>
              <p:tags r:id="rId11"/>
            </p:custDataLst>
          </p:nvPr>
        </p:nvSpPr>
        <p:spPr>
          <a:xfrm rot="16200000">
            <a:off x="10798198" y="5708698"/>
            <a:ext cx="108000" cy="495204"/>
          </a:xfrm>
          <a:custGeom>
            <a:avLst/>
            <a:gdLst>
              <a:gd name="connsiteX0" fmla="*/ 54000 w 108000"/>
              <a:gd name="connsiteY0" fmla="*/ 387204 h 495204"/>
              <a:gd name="connsiteX1" fmla="*/ 108000 w 108000"/>
              <a:gd name="connsiteY1" fmla="*/ 441204 h 495204"/>
              <a:gd name="connsiteX2" fmla="*/ 54000 w 108000"/>
              <a:gd name="connsiteY2" fmla="*/ 495204 h 495204"/>
              <a:gd name="connsiteX3" fmla="*/ 0 w 108000"/>
              <a:gd name="connsiteY3" fmla="*/ 441204 h 495204"/>
              <a:gd name="connsiteX4" fmla="*/ 54000 w 108000"/>
              <a:gd name="connsiteY4" fmla="*/ 387204 h 495204"/>
              <a:gd name="connsiteX5" fmla="*/ 54000 w 108000"/>
              <a:gd name="connsiteY5" fmla="*/ 193602 h 495204"/>
              <a:gd name="connsiteX6" fmla="*/ 108000 w 108000"/>
              <a:gd name="connsiteY6" fmla="*/ 247602 h 495204"/>
              <a:gd name="connsiteX7" fmla="*/ 54000 w 108000"/>
              <a:gd name="connsiteY7" fmla="*/ 301602 h 495204"/>
              <a:gd name="connsiteX8" fmla="*/ 0 w 108000"/>
              <a:gd name="connsiteY8" fmla="*/ 247602 h 495204"/>
              <a:gd name="connsiteX9" fmla="*/ 54000 w 108000"/>
              <a:gd name="connsiteY9" fmla="*/ 193602 h 495204"/>
              <a:gd name="connsiteX10" fmla="*/ 54000 w 108000"/>
              <a:gd name="connsiteY10" fmla="*/ 0 h 495204"/>
              <a:gd name="connsiteX11" fmla="*/ 108000 w 108000"/>
              <a:gd name="connsiteY11" fmla="*/ 54000 h 495204"/>
              <a:gd name="connsiteX12" fmla="*/ 54000 w 108000"/>
              <a:gd name="connsiteY12" fmla="*/ 108000 h 495204"/>
              <a:gd name="connsiteX13" fmla="*/ 0 w 108000"/>
              <a:gd name="connsiteY13" fmla="*/ 54000 h 495204"/>
              <a:gd name="connsiteX14" fmla="*/ 54000 w 108000"/>
              <a:gd name="connsiteY14" fmla="*/ 0 h 4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000" h="495204">
                <a:moveTo>
                  <a:pt x="54000" y="387204"/>
                </a:moveTo>
                <a:cubicBezTo>
                  <a:pt x="83823" y="387204"/>
                  <a:pt x="108000" y="411381"/>
                  <a:pt x="108000" y="441204"/>
                </a:cubicBezTo>
                <a:cubicBezTo>
                  <a:pt x="108000" y="471027"/>
                  <a:pt x="83823" y="495204"/>
                  <a:pt x="54000" y="495204"/>
                </a:cubicBezTo>
                <a:cubicBezTo>
                  <a:pt x="24177" y="495204"/>
                  <a:pt x="0" y="471027"/>
                  <a:pt x="0" y="441204"/>
                </a:cubicBezTo>
                <a:cubicBezTo>
                  <a:pt x="0" y="411381"/>
                  <a:pt x="24177" y="387204"/>
                  <a:pt x="54000" y="387204"/>
                </a:cubicBezTo>
                <a:close/>
                <a:moveTo>
                  <a:pt x="54000" y="193602"/>
                </a:moveTo>
                <a:cubicBezTo>
                  <a:pt x="83823" y="193602"/>
                  <a:pt x="108000" y="217779"/>
                  <a:pt x="108000" y="247602"/>
                </a:cubicBezTo>
                <a:cubicBezTo>
                  <a:pt x="108000" y="277425"/>
                  <a:pt x="83823" y="301602"/>
                  <a:pt x="54000" y="301602"/>
                </a:cubicBezTo>
                <a:cubicBezTo>
                  <a:pt x="24177" y="301602"/>
                  <a:pt x="0" y="277425"/>
                  <a:pt x="0" y="247602"/>
                </a:cubicBezTo>
                <a:cubicBezTo>
                  <a:pt x="0" y="217779"/>
                  <a:pt x="24177" y="193602"/>
                  <a:pt x="54000" y="193602"/>
                </a:cubicBezTo>
                <a:close/>
                <a:moveTo>
                  <a:pt x="54000" y="0"/>
                </a:moveTo>
                <a:cubicBezTo>
                  <a:pt x="83823" y="0"/>
                  <a:pt x="108000" y="24177"/>
                  <a:pt x="108000" y="54000"/>
                </a:cubicBezTo>
                <a:cubicBezTo>
                  <a:pt x="108000" y="83823"/>
                  <a:pt x="83823" y="108000"/>
                  <a:pt x="54000" y="108000"/>
                </a:cubicBezTo>
                <a:cubicBezTo>
                  <a:pt x="24177" y="108000"/>
                  <a:pt x="0" y="83823"/>
                  <a:pt x="0" y="54000"/>
                </a:cubicBezTo>
                <a:cubicBezTo>
                  <a:pt x="0" y="24177"/>
                  <a:pt x="24177" y="0"/>
                  <a:pt x="5400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20" name="弧形 19"/>
          <p:cNvSpPr/>
          <p:nvPr>
            <p:custDataLst>
              <p:tags r:id="rId12"/>
            </p:custDataLst>
          </p:nvPr>
        </p:nvSpPr>
        <p:spPr>
          <a:xfrm rot="3870695">
            <a:off x="2441344" y="1174224"/>
            <a:ext cx="1676873" cy="5677950"/>
          </a:xfrm>
          <a:prstGeom prst="arc">
            <a:avLst>
              <a:gd name="adj1" fmla="val 3567365"/>
              <a:gd name="adj2" fmla="val 6578231"/>
            </a:avLst>
          </a:prstGeom>
          <a:ln w="25400" cap="rnd">
            <a:solidFill>
              <a:schemeClr val="accent3">
                <a:lumMod val="7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21" name="弧形 20"/>
          <p:cNvSpPr/>
          <p:nvPr>
            <p:custDataLst>
              <p:tags r:id="rId13"/>
            </p:custDataLst>
          </p:nvPr>
        </p:nvSpPr>
        <p:spPr>
          <a:xfrm rot="3870695">
            <a:off x="2236507" y="1174225"/>
            <a:ext cx="1676873" cy="5677950"/>
          </a:xfrm>
          <a:prstGeom prst="arc">
            <a:avLst>
              <a:gd name="adj1" fmla="val 15455795"/>
              <a:gd name="adj2" fmla="val 16780178"/>
            </a:avLst>
          </a:prstGeom>
          <a:ln w="25400" cap="rnd">
            <a:solidFill>
              <a:schemeClr val="accent3">
                <a:lumMod val="7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2" name="标题 1"/>
          <p:cNvSpPr>
            <a:spLocks noGrp="1"/>
          </p:cNvSpPr>
          <p:nvPr>
            <p:ph type="title" hasCustomPrompt="1"/>
            <p:custDataLst>
              <p:tags r:id="rId14"/>
            </p:custDataLst>
          </p:nvPr>
        </p:nvSpPr>
        <p:spPr>
          <a:xfrm>
            <a:off x="5236845" y="2974340"/>
            <a:ext cx="5852795" cy="2527935"/>
          </a:xfrm>
        </p:spPr>
        <p:txBody>
          <a:bodyPr wrap="square" anchor="t" anchorCtr="0">
            <a:normAutofit/>
          </a:bodyPr>
          <a:lstStyle>
            <a:lvl1pPr algn="r">
              <a:defRPr sz="5200">
                <a:latin typeface="+mj-lt"/>
              </a:defRPr>
            </a:lvl1pPr>
          </a:lstStyle>
          <a:p>
            <a:r>
              <a:rPr lang="en-US">
                <a:latin typeface="+mj-lt"/>
              </a:rPr>
              <a:t>Click to add title</a:t>
            </a:r>
          </a:p>
        </p:txBody>
      </p:sp>
      <p:sp>
        <p:nvSpPr>
          <p:cNvPr id="8" name="节编号 3"/>
          <p:cNvSpPr>
            <a:spLocks noGrp="1"/>
          </p:cNvSpPr>
          <p:nvPr>
            <p:ph type="body" sz="quarter" idx="13" hasCustomPrompt="1"/>
            <p:custDataLst>
              <p:tags r:id="rId15"/>
            </p:custDataLst>
          </p:nvPr>
        </p:nvSpPr>
        <p:spPr>
          <a:xfrm>
            <a:off x="6110506" y="1631269"/>
            <a:ext cx="4978994" cy="1224000"/>
          </a:xfrm>
        </p:spPr>
        <p:txBody>
          <a:bodyPr wrap="none" anchor="ctr">
            <a:normAutofit/>
          </a:bodyPr>
          <a:lstStyle>
            <a:lvl1pPr marL="0" indent="0" algn="r">
              <a:buNone/>
              <a:defRPr sz="6000" b="1">
                <a:gradFill flip="none" rotWithShape="1">
                  <a:gsLst>
                    <a:gs pos="0">
                      <a:schemeClr val="accent2"/>
                    </a:gs>
                    <a:gs pos="43000">
                      <a:schemeClr val="accent1"/>
                    </a:gs>
                  </a:gsLst>
                  <a:lin ang="2700000" scaled="1"/>
                  <a:tileRect/>
                </a:gradFill>
                <a:latin typeface="+mn-lt"/>
              </a:defRPr>
            </a:lvl1pPr>
          </a:lstStyle>
          <a:p>
            <a:pPr lvl="0"/>
            <a:r>
              <a:rPr lang="en-US">
                <a:latin typeface="+mn-lt"/>
              </a:rPr>
              <a:t>Click to add text</a:t>
            </a:r>
            <a:endParaRPr lang="en-US"/>
          </a:p>
        </p:txBody>
      </p:sp>
      <p:sp>
        <p:nvSpPr>
          <p:cNvPr id="4" name="日期占位符 4"/>
          <p:cNvSpPr>
            <a:spLocks noGrp="1"/>
          </p:cNvSpPr>
          <p:nvPr>
            <p:ph type="dt" sz="half" idx="10"/>
            <p:custDataLst>
              <p:tags r:id="rId16"/>
            </p:custDataLst>
          </p:nvPr>
        </p:nvSpPr>
        <p:spPr/>
        <p:txBody>
          <a:bodyPr wrap="square">
            <a:normAutofit/>
          </a:bodyPr>
          <a:lstStyle/>
          <a:p>
            <a:r>
              <a:rPr lang="en-US"/>
              <a:t>Date Area</a:t>
            </a:r>
          </a:p>
        </p:txBody>
      </p:sp>
      <p:sp>
        <p:nvSpPr>
          <p:cNvPr id="5" name="页脚占位符 5"/>
          <p:cNvSpPr>
            <a:spLocks noGrp="1"/>
          </p:cNvSpPr>
          <p:nvPr>
            <p:ph type="ftr" sz="quarter" idx="11"/>
            <p:custDataLst>
              <p:tags r:id="rId17"/>
            </p:custDataLst>
          </p:nvPr>
        </p:nvSpPr>
        <p:spPr/>
        <p:txBody>
          <a:bodyPr/>
          <a:lstStyle/>
          <a:p>
            <a:endParaRPr lang="en-US"/>
          </a:p>
        </p:txBody>
      </p:sp>
      <p:sp>
        <p:nvSpPr>
          <p:cNvPr id="6" name="灯片编号占位符 6"/>
          <p:cNvSpPr>
            <a:spLocks noGrp="1"/>
          </p:cNvSpPr>
          <p:nvPr>
            <p:ph type="sldNum" sz="quarter" idx="12"/>
            <p:custDataLst>
              <p:tags r:id="rId18"/>
            </p:custDataLst>
          </p:nvPr>
        </p:nvSpPr>
        <p:spPr/>
        <p:txBody>
          <a:bodyPr wrap="square">
            <a:normAutofit/>
          </a:bodyPr>
          <a:lstStyle/>
          <a:p>
            <a:fld id="{BE5F26B5-172A-4DC2-B0B7-181CFC56B87C}" type="slidenum">
              <a:rPr lang="en-US" smtClean="0"/>
              <a:t>‹#›</a:t>
            </a:fld>
            <a:endParaRPr lang="en-US"/>
          </a:p>
        </p:txBody>
      </p:sp>
      <p:cxnSp>
        <p:nvCxnSpPr>
          <p:cNvPr id="3" name="直接连接符 2"/>
          <p:cNvCxnSpPr/>
          <p:nvPr>
            <p:custDataLst>
              <p:tags r:id="rId19"/>
            </p:custDataLst>
          </p:nvPr>
        </p:nvCxnSpPr>
        <p:spPr>
          <a:xfrm>
            <a:off x="1192291" y="5956300"/>
            <a:ext cx="9271478" cy="0"/>
          </a:xfrm>
          <a:prstGeom prst="line">
            <a:avLst/>
          </a:prstGeom>
          <a:solidFill>
            <a:srgbClr val="98E3BC"/>
          </a:solidFill>
          <a:ln w="12700">
            <a:solidFill>
              <a:schemeClr val="tx2">
                <a:lumMod val="25000"/>
                <a:lumOff val="75000"/>
                <a:alpha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p:txBody>
          <a:bodyPr vert="horz" wrap="square" lIns="0" tIns="0" rIns="0" bIns="0" rtlCol="0" anchor="ctr">
            <a:normAutofit/>
          </a:bodyPr>
          <a:lstStyle>
            <a:lvl1pPr>
              <a:defRPr lang="en-US" dirty="0">
                <a:latin typeface="+mj-lt"/>
              </a:defRPr>
            </a:lvl1pPr>
          </a:lstStyle>
          <a:p>
            <a:pPr lvl="0"/>
            <a:r>
              <a:rPr lang="en-US">
                <a:latin typeface="+mj-lt"/>
              </a:rPr>
              <a:t>Click to add title</a:t>
            </a:r>
            <a:endParaRPr lang="en-US"/>
          </a:p>
        </p:txBody>
      </p:sp>
      <p:sp>
        <p:nvSpPr>
          <p:cNvPr id="3" name="内容占位符 2"/>
          <p:cNvSpPr>
            <a:spLocks noGrp="1"/>
          </p:cNvSpPr>
          <p:nvPr>
            <p:ph sz="half" idx="1" hasCustomPrompt="1"/>
            <p:custDataLst>
              <p:tags r:id="rId2"/>
            </p:custDataLst>
          </p:nvPr>
        </p:nvSpPr>
        <p:spPr>
          <a:xfrm>
            <a:off x="695960" y="1301750"/>
            <a:ext cx="5323840" cy="4875850"/>
          </a:xfrm>
        </p:spPr>
        <p:txBody>
          <a:bodyPr wrap="square">
            <a:normAutofit/>
          </a:bodyPr>
          <a:lstStyle/>
          <a:p>
            <a:pPr lvl="0"/>
            <a:r>
              <a:rPr lang="en-US">
                <a:latin typeface="+mn-lt"/>
              </a:rPr>
              <a:t>Click to add text</a:t>
            </a:r>
            <a:endParaRPr lang="en-US"/>
          </a:p>
        </p:txBody>
      </p:sp>
      <p:sp>
        <p:nvSpPr>
          <p:cNvPr id="4" name="内容占位符 3"/>
          <p:cNvSpPr>
            <a:spLocks noGrp="1"/>
          </p:cNvSpPr>
          <p:nvPr>
            <p:ph sz="half" idx="2" hasCustomPrompt="1"/>
            <p:custDataLst>
              <p:tags r:id="rId3"/>
            </p:custDataLst>
          </p:nvPr>
        </p:nvSpPr>
        <p:spPr>
          <a:xfrm>
            <a:off x="6172200" y="1301750"/>
            <a:ext cx="5323840" cy="4875850"/>
          </a:xfrm>
        </p:spPr>
        <p:txBody>
          <a:bodyPr wrap="square">
            <a:normAutofit/>
          </a:bodyPr>
          <a:lstStyle/>
          <a:p>
            <a:pPr lvl="0"/>
            <a:r>
              <a:rPr lang="en-US">
                <a:latin typeface="+mn-lt"/>
              </a:rPr>
              <a:t>Click to add text</a:t>
            </a:r>
            <a:endParaRPr lang="en-US"/>
          </a:p>
        </p:txBody>
      </p:sp>
      <p:sp>
        <p:nvSpPr>
          <p:cNvPr id="5" name="日期占位符 4"/>
          <p:cNvSpPr>
            <a:spLocks noGrp="1"/>
          </p:cNvSpPr>
          <p:nvPr>
            <p:ph type="dt" sz="half" idx="10"/>
            <p:custDataLst>
              <p:tags r:id="rId4"/>
            </p:custDataLst>
          </p:nvPr>
        </p:nvSpPr>
        <p:spPr/>
        <p:txBody>
          <a:bodyPr wrap="square">
            <a:normAutofit/>
          </a:bodyPr>
          <a:lstStyle/>
          <a:p>
            <a:r>
              <a:rPr lang="en-US"/>
              <a:t>Date Area</a:t>
            </a:r>
          </a:p>
        </p:txBody>
      </p:sp>
      <p:sp>
        <p:nvSpPr>
          <p:cNvPr id="6" name="页脚占位符 5"/>
          <p:cNvSpPr>
            <a:spLocks noGrp="1"/>
          </p:cNvSpPr>
          <p:nvPr>
            <p:ph type="ftr" sz="quarter" idx="11"/>
            <p:custDataLst>
              <p:tags r:id="rId5"/>
            </p:custDataLst>
          </p:nvPr>
        </p:nvSpPr>
        <p:spPr/>
        <p:txBody>
          <a:bodyPr/>
          <a:lstStyle/>
          <a:p>
            <a:endParaRPr lang="en-US"/>
          </a:p>
        </p:txBody>
      </p:sp>
      <p:sp>
        <p:nvSpPr>
          <p:cNvPr id="7" name="灯片编号占位符 6"/>
          <p:cNvSpPr>
            <a:spLocks noGrp="1"/>
          </p:cNvSpPr>
          <p:nvPr>
            <p:ph type="sldNum" sz="quarter" idx="12"/>
            <p:custDataLst>
              <p:tags r:id="rId6"/>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695325" y="360045"/>
            <a:ext cx="10800715" cy="864235"/>
          </a:xfrm>
        </p:spPr>
        <p:txBody>
          <a:bodyPr vert="horz" wrap="square" lIns="0" tIns="0" rIns="0" bIns="0" rtlCol="0" anchor="ctr">
            <a:normAutofit/>
          </a:bodyPr>
          <a:lstStyle>
            <a:lvl1pPr>
              <a:defRPr lang="en-US" dirty="0">
                <a:latin typeface="+mj-lt"/>
              </a:defRPr>
            </a:lvl1pPr>
          </a:lstStyle>
          <a:p>
            <a:pPr lvl="0"/>
            <a:r>
              <a:rPr lang="en-US">
                <a:latin typeface="+mj-lt"/>
              </a:rPr>
              <a:t>Click to add title</a:t>
            </a:r>
            <a:endParaRPr lang="en-US"/>
          </a:p>
        </p:txBody>
      </p:sp>
      <p:sp>
        <p:nvSpPr>
          <p:cNvPr id="3" name="文本占位符 2"/>
          <p:cNvSpPr>
            <a:spLocks noGrp="1"/>
          </p:cNvSpPr>
          <p:nvPr>
            <p:ph type="body" idx="1" hasCustomPrompt="1"/>
            <p:custDataLst>
              <p:tags r:id="rId2"/>
            </p:custDataLst>
          </p:nvPr>
        </p:nvSpPr>
        <p:spPr>
          <a:xfrm>
            <a:off x="695960" y="1301750"/>
            <a:ext cx="5323840" cy="411303"/>
          </a:xfrm>
        </p:spPr>
        <p:txBody>
          <a:bodyPr wrap="square" anchor="b">
            <a:norm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vl6pPr marL="2286000" indent="0">
              <a:buNone/>
              <a:defRPr sz="1600" b="1">
                <a:latin typeface="+mj-lt"/>
              </a:defRPr>
            </a:lvl6pPr>
            <a:lvl7pPr marL="2743200" indent="0">
              <a:buNone/>
              <a:defRPr sz="1600" b="1">
                <a:latin typeface="+mj-lt"/>
              </a:defRPr>
            </a:lvl7pPr>
            <a:lvl8pPr marL="3200400" indent="0">
              <a:buNone/>
              <a:defRPr sz="1600" b="1">
                <a:latin typeface="+mj-lt"/>
              </a:defRPr>
            </a:lvl8pPr>
            <a:lvl9pPr marL="3657600" indent="0">
              <a:buNone/>
              <a:defRPr sz="1600" b="1">
                <a:latin typeface="+mj-lt"/>
              </a:defRPr>
            </a:lvl9pPr>
          </a:lstStyle>
          <a:p>
            <a:pPr lvl="0"/>
            <a:r>
              <a:rPr lang="en-US">
                <a:latin typeface="+mj-lt"/>
              </a:rPr>
              <a:t>Click to add text</a:t>
            </a:r>
            <a:endParaRPr lang="en-US"/>
          </a:p>
        </p:txBody>
      </p:sp>
      <p:sp>
        <p:nvSpPr>
          <p:cNvPr id="4" name="内容占位符 3"/>
          <p:cNvSpPr>
            <a:spLocks noGrp="1"/>
          </p:cNvSpPr>
          <p:nvPr>
            <p:ph sz="half" idx="2" hasCustomPrompt="1"/>
            <p:custDataLst>
              <p:tags r:id="rId3"/>
            </p:custDataLst>
          </p:nvPr>
        </p:nvSpPr>
        <p:spPr>
          <a:xfrm>
            <a:off x="695960" y="1875099"/>
            <a:ext cx="5323840" cy="4300276"/>
          </a:xfrm>
        </p:spPr>
        <p:txBody>
          <a:bodyPr wrap="square">
            <a:normAutofit/>
          </a:bodyPr>
          <a:lstStyle>
            <a:lvl1pPr>
              <a:defRPr sz="2200">
                <a:latin typeface="+mn-lt"/>
              </a:defRPr>
            </a:lvl1pPr>
          </a:lstStyle>
          <a:p>
            <a:pPr lvl="0"/>
            <a:r>
              <a:rPr lang="en-US">
                <a:latin typeface="+mn-lt"/>
              </a:rPr>
              <a:t>Click to add text</a:t>
            </a:r>
            <a:endParaRPr lang="en-US"/>
          </a:p>
        </p:txBody>
      </p:sp>
      <p:sp>
        <p:nvSpPr>
          <p:cNvPr id="5" name="文本占位符 4"/>
          <p:cNvSpPr>
            <a:spLocks noGrp="1"/>
          </p:cNvSpPr>
          <p:nvPr>
            <p:ph type="body" sz="quarter" idx="3" hasCustomPrompt="1"/>
            <p:custDataLst>
              <p:tags r:id="rId4"/>
            </p:custDataLst>
          </p:nvPr>
        </p:nvSpPr>
        <p:spPr>
          <a:xfrm>
            <a:off x="6172200" y="1301750"/>
            <a:ext cx="5323840" cy="411303"/>
          </a:xfrm>
        </p:spPr>
        <p:txBody>
          <a:bodyPr wrap="square" anchor="b">
            <a:norm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vl6pPr marL="2286000" indent="0">
              <a:buNone/>
              <a:defRPr sz="1600" b="1">
                <a:latin typeface="+mj-lt"/>
              </a:defRPr>
            </a:lvl6pPr>
            <a:lvl7pPr marL="2743200" indent="0">
              <a:buNone/>
              <a:defRPr sz="1600" b="1">
                <a:latin typeface="+mj-lt"/>
              </a:defRPr>
            </a:lvl7pPr>
            <a:lvl8pPr marL="3200400" indent="0">
              <a:buNone/>
              <a:defRPr sz="1600" b="1">
                <a:latin typeface="+mj-lt"/>
              </a:defRPr>
            </a:lvl8pPr>
            <a:lvl9pPr marL="3657600" indent="0">
              <a:buNone/>
              <a:defRPr sz="1600" b="1">
                <a:latin typeface="+mj-lt"/>
              </a:defRPr>
            </a:lvl9pPr>
          </a:lstStyle>
          <a:p>
            <a:pPr lvl="0"/>
            <a:r>
              <a:rPr lang="en-US">
                <a:latin typeface="+mj-lt"/>
              </a:rPr>
              <a:t>Click to add text</a:t>
            </a:r>
            <a:endParaRPr lang="en-US"/>
          </a:p>
        </p:txBody>
      </p:sp>
      <p:sp>
        <p:nvSpPr>
          <p:cNvPr id="6" name="内容占位符 5"/>
          <p:cNvSpPr>
            <a:spLocks noGrp="1"/>
          </p:cNvSpPr>
          <p:nvPr>
            <p:ph sz="quarter" idx="4" hasCustomPrompt="1"/>
            <p:custDataLst>
              <p:tags r:id="rId5"/>
            </p:custDataLst>
          </p:nvPr>
        </p:nvSpPr>
        <p:spPr>
          <a:xfrm>
            <a:off x="6172200" y="1875099"/>
            <a:ext cx="5323840" cy="4300276"/>
          </a:xfrm>
        </p:spPr>
        <p:txBody>
          <a:bodyPr wrap="square">
            <a:normAutofit/>
          </a:bodyPr>
          <a:lstStyle>
            <a:lvl1pPr>
              <a:defRPr sz="2200">
                <a:latin typeface="+mn-lt"/>
              </a:defRPr>
            </a:lvl1pPr>
          </a:lstStyle>
          <a:p>
            <a:pPr lvl="0"/>
            <a:r>
              <a:rPr lang="en-US">
                <a:latin typeface="+mn-lt"/>
              </a:rPr>
              <a:t>Click to add text</a:t>
            </a:r>
            <a:endParaRPr lang="en-US"/>
          </a:p>
        </p:txBody>
      </p:sp>
      <p:sp>
        <p:nvSpPr>
          <p:cNvPr id="7" name="日期占位符 6"/>
          <p:cNvSpPr>
            <a:spLocks noGrp="1"/>
          </p:cNvSpPr>
          <p:nvPr>
            <p:ph type="dt" sz="half" idx="10"/>
            <p:custDataLst>
              <p:tags r:id="rId6"/>
            </p:custDataLst>
          </p:nvPr>
        </p:nvSpPr>
        <p:spPr/>
        <p:txBody>
          <a:bodyPr wrap="square">
            <a:normAutofit/>
          </a:bodyPr>
          <a:lstStyle/>
          <a:p>
            <a:r>
              <a:rPr lang="en-US"/>
              <a:t>Date Area</a:t>
            </a:r>
          </a:p>
        </p:txBody>
      </p:sp>
      <p:sp>
        <p:nvSpPr>
          <p:cNvPr id="8" name="页脚占位符 7"/>
          <p:cNvSpPr>
            <a:spLocks noGrp="1"/>
          </p:cNvSpPr>
          <p:nvPr>
            <p:ph type="ftr" sz="quarter" idx="11"/>
            <p:custDataLst>
              <p:tags r:id="rId7"/>
            </p:custDataLst>
          </p:nvPr>
        </p:nvSpPr>
        <p:spPr/>
        <p:txBody>
          <a:bodyPr/>
          <a:lstStyle/>
          <a:p>
            <a:endParaRPr lang="en-US"/>
          </a:p>
        </p:txBody>
      </p:sp>
      <p:sp>
        <p:nvSpPr>
          <p:cNvPr id="9" name="灯片编号占位符 8"/>
          <p:cNvSpPr>
            <a:spLocks noGrp="1"/>
          </p:cNvSpPr>
          <p:nvPr>
            <p:ph type="sldNum" sz="quarter" idx="12"/>
            <p:custDataLst>
              <p:tags r:id="rId8"/>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p:txBody>
          <a:bodyPr wrap="square">
            <a:normAutofit/>
          </a:bodyPr>
          <a:lstStyle/>
          <a:p>
            <a:r>
              <a:rPr lang="en-US">
                <a:latin typeface="+mj-lt"/>
              </a:rPr>
              <a:t>Click to add title</a:t>
            </a:r>
            <a:endParaRPr lang="en-US"/>
          </a:p>
        </p:txBody>
      </p:sp>
      <p:sp>
        <p:nvSpPr>
          <p:cNvPr id="3" name="日期占位符 2"/>
          <p:cNvSpPr>
            <a:spLocks noGrp="1"/>
          </p:cNvSpPr>
          <p:nvPr>
            <p:ph type="dt" sz="half" idx="10"/>
            <p:custDataLst>
              <p:tags r:id="rId2"/>
            </p:custDataLst>
          </p:nvPr>
        </p:nvSpPr>
        <p:spPr/>
        <p:txBody>
          <a:bodyPr wrap="square">
            <a:normAutofit/>
          </a:bodyPr>
          <a:lstStyle/>
          <a:p>
            <a:r>
              <a:rPr lang="en-US"/>
              <a:t>Date Area</a:t>
            </a:r>
          </a:p>
        </p:txBody>
      </p:sp>
      <p:sp>
        <p:nvSpPr>
          <p:cNvPr id="4" name="页脚占位符 3"/>
          <p:cNvSpPr>
            <a:spLocks noGrp="1"/>
          </p:cNvSpPr>
          <p:nvPr>
            <p:ph type="ftr" sz="quarter" idx="11"/>
            <p:custDataLst>
              <p:tags r:id="rId3"/>
            </p:custDataLst>
          </p:nvPr>
        </p:nvSpPr>
        <p:spPr/>
        <p:txBody>
          <a:bodyPr/>
          <a:lstStyle/>
          <a:p>
            <a:endParaRPr lang="en-US"/>
          </a:p>
        </p:txBody>
      </p:sp>
      <p:sp>
        <p:nvSpPr>
          <p:cNvPr id="5" name="灯片编号占位符 4"/>
          <p:cNvSpPr>
            <a:spLocks noGrp="1"/>
          </p:cNvSpPr>
          <p:nvPr>
            <p:ph type="sldNum" sz="quarter" idx="12"/>
            <p:custDataLst>
              <p:tags r:id="rId4"/>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wrap="square">
            <a:normAutofit/>
          </a:bodyPr>
          <a:lstStyle/>
          <a:p>
            <a:r>
              <a:rPr lang="en-US"/>
              <a:t>Date Area</a:t>
            </a:r>
          </a:p>
        </p:txBody>
      </p:sp>
      <p:sp>
        <p:nvSpPr>
          <p:cNvPr id="3" name="页脚占位符 2"/>
          <p:cNvSpPr>
            <a:spLocks noGrp="1"/>
          </p:cNvSpPr>
          <p:nvPr>
            <p:ph type="ftr" sz="quarter" idx="11"/>
            <p:custDataLst>
              <p:tags r:id="rId2"/>
            </p:custDataLst>
          </p:nvPr>
        </p:nvSpPr>
        <p:spPr/>
        <p:txBody>
          <a:bodyPr/>
          <a:lstStyle/>
          <a:p>
            <a:endParaRPr lang="en-US"/>
          </a:p>
        </p:txBody>
      </p:sp>
      <p:sp>
        <p:nvSpPr>
          <p:cNvPr id="4" name="灯片编号占位符 3"/>
          <p:cNvSpPr>
            <a:spLocks noGrp="1"/>
          </p:cNvSpPr>
          <p:nvPr>
            <p:ph type="sldNum" sz="quarter" idx="12"/>
            <p:custDataLst>
              <p:tags r:id="rId3"/>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Only">
    <p:spTree>
      <p:nvGrpSpPr>
        <p:cNvPr id="1" name=""/>
        <p:cNvGrpSpPr/>
        <p:nvPr/>
      </p:nvGrpSpPr>
      <p:grpSpPr>
        <a:xfrm>
          <a:off x="0" y="0"/>
          <a:ext cx="0" cy="0"/>
          <a:chOff x="0" y="0"/>
          <a:chExt cx="0" cy="0"/>
        </a:xfrm>
      </p:grpSpPr>
      <p:sp>
        <p:nvSpPr>
          <p:cNvPr id="3" name="内容占位符 1"/>
          <p:cNvSpPr>
            <a:spLocks noGrp="1"/>
          </p:cNvSpPr>
          <p:nvPr>
            <p:ph idx="1" hasCustomPrompt="1"/>
            <p:custDataLst>
              <p:tags r:id="rId1"/>
            </p:custDataLst>
          </p:nvPr>
        </p:nvSpPr>
        <p:spPr>
          <a:xfrm>
            <a:off x="695960" y="360045"/>
            <a:ext cx="10801985" cy="5817870"/>
          </a:xfrm>
        </p:spPr>
        <p:txBody>
          <a:bodyPr wrap="square">
            <a:normAutofit/>
          </a:bodyPr>
          <a:lstStyle/>
          <a:p>
            <a:pPr lvl="0"/>
            <a:r>
              <a:rPr lang="en-US">
                <a:latin typeface="+mn-lt"/>
              </a:rPr>
              <a:t>Click to add text</a:t>
            </a:r>
            <a:endParaRPr lang="en-US"/>
          </a:p>
        </p:txBody>
      </p:sp>
      <p:sp>
        <p:nvSpPr>
          <p:cNvPr id="4" name="日期占位符 2"/>
          <p:cNvSpPr>
            <a:spLocks noGrp="1"/>
          </p:cNvSpPr>
          <p:nvPr>
            <p:ph type="dt" sz="half" idx="10"/>
            <p:custDataLst>
              <p:tags r:id="rId2"/>
            </p:custDataLst>
          </p:nvPr>
        </p:nvSpPr>
        <p:spPr/>
        <p:txBody>
          <a:bodyPr wrap="square">
            <a:normAutofit/>
          </a:bodyPr>
          <a:lstStyle/>
          <a:p>
            <a:r>
              <a:rPr lang="en-US"/>
              <a:t>Date Area</a:t>
            </a:r>
          </a:p>
        </p:txBody>
      </p:sp>
      <p:sp>
        <p:nvSpPr>
          <p:cNvPr id="5" name="页脚占位符 3"/>
          <p:cNvSpPr>
            <a:spLocks noGrp="1"/>
          </p:cNvSpPr>
          <p:nvPr>
            <p:ph type="ftr" sz="quarter" idx="11"/>
            <p:custDataLst>
              <p:tags r:id="rId3"/>
            </p:custDataLst>
          </p:nvPr>
        </p:nvSpPr>
        <p:spPr/>
        <p:txBody>
          <a:bodyPr/>
          <a:lstStyle/>
          <a:p>
            <a:endParaRPr lang="en-US"/>
          </a:p>
        </p:txBody>
      </p:sp>
      <p:sp>
        <p:nvSpPr>
          <p:cNvPr id="6" name="灯片编号占位符 4"/>
          <p:cNvSpPr>
            <a:spLocks noGrp="1"/>
          </p:cNvSpPr>
          <p:nvPr>
            <p:ph type="sldNum" sz="quarter" idx="12"/>
            <p:custDataLst>
              <p:tags r:id="rId4"/>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695325" y="360045"/>
            <a:ext cx="10799445" cy="864235"/>
          </a:xfrm>
        </p:spPr>
        <p:txBody>
          <a:bodyPr wrap="square">
            <a:normAutofit/>
          </a:bodyPr>
          <a:lstStyle/>
          <a:p>
            <a:r>
              <a:rPr lang="en-US">
                <a:latin typeface="+mj-lt"/>
              </a:rPr>
              <a:t>Click to add title</a:t>
            </a:r>
            <a:endParaRPr lang="en-US"/>
          </a:p>
        </p:txBody>
      </p:sp>
      <p:sp>
        <p:nvSpPr>
          <p:cNvPr id="3" name="文本占位符 2"/>
          <p:cNvSpPr>
            <a:spLocks noGrp="1"/>
          </p:cNvSpPr>
          <p:nvPr>
            <p:ph type="body" idx="1" hasCustomPrompt="1"/>
            <p:custDataLst>
              <p:tags r:id="rId2"/>
            </p:custDataLst>
          </p:nvPr>
        </p:nvSpPr>
        <p:spPr>
          <a:xfrm>
            <a:off x="695960" y="1301750"/>
            <a:ext cx="10799088" cy="405553"/>
          </a:xfrm>
        </p:spPr>
        <p:txBody>
          <a:bodyPr wrap="square" anchor="t">
            <a:normAutofit/>
          </a:bodyPr>
          <a:lstStyle>
            <a:lvl1pPr marL="0" indent="0">
              <a:buNone/>
              <a:defRPr sz="2400" b="0">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vl6pPr marL="2286000" indent="0">
              <a:buNone/>
              <a:defRPr sz="1600" b="1">
                <a:latin typeface="+mj-lt"/>
              </a:defRPr>
            </a:lvl6pPr>
            <a:lvl7pPr marL="2743200" indent="0">
              <a:buNone/>
              <a:defRPr sz="1600" b="1">
                <a:latin typeface="+mj-lt"/>
              </a:defRPr>
            </a:lvl7pPr>
            <a:lvl8pPr marL="3200400" indent="0">
              <a:buNone/>
              <a:defRPr sz="1600" b="1">
                <a:latin typeface="+mj-lt"/>
              </a:defRPr>
            </a:lvl8pPr>
            <a:lvl9pPr marL="3657600" indent="0">
              <a:buNone/>
              <a:defRPr sz="1600" b="1">
                <a:latin typeface="+mj-lt"/>
              </a:defRPr>
            </a:lvl9pPr>
          </a:lstStyle>
          <a:p>
            <a:r>
              <a:rPr lang="en-US">
                <a:latin typeface="+mj-lt"/>
              </a:rPr>
              <a:t>Click to add text</a:t>
            </a:r>
            <a:endParaRPr lang="en-US"/>
          </a:p>
        </p:txBody>
      </p:sp>
      <p:sp>
        <p:nvSpPr>
          <p:cNvPr id="7" name="日期占位符 3"/>
          <p:cNvSpPr>
            <a:spLocks noGrp="1"/>
          </p:cNvSpPr>
          <p:nvPr>
            <p:ph type="dt" sz="half" idx="10"/>
            <p:custDataLst>
              <p:tags r:id="rId3"/>
            </p:custDataLst>
          </p:nvPr>
        </p:nvSpPr>
        <p:spPr/>
        <p:txBody>
          <a:bodyPr wrap="square">
            <a:normAutofit/>
          </a:bodyPr>
          <a:lstStyle/>
          <a:p>
            <a:r>
              <a:rPr lang="en-US"/>
              <a:t>Date Area</a:t>
            </a:r>
          </a:p>
        </p:txBody>
      </p:sp>
      <p:sp>
        <p:nvSpPr>
          <p:cNvPr id="8" name="页脚占位符 4"/>
          <p:cNvSpPr>
            <a:spLocks noGrp="1"/>
          </p:cNvSpPr>
          <p:nvPr>
            <p:ph type="ftr" sz="quarter" idx="11"/>
            <p:custDataLst>
              <p:tags r:id="rId4"/>
            </p:custDataLst>
          </p:nvPr>
        </p:nvSpPr>
        <p:spPr/>
        <p:txBody>
          <a:bodyPr/>
          <a:lstStyle/>
          <a:p>
            <a:endParaRPr lang="en-US"/>
          </a:p>
        </p:txBody>
      </p:sp>
      <p:sp>
        <p:nvSpPr>
          <p:cNvPr id="9" name="灯片编号占位符 5"/>
          <p:cNvSpPr>
            <a:spLocks noGrp="1"/>
          </p:cNvSpPr>
          <p:nvPr>
            <p:ph type="sldNum" sz="quarter" idx="12"/>
            <p:custDataLst>
              <p:tags r:id="rId5"/>
            </p:custDataLst>
          </p:nvPr>
        </p:nvSpPr>
        <p:spPr/>
        <p:txBody>
          <a:bodyPr wrap="square">
            <a:normAutofit/>
          </a:bodyPr>
          <a:lstStyle/>
          <a:p>
            <a:fld id="{BE5F26B5-172A-4DC2-B0B7-181CFC56B87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18" name="矩形 17"/>
          <p:cNvSpPr/>
          <p:nvPr>
            <p:custDataLst>
              <p:tags r:id="rId1"/>
            </p:custDataLst>
          </p:nvPr>
        </p:nvSpPr>
        <p:spPr>
          <a:xfrm>
            <a:off x="0" y="0"/>
            <a:ext cx="12192000" cy="6858000"/>
          </a:xfrm>
          <a:prstGeom prst="rect">
            <a:avLst/>
          </a:prstGeom>
          <a:gradFill flip="none" rotWithShape="1">
            <a:gsLst>
              <a:gs pos="6422">
                <a:schemeClr val="accent1">
                  <a:lumMod val="20000"/>
                  <a:lumOff val="80000"/>
                </a:schemeClr>
              </a:gs>
              <a:gs pos="53000">
                <a:schemeClr val="bg2"/>
              </a:gs>
              <a:gs pos="100000">
                <a:schemeClr val="bg1"/>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9" name="任意多边形: 形状 8"/>
          <p:cNvSpPr/>
          <p:nvPr>
            <p:custDataLst>
              <p:tags r:id="rId2"/>
            </p:custDataLst>
          </p:nvPr>
        </p:nvSpPr>
        <p:spPr>
          <a:xfrm flipH="1" flipV="1">
            <a:off x="9258304" y="3925701"/>
            <a:ext cx="2933696" cy="2932298"/>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8" name="任意多边形: 形状 7"/>
          <p:cNvSpPr/>
          <p:nvPr>
            <p:custDataLst>
              <p:tags r:id="rId3"/>
            </p:custDataLst>
          </p:nvPr>
        </p:nvSpPr>
        <p:spPr>
          <a:xfrm>
            <a:off x="0" y="0"/>
            <a:ext cx="1848171" cy="1847290"/>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p>
        </p:txBody>
      </p:sp>
      <p:sp>
        <p:nvSpPr>
          <p:cNvPr id="9" name="任意多边形: 形状 8"/>
          <p:cNvSpPr/>
          <p:nvPr>
            <p:custDataLst>
              <p:tags r:id="rId4"/>
            </p:custDataLst>
          </p:nvPr>
        </p:nvSpPr>
        <p:spPr>
          <a:xfrm flipH="1" flipV="1">
            <a:off x="9258300" y="3925570"/>
            <a:ext cx="2934335" cy="2932430"/>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2" name="矩形: 单圆角 11"/>
          <p:cNvSpPr/>
          <p:nvPr>
            <p:custDataLst>
              <p:tags r:id="rId5"/>
            </p:custDataLst>
          </p:nvPr>
        </p:nvSpPr>
        <p:spPr>
          <a:xfrm>
            <a:off x="732489" y="970310"/>
            <a:ext cx="10620714" cy="5001610"/>
          </a:xfrm>
          <a:prstGeom prst="round1Rect">
            <a:avLst>
              <a:gd name="adj" fmla="val 37950"/>
            </a:avLst>
          </a:prstGeom>
          <a:gradFill flip="none" rotWithShape="1">
            <a:gsLst>
              <a:gs pos="16000">
                <a:schemeClr val="accent1">
                  <a:lumMod val="20000"/>
                  <a:lumOff val="80000"/>
                </a:schemeClr>
              </a:gs>
              <a:gs pos="81000">
                <a:schemeClr val="accent1">
                  <a:lumMod val="20000"/>
                  <a:lumOff val="80000"/>
                  <a:alpha val="0"/>
                </a:schemeClr>
              </a:gs>
            </a:gsLst>
            <a:lin ang="10800000" scaled="1"/>
            <a:tileRect/>
          </a:gradFill>
          <a:ln w="15875">
            <a:noFill/>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a:p>
        </p:txBody>
      </p:sp>
      <p:sp>
        <p:nvSpPr>
          <p:cNvPr id="13" name="椭圆 12"/>
          <p:cNvSpPr/>
          <p:nvPr>
            <p:custDataLst>
              <p:tags r:id="rId6"/>
            </p:custDataLst>
          </p:nvPr>
        </p:nvSpPr>
        <p:spPr>
          <a:xfrm>
            <a:off x="6678970" y="966964"/>
            <a:ext cx="4484992" cy="4328652"/>
          </a:xfrm>
          <a:prstGeom prst="ellipse">
            <a:avLst/>
          </a:prstGeom>
          <a:gradFill flip="none" rotWithShape="1">
            <a:gsLst>
              <a:gs pos="0">
                <a:schemeClr val="accent2"/>
              </a:gs>
              <a:gs pos="75000">
                <a:schemeClr val="accent2">
                  <a:alpha val="0"/>
                </a:schemeClr>
              </a:gs>
            </a:gsLst>
            <a:path path="circle">
              <a:fillToRect l="50000" t="50000" r="50000" b="50000"/>
            </a:path>
            <a:tileRect/>
          </a:gradFill>
          <a:ln>
            <a:noFill/>
          </a:ln>
          <a:effectLst>
            <a:softEdge rad="571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p>
        </p:txBody>
      </p:sp>
      <p:sp>
        <p:nvSpPr>
          <p:cNvPr id="15" name="矩形: 单圆角 14"/>
          <p:cNvSpPr/>
          <p:nvPr>
            <p:custDataLst>
              <p:tags r:id="rId7"/>
            </p:custDataLst>
          </p:nvPr>
        </p:nvSpPr>
        <p:spPr>
          <a:xfrm flipH="1">
            <a:off x="835910" y="5231764"/>
            <a:ext cx="10517890" cy="869353"/>
          </a:xfrm>
          <a:prstGeom prst="round1Rect">
            <a:avLst>
              <a:gd name="adj" fmla="val 29548"/>
            </a:avLst>
          </a:prstGeom>
          <a:solidFill>
            <a:schemeClr val="accent1"/>
          </a:solidFill>
          <a:ln w="15875">
            <a:noFill/>
          </a:ln>
        </p:spPr>
        <p:style>
          <a:lnRef idx="1">
            <a:schemeClr val="accent1"/>
          </a:lnRef>
          <a:fillRef idx="0">
            <a:schemeClr val="accent1"/>
          </a:fillRef>
          <a:effectRef idx="0">
            <a:schemeClr val="accent1"/>
          </a:effectRef>
          <a:fontRef idx="minor">
            <a:schemeClr val="tx1"/>
          </a:fontRef>
        </p:style>
        <p:txBody>
          <a:bodyPr rtlCol="0" anchor="ctr"/>
          <a:lstStyle>
            <a:defPPr>
              <a:defRPr lang="en-US">
                <a:solidFill>
                  <a:schemeClr val="tx1"/>
                </a:solidFill>
              </a:defRPr>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a:lstStyle>
          <a:p>
            <a:pPr algn="ctr"/>
            <a:endParaRPr lang="en-US" sz="1600" b="1"/>
          </a:p>
        </p:txBody>
      </p:sp>
      <p:pic>
        <p:nvPicPr>
          <p:cNvPr id="16" name="图形 12"/>
          <p:cNvPicPr>
            <a:picLocks noChangeAspect="1"/>
          </p:cNvPicPr>
          <p:nvPr>
            <p:custDataLst>
              <p:tags r:id="rId8"/>
            </p:custDataLst>
          </p:nvPr>
        </p:nvPicPr>
        <p:blipFill rotWithShape="1">
          <a:blip>
            <a:extLst>
              <a:ext uri="{96DAC541-7B7A-43D3-8B79-37D633B846F1}">
                <asvg:svgBlip xmlns:asvg="http://schemas.microsoft.com/office/drawing/2016/SVG/main" r:embed="rId21"/>
              </a:ext>
            </a:extLst>
          </a:blip>
          <a:srcRect b="26654"/>
          <a:stretch>
            <a:fillRect/>
          </a:stretch>
        </p:blipFill>
        <p:spPr>
          <a:xfrm>
            <a:off x="7177041" y="1773850"/>
            <a:ext cx="3774196" cy="4327268"/>
          </a:xfrm>
          <a:prstGeom prst="rect">
            <a:avLst/>
          </a:prstGeom>
        </p:spPr>
      </p:pic>
      <p:cxnSp>
        <p:nvCxnSpPr>
          <p:cNvPr id="17" name="直接连接符 16"/>
          <p:cNvCxnSpPr/>
          <p:nvPr>
            <p:custDataLst>
              <p:tags r:id="rId9"/>
            </p:custDataLst>
          </p:nvPr>
        </p:nvCxnSpPr>
        <p:spPr>
          <a:xfrm>
            <a:off x="3479538" y="5666440"/>
            <a:ext cx="5234214" cy="0"/>
          </a:xfrm>
          <a:prstGeom prst="line">
            <a:avLst/>
          </a:prstGeom>
          <a:solidFill>
            <a:srgbClr val="98E3BC"/>
          </a:solidFill>
          <a:ln w="15875">
            <a:solidFill>
              <a:schemeClr val="tx2">
                <a:lumMod val="25000"/>
                <a:lumOff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custDataLst>
              <p:tags r:id="rId10"/>
            </p:custDataLst>
          </p:nvPr>
        </p:nvCxnSpPr>
        <p:spPr>
          <a:xfrm>
            <a:off x="11122861" y="681237"/>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custDataLst>
              <p:tags r:id="rId11"/>
            </p:custDataLst>
          </p:nvPr>
        </p:nvCxnSpPr>
        <p:spPr>
          <a:xfrm>
            <a:off x="11122861" y="7568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custDataLst>
              <p:tags r:id="rId12"/>
            </p:custDataLst>
          </p:nvPr>
        </p:nvCxnSpPr>
        <p:spPr>
          <a:xfrm>
            <a:off x="11122861" y="833002"/>
            <a:ext cx="212725" cy="0"/>
          </a:xfrm>
          <a:prstGeom prst="line">
            <a:avLst/>
          </a:prstGeom>
          <a:ln w="3175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ctrTitle" hasCustomPrompt="1"/>
            <p:custDataLst>
              <p:tags r:id="rId13"/>
            </p:custDataLst>
          </p:nvPr>
        </p:nvSpPr>
        <p:spPr>
          <a:xfrm>
            <a:off x="838200" y="1265786"/>
            <a:ext cx="5959253" cy="2304304"/>
          </a:xfrm>
        </p:spPr>
        <p:txBody>
          <a:bodyPr wrap="square" anchor="b">
            <a:normAutofit/>
          </a:bodyPr>
          <a:lstStyle>
            <a:lvl1pPr algn="l">
              <a:lnSpc>
                <a:spcPct val="100000"/>
              </a:lnSpc>
              <a:defRPr sz="6000">
                <a:latin typeface="+mj-lt"/>
              </a:defRPr>
            </a:lvl1pPr>
          </a:lstStyle>
          <a:p>
            <a:r>
              <a:rPr lang="en-US">
                <a:latin typeface="+mj-lt"/>
              </a:rPr>
              <a:t>Click to add title</a:t>
            </a:r>
            <a:endParaRPr lang="en-US"/>
          </a:p>
        </p:txBody>
      </p:sp>
      <p:sp>
        <p:nvSpPr>
          <p:cNvPr id="4" name="日期占位符 3"/>
          <p:cNvSpPr>
            <a:spLocks noGrp="1"/>
          </p:cNvSpPr>
          <p:nvPr>
            <p:ph type="dt" sz="half" idx="10"/>
            <p:custDataLst>
              <p:tags r:id="rId14"/>
            </p:custDataLst>
          </p:nvPr>
        </p:nvSpPr>
        <p:spPr/>
        <p:txBody>
          <a:bodyPr wrap="square">
            <a:normAutofit/>
          </a:bodyPr>
          <a:lstStyle/>
          <a:p>
            <a:r>
              <a:rPr lang="en-US"/>
              <a:t>Date Area</a:t>
            </a:r>
          </a:p>
        </p:txBody>
      </p:sp>
      <p:sp>
        <p:nvSpPr>
          <p:cNvPr id="5" name="页脚占位符 4"/>
          <p:cNvSpPr>
            <a:spLocks noGrp="1"/>
          </p:cNvSpPr>
          <p:nvPr>
            <p:ph type="ftr" sz="quarter" idx="11"/>
            <p:custDataLst>
              <p:tags r:id="rId15"/>
            </p:custDataLst>
          </p:nvPr>
        </p:nvSpPr>
        <p:spPr/>
        <p:txBody>
          <a:bodyPr/>
          <a:lstStyle/>
          <a:p>
            <a:endParaRPr lang="en-US"/>
          </a:p>
        </p:txBody>
      </p:sp>
      <p:sp>
        <p:nvSpPr>
          <p:cNvPr id="6" name="灯片编号占位符 5"/>
          <p:cNvSpPr>
            <a:spLocks noGrp="1"/>
          </p:cNvSpPr>
          <p:nvPr>
            <p:ph type="sldNum" sz="quarter" idx="12"/>
            <p:custDataLst>
              <p:tags r:id="rId16"/>
            </p:custDataLst>
          </p:nvPr>
        </p:nvSpPr>
        <p:spPr>
          <a:xfrm>
            <a:off x="8610600" y="6356350"/>
            <a:ext cx="2743200" cy="365125"/>
          </a:xfrm>
        </p:spPr>
        <p:txBody>
          <a:bodyPr wrap="square">
            <a:normAutofit/>
          </a:bodyPr>
          <a:lstStyle/>
          <a:p>
            <a:fld id="{BE5F26B5-172A-4DC2-B0B7-181CFC56B87C}" type="slidenum">
              <a:rPr lang="en-US" smtClean="0"/>
              <a:t>‹#›</a:t>
            </a:fld>
            <a:endParaRPr lang="en-US"/>
          </a:p>
        </p:txBody>
      </p:sp>
      <p:sp>
        <p:nvSpPr>
          <p:cNvPr id="10" name="公司名占位符 6"/>
          <p:cNvSpPr>
            <a:spLocks noGrp="1"/>
          </p:cNvSpPr>
          <p:nvPr>
            <p:ph type="body" sz="quarter" idx="13" hasCustomPrompt="1"/>
            <p:custDataLst>
              <p:tags r:id="rId17"/>
            </p:custDataLst>
          </p:nvPr>
        </p:nvSpPr>
        <p:spPr>
          <a:xfrm>
            <a:off x="838798" y="504000"/>
            <a:ext cx="2880000" cy="504000"/>
          </a:xfrm>
        </p:spPr>
        <p:txBody>
          <a:bodyPr wrap="square" anchor="ctr">
            <a:normAutofit/>
          </a:bodyPr>
          <a:lstStyle>
            <a:lvl1pPr marL="0" indent="0">
              <a:lnSpc>
                <a:spcPct val="100000"/>
              </a:lnSpc>
              <a:buNone/>
              <a:defRPr sz="1800">
                <a:latin typeface="+mn-lt"/>
              </a:defRPr>
            </a:lvl1pPr>
          </a:lstStyle>
          <a:p>
            <a:pPr lvl="0"/>
            <a:r>
              <a:rPr lang="en-US">
                <a:latin typeface="+mn-lt"/>
              </a:rPr>
              <a:t>Click to add text</a:t>
            </a:r>
            <a:endParaRPr lang="en-US"/>
          </a:p>
        </p:txBody>
      </p:sp>
      <p:sp>
        <p:nvSpPr>
          <p:cNvPr id="14" name="日期时间占位符 7"/>
          <p:cNvSpPr>
            <a:spLocks noGrp="1"/>
          </p:cNvSpPr>
          <p:nvPr>
            <p:ph type="body" sz="quarter" idx="14" hasCustomPrompt="1"/>
            <p:custDataLst>
              <p:tags r:id="rId18"/>
            </p:custDataLst>
          </p:nvPr>
        </p:nvSpPr>
        <p:spPr>
          <a:xfrm>
            <a:off x="1091987" y="5414440"/>
            <a:ext cx="2880000" cy="504000"/>
          </a:xfrm>
        </p:spPr>
        <p:txBody>
          <a:bodyPr wrap="square" anchor="ctr">
            <a:normAutofit/>
          </a:bodyPr>
          <a:lstStyle>
            <a:lvl1pPr marL="0" indent="0" algn="l">
              <a:lnSpc>
                <a:spcPct val="100000"/>
              </a:lnSpc>
              <a:buNone/>
              <a:defRPr sz="1800" b="1">
                <a:solidFill>
                  <a:srgbClr val="FFFFFF"/>
                </a:solidFill>
                <a:latin typeface="+mn-lt"/>
              </a:defRPr>
            </a:lvl1pPr>
          </a:lstStyle>
          <a:p>
            <a:pPr lvl="0"/>
            <a:r>
              <a:rPr lang="en-US">
                <a:latin typeface="+mn-lt"/>
              </a:rPr>
              <a:t>Click to add text</a:t>
            </a:r>
            <a:endParaRPr lang="en-US"/>
          </a:p>
        </p:txBody>
      </p:sp>
      <p:sp>
        <p:nvSpPr>
          <p:cNvPr id="20" name="联系方式占位符 9"/>
          <p:cNvSpPr>
            <a:spLocks noGrp="1"/>
          </p:cNvSpPr>
          <p:nvPr>
            <p:ph type="body" sz="quarter" idx="16" hasCustomPrompt="1"/>
            <p:custDataLst>
              <p:tags r:id="rId19"/>
            </p:custDataLst>
          </p:nvPr>
        </p:nvSpPr>
        <p:spPr>
          <a:xfrm>
            <a:off x="8220013" y="5414440"/>
            <a:ext cx="2880000" cy="504000"/>
          </a:xfrm>
        </p:spPr>
        <p:txBody>
          <a:bodyPr wrap="square" anchor="ctr">
            <a:normAutofit/>
          </a:bodyPr>
          <a:lstStyle>
            <a:lvl1pPr marL="0" indent="0" algn="r">
              <a:lnSpc>
                <a:spcPct val="100000"/>
              </a:lnSpc>
              <a:buNone/>
              <a:defRPr sz="1800" b="1">
                <a:solidFill>
                  <a:srgbClr val="FFFFFF"/>
                </a:solidFill>
                <a:latin typeface="+mn-lt"/>
              </a:defRPr>
            </a:lvl1pPr>
          </a:lstStyle>
          <a:p>
            <a:pPr lvl="0"/>
            <a:r>
              <a:rPr lang="en-US">
                <a:latin typeface="+mn-lt"/>
              </a:rPr>
              <a:t>Click to add text</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Date Area</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5F26B5-172A-4DC2-B0B7-181CFC56B87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tags" Target="../tags/tag6.xml"/><Relationship Id="rId3" Type="http://schemas.openxmlformats.org/officeDocument/2006/relationships/slideLayout" Target="../slideLayouts/slideLayout3.xml"/><Relationship Id="rId21" Type="http://schemas.openxmlformats.org/officeDocument/2006/relationships/tags" Target="../tags/tag9.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5.xml"/><Relationship Id="rId25" Type="http://schemas.openxmlformats.org/officeDocument/2006/relationships/image" Target="../media/image1.svg"/><Relationship Id="rId2" Type="http://schemas.openxmlformats.org/officeDocument/2006/relationships/slideLayout" Target="../slideLayouts/slideLayout2.xml"/><Relationship Id="rId16" Type="http://schemas.openxmlformats.org/officeDocument/2006/relationships/tags" Target="../tags/tag4.xml"/><Relationship Id="rId20" Type="http://schemas.openxmlformats.org/officeDocument/2006/relationships/tags" Target="../tags/tag8.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12.xml"/><Relationship Id="rId5" Type="http://schemas.openxmlformats.org/officeDocument/2006/relationships/slideLayout" Target="../slideLayouts/slideLayout5.xml"/><Relationship Id="rId15" Type="http://schemas.openxmlformats.org/officeDocument/2006/relationships/tags" Target="../tags/tag3.xml"/><Relationship Id="rId23" Type="http://schemas.openxmlformats.org/officeDocument/2006/relationships/tags" Target="../tags/tag11.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 Id="rId22" Type="http://schemas.openxmlformats.org/officeDocument/2006/relationships/tags" Target="../tags/tag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p:custDataLst>
              <p:tags r:id="rId14"/>
            </p:custDataLst>
          </p:nvPr>
        </p:nvSpPr>
        <p:spPr>
          <a:xfrm>
            <a:off x="0" y="0"/>
            <a:ext cx="12192000" cy="6858000"/>
          </a:xfrm>
          <a:prstGeom prst="rect">
            <a:avLst/>
          </a:prstGeom>
          <a:gradFill flip="none" rotWithShape="1">
            <a:gsLst>
              <a:gs pos="6422">
                <a:schemeClr val="accent1">
                  <a:lumMod val="20000"/>
                  <a:lumOff val="80000"/>
                </a:schemeClr>
              </a:gs>
              <a:gs pos="53000">
                <a:schemeClr val="bg2"/>
              </a:gs>
              <a:gs pos="100000">
                <a:schemeClr val="bg1"/>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latin typeface="Arial" panose="020B0604020202090204" pitchFamily="34" charset="0"/>
            </a:endParaRPr>
          </a:p>
        </p:txBody>
      </p:sp>
      <p:sp>
        <p:nvSpPr>
          <p:cNvPr id="9" name="任意多边形: 形状 8"/>
          <p:cNvSpPr/>
          <p:nvPr>
            <p:custDataLst>
              <p:tags r:id="rId15"/>
            </p:custDataLst>
          </p:nvPr>
        </p:nvSpPr>
        <p:spPr>
          <a:xfrm flipH="1" flipV="1">
            <a:off x="9258304" y="3925701"/>
            <a:ext cx="2933696" cy="2932298"/>
          </a:xfrm>
          <a:custGeom>
            <a:avLst/>
            <a:gdLst>
              <a:gd name="connsiteX0" fmla="*/ 0 w 1556484"/>
              <a:gd name="connsiteY0" fmla="*/ 0 h 1555743"/>
              <a:gd name="connsiteX1" fmla="*/ 1556484 w 1556484"/>
              <a:gd name="connsiteY1" fmla="*/ 0 h 1555743"/>
              <a:gd name="connsiteX2" fmla="*/ 1548919 w 1556484"/>
              <a:gd name="connsiteY2" fmla="*/ 149820 h 1555743"/>
              <a:gd name="connsiteX3" fmla="*/ 150601 w 1556484"/>
              <a:gd name="connsiteY3" fmla="*/ 1548138 h 1555743"/>
              <a:gd name="connsiteX4" fmla="*/ 0 w 1556484"/>
              <a:gd name="connsiteY4" fmla="*/ 1555743 h 1555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6484" h="1555743">
                <a:moveTo>
                  <a:pt x="0" y="0"/>
                </a:moveTo>
                <a:lnTo>
                  <a:pt x="1556484" y="0"/>
                </a:lnTo>
                <a:lnTo>
                  <a:pt x="1548919" y="149820"/>
                </a:lnTo>
                <a:cubicBezTo>
                  <a:pt x="1474043" y="887113"/>
                  <a:pt x="887894" y="1473262"/>
                  <a:pt x="150601" y="1548138"/>
                </a:cubicBezTo>
                <a:lnTo>
                  <a:pt x="0" y="1555743"/>
                </a:lnTo>
                <a:close/>
              </a:path>
            </a:pathLst>
          </a:custGeom>
          <a:gradFill flip="none" rotWithShape="1">
            <a:gsLst>
              <a:gs pos="0">
                <a:schemeClr val="accent1">
                  <a:alpha val="50000"/>
                </a:schemeClr>
              </a:gs>
              <a:gs pos="57000">
                <a:schemeClr val="accent1">
                  <a:alpha val="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endParaRPr lang="en-US">
              <a:latin typeface="Arial" panose="020B0604020202090204" pitchFamily="34" charset="0"/>
            </a:endParaRPr>
          </a:p>
        </p:txBody>
      </p:sp>
      <p:sp>
        <p:nvSpPr>
          <p:cNvPr id="11" name="矩形 10"/>
          <p:cNvSpPr/>
          <p:nvPr>
            <p:custDataLst>
              <p:tags r:id="rId16"/>
            </p:custDataLst>
          </p:nvPr>
        </p:nvSpPr>
        <p:spPr>
          <a:xfrm>
            <a:off x="1" y="0"/>
            <a:ext cx="12191998" cy="6369977"/>
          </a:xfrm>
          <a:prstGeom prst="rect">
            <a:avLst/>
          </a:prstGeom>
          <a:gradFill flip="none" rotWithShape="1">
            <a:gsLst>
              <a:gs pos="39000">
                <a:schemeClr val="bg2"/>
              </a:gs>
              <a:gs pos="97000">
                <a:schemeClr val="bg1"/>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latin typeface="Arial" panose="020B0604020202090204" pitchFamily="34" charset="0"/>
            </a:endParaRPr>
          </a:p>
        </p:txBody>
      </p:sp>
      <p:pic>
        <p:nvPicPr>
          <p:cNvPr id="12" name="图形 15"/>
          <p:cNvPicPr>
            <a:picLocks noChangeAspect="1"/>
          </p:cNvPicPr>
          <p:nvPr>
            <p:custDataLst>
              <p:tags r:id="rId17"/>
            </p:custDataLst>
          </p:nvPr>
        </p:nvPicPr>
        <p:blipFill>
          <a:blip>
            <a:extLst>
              <a:ext uri="{96DAC541-7B7A-43D3-8B79-37D633B846F1}">
                <asvg:svgBlip xmlns:asvg="http://schemas.microsoft.com/office/drawing/2016/SVG/main" r:embed="rId25"/>
              </a:ext>
            </a:extLst>
          </a:blip>
          <a:stretch>
            <a:fillRect/>
          </a:stretch>
        </p:blipFill>
        <p:spPr>
          <a:xfrm flipV="1">
            <a:off x="11252201" y="4613195"/>
            <a:ext cx="939799" cy="2244805"/>
          </a:xfrm>
          <a:prstGeom prst="rect">
            <a:avLst/>
          </a:prstGeom>
        </p:spPr>
      </p:pic>
      <p:sp>
        <p:nvSpPr>
          <p:cNvPr id="10" name="矩形 9"/>
          <p:cNvSpPr/>
          <p:nvPr>
            <p:custDataLst>
              <p:tags r:id="rId18"/>
            </p:custDataLst>
          </p:nvPr>
        </p:nvSpPr>
        <p:spPr>
          <a:xfrm>
            <a:off x="1" y="-13335"/>
            <a:ext cx="12191998" cy="6369977"/>
          </a:xfrm>
          <a:prstGeom prst="rect">
            <a:avLst/>
          </a:prstGeom>
          <a:gradFill flip="none" rotWithShape="1">
            <a:gsLst>
              <a:gs pos="0">
                <a:schemeClr val="accent1">
                  <a:alpha val="15000"/>
                </a:schemeClr>
              </a:gs>
              <a:gs pos="53000">
                <a:schemeClr val="bg2">
                  <a:alpha val="30000"/>
                </a:schemeClr>
              </a:gs>
            </a:gsLst>
            <a:lin ang="135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endParaRPr lang="en-US">
              <a:latin typeface="Arial" panose="020B0604020202090204" pitchFamily="34" charset="0"/>
            </a:endParaRPr>
          </a:p>
        </p:txBody>
      </p:sp>
      <p:sp>
        <p:nvSpPr>
          <p:cNvPr id="4" name="日期占位符 3"/>
          <p:cNvSpPr>
            <a:spLocks noGrp="1"/>
          </p:cNvSpPr>
          <p:nvPr>
            <p:ph type="dt" sz="half" idx="2"/>
            <p:custDataLst>
              <p:tags r:id="rId19"/>
            </p:custDataLst>
          </p:nvPr>
        </p:nvSpPr>
        <p:spPr>
          <a:xfrm>
            <a:off x="69596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90204" pitchFamily="34" charset="0"/>
              </a:defRPr>
            </a:lvl1pPr>
          </a:lstStyle>
          <a:p>
            <a:r>
              <a:rPr lang="en-US"/>
              <a:t>Date Area</a:t>
            </a:r>
          </a:p>
        </p:txBody>
      </p:sp>
      <p:sp>
        <p:nvSpPr>
          <p:cNvPr id="5" name="页脚占位符 4"/>
          <p:cNvSpPr>
            <a:spLocks noGrp="1"/>
          </p:cNvSpPr>
          <p:nvPr>
            <p:ph type="ftr" sz="quarter" idx="3"/>
            <p:custDataLst>
              <p:tags r:id="rId20"/>
            </p:custDataLst>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latin typeface="Arial" panose="020B0604020202090204" pitchFamily="34" charset="0"/>
              </a:defRPr>
            </a:lvl1pPr>
          </a:lstStyle>
          <a:p>
            <a:endParaRPr lang="en-US"/>
          </a:p>
        </p:txBody>
      </p:sp>
      <p:sp>
        <p:nvSpPr>
          <p:cNvPr id="6" name="灯片编号占位符 5"/>
          <p:cNvSpPr>
            <a:spLocks noGrp="1"/>
          </p:cNvSpPr>
          <p:nvPr>
            <p:ph type="sldNum" sz="quarter" idx="4"/>
            <p:custDataLst>
              <p:tags r:id="rId21"/>
            </p:custDataLst>
          </p:nvPr>
        </p:nvSpPr>
        <p:spPr>
          <a:xfrm>
            <a:off x="8753983"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90204" pitchFamily="34" charset="0"/>
              </a:defRPr>
            </a:lvl1pPr>
          </a:lstStyle>
          <a:p>
            <a:fld id="{BE5F26B5-172A-4DC2-B0B7-181CFC56B87C}" type="slidenum">
              <a:rPr lang="en-US" smtClean="0"/>
              <a:t>‹#›</a:t>
            </a:fld>
            <a:endParaRPr lang="en-US"/>
          </a:p>
        </p:txBody>
      </p:sp>
      <p:sp>
        <p:nvSpPr>
          <p:cNvPr id="2" name="标题占位符 1"/>
          <p:cNvSpPr>
            <a:spLocks noGrp="1"/>
          </p:cNvSpPr>
          <p:nvPr>
            <p:ph type="title"/>
            <p:custDataLst>
              <p:tags r:id="rId22"/>
            </p:custDataLst>
          </p:nvPr>
        </p:nvSpPr>
        <p:spPr>
          <a:xfrm>
            <a:off x="695960" y="360000"/>
            <a:ext cx="10800000" cy="720000"/>
          </a:xfrm>
          <a:prstGeom prst="rect">
            <a:avLst/>
          </a:prstGeom>
        </p:spPr>
        <p:txBody>
          <a:bodyPr vert="horz" wrap="square" lIns="0" tIns="0" rIns="0" bIns="0" rtlCol="0" anchor="b" anchorCtr="0">
            <a:normAutofit/>
          </a:bodyPr>
          <a:lstStyle/>
          <a:p>
            <a:r>
              <a:rPr lang="en-US">
                <a:latin typeface="+mj-lt"/>
              </a:rPr>
              <a:t>Click to add title</a:t>
            </a:r>
            <a:endParaRPr lang="en-US"/>
          </a:p>
        </p:txBody>
      </p:sp>
      <p:sp>
        <p:nvSpPr>
          <p:cNvPr id="3" name="文本占位符 2"/>
          <p:cNvSpPr>
            <a:spLocks noGrp="1"/>
          </p:cNvSpPr>
          <p:nvPr>
            <p:ph type="body" idx="1"/>
            <p:custDataLst>
              <p:tags r:id="rId23"/>
            </p:custDataLst>
          </p:nvPr>
        </p:nvSpPr>
        <p:spPr>
          <a:xfrm>
            <a:off x="695960" y="1301749"/>
            <a:ext cx="10800000" cy="4873625"/>
          </a:xfrm>
          <a:prstGeom prst="rect">
            <a:avLst/>
          </a:prstGeom>
        </p:spPr>
        <p:txBody>
          <a:bodyPr vert="horz" wrap="square" lIns="0" tIns="0" rIns="0" bIns="0" rtlCol="0">
            <a:normAutofit/>
          </a:bodyPr>
          <a:lstStyle/>
          <a:p>
            <a:pPr lvl="0"/>
            <a:r>
              <a:rPr lang="en-US">
                <a:latin typeface="+mn-lt"/>
              </a:rPr>
              <a:t>Click to add text</a:t>
            </a:r>
            <a:endParaRPr lang="en-US"/>
          </a:p>
        </p:txBody>
      </p:sp>
      <p:sp>
        <p:nvSpPr>
          <p:cNvPr id="13" name="KSO_TEMPLATE" hidden="1"/>
          <p:cNvSpPr/>
          <p:nvPr>
            <p:custDataLst>
              <p:tags r:id="rId24"/>
            </p:custDataLst>
          </p:nvPr>
        </p:nvSpPr>
        <p:spPr>
          <a:xfrm>
            <a:off x="0" y="0"/>
            <a:ext cx="0" cy="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100000"/>
        </a:lnSpc>
        <a:spcBef>
          <a:spcPct val="0"/>
        </a:spcBef>
        <a:buNone/>
        <a:defRPr sz="3200" b="1" kern="1200">
          <a:solidFill>
            <a:schemeClr val="tx2"/>
          </a:solidFill>
          <a:latin typeface="Arial" panose="020B0604020202090204" pitchFamily="34" charset="0"/>
        </a:defRPr>
      </a:lvl1pPr>
    </p:titleStyle>
    <p:bodyStyle>
      <a:lvl1pPr marL="228600" indent="-228600" algn="l" defTabSz="914400" rtl="0" eaLnBrk="1" latinLnBrk="0" hangingPunct="1">
        <a:lnSpc>
          <a:spcPct val="130000"/>
        </a:lnSpc>
        <a:spcBef>
          <a:spcPts val="1000"/>
        </a:spcBef>
        <a:buFont typeface="Arial" panose="020B0604020202090204" pitchFamily="34" charset="0"/>
        <a:buChar char="•"/>
        <a:defRPr sz="2400" kern="1200">
          <a:solidFill>
            <a:schemeClr val="tx1"/>
          </a:solidFill>
          <a:latin typeface="Arial" panose="020B0604020202090204" pitchFamily="34" charset="0"/>
        </a:defRPr>
      </a:lvl1pPr>
      <a:lvl2pPr marL="538480" indent="-206375" algn="l" defTabSz="914400" rtl="0" eaLnBrk="1" latinLnBrk="0" hangingPunct="1">
        <a:lnSpc>
          <a:spcPct val="130000"/>
        </a:lnSpc>
        <a:spcBef>
          <a:spcPts val="0"/>
        </a:spcBef>
        <a:buFont typeface="Arial" panose="020B0604020202090204" pitchFamily="34" charset="0"/>
        <a:buChar char="•"/>
        <a:defRPr sz="2000" kern="1200">
          <a:solidFill>
            <a:schemeClr val="tx1">
              <a:lumMod val="65000"/>
              <a:lumOff val="35000"/>
            </a:schemeClr>
          </a:solidFill>
          <a:latin typeface="+mn-lt"/>
        </a:defRPr>
      </a:lvl2pPr>
      <a:lvl3pPr marL="798830" indent="-161925" algn="l" defTabSz="914400" rtl="0" eaLnBrk="1" latinLnBrk="0" hangingPunct="1">
        <a:lnSpc>
          <a:spcPct val="130000"/>
        </a:lnSpc>
        <a:spcBef>
          <a:spcPts val="0"/>
        </a:spcBef>
        <a:buFont typeface="Arial" panose="020B0604020202090204" pitchFamily="34" charset="0"/>
        <a:buChar char="•"/>
        <a:defRPr sz="1800" kern="1200">
          <a:solidFill>
            <a:schemeClr val="tx1">
              <a:lumMod val="65000"/>
              <a:lumOff val="35000"/>
            </a:schemeClr>
          </a:solidFill>
          <a:latin typeface="+mn-lt"/>
        </a:defRPr>
      </a:lvl3pPr>
      <a:lvl4pPr marL="1030605" indent="-149225" algn="l" defTabSz="914400" rtl="0" eaLnBrk="1" latinLnBrk="0" hangingPunct="1">
        <a:lnSpc>
          <a:spcPct val="130000"/>
        </a:lnSpc>
        <a:spcBef>
          <a:spcPts val="0"/>
        </a:spcBef>
        <a:buFont typeface="Arial" panose="020B0604020202090204" pitchFamily="34" charset="0"/>
        <a:buChar char="•"/>
        <a:defRPr sz="1600" kern="1200">
          <a:solidFill>
            <a:schemeClr val="tx1">
              <a:lumMod val="65000"/>
              <a:lumOff val="35000"/>
            </a:schemeClr>
          </a:solidFill>
          <a:latin typeface="+mn-lt"/>
        </a:defRPr>
      </a:lvl4pPr>
      <a:lvl5pPr marL="1235075" indent="-127000" algn="l" defTabSz="914400" rtl="0" eaLnBrk="1" latinLnBrk="0" hangingPunct="1">
        <a:lnSpc>
          <a:spcPct val="130000"/>
        </a:lnSpc>
        <a:spcBef>
          <a:spcPts val="0"/>
        </a:spcBef>
        <a:buFont typeface="Arial" panose="020B0604020202090204" pitchFamily="34" charset="0"/>
        <a:buChar char="•"/>
        <a:defRPr sz="1400" kern="1200">
          <a:solidFill>
            <a:schemeClr val="tx1">
              <a:lumMod val="65000"/>
              <a:lumOff val="35000"/>
            </a:schemeClr>
          </a:solidFill>
          <a:latin typeface="+mn-lt"/>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defRPr>
      </a:lvl1pPr>
      <a:lvl2pPr marL="457200" algn="l" defTabSz="914400" rtl="0" eaLnBrk="1" latinLnBrk="0" hangingPunct="1">
        <a:defRPr sz="1800" kern="1200">
          <a:solidFill>
            <a:schemeClr val="tx1"/>
          </a:solidFill>
          <a:latin typeface="+mn-lt"/>
        </a:defRPr>
      </a:lvl2pPr>
      <a:lvl3pPr marL="914400" algn="l" defTabSz="914400" rtl="0" eaLnBrk="1" latinLnBrk="0" hangingPunct="1">
        <a:defRPr sz="1800" kern="1200">
          <a:solidFill>
            <a:schemeClr val="tx1"/>
          </a:solidFill>
          <a:latin typeface="+mn-lt"/>
        </a:defRPr>
      </a:lvl3pPr>
      <a:lvl4pPr marL="1371600" algn="l" defTabSz="914400" rtl="0" eaLnBrk="1" latinLnBrk="0" hangingPunct="1">
        <a:defRPr sz="1800" kern="1200">
          <a:solidFill>
            <a:schemeClr val="tx1"/>
          </a:solidFill>
          <a:latin typeface="+mn-lt"/>
        </a:defRPr>
      </a:lvl4pPr>
      <a:lvl5pPr marL="1828800" algn="l" defTabSz="914400" rtl="0" eaLnBrk="1" latinLnBrk="0" hangingPunct="1">
        <a:defRPr sz="1800" kern="1200">
          <a:solidFill>
            <a:schemeClr val="tx1"/>
          </a:solidFill>
          <a:latin typeface="+mn-lt"/>
        </a:defRPr>
      </a:lvl5pPr>
      <a:lvl6pPr marL="2286000" algn="l" defTabSz="914400" rtl="0" eaLnBrk="1" latinLnBrk="0" hangingPunct="1">
        <a:defRPr sz="1800" kern="1200">
          <a:solidFill>
            <a:schemeClr val="tx1"/>
          </a:solidFill>
          <a:latin typeface="+mn-lt"/>
        </a:defRPr>
      </a:lvl6pPr>
      <a:lvl7pPr marL="2743200" algn="l" defTabSz="914400" rtl="0" eaLnBrk="1" latinLnBrk="0" hangingPunct="1">
        <a:defRPr sz="1800" kern="1200">
          <a:solidFill>
            <a:schemeClr val="tx1"/>
          </a:solidFill>
          <a:latin typeface="+mn-lt"/>
        </a:defRPr>
      </a:lvl7pPr>
      <a:lvl8pPr marL="3200400" algn="l" defTabSz="914400" rtl="0" eaLnBrk="1" latinLnBrk="0" hangingPunct="1">
        <a:defRPr sz="1800" kern="1200">
          <a:solidFill>
            <a:schemeClr val="tx1"/>
          </a:solidFill>
          <a:latin typeface="+mn-lt"/>
        </a:defRPr>
      </a:lvl8pPr>
      <a:lvl9pPr marL="3657600" algn="l" defTabSz="914400" rtl="0" eaLnBrk="1" latinLnBrk="0" hangingPunct="1">
        <a:defRPr sz="1800" kern="1200">
          <a:solidFill>
            <a:schemeClr val="tx1"/>
          </a:solidFill>
          <a:latin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20.xml"/><Relationship Id="rId5" Type="http://schemas.openxmlformats.org/officeDocument/2006/relationships/image" Target="../media/image3.pn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tags" Target="../tags/tag121.xml"/><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4.xml"/><Relationship Id="rId1" Type="http://schemas.openxmlformats.org/officeDocument/2006/relationships/tags" Target="../tags/tag123.xml"/><Relationship Id="rId5" Type="http://schemas.openxmlformats.org/officeDocument/2006/relationships/image" Target="../media/image5.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6.xml"/><Relationship Id="rId1" Type="http://schemas.openxmlformats.org/officeDocument/2006/relationships/tags" Target="../tags/tag125.xml"/><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tags" Target="../tags/tag134.xml"/><Relationship Id="rId3" Type="http://schemas.openxmlformats.org/officeDocument/2006/relationships/tags" Target="../tags/tag129.xml"/><Relationship Id="rId7" Type="http://schemas.openxmlformats.org/officeDocument/2006/relationships/tags" Target="../tags/tag133.xml"/><Relationship Id="rId12" Type="http://schemas.openxmlformats.org/officeDocument/2006/relationships/notesSlide" Target="../notesSlides/notesSlide4.xml"/><Relationship Id="rId2" Type="http://schemas.openxmlformats.org/officeDocument/2006/relationships/tags" Target="../tags/tag128.xml"/><Relationship Id="rId1" Type="http://schemas.openxmlformats.org/officeDocument/2006/relationships/tags" Target="../tags/tag127.xml"/><Relationship Id="rId6" Type="http://schemas.openxmlformats.org/officeDocument/2006/relationships/tags" Target="../tags/tag132.xml"/><Relationship Id="rId11" Type="http://schemas.openxmlformats.org/officeDocument/2006/relationships/slideLayout" Target="../slideLayouts/slideLayout2.xml"/><Relationship Id="rId5" Type="http://schemas.openxmlformats.org/officeDocument/2006/relationships/tags" Target="../tags/tag131.xml"/><Relationship Id="rId10" Type="http://schemas.openxmlformats.org/officeDocument/2006/relationships/tags" Target="../tags/tag136.xml"/><Relationship Id="rId4" Type="http://schemas.openxmlformats.org/officeDocument/2006/relationships/tags" Target="../tags/tag130.xml"/><Relationship Id="rId9" Type="http://schemas.openxmlformats.org/officeDocument/2006/relationships/tags" Target="../tags/tag13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8.xml"/><Relationship Id="rId1" Type="http://schemas.openxmlformats.org/officeDocument/2006/relationships/tags" Target="../tags/tag137.xml"/><Relationship Id="rId5" Type="http://schemas.openxmlformats.org/officeDocument/2006/relationships/image" Target="../media/image7.jpe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tags" Target="../tags/tag151.xml"/><Relationship Id="rId3" Type="http://schemas.openxmlformats.org/officeDocument/2006/relationships/tags" Target="../tags/tag141.xml"/><Relationship Id="rId7" Type="http://schemas.openxmlformats.org/officeDocument/2006/relationships/tags" Target="../tags/tag145.xml"/><Relationship Id="rId12" Type="http://schemas.openxmlformats.org/officeDocument/2006/relationships/tags" Target="../tags/tag150.xml"/><Relationship Id="rId2" Type="http://schemas.openxmlformats.org/officeDocument/2006/relationships/tags" Target="../tags/tag140.xml"/><Relationship Id="rId16" Type="http://schemas.openxmlformats.org/officeDocument/2006/relationships/notesSlide" Target="../notesSlides/notesSlide6.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tags" Target="../tags/tag149.xml"/><Relationship Id="rId5" Type="http://schemas.openxmlformats.org/officeDocument/2006/relationships/tags" Target="../tags/tag143.xml"/><Relationship Id="rId15" Type="http://schemas.openxmlformats.org/officeDocument/2006/relationships/slideLayout" Target="../slideLayouts/slideLayout2.xml"/><Relationship Id="rId10" Type="http://schemas.openxmlformats.org/officeDocument/2006/relationships/tags" Target="../tags/tag148.xml"/><Relationship Id="rId4" Type="http://schemas.openxmlformats.org/officeDocument/2006/relationships/tags" Target="../tags/tag142.xml"/><Relationship Id="rId9" Type="http://schemas.openxmlformats.org/officeDocument/2006/relationships/tags" Target="../tags/tag147.xml"/><Relationship Id="rId14" Type="http://schemas.openxmlformats.org/officeDocument/2006/relationships/tags" Target="../tags/tag15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4.xml"/><Relationship Id="rId1" Type="http://schemas.openxmlformats.org/officeDocument/2006/relationships/tags" Target="../tags/tag153.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tags" Target="../tags/tag157.xml"/><Relationship Id="rId2" Type="http://schemas.openxmlformats.org/officeDocument/2006/relationships/tags" Target="../tags/tag156.xml"/><Relationship Id="rId1" Type="http://schemas.openxmlformats.org/officeDocument/2006/relationships/tags" Target="../tags/tag155.xml"/><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9.xml"/><Relationship Id="rId1" Type="http://schemas.openxmlformats.org/officeDocument/2006/relationships/tags" Target="../tags/tag158.xml"/><Relationship Id="rId5" Type="http://schemas.openxmlformats.org/officeDocument/2006/relationships/image" Target="../media/image10.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8" Type="http://schemas.openxmlformats.org/officeDocument/2006/relationships/tags" Target="../tags/tag167.xml"/><Relationship Id="rId13" Type="http://schemas.openxmlformats.org/officeDocument/2006/relationships/tags" Target="../tags/tag172.xml"/><Relationship Id="rId3" Type="http://schemas.openxmlformats.org/officeDocument/2006/relationships/tags" Target="../tags/tag162.xml"/><Relationship Id="rId7" Type="http://schemas.openxmlformats.org/officeDocument/2006/relationships/tags" Target="../tags/tag166.xml"/><Relationship Id="rId12" Type="http://schemas.openxmlformats.org/officeDocument/2006/relationships/tags" Target="../tags/tag171.xml"/><Relationship Id="rId2" Type="http://schemas.openxmlformats.org/officeDocument/2006/relationships/tags" Target="../tags/tag161.xml"/><Relationship Id="rId16" Type="http://schemas.openxmlformats.org/officeDocument/2006/relationships/notesSlide" Target="../notesSlides/notesSlide10.xml"/><Relationship Id="rId1" Type="http://schemas.openxmlformats.org/officeDocument/2006/relationships/tags" Target="../tags/tag160.xml"/><Relationship Id="rId6" Type="http://schemas.openxmlformats.org/officeDocument/2006/relationships/tags" Target="../tags/tag165.xml"/><Relationship Id="rId11" Type="http://schemas.openxmlformats.org/officeDocument/2006/relationships/tags" Target="../tags/tag170.xml"/><Relationship Id="rId5" Type="http://schemas.openxmlformats.org/officeDocument/2006/relationships/tags" Target="../tags/tag164.xml"/><Relationship Id="rId15" Type="http://schemas.openxmlformats.org/officeDocument/2006/relationships/slideLayout" Target="../slideLayouts/slideLayout2.xml"/><Relationship Id="rId10" Type="http://schemas.openxmlformats.org/officeDocument/2006/relationships/tags" Target="../tags/tag169.xml"/><Relationship Id="rId4" Type="http://schemas.openxmlformats.org/officeDocument/2006/relationships/tags" Target="../tags/tag163.xml"/><Relationship Id="rId9" Type="http://schemas.openxmlformats.org/officeDocument/2006/relationships/tags" Target="../tags/tag168.xml"/><Relationship Id="rId14" Type="http://schemas.openxmlformats.org/officeDocument/2006/relationships/tags" Target="../tags/tag173.xml"/></Relationships>
</file>

<file path=ppt/slides/_rels/slide12.xml.rels><?xml version="1.0" encoding="UTF-8" standalone="yes"?>
<Relationships xmlns="http://schemas.openxmlformats.org/package/2006/relationships"><Relationship Id="rId8" Type="http://schemas.openxmlformats.org/officeDocument/2006/relationships/tags" Target="../tags/tag181.xml"/><Relationship Id="rId13" Type="http://schemas.openxmlformats.org/officeDocument/2006/relationships/tags" Target="../tags/tag186.xml"/><Relationship Id="rId3" Type="http://schemas.openxmlformats.org/officeDocument/2006/relationships/tags" Target="../tags/tag176.xml"/><Relationship Id="rId7" Type="http://schemas.openxmlformats.org/officeDocument/2006/relationships/tags" Target="../tags/tag180.xml"/><Relationship Id="rId12" Type="http://schemas.openxmlformats.org/officeDocument/2006/relationships/tags" Target="../tags/tag185.xml"/><Relationship Id="rId2" Type="http://schemas.openxmlformats.org/officeDocument/2006/relationships/tags" Target="../tags/tag175.xml"/><Relationship Id="rId16" Type="http://schemas.openxmlformats.org/officeDocument/2006/relationships/notesSlide" Target="../notesSlides/notesSlide11.xml"/><Relationship Id="rId1" Type="http://schemas.openxmlformats.org/officeDocument/2006/relationships/tags" Target="../tags/tag174.xml"/><Relationship Id="rId6" Type="http://schemas.openxmlformats.org/officeDocument/2006/relationships/tags" Target="../tags/tag179.xml"/><Relationship Id="rId11" Type="http://schemas.openxmlformats.org/officeDocument/2006/relationships/tags" Target="../tags/tag184.xml"/><Relationship Id="rId5" Type="http://schemas.openxmlformats.org/officeDocument/2006/relationships/tags" Target="../tags/tag178.xml"/><Relationship Id="rId15" Type="http://schemas.openxmlformats.org/officeDocument/2006/relationships/slideLayout" Target="../slideLayouts/slideLayout2.xml"/><Relationship Id="rId10" Type="http://schemas.openxmlformats.org/officeDocument/2006/relationships/tags" Target="../tags/tag183.xml"/><Relationship Id="rId4" Type="http://schemas.openxmlformats.org/officeDocument/2006/relationships/tags" Target="../tags/tag177.xml"/><Relationship Id="rId9" Type="http://schemas.openxmlformats.org/officeDocument/2006/relationships/tags" Target="../tags/tag182.xml"/><Relationship Id="rId14" Type="http://schemas.openxmlformats.org/officeDocument/2006/relationships/tags" Target="../tags/tag18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9.xml"/><Relationship Id="rId1" Type="http://schemas.openxmlformats.org/officeDocument/2006/relationships/tags" Target="../tags/tag188.xml"/><Relationship Id="rId5" Type="http://schemas.openxmlformats.org/officeDocument/2006/relationships/image" Target="../media/image11.jpe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1.xml"/><Relationship Id="rId1" Type="http://schemas.openxmlformats.org/officeDocument/2006/relationships/tags" Target="../tags/tag190.xml"/><Relationship Id="rId5" Type="http://schemas.openxmlformats.org/officeDocument/2006/relationships/image" Target="../media/image12.jpe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3.xml"/><Relationship Id="rId1" Type="http://schemas.openxmlformats.org/officeDocument/2006/relationships/tags" Target="../tags/tag192.xml"/><Relationship Id="rId5" Type="http://schemas.openxmlformats.org/officeDocument/2006/relationships/image" Target="../media/image13.jpe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5.xml"/><Relationship Id="rId1" Type="http://schemas.openxmlformats.org/officeDocument/2006/relationships/tags" Target="../tags/tag194.xml"/><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7.xml"/><Relationship Id="rId1" Type="http://schemas.openxmlformats.org/officeDocument/2006/relationships/tags" Target="../tags/tag196.xml"/><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8" Type="http://schemas.openxmlformats.org/officeDocument/2006/relationships/hyperlink" Target="https://www.gov.uk/government/statistics/technology-use-in-adult-social-care-2025-survey-results/findings-from-the-2025-adult-social-care-provider-technology-survey" TargetMode="External"/><Relationship Id="rId3" Type="http://schemas.openxmlformats.org/officeDocument/2006/relationships/slideLayout" Target="../slideLayouts/slideLayout2.xml"/><Relationship Id="rId7" Type="http://schemas.openxmlformats.org/officeDocument/2006/relationships/hyperlink" Target="https://www.gov.uk/government/publications/adult-social-care-digital-skills-framework/adult-social-care-digital-skills-framework" TargetMode="External"/><Relationship Id="rId2" Type="http://schemas.openxmlformats.org/officeDocument/2006/relationships/tags" Target="../tags/tag199.xml"/><Relationship Id="rId1" Type="http://schemas.openxmlformats.org/officeDocument/2006/relationships/tags" Target="../tags/tag198.xml"/><Relationship Id="rId6" Type="http://schemas.openxmlformats.org/officeDocument/2006/relationships/hyperlink" Target="https://www.researchgate.net/publication/401631785_Digital_Empowerment_and_Organizational_Culture_A_Theoretical_Perspective_on_the_Role_of_Values_and_Behaviors_in_Adopting_Technologies" TargetMode="External"/><Relationship Id="rId11" Type="http://schemas.openxmlformats.org/officeDocument/2006/relationships/hyperlink" Target="https://www.researchgate.net/publication/392442830_Digital_Literacy_and_Its_Association_With_Subjective_Health_Status_and_Healthy_Lifestyle_Behaviors_Among_Korean_Older_Adults_Cross-Sectional_Study" TargetMode="External"/><Relationship Id="rId5" Type="http://schemas.openxmlformats.org/officeDocument/2006/relationships/hyperlink" Target="https://www.researchgate.net/publication/385201801_Exploring_the_Effectiveness_of_Technology-Assisted_Interventions_for_Promoting_Independence_in_Elderly_Patients_A_Systematic_Review" TargetMode="External"/><Relationship Id="rId10" Type="http://schemas.openxmlformats.org/officeDocument/2006/relationships/hyperlink" Target="https://www.researchgate.net/publication/394396250_The_Elderly_Digital_Divide_Digital_Exclusion_Versus_the_Right_not_To_Use_the_Internet" TargetMode="External"/><Relationship Id="rId4" Type="http://schemas.openxmlformats.org/officeDocument/2006/relationships/notesSlide" Target="../notesSlides/notesSlide17.xml"/><Relationship Id="rId9" Type="http://schemas.openxmlformats.org/officeDocument/2006/relationships/hyperlink" Target="https://www.researchgate.net/publication/357143780_Older_adult_maintaining_and_improving_health_self-management_through_peer_supported_SMART_goal_sett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p:cNvSpPr txBox="1"/>
          <p:nvPr/>
        </p:nvSpPr>
        <p:spPr>
          <a:xfrm>
            <a:off x="1260475" y="2071370"/>
            <a:ext cx="9820910" cy="1638935"/>
          </a:xfrm>
          <a:prstGeom prst="rect">
            <a:avLst/>
          </a:prstGeom>
        </p:spPr>
        <p:txBody>
          <a:bodyPr>
            <a:noAutofit/>
          </a:bodyPr>
          <a:lstStyle/>
          <a:p>
            <a:pPr marL="0" indent="0" algn="ctr" defTabSz="457200">
              <a:lnSpc>
                <a:spcPct val="150000"/>
              </a:lnSpc>
              <a:spcBef>
                <a:spcPct val="0"/>
              </a:spcBef>
              <a:spcAft>
                <a:spcPct val="0"/>
              </a:spcAft>
            </a:pPr>
            <a:r>
              <a:rPr lang="en-US" altLang="en-GB" sz="3200" b="1">
                <a:latin typeface="Times New Roman Bold" panose="02020503050405090304" charset="0"/>
                <a:ea typeface="Times New Roman" panose="02020503050405090304"/>
                <a:cs typeface="Times New Roman Bold" panose="02020503050405090304" charset="0"/>
              </a:rPr>
              <a:t>“</a:t>
            </a:r>
            <a:r>
              <a:rPr lang="en-GB" sz="3200" b="1">
                <a:latin typeface="Times New Roman Bold" panose="02020503050405090304" charset="0"/>
                <a:ea typeface="Times New Roman" panose="02020503050405090304"/>
                <a:cs typeface="Times New Roman Bold" panose="02020503050405090304" charset="0"/>
              </a:rPr>
              <a:t>How Technology Empowers Older People to Manage Their Own Health and Wellbeing</a:t>
            </a:r>
            <a:r>
              <a:rPr lang="en-US" altLang="en-GB" sz="3200" b="1">
                <a:latin typeface="Times New Roman Bold" panose="02020503050405090304" charset="0"/>
                <a:ea typeface="Times New Roman" panose="02020503050405090304"/>
                <a:cs typeface="Times New Roman Bold" panose="02020503050405090304" charset="0"/>
              </a:rPr>
              <a:t>”</a:t>
            </a:r>
          </a:p>
        </p:txBody>
      </p:sp>
      <p:sp>
        <p:nvSpPr>
          <p:cNvPr id="6" name="Text Box 5"/>
          <p:cNvSpPr txBox="1"/>
          <p:nvPr/>
        </p:nvSpPr>
        <p:spPr>
          <a:xfrm>
            <a:off x="1342390" y="3710305"/>
            <a:ext cx="8098790" cy="1383665"/>
          </a:xfrm>
          <a:prstGeom prst="rect">
            <a:avLst/>
          </a:prstGeom>
        </p:spPr>
        <p:txBody>
          <a:bodyPr wrap="square">
            <a:spAutoFit/>
          </a:bodyPr>
          <a:lstStyle/>
          <a:p>
            <a:pPr marL="0" indent="0" algn="ctr" defTabSz="457200">
              <a:lnSpc>
                <a:spcPct val="150000"/>
              </a:lnSpc>
              <a:spcBef>
                <a:spcPct val="0"/>
              </a:spcBef>
              <a:spcAft>
                <a:spcPct val="0"/>
              </a:spcAft>
              <a:buFont typeface="Arial" panose="020B0604020202090204"/>
              <a:buNone/>
              <a:tabLst>
                <a:tab pos="457200" algn="l"/>
              </a:tabLst>
            </a:pPr>
            <a:r>
              <a:rPr lang="en-GB" sz="2800" b="1">
                <a:latin typeface="Times New Roman Bold" panose="02020503050405090304" charset="0"/>
                <a:ea typeface="Times New Roman" panose="02020503050405090304"/>
                <a:cs typeface="Times New Roman Bold" panose="02020503050405090304" charset="0"/>
              </a:rPr>
              <a:t>BMHP6027: Empowering the Older Person</a:t>
            </a:r>
          </a:p>
          <a:p>
            <a:pPr marL="0" indent="0" algn="ctr" defTabSz="457200">
              <a:lnSpc>
                <a:spcPct val="150000"/>
              </a:lnSpc>
              <a:spcBef>
                <a:spcPct val="0"/>
              </a:spcBef>
              <a:spcAft>
                <a:spcPct val="0"/>
              </a:spcAft>
              <a:buFont typeface="Arial" panose="020B0604020202090204"/>
              <a:buNone/>
              <a:tabLst>
                <a:tab pos="457200" algn="l"/>
              </a:tabLst>
            </a:pPr>
            <a:r>
              <a:rPr lang="en-GB" sz="2800" b="1">
                <a:latin typeface="Times New Roman Bold" panose="02020503050405090304" charset="0"/>
                <a:ea typeface="Times New Roman" panose="02020503050405090304"/>
                <a:cs typeface="Times New Roman Bold" panose="02020503050405090304" charset="0"/>
              </a:rPr>
              <a:t>Component 1: Individual Presentation</a:t>
            </a:r>
          </a:p>
        </p:txBody>
      </p:sp>
      <p:sp>
        <p:nvSpPr>
          <p:cNvPr id="7" name="Text Box 6"/>
          <p:cNvSpPr txBox="1"/>
          <p:nvPr/>
        </p:nvSpPr>
        <p:spPr>
          <a:xfrm>
            <a:off x="1342390" y="5254942"/>
            <a:ext cx="5080000" cy="830997"/>
          </a:xfrm>
          <a:prstGeom prst="rect">
            <a:avLst/>
          </a:prstGeom>
        </p:spPr>
        <p:txBody>
          <a:bodyPr>
            <a:spAutoFit/>
          </a:bodyPr>
          <a:lstStyle/>
          <a:p>
            <a:pPr algn="just" defTabSz="457200">
              <a:lnSpc>
                <a:spcPct val="150000"/>
              </a:lnSpc>
              <a:spcBef>
                <a:spcPct val="0"/>
              </a:spcBef>
              <a:spcAft>
                <a:spcPct val="0"/>
              </a:spcAft>
              <a:tabLst>
                <a:tab pos="457200" algn="l"/>
              </a:tabLst>
            </a:pPr>
            <a:r>
              <a:rPr lang="en-GB" sz="1600" b="1">
                <a:latin typeface="Times New Roman Bold" panose="02020503050405090304" charset="0"/>
                <a:ea typeface="Times New Roman" panose="02020503050405090304"/>
                <a:cs typeface="Times New Roman Bold" panose="02020503050405090304" charset="0"/>
              </a:rPr>
              <a:t>Student </a:t>
            </a:r>
            <a:r>
              <a:rPr lang="en-US" altLang="en-GB" sz="1600" b="1">
                <a:latin typeface="Times New Roman Bold" panose="02020503050405090304" charset="0"/>
                <a:ea typeface="Times New Roman" panose="02020503050405090304"/>
                <a:cs typeface="Times New Roman Bold" panose="02020503050405090304" charset="0"/>
              </a:rPr>
              <a:t>N</a:t>
            </a:r>
            <a:r>
              <a:rPr lang="en-GB" sz="1600" b="1" err="1">
                <a:latin typeface="Times New Roman Bold" panose="02020503050405090304" charset="0"/>
                <a:ea typeface="Times New Roman" panose="02020503050405090304"/>
                <a:cs typeface="Times New Roman Bold" panose="02020503050405090304" charset="0"/>
              </a:rPr>
              <a:t>ame</a:t>
            </a:r>
            <a:r>
              <a:rPr lang="en-US" altLang="en-GB" sz="1600" b="1">
                <a:latin typeface="Times New Roman Bold" panose="02020503050405090304" charset="0"/>
                <a:ea typeface="Times New Roman" panose="02020503050405090304"/>
                <a:cs typeface="Times New Roman Bold" panose="02020503050405090304" charset="0"/>
              </a:rPr>
              <a:t>: Ahmad Saman</a:t>
            </a:r>
            <a:endParaRPr lang="en-GB" sz="1600" b="1">
              <a:latin typeface="Times New Roman Bold" panose="02020503050405090304" charset="0"/>
              <a:ea typeface="Times New Roman" panose="02020503050405090304"/>
              <a:cs typeface="Times New Roman Bold" panose="02020503050405090304" charset="0"/>
            </a:endParaRPr>
          </a:p>
          <a:p>
            <a:pPr algn="just" defTabSz="457200">
              <a:lnSpc>
                <a:spcPct val="150000"/>
              </a:lnSpc>
              <a:spcBef>
                <a:spcPct val="0"/>
              </a:spcBef>
              <a:spcAft>
                <a:spcPct val="0"/>
              </a:spcAft>
              <a:tabLst>
                <a:tab pos="457200" algn="l"/>
              </a:tabLst>
            </a:pPr>
            <a:r>
              <a:rPr lang="en-GB" sz="1600" b="1">
                <a:latin typeface="Times New Roman Bold" panose="02020503050405090304" charset="0"/>
                <a:ea typeface="Times New Roman" panose="02020503050405090304"/>
                <a:cs typeface="Times New Roman Bold" panose="02020503050405090304" charset="0"/>
              </a:rPr>
              <a:t>Student </a:t>
            </a:r>
            <a:r>
              <a:rPr lang="en-US" altLang="en-GB" sz="1600" b="1">
                <a:latin typeface="Times New Roman Bold" panose="02020503050405090304" charset="0"/>
                <a:ea typeface="Times New Roman" panose="02020503050405090304"/>
                <a:cs typeface="Times New Roman Bold" panose="02020503050405090304" charset="0"/>
              </a:rPr>
              <a:t>N</a:t>
            </a:r>
            <a:r>
              <a:rPr lang="en-GB" sz="1600" b="1">
                <a:latin typeface="Times New Roman Bold" panose="02020503050405090304" charset="0"/>
                <a:ea typeface="Times New Roman" panose="02020503050405090304"/>
                <a:cs typeface="Times New Roman Bold" panose="02020503050405090304" charset="0"/>
              </a:rPr>
              <a:t>umber</a:t>
            </a:r>
            <a:r>
              <a:rPr lang="en-US" altLang="en-GB" sz="1600" b="1">
                <a:latin typeface="Times New Roman Bold" panose="02020503050405090304" charset="0"/>
                <a:ea typeface="Times New Roman" panose="02020503050405090304"/>
                <a:cs typeface="Times New Roman Bold" panose="02020503050405090304" charset="0"/>
              </a:rPr>
              <a:t>: 2330541</a:t>
            </a:r>
          </a:p>
        </p:txBody>
      </p:sp>
      <p:pic>
        <p:nvPicPr>
          <p:cNvPr id="2" name="WhatsApp Audio 2026-10-25 at 00.09.31">
            <a:hlinkClick r:id="" action="ppaction://media"/>
            <a:extLst>
              <a:ext uri="{FF2B5EF4-FFF2-40B4-BE49-F238E27FC236}">
                <a16:creationId xmlns:a16="http://schemas.microsoft.com/office/drawing/2014/main" id="{D2A0E4A2-F610-A498-65AF-FCFB45A81C10}"/>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9665042" y="4567014"/>
            <a:ext cx="1507413" cy="1377298"/>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420370" y="542925"/>
            <a:ext cx="10800080" cy="833755"/>
          </a:xfrm>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INTRODUCTION: WHY TECHNOLOGY AND EMPOWERMENT MATTER</a:t>
            </a:r>
          </a:p>
        </p:txBody>
      </p:sp>
      <p:sp>
        <p:nvSpPr>
          <p:cNvPr id="13" name="Text Box 12"/>
          <p:cNvSpPr txBox="1"/>
          <p:nvPr/>
        </p:nvSpPr>
        <p:spPr>
          <a:xfrm>
            <a:off x="290195" y="1506220"/>
            <a:ext cx="9842500" cy="4686300"/>
          </a:xfrm>
          <a:prstGeom prst="rect">
            <a:avLst/>
          </a:prstGeom>
        </p:spPr>
        <p:txBody>
          <a:bodyPr wrap="square">
            <a:no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Context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Older people have physical, social, mental and emotional needs.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Ageing, multimorbidity and functional decline can challenge independence and self-management.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Health and social care increasingly uses digital technologies.</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Opportunity</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Technology can help older people monitor, understand and manage aspects of wellbeing (Martins et al., 2025).</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position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Empowerment depends on accessibility, digital capability, usability, affordability, privacy and human support.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Technology can expand autonomy when person-centred, but may reproduce inequality or dependence when imposed without individual needs and preferences </a:t>
            </a:r>
            <a:r>
              <a:rPr lang="en-GB">
                <a:solidFill>
                  <a:srgbClr val="000000"/>
                </a:solidFill>
                <a:latin typeface="Times New Roman Regular" panose="02020503050405090304" charset="0"/>
                <a:ea typeface="Times New Roman" panose="02020503050405090304"/>
                <a:cs typeface="Times New Roman Regular" panose="02020503050405090304" charset="0"/>
              </a:rPr>
              <a:t>(Narkhede, Wankhede and Kamble, 2025)</a:t>
            </a:r>
            <a:r>
              <a:rPr lang="en-IN">
                <a:latin typeface="Times New Roman Regular" panose="02020503050405090304" charset="0"/>
                <a:ea typeface="Times New Roman" panose="02020503050405090304"/>
                <a:cs typeface="Times New Roman Regular" panose="02020503050405090304" charset="0"/>
              </a:rPr>
              <a:t>.</a:t>
            </a:r>
          </a:p>
        </p:txBody>
      </p:sp>
      <p:pic>
        <p:nvPicPr>
          <p:cNvPr id="14" name="Picture 13"/>
          <p:cNvPicPr/>
          <p:nvPr/>
        </p:nvPicPr>
        <p:blipFill>
          <a:blip r:embed="rId5"/>
          <a:srcRect l="1302" t="17219" r="-1302" b="2647"/>
          <a:stretch>
            <a:fillRect/>
          </a:stretch>
        </p:blipFill>
        <p:spPr>
          <a:xfrm>
            <a:off x="9466580" y="261620"/>
            <a:ext cx="2536190" cy="1979930"/>
          </a:xfrm>
          <a:prstGeom prst="rect">
            <a:avLst/>
          </a:prstGeom>
        </p:spPr>
      </p:pic>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WHAT DOES “EMPOWERMENT” MEAN FOR THE OLDER PERSON?</a:t>
            </a:r>
          </a:p>
        </p:txBody>
      </p:sp>
      <p:sp>
        <p:nvSpPr>
          <p:cNvPr id="3" name="Text Box 2"/>
          <p:cNvSpPr txBox="1"/>
          <p:nvPr/>
        </p:nvSpPr>
        <p:spPr>
          <a:xfrm>
            <a:off x="695960" y="1353820"/>
            <a:ext cx="10335895" cy="5077460"/>
          </a:xfrm>
          <a:prstGeom prst="rect">
            <a:avLst/>
          </a:prstGeom>
        </p:spPr>
        <p:txBody>
          <a:bodyPr wrap="square">
            <a:sp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Empowerment means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Autonomy:</a:t>
            </a:r>
            <a:r>
              <a:rPr lang="en-GB">
                <a:latin typeface="Times New Roman Regular" panose="02020503050405090304" charset="0"/>
                <a:ea typeface="Times New Roman" panose="02020503050405090304"/>
                <a:cs typeface="Times New Roman Regular" panose="02020503050405090304" charset="0"/>
              </a:rPr>
              <a:t> control over decisions and everyday life.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Choice:</a:t>
            </a:r>
            <a:r>
              <a:rPr lang="en-GB">
                <a:latin typeface="Times New Roman Regular" panose="02020503050405090304" charset="0"/>
                <a:ea typeface="Times New Roman" panose="02020503050405090304"/>
                <a:cs typeface="Times New Roman Regular" panose="02020503050405090304" charset="0"/>
              </a:rPr>
              <a:t> options about care, routines and technology.</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Control:</a:t>
            </a:r>
            <a:r>
              <a:rPr lang="en-GB">
                <a:latin typeface="Times New Roman Regular" panose="02020503050405090304" charset="0"/>
                <a:ea typeface="Times New Roman" panose="02020503050405090304"/>
                <a:cs typeface="Times New Roman Regular" panose="02020503050405090304" charset="0"/>
              </a:rPr>
              <a:t> ability to influence health management.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Dignity:</a:t>
            </a:r>
            <a:r>
              <a:rPr lang="en-GB">
                <a:latin typeface="Times New Roman Regular" panose="02020503050405090304" charset="0"/>
                <a:ea typeface="Times New Roman" panose="02020503050405090304"/>
                <a:cs typeface="Times New Roman Regular" panose="02020503050405090304" charset="0"/>
              </a:rPr>
              <a:t> respect for values, identity and preferences.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Confidence:</a:t>
            </a:r>
            <a:r>
              <a:rPr lang="en-GB">
                <a:latin typeface="Times New Roman Regular" panose="02020503050405090304" charset="0"/>
                <a:ea typeface="Times New Roman" panose="02020503050405090304"/>
                <a:cs typeface="Times New Roman Regular" panose="02020503050405090304" charset="0"/>
              </a:rPr>
              <a:t> developing digital and self-management capability.</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b="1">
                <a:latin typeface="Times New Roman Regular" panose="02020503050405090304" charset="0"/>
                <a:ea typeface="Times New Roman" panose="02020503050405090304"/>
                <a:cs typeface="Times New Roman Regular" panose="02020503050405090304" charset="0"/>
              </a:rPr>
              <a:t>Participation:</a:t>
            </a:r>
            <a:r>
              <a:rPr lang="en-GB">
                <a:latin typeface="Times New Roman Regular" panose="02020503050405090304" charset="0"/>
                <a:ea typeface="Times New Roman" panose="02020503050405090304"/>
                <a:cs typeface="Times New Roman Regular" panose="02020503050405090304" charset="0"/>
              </a:rPr>
              <a:t> involvement in relationships and community life.</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Outcome</a:t>
            </a:r>
          </a:p>
          <a:p>
            <a:pPr marL="0" indent="0" algn="just" defTabSz="457200">
              <a:lnSpc>
                <a:spcPct val="150000"/>
              </a:lnSpc>
              <a:spcBef>
                <a:spcPct val="0"/>
              </a:spcBef>
              <a:spcAft>
                <a:spcPct val="0"/>
              </a:spcAft>
            </a:pPr>
            <a:r>
              <a:rPr lang="en-GB">
                <a:latin typeface="Times New Roman Regular" panose="02020503050405090304" charset="0"/>
                <a:ea typeface="Times New Roman" panose="02020503050405090304"/>
                <a:cs typeface="Times New Roman Regular" panose="02020503050405090304" charset="0"/>
              </a:rPr>
              <a:t>Empowerment is more than providing a device; it should strengthen self-management, independence and wellbeing through person-centred participation </a:t>
            </a:r>
            <a:r>
              <a:rPr lang="en-GB">
                <a:solidFill>
                  <a:srgbClr val="000000"/>
                </a:solidFill>
                <a:latin typeface="Times New Roman Regular" panose="02020503050405090304" charset="0"/>
                <a:ea typeface="Times New Roman" panose="02020503050405090304"/>
                <a:cs typeface="Times New Roman Regular" panose="02020503050405090304" charset="0"/>
              </a:rPr>
              <a:t>(Peters et al., 2026)</a:t>
            </a:r>
            <a:r>
              <a:rPr lang="en-IN">
                <a:latin typeface="Times New Roman Regular" panose="02020503050405090304" charset="0"/>
                <a:ea typeface="Times New Roman" panose="02020503050405090304"/>
                <a:cs typeface="Times New Roman Regular" panose="02020503050405090304" charset="0"/>
              </a:rPr>
              <a:t>.</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question</a:t>
            </a:r>
          </a:p>
          <a:p>
            <a:pPr marL="0" indent="0" algn="just" defTabSz="457200">
              <a:lnSpc>
                <a:spcPct val="150000"/>
              </a:lnSpc>
              <a:spcBef>
                <a:spcPct val="0"/>
              </a:spcBef>
              <a:spcAft>
                <a:spcPct val="0"/>
              </a:spcAft>
            </a:pPr>
            <a:r>
              <a:rPr lang="en-GB">
                <a:latin typeface="Times New Roman Regular" panose="02020503050405090304" charset="0"/>
                <a:ea typeface="Times New Roman" panose="02020503050405090304"/>
                <a:cs typeface="Times New Roman Regular" panose="02020503050405090304" charset="0"/>
              </a:rPr>
              <a:t>Does technology increase the older person’s control, or mainly increase the system’s ability to monitor them?</a:t>
            </a:r>
          </a:p>
        </p:txBody>
      </p:sp>
      <p:pic>
        <p:nvPicPr>
          <p:cNvPr id="4" name="Picture 3"/>
          <p:cNvPicPr/>
          <p:nvPr/>
        </p:nvPicPr>
        <p:blipFill>
          <a:blip r:embed="rId5"/>
          <a:stretch>
            <a:fillRect/>
          </a:stretch>
        </p:blipFill>
        <p:spPr>
          <a:xfrm>
            <a:off x="8024495" y="1636395"/>
            <a:ext cx="3340100" cy="2512695"/>
          </a:xfrm>
          <a:prstGeom prst="rect">
            <a:avLst/>
          </a:prstGeom>
        </p:spPr>
      </p:pic>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OLDER PEOPLE’S HOLISTIC HEALTH AND WELLBEING NEEDS</a:t>
            </a:r>
          </a:p>
        </p:txBody>
      </p:sp>
      <p:sp>
        <p:nvSpPr>
          <p:cNvPr id="3" name="Text Box 2"/>
          <p:cNvSpPr txBox="1"/>
          <p:nvPr/>
        </p:nvSpPr>
        <p:spPr>
          <a:xfrm>
            <a:off x="695960" y="1046163"/>
            <a:ext cx="5080000" cy="460375"/>
          </a:xfrm>
          <a:prstGeom prst="rect">
            <a:avLst/>
          </a:prstGeom>
        </p:spPr>
        <p:txBody>
          <a:bodyPr>
            <a:spAutoFit/>
          </a:bodyPr>
          <a:lstStyle/>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Holistic needs and technological support</a:t>
            </a:r>
          </a:p>
        </p:txBody>
      </p:sp>
      <p:pic>
        <p:nvPicPr>
          <p:cNvPr id="4" name="Picture 3"/>
          <p:cNvPicPr>
            <a:picLocks noChangeAspect="1"/>
          </p:cNvPicPr>
          <p:nvPr/>
        </p:nvPicPr>
        <p:blipFill>
          <a:blip r:embed="rId5"/>
          <a:stretch>
            <a:fillRect/>
          </a:stretch>
        </p:blipFill>
        <p:spPr>
          <a:xfrm>
            <a:off x="2693670" y="1506855"/>
            <a:ext cx="8170545" cy="3844925"/>
          </a:xfrm>
          <a:prstGeom prst="rect">
            <a:avLst/>
          </a:prstGeom>
        </p:spPr>
      </p:pic>
      <p:sp>
        <p:nvSpPr>
          <p:cNvPr id="5" name="Text Box 4"/>
          <p:cNvSpPr txBox="1"/>
          <p:nvPr/>
        </p:nvSpPr>
        <p:spPr>
          <a:xfrm>
            <a:off x="501015" y="5024755"/>
            <a:ext cx="10363200" cy="1568450"/>
          </a:xfrm>
          <a:prstGeom prst="rect">
            <a:avLst/>
          </a:prstGeom>
        </p:spPr>
        <p:txBody>
          <a:bodyPr wrap="square">
            <a:spAutoFit/>
          </a:bodyPr>
          <a:lstStyle/>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Critical point</a:t>
            </a:r>
          </a:p>
          <a:p>
            <a:pPr marL="0" indent="0" algn="just" defTabSz="457200">
              <a:lnSpc>
                <a:spcPct val="150000"/>
              </a:lnSpc>
              <a:spcBef>
                <a:spcPct val="0"/>
              </a:spcBef>
              <a:spcAft>
                <a:spcPct val="0"/>
              </a:spcAft>
            </a:pPr>
            <a:r>
              <a:rPr lang="en-GB" sz="1600">
                <a:latin typeface="Times New Roman Regular" panose="02020503050405090304" charset="0"/>
                <a:ea typeface="Times New Roman" panose="02020503050405090304"/>
                <a:cs typeface="Times New Roman Regular" panose="02020503050405090304" charset="0"/>
              </a:rPr>
              <a:t>Technology should be evaluated against the need addressed and the person’s preferences, not simply technological sophistication. Holistic assessment considers physical, mental, emotional and social wellbeing (Sen et al., 2022).</a:t>
            </a: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sz="3600">
                <a:solidFill>
                  <a:schemeClr val="tx1"/>
                </a:solidFill>
                <a:latin typeface="Times New Roman Regular" panose="02020503050405090304" charset="0"/>
                <a:ea typeface="+mj-ea"/>
                <a:cs typeface="Times New Roman Regular" panose="02020503050405090304" charset="0"/>
                <a:sym typeface="+mn-ea"/>
              </a:rPr>
              <a:t>WHY SELF-MANAGEMENT MATTERS</a:t>
            </a:r>
          </a:p>
        </p:txBody>
      </p:sp>
      <p:sp>
        <p:nvSpPr>
          <p:cNvPr id="9" name="圆角矩形 30"/>
          <p:cNvSpPr/>
          <p:nvPr>
            <p:custDataLst>
              <p:tags r:id="rId3"/>
            </p:custDataLst>
          </p:nvPr>
        </p:nvSpPr>
        <p:spPr>
          <a:xfrm>
            <a:off x="1209993" y="1708150"/>
            <a:ext cx="10286365" cy="1511935"/>
          </a:xfrm>
          <a:prstGeom prst="roundRect">
            <a:avLst>
              <a:gd name="adj" fmla="val 50000"/>
            </a:avLst>
          </a:prstGeom>
          <a:solidFill>
            <a:schemeClr val="accent1">
              <a:lumMod val="20000"/>
              <a:lumOff val="80000"/>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mn-lt"/>
            </a:endParaRPr>
          </a:p>
        </p:txBody>
      </p:sp>
      <p:sp>
        <p:nvSpPr>
          <p:cNvPr id="12" name="圆角矩形 35"/>
          <p:cNvSpPr/>
          <p:nvPr>
            <p:custDataLst>
              <p:tags r:id="rId4"/>
            </p:custDataLst>
          </p:nvPr>
        </p:nvSpPr>
        <p:spPr>
          <a:xfrm>
            <a:off x="2040890" y="2030730"/>
            <a:ext cx="8625205" cy="89979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From receiving care to participating in care</a:t>
            </a:r>
          </a:p>
        </p:txBody>
      </p:sp>
      <p:sp>
        <p:nvSpPr>
          <p:cNvPr id="14" name="圆角矩形 65"/>
          <p:cNvSpPr/>
          <p:nvPr>
            <p:custDataLst>
              <p:tags r:id="rId5"/>
            </p:custDataLst>
          </p:nvPr>
        </p:nvSpPr>
        <p:spPr>
          <a:xfrm>
            <a:off x="1209993" y="3418205"/>
            <a:ext cx="10286365" cy="1511935"/>
          </a:xfrm>
          <a:prstGeom prst="roundRect">
            <a:avLst>
              <a:gd name="adj" fmla="val 50000"/>
            </a:avLst>
          </a:prstGeom>
          <a:solidFill>
            <a:schemeClr val="accent2">
              <a:lumMod val="20000"/>
              <a:lumOff val="80000"/>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mn-lt"/>
            </a:endParaRPr>
          </a:p>
        </p:txBody>
      </p:sp>
      <p:sp>
        <p:nvSpPr>
          <p:cNvPr id="15" name="圆角矩形 35"/>
          <p:cNvSpPr/>
          <p:nvPr>
            <p:custDataLst>
              <p:tags r:id="rId6"/>
            </p:custDataLst>
          </p:nvPr>
        </p:nvSpPr>
        <p:spPr>
          <a:xfrm>
            <a:off x="695643" y="3724275"/>
            <a:ext cx="2480310" cy="89979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Progression</a:t>
            </a:r>
          </a:p>
        </p:txBody>
      </p:sp>
      <p:sp>
        <p:nvSpPr>
          <p:cNvPr id="16" name="矩形 3"/>
          <p:cNvSpPr/>
          <p:nvPr>
            <p:custDataLst>
              <p:tags r:id="rId7"/>
            </p:custDataLst>
          </p:nvPr>
        </p:nvSpPr>
        <p:spPr>
          <a:xfrm>
            <a:off x="3497898" y="3524885"/>
            <a:ext cx="7666990" cy="1299210"/>
          </a:xfrm>
          <a:prstGeom prst="rect">
            <a:avLst/>
          </a:prstGeom>
          <a:noFill/>
        </p:spPr>
        <p:txBody>
          <a:bodyPr wrap="square" lIns="0" tIns="0" rIns="0" bIns="0" rtlCol="0" anchor="ctr" anchorCtr="0"/>
          <a:lstStyle/>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Receiving care: The older person primarily relies on professionals for support.</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Information access: Digital tools can provide understandable health information.</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Participation: Technology can support communication and involvement in decisions.</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Self-management: Older people can monitor health, routines and treatment activities.</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Autonomy: Greater participation may strengthen confidence, choice and control (Hynes et al., 2021).</a:t>
            </a:r>
          </a:p>
        </p:txBody>
      </p:sp>
      <p:sp>
        <p:nvSpPr>
          <p:cNvPr id="17" name="圆角矩形 72"/>
          <p:cNvSpPr/>
          <p:nvPr>
            <p:custDataLst>
              <p:tags r:id="rId8"/>
            </p:custDataLst>
          </p:nvPr>
        </p:nvSpPr>
        <p:spPr>
          <a:xfrm>
            <a:off x="1209993" y="5128260"/>
            <a:ext cx="10286365" cy="1511935"/>
          </a:xfrm>
          <a:prstGeom prst="roundRect">
            <a:avLst>
              <a:gd name="adj" fmla="val 50000"/>
            </a:avLst>
          </a:prstGeom>
          <a:solidFill>
            <a:schemeClr val="accent1">
              <a:lumMod val="20000"/>
              <a:lumOff val="80000"/>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mn-lt"/>
            </a:endParaRPr>
          </a:p>
        </p:txBody>
      </p:sp>
      <p:sp>
        <p:nvSpPr>
          <p:cNvPr id="18" name="圆角矩形 35"/>
          <p:cNvSpPr/>
          <p:nvPr>
            <p:custDataLst>
              <p:tags r:id="rId9"/>
            </p:custDataLst>
          </p:nvPr>
        </p:nvSpPr>
        <p:spPr>
          <a:xfrm>
            <a:off x="695643" y="5434330"/>
            <a:ext cx="2480310" cy="89979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What technology can support</a:t>
            </a:r>
          </a:p>
        </p:txBody>
      </p:sp>
      <p:sp>
        <p:nvSpPr>
          <p:cNvPr id="19" name="矩形 7"/>
          <p:cNvSpPr/>
          <p:nvPr>
            <p:custDataLst>
              <p:tags r:id="rId10"/>
            </p:custDataLst>
          </p:nvPr>
        </p:nvSpPr>
        <p:spPr>
          <a:xfrm>
            <a:off x="3497898" y="5234940"/>
            <a:ext cx="7666990" cy="1299210"/>
          </a:xfrm>
          <a:prstGeom prst="rect">
            <a:avLst/>
          </a:prstGeom>
          <a:noFill/>
        </p:spPr>
        <p:txBody>
          <a:bodyPr wrap="square" lIns="0" tIns="0" rIns="0" bIns="0" rtlCol="0" anchor="ctr" anchorCtr="0"/>
          <a:lstStyle/>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Monitoring health, medication routines and physical activity.</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Communicating with professionals and managing everyday routines.</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Remaining safely at home while maintaining appropriate support.</a:t>
            </a:r>
          </a:p>
          <a:p>
            <a:pPr>
              <a:lnSpc>
                <a:spcPct val="150000"/>
              </a:lnSpc>
              <a:spcBef>
                <a:spcPct val="0"/>
              </a:spcBef>
              <a:spcAft>
                <a:spcPct val="0"/>
              </a:spcAft>
            </a:pPr>
            <a:r>
              <a:rPr lang="en-US" sz="1200">
                <a:solidFill>
                  <a:schemeClr val="tx1"/>
                </a:solidFill>
                <a:latin typeface="Times New Roman Regular" panose="02020503050405090304" charset="0"/>
                <a:cs typeface="Times New Roman Regular" panose="02020503050405090304" charset="0"/>
                <a:sym typeface="+mn-ea"/>
              </a:rPr>
              <a:t>Independence means maintaining control with appropriate support, rather than managing without support.</a:t>
            </a: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508635" y="360045"/>
            <a:ext cx="10987405" cy="720090"/>
          </a:xfrm>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TECHNOLOGY ECOSYSTEM FOR OLDER-PERSON EMPOWERMENT</a:t>
            </a:r>
          </a:p>
        </p:txBody>
      </p:sp>
      <p:sp>
        <p:nvSpPr>
          <p:cNvPr id="3" name="Text Box 2"/>
          <p:cNvSpPr txBox="1"/>
          <p:nvPr/>
        </p:nvSpPr>
        <p:spPr>
          <a:xfrm>
            <a:off x="508635" y="1226185"/>
            <a:ext cx="10987405" cy="5262245"/>
          </a:xfrm>
          <a:prstGeom prst="rect">
            <a:avLst/>
          </a:prstGeom>
        </p:spPr>
        <p:txBody>
          <a:bodyPr wrap="square">
            <a:spAutoFit/>
          </a:bodyPr>
          <a:lstStyle/>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Central focus: Older person</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Health monitoring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Wearables can provide information about activity and physiological indicators.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Remote monitoring can support observation of health changes.</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Access and independence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Telehealth can facilitate communication with professionals.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Assistive technologies can support functional ability and daily activities.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Smart-home technologies can support safety and chronic-condition management.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Medication technologies can support treatment routines.</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Information and connection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Digital health resources can strengthen health knowledge.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Communication technologies can support relationships and social participation </a:t>
            </a:r>
            <a:r>
              <a:rPr lang="en-GB" sz="1600">
                <a:solidFill>
                  <a:srgbClr val="000000"/>
                </a:solidFill>
                <a:latin typeface="Times New Roman Regular" panose="02020503050405090304" charset="0"/>
                <a:ea typeface="Times New Roman" panose="02020503050405090304"/>
                <a:cs typeface="Times New Roman Regular" panose="02020503050405090304" charset="0"/>
              </a:rPr>
              <a:t>(WHO, 2021)</a:t>
            </a:r>
            <a:r>
              <a:rPr lang="en-IN" sz="1600">
                <a:latin typeface="Times New Roman Regular" panose="02020503050405090304" charset="0"/>
                <a:ea typeface="Times New Roman" panose="02020503050405090304"/>
                <a:cs typeface="Times New Roman Regular" panose="02020503050405090304" charset="0"/>
              </a:rPr>
              <a:t>.</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Overall purpose</a:t>
            </a:r>
            <a:r>
              <a:rPr lang="en-US" altLang="en-GB" sz="1600" b="1">
                <a:latin typeface="Times New Roman Regular" panose="02020503050405090304" charset="0"/>
                <a:ea typeface="Times New Roman" panose="02020503050405090304"/>
                <a:cs typeface="Times New Roman Regular" panose="02020503050405090304" charset="0"/>
              </a:rPr>
              <a:t>: </a:t>
            </a:r>
            <a:r>
              <a:rPr lang="en-GB" sz="1600">
                <a:latin typeface="Times New Roman Regular" panose="02020503050405090304" charset="0"/>
                <a:ea typeface="Times New Roman" panose="02020503050405090304"/>
                <a:cs typeface="Times New Roman Regular" panose="02020503050405090304" charset="0"/>
              </a:rPr>
              <a:t>These technologies can support self-management, autonomy, independence and wellbeing when matched to individual needs.</a:t>
            </a:r>
          </a:p>
        </p:txBody>
      </p:sp>
      <p:pic>
        <p:nvPicPr>
          <p:cNvPr id="4" name="Picture 3"/>
          <p:cNvPicPr/>
          <p:nvPr/>
        </p:nvPicPr>
        <p:blipFill>
          <a:blip r:embed="rId5"/>
          <a:stretch>
            <a:fillRect/>
          </a:stretch>
        </p:blipFill>
        <p:spPr>
          <a:xfrm>
            <a:off x="8151495" y="1718310"/>
            <a:ext cx="3491865" cy="2881630"/>
          </a:xfrm>
          <a:prstGeom prst="rect">
            <a:avLst/>
          </a:prstGeom>
        </p:spPr>
      </p:pic>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434340" y="262255"/>
            <a:ext cx="11061700" cy="720090"/>
          </a:xfrm>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solidFill>
                  <a:schemeClr val="tx1"/>
                </a:solidFill>
                <a:latin typeface="Times New Roman Regular" panose="02020503050405090304" charset="0"/>
                <a:ea typeface="+mj-ea"/>
                <a:cs typeface="Times New Roman Regular" panose="02020503050405090304" charset="0"/>
                <a:sym typeface="+mn-ea"/>
              </a:rPr>
              <a:t>WEARABLES AND PERSONAL HEALTH MONITORING</a:t>
            </a:r>
          </a:p>
        </p:txBody>
      </p:sp>
      <p:sp>
        <p:nvSpPr>
          <p:cNvPr id="4" name="Text Box 3"/>
          <p:cNvSpPr txBox="1"/>
          <p:nvPr/>
        </p:nvSpPr>
        <p:spPr>
          <a:xfrm>
            <a:off x="7018020" y="5618480"/>
            <a:ext cx="4162425" cy="914400"/>
          </a:xfrm>
          <a:prstGeom prst="rect">
            <a:avLst/>
          </a:prstGeom>
          <a:noFill/>
        </p:spPr>
        <p:txBody>
          <a:bodyPr wrap="square" rtlCol="0">
            <a:normAutofit/>
          </a:bodyPr>
          <a:lstStyle/>
          <a:p>
            <a:pPr algn="l">
              <a:lnSpc>
                <a:spcPct val="140000"/>
              </a:lnSpc>
            </a:pPr>
            <a:endParaRPr lang="en-US" sz="2400" kern="100">
              <a:solidFill>
                <a:schemeClr val="tx1"/>
              </a:solidFill>
              <a:effectLst/>
              <a:latin typeface="Times New Roman Regular" panose="02020503050405090304" charset="0"/>
              <a:cs typeface="Times New Roman Regular" panose="02020503050405090304" charset="0"/>
            </a:endParaRPr>
          </a:p>
        </p:txBody>
      </p:sp>
      <p:sp>
        <p:nvSpPr>
          <p:cNvPr id="45" name="矩形 23"/>
          <p:cNvSpPr/>
          <p:nvPr>
            <p:custDataLst>
              <p:tags r:id="rId3"/>
            </p:custDataLst>
          </p:nvPr>
        </p:nvSpPr>
        <p:spPr>
          <a:xfrm>
            <a:off x="4440555" y="1708150"/>
            <a:ext cx="3474085" cy="4932045"/>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46" name="矩形 21"/>
          <p:cNvSpPr/>
          <p:nvPr>
            <p:custDataLst>
              <p:tags r:id="rId4"/>
            </p:custDataLst>
          </p:nvPr>
        </p:nvSpPr>
        <p:spPr>
          <a:xfrm>
            <a:off x="4440238" y="1708150"/>
            <a:ext cx="3311824" cy="108000"/>
          </a:xfrm>
          <a:prstGeom prst="rect">
            <a:avLst/>
          </a:prstGeom>
          <a:solidFill>
            <a:schemeClr val="accent2"/>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en-US">
              <a:solidFill>
                <a:schemeClr val="tx1"/>
              </a:solidFill>
              <a:latin typeface="Times New Roman Regular" panose="02020503050405090304" charset="0"/>
              <a:cs typeface="Times New Roman Regular" panose="02020503050405090304" charset="0"/>
              <a:sym typeface="+mn-lt"/>
            </a:endParaRPr>
          </a:p>
        </p:txBody>
      </p:sp>
      <p:sp>
        <p:nvSpPr>
          <p:cNvPr id="47" name="矩形 1"/>
          <p:cNvSpPr/>
          <p:nvPr>
            <p:custDataLst>
              <p:tags r:id="rId5"/>
            </p:custDataLst>
          </p:nvPr>
        </p:nvSpPr>
        <p:spPr>
          <a:xfrm>
            <a:off x="4782503" y="1815465"/>
            <a:ext cx="2628265" cy="1003935"/>
          </a:xfrm>
          <a:prstGeom prst="rect">
            <a:avLst/>
          </a:prstGeom>
          <a:noFill/>
        </p:spPr>
        <p:txBody>
          <a:bodyPr wrap="square" lIns="0" tIns="0" rIns="0" bIns="0" rtlCol="0" anchor="b" anchorCtr="0">
            <a:normAutofit/>
          </a:bodyPr>
          <a:lstStyle/>
          <a:p>
            <a:pPr algn="l">
              <a:spcBef>
                <a:spcPct val="0"/>
              </a:spcBef>
              <a:spcAft>
                <a:spcPct val="0"/>
              </a:spcAft>
            </a:pPr>
            <a:r>
              <a:rPr lang="en-US" sz="2400" b="1">
                <a:solidFill>
                  <a:schemeClr val="tx1"/>
                </a:solidFill>
                <a:latin typeface="Times New Roman Regular" panose="02020503050405090304" charset="0"/>
                <a:cs typeface="Times New Roman Regular" panose="02020503050405090304" charset="0"/>
              </a:rPr>
              <a:t>Empowerment pathway</a:t>
            </a:r>
          </a:p>
        </p:txBody>
      </p:sp>
      <p:sp>
        <p:nvSpPr>
          <p:cNvPr id="48" name="矩形 19"/>
          <p:cNvSpPr/>
          <p:nvPr>
            <p:custDataLst>
              <p:tags r:id="rId6"/>
            </p:custDataLst>
          </p:nvPr>
        </p:nvSpPr>
        <p:spPr>
          <a:xfrm>
            <a:off x="696278" y="1708150"/>
            <a:ext cx="3311824" cy="4932000"/>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49" name="矩形 18"/>
          <p:cNvSpPr/>
          <p:nvPr>
            <p:custDataLst>
              <p:tags r:id="rId7"/>
            </p:custDataLst>
          </p:nvPr>
        </p:nvSpPr>
        <p:spPr>
          <a:xfrm>
            <a:off x="696278" y="1708150"/>
            <a:ext cx="3311824" cy="108000"/>
          </a:xfrm>
          <a:prstGeom prst="rect">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en-US">
              <a:solidFill>
                <a:schemeClr val="tx1"/>
              </a:solidFill>
              <a:latin typeface="Times New Roman Regular" panose="02020503050405090304" charset="0"/>
              <a:cs typeface="Times New Roman Regular" panose="02020503050405090304" charset="0"/>
              <a:sym typeface="+mn-lt"/>
            </a:endParaRPr>
          </a:p>
        </p:txBody>
      </p:sp>
      <p:sp>
        <p:nvSpPr>
          <p:cNvPr id="50" name="矩形 2"/>
          <p:cNvSpPr/>
          <p:nvPr>
            <p:custDataLst>
              <p:tags r:id="rId8"/>
            </p:custDataLst>
          </p:nvPr>
        </p:nvSpPr>
        <p:spPr>
          <a:xfrm>
            <a:off x="1037908" y="1815465"/>
            <a:ext cx="2628265" cy="1003935"/>
          </a:xfrm>
          <a:prstGeom prst="rect">
            <a:avLst/>
          </a:prstGeom>
          <a:noFill/>
        </p:spPr>
        <p:txBody>
          <a:bodyPr wrap="square" lIns="0" tIns="0" rIns="0" bIns="0" rtlCol="0" anchor="b" anchorCtr="0">
            <a:normAutofit/>
          </a:bodyPr>
          <a:lstStyle/>
          <a:p>
            <a:pPr algn="l">
              <a:spcBef>
                <a:spcPct val="0"/>
              </a:spcBef>
              <a:spcAft>
                <a:spcPct val="0"/>
              </a:spcAft>
            </a:pPr>
            <a:r>
              <a:rPr lang="en-US" sz="2400" b="1">
                <a:solidFill>
                  <a:schemeClr val="tx1"/>
                </a:solidFill>
                <a:latin typeface="Times New Roman Regular" panose="02020503050405090304" charset="0"/>
                <a:cs typeface="Times New Roman Regular" panose="02020503050405090304" charset="0"/>
              </a:rPr>
              <a:t>Examples</a:t>
            </a:r>
          </a:p>
        </p:txBody>
      </p:sp>
      <p:sp>
        <p:nvSpPr>
          <p:cNvPr id="51" name="矩形 3"/>
          <p:cNvSpPr/>
          <p:nvPr>
            <p:custDataLst>
              <p:tags r:id="rId9"/>
            </p:custDataLst>
          </p:nvPr>
        </p:nvSpPr>
        <p:spPr>
          <a:xfrm>
            <a:off x="1037908" y="3121660"/>
            <a:ext cx="2628265" cy="2882900"/>
          </a:xfrm>
          <a:prstGeom prst="rect">
            <a:avLst/>
          </a:prstGeom>
          <a:noFill/>
        </p:spPr>
        <p:txBody>
          <a:bodyPr wrap="square" lIns="0" tIns="0" rIns="0" bIns="0" rtlCol="0" anchor="t" anchorCtr="0"/>
          <a:lstStyle/>
          <a:p>
            <a:pPr algn="l">
              <a:lnSpc>
                <a:spcPct val="150000"/>
              </a:lnSpc>
              <a:spcBef>
                <a:spcPct val="0"/>
              </a:spcBef>
              <a:spcAft>
                <a:spcPct val="0"/>
              </a:spcAft>
            </a:pPr>
            <a:r>
              <a:rPr lang="en-US">
                <a:solidFill>
                  <a:schemeClr val="tx1"/>
                </a:solidFill>
                <a:latin typeface="Times New Roman Regular" panose="02020503050405090304" charset="0"/>
                <a:cs typeface="Times New Roman Regular" panose="02020503050405090304" charset="0"/>
              </a:rPr>
              <a:t>Activity trackers can monitor movement and physical activity.</a:t>
            </a:r>
          </a:p>
          <a:p>
            <a:pPr algn="l">
              <a:lnSpc>
                <a:spcPct val="150000"/>
              </a:lnSpc>
              <a:spcBef>
                <a:spcPct val="0"/>
              </a:spcBef>
              <a:spcAft>
                <a:spcPct val="0"/>
              </a:spcAft>
            </a:pPr>
            <a:r>
              <a:rPr lang="en-US">
                <a:solidFill>
                  <a:schemeClr val="tx1"/>
                </a:solidFill>
                <a:latin typeface="Times New Roman Regular" panose="02020503050405090304" charset="0"/>
                <a:cs typeface="Times New Roman Regular" panose="02020503050405090304" charset="0"/>
              </a:rPr>
              <a:t>Smartwatches can record selected physiological indicators.</a:t>
            </a:r>
          </a:p>
          <a:p>
            <a:pPr algn="l">
              <a:lnSpc>
                <a:spcPct val="150000"/>
              </a:lnSpc>
              <a:spcBef>
                <a:spcPct val="0"/>
              </a:spcBef>
              <a:spcAft>
                <a:spcPct val="0"/>
              </a:spcAft>
            </a:pPr>
            <a:r>
              <a:rPr lang="en-US">
                <a:solidFill>
                  <a:schemeClr val="tx1"/>
                </a:solidFill>
                <a:latin typeface="Times New Roman Regular" panose="02020503050405090304" charset="0"/>
                <a:cs typeface="Times New Roman Regular" panose="02020503050405090304" charset="0"/>
              </a:rPr>
              <a:t>Wearable sensors can support remote health monitoring.</a:t>
            </a:r>
          </a:p>
        </p:txBody>
      </p:sp>
      <p:sp>
        <p:nvSpPr>
          <p:cNvPr id="52" name="矩形 4"/>
          <p:cNvSpPr/>
          <p:nvPr>
            <p:custDataLst>
              <p:tags r:id="rId10"/>
            </p:custDataLst>
          </p:nvPr>
        </p:nvSpPr>
        <p:spPr>
          <a:xfrm>
            <a:off x="4514850" y="2927350"/>
            <a:ext cx="3163570" cy="2882900"/>
          </a:xfrm>
          <a:prstGeom prst="rect">
            <a:avLst/>
          </a:prstGeom>
          <a:noFill/>
        </p:spPr>
        <p:txBody>
          <a:bodyPr wrap="square" lIns="0" tIns="0" rIns="0" bIns="0" rtlCol="0" anchor="t" anchorCtr="0"/>
          <a:lstStyle/>
          <a:p>
            <a:pPr marL="171450" indent="-171450" algn="l">
              <a:lnSpc>
                <a:spcPct val="150000"/>
              </a:lnSpc>
              <a:spcBef>
                <a:spcPct val="0"/>
              </a:spcBef>
              <a:spcAft>
                <a:spcPct val="0"/>
              </a:spcAft>
              <a:buFont typeface="Arial" panose="020B0604020202090204" pitchFamily="34" charset="0"/>
              <a:buChar char="•"/>
            </a:pPr>
            <a:r>
              <a:rPr lang="en-US" sz="1400">
                <a:solidFill>
                  <a:schemeClr val="tx1"/>
                </a:solidFill>
                <a:latin typeface="Times New Roman Regular" panose="02020503050405090304" charset="0"/>
                <a:cs typeface="Times New Roman Regular" panose="02020503050405090304" charset="0"/>
              </a:rPr>
              <a:t>Data: Technology collects health-related information.</a:t>
            </a:r>
          </a:p>
          <a:p>
            <a:pPr marL="171450" indent="-171450" algn="l">
              <a:lnSpc>
                <a:spcPct val="150000"/>
              </a:lnSpc>
              <a:spcBef>
                <a:spcPct val="0"/>
              </a:spcBef>
              <a:spcAft>
                <a:spcPct val="0"/>
              </a:spcAft>
              <a:buFont typeface="Arial" panose="020B0604020202090204" pitchFamily="34" charset="0"/>
              <a:buChar char="•"/>
            </a:pPr>
            <a:r>
              <a:rPr lang="en-US" sz="1400">
                <a:solidFill>
                  <a:schemeClr val="tx1"/>
                </a:solidFill>
                <a:latin typeface="Times New Roman Regular" panose="02020503050405090304" charset="0"/>
                <a:cs typeface="Times New Roman Regular" panose="02020503050405090304" charset="0"/>
              </a:rPr>
              <a:t>Awareness: The older person can recognise relevant changes.</a:t>
            </a:r>
          </a:p>
          <a:p>
            <a:pPr marL="171450" indent="-171450" algn="l">
              <a:lnSpc>
                <a:spcPct val="150000"/>
              </a:lnSpc>
              <a:spcBef>
                <a:spcPct val="0"/>
              </a:spcBef>
              <a:spcAft>
                <a:spcPct val="0"/>
              </a:spcAft>
              <a:buFont typeface="Arial" panose="020B0604020202090204" pitchFamily="34" charset="0"/>
              <a:buChar char="•"/>
            </a:pPr>
            <a:r>
              <a:rPr lang="en-US" sz="1400">
                <a:solidFill>
                  <a:schemeClr val="tx1"/>
                </a:solidFill>
                <a:latin typeface="Times New Roman Regular" panose="02020503050405090304" charset="0"/>
                <a:cs typeface="Times New Roman Regular" panose="02020503050405090304" charset="0"/>
              </a:rPr>
              <a:t>Interpretation: Information needs understandable meaning and context (Rupprecht et al., 2022).</a:t>
            </a:r>
          </a:p>
          <a:p>
            <a:pPr marL="171450" indent="-171450" algn="l">
              <a:lnSpc>
                <a:spcPct val="150000"/>
              </a:lnSpc>
              <a:spcBef>
                <a:spcPct val="0"/>
              </a:spcBef>
              <a:spcAft>
                <a:spcPct val="0"/>
              </a:spcAft>
              <a:buFont typeface="Arial" panose="020B0604020202090204" pitchFamily="34" charset="0"/>
              <a:buChar char="•"/>
            </a:pPr>
            <a:r>
              <a:rPr lang="en-US" sz="1400">
                <a:solidFill>
                  <a:schemeClr val="tx1"/>
                </a:solidFill>
                <a:latin typeface="Times New Roman Regular" panose="02020503050405090304" charset="0"/>
                <a:cs typeface="Times New Roman Regular" panose="02020503050405090304" charset="0"/>
              </a:rPr>
              <a:t>Action: Appropriate responses can support healthier behaviours.</a:t>
            </a:r>
          </a:p>
          <a:p>
            <a:pPr marL="171450" indent="-171450" algn="l">
              <a:lnSpc>
                <a:spcPct val="150000"/>
              </a:lnSpc>
              <a:spcBef>
                <a:spcPct val="0"/>
              </a:spcBef>
              <a:spcAft>
                <a:spcPct val="0"/>
              </a:spcAft>
              <a:buFont typeface="Arial" panose="020B0604020202090204" pitchFamily="34" charset="0"/>
              <a:buChar char="•"/>
            </a:pPr>
            <a:r>
              <a:rPr lang="en-US" sz="1400">
                <a:solidFill>
                  <a:schemeClr val="tx1"/>
                </a:solidFill>
                <a:latin typeface="Times New Roman Regular" panose="02020503050405090304" charset="0"/>
                <a:cs typeface="Times New Roman Regular" panose="02020503050405090304" charset="0"/>
              </a:rPr>
              <a:t>Self-management: Information can increase involvement in health decisions.</a:t>
            </a:r>
          </a:p>
        </p:txBody>
      </p:sp>
      <p:sp>
        <p:nvSpPr>
          <p:cNvPr id="53" name="矩形 24"/>
          <p:cNvSpPr/>
          <p:nvPr>
            <p:custDataLst>
              <p:tags r:id="rId11"/>
            </p:custDataLst>
          </p:nvPr>
        </p:nvSpPr>
        <p:spPr>
          <a:xfrm>
            <a:off x="8184833" y="1708150"/>
            <a:ext cx="3311824" cy="4932000"/>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54" name="矩形 22"/>
          <p:cNvSpPr/>
          <p:nvPr>
            <p:custDataLst>
              <p:tags r:id="rId12"/>
            </p:custDataLst>
          </p:nvPr>
        </p:nvSpPr>
        <p:spPr>
          <a:xfrm>
            <a:off x="8184833" y="1708150"/>
            <a:ext cx="3311824" cy="108000"/>
          </a:xfrm>
          <a:prstGeom prst="rect">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mn-lt"/>
            </a:endParaRPr>
          </a:p>
        </p:txBody>
      </p:sp>
      <p:sp>
        <p:nvSpPr>
          <p:cNvPr id="55" name="矩形 6"/>
          <p:cNvSpPr/>
          <p:nvPr>
            <p:custDataLst>
              <p:tags r:id="rId13"/>
            </p:custDataLst>
          </p:nvPr>
        </p:nvSpPr>
        <p:spPr>
          <a:xfrm>
            <a:off x="8526463" y="1815465"/>
            <a:ext cx="2628265" cy="1003935"/>
          </a:xfrm>
          <a:prstGeom prst="rect">
            <a:avLst/>
          </a:prstGeom>
          <a:noFill/>
        </p:spPr>
        <p:txBody>
          <a:bodyPr wrap="square" lIns="0" tIns="0" rIns="0" bIns="0" rtlCol="0" anchor="b" anchorCtr="0"/>
          <a:lstStyle/>
          <a:p>
            <a:pPr algn="l">
              <a:spcBef>
                <a:spcPct val="0"/>
              </a:spcBef>
              <a:spcAft>
                <a:spcPct val="0"/>
              </a:spcAft>
            </a:pPr>
            <a:r>
              <a:rPr lang="en-US" sz="2400" b="1">
                <a:solidFill>
                  <a:schemeClr val="tx1"/>
                </a:solidFill>
                <a:latin typeface="Times New Roman Regular" panose="02020503050405090304" charset="0"/>
                <a:cs typeface="Times New Roman Regular" panose="02020503050405090304" charset="0"/>
              </a:rPr>
              <a:t>Critical evaluation: </a:t>
            </a:r>
          </a:p>
        </p:txBody>
      </p:sp>
      <p:sp>
        <p:nvSpPr>
          <p:cNvPr id="56" name="矩形 7"/>
          <p:cNvSpPr/>
          <p:nvPr>
            <p:custDataLst>
              <p:tags r:id="rId14"/>
            </p:custDataLst>
          </p:nvPr>
        </p:nvSpPr>
        <p:spPr>
          <a:xfrm>
            <a:off x="8526463" y="3121660"/>
            <a:ext cx="2628265" cy="2882900"/>
          </a:xfrm>
          <a:prstGeom prst="rect">
            <a:avLst/>
          </a:prstGeom>
          <a:noFill/>
        </p:spPr>
        <p:txBody>
          <a:bodyPr wrap="square" lIns="0" tIns="0" rIns="0" bIns="0" rtlCol="0" anchor="t" anchorCtr="0">
            <a:normAutofit fontScale="90000" lnSpcReduction="20000"/>
          </a:bodyPr>
          <a:lstStyle/>
          <a:p>
            <a:pPr algn="l">
              <a:lnSpc>
                <a:spcPct val="150000"/>
              </a:lnSpc>
              <a:spcBef>
                <a:spcPct val="0"/>
              </a:spcBef>
              <a:spcAft>
                <a:spcPct val="0"/>
              </a:spcAft>
            </a:pPr>
            <a:r>
              <a:rPr lang="en-US">
                <a:solidFill>
                  <a:schemeClr val="tx1"/>
                </a:solidFill>
                <a:latin typeface="Times New Roman Regular" panose="02020503050405090304" charset="0"/>
                <a:cs typeface="Times New Roman Regular" panose="02020503050405090304" charset="0"/>
                <a:sym typeface="+mn-ea"/>
              </a:rPr>
              <a:t>Health data does not automatically create health knowledge. Digital literacy, accuracy, interpretation, anxiety, accessibility and professional follow-up can influence whether monitoring genuinely empowers the older person (Lee et al., 2025).</a:t>
            </a:r>
            <a:endParaRPr lang="en-US">
              <a:solidFill>
                <a:schemeClr val="tx1"/>
              </a:solidFill>
              <a:latin typeface="Times New Roman Regular" panose="02020503050405090304" charset="0"/>
              <a:cs typeface="Times New Roman Regular" panose="02020503050405090304" charset="0"/>
            </a:endParaRPr>
          </a:p>
          <a:p>
            <a:pPr algn="l">
              <a:lnSpc>
                <a:spcPct val="150000"/>
              </a:lnSpc>
              <a:spcBef>
                <a:spcPct val="0"/>
              </a:spcBef>
              <a:spcAft>
                <a:spcPct val="0"/>
              </a:spcAft>
            </a:pPr>
            <a:endParaRPr lang="en-US">
              <a:solidFill>
                <a:schemeClr val="tx1"/>
              </a:solidFill>
              <a:latin typeface="Times New Roman Regular" panose="02020503050405090304" charset="0"/>
              <a:cs typeface="Times New Roman Regular" panose="02020503050405090304" charset="0"/>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TELEHEALTH AND REMOTE MONITORING</a:t>
            </a:r>
          </a:p>
        </p:txBody>
      </p:sp>
      <p:sp>
        <p:nvSpPr>
          <p:cNvPr id="3" name="Text Box 2"/>
          <p:cNvSpPr txBox="1"/>
          <p:nvPr/>
        </p:nvSpPr>
        <p:spPr>
          <a:xfrm>
            <a:off x="324485" y="1080135"/>
            <a:ext cx="10977880" cy="5631180"/>
          </a:xfrm>
          <a:prstGeom prst="rect">
            <a:avLst/>
          </a:prstGeom>
        </p:spPr>
        <p:txBody>
          <a:bodyPr wrap="square">
            <a:spAutoFit/>
          </a:bodyPr>
          <a:lstStyle/>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Purpose</a:t>
            </a:r>
          </a:p>
          <a:p>
            <a:pPr marL="0" indent="0" algn="just" defTabSz="457200">
              <a:lnSpc>
                <a:spcPct val="150000"/>
              </a:lnSpc>
              <a:spcBef>
                <a:spcPct val="0"/>
              </a:spcBef>
              <a:spcAft>
                <a:spcPct val="0"/>
              </a:spcAft>
            </a:pPr>
            <a:r>
              <a:rPr lang="en-GB" sz="1600">
                <a:latin typeface="Times New Roman Regular" panose="02020503050405090304" charset="0"/>
                <a:ea typeface="Times New Roman" panose="02020503050405090304"/>
                <a:cs typeface="Times New Roman Regular" panose="02020503050405090304" charset="0"/>
              </a:rPr>
              <a:t>Technology can bring selected aspects of healthcare into the older person’s everyday environment </a:t>
            </a:r>
            <a:r>
              <a:rPr lang="en-GB" sz="1600">
                <a:solidFill>
                  <a:srgbClr val="000000"/>
                </a:solidFill>
                <a:latin typeface="Times New Roman Regular" panose="02020503050405090304" charset="0"/>
                <a:ea typeface="Times New Roman" panose="02020503050405090304"/>
                <a:cs typeface="Times New Roman Regular" panose="02020503050405090304" charset="0"/>
              </a:rPr>
              <a:t>(Srinivasan and Rajavel, 2024)</a:t>
            </a:r>
            <a:r>
              <a:rPr lang="en-IN" sz="1600">
                <a:latin typeface="Times New Roman Regular" panose="02020503050405090304" charset="0"/>
                <a:ea typeface="Times New Roman" panose="02020503050405090304"/>
                <a:cs typeface="Times New Roman Regular" panose="02020503050405090304" charset="0"/>
              </a:rPr>
              <a:t>.</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Potential benefits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Virtual consultations can improve access to professional support.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Remote monitoring can provide ongoing health information.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Digital communication can reduce unnecessary travel.</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Sharing information can support participation in health management.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Telehealth may support people who wish to remain at home.</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Critical limitations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Physical assessment may require face-to-face care.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Hearing, sensory or cognitive difficulties may affect participation.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Digital skills and connectivity can restrict access.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Some older people may prefer personal interaction.</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Key argument: </a:t>
            </a:r>
            <a:r>
              <a:rPr lang="en-GB" sz="1600">
                <a:latin typeface="Times New Roman Regular" panose="02020503050405090304" charset="0"/>
                <a:ea typeface="Times New Roman" panose="02020503050405090304"/>
                <a:cs typeface="Times New Roman Regular" panose="02020503050405090304" charset="0"/>
              </a:rPr>
              <a:t>Digital substitution should not become digital exclusion</a:t>
            </a:r>
            <a:r>
              <a:rPr lang="en-GB" sz="1600" b="1">
                <a:latin typeface="Times New Roman Regular" panose="02020503050405090304" charset="0"/>
                <a:ea typeface="Times New Roman" panose="02020503050405090304"/>
                <a:cs typeface="Times New Roman Regular" panose="02020503050405090304" charset="0"/>
              </a:rPr>
              <a:t> </a:t>
            </a:r>
            <a:r>
              <a:rPr lang="en-GB" sz="1600">
                <a:solidFill>
                  <a:srgbClr val="000000"/>
                </a:solidFill>
                <a:latin typeface="Times New Roman Regular" panose="02020503050405090304" charset="0"/>
                <a:ea typeface="Times New Roman" panose="02020503050405090304"/>
                <a:cs typeface="Times New Roman Regular" panose="02020503050405090304" charset="0"/>
              </a:rPr>
              <a:t>(Kużelewska et al., 2025)</a:t>
            </a:r>
            <a:r>
              <a:rPr lang="en-GB" sz="1600" b="1">
                <a:latin typeface="Times New Roman Regular" panose="02020503050405090304" charset="0"/>
                <a:ea typeface="Times New Roman" panose="02020503050405090304"/>
                <a:cs typeface="Times New Roman Regular" panose="02020503050405090304" charset="0"/>
              </a:rPr>
              <a:t>.</a:t>
            </a:r>
          </a:p>
        </p:txBody>
      </p:sp>
      <p:pic>
        <p:nvPicPr>
          <p:cNvPr id="4" name="Picture 3"/>
          <p:cNvPicPr/>
          <p:nvPr/>
        </p:nvPicPr>
        <p:blipFill>
          <a:blip r:embed="rId5"/>
          <a:srcRect t="17286" b="22313"/>
          <a:stretch>
            <a:fillRect/>
          </a:stretch>
        </p:blipFill>
        <p:spPr>
          <a:xfrm>
            <a:off x="7470140" y="2177415"/>
            <a:ext cx="2656205" cy="1767205"/>
          </a:xfrm>
          <a:prstGeom prst="rect">
            <a:avLst/>
          </a:prstGeom>
        </p:spPr>
      </p:pic>
      <p:pic>
        <p:nvPicPr>
          <p:cNvPr id="5" name="Picture 4"/>
          <p:cNvPicPr/>
          <p:nvPr/>
        </p:nvPicPr>
        <p:blipFill>
          <a:blip r:embed="rId6"/>
          <a:stretch>
            <a:fillRect/>
          </a:stretch>
        </p:blipFill>
        <p:spPr>
          <a:xfrm>
            <a:off x="8767445" y="4140200"/>
            <a:ext cx="2905760" cy="2439670"/>
          </a:xfrm>
          <a:prstGeom prst="rect">
            <a:avLst/>
          </a:prstGeom>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ASSISTIVE AND SMART-HOME TECHNOLOGY</a:t>
            </a:r>
          </a:p>
        </p:txBody>
      </p:sp>
      <p:sp>
        <p:nvSpPr>
          <p:cNvPr id="3" name="Text Box 2"/>
          <p:cNvSpPr txBox="1"/>
          <p:nvPr/>
        </p:nvSpPr>
        <p:spPr>
          <a:xfrm>
            <a:off x="273685" y="1477645"/>
            <a:ext cx="10897870" cy="4587875"/>
          </a:xfrm>
          <a:prstGeom prst="rect">
            <a:avLst/>
          </a:prstGeom>
        </p:spPr>
        <p:txBody>
          <a:bodyPr wrap="square">
            <a:noAutofit/>
          </a:bodyPr>
          <a:lstStyle/>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Assistive technologies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Mobility aids can support movement and everyday functioning.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Hearing technologies can improve communication access </a:t>
            </a:r>
            <a:r>
              <a:rPr lang="en-GB" sz="1600">
                <a:solidFill>
                  <a:srgbClr val="000000"/>
                </a:solidFill>
                <a:latin typeface="Times New Roman Regular" panose="02020503050405090304" charset="0"/>
                <a:ea typeface="Times New Roman" panose="02020503050405090304"/>
                <a:cs typeface="Times New Roman Regular" panose="02020503050405090304" charset="0"/>
              </a:rPr>
              <a:t>(Srinivasan et al., 2025)</a:t>
            </a:r>
            <a:r>
              <a:rPr lang="en-IN" sz="1600">
                <a:latin typeface="Times New Roman Regular" panose="02020503050405090304" charset="0"/>
                <a:ea typeface="Times New Roman" panose="02020503050405090304"/>
                <a:cs typeface="Times New Roman Regular" panose="02020503050405090304" charset="0"/>
              </a:rPr>
              <a: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Smart-home devices can support safety and daily routines.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Environmental controls can help people manage their home environment.</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Potential empowerment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Technology may help older people remain at home.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It can reduce reliance on carers for selected tasks.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latin typeface="Times New Roman Regular" panose="02020503050405090304" charset="0"/>
                <a:ea typeface="Times New Roman" panose="02020503050405090304"/>
                <a:cs typeface="Times New Roman Regular" panose="02020503050405090304" charset="0"/>
              </a:rPr>
              <a:t>It may strengthen confidence, choice and routine control.</a:t>
            </a:r>
          </a:p>
          <a:p>
            <a:pPr marL="0" indent="0" algn="just" defTabSz="457200">
              <a:lnSpc>
                <a:spcPct val="150000"/>
              </a:lnSpc>
              <a:spcBef>
                <a:spcPct val="0"/>
              </a:spcBef>
              <a:spcAft>
                <a:spcPct val="0"/>
              </a:spcAft>
            </a:pPr>
            <a:r>
              <a:rPr lang="en-GB" sz="1600" b="1">
                <a:latin typeface="Times New Roman Regular" panose="02020503050405090304" charset="0"/>
                <a:ea typeface="Times New Roman" panose="02020503050405090304"/>
                <a:cs typeface="Times New Roman Regular" panose="02020503050405090304" charset="0"/>
              </a:rPr>
              <a:t>Critical considerations</a:t>
            </a:r>
          </a:p>
          <a:p>
            <a:pPr marL="0" indent="0" algn="just" defTabSz="457200">
              <a:lnSpc>
                <a:spcPct val="150000"/>
              </a:lnSpc>
              <a:spcBef>
                <a:spcPct val="0"/>
              </a:spcBef>
              <a:spcAft>
                <a:spcPct val="0"/>
              </a:spcAft>
            </a:pPr>
            <a:r>
              <a:rPr lang="en-GB" sz="1600">
                <a:latin typeface="Times New Roman Regular" panose="02020503050405090304" charset="0"/>
                <a:ea typeface="Times New Roman" panose="02020503050405090304"/>
                <a:cs typeface="Times New Roman Regular" panose="02020503050405090304" charset="0"/>
              </a:rPr>
              <a:t>Cost, installation, maintenance, usability, privacy and individual suitability can determine whether technology supports independence or creates dependence </a:t>
            </a:r>
            <a:r>
              <a:rPr lang="en-GB" sz="1600">
                <a:solidFill>
                  <a:srgbClr val="000000"/>
                </a:solidFill>
                <a:latin typeface="Times New Roman Regular" panose="02020503050405090304" charset="0"/>
                <a:ea typeface="Times New Roman" panose="02020503050405090304"/>
                <a:cs typeface="Times New Roman Regular" panose="02020503050405090304" charset="0"/>
              </a:rPr>
              <a:t>(Albarqi, 2024)</a:t>
            </a:r>
            <a:r>
              <a:rPr lang="en-IN" sz="1600">
                <a:latin typeface="Times New Roman Regular" panose="02020503050405090304" charset="0"/>
                <a:ea typeface="Times New Roman" panose="02020503050405090304"/>
                <a:cs typeface="Times New Roman Regular" panose="02020503050405090304" charset="0"/>
              </a:rPr>
              <a:t>. </a:t>
            </a:r>
          </a:p>
        </p:txBody>
      </p:sp>
      <p:graphicFrame>
        <p:nvGraphicFramePr>
          <p:cNvPr id="5" name="Table 4"/>
          <p:cNvGraphicFramePr/>
          <p:nvPr>
            <p:custDataLst>
              <p:tags r:id="rId3"/>
            </p:custDataLst>
          </p:nvPr>
        </p:nvGraphicFramePr>
        <p:xfrm>
          <a:off x="7613015" y="1234440"/>
          <a:ext cx="4202430" cy="3863340"/>
        </p:xfrm>
        <a:graphic>
          <a:graphicData uri="http://schemas.openxmlformats.org/drawingml/2006/table">
            <a:tbl>
              <a:tblPr>
                <a:tableStyleId>{306799F8-075E-4A3A-A7F6-7FBC6576F1A4}</a:tableStyleId>
              </a:tblPr>
              <a:tblGrid>
                <a:gridCol w="1424305">
                  <a:extLst>
                    <a:ext uri="{9D8B030D-6E8A-4147-A177-3AD203B41FA5}">
                      <a16:colId xmlns:a16="http://schemas.microsoft.com/office/drawing/2014/main" val="20000"/>
                    </a:ext>
                  </a:extLst>
                </a:gridCol>
                <a:gridCol w="1372870">
                  <a:extLst>
                    <a:ext uri="{9D8B030D-6E8A-4147-A177-3AD203B41FA5}">
                      <a16:colId xmlns:a16="http://schemas.microsoft.com/office/drawing/2014/main" val="20001"/>
                    </a:ext>
                  </a:extLst>
                </a:gridCol>
                <a:gridCol w="1405255">
                  <a:extLst>
                    <a:ext uri="{9D8B030D-6E8A-4147-A177-3AD203B41FA5}">
                      <a16:colId xmlns:a16="http://schemas.microsoft.com/office/drawing/2014/main" val="20002"/>
                    </a:ext>
                  </a:extLst>
                </a:gridCol>
              </a:tblGrid>
              <a:tr h="659765">
                <a:tc>
                  <a:txBody>
                    <a:bodyPr/>
                    <a:lstStyle/>
                    <a:p>
                      <a:pPr marL="0" indent="0" algn="just">
                        <a:lnSpc>
                          <a:spcPct val="150000"/>
                        </a:lnSpc>
                        <a:spcBef>
                          <a:spcPct val="0"/>
                        </a:spcBef>
                        <a:spcAft>
                          <a:spcPct val="0"/>
                        </a:spcAft>
                      </a:pPr>
                      <a:r>
                        <a:rPr lang="en-GB" sz="1200"/>
                        <a:t>Technology</a:t>
                      </a:r>
                    </a:p>
                  </a:txBody>
                  <a:tcPr marL="68580" marR="68580" marT="0" marB="0"/>
                </a:tc>
                <a:tc>
                  <a:txBody>
                    <a:bodyPr/>
                    <a:lstStyle/>
                    <a:p>
                      <a:pPr marL="0" indent="0" algn="just">
                        <a:lnSpc>
                          <a:spcPct val="150000"/>
                        </a:lnSpc>
                        <a:spcBef>
                          <a:spcPct val="0"/>
                        </a:spcBef>
                        <a:spcAft>
                          <a:spcPct val="0"/>
                        </a:spcAft>
                      </a:pPr>
                      <a:r>
                        <a:rPr lang="en-GB" sz="1200"/>
                        <a:t>Empowerment potential</a:t>
                      </a:r>
                    </a:p>
                  </a:txBody>
                  <a:tcPr marL="68580" marR="68580" marT="0" marB="0"/>
                </a:tc>
                <a:tc>
                  <a:txBody>
                    <a:bodyPr/>
                    <a:lstStyle/>
                    <a:p>
                      <a:pPr marL="0" indent="0" algn="just">
                        <a:lnSpc>
                          <a:spcPct val="150000"/>
                        </a:lnSpc>
                        <a:spcBef>
                          <a:spcPct val="0"/>
                        </a:spcBef>
                        <a:spcAft>
                          <a:spcPct val="0"/>
                        </a:spcAft>
                      </a:pPr>
                      <a:r>
                        <a:rPr lang="en-GB" sz="1200"/>
                        <a:t>Critical consideration</a:t>
                      </a:r>
                    </a:p>
                  </a:txBody>
                  <a:tcPr marL="68580" marR="68580" marT="0" marB="0"/>
                </a:tc>
                <a:extLst>
                  <a:ext uri="{0D108BD9-81ED-4DB2-BD59-A6C34878D82A}">
                    <a16:rowId xmlns:a16="http://schemas.microsoft.com/office/drawing/2014/main" val="10000"/>
                  </a:ext>
                </a:extLst>
              </a:tr>
              <a:tr h="866775">
                <a:tc>
                  <a:txBody>
                    <a:bodyPr/>
                    <a:lstStyle/>
                    <a:p>
                      <a:pPr marL="0" indent="0" algn="just">
                        <a:lnSpc>
                          <a:spcPct val="150000"/>
                        </a:lnSpc>
                        <a:spcBef>
                          <a:spcPct val="0"/>
                        </a:spcBef>
                        <a:spcAft>
                          <a:spcPct val="0"/>
                        </a:spcAft>
                      </a:pPr>
                      <a:r>
                        <a:rPr lang="en-GB" sz="1200"/>
                        <a:t>Mobility aids</a:t>
                      </a:r>
                    </a:p>
                  </a:txBody>
                  <a:tcPr marL="68580" marR="68580" marT="0" marB="0"/>
                </a:tc>
                <a:tc>
                  <a:txBody>
                    <a:bodyPr/>
                    <a:lstStyle/>
                    <a:p>
                      <a:pPr marL="0" indent="0" algn="just">
                        <a:lnSpc>
                          <a:spcPct val="150000"/>
                        </a:lnSpc>
                        <a:spcBef>
                          <a:spcPct val="0"/>
                        </a:spcBef>
                        <a:spcAft>
                          <a:spcPct val="0"/>
                        </a:spcAft>
                      </a:pPr>
                      <a:r>
                        <a:rPr lang="en-GB" sz="1200"/>
                        <a:t>Supports functional ability</a:t>
                      </a:r>
                    </a:p>
                  </a:txBody>
                  <a:tcPr marL="68580" marR="68580" marT="0" marB="0"/>
                </a:tc>
                <a:tc>
                  <a:txBody>
                    <a:bodyPr/>
                    <a:lstStyle/>
                    <a:p>
                      <a:pPr marL="0" indent="0" algn="just">
                        <a:lnSpc>
                          <a:spcPct val="150000"/>
                        </a:lnSpc>
                        <a:spcBef>
                          <a:spcPct val="0"/>
                        </a:spcBef>
                        <a:spcAft>
                          <a:spcPct val="0"/>
                        </a:spcAft>
                      </a:pPr>
                      <a:r>
                        <a:rPr lang="en-GB" sz="1200"/>
                        <a:t>Individual suitability</a:t>
                      </a:r>
                    </a:p>
                  </a:txBody>
                  <a:tcPr marL="68580" marR="68580" marT="0" marB="0"/>
                </a:tc>
                <a:extLst>
                  <a:ext uri="{0D108BD9-81ED-4DB2-BD59-A6C34878D82A}">
                    <a16:rowId xmlns:a16="http://schemas.microsoft.com/office/drawing/2014/main" val="10001"/>
                  </a:ext>
                </a:extLst>
              </a:tr>
              <a:tr h="798195">
                <a:tc>
                  <a:txBody>
                    <a:bodyPr/>
                    <a:lstStyle/>
                    <a:p>
                      <a:pPr marL="0" indent="0" algn="just">
                        <a:lnSpc>
                          <a:spcPct val="150000"/>
                        </a:lnSpc>
                        <a:spcBef>
                          <a:spcPct val="0"/>
                        </a:spcBef>
                        <a:spcAft>
                          <a:spcPct val="0"/>
                        </a:spcAft>
                      </a:pPr>
                      <a:r>
                        <a:rPr lang="en-GB" sz="1200"/>
                        <a:t>Smart-home devices</a:t>
                      </a:r>
                    </a:p>
                  </a:txBody>
                  <a:tcPr marL="68580" marR="68580" marT="0" marB="0"/>
                </a:tc>
                <a:tc>
                  <a:txBody>
                    <a:bodyPr/>
                    <a:lstStyle/>
                    <a:p>
                      <a:pPr marL="0" indent="0" algn="just">
                        <a:lnSpc>
                          <a:spcPct val="150000"/>
                        </a:lnSpc>
                        <a:spcBef>
                          <a:spcPct val="0"/>
                        </a:spcBef>
                        <a:spcAft>
                          <a:spcPct val="0"/>
                        </a:spcAft>
                      </a:pPr>
                      <a:r>
                        <a:rPr lang="en-GB" sz="1200"/>
                        <a:t>Supports safety and routines</a:t>
                      </a:r>
                    </a:p>
                  </a:txBody>
                  <a:tcPr marL="68580" marR="68580" marT="0" marB="0"/>
                </a:tc>
                <a:tc>
                  <a:txBody>
                    <a:bodyPr/>
                    <a:lstStyle/>
                    <a:p>
                      <a:pPr marL="0" indent="0" algn="just">
                        <a:lnSpc>
                          <a:spcPct val="150000"/>
                        </a:lnSpc>
                        <a:spcBef>
                          <a:spcPct val="0"/>
                        </a:spcBef>
                        <a:spcAft>
                          <a:spcPct val="0"/>
                        </a:spcAft>
                      </a:pPr>
                      <a:r>
                        <a:rPr lang="en-GB" sz="1200"/>
                        <a:t>Privacy and usability</a:t>
                      </a:r>
                    </a:p>
                  </a:txBody>
                  <a:tcPr marL="68580" marR="68580" marT="0" marB="0"/>
                </a:tc>
                <a:extLst>
                  <a:ext uri="{0D108BD9-81ED-4DB2-BD59-A6C34878D82A}">
                    <a16:rowId xmlns:a16="http://schemas.microsoft.com/office/drawing/2014/main" val="10002"/>
                  </a:ext>
                </a:extLst>
              </a:tr>
              <a:tr h="659765">
                <a:tc>
                  <a:txBody>
                    <a:bodyPr/>
                    <a:lstStyle/>
                    <a:p>
                      <a:pPr marL="0" indent="0" algn="just">
                        <a:lnSpc>
                          <a:spcPct val="150000"/>
                        </a:lnSpc>
                        <a:spcBef>
                          <a:spcPct val="0"/>
                        </a:spcBef>
                        <a:spcAft>
                          <a:spcPct val="0"/>
                        </a:spcAft>
                      </a:pPr>
                      <a:r>
                        <a:rPr lang="en-GB" sz="1200"/>
                        <a:t>Hearing technology</a:t>
                      </a:r>
                    </a:p>
                  </a:txBody>
                  <a:tcPr marL="68580" marR="68580" marT="0" marB="0"/>
                </a:tc>
                <a:tc>
                  <a:txBody>
                    <a:bodyPr/>
                    <a:lstStyle/>
                    <a:p>
                      <a:pPr marL="0" indent="0" algn="just">
                        <a:lnSpc>
                          <a:spcPct val="150000"/>
                        </a:lnSpc>
                        <a:spcBef>
                          <a:spcPct val="0"/>
                        </a:spcBef>
                        <a:spcAft>
                          <a:spcPct val="0"/>
                        </a:spcAft>
                      </a:pPr>
                      <a:r>
                        <a:rPr lang="en-GB" sz="1200"/>
                        <a:t>Supports communication</a:t>
                      </a:r>
                    </a:p>
                  </a:txBody>
                  <a:tcPr marL="68580" marR="68580" marT="0" marB="0"/>
                </a:tc>
                <a:tc>
                  <a:txBody>
                    <a:bodyPr/>
                    <a:lstStyle/>
                    <a:p>
                      <a:pPr marL="0" indent="0" algn="just">
                        <a:lnSpc>
                          <a:spcPct val="150000"/>
                        </a:lnSpc>
                        <a:spcBef>
                          <a:spcPct val="0"/>
                        </a:spcBef>
                        <a:spcAft>
                          <a:spcPct val="0"/>
                        </a:spcAft>
                      </a:pPr>
                      <a:r>
                        <a:rPr lang="en-GB" sz="1200"/>
                        <a:t>Accessibility and cost</a:t>
                      </a:r>
                    </a:p>
                  </a:txBody>
                  <a:tcPr marL="68580" marR="68580" marT="0" marB="0"/>
                </a:tc>
                <a:extLst>
                  <a:ext uri="{0D108BD9-81ED-4DB2-BD59-A6C34878D82A}">
                    <a16:rowId xmlns:a16="http://schemas.microsoft.com/office/drawing/2014/main" val="10003"/>
                  </a:ext>
                </a:extLst>
              </a:tr>
              <a:tr h="878840">
                <a:tc>
                  <a:txBody>
                    <a:bodyPr/>
                    <a:lstStyle/>
                    <a:p>
                      <a:pPr marL="0" indent="0" algn="just">
                        <a:lnSpc>
                          <a:spcPct val="150000"/>
                        </a:lnSpc>
                        <a:spcBef>
                          <a:spcPct val="0"/>
                        </a:spcBef>
                        <a:spcAft>
                          <a:spcPct val="0"/>
                        </a:spcAft>
                      </a:pPr>
                      <a:r>
                        <a:rPr lang="en-GB" sz="1200"/>
                        <a:t>Environmental controls</a:t>
                      </a:r>
                    </a:p>
                  </a:txBody>
                  <a:tcPr marL="68580" marR="68580" marT="0" marB="0"/>
                </a:tc>
                <a:tc>
                  <a:txBody>
                    <a:bodyPr/>
                    <a:lstStyle/>
                    <a:p>
                      <a:pPr marL="0" indent="0" algn="just">
                        <a:lnSpc>
                          <a:spcPct val="150000"/>
                        </a:lnSpc>
                        <a:spcBef>
                          <a:spcPct val="0"/>
                        </a:spcBef>
                        <a:spcAft>
                          <a:spcPct val="0"/>
                        </a:spcAft>
                      </a:pPr>
                      <a:r>
                        <a:rPr lang="en-GB" sz="1200"/>
                        <a:t>Supports home independence</a:t>
                      </a:r>
                    </a:p>
                  </a:txBody>
                  <a:tcPr marL="68580" marR="68580" marT="0" marB="0"/>
                </a:tc>
                <a:tc>
                  <a:txBody>
                    <a:bodyPr/>
                    <a:lstStyle/>
                    <a:p>
                      <a:pPr marL="0" indent="0" algn="just">
                        <a:lnSpc>
                          <a:spcPct val="150000"/>
                        </a:lnSpc>
                        <a:spcBef>
                          <a:spcPct val="0"/>
                        </a:spcBef>
                        <a:spcAft>
                          <a:spcPct val="0"/>
                        </a:spcAft>
                      </a:pPr>
                      <a:r>
                        <a:rPr lang="en-GB" sz="1200"/>
                        <a:t>Installation and maintenance</a:t>
                      </a:r>
                    </a:p>
                  </a:txBody>
                  <a:tcPr marL="68580" marR="68580" marT="0" marB="0"/>
                </a:tc>
                <a:extLst>
                  <a:ext uri="{0D108BD9-81ED-4DB2-BD59-A6C34878D82A}">
                    <a16:rowId xmlns:a16="http://schemas.microsoft.com/office/drawing/2014/main" val="10004"/>
                  </a:ext>
                </a:extLst>
              </a:tr>
            </a:tbl>
          </a:graphicData>
        </a:graphic>
      </p:graphicFrame>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DIGITAL TECHNOLOGY AND SOCIAL/EMOTIONAL WELLBEING</a:t>
            </a:r>
          </a:p>
        </p:txBody>
      </p:sp>
      <p:sp>
        <p:nvSpPr>
          <p:cNvPr id="2" name="Text Box 1"/>
          <p:cNvSpPr txBox="1"/>
          <p:nvPr/>
        </p:nvSpPr>
        <p:spPr>
          <a:xfrm>
            <a:off x="501650" y="1415415"/>
            <a:ext cx="9782175" cy="4981575"/>
          </a:xfrm>
          <a:prstGeom prst="rect">
            <a:avLst/>
          </a:prstGeom>
        </p:spPr>
        <p:txBody>
          <a:bodyPr wrap="square">
            <a:no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Digital connection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Video calls can help older people maintain family relationships.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Digital communication can facilitate regular contact with friends.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Social platforms can create opportunities for participation and interaction.</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Potential wellbeing benefit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Technology may reduce social isolation and support emotional wellbeing.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Accessible communication can strengthen digital confidence and social participation.</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evaluation</a:t>
            </a:r>
          </a:p>
          <a:p>
            <a:pPr marL="0" indent="0" algn="just" defTabSz="457200">
              <a:lnSpc>
                <a:spcPct val="150000"/>
              </a:lnSpc>
              <a:spcBef>
                <a:spcPct val="0"/>
              </a:spcBef>
              <a:spcAft>
                <a:spcPct val="0"/>
              </a:spcAft>
            </a:pPr>
            <a:r>
              <a:rPr lang="en-GB">
                <a:latin typeface="Times New Roman Regular" panose="02020503050405090304" charset="0"/>
                <a:ea typeface="Times New Roman" panose="02020503050405090304"/>
                <a:cs typeface="Times New Roman Regular" panose="02020503050405090304" charset="0"/>
              </a:rPr>
              <a:t>Digital connectivity does not guarantee meaningful connection. Effectiveness depends on digital capability, accessibility, relationship quality and personal preference. Technology should supplement, rather than replace, valuable face-to-face relationships </a:t>
            </a:r>
            <a:r>
              <a:rPr lang="en-GB">
                <a:solidFill>
                  <a:srgbClr val="000000"/>
                </a:solidFill>
                <a:latin typeface="Times New Roman Regular" panose="02020503050405090304" charset="0"/>
                <a:ea typeface="Times New Roman" panose="02020503050405090304"/>
                <a:cs typeface="Times New Roman Regular" panose="02020503050405090304" charset="0"/>
              </a:rPr>
              <a:t>(Uslu, 2025)</a:t>
            </a:r>
            <a:r>
              <a:rPr lang="en-IN">
                <a:latin typeface="Times New Roman Regular" panose="02020503050405090304" charset="0"/>
                <a:ea typeface="Times New Roman" panose="02020503050405090304"/>
                <a:cs typeface="Times New Roman Regular" panose="02020503050405090304" charset="0"/>
              </a:rPr>
              <a:t>. </a:t>
            </a:r>
          </a:p>
        </p:txBody>
      </p:sp>
      <p:pic>
        <p:nvPicPr>
          <p:cNvPr id="50" name="Picture 49"/>
          <p:cNvPicPr/>
          <p:nvPr/>
        </p:nvPicPr>
        <p:blipFill>
          <a:blip r:embed="rId5"/>
          <a:stretch>
            <a:fillRect/>
          </a:stretch>
        </p:blipFill>
        <p:spPr>
          <a:xfrm>
            <a:off x="8904605" y="1415415"/>
            <a:ext cx="2853690" cy="2904490"/>
          </a:xfrm>
          <a:prstGeom prst="rect">
            <a:avLst/>
          </a:prstGeom>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695960" y="598170"/>
            <a:ext cx="10800080" cy="882015"/>
          </a:xfrm>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solidFill>
                  <a:schemeClr val="tx1"/>
                </a:solidFill>
                <a:latin typeface="Times New Roman Regular" panose="02020503050405090304" charset="0"/>
                <a:ea typeface="+mj-ea"/>
                <a:cs typeface="Times New Roman Regular" panose="02020503050405090304" charset="0"/>
                <a:sym typeface="+mn-ea"/>
              </a:rPr>
              <a:t>CRITICAL EVALUATION: WHEN DOES TECHNOLOGY ACTUALLY EMPOWER?</a:t>
            </a:r>
          </a:p>
        </p:txBody>
      </p:sp>
      <p:sp>
        <p:nvSpPr>
          <p:cNvPr id="22" name="矩形 21"/>
          <p:cNvSpPr/>
          <p:nvPr>
            <p:custDataLst>
              <p:tags r:id="rId3"/>
            </p:custDataLst>
          </p:nvPr>
        </p:nvSpPr>
        <p:spPr>
          <a:xfrm flipH="1">
            <a:off x="611188" y="2363470"/>
            <a:ext cx="5241391" cy="537670"/>
          </a:xfrm>
          <a:prstGeom prst="rect">
            <a:avLst/>
          </a:prstGeom>
          <a:gradFill>
            <a:gsLst>
              <a:gs pos="100000">
                <a:schemeClr val="accent1">
                  <a:alpha val="100000"/>
                </a:schemeClr>
              </a:gs>
              <a:gs pos="0">
                <a:schemeClr val="accent1">
                  <a:lumMod val="70000"/>
                  <a:lumOff val="30000"/>
                  <a:alpha val="100000"/>
                </a:schemeClr>
              </a:gs>
            </a:gsLst>
            <a:lin ang="10800000" scaled="0"/>
          </a:gradFill>
          <a:ln>
            <a:noFill/>
          </a:ln>
          <a:effectLst>
            <a:outerShdw blurRad="203200" dist="76200" dir="8100000" algn="tr" rotWithShape="0">
              <a:schemeClr val="accent1">
                <a:lumMod val="75000"/>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rmAutofit/>
          </a:bodyPr>
          <a:lstStyle/>
          <a:p>
            <a:pP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Technology can empower when</a:t>
            </a:r>
          </a:p>
        </p:txBody>
      </p:sp>
      <p:cxnSp>
        <p:nvCxnSpPr>
          <p:cNvPr id="23" name="直接连接符 22"/>
          <p:cNvCxnSpPr/>
          <p:nvPr>
            <p:custDataLst>
              <p:tags r:id="rId4"/>
            </p:custDataLst>
          </p:nvPr>
        </p:nvCxnSpPr>
        <p:spPr>
          <a:xfrm>
            <a:off x="611188" y="2258695"/>
            <a:ext cx="5219518" cy="0"/>
          </a:xfrm>
          <a:prstGeom prst="line">
            <a:avLst/>
          </a:prstGeom>
          <a:ln w="15875">
            <a:gradFill flip="none" rotWithShape="1">
              <a:gsLst>
                <a:gs pos="0">
                  <a:schemeClr val="accent1">
                    <a:lumMod val="20000"/>
                    <a:lumOff val="80000"/>
                    <a:alpha val="24000"/>
                  </a:schemeClr>
                </a:gs>
                <a:gs pos="100000">
                  <a:schemeClr val="accent1">
                    <a:lumMod val="60000"/>
                    <a:lumOff val="40000"/>
                    <a:alpha val="100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6" name="矩形 3"/>
          <p:cNvSpPr/>
          <p:nvPr>
            <p:custDataLst>
              <p:tags r:id="rId5"/>
            </p:custDataLst>
          </p:nvPr>
        </p:nvSpPr>
        <p:spPr>
          <a:xfrm>
            <a:off x="695643" y="3037205"/>
            <a:ext cx="5219518" cy="1138966"/>
          </a:xfrm>
          <a:prstGeom prst="rect">
            <a:avLst/>
          </a:prstGeom>
          <a:noFill/>
        </p:spPr>
        <p:txBody>
          <a:bodyPr wrap="square" lIns="0" tIns="0" rIns="0" bIns="0" rtlCol="0" anchor="ctr" anchorCtr="0"/>
          <a:lstStyle/>
          <a:p>
            <a:pPr marL="171450" indent="-171450">
              <a:lnSpc>
                <a:spcPct val="150000"/>
              </a:lnSpc>
              <a:spcBef>
                <a:spcPct val="0"/>
              </a:spcBef>
              <a:spcAft>
                <a:spcPct val="0"/>
              </a:spcAft>
              <a:buFont typeface="Arial" panose="020B0604020202090204" pitchFamily="34" charset="0"/>
              <a:buChar char="•"/>
            </a:pPr>
            <a:r>
              <a:rPr lang="en-US" sz="1300">
                <a:solidFill>
                  <a:schemeClr val="tx1"/>
                </a:solidFill>
                <a:latin typeface="Times New Roman Regular" panose="02020503050405090304" charset="0"/>
                <a:cs typeface="Times New Roman Regular" panose="02020503050405090304" charset="0"/>
              </a:rPr>
              <a:t>The older person participates in selecting and using it.</a:t>
            </a:r>
          </a:p>
          <a:p>
            <a:pPr marL="171450" indent="-171450">
              <a:lnSpc>
                <a:spcPct val="150000"/>
              </a:lnSpc>
              <a:spcBef>
                <a:spcPct val="0"/>
              </a:spcBef>
              <a:spcAft>
                <a:spcPct val="0"/>
              </a:spcAft>
              <a:buFont typeface="Arial" panose="020B0604020202090204" pitchFamily="34" charset="0"/>
              <a:buChar char="•"/>
            </a:pPr>
            <a:r>
              <a:rPr lang="en-US" sz="1300">
                <a:solidFill>
                  <a:schemeClr val="tx1"/>
                </a:solidFill>
                <a:latin typeface="Times New Roman Regular" panose="02020503050405090304" charset="0"/>
                <a:cs typeface="Times New Roman Regular" panose="02020503050405090304" charset="0"/>
              </a:rPr>
              <a:t>Design is accessible, affordable, usable and meaningful.</a:t>
            </a:r>
          </a:p>
          <a:p>
            <a:pPr marL="171450" indent="-171450">
              <a:lnSpc>
                <a:spcPct val="150000"/>
              </a:lnSpc>
              <a:spcBef>
                <a:spcPct val="0"/>
              </a:spcBef>
              <a:spcAft>
                <a:spcPct val="0"/>
              </a:spcAft>
              <a:buFont typeface="Arial" panose="020B0604020202090204" pitchFamily="34" charset="0"/>
              <a:buChar char="•"/>
            </a:pPr>
            <a:r>
              <a:rPr lang="en-US" sz="1300">
                <a:solidFill>
                  <a:schemeClr val="tx1"/>
                </a:solidFill>
                <a:latin typeface="Times New Roman Regular" panose="02020503050405090304" charset="0"/>
                <a:cs typeface="Times New Roman Regular" panose="02020503050405090304" charset="0"/>
              </a:rPr>
              <a:t>Training and ongoing support are available (Singh and Das, 2020).</a:t>
            </a:r>
          </a:p>
          <a:p>
            <a:pPr marL="171450" indent="-171450">
              <a:lnSpc>
                <a:spcPct val="150000"/>
              </a:lnSpc>
              <a:spcBef>
                <a:spcPct val="0"/>
              </a:spcBef>
              <a:spcAft>
                <a:spcPct val="0"/>
              </a:spcAft>
              <a:buFont typeface="Arial" panose="020B0604020202090204" pitchFamily="34" charset="0"/>
              <a:buChar char="•"/>
            </a:pPr>
            <a:r>
              <a:rPr lang="en-US" sz="1300">
                <a:solidFill>
                  <a:schemeClr val="tx1"/>
                </a:solidFill>
                <a:latin typeface="Times New Roman Regular" panose="02020503050405090304" charset="0"/>
                <a:cs typeface="Times New Roman Regular" panose="02020503050405090304" charset="0"/>
              </a:rPr>
              <a:t>Technology complements professional and interpersonal care.</a:t>
            </a:r>
          </a:p>
          <a:p>
            <a:pPr marL="171450" indent="-171450">
              <a:lnSpc>
                <a:spcPct val="150000"/>
              </a:lnSpc>
              <a:spcBef>
                <a:spcPct val="0"/>
              </a:spcBef>
              <a:spcAft>
                <a:spcPct val="0"/>
              </a:spcAft>
              <a:buFont typeface="Arial" panose="020B0604020202090204" pitchFamily="34" charset="0"/>
              <a:buChar char="•"/>
            </a:pPr>
            <a:r>
              <a:rPr lang="en-US" sz="1300">
                <a:solidFill>
                  <a:schemeClr val="tx1"/>
                </a:solidFill>
                <a:latin typeface="Times New Roman Regular" panose="02020503050405090304" charset="0"/>
                <a:cs typeface="Times New Roman Regular" panose="02020503050405090304" charset="0"/>
              </a:rPr>
              <a:t>It increases control, participation and informed choice.</a:t>
            </a:r>
          </a:p>
        </p:txBody>
      </p:sp>
      <p:sp>
        <p:nvSpPr>
          <p:cNvPr id="82" name="矩形 81"/>
          <p:cNvSpPr/>
          <p:nvPr>
            <p:custDataLst>
              <p:tags r:id="rId6"/>
            </p:custDataLst>
          </p:nvPr>
        </p:nvSpPr>
        <p:spPr>
          <a:xfrm flipH="1">
            <a:off x="6338888" y="2363470"/>
            <a:ext cx="5241391" cy="537670"/>
          </a:xfrm>
          <a:prstGeom prst="rect">
            <a:avLst/>
          </a:prstGeom>
          <a:gradFill>
            <a:gsLst>
              <a:gs pos="100000">
                <a:schemeClr val="accent2">
                  <a:alpha val="100000"/>
                </a:schemeClr>
              </a:gs>
              <a:gs pos="0">
                <a:schemeClr val="accent2">
                  <a:lumMod val="70000"/>
                  <a:lumOff val="30000"/>
                  <a:alpha val="100000"/>
                </a:schemeClr>
              </a:gs>
            </a:gsLst>
            <a:lin ang="10800000" scaled="0"/>
          </a:gradFill>
          <a:ln>
            <a:noFill/>
          </a:ln>
          <a:effectLst>
            <a:outerShdw blurRad="203200" dist="76200" dir="8100000" algn="tr" rotWithShape="0">
              <a:schemeClr val="accent2">
                <a:lumMod val="75000"/>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rmAutofit fontScale="92500"/>
          </a:bodyPr>
          <a:lstStyle/>
          <a:p>
            <a:pP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Technology can undermine empowerment when</a:t>
            </a:r>
          </a:p>
        </p:txBody>
      </p:sp>
      <p:cxnSp>
        <p:nvCxnSpPr>
          <p:cNvPr id="83" name="直接连接符 82"/>
          <p:cNvCxnSpPr/>
          <p:nvPr>
            <p:custDataLst>
              <p:tags r:id="rId7"/>
            </p:custDataLst>
          </p:nvPr>
        </p:nvCxnSpPr>
        <p:spPr>
          <a:xfrm>
            <a:off x="6338888" y="2258695"/>
            <a:ext cx="5219518" cy="0"/>
          </a:xfrm>
          <a:prstGeom prst="line">
            <a:avLst/>
          </a:prstGeom>
          <a:ln w="15875">
            <a:gradFill flip="none" rotWithShape="1">
              <a:gsLst>
                <a:gs pos="0">
                  <a:schemeClr val="accent2">
                    <a:lumMod val="20000"/>
                    <a:lumOff val="80000"/>
                    <a:alpha val="24000"/>
                  </a:schemeClr>
                </a:gs>
                <a:gs pos="100000">
                  <a:schemeClr val="accent2">
                    <a:lumMod val="60000"/>
                    <a:lumOff val="40000"/>
                    <a:alpha val="100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7" name="矩形 4"/>
          <p:cNvSpPr/>
          <p:nvPr>
            <p:custDataLst>
              <p:tags r:id="rId8"/>
            </p:custDataLst>
          </p:nvPr>
        </p:nvSpPr>
        <p:spPr>
          <a:xfrm>
            <a:off x="6360478" y="3326765"/>
            <a:ext cx="5219518" cy="1138966"/>
          </a:xfrm>
          <a:prstGeom prst="rect">
            <a:avLst/>
          </a:prstGeom>
          <a:noFill/>
        </p:spPr>
        <p:txBody>
          <a:bodyPr wrap="square" lIns="0" tIns="0" rIns="0" bIns="0" rtlCol="0" anchor="ctr" anchorCtr="0"/>
          <a:lstStyle/>
          <a:p>
            <a:pPr marL="285750" indent="-285750">
              <a:lnSpc>
                <a:spcPct val="150000"/>
              </a:lnSpc>
              <a:spcBef>
                <a:spcPct val="0"/>
              </a:spcBef>
              <a:spcAft>
                <a:spcPct val="0"/>
              </a:spcAft>
              <a:buFont typeface="Arial" panose="020B0604020202090204" pitchFamily="34" charset="0"/>
              <a:buChar char="•"/>
            </a:pPr>
            <a:r>
              <a:rPr lang="en-US" sz="1600">
                <a:solidFill>
                  <a:schemeClr val="tx1"/>
                </a:solidFill>
                <a:latin typeface="Times New Roman Regular" panose="02020503050405090304" charset="0"/>
                <a:cs typeface="Times New Roman Regular" panose="02020503050405090304" charset="0"/>
              </a:rPr>
              <a:t>It is imposed without meaningful consultation.</a:t>
            </a:r>
          </a:p>
          <a:p>
            <a:pPr marL="285750" indent="-285750">
              <a:lnSpc>
                <a:spcPct val="150000"/>
              </a:lnSpc>
              <a:spcBef>
                <a:spcPct val="0"/>
              </a:spcBef>
              <a:spcAft>
                <a:spcPct val="0"/>
              </a:spcAft>
              <a:buFont typeface="Arial" panose="020B0604020202090204" pitchFamily="34" charset="0"/>
              <a:buChar char="•"/>
            </a:pPr>
            <a:r>
              <a:rPr lang="en-US" sz="1600">
                <a:solidFill>
                  <a:schemeClr val="tx1"/>
                </a:solidFill>
                <a:latin typeface="Times New Roman Regular" panose="02020503050405090304" charset="0"/>
                <a:cs typeface="Times New Roman Regular" panose="02020503050405090304" charset="0"/>
              </a:rPr>
              <a:t>Cost, complexity or accessibility restrict participation.</a:t>
            </a:r>
          </a:p>
          <a:p>
            <a:pPr marL="285750" indent="-285750">
              <a:lnSpc>
                <a:spcPct val="150000"/>
              </a:lnSpc>
              <a:spcBef>
                <a:spcPct val="0"/>
              </a:spcBef>
              <a:spcAft>
                <a:spcPct val="0"/>
              </a:spcAft>
              <a:buFont typeface="Arial" panose="020B0604020202090204" pitchFamily="34" charset="0"/>
              <a:buChar char="•"/>
            </a:pPr>
            <a:r>
              <a:rPr lang="en-US" sz="1600">
                <a:solidFill>
                  <a:schemeClr val="tx1"/>
                </a:solidFill>
                <a:latin typeface="Times New Roman Regular" panose="02020503050405090304" charset="0"/>
                <a:cs typeface="Times New Roman Regular" panose="02020503050405090304" charset="0"/>
              </a:rPr>
              <a:t>Monitoring becomes intrusive or anxiety-provoking.</a:t>
            </a:r>
          </a:p>
          <a:p>
            <a:pPr marL="285750" indent="-285750">
              <a:lnSpc>
                <a:spcPct val="150000"/>
              </a:lnSpc>
              <a:spcBef>
                <a:spcPct val="0"/>
              </a:spcBef>
              <a:spcAft>
                <a:spcPct val="0"/>
              </a:spcAft>
              <a:buFont typeface="Arial" panose="020B0604020202090204" pitchFamily="34" charset="0"/>
              <a:buChar char="•"/>
            </a:pPr>
            <a:r>
              <a:rPr lang="en-US" sz="1600">
                <a:solidFill>
                  <a:schemeClr val="tx1"/>
                </a:solidFill>
                <a:latin typeface="Times New Roman Regular" panose="02020503050405090304" charset="0"/>
                <a:cs typeface="Times New Roman Regular" panose="02020503050405090304" charset="0"/>
              </a:rPr>
              <a:t>Human contact is reduced, or responsibility is transferred without support.</a:t>
            </a:r>
          </a:p>
        </p:txBody>
      </p:sp>
      <p:sp>
        <p:nvSpPr>
          <p:cNvPr id="18" name="矩形 17"/>
          <p:cNvSpPr/>
          <p:nvPr>
            <p:custDataLst>
              <p:tags r:id="rId9"/>
            </p:custDataLst>
          </p:nvPr>
        </p:nvSpPr>
        <p:spPr>
          <a:xfrm flipH="1">
            <a:off x="611188" y="4678680"/>
            <a:ext cx="5241391" cy="537670"/>
          </a:xfrm>
          <a:prstGeom prst="rect">
            <a:avLst/>
          </a:prstGeom>
          <a:gradFill>
            <a:gsLst>
              <a:gs pos="100000">
                <a:schemeClr val="accent1">
                  <a:alpha val="100000"/>
                </a:schemeClr>
              </a:gs>
              <a:gs pos="0">
                <a:schemeClr val="accent1">
                  <a:lumMod val="70000"/>
                  <a:lumOff val="30000"/>
                  <a:alpha val="100000"/>
                </a:schemeClr>
              </a:gs>
            </a:gsLst>
            <a:lin ang="10800000" scaled="0"/>
          </a:gradFill>
          <a:ln>
            <a:noFill/>
          </a:ln>
          <a:effectLst>
            <a:outerShdw blurRad="203200" dist="76200" dir="8100000" algn="tr" rotWithShape="0">
              <a:schemeClr val="accent1">
                <a:lumMod val="75000"/>
                <a:alpha val="20000"/>
              </a:schemeClr>
            </a:outerShdw>
          </a:effectLst>
        </p:spPr>
        <p:style>
          <a:lnRef idx="1">
            <a:schemeClr val="accent1"/>
          </a:lnRef>
          <a:fillRef idx="2">
            <a:schemeClr val="accent1"/>
          </a:fillRef>
          <a:effectRef idx="1">
            <a:schemeClr val="accent1"/>
          </a:effectRef>
          <a:fontRef idx="minor">
            <a:schemeClr val="dk1"/>
          </a:fontRef>
        </p:style>
        <p:txBody>
          <a:bodyPr vertOverflow="overflow" horzOverflow="overflow" vert="horz" wrap="square" numCol="1" spcCol="0" rtlCol="0" fromWordArt="0" anchor="ctr" anchorCtr="0" forceAA="0" compatLnSpc="1">
            <a:normAutofit/>
          </a:bodyPr>
          <a:lstStyle/>
          <a:p>
            <a:pPr>
              <a:spcBef>
                <a:spcPct val="0"/>
              </a:spcBef>
              <a:spcAft>
                <a:spcPct val="0"/>
              </a:spcAft>
            </a:pPr>
            <a:r>
              <a:rPr lang="en-US" sz="2400" b="1">
                <a:solidFill>
                  <a:schemeClr val="tx1"/>
                </a:solidFill>
                <a:latin typeface="Times New Roman Regular" panose="02020503050405090304" charset="0"/>
                <a:cs typeface="Times New Roman Regular" panose="02020503050405090304" charset="0"/>
                <a:sym typeface="+mn-ea"/>
              </a:rPr>
              <a:t>Synthesis: </a:t>
            </a:r>
          </a:p>
        </p:txBody>
      </p:sp>
      <p:cxnSp>
        <p:nvCxnSpPr>
          <p:cNvPr id="19" name="直接连接符 18"/>
          <p:cNvCxnSpPr/>
          <p:nvPr>
            <p:custDataLst>
              <p:tags r:id="rId10"/>
            </p:custDataLst>
          </p:nvPr>
        </p:nvCxnSpPr>
        <p:spPr>
          <a:xfrm>
            <a:off x="611188" y="4573905"/>
            <a:ext cx="5219518" cy="0"/>
          </a:xfrm>
          <a:prstGeom prst="line">
            <a:avLst/>
          </a:prstGeom>
          <a:ln w="15875">
            <a:gradFill flip="none" rotWithShape="1">
              <a:gsLst>
                <a:gs pos="0">
                  <a:schemeClr val="accent1">
                    <a:lumMod val="20000"/>
                    <a:lumOff val="80000"/>
                    <a:alpha val="24000"/>
                  </a:schemeClr>
                </a:gs>
                <a:gs pos="100000">
                  <a:schemeClr val="accent1">
                    <a:lumMod val="60000"/>
                    <a:lumOff val="40000"/>
                    <a:alpha val="100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20" name="矩形 6"/>
          <p:cNvSpPr/>
          <p:nvPr>
            <p:custDataLst>
              <p:tags r:id="rId11"/>
            </p:custDataLst>
          </p:nvPr>
        </p:nvSpPr>
        <p:spPr>
          <a:xfrm>
            <a:off x="632778" y="5492115"/>
            <a:ext cx="5219518" cy="1138966"/>
          </a:xfrm>
          <a:prstGeom prst="rect">
            <a:avLst/>
          </a:prstGeom>
          <a:noFill/>
        </p:spPr>
        <p:txBody>
          <a:bodyPr wrap="square" lIns="0" tIns="0" rIns="0" bIns="0" rtlCol="0" anchor="ctr" anchorCtr="0">
            <a:normAutofit/>
          </a:bodyPr>
          <a:lstStyle/>
          <a:p>
            <a:pPr>
              <a:lnSpc>
                <a:spcPct val="150000"/>
              </a:lnSpc>
              <a:spcBef>
                <a:spcPct val="0"/>
              </a:spcBef>
              <a:spcAft>
                <a:spcPct val="0"/>
              </a:spcAft>
            </a:pPr>
            <a:r>
              <a:rPr lang="en-US" b="1">
                <a:solidFill>
                  <a:schemeClr val="tx1"/>
                </a:solidFill>
                <a:latin typeface="Times New Roman Regular" panose="02020503050405090304" charset="0"/>
                <a:cs typeface="Times New Roman Regular" panose="02020503050405090304" charset="0"/>
                <a:sym typeface="+mn-ea"/>
              </a:rPr>
              <a:t>Empowerment depends on the person, technology and care environment together (Azouz and Zaiter, 2026).</a:t>
            </a:r>
          </a:p>
          <a:p>
            <a:pPr>
              <a:lnSpc>
                <a:spcPct val="150000"/>
              </a:lnSpc>
              <a:spcBef>
                <a:spcPct val="0"/>
              </a:spcBef>
              <a:spcAft>
                <a:spcPct val="0"/>
              </a:spcAft>
            </a:pPr>
            <a:endParaRPr lang="en-US" b="1">
              <a:solidFill>
                <a:schemeClr val="tx1"/>
              </a:solidFill>
              <a:latin typeface="Times New Roman Regular" panose="02020503050405090304" charset="0"/>
              <a:cs typeface="Times New Roman Regular" panose="02020503050405090304" charset="0"/>
              <a:sym typeface="+mn-ea"/>
            </a:endParaRPr>
          </a:p>
        </p:txBody>
      </p:sp>
      <p:sp>
        <p:nvSpPr>
          <p:cNvPr id="21" name="矩形 7"/>
          <p:cNvSpPr/>
          <p:nvPr>
            <p:custDataLst>
              <p:tags r:id="rId12"/>
            </p:custDataLst>
          </p:nvPr>
        </p:nvSpPr>
        <p:spPr>
          <a:xfrm>
            <a:off x="4746308" y="1991995"/>
            <a:ext cx="1105535" cy="904875"/>
          </a:xfrm>
          <a:prstGeom prst="rect">
            <a:avLst/>
          </a:prstGeom>
          <a:noFill/>
        </p:spPr>
        <p:txBody>
          <a:bodyPr wrap="none" lIns="0" tIns="0" rIns="0" bIns="0" rtlCol="0" anchor="ctr">
            <a:normAutofit fontScale="90000" lnSpcReduction="10000"/>
          </a:bodyPr>
          <a:lstStyle/>
          <a:p>
            <a:pPr algn="ctr">
              <a:spcBef>
                <a:spcPct val="0"/>
              </a:spcBef>
              <a:spcAft>
                <a:spcPct val="0"/>
              </a:spcAft>
            </a:pPr>
            <a:r>
              <a:rPr lang="en-US" sz="7200" b="1">
                <a:ln w="12700">
                  <a:solidFill>
                    <a:schemeClr val="accent1"/>
                  </a:solidFill>
                </a:ln>
                <a:solidFill>
                  <a:schemeClr val="tx1"/>
                </a:solidFill>
                <a:latin typeface="Times New Roman Regular" panose="02020503050405090304" charset="0"/>
                <a:cs typeface="Times New Roman Regular" panose="02020503050405090304" charset="0"/>
              </a:rPr>
              <a:t>A</a:t>
            </a:r>
          </a:p>
        </p:txBody>
      </p:sp>
      <p:sp>
        <p:nvSpPr>
          <p:cNvPr id="24" name="矩形 8"/>
          <p:cNvSpPr/>
          <p:nvPr>
            <p:custDataLst>
              <p:tags r:id="rId13"/>
            </p:custDataLst>
          </p:nvPr>
        </p:nvSpPr>
        <p:spPr>
          <a:xfrm>
            <a:off x="10798493" y="1996440"/>
            <a:ext cx="1105535" cy="904875"/>
          </a:xfrm>
          <a:prstGeom prst="rect">
            <a:avLst/>
          </a:prstGeom>
          <a:noFill/>
        </p:spPr>
        <p:txBody>
          <a:bodyPr wrap="none" lIns="0" tIns="0" rIns="0" bIns="0" rtlCol="0" anchor="ctr">
            <a:normAutofit fontScale="90000" lnSpcReduction="10000"/>
          </a:bodyPr>
          <a:lstStyle/>
          <a:p>
            <a:pPr algn="ctr">
              <a:spcBef>
                <a:spcPct val="0"/>
              </a:spcBef>
              <a:spcAft>
                <a:spcPct val="0"/>
              </a:spcAft>
            </a:pPr>
            <a:r>
              <a:rPr lang="en-US" sz="7200" b="1">
                <a:ln w="12700">
                  <a:solidFill>
                    <a:schemeClr val="accent2"/>
                  </a:solidFill>
                </a:ln>
                <a:solidFill>
                  <a:schemeClr val="tx1"/>
                </a:solidFill>
                <a:latin typeface="Times New Roman Regular" panose="02020503050405090304" charset="0"/>
                <a:cs typeface="Times New Roman Regular" panose="02020503050405090304" charset="0"/>
              </a:rPr>
              <a:t>B</a:t>
            </a:r>
          </a:p>
        </p:txBody>
      </p:sp>
      <p:sp>
        <p:nvSpPr>
          <p:cNvPr id="25" name="矩形 9"/>
          <p:cNvSpPr/>
          <p:nvPr>
            <p:custDataLst>
              <p:tags r:id="rId14"/>
            </p:custDataLst>
          </p:nvPr>
        </p:nvSpPr>
        <p:spPr>
          <a:xfrm>
            <a:off x="4746943" y="4311650"/>
            <a:ext cx="1105535" cy="904875"/>
          </a:xfrm>
          <a:prstGeom prst="rect">
            <a:avLst/>
          </a:prstGeom>
          <a:noFill/>
        </p:spPr>
        <p:txBody>
          <a:bodyPr wrap="none" lIns="0" tIns="0" rIns="0" bIns="0" rtlCol="0" anchor="ctr">
            <a:normAutofit fontScale="90000" lnSpcReduction="10000"/>
          </a:bodyPr>
          <a:lstStyle/>
          <a:p>
            <a:pPr algn="ctr">
              <a:spcBef>
                <a:spcPct val="0"/>
              </a:spcBef>
              <a:spcAft>
                <a:spcPct val="0"/>
              </a:spcAft>
            </a:pPr>
            <a:r>
              <a:rPr lang="en-US" sz="7200" b="1">
                <a:ln w="12700">
                  <a:solidFill>
                    <a:schemeClr val="accent1"/>
                  </a:solidFill>
                </a:ln>
                <a:solidFill>
                  <a:schemeClr val="tx1"/>
                </a:solidFill>
                <a:latin typeface="Times New Roman Regular" panose="02020503050405090304" charset="0"/>
                <a:cs typeface="Times New Roman Regular" panose="02020503050405090304" charset="0"/>
              </a:rPr>
              <a:t>C</a:t>
            </a: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695960" y="459105"/>
            <a:ext cx="10800080" cy="1014095"/>
          </a:xfrm>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solidFill>
                  <a:schemeClr val="tx1"/>
                </a:solidFill>
                <a:latin typeface="Times New Roman Regular" panose="02020503050405090304" charset="0"/>
                <a:ea typeface="+mj-ea"/>
                <a:cs typeface="Times New Roman Regular" panose="02020503050405090304" charset="0"/>
                <a:sym typeface="+mn-ea"/>
              </a:rPr>
              <a:t>THEORY: PERSON-CENTRED EMPOWERMENT AND AUTONOMY</a:t>
            </a:r>
          </a:p>
        </p:txBody>
      </p:sp>
      <p:sp>
        <p:nvSpPr>
          <p:cNvPr id="26" name="矩形 7"/>
          <p:cNvSpPr/>
          <p:nvPr>
            <p:custDataLst>
              <p:tags r:id="rId3"/>
            </p:custDataLst>
          </p:nvPr>
        </p:nvSpPr>
        <p:spPr>
          <a:xfrm>
            <a:off x="695960" y="2259966"/>
            <a:ext cx="3420000" cy="247689"/>
          </a:xfrm>
          <a:prstGeom prst="rect">
            <a:avLst/>
          </a:prstGeom>
          <a:solidFill>
            <a:srgbClr val="376FFF"/>
          </a:solidFill>
          <a:ln w="12700" cap="flat" cmpd="sng" algn="ctr">
            <a:noFill/>
            <a:prstDash val="solid"/>
            <a:miter lim="800000"/>
          </a:ln>
          <a:effectLst>
            <a:outerShdw blurRad="254000" dist="101600" dir="2700000" algn="tl" rotWithShape="0">
              <a:srgbClr val="FFFFFF">
                <a:lumMod val="75000"/>
                <a:alpha val="40000"/>
              </a:srgbClr>
            </a:outerShdw>
          </a:effectLst>
        </p:spPr>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27" name="矩形 13"/>
          <p:cNvSpPr/>
          <p:nvPr>
            <p:custDataLst>
              <p:tags r:id="rId4"/>
            </p:custDataLst>
          </p:nvPr>
        </p:nvSpPr>
        <p:spPr>
          <a:xfrm>
            <a:off x="695960" y="2334261"/>
            <a:ext cx="3420000" cy="3752849"/>
          </a:xfrm>
          <a:prstGeom prst="rect">
            <a:avLst/>
          </a:prstGeom>
          <a:solidFill>
            <a:srgbClr val="FFFFFF"/>
          </a:solidFill>
          <a:ln w="12700" cap="flat" cmpd="sng" algn="ctr">
            <a:noFill/>
            <a:prstDash val="solid"/>
            <a:miter lim="800000"/>
          </a:ln>
          <a:effectLst>
            <a:outerShdw blurRad="254000" dist="101600" dir="2700000" algn="tl" rotWithShape="0">
              <a:srgbClr val="000000">
                <a:lumMod val="75000"/>
                <a:lumOff val="25000"/>
                <a:alpha val="15000"/>
              </a:srgbClr>
            </a:outerShdw>
          </a:effectLst>
        </p:spPr>
        <p:txBody>
          <a:bodyPr rtlCol="0" anchor="ctr"/>
          <a:lstStyle/>
          <a:p>
            <a:pPr algn="ctr"/>
            <a:endParaRPr lang="en-US">
              <a:solidFill>
                <a:schemeClr val="tx1"/>
              </a:solidFill>
              <a:latin typeface="Times New Roman Regular" panose="02020503050405090304" charset="0"/>
              <a:cs typeface="Times New Roman Regular" panose="02020503050405090304" charset="0"/>
            </a:endParaRPr>
          </a:p>
        </p:txBody>
      </p:sp>
      <p:sp>
        <p:nvSpPr>
          <p:cNvPr id="29" name="矩形 1"/>
          <p:cNvSpPr/>
          <p:nvPr>
            <p:custDataLst>
              <p:tags r:id="rId5"/>
            </p:custDataLst>
          </p:nvPr>
        </p:nvSpPr>
        <p:spPr>
          <a:xfrm>
            <a:off x="1014730" y="3184526"/>
            <a:ext cx="2782241" cy="2711880"/>
          </a:xfrm>
          <a:prstGeom prst="rect">
            <a:avLst/>
          </a:prstGeom>
          <a:noFill/>
        </p:spPr>
        <p:txBody>
          <a:bodyPr wrap="square" lIns="0" tIns="0" rIns="0" bIns="0" rtlCol="0" anchor="t" anchorCtr="0">
            <a:normAutofit fontScale="90000"/>
          </a:bodyPr>
          <a:lstStyle/>
          <a:p>
            <a:pPr>
              <a:lnSpc>
                <a:spcPct val="150000"/>
              </a:lnSpc>
              <a:spcBef>
                <a:spcPct val="0"/>
              </a:spcBef>
              <a:spcAft>
                <a:spcPct val="0"/>
              </a:spcAft>
            </a:pPr>
            <a:r>
              <a:rPr lang="en-US" sz="1600">
                <a:solidFill>
                  <a:schemeClr val="tx1"/>
                </a:solidFill>
                <a:latin typeface="Times New Roman Regular" panose="02020503050405090304" charset="0"/>
                <a:cs typeface="Times New Roman Regular" panose="02020503050405090304" charset="0"/>
              </a:rPr>
              <a:t>Person-centred practice recognises individual history, preferences, needs and values.</a:t>
            </a:r>
          </a:p>
          <a:p>
            <a:pPr>
              <a:lnSpc>
                <a:spcPct val="150000"/>
              </a:lnSpc>
              <a:spcBef>
                <a:spcPct val="0"/>
              </a:spcBef>
              <a:spcAft>
                <a:spcPct val="0"/>
              </a:spcAft>
            </a:pPr>
            <a:r>
              <a:rPr lang="en-US" sz="1600">
                <a:solidFill>
                  <a:schemeClr val="tx1"/>
                </a:solidFill>
                <a:latin typeface="Times New Roman Regular" panose="02020503050405090304" charset="0"/>
                <a:cs typeface="Times New Roman Regular" panose="02020503050405090304" charset="0"/>
              </a:rPr>
              <a:t>Shared decision-making can strengthen autonomy and participation.</a:t>
            </a:r>
          </a:p>
          <a:p>
            <a:pPr>
              <a:lnSpc>
                <a:spcPct val="150000"/>
              </a:lnSpc>
              <a:spcBef>
                <a:spcPct val="0"/>
              </a:spcBef>
              <a:spcAft>
                <a:spcPct val="0"/>
              </a:spcAft>
            </a:pPr>
            <a:r>
              <a:rPr lang="en-US" sz="1600">
                <a:solidFill>
                  <a:schemeClr val="tx1"/>
                </a:solidFill>
                <a:latin typeface="Times New Roman Regular" panose="02020503050405090304" charset="0"/>
                <a:cs typeface="Times New Roman Regular" panose="02020503050405090304" charset="0"/>
              </a:rPr>
              <a:t>Technology should therefore be selected and adapted around the older person.</a:t>
            </a:r>
          </a:p>
        </p:txBody>
      </p:sp>
      <p:sp>
        <p:nvSpPr>
          <p:cNvPr id="30" name="矩形 2"/>
          <p:cNvSpPr/>
          <p:nvPr>
            <p:custDataLst>
              <p:tags r:id="rId6"/>
            </p:custDataLst>
          </p:nvPr>
        </p:nvSpPr>
        <p:spPr>
          <a:xfrm>
            <a:off x="1014730" y="2641601"/>
            <a:ext cx="2782241" cy="409245"/>
          </a:xfrm>
          <a:prstGeom prst="rect">
            <a:avLst/>
          </a:prstGeom>
          <a:noFill/>
        </p:spPr>
        <p:txBody>
          <a:bodyPr wrap="square" lIns="0" tIns="0" rIns="0" bIns="0" rtlCol="0" anchor="b">
            <a:normAutofit/>
          </a:bodyPr>
          <a:lstStyle/>
          <a:p>
            <a:pPr>
              <a:spcBef>
                <a:spcPct val="0"/>
              </a:spcBef>
              <a:spcAft>
                <a:spcPct val="0"/>
              </a:spcAft>
            </a:pPr>
            <a:r>
              <a:rPr lang="en-US" sz="2000" b="1">
                <a:solidFill>
                  <a:schemeClr val="tx1"/>
                </a:solidFill>
                <a:latin typeface="Times New Roman Regular" panose="02020503050405090304" charset="0"/>
                <a:cs typeface="Times New Roman Regular" panose="02020503050405090304" charset="0"/>
              </a:rPr>
              <a:t>Person-centred care</a:t>
            </a:r>
          </a:p>
        </p:txBody>
      </p:sp>
      <p:sp>
        <p:nvSpPr>
          <p:cNvPr id="32" name="矩形 16"/>
          <p:cNvSpPr/>
          <p:nvPr>
            <p:custDataLst>
              <p:tags r:id="rId7"/>
            </p:custDataLst>
          </p:nvPr>
        </p:nvSpPr>
        <p:spPr>
          <a:xfrm>
            <a:off x="4385945" y="2259966"/>
            <a:ext cx="3420000" cy="247689"/>
          </a:xfrm>
          <a:prstGeom prst="rect">
            <a:avLst/>
          </a:prstGeom>
          <a:solidFill>
            <a:srgbClr val="17D594"/>
          </a:solidFill>
          <a:ln w="12700" cap="flat" cmpd="sng" algn="ctr">
            <a:noFill/>
            <a:prstDash val="solid"/>
            <a:miter lim="800000"/>
          </a:ln>
          <a:effectLst>
            <a:outerShdw blurRad="254000" dist="101600" dir="2700000" algn="tl" rotWithShape="0">
              <a:srgbClr val="FFFFFF">
                <a:lumMod val="75000"/>
                <a:alpha val="40000"/>
              </a:srgbClr>
            </a:outerShdw>
          </a:effectLst>
        </p:spPr>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33" name="矩形 23"/>
          <p:cNvSpPr/>
          <p:nvPr>
            <p:custDataLst>
              <p:tags r:id="rId8"/>
            </p:custDataLst>
          </p:nvPr>
        </p:nvSpPr>
        <p:spPr>
          <a:xfrm>
            <a:off x="4385945" y="2334261"/>
            <a:ext cx="3420000" cy="3752849"/>
          </a:xfrm>
          <a:prstGeom prst="rect">
            <a:avLst/>
          </a:prstGeom>
          <a:solidFill>
            <a:srgbClr val="FFFFFF"/>
          </a:solidFill>
          <a:ln w="12700" cap="flat" cmpd="sng" algn="ctr">
            <a:noFill/>
            <a:prstDash val="solid"/>
            <a:miter lim="800000"/>
          </a:ln>
          <a:effectLst>
            <a:outerShdw blurRad="254000" dist="101600" dir="2700000" algn="tl" rotWithShape="0">
              <a:srgbClr val="000000">
                <a:lumMod val="75000"/>
                <a:lumOff val="25000"/>
                <a:alpha val="15000"/>
              </a:srgbClr>
            </a:outerShdw>
          </a:effectLst>
        </p:spPr>
        <p:txBody>
          <a:bodyPr rtlCol="0" anchor="ctr"/>
          <a:lstStyle/>
          <a:p>
            <a:pPr algn="ctr"/>
            <a:endParaRPr lang="en-US">
              <a:solidFill>
                <a:schemeClr val="tx1"/>
              </a:solidFill>
              <a:latin typeface="Times New Roman Regular" panose="02020503050405090304" charset="0"/>
              <a:cs typeface="Times New Roman Regular" panose="02020503050405090304" charset="0"/>
            </a:endParaRPr>
          </a:p>
        </p:txBody>
      </p:sp>
      <p:sp>
        <p:nvSpPr>
          <p:cNvPr id="34" name="矩形 3"/>
          <p:cNvSpPr/>
          <p:nvPr>
            <p:custDataLst>
              <p:tags r:id="rId9"/>
            </p:custDataLst>
          </p:nvPr>
        </p:nvSpPr>
        <p:spPr>
          <a:xfrm>
            <a:off x="4542155" y="3184525"/>
            <a:ext cx="3225800" cy="2712085"/>
          </a:xfrm>
          <a:prstGeom prst="rect">
            <a:avLst/>
          </a:prstGeom>
          <a:noFill/>
        </p:spPr>
        <p:txBody>
          <a:bodyPr wrap="square" lIns="0" tIns="0" rIns="0" bIns="0" rtlCol="0" anchor="t" anchorCtr="0"/>
          <a:lstStyle/>
          <a:p>
            <a:pPr>
              <a:lnSpc>
                <a:spcPct val="150000"/>
              </a:lnSpc>
              <a:spcBef>
                <a:spcPct val="0"/>
              </a:spcBef>
              <a:spcAft>
                <a:spcPct val="0"/>
              </a:spcAft>
            </a:pPr>
            <a:r>
              <a:rPr lang="en-US" sz="1400">
                <a:solidFill>
                  <a:schemeClr val="tx1"/>
                </a:solidFill>
                <a:latin typeface="Times New Roman Regular" panose="02020503050405090304" charset="0"/>
                <a:cs typeface="Times New Roman Regular" panose="02020503050405090304" charset="0"/>
              </a:rPr>
              <a:t>Activity Theory highlights continued participation in meaningful activity (Walker and Fullah, 2026).</a:t>
            </a:r>
          </a:p>
          <a:p>
            <a:pPr>
              <a:lnSpc>
                <a:spcPct val="150000"/>
              </a:lnSpc>
              <a:spcBef>
                <a:spcPct val="0"/>
              </a:spcBef>
              <a:spcAft>
                <a:spcPct val="0"/>
              </a:spcAft>
            </a:pPr>
            <a:r>
              <a:rPr lang="en-US" sz="1400">
                <a:solidFill>
                  <a:schemeClr val="tx1"/>
                </a:solidFill>
                <a:latin typeface="Times New Roman Regular" panose="02020503050405090304" charset="0"/>
                <a:cs typeface="Times New Roman Regular" panose="02020503050405090304" charset="0"/>
              </a:rPr>
              <a:t>Continuity Theory emphasises maintaining valued routines and identities.</a:t>
            </a:r>
          </a:p>
          <a:p>
            <a:pPr>
              <a:lnSpc>
                <a:spcPct val="150000"/>
              </a:lnSpc>
              <a:spcBef>
                <a:spcPct val="0"/>
              </a:spcBef>
              <a:spcAft>
                <a:spcPct val="0"/>
              </a:spcAft>
            </a:pPr>
            <a:r>
              <a:rPr lang="en-US" sz="1400">
                <a:solidFill>
                  <a:schemeClr val="tx1"/>
                </a:solidFill>
                <a:latin typeface="Times New Roman Regular" panose="02020503050405090304" charset="0"/>
                <a:cs typeface="Times New Roman Regular" panose="02020503050405090304" charset="0"/>
              </a:rPr>
              <a:t>Technology can support both through familiar activities and choices.</a:t>
            </a:r>
          </a:p>
          <a:p>
            <a:pPr>
              <a:lnSpc>
                <a:spcPct val="150000"/>
              </a:lnSpc>
              <a:spcBef>
                <a:spcPct val="0"/>
              </a:spcBef>
              <a:spcAft>
                <a:spcPct val="0"/>
              </a:spcAft>
            </a:pPr>
            <a:r>
              <a:rPr lang="en-US" sz="1400">
                <a:solidFill>
                  <a:schemeClr val="tx1"/>
                </a:solidFill>
                <a:latin typeface="Times New Roman Regular" panose="02020503050405090304" charset="0"/>
                <a:cs typeface="Times New Roman Regular" panose="02020503050405090304" charset="0"/>
              </a:rPr>
              <a:t>Imposed technology may conflict with person-centred autonomy.</a:t>
            </a:r>
          </a:p>
        </p:txBody>
      </p:sp>
      <p:sp>
        <p:nvSpPr>
          <p:cNvPr id="35" name="矩形 4"/>
          <p:cNvSpPr/>
          <p:nvPr>
            <p:custDataLst>
              <p:tags r:id="rId10"/>
            </p:custDataLst>
          </p:nvPr>
        </p:nvSpPr>
        <p:spPr>
          <a:xfrm>
            <a:off x="4704715" y="2641601"/>
            <a:ext cx="2782241" cy="409245"/>
          </a:xfrm>
          <a:prstGeom prst="rect">
            <a:avLst/>
          </a:prstGeom>
          <a:noFill/>
        </p:spPr>
        <p:txBody>
          <a:bodyPr wrap="square" lIns="0" tIns="0" rIns="0" bIns="0" rtlCol="0" anchor="b">
            <a:normAutofit/>
          </a:bodyPr>
          <a:lstStyle/>
          <a:p>
            <a:pPr>
              <a:spcBef>
                <a:spcPct val="0"/>
              </a:spcBef>
              <a:spcAft>
                <a:spcPct val="0"/>
              </a:spcAft>
            </a:pPr>
            <a:r>
              <a:rPr lang="en-US" sz="2000" b="1">
                <a:solidFill>
                  <a:schemeClr val="tx1"/>
                </a:solidFill>
                <a:latin typeface="Times New Roman Regular" panose="02020503050405090304" charset="0"/>
                <a:cs typeface="Times New Roman Regular" panose="02020503050405090304" charset="0"/>
              </a:rPr>
              <a:t>Applying ageing perspectives</a:t>
            </a:r>
          </a:p>
        </p:txBody>
      </p:sp>
      <p:sp>
        <p:nvSpPr>
          <p:cNvPr id="36" name="矩形 26"/>
          <p:cNvSpPr/>
          <p:nvPr>
            <p:custDataLst>
              <p:tags r:id="rId11"/>
            </p:custDataLst>
          </p:nvPr>
        </p:nvSpPr>
        <p:spPr>
          <a:xfrm>
            <a:off x="8075930" y="2259966"/>
            <a:ext cx="3420000" cy="247689"/>
          </a:xfrm>
          <a:prstGeom prst="rect">
            <a:avLst/>
          </a:prstGeom>
          <a:solidFill>
            <a:srgbClr val="FFC000"/>
          </a:solidFill>
          <a:ln w="12700" cap="flat" cmpd="sng" algn="ctr">
            <a:noFill/>
            <a:prstDash val="solid"/>
            <a:miter lim="800000"/>
          </a:ln>
          <a:effectLst>
            <a:outerShdw blurRad="254000" dist="101600" dir="2700000" algn="tl" rotWithShape="0">
              <a:srgbClr val="FFFFFF">
                <a:lumMod val="75000"/>
                <a:alpha val="40000"/>
              </a:srgbClr>
            </a:outerShdw>
          </a:effectLst>
        </p:spPr>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Times New Roman Regular" panose="02020503050405090304" charset="0"/>
              <a:cs typeface="Times New Roman Regular" panose="02020503050405090304" charset="0"/>
              <a:sym typeface="Arial" panose="020B0604020202090204" pitchFamily="34" charset="0"/>
            </a:endParaRPr>
          </a:p>
        </p:txBody>
      </p:sp>
      <p:sp>
        <p:nvSpPr>
          <p:cNvPr id="37" name="矩形 27"/>
          <p:cNvSpPr/>
          <p:nvPr>
            <p:custDataLst>
              <p:tags r:id="rId12"/>
            </p:custDataLst>
          </p:nvPr>
        </p:nvSpPr>
        <p:spPr>
          <a:xfrm>
            <a:off x="8075930" y="2334261"/>
            <a:ext cx="3420000" cy="3752849"/>
          </a:xfrm>
          <a:prstGeom prst="rect">
            <a:avLst/>
          </a:prstGeom>
          <a:solidFill>
            <a:srgbClr val="FFFFFF"/>
          </a:solidFill>
          <a:ln w="12700" cap="flat" cmpd="sng" algn="ctr">
            <a:noFill/>
            <a:prstDash val="solid"/>
            <a:miter lim="800000"/>
          </a:ln>
          <a:effectLst>
            <a:outerShdw blurRad="254000" dist="101600" dir="2700000" algn="tl" rotWithShape="0">
              <a:srgbClr val="000000">
                <a:lumMod val="75000"/>
                <a:lumOff val="25000"/>
                <a:alpha val="15000"/>
              </a:srgbClr>
            </a:outerShdw>
          </a:effectLst>
        </p:spPr>
        <p:txBody>
          <a:bodyPr rtlCol="0" anchor="ctr"/>
          <a:lstStyle/>
          <a:p>
            <a:pPr algn="ctr"/>
            <a:endParaRPr lang="en-US">
              <a:solidFill>
                <a:schemeClr val="tx1"/>
              </a:solidFill>
              <a:latin typeface="Times New Roman Regular" panose="02020503050405090304" charset="0"/>
              <a:cs typeface="Times New Roman Regular" panose="02020503050405090304" charset="0"/>
            </a:endParaRPr>
          </a:p>
        </p:txBody>
      </p:sp>
      <p:sp>
        <p:nvSpPr>
          <p:cNvPr id="38" name="矩形 5"/>
          <p:cNvSpPr/>
          <p:nvPr>
            <p:custDataLst>
              <p:tags r:id="rId13"/>
            </p:custDataLst>
          </p:nvPr>
        </p:nvSpPr>
        <p:spPr>
          <a:xfrm>
            <a:off x="8394700" y="3184526"/>
            <a:ext cx="2782241" cy="2711880"/>
          </a:xfrm>
          <a:prstGeom prst="rect">
            <a:avLst/>
          </a:prstGeom>
          <a:noFill/>
        </p:spPr>
        <p:txBody>
          <a:bodyPr wrap="square" lIns="0" tIns="0" rIns="0" bIns="0" rtlCol="0" anchor="t" anchorCtr="0">
            <a:normAutofit/>
          </a:bodyPr>
          <a:lstStyle/>
          <a:p>
            <a:pPr>
              <a:lnSpc>
                <a:spcPct val="150000"/>
              </a:lnSpc>
              <a:spcBef>
                <a:spcPct val="0"/>
              </a:spcBef>
              <a:spcAft>
                <a:spcPct val="0"/>
              </a:spcAft>
            </a:pPr>
            <a:r>
              <a:rPr lang="en-US" sz="1600" b="1">
                <a:solidFill>
                  <a:schemeClr val="tx1"/>
                </a:solidFill>
                <a:latin typeface="Times New Roman Regular" panose="02020503050405090304" charset="0"/>
                <a:cs typeface="Times New Roman Regular" panose="02020503050405090304" charset="0"/>
                <a:sym typeface="+mn-ea"/>
              </a:rPr>
              <a:t>Theory should explain how technology affects participation, choice and control, rather than simply label the intervention.</a:t>
            </a:r>
            <a:endParaRPr lang="en-US" sz="1600" b="1">
              <a:solidFill>
                <a:schemeClr val="tx1"/>
              </a:solidFill>
              <a:latin typeface="Times New Roman Regular" panose="02020503050405090304" charset="0"/>
              <a:cs typeface="Times New Roman Regular" panose="02020503050405090304" charset="0"/>
            </a:endParaRPr>
          </a:p>
          <a:p>
            <a:pPr>
              <a:lnSpc>
                <a:spcPct val="150000"/>
              </a:lnSpc>
              <a:spcBef>
                <a:spcPct val="0"/>
              </a:spcBef>
              <a:spcAft>
                <a:spcPct val="0"/>
              </a:spcAft>
            </a:pPr>
            <a:endParaRPr lang="en-US" sz="1600" b="1">
              <a:solidFill>
                <a:schemeClr val="tx1"/>
              </a:solidFill>
              <a:latin typeface="Times New Roman Regular" panose="02020503050405090304" charset="0"/>
              <a:cs typeface="Times New Roman Regular" panose="02020503050405090304" charset="0"/>
            </a:endParaRPr>
          </a:p>
        </p:txBody>
      </p:sp>
      <p:sp>
        <p:nvSpPr>
          <p:cNvPr id="39" name="矩形 6"/>
          <p:cNvSpPr/>
          <p:nvPr>
            <p:custDataLst>
              <p:tags r:id="rId14"/>
            </p:custDataLst>
          </p:nvPr>
        </p:nvSpPr>
        <p:spPr>
          <a:xfrm>
            <a:off x="8394700" y="2641601"/>
            <a:ext cx="2782241" cy="409245"/>
          </a:xfrm>
          <a:prstGeom prst="rect">
            <a:avLst/>
          </a:prstGeom>
          <a:noFill/>
        </p:spPr>
        <p:txBody>
          <a:bodyPr wrap="square" lIns="0" tIns="0" rIns="0" bIns="0" rtlCol="0" anchor="b">
            <a:normAutofit/>
          </a:bodyPr>
          <a:lstStyle/>
          <a:p>
            <a:pPr>
              <a:spcBef>
                <a:spcPct val="0"/>
              </a:spcBef>
              <a:spcAft>
                <a:spcPct val="0"/>
              </a:spcAft>
            </a:pPr>
            <a:r>
              <a:rPr lang="en-US" sz="2000" b="1">
                <a:solidFill>
                  <a:schemeClr val="tx1"/>
                </a:solidFill>
                <a:latin typeface="Times New Roman Regular" panose="02020503050405090304" charset="0"/>
                <a:cs typeface="Times New Roman Regular" panose="02020503050405090304" charset="0"/>
              </a:rPr>
              <a:t>Analytical point: </a:t>
            </a: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469900" y="360045"/>
            <a:ext cx="11026140" cy="720090"/>
          </a:xfrm>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UK POLICY AND CURRENT SERVICE PROVISION</a:t>
            </a:r>
          </a:p>
        </p:txBody>
      </p:sp>
      <p:sp>
        <p:nvSpPr>
          <p:cNvPr id="3" name="Text Box 2"/>
          <p:cNvSpPr txBox="1"/>
          <p:nvPr/>
        </p:nvSpPr>
        <p:spPr>
          <a:xfrm>
            <a:off x="371475" y="1294765"/>
            <a:ext cx="10549890" cy="5492750"/>
          </a:xfrm>
          <a:prstGeom prst="rect">
            <a:avLst/>
          </a:prstGeom>
        </p:spPr>
        <p:txBody>
          <a:bodyPr wrap="square">
            <a:sp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Policy environment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England is pursuing digital transformation across NHS and adult social care, including digital records, connectivity, digital skills and technology-enabled care.</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Service provision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Telecare and remote monitoring can support safety and independent living at home.</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Empowerment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Digital provision can widen participation when technology is accessible and person-centred.</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evaluation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Policy intention does not guarantee meaningful empowerment.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Implementation must consider digital capability, affordability, accessibility, privacy, choice and human support.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Current provider evidence shows uneven adoption across adult social care </a:t>
            </a:r>
            <a:r>
              <a:rPr lang="en-GB">
                <a:solidFill>
                  <a:srgbClr val="000000"/>
                </a:solidFill>
                <a:latin typeface="Times New Roman Regular" panose="02020503050405090304" charset="0"/>
                <a:ea typeface="Times New Roman" panose="02020503050405090304"/>
                <a:cs typeface="Times New Roman Regular" panose="02020503050405090304" charset="0"/>
              </a:rPr>
              <a:t>(Department of Health and Social Care, 2026)</a:t>
            </a:r>
            <a:r>
              <a:rPr lang="en-IN">
                <a:latin typeface="Times New Roman Regular" panose="02020503050405090304" charset="0"/>
                <a:ea typeface="Times New Roman" panose="02020503050405090304"/>
                <a:cs typeface="Times New Roman Regular" panose="02020503050405090304" charset="0"/>
              </a:rPr>
              <a:t>.</a:t>
            </a:r>
          </a:p>
        </p:txBody>
      </p:sp>
      <p:pic>
        <p:nvPicPr>
          <p:cNvPr id="4" name="Picture 3"/>
          <p:cNvPicPr/>
          <p:nvPr/>
        </p:nvPicPr>
        <p:blipFill>
          <a:blip r:embed="rId5"/>
          <a:stretch>
            <a:fillRect/>
          </a:stretch>
        </p:blipFill>
        <p:spPr>
          <a:xfrm>
            <a:off x="9417050" y="2688590"/>
            <a:ext cx="2437130" cy="1934845"/>
          </a:xfrm>
          <a:prstGeom prst="rect">
            <a:avLst/>
          </a:prstGeom>
        </p:spPr>
      </p:pic>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695960" y="262210"/>
            <a:ext cx="10800000" cy="720000"/>
          </a:xfrm>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CHALLENGES: THE DIGITAL EMPOWERMENT PARADOX</a:t>
            </a:r>
          </a:p>
        </p:txBody>
      </p:sp>
      <p:sp>
        <p:nvSpPr>
          <p:cNvPr id="3" name="Text Box 2"/>
          <p:cNvSpPr txBox="1"/>
          <p:nvPr/>
        </p:nvSpPr>
        <p:spPr>
          <a:xfrm>
            <a:off x="337185" y="1080135"/>
            <a:ext cx="8371205" cy="5492750"/>
          </a:xfrm>
          <a:prstGeom prst="rect">
            <a:avLst/>
          </a:prstGeom>
        </p:spPr>
        <p:txBody>
          <a:bodyPr wrap="square">
            <a:spAutoFit/>
          </a:bodyPr>
          <a:lstStyle/>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Central issue</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Technology designed to strengthen independence can produce empowerment, exclusion or dependence.</a:t>
            </a:r>
          </a:p>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Digital exclusion</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Limited access, cost, connectivity and devices can restrict participation.</a:t>
            </a:r>
          </a:p>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Digital capability</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Limited skills, confidence and health literacy can affect use.</a:t>
            </a:r>
          </a:p>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Accessibility</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Vision, hearing, mobility and cognitive needs may require adaptation.</a:t>
            </a:r>
          </a:p>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Ethical risks</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Privacy, consent, surveillance and data security require careful governance.</a:t>
            </a:r>
          </a:p>
          <a:p>
            <a:pPr marL="285750" indent="-285750" algn="just" defTabSz="457200">
              <a:lnSpc>
                <a:spcPct val="150000"/>
              </a:lnSpc>
              <a:spcBef>
                <a:spcPct val="0"/>
              </a:spcBef>
              <a:spcAft>
                <a:spcPct val="0"/>
              </a:spcAft>
              <a:buFont typeface="Arial" panose="020B0604020202090204" pitchFamily="34" charset="0"/>
              <a:buChar char="•"/>
            </a:pPr>
            <a:r>
              <a:rPr lang="en-GB" b="1">
                <a:latin typeface="Times New Roman Regular" panose="02020503050405090304" charset="0"/>
                <a:ea typeface="Times New Roman" panose="02020503050405090304"/>
                <a:cs typeface="Times New Roman Regular" panose="02020503050405090304" charset="0"/>
              </a:rPr>
              <a:t>Service barriers</a:t>
            </a:r>
            <a:r>
              <a:rPr lang="en-US" altLang="en-GB" b="1">
                <a:latin typeface="Times New Roman Regular" panose="02020503050405090304" charset="0"/>
                <a:ea typeface="Times New Roman" panose="02020503050405090304"/>
                <a:cs typeface="Times New Roman Regular" panose="02020503050405090304" charset="0"/>
              </a:rPr>
              <a:t>: </a:t>
            </a:r>
            <a:r>
              <a:rPr lang="en-GB">
                <a:latin typeface="Times New Roman Regular" panose="02020503050405090304" charset="0"/>
                <a:ea typeface="Times New Roman" panose="02020503050405090304"/>
                <a:cs typeface="Times New Roman Regular" panose="02020503050405090304" charset="0"/>
              </a:rPr>
              <a:t>Training, workforce capability, integration and technical support matter.</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argument</a:t>
            </a:r>
          </a:p>
          <a:p>
            <a:pPr marL="0" indent="0" algn="just" defTabSz="457200">
              <a:lnSpc>
                <a:spcPct val="150000"/>
              </a:lnSpc>
              <a:spcBef>
                <a:spcPct val="0"/>
              </a:spcBef>
              <a:spcAft>
                <a:spcPct val="0"/>
              </a:spcAft>
              <a:buFont typeface="Arial" panose="020B0604020202090204"/>
              <a:buNone/>
              <a:tabLst>
                <a:tab pos="457200" algn="l"/>
              </a:tabLst>
            </a:pPr>
            <a:r>
              <a:rPr lang="en-GB">
                <a:latin typeface="Times New Roman Regular" panose="02020503050405090304" charset="0"/>
                <a:ea typeface="Times New Roman" panose="02020503050405090304"/>
                <a:cs typeface="Times New Roman Regular" panose="02020503050405090304" charset="0"/>
              </a:rPr>
              <a:t>Dependence can increase when older people cannot operate or interpret technology independently </a:t>
            </a:r>
            <a:r>
              <a:rPr lang="en-GB">
                <a:solidFill>
                  <a:srgbClr val="000000"/>
                </a:solidFill>
                <a:latin typeface="Times New Roman Regular" panose="02020503050405090304" charset="0"/>
                <a:ea typeface="Times New Roman" panose="02020503050405090304"/>
                <a:cs typeface="Times New Roman Regular" panose="02020503050405090304" charset="0"/>
              </a:rPr>
              <a:t>(Zhou et al., 2025)</a:t>
            </a:r>
            <a:r>
              <a:rPr lang="en-IN">
                <a:latin typeface="Times New Roman Regular" panose="02020503050405090304" charset="0"/>
                <a:ea typeface="Times New Roman" panose="02020503050405090304"/>
                <a:cs typeface="Times New Roman Regular" panose="02020503050405090304" charset="0"/>
              </a:rPr>
              <a:t>.</a:t>
            </a:r>
          </a:p>
        </p:txBody>
      </p:sp>
      <p:pic>
        <p:nvPicPr>
          <p:cNvPr id="5" name="Picture 4"/>
          <p:cNvPicPr/>
          <p:nvPr/>
        </p:nvPicPr>
        <p:blipFill>
          <a:blip r:embed="rId5"/>
          <a:stretch>
            <a:fillRect/>
          </a:stretch>
        </p:blipFill>
        <p:spPr>
          <a:xfrm>
            <a:off x="8822690" y="2608580"/>
            <a:ext cx="3053080" cy="2435860"/>
          </a:xfrm>
          <a:prstGeom prst="rect">
            <a:avLst/>
          </a:prstGeom>
        </p:spPr>
      </p:pic>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ea typeface="+mj-ea"/>
                <a:sym typeface="+mn-ea"/>
              </a:rPr>
              <a:t>EVIDENCE-BASED RECOMMENDATIONS</a:t>
            </a:r>
          </a:p>
        </p:txBody>
      </p:sp>
      <p:sp>
        <p:nvSpPr>
          <p:cNvPr id="3" name="Text Box 2"/>
          <p:cNvSpPr txBox="1"/>
          <p:nvPr/>
        </p:nvSpPr>
        <p:spPr>
          <a:xfrm>
            <a:off x="501650" y="1080135"/>
            <a:ext cx="10799445" cy="5631180"/>
          </a:xfrm>
          <a:prstGeom prst="rect">
            <a:avLst/>
          </a:prstGeom>
        </p:spPr>
        <p:txBody>
          <a:bodyPr wrap="square">
            <a:spAutoFit/>
          </a:bodyPr>
          <a:lstStyle/>
          <a:p>
            <a:pPr marL="0" indent="0" algn="just" defTabSz="457200">
              <a:lnSpc>
                <a:spcPct val="150000"/>
              </a:lnSpc>
              <a:spcBef>
                <a:spcPct val="0"/>
              </a:spcBef>
              <a:spcAft>
                <a:spcPct val="0"/>
              </a:spcAft>
            </a:pPr>
            <a:r>
              <a:rPr lang="en-GB" sz="1600" b="1">
                <a:ea typeface="Times New Roman" panose="02020503050405090304"/>
              </a:rPr>
              <a:t>Recommendation 1: Co-design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Involve older people in technology selection.</a:t>
            </a:r>
          </a:p>
          <a:p>
            <a:pPr marL="0" indent="0" algn="just" defTabSz="457200">
              <a:lnSpc>
                <a:spcPct val="150000"/>
              </a:lnSpc>
              <a:spcBef>
                <a:spcPct val="0"/>
              </a:spcBef>
              <a:spcAft>
                <a:spcPct val="0"/>
              </a:spcAft>
            </a:pPr>
            <a:r>
              <a:rPr lang="en-GB" sz="1600" b="1">
                <a:ea typeface="Times New Roman" panose="02020503050405090304"/>
              </a:rPr>
              <a:t>Recommendation 2: Digital capability</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Provide digital skills and health-literacy support.</a:t>
            </a:r>
          </a:p>
          <a:p>
            <a:pPr marL="0" indent="0" algn="just" defTabSz="457200">
              <a:lnSpc>
                <a:spcPct val="150000"/>
              </a:lnSpc>
              <a:spcBef>
                <a:spcPct val="0"/>
              </a:spcBef>
              <a:spcAft>
                <a:spcPct val="0"/>
              </a:spcAft>
            </a:pPr>
            <a:r>
              <a:rPr lang="en-GB" sz="1600" b="1">
                <a:ea typeface="Times New Roman" panose="02020503050405090304"/>
              </a:rPr>
              <a:t>Recommendation 3: Hybrid care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Retain face-to-face alternatives alongside digital pathways.</a:t>
            </a:r>
          </a:p>
          <a:p>
            <a:pPr marL="0" indent="0" algn="just" defTabSz="457200">
              <a:lnSpc>
                <a:spcPct val="150000"/>
              </a:lnSpc>
              <a:spcBef>
                <a:spcPct val="0"/>
              </a:spcBef>
              <a:spcAft>
                <a:spcPct val="0"/>
              </a:spcAft>
            </a:pPr>
            <a:r>
              <a:rPr lang="en-GB" sz="1600" b="1">
                <a:ea typeface="Times New Roman" panose="02020503050405090304"/>
              </a:rPr>
              <a:t>Recommendation 4: Individual assessment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Match assistive technology to functional needs, goals and preferences.</a:t>
            </a:r>
          </a:p>
          <a:p>
            <a:pPr marL="0" indent="0" algn="just" defTabSz="457200">
              <a:lnSpc>
                <a:spcPct val="150000"/>
              </a:lnSpc>
              <a:spcBef>
                <a:spcPct val="0"/>
              </a:spcBef>
              <a:spcAft>
                <a:spcPct val="0"/>
              </a:spcAft>
            </a:pPr>
            <a:r>
              <a:rPr lang="en-GB" sz="1600" b="1">
                <a:ea typeface="Times New Roman" panose="02020503050405090304"/>
              </a:rPr>
              <a:t>Recommendation 5: Privacy and safeguarding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Explain data collection, consent, access and risks clearly.</a:t>
            </a:r>
          </a:p>
          <a:p>
            <a:pPr marL="0" indent="0" algn="just" defTabSz="457200">
              <a:lnSpc>
                <a:spcPct val="150000"/>
              </a:lnSpc>
              <a:spcBef>
                <a:spcPct val="0"/>
              </a:spcBef>
              <a:spcAft>
                <a:spcPct val="0"/>
              </a:spcAft>
            </a:pPr>
            <a:r>
              <a:rPr lang="en-GB" sz="1600" b="1">
                <a:ea typeface="Times New Roman" panose="02020503050405090304"/>
              </a:rPr>
              <a:t>Recommendation 6: Evaluation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Measure effects on autonomy, independence, wellbeing, participation and health management.</a:t>
            </a:r>
          </a:p>
          <a:p>
            <a:pPr marL="0" indent="0" algn="just" defTabSz="457200">
              <a:lnSpc>
                <a:spcPct val="150000"/>
              </a:lnSpc>
              <a:spcBef>
                <a:spcPct val="0"/>
              </a:spcBef>
              <a:spcAft>
                <a:spcPct val="0"/>
              </a:spcAft>
            </a:pPr>
            <a:r>
              <a:rPr lang="en-GB" sz="1600" b="1">
                <a:ea typeface="Times New Roman" panose="02020503050405090304"/>
              </a:rPr>
              <a:t>Implementation framework</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sz="1600">
                <a:ea typeface="Times New Roman" panose="02020503050405090304"/>
              </a:rPr>
              <a:t>Identify barriers, interventions, responsible actors, outcomes and evaluation measures </a:t>
            </a:r>
            <a:r>
              <a:rPr lang="en-GB" sz="1600">
                <a:solidFill>
                  <a:srgbClr val="000000"/>
                </a:solidFill>
                <a:ea typeface="Times New Roman" panose="02020503050405090304"/>
              </a:rPr>
              <a:t>(Department of Health and Social Care, 2026)</a:t>
            </a:r>
            <a:r>
              <a:rPr lang="en-IN" sz="1600">
                <a:ea typeface="Times New Roman" panose="02020503050405090304"/>
              </a:rPr>
              <a:t>.</a:t>
            </a:r>
          </a:p>
        </p:txBody>
      </p:sp>
      <p:pic>
        <p:nvPicPr>
          <p:cNvPr id="4" name="Picture 3"/>
          <p:cNvPicPr/>
          <p:nvPr/>
        </p:nvPicPr>
        <p:blipFill>
          <a:blip r:embed="rId5"/>
          <a:stretch>
            <a:fillRect/>
          </a:stretch>
        </p:blipFill>
        <p:spPr>
          <a:xfrm>
            <a:off x="7733030" y="1617980"/>
            <a:ext cx="3906520" cy="3261360"/>
          </a:xfrm>
          <a:prstGeom prst="rect">
            <a:avLst/>
          </a:prstGeom>
        </p:spPr>
      </p:pic>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a:xfrm>
            <a:off x="695960" y="626700"/>
            <a:ext cx="10800000" cy="720000"/>
          </a:xfrm>
        </p:spPr>
        <p:txBody>
          <a:bodyPr vert="horz" wrap="square" lIns="0" tIns="0" rIns="0" bIns="0" rtlCol="0" anchor="b" anchorCtr="0">
            <a:normAutofit fontScale="90000"/>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PRACTICAL APPLICATION: OLDER PERSON CASE SCENARIO</a:t>
            </a:r>
          </a:p>
        </p:txBody>
      </p:sp>
      <p:sp>
        <p:nvSpPr>
          <p:cNvPr id="3" name="Text Box 2"/>
          <p:cNvSpPr txBox="1"/>
          <p:nvPr/>
        </p:nvSpPr>
        <p:spPr>
          <a:xfrm>
            <a:off x="695960" y="1346835"/>
            <a:ext cx="10647045" cy="5077460"/>
          </a:xfrm>
          <a:prstGeom prst="rect">
            <a:avLst/>
          </a:prstGeom>
        </p:spPr>
        <p:txBody>
          <a:bodyPr wrap="square">
            <a:sp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Case scenario: Mrs A</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Mrs A is 78, lives alone, has reduced mobility, takes several medicines and wants to remain at home.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Her family lives elsewhere, and she has some difficulty using digital technology.</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Potential technology package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A wearable could support activity awareness.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Medication technology could support routines.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Remote contact could support professional communication.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Assistive or smart-home technology could support daily functioning.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Video communication could maintain relationships.</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Critical questions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What would Mrs A choose?</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What training, support and privacy protections would be required?</a:t>
            </a: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CONCLUSION</a:t>
            </a:r>
          </a:p>
        </p:txBody>
      </p:sp>
      <p:sp>
        <p:nvSpPr>
          <p:cNvPr id="2" name="Text Box 1"/>
          <p:cNvSpPr txBox="1"/>
          <p:nvPr/>
        </p:nvSpPr>
        <p:spPr>
          <a:xfrm>
            <a:off x="695960" y="1275080"/>
            <a:ext cx="10624820" cy="5077460"/>
          </a:xfrm>
          <a:prstGeom prst="rect">
            <a:avLst/>
          </a:prstGeom>
        </p:spPr>
        <p:txBody>
          <a:bodyPr wrap="square">
            <a:spAutoFit/>
          </a:bodyPr>
          <a:lstStyle/>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Key findings</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Technology can support older people’s self-management through information, monitoring, communication and everyday support.</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Benefits may include autonomy, independence, social participation and wellbeing.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However, technology is not inherently empowering.</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Digital exclusion, accessibility barriers, limited capability, cost, privacy concerns and insufficient human support can restrict benefits.</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Overall conclusion</a:t>
            </a:r>
          </a:p>
          <a:p>
            <a:pPr marL="285750" indent="-285750" algn="just" defTabSz="457200">
              <a:lnSpc>
                <a:spcPct val="150000"/>
              </a:lnSpc>
              <a:spcBef>
                <a:spcPct val="0"/>
              </a:spcBef>
              <a:spcAft>
                <a:spcPct val="0"/>
              </a:spcAft>
              <a:buFont typeface="Arial" panose="020B0604020202090204" pitchFamily="34" charset="0"/>
              <a:buChar char="•"/>
              <a:tabLst>
                <a:tab pos="457200" algn="l"/>
              </a:tabLst>
            </a:pPr>
            <a:r>
              <a:rPr lang="en-GB">
                <a:latin typeface="Times New Roman Regular" panose="02020503050405090304" charset="0"/>
                <a:ea typeface="Times New Roman" panose="02020503050405090304"/>
                <a:cs typeface="Times New Roman Regular" panose="02020503050405090304" charset="0"/>
              </a:rPr>
              <a:t>Technology is most empowering when it expands older people’s choice, control and participation within person-centred, accessible and human-supported care.</a:t>
            </a:r>
          </a:p>
          <a:p>
            <a:pPr marL="0" indent="0" algn="just" defTabSz="457200">
              <a:lnSpc>
                <a:spcPct val="150000"/>
              </a:lnSpc>
              <a:spcBef>
                <a:spcPct val="0"/>
              </a:spcBef>
              <a:spcAft>
                <a:spcPct val="0"/>
              </a:spcAft>
            </a:pPr>
            <a:r>
              <a:rPr lang="en-GB" b="1">
                <a:latin typeface="Times New Roman Regular" panose="02020503050405090304" charset="0"/>
                <a:ea typeface="Times New Roman" panose="02020503050405090304"/>
                <a:cs typeface="Times New Roman Regular" panose="02020503050405090304" charset="0"/>
              </a:rPr>
              <a:t>Central principle</a:t>
            </a:r>
          </a:p>
          <a:p>
            <a:pPr marL="0" indent="0" algn="just" defTabSz="457200">
              <a:lnSpc>
                <a:spcPct val="150000"/>
              </a:lnSpc>
              <a:spcBef>
                <a:spcPct val="0"/>
              </a:spcBef>
              <a:spcAft>
                <a:spcPct val="0"/>
              </a:spcAft>
            </a:pPr>
            <a:r>
              <a:rPr lang="en-GB">
                <a:latin typeface="Times New Roman Regular" panose="02020503050405090304" charset="0"/>
                <a:ea typeface="Times New Roman" panose="02020503050405090304"/>
                <a:cs typeface="Times New Roman Regular" panose="02020503050405090304" charset="0"/>
              </a:rPr>
              <a:t>Technology should serve the person, rather than replace their agency or reduce human choice.</a:t>
            </a: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custDataLst>
              <p:tags r:id="rId2"/>
            </p:custDataLst>
          </p:nvPr>
        </p:nvSpPr>
        <p:spPr/>
        <p:txBody>
          <a:bodyPr vert="horz" wrap="square" lIns="0" tIns="0" rIns="0" bIns="0" rtlCol="0" anchor="b" anchorCtr="0">
            <a:normAutofit/>
          </a:bodyPr>
          <a:lstStyle>
            <a:lvl1pPr>
              <a:defRPr>
                <a:latin typeface="+mj-lt"/>
                <a:cs typeface="+mj-lt"/>
              </a:defRPr>
            </a:lvl1pPr>
          </a:lstStyle>
          <a:p>
            <a:pPr lvl="0" algn="l">
              <a:buClrTx/>
              <a:buSzTx/>
              <a:buFontTx/>
            </a:pPr>
            <a:r>
              <a:rPr lang="en-US" altLang="en-US">
                <a:latin typeface="Times New Roman Regular" panose="02020503050405090304" charset="0"/>
                <a:ea typeface="+mj-ea"/>
                <a:cs typeface="Times New Roman Regular" panose="02020503050405090304" charset="0"/>
                <a:sym typeface="+mn-ea"/>
              </a:rPr>
              <a:t>References </a:t>
            </a:r>
          </a:p>
        </p:txBody>
      </p:sp>
      <p:sp>
        <p:nvSpPr>
          <p:cNvPr id="2" name="Text Box 1"/>
          <p:cNvSpPr txBox="1"/>
          <p:nvPr/>
        </p:nvSpPr>
        <p:spPr>
          <a:xfrm>
            <a:off x="579120" y="1263015"/>
            <a:ext cx="10916920" cy="4939030"/>
          </a:xfrm>
          <a:prstGeom prst="rect">
            <a:avLst/>
          </a:prstGeom>
        </p:spPr>
        <p:txBody>
          <a:bodyPr wrap="square">
            <a:spAutoFit/>
          </a:bodyPr>
          <a:lstStyle/>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Albarqi, M.N. (2024) ‘Exploring the effectiveness of technology-assisted interventions for promoting independence in elderly patients: a systematic review’, Healthcare, 12(21), p. 2105. Available at: </a:t>
            </a:r>
            <a:r>
              <a:rPr lang="en-GB" sz="1000">
                <a:latin typeface="Times New Roman Regular" panose="02020503050405090304" charset="0"/>
                <a:ea typeface="Times New Roman" panose="02020503050405090304"/>
                <a:cs typeface="Times New Roman Regular" panose="02020503050405090304" charset="0"/>
                <a:hlinkClick r:id="rId5"/>
              </a:rPr>
              <a:t>https://www.researchgate.net/publication/385201801_Exploring_the_Effectiveness_of_Technology-Assisted_Interventions_for_Promoting_Independence_in_Elderly_Patients_A_Systematic_Review</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Azouz, M. and Zaiter, F. (2026) ‘Digital empowerment and organisational culture: a theoretical perspective on the role of values and behaviours in adopting technologies’, Science, Education and Innovations in the Context of Modern Problems, 9(3), pp. 1–18. Available at: </a:t>
            </a:r>
            <a:r>
              <a:rPr lang="en-GB" sz="1000">
                <a:latin typeface="Times New Roman Regular" panose="02020503050405090304" charset="0"/>
                <a:ea typeface="Times New Roman" panose="02020503050405090304"/>
                <a:cs typeface="Times New Roman Regular" panose="02020503050405090304" charset="0"/>
                <a:hlinkClick r:id="rId6"/>
              </a:rPr>
              <a:t>https://www.researchgate.net/publication/401631785_Digital_Empowerment_and_Organizational_Culture_A_Theoretical_Perspective_on_the_Role_of_Values_and_Behaviors_in_Adopting_Technologies</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Department of Health and Social Care (2026) Adult social care digital skills framework. Available at: </a:t>
            </a:r>
            <a:r>
              <a:rPr lang="en-GB" sz="1000">
                <a:latin typeface="Times New Roman Regular" panose="02020503050405090304" charset="0"/>
                <a:ea typeface="Times New Roman" panose="02020503050405090304"/>
                <a:cs typeface="Times New Roman Regular" panose="02020503050405090304" charset="0"/>
                <a:hlinkClick r:id="rId7"/>
              </a:rPr>
              <a:t>https://www.gov.uk/government/publications/adult-social-care-digital-skills-framework/adult-social-care-digital-skills-framework</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Department of Health and Social Care (2026) Findings from the 2025 adult social care provider technology survey. Available at: </a:t>
            </a:r>
            <a:r>
              <a:rPr lang="en-GB" sz="1000">
                <a:latin typeface="Times New Roman Regular" panose="02020503050405090304" charset="0"/>
                <a:ea typeface="Times New Roman" panose="02020503050405090304"/>
                <a:cs typeface="Times New Roman Regular" panose="02020503050405090304" charset="0"/>
                <a:hlinkClick r:id="rId8"/>
              </a:rPr>
              <a:t>https://www.gov.uk/government/statistics/technology-use-in-adult-social-care-2025-survey-results/findings-from-the-2025-adult-social-care-provider-technology-survey</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Hynes, M., Anderson, N., Kastner, M. and Astell, A. (2021) ‘Older adult maintaining and improving health self-management through peer supported SMART goal setting’, Innovation in Ageing, 5(Supplement_1), pp. 608–609. Available at: </a:t>
            </a:r>
            <a:r>
              <a:rPr lang="en-GB" sz="1000">
                <a:latin typeface="Times New Roman Regular" panose="02020503050405090304" charset="0"/>
                <a:ea typeface="Times New Roman" panose="02020503050405090304"/>
                <a:cs typeface="Times New Roman Regular" panose="02020503050405090304" charset="0"/>
                <a:hlinkClick r:id="rId9"/>
              </a:rPr>
              <a:t>https://www.researchgate.net/publication/357143780_Older_adult_maintaining_and_improving_health_self-management_through_peer_supported_SMART_goal_setting</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Kużelewska, E., Tomaszuk, M. and Malinowski, D. (2025) ‘The elderly digital divide: digital exclusion versus the right not to use the internet’, International Journal for the Semiotics of Law - Revue internationale de Sémiotique juridique, 39(4), pp. 1365–1384. Available at: </a:t>
            </a:r>
            <a:r>
              <a:rPr lang="en-GB" sz="1000">
                <a:latin typeface="Times New Roman Regular" panose="02020503050405090304" charset="0"/>
                <a:ea typeface="Times New Roman" panose="02020503050405090304"/>
                <a:cs typeface="Times New Roman Regular" panose="02020503050405090304" charset="0"/>
                <a:hlinkClick r:id="rId10"/>
              </a:rPr>
              <a:t>https://www.researchgate.net/publication/394396250_The_Elderly_Digital_Divide_Digital_Exclusion_Versus_the_Right_not_To_Use_the_Internet</a:t>
            </a:r>
            <a:r>
              <a:rPr lang="en-GB" sz="1000">
                <a:latin typeface="Times New Roman Regular" panose="02020503050405090304" charset="0"/>
                <a:ea typeface="Times New Roman" panose="02020503050405090304"/>
                <a:cs typeface="Times New Roman Regular" panose="02020503050405090304" charset="0"/>
              </a:rPr>
              <a:t> (Accessed: 3 October 2026).</a:t>
            </a:r>
          </a:p>
          <a:p>
            <a:pPr marL="0" indent="0" defTabSz="457200">
              <a:lnSpc>
                <a:spcPct val="150000"/>
              </a:lnSpc>
            </a:pPr>
            <a:r>
              <a:rPr lang="en-GB" sz="1000">
                <a:latin typeface="Times New Roman Regular" panose="02020503050405090304" charset="0"/>
                <a:ea typeface="Times New Roman" panose="02020503050405090304"/>
                <a:cs typeface="Times New Roman Regular" panose="02020503050405090304" charset="0"/>
              </a:rPr>
              <a:t>Lee, S.Y., Kim, Y., Kim, B., Lee, S.G., Jang, S.-Y. and Kim, T.H. (2025) ‘Digital literacy and its association with subjective health status and healthy lifestyle behaviours among Korean older adults: cross-sectional study’, JMIR Ageing, 8, p. e64974. Available at: </a:t>
            </a:r>
            <a:r>
              <a:rPr lang="en-GB" sz="1000">
                <a:latin typeface="Times New Roman Regular" panose="02020503050405090304" charset="0"/>
                <a:ea typeface="Times New Roman" panose="02020503050405090304"/>
                <a:cs typeface="Times New Roman Regular" panose="02020503050405090304" charset="0"/>
                <a:hlinkClick r:id="rId11"/>
              </a:rPr>
              <a:t>https://www.researchgate.net/publication/392442830_Digital_Literacy_and_Its_Association_With_Subjective_Health_Status_and_Healthy_Lifestyle_Behaviors_Among_Korean_Older_Adults_Cross-Sectional_Study</a:t>
            </a:r>
            <a:r>
              <a:rPr lang="en-GB" sz="1000">
                <a:latin typeface="Times New Roman Regular" panose="02020503050405090304" charset="0"/>
                <a:ea typeface="Times New Roman" panose="02020503050405090304"/>
                <a:cs typeface="Times New Roman Regular" panose="02020503050405090304" charset="0"/>
              </a:rPr>
              <a:t> (Accessed: 3 October 2026).</a:t>
            </a: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ESOURCE_RECORD_KEY" val="{&quot;65&quot;:[20238096],&quot;70&quot;:[3321973,3314082,3323846]}"/>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i*1"/>
  <p:tag name="KSO_WM_UNIT_INDEX" val="1"/>
  <p:tag name="KSO_WM_UNIT_LAYERLEVEL" val="1"/>
  <p:tag name="KSO_WM_UNIT_TYPE" val="i"/>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i*2"/>
  <p:tag name="KSO_WM_UNIT_INDEX" val="2"/>
  <p:tag name="KSO_WM_UNIT_LAYERLEVEL" val="1"/>
  <p:tag name="KSO_WM_UNIT_TYPE" val="i"/>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i*3"/>
  <p:tag name="KSO_WM_UNIT_INDEX" val="3"/>
  <p:tag name="KSO_WM_UNIT_LAYERLEVEL" val="1"/>
  <p:tag name="KSO_WM_UNIT_TYPE" val="i"/>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i*4"/>
  <p:tag name="KSO_WM_UNIT_INDEX" val="4"/>
  <p:tag name="KSO_WM_UNIT_LAYERLEVEL" val="1"/>
  <p:tag name="KSO_WM_UNIT_TYPE" val="i"/>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i*5"/>
  <p:tag name="KSO_WM_UNIT_INDEX" val="5"/>
  <p:tag name="KSO_WM_UNIT_LAYERLEVEL" val="1"/>
  <p:tag name="KSO_WM_UNIT_TYPE" val="i"/>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0**"/>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38096"/>
  <p:tag name="KSO_WM_UNIT_COMPATIBLE" val="0"/>
  <p:tag name="KSO_WM_UNIT_DIAGRAM_ISNUMVISUAL" val="0"/>
  <p:tag name="KSO_WM_UNIT_DIAGRAM_ISREFERUNIT" val="0"/>
  <p:tag name="KSO_WM_UNIT_HIGHLIGHT" val="0"/>
  <p:tag name="KSO_WM_UNIT_ID" val="_0*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30"/>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38096"/>
  <p:tag name="KSO_WM_UNIT_COMPATIBLE" val="0"/>
  <p:tag name="KSO_WM_UNIT_DIAGRAM_ISNUMVISUAL" val="0"/>
  <p:tag name="KSO_WM_UNIT_DIAGRAM_ISREFERUNIT" val="0"/>
  <p:tag name="KSO_WM_UNIT_HIGHLIGHT" val="0"/>
  <p:tag name="KSO_WM_UNIT_ID" val="_0*f*1"/>
  <p:tag name="KSO_WM_UNIT_INDEX" val="1"/>
  <p:tag name="KSO_WM_UNIT_LAYERLEVEL" val="1"/>
  <p:tag name="KSO_WM_UNIT_NOCLEAR" val="0"/>
  <p:tag name="KSO_WM_UNIT_PRESET_TEXT" val="单击此处编辑母版文本样式&#10;第二级&#10;第三级&#10;第四级&#10;第五级"/>
  <p:tag name="KSO_WM_UNIT_SUBTYPE" val="a"/>
  <p:tag name="KSO_WM_UNIT_TYPE" val="f"/>
  <p:tag name="KSO_WM_UNIT_VALUE" val="340"/>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AG_VERSION" val="3.0"/>
  <p:tag name="KSO_WM_TEMPLATE_CATEGORY" val="custom"/>
  <p:tag name="KSO_WM_TEMPLATE_COLOR_TYPE" val="0"/>
  <p:tag name="KSO_WM_TEMPLATE_INDEX" val="20238096"/>
  <p:tag name="KSO_WM_TEMPLATE_MASTER_TYPE" val="0"/>
  <p:tag name="KSO_WM_TEMPLATE_SUBCATEGORY" val="29"/>
  <p:tag name="KSO_WM_TEMPLATE_THUMBS_INDEX" val="1、9"/>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
  <p:tag name="KSO_WM_UNIT_INDEX" val="1"/>
  <p:tag name="KSO_WM_UNIT_LAYERLEVEL" val="1"/>
  <p:tag name="KSO_WM_UNIT_TYPE" val="i"/>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2"/>
  <p:tag name="KSO_WM_UNIT_INDEX" val="2"/>
  <p:tag name="KSO_WM_UNIT_LAYERLEVEL" val="1"/>
  <p:tag name="KSO_WM_UNIT_TYPE" val="i"/>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3"/>
  <p:tag name="KSO_WM_UNIT_INDEX" val="3"/>
  <p:tag name="KSO_WM_UNIT_LAYERLEVEL" val="1"/>
  <p:tag name="KSO_WM_UNIT_TYPE" val="i"/>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4"/>
  <p:tag name="KSO_WM_UNIT_INDEX" val="4"/>
  <p:tag name="KSO_WM_UNIT_LAYERLEVEL" val="1"/>
  <p:tag name="KSO_WM_UNIT_TYPE" val="i"/>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5"/>
  <p:tag name="KSO_WM_UNIT_INDEX" val="5"/>
  <p:tag name="KSO_WM_UNIT_LAYERLEVEL" val="1"/>
  <p:tag name="KSO_WM_UNIT_TYPE" val="i"/>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6"/>
  <p:tag name="KSO_WM_UNIT_INDEX" val="6"/>
  <p:tag name="KSO_WM_UNIT_LAYERLEVEL" val="1"/>
  <p:tag name="KSO_WM_UNIT_TYPE" val="i"/>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7"/>
  <p:tag name="KSO_WM_UNIT_INDEX" val="7"/>
  <p:tag name="KSO_WM_UNIT_LAYERLEVEL" val="1"/>
  <p:tag name="KSO_WM_UNIT_TYPE" val="i"/>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8"/>
  <p:tag name="KSO_WM_UNIT_INDEX" val="8"/>
  <p:tag name="KSO_WM_UNIT_LAYERLEVEL" val="1"/>
  <p:tag name="KSO_WM_UNIT_TYPE" val="i"/>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9"/>
  <p:tag name="KSO_WM_UNIT_INDEX" val="9"/>
  <p:tag name="KSO_WM_UNIT_LAYERLEVEL" val="1"/>
  <p:tag name="KSO_WM_UNIT_TYPE" val="i"/>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0"/>
  <p:tag name="KSO_WM_UNIT_INDEX" val="10"/>
  <p:tag name="KSO_WM_UNIT_LAYERLEVEL" val="1"/>
  <p:tag name="KSO_WM_UNIT_TYPE" val="i"/>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1"/>
  <p:tag name="KSO_WM_UNIT_INDEX" val="11"/>
  <p:tag name="KSO_WM_UNIT_LAYERLEVEL" val="1"/>
  <p:tag name="KSO_WM_UNIT_TYPE" val="i"/>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2"/>
  <p:tag name="KSO_WM_UNIT_INDEX" val="12"/>
  <p:tag name="KSO_WM_UNIT_LAYERLEVEL" val="1"/>
  <p:tag name="KSO_WM_UNIT_TYPE" val="i"/>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3"/>
  <p:tag name="KSO_WM_UNIT_INDEX" val="13"/>
  <p:tag name="KSO_WM_UNIT_LAYERLEVEL" val="1"/>
  <p:tag name="KSO_WM_UNIT_TYPE" val="i"/>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4"/>
  <p:tag name="KSO_WM_UNIT_INDEX" val="14"/>
  <p:tag name="KSO_WM_UNIT_LAYERLEVEL" val="1"/>
  <p:tag name="KSO_WM_UNIT_TYPE" val="i"/>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5"/>
  <p:tag name="KSO_WM_UNIT_INDEX" val="15"/>
  <p:tag name="KSO_WM_UNIT_LAYERLEVEL" val="1"/>
  <p:tag name="KSO_WM_UNIT_TYPE" val="i"/>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i*16"/>
  <p:tag name="KSO_WM_UNIT_INDEX" val="16"/>
  <p:tag name="KSO_WM_UNIT_LAYERLEVEL" val="1"/>
  <p:tag name="KSO_WM_UNIT_TYPE" val="i"/>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30"/>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b*1"/>
  <p:tag name="KSO_WM_UNIT_INDEX" val="1"/>
  <p:tag name="KSO_WM_UNIT_ISCONTENTSTITLE" val="0"/>
  <p:tag name="KSO_WM_UNIT_ISNUMDGMTITLE" val="0"/>
  <p:tag name="KSO_WM_UNIT_LAYERLEVEL" val="1"/>
  <p:tag name="KSO_WM_UNIT_NOCLEAR" val="0"/>
  <p:tag name="KSO_WM_UNIT_PRESET_TEXT" val="单击此处编辑母版副标题样式"/>
  <p:tag name="KSO_WM_UNIT_TYPE" val="b"/>
  <p:tag name="KSO_WM_UNIT_VALUE" val="80"/>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f*5"/>
  <p:tag name="KSO_WM_UNIT_INDEX" val="5"/>
  <p:tag name="KSO_WM_UNIT_LAYERLEVEL" val="1"/>
  <p:tag name="KSO_WM_UNIT_NOCLEAR" val="0"/>
  <p:tag name="KSO_WM_UNIT_PRESET_TEXT" val="公司名占位符"/>
  <p:tag name="KSO_WM_UNIT_SUBTYPE" val="g"/>
  <p:tag name="KSO_WM_UNIT_TYPE" val="f"/>
  <p:tag name="KSO_WM_UNIT_VALUE" val="11"/>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f*4"/>
  <p:tag name="KSO_WM_UNIT_INDEX" val="4"/>
  <p:tag name="KSO_WM_UNIT_LAYERLEVEL" val="1"/>
  <p:tag name="KSO_WM_UNIT_NOCLEAR" val="0"/>
  <p:tag name="KSO_WM_UNIT_PRESET_TEXT" val="署名占位符"/>
  <p:tag name="KSO_WM_UNIT_SUBTYPE" val="b"/>
  <p:tag name="KSO_WM_UNIT_TYPE" val="f"/>
  <p:tag name="KSO_WM_UNIT_VALUE" val="8"/>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f*1"/>
  <p:tag name="KSO_WM_UNIT_INDEX" val="1"/>
  <p:tag name="KSO_WM_UNIT_LAYERLEVEL" val="1"/>
  <p:tag name="KSO_WM_UNIT_NOCLEAR" val="0"/>
  <p:tag name="KSO_WM_UNIT_PRESET_TEXT" val="单击此处编辑母版文本样式&#10;二级&#10;三级&#10;四级&#10;五级"/>
  <p:tag name="KSO_WM_UNIT_SUBTYPE" val="a"/>
  <p:tag name="KSO_WM_UNIT_TYPE" val="f"/>
  <p:tag name="KSO_WM_UNIT_VALUE" val="330"/>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
  <p:tag name="KSO_WM_UNIT_LAYERLEVEL" val="1"/>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
  <p:tag name="KSO_WM_UNIT_LAYERLEVEL" val="1"/>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
  <p:tag name="KSO_WM_UNIT_LAYERLEVEL" val="1"/>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1"/>
  <p:tag name="KSO_WM_UNIT_INDEX" val="1"/>
  <p:tag name="KSO_WM_UNIT_LAYERLEVEL" val="1"/>
  <p:tag name="KSO_WM_UNIT_TYPE" val="i"/>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2"/>
  <p:tag name="KSO_WM_UNIT_INDEX" val="2"/>
  <p:tag name="KSO_WM_UNIT_LAYERLEVEL" val="1"/>
  <p:tag name="KSO_WM_UNIT_TYPE" val="i"/>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3"/>
  <p:tag name="KSO_WM_UNIT_INDEX" val="3"/>
  <p:tag name="KSO_WM_UNIT_LAYERLEVEL" val="1"/>
  <p:tag name="KSO_WM_UNIT_TYPE" val="i"/>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4"/>
  <p:tag name="KSO_WM_UNIT_INDEX" val="4"/>
  <p:tag name="KSO_WM_UNIT_LAYERLEVEL" val="1"/>
  <p:tag name="KSO_WM_UNIT_TYPE" val="i"/>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6"/>
  <p:tag name="KSO_WM_UNIT_INDEX" val="6"/>
  <p:tag name="KSO_WM_UNIT_LAYERLEVEL" val="1"/>
  <p:tag name="KSO_WM_UNIT_TYPE" val="i"/>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7"/>
  <p:tag name="KSO_WM_UNIT_INDEX" val="7"/>
  <p:tag name="KSO_WM_UNIT_LAYERLEVEL" val="1"/>
  <p:tag name="KSO_WM_UNIT_TYPE" val="i"/>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i*8"/>
  <p:tag name="KSO_WM_UNIT_INDEX" val="8"/>
  <p:tag name="KSO_WM_UNIT_LAYERLEVEL" val="1"/>
  <p:tag name="KSO_WM_UNIT_TYPE" val="i"/>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a*1"/>
  <p:tag name="KSO_WM_UNIT_INDEX" val="1"/>
  <p:tag name="KSO_WM_UNIT_ISCONTENTSTITLE" val="1"/>
  <p:tag name="KSO_WM_UNIT_ISNUMDGMTITLE" val="0"/>
  <p:tag name="KSO_WM_UNIT_LAYERLEVEL" val="1"/>
  <p:tag name="KSO_WM_UNIT_NOCLEAR" val="0"/>
  <p:tag name="KSO_WM_UNIT_PRESET_TEXT" val="标题"/>
  <p:tag name="KSO_WM_UNIT_TYPE" val="a"/>
  <p:tag name="KSO_WM_UNIT_VALUE" val="3"/>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
  <p:tag name="KSO_WM_UNIT_LAYERLEVEL" val="1"/>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
  <p:tag name="KSO_WM_UNIT_LAYERLEVEL" val="1"/>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3**"/>
  <p:tag name="KSO_WM_UNIT_LAYERLEVEL"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
  <p:tag name="KSO_WM_UNIT_INDEX" val="1"/>
  <p:tag name="KSO_WM_UNIT_LAYERLEVEL" val="1"/>
  <p:tag name="KSO_WM_UNIT_TYPE" val="i"/>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3"/>
  <p:tag name="KSO_WM_UNIT_INDEX" val="3"/>
  <p:tag name="KSO_WM_UNIT_LAYERLEVEL" val="1"/>
  <p:tag name="KSO_WM_UNIT_TYPE" val="i"/>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3"/>
  <p:tag name="KSO_WM_UNIT_INDEX" val="3"/>
  <p:tag name="KSO_WM_UNIT_LAYERLEVEL" val="1"/>
  <p:tag name="KSO_WM_UNIT_TYPE" val="i"/>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4"/>
  <p:tag name="KSO_WM_UNIT_INDEX" val="4"/>
  <p:tag name="KSO_WM_UNIT_LAYERLEVEL" val="1"/>
  <p:tag name="KSO_WM_UNIT_TYPE" val="i"/>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5"/>
  <p:tag name="KSO_WM_UNIT_INDEX" val="5"/>
  <p:tag name="KSO_WM_UNIT_LAYERLEVEL" val="1"/>
  <p:tag name="KSO_WM_UNIT_TYPE" val="i"/>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6"/>
  <p:tag name="KSO_WM_UNIT_INDEX" val="6"/>
  <p:tag name="KSO_WM_UNIT_LAYERLEVEL" val="1"/>
  <p:tag name="KSO_WM_UNIT_TYPE" val="i"/>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7"/>
  <p:tag name="KSO_WM_UNIT_INDEX" val="7"/>
  <p:tag name="KSO_WM_UNIT_LAYERLEVEL" val="1"/>
  <p:tag name="KSO_WM_UNIT_TYPE" val="i"/>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8"/>
  <p:tag name="KSO_WM_UNIT_INDEX" val="8"/>
  <p:tag name="KSO_WM_UNIT_LAYERLEVEL" val="1"/>
  <p:tag name="KSO_WM_UNIT_TYPE" val="i"/>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9"/>
  <p:tag name="KSO_WM_UNIT_INDEX" val="9"/>
  <p:tag name="KSO_WM_UNIT_LAYERLEVEL" val="1"/>
  <p:tag name="KSO_WM_UNIT_TYPE" val="i"/>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0"/>
  <p:tag name="KSO_WM_UNIT_INDEX" val="10"/>
  <p:tag name="KSO_WM_UNIT_LAYERLEVEL" val="1"/>
  <p:tag name="KSO_WM_UNIT_TYPE" val="i"/>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1"/>
  <p:tag name="KSO_WM_UNIT_INDEX" val="11"/>
  <p:tag name="KSO_WM_UNIT_LAYERLEVEL" val="1"/>
  <p:tag name="KSO_WM_UNIT_TYPE" val="i"/>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2"/>
  <p:tag name="KSO_WM_UNIT_INDEX" val="12"/>
  <p:tag name="KSO_WM_UNIT_LAYERLEVEL" val="1"/>
  <p:tag name="KSO_WM_UNIT_TYPE" val="i"/>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3"/>
  <p:tag name="KSO_WM_UNIT_INDEX" val="13"/>
  <p:tag name="KSO_WM_UNIT_LAYERLEVEL" val="1"/>
  <p:tag name="KSO_WM_UNIT_TYPE" val="i"/>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14"/>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1"/>
  <p:tag name="KSO_WM_UNIT_DIAGRAM_ISNUMVISUAL" val="0"/>
  <p:tag name="KSO_WM_UNIT_DIAGRAM_ISREFERUNIT" val="0"/>
  <p:tag name="KSO_WM_UNIT_HIGHLIGHT" val="0"/>
  <p:tag name="KSO_WM_UNIT_ID" val="_4*e*1"/>
  <p:tag name="KSO_WM_UNIT_INDEX" val="1"/>
  <p:tag name="KSO_WM_UNIT_LAYERLEVEL" val="1"/>
  <p:tag name="KSO_WM_UNIT_NOCLEAR" val="0"/>
  <p:tag name="KSO_WM_UNIT_PRESET_TEXT" val="节编号"/>
  <p:tag name="KSO_WM_UNIT_TYPE" val="e"/>
  <p:tag name="KSO_WM_UNIT_VALUE" val="13"/>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
  <p:tag name="KSO_WM_UNIT_LAYERLEVEL" val="1"/>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
  <p:tag name="KSO_WM_UNIT_LAYERLEVEL" val="1"/>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
  <p:tag name="KSO_WM_UNIT_LAYERLEVEL" val="1"/>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4*i*14"/>
  <p:tag name="KSO_WM_UNIT_INDEX" val="14"/>
  <p:tag name="KSO_WM_UNIT_LAYERLEVEL" val="1"/>
  <p:tag name="KSO_WM_UNIT_TYPE" val="i"/>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f*1"/>
  <p:tag name="KSO_WM_UNIT_INDEX" val="1"/>
  <p:tag name="KSO_WM_UNIT_LAYERLEVEL" val="1"/>
  <p:tag name="KSO_WM_UNIT_NOCLEAR" val="0"/>
  <p:tag name="KSO_WM_UNIT_PRESET_TEXT" val="单击此处编辑母版文本样式&#10;二级&#10;三级&#10;四级&#10;五级"/>
  <p:tag name="KSO_WM_UNIT_SUBTYPE" val="a"/>
  <p:tag name="KSO_WM_UNIT_TYPE" val="f"/>
  <p:tag name="KSO_WM_UNIT_VALUE" val="160"/>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f*2"/>
  <p:tag name="KSO_WM_UNIT_INDEX" val="2"/>
  <p:tag name="KSO_WM_UNIT_LAYERLEVEL" val="1"/>
  <p:tag name="KSO_WM_UNIT_NOCLEAR" val="0"/>
  <p:tag name="KSO_WM_UNIT_PRESET_TEXT" val="单击此处编辑母版文本样式&#10;二级&#10;三级&#10;四级&#10;五级"/>
  <p:tag name="KSO_WM_UNIT_SUBTYPE" val="a"/>
  <p:tag name="KSO_WM_UNIT_TYPE" val="f"/>
  <p:tag name="KSO_WM_UNIT_VALUE" val="160"/>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
  <p:tag name="KSO_WM_UNIT_LAYERLEVEL" val="1"/>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
  <p:tag name="KSO_WM_UNIT_LAYERLEVEL" val="1"/>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5**"/>
  <p:tag name="KSO_WM_UNIT_LAYERLEVEL" val="1"/>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h_a*1_1"/>
  <p:tag name="KSO_WM_UNIT_INDEX" val="1_1"/>
  <p:tag name="KSO_WM_UNIT_ISCONTENTSTITLE" val="0"/>
  <p:tag name="KSO_WM_UNIT_ISNUMDGMTITLE" val="0"/>
  <p:tag name="KSO_WM_UNIT_LAYERLEVEL" val="1_1"/>
  <p:tag name="KSO_WM_UNIT_NOCLEAR" val="0"/>
  <p:tag name="KSO_WM_UNIT_PRESET_TEXT" val="单击此处编辑母版文本样式"/>
  <p:tag name="KSO_WM_UNIT_TYPE" val="h_a"/>
  <p:tag name="KSO_WM_UNIT_VALUE" val="19"/>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h_f*1_1"/>
  <p:tag name="KSO_WM_UNIT_INDEX" val="1_1"/>
  <p:tag name="KSO_WM_UNIT_LAYERLEVEL" val="1_1"/>
  <p:tag name="KSO_WM_UNIT_NOCLEAR" val="0"/>
  <p:tag name="KSO_WM_UNIT_PRESET_TEXT" val="单击此处编辑母版文本样式&#10;二级&#10;三级&#10;四级&#10;五级"/>
  <p:tag name="KSO_WM_UNIT_SUBTYPE" val="a"/>
  <p:tag name="KSO_WM_UNIT_TYPE" val="h_f"/>
  <p:tag name="KSO_WM_UNIT_VALUE" val="128"/>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h_a*2_1"/>
  <p:tag name="KSO_WM_UNIT_INDEX" val="2_1"/>
  <p:tag name="KSO_WM_UNIT_ISCONTENTSTITLE" val="0"/>
  <p:tag name="KSO_WM_UNIT_ISNUMDGMTITLE" val="0"/>
  <p:tag name="KSO_WM_UNIT_LAYERLEVEL" val="1_1"/>
  <p:tag name="KSO_WM_UNIT_NOCLEAR" val="0"/>
  <p:tag name="KSO_WM_UNIT_PRESET_TEXT" val="单击此处编辑母版文本样式"/>
  <p:tag name="KSO_WM_UNIT_TYPE" val="h_a"/>
  <p:tag name="KSO_WM_UNIT_VALUE" val="19"/>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h_f*2_1"/>
  <p:tag name="KSO_WM_UNIT_INDEX" val="2_1"/>
  <p:tag name="KSO_WM_UNIT_LAYERLEVEL" val="1_1"/>
  <p:tag name="KSO_WM_UNIT_NOCLEAR" val="0"/>
  <p:tag name="KSO_WM_UNIT_PRESET_TEXT" val="单击此处编辑母版文本样式&#10;二级&#10;三级&#10;四级&#10;五级"/>
  <p:tag name="KSO_WM_UNIT_SUBTYPE" val="a"/>
  <p:tag name="KSO_WM_UNIT_TYPE" val="h_f"/>
  <p:tag name="KSO_WM_UNIT_VALUE" val="128"/>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
  <p:tag name="KSO_WM_UNIT_LAYERLEVEL" val="1"/>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
  <p:tag name="KSO_WM_UNIT_LAYERLEVEL" val="1"/>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6**"/>
  <p:tag name="KSO_WM_UNIT_LAYERLEVEL" val="1"/>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7*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7**"/>
  <p:tag name="KSO_WM_UNIT_LAYERLEVEL" val="1"/>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7**"/>
  <p:tag name="KSO_WM_UNIT_LAYERLEVEL" val="1"/>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7**"/>
  <p:tag name="KSO_WM_UNIT_LAYERLEVEL" val="1"/>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8**"/>
  <p:tag name="KSO_WM_UNIT_LAYERLEVEL" val="1"/>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8**"/>
  <p:tag name="KSO_WM_UNIT_LAYERLEVEL" val="1"/>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8**"/>
  <p:tag name="KSO_WM_UNIT_LAYERLEVEL" val="1"/>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9*f*1"/>
  <p:tag name="KSO_WM_UNIT_INDEX" val="1"/>
  <p:tag name="KSO_WM_UNIT_LAYERLEVEL" val="1"/>
  <p:tag name="KSO_WM_UNIT_NOCLEAR" val="0"/>
  <p:tag name="KSO_WM_UNIT_PRESET_TEXT" val="单击此处编辑母版文本样式&#10;二级&#10;三级&#10;四级&#10;五级"/>
  <p:tag name="KSO_WM_UNIT_SUBTYPE" val="a"/>
  <p:tag name="KSO_WM_UNIT_TYPE" val="f"/>
  <p:tag name="KSO_WM_UNIT_VALUE" val="396"/>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9**"/>
  <p:tag name="KSO_WM_UNIT_LAYERLEVEL" val="1"/>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9**"/>
  <p:tag name="KSO_WM_UNIT_LAYERLEVEL" val="1"/>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9**"/>
  <p:tag name="KSO_WM_UNIT_LAYERLEVEL" val="1"/>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0*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0*b*1"/>
  <p:tag name="KSO_WM_UNIT_INDEX" val="1"/>
  <p:tag name="KSO_WM_UNIT_ISCONTENTSTITLE" val="0"/>
  <p:tag name="KSO_WM_UNIT_ISNUMDGMTITLE" val="0"/>
  <p:tag name="KSO_WM_UNIT_LAYERLEVEL" val="1"/>
  <p:tag name="KSO_WM_UNIT_NOCLEAR" val="0"/>
  <p:tag name="KSO_WM_UNIT_PRESET_TEXT" val="单击此处编辑母版副标题样式"/>
  <p:tag name="KSO_WM_UNIT_TYPE" val="b"/>
  <p:tag name="KSO_WM_UNIT_VALUE" val="40"/>
</p:tagLst>
</file>

<file path=ppt/tags/tag9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0**"/>
  <p:tag name="KSO_WM_UNIT_LAYERLEVEL" val="1"/>
</p:tagLst>
</file>

<file path=ppt/tags/tag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0**"/>
  <p:tag name="KSO_WM_UNIT_LAYERLEVEL" val="1"/>
</p:tagLst>
</file>

<file path=ppt/tags/tag10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0**"/>
  <p:tag name="KSO_WM_UNIT_LAYERLEVEL" val="1"/>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1"/>
  <p:tag name="KSO_WM_UNIT_INDEX" val="1"/>
  <p:tag name="KSO_WM_UNIT_LAYERLEVEL" val="1"/>
  <p:tag name="KSO_WM_UNIT_TYPE" val="i"/>
</p:tagLst>
</file>

<file path=ppt/tags/tag10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3"/>
  <p:tag name="KSO_WM_UNIT_INDEX" val="3"/>
  <p:tag name="KSO_WM_UNIT_LAYERLEVEL" val="1"/>
  <p:tag name="KSO_WM_UNIT_TYPE" val="i"/>
</p:tagLst>
</file>

<file path=ppt/tags/tag10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2"/>
  <p:tag name="KSO_WM_UNIT_INDEX" val="2"/>
  <p:tag name="KSO_WM_UNIT_LAYERLEVEL" val="1"/>
  <p:tag name="KSO_WM_UNIT_TYPE" val="i"/>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3"/>
  <p:tag name="KSO_WM_UNIT_INDEX" val="3"/>
  <p:tag name="KSO_WM_UNIT_LAYERLEVEL" val="1"/>
  <p:tag name="KSO_WM_UNIT_TYPE" val="i"/>
</p:tagLst>
</file>

<file path=ppt/tags/tag10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5"/>
  <p:tag name="KSO_WM_UNIT_INDEX" val="5"/>
  <p:tag name="KSO_WM_UNIT_LAYERLEVEL" val="1"/>
  <p:tag name="KSO_WM_UNIT_TYPE" val="i"/>
</p:tagLst>
</file>

<file path=ppt/tags/tag10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6"/>
  <p:tag name="KSO_WM_UNIT_INDEX" val="6"/>
  <p:tag name="KSO_WM_UNIT_LAYERLEVEL" val="1"/>
  <p:tag name="KSO_WM_UNIT_TYPE" val="i"/>
</p:tagLst>
</file>

<file path=ppt/tags/tag10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7"/>
  <p:tag name="KSO_WM_UNIT_INDEX" val="7"/>
  <p:tag name="KSO_WM_UNIT_LAYERLEVEL" val="1"/>
  <p:tag name="KSO_WM_UNIT_TYPE" val="i"/>
</p:tagLst>
</file>

<file path=ppt/tags/tag10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8"/>
  <p:tag name="KSO_WM_UNIT_INDEX" val="8"/>
  <p:tag name="KSO_WM_UNIT_LAYERLEVEL" val="1"/>
  <p:tag name="KSO_WM_UNIT_TYPE" val="i"/>
</p:tagLst>
</file>

<file path=ppt/tags/tag10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9"/>
  <p:tag name="KSO_WM_UNIT_INDEX" val="9"/>
  <p:tag name="KSO_WM_UNIT_LAYERLEVEL" val="1"/>
  <p:tag name="KSO_WM_UNIT_TYPE" val="i"/>
</p:tagLst>
</file>

<file path=ppt/tags/tag1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10"/>
  <p:tag name="KSO_WM_UNIT_INDEX" val="10"/>
  <p:tag name="KSO_WM_UNIT_LAYERLEVEL" val="1"/>
  <p:tag name="KSO_WM_UNIT_TYPE" val="i"/>
</p:tagLst>
</file>

<file path=ppt/tags/tag1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11"/>
  <p:tag name="KSO_WM_UNIT_INDEX" val="11"/>
  <p:tag name="KSO_WM_UNIT_LAYERLEVEL" val="1"/>
  <p:tag name="KSO_WM_UNIT_TYPE" val="i"/>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i*12"/>
  <p:tag name="KSO_WM_UNIT_INDEX" val="12"/>
  <p:tag name="KSO_WM_UNIT_LAYERLEVEL" val="1"/>
  <p:tag name="KSO_WM_UNIT_TYPE" val="i"/>
</p:tagLst>
</file>

<file path=ppt/tags/tag1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30"/>
</p:tagLst>
</file>

<file path=ppt/tags/tag1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
  <p:tag name="KSO_WM_UNIT_LAYERLEVEL" val="1"/>
  <p:tag name="KSO_WM_UNIT_NOCLEAR" val="0"/>
</p:tagLst>
</file>

<file path=ppt/tags/tag1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f*6"/>
  <p:tag name="KSO_WM_UNIT_INDEX" val="6"/>
  <p:tag name="KSO_WM_UNIT_LAYERLEVEL" val="1"/>
  <p:tag name="KSO_WM_UNIT_NOCLEAR" val="0"/>
  <p:tag name="KSO_WM_UNIT_PRESET_TEXT" val="公司名占位符"/>
  <p:tag name="KSO_WM_UNIT_SUBTYPE" val="g"/>
  <p:tag name="KSO_WM_UNIT_TYPE" val="f"/>
  <p:tag name="KSO_WM_UNIT_VALUE" val="10"/>
</p:tagLst>
</file>

<file path=ppt/tags/tag1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f*2"/>
  <p:tag name="KSO_WM_UNIT_INDEX" val="2"/>
  <p:tag name="KSO_WM_UNIT_LAYERLEVEL" val="1"/>
  <p:tag name="KSO_WM_UNIT_NOCLEAR" val="0"/>
  <p:tag name="KSO_WM_UNIT_PRESET_TEXT" val="日期时间占位符"/>
  <p:tag name="KSO_WM_UNIT_SUBTYPE" val="c"/>
  <p:tag name="KSO_WM_UNIT_TYPE" val="f"/>
  <p:tag name="KSO_WM_UNIT_VALUE" val="8"/>
</p:tagLst>
</file>

<file path=ppt/tags/tag1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1*f*4"/>
  <p:tag name="KSO_WM_UNIT_INDEX" val="4"/>
  <p:tag name="KSO_WM_UNIT_LAYERLEVEL" val="1"/>
  <p:tag name="KSO_WM_UNIT_NOCLEAR" val="0"/>
  <p:tag name="KSO_WM_UNIT_PRESET_TEXT" val="联系方式占位符"/>
  <p:tag name="KSO_WM_UNIT_SUBTYPE" val="d"/>
  <p:tag name="KSO_WM_UNIT_TYPE" val="f"/>
  <p:tag name="KSO_WM_UNIT_VALUE" val="8"/>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38096"/>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 name="RESOURCE_RECORD_KEY" val="{&quot;65&quot;:[20238096],&quot;70&quot;:[3321973]}"/>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56_2*l_h_i*1_1_1"/>
  <p:tag name="KSO_WM_TEMPLATE_CATEGORY" val="diagram"/>
  <p:tag name="KSO_WM_TEMPLATE_INDEX" val="20238256"/>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1_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800000011920929,&quot;colorType&quot;:1,&quot;foreColorIndex&quot;:5,&quot;transparency&quot;:0.69999998807907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wm#"/>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INDEX" val="1_1_1"/>
  <p:tag name="KSO_WM_TEMPLATE_CATEGORY" val="diagram"/>
  <p:tag name="KSO_WM_TEMPLATE_INDEX" val="20238256"/>
  <p:tag name="KSO_WM_UNIT_LAYERLEVEL" val="1_1_1"/>
  <p:tag name="KSO_WM_TAG_VERSION" val="3.0"/>
  <p:tag name="KSO_WM_UNIT_VALUE" val="10"/>
  <p:tag name="KSO_WM_UNIT_TYPE" val="l_h_a"/>
  <p:tag name="KSO_WM_UNIT_ID" val="diagram20238256_2*l_h_a*1_1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56_2*l_h_i*1_2_1"/>
  <p:tag name="KSO_WM_TEMPLATE_CATEGORY" val="diagram"/>
  <p:tag name="KSO_WM_TEMPLATE_INDEX" val="20238256"/>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2_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800000011920929,&quot;colorType&quot;:1,&quot;foreColorIndex&quot;:5,&quot;transparency&quot;:0.69999998807907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wm#"/>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INDEX" val="1_2_1"/>
  <p:tag name="KSO_WM_TEMPLATE_CATEGORY" val="diagram"/>
  <p:tag name="KSO_WM_TEMPLATE_INDEX" val="20238256"/>
  <p:tag name="KSO_WM_UNIT_LAYERLEVEL" val="1_1_1"/>
  <p:tag name="KSO_WM_TAG_VERSION" val="3.0"/>
  <p:tag name="KSO_WM_UNIT_VALUE" val="10"/>
  <p:tag name="KSO_WM_UNIT_TYPE" val="l_h_a"/>
  <p:tag name="KSO_WM_UNIT_ID" val="diagram20238256_2*l_h_a*1_2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wm#"/>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8256_2*l_h_f*1_2_1"/>
  <p:tag name="KSO_WM_TEMPLATE_CATEGORY" val="diagram"/>
  <p:tag name="KSO_WM_TEMPLATE_INDEX" val="20238256"/>
  <p:tag name="KSO_WM_UNIT_LAYERLEVEL" val="1_1_1"/>
  <p:tag name="KSO_WM_TAG_VERSION" val="3.0"/>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lectures, speeches, reports, and more."/>
  <p:tag name="KSO_WM_UNIT_TEXT_FILL_FORE_SCHEMECOLOR_INDEX" val="1"/>
  <p:tag name="KSO_WM_UNIT_TEXT_FILL_TYPE" val="1"/>
  <p:tag name="KSO_WM_DIAGRAM_USE_COLOR_VALUE" val="{&quot;color_scheme&quot;:1,&quot;color_type&quot;:1,&quot;theme_color_indexes&quot;:[5,6,5,6,5,6]}"/>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diagram20238256_2*l_h_i*1_3_1"/>
  <p:tag name="KSO_WM_TEMPLATE_CATEGORY" val="diagram"/>
  <p:tag name="KSO_WM_TEMPLATE_INDEX" val="20238256"/>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3_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800000011920929,&quot;colorType&quot;:1,&quot;foreColorIndex&quot;:5,&quot;transparency&quot;:0.69999998807907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8"/>
  <p:tag name="KSO_WM_DIAGRAM_USE_COLOR_VALUE" val="{&quot;color_scheme&quot;:1,&quot;color_type&quot;:1,&quot;theme_color_indexes&quot;:[5,6,5,6,5,6]}"/>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INDEX" val="1_3_1"/>
  <p:tag name="KSO_WM_TEMPLATE_CATEGORY" val="diagram"/>
  <p:tag name="KSO_WM_TEMPLATE_INDEX" val="20238256"/>
  <p:tag name="KSO_WM_UNIT_LAYERLEVEL" val="1_1_1"/>
  <p:tag name="KSO_WM_TAG_VERSION" val="3.0"/>
  <p:tag name="KSO_WM_UNIT_VALUE" val="10"/>
  <p:tag name="KSO_WM_UNIT_TYPE" val="l_h_a"/>
  <p:tag name="KSO_WM_UNIT_ID" val="diagram20238256_2*l_h_a*1_3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wm#"/>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8256_2*l_h_f*1_3_1"/>
  <p:tag name="KSO_WM_TEMPLATE_CATEGORY" val="diagram"/>
  <p:tag name="KSO_WM_TEMPLATE_INDEX" val="20238256"/>
  <p:tag name="KSO_WM_UNIT_LAYERLEVEL" val="1_1_1"/>
  <p:tag name="KSO_WM_TAG_VERSION" val="3.0"/>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8.3999969482422,&quot;left&quot;:54.77496337890625,&quot;top&quot;:134.45000305175782,&quot;width&quot;:850.450075991172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lectures, speeches, reports, and more."/>
  <p:tag name="KSO_WM_UNIT_TEXT_FILL_FORE_SCHEMECOLOR_INDEX" val="1"/>
  <p:tag name="KSO_WM_UNIT_TEXT_FILL_TYPE" val="1"/>
  <p:tag name="KSO_WM_DIAGRAM_USE_COLOR_VALUE" val="{&quot;color_scheme&quot;:1,&quot;color_type&quot;:1,&quot;theme_color_indexes&quot;:[5,6,5,6,5,6]}"/>
</p:tagLst>
</file>

<file path=ppt/tags/tag137.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 name="RESOURCE_RECORD_KEY" val="{&quot;65&quot;:[20238096],&quot;70&quot;:[3314082]}"/>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8189_2*l_h_i*1_2_2"/>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38189_2*l_h_i*1_2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6"/>
  <p:tag name="KSO_WM_UNIT_FILL_FORE_SCHEMECOLOR_INDEX_BRIGHTNESS" val="0"/>
  <p:tag name="KSO_WM_DIAGRAM_USE_COLOR_VALUE" val="{&quot;color_scheme&quot;:1,&quot;color_type&quot;:1,&quot;theme_color_indexes&quot;:[5,6,5,6,5,6]}"/>
</p:tagLst>
</file>

<file path=ppt/tags/tag14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8189_2*l_h_a*1_2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8189_2*l_h_i*1_1_2"/>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38189_2*l_h_i*1_1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14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8189_2*l_h_a*1_1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47.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77"/>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8189_2*l_h_f*1_1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lectures, speeches, reports, and more."/>
  <p:tag name="KSO_WM_UNIT_TEXT_FILL_FORE_SCHEMECOLOR_INDEX" val="1"/>
  <p:tag name="KSO_WM_UNIT_TEXT_FILL_TYPE" val="1"/>
  <p:tag name="KSO_WM_DIAGRAM_USE_COLOR_VALUE" val="{&quot;color_scheme&quot;:1,&quot;color_type&quot;:1,&quot;theme_color_indexes&quot;:[5,6,5,6,5,6]}"/>
</p:tagLst>
</file>

<file path=ppt/tags/tag148.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8189_2*l_h_f*1_2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7"/>
  <p:tag name="KSO_WM_UNIT_PRESET_TEXT" val="Presentations are communication tools that can be used as demonstrations, lectures, speeches, reports, and more."/>
  <p:tag name="KSO_WM_UNIT_TEXT_FILL_FORE_SCHEMECOLOR_INDEX" val="1"/>
  <p:tag name="KSO_WM_UNIT_TEXT_FILL_TYPE" val="1"/>
  <p:tag name="KSO_WM_DIAGRAM_USE_COLOR_VALUE" val="{&quot;color_scheme&quot;:1,&quot;color_type&quot;:1,&quot;theme_color_indexes&quot;:[5,6,5,6,5,6]}"/>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8189_2*l_h_i*1_3_2"/>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38189_2*l_h_i*1_3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151.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8189_2*l_h_a*1_3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152.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8189_2*l_h_f*1_3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389.2112731933594,&quot;left&quot;:54.79998779296875,&quot;top&quot;:134.04436340332032,&quot;width&quot;:850.4485948841966}"/>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7"/>
  <p:tag name="KSO_WM_UNIT_PRESET_TEXT" val="Presentations are communication tools that can be used as demonstrations, lectures, speeches, reports, and more."/>
  <p:tag name="KSO_WM_UNIT_TEXT_FILL_FORE_SCHEMECOLOR_INDEX" val="1"/>
  <p:tag name="KSO_WM_UNIT_TEXT_FILL_TYPE" val="1"/>
  <p:tag name="KSO_WM_DIAGRAM_USE_COLOR_VALUE" val="{&quot;color_scheme&quot;:1,&quot;color_type&quot;:1,&quot;theme_color_indexes&quot;:[5,6,5,6,5,6]}"/>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57.xml><?xml version="1.0" encoding="utf-8"?>
<p:tagLst xmlns:a="http://schemas.openxmlformats.org/drawingml/2006/main" xmlns:r="http://schemas.openxmlformats.org/officeDocument/2006/relationships" xmlns:p="http://schemas.openxmlformats.org/presentationml/2006/main">
  <p:tag name="TABLE_ENDDRAG_ORIGIN_RECT" val="330*304"/>
  <p:tag name="TABLE_ENDDRAG_RECT" val="599*97*330*304"/>
</p:tagLst>
</file>

<file path=ppt/tags/tag158.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60.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 name="RESOURCE_RECORD_KEY" val="{&quot;65&quot;:[20238096],&quot;70&quot;:[3323846]}"/>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62.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1_1"/>
  <p:tag name="KSO_WM_UNIT_ID" val="diagram20238230_2*l_h_a*1_1_1"/>
  <p:tag name="KSO_WM_TEMPLATE_CATEGORY" val="diagram"/>
  <p:tag name="KSO_WM_TEMPLATE_INDEX" val="20238230"/>
  <p:tag name="KSO_WM_UNIT_LAYERLEVEL" val="1_1_1"/>
  <p:tag name="KSO_WM_TAG_VERSION" val="3.0"/>
  <p:tag name="KSO_WM_DIAGRAM_VERSION" val="3"/>
  <p:tag name="KSO_WM_DIAGRAM_COLOR_TRICK" val="1"/>
  <p:tag name="KSO_WM_DIAGRAM_COLOR_TEXT_CAN_REMOVE" val="n"/>
  <p:tag name="KSO_WM_DIAGRAM_GROUP_CODE" val="l1-1"/>
  <p:tag name="KSO_WM_BEAUTIFY_FLAG" val="#wm#"/>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gradient&quot;:[{&quot;brightness&quot;:0,&quot;colorType&quot;:1,&quot;foreColorIndex&quot;:5,&quot;pos&quot;:1,&quot;transparency&quot;:0},{&quot;brightness&quot;:0.30000001192092896,&quot;colorType&quot;:1,&quot;foreColorIndex&quot;:5,&quot;pos&quot;:0,&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163.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230_2*l_h_i*1_1_1"/>
  <p:tag name="KSO_WM_TEMPLATE_CATEGORY" val="diagram"/>
  <p:tag name="KSO_WM_TEMPLATE_INDEX" val="20238230"/>
  <p:tag name="KSO_WM_UNIT_LAYERLEVEL" val="1_1_1"/>
  <p:tag name="KSO_WM_TAG_VERSION" val="3.0"/>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gradient&quot;:[{&quot;brightness&quot;:0.800000011920929,&quot;colorType&quot;:1,&quot;foreColorIndex&quot;:5,&quot;pos&quot;:0,&quot;transparency&quot;:0.7599999904632568},{&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Lst>
</file>

<file path=ppt/tags/tag164.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1_1"/>
  <p:tag name="KSO_WM_UNIT_ID" val="diagram20238230_2*l_h_f*1_1_1"/>
  <p:tag name="KSO_WM_TEMPLATE_CATEGORY" val="diagram"/>
  <p:tag name="KSO_WM_TEMPLATE_INDEX" val="20238230"/>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65.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2_1"/>
  <p:tag name="KSO_WM_UNIT_ID" val="diagram20238230_2*l_h_a*1_2_1"/>
  <p:tag name="KSO_WM_TEMPLATE_CATEGORY" val="diagram"/>
  <p:tag name="KSO_WM_TEMPLATE_INDEX" val="20238230"/>
  <p:tag name="KSO_WM_UNIT_LAYERLEVEL" val="1_1_1"/>
  <p:tag name="KSO_WM_TAG_VERSION" val="3.0"/>
  <p:tag name="KSO_WM_DIAGRAM_VERSION" val="3"/>
  <p:tag name="KSO_WM_DIAGRAM_COLOR_TRICK" val="1"/>
  <p:tag name="KSO_WM_DIAGRAM_COLOR_TEXT_CAN_REMOVE" val="n"/>
  <p:tag name="KSO_WM_DIAGRAM_GROUP_CODE" val="l1-1"/>
  <p:tag name="KSO_WM_BEAUTIFY_FLAG" val="#wm#"/>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gradient&quot;:[{&quot;brightness&quot;:0,&quot;colorType&quot;:1,&quot;foreColorIndex&quot;:5,&quot;pos&quot;:1,&quot;transparency&quot;:0},{&quot;brightness&quot;:0.30000001192092896,&quot;colorType&quot;:1,&quot;foreColorIndex&quot;:5,&quot;pos&quot;:0,&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166.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230_2*l_h_i*1_2_1"/>
  <p:tag name="KSO_WM_TEMPLATE_CATEGORY" val="diagram"/>
  <p:tag name="KSO_WM_TEMPLATE_INDEX" val="20238230"/>
  <p:tag name="KSO_WM_UNIT_LAYERLEVEL" val="1_1_1"/>
  <p:tag name="KSO_WM_TAG_VERSION" val="3.0"/>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gradient&quot;:[{&quot;brightness&quot;:0.800000011920929,&quot;colorType&quot;:1,&quot;foreColorIndex&quot;:5,&quot;pos&quot;:0,&quot;transparency&quot;:0.7599999904632568},{&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Lst>
</file>

<file path=ppt/tags/tag167.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8230_2*l_h_f*1_2_1"/>
  <p:tag name="KSO_WM_TEMPLATE_CATEGORY" val="diagram"/>
  <p:tag name="KSO_WM_TEMPLATE_INDEX" val="20238230"/>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68.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l_h_a"/>
  <p:tag name="KSO_WM_UNIT_INDEX" val="1_3_1"/>
  <p:tag name="KSO_WM_UNIT_ID" val="diagram20238230_2*l_h_a*1_3_1"/>
  <p:tag name="KSO_WM_TEMPLATE_CATEGORY" val="diagram"/>
  <p:tag name="KSO_WM_TEMPLATE_INDEX" val="20238230"/>
  <p:tag name="KSO_WM_UNIT_LAYERLEVEL" val="1_1_1"/>
  <p:tag name="KSO_WM_TAG_VERSION" val="3.0"/>
  <p:tag name="KSO_WM_DIAGRAM_VERSION" val="3"/>
  <p:tag name="KSO_WM_DIAGRAM_COLOR_TRICK" val="1"/>
  <p:tag name="KSO_WM_DIAGRAM_COLOR_TEXT_CAN_REMOVE" val="n"/>
  <p:tag name="KSO_WM_DIAGRAM_GROUP_CODE" val="l1-1"/>
  <p:tag name="KSO_WM_BEAUTIFY_FLAG" val="#wm#"/>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gradient&quot;:[{&quot;brightness&quot;:0,&quot;colorType&quot;:1,&quot;foreColorIndex&quot;:5,&quot;pos&quot;:1,&quot;transparency&quot;:0},{&quot;brightness&quot;:0.30000001192092896,&quot;colorType&quot;:1,&quot;foreColorIndex&quot;:5,&quot;pos&quot;:0,&quot;transparency&quot;:0}],&quot;type&quot;:3},&quot;glow&quot;:{&quot;colorType&quot;:0},&quot;line&quot;:{&quot;type&quot;:0},&quot;shadow&quot;:{&quot;brightness&quot;:-0.25,&quot;colorType&quot;:1,&quot;foreColorIndex&quot;:5,&quot;transparency&quot;:0.80000001192092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Title"/>
  <p:tag name="KSO_WM_UNIT_FILL_TYPE" val="3"/>
  <p:tag name="KSO_WM_UNIT_TEXT_FILL_FORE_SCHEMECOLOR_INDEX" val="1"/>
  <p:tag name="KSO_WM_UNIT_TEXT_FILL_TYPE" val="1"/>
  <p:tag name="KSO_WM_DIAGRAM_USE_COLOR_VALUE" val="{&quot;color_scheme&quot;:1,&quot;color_type&quot;:1,&quot;theme_color_indexes&quot;:[5,6,5,6,5,6]}"/>
</p:tagLst>
</file>

<file path=ppt/tags/tag169.xml><?xml version="1.0" encoding="utf-8"?>
<p:tagLst xmlns:a="http://schemas.openxmlformats.org/drawingml/2006/main" xmlns:r="http://schemas.openxmlformats.org/officeDocument/2006/relationships" xmlns:p="http://schemas.openxmlformats.org/presentationml/2006/main">
  <p:tag name="KSO_WM_BEAUTIFY_FLAG" val="#wm#"/>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8230_2*l_h_i*1_3_1"/>
  <p:tag name="KSO_WM_TEMPLATE_CATEGORY" val="diagram"/>
  <p:tag name="KSO_WM_TEMPLATE_INDEX" val="20238230"/>
  <p:tag name="KSO_WM_UNIT_LAYERLEVEL" val="1_1_1"/>
  <p:tag name="KSO_WM_TAG_VERSION" val="3.0"/>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gradient&quot;:[{&quot;brightness&quot;:0.800000011920929,&quot;colorType&quot;:1,&quot;foreColorIndex&quot;:5,&quot;pos&quot;:0,&quot;transparency&quot;:0.7599999904632568},{&quot;brightness&quot;:0.4000000059604645,&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DIAGRAM_USE_COLOR_VALUE" val="{&quot;color_scheme&quot;:1,&quot;color_type&quot;:1,&quot;theme_color_indexes&quot;:[5,6,5,6,5,6]}"/>
</p:tagLst>
</file>

<file path=ppt/tags/tag170.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8230_2*l_h_f*1_3_1"/>
  <p:tag name="KSO_WM_TEMPLATE_CATEGORY" val="diagram"/>
  <p:tag name="KSO_WM_TEMPLATE_INDEX" val="20238230"/>
  <p:tag name="KSO_WM_UNIT_LAYERLEVEL" val="1_1_1"/>
  <p:tag name="KSO_WM_TAG_VERSION" val="3.0"/>
  <p:tag name="KSO_WM_BEAUTIFY_FLAG" val="#wm#"/>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that can be used as demonstrations."/>
  <p:tag name="KSO_WM_UNIT_TEXT_FILL_FORE_SCHEMECOLOR_INDEX" val="1"/>
  <p:tag name="KSO_WM_UNIT_TEXT_FILL_TYPE" val="1"/>
  <p:tag name="KSO_WM_DIAGRAM_USE_COLOR_VALUE" val="{&quot;color_scheme&quot;:1,&quot;color_type&quot;:1,&quot;theme_color_indexes&quot;:[5,6,5,6,5,6]}"/>
</p:tagLst>
</file>

<file path=ppt/tags/tag1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1_2"/>
  <p:tag name="KSO_WM_UNIT_ID" val="diagram20238230_2*l_h_i*1_1_2"/>
  <p:tag name="KSO_WM_TEMPLATE_CATEGORY" val="diagram"/>
  <p:tag name="KSO_WM_TEMPLATE_INDEX" val="20238230"/>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
  <p:tag name="KSO_WM_UNIT_TEXT_FILL_TYPE" val="1"/>
  <p:tag name="KSO_WM_UNIT_PRESET_TEXT" val="A"/>
  <p:tag name="KSO_WM_DIAGRAM_USE_COLOR_VALUE" val="{&quot;color_scheme&quot;:1,&quot;color_type&quot;:1,&quot;theme_color_indexes&quot;:[5,6,5,6,5,6]}"/>
</p:tagLst>
</file>

<file path=ppt/tags/tag1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2_2"/>
  <p:tag name="KSO_WM_UNIT_ID" val="diagram20238230_2*l_h_i*1_2_2"/>
  <p:tag name="KSO_WM_TEMPLATE_CATEGORY" val="diagram"/>
  <p:tag name="KSO_WM_TEMPLATE_INDEX" val="20238230"/>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
  <p:tag name="KSO_WM_UNIT_TEXT_FILL_TYPE" val="1"/>
  <p:tag name="KSO_WM_UNIT_PRESET_TEXT" val="B"/>
  <p:tag name="KSO_WM_DIAGRAM_USE_COLOR_VALUE" val="{&quot;color_scheme&quot;:1,&quot;color_type&quot;:1,&quot;theme_color_indexes&quot;:[5,6,5,6,5,6]}"/>
</p:tagLst>
</file>

<file path=ppt/tags/tag1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l_h_i"/>
  <p:tag name="KSO_WM_UNIT_INDEX" val="1_3_2"/>
  <p:tag name="KSO_WM_UNIT_ID" val="diagram20238230_2*l_h_i*1_3_2"/>
  <p:tag name="KSO_WM_TEMPLATE_CATEGORY" val="diagram"/>
  <p:tag name="KSO_WM_TEMPLATE_INDEX" val="20238230"/>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3.98236220472444,&quot;left&quot;:48.068634033203125,&quot;top&quot;:138.15,&quot;width&quot;:889.256405336875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
  <p:tag name="KSO_WM_UNIT_TEXT_FILL_TYPE" val="1"/>
  <p:tag name="KSO_WM_UNIT_PRESET_TEXT" val="C"/>
  <p:tag name="KSO_WM_DIAGRAM_USE_COLOR_VALUE" val="{&quot;color_scheme&quot;:1,&quot;color_type&quot;:1,&quot;theme_color_indexes&quot;:[5,6,5,6,5,6]}"/>
</p:tagLst>
</file>

<file path=ppt/tags/tag174.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76.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1,&quot;foreColorIndex&quot;:5,&quot;transparency&quot;:0},&quot;type&quot;:1},&quot;glow&quot;:{&quot;colorType&quot;:0},&quot;line&quot;:{&quot;type&quot;:0},&quot;shadow&quot;:{&quot;brightness&quot;:-0.25,&quot;colorType&quot;:1,&quot;foreColorIndex&quot;:14,&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8314_2*l_h_i*1_1_2"/>
  <p:tag name="KSO_WM_TEMPLATE_CATEGORY" val="diagram"/>
  <p:tag name="KSO_WM_TEMPLATE_INDEX" val="20238314"/>
  <p:tag name="KSO_WM_UNIT_LAYERLEVEL" val="1_1_1"/>
  <p:tag name="KSO_WM_TAG_VERSION" val="3.0"/>
  <p:tag name="KSO_WM_BEAUTIFY_FLAG" val="#wm#"/>
  <p:tag name="KSO_WM_UNIT_FILL_TYPE" val="1"/>
  <p:tag name="KSO_WM_UNIT_FILL_FORE_SCHEMECOLOR_INDEX" val="5"/>
  <p:tag name="KSO_WM_UNIT_FILL_FORE_SCHEMECOLOR_INDEX_BRIGHTNESS" val="0"/>
</p:tagLst>
</file>

<file path=ppt/tags/tag177.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2,&quot;rgb&quot;:&quot;#ffffff&quot;,&quot;transparency&quot;:0},&quot;type&quot;:1},&quot;glow&quot;:{&quot;colorType&quot;:0},&quot;line&quot;:{&quot;type&quot;:0},&quot;shadow&quot;:{&quot;brightness&quot;:0.25,&quot;colorType&quot;:1,&quot;foreColorIndex&quot;:13,&quot;transparency&quot;:0.85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314_2*l_h_i*1_1_1"/>
  <p:tag name="KSO_WM_TEMPLATE_CATEGORY" val="diagram"/>
  <p:tag name="KSO_WM_TEMPLATE_INDEX" val="20238314"/>
  <p:tag name="KSO_WM_UNIT_LAYERLEVEL" val="1_1_1"/>
  <p:tag name="KSO_WM_TAG_VERSION" val="3.0"/>
  <p:tag name="KSO_WM_BEAUTIFY_FLAG" val="#wm#"/>
</p:tagLst>
</file>

<file path=ppt/tags/tag178.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UNIT_TEXT_FILL_TYPE" val="1"/>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333333&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8314_2*l_h_f*1_1_1"/>
  <p:tag name="KSO_WM_TEMPLATE_CATEGORY" val="diagram"/>
  <p:tag name="KSO_WM_TEMPLATE_INDEX" val="20238314"/>
  <p:tag name="KSO_WM_UNIT_LAYERLEVEL" val="1_1_1"/>
  <p:tag name="KSO_WM_TAG_VERSION" val="3.0"/>
  <p:tag name="KSO_WM_BEAUTIFY_FLAG" val="#wm#"/>
  <p:tag name="KSO_WM_UNIT_PRESET_TEXT" val="Click here to add text"/>
</p:tagLst>
</file>

<file path=ppt/tags/tag179.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8314_2*l_h_a*1_1_1"/>
  <p:tag name="KSO_WM_TEMPLATE_CATEGORY" val="diagram"/>
  <p:tag name="KSO_WM_TEMPLATE_INDEX" val="20238314"/>
  <p:tag name="KSO_WM_UNIT_LAYERLEVEL" val="1_1_1"/>
  <p:tag name="KSO_WM_TAG_VERSION" val="3.0"/>
  <p:tag name="KSO_WM_BEAUTIFY_FLAG" val="#wm#"/>
  <p:tag name="KSO_WM_UNIT_PRESET_TEXT" val="Your title here"/>
  <p:tag name="KSO_WM_UNIT_TEXT_FILL_FORE_SCHEMECOLOR_INDEX" val="1"/>
  <p:tag name="KSO_WM_UNIT_TEXT_FILL_TYPE" val="1"/>
</p:tagLst>
</file>

<file path=ppt/tags/tag180.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1,&quot;foreColorIndex&quot;:6,&quot;transparency&quot;:0},&quot;type&quot;:1},&quot;glow&quot;:{&quot;colorType&quot;:0},&quot;line&quot;:{&quot;type&quot;:0},&quot;shadow&quot;:{&quot;brightness&quot;:-0.25,&quot;colorType&quot;:1,&quot;foreColorIndex&quot;:14,&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8314_2*l_h_i*1_2_2"/>
  <p:tag name="KSO_WM_TEMPLATE_CATEGORY" val="diagram"/>
  <p:tag name="KSO_WM_TEMPLATE_INDEX" val="20238314"/>
  <p:tag name="KSO_WM_UNIT_LAYERLEVEL" val="1_1_1"/>
  <p:tag name="KSO_WM_TAG_VERSION" val="3.0"/>
  <p:tag name="KSO_WM_BEAUTIFY_FLAG" val="#wm#"/>
  <p:tag name="KSO_WM_UNIT_FILL_TYPE" val="1"/>
  <p:tag name="KSO_WM_UNIT_FILL_FORE_SCHEMECOLOR_INDEX" val="6"/>
  <p:tag name="KSO_WM_UNIT_FILL_FORE_SCHEMECOLOR_INDEX_BRIGHTNESS" val="0"/>
</p:tagLst>
</file>

<file path=ppt/tags/tag181.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2,&quot;rgb&quot;:&quot;#ffffff&quot;,&quot;transparency&quot;:0},&quot;type&quot;:1},&quot;glow&quot;:{&quot;colorType&quot;:0},&quot;line&quot;:{&quot;type&quot;:0},&quot;shadow&quot;:{&quot;brightness&quot;:0.25,&quot;colorType&quot;:1,&quot;foreColorIndex&quot;:13,&quot;transparency&quot;:0.85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314_2*l_h_i*1_2_1"/>
  <p:tag name="KSO_WM_TEMPLATE_CATEGORY" val="diagram"/>
  <p:tag name="KSO_WM_TEMPLATE_INDEX" val="20238314"/>
  <p:tag name="KSO_WM_UNIT_LAYERLEVEL" val="1_1_1"/>
  <p:tag name="KSO_WM_TAG_VERSION" val="3.0"/>
  <p:tag name="KSO_WM_BEAUTIFY_FLAG" val="#wm#"/>
</p:tagLst>
</file>

<file path=ppt/tags/tag182.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UNIT_TEXT_FILL_TYPE" val="1"/>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333333&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8314_2*l_h_f*1_2_1"/>
  <p:tag name="KSO_WM_TEMPLATE_CATEGORY" val="diagram"/>
  <p:tag name="KSO_WM_TEMPLATE_INDEX" val="20238314"/>
  <p:tag name="KSO_WM_UNIT_LAYERLEVEL" val="1_1_1"/>
  <p:tag name="KSO_WM_TAG_VERSION" val="3.0"/>
  <p:tag name="KSO_WM_BEAUTIFY_FLAG" val="#wm#"/>
  <p:tag name="KSO_WM_UNIT_PRESET_TEXT" val="Click here to add text"/>
</p:tagLst>
</file>

<file path=ppt/tags/tag183.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8314_2*l_h_a*1_2_1"/>
  <p:tag name="KSO_WM_TEMPLATE_CATEGORY" val="diagram"/>
  <p:tag name="KSO_WM_TEMPLATE_INDEX" val="20238314"/>
  <p:tag name="KSO_WM_UNIT_LAYERLEVEL" val="1_1_1"/>
  <p:tag name="KSO_WM_TAG_VERSION" val="3.0"/>
  <p:tag name="KSO_WM_BEAUTIFY_FLAG" val="#wm#"/>
  <p:tag name="KSO_WM_UNIT_PRESET_TEXT" val="Your title here"/>
  <p:tag name="KSO_WM_UNIT_TEXT_FILL_FORE_SCHEMECOLOR_INDEX" val="1"/>
  <p:tag name="KSO_WM_UNIT_TEXT_FILL_TYPE" val="1"/>
</p:tagLst>
</file>

<file path=ppt/tags/tag184.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1,&quot;foreColorIndex&quot;:7,&quot;transparency&quot;:0},&quot;type&quot;:1},&quot;glow&quot;:{&quot;colorType&quot;:0},&quot;line&quot;:{&quot;type&quot;:0},&quot;shadow&quot;:{&quot;brightness&quot;:-0.25,&quot;colorType&quot;:1,&quot;foreColorIndex&quot;:14,&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38314_2*l_h_i*1_3_2"/>
  <p:tag name="KSO_WM_TEMPLATE_CATEGORY" val="diagram"/>
  <p:tag name="KSO_WM_TEMPLATE_INDEX" val="20238314"/>
  <p:tag name="KSO_WM_UNIT_LAYERLEVEL" val="1_1_1"/>
  <p:tag name="KSO_WM_TAG_VERSION" val="3.0"/>
  <p:tag name="KSO_WM_BEAUTIFY_FLAG" val="#wm#"/>
  <p:tag name="KSO_WM_UNIT_FILL_TYPE" val="1"/>
  <p:tag name="KSO_WM_UNIT_FILL_FORE_SCHEMECOLOR_INDEX" val="7"/>
  <p:tag name="KSO_WM_UNIT_FILL_FORE_SCHEMECOLOR_INDEX_BRIGHTNESS" val="0"/>
</p:tagLst>
</file>

<file path=ppt/tags/tag185.xml><?xml version="1.0" encoding="utf-8"?>
<p:tagLst xmlns:a="http://schemas.openxmlformats.org/drawingml/2006/main" xmlns:r="http://schemas.openxmlformats.org/officeDocument/2006/relationships" xmlns:p="http://schemas.openxmlformats.org/presentationml/2006/main">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solid&quot;:{&quot;brightness&quot;:0,&quot;colorType&quot;:2,&quot;rgb&quot;:&quot;#ffffff&quot;,&quot;transparency&quot;:0},&quot;type&quot;:1},&quot;glow&quot;:{&quot;colorType&quot;:0},&quot;line&quot;:{&quot;type&quot;:0},&quot;shadow&quot;:{&quot;brightness&quot;:0.25,&quot;colorType&quot;:1,&quot;foreColorIndex&quot;:13,&quot;transparency&quot;:0.8500000238418579},&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8314_2*l_h_i*1_3_1"/>
  <p:tag name="KSO_WM_TEMPLATE_CATEGORY" val="diagram"/>
  <p:tag name="KSO_WM_TEMPLATE_INDEX" val="20238314"/>
  <p:tag name="KSO_WM_UNIT_LAYERLEVEL" val="1_1_1"/>
  <p:tag name="KSO_WM_TAG_VERSION" val="3.0"/>
  <p:tag name="KSO_WM_BEAUTIFY_FLAG" val="#wm#"/>
</p:tagLst>
</file>

<file path=ppt/tags/tag186.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UNIT_TEXT_FILL_TYPE" val="1"/>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333333&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8314_2*l_h_f*1_3_1"/>
  <p:tag name="KSO_WM_TEMPLATE_CATEGORY" val="diagram"/>
  <p:tag name="KSO_WM_TEMPLATE_INDEX" val="20238314"/>
  <p:tag name="KSO_WM_UNIT_LAYERLEVEL" val="1_1_1"/>
  <p:tag name="KSO_WM_TAG_VERSION" val="3.0"/>
  <p:tag name="KSO_WM_BEAUTIFY_FLAG" val="#wm#"/>
  <p:tag name="KSO_WM_UNIT_PRESET_TEXT" val="Click here to add text"/>
</p:tagLst>
</file>

<file path=ppt/tags/tag187.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3"/>
  <p:tag name="KSO_WM_DIAGRAM_MIN_ITEMCNT" val="2"/>
  <p:tag name="KSO_WM_DIAGRAM_VIRTUALLY_FRAME" val="{&quot;height&quot;:301.38102782722535,&quot;left&quot;:54.7999267578125,&quot;top&quot;:177.9500787401575,&quot;width&quot;:850.40014648437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7,&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3"/>
  <p:tag name="KSO_WM_DIAGRAM_COLOR_TEXT_CAN_REMOVE" val="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8314_2*l_h_a*1_3_1"/>
  <p:tag name="KSO_WM_TEMPLATE_CATEGORY" val="diagram"/>
  <p:tag name="KSO_WM_TEMPLATE_INDEX" val="20238314"/>
  <p:tag name="KSO_WM_UNIT_LAYERLEVEL" val="1_1_1"/>
  <p:tag name="KSO_WM_TAG_VERSION" val="3.0"/>
  <p:tag name="KSO_WM_BEAUTIFY_FLAG" val="#wm#"/>
  <p:tag name="KSO_WM_UNIT_PRESET_TEXT" val="Your title here"/>
  <p:tag name="KSO_WM_UNIT_TEXT_FILL_FORE_SCHEMECOLOR_INDEX" val="1"/>
  <p:tag name="KSO_WM_UNIT_TEXT_FILL_TYPE" val="1"/>
</p:tagLst>
</file>

<file path=ppt/tags/tag188.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90.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92.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94.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96.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ags/tag198.xml><?xml version="1.0" encoding="utf-8"?>
<p:tagLst xmlns:a="http://schemas.openxmlformats.org/drawingml/2006/main" xmlns:r="http://schemas.openxmlformats.org/officeDocument/2006/relationships" xmlns:p="http://schemas.openxmlformats.org/presentationml/2006/main">
  <p:tag name="KSO_WM_BEAUTIFY_FLAG" val="#wm#"/>
  <p:tag name="KSO_WM_SLIDE_TYPE" val="text"/>
  <p:tag name="KSO_WM_TEMPLATE_CATEGORY" val="custom"/>
  <p:tag name="KSO_WM_TEMPLATE_INDEX" val="20238002"/>
</p:tagLst>
</file>

<file path=ppt/tags/tag1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2*a*1"/>
  <p:tag name="KSO_WM_UNIT_INDEX" val="1"/>
  <p:tag name="KSO_WM_UNIT_ISCONTENTSTITLE" val="0"/>
  <p:tag name="KSO_WM_UNIT_ISNUMDGMTITLE" val="0"/>
  <p:tag name="KSO_WM_UNIT_LAYERLEVEL" val="1"/>
  <p:tag name="KSO_WM_UNIT_NOCLEAR" val="0"/>
  <p:tag name="KSO_WM_UNIT_PRESET_TEXT" val="单击此处编辑母版标题样式"/>
  <p:tag name="KSO_WM_UNIT_TYPE" val="a"/>
  <p:tag name="KSO_WM_UNIT_VALUE" val="20"/>
</p:tagLst>
</file>

<file path=ppt/theme/theme1.xml><?xml version="1.0" encoding="utf-8"?>
<a:theme xmlns:a="http://schemas.openxmlformats.org/drawingml/2006/main" name="Office Theme">
  <a:themeElements>
    <a:clrScheme name="2024.3.12-7">
      <a:dk1>
        <a:srgbClr val="333333"/>
      </a:dk1>
      <a:lt1>
        <a:srgbClr val="FFFFFF"/>
      </a:lt1>
      <a:dk2>
        <a:srgbClr val="111807"/>
      </a:dk2>
      <a:lt2>
        <a:srgbClr val="F7FFFB"/>
      </a:lt2>
      <a:accent1>
        <a:srgbClr val="8DC63F"/>
      </a:accent1>
      <a:accent2>
        <a:srgbClr val="D7DF23"/>
      </a:accent2>
      <a:accent3>
        <a:srgbClr val="00A44A"/>
      </a:accent3>
      <a:accent4>
        <a:srgbClr val="43B3C9"/>
      </a:accent4>
      <a:accent5>
        <a:srgbClr val="D74C3D"/>
      </a:accent5>
      <a:accent6>
        <a:srgbClr val="FFC715"/>
      </a:accent6>
      <a:hlink>
        <a:srgbClr val="304FFE"/>
      </a:hlink>
      <a:folHlink>
        <a:srgbClr val="492067"/>
      </a:folHlink>
    </a:clrScheme>
    <a:fontScheme name="传统">
      <a:majorFont>
        <a:latin typeface="Crimson Text SemiBold"/>
        <a:ea typeface="Crimson Text SemiBold"/>
        <a:cs typeface=""/>
      </a:majorFont>
      <a:minorFont>
        <a:latin typeface="Charis SIL"/>
        <a:ea typeface="Charis SI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normAutofit/>
      </a:bodyPr>
      <a:lstStyle>
        <a:defPPr algn="l">
          <a:lnSpc>
            <a:spcPct val="140000"/>
          </a:lnSpc>
          <a:defRPr sz="2400" kern="100" dirty="0">
            <a:effectLst/>
            <a:latin typeface="+mn-ea"/>
            <a:cs typeface="江城圆体 400W" panose="020B0500000000000000"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17</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INTRODUCTION: WHY TECHNOLOGY AND EMPOWERMENT MATTER</vt:lpstr>
      <vt:lpstr>WHAT DOES “EMPOWERMENT” MEAN FOR THE OLDER PERSON?</vt:lpstr>
      <vt:lpstr>OLDER PEOPLE’S HOLISTIC HEALTH AND WELLBEING NEEDS</vt:lpstr>
      <vt:lpstr>WHY SELF-MANAGEMENT MATTERS</vt:lpstr>
      <vt:lpstr>TECHNOLOGY ECOSYSTEM FOR OLDER-PERSON EMPOWERMENT</vt:lpstr>
      <vt:lpstr>WEARABLES AND PERSONAL HEALTH MONITORING</vt:lpstr>
      <vt:lpstr>TELEHEALTH AND REMOTE MONITORING</vt:lpstr>
      <vt:lpstr>ASSISTIVE AND SMART-HOME TECHNOLOGY</vt:lpstr>
      <vt:lpstr>DIGITAL TECHNOLOGY AND SOCIAL/EMOTIONAL WELLBEING</vt:lpstr>
      <vt:lpstr>CRITICAL EVALUATION: WHEN DOES TECHNOLOGY ACTUALLY EMPOWER?</vt:lpstr>
      <vt:lpstr>THEORY: PERSON-CENTRED EMPOWERMENT AND AUTONOMY</vt:lpstr>
      <vt:lpstr>UK POLICY AND CURRENT SERVICE PROVISION</vt:lpstr>
      <vt:lpstr>CHALLENGES: THE DIGITAL EMPOWERMENT PARADOX</vt:lpstr>
      <vt:lpstr>EVIDENCE-BASED RECOMMENDATIONS</vt:lpstr>
      <vt:lpstr>PRACTICAL APPLICATION: OLDER PERSON CASE SCENARIO</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title goes here</dc:title>
  <cp:lastModifiedBy>Ahmad Saman (2330541)</cp:lastModifiedBy>
  <cp:revision>1</cp:revision>
  <dcterms:created xsi:type="dcterms:W3CDTF">2026-10-03T11:45:12Z</dcterms:created>
  <dcterms:modified xsi:type="dcterms:W3CDTF">2026-10-24T23:19:50Z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1033-12.1.28496.28496</vt:lpwstr>
  </property>
  <property fmtid="{D5CDD505-2E9C-101B-9397-08002B2CF9AE}" pid="3" name="ICV">
    <vt:lpwstr>B7F491346155CF153ECFC06A8C5F9FBC_41</vt:lpwstr>
  </property>
</Properties>
</file>