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327" r:id="rId3"/>
    <p:sldId id="334" r:id="rId4"/>
    <p:sldId id="257" r:id="rId5"/>
    <p:sldId id="258" r:id="rId6"/>
    <p:sldId id="290" r:id="rId7"/>
    <p:sldId id="292" r:id="rId8"/>
    <p:sldId id="328" r:id="rId9"/>
    <p:sldId id="331" r:id="rId10"/>
    <p:sldId id="325" r:id="rId11"/>
    <p:sldId id="322" r:id="rId12"/>
    <p:sldId id="323" r:id="rId13"/>
    <p:sldId id="339" r:id="rId14"/>
    <p:sldId id="340" r:id="rId15"/>
    <p:sldId id="324" r:id="rId16"/>
    <p:sldId id="326" r:id="rId17"/>
    <p:sldId id="337" r:id="rId18"/>
    <p:sldId id="338" r:id="rId19"/>
    <p:sldId id="336" r:id="rId20"/>
    <p:sldId id="261" r:id="rId21"/>
    <p:sldId id="335" r:id="rId22"/>
    <p:sldId id="333" r:id="rId23"/>
    <p:sldId id="297" r:id="rId24"/>
    <p:sldId id="266" r:id="rId25"/>
    <p:sldId id="267" r:id="rId26"/>
    <p:sldId id="268" r:id="rId27"/>
    <p:sldId id="281" r:id="rId28"/>
    <p:sldId id="282" r:id="rId29"/>
    <p:sldId id="284" r:id="rId30"/>
    <p:sldId id="330" r:id="rId31"/>
    <p:sldId id="285" r:id="rId32"/>
    <p:sldId id="317" r:id="rId33"/>
    <p:sldId id="299" r:id="rId34"/>
    <p:sldId id="259" r:id="rId35"/>
    <p:sldId id="300" r:id="rId36"/>
    <p:sldId id="296" r:id="rId37"/>
    <p:sldId id="342" r:id="rId38"/>
    <p:sldId id="343" r:id="rId39"/>
    <p:sldId id="341" r:id="rId40"/>
    <p:sldId id="344" r:id="rId41"/>
    <p:sldId id="345"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79" d="100"/>
          <a:sy n="79" d="100"/>
        </p:scale>
        <p:origin x="75" y="5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619C2080-6691-4B40-A80E-B4512C1238A2}"/>
    <pc:docChg chg="undo custSel addSld delSld modSld">
      <pc:chgData name="Helen Lee" userId="950b76d7-29a8-4037-9cf6-1d47a6b96373" providerId="ADAL" clId="{619C2080-6691-4B40-A80E-B4512C1238A2}" dt="2024-06-03T15:19:53.169" v="75" actId="1076"/>
      <pc:docMkLst>
        <pc:docMk/>
      </pc:docMkLst>
      <pc:sldChg chg="del">
        <pc:chgData name="Helen Lee" userId="950b76d7-29a8-4037-9cf6-1d47a6b96373" providerId="ADAL" clId="{619C2080-6691-4B40-A80E-B4512C1238A2}" dt="2024-06-03T15:18:46.183" v="10" actId="47"/>
        <pc:sldMkLst>
          <pc:docMk/>
          <pc:sldMk cId="0" sldId="308"/>
        </pc:sldMkLst>
      </pc:sldChg>
      <pc:sldChg chg="delSp modSp mod">
        <pc:chgData name="Helen Lee" userId="950b76d7-29a8-4037-9cf6-1d47a6b96373" providerId="ADAL" clId="{619C2080-6691-4B40-A80E-B4512C1238A2}" dt="2024-06-03T15:18:05.577" v="4" actId="1076"/>
        <pc:sldMkLst>
          <pc:docMk/>
          <pc:sldMk cId="422176850" sldId="339"/>
        </pc:sldMkLst>
        <pc:spChg chg="mod">
          <ac:chgData name="Helen Lee" userId="950b76d7-29a8-4037-9cf6-1d47a6b96373" providerId="ADAL" clId="{619C2080-6691-4B40-A80E-B4512C1238A2}" dt="2024-06-03T15:18:05.577" v="4" actId="1076"/>
          <ac:spMkLst>
            <pc:docMk/>
            <pc:sldMk cId="422176850" sldId="339"/>
            <ac:spMk id="10" creationId="{BE31AD54-9CAC-D948-E069-FABF47D1AE7C}"/>
          </ac:spMkLst>
        </pc:spChg>
        <pc:picChg chg="del">
          <ac:chgData name="Helen Lee" userId="950b76d7-29a8-4037-9cf6-1d47a6b96373" providerId="ADAL" clId="{619C2080-6691-4B40-A80E-B4512C1238A2}" dt="2024-06-03T15:18:00.872" v="2" actId="478"/>
          <ac:picMkLst>
            <pc:docMk/>
            <pc:sldMk cId="422176850" sldId="339"/>
            <ac:picMk id="3" creationId="{9C0A1E28-251D-4BB9-2F9A-26B374E69748}"/>
          </ac:picMkLst>
        </pc:picChg>
        <pc:picChg chg="del">
          <ac:chgData name="Helen Lee" userId="950b76d7-29a8-4037-9cf6-1d47a6b96373" providerId="ADAL" clId="{619C2080-6691-4B40-A80E-B4512C1238A2}" dt="2024-06-03T15:18:01.480" v="3" actId="478"/>
          <ac:picMkLst>
            <pc:docMk/>
            <pc:sldMk cId="422176850" sldId="339"/>
            <ac:picMk id="7" creationId="{A6503791-5C4D-85D3-F4CE-E8E3A47E5AA1}"/>
          </ac:picMkLst>
        </pc:picChg>
        <pc:picChg chg="del mod">
          <ac:chgData name="Helen Lee" userId="950b76d7-29a8-4037-9cf6-1d47a6b96373" providerId="ADAL" clId="{619C2080-6691-4B40-A80E-B4512C1238A2}" dt="2024-06-03T15:18:00.334" v="1" actId="478"/>
          <ac:picMkLst>
            <pc:docMk/>
            <pc:sldMk cId="422176850" sldId="339"/>
            <ac:picMk id="8" creationId="{C691B2E1-2444-9E88-D4C6-89840E5D23AF}"/>
          </ac:picMkLst>
        </pc:picChg>
      </pc:sldChg>
      <pc:sldChg chg="delSp add del mod">
        <pc:chgData name="Helen Lee" userId="950b76d7-29a8-4037-9cf6-1d47a6b96373" providerId="ADAL" clId="{619C2080-6691-4B40-A80E-B4512C1238A2}" dt="2024-06-03T15:18:19.192" v="8" actId="478"/>
        <pc:sldMkLst>
          <pc:docMk/>
          <pc:sldMk cId="2990506846" sldId="340"/>
        </pc:sldMkLst>
        <pc:spChg chg="del">
          <ac:chgData name="Helen Lee" userId="950b76d7-29a8-4037-9cf6-1d47a6b96373" providerId="ADAL" clId="{619C2080-6691-4B40-A80E-B4512C1238A2}" dt="2024-06-03T15:18:17.615" v="7" actId="478"/>
          <ac:spMkLst>
            <pc:docMk/>
            <pc:sldMk cId="2990506846" sldId="340"/>
            <ac:spMk id="7" creationId="{54044DC3-06DA-F7E9-B0D9-5951763F4B03}"/>
          </ac:spMkLst>
        </pc:spChg>
        <pc:picChg chg="del">
          <ac:chgData name="Helen Lee" userId="950b76d7-29a8-4037-9cf6-1d47a6b96373" providerId="ADAL" clId="{619C2080-6691-4B40-A80E-B4512C1238A2}" dt="2024-06-03T15:18:19.192" v="8" actId="478"/>
          <ac:picMkLst>
            <pc:docMk/>
            <pc:sldMk cId="2990506846" sldId="340"/>
            <ac:picMk id="8" creationId="{DFE3E1EB-1765-31FE-F603-71AA524D67C3}"/>
          </ac:picMkLst>
        </pc:picChg>
      </pc:sldChg>
      <pc:sldChg chg="addSp delSp modSp add mod">
        <pc:chgData name="Helen Lee" userId="950b76d7-29a8-4037-9cf6-1d47a6b96373" providerId="ADAL" clId="{619C2080-6691-4B40-A80E-B4512C1238A2}" dt="2024-06-03T15:19:53.169" v="75" actId="1076"/>
        <pc:sldMkLst>
          <pc:docMk/>
          <pc:sldMk cId="2465642537" sldId="344"/>
        </pc:sldMkLst>
        <pc:spChg chg="mod">
          <ac:chgData name="Helen Lee" userId="950b76d7-29a8-4037-9cf6-1d47a6b96373" providerId="ADAL" clId="{619C2080-6691-4B40-A80E-B4512C1238A2}" dt="2024-06-03T15:19:53.169" v="75" actId="1076"/>
          <ac:spMkLst>
            <pc:docMk/>
            <pc:sldMk cId="2465642537" sldId="344"/>
            <ac:spMk id="2" creationId="{00000000-0000-0000-0000-000000000000}"/>
          </ac:spMkLst>
        </pc:spChg>
        <pc:spChg chg="del mod">
          <ac:chgData name="Helen Lee" userId="950b76d7-29a8-4037-9cf6-1d47a6b96373" providerId="ADAL" clId="{619C2080-6691-4B40-A80E-B4512C1238A2}" dt="2024-06-03T15:18:51.486" v="13" actId="478"/>
          <ac:spMkLst>
            <pc:docMk/>
            <pc:sldMk cId="2465642537" sldId="344"/>
            <ac:spMk id="3" creationId="{00000000-0000-0000-0000-000000000000}"/>
          </ac:spMkLst>
        </pc:spChg>
        <pc:spChg chg="add del mod">
          <ac:chgData name="Helen Lee" userId="950b76d7-29a8-4037-9cf6-1d47a6b96373" providerId="ADAL" clId="{619C2080-6691-4B40-A80E-B4512C1238A2}" dt="2024-06-03T15:18:53.992" v="14" actId="478"/>
          <ac:spMkLst>
            <pc:docMk/>
            <pc:sldMk cId="2465642537" sldId="344"/>
            <ac:spMk id="10" creationId="{50BB79D8-B566-D955-0515-6D38D0FE83AD}"/>
          </ac:spMkLst>
        </pc:spChg>
      </pc:sldChg>
      <pc:sldChg chg="add">
        <pc:chgData name="Helen Lee" userId="950b76d7-29a8-4037-9cf6-1d47a6b96373" providerId="ADAL" clId="{619C2080-6691-4B40-A80E-B4512C1238A2}" dt="2024-06-03T15:19:32.539" v="65" actId="2890"/>
        <pc:sldMkLst>
          <pc:docMk/>
          <pc:sldMk cId="11821005" sldId="34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ACD1F6-FB0E-40CE-ADB9-1FE8C4798362}" type="doc">
      <dgm:prSet loTypeId="urn:microsoft.com/office/officeart/2005/8/layout/chevron1" loCatId="process" qsTypeId="urn:microsoft.com/office/officeart/2005/8/quickstyle/simple1" qsCatId="simple" csTypeId="urn:microsoft.com/office/officeart/2005/8/colors/accent1_2" csCatId="accent1" phldr="1"/>
      <dgm:spPr/>
    </dgm:pt>
    <dgm:pt modelId="{3393393C-BC69-403B-BB00-A9004F2AF4CF}">
      <dgm:prSet phldrT="[Text]"/>
      <dgm:spPr/>
      <dgm:t>
        <a:bodyPr/>
        <a:lstStyle/>
        <a:p>
          <a:r>
            <a:rPr lang="en-GB" dirty="0"/>
            <a:t>Conceptual Framework</a:t>
          </a:r>
        </a:p>
      </dgm:t>
    </dgm:pt>
    <dgm:pt modelId="{74DDE4C4-B941-4010-B211-535AF68FF00B}" type="parTrans" cxnId="{76CB7E7F-0048-40D2-BB05-BE2336F771BB}">
      <dgm:prSet/>
      <dgm:spPr/>
      <dgm:t>
        <a:bodyPr/>
        <a:lstStyle/>
        <a:p>
          <a:endParaRPr lang="en-GB"/>
        </a:p>
      </dgm:t>
    </dgm:pt>
    <dgm:pt modelId="{6A57A133-0038-491E-9A6C-39E6A6EE36ED}" type="sibTrans" cxnId="{76CB7E7F-0048-40D2-BB05-BE2336F771BB}">
      <dgm:prSet/>
      <dgm:spPr/>
      <dgm:t>
        <a:bodyPr/>
        <a:lstStyle/>
        <a:p>
          <a:endParaRPr lang="en-GB"/>
        </a:p>
      </dgm:t>
    </dgm:pt>
    <dgm:pt modelId="{6B4C684F-237A-45BD-BFE3-9D1395B9C686}">
      <dgm:prSet phldrT="[Text]"/>
      <dgm:spPr/>
      <dgm:t>
        <a:bodyPr/>
        <a:lstStyle/>
        <a:p>
          <a:r>
            <a:rPr lang="en-GB" dirty="0"/>
            <a:t>Theoretical Framework</a:t>
          </a:r>
        </a:p>
      </dgm:t>
    </dgm:pt>
    <dgm:pt modelId="{06149467-F0FA-428E-9ABA-9BA71096F8DA}" type="parTrans" cxnId="{D0A266F6-05CA-407C-91B4-843517B7A276}">
      <dgm:prSet/>
      <dgm:spPr/>
      <dgm:t>
        <a:bodyPr/>
        <a:lstStyle/>
        <a:p>
          <a:endParaRPr lang="en-GB"/>
        </a:p>
      </dgm:t>
    </dgm:pt>
    <dgm:pt modelId="{E06FD8B3-A765-4E56-94CF-6759413689C6}" type="sibTrans" cxnId="{D0A266F6-05CA-407C-91B4-843517B7A276}">
      <dgm:prSet/>
      <dgm:spPr/>
      <dgm:t>
        <a:bodyPr/>
        <a:lstStyle/>
        <a:p>
          <a:endParaRPr lang="en-GB"/>
        </a:p>
      </dgm:t>
    </dgm:pt>
    <dgm:pt modelId="{CCC7E144-BDBF-459A-84BC-2B34C5863EDB}">
      <dgm:prSet phldrT="[Text]"/>
      <dgm:spPr/>
      <dgm:t>
        <a:bodyPr/>
        <a:lstStyle/>
        <a:p>
          <a:r>
            <a:rPr lang="en-GB" dirty="0"/>
            <a:t>Hypotheses</a:t>
          </a:r>
        </a:p>
      </dgm:t>
    </dgm:pt>
    <dgm:pt modelId="{0E0B18F8-C988-4A33-9CED-973F5D947015}" type="parTrans" cxnId="{1CFE0EFD-DEE0-4E76-91CA-916F3102A754}">
      <dgm:prSet/>
      <dgm:spPr/>
      <dgm:t>
        <a:bodyPr/>
        <a:lstStyle/>
        <a:p>
          <a:endParaRPr lang="en-GB"/>
        </a:p>
      </dgm:t>
    </dgm:pt>
    <dgm:pt modelId="{257E1F19-C319-4A34-8A8E-619CDCDDC65D}" type="sibTrans" cxnId="{1CFE0EFD-DEE0-4E76-91CA-916F3102A754}">
      <dgm:prSet/>
      <dgm:spPr/>
      <dgm:t>
        <a:bodyPr/>
        <a:lstStyle/>
        <a:p>
          <a:endParaRPr lang="en-GB"/>
        </a:p>
      </dgm:t>
    </dgm:pt>
    <dgm:pt modelId="{E2E2C13A-F899-4CD3-9951-9B7BA157A172}">
      <dgm:prSet/>
      <dgm:spPr/>
      <dgm:t>
        <a:bodyPr/>
        <a:lstStyle/>
        <a:p>
          <a:r>
            <a:rPr lang="en-GB" dirty="0"/>
            <a:t>Research Design</a:t>
          </a:r>
        </a:p>
      </dgm:t>
    </dgm:pt>
    <dgm:pt modelId="{E3C120D3-42D7-4C7A-9347-B416D06B7224}" type="parTrans" cxnId="{A7810A94-19E8-45E8-A559-FE1493FDF5A7}">
      <dgm:prSet/>
      <dgm:spPr/>
      <dgm:t>
        <a:bodyPr/>
        <a:lstStyle/>
        <a:p>
          <a:endParaRPr lang="en-GB"/>
        </a:p>
      </dgm:t>
    </dgm:pt>
    <dgm:pt modelId="{5D8C5FE3-49CD-4246-9D30-7426D76FB58A}" type="sibTrans" cxnId="{A7810A94-19E8-45E8-A559-FE1493FDF5A7}">
      <dgm:prSet/>
      <dgm:spPr/>
      <dgm:t>
        <a:bodyPr/>
        <a:lstStyle/>
        <a:p>
          <a:endParaRPr lang="en-GB"/>
        </a:p>
      </dgm:t>
    </dgm:pt>
    <dgm:pt modelId="{825F6B17-C4EB-493B-AFC8-BF87C4717494}" type="pres">
      <dgm:prSet presAssocID="{BAACD1F6-FB0E-40CE-ADB9-1FE8C4798362}" presName="Name0" presStyleCnt="0">
        <dgm:presLayoutVars>
          <dgm:dir/>
          <dgm:animLvl val="lvl"/>
          <dgm:resizeHandles val="exact"/>
        </dgm:presLayoutVars>
      </dgm:prSet>
      <dgm:spPr/>
    </dgm:pt>
    <dgm:pt modelId="{EEE3F011-BA7F-4F58-B06D-D475CFC1F379}" type="pres">
      <dgm:prSet presAssocID="{3393393C-BC69-403B-BB00-A9004F2AF4CF}" presName="parTxOnly" presStyleLbl="node1" presStyleIdx="0" presStyleCnt="4">
        <dgm:presLayoutVars>
          <dgm:chMax val="0"/>
          <dgm:chPref val="0"/>
          <dgm:bulletEnabled val="1"/>
        </dgm:presLayoutVars>
      </dgm:prSet>
      <dgm:spPr/>
    </dgm:pt>
    <dgm:pt modelId="{8F8B97D5-B9E4-47F6-B700-22968E1C8882}" type="pres">
      <dgm:prSet presAssocID="{6A57A133-0038-491E-9A6C-39E6A6EE36ED}" presName="parTxOnlySpace" presStyleCnt="0"/>
      <dgm:spPr/>
    </dgm:pt>
    <dgm:pt modelId="{FC950CBA-152A-4D57-BE63-A3A79034500C}" type="pres">
      <dgm:prSet presAssocID="{6B4C684F-237A-45BD-BFE3-9D1395B9C686}" presName="parTxOnly" presStyleLbl="node1" presStyleIdx="1" presStyleCnt="4">
        <dgm:presLayoutVars>
          <dgm:chMax val="0"/>
          <dgm:chPref val="0"/>
          <dgm:bulletEnabled val="1"/>
        </dgm:presLayoutVars>
      </dgm:prSet>
      <dgm:spPr/>
    </dgm:pt>
    <dgm:pt modelId="{CC9EF663-B91D-4BF5-A455-C343B3C74B0B}" type="pres">
      <dgm:prSet presAssocID="{E06FD8B3-A765-4E56-94CF-6759413689C6}" presName="parTxOnlySpace" presStyleCnt="0"/>
      <dgm:spPr/>
    </dgm:pt>
    <dgm:pt modelId="{D559ED2B-8ED9-4FE7-8992-3B667CEF7D8C}" type="pres">
      <dgm:prSet presAssocID="{CCC7E144-BDBF-459A-84BC-2B34C5863EDB}" presName="parTxOnly" presStyleLbl="node1" presStyleIdx="2" presStyleCnt="4">
        <dgm:presLayoutVars>
          <dgm:chMax val="0"/>
          <dgm:chPref val="0"/>
          <dgm:bulletEnabled val="1"/>
        </dgm:presLayoutVars>
      </dgm:prSet>
      <dgm:spPr/>
    </dgm:pt>
    <dgm:pt modelId="{02A95803-2F90-4780-849C-370A41B7278F}" type="pres">
      <dgm:prSet presAssocID="{257E1F19-C319-4A34-8A8E-619CDCDDC65D}" presName="parTxOnlySpace" presStyleCnt="0"/>
      <dgm:spPr/>
    </dgm:pt>
    <dgm:pt modelId="{13F2D791-CD9C-43F6-95F6-6B7F0CAA88AD}" type="pres">
      <dgm:prSet presAssocID="{E2E2C13A-F899-4CD3-9951-9B7BA157A172}" presName="parTxOnly" presStyleLbl="node1" presStyleIdx="3" presStyleCnt="4">
        <dgm:presLayoutVars>
          <dgm:chMax val="0"/>
          <dgm:chPref val="0"/>
          <dgm:bulletEnabled val="1"/>
        </dgm:presLayoutVars>
      </dgm:prSet>
      <dgm:spPr/>
    </dgm:pt>
  </dgm:ptLst>
  <dgm:cxnLst>
    <dgm:cxn modelId="{CCB50504-9107-40D4-85AE-BB4AB827A811}" type="presOf" srcId="{CCC7E144-BDBF-459A-84BC-2B34C5863EDB}" destId="{D559ED2B-8ED9-4FE7-8992-3B667CEF7D8C}" srcOrd="0" destOrd="0" presId="urn:microsoft.com/office/officeart/2005/8/layout/chevron1"/>
    <dgm:cxn modelId="{2F46A77D-085E-44EB-B14B-D0425BD775D5}" type="presOf" srcId="{E2E2C13A-F899-4CD3-9951-9B7BA157A172}" destId="{13F2D791-CD9C-43F6-95F6-6B7F0CAA88AD}" srcOrd="0" destOrd="0" presId="urn:microsoft.com/office/officeart/2005/8/layout/chevron1"/>
    <dgm:cxn modelId="{76CB7E7F-0048-40D2-BB05-BE2336F771BB}" srcId="{BAACD1F6-FB0E-40CE-ADB9-1FE8C4798362}" destId="{3393393C-BC69-403B-BB00-A9004F2AF4CF}" srcOrd="0" destOrd="0" parTransId="{74DDE4C4-B941-4010-B211-535AF68FF00B}" sibTransId="{6A57A133-0038-491E-9A6C-39E6A6EE36ED}"/>
    <dgm:cxn modelId="{A7810A94-19E8-45E8-A559-FE1493FDF5A7}" srcId="{BAACD1F6-FB0E-40CE-ADB9-1FE8C4798362}" destId="{E2E2C13A-F899-4CD3-9951-9B7BA157A172}" srcOrd="3" destOrd="0" parTransId="{E3C120D3-42D7-4C7A-9347-B416D06B7224}" sibTransId="{5D8C5FE3-49CD-4246-9D30-7426D76FB58A}"/>
    <dgm:cxn modelId="{92844FAC-6DB8-4E6C-9D2E-19729E544E17}" type="presOf" srcId="{6B4C684F-237A-45BD-BFE3-9D1395B9C686}" destId="{FC950CBA-152A-4D57-BE63-A3A79034500C}" srcOrd="0" destOrd="0" presId="urn:microsoft.com/office/officeart/2005/8/layout/chevron1"/>
    <dgm:cxn modelId="{929706BB-A16D-4C4E-AA46-39F7EA5156C7}" type="presOf" srcId="{3393393C-BC69-403B-BB00-A9004F2AF4CF}" destId="{EEE3F011-BA7F-4F58-B06D-D475CFC1F379}" srcOrd="0" destOrd="0" presId="urn:microsoft.com/office/officeart/2005/8/layout/chevron1"/>
    <dgm:cxn modelId="{580C4AE2-13D9-40D5-82C8-6F88B5F5080D}" type="presOf" srcId="{BAACD1F6-FB0E-40CE-ADB9-1FE8C4798362}" destId="{825F6B17-C4EB-493B-AFC8-BF87C4717494}" srcOrd="0" destOrd="0" presId="urn:microsoft.com/office/officeart/2005/8/layout/chevron1"/>
    <dgm:cxn modelId="{D0A266F6-05CA-407C-91B4-843517B7A276}" srcId="{BAACD1F6-FB0E-40CE-ADB9-1FE8C4798362}" destId="{6B4C684F-237A-45BD-BFE3-9D1395B9C686}" srcOrd="1" destOrd="0" parTransId="{06149467-F0FA-428E-9ABA-9BA71096F8DA}" sibTransId="{E06FD8B3-A765-4E56-94CF-6759413689C6}"/>
    <dgm:cxn modelId="{1CFE0EFD-DEE0-4E76-91CA-916F3102A754}" srcId="{BAACD1F6-FB0E-40CE-ADB9-1FE8C4798362}" destId="{CCC7E144-BDBF-459A-84BC-2B34C5863EDB}" srcOrd="2" destOrd="0" parTransId="{0E0B18F8-C988-4A33-9CED-973F5D947015}" sibTransId="{257E1F19-C319-4A34-8A8E-619CDCDDC65D}"/>
    <dgm:cxn modelId="{974AF3D2-449A-44A6-A643-85FCA5CE3300}" type="presParOf" srcId="{825F6B17-C4EB-493B-AFC8-BF87C4717494}" destId="{EEE3F011-BA7F-4F58-B06D-D475CFC1F379}" srcOrd="0" destOrd="0" presId="urn:microsoft.com/office/officeart/2005/8/layout/chevron1"/>
    <dgm:cxn modelId="{8C8E3BC2-C99C-43AA-9B62-7A5C61A34060}" type="presParOf" srcId="{825F6B17-C4EB-493B-AFC8-BF87C4717494}" destId="{8F8B97D5-B9E4-47F6-B700-22968E1C8882}" srcOrd="1" destOrd="0" presId="urn:microsoft.com/office/officeart/2005/8/layout/chevron1"/>
    <dgm:cxn modelId="{AE396FE9-38B0-4D00-B7AF-3BAFCC8CBBB5}" type="presParOf" srcId="{825F6B17-C4EB-493B-AFC8-BF87C4717494}" destId="{FC950CBA-152A-4D57-BE63-A3A79034500C}" srcOrd="2" destOrd="0" presId="urn:microsoft.com/office/officeart/2005/8/layout/chevron1"/>
    <dgm:cxn modelId="{3D33A3FD-47A5-45DF-9436-41D9F61CEA7B}" type="presParOf" srcId="{825F6B17-C4EB-493B-AFC8-BF87C4717494}" destId="{CC9EF663-B91D-4BF5-A455-C343B3C74B0B}" srcOrd="3" destOrd="0" presId="urn:microsoft.com/office/officeart/2005/8/layout/chevron1"/>
    <dgm:cxn modelId="{04A8CE9E-4CF6-4CB4-91DD-83D9C4A40CF0}" type="presParOf" srcId="{825F6B17-C4EB-493B-AFC8-BF87C4717494}" destId="{D559ED2B-8ED9-4FE7-8992-3B667CEF7D8C}" srcOrd="4" destOrd="0" presId="urn:microsoft.com/office/officeart/2005/8/layout/chevron1"/>
    <dgm:cxn modelId="{D1437896-3523-4BE4-9D98-8C09BB6C2DFE}" type="presParOf" srcId="{825F6B17-C4EB-493B-AFC8-BF87C4717494}" destId="{02A95803-2F90-4780-849C-370A41B7278F}" srcOrd="5" destOrd="0" presId="urn:microsoft.com/office/officeart/2005/8/layout/chevron1"/>
    <dgm:cxn modelId="{D060AD0B-9CD9-440E-8DD5-2787D8E1B747}" type="presParOf" srcId="{825F6B17-C4EB-493B-AFC8-BF87C4717494}" destId="{13F2D791-CD9C-43F6-95F6-6B7F0CAA88AD}" srcOrd="6"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E3F011-BA7F-4F58-B06D-D475CFC1F379}">
      <dsp:nvSpPr>
        <dsp:cNvPr id="0" name=""/>
        <dsp:cNvSpPr/>
      </dsp:nvSpPr>
      <dsp:spPr>
        <a:xfrm>
          <a:off x="3762" y="2169972"/>
          <a:ext cx="2190458" cy="876183"/>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kern="1200" dirty="0"/>
            <a:t>Conceptual Framework</a:t>
          </a:r>
        </a:p>
      </dsp:txBody>
      <dsp:txXfrm>
        <a:off x="441854" y="2169972"/>
        <a:ext cx="1314275" cy="876183"/>
      </dsp:txXfrm>
    </dsp:sp>
    <dsp:sp modelId="{FC950CBA-152A-4D57-BE63-A3A79034500C}">
      <dsp:nvSpPr>
        <dsp:cNvPr id="0" name=""/>
        <dsp:cNvSpPr/>
      </dsp:nvSpPr>
      <dsp:spPr>
        <a:xfrm>
          <a:off x="1975176" y="2169972"/>
          <a:ext cx="2190458" cy="876183"/>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kern="1200" dirty="0"/>
            <a:t>Theoretical Framework</a:t>
          </a:r>
        </a:p>
      </dsp:txBody>
      <dsp:txXfrm>
        <a:off x="2413268" y="2169972"/>
        <a:ext cx="1314275" cy="876183"/>
      </dsp:txXfrm>
    </dsp:sp>
    <dsp:sp modelId="{D559ED2B-8ED9-4FE7-8992-3B667CEF7D8C}">
      <dsp:nvSpPr>
        <dsp:cNvPr id="0" name=""/>
        <dsp:cNvSpPr/>
      </dsp:nvSpPr>
      <dsp:spPr>
        <a:xfrm>
          <a:off x="3946589" y="2169972"/>
          <a:ext cx="2190458" cy="876183"/>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kern="1200" dirty="0"/>
            <a:t>Hypotheses</a:t>
          </a:r>
        </a:p>
      </dsp:txBody>
      <dsp:txXfrm>
        <a:off x="4384681" y="2169972"/>
        <a:ext cx="1314275" cy="876183"/>
      </dsp:txXfrm>
    </dsp:sp>
    <dsp:sp modelId="{13F2D791-CD9C-43F6-95F6-6B7F0CAA88AD}">
      <dsp:nvSpPr>
        <dsp:cNvPr id="0" name=""/>
        <dsp:cNvSpPr/>
      </dsp:nvSpPr>
      <dsp:spPr>
        <a:xfrm>
          <a:off x="5918002" y="2169972"/>
          <a:ext cx="2190458" cy="876183"/>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kern="1200" dirty="0"/>
            <a:t>Research Design</a:t>
          </a:r>
        </a:p>
      </dsp:txBody>
      <dsp:txXfrm>
        <a:off x="6356094" y="2169972"/>
        <a:ext cx="1314275" cy="876183"/>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03/06/2024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dirty="0"/>
          </a:p>
        </p:txBody>
      </p:sp>
    </p:spTree>
    <p:extLst>
      <p:ext uri="{BB962C8B-B14F-4D97-AF65-F5344CB8AC3E}">
        <p14:creationId xmlns:p14="http://schemas.microsoft.com/office/powerpoint/2010/main" val="19686127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Dian kuvan paikkamerkki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Huomautusten paikkamerkki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fi-FI"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03/06/2024</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03/06/2024</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03/06/2024</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03/06/2024</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03/06/2024</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03/06/2024</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03/06/2024</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03/06/2024</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03/06/2024</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03/06/2024</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03/06/2024</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03/06/2024</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8.emf"/><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hyperlink" Target="https://www.ipsos.com/ipsos-mori/en-uk/perceptions-are-not-reality-what-world-gets-wrong" TargetMode="External"/><Relationship Id="rId2" Type="http://schemas.openxmlformats.org/officeDocument/2006/relationships/hyperlink" Target="https://youtu.be/ogeGJS0GEF4"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www.scribbr.co.uk/bias-in-research/generalisability/" TargetMode="External"/><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hyperlink" Target="http://www.erm.ecs.soton.ac.uk/theme2/what_is_your_paradigm.htm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youtu.be/8xvpxBVCo0c"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4.png"/></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9.xml.rels><?xml version="1.0" encoding="UTF-8" standalone="yes"?>
<Relationships xmlns="http://schemas.openxmlformats.org/package/2006/relationships"><Relationship Id="rId3" Type="http://schemas.openxmlformats.org/officeDocument/2006/relationships/hyperlink" Target="https://www.ons.gov.uk/peoplepopulationandcommunity/leisureandtourism/datasets/monthlyoverseastravelandtourismreferencetables" TargetMode="External"/><Relationship Id="rId2" Type="http://schemas.openxmlformats.org/officeDocument/2006/relationships/hyperlink" Target="https://www.ons.gov.uk/peoplepopulationandcommunity/birthsdeathsandmarriages/families/datasets/familiesandhouseholdsfamiliesandhouseholds/current"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4141694" y="1022470"/>
            <a:ext cx="7806978" cy="1835990"/>
          </a:xfrm>
        </p:spPr>
        <p:txBody>
          <a:bodyPr>
            <a:normAutofit/>
          </a:bodyPr>
          <a:lstStyle/>
          <a:p>
            <a:r>
              <a:rPr lang="en-GB" dirty="0"/>
              <a:t>LCDB7011 Quantitative Research Methods</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4487475" y="3400033"/>
            <a:ext cx="7317761" cy="2178575"/>
          </a:xfrm>
        </p:spPr>
        <p:txBody>
          <a:bodyPr>
            <a:normAutofit/>
          </a:bodyPr>
          <a:lstStyle/>
          <a:p>
            <a:r>
              <a:rPr lang="en-US" sz="4800" dirty="0"/>
              <a:t>Week 1 – Overview</a:t>
            </a:r>
          </a:p>
          <a:p>
            <a:r>
              <a:rPr lang="en-US" sz="4800" dirty="0"/>
              <a:t>Dr. Helen LEE</a:t>
            </a:r>
          </a:p>
          <a:p>
            <a:endParaRPr lang="en-US" dirty="0"/>
          </a:p>
          <a:p>
            <a:endParaRPr lang="en-GB" dirty="0"/>
          </a:p>
        </p:txBody>
      </p:sp>
      <p:pic>
        <p:nvPicPr>
          <p:cNvPr id="11" name="Picture 10">
            <a:extLst>
              <a:ext uri="{FF2B5EF4-FFF2-40B4-BE49-F238E27FC236}">
                <a16:creationId xmlns:a16="http://schemas.microsoft.com/office/drawing/2014/main" id="{B09909A6-D5A4-FE23-0867-CA00A7C1C3A0}"/>
              </a:ext>
            </a:extLst>
          </p:cNvPr>
          <p:cNvPicPr>
            <a:picLocks noChangeAspect="1"/>
          </p:cNvPicPr>
          <p:nvPr/>
        </p:nvPicPr>
        <p:blipFill>
          <a:blip r:embed="rId2"/>
          <a:stretch>
            <a:fillRect/>
          </a:stretch>
        </p:blipFill>
        <p:spPr>
          <a:xfrm>
            <a:off x="0" y="10418"/>
            <a:ext cx="4045296" cy="6847582"/>
          </a:xfrm>
          <a:prstGeom prst="rect">
            <a:avLst/>
          </a:prstGeom>
        </p:spPr>
      </p:pic>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365125"/>
            <a:ext cx="10515600" cy="1027670"/>
          </a:xfrm>
        </p:spPr>
        <p:txBody>
          <a:bodyPr>
            <a:normAutofit/>
          </a:bodyPr>
          <a:lstStyle/>
          <a:p>
            <a:pPr algn="ctr">
              <a:defRPr/>
            </a:pPr>
            <a:r>
              <a:rPr lang="en-GB" altLang="en-US" b="1" dirty="0">
                <a:solidFill>
                  <a:schemeClr val="accent5">
                    <a:lumMod val="50000"/>
                  </a:schemeClr>
                </a:solidFill>
              </a:rPr>
              <a:t>By the end of this session, you should …</a:t>
            </a:r>
            <a:endParaRPr lang="en-GB" b="1" dirty="0">
              <a:solidFill>
                <a:schemeClr val="accent5">
                  <a:lumMod val="50000"/>
                </a:schemeClr>
              </a:solidFill>
            </a:endParaRPr>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916395" y="1392795"/>
            <a:ext cx="10359209" cy="4456943"/>
          </a:xfrm>
        </p:spPr>
        <p:txBody>
          <a:bodyPr>
            <a:normAutofit/>
          </a:bodyPr>
          <a:lstStyle/>
          <a:p>
            <a:pPr marL="533400" indent="-533400" eaLnBrk="1" hangingPunct="1">
              <a:lnSpc>
                <a:spcPct val="90000"/>
              </a:lnSpc>
              <a:spcBef>
                <a:spcPct val="75000"/>
              </a:spcBef>
              <a:buFontTx/>
              <a:buAutoNum type="arabicPeriod"/>
            </a:pPr>
            <a:r>
              <a:rPr lang="en-GB" altLang="en-US" sz="3600" dirty="0"/>
              <a:t>Know about research paradigms and philosophies</a:t>
            </a:r>
          </a:p>
          <a:p>
            <a:pPr marL="533400" indent="-533400" eaLnBrk="1" hangingPunct="1">
              <a:lnSpc>
                <a:spcPct val="90000"/>
              </a:lnSpc>
              <a:spcBef>
                <a:spcPct val="75000"/>
              </a:spcBef>
              <a:buFontTx/>
              <a:buAutoNum type="arabicPeriod"/>
            </a:pPr>
            <a:r>
              <a:rPr lang="en-GB" altLang="en-US" sz="3600" dirty="0"/>
              <a:t>Be able to distinguish qualitative and quantitative research methods</a:t>
            </a:r>
          </a:p>
          <a:p>
            <a:pPr marL="533400" indent="-533400" eaLnBrk="1" hangingPunct="1">
              <a:lnSpc>
                <a:spcPct val="90000"/>
              </a:lnSpc>
              <a:spcBef>
                <a:spcPct val="75000"/>
              </a:spcBef>
              <a:buFontTx/>
              <a:buAutoNum type="arabicPeriod"/>
            </a:pPr>
            <a:r>
              <a:rPr lang="en-GB" altLang="en-US" sz="3600" dirty="0"/>
              <a:t>Be able to decide when to use quantitative research</a:t>
            </a:r>
          </a:p>
          <a:p>
            <a:pPr marL="533400" indent="-533400" eaLnBrk="1" hangingPunct="1">
              <a:lnSpc>
                <a:spcPct val="90000"/>
              </a:lnSpc>
              <a:spcBef>
                <a:spcPct val="75000"/>
              </a:spcBef>
              <a:buFontTx/>
              <a:buAutoNum type="arabicPeriod"/>
            </a:pPr>
            <a:r>
              <a:rPr lang="en-GB" altLang="en-US" sz="3600" dirty="0"/>
              <a:t>Be able to evaluate secondary sources</a:t>
            </a:r>
            <a:endParaRPr lang="en-GB" altLang="en-US" dirty="0"/>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3666819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2631752" y="2224302"/>
            <a:ext cx="6718139" cy="1325563"/>
          </a:xfrm>
        </p:spPr>
        <p:txBody>
          <a:bodyPr>
            <a:normAutofit/>
          </a:bodyPr>
          <a:lstStyle/>
          <a:p>
            <a:pPr marL="0" indent="0" eaLnBrk="1" hangingPunct="1">
              <a:lnSpc>
                <a:spcPct val="90000"/>
              </a:lnSpc>
              <a:spcBef>
                <a:spcPct val="75000"/>
              </a:spcBef>
              <a:buNone/>
            </a:pPr>
            <a:r>
              <a:rPr lang="en-GB" altLang="en-US" sz="5400" dirty="0">
                <a:latin typeface="Arial" panose="020B0604020202020204" pitchFamily="34" charset="0"/>
                <a:cs typeface="Arial" panose="020B0604020202020204" pitchFamily="34" charset="0"/>
              </a:rPr>
              <a:t>Module overview </a:t>
            </a:r>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3182074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19EB997-256B-F503-2FBD-2DAF34C4221B}"/>
              </a:ext>
            </a:extLst>
          </p:cNvPr>
          <p:cNvPicPr>
            <a:picLocks noChangeAspect="1"/>
          </p:cNvPicPr>
          <p:nvPr/>
        </p:nvPicPr>
        <p:blipFill rotWithShape="1">
          <a:blip r:embed="rId2"/>
          <a:srcRect t="10724"/>
          <a:stretch/>
        </p:blipFill>
        <p:spPr>
          <a:xfrm>
            <a:off x="0" y="2143846"/>
            <a:ext cx="4041631" cy="3434762"/>
          </a:xfrm>
          <a:prstGeom prst="rect">
            <a:avLst/>
          </a:prstGeom>
        </p:spPr>
      </p:pic>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127501" y="262394"/>
            <a:ext cx="11587912" cy="882527"/>
          </a:xfrm>
          <a:solidFill>
            <a:schemeClr val="bg1"/>
          </a:solidFill>
        </p:spPr>
        <p:txBody>
          <a:bodyPr>
            <a:normAutofit/>
          </a:bodyPr>
          <a:lstStyle/>
          <a:p>
            <a:r>
              <a:rPr lang="en-GB" sz="4800" dirty="0"/>
              <a:t>LCDB7011 Quantitative Research Methods</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5056094" y="2758569"/>
            <a:ext cx="6659319" cy="1821115"/>
          </a:xfrm>
        </p:spPr>
        <p:txBody>
          <a:bodyPr>
            <a:normAutofit/>
          </a:bodyPr>
          <a:lstStyle/>
          <a:p>
            <a:r>
              <a:rPr lang="en-US" sz="4800" dirty="0"/>
              <a:t>Week 1 – Overview</a:t>
            </a:r>
          </a:p>
          <a:p>
            <a:r>
              <a:rPr lang="en-US" sz="4800" dirty="0"/>
              <a:t>Dr. Helen Lee, UWTSD</a:t>
            </a:r>
          </a:p>
          <a:p>
            <a:endParaRPr lang="en-US" dirty="0"/>
          </a:p>
          <a:p>
            <a:endParaRPr lang="en-GB" dirty="0"/>
          </a:p>
        </p:txBody>
      </p:sp>
      <p:pic>
        <p:nvPicPr>
          <p:cNvPr id="10" name="Picture 9">
            <a:extLst>
              <a:ext uri="{FF2B5EF4-FFF2-40B4-BE49-F238E27FC236}">
                <a16:creationId xmlns:a16="http://schemas.microsoft.com/office/drawing/2014/main" id="{67529DD1-EE88-3C93-F781-8C1965CAAA7D}"/>
              </a:ext>
            </a:extLst>
          </p:cNvPr>
          <p:cNvPicPr>
            <a:picLocks noChangeAspect="1"/>
          </p:cNvPicPr>
          <p:nvPr/>
        </p:nvPicPr>
        <p:blipFill rotWithShape="1">
          <a:blip r:embed="rId3"/>
          <a:srcRect l="35783" t="36155" r="37774" b="45189"/>
          <a:stretch/>
        </p:blipFill>
        <p:spPr>
          <a:xfrm>
            <a:off x="9471853" y="5975472"/>
            <a:ext cx="2720147" cy="882528"/>
          </a:xfrm>
          <a:prstGeom prst="rect">
            <a:avLst/>
          </a:prstGeom>
        </p:spPr>
      </p:pic>
      <p:grpSp>
        <p:nvGrpSpPr>
          <p:cNvPr id="4" name="Group 3">
            <a:extLst>
              <a:ext uri="{FF2B5EF4-FFF2-40B4-BE49-F238E27FC236}">
                <a16:creationId xmlns:a16="http://schemas.microsoft.com/office/drawing/2014/main" id="{6D40EEEC-C7F7-E9A6-C8C9-70E78FAC78AC}"/>
              </a:ext>
            </a:extLst>
          </p:cNvPr>
          <p:cNvGrpSpPr/>
          <p:nvPr/>
        </p:nvGrpSpPr>
        <p:grpSpPr>
          <a:xfrm>
            <a:off x="0" y="5975473"/>
            <a:ext cx="9471852" cy="882527"/>
            <a:chOff x="0" y="5578608"/>
            <a:chExt cx="9471852" cy="1279393"/>
          </a:xfrm>
        </p:grpSpPr>
        <p:pic>
          <p:nvPicPr>
            <p:cNvPr id="7" name="Picture 6">
              <a:extLst>
                <a:ext uri="{FF2B5EF4-FFF2-40B4-BE49-F238E27FC236}">
                  <a16:creationId xmlns:a16="http://schemas.microsoft.com/office/drawing/2014/main" id="{37487F8D-8B5D-E499-D654-2CE224BC7212}"/>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9575E907-B803-0212-A655-7EB2BC067BB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spTree>
    <p:extLst>
      <p:ext uri="{BB962C8B-B14F-4D97-AF65-F5344CB8AC3E}">
        <p14:creationId xmlns:p14="http://schemas.microsoft.com/office/powerpoint/2010/main" val="3406829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78723" y="262394"/>
            <a:ext cx="11975472" cy="948732"/>
          </a:xfrm>
          <a:solidFill>
            <a:schemeClr val="bg1"/>
          </a:solidFill>
        </p:spPr>
        <p:txBody>
          <a:bodyPr>
            <a:normAutofit/>
          </a:bodyPr>
          <a:lstStyle/>
          <a:p>
            <a:r>
              <a:rPr lang="en-GB" sz="4800" dirty="0"/>
              <a:t>LCDB7011 Quantitative Research Methods</a:t>
            </a:r>
          </a:p>
        </p:txBody>
      </p:sp>
      <p:grpSp>
        <p:nvGrpSpPr>
          <p:cNvPr id="4" name="Group 3">
            <a:extLst>
              <a:ext uri="{FF2B5EF4-FFF2-40B4-BE49-F238E27FC236}">
                <a16:creationId xmlns:a16="http://schemas.microsoft.com/office/drawing/2014/main" id="{44912107-5BD5-0983-036B-EB805E53C5F7}"/>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2CB4A374-057A-E290-B1F0-3854D2DC0DC3}"/>
                </a:ext>
              </a:extLst>
            </p:cNvPr>
            <p:cNvGrpSpPr/>
            <p:nvPr/>
          </p:nvGrpSpPr>
          <p:grpSpPr>
            <a:xfrm>
              <a:off x="5152445" y="5909266"/>
              <a:ext cx="7039555" cy="948733"/>
              <a:chOff x="5152445" y="5578608"/>
              <a:chExt cx="7039555" cy="1279392"/>
            </a:xfrm>
          </p:grpSpPr>
          <p:pic>
            <p:nvPicPr>
              <p:cNvPr id="10" name="Picture 9">
                <a:extLst>
                  <a:ext uri="{FF2B5EF4-FFF2-40B4-BE49-F238E27FC236}">
                    <a16:creationId xmlns:a16="http://schemas.microsoft.com/office/drawing/2014/main" id="{67529DD1-EE88-3C93-F781-8C1965CAAA7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37487F8D-8B5D-E499-D654-2CE224BC721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9" name="Picture 8">
              <a:extLst>
                <a:ext uri="{FF2B5EF4-FFF2-40B4-BE49-F238E27FC236}">
                  <a16:creationId xmlns:a16="http://schemas.microsoft.com/office/drawing/2014/main" id="{9575E907-B803-0212-A655-7EB2BC067BBF}"/>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
        <p:nvSpPr>
          <p:cNvPr id="5" name="Subtitle 4">
            <a:extLst>
              <a:ext uri="{FF2B5EF4-FFF2-40B4-BE49-F238E27FC236}">
                <a16:creationId xmlns:a16="http://schemas.microsoft.com/office/drawing/2014/main" id="{668B076C-A62B-2F5C-00D0-E394F4100666}"/>
              </a:ext>
            </a:extLst>
          </p:cNvPr>
          <p:cNvSpPr>
            <a:spLocks noGrp="1"/>
          </p:cNvSpPr>
          <p:nvPr>
            <p:ph type="subTitle" idx="1"/>
          </p:nvPr>
        </p:nvSpPr>
        <p:spPr/>
        <p:txBody>
          <a:bodyPr/>
          <a:lstStyle/>
          <a:p>
            <a:endParaRPr lang="en-GB" dirty="0"/>
          </a:p>
        </p:txBody>
      </p:sp>
      <p:pic>
        <p:nvPicPr>
          <p:cNvPr id="6" name="Picture 5">
            <a:extLst>
              <a:ext uri="{FF2B5EF4-FFF2-40B4-BE49-F238E27FC236}">
                <a16:creationId xmlns:a16="http://schemas.microsoft.com/office/drawing/2014/main" id="{B886E0DE-8434-5E68-C6B8-ADAB2DF20571}"/>
              </a:ext>
            </a:extLst>
          </p:cNvPr>
          <p:cNvPicPr>
            <a:picLocks noChangeAspect="1"/>
          </p:cNvPicPr>
          <p:nvPr/>
        </p:nvPicPr>
        <p:blipFill rotWithShape="1">
          <a:blip r:embed="rId5"/>
          <a:srcRect t="14317" b="22221"/>
          <a:stretch/>
        </p:blipFill>
        <p:spPr>
          <a:xfrm>
            <a:off x="2809534" y="2006626"/>
            <a:ext cx="6976820" cy="3320748"/>
          </a:xfrm>
          <a:prstGeom prst="rect">
            <a:avLst/>
          </a:prstGeom>
          <a:ln>
            <a:noFill/>
          </a:ln>
          <a:effectLst>
            <a:softEdge rad="112500"/>
          </a:effectLst>
        </p:spPr>
      </p:pic>
    </p:spTree>
    <p:extLst>
      <p:ext uri="{BB962C8B-B14F-4D97-AF65-F5344CB8AC3E}">
        <p14:creationId xmlns:p14="http://schemas.microsoft.com/office/powerpoint/2010/main" val="3629684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10CE76C5-2435-541A-88C9-A5769353264B}"/>
              </a:ext>
            </a:extLst>
          </p:cNvPr>
          <p:cNvSpPr>
            <a:spLocks noGrp="1"/>
          </p:cNvSpPr>
          <p:nvPr>
            <p:ph type="title"/>
          </p:nvPr>
        </p:nvSpPr>
        <p:spPr>
          <a:xfrm>
            <a:off x="1524000" y="1"/>
            <a:ext cx="9144000" cy="620713"/>
          </a:xfrm>
        </p:spPr>
        <p:txBody>
          <a:bodyPr/>
          <a:lstStyle/>
          <a:p>
            <a:pPr algn="ctr"/>
            <a:r>
              <a:rPr lang="en-GB" altLang="en-GB" sz="3600"/>
              <a:t>Background:  Areas of Research</a:t>
            </a:r>
          </a:p>
        </p:txBody>
      </p:sp>
      <p:sp>
        <p:nvSpPr>
          <p:cNvPr id="8195" name="Content Placeholder 2">
            <a:extLst>
              <a:ext uri="{FF2B5EF4-FFF2-40B4-BE49-F238E27FC236}">
                <a16:creationId xmlns:a16="http://schemas.microsoft.com/office/drawing/2014/main" id="{A9F1E679-1C4C-5DDC-F4FA-2A11E7580922}"/>
              </a:ext>
            </a:extLst>
          </p:cNvPr>
          <p:cNvSpPr>
            <a:spLocks noGrp="1"/>
          </p:cNvSpPr>
          <p:nvPr>
            <p:ph idx="1"/>
          </p:nvPr>
        </p:nvSpPr>
        <p:spPr>
          <a:xfrm>
            <a:off x="1524000" y="765176"/>
            <a:ext cx="9036050" cy="5211729"/>
          </a:xfrm>
        </p:spPr>
        <p:txBody>
          <a:bodyPr>
            <a:normAutofit/>
          </a:bodyPr>
          <a:lstStyle/>
          <a:p>
            <a:r>
              <a:rPr lang="en-GB" altLang="en-GB" sz="4000" dirty="0"/>
              <a:t>Consumer Behaviour</a:t>
            </a:r>
          </a:p>
          <a:p>
            <a:r>
              <a:rPr lang="en-GB" altLang="en-GB" sz="4000" dirty="0"/>
              <a:t>Cross-Cultural Management</a:t>
            </a:r>
          </a:p>
          <a:p>
            <a:r>
              <a:rPr lang="en-GB" altLang="en-GB" sz="4000" dirty="0"/>
              <a:t>Human-Technology Interaction</a:t>
            </a:r>
          </a:p>
          <a:p>
            <a:r>
              <a:rPr lang="en-GB" altLang="en-GB" sz="4000" dirty="0"/>
              <a:t>Strategic Marketing</a:t>
            </a:r>
          </a:p>
          <a:p>
            <a:r>
              <a:rPr lang="en-GB" altLang="en-GB" sz="4000" dirty="0"/>
              <a:t>Hospitality and Tourism Management </a:t>
            </a:r>
          </a:p>
          <a:p>
            <a:r>
              <a:rPr lang="en-GB" altLang="en-GB" sz="4000" dirty="0"/>
              <a:t>Cultural Heritage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608D5BBF-1253-E239-D114-1B7CEBFD8874}"/>
              </a:ext>
            </a:extLst>
          </p:cNvPr>
          <p:cNvSpPr>
            <a:spLocks noGrp="1"/>
          </p:cNvSpPr>
          <p:nvPr>
            <p:ph type="title"/>
          </p:nvPr>
        </p:nvSpPr>
        <p:spPr>
          <a:xfrm>
            <a:off x="1524000" y="15875"/>
            <a:ext cx="9144000" cy="596900"/>
          </a:xfrm>
        </p:spPr>
        <p:txBody>
          <a:bodyPr/>
          <a:lstStyle/>
          <a:p>
            <a:pPr algn="ctr"/>
            <a:r>
              <a:rPr lang="en-GB" altLang="en-GB" sz="3200"/>
              <a:t>House Rules </a:t>
            </a:r>
            <a:endParaRPr lang="en-GB" altLang="en-GB" sz="3200" dirty="0"/>
          </a:p>
        </p:txBody>
      </p:sp>
      <p:sp>
        <p:nvSpPr>
          <p:cNvPr id="3" name="Content Placeholder 2">
            <a:extLst>
              <a:ext uri="{FF2B5EF4-FFF2-40B4-BE49-F238E27FC236}">
                <a16:creationId xmlns:a16="http://schemas.microsoft.com/office/drawing/2014/main" id="{FCEFE095-3CD0-33A9-5BD8-522496AF8F13}"/>
              </a:ext>
            </a:extLst>
          </p:cNvPr>
          <p:cNvSpPr>
            <a:spLocks noGrp="1"/>
          </p:cNvSpPr>
          <p:nvPr>
            <p:ph idx="1"/>
          </p:nvPr>
        </p:nvSpPr>
        <p:spPr>
          <a:xfrm>
            <a:off x="815973" y="852558"/>
            <a:ext cx="10654969" cy="5193399"/>
          </a:xfrm>
        </p:spPr>
        <p:txBody>
          <a:bodyPr>
            <a:normAutofit/>
          </a:bodyPr>
          <a:lstStyle/>
          <a:p>
            <a:pPr>
              <a:defRPr/>
            </a:pPr>
            <a:r>
              <a:rPr lang="en-GB" dirty="0">
                <a:latin typeface="Arial" panose="020B0604020202020204" pitchFamily="34" charset="0"/>
                <a:cs typeface="Arial" panose="020B0604020202020204" pitchFamily="34" charset="0"/>
              </a:rPr>
              <a:t>As a person, I have a few guiding principles for ensuring harmonious relationship. </a:t>
            </a:r>
          </a:p>
          <a:p>
            <a:pPr>
              <a:defRPr/>
            </a:pPr>
            <a:r>
              <a:rPr lang="en-GB" dirty="0">
                <a:latin typeface="Arial" panose="020B0604020202020204" pitchFamily="34" charset="0"/>
                <a:cs typeface="Arial" panose="020B0604020202020204" pitchFamily="34" charset="0"/>
              </a:rPr>
              <a:t>Moral message: Don’t do to people what you would not wish that somebody should do to you.</a:t>
            </a:r>
          </a:p>
          <a:p>
            <a:pPr>
              <a:defRPr/>
            </a:pPr>
            <a:r>
              <a:rPr lang="en-GB" dirty="0">
                <a:latin typeface="Arial" panose="020B0604020202020204" pitchFamily="34" charset="0"/>
                <a:cs typeface="Arial" panose="020B0604020202020204" pitchFamily="34" charset="0"/>
              </a:rPr>
              <a:t>Respect everyone ! Let’s be nice to one another and enjoy the sessions together, and at the end have good memories of one another.</a:t>
            </a:r>
          </a:p>
          <a:p>
            <a:pPr>
              <a:defRPr/>
            </a:pPr>
            <a:r>
              <a:rPr lang="en-GB" dirty="0">
                <a:latin typeface="Arial" panose="020B0604020202020204" pitchFamily="34" charset="0"/>
                <a:cs typeface="Arial" panose="020B0604020202020204" pitchFamily="34" charset="0"/>
              </a:rPr>
              <a:t>The lecture sessions would be interactive, and would involve lectures, video sessions, and Q&amp;A sessions. At some point, I will do the talking, and at some point, you will do the talking</a:t>
            </a:r>
            <a:endParaRPr lang="en-DE" dirty="0">
              <a:latin typeface="Arial" panose="020B0604020202020204" pitchFamily="34" charset="0"/>
              <a:cs typeface="Arial" panose="020B0604020202020204" pitchFamily="34" charset="0"/>
            </a:endParaRPr>
          </a:p>
        </p:txBody>
      </p:sp>
      <p:grpSp>
        <p:nvGrpSpPr>
          <p:cNvPr id="2" name="Group 1">
            <a:extLst>
              <a:ext uri="{FF2B5EF4-FFF2-40B4-BE49-F238E27FC236}">
                <a16:creationId xmlns:a16="http://schemas.microsoft.com/office/drawing/2014/main" id="{1E1BE41B-F8F2-B642-80A3-3FEC5A4FE697}"/>
              </a:ext>
            </a:extLst>
          </p:cNvPr>
          <p:cNvGrpSpPr/>
          <p:nvPr/>
        </p:nvGrpSpPr>
        <p:grpSpPr>
          <a:xfrm>
            <a:off x="0" y="5970849"/>
            <a:ext cx="12192000" cy="887151"/>
            <a:chOff x="0" y="5578608"/>
            <a:chExt cx="12192000" cy="1279393"/>
          </a:xfrm>
        </p:grpSpPr>
        <p:pic>
          <p:nvPicPr>
            <p:cNvPr id="4" name="Picture 3">
              <a:extLst>
                <a:ext uri="{FF2B5EF4-FFF2-40B4-BE49-F238E27FC236}">
                  <a16:creationId xmlns:a16="http://schemas.microsoft.com/office/drawing/2014/main" id="{BB25BD98-F811-D0D5-5B66-F933F06E944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AE75F21A-2082-A4CD-5240-4C0DFB7DB4B6}"/>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397E2EC2-68C8-8BF7-48ED-1FD8040A4E9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10322D47-68E3-A6AE-2F45-41A868E3BE2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a:extLst>
              <a:ext uri="{FF2B5EF4-FFF2-40B4-BE49-F238E27FC236}">
                <a16:creationId xmlns:a16="http://schemas.microsoft.com/office/drawing/2014/main" id="{5A2754CC-75F0-2FF2-0679-C0BB104E0107}"/>
              </a:ext>
            </a:extLst>
          </p:cNvPr>
          <p:cNvSpPr>
            <a:spLocks noGrp="1"/>
          </p:cNvSpPr>
          <p:nvPr>
            <p:ph idx="1"/>
          </p:nvPr>
        </p:nvSpPr>
        <p:spPr>
          <a:xfrm>
            <a:off x="702453" y="369393"/>
            <a:ext cx="11251359" cy="5744804"/>
          </a:xfrm>
        </p:spPr>
        <p:txBody>
          <a:bodyPr>
            <a:normAutofit fontScale="92500" lnSpcReduction="20000"/>
          </a:bodyPr>
          <a:lstStyle/>
          <a:p>
            <a:pPr algn="ctr" eaLnBrk="1" hangingPunct="1">
              <a:buFont typeface="Wingdings 2" panose="05020102010507070707" pitchFamily="18" charset="2"/>
              <a:buNone/>
            </a:pPr>
            <a:r>
              <a:rPr lang="de-DE" altLang="en-GB" sz="3200" dirty="0">
                <a:latin typeface="Arial" panose="020B0604020202020204" pitchFamily="34" charset="0"/>
                <a:cs typeface="Arial" panose="020B0604020202020204" pitchFamily="34" charset="0"/>
              </a:rPr>
              <a:t>LCDB 7011 Quantitative Research Methods</a:t>
            </a:r>
          </a:p>
          <a:p>
            <a:pPr algn="ctr" eaLnBrk="1" hangingPunct="1">
              <a:buFont typeface="Wingdings 2" panose="05020102010507070707" pitchFamily="18" charset="2"/>
              <a:buNone/>
            </a:pPr>
            <a:endParaRPr lang="de-DE" altLang="en-GB" sz="800" dirty="0">
              <a:latin typeface="Arial" panose="020B0604020202020204" pitchFamily="34" charset="0"/>
              <a:cs typeface="Arial" panose="020B0604020202020204" pitchFamily="34" charset="0"/>
            </a:endParaRPr>
          </a:p>
          <a:p>
            <a:pPr algn="ctr" eaLnBrk="1" hangingPunct="1">
              <a:buFont typeface="Wingdings 2" panose="05020102010507070707" pitchFamily="18" charset="2"/>
              <a:buNone/>
            </a:pPr>
            <a:r>
              <a:rPr lang="de-DE" altLang="en-GB" u="sng" dirty="0">
                <a:latin typeface="Arial" panose="020B0604020202020204" pitchFamily="34" charset="0"/>
                <a:cs typeface="Arial" panose="020B0604020202020204" pitchFamily="34" charset="0"/>
              </a:rPr>
              <a:t>Module Outline</a:t>
            </a:r>
          </a:p>
          <a:p>
            <a:r>
              <a:rPr lang="en-GB" altLang="en-GB" dirty="0">
                <a:latin typeface="Arial" panose="020B0604020202020204" pitchFamily="34" charset="0"/>
                <a:cs typeface="Arial" panose="020B0604020202020204" pitchFamily="34" charset="0"/>
              </a:rPr>
              <a:t>This module will be taught over a period of 12 weeks:</a:t>
            </a:r>
          </a:p>
          <a:p>
            <a:r>
              <a:rPr lang="en-GB" altLang="en-GB" dirty="0">
                <a:latin typeface="Arial" panose="020B0604020202020204" pitchFamily="34" charset="0"/>
                <a:cs typeface="Arial" panose="020B0604020202020204" pitchFamily="34" charset="0"/>
              </a:rPr>
              <a:t>Week 1 Module Overview, Research Paradigm &amp; Conceptualisation</a:t>
            </a:r>
          </a:p>
          <a:p>
            <a:r>
              <a:rPr lang="en-GB" altLang="en-GB" dirty="0">
                <a:latin typeface="Arial" panose="020B0604020202020204" pitchFamily="34" charset="0"/>
                <a:cs typeface="Arial" panose="020B0604020202020204" pitchFamily="34" charset="0"/>
              </a:rPr>
              <a:t>Week 2 Research Design and Process </a:t>
            </a:r>
          </a:p>
          <a:p>
            <a:r>
              <a:rPr lang="en-GB" altLang="en-GB" dirty="0">
                <a:latin typeface="Arial" panose="020B0604020202020204" pitchFamily="34" charset="0"/>
                <a:cs typeface="Arial" panose="020B0604020202020204" pitchFamily="34" charset="0"/>
              </a:rPr>
              <a:t>Week 3-4 Sampling and Questionnaire</a:t>
            </a:r>
          </a:p>
          <a:p>
            <a:r>
              <a:rPr lang="en-GB" altLang="en-GB" dirty="0">
                <a:latin typeface="Arial" panose="020B0604020202020204" pitchFamily="34" charset="0"/>
                <a:cs typeface="Arial" panose="020B0604020202020204" pitchFamily="34" charset="0"/>
              </a:rPr>
              <a:t>Week 5-6 Basics of Statistical Analyses</a:t>
            </a:r>
          </a:p>
          <a:p>
            <a:r>
              <a:rPr lang="en-GB" altLang="en-GB" dirty="0">
                <a:latin typeface="Arial" panose="020B0604020202020204" pitchFamily="34" charset="0"/>
                <a:cs typeface="Arial" panose="020B0604020202020204" pitchFamily="34" charset="0"/>
              </a:rPr>
              <a:t>Week 7 Coursework Discussion</a:t>
            </a:r>
          </a:p>
          <a:p>
            <a:r>
              <a:rPr lang="en-GB" altLang="en-GB" dirty="0">
                <a:latin typeface="Arial" panose="020B0604020202020204" pitchFamily="34" charset="0"/>
                <a:cs typeface="Arial" panose="020B0604020202020204" pitchFamily="34" charset="0"/>
              </a:rPr>
              <a:t>Week 8 Test Classifications</a:t>
            </a:r>
          </a:p>
          <a:p>
            <a:r>
              <a:rPr lang="en-GB" altLang="en-GB" dirty="0">
                <a:latin typeface="Arial" panose="020B0604020202020204" pitchFamily="34" charset="0"/>
                <a:cs typeface="Arial" panose="020B0604020202020204" pitchFamily="34" charset="0"/>
              </a:rPr>
              <a:t>Week 9-10 Multivariate Analyses (I) (Reliability, Validity, Regression Analyses, Testing Hypotheses)</a:t>
            </a:r>
          </a:p>
          <a:p>
            <a:r>
              <a:rPr lang="en-GB" altLang="en-GB" dirty="0">
                <a:latin typeface="Arial" panose="020B0604020202020204" pitchFamily="34" charset="0"/>
                <a:cs typeface="Arial" panose="020B0604020202020204" pitchFamily="34" charset="0"/>
              </a:rPr>
              <a:t>Week 11 Multivariate Analyses (II)</a:t>
            </a:r>
          </a:p>
          <a:p>
            <a:r>
              <a:rPr lang="en-GB" altLang="en-GB" dirty="0">
                <a:latin typeface="Arial" panose="020B0604020202020204" pitchFamily="34" charset="0"/>
                <a:cs typeface="Arial" panose="020B0604020202020204" pitchFamily="34" charset="0"/>
              </a:rPr>
              <a:t>Week 12 Research Report write-up &amp; structure </a:t>
            </a:r>
          </a:p>
          <a:p>
            <a:pPr eaLnBrk="1" hangingPunct="1">
              <a:buFont typeface="Wingdings" panose="05000000000000000000" pitchFamily="2" charset="2"/>
              <a:buNone/>
            </a:pPr>
            <a:endParaRPr lang="de-DE" altLang="en-GB" dirty="0"/>
          </a:p>
          <a:p>
            <a:pPr eaLnBrk="1" hangingPunct="1">
              <a:buFont typeface="Wingdings" panose="05000000000000000000" pitchFamily="2" charset="2"/>
              <a:buNone/>
            </a:pPr>
            <a:endParaRPr lang="de-DE" altLang="en-GB" dirty="0"/>
          </a:p>
          <a:p>
            <a:pPr eaLnBrk="1" hangingPunct="1">
              <a:buFont typeface="Wingdings" panose="05000000000000000000" pitchFamily="2" charset="2"/>
              <a:buNone/>
            </a:pPr>
            <a:endParaRPr lang="en-GB" altLang="en-GB" dirty="0"/>
          </a:p>
        </p:txBody>
      </p:sp>
      <p:pic>
        <p:nvPicPr>
          <p:cNvPr id="2" name="Picture 1">
            <a:extLst>
              <a:ext uri="{FF2B5EF4-FFF2-40B4-BE49-F238E27FC236}">
                <a16:creationId xmlns:a16="http://schemas.microsoft.com/office/drawing/2014/main" id="{EAB93714-D0F7-4A05-ABD2-BED0CD388845}"/>
              </a:ext>
            </a:extLst>
          </p:cNvPr>
          <p:cNvPicPr>
            <a:picLocks noChangeAspect="1"/>
          </p:cNvPicPr>
          <p:nvPr/>
        </p:nvPicPr>
        <p:blipFill>
          <a:blip r:embed="rId2"/>
          <a:stretch>
            <a:fillRect/>
          </a:stretch>
        </p:blipFill>
        <p:spPr>
          <a:xfrm>
            <a:off x="9681838" y="2777698"/>
            <a:ext cx="1405341" cy="1405341"/>
          </a:xfrm>
          <a:prstGeom prst="rect">
            <a:avLst/>
          </a:prstGeom>
        </p:spPr>
      </p:pic>
      <p:grpSp>
        <p:nvGrpSpPr>
          <p:cNvPr id="3" name="Group 2">
            <a:extLst>
              <a:ext uri="{FF2B5EF4-FFF2-40B4-BE49-F238E27FC236}">
                <a16:creationId xmlns:a16="http://schemas.microsoft.com/office/drawing/2014/main" id="{807F69A7-270A-4AA1-5400-6FA59DF278F0}"/>
              </a:ext>
            </a:extLst>
          </p:cNvPr>
          <p:cNvGrpSpPr/>
          <p:nvPr/>
        </p:nvGrpSpPr>
        <p:grpSpPr>
          <a:xfrm>
            <a:off x="0" y="5910294"/>
            <a:ext cx="12192000" cy="947706"/>
            <a:chOff x="0" y="5910294"/>
            <a:chExt cx="12192000" cy="947706"/>
          </a:xfrm>
        </p:grpSpPr>
        <p:grpSp>
          <p:nvGrpSpPr>
            <p:cNvPr id="4" name="Group 3">
              <a:extLst>
                <a:ext uri="{FF2B5EF4-FFF2-40B4-BE49-F238E27FC236}">
                  <a16:creationId xmlns:a16="http://schemas.microsoft.com/office/drawing/2014/main" id="{E934F098-01D6-A614-0452-DDAA306A8B84}"/>
                </a:ext>
              </a:extLst>
            </p:cNvPr>
            <p:cNvGrpSpPr/>
            <p:nvPr/>
          </p:nvGrpSpPr>
          <p:grpSpPr>
            <a:xfrm>
              <a:off x="5152445" y="5910294"/>
              <a:ext cx="7039555" cy="947706"/>
              <a:chOff x="5152445" y="5828338"/>
              <a:chExt cx="7039555" cy="1029662"/>
            </a:xfrm>
          </p:grpSpPr>
          <p:pic>
            <p:nvPicPr>
              <p:cNvPr id="6" name="Picture 5">
                <a:extLst>
                  <a:ext uri="{FF2B5EF4-FFF2-40B4-BE49-F238E27FC236}">
                    <a16:creationId xmlns:a16="http://schemas.microsoft.com/office/drawing/2014/main" id="{101D0AFC-37DC-13ED-7CF0-435FB3936E48}"/>
                  </a:ext>
                </a:extLst>
              </p:cNvPr>
              <p:cNvPicPr>
                <a:picLocks noChangeAspect="1"/>
              </p:cNvPicPr>
              <p:nvPr/>
            </p:nvPicPr>
            <p:blipFill rotWithShape="1">
              <a:blip r:embed="rId3"/>
              <a:srcRect l="35783" t="36155" r="37774" b="45189"/>
              <a:stretch/>
            </p:blipFill>
            <p:spPr>
              <a:xfrm>
                <a:off x="9471853" y="5828338"/>
                <a:ext cx="2720147" cy="1029662"/>
              </a:xfrm>
              <a:prstGeom prst="rect">
                <a:avLst/>
              </a:prstGeom>
            </p:spPr>
          </p:pic>
          <p:pic>
            <p:nvPicPr>
              <p:cNvPr id="7" name="Picture 6">
                <a:extLst>
                  <a:ext uri="{FF2B5EF4-FFF2-40B4-BE49-F238E27FC236}">
                    <a16:creationId xmlns:a16="http://schemas.microsoft.com/office/drawing/2014/main" id="{850AA8FD-9553-4D1E-A18E-C67301DD11AB}"/>
                  </a:ext>
                </a:extLst>
              </p:cNvPr>
              <p:cNvPicPr>
                <a:picLocks noChangeAspect="1"/>
              </p:cNvPicPr>
              <p:nvPr/>
            </p:nvPicPr>
            <p:blipFill rotWithShape="1">
              <a:blip r:embed="rId4"/>
              <a:srcRect l="40286" t="48724" r="8390" b="19509"/>
              <a:stretch/>
            </p:blipFill>
            <p:spPr>
              <a:xfrm>
                <a:off x="5152445" y="5828338"/>
                <a:ext cx="4319407" cy="1029662"/>
              </a:xfrm>
              <a:prstGeom prst="rect">
                <a:avLst/>
              </a:prstGeom>
            </p:spPr>
          </p:pic>
        </p:grpSp>
        <p:pic>
          <p:nvPicPr>
            <p:cNvPr id="5" name="Picture 4">
              <a:extLst>
                <a:ext uri="{FF2B5EF4-FFF2-40B4-BE49-F238E27FC236}">
                  <a16:creationId xmlns:a16="http://schemas.microsoft.com/office/drawing/2014/main" id="{C1C2AE5B-266D-A5F4-3624-4C59B922BA9C}"/>
                </a:ext>
              </a:extLst>
            </p:cNvPr>
            <p:cNvPicPr>
              <a:picLocks noChangeAspect="1"/>
            </p:cNvPicPr>
            <p:nvPr/>
          </p:nvPicPr>
          <p:blipFill rotWithShape="1">
            <a:blip r:embed="rId5"/>
            <a:srcRect l="44460" t="53448" r="30342" b="33142"/>
            <a:stretch/>
          </p:blipFill>
          <p:spPr>
            <a:xfrm>
              <a:off x="0" y="5910294"/>
              <a:ext cx="5263763" cy="947706"/>
            </a:xfrm>
            <a:prstGeom prst="rect">
              <a:avLst/>
            </a:prstGeom>
          </p:spPr>
        </p:pic>
      </p:grpSp>
    </p:spTree>
  </p:cSld>
  <p:clrMapOvr>
    <a:masterClrMapping/>
  </p:clrMapOvr>
  <p:transition advClick="0"/>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a:extLst>
              <a:ext uri="{FF2B5EF4-FFF2-40B4-BE49-F238E27FC236}">
                <a16:creationId xmlns:a16="http://schemas.microsoft.com/office/drawing/2014/main" id="{5A2754CC-75F0-2FF2-0679-C0BB104E0107}"/>
              </a:ext>
            </a:extLst>
          </p:cNvPr>
          <p:cNvSpPr>
            <a:spLocks noGrp="1"/>
          </p:cNvSpPr>
          <p:nvPr>
            <p:ph idx="1"/>
          </p:nvPr>
        </p:nvSpPr>
        <p:spPr>
          <a:xfrm>
            <a:off x="702453" y="369393"/>
            <a:ext cx="11251359" cy="5837627"/>
          </a:xfrm>
        </p:spPr>
        <p:txBody>
          <a:bodyPr>
            <a:normAutofit/>
          </a:bodyPr>
          <a:lstStyle/>
          <a:p>
            <a:pPr algn="ctr" eaLnBrk="1" hangingPunct="1">
              <a:buFont typeface="Wingdings 2" panose="05020102010507070707" pitchFamily="18" charset="2"/>
              <a:buNone/>
            </a:pPr>
            <a:r>
              <a:rPr lang="de-DE" altLang="en-GB" sz="3200" dirty="0">
                <a:latin typeface="Arial" panose="020B0604020202020204" pitchFamily="34" charset="0"/>
                <a:cs typeface="Arial" panose="020B0604020202020204" pitchFamily="34" charset="0"/>
              </a:rPr>
              <a:t>LCDB 7011 Quantitative Research Methods</a:t>
            </a:r>
          </a:p>
          <a:p>
            <a:pPr algn="ctr" eaLnBrk="1" hangingPunct="1">
              <a:buFont typeface="Wingdings 2" panose="05020102010507070707" pitchFamily="18" charset="2"/>
              <a:buNone/>
            </a:pPr>
            <a:endParaRPr lang="de-DE" altLang="en-GB" sz="800" dirty="0">
              <a:latin typeface="Arial" panose="020B0604020202020204" pitchFamily="34" charset="0"/>
              <a:cs typeface="Arial" panose="020B0604020202020204" pitchFamily="34" charset="0"/>
            </a:endParaRPr>
          </a:p>
          <a:p>
            <a:pPr eaLnBrk="1" hangingPunct="1">
              <a:buFont typeface="Wingdings" panose="05000000000000000000" pitchFamily="2" charset="2"/>
              <a:buNone/>
            </a:pPr>
            <a:endParaRPr lang="de-DE" altLang="en-GB" dirty="0"/>
          </a:p>
          <a:p>
            <a:pPr eaLnBrk="1" hangingPunct="1">
              <a:buFont typeface="Wingdings" panose="05000000000000000000" pitchFamily="2" charset="2"/>
              <a:buNone/>
            </a:pPr>
            <a:endParaRPr lang="de-DE" altLang="en-GB" dirty="0"/>
          </a:p>
          <a:p>
            <a:pPr eaLnBrk="1" hangingPunct="1">
              <a:buFont typeface="Wingdings" panose="05000000000000000000" pitchFamily="2" charset="2"/>
              <a:buNone/>
            </a:pPr>
            <a:endParaRPr lang="en-GB" altLang="en-GB" dirty="0"/>
          </a:p>
        </p:txBody>
      </p:sp>
      <p:graphicFrame>
        <p:nvGraphicFramePr>
          <p:cNvPr id="2" name="Table 1">
            <a:extLst>
              <a:ext uri="{FF2B5EF4-FFF2-40B4-BE49-F238E27FC236}">
                <a16:creationId xmlns:a16="http://schemas.microsoft.com/office/drawing/2014/main" id="{D7228C96-3273-588A-7ECB-1E59FC7AD22D}"/>
              </a:ext>
            </a:extLst>
          </p:cNvPr>
          <p:cNvGraphicFramePr>
            <a:graphicFrameLocks noGrp="1"/>
          </p:cNvGraphicFramePr>
          <p:nvPr>
            <p:extLst>
              <p:ext uri="{D42A27DB-BD31-4B8C-83A1-F6EECF244321}">
                <p14:modId xmlns:p14="http://schemas.microsoft.com/office/powerpoint/2010/main" val="434400083"/>
              </p:ext>
            </p:extLst>
          </p:nvPr>
        </p:nvGraphicFramePr>
        <p:xfrm>
          <a:off x="793843" y="888375"/>
          <a:ext cx="10206251" cy="4902826"/>
        </p:xfrm>
        <a:graphic>
          <a:graphicData uri="http://schemas.openxmlformats.org/drawingml/2006/table">
            <a:tbl>
              <a:tblPr firstRow="1" bandRow="1">
                <a:tableStyleId>{5C22544A-7EE6-4342-B048-85BDC9FD1C3A}</a:tableStyleId>
              </a:tblPr>
              <a:tblGrid>
                <a:gridCol w="2747750">
                  <a:extLst>
                    <a:ext uri="{9D8B030D-6E8A-4147-A177-3AD203B41FA5}">
                      <a16:colId xmlns:a16="http://schemas.microsoft.com/office/drawing/2014/main" val="3480424728"/>
                    </a:ext>
                  </a:extLst>
                </a:gridCol>
                <a:gridCol w="7458501">
                  <a:extLst>
                    <a:ext uri="{9D8B030D-6E8A-4147-A177-3AD203B41FA5}">
                      <a16:colId xmlns:a16="http://schemas.microsoft.com/office/drawing/2014/main" val="2765575072"/>
                    </a:ext>
                  </a:extLst>
                </a:gridCol>
              </a:tblGrid>
              <a:tr h="828457">
                <a:tc>
                  <a:txBody>
                    <a:bodyPr/>
                    <a:lstStyle/>
                    <a:p>
                      <a:r>
                        <a:rPr lang="en-US" sz="3200" dirty="0"/>
                        <a:t>Items </a:t>
                      </a:r>
                      <a:endParaRPr lang="en-GB" sz="3200" dirty="0"/>
                    </a:p>
                  </a:txBody>
                  <a:tcPr/>
                </a:tc>
                <a:tc>
                  <a:txBody>
                    <a:bodyPr/>
                    <a:lstStyle/>
                    <a:p>
                      <a:r>
                        <a:rPr lang="en-US" sz="3200" dirty="0"/>
                        <a:t>Description</a:t>
                      </a:r>
                      <a:endParaRPr lang="en-GB" sz="3200" dirty="0"/>
                    </a:p>
                  </a:txBody>
                  <a:tcPr/>
                </a:tc>
                <a:extLst>
                  <a:ext uri="{0D108BD9-81ED-4DB2-BD59-A6C34878D82A}">
                    <a16:rowId xmlns:a16="http://schemas.microsoft.com/office/drawing/2014/main" val="2711632701"/>
                  </a:ext>
                </a:extLst>
              </a:tr>
              <a:tr h="896715">
                <a:tc>
                  <a:txBody>
                    <a:bodyPr/>
                    <a:lstStyle/>
                    <a:p>
                      <a:r>
                        <a:rPr lang="en-US" sz="3200" dirty="0"/>
                        <a:t>Period </a:t>
                      </a:r>
                      <a:endParaRPr lang="en-GB" sz="3200" dirty="0"/>
                    </a:p>
                  </a:txBody>
                  <a:tcPr/>
                </a:tc>
                <a:tc>
                  <a:txBody>
                    <a:bodyPr/>
                    <a:lstStyle/>
                    <a:p>
                      <a:r>
                        <a:rPr lang="en-US" sz="3200" dirty="0"/>
                        <a:t>5 Jun –  24 July 2024 (Every Wed)</a:t>
                      </a:r>
                    </a:p>
                    <a:p>
                      <a:r>
                        <a:rPr lang="en-US" sz="3200" dirty="0"/>
                        <a:t>Summer Break (25 July – 31 Aug)</a:t>
                      </a:r>
                    </a:p>
                    <a:p>
                      <a:r>
                        <a:rPr lang="en-US" sz="3200" dirty="0"/>
                        <a:t>3 Sep -  25 Sep (Every Wed)</a:t>
                      </a:r>
                    </a:p>
                  </a:txBody>
                  <a:tcPr/>
                </a:tc>
                <a:extLst>
                  <a:ext uri="{0D108BD9-81ED-4DB2-BD59-A6C34878D82A}">
                    <a16:rowId xmlns:a16="http://schemas.microsoft.com/office/drawing/2014/main" val="373159102"/>
                  </a:ext>
                </a:extLst>
              </a:tr>
              <a:tr h="839963">
                <a:tc>
                  <a:txBody>
                    <a:bodyPr/>
                    <a:lstStyle/>
                    <a:p>
                      <a:r>
                        <a:rPr lang="en-US" sz="3200" dirty="0"/>
                        <a:t>No. of sessions </a:t>
                      </a:r>
                      <a:endParaRPr lang="en-GB" sz="3200" dirty="0"/>
                    </a:p>
                  </a:txBody>
                  <a:tcPr/>
                </a:tc>
                <a:tc>
                  <a:txBody>
                    <a:bodyPr/>
                    <a:lstStyle/>
                    <a:p>
                      <a:r>
                        <a:rPr lang="en-US" sz="3200" dirty="0"/>
                        <a:t>12 </a:t>
                      </a:r>
                      <a:endParaRPr lang="en-GB" sz="3200" dirty="0"/>
                    </a:p>
                  </a:txBody>
                  <a:tcPr/>
                </a:tc>
                <a:extLst>
                  <a:ext uri="{0D108BD9-81ED-4DB2-BD59-A6C34878D82A}">
                    <a16:rowId xmlns:a16="http://schemas.microsoft.com/office/drawing/2014/main" val="1819080465"/>
                  </a:ext>
                </a:extLst>
              </a:tr>
              <a:tr h="839963">
                <a:tc>
                  <a:txBody>
                    <a:bodyPr/>
                    <a:lstStyle/>
                    <a:p>
                      <a:r>
                        <a:rPr lang="en-US" sz="3200" dirty="0"/>
                        <a:t>Time</a:t>
                      </a:r>
                      <a:endParaRPr lang="en-GB" sz="3200" dirty="0"/>
                    </a:p>
                  </a:txBody>
                  <a:tcPr/>
                </a:tc>
                <a:tc>
                  <a:txBody>
                    <a:bodyPr/>
                    <a:lstStyle/>
                    <a:p>
                      <a:r>
                        <a:rPr lang="en-US" sz="3200" dirty="0"/>
                        <a:t>9:00 am – 2:30 pm </a:t>
                      </a:r>
                      <a:endParaRPr lang="en-GB" sz="3200" dirty="0"/>
                    </a:p>
                  </a:txBody>
                  <a:tcPr/>
                </a:tc>
                <a:extLst>
                  <a:ext uri="{0D108BD9-81ED-4DB2-BD59-A6C34878D82A}">
                    <a16:rowId xmlns:a16="http://schemas.microsoft.com/office/drawing/2014/main" val="2823053786"/>
                  </a:ext>
                </a:extLst>
              </a:tr>
              <a:tr h="839963">
                <a:tc>
                  <a:txBody>
                    <a:bodyPr/>
                    <a:lstStyle/>
                    <a:p>
                      <a:r>
                        <a:rPr lang="en-US" sz="3200" dirty="0"/>
                        <a:t>Venue </a:t>
                      </a:r>
                      <a:endParaRPr lang="en-GB" sz="3200" dirty="0"/>
                    </a:p>
                  </a:txBody>
                  <a:tcPr/>
                </a:tc>
                <a:tc>
                  <a:txBody>
                    <a:bodyPr/>
                    <a:lstStyle/>
                    <a:p>
                      <a:r>
                        <a:rPr lang="en-US" sz="3200" dirty="0"/>
                        <a:t>Suite 111, IQ Building </a:t>
                      </a:r>
                      <a:endParaRPr lang="en-GB" sz="3200" dirty="0"/>
                    </a:p>
                  </a:txBody>
                  <a:tcPr/>
                </a:tc>
                <a:extLst>
                  <a:ext uri="{0D108BD9-81ED-4DB2-BD59-A6C34878D82A}">
                    <a16:rowId xmlns:a16="http://schemas.microsoft.com/office/drawing/2014/main" val="3526375878"/>
                  </a:ext>
                </a:extLst>
              </a:tr>
            </a:tbl>
          </a:graphicData>
        </a:graphic>
      </p:graphicFrame>
      <p:grpSp>
        <p:nvGrpSpPr>
          <p:cNvPr id="3" name="Group 2">
            <a:extLst>
              <a:ext uri="{FF2B5EF4-FFF2-40B4-BE49-F238E27FC236}">
                <a16:creationId xmlns:a16="http://schemas.microsoft.com/office/drawing/2014/main" id="{2D110BD2-F366-A5CD-CFAF-54DC001CA83C}"/>
              </a:ext>
            </a:extLst>
          </p:cNvPr>
          <p:cNvGrpSpPr/>
          <p:nvPr/>
        </p:nvGrpSpPr>
        <p:grpSpPr>
          <a:xfrm>
            <a:off x="0" y="5910294"/>
            <a:ext cx="12192000" cy="947706"/>
            <a:chOff x="0" y="5910294"/>
            <a:chExt cx="12192000" cy="947706"/>
          </a:xfrm>
        </p:grpSpPr>
        <p:grpSp>
          <p:nvGrpSpPr>
            <p:cNvPr id="4" name="Group 3">
              <a:extLst>
                <a:ext uri="{FF2B5EF4-FFF2-40B4-BE49-F238E27FC236}">
                  <a16:creationId xmlns:a16="http://schemas.microsoft.com/office/drawing/2014/main" id="{88C4472B-5912-D9C4-CAD0-7E146BE902B2}"/>
                </a:ext>
              </a:extLst>
            </p:cNvPr>
            <p:cNvGrpSpPr/>
            <p:nvPr/>
          </p:nvGrpSpPr>
          <p:grpSpPr>
            <a:xfrm>
              <a:off x="5152445" y="5910294"/>
              <a:ext cx="7039555" cy="947706"/>
              <a:chOff x="5152445" y="5828338"/>
              <a:chExt cx="7039555" cy="1029662"/>
            </a:xfrm>
          </p:grpSpPr>
          <p:pic>
            <p:nvPicPr>
              <p:cNvPr id="6" name="Picture 5">
                <a:extLst>
                  <a:ext uri="{FF2B5EF4-FFF2-40B4-BE49-F238E27FC236}">
                    <a16:creationId xmlns:a16="http://schemas.microsoft.com/office/drawing/2014/main" id="{3F68DE58-9758-D8D1-2CE3-127F7FDB2863}"/>
                  </a:ext>
                </a:extLst>
              </p:cNvPr>
              <p:cNvPicPr>
                <a:picLocks noChangeAspect="1"/>
              </p:cNvPicPr>
              <p:nvPr/>
            </p:nvPicPr>
            <p:blipFill rotWithShape="1">
              <a:blip r:embed="rId2"/>
              <a:srcRect l="35783" t="36155" r="37774" b="45189"/>
              <a:stretch/>
            </p:blipFill>
            <p:spPr>
              <a:xfrm>
                <a:off x="9471853" y="5828338"/>
                <a:ext cx="2720147" cy="1029662"/>
              </a:xfrm>
              <a:prstGeom prst="rect">
                <a:avLst/>
              </a:prstGeom>
            </p:spPr>
          </p:pic>
          <p:pic>
            <p:nvPicPr>
              <p:cNvPr id="7" name="Picture 6">
                <a:extLst>
                  <a:ext uri="{FF2B5EF4-FFF2-40B4-BE49-F238E27FC236}">
                    <a16:creationId xmlns:a16="http://schemas.microsoft.com/office/drawing/2014/main" id="{7FCD521A-95B4-FF00-4C93-3534F2014EAA}"/>
                  </a:ext>
                </a:extLst>
              </p:cNvPr>
              <p:cNvPicPr>
                <a:picLocks noChangeAspect="1"/>
              </p:cNvPicPr>
              <p:nvPr/>
            </p:nvPicPr>
            <p:blipFill rotWithShape="1">
              <a:blip r:embed="rId3"/>
              <a:srcRect l="40286" t="48724" r="8390" b="19509"/>
              <a:stretch/>
            </p:blipFill>
            <p:spPr>
              <a:xfrm>
                <a:off x="5152445" y="5828338"/>
                <a:ext cx="4319407" cy="1029662"/>
              </a:xfrm>
              <a:prstGeom prst="rect">
                <a:avLst/>
              </a:prstGeom>
            </p:spPr>
          </p:pic>
        </p:grpSp>
        <p:pic>
          <p:nvPicPr>
            <p:cNvPr id="5" name="Picture 4">
              <a:extLst>
                <a:ext uri="{FF2B5EF4-FFF2-40B4-BE49-F238E27FC236}">
                  <a16:creationId xmlns:a16="http://schemas.microsoft.com/office/drawing/2014/main" id="{ABD67104-A594-60BB-3594-FEA3136684CB}"/>
                </a:ext>
              </a:extLst>
            </p:cNvPr>
            <p:cNvPicPr>
              <a:picLocks noChangeAspect="1"/>
            </p:cNvPicPr>
            <p:nvPr/>
          </p:nvPicPr>
          <p:blipFill rotWithShape="1">
            <a:blip r:embed="rId4"/>
            <a:srcRect l="44460" t="53448" r="30342" b="33142"/>
            <a:stretch/>
          </p:blipFill>
          <p:spPr>
            <a:xfrm>
              <a:off x="0" y="5910294"/>
              <a:ext cx="5263763" cy="947706"/>
            </a:xfrm>
            <a:prstGeom prst="rect">
              <a:avLst/>
            </a:prstGeom>
          </p:spPr>
        </p:pic>
      </p:grpSp>
    </p:spTree>
    <p:extLst>
      <p:ext uri="{BB962C8B-B14F-4D97-AF65-F5344CB8AC3E}">
        <p14:creationId xmlns:p14="http://schemas.microsoft.com/office/powerpoint/2010/main" val="2564726119"/>
      </p:ext>
    </p:extLst>
  </p:cSld>
  <p:clrMapOvr>
    <a:masterClrMapping/>
  </p:clrMapOvr>
  <p:transition advClick="0"/>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68834" y="293131"/>
            <a:ext cx="10978430" cy="584935"/>
          </a:xfrm>
          <a:solidFill>
            <a:schemeClr val="bg1"/>
          </a:solidFill>
        </p:spPr>
        <p:txBody>
          <a:bodyPr>
            <a:normAutofit fontScale="90000"/>
          </a:bodyPr>
          <a:lstStyle/>
          <a:p>
            <a:pPr marL="0" marR="0" algn="just" fontAlgn="base" hangingPunct="0">
              <a:spcBef>
                <a:spcPts val="0"/>
              </a:spcBef>
              <a:spcAft>
                <a:spcPts val="0"/>
              </a:spcAft>
            </a:pPr>
            <a:r>
              <a:rPr lang="en-GB" sz="3600" b="1" dirty="0">
                <a:effectLst/>
                <a:latin typeface="Arial" panose="020B0604020202020204" pitchFamily="34" charset="0"/>
                <a:ea typeface="Times New Roman" panose="02020603050405020304" pitchFamily="18" charset="0"/>
                <a:cs typeface="Times New Roman" panose="02020603050405020304" pitchFamily="18" charset="0"/>
              </a:rPr>
              <a:t>LEARNING OUTCOMES</a:t>
            </a:r>
            <a:r>
              <a:rPr lang="en-GB" sz="36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3600" dirty="0">
              <a:effectLst/>
              <a:latin typeface="Calibri" panose="020F0502020204030204" pitchFamily="34" charset="0"/>
              <a:ea typeface="Times New Roman" panose="02020603050405020304" pitchFamily="18" charset="0"/>
              <a:cs typeface="Times New Roman" panose="02020603050405020304" pitchFamily="18" charset="0"/>
            </a:endParaRPr>
          </a:p>
        </p:txBody>
      </p:sp>
      <p:grpSp>
        <p:nvGrpSpPr>
          <p:cNvPr id="4" name="Group 3">
            <a:extLst>
              <a:ext uri="{FF2B5EF4-FFF2-40B4-BE49-F238E27FC236}">
                <a16:creationId xmlns:a16="http://schemas.microsoft.com/office/drawing/2014/main" id="{292276DA-DAA7-054F-F844-9C6FE676EA3A}"/>
              </a:ext>
            </a:extLst>
          </p:cNvPr>
          <p:cNvGrpSpPr/>
          <p:nvPr/>
        </p:nvGrpSpPr>
        <p:grpSpPr>
          <a:xfrm>
            <a:off x="0" y="5910294"/>
            <a:ext cx="12192000" cy="947706"/>
            <a:chOff x="0" y="5910294"/>
            <a:chExt cx="12192000" cy="947706"/>
          </a:xfrm>
        </p:grpSpPr>
        <p:grpSp>
          <p:nvGrpSpPr>
            <p:cNvPr id="3" name="Group 2">
              <a:extLst>
                <a:ext uri="{FF2B5EF4-FFF2-40B4-BE49-F238E27FC236}">
                  <a16:creationId xmlns:a16="http://schemas.microsoft.com/office/drawing/2014/main" id="{AF5510E6-616C-0E19-D0A6-A3A7C9598AE0}"/>
                </a:ext>
              </a:extLst>
            </p:cNvPr>
            <p:cNvGrpSpPr/>
            <p:nvPr/>
          </p:nvGrpSpPr>
          <p:grpSpPr>
            <a:xfrm>
              <a:off x="5152445" y="5910294"/>
              <a:ext cx="7039555" cy="947706"/>
              <a:chOff x="5152445" y="5828338"/>
              <a:chExt cx="7039555" cy="1029662"/>
            </a:xfrm>
          </p:grpSpPr>
          <p:pic>
            <p:nvPicPr>
              <p:cNvPr id="10" name="Picture 9">
                <a:extLst>
                  <a:ext uri="{FF2B5EF4-FFF2-40B4-BE49-F238E27FC236}">
                    <a16:creationId xmlns:a16="http://schemas.microsoft.com/office/drawing/2014/main" id="{67529DD1-EE88-3C93-F781-8C1965CAAA7D}"/>
                  </a:ext>
                </a:extLst>
              </p:cNvPr>
              <p:cNvPicPr>
                <a:picLocks noChangeAspect="1"/>
              </p:cNvPicPr>
              <p:nvPr/>
            </p:nvPicPr>
            <p:blipFill rotWithShape="1">
              <a:blip r:embed="rId2"/>
              <a:srcRect l="35783" t="36155" r="37774" b="45189"/>
              <a:stretch/>
            </p:blipFill>
            <p:spPr>
              <a:xfrm>
                <a:off x="9471853" y="5828338"/>
                <a:ext cx="2720147" cy="1029662"/>
              </a:xfrm>
              <a:prstGeom prst="rect">
                <a:avLst/>
              </a:prstGeom>
            </p:spPr>
          </p:pic>
          <p:pic>
            <p:nvPicPr>
              <p:cNvPr id="7" name="Picture 6">
                <a:extLst>
                  <a:ext uri="{FF2B5EF4-FFF2-40B4-BE49-F238E27FC236}">
                    <a16:creationId xmlns:a16="http://schemas.microsoft.com/office/drawing/2014/main" id="{37487F8D-8B5D-E499-D654-2CE224BC7212}"/>
                  </a:ext>
                </a:extLst>
              </p:cNvPr>
              <p:cNvPicPr>
                <a:picLocks noChangeAspect="1"/>
              </p:cNvPicPr>
              <p:nvPr/>
            </p:nvPicPr>
            <p:blipFill rotWithShape="1">
              <a:blip r:embed="rId3"/>
              <a:srcRect l="40286" t="48724" r="8390" b="19509"/>
              <a:stretch/>
            </p:blipFill>
            <p:spPr>
              <a:xfrm>
                <a:off x="5152445" y="5828338"/>
                <a:ext cx="4319407" cy="1029662"/>
              </a:xfrm>
              <a:prstGeom prst="rect">
                <a:avLst/>
              </a:prstGeom>
            </p:spPr>
          </p:pic>
        </p:grpSp>
        <p:pic>
          <p:nvPicPr>
            <p:cNvPr id="9" name="Picture 8">
              <a:extLst>
                <a:ext uri="{FF2B5EF4-FFF2-40B4-BE49-F238E27FC236}">
                  <a16:creationId xmlns:a16="http://schemas.microsoft.com/office/drawing/2014/main" id="{9575E907-B803-0212-A655-7EB2BC067BBF}"/>
                </a:ext>
              </a:extLst>
            </p:cNvPr>
            <p:cNvPicPr>
              <a:picLocks noChangeAspect="1"/>
            </p:cNvPicPr>
            <p:nvPr/>
          </p:nvPicPr>
          <p:blipFill rotWithShape="1">
            <a:blip r:embed="rId4"/>
            <a:srcRect l="44460" t="53448" r="30342" b="33142"/>
            <a:stretch/>
          </p:blipFill>
          <p:spPr>
            <a:xfrm>
              <a:off x="0" y="5910294"/>
              <a:ext cx="5263763" cy="947706"/>
            </a:xfrm>
            <a:prstGeom prst="rect">
              <a:avLst/>
            </a:prstGeom>
          </p:spPr>
        </p:pic>
      </p:grpSp>
      <p:sp>
        <p:nvSpPr>
          <p:cNvPr id="5" name="Subtitle 4">
            <a:extLst>
              <a:ext uri="{FF2B5EF4-FFF2-40B4-BE49-F238E27FC236}">
                <a16:creationId xmlns:a16="http://schemas.microsoft.com/office/drawing/2014/main" id="{668B076C-A62B-2F5C-00D0-E394F4100666}"/>
              </a:ext>
            </a:extLst>
          </p:cNvPr>
          <p:cNvSpPr>
            <a:spLocks noGrp="1"/>
          </p:cNvSpPr>
          <p:nvPr>
            <p:ph type="subTitle" idx="1"/>
          </p:nvPr>
        </p:nvSpPr>
        <p:spPr>
          <a:xfrm>
            <a:off x="879894" y="1029662"/>
            <a:ext cx="10359354" cy="4813296"/>
          </a:xfrm>
        </p:spPr>
        <p:txBody>
          <a:bodyPr>
            <a:normAutofit fontScale="85000" lnSpcReduction="20000"/>
          </a:bodyPr>
          <a:lstStyle/>
          <a:p>
            <a:pPr marL="342900" marR="0" lvl="0" indent="-342900" algn="just" rtl="0" fontAlgn="base" hangingPunct="0">
              <a:lnSpc>
                <a:spcPct val="107000"/>
              </a:lnSpc>
              <a:spcBef>
                <a:spcPts val="0"/>
              </a:spcBef>
              <a:spcAft>
                <a:spcPts val="800"/>
              </a:spcAf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critically assess the appropriate contexts for using quantitative research techniques, the philosophical underpinnings, strengths and limitations of quantitative research;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lnSpc>
                <a:spcPct val="107000"/>
              </a:lnSpc>
              <a:spcBef>
                <a:spcPts val="0"/>
              </a:spcBef>
              <a:spcAft>
                <a:spcPts val="0"/>
              </a:spcAf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develop a detained understanding of applicable techniques for research and advanced academic enquiry;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lnSpc>
                <a:spcPct val="107000"/>
              </a:lnSpc>
              <a:spcBef>
                <a:spcPts val="0"/>
              </a:spcBef>
              <a:spcAft>
                <a:spcPts val="0"/>
              </a:spcAf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select from, and implement, a range of quantitative analysis techniques in order to address a particular research question;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lnSpc>
                <a:spcPct val="107000"/>
              </a:lnSpc>
              <a:spcBef>
                <a:spcPts val="0"/>
              </a:spcBef>
              <a:spcAft>
                <a:spcPts val="0"/>
              </a:spcAf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understand and critically evaluate quantitative research papers in the student’s subject area of interest.</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l">
              <a:lnSpc>
                <a:spcPct val="107000"/>
              </a:lnSpc>
              <a:spcBef>
                <a:spcPts val="0"/>
              </a:spcBef>
              <a:spcAft>
                <a:spcPts val="0"/>
              </a:spcAft>
              <a:buFont typeface="Symbol" panose="05050102010706020507" pitchFamily="18" charset="2"/>
              <a:buChar char=""/>
            </a:pPr>
            <a:r>
              <a:rPr lang="en-GB" sz="2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assess the contexts for quantitative / qualitative empirical evidence and give a meaning to the data in / with an epistemological perspective.</a:t>
            </a:r>
            <a:r>
              <a:rPr lang="en-GB" sz="2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l">
              <a:lnSpc>
                <a:spcPct val="107000"/>
              </a:lnSpc>
              <a:spcBef>
                <a:spcPts val="0"/>
              </a:spcBef>
              <a:spcAft>
                <a:spcPts val="0"/>
              </a:spcAft>
              <a:buFont typeface="Symbol" panose="05050102010706020507" pitchFamily="18" charset="2"/>
              <a:buChar char=""/>
            </a:pPr>
            <a:r>
              <a:rPr lang="en-GB" sz="2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explore ways to further analyse data through mechanical / abstraction / coding with further analytical aids and the use of software to facilitate data analysis.</a:t>
            </a:r>
            <a:r>
              <a:rPr lang="en-GB" sz="28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8118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FD302-7614-4728-8392-5C806DECA160}"/>
              </a:ext>
            </a:extLst>
          </p:cNvPr>
          <p:cNvSpPr>
            <a:spLocks noGrp="1"/>
          </p:cNvSpPr>
          <p:nvPr>
            <p:ph type="title"/>
          </p:nvPr>
        </p:nvSpPr>
        <p:spPr>
          <a:xfrm>
            <a:off x="838200" y="365125"/>
            <a:ext cx="3518647" cy="1325563"/>
          </a:xfrm>
        </p:spPr>
        <p:txBody>
          <a:bodyPr/>
          <a:lstStyle/>
          <a:p>
            <a:pPr>
              <a:defRPr/>
            </a:pPr>
            <a:r>
              <a:rPr lang="en-GB" dirty="0"/>
              <a:t>Assessment </a:t>
            </a:r>
          </a:p>
        </p:txBody>
      </p:sp>
      <p:pic>
        <p:nvPicPr>
          <p:cNvPr id="3" name="Picture 2">
            <a:extLst>
              <a:ext uri="{FF2B5EF4-FFF2-40B4-BE49-F238E27FC236}">
                <a16:creationId xmlns:a16="http://schemas.microsoft.com/office/drawing/2014/main" id="{D18543DA-AE89-FEEF-A8B9-3D63D910970C}"/>
              </a:ext>
            </a:extLst>
          </p:cNvPr>
          <p:cNvPicPr>
            <a:picLocks noChangeAspect="1"/>
          </p:cNvPicPr>
          <p:nvPr/>
        </p:nvPicPr>
        <p:blipFill rotWithShape="1">
          <a:blip r:embed="rId2"/>
          <a:srcRect l="35783" t="36155" r="37774" b="45189"/>
          <a:stretch/>
        </p:blipFill>
        <p:spPr>
          <a:xfrm>
            <a:off x="9471853" y="5871946"/>
            <a:ext cx="2720147" cy="986053"/>
          </a:xfrm>
          <a:prstGeom prst="rect">
            <a:avLst/>
          </a:prstGeom>
        </p:spPr>
      </p:pic>
      <p:pic>
        <p:nvPicPr>
          <p:cNvPr id="4" name="Picture 3">
            <a:extLst>
              <a:ext uri="{FF2B5EF4-FFF2-40B4-BE49-F238E27FC236}">
                <a16:creationId xmlns:a16="http://schemas.microsoft.com/office/drawing/2014/main" id="{BD79F139-2561-2A72-38BF-83B02982BC86}"/>
              </a:ext>
            </a:extLst>
          </p:cNvPr>
          <p:cNvPicPr>
            <a:picLocks noChangeAspect="1"/>
          </p:cNvPicPr>
          <p:nvPr/>
        </p:nvPicPr>
        <p:blipFill rotWithShape="1">
          <a:blip r:embed="rId3"/>
          <a:srcRect l="40286" t="48724" r="8390" b="19509"/>
          <a:stretch/>
        </p:blipFill>
        <p:spPr>
          <a:xfrm>
            <a:off x="5152445" y="5871948"/>
            <a:ext cx="4319407" cy="986052"/>
          </a:xfrm>
          <a:prstGeom prst="rect">
            <a:avLst/>
          </a:prstGeom>
        </p:spPr>
      </p:pic>
      <p:pic>
        <p:nvPicPr>
          <p:cNvPr id="5" name="Picture 4">
            <a:extLst>
              <a:ext uri="{FF2B5EF4-FFF2-40B4-BE49-F238E27FC236}">
                <a16:creationId xmlns:a16="http://schemas.microsoft.com/office/drawing/2014/main" id="{FB17A38E-1C52-50AE-9F4A-341AAF85C298}"/>
              </a:ext>
            </a:extLst>
          </p:cNvPr>
          <p:cNvPicPr>
            <a:picLocks noChangeAspect="1"/>
          </p:cNvPicPr>
          <p:nvPr/>
        </p:nvPicPr>
        <p:blipFill rotWithShape="1">
          <a:blip r:embed="rId4"/>
          <a:srcRect l="44460" t="53448" r="30342" b="33142"/>
          <a:stretch/>
        </p:blipFill>
        <p:spPr>
          <a:xfrm>
            <a:off x="0" y="5871949"/>
            <a:ext cx="5263763" cy="986051"/>
          </a:xfrm>
          <a:prstGeom prst="rect">
            <a:avLst/>
          </a:prstGeom>
        </p:spPr>
      </p:pic>
      <p:sp>
        <p:nvSpPr>
          <p:cNvPr id="15" name="Content Placeholder 14">
            <a:extLst>
              <a:ext uri="{FF2B5EF4-FFF2-40B4-BE49-F238E27FC236}">
                <a16:creationId xmlns:a16="http://schemas.microsoft.com/office/drawing/2014/main" id="{E3F3FD21-99E9-992F-153E-528BFFB147FC}"/>
              </a:ext>
            </a:extLst>
          </p:cNvPr>
          <p:cNvSpPr>
            <a:spLocks noGrp="1"/>
          </p:cNvSpPr>
          <p:nvPr>
            <p:ph idx="1"/>
          </p:nvPr>
        </p:nvSpPr>
        <p:spPr>
          <a:xfrm>
            <a:off x="562992" y="1484469"/>
            <a:ext cx="4202963" cy="2760981"/>
          </a:xfrm>
        </p:spPr>
        <p:txBody>
          <a:bodyPr>
            <a:normAutofit/>
          </a:bodyPr>
          <a:lstStyle/>
          <a:p>
            <a:endParaRPr lang="en-US" dirty="0"/>
          </a:p>
          <a:p>
            <a:pPr marL="0" indent="0">
              <a:buNone/>
            </a:pPr>
            <a:r>
              <a:rPr lang="en-US" b="1" dirty="0">
                <a:solidFill>
                  <a:srgbClr val="7030A0"/>
                </a:solidFill>
              </a:rPr>
              <a:t>One Assignment (100%)</a:t>
            </a:r>
          </a:p>
          <a:p>
            <a:pPr marL="0" indent="0">
              <a:buNone/>
            </a:pPr>
            <a:endParaRPr lang="en-US" dirty="0"/>
          </a:p>
          <a:p>
            <a:r>
              <a:rPr lang="en-US" dirty="0"/>
              <a:t>Refer to your Module handbook for details.</a:t>
            </a:r>
            <a:endParaRPr lang="en-GB" dirty="0"/>
          </a:p>
        </p:txBody>
      </p:sp>
      <p:pic>
        <p:nvPicPr>
          <p:cNvPr id="7" name="Picture 6">
            <a:extLst>
              <a:ext uri="{FF2B5EF4-FFF2-40B4-BE49-F238E27FC236}">
                <a16:creationId xmlns:a16="http://schemas.microsoft.com/office/drawing/2014/main" id="{AA3AD2C6-9860-94DE-4CB3-F8C53FFD9528}"/>
              </a:ext>
            </a:extLst>
          </p:cNvPr>
          <p:cNvPicPr>
            <a:picLocks noChangeAspect="1"/>
          </p:cNvPicPr>
          <p:nvPr/>
        </p:nvPicPr>
        <p:blipFill>
          <a:blip r:embed="rId5"/>
          <a:stretch>
            <a:fillRect/>
          </a:stretch>
        </p:blipFill>
        <p:spPr>
          <a:xfrm>
            <a:off x="4765955" y="257529"/>
            <a:ext cx="6637020" cy="5614416"/>
          </a:xfrm>
          <a:prstGeom prst="rect">
            <a:avLst/>
          </a:prstGeom>
        </p:spPr>
      </p:pic>
      <p:sp>
        <p:nvSpPr>
          <p:cNvPr id="8" name="Rectangle: Rounded Corners 7">
            <a:extLst>
              <a:ext uri="{FF2B5EF4-FFF2-40B4-BE49-F238E27FC236}">
                <a16:creationId xmlns:a16="http://schemas.microsoft.com/office/drawing/2014/main" id="{A27FA415-A664-1025-41FE-AE2A2B76B05E}"/>
              </a:ext>
            </a:extLst>
          </p:cNvPr>
          <p:cNvSpPr/>
          <p:nvPr/>
        </p:nvSpPr>
        <p:spPr>
          <a:xfrm>
            <a:off x="561600" y="3972743"/>
            <a:ext cx="3795247" cy="1800260"/>
          </a:xfrm>
          <a:prstGeom prst="round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23 October 2024</a:t>
            </a:r>
            <a:endParaRPr lang="en-GB" sz="3200" dirty="0">
              <a:solidFill>
                <a:schemeClr val="tx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E2256-2FFE-4632-96E4-BA0C91E17B5B}"/>
              </a:ext>
            </a:extLst>
          </p:cNvPr>
          <p:cNvSpPr>
            <a:spLocks noGrp="1"/>
          </p:cNvSpPr>
          <p:nvPr>
            <p:ph type="title"/>
          </p:nvPr>
        </p:nvSpPr>
        <p:spPr>
          <a:xfrm>
            <a:off x="1981200" y="274638"/>
            <a:ext cx="7467600" cy="922114"/>
          </a:xfrm>
        </p:spPr>
        <p:txBody>
          <a:bodyPr/>
          <a:lstStyle/>
          <a:p>
            <a:pPr>
              <a:defRPr/>
            </a:pPr>
            <a:r>
              <a:rPr lang="en-GB" dirty="0"/>
              <a:t>Books and resources</a:t>
            </a:r>
          </a:p>
        </p:txBody>
      </p:sp>
      <p:sp>
        <p:nvSpPr>
          <p:cNvPr id="3" name="Content Placeholder 2">
            <a:extLst>
              <a:ext uri="{FF2B5EF4-FFF2-40B4-BE49-F238E27FC236}">
                <a16:creationId xmlns:a16="http://schemas.microsoft.com/office/drawing/2014/main" id="{D8BEB8EB-461F-427B-BA49-8C1C4AC9A71A}"/>
              </a:ext>
            </a:extLst>
          </p:cNvPr>
          <p:cNvSpPr>
            <a:spLocks noGrp="1"/>
          </p:cNvSpPr>
          <p:nvPr>
            <p:ph sz="quarter" idx="1"/>
          </p:nvPr>
        </p:nvSpPr>
        <p:spPr>
          <a:xfrm>
            <a:off x="1150570" y="1600200"/>
            <a:ext cx="9791952" cy="3631864"/>
          </a:xfrm>
        </p:spPr>
        <p:txBody>
          <a:bodyPr>
            <a:normAutofit/>
          </a:bodyPr>
          <a:lstStyle/>
          <a:p>
            <a:pPr marL="0" indent="0">
              <a:buNone/>
              <a:defRPr/>
            </a:pPr>
            <a:r>
              <a:rPr lang="en-GB" dirty="0"/>
              <a:t>Your module handbook contains a reading list, but for any major quantitative research project in the Social Sciences the book below is very, very useful:</a:t>
            </a:r>
          </a:p>
          <a:p>
            <a:pPr>
              <a:defRPr/>
            </a:pPr>
            <a:endParaRPr lang="en-GB" dirty="0"/>
          </a:p>
          <a:p>
            <a:pPr>
              <a:buFont typeface="Wingdings" panose="05000000000000000000" pitchFamily="2" charset="2"/>
              <a:buChar char="Ø"/>
              <a:defRPr/>
            </a:pPr>
            <a:r>
              <a:rPr lang="it-IT" sz="2400" dirty="0">
                <a:effectLst/>
                <a:latin typeface="Arial" panose="020B0604020202020204" pitchFamily="34" charset="0"/>
                <a:ea typeface="Times New Roman" panose="02020603050405020304" pitchFamily="18" charset="0"/>
              </a:rPr>
              <a:t>Byrne, D., (2002) </a:t>
            </a:r>
            <a:r>
              <a:rPr lang="it-IT" sz="2400" dirty="0" err="1">
                <a:effectLst/>
                <a:latin typeface="Arial" panose="020B0604020202020204" pitchFamily="34" charset="0"/>
                <a:ea typeface="Times New Roman" panose="02020603050405020304" pitchFamily="18" charset="0"/>
              </a:rPr>
              <a:t>Interpreting</a:t>
            </a:r>
            <a:r>
              <a:rPr lang="it-IT" sz="2400" dirty="0">
                <a:effectLst/>
                <a:latin typeface="Arial" panose="020B0604020202020204" pitchFamily="34" charset="0"/>
                <a:ea typeface="Times New Roman" panose="02020603050405020304" pitchFamily="18" charset="0"/>
              </a:rPr>
              <a:t> quantitative data, London: Sage</a:t>
            </a:r>
          </a:p>
          <a:p>
            <a:pPr>
              <a:buFont typeface="Wingdings" panose="05000000000000000000" pitchFamily="2" charset="2"/>
              <a:buChar char="Ø"/>
              <a:defRPr/>
            </a:pPr>
            <a:endParaRPr lang="it-IT" sz="2400" dirty="0">
              <a:latin typeface="Arial" panose="020B0604020202020204" pitchFamily="34" charset="0"/>
            </a:endParaRPr>
          </a:p>
          <a:p>
            <a:pPr>
              <a:buFont typeface="Wingdings" panose="05000000000000000000" pitchFamily="2" charset="2"/>
              <a:buChar char="Ø"/>
              <a:defRPr/>
            </a:pPr>
            <a:r>
              <a:rPr lang="en-GB" sz="2400" dirty="0">
                <a:effectLst/>
                <a:latin typeface="Arial" panose="020B0604020202020204" pitchFamily="34" charset="0"/>
                <a:ea typeface="Times New Roman" panose="02020603050405020304" pitchFamily="18" charset="0"/>
              </a:rPr>
              <a:t>Saunders, M., Lewis, P., Thornhill, A., (2019) Research methods for business students, 8th ed., Harlow: Pearson.</a:t>
            </a:r>
            <a:endParaRPr lang="en-GB" sz="2400" dirty="0"/>
          </a:p>
        </p:txBody>
      </p:sp>
      <p:pic>
        <p:nvPicPr>
          <p:cNvPr id="4" name="Picture 3">
            <a:extLst>
              <a:ext uri="{FF2B5EF4-FFF2-40B4-BE49-F238E27FC236}">
                <a16:creationId xmlns:a16="http://schemas.microsoft.com/office/drawing/2014/main" id="{0649D360-2C8F-004E-F75D-B258B6E82FE3}"/>
              </a:ext>
            </a:extLst>
          </p:cNvPr>
          <p:cNvPicPr>
            <a:picLocks noChangeAspect="1"/>
          </p:cNvPicPr>
          <p:nvPr/>
        </p:nvPicPr>
        <p:blipFill rotWithShape="1">
          <a:blip r:embed="rId2"/>
          <a:srcRect l="35783" t="36155" r="37774" b="45189"/>
          <a:stretch/>
        </p:blipFill>
        <p:spPr>
          <a:xfrm>
            <a:off x="9471853" y="5843680"/>
            <a:ext cx="2720147" cy="1014320"/>
          </a:xfrm>
          <a:prstGeom prst="rect">
            <a:avLst/>
          </a:prstGeom>
        </p:spPr>
      </p:pic>
      <p:pic>
        <p:nvPicPr>
          <p:cNvPr id="5" name="Picture 4">
            <a:extLst>
              <a:ext uri="{FF2B5EF4-FFF2-40B4-BE49-F238E27FC236}">
                <a16:creationId xmlns:a16="http://schemas.microsoft.com/office/drawing/2014/main" id="{32AE497B-4149-8461-855B-52CD068D76B2}"/>
              </a:ext>
            </a:extLst>
          </p:cNvPr>
          <p:cNvPicPr>
            <a:picLocks noChangeAspect="1"/>
          </p:cNvPicPr>
          <p:nvPr/>
        </p:nvPicPr>
        <p:blipFill rotWithShape="1">
          <a:blip r:embed="rId3"/>
          <a:srcRect l="40286" t="48724" r="8390" b="19509"/>
          <a:stretch/>
        </p:blipFill>
        <p:spPr>
          <a:xfrm>
            <a:off x="5152445" y="5843680"/>
            <a:ext cx="4319407" cy="1014319"/>
          </a:xfrm>
          <a:prstGeom prst="rect">
            <a:avLst/>
          </a:prstGeom>
        </p:spPr>
      </p:pic>
      <p:pic>
        <p:nvPicPr>
          <p:cNvPr id="6" name="Picture 5">
            <a:extLst>
              <a:ext uri="{FF2B5EF4-FFF2-40B4-BE49-F238E27FC236}">
                <a16:creationId xmlns:a16="http://schemas.microsoft.com/office/drawing/2014/main" id="{978EDD94-650E-EB37-9D29-3955E1A7C9C1}"/>
              </a:ext>
            </a:extLst>
          </p:cNvPr>
          <p:cNvPicPr>
            <a:picLocks noChangeAspect="1"/>
          </p:cNvPicPr>
          <p:nvPr/>
        </p:nvPicPr>
        <p:blipFill rotWithShape="1">
          <a:blip r:embed="rId4"/>
          <a:srcRect l="44460" t="53448" r="30342" b="33142"/>
          <a:stretch/>
        </p:blipFill>
        <p:spPr>
          <a:xfrm>
            <a:off x="0" y="5843681"/>
            <a:ext cx="5263763" cy="1014319"/>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E2256-2FFE-4632-96E4-BA0C91E17B5B}"/>
              </a:ext>
            </a:extLst>
          </p:cNvPr>
          <p:cNvSpPr>
            <a:spLocks noGrp="1"/>
          </p:cNvSpPr>
          <p:nvPr>
            <p:ph type="title"/>
          </p:nvPr>
        </p:nvSpPr>
        <p:spPr>
          <a:xfrm>
            <a:off x="2004252" y="363348"/>
            <a:ext cx="7467600" cy="922114"/>
          </a:xfrm>
        </p:spPr>
        <p:txBody>
          <a:bodyPr/>
          <a:lstStyle/>
          <a:p>
            <a:pPr>
              <a:defRPr/>
            </a:pPr>
            <a:r>
              <a:rPr lang="en-US" dirty="0"/>
              <a:t>Quantitative Research Methods</a:t>
            </a:r>
            <a:endParaRPr lang="en-GB" dirty="0"/>
          </a:p>
        </p:txBody>
      </p:sp>
      <p:pic>
        <p:nvPicPr>
          <p:cNvPr id="4" name="Picture 3">
            <a:extLst>
              <a:ext uri="{FF2B5EF4-FFF2-40B4-BE49-F238E27FC236}">
                <a16:creationId xmlns:a16="http://schemas.microsoft.com/office/drawing/2014/main" id="{0649D360-2C8F-004E-F75D-B258B6E82FE3}"/>
              </a:ext>
            </a:extLst>
          </p:cNvPr>
          <p:cNvPicPr>
            <a:picLocks noChangeAspect="1"/>
          </p:cNvPicPr>
          <p:nvPr/>
        </p:nvPicPr>
        <p:blipFill rotWithShape="1">
          <a:blip r:embed="rId2"/>
          <a:srcRect l="35783" t="36155" r="37774" b="45189"/>
          <a:stretch/>
        </p:blipFill>
        <p:spPr>
          <a:xfrm>
            <a:off x="9471853" y="5843680"/>
            <a:ext cx="2720147" cy="1014320"/>
          </a:xfrm>
          <a:prstGeom prst="rect">
            <a:avLst/>
          </a:prstGeom>
        </p:spPr>
      </p:pic>
      <p:pic>
        <p:nvPicPr>
          <p:cNvPr id="5" name="Picture 4">
            <a:extLst>
              <a:ext uri="{FF2B5EF4-FFF2-40B4-BE49-F238E27FC236}">
                <a16:creationId xmlns:a16="http://schemas.microsoft.com/office/drawing/2014/main" id="{32AE497B-4149-8461-855B-52CD068D76B2}"/>
              </a:ext>
            </a:extLst>
          </p:cNvPr>
          <p:cNvPicPr>
            <a:picLocks noChangeAspect="1"/>
          </p:cNvPicPr>
          <p:nvPr/>
        </p:nvPicPr>
        <p:blipFill rotWithShape="1">
          <a:blip r:embed="rId3"/>
          <a:srcRect l="40286" t="48724" r="8390" b="19509"/>
          <a:stretch/>
        </p:blipFill>
        <p:spPr>
          <a:xfrm>
            <a:off x="5152445" y="5843680"/>
            <a:ext cx="4319407" cy="1014319"/>
          </a:xfrm>
          <a:prstGeom prst="rect">
            <a:avLst/>
          </a:prstGeom>
        </p:spPr>
      </p:pic>
      <p:pic>
        <p:nvPicPr>
          <p:cNvPr id="6" name="Picture 5">
            <a:extLst>
              <a:ext uri="{FF2B5EF4-FFF2-40B4-BE49-F238E27FC236}">
                <a16:creationId xmlns:a16="http://schemas.microsoft.com/office/drawing/2014/main" id="{978EDD94-650E-EB37-9D29-3955E1A7C9C1}"/>
              </a:ext>
            </a:extLst>
          </p:cNvPr>
          <p:cNvPicPr>
            <a:picLocks noChangeAspect="1"/>
          </p:cNvPicPr>
          <p:nvPr/>
        </p:nvPicPr>
        <p:blipFill rotWithShape="1">
          <a:blip r:embed="rId4"/>
          <a:srcRect l="44460" t="53448" r="30342" b="33142"/>
          <a:stretch/>
        </p:blipFill>
        <p:spPr>
          <a:xfrm>
            <a:off x="0" y="5843681"/>
            <a:ext cx="5263763" cy="1014319"/>
          </a:xfrm>
          <a:prstGeom prst="rect">
            <a:avLst/>
          </a:prstGeom>
        </p:spPr>
      </p:pic>
      <p:sp>
        <p:nvSpPr>
          <p:cNvPr id="10" name="Rectangle: Rounded Corners 9">
            <a:extLst>
              <a:ext uri="{FF2B5EF4-FFF2-40B4-BE49-F238E27FC236}">
                <a16:creationId xmlns:a16="http://schemas.microsoft.com/office/drawing/2014/main" id="{BE31AD54-9CAC-D948-E069-FABF47D1AE7C}"/>
              </a:ext>
            </a:extLst>
          </p:cNvPr>
          <p:cNvSpPr/>
          <p:nvPr/>
        </p:nvSpPr>
        <p:spPr>
          <a:xfrm>
            <a:off x="3318890" y="2797794"/>
            <a:ext cx="5824497" cy="922115"/>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solidFill>
                  <a:srgbClr val="7030A0"/>
                </a:solidFill>
              </a:rPr>
              <a:t>Your Thought(s)?</a:t>
            </a:r>
            <a:endParaRPr lang="en-GB" sz="4000" dirty="0">
              <a:solidFill>
                <a:srgbClr val="7030A0"/>
              </a:solidFill>
            </a:endParaRPr>
          </a:p>
        </p:txBody>
      </p:sp>
    </p:spTree>
    <p:extLst>
      <p:ext uri="{BB962C8B-B14F-4D97-AF65-F5344CB8AC3E}">
        <p14:creationId xmlns:p14="http://schemas.microsoft.com/office/powerpoint/2010/main" val="4221768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E2256-2FFE-4632-96E4-BA0C91E17B5B}"/>
              </a:ext>
            </a:extLst>
          </p:cNvPr>
          <p:cNvSpPr>
            <a:spLocks noGrp="1"/>
          </p:cNvSpPr>
          <p:nvPr>
            <p:ph type="title"/>
          </p:nvPr>
        </p:nvSpPr>
        <p:spPr>
          <a:xfrm>
            <a:off x="818866" y="363348"/>
            <a:ext cx="10617957" cy="1862095"/>
          </a:xfrm>
        </p:spPr>
        <p:txBody>
          <a:bodyPr>
            <a:normAutofit/>
          </a:bodyPr>
          <a:lstStyle/>
          <a:p>
            <a:pPr>
              <a:defRPr/>
            </a:pPr>
            <a:r>
              <a:rPr lang="en-US" dirty="0"/>
              <a:t>Warm up activity – </a:t>
            </a:r>
            <a:br>
              <a:rPr lang="en-US" dirty="0"/>
            </a:br>
            <a:r>
              <a:rPr lang="en-US" sz="5400" dirty="0"/>
              <a:t>Quantitative Research Methods</a:t>
            </a:r>
            <a:endParaRPr lang="en-GB" sz="5400" dirty="0"/>
          </a:p>
        </p:txBody>
      </p:sp>
      <p:pic>
        <p:nvPicPr>
          <p:cNvPr id="4" name="Picture 3">
            <a:extLst>
              <a:ext uri="{FF2B5EF4-FFF2-40B4-BE49-F238E27FC236}">
                <a16:creationId xmlns:a16="http://schemas.microsoft.com/office/drawing/2014/main" id="{0649D360-2C8F-004E-F75D-B258B6E82FE3}"/>
              </a:ext>
            </a:extLst>
          </p:cNvPr>
          <p:cNvPicPr>
            <a:picLocks noChangeAspect="1"/>
          </p:cNvPicPr>
          <p:nvPr/>
        </p:nvPicPr>
        <p:blipFill rotWithShape="1">
          <a:blip r:embed="rId2"/>
          <a:srcRect l="35783" t="36155" r="37774" b="45189"/>
          <a:stretch/>
        </p:blipFill>
        <p:spPr>
          <a:xfrm>
            <a:off x="9471853" y="5843680"/>
            <a:ext cx="2720147" cy="1014320"/>
          </a:xfrm>
          <a:prstGeom prst="rect">
            <a:avLst/>
          </a:prstGeom>
        </p:spPr>
      </p:pic>
      <p:pic>
        <p:nvPicPr>
          <p:cNvPr id="5" name="Picture 4">
            <a:extLst>
              <a:ext uri="{FF2B5EF4-FFF2-40B4-BE49-F238E27FC236}">
                <a16:creationId xmlns:a16="http://schemas.microsoft.com/office/drawing/2014/main" id="{32AE497B-4149-8461-855B-52CD068D76B2}"/>
              </a:ext>
            </a:extLst>
          </p:cNvPr>
          <p:cNvPicPr>
            <a:picLocks noChangeAspect="1"/>
          </p:cNvPicPr>
          <p:nvPr/>
        </p:nvPicPr>
        <p:blipFill rotWithShape="1">
          <a:blip r:embed="rId3"/>
          <a:srcRect l="40286" t="48724" r="8390" b="19509"/>
          <a:stretch/>
        </p:blipFill>
        <p:spPr>
          <a:xfrm>
            <a:off x="5152445" y="5843680"/>
            <a:ext cx="4319407" cy="1014319"/>
          </a:xfrm>
          <a:prstGeom prst="rect">
            <a:avLst/>
          </a:prstGeom>
        </p:spPr>
      </p:pic>
      <p:pic>
        <p:nvPicPr>
          <p:cNvPr id="6" name="Picture 5">
            <a:extLst>
              <a:ext uri="{FF2B5EF4-FFF2-40B4-BE49-F238E27FC236}">
                <a16:creationId xmlns:a16="http://schemas.microsoft.com/office/drawing/2014/main" id="{978EDD94-650E-EB37-9D29-3955E1A7C9C1}"/>
              </a:ext>
            </a:extLst>
          </p:cNvPr>
          <p:cNvPicPr>
            <a:picLocks noChangeAspect="1"/>
          </p:cNvPicPr>
          <p:nvPr/>
        </p:nvPicPr>
        <p:blipFill rotWithShape="1">
          <a:blip r:embed="rId4"/>
          <a:srcRect l="44460" t="53448" r="30342" b="33142"/>
          <a:stretch/>
        </p:blipFill>
        <p:spPr>
          <a:xfrm>
            <a:off x="0" y="5843681"/>
            <a:ext cx="5263763" cy="1014319"/>
          </a:xfrm>
          <a:prstGeom prst="rect">
            <a:avLst/>
          </a:prstGeom>
        </p:spPr>
      </p:pic>
    </p:spTree>
    <p:extLst>
      <p:ext uri="{BB962C8B-B14F-4D97-AF65-F5344CB8AC3E}">
        <p14:creationId xmlns:p14="http://schemas.microsoft.com/office/powerpoint/2010/main" val="2990506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EBAFA-8CA0-47AD-A513-BD9D917C3959}"/>
              </a:ext>
            </a:extLst>
          </p:cNvPr>
          <p:cNvSpPr>
            <a:spLocks noGrp="1"/>
          </p:cNvSpPr>
          <p:nvPr>
            <p:ph type="title"/>
          </p:nvPr>
        </p:nvSpPr>
        <p:spPr>
          <a:xfrm>
            <a:off x="1083958" y="137617"/>
            <a:ext cx="8078595" cy="562074"/>
          </a:xfrm>
        </p:spPr>
        <p:txBody>
          <a:bodyPr>
            <a:normAutofit fontScale="90000"/>
          </a:bodyPr>
          <a:lstStyle/>
          <a:p>
            <a:r>
              <a:rPr lang="en-GB" dirty="0"/>
              <a:t>Introductory discussion</a:t>
            </a:r>
          </a:p>
        </p:txBody>
      </p:sp>
      <p:sp>
        <p:nvSpPr>
          <p:cNvPr id="3" name="Content Placeholder 2">
            <a:extLst>
              <a:ext uri="{FF2B5EF4-FFF2-40B4-BE49-F238E27FC236}">
                <a16:creationId xmlns:a16="http://schemas.microsoft.com/office/drawing/2014/main" id="{5CB91671-4F78-4428-AF43-4DFB51442CE0}"/>
              </a:ext>
            </a:extLst>
          </p:cNvPr>
          <p:cNvSpPr>
            <a:spLocks noGrp="1"/>
          </p:cNvSpPr>
          <p:nvPr>
            <p:ph sz="quarter" idx="1"/>
          </p:nvPr>
        </p:nvSpPr>
        <p:spPr>
          <a:xfrm>
            <a:off x="1017346" y="829621"/>
            <a:ext cx="10282999" cy="4743822"/>
          </a:xfrm>
        </p:spPr>
        <p:txBody>
          <a:bodyPr>
            <a:normAutofit/>
          </a:bodyPr>
          <a:lstStyle/>
          <a:p>
            <a:pPr marL="0" indent="0">
              <a:buNone/>
            </a:pPr>
            <a:r>
              <a:rPr lang="en-GB" dirty="0"/>
              <a:t>Video “Why You should Love statistics” (12:49 mins)</a:t>
            </a:r>
          </a:p>
          <a:p>
            <a:pPr marL="0" indent="0">
              <a:buNone/>
            </a:pPr>
            <a:r>
              <a:rPr lang="en-GB" dirty="0">
                <a:hlinkClick r:id="rId2"/>
              </a:rPr>
              <a:t>https://youtu.be/ogeGJS0GEF4</a:t>
            </a:r>
            <a:endParaRPr lang="en-GB" dirty="0"/>
          </a:p>
          <a:p>
            <a:pPr marL="0" indent="0">
              <a:buNone/>
            </a:pPr>
            <a:endParaRPr lang="en-GB" dirty="0"/>
          </a:p>
          <a:p>
            <a:pPr marL="0" indent="0">
              <a:buNone/>
            </a:pPr>
            <a:r>
              <a:rPr lang="en-GB" dirty="0" err="1"/>
              <a:t>Ipsos</a:t>
            </a:r>
            <a:r>
              <a:rPr lang="en-GB" dirty="0"/>
              <a:t> Mori “Perceptions are not reality – what the world gets wrong”</a:t>
            </a:r>
          </a:p>
          <a:p>
            <a:pPr marL="0" indent="0">
              <a:buNone/>
            </a:pPr>
            <a:r>
              <a:rPr lang="en-GB" u="sng" dirty="0">
                <a:hlinkClick r:id="rId3"/>
              </a:rPr>
              <a:t>https://www.ipsos.com/ipsos-mori/en-uk/perceptions-are-not-reality-what-world-gets-wrong</a:t>
            </a:r>
            <a:endParaRPr lang="en-GB" dirty="0"/>
          </a:p>
          <a:p>
            <a:pPr marL="0" indent="0">
              <a:buNone/>
            </a:pPr>
            <a:endParaRPr lang="en-GB" dirty="0"/>
          </a:p>
          <a:p>
            <a:pPr marL="0" indent="0">
              <a:buNone/>
            </a:pPr>
            <a:r>
              <a:rPr lang="en-GB" dirty="0"/>
              <a:t>Based on the article and TED talk, discuss the following statement: “Statistics are needed to manage data to create effective business research”</a:t>
            </a:r>
          </a:p>
          <a:p>
            <a:endParaRPr lang="en-GB" dirty="0"/>
          </a:p>
        </p:txBody>
      </p:sp>
      <p:pic>
        <p:nvPicPr>
          <p:cNvPr id="4" name="Picture 3">
            <a:extLst>
              <a:ext uri="{FF2B5EF4-FFF2-40B4-BE49-F238E27FC236}">
                <a16:creationId xmlns:a16="http://schemas.microsoft.com/office/drawing/2014/main" id="{95B97A38-9FFA-1E0E-FAB6-9D69805ACBE7}"/>
              </a:ext>
            </a:extLst>
          </p:cNvPr>
          <p:cNvPicPr>
            <a:picLocks noChangeAspect="1"/>
          </p:cNvPicPr>
          <p:nvPr/>
        </p:nvPicPr>
        <p:blipFill rotWithShape="1">
          <a:blip r:embed="rId4"/>
          <a:srcRect l="35783" t="36155" r="37774" b="45189"/>
          <a:stretch/>
        </p:blipFill>
        <p:spPr>
          <a:xfrm>
            <a:off x="9471853" y="5861848"/>
            <a:ext cx="2720147" cy="996152"/>
          </a:xfrm>
          <a:prstGeom prst="rect">
            <a:avLst/>
          </a:prstGeom>
        </p:spPr>
      </p:pic>
      <p:pic>
        <p:nvPicPr>
          <p:cNvPr id="5" name="Picture 4">
            <a:extLst>
              <a:ext uri="{FF2B5EF4-FFF2-40B4-BE49-F238E27FC236}">
                <a16:creationId xmlns:a16="http://schemas.microsoft.com/office/drawing/2014/main" id="{E45909BD-926C-FCAC-1831-CE56E54C5F8E}"/>
              </a:ext>
            </a:extLst>
          </p:cNvPr>
          <p:cNvPicPr>
            <a:picLocks noChangeAspect="1"/>
          </p:cNvPicPr>
          <p:nvPr/>
        </p:nvPicPr>
        <p:blipFill rotWithShape="1">
          <a:blip r:embed="rId5"/>
          <a:srcRect l="40286" t="48724" r="8390" b="19509"/>
          <a:stretch/>
        </p:blipFill>
        <p:spPr>
          <a:xfrm>
            <a:off x="5152445" y="5861848"/>
            <a:ext cx="4319407" cy="996152"/>
          </a:xfrm>
          <a:prstGeom prst="rect">
            <a:avLst/>
          </a:prstGeom>
        </p:spPr>
      </p:pic>
      <p:pic>
        <p:nvPicPr>
          <p:cNvPr id="6" name="Picture 5">
            <a:extLst>
              <a:ext uri="{FF2B5EF4-FFF2-40B4-BE49-F238E27FC236}">
                <a16:creationId xmlns:a16="http://schemas.microsoft.com/office/drawing/2014/main" id="{F9FBC9E4-813E-C6AB-BBB0-E28CDECA1DE6}"/>
              </a:ext>
            </a:extLst>
          </p:cNvPr>
          <p:cNvPicPr>
            <a:picLocks noChangeAspect="1"/>
          </p:cNvPicPr>
          <p:nvPr/>
        </p:nvPicPr>
        <p:blipFill rotWithShape="1">
          <a:blip r:embed="rId6"/>
          <a:srcRect l="44460" t="53448" r="30342" b="33142"/>
          <a:stretch/>
        </p:blipFill>
        <p:spPr>
          <a:xfrm>
            <a:off x="0" y="5861849"/>
            <a:ext cx="5263763" cy="996152"/>
          </a:xfrm>
          <a:prstGeom prst="rect">
            <a:avLst/>
          </a:prstGeom>
        </p:spPr>
      </p:pic>
    </p:spTree>
    <p:extLst>
      <p:ext uri="{BB962C8B-B14F-4D97-AF65-F5344CB8AC3E}">
        <p14:creationId xmlns:p14="http://schemas.microsoft.com/office/powerpoint/2010/main" val="37879270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fontScale="90000"/>
          </a:bodyPr>
          <a:lstStyle/>
          <a:p>
            <a:pPr>
              <a:defRPr/>
            </a:pPr>
            <a:br>
              <a:rPr lang="en-GB" dirty="0"/>
            </a:b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1981200" y="2422252"/>
            <a:ext cx="7078021" cy="2549318"/>
          </a:xfrm>
        </p:spPr>
        <p:txBody>
          <a:bodyPr/>
          <a:lstStyle/>
          <a:p>
            <a:endParaRPr lang="en-GB" altLang="en-US" dirty="0"/>
          </a:p>
          <a:p>
            <a:endParaRPr lang="en-GB" altLang="en-US" dirty="0"/>
          </a:p>
          <a:p>
            <a:endParaRPr lang="en-GB" altLang="en-US" dirty="0"/>
          </a:p>
          <a:p>
            <a:pPr marL="0" indent="0">
              <a:buNone/>
            </a:pPr>
            <a:endParaRPr lang="en-GB" altLang="en-US" dirty="0"/>
          </a:p>
        </p:txBody>
      </p:sp>
      <p:grpSp>
        <p:nvGrpSpPr>
          <p:cNvPr id="8" name="Group 7">
            <a:extLst>
              <a:ext uri="{FF2B5EF4-FFF2-40B4-BE49-F238E27FC236}">
                <a16:creationId xmlns:a16="http://schemas.microsoft.com/office/drawing/2014/main" id="{F8F20F2A-7430-365F-BD50-ABF17400CF54}"/>
              </a:ext>
            </a:extLst>
          </p:cNvPr>
          <p:cNvGrpSpPr/>
          <p:nvPr/>
        </p:nvGrpSpPr>
        <p:grpSpPr>
          <a:xfrm>
            <a:off x="0" y="5825515"/>
            <a:ext cx="12192000" cy="1032486"/>
            <a:chOff x="0" y="5578608"/>
            <a:chExt cx="12192000" cy="1279393"/>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9E1F0AF7-5A7B-F90D-1B42-49893B25E90A}"/>
                </a:ext>
              </a:extLst>
            </p:cNvPr>
            <p:cNvGrpSpPr/>
            <p:nvPr/>
          </p:nvGrpSpPr>
          <p:grpSpPr>
            <a:xfrm>
              <a:off x="0" y="5578608"/>
              <a:ext cx="9471852" cy="1279393"/>
              <a:chOff x="0" y="5578608"/>
              <a:chExt cx="9471852" cy="1279393"/>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TextBox 9">
            <a:extLst>
              <a:ext uri="{FF2B5EF4-FFF2-40B4-BE49-F238E27FC236}">
                <a16:creationId xmlns:a16="http://schemas.microsoft.com/office/drawing/2014/main" id="{2E888946-4EF7-488B-B8D8-16F9BA631625}"/>
              </a:ext>
            </a:extLst>
          </p:cNvPr>
          <p:cNvSpPr txBox="1"/>
          <p:nvPr/>
        </p:nvSpPr>
        <p:spPr>
          <a:xfrm>
            <a:off x="1817698" y="2114227"/>
            <a:ext cx="8004532" cy="707886"/>
          </a:xfrm>
          <a:prstGeom prst="rect">
            <a:avLst/>
          </a:prstGeom>
          <a:noFill/>
        </p:spPr>
        <p:txBody>
          <a:bodyPr wrap="square">
            <a:spAutoFit/>
          </a:bodyPr>
          <a:lstStyle/>
          <a:p>
            <a:r>
              <a:rPr lang="en-GB" altLang="en-US" sz="4000" dirty="0"/>
              <a:t>Research Paradigms and Data Sources</a:t>
            </a:r>
            <a:endParaRPr lang="en-GB" sz="4000" dirty="0"/>
          </a:p>
        </p:txBody>
      </p:sp>
    </p:spTree>
    <p:extLst>
      <p:ext uri="{BB962C8B-B14F-4D97-AF65-F5344CB8AC3E}">
        <p14:creationId xmlns:p14="http://schemas.microsoft.com/office/powerpoint/2010/main" val="11262404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2334200"/>
            <a:ext cx="10515600" cy="1325563"/>
          </a:xfrm>
        </p:spPr>
        <p:txBody>
          <a:bodyPr>
            <a:normAutofit fontScale="90000"/>
          </a:bodyPr>
          <a:lstStyle/>
          <a:p>
            <a:pPr>
              <a:defRPr/>
            </a:pPr>
            <a:br>
              <a:rPr lang="en-GB" dirty="0"/>
            </a:b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1981200" y="2422252"/>
            <a:ext cx="7078021" cy="2549318"/>
          </a:xfrm>
        </p:spPr>
        <p:txBody>
          <a:bodyPr/>
          <a:lstStyle/>
          <a:p>
            <a:endParaRPr lang="en-GB" altLang="en-US" dirty="0"/>
          </a:p>
          <a:p>
            <a:endParaRPr lang="en-GB" altLang="en-US" dirty="0"/>
          </a:p>
          <a:p>
            <a:endParaRPr lang="en-GB" altLang="en-US" dirty="0"/>
          </a:p>
          <a:p>
            <a:pPr marL="0" indent="0">
              <a:buNone/>
            </a:pPr>
            <a:endParaRPr lang="en-GB" altLang="en-US" dirty="0"/>
          </a:p>
        </p:txBody>
      </p:sp>
      <p:grpSp>
        <p:nvGrpSpPr>
          <p:cNvPr id="8" name="Group 7">
            <a:extLst>
              <a:ext uri="{FF2B5EF4-FFF2-40B4-BE49-F238E27FC236}">
                <a16:creationId xmlns:a16="http://schemas.microsoft.com/office/drawing/2014/main" id="{F8F20F2A-7430-365F-BD50-ABF17400CF54}"/>
              </a:ext>
            </a:extLst>
          </p:cNvPr>
          <p:cNvGrpSpPr/>
          <p:nvPr/>
        </p:nvGrpSpPr>
        <p:grpSpPr>
          <a:xfrm>
            <a:off x="0" y="5825515"/>
            <a:ext cx="12192000" cy="1032486"/>
            <a:chOff x="0" y="5578608"/>
            <a:chExt cx="12192000" cy="1279393"/>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9E1F0AF7-5A7B-F90D-1B42-49893B25E90A}"/>
                </a:ext>
              </a:extLst>
            </p:cNvPr>
            <p:cNvGrpSpPr/>
            <p:nvPr/>
          </p:nvGrpSpPr>
          <p:grpSpPr>
            <a:xfrm>
              <a:off x="0" y="5578608"/>
              <a:ext cx="9471852" cy="1279393"/>
              <a:chOff x="0" y="5578608"/>
              <a:chExt cx="9471852" cy="1279393"/>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TextBox 9">
            <a:extLst>
              <a:ext uri="{FF2B5EF4-FFF2-40B4-BE49-F238E27FC236}">
                <a16:creationId xmlns:a16="http://schemas.microsoft.com/office/drawing/2014/main" id="{2E888946-4EF7-488B-B8D8-16F9BA631625}"/>
              </a:ext>
            </a:extLst>
          </p:cNvPr>
          <p:cNvSpPr txBox="1"/>
          <p:nvPr/>
        </p:nvSpPr>
        <p:spPr>
          <a:xfrm>
            <a:off x="607326" y="808756"/>
            <a:ext cx="11368584" cy="3785652"/>
          </a:xfrm>
          <a:prstGeom prst="rect">
            <a:avLst/>
          </a:prstGeom>
          <a:noFill/>
        </p:spPr>
        <p:txBody>
          <a:bodyPr wrap="square">
            <a:spAutoFit/>
          </a:bodyPr>
          <a:lstStyle/>
          <a:p>
            <a:pPr algn="just"/>
            <a:r>
              <a:rPr lang="en-US" sz="4000" b="0" i="0" dirty="0">
                <a:solidFill>
                  <a:srgbClr val="0D405F"/>
                </a:solidFill>
                <a:effectLst/>
                <a:latin typeface="Inter"/>
              </a:rPr>
              <a:t>Quantitative research is the process of collecting and </a:t>
            </a:r>
            <a:r>
              <a:rPr lang="en-US" sz="4000" b="0" i="0" dirty="0" err="1">
                <a:solidFill>
                  <a:srgbClr val="0D405F"/>
                </a:solidFill>
                <a:effectLst/>
                <a:latin typeface="Inter"/>
              </a:rPr>
              <a:t>analysing</a:t>
            </a:r>
            <a:r>
              <a:rPr lang="en-US" sz="4000" b="0" i="0" dirty="0">
                <a:solidFill>
                  <a:srgbClr val="0D405F"/>
                </a:solidFill>
                <a:effectLst/>
                <a:latin typeface="Inter"/>
              </a:rPr>
              <a:t> numerical data. It can be used to find patterns and averages, make predictions, test causal relationships, and </a:t>
            </a:r>
            <a:r>
              <a:rPr lang="en-US" sz="4000" b="0" i="0" u="none" strike="noStrike" dirty="0" err="1">
                <a:solidFill>
                  <a:srgbClr val="1F80E8"/>
                </a:solidFill>
                <a:effectLst/>
                <a:latin typeface="Inter"/>
                <a:hlinkClick r:id="rId5"/>
              </a:rPr>
              <a:t>generalise</a:t>
            </a:r>
            <a:r>
              <a:rPr lang="en-US" sz="4000" b="0" i="0" dirty="0">
                <a:solidFill>
                  <a:srgbClr val="0D405F"/>
                </a:solidFill>
                <a:effectLst/>
                <a:latin typeface="Inter"/>
              </a:rPr>
              <a:t> results to wider populations. (</a:t>
            </a:r>
            <a:r>
              <a:rPr lang="en-US" sz="4000" b="0" i="0" dirty="0">
                <a:solidFill>
                  <a:srgbClr val="2E2E2E"/>
                </a:solidFill>
                <a:effectLst/>
                <a:highlight>
                  <a:srgbClr val="FFFFFF"/>
                </a:highlight>
                <a:latin typeface="Open Sans" panose="020B0606030504020204" pitchFamily="34" charset="0"/>
              </a:rPr>
              <a:t>Burrell &amp; Gross, 2017)</a:t>
            </a:r>
          </a:p>
          <a:p>
            <a:pPr algn="l"/>
            <a:endParaRPr lang="en-US" sz="4000" b="0" i="0" dirty="0">
              <a:solidFill>
                <a:srgbClr val="0D405F"/>
              </a:solidFill>
              <a:effectLst/>
              <a:latin typeface="Inter"/>
            </a:endParaRPr>
          </a:p>
        </p:txBody>
      </p:sp>
      <p:sp>
        <p:nvSpPr>
          <p:cNvPr id="11" name="TextBox 10">
            <a:extLst>
              <a:ext uri="{FF2B5EF4-FFF2-40B4-BE49-F238E27FC236}">
                <a16:creationId xmlns:a16="http://schemas.microsoft.com/office/drawing/2014/main" id="{A07DEB41-DF18-564E-0114-A14DC27C7567}"/>
              </a:ext>
            </a:extLst>
          </p:cNvPr>
          <p:cNvSpPr txBox="1"/>
          <p:nvPr/>
        </p:nvSpPr>
        <p:spPr>
          <a:xfrm>
            <a:off x="853948" y="100869"/>
            <a:ext cx="9332523" cy="707886"/>
          </a:xfrm>
          <a:prstGeom prst="rect">
            <a:avLst/>
          </a:prstGeom>
          <a:noFill/>
        </p:spPr>
        <p:txBody>
          <a:bodyPr wrap="square">
            <a:spAutoFit/>
          </a:bodyPr>
          <a:lstStyle/>
          <a:p>
            <a:r>
              <a:rPr lang="en-US" sz="4000" dirty="0"/>
              <a:t>W</a:t>
            </a:r>
            <a:r>
              <a:rPr lang="en-GB" sz="4000" dirty="0"/>
              <a:t>hat is Quantitative Research Methods ?</a:t>
            </a:r>
          </a:p>
        </p:txBody>
      </p:sp>
    </p:spTree>
    <p:extLst>
      <p:ext uri="{BB962C8B-B14F-4D97-AF65-F5344CB8AC3E}">
        <p14:creationId xmlns:p14="http://schemas.microsoft.com/office/powerpoint/2010/main" val="32166147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a:xfrm>
            <a:off x="838200" y="2334200"/>
            <a:ext cx="10515600" cy="1325563"/>
          </a:xfrm>
        </p:spPr>
        <p:txBody>
          <a:bodyPr>
            <a:normAutofit fontScale="90000"/>
          </a:bodyPr>
          <a:lstStyle/>
          <a:p>
            <a:pPr>
              <a:defRPr/>
            </a:pPr>
            <a:br>
              <a:rPr lang="en-GB" dirty="0"/>
            </a:b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1981200" y="2422252"/>
            <a:ext cx="7078021" cy="2549318"/>
          </a:xfrm>
        </p:spPr>
        <p:txBody>
          <a:bodyPr/>
          <a:lstStyle/>
          <a:p>
            <a:endParaRPr lang="en-GB" altLang="en-US" dirty="0"/>
          </a:p>
          <a:p>
            <a:endParaRPr lang="en-GB" altLang="en-US" dirty="0"/>
          </a:p>
          <a:p>
            <a:endParaRPr lang="en-GB" altLang="en-US" dirty="0"/>
          </a:p>
          <a:p>
            <a:pPr marL="0" indent="0">
              <a:buNone/>
            </a:pPr>
            <a:endParaRPr lang="en-GB" altLang="en-US" dirty="0"/>
          </a:p>
        </p:txBody>
      </p:sp>
      <p:grpSp>
        <p:nvGrpSpPr>
          <p:cNvPr id="8" name="Group 7">
            <a:extLst>
              <a:ext uri="{FF2B5EF4-FFF2-40B4-BE49-F238E27FC236}">
                <a16:creationId xmlns:a16="http://schemas.microsoft.com/office/drawing/2014/main" id="{F8F20F2A-7430-365F-BD50-ABF17400CF54}"/>
              </a:ext>
            </a:extLst>
          </p:cNvPr>
          <p:cNvGrpSpPr/>
          <p:nvPr/>
        </p:nvGrpSpPr>
        <p:grpSpPr>
          <a:xfrm>
            <a:off x="0" y="5825515"/>
            <a:ext cx="12192000" cy="1032486"/>
            <a:chOff x="0" y="5578608"/>
            <a:chExt cx="12192000" cy="1279393"/>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9E1F0AF7-5A7B-F90D-1B42-49893B25E90A}"/>
                </a:ext>
              </a:extLst>
            </p:cNvPr>
            <p:cNvGrpSpPr/>
            <p:nvPr/>
          </p:nvGrpSpPr>
          <p:grpSpPr>
            <a:xfrm>
              <a:off x="0" y="5578608"/>
              <a:ext cx="9471852" cy="1279393"/>
              <a:chOff x="0" y="5578608"/>
              <a:chExt cx="9471852" cy="1279393"/>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TextBox 9">
            <a:extLst>
              <a:ext uri="{FF2B5EF4-FFF2-40B4-BE49-F238E27FC236}">
                <a16:creationId xmlns:a16="http://schemas.microsoft.com/office/drawing/2014/main" id="{2E888946-4EF7-488B-B8D8-16F9BA631625}"/>
              </a:ext>
            </a:extLst>
          </p:cNvPr>
          <p:cNvSpPr txBox="1"/>
          <p:nvPr/>
        </p:nvSpPr>
        <p:spPr>
          <a:xfrm>
            <a:off x="539088" y="1020297"/>
            <a:ext cx="11368584" cy="5016758"/>
          </a:xfrm>
          <a:prstGeom prst="rect">
            <a:avLst/>
          </a:prstGeom>
          <a:noFill/>
        </p:spPr>
        <p:txBody>
          <a:bodyPr wrap="square">
            <a:spAutoFit/>
          </a:bodyPr>
          <a:lstStyle/>
          <a:p>
            <a:pPr algn="just"/>
            <a:r>
              <a:rPr lang="en-US" sz="4000" b="0" i="0" dirty="0">
                <a:solidFill>
                  <a:srgbClr val="2E2E2E"/>
                </a:solidFill>
                <a:effectLst/>
                <a:highlight>
                  <a:srgbClr val="FFFFFF"/>
                </a:highlight>
                <a:latin typeface="Open Sans" panose="020B0606030504020204" pitchFamily="34" charset="0"/>
              </a:rPr>
              <a:t>Quantitative research is a way to learn about a particular group of people, known as a sample population….. Using scientific inquiry, quantitative research relies on data that are observed or measured to examine questions about the sample population.</a:t>
            </a:r>
            <a:r>
              <a:rPr lang="en-US" sz="4000" b="0" i="0" dirty="0">
                <a:solidFill>
                  <a:srgbClr val="0D405F"/>
                </a:solidFill>
                <a:effectLst/>
                <a:latin typeface="Inter"/>
              </a:rPr>
              <a:t> (</a:t>
            </a:r>
            <a:r>
              <a:rPr lang="en-US" sz="4000" b="0" i="0" dirty="0">
                <a:solidFill>
                  <a:srgbClr val="2E2E2E"/>
                </a:solidFill>
                <a:effectLst/>
                <a:highlight>
                  <a:srgbClr val="FFFFFF"/>
                </a:highlight>
                <a:latin typeface="Open Sans" panose="020B0606030504020204" pitchFamily="34" charset="0"/>
              </a:rPr>
              <a:t>Burrell &amp; Gross, 2017)</a:t>
            </a:r>
          </a:p>
          <a:p>
            <a:pPr algn="l"/>
            <a:endParaRPr lang="en-US" sz="4000" b="0" i="0" dirty="0">
              <a:solidFill>
                <a:srgbClr val="0D405F"/>
              </a:solidFill>
              <a:effectLst/>
              <a:latin typeface="Inter"/>
            </a:endParaRPr>
          </a:p>
        </p:txBody>
      </p:sp>
      <p:sp>
        <p:nvSpPr>
          <p:cNvPr id="11" name="TextBox 10">
            <a:extLst>
              <a:ext uri="{FF2B5EF4-FFF2-40B4-BE49-F238E27FC236}">
                <a16:creationId xmlns:a16="http://schemas.microsoft.com/office/drawing/2014/main" id="{A07DEB41-DF18-564E-0114-A14DC27C7567}"/>
              </a:ext>
            </a:extLst>
          </p:cNvPr>
          <p:cNvSpPr txBox="1"/>
          <p:nvPr/>
        </p:nvSpPr>
        <p:spPr>
          <a:xfrm>
            <a:off x="853948" y="100869"/>
            <a:ext cx="9332523" cy="707886"/>
          </a:xfrm>
          <a:prstGeom prst="rect">
            <a:avLst/>
          </a:prstGeom>
          <a:noFill/>
        </p:spPr>
        <p:txBody>
          <a:bodyPr wrap="square">
            <a:spAutoFit/>
          </a:bodyPr>
          <a:lstStyle/>
          <a:p>
            <a:r>
              <a:rPr lang="en-US" sz="4000" dirty="0"/>
              <a:t>W</a:t>
            </a:r>
            <a:r>
              <a:rPr lang="en-GB" sz="4000" dirty="0"/>
              <a:t>hat is Quantitative Research Methods ?</a:t>
            </a:r>
          </a:p>
        </p:txBody>
      </p:sp>
    </p:spTree>
    <p:extLst>
      <p:ext uri="{BB962C8B-B14F-4D97-AF65-F5344CB8AC3E}">
        <p14:creationId xmlns:p14="http://schemas.microsoft.com/office/powerpoint/2010/main" val="39888810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fontScale="90000"/>
          </a:bodyPr>
          <a:lstStyle/>
          <a:p>
            <a:pPr>
              <a:defRPr/>
            </a:pPr>
            <a:br>
              <a:rPr lang="en-GB" dirty="0"/>
            </a:b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1981200" y="2422252"/>
            <a:ext cx="7078021" cy="2549318"/>
          </a:xfrm>
        </p:spPr>
        <p:txBody>
          <a:bodyPr/>
          <a:lstStyle/>
          <a:p>
            <a:endParaRPr lang="en-GB" altLang="en-US" dirty="0"/>
          </a:p>
          <a:p>
            <a:endParaRPr lang="en-GB" altLang="en-US" dirty="0"/>
          </a:p>
          <a:p>
            <a:endParaRPr lang="en-GB" altLang="en-US" dirty="0"/>
          </a:p>
          <a:p>
            <a:pPr marL="0" indent="0">
              <a:buNone/>
            </a:pPr>
            <a:endParaRPr lang="en-GB" altLang="en-US" dirty="0"/>
          </a:p>
        </p:txBody>
      </p:sp>
      <p:grpSp>
        <p:nvGrpSpPr>
          <p:cNvPr id="8" name="Group 7">
            <a:extLst>
              <a:ext uri="{FF2B5EF4-FFF2-40B4-BE49-F238E27FC236}">
                <a16:creationId xmlns:a16="http://schemas.microsoft.com/office/drawing/2014/main" id="{F8F20F2A-7430-365F-BD50-ABF17400CF54}"/>
              </a:ext>
            </a:extLst>
          </p:cNvPr>
          <p:cNvGrpSpPr/>
          <p:nvPr/>
        </p:nvGrpSpPr>
        <p:grpSpPr>
          <a:xfrm>
            <a:off x="0" y="5825515"/>
            <a:ext cx="12192000" cy="1032486"/>
            <a:chOff x="0" y="5578608"/>
            <a:chExt cx="12192000" cy="1279393"/>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9E1F0AF7-5A7B-F90D-1B42-49893B25E90A}"/>
                </a:ext>
              </a:extLst>
            </p:cNvPr>
            <p:cNvGrpSpPr/>
            <p:nvPr/>
          </p:nvGrpSpPr>
          <p:grpSpPr>
            <a:xfrm>
              <a:off x="0" y="5578608"/>
              <a:ext cx="9471852" cy="1279393"/>
              <a:chOff x="0" y="5578608"/>
              <a:chExt cx="9471852" cy="1279393"/>
            </a:xfrm>
          </p:grpSpPr>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TextBox 9">
            <a:extLst>
              <a:ext uri="{FF2B5EF4-FFF2-40B4-BE49-F238E27FC236}">
                <a16:creationId xmlns:a16="http://schemas.microsoft.com/office/drawing/2014/main" id="{2E888946-4EF7-488B-B8D8-16F9BA631625}"/>
              </a:ext>
            </a:extLst>
          </p:cNvPr>
          <p:cNvSpPr txBox="1"/>
          <p:nvPr/>
        </p:nvSpPr>
        <p:spPr>
          <a:xfrm>
            <a:off x="1817698" y="2114227"/>
            <a:ext cx="8004532" cy="707886"/>
          </a:xfrm>
          <a:prstGeom prst="rect">
            <a:avLst/>
          </a:prstGeom>
          <a:noFill/>
        </p:spPr>
        <p:txBody>
          <a:bodyPr wrap="square">
            <a:spAutoFit/>
          </a:bodyPr>
          <a:lstStyle/>
          <a:p>
            <a:r>
              <a:rPr lang="en-GB" altLang="en-US" sz="4000" dirty="0"/>
              <a:t>Research Paradigms and Data Sources</a:t>
            </a:r>
            <a:endParaRPr lang="en-GB" sz="4000" dirty="0"/>
          </a:p>
        </p:txBody>
      </p:sp>
    </p:spTree>
    <p:extLst>
      <p:ext uri="{BB962C8B-B14F-4D97-AF65-F5344CB8AC3E}">
        <p14:creationId xmlns:p14="http://schemas.microsoft.com/office/powerpoint/2010/main" val="28935203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el 1">
            <a:extLst>
              <a:ext uri="{FF2B5EF4-FFF2-40B4-BE49-F238E27FC236}">
                <a16:creationId xmlns:a16="http://schemas.microsoft.com/office/drawing/2014/main" id="{18C18D1A-7463-3B19-062A-55D1264C1437}"/>
              </a:ext>
            </a:extLst>
          </p:cNvPr>
          <p:cNvSpPr>
            <a:spLocks noGrp="1"/>
          </p:cNvSpPr>
          <p:nvPr>
            <p:ph type="title"/>
          </p:nvPr>
        </p:nvSpPr>
        <p:spPr>
          <a:xfrm>
            <a:off x="1981200" y="578817"/>
            <a:ext cx="8229600" cy="831850"/>
          </a:xfrm>
        </p:spPr>
        <p:txBody>
          <a:bodyPr>
            <a:normAutofit/>
          </a:bodyPr>
          <a:lstStyle/>
          <a:p>
            <a:pPr algn="ctr"/>
            <a:r>
              <a:rPr lang="de-DE" altLang="en-GB" dirty="0">
                <a:latin typeface="Times New Roman" panose="02020603050405020304" pitchFamily="18" charset="0"/>
                <a:cs typeface="Times New Roman" panose="02020603050405020304" pitchFamily="18" charset="0"/>
              </a:rPr>
              <a:t>Management Research</a:t>
            </a:r>
            <a:endParaRPr lang="en-GB" altLang="en-GB" dirty="0">
              <a:latin typeface="Times New Roman" panose="02020603050405020304" pitchFamily="18" charset="0"/>
              <a:cs typeface="Times New Roman" panose="02020603050405020304" pitchFamily="18" charset="0"/>
            </a:endParaRPr>
          </a:p>
        </p:txBody>
      </p:sp>
      <p:sp>
        <p:nvSpPr>
          <p:cNvPr id="16387" name="Inhaltsplatzhalter 2">
            <a:extLst>
              <a:ext uri="{FF2B5EF4-FFF2-40B4-BE49-F238E27FC236}">
                <a16:creationId xmlns:a16="http://schemas.microsoft.com/office/drawing/2014/main" id="{F14B98D9-A164-2C61-C76F-B7204CCA4E63}"/>
              </a:ext>
            </a:extLst>
          </p:cNvPr>
          <p:cNvSpPr>
            <a:spLocks noGrp="1"/>
          </p:cNvSpPr>
          <p:nvPr>
            <p:ph idx="1"/>
          </p:nvPr>
        </p:nvSpPr>
        <p:spPr>
          <a:xfrm>
            <a:off x="887130" y="1472813"/>
            <a:ext cx="11046078" cy="4098976"/>
          </a:xfrm>
        </p:spPr>
        <p:txBody>
          <a:bodyPr>
            <a:normAutofit/>
          </a:bodyPr>
          <a:lstStyle/>
          <a:p>
            <a:r>
              <a:rPr lang="en-GB" altLang="en-GB" sz="4000" dirty="0"/>
              <a:t>A research that </a:t>
            </a:r>
            <a:r>
              <a:rPr lang="en-GB" altLang="en-GB" sz="4000" dirty="0">
                <a:solidFill>
                  <a:srgbClr val="FF0000"/>
                </a:solidFill>
              </a:rPr>
              <a:t>utilise a systematic methodological </a:t>
            </a:r>
            <a:r>
              <a:rPr lang="en-GB" altLang="en-GB" sz="4000" dirty="0"/>
              <a:t>approach to </a:t>
            </a:r>
            <a:r>
              <a:rPr lang="en-GB" altLang="en-GB" sz="4000" dirty="0">
                <a:solidFill>
                  <a:srgbClr val="FF0000"/>
                </a:solidFill>
              </a:rPr>
              <a:t>address business management issues</a:t>
            </a:r>
            <a:r>
              <a:rPr lang="en-GB" altLang="en-GB" sz="4000" dirty="0"/>
              <a:t>. In other words, you would be conducting a research that would have an impact on organisational dynamics </a:t>
            </a:r>
          </a:p>
          <a:p>
            <a:pPr marL="0" indent="0">
              <a:buNone/>
            </a:pPr>
            <a:r>
              <a:rPr lang="en-GB" altLang="en-GB" sz="1400" dirty="0"/>
              <a:t>       (Professor David </a:t>
            </a:r>
            <a:r>
              <a:rPr lang="en-GB" altLang="en-GB" sz="1400" dirty="0" err="1"/>
              <a:t>Denyer</a:t>
            </a:r>
            <a:r>
              <a:rPr lang="en-GB" altLang="en-GB" sz="1400" dirty="0"/>
              <a:t> of Cranfield University School of Management. </a:t>
            </a:r>
          </a:p>
        </p:txBody>
      </p:sp>
      <p:grpSp>
        <p:nvGrpSpPr>
          <p:cNvPr id="2" name="Group 1">
            <a:extLst>
              <a:ext uri="{FF2B5EF4-FFF2-40B4-BE49-F238E27FC236}">
                <a16:creationId xmlns:a16="http://schemas.microsoft.com/office/drawing/2014/main" id="{3AD0A967-2908-FAD4-0EE0-992B7E14BC48}"/>
              </a:ext>
            </a:extLst>
          </p:cNvPr>
          <p:cNvGrpSpPr/>
          <p:nvPr/>
        </p:nvGrpSpPr>
        <p:grpSpPr>
          <a:xfrm>
            <a:off x="0" y="5861849"/>
            <a:ext cx="12192000" cy="996152"/>
            <a:chOff x="0" y="5578608"/>
            <a:chExt cx="12192000" cy="1279393"/>
          </a:xfrm>
        </p:grpSpPr>
        <p:pic>
          <p:nvPicPr>
            <p:cNvPr id="3" name="Picture 2">
              <a:extLst>
                <a:ext uri="{FF2B5EF4-FFF2-40B4-BE49-F238E27FC236}">
                  <a16:creationId xmlns:a16="http://schemas.microsoft.com/office/drawing/2014/main" id="{98E5BDB6-9759-2DAE-062A-FEB93A0D2D4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D89B4B3D-BEE3-8D1E-49D1-FE6589B50717}"/>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FC932777-3889-7E97-1F4F-C8E3A5AC839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372EF660-433C-2622-9026-8DAC31E037F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838201" y="2224302"/>
            <a:ext cx="9892374" cy="1130517"/>
          </a:xfrm>
        </p:spPr>
        <p:txBody>
          <a:bodyPr>
            <a:normAutofit/>
          </a:bodyPr>
          <a:lstStyle/>
          <a:p>
            <a:pPr marL="0" indent="0">
              <a:buNone/>
            </a:pPr>
            <a:r>
              <a:rPr lang="en-GB" altLang="en-US" sz="5400" dirty="0"/>
              <a:t>Research Paradigm and Philosophy</a:t>
            </a:r>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12311134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838200" y="365125"/>
            <a:ext cx="10515600" cy="733305"/>
          </a:xfrm>
        </p:spPr>
        <p:txBody>
          <a:bodyPr/>
          <a:lstStyle/>
          <a:p>
            <a:pPr>
              <a:defRPr/>
            </a:pPr>
            <a:r>
              <a:rPr lang="en-GB" altLang="en-US" dirty="0"/>
              <a:t>Paradigms</a:t>
            </a:r>
          </a:p>
        </p:txBody>
      </p:sp>
      <p:sp>
        <p:nvSpPr>
          <p:cNvPr id="3" name="Content Placeholder 2"/>
          <p:cNvSpPr>
            <a:spLocks noGrp="1"/>
          </p:cNvSpPr>
          <p:nvPr>
            <p:ph sz="quarter" idx="1"/>
          </p:nvPr>
        </p:nvSpPr>
        <p:spPr>
          <a:xfrm>
            <a:off x="1547004" y="1098430"/>
            <a:ext cx="9362536" cy="4206301"/>
          </a:xfrm>
        </p:spPr>
        <p:txBody>
          <a:bodyPr/>
          <a:lstStyle/>
          <a:p>
            <a:pPr algn="just" eaLnBrk="1" hangingPunct="1"/>
            <a:r>
              <a:rPr lang="en-GB" altLang="en-US" sz="3200" dirty="0"/>
              <a:t>A paradigm is simply a </a:t>
            </a:r>
            <a:r>
              <a:rPr lang="en-GB" altLang="en-US" sz="3200" dirty="0">
                <a:solidFill>
                  <a:srgbClr val="C00000"/>
                </a:solidFill>
              </a:rPr>
              <a:t>belief system </a:t>
            </a:r>
            <a:r>
              <a:rPr lang="en-GB" altLang="en-US" sz="3200" dirty="0"/>
              <a:t>(or theory) that guides the way we do things, or more formally establishes a set of practices. This can range from thought patterns to action.</a:t>
            </a:r>
          </a:p>
          <a:p>
            <a:pPr algn="just" eaLnBrk="1" hangingPunct="1"/>
            <a:r>
              <a:rPr lang="en-GB" altLang="en-US" sz="3200" b="1" dirty="0"/>
              <a:t> </a:t>
            </a:r>
            <a:r>
              <a:rPr lang="en-GB" altLang="en-US" sz="3200" dirty="0"/>
              <a:t>A research paradigm is a framework containing all of the commonly accepted views about a subject, a structure of what direction research should take and how it should be performed</a:t>
            </a:r>
            <a:r>
              <a:rPr lang="en-GB" altLang="en-US" sz="3200" b="1" dirty="0"/>
              <a:t>.</a:t>
            </a:r>
            <a:endParaRPr lang="en-GB" altLang="en-US" sz="3200" dirty="0"/>
          </a:p>
          <a:p>
            <a:pPr eaLnBrk="1" hangingPunct="1"/>
            <a:endParaRPr lang="en-GB" altLang="en-US" dirty="0"/>
          </a:p>
        </p:txBody>
      </p:sp>
      <p:sp>
        <p:nvSpPr>
          <p:cNvPr id="14340" name="Slide Number Placeholder 4"/>
          <p:cNvSpPr>
            <a:spLocks noGrp="1"/>
          </p:cNvSpPr>
          <p:nvPr>
            <p:ph type="sldNum" sz="quarter" idx="11"/>
          </p:nvPr>
        </p:nvSpPr>
        <p:spPr bwMode="auto">
          <a:xfrm>
            <a:off x="167005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82A93F39-859D-4428-8D52-DF7D4C6ECB77}" type="slidenum">
              <a:rPr lang="en-GB" altLang="en-US" smtClean="0">
                <a:solidFill>
                  <a:srgbClr val="9B9A98"/>
                </a:solidFill>
              </a:rPr>
              <a:pPr/>
              <a:t>22</a:t>
            </a:fld>
            <a:endParaRPr lang="en-GB" altLang="en-US">
              <a:solidFill>
                <a:srgbClr val="9B9A98"/>
              </a:solidFill>
            </a:endParaRPr>
          </a:p>
        </p:txBody>
      </p:sp>
      <p:sp>
        <p:nvSpPr>
          <p:cNvPr id="14341" name="TextBox 5"/>
          <p:cNvSpPr txBox="1">
            <a:spLocks noChangeArrowheads="1"/>
          </p:cNvSpPr>
          <p:nvPr/>
        </p:nvSpPr>
        <p:spPr bwMode="auto">
          <a:xfrm>
            <a:off x="2374781" y="5444041"/>
            <a:ext cx="780507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pPr eaLnBrk="1" hangingPunct="1"/>
            <a:r>
              <a:rPr lang="en-GB" altLang="en-US" dirty="0">
                <a:solidFill>
                  <a:srgbClr val="FFFFFF"/>
                </a:solidFill>
                <a:latin typeface="Verdana" panose="020B0604030504040204" pitchFamily="34" charset="0"/>
                <a:hlinkClick r:id="rId3"/>
              </a:rPr>
              <a:t>From:</a:t>
            </a:r>
            <a:r>
              <a:rPr lang="en-GB" altLang="en-US" dirty="0">
                <a:solidFill>
                  <a:srgbClr val="FFFFFF"/>
                </a:solidFill>
                <a:latin typeface="Verdana" panose="020B0604030504040204" pitchFamily="34" charset="0"/>
              </a:rPr>
              <a:t>  </a:t>
            </a:r>
            <a:r>
              <a:rPr lang="en-GB" altLang="en-US" dirty="0">
                <a:latin typeface="Verdana" panose="020B0604030504040204" pitchFamily="34" charset="0"/>
              </a:rPr>
              <a:t>https://explorable.com/what-is-a-paradigm</a:t>
            </a:r>
            <a:endParaRPr lang="en-GB" altLang="en-US" dirty="0">
              <a:solidFill>
                <a:srgbClr val="FFFFFF"/>
              </a:solidFill>
              <a:latin typeface="Verdana" panose="020B0604030504040204" pitchFamily="34" charset="0"/>
            </a:endParaRPr>
          </a:p>
        </p:txBody>
      </p:sp>
      <p:grpSp>
        <p:nvGrpSpPr>
          <p:cNvPr id="5" name="Group 4">
            <a:extLst>
              <a:ext uri="{FF2B5EF4-FFF2-40B4-BE49-F238E27FC236}">
                <a16:creationId xmlns:a16="http://schemas.microsoft.com/office/drawing/2014/main" id="{0629987A-8D1C-A81B-2DE5-209E866A7B91}"/>
              </a:ext>
            </a:extLst>
          </p:cNvPr>
          <p:cNvGrpSpPr/>
          <p:nvPr/>
        </p:nvGrpSpPr>
        <p:grpSpPr>
          <a:xfrm>
            <a:off x="0" y="5952683"/>
            <a:ext cx="12192000" cy="905318"/>
            <a:chOff x="0" y="5578608"/>
            <a:chExt cx="12192000" cy="1279393"/>
          </a:xfrm>
        </p:grpSpPr>
        <p:pic>
          <p:nvPicPr>
            <p:cNvPr id="6" name="Picture 5">
              <a:extLst>
                <a:ext uri="{FF2B5EF4-FFF2-40B4-BE49-F238E27FC236}">
                  <a16:creationId xmlns:a16="http://schemas.microsoft.com/office/drawing/2014/main" id="{3CD64024-96C1-4D9F-293C-0ACBFA0EC957}"/>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DA01BFBC-EF69-9186-E318-923DF617ECDE}"/>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34A74B77-0BBC-9BE1-5F87-ADB87F0E9793}"/>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BDA402FE-42E7-50FB-63FC-1BB12D2F5DFC}"/>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603158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64496"/>
          </a:xfrm>
        </p:spPr>
        <p:txBody>
          <a:bodyPr>
            <a:normAutofit fontScale="90000"/>
          </a:bodyPr>
          <a:lstStyle/>
          <a:p>
            <a:pPr>
              <a:defRPr/>
            </a:pPr>
            <a:r>
              <a:rPr lang="en-GB" dirty="0"/>
              <a:t>Paradigms</a:t>
            </a:r>
          </a:p>
        </p:txBody>
      </p:sp>
      <p:sp>
        <p:nvSpPr>
          <p:cNvPr id="16387" name="Content Placeholder 2"/>
          <p:cNvSpPr>
            <a:spLocks noGrp="1"/>
          </p:cNvSpPr>
          <p:nvPr>
            <p:ph sz="quarter" idx="1"/>
          </p:nvPr>
        </p:nvSpPr>
        <p:spPr>
          <a:xfrm>
            <a:off x="3099758" y="102032"/>
            <a:ext cx="8061024" cy="5662903"/>
          </a:xfrm>
        </p:spPr>
        <p:txBody>
          <a:bodyPr>
            <a:normAutofit/>
          </a:bodyPr>
          <a:lstStyle/>
          <a:p>
            <a:pPr eaLnBrk="1" hangingPunct="1"/>
            <a:endParaRPr lang="en-GB" altLang="en-US" dirty="0"/>
          </a:p>
          <a:p>
            <a:pPr eaLnBrk="1" hangingPunct="1"/>
            <a:r>
              <a:rPr lang="en-GB" altLang="en-US" dirty="0"/>
              <a:t>Disciplines tend to be governed by particular paradigms, such as: </a:t>
            </a:r>
          </a:p>
          <a:p>
            <a:pPr eaLnBrk="1" hangingPunct="1"/>
            <a:endParaRPr lang="en-GB" altLang="en-US" dirty="0"/>
          </a:p>
          <a:p>
            <a:pPr lvl="1" eaLnBrk="1" hangingPunct="1"/>
            <a:r>
              <a:rPr lang="en-GB" altLang="en-US" dirty="0">
                <a:solidFill>
                  <a:srgbClr val="C00000"/>
                </a:solidFill>
              </a:rPr>
              <a:t>positivism</a:t>
            </a:r>
            <a:r>
              <a:rPr lang="en-GB" altLang="en-US" dirty="0">
                <a:solidFill>
                  <a:srgbClr val="FFFF00"/>
                </a:solidFill>
              </a:rPr>
              <a:t> </a:t>
            </a:r>
            <a:r>
              <a:rPr lang="en-GB" altLang="en-US" dirty="0"/>
              <a:t>(e.g. experimental testing), </a:t>
            </a:r>
          </a:p>
          <a:p>
            <a:pPr lvl="1" eaLnBrk="1" hangingPunct="1"/>
            <a:r>
              <a:rPr lang="en-GB" altLang="en-US" dirty="0">
                <a:solidFill>
                  <a:srgbClr val="C00000"/>
                </a:solidFill>
              </a:rPr>
              <a:t>post positivism </a:t>
            </a:r>
            <a:r>
              <a:rPr lang="en-GB" altLang="en-US" dirty="0"/>
              <a:t>(i.e. a view that we need context and that context free experimental design is insufficient) </a:t>
            </a:r>
          </a:p>
          <a:p>
            <a:pPr lvl="1" eaLnBrk="1" hangingPunct="1"/>
            <a:r>
              <a:rPr lang="en-GB" altLang="en-US" dirty="0">
                <a:solidFill>
                  <a:srgbClr val="C00000"/>
                </a:solidFill>
              </a:rPr>
              <a:t>constructivism</a:t>
            </a:r>
            <a:r>
              <a:rPr lang="en-GB" altLang="en-US" dirty="0"/>
              <a:t> (i.e. each individual constructs his/her own reality so there are multiple interpretations. This is sometimes referred to as interpretivism). Needs substantial consensus.</a:t>
            </a:r>
            <a:r>
              <a:rPr lang="en-GB" altLang="en-US" dirty="0">
                <a:solidFill>
                  <a:srgbClr val="FFFF00"/>
                </a:solidFill>
              </a:rPr>
              <a:t> </a:t>
            </a:r>
            <a:r>
              <a:rPr lang="en-GB" altLang="en-US" dirty="0"/>
              <a:t>(1960s)</a:t>
            </a:r>
          </a:p>
          <a:p>
            <a:pPr lvl="1" eaLnBrk="1" hangingPunct="1"/>
            <a:r>
              <a:rPr lang="en-GB" altLang="en-US" dirty="0">
                <a:solidFill>
                  <a:srgbClr val="C00000"/>
                </a:solidFill>
              </a:rPr>
              <a:t>critical theory </a:t>
            </a:r>
            <a:r>
              <a:rPr lang="en-GB" altLang="en-US" dirty="0"/>
              <a:t>(e.g. ideas in relation to an ideology - knowledge is not value free and bias should be articulated) (1980s, postmodernity)</a:t>
            </a:r>
          </a:p>
        </p:txBody>
      </p:sp>
      <p:grpSp>
        <p:nvGrpSpPr>
          <p:cNvPr id="3" name="Group 2">
            <a:extLst>
              <a:ext uri="{FF2B5EF4-FFF2-40B4-BE49-F238E27FC236}">
                <a16:creationId xmlns:a16="http://schemas.microsoft.com/office/drawing/2014/main" id="{56F416D4-A3CE-0C94-849A-5ECC54B47CCF}"/>
              </a:ext>
            </a:extLst>
          </p:cNvPr>
          <p:cNvGrpSpPr/>
          <p:nvPr/>
        </p:nvGrpSpPr>
        <p:grpSpPr>
          <a:xfrm>
            <a:off x="0" y="5849738"/>
            <a:ext cx="12192000" cy="1008263"/>
            <a:chOff x="0" y="5578608"/>
            <a:chExt cx="12192000" cy="1279393"/>
          </a:xfrm>
        </p:grpSpPr>
        <p:pic>
          <p:nvPicPr>
            <p:cNvPr id="4" name="Picture 3">
              <a:extLst>
                <a:ext uri="{FF2B5EF4-FFF2-40B4-BE49-F238E27FC236}">
                  <a16:creationId xmlns:a16="http://schemas.microsoft.com/office/drawing/2014/main" id="{C85BA0F3-D41C-7794-3B72-D9049A7D48D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726BCE4C-4AAA-C563-8B2D-2601DD7A6E91}"/>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17C902D8-E5AD-D116-678D-108AE2CBF43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421F9979-16B0-1B59-0041-A4FAF963698B}"/>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4" name="Titel 1">
            <a:extLst>
              <a:ext uri="{FF2B5EF4-FFF2-40B4-BE49-F238E27FC236}">
                <a16:creationId xmlns:a16="http://schemas.microsoft.com/office/drawing/2014/main" id="{EBF4F6CD-59A7-3248-D91C-F222113AC983}"/>
              </a:ext>
            </a:extLst>
          </p:cNvPr>
          <p:cNvSpPr>
            <a:spLocks noGrp="1"/>
          </p:cNvSpPr>
          <p:nvPr>
            <p:ph type="title"/>
          </p:nvPr>
        </p:nvSpPr>
        <p:spPr>
          <a:xfrm>
            <a:off x="1901121" y="330201"/>
            <a:ext cx="8229600" cy="620713"/>
          </a:xfrm>
        </p:spPr>
        <p:txBody>
          <a:bodyPr/>
          <a:lstStyle/>
          <a:p>
            <a:r>
              <a:rPr lang="de-DE" altLang="en-GB" sz="3200" dirty="0">
                <a:latin typeface="Times New Roman" panose="02020603050405020304" pitchFamily="18" charset="0"/>
                <a:cs typeface="Times New Roman" panose="02020603050405020304" pitchFamily="18" charset="0"/>
              </a:rPr>
              <a:t>Research </a:t>
            </a:r>
            <a:r>
              <a:rPr lang="de-DE" altLang="en-GB" sz="3200" dirty="0" err="1">
                <a:latin typeface="Times New Roman" panose="02020603050405020304" pitchFamily="18" charset="0"/>
                <a:cs typeface="Times New Roman" panose="02020603050405020304" pitchFamily="18" charset="0"/>
              </a:rPr>
              <a:t>Paradigm</a:t>
            </a:r>
            <a:r>
              <a:rPr lang="de-DE" altLang="en-GB" sz="3200" dirty="0">
                <a:latin typeface="Times New Roman" panose="02020603050405020304" pitchFamily="18" charset="0"/>
                <a:cs typeface="Times New Roman" panose="02020603050405020304" pitchFamily="18" charset="0"/>
              </a:rPr>
              <a:t> and Quantitative Research</a:t>
            </a:r>
            <a:endParaRPr lang="en-GB" altLang="en-GB" sz="3200" dirty="0">
              <a:latin typeface="Times New Roman" panose="02020603050405020304" pitchFamily="18" charset="0"/>
              <a:cs typeface="Times New Roman" panose="02020603050405020304" pitchFamily="18" charset="0"/>
            </a:endParaRPr>
          </a:p>
        </p:txBody>
      </p:sp>
      <p:sp>
        <p:nvSpPr>
          <p:cNvPr id="23555" name="Inhaltsplatzhalter 2">
            <a:extLst>
              <a:ext uri="{FF2B5EF4-FFF2-40B4-BE49-F238E27FC236}">
                <a16:creationId xmlns:a16="http://schemas.microsoft.com/office/drawing/2014/main" id="{8AE6B0AA-668F-5DDE-4598-5671915B1A1A}"/>
              </a:ext>
            </a:extLst>
          </p:cNvPr>
          <p:cNvSpPr>
            <a:spLocks noGrp="1"/>
          </p:cNvSpPr>
          <p:nvPr>
            <p:ph idx="1"/>
          </p:nvPr>
        </p:nvSpPr>
        <p:spPr>
          <a:xfrm>
            <a:off x="684361" y="1484314"/>
            <a:ext cx="10610491" cy="3754795"/>
          </a:xfrm>
        </p:spPr>
        <p:txBody>
          <a:bodyPr/>
          <a:lstStyle/>
          <a:p>
            <a:pPr algn="just"/>
            <a:r>
              <a:rPr lang="en-GB" altLang="en-GB" dirty="0">
                <a:latin typeface="Times New Roman" panose="02020603050405020304" pitchFamily="18" charset="0"/>
                <a:cs typeface="Times New Roman" panose="02020603050405020304" pitchFamily="18" charset="0"/>
              </a:rPr>
              <a:t>The notion of research paradigm implies that “a scientist will normally work within a theoretical framework – a paradigm – that determines the problems that are regarded as crucial, the ways the problems are to be conceptualised, the appropriate methods of enquiry, the relevant standards of judgement, etc” (Kuhn, 1962, cited in Philips, 1987, p.205).</a:t>
            </a:r>
          </a:p>
          <a:p>
            <a:endParaRPr lang="en-GB" altLang="en-GB" dirty="0"/>
          </a:p>
        </p:txBody>
      </p:sp>
      <p:grpSp>
        <p:nvGrpSpPr>
          <p:cNvPr id="2" name="Group 1">
            <a:extLst>
              <a:ext uri="{FF2B5EF4-FFF2-40B4-BE49-F238E27FC236}">
                <a16:creationId xmlns:a16="http://schemas.microsoft.com/office/drawing/2014/main" id="{0AC2B7C5-711D-F4E5-385F-83923FBFB693}"/>
              </a:ext>
            </a:extLst>
          </p:cNvPr>
          <p:cNvGrpSpPr/>
          <p:nvPr/>
        </p:nvGrpSpPr>
        <p:grpSpPr>
          <a:xfrm>
            <a:off x="0" y="5578608"/>
            <a:ext cx="12192000" cy="1279393"/>
            <a:chOff x="0" y="5578608"/>
            <a:chExt cx="12192000" cy="1279393"/>
          </a:xfrm>
        </p:grpSpPr>
        <p:pic>
          <p:nvPicPr>
            <p:cNvPr id="3" name="Picture 2">
              <a:extLst>
                <a:ext uri="{FF2B5EF4-FFF2-40B4-BE49-F238E27FC236}">
                  <a16:creationId xmlns:a16="http://schemas.microsoft.com/office/drawing/2014/main" id="{C95F078C-D225-68ED-4B73-FF002BAE3A8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BFDC8D64-A8B9-8704-4995-95F75772F029}"/>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19A4C6E2-BD5E-B946-3C1C-CDDB362D49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34E8736F-F5C5-5E34-211D-287E933F664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el 1">
            <a:extLst>
              <a:ext uri="{FF2B5EF4-FFF2-40B4-BE49-F238E27FC236}">
                <a16:creationId xmlns:a16="http://schemas.microsoft.com/office/drawing/2014/main" id="{542F163A-8EA6-0830-21EF-026D94CA9EBB}"/>
              </a:ext>
            </a:extLst>
          </p:cNvPr>
          <p:cNvSpPr>
            <a:spLocks noGrp="1"/>
          </p:cNvSpPr>
          <p:nvPr>
            <p:ph type="title"/>
          </p:nvPr>
        </p:nvSpPr>
        <p:spPr>
          <a:xfrm>
            <a:off x="1774825" y="0"/>
            <a:ext cx="8229600" cy="692150"/>
          </a:xfrm>
        </p:spPr>
        <p:txBody>
          <a:bodyPr/>
          <a:lstStyle/>
          <a:p>
            <a:pPr algn="ctr"/>
            <a:r>
              <a:rPr lang="de-DE" altLang="en-GB" sz="3200">
                <a:latin typeface="Times New Roman" panose="02020603050405020304" pitchFamily="18" charset="0"/>
                <a:cs typeface="Times New Roman" panose="02020603050405020304" pitchFamily="18" charset="0"/>
              </a:rPr>
              <a:t>The Objectives of a Research Paradigm</a:t>
            </a:r>
            <a:endParaRPr lang="en-GB" altLang="en-GB" sz="3200">
              <a:latin typeface="Times New Roman" panose="02020603050405020304" pitchFamily="18" charset="0"/>
              <a:cs typeface="Times New Roman" panose="02020603050405020304" pitchFamily="18" charset="0"/>
            </a:endParaRPr>
          </a:p>
        </p:txBody>
      </p:sp>
      <p:sp>
        <p:nvSpPr>
          <p:cNvPr id="24579" name="Inhaltsplatzhalter 2">
            <a:extLst>
              <a:ext uri="{FF2B5EF4-FFF2-40B4-BE49-F238E27FC236}">
                <a16:creationId xmlns:a16="http://schemas.microsoft.com/office/drawing/2014/main" id="{63243FED-19B7-B80F-49AF-192C78BED4BD}"/>
              </a:ext>
            </a:extLst>
          </p:cNvPr>
          <p:cNvSpPr>
            <a:spLocks noGrp="1"/>
          </p:cNvSpPr>
          <p:nvPr>
            <p:ph idx="1"/>
          </p:nvPr>
        </p:nvSpPr>
        <p:spPr>
          <a:xfrm>
            <a:off x="1523999" y="692150"/>
            <a:ext cx="9697081" cy="4612581"/>
          </a:xfrm>
        </p:spPr>
        <p:txBody>
          <a:bodyPr/>
          <a:lstStyle/>
          <a:p>
            <a:r>
              <a:rPr lang="en-GB" altLang="en-GB" sz="2400" dirty="0" err="1">
                <a:latin typeface="Times New Roman" panose="02020603050405020304" pitchFamily="18" charset="0"/>
                <a:cs typeface="Times New Roman" panose="02020603050405020304" pitchFamily="18" charset="0"/>
              </a:rPr>
              <a:t>Filstead</a:t>
            </a:r>
            <a:r>
              <a:rPr lang="en-GB" altLang="en-GB" sz="2400" dirty="0">
                <a:latin typeface="Times New Roman" panose="02020603050405020304" pitchFamily="18" charset="0"/>
                <a:cs typeface="Times New Roman" panose="02020603050405020304" pitchFamily="18" charset="0"/>
              </a:rPr>
              <a:t> </a:t>
            </a:r>
            <a:r>
              <a:rPr lang="en-GB" altLang="en-GB" sz="2400" i="1" dirty="0">
                <a:latin typeface="Times New Roman" panose="02020603050405020304" pitchFamily="18" charset="0"/>
                <a:cs typeface="Times New Roman" panose="02020603050405020304" pitchFamily="18" charset="0"/>
              </a:rPr>
              <a:t>(</a:t>
            </a:r>
            <a:r>
              <a:rPr lang="en-GB" altLang="en-GB" sz="2400" dirty="0">
                <a:latin typeface="Times New Roman" panose="02020603050405020304" pitchFamily="18" charset="0"/>
                <a:cs typeface="Times New Roman" panose="02020603050405020304" pitchFamily="18" charset="0"/>
              </a:rPr>
              <a:t>1970): a paradigm accomplishes the following four objectives:</a:t>
            </a:r>
          </a:p>
          <a:p>
            <a:pPr>
              <a:buFont typeface="Wingdings 2" panose="05020102010507070707" pitchFamily="18" charset="2"/>
              <a:buNone/>
            </a:pPr>
            <a:r>
              <a:rPr lang="en-GB" altLang="en-GB" sz="2400" dirty="0">
                <a:latin typeface="Times New Roman" panose="02020603050405020304" pitchFamily="18" charset="0"/>
                <a:cs typeface="Times New Roman" panose="02020603050405020304" pitchFamily="18" charset="0"/>
              </a:rPr>
              <a:t>1. It serves as a guide to professionals in a discipline, </a:t>
            </a:r>
            <a:r>
              <a:rPr lang="en-GB" altLang="en-GB" sz="2400" dirty="0">
                <a:solidFill>
                  <a:srgbClr val="FF0000"/>
                </a:solidFill>
                <a:latin typeface="Times New Roman" panose="02020603050405020304" pitchFamily="18" charset="0"/>
                <a:cs typeface="Times New Roman" panose="02020603050405020304" pitchFamily="18" charset="0"/>
              </a:rPr>
              <a:t>to highlight important problems and issues confronting the discipline.</a:t>
            </a:r>
          </a:p>
          <a:p>
            <a:pPr>
              <a:buFont typeface="Wingdings 2" panose="05020102010507070707" pitchFamily="18" charset="2"/>
              <a:buNone/>
            </a:pPr>
            <a:r>
              <a:rPr lang="en-GB" altLang="en-GB" sz="2400" dirty="0">
                <a:latin typeface="Times New Roman" panose="02020603050405020304" pitchFamily="18" charset="0"/>
                <a:cs typeface="Times New Roman" panose="02020603050405020304" pitchFamily="18" charset="0"/>
              </a:rPr>
              <a:t>2. It facilitates </a:t>
            </a:r>
            <a:r>
              <a:rPr lang="en-GB" altLang="en-GB" sz="2400" dirty="0">
                <a:solidFill>
                  <a:srgbClr val="FF0000"/>
                </a:solidFill>
                <a:latin typeface="Times New Roman" panose="02020603050405020304" pitchFamily="18" charset="0"/>
                <a:cs typeface="Times New Roman" panose="02020603050405020304" pitchFamily="18" charset="0"/>
              </a:rPr>
              <a:t>development of explanatory schemes </a:t>
            </a:r>
            <a:r>
              <a:rPr lang="en-GB" altLang="en-GB" sz="2400" dirty="0">
                <a:latin typeface="Times New Roman" panose="02020603050405020304" pitchFamily="18" charset="0"/>
                <a:cs typeface="Times New Roman" panose="02020603050405020304" pitchFamily="18" charset="0"/>
              </a:rPr>
              <a:t>(i.e., models and theories) which can place these issues and models in a framework.</a:t>
            </a:r>
          </a:p>
          <a:p>
            <a:pPr>
              <a:buFont typeface="Wingdings 2" panose="05020102010507070707" pitchFamily="18" charset="2"/>
              <a:buNone/>
            </a:pPr>
            <a:r>
              <a:rPr lang="en-GB" altLang="en-GB" sz="2400" dirty="0">
                <a:latin typeface="Times New Roman" panose="02020603050405020304" pitchFamily="18" charset="0"/>
                <a:cs typeface="Times New Roman" panose="02020603050405020304" pitchFamily="18" charset="0"/>
              </a:rPr>
              <a:t>3. It </a:t>
            </a:r>
            <a:r>
              <a:rPr lang="en-GB" altLang="en-GB" sz="2400" dirty="0">
                <a:solidFill>
                  <a:srgbClr val="FF0000"/>
                </a:solidFill>
                <a:latin typeface="Times New Roman" panose="02020603050405020304" pitchFamily="18" charset="0"/>
                <a:cs typeface="Times New Roman" panose="02020603050405020304" pitchFamily="18" charset="0"/>
              </a:rPr>
              <a:t>establishes the criteria for the appropriate ‘tools</a:t>
            </a:r>
            <a:r>
              <a:rPr lang="en-GB" altLang="en-GB" sz="2400" dirty="0">
                <a:latin typeface="Times New Roman" panose="02020603050405020304" pitchFamily="18" charset="0"/>
                <a:cs typeface="Times New Roman" panose="02020603050405020304" pitchFamily="18" charset="0"/>
              </a:rPr>
              <a:t>’ (i.e., methodologies, instruments, and types and forms of data collection).</a:t>
            </a:r>
          </a:p>
          <a:p>
            <a:pPr>
              <a:buFont typeface="Wingdings 2" panose="05020102010507070707" pitchFamily="18" charset="2"/>
              <a:buNone/>
            </a:pPr>
            <a:r>
              <a:rPr lang="en-GB" altLang="en-GB" sz="2400" dirty="0">
                <a:latin typeface="Times New Roman" panose="02020603050405020304" pitchFamily="18" charset="0"/>
                <a:cs typeface="Times New Roman" panose="02020603050405020304" pitchFamily="18" charset="0"/>
              </a:rPr>
              <a:t>4. It provides an epistemology in which the preceding tasks can be viewed as organising principals for carrying out research in a discipline. </a:t>
            </a:r>
            <a:r>
              <a:rPr lang="en-GB" altLang="en-GB" sz="2400" dirty="0">
                <a:solidFill>
                  <a:srgbClr val="FF0000"/>
                </a:solidFill>
                <a:latin typeface="Times New Roman" panose="02020603050405020304" pitchFamily="18" charset="0"/>
                <a:cs typeface="Times New Roman" panose="02020603050405020304" pitchFamily="18" charset="0"/>
              </a:rPr>
              <a:t>Paradigms not only allow the discipline to ‘make sense’ of different kinds of phenomena but also provide a framework for identifying that these </a:t>
            </a:r>
            <a:r>
              <a:rPr lang="en-GB" altLang="en-GB" dirty="0">
                <a:solidFill>
                  <a:srgbClr val="FF0000"/>
                </a:solidFill>
                <a:latin typeface="Times New Roman" panose="02020603050405020304" pitchFamily="18" charset="0"/>
                <a:cs typeface="Times New Roman" panose="02020603050405020304" pitchFamily="18" charset="0"/>
              </a:rPr>
              <a:t>phenomena exist in the first place</a:t>
            </a:r>
            <a:r>
              <a:rPr lang="en-GB" altLang="en-GB" dirty="0">
                <a:latin typeface="Times New Roman" panose="02020603050405020304" pitchFamily="18" charset="0"/>
                <a:cs typeface="Times New Roman" panose="02020603050405020304" pitchFamily="18" charset="0"/>
              </a:rPr>
              <a:t>.</a:t>
            </a:r>
          </a:p>
          <a:p>
            <a:endParaRPr lang="en-GB" altLang="en-GB" dirty="0"/>
          </a:p>
        </p:txBody>
      </p:sp>
      <p:grpSp>
        <p:nvGrpSpPr>
          <p:cNvPr id="2" name="Group 1">
            <a:extLst>
              <a:ext uri="{FF2B5EF4-FFF2-40B4-BE49-F238E27FC236}">
                <a16:creationId xmlns:a16="http://schemas.microsoft.com/office/drawing/2014/main" id="{DB417D04-FF10-AE1E-D539-C91B80150B55}"/>
              </a:ext>
            </a:extLst>
          </p:cNvPr>
          <p:cNvGrpSpPr/>
          <p:nvPr/>
        </p:nvGrpSpPr>
        <p:grpSpPr>
          <a:xfrm>
            <a:off x="0" y="5578608"/>
            <a:ext cx="12192000" cy="1279393"/>
            <a:chOff x="0" y="5578608"/>
            <a:chExt cx="12192000" cy="1279393"/>
          </a:xfrm>
        </p:grpSpPr>
        <p:pic>
          <p:nvPicPr>
            <p:cNvPr id="3" name="Picture 2">
              <a:extLst>
                <a:ext uri="{FF2B5EF4-FFF2-40B4-BE49-F238E27FC236}">
                  <a16:creationId xmlns:a16="http://schemas.microsoft.com/office/drawing/2014/main" id="{D5AE7B25-70B6-17F7-F5B0-82F65C7EB1D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D19A299A-4204-14B3-55CE-3B623AD3AA0E}"/>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847F7FEC-0768-184F-471F-B08A4D60852E}"/>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34A7866E-3DB1-9A09-2B84-CFBFBF2A6C4B}"/>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el 1">
            <a:extLst>
              <a:ext uri="{FF2B5EF4-FFF2-40B4-BE49-F238E27FC236}">
                <a16:creationId xmlns:a16="http://schemas.microsoft.com/office/drawing/2014/main" id="{166C4B48-84AA-45CA-80FD-934E9FF069AC}"/>
              </a:ext>
            </a:extLst>
          </p:cNvPr>
          <p:cNvSpPr>
            <a:spLocks noGrp="1"/>
          </p:cNvSpPr>
          <p:nvPr>
            <p:ph type="title"/>
          </p:nvPr>
        </p:nvSpPr>
        <p:spPr>
          <a:xfrm>
            <a:off x="1774825" y="1"/>
            <a:ext cx="8229600" cy="549275"/>
          </a:xfrm>
        </p:spPr>
        <p:txBody>
          <a:bodyPr/>
          <a:lstStyle/>
          <a:p>
            <a:pPr algn="ctr"/>
            <a:r>
              <a:rPr lang="de-DE" altLang="en-GB" sz="3200">
                <a:latin typeface="Times New Roman" panose="02020603050405020304" pitchFamily="18" charset="0"/>
                <a:cs typeface="Times New Roman" panose="02020603050405020304" pitchFamily="18" charset="0"/>
              </a:rPr>
              <a:t>The Four Research Paradigms</a:t>
            </a:r>
            <a:endParaRPr lang="en-GB" altLang="en-GB" sz="3200">
              <a:latin typeface="Times New Roman" panose="02020603050405020304" pitchFamily="18" charset="0"/>
              <a:cs typeface="Times New Roman" panose="02020603050405020304" pitchFamily="18" charset="0"/>
            </a:endParaRPr>
          </a:p>
        </p:txBody>
      </p:sp>
      <p:sp>
        <p:nvSpPr>
          <p:cNvPr id="25603" name="Inhaltsplatzhalter 2">
            <a:extLst>
              <a:ext uri="{FF2B5EF4-FFF2-40B4-BE49-F238E27FC236}">
                <a16:creationId xmlns:a16="http://schemas.microsoft.com/office/drawing/2014/main" id="{DA651EC7-98A6-4281-3029-91B7E18A95D6}"/>
              </a:ext>
            </a:extLst>
          </p:cNvPr>
          <p:cNvSpPr>
            <a:spLocks noGrp="1"/>
          </p:cNvSpPr>
          <p:nvPr>
            <p:ph idx="1"/>
          </p:nvPr>
        </p:nvSpPr>
        <p:spPr>
          <a:xfrm>
            <a:off x="248281" y="505657"/>
            <a:ext cx="11542029" cy="6237287"/>
          </a:xfrm>
        </p:spPr>
        <p:txBody>
          <a:bodyPr>
            <a:normAutofit lnSpcReduction="10000"/>
          </a:bodyPr>
          <a:lstStyle/>
          <a:p>
            <a:r>
              <a:rPr lang="en-GB" altLang="en-GB" dirty="0">
                <a:latin typeface="Times New Roman" panose="02020603050405020304" pitchFamily="18" charset="0"/>
                <a:cs typeface="Times New Roman" panose="02020603050405020304" pitchFamily="18" charset="0"/>
              </a:rPr>
              <a:t>According to Guba &amp; Lincoln (1994), the four categories of scientific paradigms are Positivism, Critical theory, Constructivism, and Realism, each comprising of:</a:t>
            </a:r>
          </a:p>
          <a:p>
            <a:pPr>
              <a:buFont typeface="Wingdings 2" panose="05020102010507070707" pitchFamily="18" charset="2"/>
              <a:buNone/>
            </a:pPr>
            <a:r>
              <a:rPr lang="en-GB" altLang="en-GB" dirty="0">
                <a:latin typeface="Times New Roman" panose="02020603050405020304" pitchFamily="18" charset="0"/>
                <a:cs typeface="Times New Roman" panose="02020603050405020304" pitchFamily="18" charset="0"/>
              </a:rPr>
              <a:t>1. </a:t>
            </a:r>
            <a:r>
              <a:rPr lang="en-GB" altLang="en-GB" b="1" dirty="0">
                <a:latin typeface="Times New Roman" panose="02020603050405020304" pitchFamily="18" charset="0"/>
                <a:cs typeface="Times New Roman" panose="02020603050405020304" pitchFamily="18" charset="0"/>
              </a:rPr>
              <a:t>Ontology</a:t>
            </a:r>
            <a:r>
              <a:rPr lang="en-GB" altLang="en-GB" dirty="0">
                <a:latin typeface="Times New Roman" panose="02020603050405020304" pitchFamily="18" charset="0"/>
                <a:cs typeface="Times New Roman" panose="02020603050405020304" pitchFamily="18" charset="0"/>
              </a:rPr>
              <a:t>, i.e., the theory or study of existence (being). For example, ontological assumptions in the conduct of inquiry within a paradigm might specifically characterise the nature of reality. The ontology question asks: </a:t>
            </a:r>
            <a:r>
              <a:rPr lang="en-GB" altLang="en-GB" i="1" dirty="0">
                <a:latin typeface="Times New Roman" panose="02020603050405020304" pitchFamily="18" charset="0"/>
                <a:cs typeface="Times New Roman" panose="02020603050405020304" pitchFamily="18" charset="0"/>
              </a:rPr>
              <a:t>what is the form</a:t>
            </a:r>
            <a:r>
              <a:rPr lang="en-GB" altLang="en-GB" dirty="0">
                <a:latin typeface="Times New Roman" panose="02020603050405020304" pitchFamily="18" charset="0"/>
                <a:cs typeface="Times New Roman" panose="02020603050405020304" pitchFamily="18" charset="0"/>
              </a:rPr>
              <a:t> </a:t>
            </a:r>
            <a:r>
              <a:rPr lang="en-GB" altLang="en-GB" i="1" dirty="0">
                <a:latin typeface="Times New Roman" panose="02020603050405020304" pitchFamily="18" charset="0"/>
                <a:cs typeface="Times New Roman" panose="02020603050405020304" pitchFamily="18" charset="0"/>
              </a:rPr>
              <a:t>and nature of reality and what is there that can be known about it?</a:t>
            </a:r>
            <a:endParaRPr lang="en-GB" altLang="en-GB"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r>
              <a:rPr lang="en-GB" altLang="en-GB" dirty="0">
                <a:latin typeface="Times New Roman" panose="02020603050405020304" pitchFamily="18" charset="0"/>
                <a:cs typeface="Times New Roman" panose="02020603050405020304" pitchFamily="18" charset="0"/>
              </a:rPr>
              <a:t>2. </a:t>
            </a:r>
            <a:r>
              <a:rPr lang="en-GB" altLang="en-GB" b="1" dirty="0">
                <a:latin typeface="Times New Roman" panose="02020603050405020304" pitchFamily="18" charset="0"/>
                <a:cs typeface="Times New Roman" panose="02020603050405020304" pitchFamily="18" charset="0"/>
              </a:rPr>
              <a:t>Epistemology </a:t>
            </a:r>
            <a:r>
              <a:rPr lang="en-GB" altLang="en-GB" dirty="0">
                <a:latin typeface="Times New Roman" panose="02020603050405020304" pitchFamily="18" charset="0"/>
                <a:cs typeface="Times New Roman" panose="02020603050405020304" pitchFamily="18" charset="0"/>
              </a:rPr>
              <a:t>refers to the relationship between the reality and the researcher. The epistemological question asks: </a:t>
            </a:r>
            <a:r>
              <a:rPr lang="en-GB" altLang="en-GB" i="1" dirty="0">
                <a:latin typeface="Times New Roman" panose="02020603050405020304" pitchFamily="18" charset="0"/>
                <a:cs typeface="Times New Roman" panose="02020603050405020304" pitchFamily="18" charset="0"/>
              </a:rPr>
              <a:t>what is the nature of relationship between the</a:t>
            </a:r>
            <a:r>
              <a:rPr lang="en-GB" altLang="en-GB" dirty="0">
                <a:latin typeface="Times New Roman" panose="02020603050405020304" pitchFamily="18" charset="0"/>
                <a:cs typeface="Times New Roman" panose="02020603050405020304" pitchFamily="18" charset="0"/>
              </a:rPr>
              <a:t> </a:t>
            </a:r>
            <a:r>
              <a:rPr lang="en-GB" altLang="en-GB" i="1" dirty="0">
                <a:latin typeface="Times New Roman" panose="02020603050405020304" pitchFamily="18" charset="0"/>
                <a:cs typeface="Times New Roman" panose="02020603050405020304" pitchFamily="18" charset="0"/>
              </a:rPr>
              <a:t>inquirer and the external world?</a:t>
            </a:r>
            <a:endParaRPr lang="en-GB" altLang="en-GB"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r>
              <a:rPr lang="en-GB" altLang="en-GB" dirty="0">
                <a:latin typeface="Times New Roman" panose="02020603050405020304" pitchFamily="18" charset="0"/>
                <a:cs typeface="Times New Roman" panose="02020603050405020304" pitchFamily="18" charset="0"/>
              </a:rPr>
              <a:t>3. </a:t>
            </a:r>
            <a:r>
              <a:rPr lang="en-GB" altLang="en-GB" b="1" dirty="0">
                <a:latin typeface="Times New Roman" panose="02020603050405020304" pitchFamily="18" charset="0"/>
                <a:cs typeface="Times New Roman" panose="02020603050405020304" pitchFamily="18" charset="0"/>
              </a:rPr>
              <a:t>Methodology</a:t>
            </a:r>
            <a:r>
              <a:rPr lang="en-GB" altLang="en-GB" dirty="0">
                <a:latin typeface="Times New Roman" panose="02020603050405020304" pitchFamily="18" charset="0"/>
                <a:cs typeface="Times New Roman" panose="02020603050405020304" pitchFamily="18" charset="0"/>
              </a:rPr>
              <a:t>, i.e., a procedure by which knowledge (reality) is to be generated. The methodological question asks: </a:t>
            </a:r>
            <a:r>
              <a:rPr lang="en-GB" altLang="en-GB" i="1" dirty="0">
                <a:latin typeface="Times New Roman" panose="02020603050405020304" pitchFamily="18" charset="0"/>
                <a:cs typeface="Times New Roman" panose="02020603050405020304" pitchFamily="18" charset="0"/>
              </a:rPr>
              <a:t>how can the researcher approach whatever</a:t>
            </a:r>
            <a:endParaRPr lang="en-GB" altLang="en-GB" dirty="0">
              <a:latin typeface="Times New Roman" panose="02020603050405020304" pitchFamily="18" charset="0"/>
              <a:cs typeface="Times New Roman" panose="02020603050405020304" pitchFamily="18" charset="0"/>
            </a:endParaRPr>
          </a:p>
          <a:p>
            <a:r>
              <a:rPr lang="en-GB" altLang="en-GB" i="1" dirty="0">
                <a:latin typeface="Times New Roman" panose="02020603050405020304" pitchFamily="18" charset="0"/>
                <a:cs typeface="Times New Roman" panose="02020603050405020304" pitchFamily="18" charset="0"/>
              </a:rPr>
              <a:t>can be known about reality?</a:t>
            </a:r>
            <a:endParaRPr lang="en-GB" altLang="en-GB" dirty="0">
              <a:latin typeface="Times New Roman" panose="02020603050405020304" pitchFamily="18" charset="0"/>
              <a:cs typeface="Times New Roman" panose="02020603050405020304" pitchFamily="18" charset="0"/>
            </a:endParaRPr>
          </a:p>
        </p:txBody>
      </p:sp>
      <p:grpSp>
        <p:nvGrpSpPr>
          <p:cNvPr id="2" name="Group 1">
            <a:extLst>
              <a:ext uri="{FF2B5EF4-FFF2-40B4-BE49-F238E27FC236}">
                <a16:creationId xmlns:a16="http://schemas.microsoft.com/office/drawing/2014/main" id="{F9B41FD6-B59F-7239-EDEF-929512AC93E5}"/>
              </a:ext>
            </a:extLst>
          </p:cNvPr>
          <p:cNvGrpSpPr/>
          <p:nvPr/>
        </p:nvGrpSpPr>
        <p:grpSpPr>
          <a:xfrm>
            <a:off x="0" y="6182797"/>
            <a:ext cx="12192000" cy="675204"/>
            <a:chOff x="0" y="5578608"/>
            <a:chExt cx="12192000" cy="1279393"/>
          </a:xfrm>
        </p:grpSpPr>
        <p:pic>
          <p:nvPicPr>
            <p:cNvPr id="3" name="Picture 2">
              <a:extLst>
                <a:ext uri="{FF2B5EF4-FFF2-40B4-BE49-F238E27FC236}">
                  <a16:creationId xmlns:a16="http://schemas.microsoft.com/office/drawing/2014/main" id="{84D4A7EB-31A2-2E3E-A194-9F48319A759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E2A98F38-9D3B-9BA2-805B-C579C70FB484}"/>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80324FBB-496A-0BC0-EE59-32025930DF7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1F7821F-85CA-6569-49D6-7EF77EBA01C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1989321" y="0"/>
            <a:ext cx="7467600" cy="678611"/>
          </a:xfrm>
        </p:spPr>
        <p:txBody>
          <a:bodyPr>
            <a:normAutofit fontScale="90000"/>
          </a:bodyPr>
          <a:lstStyle/>
          <a:p>
            <a:pPr>
              <a:defRPr/>
            </a:pPr>
            <a:r>
              <a:rPr lang="en-GB" altLang="en-US" dirty="0"/>
              <a:t>Ontology</a:t>
            </a:r>
          </a:p>
        </p:txBody>
      </p:sp>
      <p:sp>
        <p:nvSpPr>
          <p:cNvPr id="3" name="Content Placeholder 2"/>
          <p:cNvSpPr>
            <a:spLocks noGrp="1"/>
          </p:cNvSpPr>
          <p:nvPr>
            <p:ph sz="quarter" idx="1"/>
          </p:nvPr>
        </p:nvSpPr>
        <p:spPr>
          <a:xfrm>
            <a:off x="948906" y="828686"/>
            <a:ext cx="9400163" cy="5025774"/>
          </a:xfrm>
        </p:spPr>
        <p:txBody>
          <a:bodyPr>
            <a:normAutofit/>
          </a:bodyPr>
          <a:lstStyle/>
          <a:p>
            <a:pPr eaLnBrk="1" hangingPunct="1"/>
            <a:r>
              <a:rPr lang="en-GB" altLang="en-US" sz="2600" dirty="0">
                <a:latin typeface="Times New Roman" panose="02020603050405020304" pitchFamily="18" charset="0"/>
                <a:cs typeface="Times New Roman" panose="02020603050405020304" pitchFamily="18" charset="0"/>
              </a:rPr>
              <a:t>Ontology is what </a:t>
            </a:r>
            <a:r>
              <a:rPr lang="en-GB" altLang="en-US" sz="2600" dirty="0">
                <a:solidFill>
                  <a:srgbClr val="C00000"/>
                </a:solidFill>
                <a:latin typeface="Times New Roman" panose="02020603050405020304" pitchFamily="18" charset="0"/>
                <a:cs typeface="Times New Roman" panose="02020603050405020304" pitchFamily="18" charset="0"/>
              </a:rPr>
              <a:t>exists </a:t>
            </a:r>
            <a:r>
              <a:rPr lang="en-GB" altLang="en-US" sz="2600" dirty="0">
                <a:latin typeface="Times New Roman" panose="02020603050405020304" pitchFamily="18" charset="0"/>
                <a:cs typeface="Times New Roman" panose="02020603050405020304" pitchFamily="18" charset="0"/>
              </a:rPr>
              <a:t>and is a view on the nature of reality. </a:t>
            </a:r>
          </a:p>
          <a:p>
            <a:pPr eaLnBrk="1" hangingPunct="1"/>
            <a:endParaRPr lang="en-GB" altLang="en-US" sz="2600" dirty="0">
              <a:latin typeface="Times New Roman" panose="02020603050405020304" pitchFamily="18" charset="0"/>
              <a:cs typeface="Times New Roman" panose="02020603050405020304" pitchFamily="18" charset="0"/>
            </a:endParaRPr>
          </a:p>
          <a:p>
            <a:pPr lvl="1" eaLnBrk="1" hangingPunct="1"/>
            <a:r>
              <a:rPr lang="en-GB" altLang="en-US" sz="2600" dirty="0">
                <a:latin typeface="Times New Roman" panose="02020603050405020304" pitchFamily="18" charset="0"/>
                <a:cs typeface="Times New Roman" panose="02020603050405020304" pitchFamily="18" charset="0"/>
              </a:rPr>
              <a:t>Are you a </a:t>
            </a:r>
            <a:r>
              <a:rPr lang="en-GB" altLang="en-US" sz="2600" dirty="0">
                <a:solidFill>
                  <a:srgbClr val="C00000"/>
                </a:solidFill>
                <a:latin typeface="Times New Roman" panose="02020603050405020304" pitchFamily="18" charset="0"/>
                <a:cs typeface="Times New Roman" panose="02020603050405020304" pitchFamily="18" charset="0"/>
              </a:rPr>
              <a:t>realist</a:t>
            </a:r>
            <a:r>
              <a:rPr lang="en-GB" altLang="en-US" sz="2600" dirty="0">
                <a:latin typeface="Times New Roman" panose="02020603050405020304" pitchFamily="18" charset="0"/>
                <a:cs typeface="Times New Roman" panose="02020603050405020304" pitchFamily="18" charset="0"/>
              </a:rPr>
              <a:t>? You see reality as something 'out there', as a law of nature just waiting to be found ? </a:t>
            </a:r>
          </a:p>
          <a:p>
            <a:pPr lvl="1" eaLnBrk="1" hangingPunct="1"/>
            <a:endParaRPr lang="en-GB" altLang="en-US" sz="2600" dirty="0">
              <a:latin typeface="Times New Roman" panose="02020603050405020304" pitchFamily="18" charset="0"/>
              <a:cs typeface="Times New Roman" panose="02020603050405020304" pitchFamily="18" charset="0"/>
            </a:endParaRPr>
          </a:p>
          <a:p>
            <a:pPr lvl="1" eaLnBrk="1" hangingPunct="1"/>
            <a:r>
              <a:rPr lang="en-GB" altLang="en-US" sz="2600" dirty="0">
                <a:latin typeface="Times New Roman" panose="02020603050405020304" pitchFamily="18" charset="0"/>
                <a:cs typeface="Times New Roman" panose="02020603050405020304" pitchFamily="18" charset="0"/>
              </a:rPr>
              <a:t>Are you a </a:t>
            </a:r>
            <a:r>
              <a:rPr lang="en-GB" altLang="en-US" sz="2600" dirty="0">
                <a:solidFill>
                  <a:srgbClr val="C00000"/>
                </a:solidFill>
                <a:latin typeface="Times New Roman" panose="02020603050405020304" pitchFamily="18" charset="0"/>
                <a:cs typeface="Times New Roman" panose="02020603050405020304" pitchFamily="18" charset="0"/>
              </a:rPr>
              <a:t>critical realist</a:t>
            </a:r>
            <a:r>
              <a:rPr lang="en-GB" altLang="en-US" sz="2600" dirty="0">
                <a:latin typeface="Times New Roman" panose="02020603050405020304" pitchFamily="18" charset="0"/>
                <a:cs typeface="Times New Roman" panose="02020603050405020304" pitchFamily="18" charset="0"/>
              </a:rPr>
              <a:t>? You know things exist 'out there' but as human beings our own presence as researchers influences what we are trying to measure. </a:t>
            </a:r>
          </a:p>
          <a:p>
            <a:pPr lvl="1" eaLnBrk="1" hangingPunct="1"/>
            <a:endParaRPr lang="en-GB" altLang="en-US" sz="2600" dirty="0">
              <a:latin typeface="Times New Roman" panose="02020603050405020304" pitchFamily="18" charset="0"/>
              <a:cs typeface="Times New Roman" panose="02020603050405020304" pitchFamily="18" charset="0"/>
            </a:endParaRPr>
          </a:p>
          <a:p>
            <a:pPr lvl="1" eaLnBrk="1" hangingPunct="1"/>
            <a:r>
              <a:rPr lang="en-GB" altLang="en-US" sz="2600" dirty="0">
                <a:latin typeface="Times New Roman" panose="02020603050405020304" pitchFamily="18" charset="0"/>
                <a:cs typeface="Times New Roman" panose="02020603050405020304" pitchFamily="18" charset="0"/>
              </a:rPr>
              <a:t>Or, are you a </a:t>
            </a:r>
            <a:r>
              <a:rPr lang="en-GB" altLang="en-US" sz="2600" dirty="0">
                <a:solidFill>
                  <a:srgbClr val="C00000"/>
                </a:solidFill>
                <a:latin typeface="Times New Roman" panose="02020603050405020304" pitchFamily="18" charset="0"/>
                <a:cs typeface="Times New Roman" panose="02020603050405020304" pitchFamily="18" charset="0"/>
              </a:rPr>
              <a:t>relativist </a:t>
            </a:r>
            <a:r>
              <a:rPr lang="en-GB" altLang="en-US" sz="2600" dirty="0">
                <a:latin typeface="Times New Roman" panose="02020603050405020304" pitchFamily="18" charset="0"/>
                <a:cs typeface="Times New Roman" panose="02020603050405020304" pitchFamily="18" charset="0"/>
              </a:rPr>
              <a:t>? You believe that knowledge is a social reality, value-laden and it only comes to light through individual interpretation</a:t>
            </a:r>
          </a:p>
        </p:txBody>
      </p:sp>
      <p:sp>
        <p:nvSpPr>
          <p:cNvPr id="19460" name="Slide Number Placeholder 4"/>
          <p:cNvSpPr>
            <a:spLocks noGrp="1"/>
          </p:cNvSpPr>
          <p:nvPr>
            <p:ph type="sldNum" sz="quarter" idx="11"/>
          </p:nvPr>
        </p:nvSpPr>
        <p:spPr bwMode="auto">
          <a:xfrm>
            <a:off x="167005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CA15F1D3-4854-4EBA-94FC-E916FF028F0D}" type="slidenum">
              <a:rPr lang="en-GB" altLang="en-US" smtClean="0">
                <a:solidFill>
                  <a:srgbClr val="9B9A98"/>
                </a:solidFill>
              </a:rPr>
              <a:pPr/>
              <a:t>27</a:t>
            </a:fld>
            <a:endParaRPr lang="en-GB" altLang="en-US">
              <a:solidFill>
                <a:srgbClr val="9B9A98"/>
              </a:solidFill>
            </a:endParaRPr>
          </a:p>
        </p:txBody>
      </p:sp>
      <p:grpSp>
        <p:nvGrpSpPr>
          <p:cNvPr id="2" name="Group 1">
            <a:extLst>
              <a:ext uri="{FF2B5EF4-FFF2-40B4-BE49-F238E27FC236}">
                <a16:creationId xmlns:a16="http://schemas.microsoft.com/office/drawing/2014/main" id="{B6FD4713-7EAC-021B-8B5E-775F380A2D65}"/>
              </a:ext>
            </a:extLst>
          </p:cNvPr>
          <p:cNvGrpSpPr/>
          <p:nvPr/>
        </p:nvGrpSpPr>
        <p:grpSpPr>
          <a:xfrm>
            <a:off x="0" y="5578608"/>
            <a:ext cx="12192000" cy="1279393"/>
            <a:chOff x="0" y="5578608"/>
            <a:chExt cx="12192000" cy="1279393"/>
          </a:xfrm>
        </p:grpSpPr>
        <p:pic>
          <p:nvPicPr>
            <p:cNvPr id="4" name="Picture 3">
              <a:extLst>
                <a:ext uri="{FF2B5EF4-FFF2-40B4-BE49-F238E27FC236}">
                  <a16:creationId xmlns:a16="http://schemas.microsoft.com/office/drawing/2014/main" id="{869AACC0-6B4C-2511-2B96-833C3F5287CA}"/>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735D0B2E-3CE4-6D68-9134-E4D7A0E4C07D}"/>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B8D2238C-5392-0155-AE8F-796DE806E3C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F1291108-078C-0D2C-95A4-D6FAB24104B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838200" y="365125"/>
            <a:ext cx="10515600" cy="785445"/>
          </a:xfrm>
        </p:spPr>
        <p:txBody>
          <a:bodyPr/>
          <a:lstStyle/>
          <a:p>
            <a:pPr>
              <a:defRPr/>
            </a:pPr>
            <a:r>
              <a:rPr lang="en-GB" altLang="en-US" dirty="0"/>
              <a:t>Epistemology</a:t>
            </a:r>
          </a:p>
        </p:txBody>
      </p:sp>
      <p:sp>
        <p:nvSpPr>
          <p:cNvPr id="3" name="Content Placeholder 2"/>
          <p:cNvSpPr>
            <a:spLocks noGrp="1"/>
          </p:cNvSpPr>
          <p:nvPr>
            <p:ph sz="quarter" idx="1"/>
          </p:nvPr>
        </p:nvSpPr>
        <p:spPr>
          <a:xfrm>
            <a:off x="1132403" y="1150570"/>
            <a:ext cx="9816174" cy="4873625"/>
          </a:xfrm>
        </p:spPr>
        <p:txBody>
          <a:bodyPr>
            <a:normAutofit/>
          </a:bodyPr>
          <a:lstStyle/>
          <a:p>
            <a:pPr marL="274320" indent="-274320">
              <a:buFont typeface="Wingdings"/>
              <a:buChar char=""/>
              <a:defRPr/>
            </a:pPr>
            <a:r>
              <a:rPr lang="en-GB" dirty="0"/>
              <a:t>Epistemology is our </a:t>
            </a:r>
            <a:r>
              <a:rPr lang="en-GB" dirty="0">
                <a:solidFill>
                  <a:srgbClr val="C00000"/>
                </a:solidFill>
              </a:rPr>
              <a:t>perceived relationship </a:t>
            </a:r>
            <a:r>
              <a:rPr lang="en-GB" dirty="0"/>
              <a:t>with the knowledge we are un/dis/covering. Are we part of that knowledge or are we external to it? </a:t>
            </a:r>
          </a:p>
          <a:p>
            <a:pPr marL="274320" indent="-274320">
              <a:buFont typeface="Wingdings"/>
              <a:buChar char=""/>
              <a:defRPr/>
            </a:pPr>
            <a:endParaRPr lang="en-GB" dirty="0"/>
          </a:p>
          <a:p>
            <a:pPr marL="274320" indent="-274320" algn="just">
              <a:buFont typeface="Wingdings"/>
              <a:buChar char=""/>
              <a:defRPr/>
            </a:pPr>
            <a:r>
              <a:rPr lang="en-GB" dirty="0"/>
              <a:t>Your view will frame your interaction with what you are researching and will depend on your ontological view. Your approach, for example, will be objective if you see knowledge governed by the laws of nature or subjective if you see knowledge as something interpreted by individuals. </a:t>
            </a:r>
          </a:p>
          <a:p>
            <a:pPr marL="36576" indent="0">
              <a:buNone/>
              <a:defRPr/>
            </a:pPr>
            <a:endParaRPr lang="en-GB" dirty="0"/>
          </a:p>
          <a:p>
            <a:pPr marL="274320" indent="-274320">
              <a:buFont typeface="Wingdings"/>
              <a:buChar char=""/>
              <a:defRPr/>
            </a:pPr>
            <a:r>
              <a:rPr lang="en-GB" dirty="0"/>
              <a:t>In turn influences your methodology.</a:t>
            </a:r>
          </a:p>
          <a:p>
            <a:pPr marL="274320" indent="-274320">
              <a:buFont typeface="Wingdings"/>
              <a:buChar char=""/>
              <a:defRPr/>
            </a:pPr>
            <a:endParaRPr lang="en-GB" dirty="0"/>
          </a:p>
        </p:txBody>
      </p:sp>
      <p:sp>
        <p:nvSpPr>
          <p:cNvPr id="21508" name="Slide Number Placeholder 4"/>
          <p:cNvSpPr>
            <a:spLocks noGrp="1"/>
          </p:cNvSpPr>
          <p:nvPr>
            <p:ph type="sldNum" sz="quarter" idx="11"/>
          </p:nvPr>
        </p:nvSpPr>
        <p:spPr bwMode="auto">
          <a:xfrm>
            <a:off x="167005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AA94B279-567A-4FF6-9D9B-71101A39AC86}" type="slidenum">
              <a:rPr lang="en-GB" altLang="en-US" smtClean="0">
                <a:solidFill>
                  <a:srgbClr val="9B9A98"/>
                </a:solidFill>
              </a:rPr>
              <a:pPr/>
              <a:t>28</a:t>
            </a:fld>
            <a:endParaRPr lang="en-GB" altLang="en-US">
              <a:solidFill>
                <a:srgbClr val="9B9A98"/>
              </a:solidFill>
            </a:endParaRPr>
          </a:p>
        </p:txBody>
      </p:sp>
      <p:grpSp>
        <p:nvGrpSpPr>
          <p:cNvPr id="2" name="Group 1">
            <a:extLst>
              <a:ext uri="{FF2B5EF4-FFF2-40B4-BE49-F238E27FC236}">
                <a16:creationId xmlns:a16="http://schemas.microsoft.com/office/drawing/2014/main" id="{C49D40FB-AB3E-63FA-D362-14BD35D6A073}"/>
              </a:ext>
            </a:extLst>
          </p:cNvPr>
          <p:cNvGrpSpPr/>
          <p:nvPr/>
        </p:nvGrpSpPr>
        <p:grpSpPr>
          <a:xfrm>
            <a:off x="0" y="5578608"/>
            <a:ext cx="12192000" cy="1279393"/>
            <a:chOff x="0" y="5578608"/>
            <a:chExt cx="12192000" cy="1279393"/>
          </a:xfrm>
        </p:grpSpPr>
        <p:pic>
          <p:nvPicPr>
            <p:cNvPr id="4" name="Picture 3">
              <a:extLst>
                <a:ext uri="{FF2B5EF4-FFF2-40B4-BE49-F238E27FC236}">
                  <a16:creationId xmlns:a16="http://schemas.microsoft.com/office/drawing/2014/main" id="{80FAA387-144A-DBE3-5AC5-8320A1874B9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E1871433-DCBD-5339-FDD3-D399212261C3}"/>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D201D344-3C55-C81F-91D1-CFF4C82F1A05}"/>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F91DFF49-16C5-0483-C5FB-0E914E9C5AFE}"/>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3">
                                            <p:txEl>
                                              <p:pRg st="0" end="0"/>
                                            </p:txEl>
                                          </p:spTgt>
                                        </p:tgtEl>
                                        <p:attrNameLst>
                                          <p:attrName>r</p:attrName>
                                        </p:attrNameLst>
                                      </p:cBhvr>
                                    </p:animRot>
                                    <p:animRot by="-240000">
                                      <p:cBhvr>
                                        <p:cTn id="7" dur="200" fill="hold">
                                          <p:stCondLst>
                                            <p:cond delay="200"/>
                                          </p:stCondLst>
                                        </p:cTn>
                                        <p:tgtEl>
                                          <p:spTgt spid="3">
                                            <p:txEl>
                                              <p:pRg st="0" end="0"/>
                                            </p:txEl>
                                          </p:spTgt>
                                        </p:tgtEl>
                                        <p:attrNameLst>
                                          <p:attrName>r</p:attrName>
                                        </p:attrNameLst>
                                      </p:cBhvr>
                                    </p:animRot>
                                    <p:animRot by="240000">
                                      <p:cBhvr>
                                        <p:cTn id="8" dur="200" fill="hold">
                                          <p:stCondLst>
                                            <p:cond delay="400"/>
                                          </p:stCondLst>
                                        </p:cTn>
                                        <p:tgtEl>
                                          <p:spTgt spid="3">
                                            <p:txEl>
                                              <p:pRg st="0" end="0"/>
                                            </p:txEl>
                                          </p:spTgt>
                                        </p:tgtEl>
                                        <p:attrNameLst>
                                          <p:attrName>r</p:attrName>
                                        </p:attrNameLst>
                                      </p:cBhvr>
                                    </p:animRot>
                                    <p:animRot by="-240000">
                                      <p:cBhvr>
                                        <p:cTn id="9" dur="200" fill="hold">
                                          <p:stCondLst>
                                            <p:cond delay="600"/>
                                          </p:stCondLst>
                                        </p:cTn>
                                        <p:tgtEl>
                                          <p:spTgt spid="3">
                                            <p:txEl>
                                              <p:pRg st="0" end="0"/>
                                            </p:txEl>
                                          </p:spTgt>
                                        </p:tgtEl>
                                        <p:attrNameLst>
                                          <p:attrName>r</p:attrName>
                                        </p:attrNameLst>
                                      </p:cBhvr>
                                    </p:animRot>
                                    <p:animRot by="120000">
                                      <p:cBhvr>
                                        <p:cTn id="10" dur="200" fill="hold">
                                          <p:stCondLst>
                                            <p:cond delay="800"/>
                                          </p:stCondLst>
                                        </p:cTn>
                                        <p:tgtEl>
                                          <p:spTgt spid="3">
                                            <p:txEl>
                                              <p:pRg st="0" end="0"/>
                                            </p:txEl>
                                          </p:spTgt>
                                        </p:tgtEl>
                                        <p:attrNameLst>
                                          <p:attrName>r</p:attrName>
                                        </p:attrNameLst>
                                      </p:cBhvr>
                                    </p:animRot>
                                  </p:childTnLst>
                                </p:cTn>
                              </p:par>
                            </p:childTnLst>
                          </p:cTn>
                        </p:par>
                      </p:childTnLst>
                    </p:cTn>
                  </p:par>
                  <p:par>
                    <p:cTn id="11" fill="hold" nodeType="clickPar">
                      <p:stCondLst>
                        <p:cond delay="indefinite"/>
                      </p:stCondLst>
                      <p:childTnLst>
                        <p:par>
                          <p:cTn id="12" fill="hold" nodeType="withGroup">
                            <p:stCondLst>
                              <p:cond delay="0"/>
                            </p:stCondLst>
                            <p:childTnLst>
                              <p:par>
                                <p:cTn id="13" presetID="32" presetClass="emph" presetSubtype="0" fill="hold" grpId="0" nodeType="clickEffect">
                                  <p:stCondLst>
                                    <p:cond delay="0"/>
                                  </p:stCondLst>
                                  <p:childTnLst>
                                    <p:animRot by="120000">
                                      <p:cBhvr>
                                        <p:cTn id="14" dur="100" fill="hold">
                                          <p:stCondLst>
                                            <p:cond delay="0"/>
                                          </p:stCondLst>
                                        </p:cTn>
                                        <p:tgtEl>
                                          <p:spTgt spid="3">
                                            <p:txEl>
                                              <p:pRg st="2" end="2"/>
                                            </p:txEl>
                                          </p:spTgt>
                                        </p:tgtEl>
                                        <p:attrNameLst>
                                          <p:attrName>r</p:attrName>
                                        </p:attrNameLst>
                                      </p:cBhvr>
                                    </p:animRot>
                                    <p:animRot by="-240000">
                                      <p:cBhvr>
                                        <p:cTn id="15" dur="200" fill="hold">
                                          <p:stCondLst>
                                            <p:cond delay="200"/>
                                          </p:stCondLst>
                                        </p:cTn>
                                        <p:tgtEl>
                                          <p:spTgt spid="3">
                                            <p:txEl>
                                              <p:pRg st="2" end="2"/>
                                            </p:txEl>
                                          </p:spTgt>
                                        </p:tgtEl>
                                        <p:attrNameLst>
                                          <p:attrName>r</p:attrName>
                                        </p:attrNameLst>
                                      </p:cBhvr>
                                    </p:animRot>
                                    <p:animRot by="240000">
                                      <p:cBhvr>
                                        <p:cTn id="16" dur="200" fill="hold">
                                          <p:stCondLst>
                                            <p:cond delay="400"/>
                                          </p:stCondLst>
                                        </p:cTn>
                                        <p:tgtEl>
                                          <p:spTgt spid="3">
                                            <p:txEl>
                                              <p:pRg st="2" end="2"/>
                                            </p:txEl>
                                          </p:spTgt>
                                        </p:tgtEl>
                                        <p:attrNameLst>
                                          <p:attrName>r</p:attrName>
                                        </p:attrNameLst>
                                      </p:cBhvr>
                                    </p:animRot>
                                    <p:animRot by="-240000">
                                      <p:cBhvr>
                                        <p:cTn id="17" dur="200" fill="hold">
                                          <p:stCondLst>
                                            <p:cond delay="600"/>
                                          </p:stCondLst>
                                        </p:cTn>
                                        <p:tgtEl>
                                          <p:spTgt spid="3">
                                            <p:txEl>
                                              <p:pRg st="2" end="2"/>
                                            </p:txEl>
                                          </p:spTgt>
                                        </p:tgtEl>
                                        <p:attrNameLst>
                                          <p:attrName>r</p:attrName>
                                        </p:attrNameLst>
                                      </p:cBhvr>
                                    </p:animRot>
                                    <p:animRot by="120000">
                                      <p:cBhvr>
                                        <p:cTn id="18" dur="200" fill="hold">
                                          <p:stCondLst>
                                            <p:cond delay="800"/>
                                          </p:stCondLst>
                                        </p:cTn>
                                        <p:tgtEl>
                                          <p:spTgt spid="3">
                                            <p:txEl>
                                              <p:pRg st="2" end="2"/>
                                            </p:txEl>
                                          </p:spTgt>
                                        </p:tgtEl>
                                        <p:attrNameLst>
                                          <p:attrName>r</p:attrName>
                                        </p:attrNameLst>
                                      </p:cBhvr>
                                    </p:animRot>
                                  </p:childTnLst>
                                </p:cTn>
                              </p:par>
                            </p:childTnLst>
                          </p:cTn>
                        </p:par>
                      </p:childTnLst>
                    </p:cTn>
                  </p:par>
                  <p:par>
                    <p:cTn id="19" fill="hold" nodeType="clickPar">
                      <p:stCondLst>
                        <p:cond delay="indefinite"/>
                      </p:stCondLst>
                      <p:childTnLst>
                        <p:par>
                          <p:cTn id="20" fill="hold" nodeType="withGroup">
                            <p:stCondLst>
                              <p:cond delay="0"/>
                            </p:stCondLst>
                            <p:childTnLst>
                              <p:par>
                                <p:cTn id="21" presetID="32" presetClass="emph" presetSubtype="0" fill="hold" grpId="0" nodeType="clickEffect">
                                  <p:stCondLst>
                                    <p:cond delay="0"/>
                                  </p:stCondLst>
                                  <p:childTnLst>
                                    <p:animRot by="120000">
                                      <p:cBhvr>
                                        <p:cTn id="22" dur="100" fill="hold">
                                          <p:stCondLst>
                                            <p:cond delay="0"/>
                                          </p:stCondLst>
                                        </p:cTn>
                                        <p:tgtEl>
                                          <p:spTgt spid="3">
                                            <p:txEl>
                                              <p:pRg st="4" end="4"/>
                                            </p:txEl>
                                          </p:spTgt>
                                        </p:tgtEl>
                                        <p:attrNameLst>
                                          <p:attrName>r</p:attrName>
                                        </p:attrNameLst>
                                      </p:cBhvr>
                                    </p:animRot>
                                    <p:animRot by="-240000">
                                      <p:cBhvr>
                                        <p:cTn id="23" dur="200" fill="hold">
                                          <p:stCondLst>
                                            <p:cond delay="200"/>
                                          </p:stCondLst>
                                        </p:cTn>
                                        <p:tgtEl>
                                          <p:spTgt spid="3">
                                            <p:txEl>
                                              <p:pRg st="4" end="4"/>
                                            </p:txEl>
                                          </p:spTgt>
                                        </p:tgtEl>
                                        <p:attrNameLst>
                                          <p:attrName>r</p:attrName>
                                        </p:attrNameLst>
                                      </p:cBhvr>
                                    </p:animRot>
                                    <p:animRot by="240000">
                                      <p:cBhvr>
                                        <p:cTn id="24" dur="200" fill="hold">
                                          <p:stCondLst>
                                            <p:cond delay="400"/>
                                          </p:stCondLst>
                                        </p:cTn>
                                        <p:tgtEl>
                                          <p:spTgt spid="3">
                                            <p:txEl>
                                              <p:pRg st="4" end="4"/>
                                            </p:txEl>
                                          </p:spTgt>
                                        </p:tgtEl>
                                        <p:attrNameLst>
                                          <p:attrName>r</p:attrName>
                                        </p:attrNameLst>
                                      </p:cBhvr>
                                    </p:animRot>
                                    <p:animRot by="-240000">
                                      <p:cBhvr>
                                        <p:cTn id="25" dur="200" fill="hold">
                                          <p:stCondLst>
                                            <p:cond delay="600"/>
                                          </p:stCondLst>
                                        </p:cTn>
                                        <p:tgtEl>
                                          <p:spTgt spid="3">
                                            <p:txEl>
                                              <p:pRg st="4" end="4"/>
                                            </p:txEl>
                                          </p:spTgt>
                                        </p:tgtEl>
                                        <p:attrNameLst>
                                          <p:attrName>r</p:attrName>
                                        </p:attrNameLst>
                                      </p:cBhvr>
                                    </p:animRot>
                                    <p:animRot by="120000">
                                      <p:cBhvr>
                                        <p:cTn id="26" dur="200" fill="hold">
                                          <p:stCondLst>
                                            <p:cond delay="800"/>
                                          </p:stCondLst>
                                        </p:cTn>
                                        <p:tgtEl>
                                          <p:spTgt spid="3">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2"/>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B0C992A9-7CCC-4820-939E-8961385714AF}" type="slidenum">
              <a:rPr lang="en-GB" altLang="en-US" smtClean="0">
                <a:solidFill>
                  <a:srgbClr val="9B9A98"/>
                </a:solidFill>
              </a:rPr>
              <a:pPr/>
              <a:t>29</a:t>
            </a:fld>
            <a:endParaRPr lang="en-GB" altLang="en-US">
              <a:solidFill>
                <a:srgbClr val="9B9A98"/>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1585464447"/>
              </p:ext>
            </p:extLst>
          </p:nvPr>
        </p:nvGraphicFramePr>
        <p:xfrm>
          <a:off x="1901825" y="27372"/>
          <a:ext cx="8388350" cy="5414710"/>
        </p:xfrm>
        <a:graphic>
          <a:graphicData uri="http://schemas.openxmlformats.org/drawingml/2006/table">
            <a:tbl>
              <a:tblPr firstRow="1" bandRow="1">
                <a:tableStyleId>{5C22544A-7EE6-4342-B048-85BDC9FD1C3A}</a:tableStyleId>
              </a:tblPr>
              <a:tblGrid>
                <a:gridCol w="1677670">
                  <a:extLst>
                    <a:ext uri="{9D8B030D-6E8A-4147-A177-3AD203B41FA5}">
                      <a16:colId xmlns:a16="http://schemas.microsoft.com/office/drawing/2014/main" val="20000"/>
                    </a:ext>
                  </a:extLst>
                </a:gridCol>
                <a:gridCol w="1677670">
                  <a:extLst>
                    <a:ext uri="{9D8B030D-6E8A-4147-A177-3AD203B41FA5}">
                      <a16:colId xmlns:a16="http://schemas.microsoft.com/office/drawing/2014/main" val="20001"/>
                    </a:ext>
                  </a:extLst>
                </a:gridCol>
                <a:gridCol w="1677670">
                  <a:extLst>
                    <a:ext uri="{9D8B030D-6E8A-4147-A177-3AD203B41FA5}">
                      <a16:colId xmlns:a16="http://schemas.microsoft.com/office/drawing/2014/main" val="20002"/>
                    </a:ext>
                  </a:extLst>
                </a:gridCol>
                <a:gridCol w="1677670">
                  <a:extLst>
                    <a:ext uri="{9D8B030D-6E8A-4147-A177-3AD203B41FA5}">
                      <a16:colId xmlns:a16="http://schemas.microsoft.com/office/drawing/2014/main" val="20003"/>
                    </a:ext>
                  </a:extLst>
                </a:gridCol>
                <a:gridCol w="1677670">
                  <a:extLst>
                    <a:ext uri="{9D8B030D-6E8A-4147-A177-3AD203B41FA5}">
                      <a16:colId xmlns:a16="http://schemas.microsoft.com/office/drawing/2014/main" val="20004"/>
                    </a:ext>
                  </a:extLst>
                </a:gridCol>
              </a:tblGrid>
              <a:tr h="902904">
                <a:tc>
                  <a:txBody>
                    <a:bodyPr/>
                    <a:lstStyle/>
                    <a:p>
                      <a:r>
                        <a:rPr lang="en-GB" sz="1600" dirty="0"/>
                        <a:t>Examples of paradigms</a:t>
                      </a:r>
                    </a:p>
                    <a:p>
                      <a:endParaRPr lang="en-GB" sz="1600" dirty="0"/>
                    </a:p>
                  </a:txBody>
                  <a:tcPr marL="68575" marR="68575" marT="45862" marB="45862"/>
                </a:tc>
                <a:tc>
                  <a:txBody>
                    <a:bodyPr/>
                    <a:lstStyle/>
                    <a:p>
                      <a:r>
                        <a:rPr lang="en-GB" sz="1600" dirty="0">
                          <a:solidFill>
                            <a:schemeClr val="tx1"/>
                          </a:solidFill>
                        </a:rPr>
                        <a:t>Positivism</a:t>
                      </a:r>
                    </a:p>
                  </a:txBody>
                  <a:tcPr marL="68575" marR="68575" marT="45862" marB="45862"/>
                </a:tc>
                <a:tc>
                  <a:txBody>
                    <a:bodyPr/>
                    <a:lstStyle/>
                    <a:p>
                      <a:r>
                        <a:rPr lang="en-GB" sz="1600" dirty="0"/>
                        <a:t>Post positivism</a:t>
                      </a:r>
                    </a:p>
                  </a:txBody>
                  <a:tcPr marL="68575" marR="68575" marT="45862" marB="45862"/>
                </a:tc>
                <a:tc>
                  <a:txBody>
                    <a:bodyPr/>
                    <a:lstStyle/>
                    <a:p>
                      <a:r>
                        <a:rPr lang="en-GB" sz="1600" dirty="0" err="1"/>
                        <a:t>Interpretivism</a:t>
                      </a:r>
                      <a:r>
                        <a:rPr lang="en-GB" sz="1600" dirty="0"/>
                        <a:t> /</a:t>
                      </a:r>
                      <a:r>
                        <a:rPr lang="en-GB" sz="1600" baseline="0" dirty="0"/>
                        <a:t> </a:t>
                      </a:r>
                      <a:r>
                        <a:rPr lang="en-GB" sz="1600" dirty="0"/>
                        <a:t>constructivism</a:t>
                      </a:r>
                    </a:p>
                  </a:txBody>
                  <a:tcPr marL="68575" marR="68575" marT="45862" marB="45862"/>
                </a:tc>
                <a:tc>
                  <a:txBody>
                    <a:bodyPr/>
                    <a:lstStyle/>
                    <a:p>
                      <a:r>
                        <a:rPr lang="en-GB" sz="1600" dirty="0"/>
                        <a:t>Critical theory</a:t>
                      </a:r>
                    </a:p>
                  </a:txBody>
                  <a:tcPr marL="68575" marR="68575" marT="45862" marB="45862"/>
                </a:tc>
                <a:extLst>
                  <a:ext uri="{0D108BD9-81ED-4DB2-BD59-A6C34878D82A}">
                    <a16:rowId xmlns:a16="http://schemas.microsoft.com/office/drawing/2014/main" val="10000"/>
                  </a:ext>
                </a:extLst>
              </a:tr>
              <a:tr h="409891">
                <a:tc>
                  <a:txBody>
                    <a:bodyPr/>
                    <a:lstStyle/>
                    <a:p>
                      <a:r>
                        <a:rPr lang="en-GB" sz="1600" dirty="0"/>
                        <a:t>Ontology</a:t>
                      </a:r>
                    </a:p>
                  </a:txBody>
                  <a:tcPr marL="68575" marR="68575" marT="45862" marB="45862"/>
                </a:tc>
                <a:tc>
                  <a:txBody>
                    <a:bodyPr/>
                    <a:lstStyle/>
                    <a:p>
                      <a:r>
                        <a:rPr lang="en-GB" sz="1600" dirty="0"/>
                        <a:t>Realism</a:t>
                      </a:r>
                    </a:p>
                  </a:txBody>
                  <a:tcPr marL="68575" marR="68575" marT="45862" marB="45862"/>
                </a:tc>
                <a:tc>
                  <a:txBody>
                    <a:bodyPr/>
                    <a:lstStyle/>
                    <a:p>
                      <a:r>
                        <a:rPr lang="en-GB" sz="1600" dirty="0"/>
                        <a:t>Critical realism</a:t>
                      </a:r>
                    </a:p>
                  </a:txBody>
                  <a:tcPr marL="68575" marR="68575" marT="45862" marB="45862"/>
                </a:tc>
                <a:tc>
                  <a:txBody>
                    <a:bodyPr/>
                    <a:lstStyle/>
                    <a:p>
                      <a:r>
                        <a:rPr lang="en-GB" sz="1600" dirty="0"/>
                        <a:t>Relativism</a:t>
                      </a:r>
                    </a:p>
                  </a:txBody>
                  <a:tcPr marL="68575" marR="68575" marT="45862" marB="45862"/>
                </a:tc>
                <a:tc>
                  <a:txBody>
                    <a:bodyPr/>
                    <a:lstStyle/>
                    <a:p>
                      <a:r>
                        <a:rPr lang="en-GB" sz="1600" dirty="0"/>
                        <a:t>Critical realism</a:t>
                      </a:r>
                    </a:p>
                  </a:txBody>
                  <a:tcPr marL="68575" marR="68575" marT="45862" marB="45862"/>
                </a:tc>
                <a:extLst>
                  <a:ext uri="{0D108BD9-81ED-4DB2-BD59-A6C34878D82A}">
                    <a16:rowId xmlns:a16="http://schemas.microsoft.com/office/drawing/2014/main" val="10001"/>
                  </a:ext>
                </a:extLst>
              </a:tr>
              <a:tr h="381793">
                <a:tc>
                  <a:txBody>
                    <a:bodyPr/>
                    <a:lstStyle/>
                    <a:p>
                      <a:r>
                        <a:rPr lang="en-GB" sz="1600" dirty="0"/>
                        <a:t>Epistemology</a:t>
                      </a:r>
                    </a:p>
                  </a:txBody>
                  <a:tcPr marL="68575" marR="68575" marT="45862" marB="45862"/>
                </a:tc>
                <a:tc>
                  <a:txBody>
                    <a:bodyPr/>
                    <a:lstStyle/>
                    <a:p>
                      <a:r>
                        <a:rPr lang="en-GB" sz="1600" dirty="0"/>
                        <a:t>Objective</a:t>
                      </a:r>
                    </a:p>
                  </a:txBody>
                  <a:tcPr marL="68575" marR="68575" marT="45862" marB="45862"/>
                </a:tc>
                <a:tc>
                  <a:txBody>
                    <a:bodyPr/>
                    <a:lstStyle/>
                    <a:p>
                      <a:r>
                        <a:rPr lang="en-GB" sz="1600" dirty="0"/>
                        <a:t>Objective</a:t>
                      </a:r>
                    </a:p>
                  </a:txBody>
                  <a:tcPr marL="68575" marR="68575" marT="45862" marB="45862"/>
                </a:tc>
                <a:tc>
                  <a:txBody>
                    <a:bodyPr/>
                    <a:lstStyle/>
                    <a:p>
                      <a:r>
                        <a:rPr lang="en-GB" sz="1600" dirty="0"/>
                        <a:t>Subjective</a:t>
                      </a:r>
                    </a:p>
                  </a:txBody>
                  <a:tcPr marL="68575" marR="68575" marT="45862" marB="45862"/>
                </a:tc>
                <a:tc>
                  <a:txBody>
                    <a:bodyPr/>
                    <a:lstStyle/>
                    <a:p>
                      <a:r>
                        <a:rPr lang="en-GB" sz="1600" dirty="0"/>
                        <a:t>Subjective</a:t>
                      </a:r>
                    </a:p>
                  </a:txBody>
                  <a:tcPr marL="68575" marR="68575" marT="45862" marB="45862"/>
                </a:tc>
                <a:extLst>
                  <a:ext uri="{0D108BD9-81ED-4DB2-BD59-A6C34878D82A}">
                    <a16:rowId xmlns:a16="http://schemas.microsoft.com/office/drawing/2014/main" val="10002"/>
                  </a:ext>
                </a:extLst>
              </a:tr>
              <a:tr h="1219264">
                <a:tc>
                  <a:txBody>
                    <a:bodyPr/>
                    <a:lstStyle/>
                    <a:p>
                      <a:r>
                        <a:rPr lang="en-GB" sz="1600" dirty="0"/>
                        <a:t>Methodology</a:t>
                      </a:r>
                    </a:p>
                  </a:txBody>
                  <a:tcPr marL="68575" marR="68575" marT="45862" marB="45862"/>
                </a:tc>
                <a:tc>
                  <a:txBody>
                    <a:bodyPr/>
                    <a:lstStyle/>
                    <a:p>
                      <a:r>
                        <a:rPr lang="en-GB" sz="1600" dirty="0"/>
                        <a:t>Experimental/</a:t>
                      </a:r>
                    </a:p>
                    <a:p>
                      <a:r>
                        <a:rPr lang="en-GB" sz="1600" dirty="0"/>
                        <a:t>structured measurement</a:t>
                      </a:r>
                    </a:p>
                  </a:txBody>
                  <a:tcPr marL="68575" marR="68575" marT="45862" marB="45862"/>
                </a:tc>
                <a:tc>
                  <a:txBody>
                    <a:bodyPr/>
                    <a:lstStyle/>
                    <a:p>
                      <a:r>
                        <a:rPr lang="en-GB" sz="1600" dirty="0"/>
                        <a:t>Modified experimental/</a:t>
                      </a:r>
                    </a:p>
                    <a:p>
                      <a:r>
                        <a:rPr lang="en-GB" sz="1600" dirty="0"/>
                        <a:t>structured measurement</a:t>
                      </a:r>
                    </a:p>
                    <a:p>
                      <a:endParaRPr lang="en-GB" sz="1600" dirty="0"/>
                    </a:p>
                  </a:txBody>
                  <a:tcPr marL="68575" marR="68575" marT="45862" marB="45862"/>
                </a:tc>
                <a:tc>
                  <a:txBody>
                    <a:bodyPr/>
                    <a:lstStyle/>
                    <a:p>
                      <a:r>
                        <a:rPr lang="en-GB" sz="1600" dirty="0"/>
                        <a:t>Case study, Ethnography, grounded theory</a:t>
                      </a:r>
                    </a:p>
                  </a:txBody>
                  <a:tcPr marL="68575" marR="68575" marT="45862" marB="45862"/>
                </a:tc>
                <a:tc>
                  <a:txBody>
                    <a:bodyPr/>
                    <a:lstStyle/>
                    <a:p>
                      <a:r>
                        <a:rPr lang="en-GB" sz="1600" dirty="0"/>
                        <a:t>Action research </a:t>
                      </a:r>
                      <a:r>
                        <a:rPr lang="en-GB" sz="1600" dirty="0" err="1"/>
                        <a:t>Diologic</a:t>
                      </a:r>
                      <a:endParaRPr lang="en-GB" sz="1600" dirty="0"/>
                    </a:p>
                  </a:txBody>
                  <a:tcPr marL="68575" marR="68575" marT="45862" marB="45862"/>
                </a:tc>
                <a:extLst>
                  <a:ext uri="{0D108BD9-81ED-4DB2-BD59-A6C34878D82A}">
                    <a16:rowId xmlns:a16="http://schemas.microsoft.com/office/drawing/2014/main" val="10003"/>
                  </a:ext>
                </a:extLst>
              </a:tr>
              <a:tr h="1025457">
                <a:tc>
                  <a:txBody>
                    <a:bodyPr/>
                    <a:lstStyle/>
                    <a:p>
                      <a:r>
                        <a:rPr lang="en-GB" sz="1600" dirty="0"/>
                        <a:t>Method</a:t>
                      </a:r>
                    </a:p>
                  </a:txBody>
                  <a:tcPr marL="68575" marR="68575" marT="45862" marB="45862"/>
                </a:tc>
                <a:tc>
                  <a:txBody>
                    <a:bodyPr/>
                    <a:lstStyle/>
                    <a:p>
                      <a:r>
                        <a:rPr lang="en-GB" sz="1600" dirty="0"/>
                        <a:t>Questionnaires, Experiment</a:t>
                      </a:r>
                    </a:p>
                  </a:txBody>
                  <a:tcPr marL="68575" marR="68575" marT="45862" marB="45862"/>
                </a:tc>
                <a:tc>
                  <a:txBody>
                    <a:bodyPr/>
                    <a:lstStyle/>
                    <a:p>
                      <a:r>
                        <a:rPr lang="en-GB" sz="1600" dirty="0"/>
                        <a:t>Questionnaires, Experiment</a:t>
                      </a:r>
                    </a:p>
                  </a:txBody>
                  <a:tcPr marL="68575" marR="68575" marT="45862" marB="45862"/>
                </a:tc>
                <a:tc>
                  <a:txBody>
                    <a:bodyPr/>
                    <a:lstStyle/>
                    <a:p>
                      <a:r>
                        <a:rPr lang="en-GB" sz="1600" dirty="0"/>
                        <a:t>Open ended questionnaires,  Qualitative data.</a:t>
                      </a:r>
                      <a:r>
                        <a:rPr lang="en-GB" sz="1600" baseline="0" dirty="0"/>
                        <a:t> </a:t>
                      </a:r>
                      <a:endParaRPr lang="en-GB" sz="1600" dirty="0"/>
                    </a:p>
                  </a:txBody>
                  <a:tcPr marL="68575" marR="68575" marT="45862" marB="45862"/>
                </a:tc>
                <a:tc>
                  <a:txBody>
                    <a:bodyPr/>
                    <a:lstStyle/>
                    <a:p>
                      <a:r>
                        <a:rPr lang="en-GB" sz="1600" dirty="0"/>
                        <a:t>Interviews, focus groups, communities, organisations</a:t>
                      </a:r>
                    </a:p>
                  </a:txBody>
                  <a:tcPr marL="68575" marR="68575" marT="45862" marB="45862"/>
                </a:tc>
                <a:extLst>
                  <a:ext uri="{0D108BD9-81ED-4DB2-BD59-A6C34878D82A}">
                    <a16:rowId xmlns:a16="http://schemas.microsoft.com/office/drawing/2014/main" val="10004"/>
                  </a:ext>
                </a:extLst>
              </a:tr>
              <a:tr h="1342114">
                <a:tc>
                  <a:txBody>
                    <a:bodyPr/>
                    <a:lstStyle/>
                    <a:p>
                      <a:r>
                        <a:rPr lang="en-GB" sz="1600" dirty="0">
                          <a:solidFill>
                            <a:srgbClr val="0070C0"/>
                          </a:solidFill>
                        </a:rPr>
                        <a:t>Example</a:t>
                      </a:r>
                    </a:p>
                    <a:p>
                      <a:r>
                        <a:rPr lang="en-GB" sz="1600" dirty="0">
                          <a:solidFill>
                            <a:srgbClr val="0070C0"/>
                          </a:solidFill>
                        </a:rPr>
                        <a:t>Water company research pollution</a:t>
                      </a:r>
                    </a:p>
                  </a:txBody>
                  <a:tcPr marL="68575" marR="68575" marT="45862" marB="45862"/>
                </a:tc>
                <a:tc>
                  <a:txBody>
                    <a:bodyPr/>
                    <a:lstStyle/>
                    <a:p>
                      <a:r>
                        <a:rPr lang="en-GB" sz="1600" dirty="0">
                          <a:solidFill>
                            <a:srgbClr val="0070C0"/>
                          </a:solidFill>
                        </a:rPr>
                        <a:t>Laboratory Chemical</a:t>
                      </a:r>
                      <a:r>
                        <a:rPr lang="en-GB" sz="1600" baseline="0" dirty="0">
                          <a:solidFill>
                            <a:srgbClr val="0070C0"/>
                          </a:solidFill>
                        </a:rPr>
                        <a:t> experiment dissolved solids</a:t>
                      </a:r>
                      <a:endParaRPr lang="en-GB" sz="1600" dirty="0">
                        <a:solidFill>
                          <a:srgbClr val="0070C0"/>
                        </a:solidFill>
                      </a:endParaRPr>
                    </a:p>
                  </a:txBody>
                  <a:tcPr marL="68575" marR="68575" marT="45862" marB="45862"/>
                </a:tc>
                <a:tc>
                  <a:txBody>
                    <a:bodyPr/>
                    <a:lstStyle/>
                    <a:p>
                      <a:r>
                        <a:rPr lang="en-GB" sz="1600" dirty="0" err="1">
                          <a:solidFill>
                            <a:srgbClr val="0070C0"/>
                          </a:solidFill>
                        </a:rPr>
                        <a:t>Locationally</a:t>
                      </a:r>
                      <a:r>
                        <a:rPr lang="en-GB" sz="1600" dirty="0">
                          <a:solidFill>
                            <a:srgbClr val="0070C0"/>
                          </a:solidFill>
                        </a:rPr>
                        <a:t> considered chemical experiments</a:t>
                      </a:r>
                    </a:p>
                  </a:txBody>
                  <a:tcPr marL="68575" marR="68575" marT="45862" marB="45862"/>
                </a:tc>
                <a:tc>
                  <a:txBody>
                    <a:bodyPr/>
                    <a:lstStyle/>
                    <a:p>
                      <a:r>
                        <a:rPr lang="en-GB" sz="1600" dirty="0">
                          <a:solidFill>
                            <a:srgbClr val="0070C0"/>
                          </a:solidFill>
                        </a:rPr>
                        <a:t>Case study of the company</a:t>
                      </a:r>
                      <a:r>
                        <a:rPr lang="en-GB" sz="1600" baseline="0" dirty="0">
                          <a:solidFill>
                            <a:srgbClr val="0070C0"/>
                          </a:solidFill>
                        </a:rPr>
                        <a:t> and attitudes to pollution/profit</a:t>
                      </a:r>
                      <a:endParaRPr lang="en-GB" sz="1600" dirty="0">
                        <a:solidFill>
                          <a:srgbClr val="0070C0"/>
                        </a:solidFill>
                      </a:endParaRPr>
                    </a:p>
                  </a:txBody>
                  <a:tcPr marL="68575" marR="68575" marT="45862" marB="45862"/>
                </a:tc>
                <a:tc>
                  <a:txBody>
                    <a:bodyPr/>
                    <a:lstStyle/>
                    <a:p>
                      <a:r>
                        <a:rPr lang="en-GB" sz="1600" dirty="0">
                          <a:solidFill>
                            <a:srgbClr val="0070C0"/>
                          </a:solidFill>
                        </a:rPr>
                        <a:t>Action research</a:t>
                      </a:r>
                      <a:r>
                        <a:rPr lang="en-GB" sz="1600" baseline="0" dirty="0">
                          <a:solidFill>
                            <a:srgbClr val="0070C0"/>
                          </a:solidFill>
                        </a:rPr>
                        <a:t> in communities to include stakeholders / workshops</a:t>
                      </a:r>
                      <a:endParaRPr lang="en-GB" sz="1600" dirty="0">
                        <a:solidFill>
                          <a:srgbClr val="0070C0"/>
                        </a:solidFill>
                      </a:endParaRPr>
                    </a:p>
                  </a:txBody>
                  <a:tcPr marL="68575" marR="68575" marT="45862" marB="45862"/>
                </a:tc>
                <a:extLst>
                  <a:ext uri="{0D108BD9-81ED-4DB2-BD59-A6C34878D82A}">
                    <a16:rowId xmlns:a16="http://schemas.microsoft.com/office/drawing/2014/main" val="10005"/>
                  </a:ext>
                </a:extLst>
              </a:tr>
            </a:tbl>
          </a:graphicData>
        </a:graphic>
      </p:graphicFrame>
      <p:grpSp>
        <p:nvGrpSpPr>
          <p:cNvPr id="2" name="Group 1">
            <a:extLst>
              <a:ext uri="{FF2B5EF4-FFF2-40B4-BE49-F238E27FC236}">
                <a16:creationId xmlns:a16="http://schemas.microsoft.com/office/drawing/2014/main" id="{E2C99BA2-ECDD-D3F9-4052-7492161CA07C}"/>
              </a:ext>
            </a:extLst>
          </p:cNvPr>
          <p:cNvGrpSpPr/>
          <p:nvPr/>
        </p:nvGrpSpPr>
        <p:grpSpPr>
          <a:xfrm>
            <a:off x="0" y="5578608"/>
            <a:ext cx="12192000" cy="1279393"/>
            <a:chOff x="0" y="5578608"/>
            <a:chExt cx="12192000" cy="1279393"/>
          </a:xfrm>
        </p:grpSpPr>
        <p:pic>
          <p:nvPicPr>
            <p:cNvPr id="3" name="Picture 2">
              <a:extLst>
                <a:ext uri="{FF2B5EF4-FFF2-40B4-BE49-F238E27FC236}">
                  <a16:creationId xmlns:a16="http://schemas.microsoft.com/office/drawing/2014/main" id="{061BE2CC-8178-C36A-DF90-688D017F4617}"/>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F65F0AF-756E-6733-E16F-B64261F2652A}"/>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8E0FAF3D-6D91-D6AC-6A50-FF2CADF5A21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7AE20844-B7C0-2060-D2EC-D87C9CE8CEC4}"/>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el 1">
            <a:extLst>
              <a:ext uri="{FF2B5EF4-FFF2-40B4-BE49-F238E27FC236}">
                <a16:creationId xmlns:a16="http://schemas.microsoft.com/office/drawing/2014/main" id="{EBF4F6CD-59A7-3248-D91C-F222113AC983}"/>
              </a:ext>
            </a:extLst>
          </p:cNvPr>
          <p:cNvSpPr>
            <a:spLocks noGrp="1"/>
          </p:cNvSpPr>
          <p:nvPr>
            <p:ph type="title"/>
          </p:nvPr>
        </p:nvSpPr>
        <p:spPr>
          <a:xfrm>
            <a:off x="1822398" y="405728"/>
            <a:ext cx="8229600" cy="620713"/>
          </a:xfrm>
        </p:spPr>
        <p:txBody>
          <a:bodyPr/>
          <a:lstStyle/>
          <a:p>
            <a:r>
              <a:rPr lang="de-DE" altLang="en-GB" sz="3200" dirty="0">
                <a:latin typeface="Times New Roman" panose="02020603050405020304" pitchFamily="18" charset="0"/>
                <a:cs typeface="Times New Roman" panose="02020603050405020304" pitchFamily="18" charset="0"/>
              </a:rPr>
              <a:t>Research </a:t>
            </a:r>
            <a:r>
              <a:rPr lang="de-DE" altLang="en-GB" sz="3200" dirty="0" err="1">
                <a:latin typeface="Times New Roman" panose="02020603050405020304" pitchFamily="18" charset="0"/>
                <a:cs typeface="Times New Roman" panose="02020603050405020304" pitchFamily="18" charset="0"/>
              </a:rPr>
              <a:t>Paradigm</a:t>
            </a:r>
            <a:r>
              <a:rPr lang="de-DE" altLang="en-GB" sz="3200" dirty="0">
                <a:latin typeface="Times New Roman" panose="02020603050405020304" pitchFamily="18" charset="0"/>
                <a:cs typeface="Times New Roman" panose="02020603050405020304" pitchFamily="18" charset="0"/>
              </a:rPr>
              <a:t> and Quantitative Research</a:t>
            </a:r>
            <a:endParaRPr lang="en-GB" altLang="en-GB" sz="3200" dirty="0">
              <a:latin typeface="Times New Roman" panose="02020603050405020304" pitchFamily="18" charset="0"/>
              <a:cs typeface="Times New Roman" panose="02020603050405020304" pitchFamily="18" charset="0"/>
            </a:endParaRPr>
          </a:p>
        </p:txBody>
      </p:sp>
      <p:sp>
        <p:nvSpPr>
          <p:cNvPr id="23555" name="Inhaltsplatzhalter 2">
            <a:extLst>
              <a:ext uri="{FF2B5EF4-FFF2-40B4-BE49-F238E27FC236}">
                <a16:creationId xmlns:a16="http://schemas.microsoft.com/office/drawing/2014/main" id="{8AE6B0AA-668F-5DDE-4598-5671915B1A1A}"/>
              </a:ext>
            </a:extLst>
          </p:cNvPr>
          <p:cNvSpPr>
            <a:spLocks noGrp="1"/>
          </p:cNvSpPr>
          <p:nvPr>
            <p:ph idx="1"/>
          </p:nvPr>
        </p:nvSpPr>
        <p:spPr>
          <a:xfrm>
            <a:off x="1524000" y="1484315"/>
            <a:ext cx="9144000" cy="2700125"/>
          </a:xfrm>
        </p:spPr>
        <p:txBody>
          <a:bodyPr/>
          <a:lstStyle/>
          <a:p>
            <a:pPr algn="just"/>
            <a:r>
              <a:rPr lang="en-GB" altLang="en-GB" dirty="0">
                <a:latin typeface="Times New Roman" panose="02020603050405020304" pitchFamily="18" charset="0"/>
                <a:cs typeface="Times New Roman" panose="02020603050405020304" pitchFamily="18" charset="0"/>
              </a:rPr>
              <a:t>The notion of research paradigm implies that “a scientist will normally work within a theoretical framework – a paradigm – that determines the problems that are regarded as crucial, the ways the problems are to be conceptualised, the appropriate methods of enquiry, the relevant standards of judgement, etc” (Kuhn, 1962, cited in Philips, 1987, p.205).</a:t>
            </a:r>
          </a:p>
          <a:p>
            <a:pPr marL="0" indent="0">
              <a:buNone/>
            </a:pPr>
            <a:endParaRPr lang="en-GB" altLang="en-GB" dirty="0"/>
          </a:p>
        </p:txBody>
      </p:sp>
      <p:grpSp>
        <p:nvGrpSpPr>
          <p:cNvPr id="2" name="Group 1">
            <a:extLst>
              <a:ext uri="{FF2B5EF4-FFF2-40B4-BE49-F238E27FC236}">
                <a16:creationId xmlns:a16="http://schemas.microsoft.com/office/drawing/2014/main" id="{33834700-A1F9-3472-7DC4-DBA2CE79FCD0}"/>
              </a:ext>
            </a:extLst>
          </p:cNvPr>
          <p:cNvGrpSpPr/>
          <p:nvPr/>
        </p:nvGrpSpPr>
        <p:grpSpPr>
          <a:xfrm>
            <a:off x="0" y="5578608"/>
            <a:ext cx="12192000" cy="1279393"/>
            <a:chOff x="0" y="5578608"/>
            <a:chExt cx="12192000" cy="1279393"/>
          </a:xfrm>
        </p:grpSpPr>
        <p:pic>
          <p:nvPicPr>
            <p:cNvPr id="3" name="Picture 2">
              <a:extLst>
                <a:ext uri="{FF2B5EF4-FFF2-40B4-BE49-F238E27FC236}">
                  <a16:creationId xmlns:a16="http://schemas.microsoft.com/office/drawing/2014/main" id="{A1EC427D-6CE4-CD73-1BA8-AD11129129F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06186448-5307-A629-F148-CF33FE76716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3658CF1F-6BC3-ADF8-4B54-16AEED467B5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C2BD05D1-6952-9712-DE94-E7CB0A7AB8F8}"/>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886645" y="190500"/>
            <a:ext cx="10515600" cy="785445"/>
          </a:xfrm>
        </p:spPr>
        <p:txBody>
          <a:bodyPr/>
          <a:lstStyle/>
          <a:p>
            <a:pPr>
              <a:defRPr/>
            </a:pPr>
            <a:r>
              <a:rPr lang="en-GB" altLang="en-US" dirty="0"/>
              <a:t>Strategies and Methodology</a:t>
            </a:r>
          </a:p>
        </p:txBody>
      </p:sp>
      <p:sp>
        <p:nvSpPr>
          <p:cNvPr id="23556" name="Content Placeholder 2"/>
          <p:cNvSpPr>
            <a:spLocks noGrp="1"/>
          </p:cNvSpPr>
          <p:nvPr>
            <p:ph sz="quarter" idx="1"/>
          </p:nvPr>
        </p:nvSpPr>
        <p:spPr>
          <a:xfrm>
            <a:off x="1017346" y="897749"/>
            <a:ext cx="9228779" cy="4873625"/>
          </a:xfrm>
        </p:spPr>
        <p:txBody>
          <a:bodyPr>
            <a:normAutofit/>
          </a:bodyPr>
          <a:lstStyle/>
          <a:p>
            <a:pPr marL="274320" indent="-274320">
              <a:buFont typeface="Wingdings"/>
              <a:buChar char=""/>
              <a:defRPr/>
            </a:pPr>
            <a:r>
              <a:rPr lang="en-GB" b="1" i="1" dirty="0"/>
              <a:t>Methodology</a:t>
            </a:r>
            <a:r>
              <a:rPr lang="en-GB" dirty="0"/>
              <a:t> refers to how you go about finding out knowledge and carrying out your research. It is your strategic approach, rather than your techniques and data analysis (</a:t>
            </a:r>
            <a:r>
              <a:rPr lang="en-GB" dirty="0" err="1"/>
              <a:t>Wainright</a:t>
            </a:r>
            <a:r>
              <a:rPr lang="en-GB" dirty="0"/>
              <a:t>, 1997). Some examples of such methods are:</a:t>
            </a:r>
          </a:p>
          <a:p>
            <a:pPr marL="274320" indent="-274320">
              <a:buFont typeface="Wingdings"/>
              <a:buChar char=""/>
              <a:defRPr/>
            </a:pPr>
            <a:r>
              <a:rPr lang="en-GB" b="1" dirty="0"/>
              <a:t>the scientific method (quantitative method</a:t>
            </a:r>
            <a:r>
              <a:rPr lang="en-GB" dirty="0"/>
              <a:t>),</a:t>
            </a:r>
          </a:p>
          <a:p>
            <a:pPr marL="274320" indent="-274320">
              <a:buFont typeface="Wingdings"/>
              <a:buChar char=""/>
              <a:defRPr/>
            </a:pPr>
            <a:r>
              <a:rPr lang="en-GB" dirty="0"/>
              <a:t>ethnographic approach, case study approach, (both using qualitative methods), ideological framework (e.g. an interpretation from Marxist, Feminist viewpoint), dialectic approach (e.g. compare and contrast different points of view or constructs, including your own).</a:t>
            </a:r>
          </a:p>
          <a:p>
            <a:pPr marL="0" indent="0">
              <a:buNone/>
              <a:defRPr/>
            </a:pPr>
            <a:r>
              <a:rPr lang="en-GB" altLang="en-US" sz="1100" dirty="0">
                <a:solidFill>
                  <a:schemeClr val="bg1">
                    <a:lumMod val="65000"/>
                  </a:schemeClr>
                </a:solidFill>
              </a:rPr>
              <a:t>        (http://www.erm.ecs.soton.ac.uk/theme2/what_is_your_paradigm.html)</a:t>
            </a:r>
          </a:p>
        </p:txBody>
      </p:sp>
      <p:sp>
        <p:nvSpPr>
          <p:cNvPr id="26628" name="Slide Number Placeholder 4"/>
          <p:cNvSpPr>
            <a:spLocks noGrp="1"/>
          </p:cNvSpPr>
          <p:nvPr>
            <p:ph type="sldNum" sz="quarter" idx="11"/>
          </p:nvPr>
        </p:nvSpPr>
        <p:spPr bwMode="auto">
          <a:xfrm>
            <a:off x="1670050" y="6210300"/>
            <a:ext cx="457200" cy="457200"/>
          </a:xfrm>
          <a:prstGeom prst="ellipse">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Century Gothic" panose="020B0502020202020204" pitchFamily="34" charset="0"/>
                <a:cs typeface="Arial" panose="020B0604020202020204" pitchFamily="34" charset="0"/>
              </a:defRPr>
            </a:lvl1pPr>
            <a:lvl2pPr marL="742950" indent="-285750">
              <a:defRPr>
                <a:solidFill>
                  <a:schemeClr val="tx1"/>
                </a:solidFill>
                <a:latin typeface="Century Gothic" panose="020B0502020202020204" pitchFamily="34" charset="0"/>
                <a:cs typeface="Arial" panose="020B0604020202020204" pitchFamily="34" charset="0"/>
              </a:defRPr>
            </a:lvl2pPr>
            <a:lvl3pPr marL="1143000" indent="-228600">
              <a:defRPr>
                <a:solidFill>
                  <a:schemeClr val="tx1"/>
                </a:solidFill>
                <a:latin typeface="Century Gothic" panose="020B0502020202020204" pitchFamily="34" charset="0"/>
                <a:cs typeface="Arial" panose="020B0604020202020204" pitchFamily="34" charset="0"/>
              </a:defRPr>
            </a:lvl3pPr>
            <a:lvl4pPr marL="1600200" indent="-228600">
              <a:defRPr>
                <a:solidFill>
                  <a:schemeClr val="tx1"/>
                </a:solidFill>
                <a:latin typeface="Century Gothic" panose="020B0502020202020204" pitchFamily="34" charset="0"/>
                <a:cs typeface="Arial" panose="020B0604020202020204" pitchFamily="34" charset="0"/>
              </a:defRPr>
            </a:lvl4pPr>
            <a:lvl5pPr marL="2057400" indent="-228600">
              <a:defRPr>
                <a:solidFill>
                  <a:schemeClr val="tx1"/>
                </a:solidFill>
                <a:latin typeface="Century Gothic" panose="020B0502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cs typeface="Arial" panose="020B0604020202020204" pitchFamily="34" charset="0"/>
              </a:defRPr>
            </a:lvl9pPr>
          </a:lstStyle>
          <a:p>
            <a:fld id="{DF5B6999-AC3C-47E5-BE42-80D2FB0F6895}" type="slidenum">
              <a:rPr lang="en-GB" altLang="en-US" smtClean="0">
                <a:solidFill>
                  <a:srgbClr val="9B9A98"/>
                </a:solidFill>
              </a:rPr>
              <a:pPr/>
              <a:t>31</a:t>
            </a:fld>
            <a:endParaRPr lang="en-GB" altLang="en-US">
              <a:solidFill>
                <a:srgbClr val="9B9A98"/>
              </a:solidFill>
            </a:endParaRPr>
          </a:p>
        </p:txBody>
      </p:sp>
      <p:grpSp>
        <p:nvGrpSpPr>
          <p:cNvPr id="2" name="Group 1">
            <a:extLst>
              <a:ext uri="{FF2B5EF4-FFF2-40B4-BE49-F238E27FC236}">
                <a16:creationId xmlns:a16="http://schemas.microsoft.com/office/drawing/2014/main" id="{25ACD691-A946-9707-7C57-9BE150768DA3}"/>
              </a:ext>
            </a:extLst>
          </p:cNvPr>
          <p:cNvGrpSpPr/>
          <p:nvPr/>
        </p:nvGrpSpPr>
        <p:grpSpPr>
          <a:xfrm>
            <a:off x="0" y="5578608"/>
            <a:ext cx="12192000" cy="1279393"/>
            <a:chOff x="0" y="5578608"/>
            <a:chExt cx="12192000" cy="1279393"/>
          </a:xfrm>
        </p:grpSpPr>
        <p:pic>
          <p:nvPicPr>
            <p:cNvPr id="3" name="Picture 2">
              <a:extLst>
                <a:ext uri="{FF2B5EF4-FFF2-40B4-BE49-F238E27FC236}">
                  <a16:creationId xmlns:a16="http://schemas.microsoft.com/office/drawing/2014/main" id="{E945DCFE-AE9B-29EA-A68B-8E1A12AE4D9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4AB5C1F-A49E-0316-682E-FDFE882D5D2A}"/>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C99FFC58-E900-7CD1-173C-F4A90B03ED27}"/>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43154458-26A9-E9F5-237A-72230619315A}"/>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549559"/>
            <a:ext cx="10515600" cy="4351338"/>
          </a:xfrm>
        </p:spPr>
        <p:txBody>
          <a:bodyPr/>
          <a:lstStyle/>
          <a:p>
            <a:pPr marL="0" indent="0">
              <a:buNone/>
            </a:pPr>
            <a:r>
              <a:rPr lang="en-GB" sz="3600" dirty="0"/>
              <a:t>Video</a:t>
            </a:r>
          </a:p>
          <a:p>
            <a:pPr marL="0" indent="0">
              <a:buNone/>
            </a:pPr>
            <a:r>
              <a:rPr lang="en-GB" sz="3600" dirty="0"/>
              <a:t>Complex Research Terminology Simplified: Paradigms, Ontology, Epistemology and Methodology </a:t>
            </a:r>
          </a:p>
          <a:p>
            <a:pPr marL="0" indent="0">
              <a:buNone/>
            </a:pPr>
            <a:endParaRPr lang="en-GB" sz="3600" dirty="0"/>
          </a:p>
          <a:p>
            <a:pPr marL="0" indent="0">
              <a:buNone/>
            </a:pPr>
            <a:r>
              <a:rPr lang="en-GB" sz="3600" dirty="0">
                <a:hlinkClick r:id="rId2"/>
              </a:rPr>
              <a:t>https://youtu.be/8xvpxBVCo0c</a:t>
            </a:r>
            <a:endParaRPr lang="en-GB" sz="3600" dirty="0"/>
          </a:p>
          <a:p>
            <a:pPr marL="0" indent="0">
              <a:buNone/>
            </a:pPr>
            <a:endParaRPr lang="en-GB" dirty="0"/>
          </a:p>
        </p:txBody>
      </p:sp>
      <p:grpSp>
        <p:nvGrpSpPr>
          <p:cNvPr id="2" name="Group 1">
            <a:extLst>
              <a:ext uri="{FF2B5EF4-FFF2-40B4-BE49-F238E27FC236}">
                <a16:creationId xmlns:a16="http://schemas.microsoft.com/office/drawing/2014/main" id="{EDE78D26-514E-9ECE-2E58-115BE0485152}"/>
              </a:ext>
            </a:extLst>
          </p:cNvPr>
          <p:cNvGrpSpPr/>
          <p:nvPr/>
        </p:nvGrpSpPr>
        <p:grpSpPr>
          <a:xfrm>
            <a:off x="0" y="5578608"/>
            <a:ext cx="12192000" cy="1279393"/>
            <a:chOff x="0" y="5578608"/>
            <a:chExt cx="12192000" cy="1279393"/>
          </a:xfrm>
        </p:grpSpPr>
        <p:pic>
          <p:nvPicPr>
            <p:cNvPr id="4" name="Picture 3">
              <a:extLst>
                <a:ext uri="{FF2B5EF4-FFF2-40B4-BE49-F238E27FC236}">
                  <a16:creationId xmlns:a16="http://schemas.microsoft.com/office/drawing/2014/main" id="{D4FCEE18-4F28-09D6-B948-A8A7B019110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B402DB8A-D901-F841-6A20-46E5B75CA946}"/>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A55EF86E-7C64-D2C9-5FE7-D161EB1CFDB3}"/>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5738BB54-18D0-5FC9-9986-FA5E278A7697}"/>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5233191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50901"/>
          </a:xfrm>
        </p:spPr>
        <p:txBody>
          <a:bodyPr/>
          <a:lstStyle/>
          <a:p>
            <a:pPr>
              <a:defRPr/>
            </a:pPr>
            <a:r>
              <a:rPr lang="en-GB" dirty="0"/>
              <a:t>Research design begins with theory.</a:t>
            </a:r>
          </a:p>
        </p:txBody>
      </p:sp>
      <p:sp>
        <p:nvSpPr>
          <p:cNvPr id="32771" name="Content Placeholder 2"/>
          <p:cNvSpPr>
            <a:spLocks noGrp="1"/>
          </p:cNvSpPr>
          <p:nvPr>
            <p:ph idx="1"/>
          </p:nvPr>
        </p:nvSpPr>
        <p:spPr>
          <a:xfrm>
            <a:off x="1981200" y="1600201"/>
            <a:ext cx="7467600" cy="4873625"/>
          </a:xfrm>
        </p:spPr>
        <p:txBody>
          <a:bodyPr/>
          <a:lstStyle/>
          <a:p>
            <a:pPr eaLnBrk="1" hangingPunct="1"/>
            <a:r>
              <a:rPr lang="en-GB" altLang="en-US" i="1"/>
              <a:t>“A theory or model proposes relationships between abstract concepts and allows for generalizations based on individual situations and facts.” </a:t>
            </a:r>
            <a:r>
              <a:rPr lang="en-GB" altLang="en-US"/>
              <a:t>(Burns, 2008, p. 70)</a:t>
            </a:r>
          </a:p>
        </p:txBody>
      </p:sp>
      <p:graphicFrame>
        <p:nvGraphicFramePr>
          <p:cNvPr id="4" name="Diagram 3"/>
          <p:cNvGraphicFramePr/>
          <p:nvPr/>
        </p:nvGraphicFramePr>
        <p:xfrm>
          <a:off x="2135560" y="2060848"/>
          <a:ext cx="8112224" cy="52161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3" name="Group 2">
            <a:extLst>
              <a:ext uri="{FF2B5EF4-FFF2-40B4-BE49-F238E27FC236}">
                <a16:creationId xmlns:a16="http://schemas.microsoft.com/office/drawing/2014/main" id="{08C39DE6-6820-D50D-0205-A6588571AE1E}"/>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ED6A9234-4E24-1F2B-9F1A-D320FD0922D2}"/>
                </a:ext>
              </a:extLst>
            </p:cNvPr>
            <p:cNvPicPr>
              <a:picLocks noChangeAspect="1"/>
            </p:cNvPicPr>
            <p:nvPr/>
          </p:nvPicPr>
          <p:blipFill rotWithShape="1">
            <a:blip r:embed="rId7"/>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74C00D88-4B8F-F366-E1E1-D9BFD3827A18}"/>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46DB481-E26A-B2BE-E2AE-F000DFF6D1AC}"/>
                  </a:ext>
                </a:extLst>
              </p:cNvPr>
              <p:cNvPicPr>
                <a:picLocks noChangeAspect="1"/>
              </p:cNvPicPr>
              <p:nvPr/>
            </p:nvPicPr>
            <p:blipFill rotWithShape="1">
              <a:blip r:embed="rId8"/>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545F753-AA5C-1C89-5A40-06C400650DE1}"/>
                  </a:ext>
                </a:extLst>
              </p:cNvPr>
              <p:cNvPicPr>
                <a:picLocks noChangeAspect="1"/>
              </p:cNvPicPr>
              <p:nvPr/>
            </p:nvPicPr>
            <p:blipFill rotWithShape="1">
              <a:blip r:embed="rId9"/>
              <a:srcRect l="44460" t="53448" r="30342" b="33142"/>
              <a:stretch/>
            </p:blipFill>
            <p:spPr>
              <a:xfrm>
                <a:off x="0" y="5578609"/>
                <a:ext cx="5263763" cy="1279392"/>
              </a:xfrm>
              <a:prstGeom prst="rect">
                <a:avLst/>
              </a:prstGeom>
            </p:spPr>
          </p:pic>
        </p:grpSp>
      </p:gr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2279651" y="260350"/>
            <a:ext cx="6926263" cy="1079500"/>
          </a:xfrm>
        </p:spPr>
        <p:txBody>
          <a:bodyPr/>
          <a:lstStyle/>
          <a:p>
            <a:pPr>
              <a:defRPr/>
            </a:pPr>
            <a:r>
              <a:rPr lang="en-GB" altLang="en-US" dirty="0"/>
              <a:t>Research Classification</a:t>
            </a:r>
          </a:p>
        </p:txBody>
      </p:sp>
      <p:sp>
        <p:nvSpPr>
          <p:cNvPr id="31747" name="Rectangle 3"/>
          <p:cNvSpPr>
            <a:spLocks noGrp="1" noChangeArrowheads="1"/>
          </p:cNvSpPr>
          <p:nvPr>
            <p:ph sz="quarter" idx="1"/>
          </p:nvPr>
        </p:nvSpPr>
        <p:spPr>
          <a:xfrm>
            <a:off x="2219388" y="1152657"/>
            <a:ext cx="8783690" cy="4425950"/>
          </a:xfrm>
        </p:spPr>
        <p:txBody>
          <a:bodyPr>
            <a:normAutofit/>
          </a:bodyPr>
          <a:lstStyle/>
          <a:p>
            <a:pPr eaLnBrk="1" hangingPunct="1">
              <a:lnSpc>
                <a:spcPct val="90000"/>
              </a:lnSpc>
            </a:pPr>
            <a:r>
              <a:rPr lang="en-GB" altLang="en-US" dirty="0"/>
              <a:t>Research type: </a:t>
            </a:r>
          </a:p>
          <a:p>
            <a:pPr lvl="1" eaLnBrk="1" hangingPunct="1">
              <a:lnSpc>
                <a:spcPct val="90000"/>
              </a:lnSpc>
            </a:pPr>
            <a:r>
              <a:rPr lang="en-GB" altLang="en-US" b="1" dirty="0"/>
              <a:t>Exploratory</a:t>
            </a:r>
            <a:r>
              <a:rPr lang="en-GB" altLang="en-US" dirty="0"/>
              <a:t> - focuses on the discovery of ideas and insights as opposed to collecting statistically accurate data. </a:t>
            </a:r>
          </a:p>
          <a:p>
            <a:pPr lvl="1" eaLnBrk="1" hangingPunct="1"/>
            <a:r>
              <a:rPr lang="en-GB" altLang="en-US" b="1" dirty="0"/>
              <a:t>Descriptive</a:t>
            </a:r>
            <a:r>
              <a:rPr lang="en-GB" altLang="en-US" dirty="0"/>
              <a:t> - conclusive in nature due to its quantitative nature. It is preplanned and structured in design so the information collected can be statistically inferred on a population.</a:t>
            </a:r>
          </a:p>
          <a:p>
            <a:pPr lvl="1" eaLnBrk="1" hangingPunct="1">
              <a:lnSpc>
                <a:spcPct val="90000"/>
              </a:lnSpc>
            </a:pPr>
            <a:r>
              <a:rPr lang="en-GB" altLang="en-US" b="1" dirty="0"/>
              <a:t>Causal</a:t>
            </a:r>
            <a:r>
              <a:rPr lang="en-GB" altLang="en-US" dirty="0"/>
              <a:t> - is quantitative in nature as well as preplanned and structured in design. It differs in its attempt to explain the cause and effect relationship between variables. </a:t>
            </a:r>
          </a:p>
          <a:p>
            <a:pPr lvl="1" eaLnBrk="1" hangingPunct="1">
              <a:lnSpc>
                <a:spcPct val="90000"/>
              </a:lnSpc>
            </a:pPr>
            <a:endParaRPr lang="en-GB" altLang="en-US" dirty="0"/>
          </a:p>
          <a:p>
            <a:pPr lvl="1" eaLnBrk="1" hangingPunct="1">
              <a:lnSpc>
                <a:spcPct val="90000"/>
              </a:lnSpc>
            </a:pPr>
            <a:r>
              <a:rPr lang="en-GB" altLang="en-US" i="1" dirty="0"/>
              <a:t>There is an expectation that quantitative research for a Doctoral Degree would include causal research. </a:t>
            </a:r>
          </a:p>
        </p:txBody>
      </p:sp>
      <p:pic>
        <p:nvPicPr>
          <p:cNvPr id="1026" name="Picture 2" descr="C:\Documents and Settings\mscockea\Local Settings\Temporary Internet Files\Content.IE5\Q36ERTE5\MP900439419[1].jpg"/>
          <p:cNvPicPr>
            <a:picLocks noChangeAspect="1" noChangeArrowheads="1"/>
          </p:cNvPicPr>
          <p:nvPr/>
        </p:nvPicPr>
        <p:blipFill>
          <a:blip r:embed="rId2"/>
          <a:srcRect/>
          <a:stretch>
            <a:fillRect/>
          </a:stretch>
        </p:blipFill>
        <p:spPr bwMode="auto">
          <a:xfrm>
            <a:off x="854370" y="3429000"/>
            <a:ext cx="1082675" cy="1617662"/>
          </a:xfrm>
          <a:prstGeom prst="rect">
            <a:avLst/>
          </a:prstGeom>
          <a:ln>
            <a:noFill/>
          </a:ln>
          <a:effectLst>
            <a:outerShdw blurRad="292100" dist="139700" dir="2700000" algn="tl" rotWithShape="0">
              <a:srgbClr val="333333">
                <a:alpha val="65000"/>
              </a:srgbClr>
            </a:outerShdw>
          </a:effectLst>
        </p:spPr>
      </p:pic>
      <p:grpSp>
        <p:nvGrpSpPr>
          <p:cNvPr id="2" name="Group 1">
            <a:extLst>
              <a:ext uri="{FF2B5EF4-FFF2-40B4-BE49-F238E27FC236}">
                <a16:creationId xmlns:a16="http://schemas.microsoft.com/office/drawing/2014/main" id="{C5613CBD-8119-7A9B-1FA8-108866310FDE}"/>
              </a:ext>
            </a:extLst>
          </p:cNvPr>
          <p:cNvGrpSpPr/>
          <p:nvPr/>
        </p:nvGrpSpPr>
        <p:grpSpPr>
          <a:xfrm>
            <a:off x="0" y="5578608"/>
            <a:ext cx="12192000" cy="1279393"/>
            <a:chOff x="0" y="5578608"/>
            <a:chExt cx="12192000" cy="1279393"/>
          </a:xfrm>
        </p:grpSpPr>
        <p:pic>
          <p:nvPicPr>
            <p:cNvPr id="3" name="Picture 2">
              <a:extLst>
                <a:ext uri="{FF2B5EF4-FFF2-40B4-BE49-F238E27FC236}">
                  <a16:creationId xmlns:a16="http://schemas.microsoft.com/office/drawing/2014/main" id="{4FC7DAF5-8049-D693-CA3D-04EA9FC9845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4FC2BF09-719B-8838-5383-57B65AEDD96D}"/>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30A30228-4497-C034-635F-7F2C395A7E90}"/>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032D144C-1A4B-DED9-9285-E3772BB2BA91}"/>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Types of research studies</a:t>
            </a:r>
          </a:p>
        </p:txBody>
      </p:sp>
      <p:sp>
        <p:nvSpPr>
          <p:cNvPr id="33795" name="Content Placeholder 2"/>
          <p:cNvSpPr>
            <a:spLocks noGrp="1"/>
          </p:cNvSpPr>
          <p:nvPr>
            <p:ph idx="1"/>
          </p:nvPr>
        </p:nvSpPr>
        <p:spPr>
          <a:xfrm>
            <a:off x="1981200" y="1600201"/>
            <a:ext cx="7467600" cy="4873625"/>
          </a:xfrm>
        </p:spPr>
        <p:txBody>
          <a:bodyPr/>
          <a:lstStyle/>
          <a:p>
            <a:pPr eaLnBrk="1" hangingPunct="1"/>
            <a:r>
              <a:rPr lang="en-GB" altLang="en-US"/>
              <a:t>Exploratory Studies</a:t>
            </a:r>
          </a:p>
          <a:p>
            <a:pPr eaLnBrk="1" hangingPunct="1"/>
            <a:r>
              <a:rPr lang="en-GB" altLang="en-US"/>
              <a:t>Descriptive Studies</a:t>
            </a:r>
          </a:p>
          <a:p>
            <a:pPr eaLnBrk="1" hangingPunct="1"/>
            <a:r>
              <a:rPr lang="en-GB" altLang="en-US"/>
              <a:t>Correlational Studies</a:t>
            </a:r>
          </a:p>
          <a:p>
            <a:pPr eaLnBrk="1" hangingPunct="1"/>
            <a:r>
              <a:rPr lang="en-GB" altLang="en-US"/>
              <a:t>Experimental Studies</a:t>
            </a:r>
          </a:p>
          <a:p>
            <a:pPr eaLnBrk="1" hangingPunct="1"/>
            <a:endParaRPr lang="en-GB" altLang="en-US"/>
          </a:p>
        </p:txBody>
      </p:sp>
      <p:grpSp>
        <p:nvGrpSpPr>
          <p:cNvPr id="3" name="Group 2">
            <a:extLst>
              <a:ext uri="{FF2B5EF4-FFF2-40B4-BE49-F238E27FC236}">
                <a16:creationId xmlns:a16="http://schemas.microsoft.com/office/drawing/2014/main" id="{BC2DECAD-B150-65E3-FE34-AA2B1E1FD153}"/>
              </a:ext>
            </a:extLst>
          </p:cNvPr>
          <p:cNvGrpSpPr/>
          <p:nvPr/>
        </p:nvGrpSpPr>
        <p:grpSpPr>
          <a:xfrm>
            <a:off x="0" y="5578608"/>
            <a:ext cx="12192000" cy="1279393"/>
            <a:chOff x="0" y="5578608"/>
            <a:chExt cx="12192000" cy="1279393"/>
          </a:xfrm>
        </p:grpSpPr>
        <p:pic>
          <p:nvPicPr>
            <p:cNvPr id="4" name="Picture 3">
              <a:extLst>
                <a:ext uri="{FF2B5EF4-FFF2-40B4-BE49-F238E27FC236}">
                  <a16:creationId xmlns:a16="http://schemas.microsoft.com/office/drawing/2014/main" id="{54F2B310-B76B-42AD-E64E-38E2637FA0D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E3ABB3E3-E8FF-2770-EEF5-249B6263DCBA}"/>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1C441F06-2BEA-F42A-3D72-94E7AA3842F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4BFD2183-F49B-3505-C798-2A22764EE74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a:defRPr/>
            </a:pPr>
            <a:r>
              <a:rPr lang="en-GB" altLang="en-US"/>
              <a:t>Research Classification cont.</a:t>
            </a:r>
          </a:p>
        </p:txBody>
      </p:sp>
      <p:sp>
        <p:nvSpPr>
          <p:cNvPr id="34819" name="Content Placeholder 2"/>
          <p:cNvSpPr>
            <a:spLocks noGrp="1"/>
          </p:cNvSpPr>
          <p:nvPr>
            <p:ph sz="quarter" idx="1"/>
          </p:nvPr>
        </p:nvSpPr>
        <p:spPr>
          <a:xfrm>
            <a:off x="1981200" y="1600201"/>
            <a:ext cx="7467600" cy="4873625"/>
          </a:xfrm>
        </p:spPr>
        <p:txBody>
          <a:bodyPr/>
          <a:lstStyle/>
          <a:p>
            <a:pPr eaLnBrk="1" hangingPunct="1">
              <a:lnSpc>
                <a:spcPct val="90000"/>
              </a:lnSpc>
            </a:pPr>
            <a:r>
              <a:rPr lang="en-GB" altLang="en-US"/>
              <a:t>Data Sources</a:t>
            </a:r>
          </a:p>
          <a:p>
            <a:pPr lvl="1" eaLnBrk="1" hangingPunct="1">
              <a:lnSpc>
                <a:spcPct val="90000"/>
              </a:lnSpc>
            </a:pPr>
            <a:r>
              <a:rPr lang="en-GB" altLang="en-US"/>
              <a:t>Primary - collected for this problem</a:t>
            </a:r>
          </a:p>
          <a:p>
            <a:pPr lvl="1" eaLnBrk="1" hangingPunct="1">
              <a:lnSpc>
                <a:spcPct val="90000"/>
              </a:lnSpc>
              <a:spcBef>
                <a:spcPct val="0"/>
              </a:spcBef>
            </a:pPr>
            <a:r>
              <a:rPr lang="en-GB" altLang="en-US"/>
              <a:t>Secondary - collected for another </a:t>
            </a:r>
          </a:p>
          <a:p>
            <a:pPr lvl="1" eaLnBrk="1" hangingPunct="1">
              <a:lnSpc>
                <a:spcPct val="90000"/>
              </a:lnSpc>
              <a:spcBef>
                <a:spcPct val="0"/>
              </a:spcBef>
              <a:buFontTx/>
              <a:buNone/>
            </a:pPr>
            <a:r>
              <a:rPr lang="en-GB" altLang="en-US"/>
              <a:t>   problem, but useful to this.</a:t>
            </a:r>
          </a:p>
          <a:p>
            <a:pPr lvl="1" eaLnBrk="1" hangingPunct="1">
              <a:lnSpc>
                <a:spcPct val="90000"/>
              </a:lnSpc>
              <a:spcBef>
                <a:spcPct val="0"/>
              </a:spcBef>
              <a:buFontTx/>
              <a:buNone/>
            </a:pPr>
            <a:endParaRPr lang="en-GB" altLang="en-US"/>
          </a:p>
          <a:p>
            <a:pPr eaLnBrk="1" hangingPunct="1">
              <a:lnSpc>
                <a:spcPct val="90000"/>
              </a:lnSpc>
            </a:pPr>
            <a:r>
              <a:rPr lang="en-GB" altLang="en-US"/>
              <a:t>Type of data</a:t>
            </a:r>
          </a:p>
          <a:p>
            <a:pPr lvl="1" eaLnBrk="1" hangingPunct="1">
              <a:lnSpc>
                <a:spcPct val="90000"/>
              </a:lnSpc>
            </a:pPr>
            <a:r>
              <a:rPr lang="en-US" altLang="en-US" b="1"/>
              <a:t>Quantitative - information that can be summarised by numbers</a:t>
            </a:r>
            <a:endParaRPr lang="en-GB" altLang="en-US" b="1"/>
          </a:p>
          <a:p>
            <a:pPr marL="547688" lvl="2">
              <a:spcBef>
                <a:spcPts val="600"/>
              </a:spcBef>
              <a:buSzPct val="70000"/>
            </a:pPr>
            <a:r>
              <a:rPr lang="en-GB" altLang="en-US"/>
              <a:t>  Qualitative - </a:t>
            </a:r>
            <a:r>
              <a:rPr lang="en-US" altLang="en-US"/>
              <a:t>in-depth, open-ended and unquantifiable</a:t>
            </a:r>
          </a:p>
          <a:p>
            <a:pPr eaLnBrk="1" hangingPunct="1"/>
            <a:endParaRPr lang="en-GB" altLang="en-US"/>
          </a:p>
        </p:txBody>
      </p:sp>
      <p:grpSp>
        <p:nvGrpSpPr>
          <p:cNvPr id="2" name="Group 1">
            <a:extLst>
              <a:ext uri="{FF2B5EF4-FFF2-40B4-BE49-F238E27FC236}">
                <a16:creationId xmlns:a16="http://schemas.microsoft.com/office/drawing/2014/main" id="{FA6047C1-11E6-0481-DB19-936EE52FE2DB}"/>
              </a:ext>
            </a:extLst>
          </p:cNvPr>
          <p:cNvGrpSpPr/>
          <p:nvPr/>
        </p:nvGrpSpPr>
        <p:grpSpPr>
          <a:xfrm>
            <a:off x="0" y="5578608"/>
            <a:ext cx="12192000" cy="1279393"/>
            <a:chOff x="0" y="5578608"/>
            <a:chExt cx="12192000" cy="1279393"/>
          </a:xfrm>
        </p:grpSpPr>
        <p:pic>
          <p:nvPicPr>
            <p:cNvPr id="3" name="Picture 2">
              <a:extLst>
                <a:ext uri="{FF2B5EF4-FFF2-40B4-BE49-F238E27FC236}">
                  <a16:creationId xmlns:a16="http://schemas.microsoft.com/office/drawing/2014/main" id="{3D216F47-0B01-DE45-8D29-2BAC2D8694C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906F20BD-188F-058C-0BD8-10B705152912}"/>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65606292-68F1-CB34-0CAC-DD3A2A36CCC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7E1474D-5E94-FA04-C581-F06BEA3BD57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a:defRPr/>
            </a:pPr>
            <a:r>
              <a:rPr lang="en-GB" altLang="en-US" dirty="0"/>
              <a:t>Research Classification cont.</a:t>
            </a:r>
          </a:p>
        </p:txBody>
      </p:sp>
      <p:sp>
        <p:nvSpPr>
          <p:cNvPr id="34819" name="Content Placeholder 2"/>
          <p:cNvSpPr>
            <a:spLocks noGrp="1"/>
          </p:cNvSpPr>
          <p:nvPr>
            <p:ph sz="quarter" idx="1"/>
          </p:nvPr>
        </p:nvSpPr>
        <p:spPr>
          <a:xfrm>
            <a:off x="1120292" y="2569102"/>
            <a:ext cx="6988196" cy="1409447"/>
          </a:xfrm>
        </p:spPr>
        <p:txBody>
          <a:bodyPr/>
          <a:lstStyle/>
          <a:p>
            <a:pPr marL="0" indent="0" eaLnBrk="1" hangingPunct="1">
              <a:lnSpc>
                <a:spcPct val="90000"/>
              </a:lnSpc>
              <a:buNone/>
            </a:pPr>
            <a:r>
              <a:rPr lang="en-US" altLang="en-US" sz="4000" dirty="0"/>
              <a:t>Use of secondary data </a:t>
            </a:r>
          </a:p>
          <a:p>
            <a:pPr eaLnBrk="1" hangingPunct="1"/>
            <a:endParaRPr lang="en-GB" altLang="en-US" dirty="0"/>
          </a:p>
        </p:txBody>
      </p:sp>
      <p:grpSp>
        <p:nvGrpSpPr>
          <p:cNvPr id="2" name="Group 1">
            <a:extLst>
              <a:ext uri="{FF2B5EF4-FFF2-40B4-BE49-F238E27FC236}">
                <a16:creationId xmlns:a16="http://schemas.microsoft.com/office/drawing/2014/main" id="{FA6047C1-11E6-0481-DB19-936EE52FE2DB}"/>
              </a:ext>
            </a:extLst>
          </p:cNvPr>
          <p:cNvGrpSpPr/>
          <p:nvPr/>
        </p:nvGrpSpPr>
        <p:grpSpPr>
          <a:xfrm>
            <a:off x="0" y="5578608"/>
            <a:ext cx="12192000" cy="1279393"/>
            <a:chOff x="0" y="5578608"/>
            <a:chExt cx="12192000" cy="1279393"/>
          </a:xfrm>
        </p:grpSpPr>
        <p:pic>
          <p:nvPicPr>
            <p:cNvPr id="3" name="Picture 2">
              <a:extLst>
                <a:ext uri="{FF2B5EF4-FFF2-40B4-BE49-F238E27FC236}">
                  <a16:creationId xmlns:a16="http://schemas.microsoft.com/office/drawing/2014/main" id="{3D216F47-0B01-DE45-8D29-2BAC2D8694C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906F20BD-188F-058C-0BD8-10B705152912}"/>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65606292-68F1-CB34-0CAC-DD3A2A36CCC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7E1474D-5E94-FA04-C581-F06BEA3BD571}"/>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9283028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6562" y="2054646"/>
            <a:ext cx="10997021" cy="2087403"/>
          </a:xfrm>
        </p:spPr>
        <p:txBody>
          <a:bodyPr/>
          <a:lstStyle/>
          <a:p>
            <a:pPr>
              <a:defRPr/>
            </a:pPr>
            <a:r>
              <a:rPr lang="en-GB" dirty="0"/>
              <a:t>Why do many researchers use secondary data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4367556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3951" y="267165"/>
            <a:ext cx="3083943" cy="566528"/>
          </a:xfrm>
        </p:spPr>
        <p:txBody>
          <a:bodyPr>
            <a:normAutofit fontScale="90000"/>
          </a:bodyPr>
          <a:lstStyle/>
          <a:p>
            <a:pPr>
              <a:defRPr/>
            </a:pPr>
            <a:r>
              <a:rPr lang="en-GB" dirty="0"/>
              <a:t>Activity 1 </a:t>
            </a:r>
          </a:p>
        </p:txBody>
      </p:sp>
      <p:sp>
        <p:nvSpPr>
          <p:cNvPr id="36867" name="Content Placeholder 2"/>
          <p:cNvSpPr>
            <a:spLocks noGrp="1"/>
          </p:cNvSpPr>
          <p:nvPr>
            <p:ph sz="quarter" idx="1"/>
          </p:nvPr>
        </p:nvSpPr>
        <p:spPr>
          <a:xfrm>
            <a:off x="843951" y="833693"/>
            <a:ext cx="10744200" cy="4676930"/>
          </a:xfrm>
        </p:spPr>
        <p:txBody>
          <a:bodyPr>
            <a:normAutofit fontScale="92500" lnSpcReduction="20000"/>
          </a:bodyPr>
          <a:lstStyle/>
          <a:p>
            <a:pPr marL="0" indent="0" eaLnBrk="1" hangingPunct="1">
              <a:buNone/>
            </a:pPr>
            <a:r>
              <a:rPr lang="en-GB" altLang="en-US" dirty="0"/>
              <a:t>Evaluating secondary sources – Example </a:t>
            </a:r>
          </a:p>
          <a:p>
            <a:pPr eaLnBrk="1" hangingPunct="1"/>
            <a:endParaRPr lang="en-GB" altLang="en-US" dirty="0"/>
          </a:p>
          <a:p>
            <a:pPr marL="0" indent="0" eaLnBrk="1" hangingPunct="1">
              <a:buNone/>
            </a:pPr>
            <a:r>
              <a:rPr lang="en-GB" altLang="en-US" dirty="0"/>
              <a:t>a. Family and Household, 1996-2023</a:t>
            </a:r>
            <a:endParaRPr lang="en-GB" altLang="en-US" dirty="0">
              <a:hlinkClick r:id="rId2"/>
            </a:endParaRPr>
          </a:p>
          <a:p>
            <a:pPr eaLnBrk="1" hangingPunct="1"/>
            <a:r>
              <a:rPr lang="en-GB" altLang="en-US" dirty="0">
                <a:hlinkClick r:id="rId2"/>
              </a:rPr>
              <a:t>https://www.ons.gov.uk/peoplepopulationandcommunity/birthsdeathsandmarriages/families/datasets/familiesandhouseholdsfamiliesandhouseholds/current</a:t>
            </a:r>
            <a:r>
              <a:rPr lang="en-GB" altLang="en-US" dirty="0"/>
              <a:t> </a:t>
            </a:r>
          </a:p>
          <a:p>
            <a:pPr marL="0" indent="0" eaLnBrk="1" hangingPunct="1">
              <a:buNone/>
            </a:pPr>
            <a:r>
              <a:rPr lang="en-GB" altLang="en-US" dirty="0"/>
              <a:t>  (Source : Office for National Statistics) </a:t>
            </a:r>
          </a:p>
          <a:p>
            <a:pPr marL="0" indent="0" eaLnBrk="1" hangingPunct="1">
              <a:buNone/>
            </a:pPr>
            <a:endParaRPr lang="en-GB" altLang="en-US" dirty="0"/>
          </a:p>
          <a:p>
            <a:pPr marL="0" indent="0" eaLnBrk="1" hangingPunct="1">
              <a:buNone/>
            </a:pPr>
            <a:r>
              <a:rPr lang="en-GB" altLang="en-US" dirty="0"/>
              <a:t>b. Outbound travel and tourism </a:t>
            </a:r>
          </a:p>
          <a:p>
            <a:pPr eaLnBrk="1" hangingPunct="1"/>
            <a:r>
              <a:rPr lang="en-US" dirty="0">
                <a:hlinkClick r:id="rId3"/>
              </a:rPr>
              <a:t>Overseas travel and tourism, monthly - Office for National Statistics (ons.gov.uk)</a:t>
            </a:r>
            <a:endParaRPr lang="en-US" dirty="0"/>
          </a:p>
          <a:p>
            <a:pPr eaLnBrk="1" hangingPunct="1"/>
            <a:r>
              <a:rPr lang="en-GB" altLang="en-US" dirty="0"/>
              <a:t>(Source : Office for National Statistics)</a:t>
            </a:r>
          </a:p>
        </p:txBody>
      </p:sp>
      <p:grpSp>
        <p:nvGrpSpPr>
          <p:cNvPr id="3" name="Group 2">
            <a:extLst>
              <a:ext uri="{FF2B5EF4-FFF2-40B4-BE49-F238E27FC236}">
                <a16:creationId xmlns:a16="http://schemas.microsoft.com/office/drawing/2014/main" id="{C6841F63-467D-21DB-0521-F5618AC64279}"/>
              </a:ext>
            </a:extLst>
          </p:cNvPr>
          <p:cNvGrpSpPr/>
          <p:nvPr/>
        </p:nvGrpSpPr>
        <p:grpSpPr>
          <a:xfrm>
            <a:off x="0" y="5578608"/>
            <a:ext cx="12192000" cy="1279393"/>
            <a:chOff x="0" y="5578608"/>
            <a:chExt cx="12192000" cy="1279393"/>
          </a:xfrm>
        </p:grpSpPr>
        <p:pic>
          <p:nvPicPr>
            <p:cNvPr id="4" name="Picture 3">
              <a:extLst>
                <a:ext uri="{FF2B5EF4-FFF2-40B4-BE49-F238E27FC236}">
                  <a16:creationId xmlns:a16="http://schemas.microsoft.com/office/drawing/2014/main" id="{6E47B564-90B3-3C5A-D1BA-7962FBFB7133}"/>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0FA60996-84C0-1D94-9664-D926AA2F9EF4}"/>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1BD7090E-A9D9-7249-1210-649D40BE4082}"/>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7838CF19-8B2B-9A9F-2942-FEC61CA65D34}"/>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0577166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Q&amp;A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4656425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3369" y="2321093"/>
            <a:ext cx="6646559" cy="1596899"/>
          </a:xfrm>
        </p:spPr>
        <p:txBody>
          <a:bodyPr>
            <a:normAutofit/>
          </a:bodyPr>
          <a:lstStyle/>
          <a:p>
            <a:pPr>
              <a:defRPr/>
            </a:pPr>
            <a:r>
              <a:rPr lang="en-GB" dirty="0"/>
              <a:t>Thank You for your listening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1821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2202</Words>
  <Application>Microsoft Office PowerPoint</Application>
  <PresentationFormat>Widescreen</PresentationFormat>
  <Paragraphs>239</Paragraphs>
  <Slides>41</Slides>
  <Notes>5</Notes>
  <HiddenSlides>1</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41</vt:i4>
      </vt:variant>
    </vt:vector>
  </HeadingPairs>
  <TitlesOfParts>
    <vt:vector size="52" baseType="lpstr">
      <vt:lpstr>Inter</vt:lpstr>
      <vt:lpstr>Arial</vt:lpstr>
      <vt:lpstr>Calibri</vt:lpstr>
      <vt:lpstr>Calibri Light</vt:lpstr>
      <vt:lpstr>Open Sans</vt:lpstr>
      <vt:lpstr>Symbol</vt:lpstr>
      <vt:lpstr>Times New Roman</vt:lpstr>
      <vt:lpstr>Verdana</vt:lpstr>
      <vt:lpstr>Wingdings</vt:lpstr>
      <vt:lpstr>Wingdings 2</vt:lpstr>
      <vt:lpstr>Office Theme</vt:lpstr>
      <vt:lpstr>LCDB7011 Quantitative Research Methods</vt:lpstr>
      <vt:lpstr>By the end of this session, you should …</vt:lpstr>
      <vt:lpstr> </vt:lpstr>
      <vt:lpstr>LCDB7011 Quantitative Research Methods</vt:lpstr>
      <vt:lpstr>LCDB7011 Quantitative Research Methods</vt:lpstr>
      <vt:lpstr>Background:  Areas of Research</vt:lpstr>
      <vt:lpstr>House Rules </vt:lpstr>
      <vt:lpstr>PowerPoint Presentation</vt:lpstr>
      <vt:lpstr>PowerPoint Presentation</vt:lpstr>
      <vt:lpstr>LEARNING OUTCOMES </vt:lpstr>
      <vt:lpstr>Assessment </vt:lpstr>
      <vt:lpstr>Books and resources</vt:lpstr>
      <vt:lpstr>Quantitative Research Methods</vt:lpstr>
      <vt:lpstr>Warm up activity –  Quantitative Research Methods</vt:lpstr>
      <vt:lpstr>Introductory discussion</vt:lpstr>
      <vt:lpstr>  </vt:lpstr>
      <vt:lpstr>  </vt:lpstr>
      <vt:lpstr>  </vt:lpstr>
      <vt:lpstr>  </vt:lpstr>
      <vt:lpstr>Management Research</vt:lpstr>
      <vt:lpstr> </vt:lpstr>
      <vt:lpstr>Paradigms</vt:lpstr>
      <vt:lpstr>Paradigms</vt:lpstr>
      <vt:lpstr>Research Paradigm and Quantitative Research</vt:lpstr>
      <vt:lpstr>The Objectives of a Research Paradigm</vt:lpstr>
      <vt:lpstr>The Four Research Paradigms</vt:lpstr>
      <vt:lpstr>Ontology</vt:lpstr>
      <vt:lpstr>Epistemology</vt:lpstr>
      <vt:lpstr>PowerPoint Presentation</vt:lpstr>
      <vt:lpstr>Research Paradigm and Quantitative Research</vt:lpstr>
      <vt:lpstr>Strategies and Methodology</vt:lpstr>
      <vt:lpstr>PowerPoint Presentation</vt:lpstr>
      <vt:lpstr>Research design begins with theory.</vt:lpstr>
      <vt:lpstr>Research Classification</vt:lpstr>
      <vt:lpstr>Types of research studies</vt:lpstr>
      <vt:lpstr>Research Classification cont.</vt:lpstr>
      <vt:lpstr>Research Classification cont.</vt:lpstr>
      <vt:lpstr>Why do many researchers use secondary data ? </vt:lpstr>
      <vt:lpstr>Activity 1 </vt:lpstr>
      <vt:lpstr>Q&amp;A ! </vt:lpstr>
      <vt:lpstr>Thank You for your listening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2</cp:revision>
  <dcterms:created xsi:type="dcterms:W3CDTF">2024-05-03T11:57:05Z</dcterms:created>
  <dcterms:modified xsi:type="dcterms:W3CDTF">2024-06-03T15:19:54Z</dcterms:modified>
</cp:coreProperties>
</file>