
<file path=[Content_Types].xml><?xml version="1.0" encoding="utf-8"?>
<Types xmlns="http://schemas.openxmlformats.org/package/2006/content-types"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21"/>
  </p:notesMasterIdLst>
  <p:handoutMasterIdLst>
    <p:handoutMasterId r:id="rId22"/>
  </p:handoutMasterIdLst>
  <p:sldIdLst>
    <p:sldId id="286" r:id="rId5"/>
    <p:sldId id="256" r:id="rId6"/>
    <p:sldId id="264" r:id="rId7"/>
    <p:sldId id="277" r:id="rId8"/>
    <p:sldId id="278" r:id="rId9"/>
    <p:sldId id="262" r:id="rId10"/>
    <p:sldId id="268" r:id="rId11"/>
    <p:sldId id="280" r:id="rId12"/>
    <p:sldId id="281" r:id="rId13"/>
    <p:sldId id="282" r:id="rId14"/>
    <p:sldId id="283" r:id="rId15"/>
    <p:sldId id="284" r:id="rId16"/>
    <p:sldId id="285" r:id="rId17"/>
    <p:sldId id="276" r:id="rId18"/>
    <p:sldId id="288" r:id="rId19"/>
    <p:sldId id="28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044D4D-05E1-C6CC-17E8-9AB92543B241}" v="1039" dt="2026-04-30T02:37:56.206"/>
  </p1510:revLst>
</p1510:revInfo>
</file>

<file path=ppt/tableStyles.xml><?xml version="1.0" encoding="utf-8"?>
<a:tblStyleLst xmlns:a="http://schemas.openxmlformats.org/drawingml/2006/main" def="{7E9639D4-E3E2-4D34-9284-5A2195B3D0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09" autoAdjust="0"/>
  </p:normalViewPr>
  <p:slideViewPr>
    <p:cSldViewPr snapToGrid="0">
      <p:cViewPr>
        <p:scale>
          <a:sx n="100" d="100"/>
          <a:sy n="100" d="100"/>
        </p:scale>
        <p:origin x="-53" y="-538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ys Protheroe-Thomas (2502342)" userId="S::2502342@student.uwtsd.ac.uk::bae64846-677b-4f5b-8f29-1d1442a0a36f" providerId="AD" clId="Web-{F6044D4D-05E1-C6CC-17E8-9AB92543B241}"/>
    <pc:docChg chg="addSld delSld modSld sldOrd">
      <pc:chgData name="Carys Protheroe-Thomas (2502342)" userId="S::2502342@student.uwtsd.ac.uk::bae64846-677b-4f5b-8f29-1d1442a0a36f" providerId="AD" clId="Web-{F6044D4D-05E1-C6CC-17E8-9AB92543B241}" dt="2026-04-30T02:37:56.206" v="1006" actId="20577"/>
      <pc:docMkLst>
        <pc:docMk/>
      </pc:docMkLst>
      <pc:sldChg chg="addSp delSp modSp">
        <pc:chgData name="Carys Protheroe-Thomas (2502342)" userId="S::2502342@student.uwtsd.ac.uk::bae64846-677b-4f5b-8f29-1d1442a0a36f" providerId="AD" clId="Web-{F6044D4D-05E1-C6CC-17E8-9AB92543B241}" dt="2026-04-30T02:35:30.514" v="988"/>
        <pc:sldMkLst>
          <pc:docMk/>
          <pc:sldMk cId="1642425379" sldId="256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17:11.956" v="25" actId="20577"/>
          <ac:spMkLst>
            <pc:docMk/>
            <pc:sldMk cId="1642425379" sldId="256"/>
            <ac:spMk id="2" creationId="{216815C6-3AD0-46E6-A74A-1967BD91AF50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17:26.879" v="26"/>
          <ac:spMkLst>
            <pc:docMk/>
            <pc:sldMk cId="1642425379" sldId="256"/>
            <ac:spMk id="3" creationId="{1901B20D-4C28-4DA3-ABBD-718C22A5E58B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2:35:30.514" v="988"/>
          <ac:spMkLst>
            <pc:docMk/>
            <pc:sldMk cId="1642425379" sldId="256"/>
            <ac:spMk id="4" creationId="{9D48670B-9445-AC46-9AEE-54DCF7264DD5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2:35:27.795" v="987"/>
          <ac:spMkLst>
            <pc:docMk/>
            <pc:sldMk cId="1642425379" sldId="256"/>
            <ac:spMk id="5" creationId="{9B69A9E1-9656-2766-D670-B123BAE4FBD4}"/>
          </ac:spMkLst>
        </pc:spChg>
      </pc:sldChg>
      <pc:sldChg chg="del ord">
        <pc:chgData name="Carys Protheroe-Thomas (2502342)" userId="S::2502342@student.uwtsd.ac.uk::bae64846-677b-4f5b-8f29-1d1442a0a36f" providerId="AD" clId="Web-{F6044D4D-05E1-C6CC-17E8-9AB92543B241}" dt="2026-04-30T02:12:24.797" v="932"/>
        <pc:sldMkLst>
          <pc:docMk/>
          <pc:sldMk cId="707789176" sldId="258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53.190" v="10"/>
        <pc:sldMkLst>
          <pc:docMk/>
          <pc:sldMk cId="566997565" sldId="260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29.315" v="1"/>
        <pc:sldMkLst>
          <pc:docMk/>
          <pc:sldMk cId="1738561688" sldId="261"/>
        </pc:sldMkLst>
      </pc:sldChg>
      <pc:sldChg chg="addSp delSp modSp ord">
        <pc:chgData name="Carys Protheroe-Thomas (2502342)" userId="S::2502342@student.uwtsd.ac.uk::bae64846-677b-4f5b-8f29-1d1442a0a36f" providerId="AD" clId="Web-{F6044D4D-05E1-C6CC-17E8-9AB92543B241}" dt="2026-04-30T02:04:07.624" v="911" actId="20577"/>
        <pc:sldMkLst>
          <pc:docMk/>
          <pc:sldMk cId="1593920805" sldId="262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32:31.687" v="253" actId="20577"/>
          <ac:spMkLst>
            <pc:docMk/>
            <pc:sldMk cId="1593920805" sldId="262"/>
            <ac:spMk id="2" creationId="{75031FE9-9059-4FE8-B4AC-9771F23A1B89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07:26.893" v="714" actId="20577"/>
          <ac:spMkLst>
            <pc:docMk/>
            <pc:sldMk cId="1593920805" sldId="262"/>
            <ac:spMk id="3" creationId="{D4A2EB3F-4D60-451F-8F45-7D6654D2FCD9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1:36.248" v="229"/>
          <ac:spMkLst>
            <pc:docMk/>
            <pc:sldMk cId="1593920805" sldId="262"/>
            <ac:spMk id="4" creationId="{AC1C80FB-53F9-42EE-B1E6-D0F998EC5DFA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4:07.624" v="911" actId="20577"/>
          <ac:spMkLst>
            <pc:docMk/>
            <pc:sldMk cId="1593920805" sldId="262"/>
            <ac:spMk id="5" creationId="{E81BA2B5-6A90-4204-ABDD-7183FBB03A02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2:00.390" v="235"/>
          <ac:spMkLst>
            <pc:docMk/>
            <pc:sldMk cId="1593920805" sldId="262"/>
            <ac:spMk id="6" creationId="{7E7D4C34-22A0-4D54-A07D-E1E9A11463E5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2:37.563" v="254"/>
          <ac:spMkLst>
            <pc:docMk/>
            <pc:sldMk cId="1593920805" sldId="262"/>
            <ac:spMk id="7" creationId="{301D392D-FB66-47A0-B628-5ADE822A2CF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1:45.358" v="231"/>
          <ac:spMkLst>
            <pc:docMk/>
            <pc:sldMk cId="1593920805" sldId="262"/>
            <ac:spMk id="8" creationId="{51C26CE0-2506-4B44-A26F-C12BFA5B18B5}"/>
          </ac:spMkLst>
        </pc:spChg>
        <pc:spChg chg="del mod">
          <ac:chgData name="Carys Protheroe-Thomas (2502342)" userId="S::2502342@student.uwtsd.ac.uk::bae64846-677b-4f5b-8f29-1d1442a0a36f" providerId="AD" clId="Web-{F6044D4D-05E1-C6CC-17E8-9AB92543B241}" dt="2026-04-30T00:33:25.673" v="271"/>
          <ac:spMkLst>
            <pc:docMk/>
            <pc:sldMk cId="1593920805" sldId="262"/>
            <ac:spMk id="9" creationId="{868F40F8-BF35-45E9-B3DD-5436362D746E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1:49.061" v="232"/>
          <ac:spMkLst>
            <pc:docMk/>
            <pc:sldMk cId="1593920805" sldId="262"/>
            <ac:spMk id="10" creationId="{7F39C97C-2DDC-4706-B96C-B02FAE53A426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1:40.936" v="230"/>
          <ac:spMkLst>
            <pc:docMk/>
            <pc:sldMk cId="1593920805" sldId="262"/>
            <ac:spMk id="12" creationId="{9B270038-0BC0-2FC6-6751-2F4D0FDEFAE8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1:57.718" v="234"/>
          <ac:spMkLst>
            <pc:docMk/>
            <pc:sldMk cId="1593920805" sldId="262"/>
            <ac:spMk id="14" creationId="{F9217FC0-138F-ED72-2C0D-13D002D81450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1:53.436" v="233"/>
          <ac:spMkLst>
            <pc:docMk/>
            <pc:sldMk cId="1593920805" sldId="262"/>
            <ac:spMk id="16" creationId="{9F5E1F6A-F30F-BFBD-440E-E62FAD4967D8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2:01.655" v="236"/>
          <ac:spMkLst>
            <pc:docMk/>
            <pc:sldMk cId="1593920805" sldId="262"/>
            <ac:spMk id="18" creationId="{00381206-409B-6540-F637-44D02FDD6C39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2:40.110" v="255"/>
          <ac:spMkLst>
            <pc:docMk/>
            <pc:sldMk cId="1593920805" sldId="262"/>
            <ac:spMk id="20" creationId="{E0B6155F-CF44-F7A5-7FE7-568C2636CF2E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3:28.736" v="272"/>
          <ac:spMkLst>
            <pc:docMk/>
            <pc:sldMk cId="1593920805" sldId="262"/>
            <ac:spMk id="22" creationId="{B761E244-5C80-33ED-C81B-A4A72F40E9AB}"/>
          </ac:spMkLst>
        </pc:spChg>
      </pc:sldChg>
      <pc:sldChg chg="modSp">
        <pc:chgData name="Carys Protheroe-Thomas (2502342)" userId="S::2502342@student.uwtsd.ac.uk::bae64846-677b-4f5b-8f29-1d1442a0a36f" providerId="AD" clId="Web-{F6044D4D-05E1-C6CC-17E8-9AB92543B241}" dt="2026-04-30T02:04:41.328" v="918" actId="20577"/>
        <pc:sldMkLst>
          <pc:docMk/>
          <pc:sldMk cId="1346372204" sldId="264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18:38.130" v="53" actId="1076"/>
          <ac:spMkLst>
            <pc:docMk/>
            <pc:sldMk cId="1346372204" sldId="264"/>
            <ac:spMk id="2" creationId="{537E1C88-627C-4655-A4FB-0BB02EDB078A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4:41.328" v="918" actId="20577"/>
          <ac:spMkLst>
            <pc:docMk/>
            <pc:sldMk cId="1346372204" sldId="264"/>
            <ac:spMk id="3" creationId="{033634FE-ADF0-4BC3-A0A9-447EA9DD096B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40.753" v="4"/>
        <pc:sldMkLst>
          <pc:docMk/>
          <pc:sldMk cId="2121178069" sldId="266"/>
        </pc:sldMkLst>
      </pc:sldChg>
      <pc:sldChg chg="addSp delSp modSp">
        <pc:chgData name="Carys Protheroe-Thomas (2502342)" userId="S::2502342@student.uwtsd.ac.uk::bae64846-677b-4f5b-8f29-1d1442a0a36f" providerId="AD" clId="Web-{F6044D4D-05E1-C6CC-17E8-9AB92543B241}" dt="2026-04-30T02:04:01.827" v="910" actId="20577"/>
        <pc:sldMkLst>
          <pc:docMk/>
          <pc:sldMk cId="4151694508" sldId="268"/>
        </pc:sldMkLst>
        <pc:spChg chg="add del mod">
          <ac:chgData name="Carys Protheroe-Thomas (2502342)" userId="S::2502342@student.uwtsd.ac.uk::bae64846-677b-4f5b-8f29-1d1442a0a36f" providerId="AD" clId="Web-{F6044D4D-05E1-C6CC-17E8-9AB92543B241}" dt="2026-04-30T00:36:00.884" v="296"/>
          <ac:spMkLst>
            <pc:docMk/>
            <pc:sldMk cId="4151694508" sldId="268"/>
            <ac:spMk id="3" creationId="{79273593-EB25-18F5-1F89-B7E11F5A96FA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4:01.827" v="910" actId="20577"/>
          <ac:spMkLst>
            <pc:docMk/>
            <pc:sldMk cId="4151694508" sldId="268"/>
            <ac:spMk id="4" creationId="{FAD2AE59-5630-4D5C-83A9-4CDEF4D7DCFB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39:19.983" v="393" actId="1076"/>
          <ac:spMkLst>
            <pc:docMk/>
            <pc:sldMk cId="4151694508" sldId="268"/>
            <ac:spMk id="5" creationId="{F8657664-A458-4DDD-ACC2-1D87FCD6FCA9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6:03.244" v="297"/>
          <ac:spMkLst>
            <pc:docMk/>
            <pc:sldMk cId="4151694508" sldId="268"/>
            <ac:spMk id="6" creationId="{5A6B31B0-7B84-475D-961F-09C0191F91A2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5:53.165" v="293"/>
          <ac:spMkLst>
            <pc:docMk/>
            <pc:sldMk cId="4151694508" sldId="268"/>
            <ac:spMk id="7" creationId="{578017FE-712E-4E95-B483-B700F1AA4B2A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5:58.041" v="295"/>
          <ac:spMkLst>
            <pc:docMk/>
            <pc:sldMk cId="4151694508" sldId="268"/>
            <ac:spMk id="9" creationId="{D2A2EBF9-3873-963F-91E9-DE0F133BAFBE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5:55.697" v="294"/>
          <ac:spMkLst>
            <pc:docMk/>
            <pc:sldMk cId="4151694508" sldId="268"/>
            <ac:spMk id="11" creationId="{D0E0ACA0-9139-4C37-920D-BF3C1FF461C1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6:05.478" v="298"/>
          <ac:spMkLst>
            <pc:docMk/>
            <pc:sldMk cId="4151694508" sldId="268"/>
            <ac:spMk id="15" creationId="{FE1BD779-E0D6-2BD5-B0F5-4E171AE5E90C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48.831" v="7"/>
        <pc:sldMkLst>
          <pc:docMk/>
          <pc:sldMk cId="1472106130" sldId="270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53.440" v="13"/>
        <pc:sldMkLst>
          <pc:docMk/>
          <pc:sldMk cId="920173932" sldId="275"/>
        </pc:sldMkLst>
      </pc:sldChg>
      <pc:sldChg chg="addSp delSp modSp">
        <pc:chgData name="Carys Protheroe-Thomas (2502342)" userId="S::2502342@student.uwtsd.ac.uk::bae64846-677b-4f5b-8f29-1d1442a0a36f" providerId="AD" clId="Web-{F6044D4D-05E1-C6CC-17E8-9AB92543B241}" dt="2026-04-30T02:37:56.206" v="1006" actId="20577"/>
        <pc:sldMkLst>
          <pc:docMk/>
          <pc:sldMk cId="2436493926" sldId="276"/>
        </pc:sldMkLst>
        <pc:spChg chg="del">
          <ac:chgData name="Carys Protheroe-Thomas (2502342)" userId="S::2502342@student.uwtsd.ac.uk::bae64846-677b-4f5b-8f29-1d1442a0a36f" providerId="AD" clId="Web-{F6044D4D-05E1-C6CC-17E8-9AB92543B241}" dt="2026-04-30T01:00:18.262" v="687"/>
          <ac:spMkLst>
            <pc:docMk/>
            <pc:sldMk cId="2436493926" sldId="276"/>
            <ac:spMk id="2" creationId="{BCCAEE93-8585-46D4-A7EC-F184E317CB2E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37:56.206" v="1006" actId="20577"/>
          <ac:spMkLst>
            <pc:docMk/>
            <pc:sldMk cId="2436493926" sldId="276"/>
            <ac:spMk id="3" creationId="{24AFFC60-19C3-4901-93F7-7AAF4C09F8C6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1:00:21.387" v="688"/>
          <ac:spMkLst>
            <pc:docMk/>
            <pc:sldMk cId="2436493926" sldId="276"/>
            <ac:spMk id="8" creationId="{814BCD0B-7522-5BF1-105B-F326C5A8D21C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1:01:33.755" v="699" actId="14100"/>
          <ac:spMkLst>
            <pc:docMk/>
            <pc:sldMk cId="2436493926" sldId="276"/>
            <ac:spMk id="9" creationId="{35F23C83-5D8F-F389-FDC2-3B01FF980AB4}"/>
          </ac:spMkLst>
        </pc:spChg>
      </pc:sldChg>
      <pc:sldChg chg="new del">
        <pc:chgData name="Carys Protheroe-Thomas (2502342)" userId="S::2502342@student.uwtsd.ac.uk::bae64846-677b-4f5b-8f29-1d1442a0a36f" providerId="AD" clId="Web-{F6044D4D-05E1-C6CC-17E8-9AB92543B241}" dt="2026-04-30T00:14:31.050" v="15"/>
        <pc:sldMkLst>
          <pc:docMk/>
          <pc:sldMk cId="1349453480" sldId="277"/>
        </pc:sldMkLst>
      </pc:sldChg>
      <pc:sldChg chg="addSp modSp new">
        <pc:chgData name="Carys Protheroe-Thomas (2502342)" userId="S::2502342@student.uwtsd.ac.uk::bae64846-677b-4f5b-8f29-1d1442a0a36f" providerId="AD" clId="Web-{F6044D4D-05E1-C6CC-17E8-9AB92543B241}" dt="2026-04-30T02:10:55.430" v="929" actId="20577"/>
        <pc:sldMkLst>
          <pc:docMk/>
          <pc:sldMk cId="1495041767" sldId="277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20:06.261" v="70" actId="1076"/>
          <ac:spMkLst>
            <pc:docMk/>
            <pc:sldMk cId="1495041767" sldId="277"/>
            <ac:spMk id="2" creationId="{A75B4A59-C2D4-3B1F-CED0-0238FDCAE027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10:55.430" v="929" actId="20577"/>
          <ac:spMkLst>
            <pc:docMk/>
            <pc:sldMk cId="1495041767" sldId="277"/>
            <ac:spMk id="3" creationId="{A4EAADA6-0F0B-9DBC-5334-9668B86D59F0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0:22:22.326" v="95" actId="20577"/>
          <ac:spMkLst>
            <pc:docMk/>
            <pc:sldMk cId="1495041767" sldId="277"/>
            <ac:spMk id="7" creationId="{57DC76FF-1F40-073C-52EA-CBF1645A138A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27.628" v="0"/>
        <pc:sldMkLst>
          <pc:docMk/>
          <pc:sldMk cId="2243494996" sldId="277"/>
        </pc:sldMkLst>
      </pc:sldChg>
      <pc:sldChg chg="addSp modSp new">
        <pc:chgData name="Carys Protheroe-Thomas (2502342)" userId="S::2502342@student.uwtsd.ac.uk::bae64846-677b-4f5b-8f29-1d1442a0a36f" providerId="AD" clId="Web-{F6044D4D-05E1-C6CC-17E8-9AB92543B241}" dt="2026-04-30T01:07:08.690" v="713" actId="20577"/>
        <pc:sldMkLst>
          <pc:docMk/>
          <pc:sldMk cId="849796001" sldId="278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24:39.767" v="112" actId="1076"/>
          <ac:spMkLst>
            <pc:docMk/>
            <pc:sldMk cId="849796001" sldId="278"/>
            <ac:spMk id="2" creationId="{8F3C76CF-0862-746F-F257-327ACA1511E8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07:08.690" v="713" actId="20577"/>
          <ac:spMkLst>
            <pc:docMk/>
            <pc:sldMk cId="849796001" sldId="278"/>
            <ac:spMk id="3" creationId="{BC7BB7E6-12AD-8625-FC4C-CF3CC86925A1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1:02:53.494" v="703" actId="20577"/>
          <ac:spMkLst>
            <pc:docMk/>
            <pc:sldMk cId="849796001" sldId="278"/>
            <ac:spMk id="7" creationId="{6D7A0693-F6ED-97DA-F370-498C066A1F67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38.003" v="3"/>
        <pc:sldMkLst>
          <pc:docMk/>
          <pc:sldMk cId="2069393026" sldId="278"/>
        </pc:sldMkLst>
      </pc:sldChg>
      <pc:sldChg chg="addSp modSp new del">
        <pc:chgData name="Carys Protheroe-Thomas (2502342)" userId="S::2502342@student.uwtsd.ac.uk::bae64846-677b-4f5b-8f29-1d1442a0a36f" providerId="AD" clId="Web-{F6044D4D-05E1-C6CC-17E8-9AB92543B241}" dt="2026-04-30T00:39:48.577" v="396"/>
        <pc:sldMkLst>
          <pc:docMk/>
          <pc:sldMk cId="3071273677" sldId="279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29:12.190" v="211" actId="1076"/>
          <ac:spMkLst>
            <pc:docMk/>
            <pc:sldMk cId="3071273677" sldId="279"/>
            <ac:spMk id="2" creationId="{299FA37D-FDB2-9EC6-55F7-D1F8DD48A64B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29:46.566" v="216" actId="1076"/>
          <ac:spMkLst>
            <pc:docMk/>
            <pc:sldMk cId="3071273677" sldId="279"/>
            <ac:spMk id="3" creationId="{62B60D42-98FA-8AC6-FBE5-289131A604C7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0:30:54.496" v="228" actId="1076"/>
          <ac:spMkLst>
            <pc:docMk/>
            <pc:sldMk cId="3071273677" sldId="279"/>
            <ac:spMk id="7" creationId="{CDA85B54-C58F-F238-69E2-558F9EA8BBF9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47.409" v="6"/>
        <pc:sldMkLst>
          <pc:docMk/>
          <pc:sldMk cId="1417396711" sldId="280"/>
        </pc:sldMkLst>
      </pc:sldChg>
      <pc:sldChg chg="addSp delSp modSp new ord">
        <pc:chgData name="Carys Protheroe-Thomas (2502342)" userId="S::2502342@student.uwtsd.ac.uk::bae64846-677b-4f5b-8f29-1d1442a0a36f" providerId="AD" clId="Web-{F6044D4D-05E1-C6CC-17E8-9AB92543B241}" dt="2026-04-30T02:12:06.171" v="931" actId="20577"/>
        <pc:sldMkLst>
          <pc:docMk/>
          <pc:sldMk cId="2538200125" sldId="280"/>
        </pc:sldMkLst>
        <pc:spChg chg="del">
          <ac:chgData name="Carys Protheroe-Thomas (2502342)" userId="S::2502342@student.uwtsd.ac.uk::bae64846-677b-4f5b-8f29-1d1442a0a36f" providerId="AD" clId="Web-{F6044D4D-05E1-C6CC-17E8-9AB92543B241}" dt="2026-04-30T00:40:00.843" v="397"/>
          <ac:spMkLst>
            <pc:docMk/>
            <pc:sldMk cId="2538200125" sldId="280"/>
            <ac:spMk id="2" creationId="{BB041FDC-730D-E2F7-BCD7-E6DD02603775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41:00.516" v="425" actId="1076"/>
          <ac:spMkLst>
            <pc:docMk/>
            <pc:sldMk cId="2538200125" sldId="280"/>
            <ac:spMk id="3" creationId="{1C318817-809C-FF67-05AD-386FD9CF8F8D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0:18.922" v="401"/>
          <ac:spMkLst>
            <pc:docMk/>
            <pc:sldMk cId="2538200125" sldId="280"/>
            <ac:spMk id="4" creationId="{2E4E306C-156D-6BF5-62D3-EA4DA9EB3090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12:06.171" v="931" actId="20577"/>
          <ac:spMkLst>
            <pc:docMk/>
            <pc:sldMk cId="2538200125" sldId="280"/>
            <ac:spMk id="5" creationId="{37448BDE-01E1-D383-E301-D3EC5FB633B2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0:06.437" v="398"/>
          <ac:spMkLst>
            <pc:docMk/>
            <pc:sldMk cId="2538200125" sldId="280"/>
            <ac:spMk id="6" creationId="{12E09A72-B95A-2112-321F-C40990D1FF27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3:53.436" v="908" actId="20577"/>
          <ac:spMkLst>
            <pc:docMk/>
            <pc:sldMk cId="2538200125" sldId="280"/>
            <ac:spMk id="7" creationId="{EA37E03A-CAD4-CABF-4C2B-57599A4815F9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0:14.890" v="400"/>
          <ac:spMkLst>
            <pc:docMk/>
            <pc:sldMk cId="2538200125" sldId="280"/>
            <ac:spMk id="8" creationId="{4E62BF53-D78B-AA91-E681-C912CF32BF8C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0:46.750" v="891" actId="20577"/>
          <ac:spMkLst>
            <pc:docMk/>
            <pc:sldMk cId="2538200125" sldId="280"/>
            <ac:spMk id="9" creationId="{6288961B-A8A5-86B8-F14C-2FBCDB1F9C25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0:12.375" v="399"/>
          <ac:spMkLst>
            <pc:docMk/>
            <pc:sldMk cId="2538200125" sldId="280"/>
            <ac:spMk id="10" creationId="{5C9A43A5-9520-6F7F-8156-EF307601184D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45:13.164" v="483"/>
          <ac:spMkLst>
            <pc:docMk/>
            <pc:sldMk cId="2538200125" sldId="280"/>
            <ac:spMk id="14" creationId="{C52079C2-E7FB-3EFE-824D-E898657A4C03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0:44:51.757" v="480" actId="1076"/>
          <ac:spMkLst>
            <pc:docMk/>
            <pc:sldMk cId="2538200125" sldId="280"/>
            <ac:spMk id="15" creationId="{0DDC2DDF-A7CE-F25D-9809-651F2015FD87}"/>
          </ac:spMkLst>
        </pc:spChg>
      </pc:sldChg>
      <pc:sldChg chg="addSp delSp modSp new">
        <pc:chgData name="Carys Protheroe-Thomas (2502342)" userId="S::2502342@student.uwtsd.ac.uk::bae64846-677b-4f5b-8f29-1d1442a0a36f" providerId="AD" clId="Web-{F6044D4D-05E1-C6CC-17E8-9AB92543B241}" dt="2026-04-30T02:00:35" v="888" actId="20577"/>
        <pc:sldMkLst>
          <pc:docMk/>
          <pc:sldMk cId="3914103032" sldId="281"/>
        </pc:sldMkLst>
        <pc:spChg chg="del">
          <ac:chgData name="Carys Protheroe-Thomas (2502342)" userId="S::2502342@student.uwtsd.ac.uk::bae64846-677b-4f5b-8f29-1d1442a0a36f" providerId="AD" clId="Web-{F6044D4D-05E1-C6CC-17E8-9AB92543B241}" dt="2026-04-30T00:46:25.561" v="485"/>
          <ac:spMkLst>
            <pc:docMk/>
            <pc:sldMk cId="3914103032" sldId="281"/>
            <ac:spMk id="2" creationId="{C4BE4F9C-98D3-99A0-A91B-096837F04CB5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47:41.187" v="518" actId="14100"/>
          <ac:spMkLst>
            <pc:docMk/>
            <pc:sldMk cId="3914103032" sldId="281"/>
            <ac:spMk id="3" creationId="{45244E47-1CC1-DEEF-1F3D-B05E78F02E4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6:28.202" v="486"/>
          <ac:spMkLst>
            <pc:docMk/>
            <pc:sldMk cId="3914103032" sldId="281"/>
            <ac:spMk id="4" creationId="{0E6FCF44-884E-2F58-72D1-B1BBF39F3B84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48:37.235" v="537" actId="1076"/>
          <ac:spMkLst>
            <pc:docMk/>
            <pc:sldMk cId="3914103032" sldId="281"/>
            <ac:spMk id="5" creationId="{A2FF43DC-AB03-27D6-5744-EDA9EB3BC70D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6:30.671" v="487"/>
          <ac:spMkLst>
            <pc:docMk/>
            <pc:sldMk cId="3914103032" sldId="281"/>
            <ac:spMk id="6" creationId="{655EC1B7-0D08-6234-339A-32F702CC9894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0:35" v="888" actId="20577"/>
          <ac:spMkLst>
            <pc:docMk/>
            <pc:sldMk cId="3914103032" sldId="281"/>
            <ac:spMk id="7" creationId="{592B1710-9300-F9BF-1E09-0A68F12390E6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6:36.155" v="489"/>
          <ac:spMkLst>
            <pc:docMk/>
            <pc:sldMk cId="3914103032" sldId="281"/>
            <ac:spMk id="8" creationId="{2343C3BF-1601-61D4-0D8B-95FC66E8D910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59:33.529" v="879" actId="20577"/>
          <ac:spMkLst>
            <pc:docMk/>
            <pc:sldMk cId="3914103032" sldId="281"/>
            <ac:spMk id="9" creationId="{2439E7B5-D3BE-391D-0AF0-C8B47A4C3BB4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6:34.640" v="488"/>
          <ac:spMkLst>
            <pc:docMk/>
            <pc:sldMk cId="3914103032" sldId="281"/>
            <ac:spMk id="10" creationId="{64052276-2CD0-6EEB-9CC4-3330BA9C245B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48:51.016" v="543"/>
          <ac:spMkLst>
            <pc:docMk/>
            <pc:sldMk cId="3914103032" sldId="281"/>
            <ac:spMk id="14" creationId="{ECD53FD8-02E4-4FB3-907C-65DC5DB775B1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49:11.798" v="553"/>
          <ac:spMkLst>
            <pc:docMk/>
            <pc:sldMk cId="3914103032" sldId="281"/>
            <ac:spMk id="15" creationId="{30421454-E4AE-EAB4-E7A2-F748541A96E5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53.268" v="11"/>
        <pc:sldMkLst>
          <pc:docMk/>
          <pc:sldMk cId="3477453048" sldId="282"/>
        </pc:sldMkLst>
      </pc:sldChg>
      <pc:sldChg chg="delSp modSp new">
        <pc:chgData name="Carys Protheroe-Thomas (2502342)" userId="S::2502342@student.uwtsd.ac.uk::bae64846-677b-4f5b-8f29-1d1442a0a36f" providerId="AD" clId="Web-{F6044D4D-05E1-C6CC-17E8-9AB92543B241}" dt="2026-04-30T02:36:23.625" v="989" actId="20577"/>
        <pc:sldMkLst>
          <pc:docMk/>
          <pc:sldMk cId="3486124510" sldId="282"/>
        </pc:sldMkLst>
        <pc:spChg chg="del">
          <ac:chgData name="Carys Protheroe-Thomas (2502342)" userId="S::2502342@student.uwtsd.ac.uk::bae64846-677b-4f5b-8f29-1d1442a0a36f" providerId="AD" clId="Web-{F6044D4D-05E1-C6CC-17E8-9AB92543B241}" dt="2026-04-30T00:50:15.907" v="567"/>
          <ac:spMkLst>
            <pc:docMk/>
            <pc:sldMk cId="3486124510" sldId="282"/>
            <ac:spMk id="2" creationId="{4161EE27-D487-6836-4642-19B7D7AD3DA1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50:46.626" v="577" actId="20577"/>
          <ac:spMkLst>
            <pc:docMk/>
            <pc:sldMk cId="3486124510" sldId="282"/>
            <ac:spMk id="3" creationId="{1E8751F8-AF68-4664-F289-C5AC599F1D43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04.439" v="563"/>
          <ac:spMkLst>
            <pc:docMk/>
            <pc:sldMk cId="3486124510" sldId="282"/>
            <ac:spMk id="4" creationId="{2F614A79-CD16-3077-55E9-AFEE2AF0468B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19.298" v="568"/>
          <ac:spMkLst>
            <pc:docMk/>
            <pc:sldMk cId="3486124510" sldId="282"/>
            <ac:spMk id="5" creationId="{33B4CD40-DDC0-AE8A-C745-C2C52684BBD4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12.735" v="566"/>
          <ac:spMkLst>
            <pc:docMk/>
            <pc:sldMk cId="3486124510" sldId="282"/>
            <ac:spMk id="6" creationId="{0E795F8D-F4CE-A3BA-0D24-F1FA1F00B8FC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36:23.625" v="989" actId="20577"/>
          <ac:spMkLst>
            <pc:docMk/>
            <pc:sldMk cId="3486124510" sldId="282"/>
            <ac:spMk id="7" creationId="{640924DD-5C2A-B558-5807-65A6935949F8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06.376" v="564"/>
          <ac:spMkLst>
            <pc:docMk/>
            <pc:sldMk cId="3486124510" sldId="282"/>
            <ac:spMk id="8" creationId="{8B40A8CE-4D79-B294-9B09-C67BE89BE4D0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22.564" v="569"/>
          <ac:spMkLst>
            <pc:docMk/>
            <pc:sldMk cId="3486124510" sldId="282"/>
            <ac:spMk id="9" creationId="{495FD2AC-10E6-F8AD-9F51-CE137208878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10.173" v="565"/>
          <ac:spMkLst>
            <pc:docMk/>
            <pc:sldMk cId="3486124510" sldId="282"/>
            <ac:spMk id="10" creationId="{C55AF0E4-D66E-501D-5114-953B0583F332}"/>
          </ac:spMkLst>
        </pc:spChg>
      </pc:sldChg>
      <pc:sldChg chg="delSp modSp new ord">
        <pc:chgData name="Carys Protheroe-Thomas (2502342)" userId="S::2502342@student.uwtsd.ac.uk::bae64846-677b-4f5b-8f29-1d1442a0a36f" providerId="AD" clId="Web-{F6044D4D-05E1-C6CC-17E8-9AB92543B241}" dt="2026-04-30T01:58:21.556" v="875" actId="20577"/>
        <pc:sldMkLst>
          <pc:docMk/>
          <pc:sldMk cId="359786649" sldId="283"/>
        </pc:sldMkLst>
        <pc:spChg chg="mod">
          <ac:chgData name="Carys Protheroe-Thomas (2502342)" userId="S::2502342@student.uwtsd.ac.uk::bae64846-677b-4f5b-8f29-1d1442a0a36f" providerId="AD" clId="Web-{F6044D4D-05E1-C6CC-17E8-9AB92543B241}" dt="2026-04-30T01:54:15.586" v="861" actId="20577"/>
          <ac:spMkLst>
            <pc:docMk/>
            <pc:sldMk cId="359786649" sldId="283"/>
            <ac:spMk id="2" creationId="{1CC2381C-D3E3-0A1C-31AE-2CD9F2EF799B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58:21.556" v="875" actId="20577"/>
          <ac:spMkLst>
            <pc:docMk/>
            <pc:sldMk cId="359786649" sldId="283"/>
            <ac:spMk id="3" creationId="{D242E006-CDDC-7BEB-FC25-A8A9482E637A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2:14.009" v="589"/>
          <ac:spMkLst>
            <pc:docMk/>
            <pc:sldMk cId="359786649" sldId="283"/>
            <ac:spMk id="4" creationId="{6993806D-9E9C-02E2-F1AC-CEB2251A34A8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2:44.481" v="599"/>
          <ac:spMkLst>
            <pc:docMk/>
            <pc:sldMk cId="359786649" sldId="283"/>
            <ac:spMk id="5" creationId="{CC4D5FC7-24F2-28CA-83CB-8755EF9E6428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2:41.465" v="598"/>
          <ac:spMkLst>
            <pc:docMk/>
            <pc:sldMk cId="359786649" sldId="283"/>
            <ac:spMk id="6" creationId="{D46AA535-C95A-1209-EF79-8CBF7A74E232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53.331" v="12"/>
        <pc:sldMkLst>
          <pc:docMk/>
          <pc:sldMk cId="3396266754" sldId="283"/>
        </pc:sldMkLst>
      </pc:sldChg>
      <pc:sldChg chg="delSp modSp new">
        <pc:chgData name="Carys Protheroe-Thomas (2502342)" userId="S::2502342@student.uwtsd.ac.uk::bae64846-677b-4f5b-8f29-1d1442a0a36f" providerId="AD" clId="Web-{F6044D4D-05E1-C6CC-17E8-9AB92543B241}" dt="2026-04-30T01:56:48.473" v="872" actId="20577"/>
        <pc:sldMkLst>
          <pc:docMk/>
          <pc:sldMk cId="2095179301" sldId="284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54:38.207" v="622" actId="14100"/>
          <ac:spMkLst>
            <pc:docMk/>
            <pc:sldMk cId="2095179301" sldId="284"/>
            <ac:spMk id="2" creationId="{C416D4BA-1E3D-499D-7804-F52C8FEDD1F4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56:48.473" v="872" actId="20577"/>
          <ac:spMkLst>
            <pc:docMk/>
            <pc:sldMk cId="2095179301" sldId="284"/>
            <ac:spMk id="3" creationId="{AF2AC841-7074-F66E-0E1E-2F3C598D85E3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4:27.175" v="615"/>
          <ac:spMkLst>
            <pc:docMk/>
            <pc:sldMk cId="2095179301" sldId="284"/>
            <ac:spMk id="4" creationId="{46828B4A-11B7-B935-3EFD-2A862B8C9F26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4:22.331" v="613"/>
          <ac:spMkLst>
            <pc:docMk/>
            <pc:sldMk cId="2095179301" sldId="284"/>
            <ac:spMk id="5" creationId="{30A656EE-70CE-900D-0F6B-28AF69FDFF28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4:24.363" v="614"/>
          <ac:spMkLst>
            <pc:docMk/>
            <pc:sldMk cId="2095179301" sldId="284"/>
            <ac:spMk id="6" creationId="{72981BC5-1B38-F390-DD8D-CC91E432B5B0}"/>
          </ac:spMkLst>
        </pc:spChg>
      </pc:sldChg>
      <pc:sldChg chg="modSp new ord">
        <pc:chgData name="Carys Protheroe-Thomas (2502342)" userId="S::2502342@student.uwtsd.ac.uk::bae64846-677b-4f5b-8f29-1d1442a0a36f" providerId="AD" clId="Web-{F6044D4D-05E1-C6CC-17E8-9AB92543B241}" dt="2026-04-30T00:59:46.978" v="683" actId="14100"/>
        <pc:sldMkLst>
          <pc:docMk/>
          <pc:sldMk cId="3643247371" sldId="285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59:30.306" v="680" actId="1076"/>
          <ac:spMkLst>
            <pc:docMk/>
            <pc:sldMk cId="3643247371" sldId="285"/>
            <ac:spMk id="2" creationId="{70820868-FA95-024C-68CC-B3ED6E1F2525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59:46.978" v="683" actId="14100"/>
          <ac:spMkLst>
            <pc:docMk/>
            <pc:sldMk cId="3643247371" sldId="285"/>
            <ac:spMk id="3" creationId="{D5044AF5-C5AE-689C-30A6-FC8D224D00D9}"/>
          </ac:spMkLst>
        </pc:spChg>
      </pc:sldChg>
      <pc:sldChg chg="delSp modSp new ord">
        <pc:chgData name="Carys Protheroe-Thomas (2502342)" userId="S::2502342@student.uwtsd.ac.uk::bae64846-677b-4f5b-8f29-1d1442a0a36f" providerId="AD" clId="Web-{F6044D4D-05E1-C6CC-17E8-9AB92543B241}" dt="2026-04-30T02:16:03.092" v="948" actId="1076"/>
        <pc:sldMkLst>
          <pc:docMk/>
          <pc:sldMk cId="4262359420" sldId="286"/>
        </pc:sldMkLst>
        <pc:spChg chg="del">
          <ac:chgData name="Carys Protheroe-Thomas (2502342)" userId="S::2502342@student.uwtsd.ac.uk::bae64846-677b-4f5b-8f29-1d1442a0a36f" providerId="AD" clId="Web-{F6044D4D-05E1-C6CC-17E8-9AB92543B241}" dt="2026-04-30T02:14:11.117" v="935"/>
          <ac:spMkLst>
            <pc:docMk/>
            <pc:sldMk cId="4262359420" sldId="286"/>
            <ac:spMk id="2" creationId="{C3018F15-864F-7F77-D182-5DC93004E1F2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16:03.092" v="948" actId="1076"/>
          <ac:spMkLst>
            <pc:docMk/>
            <pc:sldMk cId="4262359420" sldId="286"/>
            <ac:spMk id="3" creationId="{E4CA638D-BF86-615B-1261-8441825B95A3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16.930" v="936"/>
          <ac:spMkLst>
            <pc:docMk/>
            <pc:sldMk cId="4262359420" sldId="286"/>
            <ac:spMk id="4" creationId="{65ECC7AC-333D-F00A-D490-58E467A8FBBE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37.244" v="942"/>
          <ac:spMkLst>
            <pc:docMk/>
            <pc:sldMk cId="4262359420" sldId="286"/>
            <ac:spMk id="5" creationId="{D0B6789D-EC82-80AD-D866-FF8FB014233C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30.915" v="941"/>
          <ac:spMkLst>
            <pc:docMk/>
            <pc:sldMk cId="4262359420" sldId="286"/>
            <ac:spMk id="6" creationId="{2FEE6A9D-D068-3F7F-E148-A6F5500673E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18.602" v="937"/>
          <ac:spMkLst>
            <pc:docMk/>
            <pc:sldMk cId="4262359420" sldId="286"/>
            <ac:spMk id="7" creationId="{136AD7B3-9E14-4A70-75F0-0D826AD7633C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21.727" v="938"/>
          <ac:spMkLst>
            <pc:docMk/>
            <pc:sldMk cId="4262359420" sldId="286"/>
            <ac:spMk id="8" creationId="{D70E4546-CFA8-263C-2BF7-6A5469B33B79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27.087" v="940"/>
          <ac:spMkLst>
            <pc:docMk/>
            <pc:sldMk cId="4262359420" sldId="286"/>
            <ac:spMk id="9" creationId="{FC0D0CA5-957F-A8D2-2696-26D83ACC738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25.587" v="939"/>
          <ac:spMkLst>
            <pc:docMk/>
            <pc:sldMk cId="4262359420" sldId="286"/>
            <ac:spMk id="10" creationId="{9A72FACE-1186-2051-C24C-A3E2C1D24544}"/>
          </ac:spMkLst>
        </pc:spChg>
      </pc:sldChg>
      <pc:sldChg chg="addSp modSp add ord replId">
        <pc:chgData name="Carys Protheroe-Thomas (2502342)" userId="S::2502342@student.uwtsd.ac.uk::bae64846-677b-4f5b-8f29-1d1442a0a36f" providerId="AD" clId="Web-{F6044D4D-05E1-C6CC-17E8-9AB92543B241}" dt="2026-04-30T02:37:02.939" v="990" actId="1076"/>
        <pc:sldMkLst>
          <pc:docMk/>
          <pc:sldMk cId="2288885325" sldId="287"/>
        </pc:sldMkLst>
        <pc:spChg chg="add mod">
          <ac:chgData name="Carys Protheroe-Thomas (2502342)" userId="S::2502342@student.uwtsd.ac.uk::bae64846-677b-4f5b-8f29-1d1442a0a36f" providerId="AD" clId="Web-{F6044D4D-05E1-C6CC-17E8-9AB92543B241}" dt="2026-04-30T02:37:02.939" v="990" actId="1076"/>
          <ac:spMkLst>
            <pc:docMk/>
            <pc:sldMk cId="2288885325" sldId="287"/>
            <ac:spMk id="2" creationId="{4B22661C-12E5-8558-A46B-0A627C0EA4D7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23:54.279" v="972" actId="1076"/>
          <ac:spMkLst>
            <pc:docMk/>
            <pc:sldMk cId="2288885325" sldId="287"/>
            <ac:spMk id="3" creationId="{7329D730-DB25-6FA3-09AA-600A61E1E136}"/>
          </ac:spMkLst>
        </pc:spChg>
      </pc:sldChg>
      <pc:sldChg chg="addSp modSp add replId">
        <pc:chgData name="Carys Protheroe-Thomas (2502342)" userId="S::2502342@student.uwtsd.ac.uk::bae64846-677b-4f5b-8f29-1d1442a0a36f" providerId="AD" clId="Web-{F6044D4D-05E1-C6CC-17E8-9AB92543B241}" dt="2026-04-30T02:23:32.701" v="970" actId="20577"/>
        <pc:sldMkLst>
          <pc:docMk/>
          <pc:sldMk cId="129244655" sldId="288"/>
        </pc:sldMkLst>
        <pc:spChg chg="add mod">
          <ac:chgData name="Carys Protheroe-Thomas (2502342)" userId="S::2502342@student.uwtsd.ac.uk::bae64846-677b-4f5b-8f29-1d1442a0a36f" providerId="AD" clId="Web-{F6044D4D-05E1-C6CC-17E8-9AB92543B241}" dt="2026-04-30T02:23:32.701" v="970" actId="20577"/>
          <ac:spMkLst>
            <pc:docMk/>
            <pc:sldMk cId="129244655" sldId="288"/>
            <ac:spMk id="2" creationId="{21753993-6D8A-1550-61E8-79B3264555CF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16:46.859" v="962" actId="14100"/>
          <ac:spMkLst>
            <pc:docMk/>
            <pc:sldMk cId="129244655" sldId="288"/>
            <ac:spMk id="3" creationId="{5468C983-496B-9DF6-69D5-D3E5819DB2B6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33.737" v="2"/>
        <pc:sldMkLst>
          <pc:docMk/>
          <pc:sldMk cId="1844941827" sldId="289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43.268" v="5"/>
        <pc:sldMkLst>
          <pc:docMk/>
          <pc:sldMk cId="404854312" sldId="292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49.815" v="8"/>
        <pc:sldMkLst>
          <pc:docMk/>
          <pc:sldMk cId="473871986" sldId="293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51.018" v="9"/>
        <pc:sldMkLst>
          <pc:docMk/>
          <pc:sldMk cId="3084972071" sldId="29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2A77B-D33C-49B3-A83C-450AA2ED72B3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A36D-7FAC-478F-9944-F324014F6FD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D8F9A-F5CB-4EF8-A859-ED5E107B9763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9A9E5-4F7F-4A7D-9DE1-8992323292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sv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8256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5823" y="6356350"/>
            <a:ext cx="1808712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64D564EB-CA78-42C6-AD76-3C4E7B3AE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CFFBB3A-BDCF-4878-8D04-E8BB9A050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anchor="ctr">
            <a:noAutofit/>
          </a:bodyPr>
          <a:lstStyle>
            <a:lvl1pPr algn="l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1">
            <a:extLst>
              <a:ext uri="{FF2B5EF4-FFF2-40B4-BE49-F238E27FC236}">
                <a16:creationId xmlns:a16="http://schemas.microsoft.com/office/drawing/2014/main" id="{B495A4C6-232E-4A1A-B575-7EF7F414FD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>
            <a:lvl1pPr algn="l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B4C6F7E-40F0-42B1-AFE0-D3C95660E0D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42517" y="1599947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42EE46E3-709F-4AE9-AECE-FD647B6DCFD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38732" y="2378452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3194FB4F-01AC-4A0E-BBE2-CF2B69F6FAC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522269" y="2169263"/>
            <a:ext cx="1706965" cy="104857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1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8E76F955-6B23-4972-8E86-603F19ECF6C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1894" y="3528829"/>
            <a:ext cx="1393863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DDA77547-4FF4-4B15-96F1-DC9B00175B4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940449" y="3528829"/>
            <a:ext cx="1380681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6E6B6915-DFCC-44EB-9C61-6B7725D1B79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37747" y="4634331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6718CC56-7B04-41D0-A320-CCCDC20D761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5224" y="4459860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778E1C09-B7DB-4CE7-A5B9-90BCF5444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52714" y="4321788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7CFA026C-42CE-4C20-9DDE-417FDF6CB4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42517" y="5468790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AFAA95F-1461-496C-BAB4-D5D0594554F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801857" y="5195673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D194B4E-75F4-47BE-B171-9C64697AB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17" idx="1"/>
          </p:cNvCxnSpPr>
          <p:nvPr userDrawn="1"/>
        </p:nvCxnSpPr>
        <p:spPr>
          <a:xfrm>
            <a:off x="2315757" y="3774842"/>
            <a:ext cx="7624692" cy="0"/>
          </a:xfrm>
          <a:prstGeom prst="line">
            <a:avLst/>
          </a:prstGeom>
          <a:ln w="444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EFDA35F-76DF-4FDC-90C9-F9FEDF32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091972"/>
            <a:ext cx="4678" cy="3376818"/>
          </a:xfrm>
          <a:prstGeom prst="line">
            <a:avLst/>
          </a:prstGeom>
          <a:ln w="444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Date Placeholder 2">
            <a:extLst>
              <a:ext uri="{FF2B5EF4-FFF2-40B4-BE49-F238E27FC236}">
                <a16:creationId xmlns:a16="http://schemas.microsoft.com/office/drawing/2014/main" id="{B8C04945-62C9-4964-8891-6D30EA90D2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32" name="Footer Placeholder 3">
            <a:extLst>
              <a:ext uri="{FF2B5EF4-FFF2-40B4-BE49-F238E27FC236}">
                <a16:creationId xmlns:a16="http://schemas.microsoft.com/office/drawing/2014/main" id="{51029B8B-F669-4889-98DD-901661178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33" name="Slide Number Placeholder 4">
            <a:extLst>
              <a:ext uri="{FF2B5EF4-FFF2-40B4-BE49-F238E27FC236}">
                <a16:creationId xmlns:a16="http://schemas.microsoft.com/office/drawing/2014/main" id="{7A0B84D6-438D-4B3B-B52C-6F5EC159B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2508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rt and tab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250D272-9B39-4C2D-B0F5-21010D11E4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8749" y="1361938"/>
            <a:ext cx="6765925" cy="496888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86002"/>
            <a:ext cx="6094270" cy="3542143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C283A-EC40-421C-8A0E-F9A3161C88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58125" y="2284624"/>
            <a:ext cx="3147332" cy="306388"/>
          </a:xfrm>
        </p:spPr>
        <p:txBody>
          <a:bodyPr>
            <a:noAutofit/>
          </a:bodyPr>
          <a:lstStyle>
            <a:lvl1pPr marL="0" indent="0">
              <a:buNone/>
              <a:defRPr sz="1400" cap="all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05CA2B1-D510-4949-A638-C1A064DA41A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858125" y="2779713"/>
            <a:ext cx="3148013" cy="3095625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>
              <a:buNone/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0347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 dirty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Year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noProof="0" dirty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noProof="0" dirty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756781-A599-0594-4502-A54BC85E87F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38199" y="2136775"/>
            <a:ext cx="10515599" cy="369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43248" y="5084524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692980" y="5099206"/>
            <a:ext cx="213575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83644" y="5099206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03525" y="5084524"/>
            <a:ext cx="2123742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>
            <a:noAutofit/>
          </a:bodyPr>
          <a:lstStyle>
            <a:lvl1pPr marL="0" indent="0" algn="l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DC2540D-94C4-405B-8607-0CEDD6F54B9C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11C6EC54-ADFA-4CFF-9E9B-DC7E96C854C2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0565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1B6DD41C-FCE2-4AC6-A235-2FF1B905DAAD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3011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EB4C3DB-E51E-4479-90C2-DFE5DB4B2482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2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685" r:id="rId12"/>
    <p:sldLayoutId id="2147483700" r:id="rId13"/>
    <p:sldLayoutId id="2147483701" r:id="rId14"/>
    <p:sldLayoutId id="2147483692" r:id="rId15"/>
    <p:sldLayoutId id="2147483681" r:id="rId16"/>
    <p:sldLayoutId id="2147483674" r:id="rId17"/>
    <p:sldLayoutId id="2147483675" r:id="rId18"/>
    <p:sldLayoutId id="2147483696" r:id="rId19"/>
    <p:sldLayoutId id="2147483677" r:id="rId20"/>
    <p:sldLayoutId id="2147483678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.org.uk/information-support/types-of-mental-health-problems/borderline-personality-disorder-bpd/useful-contacts/" TargetMode="External"/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6007584/" TargetMode="External"/><Relationship Id="rId3" Type="http://schemas.openxmlformats.org/officeDocument/2006/relationships/hyperlink" Target="https://borderlinesupport.org.uk/lesson/community-mental-health-team-cmht-support/" TargetMode="External"/><Relationship Id="rId7" Type="http://schemas.openxmlformats.org/officeDocument/2006/relationships/hyperlink" Target="https://www.apa.org/monitor/2025/04-05/treating-borderline-personality" TargetMode="External"/><Relationship Id="rId2" Type="http://schemas.openxmlformats.org/officeDocument/2006/relationships/hyperlink" Target="https://www.counselling-directory.org.uk/cognitive-analytic-therapy.html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health.harvard.edu/a_to_z/borderline-personality-disorder-a-to-z" TargetMode="External"/><Relationship Id="rId5" Type="http://schemas.openxmlformats.org/officeDocument/2006/relationships/hyperlink" Target="https://my.clevelandclinic.org/health/diseases/9762-borderline-personality-disorder-bpd" TargetMode="External"/><Relationship Id="rId10" Type="http://schemas.openxmlformats.org/officeDocument/2006/relationships/hyperlink" Target="https://www.mind.org.uk/information-support/types-of-mental-health-problems/borderline-personality-disorder-bpd/treatment-and-support/" TargetMode="External"/><Relationship Id="rId4" Type="http://schemas.openxmlformats.org/officeDocument/2006/relationships/hyperlink" Target="https://bpdalliance.org/documents/recommended-bpd-resources/" TargetMode="External"/><Relationship Id="rId9" Type="http://schemas.openxmlformats.org/officeDocument/2006/relationships/hyperlink" Target="https://www.mayoclinic.org/diseases-conditions/borderline-personality-disorder/diagnosis-treatment/drc-20370242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0005789424000303" TargetMode="External"/><Relationship Id="rId3" Type="http://schemas.openxmlformats.org/officeDocument/2006/relationships/hyperlink" Target="https://www.nhs.uk/mental-health/conditions/borderline-personality-disorder/symptoms/" TargetMode="External"/><Relationship Id="rId7" Type="http://schemas.openxmlformats.org/officeDocument/2006/relationships/hyperlink" Target="https://www.nyp.org/bpdresourcecenter" TargetMode="External"/><Relationship Id="rId2" Type="http://schemas.openxmlformats.org/officeDocument/2006/relationships/hyperlink" Target="https://www.mind.org.uk/information-support/types-of-mental-health-problems/borderline-personality-disorder-bpd/useful-contacts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nice.org.uk/guidance/cg78/resources/borderline-personality-disorder-recognition-and-management-pdf-975635141317" TargetMode="External"/><Relationship Id="rId5" Type="http://schemas.openxmlformats.org/officeDocument/2006/relationships/hyperlink" Target="https://www.nhs.uk/tests-and-treatments/cognitive-behavioural-therapy-cbt/" TargetMode="External"/><Relationship Id="rId4" Type="http://schemas.openxmlformats.org/officeDocument/2006/relationships/hyperlink" Target="https://www.nhs.uk/mental-health/conditions/borderline-personality-disorder/treat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CA638D-BF86-615B-1261-8441825B95A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605087" y="2467874"/>
            <a:ext cx="6984694" cy="19248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 </a:t>
            </a:r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49F3CBD-5045-3673-9711-B51F7220B524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1DD5D8A-17DE-E04A-5A9D-2A14A0334FD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14C89A6-6513-E836-1F07-05A6CCA1597A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359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6040" y="4434840"/>
            <a:ext cx="4941771" cy="1122202"/>
          </a:xfrm>
        </p:spPr>
        <p:txBody>
          <a:bodyPr/>
          <a:lstStyle/>
          <a:p>
            <a:r>
              <a:rPr lang="en-US" dirty="0"/>
              <a:t>Treatments </a:t>
            </a:r>
            <a:r>
              <a:rPr lang="en-US"/>
              <a:t>for</a:t>
            </a:r>
            <a:r>
              <a:rPr lang="en-US" dirty="0"/>
              <a:t> Borderline personality </a:t>
            </a:r>
            <a:r>
              <a:rPr lang="en-US"/>
              <a:t>disorder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415" y="837751"/>
            <a:ext cx="6995183" cy="1161781"/>
          </a:xfrm>
        </p:spPr>
        <p:txBody>
          <a:bodyPr/>
          <a:lstStyle/>
          <a:p>
            <a:r>
              <a:rPr lang="en-US"/>
              <a:t>Treated vs untreated individuals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6415" y="2223039"/>
            <a:ext cx="5629334" cy="19569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Untreated = emotional instability, impulsivity, and </a:t>
            </a:r>
            <a:r>
              <a:rPr lang="en-GB" sz="1800"/>
              <a:t>unstable relationships (NHS,2022).</a:t>
            </a:r>
            <a:endParaRPr lang="en-GB" sz="1800" dirty="0">
              <a:solidFill>
                <a:srgbClr val="000000"/>
              </a:solidFill>
            </a:endParaRPr>
          </a:p>
          <a:p>
            <a:r>
              <a:rPr lang="en-GB" sz="1800" dirty="0"/>
              <a:t>Treated= improved </a:t>
            </a:r>
            <a:r>
              <a:rPr lang="en-GB" sz="1800"/>
              <a:t>emotional control</a:t>
            </a:r>
            <a:r>
              <a:rPr lang="en-GB" sz="1800" dirty="0"/>
              <a:t>,  developed coping mechanisms, </a:t>
            </a:r>
            <a:r>
              <a:rPr lang="en-GB" sz="1800"/>
              <a:t>and promote</a:t>
            </a:r>
            <a:r>
              <a:rPr lang="en-GB" sz="1800" dirty="0"/>
              <a:t> healthier relationships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ACA2A-6BBE-47CF-B76F-F56C9DBF77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A095E-DB05-47EC-A2D5-47398A4A0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C3221-5F04-4CA7-A86A-EEA8566A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B4A59-C2D4-3B1F-CED0-0238FDCAE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60" y="794619"/>
            <a:ext cx="5614957" cy="1176158"/>
          </a:xfrm>
        </p:spPr>
        <p:txBody>
          <a:bodyPr/>
          <a:lstStyle/>
          <a:p>
            <a:r>
              <a:rPr lang="en-GB"/>
              <a:t>Where can they get help?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AADA6-0F0B-9DBC-5334-9668B86D59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7660" y="2179906"/>
            <a:ext cx="5873750" cy="23450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Calibri,Sans-Serif"/>
              <a:buChar char="-"/>
            </a:pPr>
            <a:r>
              <a:rPr lang="en-GB" sz="1800"/>
              <a:t>GP for referral to the community mental health team</a:t>
            </a:r>
            <a:endParaRPr lang="en-US" sz="1800" dirty="0" err="1">
              <a:solidFill>
                <a:srgbClr val="000000"/>
              </a:solidFill>
            </a:endParaRPr>
          </a:p>
          <a:p>
            <a:pPr marL="285750" indent="-285750">
              <a:buFont typeface="Calibri,Sans-Serif"/>
              <a:buChar char="-"/>
            </a:pPr>
            <a:r>
              <a:rPr lang="en-GB" sz="1800" dirty="0"/>
              <a:t>Trained professionals specialised in </a:t>
            </a:r>
            <a:r>
              <a:rPr lang="en-GB" sz="1800"/>
              <a:t>mental health</a:t>
            </a:r>
            <a:r>
              <a:rPr lang="en-GB" sz="1800" dirty="0"/>
              <a:t> </a:t>
            </a:r>
            <a:endParaRPr lang="en-GB" sz="1800" dirty="0">
              <a:solidFill>
                <a:srgbClr val="000000"/>
              </a:solidFill>
            </a:endParaRPr>
          </a:p>
          <a:p>
            <a:pPr marL="285750" indent="-285750">
              <a:buFont typeface="Calibri,Sans-Serif"/>
              <a:buChar char="-"/>
            </a:pPr>
            <a:r>
              <a:rPr lang="en-GB" sz="1800" dirty="0"/>
              <a:t>Community mental health team consists of social workers, pharmacists,  psychotherapists, and occupational therapists (Borderline su</a:t>
            </a:r>
            <a:r>
              <a:rPr lang="en-GB" sz="1800"/>
              <a:t>pport, 2024).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1498C-E2C0-37BC-9F79-D32BF7015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59FA7-BE09-1B53-B415-FD75C1BF8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50223-237D-A2CB-5D1C-A65DC3A93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DC76FF-1F40-073C-52EA-CBF1645A138A}"/>
              </a:ext>
            </a:extLst>
          </p:cNvPr>
          <p:cNvSpPr txBox="1"/>
          <p:nvPr/>
        </p:nvSpPr>
        <p:spPr>
          <a:xfrm>
            <a:off x="8381999" y="4521680"/>
            <a:ext cx="381000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Online support websites such </a:t>
            </a:r>
            <a:r>
              <a:rPr lang="en-GB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 as </a:t>
            </a:r>
            <a:r>
              <a:rPr lang="en-GB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Mind </a:t>
            </a:r>
            <a:r>
              <a:rPr lang="en-GB" sz="1800" b="0" i="0" u="none" strike="noStrike" baseline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UK,</a:t>
            </a:r>
            <a:r>
              <a:rPr lang="en-GB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 </a:t>
            </a:r>
            <a:r>
              <a:rPr lang="en-GB" sz="1800" b="0" i="0" u="none" strike="noStrike" baseline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BPD Alliance</a:t>
            </a:r>
            <a:r>
              <a:rPr lang="en-GB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,</a:t>
            </a:r>
            <a:r>
              <a:rPr lang="en-GB" sz="1800" b="0" i="0" u="none" strike="noStrike" baseline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 and </a:t>
            </a:r>
            <a:r>
              <a:rPr lang="en-GB" sz="1800" b="0" i="0" u="none" strike="noStrike" baseline="0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borderline </a:t>
            </a:r>
            <a:r>
              <a:rPr lang="en-GB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personality disorder</a:t>
            </a:r>
            <a:r>
              <a:rPr lang="en-GB" sz="1800" b="0" i="0" u="none" strike="noStrike" baseline="0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 resource centre.</a:t>
            </a:r>
            <a:endParaRPr lang="en-GB" dirty="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041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C76CF-0862-746F-F257-327ACA151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919" y="504827"/>
            <a:ext cx="5111750" cy="1204912"/>
          </a:xfrm>
        </p:spPr>
        <p:txBody>
          <a:bodyPr/>
          <a:lstStyle/>
          <a:p>
            <a:r>
              <a:rPr lang="en-GB"/>
              <a:t>treatments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7BB7E6-12AD-8625-FC4C-CF3CC86925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2919" y="1839118"/>
            <a:ext cx="6099968" cy="24661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Common </a:t>
            </a:r>
            <a:r>
              <a:rPr lang="en-GB" sz="1800"/>
              <a:t>Treatments are:</a:t>
            </a:r>
            <a:endParaRPr lang="en-GB" sz="1800" dirty="0"/>
          </a:p>
          <a:p>
            <a:r>
              <a:rPr lang="en-GB" sz="1800" dirty="0"/>
              <a:t>-talking </a:t>
            </a:r>
            <a:r>
              <a:rPr lang="en-GB" sz="1800"/>
              <a:t>therapies (psychological therapy)</a:t>
            </a:r>
            <a:endParaRPr lang="en-GB" sz="1800" dirty="0"/>
          </a:p>
          <a:p>
            <a:r>
              <a:rPr lang="en-GB" sz="1800"/>
              <a:t>-care programme approach</a:t>
            </a:r>
            <a:endParaRPr lang="en-GB" sz="1800" dirty="0"/>
          </a:p>
          <a:p>
            <a:r>
              <a:rPr lang="en-GB" sz="1800" dirty="0"/>
              <a:t>-</a:t>
            </a:r>
            <a:r>
              <a:rPr lang="en-GB" sz="1800"/>
              <a:t>therapeutic</a:t>
            </a:r>
            <a:r>
              <a:rPr lang="en-GB" sz="1800" dirty="0"/>
              <a:t> communities</a:t>
            </a:r>
          </a:p>
          <a:p>
            <a:r>
              <a:rPr lang="en-GB" sz="1800" dirty="0"/>
              <a:t>-</a:t>
            </a:r>
            <a:r>
              <a:rPr lang="en-GB" sz="1800"/>
              <a:t>rarely medication</a:t>
            </a:r>
            <a:endParaRPr lang="en-GB" sz="1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94F9F-1083-E383-06AB-FF10162B7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C86B0-4FD8-8BE3-7EEE-2A06E590A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B29F1-0C21-619F-23BC-AF1F88CE3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7A0693-F6ED-97DA-F370-498C066A1F67}"/>
              </a:ext>
            </a:extLst>
          </p:cNvPr>
          <p:cNvSpPr txBox="1"/>
          <p:nvPr/>
        </p:nvSpPr>
        <p:spPr>
          <a:xfrm>
            <a:off x="7626382" y="5900093"/>
            <a:ext cx="40069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tx1">
                    <a:lumMod val="76000"/>
                    <a:lumOff val="24000"/>
                  </a:schemeClr>
                </a:solidFill>
              </a:rPr>
              <a:t>Mind UK (2022) says talking therapies are most effective</a:t>
            </a:r>
          </a:p>
        </p:txBody>
      </p:sp>
    </p:spTree>
    <p:extLst>
      <p:ext uri="{BB962C8B-B14F-4D97-AF65-F5344CB8AC3E}">
        <p14:creationId xmlns:p14="http://schemas.microsoft.com/office/powerpoint/2010/main" val="849796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892177"/>
            <a:ext cx="8421688" cy="1325563"/>
          </a:xfrm>
        </p:spPr>
        <p:txBody>
          <a:bodyPr/>
          <a:lstStyle/>
          <a:p>
            <a:r>
              <a:rPr lang="en-US"/>
              <a:t>Care programme approach (cpa)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5900" y="2635009"/>
            <a:ext cx="4031945" cy="18459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-severe symptoms result in referral to CPA</a:t>
            </a:r>
            <a:endParaRPr lang="en-US">
              <a:solidFill>
                <a:srgbClr val="000000"/>
              </a:solidFill>
            </a:endParaRPr>
          </a:p>
          <a:p>
            <a:r>
              <a:rPr lang="en-GB"/>
              <a:t>-effective as ensures right help </a:t>
            </a:r>
            <a:endParaRPr lang="en-US" err="1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673004" y="2591877"/>
            <a:ext cx="4031945" cy="33556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-4 criteria's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-assessment of health and social needs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-care plan created to meet the needs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-appointment of care co-ordinator (first point of contact e.g. social worker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-regular reviews for necessary changes (NHS, 2022).</a:t>
            </a:r>
            <a:endParaRPr lang="en-US"/>
          </a:p>
        </p:txBody>
      </p:sp>
      <p:sp>
        <p:nvSpPr>
          <p:cNvPr id="80" name="Date Placeholder 79">
            <a:extLst>
              <a:ext uri="{FF2B5EF4-FFF2-40B4-BE49-F238E27FC236}">
                <a16:creationId xmlns:a16="http://schemas.microsoft.com/office/drawing/2014/main" id="{BC1F9D86-85D8-4FD0-B0D3-47D778722782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1" name="Footer Placeholder 80">
            <a:extLst>
              <a:ext uri="{FF2B5EF4-FFF2-40B4-BE49-F238E27FC236}">
                <a16:creationId xmlns:a16="http://schemas.microsoft.com/office/drawing/2014/main" id="{E94F1D24-E4A1-4B59-B57E-A28453963B88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82" name="Slide Number Placeholder 81">
            <a:extLst>
              <a:ext uri="{FF2B5EF4-FFF2-40B4-BE49-F238E27FC236}">
                <a16:creationId xmlns:a16="http://schemas.microsoft.com/office/drawing/2014/main" id="{CE36A058-BEC2-4BC5-A467-F2EB2A36505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0" y="5035552"/>
            <a:ext cx="8421688" cy="1325563"/>
          </a:xfrm>
        </p:spPr>
        <p:txBody>
          <a:bodyPr/>
          <a:lstStyle/>
          <a:p>
            <a:r>
              <a:rPr lang="en-US" dirty="0"/>
              <a:t>Talking</a:t>
            </a:r>
            <a:br>
              <a:rPr lang="en-US" dirty="0"/>
            </a:br>
            <a:r>
              <a:rPr lang="en-US" dirty="0"/>
              <a:t> therapies </a:t>
            </a:r>
            <a:r>
              <a:rPr lang="en-US" sz="1800" dirty="0"/>
              <a:t>(mind </a:t>
            </a:r>
            <a:r>
              <a:rPr lang="en-US" sz="1800" err="1"/>
              <a:t>uk</a:t>
            </a:r>
            <a:r>
              <a:rPr lang="en-US" sz="1800" dirty="0"/>
              <a:t>, 2022</a:t>
            </a:r>
            <a:r>
              <a:rPr lang="en-US" sz="1800"/>
              <a:t>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90753" y="771070"/>
            <a:ext cx="6103142" cy="4657725"/>
          </a:xfrm>
        </p:spPr>
        <p:txBody>
          <a:bodyPr/>
          <a:lstStyle/>
          <a:p>
            <a:r>
              <a:rPr lang="en-US"/>
              <a:t>DIALECTICAL BEHAVIOUR THERAPY (DBT)</a:t>
            </a:r>
          </a:p>
          <a:p>
            <a:endParaRPr lang="en-US"/>
          </a:p>
          <a:p>
            <a:r>
              <a:rPr lang="en-US"/>
              <a:t>MENTALISATION BASED THERAPY (MBT)</a:t>
            </a:r>
          </a:p>
          <a:p>
            <a:endParaRPr lang="en-US"/>
          </a:p>
          <a:p>
            <a:r>
              <a:rPr lang="en-US"/>
              <a:t>COGNITIVE BEHAVIOURAL THERAPY (CBT)</a:t>
            </a:r>
          </a:p>
          <a:p>
            <a:endParaRPr lang="en-US"/>
          </a:p>
          <a:p>
            <a:r>
              <a:rPr lang="en-US"/>
              <a:t>SCHEMA THERAPY</a:t>
            </a:r>
          </a:p>
          <a:p>
            <a:endParaRPr lang="en-US"/>
          </a:p>
          <a:p>
            <a:r>
              <a:rPr lang="en-US"/>
              <a:t>COGNITIVE ANALYTIC THERAPY (CAT)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5909F2DC-F097-42AB-88E7-0CA09BD5E2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4A37AA9-0BEE-42AC-8CC0-AE5B86635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2152A75-1CD2-44EC-9374-C83D4604A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18817-809C-FF67-05AD-386FD9CF8F8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01560" y="952859"/>
            <a:ext cx="3039908" cy="9402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DIALECTICAL BEHAVIOUR THERAPY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448BDE-01E1-D383-E301-D3EC5FB633B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621909" y="765954"/>
            <a:ext cx="2881757" cy="9402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MENTALISATION</a:t>
            </a:r>
            <a:r>
              <a:rPr lang="en-GB" dirty="0"/>
              <a:t> BASED THERAPY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A37E03A-CAD4-CABF-4C2B-57599A4815F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25824" y="1904035"/>
            <a:ext cx="4477643" cy="39738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-encourage healthy coping mechanisms</a:t>
            </a:r>
          </a:p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-encourage mindfulness and emotional regulation</a:t>
            </a:r>
            <a:endParaRPr lang="en-US" sz="160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-validate emotions (NHS, 2022).</a:t>
            </a:r>
            <a:endParaRPr lang="en-US" sz="160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-Managing intense emotions </a:t>
            </a:r>
            <a:endParaRPr lang="en-US" sz="160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600" dirty="0">
                <a:solidFill>
                  <a:schemeClr val="tx1">
                    <a:lumMod val="76000"/>
                    <a:lumOff val="24000"/>
                  </a:schemeClr>
                </a:solidFill>
              </a:rPr>
              <a:t>-particularly effective in women, self-harm or suicidal (first treatment (NHS, </a:t>
            </a:r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2022).</a:t>
            </a:r>
            <a:endParaRPr lang="en-US" sz="1600" dirty="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-"develop a life worth living" (Rizvi et al., 2024).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288961B-A8A5-86B8-F14C-2FBCDB1F9C25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046441" y="1904035"/>
            <a:ext cx="4031945" cy="147218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1900"/>
              <a:t>-understand thoughts and feelings (Mind UK, 2022).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-improve emotional awareness, making relationships more manageable (Key, 2025).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-reduce emotional reactions.</a:t>
            </a:r>
            <a:endParaRPr lang="en-GB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FA42966-B5BC-6479-B992-846FB9B98299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11142BB-85D1-F72D-DC51-E39442CF44BB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BFFF158-E13D-38D4-C33F-2C7B8CEE48B3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8</a:t>
            </a:fld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DC2DDF-A7CE-F25D-9809-651F2015FD87}"/>
              </a:ext>
            </a:extLst>
          </p:cNvPr>
          <p:cNvSpPr txBox="1"/>
          <p:nvPr/>
        </p:nvSpPr>
        <p:spPr>
          <a:xfrm>
            <a:off x="1408981" y="4953000"/>
            <a:ext cx="329241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 dirty="0">
                <a:solidFill>
                  <a:srgbClr val="404040"/>
                </a:solidFill>
                <a:latin typeface="Tenorite"/>
                <a:ea typeface="Segoe UI"/>
                <a:cs typeface="Segoe UI"/>
              </a:rPr>
              <a:t>Targets emotional instability,  </a:t>
            </a:r>
            <a:r>
              <a:rPr lang="en-GB">
                <a:solidFill>
                  <a:srgbClr val="404040"/>
                </a:solidFill>
                <a:latin typeface="Tenorite"/>
                <a:ea typeface="Segoe UI"/>
                <a:cs typeface="Segoe UI"/>
              </a:rPr>
              <a:t>a core</a:t>
            </a:r>
            <a:r>
              <a:rPr lang="en-GB" sz="1800" b="0" i="0" u="none" strike="noStrike" baseline="0" dirty="0">
                <a:solidFill>
                  <a:srgbClr val="404040"/>
                </a:solidFill>
                <a:latin typeface="Tenorite"/>
                <a:ea typeface="Segoe UI"/>
                <a:cs typeface="Segoe UI"/>
              </a:rPr>
              <a:t> feature of BPD</a:t>
            </a:r>
            <a:endParaRPr lang="en-GB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00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244E47-1CC1-DEEF-1F3D-B05E78F02E4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5900" y="837840"/>
            <a:ext cx="4003191" cy="86833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COGNITIVE BEHAVIOURAL THERAPY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FF43DC-AB03-27D6-5744-EDA9EB3BC70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74928" y="837840"/>
            <a:ext cx="4031945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COGNITIVE ANALYTIC THERAPY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92B1710-9300-F9BF-1E09-0A68F12390E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457144" y="1717129"/>
            <a:ext cx="4031945" cy="34993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-main aim is making changes to solve problems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-discuss things patient finds challenging 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-how they make </a:t>
            </a:r>
            <a:r>
              <a:rPr lang="en-GB" sz="1900" err="1"/>
              <a:t>you </a:t>
            </a:r>
            <a:r>
              <a:rPr lang="en-GB" sz="1900"/>
              <a:t>feel, think, and act. (NHS, 2025).</a:t>
            </a:r>
            <a:endParaRPr lang="en-US" sz="1900"/>
          </a:p>
          <a:p>
            <a:endParaRPr lang="en-GB" sz="1900"/>
          </a:p>
          <a:p>
            <a:r>
              <a:rPr lang="en-GB" sz="1900" dirty="0"/>
              <a:t>-not designed for BPD, DBT is </a:t>
            </a:r>
            <a:r>
              <a:rPr lang="en-GB" sz="1900"/>
              <a:t>more effective (May et al., 2016).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439E7B5-D3BE-391D-0AF0-C8B47A4C3BB4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974555" y="1717129"/>
            <a:ext cx="4031945" cy="31111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-past experiences affect current life and interactions</a:t>
            </a:r>
            <a:endParaRPr lang="en-US">
              <a:solidFill>
                <a:srgbClr val="000000"/>
              </a:solidFill>
            </a:endParaRPr>
          </a:p>
          <a:p>
            <a:r>
              <a:rPr lang="en-GB"/>
              <a:t>e.g. feel, think, and act</a:t>
            </a:r>
            <a:endParaRPr lang="en-US">
              <a:solidFill>
                <a:srgbClr val="000000"/>
              </a:solidFill>
            </a:endParaRPr>
          </a:p>
          <a:p>
            <a:r>
              <a:rPr lang="en-GB" dirty="0"/>
              <a:t>-identify and </a:t>
            </a:r>
            <a:r>
              <a:rPr lang="en-GB"/>
              <a:t>change patterns (Banham, 2025).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9C8A323-2E15-46E4-40A5-680AE0FF3AE1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C0B5049-7087-8C20-440D-67EF287DE0D7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F0EA87C-606A-2F40-EEDF-2AAE9EB3B593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103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751F8-AF68-4664-F289-C5AC599F1D4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16957" y="1082255"/>
            <a:ext cx="4031945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/>
              <a:t>SCHEMA THERAPY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40924DD-5C2A-B558-5807-65A6935949F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808616" y="1717129"/>
            <a:ext cx="6576737" cy="22198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Calibri,Sans-Serif"/>
              <a:buChar char="-"/>
            </a:pPr>
            <a:r>
              <a:rPr lang="en-GB" sz="1900"/>
              <a:t>address adverse childhood experiences (Cleve Land Clinic, 2025).</a:t>
            </a:r>
          </a:p>
          <a:p>
            <a:pPr marL="342900" indent="-342900">
              <a:buFont typeface="Calibri,Sans-Serif"/>
              <a:buChar char="-"/>
            </a:pPr>
            <a:r>
              <a:rPr lang="en-GB" sz="1900"/>
              <a:t>Develop healthier adult behaviour</a:t>
            </a:r>
            <a:endParaRPr lang="en-US" sz="1900">
              <a:solidFill>
                <a:srgbClr val="000000"/>
              </a:solidFill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1900"/>
              <a:t>Acknowledge patterns of BPD such as feeling abandoned or abused, anger and impulsivity, emotional detachment, and a critical inner voice (Key, 2025).</a:t>
            </a:r>
            <a:endParaRPr lang="en-GB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CAB4C2EC-BBDD-BB48-525A-69EE6C40BA06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CF8A1A8-D286-C5DF-E8EA-C25F8C55A2C3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4466A0-A306-79A8-F103-E6FC26DBB74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124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2381C-D3E3-0A1C-31AE-2CD9F2EF7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294" y="4666458"/>
            <a:ext cx="3492501" cy="1325563"/>
          </a:xfrm>
        </p:spPr>
        <p:txBody>
          <a:bodyPr/>
          <a:lstStyle/>
          <a:p>
            <a:r>
              <a:rPr lang="en-GB"/>
              <a:t>Therapeutic </a:t>
            </a:r>
            <a:r>
              <a:rPr lang="en-GB" dirty="0"/>
              <a:t>COMMUNITIES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2E006-CDDC-7BEB-FC25-A8A9482E63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62637" y="-973530"/>
            <a:ext cx="5495925" cy="677703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-NHS (2022): structured for those who have complex psychological conditions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-help those with long-term emotional issues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-teamwork to support one another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-Live together or regular gatherings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rgbClr val="000000"/>
                </a:solidFill>
              </a:rPr>
              <a:t>-Participate in chores, group </a:t>
            </a:r>
            <a:r>
              <a:rPr lang="en-GB">
                <a:solidFill>
                  <a:srgbClr val="000000"/>
                </a:solidFill>
              </a:rPr>
              <a:t>discussions</a:t>
            </a:r>
            <a:r>
              <a:rPr lang="en-GB" dirty="0">
                <a:solidFill>
                  <a:srgbClr val="000000"/>
                </a:solidFill>
              </a:rPr>
              <a:t> or social activities</a:t>
            </a:r>
            <a:endParaRPr lang="en-US" dirty="0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-Build connections with others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-create positive social interactions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AA0C7E-769B-51BF-65E9-2817C7D01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CF898B-EFBB-81D9-133D-E33F3BC14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F6E0B5-2705-2E14-7FA8-EA582EACF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86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6D4BA-1E3D-499D-7804-F52C8FEDD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419" y="5035552"/>
            <a:ext cx="3290095" cy="1325563"/>
          </a:xfrm>
        </p:spPr>
        <p:txBody>
          <a:bodyPr/>
          <a:lstStyle/>
          <a:p>
            <a:r>
              <a:rPr lang="en-GB"/>
              <a:t>MEDICATION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AC841-7074-F66E-0E1E-2F3C598D85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88731" y="395686"/>
            <a:ext cx="6138863" cy="5300661"/>
          </a:xfrm>
        </p:spPr>
        <p:txBody>
          <a:bodyPr/>
          <a:lstStyle/>
          <a:p>
            <a:r>
              <a:rPr lang="en-GB" sz="1800"/>
              <a:t>-National Institute for Health and Care Excellence (2009) = drugs are not recommended but suitable for some individuals</a:t>
            </a:r>
            <a:endParaRPr lang="en-US"/>
          </a:p>
          <a:p>
            <a:endParaRPr lang="en-GB" sz="1800"/>
          </a:p>
          <a:p>
            <a:r>
              <a:rPr lang="en-GB" sz="1800"/>
              <a:t>-antidepressants, antipsychotics, and mood stabilisers for specific symptoms</a:t>
            </a:r>
            <a:endParaRPr lang="en-GB"/>
          </a:p>
          <a:p>
            <a:endParaRPr lang="en-GB" sz="1800">
              <a:solidFill>
                <a:srgbClr val="404040"/>
              </a:solidFill>
            </a:endParaRPr>
          </a:p>
          <a:p>
            <a:r>
              <a:rPr lang="en-GB" sz="1800">
                <a:solidFill>
                  <a:schemeClr val="tx1">
                    <a:lumMod val="76000"/>
                    <a:lumOff val="24000"/>
                  </a:schemeClr>
                </a:solidFill>
              </a:rPr>
              <a:t>-anti-depressants for clear symptoms of depression or anxiety, despite not being a core symptom of BPD</a:t>
            </a:r>
          </a:p>
          <a:p>
            <a:endParaRPr lang="en-GB" sz="180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800">
                <a:solidFill>
                  <a:srgbClr val="404040"/>
                </a:solidFill>
              </a:rPr>
              <a:t>-urgent care medication such as sleeping pills or mood tranquilisers to prevent self-harm or suicidal tendencies 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B48B4D-EF88-4866-B5BE-710FDA9CC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25CE58-8664-AAC9-B327-45A6BC36B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645D8-F47C-D3C1-6199-ED62B42A7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179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20868-FA95-024C-68CC-B3ED6E1F2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075" y="1112045"/>
            <a:ext cx="5111750" cy="1204912"/>
          </a:xfrm>
        </p:spPr>
        <p:txBody>
          <a:bodyPr/>
          <a:lstStyle/>
          <a:p>
            <a:r>
              <a:rPr lang="en-GB"/>
              <a:t>LIFE AFTER TREATMENT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044AF5-C5AE-689C-30A6-FC8D224D0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2339180"/>
            <a:ext cx="6004717" cy="3001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-National Health Service = people can  overcome </a:t>
            </a:r>
            <a:r>
              <a:rPr lang="en-GB" sz="1800"/>
              <a:t>symptoms and continue a typical life</a:t>
            </a:r>
            <a:endParaRPr lang="en-GB" sz="1800" err="1">
              <a:solidFill>
                <a:srgbClr val="000000"/>
              </a:solidFill>
            </a:endParaRPr>
          </a:p>
          <a:p>
            <a:r>
              <a:rPr lang="en-GB" sz="1800"/>
              <a:t>-Help is accessible if symptoms return</a:t>
            </a:r>
            <a:endParaRPr lang="en-US" sz="1800">
              <a:solidFill>
                <a:srgbClr val="000000"/>
              </a:solidFill>
            </a:endParaRPr>
          </a:p>
          <a:p>
            <a:r>
              <a:rPr lang="en-GB" sz="1800" dirty="0"/>
              <a:t>-Patients with high trauma rates or anti-social rates don’t often exceed in treatment (Key,2025).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ED4AC-A23C-65AD-5FC5-618472FB8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5DA4B-D8ED-CA8B-C56E-48C30E70B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33890-C74E-9435-C882-8CF286633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247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6887" y="1726010"/>
            <a:ext cx="5215413" cy="19089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solidFill>
                  <a:srgbClr val="000000"/>
                </a:solidFill>
              </a:rPr>
              <a:t>Though it can be extremely challenging to live </a:t>
            </a:r>
            <a:r>
              <a:rPr lang="en-GB" sz="1800">
                <a:solidFill>
                  <a:srgbClr val="000000"/>
                </a:solidFill>
              </a:rPr>
              <a:t>with, treatments such as DBT or MBT can </a:t>
            </a:r>
            <a:r>
              <a:rPr lang="en-GB" sz="1800" dirty="0">
                <a:solidFill>
                  <a:srgbClr val="000000"/>
                </a:solidFill>
              </a:rPr>
              <a:t>improve many aspects of life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A7980-C870-4C9A-84FA-4120D8AF5D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ADE42-1A3F-40C8-A071-E57644F3D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CFF82-B70F-4971-9182-7C3AEA3CF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F23C83-5D8F-F389-FDC2-3B01FF980AB4}"/>
              </a:ext>
            </a:extLst>
          </p:cNvPr>
          <p:cNvSpPr txBox="1"/>
          <p:nvPr/>
        </p:nvSpPr>
        <p:spPr>
          <a:xfrm>
            <a:off x="5572125" y="3631406"/>
            <a:ext cx="453628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For further information or support, contact :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GB" sz="1800" b="0" i="0" u="sng" strike="noStrike" baseline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2"/>
              </a:rPr>
              <a:t>Useful contacts | Borderline personality disorder | Mind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6CA4F-6360-BEAA-1FF0-0CD9475E5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68C983-496B-9DF6-69D5-D3E5819DB2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76337" y="360468"/>
            <a:ext cx="6984694" cy="5437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Reference list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D9CE6C9-C8FD-F374-74AF-5486EE2B1E3F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2C2738DB-A973-EC12-4C54-A189F79B6720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7E8D4E4-B4CE-C1D4-F292-D34B96E513BB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753993-6D8A-1550-61E8-79B3264555CF}"/>
              </a:ext>
            </a:extLst>
          </p:cNvPr>
          <p:cNvSpPr txBox="1"/>
          <p:nvPr/>
        </p:nvSpPr>
        <p:spPr>
          <a:xfrm>
            <a:off x="1393031" y="631031"/>
            <a:ext cx="10822782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/>
            <a:r>
              <a:rPr lang="en-US"/>
              <a:t>Banham, B. (2025). </a:t>
            </a:r>
            <a:r>
              <a:rPr lang="en-US" i="1"/>
              <a:t>Cognitive analytic therapy</a:t>
            </a:r>
            <a:r>
              <a:rPr lang="en-US"/>
              <a:t>. Counselling Directory. </a:t>
            </a:r>
            <a:r>
              <a:rPr lang="en-US" dirty="0">
                <a:hlinkClick r:id="rId2"/>
              </a:rPr>
              <a:t>https://www.counselling-directory.org.uk/cognitive-analytic-therapy.html</a:t>
            </a:r>
            <a:r>
              <a:rPr lang="en-US" dirty="0"/>
              <a:t> </a:t>
            </a:r>
          </a:p>
          <a:p>
            <a:pPr marL="457200" indent="-457200"/>
            <a:r>
              <a:rPr lang="en-US" u="sng"/>
              <a:t>Borderline support. (2024).</a:t>
            </a:r>
            <a:r>
              <a:rPr lang="en-US" i="1" u="sng"/>
              <a:t> Community mental health team (CMHT) support</a:t>
            </a:r>
            <a:r>
              <a:rPr lang="en-US" u="sng"/>
              <a:t>. </a:t>
            </a:r>
            <a:r>
              <a:rPr lang="en-US" u="sng" dirty="0">
                <a:hlinkClick r:id="rId3"/>
              </a:rPr>
              <a:t>https://borderlinesupport.org.uk/lesson/community-mental-health-team-cmht-support/</a:t>
            </a:r>
            <a:r>
              <a:rPr lang="en-US" u="sng" dirty="0"/>
              <a:t> </a:t>
            </a:r>
          </a:p>
          <a:p>
            <a:pPr marL="457200" indent="-457200"/>
            <a:r>
              <a:rPr lang="en-US"/>
              <a:t>BPD Alliance. (2026). </a:t>
            </a:r>
            <a:r>
              <a:rPr lang="en-US" i="1"/>
              <a:t>Recommended BPD Resources</a:t>
            </a:r>
            <a:r>
              <a:rPr lang="en-US"/>
              <a:t>. </a:t>
            </a:r>
            <a:r>
              <a:rPr lang="en-US" dirty="0">
                <a:hlinkClick r:id="rId4"/>
              </a:rPr>
              <a:t>https://bpdalliance.org/documents/recommended-bpd-resources/</a:t>
            </a:r>
            <a:r>
              <a:rPr lang="en-US" dirty="0"/>
              <a:t> </a:t>
            </a:r>
          </a:p>
          <a:p>
            <a:pPr marL="457200" indent="-457200"/>
            <a:r>
              <a:rPr lang="en-US"/>
              <a:t>Cleve Land Clinic. (2025). </a:t>
            </a:r>
            <a:r>
              <a:rPr lang="en-US" i="1"/>
              <a:t>Borderline Personality Disorder (BPD). </a:t>
            </a:r>
            <a:r>
              <a:rPr lang="en-US" dirty="0">
                <a:hlinkClick r:id="rId5"/>
              </a:rPr>
              <a:t>https://my.clevelandclinic.org/health/diseases/9762-borderline-personality-disorder-bpd</a:t>
            </a:r>
            <a:r>
              <a:rPr lang="en-US" dirty="0"/>
              <a:t> </a:t>
            </a:r>
          </a:p>
          <a:p>
            <a:pPr marL="457200" indent="-457200"/>
            <a:r>
              <a:rPr lang="en-US"/>
              <a:t>Harvard Health Publishing. (2026). </a:t>
            </a:r>
            <a:r>
              <a:rPr lang="en-US" i="1"/>
              <a:t>Borderline personality disorder</a:t>
            </a:r>
            <a:r>
              <a:rPr lang="en-US"/>
              <a:t>. </a:t>
            </a:r>
            <a:r>
              <a:rPr lang="en-US" dirty="0">
                <a:hlinkClick r:id="rId6"/>
              </a:rPr>
              <a:t>https://www.health.harvard.edu/a_to_z/borderline-personality-disorder-a-to-z</a:t>
            </a:r>
            <a:r>
              <a:rPr lang="en-US" dirty="0"/>
              <a:t>  </a:t>
            </a:r>
          </a:p>
          <a:p>
            <a:pPr marL="457200" indent="-457200"/>
            <a:r>
              <a:rPr lang="en-US"/>
              <a:t>Key, A. P. (2025). Treating patients with borderline personality disorder. </a:t>
            </a:r>
            <a:r>
              <a:rPr lang="en-US" i="1"/>
              <a:t>American Psychological Association</a:t>
            </a:r>
            <a:r>
              <a:rPr lang="en-US"/>
              <a:t>, </a:t>
            </a:r>
            <a:r>
              <a:rPr lang="en-US" i="1"/>
              <a:t>56</a:t>
            </a:r>
            <a:r>
              <a:rPr lang="en-US"/>
              <a:t>(3), 1-36.  </a:t>
            </a:r>
            <a:r>
              <a:rPr lang="en-US" dirty="0">
                <a:hlinkClick r:id="rId7"/>
              </a:rPr>
              <a:t>https://www.apa.org/monitor/2025/04-05/treating-borderline-personality</a:t>
            </a:r>
            <a:r>
              <a:rPr lang="en-US" dirty="0"/>
              <a:t>  </a:t>
            </a:r>
          </a:p>
          <a:p>
            <a:pPr marL="457200" indent="-457200"/>
            <a:r>
              <a:rPr lang="en-US" dirty="0"/>
              <a:t>May, J. M., Richardi, T. M., &amp; Barth, K. S. (2016). </a:t>
            </a:r>
            <a:r>
              <a:rPr lang="en-US" i="1" dirty="0"/>
              <a:t>Dialectical </a:t>
            </a:r>
            <a:r>
              <a:rPr lang="en-US" i="1" dirty="0" err="1"/>
              <a:t>behaviour</a:t>
            </a:r>
            <a:r>
              <a:rPr lang="en-US" i="1" dirty="0"/>
              <a:t> therapy as treatment for borderline personality disorder. </a:t>
            </a:r>
            <a:r>
              <a:rPr lang="en-US" dirty="0">
                <a:hlinkClick r:id="rId8"/>
              </a:rPr>
              <a:t>https://pmc.ncbi.nlm.nih.gov/articles/PMC6007584/</a:t>
            </a:r>
            <a:r>
              <a:rPr lang="en-US" dirty="0"/>
              <a:t>  </a:t>
            </a:r>
          </a:p>
          <a:p>
            <a:pPr marL="457200" indent="-457200"/>
            <a:r>
              <a:rPr lang="en-US"/>
              <a:t>Mayo Clinic. (2024).</a:t>
            </a:r>
            <a:r>
              <a:rPr lang="en-US" i="1"/>
              <a:t> Borderline personality disorder</a:t>
            </a:r>
            <a:r>
              <a:rPr lang="en-US"/>
              <a:t>. </a:t>
            </a:r>
            <a:r>
              <a:rPr lang="en-US" dirty="0">
                <a:hlinkClick r:id="rId9"/>
              </a:rPr>
              <a:t>https://www.mayoclinic.org/diseases-conditions/borderline-personality-disorder/diagnosis-treatment/drc-20370242</a:t>
            </a:r>
            <a:r>
              <a:rPr lang="en-US" dirty="0"/>
              <a:t>   </a:t>
            </a:r>
          </a:p>
          <a:p>
            <a:pPr marL="457200" indent="-457200"/>
            <a:r>
              <a:rPr lang="en-US"/>
              <a:t>Mind UK. (2022). </a:t>
            </a:r>
            <a:r>
              <a:rPr lang="en-US" i="1"/>
              <a:t>Borderline personality disorder (BPD)</a:t>
            </a:r>
            <a:r>
              <a:rPr lang="en-US"/>
              <a:t>. </a:t>
            </a:r>
            <a:r>
              <a:rPr lang="en-US" dirty="0">
                <a:hlinkClick r:id="rId10"/>
              </a:rPr>
              <a:t>https://www.mind.org.uk/information-support/types-of-mental-health-problems/borderline-personality-disorder-bpd/treatment-and-support/</a:t>
            </a:r>
            <a:r>
              <a:rPr lang="en-US" dirty="0"/>
              <a:t>  </a:t>
            </a:r>
          </a:p>
          <a:p>
            <a:pPr marL="457200" indent="-45720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446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30144E-4360-ACF3-80C2-D36719BD7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9D730-DB25-6FA3-09AA-600A61E1E1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009900" y="265218"/>
            <a:ext cx="6984694" cy="19248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Reference list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8DBC3DA-F1A2-BD80-BF2B-2D28B2F7CB06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CB76CA1-B486-EFA3-F24E-DCF8C4F79343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D31CBDF-986D-C10E-0E29-36C774DA81A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22661C-12E5-8558-A46B-0A627C0EA4D7}"/>
              </a:ext>
            </a:extLst>
          </p:cNvPr>
          <p:cNvSpPr txBox="1"/>
          <p:nvPr/>
        </p:nvSpPr>
        <p:spPr>
          <a:xfrm>
            <a:off x="1750219" y="631031"/>
            <a:ext cx="10120311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Mind UK. (2022). </a:t>
            </a:r>
            <a:r>
              <a:rPr lang="en-US" sz="1800" b="0" i="1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Borderline personality disorder: Useful contacts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u="sng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 </a:t>
            </a:r>
            <a:r>
              <a:rPr lang="en-US" u="sng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2"/>
              </a:rPr>
              <a:t> 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https://www.mind.org.uk/information-support/types-of-mental-health-problems/borderline-personality-disorder-bpd/useful-contacts/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  <a:endParaRPr lang="en-US"/>
          </a:p>
          <a:p>
            <a:pPr marL="457200" indent="-457200" algn="l" rtl="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National Health Service. (2022). </a:t>
            </a:r>
            <a:r>
              <a:rPr lang="en-US" sz="1800" b="0" i="1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Symptoms- borderline personality disorder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3"/>
              </a:rPr>
              <a:t>https://www.nhs.uk/mental-health/conditions/borderline-personality-disorder/symptoms/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National Health Service. (2022). Treatment- Borderline personality disorder.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4"/>
              </a:rPr>
              <a:t>https://www.nhs.uk/mental-health/conditions/borderline-personality-disorder/treatment/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National Health Service. (2025). 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Cognitive </a:t>
            </a:r>
            <a:r>
              <a:rPr lang="en-US" sz="1800" b="0" i="1" u="none" strike="noStrike" baseline="0" dirty="0" err="1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behavioural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therapy (CBT)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5"/>
              </a:rPr>
              <a:t>https://www.nhs.uk/tests-and-treatments/cognitive-behavioural-therapy-cbt/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National Institute for Health and Care Excellence. (2009). </a:t>
            </a:r>
            <a:r>
              <a:rPr lang="en-US" sz="1800" b="0" i="1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Borderline personality disorder: recognition and management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6"/>
              </a:rPr>
              <a:t>https://www.nice.org.uk/guidance/cg78/resources/borderline-personality-disorder-recognition-and-management-pdf-975635141317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New York Presbyterian. (2026). </a:t>
            </a:r>
            <a:r>
              <a:rPr lang="en-US" sz="1800" b="0" i="1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Borderline Personality Disorder Resource Centre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7"/>
              </a:rPr>
              <a:t>https://www.nyp.org/bpdresourcecenter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Rizvi, S. L., Bitran, A. M., Oshin, L. A., Yin, O., &amp; </a:t>
            </a:r>
            <a:r>
              <a:rPr lang="en-US" sz="1800" b="0" i="0" u="none" strike="noStrike" baseline="0" dirty="0" err="1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Ruork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, A. K. (2024). 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The state of the science: Dialectical </a:t>
            </a:r>
            <a:r>
              <a:rPr lang="en-US" sz="1800" b="0" i="1" u="none" strike="noStrike" baseline="0" dirty="0" err="1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Behaviour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Therapy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8"/>
              </a:rPr>
              <a:t>https://www.sciencedirect.com/science/article/pii/S0005789424000303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rtl="0"/>
            <a:r>
              <a:rPr lang="en-GB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885325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6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BF4EF"/>
      </a:accent1>
      <a:accent2>
        <a:srgbClr val="F7F6F3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56180624 Minimalist light sales pitch_Win32_v3" id="{6E94D4DF-24E6-4758-8701-2C20AC2BF2DD}" vid="{D9C778EE-A573-4D68-89BA-A3DB5F810EA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5BFCE94-6EC9-4D8E-89B6-C22DE7AD70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C8B084D-D430-4822-B3CB-DEADB2E7A5F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1845F9-C5F4-4AA5-BA9E-EC2182E9148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805</Words>
  <Application>Microsoft Office PowerPoint</Application>
  <PresentationFormat>Widescreen</PresentationFormat>
  <Paragraphs>290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Monoline</vt:lpstr>
      <vt:lpstr>PowerPoint Presentation</vt:lpstr>
      <vt:lpstr>Treatments for Borderline personality disorder</vt:lpstr>
      <vt:lpstr>Treated vs untreated individuals</vt:lpstr>
      <vt:lpstr>Where can they get help?</vt:lpstr>
      <vt:lpstr>treatments</vt:lpstr>
      <vt:lpstr>Care programme approach (cpa)</vt:lpstr>
      <vt:lpstr>Talking  therapies (mind uk, 2022).</vt:lpstr>
      <vt:lpstr>PowerPoint Presentation</vt:lpstr>
      <vt:lpstr>PowerPoint Presentation</vt:lpstr>
      <vt:lpstr>PowerPoint Presentation</vt:lpstr>
      <vt:lpstr>Therapeutic COMMUNITIES</vt:lpstr>
      <vt:lpstr>MEDICATION</vt:lpstr>
      <vt:lpstr>LIFE AFTER TREATMENT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452</cp:revision>
  <dcterms:created xsi:type="dcterms:W3CDTF">2026-04-30T00:12:58Z</dcterms:created>
  <dcterms:modified xsi:type="dcterms:W3CDTF">2026-04-30T02:38:03Z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