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22" Type="http://schemas.openxmlformats.org/officeDocument/2006/relationships/slide" Target="slides/slide18.xml"/><Relationship Id="rId10" Type="http://schemas.openxmlformats.org/officeDocument/2006/relationships/slide" Target="slides/slide6.xml"/><Relationship Id="rId21" Type="http://schemas.openxmlformats.org/officeDocument/2006/relationships/slide" Target="slides/slide17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indent="-228600" lvl="1" marL="9144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-228600" lvl="2" marL="13716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-228600" lvl="3" marL="18288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-228600" lvl="4" marL="22860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-228600" lvl="5" marL="27432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-228600" lvl="6" marL="32004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-228600" lvl="7" marL="36576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-228600" lvl="8" marL="411480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" name="Google Shape;13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4" name="Google Shape;14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" name="Google Shape;27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8" name="Google Shape;28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0" name="Google Shape;50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51" name="Google Shape;51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0" name="Google Shape;70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71" name="Google Shape;71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0" name="Google Shape;90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91" name="Google Shape;91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6" name="Google Shape;106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07" name="Google Shape;107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2" name="Google Shape;122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23" name="Google Shape;123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8" name="Google Shape;138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39" name="Google Shape;139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4" name="Google Shape;154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55" name="Google Shape;155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6" name="Google Shape;166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67" name="Google Shape;167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2" name="Google Shape;182;p1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83" name="Google Shape;183;p1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98" name="Google Shape;198;p1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199" name="Google Shape;199;p1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4" name="Google Shape;214;p1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15" name="Google Shape;215;p1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30" name="Google Shape;230;p1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31" name="Google Shape;231;p1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1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8" name="Google Shape;248;p1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49" name="Google Shape;249;p1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4" name="Google Shape;264;p1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65" name="Google Shape;265;p1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6" name="Google Shape;276;p1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77" name="Google Shape;277;p1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2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1" name="Google Shape;291;p2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292" name="Google Shape;292;p2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6.png"/><Relationship Id="rId4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3.png"/><Relationship Id="rId4" Type="http://schemas.openxmlformats.org/officeDocument/2006/relationships/image" Target="../media/image17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drive.google.com/drive/folders/1y83QMMS61H-kRYDdFdFqB3m1ZubM38lU?usp=sharing" TargetMode="External"/><Relationship Id="rId4" Type="http://schemas.openxmlformats.org/officeDocument/2006/relationships/hyperlink" Target="http://drive.google.com/file/d/1uSXwEl3pjFmzwaeMQpC_RdKxuzYhc3nu/view" TargetMode="External"/><Relationship Id="rId5" Type="http://schemas.openxmlformats.org/officeDocument/2006/relationships/image" Target="../media/image15.jp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0" y="0"/>
            <a:ext cx="323850" cy="68580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rgbClr val="D8DE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666750" y="1489091"/>
            <a:ext cx="8572500" cy="70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3750"/>
              <a:buFont typeface="Arial"/>
              <a:buNone/>
            </a:pPr>
            <a:r>
              <a:rPr b="1" lang="en-US" sz="3750">
                <a:solidFill>
                  <a:srgbClr val="111827"/>
                </a:solidFill>
              </a:rPr>
              <a:t>Securing the Enterprise Network</a:t>
            </a: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666750" y="2270141"/>
            <a:ext cx="8096400" cy="362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800"/>
              <a:buFont typeface="Arial"/>
              <a:buNone/>
            </a:pPr>
            <a:r>
              <a:rPr b="0" lang="en-US" sz="1800">
                <a:solidFill>
                  <a:srgbClr val="5B6472"/>
                </a:solidFill>
              </a:rPr>
              <a:t>ACCA7032  |  Enterprise Network Security</a:t>
            </a: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666750" y="2822591"/>
            <a:ext cx="5429400" cy="1920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666750" y="3070241"/>
            <a:ext cx="7429500" cy="362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50"/>
              <a:buFont typeface="Arial"/>
              <a:buNone/>
            </a:pPr>
            <a:r>
              <a:rPr b="1" lang="en-US" sz="1650">
                <a:solidFill>
                  <a:srgbClr val="111827"/>
                </a:solidFill>
              </a:rPr>
              <a:t>MSc in Cybersecurity and Digital Forensics</a:t>
            </a: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666750" y="3527441"/>
            <a:ext cx="72390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75"/>
              <a:buFont typeface="Arial"/>
              <a:buNone/>
            </a:pPr>
            <a:r>
              <a:rPr b="0" lang="en-US" sz="1575">
                <a:solidFill>
                  <a:srgbClr val="5B6472"/>
                </a:solidFill>
              </a:rPr>
              <a:t>Part 2 — Check Point Gaia implementation</a:t>
            </a:r>
            <a:endParaRPr/>
          </a:p>
        </p:txBody>
      </p:sp>
      <p:sp>
        <p:nvSpPr>
          <p:cNvPr id="22" name="Google Shape;22;p3"/>
          <p:cNvSpPr/>
          <p:nvPr/>
        </p:nvSpPr>
        <p:spPr>
          <a:xfrm>
            <a:off x="666750" y="5299091"/>
            <a:ext cx="7620000" cy="30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425"/>
              <a:buFont typeface="Arial"/>
              <a:buNone/>
            </a:pPr>
            <a:r>
              <a:rPr b="0" lang="en-US" sz="1425">
                <a:solidFill>
                  <a:srgbClr val="5B6472"/>
                </a:solidFill>
              </a:rPr>
              <a:t>Md. Asaddoz Jaman  |  Student ID: 2526322</a:t>
            </a:r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666750" y="5680091"/>
            <a:ext cx="5905500" cy="28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425"/>
              <a:buFont typeface="Arial"/>
              <a:buNone/>
            </a:pPr>
            <a:r>
              <a:rPr b="0" lang="en-US" sz="1425">
                <a:solidFill>
                  <a:srgbClr val="5B6472"/>
                </a:solidFill>
              </a:rPr>
              <a:t>Lecturer: Renuga Jayakumar</a:t>
            </a:r>
            <a:endParaRPr/>
          </a:p>
        </p:txBody>
      </p:sp>
      <p:pic>
        <p:nvPicPr>
          <p:cNvPr id="24" name="Google Shape;24;p3" title="image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239250" y="526543"/>
            <a:ext cx="2400150" cy="9625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Presentation overview</a:t>
            </a:r>
            <a:endParaRPr/>
          </a:p>
        </p:txBody>
      </p:sp>
      <p:sp>
        <p:nvSpPr>
          <p:cNvPr id="31" name="Google Shape;31;p4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4"/>
          <p:cNvSpPr/>
          <p:nvPr/>
        </p:nvSpPr>
        <p:spPr>
          <a:xfrm>
            <a:off x="809625" y="176212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01</a:t>
            </a:r>
            <a:endParaRPr/>
          </a:p>
        </p:txBody>
      </p:sp>
      <p:sp>
        <p:nvSpPr>
          <p:cNvPr id="33" name="Google Shape;33;p4"/>
          <p:cNvSpPr/>
          <p:nvPr/>
        </p:nvSpPr>
        <p:spPr>
          <a:xfrm>
            <a:off x="1762125" y="176212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lang="en-US" sz="1875">
                <a:solidFill>
                  <a:srgbClr val="111827"/>
                </a:solidFill>
              </a:rPr>
              <a:t>Introduction and objective</a:t>
            </a:r>
            <a:endParaRPr/>
          </a:p>
        </p:txBody>
      </p:sp>
      <p:sp>
        <p:nvSpPr>
          <p:cNvPr id="34" name="Google Shape;34;p4"/>
          <p:cNvSpPr/>
          <p:nvPr/>
        </p:nvSpPr>
        <p:spPr>
          <a:xfrm>
            <a:off x="6477000" y="176212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02</a:t>
            </a:r>
            <a:endParaRPr/>
          </a:p>
        </p:txBody>
      </p:sp>
      <p:sp>
        <p:nvSpPr>
          <p:cNvPr id="35" name="Google Shape;35;p4"/>
          <p:cNvSpPr/>
          <p:nvPr/>
        </p:nvSpPr>
        <p:spPr>
          <a:xfrm>
            <a:off x="7429500" y="176212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lang="en-US" sz="1875">
                <a:solidFill>
                  <a:srgbClr val="111827"/>
                </a:solidFill>
              </a:rPr>
              <a:t>A-GUI, A-SMS and A-GW</a:t>
            </a:r>
            <a:endParaRPr/>
          </a:p>
        </p:txBody>
      </p:sp>
      <p:sp>
        <p:nvSpPr>
          <p:cNvPr id="36" name="Google Shape;36;p4"/>
          <p:cNvSpPr/>
          <p:nvPr/>
        </p:nvSpPr>
        <p:spPr>
          <a:xfrm>
            <a:off x="809625" y="2857500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03</a:t>
            </a:r>
            <a:endParaRPr/>
          </a:p>
        </p:txBody>
      </p:sp>
      <p:sp>
        <p:nvSpPr>
          <p:cNvPr id="37" name="Google Shape;37;p4"/>
          <p:cNvSpPr/>
          <p:nvPr/>
        </p:nvSpPr>
        <p:spPr>
          <a:xfrm>
            <a:off x="1762125" y="2857500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lang="en-US" sz="1875">
                <a:solidFill>
                  <a:srgbClr val="111827"/>
                </a:solidFill>
              </a:rPr>
              <a:t>Secure management and SIC</a:t>
            </a:r>
            <a:endParaRPr/>
          </a:p>
        </p:txBody>
      </p:sp>
      <p:sp>
        <p:nvSpPr>
          <p:cNvPr id="38" name="Google Shape;38;p4"/>
          <p:cNvSpPr/>
          <p:nvPr/>
        </p:nvSpPr>
        <p:spPr>
          <a:xfrm>
            <a:off x="6477000" y="2857500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04</a:t>
            </a:r>
            <a:endParaRPr/>
          </a:p>
        </p:txBody>
      </p:sp>
      <p:sp>
        <p:nvSpPr>
          <p:cNvPr id="39" name="Google Shape;39;p4"/>
          <p:cNvSpPr/>
          <p:nvPr/>
        </p:nvSpPr>
        <p:spPr>
          <a:xfrm>
            <a:off x="7429500" y="2857500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lang="en-US" sz="1875">
                <a:solidFill>
                  <a:srgbClr val="111827"/>
                </a:solidFill>
              </a:rPr>
              <a:t>Policy and network design</a:t>
            </a:r>
            <a:endParaRPr/>
          </a:p>
        </p:txBody>
      </p:sp>
      <p:sp>
        <p:nvSpPr>
          <p:cNvPr id="40" name="Google Shape;40;p4"/>
          <p:cNvSpPr/>
          <p:nvPr/>
        </p:nvSpPr>
        <p:spPr>
          <a:xfrm>
            <a:off x="809625" y="395287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05</a:t>
            </a:r>
            <a:endParaRPr/>
          </a:p>
        </p:txBody>
      </p:sp>
      <p:sp>
        <p:nvSpPr>
          <p:cNvPr id="41" name="Google Shape;41;p4"/>
          <p:cNvSpPr/>
          <p:nvPr/>
        </p:nvSpPr>
        <p:spPr>
          <a:xfrm>
            <a:off x="1762125" y="395287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lang="en-US" sz="1875">
                <a:solidFill>
                  <a:srgbClr val="111827"/>
                </a:solidFill>
              </a:rPr>
              <a:t>Traffic, logs and licences</a:t>
            </a:r>
            <a:endParaRPr/>
          </a:p>
        </p:txBody>
      </p:sp>
      <p:sp>
        <p:nvSpPr>
          <p:cNvPr id="42" name="Google Shape;42;p4"/>
          <p:cNvSpPr/>
          <p:nvPr/>
        </p:nvSpPr>
        <p:spPr>
          <a:xfrm>
            <a:off x="6477000" y="3952875"/>
            <a:ext cx="95250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06</a:t>
            </a:r>
            <a:endParaRPr/>
          </a:p>
        </p:txBody>
      </p:sp>
      <p:sp>
        <p:nvSpPr>
          <p:cNvPr id="43" name="Google Shape;43;p4"/>
          <p:cNvSpPr/>
          <p:nvPr/>
        </p:nvSpPr>
        <p:spPr>
          <a:xfrm>
            <a:off x="7429500" y="3952875"/>
            <a:ext cx="3714750" cy="552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75"/>
              <a:buFont typeface="Arial"/>
              <a:buNone/>
            </a:pPr>
            <a:r>
              <a:rPr b="1" lang="en-US" sz="1875">
                <a:solidFill>
                  <a:srgbClr val="111827"/>
                </a:solidFill>
              </a:rPr>
              <a:t>Results and video evidence</a:t>
            </a:r>
            <a:endParaRPr/>
          </a:p>
        </p:txBody>
      </p:sp>
      <p:sp>
        <p:nvSpPr>
          <p:cNvPr id="44" name="Google Shape;44;p4"/>
          <p:cNvSpPr/>
          <p:nvPr/>
        </p:nvSpPr>
        <p:spPr>
          <a:xfrm>
            <a:off x="809625" y="5095875"/>
            <a:ext cx="10334625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" name="Google Shape;45;p4"/>
          <p:cNvSpPr/>
          <p:nvPr/>
        </p:nvSpPr>
        <p:spPr>
          <a:xfrm>
            <a:off x="809625" y="5334000"/>
            <a:ext cx="10334625" cy="4000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75"/>
              <a:buFont typeface="Arial"/>
              <a:buNone/>
            </a:pPr>
            <a:r>
              <a:rPr b="0" lang="en-US" sz="1575">
                <a:solidFill>
                  <a:srgbClr val="5B6472"/>
                </a:solidFill>
              </a:rPr>
              <a:t>Introduction  →  Setup  →  Trust  →  Policy  →  Traffic  →  Evidence</a:t>
            </a:r>
            <a:endParaRPr/>
          </a:p>
        </p:txBody>
      </p:sp>
      <p:sp>
        <p:nvSpPr>
          <p:cNvPr id="46" name="Google Shape;46;p4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4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The slides follow the same order as the practical implementation and testing.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5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Introduction</a:t>
            </a:r>
            <a:endParaRPr/>
          </a:p>
        </p:txBody>
      </p:sp>
      <p:sp>
        <p:nvSpPr>
          <p:cNvPr id="54" name="Google Shape;54;p5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5"/>
          <p:cNvSpPr/>
          <p:nvPr/>
        </p:nvSpPr>
        <p:spPr>
          <a:xfrm>
            <a:off x="762000" y="1944883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01</a:t>
            </a:r>
            <a:endParaRPr/>
          </a:p>
        </p:txBody>
      </p:sp>
      <p:sp>
        <p:nvSpPr>
          <p:cNvPr id="56" name="Google Shape;56;p5"/>
          <p:cNvSpPr/>
          <p:nvPr/>
        </p:nvSpPr>
        <p:spPr>
          <a:xfrm>
            <a:off x="762000" y="2564008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lang="en-US" sz="2025">
                <a:solidFill>
                  <a:srgbClr val="111827"/>
                </a:solidFill>
              </a:rPr>
              <a:t>Problem</a:t>
            </a:r>
            <a:endParaRPr/>
          </a:p>
        </p:txBody>
      </p:sp>
      <p:sp>
        <p:nvSpPr>
          <p:cNvPr id="57" name="Google Shape;57;p5"/>
          <p:cNvSpPr/>
          <p:nvPr/>
        </p:nvSpPr>
        <p:spPr>
          <a:xfrm>
            <a:off x="762000" y="3087883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Enterprise traffic needs one secure point for policy and monitoring.</a:t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4667250" y="1944883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02</a:t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4667250" y="2564008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lang="en-US" sz="2025">
                <a:solidFill>
                  <a:srgbClr val="111827"/>
                </a:solidFill>
              </a:rPr>
              <a:t>Solution</a:t>
            </a:r>
            <a:endParaRPr/>
          </a:p>
        </p:txBody>
      </p:sp>
      <p:sp>
        <p:nvSpPr>
          <p:cNvPr id="60" name="Google Shape;60;p5"/>
          <p:cNvSpPr/>
          <p:nvPr/>
        </p:nvSpPr>
        <p:spPr>
          <a:xfrm>
            <a:off x="4667250" y="3087883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A-SMS manages policy while A-GW inspects and controls traffic.</a:t>
            </a:r>
            <a:endParaRPr/>
          </a:p>
        </p:txBody>
      </p:sp>
      <p:sp>
        <p:nvSpPr>
          <p:cNvPr id="61" name="Google Shape;61;p5"/>
          <p:cNvSpPr/>
          <p:nvPr/>
        </p:nvSpPr>
        <p:spPr>
          <a:xfrm>
            <a:off x="8572500" y="1944883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03</a:t>
            </a:r>
            <a:endParaRPr/>
          </a:p>
        </p:txBody>
      </p:sp>
      <p:sp>
        <p:nvSpPr>
          <p:cNvPr id="62" name="Google Shape;62;p5"/>
          <p:cNvSpPr/>
          <p:nvPr/>
        </p:nvSpPr>
        <p:spPr>
          <a:xfrm>
            <a:off x="8572500" y="2564008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lang="en-US" sz="2025">
                <a:solidFill>
                  <a:srgbClr val="111827"/>
                </a:solidFill>
              </a:rPr>
              <a:t>Evidence</a:t>
            </a:r>
            <a:endParaRPr/>
          </a:p>
        </p:txBody>
      </p:sp>
      <p:sp>
        <p:nvSpPr>
          <p:cNvPr id="63" name="Google Shape;63;p5"/>
          <p:cNvSpPr/>
          <p:nvPr/>
        </p:nvSpPr>
        <p:spPr>
          <a:xfrm>
            <a:off x="8572500" y="3087883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Screenshots and videos show setup, trust, rules, tests and logs.</a:t>
            </a:r>
            <a:endParaRPr/>
          </a:p>
        </p:txBody>
      </p:sp>
      <p:sp>
        <p:nvSpPr>
          <p:cNvPr id="64" name="Google Shape;64;p5"/>
          <p:cNvSpPr/>
          <p:nvPr/>
        </p:nvSpPr>
        <p:spPr>
          <a:xfrm>
            <a:off x="762000" y="4710183"/>
            <a:ext cx="10668000" cy="1920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" name="Google Shape;65;p5"/>
          <p:cNvSpPr/>
          <p:nvPr/>
        </p:nvSpPr>
        <p:spPr>
          <a:xfrm>
            <a:off x="1000125" y="5043558"/>
            <a:ext cx="9810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00"/>
              <a:buFont typeface="Arial"/>
              <a:buNone/>
            </a:pPr>
            <a:r>
              <a:rPr b="1" lang="en-US" sz="1500">
                <a:solidFill>
                  <a:srgbClr val="5B6472"/>
                </a:solidFill>
              </a:rPr>
              <a:t>Three roles: A-GUI manages · A-SMS controls · A-GW enforces</a:t>
            </a:r>
            <a:endParaRPr/>
          </a:p>
        </p:txBody>
      </p:sp>
      <p:sp>
        <p:nvSpPr>
          <p:cNvPr id="66" name="Google Shape;66;p5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5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The aim was a manageable, controlled and visible security environment.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6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Objective</a:t>
            </a:r>
            <a:endParaRPr/>
          </a:p>
        </p:txBody>
      </p:sp>
      <p:sp>
        <p:nvSpPr>
          <p:cNvPr id="74" name="Google Shape;74;p6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6"/>
          <p:cNvSpPr/>
          <p:nvPr/>
        </p:nvSpPr>
        <p:spPr>
          <a:xfrm>
            <a:off x="762000" y="1877317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01</a:t>
            </a:r>
            <a:endParaRPr/>
          </a:p>
        </p:txBody>
      </p:sp>
      <p:sp>
        <p:nvSpPr>
          <p:cNvPr id="76" name="Google Shape;76;p6"/>
          <p:cNvSpPr/>
          <p:nvPr/>
        </p:nvSpPr>
        <p:spPr>
          <a:xfrm>
            <a:off x="762000" y="2496442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lang="en-US" sz="2025">
                <a:solidFill>
                  <a:srgbClr val="111827"/>
                </a:solidFill>
              </a:rPr>
              <a:t>Centralise</a:t>
            </a:r>
            <a:endParaRPr/>
          </a:p>
        </p:txBody>
      </p:sp>
      <p:sp>
        <p:nvSpPr>
          <p:cNvPr id="77" name="Google Shape;77;p6"/>
          <p:cNvSpPr/>
          <p:nvPr/>
        </p:nvSpPr>
        <p:spPr>
          <a:xfrm>
            <a:off x="762000" y="3020317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Manage security policy and monitoring through A-SMS and SmartConsole.</a:t>
            </a:r>
            <a:endParaRPr/>
          </a:p>
        </p:txBody>
      </p:sp>
      <p:sp>
        <p:nvSpPr>
          <p:cNvPr id="78" name="Google Shape;78;p6"/>
          <p:cNvSpPr/>
          <p:nvPr/>
        </p:nvSpPr>
        <p:spPr>
          <a:xfrm>
            <a:off x="4667250" y="1877317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02</a:t>
            </a:r>
            <a:endParaRPr/>
          </a:p>
        </p:txBody>
      </p:sp>
      <p:sp>
        <p:nvSpPr>
          <p:cNvPr id="79" name="Google Shape;79;p6"/>
          <p:cNvSpPr/>
          <p:nvPr/>
        </p:nvSpPr>
        <p:spPr>
          <a:xfrm>
            <a:off x="4667250" y="2496442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lang="en-US" sz="2025">
                <a:solidFill>
                  <a:srgbClr val="111827"/>
                </a:solidFill>
              </a:rPr>
              <a:t>Control</a:t>
            </a:r>
            <a:endParaRPr/>
          </a:p>
        </p:txBody>
      </p:sp>
      <p:sp>
        <p:nvSpPr>
          <p:cNvPr id="80" name="Google Shape;80;p6"/>
          <p:cNvSpPr/>
          <p:nvPr/>
        </p:nvSpPr>
        <p:spPr>
          <a:xfrm>
            <a:off x="4667250" y="3020317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Allow required services, restrict unauthorised traffic and enable logging.</a:t>
            </a:r>
            <a:endParaRPr/>
          </a:p>
        </p:txBody>
      </p:sp>
      <p:sp>
        <p:nvSpPr>
          <p:cNvPr id="81" name="Google Shape;81;p6"/>
          <p:cNvSpPr/>
          <p:nvPr/>
        </p:nvSpPr>
        <p:spPr>
          <a:xfrm>
            <a:off x="8572500" y="1877317"/>
            <a:ext cx="857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3D8DFF"/>
              </a:buClr>
              <a:buSzPts val="2550"/>
              <a:buFont typeface="Arial"/>
              <a:buNone/>
            </a:pPr>
            <a:r>
              <a:rPr b="1" lang="en-US" sz="2550">
                <a:solidFill>
                  <a:srgbClr val="3D8DFF"/>
                </a:solidFill>
              </a:rPr>
              <a:t>03</a:t>
            </a:r>
            <a:endParaRPr/>
          </a:p>
        </p:txBody>
      </p:sp>
      <p:sp>
        <p:nvSpPr>
          <p:cNvPr id="82" name="Google Shape;82;p6"/>
          <p:cNvSpPr/>
          <p:nvPr/>
        </p:nvSpPr>
        <p:spPr>
          <a:xfrm>
            <a:off x="8572500" y="2496442"/>
            <a:ext cx="2857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025"/>
              <a:buFont typeface="Arial"/>
              <a:buNone/>
            </a:pPr>
            <a:r>
              <a:rPr b="1" lang="en-US" sz="2025">
                <a:solidFill>
                  <a:srgbClr val="111827"/>
                </a:solidFill>
              </a:rPr>
              <a:t>Strengthen</a:t>
            </a:r>
            <a:endParaRPr/>
          </a:p>
        </p:txBody>
      </p:sp>
      <p:sp>
        <p:nvSpPr>
          <p:cNvPr id="83" name="Google Shape;83;p6"/>
          <p:cNvSpPr/>
          <p:nvPr/>
        </p:nvSpPr>
        <p:spPr>
          <a:xfrm>
            <a:off x="8572500" y="3020317"/>
            <a:ext cx="2857500" cy="952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Apply licensing, management restrictions and relevant security functionality.</a:t>
            </a:r>
            <a:endParaRPr/>
          </a:p>
        </p:txBody>
      </p:sp>
      <p:sp>
        <p:nvSpPr>
          <p:cNvPr id="84" name="Google Shape;84;p6"/>
          <p:cNvSpPr/>
          <p:nvPr/>
        </p:nvSpPr>
        <p:spPr>
          <a:xfrm>
            <a:off x="762000" y="4693291"/>
            <a:ext cx="10668000" cy="1920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Google Shape;85;p6"/>
          <p:cNvSpPr/>
          <p:nvPr/>
        </p:nvSpPr>
        <p:spPr>
          <a:xfrm>
            <a:off x="1000125" y="5026666"/>
            <a:ext cx="9810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500"/>
              <a:buFont typeface="Arial"/>
              <a:buNone/>
            </a:pPr>
            <a:r>
              <a:rPr b="1" lang="en-US" sz="1500">
                <a:solidFill>
                  <a:srgbClr val="5B6472"/>
                </a:solidFill>
              </a:rPr>
              <a:t>Implementation environment: A-GUI · A-SMS · A-GW</a:t>
            </a:r>
            <a:endParaRPr/>
          </a:p>
        </p:txBody>
      </p:sp>
      <p:sp>
        <p:nvSpPr>
          <p:cNvPr id="86" name="Google Shape;86;p6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6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Centralise management, control traffic and strengthen visibility across the lab.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7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A-GUI: SmartConsole management setup</a:t>
            </a:r>
            <a:endParaRPr/>
          </a:p>
        </p:txBody>
      </p:sp>
      <p:sp>
        <p:nvSpPr>
          <p:cNvPr id="94" name="Google Shape;94;p7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7"/>
          <p:cNvSpPr/>
          <p:nvPr/>
        </p:nvSpPr>
        <p:spPr>
          <a:xfrm>
            <a:off x="4857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96" name="Google Shape;96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96932" y="1571625"/>
            <a:ext cx="4692635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7"/>
          <p:cNvSpPr/>
          <p:nvPr/>
        </p:nvSpPr>
        <p:spPr>
          <a:xfrm>
            <a:off x="63912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98" name="Google Shape;98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679015" y="1571625"/>
            <a:ext cx="4739470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7"/>
          <p:cNvSpPr/>
          <p:nvPr/>
        </p:nvSpPr>
        <p:spPr>
          <a:xfrm>
            <a:off x="5238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5B6472"/>
                </a:solidFill>
              </a:rPr>
              <a:t>▣ WHAT: SmartConsole R81.20 installed on A-GUI</a:t>
            </a:r>
            <a:endParaRPr/>
          </a:p>
        </p:txBody>
      </p:sp>
      <p:sp>
        <p:nvSpPr>
          <p:cNvPr id="100" name="Google Shape;100;p7"/>
          <p:cNvSpPr/>
          <p:nvPr/>
        </p:nvSpPr>
        <p:spPr>
          <a:xfrm>
            <a:off x="64293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5B6472"/>
                </a:solidFill>
              </a:rPr>
              <a:t>→ WHY: connect securely to A-SMS at 10.1.1.101</a:t>
            </a:r>
            <a:endParaRPr/>
          </a:p>
        </p:txBody>
      </p:sp>
      <p:sp>
        <p:nvSpPr>
          <p:cNvPr id="101" name="Google Shape;101;p7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7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A-GUI became the central interface for policy, objects and logs.</a:t>
            </a:r>
            <a:endParaRPr/>
          </a:p>
        </p:txBody>
      </p:sp>
      <p:sp>
        <p:nvSpPr>
          <p:cNvPr id="103" name="Google Shape;103;p7"/>
          <p:cNvSpPr txBox="1"/>
          <p:nvPr/>
        </p:nvSpPr>
        <p:spPr>
          <a:xfrm>
            <a:off x="523875" y="5952600"/>
            <a:ext cx="11136900" cy="48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>
                <a:solidFill>
                  <a:schemeClr val="dk1"/>
                </a:solidFill>
              </a:rPr>
              <a:t>I installed SmartConsole R81.20 on A-GUI and connected it to A-SMS using IP address 10.1.1.101. This allows me to centrally manage gateways, security policies, objects, and logs.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8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A-SMS: Gaia security management setup</a:t>
            </a:r>
            <a:endParaRPr/>
          </a:p>
        </p:txBody>
      </p:sp>
      <p:sp>
        <p:nvSpPr>
          <p:cNvPr id="110" name="Google Shape;110;p8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8"/>
          <p:cNvSpPr/>
          <p:nvPr/>
        </p:nvSpPr>
        <p:spPr>
          <a:xfrm>
            <a:off x="485775" y="1466850"/>
            <a:ext cx="7315200" cy="46482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2" name="Google Shape;112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373438" y="1504950"/>
            <a:ext cx="5539874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8"/>
          <p:cNvSpPr/>
          <p:nvPr/>
        </p:nvSpPr>
        <p:spPr>
          <a:xfrm>
            <a:off x="8143875" y="1504950"/>
            <a:ext cx="3190800" cy="170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WHAT: Gaia R81.20 installed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ROLE: Security Management Server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IP: 10.1.1.101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SERVICES: policy, logging and monitoring</a:t>
            </a:r>
            <a:endParaRPr/>
          </a:p>
        </p:txBody>
      </p:sp>
      <p:sp>
        <p:nvSpPr>
          <p:cNvPr id="114" name="Google Shape;114;p8"/>
          <p:cNvSpPr/>
          <p:nvPr/>
        </p:nvSpPr>
        <p:spPr>
          <a:xfrm>
            <a:off x="8143875" y="3249300"/>
            <a:ext cx="3190800" cy="13500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8"/>
          <p:cNvSpPr/>
          <p:nvPr/>
        </p:nvSpPr>
        <p:spPr>
          <a:xfrm>
            <a:off x="8334375" y="3373125"/>
            <a:ext cx="2762400" cy="1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900"/>
              <a:buFont typeface="Arial"/>
              <a:buNone/>
            </a:pPr>
            <a:r>
              <a:rPr b="1" lang="en-US" sz="1100">
                <a:solidFill>
                  <a:schemeClr val="dk2"/>
                </a:solidFill>
              </a:rPr>
              <a:t>WHY IT MATTERS</a:t>
            </a:r>
            <a:endParaRPr b="1" sz="1600">
              <a:solidFill>
                <a:schemeClr val="dk2"/>
              </a:solidFill>
            </a:endParaRPr>
          </a:p>
        </p:txBody>
      </p:sp>
      <p:sp>
        <p:nvSpPr>
          <p:cNvPr id="116" name="Google Shape;116;p8"/>
          <p:cNvSpPr/>
          <p:nvPr/>
        </p:nvSpPr>
        <p:spPr>
          <a:xfrm>
            <a:off x="8334375" y="3639825"/>
            <a:ext cx="2714700" cy="821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111827"/>
                </a:solidFill>
              </a:rPr>
              <a:t>A-SMS centralises administration and stores the management database and logs.</a:t>
            </a:r>
            <a:endParaRPr/>
          </a:p>
        </p:txBody>
      </p:sp>
      <p:sp>
        <p:nvSpPr>
          <p:cNvPr id="117" name="Google Shape;117;p8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8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one trusted server controls the gateway and records security activity.</a:t>
            </a:r>
            <a:endParaRPr/>
          </a:p>
        </p:txBody>
      </p:sp>
      <p:sp>
        <p:nvSpPr>
          <p:cNvPr id="119" name="Google Shape;119;p8"/>
          <p:cNvSpPr txBox="1"/>
          <p:nvPr/>
        </p:nvSpPr>
        <p:spPr>
          <a:xfrm>
            <a:off x="8128250" y="4854650"/>
            <a:ext cx="3190800" cy="1440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I configured A-SMS with Gaia R81.20 and assigned the management IP address 10.1.1.101.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It centrally manages security policies, monitoring, logs, and the Check Point management database.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9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A-GW: Gaia security gateway setup</a:t>
            </a:r>
            <a:endParaRPr/>
          </a:p>
        </p:txBody>
      </p:sp>
      <p:sp>
        <p:nvSpPr>
          <p:cNvPr id="126" name="Google Shape;126;p9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9"/>
          <p:cNvSpPr/>
          <p:nvPr/>
        </p:nvSpPr>
        <p:spPr>
          <a:xfrm>
            <a:off x="485775" y="1466850"/>
            <a:ext cx="7315200" cy="46482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8" name="Google Shape;128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400703" y="1504950"/>
            <a:ext cx="5485344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9"/>
          <p:cNvSpPr/>
          <p:nvPr/>
        </p:nvSpPr>
        <p:spPr>
          <a:xfrm>
            <a:off x="8143875" y="1640834"/>
            <a:ext cx="3190800" cy="1457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WHAT: Gaia R81.20 installed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ROLE: Security Gateway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IP: 10.1.1.1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500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● PURPOSE: enforce policy between network zones</a:t>
            </a:r>
            <a:endParaRPr/>
          </a:p>
        </p:txBody>
      </p:sp>
      <p:sp>
        <p:nvSpPr>
          <p:cNvPr id="130" name="Google Shape;130;p9"/>
          <p:cNvSpPr/>
          <p:nvPr/>
        </p:nvSpPr>
        <p:spPr>
          <a:xfrm>
            <a:off x="8143838" y="3246709"/>
            <a:ext cx="3190800" cy="11907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9"/>
          <p:cNvSpPr/>
          <p:nvPr/>
        </p:nvSpPr>
        <p:spPr>
          <a:xfrm>
            <a:off x="8334338" y="3370534"/>
            <a:ext cx="2762400" cy="1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900"/>
              <a:buFont typeface="Arial"/>
              <a:buNone/>
            </a:pPr>
            <a:r>
              <a:rPr b="1" lang="en-US">
                <a:solidFill>
                  <a:srgbClr val="5B6472"/>
                </a:solidFill>
              </a:rPr>
              <a:t>WHY IT MATTERS</a:t>
            </a:r>
            <a:endParaRPr/>
          </a:p>
        </p:txBody>
      </p:sp>
      <p:sp>
        <p:nvSpPr>
          <p:cNvPr id="132" name="Google Shape;132;p9"/>
          <p:cNvSpPr/>
          <p:nvPr/>
        </p:nvSpPr>
        <p:spPr>
          <a:xfrm>
            <a:off x="8334338" y="3637234"/>
            <a:ext cx="2714700" cy="666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b="0" lang="en-US">
                <a:solidFill>
                  <a:srgbClr val="111827"/>
                </a:solidFill>
              </a:rPr>
              <a:t>A-GW inspects traffic, applies Access Control rules and generates logs.</a:t>
            </a:r>
            <a:endParaRPr/>
          </a:p>
        </p:txBody>
      </p:sp>
      <p:sp>
        <p:nvSpPr>
          <p:cNvPr id="133" name="Google Shape;133;p9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9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policy enforcement is separated from central management.</a:t>
            </a:r>
            <a:endParaRPr/>
          </a:p>
        </p:txBody>
      </p:sp>
      <p:sp>
        <p:nvSpPr>
          <p:cNvPr id="135" name="Google Shape;135;p9"/>
          <p:cNvSpPr txBox="1"/>
          <p:nvPr/>
        </p:nvSpPr>
        <p:spPr>
          <a:xfrm>
            <a:off x="8128250" y="4719525"/>
            <a:ext cx="3190800" cy="139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I configured A-GW with Gaia R81.20 and assigned the management IP address 10.1.1.1.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It inspects network traffic, applies the Access Control rules, and sends logs to A-SMS.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0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Administrator and GUI access were restricted</a:t>
            </a:r>
            <a:endParaRPr/>
          </a:p>
        </p:txBody>
      </p:sp>
      <p:sp>
        <p:nvSpPr>
          <p:cNvPr id="142" name="Google Shape;142;p10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10"/>
          <p:cNvSpPr/>
          <p:nvPr/>
        </p:nvSpPr>
        <p:spPr>
          <a:xfrm>
            <a:off x="4857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4" name="Google Shape;144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87882" y="1571625"/>
            <a:ext cx="4710736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10"/>
          <p:cNvSpPr/>
          <p:nvPr/>
        </p:nvSpPr>
        <p:spPr>
          <a:xfrm>
            <a:off x="63912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6" name="Google Shape;146;p1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689233" y="1571625"/>
            <a:ext cx="4719033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0"/>
          <p:cNvSpPr/>
          <p:nvPr/>
        </p:nvSpPr>
        <p:spPr>
          <a:xfrm>
            <a:off x="5238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5B6472"/>
                </a:solidFill>
              </a:rPr>
              <a:t>⛨ WHAT: dedicated administrator account created</a:t>
            </a:r>
            <a:endParaRPr/>
          </a:p>
        </p:txBody>
      </p:sp>
      <p:sp>
        <p:nvSpPr>
          <p:cNvPr id="148" name="Google Shape;148;p10"/>
          <p:cNvSpPr/>
          <p:nvPr/>
        </p:nvSpPr>
        <p:spPr>
          <a:xfrm>
            <a:off x="64293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5B6472"/>
                </a:solidFill>
              </a:rPr>
              <a:t>✓ WHY: GUI access limited to 10.1.1.0/24</a:t>
            </a:r>
            <a:endParaRPr/>
          </a:p>
        </p:txBody>
      </p:sp>
      <p:sp>
        <p:nvSpPr>
          <p:cNvPr id="149" name="Google Shape;149;p10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10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only authorised administrators and management clients can connect.</a:t>
            </a:r>
            <a:endParaRPr/>
          </a:p>
        </p:txBody>
      </p:sp>
      <p:sp>
        <p:nvSpPr>
          <p:cNvPr id="151" name="Google Shape;151;p10"/>
          <p:cNvSpPr txBox="1"/>
          <p:nvPr/>
        </p:nvSpPr>
        <p:spPr>
          <a:xfrm>
            <a:off x="493225" y="5935725"/>
            <a:ext cx="11131500" cy="55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I created a dedicated administrator account and limited SmartConsole access to the 10.1.1.0/24 network. This helps prevent unauthorised users and devices from accessing the security management system.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1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SIC trust was established and communication verified</a:t>
            </a:r>
            <a:endParaRPr/>
          </a:p>
        </p:txBody>
      </p:sp>
      <p:sp>
        <p:nvSpPr>
          <p:cNvPr id="158" name="Google Shape;158;p11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11"/>
          <p:cNvSpPr/>
          <p:nvPr/>
        </p:nvSpPr>
        <p:spPr>
          <a:xfrm>
            <a:off x="676275" y="1438275"/>
            <a:ext cx="10839450" cy="48387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60" name="Google Shape;160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7174" y="1476375"/>
            <a:ext cx="6483662" cy="4762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1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1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WHAT: Trust established and Communicating | WHY: enables authenticated A-SMS↔A-GW management.</a:t>
            </a:r>
            <a:endParaRPr/>
          </a:p>
        </p:txBody>
      </p:sp>
      <p:sp>
        <p:nvSpPr>
          <p:cNvPr id="163" name="Google Shape;163;p11"/>
          <p:cNvSpPr txBox="1"/>
          <p:nvPr/>
        </p:nvSpPr>
        <p:spPr>
          <a:xfrm>
            <a:off x="7570825" y="3047242"/>
            <a:ext cx="3592500" cy="157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I established Secure Internal Communication (SIC) between A-SMS and A-GW.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 “Trust established” and “Communicating” status confirms secure and authenticated communication.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2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Gateway interfaces were configured in Gaia</a:t>
            </a:r>
            <a:endParaRPr/>
          </a:p>
        </p:txBody>
      </p:sp>
      <p:sp>
        <p:nvSpPr>
          <p:cNvPr id="170" name="Google Shape;170;p12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12"/>
          <p:cNvSpPr/>
          <p:nvPr/>
        </p:nvSpPr>
        <p:spPr>
          <a:xfrm>
            <a:off x="390525" y="1438275"/>
            <a:ext cx="7315200" cy="4695825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2" name="Google Shape;172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8625" y="1750219"/>
            <a:ext cx="7239000" cy="4071938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12"/>
          <p:cNvSpPr/>
          <p:nvPr/>
        </p:nvSpPr>
        <p:spPr>
          <a:xfrm>
            <a:off x="8048625" y="1674617"/>
            <a:ext cx="3238500" cy="138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lang="en-US" sz="1425">
                <a:solidFill>
                  <a:srgbClr val="111827"/>
                </a:solidFill>
              </a:rPr>
              <a:t>● WHAT: eth0–eth3 configured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lang="en-US" sz="1425">
                <a:solidFill>
                  <a:srgbClr val="111827"/>
                </a:solidFill>
              </a:rPr>
              <a:t>● MANAGEMENT: eth0 = 10.1.1.1/24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lang="en-US" sz="1425">
                <a:solidFill>
                  <a:srgbClr val="111827"/>
                </a:solidFill>
              </a:rPr>
              <a:t>● INTERNAL: 192.168.1.254/24 and 20.0.0.1/30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425"/>
              <a:buFont typeface="Arial"/>
              <a:buNone/>
            </a:pPr>
            <a:r>
              <a:rPr b="0" lang="en-US" sz="1425">
                <a:solidFill>
                  <a:srgbClr val="111827"/>
                </a:solidFill>
              </a:rPr>
              <a:t>● EXTERNAL: 10.0.5.15/24</a:t>
            </a:r>
            <a:endParaRPr/>
          </a:p>
        </p:txBody>
      </p:sp>
      <p:sp>
        <p:nvSpPr>
          <p:cNvPr id="174" name="Google Shape;174;p12"/>
          <p:cNvSpPr/>
          <p:nvPr/>
        </p:nvSpPr>
        <p:spPr>
          <a:xfrm>
            <a:off x="8048625" y="3328096"/>
            <a:ext cx="32385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1" lang="en-US" sz="1200">
                <a:solidFill>
                  <a:srgbClr val="5B6472"/>
                </a:solidFill>
              </a:rPr>
              <a:t>✓ All interface links displayed Up</a:t>
            </a:r>
            <a:endParaRPr/>
          </a:p>
        </p:txBody>
      </p:sp>
      <p:sp>
        <p:nvSpPr>
          <p:cNvPr id="175" name="Google Shape;175;p12"/>
          <p:cNvSpPr/>
          <p:nvPr/>
        </p:nvSpPr>
        <p:spPr>
          <a:xfrm>
            <a:off x="8048625" y="3737671"/>
            <a:ext cx="3238500" cy="6477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12"/>
          <p:cNvSpPr/>
          <p:nvPr/>
        </p:nvSpPr>
        <p:spPr>
          <a:xfrm>
            <a:off x="8239125" y="3851971"/>
            <a:ext cx="2857500" cy="41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b="1" lang="en-US" sz="1275">
                <a:solidFill>
                  <a:srgbClr val="111827"/>
                </a:solidFill>
              </a:rPr>
              <a:t>WHY: separate interfaces create distinct management, internal and external zones.</a:t>
            </a:r>
            <a:endParaRPr/>
          </a:p>
        </p:txBody>
      </p:sp>
      <p:sp>
        <p:nvSpPr>
          <p:cNvPr id="177" name="Google Shape;177;p12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12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A-GW can route and enforce policy between multiple networks.</a:t>
            </a:r>
            <a:endParaRPr/>
          </a:p>
        </p:txBody>
      </p:sp>
      <p:sp>
        <p:nvSpPr>
          <p:cNvPr id="179" name="Google Shape;179;p12"/>
          <p:cNvSpPr txBox="1"/>
          <p:nvPr/>
        </p:nvSpPr>
        <p:spPr>
          <a:xfrm>
            <a:off x="8077575" y="4685725"/>
            <a:ext cx="3238500" cy="15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I configured four A-GW interfaces for the management, internal, external, and additional network zones.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All interfaces were active, allowing the gateway to route and control traffic between separate networks.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3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Routing and interface topology were documented</a:t>
            </a:r>
            <a:endParaRPr/>
          </a:p>
        </p:txBody>
      </p:sp>
      <p:sp>
        <p:nvSpPr>
          <p:cNvPr id="186" name="Google Shape;186;p13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13"/>
          <p:cNvSpPr/>
          <p:nvPr/>
        </p:nvSpPr>
        <p:spPr>
          <a:xfrm>
            <a:off x="4857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88" name="Google Shape;188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2050852"/>
            <a:ext cx="5238750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13"/>
          <p:cNvSpPr/>
          <p:nvPr/>
        </p:nvSpPr>
        <p:spPr>
          <a:xfrm>
            <a:off x="6391275" y="1533525"/>
            <a:ext cx="5314950" cy="3981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90" name="Google Shape;190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429375" y="2050852"/>
            <a:ext cx="5238750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13"/>
          <p:cNvSpPr/>
          <p:nvPr/>
        </p:nvSpPr>
        <p:spPr>
          <a:xfrm>
            <a:off x="5238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lang="en-US" sz="1275">
                <a:solidFill>
                  <a:srgbClr val="5B6472"/>
                </a:solidFill>
              </a:rPr>
              <a:t>▣ WHAT: default route via 10.1.1.254</a:t>
            </a:r>
            <a:endParaRPr/>
          </a:p>
        </p:txBody>
      </p:sp>
      <p:sp>
        <p:nvSpPr>
          <p:cNvPr id="192" name="Google Shape;192;p13"/>
          <p:cNvSpPr/>
          <p:nvPr/>
        </p:nvSpPr>
        <p:spPr>
          <a:xfrm>
            <a:off x="6429375" y="5619750"/>
            <a:ext cx="523875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lang="en-US" sz="1275">
                <a:solidFill>
                  <a:srgbClr val="5B6472"/>
                </a:solidFill>
              </a:rPr>
              <a:t>⛨ WHAT: external and internal topology assigned</a:t>
            </a:r>
            <a:endParaRPr/>
          </a:p>
        </p:txBody>
      </p:sp>
      <p:sp>
        <p:nvSpPr>
          <p:cNvPr id="193" name="Google Shape;193;p13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13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WHY: routing forwards traffic; topology supports correct inspection and anti-spoofing.</a:t>
            </a:r>
            <a:endParaRPr/>
          </a:p>
        </p:txBody>
      </p:sp>
      <p:sp>
        <p:nvSpPr>
          <p:cNvPr id="195" name="Google Shape;195;p13"/>
          <p:cNvSpPr txBox="1"/>
          <p:nvPr/>
        </p:nvSpPr>
        <p:spPr>
          <a:xfrm>
            <a:off x="476350" y="5935717"/>
            <a:ext cx="11249700" cy="52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 configured the default route through 10.1.1.254 and assigned internal and external roles to the gateway interfaces. This allows correct traffic forwarding and helps prevent spoofed traffic through topology-based inspection.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14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Access Control rules documented layered policy intent</a:t>
            </a:r>
            <a:endParaRPr/>
          </a:p>
        </p:txBody>
      </p:sp>
      <p:sp>
        <p:nvSpPr>
          <p:cNvPr id="202" name="Google Shape;202;p14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p14"/>
          <p:cNvSpPr/>
          <p:nvPr/>
        </p:nvSpPr>
        <p:spPr>
          <a:xfrm>
            <a:off x="390525" y="1390650"/>
            <a:ext cx="8029575" cy="48387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04" name="Google Shape;204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8625" y="1573113"/>
            <a:ext cx="7953375" cy="4473773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14"/>
          <p:cNvSpPr/>
          <p:nvPr/>
        </p:nvSpPr>
        <p:spPr>
          <a:xfrm>
            <a:off x="8715375" y="1576317"/>
            <a:ext cx="2857500" cy="123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Management: Accept + Log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Stealth: Drop + Log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Internal web/DNS: Accept + Log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Cleanup: Drop unmatched traffic</a:t>
            </a:r>
            <a:endParaRPr/>
          </a:p>
        </p:txBody>
      </p:sp>
      <p:sp>
        <p:nvSpPr>
          <p:cNvPr id="206" name="Google Shape;206;p14"/>
          <p:cNvSpPr/>
          <p:nvPr/>
        </p:nvSpPr>
        <p:spPr>
          <a:xfrm>
            <a:off x="8715375" y="2910192"/>
            <a:ext cx="2857500" cy="13578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14"/>
          <p:cNvSpPr/>
          <p:nvPr/>
        </p:nvSpPr>
        <p:spPr>
          <a:xfrm>
            <a:off x="8905875" y="3053068"/>
            <a:ext cx="2476500" cy="19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900"/>
              <a:buFont typeface="Arial"/>
              <a:buNone/>
            </a:pPr>
            <a:r>
              <a:rPr b="1" lang="en-US">
                <a:solidFill>
                  <a:srgbClr val="5B6472"/>
                </a:solidFill>
              </a:rPr>
              <a:t>EVIDENCE NOTE</a:t>
            </a:r>
            <a:endParaRPr/>
          </a:p>
        </p:txBody>
      </p:sp>
      <p:sp>
        <p:nvSpPr>
          <p:cNvPr id="208" name="Google Shape;208;p14"/>
          <p:cNvSpPr/>
          <p:nvPr/>
        </p:nvSpPr>
        <p:spPr>
          <a:xfrm>
            <a:off x="8905875" y="3321925"/>
            <a:ext cx="2428800" cy="85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lang="en-US">
                <a:solidFill>
                  <a:srgbClr val="111827"/>
                </a:solidFill>
              </a:rPr>
              <a:t>The screenshot proves rule design; installation success requires a separate completed-task result.</a:t>
            </a:r>
            <a:endParaRPr/>
          </a:p>
        </p:txBody>
      </p:sp>
      <p:sp>
        <p:nvSpPr>
          <p:cNvPr id="209" name="Google Shape;209;p14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p14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WHY: least-privilege rules allow required services and deny everything else.</a:t>
            </a:r>
            <a:endParaRPr/>
          </a:p>
        </p:txBody>
      </p:sp>
      <p:sp>
        <p:nvSpPr>
          <p:cNvPr id="211" name="Google Shape;211;p14"/>
          <p:cNvSpPr txBox="1"/>
          <p:nvPr/>
        </p:nvSpPr>
        <p:spPr>
          <a:xfrm>
            <a:off x="8719450" y="4449247"/>
            <a:ext cx="2977200" cy="178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I created Access Control rules to allow required management, web and DNS traffic while logging the activity.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Stealth and cleanup rules drop unauthorised or unmatched traffic using least-privilege and default-deny principles.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5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Ping tests created traffic and showed different results</a:t>
            </a:r>
            <a:endParaRPr/>
          </a:p>
        </p:txBody>
      </p:sp>
      <p:sp>
        <p:nvSpPr>
          <p:cNvPr id="218" name="Google Shape;218;p15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15"/>
          <p:cNvSpPr/>
          <p:nvPr/>
        </p:nvSpPr>
        <p:spPr>
          <a:xfrm>
            <a:off x="4857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20" name="Google Shape;220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1932611"/>
            <a:ext cx="5238750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15"/>
          <p:cNvSpPr/>
          <p:nvPr/>
        </p:nvSpPr>
        <p:spPr>
          <a:xfrm>
            <a:off x="63912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22" name="Google Shape;222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429375" y="1932611"/>
            <a:ext cx="5238751" cy="2946797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15"/>
          <p:cNvSpPr/>
          <p:nvPr/>
        </p:nvSpPr>
        <p:spPr>
          <a:xfrm>
            <a:off x="5238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lang="en-US" sz="1275">
                <a:solidFill>
                  <a:srgbClr val="5B6472"/>
                </a:solidFill>
              </a:rPr>
              <a:t>✓ A-SMS → A-GW ping: successful</a:t>
            </a:r>
            <a:endParaRPr/>
          </a:p>
        </p:txBody>
      </p:sp>
      <p:sp>
        <p:nvSpPr>
          <p:cNvPr id="224" name="Google Shape;224;p15"/>
          <p:cNvSpPr/>
          <p:nvPr/>
        </p:nvSpPr>
        <p:spPr>
          <a:xfrm>
            <a:off x="64293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75"/>
              <a:buFont typeface="Arial"/>
              <a:buNone/>
            </a:pPr>
            <a:r>
              <a:rPr b="1" lang="en-US" sz="1275">
                <a:solidFill>
                  <a:srgbClr val="5B6472"/>
                </a:solidFill>
              </a:rPr>
              <a:t>● A-GUI → A-GW ping: timeout recorded</a:t>
            </a:r>
            <a:endParaRPr/>
          </a:p>
        </p:txBody>
      </p:sp>
      <p:sp>
        <p:nvSpPr>
          <p:cNvPr id="225" name="Google Shape;225;p15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15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WHY: ping creates ICMP traffic and helps check reachability, routing and policy.</a:t>
            </a:r>
            <a:endParaRPr/>
          </a:p>
        </p:txBody>
      </p:sp>
      <p:sp>
        <p:nvSpPr>
          <p:cNvPr id="227" name="Google Shape;227;p15"/>
          <p:cNvSpPr txBox="1"/>
          <p:nvPr/>
        </p:nvSpPr>
        <p:spPr>
          <a:xfrm>
            <a:off x="543900" y="5851250"/>
            <a:ext cx="111243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 used ping to generate ICMP traffic and test connectivity between A-SMS, A-GW, and A-GUI. The results showed successful communication on one path and a timeout requiring further policy or routing checks.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6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SmartConsole collected operational log records</a:t>
            </a:r>
            <a:endParaRPr/>
          </a:p>
        </p:txBody>
      </p:sp>
      <p:sp>
        <p:nvSpPr>
          <p:cNvPr id="234" name="Google Shape;234;p16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16"/>
          <p:cNvSpPr/>
          <p:nvPr/>
        </p:nvSpPr>
        <p:spPr>
          <a:xfrm>
            <a:off x="485775" y="1533525"/>
            <a:ext cx="7029450" cy="41719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36" name="Google Shape;236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1663898"/>
            <a:ext cx="6953250" cy="3911203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16"/>
          <p:cNvSpPr/>
          <p:nvPr/>
        </p:nvSpPr>
        <p:spPr>
          <a:xfrm>
            <a:off x="7905750" y="1577209"/>
            <a:ext cx="33339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800"/>
              <a:buFont typeface="Arial"/>
              <a:buNone/>
            </a:pPr>
            <a:r>
              <a:rPr b="1" lang="en-US" sz="1800">
                <a:solidFill>
                  <a:srgbClr val="111827"/>
                </a:solidFill>
              </a:rPr>
              <a:t>WHAT IT SHOWS</a:t>
            </a:r>
            <a:endParaRPr/>
          </a:p>
        </p:txBody>
      </p:sp>
      <p:sp>
        <p:nvSpPr>
          <p:cNvPr id="238" name="Google Shape;238;p16"/>
          <p:cNvSpPr/>
          <p:nvPr/>
        </p:nvSpPr>
        <p:spPr>
          <a:xfrm>
            <a:off x="7905750" y="1930901"/>
            <a:ext cx="3333600" cy="7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fw.log returned 11 records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A-SMS appeared as origin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111827"/>
                </a:solidFill>
              </a:rPr>
              <a:t>● timestamps confirm collection</a:t>
            </a:r>
            <a:endParaRPr/>
          </a:p>
        </p:txBody>
      </p:sp>
      <p:sp>
        <p:nvSpPr>
          <p:cNvPr id="239" name="Google Shape;239;p16"/>
          <p:cNvSpPr/>
          <p:nvPr/>
        </p:nvSpPr>
        <p:spPr>
          <a:xfrm>
            <a:off x="7905750" y="2895110"/>
            <a:ext cx="3333900" cy="13812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16"/>
          <p:cNvSpPr/>
          <p:nvPr/>
        </p:nvSpPr>
        <p:spPr>
          <a:xfrm>
            <a:off x="8096250" y="3037985"/>
            <a:ext cx="29529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050"/>
              <a:buFont typeface="Arial"/>
              <a:buNone/>
            </a:pPr>
            <a:r>
              <a:rPr b="1" lang="en-US">
                <a:solidFill>
                  <a:schemeClr val="dk2"/>
                </a:solidFill>
              </a:rPr>
              <a:t>WHY IT MATTERS</a:t>
            </a:r>
            <a:endParaRPr b="1">
              <a:solidFill>
                <a:schemeClr val="dk2"/>
              </a:solidFill>
            </a:endParaRPr>
          </a:p>
        </p:txBody>
      </p:sp>
      <p:sp>
        <p:nvSpPr>
          <p:cNvPr id="241" name="Google Shape;241;p16"/>
          <p:cNvSpPr/>
          <p:nvPr/>
        </p:nvSpPr>
        <p:spPr>
          <a:xfrm>
            <a:off x="8096250" y="3361835"/>
            <a:ext cx="2905200" cy="7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275"/>
              <a:buFont typeface="Arial"/>
              <a:buNone/>
            </a:pPr>
            <a:r>
              <a:rPr lang="en-US">
                <a:solidFill>
                  <a:srgbClr val="111827"/>
                </a:solidFill>
              </a:rPr>
              <a:t>Logs support monitoring and troubleshooting; open a log card before claiming a specific Accept/Drop match.</a:t>
            </a:r>
            <a:endParaRPr/>
          </a:p>
        </p:txBody>
      </p:sp>
      <p:sp>
        <p:nvSpPr>
          <p:cNvPr id="242" name="Google Shape;242;p16"/>
          <p:cNvSpPr/>
          <p:nvPr/>
        </p:nvSpPr>
        <p:spPr>
          <a:xfrm>
            <a:off x="523875" y="5791200"/>
            <a:ext cx="695325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1" lang="en-US" sz="1200">
                <a:solidFill>
                  <a:srgbClr val="5B6472"/>
                </a:solidFill>
              </a:rPr>
              <a:t>✓ Source screenshot: A-GUI_017.png</a:t>
            </a:r>
            <a:endParaRPr/>
          </a:p>
        </p:txBody>
      </p:sp>
      <p:sp>
        <p:nvSpPr>
          <p:cNvPr id="243" name="Google Shape;243;p16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p16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operational events reached SmartConsole, supporting visibility and investigation.</a:t>
            </a:r>
            <a:endParaRPr/>
          </a:p>
        </p:txBody>
      </p:sp>
      <p:sp>
        <p:nvSpPr>
          <p:cNvPr id="245" name="Google Shape;245;p16"/>
          <p:cNvSpPr txBox="1"/>
          <p:nvPr/>
        </p:nvSpPr>
        <p:spPr>
          <a:xfrm>
            <a:off x="7925550" y="4483042"/>
            <a:ext cx="3333600" cy="164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SmartConsole collected 11 operational log records with timestamps and A-SMS shown as the origin.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This confirms log collection for monitoring, although a detailed log card is needed to verify a specific rule match.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7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Evaluation licences covered the required blades</a:t>
            </a:r>
            <a:endParaRPr/>
          </a:p>
        </p:txBody>
      </p:sp>
      <p:sp>
        <p:nvSpPr>
          <p:cNvPr id="252" name="Google Shape;252;p17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17"/>
          <p:cNvSpPr/>
          <p:nvPr/>
        </p:nvSpPr>
        <p:spPr>
          <a:xfrm>
            <a:off x="4857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54" name="Google Shape;254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23875" y="1470057"/>
            <a:ext cx="5238749" cy="3871903"/>
          </a:xfrm>
          <a:prstGeom prst="rect">
            <a:avLst/>
          </a:prstGeom>
          <a:noFill/>
          <a:ln>
            <a:noFill/>
          </a:ln>
        </p:spPr>
      </p:pic>
      <p:sp>
        <p:nvSpPr>
          <p:cNvPr id="255" name="Google Shape;255;p17"/>
          <p:cNvSpPr/>
          <p:nvPr/>
        </p:nvSpPr>
        <p:spPr>
          <a:xfrm>
            <a:off x="6391275" y="1415284"/>
            <a:ext cx="5315100" cy="39816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56" name="Google Shape;256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429375" y="1484306"/>
            <a:ext cx="5238750" cy="3843405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17"/>
          <p:cNvSpPr/>
          <p:nvPr/>
        </p:nvSpPr>
        <p:spPr>
          <a:xfrm>
            <a:off x="5238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5B6472"/>
                </a:solidFill>
              </a:rPr>
              <a:t>▣ A-GW: Firewall evaluation entitlement</a:t>
            </a:r>
            <a:endParaRPr/>
          </a:p>
        </p:txBody>
      </p:sp>
      <p:sp>
        <p:nvSpPr>
          <p:cNvPr id="258" name="Google Shape;258;p17"/>
          <p:cNvSpPr/>
          <p:nvPr/>
        </p:nvSpPr>
        <p:spPr>
          <a:xfrm>
            <a:off x="6429375" y="5501509"/>
            <a:ext cx="52389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5B6472"/>
                </a:solidFill>
              </a:rPr>
              <a:t>▣ A-SMS: policy, logging and monitoring</a:t>
            </a:r>
            <a:endParaRPr/>
          </a:p>
        </p:txBody>
      </p:sp>
      <p:sp>
        <p:nvSpPr>
          <p:cNvPr id="259" name="Google Shape;259;p17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17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MEANS: required management and enforcement functions were available in the lab.</a:t>
            </a:r>
            <a:endParaRPr/>
          </a:p>
        </p:txBody>
      </p:sp>
      <p:sp>
        <p:nvSpPr>
          <p:cNvPr id="261" name="Google Shape;261;p17"/>
          <p:cNvSpPr txBox="1"/>
          <p:nvPr/>
        </p:nvSpPr>
        <p:spPr>
          <a:xfrm>
            <a:off x="476350" y="5885041"/>
            <a:ext cx="112014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 evaluation licences enabled the Firewall blade on A-GW and management, logging, and monitoring on A-SMS. These licences provided the security functions required to configure and test the lab environment.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8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SmartUpdate provided a detailed licence and contract inventory</a:t>
            </a:r>
            <a:endParaRPr/>
          </a:p>
        </p:txBody>
      </p:sp>
      <p:sp>
        <p:nvSpPr>
          <p:cNvPr id="268" name="Google Shape;268;p18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18"/>
          <p:cNvSpPr/>
          <p:nvPr/>
        </p:nvSpPr>
        <p:spPr>
          <a:xfrm>
            <a:off x="581025" y="1438275"/>
            <a:ext cx="11029950" cy="474345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70" name="Google Shape;270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8028" y="1476375"/>
            <a:ext cx="8297333" cy="466725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18"/>
          <p:cNvSpPr/>
          <p:nvPr/>
        </p:nvSpPr>
        <p:spPr>
          <a:xfrm>
            <a:off x="619125" y="6220717"/>
            <a:ext cx="8443200" cy="209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050"/>
              <a:buFont typeface="Arial"/>
              <a:buNone/>
            </a:pPr>
            <a:r>
              <a:rPr b="1" lang="en-US">
                <a:solidFill>
                  <a:srgbClr val="5B6472"/>
                </a:solidFill>
              </a:rPr>
              <a:t>✓ Inventory confirms licences and contracts attached to A-GW and A-SMS</a:t>
            </a:r>
            <a:endParaRPr/>
          </a:p>
        </p:txBody>
      </p:sp>
      <p:sp>
        <p:nvSpPr>
          <p:cNvPr id="272" name="Google Shape;272;p18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3" name="Google Shape;273;p18"/>
          <p:cNvSpPr txBox="1"/>
          <p:nvPr/>
        </p:nvSpPr>
        <p:spPr>
          <a:xfrm>
            <a:off x="9158625" y="2779650"/>
            <a:ext cx="2280300" cy="206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SmartUpdate provided a central view of the licences and contracts assigned to A-GW and A-SMS.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It helped verify the licence status, available security functions, and expiration information.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9"/>
          <p:cNvSpPr/>
          <p:nvPr/>
        </p:nvSpPr>
        <p:spPr>
          <a:xfrm>
            <a:off x="495300" y="590550"/>
            <a:ext cx="106680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2625"/>
              <a:buFont typeface="Arial"/>
              <a:buNone/>
            </a:pPr>
            <a:r>
              <a:rPr b="1" lang="en-US" sz="2625">
                <a:solidFill>
                  <a:srgbClr val="111827"/>
                </a:solidFill>
              </a:rPr>
              <a:t>Recorded evidence index</a:t>
            </a:r>
            <a:endParaRPr/>
          </a:p>
        </p:txBody>
      </p:sp>
      <p:sp>
        <p:nvSpPr>
          <p:cNvPr id="280" name="Google Shape;280;p19"/>
          <p:cNvSpPr/>
          <p:nvPr/>
        </p:nvSpPr>
        <p:spPr>
          <a:xfrm>
            <a:off x="495300" y="1238250"/>
            <a:ext cx="112014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1" name="Google Shape;281;p19"/>
          <p:cNvSpPr/>
          <p:nvPr/>
        </p:nvSpPr>
        <p:spPr>
          <a:xfrm>
            <a:off x="666675" y="1488025"/>
            <a:ext cx="6736200" cy="3789000"/>
          </a:xfrm>
          <a:prstGeom prst="rect">
            <a:avLst/>
          </a:prstGeom>
          <a:solidFill>
            <a:srgbClr val="EEF2F5"/>
          </a:solidFill>
          <a:ln cap="flat" cmpd="sng" w="9525">
            <a:solidFill>
              <a:srgbClr val="EEF2F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2" name="Google Shape;282;p19"/>
          <p:cNvSpPr/>
          <p:nvPr/>
        </p:nvSpPr>
        <p:spPr>
          <a:xfrm>
            <a:off x="8048625" y="2857500"/>
            <a:ext cx="3476700" cy="26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650"/>
              <a:buFont typeface="Arial"/>
              <a:buNone/>
            </a:pPr>
            <a:r>
              <a:rPr b="1" lang="en-US" sz="1650">
                <a:solidFill>
                  <a:srgbClr val="111827"/>
                </a:solidFill>
              </a:rPr>
              <a:t>Final Video.mp4</a:t>
            </a:r>
            <a:endParaRPr/>
          </a:p>
        </p:txBody>
      </p:sp>
      <p:sp>
        <p:nvSpPr>
          <p:cNvPr id="283" name="Google Shape;283;p19"/>
          <p:cNvSpPr/>
          <p:nvPr/>
        </p:nvSpPr>
        <p:spPr>
          <a:xfrm>
            <a:off x="8048625" y="3209925"/>
            <a:ext cx="3476700" cy="74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0" lang="en-US">
                <a:solidFill>
                  <a:srgbClr val="5B6472"/>
                </a:solidFill>
              </a:rPr>
              <a:t>01:45 total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200"/>
              <a:buFont typeface="Arial"/>
              <a:buNone/>
            </a:pPr>
            <a:r>
              <a:rPr b="0" lang="en-US">
                <a:solidFill>
                  <a:srgbClr val="5B6472"/>
                </a:solidFill>
              </a:rPr>
              <a:t>00:30 licences · 01:18 Access Control policy</a:t>
            </a:r>
            <a:endParaRPr/>
          </a:p>
        </p:txBody>
      </p:sp>
      <p:sp>
        <p:nvSpPr>
          <p:cNvPr id="284" name="Google Shape;284;p19"/>
          <p:cNvSpPr/>
          <p:nvPr/>
        </p:nvSpPr>
        <p:spPr>
          <a:xfrm>
            <a:off x="428625" y="5553082"/>
            <a:ext cx="11334900" cy="590700"/>
          </a:xfrm>
          <a:prstGeom prst="rect">
            <a:avLst/>
          </a:prstGeom>
          <a:solidFill>
            <a:srgbClr val="FFF2CC"/>
          </a:solidFill>
          <a:ln cap="flat" cmpd="sng" w="9525">
            <a:solidFill>
              <a:srgbClr val="FFF2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5" name="Google Shape;285;p19"/>
          <p:cNvSpPr/>
          <p:nvPr/>
        </p:nvSpPr>
        <p:spPr>
          <a:xfrm>
            <a:off x="666750" y="5657857"/>
            <a:ext cx="10858500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350"/>
              <a:buFont typeface="Arial"/>
              <a:buNone/>
            </a:pPr>
            <a:r>
              <a:rPr b="1" lang="en-US" sz="1350">
                <a:solidFill>
                  <a:srgbClr val="111827"/>
                </a:solidFill>
              </a:rPr>
              <a:t>▶ Open full video evidence: </a:t>
            </a:r>
            <a:r>
              <a:rPr b="1" lang="en-US" sz="1350" u="sng">
                <a:solidFill>
                  <a:schemeClr val="hlink"/>
                </a:solidFill>
                <a:hlinkClick r:id="rId3"/>
              </a:rPr>
              <a:t>Google Drive folder</a:t>
            </a:r>
            <a:endParaRPr/>
          </a:p>
        </p:txBody>
      </p:sp>
      <p:sp>
        <p:nvSpPr>
          <p:cNvPr id="286" name="Google Shape;286;p19"/>
          <p:cNvSpPr/>
          <p:nvPr/>
        </p:nvSpPr>
        <p:spPr>
          <a:xfrm>
            <a:off x="0" y="6572250"/>
            <a:ext cx="12192000" cy="285750"/>
          </a:xfrm>
          <a:prstGeom prst="rect">
            <a:avLst/>
          </a:prstGeom>
          <a:solidFill>
            <a:srgbClr val="111827"/>
          </a:solidFill>
          <a:ln cap="flat" cmpd="sng" w="9525">
            <a:solidFill>
              <a:srgbClr val="11182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19"/>
          <p:cNvSpPr/>
          <p:nvPr/>
        </p:nvSpPr>
        <p:spPr>
          <a:xfrm>
            <a:off x="6477000" y="6591300"/>
            <a:ext cx="5219700" cy="22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D8DEE6"/>
              </a:buClr>
              <a:buSzPts val="825"/>
              <a:buFont typeface="Arial"/>
              <a:buNone/>
            </a:pPr>
            <a:r>
              <a:rPr b="0" lang="en-US" sz="825">
                <a:solidFill>
                  <a:srgbClr val="D8DEE6"/>
                </a:solidFill>
              </a:rPr>
              <a:t>Use the timestamps above to locate the strongest configurations in each recording.</a:t>
            </a:r>
            <a:endParaRPr/>
          </a:p>
        </p:txBody>
      </p:sp>
      <p:pic>
        <p:nvPicPr>
          <p:cNvPr id="288" name="Google Shape;288;p19" title="Final Video.mp4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6750" y="1510688"/>
            <a:ext cx="6736080" cy="3788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20"/>
          <p:cNvSpPr/>
          <p:nvPr/>
        </p:nvSpPr>
        <p:spPr>
          <a:xfrm>
            <a:off x="0" y="0"/>
            <a:ext cx="323850" cy="68580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rgbClr val="D8DEE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20"/>
          <p:cNvSpPr/>
          <p:nvPr/>
        </p:nvSpPr>
        <p:spPr>
          <a:xfrm>
            <a:off x="762000" y="1395200"/>
            <a:ext cx="2568900" cy="800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3600"/>
              <a:buFont typeface="Arial"/>
              <a:buNone/>
            </a:pPr>
            <a:r>
              <a:rPr b="1" lang="en-US" sz="3600">
                <a:solidFill>
                  <a:srgbClr val="111827"/>
                </a:solidFill>
              </a:rPr>
              <a:t>Thank you </a:t>
            </a:r>
            <a:endParaRPr/>
          </a:p>
        </p:txBody>
      </p:sp>
      <p:sp>
        <p:nvSpPr>
          <p:cNvPr id="296" name="Google Shape;296;p20"/>
          <p:cNvSpPr/>
          <p:nvPr/>
        </p:nvSpPr>
        <p:spPr>
          <a:xfrm>
            <a:off x="762000" y="3048000"/>
            <a:ext cx="9334500" cy="5143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725"/>
              <a:buFont typeface="Arial"/>
              <a:buNone/>
            </a:pPr>
            <a:r>
              <a:rPr b="0" lang="en-US" sz="1725">
                <a:solidFill>
                  <a:srgbClr val="5B6472"/>
                </a:solidFill>
              </a:rPr>
              <a:t>I am grateful for the opportunity to present this practical implementation and its evidence.</a:t>
            </a:r>
            <a:endParaRPr/>
          </a:p>
        </p:txBody>
      </p:sp>
      <p:sp>
        <p:nvSpPr>
          <p:cNvPr id="297" name="Google Shape;297;p20"/>
          <p:cNvSpPr/>
          <p:nvPr/>
        </p:nvSpPr>
        <p:spPr>
          <a:xfrm>
            <a:off x="762000" y="4000500"/>
            <a:ext cx="4953000" cy="19050"/>
          </a:xfrm>
          <a:prstGeom prst="rect">
            <a:avLst/>
          </a:prstGeom>
          <a:solidFill>
            <a:srgbClr val="BCC5CE"/>
          </a:solidFill>
          <a:ln cap="flat" cmpd="sng" w="9525">
            <a:solidFill>
              <a:srgbClr val="BCC5C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20"/>
          <p:cNvSpPr/>
          <p:nvPr/>
        </p:nvSpPr>
        <p:spPr>
          <a:xfrm>
            <a:off x="762000" y="4305300"/>
            <a:ext cx="5715000" cy="41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1950"/>
              <a:buFont typeface="Arial"/>
              <a:buNone/>
            </a:pPr>
            <a:r>
              <a:rPr b="1" lang="en-US" sz="1950">
                <a:solidFill>
                  <a:srgbClr val="111827"/>
                </a:solidFill>
              </a:rPr>
              <a:t>Questions and discussion</a:t>
            </a:r>
            <a:endParaRPr/>
          </a:p>
        </p:txBody>
      </p:sp>
      <p:sp>
        <p:nvSpPr>
          <p:cNvPr id="299" name="Google Shape;299;p20"/>
          <p:cNvSpPr/>
          <p:nvPr/>
        </p:nvSpPr>
        <p:spPr>
          <a:xfrm>
            <a:off x="762000" y="5619750"/>
            <a:ext cx="5905500" cy="2857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472"/>
              </a:buClr>
              <a:buSzPts val="1350"/>
              <a:buFont typeface="Arial"/>
              <a:buNone/>
            </a:pPr>
            <a:r>
              <a:rPr b="0" lang="en-US" sz="1350">
                <a:solidFill>
                  <a:srgbClr val="5B6472"/>
                </a:solidFill>
              </a:rPr>
              <a:t>Md. Asaddoz Jaman  |  2526322</a:t>
            </a:r>
            <a:endParaRPr/>
          </a:p>
        </p:txBody>
      </p:sp>
      <p:sp>
        <p:nvSpPr>
          <p:cNvPr id="300" name="Google Shape;300;p20"/>
          <p:cNvSpPr txBox="1"/>
          <p:nvPr/>
        </p:nvSpPr>
        <p:spPr>
          <a:xfrm>
            <a:off x="847950" y="2354700"/>
            <a:ext cx="5819700" cy="51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11827"/>
              </a:buClr>
              <a:buSzPts val="3600"/>
              <a:buFont typeface="Arial"/>
              <a:buNone/>
            </a:pPr>
            <a:r>
              <a:rPr b="1" lang="en-US" sz="2200">
                <a:solidFill>
                  <a:srgbClr val="111827"/>
                </a:solidFill>
              </a:rPr>
              <a:t>for your time and consideration</a:t>
            </a:r>
            <a:endParaRPr sz="2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