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7" r:id="rId2"/>
  </p:sldIdLst>
  <p:sldSz cx="12801600" cy="9601200" type="A3"/>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FF3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853" autoAdjust="0"/>
    <p:restoredTop sz="94660" autoAdjust="0"/>
  </p:normalViewPr>
  <p:slideViewPr>
    <p:cSldViewPr snapToGrid="0">
      <p:cViewPr>
        <p:scale>
          <a:sx n="89" d="100"/>
          <a:sy n="89" d="100"/>
        </p:scale>
        <p:origin x="264" y="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880" y="84"/>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0D795F-A216-443F-AEB0-E91B24F38EA4}" type="datetimeFigureOut">
              <a:rPr lang="en-IN" smtClean="0"/>
              <a:t>18-10-2026</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72A14E-FC86-4AF4-83FE-53D02E1917CE}" type="slidenum">
              <a:rPr lang="en-IN" smtClean="0"/>
              <a:t>‹#›</a:t>
            </a:fld>
            <a:endParaRPr lang="en-IN"/>
          </a:p>
        </p:txBody>
      </p:sp>
    </p:spTree>
    <p:extLst>
      <p:ext uri="{BB962C8B-B14F-4D97-AF65-F5344CB8AC3E}">
        <p14:creationId xmlns:p14="http://schemas.microsoft.com/office/powerpoint/2010/main" val="3505580617"/>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3D72A14E-FC86-4AF4-83FE-53D02E1917CE}" type="slidenum">
              <a:rPr lang="en-IN" smtClean="0"/>
              <a:t>1</a:t>
            </a:fld>
            <a:endParaRPr lang="en-IN"/>
          </a:p>
        </p:txBody>
      </p:sp>
    </p:spTree>
    <p:extLst>
      <p:ext uri="{BB962C8B-B14F-4D97-AF65-F5344CB8AC3E}">
        <p14:creationId xmlns:p14="http://schemas.microsoft.com/office/powerpoint/2010/main" val="1817820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smtClean="0"/>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FF27E78-FCEA-427F-AAB6-332256462AD7}" type="datetimeFigureOut">
              <a:rPr lang="en-IN" smtClean="0"/>
              <a:t>18-10-2026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486045-A88A-4D0E-8453-0C0F5CA93F36}" type="slidenum">
              <a:rPr lang="en-IN" smtClean="0"/>
              <a:t>‹#›</a:t>
            </a:fld>
            <a:endParaRPr lang="en-IN"/>
          </a:p>
        </p:txBody>
      </p:sp>
    </p:spTree>
    <p:extLst>
      <p:ext uri="{BB962C8B-B14F-4D97-AF65-F5344CB8AC3E}">
        <p14:creationId xmlns:p14="http://schemas.microsoft.com/office/powerpoint/2010/main" val="2126777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F27E78-FCEA-427F-AAB6-332256462AD7}" type="datetimeFigureOut">
              <a:rPr lang="en-IN" smtClean="0"/>
              <a:t>18-10-2026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486045-A88A-4D0E-8453-0C0F5CA93F36}" type="slidenum">
              <a:rPr lang="en-IN" smtClean="0"/>
              <a:t>‹#›</a:t>
            </a:fld>
            <a:endParaRPr lang="en-IN"/>
          </a:p>
        </p:txBody>
      </p:sp>
    </p:spTree>
    <p:extLst>
      <p:ext uri="{BB962C8B-B14F-4D97-AF65-F5344CB8AC3E}">
        <p14:creationId xmlns:p14="http://schemas.microsoft.com/office/powerpoint/2010/main" val="2759059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smtClean="0"/>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F27E78-FCEA-427F-AAB6-332256462AD7}" type="datetimeFigureOut">
              <a:rPr lang="en-IN" smtClean="0"/>
              <a:t>18-10-2026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486045-A88A-4D0E-8453-0C0F5CA93F36}" type="slidenum">
              <a:rPr lang="en-IN" smtClean="0"/>
              <a:t>‹#›</a:t>
            </a:fld>
            <a:endParaRPr lang="en-IN"/>
          </a:p>
        </p:txBody>
      </p:sp>
    </p:spTree>
    <p:extLst>
      <p:ext uri="{BB962C8B-B14F-4D97-AF65-F5344CB8AC3E}">
        <p14:creationId xmlns:p14="http://schemas.microsoft.com/office/powerpoint/2010/main" val="3673804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FF27E78-FCEA-427F-AAB6-332256462AD7}" type="datetimeFigureOut">
              <a:rPr lang="en-IN" smtClean="0"/>
              <a:t>18-10-2026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486045-A88A-4D0E-8453-0C0F5CA93F36}" type="slidenum">
              <a:rPr lang="en-IN" smtClean="0"/>
              <a:t>‹#›</a:t>
            </a:fld>
            <a:endParaRPr lang="en-IN"/>
          </a:p>
        </p:txBody>
      </p:sp>
    </p:spTree>
    <p:extLst>
      <p:ext uri="{BB962C8B-B14F-4D97-AF65-F5344CB8AC3E}">
        <p14:creationId xmlns:p14="http://schemas.microsoft.com/office/powerpoint/2010/main" val="3448572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FF27E78-FCEA-427F-AAB6-332256462AD7}" type="datetimeFigureOut">
              <a:rPr lang="en-IN" smtClean="0"/>
              <a:t>18-10-2026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8486045-A88A-4D0E-8453-0C0F5CA93F36}" type="slidenum">
              <a:rPr lang="en-IN" smtClean="0"/>
              <a:t>‹#›</a:t>
            </a:fld>
            <a:endParaRPr lang="en-IN"/>
          </a:p>
        </p:txBody>
      </p:sp>
    </p:spTree>
    <p:extLst>
      <p:ext uri="{BB962C8B-B14F-4D97-AF65-F5344CB8AC3E}">
        <p14:creationId xmlns:p14="http://schemas.microsoft.com/office/powerpoint/2010/main" val="2065030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FF27E78-FCEA-427F-AAB6-332256462AD7}" type="datetimeFigureOut">
              <a:rPr lang="en-IN" smtClean="0"/>
              <a:t>18-10-2026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8486045-A88A-4D0E-8453-0C0F5CA93F36}" type="slidenum">
              <a:rPr lang="en-IN" smtClean="0"/>
              <a:t>‹#›</a:t>
            </a:fld>
            <a:endParaRPr lang="en-IN"/>
          </a:p>
        </p:txBody>
      </p:sp>
    </p:spTree>
    <p:extLst>
      <p:ext uri="{BB962C8B-B14F-4D97-AF65-F5344CB8AC3E}">
        <p14:creationId xmlns:p14="http://schemas.microsoft.com/office/powerpoint/2010/main" val="773412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F27E78-FCEA-427F-AAB6-332256462AD7}" type="datetimeFigureOut">
              <a:rPr lang="en-IN" smtClean="0"/>
              <a:t>18-10-2026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8486045-A88A-4D0E-8453-0C0F5CA93F36}" type="slidenum">
              <a:rPr lang="en-IN" smtClean="0"/>
              <a:t>‹#›</a:t>
            </a:fld>
            <a:endParaRPr lang="en-IN"/>
          </a:p>
        </p:txBody>
      </p:sp>
    </p:spTree>
    <p:extLst>
      <p:ext uri="{BB962C8B-B14F-4D97-AF65-F5344CB8AC3E}">
        <p14:creationId xmlns:p14="http://schemas.microsoft.com/office/powerpoint/2010/main" val="2757240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Edit Master text styles</a:t>
            </a:r>
          </a:p>
        </p:txBody>
      </p:sp>
      <p:sp>
        <p:nvSpPr>
          <p:cNvPr id="5" name="Date Placeholder 4"/>
          <p:cNvSpPr>
            <a:spLocks noGrp="1"/>
          </p:cNvSpPr>
          <p:nvPr>
            <p:ph type="dt" sz="half" idx="10"/>
          </p:nvPr>
        </p:nvSpPr>
        <p:spPr/>
        <p:txBody>
          <a:bodyPr/>
          <a:lstStyle/>
          <a:p>
            <a:fld id="{9FF27E78-FCEA-427F-AAB6-332256462AD7}" type="datetimeFigureOut">
              <a:rPr lang="en-IN" smtClean="0"/>
              <a:t>18-10-2026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486045-A88A-4D0E-8453-0C0F5CA93F36}" type="slidenum">
              <a:rPr lang="en-IN" smtClean="0"/>
              <a:t>‹#›</a:t>
            </a:fld>
            <a:endParaRPr lang="en-IN"/>
          </a:p>
        </p:txBody>
      </p:sp>
    </p:spTree>
    <p:extLst>
      <p:ext uri="{BB962C8B-B14F-4D97-AF65-F5344CB8AC3E}">
        <p14:creationId xmlns:p14="http://schemas.microsoft.com/office/powerpoint/2010/main" val="3944546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smtClean="0"/>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Edit Master text styles</a:t>
            </a:r>
          </a:p>
        </p:txBody>
      </p:sp>
      <p:sp>
        <p:nvSpPr>
          <p:cNvPr id="5" name="Date Placeholder 4"/>
          <p:cNvSpPr>
            <a:spLocks noGrp="1"/>
          </p:cNvSpPr>
          <p:nvPr>
            <p:ph type="dt" sz="half" idx="10"/>
          </p:nvPr>
        </p:nvSpPr>
        <p:spPr/>
        <p:txBody>
          <a:bodyPr/>
          <a:lstStyle/>
          <a:p>
            <a:fld id="{9FF27E78-FCEA-427F-AAB6-332256462AD7}" type="datetimeFigureOut">
              <a:rPr lang="en-IN" smtClean="0"/>
              <a:t>18-10-2026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486045-A88A-4D0E-8453-0C0F5CA93F36}" type="slidenum">
              <a:rPr lang="en-IN" smtClean="0"/>
              <a:t>‹#›</a:t>
            </a:fld>
            <a:endParaRPr lang="en-IN"/>
          </a:p>
        </p:txBody>
      </p:sp>
    </p:spTree>
    <p:extLst>
      <p:ext uri="{BB962C8B-B14F-4D97-AF65-F5344CB8AC3E}">
        <p14:creationId xmlns:p14="http://schemas.microsoft.com/office/powerpoint/2010/main" val="4054362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F27E78-FCEA-427F-AAB6-332256462AD7}" type="datetimeFigureOut">
              <a:rPr lang="en-IN" smtClean="0"/>
              <a:t>18-10-2026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486045-A88A-4D0E-8453-0C0F5CA93F36}" type="slidenum">
              <a:rPr lang="en-IN" smtClean="0"/>
              <a:t>‹#›</a:t>
            </a:fld>
            <a:endParaRPr lang="en-IN"/>
          </a:p>
        </p:txBody>
      </p:sp>
    </p:spTree>
    <p:extLst>
      <p:ext uri="{BB962C8B-B14F-4D97-AF65-F5344CB8AC3E}">
        <p14:creationId xmlns:p14="http://schemas.microsoft.com/office/powerpoint/2010/main" val="2697408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F27E78-FCEA-427F-AAB6-332256462AD7}" type="datetimeFigureOut">
              <a:rPr lang="en-IN" smtClean="0"/>
              <a:t>18-10-2026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486045-A88A-4D0E-8453-0C0F5CA93F36}" type="slidenum">
              <a:rPr lang="en-IN" smtClean="0"/>
              <a:t>‹#›</a:t>
            </a:fld>
            <a:endParaRPr lang="en-IN"/>
          </a:p>
        </p:txBody>
      </p:sp>
    </p:spTree>
    <p:extLst>
      <p:ext uri="{BB962C8B-B14F-4D97-AF65-F5344CB8AC3E}">
        <p14:creationId xmlns:p14="http://schemas.microsoft.com/office/powerpoint/2010/main" val="2126444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9FF27E78-FCEA-427F-AAB6-332256462AD7}" type="datetimeFigureOut">
              <a:rPr lang="en-IN" smtClean="0"/>
              <a:t>18-10-2026</a:t>
            </a:fld>
            <a:endParaRPr lang="en-IN"/>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48486045-A88A-4D0E-8453-0C0F5CA93F36}" type="slidenum">
              <a:rPr lang="en-IN" smtClean="0"/>
              <a:t>‹#›</a:t>
            </a:fld>
            <a:endParaRPr lang="en-IN"/>
          </a:p>
        </p:txBody>
      </p:sp>
    </p:spTree>
    <p:extLst>
      <p:ext uri="{BB962C8B-B14F-4D97-AF65-F5344CB8AC3E}">
        <p14:creationId xmlns:p14="http://schemas.microsoft.com/office/powerpoint/2010/main" val="2478121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9000"/>
          </a:schemeClr>
        </a:solidFill>
        <a:effectLst/>
      </p:bgPr>
    </p:bg>
    <p:spTree>
      <p:nvGrpSpPr>
        <p:cNvPr id="1" name=""/>
        <p:cNvGrpSpPr/>
        <p:nvPr/>
      </p:nvGrpSpPr>
      <p:grpSpPr>
        <a:xfrm>
          <a:off x="0" y="0"/>
          <a:ext cx="0" cy="0"/>
          <a:chOff x="0" y="0"/>
          <a:chExt cx="0" cy="0"/>
        </a:xfrm>
      </p:grpSpPr>
      <p:sp>
        <p:nvSpPr>
          <p:cNvPr id="6" name="Rectangle 5"/>
          <p:cNvSpPr/>
          <p:nvPr/>
        </p:nvSpPr>
        <p:spPr>
          <a:xfrm>
            <a:off x="617427" y="1657606"/>
            <a:ext cx="2775478" cy="31927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smtClean="0">
                <a:solidFill>
                  <a:schemeClr val="tx1"/>
                </a:solidFill>
                <a:latin typeface="Times New Roman" panose="02020603050405020304" pitchFamily="18" charset="0"/>
                <a:cs typeface="Times New Roman" panose="02020603050405020304" pitchFamily="18" charset="0"/>
              </a:rPr>
              <a:t>Introduction</a:t>
            </a:r>
            <a:endParaRPr lang="en-IN" sz="1100" b="1" dirty="0">
              <a:solidFill>
                <a:schemeClr val="tx1"/>
              </a:solidFill>
              <a:latin typeface="Times New Roman" panose="02020603050405020304" pitchFamily="18" charset="0"/>
              <a:cs typeface="Times New Roman" panose="02020603050405020304" pitchFamily="18" charset="0"/>
            </a:endParaRPr>
          </a:p>
        </p:txBody>
      </p:sp>
      <p:sp>
        <p:nvSpPr>
          <p:cNvPr id="7" name="Rectangle 6"/>
          <p:cNvSpPr/>
          <p:nvPr/>
        </p:nvSpPr>
        <p:spPr>
          <a:xfrm>
            <a:off x="71468" y="2051048"/>
            <a:ext cx="3860918" cy="120755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lvl="0" indent="-171450"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The </a:t>
            </a:r>
            <a:r>
              <a:rPr lang="en-US" sz="800" dirty="0">
                <a:solidFill>
                  <a:schemeClr val="tx1"/>
                </a:solidFill>
                <a:latin typeface="Times New Roman" panose="02020603050405020304" pitchFamily="18" charset="0"/>
                <a:cs typeface="Times New Roman" panose="02020603050405020304" pitchFamily="18" charset="0"/>
              </a:rPr>
              <a:t>following presentation will clearly examine the interconnected relationship of screen time with sleep quality among undergraduate students in the UK</a:t>
            </a:r>
            <a:r>
              <a:rPr lang="en-US" sz="800" dirty="0" smtClean="0">
                <a:solidFill>
                  <a:schemeClr val="tx1"/>
                </a:solidFill>
                <a:latin typeface="Times New Roman" panose="02020603050405020304" pitchFamily="18" charset="0"/>
                <a:cs typeface="Times New Roman" panose="02020603050405020304" pitchFamily="18" charset="0"/>
              </a:rPr>
              <a:t>.</a:t>
            </a:r>
          </a:p>
          <a:p>
            <a:pPr marL="171450" lvl="0" indent="-171450" algn="just">
              <a:buFont typeface="Arial" panose="020B0604020202020204" pitchFamily="34" charset="0"/>
              <a:buChar char="•"/>
            </a:pPr>
            <a:r>
              <a:rPr lang="en-IN" sz="800" dirty="0" smtClean="0">
                <a:solidFill>
                  <a:schemeClr val="tx1"/>
                </a:solidFill>
                <a:latin typeface="Times New Roman" panose="02020603050405020304" pitchFamily="18" charset="0"/>
                <a:cs typeface="Times New Roman" panose="02020603050405020304" pitchFamily="18" charset="0"/>
              </a:rPr>
              <a:t>Supported by statistical evidence, it will also highlight the prevalence of this health issue.  </a:t>
            </a:r>
          </a:p>
          <a:p>
            <a:pPr marL="171450" lvl="0" indent="-171450" algn="just">
              <a:buFont typeface="Arial" panose="020B0604020202020204" pitchFamily="34" charset="0"/>
              <a:buChar char="•"/>
            </a:pPr>
            <a:r>
              <a:rPr lang="en-IN" sz="800" dirty="0" smtClean="0">
                <a:solidFill>
                  <a:schemeClr val="tx1"/>
                </a:solidFill>
                <a:latin typeface="Times New Roman" panose="02020603050405020304" pitchFamily="18" charset="0"/>
                <a:cs typeface="Times New Roman" panose="02020603050405020304" pitchFamily="18" charset="0"/>
              </a:rPr>
              <a:t>Describing </a:t>
            </a:r>
            <a:r>
              <a:rPr lang="en-IN" sz="800" dirty="0">
                <a:solidFill>
                  <a:schemeClr val="tx1"/>
                </a:solidFill>
                <a:latin typeface="Times New Roman" panose="02020603050405020304" pitchFamily="18" charset="0"/>
                <a:cs typeface="Times New Roman" panose="02020603050405020304" pitchFamily="18" charset="0"/>
              </a:rPr>
              <a:t>the rationale of the research will demonstrate the significance behind selecting this health issue, and applying theoretical concepts will provide a strong research background. </a:t>
            </a:r>
          </a:p>
          <a:p>
            <a:pPr marL="171450" indent="-171450" algn="just">
              <a:buFont typeface="Arial" panose="020B0604020202020204" pitchFamily="34" charset="0"/>
              <a:buChar char="•"/>
            </a:pPr>
            <a:r>
              <a:rPr lang="en-IN" sz="800" dirty="0">
                <a:solidFill>
                  <a:schemeClr val="tx1"/>
                </a:solidFill>
                <a:latin typeface="Times New Roman" panose="02020603050405020304" pitchFamily="18" charset="0"/>
                <a:cs typeface="Times New Roman" panose="02020603050405020304" pitchFamily="18" charset="0"/>
              </a:rPr>
              <a:t>The presentation will also define the aim of the research, objectives, and a strong research question.</a:t>
            </a:r>
            <a:endParaRPr lang="en-IN" sz="800" b="1" dirty="0">
              <a:solidFill>
                <a:schemeClr val="tx1"/>
              </a:solidFill>
              <a:latin typeface="Times New Roman" panose="02020603050405020304" pitchFamily="18" charset="0"/>
              <a:cs typeface="Times New Roman" panose="02020603050405020304" pitchFamily="18" charset="0"/>
            </a:endParaRPr>
          </a:p>
        </p:txBody>
      </p:sp>
      <p:sp>
        <p:nvSpPr>
          <p:cNvPr id="9" name="Rectangle 8"/>
          <p:cNvSpPr/>
          <p:nvPr/>
        </p:nvSpPr>
        <p:spPr>
          <a:xfrm>
            <a:off x="108072" y="5203834"/>
            <a:ext cx="3913724" cy="275769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lvl="0" indent="-171450" algn="just">
              <a:buFont typeface="Arial" panose="020B0604020202020204" pitchFamily="34" charset="0"/>
              <a:buChar char="•"/>
            </a:pPr>
            <a:r>
              <a:rPr lang="en-IN" sz="800" dirty="0">
                <a:solidFill>
                  <a:schemeClr val="tx1"/>
                </a:solidFill>
                <a:latin typeface="Times New Roman" panose="02020603050405020304" pitchFamily="18" charset="0"/>
                <a:cs typeface="Times New Roman" panose="02020603050405020304" pitchFamily="18" charset="0"/>
              </a:rPr>
              <a:t>In the UK, excessive screen time, especially before bedtime, significantly harms sleep quality of undergraduate students by causing delays in sleep onset and shortening total rest duration (Deivendran et al., 2025; Arshad et al., 2021). </a:t>
            </a:r>
          </a:p>
          <a:p>
            <a:pPr marL="171450" lvl="0" indent="-171450" algn="just">
              <a:buFont typeface="Arial" panose="020B0604020202020204" pitchFamily="34" charset="0"/>
              <a:buChar char="•"/>
            </a:pPr>
            <a:r>
              <a:rPr lang="en-IN" sz="800" dirty="0">
                <a:solidFill>
                  <a:schemeClr val="tx1"/>
                </a:solidFill>
                <a:latin typeface="Times New Roman" panose="02020603050405020304" pitchFamily="18" charset="0"/>
                <a:cs typeface="Times New Roman" panose="02020603050405020304" pitchFamily="18" charset="0"/>
              </a:rPr>
              <a:t>As per the current study, a substantial positive correlation has been observed between high smartphone usage and poor sleep quality and due to this, 61.7% of young-aged undergraduate students suffer from sleeping issues ((Deivendran et al., 2025; Esubalew et al., 2024).  </a:t>
            </a:r>
          </a:p>
          <a:p>
            <a:pPr marL="171450" lvl="0" indent="-171450" algn="just">
              <a:buFont typeface="Arial" panose="020B0604020202020204" pitchFamily="34" charset="0"/>
              <a:buChar char="•"/>
            </a:pPr>
            <a:r>
              <a:rPr lang="en-IN" sz="800" dirty="0">
                <a:solidFill>
                  <a:schemeClr val="tx1"/>
                </a:solidFill>
                <a:latin typeface="Times New Roman" panose="02020603050405020304" pitchFamily="18" charset="0"/>
                <a:cs typeface="Times New Roman" panose="02020603050405020304" pitchFamily="18" charset="0"/>
              </a:rPr>
              <a:t>WHO (2024) highlighted that excessive use of social media platforms, like Instagram and TikTok, is one of the main reasons that influence poor sleep quality by increasing screen time.</a:t>
            </a:r>
          </a:p>
          <a:p>
            <a:pPr marL="171450" lvl="0" indent="-171450"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According </a:t>
            </a:r>
            <a:r>
              <a:rPr lang="en-US" sz="800" dirty="0">
                <a:solidFill>
                  <a:schemeClr val="tx1"/>
                </a:solidFill>
                <a:latin typeface="Times New Roman" panose="02020603050405020304" pitchFamily="18" charset="0"/>
                <a:cs typeface="Times New Roman" panose="02020603050405020304" pitchFamily="18" charset="0"/>
              </a:rPr>
              <a:t>to recent research, one hour of screen time in bedtime uplifted the risk of insomnia by 59% among young adults (Frontiers, 2026).</a:t>
            </a:r>
            <a:endParaRPr lang="en-IN" sz="800" dirty="0" smtClean="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IN" sz="800" dirty="0" smtClean="0">
                <a:solidFill>
                  <a:schemeClr val="tx1"/>
                </a:solidFill>
                <a:latin typeface="Times New Roman" panose="02020603050405020304" pitchFamily="18" charset="0"/>
                <a:cs typeface="Times New Roman" panose="02020603050405020304" pitchFamily="18" charset="0"/>
              </a:rPr>
              <a:t>Approx. </a:t>
            </a:r>
            <a:r>
              <a:rPr lang="en-IN" sz="800" dirty="0">
                <a:solidFill>
                  <a:schemeClr val="tx1"/>
                </a:solidFill>
                <a:latin typeface="Times New Roman" panose="02020603050405020304" pitchFamily="18" charset="0"/>
                <a:cs typeface="Times New Roman" panose="02020603050405020304" pitchFamily="18" charset="0"/>
              </a:rPr>
              <a:t>61% of young undergraduate students aged between 16 to 24 use their phones before bedtime and 50% watch television, which results in poor sleep quality by increasing overall screen time (Dinic, 2022).  </a:t>
            </a:r>
          </a:p>
          <a:p>
            <a:pPr marL="171450" lvl="0" indent="-171450" algn="just">
              <a:buFont typeface="Arial" panose="020B0604020202020204" pitchFamily="34" charset="0"/>
              <a:buChar char="•"/>
            </a:pPr>
            <a:r>
              <a:rPr lang="en-IN" sz="800" dirty="0">
                <a:solidFill>
                  <a:schemeClr val="tx1"/>
                </a:solidFill>
                <a:latin typeface="Times New Roman" panose="02020603050405020304" pitchFamily="18" charset="0"/>
                <a:cs typeface="Times New Roman" panose="02020603050405020304" pitchFamily="18" charset="0"/>
              </a:rPr>
              <a:t>Continuously decreasing sleep quality negatively impacts young undergraduate students’ health by affecting their quality of life (QoL) through causing emotional volatility, daytime fatigue, weight gain, and cardiovascular risks (Dakanalis et al., 2024).</a:t>
            </a:r>
          </a:p>
          <a:p>
            <a:pPr marL="171450" indent="-171450" algn="just">
              <a:buFont typeface="Arial" panose="020B0604020202020204" pitchFamily="34" charset="0"/>
              <a:buChar char="•"/>
            </a:pPr>
            <a:r>
              <a:rPr lang="en-IN" sz="800" dirty="0">
                <a:solidFill>
                  <a:schemeClr val="tx1"/>
                </a:solidFill>
                <a:latin typeface="Times New Roman" panose="02020603050405020304" pitchFamily="18" charset="0"/>
                <a:cs typeface="Times New Roman" panose="02020603050405020304" pitchFamily="18" charset="0"/>
              </a:rPr>
              <a:t>Therefore, the statistical evidence strongly highlights a significant relationship between screen time and sleep quality among UK undergraduate students.</a:t>
            </a:r>
          </a:p>
        </p:txBody>
      </p:sp>
      <p:sp>
        <p:nvSpPr>
          <p:cNvPr id="15" name="TextBox 14"/>
          <p:cNvSpPr txBox="1"/>
          <p:nvPr/>
        </p:nvSpPr>
        <p:spPr>
          <a:xfrm>
            <a:off x="-6829" y="4253770"/>
            <a:ext cx="1873514" cy="338554"/>
          </a:xfrm>
          <a:prstGeom prst="rect">
            <a:avLst/>
          </a:prstGeom>
          <a:noFill/>
        </p:spPr>
        <p:txBody>
          <a:bodyPr wrap="square" rtlCol="0">
            <a:spAutoFit/>
          </a:bodyPr>
          <a:lstStyle/>
          <a:p>
            <a:pPr algn="ctr"/>
            <a:r>
              <a:rPr lang="en-US" sz="800" dirty="0">
                <a:latin typeface="Times New Roman" panose="02020603050405020304" pitchFamily="18" charset="0"/>
                <a:cs typeface="Times New Roman" panose="02020603050405020304" pitchFamily="18" charset="0"/>
              </a:rPr>
              <a:t>Figure 1: Using phone after going to bed </a:t>
            </a:r>
          </a:p>
          <a:p>
            <a:pPr algn="ctr"/>
            <a:r>
              <a:rPr lang="en-US" sz="800" dirty="0">
                <a:latin typeface="Times New Roman" panose="02020603050405020304" pitchFamily="18" charset="0"/>
                <a:cs typeface="Times New Roman" panose="02020603050405020304" pitchFamily="18" charset="0"/>
              </a:rPr>
              <a:t>(Source: Frontiers, 2026)</a:t>
            </a:r>
          </a:p>
        </p:txBody>
      </p:sp>
      <p:sp>
        <p:nvSpPr>
          <p:cNvPr id="17" name="TextBox 16"/>
          <p:cNvSpPr txBox="1"/>
          <p:nvPr/>
        </p:nvSpPr>
        <p:spPr>
          <a:xfrm>
            <a:off x="1794492" y="4272992"/>
            <a:ext cx="2218747" cy="461665"/>
          </a:xfrm>
          <a:prstGeom prst="rect">
            <a:avLst/>
          </a:prstGeom>
          <a:noFill/>
        </p:spPr>
        <p:txBody>
          <a:bodyPr wrap="square" rtlCol="0">
            <a:spAutoFit/>
          </a:bodyPr>
          <a:lstStyle/>
          <a:p>
            <a:pPr algn="ctr"/>
            <a:r>
              <a:rPr lang="en-IN" sz="800" dirty="0">
                <a:latin typeface="Times New Roman" panose="02020603050405020304" pitchFamily="18" charset="0"/>
                <a:cs typeface="Times New Roman" panose="02020603050405020304" pitchFamily="18" charset="0"/>
              </a:rPr>
              <a:t>Figure 2: Percentage of screen time among the UK population  </a:t>
            </a:r>
          </a:p>
          <a:p>
            <a:pPr algn="ctr"/>
            <a:r>
              <a:rPr lang="en-IN" sz="800" dirty="0">
                <a:latin typeface="Times New Roman" panose="02020603050405020304" pitchFamily="18" charset="0"/>
                <a:cs typeface="Times New Roman" panose="02020603050405020304" pitchFamily="18" charset="0"/>
              </a:rPr>
              <a:t>(Source: Dinic, 2022)</a:t>
            </a:r>
          </a:p>
        </p:txBody>
      </p:sp>
      <p:sp>
        <p:nvSpPr>
          <p:cNvPr id="18" name="Rectangle 17"/>
          <p:cNvSpPr/>
          <p:nvPr/>
        </p:nvSpPr>
        <p:spPr>
          <a:xfrm>
            <a:off x="5440293" y="2030830"/>
            <a:ext cx="2981811" cy="221125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Poor </a:t>
            </a:r>
            <a:r>
              <a:rPr lang="en-US" sz="800" dirty="0">
                <a:solidFill>
                  <a:schemeClr val="tx1"/>
                </a:solidFill>
                <a:latin typeface="Times New Roman" panose="02020603050405020304" pitchFamily="18" charset="0"/>
                <a:cs typeface="Times New Roman" panose="02020603050405020304" pitchFamily="18" charset="0"/>
              </a:rPr>
              <a:t>sleep quality due to excessive screen time remains one of the leading causes of mental health issues, including stress and anxiety among people aged between 16-24 in the UK (</a:t>
            </a:r>
            <a:r>
              <a:rPr lang="en-US" sz="800" dirty="0" err="1">
                <a:solidFill>
                  <a:schemeClr val="tx1"/>
                </a:solidFill>
                <a:latin typeface="Times New Roman" panose="02020603050405020304" pitchFamily="18" charset="0"/>
                <a:cs typeface="Times New Roman" panose="02020603050405020304" pitchFamily="18" charset="0"/>
              </a:rPr>
              <a:t>Aryal</a:t>
            </a:r>
            <a:r>
              <a:rPr lang="en-US" sz="800" dirty="0">
                <a:solidFill>
                  <a:schemeClr val="tx1"/>
                </a:solidFill>
                <a:latin typeface="Times New Roman" panose="02020603050405020304" pitchFamily="18" charset="0"/>
                <a:cs typeface="Times New Roman" panose="02020603050405020304" pitchFamily="18" charset="0"/>
              </a:rPr>
              <a:t> et al., 2025; NHS, 2026).</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Thus</a:t>
            </a:r>
            <a:r>
              <a:rPr lang="en-US" sz="800" dirty="0">
                <a:solidFill>
                  <a:schemeClr val="tx1"/>
                </a:solidFill>
                <a:latin typeface="Times New Roman" panose="02020603050405020304" pitchFamily="18" charset="0"/>
                <a:cs typeface="Times New Roman" panose="02020603050405020304" pitchFamily="18" charset="0"/>
              </a:rPr>
              <a:t>, conducting this research is significant to improve sleep quality among UK undergraduate students by addressing potential screen time patterns and their impacts.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The </a:t>
            </a:r>
            <a:r>
              <a:rPr lang="en-US" sz="800" dirty="0">
                <a:solidFill>
                  <a:schemeClr val="tx1"/>
                </a:solidFill>
                <a:latin typeface="Times New Roman" panose="02020603050405020304" pitchFamily="18" charset="0"/>
                <a:cs typeface="Times New Roman" panose="02020603050405020304" pitchFamily="18" charset="0"/>
              </a:rPr>
              <a:t>research highlights a strong significance, as it demonstrates the urgency of examining how screen time related to different activities, such as social media or television watching affect sleep quality of undergraduate students in the UK.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Moreover</a:t>
            </a:r>
            <a:r>
              <a:rPr lang="en-US" sz="800" dirty="0">
                <a:solidFill>
                  <a:schemeClr val="tx1"/>
                </a:solidFill>
                <a:latin typeface="Times New Roman" panose="02020603050405020304" pitchFamily="18" charset="0"/>
                <a:cs typeface="Times New Roman" panose="02020603050405020304" pitchFamily="18" charset="0"/>
              </a:rPr>
              <a:t>, the study will uphold research originality by providing an appropriate and authentic systematic contribution through a SLR approach.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Therefore</a:t>
            </a:r>
            <a:r>
              <a:rPr lang="en-US" sz="800" dirty="0">
                <a:solidFill>
                  <a:schemeClr val="tx1"/>
                </a:solidFill>
                <a:latin typeface="Times New Roman" panose="02020603050405020304" pitchFamily="18" charset="0"/>
                <a:cs typeface="Times New Roman" panose="02020603050405020304" pitchFamily="18" charset="0"/>
              </a:rPr>
              <a:t>, by focusing on current statistical evidence, the research will inform public health policy and future research priorities. </a:t>
            </a:r>
          </a:p>
        </p:txBody>
      </p:sp>
      <p:sp>
        <p:nvSpPr>
          <p:cNvPr id="21" name="Rectangle 20"/>
          <p:cNvSpPr/>
          <p:nvPr/>
        </p:nvSpPr>
        <p:spPr>
          <a:xfrm>
            <a:off x="8500744" y="4194915"/>
            <a:ext cx="4210023" cy="53341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IN" sz="700" dirty="0">
                <a:solidFill>
                  <a:schemeClr val="tx1"/>
                </a:solidFill>
                <a:latin typeface="Times New Roman" panose="02020603050405020304" pitchFamily="18" charset="0"/>
                <a:cs typeface="Times New Roman" panose="02020603050405020304" pitchFamily="18" charset="0"/>
              </a:rPr>
              <a:t>Arshad, D., Joyia, U.M., Fatima, S., Khalid, N., Rishi, A.I., Rahim, N.U.A., Bukhari, S.F., Shairwani, G.K. and Salmaan, A. (2021) ‘The adverse impact of excessive smartphone screen-time on sleep quality among young adults: A prospective cohort’, Sleep Science, 14(04), pp.337-341. Available at: https://doi.org/10.5935/1984-0063.20200114 </a:t>
            </a:r>
          </a:p>
          <a:p>
            <a:r>
              <a:rPr lang="en-IN" sz="700" dirty="0" err="1">
                <a:solidFill>
                  <a:schemeClr val="tx1"/>
                </a:solidFill>
                <a:latin typeface="Times New Roman" panose="02020603050405020304" pitchFamily="18" charset="0"/>
                <a:cs typeface="Times New Roman" panose="02020603050405020304" pitchFamily="18" charset="0"/>
              </a:rPr>
              <a:t>Aryal</a:t>
            </a:r>
            <a:r>
              <a:rPr lang="en-IN" sz="700" dirty="0">
                <a:solidFill>
                  <a:schemeClr val="tx1"/>
                </a:solidFill>
                <a:latin typeface="Times New Roman" panose="02020603050405020304" pitchFamily="18" charset="0"/>
                <a:cs typeface="Times New Roman" panose="02020603050405020304" pitchFamily="18" charset="0"/>
              </a:rPr>
              <a:t>, I., </a:t>
            </a:r>
            <a:r>
              <a:rPr lang="en-IN" sz="700" dirty="0" err="1">
                <a:solidFill>
                  <a:schemeClr val="tx1"/>
                </a:solidFill>
                <a:latin typeface="Times New Roman" panose="02020603050405020304" pitchFamily="18" charset="0"/>
                <a:cs typeface="Times New Roman" panose="02020603050405020304" pitchFamily="18" charset="0"/>
              </a:rPr>
              <a:t>Gyawali</a:t>
            </a:r>
            <a:r>
              <a:rPr lang="en-IN" sz="700" dirty="0">
                <a:solidFill>
                  <a:schemeClr val="tx1"/>
                </a:solidFill>
                <a:latin typeface="Times New Roman" panose="02020603050405020304" pitchFamily="18" charset="0"/>
                <a:cs typeface="Times New Roman" panose="02020603050405020304" pitchFamily="18" charset="0"/>
              </a:rPr>
              <a:t>, V., Pradhan, N., Lama, S. and </a:t>
            </a:r>
            <a:r>
              <a:rPr lang="en-IN" sz="700" dirty="0" err="1">
                <a:solidFill>
                  <a:schemeClr val="tx1"/>
                </a:solidFill>
                <a:latin typeface="Times New Roman" panose="02020603050405020304" pitchFamily="18" charset="0"/>
                <a:cs typeface="Times New Roman" panose="02020603050405020304" pitchFamily="18" charset="0"/>
              </a:rPr>
              <a:t>Thapa</a:t>
            </a:r>
            <a:r>
              <a:rPr lang="en-IN" sz="700" dirty="0">
                <a:solidFill>
                  <a:schemeClr val="tx1"/>
                </a:solidFill>
                <a:latin typeface="Times New Roman" panose="02020603050405020304" pitchFamily="18" charset="0"/>
                <a:cs typeface="Times New Roman" panose="02020603050405020304" pitchFamily="18" charset="0"/>
              </a:rPr>
              <a:t>, K. (2025) ‘Screen time, sleep quality and mental health among adolescents of secondary schools in </a:t>
            </a:r>
            <a:r>
              <a:rPr lang="en-IN" sz="700" dirty="0" err="1">
                <a:solidFill>
                  <a:schemeClr val="tx1"/>
                </a:solidFill>
                <a:latin typeface="Times New Roman" panose="02020603050405020304" pitchFamily="18" charset="0"/>
                <a:cs typeface="Times New Roman" panose="02020603050405020304" pitchFamily="18" charset="0"/>
              </a:rPr>
              <a:t>Dharan</a:t>
            </a:r>
            <a:r>
              <a:rPr lang="en-IN" sz="700" dirty="0">
                <a:solidFill>
                  <a:schemeClr val="tx1"/>
                </a:solidFill>
                <a:latin typeface="Times New Roman" panose="02020603050405020304" pitchFamily="18" charset="0"/>
                <a:cs typeface="Times New Roman" panose="02020603050405020304" pitchFamily="18" charset="0"/>
              </a:rPr>
              <a:t>’, PLOS Mental Health, 2(11), p.e0000405. Available at: https://journals.plos.org/mentalhealth/article/file?id=10.1371/journal.pmen.0000405&amp;type=printable (Accessed: 11 October 2026).</a:t>
            </a:r>
          </a:p>
          <a:p>
            <a:r>
              <a:rPr lang="en-IN" sz="700" dirty="0">
                <a:solidFill>
                  <a:schemeClr val="tx1"/>
                </a:solidFill>
                <a:latin typeface="Times New Roman" panose="02020603050405020304" pitchFamily="18" charset="0"/>
                <a:cs typeface="Times New Roman" panose="02020603050405020304" pitchFamily="18" charset="0"/>
              </a:rPr>
              <a:t>Dakanalis A, </a:t>
            </a:r>
            <a:r>
              <a:rPr lang="en-IN" sz="700" dirty="0" err="1">
                <a:solidFill>
                  <a:schemeClr val="tx1"/>
                </a:solidFill>
                <a:latin typeface="Times New Roman" panose="02020603050405020304" pitchFamily="18" charset="0"/>
                <a:cs typeface="Times New Roman" panose="02020603050405020304" pitchFamily="18" charset="0"/>
              </a:rPr>
              <a:t>Voulgaridou</a:t>
            </a:r>
            <a:r>
              <a:rPr lang="en-IN" sz="700" dirty="0">
                <a:solidFill>
                  <a:schemeClr val="tx1"/>
                </a:solidFill>
                <a:latin typeface="Times New Roman" panose="02020603050405020304" pitchFamily="18" charset="0"/>
                <a:cs typeface="Times New Roman" panose="02020603050405020304" pitchFamily="18" charset="0"/>
              </a:rPr>
              <a:t> G, </a:t>
            </a:r>
            <a:r>
              <a:rPr lang="en-IN" sz="700" dirty="0" err="1">
                <a:solidFill>
                  <a:schemeClr val="tx1"/>
                </a:solidFill>
                <a:latin typeface="Times New Roman" panose="02020603050405020304" pitchFamily="18" charset="0"/>
                <a:cs typeface="Times New Roman" panose="02020603050405020304" pitchFamily="18" charset="0"/>
              </a:rPr>
              <a:t>Alexatou</a:t>
            </a:r>
            <a:r>
              <a:rPr lang="en-IN" sz="700" dirty="0">
                <a:solidFill>
                  <a:schemeClr val="tx1"/>
                </a:solidFill>
                <a:latin typeface="Times New Roman" panose="02020603050405020304" pitchFamily="18" charset="0"/>
                <a:cs typeface="Times New Roman" panose="02020603050405020304" pitchFamily="18" charset="0"/>
              </a:rPr>
              <a:t> O, </a:t>
            </a:r>
            <a:r>
              <a:rPr lang="en-IN" sz="700" dirty="0" err="1">
                <a:solidFill>
                  <a:schemeClr val="tx1"/>
                </a:solidFill>
                <a:latin typeface="Times New Roman" panose="02020603050405020304" pitchFamily="18" charset="0"/>
                <a:cs typeface="Times New Roman" panose="02020603050405020304" pitchFamily="18" charset="0"/>
              </a:rPr>
              <a:t>Papadopoulou</a:t>
            </a:r>
            <a:r>
              <a:rPr lang="en-IN" sz="700" dirty="0">
                <a:solidFill>
                  <a:schemeClr val="tx1"/>
                </a:solidFill>
                <a:latin typeface="Times New Roman" panose="02020603050405020304" pitchFamily="18" charset="0"/>
                <a:cs typeface="Times New Roman" panose="02020603050405020304" pitchFamily="18" charset="0"/>
              </a:rPr>
              <a:t> SK, </a:t>
            </a:r>
            <a:r>
              <a:rPr lang="en-IN" sz="700" dirty="0" err="1">
                <a:solidFill>
                  <a:schemeClr val="tx1"/>
                </a:solidFill>
                <a:latin typeface="Times New Roman" panose="02020603050405020304" pitchFamily="18" charset="0"/>
                <a:cs typeface="Times New Roman" panose="02020603050405020304" pitchFamily="18" charset="0"/>
              </a:rPr>
              <a:t>Jacovides</a:t>
            </a:r>
            <a:r>
              <a:rPr lang="en-IN" sz="700" dirty="0">
                <a:solidFill>
                  <a:schemeClr val="tx1"/>
                </a:solidFill>
                <a:latin typeface="Times New Roman" panose="02020603050405020304" pitchFamily="18" charset="0"/>
                <a:cs typeface="Times New Roman" panose="02020603050405020304" pitchFamily="18" charset="0"/>
              </a:rPr>
              <a:t> C, </a:t>
            </a:r>
            <a:r>
              <a:rPr lang="en-IN" sz="700" dirty="0" err="1">
                <a:solidFill>
                  <a:schemeClr val="tx1"/>
                </a:solidFill>
                <a:latin typeface="Times New Roman" panose="02020603050405020304" pitchFamily="18" charset="0"/>
                <a:cs typeface="Times New Roman" panose="02020603050405020304" pitchFamily="18" charset="0"/>
              </a:rPr>
              <a:t>Pritsa</a:t>
            </a:r>
            <a:r>
              <a:rPr lang="en-IN" sz="700" dirty="0">
                <a:solidFill>
                  <a:schemeClr val="tx1"/>
                </a:solidFill>
                <a:latin typeface="Times New Roman" panose="02020603050405020304" pitchFamily="18" charset="0"/>
                <a:cs typeface="Times New Roman" panose="02020603050405020304" pitchFamily="18" charset="0"/>
              </a:rPr>
              <a:t> A, </a:t>
            </a:r>
            <a:r>
              <a:rPr lang="en-IN" sz="700" dirty="0" err="1">
                <a:solidFill>
                  <a:schemeClr val="tx1"/>
                </a:solidFill>
                <a:latin typeface="Times New Roman" panose="02020603050405020304" pitchFamily="18" charset="0"/>
                <a:cs typeface="Times New Roman" panose="02020603050405020304" pitchFamily="18" charset="0"/>
              </a:rPr>
              <a:t>Chrysafi</a:t>
            </a:r>
            <a:r>
              <a:rPr lang="en-IN" sz="700" dirty="0">
                <a:solidFill>
                  <a:schemeClr val="tx1"/>
                </a:solidFill>
                <a:latin typeface="Times New Roman" panose="02020603050405020304" pitchFamily="18" charset="0"/>
                <a:cs typeface="Times New Roman" panose="02020603050405020304" pitchFamily="18" charset="0"/>
              </a:rPr>
              <a:t> M, </a:t>
            </a:r>
            <a:r>
              <a:rPr lang="en-IN" sz="700" dirty="0" err="1">
                <a:solidFill>
                  <a:schemeClr val="tx1"/>
                </a:solidFill>
                <a:latin typeface="Times New Roman" panose="02020603050405020304" pitchFamily="18" charset="0"/>
                <a:cs typeface="Times New Roman" panose="02020603050405020304" pitchFamily="18" charset="0"/>
              </a:rPr>
              <a:t>Papacosta</a:t>
            </a:r>
            <a:r>
              <a:rPr lang="en-IN" sz="700" dirty="0">
                <a:solidFill>
                  <a:schemeClr val="tx1"/>
                </a:solidFill>
                <a:latin typeface="Times New Roman" panose="02020603050405020304" pitchFamily="18" charset="0"/>
                <a:cs typeface="Times New Roman" panose="02020603050405020304" pitchFamily="18" charset="0"/>
              </a:rPr>
              <a:t> E, </a:t>
            </a:r>
            <a:r>
              <a:rPr lang="en-IN" sz="700" dirty="0" err="1">
                <a:solidFill>
                  <a:schemeClr val="tx1"/>
                </a:solidFill>
                <a:latin typeface="Times New Roman" panose="02020603050405020304" pitchFamily="18" charset="0"/>
                <a:cs typeface="Times New Roman" panose="02020603050405020304" pitchFamily="18" charset="0"/>
              </a:rPr>
              <a:t>Kapetanou</a:t>
            </a:r>
            <a:r>
              <a:rPr lang="en-IN" sz="700" dirty="0">
                <a:solidFill>
                  <a:schemeClr val="tx1"/>
                </a:solidFill>
                <a:latin typeface="Times New Roman" panose="02020603050405020304" pitchFamily="18" charset="0"/>
                <a:cs typeface="Times New Roman" panose="02020603050405020304" pitchFamily="18" charset="0"/>
              </a:rPr>
              <a:t> MG, </a:t>
            </a:r>
            <a:r>
              <a:rPr lang="en-IN" sz="700" dirty="0" err="1">
                <a:solidFill>
                  <a:schemeClr val="tx1"/>
                </a:solidFill>
                <a:latin typeface="Times New Roman" panose="02020603050405020304" pitchFamily="18" charset="0"/>
                <a:cs typeface="Times New Roman" panose="02020603050405020304" pitchFamily="18" charset="0"/>
              </a:rPr>
              <a:t>Tsourouflis</a:t>
            </a:r>
            <a:r>
              <a:rPr lang="en-IN" sz="700" dirty="0">
                <a:solidFill>
                  <a:schemeClr val="tx1"/>
                </a:solidFill>
                <a:latin typeface="Times New Roman" panose="02020603050405020304" pitchFamily="18" charset="0"/>
                <a:cs typeface="Times New Roman" panose="02020603050405020304" pitchFamily="18" charset="0"/>
              </a:rPr>
              <a:t> G, </a:t>
            </a:r>
            <a:r>
              <a:rPr lang="en-IN" sz="700" dirty="0" err="1">
                <a:solidFill>
                  <a:schemeClr val="tx1"/>
                </a:solidFill>
                <a:latin typeface="Times New Roman" panose="02020603050405020304" pitchFamily="18" charset="0"/>
                <a:cs typeface="Times New Roman" panose="02020603050405020304" pitchFamily="18" charset="0"/>
              </a:rPr>
              <a:t>Antonopoulou</a:t>
            </a:r>
            <a:r>
              <a:rPr lang="en-IN" sz="700" dirty="0">
                <a:solidFill>
                  <a:schemeClr val="tx1"/>
                </a:solidFill>
                <a:latin typeface="Times New Roman" panose="02020603050405020304" pitchFamily="18" charset="0"/>
                <a:cs typeface="Times New Roman" panose="02020603050405020304" pitchFamily="18" charset="0"/>
              </a:rPr>
              <a:t> M. (2024) ‘Overweight and obesity is associated with higher risk of perceived stress and poor sleep quality in young adults’, </a:t>
            </a:r>
            <a:r>
              <a:rPr lang="en-IN" sz="700" dirty="0" err="1">
                <a:solidFill>
                  <a:schemeClr val="tx1"/>
                </a:solidFill>
                <a:latin typeface="Times New Roman" panose="02020603050405020304" pitchFamily="18" charset="0"/>
                <a:cs typeface="Times New Roman" panose="02020603050405020304" pitchFamily="18" charset="0"/>
              </a:rPr>
              <a:t>Medicina</a:t>
            </a:r>
            <a:r>
              <a:rPr lang="en-IN" sz="700" dirty="0">
                <a:solidFill>
                  <a:schemeClr val="tx1"/>
                </a:solidFill>
                <a:latin typeface="Times New Roman" panose="02020603050405020304" pitchFamily="18" charset="0"/>
                <a:cs typeface="Times New Roman" panose="02020603050405020304" pitchFamily="18" charset="0"/>
              </a:rPr>
              <a:t>. 2024 Jun 14;60(6):983. Available at: https://doi.org/10.3390/medicina60060983 </a:t>
            </a:r>
          </a:p>
          <a:p>
            <a:r>
              <a:rPr lang="en-IN" sz="700" dirty="0">
                <a:solidFill>
                  <a:schemeClr val="tx1"/>
                </a:solidFill>
                <a:latin typeface="Times New Roman" panose="02020603050405020304" pitchFamily="18" charset="0"/>
                <a:cs typeface="Times New Roman" panose="02020603050405020304" pitchFamily="18" charset="0"/>
              </a:rPr>
              <a:t>Deivendran, G., </a:t>
            </a:r>
            <a:r>
              <a:rPr lang="en-IN" sz="700" dirty="0" err="1">
                <a:solidFill>
                  <a:schemeClr val="tx1"/>
                </a:solidFill>
                <a:latin typeface="Times New Roman" panose="02020603050405020304" pitchFamily="18" charset="0"/>
                <a:cs typeface="Times New Roman" panose="02020603050405020304" pitchFamily="18" charset="0"/>
              </a:rPr>
              <a:t>Kanagaraj</a:t>
            </a:r>
            <a:r>
              <a:rPr lang="en-IN" sz="700" dirty="0">
                <a:solidFill>
                  <a:schemeClr val="tx1"/>
                </a:solidFill>
                <a:latin typeface="Times New Roman" panose="02020603050405020304" pitchFamily="18" charset="0"/>
                <a:cs typeface="Times New Roman" panose="02020603050405020304" pitchFamily="18" charset="0"/>
              </a:rPr>
              <a:t>, T.S., </a:t>
            </a:r>
            <a:r>
              <a:rPr lang="en-IN" sz="700" dirty="0" err="1">
                <a:solidFill>
                  <a:schemeClr val="tx1"/>
                </a:solidFill>
                <a:latin typeface="Times New Roman" panose="02020603050405020304" pitchFamily="18" charset="0"/>
                <a:cs typeface="Times New Roman" panose="02020603050405020304" pitchFamily="18" charset="0"/>
              </a:rPr>
              <a:t>Leelabai</a:t>
            </a:r>
            <a:r>
              <a:rPr lang="en-IN" sz="700" dirty="0">
                <a:solidFill>
                  <a:schemeClr val="tx1"/>
                </a:solidFill>
                <a:latin typeface="Times New Roman" panose="02020603050405020304" pitchFamily="18" charset="0"/>
                <a:cs typeface="Times New Roman" panose="02020603050405020304" pitchFamily="18" charset="0"/>
              </a:rPr>
              <a:t>, B.S., Kannan, P., Srinivasan, Y., </a:t>
            </a:r>
            <a:r>
              <a:rPr lang="en-IN" sz="700" dirty="0" err="1">
                <a:solidFill>
                  <a:schemeClr val="tx1"/>
                </a:solidFill>
                <a:latin typeface="Times New Roman" panose="02020603050405020304" pitchFamily="18" charset="0"/>
                <a:cs typeface="Times New Roman" panose="02020603050405020304" pitchFamily="18" charset="0"/>
              </a:rPr>
              <a:t>Ayyavoo</a:t>
            </a:r>
            <a:r>
              <a:rPr lang="en-IN" sz="700" dirty="0">
                <a:solidFill>
                  <a:schemeClr val="tx1"/>
                </a:solidFill>
                <a:latin typeface="Times New Roman" panose="02020603050405020304" pitchFamily="18" charset="0"/>
                <a:cs typeface="Times New Roman" panose="02020603050405020304" pitchFamily="18" charset="0"/>
              </a:rPr>
              <a:t>, S. and </a:t>
            </a:r>
            <a:r>
              <a:rPr lang="en-IN" sz="700" dirty="0" err="1">
                <a:solidFill>
                  <a:schemeClr val="tx1"/>
                </a:solidFill>
                <a:latin typeface="Times New Roman" panose="02020603050405020304" pitchFamily="18" charset="0"/>
                <a:cs typeface="Times New Roman" panose="02020603050405020304" pitchFamily="18" charset="0"/>
              </a:rPr>
              <a:t>Periasamy</a:t>
            </a:r>
            <a:r>
              <a:rPr lang="en-IN" sz="700" dirty="0">
                <a:solidFill>
                  <a:schemeClr val="tx1"/>
                </a:solidFill>
                <a:latin typeface="Times New Roman" panose="02020603050405020304" pitchFamily="18" charset="0"/>
                <a:cs typeface="Times New Roman" panose="02020603050405020304" pitchFamily="18" charset="0"/>
              </a:rPr>
              <a:t>, P. (2025) ‘Impact of excessive screen time on sleep quality and sleep disturbances among young adults: a cross-sectional study’, Journal of pharmacy &amp; </a:t>
            </a:r>
            <a:r>
              <a:rPr lang="en-IN" sz="700" dirty="0" err="1">
                <a:solidFill>
                  <a:schemeClr val="tx1"/>
                </a:solidFill>
                <a:latin typeface="Times New Roman" panose="02020603050405020304" pitchFamily="18" charset="0"/>
                <a:cs typeface="Times New Roman" panose="02020603050405020304" pitchFamily="18" charset="0"/>
              </a:rPr>
              <a:t>bioallied</a:t>
            </a:r>
            <a:r>
              <a:rPr lang="en-IN" sz="700" dirty="0">
                <a:solidFill>
                  <a:schemeClr val="tx1"/>
                </a:solidFill>
                <a:latin typeface="Times New Roman" panose="02020603050405020304" pitchFamily="18" charset="0"/>
                <a:cs typeface="Times New Roman" panose="02020603050405020304" pitchFamily="18" charset="0"/>
              </a:rPr>
              <a:t> sciences, 17(2), p.53. Available at: https://doi.org/10.4103/jpbs.jpbs_944_25 </a:t>
            </a:r>
          </a:p>
          <a:p>
            <a:r>
              <a:rPr lang="en-IN" sz="700" dirty="0">
                <a:solidFill>
                  <a:schemeClr val="tx1"/>
                </a:solidFill>
                <a:latin typeface="Times New Roman" panose="02020603050405020304" pitchFamily="18" charset="0"/>
                <a:cs typeface="Times New Roman" panose="02020603050405020304" pitchFamily="18" charset="0"/>
              </a:rPr>
              <a:t>Dinic, M. (2022) The </a:t>
            </a:r>
            <a:r>
              <a:rPr lang="en-IN" sz="700" dirty="0" err="1">
                <a:solidFill>
                  <a:schemeClr val="tx1"/>
                </a:solidFill>
                <a:latin typeface="Times New Roman" panose="02020603050405020304" pitchFamily="18" charset="0"/>
                <a:cs typeface="Times New Roman" panose="02020603050405020304" pitchFamily="18" charset="0"/>
              </a:rPr>
              <a:t>YouGov</a:t>
            </a:r>
            <a:r>
              <a:rPr lang="en-IN" sz="700" dirty="0">
                <a:solidFill>
                  <a:schemeClr val="tx1"/>
                </a:solidFill>
                <a:latin typeface="Times New Roman" panose="02020603050405020304" pitchFamily="18" charset="0"/>
                <a:cs typeface="Times New Roman" panose="02020603050405020304" pitchFamily="18" charset="0"/>
              </a:rPr>
              <a:t> Sleep Study: Part four - The impact of screens, lights, and noise on sleep. </a:t>
            </a:r>
            <a:r>
              <a:rPr lang="en-IN" sz="700" dirty="0" err="1">
                <a:solidFill>
                  <a:schemeClr val="tx1"/>
                </a:solidFill>
                <a:latin typeface="Times New Roman" panose="02020603050405020304" pitchFamily="18" charset="0"/>
                <a:cs typeface="Times New Roman" panose="02020603050405020304" pitchFamily="18" charset="0"/>
              </a:rPr>
              <a:t>YouGov</a:t>
            </a:r>
            <a:r>
              <a:rPr lang="en-IN" sz="700" dirty="0">
                <a:solidFill>
                  <a:schemeClr val="tx1"/>
                </a:solidFill>
                <a:latin typeface="Times New Roman" panose="02020603050405020304" pitchFamily="18" charset="0"/>
                <a:cs typeface="Times New Roman" panose="02020603050405020304" pitchFamily="18" charset="0"/>
              </a:rPr>
              <a:t>. Available at: https://yougov.com/en-gb/articles/42947-yougov-sleep-study-part-four-impact-screens-lights (Accessed: 11 October 2026).</a:t>
            </a:r>
          </a:p>
          <a:p>
            <a:r>
              <a:rPr lang="en-IN" sz="700" dirty="0">
                <a:solidFill>
                  <a:schemeClr val="tx1"/>
                </a:solidFill>
                <a:latin typeface="Times New Roman" panose="02020603050405020304" pitchFamily="18" charset="0"/>
                <a:cs typeface="Times New Roman" panose="02020603050405020304" pitchFamily="18" charset="0"/>
              </a:rPr>
              <a:t>Dream (2026) The 2026 UK Sleep Survey. Available at: https://www.dreams.co.uk/sleep-matters-club/the-2026-uk-sleep-survey (Accessed: 11 October 2026).</a:t>
            </a:r>
          </a:p>
          <a:p>
            <a:r>
              <a:rPr lang="en-IN" sz="700" dirty="0">
                <a:solidFill>
                  <a:schemeClr val="tx1"/>
                </a:solidFill>
                <a:latin typeface="Times New Roman" panose="02020603050405020304" pitchFamily="18" charset="0"/>
                <a:cs typeface="Times New Roman" panose="02020603050405020304" pitchFamily="18" charset="0"/>
              </a:rPr>
              <a:t>Esubalew, D., </a:t>
            </a:r>
            <a:r>
              <a:rPr lang="en-IN" sz="700" dirty="0" err="1">
                <a:solidFill>
                  <a:schemeClr val="tx1"/>
                </a:solidFill>
                <a:latin typeface="Times New Roman" panose="02020603050405020304" pitchFamily="18" charset="0"/>
                <a:cs typeface="Times New Roman" panose="02020603050405020304" pitchFamily="18" charset="0"/>
              </a:rPr>
              <a:t>Delie</a:t>
            </a:r>
            <a:r>
              <a:rPr lang="en-IN" sz="700" dirty="0">
                <a:solidFill>
                  <a:schemeClr val="tx1"/>
                </a:solidFill>
                <a:latin typeface="Times New Roman" panose="02020603050405020304" pitchFamily="18" charset="0"/>
                <a:cs typeface="Times New Roman" panose="02020603050405020304" pitchFamily="18" charset="0"/>
              </a:rPr>
              <a:t>, A.M., </a:t>
            </a:r>
            <a:r>
              <a:rPr lang="en-IN" sz="700" dirty="0" err="1">
                <a:solidFill>
                  <a:schemeClr val="tx1"/>
                </a:solidFill>
                <a:latin typeface="Times New Roman" panose="02020603050405020304" pitchFamily="18" charset="0"/>
                <a:cs typeface="Times New Roman" panose="02020603050405020304" pitchFamily="18" charset="0"/>
              </a:rPr>
              <a:t>Limenh</a:t>
            </a:r>
            <a:r>
              <a:rPr lang="en-IN" sz="700" dirty="0">
                <a:solidFill>
                  <a:schemeClr val="tx1"/>
                </a:solidFill>
                <a:latin typeface="Times New Roman" panose="02020603050405020304" pitchFamily="18" charset="0"/>
                <a:cs typeface="Times New Roman" panose="02020603050405020304" pitchFamily="18" charset="0"/>
              </a:rPr>
              <a:t>, L.W., </a:t>
            </a:r>
            <a:r>
              <a:rPr lang="en-IN" sz="700" dirty="0" err="1">
                <a:solidFill>
                  <a:schemeClr val="tx1"/>
                </a:solidFill>
                <a:latin typeface="Times New Roman" panose="02020603050405020304" pitchFamily="18" charset="0"/>
                <a:cs typeface="Times New Roman" panose="02020603050405020304" pitchFamily="18" charset="0"/>
              </a:rPr>
              <a:t>Worku</a:t>
            </a:r>
            <a:r>
              <a:rPr lang="en-IN" sz="700" dirty="0">
                <a:solidFill>
                  <a:schemeClr val="tx1"/>
                </a:solidFill>
                <a:latin typeface="Times New Roman" panose="02020603050405020304" pitchFamily="18" charset="0"/>
                <a:cs typeface="Times New Roman" panose="02020603050405020304" pitchFamily="18" charset="0"/>
              </a:rPr>
              <a:t>, N.K., </a:t>
            </a:r>
            <a:r>
              <a:rPr lang="en-IN" sz="700" dirty="0" err="1">
                <a:solidFill>
                  <a:schemeClr val="tx1"/>
                </a:solidFill>
                <a:latin typeface="Times New Roman" panose="02020603050405020304" pitchFamily="18" charset="0"/>
                <a:cs typeface="Times New Roman" panose="02020603050405020304" pitchFamily="18" charset="0"/>
              </a:rPr>
              <a:t>Fenta</a:t>
            </a:r>
            <a:r>
              <a:rPr lang="en-IN" sz="700" dirty="0">
                <a:solidFill>
                  <a:schemeClr val="tx1"/>
                </a:solidFill>
                <a:latin typeface="Times New Roman" panose="02020603050405020304" pitchFamily="18" charset="0"/>
                <a:cs typeface="Times New Roman" panose="02020603050405020304" pitchFamily="18" charset="0"/>
              </a:rPr>
              <a:t>, E.T., </a:t>
            </a:r>
            <a:r>
              <a:rPr lang="en-IN" sz="700" dirty="0" err="1">
                <a:solidFill>
                  <a:schemeClr val="tx1"/>
                </a:solidFill>
                <a:latin typeface="Times New Roman" panose="02020603050405020304" pitchFamily="18" charset="0"/>
                <a:cs typeface="Times New Roman" panose="02020603050405020304" pitchFamily="18" charset="0"/>
              </a:rPr>
              <a:t>Hailu</a:t>
            </a:r>
            <a:r>
              <a:rPr lang="en-IN" sz="700" dirty="0">
                <a:solidFill>
                  <a:schemeClr val="tx1"/>
                </a:solidFill>
                <a:latin typeface="Times New Roman" panose="02020603050405020304" pitchFamily="18" charset="0"/>
                <a:cs typeface="Times New Roman" panose="02020603050405020304" pitchFamily="18" charset="0"/>
              </a:rPr>
              <a:t>, M., Abie, A., </a:t>
            </a:r>
            <a:r>
              <a:rPr lang="en-IN" sz="700" dirty="0" err="1">
                <a:solidFill>
                  <a:schemeClr val="tx1"/>
                </a:solidFill>
                <a:latin typeface="Times New Roman" panose="02020603050405020304" pitchFamily="18" charset="0"/>
                <a:cs typeface="Times New Roman" panose="02020603050405020304" pitchFamily="18" charset="0"/>
              </a:rPr>
              <a:t>Mehari</a:t>
            </a:r>
            <a:r>
              <a:rPr lang="en-IN" sz="700" dirty="0">
                <a:solidFill>
                  <a:schemeClr val="tx1"/>
                </a:solidFill>
                <a:latin typeface="Times New Roman" panose="02020603050405020304" pitchFamily="18" charset="0"/>
                <a:cs typeface="Times New Roman" panose="02020603050405020304" pitchFamily="18" charset="0"/>
              </a:rPr>
              <a:t>, M.G., </a:t>
            </a:r>
            <a:r>
              <a:rPr lang="en-IN" sz="700" dirty="0" err="1">
                <a:solidFill>
                  <a:schemeClr val="tx1"/>
                </a:solidFill>
                <a:latin typeface="Times New Roman" panose="02020603050405020304" pitchFamily="18" charset="0"/>
                <a:cs typeface="Times New Roman" panose="02020603050405020304" pitchFamily="18" charset="0"/>
              </a:rPr>
              <a:t>Dagnaw</a:t>
            </a:r>
            <a:r>
              <a:rPr lang="en-IN" sz="700" dirty="0">
                <a:solidFill>
                  <a:schemeClr val="tx1"/>
                </a:solidFill>
                <a:latin typeface="Times New Roman" panose="02020603050405020304" pitchFamily="18" charset="0"/>
                <a:cs typeface="Times New Roman" panose="02020603050405020304" pitchFamily="18" charset="0"/>
              </a:rPr>
              <a:t>, T.E. and </a:t>
            </a:r>
            <a:r>
              <a:rPr lang="en-IN" sz="700" dirty="0" err="1">
                <a:solidFill>
                  <a:schemeClr val="tx1"/>
                </a:solidFill>
                <a:latin typeface="Times New Roman" panose="02020603050405020304" pitchFamily="18" charset="0"/>
                <a:cs typeface="Times New Roman" panose="02020603050405020304" pitchFamily="18" charset="0"/>
              </a:rPr>
              <a:t>Melese</a:t>
            </a:r>
            <a:r>
              <a:rPr lang="en-IN" sz="700" dirty="0">
                <a:solidFill>
                  <a:schemeClr val="tx1"/>
                </a:solidFill>
                <a:latin typeface="Times New Roman" panose="02020603050405020304" pitchFamily="18" charset="0"/>
                <a:cs typeface="Times New Roman" panose="02020603050405020304" pitchFamily="18" charset="0"/>
              </a:rPr>
              <a:t>, M. (2024) ‘Poor sleep quality among bedtime smartphone user medical students in Ethiopia, 2024’, Sleep Medicine: X, 8, p.100134. Available at: https://www.sciencedirect.com/science/article/pii/S2590142724000326 (Accessed: 11 October 2026).</a:t>
            </a:r>
          </a:p>
          <a:p>
            <a:r>
              <a:rPr lang="en-IN" sz="700" dirty="0" err="1">
                <a:solidFill>
                  <a:schemeClr val="tx1"/>
                </a:solidFill>
                <a:latin typeface="Times New Roman" panose="02020603050405020304" pitchFamily="18" charset="0"/>
                <a:cs typeface="Times New Roman" panose="02020603050405020304" pitchFamily="18" charset="0"/>
              </a:rPr>
              <a:t>Ferini-Strambi</a:t>
            </a:r>
            <a:r>
              <a:rPr lang="en-IN" sz="700" dirty="0">
                <a:solidFill>
                  <a:schemeClr val="tx1"/>
                </a:solidFill>
                <a:latin typeface="Times New Roman" panose="02020603050405020304" pitchFamily="18" charset="0"/>
                <a:cs typeface="Times New Roman" panose="02020603050405020304" pitchFamily="18" charset="0"/>
              </a:rPr>
              <a:t>, L. and </a:t>
            </a:r>
            <a:r>
              <a:rPr lang="en-IN" sz="700" dirty="0" err="1">
                <a:solidFill>
                  <a:schemeClr val="tx1"/>
                </a:solidFill>
                <a:latin typeface="Times New Roman" panose="02020603050405020304" pitchFamily="18" charset="0"/>
                <a:cs typeface="Times New Roman" panose="02020603050405020304" pitchFamily="18" charset="0"/>
              </a:rPr>
              <a:t>Cajochen</a:t>
            </a:r>
            <a:r>
              <a:rPr lang="en-IN" sz="700" dirty="0">
                <a:solidFill>
                  <a:schemeClr val="tx1"/>
                </a:solidFill>
                <a:latin typeface="Times New Roman" panose="02020603050405020304" pitchFamily="18" charset="0"/>
                <a:cs typeface="Times New Roman" panose="02020603050405020304" pitchFamily="18" charset="0"/>
              </a:rPr>
              <a:t>, C. (2025) Circadian Rhythms, Sleep, and Sleep Disorders (Vol. 206). Elsevier. Available at: https://books.google.com/books?hl=en&amp;lr=&amp;id=5kcmEQAAQBAJ&amp;oi=fnd&amp;pg=PP1&amp;dq=Circadian+Rhythm+Theory+books&amp;ots=TvFFBYRSVF&amp;sig=9eE_0E-BEj9t9hNoikjZsk-l2W8 (Accessed: 11 October 2026).</a:t>
            </a:r>
          </a:p>
          <a:p>
            <a:r>
              <a:rPr lang="en-IN" sz="700" dirty="0">
                <a:solidFill>
                  <a:schemeClr val="tx1"/>
                </a:solidFill>
                <a:latin typeface="Times New Roman" panose="02020603050405020304" pitchFamily="18" charset="0"/>
                <a:cs typeface="Times New Roman" panose="02020603050405020304" pitchFamily="18" charset="0"/>
              </a:rPr>
              <a:t>Foster, R. and </a:t>
            </a:r>
            <a:r>
              <a:rPr lang="en-IN" sz="700" dirty="0" err="1">
                <a:solidFill>
                  <a:schemeClr val="tx1"/>
                </a:solidFill>
                <a:latin typeface="Times New Roman" panose="02020603050405020304" pitchFamily="18" charset="0"/>
                <a:cs typeface="Times New Roman" panose="02020603050405020304" pitchFamily="18" charset="0"/>
              </a:rPr>
              <a:t>Kreitzman</a:t>
            </a:r>
            <a:r>
              <a:rPr lang="en-IN" sz="700" dirty="0">
                <a:solidFill>
                  <a:schemeClr val="tx1"/>
                </a:solidFill>
                <a:latin typeface="Times New Roman" panose="02020603050405020304" pitchFamily="18" charset="0"/>
                <a:cs typeface="Times New Roman" panose="02020603050405020304" pitchFamily="18" charset="0"/>
              </a:rPr>
              <a:t>, L. (2017) Circadian rhythms: A very short introduction. Oxford University Press. Available at: https://books.google.com/books?hl=en&amp;lr=&amp;id=oS5dDgAAQBAJ&amp;oi=fnd&amp;pg=PP1&amp;dq=Circadian+Rhythm+Theory+books&amp;ots=BsdQ__GPde&amp;sig=EBCgReiLcBJsPclJYmFZufsi_aE (Accessed: 11 October 2026).</a:t>
            </a:r>
          </a:p>
          <a:p>
            <a:r>
              <a:rPr lang="en-IN" sz="700" dirty="0">
                <a:solidFill>
                  <a:schemeClr val="tx1"/>
                </a:solidFill>
                <a:latin typeface="Times New Roman" panose="02020603050405020304" pitchFamily="18" charset="0"/>
                <a:cs typeface="Times New Roman" panose="02020603050405020304" pitchFamily="18" charset="0"/>
              </a:rPr>
              <a:t>Frontiers (2026) One hour’s screen use after going to bed increases your risk of insomnia by 59%, scientists find. Available at: https://www.frontiersin.org/news/2025/03/31/hours-screen-use-after-bed-increases-insomnia-risk-frontiers-psychiatry (Accessed: 11 October 2026).</a:t>
            </a:r>
          </a:p>
          <a:p>
            <a:r>
              <a:rPr lang="en-IN" sz="700" dirty="0">
                <a:solidFill>
                  <a:schemeClr val="tx1"/>
                </a:solidFill>
                <a:latin typeface="Times New Roman" panose="02020603050405020304" pitchFamily="18" charset="0"/>
                <a:cs typeface="Times New Roman" panose="02020603050405020304" pitchFamily="18" charset="0"/>
              </a:rPr>
              <a:t>NHS (2026) Sleep problems. Available at: https://www.nhs.uk/every-mind-matters/mental-health-issues/sleep/ (Accessed: 11 October 2026).</a:t>
            </a:r>
          </a:p>
          <a:p>
            <a:r>
              <a:rPr lang="en-IN" sz="700" dirty="0" err="1">
                <a:solidFill>
                  <a:schemeClr val="tx1"/>
                </a:solidFill>
                <a:latin typeface="Times New Roman" panose="02020603050405020304" pitchFamily="18" charset="0"/>
                <a:cs typeface="Times New Roman" panose="02020603050405020304" pitchFamily="18" charset="0"/>
              </a:rPr>
              <a:t>NIGMS.Gov</a:t>
            </a:r>
            <a:r>
              <a:rPr lang="en-IN" sz="700" dirty="0">
                <a:solidFill>
                  <a:schemeClr val="tx1"/>
                </a:solidFill>
                <a:latin typeface="Times New Roman" panose="02020603050405020304" pitchFamily="18" charset="0"/>
                <a:cs typeface="Times New Roman" panose="02020603050405020304" pitchFamily="18" charset="0"/>
              </a:rPr>
              <a:t> (2026) Image Gallery: Circadian rhythms and the SCN. Available at: https://nigms.nih.gov/image-gallery/6613 (Accessed: 11 October 2026).</a:t>
            </a:r>
          </a:p>
          <a:p>
            <a:r>
              <a:rPr lang="en-IN" sz="700" dirty="0">
                <a:solidFill>
                  <a:schemeClr val="tx1"/>
                </a:solidFill>
                <a:latin typeface="Times New Roman" panose="02020603050405020304" pitchFamily="18" charset="0"/>
                <a:cs typeface="Times New Roman" panose="02020603050405020304" pitchFamily="18" charset="0"/>
              </a:rPr>
              <a:t>Ross, J.A. and Van </a:t>
            </a:r>
            <a:r>
              <a:rPr lang="en-IN" sz="700" dirty="0" err="1">
                <a:solidFill>
                  <a:schemeClr val="tx1"/>
                </a:solidFill>
                <a:latin typeface="Times New Roman" panose="02020603050405020304" pitchFamily="18" charset="0"/>
                <a:cs typeface="Times New Roman" panose="02020603050405020304" pitchFamily="18" charset="0"/>
              </a:rPr>
              <a:t>Bockstaele</a:t>
            </a:r>
            <a:r>
              <a:rPr lang="en-IN" sz="700" dirty="0">
                <a:solidFill>
                  <a:schemeClr val="tx1"/>
                </a:solidFill>
                <a:latin typeface="Times New Roman" panose="02020603050405020304" pitchFamily="18" charset="0"/>
                <a:cs typeface="Times New Roman" panose="02020603050405020304" pitchFamily="18" charset="0"/>
              </a:rPr>
              <a:t>, E.J. (2021) ‘The locus </a:t>
            </a:r>
            <a:r>
              <a:rPr lang="en-IN" sz="700" dirty="0" err="1">
                <a:solidFill>
                  <a:schemeClr val="tx1"/>
                </a:solidFill>
                <a:latin typeface="Times New Roman" panose="02020603050405020304" pitchFamily="18" charset="0"/>
                <a:cs typeface="Times New Roman" panose="02020603050405020304" pitchFamily="18" charset="0"/>
              </a:rPr>
              <a:t>coeruleus</a:t>
            </a:r>
            <a:r>
              <a:rPr lang="en-IN" sz="700" dirty="0">
                <a:solidFill>
                  <a:schemeClr val="tx1"/>
                </a:solidFill>
                <a:latin typeface="Times New Roman" panose="02020603050405020304" pitchFamily="18" charset="0"/>
                <a:cs typeface="Times New Roman" panose="02020603050405020304" pitchFamily="18" charset="0"/>
              </a:rPr>
              <a:t>-norepinephrine system in stress and arousal: </a:t>
            </a:r>
            <a:r>
              <a:rPr lang="en-IN" sz="700" dirty="0" err="1">
                <a:solidFill>
                  <a:schemeClr val="tx1"/>
                </a:solidFill>
                <a:latin typeface="Times New Roman" panose="02020603050405020304" pitchFamily="18" charset="0"/>
                <a:cs typeface="Times New Roman" panose="02020603050405020304" pitchFamily="18" charset="0"/>
              </a:rPr>
              <a:t>unraveling</a:t>
            </a:r>
            <a:r>
              <a:rPr lang="en-IN" sz="700" dirty="0">
                <a:solidFill>
                  <a:schemeClr val="tx1"/>
                </a:solidFill>
                <a:latin typeface="Times New Roman" panose="02020603050405020304" pitchFamily="18" charset="0"/>
                <a:cs typeface="Times New Roman" panose="02020603050405020304" pitchFamily="18" charset="0"/>
              </a:rPr>
              <a:t> historical, current, and future perspectives’, Frontiers in psychiatry, 11, p.601519. Available at: https://www.frontiersin.org/journals/psychiatry/articles/10.3389/fpsyt.2020.601519/full (Accessed: 11 October 2026).</a:t>
            </a:r>
          </a:p>
          <a:p>
            <a:r>
              <a:rPr lang="en-IN" sz="700" dirty="0">
                <a:solidFill>
                  <a:schemeClr val="tx1"/>
                </a:solidFill>
                <a:latin typeface="Times New Roman" panose="02020603050405020304" pitchFamily="18" charset="0"/>
                <a:cs typeface="Times New Roman" panose="02020603050405020304" pitchFamily="18" charset="0"/>
              </a:rPr>
              <a:t>Tang, N.K., </a:t>
            </a:r>
            <a:r>
              <a:rPr lang="en-IN" sz="700" dirty="0" err="1">
                <a:solidFill>
                  <a:schemeClr val="tx1"/>
                </a:solidFill>
                <a:latin typeface="Times New Roman" panose="02020603050405020304" pitchFamily="18" charset="0"/>
                <a:cs typeface="Times New Roman" panose="02020603050405020304" pitchFamily="18" charset="0"/>
              </a:rPr>
              <a:t>Saconi</a:t>
            </a:r>
            <a:r>
              <a:rPr lang="en-IN" sz="700" dirty="0">
                <a:solidFill>
                  <a:schemeClr val="tx1"/>
                </a:solidFill>
                <a:latin typeface="Times New Roman" panose="02020603050405020304" pitchFamily="18" charset="0"/>
                <a:cs typeface="Times New Roman" panose="02020603050405020304" pitchFamily="18" charset="0"/>
              </a:rPr>
              <a:t>, B., </a:t>
            </a:r>
            <a:r>
              <a:rPr lang="en-IN" sz="700" dirty="0" err="1">
                <a:solidFill>
                  <a:schemeClr val="tx1"/>
                </a:solidFill>
                <a:latin typeface="Times New Roman" panose="02020603050405020304" pitchFamily="18" charset="0"/>
                <a:cs typeface="Times New Roman" panose="02020603050405020304" pitchFamily="18" charset="0"/>
              </a:rPr>
              <a:t>Jansson‐Fröjmark</a:t>
            </a:r>
            <a:r>
              <a:rPr lang="en-IN" sz="700" dirty="0">
                <a:solidFill>
                  <a:schemeClr val="tx1"/>
                </a:solidFill>
                <a:latin typeface="Times New Roman" panose="02020603050405020304" pitchFamily="18" charset="0"/>
                <a:cs typeface="Times New Roman" panose="02020603050405020304" pitchFamily="18" charset="0"/>
              </a:rPr>
              <a:t>, M., Ong, J.C. and Carney, C.E. (2023) ‘Cognitive factors and processes in models of insomnia: A systematic review’, Journal of Sleep Research, 32(6), p.e13923. Available at: https://onlinelibrary.wiley.com/doi/pdf/10.1111/jsr.13923 (Accessed: 11 October 2026).</a:t>
            </a:r>
          </a:p>
          <a:p>
            <a:r>
              <a:rPr lang="en-IN" sz="700" dirty="0">
                <a:solidFill>
                  <a:schemeClr val="tx1"/>
                </a:solidFill>
                <a:latin typeface="Times New Roman" panose="02020603050405020304" pitchFamily="18" charset="0"/>
                <a:cs typeface="Times New Roman" panose="02020603050405020304" pitchFamily="18" charset="0"/>
              </a:rPr>
              <a:t>WHO (2024) Teens, screens and mental health. Available at: https://www.who.int/europe/news/item/25-09-2024-teens--screens-and-mental-health (Accessed: 11 October 2026).</a:t>
            </a:r>
          </a:p>
        </p:txBody>
      </p:sp>
      <p:sp>
        <p:nvSpPr>
          <p:cNvPr id="22" name="Rectangle 21"/>
          <p:cNvSpPr/>
          <p:nvPr/>
        </p:nvSpPr>
        <p:spPr>
          <a:xfrm>
            <a:off x="8516506" y="2061773"/>
            <a:ext cx="4210023" cy="167593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Conducting </a:t>
            </a:r>
            <a:r>
              <a:rPr lang="en-US" sz="800" dirty="0">
                <a:solidFill>
                  <a:schemeClr val="tx1"/>
                </a:solidFill>
                <a:latin typeface="Times New Roman" panose="02020603050405020304" pitchFamily="18" charset="0"/>
                <a:cs typeface="Times New Roman" panose="02020603050405020304" pitchFamily="18" charset="0"/>
              </a:rPr>
              <a:t>this research will provide benefits to the target population (UK undergraduates) by offering evidence-based insights to manage and improve sleeping habits, while empowering their academic performance (Esubalew et al., 2024).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To </a:t>
            </a:r>
            <a:r>
              <a:rPr lang="en-US" sz="800" dirty="0">
                <a:solidFill>
                  <a:schemeClr val="tx1"/>
                </a:solidFill>
                <a:latin typeface="Times New Roman" panose="02020603050405020304" pitchFamily="18" charset="0"/>
                <a:cs typeface="Times New Roman" panose="02020603050405020304" pitchFamily="18" charset="0"/>
              </a:rPr>
              <a:t>provide benefits to public health, the research will address youth digital wellness trends, which can help them to </a:t>
            </a:r>
            <a:r>
              <a:rPr lang="en-US" sz="800" dirty="0" smtClean="0">
                <a:solidFill>
                  <a:schemeClr val="tx1"/>
                </a:solidFill>
                <a:latin typeface="Times New Roman" panose="02020603050405020304" pitchFamily="18" charset="0"/>
                <a:cs typeface="Times New Roman" panose="02020603050405020304" pitchFamily="18" charset="0"/>
              </a:rPr>
              <a:t>identify </a:t>
            </a:r>
            <a:r>
              <a:rPr lang="en-US" sz="800" dirty="0">
                <a:solidFill>
                  <a:schemeClr val="tx1"/>
                </a:solidFill>
                <a:latin typeface="Times New Roman" panose="02020603050405020304" pitchFamily="18" charset="0"/>
                <a:cs typeface="Times New Roman" panose="02020603050405020304" pitchFamily="18" charset="0"/>
              </a:rPr>
              <a:t>mental health and sleep deprivation risks.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For </a:t>
            </a:r>
            <a:r>
              <a:rPr lang="en-US" sz="800" dirty="0">
                <a:solidFill>
                  <a:schemeClr val="tx1"/>
                </a:solidFill>
                <a:latin typeface="Times New Roman" panose="02020603050405020304" pitchFamily="18" charset="0"/>
                <a:cs typeface="Times New Roman" panose="02020603050405020304" pitchFamily="18" charset="0"/>
              </a:rPr>
              <a:t>social care services, the research will provide evidence-based insights to universities to design practical and effective digital well-being interventions (Esubalew et al., 2024).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By </a:t>
            </a:r>
            <a:r>
              <a:rPr lang="en-US" sz="800" dirty="0">
                <a:solidFill>
                  <a:schemeClr val="tx1"/>
                </a:solidFill>
                <a:latin typeface="Times New Roman" panose="02020603050405020304" pitchFamily="18" charset="0"/>
                <a:cs typeface="Times New Roman" panose="02020603050405020304" pitchFamily="18" charset="0"/>
              </a:rPr>
              <a:t>assessing existing evidence systematically, it will support policy development by increasing concern for public health policies regarding improving sleep quality while maintaining screen time.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Health </a:t>
            </a:r>
            <a:r>
              <a:rPr lang="en-US" sz="800" dirty="0">
                <a:solidFill>
                  <a:schemeClr val="tx1"/>
                </a:solidFill>
                <a:latin typeface="Times New Roman" panose="02020603050405020304" pitchFamily="18" charset="0"/>
                <a:cs typeface="Times New Roman" panose="02020603050405020304" pitchFamily="18" charset="0"/>
              </a:rPr>
              <a:t>and Social Care (HSC) professionals will also get benefits from this research by enhancing their care quality by understanding screen-related sleep issues among the UK undergraduate students.</a:t>
            </a:r>
          </a:p>
        </p:txBody>
      </p:sp>
      <p:sp>
        <p:nvSpPr>
          <p:cNvPr id="3" name="Rounded Rectangle 2"/>
          <p:cNvSpPr/>
          <p:nvPr/>
        </p:nvSpPr>
        <p:spPr>
          <a:xfrm>
            <a:off x="108072" y="653370"/>
            <a:ext cx="12537117" cy="951196"/>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2223"/>
          </a:p>
        </p:txBody>
      </p:sp>
      <p:sp>
        <p:nvSpPr>
          <p:cNvPr id="5" name="TextBox 4"/>
          <p:cNvSpPr txBox="1"/>
          <p:nvPr/>
        </p:nvSpPr>
        <p:spPr>
          <a:xfrm>
            <a:off x="463926" y="1064915"/>
            <a:ext cx="4215830" cy="400110"/>
          </a:xfrm>
          <a:prstGeom prst="rect">
            <a:avLst/>
          </a:prstGeom>
          <a:noFill/>
        </p:spPr>
        <p:txBody>
          <a:bodyPr wrap="square" rtlCol="0">
            <a:spAutoFit/>
          </a:bodyPr>
          <a:lstStyle/>
          <a:p>
            <a:r>
              <a:rPr lang="en-IN" sz="1000" b="1" dirty="0" smtClean="0">
                <a:latin typeface="Times New Roman" panose="02020603050405020304" pitchFamily="18" charset="0"/>
                <a:cs typeface="Times New Roman" panose="02020603050405020304" pitchFamily="18" charset="0"/>
              </a:rPr>
              <a:t>Programme</a:t>
            </a:r>
            <a:r>
              <a:rPr lang="en-IN" sz="1000" b="1" dirty="0">
                <a:latin typeface="Times New Roman" panose="02020603050405020304" pitchFamily="18" charset="0"/>
                <a:cs typeface="Times New Roman" panose="02020603050405020304" pitchFamily="18" charset="0"/>
              </a:rPr>
              <a:t>: </a:t>
            </a:r>
            <a:r>
              <a:rPr lang="en-US" sz="1000" b="1" dirty="0">
                <a:latin typeface="Times New Roman" panose="02020603050405020304" pitchFamily="18" charset="0"/>
                <a:cs typeface="Times New Roman" panose="02020603050405020304" pitchFamily="18" charset="0"/>
              </a:rPr>
              <a:t>Msc Public Health And Social Care </a:t>
            </a:r>
            <a:r>
              <a:rPr lang="en-US" sz="1000" b="1" dirty="0" smtClean="0">
                <a:latin typeface="Times New Roman" panose="02020603050405020304" pitchFamily="18" charset="0"/>
                <a:cs typeface="Times New Roman" panose="02020603050405020304" pitchFamily="18" charset="0"/>
              </a:rPr>
              <a:t>in Practice                                                                                                                                   </a:t>
            </a:r>
          </a:p>
          <a:p>
            <a:r>
              <a:rPr lang="en-US" sz="1000" b="1" dirty="0" smtClean="0">
                <a:latin typeface="Times New Roman" panose="02020603050405020304" pitchFamily="18" charset="0"/>
                <a:cs typeface="Times New Roman" panose="02020603050405020304" pitchFamily="18" charset="0"/>
              </a:rPr>
              <a:t>Lecturer</a:t>
            </a:r>
            <a:r>
              <a:rPr lang="en-US" sz="1000" b="1" dirty="0" smtClean="0">
                <a:latin typeface="Times New Roman" panose="02020603050405020304" pitchFamily="18" charset="0"/>
                <a:cs typeface="Times New Roman" panose="02020603050405020304" pitchFamily="18" charset="0"/>
              </a:rPr>
              <a:t> </a:t>
            </a:r>
            <a:r>
              <a:rPr lang="en-US" sz="1000" b="1" dirty="0" smtClean="0">
                <a:latin typeface="Times New Roman" panose="02020603050405020304" pitchFamily="18" charset="0"/>
                <a:cs typeface="Times New Roman" panose="02020603050405020304" pitchFamily="18" charset="0"/>
              </a:rPr>
              <a:t>name: </a:t>
            </a:r>
            <a:r>
              <a:rPr lang="en-US" sz="1000" b="1" dirty="0" err="1" smtClean="0">
                <a:latin typeface="Times New Roman" panose="02020603050405020304" pitchFamily="18" charset="0"/>
                <a:cs typeface="Times New Roman" panose="02020603050405020304" pitchFamily="18" charset="0"/>
              </a:rPr>
              <a:t>Oluwadamilola</a:t>
            </a:r>
            <a:r>
              <a:rPr lang="en-US" sz="1000" b="1" dirty="0" smtClean="0">
                <a:latin typeface="Times New Roman" panose="02020603050405020304" pitchFamily="18" charset="0"/>
                <a:cs typeface="Times New Roman" panose="02020603050405020304" pitchFamily="18" charset="0"/>
              </a:rPr>
              <a:t> </a:t>
            </a:r>
            <a:r>
              <a:rPr lang="en-US" sz="1000" b="1" dirty="0" err="1" smtClean="0">
                <a:latin typeface="Times New Roman" panose="02020603050405020304" pitchFamily="18" charset="0"/>
                <a:cs typeface="Times New Roman" panose="02020603050405020304" pitchFamily="18" charset="0"/>
              </a:rPr>
              <a:t>Tayo</a:t>
            </a:r>
            <a:endParaRPr lang="en-US" sz="1000" b="1" dirty="0" smtClean="0">
              <a:latin typeface="Times New Roman" panose="02020603050405020304" pitchFamily="18" charset="0"/>
              <a:cs typeface="Times New Roman" panose="02020603050405020304" pitchFamily="18" charset="0"/>
            </a:endParaRPr>
          </a:p>
        </p:txBody>
      </p:sp>
      <p:sp>
        <p:nvSpPr>
          <p:cNvPr id="31" name="TextBox 30"/>
          <p:cNvSpPr txBox="1"/>
          <p:nvPr/>
        </p:nvSpPr>
        <p:spPr>
          <a:xfrm>
            <a:off x="248825" y="735228"/>
            <a:ext cx="11879373" cy="276999"/>
          </a:xfrm>
          <a:prstGeom prst="rect">
            <a:avLst/>
          </a:prstGeom>
          <a:noFill/>
        </p:spPr>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IN" sz="1200" b="1" dirty="0">
                <a:latin typeface="Times New Roman" panose="02020603050405020304" pitchFamily="18" charset="0"/>
                <a:cs typeface="Times New Roman" panose="02020603050405020304" pitchFamily="18" charset="0"/>
              </a:rPr>
              <a:t>Research </a:t>
            </a:r>
            <a:r>
              <a:rPr lang="en-IN" sz="1200" b="1" dirty="0" smtClean="0">
                <a:latin typeface="Times New Roman" panose="02020603050405020304" pitchFamily="18" charset="0"/>
                <a:cs typeface="Times New Roman" panose="02020603050405020304" pitchFamily="18" charset="0"/>
              </a:rPr>
              <a:t>Title</a:t>
            </a:r>
            <a:r>
              <a:rPr lang="en-IN" sz="1200" b="1" dirty="0">
                <a:latin typeface="Times New Roman" panose="02020603050405020304" pitchFamily="18" charset="0"/>
                <a:cs typeface="Times New Roman" panose="02020603050405020304" pitchFamily="18" charset="0"/>
              </a:rPr>
              <a:t>: Examining the relationship between screen time and sleep quality among undergraduate students in the UK: A systematic literature review.</a:t>
            </a:r>
            <a:endParaRPr lang="en-IN" sz="1200" b="1" dirty="0">
              <a:ln/>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295474" y="14700"/>
            <a:ext cx="1551968" cy="625562"/>
          </a:xfrm>
          <a:prstGeom prst="rect">
            <a:avLst/>
          </a:prstGeom>
        </p:spPr>
      </p:pic>
      <p:sp>
        <p:nvSpPr>
          <p:cNvPr id="40" name="TextBox 39"/>
          <p:cNvSpPr txBox="1"/>
          <p:nvPr/>
        </p:nvSpPr>
        <p:spPr>
          <a:xfrm>
            <a:off x="8910725" y="1064915"/>
            <a:ext cx="3242174" cy="553998"/>
          </a:xfrm>
          <a:prstGeom prst="rect">
            <a:avLst/>
          </a:prstGeom>
          <a:noFill/>
        </p:spPr>
        <p:txBody>
          <a:bodyPr wrap="square" rtlCol="0">
            <a:spAutoFit/>
          </a:bodyPr>
          <a:lstStyle/>
          <a:p>
            <a:r>
              <a:rPr lang="en-US" sz="1000" b="1" dirty="0" smtClean="0">
                <a:latin typeface="Times New Roman" panose="02020603050405020304" pitchFamily="18" charset="0"/>
                <a:cs typeface="Times New Roman" panose="02020603050405020304" pitchFamily="18" charset="0"/>
              </a:rPr>
              <a:t>Student Name</a:t>
            </a:r>
            <a:r>
              <a:rPr lang="en-US" sz="1000" b="1" dirty="0" smtClean="0">
                <a:latin typeface="Times New Roman" panose="02020603050405020304" pitchFamily="18" charset="0"/>
                <a:cs typeface="Times New Roman" panose="02020603050405020304" pitchFamily="18" charset="0"/>
              </a:rPr>
              <a:t>: </a:t>
            </a:r>
            <a:r>
              <a:rPr lang="en-US" sz="1000" b="1" dirty="0" err="1" smtClean="0">
                <a:latin typeface="Times New Roman" panose="02020603050405020304" pitchFamily="18" charset="0"/>
                <a:cs typeface="Times New Roman" panose="02020603050405020304" pitchFamily="18" charset="0"/>
              </a:rPr>
              <a:t>Hinal</a:t>
            </a:r>
            <a:r>
              <a:rPr lang="en-US" sz="1000" b="1" dirty="0" smtClean="0">
                <a:latin typeface="Times New Roman" panose="02020603050405020304" pitchFamily="18" charset="0"/>
                <a:cs typeface="Times New Roman" panose="02020603050405020304" pitchFamily="18" charset="0"/>
              </a:rPr>
              <a:t> </a:t>
            </a:r>
            <a:r>
              <a:rPr lang="en-US" sz="1000" b="1" dirty="0" err="1" smtClean="0">
                <a:latin typeface="Times New Roman" panose="02020603050405020304" pitchFamily="18" charset="0"/>
                <a:cs typeface="Times New Roman" panose="02020603050405020304" pitchFamily="18" charset="0"/>
              </a:rPr>
              <a:t>Rathod</a:t>
            </a:r>
            <a:endParaRPr lang="en-US" sz="1000" b="1" dirty="0" smtClean="0">
              <a:latin typeface="Times New Roman" panose="02020603050405020304" pitchFamily="18" charset="0"/>
              <a:cs typeface="Times New Roman" panose="02020603050405020304" pitchFamily="18" charset="0"/>
            </a:endParaRPr>
          </a:p>
          <a:p>
            <a:r>
              <a:rPr lang="en-US" sz="1000" b="1" dirty="0" smtClean="0">
                <a:latin typeface="Times New Roman" panose="02020603050405020304" pitchFamily="18" charset="0"/>
                <a:cs typeface="Times New Roman" panose="02020603050405020304" pitchFamily="18" charset="0"/>
              </a:rPr>
              <a:t>Student id:- 2524911</a:t>
            </a:r>
            <a:endParaRPr lang="en-US" sz="1000" b="1" dirty="0" smtClean="0">
              <a:latin typeface="Times New Roman" panose="02020603050405020304" pitchFamily="18" charset="0"/>
              <a:cs typeface="Times New Roman" panose="02020603050405020304" pitchFamily="18" charset="0"/>
            </a:endParaRPr>
          </a:p>
          <a:p>
            <a:r>
              <a:rPr lang="en-US" sz="1000" b="1" dirty="0" smtClean="0">
                <a:latin typeface="Times New Roman" panose="02020603050405020304" pitchFamily="18" charset="0"/>
                <a:cs typeface="Times New Roman" panose="02020603050405020304" pitchFamily="18" charset="0"/>
              </a:rPr>
              <a:t>Student E-mail</a:t>
            </a:r>
            <a:r>
              <a:rPr lang="en-US" sz="1000" b="1" dirty="0" smtClean="0">
                <a:latin typeface="Times New Roman" panose="02020603050405020304" pitchFamily="18" charset="0"/>
                <a:cs typeface="Times New Roman" panose="02020603050405020304" pitchFamily="18" charset="0"/>
              </a:rPr>
              <a:t>:- 2524911@student.uwtsd.as.uk</a:t>
            </a:r>
            <a:endParaRPr lang="en-US" sz="1000" b="1" dirty="0" smtClean="0">
              <a:latin typeface="Times New Roman" panose="02020603050405020304" pitchFamily="18" charset="0"/>
              <a:cs typeface="Times New Roman" panose="02020603050405020304" pitchFamily="18" charset="0"/>
            </a:endParaRPr>
          </a:p>
        </p:txBody>
      </p:sp>
      <p:pic>
        <p:nvPicPr>
          <p:cNvPr id="19" name="Picture 18"/>
          <p:cNvPicPr>
            <a:picLocks noChangeAspect="1"/>
          </p:cNvPicPr>
          <p:nvPr/>
        </p:nvPicPr>
        <p:blipFill>
          <a:blip r:embed="rId4"/>
          <a:stretch>
            <a:fillRect/>
          </a:stretch>
        </p:blipFill>
        <p:spPr>
          <a:xfrm>
            <a:off x="71468" y="3334130"/>
            <a:ext cx="1723024" cy="950499"/>
          </a:xfrm>
          <a:prstGeom prst="rect">
            <a:avLst/>
          </a:prstGeom>
        </p:spPr>
      </p:pic>
      <p:pic>
        <p:nvPicPr>
          <p:cNvPr id="25" name="Picture 24"/>
          <p:cNvPicPr>
            <a:picLocks noChangeAspect="1"/>
          </p:cNvPicPr>
          <p:nvPr/>
        </p:nvPicPr>
        <p:blipFill>
          <a:blip r:embed="rId5"/>
          <a:stretch>
            <a:fillRect/>
          </a:stretch>
        </p:blipFill>
        <p:spPr>
          <a:xfrm>
            <a:off x="1898033" y="3334848"/>
            <a:ext cx="2112576" cy="950498"/>
          </a:xfrm>
          <a:prstGeom prst="rect">
            <a:avLst/>
          </a:prstGeom>
          <a:ln w="6350">
            <a:solidFill>
              <a:schemeClr val="tx1"/>
            </a:solidFill>
          </a:ln>
        </p:spPr>
      </p:pic>
      <p:sp>
        <p:nvSpPr>
          <p:cNvPr id="41" name="Rectangle 40"/>
          <p:cNvSpPr/>
          <p:nvPr/>
        </p:nvSpPr>
        <p:spPr>
          <a:xfrm>
            <a:off x="614188" y="4796989"/>
            <a:ext cx="2775478" cy="31927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smtClean="0">
                <a:solidFill>
                  <a:schemeClr val="tx1"/>
                </a:solidFill>
                <a:latin typeface="Times New Roman" panose="02020603050405020304" pitchFamily="18" charset="0"/>
                <a:cs typeface="Times New Roman" panose="02020603050405020304" pitchFamily="18" charset="0"/>
              </a:rPr>
              <a:t>Prevalence</a:t>
            </a:r>
            <a:endParaRPr lang="en-IN" sz="1100" b="1" dirty="0">
              <a:solidFill>
                <a:schemeClr val="tx1"/>
              </a:solidFill>
              <a:latin typeface="Times New Roman" panose="02020603050405020304" pitchFamily="18" charset="0"/>
              <a:cs typeface="Times New Roman" panose="02020603050405020304" pitchFamily="18" charset="0"/>
            </a:endParaRPr>
          </a:p>
        </p:txBody>
      </p:sp>
      <p:sp>
        <p:nvSpPr>
          <p:cNvPr id="42" name="Rectangle 41"/>
          <p:cNvSpPr/>
          <p:nvPr/>
        </p:nvSpPr>
        <p:spPr>
          <a:xfrm>
            <a:off x="4800773" y="1663501"/>
            <a:ext cx="2775478" cy="31927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smtClean="0">
                <a:solidFill>
                  <a:schemeClr val="tx1"/>
                </a:solidFill>
                <a:latin typeface="Times New Roman" panose="02020603050405020304" pitchFamily="18" charset="0"/>
                <a:cs typeface="Times New Roman" panose="02020603050405020304" pitchFamily="18" charset="0"/>
              </a:rPr>
              <a:t>Rationale of the research</a:t>
            </a:r>
            <a:endParaRPr lang="en-IN" sz="1100" b="1" dirty="0">
              <a:solidFill>
                <a:schemeClr val="tx1"/>
              </a:solidFill>
              <a:latin typeface="Times New Roman" panose="02020603050405020304" pitchFamily="18" charset="0"/>
              <a:cs typeface="Times New Roman" panose="02020603050405020304" pitchFamily="18" charset="0"/>
            </a:endParaRPr>
          </a:p>
        </p:txBody>
      </p:sp>
      <p:sp>
        <p:nvSpPr>
          <p:cNvPr id="43" name="Rectangle 42"/>
          <p:cNvSpPr/>
          <p:nvPr/>
        </p:nvSpPr>
        <p:spPr>
          <a:xfrm>
            <a:off x="5848883" y="7511438"/>
            <a:ext cx="2258827" cy="14825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smtClean="0">
                <a:solidFill>
                  <a:schemeClr val="tx1"/>
                </a:solidFill>
                <a:latin typeface="Times New Roman" panose="02020603050405020304" pitchFamily="18" charset="0"/>
                <a:cs typeface="Times New Roman" panose="02020603050405020304" pitchFamily="18" charset="0"/>
              </a:rPr>
              <a:t>Research question</a:t>
            </a:r>
            <a:endParaRPr lang="en-IN" sz="1100" b="1" dirty="0">
              <a:solidFill>
                <a:schemeClr val="tx1"/>
              </a:solidFill>
              <a:latin typeface="Times New Roman" panose="02020603050405020304" pitchFamily="18" charset="0"/>
              <a:cs typeface="Times New Roman" panose="02020603050405020304" pitchFamily="18" charset="0"/>
            </a:endParaRPr>
          </a:p>
        </p:txBody>
      </p:sp>
      <p:sp>
        <p:nvSpPr>
          <p:cNvPr id="44" name="Rectangle 43"/>
          <p:cNvSpPr/>
          <p:nvPr/>
        </p:nvSpPr>
        <p:spPr>
          <a:xfrm>
            <a:off x="4833257" y="4284629"/>
            <a:ext cx="2775478" cy="237433"/>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smtClean="0">
                <a:solidFill>
                  <a:schemeClr val="tx1"/>
                </a:solidFill>
                <a:latin typeface="Times New Roman" panose="02020603050405020304" pitchFamily="18" charset="0"/>
                <a:cs typeface="Times New Roman" panose="02020603050405020304" pitchFamily="18" charset="0"/>
              </a:rPr>
              <a:t>Theoretical background</a:t>
            </a:r>
            <a:endParaRPr lang="en-IN" sz="1100" b="1" dirty="0">
              <a:solidFill>
                <a:schemeClr val="tx1"/>
              </a:solidFill>
              <a:latin typeface="Times New Roman" panose="02020603050405020304" pitchFamily="18" charset="0"/>
              <a:cs typeface="Times New Roman" panose="02020603050405020304" pitchFamily="18" charset="0"/>
            </a:endParaRPr>
          </a:p>
        </p:txBody>
      </p:sp>
      <p:sp>
        <p:nvSpPr>
          <p:cNvPr id="45" name="Rectangle 44"/>
          <p:cNvSpPr/>
          <p:nvPr/>
        </p:nvSpPr>
        <p:spPr>
          <a:xfrm>
            <a:off x="4211536" y="5638743"/>
            <a:ext cx="4210568" cy="176695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Applying </a:t>
            </a:r>
            <a:r>
              <a:rPr lang="en-US" sz="800" dirty="0">
                <a:solidFill>
                  <a:schemeClr val="tx1"/>
                </a:solidFill>
                <a:latin typeface="Times New Roman" panose="02020603050405020304" pitchFamily="18" charset="0"/>
                <a:cs typeface="Times New Roman" panose="02020603050405020304" pitchFamily="18" charset="0"/>
              </a:rPr>
              <a:t>the Circadian Rhythms theory can critically explain how managing screen time can regulate the biological clock of young undergraduate students, which can support earlier sleep onset and improved sleep quality (Foster and Kreitzman, 2017).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Integrating </a:t>
            </a:r>
            <a:r>
              <a:rPr lang="en-US" sz="800" dirty="0">
                <a:solidFill>
                  <a:schemeClr val="tx1"/>
                </a:solidFill>
                <a:latin typeface="Times New Roman" panose="02020603050405020304" pitchFamily="18" charset="0"/>
                <a:cs typeface="Times New Roman" panose="02020603050405020304" pitchFamily="18" charset="0"/>
              </a:rPr>
              <a:t>this theory with this research will help to explain how extreme screen time influences sleep patterns, along with identifying strategies for improving sleep quality among young undergraduates (Ferini-Strambi and Cajochen, 2025).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Similarly</a:t>
            </a:r>
            <a:r>
              <a:rPr lang="en-US" sz="800" dirty="0">
                <a:solidFill>
                  <a:schemeClr val="tx1"/>
                </a:solidFill>
                <a:latin typeface="Times New Roman" panose="02020603050405020304" pitchFamily="18" charset="0"/>
                <a:cs typeface="Times New Roman" panose="02020603050405020304" pitchFamily="18" charset="0"/>
              </a:rPr>
              <a:t>, the application of Cognitive Arousal Theory explains that reducing stimulating screen activities before bedtime decreases mental alertness and emotional stimulation, which may help young adults to sleep more easily (Tang et al., 2023).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It </a:t>
            </a:r>
            <a:r>
              <a:rPr lang="en-US" sz="800" dirty="0">
                <a:solidFill>
                  <a:schemeClr val="tx1"/>
                </a:solidFill>
                <a:latin typeface="Times New Roman" panose="02020603050405020304" pitchFamily="18" charset="0"/>
                <a:cs typeface="Times New Roman" panose="02020603050405020304" pitchFamily="18" charset="0"/>
              </a:rPr>
              <a:t>will also help to identify how mentally engaging screen use affects sleep onset, which can inform practical strategies for promoting healthier bedtime routines (Ross and Van Bockstaele, 2021).</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Therefore</a:t>
            </a:r>
            <a:r>
              <a:rPr lang="en-US" sz="800" dirty="0">
                <a:solidFill>
                  <a:schemeClr val="tx1"/>
                </a:solidFill>
                <a:latin typeface="Times New Roman" panose="02020603050405020304" pitchFamily="18" charset="0"/>
                <a:cs typeface="Times New Roman" panose="02020603050405020304" pitchFamily="18" charset="0"/>
              </a:rPr>
              <a:t>, applying these theories will provide a strong foundation for evaluating further research.</a:t>
            </a:r>
          </a:p>
        </p:txBody>
      </p:sp>
      <p:sp>
        <p:nvSpPr>
          <p:cNvPr id="46" name="Rectangle 45"/>
          <p:cNvSpPr/>
          <p:nvPr/>
        </p:nvSpPr>
        <p:spPr>
          <a:xfrm>
            <a:off x="5605764" y="7758835"/>
            <a:ext cx="2745066" cy="28513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80023" indent="-180023" algn="just">
              <a:buFont typeface="Arial" panose="020B0604020202020204" pitchFamily="34" charset="0"/>
              <a:buChar char="•"/>
            </a:pPr>
            <a:r>
              <a:rPr lang="en-US" sz="800" dirty="0">
                <a:solidFill>
                  <a:schemeClr val="tx1"/>
                </a:solidFill>
                <a:latin typeface="Times New Roman" panose="02020603050405020304" pitchFamily="18" charset="0"/>
                <a:cs typeface="Times New Roman" panose="02020603050405020304" pitchFamily="18" charset="0"/>
              </a:rPr>
              <a:t>To what extent is screen time connected with sleep quality among UK undergraduate students?</a:t>
            </a:r>
          </a:p>
        </p:txBody>
      </p:sp>
      <p:sp>
        <p:nvSpPr>
          <p:cNvPr id="47" name="Rectangle 46"/>
          <p:cNvSpPr/>
          <p:nvPr/>
        </p:nvSpPr>
        <p:spPr>
          <a:xfrm>
            <a:off x="4184802" y="7511974"/>
            <a:ext cx="1228557" cy="38285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smtClean="0">
                <a:solidFill>
                  <a:schemeClr val="tx1"/>
                </a:solidFill>
                <a:latin typeface="Times New Roman" panose="02020603050405020304" pitchFamily="18" charset="0"/>
                <a:cs typeface="Times New Roman" panose="02020603050405020304" pitchFamily="18" charset="0"/>
              </a:rPr>
              <a:t>Research aim</a:t>
            </a:r>
            <a:endParaRPr lang="en-IN" sz="1100" b="1" dirty="0">
              <a:solidFill>
                <a:schemeClr val="tx1"/>
              </a:solidFill>
              <a:latin typeface="Times New Roman" panose="02020603050405020304" pitchFamily="18" charset="0"/>
              <a:cs typeface="Times New Roman" panose="02020603050405020304" pitchFamily="18" charset="0"/>
            </a:endParaRPr>
          </a:p>
        </p:txBody>
      </p:sp>
      <p:sp>
        <p:nvSpPr>
          <p:cNvPr id="48" name="Rectangle 47"/>
          <p:cNvSpPr/>
          <p:nvPr/>
        </p:nvSpPr>
        <p:spPr>
          <a:xfrm>
            <a:off x="4184802" y="7961526"/>
            <a:ext cx="1231943" cy="154590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To </a:t>
            </a:r>
            <a:r>
              <a:rPr lang="en-US" sz="800" dirty="0">
                <a:solidFill>
                  <a:schemeClr val="tx1"/>
                </a:solidFill>
                <a:latin typeface="Times New Roman" panose="02020603050405020304" pitchFamily="18" charset="0"/>
                <a:cs typeface="Times New Roman" panose="02020603050405020304" pitchFamily="18" charset="0"/>
              </a:rPr>
              <a:t>systematically review the relationship between screen time, especially pre-bedtime screen use and sleep quality among UK undergraduate students by evaluating existing research evidence.</a:t>
            </a:r>
          </a:p>
        </p:txBody>
      </p:sp>
      <p:sp>
        <p:nvSpPr>
          <p:cNvPr id="49" name="Rectangle 48"/>
          <p:cNvSpPr/>
          <p:nvPr/>
        </p:nvSpPr>
        <p:spPr>
          <a:xfrm>
            <a:off x="6114984" y="8143108"/>
            <a:ext cx="1775965" cy="250882"/>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smtClean="0">
                <a:solidFill>
                  <a:schemeClr val="tx1"/>
                </a:solidFill>
                <a:latin typeface="Times New Roman" panose="02020603050405020304" pitchFamily="18" charset="0"/>
                <a:cs typeface="Times New Roman" panose="02020603050405020304" pitchFamily="18" charset="0"/>
              </a:rPr>
              <a:t>Research objectives</a:t>
            </a:r>
            <a:endParaRPr lang="en-IN" sz="1100" b="1" dirty="0">
              <a:solidFill>
                <a:schemeClr val="tx1"/>
              </a:solidFill>
              <a:latin typeface="Times New Roman" panose="02020603050405020304" pitchFamily="18" charset="0"/>
              <a:cs typeface="Times New Roman" panose="02020603050405020304" pitchFamily="18" charset="0"/>
            </a:endParaRPr>
          </a:p>
        </p:txBody>
      </p:sp>
      <p:sp>
        <p:nvSpPr>
          <p:cNvPr id="50" name="Rectangle 49"/>
          <p:cNvSpPr/>
          <p:nvPr/>
        </p:nvSpPr>
        <p:spPr>
          <a:xfrm>
            <a:off x="5534491" y="8446168"/>
            <a:ext cx="2887613" cy="108289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To </a:t>
            </a:r>
            <a:r>
              <a:rPr lang="en-US" sz="800" dirty="0">
                <a:solidFill>
                  <a:schemeClr val="tx1"/>
                </a:solidFill>
                <a:latin typeface="Times New Roman" panose="02020603050405020304" pitchFamily="18" charset="0"/>
                <a:cs typeface="Times New Roman" panose="02020603050405020304" pitchFamily="18" charset="0"/>
              </a:rPr>
              <a:t>identify different patterns and durations of screen exposure among undergraduate students in the UK which are associated with sleep quality.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To </a:t>
            </a:r>
            <a:r>
              <a:rPr lang="en-US" sz="800" dirty="0">
                <a:solidFill>
                  <a:schemeClr val="tx1"/>
                </a:solidFill>
                <a:latin typeface="Times New Roman" panose="02020603050405020304" pitchFamily="18" charset="0"/>
                <a:cs typeface="Times New Roman" panose="02020603050405020304" pitchFamily="18" charset="0"/>
              </a:rPr>
              <a:t>address the key behavioural and lifestyle factors </a:t>
            </a:r>
            <a:r>
              <a:rPr lang="en-US" sz="800" dirty="0" smtClean="0">
                <a:solidFill>
                  <a:schemeClr val="tx1"/>
                </a:solidFill>
                <a:latin typeface="Times New Roman" panose="02020603050405020304" pitchFamily="18" charset="0"/>
                <a:cs typeface="Times New Roman" panose="02020603050405020304" pitchFamily="18" charset="0"/>
              </a:rPr>
              <a:t>influencing </a:t>
            </a:r>
            <a:r>
              <a:rPr lang="en-US" sz="800" dirty="0">
                <a:solidFill>
                  <a:schemeClr val="tx1"/>
                </a:solidFill>
                <a:latin typeface="Times New Roman" panose="02020603050405020304" pitchFamily="18" charset="0"/>
                <a:cs typeface="Times New Roman" panose="02020603050405020304" pitchFamily="18" charset="0"/>
              </a:rPr>
              <a:t>the relationship between screen time and sleep quality among undergraduate students in the UK. </a:t>
            </a:r>
          </a:p>
          <a:p>
            <a:pPr marL="180023" indent="-180023" algn="just">
              <a:buFont typeface="Arial" panose="020B0604020202020204" pitchFamily="34" charset="0"/>
              <a:buChar char="•"/>
            </a:pPr>
            <a:r>
              <a:rPr lang="en-US" sz="800" dirty="0" smtClean="0">
                <a:solidFill>
                  <a:schemeClr val="tx1"/>
                </a:solidFill>
                <a:latin typeface="Times New Roman" panose="02020603050405020304" pitchFamily="18" charset="0"/>
                <a:cs typeface="Times New Roman" panose="02020603050405020304" pitchFamily="18" charset="0"/>
              </a:rPr>
              <a:t>To </a:t>
            </a:r>
            <a:r>
              <a:rPr lang="en-US" sz="800" dirty="0">
                <a:solidFill>
                  <a:schemeClr val="tx1"/>
                </a:solidFill>
                <a:latin typeface="Times New Roman" panose="02020603050405020304" pitchFamily="18" charset="0"/>
                <a:cs typeface="Times New Roman" panose="02020603050405020304" pitchFamily="18" charset="0"/>
              </a:rPr>
              <a:t>investigate the interconnection between sleep quality and screen time among undergraduate students in the UK.</a:t>
            </a:r>
          </a:p>
        </p:txBody>
      </p:sp>
      <p:pic>
        <p:nvPicPr>
          <p:cNvPr id="27" name="Picture 26"/>
          <p:cNvPicPr>
            <a:picLocks noChangeAspect="1"/>
          </p:cNvPicPr>
          <p:nvPr/>
        </p:nvPicPr>
        <p:blipFill>
          <a:blip r:embed="rId6"/>
          <a:stretch>
            <a:fillRect/>
          </a:stretch>
        </p:blipFill>
        <p:spPr>
          <a:xfrm>
            <a:off x="5410927" y="4560199"/>
            <a:ext cx="1555171" cy="829785"/>
          </a:xfrm>
          <a:prstGeom prst="rect">
            <a:avLst/>
          </a:prstGeom>
        </p:spPr>
      </p:pic>
      <p:sp>
        <p:nvSpPr>
          <p:cNvPr id="51" name="TextBox 50"/>
          <p:cNvSpPr txBox="1"/>
          <p:nvPr/>
        </p:nvSpPr>
        <p:spPr>
          <a:xfrm>
            <a:off x="5144758" y="5326449"/>
            <a:ext cx="2087508" cy="338554"/>
          </a:xfrm>
          <a:prstGeom prst="rect">
            <a:avLst/>
          </a:prstGeom>
          <a:noFill/>
        </p:spPr>
        <p:txBody>
          <a:bodyPr wrap="square" rtlCol="0">
            <a:spAutoFit/>
          </a:bodyPr>
          <a:lstStyle/>
          <a:p>
            <a:pPr algn="ctr"/>
            <a:r>
              <a:rPr lang="en-US" sz="800" dirty="0">
                <a:latin typeface="Times New Roman" panose="02020603050405020304" pitchFamily="18" charset="0"/>
                <a:cs typeface="Times New Roman" panose="02020603050405020304" pitchFamily="18" charset="0"/>
              </a:rPr>
              <a:t>Figure 5: Circadian Rhythms and the SCN </a:t>
            </a:r>
          </a:p>
          <a:p>
            <a:pPr algn="ctr"/>
            <a:r>
              <a:rPr lang="en-US" sz="800" dirty="0">
                <a:latin typeface="Times New Roman" panose="02020603050405020304" pitchFamily="18" charset="0"/>
                <a:cs typeface="Times New Roman" panose="02020603050405020304" pitchFamily="18" charset="0"/>
              </a:rPr>
              <a:t>(Source: NIGMS.Gov, 2026)</a:t>
            </a:r>
          </a:p>
        </p:txBody>
      </p:sp>
      <p:pic>
        <p:nvPicPr>
          <p:cNvPr id="28" name="Picture 27"/>
          <p:cNvPicPr>
            <a:picLocks noChangeAspect="1"/>
          </p:cNvPicPr>
          <p:nvPr/>
        </p:nvPicPr>
        <p:blipFill rotWithShape="1">
          <a:blip r:embed="rId7"/>
          <a:srcRect b="14394"/>
          <a:stretch/>
        </p:blipFill>
        <p:spPr>
          <a:xfrm>
            <a:off x="952457" y="8063979"/>
            <a:ext cx="2224953" cy="1134347"/>
          </a:xfrm>
          <a:prstGeom prst="rect">
            <a:avLst/>
          </a:prstGeom>
          <a:ln w="6350">
            <a:solidFill>
              <a:schemeClr val="tx1"/>
            </a:solidFill>
          </a:ln>
        </p:spPr>
      </p:pic>
      <p:sp>
        <p:nvSpPr>
          <p:cNvPr id="52" name="TextBox 51"/>
          <p:cNvSpPr txBox="1"/>
          <p:nvPr/>
        </p:nvSpPr>
        <p:spPr>
          <a:xfrm>
            <a:off x="1128176" y="9191841"/>
            <a:ext cx="1873514" cy="338554"/>
          </a:xfrm>
          <a:prstGeom prst="rect">
            <a:avLst/>
          </a:prstGeom>
          <a:noFill/>
        </p:spPr>
        <p:txBody>
          <a:bodyPr wrap="square" rtlCol="0">
            <a:spAutoFit/>
          </a:bodyPr>
          <a:lstStyle/>
          <a:p>
            <a:pPr algn="ctr"/>
            <a:r>
              <a:rPr lang="en-US" sz="800" dirty="0">
                <a:latin typeface="Times New Roman" panose="02020603050405020304" pitchFamily="18" charset="0"/>
                <a:cs typeface="Times New Roman" panose="02020603050405020304" pitchFamily="18" charset="0"/>
              </a:rPr>
              <a:t>Figure 3: Sleep quality </a:t>
            </a:r>
          </a:p>
          <a:p>
            <a:pPr algn="ctr"/>
            <a:r>
              <a:rPr lang="en-US" sz="800" dirty="0">
                <a:latin typeface="Times New Roman" panose="02020603050405020304" pitchFamily="18" charset="0"/>
                <a:cs typeface="Times New Roman" panose="02020603050405020304" pitchFamily="18" charset="0"/>
              </a:rPr>
              <a:t>(Source: Esubalew et al., 2024)</a:t>
            </a:r>
          </a:p>
        </p:txBody>
      </p:sp>
      <p:pic>
        <p:nvPicPr>
          <p:cNvPr id="29" name="Picture 28"/>
          <p:cNvPicPr>
            <a:picLocks noChangeAspect="1"/>
          </p:cNvPicPr>
          <p:nvPr/>
        </p:nvPicPr>
        <p:blipFill>
          <a:blip r:embed="rId8"/>
          <a:stretch>
            <a:fillRect/>
          </a:stretch>
        </p:blipFill>
        <p:spPr>
          <a:xfrm>
            <a:off x="4049274" y="2492101"/>
            <a:ext cx="814465" cy="1125017"/>
          </a:xfrm>
          <a:prstGeom prst="rect">
            <a:avLst/>
          </a:prstGeom>
        </p:spPr>
      </p:pic>
      <p:pic>
        <p:nvPicPr>
          <p:cNvPr id="53" name="Picture 52"/>
          <p:cNvPicPr>
            <a:picLocks noChangeAspect="1"/>
          </p:cNvPicPr>
          <p:nvPr/>
        </p:nvPicPr>
        <p:blipFill>
          <a:blip r:embed="rId9"/>
          <a:stretch>
            <a:fillRect/>
          </a:stretch>
        </p:blipFill>
        <p:spPr>
          <a:xfrm>
            <a:off x="4679756" y="2492101"/>
            <a:ext cx="717365" cy="1048026"/>
          </a:xfrm>
          <a:prstGeom prst="rect">
            <a:avLst/>
          </a:prstGeom>
        </p:spPr>
      </p:pic>
      <p:sp>
        <p:nvSpPr>
          <p:cNvPr id="54" name="TextBox 53"/>
          <p:cNvSpPr txBox="1"/>
          <p:nvPr/>
        </p:nvSpPr>
        <p:spPr>
          <a:xfrm>
            <a:off x="4134500" y="3661155"/>
            <a:ext cx="1275576" cy="461665"/>
          </a:xfrm>
          <a:prstGeom prst="rect">
            <a:avLst/>
          </a:prstGeom>
          <a:noFill/>
        </p:spPr>
        <p:txBody>
          <a:bodyPr wrap="square" rtlCol="0">
            <a:spAutoFit/>
          </a:bodyPr>
          <a:lstStyle/>
          <a:p>
            <a:pPr algn="ctr"/>
            <a:r>
              <a:rPr lang="en-US" sz="800" dirty="0">
                <a:latin typeface="Times New Roman" panose="02020603050405020304" pitchFamily="18" charset="0"/>
                <a:cs typeface="Times New Roman" panose="02020603050405020304" pitchFamily="18" charset="0"/>
              </a:rPr>
              <a:t>Figure 4: Additional activity besides sleeping </a:t>
            </a:r>
          </a:p>
          <a:p>
            <a:pPr algn="ctr"/>
            <a:r>
              <a:rPr lang="en-US" sz="800" dirty="0">
                <a:latin typeface="Times New Roman" panose="02020603050405020304" pitchFamily="18" charset="0"/>
                <a:cs typeface="Times New Roman" panose="02020603050405020304" pitchFamily="18" charset="0"/>
              </a:rPr>
              <a:t>(Source: Dream, 2026)</a:t>
            </a:r>
          </a:p>
        </p:txBody>
      </p:sp>
      <p:sp>
        <p:nvSpPr>
          <p:cNvPr id="55" name="Rectangle 54"/>
          <p:cNvSpPr/>
          <p:nvPr/>
        </p:nvSpPr>
        <p:spPr>
          <a:xfrm>
            <a:off x="9377421" y="1662801"/>
            <a:ext cx="2775478" cy="31927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latin typeface="Times New Roman" panose="02020603050405020304" pitchFamily="18" charset="0"/>
                <a:cs typeface="Times New Roman" panose="02020603050405020304" pitchFamily="18" charset="0"/>
              </a:rPr>
              <a:t>Research impact</a:t>
            </a:r>
            <a:endParaRPr lang="en-IN" sz="1100" b="1" dirty="0">
              <a:solidFill>
                <a:schemeClr val="tx1"/>
              </a:solidFill>
              <a:latin typeface="Times New Roman" panose="02020603050405020304" pitchFamily="18" charset="0"/>
              <a:cs typeface="Times New Roman" panose="02020603050405020304" pitchFamily="18" charset="0"/>
            </a:endParaRPr>
          </a:p>
        </p:txBody>
      </p:sp>
      <p:sp>
        <p:nvSpPr>
          <p:cNvPr id="56" name="Rectangle 55"/>
          <p:cNvSpPr/>
          <p:nvPr/>
        </p:nvSpPr>
        <p:spPr>
          <a:xfrm>
            <a:off x="9436968" y="3788201"/>
            <a:ext cx="2775478" cy="31927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smtClean="0">
                <a:solidFill>
                  <a:schemeClr val="tx1"/>
                </a:solidFill>
                <a:latin typeface="Times New Roman" panose="02020603050405020304" pitchFamily="18" charset="0"/>
                <a:cs typeface="Times New Roman" panose="02020603050405020304" pitchFamily="18" charset="0"/>
              </a:rPr>
              <a:t>References</a:t>
            </a:r>
            <a:endParaRPr lang="en-IN" sz="11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549655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410</TotalTime>
  <Words>1777</Words>
  <Application>Microsoft Office PowerPoint</Application>
  <PresentationFormat>A3 Paper (297x420 mm)</PresentationFormat>
  <Paragraphs>72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Admin</cp:lastModifiedBy>
  <cp:revision>1</cp:revision>
  <dcterms:created xsi:type="dcterms:W3CDTF">2026-07-20T10:35:26Z</dcterms:created>
  <dcterms:modified xsi:type="dcterms:W3CDTF">2026-10-18T14:38:54Z</dcterms:modified>
</cp:coreProperties>
</file>