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732" y="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F3FAB4F-9C31-46A6-9C6F-E8BB17662324}" type="datetime1">
              <a:rPr lang="en-GB"/>
              <a:pPr lvl="0"/>
              <a:t>20/02/2020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/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72EF964-D81C-4DF9-B0BD-E08855177CD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325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C383EE4-566F-4CD2-941C-37A9AAA9CFC0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-10" y="-8467"/>
            <a:ext cx="12192015" cy="6866467"/>
            <a:chOff x="-10" y="-8467"/>
            <a:chExt cx="12192015" cy="6866467"/>
          </a:xfrm>
        </p:grpSpPr>
        <p:cxnSp>
          <p:nvCxnSpPr>
            <p:cNvPr id="3" name="Straight Connector 31"/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/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/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/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6"/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/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/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/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30"/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18"/>
            <p:cNvSpPr/>
            <p:nvPr/>
          </p:nvSpPr>
          <p:spPr>
            <a:xfrm rot="10799991">
              <a:off x="-10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/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/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/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367111-2F9C-40FF-9E24-BFE451D655B0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1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EC3D72-9ED2-4CE4-A747-363CF7A68FD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199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B0DC9E-D5AF-47E5-A9A5-B7E4DE415B37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ACBB84-56B1-4FB2-B924-20F10B84F4A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60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5E3532-730E-4E6C-86FE-C7825CA94EA2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A88355-4E12-47F1-BF33-27274AE618A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241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68CD7B-2521-45B9-A813-E5FAD189B302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F0B484-D29D-4874-B39B-8CDC6F6F610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165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D15AA2-5488-46B7-90A6-B4B9BC11A84C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5B6408-7E43-4192-95A4-F9705A325A7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76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0EC1CE-0F38-458B-ACD9-794F063A5A67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CAE74B-FEC6-4F4A-A711-001596F6CF4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37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43C8D0-5CEC-4B2D-8B4F-D90AA4EC992A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652D65-B01E-400C-A4C9-F7E302948C8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502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8A3B69-8442-4C37-A9D5-519F0C77758E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1EE2F3-7C7A-4C1D-9CA9-8D1C917F781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091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FCED13-57A7-48EC-A4E6-C3E3401B7A4D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8920DA-D239-450D-9648-4D6562B8B4D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148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7E1208-3CA1-46FB-B2E2-A39EFAC07DA9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E06FF8-A7EC-4B5F-BEA4-99B93AE0891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70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/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7B043E-EF22-401B-A850-C80231FDC4E1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8429B0-B8E2-49F2-851F-B2759737101E}" type="slidenum">
              <a:t>‹#›</a:t>
            </a:fld>
            <a:endParaRPr lang="en-US"/>
          </a:p>
        </p:txBody>
      </p:sp>
      <p:sp>
        <p:nvSpPr>
          <p:cNvPr id="8" name="TextBox 19"/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/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4528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CD74BF-DA3C-42EA-A2E2-CC3EFFBBF165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4F0961-B052-4D24-AF2B-02CEE3D2EEE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016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3DEABE-599F-44D1-94D0-43232FEEA34B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C58D4D-6AA0-49E0-9CFB-C7F2BCECCEC1}" type="slidenum">
              <a:t>‹#›</a:t>
            </a:fld>
            <a:endParaRPr lang="en-US"/>
          </a:p>
        </p:txBody>
      </p:sp>
      <p:sp>
        <p:nvSpPr>
          <p:cNvPr id="8" name="TextBox 23"/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/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6389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/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AB36A1-3478-4E07-9E65-72B8CCFC095A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260013-C337-490B-ADE0-49050DEBB98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503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3C3C30-7B4B-4C6E-A2D3-B0C29DA4BF1E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AFD3FB-529A-40A1-861F-AE3F5B8ABD1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54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9910EC-26BA-40C5-B8E4-37BC625172A6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B9047B-2B76-46CD-8A25-49DC30DD7C2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284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/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/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/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/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3"/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/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/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/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27"/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8"/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>
              <a:noFill/>
              <a:prstDash val="solid"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Placeholder 1"/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/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0B3E3BF8-E844-4CF4-8A03-63CF825C957B}" type="datetime1">
              <a:rPr lang="en-US"/>
              <a:pPr lvl="0"/>
              <a:t>2/20/2020</a:t>
            </a:fld>
            <a:endParaRPr lang="en-US"/>
          </a:p>
        </p:txBody>
      </p:sp>
      <p:sp>
        <p:nvSpPr>
          <p:cNvPr id="16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US"/>
          </a:p>
        </p:txBody>
      </p:sp>
      <p:sp>
        <p:nvSpPr>
          <p:cNvPr id="17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BC33A511-2BD9-4593-B1FB-1E8F35F41EF3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A close up of a logo&#10;&#10;Description automatically generated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569863" y="9"/>
            <a:ext cx="12191978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81"/>
          <p:cNvSpPr>
            <a:spLocks noMove="1" noResize="1"/>
          </p:cNvSpPr>
          <p:nvPr/>
        </p:nvSpPr>
        <p:spPr>
          <a:xfrm>
            <a:off x="5695066" y="1808527"/>
            <a:ext cx="5452530" cy="3240935"/>
          </a:xfrm>
          <a:prstGeom prst="rect">
            <a:avLst/>
          </a:prstGeom>
          <a:solidFill>
            <a:srgbClr val="404040"/>
          </a:solidFill>
          <a:ln>
            <a:noFill/>
            <a:prstDash val="solid"/>
          </a:ln>
        </p:spPr>
        <p:txBody>
          <a:bodyPr vert="horz" wrap="square" lIns="0" tIns="0" rIns="0" bIns="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Rectangle 83"/>
          <p:cNvSpPr>
            <a:spLocks noMove="1" noResize="1"/>
          </p:cNvSpPr>
          <p:nvPr/>
        </p:nvSpPr>
        <p:spPr>
          <a:xfrm>
            <a:off x="5861011" y="1975104"/>
            <a:ext cx="5120640" cy="2907792"/>
          </a:xfrm>
          <a:prstGeom prst="rect">
            <a:avLst/>
          </a:prstGeom>
          <a:noFill/>
          <a:ln w="6345">
            <a:solidFill>
              <a:srgbClr val="FFFFFF"/>
            </a:solidFill>
            <a:prstDash val="solid"/>
            <a:miter/>
          </a:ln>
        </p:spPr>
        <p:txBody>
          <a:bodyPr vert="horz" wrap="square" lIns="0" tIns="0" rIns="0" bIns="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itle 1"/>
          <p:cNvSpPr txBox="1">
            <a:spLocks noGrp="1"/>
          </p:cNvSpPr>
          <p:nvPr>
            <p:ph type="ctrTitle"/>
          </p:nvPr>
        </p:nvSpPr>
        <p:spPr>
          <a:xfrm>
            <a:off x="5861011" y="2187455"/>
            <a:ext cx="4947854" cy="1798908"/>
          </a:xfrm>
        </p:spPr>
        <p:txBody>
          <a:bodyPr/>
          <a:lstStyle/>
          <a:p>
            <a:pPr lvl="0"/>
            <a:r>
              <a:rPr lang="en-US" sz="4400">
                <a:solidFill>
                  <a:srgbClr val="FFFFFF"/>
                </a:solidFill>
              </a:rPr>
              <a:t>A-Z </a:t>
            </a:r>
            <a:br>
              <a:rPr lang="en-US" sz="4400">
                <a:solidFill>
                  <a:srgbClr val="FFFFFF"/>
                </a:solidFill>
              </a:rPr>
            </a:br>
            <a:r>
              <a:rPr lang="en-US" sz="4400">
                <a:solidFill>
                  <a:srgbClr val="FFFFFF"/>
                </a:solidFill>
              </a:rPr>
              <a:t>Projects</a:t>
            </a:r>
          </a:p>
        </p:txBody>
      </p:sp>
      <p:sp>
        <p:nvSpPr>
          <p:cNvPr id="6" name="Subtitle 2"/>
          <p:cNvSpPr txBox="1">
            <a:spLocks noGrp="1"/>
          </p:cNvSpPr>
          <p:nvPr>
            <p:ph type="subTitle" idx="1"/>
          </p:nvPr>
        </p:nvSpPr>
        <p:spPr>
          <a:xfrm>
            <a:off x="6033796" y="3995992"/>
            <a:ext cx="4775079" cy="559658"/>
          </a:xfrm>
        </p:spPr>
        <p:txBody>
          <a:bodyPr/>
          <a:lstStyle/>
          <a:p>
            <a:pPr lvl="0"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Established 2000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10812" y="6488664"/>
            <a:ext cx="2894094" cy="369335"/>
          </a:xfrm>
        </p:spPr>
        <p:txBody>
          <a:bodyPr/>
          <a:lstStyle/>
          <a:p>
            <a:pPr lvl="0"/>
            <a:r>
              <a:rPr lang="en-GB" sz="1100">
                <a:latin typeface="Arial Black" pitchFamily="34"/>
              </a:rPr>
              <a:t>Sponsors &amp; stakeholders</a:t>
            </a:r>
          </a:p>
        </p:txBody>
      </p:sp>
      <p:pic>
        <p:nvPicPr>
          <p:cNvPr id="3" name="Content Placeholder 4" descr="A person wearing a suit and tie standing in a room&#10;&#10;Description generated with very high confidence"/>
          <p:cNvPicPr>
            <a:picLocks noGrp="1" noChangeAspect="1"/>
          </p:cNvPicPr>
          <p:nvPr>
            <p:ph idx="1"/>
          </p:nvPr>
        </p:nvPicPr>
        <p:blipFill>
          <a:blip r:embed="rId2"/>
          <a:srcRect l="-578" r="578" b="25637"/>
          <a:stretch>
            <a:fillRect/>
          </a:stretch>
        </p:blipFill>
        <p:spPr>
          <a:xfrm>
            <a:off x="705779" y="1494998"/>
            <a:ext cx="2165445" cy="2862721"/>
          </a:xfrm>
        </p:spPr>
      </p:pic>
      <p:pic>
        <p:nvPicPr>
          <p:cNvPr id="4" name="Picture 4" descr="A person wearing a suit and tie&#10;&#10;Description generated with very high confidenc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7408" y="1494998"/>
            <a:ext cx="2862721" cy="2862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6" descr="A person posing for the camera&#10;&#10;Description generated with very high confidenc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9360" y="1494998"/>
            <a:ext cx="3393484" cy="2862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8" descr="A person wearing a suit and tie&#10;&#10;Description generated with very high confidenc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4207" y="1494998"/>
            <a:ext cx="2333969" cy="286272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9"/>
          <p:cNvSpPr txBox="1"/>
          <p:nvPr/>
        </p:nvSpPr>
        <p:spPr>
          <a:xfrm>
            <a:off x="773052" y="4370832"/>
            <a:ext cx="1064589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Project Manager                     project manager            project Manager                               Project Manager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0" y="4625245"/>
            <a:ext cx="2513502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Alamgir Ullah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9" name="TextBox 17"/>
          <p:cNvSpPr txBox="1"/>
          <p:nvPr/>
        </p:nvSpPr>
        <p:spPr>
          <a:xfrm>
            <a:off x="-21022" y="4928478"/>
            <a:ext cx="2394164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1711910</a:t>
            </a:r>
          </a:p>
        </p:txBody>
      </p:sp>
      <p:sp>
        <p:nvSpPr>
          <p:cNvPr id="10" name="TextBox 18"/>
          <p:cNvSpPr txBox="1"/>
          <p:nvPr/>
        </p:nvSpPr>
        <p:spPr>
          <a:xfrm>
            <a:off x="7784506" y="6858000"/>
            <a:ext cx="2862721" cy="43217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ts val="294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AFAFA"/>
                </a:solidFill>
                <a:uFillTx/>
                <a:latin typeface="Glacial Indifference"/>
              </a:rPr>
              <a:t>.</a:t>
            </a:r>
          </a:p>
        </p:txBody>
      </p:sp>
      <p:sp>
        <p:nvSpPr>
          <p:cNvPr id="11" name="TextBox 24"/>
          <p:cNvSpPr txBox="1"/>
          <p:nvPr/>
        </p:nvSpPr>
        <p:spPr>
          <a:xfrm>
            <a:off x="3488271" y="4625245"/>
            <a:ext cx="1417548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Mustafizur Rahman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1711957</a:t>
            </a:r>
          </a:p>
        </p:txBody>
      </p:sp>
      <p:sp>
        <p:nvSpPr>
          <p:cNvPr id="12" name="TextBox 25"/>
          <p:cNvSpPr txBox="1"/>
          <p:nvPr/>
        </p:nvSpPr>
        <p:spPr>
          <a:xfrm>
            <a:off x="5589434" y="4602604"/>
            <a:ext cx="3393484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Saifur Rahman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1708823</a:t>
            </a:r>
          </a:p>
        </p:txBody>
      </p:sp>
      <p:sp>
        <p:nvSpPr>
          <p:cNvPr id="13" name="TextBox 26"/>
          <p:cNvSpPr txBox="1"/>
          <p:nvPr/>
        </p:nvSpPr>
        <p:spPr>
          <a:xfrm>
            <a:off x="8657831" y="4555504"/>
            <a:ext cx="2128750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MD Afjol Mia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1708787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905820" y="321137"/>
            <a:ext cx="3356085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 to Z Project Team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0799991">
            <a:off x="1197397" y="1930399"/>
            <a:ext cx="2109411" cy="1785256"/>
          </a:xfrm>
        </p:spPr>
      </p:pic>
      <p:pic>
        <p:nvPicPr>
          <p:cNvPr id="3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7688" y="1916335"/>
            <a:ext cx="2249716" cy="1785256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8284" y="1930398"/>
            <a:ext cx="2496458" cy="178525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31662" y="1916335"/>
            <a:ext cx="2293260" cy="178525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7"/>
          <p:cNvSpPr txBox="1"/>
          <p:nvPr/>
        </p:nvSpPr>
        <p:spPr>
          <a:xfrm>
            <a:off x="1364111" y="1085337"/>
            <a:ext cx="1816848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Sponsor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Doreen Vintner</a:t>
            </a:r>
          </a:p>
        </p:txBody>
      </p:sp>
      <p:sp>
        <p:nvSpPr>
          <p:cNvPr id="7" name="TextBox 8"/>
          <p:cNvSpPr txBox="1"/>
          <p:nvPr/>
        </p:nvSpPr>
        <p:spPr>
          <a:xfrm>
            <a:off x="3793324" y="1077099"/>
            <a:ext cx="1804294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Commercial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Denis Vintner</a:t>
            </a:r>
          </a:p>
        </p:txBody>
      </p:sp>
      <p:sp>
        <p:nvSpPr>
          <p:cNvPr id="8" name="TextBox 10"/>
          <p:cNvSpPr txBox="1"/>
          <p:nvPr/>
        </p:nvSpPr>
        <p:spPr>
          <a:xfrm>
            <a:off x="6272884" y="1051697"/>
            <a:ext cx="1747637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User Specialist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Suha Madani</a:t>
            </a:r>
          </a:p>
        </p:txBody>
      </p:sp>
      <p:sp>
        <p:nvSpPr>
          <p:cNvPr id="9" name="TextBox 11"/>
          <p:cNvSpPr txBox="1"/>
          <p:nvPr/>
        </p:nvSpPr>
        <p:spPr>
          <a:xfrm>
            <a:off x="8769873" y="1077099"/>
            <a:ext cx="1816848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Store Specialist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Omar King</a:t>
            </a:r>
          </a:p>
        </p:txBody>
      </p:sp>
      <p:sp>
        <p:nvSpPr>
          <p:cNvPr id="10" name="TextBox 20"/>
          <p:cNvSpPr txBox="1"/>
          <p:nvPr/>
        </p:nvSpPr>
        <p:spPr>
          <a:xfrm>
            <a:off x="3948141" y="319262"/>
            <a:ext cx="2792440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Stake Holders</a:t>
            </a:r>
          </a:p>
        </p:txBody>
      </p:sp>
      <p:sp>
        <p:nvSpPr>
          <p:cNvPr id="11" name="TextBox 23"/>
          <p:cNvSpPr txBox="1"/>
          <p:nvPr/>
        </p:nvSpPr>
        <p:spPr>
          <a:xfrm>
            <a:off x="1197397" y="3740106"/>
            <a:ext cx="2109420" cy="28623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Doreen inherited the business from her family, she is from a third generation. Finds goods from families to all businesses and factories or schools that have been there for a long time </a:t>
            </a:r>
          </a:p>
        </p:txBody>
      </p:sp>
      <p:sp>
        <p:nvSpPr>
          <p:cNvPr id="12" name="TextBox 24"/>
          <p:cNvSpPr txBox="1"/>
          <p:nvPr/>
        </p:nvSpPr>
        <p:spPr>
          <a:xfrm>
            <a:off x="6016715" y="3740106"/>
            <a:ext cx="2219587" cy="2308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Helps Doreen to over see all the goods through her skills, by inspecting the antiques before and after the refurb making it fit for sale purpose</a:t>
            </a:r>
          </a:p>
        </p:txBody>
      </p:sp>
      <p:sp>
        <p:nvSpPr>
          <p:cNvPr id="13" name="TextBox 28"/>
          <p:cNvSpPr txBox="1"/>
          <p:nvPr/>
        </p:nvSpPr>
        <p:spPr>
          <a:xfrm>
            <a:off x="8531662" y="3846286"/>
            <a:ext cx="2774966" cy="25853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Has been working together with the Vintner’s, so they’re more like a family. Their roles are to help the Vintners with jobs like refurbishment, taking pictures for promotions or for sale and helping around the store  </a:t>
            </a:r>
          </a:p>
        </p:txBody>
      </p:sp>
      <p:sp>
        <p:nvSpPr>
          <p:cNvPr id="14" name="TextBox 31"/>
          <p:cNvSpPr txBox="1"/>
          <p:nvPr/>
        </p:nvSpPr>
        <p:spPr>
          <a:xfrm>
            <a:off x="3497817" y="3846286"/>
            <a:ext cx="2219587" cy="175432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Will be collaborating with Denis if there are any changes need to be done or needs any kind of decision making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095" y="368302"/>
            <a:ext cx="3530598" cy="585311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Image result for storage room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723061" y="368302"/>
            <a:ext cx="4757732" cy="2425702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4" descr="Image result for storage room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723061" y="4497384"/>
            <a:ext cx="4757742" cy="172402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6" descr="Image result for storage room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8861422" y="2754309"/>
            <a:ext cx="2619371" cy="1743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8" descr="http://t0.gstatic.com/images?q=tbn%3AANd9GcSUqz1JA9nilW6Gt09bMM57u-a6GLkcUqelTsuPmx9SYS6oI4jA9JgCkgWS9RI&amp;usqp=CAc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6723061" y="2754309"/>
            <a:ext cx="2047871" cy="1724028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Arrow: Striped Right 4"/>
          <p:cNvSpPr/>
          <p:nvPr/>
        </p:nvSpPr>
        <p:spPr>
          <a:xfrm>
            <a:off x="4162421" y="2754309"/>
            <a:ext cx="2047871" cy="1093786"/>
          </a:xfrm>
          <a:custGeom>
            <a:avLst>
              <a:gd name="f0" fmla="val 15832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4000"/>
              <a:gd name="f10" fmla="val 10800"/>
              <a:gd name="f11" fmla="val 21800"/>
              <a:gd name="f12" fmla="val 1000"/>
              <a:gd name="f13" fmla="val 2000"/>
              <a:gd name="f14" fmla="val 3000"/>
              <a:gd name="f15" fmla="+- 0 0 0"/>
              <a:gd name="f16" fmla="+- 0 0 180"/>
              <a:gd name="f17" fmla="*/ f5 1 21600"/>
              <a:gd name="f18" fmla="*/ f6 1 21600"/>
              <a:gd name="f19" fmla="+- f8 0 f7"/>
              <a:gd name="f20" fmla="pin 4000 f0 21600"/>
              <a:gd name="f21" fmla="pin 0 f1 10800"/>
              <a:gd name="f22" fmla="*/ f15 f2 1"/>
              <a:gd name="f23" fmla="*/ f16 f2 1"/>
              <a:gd name="f24" fmla="val f20"/>
              <a:gd name="f25" fmla="val f21"/>
              <a:gd name="f26" fmla="*/ f19 1 21600"/>
              <a:gd name="f27" fmla="*/ f20 f17 1"/>
              <a:gd name="f28" fmla="*/ f21 f18 1"/>
              <a:gd name="f29" fmla="*/ f22 1 f4"/>
              <a:gd name="f30" fmla="*/ f23 1 f4"/>
              <a:gd name="f31" fmla="+- f8 0 f25"/>
              <a:gd name="f32" fmla="+- f8 0 f24"/>
              <a:gd name="f33" fmla="*/ 4000 f26 1"/>
              <a:gd name="f34" fmla="*/ 0 f26 1"/>
              <a:gd name="f35" fmla="*/ 21600 f26 1"/>
              <a:gd name="f36" fmla="*/ f25 f18 1"/>
              <a:gd name="f37" fmla="*/ f24 f17 1"/>
              <a:gd name="f38" fmla="+- f29 0 f3"/>
              <a:gd name="f39" fmla="+- f30 0 f3"/>
              <a:gd name="f40" fmla="*/ f32 f25 1"/>
              <a:gd name="f41" fmla="*/ f34 1 f26"/>
              <a:gd name="f42" fmla="*/ f35 1 f26"/>
              <a:gd name="f43" fmla="*/ f33 1 f26"/>
              <a:gd name="f44" fmla="*/ f31 f18 1"/>
              <a:gd name="f45" fmla="*/ f40 1 10800"/>
              <a:gd name="f46" fmla="*/ f43 f17 1"/>
              <a:gd name="f47" fmla="*/ f41 f18 1"/>
              <a:gd name="f48" fmla="*/ f42 f18 1"/>
              <a:gd name="f49" fmla="+- f24 f45 0"/>
              <a:gd name="f50" fmla="*/ f49 f17 1"/>
            </a:gdLst>
            <a:ahLst>
              <a:ahXY gdRefX="f0" minX="f9" maxX="f8" gdRefY="f1" minY="f7" maxY="f10">
                <a:pos x="f27" y="f2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37" y="f47"/>
              </a:cxn>
              <a:cxn ang="f39">
                <a:pos x="f37" y="f48"/>
              </a:cxn>
            </a:cxnLst>
            <a:rect l="f46" t="f36" r="f50" b="f44"/>
            <a:pathLst>
              <a:path w="21600" h="21600">
                <a:moveTo>
                  <a:pt x="f24" y="f7"/>
                </a:moveTo>
                <a:lnTo>
                  <a:pt x="f8" y="f10"/>
                </a:lnTo>
                <a:lnTo>
                  <a:pt x="f24" y="f11"/>
                </a:lnTo>
                <a:lnTo>
                  <a:pt x="f24" y="f31"/>
                </a:lnTo>
                <a:lnTo>
                  <a:pt x="f9" y="f31"/>
                </a:lnTo>
                <a:lnTo>
                  <a:pt x="f9" y="f25"/>
                </a:lnTo>
                <a:lnTo>
                  <a:pt x="f24" y="f25"/>
                </a:lnTo>
                <a:lnTo>
                  <a:pt x="f24" y="f7"/>
                </a:lnTo>
                <a:moveTo>
                  <a:pt x="f7" y="f25"/>
                </a:moveTo>
                <a:lnTo>
                  <a:pt x="f7" y="f31"/>
                </a:lnTo>
                <a:lnTo>
                  <a:pt x="f12" y="f31"/>
                </a:lnTo>
                <a:lnTo>
                  <a:pt x="f12" y="f25"/>
                </a:lnTo>
                <a:lnTo>
                  <a:pt x="f7" y="f25"/>
                </a:lnTo>
                <a:moveTo>
                  <a:pt x="f13" y="f25"/>
                </a:moveTo>
                <a:lnTo>
                  <a:pt x="f13" y="f31"/>
                </a:lnTo>
                <a:lnTo>
                  <a:pt x="f14" y="f31"/>
                </a:lnTo>
                <a:lnTo>
                  <a:pt x="f14" y="f25"/>
                </a:lnTo>
                <a:lnTo>
                  <a:pt x="f13" y="f25"/>
                </a:lnTo>
                <a:close/>
              </a:path>
            </a:pathLst>
          </a:custGeom>
          <a:solidFill>
            <a:srgbClr val="90C226"/>
          </a:solidFill>
          <a:ln w="19046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8" name="TextBox 6"/>
          <p:cNvSpPr txBox="1"/>
          <p:nvPr/>
        </p:nvSpPr>
        <p:spPr>
          <a:xfrm>
            <a:off x="3822704" y="322737"/>
            <a:ext cx="577516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A</a:t>
            </a:r>
          </a:p>
        </p:txBody>
      </p:sp>
      <p:sp>
        <p:nvSpPr>
          <p:cNvPr id="9" name="TextBox 7"/>
          <p:cNvSpPr txBox="1"/>
          <p:nvPr/>
        </p:nvSpPr>
        <p:spPr>
          <a:xfrm>
            <a:off x="6096003" y="5671373"/>
            <a:ext cx="577516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B</a:t>
            </a:r>
          </a:p>
        </p:txBody>
      </p:sp>
      <p:sp>
        <p:nvSpPr>
          <p:cNvPr id="10" name="TextBox 8"/>
          <p:cNvSpPr txBox="1"/>
          <p:nvPr/>
        </p:nvSpPr>
        <p:spPr>
          <a:xfrm>
            <a:off x="4656975" y="183629"/>
            <a:ext cx="1058774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Vintners</a:t>
            </a:r>
          </a:p>
        </p:txBody>
      </p:sp>
      <p:sp>
        <p:nvSpPr>
          <p:cNvPr id="11" name="TextBox 9"/>
          <p:cNvSpPr txBox="1"/>
          <p:nvPr/>
        </p:nvSpPr>
        <p:spPr>
          <a:xfrm>
            <a:off x="3873252" y="2594363"/>
            <a:ext cx="234615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Shirley</a:t>
            </a:r>
          </a:p>
        </p:txBody>
      </p:sp>
      <p:sp>
        <p:nvSpPr>
          <p:cNvPr id="12" name="TextBox 10"/>
          <p:cNvSpPr txBox="1"/>
          <p:nvPr/>
        </p:nvSpPr>
        <p:spPr>
          <a:xfrm>
            <a:off x="5507870" y="3894301"/>
            <a:ext cx="2430374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Spark hill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1"/>
          <p:cNvGrpSpPr/>
          <p:nvPr/>
        </p:nvGrpSpPr>
        <p:grpSpPr>
          <a:xfrm>
            <a:off x="1289" y="3371255"/>
            <a:ext cx="12190707" cy="1029888"/>
            <a:chOff x="1289" y="3371255"/>
            <a:chExt cx="12190707" cy="1029888"/>
          </a:xfrm>
        </p:grpSpPr>
        <p:sp>
          <p:nvSpPr>
            <p:cNvPr id="3" name="Freeform: Shape 2"/>
            <p:cNvSpPr/>
            <p:nvPr/>
          </p:nvSpPr>
          <p:spPr>
            <a:xfrm>
              <a:off x="1289" y="3371255"/>
              <a:ext cx="2920410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20409"/>
                <a:gd name="f7" fmla="val 1029890"/>
                <a:gd name="f8" fmla="val 2405464"/>
                <a:gd name="f9" fmla="val 514945"/>
                <a:gd name="f10" fmla="+- 0 0 -90"/>
                <a:gd name="f11" fmla="*/ f3 1 2920409"/>
                <a:gd name="f12" fmla="*/ f4 1 1029890"/>
                <a:gd name="f13" fmla="+- f7 0 f5"/>
                <a:gd name="f14" fmla="+- f6 0 f5"/>
                <a:gd name="f15" fmla="*/ f10 f0 1"/>
                <a:gd name="f16" fmla="*/ f14 1 2920409"/>
                <a:gd name="f17" fmla="*/ f13 1 1029890"/>
                <a:gd name="f18" fmla="*/ 0 f14 1"/>
                <a:gd name="f19" fmla="*/ 0 f13 1"/>
                <a:gd name="f20" fmla="*/ 2405464 f14 1"/>
                <a:gd name="f21" fmla="*/ 2920409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920409"/>
                <a:gd name="f27" fmla="*/ f19 1 1029890"/>
                <a:gd name="f28" fmla="*/ f20 1 2920409"/>
                <a:gd name="f29" fmla="*/ f21 1 2920409"/>
                <a:gd name="f30" fmla="*/ f22 1 1029890"/>
                <a:gd name="f31" fmla="*/ f23 1 1029890"/>
                <a:gd name="f32" fmla="*/ f24 1 2920409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920409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/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DISCOVERY</a:t>
              </a:r>
              <a:endParaRPr lang="en-GB" sz="17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4" name="Freeform: Shape 3"/>
            <p:cNvSpPr/>
            <p:nvPr/>
          </p:nvSpPr>
          <p:spPr>
            <a:xfrm>
              <a:off x="2664223" y="3371255"/>
              <a:ext cx="2574721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74726"/>
                <a:gd name="f7" fmla="val 1029890"/>
                <a:gd name="f8" fmla="val 2059781"/>
                <a:gd name="f9" fmla="val 514945"/>
                <a:gd name="f10" fmla="+- 0 0 -90"/>
                <a:gd name="f11" fmla="*/ f3 1 2574726"/>
                <a:gd name="f12" fmla="*/ f4 1 1029890"/>
                <a:gd name="f13" fmla="+- f7 0 f5"/>
                <a:gd name="f14" fmla="+- f6 0 f5"/>
                <a:gd name="f15" fmla="*/ f10 f0 1"/>
                <a:gd name="f16" fmla="*/ f14 1 2574726"/>
                <a:gd name="f17" fmla="*/ f13 1 1029890"/>
                <a:gd name="f18" fmla="*/ 0 f14 1"/>
                <a:gd name="f19" fmla="*/ 0 f13 1"/>
                <a:gd name="f20" fmla="*/ 2059781 f14 1"/>
                <a:gd name="f21" fmla="*/ 2574726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574726"/>
                <a:gd name="f27" fmla="*/ f19 1 1029890"/>
                <a:gd name="f28" fmla="*/ f20 1 2574726"/>
                <a:gd name="f29" fmla="*/ f21 1 2574726"/>
                <a:gd name="f30" fmla="*/ f22 1 1029890"/>
                <a:gd name="f31" fmla="*/ f23 1 1029890"/>
                <a:gd name="f32" fmla="*/ f24 1 2574726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574726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/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INITIATION</a:t>
              </a:r>
            </a:p>
          </p:txBody>
        </p:sp>
        <p:sp>
          <p:nvSpPr>
            <p:cNvPr id="5" name="Freeform: Shape 4"/>
            <p:cNvSpPr/>
            <p:nvPr/>
          </p:nvSpPr>
          <p:spPr>
            <a:xfrm>
              <a:off x="4981477" y="3371255"/>
              <a:ext cx="2574721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74726"/>
                <a:gd name="f7" fmla="val 1029890"/>
                <a:gd name="f8" fmla="val 2059781"/>
                <a:gd name="f9" fmla="val 514945"/>
                <a:gd name="f10" fmla="+- 0 0 -90"/>
                <a:gd name="f11" fmla="*/ f3 1 2574726"/>
                <a:gd name="f12" fmla="*/ f4 1 1029890"/>
                <a:gd name="f13" fmla="+- f7 0 f5"/>
                <a:gd name="f14" fmla="+- f6 0 f5"/>
                <a:gd name="f15" fmla="*/ f10 f0 1"/>
                <a:gd name="f16" fmla="*/ f14 1 2574726"/>
                <a:gd name="f17" fmla="*/ f13 1 1029890"/>
                <a:gd name="f18" fmla="*/ 0 f14 1"/>
                <a:gd name="f19" fmla="*/ 0 f13 1"/>
                <a:gd name="f20" fmla="*/ 2059781 f14 1"/>
                <a:gd name="f21" fmla="*/ 2574726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574726"/>
                <a:gd name="f27" fmla="*/ f19 1 1029890"/>
                <a:gd name="f28" fmla="*/ f20 1 2574726"/>
                <a:gd name="f29" fmla="*/ f21 1 2574726"/>
                <a:gd name="f30" fmla="*/ f22 1 1029890"/>
                <a:gd name="f31" fmla="*/ f23 1 1029890"/>
                <a:gd name="f32" fmla="*/ f24 1 2574726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574726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/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DELIVERY</a:t>
              </a:r>
              <a:endParaRPr lang="en-GB" sz="17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6" name="Freeform: Shape 5"/>
            <p:cNvSpPr/>
            <p:nvPr/>
          </p:nvSpPr>
          <p:spPr>
            <a:xfrm>
              <a:off x="7298731" y="3371255"/>
              <a:ext cx="2574721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74726"/>
                <a:gd name="f7" fmla="val 1029890"/>
                <a:gd name="f8" fmla="val 2059781"/>
                <a:gd name="f9" fmla="val 514945"/>
                <a:gd name="f10" fmla="+- 0 0 -90"/>
                <a:gd name="f11" fmla="*/ f3 1 2574726"/>
                <a:gd name="f12" fmla="*/ f4 1 1029890"/>
                <a:gd name="f13" fmla="+- f7 0 f5"/>
                <a:gd name="f14" fmla="+- f6 0 f5"/>
                <a:gd name="f15" fmla="*/ f10 f0 1"/>
                <a:gd name="f16" fmla="*/ f14 1 2574726"/>
                <a:gd name="f17" fmla="*/ f13 1 1029890"/>
                <a:gd name="f18" fmla="*/ 0 f14 1"/>
                <a:gd name="f19" fmla="*/ 0 f13 1"/>
                <a:gd name="f20" fmla="*/ 2059781 f14 1"/>
                <a:gd name="f21" fmla="*/ 2574726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574726"/>
                <a:gd name="f27" fmla="*/ f19 1 1029890"/>
                <a:gd name="f28" fmla="*/ f20 1 2574726"/>
                <a:gd name="f29" fmla="*/ f21 1 2574726"/>
                <a:gd name="f30" fmla="*/ f22 1 1029890"/>
                <a:gd name="f31" fmla="*/ f23 1 1029890"/>
                <a:gd name="f32" fmla="*/ f24 1 2574726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574726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/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CLOSURE</a:t>
              </a:r>
            </a:p>
          </p:txBody>
        </p:sp>
        <p:sp>
          <p:nvSpPr>
            <p:cNvPr id="7" name="Freeform: Shape 6"/>
            <p:cNvSpPr/>
            <p:nvPr/>
          </p:nvSpPr>
          <p:spPr>
            <a:xfrm>
              <a:off x="9617275" y="3371255"/>
              <a:ext cx="2574721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74726"/>
                <a:gd name="f7" fmla="val 1029890"/>
                <a:gd name="f8" fmla="val 2059781"/>
                <a:gd name="f9" fmla="val 514945"/>
                <a:gd name="f10" fmla="+- 0 0 -90"/>
                <a:gd name="f11" fmla="*/ f3 1 2574726"/>
                <a:gd name="f12" fmla="*/ f4 1 1029890"/>
                <a:gd name="f13" fmla="+- f7 0 f5"/>
                <a:gd name="f14" fmla="+- f6 0 f5"/>
                <a:gd name="f15" fmla="*/ f10 f0 1"/>
                <a:gd name="f16" fmla="*/ f14 1 2574726"/>
                <a:gd name="f17" fmla="*/ f13 1 1029890"/>
                <a:gd name="f18" fmla="*/ 0 f14 1"/>
                <a:gd name="f19" fmla="*/ 0 f13 1"/>
                <a:gd name="f20" fmla="*/ 2059781 f14 1"/>
                <a:gd name="f21" fmla="*/ 2574726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574726"/>
                <a:gd name="f27" fmla="*/ f19 1 1029890"/>
                <a:gd name="f28" fmla="*/ f20 1 2574726"/>
                <a:gd name="f29" fmla="*/ f21 1 2574726"/>
                <a:gd name="f30" fmla="*/ f22 1 1029890"/>
                <a:gd name="f31" fmla="*/ f23 1 1029890"/>
                <a:gd name="f32" fmla="*/ f24 1 2574726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574726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/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REALIZATION</a:t>
              </a:r>
            </a:p>
          </p:txBody>
        </p:sp>
      </p:grpSp>
      <p:sp>
        <p:nvSpPr>
          <p:cNvPr id="8" name="TextBox 6"/>
          <p:cNvSpPr txBox="1"/>
          <p:nvPr/>
        </p:nvSpPr>
        <p:spPr>
          <a:xfrm>
            <a:off x="10489475" y="6204853"/>
            <a:ext cx="2024746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Roberts 2012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0" y="0"/>
            <a:ext cx="3801535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rial Nova" pitchFamily="34"/>
              </a:rPr>
              <a:t>Project Cycle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holding, food&#10;&#10;Description generated with very high confidence"/>
          <p:cNvPicPr>
            <a:picLocks noChangeAspect="1"/>
          </p:cNvPicPr>
          <p:nvPr/>
        </p:nvPicPr>
        <p:blipFill>
          <a:blip r:embed="rId2"/>
          <a:srcRect l="16" t="35850" b="9126"/>
          <a:stretch>
            <a:fillRect/>
          </a:stretch>
        </p:blipFill>
        <p:spPr>
          <a:xfrm>
            <a:off x="487676" y="735113"/>
            <a:ext cx="2076885" cy="311943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A screenshot of a cell phone&#10;&#10;Description generated with high confidence"/>
          <p:cNvPicPr>
            <a:picLocks noChangeAspect="1"/>
          </p:cNvPicPr>
          <p:nvPr/>
        </p:nvPicPr>
        <p:blipFill>
          <a:blip r:embed="rId3"/>
          <a:srcRect l="51316" t="15436" r="12939" b="33966"/>
          <a:stretch>
            <a:fillRect/>
          </a:stretch>
        </p:blipFill>
        <p:spPr>
          <a:xfrm>
            <a:off x="2590796" y="739219"/>
            <a:ext cx="2247768" cy="313375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7" descr="A picture containing object, drawing&#10;&#10;Description generated with very high confidenc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2213" y="789209"/>
            <a:ext cx="2129793" cy="304357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8" descr="A picture containing outdoor, man, object, water&#10;&#10;Description generated with very high confidenc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5919" y="4436431"/>
            <a:ext cx="3935239" cy="197018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16"/>
          <p:cNvSpPr/>
          <p:nvPr/>
        </p:nvSpPr>
        <p:spPr>
          <a:xfrm>
            <a:off x="10062213" y="3758330"/>
            <a:ext cx="1309567" cy="60657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  <a:ea typeface="Calibri" pitchFamily="34"/>
                <a:cs typeface="Times New Roman" pitchFamily="18"/>
              </a:rPr>
              <a:t>IRON TRIANGLE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  <p:sp>
        <p:nvSpPr>
          <p:cNvPr id="7" name="Rectangle 18"/>
          <p:cNvSpPr/>
          <p:nvPr/>
        </p:nvSpPr>
        <p:spPr>
          <a:xfrm>
            <a:off x="8917219" y="6392414"/>
            <a:ext cx="2289977" cy="37446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  <a:ea typeface="Calibri" pitchFamily="34"/>
                <a:cs typeface="Times New Roman" pitchFamily="18"/>
              </a:rPr>
              <a:t>REFLECTION</a:t>
            </a:r>
            <a:endParaRPr lang="en-GB" sz="105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  <p:sp>
        <p:nvSpPr>
          <p:cNvPr id="8" name="Rectangle 10"/>
          <p:cNvSpPr/>
          <p:nvPr/>
        </p:nvSpPr>
        <p:spPr>
          <a:xfrm>
            <a:off x="623300" y="3806921"/>
            <a:ext cx="1694694" cy="37446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lgerian" pitchFamily="82"/>
                <a:ea typeface="Calibri" pitchFamily="34"/>
                <a:cs typeface="Times New Roman" pitchFamily="18"/>
              </a:rPr>
              <a:t>USER Stories</a:t>
            </a:r>
            <a:endParaRPr lang="en-GB" sz="1050" b="0" i="0" u="none" strike="noStrike" kern="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  <p:sp>
        <p:nvSpPr>
          <p:cNvPr id="9" name="Rectangle 11"/>
          <p:cNvSpPr/>
          <p:nvPr/>
        </p:nvSpPr>
        <p:spPr>
          <a:xfrm>
            <a:off x="2463421" y="3832780"/>
            <a:ext cx="2199644" cy="37035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lgerian" pitchFamily="82"/>
                <a:ea typeface="Calibri" pitchFamily="34"/>
                <a:cs typeface="Times New Roman" pitchFamily="18"/>
              </a:rPr>
              <a:t>Delphi Technique</a:t>
            </a:r>
          </a:p>
        </p:txBody>
      </p:sp>
      <p:sp>
        <p:nvSpPr>
          <p:cNvPr id="10" name="TextBox 13"/>
          <p:cNvSpPr txBox="1"/>
          <p:nvPr/>
        </p:nvSpPr>
        <p:spPr>
          <a:xfrm>
            <a:off x="5323197" y="3843579"/>
            <a:ext cx="2872532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lgerian" pitchFamily="82"/>
              </a:rPr>
              <a:t>duct Project Technique</a:t>
            </a:r>
          </a:p>
        </p:txBody>
      </p:sp>
      <p:sp>
        <p:nvSpPr>
          <p:cNvPr id="11" name="TextBox 18"/>
          <p:cNvSpPr txBox="1"/>
          <p:nvPr/>
        </p:nvSpPr>
        <p:spPr>
          <a:xfrm>
            <a:off x="7385910" y="3798563"/>
            <a:ext cx="3216840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Product Project Technique</a:t>
            </a:r>
          </a:p>
        </p:txBody>
      </p:sp>
      <p:pic>
        <p:nvPicPr>
          <p:cNvPr id="12" name="Google Shape;166;p19"/>
          <p:cNvPicPr>
            <a:picLocks noChangeAspect="1"/>
          </p:cNvPicPr>
          <p:nvPr/>
        </p:nvPicPr>
        <p:blipFill>
          <a:blip r:embed="rId6">
            <a:alphaModFix/>
          </a:blip>
          <a:srcRect/>
          <a:stretch>
            <a:fillRect/>
          </a:stretch>
        </p:blipFill>
        <p:spPr>
          <a:xfrm>
            <a:off x="4494056" y="763350"/>
            <a:ext cx="2474274" cy="3091202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TextBox 22"/>
          <p:cNvSpPr txBox="1"/>
          <p:nvPr/>
        </p:nvSpPr>
        <p:spPr>
          <a:xfrm>
            <a:off x="4663065" y="3851946"/>
            <a:ext cx="3215094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Micro Soft Planner</a:t>
            </a:r>
          </a:p>
        </p:txBody>
      </p:sp>
      <p:sp>
        <p:nvSpPr>
          <p:cNvPr id="14" name="TextBox 25"/>
          <p:cNvSpPr txBox="1"/>
          <p:nvPr/>
        </p:nvSpPr>
        <p:spPr>
          <a:xfrm>
            <a:off x="1746183" y="6402217"/>
            <a:ext cx="1843686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Gantt Chart</a:t>
            </a:r>
          </a:p>
        </p:txBody>
      </p:sp>
      <p:sp>
        <p:nvSpPr>
          <p:cNvPr id="15" name="Arrow: Striped Right 31"/>
          <p:cNvSpPr/>
          <p:nvPr/>
        </p:nvSpPr>
        <p:spPr>
          <a:xfrm>
            <a:off x="4494056" y="4534921"/>
            <a:ext cx="1340693" cy="1572292"/>
          </a:xfrm>
          <a:custGeom>
            <a:avLst>
              <a:gd name="f0" fmla="val 1080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4000"/>
              <a:gd name="f10" fmla="val 10800"/>
              <a:gd name="f11" fmla="val 21800"/>
              <a:gd name="f12" fmla="val 1000"/>
              <a:gd name="f13" fmla="val 2000"/>
              <a:gd name="f14" fmla="val 3000"/>
              <a:gd name="f15" fmla="+- 0 0 0"/>
              <a:gd name="f16" fmla="+- 0 0 180"/>
              <a:gd name="f17" fmla="*/ f5 1 21600"/>
              <a:gd name="f18" fmla="*/ f6 1 21600"/>
              <a:gd name="f19" fmla="+- f8 0 f7"/>
              <a:gd name="f20" fmla="pin 4000 f0 21600"/>
              <a:gd name="f21" fmla="pin 0 f1 10800"/>
              <a:gd name="f22" fmla="*/ f15 f2 1"/>
              <a:gd name="f23" fmla="*/ f16 f2 1"/>
              <a:gd name="f24" fmla="val f20"/>
              <a:gd name="f25" fmla="val f21"/>
              <a:gd name="f26" fmla="*/ f19 1 21600"/>
              <a:gd name="f27" fmla="*/ f20 f17 1"/>
              <a:gd name="f28" fmla="*/ f21 f18 1"/>
              <a:gd name="f29" fmla="*/ f22 1 f4"/>
              <a:gd name="f30" fmla="*/ f23 1 f4"/>
              <a:gd name="f31" fmla="+- f8 0 f25"/>
              <a:gd name="f32" fmla="+- f8 0 f24"/>
              <a:gd name="f33" fmla="*/ 4000 f26 1"/>
              <a:gd name="f34" fmla="*/ 0 f26 1"/>
              <a:gd name="f35" fmla="*/ 21600 f26 1"/>
              <a:gd name="f36" fmla="*/ f25 f18 1"/>
              <a:gd name="f37" fmla="*/ f24 f17 1"/>
              <a:gd name="f38" fmla="+- f29 0 f3"/>
              <a:gd name="f39" fmla="+- f30 0 f3"/>
              <a:gd name="f40" fmla="*/ f32 f25 1"/>
              <a:gd name="f41" fmla="*/ f34 1 f26"/>
              <a:gd name="f42" fmla="*/ f35 1 f26"/>
              <a:gd name="f43" fmla="*/ f33 1 f26"/>
              <a:gd name="f44" fmla="*/ f31 f18 1"/>
              <a:gd name="f45" fmla="*/ f40 1 10800"/>
              <a:gd name="f46" fmla="*/ f43 f17 1"/>
              <a:gd name="f47" fmla="*/ f41 f18 1"/>
              <a:gd name="f48" fmla="*/ f42 f18 1"/>
              <a:gd name="f49" fmla="+- f24 f45 0"/>
              <a:gd name="f50" fmla="*/ f49 f17 1"/>
            </a:gdLst>
            <a:ahLst>
              <a:ahXY gdRefX="f0" minX="f9" maxX="f8" gdRefY="f1" minY="f7" maxY="f10">
                <a:pos x="f27" y="f2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37" y="f47"/>
              </a:cxn>
              <a:cxn ang="f39">
                <a:pos x="f37" y="f48"/>
              </a:cxn>
            </a:cxnLst>
            <a:rect l="f46" t="f36" r="f50" b="f44"/>
            <a:pathLst>
              <a:path w="21600" h="21600">
                <a:moveTo>
                  <a:pt x="f24" y="f7"/>
                </a:moveTo>
                <a:lnTo>
                  <a:pt x="f8" y="f10"/>
                </a:lnTo>
                <a:lnTo>
                  <a:pt x="f24" y="f11"/>
                </a:lnTo>
                <a:lnTo>
                  <a:pt x="f24" y="f31"/>
                </a:lnTo>
                <a:lnTo>
                  <a:pt x="f9" y="f31"/>
                </a:lnTo>
                <a:lnTo>
                  <a:pt x="f9" y="f25"/>
                </a:lnTo>
                <a:lnTo>
                  <a:pt x="f24" y="f25"/>
                </a:lnTo>
                <a:lnTo>
                  <a:pt x="f24" y="f7"/>
                </a:lnTo>
                <a:moveTo>
                  <a:pt x="f7" y="f25"/>
                </a:moveTo>
                <a:lnTo>
                  <a:pt x="f7" y="f31"/>
                </a:lnTo>
                <a:lnTo>
                  <a:pt x="f12" y="f31"/>
                </a:lnTo>
                <a:lnTo>
                  <a:pt x="f12" y="f25"/>
                </a:lnTo>
                <a:lnTo>
                  <a:pt x="f7" y="f25"/>
                </a:lnTo>
                <a:moveTo>
                  <a:pt x="f13" y="f25"/>
                </a:moveTo>
                <a:lnTo>
                  <a:pt x="f13" y="f31"/>
                </a:lnTo>
                <a:lnTo>
                  <a:pt x="f14" y="f31"/>
                </a:lnTo>
                <a:lnTo>
                  <a:pt x="f14" y="f25"/>
                </a:lnTo>
                <a:lnTo>
                  <a:pt x="f13" y="f25"/>
                </a:lnTo>
                <a:close/>
              </a:path>
            </a:pathLst>
          </a:custGeom>
          <a:solidFill>
            <a:srgbClr val="0070C0"/>
          </a:solidFill>
          <a:ln w="19046">
            <a:solidFill>
              <a:srgbClr val="00206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pic>
        <p:nvPicPr>
          <p:cNvPr id="16" name="Picture 3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5809" y="4276996"/>
            <a:ext cx="4168246" cy="2051355"/>
          </a:xfrm>
          <a:prstGeom prst="rect">
            <a:avLst/>
          </a:prstGeom>
          <a:noFill/>
          <a:ln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  <p:pic>
        <p:nvPicPr>
          <p:cNvPr id="17" name="Picture 3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37725" y="822484"/>
            <a:ext cx="2986631" cy="3034802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TextBox 35"/>
          <p:cNvSpPr txBox="1"/>
          <p:nvPr/>
        </p:nvSpPr>
        <p:spPr>
          <a:xfrm>
            <a:off x="4494056" y="137480"/>
            <a:ext cx="4080180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A to Z Project's Chevron</a:t>
            </a:r>
          </a:p>
        </p:txBody>
      </p:sp>
      <p:sp>
        <p:nvSpPr>
          <p:cNvPr id="19" name="Arrow: Chevron 36"/>
          <p:cNvSpPr/>
          <p:nvPr/>
        </p:nvSpPr>
        <p:spPr>
          <a:xfrm>
            <a:off x="4009424" y="148599"/>
            <a:ext cx="484632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solidFill>
            <a:srgbClr val="90C226"/>
          </a:solidFill>
          <a:ln w="19046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20" name="Arrow: Chevron 37"/>
          <p:cNvSpPr/>
          <p:nvPr/>
        </p:nvSpPr>
        <p:spPr>
          <a:xfrm>
            <a:off x="7635843" y="148599"/>
            <a:ext cx="484632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solidFill>
            <a:srgbClr val="90C226"/>
          </a:solidFill>
          <a:ln w="19046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21" name="Arrow: Chevron 38"/>
          <p:cNvSpPr/>
          <p:nvPr/>
        </p:nvSpPr>
        <p:spPr>
          <a:xfrm>
            <a:off x="3563243" y="148599"/>
            <a:ext cx="484632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solidFill>
            <a:srgbClr val="90C226"/>
          </a:solidFill>
          <a:ln w="19046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22" name="Arrow: Chevron 39"/>
          <p:cNvSpPr/>
          <p:nvPr/>
        </p:nvSpPr>
        <p:spPr>
          <a:xfrm>
            <a:off x="8120475" y="160093"/>
            <a:ext cx="484632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solidFill>
            <a:srgbClr val="90C226"/>
          </a:solidFill>
          <a:ln w="19046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23" name="TextBox 40"/>
          <p:cNvSpPr txBox="1"/>
          <p:nvPr/>
        </p:nvSpPr>
        <p:spPr>
          <a:xfrm>
            <a:off x="5600261" y="4755766"/>
            <a:ext cx="1340693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Closer</a:t>
            </a:r>
          </a:p>
        </p:txBody>
      </p:sp>
      <p:sp>
        <p:nvSpPr>
          <p:cNvPr id="24" name="Arrow: Notched Right 41"/>
          <p:cNvSpPr/>
          <p:nvPr/>
        </p:nvSpPr>
        <p:spPr>
          <a:xfrm>
            <a:off x="6355546" y="5060362"/>
            <a:ext cx="978408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3 f30 1"/>
              <a:gd name="f39" fmla="*/ f34 f30 1"/>
              <a:gd name="f40" fmla="*/ f36 1 2"/>
              <a:gd name="f41" fmla="min f37 f36"/>
              <a:gd name="f42" fmla="*/ f36 f7 1"/>
              <a:gd name="f43" fmla="+- f6 f40 0"/>
              <a:gd name="f44" fmla="*/ f41 f7 1"/>
              <a:gd name="f45" fmla="*/ f42 1 200000"/>
              <a:gd name="f46" fmla="*/ f44 1 100000"/>
              <a:gd name="f47" fmla="+- f43 0 f45"/>
              <a:gd name="f48" fmla="+- f43 f45 0"/>
              <a:gd name="f49" fmla="*/ f43 f30 1"/>
              <a:gd name="f50" fmla="+- f33 0 f46"/>
              <a:gd name="f51" fmla="*/ f45 f46 1"/>
              <a:gd name="f52" fmla="*/ f47 f30 1"/>
              <a:gd name="f53" fmla="*/ f48 f30 1"/>
              <a:gd name="f54" fmla="*/ f51 1 f40"/>
              <a:gd name="f55" fmla="*/ f50 f30 1"/>
              <a:gd name="f56" fmla="+- f33 0 f54"/>
              <a:gd name="f57" fmla="*/ f54 f30 1"/>
              <a:gd name="f58" fmla="*/ f5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5" y="f35"/>
              </a:cxn>
              <a:cxn ang="f28">
                <a:pos x="f57" y="f49"/>
              </a:cxn>
              <a:cxn ang="f29">
                <a:pos x="f55" y="f39"/>
              </a:cxn>
            </a:cxnLst>
            <a:rect l="f57" t="f52" r="f58" b="f53"/>
            <a:pathLst>
              <a:path>
                <a:moveTo>
                  <a:pt x="f35" y="f52"/>
                </a:moveTo>
                <a:lnTo>
                  <a:pt x="f55" y="f52"/>
                </a:lnTo>
                <a:lnTo>
                  <a:pt x="f55" y="f35"/>
                </a:lnTo>
                <a:lnTo>
                  <a:pt x="f38" y="f49"/>
                </a:lnTo>
                <a:lnTo>
                  <a:pt x="f55" y="f39"/>
                </a:lnTo>
                <a:lnTo>
                  <a:pt x="f55" y="f53"/>
                </a:lnTo>
                <a:lnTo>
                  <a:pt x="f35" y="f53"/>
                </a:lnTo>
                <a:lnTo>
                  <a:pt x="f57" y="f49"/>
                </a:lnTo>
                <a:close/>
              </a:path>
            </a:pathLst>
          </a:custGeom>
          <a:solidFill>
            <a:srgbClr val="0070C0"/>
          </a:solidFill>
          <a:ln w="19046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screenshot of a computer&#10;&#10;Description generated with very high confidenc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038"/>
            <a:ext cx="12191996" cy="686303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6"/>
          <p:cNvSpPr/>
          <p:nvPr/>
        </p:nvSpPr>
        <p:spPr>
          <a:xfrm>
            <a:off x="522515" y="5341037"/>
            <a:ext cx="6096003" cy="70788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sng" strike="noStrike" kern="0" cap="none" spc="0" baseline="0">
                <a:solidFill>
                  <a:srgbClr val="000000"/>
                </a:solidFill>
                <a:uFillTx/>
                <a:latin typeface="Trebuchet MS"/>
              </a:rPr>
              <a:t>Microsoft Planner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sng" strike="noStrike" kern="0" cap="none" spc="0" baseline="0">
                <a:solidFill>
                  <a:srgbClr val="000000"/>
                </a:solidFill>
                <a:uFillTx/>
                <a:latin typeface="Trebuchet MS"/>
              </a:rPr>
              <a:t>21</a:t>
            </a:r>
            <a:r>
              <a:rPr lang="en-GB" sz="2000" b="1" i="0" u="sng" strike="noStrike" kern="0" cap="none" spc="0" baseline="30000">
                <a:solidFill>
                  <a:srgbClr val="000000"/>
                </a:solidFill>
                <a:uFillTx/>
                <a:latin typeface="Trebuchet MS"/>
              </a:rPr>
              <a:t>st</a:t>
            </a:r>
            <a:r>
              <a:rPr lang="en-GB" sz="2000" b="1" i="0" u="sng" strike="noStrike" kern="0" cap="none" spc="0" baseline="0">
                <a:solidFill>
                  <a:srgbClr val="000000"/>
                </a:solidFill>
                <a:uFillTx/>
                <a:latin typeface="Trebuchet MS"/>
              </a:rPr>
              <a:t> century Posted Notes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/>
          <p:nvPr/>
        </p:nvSpPr>
        <p:spPr>
          <a:xfrm>
            <a:off x="0" y="-482373"/>
            <a:ext cx="12845143" cy="7344232"/>
          </a:xfrm>
          <a:prstGeom prst="rect">
            <a:avLst/>
          </a:prstGeom>
          <a:solidFill>
            <a:srgbClr val="000000"/>
          </a:solidFill>
          <a:ln w="12701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5403" y="0"/>
            <a:ext cx="8754337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2"/>
          <p:cNvSpPr/>
          <p:nvPr/>
        </p:nvSpPr>
        <p:spPr>
          <a:xfrm>
            <a:off x="5268690" y="5079775"/>
            <a:ext cx="6096003" cy="646334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0" cap="none" spc="0" baseline="0">
                <a:solidFill>
                  <a:srgbClr val="000000"/>
                </a:solidFill>
                <a:uFillTx/>
                <a:latin typeface="Trebuchet MS"/>
              </a:rPr>
              <a:t>Microsoft Planner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0" cap="none" spc="0" baseline="0">
                <a:solidFill>
                  <a:srgbClr val="000000"/>
                </a:solidFill>
                <a:uFillTx/>
                <a:latin typeface="Trebuchet MS"/>
              </a:rPr>
              <a:t>21</a:t>
            </a:r>
            <a:r>
              <a:rPr lang="en-GB" sz="1800" b="1" i="0" u="sng" strike="noStrike" kern="0" cap="none" spc="0" baseline="30000">
                <a:solidFill>
                  <a:srgbClr val="000000"/>
                </a:solidFill>
                <a:uFillTx/>
                <a:latin typeface="Trebuchet MS"/>
              </a:rPr>
              <a:t>st</a:t>
            </a:r>
            <a:r>
              <a:rPr lang="en-GB" sz="1800" b="1" i="0" u="sng" strike="noStrike" kern="0" cap="none" spc="0" baseline="0">
                <a:solidFill>
                  <a:srgbClr val="000000"/>
                </a:solidFill>
                <a:uFillTx/>
                <a:latin typeface="Trebuchet MS"/>
              </a:rPr>
              <a:t> century Posted Notes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A screenshot of a cell phone&#10;&#10;Description generated with high confidence"/>
          <p:cNvPicPr>
            <a:picLocks noChangeAspect="1"/>
          </p:cNvPicPr>
          <p:nvPr/>
        </p:nvPicPr>
        <p:blipFill>
          <a:blip r:embed="rId2"/>
          <a:srcRect l="51316" t="15436" r="12939" b="33966"/>
          <a:stretch>
            <a:fillRect/>
          </a:stretch>
        </p:blipFill>
        <p:spPr>
          <a:xfrm>
            <a:off x="3380865" y="479566"/>
            <a:ext cx="4806616" cy="5898858"/>
          </a:xfrm>
          <a:prstGeom prst="rect">
            <a:avLst/>
          </a:prstGeom>
          <a:noFill/>
          <a:ln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4412940" y="1703316"/>
            <a:ext cx="977210" cy="2502566"/>
          </a:xfrm>
          <a:prstGeom prst="rect">
            <a:avLst/>
          </a:prstGeom>
          <a:solidFill>
            <a:srgbClr val="FFFFFF"/>
          </a:solidFill>
          <a:ln w="19046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450308" y="1691283"/>
            <a:ext cx="947839" cy="1961150"/>
          </a:xfrm>
          <a:prstGeom prst="rect">
            <a:avLst/>
          </a:prstGeom>
          <a:solidFill>
            <a:srgbClr val="FFFFFF"/>
          </a:solidFill>
          <a:ln w="19046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478030" y="1734333"/>
            <a:ext cx="947839" cy="2418350"/>
          </a:xfrm>
          <a:prstGeom prst="rect">
            <a:avLst/>
          </a:prstGeom>
          <a:solidFill>
            <a:srgbClr val="FFFFFF"/>
          </a:solidFill>
          <a:ln w="19046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CCTV/ Alarm system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Shutters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Custom parking spaces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Signe posts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Tv in the reception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Nap room</a:t>
            </a:r>
          </a:p>
        </p:txBody>
      </p:sp>
      <p:sp>
        <p:nvSpPr>
          <p:cNvPr id="6" name="Rectangle 5"/>
          <p:cNvSpPr/>
          <p:nvPr/>
        </p:nvSpPr>
        <p:spPr>
          <a:xfrm>
            <a:off x="4853415" y="904524"/>
            <a:ext cx="2317409" cy="300791"/>
          </a:xfrm>
          <a:prstGeom prst="rect">
            <a:avLst/>
          </a:prstGeom>
          <a:solidFill>
            <a:srgbClr val="FFFFFF"/>
          </a:solidFill>
          <a:ln w="19046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640872" y="5531525"/>
            <a:ext cx="2521942" cy="846908"/>
          </a:xfrm>
          <a:prstGeom prst="rect">
            <a:avLst/>
          </a:prstGeom>
          <a:solidFill>
            <a:srgbClr val="FFFFFF"/>
          </a:solidFill>
          <a:ln w="19046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Goal is to capture the essential elements of a requirement</a:t>
            </a:r>
            <a:endParaRPr lang="en-GB" sz="14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8" name="TextBox 9"/>
          <p:cNvSpPr txBox="1"/>
          <p:nvPr/>
        </p:nvSpPr>
        <p:spPr>
          <a:xfrm>
            <a:off x="4412940" y="1768641"/>
            <a:ext cx="977210" cy="350865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Plan for project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Building work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Electrics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Plumbing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Internet installation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Laptops/mobile/telephone plus lines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9" name="TextBox 11"/>
          <p:cNvSpPr txBox="1"/>
          <p:nvPr/>
        </p:nvSpPr>
        <p:spPr>
          <a:xfrm>
            <a:off x="5470032" y="1815925"/>
            <a:ext cx="863623" cy="30469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Office Plus canteen/toilet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Reception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Shelving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Camera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Van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Permits and insurance</a:t>
            </a:r>
          </a:p>
        </p:txBody>
      </p:sp>
      <p:sp>
        <p:nvSpPr>
          <p:cNvPr id="10" name="TextBox 14"/>
          <p:cNvSpPr txBox="1"/>
          <p:nvPr/>
        </p:nvSpPr>
        <p:spPr>
          <a:xfrm>
            <a:off x="4412940" y="844009"/>
            <a:ext cx="3503843" cy="307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Transition from Shirley to Spark hill</a:t>
            </a:r>
          </a:p>
        </p:txBody>
      </p:sp>
      <p:cxnSp>
        <p:nvCxnSpPr>
          <p:cNvPr id="11" name="Straight Connector 17"/>
          <p:cNvCxnSpPr/>
          <p:nvPr/>
        </p:nvCxnSpPr>
        <p:spPr>
          <a:xfrm>
            <a:off x="4412940" y="5945913"/>
            <a:ext cx="532034" cy="493026"/>
          </a:xfrm>
          <a:prstGeom prst="straightConnector1">
            <a:avLst/>
          </a:prstGeom>
          <a:noFill/>
          <a:ln w="19046">
            <a:solidFill>
              <a:srgbClr val="000000"/>
            </a:solidFill>
            <a:prstDash val="solid"/>
            <a:miter/>
          </a:ln>
        </p:spPr>
      </p:cxnSp>
      <p:cxnSp>
        <p:nvCxnSpPr>
          <p:cNvPr id="12" name="Straight Connector 25"/>
          <p:cNvCxnSpPr/>
          <p:nvPr/>
        </p:nvCxnSpPr>
        <p:spPr>
          <a:xfrm flipH="1">
            <a:off x="6821908" y="6058530"/>
            <a:ext cx="425114" cy="346659"/>
          </a:xfrm>
          <a:prstGeom prst="straightConnector1">
            <a:avLst/>
          </a:prstGeom>
          <a:noFill/>
          <a:ln w="19046">
            <a:solidFill>
              <a:srgbClr val="000000"/>
            </a:solidFill>
            <a:prstDash val="solid"/>
            <a:miter/>
          </a:ln>
        </p:spPr>
      </p:cxnSp>
      <p:sp>
        <p:nvSpPr>
          <p:cNvPr id="13" name="TextBox 28"/>
          <p:cNvSpPr txBox="1"/>
          <p:nvPr/>
        </p:nvSpPr>
        <p:spPr>
          <a:xfrm>
            <a:off x="10088474" y="6231864"/>
            <a:ext cx="2719132" cy="5309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Delphi Technique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(Roberts 2012)</a:t>
            </a:r>
          </a:p>
        </p:txBody>
      </p:sp>
      <p:pic>
        <p:nvPicPr>
          <p:cNvPr id="14" name="Picture 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916" y="701545"/>
            <a:ext cx="3919639" cy="49808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81082" y="104269"/>
            <a:ext cx="8596667" cy="792291"/>
          </a:xfrm>
        </p:spPr>
        <p:txBody>
          <a:bodyPr/>
          <a:lstStyle/>
          <a:p>
            <a:pPr lvl="0"/>
            <a:r>
              <a:rPr lang="en-GB"/>
              <a:t>The Product Project Technique</a:t>
            </a:r>
          </a:p>
        </p:txBody>
      </p:sp>
      <p:pic>
        <p:nvPicPr>
          <p:cNvPr id="3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2518" b="71134"/>
          <a:stretch>
            <a:fillRect/>
          </a:stretch>
        </p:blipFill>
        <p:spPr>
          <a:xfrm>
            <a:off x="4879412" y="636212"/>
            <a:ext cx="4547932" cy="1022683"/>
          </a:xfr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73" t="27381" r="76406" b="283"/>
          <a:stretch>
            <a:fillRect/>
          </a:stretch>
        </p:blipFill>
        <p:spPr>
          <a:xfrm>
            <a:off x="1078845" y="1518324"/>
            <a:ext cx="2671008" cy="4042608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70000"/>
              </a:srgbClr>
            </a:outerShdw>
          </a:effectLst>
        </p:spPr>
      </p:pic>
      <p:pic>
        <p:nvPicPr>
          <p:cNvPr id="5" name="Picture 7"/>
          <p:cNvPicPr>
            <a:picLocks noChangeAspect="1"/>
          </p:cNvPicPr>
          <p:nvPr/>
        </p:nvPicPr>
        <p:blipFill>
          <a:blip r:embed="rId4"/>
          <a:srcRect l="5671"/>
          <a:stretch>
            <a:fillRect/>
          </a:stretch>
        </p:blipFill>
        <p:spPr>
          <a:xfrm>
            <a:off x="4948906" y="1669191"/>
            <a:ext cx="4408962" cy="403231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2"/>
          <a:srcRect t="29283" r="67707" b="2179"/>
          <a:stretch>
            <a:fillRect/>
          </a:stretch>
        </p:blipFill>
        <p:spPr>
          <a:xfrm>
            <a:off x="4893704" y="1658886"/>
            <a:ext cx="1556189" cy="402201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Straight Connector 10"/>
          <p:cNvCxnSpPr/>
          <p:nvPr/>
        </p:nvCxnSpPr>
        <p:spPr>
          <a:xfrm>
            <a:off x="6497049" y="636212"/>
            <a:ext cx="0" cy="5065291"/>
          </a:xfrm>
          <a:prstGeom prst="straightConnector1">
            <a:avLst/>
          </a:prstGeom>
          <a:noFill/>
          <a:ln w="19046">
            <a:solidFill>
              <a:srgbClr val="000000"/>
            </a:solidFill>
            <a:prstDash val="solid"/>
            <a:miter/>
          </a:ln>
        </p:spPr>
      </p:cxnSp>
      <p:cxnSp>
        <p:nvCxnSpPr>
          <p:cNvPr id="8" name="Straight Connector 12"/>
          <p:cNvCxnSpPr/>
          <p:nvPr/>
        </p:nvCxnSpPr>
        <p:spPr>
          <a:xfrm>
            <a:off x="7443536" y="636212"/>
            <a:ext cx="0" cy="5065291"/>
          </a:xfrm>
          <a:prstGeom prst="straightConnector1">
            <a:avLst/>
          </a:prstGeom>
          <a:noFill/>
          <a:ln w="19046">
            <a:solidFill>
              <a:srgbClr val="000000"/>
            </a:solidFill>
            <a:prstDash val="solid"/>
            <a:miter/>
          </a:ln>
        </p:spPr>
      </p:cxnSp>
      <p:cxnSp>
        <p:nvCxnSpPr>
          <p:cNvPr id="9" name="Straight Connector 15"/>
          <p:cNvCxnSpPr/>
          <p:nvPr/>
        </p:nvCxnSpPr>
        <p:spPr>
          <a:xfrm>
            <a:off x="8414089" y="646508"/>
            <a:ext cx="0" cy="5065300"/>
          </a:xfrm>
          <a:prstGeom prst="straightConnector1">
            <a:avLst/>
          </a:prstGeom>
          <a:noFill/>
          <a:ln w="19046">
            <a:solidFill>
              <a:srgbClr val="000000"/>
            </a:solidFill>
            <a:prstDash val="solid"/>
            <a:miter/>
          </a:ln>
        </p:spPr>
      </p:cxnSp>
      <p:cxnSp>
        <p:nvCxnSpPr>
          <p:cNvPr id="10" name="Straight Connector 16"/>
          <p:cNvCxnSpPr/>
          <p:nvPr/>
        </p:nvCxnSpPr>
        <p:spPr>
          <a:xfrm>
            <a:off x="9360566" y="636212"/>
            <a:ext cx="24067" cy="5065291"/>
          </a:xfrm>
          <a:prstGeom prst="straightConnector1">
            <a:avLst/>
          </a:prstGeom>
          <a:noFill/>
          <a:ln w="19046">
            <a:solidFill>
              <a:srgbClr val="000000"/>
            </a:solidFill>
            <a:prstDash val="solid"/>
            <a:miter/>
          </a:ln>
        </p:spPr>
      </p:cxnSp>
      <p:cxnSp>
        <p:nvCxnSpPr>
          <p:cNvPr id="11" name="Straight Connector 21"/>
          <p:cNvCxnSpPr/>
          <p:nvPr/>
        </p:nvCxnSpPr>
        <p:spPr>
          <a:xfrm>
            <a:off x="4948906" y="636212"/>
            <a:ext cx="0" cy="5065291"/>
          </a:xfrm>
          <a:prstGeom prst="straightConnector1">
            <a:avLst/>
          </a:prstGeom>
          <a:noFill/>
          <a:ln w="19046">
            <a:solidFill>
              <a:srgbClr val="000000"/>
            </a:solidFill>
            <a:prstDash val="solid"/>
            <a:miter/>
          </a:ln>
        </p:spPr>
      </p:cxnSp>
      <p:cxnSp>
        <p:nvCxnSpPr>
          <p:cNvPr id="12" name="Straight Connector 23"/>
          <p:cNvCxnSpPr/>
          <p:nvPr/>
        </p:nvCxnSpPr>
        <p:spPr>
          <a:xfrm>
            <a:off x="6472991" y="2971800"/>
            <a:ext cx="2911642" cy="0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  <a:miter/>
          </a:ln>
          <a:effectLst>
            <a:outerShdw dist="25402" dir="5400000" algn="tl">
              <a:srgbClr val="000000">
                <a:alpha val="35000"/>
              </a:srgbClr>
            </a:outerShdw>
          </a:effectLst>
        </p:spPr>
      </p:cxnSp>
      <p:cxnSp>
        <p:nvCxnSpPr>
          <p:cNvPr id="13" name="Straight Connector 24"/>
          <p:cNvCxnSpPr/>
          <p:nvPr/>
        </p:nvCxnSpPr>
        <p:spPr>
          <a:xfrm>
            <a:off x="6446218" y="4303294"/>
            <a:ext cx="2911641" cy="0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  <a:miter/>
          </a:ln>
          <a:effectLst>
            <a:outerShdw dist="25402" dir="5400000" algn="tl">
              <a:srgbClr val="000000">
                <a:alpha val="35000"/>
              </a:srgbClr>
            </a:outerShdw>
          </a:effectLst>
        </p:spPr>
      </p:cxnSp>
      <p:cxnSp>
        <p:nvCxnSpPr>
          <p:cNvPr id="14" name="Straight Connector 25"/>
          <p:cNvCxnSpPr/>
          <p:nvPr/>
        </p:nvCxnSpPr>
        <p:spPr>
          <a:xfrm>
            <a:off x="4948906" y="5691207"/>
            <a:ext cx="4408953" cy="0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  <a:miter/>
          </a:ln>
          <a:effectLst>
            <a:outerShdw dist="25402" dir="5400000" algn="tl">
              <a:srgbClr val="000000">
                <a:alpha val="35000"/>
              </a:srgbClr>
            </a:outerShdw>
          </a:effectLst>
        </p:spPr>
      </p:cxnSp>
      <p:sp>
        <p:nvSpPr>
          <p:cNvPr id="15" name="TextBox 28"/>
          <p:cNvSpPr txBox="1"/>
          <p:nvPr/>
        </p:nvSpPr>
        <p:spPr>
          <a:xfrm>
            <a:off x="6566470" y="1583887"/>
            <a:ext cx="2727271" cy="10772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                            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19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                               19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               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16" name="TextBox 29"/>
          <p:cNvSpPr txBox="1"/>
          <p:nvPr/>
        </p:nvSpPr>
        <p:spPr>
          <a:xfrm>
            <a:off x="8092485" y="2031467"/>
            <a:ext cx="1484711" cy="3385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15</a:t>
            </a:r>
          </a:p>
        </p:txBody>
      </p:sp>
      <p:sp>
        <p:nvSpPr>
          <p:cNvPr id="17" name="TextBox 30"/>
          <p:cNvSpPr txBox="1"/>
          <p:nvPr/>
        </p:nvSpPr>
        <p:spPr>
          <a:xfrm>
            <a:off x="7756599" y="2142585"/>
            <a:ext cx="2265947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10</a:t>
            </a:r>
          </a:p>
        </p:txBody>
      </p:sp>
      <p:sp>
        <p:nvSpPr>
          <p:cNvPr id="18" name="TextBox 32"/>
          <p:cNvSpPr txBox="1"/>
          <p:nvPr/>
        </p:nvSpPr>
        <p:spPr>
          <a:xfrm>
            <a:off x="7761317" y="2394740"/>
            <a:ext cx="1776935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10</a:t>
            </a:r>
          </a:p>
        </p:txBody>
      </p:sp>
      <p:sp>
        <p:nvSpPr>
          <p:cNvPr id="19" name="TextBox 34"/>
          <p:cNvSpPr txBox="1"/>
          <p:nvPr/>
        </p:nvSpPr>
        <p:spPr>
          <a:xfrm>
            <a:off x="7645874" y="2621054"/>
            <a:ext cx="200781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8</a:t>
            </a:r>
          </a:p>
        </p:txBody>
      </p:sp>
      <p:sp>
        <p:nvSpPr>
          <p:cNvPr id="20" name="TextBox 35"/>
          <p:cNvSpPr txBox="1"/>
          <p:nvPr/>
        </p:nvSpPr>
        <p:spPr>
          <a:xfrm>
            <a:off x="8558939" y="3005358"/>
            <a:ext cx="1645984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18</a:t>
            </a:r>
          </a:p>
        </p:txBody>
      </p:sp>
      <p:sp>
        <p:nvSpPr>
          <p:cNvPr id="21" name="TextBox 36"/>
          <p:cNvSpPr txBox="1"/>
          <p:nvPr/>
        </p:nvSpPr>
        <p:spPr>
          <a:xfrm>
            <a:off x="7756599" y="3216703"/>
            <a:ext cx="1459830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9</a:t>
            </a:r>
          </a:p>
        </p:txBody>
      </p:sp>
      <p:sp>
        <p:nvSpPr>
          <p:cNvPr id="22" name="TextBox 37"/>
          <p:cNvSpPr txBox="1"/>
          <p:nvPr/>
        </p:nvSpPr>
        <p:spPr>
          <a:xfrm>
            <a:off x="7530614" y="3401375"/>
            <a:ext cx="1734214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7</a:t>
            </a:r>
          </a:p>
        </p:txBody>
      </p:sp>
      <p:sp>
        <p:nvSpPr>
          <p:cNvPr id="23" name="TextBox 38"/>
          <p:cNvSpPr txBox="1"/>
          <p:nvPr/>
        </p:nvSpPr>
        <p:spPr>
          <a:xfrm>
            <a:off x="6600157" y="3608780"/>
            <a:ext cx="557463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2</a:t>
            </a:r>
          </a:p>
        </p:txBody>
      </p:sp>
      <p:sp>
        <p:nvSpPr>
          <p:cNvPr id="24" name="TextBox 39"/>
          <p:cNvSpPr txBox="1"/>
          <p:nvPr/>
        </p:nvSpPr>
        <p:spPr>
          <a:xfrm>
            <a:off x="7810384" y="3807936"/>
            <a:ext cx="545430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10</a:t>
            </a:r>
          </a:p>
        </p:txBody>
      </p:sp>
      <p:sp>
        <p:nvSpPr>
          <p:cNvPr id="25" name="TextBox 40"/>
          <p:cNvSpPr txBox="1"/>
          <p:nvPr/>
        </p:nvSpPr>
        <p:spPr>
          <a:xfrm>
            <a:off x="7219416" y="4022857"/>
            <a:ext cx="1339513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5</a:t>
            </a:r>
          </a:p>
        </p:txBody>
      </p:sp>
      <p:sp>
        <p:nvSpPr>
          <p:cNvPr id="26" name="TextBox 41"/>
          <p:cNvSpPr txBox="1"/>
          <p:nvPr/>
        </p:nvSpPr>
        <p:spPr>
          <a:xfrm>
            <a:off x="7610926" y="4399068"/>
            <a:ext cx="114415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8</a:t>
            </a:r>
          </a:p>
        </p:txBody>
      </p:sp>
      <p:sp>
        <p:nvSpPr>
          <p:cNvPr id="27" name="TextBox 42"/>
          <p:cNvSpPr txBox="1"/>
          <p:nvPr/>
        </p:nvSpPr>
        <p:spPr>
          <a:xfrm>
            <a:off x="7802657" y="4583731"/>
            <a:ext cx="497305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10</a:t>
            </a:r>
          </a:p>
        </p:txBody>
      </p:sp>
      <p:sp>
        <p:nvSpPr>
          <p:cNvPr id="28" name="TextBox 43"/>
          <p:cNvSpPr txBox="1"/>
          <p:nvPr/>
        </p:nvSpPr>
        <p:spPr>
          <a:xfrm>
            <a:off x="7047317" y="4844509"/>
            <a:ext cx="54648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4</a:t>
            </a:r>
          </a:p>
        </p:txBody>
      </p:sp>
      <p:sp>
        <p:nvSpPr>
          <p:cNvPr id="29" name="TextBox 44"/>
          <p:cNvSpPr txBox="1"/>
          <p:nvPr/>
        </p:nvSpPr>
        <p:spPr>
          <a:xfrm>
            <a:off x="7435516" y="5004145"/>
            <a:ext cx="45023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6</a:t>
            </a:r>
          </a:p>
        </p:txBody>
      </p:sp>
      <p:sp>
        <p:nvSpPr>
          <p:cNvPr id="30" name="TextBox 45"/>
          <p:cNvSpPr txBox="1"/>
          <p:nvPr/>
        </p:nvSpPr>
        <p:spPr>
          <a:xfrm>
            <a:off x="6454475" y="5231895"/>
            <a:ext cx="1238381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</a:t>
            </a:r>
          </a:p>
        </p:txBody>
      </p:sp>
      <p:sp>
        <p:nvSpPr>
          <p:cNvPr id="31" name="TextBox 46"/>
          <p:cNvSpPr txBox="1"/>
          <p:nvPr/>
        </p:nvSpPr>
        <p:spPr>
          <a:xfrm>
            <a:off x="8083094" y="5391878"/>
            <a:ext cx="45023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15</a:t>
            </a:r>
          </a:p>
        </p:txBody>
      </p:sp>
      <p:sp>
        <p:nvSpPr>
          <p:cNvPr id="32" name="Rectangle 32"/>
          <p:cNvSpPr/>
          <p:nvPr/>
        </p:nvSpPr>
        <p:spPr>
          <a:xfrm>
            <a:off x="3238265" y="1500064"/>
            <a:ext cx="662967" cy="1195404"/>
          </a:xfrm>
          <a:prstGeom prst="rect">
            <a:avLst/>
          </a:prstGeom>
          <a:solidFill>
            <a:srgbClr val="FFFFFF"/>
          </a:solidFill>
          <a:ln w="12701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3" name="Table 3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92428" y="646508"/>
            <a:ext cx="1151897" cy="7048734"/>
          </a:xfrm>
          <a:prstGeom prst="rect">
            <a:avLst/>
          </a:prstGeom>
        </p:spPr>
      </p:pic>
      <p:sp>
        <p:nvSpPr>
          <p:cNvPr id="34" name="Rectangle 36"/>
          <p:cNvSpPr/>
          <p:nvPr/>
        </p:nvSpPr>
        <p:spPr>
          <a:xfrm>
            <a:off x="3743215" y="5711808"/>
            <a:ext cx="1243684" cy="1146191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5" name="Rectangle 38"/>
          <p:cNvSpPr/>
          <p:nvPr/>
        </p:nvSpPr>
        <p:spPr>
          <a:xfrm>
            <a:off x="3787847" y="5719892"/>
            <a:ext cx="1151897" cy="1136891"/>
          </a:xfrm>
          <a:prstGeom prst="rect">
            <a:avLst/>
          </a:prstGeom>
          <a:solidFill>
            <a:srgbClr val="FFFFFF"/>
          </a:solidFill>
          <a:ln w="12701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A picture containing whiteboard, text&#10;&#10;Description generated with very high confidenc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63695"/>
            <a:ext cx="9639303" cy="465001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6"/>
          <p:cNvSpPr txBox="1"/>
          <p:nvPr/>
        </p:nvSpPr>
        <p:spPr>
          <a:xfrm>
            <a:off x="3829049" y="1047746"/>
            <a:ext cx="2851154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Paper Gantt Chart</a:t>
            </a:r>
          </a:p>
        </p:txBody>
      </p:sp>
      <p:sp>
        <p:nvSpPr>
          <p:cNvPr id="4" name="Oval 7"/>
          <p:cNvSpPr/>
          <p:nvPr/>
        </p:nvSpPr>
        <p:spPr>
          <a:xfrm>
            <a:off x="6565904" y="3429000"/>
            <a:ext cx="1054102" cy="457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472C4"/>
          </a:solidFill>
          <a:ln w="12701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/>
          <p:cNvSpPr txBox="1"/>
          <p:nvPr/>
        </p:nvSpPr>
        <p:spPr>
          <a:xfrm>
            <a:off x="5329991" y="172090"/>
            <a:ext cx="2201774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Gantt Chart</a:t>
            </a:r>
          </a:p>
        </p:txBody>
      </p:sp>
      <p:pic>
        <p:nvPicPr>
          <p:cNvPr id="3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366" y="727935"/>
            <a:ext cx="11355796" cy="5588648"/>
          </a:xfrm>
          <a:prstGeom prst="rect">
            <a:avLst/>
          </a:prstGeom>
          <a:noFill/>
          <a:ln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181;p20"/>
          <p:cNvGrpSpPr/>
          <p:nvPr/>
        </p:nvGrpSpPr>
        <p:grpSpPr>
          <a:xfrm>
            <a:off x="628128" y="566580"/>
            <a:ext cx="6027825" cy="5208578"/>
            <a:chOff x="628128" y="566580"/>
            <a:chExt cx="6027825" cy="5208578"/>
          </a:xfrm>
        </p:grpSpPr>
        <p:sp>
          <p:nvSpPr>
            <p:cNvPr id="3" name="Google Shape;182;p20"/>
            <p:cNvSpPr txBox="1"/>
            <p:nvPr/>
          </p:nvSpPr>
          <p:spPr>
            <a:xfrm>
              <a:off x="628128" y="1108207"/>
              <a:ext cx="6027825" cy="87555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457200" rtl="0" fontAlgn="auto" hangingPunct="1">
                <a:lnSpc>
                  <a:spcPct val="139964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The less time a project has to be completed the harder it becomes.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4" name="Google Shape;183;p20"/>
            <p:cNvSpPr txBox="1"/>
            <p:nvPr/>
          </p:nvSpPr>
          <p:spPr>
            <a:xfrm>
              <a:off x="628128" y="566580"/>
              <a:ext cx="6027825" cy="44196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457200" rtl="0" fontAlgn="auto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1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TIME</a:t>
              </a:r>
              <a:endPara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5" name="Google Shape;184;p20"/>
            <p:cNvSpPr txBox="1"/>
            <p:nvPr/>
          </p:nvSpPr>
          <p:spPr>
            <a:xfrm>
              <a:off x="628128" y="3003904"/>
              <a:ext cx="6027825" cy="87555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457200" rtl="0" fontAlgn="auto" hangingPunct="1">
                <a:lnSpc>
                  <a:spcPct val="139964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A project with many tasks becomes increasingly difficult to complete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6" name="Google Shape;185;p20"/>
            <p:cNvSpPr txBox="1"/>
            <p:nvPr/>
          </p:nvSpPr>
          <p:spPr>
            <a:xfrm>
              <a:off x="628128" y="2462278"/>
              <a:ext cx="6027825" cy="44196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457200" rtl="0" fontAlgn="auto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1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SCOPE</a:t>
              </a:r>
              <a:endPara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7" name="Google Shape;186;p20"/>
            <p:cNvSpPr txBox="1"/>
            <p:nvPr/>
          </p:nvSpPr>
          <p:spPr>
            <a:xfrm>
              <a:off x="628128" y="4899602"/>
              <a:ext cx="6027825" cy="87555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457200" rtl="0" fontAlgn="auto" hangingPunct="1">
                <a:lnSpc>
                  <a:spcPct val="139964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A project that is poorly funded will mean that we can not have as many features as we would like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8" name="Google Shape;187;p20"/>
            <p:cNvSpPr txBox="1"/>
            <p:nvPr/>
          </p:nvSpPr>
          <p:spPr>
            <a:xfrm>
              <a:off x="628128" y="4357975"/>
              <a:ext cx="6027825" cy="44196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0" tIns="0" rIns="0" bIns="0" anchor="t" anchorCtr="0" compatLnSpc="1"/>
            <a:lstStyle/>
            <a:p>
              <a:pPr marL="0" marR="0" lvl="0" indent="0" algn="l" defTabSz="457200" rtl="0" fontAlgn="auto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1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COST</a:t>
              </a:r>
              <a:endPara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</p:grpSp>
      <p:pic>
        <p:nvPicPr>
          <p:cNvPr id="9" name="Picture 7" descr="A picture containing object, drawing&#10;&#10;Description generated with very high confidenc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5954" y="566580"/>
            <a:ext cx="5078851" cy="609891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Box 9"/>
          <p:cNvSpPr txBox="1"/>
          <p:nvPr/>
        </p:nvSpPr>
        <p:spPr>
          <a:xfrm>
            <a:off x="5224195" y="125062"/>
            <a:ext cx="2863516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The Iron Triangle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abl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900" y="633222"/>
            <a:ext cx="4957008" cy="4419962"/>
          </a:xfrm>
          <a:prstGeom prst="rect">
            <a:avLst/>
          </a:prstGeom>
        </p:spPr>
      </p:pic>
      <p:pic>
        <p:nvPicPr>
          <p:cNvPr id="3" name="Tabl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6257" y="633222"/>
            <a:ext cx="5474366" cy="5563639"/>
          </a:xfrm>
          <a:prstGeom prst="rect">
            <a:avLst/>
          </a:prstGeom>
        </p:spPr>
      </p:pic>
      <p:pic>
        <p:nvPicPr>
          <p:cNvPr id="4" name="Tabl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900" y="5053184"/>
            <a:ext cx="4957008" cy="1005840"/>
          </a:xfrm>
          <a:prstGeom prst="rect">
            <a:avLst/>
          </a:prstGeom>
        </p:spPr>
      </p:pic>
      <p:pic>
        <p:nvPicPr>
          <p:cNvPr id="5" name="Tabl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4542" y="1022683"/>
            <a:ext cx="517358" cy="3253682"/>
          </a:xfrm>
          <a:prstGeom prst="rect">
            <a:avLst/>
          </a:prstGeom>
        </p:spPr>
      </p:pic>
      <p:pic>
        <p:nvPicPr>
          <p:cNvPr id="6" name="Tabl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4542" y="4307308"/>
            <a:ext cx="517358" cy="1519586"/>
          </a:xfrm>
          <a:prstGeom prst="rect">
            <a:avLst/>
          </a:prstGeom>
        </p:spPr>
      </p:pic>
      <p:pic>
        <p:nvPicPr>
          <p:cNvPr id="7" name="Tabl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78908" y="633222"/>
            <a:ext cx="517358" cy="5520690"/>
          </a:xfrm>
          <a:prstGeom prst="rect">
            <a:avLst/>
          </a:prstGeom>
        </p:spPr>
      </p:pic>
      <p:pic>
        <p:nvPicPr>
          <p:cNvPr id="8" name="Tabl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78908" y="5766627"/>
            <a:ext cx="5991724" cy="387284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mage result for group finalization in coffee shop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705596" y="661732"/>
            <a:ext cx="4760494" cy="5197641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4" descr="Image result for group finalization in coffee shop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25905" y="661732"/>
            <a:ext cx="4912897" cy="519764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2"/>
          <p:cNvSpPr txBox="1"/>
          <p:nvPr/>
        </p:nvSpPr>
        <p:spPr>
          <a:xfrm>
            <a:off x="5181603" y="6207468"/>
            <a:ext cx="1828800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54A021"/>
                </a:solidFill>
                <a:uFillTx/>
                <a:latin typeface="Algerian" pitchFamily="82"/>
              </a:rPr>
              <a:t>confirmation</a:t>
            </a:r>
          </a:p>
        </p:txBody>
      </p:sp>
      <p:sp>
        <p:nvSpPr>
          <p:cNvPr id="5" name="Arrow: Notched Right 3"/>
          <p:cNvSpPr/>
          <p:nvPr/>
        </p:nvSpPr>
        <p:spPr>
          <a:xfrm>
            <a:off x="5638803" y="3284625"/>
            <a:ext cx="1066803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3 f30 1"/>
              <a:gd name="f39" fmla="*/ f34 f30 1"/>
              <a:gd name="f40" fmla="*/ f36 1 2"/>
              <a:gd name="f41" fmla="min f37 f36"/>
              <a:gd name="f42" fmla="*/ f36 f7 1"/>
              <a:gd name="f43" fmla="+- f6 f40 0"/>
              <a:gd name="f44" fmla="*/ f41 f7 1"/>
              <a:gd name="f45" fmla="*/ f42 1 200000"/>
              <a:gd name="f46" fmla="*/ f44 1 100000"/>
              <a:gd name="f47" fmla="+- f43 0 f45"/>
              <a:gd name="f48" fmla="+- f43 f45 0"/>
              <a:gd name="f49" fmla="*/ f43 f30 1"/>
              <a:gd name="f50" fmla="+- f33 0 f46"/>
              <a:gd name="f51" fmla="*/ f45 f46 1"/>
              <a:gd name="f52" fmla="*/ f47 f30 1"/>
              <a:gd name="f53" fmla="*/ f48 f30 1"/>
              <a:gd name="f54" fmla="*/ f51 1 f40"/>
              <a:gd name="f55" fmla="*/ f50 f30 1"/>
              <a:gd name="f56" fmla="+- f33 0 f54"/>
              <a:gd name="f57" fmla="*/ f54 f30 1"/>
              <a:gd name="f58" fmla="*/ f5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5" y="f35"/>
              </a:cxn>
              <a:cxn ang="f28">
                <a:pos x="f57" y="f49"/>
              </a:cxn>
              <a:cxn ang="f29">
                <a:pos x="f55" y="f39"/>
              </a:cxn>
            </a:cxnLst>
            <a:rect l="f57" t="f52" r="f58" b="f53"/>
            <a:pathLst>
              <a:path>
                <a:moveTo>
                  <a:pt x="f35" y="f52"/>
                </a:moveTo>
                <a:lnTo>
                  <a:pt x="f55" y="f52"/>
                </a:lnTo>
                <a:lnTo>
                  <a:pt x="f55" y="f35"/>
                </a:lnTo>
                <a:lnTo>
                  <a:pt x="f38" y="f49"/>
                </a:lnTo>
                <a:lnTo>
                  <a:pt x="f55" y="f39"/>
                </a:lnTo>
                <a:lnTo>
                  <a:pt x="f55" y="f53"/>
                </a:lnTo>
                <a:lnTo>
                  <a:pt x="f35" y="f53"/>
                </a:lnTo>
                <a:lnTo>
                  <a:pt x="f57" y="f49"/>
                </a:lnTo>
                <a:close/>
              </a:path>
            </a:pathLst>
          </a:custGeom>
          <a:solidFill>
            <a:srgbClr val="90C226"/>
          </a:solidFill>
          <a:ln w="19046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/>
          <p:nvPr/>
        </p:nvSpPr>
        <p:spPr>
          <a:xfrm>
            <a:off x="-101598" y="0"/>
            <a:ext cx="12293595" cy="6858000"/>
          </a:xfrm>
          <a:prstGeom prst="rect">
            <a:avLst/>
          </a:prstGeom>
          <a:solidFill>
            <a:srgbClr val="FFFFFF"/>
          </a:solidFill>
          <a:ln w="12701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6" descr="A close up of a stop sign&#10;&#10;Description generated with high confidenc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2032" y="-376376"/>
            <a:ext cx="9847941" cy="701665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9426</TotalTime>
  <Words>363</Words>
  <Application>Microsoft Office PowerPoint</Application>
  <PresentationFormat>On-screen Show (4:3)</PresentationFormat>
  <Paragraphs>125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Facet</vt:lpstr>
      <vt:lpstr>A-Z  Projects</vt:lpstr>
      <vt:lpstr>Sponsors &amp; stakeholders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Product Project Technique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consultants</dc:title>
  <dc:creator>Alom</dc:creator>
  <cp:lastModifiedBy>Home</cp:lastModifiedBy>
  <cp:revision>45</cp:revision>
  <dcterms:created xsi:type="dcterms:W3CDTF">2020-02-10T02:06:59Z</dcterms:created>
  <dcterms:modified xsi:type="dcterms:W3CDTF">2020-02-20T15:35:08Z</dcterms:modified>
</cp:coreProperties>
</file>