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  <p:sldMasterId id="2147483714" r:id="rId5"/>
  </p:sldMasterIdLst>
  <p:notesMasterIdLst>
    <p:notesMasterId r:id="rId15"/>
  </p:notesMasterIdLst>
  <p:sldIdLst>
    <p:sldId id="257" r:id="rId6"/>
    <p:sldId id="262" r:id="rId7"/>
    <p:sldId id="263" r:id="rId8"/>
    <p:sldId id="264" r:id="rId9"/>
    <p:sldId id="266" r:id="rId10"/>
    <p:sldId id="265" r:id="rId11"/>
    <p:sldId id="260" r:id="rId12"/>
    <p:sldId id="267" r:id="rId13"/>
    <p:sldId id="256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3A2573-54D6-4BE8-84F5-3CEDCB4FCDB8}" v="45" dt="2022-03-27T13:23:43.0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4" autoAdjust="0"/>
    <p:restoredTop sz="94660"/>
  </p:normalViewPr>
  <p:slideViewPr>
    <p:cSldViewPr snapToGrid="0">
      <p:cViewPr varScale="1">
        <p:scale>
          <a:sx n="82" d="100"/>
          <a:sy n="82" d="100"/>
        </p:scale>
        <p:origin x="55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2-03-26T20:24:47.905"/>
    </inkml:context>
    <inkml:brush xml:id="br0">
      <inkml:brushProperty name="width" value="0.1" units="cm"/>
      <inkml:brushProperty name="height" value="0.1" units="cm"/>
    </inkml:brush>
  </inkml:definitions>
  <inkml:trace contextRef="#ctx0" brushRef="#br0">24368 4948 0 0 0,'0'0'0'0'0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D0F7BAC-53B1-4934-9EC2-4266D9C1486A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349FB1-4966-4C7B-A198-44E09455BD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746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864771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3555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320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396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7135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1828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128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8955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8771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96763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07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06242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024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979974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55455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764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5708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40377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2955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08208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07689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695061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18297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211591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551966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25367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906241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899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47435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23935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478890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2904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796641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149231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874087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3/27/2022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950911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13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slideLayout" Target="../slideLayouts/slideLayout3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theme" Target="../theme/theme2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slideLayout" Target="../slideLayouts/slideLayout36.xml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BCC1729-8208-4FFE-94C9-868871018AAC}" type="datetimeFigureOut">
              <a:rPr lang="en-GB" smtClean="0"/>
              <a:t>27/03/2022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69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3/27/2022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63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  <p:sldLayoutId id="2147483732" r:id="rId18"/>
    <p:sldLayoutId id="2147483733" r:id="rId19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5.png"/><Relationship Id="rId4" Type="http://schemas.openxmlformats.org/officeDocument/2006/relationships/customXml" Target="../ink/ink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14">
            <a:extLst>
              <a:ext uri="{FF2B5EF4-FFF2-40B4-BE49-F238E27FC236}">
                <a16:creationId xmlns:a16="http://schemas.microsoft.com/office/drawing/2014/main" id="{C616B3DC-C165-433D-9187-62DCC0E31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6" name="Freeform 6">
              <a:extLst>
                <a:ext uri="{FF2B5EF4-FFF2-40B4-BE49-F238E27FC236}">
                  <a16:creationId xmlns:a16="http://schemas.microsoft.com/office/drawing/2014/main" id="{97E1BF84-9824-4B0E-98DF-F0F7181DD0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7" name="Freeform 7">
              <a:extLst>
                <a:ext uri="{FF2B5EF4-FFF2-40B4-BE49-F238E27FC236}">
                  <a16:creationId xmlns:a16="http://schemas.microsoft.com/office/drawing/2014/main" id="{A85FA340-7392-4303-9707-A12F45A46F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8" name="Freeform 9">
              <a:extLst>
                <a:ext uri="{FF2B5EF4-FFF2-40B4-BE49-F238E27FC236}">
                  <a16:creationId xmlns:a16="http://schemas.microsoft.com/office/drawing/2014/main" id="{758A9051-2BD9-4868-8B84-344752FA2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58264C49-3539-4CBD-8F11-1106C8B8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0" name="Freeform 11">
              <a:extLst>
                <a:ext uri="{FF2B5EF4-FFF2-40B4-BE49-F238E27FC236}">
                  <a16:creationId xmlns:a16="http://schemas.microsoft.com/office/drawing/2014/main" id="{DE862133-5C7E-4B32-9786-0B33BC51A7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1" name="Freeform 12">
              <a:extLst>
                <a:ext uri="{FF2B5EF4-FFF2-40B4-BE49-F238E27FC236}">
                  <a16:creationId xmlns:a16="http://schemas.microsoft.com/office/drawing/2014/main" id="{90925F6C-DF03-4707-9176-6049F049B5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E0725EB-A091-44AC-B3BB-FAC7AF84D0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85578" y="2778125"/>
            <a:ext cx="6198264" cy="2180020"/>
          </a:xfrm>
          <a:prstGeom prst="ellipse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algn="r">
              <a:lnSpc>
                <a:spcPct val="90000"/>
              </a:lnSpc>
            </a:pPr>
            <a:r>
              <a:rPr lang="en-US" b="1" dirty="0"/>
              <a:t>Name: Yvonne Swain</a:t>
            </a:r>
            <a:br>
              <a:rPr lang="en-US" b="1" dirty="0"/>
            </a:br>
            <a:r>
              <a:rPr lang="en-US" b="1" dirty="0"/>
              <a:t>Student ID: 20206443</a:t>
            </a:r>
            <a:br>
              <a:rPr lang="en-US" b="1" dirty="0"/>
            </a:br>
            <a:r>
              <a:rPr lang="en-US" b="1" dirty="0"/>
              <a:t>Module Code: BMSW4002</a:t>
            </a:r>
            <a:br>
              <a:rPr lang="en-US" b="1" dirty="0"/>
            </a:br>
            <a:br>
              <a:rPr lang="en-US" b="1" dirty="0"/>
            </a:br>
            <a:r>
              <a:rPr lang="en-US" b="1" dirty="0"/>
              <a:t>Effective Team Working and Communication</a:t>
            </a:r>
            <a:br>
              <a:rPr lang="en-US" b="1" dirty="0"/>
            </a:br>
            <a:br>
              <a:rPr lang="en-US" b="1" dirty="0"/>
            </a:br>
            <a:r>
              <a:rPr lang="en-US" b="1" dirty="0"/>
              <a:t>Lecturer: Dale Clarke</a:t>
            </a:r>
            <a:br>
              <a:rPr lang="en-US" b="1" dirty="0"/>
            </a:br>
            <a:br>
              <a:rPr lang="en-US" dirty="0"/>
            </a:br>
            <a:r>
              <a:rPr lang="en-US" b="1" dirty="0"/>
              <a:t>Presentation Strategies for Effective Communication in a Business Setting</a:t>
            </a:r>
          </a:p>
        </p:txBody>
      </p:sp>
      <p:sp>
        <p:nvSpPr>
          <p:cNvPr id="23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Content Placeholder 9" descr="A picture containing person, young, hair, posing&#10;&#10;Description automatically generated">
            <a:extLst>
              <a:ext uri="{FF2B5EF4-FFF2-40B4-BE49-F238E27FC236}">
                <a16:creationId xmlns:a16="http://schemas.microsoft.com/office/drawing/2014/main" id="{FDBBC5BF-CAE6-4C44-8B1C-0B642F59875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16" r="-3" b="11514"/>
          <a:stretch/>
        </p:blipFill>
        <p:spPr>
          <a:xfrm>
            <a:off x="7873801" y="1570694"/>
            <a:ext cx="3341190" cy="3428849"/>
          </a:xfrm>
          <a:prstGeom prst="rect">
            <a:avLst/>
          </a:prstGeom>
          <a:gradFill>
            <a:gsLst>
              <a:gs pos="0">
                <a:srgbClr val="FF0000"/>
              </a:gs>
              <a:gs pos="100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</p:pic>
    </p:spTree>
    <p:extLst>
      <p:ext uri="{BB962C8B-B14F-4D97-AF65-F5344CB8AC3E}">
        <p14:creationId xmlns:p14="http://schemas.microsoft.com/office/powerpoint/2010/main" val="187160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A468150C-84C5-E3A5-F5AB-675849C65F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6712" y="901094"/>
            <a:ext cx="6240990" cy="4737478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</p:spTree>
    <p:extLst>
      <p:ext uri="{BB962C8B-B14F-4D97-AF65-F5344CB8AC3E}">
        <p14:creationId xmlns:p14="http://schemas.microsoft.com/office/powerpoint/2010/main" val="4710519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AD0E8-9679-D345-97AA-A137B674B0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0561" y="468992"/>
            <a:ext cx="9603275" cy="1049235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300" b="1" dirty="0">
                <a:latin typeface="+mn-lt"/>
              </a:rPr>
              <a:t>What are the benefits of effective communication on the organisation’s business process</a:t>
            </a:r>
            <a:r>
              <a:rPr lang="en-GB" sz="3300" b="1" dirty="0"/>
              <a:t>? </a:t>
            </a:r>
            <a:endParaRPr lang="en-US" sz="33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EEDEEA-CDC8-A946-8955-53710CCCA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0898" y="3757603"/>
            <a:ext cx="6671733" cy="1745827"/>
          </a:xfrm>
        </p:spPr>
        <p:txBody>
          <a:bodyPr/>
          <a:lstStyle/>
          <a:p>
            <a:pPr lvl="1"/>
            <a:r>
              <a:rPr lang="en-US" sz="1800" b="1" dirty="0">
                <a:solidFill>
                  <a:srgbClr val="3C3C3C"/>
                </a:solidFill>
                <a:latin typeface="Helvetica-Bold"/>
              </a:rPr>
              <a:t>1. Improves employee engagement</a:t>
            </a:r>
            <a:endParaRPr lang="en-GB" sz="1800" b="1" dirty="0">
              <a:solidFill>
                <a:srgbClr val="3C3C3C"/>
              </a:solidFill>
              <a:latin typeface="Helvetica-Bold"/>
            </a:endParaRPr>
          </a:p>
          <a:p>
            <a:pPr lvl="1"/>
            <a:r>
              <a:rPr lang="en-GB" sz="1800" b="1" dirty="0">
                <a:solidFill>
                  <a:srgbClr val="3C3C3C"/>
                </a:solidFill>
                <a:latin typeface="Helvetica-Bold"/>
              </a:rPr>
              <a:t>2. </a:t>
            </a:r>
            <a:r>
              <a:rPr lang="en-US" sz="1800" b="1" dirty="0">
                <a:solidFill>
                  <a:srgbClr val="3C3C3C"/>
                </a:solidFill>
                <a:latin typeface="Helvetica-Bold"/>
              </a:rPr>
              <a:t>Increases employee productivity</a:t>
            </a:r>
            <a:endParaRPr lang="en-GB" sz="1800" b="1" dirty="0">
              <a:solidFill>
                <a:srgbClr val="3C3C3C"/>
              </a:solidFill>
              <a:latin typeface="Helvetica-Bold"/>
            </a:endParaRPr>
          </a:p>
          <a:p>
            <a:pPr lvl="1"/>
            <a:r>
              <a:rPr lang="en-GB" sz="1800" b="1" dirty="0">
                <a:solidFill>
                  <a:srgbClr val="3C3C3C"/>
                </a:solidFill>
                <a:latin typeface="Helvetica-Bold"/>
              </a:rPr>
              <a:t>3. </a:t>
            </a:r>
            <a:r>
              <a:rPr lang="en-US" sz="1800" b="1" dirty="0">
                <a:solidFill>
                  <a:srgbClr val="3C3C3C"/>
                </a:solidFill>
                <a:latin typeface="Helvetica-Bold"/>
              </a:rPr>
              <a:t>Reduces employee turnover</a:t>
            </a:r>
            <a:endParaRPr lang="en-GB" sz="1800" b="1" dirty="0">
              <a:solidFill>
                <a:srgbClr val="3C3C3C"/>
              </a:solidFill>
              <a:latin typeface="Helvetica-Bold"/>
            </a:endParaRPr>
          </a:p>
          <a:p>
            <a:pPr lvl="1"/>
            <a:r>
              <a:rPr lang="en-GB" sz="1800" b="1" dirty="0">
                <a:solidFill>
                  <a:srgbClr val="3C3C3C"/>
                </a:solidFill>
                <a:latin typeface="Helvetica-Bold"/>
              </a:rPr>
              <a:t>4. </a:t>
            </a:r>
            <a:r>
              <a:rPr lang="en-US" sz="1800" b="1" dirty="0">
                <a:solidFill>
                  <a:srgbClr val="3C3C3C"/>
                </a:solidFill>
                <a:latin typeface="Helvetica-Bold"/>
              </a:rPr>
              <a:t>Improves customer satisfaction and retention</a:t>
            </a:r>
            <a:endParaRPr lang="en-GB" sz="1800" b="1" dirty="0">
              <a:solidFill>
                <a:srgbClr val="3C3C3C"/>
              </a:solidFill>
              <a:latin typeface="Helvetica-Bold"/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D305E79-40DC-B44A-BF48-DDF0B7241D0F}"/>
              </a:ext>
            </a:extLst>
          </p:cNvPr>
          <p:cNvSpPr txBox="1"/>
          <p:nvPr/>
        </p:nvSpPr>
        <p:spPr>
          <a:xfrm>
            <a:off x="3467703" y="1900069"/>
            <a:ext cx="52565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171717"/>
                </a:solidFill>
                <a:latin typeface="Lato-Regular"/>
              </a:rPr>
              <a:t>Effective business communication is how employees and management interact to reach organizational goals. Its purpose is to improve organizational practices and reduce errors.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EF3D8E1-D719-3F4A-A950-42C78999FB06}"/>
              </a:ext>
            </a:extLst>
          </p:cNvPr>
          <p:cNvSpPr txBox="1"/>
          <p:nvPr/>
        </p:nvSpPr>
        <p:spPr>
          <a:xfrm>
            <a:off x="1829405" y="0"/>
            <a:ext cx="4897360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1400"/>
              <a:t>Ousmane Sow</a:t>
            </a:r>
            <a:endParaRPr lang="en-US" sz="1400" dirty="0"/>
          </a:p>
        </p:txBody>
      </p:sp>
    </p:spTree>
    <p:extLst>
      <p:ext uri="{BB962C8B-B14F-4D97-AF65-F5344CB8AC3E}">
        <p14:creationId xmlns:p14="http://schemas.microsoft.com/office/powerpoint/2010/main" val="14064711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2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endParaRPr>
            </a:p>
          </p:txBody>
        </p:sp>
        <p:sp useBgFill="1">
          <p:nvSpPr>
            <p:cNvPr id="23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endParaRP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6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7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8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9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0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1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643A1A89-640F-149E-3695-46FB761C4999}"/>
              </a:ext>
            </a:extLst>
          </p:cNvPr>
          <p:cNvSpPr txBox="1"/>
          <p:nvPr/>
        </p:nvSpPr>
        <p:spPr>
          <a:xfrm>
            <a:off x="4283241" y="445168"/>
            <a:ext cx="7345891" cy="141393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100" b="0" i="0" u="none" strike="noStrike" kern="1200" cap="none" spc="0" normalizeH="0" baseline="0" noProof="0">
                <a:ln w="3175" cmpd="sng"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How should the organization use the theories relating to models of communication?</a:t>
            </a:r>
          </a:p>
        </p:txBody>
      </p:sp>
      <p:pic>
        <p:nvPicPr>
          <p:cNvPr id="7" name="Picture 6" descr="A digital stock market graph">
            <a:extLst>
              <a:ext uri="{FF2B5EF4-FFF2-40B4-BE49-F238E27FC236}">
                <a16:creationId xmlns:a16="http://schemas.microsoft.com/office/drawing/2014/main" id="{7B2CC330-E2FD-7B8F-8A1A-3819FD02BF9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8885" r="16806" b="-4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F9BBE34-8C1C-079D-F72D-800068EA2C60}"/>
              </a:ext>
            </a:extLst>
          </p:cNvPr>
          <p:cNvSpPr txBox="1"/>
          <p:nvPr/>
        </p:nvSpPr>
        <p:spPr>
          <a:xfrm>
            <a:off x="3950293" y="2211894"/>
            <a:ext cx="739541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Mcdonalds should implement multiple models of communication all at once to increase higher level of success.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For example: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89A8FD-D626-B6D8-C423-2A66D1CE46BB}"/>
              </a:ext>
            </a:extLst>
          </p:cNvPr>
          <p:cNvSpPr txBox="1"/>
          <p:nvPr/>
        </p:nvSpPr>
        <p:spPr>
          <a:xfrm>
            <a:off x="9105064" y="3196223"/>
            <a:ext cx="323782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Face to face communication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69BE552-19A9-55BB-7E1E-CB1BCC949349}"/>
                  </a:ext>
                </a:extLst>
              </p14:cNvPr>
              <p14:cNvContentPartPr/>
              <p14:nvPr/>
            </p14:nvContentPartPr>
            <p14:xfrm>
              <a:off x="11336420" y="2446420"/>
              <a:ext cx="9525" cy="9525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69BE552-19A9-55BB-7E1E-CB1BCC949349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0860170" y="1970170"/>
                <a:ext cx="952500" cy="952500"/>
              </a:xfrm>
              <a:prstGeom prst="rect">
                <a:avLst/>
              </a:prstGeom>
            </p:spPr>
          </p:pic>
        </mc:Fallback>
      </mc:AlternateContent>
      <p:sp>
        <p:nvSpPr>
          <p:cNvPr id="24" name="TextBox 23">
            <a:extLst>
              <a:ext uri="{FF2B5EF4-FFF2-40B4-BE49-F238E27FC236}">
                <a16:creationId xmlns:a16="http://schemas.microsoft.com/office/drawing/2014/main" id="{F7576F03-8EC8-326D-5A75-FD8BF8032EC6}"/>
              </a:ext>
            </a:extLst>
          </p:cNvPr>
          <p:cNvSpPr txBox="1"/>
          <p:nvPr/>
        </p:nvSpPr>
        <p:spPr>
          <a:xfrm>
            <a:off x="3401763" y="320123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Vertical Communication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249EE71-3723-809E-473E-E817A692CA2A}"/>
              </a:ext>
            </a:extLst>
          </p:cNvPr>
          <p:cNvSpPr txBox="1"/>
          <p:nvPr/>
        </p:nvSpPr>
        <p:spPr>
          <a:xfrm>
            <a:off x="6174068" y="3991987"/>
            <a:ext cx="29303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1" i="0" u="sng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horizontal Communication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C959F5FD-B4F4-542B-22CA-A96F2A810CDB}"/>
              </a:ext>
            </a:extLst>
          </p:cNvPr>
          <p:cNvSpPr txBox="1"/>
          <p:nvPr/>
        </p:nvSpPr>
        <p:spPr>
          <a:xfrm>
            <a:off x="8883682" y="3556491"/>
            <a:ext cx="2967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&amp;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4BFCDDC-B8F5-E65A-ACB1-31D4057D52CC}"/>
              </a:ext>
            </a:extLst>
          </p:cNvPr>
          <p:cNvSpPr txBox="1"/>
          <p:nvPr/>
        </p:nvSpPr>
        <p:spPr>
          <a:xfrm>
            <a:off x="5900505" y="3556491"/>
            <a:ext cx="2967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&amp;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A6D5306-B827-3767-E2CB-01F9A8D99736}"/>
              </a:ext>
            </a:extLst>
          </p:cNvPr>
          <p:cNvSpPr txBox="1"/>
          <p:nvPr/>
        </p:nvSpPr>
        <p:spPr>
          <a:xfrm>
            <a:off x="3353301" y="3874670"/>
            <a:ext cx="2756568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This is for communication within the organization.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From the CEO to Supervisors to Production worker/ front of house staff.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4C2A749-FFF2-5E40-1A15-B13F18ACA3F1}"/>
              </a:ext>
            </a:extLst>
          </p:cNvPr>
          <p:cNvSpPr txBox="1"/>
          <p:nvPr/>
        </p:nvSpPr>
        <p:spPr>
          <a:xfrm>
            <a:off x="6197953" y="4602066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This is for sideways communication between businesses for sales ideas and opportunities.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ABE5A27-6E17-880A-862F-07883F643809}"/>
              </a:ext>
            </a:extLst>
          </p:cNvPr>
          <p:cNvSpPr txBox="1"/>
          <p:nvPr/>
        </p:nvSpPr>
        <p:spPr>
          <a:xfrm>
            <a:off x="9295501" y="3788973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Posture</a:t>
            </a: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Choice of words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Be audible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Eye Contact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srgbClr val="30ACEC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Listen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4D8D32-1C27-CB40-AA26-26E8141BB97E}"/>
              </a:ext>
            </a:extLst>
          </p:cNvPr>
          <p:cNvSpPr txBox="1"/>
          <p:nvPr/>
        </p:nvSpPr>
        <p:spPr>
          <a:xfrm>
            <a:off x="4679471" y="6548528"/>
            <a:ext cx="718580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                     (presentation slide week 9)                                                                                   (presentaion slide week 8)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03C5B501-BB70-284C-F1FE-B2B56926CD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880" y="1716111"/>
            <a:ext cx="9183042" cy="4225056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723B264E-5BCA-F9D4-036B-32558839091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8289" y="184072"/>
            <a:ext cx="9377082" cy="13008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6AD79B9-AF12-3C99-2EE2-E47B80C14132}"/>
              </a:ext>
            </a:extLst>
          </p:cNvPr>
          <p:cNvSpPr txBox="1"/>
          <p:nvPr/>
        </p:nvSpPr>
        <p:spPr>
          <a:xfrm flipV="1">
            <a:off x="4724400" y="3569732"/>
            <a:ext cx="13796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Calibri"/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151F72-A247-1BD2-8ACA-77B56D4DBE8A}"/>
              </a:ext>
            </a:extLst>
          </p:cNvPr>
          <p:cNvSpPr txBox="1"/>
          <p:nvPr/>
        </p:nvSpPr>
        <p:spPr>
          <a:xfrm>
            <a:off x="8286248" y="6190748"/>
            <a:ext cx="37859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Calibri"/>
                <a:cs typeface="Calibri"/>
              </a:rPr>
              <a:t>From Lecture Slide week 7 </a:t>
            </a:r>
          </a:p>
        </p:txBody>
      </p:sp>
    </p:spTree>
    <p:extLst>
      <p:ext uri="{BB962C8B-B14F-4D97-AF65-F5344CB8AC3E}">
        <p14:creationId xmlns:p14="http://schemas.microsoft.com/office/powerpoint/2010/main" val="25455591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708613" y="833840"/>
            <a:ext cx="9138330" cy="570454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</p:sp>
      <p:sp>
        <p:nvSpPr>
          <p:cNvPr id="5" name="Freeform 4"/>
          <p:cNvSpPr/>
          <p:nvPr/>
        </p:nvSpPr>
        <p:spPr>
          <a:xfrm>
            <a:off x="5049818" y="1458155"/>
            <a:ext cx="4455918" cy="4455918"/>
          </a:xfrm>
          <a:custGeom>
            <a:avLst/>
            <a:gdLst>
              <a:gd name="connsiteX0" fmla="*/ 0 w 4455918"/>
              <a:gd name="connsiteY0" fmla="*/ 2227959 h 4455918"/>
              <a:gd name="connsiteX1" fmla="*/ 2227959 w 4455918"/>
              <a:gd name="connsiteY1" fmla="*/ 0 h 4455918"/>
              <a:gd name="connsiteX2" fmla="*/ 4455918 w 4455918"/>
              <a:gd name="connsiteY2" fmla="*/ 2227959 h 4455918"/>
              <a:gd name="connsiteX3" fmla="*/ 2227959 w 4455918"/>
              <a:gd name="connsiteY3" fmla="*/ 4455918 h 4455918"/>
              <a:gd name="connsiteX4" fmla="*/ 0 w 4455918"/>
              <a:gd name="connsiteY4" fmla="*/ 2227959 h 44559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455918" h="4455918">
                <a:moveTo>
                  <a:pt x="0" y="2227959"/>
                </a:moveTo>
                <a:cubicBezTo>
                  <a:pt x="0" y="997491"/>
                  <a:pt x="997491" y="0"/>
                  <a:pt x="2227959" y="0"/>
                </a:cubicBezTo>
                <a:cubicBezTo>
                  <a:pt x="3458427" y="0"/>
                  <a:pt x="4455918" y="997491"/>
                  <a:pt x="4455918" y="2227959"/>
                </a:cubicBezTo>
                <a:cubicBezTo>
                  <a:pt x="4455918" y="3458427"/>
                  <a:pt x="3458427" y="4455918"/>
                  <a:pt x="2227959" y="4455918"/>
                </a:cubicBezTo>
                <a:cubicBezTo>
                  <a:pt x="997491" y="4455918"/>
                  <a:pt x="0" y="3458427"/>
                  <a:pt x="0" y="2227959"/>
                </a:cubicBezTo>
                <a:close/>
              </a:path>
            </a:pathLst>
          </a:custGeom>
          <a:blipFill rotWithShape="0">
            <a:blip r:embed="rId3"/>
            <a:stretch>
              <a:fillRect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693194" tIns="693194" rIns="693194" bIns="693194" numCol="1" spcCol="1270" anchor="ctr" anchorCtr="0">
            <a:noAutofit/>
          </a:bodyPr>
          <a:lstStyle/>
          <a:p>
            <a:pPr marL="0" marR="0" lvl="0" indent="0" algn="ctr" defTabSz="1422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0"/>
                <a:solidFill>
                  <a:srgbClr val="30ACE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orbel" panose="020B0503020204020204"/>
                <a:ea typeface="+mn-ea"/>
                <a:cs typeface="+mn-cs"/>
              </a:rPr>
              <a:t>Barriers</a:t>
            </a:r>
          </a:p>
          <a:p>
            <a:pPr marL="0" marR="0" lvl="0" indent="0" algn="ctr" defTabSz="1422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0"/>
                <a:solidFill>
                  <a:srgbClr val="30ACE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orbel" panose="020B0503020204020204"/>
                <a:ea typeface="+mn-ea"/>
                <a:cs typeface="+mn-cs"/>
              </a:rPr>
              <a:t>In</a:t>
            </a:r>
          </a:p>
          <a:p>
            <a:pPr marL="0" marR="0" lvl="0" indent="0" algn="ctr" defTabSz="1422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200" b="1" i="0" u="none" strike="noStrike" kern="1200" cap="none" spc="0" normalizeH="0" baseline="0" noProof="0" dirty="0">
                <a:ln w="0"/>
                <a:solidFill>
                  <a:srgbClr val="30ACEC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uLnTx/>
                <a:uFillTx/>
                <a:latin typeface="Corbel" panose="020B0503020204020204"/>
                <a:ea typeface="+mn-ea"/>
                <a:cs typeface="+mn-cs"/>
              </a:rPr>
              <a:t>Communication</a:t>
            </a:r>
          </a:p>
        </p:txBody>
      </p:sp>
      <p:sp>
        <p:nvSpPr>
          <p:cNvPr id="6" name="Freeform 5"/>
          <p:cNvSpPr/>
          <p:nvPr/>
        </p:nvSpPr>
        <p:spPr>
          <a:xfrm rot="19918908">
            <a:off x="9398409" y="2169901"/>
            <a:ext cx="499577" cy="509747"/>
          </a:xfrm>
          <a:custGeom>
            <a:avLst/>
            <a:gdLst>
              <a:gd name="connsiteX0" fmla="*/ 0 w 499577"/>
              <a:gd name="connsiteY0" fmla="*/ 101949 h 509747"/>
              <a:gd name="connsiteX1" fmla="*/ 249789 w 499577"/>
              <a:gd name="connsiteY1" fmla="*/ 101949 h 509747"/>
              <a:gd name="connsiteX2" fmla="*/ 249789 w 499577"/>
              <a:gd name="connsiteY2" fmla="*/ 0 h 509747"/>
              <a:gd name="connsiteX3" fmla="*/ 499577 w 499577"/>
              <a:gd name="connsiteY3" fmla="*/ 254874 h 509747"/>
              <a:gd name="connsiteX4" fmla="*/ 249789 w 499577"/>
              <a:gd name="connsiteY4" fmla="*/ 509747 h 509747"/>
              <a:gd name="connsiteX5" fmla="*/ 249789 w 499577"/>
              <a:gd name="connsiteY5" fmla="*/ 407798 h 509747"/>
              <a:gd name="connsiteX6" fmla="*/ 0 w 499577"/>
              <a:gd name="connsiteY6" fmla="*/ 407798 h 509747"/>
              <a:gd name="connsiteX7" fmla="*/ 0 w 49957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99577" h="509747">
                <a:moveTo>
                  <a:pt x="0" y="101949"/>
                </a:moveTo>
                <a:lnTo>
                  <a:pt x="249789" y="101949"/>
                </a:lnTo>
                <a:lnTo>
                  <a:pt x="249789" y="0"/>
                </a:lnTo>
                <a:lnTo>
                  <a:pt x="499577" y="254874"/>
                </a:lnTo>
                <a:lnTo>
                  <a:pt x="249789" y="509747"/>
                </a:lnTo>
                <a:lnTo>
                  <a:pt x="249789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101949" rIns="149873" bIns="101948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7" name="Freeform 6"/>
          <p:cNvSpPr/>
          <p:nvPr/>
        </p:nvSpPr>
        <p:spPr>
          <a:xfrm>
            <a:off x="9970435" y="863599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069" tIns="291069" rIns="291069" bIns="291069" numCol="1" spcCol="1270" anchor="ctr" anchorCtr="0">
            <a:noAutofit/>
          </a:bodyPr>
          <a:lstStyle/>
          <a:p>
            <a:pPr marL="0" marR="0" lvl="0" indent="0" algn="ctr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Filtering</a:t>
            </a:r>
          </a:p>
        </p:txBody>
      </p:sp>
      <p:sp>
        <p:nvSpPr>
          <p:cNvPr id="8" name="Freeform 7"/>
          <p:cNvSpPr/>
          <p:nvPr/>
        </p:nvSpPr>
        <p:spPr>
          <a:xfrm rot="33480">
            <a:off x="9606275" y="3455100"/>
            <a:ext cx="242483" cy="509747"/>
          </a:xfrm>
          <a:custGeom>
            <a:avLst/>
            <a:gdLst>
              <a:gd name="connsiteX0" fmla="*/ 0 w 242483"/>
              <a:gd name="connsiteY0" fmla="*/ 101949 h 509747"/>
              <a:gd name="connsiteX1" fmla="*/ 121242 w 242483"/>
              <a:gd name="connsiteY1" fmla="*/ 101949 h 509747"/>
              <a:gd name="connsiteX2" fmla="*/ 121242 w 242483"/>
              <a:gd name="connsiteY2" fmla="*/ 0 h 509747"/>
              <a:gd name="connsiteX3" fmla="*/ 242483 w 242483"/>
              <a:gd name="connsiteY3" fmla="*/ 254874 h 509747"/>
              <a:gd name="connsiteX4" fmla="*/ 121242 w 242483"/>
              <a:gd name="connsiteY4" fmla="*/ 509747 h 509747"/>
              <a:gd name="connsiteX5" fmla="*/ 121242 w 242483"/>
              <a:gd name="connsiteY5" fmla="*/ 407798 h 509747"/>
              <a:gd name="connsiteX6" fmla="*/ 0 w 242483"/>
              <a:gd name="connsiteY6" fmla="*/ 407798 h 509747"/>
              <a:gd name="connsiteX7" fmla="*/ 0 w 242483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2483" h="509747">
                <a:moveTo>
                  <a:pt x="0" y="101949"/>
                </a:moveTo>
                <a:lnTo>
                  <a:pt x="121242" y="101949"/>
                </a:lnTo>
                <a:lnTo>
                  <a:pt x="121242" y="0"/>
                </a:lnTo>
                <a:lnTo>
                  <a:pt x="242483" y="254874"/>
                </a:lnTo>
                <a:lnTo>
                  <a:pt x="121242" y="509747"/>
                </a:lnTo>
                <a:lnTo>
                  <a:pt x="121242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-1" tIns="101949" rIns="149873" bIns="101948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9963083" y="2814051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892954"/>
              <a:satOff val="5380"/>
              <a:lumOff val="431"/>
              <a:alphaOff val="0"/>
            </a:schemeClr>
          </a:fillRef>
          <a:effectRef idx="0">
            <a:schemeClr val="accent4">
              <a:hueOff val="-892954"/>
              <a:satOff val="5380"/>
              <a:lumOff val="43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marL="0" marR="0" lvl="0" indent="0" algn="ctr" defTabSz="8001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Emotions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0" name="Freeform 9"/>
          <p:cNvSpPr/>
          <p:nvPr/>
        </p:nvSpPr>
        <p:spPr>
          <a:xfrm rot="1705644">
            <a:off x="9390519" y="4711164"/>
            <a:ext cx="503448" cy="509747"/>
          </a:xfrm>
          <a:custGeom>
            <a:avLst/>
            <a:gdLst>
              <a:gd name="connsiteX0" fmla="*/ 0 w 503448"/>
              <a:gd name="connsiteY0" fmla="*/ 101949 h 509747"/>
              <a:gd name="connsiteX1" fmla="*/ 251724 w 503448"/>
              <a:gd name="connsiteY1" fmla="*/ 101949 h 509747"/>
              <a:gd name="connsiteX2" fmla="*/ 251724 w 503448"/>
              <a:gd name="connsiteY2" fmla="*/ 0 h 509747"/>
              <a:gd name="connsiteX3" fmla="*/ 503448 w 503448"/>
              <a:gd name="connsiteY3" fmla="*/ 254874 h 509747"/>
              <a:gd name="connsiteX4" fmla="*/ 251724 w 503448"/>
              <a:gd name="connsiteY4" fmla="*/ 509747 h 509747"/>
              <a:gd name="connsiteX5" fmla="*/ 251724 w 503448"/>
              <a:gd name="connsiteY5" fmla="*/ 407798 h 509747"/>
              <a:gd name="connsiteX6" fmla="*/ 0 w 503448"/>
              <a:gd name="connsiteY6" fmla="*/ 407798 h 509747"/>
              <a:gd name="connsiteX7" fmla="*/ 0 w 503448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3448" h="509747">
                <a:moveTo>
                  <a:pt x="0" y="101949"/>
                </a:moveTo>
                <a:lnTo>
                  <a:pt x="251724" y="101949"/>
                </a:lnTo>
                <a:lnTo>
                  <a:pt x="251724" y="0"/>
                </a:lnTo>
                <a:lnTo>
                  <a:pt x="503448" y="254874"/>
                </a:lnTo>
                <a:lnTo>
                  <a:pt x="251724" y="509747"/>
                </a:lnTo>
                <a:lnTo>
                  <a:pt x="251724" y="407798"/>
                </a:lnTo>
                <a:lnTo>
                  <a:pt x="0" y="407798"/>
                </a:lnTo>
                <a:lnTo>
                  <a:pt x="0" y="101949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0" tIns="101949" rIns="151033" bIns="101948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9963086" y="4723665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1785908"/>
              <a:satOff val="10760"/>
              <a:lumOff val="862"/>
              <a:alphaOff val="0"/>
            </a:schemeClr>
          </a:fillRef>
          <a:effectRef idx="0">
            <a:schemeClr val="accent4">
              <a:hueOff val="-1785908"/>
              <a:satOff val="10760"/>
              <a:lumOff val="86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marL="0" marR="0" lvl="0" indent="0" algn="ctr" defTabSz="8001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Information Overload</a:t>
            </a:r>
          </a:p>
        </p:txBody>
      </p:sp>
      <p:sp>
        <p:nvSpPr>
          <p:cNvPr id="12" name="Freeform 11"/>
          <p:cNvSpPr/>
          <p:nvPr/>
        </p:nvSpPr>
        <p:spPr>
          <a:xfrm rot="19909008">
            <a:off x="4628991" y="4710060"/>
            <a:ext cx="524238" cy="509747"/>
          </a:xfrm>
          <a:custGeom>
            <a:avLst/>
            <a:gdLst>
              <a:gd name="connsiteX0" fmla="*/ 0 w 524237"/>
              <a:gd name="connsiteY0" fmla="*/ 101949 h 509747"/>
              <a:gd name="connsiteX1" fmla="*/ 269364 w 524237"/>
              <a:gd name="connsiteY1" fmla="*/ 101949 h 509747"/>
              <a:gd name="connsiteX2" fmla="*/ 269364 w 524237"/>
              <a:gd name="connsiteY2" fmla="*/ 0 h 509747"/>
              <a:gd name="connsiteX3" fmla="*/ 524237 w 524237"/>
              <a:gd name="connsiteY3" fmla="*/ 254874 h 509747"/>
              <a:gd name="connsiteX4" fmla="*/ 269364 w 524237"/>
              <a:gd name="connsiteY4" fmla="*/ 509747 h 509747"/>
              <a:gd name="connsiteX5" fmla="*/ 269364 w 524237"/>
              <a:gd name="connsiteY5" fmla="*/ 407798 h 509747"/>
              <a:gd name="connsiteX6" fmla="*/ 0 w 524237"/>
              <a:gd name="connsiteY6" fmla="*/ 407798 h 509747"/>
              <a:gd name="connsiteX7" fmla="*/ 0 w 52423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237" h="509747">
                <a:moveTo>
                  <a:pt x="524237" y="407798"/>
                </a:moveTo>
                <a:lnTo>
                  <a:pt x="254873" y="407798"/>
                </a:lnTo>
                <a:lnTo>
                  <a:pt x="254873" y="509747"/>
                </a:lnTo>
                <a:lnTo>
                  <a:pt x="0" y="254873"/>
                </a:lnTo>
                <a:lnTo>
                  <a:pt x="254873" y="0"/>
                </a:lnTo>
                <a:lnTo>
                  <a:pt x="254873" y="101949"/>
                </a:lnTo>
                <a:lnTo>
                  <a:pt x="524237" y="101949"/>
                </a:lnTo>
                <a:lnTo>
                  <a:pt x="524237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923" tIns="101949" rIns="1" bIns="101948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3" name="Freeform 12"/>
          <p:cNvSpPr/>
          <p:nvPr/>
        </p:nvSpPr>
        <p:spPr>
          <a:xfrm>
            <a:off x="2735540" y="4726863"/>
            <a:ext cx="1937894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2678862"/>
              <a:satOff val="16139"/>
              <a:lumOff val="1294"/>
              <a:alphaOff val="0"/>
            </a:schemeClr>
          </a:fillRef>
          <a:effectRef idx="0">
            <a:schemeClr val="accent4">
              <a:hueOff val="-2678862"/>
              <a:satOff val="16139"/>
              <a:lumOff val="1294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5989" tIns="285989" rIns="285989" bIns="285989" numCol="1" spcCol="1270" anchor="ctr" anchorCtr="0">
            <a:noAutofit/>
          </a:bodyPr>
          <a:lstStyle/>
          <a:p>
            <a:pPr marL="0" marR="0" lvl="0" indent="0" algn="ctr" defTabSz="7112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Defensiveness</a:t>
            </a:r>
          </a:p>
        </p:txBody>
      </p:sp>
      <p:sp>
        <p:nvSpPr>
          <p:cNvPr id="14" name="Freeform 13"/>
          <p:cNvSpPr/>
          <p:nvPr/>
        </p:nvSpPr>
        <p:spPr>
          <a:xfrm rot="21583170">
            <a:off x="4674682" y="3443335"/>
            <a:ext cx="265119" cy="509748"/>
          </a:xfrm>
          <a:custGeom>
            <a:avLst/>
            <a:gdLst>
              <a:gd name="connsiteX0" fmla="*/ 0 w 265118"/>
              <a:gd name="connsiteY0" fmla="*/ 101949 h 509747"/>
              <a:gd name="connsiteX1" fmla="*/ 132559 w 265118"/>
              <a:gd name="connsiteY1" fmla="*/ 101949 h 509747"/>
              <a:gd name="connsiteX2" fmla="*/ 132559 w 265118"/>
              <a:gd name="connsiteY2" fmla="*/ 0 h 509747"/>
              <a:gd name="connsiteX3" fmla="*/ 265118 w 265118"/>
              <a:gd name="connsiteY3" fmla="*/ 254874 h 509747"/>
              <a:gd name="connsiteX4" fmla="*/ 132559 w 265118"/>
              <a:gd name="connsiteY4" fmla="*/ 509747 h 509747"/>
              <a:gd name="connsiteX5" fmla="*/ 132559 w 265118"/>
              <a:gd name="connsiteY5" fmla="*/ 407798 h 509747"/>
              <a:gd name="connsiteX6" fmla="*/ 0 w 265118"/>
              <a:gd name="connsiteY6" fmla="*/ 407798 h 509747"/>
              <a:gd name="connsiteX7" fmla="*/ 0 w 265118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5118" h="509747">
                <a:moveTo>
                  <a:pt x="265118" y="407798"/>
                </a:moveTo>
                <a:lnTo>
                  <a:pt x="132559" y="407798"/>
                </a:lnTo>
                <a:lnTo>
                  <a:pt x="132559" y="509747"/>
                </a:lnTo>
                <a:lnTo>
                  <a:pt x="0" y="254873"/>
                </a:lnTo>
                <a:lnTo>
                  <a:pt x="132559" y="0"/>
                </a:lnTo>
                <a:lnTo>
                  <a:pt x="132559" y="101949"/>
                </a:lnTo>
                <a:lnTo>
                  <a:pt x="265118" y="101949"/>
                </a:lnTo>
                <a:lnTo>
                  <a:pt x="265118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79535" tIns="101949" rIns="0" bIns="101949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5" name="Freeform 14"/>
          <p:cNvSpPr/>
          <p:nvPr/>
        </p:nvSpPr>
        <p:spPr>
          <a:xfrm>
            <a:off x="2735539" y="2796861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3571816"/>
              <a:satOff val="21519"/>
              <a:lumOff val="1725"/>
              <a:alphaOff val="0"/>
            </a:schemeClr>
          </a:fillRef>
          <a:effectRef idx="0">
            <a:schemeClr val="accent4">
              <a:hueOff val="-3571816"/>
              <a:satOff val="21519"/>
              <a:lumOff val="17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88529" tIns="288529" rIns="288529" bIns="288529" numCol="1" spcCol="1270" anchor="ctr" anchorCtr="0">
            <a:noAutofit/>
          </a:bodyPr>
          <a:lstStyle/>
          <a:p>
            <a:pPr marL="0" marR="0" lvl="0" indent="0" algn="ctr" defTabSz="8001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Language</a:t>
            </a:r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6" name="Freeform 15"/>
          <p:cNvSpPr/>
          <p:nvPr/>
        </p:nvSpPr>
        <p:spPr>
          <a:xfrm rot="1688652">
            <a:off x="4629155" y="2154385"/>
            <a:ext cx="523447" cy="509748"/>
          </a:xfrm>
          <a:custGeom>
            <a:avLst/>
            <a:gdLst>
              <a:gd name="connsiteX0" fmla="*/ 0 w 523447"/>
              <a:gd name="connsiteY0" fmla="*/ 101949 h 509747"/>
              <a:gd name="connsiteX1" fmla="*/ 268574 w 523447"/>
              <a:gd name="connsiteY1" fmla="*/ 101949 h 509747"/>
              <a:gd name="connsiteX2" fmla="*/ 268574 w 523447"/>
              <a:gd name="connsiteY2" fmla="*/ 0 h 509747"/>
              <a:gd name="connsiteX3" fmla="*/ 523447 w 523447"/>
              <a:gd name="connsiteY3" fmla="*/ 254874 h 509747"/>
              <a:gd name="connsiteX4" fmla="*/ 268574 w 523447"/>
              <a:gd name="connsiteY4" fmla="*/ 509747 h 509747"/>
              <a:gd name="connsiteX5" fmla="*/ 268574 w 523447"/>
              <a:gd name="connsiteY5" fmla="*/ 407798 h 509747"/>
              <a:gd name="connsiteX6" fmla="*/ 0 w 523447"/>
              <a:gd name="connsiteY6" fmla="*/ 407798 h 509747"/>
              <a:gd name="connsiteX7" fmla="*/ 0 w 523447"/>
              <a:gd name="connsiteY7" fmla="*/ 101949 h 5097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3447" h="509747">
                <a:moveTo>
                  <a:pt x="523447" y="407798"/>
                </a:moveTo>
                <a:lnTo>
                  <a:pt x="254873" y="407798"/>
                </a:lnTo>
                <a:lnTo>
                  <a:pt x="254873" y="509747"/>
                </a:lnTo>
                <a:lnTo>
                  <a:pt x="0" y="254873"/>
                </a:lnTo>
                <a:lnTo>
                  <a:pt x="254873" y="0"/>
                </a:lnTo>
                <a:lnTo>
                  <a:pt x="254873" y="101949"/>
                </a:lnTo>
                <a:lnTo>
                  <a:pt x="523447" y="101949"/>
                </a:lnTo>
                <a:lnTo>
                  <a:pt x="523447" y="407798"/>
                </a:lnTo>
                <a:close/>
              </a:path>
            </a:pathLst>
          </a:custGeom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152924" tIns="101950" rIns="-1" bIns="101948" numCol="1" spcCol="1270" anchor="ctr" anchorCtr="0">
            <a:noAutofit/>
          </a:bodyPr>
          <a:lstStyle/>
          <a:p>
            <a:pPr marL="0" marR="0" lvl="0" indent="0" algn="ctr" defTabSz="533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17" name="Freeform 16"/>
          <p:cNvSpPr/>
          <p:nvPr/>
        </p:nvSpPr>
        <p:spPr>
          <a:xfrm>
            <a:off x="2735530" y="834444"/>
            <a:ext cx="1814101" cy="1814101"/>
          </a:xfrm>
          <a:custGeom>
            <a:avLst/>
            <a:gdLst>
              <a:gd name="connsiteX0" fmla="*/ 0 w 1814101"/>
              <a:gd name="connsiteY0" fmla="*/ 907051 h 1814101"/>
              <a:gd name="connsiteX1" fmla="*/ 907051 w 1814101"/>
              <a:gd name="connsiteY1" fmla="*/ 0 h 1814101"/>
              <a:gd name="connsiteX2" fmla="*/ 1814102 w 1814101"/>
              <a:gd name="connsiteY2" fmla="*/ 907051 h 1814101"/>
              <a:gd name="connsiteX3" fmla="*/ 907051 w 1814101"/>
              <a:gd name="connsiteY3" fmla="*/ 1814102 h 1814101"/>
              <a:gd name="connsiteX4" fmla="*/ 0 w 1814101"/>
              <a:gd name="connsiteY4" fmla="*/ 907051 h 18141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14101" h="1814101">
                <a:moveTo>
                  <a:pt x="0" y="907051"/>
                </a:moveTo>
                <a:cubicBezTo>
                  <a:pt x="0" y="406101"/>
                  <a:pt x="406101" y="0"/>
                  <a:pt x="907051" y="0"/>
                </a:cubicBezTo>
                <a:cubicBezTo>
                  <a:pt x="1408001" y="0"/>
                  <a:pt x="1814102" y="406101"/>
                  <a:pt x="1814102" y="907051"/>
                </a:cubicBezTo>
                <a:cubicBezTo>
                  <a:pt x="1814102" y="1408001"/>
                  <a:pt x="1408001" y="1814102"/>
                  <a:pt x="907051" y="1814102"/>
                </a:cubicBezTo>
                <a:cubicBezTo>
                  <a:pt x="406101" y="1814102"/>
                  <a:pt x="0" y="1408001"/>
                  <a:pt x="0" y="907051"/>
                </a:cubicBez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-4464770"/>
              <a:satOff val="26899"/>
              <a:lumOff val="2156"/>
              <a:alphaOff val="0"/>
            </a:schemeClr>
          </a:fillRef>
          <a:effectRef idx="0">
            <a:schemeClr val="accent4">
              <a:hueOff val="-4464770"/>
              <a:satOff val="26899"/>
              <a:lumOff val="2156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91069" tIns="291069" rIns="291069" bIns="291069" numCol="1" spcCol="1270" anchor="ctr" anchorCtr="0">
            <a:noAutofit/>
          </a:bodyPr>
          <a:lstStyle/>
          <a:p>
            <a:pPr marL="0" marR="0" lvl="0" indent="0" algn="ctr" defTabSz="8890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National Culture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6019605-82CD-6942-8D76-8F64A3D4ED4C}"/>
              </a:ext>
            </a:extLst>
          </p:cNvPr>
          <p:cNvSpPr txBox="1"/>
          <p:nvPr/>
        </p:nvSpPr>
        <p:spPr>
          <a:xfrm>
            <a:off x="5974134" y="6177191"/>
            <a:ext cx="375571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Calibri"/>
              </a:rPr>
              <a:t>from lecture slide week 7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5C2393-8A97-DAB8-8E3A-C62DF71D247F}"/>
              </a:ext>
            </a:extLst>
          </p:cNvPr>
          <p:cNvSpPr txBox="1"/>
          <p:nvPr/>
        </p:nvSpPr>
        <p:spPr>
          <a:xfrm>
            <a:off x="2380891" y="166777"/>
            <a:ext cx="9816860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Barriers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​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In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​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 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472C4"/>
                </a:solidFill>
                <a:effectLst/>
                <a:uLnTx/>
                <a:uFillTx/>
                <a:latin typeface="Corbel" panose="020B0503020204020204"/>
                <a:ea typeface="+mn-ea"/>
                <a:cs typeface="Segoe UI"/>
              </a:rPr>
              <a:t>Communication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89646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6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29">
            <a:extLst>
              <a:ext uri="{FF2B5EF4-FFF2-40B4-BE49-F238E27FC236}">
                <a16:creationId xmlns:a16="http://schemas.microsoft.com/office/drawing/2014/main" id="{08F94D66-27EC-4CB8-8226-D7F41C1618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1A53964C-7D93-4C48-A4A6-C4C2C393C5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9C944EEC-539E-4389-8785-58E65D04E8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33" name="Freeform 9">
              <a:extLst>
                <a:ext uri="{FF2B5EF4-FFF2-40B4-BE49-F238E27FC236}">
                  <a16:creationId xmlns:a16="http://schemas.microsoft.com/office/drawing/2014/main" id="{7836EB7E-895C-4D68-B92E-312B371CB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34" name="Freeform 10">
              <a:extLst>
                <a:ext uri="{FF2B5EF4-FFF2-40B4-BE49-F238E27FC236}">
                  <a16:creationId xmlns:a16="http://schemas.microsoft.com/office/drawing/2014/main" id="{0F29242B-8CE7-4636-B326-4BEE42EB6D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id="{4D0B8E9A-7727-4AD9-974E-8815F0B20E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6" name="Freeform 12">
              <a:extLst>
                <a:ext uri="{FF2B5EF4-FFF2-40B4-BE49-F238E27FC236}">
                  <a16:creationId xmlns:a16="http://schemas.microsoft.com/office/drawing/2014/main" id="{1CD6C65C-71BE-4549-926A-1C1135FD06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49" name="Rectangle 37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51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A91D74D-4D96-A200-B12F-293FC3C89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2724" y="-7726"/>
            <a:ext cx="7776727" cy="7955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2000" u="sng">
                <a:solidFill>
                  <a:schemeClr val="accent1">
                    <a:lumMod val="75000"/>
                  </a:schemeClr>
                </a:solidFill>
              </a:rPr>
              <a:t>What are the channels of communication used by the organization and channels that can be used to improve communication?</a:t>
            </a:r>
          </a:p>
        </p:txBody>
      </p:sp>
      <p:pic>
        <p:nvPicPr>
          <p:cNvPr id="5" name="Picture 4" descr="Green dialogue boxes">
            <a:extLst>
              <a:ext uri="{FF2B5EF4-FFF2-40B4-BE49-F238E27FC236}">
                <a16:creationId xmlns:a16="http://schemas.microsoft.com/office/drawing/2014/main" id="{1DE67321-168B-B330-E8EC-321DDA7E219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759" r="13116" b="9091"/>
          <a:stretch/>
        </p:blipFill>
        <p:spPr>
          <a:xfrm>
            <a:off x="20" y="10"/>
            <a:ext cx="5563299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FF29D80-9655-DC3B-0DA7-14767F4A4BC0}"/>
              </a:ext>
            </a:extLst>
          </p:cNvPr>
          <p:cNvSpPr txBox="1"/>
          <p:nvPr/>
        </p:nvSpPr>
        <p:spPr>
          <a:xfrm>
            <a:off x="4443663" y="1101557"/>
            <a:ext cx="774298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202124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 </a:t>
            </a:r>
            <a:r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lt"/>
                <a:cs typeface="+mn-lt"/>
              </a:rPr>
              <a:t>McDonald's uses multi-channel communication to ensure that all of its messages reach employees/ customers. Print, online, and other forms of technology, such as video conferencing, are examples of this. McDonald's produces two employee publications in collaboration with its communication agency, Summersault. 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lt"/>
              <a:cs typeface="+mn-lt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41B23E-B255-A053-ABB9-2F3219C90DD5}"/>
              </a:ext>
            </a:extLst>
          </p:cNvPr>
          <p:cNvSpPr txBox="1"/>
          <p:nvPr/>
        </p:nvSpPr>
        <p:spPr>
          <a:xfrm>
            <a:off x="4444169" y="2702741"/>
            <a:ext cx="4825898" cy="18466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Billboards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Trafficking through advert on bus tickets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Online adverts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20958E-C110-704B-69B7-02B4A46B6BFC}"/>
              </a:ext>
            </a:extLst>
          </p:cNvPr>
          <p:cNvSpPr txBox="1"/>
          <p:nvPr/>
        </p:nvSpPr>
        <p:spPr>
          <a:xfrm>
            <a:off x="9216190" y="2705768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Attractive offer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Theme songs / radio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Email promos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EE6D73-D62C-ABE0-33D5-CB27D8D34923}"/>
              </a:ext>
            </a:extLst>
          </p:cNvPr>
          <p:cNvSpPr txBox="1"/>
          <p:nvPr/>
        </p:nvSpPr>
        <p:spPr>
          <a:xfrm>
            <a:off x="5463699" y="4142243"/>
            <a:ext cx="768951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sng" strike="noStrike" kern="1200" cap="none" spc="0" normalizeH="0" baseline="0" noProof="0">
                <a:ln>
                  <a:noFill/>
                </a:ln>
                <a:solidFill>
                  <a:srgbClr val="80C34F">
                    <a:lumMod val="75000"/>
                  </a:srgbClr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Channels of communication that can improve communication: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AB5C028-FB62-FE3A-1677-571E603622A9}"/>
              </a:ext>
            </a:extLst>
          </p:cNvPr>
          <p:cNvSpPr txBox="1"/>
          <p:nvPr/>
        </p:nvSpPr>
        <p:spPr>
          <a:xfrm>
            <a:off x="7906446" y="4825656"/>
            <a:ext cx="27432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Body language  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Listening skills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/>
              <a:buChar char="•"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Tone of voice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3CFCD9-3BFF-A06C-D23E-D1BE6D08BD89}"/>
              </a:ext>
            </a:extLst>
          </p:cNvPr>
          <p:cNvSpPr txBox="1"/>
          <p:nvPr/>
        </p:nvSpPr>
        <p:spPr>
          <a:xfrm>
            <a:off x="8390626" y="6334665"/>
            <a:ext cx="3677728" cy="4770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ea"/>
                <a:cs typeface="+mn-cs"/>
              </a:rPr>
              <a:t>(PRESENTATION SLIDE, WEEK 8) ,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lt"/>
                <a:cs typeface="+mn-lt"/>
              </a:rPr>
              <a:t>(Lloyd, Lloyd and Grim</a:t>
            </a: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orbel" panose="020B0503020204020204"/>
                <a:ea typeface="+mn-lt"/>
                <a:cs typeface="+mn-lt"/>
              </a:rPr>
              <a:t>es, 2008)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44111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6E3E21-E08B-4364-88AF-21BDB2716F17}"/>
              </a:ext>
            </a:extLst>
          </p:cNvPr>
          <p:cNvSpPr txBox="1"/>
          <p:nvPr/>
        </p:nvSpPr>
        <p:spPr>
          <a:xfrm>
            <a:off x="4935892" y="1735152"/>
            <a:ext cx="83695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Schramm’s Model of Communication.</a:t>
            </a:r>
          </a:p>
          <a:p>
            <a:r>
              <a:rPr lang="en-GB" dirty="0"/>
              <a:t>Available at: QSstudy.com 2022.</a:t>
            </a:r>
          </a:p>
          <a:p>
            <a:r>
              <a:rPr lang="en-GB" i="1" dirty="0"/>
              <a:t>Introduction to Business.</a:t>
            </a:r>
          </a:p>
          <a:p>
            <a:r>
              <a:rPr lang="en-GB" dirty="0"/>
              <a:t>[Accessed 26 March 2022].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B6E53CC-4F37-4A89-8F61-0003B67CDEDD}"/>
              </a:ext>
            </a:extLst>
          </p:cNvPr>
          <p:cNvSpPr txBox="1"/>
          <p:nvPr/>
        </p:nvSpPr>
        <p:spPr>
          <a:xfrm>
            <a:off x="4935892" y="3429000"/>
            <a:ext cx="71565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Barriers to Communication. </a:t>
            </a:r>
          </a:p>
          <a:p>
            <a:r>
              <a:rPr lang="en-GB" dirty="0"/>
              <a:t>Kenneth Button, Fabio </a:t>
            </a:r>
            <a:r>
              <a:rPr lang="en-GB" dirty="0" err="1"/>
              <a:t>Rossera</a:t>
            </a:r>
            <a:r>
              <a:rPr lang="en-GB" dirty="0"/>
              <a:t>.</a:t>
            </a:r>
          </a:p>
          <a:p>
            <a:r>
              <a:rPr lang="en-GB" i="1" dirty="0"/>
              <a:t>The annals of regional science 24 (4), 337-357, </a:t>
            </a:r>
          </a:p>
          <a:p>
            <a:r>
              <a:rPr lang="en-GB" i="1" dirty="0"/>
              <a:t>1990.</a:t>
            </a:r>
          </a:p>
          <a:p>
            <a:r>
              <a:rPr lang="en-GB" dirty="0"/>
              <a:t>Available at link.springer.com </a:t>
            </a:r>
          </a:p>
          <a:p>
            <a:r>
              <a:rPr lang="en-GB" dirty="0"/>
              <a:t>[Accessed 26 March 2022].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D59E0C-9C42-4D6F-80D1-7C911534192A}"/>
              </a:ext>
            </a:extLst>
          </p:cNvPr>
          <p:cNvSpPr txBox="1"/>
          <p:nvPr/>
        </p:nvSpPr>
        <p:spPr>
          <a:xfrm>
            <a:off x="5589034" y="666530"/>
            <a:ext cx="502920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34043630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9940631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Tyrell graves, Ousmane Sow, Tomas </a:t>
                      </a:r>
                      <a:r>
                        <a:rPr lang="en-GB" dirty="0" err="1"/>
                        <a:t>Mucha</a:t>
                      </a:r>
                      <a:r>
                        <a:rPr lang="en-GB" dirty="0"/>
                        <a:t>, and myself (Yvonne Swain).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Three of us contributed with input and decisions and communicated well.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having co-operation from all team members.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Make sure each member responded or replaced them with someone that was reliable.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7/10.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1_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BB3A9A05067164AAED305EB266CE5FF" ma:contentTypeVersion="7" ma:contentTypeDescription="Create a new document." ma:contentTypeScope="" ma:versionID="b297bd2ef8b27efaebd0ca7ca1472f80">
  <xsd:schema xmlns:xsd="http://www.w3.org/2001/XMLSchema" xmlns:xs="http://www.w3.org/2001/XMLSchema" xmlns:p="http://schemas.microsoft.com/office/2006/metadata/properties" xmlns:ns3="6b5bd684-8631-4d35-bdcf-c9e38c7d488d" xmlns:ns4="37708af0-49d6-4626-adf7-ee8f7f4cc1b8" targetNamespace="http://schemas.microsoft.com/office/2006/metadata/properties" ma:root="true" ma:fieldsID="76a618a52bc8f71bd15270dc24bb204b" ns3:_="" ns4:_="">
    <xsd:import namespace="6b5bd684-8631-4d35-bdcf-c9e38c7d488d"/>
    <xsd:import namespace="37708af0-49d6-4626-adf7-ee8f7f4cc1b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b5bd684-8631-4d35-bdcf-c9e38c7d48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7708af0-49d6-4626-adf7-ee8f7f4cc1b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0D7049A4-63EC-4B70-A3EE-C93450754D6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b5bd684-8631-4d35-bdcf-c9e38c7d488d"/>
    <ds:schemaRef ds:uri="37708af0-49d6-4626-adf7-ee8f7f4cc1b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1191AAD-BE73-48C2-B743-BD404D6287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303E199-9D9C-469E-81A8-EFC83CD9DFC0}">
  <ds:schemaRefs>
    <ds:schemaRef ds:uri="37708af0-49d6-4626-adf7-ee8f7f4cc1b8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schemas.microsoft.com/office/2006/documentManagement/types"/>
    <ds:schemaRef ds:uri="6b5bd684-8631-4d35-bdcf-c9e38c7d488d"/>
    <ds:schemaRef ds:uri="http://purl.org/dc/dcmitype/"/>
    <ds:schemaRef ds:uri="http://purl.org/dc/elements/1.1/"/>
    <ds:schemaRef ds:uri="http://purl.org/dc/terms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138</TotalTime>
  <Words>514</Words>
  <Application>Microsoft Office PowerPoint</Application>
  <PresentationFormat>Widescreen</PresentationFormat>
  <Paragraphs>75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</vt:lpstr>
      <vt:lpstr>Calibri</vt:lpstr>
      <vt:lpstr>Corbel</vt:lpstr>
      <vt:lpstr>Helvetica-Bold</vt:lpstr>
      <vt:lpstr>Lato-Regular</vt:lpstr>
      <vt:lpstr>Parallax</vt:lpstr>
      <vt:lpstr>1_Parallax</vt:lpstr>
      <vt:lpstr>Name: Yvonne Swain Student ID: 20206443 Module Code: BMSW4002  Effective Team Working and Communication  Lecturer: Dale Clarke  Presentation Strategies for Effective Communication in a Business Setting</vt:lpstr>
      <vt:lpstr>PowerPoint Presentation</vt:lpstr>
      <vt:lpstr>What are the benefits of effective communication on the organisation’s business process? </vt:lpstr>
      <vt:lpstr>PowerPoint Presentation</vt:lpstr>
      <vt:lpstr>PowerPoint Presentation</vt:lpstr>
      <vt:lpstr>PowerPoint Presentation</vt:lpstr>
      <vt:lpstr>What are the channels of communication used by the organization and channels that can be used to improve communication?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Rebecca Kavanagh</dc:creator>
  <cp:lastModifiedBy>Yvonne Swain (2028519)</cp:lastModifiedBy>
  <cp:revision>6</cp:revision>
  <dcterms:created xsi:type="dcterms:W3CDTF">2020-09-04T09:25:07Z</dcterms:created>
  <dcterms:modified xsi:type="dcterms:W3CDTF">2022-03-27T13:32:48Z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0x0101008BB3A9A05067164AAED305EB266CE5FF</vt:lpwstr>
  </property>
</Properties>
</file>