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0275213" cy="21383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20" d="100"/>
          <a:sy n="20" d="100"/>
        </p:scale>
        <p:origin x="153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3499590"/>
            <a:ext cx="25733931" cy="7444669"/>
          </a:xfrm>
        </p:spPr>
        <p:txBody>
          <a:bodyPr anchor="b"/>
          <a:lstStyle>
            <a:lvl1pPr algn="ctr">
              <a:defRPr sz="1870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11231355"/>
            <a:ext cx="22706410" cy="5162758"/>
          </a:xfrm>
        </p:spPr>
        <p:txBody>
          <a:bodyPr/>
          <a:lstStyle>
            <a:lvl1pPr marL="0" indent="0" algn="ctr">
              <a:buNone/>
              <a:defRPr sz="7483"/>
            </a:lvl1pPr>
            <a:lvl2pPr marL="1425595" indent="0" algn="ctr">
              <a:buNone/>
              <a:defRPr sz="6236"/>
            </a:lvl2pPr>
            <a:lvl3pPr marL="2851191" indent="0" algn="ctr">
              <a:buNone/>
              <a:defRPr sz="5613"/>
            </a:lvl3pPr>
            <a:lvl4pPr marL="4276786" indent="0" algn="ctr">
              <a:buNone/>
              <a:defRPr sz="4989"/>
            </a:lvl4pPr>
            <a:lvl5pPr marL="5702381" indent="0" algn="ctr">
              <a:buNone/>
              <a:defRPr sz="4989"/>
            </a:lvl5pPr>
            <a:lvl6pPr marL="7127977" indent="0" algn="ctr">
              <a:buNone/>
              <a:defRPr sz="4989"/>
            </a:lvl6pPr>
            <a:lvl7pPr marL="8553572" indent="0" algn="ctr">
              <a:buNone/>
              <a:defRPr sz="4989"/>
            </a:lvl7pPr>
            <a:lvl8pPr marL="9979167" indent="0" algn="ctr">
              <a:buNone/>
              <a:defRPr sz="4989"/>
            </a:lvl8pPr>
            <a:lvl9pPr marL="11404763" indent="0" algn="ctr">
              <a:buNone/>
              <a:defRPr sz="498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823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759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5331063"/>
            <a:ext cx="26112371" cy="8894992"/>
          </a:xfrm>
        </p:spPr>
        <p:txBody>
          <a:bodyPr anchor="b"/>
          <a:lstStyle>
            <a:lvl1pPr>
              <a:defRPr sz="1870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14310205"/>
            <a:ext cx="26112371" cy="4677666"/>
          </a:xfrm>
        </p:spPr>
        <p:txBody>
          <a:bodyPr/>
          <a:lstStyle>
            <a:lvl1pPr marL="0" indent="0">
              <a:buNone/>
              <a:defRPr sz="7483">
                <a:solidFill>
                  <a:schemeClr val="tx1"/>
                </a:solidFill>
              </a:defRPr>
            </a:lvl1pPr>
            <a:lvl2pPr marL="1425595" indent="0">
              <a:buNone/>
              <a:defRPr sz="6236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784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5692400"/>
            <a:ext cx="12866966" cy="13567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5692400"/>
            <a:ext cx="12866966" cy="13567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431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138485"/>
            <a:ext cx="26112371" cy="41331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5241960"/>
            <a:ext cx="12807832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7810963"/>
            <a:ext cx="12807832" cy="11488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5241960"/>
            <a:ext cx="12870909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7810963"/>
            <a:ext cx="12870909" cy="11488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344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614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661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3078850"/>
            <a:ext cx="15326827" cy="15196234"/>
          </a:xfrm>
        </p:spPr>
        <p:txBody>
          <a:bodyPr/>
          <a:lstStyle>
            <a:lvl1pPr>
              <a:defRPr sz="9978"/>
            </a:lvl1pPr>
            <a:lvl2pPr>
              <a:defRPr sz="8731"/>
            </a:lvl2pPr>
            <a:lvl3pPr>
              <a:defRPr sz="7483"/>
            </a:lvl3pPr>
            <a:lvl4pPr>
              <a:defRPr sz="6236"/>
            </a:lvl4pPr>
            <a:lvl5pPr>
              <a:defRPr sz="6236"/>
            </a:lvl5pPr>
            <a:lvl6pPr>
              <a:defRPr sz="6236"/>
            </a:lvl6pPr>
            <a:lvl7pPr>
              <a:defRPr sz="6236"/>
            </a:lvl7pPr>
            <a:lvl8pPr>
              <a:defRPr sz="6236"/>
            </a:lvl8pPr>
            <a:lvl9pPr>
              <a:defRPr sz="623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4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3078850"/>
            <a:ext cx="15326827" cy="15196234"/>
          </a:xfrm>
        </p:spPr>
        <p:txBody>
          <a:bodyPr anchor="t"/>
          <a:lstStyle>
            <a:lvl1pPr marL="0" indent="0">
              <a:buNone/>
              <a:defRPr sz="9978"/>
            </a:lvl1pPr>
            <a:lvl2pPr marL="1425595" indent="0">
              <a:buNone/>
              <a:defRPr sz="8731"/>
            </a:lvl2pPr>
            <a:lvl3pPr marL="2851191" indent="0">
              <a:buNone/>
              <a:defRPr sz="7483"/>
            </a:lvl3pPr>
            <a:lvl4pPr marL="4276786" indent="0">
              <a:buNone/>
              <a:defRPr sz="6236"/>
            </a:lvl4pPr>
            <a:lvl5pPr marL="5702381" indent="0">
              <a:buNone/>
              <a:defRPr sz="6236"/>
            </a:lvl5pPr>
            <a:lvl6pPr marL="7127977" indent="0">
              <a:buNone/>
              <a:defRPr sz="6236"/>
            </a:lvl6pPr>
            <a:lvl7pPr marL="8553572" indent="0">
              <a:buNone/>
              <a:defRPr sz="6236"/>
            </a:lvl7pPr>
            <a:lvl8pPr marL="9979167" indent="0">
              <a:buNone/>
              <a:defRPr sz="6236"/>
            </a:lvl8pPr>
            <a:lvl9pPr marL="11404763" indent="0">
              <a:buNone/>
              <a:defRPr sz="623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452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303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1138480"/>
            <a:ext cx="6528093" cy="1812163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1138480"/>
            <a:ext cx="19205838" cy="181216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02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1138485"/>
            <a:ext cx="26112371" cy="4133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5692400"/>
            <a:ext cx="26112371" cy="13567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CCF56-F36E-46CD-8B82-0BA7FCFE0761}" type="datetimeFigureOut">
              <a:rPr lang="en-GB" smtClean="0"/>
              <a:t>08/03/2020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19819457"/>
            <a:ext cx="1021788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5178A-F07D-46BC-8F3F-BDF92C42E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09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51191" rtl="0" eaLnBrk="1" latinLnBrk="0" hangingPunct="1">
        <a:lnSpc>
          <a:spcPct val="90000"/>
        </a:lnSpc>
        <a:spcBef>
          <a:spcPct val="0"/>
        </a:spcBef>
        <a:buNone/>
        <a:defRPr sz="137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2798" indent="-712798" algn="l" defTabSz="2851191" rtl="0" eaLnBrk="1" latinLnBrk="0" hangingPunct="1">
        <a:lnSpc>
          <a:spcPct val="90000"/>
        </a:lnSpc>
        <a:spcBef>
          <a:spcPts val="3118"/>
        </a:spcBef>
        <a:buFont typeface="Arial" panose="020B0604020202020204" pitchFamily="34" charset="0"/>
        <a:buChar char="•"/>
        <a:defRPr sz="8731" kern="1200">
          <a:solidFill>
            <a:schemeClr val="tx1"/>
          </a:solidFill>
          <a:latin typeface="+mn-lt"/>
          <a:ea typeface="+mn-ea"/>
          <a:cs typeface="+mn-cs"/>
        </a:defRPr>
      </a:lvl1pPr>
      <a:lvl2pPr marL="2138393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7483" kern="1200">
          <a:solidFill>
            <a:schemeClr val="tx1"/>
          </a:solidFill>
          <a:latin typeface="+mn-lt"/>
          <a:ea typeface="+mn-ea"/>
          <a:cs typeface="+mn-cs"/>
        </a:defRPr>
      </a:lvl2pPr>
      <a:lvl3pPr marL="3563988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6236" kern="1200">
          <a:solidFill>
            <a:schemeClr val="tx1"/>
          </a:solidFill>
          <a:latin typeface="+mn-lt"/>
          <a:ea typeface="+mn-ea"/>
          <a:cs typeface="+mn-cs"/>
        </a:defRPr>
      </a:lvl3pPr>
      <a:lvl4pPr marL="498958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6415179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84077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926637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10691965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211756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1pPr>
      <a:lvl2pPr marL="1425595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2pPr>
      <a:lvl3pPr marL="285119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3pPr>
      <a:lvl4pPr marL="4276786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570238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12797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8553572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997916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1404763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https://zh.wikipedia.org/zh-hans/%E5%A8%81%E7%88%BE%E5%A3%AB%E4%B8%89%E4%B8%80%E8%81%96%E5%A4%A7%E8%A1%9B%E5%A4%A7%E5%AD%B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B9CEE-9EBA-4298-A415-CE9F720AC2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185FAE-DD24-4259-A1A3-C6909EDFA3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15F88B-713C-4605-A8D8-8B08E64F11E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30275212" cy="213836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F95BC7-09E6-40DD-A268-2D7828340BF8}"/>
              </a:ext>
            </a:extLst>
          </p:cNvPr>
          <p:cNvSpPr txBox="1"/>
          <p:nvPr/>
        </p:nvSpPr>
        <p:spPr>
          <a:xfrm>
            <a:off x="1022039" y="3285707"/>
            <a:ext cx="298150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important is Authenticity in the Restoration of Historic Aircraft as Memorials?</a:t>
            </a:r>
          </a:p>
          <a:p>
            <a:r>
              <a:rPr lang="en-GB" sz="60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does value change with time?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3E1852-E8DC-434B-B17F-8046E5C566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637" y="14000524"/>
            <a:ext cx="9925937" cy="589500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2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259B906-DEC0-4DA4-9F21-ED9B15AA98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" y="15419910"/>
            <a:ext cx="9919335" cy="589107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1BE802-4892-4449-8B51-9E76278FAD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0744" y="12778709"/>
            <a:ext cx="9925937" cy="591755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C60D90C-33EB-4E84-9731-6EAD7DA2EF0D}"/>
              </a:ext>
            </a:extLst>
          </p:cNvPr>
          <p:cNvSpPr txBox="1"/>
          <p:nvPr/>
        </p:nvSpPr>
        <p:spPr>
          <a:xfrm>
            <a:off x="-62695" y="15343356"/>
            <a:ext cx="8408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highlight>
                  <a:srgbClr val="C0C0C0"/>
                </a:highlight>
              </a:rPr>
              <a:t>Static restoration with original parts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9D4D31-AF60-406E-A737-E720B9C54F7D}"/>
              </a:ext>
            </a:extLst>
          </p:cNvPr>
          <p:cNvSpPr txBox="1"/>
          <p:nvPr/>
        </p:nvSpPr>
        <p:spPr>
          <a:xfrm>
            <a:off x="10069552" y="13952539"/>
            <a:ext cx="6045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highlight>
                  <a:srgbClr val="C0C0C0"/>
                </a:highlight>
              </a:rPr>
              <a:t>Composite Restoration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18A778-294A-424B-BA60-1CF395F08E77}"/>
              </a:ext>
            </a:extLst>
          </p:cNvPr>
          <p:cNvSpPr txBox="1"/>
          <p:nvPr/>
        </p:nvSpPr>
        <p:spPr>
          <a:xfrm>
            <a:off x="20229576" y="12755818"/>
            <a:ext cx="101507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highlight>
                  <a:srgbClr val="C0C0C0"/>
                </a:highlight>
              </a:rPr>
              <a:t>Restoration</a:t>
            </a:r>
            <a:r>
              <a:rPr lang="en-GB" sz="4000" b="1" dirty="0">
                <a:solidFill>
                  <a:srgbClr val="FF0000"/>
                </a:solidFill>
                <a:highlight>
                  <a:srgbClr val="C0C0C0"/>
                </a:highlight>
              </a:rPr>
              <a:t> to Flight with New-Build Airframe </a:t>
            </a:r>
            <a:r>
              <a:rPr lang="en-GB" sz="4000" b="1" dirty="0">
                <a:solidFill>
                  <a:srgbClr val="FF0000"/>
                </a:solidFill>
              </a:rPr>
              <a:t>                              </a:t>
            </a:r>
            <a:r>
              <a:rPr lang="en-GB" sz="4000" b="1" dirty="0">
                <a:solidFill>
                  <a:srgbClr val="FF0000"/>
                </a:solidFill>
                <a:highlight>
                  <a:srgbClr val="C0C0C0"/>
                </a:highlight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0F931E-1DED-45D8-86FB-DF05CC18119F}"/>
              </a:ext>
            </a:extLst>
          </p:cNvPr>
          <p:cNvSpPr txBox="1"/>
          <p:nvPr/>
        </p:nvSpPr>
        <p:spPr>
          <a:xfrm>
            <a:off x="20310744" y="19312910"/>
            <a:ext cx="61530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Name: 			 Tim Kirk   </a:t>
            </a:r>
          </a:p>
          <a:p>
            <a:r>
              <a:rPr lang="en-GB" sz="40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Student No:  1710839</a:t>
            </a:r>
          </a:p>
          <a:p>
            <a:r>
              <a:rPr lang="en-GB" sz="40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Module:  		 HPHE5003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1907D057-15B7-4A30-BA71-D96080150B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5840489" y="19232538"/>
            <a:ext cx="4217951" cy="188764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0DFA70A-2BEE-43C2-B720-F4D2AC4D6AF8}"/>
              </a:ext>
            </a:extLst>
          </p:cNvPr>
          <p:cNvSpPr txBox="1"/>
          <p:nvPr/>
        </p:nvSpPr>
        <p:spPr>
          <a:xfrm>
            <a:off x="1094982" y="1008734"/>
            <a:ext cx="171930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Havilland Mosquito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353E31-1B39-4C19-826C-4F1E6752C1E6}"/>
              </a:ext>
            </a:extLst>
          </p:cNvPr>
          <p:cNvSpPr txBox="1"/>
          <p:nvPr/>
        </p:nvSpPr>
        <p:spPr>
          <a:xfrm>
            <a:off x="1022039" y="6778130"/>
            <a:ext cx="282311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GB" sz="48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1940 				1950					1960					1970				1980				1990				2000				2010					2020</a:t>
            </a:r>
          </a:p>
          <a:p>
            <a:r>
              <a:rPr lang="en-GB" sz="48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___________________________________________________________________________________________</a:t>
            </a:r>
          </a:p>
          <a:p>
            <a:r>
              <a:rPr lang="en-GB" sz="48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	£5000				£10000										£7																							£5Million	£5-8 Million</a:t>
            </a:r>
          </a:p>
          <a:p>
            <a:r>
              <a:rPr lang="en-GB" sz="48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																						(fuselage)</a:t>
            </a:r>
          </a:p>
          <a:p>
            <a:r>
              <a:rPr lang="en-GB" sz="48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Cost of Aircraft over time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C36914-C798-4AF2-A915-AB842203B04B}"/>
              </a:ext>
            </a:extLst>
          </p:cNvPr>
          <p:cNvSpPr txBox="1"/>
          <p:nvPr/>
        </p:nvSpPr>
        <p:spPr>
          <a:xfrm>
            <a:off x="20310743" y="17722390"/>
            <a:ext cx="1618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2012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68022C-7D2A-4D74-B4E4-0EFF68FE2E26}"/>
              </a:ext>
            </a:extLst>
          </p:cNvPr>
          <p:cNvSpPr txBox="1"/>
          <p:nvPr/>
        </p:nvSpPr>
        <p:spPr>
          <a:xfrm>
            <a:off x="10587787" y="18928189"/>
            <a:ext cx="45498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1990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F28EBC2-6CD1-4624-8EF2-111E6AE72B26}"/>
              </a:ext>
            </a:extLst>
          </p:cNvPr>
          <p:cNvSpPr txBox="1"/>
          <p:nvPr/>
        </p:nvSpPr>
        <p:spPr>
          <a:xfrm>
            <a:off x="637029" y="20121393"/>
            <a:ext cx="44721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1965</a:t>
            </a:r>
          </a:p>
        </p:txBody>
      </p:sp>
    </p:spTree>
    <p:extLst>
      <p:ext uri="{BB962C8B-B14F-4D97-AF65-F5344CB8AC3E}">
        <p14:creationId xmlns:p14="http://schemas.microsoft.com/office/powerpoint/2010/main" val="41472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182</Words>
  <Application>Microsoft Office PowerPoint</Application>
  <PresentationFormat>Custom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timothy kirk</dc:creator>
  <cp:lastModifiedBy>Timothy Kirk (1710839)</cp:lastModifiedBy>
  <cp:revision>27</cp:revision>
  <dcterms:created xsi:type="dcterms:W3CDTF">2020-02-12T10:28:05Z</dcterms:created>
  <dcterms:modified xsi:type="dcterms:W3CDTF">2020-03-08T08:52:58Z</dcterms:modified>
</cp:coreProperties>
</file>