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6" r:id="rId1"/>
  </p:sldMasterIdLst>
  <p:notesMasterIdLst>
    <p:notesMasterId r:id="rId13"/>
  </p:notesMasterIdLst>
  <p:sldIdLst>
    <p:sldId id="270" r:id="rId2"/>
    <p:sldId id="257" r:id="rId3"/>
    <p:sldId id="272" r:id="rId4"/>
    <p:sldId id="273" r:id="rId5"/>
    <p:sldId id="260" r:id="rId6"/>
    <p:sldId id="268" r:id="rId7"/>
    <p:sldId id="266" r:id="rId8"/>
    <p:sldId id="269" r:id="rId9"/>
    <p:sldId id="265" r:id="rId10"/>
    <p:sldId id="271" r:id="rId11"/>
    <p:sldId id="27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2986" autoAdjust="0"/>
  </p:normalViewPr>
  <p:slideViewPr>
    <p:cSldViewPr snapToGrid="0">
      <p:cViewPr varScale="1">
        <p:scale>
          <a:sx n="59" d="100"/>
          <a:sy n="59" d="100"/>
        </p:scale>
        <p:origin x="115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9B849D-5788-41E5-A54C-334BBE5AA76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178F754-995D-4863-9964-BD867838F38D}" type="pres">
      <dgm:prSet presAssocID="{6D9B849D-5788-41E5-A54C-334BBE5AA767}" presName="diagram" presStyleCnt="0">
        <dgm:presLayoutVars>
          <dgm:dir/>
          <dgm:resizeHandles val="exact"/>
        </dgm:presLayoutVars>
      </dgm:prSet>
      <dgm:spPr/>
    </dgm:pt>
  </dgm:ptLst>
  <dgm:cxnLst>
    <dgm:cxn modelId="{8529F29D-097C-4EDE-BB87-EC25F57C3755}" type="presOf" srcId="{6D9B849D-5788-41E5-A54C-334BBE5AA767}" destId="{3178F754-995D-4863-9964-BD867838F38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956BFC-AC3A-4AB9-B130-1652BF199667}" type="datetimeFigureOut">
              <a:rPr lang="en-GB" smtClean="0"/>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802C16-4F19-49C1-B9F6-9D2CDD076483}" type="slidenum">
              <a:rPr lang="en-GB" smtClean="0"/>
              <a:t>‹#›</a:t>
            </a:fld>
            <a:endParaRPr lang="en-GB" dirty="0"/>
          </a:p>
        </p:txBody>
      </p:sp>
    </p:spTree>
    <p:extLst>
      <p:ext uri="{BB962C8B-B14F-4D97-AF65-F5344CB8AC3E}">
        <p14:creationId xmlns:p14="http://schemas.microsoft.com/office/powerpoint/2010/main" val="1417810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802C16-4F19-49C1-B9F6-9D2CDD076483}" type="slidenum">
              <a:rPr lang="en-GB" smtClean="0"/>
              <a:t>1</a:t>
            </a:fld>
            <a:endParaRPr lang="en-GB" dirty="0"/>
          </a:p>
        </p:txBody>
      </p:sp>
    </p:spTree>
    <p:extLst>
      <p:ext uri="{BB962C8B-B14F-4D97-AF65-F5344CB8AC3E}">
        <p14:creationId xmlns:p14="http://schemas.microsoft.com/office/powerpoint/2010/main" val="1309999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802C16-4F19-49C1-B9F6-9D2CDD076483}" type="slidenum">
              <a:rPr lang="en-GB" smtClean="0"/>
              <a:t>2</a:t>
            </a:fld>
            <a:endParaRPr lang="en-GB" dirty="0"/>
          </a:p>
        </p:txBody>
      </p:sp>
    </p:spTree>
    <p:extLst>
      <p:ext uri="{BB962C8B-B14F-4D97-AF65-F5344CB8AC3E}">
        <p14:creationId xmlns:p14="http://schemas.microsoft.com/office/powerpoint/2010/main" val="3134786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802C16-4F19-49C1-B9F6-9D2CDD076483}" type="slidenum">
              <a:rPr lang="en-GB" smtClean="0"/>
              <a:t>6</a:t>
            </a:fld>
            <a:endParaRPr lang="en-GB" dirty="0"/>
          </a:p>
        </p:txBody>
      </p:sp>
    </p:spTree>
    <p:extLst>
      <p:ext uri="{BB962C8B-B14F-4D97-AF65-F5344CB8AC3E}">
        <p14:creationId xmlns:p14="http://schemas.microsoft.com/office/powerpoint/2010/main" val="34624357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a:xfrm>
            <a:off x="2692397" y="5037663"/>
            <a:ext cx="5214635" cy="279400"/>
          </a:xfrm>
        </p:spPr>
        <p:txBody>
          <a:bodyPr/>
          <a:lstStyle/>
          <a:p>
            <a:endParaRPr lang="en-GB" dirty="0"/>
          </a:p>
        </p:txBody>
      </p:sp>
      <p:sp>
        <p:nvSpPr>
          <p:cNvPr id="6" name="Slide Number Placeholder 5"/>
          <p:cNvSpPr>
            <a:spLocks noGrp="1"/>
          </p:cNvSpPr>
          <p:nvPr>
            <p:ph type="sldNum" sz="quarter" idx="12"/>
          </p:nvPr>
        </p:nvSpPr>
        <p:spPr>
          <a:xfrm>
            <a:off x="8956900" y="5037663"/>
            <a:ext cx="551167" cy="279400"/>
          </a:xfrm>
        </p:spPr>
        <p:txBody>
          <a:bodyPr/>
          <a:lstStyle/>
          <a:p>
            <a:fld id="{25A5056B-8F0E-44E8-9F3B-ABF5F4D45121}" type="slidenum">
              <a:rPr lang="en-GB" smtClean="0"/>
              <a:t>‹#›</a:t>
            </a:fld>
            <a:endParaRPr lang="en-GB"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5955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1898907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959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210062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5A5056B-8F0E-44E8-9F3B-ABF5F4D45121}" type="slidenum">
              <a:rPr lang="en-GB" smtClean="0"/>
              <a:t>‹#›</a:t>
            </a:fld>
            <a:endParaRPr lang="en-GB"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5495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5A5056B-8F0E-44E8-9F3B-ABF5F4D45121}"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9937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120271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A5056B-8F0E-44E8-9F3B-ABF5F4D45121}" type="slidenum">
              <a:rPr lang="en-GB" smtClean="0"/>
              <a:t>‹#›</a:t>
            </a:fld>
            <a:endParaRPr lang="en-GB"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819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1640631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9637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549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0379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2125464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1117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8796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4960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9BE1B2-C920-4DAB-B5F1-DC6ECDFA1A9F}"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A5056B-8F0E-44E8-9F3B-ABF5F4D45121}" type="slidenum">
              <a:rPr lang="en-GB" smtClean="0"/>
              <a:t>‹#›</a:t>
            </a:fld>
            <a:endParaRPr lang="en-GB"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5727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1_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C9BE1B2-C920-4DAB-B5F1-DC6ECDFA1A9F}" type="datetimeFigureOut">
              <a:rPr lang="en-GB" smtClean="0"/>
              <a:t>12/10/2025</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25A5056B-8F0E-44E8-9F3B-ABF5F4D45121}" type="slidenum">
              <a:rPr lang="en-GB" smtClean="0"/>
              <a:t>‹#›</a:t>
            </a:fld>
            <a:endParaRPr lang="en-GB" dirty="0"/>
          </a:p>
        </p:txBody>
      </p:sp>
    </p:spTree>
    <p:extLst>
      <p:ext uri="{BB962C8B-B14F-4D97-AF65-F5344CB8AC3E}">
        <p14:creationId xmlns:p14="http://schemas.microsoft.com/office/powerpoint/2010/main" val="3603847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9BE1B2-C920-4DAB-B5F1-DC6ECDFA1A9F}" type="datetimeFigureOut">
              <a:rPr lang="en-GB" smtClean="0"/>
              <a:t>12/10/2025</a:t>
            </a:fld>
            <a:endParaRPr lang="en-GB"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5A5056B-8F0E-44E8-9F3B-ABF5F4D45121}" type="slidenum">
              <a:rPr lang="en-GB" smtClean="0"/>
              <a:t>‹#›</a:t>
            </a:fld>
            <a:endParaRPr lang="en-GB" dirty="0"/>
          </a:p>
        </p:txBody>
      </p:sp>
    </p:spTree>
    <p:extLst>
      <p:ext uri="{BB962C8B-B14F-4D97-AF65-F5344CB8AC3E}">
        <p14:creationId xmlns:p14="http://schemas.microsoft.com/office/powerpoint/2010/main" val="2865637431"/>
      </p:ext>
    </p:extLst>
  </p:cSld>
  <p:clrMap bg1="lt1" tx1="dk1" bg2="lt2" tx2="dk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 id="2147484263" r:id="rId7"/>
    <p:sldLayoutId id="2147484264" r:id="rId8"/>
    <p:sldLayoutId id="2147484265" r:id="rId9"/>
    <p:sldLayoutId id="2147484266" r:id="rId10"/>
    <p:sldLayoutId id="2147484267" r:id="rId11"/>
    <p:sldLayoutId id="2147484268" r:id="rId12"/>
    <p:sldLayoutId id="2147484269" r:id="rId13"/>
    <p:sldLayoutId id="2147484270" r:id="rId14"/>
    <p:sldLayoutId id="2147484271" r:id="rId15"/>
    <p:sldLayoutId id="2147484272" r:id="rId16"/>
    <p:sldLayoutId id="2147484273" r:id="rId17"/>
    <p:sldLayoutId id="2147484274"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Boy hugging dog in living room">
            <a:extLst>
              <a:ext uri="{FF2B5EF4-FFF2-40B4-BE49-F238E27FC236}">
                <a16:creationId xmlns:a16="http://schemas.microsoft.com/office/drawing/2014/main" id="{5EA7B1CB-066C-763D-7F08-E10057827B3A}"/>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8613" r="28613"/>
          <a:stretch>
            <a:fillRect/>
          </a:stretch>
        </p:blipFill>
        <p:spPr>
          <a:xfrm>
            <a:off x="8094830" y="675639"/>
            <a:ext cx="3925105" cy="5570415"/>
          </a:xfrm>
        </p:spPr>
      </p:pic>
      <p:sp>
        <p:nvSpPr>
          <p:cNvPr id="4" name="Text Placeholder 3">
            <a:extLst>
              <a:ext uri="{FF2B5EF4-FFF2-40B4-BE49-F238E27FC236}">
                <a16:creationId xmlns:a16="http://schemas.microsoft.com/office/drawing/2014/main" id="{C9E6BC5F-562C-E918-9636-604D3608B2B6}"/>
              </a:ext>
            </a:extLst>
          </p:cNvPr>
          <p:cNvSpPr>
            <a:spLocks noGrp="1"/>
          </p:cNvSpPr>
          <p:nvPr>
            <p:ph type="body" sz="half" idx="2"/>
          </p:nvPr>
        </p:nvSpPr>
        <p:spPr/>
        <p:txBody>
          <a:bodyPr/>
          <a:lstStyle/>
          <a:p>
            <a:endParaRPr lang="en-GB" dirty="0"/>
          </a:p>
        </p:txBody>
      </p:sp>
      <p:sp>
        <p:nvSpPr>
          <p:cNvPr id="11" name="Title 10">
            <a:extLst>
              <a:ext uri="{FF2B5EF4-FFF2-40B4-BE49-F238E27FC236}">
                <a16:creationId xmlns:a16="http://schemas.microsoft.com/office/drawing/2014/main" id="{01C30023-FA2D-5637-BC65-D7AC86C70069}"/>
              </a:ext>
            </a:extLst>
          </p:cNvPr>
          <p:cNvSpPr>
            <a:spLocks noGrp="1"/>
          </p:cNvSpPr>
          <p:nvPr>
            <p:ph type="title"/>
          </p:nvPr>
        </p:nvSpPr>
        <p:spPr/>
        <p:txBody>
          <a:bodyPr/>
          <a:lstStyle/>
          <a:p>
            <a:endParaRPr lang="en-GB" dirty="0"/>
          </a:p>
        </p:txBody>
      </p:sp>
      <p:sp>
        <p:nvSpPr>
          <p:cNvPr id="14" name="Rectangle 13">
            <a:extLst>
              <a:ext uri="{FF2B5EF4-FFF2-40B4-BE49-F238E27FC236}">
                <a16:creationId xmlns:a16="http://schemas.microsoft.com/office/drawing/2014/main" id="{F3E85E86-200F-0C93-C284-9536172993B1}"/>
              </a:ext>
            </a:extLst>
          </p:cNvPr>
          <p:cNvSpPr/>
          <p:nvPr/>
        </p:nvSpPr>
        <p:spPr>
          <a:xfrm>
            <a:off x="712763" y="675639"/>
            <a:ext cx="7277686" cy="55704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Level 4 Assessment Specification</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Name: </a:t>
            </a:r>
            <a:r>
              <a:rPr lang="en-GB" sz="2400" dirty="0">
                <a:latin typeface="Arial" panose="020B0604020202020204" pitchFamily="34" charset="0"/>
                <a:ea typeface="Times New Roman" panose="02020603050405020304" pitchFamily="18" charset="0"/>
                <a:cs typeface="Arial" panose="020B0604020202020204" pitchFamily="34" charset="0"/>
              </a:rPr>
              <a:t>Ann Marie Ogilvie</a:t>
            </a:r>
          </a:p>
          <a:p>
            <a:pP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Student Number: </a:t>
            </a:r>
            <a:r>
              <a:rPr lang="en-GB" sz="2400" dirty="0">
                <a:latin typeface="Arial" panose="020B0604020202020204" pitchFamily="34" charset="0"/>
                <a:ea typeface="Times New Roman" panose="02020603050405020304" pitchFamily="18" charset="0"/>
                <a:cs typeface="Arial" panose="020B0604020202020204" pitchFamily="34" charset="0"/>
              </a:rPr>
              <a:t>2419544</a:t>
            </a:r>
          </a:p>
          <a:p>
            <a:pP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Module Code:</a:t>
            </a:r>
            <a:r>
              <a:rPr lang="en-GB" sz="2400" dirty="0">
                <a:latin typeface="Arial" panose="020B0604020202020204" pitchFamily="34" charset="0"/>
                <a:ea typeface="Times New Roman" panose="02020603050405020304" pitchFamily="18" charset="0"/>
                <a:cs typeface="Arial" panose="020B0604020202020204" pitchFamily="34" charset="0"/>
              </a:rPr>
              <a:t> LCHS4010 (BIR)</a:t>
            </a:r>
          </a:p>
          <a:p>
            <a:pP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Module Title: Psychology in Health and Social Care</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buNone/>
            </a:pPr>
            <a:r>
              <a:rPr lang="en-GB" sz="2400" b="1" dirty="0">
                <a:latin typeface="Arial" panose="020B0604020202020204" pitchFamily="34" charset="0"/>
                <a:ea typeface="Times New Roman" panose="02020603050405020304" pitchFamily="18" charset="0"/>
                <a:cs typeface="Arial" panose="020B0604020202020204" pitchFamily="34" charset="0"/>
              </a:rPr>
              <a:t>Lecturer Name:</a:t>
            </a:r>
            <a:r>
              <a:rPr lang="en-GB" sz="2400" dirty="0">
                <a:latin typeface="Arial" panose="020B0604020202020204" pitchFamily="34" charset="0"/>
                <a:ea typeface="Times New Roman" panose="02020603050405020304" pitchFamily="18" charset="0"/>
                <a:cs typeface="Arial" panose="020B0604020202020204" pitchFamily="34" charset="0"/>
              </a:rPr>
              <a:t> Samuel Assan</a:t>
            </a:r>
          </a:p>
          <a:p>
            <a:pPr>
              <a:buNone/>
            </a:pPr>
            <a:r>
              <a:rPr lang="en-GB" sz="2400" b="1" dirty="0">
                <a:latin typeface="Arial" panose="020B0604020202020204" pitchFamily="34" charset="0"/>
                <a:ea typeface="Times New Roman" panose="02020603050405020304" pitchFamily="18" charset="0"/>
                <a:cs typeface="Arial" panose="020B0604020202020204" pitchFamily="34" charset="0"/>
              </a:rPr>
              <a:t>Assignment: Component 1 (Amira’s care development using Erikson’s theory)</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756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CE17E5E-A7F8-DC62-4F6A-91EF1E4C6E02}"/>
              </a:ext>
            </a:extLst>
          </p:cNvPr>
          <p:cNvSpPr>
            <a:spLocks noGrp="1"/>
          </p:cNvSpPr>
          <p:nvPr>
            <p:ph type="title"/>
          </p:nvPr>
        </p:nvSpPr>
        <p:spPr>
          <a:xfrm>
            <a:off x="1001512" y="1055914"/>
            <a:ext cx="6241816" cy="792480"/>
          </a:xfrm>
        </p:spPr>
        <p:txBody>
          <a:bodyPr/>
          <a:lstStyle/>
          <a:p>
            <a:pPr algn="ctr"/>
            <a:r>
              <a:rPr lang="en-GB" b="1" dirty="0">
                <a:latin typeface="Arial" panose="020B0604020202020204" pitchFamily="34" charset="0"/>
                <a:cs typeface="Arial" panose="020B0604020202020204" pitchFamily="34" charset="0"/>
              </a:rPr>
              <a:t>Introduction</a:t>
            </a:r>
          </a:p>
        </p:txBody>
      </p:sp>
      <p:pic>
        <p:nvPicPr>
          <p:cNvPr id="6" name="Picture Placeholder 5" descr="Mother kissing baby girl">
            <a:extLst>
              <a:ext uri="{FF2B5EF4-FFF2-40B4-BE49-F238E27FC236}">
                <a16:creationId xmlns:a16="http://schemas.microsoft.com/office/drawing/2014/main" id="{2F0402F1-D327-EF2A-27A7-618FC6912CE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8613" r="28613"/>
          <a:stretch/>
        </p:blipFill>
        <p:spPr>
          <a:xfrm>
            <a:off x="7994416" y="1219200"/>
            <a:ext cx="3270484" cy="4775200"/>
          </a:xfrm>
        </p:spPr>
      </p:pic>
      <p:sp>
        <p:nvSpPr>
          <p:cNvPr id="9" name="Text Placeholder 8">
            <a:extLst>
              <a:ext uri="{FF2B5EF4-FFF2-40B4-BE49-F238E27FC236}">
                <a16:creationId xmlns:a16="http://schemas.microsoft.com/office/drawing/2014/main" id="{1A1DAC97-04C9-91A8-CE8F-E1914CD7F8F4}"/>
              </a:ext>
            </a:extLst>
          </p:cNvPr>
          <p:cNvSpPr>
            <a:spLocks noGrp="1"/>
          </p:cNvSpPr>
          <p:nvPr>
            <p:ph type="body" sz="half" idx="2"/>
          </p:nvPr>
        </p:nvSpPr>
        <p:spPr>
          <a:xfrm>
            <a:off x="685800" y="2194560"/>
            <a:ext cx="6873240" cy="4156647"/>
          </a:xfrm>
        </p:spPr>
        <p:txBody>
          <a:bodyPr>
            <a:normAutofit/>
          </a:bodyPr>
          <a:lstStyle/>
          <a:p>
            <a:r>
              <a:rPr lang="en-GB" dirty="0">
                <a:latin typeface="Arial" panose="020B0604020202020204" pitchFamily="34" charset="0"/>
                <a:cs typeface="Arial" panose="020B0604020202020204" pitchFamily="34" charset="0"/>
              </a:rPr>
              <a:t>This  presentation explore Erikson’s theory of emotional and social development in early childhood, applying its core tents to Amira’s situation. We will analyse her environmental, biological and social influences, while critically assess the theory’s strength and weaknesses and aim to develop a care plan that fosters positive change in Amira’s current situation, designed to improve her social, biological and emotional needs. </a:t>
            </a:r>
          </a:p>
        </p:txBody>
      </p:sp>
      <p:sp>
        <p:nvSpPr>
          <p:cNvPr id="2" name="Sun 1">
            <a:extLst>
              <a:ext uri="{FF2B5EF4-FFF2-40B4-BE49-F238E27FC236}">
                <a16:creationId xmlns:a16="http://schemas.microsoft.com/office/drawing/2014/main" id="{84D7A04C-4407-483F-5D68-9329AA5998F8}"/>
              </a:ext>
            </a:extLst>
          </p:cNvPr>
          <p:cNvSpPr/>
          <p:nvPr/>
        </p:nvSpPr>
        <p:spPr>
          <a:xfrm>
            <a:off x="11095892" y="545123"/>
            <a:ext cx="633046" cy="674077"/>
          </a:xfrm>
          <a:prstGeom prst="su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3928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1516-B394-9684-FCBC-64BF283EA0C8}"/>
              </a:ext>
            </a:extLst>
          </p:cNvPr>
          <p:cNvSpPr>
            <a:spLocks noGrp="1"/>
          </p:cNvSpPr>
          <p:nvPr>
            <p:ph type="title"/>
          </p:nvPr>
        </p:nvSpPr>
        <p:spPr>
          <a:xfrm>
            <a:off x="1293810" y="1168400"/>
            <a:ext cx="8530413" cy="437376"/>
          </a:xfrm>
        </p:spPr>
        <p:txBody>
          <a:bodyPr>
            <a:normAutofit/>
          </a:bodyPr>
          <a:lstStyle/>
          <a:p>
            <a:r>
              <a:rPr lang="en-GB" sz="2000" b="1" dirty="0">
                <a:latin typeface="Arial" panose="020B0604020202020204" pitchFamily="34" charset="0"/>
                <a:cs typeface="Arial" panose="020B0604020202020204" pitchFamily="34" charset="0"/>
              </a:rPr>
              <a:t>Erikson 1950, 1963 Pioneer in Development theory</a:t>
            </a:r>
            <a:endParaRPr lang="en-GB" sz="2000" dirty="0"/>
          </a:p>
        </p:txBody>
      </p:sp>
      <p:sp>
        <p:nvSpPr>
          <p:cNvPr id="3" name="Content Placeholder 2">
            <a:extLst>
              <a:ext uri="{FF2B5EF4-FFF2-40B4-BE49-F238E27FC236}">
                <a16:creationId xmlns:a16="http://schemas.microsoft.com/office/drawing/2014/main" id="{71E9D1E1-3005-3A24-B695-2CFA9491732E}"/>
              </a:ext>
            </a:extLst>
          </p:cNvPr>
          <p:cNvSpPr>
            <a:spLocks noGrp="1"/>
          </p:cNvSpPr>
          <p:nvPr>
            <p:ph idx="1"/>
          </p:nvPr>
        </p:nvSpPr>
        <p:spPr>
          <a:xfrm flipV="1">
            <a:off x="6869150" y="2407549"/>
            <a:ext cx="2676293" cy="45719"/>
          </a:xfrm>
        </p:spPr>
        <p:txBody>
          <a:bodyPr>
            <a:normAutofit fontScale="25000" lnSpcReduction="20000"/>
          </a:bodyPr>
          <a:lstStyle/>
          <a:p>
            <a:endParaRPr lang="en-GB" dirty="0"/>
          </a:p>
        </p:txBody>
      </p:sp>
      <p:sp>
        <p:nvSpPr>
          <p:cNvPr id="4" name="Text Placeholder 3">
            <a:extLst>
              <a:ext uri="{FF2B5EF4-FFF2-40B4-BE49-F238E27FC236}">
                <a16:creationId xmlns:a16="http://schemas.microsoft.com/office/drawing/2014/main" id="{31B81B57-7BD7-E049-4F73-2B459AED2166}"/>
              </a:ext>
            </a:extLst>
          </p:cNvPr>
          <p:cNvSpPr>
            <a:spLocks noGrp="1"/>
          </p:cNvSpPr>
          <p:nvPr>
            <p:ph type="body" sz="half" idx="2"/>
          </p:nvPr>
        </p:nvSpPr>
        <p:spPr>
          <a:xfrm>
            <a:off x="1293811" y="3031065"/>
            <a:ext cx="3718455" cy="1898692"/>
          </a:xfrm>
        </p:spPr>
        <p:txBody>
          <a:bodyPr/>
          <a:lstStyle/>
          <a:p>
            <a:endParaRPr lang="en-GB" dirty="0"/>
          </a:p>
        </p:txBody>
      </p:sp>
      <p:sp>
        <p:nvSpPr>
          <p:cNvPr id="5" name="Rectangle 4">
            <a:extLst>
              <a:ext uri="{FF2B5EF4-FFF2-40B4-BE49-F238E27FC236}">
                <a16:creationId xmlns:a16="http://schemas.microsoft.com/office/drawing/2014/main" id="{1DE1E168-C838-D996-C841-7F38E5112337}"/>
              </a:ext>
            </a:extLst>
          </p:cNvPr>
          <p:cNvSpPr/>
          <p:nvPr/>
        </p:nvSpPr>
        <p:spPr>
          <a:xfrm>
            <a:off x="661481" y="1884182"/>
            <a:ext cx="5126223" cy="41071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Erikson’s theory proposes that individuals go through eight distinct stage of psychological development from infant to adulthood, each stages shapes their personality and social relationship.</a:t>
            </a:r>
          </a:p>
          <a:p>
            <a:pPr algn="ct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Erikson’s Stages of Development May 2024).</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32F960D-F200-47FA-6130-16B34DC36777}"/>
              </a:ext>
            </a:extLst>
          </p:cNvPr>
          <p:cNvSpPr/>
          <p:nvPr/>
        </p:nvSpPr>
        <p:spPr>
          <a:xfrm>
            <a:off x="5787704" y="1884181"/>
            <a:ext cx="5207620" cy="8579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b="1" dirty="0">
                <a:latin typeface="Arial" panose="020B0604020202020204" pitchFamily="34" charset="0"/>
                <a:cs typeface="Arial" panose="020B0604020202020204" pitchFamily="34" charset="0"/>
              </a:rPr>
              <a:t>Stage 3 “initiative” vs guilt</a:t>
            </a:r>
          </a:p>
        </p:txBody>
      </p:sp>
      <p:sp>
        <p:nvSpPr>
          <p:cNvPr id="9" name="Rectangle 8">
            <a:extLst>
              <a:ext uri="{FF2B5EF4-FFF2-40B4-BE49-F238E27FC236}">
                <a16:creationId xmlns:a16="http://schemas.microsoft.com/office/drawing/2014/main" id="{3CDA6DDC-DB0A-2D5A-9779-32AA93E98620}"/>
              </a:ext>
            </a:extLst>
          </p:cNvPr>
          <p:cNvSpPr/>
          <p:nvPr/>
        </p:nvSpPr>
        <p:spPr>
          <a:xfrm>
            <a:off x="5787704" y="2665379"/>
            <a:ext cx="5207620" cy="33259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Stage 3: Initiative v guilt, (3-6 years</a:t>
            </a:r>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Children develop a sense of purpose in what they can do. Interacting with parents and care givers play a vital role in shapes their early development. (Şan, and Altay, 2021</a:t>
            </a:r>
            <a:r>
              <a:rPr lang="en-GB" b="1"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660704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D764B-EAE9-CDF8-EDF6-AEF9BC9FC055}"/>
              </a:ext>
            </a:extLst>
          </p:cNvPr>
          <p:cNvSpPr>
            <a:spLocks noGrp="1"/>
          </p:cNvSpPr>
          <p:nvPr>
            <p:ph type="title"/>
          </p:nvPr>
        </p:nvSpPr>
        <p:spPr>
          <a:xfrm>
            <a:off x="3296927" y="680224"/>
            <a:ext cx="5374889" cy="1508602"/>
          </a:xfrm>
        </p:spPr>
        <p:txBody>
          <a:bodyPr>
            <a:normAutofit/>
          </a:bodyPr>
          <a:lstStyle/>
          <a:p>
            <a:r>
              <a:rPr lang="en-GB" sz="2800" b="1" dirty="0"/>
              <a:t>Erikson’s theory</a:t>
            </a:r>
          </a:p>
        </p:txBody>
      </p:sp>
      <p:sp>
        <p:nvSpPr>
          <p:cNvPr id="3" name="Content Placeholder 2">
            <a:extLst>
              <a:ext uri="{FF2B5EF4-FFF2-40B4-BE49-F238E27FC236}">
                <a16:creationId xmlns:a16="http://schemas.microsoft.com/office/drawing/2014/main" id="{599A0E89-5445-25B4-6061-65B69BC2F551}"/>
              </a:ext>
            </a:extLst>
          </p:cNvPr>
          <p:cNvSpPr>
            <a:spLocks noGrp="1"/>
          </p:cNvSpPr>
          <p:nvPr>
            <p:ph sz="half" idx="1"/>
          </p:nvPr>
        </p:nvSpPr>
        <p:spPr>
          <a:xfrm>
            <a:off x="1298448" y="2560320"/>
            <a:ext cx="4718304" cy="2567265"/>
          </a:xfrm>
        </p:spPr>
        <p:txBody>
          <a:bodyPr/>
          <a:lstStyle/>
          <a:p>
            <a:endParaRPr lang="en-GB" dirty="0"/>
          </a:p>
        </p:txBody>
      </p:sp>
      <p:graphicFrame>
        <p:nvGraphicFramePr>
          <p:cNvPr id="10" name="Content Placeholder 9">
            <a:extLst>
              <a:ext uri="{FF2B5EF4-FFF2-40B4-BE49-F238E27FC236}">
                <a16:creationId xmlns:a16="http://schemas.microsoft.com/office/drawing/2014/main" id="{FFC46515-E03E-5DE0-8285-71183C33DD9A}"/>
              </a:ext>
            </a:extLst>
          </p:cNvPr>
          <p:cNvGraphicFramePr>
            <a:graphicFrameLocks noGrp="1"/>
          </p:cNvGraphicFramePr>
          <p:nvPr>
            <p:ph sz="half" idx="2"/>
            <p:extLst>
              <p:ext uri="{D42A27DB-BD31-4B8C-83A1-F6EECF244321}">
                <p14:modId xmlns:p14="http://schemas.microsoft.com/office/powerpoint/2010/main" val="1565481043"/>
              </p:ext>
            </p:extLst>
          </p:nvPr>
        </p:nvGraphicFramePr>
        <p:xfrm>
          <a:off x="6181725" y="2560638"/>
          <a:ext cx="4718050" cy="3309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2C36D552-385B-ADB9-4823-44E1E9D9ED64}"/>
              </a:ext>
            </a:extLst>
          </p:cNvPr>
          <p:cNvSpPr/>
          <p:nvPr/>
        </p:nvSpPr>
        <p:spPr>
          <a:xfrm>
            <a:off x="721112" y="1719618"/>
            <a:ext cx="5374887" cy="37121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dirty="0">
                <a:latin typeface="Arial" panose="020B0604020202020204" pitchFamily="34" charset="0"/>
                <a:cs typeface="Arial" panose="020B0604020202020204" pitchFamily="34" charset="0"/>
              </a:rPr>
              <a:t>.</a:t>
            </a:r>
          </a:p>
          <a:p>
            <a:pPr lvl="0" algn="ctr"/>
            <a:r>
              <a:rPr lang="en-GB" sz="2000" b="1" u="sng" dirty="0">
                <a:latin typeface="Arial" panose="020B0604020202020204" pitchFamily="34" charset="0"/>
                <a:cs typeface="Arial" panose="020B0604020202020204" pitchFamily="34" charset="0"/>
              </a:rPr>
              <a:t>Strength</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Erikson’s theory excels in its comprehensive view of development across the lifespan, highlighting the importance of independence and purpose.</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theory underscores the interplay between individual and societal factors.</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(Usmani, M.A. and Usmani, K.A).</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lvl="0"/>
            <a:endParaRPr lang="en-GB" dirty="0"/>
          </a:p>
        </p:txBody>
      </p:sp>
      <p:sp>
        <p:nvSpPr>
          <p:cNvPr id="12" name="Rectangle 11">
            <a:extLst>
              <a:ext uri="{FF2B5EF4-FFF2-40B4-BE49-F238E27FC236}">
                <a16:creationId xmlns:a16="http://schemas.microsoft.com/office/drawing/2014/main" id="{768908E5-F200-7581-710E-2C80D26A3665}"/>
              </a:ext>
            </a:extLst>
          </p:cNvPr>
          <p:cNvSpPr/>
          <p:nvPr/>
        </p:nvSpPr>
        <p:spPr>
          <a:xfrm>
            <a:off x="6181725" y="1719618"/>
            <a:ext cx="5114460" cy="37121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u="sng" dirty="0">
                <a:latin typeface="Arial" panose="020B0604020202020204" pitchFamily="34" charset="0"/>
                <a:cs typeface="Arial" panose="020B0604020202020204" pitchFamily="34" charset="0"/>
              </a:rPr>
              <a:t>Weaknesses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Its grounding in Western cultural norms, limits its universal applicability across diverse cultures.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Erikson’s theory overlooks the significant impact of biological factors like genetics and brain development on a child’s behaviour.</a:t>
            </a:r>
          </a:p>
          <a:p>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Pumariega</a:t>
            </a:r>
            <a:r>
              <a:rPr lang="en-GB" dirty="0">
                <a:latin typeface="Arial" panose="020B0604020202020204" pitchFamily="34" charset="0"/>
                <a:cs typeface="Arial" panose="020B0604020202020204" pitchFamily="34" charset="0"/>
              </a:rPr>
              <a:t> and Joshi, 2010).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84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44BF6-E2B8-689C-972D-3769626061BC}"/>
              </a:ext>
            </a:extLst>
          </p:cNvPr>
          <p:cNvSpPr>
            <a:spLocks noGrp="1"/>
          </p:cNvSpPr>
          <p:nvPr>
            <p:ph type="title"/>
          </p:nvPr>
        </p:nvSpPr>
        <p:spPr>
          <a:xfrm>
            <a:off x="1024495" y="1124701"/>
            <a:ext cx="10146186" cy="2511835"/>
          </a:xfrm>
        </p:spPr>
        <p:txBody>
          <a:bodyPr/>
          <a:lstStyle/>
          <a:p>
            <a:br>
              <a:rPr lang="en-GB" dirty="0"/>
            </a:br>
            <a:endParaRPr lang="en-GB" dirty="0"/>
          </a:p>
        </p:txBody>
      </p:sp>
      <p:sp>
        <p:nvSpPr>
          <p:cNvPr id="3" name="Text Placeholder 2">
            <a:extLst>
              <a:ext uri="{FF2B5EF4-FFF2-40B4-BE49-F238E27FC236}">
                <a16:creationId xmlns:a16="http://schemas.microsoft.com/office/drawing/2014/main" id="{F1C5203F-46C1-45BE-08A5-83475F1F1646}"/>
              </a:ext>
            </a:extLst>
          </p:cNvPr>
          <p:cNvSpPr>
            <a:spLocks noGrp="1"/>
          </p:cNvSpPr>
          <p:nvPr>
            <p:ph type="body" sz="half" idx="2"/>
          </p:nvPr>
        </p:nvSpPr>
        <p:spPr>
          <a:xfrm>
            <a:off x="1024467" y="4200543"/>
            <a:ext cx="10144654" cy="1447947"/>
          </a:xfrm>
        </p:spPr>
        <p:txBody>
          <a:bodyPr>
            <a:normAutofit/>
          </a:bodyPr>
          <a:lstStyle/>
          <a:p>
            <a:endParaRPr lang="en-GB" dirty="0">
              <a:latin typeface="Arial" panose="020B0604020202020204" pitchFamily="34" charset="0"/>
              <a:cs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379BFC0B-4C83-BFF2-5ECC-4FB8E8D7C258}"/>
              </a:ext>
            </a:extLst>
          </p:cNvPr>
          <p:cNvGraphicFramePr>
            <a:graphicFrameLocks noGrp="1"/>
          </p:cNvGraphicFramePr>
          <p:nvPr>
            <p:extLst>
              <p:ext uri="{D42A27DB-BD31-4B8C-83A1-F6EECF244321}">
                <p14:modId xmlns:p14="http://schemas.microsoft.com/office/powerpoint/2010/main" val="3695116186"/>
              </p:ext>
            </p:extLst>
          </p:nvPr>
        </p:nvGraphicFramePr>
        <p:xfrm>
          <a:off x="2138256" y="625675"/>
          <a:ext cx="7801114" cy="719457"/>
        </p:xfrm>
        <a:graphic>
          <a:graphicData uri="http://schemas.openxmlformats.org/drawingml/2006/table">
            <a:tbl>
              <a:tblPr firstRow="1" bandRow="1">
                <a:tableStyleId>{5C22544A-7EE6-4342-B048-85BDC9FD1C3A}</a:tableStyleId>
              </a:tblPr>
              <a:tblGrid>
                <a:gridCol w="3771482">
                  <a:extLst>
                    <a:ext uri="{9D8B030D-6E8A-4147-A177-3AD203B41FA5}">
                      <a16:colId xmlns:a16="http://schemas.microsoft.com/office/drawing/2014/main" val="80816482"/>
                    </a:ext>
                  </a:extLst>
                </a:gridCol>
                <a:gridCol w="4029632">
                  <a:extLst>
                    <a:ext uri="{9D8B030D-6E8A-4147-A177-3AD203B41FA5}">
                      <a16:colId xmlns:a16="http://schemas.microsoft.com/office/drawing/2014/main" val="2697208486"/>
                    </a:ext>
                  </a:extLst>
                </a:gridCol>
              </a:tblGrid>
              <a:tr h="719457">
                <a:tc>
                  <a:txBody>
                    <a:bodyPr/>
                    <a:lstStyle/>
                    <a:p>
                      <a:r>
                        <a:rPr lang="en-GB" b="1" dirty="0">
                          <a:latin typeface="Arial" panose="020B0604020202020204" pitchFamily="34" charset="0"/>
                          <a:cs typeface="Arial" panose="020B0604020202020204" pitchFamily="34" charset="0"/>
                        </a:rPr>
                        <a:t>AMIRA’S SITUATION </a:t>
                      </a:r>
                    </a:p>
                  </a:txBody>
                  <a:tcPr/>
                </a:tc>
                <a:tc>
                  <a:txBody>
                    <a:bodyPr/>
                    <a:lstStyle/>
                    <a:p>
                      <a:r>
                        <a:rPr lang="en-GB" dirty="0">
                          <a:latin typeface="Arial" panose="020B0604020202020204" pitchFamily="34" charset="0"/>
                          <a:cs typeface="Arial" panose="020B0604020202020204" pitchFamily="34" charset="0"/>
                        </a:rPr>
                        <a:t>ERIKSON’S  STAGE 3 THORY</a:t>
                      </a:r>
                    </a:p>
                  </a:txBody>
                  <a:tcPr/>
                </a:tc>
                <a:extLst>
                  <a:ext uri="{0D108BD9-81ED-4DB2-BD59-A6C34878D82A}">
                    <a16:rowId xmlns:a16="http://schemas.microsoft.com/office/drawing/2014/main" val="2320333301"/>
                  </a:ext>
                </a:extLst>
              </a:tr>
            </a:tbl>
          </a:graphicData>
        </a:graphic>
      </p:graphicFrame>
      <p:graphicFrame>
        <p:nvGraphicFramePr>
          <p:cNvPr id="5" name="Table 4">
            <a:extLst>
              <a:ext uri="{FF2B5EF4-FFF2-40B4-BE49-F238E27FC236}">
                <a16:creationId xmlns:a16="http://schemas.microsoft.com/office/drawing/2014/main" id="{8117A313-59B8-4241-C7C5-FC143365DA3E}"/>
              </a:ext>
            </a:extLst>
          </p:cNvPr>
          <p:cNvGraphicFramePr>
            <a:graphicFrameLocks noGrp="1"/>
          </p:cNvGraphicFramePr>
          <p:nvPr>
            <p:extLst>
              <p:ext uri="{D42A27DB-BD31-4B8C-83A1-F6EECF244321}">
                <p14:modId xmlns:p14="http://schemas.microsoft.com/office/powerpoint/2010/main" val="378901687"/>
              </p:ext>
            </p:extLst>
          </p:nvPr>
        </p:nvGraphicFramePr>
        <p:xfrm>
          <a:off x="2138256" y="1409100"/>
          <a:ext cx="7801114" cy="1737360"/>
        </p:xfrm>
        <a:graphic>
          <a:graphicData uri="http://schemas.openxmlformats.org/drawingml/2006/table">
            <a:tbl>
              <a:tblPr firstRow="1" bandRow="1">
                <a:tableStyleId>{5C22544A-7EE6-4342-B048-85BDC9FD1C3A}</a:tableStyleId>
              </a:tblPr>
              <a:tblGrid>
                <a:gridCol w="7801114">
                  <a:extLst>
                    <a:ext uri="{9D8B030D-6E8A-4147-A177-3AD203B41FA5}">
                      <a16:colId xmlns:a16="http://schemas.microsoft.com/office/drawing/2014/main" val="2825312417"/>
                    </a:ext>
                  </a:extLst>
                </a:gridCol>
              </a:tblGrid>
              <a:tr h="1724684">
                <a:tc>
                  <a:txBody>
                    <a:bodyPr/>
                    <a:lstStyle/>
                    <a:p>
                      <a:r>
                        <a:rPr lang="en-GB" dirty="0">
                          <a:latin typeface="Arial" panose="020B0604020202020204" pitchFamily="34" charset="0"/>
                          <a:cs typeface="Arial" panose="020B0604020202020204" pitchFamily="34" charset="0"/>
                        </a:rPr>
                        <a:t>Based on Erikson’s theory, Amira’s anxiety and withdrawal may stem from the challenges of “initiative vs. guilt” stage.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She may need encouragement to confidently explore and interact without fear, and potential contributing factors include: (Berzoff, 2011). </a:t>
                      </a:r>
                    </a:p>
                  </a:txBody>
                  <a:tcPr/>
                </a:tc>
                <a:extLst>
                  <a:ext uri="{0D108BD9-81ED-4DB2-BD59-A6C34878D82A}">
                    <a16:rowId xmlns:a16="http://schemas.microsoft.com/office/drawing/2014/main" val="1667952293"/>
                  </a:ext>
                </a:extLst>
              </a:tr>
            </a:tbl>
          </a:graphicData>
        </a:graphic>
      </p:graphicFrame>
      <p:sp>
        <p:nvSpPr>
          <p:cNvPr id="7" name="Oval 6">
            <a:extLst>
              <a:ext uri="{FF2B5EF4-FFF2-40B4-BE49-F238E27FC236}">
                <a16:creationId xmlns:a16="http://schemas.microsoft.com/office/drawing/2014/main" id="{F7981321-5DF5-D547-0B34-B832687CAC7E}"/>
              </a:ext>
            </a:extLst>
          </p:cNvPr>
          <p:cNvSpPr/>
          <p:nvPr/>
        </p:nvSpPr>
        <p:spPr>
          <a:xfrm>
            <a:off x="834887" y="3262320"/>
            <a:ext cx="3273197" cy="144794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Relationship and attachment issues</a:t>
            </a:r>
            <a:r>
              <a:rPr lang="en-GB" dirty="0"/>
              <a:t>.</a:t>
            </a:r>
          </a:p>
        </p:txBody>
      </p:sp>
      <p:sp>
        <p:nvSpPr>
          <p:cNvPr id="9" name="Oval 8">
            <a:extLst>
              <a:ext uri="{FF2B5EF4-FFF2-40B4-BE49-F238E27FC236}">
                <a16:creationId xmlns:a16="http://schemas.microsoft.com/office/drawing/2014/main" id="{B6849D99-FDF1-8E2A-BB42-8545884ECE32}"/>
              </a:ext>
            </a:extLst>
          </p:cNvPr>
          <p:cNvSpPr/>
          <p:nvPr/>
        </p:nvSpPr>
        <p:spPr>
          <a:xfrm>
            <a:off x="3730521" y="3193502"/>
            <a:ext cx="2721149" cy="14500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Late Speech development</a:t>
            </a:r>
            <a:r>
              <a:rPr lang="en-GB" dirty="0"/>
              <a:t>.</a:t>
            </a:r>
          </a:p>
        </p:txBody>
      </p:sp>
      <p:sp>
        <p:nvSpPr>
          <p:cNvPr id="11" name="Oval 10">
            <a:extLst>
              <a:ext uri="{FF2B5EF4-FFF2-40B4-BE49-F238E27FC236}">
                <a16:creationId xmlns:a16="http://schemas.microsoft.com/office/drawing/2014/main" id="{A594EAE2-6EF1-20D4-41AC-A0A9C43E8CE7}"/>
              </a:ext>
            </a:extLst>
          </p:cNvPr>
          <p:cNvSpPr/>
          <p:nvPr/>
        </p:nvSpPr>
        <p:spPr>
          <a:xfrm>
            <a:off x="6096000" y="3249464"/>
            <a:ext cx="2511886" cy="15319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Limited social interaction.</a:t>
            </a:r>
          </a:p>
        </p:txBody>
      </p:sp>
      <p:cxnSp>
        <p:nvCxnSpPr>
          <p:cNvPr id="14" name="Straight Arrow Connector 13">
            <a:extLst>
              <a:ext uri="{FF2B5EF4-FFF2-40B4-BE49-F238E27FC236}">
                <a16:creationId xmlns:a16="http://schemas.microsoft.com/office/drawing/2014/main" id="{50F4A5E4-E75B-D53E-EB99-7C19CC48AC65}"/>
              </a:ext>
            </a:extLst>
          </p:cNvPr>
          <p:cNvCxnSpPr>
            <a:cxnSpLocks/>
          </p:cNvCxnSpPr>
          <p:nvPr/>
        </p:nvCxnSpPr>
        <p:spPr>
          <a:xfrm>
            <a:off x="7315200" y="2386847"/>
            <a:ext cx="861391" cy="7141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B01AA5F5-1FAD-7E9E-214A-489FDE03A68B}"/>
              </a:ext>
            </a:extLst>
          </p:cNvPr>
          <p:cNvSpPr/>
          <p:nvPr/>
        </p:nvSpPr>
        <p:spPr>
          <a:xfrm>
            <a:off x="8417692" y="3262320"/>
            <a:ext cx="3105511" cy="15014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Environmental or </a:t>
            </a:r>
          </a:p>
          <a:p>
            <a:pPr algn="ctr"/>
            <a:r>
              <a:rPr lang="en-GB" dirty="0">
                <a:latin typeface="Arial" panose="020B0604020202020204" pitchFamily="34" charset="0"/>
                <a:cs typeface="Arial" panose="020B0604020202020204" pitchFamily="34" charset="0"/>
              </a:rPr>
              <a:t>Culture.</a:t>
            </a:r>
          </a:p>
        </p:txBody>
      </p:sp>
    </p:spTree>
    <p:extLst>
      <p:ext uri="{BB962C8B-B14F-4D97-AF65-F5344CB8AC3E}">
        <p14:creationId xmlns:p14="http://schemas.microsoft.com/office/powerpoint/2010/main" val="1928538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4A752-B05D-D2C6-C854-8B2ABC3AA1EA}"/>
              </a:ext>
            </a:extLst>
          </p:cNvPr>
          <p:cNvSpPr>
            <a:spLocks noGrp="1"/>
          </p:cNvSpPr>
          <p:nvPr>
            <p:ph type="title"/>
          </p:nvPr>
        </p:nvSpPr>
        <p:spPr>
          <a:xfrm>
            <a:off x="1295398" y="1184583"/>
            <a:ext cx="6166336" cy="1927275"/>
          </a:xfrm>
        </p:spPr>
        <p:txBody>
          <a:bodyPr>
            <a:normAutofit/>
          </a:bodyPr>
          <a:lstStyle/>
          <a:p>
            <a:pPr marL="285750" indent="-285750"/>
            <a:endParaRPr lang="en-GB" dirty="0"/>
          </a:p>
        </p:txBody>
      </p:sp>
      <p:sp>
        <p:nvSpPr>
          <p:cNvPr id="4" name="Text Placeholder 3">
            <a:extLst>
              <a:ext uri="{FF2B5EF4-FFF2-40B4-BE49-F238E27FC236}">
                <a16:creationId xmlns:a16="http://schemas.microsoft.com/office/drawing/2014/main" id="{1C4B1C96-4C48-CA6C-6B3A-A654CC109136}"/>
              </a:ext>
            </a:extLst>
          </p:cNvPr>
          <p:cNvSpPr>
            <a:spLocks noGrp="1"/>
          </p:cNvSpPr>
          <p:nvPr>
            <p:ph type="body" sz="half" idx="2"/>
          </p:nvPr>
        </p:nvSpPr>
        <p:spPr>
          <a:xfrm>
            <a:off x="2060448" y="3429000"/>
            <a:ext cx="4803648" cy="1169068"/>
          </a:xfrm>
        </p:spPr>
        <p:txBody>
          <a:bodyPr/>
          <a:lstStyle/>
          <a:p>
            <a:endParaRPr lang="en-GB" dirty="0"/>
          </a:p>
        </p:txBody>
      </p:sp>
      <p:sp>
        <p:nvSpPr>
          <p:cNvPr id="5" name="Rectangle: Rounded Corners 4">
            <a:extLst>
              <a:ext uri="{FF2B5EF4-FFF2-40B4-BE49-F238E27FC236}">
                <a16:creationId xmlns:a16="http://schemas.microsoft.com/office/drawing/2014/main" id="{5004B0F0-EC4A-4BB5-51F9-56E4384FCD89}"/>
              </a:ext>
            </a:extLst>
          </p:cNvPr>
          <p:cNvSpPr/>
          <p:nvPr/>
        </p:nvSpPr>
        <p:spPr>
          <a:xfrm>
            <a:off x="731520" y="1120860"/>
            <a:ext cx="6981235" cy="19909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Piaget’s theory suggests that children learn best through independent, hands-on exploration (Byrnes,2008). Due to Amire’s challenges, she may not benefit from this approach.</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2951D6D2-03F1-BE5E-B3D0-08D90DC8F247}"/>
              </a:ext>
            </a:extLst>
          </p:cNvPr>
          <p:cNvSpPr/>
          <p:nvPr/>
        </p:nvSpPr>
        <p:spPr>
          <a:xfrm>
            <a:off x="1560576" y="3221137"/>
            <a:ext cx="6688627" cy="15847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Vygotsky’s theory indicate that children develop advanced skills through social interaction and adult contribution </a:t>
            </a:r>
            <a:r>
              <a:rPr lang="en-GB" dirty="0"/>
              <a:t>(</a:t>
            </a:r>
            <a:r>
              <a:rPr lang="en-GB" dirty="0">
                <a:latin typeface="Arial" panose="020B0604020202020204" pitchFamily="34" charset="0"/>
                <a:cs typeface="Arial" panose="020B0604020202020204" pitchFamily="34" charset="0"/>
              </a:rPr>
              <a:t>Rowe and Wertsch, 2002</a:t>
            </a:r>
            <a:r>
              <a:rPr lang="en-GB" dirty="0"/>
              <a:t>). </a:t>
            </a:r>
            <a:r>
              <a:rPr lang="en-GB" dirty="0">
                <a:latin typeface="Arial" panose="020B0604020202020204" pitchFamily="34" charset="0"/>
                <a:cs typeface="Arial" panose="020B0604020202020204" pitchFamily="34" charset="0"/>
              </a:rPr>
              <a:t>This would help Amira’s case.</a:t>
            </a:r>
          </a:p>
        </p:txBody>
      </p:sp>
      <p:pic>
        <p:nvPicPr>
          <p:cNvPr id="11" name="Picture 10" descr="Smiling kid swinging by adult's hands">
            <a:extLst>
              <a:ext uri="{FF2B5EF4-FFF2-40B4-BE49-F238E27FC236}">
                <a16:creationId xmlns:a16="http://schemas.microsoft.com/office/drawing/2014/main" id="{8B94F999-B6BF-A7CD-ED37-75A041300A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98367" y="1337674"/>
            <a:ext cx="2846945" cy="4399465"/>
          </a:xfrm>
          <a:prstGeom prst="rect">
            <a:avLst/>
          </a:prstGeom>
        </p:spPr>
      </p:pic>
    </p:spTree>
    <p:extLst>
      <p:ext uri="{BB962C8B-B14F-4D97-AF65-F5344CB8AC3E}">
        <p14:creationId xmlns:p14="http://schemas.microsoft.com/office/powerpoint/2010/main" val="2922799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CEC64F-76DC-782F-2507-119272603A5B}"/>
              </a:ext>
            </a:extLst>
          </p:cNvPr>
          <p:cNvSpPr>
            <a:spLocks noGrp="1"/>
          </p:cNvSpPr>
          <p:nvPr>
            <p:ph type="title"/>
          </p:nvPr>
        </p:nvSpPr>
        <p:spPr>
          <a:xfrm>
            <a:off x="732691" y="1041400"/>
            <a:ext cx="6242050" cy="202535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Amira’s environment significantly influences her situation. According to Carver and Cornew (2010</a:t>
            </a:r>
            <a:r>
              <a:rPr lang="en-GB" sz="1800">
                <a:latin typeface="Arial" panose="020B0604020202020204" pitchFamily="34" charset="0"/>
                <a:cs typeface="Arial" panose="020B0604020202020204" pitchFamily="34" charset="0"/>
              </a:rPr>
              <a:t>, “infant </a:t>
            </a:r>
            <a:r>
              <a:rPr lang="en-GB" sz="1800" dirty="0">
                <a:latin typeface="Arial" panose="020B0604020202020204" pitchFamily="34" charset="0"/>
                <a:cs typeface="Arial" panose="020B0604020202020204" pitchFamily="34" charset="0"/>
              </a:rPr>
              <a:t>may experience anxiety around </a:t>
            </a:r>
            <a:r>
              <a:rPr lang="en-GB" sz="1800">
                <a:latin typeface="Arial" panose="020B0604020202020204" pitchFamily="34" charset="0"/>
                <a:cs typeface="Arial" panose="020B0604020202020204" pitchFamily="34" charset="0"/>
              </a:rPr>
              <a:t>unfamiliar people”.</a:t>
            </a:r>
            <a:endParaRPr lang="en-GB" sz="18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34374096-0174-FC44-861B-D17C299EAA57}"/>
              </a:ext>
            </a:extLst>
          </p:cNvPr>
          <p:cNvSpPr>
            <a:spLocks noGrp="1"/>
          </p:cNvSpPr>
          <p:nvPr>
            <p:ph type="body" sz="half" idx="2"/>
          </p:nvPr>
        </p:nvSpPr>
        <p:spPr>
          <a:xfrm>
            <a:off x="1295400" y="3429000"/>
            <a:ext cx="6242050" cy="2214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Cultural norms strongly influence a 3-year old’s social and emotional development (Keller, 2017) journal. </a:t>
            </a:r>
          </a:p>
        </p:txBody>
      </p:sp>
      <p:pic>
        <p:nvPicPr>
          <p:cNvPr id="10" name="Picture 9" descr="Adult and child reading tablet in tent">
            <a:extLst>
              <a:ext uri="{FF2B5EF4-FFF2-40B4-BE49-F238E27FC236}">
                <a16:creationId xmlns:a16="http://schemas.microsoft.com/office/drawing/2014/main" id="{1EF0D78B-5B8E-CE38-F3CE-E8B68BC1BB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0749" y="1127919"/>
            <a:ext cx="3718560" cy="4602162"/>
          </a:xfrm>
          <a:prstGeom prst="rect">
            <a:avLst/>
          </a:prstGeom>
        </p:spPr>
      </p:pic>
    </p:spTree>
    <p:extLst>
      <p:ext uri="{BB962C8B-B14F-4D97-AF65-F5344CB8AC3E}">
        <p14:creationId xmlns:p14="http://schemas.microsoft.com/office/powerpoint/2010/main" val="3887551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92C73-AFA5-4084-858D-647469CEAD89}"/>
              </a:ext>
            </a:extLst>
          </p:cNvPr>
          <p:cNvSpPr>
            <a:spLocks noGrp="1"/>
          </p:cNvSpPr>
          <p:nvPr>
            <p:ph type="title"/>
          </p:nvPr>
        </p:nvSpPr>
        <p:spPr>
          <a:xfrm>
            <a:off x="1295399" y="1041400"/>
            <a:ext cx="6025084" cy="745197"/>
          </a:xfrm>
        </p:spPr>
        <p:txBody>
          <a:bodyPr>
            <a:normAutofit/>
          </a:bodyPr>
          <a:lstStyle/>
          <a:p>
            <a:endParaRPr lang="en-GB" dirty="0"/>
          </a:p>
        </p:txBody>
      </p:sp>
      <p:pic>
        <p:nvPicPr>
          <p:cNvPr id="8" name="Picture Placeholder 7" descr="Man with child on beach">
            <a:extLst>
              <a:ext uri="{FF2B5EF4-FFF2-40B4-BE49-F238E27FC236}">
                <a16:creationId xmlns:a16="http://schemas.microsoft.com/office/drawing/2014/main" id="{5C66D4E6-294E-05D4-DF7F-CDBA0078AE2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8613" r="28613"/>
          <a:stretch>
            <a:fillRect/>
          </a:stretch>
        </p:blipFill>
        <p:spPr>
          <a:xfrm>
            <a:off x="7753942" y="1041400"/>
            <a:ext cx="3576117" cy="4775200"/>
          </a:xfrm>
        </p:spPr>
      </p:pic>
      <p:sp>
        <p:nvSpPr>
          <p:cNvPr id="4" name="Text Placeholder 3">
            <a:extLst>
              <a:ext uri="{FF2B5EF4-FFF2-40B4-BE49-F238E27FC236}">
                <a16:creationId xmlns:a16="http://schemas.microsoft.com/office/drawing/2014/main" id="{34C11E25-F4D4-BDCD-EA48-BF1120BE3333}"/>
              </a:ext>
            </a:extLst>
          </p:cNvPr>
          <p:cNvSpPr>
            <a:spLocks noGrp="1"/>
          </p:cNvSpPr>
          <p:nvPr>
            <p:ph type="body" sz="half" idx="2"/>
          </p:nvPr>
        </p:nvSpPr>
        <p:spPr/>
        <p:txBody>
          <a:bodyPr/>
          <a:lstStyle/>
          <a:p>
            <a:endParaRPr lang="en-GB" dirty="0"/>
          </a:p>
        </p:txBody>
      </p:sp>
      <p:sp>
        <p:nvSpPr>
          <p:cNvPr id="5" name="Rectangle 4">
            <a:extLst>
              <a:ext uri="{FF2B5EF4-FFF2-40B4-BE49-F238E27FC236}">
                <a16:creationId xmlns:a16="http://schemas.microsoft.com/office/drawing/2014/main" id="{F395650A-98C7-8150-CAFA-FBF50BF9AF37}"/>
              </a:ext>
            </a:extLst>
          </p:cNvPr>
          <p:cNvSpPr/>
          <p:nvPr/>
        </p:nvSpPr>
        <p:spPr>
          <a:xfrm>
            <a:off x="861940" y="2299448"/>
            <a:ext cx="6675273" cy="374076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Family Communication: </a:t>
            </a:r>
            <a:r>
              <a:rPr lang="en-GB" sz="1400" dirty="0">
                <a:latin typeface="Arial" panose="020B0604020202020204" pitchFamily="34" charset="0"/>
                <a:cs typeface="Arial" panose="020B0604020202020204" pitchFamily="34" charset="0"/>
              </a:rPr>
              <a:t>Regular update.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Medical and psychological assessment: </a:t>
            </a:r>
            <a:r>
              <a:rPr lang="en-GB" sz="1400" dirty="0">
                <a:latin typeface="Arial" panose="020B0604020202020204" pitchFamily="34" charset="0"/>
                <a:cs typeface="Arial" panose="020B0604020202020204" pitchFamily="34" charset="0"/>
              </a:rPr>
              <a:t>Comprehensive evaluation.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Speech &amp; language therapy: </a:t>
            </a:r>
            <a:r>
              <a:rPr lang="en-GB" sz="1400" dirty="0">
                <a:latin typeface="Arial" panose="020B0604020202020204" pitchFamily="34" charset="0"/>
                <a:cs typeface="Arial" panose="020B0604020202020204" pitchFamily="34" charset="0"/>
              </a:rPr>
              <a:t>Target intervention.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Key worker support: </a:t>
            </a:r>
            <a:r>
              <a:rPr lang="en-GB" sz="1400" dirty="0">
                <a:latin typeface="Arial" panose="020B0604020202020204" pitchFamily="34" charset="0"/>
                <a:cs typeface="Arial" panose="020B0604020202020204" pitchFamily="34" charset="0"/>
              </a:rPr>
              <a:t>Individualise assistance.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Safe integration: </a:t>
            </a:r>
            <a:r>
              <a:rPr lang="en-GB" sz="1400" dirty="0">
                <a:latin typeface="Arial" panose="020B0604020202020204" pitchFamily="34" charset="0"/>
                <a:cs typeface="Arial" panose="020B0604020202020204" pitchFamily="34" charset="0"/>
              </a:rPr>
              <a:t>Gradual social interaction.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Love, care and reassurance: </a:t>
            </a:r>
            <a:r>
              <a:rPr lang="en-GB" sz="1400" dirty="0">
                <a:latin typeface="Arial" panose="020B0604020202020204" pitchFamily="34" charset="0"/>
                <a:cs typeface="Arial" panose="020B0604020202020204" pitchFamily="34" charset="0"/>
              </a:rPr>
              <a:t>Emotional support.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Medication (if necessary) </a:t>
            </a:r>
            <a:r>
              <a:rPr lang="en-GB" sz="1400" dirty="0">
                <a:latin typeface="Arial" panose="020B0604020202020204" pitchFamily="34" charset="0"/>
                <a:cs typeface="Arial" panose="020B0604020202020204" pitchFamily="34" charset="0"/>
              </a:rPr>
              <a:t>Consider if necessary.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Consistent Routine: </a:t>
            </a:r>
            <a:r>
              <a:rPr lang="en-GB" sz="1400" dirty="0">
                <a:latin typeface="Arial" panose="020B0604020202020204" pitchFamily="34" charset="0"/>
                <a:cs typeface="Arial" panose="020B0604020202020204" pitchFamily="34" charset="0"/>
              </a:rPr>
              <a:t>Daily schedule.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Preferred communication: </a:t>
            </a:r>
            <a:r>
              <a:rPr lang="en-GB" sz="1400" dirty="0">
                <a:latin typeface="Arial" panose="020B0604020202020204" pitchFamily="34" charset="0"/>
                <a:cs typeface="Arial" panose="020B0604020202020204" pitchFamily="34" charset="0"/>
              </a:rPr>
              <a:t>Support her </a:t>
            </a:r>
            <a:r>
              <a:rPr lang="en-GB" sz="1400">
                <a:latin typeface="Arial" panose="020B0604020202020204" pitchFamily="34" charset="0"/>
                <a:cs typeface="Arial" panose="020B0604020202020204" pitchFamily="34" charset="0"/>
              </a:rPr>
              <a:t>communication style.</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p:txBody>
      </p:sp>
      <p:sp>
        <p:nvSpPr>
          <p:cNvPr id="6" name="Rectangle 5">
            <a:extLst>
              <a:ext uri="{FF2B5EF4-FFF2-40B4-BE49-F238E27FC236}">
                <a16:creationId xmlns:a16="http://schemas.microsoft.com/office/drawing/2014/main" id="{8FE2FBC7-A113-73F8-9780-CAD759E804ED}"/>
              </a:ext>
            </a:extLst>
          </p:cNvPr>
          <p:cNvSpPr/>
          <p:nvPr/>
        </p:nvSpPr>
        <p:spPr>
          <a:xfrm>
            <a:off x="1028700" y="956798"/>
            <a:ext cx="629178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 Amira’s care needs base on Erikson’s theory</a:t>
            </a:r>
            <a:r>
              <a:rPr lang="en-GB" dirty="0"/>
              <a:t>.      </a:t>
            </a:r>
          </a:p>
        </p:txBody>
      </p:sp>
    </p:spTree>
    <p:extLst>
      <p:ext uri="{BB962C8B-B14F-4D97-AF65-F5344CB8AC3E}">
        <p14:creationId xmlns:p14="http://schemas.microsoft.com/office/powerpoint/2010/main" val="2423775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31F97-1E01-6FBA-6627-3BC14D6A5594}"/>
              </a:ext>
            </a:extLst>
          </p:cNvPr>
          <p:cNvSpPr>
            <a:spLocks noGrp="1"/>
          </p:cNvSpPr>
          <p:nvPr>
            <p:ph type="title"/>
          </p:nvPr>
        </p:nvSpPr>
        <p:spPr>
          <a:xfrm>
            <a:off x="3950207" y="2097360"/>
            <a:ext cx="1733823" cy="1371600"/>
          </a:xfrm>
        </p:spPr>
        <p:txBody>
          <a:bodyPr>
            <a:normAutofit/>
          </a:bodyPr>
          <a:lstStyle/>
          <a:p>
            <a:endParaRPr lang="en-GB" dirty="0"/>
          </a:p>
        </p:txBody>
      </p:sp>
      <p:sp>
        <p:nvSpPr>
          <p:cNvPr id="4" name="Text Placeholder 3">
            <a:extLst>
              <a:ext uri="{FF2B5EF4-FFF2-40B4-BE49-F238E27FC236}">
                <a16:creationId xmlns:a16="http://schemas.microsoft.com/office/drawing/2014/main" id="{CBDEC828-E68C-0258-A3D3-82A5B6B15955}"/>
              </a:ext>
            </a:extLst>
          </p:cNvPr>
          <p:cNvSpPr>
            <a:spLocks noGrp="1"/>
          </p:cNvSpPr>
          <p:nvPr>
            <p:ph type="body" sz="half" idx="2"/>
          </p:nvPr>
        </p:nvSpPr>
        <p:spPr>
          <a:xfrm>
            <a:off x="2840736" y="3255432"/>
            <a:ext cx="719328" cy="597240"/>
          </a:xfrm>
        </p:spPr>
        <p:txBody>
          <a:bodyPr/>
          <a:lstStyle/>
          <a:p>
            <a:endParaRPr lang="en-GB" dirty="0"/>
          </a:p>
        </p:txBody>
      </p:sp>
      <p:pic>
        <p:nvPicPr>
          <p:cNvPr id="10" name="Picture Placeholder 9" descr="Woman sitting with children">
            <a:extLst>
              <a:ext uri="{FF2B5EF4-FFF2-40B4-BE49-F238E27FC236}">
                <a16:creationId xmlns:a16="http://schemas.microsoft.com/office/drawing/2014/main" id="{8D4C6A37-9F23-A7BA-F11D-F3BB818AEEC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8585" r="28585"/>
          <a:stretch>
            <a:fillRect/>
          </a:stretch>
        </p:blipFill>
        <p:spPr>
          <a:xfrm>
            <a:off x="8329037" y="649587"/>
            <a:ext cx="3257797" cy="5211689"/>
          </a:xfrm>
        </p:spPr>
      </p:pic>
      <p:sp>
        <p:nvSpPr>
          <p:cNvPr id="11" name="Heart 10">
            <a:extLst>
              <a:ext uri="{FF2B5EF4-FFF2-40B4-BE49-F238E27FC236}">
                <a16:creationId xmlns:a16="http://schemas.microsoft.com/office/drawing/2014/main" id="{B1F6E355-B4BC-4D32-258E-B7E70E2579A1}"/>
              </a:ext>
            </a:extLst>
          </p:cNvPr>
          <p:cNvSpPr/>
          <p:nvPr/>
        </p:nvSpPr>
        <p:spPr>
          <a:xfrm>
            <a:off x="1774276" y="488100"/>
            <a:ext cx="6085684" cy="5961720"/>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Amira’s anxiety  and withdrawal align with Erison’s “initiative vs guilt state. The care plan addresses this by fostering and security, considering cultural and environment factors, whilst emphasising social interaction to support her development.</a:t>
            </a:r>
          </a:p>
        </p:txBody>
      </p:sp>
      <p:sp>
        <p:nvSpPr>
          <p:cNvPr id="12" name="Rectangle 11">
            <a:extLst>
              <a:ext uri="{FF2B5EF4-FFF2-40B4-BE49-F238E27FC236}">
                <a16:creationId xmlns:a16="http://schemas.microsoft.com/office/drawing/2014/main" id="{8E77739F-6D6A-6202-0FE6-8D513B4047A9}"/>
              </a:ext>
            </a:extLst>
          </p:cNvPr>
          <p:cNvSpPr/>
          <p:nvPr/>
        </p:nvSpPr>
        <p:spPr>
          <a:xfrm>
            <a:off x="2904564" y="841264"/>
            <a:ext cx="3825107" cy="5972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In conclusion</a:t>
            </a:r>
          </a:p>
        </p:txBody>
      </p:sp>
    </p:spTree>
    <p:extLst>
      <p:ext uri="{BB962C8B-B14F-4D97-AF65-F5344CB8AC3E}">
        <p14:creationId xmlns:p14="http://schemas.microsoft.com/office/powerpoint/2010/main" val="833637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D254D5-3D55-B61E-8097-5F2F31F766AE}"/>
              </a:ext>
            </a:extLst>
          </p:cNvPr>
          <p:cNvSpPr/>
          <p:nvPr/>
        </p:nvSpPr>
        <p:spPr>
          <a:xfrm>
            <a:off x="586854" y="545910"/>
            <a:ext cx="11000095" cy="56501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u="sng" dirty="0">
                <a:latin typeface="Arial" panose="020B0604020202020204" pitchFamily="34" charset="0"/>
                <a:cs typeface="Arial" panose="020B0604020202020204" pitchFamily="34" charset="0"/>
              </a:rPr>
              <a:t>Berzoff, J., 2011. Psychosocial ego development: The theory of Erik Erikson. </a:t>
            </a:r>
            <a:r>
              <a:rPr lang="en-GB" i="1" u="sng" dirty="0">
                <a:latin typeface="Arial" panose="020B0604020202020204" pitchFamily="34" charset="0"/>
                <a:cs typeface="Arial" panose="020B0604020202020204" pitchFamily="34" charset="0"/>
              </a:rPr>
              <a:t>Inside out and outside in: Psychodynamic clinical theory and psychopathology in contemporary multicultural contexts</a:t>
            </a:r>
            <a:r>
              <a:rPr lang="en-GB" u="sng" dirty="0">
                <a:latin typeface="Arial" panose="020B0604020202020204" pitchFamily="34" charset="0"/>
                <a:cs typeface="Arial" panose="020B0604020202020204" pitchFamily="34" charset="0"/>
              </a:rPr>
              <a:t>,  (Cited on 09/10/2025.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Byrnes, J.P., 2008. Piaget’s cognitive-developmental theory. </a:t>
            </a:r>
            <a:r>
              <a:rPr lang="en-GB" i="1" dirty="0">
                <a:latin typeface="Arial" panose="020B0604020202020204" pitchFamily="34" charset="0"/>
                <a:cs typeface="Arial" panose="020B0604020202020204" pitchFamily="34" charset="0"/>
              </a:rPr>
              <a:t>Encyclopedia of infant and early childhood development</a:t>
            </a:r>
            <a:r>
              <a:rPr lang="en-GB" dirty="0">
                <a:latin typeface="Arial" panose="020B0604020202020204" pitchFamily="34" charset="0"/>
                <a:cs typeface="Arial" panose="020B0604020202020204" pitchFamily="34" charset="0"/>
              </a:rPr>
              <a:t>, Cited on 08/10/2025.</a:t>
            </a:r>
          </a:p>
          <a:p>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Carver, S., 2010. Resistance of mammal assemblage structure to dryland salinity in a fragmented landscape. </a:t>
            </a:r>
            <a:r>
              <a:rPr lang="en-GB" i="1" dirty="0">
                <a:latin typeface="Arial" panose="020B0604020202020204" pitchFamily="34" charset="0"/>
                <a:cs typeface="Arial" panose="020B0604020202020204" pitchFamily="34" charset="0"/>
              </a:rPr>
              <a:t>Journal of the Royal Society of Western Australia</a:t>
            </a:r>
            <a:r>
              <a:rPr lang="en-GB" dirty="0">
                <a:latin typeface="Arial" panose="020B0604020202020204" pitchFamily="34" charset="0"/>
                <a:cs typeface="Arial" panose="020B0604020202020204" pitchFamily="34" charset="0"/>
              </a:rPr>
              <a:t>, Cited on 08/10/2025.</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 Erikson’s Stage  of Development  2024, </a:t>
            </a:r>
            <a:r>
              <a:rPr lang="en-GB" u="sng" dirty="0">
                <a:latin typeface="Arial" panose="020B0604020202020204" pitchFamily="34" charset="0"/>
                <a:cs typeface="Arial" panose="020B0604020202020204" pitchFamily="34" charset="0"/>
              </a:rPr>
              <a:t>https://www.verywellmind.com/erik-eriksons-stages-of-psychosocial-development-0 Cited on 08/10/2025.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Keller, H., 2017. Culture and development: A systematic relationship. </a:t>
            </a:r>
            <a:r>
              <a:rPr lang="en-GB" i="1" dirty="0">
                <a:latin typeface="Arial" panose="020B0604020202020204" pitchFamily="34" charset="0"/>
                <a:cs typeface="Arial" panose="020B0604020202020204" pitchFamily="34" charset="0"/>
              </a:rPr>
              <a:t>Perspectives on psychological science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12</a:t>
            </a:r>
            <a:r>
              <a:rPr lang="en-GB" dirty="0">
                <a:latin typeface="Arial" panose="020B0604020202020204" pitchFamily="34" charset="0"/>
                <a:cs typeface="Arial" panose="020B0604020202020204" pitchFamily="34" charset="0"/>
              </a:rPr>
              <a:t>(5), cited on 09/10/ 2025.</a:t>
            </a:r>
          </a:p>
          <a:p>
            <a:pPr lvl="0"/>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560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552652-1516-B79D-96EE-A5A4F6C876AD}"/>
              </a:ext>
            </a:extLst>
          </p:cNvPr>
          <p:cNvSpPr/>
          <p:nvPr/>
        </p:nvSpPr>
        <p:spPr>
          <a:xfrm>
            <a:off x="709684" y="641445"/>
            <a:ext cx="10697570" cy="57047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Pumariega</a:t>
            </a:r>
            <a:r>
              <a:rPr lang="en-GB" dirty="0">
                <a:latin typeface="Arial" panose="020B0604020202020204" pitchFamily="34" charset="0"/>
                <a:cs typeface="Arial" panose="020B0604020202020204" pitchFamily="34" charset="0"/>
              </a:rPr>
              <a:t>, A.J. and Joshi, S.V., 2010. Culture and development in children and youth. </a:t>
            </a:r>
            <a:r>
              <a:rPr lang="en-GB" i="1" dirty="0">
                <a:latin typeface="Arial" panose="020B0604020202020204" pitchFamily="34" charset="0"/>
                <a:cs typeface="Arial" panose="020B0604020202020204" pitchFamily="34" charset="0"/>
              </a:rPr>
              <a:t>Child and Adolescent Psychiatric Clinics</a:t>
            </a:r>
            <a:r>
              <a:rPr lang="en-GB" dirty="0">
                <a:latin typeface="Arial" panose="020B0604020202020204" pitchFamily="34" charset="0"/>
                <a:cs typeface="Arial" panose="020B0604020202020204" pitchFamily="34" charset="0"/>
              </a:rPr>
              <a:t>, Cited 12/10/2025.</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Rowe, </a:t>
            </a:r>
            <a:r>
              <a:rPr lang="en-GB" dirty="0" err="1">
                <a:latin typeface="Arial" panose="020B0604020202020204" pitchFamily="34" charset="0"/>
                <a:cs typeface="Arial" panose="020B0604020202020204" pitchFamily="34" charset="0"/>
              </a:rPr>
              <a:t>S.Mand</a:t>
            </a:r>
            <a:r>
              <a:rPr lang="en-GB" dirty="0">
                <a:latin typeface="Arial" panose="020B0604020202020204" pitchFamily="34" charset="0"/>
                <a:cs typeface="Arial" panose="020B0604020202020204" pitchFamily="34" charset="0"/>
              </a:rPr>
              <a:t> Werts </a:t>
            </a:r>
            <a:r>
              <a:rPr lang="en-GB" dirty="0" err="1">
                <a:latin typeface="Arial" panose="020B0604020202020204" pitchFamily="34" charset="0"/>
                <a:cs typeface="Arial" panose="020B0604020202020204" pitchFamily="34" charset="0"/>
              </a:rPr>
              <a:t>Şan</a:t>
            </a:r>
            <a:r>
              <a:rPr lang="en-GB" dirty="0">
                <a:latin typeface="Arial" panose="020B0604020202020204" pitchFamily="34" charset="0"/>
                <a:cs typeface="Arial" panose="020B0604020202020204" pitchFamily="34" charset="0"/>
              </a:rPr>
              <a:t>, E.G. and Altay, N., 2021. Psychosocial Status Assessment Scale For Children Aged 3–6 Years–Parent-Form development: Validity and reliability study. </a:t>
            </a:r>
            <a:r>
              <a:rPr lang="en-GB" i="1" dirty="0">
                <a:latin typeface="Arial" panose="020B0604020202020204" pitchFamily="34" charset="0"/>
                <a:cs typeface="Arial" panose="020B0604020202020204" pitchFamily="34" charset="0"/>
              </a:rPr>
              <a:t>J psychiatric Nurs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1282</a:t>
            </a:r>
            <a:r>
              <a:rPr lang="en-GB" dirty="0">
                <a:latin typeface="Arial" panose="020B0604020202020204" pitchFamily="34" charset="0"/>
                <a:cs typeface="Arial" panose="020B0604020202020204" pitchFamily="34" charset="0"/>
              </a:rPr>
              <a:t>, pp.132-9. </a:t>
            </a:r>
            <a:r>
              <a:rPr lang="en-GB" dirty="0" err="1">
                <a:latin typeface="Arial" panose="020B0604020202020204" pitchFamily="34" charset="0"/>
                <a:cs typeface="Arial" panose="020B0604020202020204" pitchFamily="34" charset="0"/>
              </a:rPr>
              <a:t>ch</a:t>
            </a:r>
            <a:r>
              <a:rPr lang="en-GB" dirty="0">
                <a:latin typeface="Arial" panose="020B0604020202020204" pitchFamily="34" charset="0"/>
                <a:cs typeface="Arial" panose="020B0604020202020204" pitchFamily="34" charset="0"/>
              </a:rPr>
              <a:t>, J.V., 2002 Vygotsky's model of cognitive development. </a:t>
            </a:r>
            <a:r>
              <a:rPr lang="en-GB" i="1" dirty="0">
                <a:latin typeface="Arial" panose="020B0604020202020204" pitchFamily="34" charset="0"/>
                <a:cs typeface="Arial" panose="020B0604020202020204" pitchFamily="34" charset="0"/>
              </a:rPr>
              <a:t>Blackwell handbook of childhood cognitive development</a:t>
            </a:r>
            <a:r>
              <a:rPr lang="en-GB" dirty="0">
                <a:latin typeface="Arial" panose="020B0604020202020204" pitchFamily="34" charset="0"/>
                <a:cs typeface="Arial" panose="020B0604020202020204" pitchFamily="34" charset="0"/>
              </a:rPr>
              <a:t>, Cited on 09/10/2025.</a:t>
            </a:r>
          </a:p>
          <a:p>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Şan</a:t>
            </a:r>
            <a:r>
              <a:rPr lang="en-GB" dirty="0">
                <a:latin typeface="Arial" panose="020B0604020202020204" pitchFamily="34" charset="0"/>
                <a:cs typeface="Arial" panose="020B0604020202020204" pitchFamily="34" charset="0"/>
              </a:rPr>
              <a:t>, E.G. and Altay, N., 2021. Psychosocial Status Assessment Scale For Children Aged 3–6 Years–    Parent-Form development: Validity and reliability study. </a:t>
            </a:r>
            <a:r>
              <a:rPr lang="en-GB" i="1" dirty="0">
                <a:latin typeface="Arial" panose="020B0604020202020204" pitchFamily="34" charset="0"/>
                <a:cs typeface="Arial" panose="020B0604020202020204" pitchFamily="34" charset="0"/>
              </a:rPr>
              <a:t>J psychiatric Nurs</a:t>
            </a:r>
            <a:r>
              <a:rPr lang="en-GB" dirty="0">
                <a:latin typeface="Arial" panose="020B0604020202020204" pitchFamily="34" charset="0"/>
                <a:cs typeface="Arial" panose="020B0604020202020204" pitchFamily="34" charset="0"/>
              </a:rPr>
              <a:t>, Cited 11/10/2025.</a:t>
            </a:r>
          </a:p>
          <a:p>
            <a:pPr lvl="0"/>
            <a:r>
              <a:rPr lang="en-GB" dirty="0">
                <a:latin typeface="Arial" panose="020B0604020202020204" pitchFamily="34" charset="0"/>
                <a:cs typeface="Arial" panose="020B0604020202020204" pitchFamily="34" charset="0"/>
              </a:rPr>
              <a:t>      Sridhara, S. (Ed.). (2009). Women in agriculture and rural development. New India       </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(Usmani, M.A. and Usmani, K.A., Life Span Development: A Journey through Human Growth and Change. </a:t>
            </a:r>
            <a:r>
              <a:rPr lang="en-GB" i="1" dirty="0">
                <a:latin typeface="Arial" panose="020B0604020202020204" pitchFamily="34" charset="0"/>
                <a:cs typeface="Arial" panose="020B0604020202020204" pitchFamily="34" charset="0"/>
              </a:rPr>
              <a:t>Basics of Community Science,</a:t>
            </a:r>
            <a:r>
              <a:rPr lang="en-GB" dirty="0">
                <a:latin typeface="Arial" panose="020B0604020202020204" pitchFamily="34" charset="0"/>
                <a:cs typeface="Arial" panose="020B0604020202020204" pitchFamily="34" charset="0"/>
              </a:rPr>
              <a:t> Cited on 12/10/2025. </a:t>
            </a:r>
            <a:r>
              <a:rPr lang="en-GB">
                <a:latin typeface="Arial" panose="020B0604020202020204" pitchFamily="34" charset="0"/>
                <a:cs typeface="Arial" panose="020B0604020202020204" pitchFamily="34" charset="0"/>
              </a:rPr>
              <a:t>(No Date)</a:t>
            </a: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FA1E9D37-DF31-6C84-A575-488182028AE4}"/>
              </a:ext>
            </a:extLst>
          </p:cNvPr>
          <p:cNvSpPr>
            <a:spLocks noChangeArrowheads="1"/>
          </p:cNvSpPr>
          <p:nvPr/>
        </p:nvSpPr>
        <p:spPr bwMode="auto">
          <a:xfrm>
            <a:off x="0" y="-333899"/>
            <a:ext cx="65" cy="667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36501"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001D35"/>
              </a:solidFill>
              <a:effectLst/>
              <a:latin typeface="Google Sans"/>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100" b="0" i="0" u="none" strike="noStrike" cap="none" normalizeH="0" baseline="0" dirty="0">
                <a:ln>
                  <a:noFill/>
                </a:ln>
                <a:solidFill>
                  <a:schemeClr val="tx1"/>
                </a:solidFill>
                <a:effectLst/>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8">
            <a:extLst>
              <a:ext uri="{FF2B5EF4-FFF2-40B4-BE49-F238E27FC236}">
                <a16:creationId xmlns:a16="http://schemas.microsoft.com/office/drawing/2014/main" id="{7E99D39C-F360-CDEA-675A-DFBCC55FAB32}"/>
              </a:ext>
            </a:extLst>
          </p:cNvPr>
          <p:cNvSpPr>
            <a:spLocks noChangeArrowheads="1"/>
          </p:cNvSpPr>
          <p:nvPr/>
        </p:nvSpPr>
        <p:spPr bwMode="auto">
          <a:xfrm>
            <a:off x="4253231" y="4739122"/>
            <a:ext cx="2085531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955364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2349</TotalTime>
  <Words>948</Words>
  <Application>Microsoft Office PowerPoint</Application>
  <PresentationFormat>Widescreen</PresentationFormat>
  <Paragraphs>85</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Garamond</vt:lpstr>
      <vt:lpstr>Google Sans</vt:lpstr>
      <vt:lpstr>Organic</vt:lpstr>
      <vt:lpstr>PowerPoint Presentation</vt:lpstr>
      <vt:lpstr>Introduction</vt:lpstr>
      <vt:lpstr>Erikson 1950, 1963 Pioneer in Development theory</vt:lpstr>
      <vt:lpstr>Erikson’s theory</vt:lpstr>
      <vt:lpstr> </vt:lpstr>
      <vt:lpstr>PowerPoint Presentation</vt:lpstr>
      <vt:lpstr>Amira’s environment significantly influences her situation. According to Carver and Cornew (2010, “infant may experience anxiety around unfamiliar people”.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 Marie Ogilvie (2419544)</dc:creator>
  <cp:lastModifiedBy>Ann Marie Ogilvie (2419544)</cp:lastModifiedBy>
  <cp:revision>12</cp:revision>
  <dcterms:created xsi:type="dcterms:W3CDTF">2025-09-26T18:44:13Z</dcterms:created>
  <dcterms:modified xsi:type="dcterms:W3CDTF">2025-10-12T03:44:13Z</dcterms:modified>
</cp:coreProperties>
</file>