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7"/>
  </p:notesMasterIdLst>
  <p:sldIdLst>
    <p:sldId id="256" r:id="rId2"/>
    <p:sldId id="269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1" r:id="rId16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ED0CCC-5A80-4809-875F-7A39816767DE}" v="2" dt="2026-07-16T12:50:25.597"/>
    <p1510:client id="{B346CFFC-D1AE-4A24-86A6-C34229803A27}" v="14" dt="2026-07-16T10:09:31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0" d="100"/>
          <a:sy n="80" d="100"/>
        </p:scale>
        <p:origin x="7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Elkin" userId="a8629de0800f5dd9" providerId="LiveId" clId="{A1F53462-738C-4225-937F-699A1586058C}"/>
    <pc:docChg chg="modSld">
      <pc:chgData name="Michael Elkin" userId="a8629de0800f5dd9" providerId="LiveId" clId="{A1F53462-738C-4225-937F-699A1586058C}" dt="2026-07-16T12:55:40.516" v="150" actId="20577"/>
      <pc:docMkLst>
        <pc:docMk/>
      </pc:docMkLst>
      <pc:sldChg chg="modSp mod">
        <pc:chgData name="Michael Elkin" userId="a8629de0800f5dd9" providerId="LiveId" clId="{A1F53462-738C-4225-937F-699A1586058C}" dt="2026-07-16T12:55:40.516" v="150" actId="20577"/>
        <pc:sldMkLst>
          <pc:docMk/>
          <pc:sldMk cId="0" sldId="256"/>
        </pc:sldMkLst>
        <pc:spChg chg="mod">
          <ac:chgData name="Michael Elkin" userId="a8629de0800f5dd9" providerId="LiveId" clId="{A1F53462-738C-4225-937F-699A1586058C}" dt="2026-07-16T12:55:40.516" v="150" actId="20577"/>
          <ac:spMkLst>
            <pc:docMk/>
            <pc:sldMk cId="0" sldId="256"/>
            <ac:spMk id="9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1B2430"/>
                </a:solidFill>
                <a:latin typeface="Arial"/>
              </a:defRPr>
            </a:pPr>
            <a:r>
              <a:rPr lang="en-GB" sz="1300" b="0" i="0" u="none" strike="noStrike">
                <a:solidFill>
                  <a:srgbClr val="1B2430"/>
                </a:solidFill>
                <a:latin typeface="Arial"/>
              </a:rPr>
              <a:t>Adults Playing Tennis Regularly (millions)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Adults playing tennis regularly (millions)</c:v>
                </c:pt>
              </c:strCache>
            </c:strRef>
          </c:tx>
          <c:spPr>
            <a:solidFill>
              <a:srgbClr val="0B2545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5858-EC48-AC40-915A93028E04}"/>
              </c:ext>
            </c:extLst>
          </c:dPt>
          <c:dPt>
            <c:idx val="1"/>
            <c:invertIfNegative val="0"/>
            <c:bubble3D val="0"/>
            <c:spPr>
              <a:solidFill>
                <a:srgbClr val="1B4965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5858-EC48-AC40-915A93028E04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300" b="0" i="0" u="none" strike="noStrike">
                    <a:solidFill>
                      <a:srgbClr val="1B243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2021</c:v>
                </c:pt>
                <c:pt idx="1">
                  <c:v>2023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3.3</c:v>
                </c:pt>
                <c:pt idx="1">
                  <c:v>5.3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858-EC48-AC40-915A93028E0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B6B79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E5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B6B79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9603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81771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09745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925021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72398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28439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31096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50262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91844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65665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94996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5690931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29359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583319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50575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17826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886394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5892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196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2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1280160"/>
            <a:ext cx="4572000" cy="4572000"/>
          </a:xfrm>
          <a:prstGeom prst="ellipse">
            <a:avLst/>
          </a:prstGeom>
          <a:solidFill>
            <a:srgbClr val="1B4965">
              <a:alpha val="6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-1463040" y="4754880"/>
            <a:ext cx="3657600" cy="3657600"/>
          </a:xfrm>
          <a:prstGeom prst="ellipse">
            <a:avLst/>
          </a:prstGeom>
          <a:solidFill>
            <a:srgbClr val="1B4965">
              <a:alpha val="4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365760" y="266167"/>
            <a:ext cx="1005840" cy="1005840"/>
          </a:xfrm>
          <a:prstGeom prst="ellipse">
            <a:avLst/>
          </a:prstGeom>
          <a:solidFill>
            <a:srgbClr val="92D050"/>
          </a:solidFill>
          <a:ln/>
        </p:spPr>
        <p:txBody>
          <a:bodyPr/>
          <a:lstStyle/>
          <a:p>
            <a:endParaRPr lang="en-US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482803"/>
            <a:ext cx="523037" cy="52303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699385" y="299588"/>
            <a:ext cx="600646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kern="0" spc="200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MODERNIZING INFORMATION SYSTEMS</a:t>
            </a:r>
            <a:endParaRPr lang="en-US" sz="2400" dirty="0"/>
          </a:p>
        </p:txBody>
      </p:sp>
      <p:sp>
        <p:nvSpPr>
          <p:cNvPr id="7" name="Text 4"/>
          <p:cNvSpPr/>
          <p:nvPr/>
        </p:nvSpPr>
        <p:spPr>
          <a:xfrm>
            <a:off x="365760" y="1297275"/>
            <a:ext cx="1005840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38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Rounded MT Bold" panose="020F0704030504030204" pitchFamily="34" charset="0"/>
                <a:ea typeface="Cambria" pitchFamily="34" charset="-122"/>
                <a:cs typeface="Cambria" pitchFamily="34" charset="-120"/>
              </a:rPr>
              <a:t>A Consulting Recommendation Built on </a:t>
            </a:r>
          </a:p>
          <a:p>
            <a:pPr marL="0" indent="0">
              <a:lnSpc>
                <a:spcPct val="108000"/>
              </a:lnSpc>
              <a:buNone/>
            </a:pPr>
            <a:r>
              <a:rPr lang="en-US" sz="38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Rounded MT Bold" panose="020F0704030504030204" pitchFamily="34" charset="0"/>
                <a:ea typeface="Cambria" pitchFamily="34" charset="-122"/>
                <a:cs typeface="Cambria" pitchFamily="34" charset="-120"/>
              </a:rPr>
              <a:t>the LTA’s</a:t>
            </a:r>
            <a:r>
              <a:rPr lang="en-US" sz="38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Rounded MT Bold" panose="020F0704030504030204" pitchFamily="34" charset="0"/>
              </a:rPr>
              <a:t> </a:t>
            </a:r>
            <a:r>
              <a:rPr lang="en-US" sz="38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Rounded MT Bold" panose="020F0704030504030204" pitchFamily="34" charset="0"/>
                <a:ea typeface="Cambria" pitchFamily="34" charset="-122"/>
                <a:cs typeface="Cambria" pitchFamily="34" charset="-120"/>
              </a:rPr>
              <a:t>Digital Transformation Journey</a:t>
            </a:r>
            <a:endParaRPr lang="en-US" sz="3800" dirty="0">
              <a:solidFill>
                <a:schemeClr val="accent1">
                  <a:lumMod val="40000"/>
                  <a:lumOff val="60000"/>
                </a:schemeClr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942975" y="2751049"/>
            <a:ext cx="86868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C7D6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Comparing information systems, weighing ethical trade-offs, and drawing lessons from Britain's national governing body for tennis – The Lawn Tennis Association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685800" y="4846016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</a:t>
            </a:r>
            <a:r>
              <a:rPr lang="en-US" sz="2000" dirty="0">
                <a:solidFill>
                  <a:schemeClr val="accent1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Presentation  |  Business Information Systems</a:t>
            </a:r>
          </a:p>
          <a:p>
            <a:pPr marL="0" indent="0">
              <a:buNone/>
            </a:pPr>
            <a:endParaRPr lang="en-US" sz="1000" dirty="0">
              <a:solidFill>
                <a:schemeClr val="bg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LCLM5004 - Managing Business Information</a:t>
            </a:r>
          </a:p>
          <a:p>
            <a:pPr marL="0" indent="0">
              <a:buNone/>
            </a:pPr>
            <a:endParaRPr lang="en-US" sz="1000" dirty="0">
              <a:solidFill>
                <a:schemeClr val="bg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457200" indent="-457200">
              <a:buAutoNum type="arabicPeriod"/>
            </a:pP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Michael Elkin – 2431185</a:t>
            </a:r>
          </a:p>
          <a:p>
            <a:pPr marL="457200" indent="-457200">
              <a:buAutoNum type="arabicPeriod"/>
            </a:pP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Vladislavs</a:t>
            </a:r>
            <a:r>
              <a:rPr lang="en-GB" sz="2000" b="1" dirty="0"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Suhankins</a:t>
            </a:r>
            <a:r>
              <a:rPr lang="en-GB" sz="20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sz="2000" b="1" dirty="0">
                <a:latin typeface="Arial"/>
                <a:cs typeface="Arial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2430395  </a:t>
            </a:r>
          </a:p>
          <a:p>
            <a:pPr marL="457200" indent="-457200">
              <a:buAutoNum type="arabicPeriod"/>
            </a:pP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Roberts  </a:t>
            </a:r>
            <a:r>
              <a:rPr lang="en-US" sz="2000" dirty="0" err="1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Znotis</a:t>
            </a: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- 2416071</a:t>
            </a:r>
          </a:p>
          <a:p>
            <a:pPr marL="457200" indent="-457200">
              <a:buAutoNum type="arabicPeriod"/>
            </a:pP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Raquel – 2428509</a:t>
            </a:r>
          </a:p>
          <a:p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200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Abzul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11D91C8-BFA3-7D09-F9B2-111D649546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3635" y="228600"/>
            <a:ext cx="1922841" cy="155448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4B47CF89-DA19-1403-5605-207F62995681}"/>
              </a:ext>
            </a:extLst>
          </p:cNvPr>
          <p:cNvSpPr/>
          <p:nvPr/>
        </p:nvSpPr>
        <p:spPr>
          <a:xfrm>
            <a:off x="449580" y="464661"/>
            <a:ext cx="91440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3200" dirty="0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7E513150-3048-A5E8-D624-EEDFC1D4850D}"/>
              </a:ext>
            </a:extLst>
          </p:cNvPr>
          <p:cNvSpPr/>
          <p:nvPr/>
        </p:nvSpPr>
        <p:spPr>
          <a:xfrm>
            <a:off x="449580" y="1428511"/>
            <a:ext cx="90134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Systems collect, process and distribute information to support decision making, efficiency and competitive advantage.</a:t>
            </a:r>
            <a:endParaRPr lang="en-US" dirty="0"/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2FF7550E-E462-FC4E-6762-20ECA99ED1EA}"/>
              </a:ext>
            </a:extLst>
          </p:cNvPr>
          <p:cNvSpPr/>
          <p:nvPr/>
        </p:nvSpPr>
        <p:spPr>
          <a:xfrm>
            <a:off x="449580" y="2824376"/>
            <a:ext cx="3611880" cy="2743200"/>
          </a:xfrm>
          <a:prstGeom prst="roundRect">
            <a:avLst>
              <a:gd name="adj" fmla="val 2667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3">
            <a:extLst>
              <a:ext uri="{FF2B5EF4-FFF2-40B4-BE49-F238E27FC236}">
                <a16:creationId xmlns:a16="http://schemas.microsoft.com/office/drawing/2014/main" id="{1D92869B-9614-7F0A-62BC-F760986B659F}"/>
              </a:ext>
            </a:extLst>
          </p:cNvPr>
          <p:cNvSpPr/>
          <p:nvPr/>
        </p:nvSpPr>
        <p:spPr>
          <a:xfrm>
            <a:off x="1889760" y="3129953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0" descr="preencoded.png">
            <a:extLst>
              <a:ext uri="{FF2B5EF4-FFF2-40B4-BE49-F238E27FC236}">
                <a16:creationId xmlns:a16="http://schemas.microsoft.com/office/drawing/2014/main" id="{BE3168FF-2272-47D4-6977-896F440EE8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5325" y="3305518"/>
            <a:ext cx="380390" cy="380390"/>
          </a:xfrm>
          <a:prstGeom prst="rect">
            <a:avLst/>
          </a:prstGeom>
        </p:spPr>
      </p:pic>
      <p:sp>
        <p:nvSpPr>
          <p:cNvPr id="13" name="Text 4">
            <a:extLst>
              <a:ext uri="{FF2B5EF4-FFF2-40B4-BE49-F238E27FC236}">
                <a16:creationId xmlns:a16="http://schemas.microsoft.com/office/drawing/2014/main" id="{6D121F8A-6E9C-42B4-9125-E118D4CDF3E5}"/>
              </a:ext>
            </a:extLst>
          </p:cNvPr>
          <p:cNvSpPr/>
          <p:nvPr/>
        </p:nvSpPr>
        <p:spPr>
          <a:xfrm>
            <a:off x="838200" y="4322872"/>
            <a:ext cx="2834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Improve Operations</a:t>
            </a:r>
            <a:endParaRPr lang="en-US" sz="2400" dirty="0"/>
          </a:p>
        </p:txBody>
      </p:sp>
      <p:sp>
        <p:nvSpPr>
          <p:cNvPr id="15" name="Text 5">
            <a:extLst>
              <a:ext uri="{FF2B5EF4-FFF2-40B4-BE49-F238E27FC236}">
                <a16:creationId xmlns:a16="http://schemas.microsoft.com/office/drawing/2014/main" id="{58D5F585-6DAA-8586-25CB-CD3212A61F04}"/>
              </a:ext>
            </a:extLst>
          </p:cNvPr>
          <p:cNvSpPr/>
          <p:nvPr/>
        </p:nvSpPr>
        <p:spPr>
          <a:xfrm>
            <a:off x="723900" y="4378856"/>
            <a:ext cx="30632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endParaRPr lang="en-US" sz="1250" dirty="0"/>
          </a:p>
        </p:txBody>
      </p:sp>
      <p:sp>
        <p:nvSpPr>
          <p:cNvPr id="17" name="Shape 6">
            <a:extLst>
              <a:ext uri="{FF2B5EF4-FFF2-40B4-BE49-F238E27FC236}">
                <a16:creationId xmlns:a16="http://schemas.microsoft.com/office/drawing/2014/main" id="{B72BC640-C189-9E9F-0C74-5F32F34807F8}"/>
              </a:ext>
            </a:extLst>
          </p:cNvPr>
          <p:cNvSpPr/>
          <p:nvPr/>
        </p:nvSpPr>
        <p:spPr>
          <a:xfrm>
            <a:off x="4244340" y="2824376"/>
            <a:ext cx="3611880" cy="2743200"/>
          </a:xfrm>
          <a:prstGeom prst="roundRect">
            <a:avLst>
              <a:gd name="adj" fmla="val 2667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Shape 7">
            <a:extLst>
              <a:ext uri="{FF2B5EF4-FFF2-40B4-BE49-F238E27FC236}">
                <a16:creationId xmlns:a16="http://schemas.microsoft.com/office/drawing/2014/main" id="{28A83BF5-6296-96E6-212C-26677A1B5A55}"/>
              </a:ext>
            </a:extLst>
          </p:cNvPr>
          <p:cNvSpPr/>
          <p:nvPr/>
        </p:nvSpPr>
        <p:spPr>
          <a:xfrm>
            <a:off x="5684519" y="3126686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1" name="Image 1" descr="preencoded.png">
            <a:extLst>
              <a:ext uri="{FF2B5EF4-FFF2-40B4-BE49-F238E27FC236}">
                <a16:creationId xmlns:a16="http://schemas.microsoft.com/office/drawing/2014/main" id="{0EE59825-27EE-B6AE-3912-9D626AFBA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0084" y="3302251"/>
            <a:ext cx="380390" cy="380390"/>
          </a:xfrm>
          <a:prstGeom prst="rect">
            <a:avLst/>
          </a:prstGeom>
        </p:spPr>
      </p:pic>
      <p:sp>
        <p:nvSpPr>
          <p:cNvPr id="23" name="Text 8">
            <a:extLst>
              <a:ext uri="{FF2B5EF4-FFF2-40B4-BE49-F238E27FC236}">
                <a16:creationId xmlns:a16="http://schemas.microsoft.com/office/drawing/2014/main" id="{43EFF9A1-669A-5F01-22EB-47EA07931924}"/>
              </a:ext>
            </a:extLst>
          </p:cNvPr>
          <p:cNvSpPr/>
          <p:nvPr/>
        </p:nvSpPr>
        <p:spPr>
          <a:xfrm>
            <a:off x="4900204" y="4322872"/>
            <a:ext cx="2300151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Better decisions</a:t>
            </a:r>
            <a:endParaRPr lang="en-US" sz="2400" dirty="0"/>
          </a:p>
        </p:txBody>
      </p:sp>
      <p:sp>
        <p:nvSpPr>
          <p:cNvPr id="25" name="Text 9">
            <a:extLst>
              <a:ext uri="{FF2B5EF4-FFF2-40B4-BE49-F238E27FC236}">
                <a16:creationId xmlns:a16="http://schemas.microsoft.com/office/drawing/2014/main" id="{BEFDB724-47AF-DB1C-D0EC-D7AE5D49D9B6}"/>
              </a:ext>
            </a:extLst>
          </p:cNvPr>
          <p:cNvSpPr/>
          <p:nvPr/>
        </p:nvSpPr>
        <p:spPr>
          <a:xfrm>
            <a:off x="4564380" y="4378856"/>
            <a:ext cx="30632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endParaRPr lang="en-US" sz="1250" dirty="0"/>
          </a:p>
        </p:txBody>
      </p:sp>
      <p:sp>
        <p:nvSpPr>
          <p:cNvPr id="27" name="Shape 10">
            <a:extLst>
              <a:ext uri="{FF2B5EF4-FFF2-40B4-BE49-F238E27FC236}">
                <a16:creationId xmlns:a16="http://schemas.microsoft.com/office/drawing/2014/main" id="{FF026F00-79A8-12D1-E0BA-1140ACC8E586}"/>
              </a:ext>
            </a:extLst>
          </p:cNvPr>
          <p:cNvSpPr/>
          <p:nvPr/>
        </p:nvSpPr>
        <p:spPr>
          <a:xfrm>
            <a:off x="8130540" y="2824376"/>
            <a:ext cx="3611880" cy="2743200"/>
          </a:xfrm>
          <a:prstGeom prst="roundRect">
            <a:avLst>
              <a:gd name="adj" fmla="val 2667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9" name="Shape 11">
            <a:extLst>
              <a:ext uri="{FF2B5EF4-FFF2-40B4-BE49-F238E27FC236}">
                <a16:creationId xmlns:a16="http://schemas.microsoft.com/office/drawing/2014/main" id="{0E85BB54-28AC-1EB9-8C83-1B75AC9F3EBA}"/>
              </a:ext>
            </a:extLst>
          </p:cNvPr>
          <p:cNvSpPr/>
          <p:nvPr/>
        </p:nvSpPr>
        <p:spPr>
          <a:xfrm>
            <a:off x="9562095" y="3129953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1" name="Image 2" descr="preencoded.png">
            <a:extLst>
              <a:ext uri="{FF2B5EF4-FFF2-40B4-BE49-F238E27FC236}">
                <a16:creationId xmlns:a16="http://schemas.microsoft.com/office/drawing/2014/main" id="{DEA85A7B-1E51-546D-1810-815F8AED1F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37660" y="3323079"/>
            <a:ext cx="380390" cy="380390"/>
          </a:xfrm>
          <a:prstGeom prst="rect">
            <a:avLst/>
          </a:prstGeom>
        </p:spPr>
      </p:pic>
      <p:sp>
        <p:nvSpPr>
          <p:cNvPr id="33" name="Text 12">
            <a:extLst>
              <a:ext uri="{FF2B5EF4-FFF2-40B4-BE49-F238E27FC236}">
                <a16:creationId xmlns:a16="http://schemas.microsoft.com/office/drawing/2014/main" id="{22DA9513-BAAC-8FA6-5C94-A9312AC31EA2}"/>
              </a:ext>
            </a:extLst>
          </p:cNvPr>
          <p:cNvSpPr/>
          <p:nvPr/>
        </p:nvSpPr>
        <p:spPr>
          <a:xfrm>
            <a:off x="8899771" y="4322872"/>
            <a:ext cx="207341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Strategic Level</a:t>
            </a:r>
            <a:endParaRPr lang="en-US" sz="2400" dirty="0"/>
          </a:p>
        </p:txBody>
      </p:sp>
      <p:sp>
        <p:nvSpPr>
          <p:cNvPr id="35" name="Text 13">
            <a:extLst>
              <a:ext uri="{FF2B5EF4-FFF2-40B4-BE49-F238E27FC236}">
                <a16:creationId xmlns:a16="http://schemas.microsoft.com/office/drawing/2014/main" id="{2EA623B1-9560-353B-E502-E91F38DBEA9E}"/>
              </a:ext>
            </a:extLst>
          </p:cNvPr>
          <p:cNvSpPr/>
          <p:nvPr/>
        </p:nvSpPr>
        <p:spPr>
          <a:xfrm>
            <a:off x="8404860" y="4378856"/>
            <a:ext cx="30632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endParaRPr lang="en-US" sz="1250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EDA35C6-6DAC-B2A2-A6C6-1B9F54C90B95}"/>
              </a:ext>
            </a:extLst>
          </p:cNvPr>
          <p:cNvSpPr txBox="1"/>
          <p:nvPr/>
        </p:nvSpPr>
        <p:spPr>
          <a:xfrm>
            <a:off x="961053" y="5784980"/>
            <a:ext cx="299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(Laudon and Laudon, 2020)</a:t>
            </a:r>
          </a:p>
        </p:txBody>
      </p:sp>
    </p:spTree>
    <p:extLst>
      <p:ext uri="{BB962C8B-B14F-4D97-AF65-F5344CB8AC3E}">
        <p14:creationId xmlns:p14="http://schemas.microsoft.com/office/powerpoint/2010/main" val="3791827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7BDD6F-8EC5-4C96-C4D4-661CC4E434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98" r="8914" b="14815"/>
          <a:stretch>
            <a:fillRect/>
          </a:stretch>
        </p:blipFill>
        <p:spPr>
          <a:xfrm>
            <a:off x="7285631" y="1110343"/>
            <a:ext cx="4347189" cy="30520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ED505E-FA86-87F4-99A0-F3FBB4B6AF0C}"/>
              </a:ext>
            </a:extLst>
          </p:cNvPr>
          <p:cNvSpPr txBox="1"/>
          <p:nvPr/>
        </p:nvSpPr>
        <p:spPr>
          <a:xfrm>
            <a:off x="493951" y="421405"/>
            <a:ext cx="69891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</a:rPr>
              <a:t>Benefits of information Systems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E20424-DD8B-B1C0-B6C7-151B2DCDFA1B}"/>
              </a:ext>
            </a:extLst>
          </p:cNvPr>
          <p:cNvSpPr txBox="1"/>
          <p:nvPr/>
        </p:nvSpPr>
        <p:spPr>
          <a:xfrm>
            <a:off x="7483150" y="4323880"/>
            <a:ext cx="410671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Figure 1. Illustrative distribution of the primary organisational benefits delivered by business information systems within the Lawn Tennis Association (Adapted from Laudon and Laudon, 2020: Greasley, Hickie &amp; </a:t>
            </a:r>
            <a:r>
              <a:rPr lang="en-GB" b="1" dirty="0" err="1"/>
              <a:t>Bocij</a:t>
            </a:r>
            <a:r>
              <a:rPr lang="en-GB" b="1" dirty="0"/>
              <a:t>, 2019).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E3F363-282E-B4ED-8C48-6C4D2EE07F36}"/>
              </a:ext>
            </a:extLst>
          </p:cNvPr>
          <p:cNvSpPr txBox="1"/>
          <p:nvPr/>
        </p:nvSpPr>
        <p:spPr>
          <a:xfrm>
            <a:off x="643812" y="1185415"/>
            <a:ext cx="5589037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Information systems collect, process and distribute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They improve organisational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They support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They enhance customer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They create competitive advantage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dirty="0"/>
              <a:t>(Laudon &amp; Laudon,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597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Information Systems Matter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051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organization runs on three levels of decision-making — and each level needs a different kind of system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3611880" cy="2743200"/>
          </a:xfrm>
          <a:prstGeom prst="roundRect">
            <a:avLst>
              <a:gd name="adj" fmla="val 2667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822960" y="2011680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525" y="2187245"/>
            <a:ext cx="380390" cy="38039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730045" y="2292606"/>
            <a:ext cx="3063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Operational Level</a:t>
            </a:r>
          </a:p>
          <a:p>
            <a:pPr marL="0" indent="0">
              <a:buNone/>
            </a:pP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822960" y="2985516"/>
            <a:ext cx="3063240" cy="1371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Day-to-day, highly structured decisions (e.g. recording a court booking). Supported by Transaction Processing Systems.</a:t>
            </a:r>
          </a:p>
          <a:p>
            <a:pPr marL="0" indent="0">
              <a:lnSpc>
                <a:spcPct val="115000"/>
              </a:lnSpc>
              <a:buNone/>
            </a:pPr>
            <a:endParaRPr lang="en-US" sz="800" dirty="0">
              <a:solidFill>
                <a:srgbClr val="5B6B7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(PMI, 2017)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4374042" y="1732545"/>
            <a:ext cx="3611880" cy="2743200"/>
          </a:xfrm>
          <a:prstGeom prst="roundRect">
            <a:avLst>
              <a:gd name="adj" fmla="val 2667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4663440" y="2011680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9005" y="2187245"/>
            <a:ext cx="380390" cy="38039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570525" y="2304045"/>
            <a:ext cx="3063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Managerial Level</a:t>
            </a:r>
          </a:p>
          <a:p>
            <a:pPr marL="0" indent="0">
              <a:buNone/>
            </a:pPr>
            <a:endParaRPr lang="en-US" sz="1700" dirty="0"/>
          </a:p>
        </p:txBody>
      </p:sp>
      <p:sp>
        <p:nvSpPr>
          <p:cNvPr id="13" name="Text 9"/>
          <p:cNvSpPr/>
          <p:nvPr/>
        </p:nvSpPr>
        <p:spPr>
          <a:xfrm>
            <a:off x="4648362" y="2835424"/>
            <a:ext cx="3063240" cy="16451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 decisions over weeks/months (e.g. which venues to prioritise). Supported by MIS and DSS.</a:t>
            </a:r>
          </a:p>
          <a:p>
            <a:pPr marL="0" indent="0">
              <a:lnSpc>
                <a:spcPct val="115000"/>
              </a:lnSpc>
              <a:buNone/>
            </a:pPr>
            <a:endParaRPr lang="en-US" sz="1400" dirty="0">
              <a:solidFill>
                <a:srgbClr val="5B6B7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>
              <a:lnSpc>
                <a:spcPct val="115000"/>
              </a:lnSpc>
            </a:pP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(Maylor, 2010)</a:t>
            </a:r>
            <a:endParaRPr lang="en-US" sz="1400" dirty="0"/>
          </a:p>
        </p:txBody>
      </p:sp>
      <p:sp>
        <p:nvSpPr>
          <p:cNvPr id="14" name="Shape 10"/>
          <p:cNvSpPr/>
          <p:nvPr/>
        </p:nvSpPr>
        <p:spPr>
          <a:xfrm>
            <a:off x="8199444" y="1743891"/>
            <a:ext cx="3611880" cy="2743200"/>
          </a:xfrm>
          <a:prstGeom prst="roundRect">
            <a:avLst>
              <a:gd name="adj" fmla="val 2667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8503920" y="2011680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9485" y="2187245"/>
            <a:ext cx="380390" cy="38039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9411005" y="2187245"/>
            <a:ext cx="3063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Strategic Level</a:t>
            </a:r>
            <a:endParaRPr lang="en-US" sz="1700" dirty="0"/>
          </a:p>
        </p:txBody>
      </p:sp>
      <p:sp>
        <p:nvSpPr>
          <p:cNvPr id="18" name="Text 13"/>
          <p:cNvSpPr/>
          <p:nvPr/>
        </p:nvSpPr>
        <p:spPr>
          <a:xfrm>
            <a:off x="8458200" y="3260116"/>
            <a:ext cx="30632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Unstructured, long-term decisions (e.g. national growth strategy). Supported by Executive Support Systems.</a:t>
            </a:r>
          </a:p>
          <a:p>
            <a:pPr marL="0" indent="0">
              <a:lnSpc>
                <a:spcPct val="115000"/>
              </a:lnSpc>
              <a:buNone/>
            </a:pPr>
            <a:endParaRPr lang="en-US" sz="1400" dirty="0">
              <a:solidFill>
                <a:srgbClr val="5B6B7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>
              <a:lnSpc>
                <a:spcPct val="115000"/>
              </a:lnSpc>
            </a:pP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(Heagney, 2016)</a:t>
            </a:r>
            <a:endParaRPr lang="en-US" sz="1400" dirty="0"/>
          </a:p>
          <a:p>
            <a:pPr marL="0" indent="0">
              <a:lnSpc>
                <a:spcPct val="115000"/>
              </a:lnSpc>
              <a:buNone/>
            </a:pPr>
            <a:endParaRPr lang="en-US" sz="1400" dirty="0"/>
          </a:p>
        </p:txBody>
      </p:sp>
      <p:sp>
        <p:nvSpPr>
          <p:cNvPr id="19" name="Shape 14"/>
          <p:cNvSpPr/>
          <p:nvPr/>
        </p:nvSpPr>
        <p:spPr>
          <a:xfrm>
            <a:off x="548640" y="4754880"/>
            <a:ext cx="11091672" cy="1417320"/>
          </a:xfrm>
          <a:prstGeom prst="roundRect">
            <a:avLst>
              <a:gd name="adj" fmla="val 5161"/>
            </a:avLst>
          </a:prstGeom>
          <a:solidFill>
            <a:srgbClr val="0B254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5"/>
          <p:cNvSpPr/>
          <p:nvPr/>
        </p:nvSpPr>
        <p:spPr>
          <a:xfrm>
            <a:off x="868680" y="4937760"/>
            <a:ext cx="105156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business case: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well-matched information systems drive efficiency (faster, error-free operations), better decision-making (timely, accurate data), and competitive advantage (the ability to act on insight before rivals do).</a:t>
            </a:r>
            <a:endParaRPr lang="en-US" sz="1400" dirty="0"/>
          </a:p>
        </p:txBody>
      </p:sp>
      <p:sp>
        <p:nvSpPr>
          <p:cNvPr id="21" name="Text 16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2</a:t>
            </a:r>
            <a:endParaRPr lang="en-US" sz="1000" dirty="0"/>
          </a:p>
        </p:txBody>
      </p:sp>
      <p:sp>
        <p:nvSpPr>
          <p:cNvPr id="22" name="Text 17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79"/>
                </a:solidFill>
              </a:rPr>
              <a:t>LTA Information Systems Consulting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0515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Types of Information Systems: An Overview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24128"/>
            <a:ext cx="10058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 adapted from Laudon &amp; Laudon, Management Information Systems (16th ed., 2020)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548640" y="1481328"/>
            <a:ext cx="11091672" cy="1143000"/>
          </a:xfrm>
          <a:prstGeom prst="roundRect">
            <a:avLst>
              <a:gd name="adj" fmla="val 560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822960" y="1682496"/>
            <a:ext cx="731520" cy="731520"/>
          </a:xfrm>
          <a:prstGeom prst="ellipse">
            <a:avLst/>
          </a:prstGeom>
          <a:solidFill>
            <a:srgbClr val="0B254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822960" y="1682496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TPS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828800" y="1591056"/>
            <a:ext cx="3931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Transaction Processing System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5852160" y="1591056"/>
            <a:ext cx="5577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6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routine, high-volume transactions — e.g. a court booking or a sale — with accuracy and speed.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548640" y="2743200"/>
            <a:ext cx="11091672" cy="1143000"/>
          </a:xfrm>
          <a:prstGeom prst="roundRect">
            <a:avLst>
              <a:gd name="adj" fmla="val 560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822960" y="2944368"/>
            <a:ext cx="731520" cy="731520"/>
          </a:xfrm>
          <a:prstGeom prst="ellipse">
            <a:avLst/>
          </a:prstGeom>
          <a:solidFill>
            <a:srgbClr val="0B254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822960" y="2944368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828800" y="2852928"/>
            <a:ext cx="3931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Management Information System</a:t>
            </a: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5852160" y="2852928"/>
            <a:ext cx="5577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6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Takes raw TPS data and organizes it into reports (e.g. daily bookings by region) for mid-level managers.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48640" y="4005072"/>
            <a:ext cx="11091672" cy="1143000"/>
          </a:xfrm>
          <a:prstGeom prst="roundRect">
            <a:avLst>
              <a:gd name="adj" fmla="val 560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822960" y="4206240"/>
            <a:ext cx="731520" cy="731520"/>
          </a:xfrm>
          <a:prstGeom prst="ellipse">
            <a:avLst/>
          </a:prstGeom>
          <a:solidFill>
            <a:srgbClr val="0B254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822960" y="420624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DSS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1828800" y="4114800"/>
            <a:ext cx="3931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Decision Support System</a:t>
            </a:r>
            <a:endParaRPr lang="en-US" dirty="0"/>
          </a:p>
        </p:txBody>
      </p:sp>
      <p:sp>
        <p:nvSpPr>
          <p:cNvPr id="18" name="Text 16"/>
          <p:cNvSpPr/>
          <p:nvPr/>
        </p:nvSpPr>
        <p:spPr>
          <a:xfrm>
            <a:off x="5852160" y="4114800"/>
            <a:ext cx="5577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6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Combines internal and external data with analytical tools to model, compare, and evaluate options.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548640" y="5266944"/>
            <a:ext cx="11091672" cy="1143000"/>
          </a:xfrm>
          <a:prstGeom prst="roundRect">
            <a:avLst>
              <a:gd name="adj" fmla="val 560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822960" y="5468112"/>
            <a:ext cx="731520" cy="731520"/>
          </a:xfrm>
          <a:prstGeom prst="ellipse">
            <a:avLst/>
          </a:prstGeom>
          <a:solidFill>
            <a:srgbClr val="0B254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822960" y="5468112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1828800" y="5376672"/>
            <a:ext cx="3931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Executive Support System</a:t>
            </a:r>
            <a:endParaRPr lang="en-US" dirty="0"/>
          </a:p>
        </p:txBody>
      </p:sp>
      <p:sp>
        <p:nvSpPr>
          <p:cNvPr id="23" name="Text 21"/>
          <p:cNvSpPr/>
          <p:nvPr/>
        </p:nvSpPr>
        <p:spPr>
          <a:xfrm>
            <a:off x="5852160" y="5376672"/>
            <a:ext cx="5577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6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Gives senior leaders dashboards and summarized data to guide long-term, unstructured strategic decisions.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3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79"/>
                </a:solidFill>
              </a:rPr>
              <a:t>LTA Information Systems Consulting</a:t>
            </a:r>
            <a:endParaRPr lang="en-US" sz="10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02E49A0-4931-A0A9-2F41-CB06A96C6B72}"/>
              </a:ext>
            </a:extLst>
          </p:cNvPr>
          <p:cNvSpPr txBox="1"/>
          <p:nvPr/>
        </p:nvSpPr>
        <p:spPr>
          <a:xfrm>
            <a:off x="9606798" y="6426446"/>
            <a:ext cx="2050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(Maylor, 2010)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0789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Case: The Lawn Tennis Association (LTA)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32623" y="1238499"/>
            <a:ext cx="1051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Britain's National Governing Body for Tennis — a real organization mid-way through a large-scale digital transformation</a:t>
            </a:r>
            <a:endParaRPr lang="en-US" dirty="0"/>
          </a:p>
        </p:txBody>
      </p:sp>
      <p:sp>
        <p:nvSpPr>
          <p:cNvPr id="4" name="Shape 2"/>
          <p:cNvSpPr/>
          <p:nvPr/>
        </p:nvSpPr>
        <p:spPr>
          <a:xfrm>
            <a:off x="402834" y="1995678"/>
            <a:ext cx="2679192" cy="2103120"/>
          </a:xfrm>
          <a:prstGeom prst="roundRect">
            <a:avLst>
              <a:gd name="adj" fmla="val 3478"/>
            </a:avLst>
          </a:prstGeom>
          <a:solidFill>
            <a:srgbClr val="0B254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376670" y="2224278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235" y="2399843"/>
            <a:ext cx="380390" cy="38039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02834" y="3092958"/>
            <a:ext cx="2679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C6E1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£60M+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539994" y="3595878"/>
            <a:ext cx="240487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C7D6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turnover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3264906" y="1995678"/>
            <a:ext cx="2679192" cy="2103120"/>
          </a:xfrm>
          <a:prstGeom prst="roundRect">
            <a:avLst>
              <a:gd name="adj" fmla="val 3478"/>
            </a:avLst>
          </a:prstGeom>
          <a:solidFill>
            <a:srgbClr val="0B254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4238742" y="2224278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4307" y="2399843"/>
            <a:ext cx="380390" cy="38039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264906" y="3092958"/>
            <a:ext cx="2679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C6E1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450+</a:t>
            </a:r>
            <a:endParaRPr lang="en-US" sz="2400" dirty="0"/>
          </a:p>
        </p:txBody>
      </p:sp>
      <p:sp>
        <p:nvSpPr>
          <p:cNvPr id="13" name="Text 9"/>
          <p:cNvSpPr/>
          <p:nvPr/>
        </p:nvSpPr>
        <p:spPr>
          <a:xfrm>
            <a:off x="3402066" y="3595878"/>
            <a:ext cx="240487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C7D6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</a:t>
            </a:r>
            <a:endParaRPr lang="en-US" sz="1200" dirty="0"/>
          </a:p>
        </p:txBody>
      </p:sp>
      <p:sp>
        <p:nvSpPr>
          <p:cNvPr id="14" name="Shape 10"/>
          <p:cNvSpPr/>
          <p:nvPr/>
        </p:nvSpPr>
        <p:spPr>
          <a:xfrm>
            <a:off x="6126978" y="1995678"/>
            <a:ext cx="2679192" cy="2103120"/>
          </a:xfrm>
          <a:prstGeom prst="roundRect">
            <a:avLst>
              <a:gd name="adj" fmla="val 3478"/>
            </a:avLst>
          </a:prstGeom>
          <a:solidFill>
            <a:srgbClr val="0B254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7100814" y="2224278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6379" y="2399843"/>
            <a:ext cx="380390" cy="38039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126978" y="3092958"/>
            <a:ext cx="2679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C6E1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250,000+</a:t>
            </a:r>
            <a:endParaRPr lang="en-US" sz="2400" dirty="0"/>
          </a:p>
        </p:txBody>
      </p:sp>
      <p:sp>
        <p:nvSpPr>
          <p:cNvPr id="18" name="Text 13"/>
          <p:cNvSpPr/>
          <p:nvPr/>
        </p:nvSpPr>
        <p:spPr>
          <a:xfrm>
            <a:off x="6264138" y="3595878"/>
            <a:ext cx="240487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C7D6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members</a:t>
            </a:r>
            <a:endParaRPr lang="en-US" sz="1200" dirty="0"/>
          </a:p>
        </p:txBody>
      </p:sp>
      <p:sp>
        <p:nvSpPr>
          <p:cNvPr id="19" name="Shape 14"/>
          <p:cNvSpPr/>
          <p:nvPr/>
        </p:nvSpPr>
        <p:spPr>
          <a:xfrm>
            <a:off x="8989050" y="1995678"/>
            <a:ext cx="2679192" cy="2103120"/>
          </a:xfrm>
          <a:prstGeom prst="roundRect">
            <a:avLst>
              <a:gd name="adj" fmla="val 3478"/>
            </a:avLst>
          </a:prstGeom>
          <a:solidFill>
            <a:srgbClr val="0B254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5"/>
          <p:cNvSpPr/>
          <p:nvPr/>
        </p:nvSpPr>
        <p:spPr>
          <a:xfrm>
            <a:off x="9962886" y="2224278"/>
            <a:ext cx="731520" cy="73152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38451" y="2399843"/>
            <a:ext cx="380390" cy="380390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8989050" y="3092958"/>
            <a:ext cx="2679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C6E1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23,000+</a:t>
            </a:r>
            <a:endParaRPr lang="en-US" sz="2400" dirty="0"/>
          </a:p>
        </p:txBody>
      </p:sp>
      <p:sp>
        <p:nvSpPr>
          <p:cNvPr id="23" name="Text 17"/>
          <p:cNvSpPr/>
          <p:nvPr/>
        </p:nvSpPr>
        <p:spPr>
          <a:xfrm>
            <a:off x="9126210" y="3595878"/>
            <a:ext cx="240487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C7D6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Courts represented</a:t>
            </a:r>
            <a:endParaRPr lang="en-US" sz="1200" dirty="0"/>
          </a:p>
        </p:txBody>
      </p:sp>
      <p:sp>
        <p:nvSpPr>
          <p:cNvPr id="24" name="Text 18"/>
          <p:cNvSpPr/>
          <p:nvPr/>
        </p:nvSpPr>
        <p:spPr>
          <a:xfrm>
            <a:off x="532623" y="4730340"/>
            <a:ext cx="11064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challenge: </a:t>
            </a:r>
            <a:r>
              <a:rPr lang="en-US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LTA's website and CRM had been hosted by an ageing, co-located datacentre, causing regular performance issues for players, members, and staff — the trigger for a full digital transformation </a:t>
            </a:r>
            <a:r>
              <a:rPr lang="en-US" b="1" dirty="0" err="1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</a:t>
            </a:r>
            <a:r>
              <a:rPr lang="en-US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  <a:p>
            <a:pPr marL="0" indent="0">
              <a:lnSpc>
                <a:spcPct val="125000"/>
              </a:lnSpc>
              <a:buNone/>
            </a:pPr>
            <a:endParaRPr lang="en-US" b="1" dirty="0"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125000"/>
              </a:lnSpc>
              <a:buNone/>
            </a:pPr>
            <a: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</a:t>
            </a:r>
            <a:r>
              <a:rPr lang="en-US" b="1" dirty="0" err="1">
                <a:latin typeface="Calibri" pitchFamily="34" charset="0"/>
                <a:ea typeface="Calibri" pitchFamily="34" charset="-122"/>
                <a:cs typeface="Calibri" pitchFamily="34" charset="-120"/>
              </a:rPr>
              <a:t>Delloite</a:t>
            </a:r>
            <a: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UK, 2025, </a:t>
            </a:r>
            <a:r>
              <a:rPr lang="en-US" b="1" dirty="0" err="1">
                <a:latin typeface="Calibri" pitchFamily="34" charset="0"/>
                <a:ea typeface="Calibri" pitchFamily="34" charset="-122"/>
                <a:cs typeface="Calibri" pitchFamily="34" charset="-120"/>
              </a:rPr>
              <a:t>Atech</a:t>
            </a:r>
            <a: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Support, 2025)</a:t>
            </a:r>
            <a:endParaRPr lang="en-US" b="1" dirty="0"/>
          </a:p>
        </p:txBody>
      </p:sp>
      <p:sp>
        <p:nvSpPr>
          <p:cNvPr id="25" name="Text 19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4</a:t>
            </a:r>
            <a:endParaRPr lang="en-US" sz="1000" dirty="0"/>
          </a:p>
        </p:txBody>
      </p:sp>
      <p:sp>
        <p:nvSpPr>
          <p:cNvPr id="26" name="Text 20"/>
          <p:cNvSpPr/>
          <p:nvPr/>
        </p:nvSpPr>
        <p:spPr>
          <a:xfrm>
            <a:off x="2105863" y="630936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3566160" cy="5669280"/>
          </a:xfrm>
          <a:prstGeom prst="roundRect">
            <a:avLst>
              <a:gd name="adj" fmla="val 2051"/>
            </a:avLst>
          </a:prstGeom>
          <a:solidFill>
            <a:srgbClr val="0B254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1280160" y="868680"/>
            <a:ext cx="1280160" cy="128016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398" y="1175918"/>
            <a:ext cx="665683" cy="66568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2960" y="22860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1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822960" y="2651760"/>
            <a:ext cx="30175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Cloud CRM &amp;</a:t>
            </a:r>
            <a:endParaRPr lang="en-US" sz="24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Infrastructure</a:t>
            </a:r>
            <a:endParaRPr lang="en-US" sz="2400" dirty="0"/>
          </a:p>
        </p:txBody>
      </p:sp>
      <p:sp>
        <p:nvSpPr>
          <p:cNvPr id="7" name="Text 4"/>
          <p:cNvSpPr/>
          <p:nvPr/>
        </p:nvSpPr>
        <p:spPr>
          <a:xfrm>
            <a:off x="822960" y="3840480"/>
            <a:ext cx="3017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C7D6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Azure migration, delivered with partner Atech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389120" y="54864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Function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4389120" y="914400"/>
            <a:ext cx="7040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management-information / CRM backbone that replaced ageing, co-located datacentre infrastructure with a scalable intelligent cloud platform for member, player, and staff data.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(PMI, 2017)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4389120" y="187452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4389120" y="2240280"/>
            <a:ext cx="7040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Players, members, and staff have quick access to information wherever they are, plus ongoing cost optimisation from continuous Azure service reviews.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</a:t>
            </a:r>
            <a:r>
              <a:rPr lang="en-US" sz="1300" dirty="0" err="1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Delloite</a:t>
            </a: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UK, 2025)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4389120" y="320040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</a:t>
            </a:r>
            <a:endParaRPr lang="en-US" sz="1500" dirty="0"/>
          </a:p>
        </p:txBody>
      </p:sp>
      <p:sp>
        <p:nvSpPr>
          <p:cNvPr id="13" name="Text 10"/>
          <p:cNvSpPr/>
          <p:nvPr/>
        </p:nvSpPr>
        <p:spPr>
          <a:xfrm>
            <a:off x="4389120" y="3566160"/>
            <a:ext cx="7040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Dependence on a third-party managed-service partner for migration and ongoing optimisation; cloud costs must be actively monitored to sustain savings.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</a:t>
            </a:r>
            <a:r>
              <a:rPr lang="en-US" sz="1300" dirty="0" err="1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Heekens</a:t>
            </a: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2002)</a:t>
            </a:r>
            <a:endParaRPr lang="en-US" sz="1300" dirty="0"/>
          </a:p>
        </p:txBody>
      </p:sp>
      <p:sp>
        <p:nvSpPr>
          <p:cNvPr id="14" name="Shape 11"/>
          <p:cNvSpPr/>
          <p:nvPr/>
        </p:nvSpPr>
        <p:spPr>
          <a:xfrm>
            <a:off x="4389120" y="4617720"/>
            <a:ext cx="7040880" cy="1143000"/>
          </a:xfrm>
          <a:prstGeom prst="roundRect">
            <a:avLst>
              <a:gd name="adj" fmla="val 640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4663440" y="4709160"/>
            <a:ext cx="6492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“Players, Members and Staff have easy and quick access to any information they need, when they need it, from wherever they are.”</a:t>
            </a:r>
            <a:endParaRPr lang="en-US" sz="1250" dirty="0"/>
          </a:p>
        </p:txBody>
      </p:sp>
      <p:sp>
        <p:nvSpPr>
          <p:cNvPr id="16" name="Text 13"/>
          <p:cNvSpPr/>
          <p:nvPr/>
        </p:nvSpPr>
        <p:spPr>
          <a:xfrm>
            <a:off x="4663440" y="5394960"/>
            <a:ext cx="6492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Steve Johnson, Head of Development, Technology, LTA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5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79"/>
                </a:solidFill>
              </a:rPr>
              <a:t>LTA Information Systems Consulting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3566160" cy="5669280"/>
          </a:xfrm>
          <a:prstGeom prst="roundRect">
            <a:avLst>
              <a:gd name="adj" fmla="val 2051"/>
            </a:avLst>
          </a:prstGeom>
          <a:solidFill>
            <a:srgbClr val="0B254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1280160" y="868680"/>
            <a:ext cx="1280160" cy="128016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398" y="1175918"/>
            <a:ext cx="665683" cy="66568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2960" y="22860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2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822960" y="2651760"/>
            <a:ext cx="30175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Integration</a:t>
            </a:r>
            <a:endParaRPr lang="en-US" sz="24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Platform</a:t>
            </a:r>
            <a:endParaRPr lang="en-US" sz="2400" dirty="0"/>
          </a:p>
        </p:txBody>
      </p:sp>
      <p:sp>
        <p:nvSpPr>
          <p:cNvPr id="7" name="Text 4"/>
          <p:cNvSpPr/>
          <p:nvPr/>
        </p:nvSpPr>
        <p:spPr>
          <a:xfrm>
            <a:off x="822960" y="3840480"/>
            <a:ext cx="3017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C7D6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LTA Play, built on MuleSoft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389120" y="54864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Function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4389120" y="914400"/>
            <a:ext cx="7040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transaction-processing and data-integration layer: LTA Play centralised court bookings nationally, while MuleSoft kept data flowing consistently across systems for a single, unified view of activity.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4389120" y="196596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4389120" y="2331720"/>
            <a:ext cx="7040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Booking a court became as simple as ordering online, driving a national surge in participation and making park courts newly discoverable.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4389120" y="329184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</a:t>
            </a:r>
            <a:endParaRPr lang="en-US" sz="1500" dirty="0"/>
          </a:p>
        </p:txBody>
      </p:sp>
      <p:sp>
        <p:nvSpPr>
          <p:cNvPr id="13" name="Text 10"/>
          <p:cNvSpPr/>
          <p:nvPr/>
        </p:nvSpPr>
        <p:spPr>
          <a:xfrm>
            <a:off x="4389120" y="3839920"/>
            <a:ext cx="7040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thousands of independent venues (from 2,600 to 15,000+) with varying legacy systems adds ongoing data-quality and onboarding complexity.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300" dirty="0">
              <a:solidFill>
                <a:srgbClr val="5B6B7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1300" dirty="0"/>
              <a:t>(Maylor, 2010)</a:t>
            </a:r>
          </a:p>
        </p:txBody>
      </p:sp>
      <p:sp>
        <p:nvSpPr>
          <p:cNvPr id="14" name="Shape 11"/>
          <p:cNvSpPr/>
          <p:nvPr/>
        </p:nvSpPr>
        <p:spPr>
          <a:xfrm>
            <a:off x="4389120" y="5088356"/>
            <a:ext cx="7040880" cy="1051560"/>
          </a:xfrm>
          <a:prstGeom prst="roundRect">
            <a:avLst>
              <a:gd name="adj" fmla="val 6957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4617720" y="5145272"/>
            <a:ext cx="16459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254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2M+</a:t>
            </a:r>
            <a:endParaRPr lang="en-US" sz="3200" dirty="0"/>
          </a:p>
        </p:txBody>
      </p:sp>
      <p:sp>
        <p:nvSpPr>
          <p:cNvPr id="16" name="Text 13"/>
          <p:cNvSpPr/>
          <p:nvPr/>
        </p:nvSpPr>
        <p:spPr>
          <a:xfrm>
            <a:off x="6309360" y="5093954"/>
            <a:ext cx="49377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additional adults now playing tennis annually in the UK — making Britain the leading tennis-playing nation per capita globally.</a:t>
            </a:r>
            <a:endParaRPr lang="en-US" sz="1200" dirty="0"/>
          </a:p>
        </p:txBody>
      </p:sp>
      <p:sp>
        <p:nvSpPr>
          <p:cNvPr id="17" name="Text 14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6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79"/>
                </a:solidFill>
              </a:rPr>
              <a:t>LTA Information Systems Consulting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457200"/>
            <a:ext cx="3566160" cy="5669280"/>
          </a:xfrm>
          <a:prstGeom prst="roundRect">
            <a:avLst>
              <a:gd name="adj" fmla="val 2051"/>
            </a:avLst>
          </a:prstGeom>
          <a:solidFill>
            <a:srgbClr val="0B254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1280160" y="868680"/>
            <a:ext cx="1280160" cy="128016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398" y="1175918"/>
            <a:ext cx="665683" cy="66568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2960" y="22860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3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822960" y="2651760"/>
            <a:ext cx="30175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AI-Driven</a:t>
            </a:r>
            <a:endParaRPr lang="en-US" sz="24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Analytics</a:t>
            </a:r>
            <a:endParaRPr lang="en-US" sz="2400" dirty="0"/>
          </a:p>
        </p:txBody>
      </p:sp>
      <p:sp>
        <p:nvSpPr>
          <p:cNvPr id="7" name="Text 4"/>
          <p:cNvSpPr/>
          <p:nvPr/>
        </p:nvSpPr>
        <p:spPr>
          <a:xfrm>
            <a:off x="822960" y="3840480"/>
            <a:ext cx="3017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C7D6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Infosys Topaz (LTA) &amp; IBM Watson (Wimbledon)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389120" y="54864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Function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4389120" y="914400"/>
            <a:ext cx="7040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generative-AI analytics layer: Infosys Topaz enhances player performance insights, fan engagement, and operational efficiency at LTA events; IBM Watson personalises digital content for Wimbledon fans.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(PR Newswire, 2025)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4389120" y="196596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4389120" y="2331720"/>
            <a:ext cx="7040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insights and interactive fan experiences that scale personalisation far beyond what manual analysis could achieve.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</a:t>
            </a:r>
            <a:r>
              <a:rPr lang="en-US" sz="1300" dirty="0" err="1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Delloite</a:t>
            </a: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Insight, 2023)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4389120" y="329184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</a:t>
            </a:r>
            <a:endParaRPr lang="en-US" sz="1500" dirty="0"/>
          </a:p>
        </p:txBody>
      </p:sp>
      <p:sp>
        <p:nvSpPr>
          <p:cNvPr id="13" name="Text 10"/>
          <p:cNvSpPr/>
          <p:nvPr/>
        </p:nvSpPr>
        <p:spPr>
          <a:xfrm>
            <a:off x="4389120" y="3657600"/>
            <a:ext cx="70408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Output quality depends heavily on underlying data; generative and personalisation models raise privacy and bias questions explored next.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(PMI, 2017)</a:t>
            </a:r>
            <a:endParaRPr lang="en-US" sz="1300" dirty="0"/>
          </a:p>
        </p:txBody>
      </p:sp>
      <p:sp>
        <p:nvSpPr>
          <p:cNvPr id="14" name="Shape 11"/>
          <p:cNvSpPr/>
          <p:nvPr/>
        </p:nvSpPr>
        <p:spPr>
          <a:xfrm>
            <a:off x="4389120" y="4709160"/>
            <a:ext cx="7040880" cy="1051560"/>
          </a:xfrm>
          <a:prstGeom prst="roundRect">
            <a:avLst>
              <a:gd name="adj" fmla="val 6957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4617720" y="4800600"/>
            <a:ext cx="1737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3-year</a:t>
            </a:r>
            <a:endParaRPr lang="en-US" sz="2600" dirty="0"/>
          </a:p>
        </p:txBody>
      </p:sp>
      <p:sp>
        <p:nvSpPr>
          <p:cNvPr id="16" name="Text 13"/>
          <p:cNvSpPr/>
          <p:nvPr/>
        </p:nvSpPr>
        <p:spPr>
          <a:xfrm>
            <a:off x="6400800" y="4754880"/>
            <a:ext cx="48463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partnership with Infosys (through 2027) as official AI and Innovation Partner for the HSBC Championships at Queen's Club.</a:t>
            </a:r>
            <a:endParaRPr lang="en-US" sz="1200" dirty="0"/>
          </a:p>
        </p:txBody>
      </p:sp>
      <p:sp>
        <p:nvSpPr>
          <p:cNvPr id="17" name="Text 14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7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79"/>
                </a:solidFill>
              </a:rPr>
              <a:t>LTA Information Systems Consulting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Comparing the Three Systems</a:t>
            </a:r>
            <a:endParaRPr lang="en-US" sz="30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234440"/>
          <a:ext cx="11091672" cy="4846320"/>
        </p:xfrm>
        <a:graphic>
          <a:graphicData uri="http://schemas.openxmlformats.org/drawingml/2006/table">
            <a:tbl>
              <a:tblPr/>
              <a:tblGrid>
                <a:gridCol w="2103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92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992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9900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6926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54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Cloud CRM (Azure)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54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Integration Platform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(LTA Play / MuleSoft)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54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AI Analytics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 algn="l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(Infosys Topaz / Watson)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254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926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1B496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Decision Level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Operational / Managerial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Operational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Managerial / Strategic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6926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1B496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 Benefit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Reliable, scalable access to member &amp; CRM data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Unified, real-time view of bookings nationwide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Personalised insight at a scale humans can't match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926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1B496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 Limitation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Vendor dependency; ongoing cost management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Complex onboarding of legacy venue systems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Data-quality dependency; privacy &amp; bias risk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6926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1B496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Relative Complexity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4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8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 1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8</a:t>
            </a:r>
            <a:endParaRPr lang="en-US" sz="1000" dirty="0"/>
          </a:p>
        </p:txBody>
      </p:sp>
      <p:sp>
        <p:nvSpPr>
          <p:cNvPr id="5" name="Text 2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79"/>
                </a:solidFill>
              </a:rPr>
              <a:t>LTA Information Systems Consulting</a:t>
            </a:r>
            <a:endParaRPr lang="en-US" sz="1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709464-30AA-8EB2-DBDC-2F2F78C6F9F7}"/>
              </a:ext>
            </a:extLst>
          </p:cNvPr>
          <p:cNvSpPr txBox="1"/>
          <p:nvPr/>
        </p:nvSpPr>
        <p:spPr>
          <a:xfrm>
            <a:off x="3750906" y="6186196"/>
            <a:ext cx="4777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(Maylor, 2010, </a:t>
            </a:r>
            <a:r>
              <a:rPr lang="en-GB" dirty="0" err="1"/>
              <a:t>Heerkens</a:t>
            </a:r>
            <a:r>
              <a:rPr lang="en-GB" dirty="0"/>
              <a:t>, 2002)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Ethical Considerations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9144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Powerful systems create powerful responsibilities around data and AI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3611880" cy="2286000"/>
          </a:xfrm>
          <a:prstGeom prst="roundRect">
            <a:avLst>
              <a:gd name="adj" fmla="val 320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822960" y="1920240"/>
            <a:ext cx="640080" cy="64008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579" y="2073859"/>
            <a:ext cx="332842" cy="33284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22960" y="269748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Privacy &amp; Security</a:t>
            </a:r>
            <a:endParaRPr lang="en-US" sz="1450" dirty="0"/>
          </a:p>
        </p:txBody>
      </p:sp>
      <p:sp>
        <p:nvSpPr>
          <p:cNvPr id="8" name="Text 5"/>
          <p:cNvSpPr/>
          <p:nvPr/>
        </p:nvSpPr>
        <p:spPr>
          <a:xfrm>
            <a:off x="822960" y="3154680"/>
            <a:ext cx="3063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Millions of member and player records held in cloud CRM systems require strong access controls and regular audits.  (PMI, 2017)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4288536" y="1691640"/>
            <a:ext cx="3611880" cy="2286000"/>
          </a:xfrm>
          <a:prstGeom prst="roundRect">
            <a:avLst>
              <a:gd name="adj" fmla="val 320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4562856" y="1920240"/>
            <a:ext cx="640080" cy="64008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475" y="2073859"/>
            <a:ext cx="332842" cy="33284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562856" y="269748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 Decision-Making</a:t>
            </a:r>
            <a:endParaRPr lang="en-US" sz="1450" dirty="0"/>
          </a:p>
        </p:txBody>
      </p:sp>
      <p:sp>
        <p:nvSpPr>
          <p:cNvPr id="13" name="Text 9"/>
          <p:cNvSpPr/>
          <p:nvPr/>
        </p:nvSpPr>
        <p:spPr>
          <a:xfrm>
            <a:off x="4562856" y="3154680"/>
            <a:ext cx="3063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Generative AI shaping fan content or performance insight can embed bias or reduce human oversight of decisions.</a:t>
            </a:r>
            <a:endParaRPr lang="en-US" sz="1150" dirty="0"/>
          </a:p>
        </p:txBody>
      </p:sp>
      <p:sp>
        <p:nvSpPr>
          <p:cNvPr id="14" name="Shape 10"/>
          <p:cNvSpPr/>
          <p:nvPr/>
        </p:nvSpPr>
        <p:spPr>
          <a:xfrm>
            <a:off x="8028432" y="1691640"/>
            <a:ext cx="3611880" cy="2286000"/>
          </a:xfrm>
          <a:prstGeom prst="roundRect">
            <a:avLst>
              <a:gd name="adj" fmla="val 320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8302752" y="1920240"/>
            <a:ext cx="640080" cy="640080"/>
          </a:xfrm>
          <a:prstGeom prst="ellipse">
            <a:avLst/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6371" y="2073859"/>
            <a:ext cx="332842" cy="33284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8302752" y="269748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Employee &amp; Player Monitoring</a:t>
            </a:r>
            <a:endParaRPr lang="en-US" sz="1450" dirty="0"/>
          </a:p>
        </p:txBody>
      </p:sp>
      <p:sp>
        <p:nvSpPr>
          <p:cNvPr id="18" name="Text 13"/>
          <p:cNvSpPr/>
          <p:nvPr/>
        </p:nvSpPr>
        <p:spPr>
          <a:xfrm>
            <a:off x="8302752" y="3154680"/>
            <a:ext cx="3063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Performance-tracking tools risk overreach if data is used beyond its original, consented purpose.  (Roberts, 2011)</a:t>
            </a:r>
            <a:endParaRPr lang="en-US" sz="1150" dirty="0"/>
          </a:p>
        </p:txBody>
      </p:sp>
      <p:sp>
        <p:nvSpPr>
          <p:cNvPr id="19" name="Shape 14"/>
          <p:cNvSpPr/>
          <p:nvPr/>
        </p:nvSpPr>
        <p:spPr>
          <a:xfrm>
            <a:off x="548640" y="4160520"/>
            <a:ext cx="11091672" cy="960120"/>
          </a:xfrm>
          <a:prstGeom prst="roundRect">
            <a:avLst>
              <a:gd name="adj" fmla="val 7619"/>
            </a:avLst>
          </a:prstGeom>
          <a:solidFill>
            <a:srgbClr val="0B254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5"/>
          <p:cNvSpPr/>
          <p:nvPr/>
        </p:nvSpPr>
        <p:spPr>
          <a:xfrm>
            <a:off x="822960" y="4160520"/>
            <a:ext cx="105156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“Just because you can do something doesn’t mean you should.” — LTA leadership on prioritising real user needs over technology for its own sake.</a:t>
            </a:r>
            <a:endParaRPr lang="en-US" sz="1350" dirty="0"/>
          </a:p>
        </p:txBody>
      </p:sp>
      <p:sp>
        <p:nvSpPr>
          <p:cNvPr id="21" name="Text 16"/>
          <p:cNvSpPr/>
          <p:nvPr/>
        </p:nvSpPr>
        <p:spPr>
          <a:xfrm>
            <a:off x="548640" y="530352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496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Mitigations we recommend:</a:t>
            </a:r>
            <a:endParaRPr lang="en-US" sz="1300" dirty="0"/>
          </a:p>
        </p:txBody>
      </p:sp>
      <p:sp>
        <p:nvSpPr>
          <p:cNvPr id="22" name="Text 17"/>
          <p:cNvSpPr/>
          <p:nvPr/>
        </p:nvSpPr>
        <p:spPr>
          <a:xfrm>
            <a:off x="548640" y="5623560"/>
            <a:ext cx="10972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ct val="105000"/>
              </a:lnSpc>
              <a:buSzPct val="100000"/>
              <a:buChar char="•"/>
            </a:pP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minimisation and role-based access controls</a:t>
            </a:r>
            <a:endParaRPr lang="en-US" sz="1200" dirty="0"/>
          </a:p>
          <a:p>
            <a:pPr marL="342900" indent="-342900">
              <a:lnSpc>
                <a:spcPct val="105000"/>
              </a:lnSpc>
              <a:buSzPct val="100000"/>
              <a:buChar char="•"/>
            </a:pP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Transparency around how AI-driven recommendations are generated</a:t>
            </a:r>
            <a:endParaRPr lang="en-US" sz="1200" dirty="0"/>
          </a:p>
          <a:p>
            <a:pPr marL="342900" indent="-342900">
              <a:lnSpc>
                <a:spcPct val="105000"/>
              </a:lnSpc>
              <a:buSzPct val="100000"/>
              <a:buChar char="•"/>
            </a:pP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oversight retained for consequential automated decisions</a:t>
            </a:r>
            <a:endParaRPr lang="en-US" sz="1200" dirty="0"/>
          </a:p>
          <a:p>
            <a:pPr marL="342900" indent="-342900">
              <a:lnSpc>
                <a:spcPct val="105000"/>
              </a:lnSpc>
              <a:buSzPct val="100000"/>
              <a:buChar char="•"/>
            </a:pP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independent security and bias audits</a:t>
            </a:r>
            <a:endParaRPr lang="en-US" sz="1200" dirty="0"/>
          </a:p>
        </p:txBody>
      </p:sp>
      <p:sp>
        <p:nvSpPr>
          <p:cNvPr id="23" name="Text 18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9</a:t>
            </a:r>
            <a:endParaRPr lang="en-US" sz="1000" dirty="0"/>
          </a:p>
        </p:txBody>
      </p:sp>
      <p:sp>
        <p:nvSpPr>
          <p:cNvPr id="24" name="Text 19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79"/>
                </a:solidFill>
              </a:rPr>
              <a:t>LTA Information Systems Consulting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0058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Real-World Impact: Tennis Opened Up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51560"/>
            <a:ext cx="10058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Measured outcomes from the LTA's digital transformation, delivered with Deloitte</a:t>
            </a:r>
            <a:endParaRPr lang="en-US" sz="14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548640" y="1691640"/>
          <a:ext cx="5120640" cy="40233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5989320" y="1737360"/>
            <a:ext cx="5669280" cy="1170432"/>
          </a:xfrm>
          <a:prstGeom prst="roundRect">
            <a:avLst>
              <a:gd name="adj" fmla="val 625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6217920" y="1874520"/>
            <a:ext cx="19202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+130%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8229600" y="1874520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Improvement in lta.org search-engine ranking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5989320" y="3090672"/>
            <a:ext cx="5669280" cy="1170432"/>
          </a:xfrm>
          <a:prstGeom prst="roundRect">
            <a:avLst>
              <a:gd name="adj" fmla="val 625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6217920" y="3227832"/>
            <a:ext cx="19202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2,600 → 15,000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8229600" y="3227832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Venues registered with the LTA</a:t>
            </a:r>
            <a:endParaRPr lang="en-US" sz="1200" dirty="0"/>
          </a:p>
        </p:txBody>
      </p:sp>
      <p:sp>
        <p:nvSpPr>
          <p:cNvPr id="11" name="Shape 8"/>
          <p:cNvSpPr/>
          <p:nvPr/>
        </p:nvSpPr>
        <p:spPr>
          <a:xfrm>
            <a:off x="5989320" y="4443984"/>
            <a:ext cx="5669280" cy="1170432"/>
          </a:xfrm>
          <a:prstGeom prst="roundRect">
            <a:avLst>
              <a:gd name="adj" fmla="val 6250"/>
            </a:avLst>
          </a:prstGeom>
          <a:solidFill>
            <a:srgbClr val="F4F7F5"/>
          </a:solidFill>
          <a:ln/>
          <a:effectLst>
            <a:outerShdw blurRad="1016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6217920" y="4581144"/>
            <a:ext cx="19202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254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1.1M hrs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8229600" y="4581144"/>
            <a:ext cx="3291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Bookable court and course hours now available via LTA Play</a:t>
            </a:r>
            <a:endParaRPr lang="en-US" sz="1200" dirty="0"/>
          </a:p>
        </p:txBody>
      </p:sp>
      <p:sp>
        <p:nvSpPr>
          <p:cNvPr id="14" name="Text 11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10</a:t>
            </a:r>
            <a:endParaRPr lang="en-US" sz="1000" dirty="0"/>
          </a:p>
        </p:txBody>
      </p:sp>
      <p:sp>
        <p:nvSpPr>
          <p:cNvPr id="15" name="Text 12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79"/>
                </a:solidFill>
              </a:rPr>
              <a:t>LTA Information Systems Consulting</a:t>
            </a:r>
            <a:endParaRPr lang="en-US" sz="1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EF3F8FE-35C3-C146-1147-BBD34381E685}"/>
              </a:ext>
            </a:extLst>
          </p:cNvPr>
          <p:cNvSpPr txBox="1"/>
          <p:nvPr/>
        </p:nvSpPr>
        <p:spPr>
          <a:xfrm>
            <a:off x="2721740" y="5952371"/>
            <a:ext cx="61022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(Deloitte UK, 2025; Deloitte Digital, 2025).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2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875520" y="4389120"/>
            <a:ext cx="3657600" cy="3657600"/>
          </a:xfrm>
          <a:prstGeom prst="ellipse">
            <a:avLst/>
          </a:prstGeom>
          <a:solidFill>
            <a:srgbClr val="1B4965">
              <a:alpha val="5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0515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Takeaways &amp; Recommendation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0"/>
            <a:ext cx="3611880" cy="3108960"/>
          </a:xfrm>
          <a:prstGeom prst="roundRect">
            <a:avLst>
              <a:gd name="adj" fmla="val 2353"/>
            </a:avLst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822960" y="1645920"/>
            <a:ext cx="640080" cy="640080"/>
          </a:xfrm>
          <a:prstGeom prst="ellipse">
            <a:avLst/>
          </a:prstGeom>
          <a:solidFill>
            <a:srgbClr val="C6E1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822960" y="164592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B254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822960" y="242316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Foundation first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22960" y="2926080"/>
            <a:ext cx="3063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D6E4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 a reliable cloud CRM/MIS backbone before layering on more advanced systems.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250" dirty="0">
              <a:solidFill>
                <a:srgbClr val="D6E4E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D6E4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(PMI, 2017)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4288536" y="1371600"/>
            <a:ext cx="3611880" cy="3108960"/>
          </a:xfrm>
          <a:prstGeom prst="roundRect">
            <a:avLst>
              <a:gd name="adj" fmla="val 2353"/>
            </a:avLst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562856" y="1645920"/>
            <a:ext cx="640080" cy="640080"/>
          </a:xfrm>
          <a:prstGeom prst="ellipse">
            <a:avLst/>
          </a:prstGeom>
          <a:solidFill>
            <a:srgbClr val="C6E1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562856" y="164592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B254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4562856" y="242316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Integrate for scale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4562856" y="2926080"/>
            <a:ext cx="3063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D6E4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an integration platform once foundational data is trustworthy, to unify operations across locations.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250" dirty="0">
              <a:solidFill>
                <a:srgbClr val="D6E4E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>
              <a:lnSpc>
                <a:spcPct val="120000"/>
              </a:lnSpc>
            </a:pPr>
            <a:r>
              <a:rPr lang="en-US" sz="1250" dirty="0">
                <a:solidFill>
                  <a:srgbClr val="D6E4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(Maylor, 2010)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8028432" y="1371600"/>
            <a:ext cx="3611880" cy="3108960"/>
          </a:xfrm>
          <a:prstGeom prst="roundRect">
            <a:avLst>
              <a:gd name="adj" fmla="val 2353"/>
            </a:avLst>
          </a:prstGeom>
          <a:solidFill>
            <a:srgbClr val="1B496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8302752" y="1645920"/>
            <a:ext cx="640080" cy="640080"/>
          </a:xfrm>
          <a:prstGeom prst="ellipse">
            <a:avLst/>
          </a:prstGeom>
          <a:solidFill>
            <a:srgbClr val="C6E1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8302752" y="164592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B254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8302752" y="242316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Layer in AI carefully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8302752" y="3017520"/>
            <a:ext cx="3063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D6E4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AI-driven analytics last, with ethical guardrails and human oversight built in from day one.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250" dirty="0">
              <a:solidFill>
                <a:srgbClr val="D6E4E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>
              <a:lnSpc>
                <a:spcPct val="120000"/>
              </a:lnSpc>
            </a:pPr>
            <a:r>
              <a:rPr lang="en-US" sz="1250" dirty="0">
                <a:solidFill>
                  <a:srgbClr val="D6E4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(Heagney, 2016)</a:t>
            </a:r>
            <a:endParaRPr lang="en-US" sz="1250" dirty="0"/>
          </a:p>
          <a:p>
            <a:pPr marL="0" indent="0">
              <a:lnSpc>
                <a:spcPct val="120000"/>
              </a:lnSpc>
              <a:buNone/>
            </a:pP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548640" y="4754880"/>
            <a:ext cx="1106424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500" i="1" dirty="0">
                <a:solidFill>
                  <a:srgbClr val="C6E1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Bottom line: the LTA shows that phased, ethically-grounded modernisation — not a single system swap — is what turns technology into measurable business and community impact.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3B0"/>
                </a:solidFill>
              </a:rPr>
              <a:t>11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3B0"/>
                </a:solidFill>
              </a:rPr>
              <a:t>LTA Information Systems Consulting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80044"/>
            <a:ext cx="7315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B243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17" name="Text 15"/>
          <p:cNvSpPr/>
          <p:nvPr/>
        </p:nvSpPr>
        <p:spPr>
          <a:xfrm>
            <a:off x="548640" y="4137660"/>
            <a:ext cx="365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548640" y="5006340"/>
            <a:ext cx="365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960120" y="5006340"/>
            <a:ext cx="1069848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548640" y="5440680"/>
            <a:ext cx="365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496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11521440" y="6473952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79"/>
                </a:solidFill>
              </a:rPr>
              <a:t>12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79"/>
                </a:solidFill>
              </a:rPr>
              <a:t>LTA Information Systems Consulting</a:t>
            </a:r>
            <a:endParaRPr lang="en-US" sz="10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2483FFC-E173-3899-3B8E-460B71596B60}"/>
              </a:ext>
            </a:extLst>
          </p:cNvPr>
          <p:cNvSpPr txBox="1"/>
          <p:nvPr/>
        </p:nvSpPr>
        <p:spPr>
          <a:xfrm>
            <a:off x="186613" y="1051560"/>
            <a:ext cx="9703836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Heagney, J. (2016) </a:t>
            </a:r>
            <a:r>
              <a:rPr lang="en-GB" sz="1400" i="1" dirty="0"/>
              <a:t>Fundamentals of Project Management. </a:t>
            </a:r>
            <a:r>
              <a:rPr lang="en-GB" sz="1400" dirty="0"/>
              <a:t>5th </a:t>
            </a:r>
            <a:r>
              <a:rPr lang="en-GB" sz="1400" dirty="0" err="1"/>
              <a:t>edn</a:t>
            </a:r>
            <a:r>
              <a:rPr lang="en-GB" sz="1400" dirty="0"/>
              <a:t>. New York: AMACOM.</a:t>
            </a:r>
          </a:p>
          <a:p>
            <a:endParaRPr lang="en-GB" sz="1400" dirty="0"/>
          </a:p>
          <a:p>
            <a:r>
              <a:rPr lang="en-GB" sz="1400" dirty="0" err="1"/>
              <a:t>Heerkens</a:t>
            </a:r>
            <a:r>
              <a:rPr lang="en-GB" sz="1400" dirty="0"/>
              <a:t>, G.R. (2002) </a:t>
            </a:r>
            <a:r>
              <a:rPr lang="en-GB" sz="1400" i="1" dirty="0"/>
              <a:t>Project Management. </a:t>
            </a:r>
            <a:r>
              <a:rPr lang="en-GB" sz="1400" dirty="0"/>
              <a:t>New York: McGraw-Hill.</a:t>
            </a:r>
          </a:p>
          <a:p>
            <a:endParaRPr lang="en-GB" sz="1400" dirty="0"/>
          </a:p>
          <a:p>
            <a:r>
              <a:rPr lang="en-GB" sz="1400" dirty="0" err="1"/>
              <a:t>Kaimini</a:t>
            </a:r>
            <a:r>
              <a:rPr lang="en-GB" sz="1400" dirty="0"/>
              <a:t>, S., Sneed, R. and Wysocki, R.K. (2014) </a:t>
            </a:r>
            <a:r>
              <a:rPr lang="en-GB" sz="1400" i="1" dirty="0"/>
              <a:t>Effective Project Management:</a:t>
            </a:r>
            <a:r>
              <a:rPr lang="en-GB" sz="1400" dirty="0"/>
              <a:t> Traditional, Agile, Extreme. 7th </a:t>
            </a:r>
            <a:r>
              <a:rPr lang="en-GB" sz="1400" dirty="0" err="1"/>
              <a:t>edn</a:t>
            </a:r>
            <a:r>
              <a:rPr lang="en-GB" sz="1400" dirty="0"/>
              <a:t>. Indianapolis, IN: Wiley.</a:t>
            </a:r>
          </a:p>
          <a:p>
            <a:endParaRPr lang="en-GB" sz="1400" dirty="0"/>
          </a:p>
          <a:p>
            <a:r>
              <a:rPr lang="en-GB" sz="1400" dirty="0"/>
              <a:t>Maylor, H. (2010) </a:t>
            </a:r>
            <a:r>
              <a:rPr lang="en-GB" sz="1400" i="1" dirty="0"/>
              <a:t>Project Management. </a:t>
            </a:r>
            <a:r>
              <a:rPr lang="en-GB" sz="1400" dirty="0"/>
              <a:t>4th </a:t>
            </a:r>
            <a:r>
              <a:rPr lang="en-GB" sz="1400" dirty="0" err="1"/>
              <a:t>edn</a:t>
            </a:r>
            <a:r>
              <a:rPr lang="en-GB" sz="1400" dirty="0"/>
              <a:t>. Harlow: Pearson Education.</a:t>
            </a:r>
          </a:p>
          <a:p>
            <a:endParaRPr lang="en-GB" sz="1400" dirty="0"/>
          </a:p>
          <a:p>
            <a:r>
              <a:rPr lang="en-GB" sz="1400" dirty="0"/>
              <a:t>Project Management Institute (2017) </a:t>
            </a:r>
            <a:r>
              <a:rPr lang="en-GB" sz="1400" i="1" dirty="0"/>
              <a:t>A Guide to the Project Management Body of Knowledge </a:t>
            </a:r>
            <a:r>
              <a:rPr lang="en-GB" sz="1400" dirty="0"/>
              <a:t>(PMBOK® Guide). 6th </a:t>
            </a:r>
            <a:r>
              <a:rPr lang="en-GB" sz="1400" dirty="0" err="1"/>
              <a:t>edn</a:t>
            </a:r>
            <a:r>
              <a:rPr lang="en-GB" sz="1400" dirty="0"/>
              <a:t>. Newtown Square, PA: Project Management Institute.</a:t>
            </a:r>
          </a:p>
          <a:p>
            <a:endParaRPr lang="en-GB" sz="1400" dirty="0"/>
          </a:p>
          <a:p>
            <a:r>
              <a:rPr lang="en-GB" sz="1400" dirty="0"/>
              <a:t>Roberts, P. (2011) </a:t>
            </a:r>
            <a:r>
              <a:rPr lang="en-GB" sz="1400" i="1" dirty="0"/>
              <a:t>Effective Project Management. </a:t>
            </a:r>
            <a:r>
              <a:rPr lang="en-GB" sz="1400" dirty="0"/>
              <a:t>London: Kogan Page.</a:t>
            </a:r>
          </a:p>
          <a:p>
            <a:endParaRPr lang="en-GB" sz="1400" dirty="0"/>
          </a:p>
          <a:p>
            <a:r>
              <a:rPr lang="en-GB" sz="1400" dirty="0"/>
              <a:t>Laudon, K.C. and Laudon, J.P. (2020) </a:t>
            </a:r>
            <a:r>
              <a:rPr lang="en-GB" sz="1400" i="1" dirty="0"/>
              <a:t>Management Information Systems: Managing the Digital Firm. </a:t>
            </a:r>
            <a:r>
              <a:rPr lang="en-GB" sz="1400" dirty="0"/>
              <a:t>16</a:t>
            </a:r>
            <a:r>
              <a:rPr lang="en-GB" sz="1400" baseline="30000" dirty="0"/>
              <a:t>th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endParaRPr lang="en-GB" sz="1000" dirty="0"/>
          </a:p>
          <a:p>
            <a:endParaRPr lang="en-GB" sz="1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AEE006-87C3-BEEE-3898-1AFBF63AF051}"/>
              </a:ext>
            </a:extLst>
          </p:cNvPr>
          <p:cNvSpPr txBox="1"/>
          <p:nvPr/>
        </p:nvSpPr>
        <p:spPr>
          <a:xfrm>
            <a:off x="531845" y="609371"/>
            <a:ext cx="8901404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 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 for the LTA case study</a:t>
            </a:r>
          </a:p>
          <a:p>
            <a:endParaRPr lang="en-GB" sz="10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400" dirty="0" err="1"/>
              <a:t>Atech</a:t>
            </a:r>
            <a:r>
              <a:rPr lang="en-GB" sz="1400" dirty="0"/>
              <a:t> Support (2025) Lawn Tennis Association Digital Transformation with </a:t>
            </a:r>
            <a:r>
              <a:rPr lang="en-GB" sz="1400" dirty="0" err="1"/>
              <a:t>Atech</a:t>
            </a:r>
            <a:r>
              <a:rPr lang="en-GB" sz="1400" dirty="0"/>
              <a:t> Support.</a:t>
            </a:r>
          </a:p>
          <a:p>
            <a:endParaRPr lang="en-GB" sz="1400" dirty="0"/>
          </a:p>
          <a:p>
            <a:r>
              <a:rPr lang="en-GB" sz="1400" dirty="0"/>
              <a:t>Deloitte Digital (2025) The LTA Opens Up Tennis to New Audiences.</a:t>
            </a:r>
          </a:p>
          <a:p>
            <a:endParaRPr lang="en-GB" sz="1400" dirty="0"/>
          </a:p>
          <a:p>
            <a:r>
              <a:rPr lang="en-GB" sz="1400" dirty="0"/>
              <a:t>Deloitte UK (2025a) The LTA: How Tech is Helping to Open Up Tennis.</a:t>
            </a:r>
          </a:p>
          <a:p>
            <a:endParaRPr lang="en-GB" sz="1400" dirty="0"/>
          </a:p>
          <a:p>
            <a:r>
              <a:rPr lang="en-GB" sz="1400" dirty="0"/>
              <a:t>Deloitte UK (2025b) Acing the LTA's Digital Transformation Journey.</a:t>
            </a:r>
          </a:p>
          <a:p>
            <a:endParaRPr lang="en-GB" sz="1400" dirty="0"/>
          </a:p>
          <a:p>
            <a:r>
              <a:rPr lang="en-GB" sz="1400" dirty="0"/>
              <a:t>Deloitte Insights (2023) The LTA Elevates its Game with Digital Engagement Tools.</a:t>
            </a:r>
          </a:p>
          <a:p>
            <a:endParaRPr lang="en-GB" sz="1400" dirty="0"/>
          </a:p>
          <a:p>
            <a:r>
              <a:rPr lang="en-GB" sz="1400" dirty="0"/>
              <a:t>PR Newswire (2025) Infosys and LTA Sign Strategic Technology Partnership.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D4E223-AA02-BC17-556B-C58957C518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4597" y="4334069"/>
            <a:ext cx="2242824" cy="1813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6834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206</TotalTime>
  <Words>1650</Words>
  <Application>Microsoft Office PowerPoint</Application>
  <PresentationFormat>Widescreen</PresentationFormat>
  <Paragraphs>250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Rounded MT Bold</vt:lpstr>
      <vt:lpstr>Calibri</vt:lpstr>
      <vt:lpstr>Cambria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Information Systems: The LTA Case</dc:title>
  <dc:subject>PptxGenJS Presentation</dc:subject>
  <dc:creator>Consulting Team</dc:creator>
  <cp:lastModifiedBy>Michael Elkin</cp:lastModifiedBy>
  <cp:revision>2</cp:revision>
  <dcterms:created xsi:type="dcterms:W3CDTF">2026-07-15T22:25:23Z</dcterms:created>
  <dcterms:modified xsi:type="dcterms:W3CDTF">2026-07-16T12:55:43Z</dcterms:modified>
</cp:coreProperties>
</file>