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1.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70" r:id="rId2"/>
    <p:sldId id="263" r:id="rId3"/>
    <p:sldId id="257" r:id="rId4"/>
    <p:sldId id="258" r:id="rId5"/>
    <p:sldId id="259" r:id="rId6"/>
    <p:sldId id="260" r:id="rId7"/>
    <p:sldId id="261" r:id="rId8"/>
    <p:sldId id="276" r:id="rId9"/>
    <p:sldId id="278" r:id="rId10"/>
    <p:sldId id="262" r:id="rId11"/>
    <p:sldId id="275" r:id="rId12"/>
    <p:sldId id="273" r:id="rId13"/>
    <p:sldId id="274" r:id="rId14"/>
  </p:sldIdLst>
  <p:sldSz cx="18288000" cy="10287000"/>
  <p:notesSz cx="6858000" cy="9144000"/>
  <p:embeddedFontLst>
    <p:embeddedFont>
      <p:font typeface="Arial Bold" panose="020B0704020202020204" pitchFamily="34" charset="0"/>
      <p:regular r:id="rId16"/>
      <p:bold r:id="rId17"/>
    </p:embeddedFont>
    <p:embeddedFont>
      <p:font typeface="Open Sauce" pitchFamily="2" charset="77"/>
      <p:regular r:id="rId18"/>
    </p:embeddedFont>
    <p:embeddedFont>
      <p:font typeface="Open Sauce Bold" pitchFamily="2" charset="77"/>
      <p:regular r:id="rId19"/>
      <p:bold r:id="rId20"/>
    </p:embeddedFont>
  </p:embeddedFontLst>
  <p:defaultTextStyle>
    <a:defPPr>
      <a:defRPr lang="en-US"/>
    </a:defPPr>
    <a:lvl1pPr marL="0" algn="l" defTabSz="914345" rtl="0" eaLnBrk="1" latinLnBrk="0" hangingPunct="1">
      <a:defRPr sz="1801" kern="1200">
        <a:solidFill>
          <a:schemeClr val="tx1"/>
        </a:solidFill>
        <a:latin typeface="+mn-lt"/>
        <a:ea typeface="+mn-ea"/>
        <a:cs typeface="+mn-cs"/>
      </a:defRPr>
    </a:lvl1pPr>
    <a:lvl2pPr marL="457173" algn="l" defTabSz="914345" rtl="0" eaLnBrk="1" latinLnBrk="0" hangingPunct="1">
      <a:defRPr sz="1801" kern="1200">
        <a:solidFill>
          <a:schemeClr val="tx1"/>
        </a:solidFill>
        <a:latin typeface="+mn-lt"/>
        <a:ea typeface="+mn-ea"/>
        <a:cs typeface="+mn-cs"/>
      </a:defRPr>
    </a:lvl2pPr>
    <a:lvl3pPr marL="914345" algn="l" defTabSz="914345" rtl="0" eaLnBrk="1" latinLnBrk="0" hangingPunct="1">
      <a:defRPr sz="1801" kern="1200">
        <a:solidFill>
          <a:schemeClr val="tx1"/>
        </a:solidFill>
        <a:latin typeface="+mn-lt"/>
        <a:ea typeface="+mn-ea"/>
        <a:cs typeface="+mn-cs"/>
      </a:defRPr>
    </a:lvl3pPr>
    <a:lvl4pPr marL="1371518" algn="l" defTabSz="914345" rtl="0" eaLnBrk="1" latinLnBrk="0" hangingPunct="1">
      <a:defRPr sz="1801" kern="1200">
        <a:solidFill>
          <a:schemeClr val="tx1"/>
        </a:solidFill>
        <a:latin typeface="+mn-lt"/>
        <a:ea typeface="+mn-ea"/>
        <a:cs typeface="+mn-cs"/>
      </a:defRPr>
    </a:lvl4pPr>
    <a:lvl5pPr marL="1828691" algn="l" defTabSz="914345" rtl="0" eaLnBrk="1" latinLnBrk="0" hangingPunct="1">
      <a:defRPr sz="1801" kern="1200">
        <a:solidFill>
          <a:schemeClr val="tx1"/>
        </a:solidFill>
        <a:latin typeface="+mn-lt"/>
        <a:ea typeface="+mn-ea"/>
        <a:cs typeface="+mn-cs"/>
      </a:defRPr>
    </a:lvl5pPr>
    <a:lvl6pPr marL="2285863" algn="l" defTabSz="914345" rtl="0" eaLnBrk="1" latinLnBrk="0" hangingPunct="1">
      <a:defRPr sz="1801" kern="1200">
        <a:solidFill>
          <a:schemeClr val="tx1"/>
        </a:solidFill>
        <a:latin typeface="+mn-lt"/>
        <a:ea typeface="+mn-ea"/>
        <a:cs typeface="+mn-cs"/>
      </a:defRPr>
    </a:lvl6pPr>
    <a:lvl7pPr marL="2743036" algn="l" defTabSz="914345" rtl="0" eaLnBrk="1" latinLnBrk="0" hangingPunct="1">
      <a:defRPr sz="1801" kern="1200">
        <a:solidFill>
          <a:schemeClr val="tx1"/>
        </a:solidFill>
        <a:latin typeface="+mn-lt"/>
        <a:ea typeface="+mn-ea"/>
        <a:cs typeface="+mn-cs"/>
      </a:defRPr>
    </a:lvl7pPr>
    <a:lvl8pPr marL="3200209" algn="l" defTabSz="914345" rtl="0" eaLnBrk="1" latinLnBrk="0" hangingPunct="1">
      <a:defRPr sz="1801" kern="1200">
        <a:solidFill>
          <a:schemeClr val="tx1"/>
        </a:solidFill>
        <a:latin typeface="+mn-lt"/>
        <a:ea typeface="+mn-ea"/>
        <a:cs typeface="+mn-cs"/>
      </a:defRPr>
    </a:lvl8pPr>
    <a:lvl9pPr marL="3657381" algn="l" defTabSz="914345" rtl="0" eaLnBrk="1" latinLnBrk="0" hangingPunct="1">
      <a:defRPr sz="1801"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5F5C"/>
    <a:srgbClr val="5A93D5"/>
    <a:srgbClr val="8164A2"/>
    <a:srgbClr val="4AACC6"/>
    <a:srgbClr val="AECF6C"/>
    <a:srgbClr val="D3565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422" autoAdjust="0"/>
    <p:restoredTop sz="95531" autoAdjust="0"/>
  </p:normalViewPr>
  <p:slideViewPr>
    <p:cSldViewPr>
      <p:cViewPr>
        <p:scale>
          <a:sx n="70" d="100"/>
          <a:sy n="70" d="100"/>
        </p:scale>
        <p:origin x="2280" y="10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Chart%20in%20Microsoft%20Word"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cap="all" spc="5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dirty="0"/>
              <a:t>FUNDING</a:t>
            </a:r>
            <a:r>
              <a:rPr lang="en-US" baseline="0" dirty="0"/>
              <a:t> ALLOCATION</a:t>
            </a:r>
            <a:endParaRPr lang="en-US" dirty="0"/>
          </a:p>
        </c:rich>
      </c:tx>
      <c:overlay val="0"/>
      <c:spPr>
        <a:noFill/>
        <a:ln>
          <a:noFill/>
        </a:ln>
        <a:effectLst/>
      </c:spPr>
      <c:txPr>
        <a:bodyPr rot="0" spcFirstLastPara="1" vertOverflow="ellipsis" vert="horz" wrap="square" anchor="ctr" anchorCtr="1"/>
        <a:lstStyle/>
        <a:p>
          <a:pPr>
            <a:defRPr sz="1800" b="1" i="0" u="none" strike="noStrike" kern="1200" cap="all" spc="5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3.1292118082162756E-2"/>
          <c:y val="0.26064608610875478"/>
          <c:w val="0.9687078819178373"/>
          <c:h val="0.73935391389124527"/>
        </c:manualLayout>
      </c:layout>
      <c:pie3DChart>
        <c:varyColors val="1"/>
        <c:ser>
          <c:idx val="0"/>
          <c:order val="0"/>
          <c:tx>
            <c:strRef>
              <c:f>'[Chart in Microsoft Word]Sheet1'!$B$1</c:f>
              <c:strCache>
                <c:ptCount val="1"/>
                <c:pt idx="0">
                  <c:v>1 Month Cash outflow Distribution</c:v>
                </c:pt>
              </c:strCache>
            </c:strRef>
          </c:tx>
          <c:explosion val="20"/>
          <c:dPt>
            <c:idx val="0"/>
            <c:bubble3D val="0"/>
            <c:spPr>
              <a:solidFill>
                <a:schemeClr val="accent2"/>
              </a:solidFill>
              <a:ln w="19050">
                <a:solidFill>
                  <a:schemeClr val="lt1"/>
                </a:solidFill>
              </a:ln>
              <a:effectLst/>
              <a:sp3d contourW="19050">
                <a:contourClr>
                  <a:schemeClr val="lt1"/>
                </a:contourClr>
              </a:sp3d>
            </c:spPr>
            <c:extLst>
              <c:ext xmlns:c16="http://schemas.microsoft.com/office/drawing/2014/chart" uri="{C3380CC4-5D6E-409C-BE32-E72D297353CC}">
                <c16:uniqueId val="{00000001-2727-474D-9076-83542700CFA0}"/>
              </c:ext>
            </c:extLst>
          </c:dPt>
          <c:dPt>
            <c:idx val="1"/>
            <c:bubble3D val="0"/>
            <c:spPr>
              <a:solidFill>
                <a:schemeClr val="accent4"/>
              </a:solidFill>
              <a:ln w="19050">
                <a:solidFill>
                  <a:schemeClr val="lt1"/>
                </a:solidFill>
              </a:ln>
              <a:effectLst/>
              <a:sp3d contourW="19050">
                <a:contourClr>
                  <a:schemeClr val="lt1"/>
                </a:contourClr>
              </a:sp3d>
            </c:spPr>
            <c:extLst>
              <c:ext xmlns:c16="http://schemas.microsoft.com/office/drawing/2014/chart" uri="{C3380CC4-5D6E-409C-BE32-E72D297353CC}">
                <c16:uniqueId val="{00000003-2727-474D-9076-83542700CFA0}"/>
              </c:ext>
            </c:extLst>
          </c:dPt>
          <c:dPt>
            <c:idx val="2"/>
            <c:bubble3D val="0"/>
            <c:spPr>
              <a:solidFill>
                <a:schemeClr val="accent6"/>
              </a:solidFill>
              <a:ln w="19050">
                <a:solidFill>
                  <a:schemeClr val="lt1"/>
                </a:solidFill>
              </a:ln>
              <a:effectLst/>
              <a:sp3d contourW="19050">
                <a:contourClr>
                  <a:schemeClr val="lt1"/>
                </a:contourClr>
              </a:sp3d>
            </c:spPr>
            <c:extLst>
              <c:ext xmlns:c16="http://schemas.microsoft.com/office/drawing/2014/chart" uri="{C3380CC4-5D6E-409C-BE32-E72D297353CC}">
                <c16:uniqueId val="{00000005-2727-474D-9076-83542700CFA0}"/>
              </c:ext>
            </c:extLst>
          </c:dPt>
          <c:dPt>
            <c:idx val="3"/>
            <c:bubble3D val="0"/>
            <c:spPr>
              <a:solidFill>
                <a:schemeClr val="accent2">
                  <a:lumMod val="60000"/>
                </a:schemeClr>
              </a:solidFill>
              <a:ln w="19050">
                <a:solidFill>
                  <a:schemeClr val="lt1"/>
                </a:solidFill>
              </a:ln>
              <a:effectLst/>
              <a:sp3d contourW="19050">
                <a:contourClr>
                  <a:schemeClr val="lt1"/>
                </a:contourClr>
              </a:sp3d>
            </c:spPr>
            <c:extLst>
              <c:ext xmlns:c16="http://schemas.microsoft.com/office/drawing/2014/chart" uri="{C3380CC4-5D6E-409C-BE32-E72D297353CC}">
                <c16:uniqueId val="{00000007-2727-474D-9076-83542700CFA0}"/>
              </c:ext>
            </c:extLst>
          </c:dPt>
          <c:dPt>
            <c:idx val="4"/>
            <c:bubble3D val="0"/>
            <c:spPr>
              <a:solidFill>
                <a:schemeClr val="accent4">
                  <a:lumMod val="60000"/>
                </a:schemeClr>
              </a:solidFill>
              <a:ln w="19050">
                <a:solidFill>
                  <a:schemeClr val="lt1"/>
                </a:solidFill>
              </a:ln>
              <a:effectLst/>
              <a:sp3d contourW="19050">
                <a:contourClr>
                  <a:schemeClr val="lt1"/>
                </a:contourClr>
              </a:sp3d>
            </c:spPr>
            <c:extLst>
              <c:ext xmlns:c16="http://schemas.microsoft.com/office/drawing/2014/chart" uri="{C3380CC4-5D6E-409C-BE32-E72D297353CC}">
                <c16:uniqueId val="{00000009-2727-474D-9076-83542700CFA0}"/>
              </c:ext>
            </c:extLst>
          </c:dPt>
          <c:dPt>
            <c:idx val="5"/>
            <c:bubble3D val="0"/>
            <c:spPr>
              <a:solidFill>
                <a:schemeClr val="accent6">
                  <a:lumMod val="60000"/>
                </a:schemeClr>
              </a:solidFill>
              <a:ln w="19050">
                <a:solidFill>
                  <a:schemeClr val="lt1"/>
                </a:solidFill>
              </a:ln>
              <a:effectLst/>
              <a:sp3d contourW="19050">
                <a:contourClr>
                  <a:schemeClr val="lt1"/>
                </a:contourClr>
              </a:sp3d>
            </c:spPr>
            <c:extLst>
              <c:ext xmlns:c16="http://schemas.microsoft.com/office/drawing/2014/chart" uri="{C3380CC4-5D6E-409C-BE32-E72D297353CC}">
                <c16:uniqueId val="{0000000B-2727-474D-9076-83542700CFA0}"/>
              </c:ext>
            </c:extLst>
          </c:dPt>
          <c:dLbls>
            <c:dLbl>
              <c:idx val="0"/>
              <c:layout>
                <c:manualLayout>
                  <c:x val="-0.1235051161134133"/>
                  <c:y val="9.0745005994145089E-2"/>
                </c:manualLayout>
              </c:layout>
              <c:tx>
                <c:rich>
                  <a:bodyPr/>
                  <a:lstStyle/>
                  <a:p>
                    <a:fld id="{DC07D362-EDFA-764B-9A15-D1218FD43627}" type="CATEGORYNAME">
                      <a:rPr lang="en-US"/>
                      <a:pPr/>
                      <a:t>[CATEGORY NAME]</a:t>
                    </a:fld>
                    <a:r>
                      <a:rPr lang="en-US" baseline="0" dirty="0"/>
                      <a:t>
£6500</a:t>
                    </a:r>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2727-474D-9076-83542700CFA0}"/>
                </c:ext>
              </c:extLst>
            </c:dLbl>
            <c:dLbl>
              <c:idx val="1"/>
              <c:layout>
                <c:manualLayout>
                  <c:x val="-0.21645633118894353"/>
                  <c:y val="-0.27435242784080166"/>
                </c:manualLayout>
              </c:layout>
              <c:tx>
                <c:rich>
                  <a:bodyPr/>
                  <a:lstStyle/>
                  <a:p>
                    <a:fld id="{1DA0E2D2-5C75-3349-AF6A-9D6664D52D9D}" type="CATEGORYNAME">
                      <a:rPr lang="en-US"/>
                      <a:pPr/>
                      <a:t>[CATEGORY NAME]</a:t>
                    </a:fld>
                    <a:r>
                      <a:rPr lang="en-US" baseline="0" dirty="0"/>
                      <a:t>
£20,000</a:t>
                    </a:r>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2727-474D-9076-83542700CFA0}"/>
                </c:ext>
              </c:extLst>
            </c:dLbl>
            <c:dLbl>
              <c:idx val="2"/>
              <c:tx>
                <c:rich>
                  <a:bodyPr/>
                  <a:lstStyle/>
                  <a:p>
                    <a:fld id="{3A937641-09BF-F943-B29C-CBFF936B5950}" type="CATEGORYNAME">
                      <a:rPr lang="en-US"/>
                      <a:pPr/>
                      <a:t>[CATEGORY NAME]</a:t>
                    </a:fld>
                    <a:r>
                      <a:rPr lang="en-US" baseline="0"/>
                      <a:t>
£3,700</a:t>
                    </a:r>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2727-474D-9076-83542700CFA0}"/>
                </c:ext>
              </c:extLst>
            </c:dLbl>
            <c:dLbl>
              <c:idx val="3"/>
              <c:tx>
                <c:rich>
                  <a:bodyPr/>
                  <a:lstStyle/>
                  <a:p>
                    <a:fld id="{38E7860D-E8CB-4E44-8F4D-5420DC1EE650}" type="CATEGORYNAME">
                      <a:rPr lang="en-US" smtClean="0"/>
                      <a:pPr/>
                      <a:t>[CATEGORY NAME]</a:t>
                    </a:fld>
                    <a:endParaRPr lang="en-US" baseline="0"/>
                  </a:p>
                  <a:p>
                    <a:r>
                      <a:rPr lang="en-US" baseline="0"/>
                      <a:t>£2500</a:t>
                    </a:r>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2727-474D-9076-83542700CFA0}"/>
                </c:ext>
              </c:extLst>
            </c:dLbl>
            <c:dLbl>
              <c:idx val="4"/>
              <c:tx>
                <c:rich>
                  <a:bodyPr/>
                  <a:lstStyle/>
                  <a:p>
                    <a:fld id="{F755A29C-603B-864D-9319-2DD82CEB9D2C}" type="CATEGORYNAME">
                      <a:rPr lang="en-US"/>
                      <a:pPr/>
                      <a:t>[CATEGORY NAME]</a:t>
                    </a:fld>
                    <a:r>
                      <a:rPr lang="en-US" baseline="0"/>
                      <a:t>
£2,950</a:t>
                    </a:r>
                  </a:p>
                  <a:p>
                    <a:endParaRPr lang="en-US"/>
                  </a:p>
                </c:rich>
              </c:tx>
              <c:dLblPos val="inEnd"/>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2727-474D-9076-83542700CFA0}"/>
                </c:ext>
              </c:extLst>
            </c:dLbl>
            <c:dLbl>
              <c:idx val="5"/>
              <c:layout>
                <c:manualLayout>
                  <c:x val="9.8926928180142176E-2"/>
                  <c:y val="9.5140021383295248E-2"/>
                </c:manualLayout>
              </c:layout>
              <c:tx>
                <c:rich>
                  <a:bodyPr/>
                  <a:lstStyle/>
                  <a:p>
                    <a:fld id="{60DA8D9D-CE52-FC44-8E70-5CE0950B57A4}" type="CATEGORYNAME">
                      <a:rPr lang="en-US"/>
                      <a:pPr/>
                      <a:t>[CATEGORY NAME]</a:t>
                    </a:fld>
                    <a:r>
                      <a:rPr lang="en-US" baseline="0" dirty="0"/>
                      <a:t>
£5,000</a:t>
                    </a:r>
                  </a:p>
                </c:rich>
              </c:tx>
              <c:dLblPos val="bestFit"/>
              <c:showLegendKey val="0"/>
              <c:showVal val="0"/>
              <c:showCatName val="1"/>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2727-474D-9076-83542700CFA0}"/>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lt1"/>
                    </a:solidFill>
                    <a:latin typeface="Arial" panose="020B0604020202020204" pitchFamily="34" charset="0"/>
                    <a:ea typeface="+mn-ea"/>
                    <a:cs typeface="Arial" panose="020B0604020202020204" pitchFamily="34" charset="0"/>
                  </a:defRPr>
                </a:pPr>
                <a:endParaRPr lang="en-US"/>
              </a:p>
            </c:txPr>
            <c:dLblPos val="in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'[Chart in Microsoft Word]Sheet1'!$A$2:$A$7</c:f>
              <c:strCache>
                <c:ptCount val="6"/>
                <c:pt idx="0">
                  <c:v>Premises Deposit rent</c:v>
                </c:pt>
                <c:pt idx="1">
                  <c:v>Stock purchase</c:v>
                </c:pt>
                <c:pt idx="2">
                  <c:v>Staff wages</c:v>
                </c:pt>
                <c:pt idx="3">
                  <c:v>Marketing</c:v>
                </c:pt>
                <c:pt idx="4">
                  <c:v>Logistics</c:v>
                </c:pt>
                <c:pt idx="5">
                  <c:v>Equipment</c:v>
                </c:pt>
              </c:strCache>
            </c:strRef>
          </c:cat>
          <c:val>
            <c:numRef>
              <c:f>'[Chart in Microsoft Word]Sheet1'!$B$2:$B$7</c:f>
              <c:numCache>
                <c:formatCode>"£"#,##0_);[Red]\("£"#,##0\)</c:formatCode>
                <c:ptCount val="6"/>
                <c:pt idx="0">
                  <c:v>6500</c:v>
                </c:pt>
                <c:pt idx="1">
                  <c:v>20000</c:v>
                </c:pt>
                <c:pt idx="2">
                  <c:v>3700</c:v>
                </c:pt>
                <c:pt idx="3">
                  <c:v>2500</c:v>
                </c:pt>
                <c:pt idx="4">
                  <c:v>2950</c:v>
                </c:pt>
                <c:pt idx="5">
                  <c:v>5000</c:v>
                </c:pt>
              </c:numCache>
            </c:numRef>
          </c:val>
          <c:extLst>
            <c:ext xmlns:c16="http://schemas.microsoft.com/office/drawing/2014/chart" uri="{C3380CC4-5D6E-409C-BE32-E72D297353CC}">
              <c16:uniqueId val="{0000000C-2727-474D-9076-83542700CFA0}"/>
            </c:ext>
          </c:extLst>
        </c:ser>
        <c:dLbls>
          <c:dLblPos val="inEnd"/>
          <c:showLegendKey val="0"/>
          <c:showVal val="0"/>
          <c:showCatName val="1"/>
          <c:showSerName val="0"/>
          <c:showPercent val="1"/>
          <c:showBubbleSize val="0"/>
          <c:showLeaderLines val="1"/>
        </c:dLbls>
      </c:pie3DChart>
      <c:spPr>
        <a:noFill/>
        <a:ln>
          <a:noFill/>
        </a:ln>
        <a:effectLst/>
      </c:spPr>
    </c:plotArea>
    <c:legend>
      <c:legendPos val="t"/>
      <c:layout>
        <c:manualLayout>
          <c:xMode val="edge"/>
          <c:yMode val="edge"/>
          <c:x val="3.0578870467360038E-4"/>
          <c:y val="0.10163868864953352"/>
          <c:w val="0.99333541428728356"/>
          <c:h val="0.12879944288705017"/>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1 Month Cash flow Breakdown</c:v>
                </c:pt>
              </c:strCache>
            </c:strRef>
          </c:tx>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dk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Sheet1!$A$2:$A$4</c:f>
              <c:strCache>
                <c:ptCount val="3"/>
                <c:pt idx="0">
                  <c:v>LOAN START UP</c:v>
                </c:pt>
                <c:pt idx="1">
                  <c:v>PERSONAL FUNDING</c:v>
                </c:pt>
                <c:pt idx="2">
                  <c:v>SALES</c:v>
                </c:pt>
              </c:strCache>
            </c:strRef>
          </c:cat>
          <c:val>
            <c:numRef>
              <c:f>Sheet1!$B$2:$B$4</c:f>
              <c:numCache>
                <c:formatCode>"£"#,##0_);[Red]\("£"#,##0\)</c:formatCode>
                <c:ptCount val="3"/>
                <c:pt idx="0">
                  <c:v>40000</c:v>
                </c:pt>
                <c:pt idx="1">
                  <c:v>20000</c:v>
                </c:pt>
                <c:pt idx="2">
                  <c:v>15000</c:v>
                </c:pt>
              </c:numCache>
            </c:numRef>
          </c:val>
          <c:extLst>
            <c:ext xmlns:c16="http://schemas.microsoft.com/office/drawing/2014/chart" uri="{C3380CC4-5D6E-409C-BE32-E72D297353CC}">
              <c16:uniqueId val="{00000000-2F96-3344-9534-2F9D6545142A}"/>
            </c:ext>
          </c:extLst>
        </c:ser>
        <c:dLbls>
          <c:showLegendKey val="0"/>
          <c:showVal val="1"/>
          <c:showCatName val="0"/>
          <c:showSerName val="0"/>
          <c:showPercent val="0"/>
          <c:showBubbleSize val="0"/>
        </c:dLbls>
        <c:gapWidth val="65"/>
        <c:shape val="box"/>
        <c:axId val="37244863"/>
        <c:axId val="37256511"/>
        <c:axId val="0"/>
      </c:bar3DChart>
      <c:catAx>
        <c:axId val="37244863"/>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800" b="0" i="0" u="none" strike="noStrike" kern="1200" cap="all" baseline="0">
                <a:solidFill>
                  <a:schemeClr val="dk1">
                    <a:lumMod val="75000"/>
                    <a:lumOff val="25000"/>
                  </a:schemeClr>
                </a:solidFill>
                <a:latin typeface="Arial" panose="020B0604020202020204" pitchFamily="34" charset="0"/>
                <a:ea typeface="+mn-ea"/>
                <a:cs typeface="Arial" panose="020B0604020202020204" pitchFamily="34" charset="0"/>
              </a:defRPr>
            </a:pPr>
            <a:endParaRPr lang="en-US"/>
          </a:p>
        </c:txPr>
        <c:crossAx val="37256511"/>
        <c:crosses val="autoZero"/>
        <c:auto val="1"/>
        <c:lblAlgn val="ctr"/>
        <c:lblOffset val="100"/>
        <c:noMultiLvlLbl val="0"/>
      </c:catAx>
      <c:valAx>
        <c:axId val="37256511"/>
        <c:scaling>
          <c:orientation val="minMax"/>
        </c:scaling>
        <c:delete val="0"/>
        <c:axPos val="l"/>
        <c:majorGridlines>
          <c:spPr>
            <a:ln w="9525" cap="flat" cmpd="sng" algn="ctr">
              <a:solidFill>
                <a:schemeClr val="dk1">
                  <a:lumMod val="15000"/>
                  <a:lumOff val="85000"/>
                </a:schemeClr>
              </a:solidFill>
              <a:round/>
            </a:ln>
            <a:effectLst/>
          </c:spPr>
        </c:majorGridlines>
        <c:numFmt formatCode="&quot;£&quot;#,##0_);[Red]\(&quot;£&quot;#,##0\)" sourceLinked="1"/>
        <c:majorTickMark val="none"/>
        <c:minorTickMark val="none"/>
        <c:tickLblPos val="nextTo"/>
        <c:spPr>
          <a:noFill/>
          <a:ln>
            <a:noFill/>
          </a:ln>
          <a:effectLst/>
        </c:spPr>
        <c:txPr>
          <a:bodyPr rot="-60000000" spcFirstLastPara="1" vertOverflow="ellipsis" vert="horz" wrap="square" anchor="ctr" anchorCtr="1"/>
          <a:lstStyle/>
          <a:p>
            <a:pPr>
              <a:defRPr sz="2800" b="0" i="0" u="none" strike="noStrike" kern="1200" baseline="0">
                <a:solidFill>
                  <a:schemeClr val="dk1">
                    <a:lumMod val="75000"/>
                    <a:lumOff val="25000"/>
                  </a:schemeClr>
                </a:solidFill>
                <a:latin typeface="Arial" panose="020B0604020202020204" pitchFamily="34" charset="0"/>
                <a:ea typeface="+mn-ea"/>
                <a:cs typeface="Arial" panose="020B0604020202020204" pitchFamily="34" charset="0"/>
              </a:defRPr>
            </a:pPr>
            <a:endParaRPr lang="en-US"/>
          </a:p>
        </c:txPr>
        <c:crossAx val="37244863"/>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2000" b="0" i="0" u="none" strike="noStrike" kern="1200" baseline="0">
              <a:solidFill>
                <a:schemeClr val="dk1">
                  <a:lumMod val="75000"/>
                  <a:lumOff val="2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a:outerShdw blurRad="63500" sx="102000" sy="102000" algn="ctr" rotWithShape="0">
        <a:prstClr val="black">
          <a:alpha val="40000"/>
        </a:prstClr>
      </a:outerShdw>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lt1"/>
    </cs:fontRef>
    <cs:defRPr sz="900"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6974D8-3241-4B9F-940B-8B442480FD10}"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C1271E88-0023-4655-9229-B94B6FA2E056}">
      <dgm:prSet custT="1"/>
      <dgm:spPr/>
      <dgm:t>
        <a:bodyPr/>
        <a:lstStyle/>
        <a:p>
          <a:r>
            <a:rPr lang="en-GB" sz="2800" b="1" dirty="0">
              <a:latin typeface="Arial" panose="020B0604020202020204" pitchFamily="34" charset="0"/>
              <a:cs typeface="Arial" panose="020B0604020202020204" pitchFamily="34" charset="0"/>
            </a:rPr>
            <a:t>Student Name: 	  ZAIRE ARIF</a:t>
          </a:r>
          <a:endParaRPr lang="en-US" sz="2800" b="1" dirty="0">
            <a:latin typeface="Arial" panose="020B0604020202020204" pitchFamily="34" charset="0"/>
            <a:cs typeface="Arial" panose="020B0604020202020204" pitchFamily="34" charset="0"/>
          </a:endParaRPr>
        </a:p>
      </dgm:t>
    </dgm:pt>
    <dgm:pt modelId="{EF425908-2A16-4B7F-9F03-A82C14549302}" type="parTrans" cxnId="{4933944F-9A15-49F3-A61A-FAC131CBCABC}">
      <dgm:prSet/>
      <dgm:spPr/>
      <dgm:t>
        <a:bodyPr/>
        <a:lstStyle/>
        <a:p>
          <a:endParaRPr lang="en-US"/>
        </a:p>
      </dgm:t>
    </dgm:pt>
    <dgm:pt modelId="{93E1EC73-CDB7-4ABA-88F2-04312618C397}" type="sibTrans" cxnId="{4933944F-9A15-49F3-A61A-FAC131CBCABC}">
      <dgm:prSet/>
      <dgm:spPr/>
      <dgm:t>
        <a:bodyPr/>
        <a:lstStyle/>
        <a:p>
          <a:endParaRPr lang="en-US"/>
        </a:p>
      </dgm:t>
    </dgm:pt>
    <dgm:pt modelId="{D94E140C-E4C5-4B64-B9EA-7E87214225C0}">
      <dgm:prSet custT="1"/>
      <dgm:spPr/>
      <dgm:t>
        <a:bodyPr/>
        <a:lstStyle/>
        <a:p>
          <a:r>
            <a:rPr lang="en-GB" sz="2800" b="1" dirty="0">
              <a:latin typeface="Arial" panose="020B0604020202020204" pitchFamily="34" charset="0"/>
              <a:cs typeface="Arial" panose="020B0604020202020204" pitchFamily="34" charset="0"/>
            </a:rPr>
            <a:t>Student ID:	              2432765</a:t>
          </a:r>
          <a:endParaRPr lang="en-US" sz="2800" b="1" dirty="0">
            <a:latin typeface="Arial" panose="020B0604020202020204" pitchFamily="34" charset="0"/>
            <a:cs typeface="Arial" panose="020B0604020202020204" pitchFamily="34" charset="0"/>
          </a:endParaRPr>
        </a:p>
      </dgm:t>
    </dgm:pt>
    <dgm:pt modelId="{BED6F765-DAA4-4986-B18F-2D4A8A7C3716}" type="parTrans" cxnId="{3EA9DF7E-4830-4F7B-B2D8-C5EC6E611E72}">
      <dgm:prSet/>
      <dgm:spPr/>
      <dgm:t>
        <a:bodyPr/>
        <a:lstStyle/>
        <a:p>
          <a:endParaRPr lang="en-US"/>
        </a:p>
      </dgm:t>
    </dgm:pt>
    <dgm:pt modelId="{9C20DC3A-528D-4AB3-8715-14C427E27F8E}" type="sibTrans" cxnId="{3EA9DF7E-4830-4F7B-B2D8-C5EC6E611E72}">
      <dgm:prSet/>
      <dgm:spPr/>
      <dgm:t>
        <a:bodyPr/>
        <a:lstStyle/>
        <a:p>
          <a:endParaRPr lang="en-US"/>
        </a:p>
      </dgm:t>
    </dgm:pt>
    <dgm:pt modelId="{E324AF55-5EE7-433B-85D7-0538894FAE64}">
      <dgm:prSet custT="1"/>
      <dgm:spPr/>
      <dgm:t>
        <a:bodyPr/>
        <a:lstStyle/>
        <a:p>
          <a:r>
            <a:rPr lang="en-GB" sz="2800" b="1" dirty="0">
              <a:latin typeface="Arial" panose="020B0604020202020204" pitchFamily="34" charset="0"/>
              <a:cs typeface="Arial" panose="020B0604020202020204" pitchFamily="34" charset="0"/>
            </a:rPr>
            <a:t>Lecturer’s Name:          Fouziya Farheen</a:t>
          </a:r>
          <a:r>
            <a:rPr lang="en-GB" sz="2800" b="0" dirty="0">
              <a:latin typeface="Arial" panose="020B0604020202020204" pitchFamily="34" charset="0"/>
              <a:cs typeface="Arial" panose="020B0604020202020204" pitchFamily="34" charset="0"/>
            </a:rPr>
            <a:t> </a:t>
          </a:r>
          <a:endParaRPr lang="en-US" sz="2800" b="0" dirty="0">
            <a:latin typeface="Arial" panose="020B0604020202020204" pitchFamily="34" charset="0"/>
            <a:cs typeface="Arial" panose="020B0604020202020204" pitchFamily="34" charset="0"/>
          </a:endParaRPr>
        </a:p>
      </dgm:t>
    </dgm:pt>
    <dgm:pt modelId="{18BA7213-7EF5-4820-BED1-F56ABE403AF4}" type="parTrans" cxnId="{14DF33FE-E3F7-400E-B3D3-C2119A866EFD}">
      <dgm:prSet/>
      <dgm:spPr/>
      <dgm:t>
        <a:bodyPr/>
        <a:lstStyle/>
        <a:p>
          <a:endParaRPr lang="en-US"/>
        </a:p>
      </dgm:t>
    </dgm:pt>
    <dgm:pt modelId="{8146B7BF-23A9-46BE-9221-CA42518DBBC6}" type="sibTrans" cxnId="{14DF33FE-E3F7-400E-B3D3-C2119A866EFD}">
      <dgm:prSet/>
      <dgm:spPr/>
      <dgm:t>
        <a:bodyPr/>
        <a:lstStyle/>
        <a:p>
          <a:endParaRPr lang="en-US"/>
        </a:p>
      </dgm:t>
    </dgm:pt>
    <dgm:pt modelId="{8062F0DD-2C1D-452A-9AFB-BBAF4FC75C00}">
      <dgm:prSet custT="1"/>
      <dgm:spPr/>
      <dgm:t>
        <a:bodyPr/>
        <a:lstStyle/>
        <a:p>
          <a:r>
            <a:rPr lang="en-GB" sz="2800" b="1" dirty="0">
              <a:latin typeface="Arial" panose="020B0604020202020204" pitchFamily="34" charset="0"/>
              <a:cs typeface="Arial" panose="020B0604020202020204" pitchFamily="34" charset="0"/>
            </a:rPr>
            <a:t>Module Code: 	              LCLM 4006</a:t>
          </a:r>
          <a:endParaRPr lang="en-US" sz="2800" b="1" dirty="0">
            <a:latin typeface="Arial" panose="020B0604020202020204" pitchFamily="34" charset="0"/>
            <a:cs typeface="Arial" panose="020B0604020202020204" pitchFamily="34" charset="0"/>
          </a:endParaRPr>
        </a:p>
      </dgm:t>
    </dgm:pt>
    <dgm:pt modelId="{1F25DD7C-8D39-4FDE-8D4C-E2EDDF229AA3}" type="parTrans" cxnId="{FF58EDD1-EBED-428C-8223-BD0CB75C3ABE}">
      <dgm:prSet/>
      <dgm:spPr/>
      <dgm:t>
        <a:bodyPr/>
        <a:lstStyle/>
        <a:p>
          <a:endParaRPr lang="en-US"/>
        </a:p>
      </dgm:t>
    </dgm:pt>
    <dgm:pt modelId="{F866AEB7-95C5-4CCF-99DF-E4E0179DAB20}" type="sibTrans" cxnId="{FF58EDD1-EBED-428C-8223-BD0CB75C3ABE}">
      <dgm:prSet/>
      <dgm:spPr/>
      <dgm:t>
        <a:bodyPr/>
        <a:lstStyle/>
        <a:p>
          <a:endParaRPr lang="en-US"/>
        </a:p>
      </dgm:t>
    </dgm:pt>
    <dgm:pt modelId="{1126970D-55D5-4A34-B061-373A8B14DE63}">
      <dgm:prSet custT="1"/>
      <dgm:spPr/>
      <dgm:t>
        <a:bodyPr/>
        <a:lstStyle/>
        <a:p>
          <a:r>
            <a:rPr lang="en-GB" sz="2800" b="1" dirty="0">
              <a:latin typeface="Arial" panose="020B0604020202020204" pitchFamily="34" charset="0"/>
              <a:cs typeface="Arial" panose="020B0604020202020204" pitchFamily="34" charset="0"/>
            </a:rPr>
            <a:t>Module Name: Enterprise and Entrepreneurship</a:t>
          </a:r>
          <a:endParaRPr lang="en-US" sz="2800" dirty="0">
            <a:latin typeface="Arial" panose="020B0604020202020204" pitchFamily="34" charset="0"/>
            <a:cs typeface="Arial" panose="020B0604020202020204" pitchFamily="34" charset="0"/>
          </a:endParaRPr>
        </a:p>
      </dgm:t>
    </dgm:pt>
    <dgm:pt modelId="{03ECC778-6DC5-4C3B-B67B-45BBB7C38F58}" type="parTrans" cxnId="{3A62BCD6-3ADC-4A2E-B760-6A9544E91D5D}">
      <dgm:prSet/>
      <dgm:spPr/>
      <dgm:t>
        <a:bodyPr/>
        <a:lstStyle/>
        <a:p>
          <a:endParaRPr lang="en-US"/>
        </a:p>
      </dgm:t>
    </dgm:pt>
    <dgm:pt modelId="{58892657-42CE-4F43-B9D3-DC7CD43FC8B6}" type="sibTrans" cxnId="{3A62BCD6-3ADC-4A2E-B760-6A9544E91D5D}">
      <dgm:prSet/>
      <dgm:spPr/>
      <dgm:t>
        <a:bodyPr/>
        <a:lstStyle/>
        <a:p>
          <a:endParaRPr lang="en-US"/>
        </a:p>
      </dgm:t>
    </dgm:pt>
    <dgm:pt modelId="{D936763E-C7FC-4977-8609-E3D7A3A53F9E}">
      <dgm:prSet custT="1"/>
      <dgm:spPr/>
      <dgm:t>
        <a:bodyPr/>
        <a:lstStyle/>
        <a:p>
          <a:r>
            <a:rPr lang="en-GB" sz="2800" b="1" dirty="0">
              <a:latin typeface="Arial" panose="020B0604020202020204" pitchFamily="34" charset="0"/>
              <a:cs typeface="Arial" panose="020B0604020202020204" pitchFamily="34" charset="0"/>
            </a:rPr>
            <a:t>Component 2:  Individual Presentation Pitch</a:t>
          </a:r>
          <a:endParaRPr lang="en-US" sz="2800" b="1" dirty="0">
            <a:latin typeface="Arial" panose="020B0604020202020204" pitchFamily="34" charset="0"/>
            <a:cs typeface="Arial" panose="020B0604020202020204" pitchFamily="34" charset="0"/>
          </a:endParaRPr>
        </a:p>
      </dgm:t>
    </dgm:pt>
    <dgm:pt modelId="{F7782219-829F-4406-B1A3-7EE8DAE2FD44}" type="parTrans" cxnId="{76E0818E-EBD2-4389-99B9-02EB5D4BF092}">
      <dgm:prSet/>
      <dgm:spPr/>
      <dgm:t>
        <a:bodyPr/>
        <a:lstStyle/>
        <a:p>
          <a:endParaRPr lang="en-US"/>
        </a:p>
      </dgm:t>
    </dgm:pt>
    <dgm:pt modelId="{64087A39-5266-411A-AB0A-FD8FBF4C43FB}" type="sibTrans" cxnId="{76E0818E-EBD2-4389-99B9-02EB5D4BF092}">
      <dgm:prSet/>
      <dgm:spPr/>
      <dgm:t>
        <a:bodyPr/>
        <a:lstStyle/>
        <a:p>
          <a:endParaRPr lang="en-US"/>
        </a:p>
      </dgm:t>
    </dgm:pt>
    <dgm:pt modelId="{B2483C21-4EFA-1D48-977B-FACD8F5F5571}" type="pres">
      <dgm:prSet presAssocID="{E66974D8-3241-4B9F-940B-8B442480FD10}" presName="vert0" presStyleCnt="0">
        <dgm:presLayoutVars>
          <dgm:dir/>
          <dgm:animOne val="branch"/>
          <dgm:animLvl val="lvl"/>
        </dgm:presLayoutVars>
      </dgm:prSet>
      <dgm:spPr/>
    </dgm:pt>
    <dgm:pt modelId="{0B031FA1-6291-C540-95D9-4BDBB909429E}" type="pres">
      <dgm:prSet presAssocID="{C1271E88-0023-4655-9229-B94B6FA2E056}" presName="thickLine" presStyleLbl="alignNode1" presStyleIdx="0" presStyleCnt="6"/>
      <dgm:spPr/>
    </dgm:pt>
    <dgm:pt modelId="{1B1627E5-1872-9548-94A5-D1611CB4CA41}" type="pres">
      <dgm:prSet presAssocID="{C1271E88-0023-4655-9229-B94B6FA2E056}" presName="horz1" presStyleCnt="0"/>
      <dgm:spPr/>
    </dgm:pt>
    <dgm:pt modelId="{17DE24F9-4C6A-154E-B5BE-E69F841D09EF}" type="pres">
      <dgm:prSet presAssocID="{C1271E88-0023-4655-9229-B94B6FA2E056}" presName="tx1" presStyleLbl="revTx" presStyleIdx="0" presStyleCnt="6"/>
      <dgm:spPr/>
    </dgm:pt>
    <dgm:pt modelId="{57FF322F-4078-E74C-B68F-569EAA4DCCE0}" type="pres">
      <dgm:prSet presAssocID="{C1271E88-0023-4655-9229-B94B6FA2E056}" presName="vert1" presStyleCnt="0"/>
      <dgm:spPr/>
    </dgm:pt>
    <dgm:pt modelId="{7FB28FF8-1ADE-0149-8887-A836E1CB3C93}" type="pres">
      <dgm:prSet presAssocID="{D94E140C-E4C5-4B64-B9EA-7E87214225C0}" presName="thickLine" presStyleLbl="alignNode1" presStyleIdx="1" presStyleCnt="6"/>
      <dgm:spPr/>
    </dgm:pt>
    <dgm:pt modelId="{C5439DE3-AE05-1948-9A9A-20B84A6868ED}" type="pres">
      <dgm:prSet presAssocID="{D94E140C-E4C5-4B64-B9EA-7E87214225C0}" presName="horz1" presStyleCnt="0"/>
      <dgm:spPr/>
    </dgm:pt>
    <dgm:pt modelId="{9CBBEC24-6475-254D-9752-60905CECB624}" type="pres">
      <dgm:prSet presAssocID="{D94E140C-E4C5-4B64-B9EA-7E87214225C0}" presName="tx1" presStyleLbl="revTx" presStyleIdx="1" presStyleCnt="6"/>
      <dgm:spPr/>
    </dgm:pt>
    <dgm:pt modelId="{A8AC9AC9-E2B2-B74E-962F-58719E9528F7}" type="pres">
      <dgm:prSet presAssocID="{D94E140C-E4C5-4B64-B9EA-7E87214225C0}" presName="vert1" presStyleCnt="0"/>
      <dgm:spPr/>
    </dgm:pt>
    <dgm:pt modelId="{537657DE-316C-3344-9199-62B31190A851}" type="pres">
      <dgm:prSet presAssocID="{E324AF55-5EE7-433B-85D7-0538894FAE64}" presName="thickLine" presStyleLbl="alignNode1" presStyleIdx="2" presStyleCnt="6"/>
      <dgm:spPr/>
    </dgm:pt>
    <dgm:pt modelId="{E38102A4-E55B-DF4F-815C-9C8746950290}" type="pres">
      <dgm:prSet presAssocID="{E324AF55-5EE7-433B-85D7-0538894FAE64}" presName="horz1" presStyleCnt="0"/>
      <dgm:spPr/>
    </dgm:pt>
    <dgm:pt modelId="{6D5802BF-5CA3-4849-A9C3-A77BCD16ACB1}" type="pres">
      <dgm:prSet presAssocID="{E324AF55-5EE7-433B-85D7-0538894FAE64}" presName="tx1" presStyleLbl="revTx" presStyleIdx="2" presStyleCnt="6"/>
      <dgm:spPr/>
    </dgm:pt>
    <dgm:pt modelId="{9AE29DFA-3839-3047-82C3-F8DD263368F5}" type="pres">
      <dgm:prSet presAssocID="{E324AF55-5EE7-433B-85D7-0538894FAE64}" presName="vert1" presStyleCnt="0"/>
      <dgm:spPr/>
    </dgm:pt>
    <dgm:pt modelId="{0D53A989-E1E3-CD42-A902-7B60C4F15B42}" type="pres">
      <dgm:prSet presAssocID="{8062F0DD-2C1D-452A-9AFB-BBAF4FC75C00}" presName="thickLine" presStyleLbl="alignNode1" presStyleIdx="3" presStyleCnt="6"/>
      <dgm:spPr/>
    </dgm:pt>
    <dgm:pt modelId="{A72764F1-C7F4-9540-BDDC-A73D487BFCB4}" type="pres">
      <dgm:prSet presAssocID="{8062F0DD-2C1D-452A-9AFB-BBAF4FC75C00}" presName="horz1" presStyleCnt="0"/>
      <dgm:spPr/>
    </dgm:pt>
    <dgm:pt modelId="{4428535E-0DED-DE41-A1E3-C50FDA4EDC51}" type="pres">
      <dgm:prSet presAssocID="{8062F0DD-2C1D-452A-9AFB-BBAF4FC75C00}" presName="tx1" presStyleLbl="revTx" presStyleIdx="3" presStyleCnt="6"/>
      <dgm:spPr/>
    </dgm:pt>
    <dgm:pt modelId="{8453F420-432F-C844-A6DE-FC554A6E2B29}" type="pres">
      <dgm:prSet presAssocID="{8062F0DD-2C1D-452A-9AFB-BBAF4FC75C00}" presName="vert1" presStyleCnt="0"/>
      <dgm:spPr/>
    </dgm:pt>
    <dgm:pt modelId="{D81EFCE9-0F92-0D41-BED9-B6D3AF4CADA1}" type="pres">
      <dgm:prSet presAssocID="{1126970D-55D5-4A34-B061-373A8B14DE63}" presName="thickLine" presStyleLbl="alignNode1" presStyleIdx="4" presStyleCnt="6"/>
      <dgm:spPr/>
    </dgm:pt>
    <dgm:pt modelId="{648044DE-C1CA-6847-A07B-1C5E96A5682F}" type="pres">
      <dgm:prSet presAssocID="{1126970D-55D5-4A34-B061-373A8B14DE63}" presName="horz1" presStyleCnt="0"/>
      <dgm:spPr/>
    </dgm:pt>
    <dgm:pt modelId="{E0CD1BAF-E7DA-7E49-BFA5-0C84BA2C6F45}" type="pres">
      <dgm:prSet presAssocID="{1126970D-55D5-4A34-B061-373A8B14DE63}" presName="tx1" presStyleLbl="revTx" presStyleIdx="4" presStyleCnt="6"/>
      <dgm:spPr/>
    </dgm:pt>
    <dgm:pt modelId="{4B56A4E5-1776-C548-880F-8224F6E945A3}" type="pres">
      <dgm:prSet presAssocID="{1126970D-55D5-4A34-B061-373A8B14DE63}" presName="vert1" presStyleCnt="0"/>
      <dgm:spPr/>
    </dgm:pt>
    <dgm:pt modelId="{B148D384-FF1E-E34A-A0D6-F71454815DBA}" type="pres">
      <dgm:prSet presAssocID="{D936763E-C7FC-4977-8609-E3D7A3A53F9E}" presName="thickLine" presStyleLbl="alignNode1" presStyleIdx="5" presStyleCnt="6"/>
      <dgm:spPr/>
    </dgm:pt>
    <dgm:pt modelId="{A12B8C45-8879-1441-954D-55844FE5EA10}" type="pres">
      <dgm:prSet presAssocID="{D936763E-C7FC-4977-8609-E3D7A3A53F9E}" presName="horz1" presStyleCnt="0"/>
      <dgm:spPr/>
    </dgm:pt>
    <dgm:pt modelId="{754CC8CA-5F3C-A147-854C-8B062F11D299}" type="pres">
      <dgm:prSet presAssocID="{D936763E-C7FC-4977-8609-E3D7A3A53F9E}" presName="tx1" presStyleLbl="revTx" presStyleIdx="5" presStyleCnt="6"/>
      <dgm:spPr/>
    </dgm:pt>
    <dgm:pt modelId="{342C45E0-4E0D-F340-AFE6-4E2CA937EDDB}" type="pres">
      <dgm:prSet presAssocID="{D936763E-C7FC-4977-8609-E3D7A3A53F9E}" presName="vert1" presStyleCnt="0"/>
      <dgm:spPr/>
    </dgm:pt>
  </dgm:ptLst>
  <dgm:cxnLst>
    <dgm:cxn modelId="{5B515136-3FD9-004C-9E92-3343F85D46EC}" type="presOf" srcId="{E324AF55-5EE7-433B-85D7-0538894FAE64}" destId="{6D5802BF-5CA3-4849-A9C3-A77BCD16ACB1}" srcOrd="0" destOrd="0" presId="urn:microsoft.com/office/officeart/2008/layout/LinedList"/>
    <dgm:cxn modelId="{4933944F-9A15-49F3-A61A-FAC131CBCABC}" srcId="{E66974D8-3241-4B9F-940B-8B442480FD10}" destId="{C1271E88-0023-4655-9229-B94B6FA2E056}" srcOrd="0" destOrd="0" parTransId="{EF425908-2A16-4B7F-9F03-A82C14549302}" sibTransId="{93E1EC73-CDB7-4ABA-88F2-04312618C397}"/>
    <dgm:cxn modelId="{8BC2F054-3201-BC49-ACBE-CF78767DCBA3}" type="presOf" srcId="{D94E140C-E4C5-4B64-B9EA-7E87214225C0}" destId="{9CBBEC24-6475-254D-9752-60905CECB624}" srcOrd="0" destOrd="0" presId="urn:microsoft.com/office/officeart/2008/layout/LinedList"/>
    <dgm:cxn modelId="{3EA9DF7E-4830-4F7B-B2D8-C5EC6E611E72}" srcId="{E66974D8-3241-4B9F-940B-8B442480FD10}" destId="{D94E140C-E4C5-4B64-B9EA-7E87214225C0}" srcOrd="1" destOrd="0" parTransId="{BED6F765-DAA4-4986-B18F-2D4A8A7C3716}" sibTransId="{9C20DC3A-528D-4AB3-8715-14C427E27F8E}"/>
    <dgm:cxn modelId="{254DE687-F5FD-A446-A90D-808290054595}" type="presOf" srcId="{1126970D-55D5-4A34-B061-373A8B14DE63}" destId="{E0CD1BAF-E7DA-7E49-BFA5-0C84BA2C6F45}" srcOrd="0" destOrd="0" presId="urn:microsoft.com/office/officeart/2008/layout/LinedList"/>
    <dgm:cxn modelId="{76E0818E-EBD2-4389-99B9-02EB5D4BF092}" srcId="{E66974D8-3241-4B9F-940B-8B442480FD10}" destId="{D936763E-C7FC-4977-8609-E3D7A3A53F9E}" srcOrd="5" destOrd="0" parTransId="{F7782219-829F-4406-B1A3-7EE8DAE2FD44}" sibTransId="{64087A39-5266-411A-AB0A-FD8FBF4C43FB}"/>
    <dgm:cxn modelId="{EDDB42A1-AFFC-694A-AE51-EC12774B1563}" type="presOf" srcId="{C1271E88-0023-4655-9229-B94B6FA2E056}" destId="{17DE24F9-4C6A-154E-B5BE-E69F841D09EF}" srcOrd="0" destOrd="0" presId="urn:microsoft.com/office/officeart/2008/layout/LinedList"/>
    <dgm:cxn modelId="{4F62AFA9-0D37-1D49-8A80-E6F0A1D79450}" type="presOf" srcId="{8062F0DD-2C1D-452A-9AFB-BBAF4FC75C00}" destId="{4428535E-0DED-DE41-A1E3-C50FDA4EDC51}" srcOrd="0" destOrd="0" presId="urn:microsoft.com/office/officeart/2008/layout/LinedList"/>
    <dgm:cxn modelId="{FF58EDD1-EBED-428C-8223-BD0CB75C3ABE}" srcId="{E66974D8-3241-4B9F-940B-8B442480FD10}" destId="{8062F0DD-2C1D-452A-9AFB-BBAF4FC75C00}" srcOrd="3" destOrd="0" parTransId="{1F25DD7C-8D39-4FDE-8D4C-E2EDDF229AA3}" sibTransId="{F866AEB7-95C5-4CCF-99DF-E4E0179DAB20}"/>
    <dgm:cxn modelId="{3A62BCD6-3ADC-4A2E-B760-6A9544E91D5D}" srcId="{E66974D8-3241-4B9F-940B-8B442480FD10}" destId="{1126970D-55D5-4A34-B061-373A8B14DE63}" srcOrd="4" destOrd="0" parTransId="{03ECC778-6DC5-4C3B-B67B-45BBB7C38F58}" sibTransId="{58892657-42CE-4F43-B9D3-DC7CD43FC8B6}"/>
    <dgm:cxn modelId="{F43AD4DF-D591-3943-B9F5-F2A54D60300E}" type="presOf" srcId="{E66974D8-3241-4B9F-940B-8B442480FD10}" destId="{B2483C21-4EFA-1D48-977B-FACD8F5F5571}" srcOrd="0" destOrd="0" presId="urn:microsoft.com/office/officeart/2008/layout/LinedList"/>
    <dgm:cxn modelId="{ED3DDBF9-CCC4-1D49-8CD1-179AFEC046C3}" type="presOf" srcId="{D936763E-C7FC-4977-8609-E3D7A3A53F9E}" destId="{754CC8CA-5F3C-A147-854C-8B062F11D299}" srcOrd="0" destOrd="0" presId="urn:microsoft.com/office/officeart/2008/layout/LinedList"/>
    <dgm:cxn modelId="{14DF33FE-E3F7-400E-B3D3-C2119A866EFD}" srcId="{E66974D8-3241-4B9F-940B-8B442480FD10}" destId="{E324AF55-5EE7-433B-85D7-0538894FAE64}" srcOrd="2" destOrd="0" parTransId="{18BA7213-7EF5-4820-BED1-F56ABE403AF4}" sibTransId="{8146B7BF-23A9-46BE-9221-CA42518DBBC6}"/>
    <dgm:cxn modelId="{CD4BD310-D5C5-6842-85DF-0F88E25A6C80}" type="presParOf" srcId="{B2483C21-4EFA-1D48-977B-FACD8F5F5571}" destId="{0B031FA1-6291-C540-95D9-4BDBB909429E}" srcOrd="0" destOrd="0" presId="urn:microsoft.com/office/officeart/2008/layout/LinedList"/>
    <dgm:cxn modelId="{D18E6F70-437E-0349-9B2E-86F74B424766}" type="presParOf" srcId="{B2483C21-4EFA-1D48-977B-FACD8F5F5571}" destId="{1B1627E5-1872-9548-94A5-D1611CB4CA41}" srcOrd="1" destOrd="0" presId="urn:microsoft.com/office/officeart/2008/layout/LinedList"/>
    <dgm:cxn modelId="{11716CEA-E083-D549-A8FC-755308D99AAE}" type="presParOf" srcId="{1B1627E5-1872-9548-94A5-D1611CB4CA41}" destId="{17DE24F9-4C6A-154E-B5BE-E69F841D09EF}" srcOrd="0" destOrd="0" presId="urn:microsoft.com/office/officeart/2008/layout/LinedList"/>
    <dgm:cxn modelId="{EBD200B5-765C-E046-B552-567A5B277EBD}" type="presParOf" srcId="{1B1627E5-1872-9548-94A5-D1611CB4CA41}" destId="{57FF322F-4078-E74C-B68F-569EAA4DCCE0}" srcOrd="1" destOrd="0" presId="urn:microsoft.com/office/officeart/2008/layout/LinedList"/>
    <dgm:cxn modelId="{16F7BB96-4DB0-7D46-8615-91BEB62231A5}" type="presParOf" srcId="{B2483C21-4EFA-1D48-977B-FACD8F5F5571}" destId="{7FB28FF8-1ADE-0149-8887-A836E1CB3C93}" srcOrd="2" destOrd="0" presId="urn:microsoft.com/office/officeart/2008/layout/LinedList"/>
    <dgm:cxn modelId="{EFB186E6-7853-DE43-81AA-EAC02DF8AAEE}" type="presParOf" srcId="{B2483C21-4EFA-1D48-977B-FACD8F5F5571}" destId="{C5439DE3-AE05-1948-9A9A-20B84A6868ED}" srcOrd="3" destOrd="0" presId="urn:microsoft.com/office/officeart/2008/layout/LinedList"/>
    <dgm:cxn modelId="{A15AD0D8-B544-B444-AED9-BCBC54C50EC0}" type="presParOf" srcId="{C5439DE3-AE05-1948-9A9A-20B84A6868ED}" destId="{9CBBEC24-6475-254D-9752-60905CECB624}" srcOrd="0" destOrd="0" presId="urn:microsoft.com/office/officeart/2008/layout/LinedList"/>
    <dgm:cxn modelId="{B975DF78-42C9-1C4A-BA63-04D6CEF08E39}" type="presParOf" srcId="{C5439DE3-AE05-1948-9A9A-20B84A6868ED}" destId="{A8AC9AC9-E2B2-B74E-962F-58719E9528F7}" srcOrd="1" destOrd="0" presId="urn:microsoft.com/office/officeart/2008/layout/LinedList"/>
    <dgm:cxn modelId="{F29A495D-93B1-F240-966E-8325C8E33B0A}" type="presParOf" srcId="{B2483C21-4EFA-1D48-977B-FACD8F5F5571}" destId="{537657DE-316C-3344-9199-62B31190A851}" srcOrd="4" destOrd="0" presId="urn:microsoft.com/office/officeart/2008/layout/LinedList"/>
    <dgm:cxn modelId="{E1CB5901-FC8E-8943-9CB5-066930BD1485}" type="presParOf" srcId="{B2483C21-4EFA-1D48-977B-FACD8F5F5571}" destId="{E38102A4-E55B-DF4F-815C-9C8746950290}" srcOrd="5" destOrd="0" presId="urn:microsoft.com/office/officeart/2008/layout/LinedList"/>
    <dgm:cxn modelId="{00C334A8-2EA7-3B46-8708-C092D1DC3151}" type="presParOf" srcId="{E38102A4-E55B-DF4F-815C-9C8746950290}" destId="{6D5802BF-5CA3-4849-A9C3-A77BCD16ACB1}" srcOrd="0" destOrd="0" presId="urn:microsoft.com/office/officeart/2008/layout/LinedList"/>
    <dgm:cxn modelId="{43780830-1378-ED4B-958C-E41932580876}" type="presParOf" srcId="{E38102A4-E55B-DF4F-815C-9C8746950290}" destId="{9AE29DFA-3839-3047-82C3-F8DD263368F5}" srcOrd="1" destOrd="0" presId="urn:microsoft.com/office/officeart/2008/layout/LinedList"/>
    <dgm:cxn modelId="{4D920E3A-C5DB-9D4C-A134-82BFD8994E5F}" type="presParOf" srcId="{B2483C21-4EFA-1D48-977B-FACD8F5F5571}" destId="{0D53A989-E1E3-CD42-A902-7B60C4F15B42}" srcOrd="6" destOrd="0" presId="urn:microsoft.com/office/officeart/2008/layout/LinedList"/>
    <dgm:cxn modelId="{0855B827-7D3E-6446-B1BB-76243571D749}" type="presParOf" srcId="{B2483C21-4EFA-1D48-977B-FACD8F5F5571}" destId="{A72764F1-C7F4-9540-BDDC-A73D487BFCB4}" srcOrd="7" destOrd="0" presId="urn:microsoft.com/office/officeart/2008/layout/LinedList"/>
    <dgm:cxn modelId="{68EE11FA-F06E-EA47-A49D-1902343F604E}" type="presParOf" srcId="{A72764F1-C7F4-9540-BDDC-A73D487BFCB4}" destId="{4428535E-0DED-DE41-A1E3-C50FDA4EDC51}" srcOrd="0" destOrd="0" presId="urn:microsoft.com/office/officeart/2008/layout/LinedList"/>
    <dgm:cxn modelId="{1463BF4F-B982-5A49-8BF0-5930BB7366CD}" type="presParOf" srcId="{A72764F1-C7F4-9540-BDDC-A73D487BFCB4}" destId="{8453F420-432F-C844-A6DE-FC554A6E2B29}" srcOrd="1" destOrd="0" presId="urn:microsoft.com/office/officeart/2008/layout/LinedList"/>
    <dgm:cxn modelId="{9303EC53-E874-0540-A056-67CDCB0C0AB5}" type="presParOf" srcId="{B2483C21-4EFA-1D48-977B-FACD8F5F5571}" destId="{D81EFCE9-0F92-0D41-BED9-B6D3AF4CADA1}" srcOrd="8" destOrd="0" presId="urn:microsoft.com/office/officeart/2008/layout/LinedList"/>
    <dgm:cxn modelId="{E0640FFC-2659-CB46-AE1E-BEA6C567EAD0}" type="presParOf" srcId="{B2483C21-4EFA-1D48-977B-FACD8F5F5571}" destId="{648044DE-C1CA-6847-A07B-1C5E96A5682F}" srcOrd="9" destOrd="0" presId="urn:microsoft.com/office/officeart/2008/layout/LinedList"/>
    <dgm:cxn modelId="{BD7157EB-85BC-C240-96C3-9B233DCB6381}" type="presParOf" srcId="{648044DE-C1CA-6847-A07B-1C5E96A5682F}" destId="{E0CD1BAF-E7DA-7E49-BFA5-0C84BA2C6F45}" srcOrd="0" destOrd="0" presId="urn:microsoft.com/office/officeart/2008/layout/LinedList"/>
    <dgm:cxn modelId="{A849D399-9F27-6C47-AE81-DEB399DE11F4}" type="presParOf" srcId="{648044DE-C1CA-6847-A07B-1C5E96A5682F}" destId="{4B56A4E5-1776-C548-880F-8224F6E945A3}" srcOrd="1" destOrd="0" presId="urn:microsoft.com/office/officeart/2008/layout/LinedList"/>
    <dgm:cxn modelId="{90F7E7AF-CCAC-064D-9E2D-5E8E24343AC2}" type="presParOf" srcId="{B2483C21-4EFA-1D48-977B-FACD8F5F5571}" destId="{B148D384-FF1E-E34A-A0D6-F71454815DBA}" srcOrd="10" destOrd="0" presId="urn:microsoft.com/office/officeart/2008/layout/LinedList"/>
    <dgm:cxn modelId="{1F048F98-D5A0-034D-85D7-B80660B5CA4D}" type="presParOf" srcId="{B2483C21-4EFA-1D48-977B-FACD8F5F5571}" destId="{A12B8C45-8879-1441-954D-55844FE5EA10}" srcOrd="11" destOrd="0" presId="urn:microsoft.com/office/officeart/2008/layout/LinedList"/>
    <dgm:cxn modelId="{E4E7E159-5FA8-D14B-A313-35DCB30494DD}" type="presParOf" srcId="{A12B8C45-8879-1441-954D-55844FE5EA10}" destId="{754CC8CA-5F3C-A147-854C-8B062F11D299}" srcOrd="0" destOrd="0" presId="urn:microsoft.com/office/officeart/2008/layout/LinedList"/>
    <dgm:cxn modelId="{ECB7EDF8-5066-A344-8CEC-E2E688E4AB19}" type="presParOf" srcId="{A12B8C45-8879-1441-954D-55844FE5EA10}" destId="{342C45E0-4E0D-F340-AFE6-4E2CA937EDD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031FA1-6291-C540-95D9-4BDBB909429E}">
      <dsp:nvSpPr>
        <dsp:cNvPr id="0" name=""/>
        <dsp:cNvSpPr/>
      </dsp:nvSpPr>
      <dsp:spPr>
        <a:xfrm>
          <a:off x="0" y="3070"/>
          <a:ext cx="882004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DE24F9-4C6A-154E-B5BE-E69F841D09EF}">
      <dsp:nvSpPr>
        <dsp:cNvPr id="0" name=""/>
        <dsp:cNvSpPr/>
      </dsp:nvSpPr>
      <dsp:spPr>
        <a:xfrm>
          <a:off x="0" y="3070"/>
          <a:ext cx="8820044" cy="104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Student Name: 	  ZAIRE ARIF</a:t>
          </a:r>
          <a:endParaRPr lang="en-US" sz="2800" b="1" kern="1200" dirty="0">
            <a:latin typeface="Arial" panose="020B0604020202020204" pitchFamily="34" charset="0"/>
            <a:cs typeface="Arial" panose="020B0604020202020204" pitchFamily="34" charset="0"/>
          </a:endParaRPr>
        </a:p>
      </dsp:txBody>
      <dsp:txXfrm>
        <a:off x="0" y="3070"/>
        <a:ext cx="8820044" cy="1047106"/>
      </dsp:txXfrm>
    </dsp:sp>
    <dsp:sp modelId="{7FB28FF8-1ADE-0149-8887-A836E1CB3C93}">
      <dsp:nvSpPr>
        <dsp:cNvPr id="0" name=""/>
        <dsp:cNvSpPr/>
      </dsp:nvSpPr>
      <dsp:spPr>
        <a:xfrm>
          <a:off x="0" y="1050176"/>
          <a:ext cx="882004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BBEC24-6475-254D-9752-60905CECB624}">
      <dsp:nvSpPr>
        <dsp:cNvPr id="0" name=""/>
        <dsp:cNvSpPr/>
      </dsp:nvSpPr>
      <dsp:spPr>
        <a:xfrm>
          <a:off x="0" y="1050176"/>
          <a:ext cx="8820044" cy="104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Student ID:	              2432765</a:t>
          </a:r>
          <a:endParaRPr lang="en-US" sz="2800" b="1" kern="1200" dirty="0">
            <a:latin typeface="Arial" panose="020B0604020202020204" pitchFamily="34" charset="0"/>
            <a:cs typeface="Arial" panose="020B0604020202020204" pitchFamily="34" charset="0"/>
          </a:endParaRPr>
        </a:p>
      </dsp:txBody>
      <dsp:txXfrm>
        <a:off x="0" y="1050176"/>
        <a:ext cx="8820044" cy="1047106"/>
      </dsp:txXfrm>
    </dsp:sp>
    <dsp:sp modelId="{537657DE-316C-3344-9199-62B31190A851}">
      <dsp:nvSpPr>
        <dsp:cNvPr id="0" name=""/>
        <dsp:cNvSpPr/>
      </dsp:nvSpPr>
      <dsp:spPr>
        <a:xfrm>
          <a:off x="0" y="2097283"/>
          <a:ext cx="882004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5802BF-5CA3-4849-A9C3-A77BCD16ACB1}">
      <dsp:nvSpPr>
        <dsp:cNvPr id="0" name=""/>
        <dsp:cNvSpPr/>
      </dsp:nvSpPr>
      <dsp:spPr>
        <a:xfrm>
          <a:off x="0" y="2097283"/>
          <a:ext cx="8820044" cy="104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Lecturer’s Name:          Fouziya Farheen</a:t>
          </a:r>
          <a:r>
            <a:rPr lang="en-GB" sz="2800" b="0" kern="1200" dirty="0">
              <a:latin typeface="Arial" panose="020B0604020202020204" pitchFamily="34" charset="0"/>
              <a:cs typeface="Arial" panose="020B0604020202020204" pitchFamily="34" charset="0"/>
            </a:rPr>
            <a:t> </a:t>
          </a:r>
          <a:endParaRPr lang="en-US" sz="2800" b="0" kern="1200" dirty="0">
            <a:latin typeface="Arial" panose="020B0604020202020204" pitchFamily="34" charset="0"/>
            <a:cs typeface="Arial" panose="020B0604020202020204" pitchFamily="34" charset="0"/>
          </a:endParaRPr>
        </a:p>
      </dsp:txBody>
      <dsp:txXfrm>
        <a:off x="0" y="2097283"/>
        <a:ext cx="8820044" cy="1047106"/>
      </dsp:txXfrm>
    </dsp:sp>
    <dsp:sp modelId="{0D53A989-E1E3-CD42-A902-7B60C4F15B42}">
      <dsp:nvSpPr>
        <dsp:cNvPr id="0" name=""/>
        <dsp:cNvSpPr/>
      </dsp:nvSpPr>
      <dsp:spPr>
        <a:xfrm>
          <a:off x="0" y="3144389"/>
          <a:ext cx="882004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28535E-0DED-DE41-A1E3-C50FDA4EDC51}">
      <dsp:nvSpPr>
        <dsp:cNvPr id="0" name=""/>
        <dsp:cNvSpPr/>
      </dsp:nvSpPr>
      <dsp:spPr>
        <a:xfrm>
          <a:off x="0" y="3144389"/>
          <a:ext cx="8820044" cy="104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Module Code: 	              LCLM 4006</a:t>
          </a:r>
          <a:endParaRPr lang="en-US" sz="2800" b="1" kern="1200" dirty="0">
            <a:latin typeface="Arial" panose="020B0604020202020204" pitchFamily="34" charset="0"/>
            <a:cs typeface="Arial" panose="020B0604020202020204" pitchFamily="34" charset="0"/>
          </a:endParaRPr>
        </a:p>
      </dsp:txBody>
      <dsp:txXfrm>
        <a:off x="0" y="3144389"/>
        <a:ext cx="8820044" cy="1047106"/>
      </dsp:txXfrm>
    </dsp:sp>
    <dsp:sp modelId="{D81EFCE9-0F92-0D41-BED9-B6D3AF4CADA1}">
      <dsp:nvSpPr>
        <dsp:cNvPr id="0" name=""/>
        <dsp:cNvSpPr/>
      </dsp:nvSpPr>
      <dsp:spPr>
        <a:xfrm>
          <a:off x="0" y="4191495"/>
          <a:ext cx="882004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CD1BAF-E7DA-7E49-BFA5-0C84BA2C6F45}">
      <dsp:nvSpPr>
        <dsp:cNvPr id="0" name=""/>
        <dsp:cNvSpPr/>
      </dsp:nvSpPr>
      <dsp:spPr>
        <a:xfrm>
          <a:off x="0" y="4191495"/>
          <a:ext cx="8820044" cy="104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Module Name: Enterprise and Entrepreneurship</a:t>
          </a:r>
          <a:endParaRPr lang="en-US" sz="2800" kern="1200" dirty="0">
            <a:latin typeface="Arial" panose="020B0604020202020204" pitchFamily="34" charset="0"/>
            <a:cs typeface="Arial" panose="020B0604020202020204" pitchFamily="34" charset="0"/>
          </a:endParaRPr>
        </a:p>
      </dsp:txBody>
      <dsp:txXfrm>
        <a:off x="0" y="4191495"/>
        <a:ext cx="8820044" cy="1047106"/>
      </dsp:txXfrm>
    </dsp:sp>
    <dsp:sp modelId="{B148D384-FF1E-E34A-A0D6-F71454815DBA}">
      <dsp:nvSpPr>
        <dsp:cNvPr id="0" name=""/>
        <dsp:cNvSpPr/>
      </dsp:nvSpPr>
      <dsp:spPr>
        <a:xfrm>
          <a:off x="0" y="5238602"/>
          <a:ext cx="882004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4CC8CA-5F3C-A147-854C-8B062F11D299}">
      <dsp:nvSpPr>
        <dsp:cNvPr id="0" name=""/>
        <dsp:cNvSpPr/>
      </dsp:nvSpPr>
      <dsp:spPr>
        <a:xfrm>
          <a:off x="0" y="5238602"/>
          <a:ext cx="8820044" cy="104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Component 2:  Individual Presentation Pitch</a:t>
          </a:r>
          <a:endParaRPr lang="en-US" sz="2800" b="1" kern="1200" dirty="0">
            <a:latin typeface="Arial" panose="020B0604020202020204" pitchFamily="34" charset="0"/>
            <a:cs typeface="Arial" panose="020B0604020202020204" pitchFamily="34" charset="0"/>
          </a:endParaRPr>
        </a:p>
      </dsp:txBody>
      <dsp:txXfrm>
        <a:off x="0" y="5238602"/>
        <a:ext cx="8820044" cy="10471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BAC2C4-F0C0-7442-BAE6-36BAD1D23E23}" type="datetimeFigureOut">
              <a:rPr lang="en-US" smtClean="0"/>
              <a:t>3/14/26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CA55D0-1768-1449-BDF7-916A755EF484}" type="slidenum">
              <a:rPr lang="en-US" smtClean="0"/>
              <a:t>‹#›</a:t>
            </a:fld>
            <a:endParaRPr lang="en-US"/>
          </a:p>
        </p:txBody>
      </p:sp>
    </p:spTree>
    <p:extLst>
      <p:ext uri="{BB962C8B-B14F-4D97-AF65-F5344CB8AC3E}">
        <p14:creationId xmlns:p14="http://schemas.microsoft.com/office/powerpoint/2010/main" val="3572432583"/>
      </p:ext>
    </p:extLst>
  </p:cSld>
  <p:clrMap bg1="lt1" tx1="dk1" bg2="lt2" tx2="dk2" accent1="accent1" accent2="accent2" accent3="accent3" accent4="accent4" accent5="accent5" accent6="accent6" hlink="hlink" folHlink="folHlink"/>
  <p:notesStyle>
    <a:lvl1pPr marL="0" algn="l" defTabSz="914345" rtl="0" eaLnBrk="1" latinLnBrk="0" hangingPunct="1">
      <a:defRPr sz="1200" kern="1200">
        <a:solidFill>
          <a:schemeClr val="tx1"/>
        </a:solidFill>
        <a:latin typeface="+mn-lt"/>
        <a:ea typeface="+mn-ea"/>
        <a:cs typeface="+mn-cs"/>
      </a:defRPr>
    </a:lvl1pPr>
    <a:lvl2pPr marL="457173" algn="l" defTabSz="914345" rtl="0" eaLnBrk="1" latinLnBrk="0" hangingPunct="1">
      <a:defRPr sz="1200" kern="1200">
        <a:solidFill>
          <a:schemeClr val="tx1"/>
        </a:solidFill>
        <a:latin typeface="+mn-lt"/>
        <a:ea typeface="+mn-ea"/>
        <a:cs typeface="+mn-cs"/>
      </a:defRPr>
    </a:lvl2pPr>
    <a:lvl3pPr marL="914345" algn="l" defTabSz="914345" rtl="0" eaLnBrk="1" latinLnBrk="0" hangingPunct="1">
      <a:defRPr sz="1200" kern="1200">
        <a:solidFill>
          <a:schemeClr val="tx1"/>
        </a:solidFill>
        <a:latin typeface="+mn-lt"/>
        <a:ea typeface="+mn-ea"/>
        <a:cs typeface="+mn-cs"/>
      </a:defRPr>
    </a:lvl3pPr>
    <a:lvl4pPr marL="1371518" algn="l" defTabSz="914345" rtl="0" eaLnBrk="1" latinLnBrk="0" hangingPunct="1">
      <a:defRPr sz="1200" kern="1200">
        <a:solidFill>
          <a:schemeClr val="tx1"/>
        </a:solidFill>
        <a:latin typeface="+mn-lt"/>
        <a:ea typeface="+mn-ea"/>
        <a:cs typeface="+mn-cs"/>
      </a:defRPr>
    </a:lvl4pPr>
    <a:lvl5pPr marL="1828691" algn="l" defTabSz="914345" rtl="0" eaLnBrk="1" latinLnBrk="0" hangingPunct="1">
      <a:defRPr sz="1200" kern="1200">
        <a:solidFill>
          <a:schemeClr val="tx1"/>
        </a:solidFill>
        <a:latin typeface="+mn-lt"/>
        <a:ea typeface="+mn-ea"/>
        <a:cs typeface="+mn-cs"/>
      </a:defRPr>
    </a:lvl5pPr>
    <a:lvl6pPr marL="2285863" algn="l" defTabSz="914345" rtl="0" eaLnBrk="1" latinLnBrk="0" hangingPunct="1">
      <a:defRPr sz="1200" kern="1200">
        <a:solidFill>
          <a:schemeClr val="tx1"/>
        </a:solidFill>
        <a:latin typeface="+mn-lt"/>
        <a:ea typeface="+mn-ea"/>
        <a:cs typeface="+mn-cs"/>
      </a:defRPr>
    </a:lvl6pPr>
    <a:lvl7pPr marL="2743036" algn="l" defTabSz="914345" rtl="0" eaLnBrk="1" latinLnBrk="0" hangingPunct="1">
      <a:defRPr sz="1200" kern="1200">
        <a:solidFill>
          <a:schemeClr val="tx1"/>
        </a:solidFill>
        <a:latin typeface="+mn-lt"/>
        <a:ea typeface="+mn-ea"/>
        <a:cs typeface="+mn-cs"/>
      </a:defRPr>
    </a:lvl7pPr>
    <a:lvl8pPr marL="3200209" algn="l" defTabSz="914345" rtl="0" eaLnBrk="1" latinLnBrk="0" hangingPunct="1">
      <a:defRPr sz="1200" kern="1200">
        <a:solidFill>
          <a:schemeClr val="tx1"/>
        </a:solidFill>
        <a:latin typeface="+mn-lt"/>
        <a:ea typeface="+mn-ea"/>
        <a:cs typeface="+mn-cs"/>
      </a:defRPr>
    </a:lvl8pPr>
    <a:lvl9pPr marL="3657381" algn="l" defTabSz="914345"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77A67DB-79E6-5249-96C9-4C56BD485F16}" type="slidenum">
              <a:rPr lang="en-US" smtClean="0"/>
              <a:t>1</a:t>
            </a:fld>
            <a:endParaRPr lang="en-US"/>
          </a:p>
        </p:txBody>
      </p:sp>
    </p:spTree>
    <p:extLst>
      <p:ext uri="{BB962C8B-B14F-4D97-AF65-F5344CB8AC3E}">
        <p14:creationId xmlns:p14="http://schemas.microsoft.com/office/powerpoint/2010/main" val="1401325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CA55D0-1768-1449-BDF7-916A755EF484}" type="slidenum">
              <a:rPr lang="en-US" smtClean="0"/>
              <a:t>3</a:t>
            </a:fld>
            <a:endParaRPr lang="en-US"/>
          </a:p>
        </p:txBody>
      </p:sp>
    </p:spTree>
    <p:extLst>
      <p:ext uri="{BB962C8B-B14F-4D97-AF65-F5344CB8AC3E}">
        <p14:creationId xmlns:p14="http://schemas.microsoft.com/office/powerpoint/2010/main" val="3588200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CA55D0-1768-1449-BDF7-916A755EF484}" type="slidenum">
              <a:rPr lang="en-US" smtClean="0"/>
              <a:t>4</a:t>
            </a:fld>
            <a:endParaRPr lang="en-US"/>
          </a:p>
        </p:txBody>
      </p:sp>
    </p:spTree>
    <p:extLst>
      <p:ext uri="{BB962C8B-B14F-4D97-AF65-F5344CB8AC3E}">
        <p14:creationId xmlns:p14="http://schemas.microsoft.com/office/powerpoint/2010/main" val="2689048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CA55D0-1768-1449-BDF7-916A755EF484}" type="slidenum">
              <a:rPr lang="en-US" smtClean="0"/>
              <a:t>5</a:t>
            </a:fld>
            <a:endParaRPr lang="en-US"/>
          </a:p>
        </p:txBody>
      </p:sp>
    </p:spTree>
    <p:extLst>
      <p:ext uri="{BB962C8B-B14F-4D97-AF65-F5344CB8AC3E}">
        <p14:creationId xmlns:p14="http://schemas.microsoft.com/office/powerpoint/2010/main" val="3530144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CA55D0-1768-1449-BDF7-916A755EF484}" type="slidenum">
              <a:rPr lang="en-US" smtClean="0"/>
              <a:t>6</a:t>
            </a:fld>
            <a:endParaRPr lang="en-US"/>
          </a:p>
        </p:txBody>
      </p:sp>
    </p:spTree>
    <p:extLst>
      <p:ext uri="{BB962C8B-B14F-4D97-AF65-F5344CB8AC3E}">
        <p14:creationId xmlns:p14="http://schemas.microsoft.com/office/powerpoint/2010/main" val="15641683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CA55D0-1768-1449-BDF7-916A755EF484}" type="slidenum">
              <a:rPr lang="en-US" smtClean="0"/>
              <a:t>7</a:t>
            </a:fld>
            <a:endParaRPr lang="en-US"/>
          </a:p>
        </p:txBody>
      </p:sp>
    </p:spTree>
    <p:extLst>
      <p:ext uri="{BB962C8B-B14F-4D97-AF65-F5344CB8AC3E}">
        <p14:creationId xmlns:p14="http://schemas.microsoft.com/office/powerpoint/2010/main" val="2962954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24637-3130-6789-4DF7-18253D608C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E59687-65B7-0F51-58B4-66D1785F65F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4BB5FE6-438E-0FD6-2113-88B6AEF2A2A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B056E41-1F87-068A-3903-1930A4AB49A2}"/>
              </a:ext>
            </a:extLst>
          </p:cNvPr>
          <p:cNvSpPr>
            <a:spLocks noGrp="1"/>
          </p:cNvSpPr>
          <p:nvPr>
            <p:ph type="sldNum" sz="quarter" idx="5"/>
          </p:nvPr>
        </p:nvSpPr>
        <p:spPr/>
        <p:txBody>
          <a:bodyPr/>
          <a:lstStyle/>
          <a:p>
            <a:fld id="{F6CA55D0-1768-1449-BDF7-916A755EF484}" type="slidenum">
              <a:rPr lang="en-US" smtClean="0"/>
              <a:t>8</a:t>
            </a:fld>
            <a:endParaRPr lang="en-US"/>
          </a:p>
        </p:txBody>
      </p:sp>
    </p:spTree>
    <p:extLst>
      <p:ext uri="{BB962C8B-B14F-4D97-AF65-F5344CB8AC3E}">
        <p14:creationId xmlns:p14="http://schemas.microsoft.com/office/powerpoint/2010/main" val="1413664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1C2261-3CD6-D1C4-1E67-35E1922DF2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7E77F9-1941-79F8-B728-22421A2EB0F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2E01408-38E0-1FB6-7498-EB650DCE2DF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1D407E9-1273-426D-A55A-5C2C877EEB5A}"/>
              </a:ext>
            </a:extLst>
          </p:cNvPr>
          <p:cNvSpPr>
            <a:spLocks noGrp="1"/>
          </p:cNvSpPr>
          <p:nvPr>
            <p:ph type="sldNum" sz="quarter" idx="5"/>
          </p:nvPr>
        </p:nvSpPr>
        <p:spPr/>
        <p:txBody>
          <a:bodyPr/>
          <a:lstStyle/>
          <a:p>
            <a:fld id="{F6CA55D0-1768-1449-BDF7-916A755EF484}" type="slidenum">
              <a:rPr lang="en-US" smtClean="0"/>
              <a:t>9</a:t>
            </a:fld>
            <a:endParaRPr lang="en-US"/>
          </a:p>
        </p:txBody>
      </p:sp>
    </p:spTree>
    <p:extLst>
      <p:ext uri="{BB962C8B-B14F-4D97-AF65-F5344CB8AC3E}">
        <p14:creationId xmlns:p14="http://schemas.microsoft.com/office/powerpoint/2010/main" val="2360095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CA55D0-1768-1449-BDF7-916A755EF484}" type="slidenum">
              <a:rPr lang="en-US" smtClean="0"/>
              <a:t>10</a:t>
            </a:fld>
            <a:endParaRPr lang="en-US"/>
          </a:p>
        </p:txBody>
      </p:sp>
    </p:spTree>
    <p:extLst>
      <p:ext uri="{BB962C8B-B14F-4D97-AF65-F5344CB8AC3E}">
        <p14:creationId xmlns:p14="http://schemas.microsoft.com/office/powerpoint/2010/main" val="22533545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CA55D0-1768-1449-BDF7-916A755EF484}" type="slidenum">
              <a:rPr lang="en-US" smtClean="0"/>
              <a:t>11</a:t>
            </a:fld>
            <a:endParaRPr lang="en-US"/>
          </a:p>
        </p:txBody>
      </p:sp>
    </p:spTree>
    <p:extLst>
      <p:ext uri="{BB962C8B-B14F-4D97-AF65-F5344CB8AC3E}">
        <p14:creationId xmlns:p14="http://schemas.microsoft.com/office/powerpoint/2010/main" val="3165404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CA55D0-1768-1449-BDF7-916A755EF484}" type="slidenum">
              <a:rPr lang="en-US" smtClean="0"/>
              <a:t>12</a:t>
            </a:fld>
            <a:endParaRPr lang="en-US"/>
          </a:p>
        </p:txBody>
      </p:sp>
    </p:spTree>
    <p:extLst>
      <p:ext uri="{BB962C8B-B14F-4D97-AF65-F5344CB8AC3E}">
        <p14:creationId xmlns:p14="http://schemas.microsoft.com/office/powerpoint/2010/main" val="3539988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4"/>
          </a:xfrm>
        </p:spPr>
        <p:txBody>
          <a:bodyPr/>
          <a:lstStyle/>
          <a:p>
            <a:r>
              <a:rPr lang="en-US"/>
              <a:t>Click to edit Master title style</a:t>
            </a:r>
          </a:p>
        </p:txBody>
      </p:sp>
      <p:sp>
        <p:nvSpPr>
          <p:cNvPr id="3" name="Subtitle 2"/>
          <p:cNvSpPr>
            <a:spLocks noGrp="1"/>
          </p:cNvSpPr>
          <p:nvPr>
            <p:ph type="subTitle" idx="1"/>
          </p:nvPr>
        </p:nvSpPr>
        <p:spPr>
          <a:xfrm>
            <a:off x="1371600" y="3886199"/>
            <a:ext cx="6400800" cy="1752601"/>
          </a:xfrm>
        </p:spPr>
        <p:txBody>
          <a:bodyPr/>
          <a:lstStyle>
            <a:lvl1pPr marL="0" indent="0" algn="ctr">
              <a:buNone/>
              <a:defRPr>
                <a:solidFill>
                  <a:schemeClr val="tx1">
                    <a:tint val="75000"/>
                  </a:schemeClr>
                </a:solidFill>
              </a:defRPr>
            </a:lvl1pPr>
            <a:lvl2pPr marL="457214" indent="0" algn="ctr">
              <a:buNone/>
              <a:defRPr>
                <a:solidFill>
                  <a:schemeClr val="tx1">
                    <a:tint val="75000"/>
                  </a:schemeClr>
                </a:solidFill>
              </a:defRPr>
            </a:lvl2pPr>
            <a:lvl3pPr marL="914427" indent="0" algn="ctr">
              <a:buNone/>
              <a:defRPr>
                <a:solidFill>
                  <a:schemeClr val="tx1">
                    <a:tint val="75000"/>
                  </a:schemeClr>
                </a:solidFill>
              </a:defRPr>
            </a:lvl3pPr>
            <a:lvl4pPr marL="1371641" indent="0" algn="ctr">
              <a:buNone/>
              <a:defRPr>
                <a:solidFill>
                  <a:schemeClr val="tx1">
                    <a:tint val="75000"/>
                  </a:schemeClr>
                </a:solidFill>
              </a:defRPr>
            </a:lvl4pPr>
            <a:lvl5pPr marL="1828855" indent="0" algn="ctr">
              <a:buNone/>
              <a:defRPr>
                <a:solidFill>
                  <a:schemeClr val="tx1">
                    <a:tint val="75000"/>
                  </a:schemeClr>
                </a:solidFill>
              </a:defRPr>
            </a:lvl5pPr>
            <a:lvl6pPr marL="2286067" indent="0" algn="ctr">
              <a:buNone/>
              <a:defRPr>
                <a:solidFill>
                  <a:schemeClr val="tx1">
                    <a:tint val="75000"/>
                  </a:schemeClr>
                </a:solidFill>
              </a:defRPr>
            </a:lvl6pPr>
            <a:lvl7pPr marL="2743281" indent="0" algn="ctr">
              <a:buNone/>
              <a:defRPr>
                <a:solidFill>
                  <a:schemeClr val="tx1">
                    <a:tint val="75000"/>
                  </a:schemeClr>
                </a:solidFill>
              </a:defRPr>
            </a:lvl7pPr>
            <a:lvl8pPr marL="3200495" indent="0" algn="ctr">
              <a:buNone/>
              <a:defRPr>
                <a:solidFill>
                  <a:schemeClr val="tx1">
                    <a:tint val="75000"/>
                  </a:schemeClr>
                </a:solidFill>
              </a:defRPr>
            </a:lvl8pPr>
            <a:lvl9pPr marL="365770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2" y="4406900"/>
            <a:ext cx="7772400" cy="1362076"/>
          </a:xfrm>
        </p:spPr>
        <p:txBody>
          <a:bodyPr anchor="t"/>
          <a:lstStyle>
            <a:lvl1pPr algn="l">
              <a:defRPr sz="4001" b="1" cap="all"/>
            </a:lvl1pPr>
          </a:lstStyle>
          <a:p>
            <a:r>
              <a:rPr lang="en-US"/>
              <a:t>Click to edit Master title style</a:t>
            </a:r>
          </a:p>
        </p:txBody>
      </p:sp>
      <p:sp>
        <p:nvSpPr>
          <p:cNvPr id="3" name="Text Placeholder 2"/>
          <p:cNvSpPr>
            <a:spLocks noGrp="1"/>
          </p:cNvSpPr>
          <p:nvPr>
            <p:ph type="body" idx="1"/>
          </p:nvPr>
        </p:nvSpPr>
        <p:spPr>
          <a:xfrm>
            <a:off x="722312" y="2906714"/>
            <a:ext cx="7772400" cy="1500187"/>
          </a:xfrm>
        </p:spPr>
        <p:txBody>
          <a:bodyPr anchor="b"/>
          <a:lstStyle>
            <a:lvl1pPr marL="0" indent="0">
              <a:buNone/>
              <a:defRPr sz="2000">
                <a:solidFill>
                  <a:schemeClr val="tx1">
                    <a:tint val="75000"/>
                  </a:schemeClr>
                </a:solidFill>
              </a:defRPr>
            </a:lvl1pPr>
            <a:lvl2pPr marL="457214" indent="0">
              <a:buNone/>
              <a:defRPr sz="1800">
                <a:solidFill>
                  <a:schemeClr val="tx1">
                    <a:tint val="75000"/>
                  </a:schemeClr>
                </a:solidFill>
              </a:defRPr>
            </a:lvl2pPr>
            <a:lvl3pPr marL="914427" indent="0">
              <a:buNone/>
              <a:defRPr sz="1601">
                <a:solidFill>
                  <a:schemeClr val="tx1">
                    <a:tint val="75000"/>
                  </a:schemeClr>
                </a:solidFill>
              </a:defRPr>
            </a:lvl3pPr>
            <a:lvl4pPr marL="1371641" indent="0">
              <a:buNone/>
              <a:defRPr sz="1401">
                <a:solidFill>
                  <a:schemeClr val="tx1">
                    <a:tint val="75000"/>
                  </a:schemeClr>
                </a:solidFill>
              </a:defRPr>
            </a:lvl4pPr>
            <a:lvl5pPr marL="1828855" indent="0">
              <a:buNone/>
              <a:defRPr sz="1401">
                <a:solidFill>
                  <a:schemeClr val="tx1">
                    <a:tint val="75000"/>
                  </a:schemeClr>
                </a:solidFill>
              </a:defRPr>
            </a:lvl5pPr>
            <a:lvl6pPr marL="2286067" indent="0">
              <a:buNone/>
              <a:defRPr sz="1401">
                <a:solidFill>
                  <a:schemeClr val="tx1">
                    <a:tint val="75000"/>
                  </a:schemeClr>
                </a:solidFill>
              </a:defRPr>
            </a:lvl6pPr>
            <a:lvl7pPr marL="2743281" indent="0">
              <a:buNone/>
              <a:defRPr sz="1401">
                <a:solidFill>
                  <a:schemeClr val="tx1">
                    <a:tint val="75000"/>
                  </a:schemeClr>
                </a:solidFill>
              </a:defRPr>
            </a:lvl7pPr>
            <a:lvl8pPr marL="3200495" indent="0">
              <a:buNone/>
              <a:defRPr sz="1401">
                <a:solidFill>
                  <a:schemeClr val="tx1">
                    <a:tint val="75000"/>
                  </a:schemeClr>
                </a:solidFill>
              </a:defRPr>
            </a:lvl8pPr>
            <a:lvl9pPr marL="3657708" indent="0">
              <a:buNone/>
              <a:defRPr sz="140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199" y="1600202"/>
            <a:ext cx="4038601"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1"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4"/>
            <a:ext cx="4040188" cy="639761"/>
          </a:xfrm>
        </p:spPr>
        <p:txBody>
          <a:bodyPr anchor="b"/>
          <a:lstStyle>
            <a:lvl1pPr marL="0" indent="0">
              <a:buNone/>
              <a:defRPr sz="2400" b="1"/>
            </a:lvl1pPr>
            <a:lvl2pPr marL="457214" indent="0">
              <a:buNone/>
              <a:defRPr sz="2000" b="1"/>
            </a:lvl2pPr>
            <a:lvl3pPr marL="914427" indent="0">
              <a:buNone/>
              <a:defRPr sz="1800" b="1"/>
            </a:lvl3pPr>
            <a:lvl4pPr marL="1371641" indent="0">
              <a:buNone/>
              <a:defRPr sz="1601" b="1"/>
            </a:lvl4pPr>
            <a:lvl5pPr marL="1828855" indent="0">
              <a:buNone/>
              <a:defRPr sz="1601" b="1"/>
            </a:lvl5pPr>
            <a:lvl6pPr marL="2286067" indent="0">
              <a:buNone/>
              <a:defRPr sz="1601" b="1"/>
            </a:lvl6pPr>
            <a:lvl7pPr marL="2743281" indent="0">
              <a:buNone/>
              <a:defRPr sz="1601" b="1"/>
            </a:lvl7pPr>
            <a:lvl8pPr marL="3200495" indent="0">
              <a:buNone/>
              <a:defRPr sz="1601" b="1"/>
            </a:lvl8pPr>
            <a:lvl9pPr marL="3657708" indent="0">
              <a:buNone/>
              <a:defRPr sz="1601"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4"/>
            <a:ext cx="4041775" cy="639761"/>
          </a:xfrm>
        </p:spPr>
        <p:txBody>
          <a:bodyPr anchor="b"/>
          <a:lstStyle>
            <a:lvl1pPr marL="0" indent="0">
              <a:buNone/>
              <a:defRPr sz="2400" b="1"/>
            </a:lvl1pPr>
            <a:lvl2pPr marL="457214" indent="0">
              <a:buNone/>
              <a:defRPr sz="2000" b="1"/>
            </a:lvl2pPr>
            <a:lvl3pPr marL="914427" indent="0">
              <a:buNone/>
              <a:defRPr sz="1800" b="1"/>
            </a:lvl3pPr>
            <a:lvl4pPr marL="1371641" indent="0">
              <a:buNone/>
              <a:defRPr sz="1601" b="1"/>
            </a:lvl4pPr>
            <a:lvl5pPr marL="1828855" indent="0">
              <a:buNone/>
              <a:defRPr sz="1601" b="1"/>
            </a:lvl5pPr>
            <a:lvl6pPr marL="2286067" indent="0">
              <a:buNone/>
              <a:defRPr sz="1601" b="1"/>
            </a:lvl6pPr>
            <a:lvl7pPr marL="2743281" indent="0">
              <a:buNone/>
              <a:defRPr sz="1601" b="1"/>
            </a:lvl7pPr>
            <a:lvl8pPr marL="3200495" indent="0">
              <a:buNone/>
              <a:defRPr sz="1601" b="1"/>
            </a:lvl8pPr>
            <a:lvl9pPr marL="3657708" indent="0">
              <a:buNone/>
              <a:defRPr sz="1601"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1"/>
            </a:lvl4pPr>
            <a:lvl5pPr>
              <a:defRPr sz="1601"/>
            </a:lvl5pPr>
            <a:lvl6pPr>
              <a:defRPr sz="1601"/>
            </a:lvl6pPr>
            <a:lvl7pPr>
              <a:defRPr sz="1601"/>
            </a:lvl7pPr>
            <a:lvl8pPr>
              <a:defRPr sz="1601"/>
            </a:lvl8pPr>
            <a:lvl9pPr>
              <a:defRPr sz="16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1"/>
            <a:ext cx="3008313" cy="1162049"/>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1"/>
            </a:lvl1pPr>
            <a:lvl2pPr marL="457214" indent="0">
              <a:buNone/>
              <a:defRPr sz="1199"/>
            </a:lvl2pPr>
            <a:lvl3pPr marL="914427" indent="0">
              <a:buNone/>
              <a:defRPr sz="999"/>
            </a:lvl3pPr>
            <a:lvl4pPr marL="1371641" indent="0">
              <a:buNone/>
              <a:defRPr sz="900"/>
            </a:lvl4pPr>
            <a:lvl5pPr marL="1828855" indent="0">
              <a:buNone/>
              <a:defRPr sz="900"/>
            </a:lvl5pPr>
            <a:lvl6pPr marL="2286067" indent="0">
              <a:buNone/>
              <a:defRPr sz="900"/>
            </a:lvl6pPr>
            <a:lvl7pPr marL="2743281" indent="0">
              <a:buNone/>
              <a:defRPr sz="900"/>
            </a:lvl7pPr>
            <a:lvl8pPr marL="3200495" indent="0">
              <a:buNone/>
              <a:defRPr sz="900"/>
            </a:lvl8pPr>
            <a:lvl9pPr marL="3657708"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399" cy="566737"/>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4"/>
            <a:ext cx="5486399" cy="4114800"/>
          </a:xfrm>
        </p:spPr>
        <p:txBody>
          <a:bodyPr/>
          <a:lstStyle>
            <a:lvl1pPr marL="0" indent="0">
              <a:buNone/>
              <a:defRPr sz="3200"/>
            </a:lvl1pPr>
            <a:lvl2pPr marL="457214" indent="0">
              <a:buNone/>
              <a:defRPr sz="2800"/>
            </a:lvl2pPr>
            <a:lvl3pPr marL="914427" indent="0">
              <a:buNone/>
              <a:defRPr sz="2400"/>
            </a:lvl3pPr>
            <a:lvl4pPr marL="1371641" indent="0">
              <a:buNone/>
              <a:defRPr sz="2000"/>
            </a:lvl4pPr>
            <a:lvl5pPr marL="1828855" indent="0">
              <a:buNone/>
              <a:defRPr sz="2000"/>
            </a:lvl5pPr>
            <a:lvl6pPr marL="2286067" indent="0">
              <a:buNone/>
              <a:defRPr sz="2000"/>
            </a:lvl6pPr>
            <a:lvl7pPr marL="2743281" indent="0">
              <a:buNone/>
              <a:defRPr sz="2000"/>
            </a:lvl7pPr>
            <a:lvl8pPr marL="3200495" indent="0">
              <a:buNone/>
              <a:defRPr sz="2000"/>
            </a:lvl8pPr>
            <a:lvl9pPr marL="3657708" indent="0">
              <a:buNone/>
              <a:defRPr sz="2000"/>
            </a:lvl9pPr>
          </a:lstStyle>
          <a:p>
            <a:endParaRPr lang="en-US"/>
          </a:p>
        </p:txBody>
      </p:sp>
      <p:sp>
        <p:nvSpPr>
          <p:cNvPr id="4" name="Text Placeholder 3"/>
          <p:cNvSpPr>
            <a:spLocks noGrp="1"/>
          </p:cNvSpPr>
          <p:nvPr>
            <p:ph type="body" sz="half" idx="2"/>
          </p:nvPr>
        </p:nvSpPr>
        <p:spPr>
          <a:xfrm>
            <a:off x="1792288" y="5367337"/>
            <a:ext cx="5486399" cy="804863"/>
          </a:xfrm>
        </p:spPr>
        <p:txBody>
          <a:bodyPr/>
          <a:lstStyle>
            <a:lvl1pPr marL="0" indent="0">
              <a:buNone/>
              <a:defRPr sz="1401"/>
            </a:lvl1pPr>
            <a:lvl2pPr marL="457214" indent="0">
              <a:buNone/>
              <a:defRPr sz="1199"/>
            </a:lvl2pPr>
            <a:lvl3pPr marL="914427" indent="0">
              <a:buNone/>
              <a:defRPr sz="999"/>
            </a:lvl3pPr>
            <a:lvl4pPr marL="1371641" indent="0">
              <a:buNone/>
              <a:defRPr sz="900"/>
            </a:lvl4pPr>
            <a:lvl5pPr marL="1828855" indent="0">
              <a:buNone/>
              <a:defRPr sz="900"/>
            </a:lvl5pPr>
            <a:lvl6pPr marL="2286067" indent="0">
              <a:buNone/>
              <a:defRPr sz="900"/>
            </a:lvl6pPr>
            <a:lvl7pPr marL="2743281" indent="0">
              <a:buNone/>
              <a:defRPr sz="900"/>
            </a:lvl7pPr>
            <a:lvl8pPr marL="3200495" indent="0">
              <a:buNone/>
              <a:defRPr sz="900"/>
            </a:lvl8pPr>
            <a:lvl9pPr marL="3657708"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1"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1" y="274639"/>
            <a:ext cx="8229601"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1" y="1600202"/>
            <a:ext cx="8229601"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1" y="6356350"/>
            <a:ext cx="2133600" cy="365125"/>
          </a:xfrm>
          <a:prstGeom prst="rect">
            <a:avLst/>
          </a:prstGeom>
        </p:spPr>
        <p:txBody>
          <a:bodyPr vert="horz" lIns="91440" tIns="45720" rIns="91440" bIns="45720" rtlCol="0" anchor="ctr"/>
          <a:lstStyle>
            <a:lvl1pPr algn="l">
              <a:defRPr sz="1199">
                <a:solidFill>
                  <a:schemeClr val="tx1">
                    <a:tint val="75000"/>
                  </a:schemeClr>
                </a:solidFill>
              </a:defRPr>
            </a:lvl1pPr>
          </a:lstStyle>
          <a:p>
            <a:fld id="{1D8BD707-D9CF-40AE-B4C6-C98DA3205C09}" type="datetimeFigureOut">
              <a:rPr lang="en-US" smtClean="0"/>
              <a:pPr/>
              <a:t>3/14/26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19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199" y="6356350"/>
            <a:ext cx="2133600" cy="365125"/>
          </a:xfrm>
          <a:prstGeom prst="rect">
            <a:avLst/>
          </a:prstGeom>
        </p:spPr>
        <p:txBody>
          <a:bodyPr vert="horz" lIns="91440" tIns="45720" rIns="91440" bIns="45720" rtlCol="0" anchor="ctr"/>
          <a:lstStyle>
            <a:lvl1pPr algn="r">
              <a:defRPr sz="1199">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27" rtl="0" eaLnBrk="1" latinLnBrk="0" hangingPunct="1">
        <a:spcBef>
          <a:spcPct val="0"/>
        </a:spcBef>
        <a:buNone/>
        <a:defRPr sz="4400" kern="1200">
          <a:solidFill>
            <a:schemeClr val="tx1"/>
          </a:solidFill>
          <a:latin typeface="+mj-lt"/>
          <a:ea typeface="+mj-ea"/>
          <a:cs typeface="+mj-cs"/>
        </a:defRPr>
      </a:lvl1pPr>
    </p:titleStyle>
    <p:bodyStyle>
      <a:lvl1pPr marL="342911" indent="-342911" algn="l" defTabSz="914427"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72" indent="-285758" algn="l" defTabSz="914427"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34" indent="-228606" algn="l" defTabSz="914427"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47" indent="-228606" algn="l" defTabSz="914427"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61" indent="-228606" algn="l" defTabSz="914427"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75" indent="-228606" algn="l" defTabSz="91442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89" indent="-228606" algn="l" defTabSz="91442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102" indent="-228606" algn="l" defTabSz="91442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315" indent="-228606" algn="l" defTabSz="914427"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27" rtl="0" eaLnBrk="1" latinLnBrk="0" hangingPunct="1">
        <a:defRPr sz="1800" kern="1200">
          <a:solidFill>
            <a:schemeClr val="tx1"/>
          </a:solidFill>
          <a:latin typeface="+mn-lt"/>
          <a:ea typeface="+mn-ea"/>
          <a:cs typeface="+mn-cs"/>
        </a:defRPr>
      </a:lvl1pPr>
      <a:lvl2pPr marL="457214" algn="l" defTabSz="914427" rtl="0" eaLnBrk="1" latinLnBrk="0" hangingPunct="1">
        <a:defRPr sz="1800" kern="1200">
          <a:solidFill>
            <a:schemeClr val="tx1"/>
          </a:solidFill>
          <a:latin typeface="+mn-lt"/>
          <a:ea typeface="+mn-ea"/>
          <a:cs typeface="+mn-cs"/>
        </a:defRPr>
      </a:lvl2pPr>
      <a:lvl3pPr marL="914427" algn="l" defTabSz="914427" rtl="0" eaLnBrk="1" latinLnBrk="0" hangingPunct="1">
        <a:defRPr sz="1800" kern="1200">
          <a:solidFill>
            <a:schemeClr val="tx1"/>
          </a:solidFill>
          <a:latin typeface="+mn-lt"/>
          <a:ea typeface="+mn-ea"/>
          <a:cs typeface="+mn-cs"/>
        </a:defRPr>
      </a:lvl3pPr>
      <a:lvl4pPr marL="1371641" algn="l" defTabSz="914427" rtl="0" eaLnBrk="1" latinLnBrk="0" hangingPunct="1">
        <a:defRPr sz="1800" kern="1200">
          <a:solidFill>
            <a:schemeClr val="tx1"/>
          </a:solidFill>
          <a:latin typeface="+mn-lt"/>
          <a:ea typeface="+mn-ea"/>
          <a:cs typeface="+mn-cs"/>
        </a:defRPr>
      </a:lvl4pPr>
      <a:lvl5pPr marL="1828855" algn="l" defTabSz="914427" rtl="0" eaLnBrk="1" latinLnBrk="0" hangingPunct="1">
        <a:defRPr sz="1800" kern="1200">
          <a:solidFill>
            <a:schemeClr val="tx1"/>
          </a:solidFill>
          <a:latin typeface="+mn-lt"/>
          <a:ea typeface="+mn-ea"/>
          <a:cs typeface="+mn-cs"/>
        </a:defRPr>
      </a:lvl5pPr>
      <a:lvl6pPr marL="2286067" algn="l" defTabSz="914427" rtl="0" eaLnBrk="1" latinLnBrk="0" hangingPunct="1">
        <a:defRPr sz="1800" kern="1200">
          <a:solidFill>
            <a:schemeClr val="tx1"/>
          </a:solidFill>
          <a:latin typeface="+mn-lt"/>
          <a:ea typeface="+mn-ea"/>
          <a:cs typeface="+mn-cs"/>
        </a:defRPr>
      </a:lvl6pPr>
      <a:lvl7pPr marL="2743281" algn="l" defTabSz="914427" rtl="0" eaLnBrk="1" latinLnBrk="0" hangingPunct="1">
        <a:defRPr sz="1800" kern="1200">
          <a:solidFill>
            <a:schemeClr val="tx1"/>
          </a:solidFill>
          <a:latin typeface="+mn-lt"/>
          <a:ea typeface="+mn-ea"/>
          <a:cs typeface="+mn-cs"/>
        </a:defRPr>
      </a:lvl7pPr>
      <a:lvl8pPr marL="3200495" algn="l" defTabSz="914427" rtl="0" eaLnBrk="1" latinLnBrk="0" hangingPunct="1">
        <a:defRPr sz="1800" kern="1200">
          <a:solidFill>
            <a:schemeClr val="tx1"/>
          </a:solidFill>
          <a:latin typeface="+mn-lt"/>
          <a:ea typeface="+mn-ea"/>
          <a:cs typeface="+mn-cs"/>
        </a:defRPr>
      </a:lvl8pPr>
      <a:lvl9pPr marL="3657708" algn="l" defTabSz="91442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svg"/><Relationship Id="rId7" Type="http://schemas.openxmlformats.org/officeDocument/2006/relationships/image" Target="../media/image7.jpe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slideLayout" Target="../slideLayouts/slideLayout7.xml"/><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svg"/><Relationship Id="rId10" Type="http://schemas.openxmlformats.org/officeDocument/2006/relationships/image" Target="../media/image10.svg"/><Relationship Id="rId4" Type="http://schemas.openxmlformats.org/officeDocument/2006/relationships/image" Target="../media/image4.jpe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3.svg"/><Relationship Id="rId7"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13.png"/><Relationship Id="rId4" Type="http://schemas.openxmlformats.org/officeDocument/2006/relationships/image" Target="../media/image2.svg"/><Relationship Id="rId9" Type="http://schemas.openxmlformats.org/officeDocument/2006/relationships/image" Target="../media/image10.svg"/></Relationships>
</file>

<file path=ppt/slides/_rels/slide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6.png"/><Relationship Id="rId7" Type="http://schemas.openxmlformats.org/officeDocument/2006/relationships/image" Target="../media/image8.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0.svg"/></Relationships>
</file>

<file path=ppt/slides/_rels/slide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21.jpe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7"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22.jpe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0.svg"/><Relationship Id="rId7" Type="http://schemas.openxmlformats.org/officeDocument/2006/relationships/image" Target="../media/image25.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4.svg"/><Relationship Id="rId5" Type="http://schemas.openxmlformats.org/officeDocument/2006/relationships/image" Target="../media/image8.svg"/><Relationship Id="rId10" Type="http://schemas.openxmlformats.org/officeDocument/2006/relationships/image" Target="../media/image22.jpeg"/><Relationship Id="rId4" Type="http://schemas.openxmlformats.org/officeDocument/2006/relationships/image" Target="../media/image16.png"/><Relationship Id="rId9" Type="http://schemas.openxmlformats.org/officeDocument/2006/relationships/image" Target="../media/image27.svg"/></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0.svg"/></Relationships>
</file>

<file path=ppt/slides/_rels/slide10.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3.svg"/><Relationship Id="rId7"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16.png"/><Relationship Id="rId4" Type="http://schemas.openxmlformats.org/officeDocument/2006/relationships/image" Target="../media/image28.svg"/><Relationship Id="rId9" Type="http://schemas.openxmlformats.org/officeDocument/2006/relationships/image" Target="../media/image8.svg"/></Relationships>
</file>

<file path=ppt/slides/_rels/slide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chart" Target="../charts/chart1.xml"/><Relationship Id="rId4" Type="http://schemas.openxmlformats.org/officeDocument/2006/relationships/image" Target="../media/image32.jpeg"/></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chart" Target="../charts/chart2.xml"/><Relationship Id="rId5" Type="http://schemas.openxmlformats.org/officeDocument/2006/relationships/image" Target="../media/image31.svg"/><Relationship Id="rId4" Type="http://schemas.openxmlformats.org/officeDocument/2006/relationships/image" Target="../media/image33.svg"/></Relationships>
</file>

<file path=ppt/slides/_rels/slide13.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4.jpeg"/><Relationship Id="rId7" Type="http://schemas.openxmlformats.org/officeDocument/2006/relationships/image" Target="../media/image8.svg"/><Relationship Id="rId2" Type="http://schemas.openxmlformats.org/officeDocument/2006/relationships/image" Target="../media/image2.svg"/><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35.jpeg"/><Relationship Id="rId4" Type="http://schemas.openxmlformats.org/officeDocument/2006/relationships/image" Target="../media/image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ue background with a black and yellow shield with leaves and flowers&#10;&#10;AI-generated content may be incorrect.">
            <a:extLst>
              <a:ext uri="{FF2B5EF4-FFF2-40B4-BE49-F238E27FC236}">
                <a16:creationId xmlns:a16="http://schemas.microsoft.com/office/drawing/2014/main" id="{C2ABF6C4-4EF9-0B08-1DE8-5F7DE994C4D4}"/>
              </a:ext>
            </a:extLst>
          </p:cNvPr>
          <p:cNvPicPr>
            <a:picLocks noChangeAspect="1"/>
          </p:cNvPicPr>
          <p:nvPr/>
        </p:nvPicPr>
        <p:blipFill>
          <a:blip r:embed="rId3"/>
          <a:stretch>
            <a:fillRect/>
          </a:stretch>
        </p:blipFill>
        <p:spPr>
          <a:xfrm>
            <a:off x="1241389" y="1675724"/>
            <a:ext cx="6343757" cy="634375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6" name="TextBox 3">
            <a:extLst>
              <a:ext uri="{FF2B5EF4-FFF2-40B4-BE49-F238E27FC236}">
                <a16:creationId xmlns:a16="http://schemas.microsoft.com/office/drawing/2014/main" id="{E72C52A5-3071-1633-8FEF-0789051405FA}"/>
              </a:ext>
            </a:extLst>
          </p:cNvPr>
          <p:cNvGraphicFramePr/>
          <p:nvPr>
            <p:extLst>
              <p:ext uri="{D42A27DB-BD31-4B8C-83A1-F6EECF244321}">
                <p14:modId xmlns:p14="http://schemas.microsoft.com/office/powerpoint/2010/main" val="3817247626"/>
              </p:ext>
            </p:extLst>
          </p:nvPr>
        </p:nvGraphicFramePr>
        <p:xfrm>
          <a:off x="8305800" y="1999110"/>
          <a:ext cx="8820044" cy="62887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486411">
            <a:off x="-3736473" y="7527737"/>
            <a:ext cx="15613996" cy="4079156"/>
          </a:xfrm>
          <a:custGeom>
            <a:avLst/>
            <a:gdLst/>
            <a:ahLst/>
            <a:cxnLst/>
            <a:rect l="l" t="t" r="r" b="b"/>
            <a:pathLst>
              <a:path w="15613996" h="4079156">
                <a:moveTo>
                  <a:pt x="0" y="0"/>
                </a:moveTo>
                <a:lnTo>
                  <a:pt x="15613996" y="0"/>
                </a:lnTo>
                <a:lnTo>
                  <a:pt x="15613996" y="4079157"/>
                </a:lnTo>
                <a:lnTo>
                  <a:pt x="0" y="4079157"/>
                </a:lnTo>
                <a:lnTo>
                  <a:pt x="0" y="0"/>
                </a:lnTo>
                <a:close/>
              </a:path>
            </a:pathLst>
          </a:custGeom>
          <a:blipFill>
            <a:blip>
              <a:alphaModFix amt="4000"/>
              <a:extLst>
                <a:ext uri="{96DAC541-7B7A-43D3-8B79-37D633B846F1}">
                  <asvg:svgBlip xmlns:asvg="http://schemas.microsoft.com/office/drawing/2016/SVG/main" r:embed="rId2"/>
                </a:ext>
              </a:extLst>
            </a:blip>
            <a:stretch>
              <a:fillRect/>
            </a:stretch>
          </a:blipFill>
        </p:spPr>
        <p:txBody>
          <a:bodyPr/>
          <a:lstStyle/>
          <a:p>
            <a:endParaRPr lang="en-US" sz="1211"/>
          </a:p>
        </p:txBody>
      </p:sp>
      <p:sp>
        <p:nvSpPr>
          <p:cNvPr id="3" name="Freeform 3"/>
          <p:cNvSpPr/>
          <p:nvPr/>
        </p:nvSpPr>
        <p:spPr>
          <a:xfrm rot="2700000">
            <a:off x="5259331" y="-784732"/>
            <a:ext cx="7315200" cy="3904488"/>
          </a:xfrm>
          <a:custGeom>
            <a:avLst/>
            <a:gdLst/>
            <a:ahLst/>
            <a:cxnLst/>
            <a:rect l="l" t="t" r="r" b="b"/>
            <a:pathLst>
              <a:path w="7315200" h="3904488">
                <a:moveTo>
                  <a:pt x="0" y="0"/>
                </a:moveTo>
                <a:lnTo>
                  <a:pt x="7315200" y="0"/>
                </a:lnTo>
                <a:lnTo>
                  <a:pt x="7315200" y="3904488"/>
                </a:lnTo>
                <a:lnTo>
                  <a:pt x="0" y="3904488"/>
                </a:lnTo>
                <a:lnTo>
                  <a:pt x="0" y="0"/>
                </a:lnTo>
                <a:close/>
              </a:path>
            </a:pathLst>
          </a:custGeom>
          <a:blipFill>
            <a:blip>
              <a:alphaModFix amt="2000"/>
              <a:extLst>
                <a:ext uri="{96DAC541-7B7A-43D3-8B79-37D633B846F1}">
                  <asvg:svgBlip xmlns:asvg="http://schemas.microsoft.com/office/drawing/2016/SVG/main" r:embed="rId3"/>
                </a:ext>
              </a:extLst>
            </a:blip>
            <a:stretch>
              <a:fillRect/>
            </a:stretch>
          </a:blipFill>
        </p:spPr>
        <p:txBody>
          <a:bodyPr/>
          <a:lstStyle/>
          <a:p>
            <a:endParaRPr lang="en-US" sz="1211"/>
          </a:p>
        </p:txBody>
      </p:sp>
      <p:grpSp>
        <p:nvGrpSpPr>
          <p:cNvPr id="4" name="Group 4"/>
          <p:cNvGrpSpPr/>
          <p:nvPr/>
        </p:nvGrpSpPr>
        <p:grpSpPr>
          <a:xfrm>
            <a:off x="6364404" y="-182097"/>
            <a:ext cx="12223109" cy="10651194"/>
            <a:chOff x="0" y="0"/>
            <a:chExt cx="9398000" cy="8189399"/>
          </a:xfrm>
        </p:grpSpPr>
        <p:sp>
          <p:nvSpPr>
            <p:cNvPr id="5" name="Freeform 5"/>
            <p:cNvSpPr/>
            <p:nvPr/>
          </p:nvSpPr>
          <p:spPr>
            <a:xfrm>
              <a:off x="0" y="0"/>
              <a:ext cx="9398000" cy="8189367"/>
            </a:xfrm>
            <a:custGeom>
              <a:avLst/>
              <a:gdLst/>
              <a:ahLst/>
              <a:cxnLst/>
              <a:rect l="l" t="t" r="r" b="b"/>
              <a:pathLst>
                <a:path w="9398000" h="8189367">
                  <a:moveTo>
                    <a:pt x="9398000" y="0"/>
                  </a:moveTo>
                  <a:lnTo>
                    <a:pt x="0" y="8189367"/>
                  </a:lnTo>
                  <a:lnTo>
                    <a:pt x="9398000" y="8189367"/>
                  </a:lnTo>
                  <a:lnTo>
                    <a:pt x="9398000" y="0"/>
                  </a:lnTo>
                  <a:close/>
                </a:path>
              </a:pathLst>
            </a:custGeom>
            <a:blipFill>
              <a:blip r:embed="rId4"/>
              <a:stretch>
                <a:fillRect l="-52391" t="-8257" b="-8257"/>
              </a:stretch>
            </a:blipFill>
          </p:spPr>
          <p:txBody>
            <a:bodyPr/>
            <a:lstStyle/>
            <a:p>
              <a:endParaRPr lang="en-US" sz="1211"/>
            </a:p>
          </p:txBody>
        </p:sp>
      </p:grpSp>
      <p:grpSp>
        <p:nvGrpSpPr>
          <p:cNvPr id="6" name="Group 6"/>
          <p:cNvGrpSpPr/>
          <p:nvPr/>
        </p:nvGrpSpPr>
        <p:grpSpPr>
          <a:xfrm rot="2911606">
            <a:off x="8281732" y="-4737821"/>
            <a:ext cx="2410022" cy="23647483"/>
            <a:chOff x="0" y="0"/>
            <a:chExt cx="634738" cy="6228144"/>
          </a:xfrm>
        </p:grpSpPr>
        <p:sp>
          <p:nvSpPr>
            <p:cNvPr id="7" name="Freeform 7"/>
            <p:cNvSpPr/>
            <p:nvPr/>
          </p:nvSpPr>
          <p:spPr>
            <a:xfrm>
              <a:off x="0" y="0"/>
              <a:ext cx="634738" cy="6228143"/>
            </a:xfrm>
            <a:custGeom>
              <a:avLst/>
              <a:gdLst/>
              <a:ahLst/>
              <a:cxnLst/>
              <a:rect l="l" t="t" r="r" b="b"/>
              <a:pathLst>
                <a:path w="634738" h="6228143">
                  <a:moveTo>
                    <a:pt x="0" y="0"/>
                  </a:moveTo>
                  <a:lnTo>
                    <a:pt x="634738" y="0"/>
                  </a:lnTo>
                  <a:lnTo>
                    <a:pt x="634738" y="6228143"/>
                  </a:lnTo>
                  <a:lnTo>
                    <a:pt x="0" y="6228143"/>
                  </a:lnTo>
                  <a:close/>
                </a:path>
              </a:pathLst>
            </a:custGeom>
            <a:gradFill rotWithShape="1">
              <a:gsLst>
                <a:gs pos="0">
                  <a:srgbClr val="366980">
                    <a:alpha val="100000"/>
                  </a:srgbClr>
                </a:gs>
                <a:gs pos="100000">
                  <a:srgbClr val="0B51AE">
                    <a:alpha val="0"/>
                  </a:srgbClr>
                </a:gs>
              </a:gsLst>
              <a:lin ang="5400000"/>
            </a:gradFill>
          </p:spPr>
          <p:txBody>
            <a:bodyPr/>
            <a:lstStyle/>
            <a:p>
              <a:endParaRPr lang="en-US" sz="1211"/>
            </a:p>
          </p:txBody>
        </p:sp>
        <p:sp>
          <p:nvSpPr>
            <p:cNvPr id="8" name="TextBox 8"/>
            <p:cNvSpPr txBox="1"/>
            <p:nvPr/>
          </p:nvSpPr>
          <p:spPr>
            <a:xfrm>
              <a:off x="0" y="-38100"/>
              <a:ext cx="634738" cy="6266244"/>
            </a:xfrm>
            <a:prstGeom prst="rect">
              <a:avLst/>
            </a:prstGeom>
          </p:spPr>
          <p:txBody>
            <a:bodyPr lIns="50801" tIns="50801" rIns="50801" bIns="50801" rtlCol="0" anchor="ctr"/>
            <a:lstStyle/>
            <a:p>
              <a:pPr algn="ctr">
                <a:lnSpc>
                  <a:spcPts val="2659"/>
                </a:lnSpc>
                <a:spcBef>
                  <a:spcPct val="0"/>
                </a:spcBef>
              </a:pPr>
              <a:endParaRPr sz="1211"/>
            </a:p>
          </p:txBody>
        </p:sp>
      </p:grpSp>
      <p:sp>
        <p:nvSpPr>
          <p:cNvPr id="9" name="Freeform 9"/>
          <p:cNvSpPr/>
          <p:nvPr/>
        </p:nvSpPr>
        <p:spPr>
          <a:xfrm>
            <a:off x="8495115" y="1334993"/>
            <a:ext cx="7617015" cy="7617015"/>
          </a:xfrm>
          <a:custGeom>
            <a:avLst/>
            <a:gdLst/>
            <a:ahLst/>
            <a:cxnLst/>
            <a:rect l="l" t="t" r="r" b="b"/>
            <a:pathLst>
              <a:path w="7617015" h="7617015">
                <a:moveTo>
                  <a:pt x="0" y="0"/>
                </a:moveTo>
                <a:lnTo>
                  <a:pt x="7617016" y="0"/>
                </a:lnTo>
                <a:lnTo>
                  <a:pt x="7617016" y="7617016"/>
                </a:lnTo>
                <a:lnTo>
                  <a:pt x="0" y="7617016"/>
                </a:lnTo>
                <a:lnTo>
                  <a:pt x="0" y="0"/>
                </a:lnTo>
                <a:close/>
              </a:path>
            </a:pathLst>
          </a:custGeom>
          <a:blipFill>
            <a:blip>
              <a:alphaModFix amt="53000"/>
              <a:extLst>
                <a:ext uri="{96DAC541-7B7A-43D3-8B79-37D633B846F1}">
                  <asvg:svgBlip xmlns:asvg="http://schemas.microsoft.com/office/drawing/2016/SVG/main" r:embed="rId5"/>
                </a:ext>
              </a:extLst>
            </a:blip>
            <a:stretch>
              <a:fillRect/>
            </a:stretch>
          </a:blipFill>
        </p:spPr>
        <p:txBody>
          <a:bodyPr/>
          <a:lstStyle/>
          <a:p>
            <a:endParaRPr lang="en-US" sz="1211"/>
          </a:p>
        </p:txBody>
      </p:sp>
      <p:sp>
        <p:nvSpPr>
          <p:cNvPr id="10" name="Freeform 10"/>
          <p:cNvSpPr/>
          <p:nvPr/>
        </p:nvSpPr>
        <p:spPr>
          <a:xfrm>
            <a:off x="9451245" y="1929997"/>
            <a:ext cx="6049423" cy="6427010"/>
          </a:xfrm>
          <a:custGeom>
            <a:avLst/>
            <a:gdLst/>
            <a:ahLst/>
            <a:cxnLst/>
            <a:rect l="l" t="t" r="r" b="b"/>
            <a:pathLst>
              <a:path w="6049424" h="6427011">
                <a:moveTo>
                  <a:pt x="0" y="0"/>
                </a:moveTo>
                <a:lnTo>
                  <a:pt x="6049424" y="0"/>
                </a:lnTo>
                <a:lnTo>
                  <a:pt x="6049424" y="6427010"/>
                </a:lnTo>
                <a:lnTo>
                  <a:pt x="0" y="642701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sz="1211"/>
          </a:p>
        </p:txBody>
      </p:sp>
      <p:grpSp>
        <p:nvGrpSpPr>
          <p:cNvPr id="11" name="Group 11"/>
          <p:cNvGrpSpPr/>
          <p:nvPr/>
        </p:nvGrpSpPr>
        <p:grpSpPr>
          <a:xfrm rot="2886973">
            <a:off x="9971929" y="2874892"/>
            <a:ext cx="4811126" cy="4544232"/>
            <a:chOff x="34386" y="-8316"/>
            <a:chExt cx="860538" cy="812800"/>
          </a:xfrm>
        </p:grpSpPr>
        <p:sp>
          <p:nvSpPr>
            <p:cNvPr id="12" name="Freeform 12"/>
            <p:cNvSpPr/>
            <p:nvPr/>
          </p:nvSpPr>
          <p:spPr>
            <a:xfrm>
              <a:off x="34386" y="-8316"/>
              <a:ext cx="860538" cy="812800"/>
            </a:xfrm>
            <a:custGeom>
              <a:avLst/>
              <a:gdLst/>
              <a:ahLst/>
              <a:cxnLst/>
              <a:rect l="l" t="t" r="r" b="b"/>
              <a:pathLst>
                <a:path w="860538" h="812800">
                  <a:moveTo>
                    <a:pt x="430269" y="0"/>
                  </a:moveTo>
                  <a:cubicBezTo>
                    <a:pt x="192638" y="0"/>
                    <a:pt x="0" y="181951"/>
                    <a:pt x="0" y="406400"/>
                  </a:cubicBezTo>
                  <a:cubicBezTo>
                    <a:pt x="0" y="630849"/>
                    <a:pt x="192638" y="812800"/>
                    <a:pt x="430269" y="812800"/>
                  </a:cubicBezTo>
                  <a:cubicBezTo>
                    <a:pt x="667900" y="812800"/>
                    <a:pt x="860538" y="630849"/>
                    <a:pt x="860538" y="406400"/>
                  </a:cubicBezTo>
                  <a:cubicBezTo>
                    <a:pt x="860538" y="181951"/>
                    <a:pt x="667900" y="0"/>
                    <a:pt x="430269" y="0"/>
                  </a:cubicBezTo>
                  <a:close/>
                </a:path>
              </a:pathLst>
            </a:custGeom>
            <a:blipFill>
              <a:blip r:embed="rId7"/>
              <a:stretch>
                <a:fillRect l="-34059" r="-34059"/>
              </a:stretch>
            </a:blipFill>
          </p:spPr>
          <p:txBody>
            <a:bodyPr/>
            <a:lstStyle/>
            <a:p>
              <a:endParaRPr lang="en-US" sz="1211" dirty="0"/>
            </a:p>
          </p:txBody>
        </p:sp>
      </p:grpSp>
      <p:grpSp>
        <p:nvGrpSpPr>
          <p:cNvPr id="13" name="Group 13"/>
          <p:cNvGrpSpPr/>
          <p:nvPr/>
        </p:nvGrpSpPr>
        <p:grpSpPr>
          <a:xfrm>
            <a:off x="-3617754" y="8890732"/>
            <a:ext cx="11806576" cy="1396268"/>
            <a:chOff x="0" y="0"/>
            <a:chExt cx="1508702" cy="178422"/>
          </a:xfrm>
        </p:grpSpPr>
        <p:sp>
          <p:nvSpPr>
            <p:cNvPr id="14" name="Freeform 14"/>
            <p:cNvSpPr/>
            <p:nvPr/>
          </p:nvSpPr>
          <p:spPr>
            <a:xfrm>
              <a:off x="0" y="0"/>
              <a:ext cx="1508702" cy="178422"/>
            </a:xfrm>
            <a:custGeom>
              <a:avLst/>
              <a:gdLst/>
              <a:ahLst/>
              <a:cxnLst/>
              <a:rect l="l" t="t" r="r" b="b"/>
              <a:pathLst>
                <a:path w="1508702" h="178422">
                  <a:moveTo>
                    <a:pt x="203200" y="178422"/>
                  </a:moveTo>
                  <a:lnTo>
                    <a:pt x="1305502" y="178422"/>
                  </a:lnTo>
                  <a:lnTo>
                    <a:pt x="1508702" y="0"/>
                  </a:lnTo>
                  <a:lnTo>
                    <a:pt x="0" y="0"/>
                  </a:lnTo>
                  <a:lnTo>
                    <a:pt x="203200" y="178422"/>
                  </a:ln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15" name="TextBox 15"/>
            <p:cNvSpPr txBox="1"/>
            <p:nvPr/>
          </p:nvSpPr>
          <p:spPr>
            <a:xfrm>
              <a:off x="127000" y="-38100"/>
              <a:ext cx="1254702" cy="216522"/>
            </a:xfrm>
            <a:prstGeom prst="rect">
              <a:avLst/>
            </a:prstGeom>
          </p:spPr>
          <p:txBody>
            <a:bodyPr lIns="50801" tIns="50801" rIns="50801" bIns="50801" rtlCol="0" anchor="ctr"/>
            <a:lstStyle/>
            <a:p>
              <a:pPr algn="ctr">
                <a:lnSpc>
                  <a:spcPts val="2659"/>
                </a:lnSpc>
              </a:pPr>
              <a:endParaRPr sz="1211"/>
            </a:p>
          </p:txBody>
        </p:sp>
      </p:grpSp>
      <p:grpSp>
        <p:nvGrpSpPr>
          <p:cNvPr id="16" name="Group 16"/>
          <p:cNvGrpSpPr/>
          <p:nvPr/>
        </p:nvGrpSpPr>
        <p:grpSpPr>
          <a:xfrm rot="8100000">
            <a:off x="14876196" y="-4778665"/>
            <a:ext cx="4584947" cy="9887645"/>
            <a:chOff x="0" y="0"/>
            <a:chExt cx="1207558" cy="2604153"/>
          </a:xfrm>
        </p:grpSpPr>
        <p:sp>
          <p:nvSpPr>
            <p:cNvPr id="17" name="Freeform 17"/>
            <p:cNvSpPr/>
            <p:nvPr/>
          </p:nvSpPr>
          <p:spPr>
            <a:xfrm>
              <a:off x="0" y="0"/>
              <a:ext cx="1207558" cy="2604153"/>
            </a:xfrm>
            <a:custGeom>
              <a:avLst/>
              <a:gdLst/>
              <a:ahLst/>
              <a:cxnLst/>
              <a:rect l="l" t="t" r="r" b="b"/>
              <a:pathLst>
                <a:path w="1207558" h="2604153">
                  <a:moveTo>
                    <a:pt x="0" y="0"/>
                  </a:moveTo>
                  <a:lnTo>
                    <a:pt x="1207558" y="0"/>
                  </a:lnTo>
                  <a:lnTo>
                    <a:pt x="1207558" y="2604153"/>
                  </a:lnTo>
                  <a:lnTo>
                    <a:pt x="0" y="2604153"/>
                  </a:lnTo>
                  <a:close/>
                </a:path>
              </a:pathLst>
            </a:custGeom>
            <a:gradFill rotWithShape="1">
              <a:gsLst>
                <a:gs pos="0">
                  <a:srgbClr val="0B5285">
                    <a:alpha val="100000"/>
                  </a:srgbClr>
                </a:gs>
                <a:gs pos="50000">
                  <a:srgbClr val="0B5285">
                    <a:alpha val="71000"/>
                  </a:srgbClr>
                </a:gs>
                <a:gs pos="100000">
                  <a:srgbClr val="0B51AE">
                    <a:alpha val="0"/>
                  </a:srgbClr>
                </a:gs>
              </a:gsLst>
              <a:lin ang="5400000"/>
            </a:gradFill>
          </p:spPr>
          <p:txBody>
            <a:bodyPr/>
            <a:lstStyle/>
            <a:p>
              <a:endParaRPr lang="en-US" sz="1211"/>
            </a:p>
          </p:txBody>
        </p:sp>
        <p:sp>
          <p:nvSpPr>
            <p:cNvPr id="18" name="TextBox 18"/>
            <p:cNvSpPr txBox="1"/>
            <p:nvPr/>
          </p:nvSpPr>
          <p:spPr>
            <a:xfrm>
              <a:off x="0" y="-38100"/>
              <a:ext cx="1207558" cy="2642253"/>
            </a:xfrm>
            <a:prstGeom prst="rect">
              <a:avLst/>
            </a:prstGeom>
          </p:spPr>
          <p:txBody>
            <a:bodyPr lIns="50801" tIns="50801" rIns="50801" bIns="50801" rtlCol="0" anchor="ctr"/>
            <a:lstStyle/>
            <a:p>
              <a:pPr algn="ctr">
                <a:lnSpc>
                  <a:spcPts val="2659"/>
                </a:lnSpc>
              </a:pPr>
              <a:endParaRPr sz="1211"/>
            </a:p>
          </p:txBody>
        </p:sp>
      </p:grpSp>
      <p:grpSp>
        <p:nvGrpSpPr>
          <p:cNvPr id="19" name="Group 19"/>
          <p:cNvGrpSpPr/>
          <p:nvPr/>
        </p:nvGrpSpPr>
        <p:grpSpPr>
          <a:xfrm rot="8100000">
            <a:off x="7739034" y="6965660"/>
            <a:ext cx="4584946" cy="9887645"/>
            <a:chOff x="0" y="0"/>
            <a:chExt cx="1207558" cy="2604153"/>
          </a:xfrm>
        </p:grpSpPr>
        <p:sp>
          <p:nvSpPr>
            <p:cNvPr id="20" name="Freeform 20"/>
            <p:cNvSpPr/>
            <p:nvPr/>
          </p:nvSpPr>
          <p:spPr>
            <a:xfrm>
              <a:off x="0" y="0"/>
              <a:ext cx="1207558" cy="2604153"/>
            </a:xfrm>
            <a:custGeom>
              <a:avLst/>
              <a:gdLst/>
              <a:ahLst/>
              <a:cxnLst/>
              <a:rect l="l" t="t" r="r" b="b"/>
              <a:pathLst>
                <a:path w="1207558" h="2604153">
                  <a:moveTo>
                    <a:pt x="0" y="0"/>
                  </a:moveTo>
                  <a:lnTo>
                    <a:pt x="1207558" y="0"/>
                  </a:lnTo>
                  <a:lnTo>
                    <a:pt x="1207558" y="2604153"/>
                  </a:lnTo>
                  <a:lnTo>
                    <a:pt x="0" y="2604153"/>
                  </a:lnTo>
                  <a:close/>
                </a:path>
              </a:pathLst>
            </a:custGeom>
            <a:gradFill rotWithShape="1">
              <a:gsLst>
                <a:gs pos="0">
                  <a:srgbClr val="0B5285">
                    <a:alpha val="100000"/>
                  </a:srgbClr>
                </a:gs>
                <a:gs pos="50000">
                  <a:srgbClr val="0B5285">
                    <a:alpha val="71000"/>
                  </a:srgbClr>
                </a:gs>
                <a:gs pos="100000">
                  <a:srgbClr val="0B51AE">
                    <a:alpha val="0"/>
                  </a:srgbClr>
                </a:gs>
              </a:gsLst>
              <a:lin ang="5400000"/>
            </a:gradFill>
          </p:spPr>
          <p:txBody>
            <a:bodyPr/>
            <a:lstStyle/>
            <a:p>
              <a:endParaRPr lang="en-US" sz="1211"/>
            </a:p>
          </p:txBody>
        </p:sp>
        <p:sp>
          <p:nvSpPr>
            <p:cNvPr id="21" name="TextBox 21"/>
            <p:cNvSpPr txBox="1"/>
            <p:nvPr/>
          </p:nvSpPr>
          <p:spPr>
            <a:xfrm>
              <a:off x="0" y="-38100"/>
              <a:ext cx="1207558" cy="2642253"/>
            </a:xfrm>
            <a:prstGeom prst="rect">
              <a:avLst/>
            </a:prstGeom>
          </p:spPr>
          <p:txBody>
            <a:bodyPr lIns="50801" tIns="50801" rIns="50801" bIns="50801" rtlCol="0" anchor="ctr"/>
            <a:lstStyle/>
            <a:p>
              <a:pPr algn="ctr">
                <a:lnSpc>
                  <a:spcPts val="2659"/>
                </a:lnSpc>
              </a:pPr>
              <a:endParaRPr sz="1211"/>
            </a:p>
          </p:txBody>
        </p:sp>
      </p:grpSp>
      <p:sp>
        <p:nvSpPr>
          <p:cNvPr id="22" name="Freeform 22"/>
          <p:cNvSpPr/>
          <p:nvPr/>
        </p:nvSpPr>
        <p:spPr>
          <a:xfrm>
            <a:off x="9590985" y="602435"/>
            <a:ext cx="742704" cy="742704"/>
          </a:xfrm>
          <a:custGeom>
            <a:avLst/>
            <a:gdLst/>
            <a:ahLst/>
            <a:cxnLst/>
            <a:rect l="l" t="t" r="r" b="b"/>
            <a:pathLst>
              <a:path w="742704" h="742704">
                <a:moveTo>
                  <a:pt x="0" y="0"/>
                </a:moveTo>
                <a:lnTo>
                  <a:pt x="742704" y="0"/>
                </a:lnTo>
                <a:lnTo>
                  <a:pt x="742704" y="742704"/>
                </a:lnTo>
                <a:lnTo>
                  <a:pt x="0" y="742704"/>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sz="1211"/>
          </a:p>
        </p:txBody>
      </p:sp>
      <p:sp>
        <p:nvSpPr>
          <p:cNvPr id="23" name="Freeform 23"/>
          <p:cNvSpPr/>
          <p:nvPr/>
        </p:nvSpPr>
        <p:spPr>
          <a:xfrm>
            <a:off x="17384195" y="8966719"/>
            <a:ext cx="742704" cy="742704"/>
          </a:xfrm>
          <a:custGeom>
            <a:avLst/>
            <a:gdLst/>
            <a:ahLst/>
            <a:cxnLst/>
            <a:rect l="l" t="t" r="r" b="b"/>
            <a:pathLst>
              <a:path w="742704" h="742704">
                <a:moveTo>
                  <a:pt x="0" y="0"/>
                </a:moveTo>
                <a:lnTo>
                  <a:pt x="742704" y="0"/>
                </a:lnTo>
                <a:lnTo>
                  <a:pt x="742704" y="742704"/>
                </a:lnTo>
                <a:lnTo>
                  <a:pt x="0" y="742704"/>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sz="1211"/>
          </a:p>
        </p:txBody>
      </p:sp>
      <p:grpSp>
        <p:nvGrpSpPr>
          <p:cNvPr id="24" name="Group 24"/>
          <p:cNvGrpSpPr/>
          <p:nvPr/>
        </p:nvGrpSpPr>
        <p:grpSpPr>
          <a:xfrm rot="8100000">
            <a:off x="17477136" y="-2589616"/>
            <a:ext cx="3158636" cy="6487180"/>
            <a:chOff x="0" y="0"/>
            <a:chExt cx="831904" cy="1708558"/>
          </a:xfrm>
        </p:grpSpPr>
        <p:sp>
          <p:nvSpPr>
            <p:cNvPr id="25" name="Freeform 25"/>
            <p:cNvSpPr/>
            <p:nvPr/>
          </p:nvSpPr>
          <p:spPr>
            <a:xfrm>
              <a:off x="0" y="0"/>
              <a:ext cx="831904" cy="1708558"/>
            </a:xfrm>
            <a:custGeom>
              <a:avLst/>
              <a:gdLst/>
              <a:ahLst/>
              <a:cxnLst/>
              <a:rect l="l" t="t" r="r" b="b"/>
              <a:pathLst>
                <a:path w="831904" h="1708558">
                  <a:moveTo>
                    <a:pt x="0" y="0"/>
                  </a:moveTo>
                  <a:lnTo>
                    <a:pt x="831904" y="0"/>
                  </a:lnTo>
                  <a:lnTo>
                    <a:pt x="831904" y="1708558"/>
                  </a:lnTo>
                  <a:lnTo>
                    <a:pt x="0" y="1708558"/>
                  </a:lnTo>
                  <a:close/>
                </a:path>
              </a:pathLst>
            </a:custGeom>
            <a:gradFill rotWithShape="1">
              <a:gsLst>
                <a:gs pos="0">
                  <a:srgbClr val="FFFFFF">
                    <a:alpha val="100000"/>
                  </a:srgbClr>
                </a:gs>
                <a:gs pos="50000">
                  <a:srgbClr val="FFFFFF">
                    <a:alpha val="71000"/>
                  </a:srgbClr>
                </a:gs>
                <a:gs pos="100000">
                  <a:srgbClr val="0B51AE">
                    <a:alpha val="0"/>
                  </a:srgbClr>
                </a:gs>
              </a:gsLst>
              <a:lin ang="5400000"/>
            </a:gradFill>
          </p:spPr>
          <p:txBody>
            <a:bodyPr/>
            <a:lstStyle/>
            <a:p>
              <a:endParaRPr lang="en-US" sz="1211"/>
            </a:p>
          </p:txBody>
        </p:sp>
        <p:sp>
          <p:nvSpPr>
            <p:cNvPr id="26" name="TextBox 26"/>
            <p:cNvSpPr txBox="1"/>
            <p:nvPr/>
          </p:nvSpPr>
          <p:spPr>
            <a:xfrm>
              <a:off x="0" y="-38100"/>
              <a:ext cx="831904" cy="1746658"/>
            </a:xfrm>
            <a:prstGeom prst="rect">
              <a:avLst/>
            </a:prstGeom>
          </p:spPr>
          <p:txBody>
            <a:bodyPr lIns="50801" tIns="50801" rIns="50801" bIns="50801" rtlCol="0" anchor="ctr"/>
            <a:lstStyle/>
            <a:p>
              <a:pPr algn="ctr">
                <a:lnSpc>
                  <a:spcPts val="2659"/>
                </a:lnSpc>
              </a:pPr>
              <a:endParaRPr sz="1211"/>
            </a:p>
          </p:txBody>
        </p:sp>
      </p:grpSp>
      <p:grpSp>
        <p:nvGrpSpPr>
          <p:cNvPr id="27" name="Group 27"/>
          <p:cNvGrpSpPr/>
          <p:nvPr/>
        </p:nvGrpSpPr>
        <p:grpSpPr>
          <a:xfrm rot="8287351">
            <a:off x="5446030" y="8741332"/>
            <a:ext cx="4645285" cy="5898577"/>
            <a:chOff x="0" y="0"/>
            <a:chExt cx="1223450" cy="1553535"/>
          </a:xfrm>
        </p:grpSpPr>
        <p:sp>
          <p:nvSpPr>
            <p:cNvPr id="28" name="Freeform 28"/>
            <p:cNvSpPr/>
            <p:nvPr/>
          </p:nvSpPr>
          <p:spPr>
            <a:xfrm>
              <a:off x="0" y="0"/>
              <a:ext cx="1223450" cy="1553535"/>
            </a:xfrm>
            <a:custGeom>
              <a:avLst/>
              <a:gdLst/>
              <a:ahLst/>
              <a:cxnLst/>
              <a:rect l="l" t="t" r="r" b="b"/>
              <a:pathLst>
                <a:path w="1223450" h="1553535">
                  <a:moveTo>
                    <a:pt x="0" y="0"/>
                  </a:moveTo>
                  <a:lnTo>
                    <a:pt x="1223450" y="0"/>
                  </a:lnTo>
                  <a:lnTo>
                    <a:pt x="1223450" y="1553535"/>
                  </a:lnTo>
                  <a:lnTo>
                    <a:pt x="0" y="1553535"/>
                  </a:lnTo>
                  <a:close/>
                </a:path>
              </a:pathLst>
            </a:custGeom>
            <a:gradFill rotWithShape="1">
              <a:gsLst>
                <a:gs pos="0">
                  <a:srgbClr val="FFFFFF">
                    <a:alpha val="100000"/>
                  </a:srgbClr>
                </a:gs>
                <a:gs pos="50000">
                  <a:srgbClr val="FFFFFF">
                    <a:alpha val="71000"/>
                  </a:srgbClr>
                </a:gs>
                <a:gs pos="100000">
                  <a:srgbClr val="0B51AE">
                    <a:alpha val="0"/>
                  </a:srgbClr>
                </a:gs>
              </a:gsLst>
              <a:lin ang="5400000"/>
            </a:gradFill>
          </p:spPr>
          <p:txBody>
            <a:bodyPr/>
            <a:lstStyle/>
            <a:p>
              <a:endParaRPr lang="en-US" sz="1211"/>
            </a:p>
          </p:txBody>
        </p:sp>
        <p:sp>
          <p:nvSpPr>
            <p:cNvPr id="29" name="TextBox 29"/>
            <p:cNvSpPr txBox="1"/>
            <p:nvPr/>
          </p:nvSpPr>
          <p:spPr>
            <a:xfrm>
              <a:off x="0" y="-38100"/>
              <a:ext cx="1223450" cy="1591635"/>
            </a:xfrm>
            <a:prstGeom prst="rect">
              <a:avLst/>
            </a:prstGeom>
          </p:spPr>
          <p:txBody>
            <a:bodyPr lIns="50801" tIns="50801" rIns="50801" bIns="50801" rtlCol="0" anchor="ctr"/>
            <a:lstStyle/>
            <a:p>
              <a:pPr algn="ctr">
                <a:lnSpc>
                  <a:spcPts val="2659"/>
                </a:lnSpc>
              </a:pPr>
              <a:endParaRPr sz="1211"/>
            </a:p>
          </p:txBody>
        </p:sp>
      </p:grpSp>
      <p:grpSp>
        <p:nvGrpSpPr>
          <p:cNvPr id="30" name="Group 30"/>
          <p:cNvGrpSpPr/>
          <p:nvPr/>
        </p:nvGrpSpPr>
        <p:grpSpPr>
          <a:xfrm>
            <a:off x="893424" y="1484991"/>
            <a:ext cx="6572077" cy="747654"/>
            <a:chOff x="0" y="0"/>
            <a:chExt cx="1418370" cy="180642"/>
          </a:xfrm>
        </p:grpSpPr>
        <p:sp>
          <p:nvSpPr>
            <p:cNvPr id="31" name="Freeform 31"/>
            <p:cNvSpPr/>
            <p:nvPr/>
          </p:nvSpPr>
          <p:spPr>
            <a:xfrm>
              <a:off x="0" y="0"/>
              <a:ext cx="1418370" cy="180642"/>
            </a:xfrm>
            <a:custGeom>
              <a:avLst/>
              <a:gdLst/>
              <a:ahLst/>
              <a:cxnLst/>
              <a:rect l="l" t="t" r="r" b="b"/>
              <a:pathLst>
                <a:path w="1418370" h="180642">
                  <a:moveTo>
                    <a:pt x="90321" y="0"/>
                  </a:moveTo>
                  <a:lnTo>
                    <a:pt x="1328049" y="0"/>
                  </a:lnTo>
                  <a:cubicBezTo>
                    <a:pt x="1377932" y="0"/>
                    <a:pt x="1418370" y="40438"/>
                    <a:pt x="1418370" y="90321"/>
                  </a:cubicBezTo>
                  <a:lnTo>
                    <a:pt x="1418370" y="90321"/>
                  </a:lnTo>
                  <a:cubicBezTo>
                    <a:pt x="1418370" y="114276"/>
                    <a:pt x="1408854" y="137249"/>
                    <a:pt x="1391916" y="154188"/>
                  </a:cubicBezTo>
                  <a:cubicBezTo>
                    <a:pt x="1374977" y="171126"/>
                    <a:pt x="1352004" y="180642"/>
                    <a:pt x="1328049" y="180642"/>
                  </a:cubicBezTo>
                  <a:lnTo>
                    <a:pt x="90321" y="180642"/>
                  </a:lnTo>
                  <a:cubicBezTo>
                    <a:pt x="40438" y="180642"/>
                    <a:pt x="0" y="140204"/>
                    <a:pt x="0" y="90321"/>
                  </a:cubicBezTo>
                  <a:lnTo>
                    <a:pt x="0" y="90321"/>
                  </a:lnTo>
                  <a:cubicBezTo>
                    <a:pt x="0" y="40438"/>
                    <a:pt x="40438" y="0"/>
                    <a:pt x="90321"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32" name="TextBox 32"/>
            <p:cNvSpPr txBox="1"/>
            <p:nvPr/>
          </p:nvSpPr>
          <p:spPr>
            <a:xfrm>
              <a:off x="0" y="-38100"/>
              <a:ext cx="1418370" cy="218742"/>
            </a:xfrm>
            <a:prstGeom prst="rect">
              <a:avLst/>
            </a:prstGeom>
          </p:spPr>
          <p:txBody>
            <a:bodyPr lIns="50801" tIns="50801" rIns="50801" bIns="50801" rtlCol="0" anchor="ctr"/>
            <a:lstStyle/>
            <a:p>
              <a:pPr algn="ctr">
                <a:lnSpc>
                  <a:spcPts val="2659"/>
                </a:lnSpc>
              </a:pPr>
              <a:endParaRPr sz="1211"/>
            </a:p>
          </p:txBody>
        </p:sp>
      </p:grpSp>
      <p:sp>
        <p:nvSpPr>
          <p:cNvPr id="33" name="Freeform 33"/>
          <p:cNvSpPr/>
          <p:nvPr/>
        </p:nvSpPr>
        <p:spPr>
          <a:xfrm>
            <a:off x="1224034" y="1645702"/>
            <a:ext cx="374773" cy="432638"/>
          </a:xfrm>
          <a:custGeom>
            <a:avLst/>
            <a:gdLst/>
            <a:ahLst/>
            <a:cxnLst/>
            <a:rect l="l" t="t" r="r" b="b"/>
            <a:pathLst>
              <a:path w="374773" h="432638">
                <a:moveTo>
                  <a:pt x="0" y="0"/>
                </a:moveTo>
                <a:lnTo>
                  <a:pt x="374774" y="0"/>
                </a:lnTo>
                <a:lnTo>
                  <a:pt x="374774" y="432638"/>
                </a:lnTo>
                <a:lnTo>
                  <a:pt x="0" y="432638"/>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sz="1211"/>
          </a:p>
        </p:txBody>
      </p:sp>
      <p:sp>
        <p:nvSpPr>
          <p:cNvPr id="34" name="AutoShape 34"/>
          <p:cNvSpPr/>
          <p:nvPr/>
        </p:nvSpPr>
        <p:spPr>
          <a:xfrm>
            <a:off x="14852247" y="8850398"/>
            <a:ext cx="0" cy="1127800"/>
          </a:xfrm>
          <a:prstGeom prst="line">
            <a:avLst/>
          </a:prstGeom>
          <a:ln w="38100" cap="flat">
            <a:solidFill>
              <a:srgbClr val="000000"/>
            </a:solidFill>
            <a:prstDash val="solid"/>
            <a:headEnd type="none" w="sm" len="sm"/>
            <a:tailEnd type="none" w="sm" len="sm"/>
          </a:ln>
        </p:spPr>
        <p:txBody>
          <a:bodyPr/>
          <a:lstStyle/>
          <a:p>
            <a:endParaRPr lang="en-US" sz="1211"/>
          </a:p>
        </p:txBody>
      </p:sp>
      <p:sp>
        <p:nvSpPr>
          <p:cNvPr id="35" name="Freeform 35"/>
          <p:cNvSpPr/>
          <p:nvPr/>
        </p:nvSpPr>
        <p:spPr>
          <a:xfrm>
            <a:off x="13556141" y="2122830"/>
            <a:ext cx="2595838" cy="2592594"/>
          </a:xfrm>
          <a:custGeom>
            <a:avLst/>
            <a:gdLst/>
            <a:ahLst/>
            <a:cxnLst/>
            <a:rect l="l" t="t" r="r" b="b"/>
            <a:pathLst>
              <a:path w="2595839" h="2592594">
                <a:moveTo>
                  <a:pt x="0" y="0"/>
                </a:moveTo>
                <a:lnTo>
                  <a:pt x="2595839" y="0"/>
                </a:lnTo>
                <a:lnTo>
                  <a:pt x="2595839" y="2592594"/>
                </a:lnTo>
                <a:lnTo>
                  <a:pt x="0" y="2592594"/>
                </a:lnTo>
                <a:lnTo>
                  <a:pt x="0" y="0"/>
                </a:lnTo>
                <a:close/>
              </a:path>
            </a:pathLst>
          </a:custGeom>
          <a:blipFill>
            <a:blip r:embed="rId11"/>
            <a:stretch>
              <a:fillRect/>
            </a:stretch>
          </a:blipFill>
        </p:spPr>
        <p:txBody>
          <a:bodyPr/>
          <a:lstStyle/>
          <a:p>
            <a:endParaRPr lang="en-US" sz="1211"/>
          </a:p>
        </p:txBody>
      </p:sp>
      <p:sp>
        <p:nvSpPr>
          <p:cNvPr id="37" name="Freeform 37"/>
          <p:cNvSpPr/>
          <p:nvPr/>
        </p:nvSpPr>
        <p:spPr>
          <a:xfrm>
            <a:off x="8188824" y="4715423"/>
            <a:ext cx="2595838" cy="2592594"/>
          </a:xfrm>
          <a:custGeom>
            <a:avLst/>
            <a:gdLst/>
            <a:ahLst/>
            <a:cxnLst/>
            <a:rect l="l" t="t" r="r" b="b"/>
            <a:pathLst>
              <a:path w="2595839" h="2592594">
                <a:moveTo>
                  <a:pt x="0" y="0"/>
                </a:moveTo>
                <a:lnTo>
                  <a:pt x="2595839" y="0"/>
                </a:lnTo>
                <a:lnTo>
                  <a:pt x="2595839" y="2592594"/>
                </a:lnTo>
                <a:lnTo>
                  <a:pt x="0" y="2592594"/>
                </a:lnTo>
                <a:lnTo>
                  <a:pt x="0" y="0"/>
                </a:lnTo>
                <a:close/>
              </a:path>
            </a:pathLst>
          </a:custGeom>
          <a:blipFill>
            <a:blip r:embed="rId11"/>
            <a:stretch>
              <a:fillRect/>
            </a:stretch>
          </a:blipFill>
        </p:spPr>
        <p:txBody>
          <a:bodyPr/>
          <a:lstStyle/>
          <a:p>
            <a:endParaRPr lang="en-US" sz="1211"/>
          </a:p>
        </p:txBody>
      </p:sp>
      <p:sp>
        <p:nvSpPr>
          <p:cNvPr id="38" name="Freeform 38"/>
          <p:cNvSpPr/>
          <p:nvPr/>
        </p:nvSpPr>
        <p:spPr>
          <a:xfrm>
            <a:off x="6855409" y="7594434"/>
            <a:ext cx="2595838" cy="2592594"/>
          </a:xfrm>
          <a:custGeom>
            <a:avLst/>
            <a:gdLst/>
            <a:ahLst/>
            <a:cxnLst/>
            <a:rect l="l" t="t" r="r" b="b"/>
            <a:pathLst>
              <a:path w="2595839" h="2592594">
                <a:moveTo>
                  <a:pt x="0" y="0"/>
                </a:moveTo>
                <a:lnTo>
                  <a:pt x="2595838" y="0"/>
                </a:lnTo>
                <a:lnTo>
                  <a:pt x="2595838" y="2592594"/>
                </a:lnTo>
                <a:lnTo>
                  <a:pt x="0" y="2592594"/>
                </a:lnTo>
                <a:lnTo>
                  <a:pt x="0" y="0"/>
                </a:lnTo>
                <a:close/>
              </a:path>
            </a:pathLst>
          </a:custGeom>
          <a:blipFill>
            <a:blip r:embed="rId11"/>
            <a:stretch>
              <a:fillRect/>
            </a:stretch>
          </a:blipFill>
        </p:spPr>
        <p:txBody>
          <a:bodyPr/>
          <a:lstStyle/>
          <a:p>
            <a:endParaRPr lang="en-US" sz="1211"/>
          </a:p>
        </p:txBody>
      </p:sp>
      <p:sp>
        <p:nvSpPr>
          <p:cNvPr id="39" name="Freeform 39"/>
          <p:cNvSpPr/>
          <p:nvPr/>
        </p:nvSpPr>
        <p:spPr>
          <a:xfrm>
            <a:off x="1028701" y="9414298"/>
            <a:ext cx="349139" cy="349139"/>
          </a:xfrm>
          <a:custGeom>
            <a:avLst/>
            <a:gdLst/>
            <a:ahLst/>
            <a:cxnLst/>
            <a:rect l="l" t="t" r="r" b="b"/>
            <a:pathLst>
              <a:path w="349139" h="349139">
                <a:moveTo>
                  <a:pt x="0" y="0"/>
                </a:moveTo>
                <a:lnTo>
                  <a:pt x="349139" y="0"/>
                </a:lnTo>
                <a:lnTo>
                  <a:pt x="349139" y="349138"/>
                </a:lnTo>
                <a:lnTo>
                  <a:pt x="0" y="349138"/>
                </a:lnTo>
                <a:lnTo>
                  <a:pt x="0" y="0"/>
                </a:lnTo>
                <a:close/>
              </a:path>
            </a:pathLst>
          </a:custGeom>
          <a:blipFill>
            <a:blip>
              <a:extLst>
                <a:ext uri="{96DAC541-7B7A-43D3-8B79-37D633B846F1}">
                  <asvg:svgBlip xmlns:asvg="http://schemas.microsoft.com/office/drawing/2016/SVG/main" r:embed="rId12"/>
                </a:ext>
              </a:extLst>
            </a:blip>
            <a:stretch>
              <a:fillRect/>
            </a:stretch>
          </a:blipFill>
        </p:spPr>
        <p:txBody>
          <a:bodyPr/>
          <a:lstStyle/>
          <a:p>
            <a:endParaRPr lang="en-US" sz="1211"/>
          </a:p>
        </p:txBody>
      </p:sp>
      <p:sp>
        <p:nvSpPr>
          <p:cNvPr id="40" name="TextBox 40"/>
          <p:cNvSpPr txBox="1"/>
          <p:nvPr/>
        </p:nvSpPr>
        <p:spPr>
          <a:xfrm>
            <a:off x="851121" y="298396"/>
            <a:ext cx="9391937" cy="1025922"/>
          </a:xfrm>
          <a:prstGeom prst="rect">
            <a:avLst/>
          </a:prstGeom>
        </p:spPr>
        <p:txBody>
          <a:bodyPr wrap="square" lIns="0" tIns="0" rIns="0" bIns="0" rtlCol="0" anchor="t">
            <a:spAutoFit/>
          </a:bodyPr>
          <a:lstStyle/>
          <a:p>
            <a:pPr>
              <a:lnSpc>
                <a:spcPts val="8036"/>
              </a:lnSpc>
            </a:pPr>
            <a:r>
              <a:rPr lang="en-US" sz="6697" b="1" spc="-140" dirty="0">
                <a:solidFill>
                  <a:srgbClr val="0F5995"/>
                </a:solidFill>
                <a:latin typeface="Arial" panose="020B0604020202020204" pitchFamily="34" charset="0"/>
                <a:ea typeface="Open Sauce Heavy"/>
                <a:cs typeface="Arial" panose="020B0604020202020204" pitchFamily="34" charset="0"/>
                <a:sym typeface="Open Sauce Heavy"/>
              </a:rPr>
              <a:t>Mobile -Tech Hive Ltd</a:t>
            </a:r>
          </a:p>
        </p:txBody>
      </p:sp>
      <p:sp>
        <p:nvSpPr>
          <p:cNvPr id="41" name="TextBox 41"/>
          <p:cNvSpPr txBox="1"/>
          <p:nvPr/>
        </p:nvSpPr>
        <p:spPr>
          <a:xfrm>
            <a:off x="1947147" y="1646419"/>
            <a:ext cx="5229710" cy="399148"/>
          </a:xfrm>
          <a:prstGeom prst="rect">
            <a:avLst/>
          </a:prstGeom>
        </p:spPr>
        <p:txBody>
          <a:bodyPr wrap="square" lIns="0" tIns="0" rIns="0" bIns="0" rtlCol="0" anchor="t">
            <a:spAutoFit/>
          </a:bodyPr>
          <a:lstStyle/>
          <a:p>
            <a:pPr>
              <a:lnSpc>
                <a:spcPts val="3427"/>
              </a:lnSpc>
              <a:spcBef>
                <a:spcPct val="0"/>
              </a:spcBef>
            </a:pPr>
            <a:r>
              <a:rPr lang="en-US" sz="2447" spc="876" dirty="0">
                <a:solidFill>
                  <a:srgbClr val="FFFFFF"/>
                </a:solidFill>
                <a:latin typeface="Open Sauce"/>
                <a:ea typeface="Open Sauce"/>
                <a:cs typeface="Open Sauce"/>
                <a:sym typeface="Open Sauce"/>
              </a:rPr>
              <a:t>Genuine Apple Parts</a:t>
            </a:r>
          </a:p>
        </p:txBody>
      </p:sp>
      <p:sp>
        <p:nvSpPr>
          <p:cNvPr id="42" name="TextBox 42"/>
          <p:cNvSpPr txBox="1"/>
          <p:nvPr/>
        </p:nvSpPr>
        <p:spPr>
          <a:xfrm>
            <a:off x="14926562" y="8894728"/>
            <a:ext cx="2450834" cy="410818"/>
          </a:xfrm>
          <a:prstGeom prst="rect">
            <a:avLst/>
          </a:prstGeom>
        </p:spPr>
        <p:txBody>
          <a:bodyPr lIns="0" tIns="0" rIns="0" bIns="0" rtlCol="0" anchor="t">
            <a:spAutoFit/>
          </a:bodyPr>
          <a:lstStyle/>
          <a:p>
            <a:pPr>
              <a:lnSpc>
                <a:spcPts val="3523"/>
              </a:lnSpc>
              <a:spcBef>
                <a:spcPct val="0"/>
              </a:spcBef>
            </a:pPr>
            <a:r>
              <a:rPr lang="en-US" sz="2516" dirty="0">
                <a:solidFill>
                  <a:srgbClr val="000000"/>
                </a:solidFill>
                <a:latin typeface="Arial" panose="020B0604020202020204" pitchFamily="34" charset="0"/>
                <a:ea typeface="Open Sauce"/>
                <a:cs typeface="Arial" panose="020B0604020202020204" pitchFamily="34" charset="0"/>
                <a:sym typeface="Open Sauce"/>
              </a:rPr>
              <a:t>Presented By</a:t>
            </a:r>
            <a:r>
              <a:rPr lang="en-US" sz="2516" dirty="0">
                <a:solidFill>
                  <a:srgbClr val="000000"/>
                </a:solidFill>
                <a:latin typeface="Open Sauce"/>
                <a:ea typeface="Open Sauce"/>
                <a:cs typeface="Open Sauce"/>
                <a:sym typeface="Open Sauce"/>
              </a:rPr>
              <a:t>:</a:t>
            </a:r>
          </a:p>
        </p:txBody>
      </p:sp>
      <p:sp>
        <p:nvSpPr>
          <p:cNvPr id="43" name="TextBox 43"/>
          <p:cNvSpPr txBox="1"/>
          <p:nvPr/>
        </p:nvSpPr>
        <p:spPr>
          <a:xfrm>
            <a:off x="14951079" y="9385973"/>
            <a:ext cx="3902249" cy="515526"/>
          </a:xfrm>
          <a:prstGeom prst="rect">
            <a:avLst/>
          </a:prstGeom>
        </p:spPr>
        <p:txBody>
          <a:bodyPr lIns="0" tIns="0" rIns="0" bIns="0" rtlCol="0" anchor="t">
            <a:spAutoFit/>
          </a:bodyPr>
          <a:lstStyle/>
          <a:p>
            <a:pPr>
              <a:lnSpc>
                <a:spcPts val="4384"/>
              </a:lnSpc>
              <a:spcBef>
                <a:spcPct val="0"/>
              </a:spcBef>
            </a:pPr>
            <a:r>
              <a:rPr lang="en-US" sz="3131" b="1" dirty="0">
                <a:solidFill>
                  <a:schemeClr val="bg1"/>
                </a:solidFill>
                <a:latin typeface="Arial" panose="020B0604020202020204" pitchFamily="34" charset="0"/>
                <a:ea typeface="Open Sauce Bold"/>
                <a:cs typeface="Arial" panose="020B0604020202020204" pitchFamily="34" charset="0"/>
                <a:sym typeface="Open Sauce Bold"/>
              </a:rPr>
              <a:t>Zaire Arif</a:t>
            </a:r>
          </a:p>
        </p:txBody>
      </p:sp>
      <p:sp>
        <p:nvSpPr>
          <p:cNvPr id="44" name="TextBox 44"/>
          <p:cNvSpPr txBox="1"/>
          <p:nvPr/>
        </p:nvSpPr>
        <p:spPr>
          <a:xfrm>
            <a:off x="1599824" y="9330156"/>
            <a:ext cx="4208191" cy="410818"/>
          </a:xfrm>
          <a:prstGeom prst="rect">
            <a:avLst/>
          </a:prstGeom>
        </p:spPr>
        <p:txBody>
          <a:bodyPr wrap="square" lIns="0" tIns="0" rIns="0" bIns="0" rtlCol="0" anchor="t">
            <a:spAutoFit/>
          </a:bodyPr>
          <a:lstStyle/>
          <a:p>
            <a:pPr>
              <a:lnSpc>
                <a:spcPts val="3523"/>
              </a:lnSpc>
              <a:spcBef>
                <a:spcPct val="0"/>
              </a:spcBef>
            </a:pPr>
            <a:r>
              <a:rPr lang="en-US" sz="2516" dirty="0">
                <a:solidFill>
                  <a:srgbClr val="FFFFFF"/>
                </a:solidFill>
                <a:latin typeface="Arial" panose="020B0604020202020204" pitchFamily="34" charset="0"/>
                <a:ea typeface="Open Sauce"/>
                <a:cs typeface="Arial" panose="020B0604020202020204" pitchFamily="34" charset="0"/>
                <a:sym typeface="Open Sauce"/>
              </a:rPr>
              <a:t>www.mobiletechhiveltd.co.uk</a:t>
            </a:r>
          </a:p>
        </p:txBody>
      </p:sp>
      <p:sp>
        <p:nvSpPr>
          <p:cNvPr id="36" name="TextBox 42">
            <a:extLst>
              <a:ext uri="{FF2B5EF4-FFF2-40B4-BE49-F238E27FC236}">
                <a16:creationId xmlns:a16="http://schemas.microsoft.com/office/drawing/2014/main" id="{7E80A6A9-7674-1413-82DF-518541DAB76D}"/>
              </a:ext>
            </a:extLst>
          </p:cNvPr>
          <p:cNvSpPr txBox="1"/>
          <p:nvPr/>
        </p:nvSpPr>
        <p:spPr>
          <a:xfrm>
            <a:off x="880360" y="2404578"/>
            <a:ext cx="2450834" cy="410049"/>
          </a:xfrm>
          <a:prstGeom prst="rect">
            <a:avLst/>
          </a:prstGeom>
        </p:spPr>
        <p:txBody>
          <a:bodyPr lIns="0" tIns="0" rIns="0" bIns="0" rtlCol="0" anchor="t">
            <a:spAutoFit/>
          </a:bodyPr>
          <a:lstStyle/>
          <a:p>
            <a:pPr>
              <a:lnSpc>
                <a:spcPts val="3523"/>
              </a:lnSpc>
              <a:spcBef>
                <a:spcPct val="0"/>
              </a:spcBef>
            </a:pPr>
            <a:r>
              <a:rPr lang="en-US" sz="2516" dirty="0">
                <a:solidFill>
                  <a:srgbClr val="000000"/>
                </a:solidFill>
                <a:latin typeface="Arial" panose="020B0604020202020204" pitchFamily="34" charset="0"/>
                <a:ea typeface="Open Sauce"/>
                <a:cs typeface="Arial" panose="020B0604020202020204" pitchFamily="34" charset="0"/>
                <a:sym typeface="Open Sauce"/>
              </a:rPr>
              <a:t>Content List:</a:t>
            </a:r>
          </a:p>
        </p:txBody>
      </p:sp>
      <p:sp>
        <p:nvSpPr>
          <p:cNvPr id="45" name="TextBox 42">
            <a:extLst>
              <a:ext uri="{FF2B5EF4-FFF2-40B4-BE49-F238E27FC236}">
                <a16:creationId xmlns:a16="http://schemas.microsoft.com/office/drawing/2014/main" id="{B4E0521A-FD33-C630-A41A-B65D8D180BCF}"/>
              </a:ext>
            </a:extLst>
          </p:cNvPr>
          <p:cNvSpPr txBox="1"/>
          <p:nvPr/>
        </p:nvSpPr>
        <p:spPr>
          <a:xfrm>
            <a:off x="1004933" y="2872703"/>
            <a:ext cx="4798529" cy="6217408"/>
          </a:xfrm>
          <a:prstGeom prst="rect">
            <a:avLst/>
          </a:prstGeom>
        </p:spPr>
        <p:txBody>
          <a:bodyPr wrap="square" lIns="0" tIns="0" rIns="0" bIns="0" rtlCol="0" anchor="t">
            <a:spAutoFit/>
          </a:bodyPr>
          <a:lstStyle/>
          <a:p>
            <a:pPr marL="457200" indent="-457200">
              <a:lnSpc>
                <a:spcPct val="150000"/>
              </a:lnSpc>
              <a:spcBef>
                <a:spcPct val="0"/>
              </a:spcBef>
              <a:buFont typeface="Wingdings" pitchFamily="2" charset="2"/>
              <a:buChar char="Ø"/>
            </a:pPr>
            <a:r>
              <a:rPr lang="en-US" sz="2516" dirty="0">
                <a:solidFill>
                  <a:srgbClr val="000000"/>
                </a:solidFill>
                <a:latin typeface="Arial" panose="020B0604020202020204" pitchFamily="34" charset="0"/>
                <a:ea typeface="Open Sauce"/>
                <a:cs typeface="Arial" panose="020B0604020202020204" pitchFamily="34" charset="0"/>
                <a:sym typeface="Open Sauce"/>
              </a:rPr>
              <a:t>Overview</a:t>
            </a:r>
          </a:p>
          <a:p>
            <a:pPr marL="457200" indent="-457200">
              <a:lnSpc>
                <a:spcPct val="150000"/>
              </a:lnSpc>
              <a:spcBef>
                <a:spcPct val="0"/>
              </a:spcBef>
              <a:buFont typeface="Wingdings" pitchFamily="2" charset="2"/>
              <a:buChar char="Ø"/>
            </a:pPr>
            <a:r>
              <a:rPr lang="en-US" sz="2516" dirty="0">
                <a:solidFill>
                  <a:srgbClr val="000000"/>
                </a:solidFill>
                <a:latin typeface="Arial" panose="020B0604020202020204" pitchFamily="34" charset="0"/>
                <a:ea typeface="Open Sauce"/>
                <a:cs typeface="Arial" panose="020B0604020202020204" pitchFamily="34" charset="0"/>
                <a:sym typeface="Open Sauce"/>
              </a:rPr>
              <a:t>Unique selling point</a:t>
            </a:r>
          </a:p>
          <a:p>
            <a:pPr marL="457200" indent="-457200">
              <a:lnSpc>
                <a:spcPct val="150000"/>
              </a:lnSpc>
              <a:spcBef>
                <a:spcPct val="0"/>
              </a:spcBef>
              <a:buFont typeface="Wingdings" pitchFamily="2" charset="2"/>
              <a:buChar char="Ø"/>
            </a:pPr>
            <a:r>
              <a:rPr lang="en-US" sz="2516" dirty="0">
                <a:solidFill>
                  <a:srgbClr val="000000"/>
                </a:solidFill>
                <a:latin typeface="Arial" panose="020B0604020202020204" pitchFamily="34" charset="0"/>
                <a:ea typeface="Open Sauce"/>
                <a:cs typeface="Arial" panose="020B0604020202020204" pitchFamily="34" charset="0"/>
                <a:sym typeface="Open Sauce"/>
              </a:rPr>
              <a:t>Management structure</a:t>
            </a:r>
          </a:p>
          <a:p>
            <a:pPr marL="457200" indent="-457200">
              <a:lnSpc>
                <a:spcPct val="150000"/>
              </a:lnSpc>
              <a:spcBef>
                <a:spcPct val="0"/>
              </a:spcBef>
              <a:buFont typeface="Wingdings" pitchFamily="2" charset="2"/>
              <a:buChar char="Ø"/>
            </a:pPr>
            <a:r>
              <a:rPr lang="en-US" sz="2516" dirty="0">
                <a:solidFill>
                  <a:srgbClr val="000000"/>
                </a:solidFill>
                <a:latin typeface="Arial" panose="020B0604020202020204" pitchFamily="34" charset="0"/>
                <a:ea typeface="Open Sauce"/>
                <a:cs typeface="Arial" panose="020B0604020202020204" pitchFamily="34" charset="0"/>
                <a:sym typeface="Open Sauce"/>
              </a:rPr>
              <a:t>Legal – format</a:t>
            </a:r>
          </a:p>
          <a:p>
            <a:pPr marL="457200" indent="-457200">
              <a:lnSpc>
                <a:spcPct val="150000"/>
              </a:lnSpc>
              <a:spcBef>
                <a:spcPct val="0"/>
              </a:spcBef>
              <a:buFont typeface="Wingdings" pitchFamily="2" charset="2"/>
              <a:buChar char="Ø"/>
            </a:pPr>
            <a:r>
              <a:rPr lang="en-US" sz="2516" dirty="0">
                <a:solidFill>
                  <a:srgbClr val="000000"/>
                </a:solidFill>
                <a:latin typeface="Arial" panose="020B0604020202020204" pitchFamily="34" charset="0"/>
                <a:ea typeface="Open Sauce"/>
                <a:cs typeface="Arial" panose="020B0604020202020204" pitchFamily="34" charset="0"/>
                <a:sym typeface="Open Sauce"/>
              </a:rPr>
              <a:t>Pestel - analysis</a:t>
            </a:r>
          </a:p>
          <a:p>
            <a:pPr marL="457200" indent="-457200">
              <a:lnSpc>
                <a:spcPct val="150000"/>
              </a:lnSpc>
              <a:spcBef>
                <a:spcPct val="0"/>
              </a:spcBef>
              <a:buFont typeface="Wingdings" pitchFamily="2" charset="2"/>
              <a:buChar char="Ø"/>
            </a:pPr>
            <a:r>
              <a:rPr lang="en-US" sz="2516" dirty="0">
                <a:solidFill>
                  <a:srgbClr val="000000"/>
                </a:solidFill>
                <a:latin typeface="Arial" panose="020B0604020202020204" pitchFamily="34" charset="0"/>
                <a:ea typeface="Open Sauce"/>
                <a:cs typeface="Arial" panose="020B0604020202020204" pitchFamily="34" charset="0"/>
                <a:sym typeface="Open Sauce"/>
              </a:rPr>
              <a:t>Swot – analysis</a:t>
            </a:r>
          </a:p>
          <a:p>
            <a:pPr marL="457200" indent="-457200">
              <a:lnSpc>
                <a:spcPct val="150000"/>
              </a:lnSpc>
              <a:spcBef>
                <a:spcPct val="0"/>
              </a:spcBef>
              <a:buFont typeface="Wingdings" pitchFamily="2" charset="2"/>
              <a:buChar char="Ø"/>
            </a:pPr>
            <a:r>
              <a:rPr lang="en-US" sz="2516" dirty="0">
                <a:solidFill>
                  <a:srgbClr val="000000"/>
                </a:solidFill>
                <a:latin typeface="Arial" panose="020B0604020202020204" pitchFamily="34" charset="0"/>
                <a:ea typeface="Open Sauce"/>
                <a:cs typeface="Arial" panose="020B0604020202020204" pitchFamily="34" charset="0"/>
                <a:sym typeface="Open Sauce"/>
              </a:rPr>
              <a:t>Competitor – analysis</a:t>
            </a:r>
          </a:p>
          <a:p>
            <a:pPr marL="457200" indent="-457200">
              <a:lnSpc>
                <a:spcPct val="150000"/>
              </a:lnSpc>
              <a:spcBef>
                <a:spcPct val="0"/>
              </a:spcBef>
              <a:buFont typeface="Wingdings" pitchFamily="2" charset="2"/>
              <a:buChar char="Ø"/>
            </a:pPr>
            <a:r>
              <a:rPr lang="en-US" sz="2516" dirty="0">
                <a:solidFill>
                  <a:srgbClr val="000000"/>
                </a:solidFill>
                <a:latin typeface="Arial" panose="020B0604020202020204" pitchFamily="34" charset="0"/>
                <a:ea typeface="Open Sauce"/>
                <a:cs typeface="Arial" panose="020B0604020202020204" pitchFamily="34" charset="0"/>
                <a:sym typeface="Open Sauce"/>
              </a:rPr>
              <a:t>Marketing strategy</a:t>
            </a:r>
          </a:p>
          <a:p>
            <a:pPr marL="457200" indent="-457200">
              <a:lnSpc>
                <a:spcPct val="150000"/>
              </a:lnSpc>
              <a:spcBef>
                <a:spcPct val="0"/>
              </a:spcBef>
              <a:buFont typeface="Wingdings" pitchFamily="2" charset="2"/>
              <a:buChar char="Ø"/>
            </a:pPr>
            <a:r>
              <a:rPr lang="en-US" sz="2516" dirty="0">
                <a:solidFill>
                  <a:srgbClr val="000000"/>
                </a:solidFill>
                <a:latin typeface="Arial" panose="020B0604020202020204" pitchFamily="34" charset="0"/>
                <a:ea typeface="Open Sauce"/>
                <a:cs typeface="Arial" panose="020B0604020202020204" pitchFamily="34" charset="0"/>
                <a:sym typeface="Open Sauce"/>
              </a:rPr>
              <a:t>Funding source and allocation</a:t>
            </a:r>
          </a:p>
          <a:p>
            <a:pPr marL="457200" indent="-457200">
              <a:lnSpc>
                <a:spcPct val="150000"/>
              </a:lnSpc>
              <a:spcBef>
                <a:spcPct val="0"/>
              </a:spcBef>
              <a:buFont typeface="Wingdings" pitchFamily="2" charset="2"/>
              <a:buChar char="Ø"/>
            </a:pPr>
            <a:r>
              <a:rPr lang="en-US" sz="2516" dirty="0">
                <a:solidFill>
                  <a:srgbClr val="000000"/>
                </a:solidFill>
                <a:latin typeface="Arial" panose="020B0604020202020204" pitchFamily="34" charset="0"/>
                <a:ea typeface="Open Sauce"/>
                <a:cs typeface="Arial" panose="020B0604020202020204" pitchFamily="34" charset="0"/>
                <a:sym typeface="Open Sauce"/>
              </a:rPr>
              <a:t>Cash flow</a:t>
            </a:r>
          </a:p>
          <a:p>
            <a:pPr>
              <a:lnSpc>
                <a:spcPts val="3523"/>
              </a:lnSpc>
              <a:spcBef>
                <a:spcPct val="0"/>
              </a:spcBef>
            </a:pPr>
            <a:r>
              <a:rPr lang="en-US" sz="2516" dirty="0">
                <a:solidFill>
                  <a:srgbClr val="000000"/>
                </a:solidFill>
                <a:latin typeface="Arial" panose="020B0604020202020204" pitchFamily="34" charset="0"/>
                <a:ea typeface="Open Sauce"/>
                <a:cs typeface="Arial" panose="020B0604020202020204" pitchFamily="34" charset="0"/>
                <a:sym typeface="Open Sauce"/>
              </a:rPr>
              <a:t>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40"/>
                                        </p:tgtEl>
                                        <p:attrNameLst>
                                          <p:attrName>style.visibility</p:attrName>
                                        </p:attrNameLst>
                                      </p:cBhvr>
                                      <p:to>
                                        <p:strVal val="visible"/>
                                      </p:to>
                                    </p:set>
                                    <p:anim calcmode="lin" valueType="num">
                                      <p:cBhvr>
                                        <p:cTn id="7" dur="500" fill="hold"/>
                                        <p:tgtEl>
                                          <p:spTgt spid="40"/>
                                        </p:tgtEl>
                                        <p:attrNameLst>
                                          <p:attrName>ppt_w</p:attrName>
                                        </p:attrNameLst>
                                      </p:cBhvr>
                                      <p:tavLst>
                                        <p:tav tm="0">
                                          <p:val>
                                            <p:fltVal val="0"/>
                                          </p:val>
                                        </p:tav>
                                        <p:tav tm="100000">
                                          <p:val>
                                            <p:strVal val="#ppt_w"/>
                                          </p:val>
                                        </p:tav>
                                      </p:tavLst>
                                    </p:anim>
                                    <p:anim calcmode="lin" valueType="num">
                                      <p:cBhvr>
                                        <p:cTn id="8" dur="500" fill="hold"/>
                                        <p:tgtEl>
                                          <p:spTgt spid="40"/>
                                        </p:tgtEl>
                                        <p:attrNameLst>
                                          <p:attrName>ppt_h</p:attrName>
                                        </p:attrNameLst>
                                      </p:cBhvr>
                                      <p:tavLst>
                                        <p:tav tm="0">
                                          <p:val>
                                            <p:fltVal val="0"/>
                                          </p:val>
                                        </p:tav>
                                        <p:tav tm="100000">
                                          <p:val>
                                            <p:strVal val="#ppt_h"/>
                                          </p:val>
                                        </p:tav>
                                      </p:tavLst>
                                    </p:anim>
                                  </p:childTnLst>
                                </p:cTn>
                              </p:par>
                              <p:par>
                                <p:cTn id="9" presetID="8" presetClass="emph" presetSubtype="0" fill="hold" nodeType="withEffect">
                                  <p:stCondLst>
                                    <p:cond delay="0"/>
                                  </p:stCondLst>
                                  <p:childTnLst>
                                    <p:animRot by="21600000">
                                      <p:cBhvr>
                                        <p:cTn id="10" dur="3000" fill="hold"/>
                                        <p:tgtEl>
                                          <p:spTgt spid="1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700000">
            <a:off x="3792773" y="-525906"/>
            <a:ext cx="11026492" cy="5885390"/>
          </a:xfrm>
          <a:custGeom>
            <a:avLst/>
            <a:gdLst/>
            <a:ahLst/>
            <a:cxnLst/>
            <a:rect l="l" t="t" r="r" b="b"/>
            <a:pathLst>
              <a:path w="11026492" h="5885390">
                <a:moveTo>
                  <a:pt x="0" y="0"/>
                </a:moveTo>
                <a:lnTo>
                  <a:pt x="11026492" y="0"/>
                </a:lnTo>
                <a:lnTo>
                  <a:pt x="11026492" y="5885390"/>
                </a:lnTo>
                <a:lnTo>
                  <a:pt x="0" y="5885390"/>
                </a:lnTo>
                <a:lnTo>
                  <a:pt x="0" y="0"/>
                </a:lnTo>
                <a:close/>
              </a:path>
            </a:pathLst>
          </a:custGeom>
          <a:blipFill>
            <a:blip>
              <a:alphaModFix amt="2000"/>
              <a:extLst>
                <a:ext uri="{96DAC541-7B7A-43D3-8B79-37D633B846F1}">
                  <asvg:svgBlip xmlns:asvg="http://schemas.microsoft.com/office/drawing/2016/SVG/main" r:embed="rId3"/>
                </a:ext>
              </a:extLst>
            </a:blip>
            <a:stretch>
              <a:fillRect/>
            </a:stretch>
          </a:blipFill>
        </p:spPr>
        <p:txBody>
          <a:bodyPr/>
          <a:lstStyle/>
          <a:p>
            <a:endParaRPr lang="en-US" sz="1211"/>
          </a:p>
        </p:txBody>
      </p:sp>
      <p:sp>
        <p:nvSpPr>
          <p:cNvPr id="3" name="TextBox 3"/>
          <p:cNvSpPr txBox="1"/>
          <p:nvPr/>
        </p:nvSpPr>
        <p:spPr>
          <a:xfrm>
            <a:off x="557883" y="287830"/>
            <a:ext cx="6718378" cy="833562"/>
          </a:xfrm>
          <a:prstGeom prst="rect">
            <a:avLst/>
          </a:prstGeom>
        </p:spPr>
        <p:txBody>
          <a:bodyPr lIns="0" tIns="0" rIns="0" bIns="0" rtlCol="0" anchor="t">
            <a:spAutoFit/>
          </a:bodyPr>
          <a:lstStyle/>
          <a:p>
            <a:pPr>
              <a:lnSpc>
                <a:spcPts val="6544"/>
              </a:lnSpc>
            </a:pPr>
            <a:r>
              <a:rPr lang="en-US" sz="6000" b="1" dirty="0">
                <a:solidFill>
                  <a:srgbClr val="0F5995"/>
                </a:solidFill>
                <a:latin typeface="Arial" panose="020B0604020202020204" pitchFamily="34" charset="0"/>
                <a:ea typeface="Open Sauce Bold"/>
                <a:cs typeface="Arial" panose="020B0604020202020204" pitchFamily="34" charset="0"/>
                <a:sym typeface="Open Sauce Bold"/>
              </a:rPr>
              <a:t>Overview</a:t>
            </a:r>
          </a:p>
        </p:txBody>
      </p:sp>
      <p:sp>
        <p:nvSpPr>
          <p:cNvPr id="4" name="TextBox 4"/>
          <p:cNvSpPr txBox="1"/>
          <p:nvPr/>
        </p:nvSpPr>
        <p:spPr>
          <a:xfrm>
            <a:off x="550147" y="1151920"/>
            <a:ext cx="14618791" cy="4097917"/>
          </a:xfrm>
          <a:prstGeom prst="rect">
            <a:avLst/>
          </a:prstGeom>
        </p:spPr>
        <p:txBody>
          <a:bodyPr wrap="square" lIns="0" tIns="0" rIns="0" bIns="0" rtlCol="0" anchor="t">
            <a:spAutoFit/>
          </a:bodyPr>
          <a:lstStyle/>
          <a:p>
            <a:pPr algn="just">
              <a:lnSpc>
                <a:spcPct val="150000"/>
              </a:lnSpc>
              <a:spcBef>
                <a:spcPct val="0"/>
              </a:spcBef>
            </a:pPr>
            <a:r>
              <a:rPr lang="en-US" sz="2000" dirty="0">
                <a:solidFill>
                  <a:srgbClr val="000000"/>
                </a:solidFill>
                <a:latin typeface="Arial"/>
                <a:ea typeface="Arial"/>
                <a:cs typeface="Arial"/>
                <a:sym typeface="Arial"/>
              </a:rPr>
              <a:t>Mobile Tech Hive Ltd a London, UK-based company with a three-man management team a director, operations manger and a technician. Our business strategy centres on supplying genuine Apple parts for iPhones, iPads, and Apple Watches to businesses who need dependable parts for their devices, individual customers looking to fix their own devices, and repair facilities that specialise in Apple repairs. Our unique selling point is supplying genuine high-quality parts focusing on the problem customer are facing with unreliable counterfeit parts, our parts will be sourced from reliable Chinese manufacturers, we aim to give the customer best prices to build a presence in the expanding market. We will use a  digital - focused marketing strategy having a website, SEO and social media platforms, using AI to speed up content production and auto - mate email marketing. Our Short- terms goals will be setting up an online presence ,focus on marketing ,hiring new staff building customer and business relationships, Long - term goals will be to expand the business across UK building trust supporting growth and profits.</a:t>
            </a:r>
          </a:p>
        </p:txBody>
      </p:sp>
      <p:sp>
        <p:nvSpPr>
          <p:cNvPr id="5" name="Freeform 5"/>
          <p:cNvSpPr/>
          <p:nvPr/>
        </p:nvSpPr>
        <p:spPr>
          <a:xfrm rot="203369">
            <a:off x="-3655662" y="6843553"/>
            <a:ext cx="15613996" cy="4079156"/>
          </a:xfrm>
          <a:custGeom>
            <a:avLst/>
            <a:gdLst/>
            <a:ahLst/>
            <a:cxnLst/>
            <a:rect l="l" t="t" r="r" b="b"/>
            <a:pathLst>
              <a:path w="15613996" h="4079156">
                <a:moveTo>
                  <a:pt x="0" y="0"/>
                </a:moveTo>
                <a:lnTo>
                  <a:pt x="15613996" y="0"/>
                </a:lnTo>
                <a:lnTo>
                  <a:pt x="15613996" y="4079156"/>
                </a:lnTo>
                <a:lnTo>
                  <a:pt x="0" y="4079156"/>
                </a:lnTo>
                <a:lnTo>
                  <a:pt x="0" y="0"/>
                </a:lnTo>
                <a:close/>
              </a:path>
            </a:pathLst>
          </a:custGeom>
          <a:blipFill>
            <a:blip>
              <a:alphaModFix amt="4000"/>
              <a:extLst>
                <a:ext uri="{96DAC541-7B7A-43D3-8B79-37D633B846F1}">
                  <asvg:svgBlip xmlns:asvg="http://schemas.microsoft.com/office/drawing/2016/SVG/main" r:embed="rId4"/>
                </a:ext>
              </a:extLst>
            </a:blip>
            <a:stretch>
              <a:fillRect/>
            </a:stretch>
          </a:blipFill>
        </p:spPr>
        <p:txBody>
          <a:bodyPr/>
          <a:lstStyle/>
          <a:p>
            <a:endParaRPr lang="en-US" sz="1211"/>
          </a:p>
        </p:txBody>
      </p:sp>
      <p:grpSp>
        <p:nvGrpSpPr>
          <p:cNvPr id="6" name="Group 6"/>
          <p:cNvGrpSpPr/>
          <p:nvPr/>
        </p:nvGrpSpPr>
        <p:grpSpPr>
          <a:xfrm>
            <a:off x="9365987" y="3086100"/>
            <a:ext cx="8922012" cy="7200900"/>
            <a:chOff x="0" y="0"/>
            <a:chExt cx="13368220" cy="11030947"/>
          </a:xfrm>
        </p:grpSpPr>
        <p:sp>
          <p:nvSpPr>
            <p:cNvPr id="7" name="Freeform 7"/>
            <p:cNvSpPr/>
            <p:nvPr/>
          </p:nvSpPr>
          <p:spPr>
            <a:xfrm>
              <a:off x="0" y="0"/>
              <a:ext cx="13368220" cy="11030903"/>
            </a:xfrm>
            <a:custGeom>
              <a:avLst/>
              <a:gdLst/>
              <a:ahLst/>
              <a:cxnLst/>
              <a:rect l="l" t="t" r="r" b="b"/>
              <a:pathLst>
                <a:path w="13368220" h="11030903">
                  <a:moveTo>
                    <a:pt x="13368220" y="0"/>
                  </a:moveTo>
                  <a:lnTo>
                    <a:pt x="0" y="11030903"/>
                  </a:lnTo>
                  <a:lnTo>
                    <a:pt x="13368220" y="11030903"/>
                  </a:lnTo>
                  <a:lnTo>
                    <a:pt x="13368220" y="0"/>
                  </a:lnTo>
                  <a:close/>
                </a:path>
              </a:pathLst>
            </a:custGeom>
            <a:blipFill>
              <a:blip r:embed="rId5"/>
              <a:stretch>
                <a:fillRect t="-8880" b="-8880"/>
              </a:stretch>
            </a:blipFill>
          </p:spPr>
          <p:txBody>
            <a:bodyPr/>
            <a:lstStyle/>
            <a:p>
              <a:endParaRPr lang="en-US" sz="1211"/>
            </a:p>
          </p:txBody>
        </p:sp>
      </p:grpSp>
      <p:grpSp>
        <p:nvGrpSpPr>
          <p:cNvPr id="8" name="Group 8"/>
          <p:cNvGrpSpPr/>
          <p:nvPr/>
        </p:nvGrpSpPr>
        <p:grpSpPr>
          <a:xfrm rot="3064410">
            <a:off x="12669183" y="-187748"/>
            <a:ext cx="1236983" cy="15728865"/>
            <a:chOff x="0" y="0"/>
            <a:chExt cx="325790" cy="6228144"/>
          </a:xfrm>
        </p:grpSpPr>
        <p:sp>
          <p:nvSpPr>
            <p:cNvPr id="9" name="Freeform 9"/>
            <p:cNvSpPr/>
            <p:nvPr/>
          </p:nvSpPr>
          <p:spPr>
            <a:xfrm>
              <a:off x="0" y="0"/>
              <a:ext cx="325790" cy="6228143"/>
            </a:xfrm>
            <a:custGeom>
              <a:avLst/>
              <a:gdLst/>
              <a:ahLst/>
              <a:cxnLst/>
              <a:rect l="l" t="t" r="r" b="b"/>
              <a:pathLst>
                <a:path w="325790" h="6228143">
                  <a:moveTo>
                    <a:pt x="0" y="0"/>
                  </a:moveTo>
                  <a:lnTo>
                    <a:pt x="325790" y="0"/>
                  </a:lnTo>
                  <a:lnTo>
                    <a:pt x="325790" y="6228143"/>
                  </a:lnTo>
                  <a:lnTo>
                    <a:pt x="0" y="6228143"/>
                  </a:lnTo>
                  <a:close/>
                </a:path>
              </a:pathLst>
            </a:custGeom>
            <a:gradFill rotWithShape="1">
              <a:gsLst>
                <a:gs pos="0">
                  <a:srgbClr val="366980">
                    <a:alpha val="100000"/>
                  </a:srgbClr>
                </a:gs>
                <a:gs pos="100000">
                  <a:srgbClr val="0B51AE">
                    <a:alpha val="0"/>
                  </a:srgbClr>
                </a:gs>
              </a:gsLst>
              <a:lin ang="5400000"/>
            </a:gradFill>
          </p:spPr>
          <p:txBody>
            <a:bodyPr/>
            <a:lstStyle/>
            <a:p>
              <a:endParaRPr lang="en-US" sz="1211"/>
            </a:p>
          </p:txBody>
        </p:sp>
        <p:sp>
          <p:nvSpPr>
            <p:cNvPr id="10" name="TextBox 10"/>
            <p:cNvSpPr txBox="1"/>
            <p:nvPr/>
          </p:nvSpPr>
          <p:spPr>
            <a:xfrm>
              <a:off x="0" y="-38100"/>
              <a:ext cx="325790" cy="6266244"/>
            </a:xfrm>
            <a:prstGeom prst="rect">
              <a:avLst/>
            </a:prstGeom>
          </p:spPr>
          <p:txBody>
            <a:bodyPr lIns="50801" tIns="50801" rIns="50801" bIns="50801" rtlCol="0" anchor="ctr"/>
            <a:lstStyle/>
            <a:p>
              <a:pPr algn="ctr">
                <a:lnSpc>
                  <a:spcPts val="2659"/>
                </a:lnSpc>
                <a:spcBef>
                  <a:spcPct val="0"/>
                </a:spcBef>
              </a:pPr>
              <a:endParaRPr sz="1211"/>
            </a:p>
          </p:txBody>
        </p:sp>
      </p:grpSp>
      <p:sp>
        <p:nvSpPr>
          <p:cNvPr id="11" name="Freeform 11"/>
          <p:cNvSpPr/>
          <p:nvPr/>
        </p:nvSpPr>
        <p:spPr>
          <a:xfrm>
            <a:off x="16218064" y="1179518"/>
            <a:ext cx="742704" cy="742704"/>
          </a:xfrm>
          <a:custGeom>
            <a:avLst/>
            <a:gdLst/>
            <a:ahLst/>
            <a:cxnLst/>
            <a:rect l="l" t="t" r="r" b="b"/>
            <a:pathLst>
              <a:path w="742704" h="742704">
                <a:moveTo>
                  <a:pt x="0" y="0"/>
                </a:moveTo>
                <a:lnTo>
                  <a:pt x="742704" y="0"/>
                </a:lnTo>
                <a:lnTo>
                  <a:pt x="742704" y="742704"/>
                </a:lnTo>
                <a:lnTo>
                  <a:pt x="0" y="74270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sz="1211"/>
          </a:p>
        </p:txBody>
      </p:sp>
      <p:grpSp>
        <p:nvGrpSpPr>
          <p:cNvPr id="12" name="Group 12"/>
          <p:cNvGrpSpPr/>
          <p:nvPr/>
        </p:nvGrpSpPr>
        <p:grpSpPr>
          <a:xfrm>
            <a:off x="2165534" y="5849220"/>
            <a:ext cx="7317916" cy="590521"/>
            <a:chOff x="0" y="0"/>
            <a:chExt cx="1927352" cy="155528"/>
          </a:xfrm>
        </p:grpSpPr>
        <p:sp>
          <p:nvSpPr>
            <p:cNvPr id="13" name="Freeform 13"/>
            <p:cNvSpPr/>
            <p:nvPr/>
          </p:nvSpPr>
          <p:spPr>
            <a:xfrm>
              <a:off x="0" y="0"/>
              <a:ext cx="1927353" cy="155528"/>
            </a:xfrm>
            <a:custGeom>
              <a:avLst/>
              <a:gdLst/>
              <a:ahLst/>
              <a:cxnLst/>
              <a:rect l="l" t="t" r="r" b="b"/>
              <a:pathLst>
                <a:path w="1927353" h="155528">
                  <a:moveTo>
                    <a:pt x="77764" y="0"/>
                  </a:moveTo>
                  <a:lnTo>
                    <a:pt x="1849588" y="0"/>
                  </a:lnTo>
                  <a:cubicBezTo>
                    <a:pt x="1892536" y="0"/>
                    <a:pt x="1927353" y="34816"/>
                    <a:pt x="1927353" y="77764"/>
                  </a:cubicBezTo>
                  <a:lnTo>
                    <a:pt x="1927353" y="77764"/>
                  </a:lnTo>
                  <a:cubicBezTo>
                    <a:pt x="1927353" y="120712"/>
                    <a:pt x="1892536" y="155528"/>
                    <a:pt x="1849588" y="155528"/>
                  </a:cubicBezTo>
                  <a:lnTo>
                    <a:pt x="77764" y="155528"/>
                  </a:lnTo>
                  <a:cubicBezTo>
                    <a:pt x="34816" y="155528"/>
                    <a:pt x="0" y="120712"/>
                    <a:pt x="0" y="77764"/>
                  </a:cubicBezTo>
                  <a:lnTo>
                    <a:pt x="0" y="77764"/>
                  </a:lnTo>
                  <a:cubicBezTo>
                    <a:pt x="0" y="34816"/>
                    <a:pt x="34816" y="0"/>
                    <a:pt x="77764"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14" name="TextBox 14"/>
            <p:cNvSpPr txBox="1"/>
            <p:nvPr/>
          </p:nvSpPr>
          <p:spPr>
            <a:xfrm>
              <a:off x="0" y="-38100"/>
              <a:ext cx="1927352" cy="193628"/>
            </a:xfrm>
            <a:prstGeom prst="rect">
              <a:avLst/>
            </a:prstGeom>
          </p:spPr>
          <p:txBody>
            <a:bodyPr lIns="50801" tIns="50801" rIns="50801" bIns="50801" rtlCol="0" anchor="ctr"/>
            <a:lstStyle/>
            <a:p>
              <a:pPr algn="ctr">
                <a:lnSpc>
                  <a:spcPts val="2659"/>
                </a:lnSpc>
              </a:pPr>
              <a:endParaRPr sz="1211"/>
            </a:p>
          </p:txBody>
        </p:sp>
      </p:grpSp>
      <p:grpSp>
        <p:nvGrpSpPr>
          <p:cNvPr id="15" name="Group 15"/>
          <p:cNvGrpSpPr/>
          <p:nvPr/>
        </p:nvGrpSpPr>
        <p:grpSpPr>
          <a:xfrm>
            <a:off x="1309090" y="7308170"/>
            <a:ext cx="2634807" cy="2634807"/>
            <a:chOff x="0" y="0"/>
            <a:chExt cx="812800" cy="812800"/>
          </a:xfrm>
        </p:grpSpPr>
        <p:sp>
          <p:nvSpPr>
            <p:cNvPr id="16" name="Freeform 16"/>
            <p:cNvSpPr/>
            <p:nvPr/>
          </p:nvSpPr>
          <p:spPr>
            <a:xfrm>
              <a:off x="0" y="0"/>
              <a:ext cx="812800" cy="812800"/>
            </a:xfrm>
            <a:custGeom>
              <a:avLst/>
              <a:gdLst/>
              <a:ahLst/>
              <a:cxnLst/>
              <a:rect l="l" t="t" r="r" b="b"/>
              <a:pathLst>
                <a:path w="812800" h="812800">
                  <a:moveTo>
                    <a:pt x="67581" y="0"/>
                  </a:moveTo>
                  <a:lnTo>
                    <a:pt x="745219" y="0"/>
                  </a:lnTo>
                  <a:cubicBezTo>
                    <a:pt x="763142" y="0"/>
                    <a:pt x="780332" y="7120"/>
                    <a:pt x="793006" y="19794"/>
                  </a:cubicBezTo>
                  <a:cubicBezTo>
                    <a:pt x="805680" y="32468"/>
                    <a:pt x="812800" y="49658"/>
                    <a:pt x="812800" y="67581"/>
                  </a:cubicBezTo>
                  <a:lnTo>
                    <a:pt x="812800" y="745219"/>
                  </a:lnTo>
                  <a:cubicBezTo>
                    <a:pt x="812800" y="763142"/>
                    <a:pt x="805680" y="780332"/>
                    <a:pt x="793006" y="793006"/>
                  </a:cubicBezTo>
                  <a:cubicBezTo>
                    <a:pt x="780332" y="805680"/>
                    <a:pt x="763142" y="812800"/>
                    <a:pt x="745219" y="812800"/>
                  </a:cubicBezTo>
                  <a:lnTo>
                    <a:pt x="67581" y="812800"/>
                  </a:lnTo>
                  <a:cubicBezTo>
                    <a:pt x="49658" y="812800"/>
                    <a:pt x="32468" y="805680"/>
                    <a:pt x="19794" y="793006"/>
                  </a:cubicBezTo>
                  <a:cubicBezTo>
                    <a:pt x="7120" y="780332"/>
                    <a:pt x="0" y="763142"/>
                    <a:pt x="0" y="745219"/>
                  </a:cubicBezTo>
                  <a:lnTo>
                    <a:pt x="0" y="67581"/>
                  </a:lnTo>
                  <a:cubicBezTo>
                    <a:pt x="0" y="49658"/>
                    <a:pt x="7120" y="32468"/>
                    <a:pt x="19794" y="19794"/>
                  </a:cubicBezTo>
                  <a:cubicBezTo>
                    <a:pt x="32468" y="7120"/>
                    <a:pt x="49658" y="0"/>
                    <a:pt x="67581" y="0"/>
                  </a:cubicBezTo>
                  <a:close/>
                </a:path>
              </a:pathLst>
            </a:custGeom>
            <a:blipFill>
              <a:blip r:embed="rId7"/>
              <a:stretch>
                <a:fillRect l="-38996" r="-38996"/>
              </a:stretch>
            </a:blipFill>
          </p:spPr>
          <p:txBody>
            <a:bodyPr/>
            <a:lstStyle/>
            <a:p>
              <a:endParaRPr lang="en-US" sz="1211"/>
            </a:p>
          </p:txBody>
        </p:sp>
      </p:grpSp>
      <p:grpSp>
        <p:nvGrpSpPr>
          <p:cNvPr id="17" name="Group 17"/>
          <p:cNvGrpSpPr/>
          <p:nvPr/>
        </p:nvGrpSpPr>
        <p:grpSpPr>
          <a:xfrm>
            <a:off x="5666162" y="7466008"/>
            <a:ext cx="3220197" cy="2314793"/>
            <a:chOff x="0" y="0"/>
            <a:chExt cx="1130717" cy="812800"/>
          </a:xfrm>
        </p:grpSpPr>
        <p:sp>
          <p:nvSpPr>
            <p:cNvPr id="18" name="Freeform 18"/>
            <p:cNvSpPr/>
            <p:nvPr/>
          </p:nvSpPr>
          <p:spPr>
            <a:xfrm>
              <a:off x="0" y="0"/>
              <a:ext cx="1130717" cy="812800"/>
            </a:xfrm>
            <a:custGeom>
              <a:avLst/>
              <a:gdLst/>
              <a:ahLst/>
              <a:cxnLst/>
              <a:rect l="l" t="t" r="r" b="b"/>
              <a:pathLst>
                <a:path w="1130717" h="812800">
                  <a:moveTo>
                    <a:pt x="55296" y="0"/>
                  </a:moveTo>
                  <a:lnTo>
                    <a:pt x="1075421" y="0"/>
                  </a:lnTo>
                  <a:cubicBezTo>
                    <a:pt x="1105960" y="0"/>
                    <a:pt x="1130717" y="24757"/>
                    <a:pt x="1130717" y="55296"/>
                  </a:cubicBezTo>
                  <a:lnTo>
                    <a:pt x="1130717" y="757504"/>
                  </a:lnTo>
                  <a:cubicBezTo>
                    <a:pt x="1130717" y="772169"/>
                    <a:pt x="1124892" y="786234"/>
                    <a:pt x="1114522" y="796604"/>
                  </a:cubicBezTo>
                  <a:cubicBezTo>
                    <a:pt x="1104151" y="806974"/>
                    <a:pt x="1090087" y="812800"/>
                    <a:pt x="1075421" y="812800"/>
                  </a:cubicBezTo>
                  <a:lnTo>
                    <a:pt x="55296" y="812800"/>
                  </a:lnTo>
                  <a:cubicBezTo>
                    <a:pt x="40631" y="812800"/>
                    <a:pt x="26566" y="806974"/>
                    <a:pt x="16196" y="796604"/>
                  </a:cubicBezTo>
                  <a:cubicBezTo>
                    <a:pt x="5826" y="786234"/>
                    <a:pt x="0" y="772169"/>
                    <a:pt x="0" y="757504"/>
                  </a:cubicBezTo>
                  <a:lnTo>
                    <a:pt x="0" y="55296"/>
                  </a:lnTo>
                  <a:cubicBezTo>
                    <a:pt x="0" y="40631"/>
                    <a:pt x="5826" y="26566"/>
                    <a:pt x="16196" y="16196"/>
                  </a:cubicBezTo>
                  <a:cubicBezTo>
                    <a:pt x="26566" y="5826"/>
                    <a:pt x="40631" y="0"/>
                    <a:pt x="55296" y="0"/>
                  </a:cubicBezTo>
                  <a:close/>
                </a:path>
              </a:pathLst>
            </a:custGeom>
            <a:blipFill>
              <a:blip r:embed="rId8"/>
              <a:stretch>
                <a:fillRect l="-15983" r="-21294"/>
              </a:stretch>
            </a:blipFill>
          </p:spPr>
          <p:txBody>
            <a:bodyPr/>
            <a:lstStyle/>
            <a:p>
              <a:endParaRPr lang="en-US" sz="1211"/>
            </a:p>
          </p:txBody>
        </p:sp>
      </p:grpSp>
      <p:sp>
        <p:nvSpPr>
          <p:cNvPr id="19" name="TextBox 19"/>
          <p:cNvSpPr txBox="1"/>
          <p:nvPr/>
        </p:nvSpPr>
        <p:spPr>
          <a:xfrm>
            <a:off x="886127" y="6790845"/>
            <a:ext cx="3284793" cy="340221"/>
          </a:xfrm>
          <a:prstGeom prst="rect">
            <a:avLst/>
          </a:prstGeom>
        </p:spPr>
        <p:txBody>
          <a:bodyPr lIns="0" tIns="0" rIns="0" bIns="0" rtlCol="0" anchor="t">
            <a:spAutoFit/>
          </a:bodyPr>
          <a:lstStyle/>
          <a:p>
            <a:pPr algn="ctr">
              <a:lnSpc>
                <a:spcPts val="2940"/>
              </a:lnSpc>
              <a:spcBef>
                <a:spcPct val="0"/>
              </a:spcBef>
            </a:pPr>
            <a:r>
              <a:rPr lang="en-US" sz="2100" b="1" dirty="0">
                <a:solidFill>
                  <a:srgbClr val="0F5995"/>
                </a:solidFill>
                <a:latin typeface="Arial Bold"/>
                <a:ea typeface="Arial Bold"/>
                <a:cs typeface="Arial Bold"/>
                <a:sym typeface="Arial Bold"/>
              </a:rPr>
              <a:t>Supplying B2B business </a:t>
            </a:r>
          </a:p>
        </p:txBody>
      </p:sp>
      <p:sp>
        <p:nvSpPr>
          <p:cNvPr id="20" name="TextBox 20"/>
          <p:cNvSpPr txBox="1"/>
          <p:nvPr/>
        </p:nvSpPr>
        <p:spPr>
          <a:xfrm>
            <a:off x="5179758" y="6950617"/>
            <a:ext cx="3946415" cy="340221"/>
          </a:xfrm>
          <a:prstGeom prst="rect">
            <a:avLst/>
          </a:prstGeom>
        </p:spPr>
        <p:txBody>
          <a:bodyPr lIns="0" tIns="0" rIns="0" bIns="0" rtlCol="0" anchor="t">
            <a:spAutoFit/>
          </a:bodyPr>
          <a:lstStyle/>
          <a:p>
            <a:pPr algn="ctr">
              <a:lnSpc>
                <a:spcPts val="2940"/>
              </a:lnSpc>
              <a:spcBef>
                <a:spcPct val="0"/>
              </a:spcBef>
            </a:pPr>
            <a:r>
              <a:rPr lang="en-US" sz="2100" b="1" dirty="0">
                <a:solidFill>
                  <a:srgbClr val="0F5995"/>
                </a:solidFill>
                <a:latin typeface="Arial Bold"/>
                <a:ea typeface="Arial Bold"/>
                <a:cs typeface="Arial Bold"/>
                <a:sym typeface="Arial Bold"/>
              </a:rPr>
              <a:t>Repair Service to customers</a:t>
            </a:r>
          </a:p>
        </p:txBody>
      </p:sp>
      <p:sp>
        <p:nvSpPr>
          <p:cNvPr id="21" name="TextBox 21"/>
          <p:cNvSpPr txBox="1"/>
          <p:nvPr/>
        </p:nvSpPr>
        <p:spPr>
          <a:xfrm>
            <a:off x="2951278" y="5939897"/>
            <a:ext cx="6496058" cy="328680"/>
          </a:xfrm>
          <a:prstGeom prst="rect">
            <a:avLst/>
          </a:prstGeom>
        </p:spPr>
        <p:txBody>
          <a:bodyPr wrap="square" lIns="0" tIns="0" rIns="0" bIns="0" rtlCol="0" anchor="t">
            <a:spAutoFit/>
          </a:bodyPr>
          <a:lstStyle/>
          <a:p>
            <a:pPr algn="ctr">
              <a:lnSpc>
                <a:spcPts val="2848"/>
              </a:lnSpc>
              <a:spcBef>
                <a:spcPct val="0"/>
              </a:spcBef>
            </a:pPr>
            <a:r>
              <a:rPr lang="en-US" sz="2033" b="1" dirty="0">
                <a:solidFill>
                  <a:srgbClr val="FFFFFF"/>
                </a:solidFill>
                <a:latin typeface="Arial" panose="020B0604020202020204" pitchFamily="34" charset="0"/>
                <a:ea typeface="Open Sauce Bold"/>
                <a:cs typeface="Arial" panose="020B0604020202020204" pitchFamily="34" charset="0"/>
                <a:sym typeface="Open Sauce Bold"/>
              </a:rPr>
              <a:t>Genuine Apple parts suppliers and Repair service</a:t>
            </a:r>
          </a:p>
        </p:txBody>
      </p:sp>
      <p:sp>
        <p:nvSpPr>
          <p:cNvPr id="23" name="TextBox 19">
            <a:extLst>
              <a:ext uri="{FF2B5EF4-FFF2-40B4-BE49-F238E27FC236}">
                <a16:creationId xmlns:a16="http://schemas.microsoft.com/office/drawing/2014/main" id="{48A50010-3130-2522-5CD6-4A3D49941E5E}"/>
              </a:ext>
            </a:extLst>
          </p:cNvPr>
          <p:cNvSpPr txBox="1"/>
          <p:nvPr/>
        </p:nvSpPr>
        <p:spPr>
          <a:xfrm>
            <a:off x="452646" y="6092699"/>
            <a:ext cx="1712888" cy="407356"/>
          </a:xfrm>
          <a:prstGeom prst="rect">
            <a:avLst/>
          </a:prstGeom>
        </p:spPr>
        <p:txBody>
          <a:bodyPr wrap="square" lIns="0" tIns="0" rIns="0" bIns="0" rtlCol="0" anchor="t">
            <a:spAutoFit/>
          </a:bodyPr>
          <a:lstStyle/>
          <a:p>
            <a:pPr algn="ctr">
              <a:lnSpc>
                <a:spcPts val="2940"/>
              </a:lnSpc>
              <a:spcBef>
                <a:spcPct val="0"/>
              </a:spcBef>
            </a:pPr>
            <a:r>
              <a:rPr lang="en-US" sz="4400" b="1" dirty="0">
                <a:solidFill>
                  <a:srgbClr val="0F5995"/>
                </a:solidFill>
                <a:latin typeface="Arial Bold"/>
                <a:ea typeface="Arial Bold"/>
                <a:cs typeface="Arial Bold"/>
                <a:sym typeface="Arial Bold"/>
              </a:rPr>
              <a:t>USP -</a:t>
            </a:r>
          </a:p>
        </p:txBody>
      </p:sp>
      <p:sp>
        <p:nvSpPr>
          <p:cNvPr id="24" name="Freeform 33">
            <a:extLst>
              <a:ext uri="{FF2B5EF4-FFF2-40B4-BE49-F238E27FC236}">
                <a16:creationId xmlns:a16="http://schemas.microsoft.com/office/drawing/2014/main" id="{FC76B5FC-771F-D463-5557-108DE30CF9BA}"/>
              </a:ext>
            </a:extLst>
          </p:cNvPr>
          <p:cNvSpPr/>
          <p:nvPr/>
        </p:nvSpPr>
        <p:spPr>
          <a:xfrm>
            <a:off x="2540391" y="5939897"/>
            <a:ext cx="374773" cy="432638"/>
          </a:xfrm>
          <a:custGeom>
            <a:avLst/>
            <a:gdLst/>
            <a:ahLst/>
            <a:cxnLst/>
            <a:rect l="l" t="t" r="r" b="b"/>
            <a:pathLst>
              <a:path w="374773" h="432638">
                <a:moveTo>
                  <a:pt x="0" y="0"/>
                </a:moveTo>
                <a:lnTo>
                  <a:pt x="374774" y="0"/>
                </a:lnTo>
                <a:lnTo>
                  <a:pt x="374774" y="432638"/>
                </a:lnTo>
                <a:lnTo>
                  <a:pt x="0" y="432638"/>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sz="1211"/>
          </a:p>
        </p:txBody>
      </p:sp>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1623731" y="3335785"/>
            <a:ext cx="5102897" cy="5102897"/>
          </a:xfrm>
          <a:custGeom>
            <a:avLst/>
            <a:gdLst/>
            <a:ahLst/>
            <a:cxnLst/>
            <a:rect l="l" t="t" r="r" b="b"/>
            <a:pathLst>
              <a:path w="5102897" h="5102897">
                <a:moveTo>
                  <a:pt x="0" y="0"/>
                </a:moveTo>
                <a:lnTo>
                  <a:pt x="5102896" y="0"/>
                </a:lnTo>
                <a:lnTo>
                  <a:pt x="5102896" y="5102897"/>
                </a:lnTo>
                <a:lnTo>
                  <a:pt x="0" y="5102897"/>
                </a:lnTo>
                <a:lnTo>
                  <a:pt x="0" y="0"/>
                </a:lnTo>
                <a:close/>
              </a:path>
            </a:pathLst>
          </a:custGeom>
          <a:blipFill>
            <a:blip r:embed="rId3"/>
            <a:stretch>
              <a:fillRect/>
            </a:stretch>
          </a:blipFill>
        </p:spPr>
        <p:txBody>
          <a:bodyPr/>
          <a:lstStyle/>
          <a:p>
            <a:endParaRPr lang="en-US" sz="1211"/>
          </a:p>
        </p:txBody>
      </p:sp>
      <p:grpSp>
        <p:nvGrpSpPr>
          <p:cNvPr id="4" name="Group 4"/>
          <p:cNvGrpSpPr/>
          <p:nvPr/>
        </p:nvGrpSpPr>
        <p:grpSpPr>
          <a:xfrm>
            <a:off x="2311113" y="3835638"/>
            <a:ext cx="3728131" cy="3902727"/>
            <a:chOff x="0" y="0"/>
            <a:chExt cx="4970842" cy="5203634"/>
          </a:xfrm>
        </p:grpSpPr>
        <p:pic>
          <p:nvPicPr>
            <p:cNvPr id="5" name="Picture 5"/>
            <p:cNvPicPr>
              <a:picLocks noChangeAspect="1"/>
            </p:cNvPicPr>
            <p:nvPr/>
          </p:nvPicPr>
          <p:blipFill>
            <a:blip r:embed="rId4"/>
            <a:srcRect l="17040" t="4481" r="18441" b="17152"/>
            <a:stretch>
              <a:fillRect/>
            </a:stretch>
          </p:blipFill>
          <p:spPr>
            <a:xfrm>
              <a:off x="0" y="0"/>
              <a:ext cx="4970842" cy="5203634"/>
            </a:xfrm>
            <a:prstGeom prst="rect">
              <a:avLst/>
            </a:prstGeom>
          </p:spPr>
        </p:pic>
      </p:grpSp>
      <p:sp>
        <p:nvSpPr>
          <p:cNvPr id="6" name="Freeform 6"/>
          <p:cNvSpPr/>
          <p:nvPr/>
        </p:nvSpPr>
        <p:spPr>
          <a:xfrm>
            <a:off x="6593411" y="3391840"/>
            <a:ext cx="5102897" cy="5102897"/>
          </a:xfrm>
          <a:custGeom>
            <a:avLst/>
            <a:gdLst/>
            <a:ahLst/>
            <a:cxnLst/>
            <a:rect l="l" t="t" r="r" b="b"/>
            <a:pathLst>
              <a:path w="5102897" h="5102897">
                <a:moveTo>
                  <a:pt x="0" y="0"/>
                </a:moveTo>
                <a:lnTo>
                  <a:pt x="5102896" y="0"/>
                </a:lnTo>
                <a:lnTo>
                  <a:pt x="5102896" y="5102896"/>
                </a:lnTo>
                <a:lnTo>
                  <a:pt x="0" y="5102896"/>
                </a:lnTo>
                <a:lnTo>
                  <a:pt x="0" y="0"/>
                </a:lnTo>
                <a:close/>
              </a:path>
            </a:pathLst>
          </a:custGeom>
          <a:blipFill>
            <a:blip r:embed="rId3"/>
            <a:stretch>
              <a:fillRect/>
            </a:stretch>
          </a:blipFill>
        </p:spPr>
        <p:txBody>
          <a:bodyPr/>
          <a:lstStyle/>
          <a:p>
            <a:endParaRPr lang="en-US" sz="1211"/>
          </a:p>
        </p:txBody>
      </p:sp>
      <p:grpSp>
        <p:nvGrpSpPr>
          <p:cNvPr id="7" name="Group 7"/>
          <p:cNvGrpSpPr/>
          <p:nvPr/>
        </p:nvGrpSpPr>
        <p:grpSpPr>
          <a:xfrm>
            <a:off x="7280793" y="3891693"/>
            <a:ext cx="3728131" cy="3902727"/>
            <a:chOff x="0" y="0"/>
            <a:chExt cx="4970842" cy="5203634"/>
          </a:xfrm>
        </p:grpSpPr>
        <p:pic>
          <p:nvPicPr>
            <p:cNvPr id="8" name="Picture 8"/>
            <p:cNvPicPr>
              <a:picLocks noChangeAspect="1"/>
            </p:cNvPicPr>
            <p:nvPr/>
          </p:nvPicPr>
          <p:blipFill>
            <a:blip r:embed="rId5"/>
            <a:srcRect l="31362" r="25303" b="26284"/>
            <a:stretch>
              <a:fillRect/>
            </a:stretch>
          </p:blipFill>
          <p:spPr>
            <a:xfrm>
              <a:off x="0" y="0"/>
              <a:ext cx="4970842" cy="5203634"/>
            </a:xfrm>
            <a:prstGeom prst="rect">
              <a:avLst/>
            </a:prstGeom>
          </p:spPr>
        </p:pic>
      </p:grpSp>
      <p:sp>
        <p:nvSpPr>
          <p:cNvPr id="9" name="Freeform 9"/>
          <p:cNvSpPr/>
          <p:nvPr/>
        </p:nvSpPr>
        <p:spPr>
          <a:xfrm>
            <a:off x="11561375" y="3335785"/>
            <a:ext cx="5102897" cy="5102897"/>
          </a:xfrm>
          <a:custGeom>
            <a:avLst/>
            <a:gdLst/>
            <a:ahLst/>
            <a:cxnLst/>
            <a:rect l="l" t="t" r="r" b="b"/>
            <a:pathLst>
              <a:path w="5102897" h="5102897">
                <a:moveTo>
                  <a:pt x="0" y="0"/>
                </a:moveTo>
                <a:lnTo>
                  <a:pt x="5102896" y="0"/>
                </a:lnTo>
                <a:lnTo>
                  <a:pt x="5102896" y="5102897"/>
                </a:lnTo>
                <a:lnTo>
                  <a:pt x="0" y="5102897"/>
                </a:lnTo>
                <a:lnTo>
                  <a:pt x="0" y="0"/>
                </a:lnTo>
                <a:close/>
              </a:path>
            </a:pathLst>
          </a:custGeom>
          <a:blipFill>
            <a:blip r:embed="rId3"/>
            <a:stretch>
              <a:fillRect/>
            </a:stretch>
          </a:blipFill>
        </p:spPr>
        <p:txBody>
          <a:bodyPr/>
          <a:lstStyle/>
          <a:p>
            <a:endParaRPr lang="en-US" sz="1211"/>
          </a:p>
        </p:txBody>
      </p:sp>
      <p:grpSp>
        <p:nvGrpSpPr>
          <p:cNvPr id="10" name="Group 10"/>
          <p:cNvGrpSpPr/>
          <p:nvPr/>
        </p:nvGrpSpPr>
        <p:grpSpPr>
          <a:xfrm>
            <a:off x="12248756" y="3835638"/>
            <a:ext cx="3728131" cy="3902727"/>
            <a:chOff x="0" y="0"/>
            <a:chExt cx="4970842" cy="5203634"/>
          </a:xfrm>
        </p:grpSpPr>
        <p:pic>
          <p:nvPicPr>
            <p:cNvPr id="11" name="Picture 11"/>
            <p:cNvPicPr>
              <a:picLocks noChangeAspect="1"/>
            </p:cNvPicPr>
            <p:nvPr/>
          </p:nvPicPr>
          <p:blipFill>
            <a:blip r:embed="rId6"/>
            <a:srcRect l="11550" r="24765"/>
            <a:stretch>
              <a:fillRect/>
            </a:stretch>
          </p:blipFill>
          <p:spPr>
            <a:xfrm>
              <a:off x="0" y="0"/>
              <a:ext cx="4970842" cy="5203634"/>
            </a:xfrm>
            <a:prstGeom prst="rect">
              <a:avLst/>
            </a:prstGeom>
          </p:spPr>
        </p:pic>
      </p:grpSp>
      <p:grpSp>
        <p:nvGrpSpPr>
          <p:cNvPr id="12" name="Group 12"/>
          <p:cNvGrpSpPr/>
          <p:nvPr/>
        </p:nvGrpSpPr>
        <p:grpSpPr>
          <a:xfrm>
            <a:off x="2151897" y="7070040"/>
            <a:ext cx="4046563" cy="1029912"/>
            <a:chOff x="0" y="0"/>
            <a:chExt cx="1065761" cy="271253"/>
          </a:xfrm>
        </p:grpSpPr>
        <p:sp>
          <p:nvSpPr>
            <p:cNvPr id="13" name="Freeform 13"/>
            <p:cNvSpPr/>
            <p:nvPr/>
          </p:nvSpPr>
          <p:spPr>
            <a:xfrm>
              <a:off x="0" y="0"/>
              <a:ext cx="1065761" cy="271253"/>
            </a:xfrm>
            <a:custGeom>
              <a:avLst/>
              <a:gdLst/>
              <a:ahLst/>
              <a:cxnLst/>
              <a:rect l="l" t="t" r="r" b="b"/>
              <a:pathLst>
                <a:path w="1065761" h="271253">
                  <a:moveTo>
                    <a:pt x="135626" y="0"/>
                  </a:moveTo>
                  <a:lnTo>
                    <a:pt x="930135" y="0"/>
                  </a:lnTo>
                  <a:cubicBezTo>
                    <a:pt x="966105" y="0"/>
                    <a:pt x="1000602" y="14289"/>
                    <a:pt x="1026037" y="39724"/>
                  </a:cubicBezTo>
                  <a:cubicBezTo>
                    <a:pt x="1051472" y="65159"/>
                    <a:pt x="1065761" y="99656"/>
                    <a:pt x="1065761" y="135626"/>
                  </a:cubicBezTo>
                  <a:lnTo>
                    <a:pt x="1065761" y="135626"/>
                  </a:lnTo>
                  <a:cubicBezTo>
                    <a:pt x="1065761" y="210531"/>
                    <a:pt x="1005039" y="271253"/>
                    <a:pt x="930135" y="271253"/>
                  </a:cubicBezTo>
                  <a:lnTo>
                    <a:pt x="135626" y="271253"/>
                  </a:lnTo>
                  <a:cubicBezTo>
                    <a:pt x="99656" y="271253"/>
                    <a:pt x="65159" y="256963"/>
                    <a:pt x="39724" y="231529"/>
                  </a:cubicBezTo>
                  <a:cubicBezTo>
                    <a:pt x="14289" y="206094"/>
                    <a:pt x="0" y="171597"/>
                    <a:pt x="0" y="135626"/>
                  </a:cubicBezTo>
                  <a:lnTo>
                    <a:pt x="0" y="135626"/>
                  </a:lnTo>
                  <a:cubicBezTo>
                    <a:pt x="0" y="99656"/>
                    <a:pt x="14289" y="65159"/>
                    <a:pt x="39724" y="39724"/>
                  </a:cubicBezTo>
                  <a:cubicBezTo>
                    <a:pt x="65159" y="14289"/>
                    <a:pt x="99656" y="0"/>
                    <a:pt x="135626"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14" name="TextBox 14"/>
            <p:cNvSpPr txBox="1"/>
            <p:nvPr/>
          </p:nvSpPr>
          <p:spPr>
            <a:xfrm>
              <a:off x="0" y="-38100"/>
              <a:ext cx="1065761" cy="309353"/>
            </a:xfrm>
            <a:prstGeom prst="rect">
              <a:avLst/>
            </a:prstGeom>
          </p:spPr>
          <p:txBody>
            <a:bodyPr lIns="50801" tIns="50801" rIns="50801" bIns="50801" rtlCol="0" anchor="ctr"/>
            <a:lstStyle/>
            <a:p>
              <a:pPr algn="ctr">
                <a:lnSpc>
                  <a:spcPts val="2659"/>
                </a:lnSpc>
              </a:pPr>
              <a:endParaRPr sz="1211"/>
            </a:p>
          </p:txBody>
        </p:sp>
      </p:grpSp>
      <p:grpSp>
        <p:nvGrpSpPr>
          <p:cNvPr id="15" name="Group 15"/>
          <p:cNvGrpSpPr/>
          <p:nvPr/>
        </p:nvGrpSpPr>
        <p:grpSpPr>
          <a:xfrm>
            <a:off x="7029899" y="7070040"/>
            <a:ext cx="4046563" cy="1029912"/>
            <a:chOff x="0" y="0"/>
            <a:chExt cx="1065761" cy="271253"/>
          </a:xfrm>
        </p:grpSpPr>
        <p:sp>
          <p:nvSpPr>
            <p:cNvPr id="16" name="Freeform 16"/>
            <p:cNvSpPr/>
            <p:nvPr/>
          </p:nvSpPr>
          <p:spPr>
            <a:xfrm>
              <a:off x="0" y="0"/>
              <a:ext cx="1065761" cy="271253"/>
            </a:xfrm>
            <a:custGeom>
              <a:avLst/>
              <a:gdLst/>
              <a:ahLst/>
              <a:cxnLst/>
              <a:rect l="l" t="t" r="r" b="b"/>
              <a:pathLst>
                <a:path w="1065761" h="271253">
                  <a:moveTo>
                    <a:pt x="135626" y="0"/>
                  </a:moveTo>
                  <a:lnTo>
                    <a:pt x="930135" y="0"/>
                  </a:lnTo>
                  <a:cubicBezTo>
                    <a:pt x="966105" y="0"/>
                    <a:pt x="1000602" y="14289"/>
                    <a:pt x="1026037" y="39724"/>
                  </a:cubicBezTo>
                  <a:cubicBezTo>
                    <a:pt x="1051472" y="65159"/>
                    <a:pt x="1065761" y="99656"/>
                    <a:pt x="1065761" y="135626"/>
                  </a:cubicBezTo>
                  <a:lnTo>
                    <a:pt x="1065761" y="135626"/>
                  </a:lnTo>
                  <a:cubicBezTo>
                    <a:pt x="1065761" y="210531"/>
                    <a:pt x="1005039" y="271253"/>
                    <a:pt x="930135" y="271253"/>
                  </a:cubicBezTo>
                  <a:lnTo>
                    <a:pt x="135626" y="271253"/>
                  </a:lnTo>
                  <a:cubicBezTo>
                    <a:pt x="99656" y="271253"/>
                    <a:pt x="65159" y="256963"/>
                    <a:pt x="39724" y="231529"/>
                  </a:cubicBezTo>
                  <a:cubicBezTo>
                    <a:pt x="14289" y="206094"/>
                    <a:pt x="0" y="171597"/>
                    <a:pt x="0" y="135626"/>
                  </a:cubicBezTo>
                  <a:lnTo>
                    <a:pt x="0" y="135626"/>
                  </a:lnTo>
                  <a:cubicBezTo>
                    <a:pt x="0" y="99656"/>
                    <a:pt x="14289" y="65159"/>
                    <a:pt x="39724" y="39724"/>
                  </a:cubicBezTo>
                  <a:cubicBezTo>
                    <a:pt x="65159" y="14289"/>
                    <a:pt x="99656" y="0"/>
                    <a:pt x="135626"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17" name="TextBox 17"/>
            <p:cNvSpPr txBox="1"/>
            <p:nvPr/>
          </p:nvSpPr>
          <p:spPr>
            <a:xfrm>
              <a:off x="0" y="-38100"/>
              <a:ext cx="1065761" cy="309353"/>
            </a:xfrm>
            <a:prstGeom prst="rect">
              <a:avLst/>
            </a:prstGeom>
          </p:spPr>
          <p:txBody>
            <a:bodyPr lIns="50801" tIns="50801" rIns="50801" bIns="50801" rtlCol="0" anchor="ctr"/>
            <a:lstStyle/>
            <a:p>
              <a:pPr algn="ctr">
                <a:lnSpc>
                  <a:spcPts val="2659"/>
                </a:lnSpc>
              </a:pPr>
              <a:endParaRPr sz="1211"/>
            </a:p>
          </p:txBody>
        </p:sp>
      </p:grpSp>
      <p:grpSp>
        <p:nvGrpSpPr>
          <p:cNvPr id="18" name="Group 18"/>
          <p:cNvGrpSpPr/>
          <p:nvPr/>
        </p:nvGrpSpPr>
        <p:grpSpPr>
          <a:xfrm>
            <a:off x="12046287" y="7070040"/>
            <a:ext cx="4046563" cy="1029912"/>
            <a:chOff x="0" y="0"/>
            <a:chExt cx="1065761" cy="271253"/>
          </a:xfrm>
        </p:grpSpPr>
        <p:sp>
          <p:nvSpPr>
            <p:cNvPr id="19" name="Freeform 19"/>
            <p:cNvSpPr/>
            <p:nvPr/>
          </p:nvSpPr>
          <p:spPr>
            <a:xfrm>
              <a:off x="0" y="0"/>
              <a:ext cx="1065761" cy="271253"/>
            </a:xfrm>
            <a:custGeom>
              <a:avLst/>
              <a:gdLst/>
              <a:ahLst/>
              <a:cxnLst/>
              <a:rect l="l" t="t" r="r" b="b"/>
              <a:pathLst>
                <a:path w="1065761" h="271253">
                  <a:moveTo>
                    <a:pt x="135626" y="0"/>
                  </a:moveTo>
                  <a:lnTo>
                    <a:pt x="930135" y="0"/>
                  </a:lnTo>
                  <a:cubicBezTo>
                    <a:pt x="966105" y="0"/>
                    <a:pt x="1000602" y="14289"/>
                    <a:pt x="1026037" y="39724"/>
                  </a:cubicBezTo>
                  <a:cubicBezTo>
                    <a:pt x="1051472" y="65159"/>
                    <a:pt x="1065761" y="99656"/>
                    <a:pt x="1065761" y="135626"/>
                  </a:cubicBezTo>
                  <a:lnTo>
                    <a:pt x="1065761" y="135626"/>
                  </a:lnTo>
                  <a:cubicBezTo>
                    <a:pt x="1065761" y="210531"/>
                    <a:pt x="1005039" y="271253"/>
                    <a:pt x="930135" y="271253"/>
                  </a:cubicBezTo>
                  <a:lnTo>
                    <a:pt x="135626" y="271253"/>
                  </a:lnTo>
                  <a:cubicBezTo>
                    <a:pt x="99656" y="271253"/>
                    <a:pt x="65159" y="256963"/>
                    <a:pt x="39724" y="231529"/>
                  </a:cubicBezTo>
                  <a:cubicBezTo>
                    <a:pt x="14289" y="206094"/>
                    <a:pt x="0" y="171597"/>
                    <a:pt x="0" y="135626"/>
                  </a:cubicBezTo>
                  <a:lnTo>
                    <a:pt x="0" y="135626"/>
                  </a:lnTo>
                  <a:cubicBezTo>
                    <a:pt x="0" y="99656"/>
                    <a:pt x="14289" y="65159"/>
                    <a:pt x="39724" y="39724"/>
                  </a:cubicBezTo>
                  <a:cubicBezTo>
                    <a:pt x="65159" y="14289"/>
                    <a:pt x="99656" y="0"/>
                    <a:pt x="135626"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20" name="TextBox 20"/>
            <p:cNvSpPr txBox="1"/>
            <p:nvPr/>
          </p:nvSpPr>
          <p:spPr>
            <a:xfrm>
              <a:off x="0" y="-38100"/>
              <a:ext cx="1065761" cy="309353"/>
            </a:xfrm>
            <a:prstGeom prst="rect">
              <a:avLst/>
            </a:prstGeom>
          </p:spPr>
          <p:txBody>
            <a:bodyPr lIns="50801" tIns="50801" rIns="50801" bIns="50801" rtlCol="0" anchor="ctr"/>
            <a:lstStyle/>
            <a:p>
              <a:pPr algn="ctr">
                <a:lnSpc>
                  <a:spcPts val="2659"/>
                </a:lnSpc>
              </a:pPr>
              <a:endParaRPr sz="1211"/>
            </a:p>
          </p:txBody>
        </p:sp>
      </p:grpSp>
      <p:sp>
        <p:nvSpPr>
          <p:cNvPr id="21" name="Freeform 21"/>
          <p:cNvSpPr/>
          <p:nvPr/>
        </p:nvSpPr>
        <p:spPr>
          <a:xfrm>
            <a:off x="16885648" y="8030892"/>
            <a:ext cx="742704" cy="742704"/>
          </a:xfrm>
          <a:custGeom>
            <a:avLst/>
            <a:gdLst/>
            <a:ahLst/>
            <a:cxnLst/>
            <a:rect l="l" t="t" r="r" b="b"/>
            <a:pathLst>
              <a:path w="742704" h="742704">
                <a:moveTo>
                  <a:pt x="0" y="0"/>
                </a:moveTo>
                <a:lnTo>
                  <a:pt x="742704" y="0"/>
                </a:lnTo>
                <a:lnTo>
                  <a:pt x="742704" y="742704"/>
                </a:lnTo>
                <a:lnTo>
                  <a:pt x="0" y="74270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sz="1211"/>
          </a:p>
        </p:txBody>
      </p:sp>
      <p:sp>
        <p:nvSpPr>
          <p:cNvPr id="22" name="Freeform 22"/>
          <p:cNvSpPr/>
          <p:nvPr/>
        </p:nvSpPr>
        <p:spPr>
          <a:xfrm>
            <a:off x="659649" y="8030892"/>
            <a:ext cx="742704" cy="742704"/>
          </a:xfrm>
          <a:custGeom>
            <a:avLst/>
            <a:gdLst/>
            <a:ahLst/>
            <a:cxnLst/>
            <a:rect l="l" t="t" r="r" b="b"/>
            <a:pathLst>
              <a:path w="742704" h="742704">
                <a:moveTo>
                  <a:pt x="0" y="0"/>
                </a:moveTo>
                <a:lnTo>
                  <a:pt x="742704" y="0"/>
                </a:lnTo>
                <a:lnTo>
                  <a:pt x="742704" y="742704"/>
                </a:lnTo>
                <a:lnTo>
                  <a:pt x="0" y="74270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sz="1211"/>
          </a:p>
        </p:txBody>
      </p:sp>
      <p:grpSp>
        <p:nvGrpSpPr>
          <p:cNvPr id="23" name="Group 23"/>
          <p:cNvGrpSpPr/>
          <p:nvPr/>
        </p:nvGrpSpPr>
        <p:grpSpPr>
          <a:xfrm>
            <a:off x="1678338" y="8756117"/>
            <a:ext cx="14921735" cy="2772306"/>
            <a:chOff x="14382" y="-38100"/>
            <a:chExt cx="3930004" cy="647700"/>
          </a:xfrm>
        </p:grpSpPr>
        <p:sp>
          <p:nvSpPr>
            <p:cNvPr id="24" name="Freeform 24"/>
            <p:cNvSpPr/>
            <p:nvPr/>
          </p:nvSpPr>
          <p:spPr>
            <a:xfrm>
              <a:off x="14382" y="0"/>
              <a:ext cx="3930004" cy="365096"/>
            </a:xfrm>
            <a:custGeom>
              <a:avLst/>
              <a:gdLst/>
              <a:ahLst/>
              <a:cxnLst/>
              <a:rect l="l" t="t" r="r" b="b"/>
              <a:pathLst>
                <a:path w="3930004" h="609600">
                  <a:moveTo>
                    <a:pt x="240325" y="0"/>
                  </a:moveTo>
                  <a:lnTo>
                    <a:pt x="3689681" y="0"/>
                  </a:lnTo>
                  <a:cubicBezTo>
                    <a:pt x="3720440" y="0"/>
                    <a:pt x="3747748" y="19683"/>
                    <a:pt x="3757475" y="48863"/>
                  </a:cubicBezTo>
                  <a:lnTo>
                    <a:pt x="3928099" y="560737"/>
                  </a:lnTo>
                  <a:cubicBezTo>
                    <a:pt x="3931873" y="572057"/>
                    <a:pt x="3929975" y="584502"/>
                    <a:pt x="3922997" y="594183"/>
                  </a:cubicBezTo>
                  <a:cubicBezTo>
                    <a:pt x="3916020" y="603864"/>
                    <a:pt x="3904814" y="609600"/>
                    <a:pt x="3892881" y="609600"/>
                  </a:cubicBezTo>
                  <a:lnTo>
                    <a:pt x="37125" y="609600"/>
                  </a:lnTo>
                  <a:cubicBezTo>
                    <a:pt x="25191" y="609600"/>
                    <a:pt x="13986" y="603864"/>
                    <a:pt x="7008" y="594183"/>
                  </a:cubicBezTo>
                  <a:cubicBezTo>
                    <a:pt x="31" y="584502"/>
                    <a:pt x="-1868" y="572057"/>
                    <a:pt x="1906" y="560737"/>
                  </a:cubicBezTo>
                  <a:lnTo>
                    <a:pt x="172530" y="48863"/>
                  </a:lnTo>
                  <a:cubicBezTo>
                    <a:pt x="182257" y="19683"/>
                    <a:pt x="209565" y="0"/>
                    <a:pt x="240325" y="0"/>
                  </a:cubicBezTo>
                  <a:close/>
                </a:path>
              </a:pathLst>
            </a:custGeom>
            <a:solidFill>
              <a:schemeClr val="accent1">
                <a:lumMod val="75000"/>
              </a:schemeClr>
            </a:solidFill>
            <a:ln>
              <a:solidFill>
                <a:srgbClr val="0070C0"/>
              </a:solidFill>
            </a:ln>
            <a:effectLst/>
          </p:spPr>
          <p:txBody>
            <a:bodyPr/>
            <a:lstStyle/>
            <a:p>
              <a:endParaRPr lang="en-US" sz="1211"/>
            </a:p>
          </p:txBody>
        </p:sp>
        <p:sp>
          <p:nvSpPr>
            <p:cNvPr id="25" name="TextBox 25"/>
            <p:cNvSpPr txBox="1"/>
            <p:nvPr/>
          </p:nvSpPr>
          <p:spPr>
            <a:xfrm>
              <a:off x="127000" y="-38100"/>
              <a:ext cx="3704769" cy="647700"/>
            </a:xfrm>
            <a:prstGeom prst="rect">
              <a:avLst/>
            </a:prstGeom>
            <a:ln>
              <a:noFill/>
            </a:ln>
          </p:spPr>
          <p:txBody>
            <a:bodyPr lIns="50801" tIns="50801" rIns="50801" bIns="50801" rtlCol="0" anchor="ctr"/>
            <a:lstStyle/>
            <a:p>
              <a:pPr algn="ctr">
                <a:lnSpc>
                  <a:spcPts val="2659"/>
                </a:lnSpc>
              </a:pPr>
              <a:endParaRPr sz="1211"/>
            </a:p>
          </p:txBody>
        </p:sp>
      </p:grpSp>
      <p:sp>
        <p:nvSpPr>
          <p:cNvPr id="26" name="TextBox 26"/>
          <p:cNvSpPr txBox="1"/>
          <p:nvPr/>
        </p:nvSpPr>
        <p:spPr>
          <a:xfrm>
            <a:off x="3545990" y="902007"/>
            <a:ext cx="11197736" cy="820738"/>
          </a:xfrm>
          <a:prstGeom prst="rect">
            <a:avLst/>
          </a:prstGeom>
        </p:spPr>
        <p:txBody>
          <a:bodyPr lIns="0" tIns="0" rIns="0" bIns="0" rtlCol="0" anchor="t">
            <a:spAutoFit/>
          </a:bodyPr>
          <a:lstStyle/>
          <a:p>
            <a:pPr algn="ctr">
              <a:lnSpc>
                <a:spcPts val="6401"/>
              </a:lnSpc>
            </a:pPr>
            <a:r>
              <a:rPr lang="en-US" sz="6000" b="1" dirty="0">
                <a:solidFill>
                  <a:srgbClr val="0F5995"/>
                </a:solidFill>
                <a:latin typeface="Arial" panose="020B0604020202020204" pitchFamily="34" charset="0"/>
                <a:ea typeface="Open Sauce Bold"/>
                <a:cs typeface="Arial" panose="020B0604020202020204" pitchFamily="34" charset="0"/>
                <a:sym typeface="Open Sauce Bold"/>
              </a:rPr>
              <a:t>Unique Selling Points</a:t>
            </a:r>
          </a:p>
        </p:txBody>
      </p:sp>
      <p:sp>
        <p:nvSpPr>
          <p:cNvPr id="27" name="TextBox 27"/>
          <p:cNvSpPr txBox="1"/>
          <p:nvPr/>
        </p:nvSpPr>
        <p:spPr>
          <a:xfrm>
            <a:off x="2151899" y="2024545"/>
            <a:ext cx="14062127" cy="1389163"/>
          </a:xfrm>
          <a:prstGeom prst="rect">
            <a:avLst/>
          </a:prstGeom>
        </p:spPr>
        <p:txBody>
          <a:bodyPr lIns="0" tIns="0" rIns="0" bIns="0" rtlCol="0" anchor="t">
            <a:spAutoFit/>
          </a:bodyPr>
          <a:lstStyle/>
          <a:p>
            <a:pPr algn="ctr">
              <a:lnSpc>
                <a:spcPct val="150000"/>
              </a:lnSpc>
            </a:pPr>
            <a:r>
              <a:rPr lang="en-US" sz="2088" dirty="0">
                <a:solidFill>
                  <a:srgbClr val="000000"/>
                </a:solidFill>
                <a:latin typeface="Arial"/>
                <a:ea typeface="Arial"/>
                <a:cs typeface="Arial"/>
                <a:sym typeface="Arial"/>
              </a:rPr>
              <a:t>• A special emphasis on supplying Genuine Apple components to guarantee dependability and quality. </a:t>
            </a:r>
          </a:p>
          <a:p>
            <a:pPr algn="ctr">
              <a:lnSpc>
                <a:spcPct val="150000"/>
              </a:lnSpc>
            </a:pPr>
            <a:r>
              <a:rPr lang="en-US" sz="2100" dirty="0">
                <a:solidFill>
                  <a:srgbClr val="000000"/>
                </a:solidFill>
                <a:latin typeface="Arial"/>
                <a:ea typeface="Arial"/>
                <a:cs typeface="Arial"/>
                <a:sym typeface="Arial"/>
              </a:rPr>
              <a:t>• Direct purchasing from reliable manufacturers from China to keep prices low.</a:t>
            </a:r>
          </a:p>
          <a:p>
            <a:pPr algn="ctr">
              <a:lnSpc>
                <a:spcPct val="150000"/>
              </a:lnSpc>
              <a:spcBef>
                <a:spcPct val="0"/>
              </a:spcBef>
            </a:pPr>
            <a:r>
              <a:rPr lang="en-US" sz="2088" dirty="0">
                <a:solidFill>
                  <a:srgbClr val="000000"/>
                </a:solidFill>
                <a:latin typeface="Arial"/>
                <a:ea typeface="Arial"/>
                <a:cs typeface="Arial"/>
                <a:sym typeface="Arial"/>
              </a:rPr>
              <a:t>• The integration of technical repair service into a single enterprise.</a:t>
            </a:r>
          </a:p>
        </p:txBody>
      </p:sp>
      <p:sp>
        <p:nvSpPr>
          <p:cNvPr id="28" name="Freeform 28"/>
          <p:cNvSpPr/>
          <p:nvPr/>
        </p:nvSpPr>
        <p:spPr>
          <a:xfrm flipV="1">
            <a:off x="-971364" y="-293222"/>
            <a:ext cx="6499679" cy="2485706"/>
          </a:xfrm>
          <a:custGeom>
            <a:avLst/>
            <a:gdLst/>
            <a:ahLst/>
            <a:cxnLst/>
            <a:rect l="l" t="t" r="r" b="b"/>
            <a:pathLst>
              <a:path w="6499679" h="2485706">
                <a:moveTo>
                  <a:pt x="0" y="2485706"/>
                </a:moveTo>
                <a:lnTo>
                  <a:pt x="6499678" y="2485706"/>
                </a:lnTo>
                <a:lnTo>
                  <a:pt x="6499678" y="0"/>
                </a:lnTo>
                <a:lnTo>
                  <a:pt x="0" y="0"/>
                </a:lnTo>
                <a:lnTo>
                  <a:pt x="0" y="2485706"/>
                </a:lnTo>
                <a:close/>
              </a:path>
            </a:pathLst>
          </a:custGeom>
          <a:blipFill>
            <a:blip>
              <a:extLst>
                <a:ext uri="{96DAC541-7B7A-43D3-8B79-37D633B846F1}">
                  <asvg:svgBlip xmlns:asvg="http://schemas.microsoft.com/office/drawing/2016/SVG/main" r:embed="rId8"/>
                </a:ext>
              </a:extLst>
            </a:blip>
            <a:stretch>
              <a:fillRect t="-79322" b="-82160"/>
            </a:stretch>
          </a:blipFill>
        </p:spPr>
        <p:txBody>
          <a:bodyPr/>
          <a:lstStyle/>
          <a:p>
            <a:endParaRPr lang="en-US" sz="1211"/>
          </a:p>
        </p:txBody>
      </p:sp>
      <p:sp>
        <p:nvSpPr>
          <p:cNvPr id="29" name="Freeform 29"/>
          <p:cNvSpPr/>
          <p:nvPr/>
        </p:nvSpPr>
        <p:spPr>
          <a:xfrm flipH="1" flipV="1">
            <a:off x="12759686" y="-293222"/>
            <a:ext cx="6499679" cy="2485706"/>
          </a:xfrm>
          <a:custGeom>
            <a:avLst/>
            <a:gdLst/>
            <a:ahLst/>
            <a:cxnLst/>
            <a:rect l="l" t="t" r="r" b="b"/>
            <a:pathLst>
              <a:path w="6499679" h="2485706">
                <a:moveTo>
                  <a:pt x="6499678" y="2485706"/>
                </a:moveTo>
                <a:lnTo>
                  <a:pt x="0" y="2485706"/>
                </a:lnTo>
                <a:lnTo>
                  <a:pt x="0" y="0"/>
                </a:lnTo>
                <a:lnTo>
                  <a:pt x="6499678" y="0"/>
                </a:lnTo>
                <a:lnTo>
                  <a:pt x="6499678" y="2485706"/>
                </a:lnTo>
                <a:close/>
              </a:path>
            </a:pathLst>
          </a:custGeom>
          <a:blipFill>
            <a:blip>
              <a:extLst>
                <a:ext uri="{96DAC541-7B7A-43D3-8B79-37D633B846F1}">
                  <asvg:svgBlip xmlns:asvg="http://schemas.microsoft.com/office/drawing/2016/SVG/main" r:embed="rId8"/>
                </a:ext>
              </a:extLst>
            </a:blip>
            <a:stretch>
              <a:fillRect t="-79322" b="-82160"/>
            </a:stretch>
          </a:blipFill>
        </p:spPr>
        <p:txBody>
          <a:bodyPr/>
          <a:lstStyle/>
          <a:p>
            <a:endParaRPr lang="en-US" sz="1211"/>
          </a:p>
        </p:txBody>
      </p:sp>
      <p:sp>
        <p:nvSpPr>
          <p:cNvPr id="30" name="TextBox 30"/>
          <p:cNvSpPr txBox="1"/>
          <p:nvPr/>
        </p:nvSpPr>
        <p:spPr>
          <a:xfrm>
            <a:off x="2420346" y="6976473"/>
            <a:ext cx="3509665" cy="1039515"/>
          </a:xfrm>
          <a:prstGeom prst="rect">
            <a:avLst/>
          </a:prstGeom>
        </p:spPr>
        <p:txBody>
          <a:bodyPr lIns="0" tIns="0" rIns="0" bIns="0" rtlCol="0" anchor="t">
            <a:spAutoFit/>
          </a:bodyPr>
          <a:lstStyle/>
          <a:p>
            <a:pPr algn="ctr">
              <a:lnSpc>
                <a:spcPct val="150000"/>
              </a:lnSpc>
              <a:spcBef>
                <a:spcPct val="0"/>
              </a:spcBef>
            </a:pPr>
            <a:r>
              <a:rPr lang="en-US" sz="2400" dirty="0">
                <a:solidFill>
                  <a:srgbClr val="FFFFFF"/>
                </a:solidFill>
                <a:latin typeface="Arial" panose="020B0604020202020204" pitchFamily="34" charset="0"/>
                <a:ea typeface="Open Sauce"/>
                <a:cs typeface="Arial" panose="020B0604020202020204" pitchFamily="34" charset="0"/>
                <a:sym typeface="Open Sauce"/>
              </a:rPr>
              <a:t>Genuine </a:t>
            </a:r>
          </a:p>
          <a:p>
            <a:pPr algn="ctr">
              <a:lnSpc>
                <a:spcPct val="150000"/>
              </a:lnSpc>
              <a:spcBef>
                <a:spcPct val="0"/>
              </a:spcBef>
            </a:pPr>
            <a:r>
              <a:rPr lang="en-US" sz="2400" dirty="0">
                <a:solidFill>
                  <a:srgbClr val="FFFFFF"/>
                </a:solidFill>
                <a:latin typeface="Arial" panose="020B0604020202020204" pitchFamily="34" charset="0"/>
                <a:ea typeface="Open Sauce"/>
                <a:cs typeface="Arial" panose="020B0604020202020204" pitchFamily="34" charset="0"/>
                <a:sym typeface="Open Sauce"/>
              </a:rPr>
              <a:t>Apple Parts</a:t>
            </a:r>
          </a:p>
        </p:txBody>
      </p:sp>
      <p:sp>
        <p:nvSpPr>
          <p:cNvPr id="31" name="TextBox 31"/>
          <p:cNvSpPr txBox="1"/>
          <p:nvPr/>
        </p:nvSpPr>
        <p:spPr>
          <a:xfrm>
            <a:off x="7222839" y="6976475"/>
            <a:ext cx="3821669" cy="1039515"/>
          </a:xfrm>
          <a:prstGeom prst="rect">
            <a:avLst/>
          </a:prstGeom>
        </p:spPr>
        <p:txBody>
          <a:bodyPr wrap="square" lIns="0" tIns="0" rIns="0" bIns="0" rtlCol="0" anchor="t">
            <a:spAutoFit/>
          </a:bodyPr>
          <a:lstStyle/>
          <a:p>
            <a:pPr algn="ctr">
              <a:lnSpc>
                <a:spcPct val="150000"/>
              </a:lnSpc>
              <a:spcBef>
                <a:spcPct val="0"/>
              </a:spcBef>
            </a:pPr>
            <a:r>
              <a:rPr lang="en-US" sz="2400" dirty="0">
                <a:solidFill>
                  <a:srgbClr val="FFFFFF"/>
                </a:solidFill>
                <a:latin typeface="Arial" panose="020B0604020202020204" pitchFamily="34" charset="0"/>
                <a:ea typeface="Open Sauce"/>
                <a:cs typeface="Arial" panose="020B0604020202020204" pitchFamily="34" charset="0"/>
                <a:sym typeface="Open Sauce"/>
              </a:rPr>
              <a:t>Direct manufacturer suppliers</a:t>
            </a:r>
          </a:p>
        </p:txBody>
      </p:sp>
      <p:sp>
        <p:nvSpPr>
          <p:cNvPr id="32" name="TextBox 32"/>
          <p:cNvSpPr txBox="1"/>
          <p:nvPr/>
        </p:nvSpPr>
        <p:spPr>
          <a:xfrm>
            <a:off x="12377363" y="6995165"/>
            <a:ext cx="3384408" cy="1039515"/>
          </a:xfrm>
          <a:prstGeom prst="rect">
            <a:avLst/>
          </a:prstGeom>
        </p:spPr>
        <p:txBody>
          <a:bodyPr lIns="0" tIns="0" rIns="0" bIns="0" rtlCol="0" anchor="t">
            <a:spAutoFit/>
          </a:bodyPr>
          <a:lstStyle/>
          <a:p>
            <a:pPr algn="ctr">
              <a:lnSpc>
                <a:spcPct val="150000"/>
              </a:lnSpc>
              <a:spcBef>
                <a:spcPct val="0"/>
              </a:spcBef>
            </a:pPr>
            <a:r>
              <a:rPr lang="en-US" sz="2400" dirty="0">
                <a:solidFill>
                  <a:srgbClr val="FFFFFF"/>
                </a:solidFill>
                <a:latin typeface="Arial" panose="020B0604020202020204" pitchFamily="34" charset="0"/>
                <a:ea typeface="Open Sauce"/>
                <a:cs typeface="Arial" panose="020B0604020202020204" pitchFamily="34" charset="0"/>
                <a:sym typeface="Open Sauce"/>
              </a:rPr>
              <a:t>Specialist Technical Repair Service</a:t>
            </a:r>
          </a:p>
        </p:txBody>
      </p:sp>
      <p:sp>
        <p:nvSpPr>
          <p:cNvPr id="33" name="TextBox 33"/>
          <p:cNvSpPr txBox="1"/>
          <p:nvPr/>
        </p:nvSpPr>
        <p:spPr>
          <a:xfrm>
            <a:off x="2978475" y="9090373"/>
            <a:ext cx="12408971" cy="1539460"/>
          </a:xfrm>
          <a:prstGeom prst="rect">
            <a:avLst/>
          </a:prstGeom>
        </p:spPr>
        <p:txBody>
          <a:bodyPr wrap="square" lIns="0" tIns="0" rIns="0" bIns="0" rtlCol="0" anchor="t">
            <a:spAutoFit/>
          </a:bodyPr>
          <a:lstStyle/>
          <a:p>
            <a:pPr algn="ctr">
              <a:lnSpc>
                <a:spcPct val="150000"/>
              </a:lnSpc>
            </a:pPr>
            <a:r>
              <a:rPr lang="en-US" sz="1800" dirty="0">
                <a:solidFill>
                  <a:srgbClr val="FFFFFF"/>
                </a:solidFill>
                <a:latin typeface="Arial"/>
                <a:ea typeface="Arial"/>
                <a:cs typeface="Arial"/>
                <a:sym typeface="Arial"/>
              </a:rPr>
              <a:t>• Overall, supplying genuine Apple parts to businesses and individual customers and giving them reliability and quality. </a:t>
            </a:r>
          </a:p>
          <a:p>
            <a:pPr algn="ctr">
              <a:lnSpc>
                <a:spcPct val="150000"/>
              </a:lnSpc>
            </a:pPr>
            <a:r>
              <a:rPr lang="en-US" sz="1800" dirty="0">
                <a:solidFill>
                  <a:srgbClr val="FFFFFF"/>
                </a:solidFill>
                <a:latin typeface="Arial"/>
                <a:ea typeface="Arial"/>
                <a:cs typeface="Arial"/>
                <a:sym typeface="Arial"/>
              </a:rPr>
              <a:t>• Direct purchasing keep prices low so we can offer better deals for the trade and retail and individual customers and providing a professional repair service.</a:t>
            </a:r>
          </a:p>
          <a:p>
            <a:pPr algn="ctr">
              <a:lnSpc>
                <a:spcPts val="2520"/>
              </a:lnSpc>
              <a:spcBef>
                <a:spcPct val="0"/>
              </a:spcBef>
            </a:pPr>
            <a:endParaRPr lang="en-US" sz="1800" dirty="0">
              <a:solidFill>
                <a:srgbClr val="FFFFFF"/>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20"/>
          <p:cNvGrpSpPr/>
          <p:nvPr/>
        </p:nvGrpSpPr>
        <p:grpSpPr>
          <a:xfrm>
            <a:off x="0" y="7801294"/>
            <a:ext cx="5508948" cy="2485706"/>
            <a:chOff x="0" y="0"/>
            <a:chExt cx="3958769" cy="609600"/>
          </a:xfrm>
        </p:grpSpPr>
        <p:sp>
          <p:nvSpPr>
            <p:cNvPr id="21" name="Freeform 21"/>
            <p:cNvSpPr/>
            <p:nvPr/>
          </p:nvSpPr>
          <p:spPr>
            <a:xfrm>
              <a:off x="14382" y="0"/>
              <a:ext cx="3930004" cy="609600"/>
            </a:xfrm>
            <a:custGeom>
              <a:avLst/>
              <a:gdLst/>
              <a:ahLst/>
              <a:cxnLst/>
              <a:rect l="l" t="t" r="r" b="b"/>
              <a:pathLst>
                <a:path w="3930004" h="609600">
                  <a:moveTo>
                    <a:pt x="240325" y="0"/>
                  </a:moveTo>
                  <a:lnTo>
                    <a:pt x="3689681" y="0"/>
                  </a:lnTo>
                  <a:cubicBezTo>
                    <a:pt x="3720440" y="0"/>
                    <a:pt x="3747748" y="19683"/>
                    <a:pt x="3757475" y="48863"/>
                  </a:cubicBezTo>
                  <a:lnTo>
                    <a:pt x="3928099" y="560737"/>
                  </a:lnTo>
                  <a:cubicBezTo>
                    <a:pt x="3931873" y="572057"/>
                    <a:pt x="3929975" y="584502"/>
                    <a:pt x="3922997" y="594183"/>
                  </a:cubicBezTo>
                  <a:cubicBezTo>
                    <a:pt x="3916020" y="603864"/>
                    <a:pt x="3904814" y="609600"/>
                    <a:pt x="3892881" y="609600"/>
                  </a:cubicBezTo>
                  <a:lnTo>
                    <a:pt x="37125" y="609600"/>
                  </a:lnTo>
                  <a:cubicBezTo>
                    <a:pt x="25191" y="609600"/>
                    <a:pt x="13986" y="603864"/>
                    <a:pt x="7008" y="594183"/>
                  </a:cubicBezTo>
                  <a:cubicBezTo>
                    <a:pt x="31" y="584502"/>
                    <a:pt x="-1868" y="572057"/>
                    <a:pt x="1906" y="560737"/>
                  </a:cubicBezTo>
                  <a:lnTo>
                    <a:pt x="172530" y="48863"/>
                  </a:lnTo>
                  <a:cubicBezTo>
                    <a:pt x="182257" y="19683"/>
                    <a:pt x="209565" y="0"/>
                    <a:pt x="240325" y="0"/>
                  </a:cubicBezTo>
                  <a:close/>
                </a:path>
              </a:pathLst>
            </a:custGeom>
            <a:solidFill>
              <a:schemeClr val="accent1">
                <a:lumMod val="75000"/>
              </a:schemeClr>
            </a:solidFill>
          </p:spPr>
          <p:txBody>
            <a:bodyPr/>
            <a:lstStyle/>
            <a:p>
              <a:endParaRPr lang="en-US" sz="1211"/>
            </a:p>
          </p:txBody>
        </p:sp>
        <p:sp>
          <p:nvSpPr>
            <p:cNvPr id="22" name="TextBox 22"/>
            <p:cNvSpPr txBox="1"/>
            <p:nvPr/>
          </p:nvSpPr>
          <p:spPr>
            <a:xfrm>
              <a:off x="127000" y="-38100"/>
              <a:ext cx="3704769" cy="647700"/>
            </a:xfrm>
            <a:prstGeom prst="rect">
              <a:avLst/>
            </a:prstGeom>
          </p:spPr>
          <p:txBody>
            <a:bodyPr lIns="50801" tIns="50801" rIns="50801" bIns="50801" rtlCol="0" anchor="ctr"/>
            <a:lstStyle/>
            <a:p>
              <a:pPr algn="ctr">
                <a:lnSpc>
                  <a:spcPts val="2659"/>
                </a:lnSpc>
              </a:pPr>
              <a:endParaRPr sz="1211"/>
            </a:p>
          </p:txBody>
        </p:sp>
      </p:grpSp>
      <p:sp>
        <p:nvSpPr>
          <p:cNvPr id="24" name="TextBox 24"/>
          <p:cNvSpPr txBox="1"/>
          <p:nvPr/>
        </p:nvSpPr>
        <p:spPr>
          <a:xfrm>
            <a:off x="1826328" y="1404655"/>
            <a:ext cx="14809595" cy="1794466"/>
          </a:xfrm>
          <a:prstGeom prst="rect">
            <a:avLst/>
          </a:prstGeom>
        </p:spPr>
        <p:txBody>
          <a:bodyPr wrap="square" lIns="0" tIns="0" rIns="0" bIns="0" rtlCol="0" anchor="t">
            <a:spAutoFit/>
          </a:bodyPr>
          <a:lstStyle/>
          <a:p>
            <a:pPr algn="ctr">
              <a:lnSpc>
                <a:spcPct val="150000"/>
              </a:lnSpc>
              <a:spcBef>
                <a:spcPct val="0"/>
              </a:spcBef>
            </a:pPr>
            <a:r>
              <a:rPr lang="en-US" sz="2100" dirty="0">
                <a:solidFill>
                  <a:srgbClr val="000000"/>
                </a:solidFill>
                <a:latin typeface="Arial"/>
                <a:ea typeface="Arial"/>
                <a:cs typeface="Arial"/>
                <a:sym typeface="Arial"/>
              </a:rPr>
              <a:t>The director will supervise strategic planning and import product purchases and all firm operations. The operations manager will handle all inventory and maintain client contact. Repairs and component quality checks will be checked by the technician. High service standards are maintained, while efficient decision-making is made possible by this simplified structure.</a:t>
            </a:r>
          </a:p>
          <a:p>
            <a:pPr algn="ctr">
              <a:lnSpc>
                <a:spcPts val="2940"/>
              </a:lnSpc>
              <a:spcBef>
                <a:spcPct val="0"/>
              </a:spcBef>
            </a:pPr>
            <a:endParaRPr lang="en-US" sz="2100" dirty="0">
              <a:solidFill>
                <a:srgbClr val="000000"/>
              </a:solidFill>
              <a:latin typeface="Arial"/>
              <a:ea typeface="Arial"/>
              <a:cs typeface="Arial"/>
              <a:sym typeface="Arial"/>
            </a:endParaRPr>
          </a:p>
        </p:txBody>
      </p:sp>
      <p:grpSp>
        <p:nvGrpSpPr>
          <p:cNvPr id="34" name="Group 33">
            <a:extLst>
              <a:ext uri="{FF2B5EF4-FFF2-40B4-BE49-F238E27FC236}">
                <a16:creationId xmlns:a16="http://schemas.microsoft.com/office/drawing/2014/main" id="{C4A5479E-188F-BEC7-4151-650D71981EEA}"/>
              </a:ext>
            </a:extLst>
          </p:cNvPr>
          <p:cNvGrpSpPr/>
          <p:nvPr/>
        </p:nvGrpSpPr>
        <p:grpSpPr>
          <a:xfrm>
            <a:off x="789553" y="3157130"/>
            <a:ext cx="4071427" cy="4375442"/>
            <a:chOff x="1884310" y="4239968"/>
            <a:chExt cx="4071427" cy="4375442"/>
          </a:xfrm>
        </p:grpSpPr>
        <p:grpSp>
          <p:nvGrpSpPr>
            <p:cNvPr id="2" name="Group 2"/>
            <p:cNvGrpSpPr/>
            <p:nvPr/>
          </p:nvGrpSpPr>
          <p:grpSpPr>
            <a:xfrm>
              <a:off x="1884310" y="4604615"/>
              <a:ext cx="4071427" cy="3927670"/>
              <a:chOff x="0" y="0"/>
              <a:chExt cx="1072310" cy="933713"/>
            </a:xfrm>
          </p:grpSpPr>
          <p:sp>
            <p:nvSpPr>
              <p:cNvPr id="3" name="Freeform 3"/>
              <p:cNvSpPr/>
              <p:nvPr/>
            </p:nvSpPr>
            <p:spPr>
              <a:xfrm>
                <a:off x="0" y="0"/>
                <a:ext cx="1072310" cy="933713"/>
              </a:xfrm>
              <a:custGeom>
                <a:avLst/>
                <a:gdLst/>
                <a:ahLst/>
                <a:cxnLst/>
                <a:rect l="l" t="t" r="r" b="b"/>
                <a:pathLst>
                  <a:path w="1072310" h="933713">
                    <a:moveTo>
                      <a:pt x="112190" y="0"/>
                    </a:moveTo>
                    <a:lnTo>
                      <a:pt x="960120" y="0"/>
                    </a:lnTo>
                    <a:cubicBezTo>
                      <a:pt x="989875" y="0"/>
                      <a:pt x="1018411" y="11820"/>
                      <a:pt x="1039450" y="32860"/>
                    </a:cubicBezTo>
                    <a:cubicBezTo>
                      <a:pt x="1060490" y="53899"/>
                      <a:pt x="1072310" y="82435"/>
                      <a:pt x="1072310" y="112190"/>
                    </a:cubicBezTo>
                    <a:lnTo>
                      <a:pt x="1072310" y="821523"/>
                    </a:lnTo>
                    <a:cubicBezTo>
                      <a:pt x="1072310" y="851277"/>
                      <a:pt x="1060490" y="879813"/>
                      <a:pt x="1039450" y="900853"/>
                    </a:cubicBezTo>
                    <a:cubicBezTo>
                      <a:pt x="1018411" y="921893"/>
                      <a:pt x="989875" y="933713"/>
                      <a:pt x="960120" y="933713"/>
                    </a:cubicBezTo>
                    <a:lnTo>
                      <a:pt x="112190" y="933713"/>
                    </a:lnTo>
                    <a:cubicBezTo>
                      <a:pt x="82435" y="933713"/>
                      <a:pt x="53899" y="921893"/>
                      <a:pt x="32860" y="900853"/>
                    </a:cubicBezTo>
                    <a:cubicBezTo>
                      <a:pt x="11820" y="879813"/>
                      <a:pt x="0" y="851277"/>
                      <a:pt x="0" y="821523"/>
                    </a:cubicBezTo>
                    <a:lnTo>
                      <a:pt x="0" y="112190"/>
                    </a:lnTo>
                    <a:cubicBezTo>
                      <a:pt x="0" y="82435"/>
                      <a:pt x="11820" y="53899"/>
                      <a:pt x="32860" y="32860"/>
                    </a:cubicBezTo>
                    <a:cubicBezTo>
                      <a:pt x="53899" y="11820"/>
                      <a:pt x="82435" y="0"/>
                      <a:pt x="112190"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4" name="TextBox 4"/>
              <p:cNvSpPr txBox="1"/>
              <p:nvPr/>
            </p:nvSpPr>
            <p:spPr>
              <a:xfrm>
                <a:off x="0" y="-38100"/>
                <a:ext cx="1072310" cy="971813"/>
              </a:xfrm>
              <a:prstGeom prst="rect">
                <a:avLst/>
              </a:prstGeom>
            </p:spPr>
            <p:txBody>
              <a:bodyPr lIns="50801" tIns="50801" rIns="50801" bIns="50801" rtlCol="0" anchor="ctr"/>
              <a:lstStyle/>
              <a:p>
                <a:pPr algn="ctr">
                  <a:lnSpc>
                    <a:spcPts val="2659"/>
                  </a:lnSpc>
                </a:pPr>
                <a:endParaRPr sz="1211"/>
              </a:p>
            </p:txBody>
          </p:sp>
        </p:grpSp>
        <p:grpSp>
          <p:nvGrpSpPr>
            <p:cNvPr id="11" name="Group 11"/>
            <p:cNvGrpSpPr/>
            <p:nvPr/>
          </p:nvGrpSpPr>
          <p:grpSpPr>
            <a:xfrm>
              <a:off x="2338487" y="4239968"/>
              <a:ext cx="3163073" cy="729293"/>
              <a:chOff x="0" y="0"/>
              <a:chExt cx="833073" cy="192077"/>
            </a:xfrm>
          </p:grpSpPr>
          <p:sp>
            <p:nvSpPr>
              <p:cNvPr id="12" name="Freeform 12"/>
              <p:cNvSpPr/>
              <p:nvPr/>
            </p:nvSpPr>
            <p:spPr>
              <a:xfrm>
                <a:off x="0" y="0"/>
                <a:ext cx="833073" cy="192077"/>
              </a:xfrm>
              <a:custGeom>
                <a:avLst/>
                <a:gdLst/>
                <a:ahLst/>
                <a:cxnLst/>
                <a:rect l="l" t="t" r="r" b="b"/>
                <a:pathLst>
                  <a:path w="833073" h="192077">
                    <a:moveTo>
                      <a:pt x="96039" y="0"/>
                    </a:moveTo>
                    <a:lnTo>
                      <a:pt x="737034" y="0"/>
                    </a:lnTo>
                    <a:cubicBezTo>
                      <a:pt x="790075" y="0"/>
                      <a:pt x="833073" y="42998"/>
                      <a:pt x="833073" y="96039"/>
                    </a:cubicBezTo>
                    <a:lnTo>
                      <a:pt x="833073" y="96039"/>
                    </a:lnTo>
                    <a:cubicBezTo>
                      <a:pt x="833073" y="149079"/>
                      <a:pt x="790075" y="192077"/>
                      <a:pt x="737034" y="192077"/>
                    </a:cubicBezTo>
                    <a:lnTo>
                      <a:pt x="96039" y="192077"/>
                    </a:lnTo>
                    <a:cubicBezTo>
                      <a:pt x="42998" y="192077"/>
                      <a:pt x="0" y="149079"/>
                      <a:pt x="0" y="96039"/>
                    </a:cubicBezTo>
                    <a:lnTo>
                      <a:pt x="0" y="96039"/>
                    </a:lnTo>
                    <a:cubicBezTo>
                      <a:pt x="0" y="42998"/>
                      <a:pt x="42998" y="0"/>
                      <a:pt x="96039" y="0"/>
                    </a:cubicBezTo>
                    <a:close/>
                  </a:path>
                </a:pathLst>
              </a:custGeom>
              <a:solidFill>
                <a:srgbClr val="FFFFFF"/>
              </a:solidFill>
              <a:ln w="38100" cap="rnd">
                <a:gradFill>
                  <a:gsLst>
                    <a:gs pos="0">
                      <a:srgbClr val="153953">
                        <a:alpha val="100000"/>
                      </a:srgbClr>
                    </a:gs>
                    <a:gs pos="100000">
                      <a:srgbClr val="065D9B">
                        <a:alpha val="100000"/>
                      </a:srgbClr>
                    </a:gs>
                  </a:gsLst>
                  <a:lin ang="0"/>
                </a:gradFill>
                <a:prstDash val="solid"/>
                <a:round/>
              </a:ln>
            </p:spPr>
            <p:txBody>
              <a:bodyPr/>
              <a:lstStyle/>
              <a:p>
                <a:endParaRPr lang="en-US" sz="1211"/>
              </a:p>
            </p:txBody>
          </p:sp>
          <p:sp>
            <p:nvSpPr>
              <p:cNvPr id="13" name="TextBox 13"/>
              <p:cNvSpPr txBox="1"/>
              <p:nvPr/>
            </p:nvSpPr>
            <p:spPr>
              <a:xfrm>
                <a:off x="0" y="-38100"/>
                <a:ext cx="833073" cy="230177"/>
              </a:xfrm>
              <a:prstGeom prst="rect">
                <a:avLst/>
              </a:prstGeom>
            </p:spPr>
            <p:txBody>
              <a:bodyPr lIns="50801" tIns="50801" rIns="50801" bIns="50801" rtlCol="0" anchor="ctr"/>
              <a:lstStyle/>
              <a:p>
                <a:pPr algn="ctr">
                  <a:lnSpc>
                    <a:spcPts val="2659"/>
                  </a:lnSpc>
                </a:pPr>
                <a:endParaRPr sz="1211"/>
              </a:p>
            </p:txBody>
          </p:sp>
        </p:grpSp>
        <p:sp>
          <p:nvSpPr>
            <p:cNvPr id="25" name="TextBox 25"/>
            <p:cNvSpPr txBox="1"/>
            <p:nvPr/>
          </p:nvSpPr>
          <p:spPr>
            <a:xfrm>
              <a:off x="2588855" y="4361222"/>
              <a:ext cx="2662330" cy="428002"/>
            </a:xfrm>
            <a:prstGeom prst="rect">
              <a:avLst/>
            </a:prstGeom>
          </p:spPr>
          <p:txBody>
            <a:bodyPr lIns="0" tIns="0" rIns="0" bIns="0" rtlCol="0" anchor="t">
              <a:spAutoFit/>
            </a:bodyPr>
            <a:lstStyle/>
            <a:p>
              <a:pPr algn="ctr">
                <a:lnSpc>
                  <a:spcPts val="3619"/>
                </a:lnSpc>
                <a:spcBef>
                  <a:spcPct val="0"/>
                </a:spcBef>
              </a:pPr>
              <a:r>
                <a:rPr lang="en-US" sz="2800" b="1" dirty="0">
                  <a:solidFill>
                    <a:srgbClr val="000000"/>
                  </a:solidFill>
                  <a:latin typeface="Arial" panose="020B0604020202020204" pitchFamily="34" charset="0"/>
                  <a:ea typeface="Open Sauce Bold"/>
                  <a:cs typeface="Arial" panose="020B0604020202020204" pitchFamily="34" charset="0"/>
                  <a:sym typeface="Open Sauce Bold"/>
                </a:rPr>
                <a:t>Director</a:t>
              </a:r>
            </a:p>
          </p:txBody>
        </p:sp>
        <p:sp>
          <p:nvSpPr>
            <p:cNvPr id="28" name="TextBox 28"/>
            <p:cNvSpPr txBox="1"/>
            <p:nvPr/>
          </p:nvSpPr>
          <p:spPr>
            <a:xfrm>
              <a:off x="2278475" y="5027312"/>
              <a:ext cx="3264537" cy="3588098"/>
            </a:xfrm>
            <a:prstGeom prst="rect">
              <a:avLst/>
            </a:prstGeom>
          </p:spPr>
          <p:txBody>
            <a:bodyPr wrap="square" lIns="0" tIns="0" rIns="0" bIns="0" rtlCol="0" anchor="t">
              <a:spAutoFit/>
            </a:bodyPr>
            <a:lstStyle/>
            <a:p>
              <a:pPr>
                <a:lnSpc>
                  <a:spcPct val="150000"/>
                </a:lnSpc>
                <a:spcBef>
                  <a:spcPct val="0"/>
                </a:spcBef>
              </a:pPr>
              <a:r>
                <a:rPr lang="en-US" sz="1800" dirty="0">
                  <a:solidFill>
                    <a:srgbClr val="FFFFFF"/>
                  </a:solidFill>
                  <a:latin typeface="Arial"/>
                  <a:ea typeface="Arial"/>
                  <a:cs typeface="Arial"/>
                  <a:sym typeface="Arial"/>
                </a:rPr>
                <a:t>Responsible for running -</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Businesses main strategy</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Importing product sourcing</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Marketing</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Purchasing</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Legal compliance control</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Finance control </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B2B relationships.</a:t>
              </a:r>
            </a:p>
            <a:p>
              <a:pPr>
                <a:lnSpc>
                  <a:spcPts val="2152"/>
                </a:lnSpc>
                <a:spcBef>
                  <a:spcPct val="0"/>
                </a:spcBef>
              </a:pPr>
              <a:endParaRPr lang="en-US" sz="1800" dirty="0">
                <a:solidFill>
                  <a:srgbClr val="FFFFFF"/>
                </a:solidFill>
                <a:latin typeface="Arial"/>
                <a:ea typeface="Arial"/>
                <a:cs typeface="Arial"/>
                <a:sym typeface="Arial"/>
              </a:endParaRPr>
            </a:p>
          </p:txBody>
        </p:sp>
      </p:grpSp>
      <p:grpSp>
        <p:nvGrpSpPr>
          <p:cNvPr id="39" name="Group 38">
            <a:extLst>
              <a:ext uri="{FF2B5EF4-FFF2-40B4-BE49-F238E27FC236}">
                <a16:creationId xmlns:a16="http://schemas.microsoft.com/office/drawing/2014/main" id="{DA0C7513-582E-697D-BE72-D1D05BC789CE}"/>
              </a:ext>
            </a:extLst>
          </p:cNvPr>
          <p:cNvGrpSpPr/>
          <p:nvPr/>
        </p:nvGrpSpPr>
        <p:grpSpPr>
          <a:xfrm>
            <a:off x="7204495" y="3157130"/>
            <a:ext cx="4071427" cy="4292317"/>
            <a:chOff x="7108314" y="4239968"/>
            <a:chExt cx="4071427" cy="4292317"/>
          </a:xfrm>
        </p:grpSpPr>
        <p:grpSp>
          <p:nvGrpSpPr>
            <p:cNvPr id="5" name="Group 5"/>
            <p:cNvGrpSpPr/>
            <p:nvPr/>
          </p:nvGrpSpPr>
          <p:grpSpPr>
            <a:xfrm>
              <a:off x="7108314" y="4604615"/>
              <a:ext cx="4071427" cy="3927670"/>
              <a:chOff x="0" y="0"/>
              <a:chExt cx="1072310" cy="933713"/>
            </a:xfrm>
          </p:grpSpPr>
          <p:sp>
            <p:nvSpPr>
              <p:cNvPr id="6" name="Freeform 6"/>
              <p:cNvSpPr/>
              <p:nvPr/>
            </p:nvSpPr>
            <p:spPr>
              <a:xfrm>
                <a:off x="0" y="0"/>
                <a:ext cx="1072310" cy="933713"/>
              </a:xfrm>
              <a:custGeom>
                <a:avLst/>
                <a:gdLst/>
                <a:ahLst/>
                <a:cxnLst/>
                <a:rect l="l" t="t" r="r" b="b"/>
                <a:pathLst>
                  <a:path w="1072310" h="933713">
                    <a:moveTo>
                      <a:pt x="112190" y="0"/>
                    </a:moveTo>
                    <a:lnTo>
                      <a:pt x="960120" y="0"/>
                    </a:lnTo>
                    <a:cubicBezTo>
                      <a:pt x="989875" y="0"/>
                      <a:pt x="1018411" y="11820"/>
                      <a:pt x="1039450" y="32860"/>
                    </a:cubicBezTo>
                    <a:cubicBezTo>
                      <a:pt x="1060490" y="53899"/>
                      <a:pt x="1072310" y="82435"/>
                      <a:pt x="1072310" y="112190"/>
                    </a:cubicBezTo>
                    <a:lnTo>
                      <a:pt x="1072310" y="821523"/>
                    </a:lnTo>
                    <a:cubicBezTo>
                      <a:pt x="1072310" y="851277"/>
                      <a:pt x="1060490" y="879813"/>
                      <a:pt x="1039450" y="900853"/>
                    </a:cubicBezTo>
                    <a:cubicBezTo>
                      <a:pt x="1018411" y="921893"/>
                      <a:pt x="989875" y="933713"/>
                      <a:pt x="960120" y="933713"/>
                    </a:cubicBezTo>
                    <a:lnTo>
                      <a:pt x="112190" y="933713"/>
                    </a:lnTo>
                    <a:cubicBezTo>
                      <a:pt x="82435" y="933713"/>
                      <a:pt x="53899" y="921893"/>
                      <a:pt x="32860" y="900853"/>
                    </a:cubicBezTo>
                    <a:cubicBezTo>
                      <a:pt x="11820" y="879813"/>
                      <a:pt x="0" y="851277"/>
                      <a:pt x="0" y="821523"/>
                    </a:cubicBezTo>
                    <a:lnTo>
                      <a:pt x="0" y="112190"/>
                    </a:lnTo>
                    <a:cubicBezTo>
                      <a:pt x="0" y="82435"/>
                      <a:pt x="11820" y="53899"/>
                      <a:pt x="32860" y="32860"/>
                    </a:cubicBezTo>
                    <a:cubicBezTo>
                      <a:pt x="53899" y="11820"/>
                      <a:pt x="82435" y="0"/>
                      <a:pt x="112190"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7" name="TextBox 7"/>
              <p:cNvSpPr txBox="1"/>
              <p:nvPr/>
            </p:nvSpPr>
            <p:spPr>
              <a:xfrm>
                <a:off x="0" y="-38100"/>
                <a:ext cx="1072310" cy="971813"/>
              </a:xfrm>
              <a:prstGeom prst="rect">
                <a:avLst/>
              </a:prstGeom>
            </p:spPr>
            <p:txBody>
              <a:bodyPr lIns="50801" tIns="50801" rIns="50801" bIns="50801" rtlCol="0" anchor="ctr"/>
              <a:lstStyle/>
              <a:p>
                <a:pPr>
                  <a:lnSpc>
                    <a:spcPts val="2659"/>
                  </a:lnSpc>
                </a:pPr>
                <a:endParaRPr sz="1211"/>
              </a:p>
            </p:txBody>
          </p:sp>
        </p:grpSp>
        <p:grpSp>
          <p:nvGrpSpPr>
            <p:cNvPr id="14" name="Group 14"/>
            <p:cNvGrpSpPr/>
            <p:nvPr/>
          </p:nvGrpSpPr>
          <p:grpSpPr>
            <a:xfrm>
              <a:off x="7562491" y="4239968"/>
              <a:ext cx="3163073" cy="729293"/>
              <a:chOff x="0" y="0"/>
              <a:chExt cx="833073" cy="192077"/>
            </a:xfrm>
          </p:grpSpPr>
          <p:sp>
            <p:nvSpPr>
              <p:cNvPr id="15" name="Freeform 15"/>
              <p:cNvSpPr/>
              <p:nvPr/>
            </p:nvSpPr>
            <p:spPr>
              <a:xfrm>
                <a:off x="0" y="0"/>
                <a:ext cx="833073" cy="192077"/>
              </a:xfrm>
              <a:custGeom>
                <a:avLst/>
                <a:gdLst/>
                <a:ahLst/>
                <a:cxnLst/>
                <a:rect l="l" t="t" r="r" b="b"/>
                <a:pathLst>
                  <a:path w="833073" h="192077">
                    <a:moveTo>
                      <a:pt x="96039" y="0"/>
                    </a:moveTo>
                    <a:lnTo>
                      <a:pt x="737034" y="0"/>
                    </a:lnTo>
                    <a:cubicBezTo>
                      <a:pt x="790075" y="0"/>
                      <a:pt x="833073" y="42998"/>
                      <a:pt x="833073" y="96039"/>
                    </a:cubicBezTo>
                    <a:lnTo>
                      <a:pt x="833073" y="96039"/>
                    </a:lnTo>
                    <a:cubicBezTo>
                      <a:pt x="833073" y="149079"/>
                      <a:pt x="790075" y="192077"/>
                      <a:pt x="737034" y="192077"/>
                    </a:cubicBezTo>
                    <a:lnTo>
                      <a:pt x="96039" y="192077"/>
                    </a:lnTo>
                    <a:cubicBezTo>
                      <a:pt x="42998" y="192077"/>
                      <a:pt x="0" y="149079"/>
                      <a:pt x="0" y="96039"/>
                    </a:cubicBezTo>
                    <a:lnTo>
                      <a:pt x="0" y="96039"/>
                    </a:lnTo>
                    <a:cubicBezTo>
                      <a:pt x="0" y="42998"/>
                      <a:pt x="42998" y="0"/>
                      <a:pt x="96039" y="0"/>
                    </a:cubicBezTo>
                    <a:close/>
                  </a:path>
                </a:pathLst>
              </a:custGeom>
              <a:solidFill>
                <a:srgbClr val="FFFFFF"/>
              </a:solidFill>
              <a:ln w="38100" cap="rnd">
                <a:gradFill>
                  <a:gsLst>
                    <a:gs pos="0">
                      <a:srgbClr val="153953">
                        <a:alpha val="100000"/>
                      </a:srgbClr>
                    </a:gs>
                    <a:gs pos="100000">
                      <a:srgbClr val="065D9B">
                        <a:alpha val="100000"/>
                      </a:srgbClr>
                    </a:gs>
                  </a:gsLst>
                  <a:lin ang="0"/>
                </a:gradFill>
                <a:prstDash val="solid"/>
                <a:round/>
              </a:ln>
            </p:spPr>
            <p:txBody>
              <a:bodyPr/>
              <a:lstStyle/>
              <a:p>
                <a:endParaRPr lang="en-US" sz="1211"/>
              </a:p>
            </p:txBody>
          </p:sp>
          <p:sp>
            <p:nvSpPr>
              <p:cNvPr id="16" name="TextBox 16"/>
              <p:cNvSpPr txBox="1"/>
              <p:nvPr/>
            </p:nvSpPr>
            <p:spPr>
              <a:xfrm>
                <a:off x="0" y="-38100"/>
                <a:ext cx="833073" cy="230177"/>
              </a:xfrm>
              <a:prstGeom prst="rect">
                <a:avLst/>
              </a:prstGeom>
            </p:spPr>
            <p:txBody>
              <a:bodyPr lIns="50801" tIns="50801" rIns="50801" bIns="50801" rtlCol="0" anchor="ctr"/>
              <a:lstStyle/>
              <a:p>
                <a:pPr algn="ctr">
                  <a:lnSpc>
                    <a:spcPts val="2659"/>
                  </a:lnSpc>
                </a:pPr>
                <a:endParaRPr sz="1211"/>
              </a:p>
            </p:txBody>
          </p:sp>
        </p:grpSp>
        <p:sp>
          <p:nvSpPr>
            <p:cNvPr id="26" name="TextBox 26"/>
            <p:cNvSpPr txBox="1"/>
            <p:nvPr/>
          </p:nvSpPr>
          <p:spPr>
            <a:xfrm>
              <a:off x="7812861" y="4361223"/>
              <a:ext cx="2662330" cy="428002"/>
            </a:xfrm>
            <a:prstGeom prst="rect">
              <a:avLst/>
            </a:prstGeom>
          </p:spPr>
          <p:txBody>
            <a:bodyPr lIns="0" tIns="0" rIns="0" bIns="0" rtlCol="0" anchor="t">
              <a:spAutoFit/>
            </a:bodyPr>
            <a:lstStyle/>
            <a:p>
              <a:pPr algn="ctr">
                <a:lnSpc>
                  <a:spcPts val="3619"/>
                </a:lnSpc>
                <a:spcBef>
                  <a:spcPct val="0"/>
                </a:spcBef>
              </a:pPr>
              <a:r>
                <a:rPr lang="en-US" sz="2800" b="1" dirty="0">
                  <a:solidFill>
                    <a:srgbClr val="000000"/>
                  </a:solidFill>
                  <a:latin typeface="Arial" panose="020B0604020202020204" pitchFamily="34" charset="0"/>
                  <a:ea typeface="Open Sauce Bold"/>
                  <a:cs typeface="Arial" panose="020B0604020202020204" pitchFamily="34" charset="0"/>
                  <a:sym typeface="Open Sauce Bold"/>
                </a:rPr>
                <a:t>Operations</a:t>
              </a:r>
            </a:p>
          </p:txBody>
        </p:sp>
        <p:sp>
          <p:nvSpPr>
            <p:cNvPr id="29" name="TextBox 29"/>
            <p:cNvSpPr txBox="1"/>
            <p:nvPr/>
          </p:nvSpPr>
          <p:spPr>
            <a:xfrm>
              <a:off x="7687649" y="4993604"/>
              <a:ext cx="2912702" cy="3272627"/>
            </a:xfrm>
            <a:prstGeom prst="rect">
              <a:avLst/>
            </a:prstGeom>
          </p:spPr>
          <p:txBody>
            <a:bodyPr lIns="0" tIns="0" rIns="0" bIns="0" rtlCol="0" anchor="t">
              <a:spAutoFit/>
            </a:bodyPr>
            <a:lstStyle/>
            <a:p>
              <a:pPr>
                <a:lnSpc>
                  <a:spcPct val="150000"/>
                </a:lnSpc>
                <a:spcBef>
                  <a:spcPct val="0"/>
                </a:spcBef>
              </a:pPr>
              <a:r>
                <a:rPr lang="en-US" sz="1800" dirty="0">
                  <a:solidFill>
                    <a:srgbClr val="FFFFFF"/>
                  </a:solidFill>
                  <a:latin typeface="Arial"/>
                  <a:ea typeface="Arial"/>
                  <a:cs typeface="Arial"/>
                  <a:sym typeface="Arial"/>
                </a:rPr>
                <a:t>Handles all – </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Inventory</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Sales</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Order processing </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Client enquires</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Packaging</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 Warehouse dispatch </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Sales reports. </a:t>
              </a:r>
            </a:p>
          </p:txBody>
        </p:sp>
      </p:grpSp>
      <p:grpSp>
        <p:nvGrpSpPr>
          <p:cNvPr id="40" name="Group 39">
            <a:extLst>
              <a:ext uri="{FF2B5EF4-FFF2-40B4-BE49-F238E27FC236}">
                <a16:creationId xmlns:a16="http://schemas.microsoft.com/office/drawing/2014/main" id="{961AA70C-4C9B-073C-AD93-700D488DAB8D}"/>
              </a:ext>
            </a:extLst>
          </p:cNvPr>
          <p:cNvGrpSpPr/>
          <p:nvPr/>
        </p:nvGrpSpPr>
        <p:grpSpPr>
          <a:xfrm>
            <a:off x="13482449" y="3160529"/>
            <a:ext cx="4071427" cy="4292317"/>
            <a:chOff x="12332266" y="4239968"/>
            <a:chExt cx="4071427" cy="4292317"/>
          </a:xfrm>
        </p:grpSpPr>
        <p:grpSp>
          <p:nvGrpSpPr>
            <p:cNvPr id="8" name="Group 8"/>
            <p:cNvGrpSpPr/>
            <p:nvPr/>
          </p:nvGrpSpPr>
          <p:grpSpPr>
            <a:xfrm>
              <a:off x="12332266" y="4604615"/>
              <a:ext cx="4071427" cy="3927670"/>
              <a:chOff x="0" y="0"/>
              <a:chExt cx="1072310" cy="933713"/>
            </a:xfrm>
          </p:grpSpPr>
          <p:sp>
            <p:nvSpPr>
              <p:cNvPr id="9" name="Freeform 9"/>
              <p:cNvSpPr/>
              <p:nvPr/>
            </p:nvSpPr>
            <p:spPr>
              <a:xfrm>
                <a:off x="0" y="0"/>
                <a:ext cx="1072310" cy="933713"/>
              </a:xfrm>
              <a:custGeom>
                <a:avLst/>
                <a:gdLst/>
                <a:ahLst/>
                <a:cxnLst/>
                <a:rect l="l" t="t" r="r" b="b"/>
                <a:pathLst>
                  <a:path w="1072310" h="933713">
                    <a:moveTo>
                      <a:pt x="112190" y="0"/>
                    </a:moveTo>
                    <a:lnTo>
                      <a:pt x="960120" y="0"/>
                    </a:lnTo>
                    <a:cubicBezTo>
                      <a:pt x="989875" y="0"/>
                      <a:pt x="1018411" y="11820"/>
                      <a:pt x="1039450" y="32860"/>
                    </a:cubicBezTo>
                    <a:cubicBezTo>
                      <a:pt x="1060490" y="53899"/>
                      <a:pt x="1072310" y="82435"/>
                      <a:pt x="1072310" y="112190"/>
                    </a:cubicBezTo>
                    <a:lnTo>
                      <a:pt x="1072310" y="821523"/>
                    </a:lnTo>
                    <a:cubicBezTo>
                      <a:pt x="1072310" y="851277"/>
                      <a:pt x="1060490" y="879813"/>
                      <a:pt x="1039450" y="900853"/>
                    </a:cubicBezTo>
                    <a:cubicBezTo>
                      <a:pt x="1018411" y="921893"/>
                      <a:pt x="989875" y="933713"/>
                      <a:pt x="960120" y="933713"/>
                    </a:cubicBezTo>
                    <a:lnTo>
                      <a:pt x="112190" y="933713"/>
                    </a:lnTo>
                    <a:cubicBezTo>
                      <a:pt x="82435" y="933713"/>
                      <a:pt x="53899" y="921893"/>
                      <a:pt x="32860" y="900853"/>
                    </a:cubicBezTo>
                    <a:cubicBezTo>
                      <a:pt x="11820" y="879813"/>
                      <a:pt x="0" y="851277"/>
                      <a:pt x="0" y="821523"/>
                    </a:cubicBezTo>
                    <a:lnTo>
                      <a:pt x="0" y="112190"/>
                    </a:lnTo>
                    <a:cubicBezTo>
                      <a:pt x="0" y="82435"/>
                      <a:pt x="11820" y="53899"/>
                      <a:pt x="32860" y="32860"/>
                    </a:cubicBezTo>
                    <a:cubicBezTo>
                      <a:pt x="53899" y="11820"/>
                      <a:pt x="82435" y="0"/>
                      <a:pt x="112190"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10" name="TextBox 10"/>
              <p:cNvSpPr txBox="1"/>
              <p:nvPr/>
            </p:nvSpPr>
            <p:spPr>
              <a:xfrm>
                <a:off x="0" y="-38100"/>
                <a:ext cx="1072310" cy="971813"/>
              </a:xfrm>
              <a:prstGeom prst="rect">
                <a:avLst/>
              </a:prstGeom>
            </p:spPr>
            <p:txBody>
              <a:bodyPr lIns="50801" tIns="50801" rIns="50801" bIns="50801" rtlCol="0" anchor="ctr"/>
              <a:lstStyle/>
              <a:p>
                <a:pPr algn="ctr">
                  <a:lnSpc>
                    <a:spcPts val="2659"/>
                  </a:lnSpc>
                </a:pPr>
                <a:endParaRPr sz="1211"/>
              </a:p>
            </p:txBody>
          </p:sp>
        </p:grpSp>
        <p:grpSp>
          <p:nvGrpSpPr>
            <p:cNvPr id="17" name="Group 17"/>
            <p:cNvGrpSpPr/>
            <p:nvPr/>
          </p:nvGrpSpPr>
          <p:grpSpPr>
            <a:xfrm>
              <a:off x="12786443" y="4239968"/>
              <a:ext cx="3163073" cy="729293"/>
              <a:chOff x="0" y="0"/>
              <a:chExt cx="833073" cy="192077"/>
            </a:xfrm>
          </p:grpSpPr>
          <p:sp>
            <p:nvSpPr>
              <p:cNvPr id="18" name="Freeform 18"/>
              <p:cNvSpPr/>
              <p:nvPr/>
            </p:nvSpPr>
            <p:spPr>
              <a:xfrm>
                <a:off x="0" y="0"/>
                <a:ext cx="833073" cy="192077"/>
              </a:xfrm>
              <a:custGeom>
                <a:avLst/>
                <a:gdLst/>
                <a:ahLst/>
                <a:cxnLst/>
                <a:rect l="l" t="t" r="r" b="b"/>
                <a:pathLst>
                  <a:path w="833073" h="192077">
                    <a:moveTo>
                      <a:pt x="96039" y="0"/>
                    </a:moveTo>
                    <a:lnTo>
                      <a:pt x="737034" y="0"/>
                    </a:lnTo>
                    <a:cubicBezTo>
                      <a:pt x="790075" y="0"/>
                      <a:pt x="833073" y="42998"/>
                      <a:pt x="833073" y="96039"/>
                    </a:cubicBezTo>
                    <a:lnTo>
                      <a:pt x="833073" y="96039"/>
                    </a:lnTo>
                    <a:cubicBezTo>
                      <a:pt x="833073" y="149079"/>
                      <a:pt x="790075" y="192077"/>
                      <a:pt x="737034" y="192077"/>
                    </a:cubicBezTo>
                    <a:lnTo>
                      <a:pt x="96039" y="192077"/>
                    </a:lnTo>
                    <a:cubicBezTo>
                      <a:pt x="42998" y="192077"/>
                      <a:pt x="0" y="149079"/>
                      <a:pt x="0" y="96039"/>
                    </a:cubicBezTo>
                    <a:lnTo>
                      <a:pt x="0" y="96039"/>
                    </a:lnTo>
                    <a:cubicBezTo>
                      <a:pt x="0" y="42998"/>
                      <a:pt x="42998" y="0"/>
                      <a:pt x="96039" y="0"/>
                    </a:cubicBezTo>
                    <a:close/>
                  </a:path>
                </a:pathLst>
              </a:custGeom>
              <a:solidFill>
                <a:srgbClr val="FFFFFF"/>
              </a:solidFill>
              <a:ln w="38100" cap="rnd">
                <a:gradFill>
                  <a:gsLst>
                    <a:gs pos="0">
                      <a:srgbClr val="153953">
                        <a:alpha val="100000"/>
                      </a:srgbClr>
                    </a:gs>
                    <a:gs pos="100000">
                      <a:srgbClr val="065D9B">
                        <a:alpha val="100000"/>
                      </a:srgbClr>
                    </a:gs>
                  </a:gsLst>
                  <a:lin ang="0"/>
                </a:gradFill>
                <a:prstDash val="solid"/>
                <a:round/>
              </a:ln>
            </p:spPr>
            <p:txBody>
              <a:bodyPr/>
              <a:lstStyle/>
              <a:p>
                <a:endParaRPr lang="en-US" sz="1211"/>
              </a:p>
            </p:txBody>
          </p:sp>
          <p:sp>
            <p:nvSpPr>
              <p:cNvPr id="19" name="TextBox 19"/>
              <p:cNvSpPr txBox="1"/>
              <p:nvPr/>
            </p:nvSpPr>
            <p:spPr>
              <a:xfrm>
                <a:off x="0" y="-38100"/>
                <a:ext cx="833073" cy="230177"/>
              </a:xfrm>
              <a:prstGeom prst="rect">
                <a:avLst/>
              </a:prstGeom>
            </p:spPr>
            <p:txBody>
              <a:bodyPr lIns="50801" tIns="50801" rIns="50801" bIns="50801" rtlCol="0" anchor="ctr"/>
              <a:lstStyle/>
              <a:p>
                <a:pPr algn="ctr">
                  <a:lnSpc>
                    <a:spcPts val="2659"/>
                  </a:lnSpc>
                </a:pPr>
                <a:endParaRPr sz="1211"/>
              </a:p>
            </p:txBody>
          </p:sp>
        </p:grpSp>
        <p:sp>
          <p:nvSpPr>
            <p:cNvPr id="27" name="TextBox 27"/>
            <p:cNvSpPr txBox="1"/>
            <p:nvPr/>
          </p:nvSpPr>
          <p:spPr>
            <a:xfrm>
              <a:off x="13036815" y="4361223"/>
              <a:ext cx="2662330" cy="428002"/>
            </a:xfrm>
            <a:prstGeom prst="rect">
              <a:avLst/>
            </a:prstGeom>
          </p:spPr>
          <p:txBody>
            <a:bodyPr lIns="0" tIns="0" rIns="0" bIns="0" rtlCol="0" anchor="t">
              <a:spAutoFit/>
            </a:bodyPr>
            <a:lstStyle/>
            <a:p>
              <a:pPr algn="ctr">
                <a:lnSpc>
                  <a:spcPts val="3619"/>
                </a:lnSpc>
                <a:spcBef>
                  <a:spcPct val="0"/>
                </a:spcBef>
              </a:pPr>
              <a:r>
                <a:rPr lang="en-US" sz="2800" b="1" dirty="0">
                  <a:solidFill>
                    <a:srgbClr val="000000"/>
                  </a:solidFill>
                  <a:latin typeface="Arial" panose="020B0604020202020204" pitchFamily="34" charset="0"/>
                  <a:ea typeface="Open Sauce Bold"/>
                  <a:cs typeface="Arial" panose="020B0604020202020204" pitchFamily="34" charset="0"/>
                  <a:sym typeface="Open Sauce Bold"/>
                </a:rPr>
                <a:t>Technician</a:t>
              </a:r>
            </a:p>
          </p:txBody>
        </p:sp>
        <p:sp>
          <p:nvSpPr>
            <p:cNvPr id="30" name="TextBox 30"/>
            <p:cNvSpPr txBox="1"/>
            <p:nvPr/>
          </p:nvSpPr>
          <p:spPr>
            <a:xfrm>
              <a:off x="12786443" y="5123376"/>
              <a:ext cx="3271691" cy="2441630"/>
            </a:xfrm>
            <a:prstGeom prst="rect">
              <a:avLst/>
            </a:prstGeom>
          </p:spPr>
          <p:txBody>
            <a:bodyPr wrap="square" lIns="0" tIns="0" rIns="0" bIns="0" rtlCol="0" anchor="t">
              <a:spAutoFit/>
            </a:bodyPr>
            <a:lstStyle/>
            <a:p>
              <a:pPr>
                <a:lnSpc>
                  <a:spcPct val="150000"/>
                </a:lnSpc>
                <a:spcBef>
                  <a:spcPct val="0"/>
                </a:spcBef>
              </a:pPr>
              <a:r>
                <a:rPr lang="en-US" sz="1800" dirty="0">
                  <a:solidFill>
                    <a:srgbClr val="FFFFFF"/>
                  </a:solidFill>
                  <a:latin typeface="Arial"/>
                  <a:ea typeface="Arial"/>
                  <a:cs typeface="Arial"/>
                  <a:sym typeface="Arial"/>
                </a:rPr>
                <a:t>Responsible for –</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 All device repairs</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Testing parts</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Quality control checking</a:t>
              </a:r>
            </a:p>
            <a:p>
              <a:pPr marL="285750" indent="-285750">
                <a:lnSpc>
                  <a:spcPct val="150000"/>
                </a:lnSpc>
                <a:spcBef>
                  <a:spcPct val="0"/>
                </a:spcBef>
                <a:buFont typeface="Wingdings" pitchFamily="2" charset="2"/>
                <a:buChar char="Ø"/>
              </a:pPr>
              <a:r>
                <a:rPr lang="en-US" sz="1800" dirty="0">
                  <a:solidFill>
                    <a:srgbClr val="FFFFFF"/>
                  </a:solidFill>
                  <a:latin typeface="Arial"/>
                  <a:ea typeface="Arial"/>
                  <a:cs typeface="Arial"/>
                  <a:sym typeface="Arial"/>
                </a:rPr>
                <a:t>Checking authenticity and standards.</a:t>
              </a:r>
            </a:p>
          </p:txBody>
        </p:sp>
      </p:grpSp>
      <p:sp>
        <p:nvSpPr>
          <p:cNvPr id="31" name="Freeform 31"/>
          <p:cNvSpPr/>
          <p:nvPr/>
        </p:nvSpPr>
        <p:spPr>
          <a:xfrm>
            <a:off x="17153495" y="1743002"/>
            <a:ext cx="742704" cy="742704"/>
          </a:xfrm>
          <a:custGeom>
            <a:avLst/>
            <a:gdLst/>
            <a:ahLst/>
            <a:cxnLst/>
            <a:rect l="l" t="t" r="r" b="b"/>
            <a:pathLst>
              <a:path w="742704" h="742704">
                <a:moveTo>
                  <a:pt x="0" y="0"/>
                </a:moveTo>
                <a:lnTo>
                  <a:pt x="742704" y="0"/>
                </a:lnTo>
                <a:lnTo>
                  <a:pt x="742704" y="742704"/>
                </a:lnTo>
                <a:lnTo>
                  <a:pt x="0" y="74270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11"/>
          </a:p>
        </p:txBody>
      </p:sp>
      <p:sp>
        <p:nvSpPr>
          <p:cNvPr id="32" name="Freeform 32"/>
          <p:cNvSpPr/>
          <p:nvPr/>
        </p:nvSpPr>
        <p:spPr>
          <a:xfrm>
            <a:off x="391801" y="1743002"/>
            <a:ext cx="742704" cy="742704"/>
          </a:xfrm>
          <a:custGeom>
            <a:avLst/>
            <a:gdLst/>
            <a:ahLst/>
            <a:cxnLst/>
            <a:rect l="l" t="t" r="r" b="b"/>
            <a:pathLst>
              <a:path w="742704" h="742704">
                <a:moveTo>
                  <a:pt x="0" y="0"/>
                </a:moveTo>
                <a:lnTo>
                  <a:pt x="742704" y="0"/>
                </a:lnTo>
                <a:lnTo>
                  <a:pt x="742704" y="742704"/>
                </a:lnTo>
                <a:lnTo>
                  <a:pt x="0" y="74270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11"/>
          </a:p>
        </p:txBody>
      </p:sp>
      <p:sp>
        <p:nvSpPr>
          <p:cNvPr id="33" name="TextBox 24">
            <a:extLst>
              <a:ext uri="{FF2B5EF4-FFF2-40B4-BE49-F238E27FC236}">
                <a16:creationId xmlns:a16="http://schemas.microsoft.com/office/drawing/2014/main" id="{11C6015B-FA4F-DAD8-79A0-EA1F93FE0D58}"/>
              </a:ext>
            </a:extLst>
          </p:cNvPr>
          <p:cNvSpPr txBox="1"/>
          <p:nvPr/>
        </p:nvSpPr>
        <p:spPr>
          <a:xfrm>
            <a:off x="441299" y="8109544"/>
            <a:ext cx="4419681" cy="1819024"/>
          </a:xfrm>
          <a:prstGeom prst="rect">
            <a:avLst/>
          </a:prstGeom>
        </p:spPr>
        <p:txBody>
          <a:bodyPr wrap="square" lIns="0" tIns="0" rIns="0" bIns="0" rtlCol="0" anchor="t">
            <a:spAutoFit/>
          </a:bodyPr>
          <a:lstStyle/>
          <a:p>
            <a:pPr algn="ctr">
              <a:lnSpc>
                <a:spcPts val="2940"/>
              </a:lnSpc>
              <a:spcBef>
                <a:spcPct val="0"/>
              </a:spcBef>
            </a:pPr>
            <a:r>
              <a:rPr lang="en-US" sz="1800" dirty="0">
                <a:solidFill>
                  <a:schemeClr val="bg1"/>
                </a:solidFill>
                <a:latin typeface="Arial"/>
                <a:ea typeface="Arial"/>
                <a:cs typeface="Arial"/>
                <a:sym typeface="Arial"/>
              </a:rPr>
              <a:t>The Qualifications required for the Director, a level 5 Diploma in business management and  leadership , training of the following, importing, digital marketing, e - commerce, and financial management.</a:t>
            </a:r>
          </a:p>
        </p:txBody>
      </p:sp>
      <p:sp>
        <p:nvSpPr>
          <p:cNvPr id="23" name="TextBox 23"/>
          <p:cNvSpPr txBox="1"/>
          <p:nvPr/>
        </p:nvSpPr>
        <p:spPr>
          <a:xfrm>
            <a:off x="4078675" y="429150"/>
            <a:ext cx="10130649" cy="782843"/>
          </a:xfrm>
          <a:prstGeom prst="rect">
            <a:avLst/>
          </a:prstGeom>
        </p:spPr>
        <p:txBody>
          <a:bodyPr lIns="0" tIns="0" rIns="0" bIns="0" rtlCol="0" anchor="t">
            <a:spAutoFit/>
          </a:bodyPr>
          <a:lstStyle/>
          <a:p>
            <a:pPr algn="ctr">
              <a:lnSpc>
                <a:spcPts val="6544"/>
              </a:lnSpc>
            </a:pPr>
            <a:r>
              <a:rPr lang="en-US" sz="5400" b="1" dirty="0">
                <a:solidFill>
                  <a:srgbClr val="0F5995"/>
                </a:solidFill>
                <a:latin typeface="Arial" panose="020B0604020202020204" pitchFamily="34" charset="0"/>
                <a:ea typeface="Open Sauce Bold"/>
                <a:cs typeface="Arial" panose="020B0604020202020204" pitchFamily="34" charset="0"/>
                <a:sym typeface="Open Sauce Bold"/>
              </a:rPr>
              <a:t>Management Structure</a:t>
            </a:r>
          </a:p>
        </p:txBody>
      </p:sp>
      <p:sp>
        <p:nvSpPr>
          <p:cNvPr id="41" name="Freeform 3">
            <a:extLst>
              <a:ext uri="{FF2B5EF4-FFF2-40B4-BE49-F238E27FC236}">
                <a16:creationId xmlns:a16="http://schemas.microsoft.com/office/drawing/2014/main" id="{A6625A68-5E3C-8038-FE60-2FCBE4FDFA95}"/>
              </a:ext>
            </a:extLst>
          </p:cNvPr>
          <p:cNvSpPr/>
          <p:nvPr/>
        </p:nvSpPr>
        <p:spPr>
          <a:xfrm flipV="1">
            <a:off x="-971364" y="0"/>
            <a:ext cx="6499679" cy="2485706"/>
          </a:xfrm>
          <a:custGeom>
            <a:avLst/>
            <a:gdLst/>
            <a:ahLst/>
            <a:cxnLst/>
            <a:rect l="l" t="t" r="r" b="b"/>
            <a:pathLst>
              <a:path w="6499679" h="2485706">
                <a:moveTo>
                  <a:pt x="0" y="2485706"/>
                </a:moveTo>
                <a:lnTo>
                  <a:pt x="6499678" y="2485706"/>
                </a:lnTo>
                <a:lnTo>
                  <a:pt x="6499678" y="0"/>
                </a:lnTo>
                <a:lnTo>
                  <a:pt x="0" y="0"/>
                </a:lnTo>
                <a:lnTo>
                  <a:pt x="0" y="2485706"/>
                </a:lnTo>
                <a:close/>
              </a:path>
            </a:pathLst>
          </a:custGeom>
          <a:blipFill>
            <a:blip>
              <a:extLst>
                <a:ext uri="{96DAC541-7B7A-43D3-8B79-37D633B846F1}">
                  <asvg:svgBlip xmlns:asvg="http://schemas.microsoft.com/office/drawing/2016/SVG/main" r:embed="rId4"/>
                </a:ext>
              </a:extLst>
            </a:blip>
            <a:stretch>
              <a:fillRect t="-79322" b="-82160"/>
            </a:stretch>
          </a:blipFill>
        </p:spPr>
        <p:txBody>
          <a:bodyPr/>
          <a:lstStyle/>
          <a:p>
            <a:endParaRPr lang="en-US" sz="1211"/>
          </a:p>
        </p:txBody>
      </p:sp>
      <p:sp>
        <p:nvSpPr>
          <p:cNvPr id="42" name="Freeform 3">
            <a:extLst>
              <a:ext uri="{FF2B5EF4-FFF2-40B4-BE49-F238E27FC236}">
                <a16:creationId xmlns:a16="http://schemas.microsoft.com/office/drawing/2014/main" id="{C3D10B84-462B-14B3-BCDF-3716A3C42A60}"/>
              </a:ext>
            </a:extLst>
          </p:cNvPr>
          <p:cNvSpPr/>
          <p:nvPr/>
        </p:nvSpPr>
        <p:spPr>
          <a:xfrm flipH="1" flipV="1">
            <a:off x="12759687" y="1"/>
            <a:ext cx="6499679" cy="2485706"/>
          </a:xfrm>
          <a:custGeom>
            <a:avLst/>
            <a:gdLst/>
            <a:ahLst/>
            <a:cxnLst/>
            <a:rect l="l" t="t" r="r" b="b"/>
            <a:pathLst>
              <a:path w="6499679" h="2485706">
                <a:moveTo>
                  <a:pt x="6499678" y="2485706"/>
                </a:moveTo>
                <a:lnTo>
                  <a:pt x="0" y="2485706"/>
                </a:lnTo>
                <a:lnTo>
                  <a:pt x="0" y="0"/>
                </a:lnTo>
                <a:lnTo>
                  <a:pt x="6499678" y="0"/>
                </a:lnTo>
                <a:lnTo>
                  <a:pt x="6499678" y="2485706"/>
                </a:lnTo>
                <a:close/>
              </a:path>
            </a:pathLst>
          </a:custGeom>
          <a:blipFill>
            <a:blip>
              <a:extLst>
                <a:ext uri="{96DAC541-7B7A-43D3-8B79-37D633B846F1}">
                  <asvg:svgBlip xmlns:asvg="http://schemas.microsoft.com/office/drawing/2016/SVG/main" r:embed="rId4"/>
                </a:ext>
              </a:extLst>
            </a:blip>
            <a:stretch>
              <a:fillRect t="-79322" b="-82160"/>
            </a:stretch>
          </a:blipFill>
        </p:spPr>
        <p:txBody>
          <a:bodyPr/>
          <a:lstStyle/>
          <a:p>
            <a:endParaRPr lang="en-US" sz="1211"/>
          </a:p>
        </p:txBody>
      </p:sp>
      <p:grpSp>
        <p:nvGrpSpPr>
          <p:cNvPr id="35" name="Group 20">
            <a:extLst>
              <a:ext uri="{FF2B5EF4-FFF2-40B4-BE49-F238E27FC236}">
                <a16:creationId xmlns:a16="http://schemas.microsoft.com/office/drawing/2014/main" id="{B83DF338-FB79-797C-986D-FB0BD521ACFE}"/>
              </a:ext>
            </a:extLst>
          </p:cNvPr>
          <p:cNvGrpSpPr/>
          <p:nvPr/>
        </p:nvGrpSpPr>
        <p:grpSpPr>
          <a:xfrm>
            <a:off x="6691042" y="7780361"/>
            <a:ext cx="5163270" cy="2527571"/>
            <a:chOff x="0" y="0"/>
            <a:chExt cx="3958769" cy="609600"/>
          </a:xfrm>
        </p:grpSpPr>
        <p:sp>
          <p:nvSpPr>
            <p:cNvPr id="36" name="Freeform 21">
              <a:extLst>
                <a:ext uri="{FF2B5EF4-FFF2-40B4-BE49-F238E27FC236}">
                  <a16:creationId xmlns:a16="http://schemas.microsoft.com/office/drawing/2014/main" id="{747C9191-B14F-B826-F704-87707CC923DF}"/>
                </a:ext>
              </a:extLst>
            </p:cNvPr>
            <p:cNvSpPr/>
            <p:nvPr/>
          </p:nvSpPr>
          <p:spPr>
            <a:xfrm>
              <a:off x="14382" y="0"/>
              <a:ext cx="3930004" cy="609600"/>
            </a:xfrm>
            <a:custGeom>
              <a:avLst/>
              <a:gdLst/>
              <a:ahLst/>
              <a:cxnLst/>
              <a:rect l="l" t="t" r="r" b="b"/>
              <a:pathLst>
                <a:path w="3930004" h="609600">
                  <a:moveTo>
                    <a:pt x="240325" y="0"/>
                  </a:moveTo>
                  <a:lnTo>
                    <a:pt x="3689681" y="0"/>
                  </a:lnTo>
                  <a:cubicBezTo>
                    <a:pt x="3720440" y="0"/>
                    <a:pt x="3747748" y="19683"/>
                    <a:pt x="3757475" y="48863"/>
                  </a:cubicBezTo>
                  <a:lnTo>
                    <a:pt x="3928099" y="560737"/>
                  </a:lnTo>
                  <a:cubicBezTo>
                    <a:pt x="3931873" y="572057"/>
                    <a:pt x="3929975" y="584502"/>
                    <a:pt x="3922997" y="594183"/>
                  </a:cubicBezTo>
                  <a:cubicBezTo>
                    <a:pt x="3916020" y="603864"/>
                    <a:pt x="3904814" y="609600"/>
                    <a:pt x="3892881" y="609600"/>
                  </a:cubicBezTo>
                  <a:lnTo>
                    <a:pt x="37125" y="609600"/>
                  </a:lnTo>
                  <a:cubicBezTo>
                    <a:pt x="25191" y="609600"/>
                    <a:pt x="13986" y="603864"/>
                    <a:pt x="7008" y="594183"/>
                  </a:cubicBezTo>
                  <a:cubicBezTo>
                    <a:pt x="31" y="584502"/>
                    <a:pt x="-1868" y="572057"/>
                    <a:pt x="1906" y="560737"/>
                  </a:cubicBezTo>
                  <a:lnTo>
                    <a:pt x="172530" y="48863"/>
                  </a:lnTo>
                  <a:cubicBezTo>
                    <a:pt x="182257" y="19683"/>
                    <a:pt x="209565" y="0"/>
                    <a:pt x="240325" y="0"/>
                  </a:cubicBezTo>
                  <a:close/>
                </a:path>
              </a:pathLst>
            </a:custGeom>
            <a:solidFill>
              <a:schemeClr val="accent1">
                <a:lumMod val="75000"/>
              </a:schemeClr>
            </a:solidFill>
          </p:spPr>
          <p:txBody>
            <a:bodyPr/>
            <a:lstStyle/>
            <a:p>
              <a:endParaRPr lang="en-US" sz="1211"/>
            </a:p>
          </p:txBody>
        </p:sp>
        <p:sp>
          <p:nvSpPr>
            <p:cNvPr id="37" name="TextBox 22">
              <a:extLst>
                <a:ext uri="{FF2B5EF4-FFF2-40B4-BE49-F238E27FC236}">
                  <a16:creationId xmlns:a16="http://schemas.microsoft.com/office/drawing/2014/main" id="{A8580D0E-18AB-F47E-0DAC-DB50D2F34DF5}"/>
                </a:ext>
              </a:extLst>
            </p:cNvPr>
            <p:cNvSpPr txBox="1"/>
            <p:nvPr/>
          </p:nvSpPr>
          <p:spPr>
            <a:xfrm>
              <a:off x="127000" y="-38100"/>
              <a:ext cx="3704769" cy="647700"/>
            </a:xfrm>
            <a:prstGeom prst="rect">
              <a:avLst/>
            </a:prstGeom>
          </p:spPr>
          <p:txBody>
            <a:bodyPr lIns="50801" tIns="50801" rIns="50801" bIns="50801" rtlCol="0" anchor="ctr"/>
            <a:lstStyle/>
            <a:p>
              <a:pPr algn="ctr">
                <a:lnSpc>
                  <a:spcPts val="2659"/>
                </a:lnSpc>
              </a:pPr>
              <a:endParaRPr sz="1211"/>
            </a:p>
          </p:txBody>
        </p:sp>
      </p:grpSp>
      <p:sp>
        <p:nvSpPr>
          <p:cNvPr id="38" name="TextBox 24">
            <a:extLst>
              <a:ext uri="{FF2B5EF4-FFF2-40B4-BE49-F238E27FC236}">
                <a16:creationId xmlns:a16="http://schemas.microsoft.com/office/drawing/2014/main" id="{B501278B-4771-D642-0ED8-A72DA3A508C6}"/>
              </a:ext>
            </a:extLst>
          </p:cNvPr>
          <p:cNvSpPr txBox="1"/>
          <p:nvPr/>
        </p:nvSpPr>
        <p:spPr>
          <a:xfrm>
            <a:off x="7084404" y="8109544"/>
            <a:ext cx="4376544" cy="1447127"/>
          </a:xfrm>
          <a:prstGeom prst="rect">
            <a:avLst/>
          </a:prstGeom>
        </p:spPr>
        <p:txBody>
          <a:bodyPr wrap="square" lIns="0" tIns="0" rIns="0" bIns="0" rtlCol="0" anchor="t">
            <a:spAutoFit/>
          </a:bodyPr>
          <a:lstStyle/>
          <a:p>
            <a:pPr algn="ctr">
              <a:lnSpc>
                <a:spcPts val="2940"/>
              </a:lnSpc>
              <a:spcBef>
                <a:spcPct val="0"/>
              </a:spcBef>
            </a:pPr>
            <a:r>
              <a:rPr lang="en-US" sz="1800" dirty="0">
                <a:solidFill>
                  <a:schemeClr val="bg1"/>
                </a:solidFill>
                <a:latin typeface="Arial"/>
                <a:ea typeface="Arial"/>
                <a:cs typeface="Arial"/>
                <a:sym typeface="Arial"/>
              </a:rPr>
              <a:t>The Qualifications required for the Operations manager, Certificate in supply chain management would cover logistics Inventory, and suppliers.</a:t>
            </a:r>
          </a:p>
        </p:txBody>
      </p:sp>
      <p:grpSp>
        <p:nvGrpSpPr>
          <p:cNvPr id="43" name="Group 20">
            <a:extLst>
              <a:ext uri="{FF2B5EF4-FFF2-40B4-BE49-F238E27FC236}">
                <a16:creationId xmlns:a16="http://schemas.microsoft.com/office/drawing/2014/main" id="{FFE012E9-8789-3600-A822-E6690F79C97D}"/>
              </a:ext>
            </a:extLst>
          </p:cNvPr>
          <p:cNvGrpSpPr/>
          <p:nvPr/>
        </p:nvGrpSpPr>
        <p:grpSpPr>
          <a:xfrm>
            <a:off x="12957448" y="7759428"/>
            <a:ext cx="5330552" cy="2527571"/>
            <a:chOff x="0" y="0"/>
            <a:chExt cx="3958769" cy="609600"/>
          </a:xfrm>
        </p:grpSpPr>
        <p:sp>
          <p:nvSpPr>
            <p:cNvPr id="44" name="Freeform 21">
              <a:extLst>
                <a:ext uri="{FF2B5EF4-FFF2-40B4-BE49-F238E27FC236}">
                  <a16:creationId xmlns:a16="http://schemas.microsoft.com/office/drawing/2014/main" id="{0B85F258-046C-38CC-96DF-C325812C79E7}"/>
                </a:ext>
              </a:extLst>
            </p:cNvPr>
            <p:cNvSpPr/>
            <p:nvPr/>
          </p:nvSpPr>
          <p:spPr>
            <a:xfrm>
              <a:off x="14382" y="0"/>
              <a:ext cx="3930004" cy="609600"/>
            </a:xfrm>
            <a:custGeom>
              <a:avLst/>
              <a:gdLst/>
              <a:ahLst/>
              <a:cxnLst/>
              <a:rect l="l" t="t" r="r" b="b"/>
              <a:pathLst>
                <a:path w="3930004" h="609600">
                  <a:moveTo>
                    <a:pt x="240325" y="0"/>
                  </a:moveTo>
                  <a:lnTo>
                    <a:pt x="3689681" y="0"/>
                  </a:lnTo>
                  <a:cubicBezTo>
                    <a:pt x="3720440" y="0"/>
                    <a:pt x="3747748" y="19683"/>
                    <a:pt x="3757475" y="48863"/>
                  </a:cubicBezTo>
                  <a:lnTo>
                    <a:pt x="3928099" y="560737"/>
                  </a:lnTo>
                  <a:cubicBezTo>
                    <a:pt x="3931873" y="572057"/>
                    <a:pt x="3929975" y="584502"/>
                    <a:pt x="3922997" y="594183"/>
                  </a:cubicBezTo>
                  <a:cubicBezTo>
                    <a:pt x="3916020" y="603864"/>
                    <a:pt x="3904814" y="609600"/>
                    <a:pt x="3892881" y="609600"/>
                  </a:cubicBezTo>
                  <a:lnTo>
                    <a:pt x="37125" y="609600"/>
                  </a:lnTo>
                  <a:cubicBezTo>
                    <a:pt x="25191" y="609600"/>
                    <a:pt x="13986" y="603864"/>
                    <a:pt x="7008" y="594183"/>
                  </a:cubicBezTo>
                  <a:cubicBezTo>
                    <a:pt x="31" y="584502"/>
                    <a:pt x="-1868" y="572057"/>
                    <a:pt x="1906" y="560737"/>
                  </a:cubicBezTo>
                  <a:lnTo>
                    <a:pt x="172530" y="48863"/>
                  </a:lnTo>
                  <a:cubicBezTo>
                    <a:pt x="182257" y="19683"/>
                    <a:pt x="209565" y="0"/>
                    <a:pt x="240325" y="0"/>
                  </a:cubicBezTo>
                  <a:close/>
                </a:path>
              </a:pathLst>
            </a:custGeom>
            <a:solidFill>
              <a:schemeClr val="accent1">
                <a:lumMod val="75000"/>
              </a:schemeClr>
            </a:solidFill>
          </p:spPr>
          <p:txBody>
            <a:bodyPr/>
            <a:lstStyle/>
            <a:p>
              <a:endParaRPr lang="en-US" sz="1211"/>
            </a:p>
          </p:txBody>
        </p:sp>
        <p:sp>
          <p:nvSpPr>
            <p:cNvPr id="45" name="TextBox 22">
              <a:extLst>
                <a:ext uri="{FF2B5EF4-FFF2-40B4-BE49-F238E27FC236}">
                  <a16:creationId xmlns:a16="http://schemas.microsoft.com/office/drawing/2014/main" id="{8519D6A0-3BBE-6D7E-6ED9-9762488A62B0}"/>
                </a:ext>
              </a:extLst>
            </p:cNvPr>
            <p:cNvSpPr txBox="1"/>
            <p:nvPr/>
          </p:nvSpPr>
          <p:spPr>
            <a:xfrm>
              <a:off x="127000" y="-38100"/>
              <a:ext cx="3704769" cy="647700"/>
            </a:xfrm>
            <a:prstGeom prst="rect">
              <a:avLst/>
            </a:prstGeom>
          </p:spPr>
          <p:txBody>
            <a:bodyPr lIns="50801" tIns="50801" rIns="50801" bIns="50801" rtlCol="0" anchor="ctr"/>
            <a:lstStyle/>
            <a:p>
              <a:pPr algn="ctr">
                <a:lnSpc>
                  <a:spcPts val="2659"/>
                </a:lnSpc>
              </a:pPr>
              <a:endParaRPr sz="1211"/>
            </a:p>
          </p:txBody>
        </p:sp>
      </p:grpSp>
      <p:sp>
        <p:nvSpPr>
          <p:cNvPr id="46" name="TextBox 24">
            <a:extLst>
              <a:ext uri="{FF2B5EF4-FFF2-40B4-BE49-F238E27FC236}">
                <a16:creationId xmlns:a16="http://schemas.microsoft.com/office/drawing/2014/main" id="{A8A91082-1B1B-E02B-2C21-FDDEEB20FB1D}"/>
              </a:ext>
            </a:extLst>
          </p:cNvPr>
          <p:cNvSpPr txBox="1"/>
          <p:nvPr/>
        </p:nvSpPr>
        <p:spPr>
          <a:xfrm>
            <a:off x="13275338" y="8096058"/>
            <a:ext cx="4751250" cy="1819024"/>
          </a:xfrm>
          <a:prstGeom prst="rect">
            <a:avLst/>
          </a:prstGeom>
        </p:spPr>
        <p:txBody>
          <a:bodyPr wrap="square" lIns="0" tIns="0" rIns="0" bIns="0" rtlCol="0" anchor="t">
            <a:spAutoFit/>
          </a:bodyPr>
          <a:lstStyle/>
          <a:p>
            <a:pPr algn="ctr">
              <a:lnSpc>
                <a:spcPts val="2940"/>
              </a:lnSpc>
              <a:spcBef>
                <a:spcPct val="0"/>
              </a:spcBef>
            </a:pPr>
            <a:r>
              <a:rPr lang="en-US" sz="1800" dirty="0">
                <a:solidFill>
                  <a:schemeClr val="bg1"/>
                </a:solidFill>
                <a:latin typeface="Arial"/>
                <a:ea typeface="Arial"/>
                <a:cs typeface="Arial"/>
                <a:sym typeface="Arial"/>
              </a:rPr>
              <a:t>The Qualifications required for the Technician, a level 3 Diploma in electronic engineering and health and safety certification, training for Apple device repairs , micro -  soldering and PCB removal.</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Left-right Arrow Callout 15">
            <a:extLst>
              <a:ext uri="{FF2B5EF4-FFF2-40B4-BE49-F238E27FC236}">
                <a16:creationId xmlns:a16="http://schemas.microsoft.com/office/drawing/2014/main" id="{B3905A11-A35E-4C98-BCD5-B7D30B6E6E39}"/>
              </a:ext>
            </a:extLst>
          </p:cNvPr>
          <p:cNvSpPr/>
          <p:nvPr/>
        </p:nvSpPr>
        <p:spPr>
          <a:xfrm>
            <a:off x="7355313" y="5715299"/>
            <a:ext cx="2514600" cy="1445269"/>
          </a:xfrm>
          <a:prstGeom prst="leftRightArrowCallout">
            <a:avLst/>
          </a:prstGeom>
          <a:ln>
            <a:noFill/>
          </a:ln>
          <a:effectLst>
            <a:outerShdw blurRad="50800" dist="38100" dir="5400000" algn="t"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11"/>
          </a:p>
        </p:txBody>
      </p:sp>
      <p:sp>
        <p:nvSpPr>
          <p:cNvPr id="2" name="Freeform 2"/>
          <p:cNvSpPr/>
          <p:nvPr/>
        </p:nvSpPr>
        <p:spPr>
          <a:xfrm flipV="1">
            <a:off x="-971364" y="0"/>
            <a:ext cx="6499679" cy="2485706"/>
          </a:xfrm>
          <a:custGeom>
            <a:avLst/>
            <a:gdLst/>
            <a:ahLst/>
            <a:cxnLst/>
            <a:rect l="l" t="t" r="r" b="b"/>
            <a:pathLst>
              <a:path w="6499679" h="2485706">
                <a:moveTo>
                  <a:pt x="0" y="2485706"/>
                </a:moveTo>
                <a:lnTo>
                  <a:pt x="6499678" y="2485706"/>
                </a:lnTo>
                <a:lnTo>
                  <a:pt x="6499678" y="0"/>
                </a:lnTo>
                <a:lnTo>
                  <a:pt x="0" y="0"/>
                </a:lnTo>
                <a:lnTo>
                  <a:pt x="0" y="2485706"/>
                </a:lnTo>
                <a:close/>
              </a:path>
            </a:pathLst>
          </a:custGeom>
          <a:blipFill>
            <a:blip>
              <a:extLst>
                <a:ext uri="{96DAC541-7B7A-43D3-8B79-37D633B846F1}">
                  <asvg:svgBlip xmlns:asvg="http://schemas.microsoft.com/office/drawing/2016/SVG/main" r:embed="rId3"/>
                </a:ext>
              </a:extLst>
            </a:blip>
            <a:stretch>
              <a:fillRect t="-79322" b="-82160"/>
            </a:stretch>
          </a:blipFill>
        </p:spPr>
        <p:txBody>
          <a:bodyPr/>
          <a:lstStyle/>
          <a:p>
            <a:endParaRPr lang="en-US" sz="1211"/>
          </a:p>
        </p:txBody>
      </p:sp>
      <p:sp>
        <p:nvSpPr>
          <p:cNvPr id="3" name="Freeform 3"/>
          <p:cNvSpPr/>
          <p:nvPr/>
        </p:nvSpPr>
        <p:spPr>
          <a:xfrm flipH="1" flipV="1">
            <a:off x="12759687" y="1"/>
            <a:ext cx="6499679" cy="2485706"/>
          </a:xfrm>
          <a:custGeom>
            <a:avLst/>
            <a:gdLst/>
            <a:ahLst/>
            <a:cxnLst/>
            <a:rect l="l" t="t" r="r" b="b"/>
            <a:pathLst>
              <a:path w="6499679" h="2485706">
                <a:moveTo>
                  <a:pt x="6499678" y="2485706"/>
                </a:moveTo>
                <a:lnTo>
                  <a:pt x="0" y="2485706"/>
                </a:lnTo>
                <a:lnTo>
                  <a:pt x="0" y="0"/>
                </a:lnTo>
                <a:lnTo>
                  <a:pt x="6499678" y="0"/>
                </a:lnTo>
                <a:lnTo>
                  <a:pt x="6499678" y="2485706"/>
                </a:lnTo>
                <a:close/>
              </a:path>
            </a:pathLst>
          </a:custGeom>
          <a:blipFill>
            <a:blip>
              <a:extLst>
                <a:ext uri="{96DAC541-7B7A-43D3-8B79-37D633B846F1}">
                  <asvg:svgBlip xmlns:asvg="http://schemas.microsoft.com/office/drawing/2016/SVG/main" r:embed="rId3"/>
                </a:ext>
              </a:extLst>
            </a:blip>
            <a:stretch>
              <a:fillRect t="-79322" b="-82160"/>
            </a:stretch>
          </a:blipFill>
        </p:spPr>
        <p:txBody>
          <a:bodyPr/>
          <a:lstStyle/>
          <a:p>
            <a:endParaRPr lang="en-US" sz="1211"/>
          </a:p>
        </p:txBody>
      </p:sp>
      <p:sp>
        <p:nvSpPr>
          <p:cNvPr id="4" name="Freeform 4"/>
          <p:cNvSpPr/>
          <p:nvPr/>
        </p:nvSpPr>
        <p:spPr>
          <a:xfrm>
            <a:off x="-1296524" y="6153890"/>
            <a:ext cx="20881051" cy="5455175"/>
          </a:xfrm>
          <a:custGeom>
            <a:avLst/>
            <a:gdLst/>
            <a:ahLst/>
            <a:cxnLst/>
            <a:rect l="l" t="t" r="r" b="b"/>
            <a:pathLst>
              <a:path w="20881051" h="5455174">
                <a:moveTo>
                  <a:pt x="0" y="0"/>
                </a:moveTo>
                <a:lnTo>
                  <a:pt x="20881050" y="0"/>
                </a:lnTo>
                <a:lnTo>
                  <a:pt x="20881050" y="5455175"/>
                </a:lnTo>
                <a:lnTo>
                  <a:pt x="0" y="5455175"/>
                </a:lnTo>
                <a:lnTo>
                  <a:pt x="0" y="0"/>
                </a:lnTo>
                <a:close/>
              </a:path>
            </a:pathLst>
          </a:custGeom>
          <a:blipFill>
            <a:blip>
              <a:alphaModFix amt="4000"/>
              <a:extLst>
                <a:ext uri="{96DAC541-7B7A-43D3-8B79-37D633B846F1}">
                  <asvg:svgBlip xmlns:asvg="http://schemas.microsoft.com/office/drawing/2016/SVG/main" r:embed="rId4"/>
                </a:ext>
              </a:extLst>
            </a:blip>
            <a:stretch>
              <a:fillRect/>
            </a:stretch>
          </a:blipFill>
        </p:spPr>
        <p:txBody>
          <a:bodyPr/>
          <a:lstStyle/>
          <a:p>
            <a:endParaRPr lang="en-US" sz="1211"/>
          </a:p>
        </p:txBody>
      </p:sp>
      <p:grpSp>
        <p:nvGrpSpPr>
          <p:cNvPr id="5" name="Group 5"/>
          <p:cNvGrpSpPr/>
          <p:nvPr/>
        </p:nvGrpSpPr>
        <p:grpSpPr>
          <a:xfrm>
            <a:off x="11963400" y="2322759"/>
            <a:ext cx="5796374" cy="2536854"/>
            <a:chOff x="0" y="0"/>
            <a:chExt cx="10820400" cy="3382474"/>
          </a:xfrm>
        </p:grpSpPr>
        <p:pic>
          <p:nvPicPr>
            <p:cNvPr id="6" name="Picture 6"/>
            <p:cNvPicPr>
              <a:picLocks noChangeAspect="1"/>
            </p:cNvPicPr>
            <p:nvPr/>
          </p:nvPicPr>
          <p:blipFill>
            <a:blip r:embed="rId5"/>
            <a:srcRect t="24022" b="24022"/>
            <a:stretch>
              <a:fillRect/>
            </a:stretch>
          </p:blipFill>
          <p:spPr>
            <a:xfrm>
              <a:off x="0" y="0"/>
              <a:ext cx="10820400" cy="3382474"/>
            </a:xfrm>
            <a:prstGeom prst="rect">
              <a:avLst/>
            </a:prstGeom>
          </p:spPr>
        </p:pic>
      </p:grpSp>
      <p:sp>
        <p:nvSpPr>
          <p:cNvPr id="7" name="Freeform 7"/>
          <p:cNvSpPr/>
          <p:nvPr/>
        </p:nvSpPr>
        <p:spPr>
          <a:xfrm>
            <a:off x="16614002" y="5262599"/>
            <a:ext cx="878362" cy="878362"/>
          </a:xfrm>
          <a:custGeom>
            <a:avLst/>
            <a:gdLst/>
            <a:ahLst/>
            <a:cxnLst/>
            <a:rect l="l" t="t" r="r" b="b"/>
            <a:pathLst>
              <a:path w="878362" h="878362">
                <a:moveTo>
                  <a:pt x="0" y="0"/>
                </a:moveTo>
                <a:lnTo>
                  <a:pt x="878362" y="0"/>
                </a:lnTo>
                <a:lnTo>
                  <a:pt x="878362" y="878362"/>
                </a:lnTo>
                <a:lnTo>
                  <a:pt x="0" y="87836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sz="1211"/>
          </a:p>
        </p:txBody>
      </p:sp>
      <p:sp>
        <p:nvSpPr>
          <p:cNvPr id="8" name="Freeform 8"/>
          <p:cNvSpPr/>
          <p:nvPr/>
        </p:nvSpPr>
        <p:spPr>
          <a:xfrm>
            <a:off x="364824" y="1920683"/>
            <a:ext cx="878362" cy="878362"/>
          </a:xfrm>
          <a:custGeom>
            <a:avLst/>
            <a:gdLst/>
            <a:ahLst/>
            <a:cxnLst/>
            <a:rect l="l" t="t" r="r" b="b"/>
            <a:pathLst>
              <a:path w="878362" h="878362">
                <a:moveTo>
                  <a:pt x="0" y="0"/>
                </a:moveTo>
                <a:lnTo>
                  <a:pt x="878362" y="0"/>
                </a:lnTo>
                <a:lnTo>
                  <a:pt x="878362" y="878362"/>
                </a:lnTo>
                <a:lnTo>
                  <a:pt x="0" y="87836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sz="1211"/>
          </a:p>
        </p:txBody>
      </p:sp>
      <p:sp>
        <p:nvSpPr>
          <p:cNvPr id="9" name="TextBox 9"/>
          <p:cNvSpPr txBox="1"/>
          <p:nvPr/>
        </p:nvSpPr>
        <p:spPr>
          <a:xfrm>
            <a:off x="4660377" y="670246"/>
            <a:ext cx="8947585" cy="1213922"/>
          </a:xfrm>
          <a:prstGeom prst="rect">
            <a:avLst/>
          </a:prstGeom>
        </p:spPr>
        <p:txBody>
          <a:bodyPr lIns="0" tIns="0" rIns="0" bIns="0" rtlCol="0" anchor="t">
            <a:spAutoFit/>
          </a:bodyPr>
          <a:lstStyle/>
          <a:p>
            <a:pPr algn="ctr">
              <a:lnSpc>
                <a:spcPct val="150000"/>
              </a:lnSpc>
            </a:pPr>
            <a:r>
              <a:rPr lang="en-US" sz="6000" b="1" dirty="0">
                <a:solidFill>
                  <a:srgbClr val="0F5995"/>
                </a:solidFill>
                <a:latin typeface="Arial" panose="020B0604020202020204" pitchFamily="34" charset="0"/>
                <a:ea typeface="Open Sauce Bold"/>
                <a:cs typeface="Arial" panose="020B0604020202020204" pitchFamily="34" charset="0"/>
                <a:sym typeface="Open Sauce Bold"/>
              </a:rPr>
              <a:t>Legal - Format </a:t>
            </a:r>
          </a:p>
        </p:txBody>
      </p:sp>
      <p:sp>
        <p:nvSpPr>
          <p:cNvPr id="10" name="TextBox 10"/>
          <p:cNvSpPr txBox="1"/>
          <p:nvPr/>
        </p:nvSpPr>
        <p:spPr>
          <a:xfrm>
            <a:off x="286991" y="6921529"/>
            <a:ext cx="7324904" cy="2795573"/>
          </a:xfrm>
          <a:prstGeom prst="rect">
            <a:avLst/>
          </a:prstGeom>
        </p:spPr>
        <p:txBody>
          <a:bodyPr lIns="0" tIns="0" rIns="0" bIns="0" rtlCol="0" anchor="t">
            <a:spAutoFit/>
          </a:bodyPr>
          <a:lstStyle/>
          <a:p>
            <a:pPr marL="388632" lvl="1" indent="-194316">
              <a:lnSpc>
                <a:spcPct val="150000"/>
              </a:lnSpc>
              <a:buFont typeface="Arial"/>
              <a:buChar char="•"/>
            </a:pPr>
            <a:r>
              <a:rPr lang="en-US" sz="1800" dirty="0">
                <a:solidFill>
                  <a:srgbClr val="000000"/>
                </a:solidFill>
                <a:latin typeface="Arial"/>
                <a:ea typeface="Arial"/>
                <a:cs typeface="Arial"/>
                <a:sym typeface="Arial"/>
              </a:rPr>
              <a:t>Limited liability – Owners are protected from business debts</a:t>
            </a:r>
          </a:p>
          <a:p>
            <a:pPr marL="388632" lvl="1" indent="-194316">
              <a:lnSpc>
                <a:spcPct val="150000"/>
              </a:lnSpc>
              <a:buFont typeface="Arial"/>
              <a:buChar char="•"/>
            </a:pPr>
            <a:r>
              <a:rPr lang="en-US" sz="1800" dirty="0">
                <a:solidFill>
                  <a:srgbClr val="000000"/>
                </a:solidFill>
                <a:latin typeface="Arial"/>
                <a:ea typeface="Arial"/>
                <a:cs typeface="Arial"/>
                <a:sym typeface="Arial"/>
              </a:rPr>
              <a:t>Personal assets safe – savings or home not at risk</a:t>
            </a:r>
          </a:p>
          <a:p>
            <a:pPr marL="388632" lvl="1" indent="-194316">
              <a:lnSpc>
                <a:spcPct val="150000"/>
              </a:lnSpc>
              <a:buFont typeface="Arial"/>
              <a:buChar char="•"/>
            </a:pPr>
            <a:r>
              <a:rPr lang="en-US" sz="1800" dirty="0">
                <a:solidFill>
                  <a:srgbClr val="000000"/>
                </a:solidFill>
                <a:latin typeface="Arial"/>
                <a:ea typeface="Arial"/>
                <a:cs typeface="Arial"/>
                <a:sym typeface="Arial"/>
              </a:rPr>
              <a:t>Lower Financial Risk – protects personal assets from business</a:t>
            </a:r>
          </a:p>
          <a:p>
            <a:pPr marL="388632" lvl="1" indent="-194316">
              <a:lnSpc>
                <a:spcPct val="150000"/>
              </a:lnSpc>
              <a:buFont typeface="Arial"/>
              <a:buChar char="•"/>
            </a:pPr>
            <a:r>
              <a:rPr lang="en-US" sz="1800" dirty="0">
                <a:solidFill>
                  <a:srgbClr val="000000"/>
                </a:solidFill>
                <a:latin typeface="Arial"/>
                <a:ea typeface="Arial"/>
                <a:cs typeface="Arial"/>
                <a:sym typeface="Arial"/>
              </a:rPr>
              <a:t>Own legal identity – the business is separate from the owner.</a:t>
            </a:r>
          </a:p>
          <a:p>
            <a:pPr marL="388632" lvl="1" indent="-194316">
              <a:lnSpc>
                <a:spcPct val="150000"/>
              </a:lnSpc>
              <a:buFont typeface="Arial"/>
              <a:buChar char="•"/>
            </a:pPr>
            <a:r>
              <a:rPr lang="en-US" sz="1800" dirty="0">
                <a:solidFill>
                  <a:srgbClr val="000000"/>
                </a:solidFill>
                <a:latin typeface="Arial"/>
                <a:ea typeface="Arial"/>
                <a:cs typeface="Arial"/>
                <a:sym typeface="Arial"/>
              </a:rPr>
              <a:t>Tax Efficient - more options to lower taxes</a:t>
            </a:r>
          </a:p>
          <a:p>
            <a:pPr marL="388632" lvl="1" indent="-194316">
              <a:lnSpc>
                <a:spcPct val="150000"/>
              </a:lnSpc>
              <a:buFont typeface="Arial"/>
              <a:buChar char="•"/>
            </a:pPr>
            <a:r>
              <a:rPr lang="en-US" sz="1800" dirty="0">
                <a:solidFill>
                  <a:srgbClr val="000000"/>
                </a:solidFill>
                <a:latin typeface="Arial"/>
                <a:ea typeface="Arial"/>
                <a:cs typeface="Arial"/>
                <a:sym typeface="Arial"/>
              </a:rPr>
              <a:t>Supply Partnership - more trusted with suppliers </a:t>
            </a:r>
          </a:p>
          <a:p>
            <a:pPr algn="r">
              <a:lnSpc>
                <a:spcPts val="2588"/>
              </a:lnSpc>
              <a:spcBef>
                <a:spcPct val="0"/>
              </a:spcBef>
            </a:pPr>
            <a:endParaRPr lang="en-US" sz="1800" dirty="0">
              <a:solidFill>
                <a:srgbClr val="000000"/>
              </a:solidFill>
              <a:latin typeface="Arial"/>
              <a:ea typeface="Arial"/>
              <a:cs typeface="Arial"/>
              <a:sym typeface="Arial"/>
            </a:endParaRPr>
          </a:p>
        </p:txBody>
      </p:sp>
      <p:sp>
        <p:nvSpPr>
          <p:cNvPr id="11" name="TextBox 11"/>
          <p:cNvSpPr txBox="1"/>
          <p:nvPr/>
        </p:nvSpPr>
        <p:spPr>
          <a:xfrm>
            <a:off x="1864416" y="2117030"/>
            <a:ext cx="9431659" cy="2441630"/>
          </a:xfrm>
          <a:prstGeom prst="rect">
            <a:avLst/>
          </a:prstGeom>
        </p:spPr>
        <p:txBody>
          <a:bodyPr wrap="square" lIns="0" tIns="0" rIns="0" bIns="0" rtlCol="0" anchor="t">
            <a:spAutoFit/>
          </a:bodyPr>
          <a:lstStyle/>
          <a:p>
            <a:pPr algn="just">
              <a:lnSpc>
                <a:spcPct val="150000"/>
              </a:lnSpc>
            </a:pPr>
            <a:r>
              <a:rPr lang="en-GB" sz="1800" dirty="0">
                <a:latin typeface="Arial" panose="020B0604020202020204" pitchFamily="34" charset="0"/>
                <a:cs typeface="Arial" panose="020B0604020202020204" pitchFamily="34" charset="0"/>
              </a:rPr>
              <a:t>Mobile Tech Hive Ltd will be formed as a limited company rather than a Sole Trader because the benefits a far greater </a:t>
            </a:r>
            <a:r>
              <a:rPr lang="en-US" sz="1800" dirty="0">
                <a:solidFill>
                  <a:srgbClr val="000000"/>
                </a:solidFill>
                <a:latin typeface="Arial" panose="020B0604020202020204" pitchFamily="34" charset="0"/>
                <a:ea typeface="Arial"/>
                <a:cs typeface="Arial" panose="020B0604020202020204" pitchFamily="34" charset="0"/>
                <a:sym typeface="Arial"/>
              </a:rPr>
              <a:t>in a commercial environment, including importing goods, supply contracts, and any warranty or liability claims. </a:t>
            </a:r>
            <a:r>
              <a:rPr lang="en-GB" sz="1800" dirty="0">
                <a:latin typeface="Arial" panose="020B0604020202020204" pitchFamily="34" charset="0"/>
                <a:cs typeface="Arial" panose="020B0604020202020204" pitchFamily="34" charset="0"/>
              </a:rPr>
              <a:t>Limited companies are more trusted by financial institutions, suppliers, and consumers. This is important when dealing with business clients and building international supply partnerships, incorporated businesses are more likely to obtain long-term contracts and external financing, according to research. </a:t>
            </a:r>
            <a:endParaRPr lang="en-US" sz="1800" dirty="0">
              <a:solidFill>
                <a:srgbClr val="000000"/>
              </a:solidFill>
              <a:latin typeface="Arial" panose="020B0604020202020204" pitchFamily="34" charset="0"/>
              <a:ea typeface="Arial"/>
              <a:cs typeface="Arial" panose="020B0604020202020204" pitchFamily="34" charset="0"/>
              <a:sym typeface="Arial"/>
            </a:endParaRPr>
          </a:p>
        </p:txBody>
      </p:sp>
      <p:sp>
        <p:nvSpPr>
          <p:cNvPr id="12" name="TextBox 12"/>
          <p:cNvSpPr txBox="1"/>
          <p:nvPr/>
        </p:nvSpPr>
        <p:spPr>
          <a:xfrm>
            <a:off x="-228600" y="6153889"/>
            <a:ext cx="6470753" cy="475195"/>
          </a:xfrm>
          <a:prstGeom prst="rect">
            <a:avLst/>
          </a:prstGeom>
        </p:spPr>
        <p:txBody>
          <a:bodyPr lIns="0" tIns="0" rIns="0" bIns="0" rtlCol="0" anchor="t">
            <a:spAutoFit/>
          </a:bodyPr>
          <a:lstStyle/>
          <a:p>
            <a:pPr algn="r">
              <a:lnSpc>
                <a:spcPts val="3987"/>
              </a:lnSpc>
            </a:pPr>
            <a:r>
              <a:rPr lang="en-US" sz="3067" b="1" dirty="0">
                <a:solidFill>
                  <a:srgbClr val="0F5995"/>
                </a:solidFill>
                <a:latin typeface="Arial" panose="020B0604020202020204" pitchFamily="34" charset="0"/>
                <a:ea typeface="Open Sauce Bold"/>
                <a:cs typeface="Arial" panose="020B0604020202020204" pitchFamily="34" charset="0"/>
                <a:sym typeface="Open Sauce Bold"/>
              </a:rPr>
              <a:t>Limited Company Advantages</a:t>
            </a:r>
          </a:p>
        </p:txBody>
      </p:sp>
      <p:sp>
        <p:nvSpPr>
          <p:cNvPr id="13" name="TextBox 12">
            <a:extLst>
              <a:ext uri="{FF2B5EF4-FFF2-40B4-BE49-F238E27FC236}">
                <a16:creationId xmlns:a16="http://schemas.microsoft.com/office/drawing/2014/main" id="{FF3C5790-96AD-5C64-7D03-BE85984D0A4B}"/>
              </a:ext>
            </a:extLst>
          </p:cNvPr>
          <p:cNvSpPr txBox="1"/>
          <p:nvPr/>
        </p:nvSpPr>
        <p:spPr>
          <a:xfrm>
            <a:off x="10372585" y="6152673"/>
            <a:ext cx="6470753" cy="475195"/>
          </a:xfrm>
          <a:prstGeom prst="rect">
            <a:avLst/>
          </a:prstGeom>
        </p:spPr>
        <p:txBody>
          <a:bodyPr lIns="0" tIns="0" rIns="0" bIns="0" rtlCol="0" anchor="t">
            <a:spAutoFit/>
          </a:bodyPr>
          <a:lstStyle/>
          <a:p>
            <a:pPr>
              <a:lnSpc>
                <a:spcPts val="3987"/>
              </a:lnSpc>
            </a:pPr>
            <a:r>
              <a:rPr lang="en-US" sz="3067" b="1" dirty="0">
                <a:solidFill>
                  <a:srgbClr val="0F5995"/>
                </a:solidFill>
                <a:latin typeface="Arial" panose="020B0604020202020204" pitchFamily="34" charset="0"/>
                <a:ea typeface="Open Sauce Bold"/>
                <a:cs typeface="Arial" panose="020B0604020202020204" pitchFamily="34" charset="0"/>
                <a:sym typeface="Open Sauce Bold"/>
              </a:rPr>
              <a:t>Sole Trader Disadvantages</a:t>
            </a:r>
          </a:p>
        </p:txBody>
      </p:sp>
      <p:sp>
        <p:nvSpPr>
          <p:cNvPr id="14" name="TextBox 10">
            <a:extLst>
              <a:ext uri="{FF2B5EF4-FFF2-40B4-BE49-F238E27FC236}">
                <a16:creationId xmlns:a16="http://schemas.microsoft.com/office/drawing/2014/main" id="{0CB47B0E-7D85-7EDD-7710-E962896C50A3}"/>
              </a:ext>
            </a:extLst>
          </p:cNvPr>
          <p:cNvSpPr txBox="1"/>
          <p:nvPr/>
        </p:nvSpPr>
        <p:spPr>
          <a:xfrm>
            <a:off x="10131336" y="6921529"/>
            <a:ext cx="7780837" cy="2441630"/>
          </a:xfrm>
          <a:prstGeom prst="rect">
            <a:avLst/>
          </a:prstGeom>
        </p:spPr>
        <p:txBody>
          <a:bodyPr wrap="square" lIns="0" tIns="0" rIns="0" bIns="0" rtlCol="0" anchor="t">
            <a:spAutoFit/>
          </a:bodyPr>
          <a:lstStyle/>
          <a:p>
            <a:pPr marL="388632" lvl="1" indent="-194316">
              <a:lnSpc>
                <a:spcPct val="150000"/>
              </a:lnSpc>
              <a:buFont typeface="Arial"/>
              <a:buChar char="•"/>
            </a:pPr>
            <a:r>
              <a:rPr lang="en-GB" sz="1800" dirty="0">
                <a:latin typeface="Arial" panose="020B0604020202020204" pitchFamily="34" charset="0"/>
                <a:cs typeface="Arial" panose="020B0604020202020204" pitchFamily="34" charset="0"/>
              </a:rPr>
              <a:t>Unrestricted liability – owner and business both responsible </a:t>
            </a:r>
          </a:p>
          <a:p>
            <a:pPr marL="388632" lvl="1" indent="-194316">
              <a:lnSpc>
                <a:spcPct val="150000"/>
              </a:lnSpc>
              <a:buFont typeface="Arial"/>
              <a:buChar char="•"/>
            </a:pPr>
            <a:r>
              <a:rPr lang="en-GB" sz="1800" dirty="0">
                <a:latin typeface="Arial" panose="020B0604020202020204" pitchFamily="34" charset="0"/>
                <a:cs typeface="Arial" panose="020B0604020202020204" pitchFamily="34" charset="0"/>
              </a:rPr>
              <a:t>Claims for defective parts – owner responsible for refunds or legal claims  </a:t>
            </a:r>
          </a:p>
          <a:p>
            <a:pPr marL="388632" lvl="1" indent="-194316">
              <a:lnSpc>
                <a:spcPct val="150000"/>
              </a:lnSpc>
              <a:buFont typeface="Arial"/>
              <a:buChar char="•"/>
            </a:pPr>
            <a:r>
              <a:rPr lang="en-GB" sz="1800" dirty="0">
                <a:latin typeface="Arial" panose="020B0604020202020204" pitchFamily="34" charset="0"/>
                <a:cs typeface="Arial" panose="020B0604020202020204" pitchFamily="34" charset="0"/>
              </a:rPr>
              <a:t>Legal challenges – imported parts product safety, legal disputes</a:t>
            </a:r>
          </a:p>
          <a:p>
            <a:pPr marL="388632" lvl="1" indent="-194316">
              <a:lnSpc>
                <a:spcPct val="150000"/>
              </a:lnSpc>
              <a:buFont typeface="Arial"/>
              <a:buChar char="•"/>
            </a:pPr>
            <a:r>
              <a:rPr lang="en-GB" sz="1800" dirty="0">
                <a:latin typeface="Arial" panose="020B0604020202020204" pitchFamily="34" charset="0"/>
                <a:cs typeface="Arial" panose="020B0604020202020204" pitchFamily="34" charset="0"/>
              </a:rPr>
              <a:t>Personal assets at risk – personal items ,vehicle, property, saving</a:t>
            </a:r>
          </a:p>
          <a:p>
            <a:pPr marL="388632" lvl="1" indent="-194316">
              <a:lnSpc>
                <a:spcPct val="150000"/>
              </a:lnSpc>
              <a:buFont typeface="Arial"/>
              <a:buChar char="•"/>
            </a:pPr>
            <a:r>
              <a:rPr lang="en-GB" sz="1800" dirty="0">
                <a:latin typeface="Arial" panose="020B0604020202020204" pitchFamily="34" charset="0"/>
                <a:cs typeface="Arial" panose="020B0604020202020204" pitchFamily="34" charset="0"/>
              </a:rPr>
              <a:t>Long-term growth limitation – cannot manage higher demand</a:t>
            </a:r>
          </a:p>
          <a:p>
            <a:pPr marL="388632" lvl="1" indent="-194316">
              <a:lnSpc>
                <a:spcPct val="150000"/>
              </a:lnSpc>
              <a:buFont typeface="Arial"/>
              <a:buChar char="•"/>
            </a:pPr>
            <a:r>
              <a:rPr lang="en-GB" sz="1800" dirty="0">
                <a:latin typeface="Arial" panose="020B0604020202020204" pitchFamily="34" charset="0"/>
                <a:cs typeface="Arial" panose="020B0604020202020204" pitchFamily="34" charset="0"/>
              </a:rPr>
              <a:t>Future investment – investors prefer limited company more stable</a:t>
            </a:r>
            <a:endParaRPr lang="en-US" sz="1800" dirty="0">
              <a:solidFill>
                <a:srgbClr val="000000"/>
              </a:solidFill>
              <a:latin typeface="Arial" panose="020B0604020202020204" pitchFamily="34" charset="0"/>
              <a:ea typeface="Arial"/>
              <a:cs typeface="Arial" panose="020B0604020202020204" pitchFamily="34" charset="0"/>
              <a:sym typeface="Arial"/>
            </a:endParaRPr>
          </a:p>
        </p:txBody>
      </p:sp>
      <p:sp>
        <p:nvSpPr>
          <p:cNvPr id="15" name="TextBox 9">
            <a:extLst>
              <a:ext uri="{FF2B5EF4-FFF2-40B4-BE49-F238E27FC236}">
                <a16:creationId xmlns:a16="http://schemas.microsoft.com/office/drawing/2014/main" id="{7A7307E9-10EC-1355-C829-4D42821EEF8B}"/>
              </a:ext>
            </a:extLst>
          </p:cNvPr>
          <p:cNvSpPr txBox="1"/>
          <p:nvPr/>
        </p:nvSpPr>
        <p:spPr>
          <a:xfrm>
            <a:off x="7632997" y="6010796"/>
            <a:ext cx="1981200" cy="854273"/>
          </a:xfrm>
          <a:prstGeom prst="rect">
            <a:avLst/>
          </a:prstGeom>
        </p:spPr>
        <p:txBody>
          <a:bodyPr wrap="square" lIns="0" tIns="0" rIns="0" bIns="0" rtlCol="0" anchor="t">
            <a:spAutoFit/>
          </a:bodyPr>
          <a:lstStyle/>
          <a:p>
            <a:pPr algn="ctr">
              <a:lnSpc>
                <a:spcPts val="7206"/>
              </a:lnSpc>
            </a:pPr>
            <a:r>
              <a:rPr lang="en-US" sz="5543" b="1" dirty="0">
                <a:solidFill>
                  <a:schemeClr val="bg1"/>
                </a:solidFill>
                <a:latin typeface="Arial" panose="020B0604020202020204" pitchFamily="34" charset="0"/>
                <a:ea typeface="Open Sauce Bold"/>
                <a:cs typeface="Arial" panose="020B0604020202020204" pitchFamily="34" charset="0"/>
                <a:sym typeface="Open Sauce Bold"/>
              </a:rPr>
              <a:t>VS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TextBox 4">
            <a:extLst>
              <a:ext uri="{FF2B5EF4-FFF2-40B4-BE49-F238E27FC236}">
                <a16:creationId xmlns:a16="http://schemas.microsoft.com/office/drawing/2014/main" id="{99F64D41-4C6E-AC39-5108-2F2CF9F1838F}"/>
              </a:ext>
            </a:extLst>
          </p:cNvPr>
          <p:cNvSpPr txBox="1"/>
          <p:nvPr/>
        </p:nvSpPr>
        <p:spPr>
          <a:xfrm>
            <a:off x="2900252" y="5034033"/>
            <a:ext cx="2524962" cy="3897586"/>
          </a:xfrm>
          <a:prstGeom prst="round2DiagRect">
            <a:avLst/>
          </a:prstGeom>
          <a:gradFill flip="none" rotWithShape="1">
            <a:gsLst>
              <a:gs pos="0">
                <a:schemeClr val="tx2">
                  <a:lumMod val="60000"/>
                  <a:lumOff val="40000"/>
                  <a:shade val="30000"/>
                  <a:satMod val="115000"/>
                </a:schemeClr>
              </a:gs>
              <a:gs pos="50000">
                <a:schemeClr val="tx2">
                  <a:lumMod val="60000"/>
                  <a:lumOff val="40000"/>
                  <a:shade val="67500"/>
                  <a:satMod val="115000"/>
                </a:schemeClr>
              </a:gs>
              <a:gs pos="100000">
                <a:schemeClr val="tx2">
                  <a:lumMod val="60000"/>
                  <a:lumOff val="40000"/>
                  <a:shade val="100000"/>
                  <a:satMod val="115000"/>
                </a:schemeClr>
              </a:gs>
            </a:gsLst>
            <a:lin ang="5400000" scaled="1"/>
            <a:tileRect/>
          </a:gradFill>
          <a:ln>
            <a:noFill/>
          </a:ln>
        </p:spPr>
        <p:txBody>
          <a:bodyPr lIns="50801" tIns="50801" rIns="50801" bIns="50801" rtlCol="0" anchor="ctr"/>
          <a:lstStyle/>
          <a:p>
            <a:pPr algn="ctr">
              <a:lnSpc>
                <a:spcPts val="2659"/>
              </a:lnSpc>
            </a:pPr>
            <a:endParaRPr sz="1211"/>
          </a:p>
        </p:txBody>
      </p:sp>
      <p:sp>
        <p:nvSpPr>
          <p:cNvPr id="2" name="TextBox 2"/>
          <p:cNvSpPr txBox="1"/>
          <p:nvPr/>
        </p:nvSpPr>
        <p:spPr>
          <a:xfrm>
            <a:off x="490649" y="1815653"/>
            <a:ext cx="11755273" cy="2626040"/>
          </a:xfrm>
          <a:prstGeom prst="rect">
            <a:avLst/>
          </a:prstGeom>
        </p:spPr>
        <p:txBody>
          <a:bodyPr wrap="square" lIns="0" tIns="0" rIns="0" bIns="0" rtlCol="0" anchor="t">
            <a:spAutoFit/>
          </a:bodyPr>
          <a:lstStyle/>
          <a:p>
            <a:pPr algn="just">
              <a:lnSpc>
                <a:spcPct val="150000"/>
              </a:lnSpc>
            </a:pPr>
            <a:r>
              <a:rPr lang="en-US" sz="2400" dirty="0">
                <a:solidFill>
                  <a:srgbClr val="000000"/>
                </a:solidFill>
                <a:latin typeface="Arial" panose="020B0604020202020204" pitchFamily="34" charset="0"/>
                <a:ea typeface="Open Sauce"/>
                <a:cs typeface="Arial" panose="020B0604020202020204" pitchFamily="34" charset="0"/>
                <a:sym typeface="Open Sauce"/>
              </a:rPr>
              <a:t>Is used to identify political, economic, social, technological, and legal factors that may affect the business' external threats which could have an impact on the performance and decision-making, can help new companies entering the market used to evaluate risks and adapt tactics to new changes in the external environment.</a:t>
            </a:r>
          </a:p>
          <a:p>
            <a:pPr>
              <a:lnSpc>
                <a:spcPts val="3484"/>
              </a:lnSpc>
              <a:spcBef>
                <a:spcPct val="0"/>
              </a:spcBef>
            </a:pPr>
            <a:endParaRPr lang="en-US" sz="2489" dirty="0">
              <a:solidFill>
                <a:srgbClr val="000000"/>
              </a:solidFill>
              <a:latin typeface="Open Sauce"/>
              <a:ea typeface="Open Sauce"/>
              <a:cs typeface="Open Sauce"/>
              <a:sym typeface="Open Sauce"/>
            </a:endParaRPr>
          </a:p>
        </p:txBody>
      </p:sp>
      <p:grpSp>
        <p:nvGrpSpPr>
          <p:cNvPr id="3" name="Group 3"/>
          <p:cNvGrpSpPr/>
          <p:nvPr/>
        </p:nvGrpSpPr>
        <p:grpSpPr>
          <a:xfrm>
            <a:off x="-1" y="4765426"/>
            <a:ext cx="18288001" cy="5521573"/>
            <a:chOff x="0" y="0"/>
            <a:chExt cx="4776702" cy="1044801"/>
          </a:xfrm>
        </p:grpSpPr>
        <p:sp>
          <p:nvSpPr>
            <p:cNvPr id="4" name="Freeform 4"/>
            <p:cNvSpPr/>
            <p:nvPr/>
          </p:nvSpPr>
          <p:spPr>
            <a:xfrm>
              <a:off x="0" y="0"/>
              <a:ext cx="4776702" cy="1044801"/>
            </a:xfrm>
            <a:custGeom>
              <a:avLst/>
              <a:gdLst/>
              <a:ahLst/>
              <a:cxnLst/>
              <a:rect l="l" t="t" r="r" b="b"/>
              <a:pathLst>
                <a:path w="4776702" h="1044801">
                  <a:moveTo>
                    <a:pt x="18845" y="0"/>
                  </a:moveTo>
                  <a:lnTo>
                    <a:pt x="4757857" y="0"/>
                  </a:lnTo>
                  <a:cubicBezTo>
                    <a:pt x="4762855" y="0"/>
                    <a:pt x="4767649" y="1985"/>
                    <a:pt x="4771183" y="5520"/>
                  </a:cubicBezTo>
                  <a:cubicBezTo>
                    <a:pt x="4774717" y="9054"/>
                    <a:pt x="4776702" y="13847"/>
                    <a:pt x="4776702" y="18845"/>
                  </a:cubicBezTo>
                  <a:lnTo>
                    <a:pt x="4776702" y="1025956"/>
                  </a:lnTo>
                  <a:cubicBezTo>
                    <a:pt x="4776702" y="1030954"/>
                    <a:pt x="4774717" y="1035748"/>
                    <a:pt x="4771183" y="1039282"/>
                  </a:cubicBezTo>
                  <a:cubicBezTo>
                    <a:pt x="4767649" y="1042816"/>
                    <a:pt x="4762855" y="1044801"/>
                    <a:pt x="4757857" y="1044801"/>
                  </a:cubicBezTo>
                  <a:lnTo>
                    <a:pt x="18845" y="1044801"/>
                  </a:lnTo>
                  <a:cubicBezTo>
                    <a:pt x="13847" y="1044801"/>
                    <a:pt x="9054" y="1042816"/>
                    <a:pt x="5520" y="1039282"/>
                  </a:cubicBezTo>
                  <a:cubicBezTo>
                    <a:pt x="1985" y="1035748"/>
                    <a:pt x="0" y="1030954"/>
                    <a:pt x="0" y="1025956"/>
                  </a:cubicBezTo>
                  <a:lnTo>
                    <a:pt x="0" y="18845"/>
                  </a:lnTo>
                  <a:cubicBezTo>
                    <a:pt x="0" y="13847"/>
                    <a:pt x="1985" y="9054"/>
                    <a:pt x="5520" y="5520"/>
                  </a:cubicBezTo>
                  <a:cubicBezTo>
                    <a:pt x="9054" y="1985"/>
                    <a:pt x="13847" y="0"/>
                    <a:pt x="18845"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5" name="TextBox 5"/>
            <p:cNvSpPr txBox="1"/>
            <p:nvPr/>
          </p:nvSpPr>
          <p:spPr>
            <a:xfrm>
              <a:off x="0" y="-38100"/>
              <a:ext cx="4776702" cy="1082901"/>
            </a:xfrm>
            <a:prstGeom prst="rect">
              <a:avLst/>
            </a:prstGeom>
          </p:spPr>
          <p:txBody>
            <a:bodyPr lIns="50801" tIns="50801" rIns="50801" bIns="50801" rtlCol="0" anchor="ctr"/>
            <a:lstStyle/>
            <a:p>
              <a:pPr algn="ctr">
                <a:lnSpc>
                  <a:spcPts val="2659"/>
                </a:lnSpc>
              </a:pPr>
              <a:endParaRPr sz="1211"/>
            </a:p>
          </p:txBody>
        </p:sp>
      </p:grpSp>
      <p:sp>
        <p:nvSpPr>
          <p:cNvPr id="6" name="Freeform 6"/>
          <p:cNvSpPr/>
          <p:nvPr/>
        </p:nvSpPr>
        <p:spPr>
          <a:xfrm flipH="1" flipV="1">
            <a:off x="9765122" y="-463239"/>
            <a:ext cx="14063641" cy="5378432"/>
          </a:xfrm>
          <a:custGeom>
            <a:avLst/>
            <a:gdLst/>
            <a:ahLst/>
            <a:cxnLst/>
            <a:rect l="l" t="t" r="r" b="b"/>
            <a:pathLst>
              <a:path w="14063641" h="5378432">
                <a:moveTo>
                  <a:pt x="14063641" y="5378432"/>
                </a:moveTo>
                <a:lnTo>
                  <a:pt x="0" y="5378432"/>
                </a:lnTo>
                <a:lnTo>
                  <a:pt x="0" y="0"/>
                </a:lnTo>
                <a:lnTo>
                  <a:pt x="14063641" y="0"/>
                </a:lnTo>
                <a:lnTo>
                  <a:pt x="14063641" y="5378432"/>
                </a:lnTo>
                <a:close/>
              </a:path>
            </a:pathLst>
          </a:custGeom>
          <a:blipFill>
            <a:blip>
              <a:extLst>
                <a:ext uri="{96DAC541-7B7A-43D3-8B79-37D633B846F1}">
                  <asvg:svgBlip xmlns:asvg="http://schemas.microsoft.com/office/drawing/2016/SVG/main" r:embed="rId3"/>
                </a:ext>
              </a:extLst>
            </a:blip>
            <a:stretch>
              <a:fillRect t="-79322" b="-82160"/>
            </a:stretch>
          </a:blipFill>
        </p:spPr>
        <p:txBody>
          <a:bodyPr/>
          <a:lstStyle/>
          <a:p>
            <a:endParaRPr lang="en-US" sz="1211"/>
          </a:p>
        </p:txBody>
      </p:sp>
      <p:sp>
        <p:nvSpPr>
          <p:cNvPr id="7" name="Freeform 7"/>
          <p:cNvSpPr/>
          <p:nvPr/>
        </p:nvSpPr>
        <p:spPr>
          <a:xfrm>
            <a:off x="12893097" y="236573"/>
            <a:ext cx="5394904" cy="4428531"/>
          </a:xfrm>
          <a:custGeom>
            <a:avLst/>
            <a:gdLst/>
            <a:ahLst/>
            <a:cxnLst/>
            <a:rect l="l" t="t" r="r" b="b"/>
            <a:pathLst>
              <a:path w="7839565" h="7839565">
                <a:moveTo>
                  <a:pt x="0" y="0"/>
                </a:moveTo>
                <a:lnTo>
                  <a:pt x="7839565" y="0"/>
                </a:lnTo>
                <a:lnTo>
                  <a:pt x="7839565" y="7839565"/>
                </a:lnTo>
                <a:lnTo>
                  <a:pt x="0" y="7839565"/>
                </a:lnTo>
                <a:lnTo>
                  <a:pt x="0" y="0"/>
                </a:lnTo>
                <a:close/>
              </a:path>
            </a:pathLst>
          </a:custGeom>
          <a:blipFill>
            <a:blip r:embed="rId4"/>
            <a:stretch>
              <a:fillRect/>
            </a:stretch>
          </a:blipFill>
        </p:spPr>
        <p:txBody>
          <a:bodyPr/>
          <a:lstStyle/>
          <a:p>
            <a:endParaRPr lang="en-US" sz="1211"/>
          </a:p>
        </p:txBody>
      </p:sp>
      <p:grpSp>
        <p:nvGrpSpPr>
          <p:cNvPr id="8" name="Group 8"/>
          <p:cNvGrpSpPr/>
          <p:nvPr/>
        </p:nvGrpSpPr>
        <p:grpSpPr>
          <a:xfrm>
            <a:off x="14093261" y="130272"/>
            <a:ext cx="3363577" cy="3295225"/>
            <a:chOff x="0" y="0"/>
            <a:chExt cx="7636690" cy="7994328"/>
          </a:xfrm>
        </p:grpSpPr>
        <p:pic>
          <p:nvPicPr>
            <p:cNvPr id="9" name="Picture 9"/>
            <p:cNvPicPr>
              <a:picLocks noChangeAspect="1"/>
            </p:cNvPicPr>
            <p:nvPr/>
          </p:nvPicPr>
          <p:blipFill>
            <a:blip r:embed="rId5"/>
            <a:srcRect l="18177" r="18177"/>
            <a:stretch>
              <a:fillRect/>
            </a:stretch>
          </p:blipFill>
          <p:spPr>
            <a:xfrm>
              <a:off x="0" y="0"/>
              <a:ext cx="7636690" cy="7994328"/>
            </a:xfrm>
            <a:prstGeom prst="rect">
              <a:avLst/>
            </a:prstGeom>
          </p:spPr>
        </p:pic>
      </p:grpSp>
      <p:sp>
        <p:nvSpPr>
          <p:cNvPr id="10" name="Freeform 10"/>
          <p:cNvSpPr/>
          <p:nvPr/>
        </p:nvSpPr>
        <p:spPr>
          <a:xfrm>
            <a:off x="8815565" y="793831"/>
            <a:ext cx="656870" cy="656870"/>
          </a:xfrm>
          <a:custGeom>
            <a:avLst/>
            <a:gdLst/>
            <a:ahLst/>
            <a:cxnLst/>
            <a:rect l="l" t="t" r="r" b="b"/>
            <a:pathLst>
              <a:path w="656870" h="656870">
                <a:moveTo>
                  <a:pt x="0" y="0"/>
                </a:moveTo>
                <a:lnTo>
                  <a:pt x="656870" y="0"/>
                </a:lnTo>
                <a:lnTo>
                  <a:pt x="656870" y="656870"/>
                </a:lnTo>
                <a:lnTo>
                  <a:pt x="0" y="65687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sz="1211"/>
          </a:p>
        </p:txBody>
      </p:sp>
      <p:grpSp>
        <p:nvGrpSpPr>
          <p:cNvPr id="12" name="Group 12"/>
          <p:cNvGrpSpPr/>
          <p:nvPr/>
        </p:nvGrpSpPr>
        <p:grpSpPr>
          <a:xfrm>
            <a:off x="14855641" y="2548980"/>
            <a:ext cx="1941301" cy="1953680"/>
            <a:chOff x="0" y="0"/>
            <a:chExt cx="5063153" cy="5300269"/>
          </a:xfrm>
        </p:grpSpPr>
        <p:pic>
          <p:nvPicPr>
            <p:cNvPr id="13" name="Picture 13"/>
            <p:cNvPicPr>
              <a:picLocks noChangeAspect="1"/>
            </p:cNvPicPr>
            <p:nvPr/>
          </p:nvPicPr>
          <p:blipFill>
            <a:blip r:embed="rId7"/>
            <a:srcRect l="24804" r="24804"/>
            <a:stretch>
              <a:fillRect/>
            </a:stretch>
          </p:blipFill>
          <p:spPr>
            <a:xfrm>
              <a:off x="0" y="0"/>
              <a:ext cx="5063153" cy="5300269"/>
            </a:xfrm>
            <a:prstGeom prst="rect">
              <a:avLst/>
            </a:prstGeom>
          </p:spPr>
        </p:pic>
      </p:grpSp>
      <p:sp>
        <p:nvSpPr>
          <p:cNvPr id="14" name="TextBox 14"/>
          <p:cNvSpPr txBox="1"/>
          <p:nvPr/>
        </p:nvSpPr>
        <p:spPr>
          <a:xfrm>
            <a:off x="529603" y="614541"/>
            <a:ext cx="7491591" cy="854273"/>
          </a:xfrm>
          <a:prstGeom prst="rect">
            <a:avLst/>
          </a:prstGeom>
        </p:spPr>
        <p:txBody>
          <a:bodyPr lIns="0" tIns="0" rIns="0" bIns="0" rtlCol="0" anchor="t">
            <a:spAutoFit/>
          </a:bodyPr>
          <a:lstStyle/>
          <a:p>
            <a:pPr>
              <a:lnSpc>
                <a:spcPts val="7206"/>
              </a:lnSpc>
            </a:pPr>
            <a:r>
              <a:rPr lang="en-US" sz="5543" b="1" dirty="0">
                <a:solidFill>
                  <a:srgbClr val="0F5995"/>
                </a:solidFill>
                <a:latin typeface="Arial Bold"/>
                <a:ea typeface="Arial Bold"/>
                <a:cs typeface="Arial Bold"/>
                <a:sym typeface="Arial Bold"/>
              </a:rPr>
              <a:t>P-E-S-T-E-L  Analysis</a:t>
            </a:r>
          </a:p>
        </p:txBody>
      </p:sp>
      <p:sp>
        <p:nvSpPr>
          <p:cNvPr id="21" name="TextBox 21"/>
          <p:cNvSpPr txBox="1"/>
          <p:nvPr/>
        </p:nvSpPr>
        <p:spPr>
          <a:xfrm>
            <a:off x="343176" y="9231731"/>
            <a:ext cx="17601646" cy="1455911"/>
          </a:xfrm>
          <a:prstGeom prst="rect">
            <a:avLst/>
          </a:prstGeom>
        </p:spPr>
        <p:txBody>
          <a:bodyPr wrap="square" lIns="0" tIns="0" rIns="0" bIns="0" rtlCol="0" anchor="t">
            <a:spAutoFit/>
          </a:bodyPr>
          <a:lstStyle/>
          <a:p>
            <a:pPr algn="ctr">
              <a:lnSpc>
                <a:spcPts val="2940"/>
              </a:lnSpc>
            </a:pPr>
            <a:r>
              <a:rPr lang="en-US" sz="2100" dirty="0">
                <a:solidFill>
                  <a:srgbClr val="FFFFFF"/>
                </a:solidFill>
                <a:latin typeface="Arial"/>
                <a:ea typeface="Arial"/>
                <a:cs typeface="Arial"/>
                <a:sym typeface="Arial"/>
              </a:rPr>
              <a:t>By monitoring external factors, the team will be able to identify threats and the competition. Our competitors are repair shops that sell parts, generic mobile parts wholesalers, and online marketplaces like third-party sellers.</a:t>
            </a:r>
          </a:p>
          <a:p>
            <a:pPr algn="ctr">
              <a:lnSpc>
                <a:spcPts val="2940"/>
              </a:lnSpc>
            </a:pPr>
            <a:endParaRPr lang="en-US" sz="2100" dirty="0">
              <a:solidFill>
                <a:srgbClr val="FFFFFF"/>
              </a:solidFill>
              <a:latin typeface="Arial"/>
              <a:ea typeface="Arial"/>
              <a:cs typeface="Arial"/>
              <a:sym typeface="Arial"/>
            </a:endParaRPr>
          </a:p>
          <a:p>
            <a:pPr algn="ctr">
              <a:lnSpc>
                <a:spcPts val="2940"/>
              </a:lnSpc>
              <a:spcBef>
                <a:spcPct val="0"/>
              </a:spcBef>
            </a:pPr>
            <a:endParaRPr lang="en-US" sz="2100" dirty="0">
              <a:solidFill>
                <a:srgbClr val="FFFFFF"/>
              </a:solidFill>
              <a:latin typeface="Arial"/>
              <a:ea typeface="Arial"/>
              <a:cs typeface="Arial"/>
              <a:sym typeface="Arial"/>
            </a:endParaRPr>
          </a:p>
        </p:txBody>
      </p:sp>
      <p:sp>
        <p:nvSpPr>
          <p:cNvPr id="27" name="TextBox 4">
            <a:extLst>
              <a:ext uri="{FF2B5EF4-FFF2-40B4-BE49-F238E27FC236}">
                <a16:creationId xmlns:a16="http://schemas.microsoft.com/office/drawing/2014/main" id="{8A40494B-2962-5CDE-B6D9-B6974B40C942}"/>
              </a:ext>
            </a:extLst>
          </p:cNvPr>
          <p:cNvSpPr txBox="1"/>
          <p:nvPr/>
        </p:nvSpPr>
        <p:spPr>
          <a:xfrm>
            <a:off x="176387" y="4826692"/>
            <a:ext cx="2538000" cy="4093637"/>
          </a:xfrm>
          <a:prstGeom prst="round2DiagRect">
            <a:avLst/>
          </a:prstGeom>
          <a:gradFill flip="none" rotWithShape="1">
            <a:gsLst>
              <a:gs pos="0">
                <a:schemeClr val="tx2">
                  <a:lumMod val="60000"/>
                  <a:lumOff val="40000"/>
                  <a:shade val="30000"/>
                  <a:satMod val="115000"/>
                </a:schemeClr>
              </a:gs>
              <a:gs pos="50000">
                <a:schemeClr val="tx2">
                  <a:lumMod val="60000"/>
                  <a:lumOff val="40000"/>
                  <a:shade val="67500"/>
                  <a:satMod val="115000"/>
                </a:schemeClr>
              </a:gs>
              <a:gs pos="100000">
                <a:schemeClr val="tx2">
                  <a:lumMod val="60000"/>
                  <a:lumOff val="40000"/>
                  <a:shade val="100000"/>
                  <a:satMod val="115000"/>
                </a:schemeClr>
              </a:gs>
            </a:gsLst>
            <a:lin ang="5400000" scaled="1"/>
            <a:tileRect/>
          </a:gradFill>
          <a:ln>
            <a:noFill/>
          </a:ln>
        </p:spPr>
        <p:txBody>
          <a:bodyPr lIns="50801" tIns="50801" rIns="50801" bIns="50801" rtlCol="0" anchor="ctr"/>
          <a:lstStyle/>
          <a:p>
            <a:pPr algn="ctr">
              <a:lnSpc>
                <a:spcPts val="2659"/>
              </a:lnSpc>
            </a:pPr>
            <a:endParaRPr sz="1211"/>
          </a:p>
        </p:txBody>
      </p:sp>
      <p:sp>
        <p:nvSpPr>
          <p:cNvPr id="15" name="TextBox 15"/>
          <p:cNvSpPr txBox="1"/>
          <p:nvPr/>
        </p:nvSpPr>
        <p:spPr>
          <a:xfrm>
            <a:off x="224091" y="5924269"/>
            <a:ext cx="2510261" cy="3154710"/>
          </a:xfrm>
          <a:prstGeom prst="rect">
            <a:avLst/>
          </a:prstGeom>
        </p:spPr>
        <p:txBody>
          <a:bodyPr wrap="square" lIns="0" tIns="0" rIns="0" bIns="0" rtlCol="0" anchor="t">
            <a:spAutoFit/>
          </a:bodyPr>
          <a:lstStyle/>
          <a:p>
            <a:pPr marL="285750" indent="-285750">
              <a:lnSpc>
                <a:spcPts val="2520"/>
              </a:lnSpc>
              <a:buFont typeface="Arial" panose="020B0604020202020204" pitchFamily="34" charset="0"/>
              <a:buChar char="•"/>
            </a:pPr>
            <a:r>
              <a:rPr lang="en-US" sz="1600" dirty="0">
                <a:solidFill>
                  <a:srgbClr val="FFFFFF"/>
                </a:solidFill>
                <a:latin typeface="Arial"/>
                <a:ea typeface="Arial"/>
                <a:cs typeface="Arial"/>
                <a:sym typeface="Arial"/>
              </a:rPr>
              <a:t>Import Policies - changes could increase Import costs and custom delays.</a:t>
            </a:r>
          </a:p>
          <a:p>
            <a:pPr marL="285750" indent="-285750">
              <a:lnSpc>
                <a:spcPts val="2520"/>
              </a:lnSpc>
              <a:buFont typeface="Arial" panose="020B0604020202020204" pitchFamily="34" charset="0"/>
              <a:buChar char="•"/>
            </a:pPr>
            <a:endParaRPr lang="en-US" sz="1000" dirty="0">
              <a:solidFill>
                <a:srgbClr val="FFFFFF"/>
              </a:solidFill>
              <a:latin typeface="Arial"/>
              <a:ea typeface="Arial"/>
              <a:cs typeface="Arial"/>
              <a:sym typeface="Arial"/>
            </a:endParaRPr>
          </a:p>
          <a:p>
            <a:pPr marL="285750" indent="-285750">
              <a:lnSpc>
                <a:spcPts val="2520"/>
              </a:lnSpc>
              <a:buFont typeface="Arial" panose="020B0604020202020204" pitchFamily="34" charset="0"/>
              <a:buChar char="•"/>
            </a:pPr>
            <a:r>
              <a:rPr lang="en-US" sz="1600" dirty="0">
                <a:solidFill>
                  <a:srgbClr val="FFFFFF"/>
                </a:solidFill>
                <a:latin typeface="Arial"/>
                <a:ea typeface="Arial"/>
                <a:cs typeface="Arial"/>
                <a:sym typeface="Arial"/>
              </a:rPr>
              <a:t>Government  regulations, strict changes on electronic parts would raise cost.</a:t>
            </a:r>
          </a:p>
          <a:p>
            <a:pPr algn="ctr">
              <a:lnSpc>
                <a:spcPts val="2054"/>
              </a:lnSpc>
              <a:spcBef>
                <a:spcPct val="0"/>
              </a:spcBef>
            </a:pPr>
            <a:endParaRPr lang="en-US" sz="1800" dirty="0">
              <a:solidFill>
                <a:srgbClr val="FFFFFF"/>
              </a:solidFill>
              <a:latin typeface="Arial"/>
              <a:ea typeface="Arial"/>
              <a:cs typeface="Arial"/>
              <a:sym typeface="Arial"/>
            </a:endParaRPr>
          </a:p>
        </p:txBody>
      </p:sp>
      <p:sp>
        <p:nvSpPr>
          <p:cNvPr id="18" name="TextBox 18"/>
          <p:cNvSpPr txBox="1"/>
          <p:nvPr/>
        </p:nvSpPr>
        <p:spPr>
          <a:xfrm>
            <a:off x="98474" y="5502962"/>
            <a:ext cx="2580358" cy="320985"/>
          </a:xfrm>
          <a:prstGeom prst="rect">
            <a:avLst/>
          </a:prstGeom>
        </p:spPr>
        <p:txBody>
          <a:bodyPr lIns="0" tIns="0" rIns="0" bIns="0" rtlCol="0" anchor="t">
            <a:spAutoFit/>
          </a:bodyPr>
          <a:lstStyle/>
          <a:p>
            <a:pPr algn="ctr">
              <a:lnSpc>
                <a:spcPts val="2731"/>
              </a:lnSpc>
            </a:pPr>
            <a:r>
              <a:rPr lang="en-US" sz="2100" b="1" dirty="0">
                <a:solidFill>
                  <a:srgbClr val="FFFFFF"/>
                </a:solidFill>
                <a:latin typeface="Arial Bold"/>
                <a:ea typeface="Arial Bold"/>
                <a:cs typeface="Arial Bold"/>
                <a:sym typeface="Arial Bold"/>
              </a:rPr>
              <a:t>POLITICAL</a:t>
            </a:r>
          </a:p>
        </p:txBody>
      </p:sp>
      <p:sp>
        <p:nvSpPr>
          <p:cNvPr id="22" name="TextBox 22"/>
          <p:cNvSpPr txBox="1"/>
          <p:nvPr/>
        </p:nvSpPr>
        <p:spPr>
          <a:xfrm>
            <a:off x="1075356" y="4821397"/>
            <a:ext cx="936100" cy="756617"/>
          </a:xfrm>
          <a:prstGeom prst="rect">
            <a:avLst/>
          </a:prstGeom>
        </p:spPr>
        <p:txBody>
          <a:bodyPr lIns="0" tIns="0" rIns="0" bIns="0" rtlCol="0" anchor="t">
            <a:spAutoFit/>
          </a:bodyPr>
          <a:lstStyle/>
          <a:p>
            <a:pPr algn="ctr">
              <a:lnSpc>
                <a:spcPts val="5945"/>
              </a:lnSpc>
            </a:pPr>
            <a:r>
              <a:rPr lang="en-US" sz="5663" b="1" spc="-56" dirty="0">
                <a:solidFill>
                  <a:srgbClr val="FF0000"/>
                </a:solidFill>
                <a:latin typeface="Arial Bold"/>
                <a:ea typeface="Arial Bold"/>
                <a:cs typeface="Arial Bold"/>
                <a:sym typeface="Arial Bold"/>
              </a:rPr>
              <a:t>P</a:t>
            </a:r>
          </a:p>
        </p:txBody>
      </p:sp>
      <p:grpSp>
        <p:nvGrpSpPr>
          <p:cNvPr id="43" name="Group 42">
            <a:extLst>
              <a:ext uri="{FF2B5EF4-FFF2-40B4-BE49-F238E27FC236}">
                <a16:creationId xmlns:a16="http://schemas.microsoft.com/office/drawing/2014/main" id="{64B71656-6137-74FD-134D-BB16F453C705}"/>
              </a:ext>
            </a:extLst>
          </p:cNvPr>
          <p:cNvGrpSpPr/>
          <p:nvPr/>
        </p:nvGrpSpPr>
        <p:grpSpPr>
          <a:xfrm>
            <a:off x="2871324" y="4796417"/>
            <a:ext cx="2538000" cy="4153720"/>
            <a:chOff x="4082052" y="4947213"/>
            <a:chExt cx="2806969" cy="3916924"/>
          </a:xfrm>
        </p:grpSpPr>
        <p:sp>
          <p:nvSpPr>
            <p:cNvPr id="29" name="Freeform 3">
              <a:extLst>
                <a:ext uri="{FF2B5EF4-FFF2-40B4-BE49-F238E27FC236}">
                  <a16:creationId xmlns:a16="http://schemas.microsoft.com/office/drawing/2014/main" id="{04F61ED3-44E6-A12E-2621-D9170EF2C008}"/>
                </a:ext>
              </a:extLst>
            </p:cNvPr>
            <p:cNvSpPr/>
            <p:nvPr/>
          </p:nvSpPr>
          <p:spPr>
            <a:xfrm>
              <a:off x="4082052" y="4947213"/>
              <a:ext cx="2806969" cy="3916924"/>
            </a:xfrm>
            <a:prstGeom prst="round2DiagRect">
              <a:avLst/>
            </a:prstGeom>
            <a:gradFill flip="none" rotWithShape="1">
              <a:gsLst>
                <a:gs pos="0">
                  <a:schemeClr val="tx2">
                    <a:lumMod val="60000"/>
                    <a:lumOff val="40000"/>
                    <a:shade val="30000"/>
                    <a:satMod val="115000"/>
                  </a:schemeClr>
                </a:gs>
                <a:gs pos="50000">
                  <a:schemeClr val="tx2">
                    <a:lumMod val="60000"/>
                    <a:lumOff val="40000"/>
                    <a:shade val="67500"/>
                    <a:satMod val="115000"/>
                  </a:schemeClr>
                </a:gs>
                <a:gs pos="100000">
                  <a:schemeClr val="tx2">
                    <a:lumMod val="60000"/>
                    <a:lumOff val="40000"/>
                    <a:shade val="100000"/>
                    <a:satMod val="115000"/>
                  </a:schemeClr>
                </a:gs>
              </a:gsLst>
              <a:lin ang="5400000" scaled="1"/>
              <a:tileRect/>
            </a:gradFill>
            <a:ln>
              <a:noFill/>
            </a:ln>
          </p:spPr>
          <p:txBody>
            <a:bodyPr/>
            <a:lstStyle/>
            <a:p>
              <a:endParaRPr lang="en-US" sz="1211"/>
            </a:p>
          </p:txBody>
        </p:sp>
        <p:sp>
          <p:nvSpPr>
            <p:cNvPr id="19" name="TextBox 19"/>
            <p:cNvSpPr txBox="1"/>
            <p:nvPr/>
          </p:nvSpPr>
          <p:spPr>
            <a:xfrm>
              <a:off x="4120815" y="5655646"/>
              <a:ext cx="2738682" cy="320985"/>
            </a:xfrm>
            <a:prstGeom prst="rect">
              <a:avLst/>
            </a:prstGeom>
          </p:spPr>
          <p:txBody>
            <a:bodyPr lIns="0" tIns="0" rIns="0" bIns="0" rtlCol="0" anchor="t">
              <a:spAutoFit/>
            </a:bodyPr>
            <a:lstStyle/>
            <a:p>
              <a:pPr algn="ctr">
                <a:lnSpc>
                  <a:spcPts val="2731"/>
                </a:lnSpc>
              </a:pPr>
              <a:r>
                <a:rPr lang="en-US" sz="2100" b="1" dirty="0">
                  <a:solidFill>
                    <a:srgbClr val="FFFFFF"/>
                  </a:solidFill>
                  <a:latin typeface="Arial Bold"/>
                  <a:ea typeface="Arial Bold"/>
                  <a:cs typeface="Arial Bold"/>
                  <a:sym typeface="Arial Bold"/>
                </a:rPr>
                <a:t>ECONOMIC</a:t>
              </a:r>
            </a:p>
          </p:txBody>
        </p:sp>
        <p:sp>
          <p:nvSpPr>
            <p:cNvPr id="23" name="TextBox 23"/>
            <p:cNvSpPr txBox="1"/>
            <p:nvPr/>
          </p:nvSpPr>
          <p:spPr>
            <a:xfrm>
              <a:off x="5006115" y="4975827"/>
              <a:ext cx="993537" cy="756617"/>
            </a:xfrm>
            <a:prstGeom prst="rect">
              <a:avLst/>
            </a:prstGeom>
          </p:spPr>
          <p:txBody>
            <a:bodyPr lIns="0" tIns="0" rIns="0" bIns="0" rtlCol="0" anchor="t">
              <a:spAutoFit/>
            </a:bodyPr>
            <a:lstStyle/>
            <a:p>
              <a:pPr algn="ctr">
                <a:lnSpc>
                  <a:spcPts val="5945"/>
                </a:lnSpc>
              </a:pPr>
              <a:r>
                <a:rPr lang="en-US" sz="5663" b="1" spc="-56" dirty="0">
                  <a:solidFill>
                    <a:srgbClr val="FF0000"/>
                  </a:solidFill>
                  <a:latin typeface="Arial Bold"/>
                  <a:ea typeface="Arial Bold"/>
                  <a:cs typeface="Arial Bold"/>
                  <a:sym typeface="Arial Bold"/>
                </a:rPr>
                <a:t>E</a:t>
              </a:r>
            </a:p>
          </p:txBody>
        </p:sp>
        <p:sp>
          <p:nvSpPr>
            <p:cNvPr id="16" name="TextBox 16"/>
            <p:cNvSpPr txBox="1"/>
            <p:nvPr/>
          </p:nvSpPr>
          <p:spPr>
            <a:xfrm>
              <a:off x="4152367" y="5987631"/>
              <a:ext cx="2694290" cy="2394888"/>
            </a:xfrm>
            <a:prstGeom prst="rect">
              <a:avLst/>
            </a:prstGeom>
          </p:spPr>
          <p:txBody>
            <a:bodyPr wrap="square" lIns="0" tIns="0" rIns="0" bIns="0" rtlCol="0" anchor="t">
              <a:spAutoFit/>
            </a:bodyPr>
            <a:lstStyle/>
            <a:p>
              <a:pPr marL="285750" indent="-285750">
                <a:lnSpc>
                  <a:spcPct val="150000"/>
                </a:lnSpc>
                <a:spcBef>
                  <a:spcPct val="0"/>
                </a:spcBef>
                <a:buFont typeface="Arial" panose="020B0604020202020204" pitchFamily="34" charset="0"/>
                <a:buChar char="•"/>
              </a:pPr>
              <a:r>
                <a:rPr lang="en-US" sz="1600" dirty="0">
                  <a:solidFill>
                    <a:srgbClr val="FFFFFF"/>
                  </a:solidFill>
                  <a:latin typeface="Arial"/>
                  <a:ea typeface="Arial"/>
                  <a:cs typeface="Arial"/>
                  <a:sym typeface="Arial"/>
                </a:rPr>
                <a:t>Rising Cost – Inflation increases operating costs and low profit.</a:t>
              </a:r>
            </a:p>
            <a:p>
              <a:pPr marL="285750" indent="-285750">
                <a:lnSpc>
                  <a:spcPct val="150000"/>
                </a:lnSpc>
                <a:spcBef>
                  <a:spcPct val="0"/>
                </a:spcBef>
                <a:buFont typeface="Arial" panose="020B0604020202020204" pitchFamily="34" charset="0"/>
                <a:buChar char="•"/>
              </a:pPr>
              <a:endParaRPr lang="en-US" sz="1600" dirty="0">
                <a:solidFill>
                  <a:srgbClr val="FFFFFF"/>
                </a:solidFill>
                <a:latin typeface="Arial"/>
                <a:ea typeface="Arial"/>
                <a:cs typeface="Arial"/>
                <a:sym typeface="Arial"/>
              </a:endParaRPr>
            </a:p>
            <a:p>
              <a:pPr marL="285750" indent="-285750">
                <a:lnSpc>
                  <a:spcPct val="150000"/>
                </a:lnSpc>
                <a:spcBef>
                  <a:spcPct val="0"/>
                </a:spcBef>
                <a:buFont typeface="Arial" panose="020B0604020202020204" pitchFamily="34" charset="0"/>
                <a:buChar char="•"/>
              </a:pPr>
              <a:r>
                <a:rPr lang="en-US" sz="1600" dirty="0">
                  <a:solidFill>
                    <a:srgbClr val="FFFFFF"/>
                  </a:solidFill>
                  <a:latin typeface="Arial"/>
                  <a:ea typeface="Arial"/>
                  <a:cs typeface="Arial"/>
                  <a:sym typeface="Arial"/>
                </a:rPr>
                <a:t>Exchanges rates – would increase part costs.</a:t>
              </a:r>
            </a:p>
          </p:txBody>
        </p:sp>
      </p:grpSp>
      <p:grpSp>
        <p:nvGrpSpPr>
          <p:cNvPr id="45" name="Group 44">
            <a:extLst>
              <a:ext uri="{FF2B5EF4-FFF2-40B4-BE49-F238E27FC236}">
                <a16:creationId xmlns:a16="http://schemas.microsoft.com/office/drawing/2014/main" id="{5BB3DF84-DE1D-887D-7498-E4735835313D}"/>
              </a:ext>
            </a:extLst>
          </p:cNvPr>
          <p:cNvGrpSpPr/>
          <p:nvPr/>
        </p:nvGrpSpPr>
        <p:grpSpPr>
          <a:xfrm>
            <a:off x="8295243" y="4826692"/>
            <a:ext cx="2538000" cy="4123443"/>
            <a:chOff x="10372968" y="4828659"/>
            <a:chExt cx="2928142" cy="3922652"/>
          </a:xfrm>
        </p:grpSpPr>
        <p:grpSp>
          <p:nvGrpSpPr>
            <p:cNvPr id="31" name="Group 2">
              <a:extLst>
                <a:ext uri="{FF2B5EF4-FFF2-40B4-BE49-F238E27FC236}">
                  <a16:creationId xmlns:a16="http://schemas.microsoft.com/office/drawing/2014/main" id="{51A6E784-BF72-4186-2E14-92E81EBB8B58}"/>
                </a:ext>
              </a:extLst>
            </p:cNvPr>
            <p:cNvGrpSpPr/>
            <p:nvPr/>
          </p:nvGrpSpPr>
          <p:grpSpPr>
            <a:xfrm>
              <a:off x="10372968" y="4959816"/>
              <a:ext cx="2928142" cy="3791495"/>
              <a:chOff x="0" y="0"/>
              <a:chExt cx="1072310" cy="933713"/>
            </a:xfrm>
            <a:gradFill flip="none" rotWithShape="1">
              <a:gsLst>
                <a:gs pos="0">
                  <a:schemeClr val="tx2">
                    <a:lumMod val="60000"/>
                    <a:lumOff val="40000"/>
                    <a:shade val="30000"/>
                    <a:satMod val="115000"/>
                  </a:schemeClr>
                </a:gs>
                <a:gs pos="50000">
                  <a:schemeClr val="tx2">
                    <a:lumMod val="60000"/>
                    <a:lumOff val="40000"/>
                    <a:shade val="67500"/>
                    <a:satMod val="115000"/>
                  </a:schemeClr>
                </a:gs>
                <a:gs pos="100000">
                  <a:schemeClr val="tx2">
                    <a:lumMod val="60000"/>
                    <a:lumOff val="40000"/>
                    <a:shade val="100000"/>
                    <a:satMod val="115000"/>
                  </a:schemeClr>
                </a:gs>
              </a:gsLst>
              <a:lin ang="5400000" scaled="1"/>
              <a:tileRect/>
            </a:gradFill>
          </p:grpSpPr>
          <p:sp>
            <p:nvSpPr>
              <p:cNvPr id="32" name="Freeform 3">
                <a:extLst>
                  <a:ext uri="{FF2B5EF4-FFF2-40B4-BE49-F238E27FC236}">
                    <a16:creationId xmlns:a16="http://schemas.microsoft.com/office/drawing/2014/main" id="{2AC18C4E-2F59-325A-9799-235351DA173A}"/>
                  </a:ext>
                </a:extLst>
              </p:cNvPr>
              <p:cNvSpPr/>
              <p:nvPr/>
            </p:nvSpPr>
            <p:spPr>
              <a:xfrm>
                <a:off x="0" y="0"/>
                <a:ext cx="1072310" cy="933713"/>
              </a:xfrm>
              <a:prstGeom prst="round2DiagRect">
                <a:avLst/>
              </a:prstGeom>
              <a:grpFill/>
            </p:spPr>
            <p:txBody>
              <a:bodyPr/>
              <a:lstStyle/>
              <a:p>
                <a:endParaRPr lang="en-US" sz="1211"/>
              </a:p>
            </p:txBody>
          </p:sp>
          <p:sp>
            <p:nvSpPr>
              <p:cNvPr id="33" name="TextBox 4">
                <a:extLst>
                  <a:ext uri="{FF2B5EF4-FFF2-40B4-BE49-F238E27FC236}">
                    <a16:creationId xmlns:a16="http://schemas.microsoft.com/office/drawing/2014/main" id="{E6368721-C967-385F-FA6C-8286F5E6ECDA}"/>
                  </a:ext>
                </a:extLst>
              </p:cNvPr>
              <p:cNvSpPr txBox="1"/>
              <p:nvPr/>
            </p:nvSpPr>
            <p:spPr>
              <a:xfrm>
                <a:off x="0" y="-38100"/>
                <a:ext cx="1072310" cy="971813"/>
              </a:xfrm>
              <a:prstGeom prst="round2DiagRect">
                <a:avLst/>
              </a:prstGeom>
              <a:grpFill/>
            </p:spPr>
            <p:txBody>
              <a:bodyPr lIns="50801" tIns="50801" rIns="50801" bIns="50801" rtlCol="0" anchor="ctr"/>
              <a:lstStyle/>
              <a:p>
                <a:pPr algn="ctr">
                  <a:lnSpc>
                    <a:spcPts val="2659"/>
                  </a:lnSpc>
                </a:pPr>
                <a:endParaRPr sz="1211"/>
              </a:p>
            </p:txBody>
          </p:sp>
        </p:grpSp>
        <p:sp>
          <p:nvSpPr>
            <p:cNvPr id="17" name="TextBox 17"/>
            <p:cNvSpPr txBox="1"/>
            <p:nvPr/>
          </p:nvSpPr>
          <p:spPr>
            <a:xfrm>
              <a:off x="10473016" y="5857038"/>
              <a:ext cx="2609119" cy="2679511"/>
            </a:xfrm>
            <a:prstGeom prst="rect">
              <a:avLst/>
            </a:prstGeom>
          </p:spPr>
          <p:txBody>
            <a:bodyPr wrap="square" lIns="0" tIns="0" rIns="0" bIns="0" rtlCol="0" anchor="t">
              <a:spAutoFit/>
            </a:bodyPr>
            <a:lstStyle/>
            <a:p>
              <a:pPr marL="285750" indent="-285750">
                <a:lnSpc>
                  <a:spcPct val="150000"/>
                </a:lnSpc>
                <a:spcBef>
                  <a:spcPct val="0"/>
                </a:spcBef>
                <a:buFont typeface="Arial" panose="020B0604020202020204" pitchFamily="34" charset="0"/>
                <a:buChar char="•"/>
              </a:pPr>
              <a:r>
                <a:rPr lang="en-US" sz="1600" dirty="0">
                  <a:solidFill>
                    <a:srgbClr val="FFFFFF"/>
                  </a:solidFill>
                  <a:latin typeface="Arial"/>
                  <a:ea typeface="Arial"/>
                  <a:cs typeface="Arial"/>
                  <a:sym typeface="Arial"/>
                </a:rPr>
                <a:t>New Products - Demand for new parts old parts go obsolete.</a:t>
              </a:r>
            </a:p>
            <a:p>
              <a:pPr marL="285750" indent="-285750">
                <a:lnSpc>
                  <a:spcPct val="150000"/>
                </a:lnSpc>
                <a:spcBef>
                  <a:spcPct val="0"/>
                </a:spcBef>
                <a:buFont typeface="Arial" panose="020B0604020202020204" pitchFamily="34" charset="0"/>
                <a:buChar char="•"/>
              </a:pPr>
              <a:endParaRPr lang="en-US" sz="800" dirty="0">
                <a:solidFill>
                  <a:srgbClr val="FFFFFF"/>
                </a:solidFill>
                <a:latin typeface="Arial"/>
                <a:ea typeface="Arial"/>
                <a:cs typeface="Arial"/>
                <a:sym typeface="Arial"/>
              </a:endParaRPr>
            </a:p>
            <a:p>
              <a:pPr marL="285750" indent="-285750">
                <a:lnSpc>
                  <a:spcPct val="150000"/>
                </a:lnSpc>
                <a:spcBef>
                  <a:spcPct val="0"/>
                </a:spcBef>
                <a:buFont typeface="Arial" panose="020B0604020202020204" pitchFamily="34" charset="0"/>
                <a:buChar char="•"/>
              </a:pPr>
              <a:r>
                <a:rPr lang="en-US" sz="1600" dirty="0">
                  <a:solidFill>
                    <a:srgbClr val="FFFFFF"/>
                  </a:solidFill>
                  <a:latin typeface="Arial"/>
                  <a:ea typeface="Arial"/>
                  <a:cs typeface="Arial"/>
                  <a:sym typeface="Arial"/>
                </a:rPr>
                <a:t>E-commerce  – adapting to changes on payment portals </a:t>
              </a:r>
            </a:p>
          </p:txBody>
        </p:sp>
        <p:sp>
          <p:nvSpPr>
            <p:cNvPr id="20" name="TextBox 20"/>
            <p:cNvSpPr txBox="1"/>
            <p:nvPr/>
          </p:nvSpPr>
          <p:spPr>
            <a:xfrm>
              <a:off x="10495050" y="5522432"/>
              <a:ext cx="2738682" cy="320985"/>
            </a:xfrm>
            <a:prstGeom prst="rect">
              <a:avLst/>
            </a:prstGeom>
          </p:spPr>
          <p:txBody>
            <a:bodyPr lIns="0" tIns="0" rIns="0" bIns="0" rtlCol="0" anchor="t">
              <a:spAutoFit/>
            </a:bodyPr>
            <a:lstStyle/>
            <a:p>
              <a:pPr algn="ctr">
                <a:lnSpc>
                  <a:spcPts val="2731"/>
                </a:lnSpc>
              </a:pPr>
              <a:r>
                <a:rPr lang="en-US" sz="2100" b="1" dirty="0">
                  <a:solidFill>
                    <a:srgbClr val="FFFFFF"/>
                  </a:solidFill>
                  <a:latin typeface="Arial Bold"/>
                  <a:ea typeface="Arial Bold"/>
                  <a:cs typeface="Arial Bold"/>
                  <a:sym typeface="Arial Bold"/>
                </a:rPr>
                <a:t>TECHNOLOGICAL</a:t>
              </a:r>
            </a:p>
          </p:txBody>
        </p:sp>
        <p:sp>
          <p:nvSpPr>
            <p:cNvPr id="24" name="TextBox 24"/>
            <p:cNvSpPr txBox="1"/>
            <p:nvPr/>
          </p:nvSpPr>
          <p:spPr>
            <a:xfrm>
              <a:off x="11340270" y="4828659"/>
              <a:ext cx="993537" cy="756617"/>
            </a:xfrm>
            <a:prstGeom prst="rect">
              <a:avLst/>
            </a:prstGeom>
          </p:spPr>
          <p:txBody>
            <a:bodyPr lIns="0" tIns="0" rIns="0" bIns="0" rtlCol="0" anchor="t">
              <a:spAutoFit/>
            </a:bodyPr>
            <a:lstStyle/>
            <a:p>
              <a:pPr algn="ctr">
                <a:lnSpc>
                  <a:spcPts val="5945"/>
                </a:lnSpc>
              </a:pPr>
              <a:r>
                <a:rPr lang="en-US" sz="5663" b="1" spc="-56" dirty="0">
                  <a:solidFill>
                    <a:srgbClr val="FF0000"/>
                  </a:solidFill>
                  <a:latin typeface="Arial Bold"/>
                  <a:ea typeface="Arial Bold"/>
                  <a:cs typeface="Arial Bold"/>
                  <a:sym typeface="Arial Bold"/>
                </a:rPr>
                <a:t>T</a:t>
              </a:r>
            </a:p>
          </p:txBody>
        </p:sp>
      </p:grpSp>
      <p:grpSp>
        <p:nvGrpSpPr>
          <p:cNvPr id="44" name="Group 43">
            <a:extLst>
              <a:ext uri="{FF2B5EF4-FFF2-40B4-BE49-F238E27FC236}">
                <a16:creationId xmlns:a16="http://schemas.microsoft.com/office/drawing/2014/main" id="{4E093A17-C04E-57D2-D46C-5C592060B82E}"/>
              </a:ext>
            </a:extLst>
          </p:cNvPr>
          <p:cNvGrpSpPr/>
          <p:nvPr/>
        </p:nvGrpSpPr>
        <p:grpSpPr>
          <a:xfrm>
            <a:off x="5579085" y="4822949"/>
            <a:ext cx="2538000" cy="4127187"/>
            <a:chOff x="7211874" y="4836033"/>
            <a:chExt cx="2928142" cy="3915278"/>
          </a:xfrm>
        </p:grpSpPr>
        <p:grpSp>
          <p:nvGrpSpPr>
            <p:cNvPr id="34" name="Group 2">
              <a:extLst>
                <a:ext uri="{FF2B5EF4-FFF2-40B4-BE49-F238E27FC236}">
                  <a16:creationId xmlns:a16="http://schemas.microsoft.com/office/drawing/2014/main" id="{A6A1D636-3B14-1CC4-46D7-7BC31A61B99E}"/>
                </a:ext>
              </a:extLst>
            </p:cNvPr>
            <p:cNvGrpSpPr/>
            <p:nvPr/>
          </p:nvGrpSpPr>
          <p:grpSpPr>
            <a:xfrm>
              <a:off x="7211874" y="4959816"/>
              <a:ext cx="2928142" cy="3791495"/>
              <a:chOff x="0" y="0"/>
              <a:chExt cx="1072310" cy="933713"/>
            </a:xfrm>
            <a:gradFill flip="none" rotWithShape="1">
              <a:gsLst>
                <a:gs pos="0">
                  <a:schemeClr val="tx2">
                    <a:lumMod val="60000"/>
                    <a:lumOff val="40000"/>
                    <a:shade val="30000"/>
                    <a:satMod val="115000"/>
                  </a:schemeClr>
                </a:gs>
                <a:gs pos="50000">
                  <a:schemeClr val="tx2">
                    <a:lumMod val="60000"/>
                    <a:lumOff val="40000"/>
                    <a:shade val="67500"/>
                    <a:satMod val="115000"/>
                  </a:schemeClr>
                </a:gs>
                <a:gs pos="100000">
                  <a:schemeClr val="tx2">
                    <a:lumMod val="60000"/>
                    <a:lumOff val="40000"/>
                    <a:shade val="100000"/>
                    <a:satMod val="115000"/>
                  </a:schemeClr>
                </a:gs>
              </a:gsLst>
              <a:lin ang="5400000" scaled="1"/>
              <a:tileRect/>
            </a:gradFill>
          </p:grpSpPr>
          <p:sp>
            <p:nvSpPr>
              <p:cNvPr id="35" name="Freeform 3">
                <a:extLst>
                  <a:ext uri="{FF2B5EF4-FFF2-40B4-BE49-F238E27FC236}">
                    <a16:creationId xmlns:a16="http://schemas.microsoft.com/office/drawing/2014/main" id="{387E5FA5-7E4B-5B2E-AA9C-DA17E642DEA9}"/>
                  </a:ext>
                </a:extLst>
              </p:cNvPr>
              <p:cNvSpPr/>
              <p:nvPr/>
            </p:nvSpPr>
            <p:spPr>
              <a:xfrm>
                <a:off x="0" y="0"/>
                <a:ext cx="1072310" cy="933713"/>
              </a:xfrm>
              <a:prstGeom prst="round2DiagRect">
                <a:avLst/>
              </a:prstGeom>
              <a:grpFill/>
            </p:spPr>
            <p:txBody>
              <a:bodyPr/>
              <a:lstStyle/>
              <a:p>
                <a:endParaRPr lang="en-US" sz="1211"/>
              </a:p>
            </p:txBody>
          </p:sp>
          <p:sp>
            <p:nvSpPr>
              <p:cNvPr id="36" name="TextBox 4">
                <a:extLst>
                  <a:ext uri="{FF2B5EF4-FFF2-40B4-BE49-F238E27FC236}">
                    <a16:creationId xmlns:a16="http://schemas.microsoft.com/office/drawing/2014/main" id="{8A739924-E9C0-04D7-0B79-883739A9FD8F}"/>
                  </a:ext>
                </a:extLst>
              </p:cNvPr>
              <p:cNvSpPr txBox="1"/>
              <p:nvPr/>
            </p:nvSpPr>
            <p:spPr>
              <a:xfrm>
                <a:off x="0" y="-38100"/>
                <a:ext cx="1072310" cy="971813"/>
              </a:xfrm>
              <a:prstGeom prst="round2DiagRect">
                <a:avLst/>
              </a:prstGeom>
              <a:grpFill/>
            </p:spPr>
            <p:txBody>
              <a:bodyPr lIns="50801" tIns="50801" rIns="50801" bIns="50801" rtlCol="0" anchor="ctr"/>
              <a:lstStyle/>
              <a:p>
                <a:pPr algn="ctr">
                  <a:lnSpc>
                    <a:spcPts val="2659"/>
                  </a:lnSpc>
                </a:pPr>
                <a:endParaRPr sz="1211"/>
              </a:p>
            </p:txBody>
          </p:sp>
        </p:grpSp>
        <p:sp>
          <p:nvSpPr>
            <p:cNvPr id="37" name="TextBox 23">
              <a:extLst>
                <a:ext uri="{FF2B5EF4-FFF2-40B4-BE49-F238E27FC236}">
                  <a16:creationId xmlns:a16="http://schemas.microsoft.com/office/drawing/2014/main" id="{9FD4C1D0-09CD-2E56-2B03-91695BC76228}"/>
                </a:ext>
              </a:extLst>
            </p:cNvPr>
            <p:cNvSpPr txBox="1"/>
            <p:nvPr/>
          </p:nvSpPr>
          <p:spPr>
            <a:xfrm>
              <a:off x="8100670" y="4836033"/>
              <a:ext cx="993537" cy="756617"/>
            </a:xfrm>
            <a:prstGeom prst="rect">
              <a:avLst/>
            </a:prstGeom>
          </p:spPr>
          <p:txBody>
            <a:bodyPr lIns="0" tIns="0" rIns="0" bIns="0" rtlCol="0" anchor="t">
              <a:spAutoFit/>
            </a:bodyPr>
            <a:lstStyle/>
            <a:p>
              <a:pPr algn="ctr">
                <a:lnSpc>
                  <a:spcPts val="5945"/>
                </a:lnSpc>
              </a:pPr>
              <a:r>
                <a:rPr lang="en-US" sz="5663" b="1" spc="-56" dirty="0">
                  <a:solidFill>
                    <a:srgbClr val="FFFFFF"/>
                  </a:solidFill>
                  <a:latin typeface="Arial Bold"/>
                  <a:ea typeface="Arial Bold"/>
                  <a:cs typeface="Arial Bold"/>
                  <a:sym typeface="Arial Bold"/>
                </a:rPr>
                <a:t>S</a:t>
              </a:r>
            </a:p>
          </p:txBody>
        </p:sp>
        <p:sp>
          <p:nvSpPr>
            <p:cNvPr id="38" name="TextBox 19">
              <a:extLst>
                <a:ext uri="{FF2B5EF4-FFF2-40B4-BE49-F238E27FC236}">
                  <a16:creationId xmlns:a16="http://schemas.microsoft.com/office/drawing/2014/main" id="{21447C8B-EA16-770E-0B44-5932B6D358E9}"/>
                </a:ext>
              </a:extLst>
            </p:cNvPr>
            <p:cNvSpPr txBox="1"/>
            <p:nvPr/>
          </p:nvSpPr>
          <p:spPr>
            <a:xfrm>
              <a:off x="7228097" y="5502200"/>
              <a:ext cx="2738682" cy="320985"/>
            </a:xfrm>
            <a:prstGeom prst="rect">
              <a:avLst/>
            </a:prstGeom>
          </p:spPr>
          <p:txBody>
            <a:bodyPr lIns="0" tIns="0" rIns="0" bIns="0" rtlCol="0" anchor="t">
              <a:spAutoFit/>
            </a:bodyPr>
            <a:lstStyle/>
            <a:p>
              <a:pPr algn="ctr">
                <a:lnSpc>
                  <a:spcPts val="2731"/>
                </a:lnSpc>
              </a:pPr>
              <a:r>
                <a:rPr lang="en-US" sz="2100" b="1" dirty="0">
                  <a:solidFill>
                    <a:srgbClr val="FFFFFF"/>
                  </a:solidFill>
                  <a:latin typeface="Arial Bold"/>
                  <a:ea typeface="Arial Bold"/>
                  <a:cs typeface="Arial Bold"/>
                  <a:sym typeface="Arial Bold"/>
                </a:rPr>
                <a:t>SOCIAL</a:t>
              </a:r>
            </a:p>
          </p:txBody>
        </p:sp>
      </p:grpSp>
      <p:grpSp>
        <p:nvGrpSpPr>
          <p:cNvPr id="55" name="Group 54">
            <a:extLst>
              <a:ext uri="{FF2B5EF4-FFF2-40B4-BE49-F238E27FC236}">
                <a16:creationId xmlns:a16="http://schemas.microsoft.com/office/drawing/2014/main" id="{8C1C8158-FFF0-EF2A-E457-07B31CA12286}"/>
              </a:ext>
            </a:extLst>
          </p:cNvPr>
          <p:cNvGrpSpPr/>
          <p:nvPr/>
        </p:nvGrpSpPr>
        <p:grpSpPr>
          <a:xfrm>
            <a:off x="11005193" y="4857827"/>
            <a:ext cx="2538000" cy="4092307"/>
            <a:chOff x="7211874" y="4836033"/>
            <a:chExt cx="2928142" cy="3915278"/>
          </a:xfrm>
        </p:grpSpPr>
        <p:grpSp>
          <p:nvGrpSpPr>
            <p:cNvPr id="56" name="Group 2">
              <a:extLst>
                <a:ext uri="{FF2B5EF4-FFF2-40B4-BE49-F238E27FC236}">
                  <a16:creationId xmlns:a16="http://schemas.microsoft.com/office/drawing/2014/main" id="{6E36042A-3B25-91A1-66FA-3ED48656B9E1}"/>
                </a:ext>
              </a:extLst>
            </p:cNvPr>
            <p:cNvGrpSpPr/>
            <p:nvPr/>
          </p:nvGrpSpPr>
          <p:grpSpPr>
            <a:xfrm>
              <a:off x="7211874" y="4959816"/>
              <a:ext cx="2928142" cy="3791495"/>
              <a:chOff x="0" y="0"/>
              <a:chExt cx="1072310" cy="933713"/>
            </a:xfrm>
            <a:gradFill flip="none" rotWithShape="1">
              <a:gsLst>
                <a:gs pos="0">
                  <a:schemeClr val="tx2">
                    <a:lumMod val="60000"/>
                    <a:lumOff val="40000"/>
                    <a:shade val="30000"/>
                    <a:satMod val="115000"/>
                  </a:schemeClr>
                </a:gs>
                <a:gs pos="50000">
                  <a:schemeClr val="tx2">
                    <a:lumMod val="60000"/>
                    <a:lumOff val="40000"/>
                    <a:shade val="67500"/>
                    <a:satMod val="115000"/>
                  </a:schemeClr>
                </a:gs>
                <a:gs pos="100000">
                  <a:schemeClr val="tx2">
                    <a:lumMod val="60000"/>
                    <a:lumOff val="40000"/>
                    <a:shade val="100000"/>
                    <a:satMod val="115000"/>
                  </a:schemeClr>
                </a:gs>
              </a:gsLst>
              <a:lin ang="5400000" scaled="1"/>
              <a:tileRect/>
            </a:gradFill>
          </p:grpSpPr>
          <p:sp>
            <p:nvSpPr>
              <p:cNvPr id="59" name="Freeform 3">
                <a:extLst>
                  <a:ext uri="{FF2B5EF4-FFF2-40B4-BE49-F238E27FC236}">
                    <a16:creationId xmlns:a16="http://schemas.microsoft.com/office/drawing/2014/main" id="{63DF976E-AE90-862B-0C8D-130004F98ED4}"/>
                  </a:ext>
                </a:extLst>
              </p:cNvPr>
              <p:cNvSpPr/>
              <p:nvPr/>
            </p:nvSpPr>
            <p:spPr>
              <a:xfrm>
                <a:off x="0" y="0"/>
                <a:ext cx="1072310" cy="933713"/>
              </a:xfrm>
              <a:prstGeom prst="round2DiagRect">
                <a:avLst/>
              </a:prstGeom>
              <a:grpFill/>
            </p:spPr>
            <p:txBody>
              <a:bodyPr/>
              <a:lstStyle/>
              <a:p>
                <a:endParaRPr lang="en-US" sz="1211"/>
              </a:p>
            </p:txBody>
          </p:sp>
          <p:sp>
            <p:nvSpPr>
              <p:cNvPr id="60" name="TextBox 4">
                <a:extLst>
                  <a:ext uri="{FF2B5EF4-FFF2-40B4-BE49-F238E27FC236}">
                    <a16:creationId xmlns:a16="http://schemas.microsoft.com/office/drawing/2014/main" id="{A6D43088-420F-5B46-C1E0-DEE08F434FC2}"/>
                  </a:ext>
                </a:extLst>
              </p:cNvPr>
              <p:cNvSpPr txBox="1"/>
              <p:nvPr/>
            </p:nvSpPr>
            <p:spPr>
              <a:xfrm>
                <a:off x="0" y="-38100"/>
                <a:ext cx="1072310" cy="971813"/>
              </a:xfrm>
              <a:prstGeom prst="round2DiagRect">
                <a:avLst/>
              </a:prstGeom>
              <a:grpFill/>
            </p:spPr>
            <p:txBody>
              <a:bodyPr lIns="50801" tIns="50801" rIns="50801" bIns="50801" rtlCol="0" anchor="ctr"/>
              <a:lstStyle/>
              <a:p>
                <a:pPr algn="ctr">
                  <a:lnSpc>
                    <a:spcPts val="2659"/>
                  </a:lnSpc>
                </a:pPr>
                <a:endParaRPr sz="1211"/>
              </a:p>
            </p:txBody>
          </p:sp>
        </p:grpSp>
        <p:sp>
          <p:nvSpPr>
            <p:cNvPr id="57" name="TextBox 23">
              <a:extLst>
                <a:ext uri="{FF2B5EF4-FFF2-40B4-BE49-F238E27FC236}">
                  <a16:creationId xmlns:a16="http://schemas.microsoft.com/office/drawing/2014/main" id="{AF9C06EE-E321-CEED-7A20-6526A42E7227}"/>
                </a:ext>
              </a:extLst>
            </p:cNvPr>
            <p:cNvSpPr txBox="1"/>
            <p:nvPr/>
          </p:nvSpPr>
          <p:spPr>
            <a:xfrm>
              <a:off x="8100670" y="4836033"/>
              <a:ext cx="993537" cy="756617"/>
            </a:xfrm>
            <a:prstGeom prst="rect">
              <a:avLst/>
            </a:prstGeom>
          </p:spPr>
          <p:txBody>
            <a:bodyPr lIns="0" tIns="0" rIns="0" bIns="0" rtlCol="0" anchor="t">
              <a:spAutoFit/>
            </a:bodyPr>
            <a:lstStyle/>
            <a:p>
              <a:pPr algn="ctr">
                <a:lnSpc>
                  <a:spcPts val="5945"/>
                </a:lnSpc>
              </a:pPr>
              <a:r>
                <a:rPr lang="en-US" sz="5663" b="1" spc="-56" dirty="0">
                  <a:solidFill>
                    <a:srgbClr val="FFFFFF"/>
                  </a:solidFill>
                  <a:latin typeface="Arial Bold"/>
                  <a:ea typeface="Arial Bold"/>
                  <a:cs typeface="Arial Bold"/>
                  <a:sym typeface="Arial Bold"/>
                </a:rPr>
                <a:t>E</a:t>
              </a:r>
            </a:p>
          </p:txBody>
        </p:sp>
        <p:sp>
          <p:nvSpPr>
            <p:cNvPr id="58" name="TextBox 19">
              <a:extLst>
                <a:ext uri="{FF2B5EF4-FFF2-40B4-BE49-F238E27FC236}">
                  <a16:creationId xmlns:a16="http://schemas.microsoft.com/office/drawing/2014/main" id="{8EEFAB9C-057D-2921-1F6D-3760D9CF6C46}"/>
                </a:ext>
              </a:extLst>
            </p:cNvPr>
            <p:cNvSpPr txBox="1"/>
            <p:nvPr/>
          </p:nvSpPr>
          <p:spPr>
            <a:xfrm>
              <a:off x="7228097" y="5502200"/>
              <a:ext cx="2738682" cy="320985"/>
            </a:xfrm>
            <a:prstGeom prst="rect">
              <a:avLst/>
            </a:prstGeom>
          </p:spPr>
          <p:txBody>
            <a:bodyPr lIns="0" tIns="0" rIns="0" bIns="0" rtlCol="0" anchor="t">
              <a:spAutoFit/>
            </a:bodyPr>
            <a:lstStyle/>
            <a:p>
              <a:pPr algn="ctr">
                <a:lnSpc>
                  <a:spcPts val="2731"/>
                </a:lnSpc>
              </a:pPr>
              <a:r>
                <a:rPr lang="en-US" sz="2100" b="1" dirty="0">
                  <a:solidFill>
                    <a:srgbClr val="FFFFFF"/>
                  </a:solidFill>
                  <a:latin typeface="Arial Bold"/>
                  <a:ea typeface="Arial Bold"/>
                  <a:cs typeface="Arial Bold"/>
                  <a:sym typeface="Arial Bold"/>
                </a:rPr>
                <a:t>ENIVROMENTAL</a:t>
              </a:r>
            </a:p>
          </p:txBody>
        </p:sp>
      </p:grpSp>
      <p:grpSp>
        <p:nvGrpSpPr>
          <p:cNvPr id="61" name="Group 60">
            <a:extLst>
              <a:ext uri="{FF2B5EF4-FFF2-40B4-BE49-F238E27FC236}">
                <a16:creationId xmlns:a16="http://schemas.microsoft.com/office/drawing/2014/main" id="{8E588A34-847C-C42B-7157-239C10FF8EDC}"/>
              </a:ext>
            </a:extLst>
          </p:cNvPr>
          <p:cNvGrpSpPr/>
          <p:nvPr/>
        </p:nvGrpSpPr>
        <p:grpSpPr>
          <a:xfrm>
            <a:off x="13715143" y="4842429"/>
            <a:ext cx="2538000" cy="4077900"/>
            <a:chOff x="7211874" y="4836033"/>
            <a:chExt cx="2928142" cy="3915278"/>
          </a:xfrm>
        </p:grpSpPr>
        <p:grpSp>
          <p:nvGrpSpPr>
            <p:cNvPr id="62" name="Group 2">
              <a:extLst>
                <a:ext uri="{FF2B5EF4-FFF2-40B4-BE49-F238E27FC236}">
                  <a16:creationId xmlns:a16="http://schemas.microsoft.com/office/drawing/2014/main" id="{8EA76FA6-72B9-1B81-765F-0F6D9160DA39}"/>
                </a:ext>
              </a:extLst>
            </p:cNvPr>
            <p:cNvGrpSpPr/>
            <p:nvPr/>
          </p:nvGrpSpPr>
          <p:grpSpPr>
            <a:xfrm>
              <a:off x="7211874" y="4959816"/>
              <a:ext cx="2928142" cy="3791495"/>
              <a:chOff x="0" y="0"/>
              <a:chExt cx="1072310" cy="933713"/>
            </a:xfrm>
            <a:gradFill flip="none" rotWithShape="1">
              <a:gsLst>
                <a:gs pos="0">
                  <a:schemeClr val="tx2">
                    <a:lumMod val="60000"/>
                    <a:lumOff val="40000"/>
                    <a:shade val="30000"/>
                    <a:satMod val="115000"/>
                  </a:schemeClr>
                </a:gs>
                <a:gs pos="50000">
                  <a:schemeClr val="tx2">
                    <a:lumMod val="60000"/>
                    <a:lumOff val="40000"/>
                    <a:shade val="67500"/>
                    <a:satMod val="115000"/>
                  </a:schemeClr>
                </a:gs>
                <a:gs pos="100000">
                  <a:schemeClr val="tx2">
                    <a:lumMod val="60000"/>
                    <a:lumOff val="40000"/>
                    <a:shade val="100000"/>
                    <a:satMod val="115000"/>
                  </a:schemeClr>
                </a:gs>
              </a:gsLst>
              <a:lin ang="5400000" scaled="1"/>
              <a:tileRect/>
            </a:gradFill>
          </p:grpSpPr>
          <p:sp>
            <p:nvSpPr>
              <p:cNvPr id="65" name="Freeform 3">
                <a:extLst>
                  <a:ext uri="{FF2B5EF4-FFF2-40B4-BE49-F238E27FC236}">
                    <a16:creationId xmlns:a16="http://schemas.microsoft.com/office/drawing/2014/main" id="{3E5ADF72-E8CC-E1E7-00A5-1972632618DA}"/>
                  </a:ext>
                </a:extLst>
              </p:cNvPr>
              <p:cNvSpPr/>
              <p:nvPr/>
            </p:nvSpPr>
            <p:spPr>
              <a:xfrm>
                <a:off x="0" y="0"/>
                <a:ext cx="1072310" cy="933713"/>
              </a:xfrm>
              <a:prstGeom prst="round2DiagRect">
                <a:avLst/>
              </a:prstGeom>
              <a:grpFill/>
            </p:spPr>
            <p:txBody>
              <a:bodyPr/>
              <a:lstStyle/>
              <a:p>
                <a:endParaRPr lang="en-US" sz="1211"/>
              </a:p>
            </p:txBody>
          </p:sp>
          <p:sp>
            <p:nvSpPr>
              <p:cNvPr id="66" name="TextBox 4">
                <a:extLst>
                  <a:ext uri="{FF2B5EF4-FFF2-40B4-BE49-F238E27FC236}">
                    <a16:creationId xmlns:a16="http://schemas.microsoft.com/office/drawing/2014/main" id="{BE3D5711-55E3-0D94-C7A4-5FE5E280E3A9}"/>
                  </a:ext>
                </a:extLst>
              </p:cNvPr>
              <p:cNvSpPr txBox="1"/>
              <p:nvPr/>
            </p:nvSpPr>
            <p:spPr>
              <a:xfrm>
                <a:off x="0" y="-38100"/>
                <a:ext cx="1072310" cy="971813"/>
              </a:xfrm>
              <a:prstGeom prst="round2DiagRect">
                <a:avLst/>
              </a:prstGeom>
              <a:grpFill/>
            </p:spPr>
            <p:txBody>
              <a:bodyPr lIns="50801" tIns="50801" rIns="50801" bIns="50801" rtlCol="0" anchor="ctr"/>
              <a:lstStyle/>
              <a:p>
                <a:pPr algn="ctr">
                  <a:lnSpc>
                    <a:spcPts val="2659"/>
                  </a:lnSpc>
                </a:pPr>
                <a:endParaRPr sz="1211"/>
              </a:p>
            </p:txBody>
          </p:sp>
        </p:grpSp>
        <p:sp>
          <p:nvSpPr>
            <p:cNvPr id="63" name="TextBox 23">
              <a:extLst>
                <a:ext uri="{FF2B5EF4-FFF2-40B4-BE49-F238E27FC236}">
                  <a16:creationId xmlns:a16="http://schemas.microsoft.com/office/drawing/2014/main" id="{CB614369-38D6-97ED-80F0-0C7169D0D9A7}"/>
                </a:ext>
              </a:extLst>
            </p:cNvPr>
            <p:cNvSpPr txBox="1"/>
            <p:nvPr/>
          </p:nvSpPr>
          <p:spPr>
            <a:xfrm>
              <a:off x="8100670" y="4836033"/>
              <a:ext cx="993537" cy="756617"/>
            </a:xfrm>
            <a:prstGeom prst="rect">
              <a:avLst/>
            </a:prstGeom>
          </p:spPr>
          <p:txBody>
            <a:bodyPr lIns="0" tIns="0" rIns="0" bIns="0" rtlCol="0" anchor="t">
              <a:spAutoFit/>
            </a:bodyPr>
            <a:lstStyle/>
            <a:p>
              <a:pPr algn="ctr">
                <a:lnSpc>
                  <a:spcPts val="5945"/>
                </a:lnSpc>
              </a:pPr>
              <a:r>
                <a:rPr lang="en-US" sz="5663" b="1" spc="-56" dirty="0">
                  <a:solidFill>
                    <a:srgbClr val="FFFFFF"/>
                  </a:solidFill>
                  <a:latin typeface="Arial Bold"/>
                  <a:ea typeface="Arial Bold"/>
                  <a:cs typeface="Arial Bold"/>
                  <a:sym typeface="Arial Bold"/>
                </a:rPr>
                <a:t>L</a:t>
              </a:r>
            </a:p>
          </p:txBody>
        </p:sp>
        <p:sp>
          <p:nvSpPr>
            <p:cNvPr id="64" name="TextBox 19">
              <a:extLst>
                <a:ext uri="{FF2B5EF4-FFF2-40B4-BE49-F238E27FC236}">
                  <a16:creationId xmlns:a16="http://schemas.microsoft.com/office/drawing/2014/main" id="{31D68416-E7AD-47DA-1FEB-F13F1CE44359}"/>
                </a:ext>
              </a:extLst>
            </p:cNvPr>
            <p:cNvSpPr txBox="1"/>
            <p:nvPr/>
          </p:nvSpPr>
          <p:spPr>
            <a:xfrm>
              <a:off x="7228097" y="5502200"/>
              <a:ext cx="2738682" cy="320985"/>
            </a:xfrm>
            <a:prstGeom prst="rect">
              <a:avLst/>
            </a:prstGeom>
          </p:spPr>
          <p:txBody>
            <a:bodyPr lIns="0" tIns="0" rIns="0" bIns="0" rtlCol="0" anchor="t">
              <a:spAutoFit/>
            </a:bodyPr>
            <a:lstStyle/>
            <a:p>
              <a:pPr algn="ctr">
                <a:lnSpc>
                  <a:spcPts val="2731"/>
                </a:lnSpc>
              </a:pPr>
              <a:r>
                <a:rPr lang="en-US" sz="2100" b="1" dirty="0">
                  <a:solidFill>
                    <a:srgbClr val="FFFFFF"/>
                  </a:solidFill>
                  <a:latin typeface="Arial Bold"/>
                  <a:ea typeface="Arial Bold"/>
                  <a:cs typeface="Arial Bold"/>
                  <a:sym typeface="Arial Bold"/>
                </a:rPr>
                <a:t>LEGAL</a:t>
              </a:r>
            </a:p>
          </p:txBody>
        </p:sp>
      </p:grpSp>
      <p:sp>
        <p:nvSpPr>
          <p:cNvPr id="79" name="TextBox 15">
            <a:extLst>
              <a:ext uri="{FF2B5EF4-FFF2-40B4-BE49-F238E27FC236}">
                <a16:creationId xmlns:a16="http://schemas.microsoft.com/office/drawing/2014/main" id="{C67A389D-CC87-B569-50EA-FA750C093987}"/>
              </a:ext>
            </a:extLst>
          </p:cNvPr>
          <p:cNvSpPr txBox="1"/>
          <p:nvPr/>
        </p:nvSpPr>
        <p:spPr>
          <a:xfrm>
            <a:off x="5693256" y="5844470"/>
            <a:ext cx="2287173" cy="2539670"/>
          </a:xfrm>
          <a:prstGeom prst="rect">
            <a:avLst/>
          </a:prstGeom>
        </p:spPr>
        <p:txBody>
          <a:bodyPr wrap="square" lIns="0" tIns="0" rIns="0" bIns="0" rtlCol="0" anchor="t">
            <a:spAutoFit/>
          </a:bodyPr>
          <a:lstStyle/>
          <a:p>
            <a:pPr marL="285750" indent="-285750">
              <a:lnSpc>
                <a:spcPct val="150000"/>
              </a:lnSpc>
              <a:spcBef>
                <a:spcPct val="0"/>
              </a:spcBef>
              <a:buFont typeface="Arial" panose="020B0604020202020204" pitchFamily="34" charset="0"/>
              <a:buChar char="•"/>
            </a:pPr>
            <a:r>
              <a:rPr lang="en-US" sz="1600" dirty="0">
                <a:solidFill>
                  <a:srgbClr val="FFFFFF"/>
                </a:solidFill>
                <a:latin typeface="Arial"/>
                <a:ea typeface="Arial"/>
                <a:cs typeface="Arial"/>
                <a:sym typeface="Arial"/>
              </a:rPr>
              <a:t>Low price demand- customer will choose lower priced parts.</a:t>
            </a:r>
          </a:p>
          <a:p>
            <a:pPr marL="285750" indent="-285750">
              <a:lnSpc>
                <a:spcPct val="150000"/>
              </a:lnSpc>
              <a:spcBef>
                <a:spcPct val="0"/>
              </a:spcBef>
              <a:buFont typeface="Arial" panose="020B0604020202020204" pitchFamily="34" charset="0"/>
              <a:buChar char="•"/>
            </a:pPr>
            <a:endParaRPr lang="en-US" sz="1600" dirty="0">
              <a:solidFill>
                <a:srgbClr val="FFFFFF"/>
              </a:solidFill>
              <a:latin typeface="Arial"/>
              <a:ea typeface="Arial"/>
              <a:cs typeface="Arial"/>
              <a:sym typeface="Arial"/>
            </a:endParaRPr>
          </a:p>
          <a:p>
            <a:pPr marL="285750" indent="-285750">
              <a:lnSpc>
                <a:spcPct val="150000"/>
              </a:lnSpc>
              <a:spcBef>
                <a:spcPct val="0"/>
              </a:spcBef>
              <a:buFont typeface="Arial" panose="020B0604020202020204" pitchFamily="34" charset="0"/>
              <a:buChar char="•"/>
            </a:pPr>
            <a:r>
              <a:rPr lang="en-US" sz="1600" dirty="0">
                <a:solidFill>
                  <a:srgbClr val="FFFFFF"/>
                </a:solidFill>
                <a:latin typeface="Arial"/>
                <a:ea typeface="Arial"/>
                <a:cs typeface="Arial"/>
                <a:sym typeface="Arial"/>
              </a:rPr>
              <a:t>Reduce spending, Low repair demands  for genuine parts.</a:t>
            </a:r>
          </a:p>
        </p:txBody>
      </p:sp>
      <p:sp>
        <p:nvSpPr>
          <p:cNvPr id="80" name="TextBox 15">
            <a:extLst>
              <a:ext uri="{FF2B5EF4-FFF2-40B4-BE49-F238E27FC236}">
                <a16:creationId xmlns:a16="http://schemas.microsoft.com/office/drawing/2014/main" id="{AF54A7C1-3DAF-71CB-7314-3941DCB912E1}"/>
              </a:ext>
            </a:extLst>
          </p:cNvPr>
          <p:cNvSpPr txBox="1"/>
          <p:nvPr/>
        </p:nvSpPr>
        <p:spPr>
          <a:xfrm>
            <a:off x="11102336" y="5939779"/>
            <a:ext cx="2287173" cy="2170338"/>
          </a:xfrm>
          <a:prstGeom prst="rect">
            <a:avLst/>
          </a:prstGeom>
        </p:spPr>
        <p:txBody>
          <a:bodyPr wrap="square" lIns="0" tIns="0" rIns="0" bIns="0" rtlCol="0" anchor="t">
            <a:spAutoFit/>
          </a:bodyPr>
          <a:lstStyle/>
          <a:p>
            <a:pPr marL="285750" indent="-285750">
              <a:lnSpc>
                <a:spcPct val="150000"/>
              </a:lnSpc>
              <a:spcBef>
                <a:spcPct val="0"/>
              </a:spcBef>
              <a:buFont typeface="Arial" panose="020B0604020202020204" pitchFamily="34" charset="0"/>
              <a:buChar char="•"/>
            </a:pPr>
            <a:r>
              <a:rPr lang="en-US" sz="1600" dirty="0">
                <a:solidFill>
                  <a:srgbClr val="FFFFFF"/>
                </a:solidFill>
                <a:latin typeface="Arial"/>
                <a:ea typeface="Arial"/>
                <a:cs typeface="Arial"/>
                <a:sym typeface="Arial"/>
              </a:rPr>
              <a:t>Eco – friendly -  using quality parts less waste to landfills.</a:t>
            </a:r>
          </a:p>
          <a:p>
            <a:pPr marL="285750" indent="-285750">
              <a:lnSpc>
                <a:spcPct val="150000"/>
              </a:lnSpc>
              <a:spcBef>
                <a:spcPct val="0"/>
              </a:spcBef>
              <a:buFont typeface="Arial" panose="020B0604020202020204" pitchFamily="34" charset="0"/>
              <a:buChar char="•"/>
            </a:pPr>
            <a:r>
              <a:rPr lang="en-US" sz="1600" dirty="0">
                <a:solidFill>
                  <a:srgbClr val="FFFFFF"/>
                </a:solidFill>
                <a:latin typeface="Arial"/>
                <a:ea typeface="Arial"/>
                <a:cs typeface="Arial"/>
                <a:sym typeface="Arial"/>
              </a:rPr>
              <a:t>Strict Regulations – increased cost in packaging</a:t>
            </a:r>
          </a:p>
        </p:txBody>
      </p:sp>
      <p:sp>
        <p:nvSpPr>
          <p:cNvPr id="81" name="TextBox 15">
            <a:extLst>
              <a:ext uri="{FF2B5EF4-FFF2-40B4-BE49-F238E27FC236}">
                <a16:creationId xmlns:a16="http://schemas.microsoft.com/office/drawing/2014/main" id="{63C627D3-F335-A5F5-5F3E-ED0BB019B79C}"/>
              </a:ext>
            </a:extLst>
          </p:cNvPr>
          <p:cNvSpPr txBox="1"/>
          <p:nvPr/>
        </p:nvSpPr>
        <p:spPr>
          <a:xfrm>
            <a:off x="13829875" y="5777275"/>
            <a:ext cx="2287173" cy="3454792"/>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US" sz="1600" dirty="0">
                <a:solidFill>
                  <a:srgbClr val="FFFFFF"/>
                </a:solidFill>
                <a:latin typeface="Arial"/>
                <a:ea typeface="Arial"/>
                <a:cs typeface="Arial"/>
                <a:sym typeface="Arial"/>
              </a:rPr>
              <a:t>Consumer Protection law- require higher liability for faulty parts</a:t>
            </a:r>
          </a:p>
          <a:p>
            <a:pPr algn="ctr">
              <a:lnSpc>
                <a:spcPct val="150000"/>
              </a:lnSpc>
            </a:pPr>
            <a:endParaRPr lang="en-US" sz="600" dirty="0">
              <a:solidFill>
                <a:srgbClr val="FFFFFF"/>
              </a:solidFill>
              <a:latin typeface="Arial"/>
              <a:ea typeface="Arial"/>
              <a:cs typeface="Arial"/>
              <a:sym typeface="Arial"/>
            </a:endParaRPr>
          </a:p>
          <a:p>
            <a:pPr marL="285750" indent="-285750">
              <a:lnSpc>
                <a:spcPct val="150000"/>
              </a:lnSpc>
              <a:buFont typeface="Arial" panose="020B0604020202020204" pitchFamily="34" charset="0"/>
              <a:buChar char="•"/>
            </a:pPr>
            <a:r>
              <a:rPr lang="en-US" sz="1600" dirty="0">
                <a:solidFill>
                  <a:srgbClr val="FFFFFF"/>
                </a:solidFill>
                <a:latin typeface="Arial"/>
                <a:ea typeface="Arial"/>
                <a:cs typeface="Arial"/>
                <a:sym typeface="Arial"/>
              </a:rPr>
              <a:t>Trading regulation restriction – may limit certain part availability like in demand IC chips</a:t>
            </a:r>
          </a:p>
          <a:p>
            <a:pPr algn="ctr">
              <a:lnSpc>
                <a:spcPts val="2054"/>
              </a:lnSpc>
              <a:spcBef>
                <a:spcPct val="0"/>
              </a:spcBef>
            </a:pPr>
            <a:endParaRPr lang="en-US" sz="1800" dirty="0">
              <a:solidFill>
                <a:srgbClr val="FFFFFF"/>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942B5-D6A6-0687-C5FA-58939C7EA197}"/>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71F4B054-E2D7-03F7-CDFA-8CCC6CF6B60C}"/>
              </a:ext>
            </a:extLst>
          </p:cNvPr>
          <p:cNvSpPr txBox="1"/>
          <p:nvPr/>
        </p:nvSpPr>
        <p:spPr>
          <a:xfrm>
            <a:off x="322852" y="1835478"/>
            <a:ext cx="10345148" cy="1593513"/>
          </a:xfrm>
          <a:prstGeom prst="rect">
            <a:avLst/>
          </a:prstGeom>
        </p:spPr>
        <p:txBody>
          <a:bodyPr wrap="square" lIns="0" tIns="0" rIns="0" bIns="0" rtlCol="0" anchor="t">
            <a:spAutoFit/>
          </a:bodyPr>
          <a:lstStyle/>
          <a:p>
            <a:pPr algn="just">
              <a:lnSpc>
                <a:spcPct val="150000"/>
              </a:lnSpc>
            </a:pPr>
            <a:r>
              <a:rPr lang="en-GB" sz="2400" dirty="0">
                <a:latin typeface="Arial" panose="020B0604020202020204" pitchFamily="34" charset="0"/>
                <a:cs typeface="Arial" panose="020B0604020202020204" pitchFamily="34" charset="0"/>
              </a:rPr>
              <a:t>Using management tools with SWOT to understand strengths, weaknesses, opportunities, threats, an analysis is used to assist company executives in creating such strategies </a:t>
            </a:r>
            <a:endParaRPr lang="en-US" sz="2400" dirty="0">
              <a:solidFill>
                <a:srgbClr val="000000"/>
              </a:solidFill>
              <a:latin typeface="Arial" panose="020B0604020202020204" pitchFamily="34" charset="0"/>
              <a:ea typeface="Open Sauce"/>
              <a:cs typeface="Arial" panose="020B0604020202020204" pitchFamily="34" charset="0"/>
              <a:sym typeface="Open Sauce"/>
            </a:endParaRPr>
          </a:p>
        </p:txBody>
      </p:sp>
      <p:grpSp>
        <p:nvGrpSpPr>
          <p:cNvPr id="3" name="Group 3">
            <a:extLst>
              <a:ext uri="{FF2B5EF4-FFF2-40B4-BE49-F238E27FC236}">
                <a16:creationId xmlns:a16="http://schemas.microsoft.com/office/drawing/2014/main" id="{EC73992C-E9A2-B4B3-E06C-D921283B1CC7}"/>
              </a:ext>
            </a:extLst>
          </p:cNvPr>
          <p:cNvGrpSpPr/>
          <p:nvPr/>
        </p:nvGrpSpPr>
        <p:grpSpPr>
          <a:xfrm>
            <a:off x="-1" y="4297251"/>
            <a:ext cx="18288001" cy="5833317"/>
            <a:chOff x="0" y="0"/>
            <a:chExt cx="4776702" cy="1044801"/>
          </a:xfrm>
        </p:grpSpPr>
        <p:sp>
          <p:nvSpPr>
            <p:cNvPr id="4" name="Freeform 4">
              <a:extLst>
                <a:ext uri="{FF2B5EF4-FFF2-40B4-BE49-F238E27FC236}">
                  <a16:creationId xmlns:a16="http://schemas.microsoft.com/office/drawing/2014/main" id="{AFF1AB2C-301D-3AAB-0D6D-681EE09A497E}"/>
                </a:ext>
              </a:extLst>
            </p:cNvPr>
            <p:cNvSpPr/>
            <p:nvPr/>
          </p:nvSpPr>
          <p:spPr>
            <a:xfrm>
              <a:off x="0" y="0"/>
              <a:ext cx="4776702" cy="1044801"/>
            </a:xfrm>
            <a:custGeom>
              <a:avLst/>
              <a:gdLst/>
              <a:ahLst/>
              <a:cxnLst/>
              <a:rect l="l" t="t" r="r" b="b"/>
              <a:pathLst>
                <a:path w="4776702" h="1044801">
                  <a:moveTo>
                    <a:pt x="18845" y="0"/>
                  </a:moveTo>
                  <a:lnTo>
                    <a:pt x="4757857" y="0"/>
                  </a:lnTo>
                  <a:cubicBezTo>
                    <a:pt x="4762855" y="0"/>
                    <a:pt x="4767649" y="1985"/>
                    <a:pt x="4771183" y="5520"/>
                  </a:cubicBezTo>
                  <a:cubicBezTo>
                    <a:pt x="4774717" y="9054"/>
                    <a:pt x="4776702" y="13847"/>
                    <a:pt x="4776702" y="18845"/>
                  </a:cubicBezTo>
                  <a:lnTo>
                    <a:pt x="4776702" y="1025956"/>
                  </a:lnTo>
                  <a:cubicBezTo>
                    <a:pt x="4776702" y="1030954"/>
                    <a:pt x="4774717" y="1035748"/>
                    <a:pt x="4771183" y="1039282"/>
                  </a:cubicBezTo>
                  <a:cubicBezTo>
                    <a:pt x="4767649" y="1042816"/>
                    <a:pt x="4762855" y="1044801"/>
                    <a:pt x="4757857" y="1044801"/>
                  </a:cubicBezTo>
                  <a:lnTo>
                    <a:pt x="18845" y="1044801"/>
                  </a:lnTo>
                  <a:cubicBezTo>
                    <a:pt x="13847" y="1044801"/>
                    <a:pt x="9054" y="1042816"/>
                    <a:pt x="5520" y="1039282"/>
                  </a:cubicBezTo>
                  <a:cubicBezTo>
                    <a:pt x="1985" y="1035748"/>
                    <a:pt x="0" y="1030954"/>
                    <a:pt x="0" y="1025956"/>
                  </a:cubicBezTo>
                  <a:lnTo>
                    <a:pt x="0" y="18845"/>
                  </a:lnTo>
                  <a:cubicBezTo>
                    <a:pt x="0" y="13847"/>
                    <a:pt x="1985" y="9054"/>
                    <a:pt x="5520" y="5520"/>
                  </a:cubicBezTo>
                  <a:cubicBezTo>
                    <a:pt x="9054" y="1985"/>
                    <a:pt x="13847" y="0"/>
                    <a:pt x="18845"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5" name="TextBox 5">
              <a:extLst>
                <a:ext uri="{FF2B5EF4-FFF2-40B4-BE49-F238E27FC236}">
                  <a16:creationId xmlns:a16="http://schemas.microsoft.com/office/drawing/2014/main" id="{D7EBC97C-4A7C-A800-F6B7-65DB183ABA5F}"/>
                </a:ext>
              </a:extLst>
            </p:cNvPr>
            <p:cNvSpPr txBox="1"/>
            <p:nvPr/>
          </p:nvSpPr>
          <p:spPr>
            <a:xfrm>
              <a:off x="0" y="-38100"/>
              <a:ext cx="4776702" cy="1082901"/>
            </a:xfrm>
            <a:prstGeom prst="rect">
              <a:avLst/>
            </a:prstGeom>
          </p:spPr>
          <p:txBody>
            <a:bodyPr lIns="50801" tIns="50801" rIns="50801" bIns="50801" rtlCol="0" anchor="ctr"/>
            <a:lstStyle/>
            <a:p>
              <a:pPr algn="ctr">
                <a:lnSpc>
                  <a:spcPts val="2659"/>
                </a:lnSpc>
              </a:pPr>
              <a:endParaRPr sz="1211"/>
            </a:p>
          </p:txBody>
        </p:sp>
      </p:grpSp>
      <p:sp>
        <p:nvSpPr>
          <p:cNvPr id="6" name="Freeform 6">
            <a:extLst>
              <a:ext uri="{FF2B5EF4-FFF2-40B4-BE49-F238E27FC236}">
                <a16:creationId xmlns:a16="http://schemas.microsoft.com/office/drawing/2014/main" id="{333FFD70-2296-129F-88F9-13FB6E91735C}"/>
              </a:ext>
            </a:extLst>
          </p:cNvPr>
          <p:cNvSpPr/>
          <p:nvPr/>
        </p:nvSpPr>
        <p:spPr>
          <a:xfrm flipH="1" flipV="1">
            <a:off x="9765122" y="-463239"/>
            <a:ext cx="14063641" cy="5378432"/>
          </a:xfrm>
          <a:custGeom>
            <a:avLst/>
            <a:gdLst/>
            <a:ahLst/>
            <a:cxnLst/>
            <a:rect l="l" t="t" r="r" b="b"/>
            <a:pathLst>
              <a:path w="14063641" h="5378432">
                <a:moveTo>
                  <a:pt x="14063641" y="5378432"/>
                </a:moveTo>
                <a:lnTo>
                  <a:pt x="0" y="5378432"/>
                </a:lnTo>
                <a:lnTo>
                  <a:pt x="0" y="0"/>
                </a:lnTo>
                <a:lnTo>
                  <a:pt x="14063641" y="0"/>
                </a:lnTo>
                <a:lnTo>
                  <a:pt x="14063641" y="5378432"/>
                </a:lnTo>
                <a:close/>
              </a:path>
            </a:pathLst>
          </a:custGeom>
          <a:blipFill>
            <a:blip>
              <a:extLst>
                <a:ext uri="{96DAC541-7B7A-43D3-8B79-37D633B846F1}">
                  <asvg:svgBlip xmlns:asvg="http://schemas.microsoft.com/office/drawing/2016/SVG/main" r:embed="rId3"/>
                </a:ext>
              </a:extLst>
            </a:blip>
            <a:stretch>
              <a:fillRect t="-79322" b="-82160"/>
            </a:stretch>
          </a:blipFill>
        </p:spPr>
        <p:txBody>
          <a:bodyPr/>
          <a:lstStyle/>
          <a:p>
            <a:endParaRPr lang="en-US" sz="1211"/>
          </a:p>
        </p:txBody>
      </p:sp>
      <p:sp>
        <p:nvSpPr>
          <p:cNvPr id="7" name="Freeform 7">
            <a:extLst>
              <a:ext uri="{FF2B5EF4-FFF2-40B4-BE49-F238E27FC236}">
                <a16:creationId xmlns:a16="http://schemas.microsoft.com/office/drawing/2014/main" id="{4FEDD3FD-66DD-C799-CADC-B78F3E169156}"/>
              </a:ext>
            </a:extLst>
          </p:cNvPr>
          <p:cNvSpPr/>
          <p:nvPr/>
        </p:nvSpPr>
        <p:spPr>
          <a:xfrm>
            <a:off x="11830814" y="2386701"/>
            <a:ext cx="7071638" cy="6507127"/>
          </a:xfrm>
          <a:custGeom>
            <a:avLst/>
            <a:gdLst/>
            <a:ahLst/>
            <a:cxnLst/>
            <a:rect l="l" t="t" r="r" b="b"/>
            <a:pathLst>
              <a:path w="7839565" h="7839565">
                <a:moveTo>
                  <a:pt x="0" y="0"/>
                </a:moveTo>
                <a:lnTo>
                  <a:pt x="7839565" y="0"/>
                </a:lnTo>
                <a:lnTo>
                  <a:pt x="7839565" y="7839565"/>
                </a:lnTo>
                <a:lnTo>
                  <a:pt x="0" y="7839565"/>
                </a:lnTo>
                <a:lnTo>
                  <a:pt x="0" y="0"/>
                </a:lnTo>
                <a:close/>
              </a:path>
            </a:pathLst>
          </a:custGeom>
          <a:blipFill>
            <a:blip r:embed="rId4"/>
            <a:stretch>
              <a:fillRect/>
            </a:stretch>
          </a:blipFill>
        </p:spPr>
        <p:txBody>
          <a:bodyPr/>
          <a:lstStyle/>
          <a:p>
            <a:endParaRPr lang="en-US" sz="1211"/>
          </a:p>
        </p:txBody>
      </p:sp>
      <p:sp>
        <p:nvSpPr>
          <p:cNvPr id="10" name="Freeform 10">
            <a:extLst>
              <a:ext uri="{FF2B5EF4-FFF2-40B4-BE49-F238E27FC236}">
                <a16:creationId xmlns:a16="http://schemas.microsoft.com/office/drawing/2014/main" id="{7781529D-F0BE-1CFD-883E-3B11587F98CB}"/>
              </a:ext>
            </a:extLst>
          </p:cNvPr>
          <p:cNvSpPr/>
          <p:nvPr/>
        </p:nvSpPr>
        <p:spPr>
          <a:xfrm>
            <a:off x="8815565" y="793831"/>
            <a:ext cx="656870" cy="656870"/>
          </a:xfrm>
          <a:custGeom>
            <a:avLst/>
            <a:gdLst/>
            <a:ahLst/>
            <a:cxnLst/>
            <a:rect l="l" t="t" r="r" b="b"/>
            <a:pathLst>
              <a:path w="656870" h="656870">
                <a:moveTo>
                  <a:pt x="0" y="0"/>
                </a:moveTo>
                <a:lnTo>
                  <a:pt x="656870" y="0"/>
                </a:lnTo>
                <a:lnTo>
                  <a:pt x="656870" y="656870"/>
                </a:lnTo>
                <a:lnTo>
                  <a:pt x="0" y="65687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sz="1211"/>
          </a:p>
        </p:txBody>
      </p:sp>
      <p:sp>
        <p:nvSpPr>
          <p:cNvPr id="14" name="TextBox 14">
            <a:extLst>
              <a:ext uri="{FF2B5EF4-FFF2-40B4-BE49-F238E27FC236}">
                <a16:creationId xmlns:a16="http://schemas.microsoft.com/office/drawing/2014/main" id="{1BB29506-AE0D-C1C6-BA69-6804F5AF1AC6}"/>
              </a:ext>
            </a:extLst>
          </p:cNvPr>
          <p:cNvSpPr txBox="1"/>
          <p:nvPr/>
        </p:nvSpPr>
        <p:spPr>
          <a:xfrm>
            <a:off x="529603" y="614541"/>
            <a:ext cx="7491591" cy="854273"/>
          </a:xfrm>
          <a:prstGeom prst="rect">
            <a:avLst/>
          </a:prstGeom>
        </p:spPr>
        <p:txBody>
          <a:bodyPr lIns="0" tIns="0" rIns="0" bIns="0" rtlCol="0" anchor="t">
            <a:spAutoFit/>
          </a:bodyPr>
          <a:lstStyle/>
          <a:p>
            <a:pPr>
              <a:lnSpc>
                <a:spcPts val="7206"/>
              </a:lnSpc>
            </a:pPr>
            <a:r>
              <a:rPr lang="en-US" sz="5543" b="1" dirty="0">
                <a:solidFill>
                  <a:srgbClr val="0F5995"/>
                </a:solidFill>
                <a:latin typeface="Arial Bold"/>
                <a:ea typeface="Arial Bold"/>
                <a:cs typeface="Arial Bold"/>
                <a:sym typeface="Arial Bold"/>
              </a:rPr>
              <a:t>SWOT  Analysis</a:t>
            </a:r>
          </a:p>
        </p:txBody>
      </p:sp>
      <p:grpSp>
        <p:nvGrpSpPr>
          <p:cNvPr id="25" name="Group 2">
            <a:extLst>
              <a:ext uri="{FF2B5EF4-FFF2-40B4-BE49-F238E27FC236}">
                <a16:creationId xmlns:a16="http://schemas.microsoft.com/office/drawing/2014/main" id="{B88E1952-8DAB-6CDE-3AC4-25B04B721370}"/>
              </a:ext>
            </a:extLst>
          </p:cNvPr>
          <p:cNvGrpSpPr/>
          <p:nvPr/>
        </p:nvGrpSpPr>
        <p:grpSpPr>
          <a:xfrm>
            <a:off x="337439" y="4668473"/>
            <a:ext cx="2928142" cy="3970744"/>
            <a:chOff x="0" y="0"/>
            <a:chExt cx="1072310" cy="933713"/>
          </a:xfrm>
          <a:gradFill flip="none" rotWithShape="1">
            <a:gsLst>
              <a:gs pos="0">
                <a:schemeClr val="tx2">
                  <a:lumMod val="60000"/>
                  <a:lumOff val="40000"/>
                  <a:shade val="30000"/>
                  <a:satMod val="115000"/>
                </a:schemeClr>
              </a:gs>
              <a:gs pos="50000">
                <a:schemeClr val="tx2">
                  <a:lumMod val="60000"/>
                  <a:lumOff val="40000"/>
                  <a:shade val="67500"/>
                  <a:satMod val="115000"/>
                </a:schemeClr>
              </a:gs>
              <a:gs pos="100000">
                <a:schemeClr val="tx2">
                  <a:lumMod val="60000"/>
                  <a:lumOff val="40000"/>
                  <a:shade val="100000"/>
                  <a:satMod val="115000"/>
                </a:schemeClr>
              </a:gs>
            </a:gsLst>
            <a:lin ang="5400000" scaled="1"/>
            <a:tileRect/>
          </a:gradFill>
          <a:effectLst/>
        </p:grpSpPr>
        <p:sp>
          <p:nvSpPr>
            <p:cNvPr id="26" name="Freeform 3">
              <a:extLst>
                <a:ext uri="{FF2B5EF4-FFF2-40B4-BE49-F238E27FC236}">
                  <a16:creationId xmlns:a16="http://schemas.microsoft.com/office/drawing/2014/main" id="{A3A0190E-D44A-53ED-C18D-7549C4DB0F86}"/>
                </a:ext>
              </a:extLst>
            </p:cNvPr>
            <p:cNvSpPr/>
            <p:nvPr/>
          </p:nvSpPr>
          <p:spPr>
            <a:xfrm>
              <a:off x="0" y="0"/>
              <a:ext cx="1072310" cy="933713"/>
            </a:xfrm>
            <a:prstGeom prst="round2DiagRect">
              <a:avLst/>
            </a:prstGeom>
            <a:grpFill/>
            <a:ln>
              <a:noFill/>
            </a:ln>
          </p:spPr>
          <p:txBody>
            <a:bodyPr/>
            <a:lstStyle/>
            <a:p>
              <a:endParaRPr lang="en-US" sz="1211"/>
            </a:p>
          </p:txBody>
        </p:sp>
        <p:sp>
          <p:nvSpPr>
            <p:cNvPr id="27" name="TextBox 4">
              <a:extLst>
                <a:ext uri="{FF2B5EF4-FFF2-40B4-BE49-F238E27FC236}">
                  <a16:creationId xmlns:a16="http://schemas.microsoft.com/office/drawing/2014/main" id="{A9937FE2-3EE6-195B-A4CB-D43834161B70}"/>
                </a:ext>
              </a:extLst>
            </p:cNvPr>
            <p:cNvSpPr txBox="1"/>
            <p:nvPr/>
          </p:nvSpPr>
          <p:spPr>
            <a:xfrm>
              <a:off x="0" y="-38100"/>
              <a:ext cx="1072310" cy="971813"/>
            </a:xfrm>
            <a:prstGeom prst="round2DiagRect">
              <a:avLst/>
            </a:prstGeom>
            <a:grpFill/>
            <a:ln>
              <a:noFill/>
            </a:ln>
          </p:spPr>
          <p:txBody>
            <a:bodyPr lIns="50801" tIns="50801" rIns="50801" bIns="50801" rtlCol="0" anchor="ctr"/>
            <a:lstStyle/>
            <a:p>
              <a:pPr algn="ctr">
                <a:lnSpc>
                  <a:spcPts val="2659"/>
                </a:lnSpc>
              </a:pPr>
              <a:endParaRPr sz="1211"/>
            </a:p>
          </p:txBody>
        </p:sp>
      </p:grpSp>
      <p:sp>
        <p:nvSpPr>
          <p:cNvPr id="15" name="TextBox 15">
            <a:extLst>
              <a:ext uri="{FF2B5EF4-FFF2-40B4-BE49-F238E27FC236}">
                <a16:creationId xmlns:a16="http://schemas.microsoft.com/office/drawing/2014/main" id="{4127AD1D-A4E1-F71B-C249-A77A2ACA3B6D}"/>
              </a:ext>
            </a:extLst>
          </p:cNvPr>
          <p:cNvSpPr txBox="1"/>
          <p:nvPr/>
        </p:nvSpPr>
        <p:spPr>
          <a:xfrm>
            <a:off x="522977" y="5640265"/>
            <a:ext cx="2601223" cy="2857129"/>
          </a:xfrm>
          <a:prstGeom prst="rect">
            <a:avLst/>
          </a:prstGeom>
        </p:spPr>
        <p:txBody>
          <a:bodyPr wrap="square" lIns="0" tIns="0" rIns="0" bIns="0" rtlCol="0" anchor="t">
            <a:spAutoFit/>
          </a:bodyPr>
          <a:lstStyle/>
          <a:p>
            <a:pPr lvl="0">
              <a:lnSpc>
                <a:spcPct val="150000"/>
              </a:lnSpc>
            </a:pPr>
            <a:r>
              <a:rPr lang="en-GB" sz="1800" dirty="0">
                <a:solidFill>
                  <a:schemeClr val="bg1"/>
                </a:solidFill>
                <a:latin typeface="Arial" panose="020B0604020202020204" pitchFamily="34" charset="0"/>
                <a:cs typeface="Arial" panose="020B0604020202020204" pitchFamily="34" charset="0"/>
              </a:rPr>
              <a:t>Focusing on fixing Apple products, obtaining parts straight from producers, and cultivating a solid rapport with B2B repair shops. By providing authentic parts.</a:t>
            </a:r>
            <a:endParaRPr lang="en-US" sz="1600" dirty="0">
              <a:solidFill>
                <a:schemeClr val="bg1"/>
              </a:solidFill>
              <a:latin typeface="Arial" panose="020B0604020202020204" pitchFamily="34" charset="0"/>
              <a:ea typeface="Arial"/>
              <a:cs typeface="Arial" panose="020B0604020202020204" pitchFamily="34" charset="0"/>
              <a:sym typeface="Arial"/>
            </a:endParaRPr>
          </a:p>
        </p:txBody>
      </p:sp>
      <p:sp>
        <p:nvSpPr>
          <p:cNvPr id="18" name="TextBox 18">
            <a:extLst>
              <a:ext uri="{FF2B5EF4-FFF2-40B4-BE49-F238E27FC236}">
                <a16:creationId xmlns:a16="http://schemas.microsoft.com/office/drawing/2014/main" id="{55BE1087-BDDB-ED66-BEBB-00139CB7282A}"/>
              </a:ext>
            </a:extLst>
          </p:cNvPr>
          <p:cNvSpPr txBox="1"/>
          <p:nvPr/>
        </p:nvSpPr>
        <p:spPr>
          <a:xfrm>
            <a:off x="297420" y="5231997"/>
            <a:ext cx="2738682" cy="320985"/>
          </a:xfrm>
          <a:prstGeom prst="rect">
            <a:avLst/>
          </a:prstGeom>
        </p:spPr>
        <p:txBody>
          <a:bodyPr lIns="0" tIns="0" rIns="0" bIns="0" rtlCol="0" anchor="t">
            <a:spAutoFit/>
          </a:bodyPr>
          <a:lstStyle/>
          <a:p>
            <a:pPr algn="ctr">
              <a:lnSpc>
                <a:spcPts val="2731"/>
              </a:lnSpc>
            </a:pPr>
            <a:r>
              <a:rPr lang="en-US" sz="2100" b="1" dirty="0">
                <a:solidFill>
                  <a:srgbClr val="FFFFFF"/>
                </a:solidFill>
                <a:latin typeface="Arial Bold"/>
                <a:ea typeface="Arial Bold"/>
                <a:cs typeface="Arial Bold"/>
                <a:sym typeface="Arial Bold"/>
              </a:rPr>
              <a:t>STRENGTHS</a:t>
            </a:r>
          </a:p>
        </p:txBody>
      </p:sp>
      <p:sp>
        <p:nvSpPr>
          <p:cNvPr id="22" name="TextBox 22">
            <a:extLst>
              <a:ext uri="{FF2B5EF4-FFF2-40B4-BE49-F238E27FC236}">
                <a16:creationId xmlns:a16="http://schemas.microsoft.com/office/drawing/2014/main" id="{8220CB2F-1C6F-D868-C44D-18FFAB25190F}"/>
              </a:ext>
            </a:extLst>
          </p:cNvPr>
          <p:cNvSpPr txBox="1"/>
          <p:nvPr/>
        </p:nvSpPr>
        <p:spPr>
          <a:xfrm>
            <a:off x="1205733" y="4506447"/>
            <a:ext cx="993537" cy="756617"/>
          </a:xfrm>
          <a:prstGeom prst="rect">
            <a:avLst/>
          </a:prstGeom>
        </p:spPr>
        <p:txBody>
          <a:bodyPr lIns="0" tIns="0" rIns="0" bIns="0" rtlCol="0" anchor="t">
            <a:spAutoFit/>
          </a:bodyPr>
          <a:lstStyle/>
          <a:p>
            <a:pPr algn="ctr">
              <a:lnSpc>
                <a:spcPts val="5945"/>
              </a:lnSpc>
            </a:pPr>
            <a:r>
              <a:rPr lang="en-US" sz="5663" b="1" spc="-56" dirty="0">
                <a:solidFill>
                  <a:srgbClr val="FFFFFF"/>
                </a:solidFill>
                <a:latin typeface="Arial Bold"/>
                <a:ea typeface="Arial Bold"/>
                <a:cs typeface="Arial Bold"/>
                <a:sym typeface="Arial Bold"/>
              </a:rPr>
              <a:t>S</a:t>
            </a:r>
          </a:p>
        </p:txBody>
      </p:sp>
      <p:grpSp>
        <p:nvGrpSpPr>
          <p:cNvPr id="28" name="Group 2">
            <a:extLst>
              <a:ext uri="{FF2B5EF4-FFF2-40B4-BE49-F238E27FC236}">
                <a16:creationId xmlns:a16="http://schemas.microsoft.com/office/drawing/2014/main" id="{CB74FA40-63C1-9308-BE3F-0B30EDD6A56B}"/>
              </a:ext>
            </a:extLst>
          </p:cNvPr>
          <p:cNvGrpSpPr/>
          <p:nvPr/>
        </p:nvGrpSpPr>
        <p:grpSpPr>
          <a:xfrm>
            <a:off x="3610699" y="4668473"/>
            <a:ext cx="2928142" cy="3970744"/>
            <a:chOff x="0" y="0"/>
            <a:chExt cx="1072310" cy="933713"/>
          </a:xfrm>
          <a:gradFill flip="none" rotWithShape="1">
            <a:gsLst>
              <a:gs pos="0">
                <a:schemeClr val="tx2">
                  <a:lumMod val="60000"/>
                  <a:lumOff val="40000"/>
                  <a:shade val="30000"/>
                  <a:satMod val="115000"/>
                </a:schemeClr>
              </a:gs>
              <a:gs pos="50000">
                <a:schemeClr val="tx2">
                  <a:lumMod val="60000"/>
                  <a:lumOff val="40000"/>
                  <a:shade val="67500"/>
                  <a:satMod val="115000"/>
                </a:schemeClr>
              </a:gs>
              <a:gs pos="100000">
                <a:schemeClr val="tx2">
                  <a:lumMod val="60000"/>
                  <a:lumOff val="40000"/>
                  <a:shade val="100000"/>
                  <a:satMod val="115000"/>
                </a:schemeClr>
              </a:gs>
            </a:gsLst>
            <a:lin ang="5400000" scaled="1"/>
            <a:tileRect/>
          </a:gradFill>
          <a:effectLst/>
        </p:grpSpPr>
        <p:sp>
          <p:nvSpPr>
            <p:cNvPr id="29" name="Freeform 3">
              <a:extLst>
                <a:ext uri="{FF2B5EF4-FFF2-40B4-BE49-F238E27FC236}">
                  <a16:creationId xmlns:a16="http://schemas.microsoft.com/office/drawing/2014/main" id="{319AD4A8-8AE6-1409-B423-C88E52B36222}"/>
                </a:ext>
              </a:extLst>
            </p:cNvPr>
            <p:cNvSpPr/>
            <p:nvPr/>
          </p:nvSpPr>
          <p:spPr>
            <a:xfrm>
              <a:off x="0" y="0"/>
              <a:ext cx="1072310" cy="933713"/>
            </a:xfrm>
            <a:prstGeom prst="round2DiagRect">
              <a:avLst/>
            </a:prstGeom>
            <a:grpFill/>
            <a:ln>
              <a:noFill/>
            </a:ln>
          </p:spPr>
          <p:txBody>
            <a:bodyPr/>
            <a:lstStyle/>
            <a:p>
              <a:endParaRPr lang="en-US" sz="1211"/>
            </a:p>
          </p:txBody>
        </p:sp>
        <p:sp>
          <p:nvSpPr>
            <p:cNvPr id="30" name="TextBox 4">
              <a:extLst>
                <a:ext uri="{FF2B5EF4-FFF2-40B4-BE49-F238E27FC236}">
                  <a16:creationId xmlns:a16="http://schemas.microsoft.com/office/drawing/2014/main" id="{28678757-26EE-FE6A-79E5-3923C881D845}"/>
                </a:ext>
              </a:extLst>
            </p:cNvPr>
            <p:cNvSpPr txBox="1"/>
            <p:nvPr/>
          </p:nvSpPr>
          <p:spPr>
            <a:xfrm>
              <a:off x="0" y="-38100"/>
              <a:ext cx="1072310" cy="971813"/>
            </a:xfrm>
            <a:prstGeom prst="round2DiagRect">
              <a:avLst/>
            </a:prstGeom>
            <a:grpFill/>
            <a:ln>
              <a:noFill/>
            </a:ln>
          </p:spPr>
          <p:txBody>
            <a:bodyPr lIns="50801" tIns="50801" rIns="50801" bIns="50801" rtlCol="0" anchor="ctr"/>
            <a:lstStyle/>
            <a:p>
              <a:pPr algn="ctr">
                <a:lnSpc>
                  <a:spcPts val="2659"/>
                </a:lnSpc>
              </a:pPr>
              <a:endParaRPr sz="1211"/>
            </a:p>
          </p:txBody>
        </p:sp>
      </p:grpSp>
      <p:sp>
        <p:nvSpPr>
          <p:cNvPr id="19" name="TextBox 19">
            <a:extLst>
              <a:ext uri="{FF2B5EF4-FFF2-40B4-BE49-F238E27FC236}">
                <a16:creationId xmlns:a16="http://schemas.microsoft.com/office/drawing/2014/main" id="{C3CFC085-5E25-C515-D210-314B3940BC79}"/>
              </a:ext>
            </a:extLst>
          </p:cNvPr>
          <p:cNvSpPr txBox="1"/>
          <p:nvPr/>
        </p:nvSpPr>
        <p:spPr>
          <a:xfrm>
            <a:off x="3599187" y="5262820"/>
            <a:ext cx="2738682" cy="320985"/>
          </a:xfrm>
          <a:prstGeom prst="rect">
            <a:avLst/>
          </a:prstGeom>
        </p:spPr>
        <p:txBody>
          <a:bodyPr lIns="0" tIns="0" rIns="0" bIns="0" rtlCol="0" anchor="t">
            <a:spAutoFit/>
          </a:bodyPr>
          <a:lstStyle/>
          <a:p>
            <a:pPr algn="ctr">
              <a:lnSpc>
                <a:spcPts val="2731"/>
              </a:lnSpc>
            </a:pPr>
            <a:r>
              <a:rPr lang="en-US" sz="2100" b="1" dirty="0">
                <a:solidFill>
                  <a:srgbClr val="FFFFFF"/>
                </a:solidFill>
                <a:latin typeface="Arial Bold"/>
                <a:ea typeface="Arial Bold"/>
                <a:cs typeface="Arial Bold"/>
                <a:sym typeface="Arial Bold"/>
              </a:rPr>
              <a:t>WEAKNESS</a:t>
            </a:r>
          </a:p>
        </p:txBody>
      </p:sp>
      <p:sp>
        <p:nvSpPr>
          <p:cNvPr id="23" name="TextBox 23">
            <a:extLst>
              <a:ext uri="{FF2B5EF4-FFF2-40B4-BE49-F238E27FC236}">
                <a16:creationId xmlns:a16="http://schemas.microsoft.com/office/drawing/2014/main" id="{C3E2942B-3C7C-9D2E-C4D2-3DC1F25A29E4}"/>
              </a:ext>
            </a:extLst>
          </p:cNvPr>
          <p:cNvSpPr txBox="1"/>
          <p:nvPr/>
        </p:nvSpPr>
        <p:spPr>
          <a:xfrm>
            <a:off x="4558656" y="4536883"/>
            <a:ext cx="993537" cy="756617"/>
          </a:xfrm>
          <a:prstGeom prst="rect">
            <a:avLst/>
          </a:prstGeom>
        </p:spPr>
        <p:txBody>
          <a:bodyPr lIns="0" tIns="0" rIns="0" bIns="0" rtlCol="0" anchor="t">
            <a:spAutoFit/>
          </a:bodyPr>
          <a:lstStyle/>
          <a:p>
            <a:pPr algn="ctr">
              <a:lnSpc>
                <a:spcPts val="5945"/>
              </a:lnSpc>
            </a:pPr>
            <a:r>
              <a:rPr lang="en-US" sz="5663" b="1" spc="-56" dirty="0">
                <a:solidFill>
                  <a:srgbClr val="FFFFFF"/>
                </a:solidFill>
                <a:latin typeface="Arial Bold"/>
                <a:ea typeface="Arial Bold"/>
                <a:cs typeface="Arial Bold"/>
                <a:sym typeface="Arial Bold"/>
              </a:rPr>
              <a:t>W</a:t>
            </a:r>
          </a:p>
        </p:txBody>
      </p:sp>
      <p:sp>
        <p:nvSpPr>
          <p:cNvPr id="16" name="TextBox 16">
            <a:extLst>
              <a:ext uri="{FF2B5EF4-FFF2-40B4-BE49-F238E27FC236}">
                <a16:creationId xmlns:a16="http://schemas.microsoft.com/office/drawing/2014/main" id="{EB561916-698B-6452-EFC7-E34788B176B0}"/>
              </a:ext>
            </a:extLst>
          </p:cNvPr>
          <p:cNvSpPr txBox="1"/>
          <p:nvPr/>
        </p:nvSpPr>
        <p:spPr>
          <a:xfrm>
            <a:off x="3804155" y="5640265"/>
            <a:ext cx="2694290" cy="2027158"/>
          </a:xfrm>
          <a:prstGeom prst="rect">
            <a:avLst/>
          </a:prstGeom>
        </p:spPr>
        <p:txBody>
          <a:bodyPr wrap="square" lIns="0" tIns="0" rIns="0" bIns="0" rtlCol="0" anchor="t">
            <a:spAutoFit/>
          </a:bodyPr>
          <a:lstStyle/>
          <a:p>
            <a:pPr lvl="0">
              <a:lnSpc>
                <a:spcPct val="150000"/>
              </a:lnSpc>
            </a:pPr>
            <a:r>
              <a:rPr lang="en-US" dirty="0">
                <a:solidFill>
                  <a:schemeClr val="bg1"/>
                </a:solidFill>
                <a:latin typeface="Arial" panose="020B0604020202020204" pitchFamily="34" charset="0"/>
                <a:cs typeface="Arial" panose="020B0604020202020204" pitchFamily="34" charset="0"/>
              </a:rPr>
              <a:t>Only Limited to Apple product repairs and</a:t>
            </a:r>
            <a:endParaRPr lang="en-GB" dirty="0">
              <a:solidFill>
                <a:schemeClr val="bg1"/>
              </a:solidFill>
              <a:latin typeface="Arial" panose="020B0604020202020204" pitchFamily="34" charset="0"/>
              <a:cs typeface="Arial" panose="020B0604020202020204" pitchFamily="34" charset="0"/>
            </a:endParaRPr>
          </a:p>
          <a:p>
            <a:pPr lvl="0">
              <a:lnSpc>
                <a:spcPct val="150000"/>
              </a:lnSpc>
            </a:pPr>
            <a:r>
              <a:rPr lang="en-US" dirty="0">
                <a:solidFill>
                  <a:schemeClr val="bg1"/>
                </a:solidFill>
                <a:latin typeface="Arial" panose="020B0604020202020204" pitchFamily="34" charset="0"/>
                <a:cs typeface="Arial" panose="020B0604020202020204" pitchFamily="34" charset="0"/>
              </a:rPr>
              <a:t>Reliance on Suppliers from abroad, rising rental cost.</a:t>
            </a:r>
            <a:endParaRPr lang="en-GB" dirty="0">
              <a:solidFill>
                <a:schemeClr val="bg1"/>
              </a:solidFill>
              <a:latin typeface="Arial" panose="020B0604020202020204" pitchFamily="34" charset="0"/>
              <a:cs typeface="Arial" panose="020B0604020202020204" pitchFamily="34" charset="0"/>
            </a:endParaRPr>
          </a:p>
        </p:txBody>
      </p:sp>
      <p:grpSp>
        <p:nvGrpSpPr>
          <p:cNvPr id="31" name="Group 2">
            <a:extLst>
              <a:ext uri="{FF2B5EF4-FFF2-40B4-BE49-F238E27FC236}">
                <a16:creationId xmlns:a16="http://schemas.microsoft.com/office/drawing/2014/main" id="{5C5ABCB0-564E-CD53-3D3E-9E01960913FE}"/>
              </a:ext>
            </a:extLst>
          </p:cNvPr>
          <p:cNvGrpSpPr/>
          <p:nvPr/>
        </p:nvGrpSpPr>
        <p:grpSpPr>
          <a:xfrm>
            <a:off x="6845267" y="4623332"/>
            <a:ext cx="2928142" cy="4015885"/>
            <a:chOff x="0" y="0"/>
            <a:chExt cx="1072310" cy="933713"/>
          </a:xfrm>
          <a:gradFill flip="none" rotWithShape="1">
            <a:gsLst>
              <a:gs pos="0">
                <a:schemeClr val="tx2">
                  <a:lumMod val="60000"/>
                  <a:lumOff val="40000"/>
                  <a:shade val="30000"/>
                  <a:satMod val="115000"/>
                </a:schemeClr>
              </a:gs>
              <a:gs pos="50000">
                <a:schemeClr val="tx2">
                  <a:lumMod val="60000"/>
                  <a:lumOff val="40000"/>
                  <a:shade val="67500"/>
                  <a:satMod val="115000"/>
                </a:schemeClr>
              </a:gs>
              <a:gs pos="100000">
                <a:schemeClr val="tx2">
                  <a:lumMod val="60000"/>
                  <a:lumOff val="40000"/>
                  <a:shade val="100000"/>
                  <a:satMod val="115000"/>
                </a:schemeClr>
              </a:gs>
            </a:gsLst>
            <a:lin ang="5400000" scaled="1"/>
            <a:tileRect/>
          </a:gradFill>
        </p:grpSpPr>
        <p:sp>
          <p:nvSpPr>
            <p:cNvPr id="32" name="Freeform 3">
              <a:extLst>
                <a:ext uri="{FF2B5EF4-FFF2-40B4-BE49-F238E27FC236}">
                  <a16:creationId xmlns:a16="http://schemas.microsoft.com/office/drawing/2014/main" id="{BA4EB8F6-556E-66A8-92A7-DDDB8CA08D85}"/>
                </a:ext>
              </a:extLst>
            </p:cNvPr>
            <p:cNvSpPr/>
            <p:nvPr/>
          </p:nvSpPr>
          <p:spPr>
            <a:xfrm>
              <a:off x="0" y="0"/>
              <a:ext cx="1072310" cy="933713"/>
            </a:xfrm>
            <a:prstGeom prst="round2DiagRect">
              <a:avLst/>
            </a:prstGeom>
            <a:grpFill/>
          </p:spPr>
          <p:txBody>
            <a:bodyPr/>
            <a:lstStyle/>
            <a:p>
              <a:endParaRPr lang="en-US" sz="1211"/>
            </a:p>
          </p:txBody>
        </p:sp>
        <p:sp>
          <p:nvSpPr>
            <p:cNvPr id="33" name="TextBox 4">
              <a:extLst>
                <a:ext uri="{FF2B5EF4-FFF2-40B4-BE49-F238E27FC236}">
                  <a16:creationId xmlns:a16="http://schemas.microsoft.com/office/drawing/2014/main" id="{D1D32267-5F8C-41D3-D86D-2173E824B31B}"/>
                </a:ext>
              </a:extLst>
            </p:cNvPr>
            <p:cNvSpPr txBox="1"/>
            <p:nvPr/>
          </p:nvSpPr>
          <p:spPr>
            <a:xfrm>
              <a:off x="0" y="-38100"/>
              <a:ext cx="1072310" cy="971813"/>
            </a:xfrm>
            <a:prstGeom prst="round2DiagRect">
              <a:avLst/>
            </a:prstGeom>
            <a:grpFill/>
          </p:spPr>
          <p:txBody>
            <a:bodyPr lIns="50801" tIns="50801" rIns="50801" bIns="50801" rtlCol="0" anchor="ctr"/>
            <a:lstStyle/>
            <a:p>
              <a:pPr algn="ctr">
                <a:lnSpc>
                  <a:spcPts val="2659"/>
                </a:lnSpc>
              </a:pPr>
              <a:endParaRPr sz="1211"/>
            </a:p>
          </p:txBody>
        </p:sp>
      </p:grpSp>
      <p:sp>
        <p:nvSpPr>
          <p:cNvPr id="17" name="TextBox 17">
            <a:extLst>
              <a:ext uri="{FF2B5EF4-FFF2-40B4-BE49-F238E27FC236}">
                <a16:creationId xmlns:a16="http://schemas.microsoft.com/office/drawing/2014/main" id="{F47CC243-4A79-9974-AA36-0CEAD9365DCE}"/>
              </a:ext>
            </a:extLst>
          </p:cNvPr>
          <p:cNvSpPr txBox="1"/>
          <p:nvPr/>
        </p:nvSpPr>
        <p:spPr>
          <a:xfrm>
            <a:off x="7028503" y="5633098"/>
            <a:ext cx="2609119" cy="2858539"/>
          </a:xfrm>
          <a:prstGeom prst="rect">
            <a:avLst/>
          </a:prstGeom>
        </p:spPr>
        <p:txBody>
          <a:bodyPr wrap="square" lIns="0" tIns="0" rIns="0" bIns="0" rtlCol="0" anchor="t">
            <a:spAutoFit/>
          </a:bodyPr>
          <a:lstStyle/>
          <a:p>
            <a:pPr lvl="0">
              <a:lnSpc>
                <a:spcPct val="150000"/>
              </a:lnSpc>
            </a:pPr>
            <a:r>
              <a:rPr lang="en-US" dirty="0">
                <a:solidFill>
                  <a:schemeClr val="bg1"/>
                </a:solidFill>
                <a:latin typeface="Arial" panose="020B0604020202020204" pitchFamily="34" charset="0"/>
                <a:cs typeface="Arial" panose="020B0604020202020204" pitchFamily="34" charset="0"/>
              </a:rPr>
              <a:t>Growing demands for repairs increase </a:t>
            </a:r>
            <a:endParaRPr lang="en-GB" dirty="0">
              <a:solidFill>
                <a:schemeClr val="bg1"/>
              </a:solidFill>
              <a:latin typeface="Arial" panose="020B0604020202020204" pitchFamily="34" charset="0"/>
              <a:cs typeface="Arial" panose="020B0604020202020204" pitchFamily="34" charset="0"/>
            </a:endParaRPr>
          </a:p>
          <a:p>
            <a:pPr lvl="0">
              <a:lnSpc>
                <a:spcPct val="150000"/>
              </a:lnSpc>
            </a:pPr>
            <a:r>
              <a:rPr lang="en-US" dirty="0">
                <a:solidFill>
                  <a:schemeClr val="bg1"/>
                </a:solidFill>
                <a:latin typeface="Arial" panose="020B0604020202020204" pitchFamily="34" charset="0"/>
                <a:cs typeface="Arial" panose="020B0604020202020204" pitchFamily="34" charset="0"/>
              </a:rPr>
              <a:t>Awareness of counterfeit parts, boost </a:t>
            </a:r>
            <a:endParaRPr lang="en-GB" dirty="0">
              <a:solidFill>
                <a:schemeClr val="bg1"/>
              </a:solidFill>
              <a:latin typeface="Arial" panose="020B0604020202020204" pitchFamily="34" charset="0"/>
              <a:cs typeface="Arial" panose="020B0604020202020204" pitchFamily="34" charset="0"/>
            </a:endParaRPr>
          </a:p>
          <a:p>
            <a:pPr lvl="0">
              <a:lnSpc>
                <a:spcPct val="150000"/>
              </a:lnSpc>
            </a:pPr>
            <a:r>
              <a:rPr lang="en-US" dirty="0">
                <a:solidFill>
                  <a:schemeClr val="bg1"/>
                </a:solidFill>
                <a:latin typeface="Arial" panose="020B0604020202020204" pitchFamily="34" charset="0"/>
                <a:cs typeface="Arial" panose="020B0604020202020204" pitchFamily="34" charset="0"/>
              </a:rPr>
              <a:t>E-commerce online sales increased visibility build </a:t>
            </a:r>
            <a:endParaRPr lang="en-GB" dirty="0">
              <a:solidFill>
                <a:schemeClr val="bg1"/>
              </a:solidFill>
              <a:latin typeface="Arial" panose="020B0604020202020204" pitchFamily="34" charset="0"/>
              <a:cs typeface="Arial" panose="020B0604020202020204" pitchFamily="34" charset="0"/>
            </a:endParaRPr>
          </a:p>
          <a:p>
            <a:pPr lvl="0">
              <a:lnSpc>
                <a:spcPct val="150000"/>
              </a:lnSpc>
            </a:pPr>
            <a:r>
              <a:rPr lang="en-US" dirty="0">
                <a:solidFill>
                  <a:schemeClr val="bg1"/>
                </a:solidFill>
                <a:latin typeface="Arial" panose="020B0604020202020204" pitchFamily="34" charset="0"/>
                <a:cs typeface="Arial" panose="020B0604020202020204" pitchFamily="34" charset="0"/>
              </a:rPr>
              <a:t>B2B partnerships.</a:t>
            </a:r>
            <a:endParaRPr lang="en-GB" dirty="0">
              <a:solidFill>
                <a:schemeClr val="bg1"/>
              </a:solidFill>
              <a:latin typeface="Arial" panose="020B0604020202020204" pitchFamily="34" charset="0"/>
              <a:cs typeface="Arial" panose="020B0604020202020204" pitchFamily="34" charset="0"/>
            </a:endParaRPr>
          </a:p>
        </p:txBody>
      </p:sp>
      <p:sp>
        <p:nvSpPr>
          <p:cNvPr id="20" name="TextBox 20">
            <a:extLst>
              <a:ext uri="{FF2B5EF4-FFF2-40B4-BE49-F238E27FC236}">
                <a16:creationId xmlns:a16="http://schemas.microsoft.com/office/drawing/2014/main" id="{1C2E36F0-3812-5CB1-C727-F8EA6CB4FF08}"/>
              </a:ext>
            </a:extLst>
          </p:cNvPr>
          <p:cNvSpPr txBox="1"/>
          <p:nvPr/>
        </p:nvSpPr>
        <p:spPr>
          <a:xfrm>
            <a:off x="6973414" y="5281519"/>
            <a:ext cx="2738682" cy="320985"/>
          </a:xfrm>
          <a:prstGeom prst="rect">
            <a:avLst/>
          </a:prstGeom>
        </p:spPr>
        <p:txBody>
          <a:bodyPr lIns="0" tIns="0" rIns="0" bIns="0" rtlCol="0" anchor="t">
            <a:spAutoFit/>
          </a:bodyPr>
          <a:lstStyle/>
          <a:p>
            <a:pPr algn="ctr">
              <a:lnSpc>
                <a:spcPts val="2731"/>
              </a:lnSpc>
            </a:pPr>
            <a:r>
              <a:rPr lang="en-US" sz="2100" b="1" dirty="0">
                <a:solidFill>
                  <a:srgbClr val="FFFFFF"/>
                </a:solidFill>
                <a:latin typeface="Arial Bold"/>
                <a:ea typeface="Arial Bold"/>
                <a:cs typeface="Arial Bold"/>
                <a:sym typeface="Arial Bold"/>
              </a:rPr>
              <a:t>OPPORTUNITIES</a:t>
            </a:r>
          </a:p>
        </p:txBody>
      </p:sp>
      <p:sp>
        <p:nvSpPr>
          <p:cNvPr id="24" name="TextBox 24">
            <a:extLst>
              <a:ext uri="{FF2B5EF4-FFF2-40B4-BE49-F238E27FC236}">
                <a16:creationId xmlns:a16="http://schemas.microsoft.com/office/drawing/2014/main" id="{C4B57269-E04A-281F-C2DF-2280D1E02B0C}"/>
              </a:ext>
            </a:extLst>
          </p:cNvPr>
          <p:cNvSpPr txBox="1"/>
          <p:nvPr/>
        </p:nvSpPr>
        <p:spPr>
          <a:xfrm>
            <a:off x="7818916" y="4536884"/>
            <a:ext cx="993537" cy="756617"/>
          </a:xfrm>
          <a:prstGeom prst="rect">
            <a:avLst/>
          </a:prstGeom>
        </p:spPr>
        <p:txBody>
          <a:bodyPr lIns="0" tIns="0" rIns="0" bIns="0" rtlCol="0" anchor="t">
            <a:spAutoFit/>
          </a:bodyPr>
          <a:lstStyle/>
          <a:p>
            <a:pPr algn="ctr">
              <a:lnSpc>
                <a:spcPts val="5945"/>
              </a:lnSpc>
            </a:pPr>
            <a:r>
              <a:rPr lang="en-US" sz="5663" b="1" spc="-56" dirty="0">
                <a:solidFill>
                  <a:srgbClr val="FFFFFF"/>
                </a:solidFill>
                <a:latin typeface="Arial Bold"/>
                <a:ea typeface="Arial Bold"/>
                <a:cs typeface="Arial Bold"/>
                <a:sym typeface="Arial Bold"/>
              </a:rPr>
              <a:t>O</a:t>
            </a:r>
          </a:p>
        </p:txBody>
      </p:sp>
      <p:grpSp>
        <p:nvGrpSpPr>
          <p:cNvPr id="34" name="Group 2">
            <a:extLst>
              <a:ext uri="{FF2B5EF4-FFF2-40B4-BE49-F238E27FC236}">
                <a16:creationId xmlns:a16="http://schemas.microsoft.com/office/drawing/2014/main" id="{ABC8F983-1111-FDAD-01F1-D61D9494A096}"/>
              </a:ext>
            </a:extLst>
          </p:cNvPr>
          <p:cNvGrpSpPr/>
          <p:nvPr/>
        </p:nvGrpSpPr>
        <p:grpSpPr>
          <a:xfrm>
            <a:off x="10035217" y="4704559"/>
            <a:ext cx="2928142" cy="3898571"/>
            <a:chOff x="0" y="0"/>
            <a:chExt cx="1072310" cy="933713"/>
          </a:xfrm>
          <a:gradFill flip="none" rotWithShape="1">
            <a:gsLst>
              <a:gs pos="0">
                <a:schemeClr val="tx2">
                  <a:lumMod val="60000"/>
                  <a:lumOff val="40000"/>
                  <a:shade val="30000"/>
                  <a:satMod val="115000"/>
                </a:schemeClr>
              </a:gs>
              <a:gs pos="50000">
                <a:schemeClr val="tx2">
                  <a:lumMod val="60000"/>
                  <a:lumOff val="40000"/>
                  <a:shade val="67500"/>
                  <a:satMod val="115000"/>
                </a:schemeClr>
              </a:gs>
              <a:gs pos="100000">
                <a:schemeClr val="tx2">
                  <a:lumMod val="60000"/>
                  <a:lumOff val="40000"/>
                  <a:shade val="100000"/>
                  <a:satMod val="115000"/>
                </a:schemeClr>
              </a:gs>
            </a:gsLst>
            <a:lin ang="5400000" scaled="1"/>
            <a:tileRect/>
          </a:gradFill>
        </p:grpSpPr>
        <p:sp>
          <p:nvSpPr>
            <p:cNvPr id="35" name="Freeform 3">
              <a:extLst>
                <a:ext uri="{FF2B5EF4-FFF2-40B4-BE49-F238E27FC236}">
                  <a16:creationId xmlns:a16="http://schemas.microsoft.com/office/drawing/2014/main" id="{FF69BB01-4799-AFD6-67E5-AB7B105A0713}"/>
                </a:ext>
              </a:extLst>
            </p:cNvPr>
            <p:cNvSpPr/>
            <p:nvPr/>
          </p:nvSpPr>
          <p:spPr>
            <a:xfrm>
              <a:off x="0" y="0"/>
              <a:ext cx="1072310" cy="933713"/>
            </a:xfrm>
            <a:prstGeom prst="round2DiagRect">
              <a:avLst/>
            </a:prstGeom>
            <a:grpFill/>
          </p:spPr>
          <p:txBody>
            <a:bodyPr/>
            <a:lstStyle/>
            <a:p>
              <a:endParaRPr lang="en-US" sz="1211"/>
            </a:p>
          </p:txBody>
        </p:sp>
        <p:sp>
          <p:nvSpPr>
            <p:cNvPr id="36" name="TextBox 4">
              <a:extLst>
                <a:ext uri="{FF2B5EF4-FFF2-40B4-BE49-F238E27FC236}">
                  <a16:creationId xmlns:a16="http://schemas.microsoft.com/office/drawing/2014/main" id="{3D769A03-8047-A6D8-983D-F0223CAB39ED}"/>
                </a:ext>
              </a:extLst>
            </p:cNvPr>
            <p:cNvSpPr txBox="1"/>
            <p:nvPr/>
          </p:nvSpPr>
          <p:spPr>
            <a:xfrm>
              <a:off x="0" y="-38100"/>
              <a:ext cx="1072310" cy="971813"/>
            </a:xfrm>
            <a:prstGeom prst="round2DiagRect">
              <a:avLst/>
            </a:prstGeom>
            <a:grpFill/>
          </p:spPr>
          <p:txBody>
            <a:bodyPr lIns="50801" tIns="50801" rIns="50801" bIns="50801" rtlCol="0" anchor="ctr"/>
            <a:lstStyle/>
            <a:p>
              <a:pPr algn="ctr">
                <a:lnSpc>
                  <a:spcPts val="2659"/>
                </a:lnSpc>
              </a:pPr>
              <a:endParaRPr sz="1211"/>
            </a:p>
          </p:txBody>
        </p:sp>
      </p:grpSp>
      <p:sp>
        <p:nvSpPr>
          <p:cNvPr id="37" name="TextBox 20">
            <a:extLst>
              <a:ext uri="{FF2B5EF4-FFF2-40B4-BE49-F238E27FC236}">
                <a16:creationId xmlns:a16="http://schemas.microsoft.com/office/drawing/2014/main" id="{8361422D-7241-24CA-3530-06E69C4705E5}"/>
              </a:ext>
            </a:extLst>
          </p:cNvPr>
          <p:cNvSpPr txBox="1"/>
          <p:nvPr/>
        </p:nvSpPr>
        <p:spPr>
          <a:xfrm>
            <a:off x="10180911" y="5293500"/>
            <a:ext cx="2738682" cy="320985"/>
          </a:xfrm>
          <a:prstGeom prst="rect">
            <a:avLst/>
          </a:prstGeom>
        </p:spPr>
        <p:txBody>
          <a:bodyPr lIns="0" tIns="0" rIns="0" bIns="0" rtlCol="0" anchor="t">
            <a:spAutoFit/>
          </a:bodyPr>
          <a:lstStyle/>
          <a:p>
            <a:pPr algn="ctr">
              <a:lnSpc>
                <a:spcPts val="2731"/>
              </a:lnSpc>
            </a:pPr>
            <a:r>
              <a:rPr lang="en-US" sz="2100" b="1" dirty="0">
                <a:solidFill>
                  <a:srgbClr val="FFFFFF"/>
                </a:solidFill>
                <a:latin typeface="Arial Bold"/>
                <a:ea typeface="Arial Bold"/>
                <a:cs typeface="Arial Bold"/>
                <a:sym typeface="Arial Bold"/>
              </a:rPr>
              <a:t>THREATS</a:t>
            </a:r>
          </a:p>
        </p:txBody>
      </p:sp>
      <p:sp>
        <p:nvSpPr>
          <p:cNvPr id="38" name="TextBox 24">
            <a:extLst>
              <a:ext uri="{FF2B5EF4-FFF2-40B4-BE49-F238E27FC236}">
                <a16:creationId xmlns:a16="http://schemas.microsoft.com/office/drawing/2014/main" id="{3F32D957-413F-5DD5-2A0C-784F1023DEEC}"/>
              </a:ext>
            </a:extLst>
          </p:cNvPr>
          <p:cNvSpPr txBox="1"/>
          <p:nvPr/>
        </p:nvSpPr>
        <p:spPr>
          <a:xfrm>
            <a:off x="11053484" y="4557747"/>
            <a:ext cx="993537" cy="756617"/>
          </a:xfrm>
          <a:prstGeom prst="rect">
            <a:avLst/>
          </a:prstGeom>
        </p:spPr>
        <p:txBody>
          <a:bodyPr lIns="0" tIns="0" rIns="0" bIns="0" rtlCol="0" anchor="t">
            <a:spAutoFit/>
          </a:bodyPr>
          <a:lstStyle/>
          <a:p>
            <a:pPr algn="ctr">
              <a:lnSpc>
                <a:spcPts val="5945"/>
              </a:lnSpc>
            </a:pPr>
            <a:r>
              <a:rPr lang="en-US" sz="5663" b="1" spc="-56" dirty="0">
                <a:solidFill>
                  <a:srgbClr val="FFFFFF"/>
                </a:solidFill>
                <a:latin typeface="Arial Bold"/>
                <a:ea typeface="Arial Bold"/>
                <a:cs typeface="Arial Bold"/>
                <a:sym typeface="Arial Bold"/>
              </a:rPr>
              <a:t>T</a:t>
            </a:r>
          </a:p>
        </p:txBody>
      </p:sp>
      <p:sp>
        <p:nvSpPr>
          <p:cNvPr id="39" name="TextBox 17">
            <a:extLst>
              <a:ext uri="{FF2B5EF4-FFF2-40B4-BE49-F238E27FC236}">
                <a16:creationId xmlns:a16="http://schemas.microsoft.com/office/drawing/2014/main" id="{0CE80E19-B295-DB23-D1B8-61522DC3B36E}"/>
              </a:ext>
            </a:extLst>
          </p:cNvPr>
          <p:cNvSpPr txBox="1"/>
          <p:nvPr/>
        </p:nvSpPr>
        <p:spPr>
          <a:xfrm>
            <a:off x="10285426" y="5614485"/>
            <a:ext cx="2427724" cy="2027158"/>
          </a:xfrm>
          <a:prstGeom prst="rect">
            <a:avLst/>
          </a:prstGeom>
        </p:spPr>
        <p:txBody>
          <a:bodyPr wrap="square" lIns="0" tIns="0" rIns="0" bIns="0" rtlCol="0" anchor="t">
            <a:spAutoFit/>
          </a:bodyPr>
          <a:lstStyle/>
          <a:p>
            <a:pPr lvl="0">
              <a:lnSpc>
                <a:spcPct val="150000"/>
              </a:lnSpc>
            </a:pPr>
            <a:r>
              <a:rPr lang="en-US" dirty="0">
                <a:solidFill>
                  <a:schemeClr val="bg1"/>
                </a:solidFill>
                <a:latin typeface="Arial" panose="020B0604020202020204" pitchFamily="34" charset="0"/>
                <a:cs typeface="Arial" panose="020B0604020202020204" pitchFamily="34" charset="0"/>
              </a:rPr>
              <a:t>Competition and </a:t>
            </a:r>
            <a:endParaRPr lang="en-GB" dirty="0">
              <a:solidFill>
                <a:schemeClr val="bg1"/>
              </a:solidFill>
              <a:latin typeface="Arial" panose="020B0604020202020204" pitchFamily="34" charset="0"/>
              <a:cs typeface="Arial" panose="020B0604020202020204" pitchFamily="34" charset="0"/>
            </a:endParaRPr>
          </a:p>
          <a:p>
            <a:pPr lvl="0">
              <a:lnSpc>
                <a:spcPct val="150000"/>
              </a:lnSpc>
            </a:pPr>
            <a:r>
              <a:rPr lang="en-US" dirty="0">
                <a:solidFill>
                  <a:schemeClr val="bg1"/>
                </a:solidFill>
                <a:latin typeface="Arial" panose="020B0604020202020204" pitchFamily="34" charset="0"/>
                <a:cs typeface="Arial" panose="020B0604020202020204" pitchFamily="34" charset="0"/>
              </a:rPr>
              <a:t>Import delays,</a:t>
            </a:r>
            <a:endParaRPr lang="en-GB" dirty="0">
              <a:solidFill>
                <a:schemeClr val="bg1"/>
              </a:solidFill>
              <a:latin typeface="Arial" panose="020B0604020202020204" pitchFamily="34" charset="0"/>
              <a:cs typeface="Arial" panose="020B0604020202020204" pitchFamily="34" charset="0"/>
            </a:endParaRPr>
          </a:p>
          <a:p>
            <a:pPr lvl="0">
              <a:lnSpc>
                <a:spcPct val="150000"/>
              </a:lnSpc>
            </a:pPr>
            <a:r>
              <a:rPr lang="en-US" dirty="0">
                <a:solidFill>
                  <a:schemeClr val="bg1"/>
                </a:solidFill>
                <a:latin typeface="Arial" panose="020B0604020202020204" pitchFamily="34" charset="0"/>
                <a:cs typeface="Arial" panose="020B0604020202020204" pitchFamily="34" charset="0"/>
              </a:rPr>
              <a:t>rapid changing Technology changes</a:t>
            </a:r>
            <a:r>
              <a:rPr lang="en-GB" dirty="0">
                <a:solidFill>
                  <a:schemeClr val="bg1"/>
                </a:solidFill>
                <a:latin typeface="Arial" panose="020B0604020202020204" pitchFamily="34" charset="0"/>
                <a:cs typeface="Arial" panose="020B0604020202020204" pitchFamily="34" charset="0"/>
              </a:rPr>
              <a:t> and </a:t>
            </a:r>
            <a:r>
              <a:rPr lang="en-US" dirty="0">
                <a:solidFill>
                  <a:schemeClr val="bg1"/>
                </a:solidFill>
                <a:latin typeface="Arial" panose="020B0604020202020204" pitchFamily="34" charset="0"/>
                <a:cs typeface="Arial" panose="020B0604020202020204" pitchFamily="34" charset="0"/>
              </a:rPr>
              <a:t>price changes</a:t>
            </a:r>
            <a:endParaRPr lang="en-GB" dirty="0">
              <a:solidFill>
                <a:schemeClr val="bg1"/>
              </a:solidFill>
              <a:latin typeface="Arial" panose="020B0604020202020204" pitchFamily="34" charset="0"/>
              <a:cs typeface="Arial" panose="020B0604020202020204" pitchFamily="34" charset="0"/>
            </a:endParaRPr>
          </a:p>
        </p:txBody>
      </p:sp>
      <p:pic>
        <p:nvPicPr>
          <p:cNvPr id="40" name="Graphic 40">
            <a:extLst>
              <a:ext uri="{FF2B5EF4-FFF2-40B4-BE49-F238E27FC236}">
                <a16:creationId xmlns:a16="http://schemas.microsoft.com/office/drawing/2014/main" id="{9924AC44-7F50-7FC2-4496-4DA039D6FA4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84840" y="8763143"/>
            <a:ext cx="1040298" cy="1127171"/>
          </a:xfrm>
          <a:prstGeom prst="rect">
            <a:avLst/>
          </a:prstGeom>
        </p:spPr>
      </p:pic>
      <p:pic>
        <p:nvPicPr>
          <p:cNvPr id="41" name="Graphic 38">
            <a:extLst>
              <a:ext uri="{FF2B5EF4-FFF2-40B4-BE49-F238E27FC236}">
                <a16:creationId xmlns:a16="http://schemas.microsoft.com/office/drawing/2014/main" id="{95BD135A-8FA2-1078-9381-CC2F3575332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430150" y="8819747"/>
            <a:ext cx="957784" cy="1123200"/>
          </a:xfrm>
          <a:prstGeom prst="rect">
            <a:avLst/>
          </a:prstGeom>
        </p:spPr>
      </p:pic>
      <p:pic>
        <p:nvPicPr>
          <p:cNvPr id="42" name="Graphic 36">
            <a:extLst>
              <a:ext uri="{FF2B5EF4-FFF2-40B4-BE49-F238E27FC236}">
                <a16:creationId xmlns:a16="http://schemas.microsoft.com/office/drawing/2014/main" id="{DD85C760-B3F1-A8F7-0919-DB6695381047}"/>
              </a:ext>
            </a:extLst>
          </p:cNvPr>
          <p:cNvPicPr>
            <a:picLocks/>
          </p:cNvPicPr>
          <p:nvPr/>
        </p:nvPicPr>
        <p:blipFill>
          <a:blip>
            <a:extLst>
              <a:ext uri="{96DAC541-7B7A-43D3-8B79-37D633B846F1}">
                <asvg:svgBlip xmlns:asvg="http://schemas.microsoft.com/office/drawing/2016/SVG/main" r:embed="rId8"/>
              </a:ext>
            </a:extLst>
          </a:blip>
          <a:stretch>
            <a:fillRect/>
          </a:stretch>
        </p:blipFill>
        <p:spPr>
          <a:xfrm>
            <a:off x="7768453" y="8819747"/>
            <a:ext cx="1044000" cy="1123200"/>
          </a:xfrm>
          <a:prstGeom prst="rect">
            <a:avLst/>
          </a:prstGeom>
        </p:spPr>
      </p:pic>
      <p:pic>
        <p:nvPicPr>
          <p:cNvPr id="43" name="Graphic 42">
            <a:extLst>
              <a:ext uri="{FF2B5EF4-FFF2-40B4-BE49-F238E27FC236}">
                <a16:creationId xmlns:a16="http://schemas.microsoft.com/office/drawing/2014/main" id="{DEE9F0A9-60EE-5F3E-C187-A95DEF2128ED}"/>
              </a:ext>
            </a:extLst>
          </p:cNvPr>
          <p:cNvPicPr>
            <a:picLocks/>
          </p:cNvPicPr>
          <p:nvPr/>
        </p:nvPicPr>
        <p:blipFill>
          <a:blip>
            <a:extLst>
              <a:ext uri="{96DAC541-7B7A-43D3-8B79-37D633B846F1}">
                <asvg:svgBlip xmlns:asvg="http://schemas.microsoft.com/office/drawing/2016/SVG/main" r:embed="rId9"/>
              </a:ext>
            </a:extLst>
          </a:blip>
          <a:stretch>
            <a:fillRect/>
          </a:stretch>
        </p:blipFill>
        <p:spPr>
          <a:xfrm>
            <a:off x="10820400" y="8771260"/>
            <a:ext cx="1044000" cy="1123200"/>
          </a:xfrm>
          <a:prstGeom prst="rect">
            <a:avLst/>
          </a:prstGeom>
        </p:spPr>
      </p:pic>
      <p:grpSp>
        <p:nvGrpSpPr>
          <p:cNvPr id="8" name="Group 8">
            <a:extLst>
              <a:ext uri="{FF2B5EF4-FFF2-40B4-BE49-F238E27FC236}">
                <a16:creationId xmlns:a16="http://schemas.microsoft.com/office/drawing/2014/main" id="{E38CA3F3-E8DC-8F05-D7A4-C01336080C5C}"/>
              </a:ext>
            </a:extLst>
          </p:cNvPr>
          <p:cNvGrpSpPr/>
          <p:nvPr/>
        </p:nvGrpSpPr>
        <p:grpSpPr>
          <a:xfrm>
            <a:off x="13335684" y="2836812"/>
            <a:ext cx="4796112" cy="4613376"/>
            <a:chOff x="0" y="0"/>
            <a:chExt cx="7636690" cy="7994328"/>
          </a:xfrm>
        </p:grpSpPr>
        <p:pic>
          <p:nvPicPr>
            <p:cNvPr id="9" name="Picture 9">
              <a:extLst>
                <a:ext uri="{FF2B5EF4-FFF2-40B4-BE49-F238E27FC236}">
                  <a16:creationId xmlns:a16="http://schemas.microsoft.com/office/drawing/2014/main" id="{0B890964-4394-C7D6-2BA3-F3F0B068505E}"/>
                </a:ext>
              </a:extLst>
            </p:cNvPr>
            <p:cNvPicPr>
              <a:picLocks noChangeAspect="1"/>
            </p:cNvPicPr>
            <p:nvPr/>
          </p:nvPicPr>
          <p:blipFill>
            <a:blip r:embed="rId10"/>
            <a:srcRect l="18177" r="18177"/>
            <a:stretch>
              <a:fillRect/>
            </a:stretch>
          </p:blipFill>
          <p:spPr>
            <a:xfrm>
              <a:off x="0" y="0"/>
              <a:ext cx="7636690" cy="7994328"/>
            </a:xfrm>
            <a:prstGeom prst="rect">
              <a:avLst/>
            </a:prstGeom>
          </p:spPr>
        </p:pic>
      </p:grpSp>
    </p:spTree>
    <p:extLst>
      <p:ext uri="{BB962C8B-B14F-4D97-AF65-F5344CB8AC3E}">
        <p14:creationId xmlns:p14="http://schemas.microsoft.com/office/powerpoint/2010/main" val="14197267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CC554-2805-BFCD-C457-54E3A4C539C7}"/>
            </a:ext>
          </a:extLst>
        </p:cNvPr>
        <p:cNvGrpSpPr/>
        <p:nvPr/>
      </p:nvGrpSpPr>
      <p:grpSpPr>
        <a:xfrm>
          <a:off x="0" y="0"/>
          <a:ext cx="0" cy="0"/>
          <a:chOff x="0" y="0"/>
          <a:chExt cx="0" cy="0"/>
        </a:xfrm>
      </p:grpSpPr>
      <p:grpSp>
        <p:nvGrpSpPr>
          <p:cNvPr id="11" name="Group 11">
            <a:extLst>
              <a:ext uri="{FF2B5EF4-FFF2-40B4-BE49-F238E27FC236}">
                <a16:creationId xmlns:a16="http://schemas.microsoft.com/office/drawing/2014/main" id="{F3B28699-0A9A-3857-2E87-DB318CF3DCBC}"/>
              </a:ext>
            </a:extLst>
          </p:cNvPr>
          <p:cNvGrpSpPr/>
          <p:nvPr/>
        </p:nvGrpSpPr>
        <p:grpSpPr>
          <a:xfrm>
            <a:off x="7132761" y="3574754"/>
            <a:ext cx="3163073" cy="729293"/>
            <a:chOff x="0" y="0"/>
            <a:chExt cx="833073" cy="192077"/>
          </a:xfrm>
        </p:grpSpPr>
        <p:sp>
          <p:nvSpPr>
            <p:cNvPr id="12" name="Freeform 12">
              <a:extLst>
                <a:ext uri="{FF2B5EF4-FFF2-40B4-BE49-F238E27FC236}">
                  <a16:creationId xmlns:a16="http://schemas.microsoft.com/office/drawing/2014/main" id="{93850D92-AA2A-4C58-94DD-A559C634DE51}"/>
                </a:ext>
              </a:extLst>
            </p:cNvPr>
            <p:cNvSpPr/>
            <p:nvPr/>
          </p:nvSpPr>
          <p:spPr>
            <a:xfrm>
              <a:off x="0" y="0"/>
              <a:ext cx="833073" cy="192077"/>
            </a:xfrm>
            <a:custGeom>
              <a:avLst/>
              <a:gdLst/>
              <a:ahLst/>
              <a:cxnLst/>
              <a:rect l="l" t="t" r="r" b="b"/>
              <a:pathLst>
                <a:path w="833073" h="192077">
                  <a:moveTo>
                    <a:pt x="96039" y="0"/>
                  </a:moveTo>
                  <a:lnTo>
                    <a:pt x="737034" y="0"/>
                  </a:lnTo>
                  <a:cubicBezTo>
                    <a:pt x="790075" y="0"/>
                    <a:pt x="833073" y="42998"/>
                    <a:pt x="833073" y="96039"/>
                  </a:cubicBezTo>
                  <a:lnTo>
                    <a:pt x="833073" y="96039"/>
                  </a:lnTo>
                  <a:cubicBezTo>
                    <a:pt x="833073" y="149079"/>
                    <a:pt x="790075" y="192077"/>
                    <a:pt x="737034" y="192077"/>
                  </a:cubicBezTo>
                  <a:lnTo>
                    <a:pt x="96039" y="192077"/>
                  </a:lnTo>
                  <a:cubicBezTo>
                    <a:pt x="42998" y="192077"/>
                    <a:pt x="0" y="149079"/>
                    <a:pt x="0" y="96039"/>
                  </a:cubicBezTo>
                  <a:lnTo>
                    <a:pt x="0" y="96039"/>
                  </a:lnTo>
                  <a:cubicBezTo>
                    <a:pt x="0" y="42998"/>
                    <a:pt x="42998" y="0"/>
                    <a:pt x="96039" y="0"/>
                  </a:cubicBezTo>
                  <a:close/>
                </a:path>
              </a:pathLst>
            </a:custGeom>
            <a:solidFill>
              <a:srgbClr val="FFFFFF"/>
            </a:solidFill>
            <a:ln w="38100" cap="rnd">
              <a:gradFill>
                <a:gsLst>
                  <a:gs pos="0">
                    <a:srgbClr val="153953">
                      <a:alpha val="100000"/>
                    </a:srgbClr>
                  </a:gs>
                  <a:gs pos="100000">
                    <a:srgbClr val="065D9B">
                      <a:alpha val="100000"/>
                    </a:srgbClr>
                  </a:gs>
                </a:gsLst>
                <a:lin ang="0"/>
              </a:gradFill>
              <a:prstDash val="solid"/>
              <a:round/>
            </a:ln>
          </p:spPr>
          <p:txBody>
            <a:bodyPr/>
            <a:lstStyle/>
            <a:p>
              <a:endParaRPr lang="en-US" sz="1211"/>
            </a:p>
          </p:txBody>
        </p:sp>
        <p:sp>
          <p:nvSpPr>
            <p:cNvPr id="13" name="TextBox 13">
              <a:extLst>
                <a:ext uri="{FF2B5EF4-FFF2-40B4-BE49-F238E27FC236}">
                  <a16:creationId xmlns:a16="http://schemas.microsoft.com/office/drawing/2014/main" id="{D8B92960-AAD1-82B8-1A13-D2330AF2D952}"/>
                </a:ext>
              </a:extLst>
            </p:cNvPr>
            <p:cNvSpPr txBox="1"/>
            <p:nvPr/>
          </p:nvSpPr>
          <p:spPr>
            <a:xfrm>
              <a:off x="0" y="-38100"/>
              <a:ext cx="833073" cy="230177"/>
            </a:xfrm>
            <a:prstGeom prst="rect">
              <a:avLst/>
            </a:prstGeom>
          </p:spPr>
          <p:txBody>
            <a:bodyPr lIns="50801" tIns="50801" rIns="50801" bIns="50801" rtlCol="0" anchor="ctr"/>
            <a:lstStyle/>
            <a:p>
              <a:pPr algn="ctr">
                <a:lnSpc>
                  <a:spcPts val="2659"/>
                </a:lnSpc>
              </a:pPr>
              <a:endParaRPr sz="1211"/>
            </a:p>
          </p:txBody>
        </p:sp>
      </p:grpSp>
      <p:sp>
        <p:nvSpPr>
          <p:cNvPr id="31" name="Freeform 31">
            <a:extLst>
              <a:ext uri="{FF2B5EF4-FFF2-40B4-BE49-F238E27FC236}">
                <a16:creationId xmlns:a16="http://schemas.microsoft.com/office/drawing/2014/main" id="{CCB13405-5BF8-3771-459E-1CD8E9B570E2}"/>
              </a:ext>
            </a:extLst>
          </p:cNvPr>
          <p:cNvSpPr/>
          <p:nvPr/>
        </p:nvSpPr>
        <p:spPr>
          <a:xfrm>
            <a:off x="12737479" y="864232"/>
            <a:ext cx="742704" cy="742704"/>
          </a:xfrm>
          <a:custGeom>
            <a:avLst/>
            <a:gdLst/>
            <a:ahLst/>
            <a:cxnLst/>
            <a:rect l="l" t="t" r="r" b="b"/>
            <a:pathLst>
              <a:path w="742704" h="742704">
                <a:moveTo>
                  <a:pt x="0" y="0"/>
                </a:moveTo>
                <a:lnTo>
                  <a:pt x="742704" y="0"/>
                </a:lnTo>
                <a:lnTo>
                  <a:pt x="742704" y="742704"/>
                </a:lnTo>
                <a:lnTo>
                  <a:pt x="0" y="74270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11"/>
          </a:p>
        </p:txBody>
      </p:sp>
      <p:sp>
        <p:nvSpPr>
          <p:cNvPr id="32" name="Freeform 32">
            <a:extLst>
              <a:ext uri="{FF2B5EF4-FFF2-40B4-BE49-F238E27FC236}">
                <a16:creationId xmlns:a16="http://schemas.microsoft.com/office/drawing/2014/main" id="{6D99DB6E-2BE8-FA70-4FE5-C1391830ECA6}"/>
              </a:ext>
            </a:extLst>
          </p:cNvPr>
          <p:cNvSpPr/>
          <p:nvPr/>
        </p:nvSpPr>
        <p:spPr>
          <a:xfrm>
            <a:off x="4572000" y="918577"/>
            <a:ext cx="742704" cy="742704"/>
          </a:xfrm>
          <a:custGeom>
            <a:avLst/>
            <a:gdLst/>
            <a:ahLst/>
            <a:cxnLst/>
            <a:rect l="l" t="t" r="r" b="b"/>
            <a:pathLst>
              <a:path w="742704" h="742704">
                <a:moveTo>
                  <a:pt x="0" y="0"/>
                </a:moveTo>
                <a:lnTo>
                  <a:pt x="742704" y="0"/>
                </a:lnTo>
                <a:lnTo>
                  <a:pt x="742704" y="742704"/>
                </a:lnTo>
                <a:lnTo>
                  <a:pt x="0" y="74270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11"/>
          </a:p>
        </p:txBody>
      </p:sp>
      <p:sp>
        <p:nvSpPr>
          <p:cNvPr id="23" name="TextBox 23">
            <a:extLst>
              <a:ext uri="{FF2B5EF4-FFF2-40B4-BE49-F238E27FC236}">
                <a16:creationId xmlns:a16="http://schemas.microsoft.com/office/drawing/2014/main" id="{9AACFF4F-20A4-EA6D-F68D-A80FF2CE6FC7}"/>
              </a:ext>
            </a:extLst>
          </p:cNvPr>
          <p:cNvSpPr txBox="1"/>
          <p:nvPr/>
        </p:nvSpPr>
        <p:spPr>
          <a:xfrm>
            <a:off x="4004743" y="745719"/>
            <a:ext cx="10130649" cy="782843"/>
          </a:xfrm>
          <a:prstGeom prst="rect">
            <a:avLst/>
          </a:prstGeom>
        </p:spPr>
        <p:txBody>
          <a:bodyPr lIns="0" tIns="0" rIns="0" bIns="0" rtlCol="0" anchor="t">
            <a:spAutoFit/>
          </a:bodyPr>
          <a:lstStyle/>
          <a:p>
            <a:pPr algn="ctr">
              <a:lnSpc>
                <a:spcPts val="6544"/>
              </a:lnSpc>
            </a:pPr>
            <a:r>
              <a:rPr lang="en-US" sz="5400" b="1" dirty="0">
                <a:solidFill>
                  <a:srgbClr val="0F5995"/>
                </a:solidFill>
                <a:latin typeface="Arial" panose="020B0604020202020204" pitchFamily="34" charset="0"/>
                <a:ea typeface="Open Sauce Bold"/>
                <a:cs typeface="Arial" panose="020B0604020202020204" pitchFamily="34" charset="0"/>
                <a:sym typeface="Open Sauce Bold"/>
              </a:rPr>
              <a:t>Competitor Analysis</a:t>
            </a:r>
          </a:p>
        </p:txBody>
      </p:sp>
      <p:sp>
        <p:nvSpPr>
          <p:cNvPr id="41" name="Freeform 3">
            <a:extLst>
              <a:ext uri="{FF2B5EF4-FFF2-40B4-BE49-F238E27FC236}">
                <a16:creationId xmlns:a16="http://schemas.microsoft.com/office/drawing/2014/main" id="{88D89D54-0FE0-9A7E-3FB9-6A51DAC158DB}"/>
              </a:ext>
            </a:extLst>
          </p:cNvPr>
          <p:cNvSpPr/>
          <p:nvPr/>
        </p:nvSpPr>
        <p:spPr>
          <a:xfrm flipV="1">
            <a:off x="-971364" y="0"/>
            <a:ext cx="6499679" cy="2485706"/>
          </a:xfrm>
          <a:custGeom>
            <a:avLst/>
            <a:gdLst/>
            <a:ahLst/>
            <a:cxnLst/>
            <a:rect l="l" t="t" r="r" b="b"/>
            <a:pathLst>
              <a:path w="6499679" h="2485706">
                <a:moveTo>
                  <a:pt x="0" y="2485706"/>
                </a:moveTo>
                <a:lnTo>
                  <a:pt x="6499678" y="2485706"/>
                </a:lnTo>
                <a:lnTo>
                  <a:pt x="6499678" y="0"/>
                </a:lnTo>
                <a:lnTo>
                  <a:pt x="0" y="0"/>
                </a:lnTo>
                <a:lnTo>
                  <a:pt x="0" y="2485706"/>
                </a:lnTo>
                <a:close/>
              </a:path>
            </a:pathLst>
          </a:custGeom>
          <a:blipFill>
            <a:blip>
              <a:extLst>
                <a:ext uri="{96DAC541-7B7A-43D3-8B79-37D633B846F1}">
                  <asvg:svgBlip xmlns:asvg="http://schemas.microsoft.com/office/drawing/2016/SVG/main" r:embed="rId4"/>
                </a:ext>
              </a:extLst>
            </a:blip>
            <a:stretch>
              <a:fillRect t="-79322" b="-82160"/>
            </a:stretch>
          </a:blipFill>
        </p:spPr>
        <p:txBody>
          <a:bodyPr/>
          <a:lstStyle/>
          <a:p>
            <a:endParaRPr lang="en-US" sz="1211"/>
          </a:p>
        </p:txBody>
      </p:sp>
      <p:sp>
        <p:nvSpPr>
          <p:cNvPr id="42" name="Freeform 3">
            <a:extLst>
              <a:ext uri="{FF2B5EF4-FFF2-40B4-BE49-F238E27FC236}">
                <a16:creationId xmlns:a16="http://schemas.microsoft.com/office/drawing/2014/main" id="{B5C08867-70EC-1136-F498-2A65DC685EFF}"/>
              </a:ext>
            </a:extLst>
          </p:cNvPr>
          <p:cNvSpPr/>
          <p:nvPr/>
        </p:nvSpPr>
        <p:spPr>
          <a:xfrm flipH="1" flipV="1">
            <a:off x="12759687" y="1"/>
            <a:ext cx="6499679" cy="2485706"/>
          </a:xfrm>
          <a:custGeom>
            <a:avLst/>
            <a:gdLst/>
            <a:ahLst/>
            <a:cxnLst/>
            <a:rect l="l" t="t" r="r" b="b"/>
            <a:pathLst>
              <a:path w="6499679" h="2485706">
                <a:moveTo>
                  <a:pt x="6499678" y="2485706"/>
                </a:moveTo>
                <a:lnTo>
                  <a:pt x="0" y="2485706"/>
                </a:lnTo>
                <a:lnTo>
                  <a:pt x="0" y="0"/>
                </a:lnTo>
                <a:lnTo>
                  <a:pt x="6499678" y="0"/>
                </a:lnTo>
                <a:lnTo>
                  <a:pt x="6499678" y="2485706"/>
                </a:lnTo>
                <a:close/>
              </a:path>
            </a:pathLst>
          </a:custGeom>
          <a:blipFill>
            <a:blip>
              <a:extLst>
                <a:ext uri="{96DAC541-7B7A-43D3-8B79-37D633B846F1}">
                  <asvg:svgBlip xmlns:asvg="http://schemas.microsoft.com/office/drawing/2016/SVG/main" r:embed="rId4"/>
                </a:ext>
              </a:extLst>
            </a:blip>
            <a:stretch>
              <a:fillRect t="-79322" b="-82160"/>
            </a:stretch>
          </a:blipFill>
        </p:spPr>
        <p:txBody>
          <a:bodyPr/>
          <a:lstStyle/>
          <a:p>
            <a:endParaRPr lang="en-US" sz="1211"/>
          </a:p>
        </p:txBody>
      </p:sp>
      <p:grpSp>
        <p:nvGrpSpPr>
          <p:cNvPr id="43" name="Group 20">
            <a:extLst>
              <a:ext uri="{FF2B5EF4-FFF2-40B4-BE49-F238E27FC236}">
                <a16:creationId xmlns:a16="http://schemas.microsoft.com/office/drawing/2014/main" id="{07F423B7-E26F-4D0A-4117-07102DD202D3}"/>
              </a:ext>
            </a:extLst>
          </p:cNvPr>
          <p:cNvGrpSpPr/>
          <p:nvPr/>
        </p:nvGrpSpPr>
        <p:grpSpPr>
          <a:xfrm>
            <a:off x="-76200" y="9093949"/>
            <a:ext cx="18364200" cy="1193050"/>
            <a:chOff x="0" y="0"/>
            <a:chExt cx="3958769" cy="609600"/>
          </a:xfrm>
        </p:grpSpPr>
        <p:sp>
          <p:nvSpPr>
            <p:cNvPr id="44" name="Freeform 21">
              <a:extLst>
                <a:ext uri="{FF2B5EF4-FFF2-40B4-BE49-F238E27FC236}">
                  <a16:creationId xmlns:a16="http://schemas.microsoft.com/office/drawing/2014/main" id="{B531DB12-D62D-2361-2B7C-24F08895CF87}"/>
                </a:ext>
              </a:extLst>
            </p:cNvPr>
            <p:cNvSpPr/>
            <p:nvPr/>
          </p:nvSpPr>
          <p:spPr>
            <a:xfrm>
              <a:off x="14382" y="0"/>
              <a:ext cx="3930004" cy="609600"/>
            </a:xfrm>
            <a:custGeom>
              <a:avLst/>
              <a:gdLst/>
              <a:ahLst/>
              <a:cxnLst/>
              <a:rect l="l" t="t" r="r" b="b"/>
              <a:pathLst>
                <a:path w="3930004" h="609600">
                  <a:moveTo>
                    <a:pt x="240325" y="0"/>
                  </a:moveTo>
                  <a:lnTo>
                    <a:pt x="3689681" y="0"/>
                  </a:lnTo>
                  <a:cubicBezTo>
                    <a:pt x="3720440" y="0"/>
                    <a:pt x="3747748" y="19683"/>
                    <a:pt x="3757475" y="48863"/>
                  </a:cubicBezTo>
                  <a:lnTo>
                    <a:pt x="3928099" y="560737"/>
                  </a:lnTo>
                  <a:cubicBezTo>
                    <a:pt x="3931873" y="572057"/>
                    <a:pt x="3929975" y="584502"/>
                    <a:pt x="3922997" y="594183"/>
                  </a:cubicBezTo>
                  <a:cubicBezTo>
                    <a:pt x="3916020" y="603864"/>
                    <a:pt x="3904814" y="609600"/>
                    <a:pt x="3892881" y="609600"/>
                  </a:cubicBezTo>
                  <a:lnTo>
                    <a:pt x="37125" y="609600"/>
                  </a:lnTo>
                  <a:cubicBezTo>
                    <a:pt x="25191" y="609600"/>
                    <a:pt x="13986" y="603864"/>
                    <a:pt x="7008" y="594183"/>
                  </a:cubicBezTo>
                  <a:cubicBezTo>
                    <a:pt x="31" y="584502"/>
                    <a:pt x="-1868" y="572057"/>
                    <a:pt x="1906" y="560737"/>
                  </a:cubicBezTo>
                  <a:lnTo>
                    <a:pt x="172530" y="48863"/>
                  </a:lnTo>
                  <a:cubicBezTo>
                    <a:pt x="182257" y="19683"/>
                    <a:pt x="209565" y="0"/>
                    <a:pt x="240325" y="0"/>
                  </a:cubicBezTo>
                  <a:close/>
                </a:path>
              </a:pathLst>
            </a:custGeom>
            <a:solidFill>
              <a:schemeClr val="accent1">
                <a:lumMod val="75000"/>
              </a:schemeClr>
            </a:solidFill>
          </p:spPr>
          <p:txBody>
            <a:bodyPr/>
            <a:lstStyle/>
            <a:p>
              <a:endParaRPr lang="en-US" sz="1211"/>
            </a:p>
          </p:txBody>
        </p:sp>
        <p:sp>
          <p:nvSpPr>
            <p:cNvPr id="45" name="TextBox 22">
              <a:extLst>
                <a:ext uri="{FF2B5EF4-FFF2-40B4-BE49-F238E27FC236}">
                  <a16:creationId xmlns:a16="http://schemas.microsoft.com/office/drawing/2014/main" id="{60AE2859-345C-F38C-6BFC-DA099F184D23}"/>
                </a:ext>
              </a:extLst>
            </p:cNvPr>
            <p:cNvSpPr txBox="1"/>
            <p:nvPr/>
          </p:nvSpPr>
          <p:spPr>
            <a:xfrm>
              <a:off x="127000" y="-38100"/>
              <a:ext cx="3704769" cy="647700"/>
            </a:xfrm>
            <a:prstGeom prst="rect">
              <a:avLst/>
            </a:prstGeom>
          </p:spPr>
          <p:txBody>
            <a:bodyPr lIns="50801" tIns="50801" rIns="50801" bIns="50801" rtlCol="0" anchor="ctr"/>
            <a:lstStyle/>
            <a:p>
              <a:pPr algn="ctr">
                <a:lnSpc>
                  <a:spcPts val="2659"/>
                </a:lnSpc>
              </a:pPr>
              <a:endParaRPr sz="1211"/>
            </a:p>
          </p:txBody>
        </p:sp>
      </p:grpSp>
      <p:sp>
        <p:nvSpPr>
          <p:cNvPr id="46" name="TextBox 24">
            <a:extLst>
              <a:ext uri="{FF2B5EF4-FFF2-40B4-BE49-F238E27FC236}">
                <a16:creationId xmlns:a16="http://schemas.microsoft.com/office/drawing/2014/main" id="{EC7FA174-E689-62B2-A5BC-D824D2257FC8}"/>
              </a:ext>
            </a:extLst>
          </p:cNvPr>
          <p:cNvSpPr txBox="1"/>
          <p:nvPr/>
        </p:nvSpPr>
        <p:spPr>
          <a:xfrm>
            <a:off x="914652" y="9198086"/>
            <a:ext cx="16364657" cy="779637"/>
          </a:xfrm>
          <a:prstGeom prst="rect">
            <a:avLst/>
          </a:prstGeom>
        </p:spPr>
        <p:txBody>
          <a:bodyPr wrap="square" lIns="0" tIns="0" rIns="0" bIns="0" rtlCol="0" anchor="t">
            <a:spAutoFit/>
          </a:bodyPr>
          <a:lstStyle/>
          <a:p>
            <a:pPr algn="ctr">
              <a:lnSpc>
                <a:spcPct val="150000"/>
              </a:lnSpc>
              <a:spcBef>
                <a:spcPct val="0"/>
              </a:spcBef>
            </a:pPr>
            <a:r>
              <a:rPr lang="en-GB" sz="1800" dirty="0">
                <a:solidFill>
                  <a:schemeClr val="bg1"/>
                </a:solidFill>
                <a:latin typeface="Arial" panose="020B0604020202020204" pitchFamily="34" charset="0"/>
                <a:cs typeface="Arial" panose="020B0604020202020204" pitchFamily="34" charset="0"/>
              </a:rPr>
              <a:t>By providing genuine Apple parts, direct sourcing, integrated repair services, and solid business-to-business connections, Mobile Tech Hive distinguishes itself from rivals and guarantees better quality, dependability, and value.</a:t>
            </a:r>
            <a:endParaRPr lang="en-US" sz="1800" dirty="0">
              <a:solidFill>
                <a:schemeClr val="bg1"/>
              </a:solidFill>
              <a:latin typeface="Arial" panose="020B0604020202020204" pitchFamily="34" charset="0"/>
              <a:ea typeface="Arial"/>
              <a:cs typeface="Arial" panose="020B0604020202020204" pitchFamily="34" charset="0"/>
              <a:sym typeface="Arial"/>
            </a:endParaRPr>
          </a:p>
        </p:txBody>
      </p:sp>
      <p:grpSp>
        <p:nvGrpSpPr>
          <p:cNvPr id="47" name="Group 11">
            <a:extLst>
              <a:ext uri="{FF2B5EF4-FFF2-40B4-BE49-F238E27FC236}">
                <a16:creationId xmlns:a16="http://schemas.microsoft.com/office/drawing/2014/main" id="{AE56287C-70FD-47B7-D78F-F9D4726E9F03}"/>
              </a:ext>
            </a:extLst>
          </p:cNvPr>
          <p:cNvGrpSpPr/>
          <p:nvPr/>
        </p:nvGrpSpPr>
        <p:grpSpPr>
          <a:xfrm>
            <a:off x="914652" y="3534059"/>
            <a:ext cx="3163073" cy="729293"/>
            <a:chOff x="0" y="0"/>
            <a:chExt cx="833073" cy="192077"/>
          </a:xfrm>
        </p:grpSpPr>
        <p:sp>
          <p:nvSpPr>
            <p:cNvPr id="48" name="Freeform 12">
              <a:extLst>
                <a:ext uri="{FF2B5EF4-FFF2-40B4-BE49-F238E27FC236}">
                  <a16:creationId xmlns:a16="http://schemas.microsoft.com/office/drawing/2014/main" id="{CD947372-CB98-DFBC-FC2C-4BF0FF40869D}"/>
                </a:ext>
              </a:extLst>
            </p:cNvPr>
            <p:cNvSpPr/>
            <p:nvPr/>
          </p:nvSpPr>
          <p:spPr>
            <a:xfrm>
              <a:off x="0" y="0"/>
              <a:ext cx="833073" cy="192077"/>
            </a:xfrm>
            <a:custGeom>
              <a:avLst/>
              <a:gdLst/>
              <a:ahLst/>
              <a:cxnLst/>
              <a:rect l="l" t="t" r="r" b="b"/>
              <a:pathLst>
                <a:path w="833073" h="192077">
                  <a:moveTo>
                    <a:pt x="96039" y="0"/>
                  </a:moveTo>
                  <a:lnTo>
                    <a:pt x="737034" y="0"/>
                  </a:lnTo>
                  <a:cubicBezTo>
                    <a:pt x="790075" y="0"/>
                    <a:pt x="833073" y="42998"/>
                    <a:pt x="833073" y="96039"/>
                  </a:cubicBezTo>
                  <a:lnTo>
                    <a:pt x="833073" y="96039"/>
                  </a:lnTo>
                  <a:cubicBezTo>
                    <a:pt x="833073" y="149079"/>
                    <a:pt x="790075" y="192077"/>
                    <a:pt x="737034" y="192077"/>
                  </a:cubicBezTo>
                  <a:lnTo>
                    <a:pt x="96039" y="192077"/>
                  </a:lnTo>
                  <a:cubicBezTo>
                    <a:pt x="42998" y="192077"/>
                    <a:pt x="0" y="149079"/>
                    <a:pt x="0" y="96039"/>
                  </a:cubicBezTo>
                  <a:lnTo>
                    <a:pt x="0" y="96039"/>
                  </a:lnTo>
                  <a:cubicBezTo>
                    <a:pt x="0" y="42998"/>
                    <a:pt x="42998" y="0"/>
                    <a:pt x="96039" y="0"/>
                  </a:cubicBezTo>
                  <a:close/>
                </a:path>
              </a:pathLst>
            </a:custGeom>
            <a:solidFill>
              <a:srgbClr val="FFFFFF"/>
            </a:solidFill>
            <a:ln w="38100" cap="rnd">
              <a:solidFill>
                <a:srgbClr val="C00000"/>
              </a:solidFill>
              <a:prstDash val="solid"/>
              <a:round/>
            </a:ln>
          </p:spPr>
          <p:txBody>
            <a:bodyPr/>
            <a:lstStyle/>
            <a:p>
              <a:endParaRPr lang="en-US" sz="1211"/>
            </a:p>
          </p:txBody>
        </p:sp>
        <p:sp>
          <p:nvSpPr>
            <p:cNvPr id="49" name="TextBox 13">
              <a:extLst>
                <a:ext uri="{FF2B5EF4-FFF2-40B4-BE49-F238E27FC236}">
                  <a16:creationId xmlns:a16="http://schemas.microsoft.com/office/drawing/2014/main" id="{1F1D880D-4B6C-EE7C-B8D3-86A4CC40AD74}"/>
                </a:ext>
              </a:extLst>
            </p:cNvPr>
            <p:cNvSpPr txBox="1"/>
            <p:nvPr/>
          </p:nvSpPr>
          <p:spPr>
            <a:xfrm>
              <a:off x="0" y="-38100"/>
              <a:ext cx="833073" cy="230177"/>
            </a:xfrm>
            <a:prstGeom prst="rect">
              <a:avLst/>
            </a:prstGeom>
          </p:spPr>
          <p:txBody>
            <a:bodyPr lIns="50801" tIns="50801" rIns="50801" bIns="50801" rtlCol="0" anchor="ctr"/>
            <a:lstStyle/>
            <a:p>
              <a:pPr algn="ctr">
                <a:lnSpc>
                  <a:spcPts val="2659"/>
                </a:lnSpc>
              </a:pPr>
              <a:endParaRPr sz="1211"/>
            </a:p>
          </p:txBody>
        </p:sp>
      </p:grpSp>
      <p:grpSp>
        <p:nvGrpSpPr>
          <p:cNvPr id="50" name="Group 11">
            <a:extLst>
              <a:ext uri="{FF2B5EF4-FFF2-40B4-BE49-F238E27FC236}">
                <a16:creationId xmlns:a16="http://schemas.microsoft.com/office/drawing/2014/main" id="{E767CE55-BB09-6A05-B106-073BFED8D3D9}"/>
              </a:ext>
            </a:extLst>
          </p:cNvPr>
          <p:cNvGrpSpPr/>
          <p:nvPr/>
        </p:nvGrpSpPr>
        <p:grpSpPr>
          <a:xfrm>
            <a:off x="13384398" y="3536716"/>
            <a:ext cx="3710340" cy="729293"/>
            <a:chOff x="0" y="0"/>
            <a:chExt cx="833073" cy="192077"/>
          </a:xfrm>
        </p:grpSpPr>
        <p:sp>
          <p:nvSpPr>
            <p:cNvPr id="51" name="Freeform 12">
              <a:extLst>
                <a:ext uri="{FF2B5EF4-FFF2-40B4-BE49-F238E27FC236}">
                  <a16:creationId xmlns:a16="http://schemas.microsoft.com/office/drawing/2014/main" id="{F4BD1D0A-F5F5-A32F-1495-A82D87D43DCD}"/>
                </a:ext>
              </a:extLst>
            </p:cNvPr>
            <p:cNvSpPr/>
            <p:nvPr/>
          </p:nvSpPr>
          <p:spPr>
            <a:xfrm>
              <a:off x="0" y="0"/>
              <a:ext cx="833073" cy="192077"/>
            </a:xfrm>
            <a:custGeom>
              <a:avLst/>
              <a:gdLst/>
              <a:ahLst/>
              <a:cxnLst/>
              <a:rect l="l" t="t" r="r" b="b"/>
              <a:pathLst>
                <a:path w="833073" h="192077">
                  <a:moveTo>
                    <a:pt x="96039" y="0"/>
                  </a:moveTo>
                  <a:lnTo>
                    <a:pt x="737034" y="0"/>
                  </a:lnTo>
                  <a:cubicBezTo>
                    <a:pt x="790075" y="0"/>
                    <a:pt x="833073" y="42998"/>
                    <a:pt x="833073" y="96039"/>
                  </a:cubicBezTo>
                  <a:lnTo>
                    <a:pt x="833073" y="96039"/>
                  </a:lnTo>
                  <a:cubicBezTo>
                    <a:pt x="833073" y="149079"/>
                    <a:pt x="790075" y="192077"/>
                    <a:pt x="737034" y="192077"/>
                  </a:cubicBezTo>
                  <a:lnTo>
                    <a:pt x="96039" y="192077"/>
                  </a:lnTo>
                  <a:cubicBezTo>
                    <a:pt x="42998" y="192077"/>
                    <a:pt x="0" y="149079"/>
                    <a:pt x="0" y="96039"/>
                  </a:cubicBezTo>
                  <a:lnTo>
                    <a:pt x="0" y="96039"/>
                  </a:lnTo>
                  <a:cubicBezTo>
                    <a:pt x="0" y="42998"/>
                    <a:pt x="42998" y="0"/>
                    <a:pt x="96039" y="0"/>
                  </a:cubicBezTo>
                  <a:close/>
                </a:path>
              </a:pathLst>
            </a:custGeom>
            <a:solidFill>
              <a:srgbClr val="FFFFFF"/>
            </a:solidFill>
            <a:ln w="38100" cap="rnd">
              <a:gradFill>
                <a:gsLst>
                  <a:gs pos="0">
                    <a:srgbClr val="153953">
                      <a:alpha val="100000"/>
                    </a:srgbClr>
                  </a:gs>
                  <a:gs pos="100000">
                    <a:srgbClr val="065D9B">
                      <a:alpha val="100000"/>
                    </a:srgbClr>
                  </a:gs>
                </a:gsLst>
                <a:lin ang="0"/>
              </a:gradFill>
              <a:prstDash val="solid"/>
              <a:round/>
            </a:ln>
          </p:spPr>
          <p:txBody>
            <a:bodyPr/>
            <a:lstStyle/>
            <a:p>
              <a:endParaRPr lang="en-US" sz="1211"/>
            </a:p>
          </p:txBody>
        </p:sp>
        <p:sp>
          <p:nvSpPr>
            <p:cNvPr id="52" name="TextBox 13">
              <a:extLst>
                <a:ext uri="{FF2B5EF4-FFF2-40B4-BE49-F238E27FC236}">
                  <a16:creationId xmlns:a16="http://schemas.microsoft.com/office/drawing/2014/main" id="{07B6C67E-5DB4-33EB-B309-9EA50F199689}"/>
                </a:ext>
              </a:extLst>
            </p:cNvPr>
            <p:cNvSpPr txBox="1"/>
            <p:nvPr/>
          </p:nvSpPr>
          <p:spPr>
            <a:xfrm>
              <a:off x="0" y="-38100"/>
              <a:ext cx="833073" cy="230177"/>
            </a:xfrm>
            <a:prstGeom prst="rect">
              <a:avLst/>
            </a:prstGeom>
          </p:spPr>
          <p:txBody>
            <a:bodyPr lIns="50801" tIns="50801" rIns="50801" bIns="50801" rtlCol="0" anchor="ctr"/>
            <a:lstStyle/>
            <a:p>
              <a:pPr algn="ctr">
                <a:lnSpc>
                  <a:spcPts val="2659"/>
                </a:lnSpc>
              </a:pPr>
              <a:endParaRPr sz="1211"/>
            </a:p>
          </p:txBody>
        </p:sp>
      </p:grpSp>
      <p:grpSp>
        <p:nvGrpSpPr>
          <p:cNvPr id="113" name="Group 112">
            <a:extLst>
              <a:ext uri="{FF2B5EF4-FFF2-40B4-BE49-F238E27FC236}">
                <a16:creationId xmlns:a16="http://schemas.microsoft.com/office/drawing/2014/main" id="{808C949A-D7AC-4C60-1D64-75B1BF153E3C}"/>
              </a:ext>
            </a:extLst>
          </p:cNvPr>
          <p:cNvGrpSpPr/>
          <p:nvPr/>
        </p:nvGrpSpPr>
        <p:grpSpPr>
          <a:xfrm>
            <a:off x="948180" y="3685901"/>
            <a:ext cx="16446732" cy="5281413"/>
            <a:chOff x="914652" y="2990403"/>
            <a:chExt cx="16446732" cy="5281413"/>
          </a:xfrm>
        </p:grpSpPr>
        <p:sp>
          <p:nvSpPr>
            <p:cNvPr id="25" name="TextBox 25">
              <a:extLst>
                <a:ext uri="{FF2B5EF4-FFF2-40B4-BE49-F238E27FC236}">
                  <a16:creationId xmlns:a16="http://schemas.microsoft.com/office/drawing/2014/main" id="{9C4B7E11-8E40-AAF6-273C-D24E4F1FE5B4}"/>
                </a:ext>
              </a:extLst>
            </p:cNvPr>
            <p:cNvSpPr txBox="1"/>
            <p:nvPr/>
          </p:nvSpPr>
          <p:spPr>
            <a:xfrm>
              <a:off x="7462976" y="2991590"/>
              <a:ext cx="2662330" cy="428002"/>
            </a:xfrm>
            <a:prstGeom prst="rect">
              <a:avLst/>
            </a:prstGeom>
          </p:spPr>
          <p:txBody>
            <a:bodyPr lIns="0" tIns="0" rIns="0" bIns="0" rtlCol="0" anchor="t">
              <a:spAutoFit/>
            </a:bodyPr>
            <a:lstStyle/>
            <a:p>
              <a:pPr algn="ctr">
                <a:lnSpc>
                  <a:spcPts val="3619"/>
                </a:lnSpc>
                <a:spcBef>
                  <a:spcPct val="0"/>
                </a:spcBef>
              </a:pPr>
              <a:r>
                <a:rPr lang="en-US" sz="2800" b="1" dirty="0">
                  <a:solidFill>
                    <a:srgbClr val="000000"/>
                  </a:solidFill>
                  <a:latin typeface="Arial" panose="020B0604020202020204" pitchFamily="34" charset="0"/>
                  <a:ea typeface="Open Sauce Bold"/>
                  <a:cs typeface="Arial" panose="020B0604020202020204" pitchFamily="34" charset="0"/>
                  <a:sym typeface="Open Sauce Bold"/>
                </a:rPr>
                <a:t>WEAKNESS</a:t>
              </a:r>
            </a:p>
          </p:txBody>
        </p:sp>
        <p:sp>
          <p:nvSpPr>
            <p:cNvPr id="56" name="TextBox 25">
              <a:extLst>
                <a:ext uri="{FF2B5EF4-FFF2-40B4-BE49-F238E27FC236}">
                  <a16:creationId xmlns:a16="http://schemas.microsoft.com/office/drawing/2014/main" id="{54031A48-162C-3B4C-959D-683236B0DA67}"/>
                </a:ext>
              </a:extLst>
            </p:cNvPr>
            <p:cNvSpPr txBox="1"/>
            <p:nvPr/>
          </p:nvSpPr>
          <p:spPr>
            <a:xfrm>
              <a:off x="1102227" y="3000854"/>
              <a:ext cx="2662330" cy="428002"/>
            </a:xfrm>
            <a:prstGeom prst="rect">
              <a:avLst/>
            </a:prstGeom>
          </p:spPr>
          <p:txBody>
            <a:bodyPr lIns="0" tIns="0" rIns="0" bIns="0" rtlCol="0" anchor="t">
              <a:spAutoFit/>
            </a:bodyPr>
            <a:lstStyle/>
            <a:p>
              <a:pPr algn="ctr">
                <a:lnSpc>
                  <a:spcPts val="3619"/>
                </a:lnSpc>
                <a:spcBef>
                  <a:spcPct val="0"/>
                </a:spcBef>
              </a:pPr>
              <a:r>
                <a:rPr lang="en-US" sz="2800" b="1" dirty="0">
                  <a:solidFill>
                    <a:srgbClr val="000000"/>
                  </a:solidFill>
                  <a:latin typeface="Arial" panose="020B0604020202020204" pitchFamily="34" charset="0"/>
                  <a:ea typeface="Open Sauce Bold"/>
                  <a:cs typeface="Arial" panose="020B0604020202020204" pitchFamily="34" charset="0"/>
                  <a:sym typeface="Open Sauce Bold"/>
                </a:rPr>
                <a:t>COMPETITORS</a:t>
              </a:r>
            </a:p>
          </p:txBody>
        </p:sp>
        <p:sp>
          <p:nvSpPr>
            <p:cNvPr id="57" name="TextBox 25">
              <a:extLst>
                <a:ext uri="{FF2B5EF4-FFF2-40B4-BE49-F238E27FC236}">
                  <a16:creationId xmlns:a16="http://schemas.microsoft.com/office/drawing/2014/main" id="{A31AA4B4-6613-E6A3-3C1E-B90EB71A6B14}"/>
                </a:ext>
              </a:extLst>
            </p:cNvPr>
            <p:cNvSpPr txBox="1"/>
            <p:nvPr/>
          </p:nvSpPr>
          <p:spPr>
            <a:xfrm>
              <a:off x="13513610" y="2990403"/>
              <a:ext cx="3459969" cy="428002"/>
            </a:xfrm>
            <a:prstGeom prst="rect">
              <a:avLst/>
            </a:prstGeom>
          </p:spPr>
          <p:txBody>
            <a:bodyPr wrap="square" lIns="0" tIns="0" rIns="0" bIns="0" rtlCol="0" anchor="t">
              <a:spAutoFit/>
            </a:bodyPr>
            <a:lstStyle/>
            <a:p>
              <a:pPr algn="ctr">
                <a:lnSpc>
                  <a:spcPts val="3619"/>
                </a:lnSpc>
                <a:spcBef>
                  <a:spcPct val="0"/>
                </a:spcBef>
              </a:pPr>
              <a:r>
                <a:rPr lang="en-US" sz="2800" b="1" dirty="0">
                  <a:solidFill>
                    <a:srgbClr val="000000"/>
                  </a:solidFill>
                  <a:latin typeface="Arial" panose="020B0604020202020204" pitchFamily="34" charset="0"/>
                  <a:ea typeface="Open Sauce Bold"/>
                  <a:cs typeface="Arial" panose="020B0604020202020204" pitchFamily="34" charset="0"/>
                  <a:sym typeface="Open Sauce Bold"/>
                </a:rPr>
                <a:t>OUR ADVANTAGES</a:t>
              </a:r>
            </a:p>
          </p:txBody>
        </p:sp>
        <p:grpSp>
          <p:nvGrpSpPr>
            <p:cNvPr id="59" name="Group 2">
              <a:extLst>
                <a:ext uri="{FF2B5EF4-FFF2-40B4-BE49-F238E27FC236}">
                  <a16:creationId xmlns:a16="http://schemas.microsoft.com/office/drawing/2014/main" id="{01121B8D-A6E6-6267-69E9-FCE62AD757E1}"/>
                </a:ext>
              </a:extLst>
            </p:cNvPr>
            <p:cNvGrpSpPr/>
            <p:nvPr/>
          </p:nvGrpSpPr>
          <p:grpSpPr>
            <a:xfrm>
              <a:off x="6785418" y="4034892"/>
              <a:ext cx="4071427" cy="873954"/>
              <a:chOff x="0" y="0"/>
              <a:chExt cx="1072310" cy="933713"/>
            </a:xfrm>
            <a:effectLst/>
          </p:grpSpPr>
          <p:sp>
            <p:nvSpPr>
              <p:cNvPr id="60" name="Freeform 3">
                <a:extLst>
                  <a:ext uri="{FF2B5EF4-FFF2-40B4-BE49-F238E27FC236}">
                    <a16:creationId xmlns:a16="http://schemas.microsoft.com/office/drawing/2014/main" id="{266C5550-E7BB-3563-411C-5ACE416E3A9D}"/>
                  </a:ext>
                </a:extLst>
              </p:cNvPr>
              <p:cNvSpPr/>
              <p:nvPr/>
            </p:nvSpPr>
            <p:spPr>
              <a:xfrm>
                <a:off x="0" y="0"/>
                <a:ext cx="1072310" cy="933713"/>
              </a:xfrm>
              <a:custGeom>
                <a:avLst/>
                <a:gdLst/>
                <a:ahLst/>
                <a:cxnLst/>
                <a:rect l="l" t="t" r="r" b="b"/>
                <a:pathLst>
                  <a:path w="1072310" h="933713">
                    <a:moveTo>
                      <a:pt x="112190" y="0"/>
                    </a:moveTo>
                    <a:lnTo>
                      <a:pt x="960120" y="0"/>
                    </a:lnTo>
                    <a:cubicBezTo>
                      <a:pt x="989875" y="0"/>
                      <a:pt x="1018411" y="11820"/>
                      <a:pt x="1039450" y="32860"/>
                    </a:cubicBezTo>
                    <a:cubicBezTo>
                      <a:pt x="1060490" y="53899"/>
                      <a:pt x="1072310" y="82435"/>
                      <a:pt x="1072310" y="112190"/>
                    </a:cubicBezTo>
                    <a:lnTo>
                      <a:pt x="1072310" y="821523"/>
                    </a:lnTo>
                    <a:cubicBezTo>
                      <a:pt x="1072310" y="851277"/>
                      <a:pt x="1060490" y="879813"/>
                      <a:pt x="1039450" y="900853"/>
                    </a:cubicBezTo>
                    <a:cubicBezTo>
                      <a:pt x="1018411" y="921893"/>
                      <a:pt x="989875" y="933713"/>
                      <a:pt x="960120" y="933713"/>
                    </a:cubicBezTo>
                    <a:lnTo>
                      <a:pt x="112190" y="933713"/>
                    </a:lnTo>
                    <a:cubicBezTo>
                      <a:pt x="82435" y="933713"/>
                      <a:pt x="53899" y="921893"/>
                      <a:pt x="32860" y="900853"/>
                    </a:cubicBezTo>
                    <a:cubicBezTo>
                      <a:pt x="11820" y="879813"/>
                      <a:pt x="0" y="851277"/>
                      <a:pt x="0" y="821523"/>
                    </a:cubicBezTo>
                    <a:lnTo>
                      <a:pt x="0" y="112190"/>
                    </a:lnTo>
                    <a:cubicBezTo>
                      <a:pt x="0" y="82435"/>
                      <a:pt x="11820" y="53899"/>
                      <a:pt x="32860" y="32860"/>
                    </a:cubicBezTo>
                    <a:cubicBezTo>
                      <a:pt x="53899" y="11820"/>
                      <a:pt x="82435" y="0"/>
                      <a:pt x="112190"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61" name="TextBox 4">
                <a:extLst>
                  <a:ext uri="{FF2B5EF4-FFF2-40B4-BE49-F238E27FC236}">
                    <a16:creationId xmlns:a16="http://schemas.microsoft.com/office/drawing/2014/main" id="{DEE6E2A1-6E08-67DB-2175-65A7A3F6935E}"/>
                  </a:ext>
                </a:extLst>
              </p:cNvPr>
              <p:cNvSpPr txBox="1"/>
              <p:nvPr/>
            </p:nvSpPr>
            <p:spPr>
              <a:xfrm>
                <a:off x="0" y="-38100"/>
                <a:ext cx="1072310" cy="971813"/>
              </a:xfrm>
              <a:prstGeom prst="rect">
                <a:avLst/>
              </a:prstGeom>
            </p:spPr>
            <p:txBody>
              <a:bodyPr lIns="50801" tIns="50801" rIns="50801" bIns="50801" rtlCol="0" anchor="ctr"/>
              <a:lstStyle/>
              <a:p>
                <a:pPr algn="ctr">
                  <a:lnSpc>
                    <a:spcPts val="2659"/>
                  </a:lnSpc>
                </a:pPr>
                <a:endParaRPr sz="1211"/>
              </a:p>
            </p:txBody>
          </p:sp>
        </p:grpSp>
        <p:sp>
          <p:nvSpPr>
            <p:cNvPr id="63" name="TextBox 28">
              <a:extLst>
                <a:ext uri="{FF2B5EF4-FFF2-40B4-BE49-F238E27FC236}">
                  <a16:creationId xmlns:a16="http://schemas.microsoft.com/office/drawing/2014/main" id="{2EAC238E-A62F-AFBC-64BD-A7453F6DBE25}"/>
                </a:ext>
              </a:extLst>
            </p:cNvPr>
            <p:cNvSpPr txBox="1"/>
            <p:nvPr/>
          </p:nvSpPr>
          <p:spPr>
            <a:xfrm>
              <a:off x="6988465" y="4062191"/>
              <a:ext cx="3665332" cy="1095108"/>
            </a:xfrm>
            <a:prstGeom prst="rect">
              <a:avLst/>
            </a:prstGeom>
          </p:spPr>
          <p:txBody>
            <a:bodyPr wrap="square" lIns="0" tIns="0" rIns="0" bIns="0" rtlCol="0" anchor="t">
              <a:spAutoFit/>
            </a:bodyPr>
            <a:lstStyle/>
            <a:p>
              <a:pPr>
                <a:lnSpc>
                  <a:spcPct val="150000"/>
                </a:lnSpc>
                <a:spcBef>
                  <a:spcPct val="0"/>
                </a:spcBef>
              </a:pPr>
              <a:r>
                <a:rPr lang="en-US" sz="1800" dirty="0">
                  <a:solidFill>
                    <a:srgbClr val="FFFFFF"/>
                  </a:solidFill>
                  <a:latin typeface="Arial"/>
                  <a:ea typeface="Arial"/>
                  <a:cs typeface="Arial"/>
                  <a:sym typeface="Arial"/>
                </a:rPr>
                <a:t>Most parts sold are refurbished less specialised .</a:t>
              </a:r>
            </a:p>
            <a:p>
              <a:pPr>
                <a:lnSpc>
                  <a:spcPts val="2152"/>
                </a:lnSpc>
                <a:spcBef>
                  <a:spcPct val="0"/>
                </a:spcBef>
              </a:pPr>
              <a:endParaRPr lang="en-US" sz="1800" dirty="0">
                <a:solidFill>
                  <a:srgbClr val="FFFFFF"/>
                </a:solidFill>
                <a:latin typeface="Arial"/>
                <a:ea typeface="Arial"/>
                <a:cs typeface="Arial"/>
                <a:sym typeface="Arial"/>
              </a:endParaRPr>
            </a:p>
          </p:txBody>
        </p:sp>
        <p:grpSp>
          <p:nvGrpSpPr>
            <p:cNvPr id="65" name="Group 11">
              <a:extLst>
                <a:ext uri="{FF2B5EF4-FFF2-40B4-BE49-F238E27FC236}">
                  <a16:creationId xmlns:a16="http://schemas.microsoft.com/office/drawing/2014/main" id="{790F2B51-B844-D696-5DEF-24038EACF88E}"/>
                </a:ext>
              </a:extLst>
            </p:cNvPr>
            <p:cNvGrpSpPr/>
            <p:nvPr/>
          </p:nvGrpSpPr>
          <p:grpSpPr>
            <a:xfrm>
              <a:off x="914652" y="3927294"/>
              <a:ext cx="3163073" cy="1089150"/>
              <a:chOff x="0" y="-94777"/>
              <a:chExt cx="833073" cy="286854"/>
            </a:xfrm>
          </p:grpSpPr>
          <p:sp>
            <p:nvSpPr>
              <p:cNvPr id="66" name="Freeform 12">
                <a:extLst>
                  <a:ext uri="{FF2B5EF4-FFF2-40B4-BE49-F238E27FC236}">
                    <a16:creationId xmlns:a16="http://schemas.microsoft.com/office/drawing/2014/main" id="{5871E97B-E8BB-DC6D-5FCB-2DD7BD4D5751}"/>
                  </a:ext>
                </a:extLst>
              </p:cNvPr>
              <p:cNvSpPr/>
              <p:nvPr/>
            </p:nvSpPr>
            <p:spPr>
              <a:xfrm>
                <a:off x="0" y="-94777"/>
                <a:ext cx="833073" cy="286854"/>
              </a:xfrm>
              <a:custGeom>
                <a:avLst/>
                <a:gdLst/>
                <a:ahLst/>
                <a:cxnLst/>
                <a:rect l="l" t="t" r="r" b="b"/>
                <a:pathLst>
                  <a:path w="833073" h="192077">
                    <a:moveTo>
                      <a:pt x="96039" y="0"/>
                    </a:moveTo>
                    <a:lnTo>
                      <a:pt x="737034" y="0"/>
                    </a:lnTo>
                    <a:cubicBezTo>
                      <a:pt x="790075" y="0"/>
                      <a:pt x="833073" y="42998"/>
                      <a:pt x="833073" y="96039"/>
                    </a:cubicBezTo>
                    <a:lnTo>
                      <a:pt x="833073" y="96039"/>
                    </a:lnTo>
                    <a:cubicBezTo>
                      <a:pt x="833073" y="149079"/>
                      <a:pt x="790075" y="192077"/>
                      <a:pt x="737034" y="192077"/>
                    </a:cubicBezTo>
                    <a:lnTo>
                      <a:pt x="96039" y="192077"/>
                    </a:lnTo>
                    <a:cubicBezTo>
                      <a:pt x="42998" y="192077"/>
                      <a:pt x="0" y="149079"/>
                      <a:pt x="0" y="96039"/>
                    </a:cubicBezTo>
                    <a:lnTo>
                      <a:pt x="0" y="96039"/>
                    </a:lnTo>
                    <a:cubicBezTo>
                      <a:pt x="0" y="42998"/>
                      <a:pt x="42998" y="0"/>
                      <a:pt x="96039" y="0"/>
                    </a:cubicBezTo>
                    <a:close/>
                  </a:path>
                </a:pathLst>
              </a:custGeom>
              <a:solidFill>
                <a:srgbClr val="FFFFFF"/>
              </a:solidFill>
              <a:ln w="38100" cap="rnd">
                <a:gradFill>
                  <a:gsLst>
                    <a:gs pos="0">
                      <a:srgbClr val="153953">
                        <a:alpha val="100000"/>
                      </a:srgbClr>
                    </a:gs>
                    <a:gs pos="100000">
                      <a:srgbClr val="065D9B">
                        <a:alpha val="100000"/>
                      </a:srgbClr>
                    </a:gs>
                  </a:gsLst>
                  <a:lin ang="0"/>
                </a:gradFill>
                <a:prstDash val="solid"/>
                <a:round/>
              </a:ln>
              <a:effectLst>
                <a:outerShdw blurRad="63500" sx="102000" sy="102000" algn="ctr" rotWithShape="0">
                  <a:prstClr val="black">
                    <a:alpha val="40000"/>
                  </a:prstClr>
                </a:outerShdw>
              </a:effectLst>
            </p:spPr>
            <p:txBody>
              <a:bodyPr/>
              <a:lstStyle/>
              <a:p>
                <a:endParaRPr lang="en-US" sz="1211"/>
              </a:p>
            </p:txBody>
          </p:sp>
          <p:sp>
            <p:nvSpPr>
              <p:cNvPr id="67" name="TextBox 13">
                <a:extLst>
                  <a:ext uri="{FF2B5EF4-FFF2-40B4-BE49-F238E27FC236}">
                    <a16:creationId xmlns:a16="http://schemas.microsoft.com/office/drawing/2014/main" id="{15850D48-2F38-4336-7F11-08B6B73D0F6B}"/>
                  </a:ext>
                </a:extLst>
              </p:cNvPr>
              <p:cNvSpPr txBox="1"/>
              <p:nvPr/>
            </p:nvSpPr>
            <p:spPr>
              <a:xfrm>
                <a:off x="0" y="-38100"/>
                <a:ext cx="833073" cy="230177"/>
              </a:xfrm>
              <a:prstGeom prst="rect">
                <a:avLst/>
              </a:prstGeom>
            </p:spPr>
            <p:txBody>
              <a:bodyPr lIns="50801" tIns="50801" rIns="50801" bIns="50801" rtlCol="0" anchor="ctr"/>
              <a:lstStyle/>
              <a:p>
                <a:pPr algn="ctr">
                  <a:lnSpc>
                    <a:spcPts val="2659"/>
                  </a:lnSpc>
                </a:pPr>
                <a:endParaRPr sz="1211"/>
              </a:p>
            </p:txBody>
          </p:sp>
        </p:grpSp>
        <p:grpSp>
          <p:nvGrpSpPr>
            <p:cNvPr id="74" name="Group 2">
              <a:extLst>
                <a:ext uri="{FF2B5EF4-FFF2-40B4-BE49-F238E27FC236}">
                  <a16:creationId xmlns:a16="http://schemas.microsoft.com/office/drawing/2014/main" id="{C7CD59A7-98BA-92C3-A5A6-038ED749E85B}"/>
                </a:ext>
              </a:extLst>
            </p:cNvPr>
            <p:cNvGrpSpPr/>
            <p:nvPr/>
          </p:nvGrpSpPr>
          <p:grpSpPr>
            <a:xfrm>
              <a:off x="6785418" y="5643968"/>
              <a:ext cx="4071427" cy="873954"/>
              <a:chOff x="0" y="0"/>
              <a:chExt cx="1072310" cy="933713"/>
            </a:xfrm>
          </p:grpSpPr>
          <p:sp>
            <p:nvSpPr>
              <p:cNvPr id="75" name="Freeform 3">
                <a:extLst>
                  <a:ext uri="{FF2B5EF4-FFF2-40B4-BE49-F238E27FC236}">
                    <a16:creationId xmlns:a16="http://schemas.microsoft.com/office/drawing/2014/main" id="{5F80D981-A9DA-E38B-CC37-BB7BD16416A5}"/>
                  </a:ext>
                </a:extLst>
              </p:cNvPr>
              <p:cNvSpPr/>
              <p:nvPr/>
            </p:nvSpPr>
            <p:spPr>
              <a:xfrm>
                <a:off x="0" y="0"/>
                <a:ext cx="1072310" cy="933713"/>
              </a:xfrm>
              <a:custGeom>
                <a:avLst/>
                <a:gdLst/>
                <a:ahLst/>
                <a:cxnLst/>
                <a:rect l="l" t="t" r="r" b="b"/>
                <a:pathLst>
                  <a:path w="1072310" h="933713">
                    <a:moveTo>
                      <a:pt x="112190" y="0"/>
                    </a:moveTo>
                    <a:lnTo>
                      <a:pt x="960120" y="0"/>
                    </a:lnTo>
                    <a:cubicBezTo>
                      <a:pt x="989875" y="0"/>
                      <a:pt x="1018411" y="11820"/>
                      <a:pt x="1039450" y="32860"/>
                    </a:cubicBezTo>
                    <a:cubicBezTo>
                      <a:pt x="1060490" y="53899"/>
                      <a:pt x="1072310" y="82435"/>
                      <a:pt x="1072310" y="112190"/>
                    </a:cubicBezTo>
                    <a:lnTo>
                      <a:pt x="1072310" y="821523"/>
                    </a:lnTo>
                    <a:cubicBezTo>
                      <a:pt x="1072310" y="851277"/>
                      <a:pt x="1060490" y="879813"/>
                      <a:pt x="1039450" y="900853"/>
                    </a:cubicBezTo>
                    <a:cubicBezTo>
                      <a:pt x="1018411" y="921893"/>
                      <a:pt x="989875" y="933713"/>
                      <a:pt x="960120" y="933713"/>
                    </a:cubicBezTo>
                    <a:lnTo>
                      <a:pt x="112190" y="933713"/>
                    </a:lnTo>
                    <a:cubicBezTo>
                      <a:pt x="82435" y="933713"/>
                      <a:pt x="53899" y="921893"/>
                      <a:pt x="32860" y="900853"/>
                    </a:cubicBezTo>
                    <a:cubicBezTo>
                      <a:pt x="11820" y="879813"/>
                      <a:pt x="0" y="851277"/>
                      <a:pt x="0" y="821523"/>
                    </a:cubicBezTo>
                    <a:lnTo>
                      <a:pt x="0" y="112190"/>
                    </a:lnTo>
                    <a:cubicBezTo>
                      <a:pt x="0" y="82435"/>
                      <a:pt x="11820" y="53899"/>
                      <a:pt x="32860" y="32860"/>
                    </a:cubicBezTo>
                    <a:cubicBezTo>
                      <a:pt x="53899" y="11820"/>
                      <a:pt x="82435" y="0"/>
                      <a:pt x="112190"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76" name="TextBox 4">
                <a:extLst>
                  <a:ext uri="{FF2B5EF4-FFF2-40B4-BE49-F238E27FC236}">
                    <a16:creationId xmlns:a16="http://schemas.microsoft.com/office/drawing/2014/main" id="{2E98BA8C-AD43-CFF0-628E-CA98E8D6125B}"/>
                  </a:ext>
                </a:extLst>
              </p:cNvPr>
              <p:cNvSpPr txBox="1"/>
              <p:nvPr/>
            </p:nvSpPr>
            <p:spPr>
              <a:xfrm>
                <a:off x="0" y="-38100"/>
                <a:ext cx="1072310" cy="971813"/>
              </a:xfrm>
              <a:prstGeom prst="rect">
                <a:avLst/>
              </a:prstGeom>
            </p:spPr>
            <p:txBody>
              <a:bodyPr lIns="50801" tIns="50801" rIns="50801" bIns="50801" rtlCol="0" anchor="ctr"/>
              <a:lstStyle/>
              <a:p>
                <a:pPr algn="ctr">
                  <a:lnSpc>
                    <a:spcPts val="2659"/>
                  </a:lnSpc>
                </a:pPr>
                <a:endParaRPr sz="1211"/>
              </a:p>
            </p:txBody>
          </p:sp>
        </p:grpSp>
        <p:grpSp>
          <p:nvGrpSpPr>
            <p:cNvPr id="77" name="Group 2">
              <a:extLst>
                <a:ext uri="{FF2B5EF4-FFF2-40B4-BE49-F238E27FC236}">
                  <a16:creationId xmlns:a16="http://schemas.microsoft.com/office/drawing/2014/main" id="{B206CBAB-EEFC-26C5-7DC9-D4A13DEEB05E}"/>
                </a:ext>
              </a:extLst>
            </p:cNvPr>
            <p:cNvGrpSpPr/>
            <p:nvPr/>
          </p:nvGrpSpPr>
          <p:grpSpPr>
            <a:xfrm>
              <a:off x="6785418" y="7165171"/>
              <a:ext cx="4071427" cy="873954"/>
              <a:chOff x="0" y="0"/>
              <a:chExt cx="1072310" cy="933713"/>
            </a:xfrm>
          </p:grpSpPr>
          <p:sp>
            <p:nvSpPr>
              <p:cNvPr id="78" name="Freeform 3">
                <a:extLst>
                  <a:ext uri="{FF2B5EF4-FFF2-40B4-BE49-F238E27FC236}">
                    <a16:creationId xmlns:a16="http://schemas.microsoft.com/office/drawing/2014/main" id="{B903F7F2-A472-3092-B60C-3463EB0B1A28}"/>
                  </a:ext>
                </a:extLst>
              </p:cNvPr>
              <p:cNvSpPr/>
              <p:nvPr/>
            </p:nvSpPr>
            <p:spPr>
              <a:xfrm>
                <a:off x="0" y="0"/>
                <a:ext cx="1072310" cy="933713"/>
              </a:xfrm>
              <a:custGeom>
                <a:avLst/>
                <a:gdLst/>
                <a:ahLst/>
                <a:cxnLst/>
                <a:rect l="l" t="t" r="r" b="b"/>
                <a:pathLst>
                  <a:path w="1072310" h="933713">
                    <a:moveTo>
                      <a:pt x="112190" y="0"/>
                    </a:moveTo>
                    <a:lnTo>
                      <a:pt x="960120" y="0"/>
                    </a:lnTo>
                    <a:cubicBezTo>
                      <a:pt x="989875" y="0"/>
                      <a:pt x="1018411" y="11820"/>
                      <a:pt x="1039450" y="32860"/>
                    </a:cubicBezTo>
                    <a:cubicBezTo>
                      <a:pt x="1060490" y="53899"/>
                      <a:pt x="1072310" y="82435"/>
                      <a:pt x="1072310" y="112190"/>
                    </a:cubicBezTo>
                    <a:lnTo>
                      <a:pt x="1072310" y="821523"/>
                    </a:lnTo>
                    <a:cubicBezTo>
                      <a:pt x="1072310" y="851277"/>
                      <a:pt x="1060490" y="879813"/>
                      <a:pt x="1039450" y="900853"/>
                    </a:cubicBezTo>
                    <a:cubicBezTo>
                      <a:pt x="1018411" y="921893"/>
                      <a:pt x="989875" y="933713"/>
                      <a:pt x="960120" y="933713"/>
                    </a:cubicBezTo>
                    <a:lnTo>
                      <a:pt x="112190" y="933713"/>
                    </a:lnTo>
                    <a:cubicBezTo>
                      <a:pt x="82435" y="933713"/>
                      <a:pt x="53899" y="921893"/>
                      <a:pt x="32860" y="900853"/>
                    </a:cubicBezTo>
                    <a:cubicBezTo>
                      <a:pt x="11820" y="879813"/>
                      <a:pt x="0" y="851277"/>
                      <a:pt x="0" y="821523"/>
                    </a:cubicBezTo>
                    <a:lnTo>
                      <a:pt x="0" y="112190"/>
                    </a:lnTo>
                    <a:cubicBezTo>
                      <a:pt x="0" y="82435"/>
                      <a:pt x="11820" y="53899"/>
                      <a:pt x="32860" y="32860"/>
                    </a:cubicBezTo>
                    <a:cubicBezTo>
                      <a:pt x="53899" y="11820"/>
                      <a:pt x="82435" y="0"/>
                      <a:pt x="112190"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79" name="TextBox 4">
                <a:extLst>
                  <a:ext uri="{FF2B5EF4-FFF2-40B4-BE49-F238E27FC236}">
                    <a16:creationId xmlns:a16="http://schemas.microsoft.com/office/drawing/2014/main" id="{F340AD50-FB31-79FB-55A6-75C1EDC80959}"/>
                  </a:ext>
                </a:extLst>
              </p:cNvPr>
              <p:cNvSpPr txBox="1"/>
              <p:nvPr/>
            </p:nvSpPr>
            <p:spPr>
              <a:xfrm>
                <a:off x="0" y="-38100"/>
                <a:ext cx="1072310" cy="971813"/>
              </a:xfrm>
              <a:prstGeom prst="rect">
                <a:avLst/>
              </a:prstGeom>
            </p:spPr>
            <p:txBody>
              <a:bodyPr lIns="50801" tIns="50801" rIns="50801" bIns="50801" rtlCol="0" anchor="ctr"/>
              <a:lstStyle/>
              <a:p>
                <a:pPr algn="ctr">
                  <a:lnSpc>
                    <a:spcPts val="2659"/>
                  </a:lnSpc>
                </a:pPr>
                <a:endParaRPr sz="1211"/>
              </a:p>
            </p:txBody>
          </p:sp>
        </p:grpSp>
        <p:grpSp>
          <p:nvGrpSpPr>
            <p:cNvPr id="80" name="Group 2">
              <a:extLst>
                <a:ext uri="{FF2B5EF4-FFF2-40B4-BE49-F238E27FC236}">
                  <a16:creationId xmlns:a16="http://schemas.microsoft.com/office/drawing/2014/main" id="{EA6D61D4-0086-D176-D37F-FD98EE70767B}"/>
                </a:ext>
              </a:extLst>
            </p:cNvPr>
            <p:cNvGrpSpPr/>
            <p:nvPr/>
          </p:nvGrpSpPr>
          <p:grpSpPr>
            <a:xfrm>
              <a:off x="13289957" y="4017061"/>
              <a:ext cx="4071427" cy="873954"/>
              <a:chOff x="0" y="0"/>
              <a:chExt cx="1072310" cy="933713"/>
            </a:xfrm>
          </p:grpSpPr>
          <p:sp>
            <p:nvSpPr>
              <p:cNvPr id="81" name="Freeform 3">
                <a:extLst>
                  <a:ext uri="{FF2B5EF4-FFF2-40B4-BE49-F238E27FC236}">
                    <a16:creationId xmlns:a16="http://schemas.microsoft.com/office/drawing/2014/main" id="{730008A3-BD76-B1B6-B1C1-B68C7BFA63C4}"/>
                  </a:ext>
                </a:extLst>
              </p:cNvPr>
              <p:cNvSpPr/>
              <p:nvPr/>
            </p:nvSpPr>
            <p:spPr>
              <a:xfrm>
                <a:off x="0" y="0"/>
                <a:ext cx="1072310" cy="933713"/>
              </a:xfrm>
              <a:custGeom>
                <a:avLst/>
                <a:gdLst/>
                <a:ahLst/>
                <a:cxnLst/>
                <a:rect l="l" t="t" r="r" b="b"/>
                <a:pathLst>
                  <a:path w="1072310" h="933713">
                    <a:moveTo>
                      <a:pt x="112190" y="0"/>
                    </a:moveTo>
                    <a:lnTo>
                      <a:pt x="960120" y="0"/>
                    </a:lnTo>
                    <a:cubicBezTo>
                      <a:pt x="989875" y="0"/>
                      <a:pt x="1018411" y="11820"/>
                      <a:pt x="1039450" y="32860"/>
                    </a:cubicBezTo>
                    <a:cubicBezTo>
                      <a:pt x="1060490" y="53899"/>
                      <a:pt x="1072310" y="82435"/>
                      <a:pt x="1072310" y="112190"/>
                    </a:cubicBezTo>
                    <a:lnTo>
                      <a:pt x="1072310" y="821523"/>
                    </a:lnTo>
                    <a:cubicBezTo>
                      <a:pt x="1072310" y="851277"/>
                      <a:pt x="1060490" y="879813"/>
                      <a:pt x="1039450" y="900853"/>
                    </a:cubicBezTo>
                    <a:cubicBezTo>
                      <a:pt x="1018411" y="921893"/>
                      <a:pt x="989875" y="933713"/>
                      <a:pt x="960120" y="933713"/>
                    </a:cubicBezTo>
                    <a:lnTo>
                      <a:pt x="112190" y="933713"/>
                    </a:lnTo>
                    <a:cubicBezTo>
                      <a:pt x="82435" y="933713"/>
                      <a:pt x="53899" y="921893"/>
                      <a:pt x="32860" y="900853"/>
                    </a:cubicBezTo>
                    <a:cubicBezTo>
                      <a:pt x="11820" y="879813"/>
                      <a:pt x="0" y="851277"/>
                      <a:pt x="0" y="821523"/>
                    </a:cubicBezTo>
                    <a:lnTo>
                      <a:pt x="0" y="112190"/>
                    </a:lnTo>
                    <a:cubicBezTo>
                      <a:pt x="0" y="82435"/>
                      <a:pt x="11820" y="53899"/>
                      <a:pt x="32860" y="32860"/>
                    </a:cubicBezTo>
                    <a:cubicBezTo>
                      <a:pt x="53899" y="11820"/>
                      <a:pt x="82435" y="0"/>
                      <a:pt x="112190"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82" name="TextBox 4">
                <a:extLst>
                  <a:ext uri="{FF2B5EF4-FFF2-40B4-BE49-F238E27FC236}">
                    <a16:creationId xmlns:a16="http://schemas.microsoft.com/office/drawing/2014/main" id="{5A22A1BF-AF14-33BB-0CED-B2AD6EB579CE}"/>
                  </a:ext>
                </a:extLst>
              </p:cNvPr>
              <p:cNvSpPr txBox="1"/>
              <p:nvPr/>
            </p:nvSpPr>
            <p:spPr>
              <a:xfrm>
                <a:off x="0" y="-38100"/>
                <a:ext cx="1072310" cy="971813"/>
              </a:xfrm>
              <a:prstGeom prst="rect">
                <a:avLst/>
              </a:prstGeom>
            </p:spPr>
            <p:txBody>
              <a:bodyPr lIns="50801" tIns="50801" rIns="50801" bIns="50801" rtlCol="0" anchor="ctr"/>
              <a:lstStyle/>
              <a:p>
                <a:pPr algn="ctr">
                  <a:lnSpc>
                    <a:spcPts val="2659"/>
                  </a:lnSpc>
                </a:pPr>
                <a:endParaRPr sz="1211"/>
              </a:p>
            </p:txBody>
          </p:sp>
        </p:grpSp>
        <p:grpSp>
          <p:nvGrpSpPr>
            <p:cNvPr id="83" name="Group 2">
              <a:extLst>
                <a:ext uri="{FF2B5EF4-FFF2-40B4-BE49-F238E27FC236}">
                  <a16:creationId xmlns:a16="http://schemas.microsoft.com/office/drawing/2014/main" id="{7D811A56-41E0-C936-D13F-1A0A55E7B278}"/>
                </a:ext>
              </a:extLst>
            </p:cNvPr>
            <p:cNvGrpSpPr/>
            <p:nvPr/>
          </p:nvGrpSpPr>
          <p:grpSpPr>
            <a:xfrm>
              <a:off x="13289957" y="5608306"/>
              <a:ext cx="4071427" cy="873954"/>
              <a:chOff x="0" y="0"/>
              <a:chExt cx="1072310" cy="933713"/>
            </a:xfrm>
          </p:grpSpPr>
          <p:sp>
            <p:nvSpPr>
              <p:cNvPr id="84" name="Freeform 3">
                <a:extLst>
                  <a:ext uri="{FF2B5EF4-FFF2-40B4-BE49-F238E27FC236}">
                    <a16:creationId xmlns:a16="http://schemas.microsoft.com/office/drawing/2014/main" id="{BE0D7214-F886-836B-F837-E0E60350F1CB}"/>
                  </a:ext>
                </a:extLst>
              </p:cNvPr>
              <p:cNvSpPr/>
              <p:nvPr/>
            </p:nvSpPr>
            <p:spPr>
              <a:xfrm>
                <a:off x="0" y="0"/>
                <a:ext cx="1072310" cy="933713"/>
              </a:xfrm>
              <a:custGeom>
                <a:avLst/>
                <a:gdLst/>
                <a:ahLst/>
                <a:cxnLst/>
                <a:rect l="l" t="t" r="r" b="b"/>
                <a:pathLst>
                  <a:path w="1072310" h="933713">
                    <a:moveTo>
                      <a:pt x="112190" y="0"/>
                    </a:moveTo>
                    <a:lnTo>
                      <a:pt x="960120" y="0"/>
                    </a:lnTo>
                    <a:cubicBezTo>
                      <a:pt x="989875" y="0"/>
                      <a:pt x="1018411" y="11820"/>
                      <a:pt x="1039450" y="32860"/>
                    </a:cubicBezTo>
                    <a:cubicBezTo>
                      <a:pt x="1060490" y="53899"/>
                      <a:pt x="1072310" y="82435"/>
                      <a:pt x="1072310" y="112190"/>
                    </a:cubicBezTo>
                    <a:lnTo>
                      <a:pt x="1072310" y="821523"/>
                    </a:lnTo>
                    <a:cubicBezTo>
                      <a:pt x="1072310" y="851277"/>
                      <a:pt x="1060490" y="879813"/>
                      <a:pt x="1039450" y="900853"/>
                    </a:cubicBezTo>
                    <a:cubicBezTo>
                      <a:pt x="1018411" y="921893"/>
                      <a:pt x="989875" y="933713"/>
                      <a:pt x="960120" y="933713"/>
                    </a:cubicBezTo>
                    <a:lnTo>
                      <a:pt x="112190" y="933713"/>
                    </a:lnTo>
                    <a:cubicBezTo>
                      <a:pt x="82435" y="933713"/>
                      <a:pt x="53899" y="921893"/>
                      <a:pt x="32860" y="900853"/>
                    </a:cubicBezTo>
                    <a:cubicBezTo>
                      <a:pt x="11820" y="879813"/>
                      <a:pt x="0" y="851277"/>
                      <a:pt x="0" y="821523"/>
                    </a:cubicBezTo>
                    <a:lnTo>
                      <a:pt x="0" y="112190"/>
                    </a:lnTo>
                    <a:cubicBezTo>
                      <a:pt x="0" y="82435"/>
                      <a:pt x="11820" y="53899"/>
                      <a:pt x="32860" y="32860"/>
                    </a:cubicBezTo>
                    <a:cubicBezTo>
                      <a:pt x="53899" y="11820"/>
                      <a:pt x="82435" y="0"/>
                      <a:pt x="112190"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85" name="TextBox 4">
                <a:extLst>
                  <a:ext uri="{FF2B5EF4-FFF2-40B4-BE49-F238E27FC236}">
                    <a16:creationId xmlns:a16="http://schemas.microsoft.com/office/drawing/2014/main" id="{7837D49E-01C1-3783-65CF-96FB2AFBB038}"/>
                  </a:ext>
                </a:extLst>
              </p:cNvPr>
              <p:cNvSpPr txBox="1"/>
              <p:nvPr/>
            </p:nvSpPr>
            <p:spPr>
              <a:xfrm>
                <a:off x="0" y="-38100"/>
                <a:ext cx="1072310" cy="971813"/>
              </a:xfrm>
              <a:prstGeom prst="rect">
                <a:avLst/>
              </a:prstGeom>
            </p:spPr>
            <p:txBody>
              <a:bodyPr lIns="50801" tIns="50801" rIns="50801" bIns="50801" rtlCol="0" anchor="ctr"/>
              <a:lstStyle/>
              <a:p>
                <a:pPr algn="ctr">
                  <a:lnSpc>
                    <a:spcPts val="2659"/>
                  </a:lnSpc>
                </a:pPr>
                <a:endParaRPr sz="1211"/>
              </a:p>
            </p:txBody>
          </p:sp>
        </p:grpSp>
        <p:grpSp>
          <p:nvGrpSpPr>
            <p:cNvPr id="86" name="Group 2">
              <a:extLst>
                <a:ext uri="{FF2B5EF4-FFF2-40B4-BE49-F238E27FC236}">
                  <a16:creationId xmlns:a16="http://schemas.microsoft.com/office/drawing/2014/main" id="{CEC2DE1D-A4BE-3D30-7B2F-41E84257238A}"/>
                </a:ext>
              </a:extLst>
            </p:cNvPr>
            <p:cNvGrpSpPr/>
            <p:nvPr/>
          </p:nvGrpSpPr>
          <p:grpSpPr>
            <a:xfrm>
              <a:off x="13244168" y="7176708"/>
              <a:ext cx="4071427" cy="873954"/>
              <a:chOff x="0" y="0"/>
              <a:chExt cx="1072310" cy="933713"/>
            </a:xfrm>
          </p:grpSpPr>
          <p:sp>
            <p:nvSpPr>
              <p:cNvPr id="87" name="Freeform 3">
                <a:extLst>
                  <a:ext uri="{FF2B5EF4-FFF2-40B4-BE49-F238E27FC236}">
                    <a16:creationId xmlns:a16="http://schemas.microsoft.com/office/drawing/2014/main" id="{B7796086-A584-7DFE-D5D9-6DB7CF498FD6}"/>
                  </a:ext>
                </a:extLst>
              </p:cNvPr>
              <p:cNvSpPr/>
              <p:nvPr/>
            </p:nvSpPr>
            <p:spPr>
              <a:xfrm>
                <a:off x="0" y="0"/>
                <a:ext cx="1072310" cy="933713"/>
              </a:xfrm>
              <a:custGeom>
                <a:avLst/>
                <a:gdLst/>
                <a:ahLst/>
                <a:cxnLst/>
                <a:rect l="l" t="t" r="r" b="b"/>
                <a:pathLst>
                  <a:path w="1072310" h="933713">
                    <a:moveTo>
                      <a:pt x="112190" y="0"/>
                    </a:moveTo>
                    <a:lnTo>
                      <a:pt x="960120" y="0"/>
                    </a:lnTo>
                    <a:cubicBezTo>
                      <a:pt x="989875" y="0"/>
                      <a:pt x="1018411" y="11820"/>
                      <a:pt x="1039450" y="32860"/>
                    </a:cubicBezTo>
                    <a:cubicBezTo>
                      <a:pt x="1060490" y="53899"/>
                      <a:pt x="1072310" y="82435"/>
                      <a:pt x="1072310" y="112190"/>
                    </a:cubicBezTo>
                    <a:lnTo>
                      <a:pt x="1072310" y="821523"/>
                    </a:lnTo>
                    <a:cubicBezTo>
                      <a:pt x="1072310" y="851277"/>
                      <a:pt x="1060490" y="879813"/>
                      <a:pt x="1039450" y="900853"/>
                    </a:cubicBezTo>
                    <a:cubicBezTo>
                      <a:pt x="1018411" y="921893"/>
                      <a:pt x="989875" y="933713"/>
                      <a:pt x="960120" y="933713"/>
                    </a:cubicBezTo>
                    <a:lnTo>
                      <a:pt x="112190" y="933713"/>
                    </a:lnTo>
                    <a:cubicBezTo>
                      <a:pt x="82435" y="933713"/>
                      <a:pt x="53899" y="921893"/>
                      <a:pt x="32860" y="900853"/>
                    </a:cubicBezTo>
                    <a:cubicBezTo>
                      <a:pt x="11820" y="879813"/>
                      <a:pt x="0" y="851277"/>
                      <a:pt x="0" y="821523"/>
                    </a:cubicBezTo>
                    <a:lnTo>
                      <a:pt x="0" y="112190"/>
                    </a:lnTo>
                    <a:cubicBezTo>
                      <a:pt x="0" y="82435"/>
                      <a:pt x="11820" y="53899"/>
                      <a:pt x="32860" y="32860"/>
                    </a:cubicBezTo>
                    <a:cubicBezTo>
                      <a:pt x="53899" y="11820"/>
                      <a:pt x="82435" y="0"/>
                      <a:pt x="112190"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88" name="TextBox 4">
                <a:extLst>
                  <a:ext uri="{FF2B5EF4-FFF2-40B4-BE49-F238E27FC236}">
                    <a16:creationId xmlns:a16="http://schemas.microsoft.com/office/drawing/2014/main" id="{78AACBEC-F4DA-2D04-F568-E5572D64E849}"/>
                  </a:ext>
                </a:extLst>
              </p:cNvPr>
              <p:cNvSpPr txBox="1"/>
              <p:nvPr/>
            </p:nvSpPr>
            <p:spPr>
              <a:xfrm>
                <a:off x="0" y="-38100"/>
                <a:ext cx="1072310" cy="971813"/>
              </a:xfrm>
              <a:prstGeom prst="rect">
                <a:avLst/>
              </a:prstGeom>
            </p:spPr>
            <p:txBody>
              <a:bodyPr lIns="50801" tIns="50801" rIns="50801" bIns="50801" rtlCol="0" anchor="ctr"/>
              <a:lstStyle/>
              <a:p>
                <a:pPr algn="ctr">
                  <a:lnSpc>
                    <a:spcPts val="2659"/>
                  </a:lnSpc>
                </a:pPr>
                <a:endParaRPr sz="1211"/>
              </a:p>
            </p:txBody>
          </p:sp>
        </p:grpSp>
        <p:sp>
          <p:nvSpPr>
            <p:cNvPr id="89" name="TextBox 25">
              <a:extLst>
                <a:ext uri="{FF2B5EF4-FFF2-40B4-BE49-F238E27FC236}">
                  <a16:creationId xmlns:a16="http://schemas.microsoft.com/office/drawing/2014/main" id="{6AA6DF70-2B9E-9563-2805-1554825988D4}"/>
                </a:ext>
              </a:extLst>
            </p:cNvPr>
            <p:cNvSpPr txBox="1"/>
            <p:nvPr/>
          </p:nvSpPr>
          <p:spPr>
            <a:xfrm>
              <a:off x="1116362" y="3991263"/>
              <a:ext cx="2662330" cy="428002"/>
            </a:xfrm>
            <a:prstGeom prst="rect">
              <a:avLst/>
            </a:prstGeom>
          </p:spPr>
          <p:txBody>
            <a:bodyPr lIns="0" tIns="0" rIns="0" bIns="0" rtlCol="0" anchor="t">
              <a:spAutoFit/>
            </a:bodyPr>
            <a:lstStyle/>
            <a:p>
              <a:pPr algn="ctr">
                <a:lnSpc>
                  <a:spcPts val="3619"/>
                </a:lnSpc>
                <a:spcBef>
                  <a:spcPct val="0"/>
                </a:spcBef>
              </a:pPr>
              <a:r>
                <a:rPr lang="en-US" sz="2800" b="1" dirty="0">
                  <a:solidFill>
                    <a:srgbClr val="000000"/>
                  </a:solidFill>
                  <a:latin typeface="Arial" panose="020B0604020202020204" pitchFamily="34" charset="0"/>
                  <a:ea typeface="Open Sauce Bold"/>
                  <a:cs typeface="Arial" panose="020B0604020202020204" pitchFamily="34" charset="0"/>
                  <a:sym typeface="Open Sauce Bold"/>
                </a:rPr>
                <a:t>ReplaceBase</a:t>
              </a:r>
            </a:p>
          </p:txBody>
        </p:sp>
        <p:sp>
          <p:nvSpPr>
            <p:cNvPr id="92" name="TextBox 25">
              <a:extLst>
                <a:ext uri="{FF2B5EF4-FFF2-40B4-BE49-F238E27FC236}">
                  <a16:creationId xmlns:a16="http://schemas.microsoft.com/office/drawing/2014/main" id="{46BC4300-4E0E-D738-48EE-FBD79CDE8B39}"/>
                </a:ext>
              </a:extLst>
            </p:cNvPr>
            <p:cNvSpPr txBox="1"/>
            <p:nvPr/>
          </p:nvSpPr>
          <p:spPr>
            <a:xfrm>
              <a:off x="1102227" y="4377557"/>
              <a:ext cx="2662330" cy="398764"/>
            </a:xfrm>
            <a:prstGeom prst="rect">
              <a:avLst/>
            </a:prstGeom>
          </p:spPr>
          <p:txBody>
            <a:bodyPr lIns="0" tIns="0" rIns="0" bIns="0" rtlCol="0" anchor="t">
              <a:spAutoFit/>
            </a:bodyPr>
            <a:lstStyle/>
            <a:p>
              <a:pPr algn="ctr">
                <a:lnSpc>
                  <a:spcPts val="3619"/>
                </a:lnSpc>
                <a:spcBef>
                  <a:spcPct val="0"/>
                </a:spcBef>
              </a:pPr>
              <a:r>
                <a:rPr lang="en-US" sz="1800" dirty="0">
                  <a:solidFill>
                    <a:srgbClr val="000000"/>
                  </a:solidFill>
                  <a:latin typeface="Arial" panose="020B0604020202020204" pitchFamily="34" charset="0"/>
                  <a:ea typeface="Open Sauce Bold"/>
                  <a:cs typeface="Arial" panose="020B0604020202020204" pitchFamily="34" charset="0"/>
                  <a:sym typeface="Open Sauce Bold"/>
                </a:rPr>
                <a:t>Parts and Tool supplier</a:t>
              </a:r>
            </a:p>
          </p:txBody>
        </p:sp>
        <p:grpSp>
          <p:nvGrpSpPr>
            <p:cNvPr id="93" name="Group 11">
              <a:extLst>
                <a:ext uri="{FF2B5EF4-FFF2-40B4-BE49-F238E27FC236}">
                  <a16:creationId xmlns:a16="http://schemas.microsoft.com/office/drawing/2014/main" id="{A8B9A243-E91E-52E1-8076-35EBA0CF861C}"/>
                </a:ext>
              </a:extLst>
            </p:cNvPr>
            <p:cNvGrpSpPr/>
            <p:nvPr/>
          </p:nvGrpSpPr>
          <p:grpSpPr>
            <a:xfrm>
              <a:off x="926615" y="5536370"/>
              <a:ext cx="3163073" cy="1089150"/>
              <a:chOff x="0" y="-94777"/>
              <a:chExt cx="833073" cy="286854"/>
            </a:xfrm>
          </p:grpSpPr>
          <p:sp>
            <p:nvSpPr>
              <p:cNvPr id="94" name="Freeform 12">
                <a:extLst>
                  <a:ext uri="{FF2B5EF4-FFF2-40B4-BE49-F238E27FC236}">
                    <a16:creationId xmlns:a16="http://schemas.microsoft.com/office/drawing/2014/main" id="{1DB70175-8DD7-B842-4222-61EEA4DD4650}"/>
                  </a:ext>
                </a:extLst>
              </p:cNvPr>
              <p:cNvSpPr/>
              <p:nvPr/>
            </p:nvSpPr>
            <p:spPr>
              <a:xfrm>
                <a:off x="0" y="-94777"/>
                <a:ext cx="833073" cy="286854"/>
              </a:xfrm>
              <a:custGeom>
                <a:avLst/>
                <a:gdLst/>
                <a:ahLst/>
                <a:cxnLst/>
                <a:rect l="l" t="t" r="r" b="b"/>
                <a:pathLst>
                  <a:path w="833073" h="192077">
                    <a:moveTo>
                      <a:pt x="96039" y="0"/>
                    </a:moveTo>
                    <a:lnTo>
                      <a:pt x="737034" y="0"/>
                    </a:lnTo>
                    <a:cubicBezTo>
                      <a:pt x="790075" y="0"/>
                      <a:pt x="833073" y="42998"/>
                      <a:pt x="833073" y="96039"/>
                    </a:cubicBezTo>
                    <a:lnTo>
                      <a:pt x="833073" y="96039"/>
                    </a:lnTo>
                    <a:cubicBezTo>
                      <a:pt x="833073" y="149079"/>
                      <a:pt x="790075" y="192077"/>
                      <a:pt x="737034" y="192077"/>
                    </a:cubicBezTo>
                    <a:lnTo>
                      <a:pt x="96039" y="192077"/>
                    </a:lnTo>
                    <a:cubicBezTo>
                      <a:pt x="42998" y="192077"/>
                      <a:pt x="0" y="149079"/>
                      <a:pt x="0" y="96039"/>
                    </a:cubicBezTo>
                    <a:lnTo>
                      <a:pt x="0" y="96039"/>
                    </a:lnTo>
                    <a:cubicBezTo>
                      <a:pt x="0" y="42998"/>
                      <a:pt x="42998" y="0"/>
                      <a:pt x="96039" y="0"/>
                    </a:cubicBezTo>
                    <a:close/>
                  </a:path>
                </a:pathLst>
              </a:custGeom>
              <a:solidFill>
                <a:srgbClr val="FFFFFF"/>
              </a:solidFill>
              <a:ln w="38100" cap="rnd">
                <a:gradFill>
                  <a:gsLst>
                    <a:gs pos="0">
                      <a:srgbClr val="153953">
                        <a:alpha val="100000"/>
                      </a:srgbClr>
                    </a:gs>
                    <a:gs pos="100000">
                      <a:srgbClr val="065D9B">
                        <a:alpha val="100000"/>
                      </a:srgbClr>
                    </a:gs>
                  </a:gsLst>
                  <a:lin ang="0"/>
                </a:gradFill>
                <a:prstDash val="solid"/>
                <a:round/>
              </a:ln>
              <a:effectLst>
                <a:outerShdw blurRad="63500" sx="102000" sy="102000" algn="ctr" rotWithShape="0">
                  <a:prstClr val="black">
                    <a:alpha val="40000"/>
                  </a:prstClr>
                </a:outerShdw>
              </a:effectLst>
            </p:spPr>
            <p:txBody>
              <a:bodyPr/>
              <a:lstStyle/>
              <a:p>
                <a:endParaRPr lang="en-US" sz="1211"/>
              </a:p>
            </p:txBody>
          </p:sp>
          <p:sp>
            <p:nvSpPr>
              <p:cNvPr id="95" name="TextBox 13">
                <a:extLst>
                  <a:ext uri="{FF2B5EF4-FFF2-40B4-BE49-F238E27FC236}">
                    <a16:creationId xmlns:a16="http://schemas.microsoft.com/office/drawing/2014/main" id="{2628B3D6-6A55-2B2B-C4CA-D3285BE5FF7C}"/>
                  </a:ext>
                </a:extLst>
              </p:cNvPr>
              <p:cNvSpPr txBox="1"/>
              <p:nvPr/>
            </p:nvSpPr>
            <p:spPr>
              <a:xfrm>
                <a:off x="0" y="-38100"/>
                <a:ext cx="833073" cy="230177"/>
              </a:xfrm>
              <a:prstGeom prst="rect">
                <a:avLst/>
              </a:prstGeom>
            </p:spPr>
            <p:txBody>
              <a:bodyPr lIns="50801" tIns="50801" rIns="50801" bIns="50801" rtlCol="0" anchor="ctr"/>
              <a:lstStyle/>
              <a:p>
                <a:pPr algn="ctr">
                  <a:lnSpc>
                    <a:spcPts val="2659"/>
                  </a:lnSpc>
                </a:pPr>
                <a:endParaRPr sz="1211"/>
              </a:p>
            </p:txBody>
          </p:sp>
        </p:grpSp>
        <p:sp>
          <p:nvSpPr>
            <p:cNvPr id="90" name="TextBox 25">
              <a:extLst>
                <a:ext uri="{FF2B5EF4-FFF2-40B4-BE49-F238E27FC236}">
                  <a16:creationId xmlns:a16="http://schemas.microsoft.com/office/drawing/2014/main" id="{68E7AE12-A9E2-EFC6-9A5A-C1E524DCA71B}"/>
                </a:ext>
              </a:extLst>
            </p:cNvPr>
            <p:cNvSpPr txBox="1"/>
            <p:nvPr/>
          </p:nvSpPr>
          <p:spPr>
            <a:xfrm>
              <a:off x="1134505" y="5514596"/>
              <a:ext cx="2662330" cy="428002"/>
            </a:xfrm>
            <a:prstGeom prst="rect">
              <a:avLst/>
            </a:prstGeom>
          </p:spPr>
          <p:txBody>
            <a:bodyPr lIns="0" tIns="0" rIns="0" bIns="0" rtlCol="0" anchor="t">
              <a:spAutoFit/>
            </a:bodyPr>
            <a:lstStyle/>
            <a:p>
              <a:pPr algn="ctr">
                <a:lnSpc>
                  <a:spcPts val="3619"/>
                </a:lnSpc>
                <a:spcBef>
                  <a:spcPct val="0"/>
                </a:spcBef>
              </a:pPr>
              <a:r>
                <a:rPr lang="en-US" sz="2800" b="1" dirty="0">
                  <a:solidFill>
                    <a:srgbClr val="000000"/>
                  </a:solidFill>
                  <a:latin typeface="Arial" panose="020B0604020202020204" pitchFamily="34" charset="0"/>
                  <a:ea typeface="Open Sauce Bold"/>
                  <a:cs typeface="Arial" panose="020B0604020202020204" pitchFamily="34" charset="0"/>
                  <a:sym typeface="Open Sauce Bold"/>
                </a:rPr>
                <a:t>Phone Parts</a:t>
              </a:r>
            </a:p>
          </p:txBody>
        </p:sp>
        <p:sp>
          <p:nvSpPr>
            <p:cNvPr id="96" name="TextBox 25">
              <a:extLst>
                <a:ext uri="{FF2B5EF4-FFF2-40B4-BE49-F238E27FC236}">
                  <a16:creationId xmlns:a16="http://schemas.microsoft.com/office/drawing/2014/main" id="{957C01C7-11D1-13F7-2BD9-F062B3847A5B}"/>
                </a:ext>
              </a:extLst>
            </p:cNvPr>
            <p:cNvSpPr txBox="1"/>
            <p:nvPr/>
          </p:nvSpPr>
          <p:spPr>
            <a:xfrm>
              <a:off x="1176986" y="5948037"/>
              <a:ext cx="2662330" cy="553998"/>
            </a:xfrm>
            <a:prstGeom prst="rect">
              <a:avLst/>
            </a:prstGeom>
          </p:spPr>
          <p:txBody>
            <a:bodyPr lIns="0" tIns="0" rIns="0" bIns="0" rtlCol="0" anchor="t">
              <a:spAutoFit/>
            </a:bodyPr>
            <a:lstStyle/>
            <a:p>
              <a:pPr algn="ctr">
                <a:spcBef>
                  <a:spcPct val="0"/>
                </a:spcBef>
              </a:pPr>
              <a:r>
                <a:rPr lang="en-US" sz="1800" dirty="0">
                  <a:solidFill>
                    <a:srgbClr val="000000"/>
                  </a:solidFill>
                  <a:latin typeface="Arial" panose="020B0604020202020204" pitchFamily="34" charset="0"/>
                  <a:ea typeface="Open Sauce Bold"/>
                  <a:cs typeface="Arial" panose="020B0604020202020204" pitchFamily="34" charset="0"/>
                  <a:sym typeface="Open Sauce Bold"/>
                </a:rPr>
                <a:t>Wholesaler of parts and accessories</a:t>
              </a:r>
            </a:p>
          </p:txBody>
        </p:sp>
        <p:grpSp>
          <p:nvGrpSpPr>
            <p:cNvPr id="97" name="Group 11">
              <a:extLst>
                <a:ext uri="{FF2B5EF4-FFF2-40B4-BE49-F238E27FC236}">
                  <a16:creationId xmlns:a16="http://schemas.microsoft.com/office/drawing/2014/main" id="{A5ACEFD7-C1E0-A1FA-B9B0-06106FA1A683}"/>
                </a:ext>
              </a:extLst>
            </p:cNvPr>
            <p:cNvGrpSpPr/>
            <p:nvPr/>
          </p:nvGrpSpPr>
          <p:grpSpPr>
            <a:xfrm>
              <a:off x="937501" y="7134090"/>
              <a:ext cx="3163073" cy="1089150"/>
              <a:chOff x="0" y="-94777"/>
              <a:chExt cx="833073" cy="286854"/>
            </a:xfrm>
          </p:grpSpPr>
          <p:sp>
            <p:nvSpPr>
              <p:cNvPr id="98" name="Freeform 12">
                <a:extLst>
                  <a:ext uri="{FF2B5EF4-FFF2-40B4-BE49-F238E27FC236}">
                    <a16:creationId xmlns:a16="http://schemas.microsoft.com/office/drawing/2014/main" id="{524E20E5-A179-939A-C8A3-6DB069C4E817}"/>
                  </a:ext>
                </a:extLst>
              </p:cNvPr>
              <p:cNvSpPr/>
              <p:nvPr/>
            </p:nvSpPr>
            <p:spPr>
              <a:xfrm>
                <a:off x="0" y="-94777"/>
                <a:ext cx="833073" cy="286854"/>
              </a:xfrm>
              <a:custGeom>
                <a:avLst/>
                <a:gdLst/>
                <a:ahLst/>
                <a:cxnLst/>
                <a:rect l="l" t="t" r="r" b="b"/>
                <a:pathLst>
                  <a:path w="833073" h="192077">
                    <a:moveTo>
                      <a:pt x="96039" y="0"/>
                    </a:moveTo>
                    <a:lnTo>
                      <a:pt x="737034" y="0"/>
                    </a:lnTo>
                    <a:cubicBezTo>
                      <a:pt x="790075" y="0"/>
                      <a:pt x="833073" y="42998"/>
                      <a:pt x="833073" y="96039"/>
                    </a:cubicBezTo>
                    <a:lnTo>
                      <a:pt x="833073" y="96039"/>
                    </a:lnTo>
                    <a:cubicBezTo>
                      <a:pt x="833073" y="149079"/>
                      <a:pt x="790075" y="192077"/>
                      <a:pt x="737034" y="192077"/>
                    </a:cubicBezTo>
                    <a:lnTo>
                      <a:pt x="96039" y="192077"/>
                    </a:lnTo>
                    <a:cubicBezTo>
                      <a:pt x="42998" y="192077"/>
                      <a:pt x="0" y="149079"/>
                      <a:pt x="0" y="96039"/>
                    </a:cubicBezTo>
                    <a:lnTo>
                      <a:pt x="0" y="96039"/>
                    </a:lnTo>
                    <a:cubicBezTo>
                      <a:pt x="0" y="42998"/>
                      <a:pt x="42998" y="0"/>
                      <a:pt x="96039" y="0"/>
                    </a:cubicBezTo>
                    <a:close/>
                  </a:path>
                </a:pathLst>
              </a:custGeom>
              <a:solidFill>
                <a:srgbClr val="FFFFFF"/>
              </a:solidFill>
              <a:ln w="38100" cap="rnd">
                <a:gradFill>
                  <a:gsLst>
                    <a:gs pos="0">
                      <a:srgbClr val="153953">
                        <a:alpha val="100000"/>
                      </a:srgbClr>
                    </a:gs>
                    <a:gs pos="100000">
                      <a:srgbClr val="065D9B">
                        <a:alpha val="100000"/>
                      </a:srgbClr>
                    </a:gs>
                  </a:gsLst>
                  <a:lin ang="0"/>
                </a:gradFill>
                <a:prstDash val="solid"/>
                <a:round/>
              </a:ln>
              <a:effectLst>
                <a:outerShdw blurRad="63500" sx="102000" sy="102000" algn="ctr" rotWithShape="0">
                  <a:prstClr val="black">
                    <a:alpha val="40000"/>
                  </a:prstClr>
                </a:outerShdw>
              </a:effectLst>
            </p:spPr>
            <p:txBody>
              <a:bodyPr/>
              <a:lstStyle/>
              <a:p>
                <a:endParaRPr lang="en-US" sz="1211"/>
              </a:p>
            </p:txBody>
          </p:sp>
          <p:sp>
            <p:nvSpPr>
              <p:cNvPr id="99" name="TextBox 13">
                <a:extLst>
                  <a:ext uri="{FF2B5EF4-FFF2-40B4-BE49-F238E27FC236}">
                    <a16:creationId xmlns:a16="http://schemas.microsoft.com/office/drawing/2014/main" id="{664EECE0-C63A-C3E4-EA32-88B522E74B74}"/>
                  </a:ext>
                </a:extLst>
              </p:cNvPr>
              <p:cNvSpPr txBox="1"/>
              <p:nvPr/>
            </p:nvSpPr>
            <p:spPr>
              <a:xfrm>
                <a:off x="0" y="-38100"/>
                <a:ext cx="833073" cy="230177"/>
              </a:xfrm>
              <a:prstGeom prst="rect">
                <a:avLst/>
              </a:prstGeom>
            </p:spPr>
            <p:txBody>
              <a:bodyPr lIns="50801" tIns="50801" rIns="50801" bIns="50801" rtlCol="0" anchor="ctr"/>
              <a:lstStyle/>
              <a:p>
                <a:pPr algn="ctr">
                  <a:lnSpc>
                    <a:spcPts val="2659"/>
                  </a:lnSpc>
                </a:pPr>
                <a:endParaRPr sz="1211"/>
              </a:p>
            </p:txBody>
          </p:sp>
        </p:grpSp>
        <p:sp>
          <p:nvSpPr>
            <p:cNvPr id="91" name="TextBox 25">
              <a:extLst>
                <a:ext uri="{FF2B5EF4-FFF2-40B4-BE49-F238E27FC236}">
                  <a16:creationId xmlns:a16="http://schemas.microsoft.com/office/drawing/2014/main" id="{93614269-29A9-EFE0-29D5-A89AAE38C629}"/>
                </a:ext>
              </a:extLst>
            </p:cNvPr>
            <p:cNvSpPr txBox="1"/>
            <p:nvPr/>
          </p:nvSpPr>
          <p:spPr>
            <a:xfrm>
              <a:off x="1165023" y="7139529"/>
              <a:ext cx="2662330" cy="428002"/>
            </a:xfrm>
            <a:prstGeom prst="rect">
              <a:avLst/>
            </a:prstGeom>
          </p:spPr>
          <p:txBody>
            <a:bodyPr lIns="0" tIns="0" rIns="0" bIns="0" rtlCol="0" anchor="t">
              <a:spAutoFit/>
            </a:bodyPr>
            <a:lstStyle/>
            <a:p>
              <a:pPr algn="ctr">
                <a:lnSpc>
                  <a:spcPts val="3619"/>
                </a:lnSpc>
                <a:spcBef>
                  <a:spcPct val="0"/>
                </a:spcBef>
              </a:pPr>
              <a:r>
                <a:rPr lang="en-US" sz="2800" b="1" dirty="0">
                  <a:solidFill>
                    <a:srgbClr val="000000"/>
                  </a:solidFill>
                  <a:latin typeface="Arial" panose="020B0604020202020204" pitchFamily="34" charset="0"/>
                  <a:ea typeface="Open Sauce Bold"/>
                  <a:cs typeface="Arial" panose="020B0604020202020204" pitchFamily="34" charset="0"/>
                  <a:sym typeface="Open Sauce Bold"/>
                </a:rPr>
                <a:t>Fonesavers</a:t>
              </a:r>
            </a:p>
          </p:txBody>
        </p:sp>
        <p:sp>
          <p:nvSpPr>
            <p:cNvPr id="100" name="TextBox 25">
              <a:extLst>
                <a:ext uri="{FF2B5EF4-FFF2-40B4-BE49-F238E27FC236}">
                  <a16:creationId xmlns:a16="http://schemas.microsoft.com/office/drawing/2014/main" id="{7B52B3A0-E97C-AF2B-8410-A353B8F42431}"/>
                </a:ext>
              </a:extLst>
            </p:cNvPr>
            <p:cNvSpPr txBox="1"/>
            <p:nvPr/>
          </p:nvSpPr>
          <p:spPr>
            <a:xfrm>
              <a:off x="1116362" y="7602148"/>
              <a:ext cx="2662330" cy="553998"/>
            </a:xfrm>
            <a:prstGeom prst="rect">
              <a:avLst/>
            </a:prstGeom>
          </p:spPr>
          <p:txBody>
            <a:bodyPr lIns="0" tIns="0" rIns="0" bIns="0" rtlCol="0" anchor="t">
              <a:spAutoFit/>
            </a:bodyPr>
            <a:lstStyle/>
            <a:p>
              <a:pPr algn="ctr">
                <a:spcBef>
                  <a:spcPct val="0"/>
                </a:spcBef>
              </a:pPr>
              <a:r>
                <a:rPr lang="en-US" sz="1800" dirty="0">
                  <a:solidFill>
                    <a:srgbClr val="000000"/>
                  </a:solidFill>
                  <a:latin typeface="Arial" panose="020B0604020202020204" pitchFamily="34" charset="0"/>
                  <a:ea typeface="Open Sauce Bold"/>
                  <a:cs typeface="Arial" panose="020B0604020202020204" pitchFamily="34" charset="0"/>
                  <a:sym typeface="Open Sauce Bold"/>
                </a:rPr>
                <a:t>Parts supplier wholesale prices</a:t>
              </a:r>
            </a:p>
          </p:txBody>
        </p:sp>
        <p:sp>
          <p:nvSpPr>
            <p:cNvPr id="102" name="TextBox 28">
              <a:extLst>
                <a:ext uri="{FF2B5EF4-FFF2-40B4-BE49-F238E27FC236}">
                  <a16:creationId xmlns:a16="http://schemas.microsoft.com/office/drawing/2014/main" id="{289FBF50-A999-43CA-97C8-FE9DD509FD74}"/>
                </a:ext>
              </a:extLst>
            </p:cNvPr>
            <p:cNvSpPr txBox="1"/>
            <p:nvPr/>
          </p:nvSpPr>
          <p:spPr>
            <a:xfrm>
              <a:off x="7003583" y="5635006"/>
              <a:ext cx="3665332" cy="1095108"/>
            </a:xfrm>
            <a:prstGeom prst="rect">
              <a:avLst/>
            </a:prstGeom>
          </p:spPr>
          <p:txBody>
            <a:bodyPr wrap="square" lIns="0" tIns="0" rIns="0" bIns="0" rtlCol="0" anchor="t">
              <a:spAutoFit/>
            </a:bodyPr>
            <a:lstStyle/>
            <a:p>
              <a:pPr>
                <a:lnSpc>
                  <a:spcPct val="150000"/>
                </a:lnSpc>
                <a:spcBef>
                  <a:spcPct val="0"/>
                </a:spcBef>
              </a:pPr>
              <a:r>
                <a:rPr lang="en-US" sz="1800" dirty="0">
                  <a:solidFill>
                    <a:srgbClr val="FFFFFF"/>
                  </a:solidFill>
                  <a:latin typeface="Arial"/>
                  <a:ea typeface="Arial"/>
                  <a:cs typeface="Arial"/>
                  <a:sym typeface="Arial"/>
                </a:rPr>
                <a:t>Sells multiple products and part brands less Apple – focused.</a:t>
              </a:r>
            </a:p>
            <a:p>
              <a:pPr>
                <a:lnSpc>
                  <a:spcPts val="2152"/>
                </a:lnSpc>
                <a:spcBef>
                  <a:spcPct val="0"/>
                </a:spcBef>
              </a:pPr>
              <a:endParaRPr lang="en-US" sz="1800" dirty="0">
                <a:solidFill>
                  <a:srgbClr val="FFFFFF"/>
                </a:solidFill>
                <a:latin typeface="Arial"/>
                <a:ea typeface="Arial"/>
                <a:cs typeface="Arial"/>
                <a:sym typeface="Arial"/>
              </a:endParaRPr>
            </a:p>
          </p:txBody>
        </p:sp>
        <p:sp>
          <p:nvSpPr>
            <p:cNvPr id="103" name="TextBox 28">
              <a:extLst>
                <a:ext uri="{FF2B5EF4-FFF2-40B4-BE49-F238E27FC236}">
                  <a16:creationId xmlns:a16="http://schemas.microsoft.com/office/drawing/2014/main" id="{04BCA737-9061-1198-BDF5-C3F4605E716B}"/>
                </a:ext>
              </a:extLst>
            </p:cNvPr>
            <p:cNvSpPr txBox="1"/>
            <p:nvPr/>
          </p:nvSpPr>
          <p:spPr>
            <a:xfrm>
              <a:off x="6988465" y="7176708"/>
              <a:ext cx="3665332" cy="1095108"/>
            </a:xfrm>
            <a:prstGeom prst="rect">
              <a:avLst/>
            </a:prstGeom>
          </p:spPr>
          <p:txBody>
            <a:bodyPr wrap="square" lIns="0" tIns="0" rIns="0" bIns="0" rtlCol="0" anchor="t">
              <a:spAutoFit/>
            </a:bodyPr>
            <a:lstStyle/>
            <a:p>
              <a:pPr>
                <a:lnSpc>
                  <a:spcPct val="150000"/>
                </a:lnSpc>
                <a:spcBef>
                  <a:spcPct val="0"/>
                </a:spcBef>
              </a:pPr>
              <a:r>
                <a:rPr lang="en-US" sz="1800" dirty="0">
                  <a:solidFill>
                    <a:srgbClr val="FFFFFF"/>
                  </a:solidFill>
                  <a:latin typeface="Arial"/>
                  <a:ea typeface="Arial"/>
                  <a:cs typeface="Arial"/>
                  <a:sym typeface="Arial"/>
                </a:rPr>
                <a:t>Focused mainly on low price, less specialised, limited quality control.</a:t>
              </a:r>
            </a:p>
            <a:p>
              <a:pPr>
                <a:lnSpc>
                  <a:spcPts val="2152"/>
                </a:lnSpc>
                <a:spcBef>
                  <a:spcPct val="0"/>
                </a:spcBef>
              </a:pPr>
              <a:endParaRPr lang="en-US" sz="1800" dirty="0">
                <a:solidFill>
                  <a:srgbClr val="FFFFFF"/>
                </a:solidFill>
                <a:latin typeface="Arial"/>
                <a:ea typeface="Arial"/>
                <a:cs typeface="Arial"/>
                <a:sym typeface="Arial"/>
              </a:endParaRPr>
            </a:p>
          </p:txBody>
        </p:sp>
        <p:sp>
          <p:nvSpPr>
            <p:cNvPr id="104" name="TextBox 28">
              <a:extLst>
                <a:ext uri="{FF2B5EF4-FFF2-40B4-BE49-F238E27FC236}">
                  <a16:creationId xmlns:a16="http://schemas.microsoft.com/office/drawing/2014/main" id="{5966A75B-D981-2501-B843-B1632040BE22}"/>
                </a:ext>
              </a:extLst>
            </p:cNvPr>
            <p:cNvSpPr txBox="1"/>
            <p:nvPr/>
          </p:nvSpPr>
          <p:spPr>
            <a:xfrm>
              <a:off x="13538584" y="3999230"/>
              <a:ext cx="3665332" cy="1095108"/>
            </a:xfrm>
            <a:prstGeom prst="rect">
              <a:avLst/>
            </a:prstGeom>
          </p:spPr>
          <p:txBody>
            <a:bodyPr wrap="square" lIns="0" tIns="0" rIns="0" bIns="0" rtlCol="0" anchor="t">
              <a:spAutoFit/>
            </a:bodyPr>
            <a:lstStyle/>
            <a:p>
              <a:pPr>
                <a:lnSpc>
                  <a:spcPct val="150000"/>
                </a:lnSpc>
                <a:spcBef>
                  <a:spcPct val="0"/>
                </a:spcBef>
              </a:pPr>
              <a:r>
                <a:rPr lang="en-US" sz="1800" dirty="0">
                  <a:solidFill>
                    <a:srgbClr val="FFFFFF"/>
                  </a:solidFill>
                  <a:latin typeface="Arial"/>
                  <a:ea typeface="Arial"/>
                  <a:cs typeface="Arial"/>
                  <a:sym typeface="Arial"/>
                </a:rPr>
                <a:t>Specialise in Genuine Apple parts, direct sourcing, repair service.</a:t>
              </a:r>
            </a:p>
            <a:p>
              <a:pPr>
                <a:lnSpc>
                  <a:spcPts val="2152"/>
                </a:lnSpc>
                <a:spcBef>
                  <a:spcPct val="0"/>
                </a:spcBef>
              </a:pPr>
              <a:endParaRPr lang="en-US" sz="1800" dirty="0">
                <a:solidFill>
                  <a:srgbClr val="FFFFFF"/>
                </a:solidFill>
                <a:latin typeface="Arial"/>
                <a:ea typeface="Arial"/>
                <a:cs typeface="Arial"/>
                <a:sym typeface="Arial"/>
              </a:endParaRPr>
            </a:p>
          </p:txBody>
        </p:sp>
        <p:sp>
          <p:nvSpPr>
            <p:cNvPr id="105" name="TextBox 28">
              <a:extLst>
                <a:ext uri="{FF2B5EF4-FFF2-40B4-BE49-F238E27FC236}">
                  <a16:creationId xmlns:a16="http://schemas.microsoft.com/office/drawing/2014/main" id="{045DEBB8-6F75-26DC-E989-B223C8BD2125}"/>
                </a:ext>
              </a:extLst>
            </p:cNvPr>
            <p:cNvSpPr txBox="1"/>
            <p:nvPr/>
          </p:nvSpPr>
          <p:spPr>
            <a:xfrm>
              <a:off x="13577691" y="5591471"/>
              <a:ext cx="3665332" cy="1095108"/>
            </a:xfrm>
            <a:prstGeom prst="rect">
              <a:avLst/>
            </a:prstGeom>
          </p:spPr>
          <p:txBody>
            <a:bodyPr wrap="square" lIns="0" tIns="0" rIns="0" bIns="0" rtlCol="0" anchor="t">
              <a:spAutoFit/>
            </a:bodyPr>
            <a:lstStyle/>
            <a:p>
              <a:pPr>
                <a:lnSpc>
                  <a:spcPct val="150000"/>
                </a:lnSpc>
                <a:spcBef>
                  <a:spcPct val="0"/>
                </a:spcBef>
              </a:pPr>
              <a:r>
                <a:rPr lang="en-US" sz="1800" dirty="0">
                  <a:solidFill>
                    <a:srgbClr val="FFFFFF"/>
                  </a:solidFill>
                  <a:latin typeface="Arial"/>
                  <a:ea typeface="Arial"/>
                  <a:cs typeface="Arial"/>
                  <a:sym typeface="Arial"/>
                </a:rPr>
                <a:t>Specialise in Apple devices ,better technical knowledge, B2B repairs.</a:t>
              </a:r>
            </a:p>
            <a:p>
              <a:pPr>
                <a:lnSpc>
                  <a:spcPts val="2152"/>
                </a:lnSpc>
                <a:spcBef>
                  <a:spcPct val="0"/>
                </a:spcBef>
              </a:pPr>
              <a:endParaRPr lang="en-US" sz="1800" dirty="0">
                <a:solidFill>
                  <a:srgbClr val="FFFFFF"/>
                </a:solidFill>
                <a:latin typeface="Arial"/>
                <a:ea typeface="Arial"/>
                <a:cs typeface="Arial"/>
                <a:sym typeface="Arial"/>
              </a:endParaRPr>
            </a:p>
          </p:txBody>
        </p:sp>
        <p:sp>
          <p:nvSpPr>
            <p:cNvPr id="106" name="TextBox 28">
              <a:extLst>
                <a:ext uri="{FF2B5EF4-FFF2-40B4-BE49-F238E27FC236}">
                  <a16:creationId xmlns:a16="http://schemas.microsoft.com/office/drawing/2014/main" id="{837DE445-2EA8-2232-D05F-D5E558169016}"/>
                </a:ext>
              </a:extLst>
            </p:cNvPr>
            <p:cNvSpPr txBox="1"/>
            <p:nvPr/>
          </p:nvSpPr>
          <p:spPr>
            <a:xfrm>
              <a:off x="13560355" y="7151051"/>
              <a:ext cx="3665332" cy="1095108"/>
            </a:xfrm>
            <a:prstGeom prst="rect">
              <a:avLst/>
            </a:prstGeom>
          </p:spPr>
          <p:txBody>
            <a:bodyPr wrap="square" lIns="0" tIns="0" rIns="0" bIns="0" rtlCol="0" anchor="t">
              <a:spAutoFit/>
            </a:bodyPr>
            <a:lstStyle/>
            <a:p>
              <a:pPr>
                <a:lnSpc>
                  <a:spcPct val="150000"/>
                </a:lnSpc>
                <a:spcBef>
                  <a:spcPct val="0"/>
                </a:spcBef>
              </a:pPr>
              <a:r>
                <a:rPr lang="en-US" sz="1800" dirty="0">
                  <a:solidFill>
                    <a:srgbClr val="FFFFFF"/>
                  </a:solidFill>
                  <a:latin typeface="Arial"/>
                  <a:ea typeface="Arial"/>
                  <a:cs typeface="Arial"/>
                  <a:sym typeface="Arial"/>
                </a:rPr>
                <a:t>Specialise in genuine parts , quality tested, better price , repair service.</a:t>
              </a:r>
            </a:p>
            <a:p>
              <a:pPr>
                <a:lnSpc>
                  <a:spcPts val="2152"/>
                </a:lnSpc>
                <a:spcBef>
                  <a:spcPct val="0"/>
                </a:spcBef>
              </a:pPr>
              <a:endParaRPr lang="en-US" sz="1800" dirty="0">
                <a:solidFill>
                  <a:srgbClr val="FFFFFF"/>
                </a:solidFill>
                <a:latin typeface="Arial"/>
                <a:ea typeface="Arial"/>
                <a:cs typeface="Arial"/>
                <a:sym typeface="Arial"/>
              </a:endParaRPr>
            </a:p>
          </p:txBody>
        </p:sp>
        <p:sp>
          <p:nvSpPr>
            <p:cNvPr id="107" name="Right Arrow 106">
              <a:extLst>
                <a:ext uri="{FF2B5EF4-FFF2-40B4-BE49-F238E27FC236}">
                  <a16:creationId xmlns:a16="http://schemas.microsoft.com/office/drawing/2014/main" id="{490B0E3A-35D3-073F-6E5F-B2441F195FFC}"/>
                </a:ext>
              </a:extLst>
            </p:cNvPr>
            <p:cNvSpPr/>
            <p:nvPr/>
          </p:nvSpPr>
          <p:spPr>
            <a:xfrm>
              <a:off x="4720018" y="4311737"/>
              <a:ext cx="1600200" cy="3740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ight Arrow 107">
              <a:extLst>
                <a:ext uri="{FF2B5EF4-FFF2-40B4-BE49-F238E27FC236}">
                  <a16:creationId xmlns:a16="http://schemas.microsoft.com/office/drawing/2014/main" id="{581EC776-05C3-FE0A-531B-624C38F967FE}"/>
                </a:ext>
              </a:extLst>
            </p:cNvPr>
            <p:cNvSpPr/>
            <p:nvPr/>
          </p:nvSpPr>
          <p:spPr>
            <a:xfrm>
              <a:off x="4720018" y="5858275"/>
              <a:ext cx="1600200" cy="3740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ight Arrow 108">
              <a:extLst>
                <a:ext uri="{FF2B5EF4-FFF2-40B4-BE49-F238E27FC236}">
                  <a16:creationId xmlns:a16="http://schemas.microsoft.com/office/drawing/2014/main" id="{D56245CC-19B8-405B-18FF-8E660E11859F}"/>
                </a:ext>
              </a:extLst>
            </p:cNvPr>
            <p:cNvSpPr/>
            <p:nvPr/>
          </p:nvSpPr>
          <p:spPr>
            <a:xfrm>
              <a:off x="4715390" y="7446429"/>
              <a:ext cx="1600200" cy="3740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ight Arrow 109">
              <a:extLst>
                <a:ext uri="{FF2B5EF4-FFF2-40B4-BE49-F238E27FC236}">
                  <a16:creationId xmlns:a16="http://schemas.microsoft.com/office/drawing/2014/main" id="{130D1E5D-B619-F7D3-0721-03398193D948}"/>
                </a:ext>
              </a:extLst>
            </p:cNvPr>
            <p:cNvSpPr/>
            <p:nvPr/>
          </p:nvSpPr>
          <p:spPr>
            <a:xfrm>
              <a:off x="11354818" y="4306511"/>
              <a:ext cx="1600200" cy="3740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ight Arrow 110">
              <a:extLst>
                <a:ext uri="{FF2B5EF4-FFF2-40B4-BE49-F238E27FC236}">
                  <a16:creationId xmlns:a16="http://schemas.microsoft.com/office/drawing/2014/main" id="{0ED8BA1C-1E91-5F17-28DB-1D2CF76050A3}"/>
                </a:ext>
              </a:extLst>
            </p:cNvPr>
            <p:cNvSpPr/>
            <p:nvPr/>
          </p:nvSpPr>
          <p:spPr>
            <a:xfrm>
              <a:off x="11354818" y="5952017"/>
              <a:ext cx="1600200" cy="3740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ight Arrow 111">
              <a:extLst>
                <a:ext uri="{FF2B5EF4-FFF2-40B4-BE49-F238E27FC236}">
                  <a16:creationId xmlns:a16="http://schemas.microsoft.com/office/drawing/2014/main" id="{2B088F06-0BC6-990A-08A2-AED64E7A1F3C}"/>
                </a:ext>
              </a:extLst>
            </p:cNvPr>
            <p:cNvSpPr/>
            <p:nvPr/>
          </p:nvSpPr>
          <p:spPr>
            <a:xfrm>
              <a:off x="11351930" y="7371653"/>
              <a:ext cx="1600200" cy="3740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4" name="TextBox 25">
            <a:extLst>
              <a:ext uri="{FF2B5EF4-FFF2-40B4-BE49-F238E27FC236}">
                <a16:creationId xmlns:a16="http://schemas.microsoft.com/office/drawing/2014/main" id="{EE15FDF3-2308-DEE9-D747-FE882E0E1E52}"/>
              </a:ext>
            </a:extLst>
          </p:cNvPr>
          <p:cNvSpPr txBox="1"/>
          <p:nvPr/>
        </p:nvSpPr>
        <p:spPr>
          <a:xfrm>
            <a:off x="1035351" y="1881321"/>
            <a:ext cx="17185928" cy="1097160"/>
          </a:xfrm>
          <a:prstGeom prst="rect">
            <a:avLst/>
          </a:prstGeom>
        </p:spPr>
        <p:txBody>
          <a:bodyPr wrap="square" lIns="0" tIns="0" rIns="0" bIns="0" rtlCol="0" anchor="t">
            <a:spAutoFit/>
          </a:bodyPr>
          <a:lstStyle/>
          <a:p>
            <a:pPr>
              <a:lnSpc>
                <a:spcPct val="150000"/>
              </a:lnSpc>
              <a:spcBef>
                <a:spcPct val="0"/>
              </a:spcBef>
            </a:pPr>
            <a:r>
              <a:rPr lang="en-GB" sz="2000" b="1" dirty="0">
                <a:latin typeface="Arial" panose="020B0604020202020204" pitchFamily="34" charset="0"/>
                <a:cs typeface="Arial" panose="020B0604020202020204" pitchFamily="34" charset="0"/>
              </a:rPr>
              <a:t>Market Problem: </a:t>
            </a:r>
            <a:r>
              <a:rPr lang="en-GB" sz="1800" dirty="0">
                <a:latin typeface="Arial" panose="020B0604020202020204" pitchFamily="34" charset="0"/>
                <a:cs typeface="Arial" panose="020B0604020202020204" pitchFamily="34" charset="0"/>
              </a:rPr>
              <a:t>Unreliable businesses offering counterfeit phone parts frequently leading to poor quality repairs and device performance reduced customer trust.</a:t>
            </a:r>
          </a:p>
          <a:p>
            <a:pPr>
              <a:lnSpc>
                <a:spcPct val="150000"/>
              </a:lnSpc>
              <a:spcBef>
                <a:spcPct val="0"/>
              </a:spcBef>
            </a:pPr>
            <a:endParaRPr lang="en-GB" sz="1000" dirty="0">
              <a:latin typeface="Arial" panose="020B0604020202020204" pitchFamily="34" charset="0"/>
              <a:cs typeface="Arial" panose="020B0604020202020204" pitchFamily="34" charset="0"/>
            </a:endParaRPr>
          </a:p>
          <a:p>
            <a:pPr>
              <a:lnSpc>
                <a:spcPct val="150000"/>
              </a:lnSpc>
              <a:spcBef>
                <a:spcPct val="0"/>
              </a:spcBef>
            </a:pPr>
            <a:r>
              <a:rPr lang="en-GB" sz="2000" b="1" dirty="0">
                <a:latin typeface="Arial" panose="020B0604020202020204" pitchFamily="34" charset="0"/>
                <a:cs typeface="Arial" panose="020B0604020202020204" pitchFamily="34" charset="0"/>
              </a:rPr>
              <a:t>Solution: </a:t>
            </a:r>
            <a:r>
              <a:rPr lang="en-GB" sz="1800" dirty="0">
                <a:latin typeface="Arial" panose="020B0604020202020204" pitchFamily="34" charset="0"/>
                <a:cs typeface="Arial" panose="020B0604020202020204" pitchFamily="34" charset="0"/>
              </a:rPr>
              <a:t>Mobile Tech Hive offers genuine Apple parts that are supplied from reputable manufacturers, guaranteeing superior quality, improved repair outcomes. </a:t>
            </a:r>
            <a:endParaRPr lang="en-US" sz="1800" dirty="0">
              <a:solidFill>
                <a:srgbClr val="000000"/>
              </a:solidFill>
              <a:latin typeface="Arial" panose="020B0604020202020204" pitchFamily="34" charset="0"/>
              <a:ea typeface="Open Sauce Bold"/>
              <a:cs typeface="Arial" panose="020B0604020202020204" pitchFamily="34" charset="0"/>
              <a:sym typeface="Open Sauce Bold"/>
            </a:endParaRPr>
          </a:p>
        </p:txBody>
      </p:sp>
    </p:spTree>
    <p:extLst>
      <p:ext uri="{BB962C8B-B14F-4D97-AF65-F5344CB8AC3E}">
        <p14:creationId xmlns:p14="http://schemas.microsoft.com/office/powerpoint/2010/main" val="3084862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911603">
            <a:off x="4179050" y="-3403659"/>
            <a:ext cx="20233024" cy="10799376"/>
          </a:xfrm>
          <a:custGeom>
            <a:avLst/>
            <a:gdLst/>
            <a:ahLst/>
            <a:cxnLst/>
            <a:rect l="l" t="t" r="r" b="b"/>
            <a:pathLst>
              <a:path w="20233024" h="10799376">
                <a:moveTo>
                  <a:pt x="0" y="0"/>
                </a:moveTo>
                <a:lnTo>
                  <a:pt x="20233024" y="0"/>
                </a:lnTo>
                <a:lnTo>
                  <a:pt x="20233024" y="10799376"/>
                </a:lnTo>
                <a:lnTo>
                  <a:pt x="0" y="10799376"/>
                </a:lnTo>
                <a:lnTo>
                  <a:pt x="0" y="0"/>
                </a:lnTo>
                <a:close/>
              </a:path>
            </a:pathLst>
          </a:custGeom>
          <a:blipFill>
            <a:blip>
              <a:alphaModFix amt="2000"/>
              <a:extLst>
                <a:ext uri="{96DAC541-7B7A-43D3-8B79-37D633B846F1}">
                  <asvg:svgBlip xmlns:asvg="http://schemas.microsoft.com/office/drawing/2016/SVG/main" r:embed="rId3"/>
                </a:ext>
              </a:extLst>
            </a:blip>
            <a:stretch>
              <a:fillRect/>
            </a:stretch>
          </a:blipFill>
        </p:spPr>
        <p:txBody>
          <a:bodyPr/>
          <a:lstStyle/>
          <a:p>
            <a:endParaRPr lang="en-US" sz="1211"/>
          </a:p>
        </p:txBody>
      </p:sp>
      <p:grpSp>
        <p:nvGrpSpPr>
          <p:cNvPr id="3" name="Group 3"/>
          <p:cNvGrpSpPr/>
          <p:nvPr/>
        </p:nvGrpSpPr>
        <p:grpSpPr>
          <a:xfrm>
            <a:off x="680599" y="3836329"/>
            <a:ext cx="4384279" cy="617648"/>
            <a:chOff x="0" y="0"/>
            <a:chExt cx="1154707" cy="190783"/>
          </a:xfrm>
        </p:grpSpPr>
        <p:sp>
          <p:nvSpPr>
            <p:cNvPr id="4" name="Freeform 4"/>
            <p:cNvSpPr/>
            <p:nvPr/>
          </p:nvSpPr>
          <p:spPr>
            <a:xfrm>
              <a:off x="0" y="0"/>
              <a:ext cx="1154707" cy="190783"/>
            </a:xfrm>
            <a:custGeom>
              <a:avLst/>
              <a:gdLst/>
              <a:ahLst/>
              <a:cxnLst/>
              <a:rect l="l" t="t" r="r" b="b"/>
              <a:pathLst>
                <a:path w="1154707" h="190783">
                  <a:moveTo>
                    <a:pt x="95392" y="0"/>
                  </a:moveTo>
                  <a:lnTo>
                    <a:pt x="1059315" y="0"/>
                  </a:lnTo>
                  <a:cubicBezTo>
                    <a:pt x="1111999" y="0"/>
                    <a:pt x="1154707" y="42708"/>
                    <a:pt x="1154707" y="95392"/>
                  </a:cubicBezTo>
                  <a:lnTo>
                    <a:pt x="1154707" y="95392"/>
                  </a:lnTo>
                  <a:cubicBezTo>
                    <a:pt x="1154707" y="148075"/>
                    <a:pt x="1111999" y="190783"/>
                    <a:pt x="1059315" y="190783"/>
                  </a:cubicBezTo>
                  <a:lnTo>
                    <a:pt x="95392" y="190783"/>
                  </a:lnTo>
                  <a:cubicBezTo>
                    <a:pt x="42708" y="190783"/>
                    <a:pt x="0" y="148075"/>
                    <a:pt x="0" y="95392"/>
                  </a:cubicBezTo>
                  <a:lnTo>
                    <a:pt x="0" y="95392"/>
                  </a:lnTo>
                  <a:cubicBezTo>
                    <a:pt x="0" y="42708"/>
                    <a:pt x="42708" y="0"/>
                    <a:pt x="95392"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5" name="TextBox 5"/>
            <p:cNvSpPr txBox="1"/>
            <p:nvPr/>
          </p:nvSpPr>
          <p:spPr>
            <a:xfrm>
              <a:off x="0" y="-38100"/>
              <a:ext cx="1154707" cy="228883"/>
            </a:xfrm>
            <a:prstGeom prst="rect">
              <a:avLst/>
            </a:prstGeom>
          </p:spPr>
          <p:txBody>
            <a:bodyPr lIns="50801" tIns="50801" rIns="50801" bIns="50801" rtlCol="0" anchor="ctr"/>
            <a:lstStyle/>
            <a:p>
              <a:pPr algn="ctr">
                <a:lnSpc>
                  <a:spcPts val="2659"/>
                </a:lnSpc>
              </a:pPr>
              <a:endParaRPr sz="1211"/>
            </a:p>
          </p:txBody>
        </p:sp>
      </p:grpSp>
      <p:sp>
        <p:nvSpPr>
          <p:cNvPr id="6" name="Freeform 6"/>
          <p:cNvSpPr/>
          <p:nvPr/>
        </p:nvSpPr>
        <p:spPr>
          <a:xfrm>
            <a:off x="566642" y="4601731"/>
            <a:ext cx="548627" cy="541769"/>
          </a:xfrm>
          <a:custGeom>
            <a:avLst/>
            <a:gdLst/>
            <a:ahLst/>
            <a:cxnLst/>
            <a:rect l="l" t="t" r="r" b="b"/>
            <a:pathLst>
              <a:path w="548627" h="541769">
                <a:moveTo>
                  <a:pt x="0" y="0"/>
                </a:moveTo>
                <a:lnTo>
                  <a:pt x="548627" y="0"/>
                </a:lnTo>
                <a:lnTo>
                  <a:pt x="548627" y="541770"/>
                </a:lnTo>
                <a:lnTo>
                  <a:pt x="0" y="54177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11"/>
          </a:p>
        </p:txBody>
      </p:sp>
      <p:sp>
        <p:nvSpPr>
          <p:cNvPr id="7" name="Freeform 7"/>
          <p:cNvSpPr/>
          <p:nvPr/>
        </p:nvSpPr>
        <p:spPr>
          <a:xfrm>
            <a:off x="566642" y="7307186"/>
            <a:ext cx="548627" cy="541769"/>
          </a:xfrm>
          <a:custGeom>
            <a:avLst/>
            <a:gdLst/>
            <a:ahLst/>
            <a:cxnLst/>
            <a:rect l="l" t="t" r="r" b="b"/>
            <a:pathLst>
              <a:path w="548627" h="541769">
                <a:moveTo>
                  <a:pt x="0" y="0"/>
                </a:moveTo>
                <a:lnTo>
                  <a:pt x="548627" y="0"/>
                </a:lnTo>
                <a:lnTo>
                  <a:pt x="548627" y="541769"/>
                </a:lnTo>
                <a:lnTo>
                  <a:pt x="0" y="54176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11"/>
          </a:p>
        </p:txBody>
      </p:sp>
      <p:grpSp>
        <p:nvGrpSpPr>
          <p:cNvPr id="8" name="Group 8"/>
          <p:cNvGrpSpPr/>
          <p:nvPr/>
        </p:nvGrpSpPr>
        <p:grpSpPr>
          <a:xfrm rot="5400000">
            <a:off x="12440097" y="4473956"/>
            <a:ext cx="3643348" cy="13038507"/>
            <a:chOff x="0" y="0"/>
            <a:chExt cx="959565" cy="3434010"/>
          </a:xfrm>
        </p:grpSpPr>
        <p:sp>
          <p:nvSpPr>
            <p:cNvPr id="9" name="Freeform 9"/>
            <p:cNvSpPr/>
            <p:nvPr/>
          </p:nvSpPr>
          <p:spPr>
            <a:xfrm>
              <a:off x="0" y="0"/>
              <a:ext cx="959565" cy="3434010"/>
            </a:xfrm>
            <a:custGeom>
              <a:avLst/>
              <a:gdLst/>
              <a:ahLst/>
              <a:cxnLst/>
              <a:rect l="l" t="t" r="r" b="b"/>
              <a:pathLst>
                <a:path w="959565" h="3434010">
                  <a:moveTo>
                    <a:pt x="0" y="0"/>
                  </a:moveTo>
                  <a:lnTo>
                    <a:pt x="959565" y="0"/>
                  </a:lnTo>
                  <a:lnTo>
                    <a:pt x="959565" y="3434010"/>
                  </a:lnTo>
                  <a:lnTo>
                    <a:pt x="0" y="3434010"/>
                  </a:lnTo>
                  <a:close/>
                </a:path>
              </a:pathLst>
            </a:custGeom>
            <a:gradFill rotWithShape="1">
              <a:gsLst>
                <a:gs pos="0">
                  <a:srgbClr val="366980">
                    <a:alpha val="100000"/>
                  </a:srgbClr>
                </a:gs>
                <a:gs pos="100000">
                  <a:srgbClr val="0B51AE">
                    <a:alpha val="0"/>
                  </a:srgbClr>
                </a:gs>
              </a:gsLst>
              <a:lin ang="5400000"/>
            </a:gradFill>
          </p:spPr>
          <p:txBody>
            <a:bodyPr/>
            <a:lstStyle/>
            <a:p>
              <a:endParaRPr lang="en-US" sz="1211"/>
            </a:p>
          </p:txBody>
        </p:sp>
        <p:sp>
          <p:nvSpPr>
            <p:cNvPr id="10" name="TextBox 10"/>
            <p:cNvSpPr txBox="1"/>
            <p:nvPr/>
          </p:nvSpPr>
          <p:spPr>
            <a:xfrm>
              <a:off x="0" y="-38100"/>
              <a:ext cx="959565" cy="3472110"/>
            </a:xfrm>
            <a:prstGeom prst="rect">
              <a:avLst/>
            </a:prstGeom>
          </p:spPr>
          <p:txBody>
            <a:bodyPr lIns="50801" tIns="50801" rIns="50801" bIns="50801" rtlCol="0" anchor="ctr"/>
            <a:lstStyle/>
            <a:p>
              <a:pPr algn="ctr">
                <a:lnSpc>
                  <a:spcPts val="2659"/>
                </a:lnSpc>
                <a:spcBef>
                  <a:spcPct val="0"/>
                </a:spcBef>
              </a:pPr>
              <a:endParaRPr sz="1211"/>
            </a:p>
          </p:txBody>
        </p:sp>
      </p:grpSp>
      <p:grpSp>
        <p:nvGrpSpPr>
          <p:cNvPr id="11" name="Group 11"/>
          <p:cNvGrpSpPr/>
          <p:nvPr/>
        </p:nvGrpSpPr>
        <p:grpSpPr>
          <a:xfrm>
            <a:off x="15822176" y="-431597"/>
            <a:ext cx="2874251" cy="13038507"/>
            <a:chOff x="0" y="0"/>
            <a:chExt cx="757004" cy="3434010"/>
          </a:xfrm>
        </p:grpSpPr>
        <p:sp>
          <p:nvSpPr>
            <p:cNvPr id="12" name="Freeform 12"/>
            <p:cNvSpPr/>
            <p:nvPr/>
          </p:nvSpPr>
          <p:spPr>
            <a:xfrm>
              <a:off x="0" y="0"/>
              <a:ext cx="757004" cy="3434010"/>
            </a:xfrm>
            <a:custGeom>
              <a:avLst/>
              <a:gdLst/>
              <a:ahLst/>
              <a:cxnLst/>
              <a:rect l="l" t="t" r="r" b="b"/>
              <a:pathLst>
                <a:path w="757004" h="3434010">
                  <a:moveTo>
                    <a:pt x="0" y="0"/>
                  </a:moveTo>
                  <a:lnTo>
                    <a:pt x="757004" y="0"/>
                  </a:lnTo>
                  <a:lnTo>
                    <a:pt x="757004" y="3434010"/>
                  </a:lnTo>
                  <a:lnTo>
                    <a:pt x="0" y="3434010"/>
                  </a:lnTo>
                  <a:close/>
                </a:path>
              </a:pathLst>
            </a:custGeom>
            <a:gradFill rotWithShape="1">
              <a:gsLst>
                <a:gs pos="0">
                  <a:srgbClr val="366980">
                    <a:alpha val="100000"/>
                  </a:srgbClr>
                </a:gs>
                <a:gs pos="100000">
                  <a:srgbClr val="0B51AE">
                    <a:alpha val="0"/>
                  </a:srgbClr>
                </a:gs>
              </a:gsLst>
              <a:lin ang="5400000"/>
            </a:gradFill>
          </p:spPr>
          <p:txBody>
            <a:bodyPr/>
            <a:lstStyle/>
            <a:p>
              <a:endParaRPr lang="en-US" sz="1211"/>
            </a:p>
          </p:txBody>
        </p:sp>
        <p:sp>
          <p:nvSpPr>
            <p:cNvPr id="13" name="TextBox 13"/>
            <p:cNvSpPr txBox="1"/>
            <p:nvPr/>
          </p:nvSpPr>
          <p:spPr>
            <a:xfrm>
              <a:off x="0" y="-38100"/>
              <a:ext cx="757004" cy="3472110"/>
            </a:xfrm>
            <a:prstGeom prst="rect">
              <a:avLst/>
            </a:prstGeom>
          </p:spPr>
          <p:txBody>
            <a:bodyPr lIns="50801" tIns="50801" rIns="50801" bIns="50801" rtlCol="0" anchor="ctr"/>
            <a:lstStyle/>
            <a:p>
              <a:pPr algn="ctr">
                <a:lnSpc>
                  <a:spcPts val="2659"/>
                </a:lnSpc>
                <a:spcBef>
                  <a:spcPct val="0"/>
                </a:spcBef>
              </a:pPr>
              <a:endParaRPr sz="1211"/>
            </a:p>
          </p:txBody>
        </p:sp>
      </p:grpSp>
      <p:sp>
        <p:nvSpPr>
          <p:cNvPr id="14" name="Freeform 14"/>
          <p:cNvSpPr/>
          <p:nvPr/>
        </p:nvSpPr>
        <p:spPr>
          <a:xfrm>
            <a:off x="11684251" y="3419288"/>
            <a:ext cx="6591407" cy="6627226"/>
          </a:xfrm>
          <a:custGeom>
            <a:avLst/>
            <a:gdLst/>
            <a:ahLst/>
            <a:cxnLst/>
            <a:rect l="l" t="t" r="r" b="b"/>
            <a:pathLst>
              <a:path w="6821060" h="6821060">
                <a:moveTo>
                  <a:pt x="0" y="0"/>
                </a:moveTo>
                <a:lnTo>
                  <a:pt x="6821060" y="0"/>
                </a:lnTo>
                <a:lnTo>
                  <a:pt x="6821060" y="6821060"/>
                </a:lnTo>
                <a:lnTo>
                  <a:pt x="0" y="6821060"/>
                </a:lnTo>
                <a:lnTo>
                  <a:pt x="0" y="0"/>
                </a:lnTo>
                <a:close/>
              </a:path>
            </a:pathLst>
          </a:custGeom>
          <a:blipFill>
            <a:blip r:embed="rId5"/>
            <a:stretch>
              <a:fillRect/>
            </a:stretch>
          </a:blipFill>
        </p:spPr>
        <p:txBody>
          <a:bodyPr/>
          <a:lstStyle/>
          <a:p>
            <a:endParaRPr lang="en-US" sz="1211"/>
          </a:p>
        </p:txBody>
      </p:sp>
      <p:grpSp>
        <p:nvGrpSpPr>
          <p:cNvPr id="15" name="Group 15"/>
          <p:cNvGrpSpPr/>
          <p:nvPr/>
        </p:nvGrpSpPr>
        <p:grpSpPr>
          <a:xfrm>
            <a:off x="12852447" y="4801408"/>
            <a:ext cx="4251918" cy="4050197"/>
            <a:chOff x="0" y="0"/>
            <a:chExt cx="6948787" cy="6839257"/>
          </a:xfrm>
        </p:grpSpPr>
        <p:pic>
          <p:nvPicPr>
            <p:cNvPr id="16" name="Picture 16"/>
            <p:cNvPicPr>
              <a:picLocks noChangeAspect="1"/>
            </p:cNvPicPr>
            <p:nvPr/>
          </p:nvPicPr>
          <p:blipFill>
            <a:blip r:embed="rId6"/>
            <a:srcRect l="16132" r="16132"/>
            <a:stretch>
              <a:fillRect/>
            </a:stretch>
          </p:blipFill>
          <p:spPr>
            <a:xfrm>
              <a:off x="0" y="0"/>
              <a:ext cx="6948787" cy="6839257"/>
            </a:xfrm>
            <a:prstGeom prst="rect">
              <a:avLst/>
            </a:prstGeom>
          </p:spPr>
        </p:pic>
      </p:grpSp>
      <p:sp>
        <p:nvSpPr>
          <p:cNvPr id="17" name="Freeform 17"/>
          <p:cNvSpPr/>
          <p:nvPr/>
        </p:nvSpPr>
        <p:spPr>
          <a:xfrm>
            <a:off x="11028568" y="55409"/>
            <a:ext cx="6466408" cy="6532831"/>
          </a:xfrm>
          <a:custGeom>
            <a:avLst/>
            <a:gdLst/>
            <a:ahLst/>
            <a:cxnLst/>
            <a:rect l="l" t="t" r="r" b="b"/>
            <a:pathLst>
              <a:path w="6821060" h="6821060">
                <a:moveTo>
                  <a:pt x="0" y="0"/>
                </a:moveTo>
                <a:lnTo>
                  <a:pt x="6821060" y="0"/>
                </a:lnTo>
                <a:lnTo>
                  <a:pt x="6821060" y="6821059"/>
                </a:lnTo>
                <a:lnTo>
                  <a:pt x="0" y="6821059"/>
                </a:lnTo>
                <a:lnTo>
                  <a:pt x="0" y="0"/>
                </a:lnTo>
                <a:close/>
              </a:path>
            </a:pathLst>
          </a:custGeom>
          <a:blipFill>
            <a:blip r:embed="rId5"/>
            <a:stretch>
              <a:fillRect/>
            </a:stretch>
          </a:blipFill>
        </p:spPr>
        <p:txBody>
          <a:bodyPr/>
          <a:lstStyle/>
          <a:p>
            <a:endParaRPr lang="en-US" sz="1211"/>
          </a:p>
        </p:txBody>
      </p:sp>
      <p:grpSp>
        <p:nvGrpSpPr>
          <p:cNvPr id="18" name="Group 18"/>
          <p:cNvGrpSpPr/>
          <p:nvPr/>
        </p:nvGrpSpPr>
        <p:grpSpPr>
          <a:xfrm>
            <a:off x="12220053" y="1147166"/>
            <a:ext cx="4162947" cy="3996334"/>
            <a:chOff x="0" y="0"/>
            <a:chExt cx="6644542" cy="6955716"/>
          </a:xfrm>
        </p:grpSpPr>
        <p:pic>
          <p:nvPicPr>
            <p:cNvPr id="19" name="Picture 19"/>
            <p:cNvPicPr>
              <a:picLocks noChangeAspect="1"/>
            </p:cNvPicPr>
            <p:nvPr/>
          </p:nvPicPr>
          <p:blipFill>
            <a:blip r:embed="rId7"/>
            <a:srcRect l="24824" r="24824"/>
            <a:stretch>
              <a:fillRect/>
            </a:stretch>
          </p:blipFill>
          <p:spPr>
            <a:xfrm>
              <a:off x="0" y="0"/>
              <a:ext cx="6644542" cy="6955716"/>
            </a:xfrm>
            <a:prstGeom prst="rect">
              <a:avLst/>
            </a:prstGeom>
          </p:spPr>
        </p:pic>
      </p:grpSp>
      <p:sp>
        <p:nvSpPr>
          <p:cNvPr id="20" name="Freeform 20"/>
          <p:cNvSpPr/>
          <p:nvPr/>
        </p:nvSpPr>
        <p:spPr>
          <a:xfrm>
            <a:off x="16698268" y="1028701"/>
            <a:ext cx="742704" cy="742704"/>
          </a:xfrm>
          <a:custGeom>
            <a:avLst/>
            <a:gdLst/>
            <a:ahLst/>
            <a:cxnLst/>
            <a:rect l="l" t="t" r="r" b="b"/>
            <a:pathLst>
              <a:path w="742704" h="742704">
                <a:moveTo>
                  <a:pt x="0" y="0"/>
                </a:moveTo>
                <a:lnTo>
                  <a:pt x="742704" y="0"/>
                </a:lnTo>
                <a:lnTo>
                  <a:pt x="742704" y="742704"/>
                </a:lnTo>
                <a:lnTo>
                  <a:pt x="0" y="742704"/>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sz="1211"/>
          </a:p>
        </p:txBody>
      </p:sp>
      <p:sp>
        <p:nvSpPr>
          <p:cNvPr id="21" name="Freeform 21"/>
          <p:cNvSpPr/>
          <p:nvPr/>
        </p:nvSpPr>
        <p:spPr>
          <a:xfrm>
            <a:off x="11477349" y="9126277"/>
            <a:ext cx="742704" cy="742704"/>
          </a:xfrm>
          <a:custGeom>
            <a:avLst/>
            <a:gdLst/>
            <a:ahLst/>
            <a:cxnLst/>
            <a:rect l="l" t="t" r="r" b="b"/>
            <a:pathLst>
              <a:path w="742704" h="742704">
                <a:moveTo>
                  <a:pt x="0" y="0"/>
                </a:moveTo>
                <a:lnTo>
                  <a:pt x="742704" y="0"/>
                </a:lnTo>
                <a:lnTo>
                  <a:pt x="742704" y="742705"/>
                </a:lnTo>
                <a:lnTo>
                  <a:pt x="0" y="742705"/>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sz="1211"/>
          </a:p>
        </p:txBody>
      </p:sp>
      <p:sp>
        <p:nvSpPr>
          <p:cNvPr id="22" name="TextBox 22"/>
          <p:cNvSpPr txBox="1"/>
          <p:nvPr/>
        </p:nvSpPr>
        <p:spPr>
          <a:xfrm>
            <a:off x="663798" y="-52324"/>
            <a:ext cx="6797954" cy="1056764"/>
          </a:xfrm>
          <a:prstGeom prst="rect">
            <a:avLst/>
          </a:prstGeom>
        </p:spPr>
        <p:txBody>
          <a:bodyPr lIns="0" tIns="0" rIns="0" bIns="0" rtlCol="0" anchor="t">
            <a:spAutoFit/>
          </a:bodyPr>
          <a:lstStyle/>
          <a:p>
            <a:pPr algn="l">
              <a:lnSpc>
                <a:spcPct val="150000"/>
              </a:lnSpc>
            </a:pPr>
            <a:r>
              <a:rPr lang="en-US" sz="5223" b="1" dirty="0">
                <a:solidFill>
                  <a:srgbClr val="0F5995"/>
                </a:solidFill>
                <a:latin typeface="Arial Bold"/>
                <a:ea typeface="Arial Bold"/>
                <a:cs typeface="Arial Bold"/>
                <a:sym typeface="Arial Bold"/>
              </a:rPr>
              <a:t>Marketing Strategies</a:t>
            </a:r>
          </a:p>
        </p:txBody>
      </p:sp>
      <p:sp>
        <p:nvSpPr>
          <p:cNvPr id="23" name="TextBox 23"/>
          <p:cNvSpPr txBox="1"/>
          <p:nvPr/>
        </p:nvSpPr>
        <p:spPr>
          <a:xfrm>
            <a:off x="683057" y="1147166"/>
            <a:ext cx="10771586" cy="2812052"/>
          </a:xfrm>
          <a:prstGeom prst="rect">
            <a:avLst/>
          </a:prstGeom>
        </p:spPr>
        <p:txBody>
          <a:bodyPr wrap="square" lIns="0" tIns="0" rIns="0" bIns="0" rtlCol="0" anchor="t">
            <a:spAutoFit/>
          </a:bodyPr>
          <a:lstStyle/>
          <a:p>
            <a:pPr algn="just">
              <a:lnSpc>
                <a:spcPct val="150000"/>
              </a:lnSpc>
            </a:pPr>
            <a:r>
              <a:rPr lang="en-US" sz="2100" dirty="0">
                <a:solidFill>
                  <a:srgbClr val="000000"/>
                </a:solidFill>
                <a:latin typeface="Arial"/>
                <a:ea typeface="Arial"/>
                <a:cs typeface="Arial"/>
                <a:sym typeface="Arial"/>
              </a:rPr>
              <a:t>Mobile Tech Hive will use an online digitally driven marketing strategy focusing on the product prices and the services and quality of the product which will be provided. We will set up an online digital-friendly website for shoppable components for retail and trade sales orders. Using various social media channel platforms such as TikTok, Instagram and Facebook will influence a large amount of online buying.</a:t>
            </a:r>
          </a:p>
          <a:p>
            <a:pPr>
              <a:lnSpc>
                <a:spcPts val="3422"/>
              </a:lnSpc>
            </a:pPr>
            <a:endParaRPr lang="en-US" sz="2100" dirty="0">
              <a:solidFill>
                <a:srgbClr val="000000"/>
              </a:solidFill>
              <a:latin typeface="Arial"/>
              <a:ea typeface="Arial"/>
              <a:cs typeface="Arial"/>
              <a:sym typeface="Arial"/>
            </a:endParaRPr>
          </a:p>
        </p:txBody>
      </p:sp>
      <p:sp>
        <p:nvSpPr>
          <p:cNvPr id="24" name="TextBox 24"/>
          <p:cNvSpPr txBox="1"/>
          <p:nvPr/>
        </p:nvSpPr>
        <p:spPr>
          <a:xfrm>
            <a:off x="-185146" y="3879158"/>
            <a:ext cx="6127828" cy="445571"/>
          </a:xfrm>
          <a:prstGeom prst="rect">
            <a:avLst/>
          </a:prstGeom>
        </p:spPr>
        <p:txBody>
          <a:bodyPr lIns="0" tIns="0" rIns="0" bIns="0" rtlCol="0" anchor="t">
            <a:spAutoFit/>
          </a:bodyPr>
          <a:lstStyle/>
          <a:p>
            <a:pPr algn="ctr">
              <a:lnSpc>
                <a:spcPts val="3804"/>
              </a:lnSpc>
              <a:spcBef>
                <a:spcPct val="0"/>
              </a:spcBef>
            </a:pPr>
            <a:r>
              <a:rPr lang="en-US" sz="2717" b="1" dirty="0">
                <a:solidFill>
                  <a:srgbClr val="FFFFFF"/>
                </a:solidFill>
                <a:latin typeface="Open Sauce Bold"/>
                <a:ea typeface="Open Sauce Bold"/>
                <a:cs typeface="Open Sauce Bold"/>
                <a:sym typeface="Open Sauce Bold"/>
              </a:rPr>
              <a:t>Two main strategies </a:t>
            </a:r>
          </a:p>
        </p:txBody>
      </p:sp>
      <p:sp>
        <p:nvSpPr>
          <p:cNvPr id="25" name="TextBox 25"/>
          <p:cNvSpPr txBox="1"/>
          <p:nvPr/>
        </p:nvSpPr>
        <p:spPr>
          <a:xfrm>
            <a:off x="1319582" y="5032142"/>
            <a:ext cx="5939851" cy="2026132"/>
          </a:xfrm>
          <a:prstGeom prst="rect">
            <a:avLst/>
          </a:prstGeom>
        </p:spPr>
        <p:txBody>
          <a:bodyPr wrap="square" lIns="0" tIns="0" rIns="0" bIns="0" rtlCol="0" anchor="t">
            <a:spAutoFit/>
          </a:bodyPr>
          <a:lstStyle/>
          <a:p>
            <a:pPr marL="431813" lvl="1" indent="-215907">
              <a:lnSpc>
                <a:spcPct val="150000"/>
              </a:lnSpc>
              <a:buFont typeface="Arial"/>
              <a:buChar char="•"/>
            </a:pPr>
            <a:r>
              <a:rPr lang="en-US" sz="1800" dirty="0">
                <a:solidFill>
                  <a:srgbClr val="000000"/>
                </a:solidFill>
                <a:latin typeface="Arial"/>
                <a:ea typeface="Arial"/>
                <a:cs typeface="Arial"/>
                <a:sym typeface="Arial"/>
              </a:rPr>
              <a:t>Website and SEO.</a:t>
            </a:r>
          </a:p>
          <a:p>
            <a:pPr marL="431813" lvl="1" indent="-215907">
              <a:lnSpc>
                <a:spcPct val="150000"/>
              </a:lnSpc>
              <a:buFont typeface="Arial"/>
              <a:buChar char="•"/>
            </a:pPr>
            <a:r>
              <a:rPr lang="en-US" sz="1800" dirty="0">
                <a:solidFill>
                  <a:srgbClr val="000000"/>
                </a:solidFill>
                <a:latin typeface="Arial"/>
                <a:ea typeface="Arial"/>
                <a:cs typeface="Arial"/>
                <a:sym typeface="Arial"/>
              </a:rPr>
              <a:t>Social media platforms Facebook, TikTok, Instagram. </a:t>
            </a:r>
          </a:p>
          <a:p>
            <a:pPr marL="431813" lvl="1" indent="-215907">
              <a:lnSpc>
                <a:spcPct val="150000"/>
              </a:lnSpc>
              <a:buFont typeface="Arial"/>
              <a:buChar char="•"/>
            </a:pPr>
            <a:r>
              <a:rPr lang="en-US" sz="1800" dirty="0">
                <a:solidFill>
                  <a:srgbClr val="000000"/>
                </a:solidFill>
                <a:latin typeface="Arial"/>
                <a:ea typeface="Arial"/>
                <a:cs typeface="Arial"/>
                <a:sym typeface="Arial"/>
              </a:rPr>
              <a:t>Increase visibility and make promote sales.</a:t>
            </a:r>
          </a:p>
          <a:p>
            <a:pPr marL="431813" lvl="1" indent="-215907">
              <a:lnSpc>
                <a:spcPct val="150000"/>
              </a:lnSpc>
              <a:buFont typeface="Arial"/>
              <a:buChar char="•"/>
            </a:pPr>
            <a:r>
              <a:rPr lang="en-US" sz="1800" dirty="0">
                <a:solidFill>
                  <a:srgbClr val="000000"/>
                </a:solidFill>
                <a:latin typeface="Arial"/>
                <a:ea typeface="Arial"/>
                <a:cs typeface="Arial"/>
                <a:sym typeface="Arial"/>
              </a:rPr>
              <a:t>Promote repair content and the use of genuine parts.</a:t>
            </a:r>
          </a:p>
          <a:p>
            <a:pPr marL="431813" lvl="1" indent="-215907">
              <a:lnSpc>
                <a:spcPct val="150000"/>
              </a:lnSpc>
              <a:buFont typeface="Arial"/>
              <a:buChar char="•"/>
            </a:pPr>
            <a:r>
              <a:rPr lang="en-US" sz="1800" dirty="0">
                <a:solidFill>
                  <a:srgbClr val="000000"/>
                </a:solidFill>
                <a:latin typeface="Arial"/>
                <a:ea typeface="Arial"/>
                <a:cs typeface="Arial"/>
                <a:sym typeface="Arial"/>
              </a:rPr>
              <a:t>Influencers (SMIs) to promote products.</a:t>
            </a:r>
          </a:p>
        </p:txBody>
      </p:sp>
      <p:sp>
        <p:nvSpPr>
          <p:cNvPr id="26" name="TextBox 26"/>
          <p:cNvSpPr txBox="1"/>
          <p:nvPr/>
        </p:nvSpPr>
        <p:spPr>
          <a:xfrm>
            <a:off x="1324499" y="7848955"/>
            <a:ext cx="5838302" cy="1195135"/>
          </a:xfrm>
          <a:prstGeom prst="rect">
            <a:avLst/>
          </a:prstGeom>
        </p:spPr>
        <p:txBody>
          <a:bodyPr wrap="square" lIns="0" tIns="0" rIns="0" bIns="0" rtlCol="0" anchor="t">
            <a:spAutoFit/>
          </a:bodyPr>
          <a:lstStyle/>
          <a:p>
            <a:pPr marL="388632" lvl="1" indent="-194316">
              <a:lnSpc>
                <a:spcPct val="150000"/>
              </a:lnSpc>
              <a:buFont typeface="Arial"/>
              <a:buChar char="•"/>
            </a:pPr>
            <a:r>
              <a:rPr lang="en-US" sz="1800" dirty="0">
                <a:solidFill>
                  <a:srgbClr val="000000"/>
                </a:solidFill>
                <a:latin typeface="Arial"/>
                <a:ea typeface="Arial"/>
                <a:cs typeface="Arial"/>
                <a:sym typeface="Arial"/>
              </a:rPr>
              <a:t>Merging with repair shops running workshops.</a:t>
            </a:r>
          </a:p>
          <a:p>
            <a:pPr marL="388632" lvl="1" indent="-194316">
              <a:lnSpc>
                <a:spcPct val="150000"/>
              </a:lnSpc>
              <a:buFont typeface="Arial"/>
              <a:buChar char="•"/>
            </a:pPr>
            <a:r>
              <a:rPr lang="en-US" sz="1800" dirty="0">
                <a:solidFill>
                  <a:srgbClr val="000000"/>
                </a:solidFill>
                <a:latin typeface="Arial"/>
                <a:ea typeface="Arial"/>
                <a:cs typeface="Arial"/>
                <a:sym typeface="Arial"/>
              </a:rPr>
              <a:t>Educating on the importance of using authentic parts.</a:t>
            </a:r>
          </a:p>
          <a:p>
            <a:pPr marL="388632" lvl="1" indent="-194316">
              <a:lnSpc>
                <a:spcPct val="150000"/>
              </a:lnSpc>
              <a:buFont typeface="Arial"/>
              <a:buChar char="•"/>
            </a:pPr>
            <a:r>
              <a:rPr lang="en-US" sz="1800" dirty="0">
                <a:solidFill>
                  <a:srgbClr val="000000"/>
                </a:solidFill>
                <a:latin typeface="Arial"/>
                <a:ea typeface="Arial"/>
                <a:cs typeface="Arial"/>
                <a:sym typeface="Arial"/>
              </a:rPr>
              <a:t>Loyalty offers and referral offers.</a:t>
            </a:r>
          </a:p>
        </p:txBody>
      </p:sp>
      <p:sp>
        <p:nvSpPr>
          <p:cNvPr id="27" name="TextBox 27"/>
          <p:cNvSpPr txBox="1"/>
          <p:nvPr/>
        </p:nvSpPr>
        <p:spPr>
          <a:xfrm>
            <a:off x="1549518" y="4670920"/>
            <a:ext cx="5429810" cy="340221"/>
          </a:xfrm>
          <a:prstGeom prst="rect">
            <a:avLst/>
          </a:prstGeom>
        </p:spPr>
        <p:txBody>
          <a:bodyPr lIns="0" tIns="0" rIns="0" bIns="0" rtlCol="0" anchor="t">
            <a:spAutoFit/>
          </a:bodyPr>
          <a:lstStyle/>
          <a:p>
            <a:pPr>
              <a:lnSpc>
                <a:spcPts val="2940"/>
              </a:lnSpc>
              <a:spcBef>
                <a:spcPct val="0"/>
              </a:spcBef>
            </a:pPr>
            <a:r>
              <a:rPr lang="en-US" sz="2100" b="1" dirty="0">
                <a:solidFill>
                  <a:srgbClr val="0F5995"/>
                </a:solidFill>
                <a:latin typeface="Arial Bold"/>
                <a:ea typeface="Arial Bold"/>
                <a:cs typeface="Arial Bold"/>
                <a:sym typeface="Arial Bold"/>
              </a:rPr>
              <a:t>Digital Marketing </a:t>
            </a:r>
          </a:p>
        </p:txBody>
      </p:sp>
      <p:sp>
        <p:nvSpPr>
          <p:cNvPr id="28" name="TextBox 28"/>
          <p:cNvSpPr txBox="1"/>
          <p:nvPr/>
        </p:nvSpPr>
        <p:spPr>
          <a:xfrm>
            <a:off x="1517841" y="7417869"/>
            <a:ext cx="6285716" cy="340221"/>
          </a:xfrm>
          <a:prstGeom prst="rect">
            <a:avLst/>
          </a:prstGeom>
        </p:spPr>
        <p:txBody>
          <a:bodyPr lIns="0" tIns="0" rIns="0" bIns="0" rtlCol="0" anchor="t">
            <a:spAutoFit/>
          </a:bodyPr>
          <a:lstStyle/>
          <a:p>
            <a:pPr>
              <a:lnSpc>
                <a:spcPts val="2940"/>
              </a:lnSpc>
              <a:spcBef>
                <a:spcPct val="0"/>
              </a:spcBef>
            </a:pPr>
            <a:r>
              <a:rPr lang="en-US" sz="2100" b="1" dirty="0">
                <a:solidFill>
                  <a:srgbClr val="0F5995"/>
                </a:solidFill>
                <a:latin typeface="Arial Bold"/>
                <a:ea typeface="Arial Bold"/>
                <a:cs typeface="Arial Bold"/>
                <a:sym typeface="Arial Bold"/>
              </a:rPr>
              <a:t>Relationship- based marketing</a:t>
            </a:r>
          </a:p>
        </p:txBody>
      </p:sp>
      <p:grpSp>
        <p:nvGrpSpPr>
          <p:cNvPr id="29" name="Group 3">
            <a:extLst>
              <a:ext uri="{FF2B5EF4-FFF2-40B4-BE49-F238E27FC236}">
                <a16:creationId xmlns:a16="http://schemas.microsoft.com/office/drawing/2014/main" id="{BFF9EA88-6DEF-C699-2E52-6C66D60DFC46}"/>
              </a:ext>
            </a:extLst>
          </p:cNvPr>
          <p:cNvGrpSpPr/>
          <p:nvPr/>
        </p:nvGrpSpPr>
        <p:grpSpPr>
          <a:xfrm>
            <a:off x="7845105" y="3809404"/>
            <a:ext cx="3827835" cy="617648"/>
            <a:chOff x="0" y="0"/>
            <a:chExt cx="1154707" cy="190783"/>
          </a:xfrm>
        </p:grpSpPr>
        <p:sp>
          <p:nvSpPr>
            <p:cNvPr id="30" name="Freeform 4">
              <a:extLst>
                <a:ext uri="{FF2B5EF4-FFF2-40B4-BE49-F238E27FC236}">
                  <a16:creationId xmlns:a16="http://schemas.microsoft.com/office/drawing/2014/main" id="{4B4A4F5E-2E18-5A8E-F117-528BF8164BB0}"/>
                </a:ext>
              </a:extLst>
            </p:cNvPr>
            <p:cNvSpPr/>
            <p:nvPr/>
          </p:nvSpPr>
          <p:spPr>
            <a:xfrm>
              <a:off x="0" y="0"/>
              <a:ext cx="1154707" cy="190783"/>
            </a:xfrm>
            <a:custGeom>
              <a:avLst/>
              <a:gdLst/>
              <a:ahLst/>
              <a:cxnLst/>
              <a:rect l="l" t="t" r="r" b="b"/>
              <a:pathLst>
                <a:path w="1154707" h="190783">
                  <a:moveTo>
                    <a:pt x="95392" y="0"/>
                  </a:moveTo>
                  <a:lnTo>
                    <a:pt x="1059315" y="0"/>
                  </a:lnTo>
                  <a:cubicBezTo>
                    <a:pt x="1111999" y="0"/>
                    <a:pt x="1154707" y="42708"/>
                    <a:pt x="1154707" y="95392"/>
                  </a:cubicBezTo>
                  <a:lnTo>
                    <a:pt x="1154707" y="95392"/>
                  </a:lnTo>
                  <a:cubicBezTo>
                    <a:pt x="1154707" y="148075"/>
                    <a:pt x="1111999" y="190783"/>
                    <a:pt x="1059315" y="190783"/>
                  </a:cubicBezTo>
                  <a:lnTo>
                    <a:pt x="95392" y="190783"/>
                  </a:lnTo>
                  <a:cubicBezTo>
                    <a:pt x="42708" y="190783"/>
                    <a:pt x="0" y="148075"/>
                    <a:pt x="0" y="95392"/>
                  </a:cubicBezTo>
                  <a:lnTo>
                    <a:pt x="0" y="95392"/>
                  </a:lnTo>
                  <a:cubicBezTo>
                    <a:pt x="0" y="42708"/>
                    <a:pt x="42708" y="0"/>
                    <a:pt x="95392"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31" name="TextBox 5">
              <a:extLst>
                <a:ext uri="{FF2B5EF4-FFF2-40B4-BE49-F238E27FC236}">
                  <a16:creationId xmlns:a16="http://schemas.microsoft.com/office/drawing/2014/main" id="{1B00863B-79A5-5D1C-9283-08EC8A298D92}"/>
                </a:ext>
              </a:extLst>
            </p:cNvPr>
            <p:cNvSpPr txBox="1"/>
            <p:nvPr/>
          </p:nvSpPr>
          <p:spPr>
            <a:xfrm>
              <a:off x="0" y="-38100"/>
              <a:ext cx="1154707" cy="228883"/>
            </a:xfrm>
            <a:prstGeom prst="rect">
              <a:avLst/>
            </a:prstGeom>
          </p:spPr>
          <p:txBody>
            <a:bodyPr lIns="50801" tIns="50801" rIns="50801" bIns="50801" rtlCol="0" anchor="ctr"/>
            <a:lstStyle/>
            <a:p>
              <a:pPr algn="ctr">
                <a:lnSpc>
                  <a:spcPts val="2659"/>
                </a:lnSpc>
              </a:pPr>
              <a:endParaRPr sz="1211"/>
            </a:p>
          </p:txBody>
        </p:sp>
      </p:grpSp>
      <p:sp>
        <p:nvSpPr>
          <p:cNvPr id="32" name="TextBox 24">
            <a:extLst>
              <a:ext uri="{FF2B5EF4-FFF2-40B4-BE49-F238E27FC236}">
                <a16:creationId xmlns:a16="http://schemas.microsoft.com/office/drawing/2014/main" id="{4BD2D97C-0137-A0A7-1050-8762698520A5}"/>
              </a:ext>
            </a:extLst>
          </p:cNvPr>
          <p:cNvSpPr txBox="1"/>
          <p:nvPr/>
        </p:nvSpPr>
        <p:spPr>
          <a:xfrm>
            <a:off x="8041899" y="3869497"/>
            <a:ext cx="3386065" cy="445571"/>
          </a:xfrm>
          <a:prstGeom prst="rect">
            <a:avLst/>
          </a:prstGeom>
        </p:spPr>
        <p:txBody>
          <a:bodyPr wrap="square" lIns="0" tIns="0" rIns="0" bIns="0" rtlCol="0" anchor="t">
            <a:spAutoFit/>
          </a:bodyPr>
          <a:lstStyle/>
          <a:p>
            <a:pPr algn="ctr">
              <a:lnSpc>
                <a:spcPts val="3804"/>
              </a:lnSpc>
              <a:spcBef>
                <a:spcPct val="0"/>
              </a:spcBef>
            </a:pPr>
            <a:r>
              <a:rPr lang="en-US" sz="2717" b="1" dirty="0">
                <a:solidFill>
                  <a:srgbClr val="FFFFFF"/>
                </a:solidFill>
                <a:latin typeface="Open Sauce Bold"/>
                <a:ea typeface="Open Sauce Bold"/>
                <a:cs typeface="Open Sauce Bold"/>
                <a:sym typeface="Open Sauce Bold"/>
              </a:rPr>
              <a:t>Target Market</a:t>
            </a:r>
          </a:p>
        </p:txBody>
      </p:sp>
      <p:sp>
        <p:nvSpPr>
          <p:cNvPr id="33" name="TextBox 25">
            <a:extLst>
              <a:ext uri="{FF2B5EF4-FFF2-40B4-BE49-F238E27FC236}">
                <a16:creationId xmlns:a16="http://schemas.microsoft.com/office/drawing/2014/main" id="{73A28082-AFA2-0A33-3771-8DA66BC1C221}"/>
              </a:ext>
            </a:extLst>
          </p:cNvPr>
          <p:cNvSpPr txBox="1"/>
          <p:nvPr/>
        </p:nvSpPr>
        <p:spPr>
          <a:xfrm>
            <a:off x="8051547" y="5031295"/>
            <a:ext cx="3599449" cy="4103624"/>
          </a:xfrm>
          <a:prstGeom prst="rect">
            <a:avLst/>
          </a:prstGeom>
        </p:spPr>
        <p:txBody>
          <a:bodyPr wrap="square" lIns="0" tIns="0" rIns="0" bIns="0" rtlCol="0" anchor="t">
            <a:spAutoFit/>
          </a:bodyPr>
          <a:lstStyle/>
          <a:p>
            <a:pPr marL="431813" lvl="1" indent="-215907" algn="just">
              <a:lnSpc>
                <a:spcPct val="150000"/>
              </a:lnSpc>
              <a:buFont typeface="Arial"/>
              <a:buChar char="•"/>
            </a:pPr>
            <a:r>
              <a:rPr lang="en-US" sz="1800" dirty="0">
                <a:solidFill>
                  <a:srgbClr val="000000"/>
                </a:solidFill>
                <a:latin typeface="Arial"/>
                <a:ea typeface="Arial"/>
                <a:cs typeface="Arial"/>
                <a:sym typeface="Arial"/>
              </a:rPr>
              <a:t>Our Target market is on supplying genuine Apple parts for iPhones, iPads, and Apple Watches to businesses who need dependable parts for their devices, individual customers looking to fix their own devices, and repair facilities that specialise in Apple repairs.</a:t>
            </a:r>
          </a:p>
        </p:txBody>
      </p:sp>
      <p:sp>
        <p:nvSpPr>
          <p:cNvPr id="34" name="Freeform 6">
            <a:extLst>
              <a:ext uri="{FF2B5EF4-FFF2-40B4-BE49-F238E27FC236}">
                <a16:creationId xmlns:a16="http://schemas.microsoft.com/office/drawing/2014/main" id="{22C6B5C9-C2FC-0663-89C4-72274E56172B}"/>
              </a:ext>
            </a:extLst>
          </p:cNvPr>
          <p:cNvSpPr/>
          <p:nvPr/>
        </p:nvSpPr>
        <p:spPr>
          <a:xfrm>
            <a:off x="7429177" y="4530523"/>
            <a:ext cx="548627" cy="541769"/>
          </a:xfrm>
          <a:custGeom>
            <a:avLst/>
            <a:gdLst/>
            <a:ahLst/>
            <a:cxnLst/>
            <a:rect l="l" t="t" r="r" b="b"/>
            <a:pathLst>
              <a:path w="548627" h="541769">
                <a:moveTo>
                  <a:pt x="0" y="0"/>
                </a:moveTo>
                <a:lnTo>
                  <a:pt x="548627" y="0"/>
                </a:lnTo>
                <a:lnTo>
                  <a:pt x="548627" y="541770"/>
                </a:lnTo>
                <a:lnTo>
                  <a:pt x="0" y="54177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11"/>
          </a:p>
        </p:txBody>
      </p:sp>
      <p:sp>
        <p:nvSpPr>
          <p:cNvPr id="35" name="TextBox 27">
            <a:extLst>
              <a:ext uri="{FF2B5EF4-FFF2-40B4-BE49-F238E27FC236}">
                <a16:creationId xmlns:a16="http://schemas.microsoft.com/office/drawing/2014/main" id="{93BAA59D-46CF-2FCD-D2EF-FA9ECF48ECBF}"/>
              </a:ext>
            </a:extLst>
          </p:cNvPr>
          <p:cNvSpPr txBox="1"/>
          <p:nvPr/>
        </p:nvSpPr>
        <p:spPr>
          <a:xfrm>
            <a:off x="8237030" y="4597738"/>
            <a:ext cx="5429810" cy="340221"/>
          </a:xfrm>
          <a:prstGeom prst="rect">
            <a:avLst/>
          </a:prstGeom>
        </p:spPr>
        <p:txBody>
          <a:bodyPr lIns="0" tIns="0" rIns="0" bIns="0" rtlCol="0" anchor="t">
            <a:spAutoFit/>
          </a:bodyPr>
          <a:lstStyle/>
          <a:p>
            <a:pPr>
              <a:lnSpc>
                <a:spcPts val="2940"/>
              </a:lnSpc>
              <a:spcBef>
                <a:spcPct val="0"/>
              </a:spcBef>
            </a:pPr>
            <a:r>
              <a:rPr lang="en-US" sz="2100" b="1" dirty="0">
                <a:solidFill>
                  <a:srgbClr val="0F5995"/>
                </a:solidFill>
                <a:latin typeface="Arial Bold"/>
                <a:ea typeface="Arial Bold"/>
                <a:cs typeface="Arial Bold"/>
                <a:sym typeface="Arial Bold"/>
              </a:rPr>
              <a:t>Customer and B2B</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2000"/>
                                        <p:tgtEl>
                                          <p:spTgt spid="22"/>
                                        </p:tgtEl>
                                        <p:attrNameLst>
                                          <p:attrName>ppt_y</p:attrName>
                                        </p:attrNameLst>
                                      </p:cBhvr>
                                      <p:tavLst>
                                        <p:tav tm="0">
                                          <p:val>
                                            <p:strVal val="#ppt_y+#ppt_h*1.125000"/>
                                          </p:val>
                                        </p:tav>
                                        <p:tav tm="100000">
                                          <p:val>
                                            <p:strVal val="#ppt_y"/>
                                          </p:val>
                                        </p:tav>
                                      </p:tavLst>
                                    </p:anim>
                                    <p:animEffect transition="in" filter="wipe(up)">
                                      <p:cBhvr>
                                        <p:cTn id="8" dur="2000"/>
                                        <p:tgtEl>
                                          <p:spTgt spid="22"/>
                                        </p:tgtEl>
                                      </p:cBhvr>
                                    </p:animEffect>
                                  </p:childTnLst>
                                </p:cTn>
                              </p:par>
                              <p:par>
                                <p:cTn id="9" presetID="8" presetClass="emph" presetSubtype="0" fill="hold" nodeType="withEffect">
                                  <p:stCondLst>
                                    <p:cond delay="0"/>
                                  </p:stCondLst>
                                  <p:childTnLst>
                                    <p:animRot by="21600000">
                                      <p:cBhvr>
                                        <p:cTn id="10" dur="1000" fill="hold"/>
                                        <p:tgtEl>
                                          <p:spTgt spid="18"/>
                                        </p:tgtEl>
                                        <p:attrNameLst>
                                          <p:attrName>r</p:attrName>
                                        </p:attrNameLst>
                                      </p:cBhvr>
                                    </p:animRot>
                                  </p:childTnLst>
                                </p:cTn>
                              </p:par>
                              <p:par>
                                <p:cTn id="11" presetID="8" presetClass="emph" presetSubtype="0" fill="hold" nodeType="withEffect">
                                  <p:stCondLst>
                                    <p:cond delay="0"/>
                                  </p:stCondLst>
                                  <p:childTnLst>
                                    <p:animRot by="21600000">
                                      <p:cBhvr>
                                        <p:cTn id="12" dur="1000" fill="hold"/>
                                        <p:tgtEl>
                                          <p:spTgt spid="1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866750" flipV="1">
            <a:off x="-12023435" y="-3473479"/>
            <a:ext cx="18546456" cy="7092819"/>
          </a:xfrm>
          <a:custGeom>
            <a:avLst/>
            <a:gdLst/>
            <a:ahLst/>
            <a:cxnLst/>
            <a:rect l="l" t="t" r="r" b="b"/>
            <a:pathLst>
              <a:path w="18546456" h="7092819">
                <a:moveTo>
                  <a:pt x="0" y="7092820"/>
                </a:moveTo>
                <a:lnTo>
                  <a:pt x="18546456" y="7092820"/>
                </a:lnTo>
                <a:lnTo>
                  <a:pt x="18546456" y="0"/>
                </a:lnTo>
                <a:lnTo>
                  <a:pt x="0" y="0"/>
                </a:lnTo>
                <a:lnTo>
                  <a:pt x="0" y="7092820"/>
                </a:lnTo>
                <a:close/>
              </a:path>
            </a:pathLst>
          </a:custGeom>
          <a:blipFill>
            <a:blip>
              <a:extLst>
                <a:ext uri="{96DAC541-7B7A-43D3-8B79-37D633B846F1}">
                  <asvg:svgBlip xmlns:asvg="http://schemas.microsoft.com/office/drawing/2016/SVG/main" r:embed="rId3"/>
                </a:ext>
              </a:extLst>
            </a:blip>
            <a:stretch>
              <a:fillRect t="-79322" b="-82160"/>
            </a:stretch>
          </a:blipFill>
        </p:spPr>
        <p:txBody>
          <a:bodyPr/>
          <a:lstStyle/>
          <a:p>
            <a:endParaRPr lang="en-US" sz="1211"/>
          </a:p>
        </p:txBody>
      </p:sp>
      <p:grpSp>
        <p:nvGrpSpPr>
          <p:cNvPr id="4" name="Group 4"/>
          <p:cNvGrpSpPr/>
          <p:nvPr/>
        </p:nvGrpSpPr>
        <p:grpSpPr>
          <a:xfrm>
            <a:off x="14554200" y="2152925"/>
            <a:ext cx="3550829" cy="3411208"/>
            <a:chOff x="0" y="0"/>
            <a:chExt cx="5712894" cy="5917595"/>
          </a:xfrm>
          <a:effectLst>
            <a:outerShdw blurRad="63500" sx="102000" sy="102000" algn="ctr" rotWithShape="0">
              <a:prstClr val="black">
                <a:alpha val="40000"/>
              </a:prstClr>
            </a:outerShdw>
          </a:effectLst>
        </p:grpSpPr>
        <p:pic>
          <p:nvPicPr>
            <p:cNvPr id="5" name="Picture 5"/>
            <p:cNvPicPr>
              <a:picLocks noChangeAspect="1"/>
            </p:cNvPicPr>
            <p:nvPr/>
          </p:nvPicPr>
          <p:blipFill>
            <a:blip r:embed="rId4"/>
            <a:srcRect l="1522" r="34157"/>
            <a:stretch>
              <a:fillRect/>
            </a:stretch>
          </p:blipFill>
          <p:spPr>
            <a:xfrm>
              <a:off x="0" y="0"/>
              <a:ext cx="5712894" cy="5917595"/>
            </a:xfrm>
            <a:prstGeom prst="rect">
              <a:avLst/>
            </a:prstGeom>
          </p:spPr>
        </p:pic>
      </p:grpSp>
      <p:sp>
        <p:nvSpPr>
          <p:cNvPr id="15" name="TextBox 15"/>
          <p:cNvSpPr txBox="1"/>
          <p:nvPr/>
        </p:nvSpPr>
        <p:spPr>
          <a:xfrm>
            <a:off x="335371" y="1103896"/>
            <a:ext cx="6141629" cy="5944576"/>
          </a:xfrm>
          <a:prstGeom prst="rect">
            <a:avLst/>
          </a:prstGeom>
        </p:spPr>
        <p:txBody>
          <a:bodyPr wrap="square" lIns="0" tIns="0" rIns="0" bIns="0" rtlCol="0" anchor="t">
            <a:spAutoFit/>
          </a:bodyPr>
          <a:lstStyle/>
          <a:p>
            <a:pPr algn="just">
              <a:lnSpc>
                <a:spcPct val="150000"/>
              </a:lnSpc>
            </a:pPr>
            <a:r>
              <a:rPr lang="en-GB" sz="2000" dirty="0">
                <a:latin typeface="Arial" panose="020B0604020202020204" pitchFamily="34" charset="0"/>
                <a:cs typeface="Arial" panose="020B0604020202020204" pitchFamily="34" charset="0"/>
              </a:rPr>
              <a:t>Mobile tech hive Ltd will require a total funding amount of </a:t>
            </a:r>
            <a:r>
              <a:rPr lang="en-GB" sz="2000" b="1" dirty="0">
                <a:latin typeface="Arial" panose="020B0604020202020204" pitchFamily="34" charset="0"/>
                <a:cs typeface="Arial" panose="020B0604020202020204" pitchFamily="34" charset="0"/>
              </a:rPr>
              <a:t>£75,000 </a:t>
            </a:r>
            <a:r>
              <a:rPr lang="en-GB" sz="2000" dirty="0">
                <a:latin typeface="Arial" panose="020B0604020202020204" pitchFamily="34" charset="0"/>
                <a:cs typeface="Arial" panose="020B0604020202020204" pitchFamily="34" charset="0"/>
              </a:rPr>
              <a:t>to launch the business , a bank loan of </a:t>
            </a:r>
            <a:r>
              <a:rPr lang="en-GB" sz="2000" b="1" dirty="0">
                <a:latin typeface="Arial" panose="020B0604020202020204" pitchFamily="34" charset="0"/>
                <a:cs typeface="Arial" panose="020B0604020202020204" pitchFamily="34" charset="0"/>
              </a:rPr>
              <a:t>£40,000 </a:t>
            </a:r>
            <a:r>
              <a:rPr lang="en-GB" sz="2000" dirty="0">
                <a:latin typeface="Arial" panose="020B0604020202020204" pitchFamily="34" charset="0"/>
                <a:cs typeface="Arial" panose="020B0604020202020204" pitchFamily="34" charset="0"/>
              </a:rPr>
              <a:t>and personal funding of </a:t>
            </a:r>
            <a:r>
              <a:rPr lang="en-GB" sz="2000" b="1" dirty="0">
                <a:latin typeface="Arial" panose="020B0604020202020204" pitchFamily="34" charset="0"/>
                <a:cs typeface="Arial" panose="020B0604020202020204" pitchFamily="34" charset="0"/>
              </a:rPr>
              <a:t>£20.000</a:t>
            </a:r>
            <a:r>
              <a:rPr lang="en-GB" sz="2000" dirty="0">
                <a:latin typeface="Arial" panose="020B0604020202020204" pitchFamily="34" charset="0"/>
                <a:cs typeface="Arial" panose="020B0604020202020204" pitchFamily="34" charset="0"/>
              </a:rPr>
              <a:t>, and first month sales of </a:t>
            </a:r>
            <a:r>
              <a:rPr lang="en-GB" sz="2000" b="1" dirty="0">
                <a:latin typeface="Arial" panose="020B0604020202020204" pitchFamily="34" charset="0"/>
                <a:cs typeface="Arial" panose="020B0604020202020204" pitchFamily="34" charset="0"/>
              </a:rPr>
              <a:t>£15,000 </a:t>
            </a:r>
            <a:r>
              <a:rPr lang="en-GB" sz="2000" dirty="0">
                <a:latin typeface="Arial" panose="020B0604020202020204" pitchFamily="34" charset="0"/>
                <a:cs typeface="Arial" panose="020B0604020202020204" pitchFamily="34" charset="0"/>
              </a:rPr>
              <a:t>ensuring the business can operate effectively. The Initial first month startup funding will be allocated to cover inventory purchase for parts, deposit for premises ,equipment purchases and repair tools. Additional investments will be for a website, and support digital marketing ads and expenses such as packaging, logistics and utilities. The funding structure will ensure the business has enough money to begin trading and build a strong foundation for growth.</a:t>
            </a:r>
          </a:p>
        </p:txBody>
      </p:sp>
      <p:sp>
        <p:nvSpPr>
          <p:cNvPr id="16" name="TextBox 16"/>
          <p:cNvSpPr txBox="1"/>
          <p:nvPr/>
        </p:nvSpPr>
        <p:spPr>
          <a:xfrm>
            <a:off x="5412498" y="158218"/>
            <a:ext cx="9569410" cy="759310"/>
          </a:xfrm>
          <a:prstGeom prst="rect">
            <a:avLst/>
          </a:prstGeom>
        </p:spPr>
        <p:txBody>
          <a:bodyPr wrap="square" lIns="0" tIns="0" rIns="0" bIns="0" rtlCol="0" anchor="t">
            <a:spAutoFit/>
          </a:bodyPr>
          <a:lstStyle/>
          <a:p>
            <a:pPr algn="r">
              <a:lnSpc>
                <a:spcPts val="6401"/>
              </a:lnSpc>
            </a:pPr>
            <a:r>
              <a:rPr lang="en-US" sz="4400" b="1" dirty="0">
                <a:solidFill>
                  <a:srgbClr val="0F5995"/>
                </a:solidFill>
                <a:latin typeface="Arial" panose="020B0604020202020204" pitchFamily="34" charset="0"/>
                <a:ea typeface="Open Sauce Bold"/>
                <a:cs typeface="Arial" panose="020B0604020202020204" pitchFamily="34" charset="0"/>
                <a:sym typeface="Open Sauce Bold"/>
              </a:rPr>
              <a:t>FUNDING SOURCE &amp; ALLOCATION</a:t>
            </a:r>
          </a:p>
        </p:txBody>
      </p:sp>
      <p:grpSp>
        <p:nvGrpSpPr>
          <p:cNvPr id="14" name="Group 13">
            <a:extLst>
              <a:ext uri="{FF2B5EF4-FFF2-40B4-BE49-F238E27FC236}">
                <a16:creationId xmlns:a16="http://schemas.microsoft.com/office/drawing/2014/main" id="{83401383-9004-E007-E9FC-8560D749C44C}"/>
              </a:ext>
            </a:extLst>
          </p:cNvPr>
          <p:cNvGrpSpPr/>
          <p:nvPr/>
        </p:nvGrpSpPr>
        <p:grpSpPr>
          <a:xfrm>
            <a:off x="10197203" y="7459036"/>
            <a:ext cx="2937568" cy="2459145"/>
            <a:chOff x="10364582" y="5795392"/>
            <a:chExt cx="2937568" cy="3229022"/>
          </a:xfrm>
        </p:grpSpPr>
        <p:grpSp>
          <p:nvGrpSpPr>
            <p:cNvPr id="9" name="Group 9"/>
            <p:cNvGrpSpPr/>
            <p:nvPr/>
          </p:nvGrpSpPr>
          <p:grpSpPr>
            <a:xfrm>
              <a:off x="10364582" y="5795392"/>
              <a:ext cx="2937568" cy="3229022"/>
              <a:chOff x="0" y="0"/>
              <a:chExt cx="934257" cy="1026950"/>
            </a:xfr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5400000" scaled="1"/>
              <a:tileRect/>
            </a:gradFill>
            <a:effectLst/>
          </p:grpSpPr>
          <p:sp>
            <p:nvSpPr>
              <p:cNvPr id="10" name="Freeform 10"/>
              <p:cNvSpPr/>
              <p:nvPr/>
            </p:nvSpPr>
            <p:spPr>
              <a:xfrm>
                <a:off x="0" y="0"/>
                <a:ext cx="934257" cy="1026950"/>
              </a:xfrm>
              <a:prstGeom prst="snip2DiagRect">
                <a:avLst/>
              </a:prstGeom>
              <a:grpFill/>
              <a:effectLst>
                <a:outerShdw blurRad="50800" dist="38100" dir="8100000" algn="tr" rotWithShape="0">
                  <a:prstClr val="black">
                    <a:alpha val="40000"/>
                  </a:prstClr>
                </a:outerShdw>
              </a:effectLst>
            </p:spPr>
            <p:txBody>
              <a:bodyPr/>
              <a:lstStyle/>
              <a:p>
                <a:endParaRPr lang="en-US" sz="1211"/>
              </a:p>
            </p:txBody>
          </p:sp>
          <p:sp>
            <p:nvSpPr>
              <p:cNvPr id="11" name="TextBox 11"/>
              <p:cNvSpPr txBox="1"/>
              <p:nvPr/>
            </p:nvSpPr>
            <p:spPr>
              <a:xfrm>
                <a:off x="0" y="-38100"/>
                <a:ext cx="934257" cy="1065050"/>
              </a:xfrm>
              <a:prstGeom prst="snip2DiagRect">
                <a:avLst/>
              </a:prstGeom>
              <a:grpFill/>
            </p:spPr>
            <p:txBody>
              <a:bodyPr lIns="50801" tIns="50801" rIns="50801" bIns="50801" rtlCol="0" anchor="ctr"/>
              <a:lstStyle/>
              <a:p>
                <a:pPr algn="ctr">
                  <a:lnSpc>
                    <a:spcPts val="2659"/>
                  </a:lnSpc>
                </a:pPr>
                <a:endParaRPr sz="1211"/>
              </a:p>
            </p:txBody>
          </p:sp>
        </p:grpSp>
        <p:sp>
          <p:nvSpPr>
            <p:cNvPr id="18" name="TextBox 18"/>
            <p:cNvSpPr txBox="1"/>
            <p:nvPr/>
          </p:nvSpPr>
          <p:spPr>
            <a:xfrm>
              <a:off x="10541135" y="6341031"/>
              <a:ext cx="2630758" cy="1558953"/>
            </a:xfrm>
            <a:prstGeom prst="rect">
              <a:avLst/>
            </a:prstGeom>
          </p:spPr>
          <p:txBody>
            <a:bodyPr lIns="0" tIns="0" rIns="0" bIns="0" rtlCol="0" anchor="t">
              <a:spAutoFit/>
            </a:bodyPr>
            <a:lstStyle/>
            <a:p>
              <a:pPr algn="ctr">
                <a:lnSpc>
                  <a:spcPct val="150000"/>
                </a:lnSpc>
                <a:spcBef>
                  <a:spcPct val="0"/>
                </a:spcBef>
              </a:pPr>
              <a:r>
                <a:rPr lang="en-US" sz="3599" b="1" dirty="0">
                  <a:solidFill>
                    <a:srgbClr val="FFFFFF"/>
                  </a:solidFill>
                  <a:latin typeface="Arial" panose="020B0604020202020204" pitchFamily="34" charset="0"/>
                  <a:ea typeface="Open Sauce Bold"/>
                  <a:cs typeface="Arial" panose="020B0604020202020204" pitchFamily="34" charset="0"/>
                  <a:sym typeface="Open Sauce Bold"/>
                </a:rPr>
                <a:t>PERSONAL FUNDING</a:t>
              </a:r>
            </a:p>
          </p:txBody>
        </p:sp>
      </p:grpSp>
      <p:grpSp>
        <p:nvGrpSpPr>
          <p:cNvPr id="12" name="Group 11">
            <a:extLst>
              <a:ext uri="{FF2B5EF4-FFF2-40B4-BE49-F238E27FC236}">
                <a16:creationId xmlns:a16="http://schemas.microsoft.com/office/drawing/2014/main" id="{F92E0C3F-050F-1FB0-84CA-28E41D3F84C4}"/>
              </a:ext>
            </a:extLst>
          </p:cNvPr>
          <p:cNvGrpSpPr/>
          <p:nvPr/>
        </p:nvGrpSpPr>
        <p:grpSpPr>
          <a:xfrm>
            <a:off x="384444" y="7456404"/>
            <a:ext cx="2937568" cy="2489431"/>
            <a:chOff x="744010" y="5829974"/>
            <a:chExt cx="2937568" cy="3229022"/>
          </a:xfrm>
        </p:grpSpPr>
        <p:grpSp>
          <p:nvGrpSpPr>
            <p:cNvPr id="20" name="Group 20"/>
            <p:cNvGrpSpPr/>
            <p:nvPr/>
          </p:nvGrpSpPr>
          <p:grpSpPr>
            <a:xfrm>
              <a:off x="744010" y="5829974"/>
              <a:ext cx="2937568" cy="3229022"/>
              <a:chOff x="0" y="0"/>
              <a:chExt cx="934257" cy="1026950"/>
            </a:xfr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5400000" scaled="1"/>
              <a:tileRect/>
            </a:gradFill>
            <a:effectLst/>
          </p:grpSpPr>
          <p:sp>
            <p:nvSpPr>
              <p:cNvPr id="21" name="Freeform 21"/>
              <p:cNvSpPr/>
              <p:nvPr/>
            </p:nvSpPr>
            <p:spPr>
              <a:xfrm>
                <a:off x="0" y="0"/>
                <a:ext cx="934257" cy="1026950"/>
              </a:xfrm>
              <a:prstGeom prst="snip2DiagRect">
                <a:avLst/>
              </a:prstGeom>
              <a:grpFill/>
              <a:effectLst>
                <a:outerShdw blurRad="50800" dist="38100" dir="8100000" algn="tr" rotWithShape="0">
                  <a:prstClr val="black">
                    <a:alpha val="40000"/>
                  </a:prstClr>
                </a:outerShdw>
              </a:effectLst>
            </p:spPr>
            <p:txBody>
              <a:bodyPr/>
              <a:lstStyle/>
              <a:p>
                <a:endParaRPr lang="en-US" sz="1211"/>
              </a:p>
            </p:txBody>
          </p:sp>
          <p:sp>
            <p:nvSpPr>
              <p:cNvPr id="22" name="TextBox 22"/>
              <p:cNvSpPr txBox="1"/>
              <p:nvPr/>
            </p:nvSpPr>
            <p:spPr>
              <a:xfrm>
                <a:off x="0" y="-38100"/>
                <a:ext cx="934257" cy="1065050"/>
              </a:xfrm>
              <a:prstGeom prst="snip2DiagRect">
                <a:avLst/>
              </a:prstGeom>
              <a:grpFill/>
            </p:spPr>
            <p:txBody>
              <a:bodyPr lIns="50801" tIns="50801" rIns="50801" bIns="50801" rtlCol="0" anchor="ctr"/>
              <a:lstStyle/>
              <a:p>
                <a:pPr algn="ctr">
                  <a:lnSpc>
                    <a:spcPts val="2659"/>
                  </a:lnSpc>
                </a:pPr>
                <a:endParaRPr sz="1211"/>
              </a:p>
            </p:txBody>
          </p:sp>
        </p:grpSp>
        <p:sp>
          <p:nvSpPr>
            <p:cNvPr id="27" name="TextBox 27"/>
            <p:cNvSpPr txBox="1"/>
            <p:nvPr/>
          </p:nvSpPr>
          <p:spPr>
            <a:xfrm>
              <a:off x="1029756" y="6488771"/>
              <a:ext cx="2301688" cy="1558953"/>
            </a:xfrm>
            <a:prstGeom prst="rect">
              <a:avLst/>
            </a:prstGeom>
          </p:spPr>
          <p:txBody>
            <a:bodyPr lIns="0" tIns="0" rIns="0" bIns="0" rtlCol="0" anchor="t">
              <a:spAutoFit/>
            </a:bodyPr>
            <a:lstStyle/>
            <a:p>
              <a:pPr algn="ctr">
                <a:lnSpc>
                  <a:spcPct val="150000"/>
                </a:lnSpc>
                <a:spcBef>
                  <a:spcPct val="0"/>
                </a:spcBef>
              </a:pPr>
              <a:r>
                <a:rPr lang="en-US" sz="3599" b="1" dirty="0">
                  <a:solidFill>
                    <a:srgbClr val="FFFFFF"/>
                  </a:solidFill>
                  <a:latin typeface="Arial" panose="020B0604020202020204" pitchFamily="34" charset="0"/>
                  <a:ea typeface="Open Sauce Bold"/>
                  <a:cs typeface="Arial" panose="020B0604020202020204" pitchFamily="34" charset="0"/>
                  <a:sym typeface="Open Sauce Bold"/>
                </a:rPr>
                <a:t>BANK LOAN</a:t>
              </a:r>
            </a:p>
          </p:txBody>
        </p:sp>
      </p:grpSp>
      <p:grpSp>
        <p:nvGrpSpPr>
          <p:cNvPr id="13" name="Group 12">
            <a:extLst>
              <a:ext uri="{FF2B5EF4-FFF2-40B4-BE49-F238E27FC236}">
                <a16:creationId xmlns:a16="http://schemas.microsoft.com/office/drawing/2014/main" id="{EB1C9F22-1439-CAB9-7738-362A8FC0FE66}"/>
              </a:ext>
            </a:extLst>
          </p:cNvPr>
          <p:cNvGrpSpPr/>
          <p:nvPr/>
        </p:nvGrpSpPr>
        <p:grpSpPr>
          <a:xfrm>
            <a:off x="3778396" y="7462228"/>
            <a:ext cx="6111514" cy="2489431"/>
            <a:chOff x="3967323" y="5829974"/>
            <a:chExt cx="6111514" cy="3229022"/>
          </a:xfrm>
        </p:grpSpPr>
        <p:grpSp>
          <p:nvGrpSpPr>
            <p:cNvPr id="23" name="Group 23"/>
            <p:cNvGrpSpPr/>
            <p:nvPr/>
          </p:nvGrpSpPr>
          <p:grpSpPr>
            <a:xfrm>
              <a:off x="3967323" y="5829974"/>
              <a:ext cx="6111514" cy="3229022"/>
              <a:chOff x="0" y="0"/>
              <a:chExt cx="934257" cy="1026950"/>
            </a:xfr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5400000" scaled="1"/>
              <a:tileRect/>
            </a:gradFill>
            <a:effectLst>
              <a:outerShdw blurRad="50800" dist="38100" dir="8100000" algn="tr" rotWithShape="0">
                <a:prstClr val="black">
                  <a:alpha val="40000"/>
                </a:prstClr>
              </a:outerShdw>
            </a:effectLst>
          </p:grpSpPr>
          <p:sp>
            <p:nvSpPr>
              <p:cNvPr id="24" name="Freeform 24"/>
              <p:cNvSpPr/>
              <p:nvPr/>
            </p:nvSpPr>
            <p:spPr>
              <a:xfrm>
                <a:off x="0" y="0"/>
                <a:ext cx="934257" cy="1026950"/>
              </a:xfrm>
              <a:prstGeom prst="snip2DiagRect">
                <a:avLst/>
              </a:prstGeom>
              <a:grpFill/>
            </p:spPr>
            <p:txBody>
              <a:bodyPr/>
              <a:lstStyle/>
              <a:p>
                <a:endParaRPr lang="en-US" sz="1211" dirty="0"/>
              </a:p>
            </p:txBody>
          </p:sp>
          <p:sp>
            <p:nvSpPr>
              <p:cNvPr id="25" name="TextBox 25"/>
              <p:cNvSpPr txBox="1"/>
              <p:nvPr/>
            </p:nvSpPr>
            <p:spPr>
              <a:xfrm>
                <a:off x="0" y="-38100"/>
                <a:ext cx="934257" cy="1065050"/>
              </a:xfrm>
              <a:prstGeom prst="snip2DiagRect">
                <a:avLst/>
              </a:prstGeom>
              <a:grpFill/>
            </p:spPr>
            <p:txBody>
              <a:bodyPr lIns="50801" tIns="50801" rIns="50801" bIns="50801" rtlCol="0" anchor="ctr"/>
              <a:lstStyle/>
              <a:p>
                <a:pPr algn="ctr">
                  <a:lnSpc>
                    <a:spcPts val="2659"/>
                  </a:lnSpc>
                </a:pPr>
                <a:endParaRPr sz="1211"/>
              </a:p>
            </p:txBody>
          </p:sp>
        </p:grpSp>
        <p:sp>
          <p:nvSpPr>
            <p:cNvPr id="26" name="TextBox 26"/>
            <p:cNvSpPr txBox="1"/>
            <p:nvPr/>
          </p:nvSpPr>
          <p:spPr>
            <a:xfrm>
              <a:off x="4391159" y="6186410"/>
              <a:ext cx="5102559" cy="363882"/>
            </a:xfrm>
            <a:prstGeom prst="rect">
              <a:avLst/>
            </a:prstGeom>
          </p:spPr>
          <p:txBody>
            <a:bodyPr wrap="square" lIns="0" tIns="0" rIns="0" bIns="0" rtlCol="0" anchor="t">
              <a:spAutoFit/>
            </a:bodyPr>
            <a:lstStyle/>
            <a:p>
              <a:pPr algn="ctr">
                <a:lnSpc>
                  <a:spcPts val="3122"/>
                </a:lnSpc>
                <a:spcBef>
                  <a:spcPct val="0"/>
                </a:spcBef>
              </a:pPr>
              <a:r>
                <a:rPr lang="en-US" sz="2229" b="1" dirty="0">
                  <a:solidFill>
                    <a:srgbClr val="FFFFFF"/>
                  </a:solidFill>
                  <a:latin typeface="Open Sauce Bold"/>
                  <a:ea typeface="Open Sauce Bold"/>
                  <a:cs typeface="Open Sauce Bold"/>
                  <a:sym typeface="Open Sauce Bold"/>
                </a:rPr>
                <a:t>ADVANTAGES/ DISADVANTAGES</a:t>
              </a:r>
            </a:p>
          </p:txBody>
        </p:sp>
        <p:sp>
          <p:nvSpPr>
            <p:cNvPr id="28" name="TextBox 18">
              <a:extLst>
                <a:ext uri="{FF2B5EF4-FFF2-40B4-BE49-F238E27FC236}">
                  <a16:creationId xmlns:a16="http://schemas.microsoft.com/office/drawing/2014/main" id="{1F8C9D15-AB2A-BBE8-43AB-88DE27D8FE1F}"/>
                </a:ext>
              </a:extLst>
            </p:cNvPr>
            <p:cNvSpPr txBox="1"/>
            <p:nvPr/>
          </p:nvSpPr>
          <p:spPr>
            <a:xfrm>
              <a:off x="4131861" y="6694928"/>
              <a:ext cx="5743320" cy="2009464"/>
            </a:xfrm>
            <a:prstGeom prst="rect">
              <a:avLst/>
            </a:prstGeom>
          </p:spPr>
          <p:txBody>
            <a:bodyPr wrap="square" lIns="0" tIns="0" rIns="0" bIns="0" rtlCol="0" anchor="t">
              <a:spAutoFit/>
            </a:bodyPr>
            <a:lstStyle/>
            <a:p>
              <a:pPr algn="ctr">
                <a:lnSpc>
                  <a:spcPts val="3128"/>
                </a:lnSpc>
                <a:spcBef>
                  <a:spcPct val="0"/>
                </a:spcBef>
              </a:pPr>
              <a:r>
                <a:rPr lang="en-GB" sz="1600" dirty="0">
                  <a:solidFill>
                    <a:schemeClr val="bg1"/>
                  </a:solidFill>
                  <a:latin typeface="Arial" panose="020B0604020202020204" pitchFamily="34" charset="0"/>
                  <a:cs typeface="Arial" panose="020B0604020202020204" pitchFamily="34" charset="0"/>
                </a:rPr>
                <a:t>Bank loan benefits, access to more capital, and improving credit, </a:t>
              </a:r>
              <a:r>
                <a:rPr lang="en-GB" sz="1600" b="1" dirty="0">
                  <a:solidFill>
                    <a:schemeClr val="bg1"/>
                  </a:solidFill>
                  <a:latin typeface="Arial" panose="020B0604020202020204" pitchFamily="34" charset="0"/>
                  <a:cs typeface="Arial" panose="020B0604020202020204" pitchFamily="34" charset="0"/>
                </a:rPr>
                <a:t>Disadvantages </a:t>
              </a:r>
              <a:r>
                <a:rPr lang="en-GB" sz="1600" dirty="0">
                  <a:solidFill>
                    <a:schemeClr val="bg1"/>
                  </a:solidFill>
                  <a:latin typeface="Arial" panose="020B0604020202020204" pitchFamily="34" charset="0"/>
                  <a:cs typeface="Arial" panose="020B0604020202020204" pitchFamily="34" charset="0"/>
                </a:rPr>
                <a:t>are,  the duty to return loan regardless of profitability, high interest charges, very stringent approval processes, and the potential requirement for collateral</a:t>
              </a:r>
              <a:r>
                <a:rPr lang="en-GB" sz="2000" dirty="0">
                  <a:solidFill>
                    <a:schemeClr val="bg1"/>
                  </a:solidFill>
                  <a:latin typeface="Arial" panose="020B0604020202020204" pitchFamily="34" charset="0"/>
                  <a:cs typeface="Arial" panose="020B0604020202020204" pitchFamily="34" charset="0"/>
                </a:rPr>
                <a:t>. </a:t>
              </a:r>
              <a:endParaRPr lang="en-US" sz="2400" b="1" dirty="0">
                <a:solidFill>
                  <a:schemeClr val="bg1"/>
                </a:solidFill>
                <a:latin typeface="Arial" panose="020B0604020202020204" pitchFamily="34" charset="0"/>
                <a:ea typeface="Open Sauce Bold"/>
                <a:cs typeface="Arial" panose="020B0604020202020204" pitchFamily="34" charset="0"/>
                <a:sym typeface="Open Sauce Bold"/>
              </a:endParaRPr>
            </a:p>
          </p:txBody>
        </p:sp>
      </p:grpSp>
      <p:grpSp>
        <p:nvGrpSpPr>
          <p:cNvPr id="19" name="Group 18">
            <a:extLst>
              <a:ext uri="{FF2B5EF4-FFF2-40B4-BE49-F238E27FC236}">
                <a16:creationId xmlns:a16="http://schemas.microsoft.com/office/drawing/2014/main" id="{B830C953-CA67-7CBB-600E-096FC15DEA3F}"/>
              </a:ext>
            </a:extLst>
          </p:cNvPr>
          <p:cNvGrpSpPr/>
          <p:nvPr/>
        </p:nvGrpSpPr>
        <p:grpSpPr>
          <a:xfrm>
            <a:off x="13442064" y="7364045"/>
            <a:ext cx="4382164" cy="2503071"/>
            <a:chOff x="13442064" y="5829974"/>
            <a:chExt cx="4382164" cy="3229022"/>
          </a:xfrm>
        </p:grpSpPr>
        <p:grpSp>
          <p:nvGrpSpPr>
            <p:cNvPr id="6" name="Group 6"/>
            <p:cNvGrpSpPr/>
            <p:nvPr/>
          </p:nvGrpSpPr>
          <p:grpSpPr>
            <a:xfrm>
              <a:off x="13506995" y="5829974"/>
              <a:ext cx="4090505" cy="3229022"/>
              <a:chOff x="0" y="0"/>
              <a:chExt cx="934257" cy="1026950"/>
            </a:xfr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5400000" scaled="1"/>
              <a:tileRect/>
            </a:gradFill>
            <a:effectLst>
              <a:outerShdw blurRad="50800" dist="38100" dir="8100000" algn="tr" rotWithShape="0">
                <a:prstClr val="black">
                  <a:alpha val="40000"/>
                </a:prstClr>
              </a:outerShdw>
            </a:effectLst>
          </p:grpSpPr>
          <p:sp>
            <p:nvSpPr>
              <p:cNvPr id="7" name="Freeform 7"/>
              <p:cNvSpPr/>
              <p:nvPr/>
            </p:nvSpPr>
            <p:spPr>
              <a:xfrm>
                <a:off x="0" y="0"/>
                <a:ext cx="934257" cy="1026950"/>
              </a:xfrm>
              <a:prstGeom prst="snip2DiagRect">
                <a:avLst/>
              </a:prstGeom>
              <a:grpFill/>
            </p:spPr>
            <p:txBody>
              <a:bodyPr/>
              <a:lstStyle/>
              <a:p>
                <a:endParaRPr lang="en-US" sz="1211"/>
              </a:p>
            </p:txBody>
          </p:sp>
          <p:sp>
            <p:nvSpPr>
              <p:cNvPr id="8" name="TextBox 8"/>
              <p:cNvSpPr txBox="1"/>
              <p:nvPr/>
            </p:nvSpPr>
            <p:spPr>
              <a:xfrm>
                <a:off x="0" y="-38100"/>
                <a:ext cx="934257" cy="1065050"/>
              </a:xfrm>
              <a:prstGeom prst="snip2DiagRect">
                <a:avLst/>
              </a:prstGeom>
              <a:grpFill/>
            </p:spPr>
            <p:txBody>
              <a:bodyPr lIns="50801" tIns="50801" rIns="50801" bIns="50801" rtlCol="0" anchor="ctr"/>
              <a:lstStyle/>
              <a:p>
                <a:pPr algn="ctr">
                  <a:lnSpc>
                    <a:spcPts val="2659"/>
                  </a:lnSpc>
                </a:pPr>
                <a:endParaRPr sz="1211"/>
              </a:p>
            </p:txBody>
          </p:sp>
        </p:grpSp>
        <p:sp>
          <p:nvSpPr>
            <p:cNvPr id="17" name="TextBox 17"/>
            <p:cNvSpPr txBox="1"/>
            <p:nvPr/>
          </p:nvSpPr>
          <p:spPr>
            <a:xfrm>
              <a:off x="13637707" y="6981754"/>
              <a:ext cx="3798355" cy="1370447"/>
            </a:xfrm>
            <a:prstGeom prst="rect">
              <a:avLst/>
            </a:prstGeom>
          </p:spPr>
          <p:txBody>
            <a:bodyPr wrap="square" lIns="0" tIns="0" rIns="0" bIns="0" rtlCol="0" anchor="t">
              <a:spAutoFit/>
            </a:bodyPr>
            <a:lstStyle/>
            <a:p>
              <a:pPr algn="ctr">
                <a:lnSpc>
                  <a:spcPct val="150000"/>
                </a:lnSpc>
                <a:spcBef>
                  <a:spcPct val="0"/>
                </a:spcBef>
              </a:pPr>
              <a:r>
                <a:rPr lang="en-GB" sz="1600" b="1" dirty="0">
                  <a:solidFill>
                    <a:schemeClr val="bg1"/>
                  </a:solidFill>
                  <a:latin typeface="Arial" panose="020B0604020202020204" pitchFamily="34" charset="0"/>
                  <a:cs typeface="Arial" panose="020B0604020202020204" pitchFamily="34" charset="0"/>
                </a:rPr>
                <a:t>Personal funding </a:t>
              </a:r>
              <a:r>
                <a:rPr lang="en-GB" sz="1600" dirty="0">
                  <a:solidFill>
                    <a:schemeClr val="bg1"/>
                  </a:solidFill>
                  <a:latin typeface="Arial" panose="020B0604020202020204" pitchFamily="34" charset="0"/>
                  <a:cs typeface="Arial" panose="020B0604020202020204" pitchFamily="34" charset="0"/>
                </a:rPr>
                <a:t>benefits are no debts or interest payments, </a:t>
              </a:r>
              <a:r>
                <a:rPr lang="en-GB" sz="1600" b="1" dirty="0">
                  <a:solidFill>
                    <a:schemeClr val="bg1"/>
                  </a:solidFill>
                  <a:latin typeface="Arial" panose="020B0604020202020204" pitchFamily="34" charset="0"/>
                  <a:cs typeface="Arial" panose="020B0604020202020204" pitchFamily="34" charset="0"/>
                </a:rPr>
                <a:t>Disadvantages</a:t>
              </a:r>
              <a:r>
                <a:rPr lang="en-GB" sz="1600" dirty="0">
                  <a:solidFill>
                    <a:schemeClr val="bg1"/>
                  </a:solidFill>
                  <a:latin typeface="Arial" panose="020B0604020202020204" pitchFamily="34" charset="0"/>
                  <a:cs typeface="Arial" panose="020B0604020202020204" pitchFamily="34" charset="0"/>
                </a:rPr>
                <a:t> are financial risk, limited funds </a:t>
              </a:r>
              <a:endParaRPr lang="en-US" sz="1800" b="1" dirty="0">
                <a:solidFill>
                  <a:schemeClr val="bg1"/>
                </a:solidFill>
                <a:latin typeface="Arial" panose="020B0604020202020204" pitchFamily="34" charset="0"/>
                <a:ea typeface="Open Sauce Bold"/>
                <a:cs typeface="Arial" panose="020B0604020202020204" pitchFamily="34" charset="0"/>
                <a:sym typeface="Open Sauce Bold"/>
              </a:endParaRPr>
            </a:p>
          </p:txBody>
        </p:sp>
        <p:sp>
          <p:nvSpPr>
            <p:cNvPr id="29" name="TextBox 26">
              <a:extLst>
                <a:ext uri="{FF2B5EF4-FFF2-40B4-BE49-F238E27FC236}">
                  <a16:creationId xmlns:a16="http://schemas.microsoft.com/office/drawing/2014/main" id="{91B97E10-0AED-588D-5EC0-0C6864BD74AC}"/>
                </a:ext>
              </a:extLst>
            </p:cNvPr>
            <p:cNvSpPr txBox="1"/>
            <p:nvPr/>
          </p:nvSpPr>
          <p:spPr>
            <a:xfrm>
              <a:off x="13442064" y="5892681"/>
              <a:ext cx="4382164" cy="761427"/>
            </a:xfrm>
            <a:prstGeom prst="rect">
              <a:avLst/>
            </a:prstGeom>
          </p:spPr>
          <p:txBody>
            <a:bodyPr wrap="square" lIns="0" tIns="0" rIns="0" bIns="0" rtlCol="0" anchor="t">
              <a:spAutoFit/>
            </a:bodyPr>
            <a:lstStyle/>
            <a:p>
              <a:pPr algn="ctr">
                <a:lnSpc>
                  <a:spcPts val="3122"/>
                </a:lnSpc>
                <a:spcBef>
                  <a:spcPct val="0"/>
                </a:spcBef>
              </a:pPr>
              <a:r>
                <a:rPr lang="en-US" sz="2229" b="1" dirty="0">
                  <a:solidFill>
                    <a:srgbClr val="FFFFFF"/>
                  </a:solidFill>
                  <a:latin typeface="Open Sauce Bold"/>
                  <a:ea typeface="Open Sauce Bold"/>
                  <a:cs typeface="Open Sauce Bold"/>
                  <a:sym typeface="Open Sauce Bold"/>
                </a:rPr>
                <a:t>ADVANTAGES DISADVANTAGES</a:t>
              </a:r>
            </a:p>
          </p:txBody>
        </p:sp>
      </p:grpSp>
      <p:graphicFrame>
        <p:nvGraphicFramePr>
          <p:cNvPr id="30" name="Chart 29">
            <a:extLst>
              <a:ext uri="{FF2B5EF4-FFF2-40B4-BE49-F238E27FC236}">
                <a16:creationId xmlns:a16="http://schemas.microsoft.com/office/drawing/2014/main" id="{79B80F1C-21A5-099C-57CF-27C4C6B0440A}"/>
              </a:ext>
            </a:extLst>
          </p:cNvPr>
          <p:cNvGraphicFramePr/>
          <p:nvPr>
            <p:extLst>
              <p:ext uri="{D42A27DB-BD31-4B8C-83A1-F6EECF244321}">
                <p14:modId xmlns:p14="http://schemas.microsoft.com/office/powerpoint/2010/main" val="2389250824"/>
              </p:ext>
            </p:extLst>
          </p:nvPr>
        </p:nvGraphicFramePr>
        <p:xfrm>
          <a:off x="6541931" y="1321487"/>
          <a:ext cx="8894838" cy="5306011"/>
        </p:xfrm>
        <a:graphic>
          <a:graphicData uri="http://schemas.openxmlformats.org/drawingml/2006/chart">
            <c:chart xmlns:c="http://schemas.openxmlformats.org/drawingml/2006/chart" xmlns:r="http://schemas.openxmlformats.org/officeDocument/2006/relationships" r:id="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6820119" y="-560283"/>
            <a:ext cx="1720143" cy="13184399"/>
            <a:chOff x="-75398" y="-38100"/>
            <a:chExt cx="832402" cy="3472434"/>
          </a:xfrm>
        </p:grpSpPr>
        <p:sp>
          <p:nvSpPr>
            <p:cNvPr id="5" name="Freeform 5"/>
            <p:cNvSpPr/>
            <p:nvPr/>
          </p:nvSpPr>
          <p:spPr>
            <a:xfrm>
              <a:off x="-75398" y="324"/>
              <a:ext cx="757004" cy="3434010"/>
            </a:xfrm>
            <a:custGeom>
              <a:avLst/>
              <a:gdLst/>
              <a:ahLst/>
              <a:cxnLst/>
              <a:rect l="l" t="t" r="r" b="b"/>
              <a:pathLst>
                <a:path w="757004" h="3434010">
                  <a:moveTo>
                    <a:pt x="0" y="0"/>
                  </a:moveTo>
                  <a:lnTo>
                    <a:pt x="757004" y="0"/>
                  </a:lnTo>
                  <a:lnTo>
                    <a:pt x="757004" y="3434010"/>
                  </a:lnTo>
                  <a:lnTo>
                    <a:pt x="0" y="3434010"/>
                  </a:lnTo>
                  <a:close/>
                </a:path>
              </a:pathLst>
            </a:custGeom>
            <a:gradFill rotWithShape="1">
              <a:gsLst>
                <a:gs pos="0">
                  <a:srgbClr val="366980">
                    <a:alpha val="100000"/>
                  </a:srgbClr>
                </a:gs>
                <a:gs pos="100000">
                  <a:srgbClr val="0B51AE">
                    <a:alpha val="0"/>
                  </a:srgbClr>
                </a:gs>
              </a:gsLst>
              <a:lin ang="5400000"/>
            </a:gradFill>
          </p:spPr>
          <p:txBody>
            <a:bodyPr/>
            <a:lstStyle/>
            <a:p>
              <a:endParaRPr lang="en-US" sz="1211"/>
            </a:p>
          </p:txBody>
        </p:sp>
        <p:sp>
          <p:nvSpPr>
            <p:cNvPr id="6" name="TextBox 6"/>
            <p:cNvSpPr txBox="1"/>
            <p:nvPr/>
          </p:nvSpPr>
          <p:spPr>
            <a:xfrm>
              <a:off x="0" y="-38100"/>
              <a:ext cx="757004" cy="3472110"/>
            </a:xfrm>
            <a:prstGeom prst="rect">
              <a:avLst/>
            </a:prstGeom>
          </p:spPr>
          <p:txBody>
            <a:bodyPr lIns="50801" tIns="50801" rIns="50801" bIns="50801" rtlCol="0" anchor="ctr"/>
            <a:lstStyle/>
            <a:p>
              <a:pPr algn="ctr">
                <a:lnSpc>
                  <a:spcPts val="2659"/>
                </a:lnSpc>
                <a:spcBef>
                  <a:spcPct val="0"/>
                </a:spcBef>
              </a:pPr>
              <a:endParaRPr sz="1211"/>
            </a:p>
          </p:txBody>
        </p:sp>
      </p:grpSp>
      <p:sp>
        <p:nvSpPr>
          <p:cNvPr id="10" name="Freeform 10"/>
          <p:cNvSpPr/>
          <p:nvPr/>
        </p:nvSpPr>
        <p:spPr>
          <a:xfrm rot="2486411">
            <a:off x="-4222568" y="8891409"/>
            <a:ext cx="15613996" cy="4079156"/>
          </a:xfrm>
          <a:custGeom>
            <a:avLst/>
            <a:gdLst/>
            <a:ahLst/>
            <a:cxnLst/>
            <a:rect l="l" t="t" r="r" b="b"/>
            <a:pathLst>
              <a:path w="15613996" h="4079156">
                <a:moveTo>
                  <a:pt x="0" y="0"/>
                </a:moveTo>
                <a:lnTo>
                  <a:pt x="15613996" y="0"/>
                </a:lnTo>
                <a:lnTo>
                  <a:pt x="15613996" y="4079157"/>
                </a:lnTo>
                <a:lnTo>
                  <a:pt x="0" y="4079157"/>
                </a:lnTo>
                <a:lnTo>
                  <a:pt x="0" y="0"/>
                </a:lnTo>
                <a:close/>
              </a:path>
            </a:pathLst>
          </a:custGeom>
          <a:blipFill>
            <a:blip>
              <a:alphaModFix amt="4000"/>
              <a:extLst>
                <a:ext uri="{96DAC541-7B7A-43D3-8B79-37D633B846F1}">
                  <asvg:svgBlip xmlns:asvg="http://schemas.microsoft.com/office/drawing/2016/SVG/main" r:embed="rId3"/>
                </a:ext>
              </a:extLst>
            </a:blip>
            <a:stretch>
              <a:fillRect/>
            </a:stretch>
          </a:blipFill>
        </p:spPr>
        <p:txBody>
          <a:bodyPr/>
          <a:lstStyle/>
          <a:p>
            <a:endParaRPr lang="en-US" sz="1211"/>
          </a:p>
        </p:txBody>
      </p:sp>
      <p:grpSp>
        <p:nvGrpSpPr>
          <p:cNvPr id="11" name="Group 11"/>
          <p:cNvGrpSpPr/>
          <p:nvPr/>
        </p:nvGrpSpPr>
        <p:grpSpPr>
          <a:xfrm>
            <a:off x="494384" y="7196289"/>
            <a:ext cx="7487965" cy="773656"/>
            <a:chOff x="0" y="0"/>
            <a:chExt cx="1972139" cy="203761"/>
          </a:xfrm>
        </p:grpSpPr>
        <p:sp>
          <p:nvSpPr>
            <p:cNvPr id="12" name="Freeform 12"/>
            <p:cNvSpPr/>
            <p:nvPr/>
          </p:nvSpPr>
          <p:spPr>
            <a:xfrm>
              <a:off x="0" y="0"/>
              <a:ext cx="1972139" cy="203761"/>
            </a:xfrm>
            <a:custGeom>
              <a:avLst/>
              <a:gdLst/>
              <a:ahLst/>
              <a:cxnLst/>
              <a:rect l="l" t="t" r="r" b="b"/>
              <a:pathLst>
                <a:path w="1972139" h="203761">
                  <a:moveTo>
                    <a:pt x="67204" y="0"/>
                  </a:moveTo>
                  <a:lnTo>
                    <a:pt x="1904935" y="0"/>
                  </a:lnTo>
                  <a:cubicBezTo>
                    <a:pt x="1922759" y="0"/>
                    <a:pt x="1939852" y="7080"/>
                    <a:pt x="1952456" y="19684"/>
                  </a:cubicBezTo>
                  <a:cubicBezTo>
                    <a:pt x="1965059" y="32287"/>
                    <a:pt x="1972139" y="49381"/>
                    <a:pt x="1972139" y="67204"/>
                  </a:cubicBezTo>
                  <a:lnTo>
                    <a:pt x="1972139" y="136556"/>
                  </a:lnTo>
                  <a:cubicBezTo>
                    <a:pt x="1972139" y="173672"/>
                    <a:pt x="1942051" y="203761"/>
                    <a:pt x="1904935" y="203761"/>
                  </a:cubicBezTo>
                  <a:lnTo>
                    <a:pt x="67204" y="203761"/>
                  </a:lnTo>
                  <a:cubicBezTo>
                    <a:pt x="49381" y="203761"/>
                    <a:pt x="32287" y="196680"/>
                    <a:pt x="19684" y="184077"/>
                  </a:cubicBezTo>
                  <a:cubicBezTo>
                    <a:pt x="7080" y="171474"/>
                    <a:pt x="0" y="154380"/>
                    <a:pt x="0" y="136556"/>
                  </a:cubicBezTo>
                  <a:lnTo>
                    <a:pt x="0" y="67204"/>
                  </a:lnTo>
                  <a:cubicBezTo>
                    <a:pt x="0" y="49381"/>
                    <a:pt x="7080" y="32287"/>
                    <a:pt x="19684" y="19684"/>
                  </a:cubicBezTo>
                  <a:cubicBezTo>
                    <a:pt x="32287" y="7080"/>
                    <a:pt x="49381" y="0"/>
                    <a:pt x="67204" y="0"/>
                  </a:cubicBezTo>
                  <a:close/>
                </a:path>
              </a:pathLst>
            </a:custGeom>
            <a:solidFill>
              <a:srgbClr val="0071BC"/>
            </a:solidFill>
          </p:spPr>
          <p:txBody>
            <a:bodyPr/>
            <a:lstStyle/>
            <a:p>
              <a:endParaRPr lang="en-US" sz="1211"/>
            </a:p>
          </p:txBody>
        </p:sp>
        <p:sp>
          <p:nvSpPr>
            <p:cNvPr id="13" name="TextBox 13"/>
            <p:cNvSpPr txBox="1"/>
            <p:nvPr/>
          </p:nvSpPr>
          <p:spPr>
            <a:xfrm>
              <a:off x="0" y="-38100"/>
              <a:ext cx="1972139" cy="241861"/>
            </a:xfrm>
            <a:prstGeom prst="rect">
              <a:avLst/>
            </a:prstGeom>
          </p:spPr>
          <p:txBody>
            <a:bodyPr lIns="50801" tIns="50801" rIns="50801" bIns="50801" rtlCol="0" anchor="ctr"/>
            <a:lstStyle/>
            <a:p>
              <a:pPr algn="ctr">
                <a:lnSpc>
                  <a:spcPts val="2659"/>
                </a:lnSpc>
              </a:pPr>
              <a:endParaRPr sz="1211"/>
            </a:p>
          </p:txBody>
        </p:sp>
      </p:grpSp>
      <p:sp>
        <p:nvSpPr>
          <p:cNvPr id="14" name="TextBox 14"/>
          <p:cNvSpPr txBox="1"/>
          <p:nvPr/>
        </p:nvSpPr>
        <p:spPr>
          <a:xfrm>
            <a:off x="609601" y="202501"/>
            <a:ext cx="6479933" cy="855875"/>
          </a:xfrm>
          <a:prstGeom prst="rect">
            <a:avLst/>
          </a:prstGeom>
        </p:spPr>
        <p:txBody>
          <a:bodyPr lIns="0" tIns="0" rIns="0" bIns="0" rtlCol="0" anchor="t">
            <a:spAutoFit/>
          </a:bodyPr>
          <a:lstStyle/>
          <a:p>
            <a:pPr>
              <a:lnSpc>
                <a:spcPts val="7206"/>
              </a:lnSpc>
            </a:pPr>
            <a:r>
              <a:rPr lang="en-US" sz="5543" b="1" dirty="0">
                <a:solidFill>
                  <a:srgbClr val="0F5995"/>
                </a:solidFill>
                <a:latin typeface="Arial" panose="020B0604020202020204" pitchFamily="34" charset="0"/>
                <a:ea typeface="Open Sauce Bold"/>
                <a:cs typeface="Arial" panose="020B0604020202020204" pitchFamily="34" charset="0"/>
                <a:sym typeface="Open Sauce Bold"/>
              </a:rPr>
              <a:t>CASH FLOW</a:t>
            </a:r>
          </a:p>
        </p:txBody>
      </p:sp>
      <p:sp>
        <p:nvSpPr>
          <p:cNvPr id="15" name="TextBox 15"/>
          <p:cNvSpPr txBox="1"/>
          <p:nvPr/>
        </p:nvSpPr>
        <p:spPr>
          <a:xfrm>
            <a:off x="699413" y="1040370"/>
            <a:ext cx="7487965" cy="4802981"/>
          </a:xfrm>
          <a:prstGeom prst="rect">
            <a:avLst/>
          </a:prstGeom>
        </p:spPr>
        <p:txBody>
          <a:bodyPr wrap="square" lIns="0" tIns="0" rIns="0" bIns="0" rtlCol="0" anchor="t">
            <a:spAutoFit/>
          </a:bodyPr>
          <a:lstStyle/>
          <a:p>
            <a:pPr algn="just">
              <a:lnSpc>
                <a:spcPct val="150000"/>
              </a:lnSpc>
            </a:pPr>
            <a:r>
              <a:rPr lang="en-GB" sz="2000" dirty="0">
                <a:latin typeface="Arial" panose="020B0604020202020204" pitchFamily="34" charset="0"/>
                <a:cs typeface="Arial" panose="020B0604020202020204" pitchFamily="34" charset="0"/>
              </a:rPr>
              <a:t>Mobile Tech Hive Ltd, total funding of £75,000, cash inflow for the month Bank loan £40,000, Personal funding £20,000, Sales £15,000, expenditure for the first month are £40,650, which include stock purchases £20,000 and  deposit for premises £5,000, rent, and equipment, staff wages and marketing, transport  and logistics costs.  The cash flow prediction shows that Mobile Tech Hive has enough starting capital to pay all its initial operational cost , making it financially ready for launch shows a positive net cash flow of £34,350 , demonstrating sound financial management and efficient planning. </a:t>
            </a:r>
          </a:p>
          <a:p>
            <a:r>
              <a:rPr lang="en-GB" sz="1211" dirty="0"/>
              <a:t>.</a:t>
            </a:r>
          </a:p>
        </p:txBody>
      </p:sp>
      <p:sp>
        <p:nvSpPr>
          <p:cNvPr id="17" name="TextBox 17"/>
          <p:cNvSpPr txBox="1"/>
          <p:nvPr/>
        </p:nvSpPr>
        <p:spPr>
          <a:xfrm>
            <a:off x="1487960" y="7375259"/>
            <a:ext cx="6102375" cy="422039"/>
          </a:xfrm>
          <a:prstGeom prst="rect">
            <a:avLst/>
          </a:prstGeom>
        </p:spPr>
        <p:txBody>
          <a:bodyPr lIns="0" tIns="0" rIns="0" bIns="0" rtlCol="0" anchor="t">
            <a:spAutoFit/>
          </a:bodyPr>
          <a:lstStyle/>
          <a:p>
            <a:pPr>
              <a:lnSpc>
                <a:spcPts val="3599"/>
              </a:lnSpc>
              <a:spcBef>
                <a:spcPct val="0"/>
              </a:spcBef>
            </a:pPr>
            <a:r>
              <a:rPr lang="en-US" sz="2570" dirty="0">
                <a:solidFill>
                  <a:srgbClr val="FFFFFF"/>
                </a:solidFill>
                <a:latin typeface="Arial" panose="020B0604020202020204" pitchFamily="34" charset="0"/>
                <a:ea typeface="Open Sauce"/>
                <a:cs typeface="Arial" panose="020B0604020202020204" pitchFamily="34" charset="0"/>
                <a:sym typeface="Open Sauce"/>
              </a:rPr>
              <a:t>Bank loan: £40,000</a:t>
            </a:r>
          </a:p>
        </p:txBody>
      </p:sp>
      <p:grpSp>
        <p:nvGrpSpPr>
          <p:cNvPr id="22" name="Group 22"/>
          <p:cNvGrpSpPr/>
          <p:nvPr/>
        </p:nvGrpSpPr>
        <p:grpSpPr>
          <a:xfrm>
            <a:off x="515701" y="6277973"/>
            <a:ext cx="7487965" cy="773656"/>
            <a:chOff x="0" y="0"/>
            <a:chExt cx="1972139" cy="203761"/>
          </a:xfrm>
        </p:grpSpPr>
        <p:sp>
          <p:nvSpPr>
            <p:cNvPr id="23" name="Freeform 23"/>
            <p:cNvSpPr/>
            <p:nvPr/>
          </p:nvSpPr>
          <p:spPr>
            <a:xfrm>
              <a:off x="0" y="0"/>
              <a:ext cx="1972139" cy="203761"/>
            </a:xfrm>
            <a:custGeom>
              <a:avLst/>
              <a:gdLst/>
              <a:ahLst/>
              <a:cxnLst/>
              <a:rect l="l" t="t" r="r" b="b"/>
              <a:pathLst>
                <a:path w="1972139" h="203761">
                  <a:moveTo>
                    <a:pt x="67204" y="0"/>
                  </a:moveTo>
                  <a:lnTo>
                    <a:pt x="1904935" y="0"/>
                  </a:lnTo>
                  <a:cubicBezTo>
                    <a:pt x="1922759" y="0"/>
                    <a:pt x="1939852" y="7080"/>
                    <a:pt x="1952456" y="19684"/>
                  </a:cubicBezTo>
                  <a:cubicBezTo>
                    <a:pt x="1965059" y="32287"/>
                    <a:pt x="1972139" y="49381"/>
                    <a:pt x="1972139" y="67204"/>
                  </a:cubicBezTo>
                  <a:lnTo>
                    <a:pt x="1972139" y="136556"/>
                  </a:lnTo>
                  <a:cubicBezTo>
                    <a:pt x="1972139" y="173672"/>
                    <a:pt x="1942051" y="203761"/>
                    <a:pt x="1904935" y="203761"/>
                  </a:cubicBezTo>
                  <a:lnTo>
                    <a:pt x="67204" y="203761"/>
                  </a:lnTo>
                  <a:cubicBezTo>
                    <a:pt x="49381" y="203761"/>
                    <a:pt x="32287" y="196680"/>
                    <a:pt x="19684" y="184077"/>
                  </a:cubicBezTo>
                  <a:cubicBezTo>
                    <a:pt x="7080" y="171474"/>
                    <a:pt x="0" y="154380"/>
                    <a:pt x="0" y="136556"/>
                  </a:cubicBezTo>
                  <a:lnTo>
                    <a:pt x="0" y="67204"/>
                  </a:lnTo>
                  <a:cubicBezTo>
                    <a:pt x="0" y="49381"/>
                    <a:pt x="7080" y="32287"/>
                    <a:pt x="19684" y="19684"/>
                  </a:cubicBezTo>
                  <a:cubicBezTo>
                    <a:pt x="32287" y="7080"/>
                    <a:pt x="49381" y="0"/>
                    <a:pt x="67204" y="0"/>
                  </a:cubicBezTo>
                  <a:close/>
                </a:path>
              </a:pathLst>
            </a:custGeom>
            <a:solidFill>
              <a:srgbClr val="0071BC"/>
            </a:solidFill>
          </p:spPr>
          <p:txBody>
            <a:bodyPr/>
            <a:lstStyle/>
            <a:p>
              <a:endParaRPr lang="en-US" sz="1211"/>
            </a:p>
          </p:txBody>
        </p:sp>
        <p:sp>
          <p:nvSpPr>
            <p:cNvPr id="24" name="TextBox 24"/>
            <p:cNvSpPr txBox="1"/>
            <p:nvPr/>
          </p:nvSpPr>
          <p:spPr>
            <a:xfrm>
              <a:off x="0" y="-38100"/>
              <a:ext cx="1972139" cy="241861"/>
            </a:xfrm>
            <a:prstGeom prst="rect">
              <a:avLst/>
            </a:prstGeom>
          </p:spPr>
          <p:txBody>
            <a:bodyPr lIns="50801" tIns="50801" rIns="50801" bIns="50801" rtlCol="0" anchor="ctr"/>
            <a:lstStyle/>
            <a:p>
              <a:pPr algn="ctr">
                <a:lnSpc>
                  <a:spcPts val="2659"/>
                </a:lnSpc>
              </a:pPr>
              <a:endParaRPr sz="1211"/>
            </a:p>
          </p:txBody>
        </p:sp>
      </p:grpSp>
      <p:sp>
        <p:nvSpPr>
          <p:cNvPr id="25" name="TextBox 25"/>
          <p:cNvSpPr txBox="1"/>
          <p:nvPr/>
        </p:nvSpPr>
        <p:spPr>
          <a:xfrm>
            <a:off x="1487960" y="6382232"/>
            <a:ext cx="6102375" cy="422039"/>
          </a:xfrm>
          <a:prstGeom prst="rect">
            <a:avLst/>
          </a:prstGeom>
        </p:spPr>
        <p:txBody>
          <a:bodyPr lIns="0" tIns="0" rIns="0" bIns="0" rtlCol="0" anchor="t">
            <a:spAutoFit/>
          </a:bodyPr>
          <a:lstStyle/>
          <a:p>
            <a:pPr>
              <a:lnSpc>
                <a:spcPts val="3599"/>
              </a:lnSpc>
              <a:spcBef>
                <a:spcPct val="0"/>
              </a:spcBef>
            </a:pPr>
            <a:r>
              <a:rPr lang="en-US" sz="2570" dirty="0">
                <a:solidFill>
                  <a:srgbClr val="FFFFFF"/>
                </a:solidFill>
                <a:latin typeface="Arial" panose="020B0604020202020204" pitchFamily="34" charset="0"/>
                <a:ea typeface="Open Sauce"/>
                <a:cs typeface="Arial" panose="020B0604020202020204" pitchFamily="34" charset="0"/>
                <a:sym typeface="Open Sauce"/>
              </a:rPr>
              <a:t>Total Funding start- up: £75,000</a:t>
            </a:r>
          </a:p>
        </p:txBody>
      </p:sp>
      <p:sp>
        <p:nvSpPr>
          <p:cNvPr id="26" name="Freeform 26"/>
          <p:cNvSpPr/>
          <p:nvPr/>
        </p:nvSpPr>
        <p:spPr>
          <a:xfrm>
            <a:off x="886212" y="6348040"/>
            <a:ext cx="445940" cy="421972"/>
          </a:xfrm>
          <a:custGeom>
            <a:avLst/>
            <a:gdLst/>
            <a:ahLst/>
            <a:cxnLst/>
            <a:rect l="l" t="t" r="r" b="b"/>
            <a:pathLst>
              <a:path w="445940" h="421971">
                <a:moveTo>
                  <a:pt x="0" y="0"/>
                </a:moveTo>
                <a:lnTo>
                  <a:pt x="445940" y="0"/>
                </a:lnTo>
                <a:lnTo>
                  <a:pt x="445940" y="421970"/>
                </a:lnTo>
                <a:lnTo>
                  <a:pt x="0" y="42197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11"/>
          </a:p>
        </p:txBody>
      </p:sp>
      <p:sp>
        <p:nvSpPr>
          <p:cNvPr id="28" name="Freeform 28"/>
          <p:cNvSpPr/>
          <p:nvPr/>
        </p:nvSpPr>
        <p:spPr>
          <a:xfrm>
            <a:off x="871488" y="7378390"/>
            <a:ext cx="445940" cy="421972"/>
          </a:xfrm>
          <a:custGeom>
            <a:avLst/>
            <a:gdLst/>
            <a:ahLst/>
            <a:cxnLst/>
            <a:rect l="l" t="t" r="r" b="b"/>
            <a:pathLst>
              <a:path w="445940" h="421971">
                <a:moveTo>
                  <a:pt x="0" y="0"/>
                </a:moveTo>
                <a:lnTo>
                  <a:pt x="445940" y="0"/>
                </a:lnTo>
                <a:lnTo>
                  <a:pt x="445940" y="421971"/>
                </a:lnTo>
                <a:lnTo>
                  <a:pt x="0" y="4219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11"/>
          </a:p>
        </p:txBody>
      </p:sp>
      <p:sp>
        <p:nvSpPr>
          <p:cNvPr id="32" name="Freeform 32"/>
          <p:cNvSpPr/>
          <p:nvPr/>
        </p:nvSpPr>
        <p:spPr>
          <a:xfrm>
            <a:off x="17163105" y="2448252"/>
            <a:ext cx="878362" cy="878362"/>
          </a:xfrm>
          <a:custGeom>
            <a:avLst/>
            <a:gdLst/>
            <a:ahLst/>
            <a:cxnLst/>
            <a:rect l="l" t="t" r="r" b="b"/>
            <a:pathLst>
              <a:path w="878362" h="878362">
                <a:moveTo>
                  <a:pt x="0" y="0"/>
                </a:moveTo>
                <a:lnTo>
                  <a:pt x="878362" y="0"/>
                </a:lnTo>
                <a:lnTo>
                  <a:pt x="878362" y="878362"/>
                </a:lnTo>
                <a:lnTo>
                  <a:pt x="0" y="8783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sz="1211"/>
          </a:p>
        </p:txBody>
      </p:sp>
      <p:graphicFrame>
        <p:nvGraphicFramePr>
          <p:cNvPr id="35" name="Chart 34">
            <a:extLst>
              <a:ext uri="{FF2B5EF4-FFF2-40B4-BE49-F238E27FC236}">
                <a16:creationId xmlns:a16="http://schemas.microsoft.com/office/drawing/2014/main" id="{B17AF98C-2BAA-F81F-6D01-3A9727CBE5B6}"/>
              </a:ext>
            </a:extLst>
          </p:cNvPr>
          <p:cNvGraphicFramePr/>
          <p:nvPr>
            <p:extLst>
              <p:ext uri="{D42A27DB-BD31-4B8C-83A1-F6EECF244321}">
                <p14:modId xmlns:p14="http://schemas.microsoft.com/office/powerpoint/2010/main" val="2129490109"/>
              </p:ext>
            </p:extLst>
          </p:nvPr>
        </p:nvGraphicFramePr>
        <p:xfrm>
          <a:off x="8583911" y="1485900"/>
          <a:ext cx="9386154" cy="7760730"/>
        </p:xfrm>
        <a:graphic>
          <a:graphicData uri="http://schemas.openxmlformats.org/drawingml/2006/chart">
            <c:chart xmlns:c="http://schemas.openxmlformats.org/drawingml/2006/chart" xmlns:r="http://schemas.openxmlformats.org/officeDocument/2006/relationships" r:id="rId6"/>
          </a:graphicData>
        </a:graphic>
      </p:graphicFrame>
      <p:grpSp>
        <p:nvGrpSpPr>
          <p:cNvPr id="39" name="Group 11">
            <a:extLst>
              <a:ext uri="{FF2B5EF4-FFF2-40B4-BE49-F238E27FC236}">
                <a16:creationId xmlns:a16="http://schemas.microsoft.com/office/drawing/2014/main" id="{F6542546-5920-60F8-B4F8-D8B12F0B1056}"/>
              </a:ext>
            </a:extLst>
          </p:cNvPr>
          <p:cNvGrpSpPr/>
          <p:nvPr/>
        </p:nvGrpSpPr>
        <p:grpSpPr>
          <a:xfrm>
            <a:off x="486412" y="9073534"/>
            <a:ext cx="7487965" cy="773656"/>
            <a:chOff x="0" y="0"/>
            <a:chExt cx="1972139" cy="203761"/>
          </a:xfrm>
        </p:grpSpPr>
        <p:sp>
          <p:nvSpPr>
            <p:cNvPr id="40" name="Freeform 12">
              <a:extLst>
                <a:ext uri="{FF2B5EF4-FFF2-40B4-BE49-F238E27FC236}">
                  <a16:creationId xmlns:a16="http://schemas.microsoft.com/office/drawing/2014/main" id="{5F881E27-5932-40AD-14B1-E847DD42EA82}"/>
                </a:ext>
              </a:extLst>
            </p:cNvPr>
            <p:cNvSpPr/>
            <p:nvPr/>
          </p:nvSpPr>
          <p:spPr>
            <a:xfrm>
              <a:off x="0" y="0"/>
              <a:ext cx="1972139" cy="203761"/>
            </a:xfrm>
            <a:custGeom>
              <a:avLst/>
              <a:gdLst/>
              <a:ahLst/>
              <a:cxnLst/>
              <a:rect l="l" t="t" r="r" b="b"/>
              <a:pathLst>
                <a:path w="1972139" h="203761">
                  <a:moveTo>
                    <a:pt x="67204" y="0"/>
                  </a:moveTo>
                  <a:lnTo>
                    <a:pt x="1904935" y="0"/>
                  </a:lnTo>
                  <a:cubicBezTo>
                    <a:pt x="1922759" y="0"/>
                    <a:pt x="1939852" y="7080"/>
                    <a:pt x="1952456" y="19684"/>
                  </a:cubicBezTo>
                  <a:cubicBezTo>
                    <a:pt x="1965059" y="32287"/>
                    <a:pt x="1972139" y="49381"/>
                    <a:pt x="1972139" y="67204"/>
                  </a:cubicBezTo>
                  <a:lnTo>
                    <a:pt x="1972139" y="136556"/>
                  </a:lnTo>
                  <a:cubicBezTo>
                    <a:pt x="1972139" y="173672"/>
                    <a:pt x="1942051" y="203761"/>
                    <a:pt x="1904935" y="203761"/>
                  </a:cubicBezTo>
                  <a:lnTo>
                    <a:pt x="67204" y="203761"/>
                  </a:lnTo>
                  <a:cubicBezTo>
                    <a:pt x="49381" y="203761"/>
                    <a:pt x="32287" y="196680"/>
                    <a:pt x="19684" y="184077"/>
                  </a:cubicBezTo>
                  <a:cubicBezTo>
                    <a:pt x="7080" y="171474"/>
                    <a:pt x="0" y="154380"/>
                    <a:pt x="0" y="136556"/>
                  </a:cubicBezTo>
                  <a:lnTo>
                    <a:pt x="0" y="67204"/>
                  </a:lnTo>
                  <a:cubicBezTo>
                    <a:pt x="0" y="49381"/>
                    <a:pt x="7080" y="32287"/>
                    <a:pt x="19684" y="19684"/>
                  </a:cubicBezTo>
                  <a:cubicBezTo>
                    <a:pt x="32287" y="7080"/>
                    <a:pt x="49381" y="0"/>
                    <a:pt x="67204" y="0"/>
                  </a:cubicBezTo>
                  <a:close/>
                </a:path>
              </a:pathLst>
            </a:custGeom>
            <a:solidFill>
              <a:srgbClr val="0071BC"/>
            </a:solidFill>
          </p:spPr>
          <p:txBody>
            <a:bodyPr/>
            <a:lstStyle/>
            <a:p>
              <a:endParaRPr lang="en-US" sz="1211"/>
            </a:p>
          </p:txBody>
        </p:sp>
        <p:sp>
          <p:nvSpPr>
            <p:cNvPr id="41" name="TextBox 13">
              <a:extLst>
                <a:ext uri="{FF2B5EF4-FFF2-40B4-BE49-F238E27FC236}">
                  <a16:creationId xmlns:a16="http://schemas.microsoft.com/office/drawing/2014/main" id="{F0B0CBBB-4BD3-26DF-013D-0CB96A93DC58}"/>
                </a:ext>
              </a:extLst>
            </p:cNvPr>
            <p:cNvSpPr txBox="1"/>
            <p:nvPr/>
          </p:nvSpPr>
          <p:spPr>
            <a:xfrm>
              <a:off x="0" y="-38100"/>
              <a:ext cx="1972139" cy="241861"/>
            </a:xfrm>
            <a:prstGeom prst="rect">
              <a:avLst/>
            </a:prstGeom>
          </p:spPr>
          <p:txBody>
            <a:bodyPr lIns="50801" tIns="50801" rIns="50801" bIns="50801" rtlCol="0" anchor="ctr"/>
            <a:lstStyle/>
            <a:p>
              <a:pPr algn="ctr">
                <a:lnSpc>
                  <a:spcPts val="2659"/>
                </a:lnSpc>
              </a:pPr>
              <a:endParaRPr sz="1211"/>
            </a:p>
          </p:txBody>
        </p:sp>
      </p:grpSp>
      <p:grpSp>
        <p:nvGrpSpPr>
          <p:cNvPr id="43" name="Group 11">
            <a:extLst>
              <a:ext uri="{FF2B5EF4-FFF2-40B4-BE49-F238E27FC236}">
                <a16:creationId xmlns:a16="http://schemas.microsoft.com/office/drawing/2014/main" id="{D3266800-2343-1842-52C5-54D11C4DBC2B}"/>
              </a:ext>
            </a:extLst>
          </p:cNvPr>
          <p:cNvGrpSpPr/>
          <p:nvPr/>
        </p:nvGrpSpPr>
        <p:grpSpPr>
          <a:xfrm>
            <a:off x="486412" y="8167877"/>
            <a:ext cx="7487965" cy="773656"/>
            <a:chOff x="0" y="0"/>
            <a:chExt cx="1972139" cy="203761"/>
          </a:xfrm>
        </p:grpSpPr>
        <p:sp>
          <p:nvSpPr>
            <p:cNvPr id="44" name="Freeform 12">
              <a:extLst>
                <a:ext uri="{FF2B5EF4-FFF2-40B4-BE49-F238E27FC236}">
                  <a16:creationId xmlns:a16="http://schemas.microsoft.com/office/drawing/2014/main" id="{E68271AC-A90E-167B-BEA6-94A129D10DC8}"/>
                </a:ext>
              </a:extLst>
            </p:cNvPr>
            <p:cNvSpPr/>
            <p:nvPr/>
          </p:nvSpPr>
          <p:spPr>
            <a:xfrm>
              <a:off x="0" y="0"/>
              <a:ext cx="1972139" cy="203761"/>
            </a:xfrm>
            <a:custGeom>
              <a:avLst/>
              <a:gdLst/>
              <a:ahLst/>
              <a:cxnLst/>
              <a:rect l="l" t="t" r="r" b="b"/>
              <a:pathLst>
                <a:path w="1972139" h="203761">
                  <a:moveTo>
                    <a:pt x="67204" y="0"/>
                  </a:moveTo>
                  <a:lnTo>
                    <a:pt x="1904935" y="0"/>
                  </a:lnTo>
                  <a:cubicBezTo>
                    <a:pt x="1922759" y="0"/>
                    <a:pt x="1939852" y="7080"/>
                    <a:pt x="1952456" y="19684"/>
                  </a:cubicBezTo>
                  <a:cubicBezTo>
                    <a:pt x="1965059" y="32287"/>
                    <a:pt x="1972139" y="49381"/>
                    <a:pt x="1972139" y="67204"/>
                  </a:cubicBezTo>
                  <a:lnTo>
                    <a:pt x="1972139" y="136556"/>
                  </a:lnTo>
                  <a:cubicBezTo>
                    <a:pt x="1972139" y="173672"/>
                    <a:pt x="1942051" y="203761"/>
                    <a:pt x="1904935" y="203761"/>
                  </a:cubicBezTo>
                  <a:lnTo>
                    <a:pt x="67204" y="203761"/>
                  </a:lnTo>
                  <a:cubicBezTo>
                    <a:pt x="49381" y="203761"/>
                    <a:pt x="32287" y="196680"/>
                    <a:pt x="19684" y="184077"/>
                  </a:cubicBezTo>
                  <a:cubicBezTo>
                    <a:pt x="7080" y="171474"/>
                    <a:pt x="0" y="154380"/>
                    <a:pt x="0" y="136556"/>
                  </a:cubicBezTo>
                  <a:lnTo>
                    <a:pt x="0" y="67204"/>
                  </a:lnTo>
                  <a:cubicBezTo>
                    <a:pt x="0" y="49381"/>
                    <a:pt x="7080" y="32287"/>
                    <a:pt x="19684" y="19684"/>
                  </a:cubicBezTo>
                  <a:cubicBezTo>
                    <a:pt x="32287" y="7080"/>
                    <a:pt x="49381" y="0"/>
                    <a:pt x="67204" y="0"/>
                  </a:cubicBezTo>
                  <a:close/>
                </a:path>
              </a:pathLst>
            </a:custGeom>
            <a:solidFill>
              <a:srgbClr val="0071BC"/>
            </a:solidFill>
          </p:spPr>
          <p:txBody>
            <a:bodyPr/>
            <a:lstStyle/>
            <a:p>
              <a:endParaRPr lang="en-US" sz="1211"/>
            </a:p>
          </p:txBody>
        </p:sp>
        <p:sp>
          <p:nvSpPr>
            <p:cNvPr id="45" name="TextBox 13">
              <a:extLst>
                <a:ext uri="{FF2B5EF4-FFF2-40B4-BE49-F238E27FC236}">
                  <a16:creationId xmlns:a16="http://schemas.microsoft.com/office/drawing/2014/main" id="{4FB88F87-00D3-FED5-22AC-3D6B7E78E1AC}"/>
                </a:ext>
              </a:extLst>
            </p:cNvPr>
            <p:cNvSpPr txBox="1"/>
            <p:nvPr/>
          </p:nvSpPr>
          <p:spPr>
            <a:xfrm>
              <a:off x="0" y="-38100"/>
              <a:ext cx="1972139" cy="241861"/>
            </a:xfrm>
            <a:prstGeom prst="rect">
              <a:avLst/>
            </a:prstGeom>
          </p:spPr>
          <p:txBody>
            <a:bodyPr lIns="50801" tIns="50801" rIns="50801" bIns="50801" rtlCol="0" anchor="ctr"/>
            <a:lstStyle/>
            <a:p>
              <a:pPr algn="ctr">
                <a:lnSpc>
                  <a:spcPts val="2659"/>
                </a:lnSpc>
              </a:pPr>
              <a:endParaRPr sz="1211"/>
            </a:p>
          </p:txBody>
        </p:sp>
      </p:grpSp>
      <p:sp>
        <p:nvSpPr>
          <p:cNvPr id="46" name="TextBox 17">
            <a:extLst>
              <a:ext uri="{FF2B5EF4-FFF2-40B4-BE49-F238E27FC236}">
                <a16:creationId xmlns:a16="http://schemas.microsoft.com/office/drawing/2014/main" id="{2B543540-39EA-0F2E-64EF-0FE5E64663C1}"/>
              </a:ext>
            </a:extLst>
          </p:cNvPr>
          <p:cNvSpPr txBox="1"/>
          <p:nvPr/>
        </p:nvSpPr>
        <p:spPr>
          <a:xfrm>
            <a:off x="1478127" y="9250123"/>
            <a:ext cx="6102375" cy="422039"/>
          </a:xfrm>
          <a:prstGeom prst="rect">
            <a:avLst/>
          </a:prstGeom>
        </p:spPr>
        <p:txBody>
          <a:bodyPr lIns="0" tIns="0" rIns="0" bIns="0" rtlCol="0" anchor="t">
            <a:spAutoFit/>
          </a:bodyPr>
          <a:lstStyle/>
          <a:p>
            <a:pPr>
              <a:lnSpc>
                <a:spcPts val="3599"/>
              </a:lnSpc>
              <a:spcBef>
                <a:spcPct val="0"/>
              </a:spcBef>
            </a:pPr>
            <a:r>
              <a:rPr lang="en-US" sz="2570" dirty="0">
                <a:solidFill>
                  <a:srgbClr val="FFFFFF"/>
                </a:solidFill>
                <a:latin typeface="Arial" panose="020B0604020202020204" pitchFamily="34" charset="0"/>
                <a:ea typeface="Open Sauce"/>
                <a:cs typeface="Arial" panose="020B0604020202020204" pitchFamily="34" charset="0"/>
                <a:sym typeface="Open Sauce"/>
              </a:rPr>
              <a:t>1</a:t>
            </a:r>
            <a:r>
              <a:rPr lang="en-US" sz="2570" baseline="30000" dirty="0">
                <a:solidFill>
                  <a:srgbClr val="FFFFFF"/>
                </a:solidFill>
                <a:latin typeface="Arial" panose="020B0604020202020204" pitchFamily="34" charset="0"/>
                <a:ea typeface="Open Sauce"/>
                <a:cs typeface="Arial" panose="020B0604020202020204" pitchFamily="34" charset="0"/>
                <a:sym typeface="Open Sauce"/>
              </a:rPr>
              <a:t>ST</a:t>
            </a:r>
            <a:r>
              <a:rPr lang="en-US" sz="2570" dirty="0">
                <a:solidFill>
                  <a:srgbClr val="FFFFFF"/>
                </a:solidFill>
                <a:latin typeface="Arial" panose="020B0604020202020204" pitchFamily="34" charset="0"/>
                <a:ea typeface="Open Sauce"/>
                <a:cs typeface="Arial" panose="020B0604020202020204" pitchFamily="34" charset="0"/>
                <a:sym typeface="Open Sauce"/>
              </a:rPr>
              <a:t> Months sales: £15,000</a:t>
            </a:r>
          </a:p>
        </p:txBody>
      </p:sp>
      <p:sp>
        <p:nvSpPr>
          <p:cNvPr id="47" name="Freeform 28">
            <a:extLst>
              <a:ext uri="{FF2B5EF4-FFF2-40B4-BE49-F238E27FC236}">
                <a16:creationId xmlns:a16="http://schemas.microsoft.com/office/drawing/2014/main" id="{6D42CA2F-9441-1BB0-6B22-EC0F9BB1D954}"/>
              </a:ext>
            </a:extLst>
          </p:cNvPr>
          <p:cNvSpPr/>
          <p:nvPr/>
        </p:nvSpPr>
        <p:spPr>
          <a:xfrm>
            <a:off x="833601" y="8348635"/>
            <a:ext cx="445940" cy="421972"/>
          </a:xfrm>
          <a:custGeom>
            <a:avLst/>
            <a:gdLst/>
            <a:ahLst/>
            <a:cxnLst/>
            <a:rect l="l" t="t" r="r" b="b"/>
            <a:pathLst>
              <a:path w="445940" h="421971">
                <a:moveTo>
                  <a:pt x="0" y="0"/>
                </a:moveTo>
                <a:lnTo>
                  <a:pt x="445940" y="0"/>
                </a:lnTo>
                <a:lnTo>
                  <a:pt x="445940" y="421971"/>
                </a:lnTo>
                <a:lnTo>
                  <a:pt x="0" y="4219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11"/>
          </a:p>
        </p:txBody>
      </p:sp>
      <p:sp>
        <p:nvSpPr>
          <p:cNvPr id="42" name="TextBox 17">
            <a:extLst>
              <a:ext uri="{FF2B5EF4-FFF2-40B4-BE49-F238E27FC236}">
                <a16:creationId xmlns:a16="http://schemas.microsoft.com/office/drawing/2014/main" id="{D526C46B-EB52-A549-AB25-E37309AFA1C0}"/>
              </a:ext>
            </a:extLst>
          </p:cNvPr>
          <p:cNvSpPr txBox="1"/>
          <p:nvPr/>
        </p:nvSpPr>
        <p:spPr>
          <a:xfrm>
            <a:off x="1478127" y="8348637"/>
            <a:ext cx="6102375" cy="422039"/>
          </a:xfrm>
          <a:prstGeom prst="rect">
            <a:avLst/>
          </a:prstGeom>
        </p:spPr>
        <p:txBody>
          <a:bodyPr lIns="0" tIns="0" rIns="0" bIns="0" rtlCol="0" anchor="t">
            <a:spAutoFit/>
          </a:bodyPr>
          <a:lstStyle/>
          <a:p>
            <a:pPr>
              <a:lnSpc>
                <a:spcPts val="3599"/>
              </a:lnSpc>
              <a:spcBef>
                <a:spcPct val="0"/>
              </a:spcBef>
            </a:pPr>
            <a:r>
              <a:rPr lang="en-US" sz="2570" dirty="0">
                <a:solidFill>
                  <a:srgbClr val="FFFFFF"/>
                </a:solidFill>
                <a:latin typeface="Arial" panose="020B0604020202020204" pitchFamily="34" charset="0"/>
                <a:ea typeface="Open Sauce"/>
                <a:cs typeface="Arial" panose="020B0604020202020204" pitchFamily="34" charset="0"/>
                <a:sym typeface="Open Sauce"/>
              </a:rPr>
              <a:t>Personal funding: £20,000</a:t>
            </a:r>
          </a:p>
        </p:txBody>
      </p:sp>
      <p:sp>
        <p:nvSpPr>
          <p:cNvPr id="48" name="Freeform 28">
            <a:extLst>
              <a:ext uri="{FF2B5EF4-FFF2-40B4-BE49-F238E27FC236}">
                <a16:creationId xmlns:a16="http://schemas.microsoft.com/office/drawing/2014/main" id="{A9092195-C30B-F08D-6481-A4F6032C5E6C}"/>
              </a:ext>
            </a:extLst>
          </p:cNvPr>
          <p:cNvSpPr/>
          <p:nvPr/>
        </p:nvSpPr>
        <p:spPr>
          <a:xfrm>
            <a:off x="793154" y="9212354"/>
            <a:ext cx="445940" cy="421972"/>
          </a:xfrm>
          <a:custGeom>
            <a:avLst/>
            <a:gdLst/>
            <a:ahLst/>
            <a:cxnLst/>
            <a:rect l="l" t="t" r="r" b="b"/>
            <a:pathLst>
              <a:path w="445940" h="421971">
                <a:moveTo>
                  <a:pt x="0" y="0"/>
                </a:moveTo>
                <a:lnTo>
                  <a:pt x="445940" y="0"/>
                </a:lnTo>
                <a:lnTo>
                  <a:pt x="445940" y="421971"/>
                </a:lnTo>
                <a:lnTo>
                  <a:pt x="0" y="42197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11"/>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484000" flipH="1">
            <a:off x="6717466" y="9404020"/>
            <a:ext cx="15613996" cy="4079156"/>
          </a:xfrm>
          <a:custGeom>
            <a:avLst/>
            <a:gdLst/>
            <a:ahLst/>
            <a:cxnLst/>
            <a:rect l="l" t="t" r="r" b="b"/>
            <a:pathLst>
              <a:path w="15613996" h="4079156">
                <a:moveTo>
                  <a:pt x="15613996" y="0"/>
                </a:moveTo>
                <a:lnTo>
                  <a:pt x="0" y="0"/>
                </a:lnTo>
                <a:lnTo>
                  <a:pt x="0" y="4079157"/>
                </a:lnTo>
                <a:lnTo>
                  <a:pt x="15613996" y="4079157"/>
                </a:lnTo>
                <a:lnTo>
                  <a:pt x="15613996" y="0"/>
                </a:lnTo>
                <a:close/>
              </a:path>
            </a:pathLst>
          </a:custGeom>
          <a:blipFill>
            <a:blip>
              <a:alphaModFix amt="4000"/>
              <a:extLst>
                <a:ext uri="{96DAC541-7B7A-43D3-8B79-37D633B846F1}">
                  <asvg:svgBlip xmlns:asvg="http://schemas.microsoft.com/office/drawing/2016/SVG/main" r:embed="rId2"/>
                </a:ext>
              </a:extLst>
            </a:blip>
            <a:stretch>
              <a:fillRect/>
            </a:stretch>
          </a:blipFill>
        </p:spPr>
        <p:txBody>
          <a:bodyPr/>
          <a:lstStyle/>
          <a:p>
            <a:endParaRPr lang="en-US" sz="1211"/>
          </a:p>
        </p:txBody>
      </p:sp>
      <p:grpSp>
        <p:nvGrpSpPr>
          <p:cNvPr id="3" name="Group 3"/>
          <p:cNvGrpSpPr/>
          <p:nvPr/>
        </p:nvGrpSpPr>
        <p:grpSpPr>
          <a:xfrm rot="5400000">
            <a:off x="10795831" y="-2151101"/>
            <a:ext cx="1128067" cy="15855349"/>
            <a:chOff x="0" y="0"/>
            <a:chExt cx="297104" cy="4175895"/>
          </a:xfrm>
        </p:grpSpPr>
        <p:sp>
          <p:nvSpPr>
            <p:cNvPr id="4" name="Freeform 4"/>
            <p:cNvSpPr/>
            <p:nvPr/>
          </p:nvSpPr>
          <p:spPr>
            <a:xfrm>
              <a:off x="0" y="0"/>
              <a:ext cx="297104" cy="4175895"/>
            </a:xfrm>
            <a:custGeom>
              <a:avLst/>
              <a:gdLst/>
              <a:ahLst/>
              <a:cxnLst/>
              <a:rect l="l" t="t" r="r" b="b"/>
              <a:pathLst>
                <a:path w="297104" h="4175895">
                  <a:moveTo>
                    <a:pt x="0" y="0"/>
                  </a:moveTo>
                  <a:lnTo>
                    <a:pt x="297104" y="0"/>
                  </a:lnTo>
                  <a:lnTo>
                    <a:pt x="297104" y="4175895"/>
                  </a:lnTo>
                  <a:lnTo>
                    <a:pt x="0" y="4175895"/>
                  </a:lnTo>
                  <a:close/>
                </a:path>
              </a:pathLst>
            </a:custGeom>
            <a:gradFill rotWithShape="1">
              <a:gsLst>
                <a:gs pos="0">
                  <a:srgbClr val="0B5285">
                    <a:alpha val="100000"/>
                  </a:srgbClr>
                </a:gs>
                <a:gs pos="50000">
                  <a:srgbClr val="0B5285">
                    <a:alpha val="71000"/>
                  </a:srgbClr>
                </a:gs>
                <a:gs pos="100000">
                  <a:srgbClr val="0B51AE">
                    <a:alpha val="0"/>
                  </a:srgbClr>
                </a:gs>
              </a:gsLst>
              <a:lin ang="5400000"/>
            </a:gradFill>
          </p:spPr>
          <p:txBody>
            <a:bodyPr/>
            <a:lstStyle/>
            <a:p>
              <a:endParaRPr lang="en-US" sz="1211"/>
            </a:p>
          </p:txBody>
        </p:sp>
        <p:sp>
          <p:nvSpPr>
            <p:cNvPr id="5" name="TextBox 5"/>
            <p:cNvSpPr txBox="1"/>
            <p:nvPr/>
          </p:nvSpPr>
          <p:spPr>
            <a:xfrm>
              <a:off x="0" y="-38100"/>
              <a:ext cx="297104" cy="4213995"/>
            </a:xfrm>
            <a:prstGeom prst="rect">
              <a:avLst/>
            </a:prstGeom>
          </p:spPr>
          <p:txBody>
            <a:bodyPr lIns="50801" tIns="50801" rIns="50801" bIns="50801" rtlCol="0" anchor="ctr"/>
            <a:lstStyle/>
            <a:p>
              <a:pPr algn="ctr">
                <a:lnSpc>
                  <a:spcPts val="2659"/>
                </a:lnSpc>
              </a:pPr>
              <a:endParaRPr sz="1211"/>
            </a:p>
          </p:txBody>
        </p:sp>
      </p:grpSp>
      <p:grpSp>
        <p:nvGrpSpPr>
          <p:cNvPr id="6" name="Group 6"/>
          <p:cNvGrpSpPr/>
          <p:nvPr/>
        </p:nvGrpSpPr>
        <p:grpSpPr>
          <a:xfrm>
            <a:off x="1" y="-932637"/>
            <a:ext cx="11408608" cy="12152274"/>
            <a:chOff x="0" y="0"/>
            <a:chExt cx="5325529" cy="5672671"/>
          </a:xfrm>
        </p:grpSpPr>
        <p:sp>
          <p:nvSpPr>
            <p:cNvPr id="7" name="Freeform 7"/>
            <p:cNvSpPr/>
            <p:nvPr/>
          </p:nvSpPr>
          <p:spPr>
            <a:xfrm>
              <a:off x="0" y="0"/>
              <a:ext cx="5325491" cy="5672709"/>
            </a:xfrm>
            <a:custGeom>
              <a:avLst/>
              <a:gdLst/>
              <a:ahLst/>
              <a:cxnLst/>
              <a:rect l="l" t="t" r="r" b="b"/>
              <a:pathLst>
                <a:path w="5325491" h="5672709">
                  <a:moveTo>
                    <a:pt x="0" y="0"/>
                  </a:moveTo>
                  <a:lnTo>
                    <a:pt x="0" y="5672709"/>
                  </a:lnTo>
                  <a:lnTo>
                    <a:pt x="5325491" y="5672709"/>
                  </a:lnTo>
                  <a:lnTo>
                    <a:pt x="0" y="0"/>
                  </a:lnTo>
                  <a:close/>
                </a:path>
              </a:pathLst>
            </a:custGeom>
            <a:blipFill>
              <a:blip r:embed="rId3"/>
              <a:stretch>
                <a:fillRect l="-29939" r="-29939"/>
              </a:stretch>
            </a:blipFill>
          </p:spPr>
          <p:txBody>
            <a:bodyPr/>
            <a:lstStyle/>
            <a:p>
              <a:endParaRPr lang="en-US" sz="1211"/>
            </a:p>
          </p:txBody>
        </p:sp>
      </p:grpSp>
      <p:grpSp>
        <p:nvGrpSpPr>
          <p:cNvPr id="8" name="Group 8"/>
          <p:cNvGrpSpPr/>
          <p:nvPr/>
        </p:nvGrpSpPr>
        <p:grpSpPr>
          <a:xfrm rot="-2612396">
            <a:off x="6128633" y="-3006421"/>
            <a:ext cx="1291100" cy="18309165"/>
            <a:chOff x="0" y="0"/>
            <a:chExt cx="340043" cy="4822167"/>
          </a:xfrm>
        </p:grpSpPr>
        <p:sp>
          <p:nvSpPr>
            <p:cNvPr id="9" name="Freeform 9"/>
            <p:cNvSpPr/>
            <p:nvPr/>
          </p:nvSpPr>
          <p:spPr>
            <a:xfrm>
              <a:off x="0" y="0"/>
              <a:ext cx="340043" cy="4822167"/>
            </a:xfrm>
            <a:custGeom>
              <a:avLst/>
              <a:gdLst/>
              <a:ahLst/>
              <a:cxnLst/>
              <a:rect l="l" t="t" r="r" b="b"/>
              <a:pathLst>
                <a:path w="340043" h="4822167">
                  <a:moveTo>
                    <a:pt x="0" y="0"/>
                  </a:moveTo>
                  <a:lnTo>
                    <a:pt x="340043" y="0"/>
                  </a:lnTo>
                  <a:lnTo>
                    <a:pt x="340043" y="4822167"/>
                  </a:lnTo>
                  <a:lnTo>
                    <a:pt x="0" y="4822167"/>
                  </a:lnTo>
                  <a:close/>
                </a:path>
              </a:pathLst>
            </a:custGeom>
            <a:gradFill rotWithShape="1">
              <a:gsLst>
                <a:gs pos="0">
                  <a:srgbClr val="0B5285">
                    <a:alpha val="100000"/>
                  </a:srgbClr>
                </a:gs>
                <a:gs pos="50000">
                  <a:srgbClr val="0B5285">
                    <a:alpha val="71000"/>
                  </a:srgbClr>
                </a:gs>
                <a:gs pos="100000">
                  <a:srgbClr val="0B51AE">
                    <a:alpha val="0"/>
                  </a:srgbClr>
                </a:gs>
              </a:gsLst>
              <a:lin ang="5400000"/>
            </a:gradFill>
          </p:spPr>
          <p:txBody>
            <a:bodyPr/>
            <a:lstStyle/>
            <a:p>
              <a:endParaRPr lang="en-US" sz="1211"/>
            </a:p>
          </p:txBody>
        </p:sp>
        <p:sp>
          <p:nvSpPr>
            <p:cNvPr id="10" name="TextBox 10"/>
            <p:cNvSpPr txBox="1"/>
            <p:nvPr/>
          </p:nvSpPr>
          <p:spPr>
            <a:xfrm>
              <a:off x="0" y="-38100"/>
              <a:ext cx="340043" cy="4860267"/>
            </a:xfrm>
            <a:prstGeom prst="rect">
              <a:avLst/>
            </a:prstGeom>
          </p:spPr>
          <p:txBody>
            <a:bodyPr lIns="50801" tIns="50801" rIns="50801" bIns="50801" rtlCol="0" anchor="ctr"/>
            <a:lstStyle/>
            <a:p>
              <a:pPr algn="ctr">
                <a:lnSpc>
                  <a:spcPts val="2659"/>
                </a:lnSpc>
              </a:pPr>
              <a:endParaRPr sz="1211"/>
            </a:p>
          </p:txBody>
        </p:sp>
      </p:grpSp>
      <p:sp>
        <p:nvSpPr>
          <p:cNvPr id="11" name="Freeform 11"/>
          <p:cNvSpPr/>
          <p:nvPr/>
        </p:nvSpPr>
        <p:spPr>
          <a:xfrm flipH="1">
            <a:off x="2679594" y="1929997"/>
            <a:ext cx="6049423" cy="6427010"/>
          </a:xfrm>
          <a:custGeom>
            <a:avLst/>
            <a:gdLst/>
            <a:ahLst/>
            <a:cxnLst/>
            <a:rect l="l" t="t" r="r" b="b"/>
            <a:pathLst>
              <a:path w="6049424" h="6427011">
                <a:moveTo>
                  <a:pt x="6049424" y="0"/>
                </a:moveTo>
                <a:lnTo>
                  <a:pt x="0" y="0"/>
                </a:lnTo>
                <a:lnTo>
                  <a:pt x="0" y="6427010"/>
                </a:lnTo>
                <a:lnTo>
                  <a:pt x="6049424" y="6427010"/>
                </a:lnTo>
                <a:lnTo>
                  <a:pt x="6049424"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11"/>
          </a:p>
        </p:txBody>
      </p:sp>
      <p:grpSp>
        <p:nvGrpSpPr>
          <p:cNvPr id="12" name="Group 12"/>
          <p:cNvGrpSpPr/>
          <p:nvPr/>
        </p:nvGrpSpPr>
        <p:grpSpPr>
          <a:xfrm>
            <a:off x="3623720" y="2922532"/>
            <a:ext cx="4544232" cy="4544232"/>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5046" r="-25046"/>
              </a:stretch>
            </a:blipFill>
          </p:spPr>
          <p:txBody>
            <a:bodyPr/>
            <a:lstStyle/>
            <a:p>
              <a:endParaRPr lang="en-US" sz="1211" dirty="0"/>
            </a:p>
          </p:txBody>
        </p:sp>
      </p:grpSp>
      <p:grpSp>
        <p:nvGrpSpPr>
          <p:cNvPr id="14" name="Group 14"/>
          <p:cNvGrpSpPr/>
          <p:nvPr/>
        </p:nvGrpSpPr>
        <p:grpSpPr>
          <a:xfrm>
            <a:off x="10134019" y="1028701"/>
            <a:ext cx="7125282" cy="726845"/>
            <a:chOff x="0" y="0"/>
            <a:chExt cx="1418370" cy="180642"/>
          </a:xfrm>
        </p:grpSpPr>
        <p:sp>
          <p:nvSpPr>
            <p:cNvPr id="15" name="Freeform 15"/>
            <p:cNvSpPr/>
            <p:nvPr/>
          </p:nvSpPr>
          <p:spPr>
            <a:xfrm>
              <a:off x="0" y="0"/>
              <a:ext cx="1418370" cy="180642"/>
            </a:xfrm>
            <a:custGeom>
              <a:avLst/>
              <a:gdLst/>
              <a:ahLst/>
              <a:cxnLst/>
              <a:rect l="l" t="t" r="r" b="b"/>
              <a:pathLst>
                <a:path w="1418370" h="180642">
                  <a:moveTo>
                    <a:pt x="90321" y="0"/>
                  </a:moveTo>
                  <a:lnTo>
                    <a:pt x="1328049" y="0"/>
                  </a:lnTo>
                  <a:cubicBezTo>
                    <a:pt x="1377932" y="0"/>
                    <a:pt x="1418370" y="40438"/>
                    <a:pt x="1418370" y="90321"/>
                  </a:cubicBezTo>
                  <a:lnTo>
                    <a:pt x="1418370" y="90321"/>
                  </a:lnTo>
                  <a:cubicBezTo>
                    <a:pt x="1418370" y="114276"/>
                    <a:pt x="1408854" y="137249"/>
                    <a:pt x="1391916" y="154188"/>
                  </a:cubicBezTo>
                  <a:cubicBezTo>
                    <a:pt x="1374977" y="171126"/>
                    <a:pt x="1352004" y="180642"/>
                    <a:pt x="1328049" y="180642"/>
                  </a:cubicBezTo>
                  <a:lnTo>
                    <a:pt x="90321" y="180642"/>
                  </a:lnTo>
                  <a:cubicBezTo>
                    <a:pt x="40438" y="180642"/>
                    <a:pt x="0" y="140204"/>
                    <a:pt x="0" y="90321"/>
                  </a:cubicBezTo>
                  <a:lnTo>
                    <a:pt x="0" y="90321"/>
                  </a:lnTo>
                  <a:cubicBezTo>
                    <a:pt x="0" y="40438"/>
                    <a:pt x="40438" y="0"/>
                    <a:pt x="90321" y="0"/>
                  </a:cubicBezTo>
                  <a:close/>
                </a:path>
              </a:pathLst>
            </a:custGeom>
            <a:gradFill rotWithShape="1">
              <a:gsLst>
                <a:gs pos="0">
                  <a:srgbClr val="153953">
                    <a:alpha val="100000"/>
                  </a:srgbClr>
                </a:gs>
                <a:gs pos="100000">
                  <a:srgbClr val="065D9B">
                    <a:alpha val="100000"/>
                  </a:srgbClr>
                </a:gs>
              </a:gsLst>
              <a:lin ang="0"/>
            </a:gradFill>
          </p:spPr>
          <p:txBody>
            <a:bodyPr/>
            <a:lstStyle/>
            <a:p>
              <a:endParaRPr lang="en-US" sz="1211"/>
            </a:p>
          </p:txBody>
        </p:sp>
        <p:sp>
          <p:nvSpPr>
            <p:cNvPr id="16" name="TextBox 16"/>
            <p:cNvSpPr txBox="1"/>
            <p:nvPr/>
          </p:nvSpPr>
          <p:spPr>
            <a:xfrm>
              <a:off x="0" y="-38100"/>
              <a:ext cx="1418370" cy="218742"/>
            </a:xfrm>
            <a:prstGeom prst="rect">
              <a:avLst/>
            </a:prstGeom>
          </p:spPr>
          <p:txBody>
            <a:bodyPr lIns="50801" tIns="50801" rIns="50801" bIns="50801" rtlCol="0" anchor="ctr"/>
            <a:lstStyle/>
            <a:p>
              <a:pPr algn="ctr">
                <a:lnSpc>
                  <a:spcPts val="2659"/>
                </a:lnSpc>
              </a:pPr>
              <a:endParaRPr sz="1211"/>
            </a:p>
          </p:txBody>
        </p:sp>
      </p:grpSp>
      <p:sp>
        <p:nvSpPr>
          <p:cNvPr id="17" name="Freeform 17"/>
          <p:cNvSpPr/>
          <p:nvPr/>
        </p:nvSpPr>
        <p:spPr>
          <a:xfrm>
            <a:off x="16457850" y="1206185"/>
            <a:ext cx="374773" cy="432638"/>
          </a:xfrm>
          <a:custGeom>
            <a:avLst/>
            <a:gdLst/>
            <a:ahLst/>
            <a:cxnLst/>
            <a:rect l="l" t="t" r="r" b="b"/>
            <a:pathLst>
              <a:path w="374773" h="432638">
                <a:moveTo>
                  <a:pt x="0" y="0"/>
                </a:moveTo>
                <a:lnTo>
                  <a:pt x="374774" y="0"/>
                </a:lnTo>
                <a:lnTo>
                  <a:pt x="374774" y="432638"/>
                </a:lnTo>
                <a:lnTo>
                  <a:pt x="0" y="43263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sz="1211"/>
          </a:p>
        </p:txBody>
      </p:sp>
      <p:sp>
        <p:nvSpPr>
          <p:cNvPr id="21" name="TextBox 21"/>
          <p:cNvSpPr txBox="1"/>
          <p:nvPr/>
        </p:nvSpPr>
        <p:spPr>
          <a:xfrm>
            <a:off x="10402480" y="1101541"/>
            <a:ext cx="5789292" cy="495136"/>
          </a:xfrm>
          <a:prstGeom prst="rect">
            <a:avLst/>
          </a:prstGeom>
        </p:spPr>
        <p:txBody>
          <a:bodyPr wrap="square" lIns="0" tIns="0" rIns="0" bIns="0" rtlCol="0" anchor="t">
            <a:spAutoFit/>
          </a:bodyPr>
          <a:lstStyle/>
          <a:p>
            <a:pPr algn="r">
              <a:lnSpc>
                <a:spcPct val="150000"/>
              </a:lnSpc>
              <a:spcBef>
                <a:spcPct val="0"/>
              </a:spcBef>
            </a:pPr>
            <a:r>
              <a:rPr lang="en-US" sz="2447" spc="876" dirty="0">
                <a:solidFill>
                  <a:srgbClr val="FFFFFF"/>
                </a:solidFill>
                <a:latin typeface="Arial" panose="020B0604020202020204" pitchFamily="34" charset="0"/>
                <a:ea typeface="Open Sauce"/>
                <a:cs typeface="Arial" panose="020B0604020202020204" pitchFamily="34" charset="0"/>
                <a:sym typeface="Open Sauce"/>
              </a:rPr>
              <a:t>Mobile Tech Hive LTD</a:t>
            </a:r>
          </a:p>
        </p:txBody>
      </p:sp>
      <p:sp>
        <p:nvSpPr>
          <p:cNvPr id="22" name="TextBox 22"/>
          <p:cNvSpPr txBox="1"/>
          <p:nvPr/>
        </p:nvSpPr>
        <p:spPr>
          <a:xfrm>
            <a:off x="9003156" y="1786310"/>
            <a:ext cx="8115300" cy="3217932"/>
          </a:xfrm>
          <a:prstGeom prst="rect">
            <a:avLst/>
          </a:prstGeom>
        </p:spPr>
        <p:txBody>
          <a:bodyPr lIns="0" tIns="0" rIns="0" bIns="0" rtlCol="0" anchor="t">
            <a:spAutoFit/>
          </a:bodyPr>
          <a:lstStyle/>
          <a:p>
            <a:pPr algn="r">
              <a:lnSpc>
                <a:spcPct val="150000"/>
              </a:lnSpc>
            </a:pPr>
            <a:r>
              <a:rPr lang="en-US" sz="7429" b="1" spc="-156" dirty="0">
                <a:solidFill>
                  <a:srgbClr val="0F5995"/>
                </a:solidFill>
                <a:latin typeface="Arial" panose="020B0604020202020204" pitchFamily="34" charset="0"/>
                <a:ea typeface="Open Sauce Heavy"/>
                <a:cs typeface="Arial" panose="020B0604020202020204" pitchFamily="34" charset="0"/>
                <a:sym typeface="Open Sauce Heavy"/>
              </a:rPr>
              <a:t>Question And Answer Session</a:t>
            </a:r>
          </a:p>
        </p:txBody>
      </p:sp>
      <p:sp>
        <p:nvSpPr>
          <p:cNvPr id="23" name="TextBox 23"/>
          <p:cNvSpPr txBox="1"/>
          <p:nvPr/>
        </p:nvSpPr>
        <p:spPr>
          <a:xfrm>
            <a:off x="10029553" y="5314939"/>
            <a:ext cx="7229748" cy="780791"/>
          </a:xfrm>
          <a:prstGeom prst="rect">
            <a:avLst/>
          </a:prstGeom>
        </p:spPr>
        <p:txBody>
          <a:bodyPr lIns="0" tIns="0" rIns="0" bIns="0" rtlCol="0" anchor="t">
            <a:spAutoFit/>
          </a:bodyPr>
          <a:lstStyle/>
          <a:p>
            <a:pPr algn="r">
              <a:lnSpc>
                <a:spcPct val="150000"/>
              </a:lnSpc>
              <a:spcBef>
                <a:spcPct val="0"/>
              </a:spcBef>
            </a:pPr>
            <a:r>
              <a:rPr lang="en-US" sz="3859" b="1" dirty="0">
                <a:solidFill>
                  <a:srgbClr val="FFFFFF"/>
                </a:solidFill>
                <a:latin typeface="Arial" panose="020B0604020202020204" pitchFamily="34" charset="0"/>
                <a:ea typeface="Open Sauce Bold"/>
                <a:cs typeface="Arial" panose="020B0604020202020204" pitchFamily="34" charset="0"/>
                <a:sym typeface="Open Sauce Bold"/>
              </a:rPr>
              <a:t>Thank You For Your Attention</a:t>
            </a:r>
          </a:p>
        </p:txBody>
      </p:sp>
      <p:sp>
        <p:nvSpPr>
          <p:cNvPr id="27" name="Freeform 27"/>
          <p:cNvSpPr/>
          <p:nvPr/>
        </p:nvSpPr>
        <p:spPr>
          <a:xfrm>
            <a:off x="7319551" y="951573"/>
            <a:ext cx="656870" cy="656870"/>
          </a:xfrm>
          <a:custGeom>
            <a:avLst/>
            <a:gdLst/>
            <a:ahLst/>
            <a:cxnLst/>
            <a:rect l="l" t="t" r="r" b="b"/>
            <a:pathLst>
              <a:path w="656870" h="656870">
                <a:moveTo>
                  <a:pt x="0" y="0"/>
                </a:moveTo>
                <a:lnTo>
                  <a:pt x="656870" y="0"/>
                </a:lnTo>
                <a:lnTo>
                  <a:pt x="656870" y="656870"/>
                </a:lnTo>
                <a:lnTo>
                  <a:pt x="0" y="65687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sz="1211"/>
          </a:p>
        </p:txBody>
      </p:sp>
      <p:sp>
        <p:nvSpPr>
          <p:cNvPr id="28" name="Freeform 28"/>
          <p:cNvSpPr/>
          <p:nvPr/>
        </p:nvSpPr>
        <p:spPr>
          <a:xfrm>
            <a:off x="10895375" y="7667981"/>
            <a:ext cx="656870" cy="656870"/>
          </a:xfrm>
          <a:custGeom>
            <a:avLst/>
            <a:gdLst/>
            <a:ahLst/>
            <a:cxnLst/>
            <a:rect l="l" t="t" r="r" b="b"/>
            <a:pathLst>
              <a:path w="656870" h="656870">
                <a:moveTo>
                  <a:pt x="0" y="0"/>
                </a:moveTo>
                <a:lnTo>
                  <a:pt x="656870" y="0"/>
                </a:lnTo>
                <a:lnTo>
                  <a:pt x="656870" y="656870"/>
                </a:lnTo>
                <a:lnTo>
                  <a:pt x="0" y="65687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sz="1211"/>
          </a:p>
        </p:txBody>
      </p:sp>
      <p:grpSp>
        <p:nvGrpSpPr>
          <p:cNvPr id="29" name="Group 29"/>
          <p:cNvGrpSpPr/>
          <p:nvPr/>
        </p:nvGrpSpPr>
        <p:grpSpPr>
          <a:xfrm rot="-8100000">
            <a:off x="-1113178" y="-4917156"/>
            <a:ext cx="4584947" cy="9887645"/>
            <a:chOff x="0" y="0"/>
            <a:chExt cx="1207558" cy="2604153"/>
          </a:xfrm>
        </p:grpSpPr>
        <p:sp>
          <p:nvSpPr>
            <p:cNvPr id="30" name="Freeform 30"/>
            <p:cNvSpPr/>
            <p:nvPr/>
          </p:nvSpPr>
          <p:spPr>
            <a:xfrm>
              <a:off x="0" y="0"/>
              <a:ext cx="1207558" cy="2604153"/>
            </a:xfrm>
            <a:custGeom>
              <a:avLst/>
              <a:gdLst/>
              <a:ahLst/>
              <a:cxnLst/>
              <a:rect l="l" t="t" r="r" b="b"/>
              <a:pathLst>
                <a:path w="1207558" h="2604153">
                  <a:moveTo>
                    <a:pt x="0" y="0"/>
                  </a:moveTo>
                  <a:lnTo>
                    <a:pt x="1207558" y="0"/>
                  </a:lnTo>
                  <a:lnTo>
                    <a:pt x="1207558" y="2604153"/>
                  </a:lnTo>
                  <a:lnTo>
                    <a:pt x="0" y="2604153"/>
                  </a:lnTo>
                  <a:close/>
                </a:path>
              </a:pathLst>
            </a:custGeom>
            <a:gradFill rotWithShape="1">
              <a:gsLst>
                <a:gs pos="0">
                  <a:srgbClr val="0B5285">
                    <a:alpha val="100000"/>
                  </a:srgbClr>
                </a:gs>
                <a:gs pos="50000">
                  <a:srgbClr val="0B5285">
                    <a:alpha val="71000"/>
                  </a:srgbClr>
                </a:gs>
                <a:gs pos="100000">
                  <a:srgbClr val="0B51AE">
                    <a:alpha val="0"/>
                  </a:srgbClr>
                </a:gs>
              </a:gsLst>
              <a:lin ang="5400000"/>
            </a:gradFill>
          </p:spPr>
          <p:txBody>
            <a:bodyPr/>
            <a:lstStyle/>
            <a:p>
              <a:endParaRPr lang="en-US" sz="1211"/>
            </a:p>
          </p:txBody>
        </p:sp>
        <p:sp>
          <p:nvSpPr>
            <p:cNvPr id="31" name="TextBox 31"/>
            <p:cNvSpPr txBox="1"/>
            <p:nvPr/>
          </p:nvSpPr>
          <p:spPr>
            <a:xfrm>
              <a:off x="0" y="-38100"/>
              <a:ext cx="1207558" cy="2642253"/>
            </a:xfrm>
            <a:prstGeom prst="rect">
              <a:avLst/>
            </a:prstGeom>
          </p:spPr>
          <p:txBody>
            <a:bodyPr lIns="50801" tIns="50801" rIns="50801" bIns="50801" rtlCol="0" anchor="ctr"/>
            <a:lstStyle/>
            <a:p>
              <a:pPr algn="ctr">
                <a:lnSpc>
                  <a:spcPts val="2659"/>
                </a:lnSpc>
              </a:pPr>
              <a:endParaRPr sz="1211"/>
            </a:p>
          </p:txBody>
        </p:sp>
      </p:grpSp>
      <p:grpSp>
        <p:nvGrpSpPr>
          <p:cNvPr id="32" name="Group 32"/>
          <p:cNvGrpSpPr/>
          <p:nvPr/>
        </p:nvGrpSpPr>
        <p:grpSpPr>
          <a:xfrm rot="-8100000">
            <a:off x="-550618" y="-3627283"/>
            <a:ext cx="3158636" cy="6487180"/>
            <a:chOff x="0" y="0"/>
            <a:chExt cx="831904" cy="1708558"/>
          </a:xfrm>
        </p:grpSpPr>
        <p:sp>
          <p:nvSpPr>
            <p:cNvPr id="33" name="Freeform 33"/>
            <p:cNvSpPr/>
            <p:nvPr/>
          </p:nvSpPr>
          <p:spPr>
            <a:xfrm>
              <a:off x="0" y="0"/>
              <a:ext cx="831904" cy="1708558"/>
            </a:xfrm>
            <a:custGeom>
              <a:avLst/>
              <a:gdLst/>
              <a:ahLst/>
              <a:cxnLst/>
              <a:rect l="l" t="t" r="r" b="b"/>
              <a:pathLst>
                <a:path w="831904" h="1708558">
                  <a:moveTo>
                    <a:pt x="0" y="0"/>
                  </a:moveTo>
                  <a:lnTo>
                    <a:pt x="831904" y="0"/>
                  </a:lnTo>
                  <a:lnTo>
                    <a:pt x="831904" y="1708558"/>
                  </a:lnTo>
                  <a:lnTo>
                    <a:pt x="0" y="1708558"/>
                  </a:lnTo>
                  <a:close/>
                </a:path>
              </a:pathLst>
            </a:custGeom>
            <a:gradFill rotWithShape="1">
              <a:gsLst>
                <a:gs pos="0">
                  <a:srgbClr val="FFFFFF">
                    <a:alpha val="100000"/>
                  </a:srgbClr>
                </a:gs>
                <a:gs pos="50000">
                  <a:srgbClr val="FFFFFF">
                    <a:alpha val="71000"/>
                  </a:srgbClr>
                </a:gs>
                <a:gs pos="100000">
                  <a:srgbClr val="0B51AE">
                    <a:alpha val="0"/>
                  </a:srgbClr>
                </a:gs>
              </a:gsLst>
              <a:lin ang="5400000"/>
            </a:gradFill>
          </p:spPr>
          <p:txBody>
            <a:bodyPr/>
            <a:lstStyle/>
            <a:p>
              <a:endParaRPr lang="en-US" sz="1211"/>
            </a:p>
          </p:txBody>
        </p:sp>
        <p:sp>
          <p:nvSpPr>
            <p:cNvPr id="34" name="TextBox 34"/>
            <p:cNvSpPr txBox="1"/>
            <p:nvPr/>
          </p:nvSpPr>
          <p:spPr>
            <a:xfrm>
              <a:off x="0" y="-38100"/>
              <a:ext cx="831904" cy="1746658"/>
            </a:xfrm>
            <a:prstGeom prst="rect">
              <a:avLst/>
            </a:prstGeom>
          </p:spPr>
          <p:txBody>
            <a:bodyPr lIns="50801" tIns="50801" rIns="50801" bIns="50801" rtlCol="0" anchor="ctr"/>
            <a:lstStyle/>
            <a:p>
              <a:pPr algn="ctr">
                <a:lnSpc>
                  <a:spcPts val="2659"/>
                </a:lnSpc>
              </a:pPr>
              <a:endParaRPr sz="1211"/>
            </a:p>
          </p:txBody>
        </p:sp>
      </p:grpSp>
      <p:sp>
        <p:nvSpPr>
          <p:cNvPr id="35" name="Freeform 35"/>
          <p:cNvSpPr/>
          <p:nvPr/>
        </p:nvSpPr>
        <p:spPr>
          <a:xfrm>
            <a:off x="1843174" y="1929995"/>
            <a:ext cx="2595838" cy="2592594"/>
          </a:xfrm>
          <a:custGeom>
            <a:avLst/>
            <a:gdLst/>
            <a:ahLst/>
            <a:cxnLst/>
            <a:rect l="l" t="t" r="r" b="b"/>
            <a:pathLst>
              <a:path w="2595839" h="2592594">
                <a:moveTo>
                  <a:pt x="0" y="0"/>
                </a:moveTo>
                <a:lnTo>
                  <a:pt x="2595839" y="0"/>
                </a:lnTo>
                <a:lnTo>
                  <a:pt x="2595839" y="2592594"/>
                </a:lnTo>
                <a:lnTo>
                  <a:pt x="0" y="2592594"/>
                </a:lnTo>
                <a:lnTo>
                  <a:pt x="0" y="0"/>
                </a:lnTo>
                <a:close/>
              </a:path>
            </a:pathLst>
          </a:custGeom>
          <a:blipFill>
            <a:blip r:embed="rId8"/>
            <a:stretch>
              <a:fillRect/>
            </a:stretch>
          </a:blipFill>
        </p:spPr>
        <p:txBody>
          <a:bodyPr/>
          <a:lstStyle/>
          <a:p>
            <a:endParaRPr lang="en-US" sz="1211"/>
          </a:p>
        </p:txBody>
      </p:sp>
      <p:sp>
        <p:nvSpPr>
          <p:cNvPr id="36" name="Freeform 36"/>
          <p:cNvSpPr/>
          <p:nvPr/>
        </p:nvSpPr>
        <p:spPr>
          <a:xfrm>
            <a:off x="6548163" y="6072028"/>
            <a:ext cx="2595838" cy="2592594"/>
          </a:xfrm>
          <a:custGeom>
            <a:avLst/>
            <a:gdLst/>
            <a:ahLst/>
            <a:cxnLst/>
            <a:rect l="l" t="t" r="r" b="b"/>
            <a:pathLst>
              <a:path w="2595839" h="2592594">
                <a:moveTo>
                  <a:pt x="0" y="0"/>
                </a:moveTo>
                <a:lnTo>
                  <a:pt x="2595839" y="0"/>
                </a:lnTo>
                <a:lnTo>
                  <a:pt x="2595839" y="2592594"/>
                </a:lnTo>
                <a:lnTo>
                  <a:pt x="0" y="2592594"/>
                </a:lnTo>
                <a:lnTo>
                  <a:pt x="0" y="0"/>
                </a:lnTo>
                <a:close/>
              </a:path>
            </a:pathLst>
          </a:custGeom>
          <a:blipFill>
            <a:blip r:embed="rId8"/>
            <a:stretch>
              <a:fillRect/>
            </a:stretch>
          </a:blipFill>
        </p:spPr>
        <p:txBody>
          <a:bodyPr/>
          <a:lstStyle/>
          <a:p>
            <a:endParaRPr lang="en-US" sz="1211"/>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withEffect">
                                  <p:stCondLst>
                                    <p:cond delay="0"/>
                                  </p:stCondLst>
                                  <p:childTnLst>
                                    <p:animRot by="21600000">
                                      <p:cBhvr>
                                        <p:cTn id="6" dur="2000" fill="hold"/>
                                        <p:tgtEl>
                                          <p:spTgt spid="1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22055</TotalTime>
  <Words>1892</Words>
  <Application>Microsoft Macintosh PowerPoint</Application>
  <PresentationFormat>Custom</PresentationFormat>
  <Paragraphs>210</Paragraphs>
  <Slides>13</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Wingdings</vt:lpstr>
      <vt:lpstr>Open Sauce Bold</vt:lpstr>
      <vt:lpstr>Arial</vt:lpstr>
      <vt:lpstr>Arial Bold</vt:lpstr>
      <vt:lpstr>Open Sauce</vt:lpstr>
      <vt:lpstr>Calibri</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Corporate Earnings Report Presentation</dc:title>
  <cp:lastModifiedBy>Zaire Arif (2432765)</cp:lastModifiedBy>
  <cp:revision>98</cp:revision>
  <dcterms:created xsi:type="dcterms:W3CDTF">2006-08-16T00:00:00Z</dcterms:created>
  <dcterms:modified xsi:type="dcterms:W3CDTF">2026-03-14T17:21:21Z</dcterms:modified>
  <dc:identifier>DAHAxlpjuWM</dc:identifier>
</cp:coreProperties>
</file>