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0" r:id="rId4"/>
    <p:sldMasterId id="2147483671" r:id="rId5"/>
  </p:sldMasterIdLst>
  <p:notesMasterIdLst>
    <p:notesMasterId r:id="rId6"/>
  </p:notesMasterIdLst>
  <p:sldIdLst>
    <p:sldId id="256" r:id="rId7"/>
    <p:sldId id="257" r:id="rId8"/>
    <p:sldId id="258" r:id="rId9"/>
    <p:sldId id="259" r:id="rId10"/>
    <p:sldId id="260" r:id="rId11"/>
  </p:sldIdLst>
  <p:sldSz cy="5143500" cx="9144000"/>
  <p:notesSz cx="6858000" cy="9144000"/>
  <p:embeddedFontLst>
    <p:embeddedFont>
      <p:font typeface="Nunito SemiBold"/>
      <p:regular r:id="rId12"/>
      <p:bold r:id="rId13"/>
      <p:italic r:id="rId14"/>
      <p:boldItalic r:id="rId15"/>
    </p:embeddedFont>
    <p:embeddedFont>
      <p:font typeface="Nunito"/>
      <p:regular r:id="rId16"/>
      <p:bold r:id="rId17"/>
      <p:italic r:id="rId18"/>
      <p:boldItalic r:id="rId19"/>
    </p:embeddedFont>
    <p:embeddedFont>
      <p:font typeface="Nunito ExtraBold"/>
      <p:bold r:id="rId20"/>
      <p:boldItalic r:id="rId21"/>
    </p:embeddedFont>
    <p:embeddedFont>
      <p:font typeface="Nunito Medium"/>
      <p:regular r:id="rId22"/>
      <p:bold r:id="rId23"/>
      <p:italic r:id="rId24"/>
      <p:boldItalic r:id="rId25"/>
    </p:embeddedFont>
    <p:embeddedFont>
      <p:font typeface="Nunito Black"/>
      <p:bold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NunitoExtraBold-bold.fntdata"/><Relationship Id="rId22" Type="http://schemas.openxmlformats.org/officeDocument/2006/relationships/font" Target="fonts/NunitoMedium-regular.fntdata"/><Relationship Id="rId21" Type="http://schemas.openxmlformats.org/officeDocument/2006/relationships/font" Target="fonts/NunitoExtraBold-boldItalic.fntdata"/><Relationship Id="rId24" Type="http://schemas.openxmlformats.org/officeDocument/2006/relationships/font" Target="fonts/NunitoMedium-italic.fntdata"/><Relationship Id="rId23" Type="http://schemas.openxmlformats.org/officeDocument/2006/relationships/font" Target="fonts/NunitoMedium-bold.fntdata"/><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font" Target="fonts/NunitoBlack-bold.fntdata"/><Relationship Id="rId25" Type="http://schemas.openxmlformats.org/officeDocument/2006/relationships/font" Target="fonts/NunitoMedium-boldItalic.fntdata"/><Relationship Id="rId27" Type="http://schemas.openxmlformats.org/officeDocument/2006/relationships/font" Target="fonts/NunitoBlack-boldItalic.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font" Target="fonts/NunitoSemiBold-bold.fntdata"/><Relationship Id="rId12" Type="http://schemas.openxmlformats.org/officeDocument/2006/relationships/font" Target="fonts/NunitoSemiBold-regular.fntdata"/><Relationship Id="rId15" Type="http://schemas.openxmlformats.org/officeDocument/2006/relationships/font" Target="fonts/NunitoSemiBold-boldItalic.fntdata"/><Relationship Id="rId14" Type="http://schemas.openxmlformats.org/officeDocument/2006/relationships/font" Target="fonts/NunitoSemiBold-italic.fntdata"/><Relationship Id="rId17" Type="http://schemas.openxmlformats.org/officeDocument/2006/relationships/font" Target="fonts/Nunito-bold.fntdata"/><Relationship Id="rId16" Type="http://schemas.openxmlformats.org/officeDocument/2006/relationships/font" Target="fonts/Nunito-regular.fntdata"/><Relationship Id="rId19" Type="http://schemas.openxmlformats.org/officeDocument/2006/relationships/font" Target="fonts/Nunito-boldItalic.fntdata"/><Relationship Id="rId18" Type="http://schemas.openxmlformats.org/officeDocument/2006/relationships/font" Target="fonts/Nunito-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57e7eb28a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57e7eb28a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57e7eb28a4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357e7eb28a4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Welsh hotel grading system is managed by Visit Wales, the official tourism body for Wales. It follows the traditional star rating system, similar to other UK grading schemes but with a focus on quality, consistency and facility requirements. </a:t>
            </a:r>
            <a:endParaRPr/>
          </a:p>
          <a:p>
            <a:pPr indent="-298450" lvl="0" marL="457200" rtl="0" algn="l">
              <a:spcBef>
                <a:spcPts val="0"/>
              </a:spcBef>
              <a:spcAft>
                <a:spcPts val="0"/>
              </a:spcAft>
              <a:buSzPts val="1100"/>
              <a:buChar char="●"/>
            </a:pPr>
            <a:r>
              <a:rPr lang="en-GB"/>
              <a:t>Quality Assessment; hotels are evaluated on cleanliness, service, hospitality and overall experience. </a:t>
            </a:r>
            <a:endParaRPr/>
          </a:p>
          <a:p>
            <a:pPr indent="-298450" lvl="0" marL="457200" rtl="0" algn="l">
              <a:spcBef>
                <a:spcPts val="0"/>
              </a:spcBef>
              <a:spcAft>
                <a:spcPts val="0"/>
              </a:spcAft>
              <a:buSzPts val="1100"/>
              <a:buChar char="●"/>
            </a:pPr>
            <a:r>
              <a:rPr lang="en-GB"/>
              <a:t>Consistency in Key Areas; the grading ensures that all aspects of the hotel meet the expected standard for its star rating. This prevents a single high-scoring feature from artificially inflating the overall rating. </a:t>
            </a:r>
            <a:endParaRPr/>
          </a:p>
          <a:p>
            <a:pPr indent="-298450" lvl="0" marL="457200" rtl="0" algn="l">
              <a:spcBef>
                <a:spcPts val="0"/>
              </a:spcBef>
              <a:spcAft>
                <a:spcPts val="0"/>
              </a:spcAft>
              <a:buSzPts val="1100"/>
              <a:buChar char="●"/>
            </a:pPr>
            <a:r>
              <a:rPr lang="en-GB"/>
              <a:t>Facility Requirements; higher rated hotels must provide additional services and amenities expected at their level. </a:t>
            </a:r>
            <a:endParaRPr i="1"/>
          </a:p>
          <a:p>
            <a:pPr indent="0" lvl="0" marL="0" rtl="0" algn="l">
              <a:spcBef>
                <a:spcPts val="0"/>
              </a:spcBef>
              <a:spcAft>
                <a:spcPts val="0"/>
              </a:spcAft>
              <a:buNone/>
            </a:pPr>
            <a:r>
              <a:t/>
            </a:r>
            <a:endParaRPr i="1"/>
          </a:p>
          <a:p>
            <a:pPr indent="0" lvl="0" marL="0" rtl="0" algn="l">
              <a:spcBef>
                <a:spcPts val="0"/>
              </a:spcBef>
              <a:spcAft>
                <a:spcPts val="0"/>
              </a:spcAft>
              <a:buNone/>
            </a:pPr>
            <a:r>
              <a:rPr lang="en-GB"/>
              <a:t>A 5* hotel in the Welsh grading system must meet exceptional quality standards in service, facilities and guest experiences. 5* hotels must provide luxury accommodations with high-end furnishings and spacious rooms. Fine dining options. And exclusive amenities such as spas, private pools, concierge services and chauffeur options must be available. As well as attention to detail in design, comfort and guest satisfaction.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And this is why we’re a 5* hotel. </a:t>
            </a:r>
            <a:endParaRPr/>
          </a:p>
          <a:p>
            <a:pPr indent="0" lvl="0" marL="0" rtl="0" algn="l">
              <a:spcBef>
                <a:spcPts val="0"/>
              </a:spcBef>
              <a:spcAft>
                <a:spcPts val="0"/>
              </a:spcAft>
              <a:buNone/>
            </a:pPr>
            <a:r>
              <a:t/>
            </a:r>
            <a:endParaRPr i="1"/>
          </a:p>
          <a:p>
            <a:pPr indent="0" lvl="0" marL="0" rtl="0" algn="l">
              <a:spcBef>
                <a:spcPts val="0"/>
              </a:spcBef>
              <a:spcAft>
                <a:spcPts val="0"/>
              </a:spcAft>
              <a:buClr>
                <a:schemeClr val="dk1"/>
              </a:buClr>
              <a:buSzPts val="1100"/>
              <a:buFont typeface="Arial"/>
              <a:buNone/>
            </a:pPr>
            <a:r>
              <a:rPr i="1" lang="en-GB">
                <a:solidFill>
                  <a:schemeClr val="dk1"/>
                </a:solidFill>
              </a:rPr>
              <a:t>Visit Wales (2019). </a:t>
            </a:r>
            <a:endParaRPr i="1"/>
          </a:p>
          <a:p>
            <a:pPr indent="0" lvl="0" marL="0" rtl="0" algn="l">
              <a:spcBef>
                <a:spcPts val="0"/>
              </a:spcBef>
              <a:spcAft>
                <a:spcPts val="0"/>
              </a:spcAft>
              <a:buNone/>
            </a:pPr>
            <a:r>
              <a:t/>
            </a:r>
            <a:endParaRPr/>
          </a:p>
          <a:p>
            <a:pPr indent="0" lvl="0" marL="0" rtl="0" algn="l">
              <a:spcBef>
                <a:spcPts val="0"/>
              </a:spcBef>
              <a:spcAft>
                <a:spcPts val="0"/>
              </a:spcAft>
              <a:buNone/>
            </a:pPr>
            <a:r>
              <a:t/>
            </a:r>
            <a:endParaRPr i="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57e7eb28a4_0_1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57e7eb28a4_0_1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Visitor typology refers to the classification of guests based on their characteristics, motivations and behaviours when choosing a destination or hotel experience. As were a luxury eco-conscious hotel and spa, catering to high-net-worth visitors, we can expect to see:</a:t>
            </a:r>
            <a:endParaRPr/>
          </a:p>
          <a:p>
            <a:pPr indent="-298450" lvl="0" marL="457200" rtl="0" algn="l">
              <a:spcBef>
                <a:spcPts val="0"/>
              </a:spcBef>
              <a:spcAft>
                <a:spcPts val="0"/>
              </a:spcAft>
              <a:buSzPts val="1100"/>
              <a:buChar char="●"/>
            </a:pPr>
            <a:r>
              <a:rPr lang="en-GB"/>
              <a:t>Luxury seekers; looking for high-end accommodations with exceptional service. They favour exclusive and private experiences. Interested in bespoke wellness treatments and gourmet dining.</a:t>
            </a:r>
            <a:endParaRPr/>
          </a:p>
          <a:p>
            <a:pPr indent="-298450" lvl="0" marL="457200" rtl="0" algn="l">
              <a:spcBef>
                <a:spcPts val="0"/>
              </a:spcBef>
              <a:spcAft>
                <a:spcPts val="0"/>
              </a:spcAft>
              <a:buSzPts val="1100"/>
              <a:buChar char="●"/>
            </a:pPr>
            <a:r>
              <a:rPr lang="en-GB"/>
              <a:t>Wellness enthusiasts; focussing on holistic health, relaxation and rejuvenation. They are interested in spa retreats, meditation and customised wellness programs. Preferring tranquil environments that promote mental and physical well-being. </a:t>
            </a:r>
            <a:endParaRPr/>
          </a:p>
          <a:p>
            <a:pPr indent="-298450" lvl="0" marL="457200" rtl="0" algn="l">
              <a:spcBef>
                <a:spcPts val="0"/>
              </a:spcBef>
              <a:spcAft>
                <a:spcPts val="0"/>
              </a:spcAft>
              <a:buSzPts val="1100"/>
              <a:buChar char="●"/>
            </a:pPr>
            <a:r>
              <a:rPr lang="en-GB"/>
              <a:t>High-net-worth individuals; require personalised services, such as private concierge and tailored experiences. Who look for high-end amenities and expect exclusivity and prestige. </a:t>
            </a:r>
            <a:endParaRPr/>
          </a:p>
          <a:p>
            <a:pPr indent="-298450" lvl="0" marL="457200" rtl="0" algn="l">
              <a:spcBef>
                <a:spcPts val="0"/>
              </a:spcBef>
              <a:spcAft>
                <a:spcPts val="0"/>
              </a:spcAft>
              <a:buSzPts val="1100"/>
              <a:buChar char="●"/>
            </a:pPr>
            <a:r>
              <a:rPr lang="en-GB"/>
              <a:t>Business &amp; corporate elite; combining leisure with work in a luxurious setting. They prefer secluded resorts for work-life balance.</a:t>
            </a:r>
            <a:endParaRPr/>
          </a:p>
          <a:p>
            <a:pPr indent="0" lvl="0" marL="0" rtl="0" algn="l">
              <a:spcBef>
                <a:spcPts val="0"/>
              </a:spcBef>
              <a:spcAft>
                <a:spcPts val="0"/>
              </a:spcAft>
              <a:buNone/>
            </a:pPr>
            <a:r>
              <a:rPr i="1" lang="en-GB"/>
              <a:t>Mele, E, et al. (2024).</a:t>
            </a:r>
            <a:endParaRPr i="1"/>
          </a:p>
          <a:p>
            <a:pPr indent="0" lvl="0" marL="0" rtl="0" algn="l">
              <a:spcBef>
                <a:spcPts val="0"/>
              </a:spcBef>
              <a:spcAft>
                <a:spcPts val="0"/>
              </a:spcAft>
              <a:buNone/>
            </a:pPr>
            <a:r>
              <a:t/>
            </a:r>
            <a:endParaRPr/>
          </a:p>
          <a:p>
            <a:pPr indent="0" lvl="0" marL="0" rtl="0" algn="l">
              <a:spcBef>
                <a:spcPts val="0"/>
              </a:spcBef>
              <a:spcAft>
                <a:spcPts val="0"/>
              </a:spcAft>
              <a:buNone/>
            </a:pPr>
            <a:r>
              <a:rPr lang="en-GB"/>
              <a:t>According to Cohen’s Tourist Typology, our visitors would most likely fall into the categories of Individual Mass Tourists and Explorers, and potentially the Organised Mass Tourists. </a:t>
            </a:r>
            <a:endParaRPr/>
          </a:p>
          <a:p>
            <a:pPr indent="-298450" lvl="0" marL="457200" rtl="0" algn="l">
              <a:spcBef>
                <a:spcPts val="0"/>
              </a:spcBef>
              <a:spcAft>
                <a:spcPts val="0"/>
              </a:spcAft>
              <a:buSzPts val="1100"/>
              <a:buChar char="●"/>
            </a:pPr>
            <a:r>
              <a:rPr lang="en-GB"/>
              <a:t>Individual mass tourists; want high-end experiences but prefer independence rather than group tours. They favour luxury hotels and spas, that offer privacy, exclusivity and personalised services. These travellers will value our customised escape and elevated luxury on offer.</a:t>
            </a:r>
            <a:endParaRPr/>
          </a:p>
          <a:p>
            <a:pPr indent="-298450" lvl="0" marL="457200" rtl="0" algn="l">
              <a:spcBef>
                <a:spcPts val="0"/>
              </a:spcBef>
              <a:spcAft>
                <a:spcPts val="0"/>
              </a:spcAft>
              <a:buSzPts val="1100"/>
              <a:buChar char="●"/>
            </a:pPr>
            <a:r>
              <a:rPr lang="en-GB"/>
              <a:t>Explorers; seek novelty over mass-market experiences and want to explore new destinations without being fully immersed in unfamiliar settings. They want eco-conscious tourism, nature-based wellness activities and exclusive access to preserved environments. Explorers will be drawn to our hotel due to our sustainable practices and immersive relaxation experiences. </a:t>
            </a:r>
            <a:endParaRPr/>
          </a:p>
          <a:p>
            <a:pPr indent="-298450" lvl="0" marL="457200" rtl="0" algn="l">
              <a:spcBef>
                <a:spcPts val="0"/>
              </a:spcBef>
              <a:spcAft>
                <a:spcPts val="0"/>
              </a:spcAft>
              <a:buSzPts val="1100"/>
              <a:buChar char="●"/>
            </a:pPr>
            <a:r>
              <a:rPr lang="en-GB"/>
              <a:t>Organised mass tourists; enjoy structured itineraries and pre-arranged experiences but expect high-end service and exclusivity. They will appreciate our ability to offer curated, premium services.</a:t>
            </a:r>
            <a:endParaRPr/>
          </a:p>
          <a:p>
            <a:pPr indent="0" lvl="0" marL="0" rtl="0" algn="l">
              <a:spcBef>
                <a:spcPts val="0"/>
              </a:spcBef>
              <a:spcAft>
                <a:spcPts val="0"/>
              </a:spcAft>
              <a:buNone/>
            </a:pPr>
            <a:r>
              <a:rPr i="1" lang="en-GB"/>
              <a:t>Tourism Teacher (2022).</a:t>
            </a:r>
            <a:endParaRPr i="1"/>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357e7eb28a4_0_2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357e7eb28a4_0_2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Empowerment theory is a framework that focuses on enhancing individuals control over their lives, fostering self-determination and promoting social change. It is used to encourage decision-making, autonomy and proactive engagement.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Using empowerment theory will enhance our guest satisfaction, employee performance and overall service excellence. We want to integrate empowerment strategies by: </a:t>
            </a:r>
            <a:endParaRPr/>
          </a:p>
          <a:p>
            <a:pPr indent="0" lvl="0" marL="0" rtl="0" algn="l">
              <a:spcBef>
                <a:spcPts val="0"/>
              </a:spcBef>
              <a:spcAft>
                <a:spcPts val="0"/>
              </a:spcAft>
              <a:buNone/>
            </a:pPr>
            <a:r>
              <a:rPr b="1" lang="en-GB"/>
              <a:t>EMPLOYEE EMPOWERMENT &amp; PROACTIVE DECISION-MAKING</a:t>
            </a:r>
            <a:endParaRPr b="1"/>
          </a:p>
          <a:p>
            <a:pPr indent="-298450" lvl="0" marL="457200" rtl="0" algn="l">
              <a:spcBef>
                <a:spcPts val="0"/>
              </a:spcBef>
              <a:spcAft>
                <a:spcPts val="0"/>
              </a:spcAft>
              <a:buSzPts val="1100"/>
              <a:buChar char="●"/>
            </a:pPr>
            <a:r>
              <a:rPr lang="en-GB"/>
              <a:t>Training staff to make real-time decisions that enhance guest experiences; by offering customised spa treatments based on guest preferences. </a:t>
            </a:r>
            <a:endParaRPr/>
          </a:p>
          <a:p>
            <a:pPr indent="-298450" lvl="0" marL="457200" rtl="0" algn="l">
              <a:spcBef>
                <a:spcPts val="0"/>
              </a:spcBef>
              <a:spcAft>
                <a:spcPts val="0"/>
              </a:spcAft>
              <a:buSzPts val="1100"/>
              <a:buChar char="●"/>
            </a:pPr>
            <a:r>
              <a:rPr lang="en-GB"/>
              <a:t>Provide autonomy in handling guest concerns, ensuring problems are resolved efficiently without requiring managerial approval. </a:t>
            </a:r>
            <a:endParaRPr/>
          </a:p>
          <a:p>
            <a:pPr indent="-298450" lvl="0" marL="457200" rtl="0" algn="l">
              <a:spcBef>
                <a:spcPts val="0"/>
              </a:spcBef>
              <a:spcAft>
                <a:spcPts val="0"/>
              </a:spcAft>
              <a:buSzPts val="1100"/>
              <a:buChar char="●"/>
            </a:pPr>
            <a:r>
              <a:rPr lang="en-GB"/>
              <a:t>Foster a culture of trust; when our employees feel empowered, they are more likely to deliver exceptional service. </a:t>
            </a:r>
            <a:endParaRPr/>
          </a:p>
          <a:p>
            <a:pPr indent="0" lvl="0" marL="0" rtl="0" algn="l">
              <a:spcBef>
                <a:spcPts val="0"/>
              </a:spcBef>
              <a:spcAft>
                <a:spcPts val="0"/>
              </a:spcAft>
              <a:buNone/>
            </a:pPr>
            <a:r>
              <a:rPr b="1" lang="en-GB"/>
              <a:t>GUEST EXPERIENCE PERSONALISATION</a:t>
            </a:r>
            <a:endParaRPr b="1"/>
          </a:p>
          <a:p>
            <a:pPr indent="-298450" lvl="0" marL="457200" rtl="0" algn="l">
              <a:spcBef>
                <a:spcPts val="0"/>
              </a:spcBef>
              <a:spcAft>
                <a:spcPts val="0"/>
              </a:spcAft>
              <a:buSzPts val="1100"/>
              <a:buChar char="●"/>
            </a:pPr>
            <a:r>
              <a:rPr lang="en-GB"/>
              <a:t>Allows visitors to customise their spa experiences; by offering personalised aromatherapy blends, private wellness consultations or tailored relaxation packages.</a:t>
            </a:r>
            <a:endParaRPr/>
          </a:p>
          <a:p>
            <a:pPr indent="-298450" lvl="0" marL="457200" rtl="0" algn="l">
              <a:spcBef>
                <a:spcPts val="0"/>
              </a:spcBef>
              <a:spcAft>
                <a:spcPts val="0"/>
              </a:spcAft>
              <a:buSzPts val="1100"/>
              <a:buChar char="●"/>
            </a:pPr>
            <a:r>
              <a:rPr lang="en-GB"/>
              <a:t>Encouraging guests to take part in eco-conscious initiatives, aligning with our sustainability values. </a:t>
            </a:r>
            <a:endParaRPr/>
          </a:p>
          <a:p>
            <a:pPr indent="0" lvl="0" marL="0" rtl="0" algn="l">
              <a:spcBef>
                <a:spcPts val="0"/>
              </a:spcBef>
              <a:spcAft>
                <a:spcPts val="0"/>
              </a:spcAft>
              <a:buNone/>
            </a:pPr>
            <a:r>
              <a:rPr b="1" lang="en-GB"/>
              <a:t>ORGANISATIONAL DECISION-MAKING &amp; INDUSTRY STANDARDS</a:t>
            </a:r>
            <a:endParaRPr b="1"/>
          </a:p>
          <a:p>
            <a:pPr indent="-298450" lvl="0" marL="457200" rtl="0" algn="l">
              <a:spcBef>
                <a:spcPts val="0"/>
              </a:spcBef>
              <a:spcAft>
                <a:spcPts val="0"/>
              </a:spcAft>
              <a:buSzPts val="1100"/>
              <a:buChar char="●"/>
            </a:pPr>
            <a:r>
              <a:rPr lang="en-GB"/>
              <a:t>By implementing staff training programs that reinforce decision-making at all levels.</a:t>
            </a:r>
            <a:endParaRPr/>
          </a:p>
          <a:p>
            <a:pPr indent="-298450" lvl="0" marL="457200" rtl="0" algn="l">
              <a:spcBef>
                <a:spcPts val="0"/>
              </a:spcBef>
              <a:spcAft>
                <a:spcPts val="0"/>
              </a:spcAft>
              <a:buSzPts val="1100"/>
              <a:buChar char="●"/>
            </a:pPr>
            <a:r>
              <a:rPr lang="en-GB"/>
              <a:t>Encourage leadership to engage employees in shaping service standards and operational improvements. </a:t>
            </a:r>
            <a:endParaRPr/>
          </a:p>
          <a:p>
            <a:pPr indent="-298450" lvl="0" marL="457200" rtl="0" algn="l">
              <a:spcBef>
                <a:spcPts val="0"/>
              </a:spcBef>
              <a:spcAft>
                <a:spcPts val="0"/>
              </a:spcAft>
              <a:buSzPts val="1100"/>
              <a:buChar char="●"/>
            </a:pPr>
            <a:r>
              <a:rPr lang="en-GB"/>
              <a:t>Align hotel policies with the industries best practices for high-net-worth hospitality.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By integrating the empowerment theory, we will not only enhance luxury and exclusivity but also create a meaningful, sustainable guest experience. </a:t>
            </a:r>
            <a:endParaRPr/>
          </a:p>
          <a:p>
            <a:pPr indent="0" lvl="0" marL="0" rtl="0" algn="l">
              <a:spcBef>
                <a:spcPts val="0"/>
              </a:spcBef>
              <a:spcAft>
                <a:spcPts val="0"/>
              </a:spcAft>
              <a:buNone/>
            </a:pPr>
            <a:r>
              <a:rPr i="1" lang="en-GB"/>
              <a:t>Arhin, A.K, et al (2025).</a:t>
            </a:r>
            <a:endParaRPr i="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357e7eb28a4_0_3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357e7eb28a4_0_3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Spa Staff Training Role-Play</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Title: "Delivering a Five-Star Spa Experience"</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Purpose: Staff training for client interaction, consultation skills, and recommending appropriate treatments.</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Characters:</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 Daisy – Senior Therapist / Trainer</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 Tyler-Belle – New Spa Therapist (Trainee)</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[Scene: Inside the spa reception area. Daisy is observing Tyler-Belle during a mock client consultation.]</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Right, Tyler-Belle, let’s walk through how you’d greet a guest coming in for a treatment. I’ll pretend to be the client, and you respond as you would in a real setting. Ready?</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Tyler-Belle: Yes, ready!</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steps forward, acting as the guest.]</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(as client): Good afternoon. I’ve got a 2 o’clock appointment for a facial.</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Tyler-Belle: Good afternoon, and welcome to Serenity Spa. My name’s Tyler-Belle – I’ll be looking after you today. May I confirm your name, please?</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(as client): Yes, it’s Ms Robinson.</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Tyler-Belle: Lovely to meet you, Ms Robinson. I see you're booked in for our Rejuvenating Botanical Facial. Before we begin, I’ll just ask a few quick questions to tailor the treatment to your skin type. Is that alright?</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(now as herself): Perfect. That was a warm and professional start. Now, let's practise how you’d respond if the client had sensitive skin. I’ll give you that scenario.</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returns to role-playing as client.]</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(as client): I do have quite sensitive skin, and I react easily to new products.</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Tyler-Belle: Thank you for letting me know. In that case, I’ll use our gentle, fragrance-free range which is specifically formulated for sensitive skin. I’ll also carry out a patch test before applying anything to the face. If anything feels uncomfortable during the treatment, please do let me know straight away.</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(back to trainer role): Excellent – very reassuring. Now, let’s practise offering an aftercare recommendation. Imagine the treatment’s finished, and the client is back at reception.</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Tyler-Belle: Thank you again for coming in today, Ms Robinson. Your skin responded beautifully to the treatment. To maintain the results, I’d recommend our Calming Hydration Serum. It’s lightweight, perfect for sensitive skin, and helps to reduce redness over time. Would you like me to pop one by reception for you?</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That’s exactly the kind of confident, helpful advice we want to give. You’ve shown good product knowledge, personalised care, and a calm, professional tone. Just remember to always double-check for contraindications during the consultation.</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Tyler-Belle: Thanks, Daisy. That was helpful – I feel more confident now.</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Daisy: You’re doing brilliantly. With a bit more practice, you’ll be ready to handle real clients in no time. </a:t>
            </a:r>
            <a:endParaRPr sz="1200">
              <a:solidFill>
                <a:schemeClr val="dk1"/>
              </a:solidFill>
              <a:latin typeface="Times New Roman"/>
              <a:ea typeface="Times New Roman"/>
              <a:cs typeface="Times New Roman"/>
              <a:sym typeface="Times New Roman"/>
            </a:endParaRPr>
          </a:p>
          <a:p>
            <a:pPr indent="0" lvl="0" marL="0" rtl="0" algn="l">
              <a:spcBef>
                <a:spcPts val="1200"/>
              </a:spcBef>
              <a:spcAft>
                <a:spcPts val="0"/>
              </a:spcAft>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4" name="Shape 54"/>
        <p:cNvGrpSpPr/>
        <p:nvPr/>
      </p:nvGrpSpPr>
      <p:grpSpPr>
        <a:xfrm>
          <a:off x="0" y="0"/>
          <a:ext cx="0" cy="0"/>
          <a:chOff x="0" y="0"/>
          <a:chExt cx="0" cy="0"/>
        </a:xfrm>
      </p:grpSpPr>
      <p:sp>
        <p:nvSpPr>
          <p:cNvPr id="55" name="Google Shape;55;p1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56" name="Google Shape;56;p14"/>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7" name="Google Shape;57;p1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15"/>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60" name="Google Shape;60;p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61" name="Shape 61"/>
        <p:cNvGrpSpPr/>
        <p:nvPr/>
      </p:nvGrpSpPr>
      <p:grpSpPr>
        <a:xfrm>
          <a:off x="0" y="0"/>
          <a:ext cx="0" cy="0"/>
          <a:chOff x="0" y="0"/>
          <a:chExt cx="0" cy="0"/>
        </a:xfrm>
      </p:grpSpPr>
      <p:sp>
        <p:nvSpPr>
          <p:cNvPr id="62" name="Google Shape;62;p1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3" name="Google Shape;6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4" name="Google Shape;64;p1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5" name="Shape 65"/>
        <p:cNvGrpSpPr/>
        <p:nvPr/>
      </p:nvGrpSpPr>
      <p:grpSpPr>
        <a:xfrm>
          <a:off x="0" y="0"/>
          <a:ext cx="0" cy="0"/>
          <a:chOff x="0" y="0"/>
          <a:chExt cx="0" cy="0"/>
        </a:xfrm>
      </p:grpSpPr>
      <p:sp>
        <p:nvSpPr>
          <p:cNvPr id="66" name="Google Shape;66;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7" name="Google Shape;67;p17"/>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68" name="Google Shape;68;p17"/>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69" name="Google Shape;69;p1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2" name="Google Shape;72;p1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3" name="Shape 73"/>
        <p:cNvGrpSpPr/>
        <p:nvPr/>
      </p:nvGrpSpPr>
      <p:grpSpPr>
        <a:xfrm>
          <a:off x="0" y="0"/>
          <a:ext cx="0" cy="0"/>
          <a:chOff x="0" y="0"/>
          <a:chExt cx="0" cy="0"/>
        </a:xfrm>
      </p:grpSpPr>
      <p:sp>
        <p:nvSpPr>
          <p:cNvPr id="74" name="Google Shape;74;p19"/>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75" name="Google Shape;75;p19"/>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76" name="Google Shape;76;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20"/>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79" name="Google Shape;79;p2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0" name="Shape 80"/>
        <p:cNvGrpSpPr/>
        <p:nvPr/>
      </p:nvGrpSpPr>
      <p:grpSpPr>
        <a:xfrm>
          <a:off x="0" y="0"/>
          <a:ext cx="0" cy="0"/>
          <a:chOff x="0" y="0"/>
          <a:chExt cx="0" cy="0"/>
        </a:xfrm>
      </p:grpSpPr>
      <p:sp>
        <p:nvSpPr>
          <p:cNvPr id="81" name="Google Shape;81;p21"/>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21"/>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3" name="Google Shape;83;p21"/>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4" name="Google Shape;84;p21"/>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5" name="Google Shape;85;p2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6" name="Shape 86"/>
        <p:cNvGrpSpPr/>
        <p:nvPr/>
      </p:nvGrpSpPr>
      <p:grpSpPr>
        <a:xfrm>
          <a:off x="0" y="0"/>
          <a:ext cx="0" cy="0"/>
          <a:chOff x="0" y="0"/>
          <a:chExt cx="0" cy="0"/>
        </a:xfrm>
      </p:grpSpPr>
      <p:sp>
        <p:nvSpPr>
          <p:cNvPr id="87" name="Google Shape;87;p22"/>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88" name="Google Shape;88;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89" name="Shape 89"/>
        <p:cNvGrpSpPr/>
        <p:nvPr/>
      </p:nvGrpSpPr>
      <p:grpSpPr>
        <a:xfrm>
          <a:off x="0" y="0"/>
          <a:ext cx="0" cy="0"/>
          <a:chOff x="0" y="0"/>
          <a:chExt cx="0" cy="0"/>
        </a:xfrm>
      </p:grpSpPr>
      <p:sp>
        <p:nvSpPr>
          <p:cNvPr id="90" name="Google Shape;90;p23"/>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92" name="Google Shape;92;p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3" name="Shape 93"/>
        <p:cNvGrpSpPr/>
        <p:nvPr/>
      </p:nvGrpSpPr>
      <p:grpSpPr>
        <a:xfrm>
          <a:off x="0" y="0"/>
          <a:ext cx="0" cy="0"/>
          <a:chOff x="0" y="0"/>
          <a:chExt cx="0" cy="0"/>
        </a:xfrm>
      </p:grpSpPr>
      <p:sp>
        <p:nvSpPr>
          <p:cNvPr id="94" name="Google Shape;94;p2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1.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52" name="Google Shape;52;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53" name="Google Shape;53;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mc:AlternateContent>
    <mc:Choice Requires="p14">
      <p:transition spd="slow" p14:dur="2500">
        <p14:flip dir="l"/>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 Id="rId3"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 name="Shape 98"/>
        <p:cNvGrpSpPr/>
        <p:nvPr/>
      </p:nvGrpSpPr>
      <p:grpSpPr>
        <a:xfrm>
          <a:off x="0" y="0"/>
          <a:ext cx="0" cy="0"/>
          <a:chOff x="0" y="0"/>
          <a:chExt cx="0" cy="0"/>
        </a:xfrm>
      </p:grpSpPr>
      <p:sp>
        <p:nvSpPr>
          <p:cNvPr id="99" name="Google Shape;99;p25"/>
          <p:cNvSpPr txBox="1"/>
          <p:nvPr/>
        </p:nvSpPr>
        <p:spPr>
          <a:xfrm>
            <a:off x="1023900" y="1624550"/>
            <a:ext cx="7096200" cy="1762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5600">
                <a:solidFill>
                  <a:schemeClr val="dk2"/>
                </a:solidFill>
                <a:highlight>
                  <a:srgbClr val="C6B6A5"/>
                </a:highlight>
                <a:latin typeface="Nunito Black"/>
                <a:ea typeface="Nunito Black"/>
                <a:cs typeface="Nunito Black"/>
                <a:sym typeface="Nunito Black"/>
              </a:rPr>
              <a:t>Serenity, Soul &amp; Spa</a:t>
            </a:r>
            <a:endParaRPr sz="5600">
              <a:solidFill>
                <a:schemeClr val="dk2"/>
              </a:solidFill>
              <a:highlight>
                <a:srgbClr val="C6B6A5"/>
              </a:highlight>
              <a:latin typeface="Nunito Black"/>
              <a:ea typeface="Nunito Black"/>
              <a:cs typeface="Nunito Black"/>
              <a:sym typeface="Nunito Black"/>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6B6A5"/>
        </a:solidFill>
      </p:bgPr>
    </p:bg>
    <p:spTree>
      <p:nvGrpSpPr>
        <p:cNvPr id="103" name="Shape 103"/>
        <p:cNvGrpSpPr/>
        <p:nvPr/>
      </p:nvGrpSpPr>
      <p:grpSpPr>
        <a:xfrm>
          <a:off x="0" y="0"/>
          <a:ext cx="0" cy="0"/>
          <a:chOff x="0" y="0"/>
          <a:chExt cx="0" cy="0"/>
        </a:xfrm>
      </p:grpSpPr>
      <p:sp>
        <p:nvSpPr>
          <p:cNvPr id="104" name="Google Shape;104;p26"/>
          <p:cNvSpPr txBox="1"/>
          <p:nvPr>
            <p:ph type="title"/>
          </p:nvPr>
        </p:nvSpPr>
        <p:spPr>
          <a:xfrm>
            <a:off x="311700" y="2052538"/>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GB">
                <a:solidFill>
                  <a:schemeClr val="lt1"/>
                </a:solidFill>
                <a:latin typeface="Nunito ExtraBold"/>
                <a:ea typeface="Nunito ExtraBold"/>
                <a:cs typeface="Nunito ExtraBold"/>
                <a:sym typeface="Nunito ExtraBold"/>
              </a:rPr>
              <a:t>What Makes a 5* Hotel?</a:t>
            </a:r>
            <a:endParaRPr>
              <a:solidFill>
                <a:schemeClr val="lt1"/>
              </a:solidFill>
              <a:latin typeface="Nunito ExtraBold"/>
              <a:ea typeface="Nunito ExtraBold"/>
              <a:cs typeface="Nunito ExtraBold"/>
              <a:sym typeface="Nunito ExtraBold"/>
            </a:endParaRPr>
          </a:p>
        </p:txBody>
      </p:sp>
      <p:sp>
        <p:nvSpPr>
          <p:cNvPr id="105" name="Google Shape;105;p26"/>
          <p:cNvSpPr/>
          <p:nvPr/>
        </p:nvSpPr>
        <p:spPr>
          <a:xfrm>
            <a:off x="4954125" y="3758363"/>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Attention to Detail</a:t>
            </a:r>
            <a:endParaRPr>
              <a:latin typeface="Nunito Medium"/>
              <a:ea typeface="Nunito Medium"/>
              <a:cs typeface="Nunito Medium"/>
              <a:sym typeface="Nunito Medium"/>
            </a:endParaRPr>
          </a:p>
        </p:txBody>
      </p:sp>
      <p:sp>
        <p:nvSpPr>
          <p:cNvPr id="106" name="Google Shape;106;p26"/>
          <p:cNvSpPr/>
          <p:nvPr/>
        </p:nvSpPr>
        <p:spPr>
          <a:xfrm>
            <a:off x="6268400" y="2625238"/>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Luxury Accommodation </a:t>
            </a:r>
            <a:endParaRPr>
              <a:latin typeface="Nunito Medium"/>
              <a:ea typeface="Nunito Medium"/>
              <a:cs typeface="Nunito Medium"/>
              <a:sym typeface="Nunito Medium"/>
            </a:endParaRPr>
          </a:p>
        </p:txBody>
      </p:sp>
      <p:sp>
        <p:nvSpPr>
          <p:cNvPr id="107" name="Google Shape;107;p26"/>
          <p:cNvSpPr/>
          <p:nvPr/>
        </p:nvSpPr>
        <p:spPr>
          <a:xfrm>
            <a:off x="2025775" y="3758363"/>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Exclusive Amenities</a:t>
            </a:r>
            <a:endParaRPr>
              <a:latin typeface="Nunito Medium"/>
              <a:ea typeface="Nunito Medium"/>
              <a:cs typeface="Nunito Medium"/>
              <a:sym typeface="Nunito Medium"/>
            </a:endParaRPr>
          </a:p>
        </p:txBody>
      </p:sp>
      <p:sp>
        <p:nvSpPr>
          <p:cNvPr id="108" name="Google Shape;108;p26"/>
          <p:cNvSpPr/>
          <p:nvPr/>
        </p:nvSpPr>
        <p:spPr>
          <a:xfrm>
            <a:off x="3527250" y="2625238"/>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Fine Dining </a:t>
            </a:r>
            <a:endParaRPr>
              <a:latin typeface="Nunito Medium"/>
              <a:ea typeface="Nunito Medium"/>
              <a:cs typeface="Nunito Medium"/>
              <a:sym typeface="Nunito Medium"/>
            </a:endParaRPr>
          </a:p>
        </p:txBody>
      </p:sp>
      <p:sp>
        <p:nvSpPr>
          <p:cNvPr id="109" name="Google Shape;109;p26"/>
          <p:cNvSpPr/>
          <p:nvPr/>
        </p:nvSpPr>
        <p:spPr>
          <a:xfrm>
            <a:off x="692700" y="2625238"/>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Exceptional Service</a:t>
            </a:r>
            <a:endParaRPr>
              <a:latin typeface="Nunito Medium"/>
              <a:ea typeface="Nunito Medium"/>
              <a:cs typeface="Nunito Medium"/>
              <a:sym typeface="Nunito Medium"/>
            </a:endParaRPr>
          </a:p>
        </p:txBody>
      </p:sp>
      <p:sp>
        <p:nvSpPr>
          <p:cNvPr id="110" name="Google Shape;110;p26"/>
          <p:cNvSpPr txBox="1"/>
          <p:nvPr>
            <p:ph type="title"/>
          </p:nvPr>
        </p:nvSpPr>
        <p:spPr>
          <a:xfrm>
            <a:off x="354000" y="139775"/>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GB">
                <a:solidFill>
                  <a:schemeClr val="lt1"/>
                </a:solidFill>
                <a:latin typeface="Nunito ExtraBold"/>
                <a:ea typeface="Nunito ExtraBold"/>
                <a:cs typeface="Nunito ExtraBold"/>
                <a:sym typeface="Nunito ExtraBold"/>
              </a:rPr>
              <a:t>Welsh Hotel Grading System</a:t>
            </a:r>
            <a:endParaRPr>
              <a:solidFill>
                <a:schemeClr val="lt1"/>
              </a:solidFill>
              <a:latin typeface="Nunito ExtraBold"/>
              <a:ea typeface="Nunito ExtraBold"/>
              <a:cs typeface="Nunito ExtraBold"/>
              <a:sym typeface="Nunito ExtraBold"/>
            </a:endParaRPr>
          </a:p>
        </p:txBody>
      </p:sp>
      <p:sp>
        <p:nvSpPr>
          <p:cNvPr id="111" name="Google Shape;111;p26"/>
          <p:cNvSpPr/>
          <p:nvPr/>
        </p:nvSpPr>
        <p:spPr>
          <a:xfrm>
            <a:off x="785625" y="712475"/>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Quality Assessment</a:t>
            </a:r>
            <a:endParaRPr>
              <a:latin typeface="Nunito Medium"/>
              <a:ea typeface="Nunito Medium"/>
              <a:cs typeface="Nunito Medium"/>
              <a:sym typeface="Nunito Medium"/>
            </a:endParaRPr>
          </a:p>
        </p:txBody>
      </p:sp>
      <p:sp>
        <p:nvSpPr>
          <p:cNvPr id="112" name="Google Shape;112;p26"/>
          <p:cNvSpPr/>
          <p:nvPr/>
        </p:nvSpPr>
        <p:spPr>
          <a:xfrm>
            <a:off x="3560925" y="712475"/>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Consistency in Key Areas</a:t>
            </a:r>
            <a:endParaRPr>
              <a:latin typeface="Nunito Medium"/>
              <a:ea typeface="Nunito Medium"/>
              <a:cs typeface="Nunito Medium"/>
              <a:sym typeface="Nunito Medium"/>
            </a:endParaRPr>
          </a:p>
        </p:txBody>
      </p:sp>
      <p:sp>
        <p:nvSpPr>
          <p:cNvPr id="113" name="Google Shape;113;p26"/>
          <p:cNvSpPr/>
          <p:nvPr/>
        </p:nvSpPr>
        <p:spPr>
          <a:xfrm>
            <a:off x="6336250" y="712475"/>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Facility Requirements</a:t>
            </a:r>
            <a:endParaRPr>
              <a:latin typeface="Nunito Medium"/>
              <a:ea typeface="Nunito Medium"/>
              <a:cs typeface="Nunito Medium"/>
              <a:sym typeface="Nunito Medium"/>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1"/>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12"/>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1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5"/>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07"/>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08"/>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09"/>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0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6B6A5"/>
        </a:solidFill>
      </p:bgPr>
    </p:bg>
    <p:spTree>
      <p:nvGrpSpPr>
        <p:cNvPr id="117" name="Shape 117"/>
        <p:cNvGrpSpPr/>
        <p:nvPr/>
      </p:nvGrpSpPr>
      <p:grpSpPr>
        <a:xfrm>
          <a:off x="0" y="0"/>
          <a:ext cx="0" cy="0"/>
          <a:chOff x="0" y="0"/>
          <a:chExt cx="0" cy="0"/>
        </a:xfrm>
      </p:grpSpPr>
      <p:sp>
        <p:nvSpPr>
          <p:cNvPr id="118" name="Google Shape;118;p27"/>
          <p:cNvSpPr txBox="1"/>
          <p:nvPr>
            <p:ph type="title"/>
          </p:nvPr>
        </p:nvSpPr>
        <p:spPr>
          <a:xfrm>
            <a:off x="311700" y="458475"/>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GB" sz="3022">
                <a:solidFill>
                  <a:schemeClr val="lt1"/>
                </a:solidFill>
                <a:latin typeface="Nunito ExtraBold"/>
                <a:ea typeface="Nunito ExtraBold"/>
                <a:cs typeface="Nunito ExtraBold"/>
                <a:sym typeface="Nunito ExtraBold"/>
              </a:rPr>
              <a:t>Visitor Typology</a:t>
            </a:r>
            <a:r>
              <a:rPr lang="en-GB"/>
              <a:t> </a:t>
            </a:r>
            <a:endParaRPr/>
          </a:p>
        </p:txBody>
      </p:sp>
      <p:sp>
        <p:nvSpPr>
          <p:cNvPr id="119" name="Google Shape;119;p27"/>
          <p:cNvSpPr/>
          <p:nvPr/>
        </p:nvSpPr>
        <p:spPr>
          <a:xfrm>
            <a:off x="520900" y="462875"/>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Clr>
                <a:schemeClr val="dk1"/>
              </a:buClr>
              <a:buSzPts val="1100"/>
              <a:buFont typeface="Arial"/>
              <a:buNone/>
            </a:pPr>
            <a:r>
              <a:rPr lang="en-GB" sz="1800">
                <a:solidFill>
                  <a:schemeClr val="dk2"/>
                </a:solidFill>
                <a:latin typeface="Nunito SemiBold"/>
                <a:ea typeface="Nunito SemiBold"/>
                <a:cs typeface="Nunito SemiBold"/>
                <a:sym typeface="Nunito SemiBold"/>
              </a:rPr>
              <a:t>Luxury Seekers</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None/>
            </a:pPr>
            <a:r>
              <a:t/>
            </a:r>
            <a:endParaRPr>
              <a:latin typeface="Nunito Medium"/>
              <a:ea typeface="Nunito Medium"/>
              <a:cs typeface="Nunito Medium"/>
              <a:sym typeface="Nunito Medium"/>
            </a:endParaRPr>
          </a:p>
        </p:txBody>
      </p:sp>
      <p:sp>
        <p:nvSpPr>
          <p:cNvPr id="120" name="Google Shape;120;p27"/>
          <p:cNvSpPr/>
          <p:nvPr/>
        </p:nvSpPr>
        <p:spPr>
          <a:xfrm>
            <a:off x="520900" y="3879450"/>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Clr>
                <a:schemeClr val="dk1"/>
              </a:buClr>
              <a:buSzPts val="1100"/>
              <a:buFont typeface="Arial"/>
              <a:buNone/>
            </a:pPr>
            <a:r>
              <a:rPr lang="en-GB" sz="1800">
                <a:solidFill>
                  <a:schemeClr val="dk2"/>
                </a:solidFill>
                <a:latin typeface="Nunito SemiBold"/>
                <a:ea typeface="Nunito SemiBold"/>
                <a:cs typeface="Nunito SemiBold"/>
                <a:sym typeface="Nunito SemiBold"/>
              </a:rPr>
              <a:t>Business &amp; Corporate Elite</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None/>
            </a:pPr>
            <a:r>
              <a:t/>
            </a:r>
            <a:endParaRPr sz="1800">
              <a:solidFill>
                <a:schemeClr val="dk2"/>
              </a:solidFill>
              <a:latin typeface="Nunito SemiBold"/>
              <a:ea typeface="Nunito SemiBold"/>
              <a:cs typeface="Nunito SemiBold"/>
              <a:sym typeface="Nunito SemiBold"/>
            </a:endParaRPr>
          </a:p>
        </p:txBody>
      </p:sp>
      <p:sp>
        <p:nvSpPr>
          <p:cNvPr id="121" name="Google Shape;121;p27"/>
          <p:cNvSpPr/>
          <p:nvPr/>
        </p:nvSpPr>
        <p:spPr>
          <a:xfrm>
            <a:off x="520900" y="1609675"/>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Clr>
                <a:schemeClr val="dk1"/>
              </a:buClr>
              <a:buSzPts val="1100"/>
              <a:buFont typeface="Arial"/>
              <a:buNone/>
            </a:pPr>
            <a:r>
              <a:rPr lang="en-GB" sz="1800">
                <a:solidFill>
                  <a:schemeClr val="dk2"/>
                </a:solidFill>
                <a:latin typeface="Nunito SemiBold"/>
                <a:ea typeface="Nunito SemiBold"/>
                <a:cs typeface="Nunito SemiBold"/>
                <a:sym typeface="Nunito SemiBold"/>
              </a:rPr>
              <a:t>Wellness Enthusiasts</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None/>
            </a:pPr>
            <a:r>
              <a:t/>
            </a:r>
            <a:endParaRPr sz="1800">
              <a:solidFill>
                <a:schemeClr val="dk2"/>
              </a:solidFill>
              <a:latin typeface="Nunito SemiBold"/>
              <a:ea typeface="Nunito SemiBold"/>
              <a:cs typeface="Nunito SemiBold"/>
              <a:sym typeface="Nunito SemiBold"/>
            </a:endParaRPr>
          </a:p>
        </p:txBody>
      </p:sp>
      <p:sp>
        <p:nvSpPr>
          <p:cNvPr id="122" name="Google Shape;122;p27"/>
          <p:cNvSpPr/>
          <p:nvPr/>
        </p:nvSpPr>
        <p:spPr>
          <a:xfrm>
            <a:off x="520900" y="2762175"/>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Clr>
                <a:schemeClr val="dk1"/>
              </a:buClr>
              <a:buSzPts val="1100"/>
              <a:buFont typeface="Arial"/>
              <a:buNone/>
            </a:pPr>
            <a:r>
              <a:rPr lang="en-GB" sz="1800">
                <a:solidFill>
                  <a:schemeClr val="dk2"/>
                </a:solidFill>
                <a:latin typeface="Nunito SemiBold"/>
                <a:ea typeface="Nunito SemiBold"/>
                <a:cs typeface="Nunito SemiBold"/>
                <a:sym typeface="Nunito SemiBold"/>
              </a:rPr>
              <a:t>High-Net-Worth Individuals</a:t>
            </a:r>
            <a:endParaRPr sz="1800">
              <a:solidFill>
                <a:schemeClr val="dk2"/>
              </a:solidFill>
              <a:latin typeface="Nunito SemiBold"/>
              <a:ea typeface="Nunito SemiBold"/>
              <a:cs typeface="Nunito SemiBold"/>
              <a:sym typeface="Nunito SemiBold"/>
            </a:endParaRPr>
          </a:p>
          <a:p>
            <a:pPr indent="0" lvl="0" marL="0" rtl="0" algn="ctr">
              <a:spcBef>
                <a:spcPts val="0"/>
              </a:spcBef>
              <a:spcAft>
                <a:spcPts val="0"/>
              </a:spcAft>
              <a:buNone/>
            </a:pPr>
            <a:r>
              <a:t/>
            </a:r>
            <a:endParaRPr sz="1800">
              <a:solidFill>
                <a:schemeClr val="dk2"/>
              </a:solidFill>
              <a:latin typeface="Nunito SemiBold"/>
              <a:ea typeface="Nunito SemiBold"/>
              <a:cs typeface="Nunito SemiBold"/>
              <a:sym typeface="Nunito SemiBold"/>
            </a:endParaRPr>
          </a:p>
        </p:txBody>
      </p:sp>
      <p:sp>
        <p:nvSpPr>
          <p:cNvPr id="123" name="Google Shape;123;p27"/>
          <p:cNvSpPr/>
          <p:nvPr/>
        </p:nvSpPr>
        <p:spPr>
          <a:xfrm>
            <a:off x="6429600" y="3803250"/>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Organised Mass Tourist</a:t>
            </a:r>
            <a:endParaRPr sz="1800">
              <a:solidFill>
                <a:schemeClr val="dk2"/>
              </a:solidFill>
              <a:latin typeface="Nunito SemiBold"/>
              <a:ea typeface="Nunito SemiBold"/>
              <a:cs typeface="Nunito SemiBold"/>
              <a:sym typeface="Nunito SemiBold"/>
            </a:endParaRPr>
          </a:p>
        </p:txBody>
      </p:sp>
      <p:sp>
        <p:nvSpPr>
          <p:cNvPr id="124" name="Google Shape;124;p27"/>
          <p:cNvSpPr/>
          <p:nvPr/>
        </p:nvSpPr>
        <p:spPr>
          <a:xfrm>
            <a:off x="6429600" y="2380275"/>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Explorer</a:t>
            </a:r>
            <a:endParaRPr sz="1800">
              <a:solidFill>
                <a:schemeClr val="dk2"/>
              </a:solidFill>
              <a:latin typeface="Nunito SemiBold"/>
              <a:ea typeface="Nunito SemiBold"/>
              <a:cs typeface="Nunito SemiBold"/>
              <a:sym typeface="Nunito SemiBold"/>
            </a:endParaRPr>
          </a:p>
        </p:txBody>
      </p:sp>
      <p:sp>
        <p:nvSpPr>
          <p:cNvPr id="125" name="Google Shape;125;p27"/>
          <p:cNvSpPr/>
          <p:nvPr/>
        </p:nvSpPr>
        <p:spPr>
          <a:xfrm>
            <a:off x="6429600" y="957300"/>
            <a:ext cx="2174100" cy="9942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Individual Mass Tourist</a:t>
            </a:r>
            <a:endParaRPr sz="1800">
              <a:solidFill>
                <a:schemeClr val="dk2"/>
              </a:solidFill>
              <a:latin typeface="Nunito SemiBold"/>
              <a:ea typeface="Nunito SemiBold"/>
              <a:cs typeface="Nunito SemiBold"/>
              <a:sym typeface="Nunito SemiBold"/>
            </a:endParaRPr>
          </a:p>
        </p:txBody>
      </p:sp>
      <p:pic>
        <p:nvPicPr>
          <p:cNvPr id="126" name="Google Shape;126;p27" title="an image of a face profile outline.png"/>
          <p:cNvPicPr preferRelativeResize="0"/>
          <p:nvPr/>
        </p:nvPicPr>
        <p:blipFill>
          <a:blip r:embed="rId3">
            <a:alphaModFix/>
          </a:blip>
          <a:stretch>
            <a:fillRect/>
          </a:stretch>
        </p:blipFill>
        <p:spPr>
          <a:xfrm>
            <a:off x="2847400" y="1183575"/>
            <a:ext cx="3429801" cy="342980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6B6A5"/>
        </a:solidFill>
      </p:bgPr>
    </p:bg>
    <p:spTree>
      <p:nvGrpSpPr>
        <p:cNvPr id="130" name="Shape 130"/>
        <p:cNvGrpSpPr/>
        <p:nvPr/>
      </p:nvGrpSpPr>
      <p:grpSpPr>
        <a:xfrm>
          <a:off x="0" y="0"/>
          <a:ext cx="0" cy="0"/>
          <a:chOff x="0" y="0"/>
          <a:chExt cx="0" cy="0"/>
        </a:xfrm>
      </p:grpSpPr>
      <p:sp>
        <p:nvSpPr>
          <p:cNvPr id="131" name="Google Shape;131;p28"/>
          <p:cNvSpPr txBox="1"/>
          <p:nvPr>
            <p:ph type="title"/>
          </p:nvPr>
        </p:nvSpPr>
        <p:spPr>
          <a:xfrm>
            <a:off x="311700" y="292625"/>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GB">
                <a:solidFill>
                  <a:schemeClr val="lt1"/>
                </a:solidFill>
                <a:latin typeface="Nunito ExtraBold"/>
                <a:ea typeface="Nunito ExtraBold"/>
                <a:cs typeface="Nunito ExtraBold"/>
                <a:sym typeface="Nunito ExtraBold"/>
              </a:rPr>
              <a:t>Empowerment Theory</a:t>
            </a:r>
            <a:r>
              <a:rPr lang="en-GB"/>
              <a:t>  </a:t>
            </a:r>
            <a:endParaRPr/>
          </a:p>
        </p:txBody>
      </p:sp>
      <p:pic>
        <p:nvPicPr>
          <p:cNvPr id="132" name="Google Shape;132;p28" title="an artistic representation of empowerment theory, showcasing individuals gaining control, self-determination, and social change in a vibrant and inspiring setting.png"/>
          <p:cNvPicPr preferRelativeResize="0"/>
          <p:nvPr/>
        </p:nvPicPr>
        <p:blipFill>
          <a:blip r:embed="rId3">
            <a:alphaModFix/>
          </a:blip>
          <a:stretch>
            <a:fillRect/>
          </a:stretch>
        </p:blipFill>
        <p:spPr>
          <a:xfrm>
            <a:off x="2778948" y="2414700"/>
            <a:ext cx="3586126" cy="2390751"/>
          </a:xfrm>
          <a:prstGeom prst="rect">
            <a:avLst/>
          </a:prstGeom>
          <a:noFill/>
          <a:ln cap="flat" cmpd="sng" w="19050">
            <a:solidFill>
              <a:schemeClr val="dk2"/>
            </a:solidFill>
            <a:prstDash val="solid"/>
            <a:round/>
            <a:headEnd len="sm" w="sm" type="none"/>
            <a:tailEnd len="sm" w="sm" type="none"/>
          </a:ln>
        </p:spPr>
      </p:pic>
      <p:sp>
        <p:nvSpPr>
          <p:cNvPr id="133" name="Google Shape;133;p28"/>
          <p:cNvSpPr/>
          <p:nvPr/>
        </p:nvSpPr>
        <p:spPr>
          <a:xfrm>
            <a:off x="311700" y="870575"/>
            <a:ext cx="2194500" cy="12390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Employee Empowerment &amp; Proactive Decision Making </a:t>
            </a:r>
            <a:endParaRPr sz="1800">
              <a:solidFill>
                <a:schemeClr val="dk2"/>
              </a:solidFill>
              <a:latin typeface="Nunito SemiBold"/>
              <a:ea typeface="Nunito SemiBold"/>
              <a:cs typeface="Nunito SemiBold"/>
              <a:sym typeface="Nunito SemiBold"/>
            </a:endParaRPr>
          </a:p>
        </p:txBody>
      </p:sp>
      <p:sp>
        <p:nvSpPr>
          <p:cNvPr id="134" name="Google Shape;134;p28"/>
          <p:cNvSpPr/>
          <p:nvPr/>
        </p:nvSpPr>
        <p:spPr>
          <a:xfrm>
            <a:off x="3391175" y="870575"/>
            <a:ext cx="2194500" cy="12390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Guest Experience Personalisation </a:t>
            </a:r>
            <a:endParaRPr sz="1800">
              <a:solidFill>
                <a:schemeClr val="dk2"/>
              </a:solidFill>
              <a:latin typeface="Nunito SemiBold"/>
              <a:ea typeface="Nunito SemiBold"/>
              <a:cs typeface="Nunito SemiBold"/>
              <a:sym typeface="Nunito SemiBold"/>
            </a:endParaRPr>
          </a:p>
        </p:txBody>
      </p:sp>
      <p:sp>
        <p:nvSpPr>
          <p:cNvPr id="135" name="Google Shape;135;p28"/>
          <p:cNvSpPr/>
          <p:nvPr/>
        </p:nvSpPr>
        <p:spPr>
          <a:xfrm>
            <a:off x="6445400" y="870575"/>
            <a:ext cx="2194500" cy="1239000"/>
          </a:xfrm>
          <a:prstGeom prst="flowChartAlternateProcess">
            <a:avLst/>
          </a:prstGeom>
          <a:solidFill>
            <a:schemeClr val="lt2"/>
          </a:solidFill>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solidFill>
                  <a:schemeClr val="dk2"/>
                </a:solidFill>
                <a:latin typeface="Nunito SemiBold"/>
                <a:ea typeface="Nunito SemiBold"/>
                <a:cs typeface="Nunito SemiBold"/>
                <a:sym typeface="Nunito SemiBold"/>
              </a:rPr>
              <a:t>Organisational Decision-Making &amp; Industry Standards</a:t>
            </a:r>
            <a:endParaRPr sz="1800">
              <a:solidFill>
                <a:schemeClr val="dk2"/>
              </a:solidFill>
              <a:latin typeface="Nunito SemiBold"/>
              <a:ea typeface="Nunito SemiBold"/>
              <a:cs typeface="Nunito SemiBold"/>
              <a:sym typeface="Nunito SemiBo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9" name="Shape 139"/>
        <p:cNvGrpSpPr/>
        <p:nvPr/>
      </p:nvGrpSpPr>
      <p:grpSpPr>
        <a:xfrm>
          <a:off x="0" y="0"/>
          <a:ext cx="0" cy="0"/>
          <a:chOff x="0" y="0"/>
          <a:chExt cx="0" cy="0"/>
        </a:xfrm>
      </p:grpSpPr>
      <p:sp>
        <p:nvSpPr>
          <p:cNvPr id="140" name="Google Shape;140;p29"/>
          <p:cNvSpPr txBox="1"/>
          <p:nvPr/>
        </p:nvSpPr>
        <p:spPr>
          <a:xfrm>
            <a:off x="328300" y="373900"/>
            <a:ext cx="8454000" cy="889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2500">
                <a:solidFill>
                  <a:schemeClr val="lt1"/>
                </a:solidFill>
                <a:highlight>
                  <a:srgbClr val="C6B6A5"/>
                </a:highlight>
                <a:latin typeface="Nunito ExtraBold"/>
                <a:ea typeface="Nunito ExtraBold"/>
                <a:cs typeface="Nunito ExtraBold"/>
                <a:sym typeface="Nunito ExtraBold"/>
              </a:rPr>
              <a:t>"Delivering a Five-Star Spa Experience"</a:t>
            </a:r>
            <a:endParaRPr sz="2500">
              <a:solidFill>
                <a:schemeClr val="lt1"/>
              </a:solidFill>
              <a:highlight>
                <a:srgbClr val="C6B6A5"/>
              </a:highlight>
              <a:latin typeface="Nunito ExtraBold"/>
              <a:ea typeface="Nunito ExtraBold"/>
              <a:cs typeface="Nunito ExtraBold"/>
              <a:sym typeface="Nunito ExtraBold"/>
            </a:endParaRPr>
          </a:p>
        </p:txBody>
      </p:sp>
      <p:sp>
        <p:nvSpPr>
          <p:cNvPr id="141" name="Google Shape;141;p29"/>
          <p:cNvSpPr txBox="1"/>
          <p:nvPr/>
        </p:nvSpPr>
        <p:spPr>
          <a:xfrm>
            <a:off x="410375" y="1135350"/>
            <a:ext cx="7934100" cy="2872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rPr b="1" lang="en-GB">
                <a:solidFill>
                  <a:schemeClr val="lt1"/>
                </a:solidFill>
                <a:highlight>
                  <a:srgbClr val="C6B6A5"/>
                </a:highlight>
                <a:latin typeface="Nunito"/>
                <a:ea typeface="Nunito"/>
                <a:cs typeface="Nunito"/>
                <a:sym typeface="Nunito"/>
              </a:rPr>
              <a:t>Spa Staff Training Role-Play</a:t>
            </a:r>
            <a:endParaRPr b="1">
              <a:solidFill>
                <a:schemeClr val="lt1"/>
              </a:solidFill>
              <a:highlight>
                <a:srgbClr val="C6B6A5"/>
              </a:highlight>
              <a:latin typeface="Nunito"/>
              <a:ea typeface="Nunito"/>
              <a:cs typeface="Nunito"/>
              <a:sym typeface="Nunito"/>
            </a:endParaRPr>
          </a:p>
          <a:p>
            <a:pPr indent="0" lvl="0" marL="0" rtl="0" algn="just">
              <a:lnSpc>
                <a:spcPct val="115000"/>
              </a:lnSpc>
              <a:spcBef>
                <a:spcPts val="1200"/>
              </a:spcBef>
              <a:spcAft>
                <a:spcPts val="0"/>
              </a:spcAft>
              <a:buClr>
                <a:schemeClr val="dk1"/>
              </a:buClr>
              <a:buSzPts val="1100"/>
              <a:buFont typeface="Arial"/>
              <a:buNone/>
            </a:pPr>
            <a:r>
              <a:rPr b="1" lang="en-GB">
                <a:solidFill>
                  <a:schemeClr val="lt1"/>
                </a:solidFill>
                <a:highlight>
                  <a:srgbClr val="C6B6A5"/>
                </a:highlight>
                <a:latin typeface="Nunito"/>
                <a:ea typeface="Nunito"/>
                <a:cs typeface="Nunito"/>
                <a:sym typeface="Nunito"/>
              </a:rPr>
              <a:t>Title: "Delivering a Five-Star Spa Experience"</a:t>
            </a:r>
            <a:endParaRPr b="1">
              <a:solidFill>
                <a:schemeClr val="lt1"/>
              </a:solidFill>
              <a:highlight>
                <a:srgbClr val="C6B6A5"/>
              </a:highlight>
              <a:latin typeface="Nunito"/>
              <a:ea typeface="Nunito"/>
              <a:cs typeface="Nunito"/>
              <a:sym typeface="Nunito"/>
            </a:endParaRPr>
          </a:p>
          <a:p>
            <a:pPr indent="0" lvl="0" marL="0" rtl="0" algn="just">
              <a:lnSpc>
                <a:spcPct val="115000"/>
              </a:lnSpc>
              <a:spcBef>
                <a:spcPts val="1200"/>
              </a:spcBef>
              <a:spcAft>
                <a:spcPts val="0"/>
              </a:spcAft>
              <a:buClr>
                <a:schemeClr val="dk1"/>
              </a:buClr>
              <a:buSzPts val="1100"/>
              <a:buFont typeface="Arial"/>
              <a:buNone/>
            </a:pPr>
            <a:r>
              <a:rPr b="1" lang="en-GB">
                <a:solidFill>
                  <a:schemeClr val="lt1"/>
                </a:solidFill>
                <a:highlight>
                  <a:srgbClr val="C6B6A5"/>
                </a:highlight>
                <a:latin typeface="Nunito"/>
                <a:ea typeface="Nunito"/>
                <a:cs typeface="Nunito"/>
                <a:sym typeface="Nunito"/>
              </a:rPr>
              <a:t>Purpose: Staff training for client interaction, consultation skills, and recommending appropriate treatments.</a:t>
            </a:r>
            <a:endParaRPr b="1">
              <a:solidFill>
                <a:schemeClr val="lt1"/>
              </a:solidFill>
              <a:highlight>
                <a:srgbClr val="C6B6A5"/>
              </a:highlight>
              <a:latin typeface="Nunito"/>
              <a:ea typeface="Nunito"/>
              <a:cs typeface="Nunito"/>
              <a:sym typeface="Nunito"/>
            </a:endParaRPr>
          </a:p>
          <a:p>
            <a:pPr indent="0" lvl="0" marL="0" rtl="0" algn="just">
              <a:lnSpc>
                <a:spcPct val="115000"/>
              </a:lnSpc>
              <a:spcBef>
                <a:spcPts val="1200"/>
              </a:spcBef>
              <a:spcAft>
                <a:spcPts val="0"/>
              </a:spcAft>
              <a:buClr>
                <a:schemeClr val="dk1"/>
              </a:buClr>
              <a:buSzPts val="1100"/>
              <a:buFont typeface="Arial"/>
              <a:buNone/>
            </a:pPr>
            <a:r>
              <a:rPr b="1" lang="en-GB">
                <a:solidFill>
                  <a:schemeClr val="lt1"/>
                </a:solidFill>
                <a:highlight>
                  <a:srgbClr val="C6B6A5"/>
                </a:highlight>
                <a:latin typeface="Nunito"/>
                <a:ea typeface="Nunito"/>
                <a:cs typeface="Nunito"/>
                <a:sym typeface="Nunito"/>
              </a:rPr>
              <a:t>Characters:</a:t>
            </a:r>
            <a:endParaRPr b="1">
              <a:solidFill>
                <a:schemeClr val="lt1"/>
              </a:solidFill>
              <a:highlight>
                <a:srgbClr val="C6B6A5"/>
              </a:highlight>
              <a:latin typeface="Nunito"/>
              <a:ea typeface="Nunito"/>
              <a:cs typeface="Nunito"/>
              <a:sym typeface="Nunito"/>
            </a:endParaRPr>
          </a:p>
          <a:p>
            <a:pPr indent="0" lvl="0" marL="0" rtl="0" algn="just">
              <a:lnSpc>
                <a:spcPct val="115000"/>
              </a:lnSpc>
              <a:spcBef>
                <a:spcPts val="1200"/>
              </a:spcBef>
              <a:spcAft>
                <a:spcPts val="0"/>
              </a:spcAft>
              <a:buClr>
                <a:schemeClr val="dk1"/>
              </a:buClr>
              <a:buSzPts val="1100"/>
              <a:buFont typeface="Arial"/>
              <a:buNone/>
            </a:pPr>
            <a:r>
              <a:rPr b="1" lang="en-GB">
                <a:solidFill>
                  <a:schemeClr val="lt1"/>
                </a:solidFill>
                <a:highlight>
                  <a:srgbClr val="C6B6A5"/>
                </a:highlight>
                <a:latin typeface="Nunito"/>
                <a:ea typeface="Nunito"/>
                <a:cs typeface="Nunito"/>
                <a:sym typeface="Nunito"/>
              </a:rPr>
              <a:t>· Daisy – Senior Therapist / Trainer</a:t>
            </a:r>
            <a:endParaRPr b="1">
              <a:solidFill>
                <a:schemeClr val="lt1"/>
              </a:solidFill>
              <a:highlight>
                <a:srgbClr val="C6B6A5"/>
              </a:highlight>
              <a:latin typeface="Nunito"/>
              <a:ea typeface="Nunito"/>
              <a:cs typeface="Nunito"/>
              <a:sym typeface="Nunito"/>
            </a:endParaRPr>
          </a:p>
          <a:p>
            <a:pPr indent="0" lvl="0" marL="0" rtl="0" algn="just">
              <a:lnSpc>
                <a:spcPct val="115000"/>
              </a:lnSpc>
              <a:spcBef>
                <a:spcPts val="1200"/>
              </a:spcBef>
              <a:spcAft>
                <a:spcPts val="0"/>
              </a:spcAft>
              <a:buClr>
                <a:schemeClr val="dk1"/>
              </a:buClr>
              <a:buSzPts val="1100"/>
              <a:buFont typeface="Arial"/>
              <a:buNone/>
            </a:pPr>
            <a:r>
              <a:rPr b="1" lang="en-GB">
                <a:solidFill>
                  <a:schemeClr val="lt1"/>
                </a:solidFill>
                <a:highlight>
                  <a:srgbClr val="C6B6A5"/>
                </a:highlight>
                <a:latin typeface="Nunito"/>
                <a:ea typeface="Nunito"/>
                <a:cs typeface="Nunito"/>
                <a:sym typeface="Nunito"/>
              </a:rPr>
              <a:t>· Tyler-Belle – New Spa Therapist (Trainee)</a:t>
            </a:r>
            <a:endParaRPr b="1">
              <a:solidFill>
                <a:schemeClr val="lt1"/>
              </a:solidFill>
              <a:highlight>
                <a:srgbClr val="C6B6A5"/>
              </a:highlight>
              <a:latin typeface="Nunito"/>
              <a:ea typeface="Nunito"/>
              <a:cs typeface="Nunito"/>
              <a:sym typeface="Nunito"/>
            </a:endParaRPr>
          </a:p>
          <a:p>
            <a:pPr indent="0" lvl="0" marL="0" rtl="0" algn="just">
              <a:lnSpc>
                <a:spcPct val="115000"/>
              </a:lnSpc>
              <a:spcBef>
                <a:spcPts val="1200"/>
              </a:spcBef>
              <a:spcAft>
                <a:spcPts val="0"/>
              </a:spcAft>
              <a:buClr>
                <a:schemeClr val="dk1"/>
              </a:buClr>
              <a:buSzPts val="1100"/>
              <a:buFont typeface="Arial"/>
              <a:buNone/>
            </a:pPr>
            <a:r>
              <a:rPr b="1" lang="en-GB">
                <a:solidFill>
                  <a:schemeClr val="lt1"/>
                </a:solidFill>
                <a:highlight>
                  <a:srgbClr val="C6B6A5"/>
                </a:highlight>
                <a:latin typeface="Nunito"/>
                <a:ea typeface="Nunito"/>
                <a:cs typeface="Nunito"/>
                <a:sym typeface="Nunito"/>
              </a:rPr>
              <a:t>Scene: Inside the spa reception area. Daisy is observing Tyler-Belle during a mock client consultation.</a:t>
            </a:r>
            <a:endParaRPr b="1">
              <a:solidFill>
                <a:schemeClr val="lt1"/>
              </a:solidFill>
              <a:highlight>
                <a:srgbClr val="C6B6A5"/>
              </a:highlight>
              <a:latin typeface="Nunito"/>
              <a:ea typeface="Nunito"/>
              <a:cs typeface="Nunito"/>
              <a:sym typeface="Nunito"/>
            </a:endParaRPr>
          </a:p>
          <a:p>
            <a:pPr indent="0" lvl="0" marL="0" rtl="0" algn="just">
              <a:spcBef>
                <a:spcPts val="1200"/>
              </a:spcBef>
              <a:spcAft>
                <a:spcPts val="0"/>
              </a:spcAft>
              <a:buNone/>
            </a:pPr>
            <a:r>
              <a:t/>
            </a:r>
            <a:endParaRPr b="1">
              <a:solidFill>
                <a:schemeClr val="lt1"/>
              </a:solidFill>
              <a:highlight>
                <a:srgbClr val="C6B6A5"/>
              </a:highlight>
              <a:latin typeface="Nunito"/>
              <a:ea typeface="Nunito"/>
              <a:cs typeface="Nunito"/>
              <a:sym typeface="Nunito"/>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