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3"/>
  </p:sldMasterIdLst>
  <p:notesMasterIdLst>
    <p:notesMasterId r:id="rId60"/>
  </p:notesMasterIdLst>
  <p:handoutMasterIdLst>
    <p:handoutMasterId r:id="rId61"/>
  </p:handoutMasterIdLst>
  <p:sldIdLst>
    <p:sldId id="256" r:id="rId4"/>
    <p:sldId id="257" r:id="rId5"/>
    <p:sldId id="324" r:id="rId6"/>
    <p:sldId id="311" r:id="rId7"/>
    <p:sldId id="312" r:id="rId8"/>
    <p:sldId id="313" r:id="rId9"/>
    <p:sldId id="316" r:id="rId10"/>
    <p:sldId id="347" r:id="rId11"/>
    <p:sldId id="296" r:id="rId12"/>
    <p:sldId id="348" r:id="rId13"/>
    <p:sldId id="349" r:id="rId14"/>
    <p:sldId id="297" r:id="rId15"/>
    <p:sldId id="298" r:id="rId16"/>
    <p:sldId id="299" r:id="rId17"/>
    <p:sldId id="300" r:id="rId18"/>
    <p:sldId id="303" r:id="rId19"/>
    <p:sldId id="350" r:id="rId20"/>
    <p:sldId id="318" r:id="rId21"/>
    <p:sldId id="317" r:id="rId22"/>
    <p:sldId id="310" r:id="rId23"/>
    <p:sldId id="302" r:id="rId24"/>
    <p:sldId id="301" r:id="rId25"/>
    <p:sldId id="304" r:id="rId26"/>
    <p:sldId id="307" r:id="rId27"/>
    <p:sldId id="305" r:id="rId28"/>
    <p:sldId id="309" r:id="rId29"/>
    <p:sldId id="319" r:id="rId30"/>
    <p:sldId id="320" r:id="rId31"/>
    <p:sldId id="325" r:id="rId32"/>
    <p:sldId id="326" r:id="rId33"/>
    <p:sldId id="327" r:id="rId34"/>
    <p:sldId id="328" r:id="rId35"/>
    <p:sldId id="329" r:id="rId36"/>
    <p:sldId id="330" r:id="rId37"/>
    <p:sldId id="331" r:id="rId38"/>
    <p:sldId id="321" r:id="rId39"/>
    <p:sldId id="322" r:id="rId40"/>
    <p:sldId id="332" r:id="rId41"/>
    <p:sldId id="333" r:id="rId42"/>
    <p:sldId id="334" r:id="rId43"/>
    <p:sldId id="335" r:id="rId44"/>
    <p:sldId id="336" r:id="rId45"/>
    <p:sldId id="337" r:id="rId46"/>
    <p:sldId id="338" r:id="rId47"/>
    <p:sldId id="339" r:id="rId48"/>
    <p:sldId id="340" r:id="rId49"/>
    <p:sldId id="341" r:id="rId50"/>
    <p:sldId id="306" r:id="rId51"/>
    <p:sldId id="308" r:id="rId52"/>
    <p:sldId id="295" r:id="rId53"/>
    <p:sldId id="342" r:id="rId54"/>
    <p:sldId id="343" r:id="rId55"/>
    <p:sldId id="323" r:id="rId56"/>
    <p:sldId id="344" r:id="rId57"/>
    <p:sldId id="345" r:id="rId58"/>
    <p:sldId id="346" r:id="rId5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mi Ademoye" initials="KA" lastIdx="0" clrIdx="0">
    <p:extLst>
      <p:ext uri="{19B8F6BF-5375-455C-9EA6-DF929625EA0E}">
        <p15:presenceInfo xmlns:p15="http://schemas.microsoft.com/office/powerpoint/2012/main" userId="S-1-5-21-809251214-2178901256-4152538893-2668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E343094-7ECF-4D63-A4DC-B5B8773A38EE}" v="19" dt="2024-07-01T09:06:06.1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88609" autoAdjust="0"/>
  </p:normalViewPr>
  <p:slideViewPr>
    <p:cSldViewPr>
      <p:cViewPr varScale="1">
        <p:scale>
          <a:sx n="95" d="100"/>
          <a:sy n="95" d="100"/>
        </p:scale>
        <p:origin x="1928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tableStyles" Target="tableStyles.xml"/><Relationship Id="rId5" Type="http://schemas.openxmlformats.org/officeDocument/2006/relationships/slide" Target="slides/slide2.xml"/><Relationship Id="rId61" Type="http://schemas.openxmlformats.org/officeDocument/2006/relationships/handoutMaster" Target="handoutMasters/handoutMaster1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microsoft.com/office/2015/10/relationships/revisionInfo" Target="revisionInfo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notesMaster" Target="notesMasters/notesMaster1.xml"/><Relationship Id="rId65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28/10/2025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10/28/25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4404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Now what happens if the user enters ‘105’ or a negative number?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2672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Now what happens if the user enters ‘105’ or a negative number?</a:t>
            </a:r>
          </a:p>
          <a:p>
            <a:r>
              <a:rPr lang="en-GB" dirty="0"/>
              <a:t>range from causing syntax errors in some languages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1895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Now what happens if the user enters ‘105’ or a negative number?</a:t>
            </a:r>
          </a:p>
          <a:p>
            <a:r>
              <a:rPr lang="en-GB" dirty="0"/>
              <a:t>range from causing syntax errors in some languages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6152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Now what happens if the user enters ‘105’ or a negative number?</a:t>
            </a:r>
          </a:p>
          <a:p>
            <a:r>
              <a:rPr lang="en-GB" dirty="0"/>
              <a:t>range from causing syntax errors in some languages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31622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Now what happens if the user enters ‘105’ or a negative number?</a:t>
            </a:r>
          </a:p>
          <a:p>
            <a:r>
              <a:rPr lang="en-GB" dirty="0"/>
              <a:t>range from causing syntax errors in some languages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5683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Now what happens if the user enters ‘105’ or a negative number?</a:t>
            </a:r>
          </a:p>
          <a:p>
            <a:r>
              <a:rPr lang="en-GB" dirty="0"/>
              <a:t>range from causing syntax errors in some languages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87733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Now what happens if the user enters ‘105’ or a negative number?</a:t>
            </a:r>
          </a:p>
          <a:p>
            <a:r>
              <a:rPr lang="en-GB" dirty="0"/>
              <a:t>range from causing syntax errors in some languages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4774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Now what happens if the user enters ‘105’ or a negative number?</a:t>
            </a:r>
          </a:p>
          <a:p>
            <a:r>
              <a:rPr lang="en-GB" dirty="0"/>
              <a:t>range from causing syntax errors in some languages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8543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Now what happens if the user enters ‘105’ or a negative number?</a:t>
            </a:r>
          </a:p>
          <a:p>
            <a:r>
              <a:rPr lang="en-GB" dirty="0"/>
              <a:t>range from causing syntax errors in some languages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5908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Why the validation check is not an efficient code?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6316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first IF statement checks if the entered mark is less than 0 or greater than 100. If true, it displays "Invalid mark" and the program ends there without proceeding to check for grades.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47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0887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each iteration of the loop until it terminates after displaying "Hello" five times.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966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Set total = 0</a:t>
            </a:r>
            <a:r>
              <a:rPr lang="en-GB" dirty="0"/>
              <a:t>: Initializes a variable to store the sum of the entered numbers.</a:t>
            </a:r>
          </a:p>
          <a:p>
            <a:r>
              <a:rPr lang="en-GB" b="1" dirty="0"/>
              <a:t>Set count = 5</a:t>
            </a:r>
            <a:r>
              <a:rPr lang="en-GB" dirty="0"/>
              <a:t>: Specifies the number of numbers to be entered.</a:t>
            </a:r>
          </a:p>
          <a:p>
            <a:r>
              <a:rPr lang="en-GB" b="1" dirty="0"/>
              <a:t>Set </a:t>
            </a:r>
            <a:r>
              <a:rPr lang="en-GB" b="1" dirty="0" err="1"/>
              <a:t>i</a:t>
            </a:r>
            <a:r>
              <a:rPr lang="en-GB" b="1" dirty="0"/>
              <a:t> = 0</a:t>
            </a:r>
            <a:r>
              <a:rPr lang="en-GB" dirty="0"/>
              <a:t>: Initializes a counter </a:t>
            </a:r>
            <a:r>
              <a:rPr lang="en-GB" dirty="0" err="1"/>
              <a:t>i</a:t>
            </a:r>
            <a:r>
              <a:rPr lang="en-GB" dirty="0"/>
              <a:t> to keep track of the number of inputs.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50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Set total = 0</a:t>
            </a:r>
            <a:r>
              <a:rPr lang="en-GB" dirty="0"/>
              <a:t>: Initializes a variable to store the sum of the entered numbers.</a:t>
            </a:r>
          </a:p>
          <a:p>
            <a:r>
              <a:rPr lang="en-GB" b="1" dirty="0"/>
              <a:t>Set count = 5</a:t>
            </a:r>
            <a:r>
              <a:rPr lang="en-GB" dirty="0"/>
              <a:t>: Specifies the number of numbers to be entered.</a:t>
            </a:r>
          </a:p>
          <a:p>
            <a:r>
              <a:rPr lang="en-GB" b="1" dirty="0"/>
              <a:t>Set </a:t>
            </a:r>
            <a:r>
              <a:rPr lang="en-GB" b="1" dirty="0" err="1"/>
              <a:t>i</a:t>
            </a:r>
            <a:r>
              <a:rPr lang="en-GB" b="1" dirty="0"/>
              <a:t> = 0</a:t>
            </a:r>
            <a:r>
              <a:rPr lang="en-GB" dirty="0"/>
              <a:t>: Initializes a counter </a:t>
            </a:r>
            <a:r>
              <a:rPr lang="en-GB" dirty="0" err="1"/>
              <a:t>i</a:t>
            </a:r>
            <a:r>
              <a:rPr lang="en-GB" dirty="0"/>
              <a:t> to keep track of the number of inputs.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0301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6474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10/28/25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6C2B970-D66A-150A-8A96-F5E2A4CE7D7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CEFB5FA-CBA0-5CF5-6984-8423A8866D8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701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10/28/25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531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10/28/25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817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10/28/25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772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10/28/25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321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10/28/25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179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10/28/25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842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10/28/25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0674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10/28/25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5475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10/28/25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856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10/28/25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249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10/28/25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938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mp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mp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tmp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hyperlink" Target="https://forms.office.com/e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81100" y="3573016"/>
            <a:ext cx="7772400" cy="147002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Flowcharts and Control Structures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9632" y="1820416"/>
            <a:ext cx="6400800" cy="175260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Lecture 4: Analysing and Solving Problems (ASP)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Date:</a:t>
            </a:r>
          </a:p>
          <a:p>
            <a:r>
              <a:rPr lang="en-US"/>
              <a:t>14-Oct-2020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 far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Problem solving cycle </a:t>
            </a:r>
          </a:p>
          <a:p>
            <a:r>
              <a:rPr lang="en-GB" dirty="0"/>
              <a:t>Computational thinking </a:t>
            </a:r>
          </a:p>
          <a:p>
            <a:r>
              <a:rPr lang="en-GB" dirty="0"/>
              <a:t>Pseudocode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39502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Combining Strings in Pseudocode</a:t>
            </a:r>
          </a:p>
          <a:p>
            <a:r>
              <a:rPr lang="en-GB" dirty="0"/>
              <a:t>Flowcharts</a:t>
            </a:r>
          </a:p>
          <a:p>
            <a:r>
              <a:rPr lang="en-GB" dirty="0"/>
              <a:t>Control Structures</a:t>
            </a:r>
          </a:p>
          <a:p>
            <a:r>
              <a:rPr lang="en-GB" dirty="0"/>
              <a:t>Using Trace Tables</a:t>
            </a:r>
          </a:p>
        </p:txBody>
      </p:sp>
    </p:spTree>
    <p:extLst>
      <p:ext uri="{BB962C8B-B14F-4D97-AF65-F5344CB8AC3E}">
        <p14:creationId xmlns:p14="http://schemas.microsoft.com/office/powerpoint/2010/main" val="13673687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Combining Strings in Pseudocode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417638"/>
            <a:ext cx="8153400" cy="396044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3400" dirty="0"/>
              <a:t>Here is the pseudocode to the Bank Deposit problem:</a:t>
            </a:r>
          </a:p>
          <a:p>
            <a:endParaRPr lang="en-GB" dirty="0"/>
          </a:p>
          <a:p>
            <a:pPr marL="56007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“What is your account number?”</a:t>
            </a:r>
          </a:p>
          <a:p>
            <a:pPr marL="560070" indent="-514350">
              <a:buFont typeface="+mj-lt"/>
              <a:buAutoNum type="arabicPeriod"/>
            </a:pPr>
            <a:r>
              <a:rPr lang="en-GB" dirty="0">
                <a:solidFill>
                  <a:srgbClr val="FF0000"/>
                </a:solidFill>
              </a:rPr>
              <a:t>Input</a:t>
            </a:r>
            <a:r>
              <a:rPr lang="en-GB" dirty="0"/>
              <a:t> </a:t>
            </a:r>
            <a:r>
              <a:rPr lang="en-GB" dirty="0" err="1"/>
              <a:t>accountNumber</a:t>
            </a:r>
            <a:endParaRPr lang="en-GB" dirty="0"/>
          </a:p>
          <a:p>
            <a:pPr marL="560070" indent="-514350">
              <a:buFont typeface="+mj-lt"/>
              <a:buAutoNum type="arabicPeriod"/>
            </a:pPr>
            <a:r>
              <a:rPr lang="en-GB" dirty="0">
                <a:solidFill>
                  <a:srgbClr val="0070C0"/>
                </a:solidFill>
              </a:rPr>
              <a:t>Set</a:t>
            </a:r>
            <a:r>
              <a:rPr lang="en-GB" dirty="0"/>
              <a:t> </a:t>
            </a:r>
            <a:r>
              <a:rPr lang="en-GB" dirty="0" err="1"/>
              <a:t>customerBalance</a:t>
            </a:r>
            <a:r>
              <a:rPr lang="en-GB" dirty="0"/>
              <a:t> = 50.00</a:t>
            </a:r>
          </a:p>
          <a:p>
            <a:pPr marL="56007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“Your current balance is:”</a:t>
            </a:r>
          </a:p>
          <a:p>
            <a:pPr marL="56007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</a:t>
            </a:r>
            <a:r>
              <a:rPr lang="en-GB" dirty="0" err="1"/>
              <a:t>customerBalance</a:t>
            </a:r>
            <a:endParaRPr lang="en-GB" dirty="0"/>
          </a:p>
          <a:p>
            <a:pPr marL="56007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“How much would you like to deposit?”</a:t>
            </a:r>
          </a:p>
          <a:p>
            <a:pPr marL="560070" indent="-514350">
              <a:buFont typeface="+mj-lt"/>
              <a:buAutoNum type="arabicPeriod"/>
            </a:pPr>
            <a:r>
              <a:rPr lang="en-GB" dirty="0">
                <a:solidFill>
                  <a:srgbClr val="FF0000"/>
                </a:solidFill>
              </a:rPr>
              <a:t>Input</a:t>
            </a:r>
            <a:r>
              <a:rPr lang="en-GB" dirty="0"/>
              <a:t> </a:t>
            </a:r>
            <a:r>
              <a:rPr lang="en-GB" dirty="0" err="1"/>
              <a:t>depositAmount</a:t>
            </a:r>
            <a:endParaRPr lang="en-GB" dirty="0"/>
          </a:p>
          <a:p>
            <a:pPr marL="560070" indent="-514350">
              <a:buFont typeface="+mj-lt"/>
              <a:buAutoNum type="arabicPeriod"/>
            </a:pPr>
            <a:r>
              <a:rPr lang="en-GB" dirty="0">
                <a:solidFill>
                  <a:srgbClr val="0070C0"/>
                </a:solidFill>
              </a:rPr>
              <a:t>Set</a:t>
            </a:r>
            <a:r>
              <a:rPr lang="en-GB" dirty="0"/>
              <a:t> </a:t>
            </a:r>
            <a:r>
              <a:rPr lang="en-GB" dirty="0" err="1"/>
              <a:t>newBalance</a:t>
            </a:r>
            <a:r>
              <a:rPr lang="en-GB" dirty="0"/>
              <a:t> = </a:t>
            </a:r>
            <a:r>
              <a:rPr lang="en-GB" dirty="0" err="1"/>
              <a:t>customerBalance</a:t>
            </a:r>
            <a:r>
              <a:rPr lang="en-GB" dirty="0"/>
              <a:t> + </a:t>
            </a:r>
            <a:r>
              <a:rPr lang="en-GB" dirty="0" err="1"/>
              <a:t>depositAmount</a:t>
            </a:r>
            <a:endParaRPr lang="en-GB" dirty="0"/>
          </a:p>
          <a:p>
            <a:pPr marL="56007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 paid in:”</a:t>
            </a:r>
          </a:p>
          <a:p>
            <a:pPr marL="56007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</a:t>
            </a:r>
            <a:r>
              <a:rPr lang="en-GB" dirty="0" err="1"/>
              <a:t>depositAmount</a:t>
            </a:r>
            <a:endParaRPr lang="en-GB" dirty="0"/>
          </a:p>
          <a:p>
            <a:pPr marL="56007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“Your new balance is:”</a:t>
            </a:r>
          </a:p>
          <a:p>
            <a:pPr marL="56007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</a:t>
            </a:r>
            <a:r>
              <a:rPr lang="en-GB" dirty="0" err="1"/>
              <a:t>newBalance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323450" y="3024896"/>
            <a:ext cx="2820550" cy="263149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500" dirty="0"/>
              <a:t>What is your account number?</a:t>
            </a:r>
          </a:p>
          <a:p>
            <a:r>
              <a:rPr lang="en-GB" sz="1500" b="1" dirty="0"/>
              <a:t>123456 [Enter]</a:t>
            </a:r>
            <a:endParaRPr lang="en-GB" sz="1500" dirty="0"/>
          </a:p>
          <a:p>
            <a:r>
              <a:rPr lang="en-GB" sz="1500" dirty="0"/>
              <a:t>Your current balance is:</a:t>
            </a:r>
          </a:p>
          <a:p>
            <a:r>
              <a:rPr lang="en-GB" sz="1500" dirty="0"/>
              <a:t>50.00</a:t>
            </a:r>
          </a:p>
          <a:p>
            <a:r>
              <a:rPr lang="en-GB" sz="1500" dirty="0"/>
              <a:t>How much would you like to deposit?</a:t>
            </a:r>
          </a:p>
          <a:p>
            <a:r>
              <a:rPr lang="en-GB" sz="1500" b="1" dirty="0"/>
              <a:t>20.00 [Enter]</a:t>
            </a:r>
            <a:endParaRPr lang="en-GB" sz="1500" dirty="0"/>
          </a:p>
          <a:p>
            <a:r>
              <a:rPr lang="en-GB" sz="1500" dirty="0"/>
              <a:t>You paid in:</a:t>
            </a:r>
          </a:p>
          <a:p>
            <a:r>
              <a:rPr lang="en-GB" sz="1500" dirty="0"/>
              <a:t>20.00</a:t>
            </a:r>
          </a:p>
          <a:p>
            <a:r>
              <a:rPr lang="en-GB" sz="1500" dirty="0"/>
              <a:t>Your new balance is:</a:t>
            </a:r>
          </a:p>
          <a:p>
            <a:r>
              <a:rPr lang="en-GB" sz="1500" dirty="0"/>
              <a:t>70.00</a:t>
            </a:r>
          </a:p>
        </p:txBody>
      </p:sp>
    </p:spTree>
    <p:extLst>
      <p:ext uri="{BB962C8B-B14F-4D97-AF65-F5344CB8AC3E}">
        <p14:creationId xmlns:p14="http://schemas.microsoft.com/office/powerpoint/2010/main" val="459439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Combining Strings in Pseudocode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700808"/>
            <a:ext cx="8229600" cy="3268959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You can </a:t>
            </a:r>
            <a:r>
              <a:rPr lang="en-GB" b="1" dirty="0"/>
              <a:t>combine</a:t>
            </a:r>
            <a:r>
              <a:rPr lang="en-GB" dirty="0"/>
              <a:t> a message string and a variable value </a:t>
            </a:r>
            <a:r>
              <a:rPr lang="en-GB" b="1" dirty="0"/>
              <a:t>on one line</a:t>
            </a:r>
            <a:r>
              <a:rPr lang="en-GB" dirty="0"/>
              <a:t> in pseudocode.</a:t>
            </a:r>
          </a:p>
          <a:p>
            <a:pPr lvl="1"/>
            <a:r>
              <a:rPr lang="en-GB" dirty="0"/>
              <a:t>As long as </a:t>
            </a:r>
            <a:r>
              <a:rPr lang="en-GB" b="1" dirty="0"/>
              <a:t>both lines</a:t>
            </a:r>
            <a:r>
              <a:rPr lang="en-GB" dirty="0"/>
              <a:t> are for output i.e. Display …</a:t>
            </a:r>
          </a:p>
          <a:p>
            <a:r>
              <a:rPr lang="en-GB" dirty="0"/>
              <a:t>For example, for the following pseudocode: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“How much would you like to deposit?”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dirty="0"/>
              <a:t>Input </a:t>
            </a:r>
            <a:r>
              <a:rPr lang="en-GB" dirty="0" err="1"/>
              <a:t>depositAmount</a:t>
            </a:r>
            <a:endParaRPr lang="en-GB" dirty="0"/>
          </a:p>
          <a:p>
            <a:pPr marL="1154430" lvl="2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 paid in: ”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</a:t>
            </a:r>
            <a:r>
              <a:rPr lang="en-GB" dirty="0" err="1"/>
              <a:t>depositAmount</a:t>
            </a:r>
            <a:endParaRPr lang="en-GB" dirty="0"/>
          </a:p>
          <a:p>
            <a:r>
              <a:rPr lang="en-GB" dirty="0"/>
              <a:t>Lines 3 and 4 can be combined by separating the strings with a comma as follows:</a:t>
            </a:r>
          </a:p>
          <a:p>
            <a:pPr marL="1143000" lvl="2" indent="-45720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 paid in:</a:t>
            </a:r>
            <a:r>
              <a:rPr lang="en-GB" dirty="0">
                <a:highlight>
                  <a:srgbClr val="FFFF00"/>
                </a:highlight>
              </a:rPr>
              <a:t> </a:t>
            </a:r>
            <a:r>
              <a:rPr lang="en-GB" dirty="0"/>
              <a:t>”, </a:t>
            </a:r>
            <a:r>
              <a:rPr lang="en-GB" dirty="0" err="1"/>
              <a:t>depositAmount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918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Combining Strings in Pseudocode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70484"/>
            <a:ext cx="8229600" cy="391703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Shorter example, combining strings: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“What is your account number?”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dirty="0"/>
              <a:t>Input </a:t>
            </a:r>
            <a:r>
              <a:rPr lang="en-GB" dirty="0" err="1"/>
              <a:t>accountNumber</a:t>
            </a:r>
            <a:endParaRPr lang="en-GB" dirty="0"/>
          </a:p>
          <a:p>
            <a:pPr marL="1154430" lvl="2" indent="-514350">
              <a:buFont typeface="+mj-lt"/>
              <a:buAutoNum type="arabicPeriod"/>
            </a:pPr>
            <a:r>
              <a:rPr lang="en-GB" dirty="0"/>
              <a:t>Set </a:t>
            </a:r>
            <a:r>
              <a:rPr lang="en-GB" dirty="0" err="1"/>
              <a:t>customerBalance</a:t>
            </a:r>
            <a:r>
              <a:rPr lang="en-GB" dirty="0"/>
              <a:t> = 50.00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“Your current balance is: ”</a:t>
            </a:r>
            <a:r>
              <a:rPr lang="en-GB" dirty="0">
                <a:highlight>
                  <a:srgbClr val="FFFF00"/>
                </a:highlight>
              </a:rPr>
              <a:t>, </a:t>
            </a:r>
            <a:r>
              <a:rPr lang="en-GB" dirty="0" err="1">
                <a:highlight>
                  <a:srgbClr val="FFFF00"/>
                </a:highlight>
              </a:rPr>
              <a:t>customerBalance</a:t>
            </a:r>
            <a:endParaRPr lang="en-GB" dirty="0">
              <a:highlight>
                <a:srgbClr val="FFFF00"/>
              </a:highlight>
            </a:endParaRPr>
          </a:p>
          <a:p>
            <a:pPr marL="1154430" lvl="2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“How much would you like to deposit?”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dirty="0"/>
              <a:t>Input </a:t>
            </a:r>
            <a:r>
              <a:rPr lang="en-GB" dirty="0" err="1"/>
              <a:t>depositAmount</a:t>
            </a:r>
            <a:endParaRPr lang="en-GB" dirty="0"/>
          </a:p>
          <a:p>
            <a:pPr marL="1154430" lvl="2" indent="-514350">
              <a:buFont typeface="+mj-lt"/>
              <a:buAutoNum type="arabicPeriod"/>
            </a:pPr>
            <a:r>
              <a:rPr lang="en-GB" dirty="0"/>
              <a:t>Set </a:t>
            </a:r>
            <a:r>
              <a:rPr lang="en-GB" dirty="0" err="1"/>
              <a:t>newBalance</a:t>
            </a:r>
            <a:r>
              <a:rPr lang="en-GB" dirty="0"/>
              <a:t> = </a:t>
            </a:r>
            <a:r>
              <a:rPr lang="en-GB" dirty="0" err="1"/>
              <a:t>customerBalance</a:t>
            </a:r>
            <a:r>
              <a:rPr lang="en-GB" dirty="0"/>
              <a:t> + </a:t>
            </a:r>
            <a:r>
              <a:rPr lang="en-GB" dirty="0" err="1"/>
              <a:t>depositAmount</a:t>
            </a:r>
            <a:endParaRPr lang="en-GB" dirty="0"/>
          </a:p>
          <a:p>
            <a:pPr marL="1154430" lvl="2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 paid in: ”</a:t>
            </a:r>
            <a:r>
              <a:rPr lang="en-GB" dirty="0">
                <a:highlight>
                  <a:srgbClr val="FFFF00"/>
                </a:highlight>
              </a:rPr>
              <a:t>, </a:t>
            </a:r>
            <a:r>
              <a:rPr lang="en-GB" dirty="0" err="1">
                <a:highlight>
                  <a:srgbClr val="FFFF00"/>
                </a:highlight>
              </a:rPr>
              <a:t>depositAmount</a:t>
            </a:r>
            <a:endParaRPr lang="en-GB" dirty="0">
              <a:highlight>
                <a:srgbClr val="FFFF00"/>
              </a:highlight>
            </a:endParaRPr>
          </a:p>
          <a:p>
            <a:pPr marL="1154430" lvl="2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“Your new balance is: ”</a:t>
            </a:r>
            <a:r>
              <a:rPr lang="en-GB" dirty="0">
                <a:highlight>
                  <a:srgbClr val="FFFF00"/>
                </a:highlight>
              </a:rPr>
              <a:t>, </a:t>
            </a:r>
            <a:r>
              <a:rPr lang="en-GB" dirty="0" err="1">
                <a:highlight>
                  <a:srgbClr val="FFFF00"/>
                </a:highlight>
              </a:rPr>
              <a:t>newBalance</a:t>
            </a:r>
            <a:endParaRPr lang="en-GB" dirty="0">
              <a:highlight>
                <a:srgbClr val="FFFF00"/>
              </a:highlight>
            </a:endParaRPr>
          </a:p>
          <a:p>
            <a:pPr marL="1143000" lvl="2" indent="-457200">
              <a:buFont typeface="+mj-lt"/>
              <a:buAutoNum type="arabicPeriod"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19845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en-GB" dirty="0"/>
              <a:t>Combining Strings in Pseudocode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268760"/>
            <a:ext cx="8229600" cy="28083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Shorter example, combining strings: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sz="1800" b="1" dirty="0"/>
              <a:t>…</a:t>
            </a:r>
            <a:endParaRPr lang="en-GB" sz="1800" dirty="0"/>
          </a:p>
          <a:p>
            <a:pPr marL="1154430" lvl="2" indent="-514350">
              <a:buFont typeface="+mj-lt"/>
              <a:buAutoNum type="arabicPeriod"/>
            </a:pPr>
            <a:r>
              <a:rPr lang="en-GB" sz="1800" b="1" dirty="0"/>
              <a:t>Display</a:t>
            </a:r>
            <a:r>
              <a:rPr lang="en-GB" sz="1800" dirty="0"/>
              <a:t> “Your current balance is: ”</a:t>
            </a:r>
            <a:r>
              <a:rPr lang="en-GB" sz="1800" dirty="0">
                <a:highlight>
                  <a:srgbClr val="FFFF00"/>
                </a:highlight>
              </a:rPr>
              <a:t>, </a:t>
            </a:r>
            <a:r>
              <a:rPr lang="en-GB" sz="1800" dirty="0" err="1">
                <a:highlight>
                  <a:srgbClr val="FFFF00"/>
                </a:highlight>
              </a:rPr>
              <a:t>customerBalance</a:t>
            </a:r>
            <a:endParaRPr lang="en-GB" sz="1800" dirty="0">
              <a:highlight>
                <a:srgbClr val="FFFF00"/>
              </a:highlight>
            </a:endParaRPr>
          </a:p>
          <a:p>
            <a:pPr marL="1154430" lvl="2" indent="-514350">
              <a:buFont typeface="+mj-lt"/>
              <a:buAutoNum type="arabicPeriod"/>
            </a:pPr>
            <a:r>
              <a:rPr lang="en-GB" sz="1800" b="1" dirty="0"/>
              <a:t>Display</a:t>
            </a:r>
            <a:r>
              <a:rPr lang="en-GB" sz="1800" dirty="0"/>
              <a:t> “How much would you like to deposit?”</a:t>
            </a:r>
          </a:p>
          <a:p>
            <a:pPr marL="1154430" lvl="2" indent="-514350">
              <a:buFont typeface="+mj-lt"/>
              <a:buAutoNum type="arabicPeriod"/>
            </a:pPr>
            <a:r>
              <a:rPr lang="en-GB" sz="1800" dirty="0"/>
              <a:t>Input </a:t>
            </a:r>
            <a:r>
              <a:rPr lang="en-GB" sz="1800" dirty="0" err="1"/>
              <a:t>depositAmount</a:t>
            </a:r>
            <a:endParaRPr lang="en-GB" sz="1800" dirty="0"/>
          </a:p>
          <a:p>
            <a:pPr marL="1154430" lvl="2" indent="-514350">
              <a:buFont typeface="+mj-lt"/>
              <a:buAutoNum type="arabicPeriod"/>
            </a:pPr>
            <a:r>
              <a:rPr lang="en-GB" sz="1800" dirty="0"/>
              <a:t>Set </a:t>
            </a:r>
            <a:r>
              <a:rPr lang="en-GB" sz="1800" dirty="0" err="1"/>
              <a:t>newBalance</a:t>
            </a:r>
            <a:r>
              <a:rPr lang="en-GB" sz="1800" dirty="0"/>
              <a:t> = </a:t>
            </a:r>
            <a:r>
              <a:rPr lang="en-GB" sz="1800" dirty="0" err="1"/>
              <a:t>customerBalance</a:t>
            </a:r>
            <a:r>
              <a:rPr lang="en-GB" sz="1800" dirty="0"/>
              <a:t> + </a:t>
            </a:r>
            <a:r>
              <a:rPr lang="en-GB" sz="1800" dirty="0" err="1"/>
              <a:t>depositAmount</a:t>
            </a:r>
            <a:endParaRPr lang="en-GB" sz="1800" dirty="0"/>
          </a:p>
          <a:p>
            <a:pPr marL="1154430" lvl="2" indent="-514350">
              <a:buFont typeface="+mj-lt"/>
              <a:buAutoNum type="arabicPeriod"/>
            </a:pPr>
            <a:r>
              <a:rPr lang="en-GB" sz="1800" b="1" dirty="0"/>
              <a:t>Display</a:t>
            </a:r>
            <a:r>
              <a:rPr lang="en-GB" sz="1800" dirty="0"/>
              <a:t> “You paid in: ”</a:t>
            </a:r>
            <a:r>
              <a:rPr lang="en-GB" sz="1800" dirty="0">
                <a:highlight>
                  <a:srgbClr val="FFFF00"/>
                </a:highlight>
              </a:rPr>
              <a:t>, </a:t>
            </a:r>
            <a:r>
              <a:rPr lang="en-GB" sz="1800" dirty="0" err="1">
                <a:highlight>
                  <a:srgbClr val="FFFF00"/>
                </a:highlight>
              </a:rPr>
              <a:t>depositAmount</a:t>
            </a:r>
            <a:endParaRPr lang="en-GB" sz="1800" dirty="0">
              <a:highlight>
                <a:srgbClr val="FFFF00"/>
              </a:highlight>
            </a:endParaRPr>
          </a:p>
          <a:p>
            <a:pPr marL="1154430" lvl="2" indent="-514350">
              <a:buFont typeface="+mj-lt"/>
              <a:buAutoNum type="arabicPeriod"/>
            </a:pPr>
            <a:r>
              <a:rPr lang="en-GB" sz="1800" b="1" dirty="0"/>
              <a:t>Display</a:t>
            </a:r>
            <a:r>
              <a:rPr lang="en-GB" sz="1800" dirty="0"/>
              <a:t> “Your new balance is: ”</a:t>
            </a:r>
            <a:r>
              <a:rPr lang="en-GB" sz="1800" dirty="0">
                <a:highlight>
                  <a:srgbClr val="FFFF00"/>
                </a:highlight>
              </a:rPr>
              <a:t>, </a:t>
            </a:r>
            <a:r>
              <a:rPr lang="en-GB" sz="1800" dirty="0" err="1">
                <a:highlight>
                  <a:srgbClr val="FFFF00"/>
                </a:highlight>
              </a:rPr>
              <a:t>newBalance</a:t>
            </a:r>
            <a:endParaRPr lang="en-GB" sz="1800" dirty="0">
              <a:highlight>
                <a:srgbClr val="FFFF00"/>
              </a:highlight>
            </a:endParaRPr>
          </a:p>
          <a:p>
            <a:pPr marL="1143000" lvl="2" indent="-457200">
              <a:buFont typeface="+mj-lt"/>
              <a:buAutoNum type="arabicPeriod"/>
            </a:pPr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483768" y="3933056"/>
            <a:ext cx="6408712" cy="181588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600" dirty="0"/>
              <a:t>What is your account number?</a:t>
            </a:r>
          </a:p>
          <a:p>
            <a:r>
              <a:rPr lang="en-GB" sz="1600" b="1" dirty="0"/>
              <a:t>123456 [Enter]</a:t>
            </a:r>
            <a:endParaRPr lang="en-GB" sz="1600" dirty="0"/>
          </a:p>
          <a:p>
            <a:r>
              <a:rPr lang="en-GB" sz="1600" dirty="0"/>
              <a:t>Your current balance is: 50.00</a:t>
            </a:r>
          </a:p>
          <a:p>
            <a:r>
              <a:rPr lang="en-GB" sz="1600" dirty="0"/>
              <a:t>How much would you like to deposit?</a:t>
            </a:r>
          </a:p>
          <a:p>
            <a:r>
              <a:rPr lang="en-GB" sz="1600" b="1" dirty="0"/>
              <a:t>20.00 [Enter]</a:t>
            </a:r>
            <a:endParaRPr lang="en-GB" sz="1600" dirty="0"/>
          </a:p>
          <a:p>
            <a:r>
              <a:rPr lang="en-GB" sz="1600" dirty="0"/>
              <a:t>You paid in: 20.00</a:t>
            </a:r>
          </a:p>
          <a:p>
            <a:r>
              <a:rPr lang="en-GB" sz="1600" dirty="0"/>
              <a:t>Your new balance is: 70.00</a:t>
            </a:r>
          </a:p>
        </p:txBody>
      </p:sp>
    </p:spTree>
    <p:extLst>
      <p:ext uri="{BB962C8B-B14F-4D97-AF65-F5344CB8AC3E}">
        <p14:creationId xmlns:p14="http://schemas.microsoft.com/office/powerpoint/2010/main" val="6316479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61C5AA-4000-902F-09A1-6933DE606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en-US" b="1" dirty="0">
                <a:solidFill>
                  <a:srgbClr val="000000"/>
                </a:solidFill>
                <a:latin typeface="Arial" panose="020B0604020202020204" pitchFamily="34" charset="0"/>
              </a:rPr>
              <a:t>What is a Flowchart?</a:t>
            </a:r>
            <a:br>
              <a:rPr lang="en-US" altLang="en-US" b="1" dirty="0">
                <a:solidFill>
                  <a:srgbClr val="000000"/>
                </a:solidFill>
                <a:latin typeface="Arial" panose="020B0604020202020204" pitchFamily="34" charset="0"/>
              </a:rPr>
            </a:br>
            <a:endParaRPr lang="en-GB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FA22E7AA-9597-FD64-83B2-ECAC9EA0D4E1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57200" y="1186806"/>
            <a:ext cx="6131024" cy="2708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 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flowchart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is a 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visual representation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of a process or algorithm.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It shows the 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sequence of steps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to solve a problem.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Helps programmers and non-programmers 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understand logic flow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easily.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7" name="Picture 3" descr="What is a Flow Chart? | BreezeTree">
            <a:extLst>
              <a:ext uri="{FF2B5EF4-FFF2-40B4-BE49-F238E27FC236}">
                <a16:creationId xmlns:a16="http://schemas.microsoft.com/office/drawing/2014/main" id="{F823C0C6-AA18-F425-0892-E518351D7F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012" y="1772816"/>
            <a:ext cx="2416851" cy="3601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86141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Flowcharts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A diagram that visually shows the steps to take in a computer problem solution.</a:t>
            </a:r>
          </a:p>
          <a:p>
            <a:r>
              <a:rPr lang="en-GB" dirty="0"/>
              <a:t>It is an alternative method of showing the logical flow of steps for a solution.</a:t>
            </a:r>
          </a:p>
          <a:p>
            <a:r>
              <a:rPr lang="en-GB" dirty="0"/>
              <a:t>It uses connected symbols to show the sequence of steps, any repetition and alternative steps.</a:t>
            </a:r>
          </a:p>
          <a:p>
            <a:r>
              <a:rPr lang="en-GB" dirty="0"/>
              <a:t>Some people find flowcharts easier than writing pseudocode for algorithms.</a:t>
            </a:r>
          </a:p>
          <a:p>
            <a:r>
              <a:rPr lang="en-GB" dirty="0"/>
              <a:t>And many use a combination of both.</a:t>
            </a:r>
          </a:p>
        </p:txBody>
      </p:sp>
    </p:spTree>
    <p:extLst>
      <p:ext uri="{BB962C8B-B14F-4D97-AF65-F5344CB8AC3E}">
        <p14:creationId xmlns:p14="http://schemas.microsoft.com/office/powerpoint/2010/main" val="1382348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19D5E-B9AF-DD93-A1D4-6AF7A2FCA9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Importance of Flowcharts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1CF9F095-9B23-98FE-CF88-714E298A28D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27584" y="2386923"/>
            <a:ext cx="7859216" cy="2343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Simplifies complex problems.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Facilitates 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program design and debugging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Serves as 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documentation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for program logic.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Enables 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collaboration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among developers.</a:t>
            </a: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Helps in 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tracing logic errors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before coding.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26912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15084-A73B-F937-FB86-C046F31F5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Rules for Drawing Flowcharts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DF64C6E4-582F-4C2D-546A-7AE3FEDAEF76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27584" y="2257205"/>
            <a:ext cx="5819735" cy="2343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Start from 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top to bottom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or 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left to right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Use 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arrows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to show flow direction.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Keep it 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simple and readable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Use 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decision diamonds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for branching (Yes/No).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Always have a 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Start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and 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End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89872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1472"/>
            <a:ext cx="8229600" cy="778098"/>
          </a:xfrm>
        </p:spPr>
        <p:txBody>
          <a:bodyPr/>
          <a:lstStyle/>
          <a:p>
            <a:r>
              <a:rPr lang="en-GB" dirty="0"/>
              <a:t>Basic Flowchart Symbols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3357524"/>
              </p:ext>
            </p:extLst>
          </p:nvPr>
        </p:nvGraphicFramePr>
        <p:xfrm>
          <a:off x="251520" y="1124744"/>
          <a:ext cx="8784977" cy="4869883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938338">
                  <a:extLst>
                    <a:ext uri="{9D8B030D-6E8A-4147-A177-3AD203B41FA5}">
                      <a16:colId xmlns:a16="http://schemas.microsoft.com/office/drawing/2014/main" val="3874475678"/>
                    </a:ext>
                  </a:extLst>
                </a:gridCol>
                <a:gridCol w="1446038">
                  <a:extLst>
                    <a:ext uri="{9D8B030D-6E8A-4147-A177-3AD203B41FA5}">
                      <a16:colId xmlns:a16="http://schemas.microsoft.com/office/drawing/2014/main" val="664323393"/>
                    </a:ext>
                  </a:extLst>
                </a:gridCol>
                <a:gridCol w="5400601">
                  <a:extLst>
                    <a:ext uri="{9D8B030D-6E8A-4147-A177-3AD203B41FA5}">
                      <a16:colId xmlns:a16="http://schemas.microsoft.com/office/drawing/2014/main" val="2410236997"/>
                    </a:ext>
                  </a:extLst>
                </a:gridCol>
              </a:tblGrid>
              <a:tr h="338609">
                <a:tc>
                  <a:txBody>
                    <a:bodyPr/>
                    <a:lstStyle/>
                    <a:p>
                      <a:r>
                        <a:rPr lang="en-GB" dirty="0"/>
                        <a:t>Symbol</a:t>
                      </a:r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Name</a:t>
                      </a:r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Description</a:t>
                      </a:r>
                    </a:p>
                  </a:txBody>
                  <a:tcPr marL="92295" marR="92295"/>
                </a:tc>
                <a:extLst>
                  <a:ext uri="{0D108BD9-81ED-4DB2-BD59-A6C34878D82A}">
                    <a16:rowId xmlns:a16="http://schemas.microsoft.com/office/drawing/2014/main" val="508992987"/>
                  </a:ext>
                </a:extLst>
              </a:tr>
              <a:tr h="846523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Terminator</a:t>
                      </a:r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Used to</a:t>
                      </a:r>
                      <a:r>
                        <a:rPr lang="en-GB" baseline="0" dirty="0"/>
                        <a:t> indicate </a:t>
                      </a:r>
                      <a:r>
                        <a:rPr lang="en-GB" dirty="0"/>
                        <a:t>the start</a:t>
                      </a:r>
                      <a:r>
                        <a:rPr lang="en-GB" baseline="0" dirty="0"/>
                        <a:t> or end </a:t>
                      </a:r>
                      <a:endParaRPr lang="en-GB" dirty="0"/>
                    </a:p>
                  </a:txBody>
                  <a:tcPr marL="92295" marR="92295"/>
                </a:tc>
                <a:extLst>
                  <a:ext uri="{0D108BD9-81ED-4DB2-BD59-A6C34878D82A}">
                    <a16:rowId xmlns:a16="http://schemas.microsoft.com/office/drawing/2014/main" val="1058848664"/>
                  </a:ext>
                </a:extLst>
              </a:tr>
              <a:tr h="846523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Input/output</a:t>
                      </a:r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Represents an</a:t>
                      </a:r>
                      <a:r>
                        <a:rPr lang="en-GB" baseline="0" dirty="0"/>
                        <a:t> input or output operation</a:t>
                      </a:r>
                      <a:endParaRPr lang="en-GB" dirty="0"/>
                    </a:p>
                  </a:txBody>
                  <a:tcPr marL="92295" marR="92295"/>
                </a:tc>
                <a:extLst>
                  <a:ext uri="{0D108BD9-81ED-4DB2-BD59-A6C34878D82A}">
                    <a16:rowId xmlns:a16="http://schemas.microsoft.com/office/drawing/2014/main" val="2807878329"/>
                  </a:ext>
                </a:extLst>
              </a:tr>
              <a:tr h="846523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Process</a:t>
                      </a:r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Represents processes e.g. a calculation, initialising (setting) variables</a:t>
                      </a:r>
                    </a:p>
                  </a:txBody>
                  <a:tcPr marL="92295" marR="92295"/>
                </a:tc>
                <a:extLst>
                  <a:ext uri="{0D108BD9-81ED-4DB2-BD59-A6C34878D82A}">
                    <a16:rowId xmlns:a16="http://schemas.microsoft.com/office/drawing/2014/main" val="2928466807"/>
                  </a:ext>
                </a:extLst>
              </a:tr>
              <a:tr h="846523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Decision</a:t>
                      </a:r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Represents a branch</a:t>
                      </a:r>
                      <a:r>
                        <a:rPr lang="en-GB" baseline="0" dirty="0"/>
                        <a:t> point i.e. different alternatives</a:t>
                      </a:r>
                      <a:endParaRPr lang="en-GB" dirty="0"/>
                    </a:p>
                  </a:txBody>
                  <a:tcPr marL="92295" marR="92295"/>
                </a:tc>
                <a:extLst>
                  <a:ext uri="{0D108BD9-81ED-4DB2-BD59-A6C34878D82A}">
                    <a16:rowId xmlns:a16="http://schemas.microsoft.com/office/drawing/2014/main" val="1616467812"/>
                  </a:ext>
                </a:extLst>
              </a:tr>
              <a:tr h="8465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Connector</a:t>
                      </a:r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An entry to,</a:t>
                      </a:r>
                      <a:r>
                        <a:rPr lang="en-GB" sz="1600" baseline="0" dirty="0"/>
                        <a:t> or from a particular step.</a:t>
                      </a:r>
                    </a:p>
                    <a:p>
                      <a:r>
                        <a:rPr lang="en-GB" sz="1600" baseline="0" dirty="0"/>
                        <a:t>Commonly used if the flowchart cannot fit on one page.</a:t>
                      </a:r>
                      <a:endParaRPr lang="en-GB" sz="1600" dirty="0"/>
                    </a:p>
                  </a:txBody>
                  <a:tcPr marL="92295" marR="92295"/>
                </a:tc>
                <a:extLst>
                  <a:ext uri="{0D108BD9-81ED-4DB2-BD59-A6C34878D82A}">
                    <a16:rowId xmlns:a16="http://schemas.microsoft.com/office/drawing/2014/main" val="447825887"/>
                  </a:ext>
                </a:extLst>
              </a:tr>
            </a:tbl>
          </a:graphicData>
        </a:graphic>
      </p:graphicFrame>
      <p:sp>
        <p:nvSpPr>
          <p:cNvPr id="5" name="Flowchart: Terminator 4"/>
          <p:cNvSpPr/>
          <p:nvPr/>
        </p:nvSpPr>
        <p:spPr>
          <a:xfrm>
            <a:off x="765920" y="1767450"/>
            <a:ext cx="1080120" cy="288032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Flowchart: Data 5"/>
          <p:cNvSpPr/>
          <p:nvPr/>
        </p:nvSpPr>
        <p:spPr>
          <a:xfrm>
            <a:off x="657908" y="2698188"/>
            <a:ext cx="1296144" cy="432048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lowchart: Process 6"/>
          <p:cNvSpPr/>
          <p:nvPr/>
        </p:nvSpPr>
        <p:spPr>
          <a:xfrm>
            <a:off x="657908" y="3511236"/>
            <a:ext cx="1296144" cy="54318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lowchart: Decision 7"/>
          <p:cNvSpPr/>
          <p:nvPr/>
        </p:nvSpPr>
        <p:spPr>
          <a:xfrm>
            <a:off x="657908" y="4371160"/>
            <a:ext cx="1296144" cy="648072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lowchart: Connector 8"/>
          <p:cNvSpPr/>
          <p:nvPr/>
        </p:nvSpPr>
        <p:spPr>
          <a:xfrm>
            <a:off x="1125960" y="5335968"/>
            <a:ext cx="360040" cy="360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8434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Flowchart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will look at creating flowcharts for the pseudocode examples and exercises from the last lecture.</a:t>
            </a:r>
          </a:p>
        </p:txBody>
      </p:sp>
    </p:spTree>
    <p:extLst>
      <p:ext uri="{BB962C8B-B14F-4D97-AF65-F5344CB8AC3E}">
        <p14:creationId xmlns:p14="http://schemas.microsoft.com/office/powerpoint/2010/main" val="7252192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70375"/>
            <a:ext cx="843528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Pseudocode: Tip Calculator 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4360" y="980728"/>
            <a:ext cx="8229600" cy="391703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Pseudocode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Possible output (input shown in bold)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347864" y="4725768"/>
            <a:ext cx="3791423" cy="212365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sz="1600" dirty="0"/>
              <a:t>What is the Bill Amount?</a:t>
            </a:r>
          </a:p>
          <a:p>
            <a:r>
              <a:rPr lang="en-GB" sz="1600" b="1" dirty="0"/>
              <a:t>500 [Enter]</a:t>
            </a:r>
          </a:p>
          <a:p>
            <a:r>
              <a:rPr lang="en-GB" sz="1600" dirty="0"/>
              <a:t>What tip amount would you like to give?</a:t>
            </a:r>
          </a:p>
          <a:p>
            <a:r>
              <a:rPr lang="en-GB" sz="1600" b="1" dirty="0"/>
              <a:t>10 [Enter]</a:t>
            </a:r>
          </a:p>
          <a:p>
            <a:r>
              <a:rPr lang="en-GB" sz="1600" dirty="0"/>
              <a:t>You chose to pay the following tip:</a:t>
            </a:r>
          </a:p>
          <a:p>
            <a:r>
              <a:rPr lang="en-GB" sz="1600" dirty="0"/>
              <a:t>10</a:t>
            </a:r>
          </a:p>
          <a:p>
            <a:r>
              <a:rPr lang="en-GB" sz="1600" dirty="0"/>
              <a:t>Your final, total bill amount to pay is:</a:t>
            </a:r>
          </a:p>
          <a:p>
            <a:r>
              <a:rPr lang="en-GB" sz="1600" dirty="0"/>
              <a:t>510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24966" y="1213375"/>
            <a:ext cx="5667514" cy="258532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“What is the Bill Amount?”</a:t>
            </a:r>
          </a:p>
          <a:p>
            <a:pPr marL="514350" indent="-514350">
              <a:buFont typeface="+mj-lt"/>
              <a:buAutoNum type="arabicPeriod"/>
            </a:pPr>
            <a:r>
              <a:rPr lang="en-GB" i="1" dirty="0"/>
              <a:t>Input</a:t>
            </a:r>
            <a:r>
              <a:rPr lang="en-GB" dirty="0"/>
              <a:t> </a:t>
            </a:r>
            <a:r>
              <a:rPr lang="en-GB" dirty="0" err="1"/>
              <a:t>billAmount</a:t>
            </a: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“What tip amount would you like to give?”</a:t>
            </a:r>
          </a:p>
          <a:p>
            <a:pPr marL="514350" indent="-514350">
              <a:buFont typeface="+mj-lt"/>
              <a:buAutoNum type="arabicPeriod"/>
            </a:pPr>
            <a:r>
              <a:rPr lang="en-GB" i="1" dirty="0"/>
              <a:t>Input</a:t>
            </a:r>
            <a:r>
              <a:rPr lang="en-GB" dirty="0"/>
              <a:t> </a:t>
            </a:r>
            <a:r>
              <a:rPr lang="en-GB" dirty="0" err="1"/>
              <a:t>tipAmount</a:t>
            </a: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i="1" dirty="0">
                <a:solidFill>
                  <a:schemeClr val="bg2">
                    <a:lumMod val="50000"/>
                  </a:schemeClr>
                </a:solidFill>
              </a:rPr>
              <a:t>Set</a:t>
            </a:r>
            <a:r>
              <a:rPr lang="en-GB" dirty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dirty="0" err="1"/>
              <a:t>totalBillAmount</a:t>
            </a:r>
            <a:r>
              <a:rPr lang="en-GB" dirty="0"/>
              <a:t> = </a:t>
            </a:r>
            <a:r>
              <a:rPr lang="en-GB" dirty="0" err="1"/>
              <a:t>billAmount</a:t>
            </a:r>
            <a:r>
              <a:rPr lang="en-GB" dirty="0"/>
              <a:t> + </a:t>
            </a:r>
            <a:r>
              <a:rPr lang="en-GB" dirty="0" err="1"/>
              <a:t>tipAmount</a:t>
            </a: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 chose to pay the following tip:”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</a:t>
            </a:r>
            <a:r>
              <a:rPr lang="en-GB" dirty="0" err="1"/>
              <a:t>tipAmount</a:t>
            </a: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“Your final, total bill amount to pay is:”</a:t>
            </a:r>
          </a:p>
          <a:p>
            <a:pPr marL="514350" indent="-514350">
              <a:buFont typeface="+mj-lt"/>
              <a:buAutoNum type="arabicPeriod"/>
            </a:pPr>
            <a:r>
              <a:rPr lang="en-GB" b="1" dirty="0"/>
              <a:t>Display</a:t>
            </a:r>
            <a:r>
              <a:rPr lang="en-GB" dirty="0"/>
              <a:t> </a:t>
            </a:r>
            <a:r>
              <a:rPr lang="en-GB" dirty="0" err="1"/>
              <a:t>totalBillAmount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349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Walkthrough Demonstration</a:t>
            </a:r>
          </a:p>
        </p:txBody>
      </p:sp>
    </p:spTree>
    <p:extLst>
      <p:ext uri="{BB962C8B-B14F-4D97-AF65-F5344CB8AC3E}">
        <p14:creationId xmlns:p14="http://schemas.microsoft.com/office/powerpoint/2010/main" val="15780271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5800" y="1268760"/>
            <a:ext cx="7772400" cy="1362075"/>
          </a:xfrm>
        </p:spPr>
        <p:txBody>
          <a:bodyPr/>
          <a:lstStyle/>
          <a:p>
            <a:r>
              <a:rPr lang="en-GB" dirty="0"/>
              <a:t>Control Structures</a:t>
            </a:r>
          </a:p>
        </p:txBody>
      </p:sp>
    </p:spTree>
    <p:extLst>
      <p:ext uri="{BB962C8B-B14F-4D97-AF65-F5344CB8AC3E}">
        <p14:creationId xmlns:p14="http://schemas.microsoft.com/office/powerpoint/2010/main" val="41776173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D7D533-DABC-46F7-4E55-BB224B7191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BFA2EB0-0BF5-3B8E-5CDC-06D8261CA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Comparison Operators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FDF5116-7C0B-5FFF-9821-55F35038EC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It is common practice to compare things in computing.</a:t>
            </a:r>
          </a:p>
          <a:p>
            <a:r>
              <a:rPr lang="en-GB" dirty="0"/>
              <a:t>Comparison operators enable us to do that, they return a True or False value.</a:t>
            </a:r>
          </a:p>
          <a:p>
            <a:r>
              <a:rPr lang="en-GB" dirty="0"/>
              <a:t>Enable logic in the computer</a:t>
            </a:r>
          </a:p>
        </p:txBody>
      </p:sp>
    </p:spTree>
    <p:extLst>
      <p:ext uri="{BB962C8B-B14F-4D97-AF65-F5344CB8AC3E}">
        <p14:creationId xmlns:p14="http://schemas.microsoft.com/office/powerpoint/2010/main" val="230999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Comparison Operators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2442825"/>
              </p:ext>
            </p:extLst>
          </p:nvPr>
        </p:nvGraphicFramePr>
        <p:xfrm>
          <a:off x="457200" y="1268760"/>
          <a:ext cx="8229599" cy="45821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234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6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689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Operator</a:t>
                      </a:r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Name</a:t>
                      </a:r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92295" marR="9229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=</a:t>
                      </a:r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Equals</a:t>
                      </a:r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True if two values are the same</a:t>
                      </a:r>
                    </a:p>
                    <a:p>
                      <a:r>
                        <a:rPr lang="en-GB" dirty="0"/>
                        <a:t>5 = 5 is True,  4</a:t>
                      </a:r>
                      <a:r>
                        <a:rPr lang="en-GB" baseline="0" dirty="0"/>
                        <a:t> = 5 is False</a:t>
                      </a:r>
                      <a:endParaRPr lang="en-GB" dirty="0"/>
                    </a:p>
                  </a:txBody>
                  <a:tcPr marL="92295" marR="9229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&gt;</a:t>
                      </a:r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Greater than</a:t>
                      </a:r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</a:t>
                      </a:r>
                      <a:r>
                        <a:rPr lang="en-GB" baseline="0" dirty="0"/>
                        <a:t>rue if value on left is greater than value on the right. 4 &gt; 5 = True, 5 &gt; 4 is False</a:t>
                      </a:r>
                      <a:endParaRPr lang="en-GB" dirty="0"/>
                    </a:p>
                  </a:txBody>
                  <a:tcPr marL="92295" marR="9229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&lt;</a:t>
                      </a:r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Less than</a:t>
                      </a:r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T</a:t>
                      </a:r>
                      <a:r>
                        <a:rPr lang="en-GB" baseline="0" dirty="0"/>
                        <a:t>rue if value on left is smaller than value on the right. 4 &lt; 5 = True, 5 &lt; 4 is False</a:t>
                      </a:r>
                      <a:endParaRPr lang="en-GB" dirty="0"/>
                    </a:p>
                  </a:txBody>
                  <a:tcPr marL="92295" marR="9229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&gt;=</a:t>
                      </a:r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Greater than or equal to</a:t>
                      </a:r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T</a:t>
                      </a:r>
                      <a:r>
                        <a:rPr lang="en-GB" baseline="0" dirty="0"/>
                        <a:t>rue if value on left is greater than or equal to value on the right. </a:t>
                      </a:r>
                      <a:endParaRPr lang="en-GB" dirty="0"/>
                    </a:p>
                  </a:txBody>
                  <a:tcPr marL="92295" marR="9229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&lt;=</a:t>
                      </a:r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Less than or equal</a:t>
                      </a:r>
                      <a:r>
                        <a:rPr lang="en-GB" baseline="0" dirty="0"/>
                        <a:t> to</a:t>
                      </a:r>
                      <a:endParaRPr lang="en-GB" dirty="0"/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T</a:t>
                      </a:r>
                      <a:r>
                        <a:rPr lang="en-GB" baseline="0" dirty="0"/>
                        <a:t>rue if value on left is smaller than or the same as the value on the right. </a:t>
                      </a:r>
                      <a:endParaRPr lang="en-GB" dirty="0"/>
                    </a:p>
                  </a:txBody>
                  <a:tcPr marL="92295" marR="9229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&lt;&gt;</a:t>
                      </a:r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Not equal to</a:t>
                      </a:r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True if the two</a:t>
                      </a:r>
                      <a:r>
                        <a:rPr lang="en-GB" baseline="0" dirty="0"/>
                        <a:t> values are not the same.</a:t>
                      </a:r>
                    </a:p>
                    <a:p>
                      <a:r>
                        <a:rPr lang="en-GB" baseline="0" dirty="0"/>
                        <a:t>5 &lt;&gt; 4 is True, 5 &lt;&gt; 5 is False</a:t>
                      </a:r>
                      <a:endParaRPr lang="en-GB" dirty="0"/>
                    </a:p>
                  </a:txBody>
                  <a:tcPr marL="92295" marR="9229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 marL="92295" marR="92295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92295" marR="9229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82363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Control Structures?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17A86B8-03D5-3B53-3577-4E3F8AD3D8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568" y="1564708"/>
            <a:ext cx="7776864" cy="3728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Control structures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determine 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the order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in which instructions are executed.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They define the </a:t>
            </a: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logical flow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 of a program.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Three main types: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Sequence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2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Selection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3"/>
              <a:tabLst/>
            </a:pPr>
            <a:r>
              <a:rPr kumimoji="0" lang="en-US" altLang="en-US" sz="20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Iteration (Looping)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160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Control Structures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400" dirty="0"/>
              <a:t>What if we wanted to make the following changes to the simple algorithms we have been writing:</a:t>
            </a:r>
          </a:p>
          <a:p>
            <a:pPr lvl="1">
              <a:lnSpc>
                <a:spcPct val="150000"/>
              </a:lnSpc>
            </a:pPr>
            <a:r>
              <a:rPr lang="en-GB" sz="2000" dirty="0"/>
              <a:t>In the Student Credits problem, if student has a enough credits display a congratulations message, otherwise display credits left</a:t>
            </a:r>
          </a:p>
          <a:p>
            <a:pPr lvl="1">
              <a:lnSpc>
                <a:spcPct val="150000"/>
              </a:lnSpc>
            </a:pPr>
            <a:r>
              <a:rPr lang="en-GB" sz="2000" dirty="0"/>
              <a:t>The Shopping Basket Calculator: allow the user to enter any number of Item prices they want.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We need control structures!</a:t>
            </a:r>
          </a:p>
          <a:p>
            <a:pPr>
              <a:lnSpc>
                <a:spcPct val="150000"/>
              </a:lnSpc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885580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Control Structures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So far we have looked at simple solutions to problems.</a:t>
            </a:r>
          </a:p>
          <a:p>
            <a:r>
              <a:rPr lang="en-GB" dirty="0"/>
              <a:t>They start at a beginning and continue in a sequential order (one-step after the other).</a:t>
            </a:r>
          </a:p>
          <a:p>
            <a:r>
              <a:rPr lang="en-GB" dirty="0"/>
              <a:t>In computing, this is usually not enough to describe the steps of a solution.</a:t>
            </a:r>
          </a:p>
          <a:p>
            <a:r>
              <a:rPr lang="en-GB" dirty="0"/>
              <a:t>There are three main types of control when defining the order of steps in a computer solution:</a:t>
            </a:r>
          </a:p>
          <a:p>
            <a:pPr lvl="1"/>
            <a:r>
              <a:rPr lang="en-GB" dirty="0"/>
              <a:t>Sequence</a:t>
            </a:r>
          </a:p>
          <a:p>
            <a:pPr lvl="1"/>
            <a:r>
              <a:rPr lang="en-GB" dirty="0"/>
              <a:t>Selection</a:t>
            </a:r>
          </a:p>
          <a:p>
            <a:pPr lvl="1"/>
            <a:r>
              <a:rPr lang="en-GB" dirty="0"/>
              <a:t>Repetition</a:t>
            </a:r>
          </a:p>
        </p:txBody>
      </p:sp>
    </p:spTree>
    <p:extLst>
      <p:ext uri="{BB962C8B-B14F-4D97-AF65-F5344CB8AC3E}">
        <p14:creationId xmlns:p14="http://schemas.microsoft.com/office/powerpoint/2010/main" val="3038288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41563"/>
          </a:xfrm>
        </p:spPr>
        <p:txBody>
          <a:bodyPr>
            <a:normAutofit fontScale="90000"/>
          </a:bodyPr>
          <a:lstStyle/>
          <a:p>
            <a:r>
              <a:rPr lang="en-GB" dirty="0"/>
              <a:t>Sequence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3192" y="1081464"/>
            <a:ext cx="8568952" cy="1253040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This is what we have been doing so far.</a:t>
            </a:r>
          </a:p>
          <a:p>
            <a:r>
              <a:rPr lang="en-GB" dirty="0"/>
              <a:t>Start at a beginning and execute steps one after the other in </a:t>
            </a:r>
            <a:r>
              <a:rPr lang="en-GB" b="1" dirty="0"/>
              <a:t>sequence</a:t>
            </a:r>
            <a:r>
              <a:rPr lang="en-GB" dirty="0"/>
              <a:t> (serial) order.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3861584" y="2276872"/>
            <a:ext cx="1512168" cy="3600400"/>
            <a:chOff x="3933264" y="3212976"/>
            <a:chExt cx="1512168" cy="3600400"/>
          </a:xfrm>
        </p:grpSpPr>
        <p:sp>
          <p:nvSpPr>
            <p:cNvPr id="4" name="Flowchart: Process 3"/>
            <p:cNvSpPr/>
            <p:nvPr/>
          </p:nvSpPr>
          <p:spPr>
            <a:xfrm>
              <a:off x="3933264" y="3645024"/>
              <a:ext cx="1512168" cy="684000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1</a:t>
              </a:r>
            </a:p>
          </p:txBody>
        </p:sp>
        <p:sp>
          <p:nvSpPr>
            <p:cNvPr id="5" name="Flowchart: Process 4"/>
            <p:cNvSpPr/>
            <p:nvPr/>
          </p:nvSpPr>
          <p:spPr>
            <a:xfrm>
              <a:off x="3933264" y="4689216"/>
              <a:ext cx="1512168" cy="684000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2</a:t>
              </a:r>
            </a:p>
          </p:txBody>
        </p:sp>
        <p:sp>
          <p:nvSpPr>
            <p:cNvPr id="6" name="Flowchart: Process 5"/>
            <p:cNvSpPr/>
            <p:nvPr/>
          </p:nvSpPr>
          <p:spPr>
            <a:xfrm>
              <a:off x="3933264" y="5733256"/>
              <a:ext cx="1512168" cy="684000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3</a:t>
              </a:r>
            </a:p>
          </p:txBody>
        </p:sp>
        <p:cxnSp>
          <p:nvCxnSpPr>
            <p:cNvPr id="8" name="Straight Arrow Connector 7"/>
            <p:cNvCxnSpPr>
              <a:stCxn id="4" idx="2"/>
              <a:endCxn id="5" idx="0"/>
            </p:cNvCxnSpPr>
            <p:nvPr/>
          </p:nvCxnSpPr>
          <p:spPr>
            <a:xfrm>
              <a:off x="4689348" y="4329024"/>
              <a:ext cx="0" cy="36019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>
              <a:endCxn id="6" idx="0"/>
            </p:cNvCxnSpPr>
            <p:nvPr/>
          </p:nvCxnSpPr>
          <p:spPr>
            <a:xfrm>
              <a:off x="4689348" y="5193120"/>
              <a:ext cx="0" cy="54013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>
              <a:stCxn id="6" idx="2"/>
            </p:cNvCxnSpPr>
            <p:nvPr/>
          </p:nvCxnSpPr>
          <p:spPr>
            <a:xfrm>
              <a:off x="4689348" y="6417256"/>
              <a:ext cx="0" cy="39612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>
              <a:endCxn id="4" idx="0"/>
            </p:cNvCxnSpPr>
            <p:nvPr/>
          </p:nvCxnSpPr>
          <p:spPr>
            <a:xfrm>
              <a:off x="4689348" y="3212976"/>
              <a:ext cx="0" cy="43204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10952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917"/>
            <a:ext cx="8229600" cy="1143000"/>
          </a:xfrm>
        </p:spPr>
        <p:txBody>
          <a:bodyPr/>
          <a:lstStyle/>
          <a:p>
            <a:r>
              <a:rPr lang="en-GB" dirty="0"/>
              <a:t>Selection (Decision)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4548" y="1275053"/>
            <a:ext cx="8229600" cy="1298847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Choose the statement (branch) to executive is selected based on a condition.</a:t>
            </a:r>
          </a:p>
          <a:p>
            <a:r>
              <a:rPr lang="en-GB" dirty="0"/>
              <a:t>The </a:t>
            </a:r>
            <a:r>
              <a:rPr lang="en-GB" b="1" dirty="0"/>
              <a:t>Selection</a:t>
            </a:r>
            <a:r>
              <a:rPr lang="en-GB" dirty="0"/>
              <a:t> statement is also called a </a:t>
            </a:r>
            <a:r>
              <a:rPr lang="en-GB" b="1" dirty="0"/>
              <a:t>Branch</a:t>
            </a:r>
            <a:r>
              <a:rPr lang="en-GB" dirty="0"/>
              <a:t> or </a:t>
            </a:r>
            <a:r>
              <a:rPr lang="en-GB" b="1" dirty="0"/>
              <a:t>Decision</a:t>
            </a:r>
          </a:p>
          <a:p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3223448" y="2573900"/>
            <a:ext cx="5760640" cy="3168352"/>
            <a:chOff x="1809028" y="3501008"/>
            <a:chExt cx="5760640" cy="3168352"/>
          </a:xfrm>
        </p:grpSpPr>
        <p:sp>
          <p:nvSpPr>
            <p:cNvPr id="4" name="Diamond 3"/>
            <p:cNvSpPr/>
            <p:nvPr/>
          </p:nvSpPr>
          <p:spPr>
            <a:xfrm>
              <a:off x="3609228" y="3848100"/>
              <a:ext cx="2160240" cy="1224136"/>
            </a:xfrm>
            <a:prstGeom prst="diamon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dirty="0"/>
                <a:t>Condition = True?</a:t>
              </a:r>
            </a:p>
          </p:txBody>
        </p:sp>
        <p:sp>
          <p:nvSpPr>
            <p:cNvPr id="5" name="Flowchart: Process 4"/>
            <p:cNvSpPr/>
            <p:nvPr/>
          </p:nvSpPr>
          <p:spPr>
            <a:xfrm>
              <a:off x="1809028" y="5373216"/>
              <a:ext cx="1800200" cy="648072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1</a:t>
              </a:r>
            </a:p>
          </p:txBody>
        </p:sp>
        <p:sp>
          <p:nvSpPr>
            <p:cNvPr id="6" name="Flowchart: Process 5"/>
            <p:cNvSpPr/>
            <p:nvPr/>
          </p:nvSpPr>
          <p:spPr>
            <a:xfrm>
              <a:off x="5769468" y="5373216"/>
              <a:ext cx="1800200" cy="648072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2</a:t>
              </a:r>
            </a:p>
          </p:txBody>
        </p:sp>
        <p:cxnSp>
          <p:nvCxnSpPr>
            <p:cNvPr id="8" name="Connector: Elbow 7"/>
            <p:cNvCxnSpPr>
              <a:stCxn id="4" idx="1"/>
              <a:endCxn id="5" idx="0"/>
            </p:cNvCxnSpPr>
            <p:nvPr/>
          </p:nvCxnSpPr>
          <p:spPr>
            <a:xfrm rot="10800000" flipV="1">
              <a:off x="2709128" y="4460168"/>
              <a:ext cx="900100" cy="913048"/>
            </a:xfrm>
            <a:prstGeom prst="bentConnector2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nector: Elbow 9"/>
            <p:cNvCxnSpPr>
              <a:stCxn id="4" idx="3"/>
              <a:endCxn id="6" idx="0"/>
            </p:cNvCxnSpPr>
            <p:nvPr/>
          </p:nvCxnSpPr>
          <p:spPr>
            <a:xfrm>
              <a:off x="5769468" y="4460168"/>
              <a:ext cx="900100" cy="913048"/>
            </a:xfrm>
            <a:prstGeom prst="bentConnector2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nector: Elbow 14"/>
            <p:cNvCxnSpPr>
              <a:stCxn id="5" idx="2"/>
            </p:cNvCxnSpPr>
            <p:nvPr/>
          </p:nvCxnSpPr>
          <p:spPr>
            <a:xfrm rot="16200000" flipH="1">
              <a:off x="3511392" y="5219024"/>
              <a:ext cx="375694" cy="1980222"/>
            </a:xfrm>
            <a:prstGeom prst="bentConnector2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Connector: Elbow 18"/>
            <p:cNvCxnSpPr>
              <a:stCxn id="6" idx="2"/>
            </p:cNvCxnSpPr>
            <p:nvPr/>
          </p:nvCxnSpPr>
          <p:spPr>
            <a:xfrm rot="5400000">
              <a:off x="5491612" y="5219024"/>
              <a:ext cx="375692" cy="1980220"/>
            </a:xfrm>
            <a:prstGeom prst="bentConnector2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/>
            <p:nvPr/>
          </p:nvCxnSpPr>
          <p:spPr>
            <a:xfrm>
              <a:off x="4689348" y="6396980"/>
              <a:ext cx="0" cy="27238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2812268" y="4149080"/>
              <a:ext cx="4635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No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987724" y="4159647"/>
              <a:ext cx="5074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Yes</a:t>
              </a:r>
            </a:p>
          </p:txBody>
        </p:sp>
        <p:cxnSp>
          <p:nvCxnSpPr>
            <p:cNvPr id="28" name="Straight Arrow Connector 27"/>
            <p:cNvCxnSpPr>
              <a:endCxn id="4" idx="0"/>
            </p:cNvCxnSpPr>
            <p:nvPr/>
          </p:nvCxnSpPr>
          <p:spPr>
            <a:xfrm>
              <a:off x="4689348" y="3501008"/>
              <a:ext cx="0" cy="34709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2F43A320-7134-E205-0BC1-596E7C8AB347}"/>
              </a:ext>
            </a:extLst>
          </p:cNvPr>
          <p:cNvSpPr txBox="1"/>
          <p:nvPr/>
        </p:nvSpPr>
        <p:spPr>
          <a:xfrm>
            <a:off x="306041" y="3248810"/>
            <a:ext cx="251062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if Condition = True:</a:t>
            </a:r>
          </a:p>
          <a:p>
            <a:r>
              <a:rPr lang="en-GB" dirty="0"/>
              <a:t>    print(”Statement 2")</a:t>
            </a:r>
          </a:p>
          <a:p>
            <a:r>
              <a:rPr lang="en-GB" dirty="0"/>
              <a:t>Eles if Condition = Fales:</a:t>
            </a:r>
          </a:p>
          <a:p>
            <a:r>
              <a:rPr lang="en-GB" dirty="0"/>
              <a:t>    print(”Statement 1")</a:t>
            </a:r>
          </a:p>
        </p:txBody>
      </p:sp>
    </p:spTree>
    <p:extLst>
      <p:ext uri="{BB962C8B-B14F-4D97-AF65-F5344CB8AC3E}">
        <p14:creationId xmlns:p14="http://schemas.microsoft.com/office/powerpoint/2010/main" val="867269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54260" y="-58249"/>
            <a:ext cx="9252520" cy="1143000"/>
          </a:xfrm>
        </p:spPr>
        <p:txBody>
          <a:bodyPr>
            <a:normAutofit/>
          </a:bodyPr>
          <a:lstStyle/>
          <a:p>
            <a:r>
              <a:rPr lang="en-GB" dirty="0"/>
              <a:t>Selection (Decision) A Simple Example</a:t>
            </a:r>
          </a:p>
        </p:txBody>
      </p:sp>
      <p:sp>
        <p:nvSpPr>
          <p:cNvPr id="5" name="Flowchart: Terminator 4"/>
          <p:cNvSpPr/>
          <p:nvPr/>
        </p:nvSpPr>
        <p:spPr>
          <a:xfrm>
            <a:off x="2519771" y="1084751"/>
            <a:ext cx="1548173" cy="328026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6" name="Flowchart: Decision 5"/>
          <p:cNvSpPr/>
          <p:nvPr/>
        </p:nvSpPr>
        <p:spPr>
          <a:xfrm>
            <a:off x="2411759" y="2379601"/>
            <a:ext cx="1759288" cy="820427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/>
              <a:t>Is it Raining?</a:t>
            </a:r>
          </a:p>
        </p:txBody>
      </p:sp>
      <p:sp>
        <p:nvSpPr>
          <p:cNvPr id="7" name="Flowchart: Process 6"/>
          <p:cNvSpPr/>
          <p:nvPr/>
        </p:nvSpPr>
        <p:spPr>
          <a:xfrm>
            <a:off x="2411759" y="3996353"/>
            <a:ext cx="1759288" cy="51276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Go to the Cinema</a:t>
            </a:r>
          </a:p>
        </p:txBody>
      </p:sp>
      <p:sp>
        <p:nvSpPr>
          <p:cNvPr id="8" name="Flowchart: Process 7"/>
          <p:cNvSpPr/>
          <p:nvPr/>
        </p:nvSpPr>
        <p:spPr>
          <a:xfrm>
            <a:off x="5436095" y="3996353"/>
            <a:ext cx="1759288" cy="51276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Go to the Beach</a:t>
            </a:r>
          </a:p>
        </p:txBody>
      </p:sp>
      <p:cxnSp>
        <p:nvCxnSpPr>
          <p:cNvPr id="10" name="Straight Arrow Connector 9"/>
          <p:cNvCxnSpPr>
            <a:stCxn id="5" idx="2"/>
            <a:endCxn id="6" idx="0"/>
          </p:cNvCxnSpPr>
          <p:nvPr/>
        </p:nvCxnSpPr>
        <p:spPr>
          <a:xfrm flipH="1">
            <a:off x="3291403" y="1412777"/>
            <a:ext cx="2455" cy="9668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6" idx="2"/>
            <a:endCxn id="7" idx="0"/>
          </p:cNvCxnSpPr>
          <p:nvPr/>
        </p:nvCxnSpPr>
        <p:spPr>
          <a:xfrm>
            <a:off x="3291403" y="3200028"/>
            <a:ext cx="0" cy="7963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or: Elbow 15"/>
          <p:cNvCxnSpPr>
            <a:stCxn id="6" idx="3"/>
            <a:endCxn id="8" idx="0"/>
          </p:cNvCxnSpPr>
          <p:nvPr/>
        </p:nvCxnSpPr>
        <p:spPr>
          <a:xfrm>
            <a:off x="4171047" y="2789815"/>
            <a:ext cx="2144692" cy="1206538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lowchart: Terminator 16"/>
          <p:cNvSpPr/>
          <p:nvPr/>
        </p:nvSpPr>
        <p:spPr>
          <a:xfrm>
            <a:off x="3923927" y="5368652"/>
            <a:ext cx="1548173" cy="328026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Finish</a:t>
            </a:r>
          </a:p>
        </p:txBody>
      </p:sp>
      <p:cxnSp>
        <p:nvCxnSpPr>
          <p:cNvPr id="19" name="Connector: Elbow 18"/>
          <p:cNvCxnSpPr>
            <a:stCxn id="7" idx="2"/>
            <a:endCxn id="17" idx="0"/>
          </p:cNvCxnSpPr>
          <p:nvPr/>
        </p:nvCxnSpPr>
        <p:spPr>
          <a:xfrm rot="16200000" flipH="1">
            <a:off x="3564942" y="4235580"/>
            <a:ext cx="859532" cy="1406611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or: Elbow 20"/>
          <p:cNvCxnSpPr>
            <a:stCxn id="8" idx="2"/>
            <a:endCxn id="17" idx="0"/>
          </p:cNvCxnSpPr>
          <p:nvPr/>
        </p:nvCxnSpPr>
        <p:spPr>
          <a:xfrm rot="5400000">
            <a:off x="5077111" y="4130024"/>
            <a:ext cx="859532" cy="1617725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4424536" y="2390984"/>
            <a:ext cx="4530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848272" y="3312835"/>
            <a:ext cx="4959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Yes</a:t>
            </a:r>
          </a:p>
        </p:txBody>
      </p:sp>
    </p:spTree>
    <p:extLst>
      <p:ext uri="{BB962C8B-B14F-4D97-AF65-F5344CB8AC3E}">
        <p14:creationId xmlns:p14="http://schemas.microsoft.com/office/powerpoint/2010/main" val="10639216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0247"/>
            <a:ext cx="8229600" cy="1143000"/>
          </a:xfrm>
        </p:spPr>
        <p:txBody>
          <a:bodyPr/>
          <a:lstStyle/>
          <a:p>
            <a:r>
              <a:rPr lang="en-GB" dirty="0"/>
              <a:t>Selection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7534" y="1146885"/>
            <a:ext cx="8229600" cy="1409699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You can have multiple branches in a Selection control statement.</a:t>
            </a:r>
          </a:p>
          <a:p>
            <a:r>
              <a:rPr lang="en-GB" dirty="0"/>
              <a:t>For example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683568" y="2076143"/>
            <a:ext cx="8370977" cy="3600400"/>
            <a:chOff x="539552" y="3212976"/>
            <a:chExt cx="8370977" cy="3600400"/>
          </a:xfrm>
        </p:grpSpPr>
        <p:sp>
          <p:nvSpPr>
            <p:cNvPr id="4" name="Diamond 3"/>
            <p:cNvSpPr/>
            <p:nvPr/>
          </p:nvSpPr>
          <p:spPr>
            <a:xfrm>
              <a:off x="3609228" y="3848100"/>
              <a:ext cx="2160240" cy="1224136"/>
            </a:xfrm>
            <a:prstGeom prst="diamond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dirty="0"/>
                <a:t>Option = A, B or C?</a:t>
              </a:r>
            </a:p>
          </p:txBody>
        </p:sp>
        <p:sp>
          <p:nvSpPr>
            <p:cNvPr id="5" name="Flowchart: Process 4"/>
            <p:cNvSpPr/>
            <p:nvPr/>
          </p:nvSpPr>
          <p:spPr>
            <a:xfrm>
              <a:off x="539552" y="5517232"/>
              <a:ext cx="1800200" cy="648072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1</a:t>
              </a:r>
            </a:p>
          </p:txBody>
        </p:sp>
        <p:sp>
          <p:nvSpPr>
            <p:cNvPr id="6" name="Flowchart: Process 5"/>
            <p:cNvSpPr/>
            <p:nvPr/>
          </p:nvSpPr>
          <p:spPr>
            <a:xfrm>
              <a:off x="7110329" y="5517232"/>
              <a:ext cx="1800200" cy="648072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3</a:t>
              </a:r>
            </a:p>
          </p:txBody>
        </p:sp>
        <p:cxnSp>
          <p:nvCxnSpPr>
            <p:cNvPr id="7" name="Connector: Elbow 6"/>
            <p:cNvCxnSpPr>
              <a:stCxn id="4" idx="1"/>
              <a:endCxn id="5" idx="0"/>
            </p:cNvCxnSpPr>
            <p:nvPr/>
          </p:nvCxnSpPr>
          <p:spPr>
            <a:xfrm rot="10800000" flipV="1">
              <a:off x="1439652" y="4460168"/>
              <a:ext cx="2169576" cy="1057064"/>
            </a:xfrm>
            <a:prstGeom prst="bentConnector2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nector: Elbow 7"/>
            <p:cNvCxnSpPr>
              <a:stCxn id="4" idx="3"/>
              <a:endCxn id="6" idx="0"/>
            </p:cNvCxnSpPr>
            <p:nvPr/>
          </p:nvCxnSpPr>
          <p:spPr>
            <a:xfrm>
              <a:off x="5769468" y="4460168"/>
              <a:ext cx="2240961" cy="1057064"/>
            </a:xfrm>
            <a:prstGeom prst="bentConnector2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Connector: Elbow 8"/>
            <p:cNvCxnSpPr>
              <a:stCxn id="5" idx="2"/>
            </p:cNvCxnSpPr>
            <p:nvPr/>
          </p:nvCxnSpPr>
          <p:spPr>
            <a:xfrm rot="16200000" flipH="1">
              <a:off x="2902481" y="4702474"/>
              <a:ext cx="324036" cy="3249695"/>
            </a:xfrm>
            <a:prstGeom prst="bentConnector2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nector: Elbow 9"/>
            <p:cNvCxnSpPr>
              <a:stCxn id="6" idx="2"/>
            </p:cNvCxnSpPr>
            <p:nvPr/>
          </p:nvCxnSpPr>
          <p:spPr>
            <a:xfrm rot="5400000">
              <a:off x="6178986" y="4657897"/>
              <a:ext cx="324036" cy="3338850"/>
            </a:xfrm>
            <a:prstGeom prst="bentConnector2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>
              <a:stCxn id="16" idx="2"/>
            </p:cNvCxnSpPr>
            <p:nvPr/>
          </p:nvCxnSpPr>
          <p:spPr>
            <a:xfrm>
              <a:off x="4689348" y="6165304"/>
              <a:ext cx="0" cy="648072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2812268" y="4149080"/>
              <a:ext cx="3289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A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987724" y="4159647"/>
              <a:ext cx="3145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C</a:t>
              </a:r>
            </a:p>
          </p:txBody>
        </p:sp>
        <p:sp>
          <p:nvSpPr>
            <p:cNvPr id="16" name="Flowchart: Process 15"/>
            <p:cNvSpPr/>
            <p:nvPr/>
          </p:nvSpPr>
          <p:spPr>
            <a:xfrm>
              <a:off x="3789248" y="5517232"/>
              <a:ext cx="1800200" cy="648072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2</a:t>
              </a:r>
            </a:p>
          </p:txBody>
        </p:sp>
        <p:cxnSp>
          <p:nvCxnSpPr>
            <p:cNvPr id="21" name="Straight Arrow Connector 20"/>
            <p:cNvCxnSpPr>
              <a:stCxn id="4" idx="2"/>
              <a:endCxn id="16" idx="0"/>
            </p:cNvCxnSpPr>
            <p:nvPr/>
          </p:nvCxnSpPr>
          <p:spPr>
            <a:xfrm>
              <a:off x="4689348" y="5072236"/>
              <a:ext cx="0" cy="44499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4666576" y="5147900"/>
              <a:ext cx="3257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B</a:t>
              </a:r>
            </a:p>
          </p:txBody>
        </p:sp>
        <p:cxnSp>
          <p:nvCxnSpPr>
            <p:cNvPr id="24" name="Straight Arrow Connector 23"/>
            <p:cNvCxnSpPr>
              <a:endCxn id="4" idx="0"/>
            </p:cNvCxnSpPr>
            <p:nvPr/>
          </p:nvCxnSpPr>
          <p:spPr>
            <a:xfrm>
              <a:off x="4689347" y="3212976"/>
              <a:ext cx="1" cy="63512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55975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Pseudocode and Control Structures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know how to write pseudocode for Sequence statements.</a:t>
            </a:r>
          </a:p>
          <a:p>
            <a:r>
              <a:rPr lang="en-GB" dirty="0"/>
              <a:t>What about for Selection </a:t>
            </a:r>
            <a:r>
              <a:rPr lang="en-GB"/>
              <a:t>and Repetition?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95073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587F72-4A75-B55F-9CA0-851E858DF7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Pseudo code - Selection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6352C6-7A22-6BD0-FD14-3CDC674CDE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Scenario 1</a:t>
            </a:r>
          </a:p>
          <a:p>
            <a:pPr lvl="1"/>
            <a:r>
              <a:rPr lang="en-GB" dirty="0"/>
              <a:t>A system prompts for a number and the then display whether it is an odd or an even</a:t>
            </a:r>
          </a:p>
          <a:p>
            <a:pPr lvl="1">
              <a:buFontTx/>
              <a:buChar char="-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16457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A770C-E462-DF7B-B106-5D99EF8C3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Possible Answer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C668A0-B67A-6F8D-A323-4B942C51DB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84" y="1628800"/>
            <a:ext cx="8229600" cy="3917032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GB" dirty="0"/>
              <a:t>Display “Enter a number ?”</a:t>
            </a:r>
          </a:p>
          <a:p>
            <a:pPr marL="514350" indent="-514350">
              <a:buAutoNum type="arabicPeriod"/>
            </a:pPr>
            <a:r>
              <a:rPr lang="en-GB" dirty="0"/>
              <a:t>Input </a:t>
            </a:r>
            <a:r>
              <a:rPr lang="en-GB" dirty="0" err="1"/>
              <a:t>num</a:t>
            </a:r>
            <a:endParaRPr lang="en-GB" dirty="0"/>
          </a:p>
          <a:p>
            <a:pPr marL="514350" indent="-514350">
              <a:buAutoNum type="arabicPeriod"/>
            </a:pPr>
            <a:r>
              <a:rPr lang="en-GB" b="1" dirty="0"/>
              <a:t>IF</a:t>
            </a:r>
            <a:r>
              <a:rPr lang="en-GB" dirty="0"/>
              <a:t> (num%2) ==0 THEN</a:t>
            </a:r>
          </a:p>
          <a:p>
            <a:pPr marL="514350" indent="-514350">
              <a:buAutoNum type="arabicPeriod"/>
            </a:pPr>
            <a:r>
              <a:rPr lang="en-GB" dirty="0"/>
              <a:t>     Display “Even number”</a:t>
            </a:r>
          </a:p>
          <a:p>
            <a:pPr marL="514350" indent="-514350">
              <a:buAutoNum type="arabicPeriod"/>
            </a:pPr>
            <a:r>
              <a:rPr lang="en-GB" b="1" dirty="0"/>
              <a:t>ELSE</a:t>
            </a:r>
          </a:p>
          <a:p>
            <a:pPr marL="514350" indent="-514350">
              <a:buAutoNum type="arabicPeriod"/>
            </a:pPr>
            <a:r>
              <a:rPr lang="en-GB" dirty="0"/>
              <a:t>      Display “Odd number”</a:t>
            </a:r>
          </a:p>
          <a:p>
            <a:pPr marL="514350" indent="-514350">
              <a:buAutoNum type="arabicPeriod"/>
            </a:pPr>
            <a:r>
              <a:rPr lang="en-GB" b="1" dirty="0"/>
              <a:t>END IF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0CC1108F-8DA1-EBB1-261A-D45EA74CB9C5}"/>
              </a:ext>
            </a:extLst>
          </p:cNvPr>
          <p:cNvCxnSpPr>
            <a:cxnSpLocks/>
          </p:cNvCxnSpPr>
          <p:nvPr/>
        </p:nvCxnSpPr>
        <p:spPr>
          <a:xfrm flipH="1">
            <a:off x="4139952" y="2492896"/>
            <a:ext cx="2376264" cy="6480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23A1F67-D4CE-6104-7178-A8C417411158}"/>
              </a:ext>
            </a:extLst>
          </p:cNvPr>
          <p:cNvSpPr txBox="1"/>
          <p:nvPr/>
        </p:nvSpPr>
        <p:spPr>
          <a:xfrm>
            <a:off x="6453436" y="2358750"/>
            <a:ext cx="1220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condition</a:t>
            </a:r>
          </a:p>
        </p:txBody>
      </p:sp>
    </p:spTree>
    <p:extLst>
      <p:ext uri="{BB962C8B-B14F-4D97-AF65-F5344CB8AC3E}">
        <p14:creationId xmlns:p14="http://schemas.microsoft.com/office/powerpoint/2010/main" val="21054497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A770C-E462-DF7B-B106-5D99EF8C3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Possible Answer &amp; Trace Table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C668A0-B67A-6F8D-A323-4B942C51DB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417638"/>
            <a:ext cx="3384376" cy="2083370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GB" sz="1600" dirty="0"/>
              <a:t>Display “Enter a number ?”</a:t>
            </a:r>
          </a:p>
          <a:p>
            <a:pPr marL="514350" indent="-514350">
              <a:buAutoNum type="arabicPeriod"/>
            </a:pPr>
            <a:r>
              <a:rPr lang="en-GB" sz="1600" dirty="0"/>
              <a:t>Input </a:t>
            </a:r>
            <a:r>
              <a:rPr lang="en-GB" sz="1600" dirty="0" err="1"/>
              <a:t>num</a:t>
            </a:r>
            <a:endParaRPr lang="en-GB" sz="1600" dirty="0"/>
          </a:p>
          <a:p>
            <a:pPr marL="514350" indent="-514350">
              <a:buAutoNum type="arabicPeriod"/>
            </a:pPr>
            <a:r>
              <a:rPr lang="en-GB" sz="1600" b="1" dirty="0"/>
              <a:t>IF</a:t>
            </a:r>
            <a:r>
              <a:rPr lang="en-GB" sz="1600" dirty="0"/>
              <a:t> (num%2) ==0 THEN</a:t>
            </a:r>
          </a:p>
          <a:p>
            <a:pPr marL="514350" indent="-514350">
              <a:buAutoNum type="arabicPeriod"/>
            </a:pPr>
            <a:r>
              <a:rPr lang="en-GB" sz="1600" dirty="0"/>
              <a:t>     Display “Even number”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ELSE</a:t>
            </a:r>
          </a:p>
          <a:p>
            <a:pPr marL="514350" indent="-514350">
              <a:buAutoNum type="arabicPeriod"/>
            </a:pPr>
            <a:r>
              <a:rPr lang="en-GB" sz="1600" dirty="0"/>
              <a:t>      Display “Odd number”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END IF</a:t>
            </a:r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B0987A90-2A73-D474-8E5E-24E1DAB341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44" t="26643" r="16686" b="68517"/>
          <a:stretch/>
        </p:blipFill>
        <p:spPr>
          <a:xfrm>
            <a:off x="3099089" y="1700808"/>
            <a:ext cx="6033832" cy="39747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1F3C742-4A54-DBE1-6556-39D365E39215}"/>
              </a:ext>
            </a:extLst>
          </p:cNvPr>
          <p:cNvSpPr txBox="1"/>
          <p:nvPr/>
        </p:nvSpPr>
        <p:spPr>
          <a:xfrm>
            <a:off x="4102600" y="1358558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test with three numbers: 4, 7, and 10</a:t>
            </a:r>
          </a:p>
        </p:txBody>
      </p:sp>
    </p:spTree>
    <p:extLst>
      <p:ext uri="{BB962C8B-B14F-4D97-AF65-F5344CB8AC3E}">
        <p14:creationId xmlns:p14="http://schemas.microsoft.com/office/powerpoint/2010/main" val="14231064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A770C-E462-DF7B-B106-5D99EF8C3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Possible Answer &amp; Trace Table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C668A0-B67A-6F8D-A323-4B942C51DB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417638"/>
            <a:ext cx="3384376" cy="2083370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GB" sz="1600" dirty="0"/>
              <a:t>Display “Enter a number ?”</a:t>
            </a:r>
          </a:p>
          <a:p>
            <a:pPr marL="514350" indent="-514350">
              <a:buAutoNum type="arabicPeriod"/>
            </a:pPr>
            <a:r>
              <a:rPr lang="en-GB" sz="1600" dirty="0"/>
              <a:t>Input </a:t>
            </a:r>
            <a:r>
              <a:rPr lang="en-GB" sz="1600" dirty="0" err="1"/>
              <a:t>num</a:t>
            </a:r>
            <a:endParaRPr lang="en-GB" sz="1600" dirty="0"/>
          </a:p>
          <a:p>
            <a:pPr marL="514350" indent="-514350">
              <a:buAutoNum type="arabicPeriod"/>
            </a:pPr>
            <a:r>
              <a:rPr lang="en-GB" sz="1600" b="1" dirty="0"/>
              <a:t>IF</a:t>
            </a:r>
            <a:r>
              <a:rPr lang="en-GB" sz="1600" dirty="0"/>
              <a:t> (num%2) ==0 THEN</a:t>
            </a:r>
          </a:p>
          <a:p>
            <a:pPr marL="514350" indent="-514350">
              <a:buAutoNum type="arabicPeriod"/>
            </a:pPr>
            <a:r>
              <a:rPr lang="en-GB" sz="1600" dirty="0"/>
              <a:t>     Display “Even number”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ELSE</a:t>
            </a:r>
          </a:p>
          <a:p>
            <a:pPr marL="514350" indent="-514350">
              <a:buAutoNum type="arabicPeriod"/>
            </a:pPr>
            <a:r>
              <a:rPr lang="en-GB" sz="1600" dirty="0"/>
              <a:t>      Display “Odd number”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END IF</a:t>
            </a:r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B0987A90-2A73-D474-8E5E-24E1DAB341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44" t="26643" r="16686" b="65886"/>
          <a:stretch/>
        </p:blipFill>
        <p:spPr>
          <a:xfrm>
            <a:off x="3107489" y="1375346"/>
            <a:ext cx="6033832" cy="61349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84EFDE8-7E47-38D1-C615-85D974827CB1}"/>
              </a:ext>
            </a:extLst>
          </p:cNvPr>
          <p:cNvSpPr txBox="1"/>
          <p:nvPr/>
        </p:nvSpPr>
        <p:spPr>
          <a:xfrm>
            <a:off x="3995936" y="1123717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test with three numbers: 4, 7, and 10.</a:t>
            </a:r>
          </a:p>
        </p:txBody>
      </p:sp>
    </p:spTree>
    <p:extLst>
      <p:ext uri="{BB962C8B-B14F-4D97-AF65-F5344CB8AC3E}">
        <p14:creationId xmlns:p14="http://schemas.microsoft.com/office/powerpoint/2010/main" val="52611657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A770C-E462-DF7B-B106-5D99EF8C3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Possible Answer &amp; Trace Table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C668A0-B67A-6F8D-A323-4B942C51DB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417638"/>
            <a:ext cx="3384376" cy="2083370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GB" sz="1600" dirty="0"/>
              <a:t>Display “Enter a number ?”</a:t>
            </a:r>
          </a:p>
          <a:p>
            <a:pPr marL="514350" indent="-514350">
              <a:buAutoNum type="arabicPeriod"/>
            </a:pPr>
            <a:r>
              <a:rPr lang="en-GB" sz="1600" dirty="0"/>
              <a:t>Input </a:t>
            </a:r>
            <a:r>
              <a:rPr lang="en-GB" sz="1600" dirty="0" err="1"/>
              <a:t>num</a:t>
            </a:r>
            <a:endParaRPr lang="en-GB" sz="1600" dirty="0"/>
          </a:p>
          <a:p>
            <a:pPr marL="514350" indent="-514350">
              <a:buAutoNum type="arabicPeriod"/>
            </a:pPr>
            <a:r>
              <a:rPr lang="en-GB" sz="1600" b="1" dirty="0"/>
              <a:t>IF</a:t>
            </a:r>
            <a:r>
              <a:rPr lang="en-GB" sz="1600" dirty="0"/>
              <a:t> (num%2) ==0 THEN</a:t>
            </a:r>
          </a:p>
          <a:p>
            <a:pPr marL="514350" indent="-514350">
              <a:buAutoNum type="arabicPeriod"/>
            </a:pPr>
            <a:r>
              <a:rPr lang="en-GB" sz="1600" dirty="0"/>
              <a:t>     Display “Even number”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ELSE</a:t>
            </a:r>
          </a:p>
          <a:p>
            <a:pPr marL="514350" indent="-514350">
              <a:buAutoNum type="arabicPeriod"/>
            </a:pPr>
            <a:r>
              <a:rPr lang="en-GB" sz="1600" dirty="0"/>
              <a:t>      Display “Odd number”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END IF</a:t>
            </a:r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B0987A90-2A73-D474-8E5E-24E1DAB341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44" t="26643" r="16686" b="62378"/>
          <a:stretch/>
        </p:blipFill>
        <p:spPr>
          <a:xfrm>
            <a:off x="3107489" y="1375346"/>
            <a:ext cx="6033832" cy="90152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D448B68-A54B-BA92-6AFE-FD5B4000100D}"/>
              </a:ext>
            </a:extLst>
          </p:cNvPr>
          <p:cNvSpPr txBox="1"/>
          <p:nvPr/>
        </p:nvSpPr>
        <p:spPr>
          <a:xfrm>
            <a:off x="4205865" y="1048306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test with three numbers: 4, 7, and 10.</a:t>
            </a:r>
          </a:p>
        </p:txBody>
      </p:sp>
    </p:spTree>
    <p:extLst>
      <p:ext uri="{BB962C8B-B14F-4D97-AF65-F5344CB8AC3E}">
        <p14:creationId xmlns:p14="http://schemas.microsoft.com/office/powerpoint/2010/main" val="40995426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A770C-E462-DF7B-B106-5D99EF8C3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Possible Answer &amp; Trace Table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C668A0-B67A-6F8D-A323-4B942C51DB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417638"/>
            <a:ext cx="3384376" cy="2083370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GB" sz="1600" dirty="0"/>
              <a:t>Display “Enter a number ?”</a:t>
            </a:r>
          </a:p>
          <a:p>
            <a:pPr marL="514350" indent="-514350">
              <a:buAutoNum type="arabicPeriod"/>
            </a:pPr>
            <a:r>
              <a:rPr lang="en-GB" sz="1600" dirty="0"/>
              <a:t>Input </a:t>
            </a:r>
            <a:r>
              <a:rPr lang="en-GB" sz="1600" dirty="0" err="1"/>
              <a:t>num</a:t>
            </a:r>
            <a:endParaRPr lang="en-GB" sz="1600" dirty="0"/>
          </a:p>
          <a:p>
            <a:pPr marL="514350" indent="-514350">
              <a:buAutoNum type="arabicPeriod"/>
            </a:pPr>
            <a:r>
              <a:rPr lang="en-GB" sz="1600" b="1" dirty="0"/>
              <a:t>IF</a:t>
            </a:r>
            <a:r>
              <a:rPr lang="en-GB" sz="1600" dirty="0"/>
              <a:t> (num%2) ==0 THEN</a:t>
            </a:r>
          </a:p>
          <a:p>
            <a:pPr marL="514350" indent="-514350">
              <a:buAutoNum type="arabicPeriod"/>
            </a:pPr>
            <a:r>
              <a:rPr lang="en-GB" sz="1600" dirty="0"/>
              <a:t>     Display “Even number”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ELSE</a:t>
            </a:r>
          </a:p>
          <a:p>
            <a:pPr marL="514350" indent="-514350">
              <a:buAutoNum type="arabicPeriod"/>
            </a:pPr>
            <a:r>
              <a:rPr lang="en-GB" sz="1600" dirty="0"/>
              <a:t>      Display “Odd number”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END IF</a:t>
            </a:r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B0987A90-2A73-D474-8E5E-24E1DAB341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44" t="26643" r="16686" b="58923"/>
          <a:stretch/>
        </p:blipFill>
        <p:spPr>
          <a:xfrm>
            <a:off x="3107489" y="1375346"/>
            <a:ext cx="6033832" cy="118529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5CD5340-917F-2EA5-3900-18686A532550}"/>
              </a:ext>
            </a:extLst>
          </p:cNvPr>
          <p:cNvSpPr txBox="1"/>
          <p:nvPr/>
        </p:nvSpPr>
        <p:spPr>
          <a:xfrm>
            <a:off x="4114800" y="1124744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test with three numbers: 4, 7, and 10.</a:t>
            </a:r>
          </a:p>
        </p:txBody>
      </p:sp>
    </p:spTree>
    <p:extLst>
      <p:ext uri="{BB962C8B-B14F-4D97-AF65-F5344CB8AC3E}">
        <p14:creationId xmlns:p14="http://schemas.microsoft.com/office/powerpoint/2010/main" val="5995853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A770C-E462-DF7B-B106-5D99EF8C3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Possible Answer &amp; Trace Table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C668A0-B67A-6F8D-A323-4B942C51DB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417638"/>
            <a:ext cx="3384376" cy="2083370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GB" sz="1600" dirty="0"/>
              <a:t>Display “Enter a number ?”</a:t>
            </a:r>
          </a:p>
          <a:p>
            <a:pPr marL="514350" indent="-514350">
              <a:buAutoNum type="arabicPeriod"/>
            </a:pPr>
            <a:r>
              <a:rPr lang="en-GB" sz="1600" dirty="0"/>
              <a:t>Input </a:t>
            </a:r>
            <a:r>
              <a:rPr lang="en-GB" sz="1600" dirty="0" err="1"/>
              <a:t>num</a:t>
            </a:r>
            <a:endParaRPr lang="en-GB" sz="1600" dirty="0"/>
          </a:p>
          <a:p>
            <a:pPr marL="514350" indent="-514350">
              <a:buAutoNum type="arabicPeriod"/>
            </a:pPr>
            <a:r>
              <a:rPr lang="en-GB" sz="1600" b="1" dirty="0"/>
              <a:t>IF</a:t>
            </a:r>
            <a:r>
              <a:rPr lang="en-GB" sz="1600" dirty="0"/>
              <a:t> (num%2) ==0 THEN</a:t>
            </a:r>
          </a:p>
          <a:p>
            <a:pPr marL="514350" indent="-514350">
              <a:buAutoNum type="arabicPeriod"/>
            </a:pPr>
            <a:r>
              <a:rPr lang="en-GB" sz="1600" dirty="0"/>
              <a:t>     Display “Even number”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ELSE</a:t>
            </a:r>
          </a:p>
          <a:p>
            <a:pPr marL="514350" indent="-514350">
              <a:buAutoNum type="arabicPeriod"/>
            </a:pPr>
            <a:r>
              <a:rPr lang="en-GB" sz="1600" dirty="0"/>
              <a:t>      Display “Odd number”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END IF</a:t>
            </a:r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B0987A90-2A73-D474-8E5E-24E1DAB341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44" t="26643" r="16686" b="56240"/>
          <a:stretch/>
        </p:blipFill>
        <p:spPr>
          <a:xfrm>
            <a:off x="3107489" y="1375346"/>
            <a:ext cx="6033832" cy="140558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852567F-F3DB-0A33-C480-FB6779E26E30}"/>
              </a:ext>
            </a:extLst>
          </p:cNvPr>
          <p:cNvSpPr txBox="1"/>
          <p:nvPr/>
        </p:nvSpPr>
        <p:spPr>
          <a:xfrm>
            <a:off x="4061457" y="1075740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test with three numbers: 4, 7, and 10.</a:t>
            </a:r>
          </a:p>
        </p:txBody>
      </p:sp>
    </p:spTree>
    <p:extLst>
      <p:ext uri="{BB962C8B-B14F-4D97-AF65-F5344CB8AC3E}">
        <p14:creationId xmlns:p14="http://schemas.microsoft.com/office/powerpoint/2010/main" val="41358206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A770C-E462-DF7B-B106-5D99EF8C3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Possible Answer &amp; Trace Table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C668A0-B67A-6F8D-A323-4B942C51DB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417638"/>
            <a:ext cx="3384376" cy="2083370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GB" sz="1600" dirty="0"/>
              <a:t>Display “Enter a number ?”</a:t>
            </a:r>
          </a:p>
          <a:p>
            <a:pPr marL="514350" indent="-514350">
              <a:buAutoNum type="arabicPeriod"/>
            </a:pPr>
            <a:r>
              <a:rPr lang="en-GB" sz="1600" dirty="0"/>
              <a:t>Input </a:t>
            </a:r>
            <a:r>
              <a:rPr lang="en-GB" sz="1600" dirty="0" err="1"/>
              <a:t>num</a:t>
            </a:r>
            <a:endParaRPr lang="en-GB" sz="1600" dirty="0"/>
          </a:p>
          <a:p>
            <a:pPr marL="514350" indent="-514350">
              <a:buAutoNum type="arabicPeriod"/>
            </a:pPr>
            <a:r>
              <a:rPr lang="en-GB" sz="1600" b="1" dirty="0"/>
              <a:t>IF</a:t>
            </a:r>
            <a:r>
              <a:rPr lang="en-GB" sz="1600" dirty="0"/>
              <a:t> (num%2) ==0 THEN</a:t>
            </a:r>
          </a:p>
          <a:p>
            <a:pPr marL="514350" indent="-514350">
              <a:buAutoNum type="arabicPeriod"/>
            </a:pPr>
            <a:r>
              <a:rPr lang="en-GB" sz="1600" dirty="0"/>
              <a:t>     Display “Even number”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ELSE</a:t>
            </a:r>
          </a:p>
          <a:p>
            <a:pPr marL="514350" indent="-514350">
              <a:buAutoNum type="arabicPeriod"/>
            </a:pPr>
            <a:r>
              <a:rPr lang="en-GB" sz="1600" dirty="0"/>
              <a:t>      Display “Odd number”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END IF</a:t>
            </a:r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B0987A90-2A73-D474-8E5E-24E1DAB341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44" t="26643" r="16686" b="38702"/>
          <a:stretch/>
        </p:blipFill>
        <p:spPr>
          <a:xfrm>
            <a:off x="3107489" y="1375346"/>
            <a:ext cx="6033832" cy="284574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BE03FE1-E4F8-9386-8D63-2860B060358B}"/>
              </a:ext>
            </a:extLst>
          </p:cNvPr>
          <p:cNvSpPr txBox="1"/>
          <p:nvPr/>
        </p:nvSpPr>
        <p:spPr>
          <a:xfrm>
            <a:off x="4205865" y="1075740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test with three numbers: 4, 7, and 10.</a:t>
            </a:r>
          </a:p>
        </p:txBody>
      </p:sp>
    </p:spTree>
    <p:extLst>
      <p:ext uri="{BB962C8B-B14F-4D97-AF65-F5344CB8AC3E}">
        <p14:creationId xmlns:p14="http://schemas.microsoft.com/office/powerpoint/2010/main" val="37127605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A770C-E462-DF7B-B106-5D99EF8C3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Possible Answer &amp; Trace Table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C668A0-B67A-6F8D-A323-4B942C51DB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417638"/>
            <a:ext cx="3384376" cy="2083370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GB" sz="1600" dirty="0"/>
              <a:t>Display “Enter a number ?”</a:t>
            </a:r>
          </a:p>
          <a:p>
            <a:pPr marL="514350" indent="-514350">
              <a:buAutoNum type="arabicPeriod"/>
            </a:pPr>
            <a:r>
              <a:rPr lang="en-GB" sz="1600" dirty="0"/>
              <a:t>Input </a:t>
            </a:r>
            <a:r>
              <a:rPr lang="en-GB" sz="1600" dirty="0" err="1"/>
              <a:t>num</a:t>
            </a:r>
            <a:endParaRPr lang="en-GB" sz="1600" dirty="0"/>
          </a:p>
          <a:p>
            <a:pPr marL="514350" indent="-514350">
              <a:buAutoNum type="arabicPeriod"/>
            </a:pPr>
            <a:r>
              <a:rPr lang="en-GB" sz="1600" b="1" dirty="0"/>
              <a:t>IF</a:t>
            </a:r>
            <a:r>
              <a:rPr lang="en-GB" sz="1600" dirty="0"/>
              <a:t> (num%2) ==0 THEN</a:t>
            </a:r>
          </a:p>
          <a:p>
            <a:pPr marL="514350" indent="-514350">
              <a:buAutoNum type="arabicPeriod"/>
            </a:pPr>
            <a:r>
              <a:rPr lang="en-GB" sz="1600" dirty="0"/>
              <a:t>     Display “Even number”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ELSE</a:t>
            </a:r>
          </a:p>
          <a:p>
            <a:pPr marL="514350" indent="-514350">
              <a:buAutoNum type="arabicPeriod"/>
            </a:pPr>
            <a:r>
              <a:rPr lang="en-GB" sz="1600" dirty="0"/>
              <a:t>      Display “Odd number”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END IF</a:t>
            </a:r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B0987A90-2A73-D474-8E5E-24E1DAB341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44" t="26643" r="16686" b="25128"/>
          <a:stretch/>
        </p:blipFill>
        <p:spPr>
          <a:xfrm>
            <a:off x="3107489" y="1375346"/>
            <a:ext cx="6033832" cy="396044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6878F3E-A245-6B09-FE7A-7E82F7B26528}"/>
              </a:ext>
            </a:extLst>
          </p:cNvPr>
          <p:cNvSpPr txBox="1"/>
          <p:nvPr/>
        </p:nvSpPr>
        <p:spPr>
          <a:xfrm>
            <a:off x="3995936" y="1048306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test with three numbers: 4, 7, and 10.</a:t>
            </a:r>
          </a:p>
        </p:txBody>
      </p:sp>
    </p:spTree>
    <p:extLst>
      <p:ext uri="{BB962C8B-B14F-4D97-AF65-F5344CB8AC3E}">
        <p14:creationId xmlns:p14="http://schemas.microsoft.com/office/powerpoint/2010/main" val="39998067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587F72-4A75-B55F-9CA0-851E858DF7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Pseudo code - Selection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6352C6-7A22-6BD0-FD14-3CDC674CDE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Scenario 2</a:t>
            </a:r>
          </a:p>
          <a:p>
            <a:pPr lvl="1"/>
            <a:r>
              <a:rPr lang="en-GB" dirty="0"/>
              <a:t>A student enters a mark and system predicts the grade based on the following scheme</a:t>
            </a:r>
          </a:p>
          <a:p>
            <a:pPr lvl="1"/>
            <a:r>
              <a:rPr lang="en-GB" dirty="0"/>
              <a:t>0 to 40 -&gt; F</a:t>
            </a:r>
          </a:p>
          <a:p>
            <a:pPr lvl="1"/>
            <a:r>
              <a:rPr lang="en-GB" dirty="0"/>
              <a:t>41 to 60 -&gt;D</a:t>
            </a:r>
          </a:p>
          <a:p>
            <a:pPr lvl="1"/>
            <a:r>
              <a:rPr lang="en-GB" dirty="0"/>
              <a:t>61 to 70 -&gt; C</a:t>
            </a:r>
          </a:p>
          <a:p>
            <a:pPr lvl="1"/>
            <a:r>
              <a:rPr lang="en-GB" dirty="0"/>
              <a:t>71 to 80 -&gt; B</a:t>
            </a:r>
          </a:p>
          <a:p>
            <a:pPr lvl="1"/>
            <a:r>
              <a:rPr lang="en-GB" dirty="0"/>
              <a:t>81 to 100 -&gt; A</a:t>
            </a:r>
          </a:p>
          <a:p>
            <a:pPr lvl="1"/>
            <a:endParaRPr lang="en-GB" dirty="0"/>
          </a:p>
          <a:p>
            <a:pPr lvl="1">
              <a:buFontTx/>
              <a:buChar char="-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65980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A770C-E462-DF7B-B106-5D99EF8C3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Possible Answer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C668A0-B67A-6F8D-A323-4B942C51DB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84" y="1628800"/>
            <a:ext cx="8229600" cy="3917032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en-GB" sz="2000" dirty="0"/>
              <a:t>Display “Enter a mark ?”</a:t>
            </a:r>
          </a:p>
          <a:p>
            <a:pPr marL="514350" indent="-514350">
              <a:buAutoNum type="arabicPeriod"/>
            </a:pPr>
            <a:r>
              <a:rPr lang="en-GB" sz="2000" dirty="0"/>
              <a:t>Input mark</a:t>
            </a:r>
          </a:p>
          <a:p>
            <a:pPr marL="514350" indent="-514350">
              <a:buAutoNum type="arabicPeriod"/>
            </a:pPr>
            <a:r>
              <a:rPr lang="en-GB" sz="2000" b="1" dirty="0"/>
              <a:t>IF</a:t>
            </a:r>
            <a:r>
              <a:rPr lang="en-GB" sz="2000" dirty="0"/>
              <a:t> (mark &gt;= 0 and mark &lt;=40)</a:t>
            </a:r>
          </a:p>
          <a:p>
            <a:pPr marL="514350" indent="-514350">
              <a:buAutoNum type="arabicPeriod"/>
            </a:pPr>
            <a:r>
              <a:rPr lang="en-GB" sz="2000" dirty="0"/>
              <a:t>     Display “F”</a:t>
            </a:r>
          </a:p>
          <a:p>
            <a:pPr marL="514350" indent="-514350">
              <a:buAutoNum type="arabicPeriod"/>
            </a:pPr>
            <a:r>
              <a:rPr lang="en-GB" sz="2000" b="1" dirty="0"/>
              <a:t>ELSE IF (</a:t>
            </a:r>
            <a:r>
              <a:rPr lang="en-GB" sz="2000" dirty="0"/>
              <a:t>mark &gt;= 41 and mark &lt;=60</a:t>
            </a:r>
            <a:r>
              <a:rPr lang="en-GB" sz="20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2000" dirty="0"/>
              <a:t>      Display “D”</a:t>
            </a:r>
          </a:p>
          <a:p>
            <a:pPr marL="514350" indent="-514350">
              <a:buAutoNum type="arabicPeriod"/>
            </a:pPr>
            <a:r>
              <a:rPr lang="en-GB" sz="2000" b="1" dirty="0"/>
              <a:t>ELSE IF (</a:t>
            </a:r>
            <a:r>
              <a:rPr lang="en-GB" sz="2000" dirty="0"/>
              <a:t>mark &gt;= 61 and mark &lt;=70</a:t>
            </a:r>
            <a:r>
              <a:rPr lang="en-GB" sz="20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2000" dirty="0"/>
              <a:t>      Display “C”</a:t>
            </a:r>
          </a:p>
          <a:p>
            <a:pPr marL="514350" indent="-514350">
              <a:buAutoNum type="arabicPeriod"/>
            </a:pPr>
            <a:r>
              <a:rPr lang="en-GB" sz="2000" b="1" dirty="0"/>
              <a:t>ELSE IF (</a:t>
            </a:r>
            <a:r>
              <a:rPr lang="en-GB" sz="2000" dirty="0"/>
              <a:t>mark &gt;= 71 and mark &lt;=80</a:t>
            </a:r>
            <a:r>
              <a:rPr lang="en-GB" sz="20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2000" dirty="0"/>
              <a:t>      Display “B”</a:t>
            </a:r>
          </a:p>
          <a:p>
            <a:pPr marL="514350" indent="-514350">
              <a:buAutoNum type="arabicPeriod"/>
            </a:pPr>
            <a:r>
              <a:rPr lang="en-GB" sz="2000" b="1" dirty="0"/>
              <a:t>ELSE IF (</a:t>
            </a:r>
            <a:r>
              <a:rPr lang="en-GB" sz="2000" dirty="0"/>
              <a:t>mark &gt;= 81 and mark &lt;=100</a:t>
            </a:r>
            <a:r>
              <a:rPr lang="en-GB" sz="20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2000" dirty="0"/>
              <a:t>      Display “A”</a:t>
            </a:r>
          </a:p>
          <a:p>
            <a:pPr marL="514350" indent="-514350">
              <a:buAutoNum type="arabicPeriod"/>
            </a:pPr>
            <a:r>
              <a:rPr lang="en-GB" sz="2000" b="1" dirty="0"/>
              <a:t>END IF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0CC1108F-8DA1-EBB1-261A-D45EA74CB9C5}"/>
              </a:ext>
            </a:extLst>
          </p:cNvPr>
          <p:cNvCxnSpPr>
            <a:cxnSpLocks/>
          </p:cNvCxnSpPr>
          <p:nvPr/>
        </p:nvCxnSpPr>
        <p:spPr>
          <a:xfrm flipH="1">
            <a:off x="4427984" y="1854088"/>
            <a:ext cx="1512168" cy="5040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23A1F67-D4CE-6104-7178-A8C417411158}"/>
              </a:ext>
            </a:extLst>
          </p:cNvPr>
          <p:cNvSpPr txBox="1"/>
          <p:nvPr/>
        </p:nvSpPr>
        <p:spPr>
          <a:xfrm>
            <a:off x="6084168" y="1669422"/>
            <a:ext cx="1451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Condition 1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28BE8B-4D8D-E089-171B-6F231619BF38}"/>
              </a:ext>
            </a:extLst>
          </p:cNvPr>
          <p:cNvSpPr txBox="1"/>
          <p:nvPr/>
        </p:nvSpPr>
        <p:spPr>
          <a:xfrm>
            <a:off x="6094432" y="2557243"/>
            <a:ext cx="1451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Condition 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5CE4B5A-C65C-AF4C-A33F-5B2A15F9AA56}"/>
              </a:ext>
            </a:extLst>
          </p:cNvPr>
          <p:cNvSpPr txBox="1"/>
          <p:nvPr/>
        </p:nvSpPr>
        <p:spPr>
          <a:xfrm>
            <a:off x="6228184" y="3260398"/>
            <a:ext cx="1451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Condition 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64C4A0F-8F1D-96A1-D33B-D2B44D91532D}"/>
              </a:ext>
            </a:extLst>
          </p:cNvPr>
          <p:cNvSpPr txBox="1"/>
          <p:nvPr/>
        </p:nvSpPr>
        <p:spPr>
          <a:xfrm>
            <a:off x="6228184" y="3962674"/>
            <a:ext cx="1451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Condition 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757EB9-7451-FA9A-E0B9-6A5C989A5C94}"/>
              </a:ext>
            </a:extLst>
          </p:cNvPr>
          <p:cNvSpPr txBox="1"/>
          <p:nvPr/>
        </p:nvSpPr>
        <p:spPr>
          <a:xfrm>
            <a:off x="6121072" y="4725089"/>
            <a:ext cx="14510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Condition 5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6C6B7F1E-A059-3BA9-836C-AB84710F23A7}"/>
              </a:ext>
            </a:extLst>
          </p:cNvPr>
          <p:cNvCxnSpPr>
            <a:cxnSpLocks/>
          </p:cNvCxnSpPr>
          <p:nvPr/>
        </p:nvCxnSpPr>
        <p:spPr>
          <a:xfrm flipH="1">
            <a:off x="5029788" y="2557724"/>
            <a:ext cx="910364" cy="1664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DD9F6753-61F6-050A-3DB4-72915CC380C6}"/>
              </a:ext>
            </a:extLst>
          </p:cNvPr>
          <p:cNvCxnSpPr>
            <a:cxnSpLocks/>
          </p:cNvCxnSpPr>
          <p:nvPr/>
        </p:nvCxnSpPr>
        <p:spPr>
          <a:xfrm flipH="1" flipV="1">
            <a:off x="5086109" y="3352749"/>
            <a:ext cx="1044116" cy="160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F39BA39A-1F57-E466-7D54-3C17FCC1B416}"/>
              </a:ext>
            </a:extLst>
          </p:cNvPr>
          <p:cNvCxnSpPr/>
          <p:nvPr/>
        </p:nvCxnSpPr>
        <p:spPr>
          <a:xfrm flipH="1" flipV="1">
            <a:off x="5184068" y="4202312"/>
            <a:ext cx="900100" cy="1296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FA3418E0-20AC-61E6-81F0-B5E87C55333E}"/>
              </a:ext>
            </a:extLst>
          </p:cNvPr>
          <p:cNvCxnSpPr>
            <a:cxnSpLocks/>
          </p:cNvCxnSpPr>
          <p:nvPr/>
        </p:nvCxnSpPr>
        <p:spPr>
          <a:xfrm flipH="1" flipV="1">
            <a:off x="5283231" y="4830824"/>
            <a:ext cx="800937" cy="789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215977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A770C-E462-DF7B-B106-5D99EF8C3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Possible Answer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C668A0-B67A-6F8D-A323-4B942C51DB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196752"/>
            <a:ext cx="8229600" cy="3917032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en-GB" sz="2000" dirty="0"/>
              <a:t>Display “Enter a mark ?”</a:t>
            </a:r>
          </a:p>
          <a:p>
            <a:pPr marL="514350" indent="-514350">
              <a:buAutoNum type="arabicPeriod"/>
            </a:pPr>
            <a:r>
              <a:rPr lang="en-GB" sz="2000" dirty="0"/>
              <a:t>Input mark</a:t>
            </a:r>
          </a:p>
          <a:p>
            <a:pPr marL="514350" indent="-514350">
              <a:buAutoNum type="arabicPeriod"/>
            </a:pPr>
            <a:r>
              <a:rPr lang="en-GB" sz="2000" b="1" dirty="0"/>
              <a:t>IF</a:t>
            </a:r>
            <a:r>
              <a:rPr lang="en-GB" sz="2000" dirty="0"/>
              <a:t> (mark &gt;= 0 and mark &lt;=40)</a:t>
            </a:r>
          </a:p>
          <a:p>
            <a:pPr marL="514350" indent="-514350">
              <a:buAutoNum type="arabicPeriod"/>
            </a:pPr>
            <a:r>
              <a:rPr lang="en-GB" sz="2000" dirty="0"/>
              <a:t>     Display “F”</a:t>
            </a:r>
          </a:p>
          <a:p>
            <a:pPr marL="514350" indent="-514350">
              <a:buAutoNum type="arabicPeriod"/>
            </a:pPr>
            <a:r>
              <a:rPr lang="en-GB" sz="2000" b="1" dirty="0"/>
              <a:t>ELSE IF (</a:t>
            </a:r>
            <a:r>
              <a:rPr lang="en-GB" sz="2000" dirty="0"/>
              <a:t>mark &gt;= 41 and mark &lt;=60</a:t>
            </a:r>
            <a:r>
              <a:rPr lang="en-GB" sz="20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2000" dirty="0"/>
              <a:t>      Display “D”</a:t>
            </a:r>
          </a:p>
          <a:p>
            <a:pPr marL="514350" indent="-514350">
              <a:buAutoNum type="arabicPeriod"/>
            </a:pPr>
            <a:r>
              <a:rPr lang="en-GB" sz="2000" b="1" dirty="0"/>
              <a:t>ELSE IF (</a:t>
            </a:r>
            <a:r>
              <a:rPr lang="en-GB" sz="2000" dirty="0"/>
              <a:t>mark &gt;= 61 and mark &lt;=70</a:t>
            </a:r>
            <a:r>
              <a:rPr lang="en-GB" sz="20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2000" dirty="0"/>
              <a:t>      Display “C”</a:t>
            </a:r>
          </a:p>
          <a:p>
            <a:pPr marL="514350" indent="-514350">
              <a:buAutoNum type="arabicPeriod"/>
            </a:pPr>
            <a:r>
              <a:rPr lang="en-GB" sz="2000" b="1" dirty="0"/>
              <a:t>ELSE IF (</a:t>
            </a:r>
            <a:r>
              <a:rPr lang="en-GB" sz="2000" dirty="0"/>
              <a:t>mark &gt;= 71 and mark &lt;=80</a:t>
            </a:r>
            <a:r>
              <a:rPr lang="en-GB" sz="20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2000" dirty="0"/>
              <a:t>      Display “B”</a:t>
            </a:r>
          </a:p>
          <a:p>
            <a:pPr marL="514350" indent="-514350">
              <a:buAutoNum type="arabicPeriod"/>
            </a:pPr>
            <a:r>
              <a:rPr lang="en-GB" sz="2000" b="1" dirty="0"/>
              <a:t>ELSE IF (</a:t>
            </a:r>
            <a:r>
              <a:rPr lang="en-GB" sz="2000" dirty="0"/>
              <a:t>mark &gt;= 81 and mark &lt;=100</a:t>
            </a:r>
            <a:r>
              <a:rPr lang="en-GB" sz="20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2000" dirty="0"/>
              <a:t>      Display “A”</a:t>
            </a:r>
          </a:p>
          <a:p>
            <a:pPr marL="514350" indent="-514350">
              <a:buAutoNum type="arabicPeriod"/>
            </a:pPr>
            <a:r>
              <a:rPr lang="en-GB" sz="2000" b="1" dirty="0"/>
              <a:t>END IF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C37463-3878-2EAA-A542-6CE59275CC1C}"/>
              </a:ext>
            </a:extLst>
          </p:cNvPr>
          <p:cNvSpPr txBox="1"/>
          <p:nvPr/>
        </p:nvSpPr>
        <p:spPr>
          <a:xfrm>
            <a:off x="2051720" y="5121002"/>
            <a:ext cx="67687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</a:rPr>
              <a:t>Now what happens if the user enters ‘105’ or a negative number?</a:t>
            </a:r>
          </a:p>
        </p:txBody>
      </p:sp>
    </p:spTree>
    <p:extLst>
      <p:ext uri="{BB962C8B-B14F-4D97-AF65-F5344CB8AC3E}">
        <p14:creationId xmlns:p14="http://schemas.microsoft.com/office/powerpoint/2010/main" val="4091116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A770C-E462-DF7B-B106-5D99EF8C3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138327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en-GB" dirty="0"/>
              <a:t>Possible Answer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C668A0-B67A-6F8D-A323-4B942C51DB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692696"/>
            <a:ext cx="8229600" cy="4428306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en-GB" sz="1600" dirty="0"/>
              <a:t>Display “Enter a mark ?”</a:t>
            </a:r>
          </a:p>
          <a:p>
            <a:pPr marL="514350" indent="-514350">
              <a:buAutoNum type="arabicPeriod"/>
            </a:pPr>
            <a:r>
              <a:rPr lang="en-GB" sz="1600" dirty="0"/>
              <a:t>Input mark</a:t>
            </a:r>
          </a:p>
          <a:p>
            <a:pPr marL="514350" indent="-514350">
              <a:buAutoNum type="arabicPeriod"/>
            </a:pPr>
            <a:r>
              <a:rPr lang="en-GB" sz="1600" b="1" dirty="0"/>
              <a:t>IF</a:t>
            </a:r>
            <a:r>
              <a:rPr lang="en-GB" sz="1600" dirty="0"/>
              <a:t> (mark &gt;= 0 and mark &lt;=40)</a:t>
            </a:r>
          </a:p>
          <a:p>
            <a:pPr marL="514350" indent="-514350">
              <a:buAutoNum type="arabicPeriod"/>
            </a:pPr>
            <a:r>
              <a:rPr lang="en-GB" sz="1600" dirty="0"/>
              <a:t>     Display “F”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ELSE IF (</a:t>
            </a:r>
            <a:r>
              <a:rPr lang="en-GB" sz="1600" dirty="0"/>
              <a:t>mark &gt;= 41 and mark &lt;=60</a:t>
            </a:r>
            <a:r>
              <a:rPr lang="en-GB" sz="16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600" dirty="0"/>
              <a:t>      Display “D”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ELSE IF (</a:t>
            </a:r>
            <a:r>
              <a:rPr lang="en-GB" sz="1600" dirty="0"/>
              <a:t>mark &gt;= 61 and mark &lt;=70</a:t>
            </a:r>
            <a:r>
              <a:rPr lang="en-GB" sz="16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600" dirty="0"/>
              <a:t>      Display “C”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ELSE IF (</a:t>
            </a:r>
            <a:r>
              <a:rPr lang="en-GB" sz="1600" dirty="0"/>
              <a:t>mark &gt;= 71 and mark &lt;=80</a:t>
            </a:r>
            <a:r>
              <a:rPr lang="en-GB" sz="16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600" dirty="0"/>
              <a:t>      Display “B”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ELSE IF (</a:t>
            </a:r>
            <a:r>
              <a:rPr lang="en-GB" sz="1600" dirty="0"/>
              <a:t>mark &gt;= 81 and mark &lt;=100</a:t>
            </a:r>
            <a:r>
              <a:rPr lang="en-GB" sz="16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600" dirty="0"/>
              <a:t>      Display “A”</a:t>
            </a:r>
          </a:p>
          <a:p>
            <a:pPr marL="514350" indent="-514350">
              <a:buAutoNum type="arabicPeriod"/>
            </a:pPr>
            <a:r>
              <a:rPr lang="en-GB" sz="1600" b="1" dirty="0">
                <a:solidFill>
                  <a:schemeClr val="tx2"/>
                </a:solidFill>
              </a:rPr>
              <a:t>ELSE </a:t>
            </a:r>
          </a:p>
          <a:p>
            <a:pPr marL="514350" indent="-514350">
              <a:buAutoNum type="arabicPeriod"/>
            </a:pPr>
            <a:r>
              <a:rPr lang="en-GB" sz="1600" b="1" dirty="0">
                <a:solidFill>
                  <a:schemeClr val="tx2"/>
                </a:solidFill>
              </a:rPr>
              <a:t>Display "Invalid mark"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END IF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C37463-3878-2EAA-A542-6CE59275CC1C}"/>
              </a:ext>
            </a:extLst>
          </p:cNvPr>
          <p:cNvSpPr txBox="1"/>
          <p:nvPr/>
        </p:nvSpPr>
        <p:spPr>
          <a:xfrm>
            <a:off x="2051720" y="5121002"/>
            <a:ext cx="67687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tx2">
                    <a:lumMod val="60000"/>
                    <a:lumOff val="40000"/>
                  </a:schemeClr>
                </a:solidFill>
              </a:rPr>
              <a:t>Now what happens if the user enters ‘105’ or a negative number?</a:t>
            </a:r>
          </a:p>
        </p:txBody>
      </p:sp>
    </p:spTree>
    <p:extLst>
      <p:ext uri="{BB962C8B-B14F-4D97-AF65-F5344CB8AC3E}">
        <p14:creationId xmlns:p14="http://schemas.microsoft.com/office/powerpoint/2010/main" val="241852016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A770C-E462-DF7B-B106-5D99EF8C3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138327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en-GB" dirty="0"/>
              <a:t>Possible Answer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C668A0-B67A-6F8D-A323-4B942C51DB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692696"/>
            <a:ext cx="5040560" cy="4428306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en-GB" sz="1600" dirty="0"/>
              <a:t>Display “Enter a mark ?”</a:t>
            </a:r>
          </a:p>
          <a:p>
            <a:pPr marL="514350" indent="-514350">
              <a:buAutoNum type="arabicPeriod"/>
            </a:pPr>
            <a:r>
              <a:rPr lang="en-GB" sz="1600" dirty="0"/>
              <a:t>Input mark</a:t>
            </a:r>
          </a:p>
          <a:p>
            <a:pPr marL="514350" indent="-514350">
              <a:buAutoNum type="arabicPeriod"/>
            </a:pPr>
            <a:r>
              <a:rPr lang="en-GB" sz="1600" b="1" dirty="0"/>
              <a:t>IF</a:t>
            </a:r>
            <a:r>
              <a:rPr lang="en-GB" sz="1600" dirty="0"/>
              <a:t> (mark &gt;= 0 and mark &lt;=40)</a:t>
            </a:r>
          </a:p>
          <a:p>
            <a:pPr marL="514350" indent="-514350">
              <a:buAutoNum type="arabicPeriod"/>
            </a:pPr>
            <a:r>
              <a:rPr lang="en-GB" sz="1600" dirty="0"/>
              <a:t>     Display “F”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ELSE IF (</a:t>
            </a:r>
            <a:r>
              <a:rPr lang="en-GB" sz="1600" dirty="0"/>
              <a:t>mark &gt;= 41 and mark &lt;=60</a:t>
            </a:r>
            <a:r>
              <a:rPr lang="en-GB" sz="16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600" dirty="0"/>
              <a:t>      Display “D”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ELSE IF (</a:t>
            </a:r>
            <a:r>
              <a:rPr lang="en-GB" sz="1600" dirty="0"/>
              <a:t>mark &gt;= 61 and mark &lt;=70</a:t>
            </a:r>
            <a:r>
              <a:rPr lang="en-GB" sz="16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600" dirty="0"/>
              <a:t>      Display “C”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ELSE IF (</a:t>
            </a:r>
            <a:r>
              <a:rPr lang="en-GB" sz="1600" dirty="0"/>
              <a:t>mark &gt;= 71 and mark &lt;=80</a:t>
            </a:r>
            <a:r>
              <a:rPr lang="en-GB" sz="16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600" dirty="0"/>
              <a:t>      Display “B”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ELSE IF (</a:t>
            </a:r>
            <a:r>
              <a:rPr lang="en-GB" sz="1600" dirty="0"/>
              <a:t>mark &gt;= 81 and mark &lt;=100</a:t>
            </a:r>
            <a:r>
              <a:rPr lang="en-GB" sz="16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600" dirty="0"/>
              <a:t>      Display “A”</a:t>
            </a:r>
          </a:p>
          <a:p>
            <a:pPr marL="514350" indent="-514350">
              <a:buAutoNum type="arabicPeriod"/>
            </a:pPr>
            <a:r>
              <a:rPr lang="en-GB" sz="1600" b="1" dirty="0">
                <a:solidFill>
                  <a:schemeClr val="tx2"/>
                </a:solidFill>
              </a:rPr>
              <a:t>ELSE </a:t>
            </a:r>
          </a:p>
          <a:p>
            <a:pPr marL="514350" indent="-514350">
              <a:buAutoNum type="arabicPeriod"/>
            </a:pPr>
            <a:r>
              <a:rPr lang="en-GB" sz="1600" b="1" dirty="0">
                <a:solidFill>
                  <a:schemeClr val="tx2"/>
                </a:solidFill>
              </a:rPr>
              <a:t>Display "Invalid mark"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END IF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C37463-3878-2EAA-A542-6CE59275CC1C}"/>
              </a:ext>
            </a:extLst>
          </p:cNvPr>
          <p:cNvSpPr txBox="1"/>
          <p:nvPr/>
        </p:nvSpPr>
        <p:spPr>
          <a:xfrm>
            <a:off x="1841154" y="5013176"/>
            <a:ext cx="676875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consider various inputs to cover all cases: 35, 50, 65, 75, 90, and an invalid mark 105 and complete the trace table</a:t>
            </a:r>
            <a:endParaRPr lang="en-GB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26126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A770C-E462-DF7B-B106-5D99EF8C3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138327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en-GB" dirty="0"/>
              <a:t>Possible Answer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C668A0-B67A-6F8D-A323-4B942C51DB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5102" y="764704"/>
            <a:ext cx="4392488" cy="4428306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en-GB" sz="1400" dirty="0"/>
              <a:t>Display “Enter a mark ?”</a:t>
            </a:r>
          </a:p>
          <a:p>
            <a:pPr marL="514350" indent="-514350">
              <a:buAutoNum type="arabicPeriod"/>
            </a:pPr>
            <a:r>
              <a:rPr lang="en-GB" sz="1400" dirty="0"/>
              <a:t>Input mark</a:t>
            </a:r>
          </a:p>
          <a:p>
            <a:pPr marL="514350" indent="-514350">
              <a:buAutoNum type="arabicPeriod"/>
            </a:pPr>
            <a:r>
              <a:rPr lang="en-GB" sz="1400" b="1" dirty="0"/>
              <a:t>IF</a:t>
            </a:r>
            <a:r>
              <a:rPr lang="en-GB" sz="1400" dirty="0"/>
              <a:t> (mark &gt;= 0 and mark &lt;=40)</a:t>
            </a:r>
          </a:p>
          <a:p>
            <a:pPr marL="514350" indent="-514350">
              <a:buAutoNum type="arabicPeriod"/>
            </a:pPr>
            <a:r>
              <a:rPr lang="en-GB" sz="1400" dirty="0"/>
              <a:t>     Display “F”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ELSE IF (</a:t>
            </a:r>
            <a:r>
              <a:rPr lang="en-GB" sz="1400" dirty="0"/>
              <a:t>mark &gt;= 41 and mark &lt;=60</a:t>
            </a:r>
            <a:r>
              <a:rPr lang="en-GB" sz="14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400" dirty="0"/>
              <a:t>      Display “D”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ELSE IF (</a:t>
            </a:r>
            <a:r>
              <a:rPr lang="en-GB" sz="1400" dirty="0"/>
              <a:t>mark &gt;= 61 and mark &lt;=70</a:t>
            </a:r>
            <a:r>
              <a:rPr lang="en-GB" sz="14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400" dirty="0"/>
              <a:t>      Display “C”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ELSE IF (</a:t>
            </a:r>
            <a:r>
              <a:rPr lang="en-GB" sz="1400" dirty="0"/>
              <a:t>mark &gt;= 71 and mark &lt;=80</a:t>
            </a:r>
            <a:r>
              <a:rPr lang="en-GB" sz="14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400" dirty="0"/>
              <a:t>      Display “B”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ELSE IF (</a:t>
            </a:r>
            <a:r>
              <a:rPr lang="en-GB" sz="1400" dirty="0"/>
              <a:t>mark &gt;= 81 and mark &lt;=100</a:t>
            </a:r>
            <a:r>
              <a:rPr lang="en-GB" sz="14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400" dirty="0"/>
              <a:t>      Display “A”</a:t>
            </a:r>
          </a:p>
          <a:p>
            <a:pPr marL="514350" indent="-514350">
              <a:buAutoNum type="arabicPeriod"/>
            </a:pPr>
            <a:r>
              <a:rPr lang="en-GB" sz="1400" b="1" dirty="0">
                <a:solidFill>
                  <a:schemeClr val="tx2"/>
                </a:solidFill>
              </a:rPr>
              <a:t>ELSE </a:t>
            </a:r>
          </a:p>
          <a:p>
            <a:pPr marL="514350" indent="-514350">
              <a:buAutoNum type="arabicPeriod"/>
            </a:pPr>
            <a:r>
              <a:rPr lang="en-GB" sz="1400" b="1" dirty="0">
                <a:solidFill>
                  <a:schemeClr val="tx2"/>
                </a:solidFill>
              </a:rPr>
              <a:t>Display "Invalid mark"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END IF</a:t>
            </a:r>
            <a:endParaRPr lang="en-GB" sz="16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C37463-3878-2EAA-A542-6CE59275CC1C}"/>
              </a:ext>
            </a:extLst>
          </p:cNvPr>
          <p:cNvSpPr txBox="1"/>
          <p:nvPr/>
        </p:nvSpPr>
        <p:spPr>
          <a:xfrm>
            <a:off x="1841154" y="5013176"/>
            <a:ext cx="676875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consider various inputs to cover all cases: 35, 50, 65, 75, 90, and an invalid mark 105 and complete the trace table</a:t>
            </a:r>
            <a:endParaRPr lang="en-GB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CE4A62EF-C628-2260-AEC6-703F3811908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25" t="26644" r="16138" b="54917"/>
          <a:stretch/>
        </p:blipFill>
        <p:spPr>
          <a:xfrm>
            <a:off x="3995936" y="3652729"/>
            <a:ext cx="4978153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7751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A770C-E462-DF7B-B106-5D99EF8C3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138327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en-GB" dirty="0"/>
              <a:t>Possible Answer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C668A0-B67A-6F8D-A323-4B942C51DB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5102" y="764704"/>
            <a:ext cx="4392488" cy="4428306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en-GB" sz="1400" dirty="0"/>
              <a:t>Display “Enter a mark ?”</a:t>
            </a:r>
          </a:p>
          <a:p>
            <a:pPr marL="514350" indent="-514350">
              <a:buAutoNum type="arabicPeriod"/>
            </a:pPr>
            <a:r>
              <a:rPr lang="en-GB" sz="1400" dirty="0"/>
              <a:t>Input mark</a:t>
            </a:r>
          </a:p>
          <a:p>
            <a:pPr marL="514350" indent="-514350">
              <a:buAutoNum type="arabicPeriod"/>
            </a:pPr>
            <a:r>
              <a:rPr lang="en-GB" sz="1400" b="1" dirty="0"/>
              <a:t>IF</a:t>
            </a:r>
            <a:r>
              <a:rPr lang="en-GB" sz="1400" dirty="0"/>
              <a:t> (mark &gt;= 0 and mark &lt;=40)</a:t>
            </a:r>
          </a:p>
          <a:p>
            <a:pPr marL="514350" indent="-514350">
              <a:buAutoNum type="arabicPeriod"/>
            </a:pPr>
            <a:r>
              <a:rPr lang="en-GB" sz="1400" dirty="0"/>
              <a:t>     Display “F”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ELSE IF (</a:t>
            </a:r>
            <a:r>
              <a:rPr lang="en-GB" sz="1400" dirty="0"/>
              <a:t>mark &gt;= 41 and mark &lt;=60</a:t>
            </a:r>
            <a:r>
              <a:rPr lang="en-GB" sz="14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400" dirty="0"/>
              <a:t>      Display “D”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ELSE IF (</a:t>
            </a:r>
            <a:r>
              <a:rPr lang="en-GB" sz="1400" dirty="0"/>
              <a:t>mark &gt;= 61 and mark &lt;=70</a:t>
            </a:r>
            <a:r>
              <a:rPr lang="en-GB" sz="14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400" dirty="0"/>
              <a:t>      Display “C”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ELSE IF (</a:t>
            </a:r>
            <a:r>
              <a:rPr lang="en-GB" sz="1400" dirty="0"/>
              <a:t>mark &gt;= 71 and mark &lt;=80</a:t>
            </a:r>
            <a:r>
              <a:rPr lang="en-GB" sz="14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400" dirty="0"/>
              <a:t>      Display “B”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ELSE IF (</a:t>
            </a:r>
            <a:r>
              <a:rPr lang="en-GB" sz="1400" dirty="0"/>
              <a:t>mark &gt;= 81 and mark &lt;=100</a:t>
            </a:r>
            <a:r>
              <a:rPr lang="en-GB" sz="14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400" dirty="0"/>
              <a:t>      Display “A”</a:t>
            </a:r>
          </a:p>
          <a:p>
            <a:pPr marL="514350" indent="-514350">
              <a:buAutoNum type="arabicPeriod"/>
            </a:pPr>
            <a:r>
              <a:rPr lang="en-GB" sz="1400" b="1" dirty="0">
                <a:solidFill>
                  <a:schemeClr val="tx2"/>
                </a:solidFill>
              </a:rPr>
              <a:t>ELSE </a:t>
            </a:r>
          </a:p>
          <a:p>
            <a:pPr marL="514350" indent="-514350">
              <a:buAutoNum type="arabicPeriod"/>
            </a:pPr>
            <a:r>
              <a:rPr lang="en-GB" sz="1400" b="1" dirty="0">
                <a:solidFill>
                  <a:schemeClr val="tx2"/>
                </a:solidFill>
              </a:rPr>
              <a:t>Display "Invalid mark"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END IF</a:t>
            </a:r>
            <a:endParaRPr lang="en-GB" sz="16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C37463-3878-2EAA-A542-6CE59275CC1C}"/>
              </a:ext>
            </a:extLst>
          </p:cNvPr>
          <p:cNvSpPr txBox="1"/>
          <p:nvPr/>
        </p:nvSpPr>
        <p:spPr>
          <a:xfrm>
            <a:off x="1841154" y="5013176"/>
            <a:ext cx="676875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consider various inputs to cover all cases: 35, 50, 65, 75, 90, and an invalid mark 105 and complete the trace table</a:t>
            </a:r>
            <a:endParaRPr lang="en-GB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A0DEFA2B-AA80-BFEB-6921-E9D7E16415A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25" t="24404" r="16138" b="58605"/>
          <a:stretch/>
        </p:blipFill>
        <p:spPr>
          <a:xfrm>
            <a:off x="3562165" y="3789041"/>
            <a:ext cx="5402323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56567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A770C-E462-DF7B-B106-5D99EF8C3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138327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en-GB" dirty="0"/>
              <a:t>Possible Answer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C668A0-B67A-6F8D-A323-4B942C51DB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5102" y="764704"/>
            <a:ext cx="4392488" cy="4428306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en-GB" sz="1400" dirty="0"/>
              <a:t>Display “Enter a mark ?”</a:t>
            </a:r>
          </a:p>
          <a:p>
            <a:pPr marL="514350" indent="-514350">
              <a:buAutoNum type="arabicPeriod"/>
            </a:pPr>
            <a:r>
              <a:rPr lang="en-GB" sz="1400" dirty="0"/>
              <a:t>Input mark</a:t>
            </a:r>
          </a:p>
          <a:p>
            <a:pPr marL="514350" indent="-514350">
              <a:buAutoNum type="arabicPeriod"/>
            </a:pPr>
            <a:r>
              <a:rPr lang="en-GB" sz="1400" b="1" dirty="0"/>
              <a:t>IF</a:t>
            </a:r>
            <a:r>
              <a:rPr lang="en-GB" sz="1400" dirty="0"/>
              <a:t> (mark &gt;= 0 and mark &lt;=40)</a:t>
            </a:r>
          </a:p>
          <a:p>
            <a:pPr marL="514350" indent="-514350">
              <a:buAutoNum type="arabicPeriod"/>
            </a:pPr>
            <a:r>
              <a:rPr lang="en-GB" sz="1400" dirty="0"/>
              <a:t>     Display “F”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ELSE IF (</a:t>
            </a:r>
            <a:r>
              <a:rPr lang="en-GB" sz="1400" dirty="0"/>
              <a:t>mark &gt;= 41 and mark &lt;=60</a:t>
            </a:r>
            <a:r>
              <a:rPr lang="en-GB" sz="14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400" dirty="0"/>
              <a:t>      Display “D”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ELSE IF (</a:t>
            </a:r>
            <a:r>
              <a:rPr lang="en-GB" sz="1400" dirty="0"/>
              <a:t>mark &gt;= 61 and mark &lt;=70</a:t>
            </a:r>
            <a:r>
              <a:rPr lang="en-GB" sz="14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400" dirty="0"/>
              <a:t>      Display “C”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ELSE IF (</a:t>
            </a:r>
            <a:r>
              <a:rPr lang="en-GB" sz="1400" dirty="0"/>
              <a:t>mark &gt;= 71 and mark &lt;=80</a:t>
            </a:r>
            <a:r>
              <a:rPr lang="en-GB" sz="14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400" dirty="0"/>
              <a:t>      Display “B”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ELSE IF (</a:t>
            </a:r>
            <a:r>
              <a:rPr lang="en-GB" sz="1400" dirty="0"/>
              <a:t>mark &gt;= 81 and mark &lt;=100</a:t>
            </a:r>
            <a:r>
              <a:rPr lang="en-GB" sz="14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400" dirty="0"/>
              <a:t>      Display “A”</a:t>
            </a:r>
          </a:p>
          <a:p>
            <a:pPr marL="514350" indent="-514350">
              <a:buAutoNum type="arabicPeriod"/>
            </a:pPr>
            <a:r>
              <a:rPr lang="en-GB" sz="1400" b="1" dirty="0">
                <a:solidFill>
                  <a:schemeClr val="tx2"/>
                </a:solidFill>
              </a:rPr>
              <a:t>ELSE </a:t>
            </a:r>
          </a:p>
          <a:p>
            <a:pPr marL="514350" indent="-514350">
              <a:buAutoNum type="arabicPeriod"/>
            </a:pPr>
            <a:r>
              <a:rPr lang="en-GB" sz="1400" b="1" dirty="0">
                <a:solidFill>
                  <a:schemeClr val="tx2"/>
                </a:solidFill>
              </a:rPr>
              <a:t>Display "Invalid mark"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END IF</a:t>
            </a:r>
            <a:endParaRPr lang="en-GB" sz="16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C37463-3878-2EAA-A542-6CE59275CC1C}"/>
              </a:ext>
            </a:extLst>
          </p:cNvPr>
          <p:cNvSpPr txBox="1"/>
          <p:nvPr/>
        </p:nvSpPr>
        <p:spPr>
          <a:xfrm>
            <a:off x="1841154" y="5013176"/>
            <a:ext cx="676875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consider various inputs to cover all cases: 35, 50, 65, 75, 90, and an invalid mark 105 and complete the trace table</a:t>
            </a:r>
            <a:endParaRPr lang="en-GB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DE956821-D72D-FC18-09FF-877E77C1EF5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25" t="31561" r="16138" b="48771"/>
          <a:stretch/>
        </p:blipFill>
        <p:spPr>
          <a:xfrm>
            <a:off x="3779912" y="3637319"/>
            <a:ext cx="5245455" cy="1375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65828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A770C-E462-DF7B-B106-5D99EF8C3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138327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en-GB" dirty="0"/>
              <a:t>Possible Answer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C668A0-B67A-6F8D-A323-4B942C51DB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5102" y="764704"/>
            <a:ext cx="4392488" cy="4428306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en-GB" sz="1400" dirty="0"/>
              <a:t>Display “Enter a mark ?”</a:t>
            </a:r>
          </a:p>
          <a:p>
            <a:pPr marL="514350" indent="-514350">
              <a:buAutoNum type="arabicPeriod"/>
            </a:pPr>
            <a:r>
              <a:rPr lang="en-GB" sz="1400" dirty="0"/>
              <a:t>Input mark</a:t>
            </a:r>
          </a:p>
          <a:p>
            <a:pPr marL="514350" indent="-514350">
              <a:buAutoNum type="arabicPeriod"/>
            </a:pPr>
            <a:r>
              <a:rPr lang="en-GB" sz="1400" b="1" dirty="0"/>
              <a:t>IF</a:t>
            </a:r>
            <a:r>
              <a:rPr lang="en-GB" sz="1400" dirty="0"/>
              <a:t> (mark &gt;= 0 and mark &lt;=40)</a:t>
            </a:r>
          </a:p>
          <a:p>
            <a:pPr marL="514350" indent="-514350">
              <a:buAutoNum type="arabicPeriod"/>
            </a:pPr>
            <a:r>
              <a:rPr lang="en-GB" sz="1400" dirty="0"/>
              <a:t>     Display “F”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ELSE IF (</a:t>
            </a:r>
            <a:r>
              <a:rPr lang="en-GB" sz="1400" dirty="0"/>
              <a:t>mark &gt;= 41 and mark &lt;=60</a:t>
            </a:r>
            <a:r>
              <a:rPr lang="en-GB" sz="14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400" dirty="0"/>
              <a:t>      Display “D”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ELSE IF (</a:t>
            </a:r>
            <a:r>
              <a:rPr lang="en-GB" sz="1400" dirty="0"/>
              <a:t>mark &gt;= 61 and mark &lt;=70</a:t>
            </a:r>
            <a:r>
              <a:rPr lang="en-GB" sz="14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400" dirty="0"/>
              <a:t>      Display “C”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ELSE IF (</a:t>
            </a:r>
            <a:r>
              <a:rPr lang="en-GB" sz="1400" dirty="0"/>
              <a:t>mark &gt;= 71 and mark &lt;=80</a:t>
            </a:r>
            <a:r>
              <a:rPr lang="en-GB" sz="14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400" dirty="0"/>
              <a:t>      Display “B”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ELSE IF (</a:t>
            </a:r>
            <a:r>
              <a:rPr lang="en-GB" sz="1400" dirty="0"/>
              <a:t>mark &gt;= 81 and mark &lt;=100</a:t>
            </a:r>
            <a:r>
              <a:rPr lang="en-GB" sz="14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400" dirty="0"/>
              <a:t>      Display “A”</a:t>
            </a:r>
          </a:p>
          <a:p>
            <a:pPr marL="514350" indent="-514350">
              <a:buAutoNum type="arabicPeriod"/>
            </a:pPr>
            <a:r>
              <a:rPr lang="en-GB" sz="1400" b="1" dirty="0">
                <a:solidFill>
                  <a:schemeClr val="tx2"/>
                </a:solidFill>
              </a:rPr>
              <a:t>ELSE </a:t>
            </a:r>
          </a:p>
          <a:p>
            <a:pPr marL="514350" indent="-514350">
              <a:buAutoNum type="arabicPeriod"/>
            </a:pPr>
            <a:r>
              <a:rPr lang="en-GB" sz="1400" b="1" dirty="0">
                <a:solidFill>
                  <a:schemeClr val="tx2"/>
                </a:solidFill>
              </a:rPr>
              <a:t>Display "Invalid mark"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END IF</a:t>
            </a:r>
            <a:endParaRPr lang="en-GB" sz="16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C37463-3878-2EAA-A542-6CE59275CC1C}"/>
              </a:ext>
            </a:extLst>
          </p:cNvPr>
          <p:cNvSpPr txBox="1"/>
          <p:nvPr/>
        </p:nvSpPr>
        <p:spPr>
          <a:xfrm>
            <a:off x="1841154" y="5013176"/>
            <a:ext cx="676875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consider various inputs to cover all cases: 35, 50, 65, 75, 90, and an invalid mark 105 and complete the trace table</a:t>
            </a:r>
            <a:endParaRPr lang="en-GB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81019780-07DE-91C2-30BB-FE8AB724388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25" t="19886" r="16138" b="54917"/>
          <a:stretch/>
        </p:blipFill>
        <p:spPr>
          <a:xfrm>
            <a:off x="4510336" y="1874937"/>
            <a:ext cx="4392488" cy="1475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71912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A770C-E462-DF7B-B106-5D99EF8C3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138327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en-GB" dirty="0"/>
              <a:t>Possible Answer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C668A0-B67A-6F8D-A323-4B942C51DB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5102" y="764704"/>
            <a:ext cx="4392488" cy="4428306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en-GB" sz="1400" dirty="0"/>
              <a:t>Display “Enter a mark ?”</a:t>
            </a:r>
          </a:p>
          <a:p>
            <a:pPr marL="514350" indent="-514350">
              <a:buAutoNum type="arabicPeriod"/>
            </a:pPr>
            <a:r>
              <a:rPr lang="en-GB" sz="1400" dirty="0"/>
              <a:t>Input mark</a:t>
            </a:r>
          </a:p>
          <a:p>
            <a:pPr marL="514350" indent="-514350">
              <a:buAutoNum type="arabicPeriod"/>
            </a:pPr>
            <a:r>
              <a:rPr lang="en-GB" sz="1400" b="1" dirty="0"/>
              <a:t>IF</a:t>
            </a:r>
            <a:r>
              <a:rPr lang="en-GB" sz="1400" dirty="0"/>
              <a:t> (mark &gt;= 0 and mark &lt;=40)</a:t>
            </a:r>
          </a:p>
          <a:p>
            <a:pPr marL="514350" indent="-514350">
              <a:buAutoNum type="arabicPeriod"/>
            </a:pPr>
            <a:r>
              <a:rPr lang="en-GB" sz="1400" dirty="0"/>
              <a:t>     Display “F”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ELSE IF (</a:t>
            </a:r>
            <a:r>
              <a:rPr lang="en-GB" sz="1400" dirty="0"/>
              <a:t>mark &gt;= 41 and mark &lt;=60</a:t>
            </a:r>
            <a:r>
              <a:rPr lang="en-GB" sz="14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400" dirty="0"/>
              <a:t>      Display “D”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ELSE IF (</a:t>
            </a:r>
            <a:r>
              <a:rPr lang="en-GB" sz="1400" dirty="0"/>
              <a:t>mark &gt;= 61 and mark &lt;=70</a:t>
            </a:r>
            <a:r>
              <a:rPr lang="en-GB" sz="14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400" dirty="0"/>
              <a:t>      Display “C”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ELSE IF (</a:t>
            </a:r>
            <a:r>
              <a:rPr lang="en-GB" sz="1400" dirty="0"/>
              <a:t>mark &gt;= 71 and mark &lt;=80</a:t>
            </a:r>
            <a:r>
              <a:rPr lang="en-GB" sz="14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400" dirty="0"/>
              <a:t>      Display “B”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ELSE IF (</a:t>
            </a:r>
            <a:r>
              <a:rPr lang="en-GB" sz="1400" dirty="0"/>
              <a:t>mark &gt;= 81 and mark &lt;=100</a:t>
            </a:r>
            <a:r>
              <a:rPr lang="en-GB" sz="14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400" dirty="0"/>
              <a:t>      Display “A”</a:t>
            </a:r>
          </a:p>
          <a:p>
            <a:pPr marL="514350" indent="-514350">
              <a:buAutoNum type="arabicPeriod"/>
            </a:pPr>
            <a:r>
              <a:rPr lang="en-GB" sz="1400" b="1" dirty="0">
                <a:solidFill>
                  <a:schemeClr val="tx2"/>
                </a:solidFill>
              </a:rPr>
              <a:t>ELSE </a:t>
            </a:r>
          </a:p>
          <a:p>
            <a:pPr marL="514350" indent="-514350">
              <a:buAutoNum type="arabicPeriod"/>
            </a:pPr>
            <a:r>
              <a:rPr lang="en-GB" sz="1400" b="1" dirty="0">
                <a:solidFill>
                  <a:schemeClr val="tx2"/>
                </a:solidFill>
              </a:rPr>
              <a:t>Display "Invalid mark"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END IF</a:t>
            </a:r>
            <a:endParaRPr lang="en-GB" sz="16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C37463-3878-2EAA-A542-6CE59275CC1C}"/>
              </a:ext>
            </a:extLst>
          </p:cNvPr>
          <p:cNvSpPr txBox="1"/>
          <p:nvPr/>
        </p:nvSpPr>
        <p:spPr>
          <a:xfrm>
            <a:off x="1841154" y="5013176"/>
            <a:ext cx="676875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consider various inputs to cover all cases: 35, 50, 65, 75, 90, and an invalid mark 105 and complete the trace table</a:t>
            </a:r>
            <a:endParaRPr lang="en-GB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E6E350C8-A4F8-F4B8-BF6F-317F694B513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25" t="22956" r="16138" b="48771"/>
          <a:stretch/>
        </p:blipFill>
        <p:spPr>
          <a:xfrm>
            <a:off x="4510336" y="1844824"/>
            <a:ext cx="4392488" cy="165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83525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A770C-E462-DF7B-B106-5D99EF8C3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138327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en-GB" dirty="0"/>
              <a:t>Possible Answer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C668A0-B67A-6F8D-A323-4B942C51DB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5102" y="764704"/>
            <a:ext cx="4392488" cy="4428306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en-GB" sz="1400" dirty="0"/>
              <a:t>Display “Enter a mark ?”</a:t>
            </a:r>
          </a:p>
          <a:p>
            <a:pPr marL="514350" indent="-514350">
              <a:buAutoNum type="arabicPeriod"/>
            </a:pPr>
            <a:r>
              <a:rPr lang="en-GB" sz="1400" dirty="0"/>
              <a:t>Input mark</a:t>
            </a:r>
          </a:p>
          <a:p>
            <a:pPr marL="514350" indent="-514350">
              <a:buAutoNum type="arabicPeriod"/>
            </a:pPr>
            <a:r>
              <a:rPr lang="en-GB" sz="1400" b="1" dirty="0"/>
              <a:t>IF</a:t>
            </a:r>
            <a:r>
              <a:rPr lang="en-GB" sz="1400" dirty="0"/>
              <a:t> (mark &gt;= 0 and mark &lt;=40)</a:t>
            </a:r>
          </a:p>
          <a:p>
            <a:pPr marL="514350" indent="-514350">
              <a:buAutoNum type="arabicPeriod"/>
            </a:pPr>
            <a:r>
              <a:rPr lang="en-GB" sz="1400" dirty="0"/>
              <a:t>     Display “F”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ELSE IF (</a:t>
            </a:r>
            <a:r>
              <a:rPr lang="en-GB" sz="1400" dirty="0"/>
              <a:t>mark &gt;= 41 and mark &lt;=60</a:t>
            </a:r>
            <a:r>
              <a:rPr lang="en-GB" sz="14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400" dirty="0"/>
              <a:t>      Display “D”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ELSE IF (</a:t>
            </a:r>
            <a:r>
              <a:rPr lang="en-GB" sz="1400" dirty="0"/>
              <a:t>mark &gt;= 61 and mark &lt;=70</a:t>
            </a:r>
            <a:r>
              <a:rPr lang="en-GB" sz="14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400" dirty="0"/>
              <a:t>      Display “C”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ELSE IF (</a:t>
            </a:r>
            <a:r>
              <a:rPr lang="en-GB" sz="1400" dirty="0"/>
              <a:t>mark &gt;= 71 and mark &lt;=80</a:t>
            </a:r>
            <a:r>
              <a:rPr lang="en-GB" sz="14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400" dirty="0"/>
              <a:t>      Display “B”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ELSE IF (</a:t>
            </a:r>
            <a:r>
              <a:rPr lang="en-GB" sz="1400" dirty="0"/>
              <a:t>mark &gt;= 81 and mark &lt;=100</a:t>
            </a:r>
            <a:r>
              <a:rPr lang="en-GB" sz="14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400" dirty="0"/>
              <a:t>      Display “A”</a:t>
            </a:r>
          </a:p>
          <a:p>
            <a:pPr marL="514350" indent="-514350">
              <a:buAutoNum type="arabicPeriod"/>
            </a:pPr>
            <a:r>
              <a:rPr lang="en-GB" sz="1400" b="1" dirty="0">
                <a:solidFill>
                  <a:schemeClr val="tx2"/>
                </a:solidFill>
              </a:rPr>
              <a:t>ELSE </a:t>
            </a:r>
          </a:p>
          <a:p>
            <a:pPr marL="514350" indent="-514350">
              <a:buAutoNum type="arabicPeriod"/>
            </a:pPr>
            <a:r>
              <a:rPr lang="en-GB" sz="1400" b="1" dirty="0">
                <a:solidFill>
                  <a:schemeClr val="tx2"/>
                </a:solidFill>
              </a:rPr>
              <a:t>Display "Invalid mark"</a:t>
            </a:r>
          </a:p>
          <a:p>
            <a:pPr marL="514350" indent="-514350">
              <a:buAutoNum type="arabicPeriod"/>
            </a:pPr>
            <a:r>
              <a:rPr lang="en-GB" sz="1400" b="1" dirty="0"/>
              <a:t>END IF</a:t>
            </a:r>
            <a:endParaRPr lang="en-GB" sz="16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C37463-3878-2EAA-A542-6CE59275CC1C}"/>
              </a:ext>
            </a:extLst>
          </p:cNvPr>
          <p:cNvSpPr txBox="1"/>
          <p:nvPr/>
        </p:nvSpPr>
        <p:spPr>
          <a:xfrm>
            <a:off x="1841154" y="5013176"/>
            <a:ext cx="676875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consider various inputs to cover all cases: 35, 50, 65, 75, 90, and an invalid mark 105 and complete the trace table</a:t>
            </a:r>
            <a:endParaRPr lang="en-GB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48C072B8-3BEA-CFFE-8C8C-AD2C2DA0FD9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25" t="43854" r="16138" b="27874"/>
          <a:stretch/>
        </p:blipFill>
        <p:spPr>
          <a:xfrm>
            <a:off x="4190047" y="1700808"/>
            <a:ext cx="4774441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09929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A770C-E462-DF7B-B106-5D99EF8C3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138327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en-GB" dirty="0"/>
              <a:t>Possible Answer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C668A0-B67A-6F8D-A323-4B942C51DB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692696"/>
            <a:ext cx="7909470" cy="4428306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en-GB" sz="1600" dirty="0"/>
              <a:t>Display “Enter a mark ?”</a:t>
            </a:r>
          </a:p>
          <a:p>
            <a:pPr marL="514350" indent="-514350">
              <a:buAutoNum type="arabicPeriod"/>
            </a:pPr>
            <a:r>
              <a:rPr lang="en-GB" sz="1600" dirty="0"/>
              <a:t>Input mark</a:t>
            </a:r>
          </a:p>
          <a:p>
            <a:pPr marL="514350" indent="-514350">
              <a:buAutoNum type="arabicPeriod"/>
            </a:pPr>
            <a:r>
              <a:rPr lang="en-GB" sz="1600" dirty="0">
                <a:solidFill>
                  <a:schemeClr val="tx2"/>
                </a:solidFill>
              </a:rPr>
              <a:t>IF mark &lt; 0 OR mark &gt; 100 THEN </a:t>
            </a:r>
          </a:p>
          <a:p>
            <a:pPr marL="514350" indent="-514350">
              <a:buAutoNum type="arabicPeriod"/>
            </a:pPr>
            <a:r>
              <a:rPr lang="en-GB" sz="1600" dirty="0">
                <a:solidFill>
                  <a:schemeClr val="tx2"/>
                </a:solidFill>
              </a:rPr>
              <a:t>Display "Invalid mark"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ELSE IF</a:t>
            </a:r>
            <a:r>
              <a:rPr lang="en-GB" sz="1600" dirty="0"/>
              <a:t> (mark &gt;= 0 and mark &lt;=40)</a:t>
            </a:r>
          </a:p>
          <a:p>
            <a:pPr marL="514350" indent="-514350">
              <a:buAutoNum type="arabicPeriod"/>
            </a:pPr>
            <a:r>
              <a:rPr lang="en-GB" sz="1600" dirty="0"/>
              <a:t>     Display “F”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ELSE IF (</a:t>
            </a:r>
            <a:r>
              <a:rPr lang="en-GB" sz="1600" dirty="0"/>
              <a:t>mark &gt;= 41 and mark &lt;=60</a:t>
            </a:r>
            <a:r>
              <a:rPr lang="en-GB" sz="16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600" dirty="0"/>
              <a:t>      Display “D”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ELSE IF (</a:t>
            </a:r>
            <a:r>
              <a:rPr lang="en-GB" sz="1600" dirty="0"/>
              <a:t>mark &gt;= 61 and mark &lt;=70</a:t>
            </a:r>
            <a:r>
              <a:rPr lang="en-GB" sz="16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600" dirty="0"/>
              <a:t>      Display “C”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ELSE IF (</a:t>
            </a:r>
            <a:r>
              <a:rPr lang="en-GB" sz="1600" dirty="0"/>
              <a:t>mark &gt;= 71 and mark &lt;=80</a:t>
            </a:r>
            <a:r>
              <a:rPr lang="en-GB" sz="16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600" dirty="0"/>
              <a:t>      Display “B”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ELSE IF (</a:t>
            </a:r>
            <a:r>
              <a:rPr lang="en-GB" sz="1600" dirty="0"/>
              <a:t>mark &gt;= 81 and mark &lt;=100</a:t>
            </a:r>
            <a:r>
              <a:rPr lang="en-GB" sz="1600" b="1" dirty="0"/>
              <a:t>) THEN</a:t>
            </a:r>
          </a:p>
          <a:p>
            <a:pPr marL="514350" indent="-514350">
              <a:buAutoNum type="arabicPeriod"/>
            </a:pPr>
            <a:r>
              <a:rPr lang="en-GB" sz="1600" dirty="0"/>
              <a:t>      Display “A”</a:t>
            </a:r>
          </a:p>
          <a:p>
            <a:pPr marL="514350" indent="-514350">
              <a:buAutoNum type="arabicPeriod"/>
            </a:pPr>
            <a:r>
              <a:rPr lang="en-GB" sz="1600" b="1" dirty="0"/>
              <a:t>END IF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C37463-3878-2EAA-A542-6CE59275CC1C}"/>
              </a:ext>
            </a:extLst>
          </p:cNvPr>
          <p:cNvSpPr txBox="1"/>
          <p:nvPr/>
        </p:nvSpPr>
        <p:spPr>
          <a:xfrm>
            <a:off x="1841154" y="5013176"/>
            <a:ext cx="676875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consider various inputs to cover all cases: 35, 50, 65, 75, 90, and an invalid mark 105 and complete the trace table</a:t>
            </a:r>
            <a:endParaRPr lang="en-GB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79227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8700" y="39934"/>
            <a:ext cx="8229600" cy="1143000"/>
          </a:xfrm>
        </p:spPr>
        <p:txBody>
          <a:bodyPr/>
          <a:lstStyle/>
          <a:p>
            <a:r>
              <a:rPr lang="en-GB" dirty="0"/>
              <a:t>Repetition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48098"/>
            <a:ext cx="8229600" cy="1693955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Repeat statements one or more times</a:t>
            </a:r>
          </a:p>
          <a:p>
            <a:r>
              <a:rPr lang="en-GB" dirty="0"/>
              <a:t>Also called a </a:t>
            </a:r>
            <a:r>
              <a:rPr lang="en-GB" b="1" dirty="0"/>
              <a:t>Loop</a:t>
            </a:r>
          </a:p>
          <a:p>
            <a:r>
              <a:rPr lang="en-GB" dirty="0"/>
              <a:t>Needs a stop condition i.e. when to stop repeating the loop</a:t>
            </a:r>
          </a:p>
          <a:p>
            <a:r>
              <a:rPr lang="en-GB" dirty="0"/>
              <a:t>Two types: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957685" y="2888631"/>
            <a:ext cx="2578821" cy="2520280"/>
            <a:chOff x="827584" y="4221088"/>
            <a:chExt cx="2578821" cy="2520280"/>
          </a:xfrm>
        </p:grpSpPr>
        <p:sp>
          <p:nvSpPr>
            <p:cNvPr id="4" name="Flowchart: Process 3"/>
            <p:cNvSpPr/>
            <p:nvPr/>
          </p:nvSpPr>
          <p:spPr>
            <a:xfrm>
              <a:off x="1151620" y="4581128"/>
              <a:ext cx="1440160" cy="576064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1</a:t>
              </a:r>
            </a:p>
          </p:txBody>
        </p:sp>
        <p:sp>
          <p:nvSpPr>
            <p:cNvPr id="5" name="Flowchart: Decision 4"/>
            <p:cNvSpPr/>
            <p:nvPr/>
          </p:nvSpPr>
          <p:spPr>
            <a:xfrm>
              <a:off x="827584" y="5517232"/>
              <a:ext cx="2088232" cy="864096"/>
            </a:xfrm>
            <a:prstGeom prst="flowChartDecisi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dirty="0"/>
                <a:t>Condition = True?</a:t>
              </a:r>
            </a:p>
          </p:txBody>
        </p:sp>
        <p:cxnSp>
          <p:nvCxnSpPr>
            <p:cNvPr id="8" name="Straight Arrow Connector 7"/>
            <p:cNvCxnSpPr>
              <a:endCxn id="4" idx="0"/>
            </p:cNvCxnSpPr>
            <p:nvPr/>
          </p:nvCxnSpPr>
          <p:spPr>
            <a:xfrm>
              <a:off x="1871700" y="4221088"/>
              <a:ext cx="0" cy="36004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>
              <a:stCxn id="4" idx="2"/>
              <a:endCxn id="5" idx="0"/>
            </p:cNvCxnSpPr>
            <p:nvPr/>
          </p:nvCxnSpPr>
          <p:spPr>
            <a:xfrm>
              <a:off x="1871700" y="5157192"/>
              <a:ext cx="0" cy="36004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>
              <a:stCxn id="5" idx="2"/>
            </p:cNvCxnSpPr>
            <p:nvPr/>
          </p:nvCxnSpPr>
          <p:spPr>
            <a:xfrm>
              <a:off x="1871700" y="6381328"/>
              <a:ext cx="0" cy="36004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nector: Elbow 13"/>
            <p:cNvCxnSpPr>
              <a:stCxn id="5" idx="3"/>
              <a:endCxn id="4" idx="3"/>
            </p:cNvCxnSpPr>
            <p:nvPr/>
          </p:nvCxnSpPr>
          <p:spPr>
            <a:xfrm flipH="1" flipV="1">
              <a:off x="2591780" y="4869160"/>
              <a:ext cx="324036" cy="1080120"/>
            </a:xfrm>
            <a:prstGeom prst="bentConnector3">
              <a:avLst>
                <a:gd name="adj1" fmla="val -269922"/>
              </a:avLst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2898958" y="5600555"/>
              <a:ext cx="5074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Yes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863587" y="6297324"/>
              <a:ext cx="4635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No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879358" y="3140156"/>
            <a:ext cx="3908940" cy="2360695"/>
            <a:chOff x="4680012" y="3645023"/>
            <a:chExt cx="4086036" cy="2489143"/>
          </a:xfrm>
        </p:grpSpPr>
        <p:sp>
          <p:nvSpPr>
            <p:cNvPr id="16" name="Flowchart: Decision 15"/>
            <p:cNvSpPr/>
            <p:nvPr/>
          </p:nvSpPr>
          <p:spPr>
            <a:xfrm>
              <a:off x="4680012" y="4400297"/>
              <a:ext cx="2088232" cy="864096"/>
            </a:xfrm>
            <a:prstGeom prst="flowChartDecisio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dirty="0"/>
                <a:t>Condition = True?</a:t>
              </a:r>
            </a:p>
          </p:txBody>
        </p:sp>
        <p:sp>
          <p:nvSpPr>
            <p:cNvPr id="17" name="Flowchart: Process 16"/>
            <p:cNvSpPr/>
            <p:nvPr/>
          </p:nvSpPr>
          <p:spPr>
            <a:xfrm>
              <a:off x="7325888" y="4544313"/>
              <a:ext cx="1440160" cy="576064"/>
            </a:xfrm>
            <a:prstGeom prst="flowChartProces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Statement 1</a:t>
              </a:r>
            </a:p>
          </p:txBody>
        </p:sp>
        <p:cxnSp>
          <p:nvCxnSpPr>
            <p:cNvPr id="19" name="Straight Arrow Connector 18"/>
            <p:cNvCxnSpPr>
              <a:stCxn id="16" idx="3"/>
              <a:endCxn id="17" idx="1"/>
            </p:cNvCxnSpPr>
            <p:nvPr/>
          </p:nvCxnSpPr>
          <p:spPr>
            <a:xfrm>
              <a:off x="6768244" y="4832345"/>
              <a:ext cx="557644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Connector: Elbow 21"/>
            <p:cNvCxnSpPr>
              <a:endCxn id="16" idx="0"/>
            </p:cNvCxnSpPr>
            <p:nvPr/>
          </p:nvCxnSpPr>
          <p:spPr>
            <a:xfrm rot="16200000" flipH="1">
              <a:off x="5346491" y="4022659"/>
              <a:ext cx="755273" cy="1"/>
            </a:xfrm>
            <a:prstGeom prst="bentConnector3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/>
            <p:cNvCxnSpPr>
              <a:stCxn id="16" idx="2"/>
            </p:cNvCxnSpPr>
            <p:nvPr/>
          </p:nvCxnSpPr>
          <p:spPr>
            <a:xfrm>
              <a:off x="5724128" y="5264393"/>
              <a:ext cx="0" cy="86977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nector: Elbow 25"/>
            <p:cNvCxnSpPr>
              <a:stCxn id="17" idx="0"/>
            </p:cNvCxnSpPr>
            <p:nvPr/>
          </p:nvCxnSpPr>
          <p:spPr>
            <a:xfrm rot="16200000" flipV="1">
              <a:off x="6579420" y="3077764"/>
              <a:ext cx="611257" cy="2321841"/>
            </a:xfrm>
            <a:prstGeom prst="bentConnector2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6768243" y="4508921"/>
              <a:ext cx="5074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Yes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751129" y="5288636"/>
              <a:ext cx="4635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No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88261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612648"/>
          </a:xfrm>
        </p:spPr>
        <p:txBody>
          <a:bodyPr>
            <a:normAutofit fontScale="90000"/>
          </a:bodyPr>
          <a:lstStyle/>
          <a:p>
            <a:r>
              <a:rPr lang="en-GB" dirty="0"/>
              <a:t>Repetition A Simple Example</a:t>
            </a:r>
          </a:p>
        </p:txBody>
      </p:sp>
      <p:sp>
        <p:nvSpPr>
          <p:cNvPr id="4" name="Flowchart: Terminator 3"/>
          <p:cNvSpPr/>
          <p:nvPr/>
        </p:nvSpPr>
        <p:spPr>
          <a:xfrm>
            <a:off x="3275856" y="1148601"/>
            <a:ext cx="1584176" cy="504056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6" name="Flowchart: Data 5"/>
          <p:cNvSpPr/>
          <p:nvPr/>
        </p:nvSpPr>
        <p:spPr>
          <a:xfrm>
            <a:off x="2735796" y="2185313"/>
            <a:ext cx="2664296" cy="576064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/>
              <a:t>Pick Film to Watch</a:t>
            </a:r>
          </a:p>
        </p:txBody>
      </p:sp>
      <p:sp>
        <p:nvSpPr>
          <p:cNvPr id="7" name="Diamond 6"/>
          <p:cNvSpPr/>
          <p:nvPr/>
        </p:nvSpPr>
        <p:spPr>
          <a:xfrm>
            <a:off x="2987824" y="3380883"/>
            <a:ext cx="2160240" cy="1008112"/>
          </a:xfrm>
          <a:prstGeom prst="diamo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/>
              <a:t>Is Film Rating &gt; 4*?</a:t>
            </a:r>
          </a:p>
        </p:txBody>
      </p:sp>
      <p:sp>
        <p:nvSpPr>
          <p:cNvPr id="8" name="Flowchart: Data 7"/>
          <p:cNvSpPr/>
          <p:nvPr/>
        </p:nvSpPr>
        <p:spPr>
          <a:xfrm>
            <a:off x="2735796" y="4993625"/>
            <a:ext cx="2664296" cy="576064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dirty="0"/>
              <a:t>Pick Another Film to Watch</a:t>
            </a:r>
          </a:p>
        </p:txBody>
      </p:sp>
      <p:cxnSp>
        <p:nvCxnSpPr>
          <p:cNvPr id="10" name="Straight Arrow Connector 9"/>
          <p:cNvCxnSpPr>
            <a:endCxn id="6" idx="1"/>
          </p:cNvCxnSpPr>
          <p:nvPr/>
        </p:nvCxnSpPr>
        <p:spPr>
          <a:xfrm>
            <a:off x="4067944" y="1674378"/>
            <a:ext cx="0" cy="5109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6" idx="4"/>
            <a:endCxn id="7" idx="0"/>
          </p:cNvCxnSpPr>
          <p:nvPr/>
        </p:nvCxnSpPr>
        <p:spPr>
          <a:xfrm>
            <a:off x="4067944" y="2761377"/>
            <a:ext cx="0" cy="6195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endCxn id="8" idx="1"/>
          </p:cNvCxnSpPr>
          <p:nvPr/>
        </p:nvCxnSpPr>
        <p:spPr>
          <a:xfrm>
            <a:off x="4067944" y="4388995"/>
            <a:ext cx="0" cy="6046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lowchart: Process 15"/>
          <p:cNvSpPr/>
          <p:nvPr/>
        </p:nvSpPr>
        <p:spPr>
          <a:xfrm>
            <a:off x="6110836" y="4366231"/>
            <a:ext cx="1728192" cy="6126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Pay to watch film</a:t>
            </a:r>
          </a:p>
        </p:txBody>
      </p:sp>
      <p:sp>
        <p:nvSpPr>
          <p:cNvPr id="17" name="Flowchart: Terminator 16"/>
          <p:cNvSpPr/>
          <p:nvPr/>
        </p:nvSpPr>
        <p:spPr>
          <a:xfrm>
            <a:off x="6182844" y="5569689"/>
            <a:ext cx="1584176" cy="504056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Stop</a:t>
            </a:r>
          </a:p>
        </p:txBody>
      </p:sp>
      <p:cxnSp>
        <p:nvCxnSpPr>
          <p:cNvPr id="19" name="Connector: Elbow 18"/>
          <p:cNvCxnSpPr>
            <a:stCxn id="8" idx="2"/>
          </p:cNvCxnSpPr>
          <p:nvPr/>
        </p:nvCxnSpPr>
        <p:spPr>
          <a:xfrm rot="10800000" flipH="1">
            <a:off x="3002226" y="3071131"/>
            <a:ext cx="1065718" cy="2210527"/>
          </a:xfrm>
          <a:prstGeom prst="bentConnector4">
            <a:avLst>
              <a:gd name="adj1" fmla="val -105386"/>
              <a:gd name="adj2" fmla="val 9923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or: Elbow 22"/>
          <p:cNvCxnSpPr>
            <a:endCxn id="16" idx="0"/>
          </p:cNvCxnSpPr>
          <p:nvPr/>
        </p:nvCxnSpPr>
        <p:spPr>
          <a:xfrm>
            <a:off x="5148064" y="3884939"/>
            <a:ext cx="1826868" cy="481292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endCxn id="17" idx="0"/>
          </p:cNvCxnSpPr>
          <p:nvPr/>
        </p:nvCxnSpPr>
        <p:spPr>
          <a:xfrm>
            <a:off x="6974932" y="4978879"/>
            <a:ext cx="0" cy="5908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5150904" y="3545397"/>
            <a:ext cx="5074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Yes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574898" y="4366231"/>
            <a:ext cx="4635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149788257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Guess the Output using trace table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GB" dirty="0"/>
              <a:t>Display(“Enter a text you like to repeat”)</a:t>
            </a:r>
          </a:p>
          <a:p>
            <a:pPr marL="514350" indent="-514350">
              <a:buAutoNum type="arabicPeriod"/>
            </a:pPr>
            <a:r>
              <a:rPr lang="en-GB" dirty="0"/>
              <a:t>Input text</a:t>
            </a:r>
          </a:p>
          <a:p>
            <a:pPr marL="514350" indent="-514350">
              <a:buAutoNum type="arabicPeriod"/>
            </a:pPr>
            <a:r>
              <a:rPr lang="en-GB" dirty="0"/>
              <a:t>Set counter = 0</a:t>
            </a:r>
          </a:p>
          <a:p>
            <a:pPr marL="514350" indent="-514350">
              <a:buAutoNum type="arabicPeriod"/>
            </a:pPr>
            <a:r>
              <a:rPr lang="en-GB" dirty="0"/>
              <a:t>While counter &lt; 5</a:t>
            </a:r>
          </a:p>
          <a:p>
            <a:pPr marL="514350" indent="-514350">
              <a:buAutoNum type="arabicPeriod"/>
            </a:pPr>
            <a:r>
              <a:rPr lang="en-GB" dirty="0"/>
              <a:t>   Display text</a:t>
            </a:r>
          </a:p>
          <a:p>
            <a:pPr marL="514350" indent="-514350">
              <a:buAutoNum type="arabicPeriod"/>
            </a:pPr>
            <a:r>
              <a:rPr lang="en-GB" dirty="0"/>
              <a:t>   counter = counter + 1</a:t>
            </a:r>
          </a:p>
          <a:p>
            <a:pPr marL="514350" indent="-514350">
              <a:buAutoNum type="arabicPeriod"/>
            </a:pPr>
            <a:r>
              <a:rPr lang="en-GB" dirty="0"/>
              <a:t>END While</a:t>
            </a:r>
          </a:p>
        </p:txBody>
      </p:sp>
    </p:spTree>
    <p:extLst>
      <p:ext uri="{BB962C8B-B14F-4D97-AF65-F5344CB8AC3E}">
        <p14:creationId xmlns:p14="http://schemas.microsoft.com/office/powerpoint/2010/main" val="328637083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Guess the Output using trace table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268760"/>
            <a:ext cx="4104456" cy="2376264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GB" sz="1800" dirty="0"/>
              <a:t>Display(“</a:t>
            </a:r>
            <a:r>
              <a:rPr lang="en-GB" sz="1400" dirty="0"/>
              <a:t>Enter a text you like to repeat</a:t>
            </a:r>
            <a:r>
              <a:rPr lang="en-GB" sz="1800" dirty="0"/>
              <a:t>”)</a:t>
            </a:r>
          </a:p>
          <a:p>
            <a:pPr marL="514350" indent="-514350">
              <a:buAutoNum type="arabicPeriod"/>
            </a:pPr>
            <a:r>
              <a:rPr lang="en-GB" sz="1800" dirty="0"/>
              <a:t>Input text</a:t>
            </a:r>
          </a:p>
          <a:p>
            <a:pPr marL="514350" indent="-514350">
              <a:buAutoNum type="arabicPeriod"/>
            </a:pPr>
            <a:r>
              <a:rPr lang="en-GB" sz="1800" dirty="0"/>
              <a:t>Set counter = 0</a:t>
            </a:r>
          </a:p>
          <a:p>
            <a:pPr marL="514350" indent="-514350">
              <a:buAutoNum type="arabicPeriod"/>
            </a:pPr>
            <a:r>
              <a:rPr lang="en-GB" sz="1800" dirty="0"/>
              <a:t>While counter &lt; 5</a:t>
            </a:r>
          </a:p>
          <a:p>
            <a:pPr marL="514350" indent="-514350">
              <a:buAutoNum type="arabicPeriod"/>
            </a:pPr>
            <a:r>
              <a:rPr lang="en-GB" sz="1800" dirty="0"/>
              <a:t>   Display text</a:t>
            </a:r>
          </a:p>
          <a:p>
            <a:pPr marL="514350" indent="-514350">
              <a:buAutoNum type="arabicPeriod"/>
            </a:pPr>
            <a:r>
              <a:rPr lang="en-GB" sz="1800" dirty="0"/>
              <a:t>   counter = counter + 1</a:t>
            </a:r>
          </a:p>
          <a:p>
            <a:pPr marL="514350" indent="-514350">
              <a:buAutoNum type="arabicPeriod"/>
            </a:pPr>
            <a:r>
              <a:rPr lang="en-GB" sz="1800" dirty="0"/>
              <a:t>END While</a:t>
            </a:r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B730A61A-79D6-028D-7F51-4EC9EFAD8FC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11" t="14351" r="16139" b="60681"/>
          <a:stretch/>
        </p:blipFill>
        <p:spPr>
          <a:xfrm>
            <a:off x="4283968" y="1417638"/>
            <a:ext cx="4552081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3414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Guess the Output using trace table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268760"/>
            <a:ext cx="4104456" cy="2376264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GB" sz="1800" dirty="0"/>
              <a:t>Display(“</a:t>
            </a:r>
            <a:r>
              <a:rPr lang="en-GB" sz="1400" dirty="0"/>
              <a:t>Enter a text you like to repeat</a:t>
            </a:r>
            <a:r>
              <a:rPr lang="en-GB" sz="1800" dirty="0"/>
              <a:t>”)</a:t>
            </a:r>
          </a:p>
          <a:p>
            <a:pPr marL="514350" indent="-514350">
              <a:buAutoNum type="arabicPeriod"/>
            </a:pPr>
            <a:r>
              <a:rPr lang="en-GB" sz="1800" dirty="0"/>
              <a:t>Input text</a:t>
            </a:r>
          </a:p>
          <a:p>
            <a:pPr marL="514350" indent="-514350">
              <a:buAutoNum type="arabicPeriod"/>
            </a:pPr>
            <a:r>
              <a:rPr lang="en-GB" sz="1800" dirty="0"/>
              <a:t>Set counter = 0</a:t>
            </a:r>
          </a:p>
          <a:p>
            <a:pPr marL="514350" indent="-514350">
              <a:buAutoNum type="arabicPeriod"/>
            </a:pPr>
            <a:r>
              <a:rPr lang="en-GB" sz="1800" dirty="0"/>
              <a:t>While counter &lt; 5</a:t>
            </a:r>
          </a:p>
          <a:p>
            <a:pPr marL="514350" indent="-514350">
              <a:buAutoNum type="arabicPeriod"/>
            </a:pPr>
            <a:r>
              <a:rPr lang="en-GB" sz="1800" dirty="0"/>
              <a:t>   Display text</a:t>
            </a:r>
          </a:p>
          <a:p>
            <a:pPr marL="514350" indent="-514350">
              <a:buAutoNum type="arabicPeriod"/>
            </a:pPr>
            <a:r>
              <a:rPr lang="en-GB" sz="1800" dirty="0"/>
              <a:t>   counter = counter + 1</a:t>
            </a:r>
          </a:p>
          <a:p>
            <a:pPr marL="514350" indent="-514350">
              <a:buAutoNum type="arabicPeriod"/>
            </a:pPr>
            <a:r>
              <a:rPr lang="en-GB" sz="1800" dirty="0"/>
              <a:t>END While</a:t>
            </a:r>
          </a:p>
        </p:txBody>
      </p:sp>
      <p:pic>
        <p:nvPicPr>
          <p:cNvPr id="7" name="Picture 6" descr="A screenshot of a computer&#10;&#10;Description automatically generated">
            <a:extLst>
              <a:ext uri="{FF2B5EF4-FFF2-40B4-BE49-F238E27FC236}">
                <a16:creationId xmlns:a16="http://schemas.microsoft.com/office/drawing/2014/main" id="{B730A61A-79D6-028D-7F51-4EC9EFAD8FC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11" t="14351" r="16139" b="13124"/>
          <a:stretch/>
        </p:blipFill>
        <p:spPr>
          <a:xfrm>
            <a:off x="4283967" y="1268760"/>
            <a:ext cx="4552081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68580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8BEE5-D522-C7B0-D0D1-D2AD2C615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Pseudo Code  - Repetition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357CFE-7C0D-9391-60E4-3994B5C047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Ask use to enter 5 numbers and system print the average</a:t>
            </a:r>
          </a:p>
          <a:p>
            <a:endParaRPr lang="en-GB" dirty="0"/>
          </a:p>
          <a:p>
            <a:r>
              <a:rPr lang="en-GB" dirty="0"/>
              <a:t>Discuss the approach here</a:t>
            </a:r>
          </a:p>
        </p:txBody>
      </p:sp>
    </p:spTree>
    <p:extLst>
      <p:ext uri="{BB962C8B-B14F-4D97-AF65-F5344CB8AC3E}">
        <p14:creationId xmlns:p14="http://schemas.microsoft.com/office/powerpoint/2010/main" val="391259523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8BEE5-D522-C7B0-D0D1-D2AD2C615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Pseudo Code  - Repetition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357CFE-7C0D-9391-60E4-3994B5C047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143000"/>
          </a:xfrm>
        </p:spPr>
        <p:txBody>
          <a:bodyPr/>
          <a:lstStyle/>
          <a:p>
            <a:r>
              <a:rPr lang="en-GB" dirty="0"/>
              <a:t>Ask use to enter 5 numbers and system print the average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30870C06-359C-6046-09AC-543B68FD91A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13" t="34020" r="31100" b="27873"/>
          <a:stretch/>
        </p:blipFill>
        <p:spPr>
          <a:xfrm>
            <a:off x="2699792" y="2743201"/>
            <a:ext cx="3888432" cy="2940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5427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8BEE5-D522-C7B0-D0D1-D2AD2C615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Trace Table</a:t>
            </a:r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CB1C82F7-757A-CFC2-20E6-D3F9AD31F94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38" t="15664" r="16925" b="79502"/>
          <a:stretch/>
        </p:blipFill>
        <p:spPr>
          <a:xfrm>
            <a:off x="2267744" y="1134469"/>
            <a:ext cx="4392488" cy="283169"/>
          </a:xfrm>
          <a:prstGeom prst="rect">
            <a:avLst/>
          </a:prstGeom>
        </p:spPr>
      </p:pic>
      <p:pic>
        <p:nvPicPr>
          <p:cNvPr id="8" name="Picture 7" descr="A screenshot of a computer&#10;&#10;Description automatically generated">
            <a:extLst>
              <a:ext uri="{FF2B5EF4-FFF2-40B4-BE49-F238E27FC236}">
                <a16:creationId xmlns:a16="http://schemas.microsoft.com/office/drawing/2014/main" id="{17A7C9E5-0902-5EEE-B2F6-02972981E30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37" t="15664" r="16139" b="13122"/>
          <a:stretch/>
        </p:blipFill>
        <p:spPr>
          <a:xfrm>
            <a:off x="2267744" y="1343198"/>
            <a:ext cx="4464496" cy="4171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22468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8BEE5-D522-C7B0-D0D1-D2AD2C615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Submit the solutions for activity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55B5E26-2A9E-B1E9-D133-31AD4C5D485A}"/>
              </a:ext>
            </a:extLst>
          </p:cNvPr>
          <p:cNvSpPr txBox="1"/>
          <p:nvPr/>
        </p:nvSpPr>
        <p:spPr>
          <a:xfrm>
            <a:off x="150726" y="2350182"/>
            <a:ext cx="4572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hlinkClick r:id="rId3"/>
              </a:rPr>
              <a:t>https://forms.office.com/e/</a:t>
            </a:r>
            <a:endParaRPr lang="en-GB" sz="2400" dirty="0"/>
          </a:p>
          <a:p>
            <a:r>
              <a:rPr lang="en-GB" sz="2400" dirty="0">
                <a:solidFill>
                  <a:schemeClr val="tx2"/>
                </a:solidFill>
              </a:rPr>
              <a:t>e6b82cAkH7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06BFC03-FBF5-EF5A-0AD7-456984265E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79004"/>
            <a:ext cx="4499992" cy="4499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04851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" id="{C01FB91B-D8DE-475E-A6DD-35F462F3A17E}" vid="{7051F4A2-3D30-4A8D-96FA-2E2259094F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2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Props1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UWTSD_ppt_theme</Template>
  <TotalTime>13</TotalTime>
  <Words>3739</Words>
  <Application>Microsoft Macintosh PowerPoint</Application>
  <PresentationFormat>On-screen Show (4:3)</PresentationFormat>
  <Paragraphs>600</Paragraphs>
  <Slides>56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0" baseType="lpstr">
      <vt:lpstr>Arial</vt:lpstr>
      <vt:lpstr>Calibri</vt:lpstr>
      <vt:lpstr>Myriad Pro</vt:lpstr>
      <vt:lpstr>UWTSD</vt:lpstr>
      <vt:lpstr>Flowcharts and Control Structures</vt:lpstr>
      <vt:lpstr>So far</vt:lpstr>
      <vt:lpstr>Today’s Lecture</vt:lpstr>
      <vt:lpstr>Combining Strings in Pseudocode</vt:lpstr>
      <vt:lpstr>Combining Strings in Pseudocode</vt:lpstr>
      <vt:lpstr>Combining Strings in Pseudocode</vt:lpstr>
      <vt:lpstr>Combining Strings in Pseudocode</vt:lpstr>
      <vt:lpstr>What is a Flowchart? </vt:lpstr>
      <vt:lpstr>Flowcharts</vt:lpstr>
      <vt:lpstr>Importance of Flowcharts</vt:lpstr>
      <vt:lpstr>Rules for Drawing Flowcharts</vt:lpstr>
      <vt:lpstr>Basic Flowchart Symbols</vt:lpstr>
      <vt:lpstr>Flowchart Examples</vt:lpstr>
      <vt:lpstr>Pseudocode: Tip Calculator Problem</vt:lpstr>
      <vt:lpstr>Exercises</vt:lpstr>
      <vt:lpstr>Control Structures</vt:lpstr>
      <vt:lpstr>Comparison Operators</vt:lpstr>
      <vt:lpstr>Comparison Operators</vt:lpstr>
      <vt:lpstr>What are Control Structures?</vt:lpstr>
      <vt:lpstr>Control Structures</vt:lpstr>
      <vt:lpstr>Control Structures</vt:lpstr>
      <vt:lpstr>Sequence</vt:lpstr>
      <vt:lpstr>Selection (Decision)</vt:lpstr>
      <vt:lpstr>Selection (Decision) A Simple Example</vt:lpstr>
      <vt:lpstr>Selection</vt:lpstr>
      <vt:lpstr>Pseudocode and Control Structures</vt:lpstr>
      <vt:lpstr>Pseudo code - Selection</vt:lpstr>
      <vt:lpstr>Possible Answer</vt:lpstr>
      <vt:lpstr>Possible Answer &amp; Trace Table</vt:lpstr>
      <vt:lpstr>Possible Answer &amp; Trace Table</vt:lpstr>
      <vt:lpstr>Possible Answer &amp; Trace Table</vt:lpstr>
      <vt:lpstr>Possible Answer &amp; Trace Table</vt:lpstr>
      <vt:lpstr>Possible Answer &amp; Trace Table</vt:lpstr>
      <vt:lpstr>Possible Answer &amp; Trace Table</vt:lpstr>
      <vt:lpstr>Possible Answer &amp; Trace Table</vt:lpstr>
      <vt:lpstr>Pseudo code - Selection</vt:lpstr>
      <vt:lpstr>Possible Answer</vt:lpstr>
      <vt:lpstr>Possible Answer</vt:lpstr>
      <vt:lpstr>Possible Answer</vt:lpstr>
      <vt:lpstr>Possible Answer</vt:lpstr>
      <vt:lpstr>Possible Answer</vt:lpstr>
      <vt:lpstr>Possible Answer</vt:lpstr>
      <vt:lpstr>Possible Answer</vt:lpstr>
      <vt:lpstr>Possible Answer</vt:lpstr>
      <vt:lpstr>Possible Answer</vt:lpstr>
      <vt:lpstr>Possible Answer</vt:lpstr>
      <vt:lpstr>Possible Answer</vt:lpstr>
      <vt:lpstr>Repetition</vt:lpstr>
      <vt:lpstr>Repetition A Simple Example</vt:lpstr>
      <vt:lpstr>Guess the Output using trace table</vt:lpstr>
      <vt:lpstr>Guess the Output using trace table</vt:lpstr>
      <vt:lpstr>Guess the Output using trace table</vt:lpstr>
      <vt:lpstr>Pseudo Code  - Repetition</vt:lpstr>
      <vt:lpstr>Pseudo Code  - Repetition</vt:lpstr>
      <vt:lpstr>Trace Table</vt:lpstr>
      <vt:lpstr>Submit the solutions for activity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Redhwan Al-amri</cp:lastModifiedBy>
  <cp:revision>2037</cp:revision>
  <cp:lastPrinted>2014-09-29T16:21:25Z</cp:lastPrinted>
  <dcterms:created xsi:type="dcterms:W3CDTF">2013-09-18T07:00:31Z</dcterms:created>
  <dcterms:modified xsi:type="dcterms:W3CDTF">2025-10-28T08:00:26Z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