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4"/>
  </p:sldMasterIdLst>
  <p:notesMasterIdLst>
    <p:notesMasterId r:id="rId17"/>
  </p:notesMasterIdLst>
  <p:sldIdLst>
    <p:sldId id="268" r:id="rId5"/>
    <p:sldId id="256" r:id="rId6"/>
    <p:sldId id="257" r:id="rId7"/>
    <p:sldId id="258" r:id="rId8"/>
    <p:sldId id="259" r:id="rId9"/>
    <p:sldId id="262" r:id="rId10"/>
    <p:sldId id="260" r:id="rId11"/>
    <p:sldId id="264" r:id="rId12"/>
    <p:sldId id="265" r:id="rId13"/>
    <p:sldId id="266" r:id="rId14"/>
    <p:sldId id="263" r:id="rId15"/>
    <p:sldId id="267"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387925-CB5F-46AA-82BE-6803C31DF90B}" v="18" dt="2026-07-18T11:32:30.4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00" d="100"/>
          <a:sy n="100" d="100"/>
        </p:scale>
        <p:origin x="-86" y="-10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61295F-0554-45C7-A2BC-C1A16F98CB2E}" type="datetimeFigureOut">
              <a:t>7/17/2026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8FE806-6F0F-4FE3-BF9C-6B96B3943ED4}" type="slidenum">
              <a:t>‹#›</a:t>
            </a:fld>
            <a:endParaRPr lang="en-GB"/>
          </a:p>
        </p:txBody>
      </p:sp>
    </p:spTree>
    <p:extLst>
      <p:ext uri="{BB962C8B-B14F-4D97-AF65-F5344CB8AC3E}">
        <p14:creationId xmlns:p14="http://schemas.microsoft.com/office/powerpoint/2010/main" val="33347162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ea typeface="Calibri"/>
                <a:cs typeface="Calibri"/>
              </a:rPr>
              <a:t>Hello hello hello hello hello never but sound we need a song not to lower lower low</a:t>
            </a:r>
          </a:p>
        </p:txBody>
      </p:sp>
      <p:sp>
        <p:nvSpPr>
          <p:cNvPr id="4" name="Slide Number Placeholder 3"/>
          <p:cNvSpPr>
            <a:spLocks noGrp="1"/>
          </p:cNvSpPr>
          <p:nvPr>
            <p:ph type="sldNum" sz="quarter" idx="5"/>
          </p:nvPr>
        </p:nvSpPr>
        <p:spPr/>
        <p:txBody>
          <a:bodyPr/>
          <a:lstStyle/>
          <a:p>
            <a:fld id="{748FE806-6F0F-4FE3-BF9C-6B96B3943ED4}" type="slidenum">
              <a:t>2</a:t>
            </a:fld>
            <a:endParaRPr lang="en-GB"/>
          </a:p>
        </p:txBody>
      </p:sp>
    </p:spTree>
    <p:extLst>
      <p:ext uri="{BB962C8B-B14F-4D97-AF65-F5344CB8AC3E}">
        <p14:creationId xmlns:p14="http://schemas.microsoft.com/office/powerpoint/2010/main" val="8004746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7/17/2026</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164790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7/17/2026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008772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7/17/2026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988881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7/17/2026</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092928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7/17/2026</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334982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7/17/2026</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272120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7/17/2026</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755968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7/17/2026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887236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7/17/2026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411001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7/17/2026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066152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7/17/2026</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265087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7/17/2026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589572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7/17/2026</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1661074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7/17/2026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13331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7/17/2026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43810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7/17/2026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546002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7/17/2026</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712805048"/>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 id="2147483756" r:id="rId13"/>
    <p:sldLayoutId id="2147483757" r:id="rId14"/>
    <p:sldLayoutId id="2147483758" r:id="rId15"/>
    <p:sldLayoutId id="21474837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image" Target="../media/image2.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image" Target="../media/image5.jpeg"/></Relationships>
</file>

<file path=ppt/slides/_rels/slide10.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slideLayout" Target="../slideLayouts/slideLayout2.xml"/><Relationship Id="rId7" Type="http://schemas.openxmlformats.org/officeDocument/2006/relationships/image" Target="../media/image9.sv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8.svg"/><Relationship Id="rId5" Type="http://schemas.openxmlformats.org/officeDocument/2006/relationships/image" Target="../media/image7.svg"/><Relationship Id="rId10" Type="http://schemas.openxmlformats.org/officeDocument/2006/relationships/image" Target="../media/image1.png"/><Relationship Id="rId4" Type="http://schemas.openxmlformats.org/officeDocument/2006/relationships/image" Target="../media/image6.svg"/><Relationship Id="rId9" Type="http://schemas.openxmlformats.org/officeDocument/2006/relationships/image" Target="../media/image11.sv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8" Type="http://schemas.openxmlformats.org/officeDocument/2006/relationships/hyperlink" Target="https://pmc.ncbi.nlm.nih.gov/articles/PMC9832886/" TargetMode="External"/><Relationship Id="rId13" Type="http://schemas.openxmlformats.org/officeDocument/2006/relationships/hyperlink" Target="https://www.nhs.uk/live-well/exercise/physical-activity-guidelines-for-adults-aged-19-to-64/" TargetMode="External"/><Relationship Id="rId3" Type="http://schemas.openxmlformats.org/officeDocument/2006/relationships/slideLayout" Target="../slideLayouts/slideLayout2.xml"/><Relationship Id="rId7" Type="http://schemas.openxmlformats.org/officeDocument/2006/relationships/hyperlink" Target="https://www.nhs.uk/conditions/diabetic-ketoacidosis/" TargetMode="External"/><Relationship Id="rId12" Type="http://schemas.openxmlformats.org/officeDocument/2006/relationships/hyperlink" Target="https://www.nhs.uk/conditions/type-2-diabetes/treatment/" TargetMode="External"/><Relationship Id="rId2" Type="http://schemas.openxmlformats.org/officeDocument/2006/relationships/audio" Target="../media/media12.m4a"/><Relationship Id="rId16" Type="http://schemas.openxmlformats.org/officeDocument/2006/relationships/image" Target="../media/image1.png"/><Relationship Id="rId1" Type="http://schemas.microsoft.com/office/2007/relationships/media" Target="../media/media12.m4a"/><Relationship Id="rId6" Type="http://schemas.openxmlformats.org/officeDocument/2006/relationships/hyperlink" Target="https://www.nhs.uk/conditions/type-2-diabetes/" TargetMode="External"/><Relationship Id="rId11" Type="http://schemas.openxmlformats.org/officeDocument/2006/relationships/hyperlink" Target="https://www.nice.org.uk/guidance/ph38/chapter/recommendations" TargetMode="External"/><Relationship Id="rId5" Type="http://schemas.openxmlformats.org/officeDocument/2006/relationships/hyperlink" Target="https://www.diabetes.org.uk/about-diabetes/type-2-diabetes" TargetMode="External"/><Relationship Id="rId15" Type="http://schemas.openxmlformats.org/officeDocument/2006/relationships/hyperlink" Target="https://www.ncbi.nlm.nih.gov/books/NBK566165/" TargetMode="External"/><Relationship Id="rId10" Type="http://schemas.openxmlformats.org/officeDocument/2006/relationships/hyperlink" Target="https://www.bupa.co.uk/newsroom/ourviews/what-is-prediabetes" TargetMode="External"/><Relationship Id="rId4" Type="http://schemas.openxmlformats.org/officeDocument/2006/relationships/hyperlink" Target="https://pmc.ncbi.nlm.nih.gov/articles/PMC5866358/" TargetMode="External"/><Relationship Id="rId9" Type="http://schemas.openxmlformats.org/officeDocument/2006/relationships/hyperlink" Target="https://www.southtees.nhs.uk/resources/the-hba1c-test/" TargetMode="External"/><Relationship Id="rId14" Type="http://schemas.openxmlformats.org/officeDocument/2006/relationships/hyperlink" Target="https://www.nice.org.uk/guidance/ng246/chapter/Physical-activity-and-di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7D067-9B07-4423-3D34-93654315A606}"/>
              </a:ext>
            </a:extLst>
          </p:cNvPr>
          <p:cNvSpPr>
            <a:spLocks noGrp="1"/>
          </p:cNvSpPr>
          <p:nvPr>
            <p:ph type="title"/>
          </p:nvPr>
        </p:nvSpPr>
        <p:spPr>
          <a:xfrm>
            <a:off x="2949678" y="3858948"/>
            <a:ext cx="9007218" cy="1468800"/>
          </a:xfrm>
        </p:spPr>
        <p:txBody>
          <a:bodyPr>
            <a:normAutofit fontScale="90000"/>
          </a:bodyPr>
          <a:lstStyle/>
          <a:p>
            <a:r>
              <a:rPr lang="en-GB" dirty="0"/>
              <a:t>Title: Component 2 – Care Plan Presentation</a:t>
            </a:r>
            <a:br>
              <a:rPr lang="en-GB" dirty="0"/>
            </a:br>
            <a:r>
              <a:rPr lang="en-GB" dirty="0"/>
              <a:t>Student name: Saiqa Qasim</a:t>
            </a:r>
            <a:br>
              <a:rPr lang="en-GB" dirty="0"/>
            </a:br>
            <a:r>
              <a:rPr lang="en-GB" dirty="0"/>
              <a:t>Student number: 2435762</a:t>
            </a:r>
            <a:br>
              <a:rPr lang="en-GB" dirty="0"/>
            </a:br>
            <a:r>
              <a:rPr lang="en-GB" dirty="0"/>
              <a:t>Module number: BMHP5023</a:t>
            </a:r>
            <a:br>
              <a:rPr lang="en-GB" dirty="0"/>
            </a:br>
            <a:r>
              <a:rPr lang="en-GB" dirty="0"/>
              <a:t>Teacher name: Robert </a:t>
            </a:r>
            <a:r>
              <a:rPr lang="en-GB" dirty="0" err="1"/>
              <a:t>Natowski</a:t>
            </a:r>
            <a:br>
              <a:rPr lang="en-GB" dirty="0"/>
            </a:br>
            <a:r>
              <a:rPr lang="en-GB" dirty="0"/>
              <a:t>Due Date: 19</a:t>
            </a:r>
            <a:r>
              <a:rPr lang="en-GB" baseline="30000" dirty="0"/>
              <a:t>th</a:t>
            </a:r>
            <a:r>
              <a:rPr lang="en-GB" dirty="0"/>
              <a:t> July 2026</a:t>
            </a:r>
          </a:p>
        </p:txBody>
      </p:sp>
      <p:sp>
        <p:nvSpPr>
          <p:cNvPr id="3" name="Text Placeholder 2">
            <a:extLst>
              <a:ext uri="{FF2B5EF4-FFF2-40B4-BE49-F238E27FC236}">
                <a16:creationId xmlns:a16="http://schemas.microsoft.com/office/drawing/2014/main" id="{9EAE93BD-2D32-ACD5-357E-D429E40DCA8C}"/>
              </a:ext>
            </a:extLst>
          </p:cNvPr>
          <p:cNvSpPr>
            <a:spLocks noGrp="1"/>
          </p:cNvSpPr>
          <p:nvPr>
            <p:ph type="body" idx="1"/>
          </p:nvPr>
        </p:nvSpPr>
        <p:spPr>
          <a:xfrm>
            <a:off x="-75329" y="3982413"/>
            <a:ext cx="311304" cy="304452"/>
          </a:xfrm>
        </p:spPr>
        <p:txBody>
          <a:bodyPr>
            <a:normAutofit fontScale="85000" lnSpcReduction="20000"/>
          </a:bodyPr>
          <a:lstStyle/>
          <a:p>
            <a:r>
              <a:rPr lang="en-GB" dirty="0"/>
              <a:t>.</a:t>
            </a:r>
          </a:p>
        </p:txBody>
      </p:sp>
      <p:pic>
        <p:nvPicPr>
          <p:cNvPr id="37" name="Audio 36">
            <a:hlinkClick r:id="" action="ppaction://media"/>
            <a:extLst>
              <a:ext uri="{FF2B5EF4-FFF2-40B4-BE49-F238E27FC236}">
                <a16:creationId xmlns:a16="http://schemas.microsoft.com/office/drawing/2014/main" id="{61AFB2BD-FF5D-8698-D09B-5E5BF6E6896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64752889"/>
      </p:ext>
    </p:extLst>
  </p:cSld>
  <p:clrMapOvr>
    <a:masterClrMapping/>
  </p:clrMapOvr>
  <mc:AlternateContent xmlns:mc="http://schemas.openxmlformats.org/markup-compatibility/2006">
    <mc:Choice xmlns:p14="http://schemas.microsoft.com/office/powerpoint/2010/main" Requires="p14">
      <p:transition spd="slow" p14:dur="2000" advTm="44282"/>
    </mc:Choice>
    <mc:Fallback>
      <p:transition spd="slow" advTm="442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vert="horz" lIns="91440" tIns="45720" rIns="91440" bIns="45720" rtlCol="0" anchor="b">
            <a:noAutofit/>
          </a:bodyPr>
          <a:lstStyle/>
          <a:p>
            <a:r>
              <a:rPr lang="en-GB" sz="6000" dirty="0">
                <a:latin typeface="Aptos"/>
              </a:rPr>
              <a:t>Care Plan Presentation</a:t>
            </a:r>
            <a:endParaRPr lang="en-US" sz="6000" dirty="0"/>
          </a:p>
          <a:p>
            <a:endParaRPr lang="en-GB" dirty="0"/>
          </a:p>
        </p:txBody>
      </p:sp>
      <p:sp>
        <p:nvSpPr>
          <p:cNvPr id="3" name="Subtitle 2"/>
          <p:cNvSpPr>
            <a:spLocks noGrp="1"/>
          </p:cNvSpPr>
          <p:nvPr>
            <p:ph type="subTitle" idx="1"/>
          </p:nvPr>
        </p:nvSpPr>
        <p:spPr>
          <a:xfrm>
            <a:off x="2589213" y="3717836"/>
            <a:ext cx="8915399" cy="1126283"/>
          </a:xfrm>
        </p:spPr>
        <p:txBody>
          <a:bodyPr/>
          <a:lstStyle/>
          <a:p>
            <a:r>
              <a:rPr lang="en-GB" sz="2000"/>
              <a:t>A care plan for type 2 diabetes</a:t>
            </a:r>
            <a:r>
              <a:rPr lang="en-GB"/>
              <a:t> </a:t>
            </a:r>
          </a:p>
        </p:txBody>
      </p:sp>
      <p:pic>
        <p:nvPicPr>
          <p:cNvPr id="34" name="Audio 33">
            <a:hlinkClick r:id="" action="ppaction://media"/>
            <a:extLst>
              <a:ext uri="{FF2B5EF4-FFF2-40B4-BE49-F238E27FC236}">
                <a16:creationId xmlns:a16="http://schemas.microsoft.com/office/drawing/2014/main" id="{7981C585-7840-FAAE-3ECB-97312508685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2273"/>
    </mc:Choice>
    <mc:Fallback>
      <p:transition spd="slow" advTm="22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18CA0-7EDA-1B2A-FA81-0EF00D0711DE}"/>
              </a:ext>
            </a:extLst>
          </p:cNvPr>
          <p:cNvSpPr>
            <a:spLocks noGrp="1"/>
          </p:cNvSpPr>
          <p:nvPr>
            <p:ph type="title"/>
          </p:nvPr>
        </p:nvSpPr>
        <p:spPr/>
        <p:txBody>
          <a:bodyPr/>
          <a:lstStyle/>
          <a:p>
            <a:r>
              <a:rPr lang="en-GB"/>
              <a:t>Patient Profile - Jenny Thompson</a:t>
            </a:r>
          </a:p>
        </p:txBody>
      </p:sp>
      <p:sp>
        <p:nvSpPr>
          <p:cNvPr id="3" name="Content Placeholder 2">
            <a:extLst>
              <a:ext uri="{FF2B5EF4-FFF2-40B4-BE49-F238E27FC236}">
                <a16:creationId xmlns:a16="http://schemas.microsoft.com/office/drawing/2014/main" id="{3A24D013-6A6F-F884-61A5-1E0EE5A6B346}"/>
              </a:ext>
            </a:extLst>
          </p:cNvPr>
          <p:cNvSpPr>
            <a:spLocks noGrp="1"/>
          </p:cNvSpPr>
          <p:nvPr>
            <p:ph idx="1"/>
          </p:nvPr>
        </p:nvSpPr>
        <p:spPr>
          <a:xfrm>
            <a:off x="2596469" y="2162629"/>
            <a:ext cx="8915400" cy="3777622"/>
          </a:xfrm>
        </p:spPr>
        <p:txBody>
          <a:bodyPr vert="horz" lIns="91440" tIns="45720" rIns="91440" bIns="45720" rtlCol="0" anchor="t">
            <a:normAutofit/>
          </a:bodyPr>
          <a:lstStyle/>
          <a:p>
            <a:pPr>
              <a:buFont typeface="Wingdings" charset="2"/>
              <a:buChar char="Ø"/>
            </a:pPr>
            <a:r>
              <a:rPr lang="en-US">
                <a:solidFill>
                  <a:schemeClr val="tx1"/>
                </a:solidFill>
              </a:rPr>
              <a:t>Jenny Thompson is 40 years old and has been recently diagnosed</a:t>
            </a:r>
          </a:p>
          <a:p>
            <a:pPr>
              <a:buNone/>
            </a:pPr>
            <a:r>
              <a:rPr lang="en-US">
                <a:solidFill>
                  <a:schemeClr val="tx1"/>
                </a:solidFill>
              </a:rPr>
              <a:t>with type 2 diabetes following blood test results.</a:t>
            </a:r>
          </a:p>
          <a:p>
            <a:pPr>
              <a:buFont typeface="Wingdings" charset="2"/>
              <a:buChar char="Ø"/>
            </a:pPr>
            <a:r>
              <a:rPr lang="en-US">
                <a:solidFill>
                  <a:schemeClr val="tx1"/>
                </a:solidFill>
              </a:rPr>
              <a:t>She has a BMI of 32, meaning she is overweight. </a:t>
            </a:r>
          </a:p>
          <a:p>
            <a:pPr>
              <a:buFont typeface="Wingdings" charset="2"/>
              <a:buChar char="Ø"/>
            </a:pPr>
            <a:r>
              <a:rPr lang="en-US">
                <a:solidFill>
                  <a:schemeClr val="tx1"/>
                </a:solidFill>
              </a:rPr>
              <a:t>She has a family history of type 2 diabetes, with her mother and</a:t>
            </a:r>
          </a:p>
          <a:p>
            <a:pPr>
              <a:buNone/>
            </a:pPr>
            <a:r>
              <a:rPr lang="en-US">
                <a:solidFill>
                  <a:schemeClr val="tx1"/>
                </a:solidFill>
              </a:rPr>
              <a:t>daughter having it too.</a:t>
            </a:r>
          </a:p>
          <a:p>
            <a:pPr>
              <a:buFont typeface="Wingdings" charset="2"/>
              <a:buChar char="Ø"/>
            </a:pPr>
            <a:r>
              <a:rPr lang="en-US">
                <a:solidFill>
                  <a:schemeClr val="tx1"/>
                </a:solidFill>
              </a:rPr>
              <a:t>She has no known allergies. </a:t>
            </a:r>
          </a:p>
          <a:p>
            <a:pPr>
              <a:buFont typeface="Wingdings" charset="2"/>
              <a:buChar char="Ø"/>
            </a:pPr>
            <a:r>
              <a:rPr lang="en-US">
                <a:solidFill>
                  <a:schemeClr val="tx1"/>
                </a:solidFill>
              </a:rPr>
              <a:t>Jenny reports feeling constantly fatigued, constantly having to urinate as well as extreme thirst at times.</a:t>
            </a:r>
          </a:p>
          <a:p>
            <a:pPr>
              <a:buNone/>
            </a:pPr>
            <a:endParaRPr lang="en-US"/>
          </a:p>
        </p:txBody>
      </p:sp>
      <p:sp>
        <p:nvSpPr>
          <p:cNvPr id="4" name="TextBox 3">
            <a:extLst>
              <a:ext uri="{FF2B5EF4-FFF2-40B4-BE49-F238E27FC236}">
                <a16:creationId xmlns:a16="http://schemas.microsoft.com/office/drawing/2014/main" id="{91082322-D863-3152-C7A4-70DDEEC999FD}"/>
              </a:ext>
            </a:extLst>
          </p:cNvPr>
          <p:cNvSpPr txBox="1"/>
          <p:nvPr/>
        </p:nvSpPr>
        <p:spPr>
          <a:xfrm>
            <a:off x="1642345" y="1264594"/>
            <a:ext cx="953664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This presentation aims to explain and create a care plan for a patient who has been diagnosed with type 2 diabetes.</a:t>
            </a:r>
          </a:p>
        </p:txBody>
      </p:sp>
      <p:pic>
        <p:nvPicPr>
          <p:cNvPr id="32" name="Audio 31">
            <a:hlinkClick r:id="" action="ppaction://media"/>
            <a:extLst>
              <a:ext uri="{FF2B5EF4-FFF2-40B4-BE49-F238E27FC236}">
                <a16:creationId xmlns:a16="http://schemas.microsoft.com/office/drawing/2014/main" id="{C93BD606-7437-6085-DC7C-E85591430CF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9708692"/>
      </p:ext>
    </p:extLst>
  </p:cSld>
  <p:clrMapOvr>
    <a:masterClrMapping/>
  </p:clrMapOvr>
  <mc:AlternateContent xmlns:mc="http://schemas.openxmlformats.org/markup-compatibility/2006">
    <mc:Choice xmlns:p14="http://schemas.microsoft.com/office/powerpoint/2010/main" Requires="p14">
      <p:transition spd="slow" p14:dur="2000" advTm="50714"/>
    </mc:Choice>
    <mc:Fallback>
      <p:transition spd="slow" advTm="507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008ED74B-06F2-4BD5-838F-1AAD0033E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8" name="Picture 7" descr="Free Photos - Celebration! People Clinking Wine Glasses Together At A Party | FreePixel.com">
            <a:extLst>
              <a:ext uri="{FF2B5EF4-FFF2-40B4-BE49-F238E27FC236}">
                <a16:creationId xmlns:a16="http://schemas.microsoft.com/office/drawing/2014/main" id="{732DF3A5-916C-5C0E-1D34-C835CD687A31}"/>
              </a:ext>
            </a:extLst>
          </p:cNvPr>
          <p:cNvPicPr>
            <a:picLocks noChangeAspect="1"/>
          </p:cNvPicPr>
          <p:nvPr/>
        </p:nvPicPr>
        <p:blipFill>
          <a:blip r:embed="rId4">
            <a:duotone>
              <a:schemeClr val="bg2">
                <a:shade val="45000"/>
                <a:satMod val="135000"/>
              </a:schemeClr>
              <a:prstClr val="white"/>
            </a:duotone>
            <a:alphaModFix amt="40000"/>
          </a:blip>
          <a:srcRect b="1747"/>
          <a:stretch>
            <a:fillRect/>
          </a:stretch>
        </p:blipFill>
        <p:spPr>
          <a:xfrm>
            <a:off x="20" y="10"/>
            <a:ext cx="12191980" cy="6857990"/>
          </a:xfrm>
          <a:prstGeom prst="rect">
            <a:avLst/>
          </a:prstGeom>
        </p:spPr>
      </p:pic>
      <p:grpSp>
        <p:nvGrpSpPr>
          <p:cNvPr id="47" name="Group 46">
            <a:extLst>
              <a:ext uri="{FF2B5EF4-FFF2-40B4-BE49-F238E27FC236}">
                <a16:creationId xmlns:a16="http://schemas.microsoft.com/office/drawing/2014/main" id="{E9F586E1-75B5-49B8-9A21-DD14CA0F69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21" name="Freeform 11">
              <a:extLst>
                <a:ext uri="{FF2B5EF4-FFF2-40B4-BE49-F238E27FC236}">
                  <a16:creationId xmlns:a16="http://schemas.microsoft.com/office/drawing/2014/main" id="{8ECF1231-6B06-42A7-9653-F6A738AACE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49" name="Freeform 12">
              <a:extLst>
                <a:ext uri="{FF2B5EF4-FFF2-40B4-BE49-F238E27FC236}">
                  <a16:creationId xmlns:a16="http://schemas.microsoft.com/office/drawing/2014/main" id="{DD0D424C-4930-4745-B075-4AF5691E3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3" name="Freeform 13">
              <a:extLst>
                <a:ext uri="{FF2B5EF4-FFF2-40B4-BE49-F238E27FC236}">
                  <a16:creationId xmlns:a16="http://schemas.microsoft.com/office/drawing/2014/main" id="{8CD110D4-7970-4333-ACA2-F5A0DFCE9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4" name="Freeform 14">
              <a:extLst>
                <a:ext uri="{FF2B5EF4-FFF2-40B4-BE49-F238E27FC236}">
                  <a16:creationId xmlns:a16="http://schemas.microsoft.com/office/drawing/2014/main" id="{94C2DE85-6DF9-48B6-AC63-963A52242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5" name="Freeform 15">
              <a:extLst>
                <a:ext uri="{FF2B5EF4-FFF2-40B4-BE49-F238E27FC236}">
                  <a16:creationId xmlns:a16="http://schemas.microsoft.com/office/drawing/2014/main" id="{2B527314-243D-423D-9285-A30290D18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6" name="Freeform 16">
              <a:extLst>
                <a:ext uri="{FF2B5EF4-FFF2-40B4-BE49-F238E27FC236}">
                  <a16:creationId xmlns:a16="http://schemas.microsoft.com/office/drawing/2014/main" id="{857798C9-0A62-400E-B105-429ABFC4D7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27" name="Freeform 17">
              <a:extLst>
                <a:ext uri="{FF2B5EF4-FFF2-40B4-BE49-F238E27FC236}">
                  <a16:creationId xmlns:a16="http://schemas.microsoft.com/office/drawing/2014/main" id="{40E214F1-D642-41FF-8FBB-F1484108E9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28" name="Freeform 18">
              <a:extLst>
                <a:ext uri="{FF2B5EF4-FFF2-40B4-BE49-F238E27FC236}">
                  <a16:creationId xmlns:a16="http://schemas.microsoft.com/office/drawing/2014/main" id="{24EBEFE9-8F4F-41C2-9022-FF9730C4E0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9" name="Freeform 19">
              <a:extLst>
                <a:ext uri="{FF2B5EF4-FFF2-40B4-BE49-F238E27FC236}">
                  <a16:creationId xmlns:a16="http://schemas.microsoft.com/office/drawing/2014/main" id="{389BEA2F-6457-431A-941E-840A670CA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0" name="Freeform 20">
              <a:extLst>
                <a:ext uri="{FF2B5EF4-FFF2-40B4-BE49-F238E27FC236}">
                  <a16:creationId xmlns:a16="http://schemas.microsoft.com/office/drawing/2014/main" id="{D32D9258-EB54-414B-A2D5-458339569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1" name="Freeform 21">
              <a:extLst>
                <a:ext uri="{FF2B5EF4-FFF2-40B4-BE49-F238E27FC236}">
                  <a16:creationId xmlns:a16="http://schemas.microsoft.com/office/drawing/2014/main" id="{495967EF-C4BF-4A5F-90E5-A603A66542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2" name="Freeform 22">
              <a:extLst>
                <a:ext uri="{FF2B5EF4-FFF2-40B4-BE49-F238E27FC236}">
                  <a16:creationId xmlns:a16="http://schemas.microsoft.com/office/drawing/2014/main" id="{253675EB-03CE-4B59-BEBD-4D0D98710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sp>
        <p:nvSpPr>
          <p:cNvPr id="2" name="Title 1">
            <a:extLst>
              <a:ext uri="{FF2B5EF4-FFF2-40B4-BE49-F238E27FC236}">
                <a16:creationId xmlns:a16="http://schemas.microsoft.com/office/drawing/2014/main" id="{39597016-3DE7-85AC-CD80-A405730C6C99}"/>
              </a:ext>
            </a:extLst>
          </p:cNvPr>
          <p:cNvSpPr>
            <a:spLocks noGrp="1"/>
          </p:cNvSpPr>
          <p:nvPr>
            <p:ph type="title"/>
          </p:nvPr>
        </p:nvSpPr>
        <p:spPr>
          <a:xfrm>
            <a:off x="2592925" y="624110"/>
            <a:ext cx="8911687" cy="1280890"/>
          </a:xfrm>
        </p:spPr>
        <p:txBody>
          <a:bodyPr>
            <a:normAutofit/>
          </a:bodyPr>
          <a:lstStyle/>
          <a:p>
            <a:r>
              <a:rPr lang="en-GB"/>
              <a:t>Lifestyle</a:t>
            </a:r>
          </a:p>
        </p:txBody>
      </p:sp>
      <p:grpSp>
        <p:nvGrpSpPr>
          <p:cNvPr id="34" name="Group 33">
            <a:extLst>
              <a:ext uri="{FF2B5EF4-FFF2-40B4-BE49-F238E27FC236}">
                <a16:creationId xmlns:a16="http://schemas.microsoft.com/office/drawing/2014/main" id="{F9CAF6A1-77C7-4ABC-9E4A-E74A8DB16D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35" name="Freeform 27">
              <a:extLst>
                <a:ext uri="{FF2B5EF4-FFF2-40B4-BE49-F238E27FC236}">
                  <a16:creationId xmlns:a16="http://schemas.microsoft.com/office/drawing/2014/main" id="{6B3F65AF-943F-4D0E-B890-AA058F48B3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36" name="Freeform 28">
              <a:extLst>
                <a:ext uri="{FF2B5EF4-FFF2-40B4-BE49-F238E27FC236}">
                  <a16:creationId xmlns:a16="http://schemas.microsoft.com/office/drawing/2014/main" id="{660B5807-5995-44AD-9E16-10337DC83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37" name="Freeform 29">
              <a:extLst>
                <a:ext uri="{FF2B5EF4-FFF2-40B4-BE49-F238E27FC236}">
                  <a16:creationId xmlns:a16="http://schemas.microsoft.com/office/drawing/2014/main" id="{E80AC2A9-A86D-45A4-B218-B52F22B3E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38" name="Freeform 30">
              <a:extLst>
                <a:ext uri="{FF2B5EF4-FFF2-40B4-BE49-F238E27FC236}">
                  <a16:creationId xmlns:a16="http://schemas.microsoft.com/office/drawing/2014/main" id="{2DB7D344-D8A0-46BE-8BD4-70DEC451E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9" name="Freeform 31">
              <a:extLst>
                <a:ext uri="{FF2B5EF4-FFF2-40B4-BE49-F238E27FC236}">
                  <a16:creationId xmlns:a16="http://schemas.microsoft.com/office/drawing/2014/main" id="{90B7E18B-6B64-4711-94DE-715DE0CB7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40" name="Freeform 32">
              <a:extLst>
                <a:ext uri="{FF2B5EF4-FFF2-40B4-BE49-F238E27FC236}">
                  <a16:creationId xmlns:a16="http://schemas.microsoft.com/office/drawing/2014/main" id="{7CCF1B9C-A47F-4AC1-8164-F13CD4288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41" name="Freeform 33">
              <a:extLst>
                <a:ext uri="{FF2B5EF4-FFF2-40B4-BE49-F238E27FC236}">
                  <a16:creationId xmlns:a16="http://schemas.microsoft.com/office/drawing/2014/main" id="{A7694E0F-733F-4E78-A250-B7840DA06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42" name="Freeform 34">
              <a:extLst>
                <a:ext uri="{FF2B5EF4-FFF2-40B4-BE49-F238E27FC236}">
                  <a16:creationId xmlns:a16="http://schemas.microsoft.com/office/drawing/2014/main" id="{7DE4B38A-BCE4-48FC-9109-41F73413B1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43" name="Freeform 35">
              <a:extLst>
                <a:ext uri="{FF2B5EF4-FFF2-40B4-BE49-F238E27FC236}">
                  <a16:creationId xmlns:a16="http://schemas.microsoft.com/office/drawing/2014/main" id="{36605C57-20A9-46A2-A6DB-2EA83ADC9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44" name="Freeform 36">
              <a:extLst>
                <a:ext uri="{FF2B5EF4-FFF2-40B4-BE49-F238E27FC236}">
                  <a16:creationId xmlns:a16="http://schemas.microsoft.com/office/drawing/2014/main" id="{23EFA4B2-9313-4409-9BAE-FC04D2AF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45" name="Freeform 37">
              <a:extLst>
                <a:ext uri="{FF2B5EF4-FFF2-40B4-BE49-F238E27FC236}">
                  <a16:creationId xmlns:a16="http://schemas.microsoft.com/office/drawing/2014/main" id="{C8A794CC-8846-4A65-8227-1001468DB8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46" name="Freeform 38">
              <a:extLst>
                <a:ext uri="{FF2B5EF4-FFF2-40B4-BE49-F238E27FC236}">
                  <a16:creationId xmlns:a16="http://schemas.microsoft.com/office/drawing/2014/main" id="{87046215-2C6C-4EFD-9689-6EBF98CA9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48" name="Rectangle 47">
            <a:extLst>
              <a:ext uri="{FF2B5EF4-FFF2-40B4-BE49-F238E27FC236}">
                <a16:creationId xmlns:a16="http://schemas.microsoft.com/office/drawing/2014/main" id="{CC9387DA-2D8E-4E5D-BD65-274370B659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Freeform 11">
            <a:extLst>
              <a:ext uri="{FF2B5EF4-FFF2-40B4-BE49-F238E27FC236}">
                <a16:creationId xmlns:a16="http://schemas.microsoft.com/office/drawing/2014/main" id="{18BFC65B-9706-4EE1-8B75-FEEC1C530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3" name="Content Placeholder 2">
            <a:extLst>
              <a:ext uri="{FF2B5EF4-FFF2-40B4-BE49-F238E27FC236}">
                <a16:creationId xmlns:a16="http://schemas.microsoft.com/office/drawing/2014/main" id="{3A4DDC64-E3C8-32B5-03F0-7B803216AD5A}"/>
              </a:ext>
            </a:extLst>
          </p:cNvPr>
          <p:cNvSpPr>
            <a:spLocks noGrp="1"/>
          </p:cNvSpPr>
          <p:nvPr>
            <p:ph idx="1"/>
          </p:nvPr>
        </p:nvSpPr>
        <p:spPr>
          <a:xfrm>
            <a:off x="2589212" y="2133600"/>
            <a:ext cx="8915400" cy="3777622"/>
          </a:xfrm>
        </p:spPr>
        <p:txBody>
          <a:bodyPr vert="horz" lIns="91440" tIns="45720" rIns="91440" bIns="45720" rtlCol="0">
            <a:normAutofit/>
          </a:bodyPr>
          <a:lstStyle/>
          <a:p>
            <a:pPr>
              <a:buClr>
                <a:srgbClr val="C79950"/>
              </a:buClr>
              <a:buFont typeface="Wingdings" charset="2"/>
              <a:buChar char="Ø"/>
            </a:pPr>
            <a:r>
              <a:rPr lang="en-GB"/>
              <a:t>Jenny lives a lifestyle with minimal activity as she struggles to stay on her feet due to her, weight </a:t>
            </a:r>
            <a:endParaRPr lang="en-US"/>
          </a:p>
          <a:p>
            <a:pPr marL="457200" indent="-457200">
              <a:buClr>
                <a:srgbClr val="C79950"/>
              </a:buClr>
              <a:buFont typeface="Wingdings" charset="2"/>
              <a:buChar char="Ø"/>
            </a:pPr>
            <a:r>
              <a:rPr lang="en-GB"/>
              <a:t>She only orders fast food and drives her daughter to her primary school nearby.</a:t>
            </a:r>
            <a:endParaRPr lang="en-US"/>
          </a:p>
          <a:p>
            <a:pPr marL="457200" indent="-457200">
              <a:buClr>
                <a:srgbClr val="C79950"/>
              </a:buClr>
              <a:buFont typeface="Wingdings" charset="2"/>
              <a:buChar char="Ø"/>
            </a:pPr>
            <a:r>
              <a:rPr lang="en-GB"/>
              <a:t>She drinks sugary drinks most days and snacks on chocolates or biscuits. </a:t>
            </a:r>
          </a:p>
          <a:p>
            <a:pPr marL="457200" indent="-457200">
              <a:buClr>
                <a:srgbClr val="C79950"/>
              </a:buClr>
              <a:buFont typeface="Wingdings" charset="2"/>
              <a:buChar char="Ø"/>
            </a:pPr>
            <a:r>
              <a:rPr lang="en-GB"/>
              <a:t>She doesn’t smoke but socially drinks.</a:t>
            </a:r>
          </a:p>
          <a:p>
            <a:pPr marL="457200" indent="-457200">
              <a:buClr>
                <a:srgbClr val="C79950"/>
              </a:buClr>
              <a:buFont typeface="Wingdings" charset="2"/>
              <a:buChar char="Ø"/>
            </a:pPr>
            <a:r>
              <a:rPr lang="en-GB"/>
              <a:t>She understands her lack of activity and unhealthy diet may be factors in her receiving her diagnose and wants to try and minimise their impact in her life.</a:t>
            </a:r>
          </a:p>
          <a:p>
            <a:pPr marL="0" indent="0">
              <a:buClr>
                <a:srgbClr val="C79950"/>
              </a:buClr>
              <a:buNone/>
            </a:pPr>
            <a:endParaRPr lang="en-GB"/>
          </a:p>
        </p:txBody>
      </p:sp>
      <p:pic>
        <p:nvPicPr>
          <p:cNvPr id="62" name="Audio 61">
            <a:hlinkClick r:id="" action="ppaction://media"/>
            <a:extLst>
              <a:ext uri="{FF2B5EF4-FFF2-40B4-BE49-F238E27FC236}">
                <a16:creationId xmlns:a16="http://schemas.microsoft.com/office/drawing/2014/main" id="{0196622C-B919-4EDE-BED4-054F957E726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0669422"/>
      </p:ext>
    </p:extLst>
  </p:cSld>
  <p:clrMapOvr>
    <a:masterClrMapping/>
  </p:clrMapOvr>
  <mc:AlternateContent xmlns:mc="http://schemas.openxmlformats.org/markup-compatibility/2006">
    <mc:Choice xmlns:p14="http://schemas.microsoft.com/office/powerpoint/2010/main" Requires="p14">
      <p:transition spd="slow" p14:dur="2000" advTm="48422"/>
    </mc:Choice>
    <mc:Fallback>
      <p:transition spd="slow" advTm="484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2BD85-D003-6E48-8FD3-94B0570AF397}"/>
              </a:ext>
            </a:extLst>
          </p:cNvPr>
          <p:cNvSpPr>
            <a:spLocks noGrp="1"/>
          </p:cNvSpPr>
          <p:nvPr>
            <p:ph type="title"/>
          </p:nvPr>
        </p:nvSpPr>
        <p:spPr/>
        <p:txBody>
          <a:bodyPr/>
          <a:lstStyle/>
          <a:p>
            <a:r>
              <a:rPr lang="en-GB"/>
              <a:t>Type 2 Diabetes</a:t>
            </a:r>
          </a:p>
        </p:txBody>
      </p:sp>
      <p:sp>
        <p:nvSpPr>
          <p:cNvPr id="3" name="Content Placeholder 2">
            <a:extLst>
              <a:ext uri="{FF2B5EF4-FFF2-40B4-BE49-F238E27FC236}">
                <a16:creationId xmlns:a16="http://schemas.microsoft.com/office/drawing/2014/main" id="{D84B9294-9DE8-C277-D863-8880B24B4BAD}"/>
              </a:ext>
            </a:extLst>
          </p:cNvPr>
          <p:cNvSpPr>
            <a:spLocks noGrp="1"/>
          </p:cNvSpPr>
          <p:nvPr>
            <p:ph idx="1"/>
          </p:nvPr>
        </p:nvSpPr>
        <p:spPr>
          <a:xfrm>
            <a:off x="1754641" y="1531257"/>
            <a:ext cx="9757228" cy="4438022"/>
          </a:xfrm>
        </p:spPr>
        <p:txBody>
          <a:bodyPr vert="horz" lIns="91440" tIns="45720" rIns="91440" bIns="45720" rtlCol="0" anchor="t">
            <a:normAutofit/>
          </a:bodyPr>
          <a:lstStyle/>
          <a:p>
            <a:pPr marL="0" indent="0">
              <a:buNone/>
            </a:pPr>
            <a:r>
              <a:rPr lang="en-GB">
                <a:solidFill>
                  <a:schemeClr val="tx1"/>
                </a:solidFill>
              </a:rPr>
              <a:t>Within the body, glucose is used as our main source of energy. The pancreas is the main</a:t>
            </a:r>
            <a:r>
              <a:rPr lang="en-GB">
                <a:solidFill>
                  <a:schemeClr val="tx1"/>
                </a:solidFill>
                <a:latin typeface="Century Gothic"/>
              </a:rPr>
              <a:t> organ responsible for glucose regulation; it is in the stomach and contains a cluster of cells called the islets of Langerhans that are scattered within it. These clusters contain beta cells that contain the hormone insulin (NLM, 2017). </a:t>
            </a:r>
            <a:r>
              <a:rPr lang="en-GB">
                <a:solidFill>
                  <a:schemeClr val="tx1"/>
                </a:solidFill>
              </a:rPr>
              <a:t>When the body is unable to regulate glucose due to an insufficient amount of insulin being produced by the pancreas, high glucose levels appear in the blood, which results in diabetes. Diabetes is a chronic condition that affects the body’s ability to regulate blood glucose (sugar) levels, with type 2 being the most common form of diabetes in the UK, with 90% of people having it (Diabetes UK, 2025).</a:t>
            </a:r>
            <a:endParaRPr lang="en-US">
              <a:solidFill>
                <a:schemeClr val="tx1"/>
              </a:solidFill>
            </a:endParaRPr>
          </a:p>
          <a:p>
            <a:pPr marL="0" indent="0">
              <a:buNone/>
            </a:pPr>
            <a:r>
              <a:rPr lang="en-GB">
                <a:solidFill>
                  <a:schemeClr val="tx1"/>
                </a:solidFill>
              </a:rPr>
              <a:t>Factors that can increase the risk of developing diabetes, especially type 2 diabetes, would be things such as obesity, unhealthy diet, lack of physical activity, age, smoking, family genetics or metabolic changes. </a:t>
            </a:r>
          </a:p>
          <a:p>
            <a:pPr marL="0" indent="0">
              <a:buNone/>
            </a:pPr>
            <a:endParaRPr lang="en-GB" sz="2000">
              <a:highlight>
                <a:srgbClr val="FFFFFF"/>
              </a:highlight>
            </a:endParaRPr>
          </a:p>
        </p:txBody>
      </p:sp>
      <p:pic>
        <p:nvPicPr>
          <p:cNvPr id="31" name="Audio 30">
            <a:hlinkClick r:id="" action="ppaction://media"/>
            <a:extLst>
              <a:ext uri="{FF2B5EF4-FFF2-40B4-BE49-F238E27FC236}">
                <a16:creationId xmlns:a16="http://schemas.microsoft.com/office/drawing/2014/main" id="{84C42476-F0A5-81F7-80A4-6E4A3A878F5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29315701"/>
      </p:ext>
    </p:extLst>
  </p:cSld>
  <p:clrMapOvr>
    <a:masterClrMapping/>
  </p:clrMapOvr>
  <mc:AlternateContent xmlns:mc="http://schemas.openxmlformats.org/markup-compatibility/2006">
    <mc:Choice xmlns:p14="http://schemas.microsoft.com/office/powerpoint/2010/main" Requires="p14">
      <p:transition spd="slow" p14:dur="2000" advTm="129850"/>
    </mc:Choice>
    <mc:Fallback>
      <p:transition spd="slow" advTm="1298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D6145-64C6-D38D-A725-648978EC052B}"/>
              </a:ext>
            </a:extLst>
          </p:cNvPr>
          <p:cNvSpPr>
            <a:spLocks noGrp="1"/>
          </p:cNvSpPr>
          <p:nvPr>
            <p:ph type="title"/>
          </p:nvPr>
        </p:nvSpPr>
        <p:spPr>
          <a:xfrm>
            <a:off x="782900" y="191588"/>
            <a:ext cx="8030755" cy="853848"/>
          </a:xfrm>
        </p:spPr>
        <p:txBody>
          <a:bodyPr/>
          <a:lstStyle/>
          <a:p>
            <a:r>
              <a:rPr lang="en-GB"/>
              <a:t>Type 2 Diabetes</a:t>
            </a:r>
          </a:p>
        </p:txBody>
      </p:sp>
      <p:sp>
        <p:nvSpPr>
          <p:cNvPr id="3" name="Content Placeholder 2">
            <a:extLst>
              <a:ext uri="{FF2B5EF4-FFF2-40B4-BE49-F238E27FC236}">
                <a16:creationId xmlns:a16="http://schemas.microsoft.com/office/drawing/2014/main" id="{628BBBC9-5CB7-E103-9825-B485F8B659BC}"/>
              </a:ext>
            </a:extLst>
          </p:cNvPr>
          <p:cNvSpPr>
            <a:spLocks noGrp="1"/>
          </p:cNvSpPr>
          <p:nvPr>
            <p:ph idx="1"/>
          </p:nvPr>
        </p:nvSpPr>
        <p:spPr>
          <a:xfrm>
            <a:off x="925287" y="1448255"/>
            <a:ext cx="11241313" cy="4104594"/>
          </a:xfrm>
        </p:spPr>
        <p:txBody>
          <a:bodyPr vert="horz" lIns="91440" tIns="45720" rIns="91440" bIns="45720" rtlCol="0" anchor="t">
            <a:normAutofit/>
          </a:bodyPr>
          <a:lstStyle/>
          <a:p>
            <a:pPr marL="0" indent="0">
              <a:buNone/>
            </a:pPr>
            <a:endParaRPr lang="en-GB">
              <a:solidFill>
                <a:srgbClr val="000000"/>
              </a:solidFill>
              <a:highlight>
                <a:srgbClr val="FFFFFF"/>
              </a:highlight>
              <a:latin typeface="Century Gothic"/>
            </a:endParaRPr>
          </a:p>
          <a:p>
            <a:pPr marL="0" indent="0">
              <a:buNone/>
            </a:pPr>
            <a:endParaRPr lang="en-GB">
              <a:solidFill>
                <a:srgbClr val="000000"/>
              </a:solidFill>
              <a:highlight>
                <a:srgbClr val="FFFFFF"/>
              </a:highlight>
              <a:latin typeface="Century Gothic"/>
            </a:endParaRPr>
          </a:p>
        </p:txBody>
      </p:sp>
      <p:sp>
        <p:nvSpPr>
          <p:cNvPr id="5" name="TextBox 4">
            <a:extLst>
              <a:ext uri="{FF2B5EF4-FFF2-40B4-BE49-F238E27FC236}">
                <a16:creationId xmlns:a16="http://schemas.microsoft.com/office/drawing/2014/main" id="{61CFED50-AE18-F94E-F826-B952347C8273}"/>
              </a:ext>
            </a:extLst>
          </p:cNvPr>
          <p:cNvSpPr txBox="1"/>
          <p:nvPr/>
        </p:nvSpPr>
        <p:spPr>
          <a:xfrm>
            <a:off x="1171089" y="1046097"/>
            <a:ext cx="7639447"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Type 2 diabetes is a disease that leaves the body with an inability to provide itself with sufficient amount of insulin (NHS, 2025). Due to this, the body is unable to regulate and stabilise its glucose levels, leading to critically high blood sugar (hyperglycaemia) or dangerously low blood sugar (hypoglycaemia). </a:t>
            </a:r>
          </a:p>
          <a:p>
            <a:endParaRPr lang="en-GB"/>
          </a:p>
          <a:p>
            <a:r>
              <a:rPr lang="en-GB" dirty="0"/>
              <a:t>According to the NHS, hyperglycaemia can result in blurred vision, fatigue or frequent urination as its short-term effects. However, if left untreated, it can lead to life-threatening emergencies such as diabetic ketoacidosis (DKA), which is a build up of toxic acids in the blood called ketones (NHS, 2023). As well as this, problems such as heart disease, stroke or permanent vision loss can occur. </a:t>
            </a:r>
          </a:p>
          <a:p>
            <a:endParaRPr lang="en-GB"/>
          </a:p>
          <a:p>
            <a:r>
              <a:rPr lang="en-GB" dirty="0"/>
              <a:t>Glucose regulation can be largely impacted by lifestyle changes such as changes in diet and bad habits like smoking (NIH, 2022). An increase in unhealthy habits can lead to the disease becoming worsened which is </a:t>
            </a:r>
            <a:r>
              <a:rPr lang="en-GB" err="1"/>
              <a:t>wh</a:t>
            </a:r>
            <a:r>
              <a:rPr lang="en-GB" dirty="0"/>
              <a:t>y it is important for people to change their </a:t>
            </a:r>
            <a:r>
              <a:rPr lang="en-GB"/>
              <a:t>day-to-day</a:t>
            </a:r>
            <a:r>
              <a:rPr lang="en-GB" dirty="0"/>
              <a:t> life to combat this. </a:t>
            </a:r>
          </a:p>
          <a:p>
            <a:endParaRPr lang="en-GB" dirty="0"/>
          </a:p>
        </p:txBody>
      </p:sp>
      <p:pic>
        <p:nvPicPr>
          <p:cNvPr id="6" name="Picture 5">
            <a:extLst>
              <a:ext uri="{FF2B5EF4-FFF2-40B4-BE49-F238E27FC236}">
                <a16:creationId xmlns:a16="http://schemas.microsoft.com/office/drawing/2014/main" id="{E156B886-B325-97D8-AB4B-D1D726131B4F}"/>
              </a:ext>
            </a:extLst>
          </p:cNvPr>
          <p:cNvPicPr>
            <a:picLocks noChangeAspect="1"/>
          </p:cNvPicPr>
          <p:nvPr/>
        </p:nvPicPr>
        <p:blipFill>
          <a:blip r:embed="rId4"/>
          <a:srcRect r="-223" b="246"/>
          <a:stretch>
            <a:fillRect/>
          </a:stretch>
        </p:blipFill>
        <p:spPr>
          <a:xfrm>
            <a:off x="8809490" y="1447119"/>
            <a:ext cx="3274367" cy="2954997"/>
          </a:xfrm>
          <a:prstGeom prst="rect">
            <a:avLst/>
          </a:prstGeom>
        </p:spPr>
      </p:pic>
      <p:pic>
        <p:nvPicPr>
          <p:cNvPr id="29" name="Audio 28">
            <a:hlinkClick r:id="" action="ppaction://media"/>
            <a:extLst>
              <a:ext uri="{FF2B5EF4-FFF2-40B4-BE49-F238E27FC236}">
                <a16:creationId xmlns:a16="http://schemas.microsoft.com/office/drawing/2014/main" id="{BB2A92CE-D04F-93A1-8BC2-2653B12F3BF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07855292"/>
      </p:ext>
    </p:extLst>
  </p:cSld>
  <p:clrMapOvr>
    <a:masterClrMapping/>
  </p:clrMapOvr>
  <mc:AlternateContent xmlns:mc="http://schemas.openxmlformats.org/markup-compatibility/2006">
    <mc:Choice xmlns:p14="http://schemas.microsoft.com/office/powerpoint/2010/main" Requires="p14">
      <p:transition spd="slow" p14:dur="2000" advTm="137324"/>
    </mc:Choice>
    <mc:Fallback>
      <p:transition spd="slow" advTm="1373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4" name="Picture 3" descr="2,091,200+ Going To The Doctor Stock Photos, Pictures &amp; Royalty-Free Images  - iStock">
            <a:extLst>
              <a:ext uri="{FF2B5EF4-FFF2-40B4-BE49-F238E27FC236}">
                <a16:creationId xmlns:a16="http://schemas.microsoft.com/office/drawing/2014/main" id="{DDF0BACB-A00B-F43B-F58B-D1C974666151}"/>
              </a:ext>
            </a:extLst>
          </p:cNvPr>
          <p:cNvPicPr>
            <a:picLocks noChangeAspect="1"/>
          </p:cNvPicPr>
          <p:nvPr/>
        </p:nvPicPr>
        <p:blipFill>
          <a:blip r:embed="rId4"/>
          <a:srcRect l="17342" r="7648" b="-1"/>
          <a:stretch>
            <a:fillRect/>
          </a:stretch>
        </p:blipFill>
        <p:spPr>
          <a:xfrm>
            <a:off x="4485557" y="10"/>
            <a:ext cx="7706443" cy="6857990"/>
          </a:xfrm>
          <a:prstGeom prst="rect">
            <a:avLst/>
          </a:prstGeom>
        </p:spPr>
      </p:pic>
      <p:sp useBgFill="1">
        <p:nvSpPr>
          <p:cNvPr id="9" name="Freeform: Shape 8">
            <a:extLst>
              <a:ext uri="{FF2B5EF4-FFF2-40B4-BE49-F238E27FC236}">
                <a16:creationId xmlns:a16="http://schemas.microsoft.com/office/drawing/2014/main" id="{23C7736A-5A08-4021-9AB6-390DFF50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8170246" cy="6858000"/>
          </a:xfrm>
          <a:custGeom>
            <a:avLst/>
            <a:gdLst>
              <a:gd name="connsiteX0" fmla="*/ 4738960 w 8170246"/>
              <a:gd name="connsiteY0" fmla="*/ 0 h 6858000"/>
              <a:gd name="connsiteX1" fmla="*/ 4862151 w 8170246"/>
              <a:gd name="connsiteY1" fmla="*/ 0 h 6858000"/>
              <a:gd name="connsiteX2" fmla="*/ 8088169 w 8170246"/>
              <a:gd name="connsiteY2" fmla="*/ 3226735 h 6858000"/>
              <a:gd name="connsiteX3" fmla="*/ 8088169 w 8170246"/>
              <a:gd name="connsiteY3" fmla="*/ 3626507 h 6858000"/>
              <a:gd name="connsiteX4" fmla="*/ 4857393 w 8170246"/>
              <a:gd name="connsiteY4" fmla="*/ 6858000 h 6858000"/>
              <a:gd name="connsiteX5" fmla="*/ 4783581 w 8170246"/>
              <a:gd name="connsiteY5" fmla="*/ 6858000 h 6858000"/>
              <a:gd name="connsiteX6" fmla="*/ 4734202 w 8170246"/>
              <a:gd name="connsiteY6" fmla="*/ 6858000 h 6858000"/>
              <a:gd name="connsiteX7" fmla="*/ 7964978 w 8170246"/>
              <a:gd name="connsiteY7" fmla="*/ 3626507 h 6858000"/>
              <a:gd name="connsiteX8" fmla="*/ 7964978 w 8170246"/>
              <a:gd name="connsiteY8" fmla="*/ 3226735 h 6858000"/>
              <a:gd name="connsiteX9" fmla="*/ 4738960 w 8170246"/>
              <a:gd name="connsiteY9" fmla="*/ 0 h 6858000"/>
              <a:gd name="connsiteX10" fmla="*/ 0 w 8170246"/>
              <a:gd name="connsiteY10" fmla="*/ 0 h 6858000"/>
              <a:gd name="connsiteX11" fmla="*/ 98791 w 8170246"/>
              <a:gd name="connsiteY11" fmla="*/ 0 h 6858000"/>
              <a:gd name="connsiteX12" fmla="*/ 4456718 w 8170246"/>
              <a:gd name="connsiteY12" fmla="*/ 0 h 6858000"/>
              <a:gd name="connsiteX13" fmla="*/ 4603489 w 8170246"/>
              <a:gd name="connsiteY13" fmla="*/ 0 h 6858000"/>
              <a:gd name="connsiteX14" fmla="*/ 7829507 w 8170246"/>
              <a:gd name="connsiteY14" fmla="*/ 3226735 h 6858000"/>
              <a:gd name="connsiteX15" fmla="*/ 7829507 w 8170246"/>
              <a:gd name="connsiteY15" fmla="*/ 3626507 h 6858000"/>
              <a:gd name="connsiteX16" fmla="*/ 4598731 w 8170246"/>
              <a:gd name="connsiteY16" fmla="*/ 6858000 h 6858000"/>
              <a:gd name="connsiteX17" fmla="*/ 4540663 w 8170246"/>
              <a:gd name="connsiteY17" fmla="*/ 6858000 h 6858000"/>
              <a:gd name="connsiteX18" fmla="*/ 133398 w 8170246"/>
              <a:gd name="connsiteY18" fmla="*/ 6858000 h 6858000"/>
              <a:gd name="connsiteX19" fmla="*/ 0 w 8170246"/>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70246" h="6858000">
                <a:moveTo>
                  <a:pt x="4738960" y="0"/>
                </a:moveTo>
                <a:lnTo>
                  <a:pt x="4862151" y="0"/>
                </a:lnTo>
                <a:cubicBezTo>
                  <a:pt x="4862151" y="0"/>
                  <a:pt x="4862151" y="0"/>
                  <a:pt x="8088169" y="3226735"/>
                </a:cubicBezTo>
                <a:cubicBezTo>
                  <a:pt x="8197606" y="3336196"/>
                  <a:pt x="8197606" y="3517045"/>
                  <a:pt x="8088169" y="3626507"/>
                </a:cubicBezTo>
                <a:cubicBezTo>
                  <a:pt x="8088169" y="3626507"/>
                  <a:pt x="8088169" y="3626507"/>
                  <a:pt x="4857393" y="6858000"/>
                </a:cubicBezTo>
                <a:cubicBezTo>
                  <a:pt x="4857393" y="6858000"/>
                  <a:pt x="4857393" y="6858000"/>
                  <a:pt x="4783581" y="6858000"/>
                </a:cubicBezTo>
                <a:lnTo>
                  <a:pt x="4734202" y="6858000"/>
                </a:lnTo>
                <a:cubicBezTo>
                  <a:pt x="7964978" y="3626507"/>
                  <a:pt x="7964978" y="3626507"/>
                  <a:pt x="7964978" y="3626507"/>
                </a:cubicBezTo>
                <a:cubicBezTo>
                  <a:pt x="8074415" y="3517045"/>
                  <a:pt x="8074415" y="3336196"/>
                  <a:pt x="7964978" y="3226735"/>
                </a:cubicBezTo>
                <a:cubicBezTo>
                  <a:pt x="4738960" y="0"/>
                  <a:pt x="4738960" y="0"/>
                  <a:pt x="4738960" y="0"/>
                </a:cubicBezTo>
                <a:close/>
                <a:moveTo>
                  <a:pt x="0" y="0"/>
                </a:moveTo>
                <a:lnTo>
                  <a:pt x="98791" y="0"/>
                </a:lnTo>
                <a:cubicBezTo>
                  <a:pt x="1075904" y="0"/>
                  <a:pt x="2469401" y="0"/>
                  <a:pt x="4456718" y="0"/>
                </a:cubicBezTo>
                <a:lnTo>
                  <a:pt x="4603489" y="0"/>
                </a:lnTo>
                <a:cubicBezTo>
                  <a:pt x="4603489" y="0"/>
                  <a:pt x="4603489" y="0"/>
                  <a:pt x="7829507" y="3226735"/>
                </a:cubicBezTo>
                <a:cubicBezTo>
                  <a:pt x="7938944" y="3336196"/>
                  <a:pt x="7938944" y="3517045"/>
                  <a:pt x="7829507" y="3626507"/>
                </a:cubicBezTo>
                <a:cubicBezTo>
                  <a:pt x="7829507" y="3626507"/>
                  <a:pt x="7829507" y="3626507"/>
                  <a:pt x="4598731" y="6858000"/>
                </a:cubicBezTo>
                <a:lnTo>
                  <a:pt x="4540663" y="6858000"/>
                </a:lnTo>
                <a:cubicBezTo>
                  <a:pt x="4077749" y="6858000"/>
                  <a:pt x="2938270" y="6858000"/>
                  <a:pt x="133398" y="6858000"/>
                </a:cubicBezTo>
                <a:lnTo>
                  <a:pt x="0" y="6858000"/>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noAutofit/>
          </a:bodyPr>
          <a:lstStyle/>
          <a:p>
            <a:endParaRPr lang="en-US" dirty="0"/>
          </a:p>
        </p:txBody>
      </p:sp>
      <p:sp>
        <p:nvSpPr>
          <p:cNvPr id="2" name="Title 1">
            <a:extLst>
              <a:ext uri="{FF2B5EF4-FFF2-40B4-BE49-F238E27FC236}">
                <a16:creationId xmlns:a16="http://schemas.microsoft.com/office/drawing/2014/main" id="{04005C0E-6457-A162-C6FB-2A96D0A5E831}"/>
              </a:ext>
            </a:extLst>
          </p:cNvPr>
          <p:cNvSpPr>
            <a:spLocks noGrp="1"/>
          </p:cNvSpPr>
          <p:nvPr>
            <p:ph type="title"/>
          </p:nvPr>
        </p:nvSpPr>
        <p:spPr>
          <a:xfrm>
            <a:off x="535525" y="624110"/>
            <a:ext cx="4623955" cy="1280890"/>
          </a:xfrm>
        </p:spPr>
        <p:txBody>
          <a:bodyPr>
            <a:normAutofit/>
          </a:bodyPr>
          <a:lstStyle/>
          <a:p>
            <a:r>
              <a:rPr lang="en-GB"/>
              <a:t>Diagnosis</a:t>
            </a:r>
          </a:p>
        </p:txBody>
      </p:sp>
      <p:sp>
        <p:nvSpPr>
          <p:cNvPr id="11" name="Rectangle 10">
            <a:extLst>
              <a:ext uri="{FF2B5EF4-FFF2-40B4-BE49-F238E27FC236}">
                <a16:creationId xmlns:a16="http://schemas.microsoft.com/office/drawing/2014/main" id="{433DF4D3-8A35-461A-ABE0-F56B78A13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A7411CC-2B80-D5A1-B2F9-A069FD19CC00}"/>
              </a:ext>
            </a:extLst>
          </p:cNvPr>
          <p:cNvSpPr>
            <a:spLocks noGrp="1"/>
          </p:cNvSpPr>
          <p:nvPr>
            <p:ph idx="1"/>
          </p:nvPr>
        </p:nvSpPr>
        <p:spPr>
          <a:xfrm>
            <a:off x="531812" y="2133600"/>
            <a:ext cx="4625882" cy="3777622"/>
          </a:xfrm>
        </p:spPr>
        <p:txBody>
          <a:bodyPr vert="horz" lIns="91440" tIns="45720" rIns="91440" bIns="45720" rtlCol="0">
            <a:normAutofit/>
          </a:bodyPr>
          <a:lstStyle/>
          <a:p>
            <a:pPr marL="0" indent="0">
              <a:lnSpc>
                <a:spcPct val="90000"/>
              </a:lnSpc>
              <a:buNone/>
            </a:pPr>
            <a:r>
              <a:rPr lang="en-GB" sz="1100" dirty="0"/>
              <a:t>According to the NHS, in order to receive a diagnosis, a patient must first see a GP who would review their family history take a blood test to determine how high the sugar levels are. This test will confirm whether a patient has type 1 or type 2 diabetes. </a:t>
            </a:r>
          </a:p>
          <a:p>
            <a:pPr marL="0" indent="0">
              <a:lnSpc>
                <a:spcPct val="90000"/>
              </a:lnSpc>
              <a:buNone/>
            </a:pPr>
            <a:r>
              <a:rPr lang="en-GB" sz="1100" dirty="0"/>
              <a:t>In Jennys case she had taken HbA1c (haemoglobin A1c test). This test measures the amount of glucose attached to a patient's haemoglobin. Her test was shown to be 6.5% higher, which confirmed her type 2 diabetes diagnosis (NHS, 2024). </a:t>
            </a:r>
          </a:p>
          <a:p>
            <a:pPr marL="0" indent="0">
              <a:lnSpc>
                <a:spcPct val="90000"/>
              </a:lnSpc>
              <a:buNone/>
            </a:pPr>
            <a:r>
              <a:rPr lang="en-GB" sz="1100" dirty="0"/>
              <a:t>Also, some people may be diagnosed with prediabetes. This is when an individual has very high blood pressure, but it is not high enough to be diagnoses with diabetes. These people must also stay on top of their health so as not to worsen their condition (Bupa UK, 2025). </a:t>
            </a:r>
          </a:p>
          <a:p>
            <a:pPr marL="0" indent="0">
              <a:lnSpc>
                <a:spcPct val="90000"/>
              </a:lnSpc>
              <a:buNone/>
            </a:pPr>
            <a:r>
              <a:rPr lang="en-GB" sz="1100" dirty="0"/>
              <a:t>Receiving a diagnosis like this may be stressful for individuals such as Jenny, this is why there are a range of doctors and nurses who are able to help and guide her through the process and treatments that she may need.</a:t>
            </a:r>
          </a:p>
          <a:p>
            <a:pPr marL="0" indent="0">
              <a:lnSpc>
                <a:spcPct val="90000"/>
              </a:lnSpc>
              <a:buNone/>
            </a:pPr>
            <a:endParaRPr lang="en-GB" sz="1100" dirty="0"/>
          </a:p>
        </p:txBody>
      </p:sp>
      <p:pic>
        <p:nvPicPr>
          <p:cNvPr id="26" name="Audio 25">
            <a:hlinkClick r:id="" action="ppaction://media"/>
            <a:extLst>
              <a:ext uri="{FF2B5EF4-FFF2-40B4-BE49-F238E27FC236}">
                <a16:creationId xmlns:a16="http://schemas.microsoft.com/office/drawing/2014/main" id="{BB23792B-CD36-AA76-7FC4-4BBF87D18C7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88222381"/>
      </p:ext>
    </p:extLst>
  </p:cSld>
  <p:clrMapOvr>
    <a:masterClrMapping/>
  </p:clrMapOvr>
  <mc:AlternateContent xmlns:mc="http://schemas.openxmlformats.org/markup-compatibility/2006">
    <mc:Choice xmlns:p14="http://schemas.microsoft.com/office/powerpoint/2010/main" Requires="p14">
      <p:transition spd="slow" p14:dur="2000" advTm="102404"/>
    </mc:Choice>
    <mc:Fallback>
      <p:transition spd="slow" advTm="1024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7E2A1-A410-40B2-F067-E9060E602F30}"/>
              </a:ext>
            </a:extLst>
          </p:cNvPr>
          <p:cNvSpPr>
            <a:spLocks noGrp="1"/>
          </p:cNvSpPr>
          <p:nvPr>
            <p:ph type="title"/>
          </p:nvPr>
        </p:nvSpPr>
        <p:spPr>
          <a:xfrm>
            <a:off x="2193782" y="-4"/>
            <a:ext cx="8911687" cy="1280890"/>
          </a:xfrm>
        </p:spPr>
        <p:txBody>
          <a:bodyPr>
            <a:normAutofit fontScale="90000"/>
          </a:bodyPr>
          <a:lstStyle/>
          <a:p>
            <a:br>
              <a:rPr lang="en-GB"/>
            </a:br>
            <a:r>
              <a:rPr lang="en-GB"/>
              <a:t>Care Plan </a:t>
            </a:r>
            <a:br>
              <a:rPr lang="en-GB"/>
            </a:br>
            <a:r>
              <a:rPr lang="en-GB" sz="2800" u="sng"/>
              <a:t>Evidence-based recommendations</a:t>
            </a:r>
            <a:br>
              <a:rPr lang="en-GB"/>
            </a:br>
            <a:endParaRPr lang="en-GB"/>
          </a:p>
        </p:txBody>
      </p:sp>
      <p:sp>
        <p:nvSpPr>
          <p:cNvPr id="3" name="Content Placeholder 2">
            <a:extLst>
              <a:ext uri="{FF2B5EF4-FFF2-40B4-BE49-F238E27FC236}">
                <a16:creationId xmlns:a16="http://schemas.microsoft.com/office/drawing/2014/main" id="{32BFC73E-6B32-837F-0039-EAC02942AD4C}"/>
              </a:ext>
            </a:extLst>
          </p:cNvPr>
          <p:cNvSpPr>
            <a:spLocks noGrp="1"/>
          </p:cNvSpPr>
          <p:nvPr>
            <p:ph idx="1"/>
          </p:nvPr>
        </p:nvSpPr>
        <p:spPr>
          <a:xfrm>
            <a:off x="11355841" y="5827486"/>
            <a:ext cx="286657" cy="112765"/>
          </a:xfrm>
        </p:spPr>
        <p:txBody>
          <a:bodyPr vert="horz" lIns="91440" tIns="45720" rIns="91440" bIns="45720" rtlCol="0" anchor="t">
            <a:normAutofit fontScale="25000" lnSpcReduction="20000"/>
          </a:bodyPr>
          <a:lstStyle/>
          <a:p>
            <a:pPr marL="0" indent="0">
              <a:buNone/>
            </a:pPr>
            <a:endParaRPr lang="en-GB">
              <a:highlight>
                <a:srgbClr val="FFFFFF"/>
              </a:highlight>
            </a:endParaRPr>
          </a:p>
        </p:txBody>
      </p:sp>
      <p:sp>
        <p:nvSpPr>
          <p:cNvPr id="4" name="TextBox 3">
            <a:extLst>
              <a:ext uri="{FF2B5EF4-FFF2-40B4-BE49-F238E27FC236}">
                <a16:creationId xmlns:a16="http://schemas.microsoft.com/office/drawing/2014/main" id="{A99F4B46-5735-5535-37F8-D5681A66B191}"/>
              </a:ext>
            </a:extLst>
          </p:cNvPr>
          <p:cNvSpPr txBox="1"/>
          <p:nvPr/>
        </p:nvSpPr>
        <p:spPr>
          <a:xfrm>
            <a:off x="1794159" y="1698273"/>
            <a:ext cx="9559127"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Lifestyle modifications are a key way to improve the physiological outcomes regarding diabetes, as well as help reduce the risk of developing it. According to the NICE regulations, changes to daily life are crucial for people at risk of developing type 2 diabetes, as well as medical treatment (NICE, 2012). </a:t>
            </a:r>
          </a:p>
          <a:p>
            <a:r>
              <a:rPr lang="en-GB"/>
              <a:t>Through looking at the NICE regulations as well as NHS information for diabetes, it will allow for a successful and informative care plan to be created for Jenny and anyone in a similar situation as her. </a:t>
            </a:r>
          </a:p>
          <a:p>
            <a:endParaRPr lang="en-GB"/>
          </a:p>
          <a:p>
            <a:r>
              <a:rPr lang="en-GB"/>
              <a:t>For Jenny, these lifestyle changes will mainly focus on her activity levels and changes in diet to help her create a positive impact on her quality of life. In changing her diet and physical activity, Jennys blood sugar levels will significantly decrease (NHS, 2026), allowing her to feel less exhausted in her day-to-day life and allow for her symptoms to feel less hard on her. </a:t>
            </a:r>
          </a:p>
        </p:txBody>
      </p:sp>
      <p:pic>
        <p:nvPicPr>
          <p:cNvPr id="18" name="Audio 17">
            <a:hlinkClick r:id="" action="ppaction://media"/>
            <a:extLst>
              <a:ext uri="{FF2B5EF4-FFF2-40B4-BE49-F238E27FC236}">
                <a16:creationId xmlns:a16="http://schemas.microsoft.com/office/drawing/2014/main" id="{8C8D7E27-04AC-D7C1-2CBE-2CBE6C82E6F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03853072"/>
      </p:ext>
    </p:extLst>
  </p:cSld>
  <p:clrMapOvr>
    <a:masterClrMapping/>
  </p:clrMapOvr>
  <mc:AlternateContent xmlns:mc="http://schemas.openxmlformats.org/markup-compatibility/2006">
    <mc:Choice xmlns:p14="http://schemas.microsoft.com/office/powerpoint/2010/main" Requires="p14">
      <p:transition spd="slow" p14:dur="2000" advTm="102795"/>
    </mc:Choice>
    <mc:Fallback>
      <p:transition spd="slow" advTm="1027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C2195-3426-853E-FD17-038BA63CC646}"/>
              </a:ext>
            </a:extLst>
          </p:cNvPr>
          <p:cNvSpPr>
            <a:spLocks noGrp="1"/>
          </p:cNvSpPr>
          <p:nvPr>
            <p:ph type="title"/>
          </p:nvPr>
        </p:nvSpPr>
        <p:spPr>
          <a:xfrm>
            <a:off x="2592925" y="624110"/>
            <a:ext cx="8911687" cy="1280890"/>
          </a:xfrm>
        </p:spPr>
        <p:txBody>
          <a:bodyPr>
            <a:normAutofit/>
          </a:bodyPr>
          <a:lstStyle/>
          <a:p>
            <a:r>
              <a:rPr lang="en-GB"/>
              <a:t>Care Plan </a:t>
            </a:r>
            <a:br>
              <a:rPr lang="en-GB"/>
            </a:br>
            <a:r>
              <a:rPr lang="en-GB" u="sng"/>
              <a:t>Physical activity</a:t>
            </a:r>
            <a:endParaRPr lang="en-US"/>
          </a:p>
        </p:txBody>
      </p:sp>
      <p:sp>
        <p:nvSpPr>
          <p:cNvPr id="3" name="Content Placeholder 2">
            <a:extLst>
              <a:ext uri="{FF2B5EF4-FFF2-40B4-BE49-F238E27FC236}">
                <a16:creationId xmlns:a16="http://schemas.microsoft.com/office/drawing/2014/main" id="{9E76C159-611F-3D91-6DA5-BD2145C71E55}"/>
              </a:ext>
            </a:extLst>
          </p:cNvPr>
          <p:cNvSpPr>
            <a:spLocks noGrp="1"/>
          </p:cNvSpPr>
          <p:nvPr>
            <p:ph idx="1"/>
          </p:nvPr>
        </p:nvSpPr>
        <p:spPr>
          <a:xfrm>
            <a:off x="2589212" y="2125362"/>
            <a:ext cx="5835121" cy="3785860"/>
          </a:xfrm>
        </p:spPr>
        <p:txBody>
          <a:bodyPr vert="horz" lIns="91440" tIns="45720" rIns="91440" bIns="45720" rtlCol="0" anchor="t">
            <a:normAutofit/>
          </a:bodyPr>
          <a:lstStyle/>
          <a:p>
            <a:pPr marL="0" indent="0">
              <a:lnSpc>
                <a:spcPct val="90000"/>
              </a:lnSpc>
              <a:buNone/>
            </a:pPr>
            <a:r>
              <a:rPr lang="en-GB" sz="1500">
                <a:solidFill>
                  <a:schemeClr val="tx1"/>
                </a:solidFill>
              </a:rPr>
              <a:t>Regular physical activity increases glucose uptake by muscle cells and improves insulin sensitivity. The NICE guidelines recommend that individuals should strive for 150 minutes of exercise a week.  This can also help with weight loss and reduce body fat, which is closely linked to insulin resistance. Even losing a little bit can greatly improve glycaemic control and reduce future complications (NHS, 2025).</a:t>
            </a:r>
          </a:p>
          <a:p>
            <a:pPr marL="0" indent="0">
              <a:lnSpc>
                <a:spcPct val="90000"/>
              </a:lnSpc>
              <a:buNone/>
            </a:pPr>
            <a:r>
              <a:rPr lang="en-GB" sz="1500">
                <a:solidFill>
                  <a:schemeClr val="tx1"/>
                </a:solidFill>
              </a:rPr>
              <a:t>In order to help Jenny increase activity, her care plan may implement a required goal that must be hit every day. As she is unable to do much at the moment, this goal may be just a few thousands steps a day and gradually increase as she gets better. She can try to achieve this by also walking her daughter to school instead of driving her. Even a walk in the park would be beneficial.</a:t>
            </a:r>
          </a:p>
        </p:txBody>
      </p:sp>
      <p:pic>
        <p:nvPicPr>
          <p:cNvPr id="5" name="Picture 4" descr="Best lightweight road bikes 2026 reviewed: Lightest climbing bikes | Cyclist">
            <a:extLst>
              <a:ext uri="{FF2B5EF4-FFF2-40B4-BE49-F238E27FC236}">
                <a16:creationId xmlns:a16="http://schemas.microsoft.com/office/drawing/2014/main" id="{00925F35-8287-0CFE-AC87-97E4CB9707F7}"/>
              </a:ext>
            </a:extLst>
          </p:cNvPr>
          <p:cNvPicPr>
            <a:picLocks noChangeAspect="1"/>
          </p:cNvPicPr>
          <p:nvPr/>
        </p:nvPicPr>
        <p:blipFill>
          <a:blip r:embed="rId4"/>
          <a:srcRect l="22103" r="26653" b="2"/>
          <a:stretch>
            <a:fillRect/>
          </a:stretch>
        </p:blipFill>
        <p:spPr>
          <a:xfrm>
            <a:off x="8631452" y="2129586"/>
            <a:ext cx="2873159" cy="3737814"/>
          </a:xfrm>
          <a:prstGeom prst="rect">
            <a:avLst/>
          </a:prstGeom>
        </p:spPr>
      </p:pic>
      <p:pic>
        <p:nvPicPr>
          <p:cNvPr id="15" name="Audio 14">
            <a:hlinkClick r:id="" action="ppaction://media"/>
            <a:extLst>
              <a:ext uri="{FF2B5EF4-FFF2-40B4-BE49-F238E27FC236}">
                <a16:creationId xmlns:a16="http://schemas.microsoft.com/office/drawing/2014/main" id="{281D7147-0A0C-DA46-8AD8-1047E7370EC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10657303"/>
      </p:ext>
    </p:extLst>
  </p:cSld>
  <p:clrMapOvr>
    <a:masterClrMapping/>
  </p:clrMapOvr>
  <mc:AlternateContent xmlns:mc="http://schemas.openxmlformats.org/markup-compatibility/2006">
    <mc:Choice xmlns:p14="http://schemas.microsoft.com/office/powerpoint/2010/main" Requires="p14">
      <p:transition spd="slow" p14:dur="2000" advTm="117996"/>
    </mc:Choice>
    <mc:Fallback>
      <p:transition spd="slow" advTm="1179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75D31-429B-3F66-4E1E-1F4C4A65A666}"/>
              </a:ext>
            </a:extLst>
          </p:cNvPr>
          <p:cNvSpPr>
            <a:spLocks noGrp="1"/>
          </p:cNvSpPr>
          <p:nvPr>
            <p:ph type="title"/>
          </p:nvPr>
        </p:nvSpPr>
        <p:spPr/>
        <p:txBody>
          <a:bodyPr/>
          <a:lstStyle/>
          <a:p>
            <a:r>
              <a:rPr lang="en-GB" sz="4000" dirty="0"/>
              <a:t>Care Plan </a:t>
            </a:r>
            <a:br>
              <a:rPr lang="en-GB" sz="4000" dirty="0"/>
            </a:br>
            <a:r>
              <a:rPr lang="en-GB" sz="2800" u="sng"/>
              <a:t>Dietary habits</a:t>
            </a:r>
            <a:endParaRPr lang="en-US" sz="2800" u="sng"/>
          </a:p>
        </p:txBody>
      </p:sp>
      <p:sp>
        <p:nvSpPr>
          <p:cNvPr id="3" name="Content Placeholder 2">
            <a:extLst>
              <a:ext uri="{FF2B5EF4-FFF2-40B4-BE49-F238E27FC236}">
                <a16:creationId xmlns:a16="http://schemas.microsoft.com/office/drawing/2014/main" id="{09FA26DB-A1B0-4E23-7564-420F66B3447A}"/>
              </a:ext>
            </a:extLst>
          </p:cNvPr>
          <p:cNvSpPr>
            <a:spLocks noGrp="1"/>
          </p:cNvSpPr>
          <p:nvPr>
            <p:ph idx="1"/>
          </p:nvPr>
        </p:nvSpPr>
        <p:spPr/>
        <p:txBody>
          <a:bodyPr vert="horz" lIns="91440" tIns="45720" rIns="91440" bIns="45720" rtlCol="0" anchor="t">
            <a:noAutofit/>
          </a:bodyPr>
          <a:lstStyle/>
          <a:p>
            <a:pPr marL="0" indent="0">
              <a:buNone/>
            </a:pPr>
            <a:r>
              <a:rPr lang="en-GB" dirty="0">
                <a:solidFill>
                  <a:srgbClr val="000018"/>
                </a:solidFill>
                <a:ea typeface="+mn-lt"/>
                <a:cs typeface="+mn-lt"/>
              </a:rPr>
              <a:t>Jenny never cooks at home and only eats processed and refined foods that contain high amounts of carbs and sodium. These types of foods greatly increase her blood sugar, resulting in her worsened condition and symptoms. </a:t>
            </a:r>
            <a:br>
              <a:rPr lang="en-GB" dirty="0">
                <a:ea typeface="+mn-lt"/>
                <a:cs typeface="+mn-lt"/>
              </a:rPr>
            </a:br>
            <a:br>
              <a:rPr lang="en-GB" dirty="0">
                <a:ea typeface="+mn-lt"/>
                <a:cs typeface="+mn-lt"/>
              </a:rPr>
            </a:br>
            <a:r>
              <a:rPr lang="en-GB" dirty="0">
                <a:solidFill>
                  <a:srgbClr val="000018"/>
                </a:solidFill>
                <a:ea typeface="+mn-lt"/>
                <a:cs typeface="+mn-lt"/>
              </a:rPr>
              <a:t>To help her, a balanced diet is strongly recommended by reducing the intake of refined carbohydrates and saturated fats, alongside increasing the intake of high-fibre foods like whole grains (such as kidney beans, lentils, split peas, chickpeas), vegetables (such as carrots, broccoli, beets, sweet potatoes, and fruits. Alongside her diabetes, this diet change can also help her weight (NICE, </a:t>
            </a:r>
            <a:r>
              <a:rPr lang="en-GB">
                <a:solidFill>
                  <a:srgbClr val="000018"/>
                </a:solidFill>
                <a:ea typeface="+mn-lt"/>
                <a:cs typeface="+mn-lt"/>
              </a:rPr>
              <a:t>2025).</a:t>
            </a:r>
            <a:br>
              <a:rPr lang="en-GB" dirty="0">
                <a:ea typeface="+mn-lt"/>
                <a:cs typeface="+mn-lt"/>
              </a:rPr>
            </a:br>
            <a:br>
              <a:rPr lang="en-GB" dirty="0">
                <a:ea typeface="+mn-lt"/>
                <a:cs typeface="+mn-lt"/>
              </a:rPr>
            </a:br>
            <a:r>
              <a:rPr lang="en-GB">
                <a:solidFill>
                  <a:srgbClr val="000018"/>
                </a:solidFill>
                <a:ea typeface="+mn-lt"/>
                <a:cs typeface="+mn-lt"/>
              </a:rPr>
              <a:t>In addition to this, she may have to cut back on drinking with friends, however, </a:t>
            </a:r>
            <a:r>
              <a:rPr lang="en-GB" dirty="0">
                <a:solidFill>
                  <a:srgbClr val="000018"/>
                </a:solidFill>
                <a:ea typeface="+mn-lt"/>
                <a:cs typeface="+mn-lt"/>
              </a:rPr>
              <a:t>by tracking her sugar levels, she wouldn’t need to completely cut it out of her life. </a:t>
            </a:r>
            <a:endParaRPr lang="en-US" sz="2000"/>
          </a:p>
        </p:txBody>
      </p:sp>
      <p:pic>
        <p:nvPicPr>
          <p:cNvPr id="4" name="Graphic 3">
            <a:extLst>
              <a:ext uri="{FF2B5EF4-FFF2-40B4-BE49-F238E27FC236}">
                <a16:creationId xmlns:a16="http://schemas.microsoft.com/office/drawing/2014/main" id="{07A4E9FD-EE32-AEC0-3986-C1EB2F31912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rot="-420000">
            <a:off x="5544457" y="997857"/>
            <a:ext cx="914400" cy="914400"/>
          </a:xfrm>
          <a:prstGeom prst="rect">
            <a:avLst/>
          </a:prstGeom>
        </p:spPr>
      </p:pic>
      <p:pic>
        <p:nvPicPr>
          <p:cNvPr id="5" name="Graphic 4">
            <a:extLst>
              <a:ext uri="{FF2B5EF4-FFF2-40B4-BE49-F238E27FC236}">
                <a16:creationId xmlns:a16="http://schemas.microsoft.com/office/drawing/2014/main" id="{49B8483F-0748-975F-EC64-B0173B1B0B5E}"/>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589486" y="351972"/>
            <a:ext cx="914400" cy="914400"/>
          </a:xfrm>
          <a:prstGeom prst="rect">
            <a:avLst/>
          </a:prstGeom>
        </p:spPr>
      </p:pic>
      <p:pic>
        <p:nvPicPr>
          <p:cNvPr id="6" name="Graphic 5">
            <a:extLst>
              <a:ext uri="{FF2B5EF4-FFF2-40B4-BE49-F238E27FC236}">
                <a16:creationId xmlns:a16="http://schemas.microsoft.com/office/drawing/2014/main" id="{7D732C21-12F2-0EEB-B5A6-2E4060BA0D1B}"/>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7540171" y="990600"/>
            <a:ext cx="914400" cy="914400"/>
          </a:xfrm>
          <a:prstGeom prst="rect">
            <a:avLst/>
          </a:prstGeom>
        </p:spPr>
      </p:pic>
      <p:pic>
        <p:nvPicPr>
          <p:cNvPr id="7" name="Graphic 6">
            <a:extLst>
              <a:ext uri="{FF2B5EF4-FFF2-40B4-BE49-F238E27FC236}">
                <a16:creationId xmlns:a16="http://schemas.microsoft.com/office/drawing/2014/main" id="{83613ECE-40A3-51C8-20A4-A2EAC40425AD}"/>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8686800" y="351972"/>
            <a:ext cx="1052285" cy="1074057"/>
          </a:xfrm>
          <a:prstGeom prst="rect">
            <a:avLst/>
          </a:prstGeom>
        </p:spPr>
      </p:pic>
      <p:pic>
        <p:nvPicPr>
          <p:cNvPr id="8" name="Graphic 7">
            <a:extLst>
              <a:ext uri="{FF2B5EF4-FFF2-40B4-BE49-F238E27FC236}">
                <a16:creationId xmlns:a16="http://schemas.microsoft.com/office/drawing/2014/main" id="{5A1AE69C-6168-E2BF-8ACE-56B5F5A65988}"/>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9739086" y="1005115"/>
            <a:ext cx="1008743" cy="1008742"/>
          </a:xfrm>
          <a:prstGeom prst="rect">
            <a:avLst/>
          </a:prstGeom>
        </p:spPr>
      </p:pic>
      <p:pic>
        <p:nvPicPr>
          <p:cNvPr id="9" name="Graphic 8">
            <a:extLst>
              <a:ext uri="{FF2B5EF4-FFF2-40B4-BE49-F238E27FC236}">
                <a16:creationId xmlns:a16="http://schemas.microsoft.com/office/drawing/2014/main" id="{9A325E33-E1CD-798D-B143-0182000E3E6A}"/>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rot="-600000">
            <a:off x="10597745" y="263419"/>
            <a:ext cx="1124858" cy="1103086"/>
          </a:xfrm>
          <a:prstGeom prst="rect">
            <a:avLst/>
          </a:prstGeom>
        </p:spPr>
      </p:pic>
      <p:pic>
        <p:nvPicPr>
          <p:cNvPr id="15" name="Audio 14">
            <a:hlinkClick r:id="" action="ppaction://media"/>
            <a:extLst>
              <a:ext uri="{FF2B5EF4-FFF2-40B4-BE49-F238E27FC236}">
                <a16:creationId xmlns:a16="http://schemas.microsoft.com/office/drawing/2014/main" id="{13FEB4B0-8131-987C-2FD6-ABF34C176EB0}"/>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51267718"/>
      </p:ext>
    </p:extLst>
  </p:cSld>
  <p:clrMapOvr>
    <a:masterClrMapping/>
  </p:clrMapOvr>
  <mc:AlternateContent xmlns:mc="http://schemas.openxmlformats.org/markup-compatibility/2006">
    <mc:Choice xmlns:p14="http://schemas.microsoft.com/office/powerpoint/2010/main" Requires="p14">
      <p:transition spd="slow" p14:dur="2000" advTm="84794"/>
    </mc:Choice>
    <mc:Fallback>
      <p:transition spd="slow" advTm="847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41CDF-D890-E24B-A894-761EAC13E781}"/>
              </a:ext>
            </a:extLst>
          </p:cNvPr>
          <p:cNvSpPr>
            <a:spLocks noGrp="1"/>
          </p:cNvSpPr>
          <p:nvPr>
            <p:ph type="title"/>
          </p:nvPr>
        </p:nvSpPr>
        <p:spPr/>
        <p:txBody>
          <a:bodyPr/>
          <a:lstStyle/>
          <a:p>
            <a:r>
              <a:rPr lang="en-GB" sz="4000"/>
              <a:t>Care Plan</a:t>
            </a:r>
            <a:br>
              <a:rPr lang="en-GB"/>
            </a:br>
            <a:r>
              <a:rPr lang="en-GB" sz="2800" u="sng"/>
              <a:t>Monitoring and tracking data</a:t>
            </a:r>
          </a:p>
        </p:txBody>
      </p:sp>
      <p:sp>
        <p:nvSpPr>
          <p:cNvPr id="3" name="Content Placeholder 2">
            <a:extLst>
              <a:ext uri="{FF2B5EF4-FFF2-40B4-BE49-F238E27FC236}">
                <a16:creationId xmlns:a16="http://schemas.microsoft.com/office/drawing/2014/main" id="{DA9C8682-44D0-F60D-3464-BDA87DAE826F}"/>
              </a:ext>
            </a:extLst>
          </p:cNvPr>
          <p:cNvSpPr>
            <a:spLocks noGrp="1"/>
          </p:cNvSpPr>
          <p:nvPr>
            <p:ph idx="1"/>
          </p:nvPr>
        </p:nvSpPr>
        <p:spPr/>
        <p:txBody>
          <a:bodyPr vert="horz" lIns="91440" tIns="45720" rIns="91440" bIns="45720" rtlCol="0" anchor="t">
            <a:normAutofit/>
          </a:bodyPr>
          <a:lstStyle/>
          <a:p>
            <a:pPr marL="0" indent="0">
              <a:buNone/>
            </a:pPr>
            <a:r>
              <a:rPr lang="en-GB" dirty="0">
                <a:solidFill>
                  <a:schemeClr val="tx1"/>
                </a:solidFill>
              </a:rPr>
              <a:t>Since Jenny is newly diagnosed, for her to stay on right track regarding lifestyle changes, she would need to track her diabetes and glucose levels. This will allow her to see how her body reacts to different foods and levels of activity that she may have and do. </a:t>
            </a:r>
          </a:p>
          <a:p>
            <a:pPr marL="0" indent="0">
              <a:buNone/>
            </a:pPr>
            <a:r>
              <a:rPr lang="en-GB" dirty="0">
                <a:solidFill>
                  <a:schemeClr val="tx1"/>
                </a:solidFill>
              </a:rPr>
              <a:t>It can also help her identify patterns in her levels as well as encourage Jenny to stay on top of her sugar  levels. Through motivation and close monitoring she will be able to actively make the changes needed to improve her overall quality of life (NIH, 2020)</a:t>
            </a:r>
          </a:p>
        </p:txBody>
      </p:sp>
      <p:pic>
        <p:nvPicPr>
          <p:cNvPr id="9" name="Audio 8">
            <a:hlinkClick r:id="" action="ppaction://media"/>
            <a:extLst>
              <a:ext uri="{FF2B5EF4-FFF2-40B4-BE49-F238E27FC236}">
                <a16:creationId xmlns:a16="http://schemas.microsoft.com/office/drawing/2014/main" id="{BD3A5E52-FDF6-F3A4-25A2-12ECF731D02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27101434"/>
      </p:ext>
    </p:extLst>
  </p:cSld>
  <p:clrMapOvr>
    <a:masterClrMapping/>
  </p:clrMapOvr>
  <mc:AlternateContent xmlns:mc="http://schemas.openxmlformats.org/markup-compatibility/2006">
    <mc:Choice xmlns:p14="http://schemas.microsoft.com/office/powerpoint/2010/main" Requires="p14">
      <p:transition spd="slow" p14:dur="2000" advTm="82590"/>
    </mc:Choice>
    <mc:Fallback>
      <p:transition spd="slow" advTm="825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64AB7-DD6A-DB04-FACD-47F54A1B6066}"/>
              </a:ext>
            </a:extLst>
          </p:cNvPr>
          <p:cNvSpPr>
            <a:spLocks noGrp="1"/>
          </p:cNvSpPr>
          <p:nvPr>
            <p:ph type="title"/>
          </p:nvPr>
        </p:nvSpPr>
        <p:spPr>
          <a:xfrm>
            <a:off x="2063154" y="261252"/>
            <a:ext cx="8911687" cy="1280890"/>
          </a:xfrm>
        </p:spPr>
        <p:txBody>
          <a:bodyPr/>
          <a:lstStyle/>
          <a:p>
            <a:r>
              <a:rPr lang="en-GB"/>
              <a:t>References</a:t>
            </a:r>
          </a:p>
        </p:txBody>
      </p:sp>
      <p:sp>
        <p:nvSpPr>
          <p:cNvPr id="3" name="Content Placeholder 2">
            <a:extLst>
              <a:ext uri="{FF2B5EF4-FFF2-40B4-BE49-F238E27FC236}">
                <a16:creationId xmlns:a16="http://schemas.microsoft.com/office/drawing/2014/main" id="{EA930F17-D7A5-F25E-6BFB-0EA620E430B7}"/>
              </a:ext>
            </a:extLst>
          </p:cNvPr>
          <p:cNvSpPr>
            <a:spLocks noGrp="1"/>
          </p:cNvSpPr>
          <p:nvPr>
            <p:ph idx="1"/>
          </p:nvPr>
        </p:nvSpPr>
        <p:spPr>
          <a:xfrm>
            <a:off x="2066698" y="1248230"/>
            <a:ext cx="9437914" cy="5337906"/>
          </a:xfrm>
        </p:spPr>
        <p:txBody>
          <a:bodyPr vert="horz" lIns="91440" tIns="45720" rIns="91440" bIns="45720" rtlCol="0" anchor="t">
            <a:normAutofit/>
          </a:bodyPr>
          <a:lstStyle/>
          <a:p>
            <a:pPr>
              <a:buNone/>
            </a:pPr>
            <a:r>
              <a:rPr lang="en-GB" sz="1200" dirty="0" err="1">
                <a:latin typeface="Times New Roman"/>
                <a:cs typeface="Times New Roman"/>
              </a:rPr>
              <a:t>Rorsman</a:t>
            </a:r>
            <a:r>
              <a:rPr lang="en-GB" sz="1200" dirty="0">
                <a:latin typeface="Times New Roman"/>
                <a:cs typeface="Times New Roman"/>
              </a:rPr>
              <a:t>, P., &amp; Ashcroft, F. M. (2017). Pancreatic Β-Cell electrical activity and insulin secretion: of mice and men. </a:t>
            </a:r>
            <a:r>
              <a:rPr lang="en-GB" sz="1200" i="1" dirty="0">
                <a:latin typeface="Times New Roman"/>
                <a:cs typeface="Times New Roman"/>
              </a:rPr>
              <a:t>Physiological Reviews</a:t>
            </a:r>
            <a:r>
              <a:rPr lang="en-GB" sz="1200" dirty="0">
                <a:latin typeface="Times New Roman"/>
                <a:cs typeface="Times New Roman"/>
              </a:rPr>
              <a:t>, </a:t>
            </a:r>
            <a:r>
              <a:rPr lang="en-GB" sz="1200" i="1" dirty="0">
                <a:latin typeface="Times New Roman"/>
                <a:cs typeface="Times New Roman"/>
              </a:rPr>
              <a:t>98</a:t>
            </a:r>
            <a:r>
              <a:rPr lang="en-GB" sz="1200" dirty="0">
                <a:latin typeface="Times New Roman"/>
                <a:cs typeface="Times New Roman"/>
              </a:rPr>
              <a:t>(1), 117–214. </a:t>
            </a:r>
            <a:r>
              <a:rPr lang="en-GB" sz="1200" dirty="0">
                <a:ea typeface="+mn-lt"/>
                <a:cs typeface="+mn-lt"/>
                <a:hlinkClick r:id="rId4"/>
              </a:rPr>
              <a:t>https://pmc.ncbi.nlm.nih.gov/articles/PMC5866358/</a:t>
            </a:r>
            <a:endParaRPr lang="en-US">
              <a:ea typeface="+mn-lt"/>
              <a:cs typeface="+mn-lt"/>
            </a:endParaRPr>
          </a:p>
          <a:p>
            <a:pPr>
              <a:buNone/>
            </a:pPr>
            <a:r>
              <a:rPr lang="en-GB" sz="1200">
                <a:latin typeface="Times New Roman"/>
                <a:cs typeface="Times New Roman"/>
              </a:rPr>
              <a:t>Uk, D. (n.d.). </a:t>
            </a:r>
            <a:r>
              <a:rPr lang="en-GB" sz="1200" i="1">
                <a:latin typeface="Times New Roman"/>
                <a:cs typeface="Times New Roman"/>
              </a:rPr>
              <a:t>Type 2 diabetes</a:t>
            </a:r>
            <a:r>
              <a:rPr lang="en-GB" sz="1200">
                <a:latin typeface="Times New Roman"/>
                <a:cs typeface="Times New Roman"/>
              </a:rPr>
              <a:t>. Diabetes UK. </a:t>
            </a:r>
            <a:r>
              <a:rPr lang="en-GB" sz="1200" dirty="0">
                <a:latin typeface="Times New Roman"/>
                <a:cs typeface="Times New Roman"/>
                <a:hlinkClick r:id="rId5"/>
              </a:rPr>
              <a:t>https://www.diabetes.org.uk/about-diabetes/type-2-diabetes</a:t>
            </a:r>
            <a:endParaRPr lang="en-GB"/>
          </a:p>
          <a:p>
            <a:pPr>
              <a:buNone/>
            </a:pPr>
            <a:r>
              <a:rPr lang="en-GB" sz="1200">
                <a:latin typeface="Times New Roman"/>
                <a:cs typeface="Times New Roman"/>
              </a:rPr>
              <a:t>Website, N. (2025, February 19). </a:t>
            </a:r>
            <a:r>
              <a:rPr lang="en-GB" sz="1200" i="1">
                <a:latin typeface="Times New Roman"/>
                <a:cs typeface="Times New Roman"/>
              </a:rPr>
              <a:t>Type 2 diabetes</a:t>
            </a:r>
            <a:r>
              <a:rPr lang="en-GB" sz="1200">
                <a:latin typeface="Times New Roman"/>
                <a:cs typeface="Times New Roman"/>
              </a:rPr>
              <a:t>. nhs.uk. </a:t>
            </a:r>
            <a:r>
              <a:rPr lang="en-GB" sz="1200" dirty="0">
                <a:latin typeface="Times New Roman"/>
                <a:cs typeface="Times New Roman"/>
                <a:hlinkClick r:id="rId6"/>
              </a:rPr>
              <a:t>https://www.nhs.uk/conditions/type-2-diabetes/</a:t>
            </a:r>
            <a:endParaRPr lang="en-GB"/>
          </a:p>
          <a:p>
            <a:pPr>
              <a:buNone/>
            </a:pPr>
            <a:r>
              <a:rPr lang="en-GB" sz="1200">
                <a:latin typeface="Times New Roman"/>
                <a:cs typeface="Times New Roman"/>
              </a:rPr>
              <a:t>Website, N. (2025, May 14). </a:t>
            </a:r>
            <a:r>
              <a:rPr lang="en-GB" sz="1200" i="1">
                <a:latin typeface="Times New Roman"/>
                <a:cs typeface="Times New Roman"/>
              </a:rPr>
              <a:t>Diabetic ketoacidosis</a:t>
            </a:r>
            <a:r>
              <a:rPr lang="en-GB" sz="1200">
                <a:latin typeface="Times New Roman"/>
                <a:cs typeface="Times New Roman"/>
              </a:rPr>
              <a:t>. nhs.uk. </a:t>
            </a:r>
            <a:r>
              <a:rPr lang="en-GB" sz="1200" dirty="0">
                <a:latin typeface="Times New Roman"/>
                <a:cs typeface="Times New Roman"/>
                <a:hlinkClick r:id="rId7"/>
              </a:rPr>
              <a:t>https://www.nhs.uk/conditions/diabetic-ketoacidosis/</a:t>
            </a:r>
            <a:endParaRPr lang="en-GB"/>
          </a:p>
          <a:p>
            <a:pPr>
              <a:buNone/>
            </a:pPr>
            <a:r>
              <a:rPr lang="en-GB" sz="1200">
                <a:latin typeface="Times New Roman"/>
                <a:cs typeface="Times New Roman"/>
              </a:rPr>
              <a:t>Jiang, Q., Li, J., Sun, P., Wang, L., Sun, L., &amp; Pang, S. (2022). Effects of lifestyle interventions on glucose regulation and diabetes risk in adults with impaired glucose tolerance or prediabetes: a meta-analysis. </a:t>
            </a:r>
            <a:r>
              <a:rPr lang="en-GB" sz="1200" i="1">
                <a:latin typeface="Times New Roman"/>
                <a:cs typeface="Times New Roman"/>
              </a:rPr>
              <a:t>Archives of Endocrinology and Metabolism</a:t>
            </a:r>
            <a:r>
              <a:rPr lang="en-GB" sz="1200">
                <a:latin typeface="Times New Roman"/>
                <a:cs typeface="Times New Roman"/>
              </a:rPr>
              <a:t>, </a:t>
            </a:r>
            <a:r>
              <a:rPr lang="en-GB" sz="1200" i="1">
                <a:latin typeface="Times New Roman"/>
                <a:cs typeface="Times New Roman"/>
              </a:rPr>
              <a:t>66</a:t>
            </a:r>
            <a:r>
              <a:rPr lang="en-GB" sz="1200">
                <a:latin typeface="Times New Roman"/>
                <a:cs typeface="Times New Roman"/>
              </a:rPr>
              <a:t>(2), 157–167. </a:t>
            </a:r>
            <a:r>
              <a:rPr lang="en-GB" sz="1200" dirty="0">
                <a:ea typeface="+mn-lt"/>
                <a:cs typeface="+mn-lt"/>
                <a:hlinkClick r:id="rId8"/>
              </a:rPr>
              <a:t>https://pmc.ncbi.nlm.nih.gov/articles/PMC9832886/</a:t>
            </a:r>
            <a:endParaRPr lang="en-GB">
              <a:ea typeface="+mn-lt"/>
              <a:cs typeface="+mn-lt"/>
            </a:endParaRPr>
          </a:p>
          <a:p>
            <a:pPr>
              <a:buNone/>
            </a:pPr>
            <a:r>
              <a:rPr lang="en-GB" sz="1200" i="1">
                <a:latin typeface="Times New Roman"/>
                <a:cs typeface="Times New Roman"/>
              </a:rPr>
              <a:t>The HBA1C test - South Tees Hospitals NHS Foundation Trust</a:t>
            </a:r>
            <a:r>
              <a:rPr lang="en-GB" sz="1200">
                <a:latin typeface="Times New Roman"/>
                <a:cs typeface="Times New Roman"/>
              </a:rPr>
              <a:t>. (2024, May 17). South Tees Hospitals NHS Foundation Trust. </a:t>
            </a:r>
            <a:r>
              <a:rPr lang="en-GB" sz="1200" dirty="0">
                <a:latin typeface="Times New Roman"/>
                <a:cs typeface="Times New Roman"/>
                <a:hlinkClick r:id="rId9"/>
              </a:rPr>
              <a:t>https://www.southtees.nhs.uk/resources/the-hba1c-test/</a:t>
            </a:r>
            <a:endParaRPr lang="en-GB"/>
          </a:p>
          <a:p>
            <a:pPr>
              <a:buNone/>
            </a:pPr>
            <a:r>
              <a:rPr lang="en-GB" sz="1200">
                <a:latin typeface="Times New Roman"/>
                <a:cs typeface="Times New Roman"/>
              </a:rPr>
              <a:t>Fernandes, S. (2025, August 13). </a:t>
            </a:r>
            <a:r>
              <a:rPr lang="en-GB" sz="1200" i="1">
                <a:latin typeface="Times New Roman"/>
                <a:cs typeface="Times New Roman"/>
              </a:rPr>
              <a:t>What is prediabetes?</a:t>
            </a:r>
            <a:r>
              <a:rPr lang="en-GB" sz="1200" dirty="0">
                <a:latin typeface="Times New Roman"/>
                <a:cs typeface="Times New Roman"/>
              </a:rPr>
              <a:t> </a:t>
            </a:r>
            <a:r>
              <a:rPr lang="en-GB" sz="1200" dirty="0">
                <a:latin typeface="Times New Roman"/>
                <a:cs typeface="Times New Roman"/>
                <a:hlinkClick r:id="rId10"/>
              </a:rPr>
              <a:t>https://www.bupa.co.uk/newsroom/ourviews/what-is-prediabetes</a:t>
            </a:r>
            <a:endParaRPr lang="en-GB"/>
          </a:p>
          <a:p>
            <a:pPr>
              <a:buNone/>
            </a:pPr>
            <a:r>
              <a:rPr lang="en-GB" sz="1200">
                <a:latin typeface="Times New Roman"/>
                <a:cs typeface="Times New Roman"/>
              </a:rPr>
              <a:t>NICE. (2012, July 12). </a:t>
            </a:r>
            <a:r>
              <a:rPr lang="en-GB" sz="1200" i="1">
                <a:latin typeface="Times New Roman"/>
                <a:cs typeface="Times New Roman"/>
              </a:rPr>
              <a:t>Recommendations | Type 2 diabetes: prevention in people at high risk | Guidance | NICE</a:t>
            </a:r>
            <a:r>
              <a:rPr lang="en-GB" sz="1200">
                <a:latin typeface="Times New Roman"/>
                <a:cs typeface="Times New Roman"/>
              </a:rPr>
              <a:t>. </a:t>
            </a:r>
            <a:r>
              <a:rPr lang="en-GB" sz="1200" dirty="0">
                <a:latin typeface="Times New Roman"/>
                <a:cs typeface="Times New Roman"/>
                <a:hlinkClick r:id="rId11"/>
              </a:rPr>
              <a:t>https://www.nice.org.uk/guidance/ph38/chapter/recommendations</a:t>
            </a:r>
            <a:endParaRPr lang="en-GB"/>
          </a:p>
          <a:p>
            <a:pPr>
              <a:buNone/>
            </a:pPr>
            <a:r>
              <a:rPr lang="en-GB" sz="1200">
                <a:latin typeface="Times New Roman"/>
                <a:cs typeface="Times New Roman"/>
              </a:rPr>
              <a:t>Website, N. (2026, April 21). </a:t>
            </a:r>
            <a:r>
              <a:rPr lang="en-GB" sz="1200" i="1">
                <a:latin typeface="Times New Roman"/>
                <a:cs typeface="Times New Roman"/>
              </a:rPr>
              <a:t>Treatment for type 2 diabetes</a:t>
            </a:r>
            <a:r>
              <a:rPr lang="en-GB" sz="1200">
                <a:latin typeface="Times New Roman"/>
                <a:cs typeface="Times New Roman"/>
              </a:rPr>
              <a:t>. nhs.uk. </a:t>
            </a:r>
            <a:r>
              <a:rPr lang="en-GB" sz="1200" dirty="0">
                <a:latin typeface="Times New Roman"/>
                <a:cs typeface="Times New Roman"/>
                <a:hlinkClick r:id="rId12"/>
              </a:rPr>
              <a:t>https://www.nhs.uk/conditions/type-2-diabetes/treatment/</a:t>
            </a:r>
            <a:endParaRPr lang="en-GB"/>
          </a:p>
          <a:p>
            <a:pPr>
              <a:buNone/>
            </a:pPr>
            <a:r>
              <a:rPr lang="en-GB" sz="1200">
                <a:latin typeface="Times New Roman"/>
                <a:cs typeface="Times New Roman"/>
              </a:rPr>
              <a:t>Website, N. (2025, October 6). </a:t>
            </a:r>
            <a:r>
              <a:rPr lang="en-GB" sz="1200" i="1">
                <a:latin typeface="Times New Roman"/>
                <a:cs typeface="Times New Roman"/>
              </a:rPr>
              <a:t>Physical activity guidelines for adults aged 19 to 64</a:t>
            </a:r>
            <a:r>
              <a:rPr lang="en-GB" sz="1200">
                <a:latin typeface="Times New Roman"/>
                <a:cs typeface="Times New Roman"/>
              </a:rPr>
              <a:t>. nhs.uk. </a:t>
            </a:r>
            <a:r>
              <a:rPr lang="en-GB" sz="1200" dirty="0">
                <a:latin typeface="Times New Roman"/>
                <a:cs typeface="Times New Roman"/>
                <a:hlinkClick r:id="rId13"/>
              </a:rPr>
              <a:t>https://www.nhs.uk/live-well/exercise/physical-activity-guidelines-for-adults-aged-19-to-64/</a:t>
            </a:r>
            <a:endParaRPr lang="en-GB"/>
          </a:p>
          <a:p>
            <a:pPr>
              <a:buNone/>
            </a:pPr>
            <a:r>
              <a:rPr lang="en-GB" sz="1200">
                <a:latin typeface="Times New Roman"/>
                <a:cs typeface="Times New Roman"/>
              </a:rPr>
              <a:t>NICE. (2025, January 14). </a:t>
            </a:r>
            <a:r>
              <a:rPr lang="en-GB" sz="1200" i="1">
                <a:latin typeface="Times New Roman"/>
                <a:cs typeface="Times New Roman"/>
              </a:rPr>
              <a:t>Physical activity and diet | Overweight and obesity management | Guidance | NICE</a:t>
            </a:r>
            <a:r>
              <a:rPr lang="en-GB" sz="1200">
                <a:latin typeface="Times New Roman"/>
                <a:cs typeface="Times New Roman"/>
              </a:rPr>
              <a:t>. </a:t>
            </a:r>
            <a:r>
              <a:rPr lang="en-GB" sz="1200" dirty="0">
                <a:latin typeface="Times New Roman"/>
                <a:cs typeface="Times New Roman"/>
                <a:hlinkClick r:id="rId14"/>
              </a:rPr>
              <a:t>https://www.nice.org.uk/guidance/ng246/chapter/Physical-activity-and-diet</a:t>
            </a:r>
            <a:endParaRPr lang="en-GB"/>
          </a:p>
          <a:p>
            <a:pPr>
              <a:buNone/>
            </a:pPr>
            <a:r>
              <a:rPr lang="en-GB" sz="1200">
                <a:solidFill>
                  <a:schemeClr val="tx1"/>
                </a:solidFill>
                <a:latin typeface="Times New Roman"/>
                <a:cs typeface="Times New Roman"/>
              </a:rPr>
              <a:t>Weinstock, R., Aleppo, G., Bailey, T., Bergenstal, R., Fisher, W., Greenwood, D., &amp; Young, L. (2020). The role of blood glucose monitoring in diabetes management. </a:t>
            </a:r>
            <a:r>
              <a:rPr lang="en-GB" sz="1200" i="1">
                <a:solidFill>
                  <a:schemeClr val="tx1"/>
                </a:solidFill>
                <a:latin typeface="Times New Roman"/>
                <a:cs typeface="Times New Roman"/>
              </a:rPr>
              <a:t>ADA Clinical Compendia</a:t>
            </a:r>
            <a:r>
              <a:rPr lang="en-GB" sz="1200">
                <a:solidFill>
                  <a:schemeClr val="tx1"/>
                </a:solidFill>
                <a:latin typeface="Times New Roman"/>
                <a:cs typeface="Times New Roman"/>
              </a:rPr>
              <a:t>, </a:t>
            </a:r>
            <a:r>
              <a:rPr lang="en-GB" sz="1200" i="1">
                <a:solidFill>
                  <a:schemeClr val="tx1"/>
                </a:solidFill>
                <a:latin typeface="Times New Roman"/>
                <a:cs typeface="Times New Roman"/>
              </a:rPr>
              <a:t>2020</a:t>
            </a:r>
            <a:r>
              <a:rPr lang="en-GB" sz="1200">
                <a:solidFill>
                  <a:schemeClr val="tx1"/>
                </a:solidFill>
                <a:latin typeface="Times New Roman"/>
                <a:cs typeface="Times New Roman"/>
              </a:rPr>
              <a:t>(3), 1–32. </a:t>
            </a:r>
            <a:r>
              <a:rPr lang="en-GB" sz="1200" dirty="0">
                <a:solidFill>
                  <a:schemeClr val="tx1"/>
                </a:solidFill>
                <a:ea typeface="+mn-lt"/>
                <a:cs typeface="+mn-lt"/>
                <a:hlinkClick r:id="rId15"/>
              </a:rPr>
              <a:t>https://www.ncbi.nlm.nih.gov/books/NBK566165/</a:t>
            </a:r>
            <a:endParaRPr lang="en-GB">
              <a:solidFill>
                <a:schemeClr val="tx1"/>
              </a:solidFill>
              <a:ea typeface="+mn-lt"/>
              <a:cs typeface="+mn-lt"/>
              <a:hlinkClick r:id="rId15"/>
            </a:endParaRPr>
          </a:p>
          <a:p>
            <a:pPr>
              <a:buNone/>
            </a:pPr>
            <a:endParaRPr lang="en-GB" sz="1200" dirty="0">
              <a:solidFill>
                <a:schemeClr val="tx1"/>
              </a:solidFill>
              <a:latin typeface="Century Gothic"/>
              <a:cs typeface="Times New Roman"/>
            </a:endParaRPr>
          </a:p>
          <a:p>
            <a:pPr>
              <a:buNone/>
            </a:pPr>
            <a:endParaRPr lang="en-GB" sz="1200" dirty="0">
              <a:solidFill>
                <a:srgbClr val="000000"/>
              </a:solidFill>
              <a:latin typeface="Century Gothic"/>
              <a:cs typeface="Times New Roman"/>
            </a:endParaRPr>
          </a:p>
          <a:p>
            <a:pPr marL="0" indent="0">
              <a:buNone/>
            </a:pPr>
            <a:endParaRPr lang="en-GB" dirty="0">
              <a:solidFill>
                <a:srgbClr val="000000"/>
              </a:solidFill>
              <a:latin typeface="Century Gothic"/>
              <a:cs typeface="Times New Roman"/>
            </a:endParaRPr>
          </a:p>
          <a:p>
            <a:pPr>
              <a:buNone/>
            </a:pPr>
            <a:endParaRPr lang="en-GB" sz="1200" dirty="0">
              <a:latin typeface="Times New Roman"/>
              <a:cs typeface="Times New Roman"/>
            </a:endParaRPr>
          </a:p>
          <a:p>
            <a:pPr>
              <a:buNone/>
            </a:pPr>
            <a:endParaRPr lang="en-GB" sz="1200" dirty="0">
              <a:latin typeface="Times New Roman"/>
              <a:cs typeface="Times New Roman"/>
            </a:endParaRPr>
          </a:p>
          <a:p>
            <a:pPr>
              <a:buNone/>
            </a:pPr>
            <a:endParaRPr lang="en-GB" sz="1200" dirty="0">
              <a:latin typeface="Times New Roman"/>
              <a:cs typeface="Times New Roman"/>
            </a:endParaRPr>
          </a:p>
          <a:p>
            <a:pPr>
              <a:buNone/>
            </a:pPr>
            <a:endParaRPr lang="en-GB" sz="1200" dirty="0">
              <a:latin typeface="Times New Roman"/>
              <a:cs typeface="Times New Roman"/>
            </a:endParaRPr>
          </a:p>
        </p:txBody>
      </p:sp>
      <p:pic>
        <p:nvPicPr>
          <p:cNvPr id="7" name="Audio 6">
            <a:hlinkClick r:id="" action="ppaction://media"/>
            <a:extLst>
              <a:ext uri="{FF2B5EF4-FFF2-40B4-BE49-F238E27FC236}">
                <a16:creationId xmlns:a16="http://schemas.microsoft.com/office/drawing/2014/main" id="{5E9B0467-A23F-DF36-ECEF-5FADF9E2EC18}"/>
              </a:ext>
            </a:extLst>
          </p:cNvPr>
          <p:cNvPicPr>
            <a:picLocks noChangeAspect="1"/>
          </p:cNvPicPr>
          <p:nvPr>
            <a:audioFile r:link="rId2"/>
            <p:extLst>
              <p:ext uri="{DAA4B4D4-6D71-4841-9C94-3DE7FCFB9230}">
                <p14:media xmlns:p14="http://schemas.microsoft.com/office/powerpoint/2010/main" r:embed="rId1"/>
              </p:ext>
            </p:extLst>
          </p:nvPr>
        </p:nvPicPr>
        <p:blipFill>
          <a:blip r:embed="rId1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96525019"/>
      </p:ext>
    </p:extLst>
  </p:cSld>
  <p:clrMapOvr>
    <a:masterClrMapping/>
  </p:clrMapOvr>
  <mc:AlternateContent xmlns:mc="http://schemas.openxmlformats.org/markup-compatibility/2006">
    <mc:Choice xmlns:p14="http://schemas.microsoft.com/office/powerpoint/2010/main" Requires="p14">
      <p:transition spd="slow" p14:dur="2000" advTm="1753"/>
    </mc:Choice>
    <mc:Fallback>
      <p:transition spd="slow" advTm="17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A43605AFCE4AD44AFD2866DE116F034" ma:contentTypeVersion="5" ma:contentTypeDescription="Create a new document." ma:contentTypeScope="" ma:versionID="533cc52126f5c73e37402f08ab9efded">
  <xsd:schema xmlns:xsd="http://www.w3.org/2001/XMLSchema" xmlns:xs="http://www.w3.org/2001/XMLSchema" xmlns:p="http://schemas.microsoft.com/office/2006/metadata/properties" xmlns:ns3="f799553d-1ac0-48da-9ae3-fe400ced9c3b" targetNamespace="http://schemas.microsoft.com/office/2006/metadata/properties" ma:root="true" ma:fieldsID="6e136301a2e74cbe8f1d4634a84c3145" ns3:_="">
    <xsd:import namespace="f799553d-1ac0-48da-9ae3-fe400ced9c3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99553d-1ac0-48da-9ae3-fe400ced9c3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f799553d-1ac0-48da-9ae3-fe400ced9c3b" xsi:nil="true"/>
  </documentManagement>
</p:properties>
</file>

<file path=customXml/itemProps1.xml><?xml version="1.0" encoding="utf-8"?>
<ds:datastoreItem xmlns:ds="http://schemas.openxmlformats.org/officeDocument/2006/customXml" ds:itemID="{9A477DCA-A858-41EE-AC46-19D4E6BD2B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799553d-1ac0-48da-9ae3-fe400ced9c3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525E57F-BC56-41FB-A090-7D1AFC661A21}">
  <ds:schemaRefs>
    <ds:schemaRef ds:uri="http://schemas.microsoft.com/sharepoint/v3/contenttype/forms"/>
  </ds:schemaRefs>
</ds:datastoreItem>
</file>

<file path=customXml/itemProps3.xml><?xml version="1.0" encoding="utf-8"?>
<ds:datastoreItem xmlns:ds="http://schemas.openxmlformats.org/officeDocument/2006/customXml" ds:itemID="{4E079723-436B-4D1A-9FD7-9EF343E3B024}">
  <ds:schemaRefs>
    <ds:schemaRef ds:uri="f799553d-1ac0-48da-9ae3-fe400ced9c3b"/>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office theme</Template>
  <TotalTime>1138</TotalTime>
  <Words>1931</Words>
  <Application>Microsoft Office PowerPoint</Application>
  <PresentationFormat>Widescreen</PresentationFormat>
  <Paragraphs>66</Paragraphs>
  <Slides>12</Slides>
  <Notes>1</Notes>
  <HiddenSlides>0</HiddenSlides>
  <MMClips>12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Aptos</vt:lpstr>
      <vt:lpstr>Arial</vt:lpstr>
      <vt:lpstr>Calibri</vt:lpstr>
      <vt:lpstr>Century Gothic</vt:lpstr>
      <vt:lpstr>Times New Roman</vt:lpstr>
      <vt:lpstr>Wingdings</vt:lpstr>
      <vt:lpstr>Wingdings 3</vt:lpstr>
      <vt:lpstr>Wisp</vt:lpstr>
      <vt:lpstr>Title: Component 2 – Care Plan Presentation Student name: Saiqa Qasim Student number: 2435762 Module number: BMHP5023 Teacher name: Robert Natowski Due Date: 19th July 2026</vt:lpstr>
      <vt:lpstr>Care Plan Presentation </vt:lpstr>
      <vt:lpstr>Patient Profile - Jenny Thompson</vt:lpstr>
      <vt:lpstr>Lifestyle</vt:lpstr>
      <vt:lpstr>Type 2 Diabetes</vt:lpstr>
      <vt:lpstr>Type 2 Diabetes</vt:lpstr>
      <vt:lpstr>Diagnosis</vt:lpstr>
      <vt:lpstr> Care Plan  Evidence-based recommendations </vt:lpstr>
      <vt:lpstr>Care Plan  Physical activity</vt:lpstr>
      <vt:lpstr>Care Plan  Dietary habits</vt:lpstr>
      <vt:lpstr>Care Plan Monitoring and tracking data</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Qassam Suleman</dc:creator>
  <cp:lastModifiedBy>Saiqa Qasim (2435762)</cp:lastModifiedBy>
  <cp:revision>170</cp:revision>
  <dcterms:created xsi:type="dcterms:W3CDTF">2026-07-16T00:59:02Z</dcterms:created>
  <dcterms:modified xsi:type="dcterms:W3CDTF">2026-07-18T11:32:31Z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0x010100CA43605AFCE4AD44AFD2866DE116F034</vt:lpwstr>
  </property>
</Properties>
</file>