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8" r:id="rId1"/>
  </p:sldMasterIdLst>
  <p:notesMasterIdLst>
    <p:notesMasterId r:id="rId21"/>
  </p:notesMasterIdLst>
  <p:sldIdLst>
    <p:sldId id="256" r:id="rId2"/>
    <p:sldId id="258" r:id="rId3"/>
    <p:sldId id="296" r:id="rId4"/>
    <p:sldId id="295" r:id="rId5"/>
    <p:sldId id="301" r:id="rId6"/>
    <p:sldId id="269" r:id="rId7"/>
    <p:sldId id="272" r:id="rId8"/>
    <p:sldId id="299" r:id="rId9"/>
    <p:sldId id="265" r:id="rId10"/>
    <p:sldId id="302" r:id="rId11"/>
    <p:sldId id="284" r:id="rId12"/>
    <p:sldId id="285" r:id="rId13"/>
    <p:sldId id="303" r:id="rId14"/>
    <p:sldId id="294" r:id="rId15"/>
    <p:sldId id="304" r:id="rId16"/>
    <p:sldId id="275" r:id="rId17"/>
    <p:sldId id="276" r:id="rId18"/>
    <p:sldId id="282" r:id="rId19"/>
    <p:sldId id="305" r:id="rId20"/>
  </p:sldIdLst>
  <p:sldSz cx="9144000" cy="6858000" type="screen4x3"/>
  <p:notesSz cx="6858000" cy="9144000"/>
  <p:defaultTextStyle>
    <a:defPPr>
      <a:defRPr lang="en-US"/>
    </a:defPPr>
    <a:lvl1pPr algn="l" rtl="0" fontAlgn="base">
      <a:spcBef>
        <a:spcPct val="0"/>
      </a:spcBef>
      <a:spcAft>
        <a:spcPct val="0"/>
      </a:spcAft>
      <a:defRPr kern="1200">
        <a:solidFill>
          <a:schemeClr val="tx1"/>
        </a:solidFill>
        <a:latin typeface="Arial" charset="0"/>
        <a:ea typeface="ＭＳ Ｐゴシック" charset="0"/>
        <a:cs typeface="+mn-cs"/>
      </a:defRPr>
    </a:lvl1pPr>
    <a:lvl2pPr marL="457200" algn="l" rtl="0" fontAlgn="base">
      <a:spcBef>
        <a:spcPct val="0"/>
      </a:spcBef>
      <a:spcAft>
        <a:spcPct val="0"/>
      </a:spcAft>
      <a:defRPr kern="1200">
        <a:solidFill>
          <a:schemeClr val="tx1"/>
        </a:solidFill>
        <a:latin typeface="Arial" charset="0"/>
        <a:ea typeface="ＭＳ Ｐゴシック" charset="0"/>
        <a:cs typeface="+mn-cs"/>
      </a:defRPr>
    </a:lvl2pPr>
    <a:lvl3pPr marL="914400" algn="l" rtl="0" fontAlgn="base">
      <a:spcBef>
        <a:spcPct val="0"/>
      </a:spcBef>
      <a:spcAft>
        <a:spcPct val="0"/>
      </a:spcAft>
      <a:defRPr kern="1200">
        <a:solidFill>
          <a:schemeClr val="tx1"/>
        </a:solidFill>
        <a:latin typeface="Arial" charset="0"/>
        <a:ea typeface="ＭＳ Ｐゴシック" charset="0"/>
        <a:cs typeface="+mn-cs"/>
      </a:defRPr>
    </a:lvl3pPr>
    <a:lvl4pPr marL="1371600" algn="l" rtl="0" fontAlgn="base">
      <a:spcBef>
        <a:spcPct val="0"/>
      </a:spcBef>
      <a:spcAft>
        <a:spcPct val="0"/>
      </a:spcAft>
      <a:defRPr kern="1200">
        <a:solidFill>
          <a:schemeClr val="tx1"/>
        </a:solidFill>
        <a:latin typeface="Arial" charset="0"/>
        <a:ea typeface="ＭＳ Ｐゴシック" charset="0"/>
        <a:cs typeface="+mn-cs"/>
      </a:defRPr>
    </a:lvl4pPr>
    <a:lvl5pPr marL="1828800" algn="l" rtl="0" fontAlgn="base">
      <a:spcBef>
        <a:spcPct val="0"/>
      </a:spcBef>
      <a:spcAft>
        <a:spcPct val="0"/>
      </a:spcAft>
      <a:defRPr kern="1200">
        <a:solidFill>
          <a:schemeClr val="tx1"/>
        </a:solidFill>
        <a:latin typeface="Arial" charset="0"/>
        <a:ea typeface="ＭＳ Ｐゴシック" charset="0"/>
        <a:cs typeface="+mn-cs"/>
      </a:defRPr>
    </a:lvl5pPr>
    <a:lvl6pPr marL="2286000" algn="l" defTabSz="457200" rtl="0" eaLnBrk="1" latinLnBrk="0" hangingPunct="1">
      <a:defRPr kern="1200">
        <a:solidFill>
          <a:schemeClr val="tx1"/>
        </a:solidFill>
        <a:latin typeface="Arial" charset="0"/>
        <a:ea typeface="ＭＳ Ｐゴシック" charset="0"/>
        <a:cs typeface="+mn-cs"/>
      </a:defRPr>
    </a:lvl6pPr>
    <a:lvl7pPr marL="2743200" algn="l" defTabSz="457200" rtl="0" eaLnBrk="1" latinLnBrk="0" hangingPunct="1">
      <a:defRPr kern="1200">
        <a:solidFill>
          <a:schemeClr val="tx1"/>
        </a:solidFill>
        <a:latin typeface="Arial" charset="0"/>
        <a:ea typeface="ＭＳ Ｐゴシック" charset="0"/>
        <a:cs typeface="+mn-cs"/>
      </a:defRPr>
    </a:lvl7pPr>
    <a:lvl8pPr marL="3200400" algn="l" defTabSz="457200" rtl="0" eaLnBrk="1" latinLnBrk="0" hangingPunct="1">
      <a:defRPr kern="1200">
        <a:solidFill>
          <a:schemeClr val="tx1"/>
        </a:solidFill>
        <a:latin typeface="Arial" charset="0"/>
        <a:ea typeface="ＭＳ Ｐゴシック" charset="0"/>
        <a:cs typeface="+mn-cs"/>
      </a:defRPr>
    </a:lvl8pPr>
    <a:lvl9pPr marL="3657600" algn="l" defTabSz="457200" rtl="0" eaLnBrk="1" latinLnBrk="0" hangingPunct="1">
      <a:defRPr kern="1200">
        <a:solidFill>
          <a:schemeClr val="tx1"/>
        </a:solidFill>
        <a:latin typeface="Arial" charset="0"/>
        <a:ea typeface="ＭＳ Ｐゴシック" charset="0"/>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1"/>
    <p:restoredTop sz="73190"/>
  </p:normalViewPr>
  <p:slideViewPr>
    <p:cSldViewPr>
      <p:cViewPr>
        <p:scale>
          <a:sx n="100" d="100"/>
          <a:sy n="100" d="100"/>
        </p:scale>
        <p:origin x="760" y="144"/>
      </p:cViewPr>
      <p:guideLst/>
    </p:cSldViewPr>
  </p:slideViewPr>
  <p:notesTextViewPr>
    <p:cViewPr>
      <p:scale>
        <a:sx n="130" d="100"/>
        <a:sy n="13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diagrams/_rels/data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ata3.xml.rels><?xml version="1.0" encoding="UTF-8" standalone="yes"?>
<Relationships xmlns="http://schemas.openxmlformats.org/package/2006/relationships"><Relationship Id="rId8" Type="http://schemas.openxmlformats.org/officeDocument/2006/relationships/image" Target="../media/image16.svg"/><Relationship Id="rId3" Type="http://schemas.openxmlformats.org/officeDocument/2006/relationships/image" Target="../media/image11.png"/><Relationship Id="rId7" Type="http://schemas.openxmlformats.org/officeDocument/2006/relationships/image" Target="../media/image15.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10" Type="http://schemas.openxmlformats.org/officeDocument/2006/relationships/image" Target="../media/image18.svg"/><Relationship Id="rId4" Type="http://schemas.openxmlformats.org/officeDocument/2006/relationships/image" Target="../media/image12.svg"/><Relationship Id="rId9" Type="http://schemas.openxmlformats.org/officeDocument/2006/relationships/image" Target="../media/image17.png"/></Relationships>
</file>

<file path=ppt/diagrams/_rels/data4.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2.png"/><Relationship Id="rId7" Type="http://schemas.openxmlformats.org/officeDocument/2006/relationships/image" Target="../media/image7.png"/><Relationship Id="rId2" Type="http://schemas.openxmlformats.org/officeDocument/2006/relationships/image" Target="../media/image31.svg"/><Relationship Id="rId1" Type="http://schemas.openxmlformats.org/officeDocument/2006/relationships/image" Target="../media/image30.png"/><Relationship Id="rId6" Type="http://schemas.openxmlformats.org/officeDocument/2006/relationships/image" Target="../media/image35.svg"/><Relationship Id="rId5" Type="http://schemas.openxmlformats.org/officeDocument/2006/relationships/image" Target="../media/image34.png"/><Relationship Id="rId10" Type="http://schemas.openxmlformats.org/officeDocument/2006/relationships/image" Target="../media/image37.svg"/><Relationship Id="rId4" Type="http://schemas.openxmlformats.org/officeDocument/2006/relationships/image" Target="../media/image33.svg"/><Relationship Id="rId9" Type="http://schemas.openxmlformats.org/officeDocument/2006/relationships/image" Target="../media/image36.png"/></Relationships>
</file>

<file path=ppt/diagrams/_rels/drawing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3.xml.rels><?xml version="1.0" encoding="UTF-8" standalone="yes"?>
<Relationships xmlns="http://schemas.openxmlformats.org/package/2006/relationships"><Relationship Id="rId8" Type="http://schemas.openxmlformats.org/officeDocument/2006/relationships/image" Target="../media/image16.svg"/><Relationship Id="rId3" Type="http://schemas.openxmlformats.org/officeDocument/2006/relationships/image" Target="../media/image11.png"/><Relationship Id="rId7" Type="http://schemas.openxmlformats.org/officeDocument/2006/relationships/image" Target="../media/image15.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10" Type="http://schemas.openxmlformats.org/officeDocument/2006/relationships/image" Target="../media/image18.svg"/><Relationship Id="rId4" Type="http://schemas.openxmlformats.org/officeDocument/2006/relationships/image" Target="../media/image12.svg"/><Relationship Id="rId9" Type="http://schemas.openxmlformats.org/officeDocument/2006/relationships/image" Target="../media/image17.png"/></Relationships>
</file>

<file path=ppt/diagrams/_rels/drawing4.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2.png"/><Relationship Id="rId7" Type="http://schemas.openxmlformats.org/officeDocument/2006/relationships/image" Target="../media/image7.png"/><Relationship Id="rId2" Type="http://schemas.openxmlformats.org/officeDocument/2006/relationships/image" Target="../media/image31.svg"/><Relationship Id="rId1" Type="http://schemas.openxmlformats.org/officeDocument/2006/relationships/image" Target="../media/image30.png"/><Relationship Id="rId6" Type="http://schemas.openxmlformats.org/officeDocument/2006/relationships/image" Target="../media/image35.svg"/><Relationship Id="rId5" Type="http://schemas.openxmlformats.org/officeDocument/2006/relationships/image" Target="../media/image34.png"/><Relationship Id="rId10" Type="http://schemas.openxmlformats.org/officeDocument/2006/relationships/image" Target="../media/image37.svg"/><Relationship Id="rId4" Type="http://schemas.openxmlformats.org/officeDocument/2006/relationships/image" Target="../media/image33.svg"/><Relationship Id="rId9" Type="http://schemas.openxmlformats.org/officeDocument/2006/relationships/image" Target="../media/image36.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5C66DF7-4316-40BA-80AF-4F6941059CB8}"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8D26C939-B8F8-4C88-B5FB-8434EDED5F85}">
      <dgm:prSet/>
      <dgm:spPr/>
      <dgm:t>
        <a:bodyPr/>
        <a:lstStyle/>
        <a:p>
          <a:pPr>
            <a:lnSpc>
              <a:spcPct val="100000"/>
            </a:lnSpc>
          </a:pPr>
          <a:r>
            <a:rPr lang="en-US" dirty="0"/>
            <a:t>EIA – Origins and Legislation</a:t>
          </a:r>
        </a:p>
      </dgm:t>
    </dgm:pt>
    <dgm:pt modelId="{B88C5156-84C2-4188-AB00-5493E80FAD43}" type="parTrans" cxnId="{2A75A1F0-600F-41D1-96C1-EEF4D7EBD1D0}">
      <dgm:prSet/>
      <dgm:spPr/>
      <dgm:t>
        <a:bodyPr/>
        <a:lstStyle/>
        <a:p>
          <a:endParaRPr lang="en-US"/>
        </a:p>
      </dgm:t>
    </dgm:pt>
    <dgm:pt modelId="{B381E131-3BA9-4595-963B-290805D2B8F3}" type="sibTrans" cxnId="{2A75A1F0-600F-41D1-96C1-EEF4D7EBD1D0}">
      <dgm:prSet/>
      <dgm:spPr/>
      <dgm:t>
        <a:bodyPr/>
        <a:lstStyle/>
        <a:p>
          <a:endParaRPr lang="en-US"/>
        </a:p>
      </dgm:t>
    </dgm:pt>
    <dgm:pt modelId="{ADD37751-A686-4F02-ABFF-2D5BE8944265}">
      <dgm:prSet/>
      <dgm:spPr/>
      <dgm:t>
        <a:bodyPr/>
        <a:lstStyle/>
        <a:p>
          <a:pPr>
            <a:lnSpc>
              <a:spcPct val="100000"/>
            </a:lnSpc>
          </a:pPr>
          <a:r>
            <a:rPr lang="en-US" dirty="0"/>
            <a:t>EIA – Framework</a:t>
          </a:r>
        </a:p>
      </dgm:t>
    </dgm:pt>
    <dgm:pt modelId="{1C06F007-E438-49C1-86A0-3CC5BFA71D63}" type="parTrans" cxnId="{FE309E26-476B-456A-ADE6-7A53DAC2BAC9}">
      <dgm:prSet/>
      <dgm:spPr/>
      <dgm:t>
        <a:bodyPr/>
        <a:lstStyle/>
        <a:p>
          <a:endParaRPr lang="en-US"/>
        </a:p>
      </dgm:t>
    </dgm:pt>
    <dgm:pt modelId="{2E56EDC6-19FE-4768-874B-AB8694649B73}" type="sibTrans" cxnId="{FE309E26-476B-456A-ADE6-7A53DAC2BAC9}">
      <dgm:prSet/>
      <dgm:spPr/>
      <dgm:t>
        <a:bodyPr/>
        <a:lstStyle/>
        <a:p>
          <a:endParaRPr lang="en-US"/>
        </a:p>
      </dgm:t>
    </dgm:pt>
    <dgm:pt modelId="{AA69642C-6D79-4931-A441-D92B736A334F}">
      <dgm:prSet/>
      <dgm:spPr/>
      <dgm:t>
        <a:bodyPr/>
        <a:lstStyle/>
        <a:p>
          <a:pPr>
            <a:lnSpc>
              <a:spcPct val="100000"/>
            </a:lnSpc>
          </a:pPr>
          <a:r>
            <a:rPr lang="en-US" dirty="0"/>
            <a:t>Case Study</a:t>
          </a:r>
        </a:p>
      </dgm:t>
    </dgm:pt>
    <dgm:pt modelId="{1B227876-8C49-484B-89A9-1165B9C883EE}" type="parTrans" cxnId="{AFBDF72B-7FF2-44FF-9D8E-E43656AA1D5B}">
      <dgm:prSet/>
      <dgm:spPr/>
      <dgm:t>
        <a:bodyPr/>
        <a:lstStyle/>
        <a:p>
          <a:endParaRPr lang="en-US"/>
        </a:p>
      </dgm:t>
    </dgm:pt>
    <dgm:pt modelId="{71501007-9E1F-441C-A2A3-B50285D3178C}" type="sibTrans" cxnId="{AFBDF72B-7FF2-44FF-9D8E-E43656AA1D5B}">
      <dgm:prSet/>
      <dgm:spPr/>
      <dgm:t>
        <a:bodyPr/>
        <a:lstStyle/>
        <a:p>
          <a:endParaRPr lang="en-US"/>
        </a:p>
      </dgm:t>
    </dgm:pt>
    <dgm:pt modelId="{E05A6AB0-C8D4-4FA3-A650-A5855DA2EDF7}" type="pres">
      <dgm:prSet presAssocID="{E5C66DF7-4316-40BA-80AF-4F6941059CB8}" presName="root" presStyleCnt="0">
        <dgm:presLayoutVars>
          <dgm:dir/>
          <dgm:resizeHandles val="exact"/>
        </dgm:presLayoutVars>
      </dgm:prSet>
      <dgm:spPr/>
    </dgm:pt>
    <dgm:pt modelId="{46A42CA5-1978-4C06-8F5D-929C34E3C589}" type="pres">
      <dgm:prSet presAssocID="{8D26C939-B8F8-4C88-B5FB-8434EDED5F85}" presName="compNode" presStyleCnt="0"/>
      <dgm:spPr/>
    </dgm:pt>
    <dgm:pt modelId="{073BC962-4F79-4B1A-9984-2402951541CD}" type="pres">
      <dgm:prSet presAssocID="{8D26C939-B8F8-4C88-B5FB-8434EDED5F85}" presName="bgRect" presStyleLbl="bgShp" presStyleIdx="0" presStyleCnt="3"/>
      <dgm:spPr/>
    </dgm:pt>
    <dgm:pt modelId="{302A9D13-282E-49ED-A13C-CBFC3B2DA486}" type="pres">
      <dgm:prSet presAssocID="{8D26C939-B8F8-4C88-B5FB-8434EDED5F85}"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Gavel"/>
        </a:ext>
      </dgm:extLst>
    </dgm:pt>
    <dgm:pt modelId="{5C8FA7C8-8FBA-4944-9390-AF4D140C2416}" type="pres">
      <dgm:prSet presAssocID="{8D26C939-B8F8-4C88-B5FB-8434EDED5F85}" presName="spaceRect" presStyleCnt="0"/>
      <dgm:spPr/>
    </dgm:pt>
    <dgm:pt modelId="{52843383-035F-4B37-AE42-F4C29C686419}" type="pres">
      <dgm:prSet presAssocID="{8D26C939-B8F8-4C88-B5FB-8434EDED5F85}" presName="parTx" presStyleLbl="revTx" presStyleIdx="0" presStyleCnt="3">
        <dgm:presLayoutVars>
          <dgm:chMax val="0"/>
          <dgm:chPref val="0"/>
        </dgm:presLayoutVars>
      </dgm:prSet>
      <dgm:spPr/>
    </dgm:pt>
    <dgm:pt modelId="{AFAB82E3-D5D7-4178-84E2-CF3AD8EF34BC}" type="pres">
      <dgm:prSet presAssocID="{B381E131-3BA9-4595-963B-290805D2B8F3}" presName="sibTrans" presStyleCnt="0"/>
      <dgm:spPr/>
    </dgm:pt>
    <dgm:pt modelId="{A1F45CDF-A2D7-4499-99A3-B07BA79B53F3}" type="pres">
      <dgm:prSet presAssocID="{ADD37751-A686-4F02-ABFF-2D5BE8944265}" presName="compNode" presStyleCnt="0"/>
      <dgm:spPr/>
    </dgm:pt>
    <dgm:pt modelId="{C2F8C9C1-7CD1-40F8-878A-D8A7E49835AB}" type="pres">
      <dgm:prSet presAssocID="{ADD37751-A686-4F02-ABFF-2D5BE8944265}" presName="bgRect" presStyleLbl="bgShp" presStyleIdx="1" presStyleCnt="3"/>
      <dgm:spPr/>
    </dgm:pt>
    <dgm:pt modelId="{CC841BE3-7C74-4308-8201-93EC4D13A613}" type="pres">
      <dgm:prSet presAssocID="{ADD37751-A686-4F02-ABFF-2D5BE8944265}"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Peas In Pod"/>
        </a:ext>
      </dgm:extLst>
    </dgm:pt>
    <dgm:pt modelId="{20E782E1-6D0E-4C21-9434-E9B8E4F9023F}" type="pres">
      <dgm:prSet presAssocID="{ADD37751-A686-4F02-ABFF-2D5BE8944265}" presName="spaceRect" presStyleCnt="0"/>
      <dgm:spPr/>
    </dgm:pt>
    <dgm:pt modelId="{FB91823C-3139-4281-953E-34AD805693F5}" type="pres">
      <dgm:prSet presAssocID="{ADD37751-A686-4F02-ABFF-2D5BE8944265}" presName="parTx" presStyleLbl="revTx" presStyleIdx="1" presStyleCnt="3">
        <dgm:presLayoutVars>
          <dgm:chMax val="0"/>
          <dgm:chPref val="0"/>
        </dgm:presLayoutVars>
      </dgm:prSet>
      <dgm:spPr/>
    </dgm:pt>
    <dgm:pt modelId="{C83D8906-73BE-46FA-8164-5FB0E97F596D}" type="pres">
      <dgm:prSet presAssocID="{2E56EDC6-19FE-4768-874B-AB8694649B73}" presName="sibTrans" presStyleCnt="0"/>
      <dgm:spPr/>
    </dgm:pt>
    <dgm:pt modelId="{7E2192DD-D16F-43F7-B3A9-255635F9FBF7}" type="pres">
      <dgm:prSet presAssocID="{AA69642C-6D79-4931-A441-D92B736A334F}" presName="compNode" presStyleCnt="0"/>
      <dgm:spPr/>
    </dgm:pt>
    <dgm:pt modelId="{7583AB93-AF33-40A5-B2CD-D72D87227F17}" type="pres">
      <dgm:prSet presAssocID="{AA69642C-6D79-4931-A441-D92B736A334F}" presName="bgRect" presStyleLbl="bgShp" presStyleIdx="2" presStyleCnt="3"/>
      <dgm:spPr/>
    </dgm:pt>
    <dgm:pt modelId="{D744C7D7-4465-4B23-ADD6-95F682B564BF}" type="pres">
      <dgm:prSet presAssocID="{AA69642C-6D79-4931-A441-D92B736A334F}"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Magnifying glass"/>
        </a:ext>
      </dgm:extLst>
    </dgm:pt>
    <dgm:pt modelId="{5F7675D2-C156-432D-8BBC-A8A3EC927611}" type="pres">
      <dgm:prSet presAssocID="{AA69642C-6D79-4931-A441-D92B736A334F}" presName="spaceRect" presStyleCnt="0"/>
      <dgm:spPr/>
    </dgm:pt>
    <dgm:pt modelId="{01DF0602-F6C3-4B09-95C5-1037444835E4}" type="pres">
      <dgm:prSet presAssocID="{AA69642C-6D79-4931-A441-D92B736A334F}" presName="parTx" presStyleLbl="revTx" presStyleIdx="2" presStyleCnt="3">
        <dgm:presLayoutVars>
          <dgm:chMax val="0"/>
          <dgm:chPref val="0"/>
        </dgm:presLayoutVars>
      </dgm:prSet>
      <dgm:spPr/>
    </dgm:pt>
  </dgm:ptLst>
  <dgm:cxnLst>
    <dgm:cxn modelId="{A232A004-19E1-467C-927C-AED2C47CEBCF}" type="presOf" srcId="{AA69642C-6D79-4931-A441-D92B736A334F}" destId="{01DF0602-F6C3-4B09-95C5-1037444835E4}" srcOrd="0" destOrd="0" presId="urn:microsoft.com/office/officeart/2018/2/layout/IconVerticalSolidList"/>
    <dgm:cxn modelId="{FE309E26-476B-456A-ADE6-7A53DAC2BAC9}" srcId="{E5C66DF7-4316-40BA-80AF-4F6941059CB8}" destId="{ADD37751-A686-4F02-ABFF-2D5BE8944265}" srcOrd="1" destOrd="0" parTransId="{1C06F007-E438-49C1-86A0-3CC5BFA71D63}" sibTransId="{2E56EDC6-19FE-4768-874B-AB8694649B73}"/>
    <dgm:cxn modelId="{AFBDF72B-7FF2-44FF-9D8E-E43656AA1D5B}" srcId="{E5C66DF7-4316-40BA-80AF-4F6941059CB8}" destId="{AA69642C-6D79-4931-A441-D92B736A334F}" srcOrd="2" destOrd="0" parTransId="{1B227876-8C49-484B-89A9-1165B9C883EE}" sibTransId="{71501007-9E1F-441C-A2A3-B50285D3178C}"/>
    <dgm:cxn modelId="{07A1B33B-D30C-4C14-AD16-0A1378C1D87F}" type="presOf" srcId="{8D26C939-B8F8-4C88-B5FB-8434EDED5F85}" destId="{52843383-035F-4B37-AE42-F4C29C686419}" srcOrd="0" destOrd="0" presId="urn:microsoft.com/office/officeart/2018/2/layout/IconVerticalSolidList"/>
    <dgm:cxn modelId="{6ADEB8B1-49D2-4984-9EAE-40499BF5DEAB}" type="presOf" srcId="{ADD37751-A686-4F02-ABFF-2D5BE8944265}" destId="{FB91823C-3139-4281-953E-34AD805693F5}" srcOrd="0" destOrd="0" presId="urn:microsoft.com/office/officeart/2018/2/layout/IconVerticalSolidList"/>
    <dgm:cxn modelId="{3F6795EF-5997-4F27-840D-F0864683C27D}" type="presOf" srcId="{E5C66DF7-4316-40BA-80AF-4F6941059CB8}" destId="{E05A6AB0-C8D4-4FA3-A650-A5855DA2EDF7}" srcOrd="0" destOrd="0" presId="urn:microsoft.com/office/officeart/2018/2/layout/IconVerticalSolidList"/>
    <dgm:cxn modelId="{2A75A1F0-600F-41D1-96C1-EEF4D7EBD1D0}" srcId="{E5C66DF7-4316-40BA-80AF-4F6941059CB8}" destId="{8D26C939-B8F8-4C88-B5FB-8434EDED5F85}" srcOrd="0" destOrd="0" parTransId="{B88C5156-84C2-4188-AB00-5493E80FAD43}" sibTransId="{B381E131-3BA9-4595-963B-290805D2B8F3}"/>
    <dgm:cxn modelId="{F8DC70E4-CFAA-4DE7-8974-62B37954F555}" type="presParOf" srcId="{E05A6AB0-C8D4-4FA3-A650-A5855DA2EDF7}" destId="{46A42CA5-1978-4C06-8F5D-929C34E3C589}" srcOrd="0" destOrd="0" presId="urn:microsoft.com/office/officeart/2018/2/layout/IconVerticalSolidList"/>
    <dgm:cxn modelId="{9170AD13-E283-4F0B-8FF7-D2A6FEEC3C5A}" type="presParOf" srcId="{46A42CA5-1978-4C06-8F5D-929C34E3C589}" destId="{073BC962-4F79-4B1A-9984-2402951541CD}" srcOrd="0" destOrd="0" presId="urn:microsoft.com/office/officeart/2018/2/layout/IconVerticalSolidList"/>
    <dgm:cxn modelId="{56582CCA-EF81-4F24-BD28-AF74F7B53479}" type="presParOf" srcId="{46A42CA5-1978-4C06-8F5D-929C34E3C589}" destId="{302A9D13-282E-49ED-A13C-CBFC3B2DA486}" srcOrd="1" destOrd="0" presId="urn:microsoft.com/office/officeart/2018/2/layout/IconVerticalSolidList"/>
    <dgm:cxn modelId="{8E7A4C6E-A193-4606-B89A-16D2AF5197FC}" type="presParOf" srcId="{46A42CA5-1978-4C06-8F5D-929C34E3C589}" destId="{5C8FA7C8-8FBA-4944-9390-AF4D140C2416}" srcOrd="2" destOrd="0" presId="urn:microsoft.com/office/officeart/2018/2/layout/IconVerticalSolidList"/>
    <dgm:cxn modelId="{1145F672-643D-4061-909F-6A1D8163EDA0}" type="presParOf" srcId="{46A42CA5-1978-4C06-8F5D-929C34E3C589}" destId="{52843383-035F-4B37-AE42-F4C29C686419}" srcOrd="3" destOrd="0" presId="urn:microsoft.com/office/officeart/2018/2/layout/IconVerticalSolidList"/>
    <dgm:cxn modelId="{09E1F589-4315-4A9F-AF7C-8AA7ACB49CAA}" type="presParOf" srcId="{E05A6AB0-C8D4-4FA3-A650-A5855DA2EDF7}" destId="{AFAB82E3-D5D7-4178-84E2-CF3AD8EF34BC}" srcOrd="1" destOrd="0" presId="urn:microsoft.com/office/officeart/2018/2/layout/IconVerticalSolidList"/>
    <dgm:cxn modelId="{457C3BCE-A1D9-4E3B-92CA-B2B08C506ED3}" type="presParOf" srcId="{E05A6AB0-C8D4-4FA3-A650-A5855DA2EDF7}" destId="{A1F45CDF-A2D7-4499-99A3-B07BA79B53F3}" srcOrd="2" destOrd="0" presId="urn:microsoft.com/office/officeart/2018/2/layout/IconVerticalSolidList"/>
    <dgm:cxn modelId="{1F69CDF0-6171-4C9A-8DAD-5B674CA05784}" type="presParOf" srcId="{A1F45CDF-A2D7-4499-99A3-B07BA79B53F3}" destId="{C2F8C9C1-7CD1-40F8-878A-D8A7E49835AB}" srcOrd="0" destOrd="0" presId="urn:microsoft.com/office/officeart/2018/2/layout/IconVerticalSolidList"/>
    <dgm:cxn modelId="{46D33AFB-E536-4EFC-9939-AFA55D14C749}" type="presParOf" srcId="{A1F45CDF-A2D7-4499-99A3-B07BA79B53F3}" destId="{CC841BE3-7C74-4308-8201-93EC4D13A613}" srcOrd="1" destOrd="0" presId="urn:microsoft.com/office/officeart/2018/2/layout/IconVerticalSolidList"/>
    <dgm:cxn modelId="{37C2DD6C-90AA-403E-B67F-A20FD32BD978}" type="presParOf" srcId="{A1F45CDF-A2D7-4499-99A3-B07BA79B53F3}" destId="{20E782E1-6D0E-4C21-9434-E9B8E4F9023F}" srcOrd="2" destOrd="0" presId="urn:microsoft.com/office/officeart/2018/2/layout/IconVerticalSolidList"/>
    <dgm:cxn modelId="{6BB8A8BA-7584-48E4-A253-449EE536F8A4}" type="presParOf" srcId="{A1F45CDF-A2D7-4499-99A3-B07BA79B53F3}" destId="{FB91823C-3139-4281-953E-34AD805693F5}" srcOrd="3" destOrd="0" presId="urn:microsoft.com/office/officeart/2018/2/layout/IconVerticalSolidList"/>
    <dgm:cxn modelId="{88D19F27-47F2-43DF-9E1B-2F6A99365600}" type="presParOf" srcId="{E05A6AB0-C8D4-4FA3-A650-A5855DA2EDF7}" destId="{C83D8906-73BE-46FA-8164-5FB0E97F596D}" srcOrd="3" destOrd="0" presId="urn:microsoft.com/office/officeart/2018/2/layout/IconVerticalSolidList"/>
    <dgm:cxn modelId="{85453994-45CB-4FF4-8A58-3B59B58EB3CE}" type="presParOf" srcId="{E05A6AB0-C8D4-4FA3-A650-A5855DA2EDF7}" destId="{7E2192DD-D16F-43F7-B3A9-255635F9FBF7}" srcOrd="4" destOrd="0" presId="urn:microsoft.com/office/officeart/2018/2/layout/IconVerticalSolidList"/>
    <dgm:cxn modelId="{7D8D3D80-F261-4A8A-8FB0-0DC80FF13D55}" type="presParOf" srcId="{7E2192DD-D16F-43F7-B3A9-255635F9FBF7}" destId="{7583AB93-AF33-40A5-B2CD-D72D87227F17}" srcOrd="0" destOrd="0" presId="urn:microsoft.com/office/officeart/2018/2/layout/IconVerticalSolidList"/>
    <dgm:cxn modelId="{6696C72E-AEEF-4BC9-9853-B7D8081FDA4C}" type="presParOf" srcId="{7E2192DD-D16F-43F7-B3A9-255635F9FBF7}" destId="{D744C7D7-4465-4B23-ADD6-95F682B564BF}" srcOrd="1" destOrd="0" presId="urn:microsoft.com/office/officeart/2018/2/layout/IconVerticalSolidList"/>
    <dgm:cxn modelId="{D9C50C17-9187-4052-B13E-50125B6585E3}" type="presParOf" srcId="{7E2192DD-D16F-43F7-B3A9-255635F9FBF7}" destId="{5F7675D2-C156-432D-8BBC-A8A3EC927611}" srcOrd="2" destOrd="0" presId="urn:microsoft.com/office/officeart/2018/2/layout/IconVerticalSolidList"/>
    <dgm:cxn modelId="{58230E34-9B66-4196-9BB8-7200D75C450C}" type="presParOf" srcId="{7E2192DD-D16F-43F7-B3A9-255635F9FBF7}" destId="{01DF0602-F6C3-4B09-95C5-1037444835E4}"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EED46CD-978E-465A-A74D-8DE83E93533B}" type="doc">
      <dgm:prSet loTypeId="urn:microsoft.com/office/officeart/2016/7/layout/AccentHomeChevronProcess" loCatId="process" qsTypeId="urn:microsoft.com/office/officeart/2005/8/quickstyle/simple1" qsCatId="simple" csTypeId="urn:microsoft.com/office/officeart/2005/8/colors/colorful5" csCatId="colorful" phldr="1"/>
      <dgm:spPr/>
      <dgm:t>
        <a:bodyPr/>
        <a:lstStyle/>
        <a:p>
          <a:endParaRPr lang="en-US"/>
        </a:p>
      </dgm:t>
    </dgm:pt>
    <dgm:pt modelId="{C32D5135-9277-48C4-A89B-D5849B3ED0B8}">
      <dgm:prSet/>
      <dgm:spPr/>
      <dgm:t>
        <a:bodyPr/>
        <a:lstStyle/>
        <a:p>
          <a:r>
            <a:rPr lang="en-US"/>
            <a:t>1962</a:t>
          </a:r>
        </a:p>
      </dgm:t>
    </dgm:pt>
    <dgm:pt modelId="{B62F744B-5DBF-47C8-8A35-84672BD31A0B}" type="parTrans" cxnId="{A090FAC9-F587-4352-8922-2EDFB4E1F263}">
      <dgm:prSet/>
      <dgm:spPr/>
      <dgm:t>
        <a:bodyPr/>
        <a:lstStyle/>
        <a:p>
          <a:endParaRPr lang="en-US"/>
        </a:p>
      </dgm:t>
    </dgm:pt>
    <dgm:pt modelId="{5C5D3966-C7A7-448F-8789-040ECE0CB189}" type="sibTrans" cxnId="{A090FAC9-F587-4352-8922-2EDFB4E1F263}">
      <dgm:prSet/>
      <dgm:spPr/>
      <dgm:t>
        <a:bodyPr/>
        <a:lstStyle/>
        <a:p>
          <a:endParaRPr lang="en-US"/>
        </a:p>
      </dgm:t>
    </dgm:pt>
    <dgm:pt modelId="{8ED915E3-59A6-4A89-8E08-324BB87D91E9}">
      <dgm:prSet/>
      <dgm:spPr/>
      <dgm:t>
        <a:bodyPr/>
        <a:lstStyle/>
        <a:p>
          <a:r>
            <a:rPr lang="en-US"/>
            <a:t>Rachel Carson publishes Silent Spring</a:t>
          </a:r>
        </a:p>
      </dgm:t>
    </dgm:pt>
    <dgm:pt modelId="{1EE85588-C1B2-4149-9019-E575E75764AE}" type="parTrans" cxnId="{B4738B9B-5737-42EE-ADA0-9CCDB3E25CAB}">
      <dgm:prSet/>
      <dgm:spPr/>
      <dgm:t>
        <a:bodyPr/>
        <a:lstStyle/>
        <a:p>
          <a:endParaRPr lang="en-US"/>
        </a:p>
      </dgm:t>
    </dgm:pt>
    <dgm:pt modelId="{2BB4EBF5-0A79-44A6-B218-A674A3903D2D}" type="sibTrans" cxnId="{B4738B9B-5737-42EE-ADA0-9CCDB3E25CAB}">
      <dgm:prSet/>
      <dgm:spPr/>
      <dgm:t>
        <a:bodyPr/>
        <a:lstStyle/>
        <a:p>
          <a:endParaRPr lang="en-US"/>
        </a:p>
      </dgm:t>
    </dgm:pt>
    <dgm:pt modelId="{CB3987DC-CF15-435B-9201-C9D2476D621A}">
      <dgm:prSet/>
      <dgm:spPr/>
      <dgm:t>
        <a:bodyPr/>
        <a:lstStyle/>
        <a:p>
          <a:r>
            <a:rPr lang="en-US"/>
            <a:t>1969</a:t>
          </a:r>
        </a:p>
      </dgm:t>
    </dgm:pt>
    <dgm:pt modelId="{A30D1070-B81F-43D2-886C-0E2B79FEA31C}" type="parTrans" cxnId="{B279694D-9F85-4CB2-9CF7-C5FC180996FE}">
      <dgm:prSet/>
      <dgm:spPr/>
      <dgm:t>
        <a:bodyPr/>
        <a:lstStyle/>
        <a:p>
          <a:endParaRPr lang="en-US"/>
        </a:p>
      </dgm:t>
    </dgm:pt>
    <dgm:pt modelId="{3BBE8744-825C-4AF3-BE7A-0CED7F967FA9}" type="sibTrans" cxnId="{B279694D-9F85-4CB2-9CF7-C5FC180996FE}">
      <dgm:prSet/>
      <dgm:spPr/>
      <dgm:t>
        <a:bodyPr/>
        <a:lstStyle/>
        <a:p>
          <a:endParaRPr lang="en-US"/>
        </a:p>
      </dgm:t>
    </dgm:pt>
    <dgm:pt modelId="{A0AC6457-217C-4FF9-9566-EF9BBD6F5321}">
      <dgm:prSet/>
      <dgm:spPr/>
      <dgm:t>
        <a:bodyPr/>
        <a:lstStyle/>
        <a:p>
          <a:r>
            <a:rPr lang="en-US"/>
            <a:t>USA brings National Environmental Policy Act</a:t>
          </a:r>
        </a:p>
      </dgm:t>
    </dgm:pt>
    <dgm:pt modelId="{2756B0FE-B4A5-4B74-97FD-85430A47B195}" type="parTrans" cxnId="{53BD7A40-87E4-4641-8F9B-C236A03D1D7C}">
      <dgm:prSet/>
      <dgm:spPr/>
      <dgm:t>
        <a:bodyPr/>
        <a:lstStyle/>
        <a:p>
          <a:endParaRPr lang="en-US"/>
        </a:p>
      </dgm:t>
    </dgm:pt>
    <dgm:pt modelId="{405524A2-3238-4BF8-A720-E3609B316068}" type="sibTrans" cxnId="{53BD7A40-87E4-4641-8F9B-C236A03D1D7C}">
      <dgm:prSet/>
      <dgm:spPr/>
      <dgm:t>
        <a:bodyPr/>
        <a:lstStyle/>
        <a:p>
          <a:endParaRPr lang="en-US"/>
        </a:p>
      </dgm:t>
    </dgm:pt>
    <dgm:pt modelId="{D9DCC714-4D7E-41B6-82DE-99BB79CB7C76}">
      <dgm:prSet/>
      <dgm:spPr/>
      <dgm:t>
        <a:bodyPr/>
        <a:lstStyle/>
        <a:p>
          <a:r>
            <a:rPr lang="en-US"/>
            <a:t>1985</a:t>
          </a:r>
        </a:p>
      </dgm:t>
    </dgm:pt>
    <dgm:pt modelId="{C43055F5-734B-4A3A-BDC4-732CD2CEB257}" type="parTrans" cxnId="{A2009384-C958-4F05-8AC2-0E388EFF1E48}">
      <dgm:prSet/>
      <dgm:spPr/>
      <dgm:t>
        <a:bodyPr/>
        <a:lstStyle/>
        <a:p>
          <a:endParaRPr lang="en-US"/>
        </a:p>
      </dgm:t>
    </dgm:pt>
    <dgm:pt modelId="{EBACC480-9D90-42D7-BB2F-A970C84B7CF8}" type="sibTrans" cxnId="{A2009384-C958-4F05-8AC2-0E388EFF1E48}">
      <dgm:prSet/>
      <dgm:spPr/>
      <dgm:t>
        <a:bodyPr/>
        <a:lstStyle/>
        <a:p>
          <a:endParaRPr lang="en-US"/>
        </a:p>
      </dgm:t>
    </dgm:pt>
    <dgm:pt modelId="{88C82D15-12CD-47D8-B10C-40851EDAC6D7}">
      <dgm:prSet/>
      <dgm:spPr/>
      <dgm:t>
        <a:bodyPr/>
        <a:lstStyle/>
        <a:p>
          <a:r>
            <a:rPr lang="en-US" dirty="0"/>
            <a:t>European Union EIA directive was enacted</a:t>
          </a:r>
        </a:p>
      </dgm:t>
    </dgm:pt>
    <dgm:pt modelId="{16CB8D86-A055-4EDE-9549-150F95C5FAE1}" type="parTrans" cxnId="{9C71A2FA-030C-46CA-AC3D-C0DC75AEB4D8}">
      <dgm:prSet/>
      <dgm:spPr/>
      <dgm:t>
        <a:bodyPr/>
        <a:lstStyle/>
        <a:p>
          <a:endParaRPr lang="en-US"/>
        </a:p>
      </dgm:t>
    </dgm:pt>
    <dgm:pt modelId="{1AF40418-0F3D-4F3D-A5E9-3D9D5F4AD3A4}" type="sibTrans" cxnId="{9C71A2FA-030C-46CA-AC3D-C0DC75AEB4D8}">
      <dgm:prSet/>
      <dgm:spPr/>
      <dgm:t>
        <a:bodyPr/>
        <a:lstStyle/>
        <a:p>
          <a:endParaRPr lang="en-US"/>
        </a:p>
      </dgm:t>
    </dgm:pt>
    <dgm:pt modelId="{CA6BFE84-3551-4D85-980F-2E1B2138FF93}">
      <dgm:prSet/>
      <dgm:spPr/>
      <dgm:t>
        <a:bodyPr/>
        <a:lstStyle/>
        <a:p>
          <a:r>
            <a:rPr lang="en-US"/>
            <a:t>1988</a:t>
          </a:r>
        </a:p>
      </dgm:t>
    </dgm:pt>
    <dgm:pt modelId="{ECB8A596-CD09-47F9-8DA1-A2BDE24C02DB}" type="parTrans" cxnId="{358E06D8-0DD0-40F5-8A7D-AECCAB03870D}">
      <dgm:prSet/>
      <dgm:spPr/>
      <dgm:t>
        <a:bodyPr/>
        <a:lstStyle/>
        <a:p>
          <a:endParaRPr lang="en-US"/>
        </a:p>
      </dgm:t>
    </dgm:pt>
    <dgm:pt modelId="{D461C139-00DC-417C-B3E2-8A335A1CB6B2}" type="sibTrans" cxnId="{358E06D8-0DD0-40F5-8A7D-AECCAB03870D}">
      <dgm:prSet/>
      <dgm:spPr/>
      <dgm:t>
        <a:bodyPr/>
        <a:lstStyle/>
        <a:p>
          <a:endParaRPr lang="en-US"/>
        </a:p>
      </dgm:t>
    </dgm:pt>
    <dgm:pt modelId="{6BB74338-9F3D-40D0-8A65-249F474B8C1D}">
      <dgm:prSet/>
      <dgm:spPr/>
      <dgm:t>
        <a:bodyPr/>
        <a:lstStyle/>
        <a:p>
          <a:r>
            <a:rPr lang="en-US" dirty="0"/>
            <a:t>UK Town and Country Planning</a:t>
          </a:r>
        </a:p>
      </dgm:t>
    </dgm:pt>
    <dgm:pt modelId="{48D4426C-3C6F-4A9B-A463-62D5E50A8E33}" type="parTrans" cxnId="{639721D1-88E7-45DA-A05A-B8C4053FCC5F}">
      <dgm:prSet/>
      <dgm:spPr/>
      <dgm:t>
        <a:bodyPr/>
        <a:lstStyle/>
        <a:p>
          <a:endParaRPr lang="en-US"/>
        </a:p>
      </dgm:t>
    </dgm:pt>
    <dgm:pt modelId="{6E97BC0A-4973-48CC-8B98-E7C78B80BD11}" type="sibTrans" cxnId="{639721D1-88E7-45DA-A05A-B8C4053FCC5F}">
      <dgm:prSet/>
      <dgm:spPr/>
      <dgm:t>
        <a:bodyPr/>
        <a:lstStyle/>
        <a:p>
          <a:endParaRPr lang="en-US"/>
        </a:p>
      </dgm:t>
    </dgm:pt>
    <dgm:pt modelId="{48ACE962-A9D5-5343-9E22-4EEDEABFF13A}" type="pres">
      <dgm:prSet presAssocID="{EEED46CD-978E-465A-A74D-8DE83E93533B}" presName="Name0" presStyleCnt="0">
        <dgm:presLayoutVars>
          <dgm:animLvl val="lvl"/>
          <dgm:resizeHandles val="exact"/>
        </dgm:presLayoutVars>
      </dgm:prSet>
      <dgm:spPr/>
    </dgm:pt>
    <dgm:pt modelId="{7FB1AC66-2A67-2C4A-AB13-36AC56FAA307}" type="pres">
      <dgm:prSet presAssocID="{C32D5135-9277-48C4-A89B-D5849B3ED0B8}" presName="composite" presStyleCnt="0"/>
      <dgm:spPr/>
    </dgm:pt>
    <dgm:pt modelId="{90318AF3-5C69-2B47-9992-9359116DA3AC}" type="pres">
      <dgm:prSet presAssocID="{C32D5135-9277-48C4-A89B-D5849B3ED0B8}" presName="L" presStyleLbl="solidFgAcc1" presStyleIdx="0" presStyleCnt="4">
        <dgm:presLayoutVars>
          <dgm:chMax val="0"/>
          <dgm:chPref val="0"/>
        </dgm:presLayoutVars>
      </dgm:prSet>
      <dgm:spPr/>
    </dgm:pt>
    <dgm:pt modelId="{2B3DC118-8A27-AE4E-901D-D65BA5F612DA}" type="pres">
      <dgm:prSet presAssocID="{C32D5135-9277-48C4-A89B-D5849B3ED0B8}" presName="parTx" presStyleLbl="alignNode1" presStyleIdx="0" presStyleCnt="4">
        <dgm:presLayoutVars>
          <dgm:chMax val="0"/>
          <dgm:chPref val="0"/>
          <dgm:bulletEnabled val="1"/>
        </dgm:presLayoutVars>
      </dgm:prSet>
      <dgm:spPr/>
    </dgm:pt>
    <dgm:pt modelId="{210F1BB9-91F7-6940-93C7-C140EDFC6788}" type="pres">
      <dgm:prSet presAssocID="{C32D5135-9277-48C4-A89B-D5849B3ED0B8}" presName="desTx" presStyleLbl="revTx" presStyleIdx="0" presStyleCnt="4">
        <dgm:presLayoutVars>
          <dgm:chMax val="0"/>
          <dgm:chPref val="0"/>
          <dgm:bulletEnabled val="1"/>
        </dgm:presLayoutVars>
      </dgm:prSet>
      <dgm:spPr/>
    </dgm:pt>
    <dgm:pt modelId="{D2EACA58-27D0-874C-B4DD-253314807A29}" type="pres">
      <dgm:prSet presAssocID="{C32D5135-9277-48C4-A89B-D5849B3ED0B8}" presName="EmptyPlaceHolder" presStyleCnt="0"/>
      <dgm:spPr/>
    </dgm:pt>
    <dgm:pt modelId="{229A22E7-EFF7-DC4B-81CB-E626336B1CF7}" type="pres">
      <dgm:prSet presAssocID="{5C5D3966-C7A7-448F-8789-040ECE0CB189}" presName="space" presStyleCnt="0"/>
      <dgm:spPr/>
    </dgm:pt>
    <dgm:pt modelId="{71140E86-72ED-FC49-80B4-599299C07A8D}" type="pres">
      <dgm:prSet presAssocID="{CB3987DC-CF15-435B-9201-C9D2476D621A}" presName="composite" presStyleCnt="0"/>
      <dgm:spPr/>
    </dgm:pt>
    <dgm:pt modelId="{D2E79DE5-C9C8-144B-BA69-1B0EB03D2837}" type="pres">
      <dgm:prSet presAssocID="{CB3987DC-CF15-435B-9201-C9D2476D621A}" presName="L" presStyleLbl="solidFgAcc1" presStyleIdx="1" presStyleCnt="4">
        <dgm:presLayoutVars>
          <dgm:chMax val="0"/>
          <dgm:chPref val="0"/>
        </dgm:presLayoutVars>
      </dgm:prSet>
      <dgm:spPr/>
    </dgm:pt>
    <dgm:pt modelId="{8C2D39DD-C62C-104D-8D2B-3B72CAC9EBCE}" type="pres">
      <dgm:prSet presAssocID="{CB3987DC-CF15-435B-9201-C9D2476D621A}" presName="parTx" presStyleLbl="alignNode1" presStyleIdx="1" presStyleCnt="4">
        <dgm:presLayoutVars>
          <dgm:chMax val="0"/>
          <dgm:chPref val="0"/>
          <dgm:bulletEnabled val="1"/>
        </dgm:presLayoutVars>
      </dgm:prSet>
      <dgm:spPr/>
    </dgm:pt>
    <dgm:pt modelId="{474A1A26-953B-FF45-BDBA-A31B509D52C6}" type="pres">
      <dgm:prSet presAssocID="{CB3987DC-CF15-435B-9201-C9D2476D621A}" presName="desTx" presStyleLbl="revTx" presStyleIdx="1" presStyleCnt="4">
        <dgm:presLayoutVars>
          <dgm:chMax val="0"/>
          <dgm:chPref val="0"/>
          <dgm:bulletEnabled val="1"/>
        </dgm:presLayoutVars>
      </dgm:prSet>
      <dgm:spPr/>
    </dgm:pt>
    <dgm:pt modelId="{5BB25EA5-F0E1-DF46-AB5A-107B15580989}" type="pres">
      <dgm:prSet presAssocID="{CB3987DC-CF15-435B-9201-C9D2476D621A}" presName="EmptyPlaceHolder" presStyleCnt="0"/>
      <dgm:spPr/>
    </dgm:pt>
    <dgm:pt modelId="{F8E32F55-4475-8947-B5A2-987781468E81}" type="pres">
      <dgm:prSet presAssocID="{3BBE8744-825C-4AF3-BE7A-0CED7F967FA9}" presName="space" presStyleCnt="0"/>
      <dgm:spPr/>
    </dgm:pt>
    <dgm:pt modelId="{29CA4166-0D12-E94A-AC55-4418219D718A}" type="pres">
      <dgm:prSet presAssocID="{D9DCC714-4D7E-41B6-82DE-99BB79CB7C76}" presName="composite" presStyleCnt="0"/>
      <dgm:spPr/>
    </dgm:pt>
    <dgm:pt modelId="{09D8B7B1-B428-D742-916A-80B1528847A2}" type="pres">
      <dgm:prSet presAssocID="{D9DCC714-4D7E-41B6-82DE-99BB79CB7C76}" presName="L" presStyleLbl="solidFgAcc1" presStyleIdx="2" presStyleCnt="4">
        <dgm:presLayoutVars>
          <dgm:chMax val="0"/>
          <dgm:chPref val="0"/>
        </dgm:presLayoutVars>
      </dgm:prSet>
      <dgm:spPr/>
    </dgm:pt>
    <dgm:pt modelId="{FF443A42-D162-494B-BE27-04CCF05941EA}" type="pres">
      <dgm:prSet presAssocID="{D9DCC714-4D7E-41B6-82DE-99BB79CB7C76}" presName="parTx" presStyleLbl="alignNode1" presStyleIdx="2" presStyleCnt="4">
        <dgm:presLayoutVars>
          <dgm:chMax val="0"/>
          <dgm:chPref val="0"/>
          <dgm:bulletEnabled val="1"/>
        </dgm:presLayoutVars>
      </dgm:prSet>
      <dgm:spPr/>
    </dgm:pt>
    <dgm:pt modelId="{6CA4B5B1-CFEA-9249-A476-34D49675A77E}" type="pres">
      <dgm:prSet presAssocID="{D9DCC714-4D7E-41B6-82DE-99BB79CB7C76}" presName="desTx" presStyleLbl="revTx" presStyleIdx="2" presStyleCnt="4">
        <dgm:presLayoutVars>
          <dgm:chMax val="0"/>
          <dgm:chPref val="0"/>
          <dgm:bulletEnabled val="1"/>
        </dgm:presLayoutVars>
      </dgm:prSet>
      <dgm:spPr/>
    </dgm:pt>
    <dgm:pt modelId="{F9245771-BB29-EF45-A937-8B8427D6D536}" type="pres">
      <dgm:prSet presAssocID="{D9DCC714-4D7E-41B6-82DE-99BB79CB7C76}" presName="EmptyPlaceHolder" presStyleCnt="0"/>
      <dgm:spPr/>
    </dgm:pt>
    <dgm:pt modelId="{4A3BE4C7-1E0C-7743-B3C6-431DF9AC6C24}" type="pres">
      <dgm:prSet presAssocID="{EBACC480-9D90-42D7-BB2F-A970C84B7CF8}" presName="space" presStyleCnt="0"/>
      <dgm:spPr/>
    </dgm:pt>
    <dgm:pt modelId="{D437839D-959A-ED4A-B6FF-D5ABFE8B8383}" type="pres">
      <dgm:prSet presAssocID="{CA6BFE84-3551-4D85-980F-2E1B2138FF93}" presName="composite" presStyleCnt="0"/>
      <dgm:spPr/>
    </dgm:pt>
    <dgm:pt modelId="{194990F1-2CD3-754B-A7EA-79ECB65A6C7C}" type="pres">
      <dgm:prSet presAssocID="{CA6BFE84-3551-4D85-980F-2E1B2138FF93}" presName="L" presStyleLbl="solidFgAcc1" presStyleIdx="3" presStyleCnt="4">
        <dgm:presLayoutVars>
          <dgm:chMax val="0"/>
          <dgm:chPref val="0"/>
        </dgm:presLayoutVars>
      </dgm:prSet>
      <dgm:spPr/>
    </dgm:pt>
    <dgm:pt modelId="{51FA9C5A-4B31-2E44-9A60-C40CD99A97BC}" type="pres">
      <dgm:prSet presAssocID="{CA6BFE84-3551-4D85-980F-2E1B2138FF93}" presName="parTx" presStyleLbl="alignNode1" presStyleIdx="3" presStyleCnt="4">
        <dgm:presLayoutVars>
          <dgm:chMax val="0"/>
          <dgm:chPref val="0"/>
          <dgm:bulletEnabled val="1"/>
        </dgm:presLayoutVars>
      </dgm:prSet>
      <dgm:spPr/>
    </dgm:pt>
    <dgm:pt modelId="{5DB6DAB6-5ADC-4145-8FB0-9E94970B4935}" type="pres">
      <dgm:prSet presAssocID="{CA6BFE84-3551-4D85-980F-2E1B2138FF93}" presName="desTx" presStyleLbl="revTx" presStyleIdx="3" presStyleCnt="4">
        <dgm:presLayoutVars>
          <dgm:chMax val="0"/>
          <dgm:chPref val="0"/>
          <dgm:bulletEnabled val="1"/>
        </dgm:presLayoutVars>
      </dgm:prSet>
      <dgm:spPr/>
    </dgm:pt>
    <dgm:pt modelId="{59C45C09-B65E-3F4B-8257-73B786B73A8E}" type="pres">
      <dgm:prSet presAssocID="{CA6BFE84-3551-4D85-980F-2E1B2138FF93}" presName="EmptyPlaceHolder" presStyleCnt="0"/>
      <dgm:spPr/>
    </dgm:pt>
  </dgm:ptLst>
  <dgm:cxnLst>
    <dgm:cxn modelId="{BC94A700-0DC6-CB45-825F-E2773EDF889A}" type="presOf" srcId="{D9DCC714-4D7E-41B6-82DE-99BB79CB7C76}" destId="{FF443A42-D162-494B-BE27-04CCF05941EA}" srcOrd="0" destOrd="0" presId="urn:microsoft.com/office/officeart/2016/7/layout/AccentHomeChevronProcess"/>
    <dgm:cxn modelId="{2FCA5807-E717-B849-9C8C-33C608A8D248}" type="presOf" srcId="{C32D5135-9277-48C4-A89B-D5849B3ED0B8}" destId="{2B3DC118-8A27-AE4E-901D-D65BA5F612DA}" srcOrd="0" destOrd="0" presId="urn:microsoft.com/office/officeart/2016/7/layout/AccentHomeChevronProcess"/>
    <dgm:cxn modelId="{7B712424-20C0-3344-B7F8-FDFB7B7DAC17}" type="presOf" srcId="{8ED915E3-59A6-4A89-8E08-324BB87D91E9}" destId="{210F1BB9-91F7-6940-93C7-C140EDFC6788}" srcOrd="0" destOrd="0" presId="urn:microsoft.com/office/officeart/2016/7/layout/AccentHomeChevronProcess"/>
    <dgm:cxn modelId="{EC3C5D36-D980-144C-9228-F59696808C46}" type="presOf" srcId="{A0AC6457-217C-4FF9-9566-EF9BBD6F5321}" destId="{474A1A26-953B-FF45-BDBA-A31B509D52C6}" srcOrd="0" destOrd="0" presId="urn:microsoft.com/office/officeart/2016/7/layout/AccentHomeChevronProcess"/>
    <dgm:cxn modelId="{53BD7A40-87E4-4641-8F9B-C236A03D1D7C}" srcId="{CB3987DC-CF15-435B-9201-C9D2476D621A}" destId="{A0AC6457-217C-4FF9-9566-EF9BBD6F5321}" srcOrd="0" destOrd="0" parTransId="{2756B0FE-B4A5-4B74-97FD-85430A47B195}" sibTransId="{405524A2-3238-4BF8-A720-E3609B316068}"/>
    <dgm:cxn modelId="{B279694D-9F85-4CB2-9CF7-C5FC180996FE}" srcId="{EEED46CD-978E-465A-A74D-8DE83E93533B}" destId="{CB3987DC-CF15-435B-9201-C9D2476D621A}" srcOrd="1" destOrd="0" parTransId="{A30D1070-B81F-43D2-886C-0E2B79FEA31C}" sibTransId="{3BBE8744-825C-4AF3-BE7A-0CED7F967FA9}"/>
    <dgm:cxn modelId="{18D74E5E-DF62-4042-B377-E0EAF906B5A1}" type="presOf" srcId="{CA6BFE84-3551-4D85-980F-2E1B2138FF93}" destId="{51FA9C5A-4B31-2E44-9A60-C40CD99A97BC}" srcOrd="0" destOrd="0" presId="urn:microsoft.com/office/officeart/2016/7/layout/AccentHomeChevronProcess"/>
    <dgm:cxn modelId="{A2009384-C958-4F05-8AC2-0E388EFF1E48}" srcId="{EEED46CD-978E-465A-A74D-8DE83E93533B}" destId="{D9DCC714-4D7E-41B6-82DE-99BB79CB7C76}" srcOrd="2" destOrd="0" parTransId="{C43055F5-734B-4A3A-BDC4-732CD2CEB257}" sibTransId="{EBACC480-9D90-42D7-BB2F-A970C84B7CF8}"/>
    <dgm:cxn modelId="{B4738B9B-5737-42EE-ADA0-9CCDB3E25CAB}" srcId="{C32D5135-9277-48C4-A89B-D5849B3ED0B8}" destId="{8ED915E3-59A6-4A89-8E08-324BB87D91E9}" srcOrd="0" destOrd="0" parTransId="{1EE85588-C1B2-4149-9019-E575E75764AE}" sibTransId="{2BB4EBF5-0A79-44A6-B218-A674A3903D2D}"/>
    <dgm:cxn modelId="{06668EA2-6B0E-414A-BACF-0898AEC1CA5C}" type="presOf" srcId="{CB3987DC-CF15-435B-9201-C9D2476D621A}" destId="{8C2D39DD-C62C-104D-8D2B-3B72CAC9EBCE}" srcOrd="0" destOrd="0" presId="urn:microsoft.com/office/officeart/2016/7/layout/AccentHomeChevronProcess"/>
    <dgm:cxn modelId="{F6FC98AA-9CB9-8E4D-82B3-37F64883F66F}" type="presOf" srcId="{EEED46CD-978E-465A-A74D-8DE83E93533B}" destId="{48ACE962-A9D5-5343-9E22-4EEDEABFF13A}" srcOrd="0" destOrd="0" presId="urn:microsoft.com/office/officeart/2016/7/layout/AccentHomeChevronProcess"/>
    <dgm:cxn modelId="{49C514C4-9AFD-1449-994C-A000FDFE346D}" type="presOf" srcId="{88C82D15-12CD-47D8-B10C-40851EDAC6D7}" destId="{6CA4B5B1-CFEA-9249-A476-34D49675A77E}" srcOrd="0" destOrd="0" presId="urn:microsoft.com/office/officeart/2016/7/layout/AccentHomeChevronProcess"/>
    <dgm:cxn modelId="{A090FAC9-F587-4352-8922-2EDFB4E1F263}" srcId="{EEED46CD-978E-465A-A74D-8DE83E93533B}" destId="{C32D5135-9277-48C4-A89B-D5849B3ED0B8}" srcOrd="0" destOrd="0" parTransId="{B62F744B-5DBF-47C8-8A35-84672BD31A0B}" sibTransId="{5C5D3966-C7A7-448F-8789-040ECE0CB189}"/>
    <dgm:cxn modelId="{639721D1-88E7-45DA-A05A-B8C4053FCC5F}" srcId="{CA6BFE84-3551-4D85-980F-2E1B2138FF93}" destId="{6BB74338-9F3D-40D0-8A65-249F474B8C1D}" srcOrd="0" destOrd="0" parTransId="{48D4426C-3C6F-4A9B-A463-62D5E50A8E33}" sibTransId="{6E97BC0A-4973-48CC-8B98-E7C78B80BD11}"/>
    <dgm:cxn modelId="{EBB3CAD1-6C48-E342-B869-D4F358BAC890}" type="presOf" srcId="{6BB74338-9F3D-40D0-8A65-249F474B8C1D}" destId="{5DB6DAB6-5ADC-4145-8FB0-9E94970B4935}" srcOrd="0" destOrd="0" presId="urn:microsoft.com/office/officeart/2016/7/layout/AccentHomeChevronProcess"/>
    <dgm:cxn modelId="{358E06D8-0DD0-40F5-8A7D-AECCAB03870D}" srcId="{EEED46CD-978E-465A-A74D-8DE83E93533B}" destId="{CA6BFE84-3551-4D85-980F-2E1B2138FF93}" srcOrd="3" destOrd="0" parTransId="{ECB8A596-CD09-47F9-8DA1-A2BDE24C02DB}" sibTransId="{D461C139-00DC-417C-B3E2-8A335A1CB6B2}"/>
    <dgm:cxn modelId="{9C71A2FA-030C-46CA-AC3D-C0DC75AEB4D8}" srcId="{D9DCC714-4D7E-41B6-82DE-99BB79CB7C76}" destId="{88C82D15-12CD-47D8-B10C-40851EDAC6D7}" srcOrd="0" destOrd="0" parTransId="{16CB8D86-A055-4EDE-9549-150F95C5FAE1}" sibTransId="{1AF40418-0F3D-4F3D-A5E9-3D9D5F4AD3A4}"/>
    <dgm:cxn modelId="{0AED3030-0A8C-F048-8D6E-111DC898D015}" type="presParOf" srcId="{48ACE962-A9D5-5343-9E22-4EEDEABFF13A}" destId="{7FB1AC66-2A67-2C4A-AB13-36AC56FAA307}" srcOrd="0" destOrd="0" presId="urn:microsoft.com/office/officeart/2016/7/layout/AccentHomeChevronProcess"/>
    <dgm:cxn modelId="{93E1907A-8902-524A-BE1D-144E0BE35650}" type="presParOf" srcId="{7FB1AC66-2A67-2C4A-AB13-36AC56FAA307}" destId="{90318AF3-5C69-2B47-9992-9359116DA3AC}" srcOrd="0" destOrd="0" presId="urn:microsoft.com/office/officeart/2016/7/layout/AccentHomeChevronProcess"/>
    <dgm:cxn modelId="{4E501789-6E43-B342-83AB-5109411C46BB}" type="presParOf" srcId="{7FB1AC66-2A67-2C4A-AB13-36AC56FAA307}" destId="{2B3DC118-8A27-AE4E-901D-D65BA5F612DA}" srcOrd="1" destOrd="0" presId="urn:microsoft.com/office/officeart/2016/7/layout/AccentHomeChevronProcess"/>
    <dgm:cxn modelId="{689CF8E6-2C71-6D47-93E5-6C9FBF512B4A}" type="presParOf" srcId="{7FB1AC66-2A67-2C4A-AB13-36AC56FAA307}" destId="{210F1BB9-91F7-6940-93C7-C140EDFC6788}" srcOrd="2" destOrd="0" presId="urn:microsoft.com/office/officeart/2016/7/layout/AccentHomeChevronProcess"/>
    <dgm:cxn modelId="{804DAC92-C3CB-534C-A623-D51FC47BDD35}" type="presParOf" srcId="{7FB1AC66-2A67-2C4A-AB13-36AC56FAA307}" destId="{D2EACA58-27D0-874C-B4DD-253314807A29}" srcOrd="3" destOrd="0" presId="urn:microsoft.com/office/officeart/2016/7/layout/AccentHomeChevronProcess"/>
    <dgm:cxn modelId="{DC4A3A8F-510C-944B-ADD5-7937FD127936}" type="presParOf" srcId="{48ACE962-A9D5-5343-9E22-4EEDEABFF13A}" destId="{229A22E7-EFF7-DC4B-81CB-E626336B1CF7}" srcOrd="1" destOrd="0" presId="urn:microsoft.com/office/officeart/2016/7/layout/AccentHomeChevronProcess"/>
    <dgm:cxn modelId="{FE26965C-C6D5-2E49-B1AB-8C5546807A9D}" type="presParOf" srcId="{48ACE962-A9D5-5343-9E22-4EEDEABFF13A}" destId="{71140E86-72ED-FC49-80B4-599299C07A8D}" srcOrd="2" destOrd="0" presId="urn:microsoft.com/office/officeart/2016/7/layout/AccentHomeChevronProcess"/>
    <dgm:cxn modelId="{53921629-2FCE-184E-BCC8-F8B47B21E21A}" type="presParOf" srcId="{71140E86-72ED-FC49-80B4-599299C07A8D}" destId="{D2E79DE5-C9C8-144B-BA69-1B0EB03D2837}" srcOrd="0" destOrd="0" presId="urn:microsoft.com/office/officeart/2016/7/layout/AccentHomeChevronProcess"/>
    <dgm:cxn modelId="{46AC6CFB-32CC-A04E-BD6D-781160C62220}" type="presParOf" srcId="{71140E86-72ED-FC49-80B4-599299C07A8D}" destId="{8C2D39DD-C62C-104D-8D2B-3B72CAC9EBCE}" srcOrd="1" destOrd="0" presId="urn:microsoft.com/office/officeart/2016/7/layout/AccentHomeChevronProcess"/>
    <dgm:cxn modelId="{E6B3E363-A1DE-9C47-A233-1F081A8AB0A5}" type="presParOf" srcId="{71140E86-72ED-FC49-80B4-599299C07A8D}" destId="{474A1A26-953B-FF45-BDBA-A31B509D52C6}" srcOrd="2" destOrd="0" presId="urn:microsoft.com/office/officeart/2016/7/layout/AccentHomeChevronProcess"/>
    <dgm:cxn modelId="{83A99890-5FFF-B54E-8101-27A67CCAE815}" type="presParOf" srcId="{71140E86-72ED-FC49-80B4-599299C07A8D}" destId="{5BB25EA5-F0E1-DF46-AB5A-107B15580989}" srcOrd="3" destOrd="0" presId="urn:microsoft.com/office/officeart/2016/7/layout/AccentHomeChevronProcess"/>
    <dgm:cxn modelId="{7ACE3E81-8F58-9C44-92B4-FD704FE1BF49}" type="presParOf" srcId="{48ACE962-A9D5-5343-9E22-4EEDEABFF13A}" destId="{F8E32F55-4475-8947-B5A2-987781468E81}" srcOrd="3" destOrd="0" presId="urn:microsoft.com/office/officeart/2016/7/layout/AccentHomeChevronProcess"/>
    <dgm:cxn modelId="{0DCA2161-C990-8F40-AA6B-076ACA8DC07C}" type="presParOf" srcId="{48ACE962-A9D5-5343-9E22-4EEDEABFF13A}" destId="{29CA4166-0D12-E94A-AC55-4418219D718A}" srcOrd="4" destOrd="0" presId="urn:microsoft.com/office/officeart/2016/7/layout/AccentHomeChevronProcess"/>
    <dgm:cxn modelId="{11D83AB6-8D1B-4941-82A5-6A07A54B0893}" type="presParOf" srcId="{29CA4166-0D12-E94A-AC55-4418219D718A}" destId="{09D8B7B1-B428-D742-916A-80B1528847A2}" srcOrd="0" destOrd="0" presId="urn:microsoft.com/office/officeart/2016/7/layout/AccentHomeChevronProcess"/>
    <dgm:cxn modelId="{A466E9E1-701E-AD4F-B272-2F651C3F877A}" type="presParOf" srcId="{29CA4166-0D12-E94A-AC55-4418219D718A}" destId="{FF443A42-D162-494B-BE27-04CCF05941EA}" srcOrd="1" destOrd="0" presId="urn:microsoft.com/office/officeart/2016/7/layout/AccentHomeChevronProcess"/>
    <dgm:cxn modelId="{77C914DF-579A-0F4F-9387-D7AC0F7F07A7}" type="presParOf" srcId="{29CA4166-0D12-E94A-AC55-4418219D718A}" destId="{6CA4B5B1-CFEA-9249-A476-34D49675A77E}" srcOrd="2" destOrd="0" presId="urn:microsoft.com/office/officeart/2016/7/layout/AccentHomeChevronProcess"/>
    <dgm:cxn modelId="{174E2225-E219-F040-BDBC-047FE64698E9}" type="presParOf" srcId="{29CA4166-0D12-E94A-AC55-4418219D718A}" destId="{F9245771-BB29-EF45-A937-8B8427D6D536}" srcOrd="3" destOrd="0" presId="urn:microsoft.com/office/officeart/2016/7/layout/AccentHomeChevronProcess"/>
    <dgm:cxn modelId="{F5B197CC-A14E-1748-B401-68A04E8BA34F}" type="presParOf" srcId="{48ACE962-A9D5-5343-9E22-4EEDEABFF13A}" destId="{4A3BE4C7-1E0C-7743-B3C6-431DF9AC6C24}" srcOrd="5" destOrd="0" presId="urn:microsoft.com/office/officeart/2016/7/layout/AccentHomeChevronProcess"/>
    <dgm:cxn modelId="{1BFAA33F-3A3D-D049-BFCD-A5467D2BCA4E}" type="presParOf" srcId="{48ACE962-A9D5-5343-9E22-4EEDEABFF13A}" destId="{D437839D-959A-ED4A-B6FF-D5ABFE8B8383}" srcOrd="6" destOrd="0" presId="urn:microsoft.com/office/officeart/2016/7/layout/AccentHomeChevronProcess"/>
    <dgm:cxn modelId="{80432908-5419-9B40-B969-5D025181EE75}" type="presParOf" srcId="{D437839D-959A-ED4A-B6FF-D5ABFE8B8383}" destId="{194990F1-2CD3-754B-A7EA-79ECB65A6C7C}" srcOrd="0" destOrd="0" presId="urn:microsoft.com/office/officeart/2016/7/layout/AccentHomeChevronProcess"/>
    <dgm:cxn modelId="{2E475983-02F2-8A46-8BAA-22EC6679BAFF}" type="presParOf" srcId="{D437839D-959A-ED4A-B6FF-D5ABFE8B8383}" destId="{51FA9C5A-4B31-2E44-9A60-C40CD99A97BC}" srcOrd="1" destOrd="0" presId="urn:microsoft.com/office/officeart/2016/7/layout/AccentHomeChevronProcess"/>
    <dgm:cxn modelId="{52E93DE2-1A62-D240-9762-0F1AD8B9A78C}" type="presParOf" srcId="{D437839D-959A-ED4A-B6FF-D5ABFE8B8383}" destId="{5DB6DAB6-5ADC-4145-8FB0-9E94970B4935}" srcOrd="2" destOrd="0" presId="urn:microsoft.com/office/officeart/2016/7/layout/AccentHomeChevronProcess"/>
    <dgm:cxn modelId="{61A53F97-7866-A847-856A-32CF499CDB8B}" type="presParOf" srcId="{D437839D-959A-ED4A-B6FF-D5ABFE8B8383}" destId="{59C45C09-B65E-3F4B-8257-73B786B73A8E}" srcOrd="3" destOrd="0" presId="urn:microsoft.com/office/officeart/2016/7/layout/AccentHomeChevron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421B729-D178-9046-BFE2-EDB2C75CCA5C}"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GB"/>
        </a:p>
      </dgm:t>
    </dgm:pt>
    <dgm:pt modelId="{B2A25B98-FFB1-444C-9643-05643930867B}">
      <dgm:prSet phldrT="[Text]"/>
      <dgm:spPr/>
      <dgm:t>
        <a:bodyPr/>
        <a:lstStyle/>
        <a:p>
          <a:pPr>
            <a:lnSpc>
              <a:spcPct val="100000"/>
            </a:lnSpc>
            <a:defRPr cap="all"/>
          </a:pPr>
          <a:r>
            <a:rPr lang="en-GB"/>
            <a:t>Screening and Scoping</a:t>
          </a:r>
        </a:p>
      </dgm:t>
    </dgm:pt>
    <dgm:pt modelId="{2A65E79E-4BD8-034B-A9AC-234CA7364893}" type="parTrans" cxnId="{DC100B7B-C8D3-DD47-BFC6-408E8C671EFB}">
      <dgm:prSet/>
      <dgm:spPr/>
      <dgm:t>
        <a:bodyPr/>
        <a:lstStyle/>
        <a:p>
          <a:endParaRPr lang="en-GB"/>
        </a:p>
      </dgm:t>
    </dgm:pt>
    <dgm:pt modelId="{94DDD862-6B15-2747-90F0-64EB5FE696EF}" type="sibTrans" cxnId="{DC100B7B-C8D3-DD47-BFC6-408E8C671EFB}">
      <dgm:prSet/>
      <dgm:spPr/>
      <dgm:t>
        <a:bodyPr/>
        <a:lstStyle/>
        <a:p>
          <a:endParaRPr lang="en-GB"/>
        </a:p>
      </dgm:t>
    </dgm:pt>
    <dgm:pt modelId="{F5E144EF-3F39-3E4D-BB6C-9B4B2C85088B}">
      <dgm:prSet phldrT="[Text]"/>
      <dgm:spPr/>
      <dgm:t>
        <a:bodyPr/>
        <a:lstStyle/>
        <a:p>
          <a:pPr>
            <a:lnSpc>
              <a:spcPct val="100000"/>
            </a:lnSpc>
            <a:defRPr cap="all"/>
          </a:pPr>
          <a:r>
            <a:rPr lang="en-GB"/>
            <a:t>Assessment of Impacts</a:t>
          </a:r>
        </a:p>
      </dgm:t>
    </dgm:pt>
    <dgm:pt modelId="{94C19BB8-A76F-5041-B0C6-3A1223FF5996}" type="parTrans" cxnId="{CEFCBB4F-DA3C-1C46-928D-E6B37709BCFE}">
      <dgm:prSet/>
      <dgm:spPr/>
      <dgm:t>
        <a:bodyPr/>
        <a:lstStyle/>
        <a:p>
          <a:endParaRPr lang="en-GB"/>
        </a:p>
      </dgm:t>
    </dgm:pt>
    <dgm:pt modelId="{D39F8813-F14F-8049-A922-8F3390B3F3C8}" type="sibTrans" cxnId="{CEFCBB4F-DA3C-1C46-928D-E6B37709BCFE}">
      <dgm:prSet/>
      <dgm:spPr/>
      <dgm:t>
        <a:bodyPr/>
        <a:lstStyle/>
        <a:p>
          <a:endParaRPr lang="en-GB"/>
        </a:p>
      </dgm:t>
    </dgm:pt>
    <dgm:pt modelId="{E50A8D5B-1E18-A047-AF46-3E5EEB5990C5}">
      <dgm:prSet phldrT="[Text]"/>
      <dgm:spPr/>
      <dgm:t>
        <a:bodyPr/>
        <a:lstStyle/>
        <a:p>
          <a:pPr>
            <a:lnSpc>
              <a:spcPct val="100000"/>
            </a:lnSpc>
            <a:defRPr cap="all"/>
          </a:pPr>
          <a:r>
            <a:rPr lang="en-GB"/>
            <a:t>Mitigation Measures</a:t>
          </a:r>
        </a:p>
      </dgm:t>
    </dgm:pt>
    <dgm:pt modelId="{93AFA381-783E-BD44-BF34-FFA8B1933326}" type="parTrans" cxnId="{3702AE2C-CC0A-3F4C-8EE6-32AEF01FC162}">
      <dgm:prSet/>
      <dgm:spPr/>
      <dgm:t>
        <a:bodyPr/>
        <a:lstStyle/>
        <a:p>
          <a:endParaRPr lang="en-GB"/>
        </a:p>
      </dgm:t>
    </dgm:pt>
    <dgm:pt modelId="{134261D2-F9BF-2D49-AE6B-B9AB06D85499}" type="sibTrans" cxnId="{3702AE2C-CC0A-3F4C-8EE6-32AEF01FC162}">
      <dgm:prSet/>
      <dgm:spPr/>
      <dgm:t>
        <a:bodyPr/>
        <a:lstStyle/>
        <a:p>
          <a:endParaRPr lang="en-GB"/>
        </a:p>
      </dgm:t>
    </dgm:pt>
    <dgm:pt modelId="{05CAE3E8-5A68-AA46-9865-C75E75E6E50A}">
      <dgm:prSet/>
      <dgm:spPr/>
      <dgm:t>
        <a:bodyPr/>
        <a:lstStyle/>
        <a:p>
          <a:pPr>
            <a:lnSpc>
              <a:spcPct val="100000"/>
            </a:lnSpc>
            <a:defRPr cap="all"/>
          </a:pPr>
          <a:r>
            <a:rPr lang="en-GB"/>
            <a:t>Report Findings</a:t>
          </a:r>
        </a:p>
      </dgm:t>
    </dgm:pt>
    <dgm:pt modelId="{7D9BDC12-E86E-444A-A2F3-7F52B5DA84FB}" type="parTrans" cxnId="{753AA061-E75F-644E-B7FB-5DCBE2E3FAFE}">
      <dgm:prSet/>
      <dgm:spPr/>
      <dgm:t>
        <a:bodyPr/>
        <a:lstStyle/>
        <a:p>
          <a:endParaRPr lang="en-GB"/>
        </a:p>
      </dgm:t>
    </dgm:pt>
    <dgm:pt modelId="{DC93D846-13FD-B040-83AD-CE85AB17DCE0}" type="sibTrans" cxnId="{753AA061-E75F-644E-B7FB-5DCBE2E3FAFE}">
      <dgm:prSet/>
      <dgm:spPr/>
      <dgm:t>
        <a:bodyPr/>
        <a:lstStyle/>
        <a:p>
          <a:endParaRPr lang="en-GB"/>
        </a:p>
      </dgm:t>
    </dgm:pt>
    <dgm:pt modelId="{6CD1A68E-EBEB-474E-8BF3-CB63A063B8ED}">
      <dgm:prSet/>
      <dgm:spPr/>
      <dgm:t>
        <a:bodyPr/>
        <a:lstStyle/>
        <a:p>
          <a:pPr>
            <a:lnSpc>
              <a:spcPct val="100000"/>
            </a:lnSpc>
            <a:defRPr cap="all"/>
          </a:pPr>
          <a:r>
            <a:rPr lang="en-GB"/>
            <a:t>Monitoring</a:t>
          </a:r>
        </a:p>
      </dgm:t>
    </dgm:pt>
    <dgm:pt modelId="{0CF4A140-132E-7A47-B9D1-35FBA7546232}" type="parTrans" cxnId="{6A6CF96F-032B-2A4B-8B0C-D7D200B4A751}">
      <dgm:prSet/>
      <dgm:spPr/>
      <dgm:t>
        <a:bodyPr/>
        <a:lstStyle/>
        <a:p>
          <a:endParaRPr lang="en-GB"/>
        </a:p>
      </dgm:t>
    </dgm:pt>
    <dgm:pt modelId="{EA5A03CA-E496-E248-AF51-6F4F8F880F25}" type="sibTrans" cxnId="{6A6CF96F-032B-2A4B-8B0C-D7D200B4A751}">
      <dgm:prSet/>
      <dgm:spPr/>
      <dgm:t>
        <a:bodyPr/>
        <a:lstStyle/>
        <a:p>
          <a:endParaRPr lang="en-GB"/>
        </a:p>
      </dgm:t>
    </dgm:pt>
    <dgm:pt modelId="{87150152-3166-4C95-91BA-CE715289B460}" type="pres">
      <dgm:prSet presAssocID="{1421B729-D178-9046-BFE2-EDB2C75CCA5C}" presName="root" presStyleCnt="0">
        <dgm:presLayoutVars>
          <dgm:dir/>
          <dgm:resizeHandles val="exact"/>
        </dgm:presLayoutVars>
      </dgm:prSet>
      <dgm:spPr/>
    </dgm:pt>
    <dgm:pt modelId="{74113EB5-34AB-4860-BEAD-511DFFAC8D62}" type="pres">
      <dgm:prSet presAssocID="{B2A25B98-FFB1-444C-9643-05643930867B}" presName="compNode" presStyleCnt="0"/>
      <dgm:spPr/>
    </dgm:pt>
    <dgm:pt modelId="{0688BDFE-0EE0-4239-84BD-F9A5EA32FFA0}" type="pres">
      <dgm:prSet presAssocID="{B2A25B98-FFB1-444C-9643-05643930867B}" presName="iconBgRect" presStyleLbl="bgShp" presStyleIdx="0" presStyleCnt="5"/>
      <dgm:spPr/>
    </dgm:pt>
    <dgm:pt modelId="{CDCD3574-A751-4826-B428-1FE72746007A}" type="pres">
      <dgm:prSet presAssocID="{B2A25B98-FFB1-444C-9643-05643930867B}"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agnifying glass"/>
        </a:ext>
      </dgm:extLst>
    </dgm:pt>
    <dgm:pt modelId="{161F2F30-8E56-4B54-BD65-2911454BC30E}" type="pres">
      <dgm:prSet presAssocID="{B2A25B98-FFB1-444C-9643-05643930867B}" presName="spaceRect" presStyleCnt="0"/>
      <dgm:spPr/>
    </dgm:pt>
    <dgm:pt modelId="{238AB6B5-4B90-472E-A9C8-9751B2378D59}" type="pres">
      <dgm:prSet presAssocID="{B2A25B98-FFB1-444C-9643-05643930867B}" presName="textRect" presStyleLbl="revTx" presStyleIdx="0" presStyleCnt="5">
        <dgm:presLayoutVars>
          <dgm:chMax val="1"/>
          <dgm:chPref val="1"/>
        </dgm:presLayoutVars>
      </dgm:prSet>
      <dgm:spPr/>
    </dgm:pt>
    <dgm:pt modelId="{C45449A3-D31F-41C8-BC68-56E6AA630BBB}" type="pres">
      <dgm:prSet presAssocID="{94DDD862-6B15-2747-90F0-64EB5FE696EF}" presName="sibTrans" presStyleCnt="0"/>
      <dgm:spPr/>
    </dgm:pt>
    <dgm:pt modelId="{91126FC0-71A7-4595-A099-3C744FD04E8F}" type="pres">
      <dgm:prSet presAssocID="{F5E144EF-3F39-3E4D-BB6C-9B4B2C85088B}" presName="compNode" presStyleCnt="0"/>
      <dgm:spPr/>
    </dgm:pt>
    <dgm:pt modelId="{8201EDE1-1D51-42E7-AF8C-2C8000D4A34A}" type="pres">
      <dgm:prSet presAssocID="{F5E144EF-3F39-3E4D-BB6C-9B4B2C85088B}" presName="iconBgRect" presStyleLbl="bgShp" presStyleIdx="1" presStyleCnt="5"/>
      <dgm:spPr/>
    </dgm:pt>
    <dgm:pt modelId="{7221EF1C-07B4-4ECA-8FEF-EFFEAD45D247}" type="pres">
      <dgm:prSet presAssocID="{F5E144EF-3F39-3E4D-BB6C-9B4B2C85088B}"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eckList"/>
        </a:ext>
      </dgm:extLst>
    </dgm:pt>
    <dgm:pt modelId="{4A892A11-43B0-42DA-AB31-DF32D0A013FF}" type="pres">
      <dgm:prSet presAssocID="{F5E144EF-3F39-3E4D-BB6C-9B4B2C85088B}" presName="spaceRect" presStyleCnt="0"/>
      <dgm:spPr/>
    </dgm:pt>
    <dgm:pt modelId="{EA6F97F5-6B04-418A-A635-B7DF10B0CD87}" type="pres">
      <dgm:prSet presAssocID="{F5E144EF-3F39-3E4D-BB6C-9B4B2C85088B}" presName="textRect" presStyleLbl="revTx" presStyleIdx="1" presStyleCnt="5">
        <dgm:presLayoutVars>
          <dgm:chMax val="1"/>
          <dgm:chPref val="1"/>
        </dgm:presLayoutVars>
      </dgm:prSet>
      <dgm:spPr/>
    </dgm:pt>
    <dgm:pt modelId="{D4D773B0-B304-44C0-A02A-80861441A009}" type="pres">
      <dgm:prSet presAssocID="{D39F8813-F14F-8049-A922-8F3390B3F3C8}" presName="sibTrans" presStyleCnt="0"/>
      <dgm:spPr/>
    </dgm:pt>
    <dgm:pt modelId="{71B1BB7F-A730-45F5-AD01-45917C561E34}" type="pres">
      <dgm:prSet presAssocID="{E50A8D5B-1E18-A047-AF46-3E5EEB5990C5}" presName="compNode" presStyleCnt="0"/>
      <dgm:spPr/>
    </dgm:pt>
    <dgm:pt modelId="{9255DD5D-44E0-4D3D-8563-C16F5E414D26}" type="pres">
      <dgm:prSet presAssocID="{E50A8D5B-1E18-A047-AF46-3E5EEB5990C5}" presName="iconBgRect" presStyleLbl="bgShp" presStyleIdx="2" presStyleCnt="5"/>
      <dgm:spPr/>
    </dgm:pt>
    <dgm:pt modelId="{BEADA085-2438-490A-A041-48FC9EEA7CAE}" type="pres">
      <dgm:prSet presAssocID="{E50A8D5B-1E18-A047-AF46-3E5EEB5990C5}"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Tick"/>
        </a:ext>
      </dgm:extLst>
    </dgm:pt>
    <dgm:pt modelId="{7B0D5882-0650-40A1-A59A-B13A15D111F1}" type="pres">
      <dgm:prSet presAssocID="{E50A8D5B-1E18-A047-AF46-3E5EEB5990C5}" presName="spaceRect" presStyleCnt="0"/>
      <dgm:spPr/>
    </dgm:pt>
    <dgm:pt modelId="{F93A61F0-421A-45FA-B6D7-B42EB7E48247}" type="pres">
      <dgm:prSet presAssocID="{E50A8D5B-1E18-A047-AF46-3E5EEB5990C5}" presName="textRect" presStyleLbl="revTx" presStyleIdx="2" presStyleCnt="5">
        <dgm:presLayoutVars>
          <dgm:chMax val="1"/>
          <dgm:chPref val="1"/>
        </dgm:presLayoutVars>
      </dgm:prSet>
      <dgm:spPr/>
    </dgm:pt>
    <dgm:pt modelId="{7783EFF5-D55E-49F0-90F7-5755326F8C74}" type="pres">
      <dgm:prSet presAssocID="{134261D2-F9BF-2D49-AE6B-B9AB06D85499}" presName="sibTrans" presStyleCnt="0"/>
      <dgm:spPr/>
    </dgm:pt>
    <dgm:pt modelId="{AC37D98F-B82D-46EF-B3A9-758668E8B193}" type="pres">
      <dgm:prSet presAssocID="{05CAE3E8-5A68-AA46-9865-C75E75E6E50A}" presName="compNode" presStyleCnt="0"/>
      <dgm:spPr/>
    </dgm:pt>
    <dgm:pt modelId="{98C7A8DA-4C82-4DD9-9DC0-0B8F13474D09}" type="pres">
      <dgm:prSet presAssocID="{05CAE3E8-5A68-AA46-9865-C75E75E6E50A}" presName="iconBgRect" presStyleLbl="bgShp" presStyleIdx="3" presStyleCnt="5"/>
      <dgm:spPr/>
    </dgm:pt>
    <dgm:pt modelId="{238C5572-3EB8-442C-8740-CFE115FA11B0}" type="pres">
      <dgm:prSet presAssocID="{05CAE3E8-5A68-AA46-9865-C75E75E6E50A}"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ar chart"/>
        </a:ext>
      </dgm:extLst>
    </dgm:pt>
    <dgm:pt modelId="{37915FC7-17F0-4528-984D-2589FC20FCF5}" type="pres">
      <dgm:prSet presAssocID="{05CAE3E8-5A68-AA46-9865-C75E75E6E50A}" presName="spaceRect" presStyleCnt="0"/>
      <dgm:spPr/>
    </dgm:pt>
    <dgm:pt modelId="{F2834DE1-2993-4C39-A7B5-7ABA587B79DE}" type="pres">
      <dgm:prSet presAssocID="{05CAE3E8-5A68-AA46-9865-C75E75E6E50A}" presName="textRect" presStyleLbl="revTx" presStyleIdx="3" presStyleCnt="5">
        <dgm:presLayoutVars>
          <dgm:chMax val="1"/>
          <dgm:chPref val="1"/>
        </dgm:presLayoutVars>
      </dgm:prSet>
      <dgm:spPr/>
    </dgm:pt>
    <dgm:pt modelId="{5BAE2A35-827C-489D-B834-D7FCABE95B82}" type="pres">
      <dgm:prSet presAssocID="{DC93D846-13FD-B040-83AD-CE85AB17DCE0}" presName="sibTrans" presStyleCnt="0"/>
      <dgm:spPr/>
    </dgm:pt>
    <dgm:pt modelId="{D19920F1-26C5-425E-A048-D0F4506CD711}" type="pres">
      <dgm:prSet presAssocID="{6CD1A68E-EBEB-474E-8BF3-CB63A063B8ED}" presName="compNode" presStyleCnt="0"/>
      <dgm:spPr/>
    </dgm:pt>
    <dgm:pt modelId="{C7248028-33B0-4EF8-856C-A7CEEFBF1DFF}" type="pres">
      <dgm:prSet presAssocID="{6CD1A68E-EBEB-474E-8BF3-CB63A063B8ED}" presName="iconBgRect" presStyleLbl="bgShp" presStyleIdx="4" presStyleCnt="5"/>
      <dgm:spPr/>
    </dgm:pt>
    <dgm:pt modelId="{A38C95B5-7E65-45C3-915D-8A82220E516F}" type="pres">
      <dgm:prSet presAssocID="{6CD1A68E-EBEB-474E-8BF3-CB63A063B8ED}"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Gauge"/>
        </a:ext>
      </dgm:extLst>
    </dgm:pt>
    <dgm:pt modelId="{C36AF187-11E7-471E-9F9C-0D7A259AD9D1}" type="pres">
      <dgm:prSet presAssocID="{6CD1A68E-EBEB-474E-8BF3-CB63A063B8ED}" presName="spaceRect" presStyleCnt="0"/>
      <dgm:spPr/>
    </dgm:pt>
    <dgm:pt modelId="{DE8BA614-36E4-4FEF-83C1-99C0D2BAED05}" type="pres">
      <dgm:prSet presAssocID="{6CD1A68E-EBEB-474E-8BF3-CB63A063B8ED}" presName="textRect" presStyleLbl="revTx" presStyleIdx="4" presStyleCnt="5">
        <dgm:presLayoutVars>
          <dgm:chMax val="1"/>
          <dgm:chPref val="1"/>
        </dgm:presLayoutVars>
      </dgm:prSet>
      <dgm:spPr/>
    </dgm:pt>
  </dgm:ptLst>
  <dgm:cxnLst>
    <dgm:cxn modelId="{C0F26102-DF51-A845-9C65-E661B7A5B7F0}" type="presOf" srcId="{1421B729-D178-9046-BFE2-EDB2C75CCA5C}" destId="{87150152-3166-4C95-91BA-CE715289B460}" srcOrd="0" destOrd="0" presId="urn:microsoft.com/office/officeart/2018/5/layout/IconCircleLabelList"/>
    <dgm:cxn modelId="{3702AE2C-CC0A-3F4C-8EE6-32AEF01FC162}" srcId="{1421B729-D178-9046-BFE2-EDB2C75CCA5C}" destId="{E50A8D5B-1E18-A047-AF46-3E5EEB5990C5}" srcOrd="2" destOrd="0" parTransId="{93AFA381-783E-BD44-BF34-FFA8B1933326}" sibTransId="{134261D2-F9BF-2D49-AE6B-B9AB06D85499}"/>
    <dgm:cxn modelId="{89BC4B2D-C94C-0A4C-8F89-6DFA65F92B88}" type="presOf" srcId="{05CAE3E8-5A68-AA46-9865-C75E75E6E50A}" destId="{F2834DE1-2993-4C39-A7B5-7ABA587B79DE}" srcOrd="0" destOrd="0" presId="urn:microsoft.com/office/officeart/2018/5/layout/IconCircleLabelList"/>
    <dgm:cxn modelId="{E23A7F32-5918-7C47-9394-F8E401514A4B}" type="presOf" srcId="{E50A8D5B-1E18-A047-AF46-3E5EEB5990C5}" destId="{F93A61F0-421A-45FA-B6D7-B42EB7E48247}" srcOrd="0" destOrd="0" presId="urn:microsoft.com/office/officeart/2018/5/layout/IconCircleLabelList"/>
    <dgm:cxn modelId="{64367547-1DBE-6B42-8990-0CA808C13A64}" type="presOf" srcId="{6CD1A68E-EBEB-474E-8BF3-CB63A063B8ED}" destId="{DE8BA614-36E4-4FEF-83C1-99C0D2BAED05}" srcOrd="0" destOrd="0" presId="urn:microsoft.com/office/officeart/2018/5/layout/IconCircleLabelList"/>
    <dgm:cxn modelId="{CEFCBB4F-DA3C-1C46-928D-E6B37709BCFE}" srcId="{1421B729-D178-9046-BFE2-EDB2C75CCA5C}" destId="{F5E144EF-3F39-3E4D-BB6C-9B4B2C85088B}" srcOrd="1" destOrd="0" parTransId="{94C19BB8-A76F-5041-B0C6-3A1223FF5996}" sibTransId="{D39F8813-F14F-8049-A922-8F3390B3F3C8}"/>
    <dgm:cxn modelId="{753AA061-E75F-644E-B7FB-5DCBE2E3FAFE}" srcId="{1421B729-D178-9046-BFE2-EDB2C75CCA5C}" destId="{05CAE3E8-5A68-AA46-9865-C75E75E6E50A}" srcOrd="3" destOrd="0" parTransId="{7D9BDC12-E86E-444A-A2F3-7F52B5DA84FB}" sibTransId="{DC93D846-13FD-B040-83AD-CE85AB17DCE0}"/>
    <dgm:cxn modelId="{6A6CF96F-032B-2A4B-8B0C-D7D200B4A751}" srcId="{1421B729-D178-9046-BFE2-EDB2C75CCA5C}" destId="{6CD1A68E-EBEB-474E-8BF3-CB63A063B8ED}" srcOrd="4" destOrd="0" parTransId="{0CF4A140-132E-7A47-B9D1-35FBA7546232}" sibTransId="{EA5A03CA-E496-E248-AF51-6F4F8F880F25}"/>
    <dgm:cxn modelId="{9E64077A-EDA0-D54C-8141-B585A409FAFB}" type="presOf" srcId="{F5E144EF-3F39-3E4D-BB6C-9B4B2C85088B}" destId="{EA6F97F5-6B04-418A-A635-B7DF10B0CD87}" srcOrd="0" destOrd="0" presId="urn:microsoft.com/office/officeart/2018/5/layout/IconCircleLabelList"/>
    <dgm:cxn modelId="{DC100B7B-C8D3-DD47-BFC6-408E8C671EFB}" srcId="{1421B729-D178-9046-BFE2-EDB2C75CCA5C}" destId="{B2A25B98-FFB1-444C-9643-05643930867B}" srcOrd="0" destOrd="0" parTransId="{2A65E79E-4BD8-034B-A9AC-234CA7364893}" sibTransId="{94DDD862-6B15-2747-90F0-64EB5FE696EF}"/>
    <dgm:cxn modelId="{0D3FC2D6-C69A-084B-894B-41E52A88F94C}" type="presOf" srcId="{B2A25B98-FFB1-444C-9643-05643930867B}" destId="{238AB6B5-4B90-472E-A9C8-9751B2378D59}" srcOrd="0" destOrd="0" presId="urn:microsoft.com/office/officeart/2018/5/layout/IconCircleLabelList"/>
    <dgm:cxn modelId="{7DACF171-854A-6D45-BD05-62ACBA06425D}" type="presParOf" srcId="{87150152-3166-4C95-91BA-CE715289B460}" destId="{74113EB5-34AB-4860-BEAD-511DFFAC8D62}" srcOrd="0" destOrd="0" presId="urn:microsoft.com/office/officeart/2018/5/layout/IconCircleLabelList"/>
    <dgm:cxn modelId="{4FEEDBEA-7646-AD4C-9533-96EB92304E30}" type="presParOf" srcId="{74113EB5-34AB-4860-BEAD-511DFFAC8D62}" destId="{0688BDFE-0EE0-4239-84BD-F9A5EA32FFA0}" srcOrd="0" destOrd="0" presId="urn:microsoft.com/office/officeart/2018/5/layout/IconCircleLabelList"/>
    <dgm:cxn modelId="{000DC4F9-6C0B-CF46-BF62-98A9E992F3E3}" type="presParOf" srcId="{74113EB5-34AB-4860-BEAD-511DFFAC8D62}" destId="{CDCD3574-A751-4826-B428-1FE72746007A}" srcOrd="1" destOrd="0" presId="urn:microsoft.com/office/officeart/2018/5/layout/IconCircleLabelList"/>
    <dgm:cxn modelId="{8741D1AD-B611-4B48-B2AF-B8A224BF2DFC}" type="presParOf" srcId="{74113EB5-34AB-4860-BEAD-511DFFAC8D62}" destId="{161F2F30-8E56-4B54-BD65-2911454BC30E}" srcOrd="2" destOrd="0" presId="urn:microsoft.com/office/officeart/2018/5/layout/IconCircleLabelList"/>
    <dgm:cxn modelId="{239DEF36-80F8-D84A-98CE-548D2DE706B4}" type="presParOf" srcId="{74113EB5-34AB-4860-BEAD-511DFFAC8D62}" destId="{238AB6B5-4B90-472E-A9C8-9751B2378D59}" srcOrd="3" destOrd="0" presId="urn:microsoft.com/office/officeart/2018/5/layout/IconCircleLabelList"/>
    <dgm:cxn modelId="{2888CA3B-6E82-B843-89C5-9C6CF8BF54DC}" type="presParOf" srcId="{87150152-3166-4C95-91BA-CE715289B460}" destId="{C45449A3-D31F-41C8-BC68-56E6AA630BBB}" srcOrd="1" destOrd="0" presId="urn:microsoft.com/office/officeart/2018/5/layout/IconCircleLabelList"/>
    <dgm:cxn modelId="{18C0BC31-94C0-8341-AEA3-E0A33A97C1C1}" type="presParOf" srcId="{87150152-3166-4C95-91BA-CE715289B460}" destId="{91126FC0-71A7-4595-A099-3C744FD04E8F}" srcOrd="2" destOrd="0" presId="urn:microsoft.com/office/officeart/2018/5/layout/IconCircleLabelList"/>
    <dgm:cxn modelId="{7EE401D6-33BB-4F40-B0F4-EF0864ED4EAF}" type="presParOf" srcId="{91126FC0-71A7-4595-A099-3C744FD04E8F}" destId="{8201EDE1-1D51-42E7-AF8C-2C8000D4A34A}" srcOrd="0" destOrd="0" presId="urn:microsoft.com/office/officeart/2018/5/layout/IconCircleLabelList"/>
    <dgm:cxn modelId="{27D197EB-C593-AB49-AECE-EB073042CCB3}" type="presParOf" srcId="{91126FC0-71A7-4595-A099-3C744FD04E8F}" destId="{7221EF1C-07B4-4ECA-8FEF-EFFEAD45D247}" srcOrd="1" destOrd="0" presId="urn:microsoft.com/office/officeart/2018/5/layout/IconCircleLabelList"/>
    <dgm:cxn modelId="{3A8AA1F6-3697-C14D-ADCF-CAFA777883B7}" type="presParOf" srcId="{91126FC0-71A7-4595-A099-3C744FD04E8F}" destId="{4A892A11-43B0-42DA-AB31-DF32D0A013FF}" srcOrd="2" destOrd="0" presId="urn:microsoft.com/office/officeart/2018/5/layout/IconCircleLabelList"/>
    <dgm:cxn modelId="{B3E9956B-3B99-CF4E-8C0E-60999FE5B82F}" type="presParOf" srcId="{91126FC0-71A7-4595-A099-3C744FD04E8F}" destId="{EA6F97F5-6B04-418A-A635-B7DF10B0CD87}" srcOrd="3" destOrd="0" presId="urn:microsoft.com/office/officeart/2018/5/layout/IconCircleLabelList"/>
    <dgm:cxn modelId="{5F6037C2-1BE0-B846-98DE-AC2CD5459364}" type="presParOf" srcId="{87150152-3166-4C95-91BA-CE715289B460}" destId="{D4D773B0-B304-44C0-A02A-80861441A009}" srcOrd="3" destOrd="0" presId="urn:microsoft.com/office/officeart/2018/5/layout/IconCircleLabelList"/>
    <dgm:cxn modelId="{9C7793CB-4BBF-E044-AA97-B96F91B56958}" type="presParOf" srcId="{87150152-3166-4C95-91BA-CE715289B460}" destId="{71B1BB7F-A730-45F5-AD01-45917C561E34}" srcOrd="4" destOrd="0" presId="urn:microsoft.com/office/officeart/2018/5/layout/IconCircleLabelList"/>
    <dgm:cxn modelId="{ECE54218-245A-DC42-93C8-A12759A1714B}" type="presParOf" srcId="{71B1BB7F-A730-45F5-AD01-45917C561E34}" destId="{9255DD5D-44E0-4D3D-8563-C16F5E414D26}" srcOrd="0" destOrd="0" presId="urn:microsoft.com/office/officeart/2018/5/layout/IconCircleLabelList"/>
    <dgm:cxn modelId="{DEC4E10A-AE87-5847-98F5-DDD4889DF9F9}" type="presParOf" srcId="{71B1BB7F-A730-45F5-AD01-45917C561E34}" destId="{BEADA085-2438-490A-A041-48FC9EEA7CAE}" srcOrd="1" destOrd="0" presId="urn:microsoft.com/office/officeart/2018/5/layout/IconCircleLabelList"/>
    <dgm:cxn modelId="{1337DF99-1343-9842-BD97-D2887FD7A7DE}" type="presParOf" srcId="{71B1BB7F-A730-45F5-AD01-45917C561E34}" destId="{7B0D5882-0650-40A1-A59A-B13A15D111F1}" srcOrd="2" destOrd="0" presId="urn:microsoft.com/office/officeart/2018/5/layout/IconCircleLabelList"/>
    <dgm:cxn modelId="{042DBE16-513A-FD49-99D7-0B1874A4192D}" type="presParOf" srcId="{71B1BB7F-A730-45F5-AD01-45917C561E34}" destId="{F93A61F0-421A-45FA-B6D7-B42EB7E48247}" srcOrd="3" destOrd="0" presId="urn:microsoft.com/office/officeart/2018/5/layout/IconCircleLabelList"/>
    <dgm:cxn modelId="{551CA85E-521D-3B47-B801-29491786301D}" type="presParOf" srcId="{87150152-3166-4C95-91BA-CE715289B460}" destId="{7783EFF5-D55E-49F0-90F7-5755326F8C74}" srcOrd="5" destOrd="0" presId="urn:microsoft.com/office/officeart/2018/5/layout/IconCircleLabelList"/>
    <dgm:cxn modelId="{7BF50105-55D8-9949-B339-5655A35D3982}" type="presParOf" srcId="{87150152-3166-4C95-91BA-CE715289B460}" destId="{AC37D98F-B82D-46EF-B3A9-758668E8B193}" srcOrd="6" destOrd="0" presId="urn:microsoft.com/office/officeart/2018/5/layout/IconCircleLabelList"/>
    <dgm:cxn modelId="{6FABE7C2-31B2-AF48-AD22-7ED46E5CDE31}" type="presParOf" srcId="{AC37D98F-B82D-46EF-B3A9-758668E8B193}" destId="{98C7A8DA-4C82-4DD9-9DC0-0B8F13474D09}" srcOrd="0" destOrd="0" presId="urn:microsoft.com/office/officeart/2018/5/layout/IconCircleLabelList"/>
    <dgm:cxn modelId="{33ADD762-34CE-B845-A6E3-B394102C54E8}" type="presParOf" srcId="{AC37D98F-B82D-46EF-B3A9-758668E8B193}" destId="{238C5572-3EB8-442C-8740-CFE115FA11B0}" srcOrd="1" destOrd="0" presId="urn:microsoft.com/office/officeart/2018/5/layout/IconCircleLabelList"/>
    <dgm:cxn modelId="{BC3794D1-0B14-5540-B97F-0D322B1B2419}" type="presParOf" srcId="{AC37D98F-B82D-46EF-B3A9-758668E8B193}" destId="{37915FC7-17F0-4528-984D-2589FC20FCF5}" srcOrd="2" destOrd="0" presId="urn:microsoft.com/office/officeart/2018/5/layout/IconCircleLabelList"/>
    <dgm:cxn modelId="{35EB3D05-D75B-4A4C-B60E-FC99AA7B6BC3}" type="presParOf" srcId="{AC37D98F-B82D-46EF-B3A9-758668E8B193}" destId="{F2834DE1-2993-4C39-A7B5-7ABA587B79DE}" srcOrd="3" destOrd="0" presId="urn:microsoft.com/office/officeart/2018/5/layout/IconCircleLabelList"/>
    <dgm:cxn modelId="{4A64144C-3091-D442-8637-C5354087D48B}" type="presParOf" srcId="{87150152-3166-4C95-91BA-CE715289B460}" destId="{5BAE2A35-827C-489D-B834-D7FCABE95B82}" srcOrd="7" destOrd="0" presId="urn:microsoft.com/office/officeart/2018/5/layout/IconCircleLabelList"/>
    <dgm:cxn modelId="{CAC75D0F-2502-434C-AB63-19E18C49030B}" type="presParOf" srcId="{87150152-3166-4C95-91BA-CE715289B460}" destId="{D19920F1-26C5-425E-A048-D0F4506CD711}" srcOrd="8" destOrd="0" presId="urn:microsoft.com/office/officeart/2018/5/layout/IconCircleLabelList"/>
    <dgm:cxn modelId="{7C36730D-8DBA-CA47-A6B0-6E8B1012819D}" type="presParOf" srcId="{D19920F1-26C5-425E-A048-D0F4506CD711}" destId="{C7248028-33B0-4EF8-856C-A7CEEFBF1DFF}" srcOrd="0" destOrd="0" presId="urn:microsoft.com/office/officeart/2018/5/layout/IconCircleLabelList"/>
    <dgm:cxn modelId="{905DF8A9-022B-3348-BEE1-26F159D26FAA}" type="presParOf" srcId="{D19920F1-26C5-425E-A048-D0F4506CD711}" destId="{A38C95B5-7E65-45C3-915D-8A82220E516F}" srcOrd="1" destOrd="0" presId="urn:microsoft.com/office/officeart/2018/5/layout/IconCircleLabelList"/>
    <dgm:cxn modelId="{12C94404-45FD-C14F-A349-6C88E51B854A}" type="presParOf" srcId="{D19920F1-26C5-425E-A048-D0F4506CD711}" destId="{C36AF187-11E7-471E-9F9C-0D7A259AD9D1}" srcOrd="2" destOrd="0" presId="urn:microsoft.com/office/officeart/2018/5/layout/IconCircleLabelList"/>
    <dgm:cxn modelId="{B020307B-9786-C34D-813F-BDD2397A311F}" type="presParOf" srcId="{D19920F1-26C5-425E-A048-D0F4506CD711}" destId="{DE8BA614-36E4-4FEF-83C1-99C0D2BAED05}"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377B21B-8BD0-41FF-A799-922485253615}"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F0CD66F8-EA32-480D-B905-C3D4086ED575}">
      <dgm:prSet/>
      <dgm:spPr/>
      <dgm:t>
        <a:bodyPr/>
        <a:lstStyle/>
        <a:p>
          <a:pPr>
            <a:lnSpc>
              <a:spcPct val="100000"/>
            </a:lnSpc>
          </a:pPr>
          <a:r>
            <a:rPr lang="en-US"/>
            <a:t>EIA is an important process of evaluating the likely environmental impacts of a proposed project or development</a:t>
          </a:r>
        </a:p>
      </dgm:t>
    </dgm:pt>
    <dgm:pt modelId="{D15A6966-51FE-4667-B4E8-A8C37F68474F}" type="parTrans" cxnId="{AEB47F19-EC14-41ED-BFEA-FE9BD8F0B027}">
      <dgm:prSet/>
      <dgm:spPr/>
      <dgm:t>
        <a:bodyPr/>
        <a:lstStyle/>
        <a:p>
          <a:endParaRPr lang="en-US"/>
        </a:p>
      </dgm:t>
    </dgm:pt>
    <dgm:pt modelId="{7EAAFC51-3211-4B49-BD89-C61B128011C6}" type="sibTrans" cxnId="{AEB47F19-EC14-41ED-BFEA-FE9BD8F0B027}">
      <dgm:prSet/>
      <dgm:spPr/>
      <dgm:t>
        <a:bodyPr/>
        <a:lstStyle/>
        <a:p>
          <a:endParaRPr lang="en-US"/>
        </a:p>
      </dgm:t>
    </dgm:pt>
    <dgm:pt modelId="{DD93DA7F-9FF9-431C-8974-6D9783DCFE60}">
      <dgm:prSet/>
      <dgm:spPr/>
      <dgm:t>
        <a:bodyPr/>
        <a:lstStyle/>
        <a:p>
          <a:pPr>
            <a:lnSpc>
              <a:spcPct val="100000"/>
            </a:lnSpc>
          </a:pPr>
          <a:r>
            <a:rPr lang="en-US"/>
            <a:t>Limited Ecological Survey</a:t>
          </a:r>
        </a:p>
      </dgm:t>
    </dgm:pt>
    <dgm:pt modelId="{FA3B7114-A1B3-49FB-B5C0-42416CD8FA58}" type="parTrans" cxnId="{D4D8D45E-05A2-43B5-A11A-96E9FDF7D470}">
      <dgm:prSet/>
      <dgm:spPr/>
      <dgm:t>
        <a:bodyPr/>
        <a:lstStyle/>
        <a:p>
          <a:endParaRPr lang="en-US"/>
        </a:p>
      </dgm:t>
    </dgm:pt>
    <dgm:pt modelId="{D931E6A4-E26A-444F-B8FA-1F3F3AA813F0}" type="sibTrans" cxnId="{D4D8D45E-05A2-43B5-A11A-96E9FDF7D470}">
      <dgm:prSet/>
      <dgm:spPr/>
      <dgm:t>
        <a:bodyPr/>
        <a:lstStyle/>
        <a:p>
          <a:endParaRPr lang="en-US"/>
        </a:p>
      </dgm:t>
    </dgm:pt>
    <dgm:pt modelId="{E57097CC-88B9-489C-819B-416D743EAA0F}">
      <dgm:prSet/>
      <dgm:spPr/>
      <dgm:t>
        <a:bodyPr/>
        <a:lstStyle/>
        <a:p>
          <a:pPr>
            <a:lnSpc>
              <a:spcPct val="100000"/>
            </a:lnSpc>
          </a:pPr>
          <a:r>
            <a:rPr lang="en-US"/>
            <a:t>Lack of public consultation</a:t>
          </a:r>
        </a:p>
      </dgm:t>
    </dgm:pt>
    <dgm:pt modelId="{1E0BBC34-E924-40D3-81EF-54F687EC477C}" type="parTrans" cxnId="{DC144751-EA6A-4F32-B91B-E8B38B4355BE}">
      <dgm:prSet/>
      <dgm:spPr/>
      <dgm:t>
        <a:bodyPr/>
        <a:lstStyle/>
        <a:p>
          <a:endParaRPr lang="en-US"/>
        </a:p>
      </dgm:t>
    </dgm:pt>
    <dgm:pt modelId="{377A98F6-CDBD-446A-A4FF-3C3070AE3AA9}" type="sibTrans" cxnId="{DC144751-EA6A-4F32-B91B-E8B38B4355BE}">
      <dgm:prSet/>
      <dgm:spPr/>
      <dgm:t>
        <a:bodyPr/>
        <a:lstStyle/>
        <a:p>
          <a:endParaRPr lang="en-US"/>
        </a:p>
      </dgm:t>
    </dgm:pt>
    <dgm:pt modelId="{D5B41E53-A3BF-4C82-9CC6-F45E12F5E350}">
      <dgm:prSet/>
      <dgm:spPr/>
      <dgm:t>
        <a:bodyPr/>
        <a:lstStyle/>
        <a:p>
          <a:pPr>
            <a:lnSpc>
              <a:spcPct val="100000"/>
            </a:lnSpc>
          </a:pPr>
          <a:r>
            <a:rPr lang="en-US"/>
            <a:t>Difficulties navigating the consultation documents</a:t>
          </a:r>
        </a:p>
      </dgm:t>
    </dgm:pt>
    <dgm:pt modelId="{2F395C41-0509-42E4-A5EB-FA79FA2B7B9D}" type="parTrans" cxnId="{B3555F02-1E59-4729-810A-4A55808725BB}">
      <dgm:prSet/>
      <dgm:spPr/>
      <dgm:t>
        <a:bodyPr/>
        <a:lstStyle/>
        <a:p>
          <a:endParaRPr lang="en-US"/>
        </a:p>
      </dgm:t>
    </dgm:pt>
    <dgm:pt modelId="{71E84BF4-8C03-41A4-9C80-902B927EEA7A}" type="sibTrans" cxnId="{B3555F02-1E59-4729-810A-4A55808725BB}">
      <dgm:prSet/>
      <dgm:spPr/>
      <dgm:t>
        <a:bodyPr/>
        <a:lstStyle/>
        <a:p>
          <a:endParaRPr lang="en-US"/>
        </a:p>
      </dgm:t>
    </dgm:pt>
    <dgm:pt modelId="{E176817A-4595-4934-9DE7-F73A8B9BD613}">
      <dgm:prSet/>
      <dgm:spPr/>
      <dgm:t>
        <a:bodyPr/>
        <a:lstStyle/>
        <a:p>
          <a:pPr>
            <a:lnSpc>
              <a:spcPct val="100000"/>
            </a:lnSpc>
          </a:pPr>
          <a:r>
            <a:rPr lang="en-US"/>
            <a:t>Potential traffic issues - Tourism</a:t>
          </a:r>
        </a:p>
      </dgm:t>
    </dgm:pt>
    <dgm:pt modelId="{7424CE17-BABE-44E6-9BB3-7C9B6417DA6A}" type="parTrans" cxnId="{B7B053A0-63FA-4BF8-80FC-51B4B37EFA26}">
      <dgm:prSet/>
      <dgm:spPr/>
      <dgm:t>
        <a:bodyPr/>
        <a:lstStyle/>
        <a:p>
          <a:endParaRPr lang="en-US"/>
        </a:p>
      </dgm:t>
    </dgm:pt>
    <dgm:pt modelId="{317E82C4-8D69-40EF-B9E6-1ACC3BB5405C}" type="sibTrans" cxnId="{B7B053A0-63FA-4BF8-80FC-51B4B37EFA26}">
      <dgm:prSet/>
      <dgm:spPr/>
      <dgm:t>
        <a:bodyPr/>
        <a:lstStyle/>
        <a:p>
          <a:endParaRPr lang="en-US"/>
        </a:p>
      </dgm:t>
    </dgm:pt>
    <dgm:pt modelId="{289F727E-6D75-4676-AD7E-3A163DE3D3C7}" type="pres">
      <dgm:prSet presAssocID="{1377B21B-8BD0-41FF-A799-922485253615}" presName="root" presStyleCnt="0">
        <dgm:presLayoutVars>
          <dgm:dir/>
          <dgm:resizeHandles val="exact"/>
        </dgm:presLayoutVars>
      </dgm:prSet>
      <dgm:spPr/>
    </dgm:pt>
    <dgm:pt modelId="{D020A4DA-C8C1-4660-A4E0-8ADCFED2A7CE}" type="pres">
      <dgm:prSet presAssocID="{F0CD66F8-EA32-480D-B905-C3D4086ED575}" presName="compNode" presStyleCnt="0"/>
      <dgm:spPr/>
    </dgm:pt>
    <dgm:pt modelId="{8F3D5314-754D-4739-B72D-4F71CD8628F1}" type="pres">
      <dgm:prSet presAssocID="{F0CD66F8-EA32-480D-B905-C3D4086ED575}" presName="bgRect" presStyleLbl="bgShp" presStyleIdx="0" presStyleCnt="5"/>
      <dgm:spPr/>
    </dgm:pt>
    <dgm:pt modelId="{18D8167F-059B-4D72-B7BC-9CAEDA99D4B1}" type="pres">
      <dgm:prSet presAssocID="{F0CD66F8-EA32-480D-B905-C3D4086ED575}"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Deciduous tree"/>
        </a:ext>
      </dgm:extLst>
    </dgm:pt>
    <dgm:pt modelId="{5E268964-B98F-4F56-A85E-066B3332A8DE}" type="pres">
      <dgm:prSet presAssocID="{F0CD66F8-EA32-480D-B905-C3D4086ED575}" presName="spaceRect" presStyleCnt="0"/>
      <dgm:spPr/>
    </dgm:pt>
    <dgm:pt modelId="{5B7DCE25-9328-40F4-B4E4-35B6A390E180}" type="pres">
      <dgm:prSet presAssocID="{F0CD66F8-EA32-480D-B905-C3D4086ED575}" presName="parTx" presStyleLbl="revTx" presStyleIdx="0" presStyleCnt="5">
        <dgm:presLayoutVars>
          <dgm:chMax val="0"/>
          <dgm:chPref val="0"/>
        </dgm:presLayoutVars>
      </dgm:prSet>
      <dgm:spPr/>
    </dgm:pt>
    <dgm:pt modelId="{101C8722-BD72-4449-90E8-551D3A33D7F9}" type="pres">
      <dgm:prSet presAssocID="{7EAAFC51-3211-4B49-BD89-C61B128011C6}" presName="sibTrans" presStyleCnt="0"/>
      <dgm:spPr/>
    </dgm:pt>
    <dgm:pt modelId="{83D16CD3-2DF0-47B1-85C0-5C6996989F1F}" type="pres">
      <dgm:prSet presAssocID="{DD93DA7F-9FF9-431C-8974-6D9783DCFE60}" presName="compNode" presStyleCnt="0"/>
      <dgm:spPr/>
    </dgm:pt>
    <dgm:pt modelId="{4EC2E9E9-F445-4FE9-B82B-9F5008702FC3}" type="pres">
      <dgm:prSet presAssocID="{DD93DA7F-9FF9-431C-8974-6D9783DCFE60}" presName="bgRect" presStyleLbl="bgShp" presStyleIdx="1" presStyleCnt="5"/>
      <dgm:spPr/>
    </dgm:pt>
    <dgm:pt modelId="{FB15714F-BAA9-4044-B9B0-32160070A928}" type="pres">
      <dgm:prSet presAssocID="{DD93DA7F-9FF9-431C-8974-6D9783DCFE60}"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Plant"/>
        </a:ext>
      </dgm:extLst>
    </dgm:pt>
    <dgm:pt modelId="{4A848556-6F60-4E86-AA97-56D003B52E58}" type="pres">
      <dgm:prSet presAssocID="{DD93DA7F-9FF9-431C-8974-6D9783DCFE60}" presName="spaceRect" presStyleCnt="0"/>
      <dgm:spPr/>
    </dgm:pt>
    <dgm:pt modelId="{2B8D1E32-DCFC-4E04-9B94-CC179D7CF82E}" type="pres">
      <dgm:prSet presAssocID="{DD93DA7F-9FF9-431C-8974-6D9783DCFE60}" presName="parTx" presStyleLbl="revTx" presStyleIdx="1" presStyleCnt="5">
        <dgm:presLayoutVars>
          <dgm:chMax val="0"/>
          <dgm:chPref val="0"/>
        </dgm:presLayoutVars>
      </dgm:prSet>
      <dgm:spPr/>
    </dgm:pt>
    <dgm:pt modelId="{1AEF4F6E-2C1F-481E-9EFB-A0CCBAEBCD53}" type="pres">
      <dgm:prSet presAssocID="{D931E6A4-E26A-444F-B8FA-1F3F3AA813F0}" presName="sibTrans" presStyleCnt="0"/>
      <dgm:spPr/>
    </dgm:pt>
    <dgm:pt modelId="{090BC232-0484-4F01-94CD-170FD8322A94}" type="pres">
      <dgm:prSet presAssocID="{E57097CC-88B9-489C-819B-416D743EAA0F}" presName="compNode" presStyleCnt="0"/>
      <dgm:spPr/>
    </dgm:pt>
    <dgm:pt modelId="{E7C320A6-DEDD-4EC2-B780-CCEB1CA235C5}" type="pres">
      <dgm:prSet presAssocID="{E57097CC-88B9-489C-819B-416D743EAA0F}" presName="bgRect" presStyleLbl="bgShp" presStyleIdx="2" presStyleCnt="5"/>
      <dgm:spPr/>
    </dgm:pt>
    <dgm:pt modelId="{55E6BD63-234B-4305-8E68-60C677BC80C9}" type="pres">
      <dgm:prSet presAssocID="{E57097CC-88B9-489C-819B-416D743EAA0F}"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Meeting"/>
        </a:ext>
      </dgm:extLst>
    </dgm:pt>
    <dgm:pt modelId="{62B94F31-ABFB-4625-95A1-E2B6E5C49A62}" type="pres">
      <dgm:prSet presAssocID="{E57097CC-88B9-489C-819B-416D743EAA0F}" presName="spaceRect" presStyleCnt="0"/>
      <dgm:spPr/>
    </dgm:pt>
    <dgm:pt modelId="{807D5873-6CD0-4ACA-AA60-EB252DE873D1}" type="pres">
      <dgm:prSet presAssocID="{E57097CC-88B9-489C-819B-416D743EAA0F}" presName="parTx" presStyleLbl="revTx" presStyleIdx="2" presStyleCnt="5">
        <dgm:presLayoutVars>
          <dgm:chMax val="0"/>
          <dgm:chPref val="0"/>
        </dgm:presLayoutVars>
      </dgm:prSet>
      <dgm:spPr/>
    </dgm:pt>
    <dgm:pt modelId="{75BF6445-6541-4A60-A6CC-75263EADE3A3}" type="pres">
      <dgm:prSet presAssocID="{377A98F6-CDBD-446A-A4FF-3C3070AE3AA9}" presName="sibTrans" presStyleCnt="0"/>
      <dgm:spPr/>
    </dgm:pt>
    <dgm:pt modelId="{78004BBE-8F51-4CAE-9CA0-DFE52C800933}" type="pres">
      <dgm:prSet presAssocID="{D5B41E53-A3BF-4C82-9CC6-F45E12F5E350}" presName="compNode" presStyleCnt="0"/>
      <dgm:spPr/>
    </dgm:pt>
    <dgm:pt modelId="{274543C9-E6AF-497D-8238-04C808D969D9}" type="pres">
      <dgm:prSet presAssocID="{D5B41E53-A3BF-4C82-9CC6-F45E12F5E350}" presName="bgRect" presStyleLbl="bgShp" presStyleIdx="3" presStyleCnt="5"/>
      <dgm:spPr/>
    </dgm:pt>
    <dgm:pt modelId="{7227BB51-AC12-4157-AF15-50E7B7DB1131}" type="pres">
      <dgm:prSet presAssocID="{D5B41E53-A3BF-4C82-9CC6-F45E12F5E350}"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Magnifying glass"/>
        </a:ext>
      </dgm:extLst>
    </dgm:pt>
    <dgm:pt modelId="{CB710CA1-A60A-4DE5-9469-0E809D89C5C0}" type="pres">
      <dgm:prSet presAssocID="{D5B41E53-A3BF-4C82-9CC6-F45E12F5E350}" presName="spaceRect" presStyleCnt="0"/>
      <dgm:spPr/>
    </dgm:pt>
    <dgm:pt modelId="{C5358512-0E54-450E-A35C-9E4F3C1B1973}" type="pres">
      <dgm:prSet presAssocID="{D5B41E53-A3BF-4C82-9CC6-F45E12F5E350}" presName="parTx" presStyleLbl="revTx" presStyleIdx="3" presStyleCnt="5">
        <dgm:presLayoutVars>
          <dgm:chMax val="0"/>
          <dgm:chPref val="0"/>
        </dgm:presLayoutVars>
      </dgm:prSet>
      <dgm:spPr/>
    </dgm:pt>
    <dgm:pt modelId="{ED9F4299-D6C5-4AFB-8779-1955BF407701}" type="pres">
      <dgm:prSet presAssocID="{71E84BF4-8C03-41A4-9C80-902B927EEA7A}" presName="sibTrans" presStyleCnt="0"/>
      <dgm:spPr/>
    </dgm:pt>
    <dgm:pt modelId="{DDA1D0B1-24B0-4F61-8EDF-A9D4AC7CEFBE}" type="pres">
      <dgm:prSet presAssocID="{E176817A-4595-4934-9DE7-F73A8B9BD613}" presName="compNode" presStyleCnt="0"/>
      <dgm:spPr/>
    </dgm:pt>
    <dgm:pt modelId="{8AC3A560-5767-45E4-81EB-A22986D938E7}" type="pres">
      <dgm:prSet presAssocID="{E176817A-4595-4934-9DE7-F73A8B9BD613}" presName="bgRect" presStyleLbl="bgShp" presStyleIdx="4" presStyleCnt="5"/>
      <dgm:spPr/>
    </dgm:pt>
    <dgm:pt modelId="{5C1F251D-D18B-42A3-9733-E532D71D5768}" type="pres">
      <dgm:prSet presAssocID="{E176817A-4595-4934-9DE7-F73A8B9BD613}"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Highway scene"/>
        </a:ext>
      </dgm:extLst>
    </dgm:pt>
    <dgm:pt modelId="{090223C5-2F1E-4184-9640-A0BDF17627FA}" type="pres">
      <dgm:prSet presAssocID="{E176817A-4595-4934-9DE7-F73A8B9BD613}" presName="spaceRect" presStyleCnt="0"/>
      <dgm:spPr/>
    </dgm:pt>
    <dgm:pt modelId="{3944B0A4-9403-4B0B-BF81-CD5FAC310BC6}" type="pres">
      <dgm:prSet presAssocID="{E176817A-4595-4934-9DE7-F73A8B9BD613}" presName="parTx" presStyleLbl="revTx" presStyleIdx="4" presStyleCnt="5">
        <dgm:presLayoutVars>
          <dgm:chMax val="0"/>
          <dgm:chPref val="0"/>
        </dgm:presLayoutVars>
      </dgm:prSet>
      <dgm:spPr/>
    </dgm:pt>
  </dgm:ptLst>
  <dgm:cxnLst>
    <dgm:cxn modelId="{B3555F02-1E59-4729-810A-4A55808725BB}" srcId="{1377B21B-8BD0-41FF-A799-922485253615}" destId="{D5B41E53-A3BF-4C82-9CC6-F45E12F5E350}" srcOrd="3" destOrd="0" parTransId="{2F395C41-0509-42E4-A5EB-FA79FA2B7B9D}" sibTransId="{71E84BF4-8C03-41A4-9C80-902B927EEA7A}"/>
    <dgm:cxn modelId="{B1C88D0D-3C12-4874-8E01-B5E5107E8ECF}" type="presOf" srcId="{1377B21B-8BD0-41FF-A799-922485253615}" destId="{289F727E-6D75-4676-AD7E-3A163DE3D3C7}" srcOrd="0" destOrd="0" presId="urn:microsoft.com/office/officeart/2018/2/layout/IconVerticalSolidList"/>
    <dgm:cxn modelId="{AEB47F19-EC14-41ED-BFEA-FE9BD8F0B027}" srcId="{1377B21B-8BD0-41FF-A799-922485253615}" destId="{F0CD66F8-EA32-480D-B905-C3D4086ED575}" srcOrd="0" destOrd="0" parTransId="{D15A6966-51FE-4667-B4E8-A8C37F68474F}" sibTransId="{7EAAFC51-3211-4B49-BD89-C61B128011C6}"/>
    <dgm:cxn modelId="{25BB1442-DA58-40CB-94B3-4B4B5BAA97B6}" type="presOf" srcId="{E57097CC-88B9-489C-819B-416D743EAA0F}" destId="{807D5873-6CD0-4ACA-AA60-EB252DE873D1}" srcOrd="0" destOrd="0" presId="urn:microsoft.com/office/officeart/2018/2/layout/IconVerticalSolidList"/>
    <dgm:cxn modelId="{DC144751-EA6A-4F32-B91B-E8B38B4355BE}" srcId="{1377B21B-8BD0-41FF-A799-922485253615}" destId="{E57097CC-88B9-489C-819B-416D743EAA0F}" srcOrd="2" destOrd="0" parTransId="{1E0BBC34-E924-40D3-81EF-54F687EC477C}" sibTransId="{377A98F6-CDBD-446A-A4FF-3C3070AE3AA9}"/>
    <dgm:cxn modelId="{D4D8D45E-05A2-43B5-A11A-96E9FDF7D470}" srcId="{1377B21B-8BD0-41FF-A799-922485253615}" destId="{DD93DA7F-9FF9-431C-8974-6D9783DCFE60}" srcOrd="1" destOrd="0" parTransId="{FA3B7114-A1B3-49FB-B5C0-42416CD8FA58}" sibTransId="{D931E6A4-E26A-444F-B8FA-1F3F3AA813F0}"/>
    <dgm:cxn modelId="{B7B053A0-63FA-4BF8-80FC-51B4B37EFA26}" srcId="{1377B21B-8BD0-41FF-A799-922485253615}" destId="{E176817A-4595-4934-9DE7-F73A8B9BD613}" srcOrd="4" destOrd="0" parTransId="{7424CE17-BABE-44E6-9BB3-7C9B6417DA6A}" sibTransId="{317E82C4-8D69-40EF-B9E6-1ACC3BB5405C}"/>
    <dgm:cxn modelId="{78A824C3-2682-42B6-B854-C5F754A3A045}" type="presOf" srcId="{DD93DA7F-9FF9-431C-8974-6D9783DCFE60}" destId="{2B8D1E32-DCFC-4E04-9B94-CC179D7CF82E}" srcOrd="0" destOrd="0" presId="urn:microsoft.com/office/officeart/2018/2/layout/IconVerticalSolidList"/>
    <dgm:cxn modelId="{B2F5EBCC-3E1A-40B0-9F4E-BDC825B251C2}" type="presOf" srcId="{D5B41E53-A3BF-4C82-9CC6-F45E12F5E350}" destId="{C5358512-0E54-450E-A35C-9E4F3C1B1973}" srcOrd="0" destOrd="0" presId="urn:microsoft.com/office/officeart/2018/2/layout/IconVerticalSolidList"/>
    <dgm:cxn modelId="{A1FE96DE-D16A-4B4C-9A8D-0445B06574D6}" type="presOf" srcId="{F0CD66F8-EA32-480D-B905-C3D4086ED575}" destId="{5B7DCE25-9328-40F4-B4E4-35B6A390E180}" srcOrd="0" destOrd="0" presId="urn:microsoft.com/office/officeart/2018/2/layout/IconVerticalSolidList"/>
    <dgm:cxn modelId="{1705B1EE-3330-4A9D-9923-E9A6AC902AC9}" type="presOf" srcId="{E176817A-4595-4934-9DE7-F73A8B9BD613}" destId="{3944B0A4-9403-4B0B-BF81-CD5FAC310BC6}" srcOrd="0" destOrd="0" presId="urn:microsoft.com/office/officeart/2018/2/layout/IconVerticalSolidList"/>
    <dgm:cxn modelId="{1C484D3D-DF9A-4536-80B6-5DE4C38DEAF3}" type="presParOf" srcId="{289F727E-6D75-4676-AD7E-3A163DE3D3C7}" destId="{D020A4DA-C8C1-4660-A4E0-8ADCFED2A7CE}" srcOrd="0" destOrd="0" presId="urn:microsoft.com/office/officeart/2018/2/layout/IconVerticalSolidList"/>
    <dgm:cxn modelId="{67ADE9CC-BA2A-468B-B803-F5485F8BD781}" type="presParOf" srcId="{D020A4DA-C8C1-4660-A4E0-8ADCFED2A7CE}" destId="{8F3D5314-754D-4739-B72D-4F71CD8628F1}" srcOrd="0" destOrd="0" presId="urn:microsoft.com/office/officeart/2018/2/layout/IconVerticalSolidList"/>
    <dgm:cxn modelId="{D110102A-F5B5-41E8-AE45-E28C47B574C1}" type="presParOf" srcId="{D020A4DA-C8C1-4660-A4E0-8ADCFED2A7CE}" destId="{18D8167F-059B-4D72-B7BC-9CAEDA99D4B1}" srcOrd="1" destOrd="0" presId="urn:microsoft.com/office/officeart/2018/2/layout/IconVerticalSolidList"/>
    <dgm:cxn modelId="{AB615314-3CC4-4880-9E78-F2499E60211C}" type="presParOf" srcId="{D020A4DA-C8C1-4660-A4E0-8ADCFED2A7CE}" destId="{5E268964-B98F-4F56-A85E-066B3332A8DE}" srcOrd="2" destOrd="0" presId="urn:microsoft.com/office/officeart/2018/2/layout/IconVerticalSolidList"/>
    <dgm:cxn modelId="{80D1DC7C-CE85-4ED8-B892-EDE9E99D3413}" type="presParOf" srcId="{D020A4DA-C8C1-4660-A4E0-8ADCFED2A7CE}" destId="{5B7DCE25-9328-40F4-B4E4-35B6A390E180}" srcOrd="3" destOrd="0" presId="urn:microsoft.com/office/officeart/2018/2/layout/IconVerticalSolidList"/>
    <dgm:cxn modelId="{9E1BBA04-1C8E-4AD0-B89E-363751C07BA3}" type="presParOf" srcId="{289F727E-6D75-4676-AD7E-3A163DE3D3C7}" destId="{101C8722-BD72-4449-90E8-551D3A33D7F9}" srcOrd="1" destOrd="0" presId="urn:microsoft.com/office/officeart/2018/2/layout/IconVerticalSolidList"/>
    <dgm:cxn modelId="{7E5B9AB7-CE8F-4921-89ED-3254C5D7E6FA}" type="presParOf" srcId="{289F727E-6D75-4676-AD7E-3A163DE3D3C7}" destId="{83D16CD3-2DF0-47B1-85C0-5C6996989F1F}" srcOrd="2" destOrd="0" presId="urn:microsoft.com/office/officeart/2018/2/layout/IconVerticalSolidList"/>
    <dgm:cxn modelId="{D6AD7D56-AB07-4092-93B7-5C7F5728B134}" type="presParOf" srcId="{83D16CD3-2DF0-47B1-85C0-5C6996989F1F}" destId="{4EC2E9E9-F445-4FE9-B82B-9F5008702FC3}" srcOrd="0" destOrd="0" presId="urn:microsoft.com/office/officeart/2018/2/layout/IconVerticalSolidList"/>
    <dgm:cxn modelId="{AA2D9B5D-416D-4894-AF62-2F58705D732F}" type="presParOf" srcId="{83D16CD3-2DF0-47B1-85C0-5C6996989F1F}" destId="{FB15714F-BAA9-4044-B9B0-32160070A928}" srcOrd="1" destOrd="0" presId="urn:microsoft.com/office/officeart/2018/2/layout/IconVerticalSolidList"/>
    <dgm:cxn modelId="{56760965-790E-4361-8D9A-63A52479C19C}" type="presParOf" srcId="{83D16CD3-2DF0-47B1-85C0-5C6996989F1F}" destId="{4A848556-6F60-4E86-AA97-56D003B52E58}" srcOrd="2" destOrd="0" presId="urn:microsoft.com/office/officeart/2018/2/layout/IconVerticalSolidList"/>
    <dgm:cxn modelId="{A1A88B2A-4157-4517-9BDB-ED0465CABA0F}" type="presParOf" srcId="{83D16CD3-2DF0-47B1-85C0-5C6996989F1F}" destId="{2B8D1E32-DCFC-4E04-9B94-CC179D7CF82E}" srcOrd="3" destOrd="0" presId="urn:microsoft.com/office/officeart/2018/2/layout/IconVerticalSolidList"/>
    <dgm:cxn modelId="{F9E0E467-82AE-4A04-A795-D1DBB86E2A32}" type="presParOf" srcId="{289F727E-6D75-4676-AD7E-3A163DE3D3C7}" destId="{1AEF4F6E-2C1F-481E-9EFB-A0CCBAEBCD53}" srcOrd="3" destOrd="0" presId="urn:microsoft.com/office/officeart/2018/2/layout/IconVerticalSolidList"/>
    <dgm:cxn modelId="{E48D3C01-8248-43D3-A705-CFB26F57D358}" type="presParOf" srcId="{289F727E-6D75-4676-AD7E-3A163DE3D3C7}" destId="{090BC232-0484-4F01-94CD-170FD8322A94}" srcOrd="4" destOrd="0" presId="urn:microsoft.com/office/officeart/2018/2/layout/IconVerticalSolidList"/>
    <dgm:cxn modelId="{91D10B17-A902-4079-92C9-E55D73DDF1F5}" type="presParOf" srcId="{090BC232-0484-4F01-94CD-170FD8322A94}" destId="{E7C320A6-DEDD-4EC2-B780-CCEB1CA235C5}" srcOrd="0" destOrd="0" presId="urn:microsoft.com/office/officeart/2018/2/layout/IconVerticalSolidList"/>
    <dgm:cxn modelId="{50515E3C-D769-4C49-839A-D3F45F47A47D}" type="presParOf" srcId="{090BC232-0484-4F01-94CD-170FD8322A94}" destId="{55E6BD63-234B-4305-8E68-60C677BC80C9}" srcOrd="1" destOrd="0" presId="urn:microsoft.com/office/officeart/2018/2/layout/IconVerticalSolidList"/>
    <dgm:cxn modelId="{90BDDC98-624E-4557-8CDF-7907D74D8CCB}" type="presParOf" srcId="{090BC232-0484-4F01-94CD-170FD8322A94}" destId="{62B94F31-ABFB-4625-95A1-E2B6E5C49A62}" srcOrd="2" destOrd="0" presId="urn:microsoft.com/office/officeart/2018/2/layout/IconVerticalSolidList"/>
    <dgm:cxn modelId="{1282B0AA-BEF1-4098-983F-2A60058C8F95}" type="presParOf" srcId="{090BC232-0484-4F01-94CD-170FD8322A94}" destId="{807D5873-6CD0-4ACA-AA60-EB252DE873D1}" srcOrd="3" destOrd="0" presId="urn:microsoft.com/office/officeart/2018/2/layout/IconVerticalSolidList"/>
    <dgm:cxn modelId="{ED913E76-B195-4B10-AC0A-DB5B5BE9048C}" type="presParOf" srcId="{289F727E-6D75-4676-AD7E-3A163DE3D3C7}" destId="{75BF6445-6541-4A60-A6CC-75263EADE3A3}" srcOrd="5" destOrd="0" presId="urn:microsoft.com/office/officeart/2018/2/layout/IconVerticalSolidList"/>
    <dgm:cxn modelId="{F7857A40-2150-45B9-836D-6389D4B6C6B4}" type="presParOf" srcId="{289F727E-6D75-4676-AD7E-3A163DE3D3C7}" destId="{78004BBE-8F51-4CAE-9CA0-DFE52C800933}" srcOrd="6" destOrd="0" presId="urn:microsoft.com/office/officeart/2018/2/layout/IconVerticalSolidList"/>
    <dgm:cxn modelId="{9DA321A1-667D-4907-8ADF-1F99B6145DDD}" type="presParOf" srcId="{78004BBE-8F51-4CAE-9CA0-DFE52C800933}" destId="{274543C9-E6AF-497D-8238-04C808D969D9}" srcOrd="0" destOrd="0" presId="urn:microsoft.com/office/officeart/2018/2/layout/IconVerticalSolidList"/>
    <dgm:cxn modelId="{301749A0-F301-4C3C-AE50-78EEBC840B44}" type="presParOf" srcId="{78004BBE-8F51-4CAE-9CA0-DFE52C800933}" destId="{7227BB51-AC12-4157-AF15-50E7B7DB1131}" srcOrd="1" destOrd="0" presId="urn:microsoft.com/office/officeart/2018/2/layout/IconVerticalSolidList"/>
    <dgm:cxn modelId="{EA3F7A17-AB42-4AB2-8520-E9FFB48DCA79}" type="presParOf" srcId="{78004BBE-8F51-4CAE-9CA0-DFE52C800933}" destId="{CB710CA1-A60A-4DE5-9469-0E809D89C5C0}" srcOrd="2" destOrd="0" presId="urn:microsoft.com/office/officeart/2018/2/layout/IconVerticalSolidList"/>
    <dgm:cxn modelId="{099417D6-DCAE-458E-9137-8A37784C9739}" type="presParOf" srcId="{78004BBE-8F51-4CAE-9CA0-DFE52C800933}" destId="{C5358512-0E54-450E-A35C-9E4F3C1B1973}" srcOrd="3" destOrd="0" presId="urn:microsoft.com/office/officeart/2018/2/layout/IconVerticalSolidList"/>
    <dgm:cxn modelId="{D3BD7AB7-965F-4C1D-A00E-1CEB316099F5}" type="presParOf" srcId="{289F727E-6D75-4676-AD7E-3A163DE3D3C7}" destId="{ED9F4299-D6C5-4AFB-8779-1955BF407701}" srcOrd="7" destOrd="0" presId="urn:microsoft.com/office/officeart/2018/2/layout/IconVerticalSolidList"/>
    <dgm:cxn modelId="{533FF8C3-1E2F-4477-BF19-25F60C2A7F1A}" type="presParOf" srcId="{289F727E-6D75-4676-AD7E-3A163DE3D3C7}" destId="{DDA1D0B1-24B0-4F61-8EDF-A9D4AC7CEFBE}" srcOrd="8" destOrd="0" presId="urn:microsoft.com/office/officeart/2018/2/layout/IconVerticalSolidList"/>
    <dgm:cxn modelId="{4D119569-D59B-489D-B24B-502A85697C66}" type="presParOf" srcId="{DDA1D0B1-24B0-4F61-8EDF-A9D4AC7CEFBE}" destId="{8AC3A560-5767-45E4-81EB-A22986D938E7}" srcOrd="0" destOrd="0" presId="urn:microsoft.com/office/officeart/2018/2/layout/IconVerticalSolidList"/>
    <dgm:cxn modelId="{15B83682-88ED-427E-AA21-3AAABB818373}" type="presParOf" srcId="{DDA1D0B1-24B0-4F61-8EDF-A9D4AC7CEFBE}" destId="{5C1F251D-D18B-42A3-9733-E532D71D5768}" srcOrd="1" destOrd="0" presId="urn:microsoft.com/office/officeart/2018/2/layout/IconVerticalSolidList"/>
    <dgm:cxn modelId="{EDA6CFBA-E076-4467-960B-43A97AE2D13D}" type="presParOf" srcId="{DDA1D0B1-24B0-4F61-8EDF-A9D4AC7CEFBE}" destId="{090223C5-2F1E-4184-9640-A0BDF17627FA}" srcOrd="2" destOrd="0" presId="urn:microsoft.com/office/officeart/2018/2/layout/IconVerticalSolidList"/>
    <dgm:cxn modelId="{5E6F910A-CECD-4A79-8DF1-89C938F4E776}" type="presParOf" srcId="{DDA1D0B1-24B0-4F61-8EDF-A9D4AC7CEFBE}" destId="{3944B0A4-9403-4B0B-BF81-CD5FAC310BC6}"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73BC962-4F79-4B1A-9984-2402951541CD}">
      <dsp:nvSpPr>
        <dsp:cNvPr id="0" name=""/>
        <dsp:cNvSpPr/>
      </dsp:nvSpPr>
      <dsp:spPr>
        <a:xfrm>
          <a:off x="0" y="311"/>
          <a:ext cx="5735673" cy="72969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02A9D13-282E-49ED-A13C-CBFC3B2DA486}">
      <dsp:nvSpPr>
        <dsp:cNvPr id="0" name=""/>
        <dsp:cNvSpPr/>
      </dsp:nvSpPr>
      <dsp:spPr>
        <a:xfrm>
          <a:off x="220731" y="164492"/>
          <a:ext cx="401330" cy="40133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2843383-035F-4B37-AE42-F4C29C686419}">
      <dsp:nvSpPr>
        <dsp:cNvPr id="0" name=""/>
        <dsp:cNvSpPr/>
      </dsp:nvSpPr>
      <dsp:spPr>
        <a:xfrm>
          <a:off x="842794" y="311"/>
          <a:ext cx="4892878" cy="7296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7226" tIns="77226" rIns="77226" bIns="77226" numCol="1" spcCol="1270" anchor="ctr" anchorCtr="0">
          <a:noAutofit/>
        </a:bodyPr>
        <a:lstStyle/>
        <a:p>
          <a:pPr marL="0" lvl="0" indent="0" algn="l" defTabSz="1111250">
            <a:lnSpc>
              <a:spcPct val="100000"/>
            </a:lnSpc>
            <a:spcBef>
              <a:spcPct val="0"/>
            </a:spcBef>
            <a:spcAft>
              <a:spcPct val="35000"/>
            </a:spcAft>
            <a:buNone/>
          </a:pPr>
          <a:r>
            <a:rPr lang="en-US" sz="2500" kern="1200" dirty="0"/>
            <a:t>EIA – Origins and Legislation</a:t>
          </a:r>
        </a:p>
      </dsp:txBody>
      <dsp:txXfrm>
        <a:off x="842794" y="311"/>
        <a:ext cx="4892878" cy="729691"/>
      </dsp:txXfrm>
    </dsp:sp>
    <dsp:sp modelId="{C2F8C9C1-7CD1-40F8-878A-D8A7E49835AB}">
      <dsp:nvSpPr>
        <dsp:cNvPr id="0" name=""/>
        <dsp:cNvSpPr/>
      </dsp:nvSpPr>
      <dsp:spPr>
        <a:xfrm>
          <a:off x="0" y="912426"/>
          <a:ext cx="5735673" cy="72969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C841BE3-7C74-4308-8201-93EC4D13A613}">
      <dsp:nvSpPr>
        <dsp:cNvPr id="0" name=""/>
        <dsp:cNvSpPr/>
      </dsp:nvSpPr>
      <dsp:spPr>
        <a:xfrm>
          <a:off x="220731" y="1076607"/>
          <a:ext cx="401330" cy="40133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B91823C-3139-4281-953E-34AD805693F5}">
      <dsp:nvSpPr>
        <dsp:cNvPr id="0" name=""/>
        <dsp:cNvSpPr/>
      </dsp:nvSpPr>
      <dsp:spPr>
        <a:xfrm>
          <a:off x="842794" y="912426"/>
          <a:ext cx="4892878" cy="7296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7226" tIns="77226" rIns="77226" bIns="77226" numCol="1" spcCol="1270" anchor="ctr" anchorCtr="0">
          <a:noAutofit/>
        </a:bodyPr>
        <a:lstStyle/>
        <a:p>
          <a:pPr marL="0" lvl="0" indent="0" algn="l" defTabSz="1111250">
            <a:lnSpc>
              <a:spcPct val="100000"/>
            </a:lnSpc>
            <a:spcBef>
              <a:spcPct val="0"/>
            </a:spcBef>
            <a:spcAft>
              <a:spcPct val="35000"/>
            </a:spcAft>
            <a:buNone/>
          </a:pPr>
          <a:r>
            <a:rPr lang="en-US" sz="2500" kern="1200" dirty="0"/>
            <a:t>EIA – Framework</a:t>
          </a:r>
        </a:p>
      </dsp:txBody>
      <dsp:txXfrm>
        <a:off x="842794" y="912426"/>
        <a:ext cx="4892878" cy="729691"/>
      </dsp:txXfrm>
    </dsp:sp>
    <dsp:sp modelId="{7583AB93-AF33-40A5-B2CD-D72D87227F17}">
      <dsp:nvSpPr>
        <dsp:cNvPr id="0" name=""/>
        <dsp:cNvSpPr/>
      </dsp:nvSpPr>
      <dsp:spPr>
        <a:xfrm>
          <a:off x="0" y="1824541"/>
          <a:ext cx="5735673" cy="72969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744C7D7-4465-4B23-ADD6-95F682B564BF}">
      <dsp:nvSpPr>
        <dsp:cNvPr id="0" name=""/>
        <dsp:cNvSpPr/>
      </dsp:nvSpPr>
      <dsp:spPr>
        <a:xfrm>
          <a:off x="220731" y="1988722"/>
          <a:ext cx="401330" cy="40133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1DF0602-F6C3-4B09-95C5-1037444835E4}">
      <dsp:nvSpPr>
        <dsp:cNvPr id="0" name=""/>
        <dsp:cNvSpPr/>
      </dsp:nvSpPr>
      <dsp:spPr>
        <a:xfrm>
          <a:off x="842794" y="1824541"/>
          <a:ext cx="4892878" cy="7296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7226" tIns="77226" rIns="77226" bIns="77226" numCol="1" spcCol="1270" anchor="ctr" anchorCtr="0">
          <a:noAutofit/>
        </a:bodyPr>
        <a:lstStyle/>
        <a:p>
          <a:pPr marL="0" lvl="0" indent="0" algn="l" defTabSz="1111250">
            <a:lnSpc>
              <a:spcPct val="100000"/>
            </a:lnSpc>
            <a:spcBef>
              <a:spcPct val="0"/>
            </a:spcBef>
            <a:spcAft>
              <a:spcPct val="35000"/>
            </a:spcAft>
            <a:buNone/>
          </a:pPr>
          <a:r>
            <a:rPr lang="en-US" sz="2500" kern="1200" dirty="0"/>
            <a:t>Case Study</a:t>
          </a:r>
        </a:p>
      </dsp:txBody>
      <dsp:txXfrm>
        <a:off x="842794" y="1824541"/>
        <a:ext cx="4892878" cy="72969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0318AF3-5C69-2B47-9992-9359116DA3AC}">
      <dsp:nvSpPr>
        <dsp:cNvPr id="0" name=""/>
        <dsp:cNvSpPr/>
      </dsp:nvSpPr>
      <dsp:spPr>
        <a:xfrm rot="5400000">
          <a:off x="-718263" y="1437499"/>
          <a:ext cx="1604772" cy="156237"/>
        </a:xfrm>
        <a:prstGeom prst="corner">
          <a:avLst>
            <a:gd name="adj1" fmla="val 1000"/>
            <a:gd name="adj2" fmla="val 1000"/>
          </a:avLst>
        </a:prstGeom>
        <a:solidFill>
          <a:schemeClr val="lt1">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B3DC118-8A27-AE4E-901D-D65BA5F612DA}">
      <dsp:nvSpPr>
        <dsp:cNvPr id="0" name=""/>
        <dsp:cNvSpPr/>
      </dsp:nvSpPr>
      <dsp:spPr>
        <a:xfrm>
          <a:off x="6003" y="2318004"/>
          <a:ext cx="1952967" cy="534924"/>
        </a:xfrm>
        <a:prstGeom prst="homePlate">
          <a:avLst>
            <a:gd name="adj" fmla="val 25000"/>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2550" tIns="165100" rIns="82550" bIns="165100" numCol="1" spcCol="1270" anchor="ctr" anchorCtr="0">
          <a:noAutofit/>
        </a:bodyPr>
        <a:lstStyle/>
        <a:p>
          <a:pPr marL="0" lvl="0" indent="0" algn="ctr" defTabSz="577850">
            <a:lnSpc>
              <a:spcPct val="90000"/>
            </a:lnSpc>
            <a:spcBef>
              <a:spcPct val="0"/>
            </a:spcBef>
            <a:spcAft>
              <a:spcPct val="35000"/>
            </a:spcAft>
            <a:buNone/>
          </a:pPr>
          <a:r>
            <a:rPr lang="en-US" sz="1300" kern="1200"/>
            <a:t>1962</a:t>
          </a:r>
        </a:p>
      </dsp:txBody>
      <dsp:txXfrm>
        <a:off x="6003" y="2318004"/>
        <a:ext cx="1886102" cy="534924"/>
      </dsp:txXfrm>
    </dsp:sp>
    <dsp:sp modelId="{210F1BB9-91F7-6940-93C7-C140EDFC6788}">
      <dsp:nvSpPr>
        <dsp:cNvPr id="0" name=""/>
        <dsp:cNvSpPr/>
      </dsp:nvSpPr>
      <dsp:spPr>
        <a:xfrm>
          <a:off x="162240" y="806974"/>
          <a:ext cx="1585809" cy="11467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577850">
            <a:lnSpc>
              <a:spcPct val="90000"/>
            </a:lnSpc>
            <a:spcBef>
              <a:spcPct val="0"/>
            </a:spcBef>
            <a:spcAft>
              <a:spcPct val="35000"/>
            </a:spcAft>
            <a:buNone/>
          </a:pPr>
          <a:r>
            <a:rPr lang="en-US" sz="1300" kern="1200"/>
            <a:t>Rachel Carson publishes Silent Spring</a:t>
          </a:r>
        </a:p>
      </dsp:txBody>
      <dsp:txXfrm>
        <a:off x="162240" y="806974"/>
        <a:ext cx="1585809" cy="1146732"/>
      </dsp:txXfrm>
    </dsp:sp>
    <dsp:sp modelId="{D2E79DE5-C9C8-144B-BA69-1B0EB03D2837}">
      <dsp:nvSpPr>
        <dsp:cNvPr id="0" name=""/>
        <dsp:cNvSpPr/>
      </dsp:nvSpPr>
      <dsp:spPr>
        <a:xfrm rot="5400000">
          <a:off x="1156584" y="1437499"/>
          <a:ext cx="1604772" cy="156237"/>
        </a:xfrm>
        <a:prstGeom prst="corner">
          <a:avLst>
            <a:gd name="adj1" fmla="val 1000"/>
            <a:gd name="adj2" fmla="val 1000"/>
          </a:avLst>
        </a:prstGeom>
        <a:solidFill>
          <a:schemeClr val="lt1">
            <a:hueOff val="0"/>
            <a:satOff val="0"/>
            <a:lumOff val="0"/>
            <a:alphaOff val="0"/>
          </a:schemeClr>
        </a:solidFill>
        <a:ln w="12700" cap="flat" cmpd="sng" algn="ctr">
          <a:solidFill>
            <a:schemeClr val="accent5">
              <a:hueOff val="-2252848"/>
              <a:satOff val="-5806"/>
              <a:lumOff val="-3922"/>
              <a:alphaOff val="0"/>
            </a:schemeClr>
          </a:solidFill>
          <a:prstDash val="solid"/>
          <a:miter lim="800000"/>
        </a:ln>
        <a:effectLst/>
      </dsp:spPr>
      <dsp:style>
        <a:lnRef idx="2">
          <a:scrgbClr r="0" g="0" b="0"/>
        </a:lnRef>
        <a:fillRef idx="1">
          <a:scrgbClr r="0" g="0" b="0"/>
        </a:fillRef>
        <a:effectRef idx="0">
          <a:scrgbClr r="0" g="0" b="0"/>
        </a:effectRef>
        <a:fontRef idx="minor"/>
      </dsp:style>
    </dsp:sp>
    <dsp:sp modelId="{8C2D39DD-C62C-104D-8D2B-3B72CAC9EBCE}">
      <dsp:nvSpPr>
        <dsp:cNvPr id="0" name=""/>
        <dsp:cNvSpPr/>
      </dsp:nvSpPr>
      <dsp:spPr>
        <a:xfrm>
          <a:off x="1880852" y="2318004"/>
          <a:ext cx="1952967" cy="534924"/>
        </a:xfrm>
        <a:prstGeom prst="chevron">
          <a:avLst>
            <a:gd name="adj" fmla="val 25000"/>
          </a:avLst>
        </a:prstGeom>
        <a:solidFill>
          <a:schemeClr val="accent5">
            <a:hueOff val="-2252848"/>
            <a:satOff val="-5806"/>
            <a:lumOff val="-3922"/>
            <a:alphaOff val="0"/>
          </a:schemeClr>
        </a:solidFill>
        <a:ln w="12700" cap="flat" cmpd="sng" algn="ctr">
          <a:solidFill>
            <a:schemeClr val="accent5">
              <a:hueOff val="-2252848"/>
              <a:satOff val="-5806"/>
              <a:lumOff val="-392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2550" tIns="165100" rIns="82550" bIns="165100" numCol="1" spcCol="1270" anchor="ctr" anchorCtr="0">
          <a:noAutofit/>
        </a:bodyPr>
        <a:lstStyle/>
        <a:p>
          <a:pPr marL="0" lvl="0" indent="0" algn="ctr" defTabSz="577850">
            <a:lnSpc>
              <a:spcPct val="90000"/>
            </a:lnSpc>
            <a:spcBef>
              <a:spcPct val="0"/>
            </a:spcBef>
            <a:spcAft>
              <a:spcPct val="35000"/>
            </a:spcAft>
            <a:buNone/>
          </a:pPr>
          <a:r>
            <a:rPr lang="en-US" sz="1300" kern="1200"/>
            <a:t>1969</a:t>
          </a:r>
        </a:p>
      </dsp:txBody>
      <dsp:txXfrm>
        <a:off x="2014583" y="2318004"/>
        <a:ext cx="1685505" cy="534924"/>
      </dsp:txXfrm>
    </dsp:sp>
    <dsp:sp modelId="{474A1A26-953B-FF45-BDBA-A31B509D52C6}">
      <dsp:nvSpPr>
        <dsp:cNvPr id="0" name=""/>
        <dsp:cNvSpPr/>
      </dsp:nvSpPr>
      <dsp:spPr>
        <a:xfrm>
          <a:off x="2037089" y="806974"/>
          <a:ext cx="1585809" cy="11467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577850">
            <a:lnSpc>
              <a:spcPct val="90000"/>
            </a:lnSpc>
            <a:spcBef>
              <a:spcPct val="0"/>
            </a:spcBef>
            <a:spcAft>
              <a:spcPct val="35000"/>
            </a:spcAft>
            <a:buNone/>
          </a:pPr>
          <a:r>
            <a:rPr lang="en-US" sz="1300" kern="1200"/>
            <a:t>USA brings National Environmental Policy Act</a:t>
          </a:r>
        </a:p>
      </dsp:txBody>
      <dsp:txXfrm>
        <a:off x="2037089" y="806974"/>
        <a:ext cx="1585809" cy="1146732"/>
      </dsp:txXfrm>
    </dsp:sp>
    <dsp:sp modelId="{09D8B7B1-B428-D742-916A-80B1528847A2}">
      <dsp:nvSpPr>
        <dsp:cNvPr id="0" name=""/>
        <dsp:cNvSpPr/>
      </dsp:nvSpPr>
      <dsp:spPr>
        <a:xfrm rot="5400000">
          <a:off x="3031433" y="1437499"/>
          <a:ext cx="1604772" cy="156237"/>
        </a:xfrm>
        <a:prstGeom prst="corner">
          <a:avLst>
            <a:gd name="adj1" fmla="val 1000"/>
            <a:gd name="adj2" fmla="val 1000"/>
          </a:avLst>
        </a:prstGeom>
        <a:solidFill>
          <a:schemeClr val="lt1">
            <a:hueOff val="0"/>
            <a:satOff val="0"/>
            <a:lumOff val="0"/>
            <a:alphaOff val="0"/>
          </a:schemeClr>
        </a:solidFill>
        <a:ln w="12700" cap="flat" cmpd="sng" algn="ctr">
          <a:solidFill>
            <a:schemeClr val="accent5">
              <a:hueOff val="-4505695"/>
              <a:satOff val="-11613"/>
              <a:lumOff val="-7843"/>
              <a:alphaOff val="0"/>
            </a:schemeClr>
          </a:solidFill>
          <a:prstDash val="solid"/>
          <a:miter lim="800000"/>
        </a:ln>
        <a:effectLst/>
      </dsp:spPr>
      <dsp:style>
        <a:lnRef idx="2">
          <a:scrgbClr r="0" g="0" b="0"/>
        </a:lnRef>
        <a:fillRef idx="1">
          <a:scrgbClr r="0" g="0" b="0"/>
        </a:fillRef>
        <a:effectRef idx="0">
          <a:scrgbClr r="0" g="0" b="0"/>
        </a:effectRef>
        <a:fontRef idx="minor"/>
      </dsp:style>
    </dsp:sp>
    <dsp:sp modelId="{FF443A42-D162-494B-BE27-04CCF05941EA}">
      <dsp:nvSpPr>
        <dsp:cNvPr id="0" name=""/>
        <dsp:cNvSpPr/>
      </dsp:nvSpPr>
      <dsp:spPr>
        <a:xfrm>
          <a:off x="3755700" y="2318004"/>
          <a:ext cx="1952967" cy="534924"/>
        </a:xfrm>
        <a:prstGeom prst="chevron">
          <a:avLst>
            <a:gd name="adj" fmla="val 25000"/>
          </a:avLst>
        </a:prstGeom>
        <a:solidFill>
          <a:schemeClr val="accent5">
            <a:hueOff val="-4505695"/>
            <a:satOff val="-11613"/>
            <a:lumOff val="-7843"/>
            <a:alphaOff val="0"/>
          </a:schemeClr>
        </a:solidFill>
        <a:ln w="12700" cap="flat" cmpd="sng" algn="ctr">
          <a:solidFill>
            <a:schemeClr val="accent5">
              <a:hueOff val="-4505695"/>
              <a:satOff val="-11613"/>
              <a:lumOff val="-784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2550" tIns="165100" rIns="82550" bIns="165100" numCol="1" spcCol="1270" anchor="ctr" anchorCtr="0">
          <a:noAutofit/>
        </a:bodyPr>
        <a:lstStyle/>
        <a:p>
          <a:pPr marL="0" lvl="0" indent="0" algn="ctr" defTabSz="577850">
            <a:lnSpc>
              <a:spcPct val="90000"/>
            </a:lnSpc>
            <a:spcBef>
              <a:spcPct val="0"/>
            </a:spcBef>
            <a:spcAft>
              <a:spcPct val="35000"/>
            </a:spcAft>
            <a:buNone/>
          </a:pPr>
          <a:r>
            <a:rPr lang="en-US" sz="1300" kern="1200"/>
            <a:t>1985</a:t>
          </a:r>
        </a:p>
      </dsp:txBody>
      <dsp:txXfrm>
        <a:off x="3889431" y="2318004"/>
        <a:ext cx="1685505" cy="534924"/>
      </dsp:txXfrm>
    </dsp:sp>
    <dsp:sp modelId="{6CA4B5B1-CFEA-9249-A476-34D49675A77E}">
      <dsp:nvSpPr>
        <dsp:cNvPr id="0" name=""/>
        <dsp:cNvSpPr/>
      </dsp:nvSpPr>
      <dsp:spPr>
        <a:xfrm>
          <a:off x="3911938" y="806974"/>
          <a:ext cx="1585809" cy="11467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577850">
            <a:lnSpc>
              <a:spcPct val="90000"/>
            </a:lnSpc>
            <a:spcBef>
              <a:spcPct val="0"/>
            </a:spcBef>
            <a:spcAft>
              <a:spcPct val="35000"/>
            </a:spcAft>
            <a:buNone/>
          </a:pPr>
          <a:r>
            <a:rPr lang="en-US" sz="1300" kern="1200" dirty="0"/>
            <a:t>European Union EIA directive was enacted</a:t>
          </a:r>
        </a:p>
      </dsp:txBody>
      <dsp:txXfrm>
        <a:off x="3911938" y="806974"/>
        <a:ext cx="1585809" cy="1146732"/>
      </dsp:txXfrm>
    </dsp:sp>
    <dsp:sp modelId="{194990F1-2CD3-754B-A7EA-79ECB65A6C7C}">
      <dsp:nvSpPr>
        <dsp:cNvPr id="0" name=""/>
        <dsp:cNvSpPr/>
      </dsp:nvSpPr>
      <dsp:spPr>
        <a:xfrm rot="5400000">
          <a:off x="4906281" y="1437499"/>
          <a:ext cx="1604772" cy="156237"/>
        </a:xfrm>
        <a:prstGeom prst="corner">
          <a:avLst>
            <a:gd name="adj1" fmla="val 1000"/>
            <a:gd name="adj2" fmla="val 1000"/>
          </a:avLst>
        </a:prstGeom>
        <a:solidFill>
          <a:schemeClr val="lt1">
            <a:hueOff val="0"/>
            <a:satOff val="0"/>
            <a:lumOff val="0"/>
            <a:alphaOff val="0"/>
          </a:schemeClr>
        </a:solidFill>
        <a:ln w="12700" cap="flat" cmpd="sng" algn="ctr">
          <a:solidFill>
            <a:schemeClr val="accent5">
              <a:hueOff val="-6758543"/>
              <a:satOff val="-17419"/>
              <a:lumOff val="-11765"/>
              <a:alphaOff val="0"/>
            </a:schemeClr>
          </a:solidFill>
          <a:prstDash val="solid"/>
          <a:miter lim="800000"/>
        </a:ln>
        <a:effectLst/>
      </dsp:spPr>
      <dsp:style>
        <a:lnRef idx="2">
          <a:scrgbClr r="0" g="0" b="0"/>
        </a:lnRef>
        <a:fillRef idx="1">
          <a:scrgbClr r="0" g="0" b="0"/>
        </a:fillRef>
        <a:effectRef idx="0">
          <a:scrgbClr r="0" g="0" b="0"/>
        </a:effectRef>
        <a:fontRef idx="minor"/>
      </dsp:style>
    </dsp:sp>
    <dsp:sp modelId="{51FA9C5A-4B31-2E44-9A60-C40CD99A97BC}">
      <dsp:nvSpPr>
        <dsp:cNvPr id="0" name=""/>
        <dsp:cNvSpPr/>
      </dsp:nvSpPr>
      <dsp:spPr>
        <a:xfrm>
          <a:off x="5630549" y="2318004"/>
          <a:ext cx="1952967" cy="534924"/>
        </a:xfrm>
        <a:prstGeom prst="chevron">
          <a:avLst>
            <a:gd name="adj" fmla="val 25000"/>
          </a:avLst>
        </a:prstGeom>
        <a:solidFill>
          <a:schemeClr val="accent5">
            <a:hueOff val="-6758543"/>
            <a:satOff val="-17419"/>
            <a:lumOff val="-11765"/>
            <a:alphaOff val="0"/>
          </a:schemeClr>
        </a:solidFill>
        <a:ln w="12700" cap="flat" cmpd="sng" algn="ctr">
          <a:solidFill>
            <a:schemeClr val="accent5">
              <a:hueOff val="-6758543"/>
              <a:satOff val="-17419"/>
              <a:lumOff val="-1176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2550" tIns="165100" rIns="82550" bIns="165100" numCol="1" spcCol="1270" anchor="ctr" anchorCtr="0">
          <a:noAutofit/>
        </a:bodyPr>
        <a:lstStyle/>
        <a:p>
          <a:pPr marL="0" lvl="0" indent="0" algn="ctr" defTabSz="577850">
            <a:lnSpc>
              <a:spcPct val="90000"/>
            </a:lnSpc>
            <a:spcBef>
              <a:spcPct val="0"/>
            </a:spcBef>
            <a:spcAft>
              <a:spcPct val="35000"/>
            </a:spcAft>
            <a:buNone/>
          </a:pPr>
          <a:r>
            <a:rPr lang="en-US" sz="1300" kern="1200"/>
            <a:t>1988</a:t>
          </a:r>
        </a:p>
      </dsp:txBody>
      <dsp:txXfrm>
        <a:off x="5764280" y="2318004"/>
        <a:ext cx="1685505" cy="534924"/>
      </dsp:txXfrm>
    </dsp:sp>
    <dsp:sp modelId="{5DB6DAB6-5ADC-4145-8FB0-9E94970B4935}">
      <dsp:nvSpPr>
        <dsp:cNvPr id="0" name=""/>
        <dsp:cNvSpPr/>
      </dsp:nvSpPr>
      <dsp:spPr>
        <a:xfrm>
          <a:off x="5786786" y="806974"/>
          <a:ext cx="1585809" cy="11467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577850">
            <a:lnSpc>
              <a:spcPct val="90000"/>
            </a:lnSpc>
            <a:spcBef>
              <a:spcPct val="0"/>
            </a:spcBef>
            <a:spcAft>
              <a:spcPct val="35000"/>
            </a:spcAft>
            <a:buNone/>
          </a:pPr>
          <a:r>
            <a:rPr lang="en-US" sz="1300" kern="1200" dirty="0"/>
            <a:t>UK Town and Country Planning</a:t>
          </a:r>
        </a:p>
      </dsp:txBody>
      <dsp:txXfrm>
        <a:off x="5786786" y="806974"/>
        <a:ext cx="1585809" cy="114673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688BDFE-0EE0-4239-84BD-F9A5EA32FFA0}">
      <dsp:nvSpPr>
        <dsp:cNvPr id="0" name=""/>
        <dsp:cNvSpPr/>
      </dsp:nvSpPr>
      <dsp:spPr>
        <a:xfrm>
          <a:off x="457173" y="1063"/>
          <a:ext cx="997207" cy="997207"/>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DCD3574-A751-4826-B428-1FE72746007A}">
      <dsp:nvSpPr>
        <dsp:cNvPr id="0" name=""/>
        <dsp:cNvSpPr/>
      </dsp:nvSpPr>
      <dsp:spPr>
        <a:xfrm>
          <a:off x="669692" y="213583"/>
          <a:ext cx="572167" cy="57216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38AB6B5-4B90-472E-A9C8-9751B2378D59}">
      <dsp:nvSpPr>
        <dsp:cNvPr id="0" name=""/>
        <dsp:cNvSpPr/>
      </dsp:nvSpPr>
      <dsp:spPr>
        <a:xfrm>
          <a:off x="138393" y="1308876"/>
          <a:ext cx="1634765" cy="6539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33450">
            <a:lnSpc>
              <a:spcPct val="100000"/>
            </a:lnSpc>
            <a:spcBef>
              <a:spcPct val="0"/>
            </a:spcBef>
            <a:spcAft>
              <a:spcPct val="35000"/>
            </a:spcAft>
            <a:buNone/>
            <a:defRPr cap="all"/>
          </a:pPr>
          <a:r>
            <a:rPr lang="en-GB" sz="2100" kern="1200"/>
            <a:t>Screening and Scoping</a:t>
          </a:r>
        </a:p>
      </dsp:txBody>
      <dsp:txXfrm>
        <a:off x="138393" y="1308876"/>
        <a:ext cx="1634765" cy="653906"/>
      </dsp:txXfrm>
    </dsp:sp>
    <dsp:sp modelId="{8201EDE1-1D51-42E7-AF8C-2C8000D4A34A}">
      <dsp:nvSpPr>
        <dsp:cNvPr id="0" name=""/>
        <dsp:cNvSpPr/>
      </dsp:nvSpPr>
      <dsp:spPr>
        <a:xfrm>
          <a:off x="2378022" y="1063"/>
          <a:ext cx="997207" cy="997207"/>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221EF1C-07B4-4ECA-8FEF-EFFEAD45D247}">
      <dsp:nvSpPr>
        <dsp:cNvPr id="0" name=""/>
        <dsp:cNvSpPr/>
      </dsp:nvSpPr>
      <dsp:spPr>
        <a:xfrm>
          <a:off x="2590542" y="213583"/>
          <a:ext cx="572167" cy="57216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A6F97F5-6B04-418A-A635-B7DF10B0CD87}">
      <dsp:nvSpPr>
        <dsp:cNvPr id="0" name=""/>
        <dsp:cNvSpPr/>
      </dsp:nvSpPr>
      <dsp:spPr>
        <a:xfrm>
          <a:off x="2059243" y="1308876"/>
          <a:ext cx="1634765" cy="6539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33450">
            <a:lnSpc>
              <a:spcPct val="100000"/>
            </a:lnSpc>
            <a:spcBef>
              <a:spcPct val="0"/>
            </a:spcBef>
            <a:spcAft>
              <a:spcPct val="35000"/>
            </a:spcAft>
            <a:buNone/>
            <a:defRPr cap="all"/>
          </a:pPr>
          <a:r>
            <a:rPr lang="en-GB" sz="2100" kern="1200"/>
            <a:t>Assessment of Impacts</a:t>
          </a:r>
        </a:p>
      </dsp:txBody>
      <dsp:txXfrm>
        <a:off x="2059243" y="1308876"/>
        <a:ext cx="1634765" cy="653906"/>
      </dsp:txXfrm>
    </dsp:sp>
    <dsp:sp modelId="{9255DD5D-44E0-4D3D-8563-C16F5E414D26}">
      <dsp:nvSpPr>
        <dsp:cNvPr id="0" name=""/>
        <dsp:cNvSpPr/>
      </dsp:nvSpPr>
      <dsp:spPr>
        <a:xfrm>
          <a:off x="4298872" y="1063"/>
          <a:ext cx="997207" cy="997207"/>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EADA085-2438-490A-A041-48FC9EEA7CAE}">
      <dsp:nvSpPr>
        <dsp:cNvPr id="0" name=""/>
        <dsp:cNvSpPr/>
      </dsp:nvSpPr>
      <dsp:spPr>
        <a:xfrm>
          <a:off x="4511391" y="213583"/>
          <a:ext cx="572167" cy="57216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93A61F0-421A-45FA-B6D7-B42EB7E48247}">
      <dsp:nvSpPr>
        <dsp:cNvPr id="0" name=""/>
        <dsp:cNvSpPr/>
      </dsp:nvSpPr>
      <dsp:spPr>
        <a:xfrm>
          <a:off x="3980092" y="1308876"/>
          <a:ext cx="1634765" cy="6539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33450">
            <a:lnSpc>
              <a:spcPct val="100000"/>
            </a:lnSpc>
            <a:spcBef>
              <a:spcPct val="0"/>
            </a:spcBef>
            <a:spcAft>
              <a:spcPct val="35000"/>
            </a:spcAft>
            <a:buNone/>
            <a:defRPr cap="all"/>
          </a:pPr>
          <a:r>
            <a:rPr lang="en-GB" sz="2100" kern="1200"/>
            <a:t>Mitigation Measures</a:t>
          </a:r>
        </a:p>
      </dsp:txBody>
      <dsp:txXfrm>
        <a:off x="3980092" y="1308876"/>
        <a:ext cx="1634765" cy="653906"/>
      </dsp:txXfrm>
    </dsp:sp>
    <dsp:sp modelId="{98C7A8DA-4C82-4DD9-9DC0-0B8F13474D09}">
      <dsp:nvSpPr>
        <dsp:cNvPr id="0" name=""/>
        <dsp:cNvSpPr/>
      </dsp:nvSpPr>
      <dsp:spPr>
        <a:xfrm>
          <a:off x="6219721" y="1063"/>
          <a:ext cx="997207" cy="997207"/>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38C5572-3EB8-442C-8740-CFE115FA11B0}">
      <dsp:nvSpPr>
        <dsp:cNvPr id="0" name=""/>
        <dsp:cNvSpPr/>
      </dsp:nvSpPr>
      <dsp:spPr>
        <a:xfrm>
          <a:off x="6432241" y="213583"/>
          <a:ext cx="572167" cy="57216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2834DE1-2993-4C39-A7B5-7ABA587B79DE}">
      <dsp:nvSpPr>
        <dsp:cNvPr id="0" name=""/>
        <dsp:cNvSpPr/>
      </dsp:nvSpPr>
      <dsp:spPr>
        <a:xfrm>
          <a:off x="5900942" y="1308876"/>
          <a:ext cx="1634765" cy="6539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33450">
            <a:lnSpc>
              <a:spcPct val="100000"/>
            </a:lnSpc>
            <a:spcBef>
              <a:spcPct val="0"/>
            </a:spcBef>
            <a:spcAft>
              <a:spcPct val="35000"/>
            </a:spcAft>
            <a:buNone/>
            <a:defRPr cap="all"/>
          </a:pPr>
          <a:r>
            <a:rPr lang="en-GB" sz="2100" kern="1200"/>
            <a:t>Report Findings</a:t>
          </a:r>
        </a:p>
      </dsp:txBody>
      <dsp:txXfrm>
        <a:off x="5900942" y="1308876"/>
        <a:ext cx="1634765" cy="653906"/>
      </dsp:txXfrm>
    </dsp:sp>
    <dsp:sp modelId="{C7248028-33B0-4EF8-856C-A7CEEFBF1DFF}">
      <dsp:nvSpPr>
        <dsp:cNvPr id="0" name=""/>
        <dsp:cNvSpPr/>
      </dsp:nvSpPr>
      <dsp:spPr>
        <a:xfrm>
          <a:off x="3338447" y="2371473"/>
          <a:ext cx="997207" cy="997207"/>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38C95B5-7E65-45C3-915D-8A82220E516F}">
      <dsp:nvSpPr>
        <dsp:cNvPr id="0" name=""/>
        <dsp:cNvSpPr/>
      </dsp:nvSpPr>
      <dsp:spPr>
        <a:xfrm>
          <a:off x="3550967" y="2583993"/>
          <a:ext cx="572167" cy="572167"/>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E8BA614-36E4-4FEF-83C1-99C0D2BAED05}">
      <dsp:nvSpPr>
        <dsp:cNvPr id="0" name=""/>
        <dsp:cNvSpPr/>
      </dsp:nvSpPr>
      <dsp:spPr>
        <a:xfrm>
          <a:off x="3019668" y="3679286"/>
          <a:ext cx="1634765" cy="6539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33450">
            <a:lnSpc>
              <a:spcPct val="100000"/>
            </a:lnSpc>
            <a:spcBef>
              <a:spcPct val="0"/>
            </a:spcBef>
            <a:spcAft>
              <a:spcPct val="35000"/>
            </a:spcAft>
            <a:buNone/>
            <a:defRPr cap="all"/>
          </a:pPr>
          <a:r>
            <a:rPr lang="en-GB" sz="2100" kern="1200"/>
            <a:t>Monitoring</a:t>
          </a:r>
        </a:p>
      </dsp:txBody>
      <dsp:txXfrm>
        <a:off x="3019668" y="3679286"/>
        <a:ext cx="1634765" cy="65390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F3D5314-754D-4739-B72D-4F71CD8628F1}">
      <dsp:nvSpPr>
        <dsp:cNvPr id="0" name=""/>
        <dsp:cNvSpPr/>
      </dsp:nvSpPr>
      <dsp:spPr>
        <a:xfrm>
          <a:off x="0" y="2885"/>
          <a:ext cx="7519428" cy="61459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8D8167F-059B-4D72-B7BC-9CAEDA99D4B1}">
      <dsp:nvSpPr>
        <dsp:cNvPr id="0" name=""/>
        <dsp:cNvSpPr/>
      </dsp:nvSpPr>
      <dsp:spPr>
        <a:xfrm>
          <a:off x="185913" y="141168"/>
          <a:ext cx="338025" cy="33802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B7DCE25-9328-40F4-B4E4-35B6A390E180}">
      <dsp:nvSpPr>
        <dsp:cNvPr id="0" name=""/>
        <dsp:cNvSpPr/>
      </dsp:nvSpPr>
      <dsp:spPr>
        <a:xfrm>
          <a:off x="709853" y="2885"/>
          <a:ext cx="6809574" cy="6145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5044" tIns="65044" rIns="65044" bIns="65044" numCol="1" spcCol="1270" anchor="ctr" anchorCtr="0">
          <a:noAutofit/>
        </a:bodyPr>
        <a:lstStyle/>
        <a:p>
          <a:pPr marL="0" lvl="0" indent="0" algn="l" defTabSz="666750">
            <a:lnSpc>
              <a:spcPct val="100000"/>
            </a:lnSpc>
            <a:spcBef>
              <a:spcPct val="0"/>
            </a:spcBef>
            <a:spcAft>
              <a:spcPct val="35000"/>
            </a:spcAft>
            <a:buNone/>
          </a:pPr>
          <a:r>
            <a:rPr lang="en-US" sz="1500" kern="1200"/>
            <a:t>EIA is an important process of evaluating the likely environmental impacts of a proposed project or development</a:t>
          </a:r>
        </a:p>
      </dsp:txBody>
      <dsp:txXfrm>
        <a:off x="709853" y="2885"/>
        <a:ext cx="6809574" cy="614591"/>
      </dsp:txXfrm>
    </dsp:sp>
    <dsp:sp modelId="{4EC2E9E9-F445-4FE9-B82B-9F5008702FC3}">
      <dsp:nvSpPr>
        <dsp:cNvPr id="0" name=""/>
        <dsp:cNvSpPr/>
      </dsp:nvSpPr>
      <dsp:spPr>
        <a:xfrm>
          <a:off x="0" y="771124"/>
          <a:ext cx="7519428" cy="61459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B15714F-BAA9-4044-B9B0-32160070A928}">
      <dsp:nvSpPr>
        <dsp:cNvPr id="0" name=""/>
        <dsp:cNvSpPr/>
      </dsp:nvSpPr>
      <dsp:spPr>
        <a:xfrm>
          <a:off x="185913" y="909407"/>
          <a:ext cx="338025" cy="33802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B8D1E32-DCFC-4E04-9B94-CC179D7CF82E}">
      <dsp:nvSpPr>
        <dsp:cNvPr id="0" name=""/>
        <dsp:cNvSpPr/>
      </dsp:nvSpPr>
      <dsp:spPr>
        <a:xfrm>
          <a:off x="709853" y="771124"/>
          <a:ext cx="6809574" cy="6145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5044" tIns="65044" rIns="65044" bIns="65044" numCol="1" spcCol="1270" anchor="ctr" anchorCtr="0">
          <a:noAutofit/>
        </a:bodyPr>
        <a:lstStyle/>
        <a:p>
          <a:pPr marL="0" lvl="0" indent="0" algn="l" defTabSz="666750">
            <a:lnSpc>
              <a:spcPct val="100000"/>
            </a:lnSpc>
            <a:spcBef>
              <a:spcPct val="0"/>
            </a:spcBef>
            <a:spcAft>
              <a:spcPct val="35000"/>
            </a:spcAft>
            <a:buNone/>
          </a:pPr>
          <a:r>
            <a:rPr lang="en-US" sz="1500" kern="1200"/>
            <a:t>Limited Ecological Survey</a:t>
          </a:r>
        </a:p>
      </dsp:txBody>
      <dsp:txXfrm>
        <a:off x="709853" y="771124"/>
        <a:ext cx="6809574" cy="614591"/>
      </dsp:txXfrm>
    </dsp:sp>
    <dsp:sp modelId="{E7C320A6-DEDD-4EC2-B780-CCEB1CA235C5}">
      <dsp:nvSpPr>
        <dsp:cNvPr id="0" name=""/>
        <dsp:cNvSpPr/>
      </dsp:nvSpPr>
      <dsp:spPr>
        <a:xfrm>
          <a:off x="0" y="1539363"/>
          <a:ext cx="7519428" cy="61459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5E6BD63-234B-4305-8E68-60C677BC80C9}">
      <dsp:nvSpPr>
        <dsp:cNvPr id="0" name=""/>
        <dsp:cNvSpPr/>
      </dsp:nvSpPr>
      <dsp:spPr>
        <a:xfrm>
          <a:off x="185913" y="1677646"/>
          <a:ext cx="338025" cy="33802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07D5873-6CD0-4ACA-AA60-EB252DE873D1}">
      <dsp:nvSpPr>
        <dsp:cNvPr id="0" name=""/>
        <dsp:cNvSpPr/>
      </dsp:nvSpPr>
      <dsp:spPr>
        <a:xfrm>
          <a:off x="709853" y="1539363"/>
          <a:ext cx="6809574" cy="6145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5044" tIns="65044" rIns="65044" bIns="65044" numCol="1" spcCol="1270" anchor="ctr" anchorCtr="0">
          <a:noAutofit/>
        </a:bodyPr>
        <a:lstStyle/>
        <a:p>
          <a:pPr marL="0" lvl="0" indent="0" algn="l" defTabSz="666750">
            <a:lnSpc>
              <a:spcPct val="100000"/>
            </a:lnSpc>
            <a:spcBef>
              <a:spcPct val="0"/>
            </a:spcBef>
            <a:spcAft>
              <a:spcPct val="35000"/>
            </a:spcAft>
            <a:buNone/>
          </a:pPr>
          <a:r>
            <a:rPr lang="en-US" sz="1500" kern="1200"/>
            <a:t>Lack of public consultation</a:t>
          </a:r>
        </a:p>
      </dsp:txBody>
      <dsp:txXfrm>
        <a:off x="709853" y="1539363"/>
        <a:ext cx="6809574" cy="614591"/>
      </dsp:txXfrm>
    </dsp:sp>
    <dsp:sp modelId="{274543C9-E6AF-497D-8238-04C808D969D9}">
      <dsp:nvSpPr>
        <dsp:cNvPr id="0" name=""/>
        <dsp:cNvSpPr/>
      </dsp:nvSpPr>
      <dsp:spPr>
        <a:xfrm>
          <a:off x="0" y="2307603"/>
          <a:ext cx="7519428" cy="61459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227BB51-AC12-4157-AF15-50E7B7DB1131}">
      <dsp:nvSpPr>
        <dsp:cNvPr id="0" name=""/>
        <dsp:cNvSpPr/>
      </dsp:nvSpPr>
      <dsp:spPr>
        <a:xfrm>
          <a:off x="185913" y="2445886"/>
          <a:ext cx="338025" cy="33802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5358512-0E54-450E-A35C-9E4F3C1B1973}">
      <dsp:nvSpPr>
        <dsp:cNvPr id="0" name=""/>
        <dsp:cNvSpPr/>
      </dsp:nvSpPr>
      <dsp:spPr>
        <a:xfrm>
          <a:off x="709853" y="2307603"/>
          <a:ext cx="6809574" cy="6145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5044" tIns="65044" rIns="65044" bIns="65044" numCol="1" spcCol="1270" anchor="ctr" anchorCtr="0">
          <a:noAutofit/>
        </a:bodyPr>
        <a:lstStyle/>
        <a:p>
          <a:pPr marL="0" lvl="0" indent="0" algn="l" defTabSz="666750">
            <a:lnSpc>
              <a:spcPct val="100000"/>
            </a:lnSpc>
            <a:spcBef>
              <a:spcPct val="0"/>
            </a:spcBef>
            <a:spcAft>
              <a:spcPct val="35000"/>
            </a:spcAft>
            <a:buNone/>
          </a:pPr>
          <a:r>
            <a:rPr lang="en-US" sz="1500" kern="1200"/>
            <a:t>Difficulties navigating the consultation documents</a:t>
          </a:r>
        </a:p>
      </dsp:txBody>
      <dsp:txXfrm>
        <a:off x="709853" y="2307603"/>
        <a:ext cx="6809574" cy="614591"/>
      </dsp:txXfrm>
    </dsp:sp>
    <dsp:sp modelId="{8AC3A560-5767-45E4-81EB-A22986D938E7}">
      <dsp:nvSpPr>
        <dsp:cNvPr id="0" name=""/>
        <dsp:cNvSpPr/>
      </dsp:nvSpPr>
      <dsp:spPr>
        <a:xfrm>
          <a:off x="0" y="3075842"/>
          <a:ext cx="7519428" cy="61459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C1F251D-D18B-42A3-9733-E532D71D5768}">
      <dsp:nvSpPr>
        <dsp:cNvPr id="0" name=""/>
        <dsp:cNvSpPr/>
      </dsp:nvSpPr>
      <dsp:spPr>
        <a:xfrm>
          <a:off x="185913" y="3214125"/>
          <a:ext cx="338025" cy="338025"/>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944B0A4-9403-4B0B-BF81-CD5FAC310BC6}">
      <dsp:nvSpPr>
        <dsp:cNvPr id="0" name=""/>
        <dsp:cNvSpPr/>
      </dsp:nvSpPr>
      <dsp:spPr>
        <a:xfrm>
          <a:off x="709853" y="3075842"/>
          <a:ext cx="6809574" cy="6145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5044" tIns="65044" rIns="65044" bIns="65044" numCol="1" spcCol="1270" anchor="ctr" anchorCtr="0">
          <a:noAutofit/>
        </a:bodyPr>
        <a:lstStyle/>
        <a:p>
          <a:pPr marL="0" lvl="0" indent="0" algn="l" defTabSz="666750">
            <a:lnSpc>
              <a:spcPct val="100000"/>
            </a:lnSpc>
            <a:spcBef>
              <a:spcPct val="0"/>
            </a:spcBef>
            <a:spcAft>
              <a:spcPct val="35000"/>
            </a:spcAft>
            <a:buNone/>
          </a:pPr>
          <a:r>
            <a:rPr lang="en-US" sz="1500" kern="1200"/>
            <a:t>Potential traffic issues - Tourism</a:t>
          </a:r>
        </a:p>
      </dsp:txBody>
      <dsp:txXfrm>
        <a:off x="709853" y="3075842"/>
        <a:ext cx="6809574" cy="614591"/>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6/7/layout/AccentHomeChevronProcess">
  <dgm:title val="Accent Home Chevron Process"/>
  <dgm:desc val="Use to show a progression; a timeline; sequential steps in a task, process, or workflow; or to emphasize movement or direction. Level 1 text appears inside an chevron shape, except the first shape which comes in a home shape, while Level 2 text appears above the invisible rectangle shapes."/>
  <dgm:catLst>
    <dgm:cat type="process" pri="500"/>
    <dgm:cat type="timeline"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Name0">
    <dgm:varLst>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contrsBasedOnsibTransCount">
      <dgm:if name="oneSibTrans" axis="ch" ptType="sibTrans" func="cnt" op="equ" val="1">
        <dgm:constrLst>
          <dgm:constr type="h" for="ch" forName="composite" refType="h" fact="0.6"/>
          <dgm:constr type="w" for="ch" forName="composite" refType="w"/>
          <dgm:constr type="primFontSz" for="des" forName="parTx" val="20"/>
          <dgm:constr type="primFontSz" for="des" forName="desTx" refType="primFontSz" refFor="des" refForName="parTx" op="lte"/>
          <dgm:constr type="primFontSz" for="des" forName="parTx" op="equ"/>
          <dgm:constr type="primFontSz" for="des" forName="desTx" op="equ"/>
          <dgm:constr type="w" for="ch" forName="space" refType="w" refFor="ch" refForName="composite" fact="-0.02"/>
          <dgm:constr type="w" for="ch" ptType="sibTrans" op="equ"/>
        </dgm:constrLst>
      </dgm:if>
      <dgm:else name="moreThanOneSibTrans">
        <dgm:choose name="contrsForMoreThanOneSibTrans">
          <dgm:if name="twoSibTrans" axis="ch" ptType="sibTrans" func="cnt" op="equ" val="2">
            <dgm:constrLst>
              <dgm:constr type="h" for="ch" forName="composite" refType="h" fact="0.6"/>
              <dgm:constr type="w" for="ch" forName="composite" refType="w"/>
              <dgm:constr type="primFontSz" for="des" forName="parTx" val="20"/>
              <dgm:constr type="primFontSz" for="des" forName="desTx" refType="primFontSz" refFor="des" refForName="parTx" op="lte"/>
              <dgm:constr type="primFontSz" for="des" forName="parTx" op="equ"/>
              <dgm:constr type="primFontSz" for="des" forName="desTx" op="equ"/>
              <dgm:constr type="w" for="ch" forName="space" refType="w" refFor="ch" refForName="composite" fact="-0.03"/>
              <dgm:constr type="w" for="ch" ptType="sibTrans" op="equ"/>
            </dgm:constrLst>
          </dgm:if>
          <dgm:else name="moreThanTwoSibTrans">
            <dgm:choose name="contrsForMoreThanTwoSibTrans">
              <dgm:if name="threeSibTrans" axis="ch" ptType="sibTrans" func="cnt" op="equ" val="3">
                <dgm:constrLst>
                  <dgm:constr type="h" for="ch" forName="composite" refType="h" fact="0.6"/>
                  <dgm:constr type="w" for="ch" forName="composite" refType="w"/>
                  <dgm:constr type="primFontSz" for="des" forName="parTx" val="20"/>
                  <dgm:constr type="primFontSz" for="des" forName="desTx" refType="primFontSz" refFor="des" refForName="parTx" op="lte"/>
                  <dgm:constr type="primFontSz" for="des" forName="parTx" op="equ"/>
                  <dgm:constr type="primFontSz" for="des" forName="desTx" op="equ"/>
                  <dgm:constr type="w" for="ch" forName="space" refType="w" refFor="ch" refForName="composite" fact="-0.04"/>
                  <dgm:constr type="w" for="ch" ptType="sibTrans" op="equ"/>
                </dgm:constrLst>
              </dgm:if>
              <dgm:else name="moreThanThreeSibTrans">
                <dgm:choose name="contrsForMoreThanThreeSibTrans">
                  <dgm:if name="fourToSixSibTrans" axis="ch" ptType="sibTrans" func="cnt" op="lte" val="6">
                    <dgm:constrLst>
                      <dgm:constr type="h" for="ch" forName="composite" refType="h" fact="0.6"/>
                      <dgm:constr type="w" for="ch" forName="composite" refType="w"/>
                      <dgm:constr type="primFontSz" for="des" forName="parTx" val="20"/>
                      <dgm:constr type="primFontSz" for="des" forName="desTx" refType="primFontSz" refFor="des" refForName="parTx" op="lte"/>
                      <dgm:constr type="primFontSz" for="des" forName="parTx" op="equ"/>
                      <dgm:constr type="primFontSz" for="des" forName="desTx" op="equ"/>
                      <dgm:constr type="w" for="ch" forName="space" refType="w" refFor="ch" refForName="composite" fact="-0.05"/>
                      <dgm:constr type="w" for="ch" ptType="sibTrans" op="equ"/>
                    </dgm:constrLst>
                  </dgm:if>
                  <dgm:else name="moreThanSixSibTrans">
                    <dgm:choose name="contrsForMoreThanSixSibTrans">
                      <dgm:if name="sevenToEightSibTrans" axis="ch" ptType="sibTrans" func="cnt" op="lte" val="8">
                        <dgm:constrLst>
                          <dgm:constr type="h" for="ch" forName="composite" refType="h" fact="0.6"/>
                          <dgm:constr type="w" for="ch" forName="composite" refType="w"/>
                          <dgm:constr type="primFontSz" for="des" forName="parTx" val="20"/>
                          <dgm:constr type="primFontSz" for="des" forName="desTx" refType="primFontSz" refFor="des" refForName="parTx" op="lte"/>
                          <dgm:constr type="primFontSz" for="des" forName="parTx" op="equ"/>
                          <dgm:constr type="primFontSz" for="des" forName="desTx" op="equ"/>
                          <dgm:constr type="w" for="ch" forName="space" refType="w" refFor="ch" refForName="composite" fact="-0.07"/>
                          <dgm:constr type="w" for="ch" ptType="sibTrans" op="equ"/>
                        </dgm:constrLst>
                      </dgm:if>
                      <dgm:else name="moreThanEightSibTrans">
                        <dgm:constrLst>
                          <dgm:constr type="h" for="ch" forName="composite" refType="h" fact="0.6"/>
                          <dgm:constr type="w" for="ch" forName="composite" refType="w"/>
                          <dgm:constr type="primFontSz" for="des" forName="parTx" val="20"/>
                          <dgm:constr type="primFontSz" for="des" forName="desTx" refType="primFontSz" refFor="des" refForName="parTx" op="lte"/>
                          <dgm:constr type="primFontSz" for="des" forName="parTx" op="equ"/>
                          <dgm:constr type="primFontSz" for="des" forName="desTx" op="equ"/>
                          <dgm:constr type="w" for="ch" forName="space" refType="w" refFor="ch" refForName="composite" fact="-0.09"/>
                          <dgm:constr type="w" for="ch" ptType="sibTrans" op="equ"/>
                        </dgm:constrLst>
                      </dgm:else>
                    </dgm:choose>
                  </dgm:else>
                </dgm:choose>
              </dgm:else>
            </dgm:choose>
          </dgm:else>
        </dgm:choose>
      </dgm:else>
    </dgm:choose>
    <dgm:ruleLst/>
    <dgm:forEach name="Name6" axis="ch" ptType="node">
      <dgm:layoutNode name="composite">
        <dgm:alg type="composite"/>
        <dgm:shape xmlns:r="http://schemas.openxmlformats.org/officeDocument/2006/relationships" r:blip="">
          <dgm:adjLst/>
        </dgm:shape>
        <dgm:presOf/>
        <dgm:choose name="LayoutLTRorRTL">
          <dgm:if name="LayoutLTR" func="var" arg="dir" op="equ" val="norm">
            <dgm:constrLst>
              <dgm:constr type="w" for="ch" forName="L" refType="w" fact="0.08"/>
              <dgm:constr type="h" for="ch" forName="L" refType="h" fact="0.75"/>
              <dgm:constr type="l" for="ch" forName="L"/>
              <dgm:constr type="l" for="ch" forName="parTx"/>
              <dgm:constr type="w" for="ch" forName="parTx" refType="w"/>
              <dgm:constr type="h" for="ch" forName="parTx" refType="h" fact="0.25"/>
              <dgm:constr type="t" for="ch" forName="parTx" refType="b" refFor="ch" refForName="L"/>
              <dgm:constr type="t" for="ch" forName="desTx" refType="w" refFor="ch" refForName="L" fact="0.6"/>
              <dgm:constr type="b" for="ch" forName="desTx" refType="t" refFor="ch" refForName="EmptyPlaceHolder"/>
              <dgm:constr type="l" for="ch" forName="desTx" refType="r" refFor="ch" refForName="L"/>
              <dgm:constr type="w" for="ch" forName="desTx" refType="w" fact="0.812"/>
              <dgm:constr type="w" for="ch" forName="EmptyPlaceHolder" refType="w" fact="0.82"/>
              <dgm:constr type="l" for="ch" forName="EmptyPlaceHolder" refType="r" refFor="ch" refForName="L"/>
              <dgm:constr type="b" for="ch" forName="EmptyPlaceHolder" refType="b" refFor="ch" refForName="L"/>
              <dgm:constr type="h" for="ch" forName="EmptyPlaceHolder" refType="t" refFor="ch" refForName="desTx"/>
            </dgm:constrLst>
          </dgm:if>
          <dgm:else name="LayoutRTL">
            <dgm:constrLst>
              <dgm:constr type="w" for="ch" forName="L" refType="w" fact="0.08"/>
              <dgm:constr type="h" for="ch" forName="L" refType="h" fact="0.75"/>
              <dgm:constr type="r" for="ch" forName="L" refType="w"/>
              <dgm:constr type="r" for="ch" forName="parTx" refType="w"/>
              <dgm:constr type="w" for="ch" forName="parTx" refType="w"/>
              <dgm:constr type="h" for="ch" forName="parTx" refType="h" fact="0.25"/>
              <dgm:constr type="t" for="ch" forName="parTx" refType="b" refFor="ch" refForName="L"/>
              <dgm:constr type="t" for="ch" forName="desTx" refType="w" refFor="ch" refForName="L" fact="0.6"/>
              <dgm:constr type="b" for="ch" forName="desTx" refType="t" refFor="ch" refForName="EmptyPlaceHolder"/>
              <dgm:constr type="r" for="ch" forName="desTx" refType="l" refFor="ch" refForName="L"/>
              <dgm:constr type="w" for="ch" forName="desTx" refType="w" fact="0.812"/>
              <dgm:constr type="w" for="ch" forName="EmptyPlaceHolder" refType="w" fact="0.82"/>
              <dgm:constr type="h" for="ch" forName="EmptyPlaceHolder" refType="w" refFor="ch" refForName="L" fact="0.6"/>
              <dgm:constr type="b" for="ch" forName="EmptyPlaceHolder" refType="b" refFor="ch" refForName="L"/>
            </dgm:constrLst>
          </dgm:else>
        </dgm:choose>
        <dgm:layoutNode name="L" styleLbl="solidFgAcc1" moveWith="parTx">
          <dgm:varLst>
            <dgm:chMax val="0"/>
            <dgm:chPref val="0"/>
          </dgm:varLst>
          <dgm:alg type="sp"/>
          <dgm:choose name="Name310">
            <dgm:if name="Name311" func="var" arg="dir" op="equ" val="norm">
              <dgm:shape xmlns:r="http://schemas.openxmlformats.org/officeDocument/2006/relationships" rot="90" type="corner" r:blip="">
                <dgm:adjLst>
                  <dgm:adj idx="1" val="0.01"/>
                  <dgm:adj idx="2" val="0.01"/>
                </dgm:adjLst>
              </dgm:shape>
            </dgm:if>
            <dgm:else name="Name312">
              <dgm:shape xmlns:r="http://schemas.openxmlformats.org/officeDocument/2006/relationships" rot="180" type="corner" r:blip="">
                <dgm:adjLst>
                  <dgm:adj idx="1" val="0.01"/>
                  <dgm:adj idx="2" val="0.01"/>
                </dgm:adjLst>
              </dgm:shape>
            </dgm:else>
          </dgm:choose>
          <dgm:presOf/>
          <dgm:constrLst/>
          <dgm:ruleLst/>
        </dgm:layoutNode>
        <dgm:layoutNode name="parTx" styleLbl="alignNode1">
          <dgm:varLst>
            <dgm:chMax val="0"/>
            <dgm:chPref val="0"/>
            <dgm:bulletEnabled val="1"/>
          </dgm:varLst>
          <dgm:alg type="tx">
            <dgm:param type="txAnchorVert" val="mid"/>
            <dgm:param type="parTxLTRAlign" val="ctr"/>
            <dgm:param type="parTxRTLAlign" val="ctr"/>
          </dgm:alg>
          <dgm:choose name="MakeFirstNodeHomePlate">
            <dgm:if name="IfFirstNode" axis="self" ptType="node" func="pos" op="equ" val="1">
              <dgm:choose name="Name110">
                <dgm:if name="Name111" func="var" arg="dir" op="equ" val="norm">
                  <dgm:shape xmlns:r="http://schemas.openxmlformats.org/officeDocument/2006/relationships" type="homePlate" r:blip="">
                    <dgm:adjLst>
                      <dgm:adj idx="1" val="0.25"/>
                    </dgm:adjLst>
                  </dgm:shape>
                </dgm:if>
                <dgm:else name="Name112">
                  <dgm:shape xmlns:r="http://schemas.openxmlformats.org/officeDocument/2006/relationships" rot="180" type="homePlate" r:blip="">
                    <dgm:adjLst>
                      <dgm:adj idx="1" val="0.25"/>
                    </dgm:adjLst>
                  </dgm:shape>
                </dgm:else>
              </dgm:choose>
            </dgm:if>
            <dgm:else name="MakeRestOfNodesChevrons">
              <dgm:choose name="Name10">
                <dgm:if name="Name11" func="var" arg="dir" op="equ" val="norm">
                  <dgm:shape xmlns:r="http://schemas.openxmlformats.org/officeDocument/2006/relationships" type="chevron" r:blip="">
                    <dgm:adjLst>
                      <dgm:adj idx="1" val="0.25"/>
                    </dgm:adjLst>
                  </dgm:shape>
                </dgm:if>
                <dgm:else name="Name12">
                  <dgm:shape xmlns:r="http://schemas.openxmlformats.org/officeDocument/2006/relationships" rot="180" type="chevron" r:blip="">
                    <dgm:adjLst>
                      <dgm:adj idx="1" val="0.25"/>
                    </dgm:adjLst>
                  </dgm:shape>
                </dgm:else>
              </dgm:choose>
            </dgm:else>
          </dgm:choose>
          <dgm:presOf axis="self" ptType="node"/>
          <dgm:constrLst>
            <dgm:constr type="tMarg" refType="primFontSz"/>
            <dgm:constr type="bMarg" refType="primFontSz"/>
            <dgm:constr type="lMarg" refType="primFontSz" fact="0.5"/>
            <dgm:constr type="rMarg" refType="primFontSz" fact="0.5"/>
          </dgm:constrLst>
          <dgm:ruleLst>
            <dgm:rule type="primFontSz" val="13" fact="NaN" max="NaN"/>
          </dgm:ruleLst>
        </dgm:layoutNode>
        <dgm:layoutNode name="desTx" styleLbl="revTx" moveWith="parTx">
          <dgm:varLst>
            <dgm:chMax val="0"/>
            <dgm:chPref val="0"/>
            <dgm:bulletEnabled val="1"/>
          </dgm:varLst>
          <dgm:choose name="Name210">
            <dgm:if name="Name211" func="var" arg="dir" op="equ" val="norm">
              <dgm:alg type="tx">
                <dgm:param type="txAnchorVert" val="t"/>
                <dgm:param type="parTxLTRAlign" val="l"/>
                <dgm:param type="shpTxLTRAlignCh" val="l"/>
                <dgm:param type="parTxRTLAlign" val="l"/>
                <dgm:param type="shpTxRTLAlignCh" val="l"/>
              </dgm:alg>
            </dgm:if>
            <dgm:else name="Name212">
              <dgm:alg type="tx">
                <dgm:param type="txAnchorVert" val="t"/>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 ptType="node"/>
          <dgm:constrLst>
            <dgm:constr type="tMarg"/>
            <dgm:constr type="bMarg"/>
            <dgm:constr type="lMarg"/>
            <dgm:constr type="rMarg"/>
          </dgm:constrLst>
          <dgm:ruleLst>
            <dgm:rule type="primFontSz" val="11" fact="NaN" max="NaN"/>
            <dgm:rule type="secFontSz" val="9" fact="NaN" max="NaN"/>
          </dgm:ruleLst>
        </dgm:layoutNode>
        <dgm:layoutNode name="EmptyPlaceHolder">
          <dgm:alg type="sp"/>
          <dgm:shape xmlns:r="http://schemas.openxmlformats.org/officeDocument/2006/relationships" r:blip="">
            <dgm:adjLst/>
          </dgm:shape>
          <dgm:presOf/>
          <dgm:constr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C32057C1-56DA-498A-A6EF-2A5019710084}" type="datetimeFigureOut">
              <a:rPr lang="en-US" smtClean="0"/>
              <a:t>1/15/24</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
								Click to edit Master text styles 
								</a:t>
            </a:r>
          </a:p>
          <a:p>
            <a:pPr lvl="1"/>
            <a:r>
              <a:rPr lang="en-US"/>
              <a:t>
								Second level 
								</a:t>
            </a:r>
          </a:p>
          <a:p>
            <a:pPr lvl="2"/>
            <a:r>
              <a:rPr lang="en-US"/>
              <a:t>
								Third level 
								</a:t>
            </a:r>
          </a:p>
          <a:p>
            <a:pPr lvl="3"/>
            <a:r>
              <a:rPr lang="en-US"/>
              <a:t>
								Fourth level 
								</a:t>
            </a:r>
          </a:p>
          <a:p>
            <a:pPr lvl="4"/>
            <a:r>
              <a:rPr lang="en-US"/>
              <a:t>
								Fifth level 
								</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DCD5E0C3-80C2-4ECD-858C-FC537B20FBAD}"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www.iisd.org/learning/eia/eia-7-steps/step-5-the-eia-report/" TargetMode="External"/><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a:p>
        </p:txBody>
      </p:sp>
      <p:sp>
        <p:nvSpPr>
          <p:cNvPr id="4" name="Slide Number Placeholder 3"/>
          <p:cNvSpPr>
            <a:spLocks noGrp="1"/>
          </p:cNvSpPr>
          <p:nvPr>
            <p:ph type="sldNum" sz="quarter" idx="10"/>
          </p:nvPr>
        </p:nvSpPr>
        <p:spPr/>
        <p:txBody>
          <a:bodyPr/>
          <a:lstStyle/>
          <a:p>
            <a:fld id="{DCD5E0C3-80C2-4ECD-858C-FC537B20FBAD}" type="slidenum">
              <a:rPr lang="en-US" smtClean="0"/>
              <a:t>1</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a:bodyPr>
          <a:lstStyle/>
          <a:p>
            <a:pPr marL="0">
              <a:buFont typeface="Arial" panose="020B0604020202020204" pitchFamily="34" charset="0"/>
              <a:buChar char="•"/>
            </a:pPr>
            <a:r>
              <a:rPr lang="en-US" sz="800" dirty="0">
                <a:solidFill>
                  <a:srgbClr val="FFFFFF"/>
                </a:solidFill>
                <a:highlight>
                  <a:srgbClr val="000000"/>
                </a:highlight>
              </a:rPr>
              <a:t>This report will examine what an Environmental Impact Assessment (EIA) is, the origins, legislation and the process of undertaking an EIA. Using a range of available literature, the Cardiff Coastal </a:t>
            </a:r>
            <a:r>
              <a:rPr lang="en-US" sz="800" dirty="0" err="1">
                <a:solidFill>
                  <a:srgbClr val="FFFFFF"/>
                </a:solidFill>
                <a:highlight>
                  <a:srgbClr val="000000"/>
                </a:highlight>
              </a:rPr>
              <a:t>Defences</a:t>
            </a:r>
            <a:r>
              <a:rPr lang="en-US" sz="800" dirty="0">
                <a:solidFill>
                  <a:srgbClr val="FFFFFF"/>
                </a:solidFill>
                <a:highlight>
                  <a:srgbClr val="000000"/>
                </a:highlight>
              </a:rPr>
              <a:t> Environmental Statement will be used as a case study to assess to what extent current legislation has been adhered to and whether best practice guidance has been considered during the undertaking of the EIA.</a:t>
            </a:r>
          </a:p>
          <a:p>
            <a:pPr marL="0">
              <a:buFont typeface="Arial" panose="020B0604020202020204" pitchFamily="34" charset="0"/>
              <a:buChar char="•"/>
            </a:pPr>
            <a:endParaRPr lang="en-US" sz="800" dirty="0">
              <a:solidFill>
                <a:srgbClr val="FFFFFF"/>
              </a:solidFill>
              <a:highlight>
                <a:srgbClr val="000000"/>
              </a:highlight>
            </a:endParaRPr>
          </a:p>
          <a:p>
            <a:pPr marL="0">
              <a:buFont typeface="Arial" panose="020B0604020202020204" pitchFamily="34" charset="0"/>
              <a:buChar char="•"/>
            </a:pPr>
            <a:r>
              <a:rPr lang="en-US" sz="800" dirty="0">
                <a:solidFill>
                  <a:srgbClr val="FFFFFF"/>
                </a:solidFill>
                <a:highlight>
                  <a:srgbClr val="000000"/>
                </a:highlight>
              </a:rPr>
              <a:t>Sea level rise is not a new incidence; it has been happening for millennia since the ice age. Around 18,00-20,000 years ago, during the Last Glacial Maximum, it was likely that the sea levels were between 100-120 meters lower than the present day. (Duck &amp; Robert 2011). However, since the Industrial Revolution, this sea level rise rate has been most concerning. The Intergovernmental Panel on Climate Change (IPCC) states that this increase in sea level will cause loss of species habitat and diversity and degradation of ecosystem functions. The IPCC uses global mean sea level (GMSL) to predict global sea level rise. This model predicts that by 2100, sea level rise could be 0.1m if global warming is limited to 1.5 °C and considerably higher if temperatures reach 2°C or above. Sea level rise will continue past 2100, but to what extent will be determined by future emissions (IPCC, 2018: Summary for Policymakers). </a:t>
            </a:r>
          </a:p>
          <a:p>
            <a:pPr marL="0">
              <a:buFont typeface="Arial" panose="020B0604020202020204" pitchFamily="34" charset="0"/>
              <a:buChar char="•"/>
            </a:pPr>
            <a:r>
              <a:rPr lang="en-US" sz="800" dirty="0" err="1">
                <a:solidFill>
                  <a:srgbClr val="FFFFFF"/>
                </a:solidFill>
                <a:highlight>
                  <a:srgbClr val="000000"/>
                </a:highlight>
              </a:rPr>
              <a:t>Gehrels</a:t>
            </a:r>
            <a:r>
              <a:rPr lang="en-US" sz="800" dirty="0">
                <a:solidFill>
                  <a:srgbClr val="FFFFFF"/>
                </a:solidFill>
                <a:highlight>
                  <a:srgbClr val="000000"/>
                </a:highlight>
              </a:rPr>
              <a:t> and Long (2008) argue that the global mean sea level model that the IPCC uses to predict sea level rise needs to be more accurate to predict what is happening at a regional level. Therefore, local councils must quantify to what extent sea levels will rise within their local authority. They suggest that “A combined modelling/geological approach will produce more robust regional sea-level predictions for the UK that are of real practical value to agencies responsible for coastal </a:t>
            </a:r>
            <a:r>
              <a:rPr lang="en-US" sz="800" dirty="0" err="1">
                <a:solidFill>
                  <a:srgbClr val="FFFFFF"/>
                </a:solidFill>
                <a:highlight>
                  <a:srgbClr val="000000"/>
                </a:highlight>
              </a:rPr>
              <a:t>defence</a:t>
            </a:r>
            <a:r>
              <a:rPr lang="en-US" sz="800" dirty="0">
                <a:solidFill>
                  <a:srgbClr val="FFFFFF"/>
                </a:solidFill>
                <a:highlight>
                  <a:srgbClr val="000000"/>
                </a:highlight>
              </a:rPr>
              <a:t> and flood protection” (</a:t>
            </a:r>
            <a:r>
              <a:rPr lang="en-US" sz="800" dirty="0" err="1">
                <a:solidFill>
                  <a:srgbClr val="FFFFFF"/>
                </a:solidFill>
                <a:highlight>
                  <a:srgbClr val="000000"/>
                </a:highlight>
              </a:rPr>
              <a:t>Gehrels</a:t>
            </a:r>
            <a:r>
              <a:rPr lang="en-US" sz="800" dirty="0">
                <a:solidFill>
                  <a:srgbClr val="FFFFFF"/>
                </a:solidFill>
                <a:highlight>
                  <a:srgbClr val="000000"/>
                </a:highlight>
              </a:rPr>
              <a:t> &amp; Long 2008). Calculating this accurately will inform policymakers and developers of the most effective response and solution to this threat. </a:t>
            </a:r>
          </a:p>
          <a:p>
            <a:pPr marL="0">
              <a:buFont typeface="Arial" panose="020B0604020202020204" pitchFamily="34" charset="0"/>
              <a:buChar char="•"/>
            </a:pPr>
            <a:r>
              <a:rPr lang="en-US" sz="800" dirty="0">
                <a:solidFill>
                  <a:srgbClr val="FFFFFF"/>
                </a:solidFill>
                <a:highlight>
                  <a:srgbClr val="000000"/>
                </a:highlight>
              </a:rPr>
              <a:t>Without adequate </a:t>
            </a:r>
            <a:r>
              <a:rPr lang="en-US" sz="800" dirty="0" err="1">
                <a:solidFill>
                  <a:srgbClr val="FFFFFF"/>
                </a:solidFill>
                <a:highlight>
                  <a:srgbClr val="000000"/>
                </a:highlight>
              </a:rPr>
              <a:t>defence</a:t>
            </a:r>
            <a:r>
              <a:rPr lang="en-US" sz="800" dirty="0">
                <a:solidFill>
                  <a:srgbClr val="FFFFFF"/>
                </a:solidFill>
                <a:highlight>
                  <a:srgbClr val="000000"/>
                </a:highlight>
              </a:rPr>
              <a:t>, coastal areas, geomorphological structures and coastal infrastructure will be at significant risk of damage, degradation and substantial financial cost to people, businesses and the broader economy. (</a:t>
            </a:r>
            <a:r>
              <a:rPr lang="en-US" sz="800" dirty="0" err="1">
                <a:solidFill>
                  <a:srgbClr val="FFFFFF"/>
                </a:solidFill>
                <a:highlight>
                  <a:srgbClr val="000000"/>
                </a:highlight>
              </a:rPr>
              <a:t>Kantamaneni</a:t>
            </a:r>
            <a:r>
              <a:rPr lang="en-US" sz="800" dirty="0">
                <a:solidFill>
                  <a:srgbClr val="FFFFFF"/>
                </a:solidFill>
                <a:highlight>
                  <a:srgbClr val="000000"/>
                </a:highlight>
              </a:rPr>
              <a:t> ET AL 2022) The UK government estimates that the cost of coastal erosion in the UK is 15 million annually. However, </a:t>
            </a:r>
            <a:r>
              <a:rPr lang="en-US" sz="800" dirty="0" err="1">
                <a:solidFill>
                  <a:srgbClr val="FFFFFF"/>
                </a:solidFill>
                <a:highlight>
                  <a:srgbClr val="000000"/>
                </a:highlight>
              </a:rPr>
              <a:t>Kantamaneni</a:t>
            </a:r>
            <a:r>
              <a:rPr lang="en-US" sz="800" dirty="0">
                <a:solidFill>
                  <a:srgbClr val="FFFFFF"/>
                </a:solidFill>
                <a:highlight>
                  <a:srgbClr val="000000"/>
                </a:highlight>
              </a:rPr>
              <a:t> and Phillips estimate around 16.5 million per year. (</a:t>
            </a:r>
            <a:r>
              <a:rPr lang="en-US" sz="800" dirty="0" err="1">
                <a:solidFill>
                  <a:srgbClr val="FFFFFF"/>
                </a:solidFill>
                <a:highlight>
                  <a:srgbClr val="000000"/>
                </a:highlight>
              </a:rPr>
              <a:t>Kantamaneni</a:t>
            </a:r>
            <a:r>
              <a:rPr lang="en-US" sz="800" dirty="0">
                <a:solidFill>
                  <a:srgbClr val="FFFFFF"/>
                </a:solidFill>
                <a:highlight>
                  <a:srgbClr val="000000"/>
                </a:highlight>
              </a:rPr>
              <a:t>, &amp; Phillips, M. 2016)</a:t>
            </a:r>
          </a:p>
          <a:p>
            <a:pPr marL="0">
              <a:buFont typeface="Arial" panose="020B0604020202020204" pitchFamily="34" charset="0"/>
              <a:buChar char="•"/>
            </a:pPr>
            <a:endParaRPr lang="en-US" sz="800" dirty="0">
              <a:solidFill>
                <a:srgbClr val="FFFFFF"/>
              </a:solidFill>
              <a:highlight>
                <a:srgbClr val="000000"/>
              </a:highlight>
            </a:endParaRPr>
          </a:p>
          <a:p>
            <a:pPr marL="0">
              <a:buFont typeface="Arial" panose="020B0604020202020204" pitchFamily="34" charset="0"/>
              <a:buChar char="•"/>
            </a:pPr>
            <a:r>
              <a:rPr lang="en-US" sz="800" dirty="0">
                <a:solidFill>
                  <a:srgbClr val="FFFFFF"/>
                </a:solidFill>
                <a:highlight>
                  <a:srgbClr val="000000"/>
                </a:highlight>
              </a:rPr>
              <a:t>The Severn Estuary has the second-highest tidal range in the world. (Severn Estuary Partnership, 2022). The Shoreline Management Plan for the Severn Estuary describes this area as “a high-energy environment and a dynamic system that responds to the influence of tides and storms.”  They state that the most significant threat over the next 100 years is climate change. Increases in sea levels regular, more violent storms result in coastal squeeze and net loss of habitats. (Severn Estuary Shoreline Management Plan Review, Appendix C, Baseline understanding of coastal </a:t>
            </a:r>
            <a:r>
              <a:rPr lang="en-US" sz="800" dirty="0" err="1">
                <a:solidFill>
                  <a:srgbClr val="FFFFFF"/>
                </a:solidFill>
                <a:highlight>
                  <a:srgbClr val="000000"/>
                </a:highlight>
              </a:rPr>
              <a:t>behaviour</a:t>
            </a:r>
            <a:r>
              <a:rPr lang="en-US" sz="800" dirty="0">
                <a:solidFill>
                  <a:srgbClr val="FFFFFF"/>
                </a:solidFill>
                <a:highlight>
                  <a:srgbClr val="000000"/>
                </a:highlight>
              </a:rPr>
              <a:t> and dynamics, coastal </a:t>
            </a:r>
            <a:r>
              <a:rPr lang="en-US" sz="800" dirty="0" err="1">
                <a:solidFill>
                  <a:srgbClr val="FFFFFF"/>
                </a:solidFill>
                <a:highlight>
                  <a:srgbClr val="000000"/>
                </a:highlight>
              </a:rPr>
              <a:t>defences</a:t>
            </a:r>
            <a:r>
              <a:rPr lang="en-US" sz="800" dirty="0">
                <a:solidFill>
                  <a:srgbClr val="FFFFFF"/>
                </a:solidFill>
                <a:highlight>
                  <a:srgbClr val="000000"/>
                </a:highlight>
              </a:rPr>
              <a:t> baseline scenarios. (Severn Estuary Coastal Group 2000)  </a:t>
            </a:r>
          </a:p>
          <a:p>
            <a:pPr marL="0">
              <a:buFont typeface="Arial" panose="020B0604020202020204" pitchFamily="34" charset="0"/>
              <a:buChar char="•"/>
            </a:pPr>
            <a:r>
              <a:rPr lang="en-US" sz="800" dirty="0">
                <a:solidFill>
                  <a:srgbClr val="FFFFFF"/>
                </a:solidFill>
                <a:highlight>
                  <a:srgbClr val="000000"/>
                </a:highlight>
              </a:rPr>
              <a:t>It is, therefore, essential that action is taken to plan, protect and mitigate these predicted changes. </a:t>
            </a:r>
          </a:p>
          <a:p>
            <a:pPr marL="0">
              <a:buFont typeface="Arial" panose="020B0604020202020204" pitchFamily="34" charset="0"/>
              <a:buChar char="•"/>
            </a:pPr>
            <a:r>
              <a:rPr lang="en-US" sz="800" dirty="0">
                <a:solidFill>
                  <a:srgbClr val="FFFFFF"/>
                </a:solidFill>
                <a:highlight>
                  <a:srgbClr val="000000"/>
                </a:highlight>
              </a:rPr>
              <a:t>Coastal </a:t>
            </a:r>
            <a:r>
              <a:rPr lang="en-US" sz="800" dirty="0" err="1">
                <a:solidFill>
                  <a:srgbClr val="FFFFFF"/>
                </a:solidFill>
                <a:highlight>
                  <a:srgbClr val="000000"/>
                </a:highlight>
              </a:rPr>
              <a:t>defences</a:t>
            </a:r>
            <a:r>
              <a:rPr lang="en-US" sz="800" dirty="0">
                <a:solidFill>
                  <a:srgbClr val="FFFFFF"/>
                </a:solidFill>
                <a:highlight>
                  <a:srgbClr val="000000"/>
                </a:highlight>
              </a:rPr>
              <a:t> are mainly formed of fixed </a:t>
            </a:r>
            <a:r>
              <a:rPr lang="en-US" sz="800" dirty="0" err="1">
                <a:solidFill>
                  <a:srgbClr val="FFFFFF"/>
                </a:solidFill>
                <a:highlight>
                  <a:srgbClr val="000000"/>
                </a:highlight>
              </a:rPr>
              <a:t>armouring</a:t>
            </a:r>
            <a:r>
              <a:rPr lang="en-US" sz="800" dirty="0">
                <a:solidFill>
                  <a:srgbClr val="FFFFFF"/>
                </a:solidFill>
                <a:highlight>
                  <a:srgbClr val="000000"/>
                </a:highlight>
              </a:rPr>
              <a:t> structures placed on shoreline formations from sandy, rocky or sheltered. They vary widely in size, shape, and form, but all are intended to prevent flooding and damage to the communities that live in coastal areas. . Until recently, little research has been undertaken to </a:t>
            </a:r>
            <a:r>
              <a:rPr lang="en-US" sz="800" dirty="0" err="1">
                <a:solidFill>
                  <a:srgbClr val="FFFFFF"/>
                </a:solidFill>
                <a:highlight>
                  <a:srgbClr val="000000"/>
                </a:highlight>
              </a:rPr>
              <a:t>realise</a:t>
            </a:r>
            <a:r>
              <a:rPr lang="en-US" sz="800" dirty="0">
                <a:solidFill>
                  <a:srgbClr val="FFFFFF"/>
                </a:solidFill>
                <a:highlight>
                  <a:srgbClr val="000000"/>
                </a:highlight>
              </a:rPr>
              <a:t> the extent to which rock </a:t>
            </a:r>
            <a:r>
              <a:rPr lang="en-US" sz="800" dirty="0" err="1">
                <a:solidFill>
                  <a:srgbClr val="FFFFFF"/>
                </a:solidFill>
                <a:highlight>
                  <a:srgbClr val="000000"/>
                </a:highlight>
              </a:rPr>
              <a:t>armouring</a:t>
            </a:r>
            <a:r>
              <a:rPr lang="en-US" sz="800" dirty="0">
                <a:solidFill>
                  <a:srgbClr val="FFFFFF"/>
                </a:solidFill>
                <a:highlight>
                  <a:srgbClr val="000000"/>
                </a:highlight>
              </a:rPr>
              <a:t> affects local ecology and biodiversity.  Found that some of the prominent taxa of intertidal macroinvertebrates were significantly less abundant or even absent when coastal </a:t>
            </a:r>
            <a:r>
              <a:rPr lang="en-US" sz="800" dirty="0" err="1">
                <a:solidFill>
                  <a:srgbClr val="FFFFFF"/>
                </a:solidFill>
                <a:highlight>
                  <a:srgbClr val="000000"/>
                </a:highlight>
              </a:rPr>
              <a:t>armouring</a:t>
            </a:r>
            <a:r>
              <a:rPr lang="en-US" sz="800" dirty="0">
                <a:solidFill>
                  <a:srgbClr val="FFFFFF"/>
                </a:solidFill>
                <a:highlight>
                  <a:srgbClr val="000000"/>
                </a:highlight>
              </a:rPr>
              <a:t> was present and suggested nature-based solutions are incorporated into any Shoreline Management Plan (SMP). </a:t>
            </a:r>
          </a:p>
          <a:p>
            <a:endParaRPr dirty="0"/>
          </a:p>
        </p:txBody>
      </p:sp>
      <p:sp>
        <p:nvSpPr>
          <p:cNvPr id="4" name="Slide Number Placeholder 3"/>
          <p:cNvSpPr>
            <a:spLocks noGrp="1"/>
          </p:cNvSpPr>
          <p:nvPr>
            <p:ph type="sldNum" sz="quarter" idx="10"/>
          </p:nvPr>
        </p:nvSpPr>
        <p:spPr/>
        <p:txBody>
          <a:bodyPr/>
          <a:lstStyle/>
          <a:p>
            <a:fld id="{DCD5E0C3-80C2-4ECD-858C-FC537B20FBAD}" type="slidenum">
              <a:rPr lang="en-US" smtClean="0"/>
              <a:t>2</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Town and </a:t>
            </a:r>
            <a:r>
              <a:rPr lang="en-GB" dirty="0" err="1"/>
              <a:t>Counrty</a:t>
            </a:r>
            <a:r>
              <a:rPr lang="en-GB" dirty="0"/>
              <a:t> planning act amended in 2017</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Environment (Wales) Act 2016 Under Section 6 of the Environment (Wales) Act 2016 Cardiff Council has a duty to seek to maintain and enhance biodiversity in the exercise of our functions, and in so doing promote the resilience of ecosystems, so far as is consistent with the proper exercise of those functions. In complying with this duty we will have to take account of the resilience of ecosystems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sz="800" dirty="0">
                <a:ea typeface="+mn-lt"/>
                <a:cs typeface="+mn-lt"/>
              </a:rPr>
              <a:t>Well-being of Future Generation (Wales) Act 2015. 2015.</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err="1"/>
              <a:t>Rsiliant</a:t>
            </a:r>
            <a:r>
              <a:rPr lang="en-US" dirty="0"/>
              <a:t> </a:t>
            </a:r>
            <a:r>
              <a:rPr lang="en-US" dirty="0" err="1"/>
              <a:t>wales</a:t>
            </a:r>
            <a:r>
              <a:rPr lang="en-US" dirty="0"/>
              <a:t> and globally responsible</a:t>
            </a:r>
          </a:p>
        </p:txBody>
      </p:sp>
      <p:sp>
        <p:nvSpPr>
          <p:cNvPr id="4" name="Slide Number Placeholder 3"/>
          <p:cNvSpPr>
            <a:spLocks noGrp="1"/>
          </p:cNvSpPr>
          <p:nvPr>
            <p:ph type="sldNum" sz="quarter" idx="5"/>
          </p:nvPr>
        </p:nvSpPr>
        <p:spPr/>
        <p:txBody>
          <a:bodyPr/>
          <a:lstStyle/>
          <a:p>
            <a:fld id="{DCD5E0C3-80C2-4ECD-858C-FC537B20FBAD}" type="slidenum">
              <a:rPr lang="en-US" smtClean="0"/>
              <a:t>3</a:t>
            </a:fld>
            <a:endParaRPr lang="en-US"/>
          </a:p>
        </p:txBody>
      </p:sp>
    </p:spTree>
    <p:extLst>
      <p:ext uri="{BB962C8B-B14F-4D97-AF65-F5344CB8AC3E}">
        <p14:creationId xmlns:p14="http://schemas.microsoft.com/office/powerpoint/2010/main" val="335506161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20000"/>
          </a:bodyPr>
          <a:lstStyle/>
          <a:p>
            <a:r>
              <a:rPr lang="en-US" dirty="0"/>
              <a:t>Screening and scoping</a:t>
            </a:r>
          </a:p>
          <a:p>
            <a:pPr marL="171450" indent="-171450">
              <a:buFont typeface="Arial" panose="020B0604020202020204" pitchFamily="34" charset="0"/>
              <a:buChar char="•"/>
            </a:pPr>
            <a:r>
              <a:rPr lang="en-US" sz="1200" dirty="0"/>
              <a:t>Determine whether an EIA is required  - Either Schedule 1 (Mandatory) or 2 if the development is likely to have significant effects on the environment by the nature, size and location of the development. My case study falls under Schedule 2</a:t>
            </a:r>
          </a:p>
          <a:p>
            <a:pPr marL="171450" indent="-171450">
              <a:buFont typeface="Arial" panose="020B0604020202020204" pitchFamily="34" charset="0"/>
              <a:buChar char="•"/>
            </a:pPr>
            <a:r>
              <a:rPr lang="en-GB" b="0" i="0" dirty="0">
                <a:solidFill>
                  <a:srgbClr val="131919"/>
                </a:solidFill>
                <a:effectLst/>
                <a:latin typeface="proxima-nova-alt"/>
              </a:rPr>
              <a:t>Scoping - Establish the boundaries of the EIA, set the basis of the analyses that will be conducted at each stage, describe the project alternatives and </a:t>
            </a:r>
            <a:r>
              <a:rPr lang="en-GB" b="1" i="0" dirty="0">
                <a:solidFill>
                  <a:srgbClr val="131919"/>
                </a:solidFill>
                <a:effectLst/>
                <a:latin typeface="proxima-nova-alt"/>
              </a:rPr>
              <a:t>consult the affected public</a:t>
            </a:r>
          </a:p>
          <a:p>
            <a:pPr marL="1543050" marR="0" lvl="3"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dirty="0"/>
              <a:t>Public consultation at this stage is crucial to this process. It creates transparency and can forge good working relationships with key stakeholders, </a:t>
            </a:r>
            <a:r>
              <a:rPr lang="en-US" dirty="0" err="1"/>
              <a:t>organisations</a:t>
            </a:r>
            <a:r>
              <a:rPr lang="en-US" dirty="0"/>
              <a:t> and residents . Public consultations can also benefit from drawing on the expertise of local clubs or interest groups. </a:t>
            </a:r>
            <a:endParaRPr lang="en-GB" sz="1200" b="1" i="0" dirty="0">
              <a:solidFill>
                <a:srgbClr val="131919"/>
              </a:solidFill>
              <a:effectLst/>
              <a:latin typeface="proxima-nova-alt"/>
            </a:endParaRPr>
          </a:p>
          <a:p>
            <a:pPr marL="171450" indent="-171450">
              <a:buFont typeface="Arial" panose="020B0604020202020204" pitchFamily="34" charset="0"/>
              <a:buChar char="•"/>
            </a:pPr>
            <a:endParaRPr lang="en-US" sz="1200" b="1" i="0" dirty="0">
              <a:solidFill>
                <a:schemeClr val="tx1"/>
              </a:solidFill>
              <a:effectLst/>
              <a:latin typeface="+mn-lt"/>
            </a:endParaRPr>
          </a:p>
          <a:p>
            <a:pPr marL="171450" indent="-171450">
              <a:buFont typeface="Arial" panose="020B0604020202020204" pitchFamily="34" charset="0"/>
              <a:buChar char="•"/>
            </a:pPr>
            <a:r>
              <a:rPr lang="en-US" sz="1200" b="0" i="0" dirty="0">
                <a:solidFill>
                  <a:schemeClr val="tx1"/>
                </a:solidFill>
                <a:effectLst/>
                <a:latin typeface="+mn-lt"/>
              </a:rPr>
              <a:t>Mitigation - </a:t>
            </a:r>
            <a:r>
              <a:rPr lang="en-GB" b="0" i="0" dirty="0">
                <a:solidFill>
                  <a:srgbClr val="131919"/>
                </a:solidFill>
                <a:effectLst/>
                <a:latin typeface="proxima-nova-alt"/>
              </a:rPr>
              <a:t>Evaluate the socioeconomic and environmental impacts of the planned project and its alternatives, and then identify the mitigation measures to reduce those impacts.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i="0" dirty="0">
                <a:solidFill>
                  <a:srgbClr val="131919"/>
                </a:solidFill>
                <a:effectLst/>
                <a:latin typeface="proxima-nova-alt"/>
              </a:rPr>
              <a:t>EIA report </a:t>
            </a:r>
            <a:r>
              <a:rPr lang="en-GB" b="0" i="0" dirty="0">
                <a:solidFill>
                  <a:srgbClr val="131919"/>
                </a:solidFill>
                <a:effectLst/>
                <a:latin typeface="proxima-nova-alt"/>
                <a:hlinkClick r:id="rId3">
                  <a:extLst>
                    <a:ext uri="{A12FA001-AC4F-418D-AE19-62706E023703}">
                      <ahyp:hlinkClr xmlns:ahyp="http://schemas.microsoft.com/office/drawing/2018/hyperlinkcolor" val="tx"/>
                    </a:ext>
                  </a:extLst>
                </a:hlinkClick>
              </a:rPr>
              <a:t>–</a:t>
            </a:r>
            <a:r>
              <a:rPr lang="en-GB" b="0" i="0" dirty="0">
                <a:solidFill>
                  <a:srgbClr val="131919"/>
                </a:solidFill>
                <a:effectLst/>
                <a:latin typeface="proxima-nova-alt"/>
              </a:rPr>
              <a:t> </a:t>
            </a:r>
            <a:r>
              <a:rPr lang="en-GB" sz="1200" b="0" i="0" u="none" kern="1200" dirty="0">
                <a:solidFill>
                  <a:srgbClr val="131919"/>
                </a:solidFill>
                <a:effectLst/>
                <a:latin typeface="proxima-nova-alt"/>
                <a:ea typeface="+mn-ea"/>
                <a:cs typeface="+mn-cs"/>
              </a:rPr>
              <a:t>Made up of several components</a:t>
            </a:r>
            <a:r>
              <a:rPr lang="en-GB" sz="1200" b="0" i="0" u="none" kern="1200" dirty="0">
                <a:solidFill>
                  <a:srgbClr val="131919"/>
                </a:solidFill>
                <a:effectLst/>
                <a:latin typeface="proxima-nova-alt"/>
                <a:ea typeface="+mn-ea"/>
                <a:cs typeface="+mn-cs"/>
                <a:hlinkClick r:id="rId3">
                  <a:extLst>
                    <a:ext uri="{A12FA001-AC4F-418D-AE19-62706E023703}">
                      <ahyp:hlinkClr xmlns:ahyp="http://schemas.microsoft.com/office/drawing/2018/hyperlinkcolor" val="tx"/>
                    </a:ext>
                  </a:extLst>
                </a:hlinkClick>
              </a:rPr>
              <a:t> </a:t>
            </a:r>
          </a:p>
          <a:p>
            <a:pPr marL="628650" marR="0" lvl="1"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b="0" i="0" u="none" kern="1200" dirty="0">
                <a:solidFill>
                  <a:srgbClr val="131919"/>
                </a:solidFill>
                <a:effectLst/>
                <a:latin typeface="proxima-nova-alt"/>
                <a:ea typeface="+mn-ea"/>
                <a:cs typeface="+mn-cs"/>
                <a:hlinkClick r:id="rId3">
                  <a:extLst>
                    <a:ext uri="{A12FA001-AC4F-418D-AE19-62706E023703}">
                      <ahyp:hlinkClr xmlns:ahyp="http://schemas.microsoft.com/office/drawing/2018/hyperlinkcolor" val="tx"/>
                    </a:ext>
                  </a:extLst>
                </a:hlinkClick>
              </a:rPr>
              <a:t> project description</a:t>
            </a:r>
          </a:p>
          <a:p>
            <a:pPr marL="628650" marR="0" lvl="1"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b="0" i="0" u="none" kern="1200" dirty="0">
                <a:solidFill>
                  <a:srgbClr val="131919"/>
                </a:solidFill>
                <a:effectLst/>
                <a:latin typeface="proxima-nova-alt"/>
                <a:ea typeface="+mn-ea"/>
                <a:cs typeface="+mn-cs"/>
                <a:hlinkClick r:id="rId3">
                  <a:extLst>
                    <a:ext uri="{A12FA001-AC4F-418D-AE19-62706E023703}">
                      <ahyp:hlinkClr xmlns:ahyp="http://schemas.microsoft.com/office/drawing/2018/hyperlinkcolor" val="tx"/>
                    </a:ext>
                  </a:extLst>
                </a:hlinkClick>
              </a:rPr>
              <a:t> assessment of its environmental and social impacts, </a:t>
            </a:r>
          </a:p>
          <a:p>
            <a:pPr marL="628650" marR="0" lvl="1"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b="0" i="0" u="none" kern="1200" dirty="0">
                <a:solidFill>
                  <a:srgbClr val="131919"/>
                </a:solidFill>
                <a:effectLst/>
                <a:latin typeface="proxima-nova-alt"/>
                <a:ea typeface="+mn-ea"/>
                <a:cs typeface="+mn-cs"/>
                <a:hlinkClick r:id="rId3">
                  <a:extLst>
                    <a:ext uri="{A12FA001-AC4F-418D-AE19-62706E023703}">
                      <ahyp:hlinkClr xmlns:ahyp="http://schemas.microsoft.com/office/drawing/2018/hyperlinkcolor" val="tx"/>
                    </a:ext>
                  </a:extLst>
                </a:hlinkClick>
              </a:rPr>
              <a:t>mitigation measures</a:t>
            </a:r>
          </a:p>
          <a:p>
            <a:pPr marL="628650" marR="0" lvl="1"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b="0" i="0" u="none" kern="1200" dirty="0">
                <a:solidFill>
                  <a:srgbClr val="131919"/>
                </a:solidFill>
                <a:effectLst/>
                <a:latin typeface="proxima-nova-alt"/>
                <a:ea typeface="+mn-ea"/>
                <a:cs typeface="+mn-cs"/>
                <a:hlinkClick r:id="rId3">
                  <a:extLst>
                    <a:ext uri="{A12FA001-AC4F-418D-AE19-62706E023703}">
                      <ahyp:hlinkClr xmlns:ahyp="http://schemas.microsoft.com/office/drawing/2018/hyperlinkcolor" val="tx"/>
                    </a:ext>
                  </a:extLst>
                </a:hlinkClick>
              </a:rPr>
              <a:t>management and monitoring plans.</a:t>
            </a:r>
            <a:endParaRPr lang="en-GB" sz="1200" b="0" i="0" u="none" kern="1200" dirty="0">
              <a:solidFill>
                <a:srgbClr val="131919"/>
              </a:solidFill>
              <a:effectLst/>
              <a:latin typeface="proxima-nova-alt"/>
              <a:ea typeface="+mn-ea"/>
              <a:cs typeface="+mn-cs"/>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b="0" i="0" u="none" kern="1200" dirty="0">
                <a:solidFill>
                  <a:srgbClr val="131919"/>
                </a:solidFill>
                <a:effectLst/>
                <a:latin typeface="proxima-nova-alt"/>
                <a:ea typeface="+mn-ea"/>
                <a:cs typeface="+mn-cs"/>
              </a:rPr>
              <a:t>Monitoring – Collects data on the environmental and social impacts of the project for the whole project lifecycle. </a:t>
            </a:r>
          </a:p>
          <a:p>
            <a:pPr marL="1543050" marR="0" lvl="3"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dirty="0"/>
              <a:t>Without monitoring capability, the EIA operates at a linear process rather than an iterative one and thus risks becoming an exercise or tick box system instead of meaningful environmental management.  </a:t>
            </a:r>
          </a:p>
          <a:p>
            <a:pPr marL="1543050" marR="0" lvl="3"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US" dirty="0"/>
          </a:p>
        </p:txBody>
      </p:sp>
      <p:sp>
        <p:nvSpPr>
          <p:cNvPr id="4" name="Slide Number Placeholder 3"/>
          <p:cNvSpPr>
            <a:spLocks noGrp="1"/>
          </p:cNvSpPr>
          <p:nvPr>
            <p:ph type="sldNum" sz="quarter" idx="5"/>
          </p:nvPr>
        </p:nvSpPr>
        <p:spPr/>
        <p:txBody>
          <a:bodyPr/>
          <a:lstStyle/>
          <a:p>
            <a:fld id="{DCD5E0C3-80C2-4ECD-858C-FC537B20FBAD}" type="slidenum">
              <a:rPr lang="en-US" smtClean="0"/>
              <a:t>4</a:t>
            </a:fld>
            <a:endParaRPr lang="en-US"/>
          </a:p>
        </p:txBody>
      </p:sp>
    </p:spTree>
    <p:extLst>
      <p:ext uri="{BB962C8B-B14F-4D97-AF65-F5344CB8AC3E}">
        <p14:creationId xmlns:p14="http://schemas.microsoft.com/office/powerpoint/2010/main" val="321566957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a:bodyPr>
          <a:lstStyle/>
          <a:p>
            <a:pPr marL="0">
              <a:buFont typeface="Arial" panose="020B0604020202020204" pitchFamily="34" charset="0"/>
              <a:buChar char="•"/>
            </a:pPr>
            <a:r>
              <a:rPr lang="en-US" sz="800" dirty="0">
                <a:solidFill>
                  <a:srgbClr val="FFFFFF"/>
                </a:solidFill>
                <a:highlight>
                  <a:srgbClr val="000000"/>
                </a:highlight>
              </a:rPr>
              <a:t>. The Intergovernmental Panel on Climate Change (IPCC) states that this increase in sea level will cause loss of species habitat and diversity and degradation of ecosystem functions.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800" dirty="0">
                <a:effectLst/>
                <a:latin typeface="Calibri Light" panose="020F0302020204030204" pitchFamily="34" charset="0"/>
                <a:ea typeface="Times New Roman" panose="02020603050405020304" pitchFamily="18" charset="0"/>
              </a:rPr>
              <a:t>According to Welsh Government Technical Advice Note (TAN) 15, Wales is experiencing the effects of climate change now with hotter, dryer summers and milder, wetter winters, increased rainfall and greater inflow to estuaries and the sea. The sea level rise is predicted to be 20-30cm by 2050 (Welsh Government, 2004). The Severn Estuary has the second-highest tidal range in the world, exceeding 12 meters (Severn Estuary Partnership, 2022). </a:t>
            </a:r>
            <a:r>
              <a:rPr lang="en-GB" sz="800" dirty="0">
                <a:effectLst/>
                <a:latin typeface="Times New Roman" panose="02020603050405020304" pitchFamily="18" charset="0"/>
                <a:ea typeface="Times New Roman" panose="02020603050405020304" pitchFamily="18" charset="0"/>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800" b="0" i="0" dirty="0">
              <a:solidFill>
                <a:srgbClr val="000000"/>
              </a:solidFill>
              <a:effectLst/>
              <a:latin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800" b="0" i="0" dirty="0">
              <a:solidFill>
                <a:srgbClr val="000000"/>
              </a:solidFill>
              <a:effectLst/>
              <a:latin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800" b="0" i="0" dirty="0">
                <a:solidFill>
                  <a:srgbClr val="000000"/>
                </a:solidFill>
                <a:effectLst/>
                <a:latin typeface="Times New Roman" panose="02020603050405020304" pitchFamily="18" charset="0"/>
              </a:rPr>
              <a:t>(IPCC) states that this increase in sea level will cause loss of species habitat and diversity and degradation of ecosystem functions</a:t>
            </a:r>
            <a:endParaRPr lang="en-GB" sz="800" dirty="0">
              <a:effectLst/>
              <a:latin typeface="Calibri Light" panose="020F0302020204030204" pitchFamily="34" charset="0"/>
              <a:ea typeface="Times New Roman" panose="02020603050405020304" pitchFamily="18" charset="0"/>
            </a:endParaRPr>
          </a:p>
          <a:p>
            <a:pPr marL="0">
              <a:buFont typeface="Arial" panose="020B0604020202020204" pitchFamily="34" charset="0"/>
              <a:buChar char="•"/>
            </a:pPr>
            <a:endParaRPr lang="en-US" sz="800" dirty="0">
              <a:solidFill>
                <a:srgbClr val="FFFFFF"/>
              </a:solidFill>
              <a:highlight>
                <a:srgbClr val="000000"/>
              </a:highlight>
            </a:endParaRPr>
          </a:p>
          <a:p>
            <a:pPr marL="0">
              <a:buFont typeface="Arial" panose="020B0604020202020204" pitchFamily="34" charset="0"/>
              <a:buChar char="•"/>
            </a:pPr>
            <a:endParaRPr lang="en-US" sz="800" dirty="0">
              <a:solidFill>
                <a:srgbClr val="FFFFFF"/>
              </a:solidFill>
              <a:highlight>
                <a:srgbClr val="000000"/>
              </a:highlight>
            </a:endParaRPr>
          </a:p>
          <a:p>
            <a:pPr marL="0">
              <a:buFont typeface="Arial" panose="020B0604020202020204" pitchFamily="34" charset="0"/>
              <a:buChar char="•"/>
            </a:pPr>
            <a:r>
              <a:rPr lang="en-US" sz="800" dirty="0" err="1">
                <a:solidFill>
                  <a:srgbClr val="FFFFFF"/>
                </a:solidFill>
                <a:highlight>
                  <a:srgbClr val="000000"/>
                </a:highlight>
              </a:rPr>
              <a:t>Gehrels</a:t>
            </a:r>
            <a:r>
              <a:rPr lang="en-US" sz="800" dirty="0">
                <a:solidFill>
                  <a:srgbClr val="FFFFFF"/>
                </a:solidFill>
                <a:highlight>
                  <a:srgbClr val="000000"/>
                </a:highlight>
              </a:rPr>
              <a:t> and Long (2008) argue that the global mean sea level model that the IPCC uses to predict sea level rise needs to be more accurate to predict what is happening at a regional level. Therefore, local councils must quantify to what extent sea levels will rise within their local authority. They suggest that “A combined modelling/geological approach will produce more robust regional sea-level predictions for the UK that are of real practical value to agencies responsible for coastal </a:t>
            </a:r>
            <a:r>
              <a:rPr lang="en-US" sz="800" dirty="0" err="1">
                <a:solidFill>
                  <a:srgbClr val="FFFFFF"/>
                </a:solidFill>
                <a:highlight>
                  <a:srgbClr val="000000"/>
                </a:highlight>
              </a:rPr>
              <a:t>defence</a:t>
            </a:r>
            <a:r>
              <a:rPr lang="en-US" sz="800" dirty="0">
                <a:solidFill>
                  <a:srgbClr val="FFFFFF"/>
                </a:solidFill>
                <a:highlight>
                  <a:srgbClr val="000000"/>
                </a:highlight>
              </a:rPr>
              <a:t> and flood protection” (</a:t>
            </a:r>
            <a:r>
              <a:rPr lang="en-US" sz="800" dirty="0" err="1">
                <a:solidFill>
                  <a:srgbClr val="FFFFFF"/>
                </a:solidFill>
                <a:highlight>
                  <a:srgbClr val="000000"/>
                </a:highlight>
              </a:rPr>
              <a:t>Gehrels</a:t>
            </a:r>
            <a:r>
              <a:rPr lang="en-US" sz="800" dirty="0">
                <a:solidFill>
                  <a:srgbClr val="FFFFFF"/>
                </a:solidFill>
                <a:highlight>
                  <a:srgbClr val="000000"/>
                </a:highlight>
              </a:rPr>
              <a:t> &amp; Long 2008). Calculating this accurately will inform policymakers and developers of the most effective response and solution to this threat. </a:t>
            </a:r>
          </a:p>
          <a:p>
            <a:pPr marL="0">
              <a:buFont typeface="Arial" panose="020B0604020202020204" pitchFamily="34" charset="0"/>
              <a:buChar char="•"/>
            </a:pPr>
            <a:r>
              <a:rPr lang="en-US" sz="800" dirty="0">
                <a:solidFill>
                  <a:srgbClr val="FFFFFF"/>
                </a:solidFill>
                <a:highlight>
                  <a:srgbClr val="000000"/>
                </a:highlight>
              </a:rPr>
              <a:t>Without adequate </a:t>
            </a:r>
            <a:r>
              <a:rPr lang="en-US" sz="800" dirty="0" err="1">
                <a:solidFill>
                  <a:srgbClr val="FFFFFF"/>
                </a:solidFill>
                <a:highlight>
                  <a:srgbClr val="000000"/>
                </a:highlight>
              </a:rPr>
              <a:t>defence</a:t>
            </a:r>
            <a:r>
              <a:rPr lang="en-US" sz="800" dirty="0">
                <a:solidFill>
                  <a:srgbClr val="FFFFFF"/>
                </a:solidFill>
                <a:highlight>
                  <a:srgbClr val="000000"/>
                </a:highlight>
              </a:rPr>
              <a:t>, coastal areas, geomorphological structures and coastal infrastructure will be at significant risk of damage, degradation and substantial financial cost to people, businesses and the broader economy. (</a:t>
            </a:r>
            <a:r>
              <a:rPr lang="en-US" sz="800" dirty="0" err="1">
                <a:solidFill>
                  <a:srgbClr val="FFFFFF"/>
                </a:solidFill>
                <a:highlight>
                  <a:srgbClr val="000000"/>
                </a:highlight>
              </a:rPr>
              <a:t>Kantamaneni</a:t>
            </a:r>
            <a:r>
              <a:rPr lang="en-US" sz="800" dirty="0">
                <a:solidFill>
                  <a:srgbClr val="FFFFFF"/>
                </a:solidFill>
                <a:highlight>
                  <a:srgbClr val="000000"/>
                </a:highlight>
              </a:rPr>
              <a:t> ET AL 2022) The UK government estimates that the cost of coastal erosion in the UK is 15 million annually. However, </a:t>
            </a:r>
            <a:r>
              <a:rPr lang="en-US" sz="800" dirty="0" err="1">
                <a:solidFill>
                  <a:srgbClr val="FFFFFF"/>
                </a:solidFill>
                <a:highlight>
                  <a:srgbClr val="000000"/>
                </a:highlight>
              </a:rPr>
              <a:t>Kantamaneni</a:t>
            </a:r>
            <a:r>
              <a:rPr lang="en-US" sz="800" dirty="0">
                <a:solidFill>
                  <a:srgbClr val="FFFFFF"/>
                </a:solidFill>
                <a:highlight>
                  <a:srgbClr val="000000"/>
                </a:highlight>
              </a:rPr>
              <a:t> and Phillips estimate around 16.5 million per year. (</a:t>
            </a:r>
            <a:r>
              <a:rPr lang="en-US" sz="800" dirty="0" err="1">
                <a:solidFill>
                  <a:srgbClr val="FFFFFF"/>
                </a:solidFill>
                <a:highlight>
                  <a:srgbClr val="000000"/>
                </a:highlight>
              </a:rPr>
              <a:t>Kantamaneni</a:t>
            </a:r>
            <a:r>
              <a:rPr lang="en-US" sz="800" dirty="0">
                <a:solidFill>
                  <a:srgbClr val="FFFFFF"/>
                </a:solidFill>
                <a:highlight>
                  <a:srgbClr val="000000"/>
                </a:highlight>
              </a:rPr>
              <a:t>, &amp; Phillips, M. 2016)</a:t>
            </a:r>
          </a:p>
          <a:p>
            <a:pPr marL="0">
              <a:buFont typeface="Arial" panose="020B0604020202020204" pitchFamily="34" charset="0"/>
              <a:buChar char="•"/>
            </a:pPr>
            <a:endParaRPr lang="en-US" sz="800" dirty="0">
              <a:solidFill>
                <a:srgbClr val="FFFFFF"/>
              </a:solidFill>
              <a:highlight>
                <a:srgbClr val="000000"/>
              </a:highlight>
            </a:endParaRPr>
          </a:p>
          <a:p>
            <a:pPr marL="0">
              <a:buFont typeface="Arial" panose="020B0604020202020204" pitchFamily="34" charset="0"/>
              <a:buChar char="•"/>
            </a:pPr>
            <a:r>
              <a:rPr lang="en-US" sz="800" dirty="0">
                <a:solidFill>
                  <a:srgbClr val="FFFFFF"/>
                </a:solidFill>
                <a:highlight>
                  <a:srgbClr val="000000"/>
                </a:highlight>
              </a:rPr>
              <a:t>The Severn Estuary has the second-highest tidal range in the world. (Severn Estuary Partnership, 2022). The Shoreline Management Plan for the Severn Estuary describes this area as “a high-energy environment and a dynamic system that responds to the influence of tides and storms.”  They state that the most significant threat over the next 100 years is climate change. Increases in sea levels regular, more violent storms result in coastal squeeze and net loss of habitats. (Severn Estuary Shoreline Management Plan Review, Appendix C, Baseline understanding of coastal </a:t>
            </a:r>
            <a:r>
              <a:rPr lang="en-US" sz="800" dirty="0" err="1">
                <a:solidFill>
                  <a:srgbClr val="FFFFFF"/>
                </a:solidFill>
                <a:highlight>
                  <a:srgbClr val="000000"/>
                </a:highlight>
              </a:rPr>
              <a:t>behaviour</a:t>
            </a:r>
            <a:r>
              <a:rPr lang="en-US" sz="800" dirty="0">
                <a:solidFill>
                  <a:srgbClr val="FFFFFF"/>
                </a:solidFill>
                <a:highlight>
                  <a:srgbClr val="000000"/>
                </a:highlight>
              </a:rPr>
              <a:t> and dynamics, coastal </a:t>
            </a:r>
            <a:r>
              <a:rPr lang="en-US" sz="800" dirty="0" err="1">
                <a:solidFill>
                  <a:srgbClr val="FFFFFF"/>
                </a:solidFill>
                <a:highlight>
                  <a:srgbClr val="000000"/>
                </a:highlight>
              </a:rPr>
              <a:t>defences</a:t>
            </a:r>
            <a:r>
              <a:rPr lang="en-US" sz="800" dirty="0">
                <a:solidFill>
                  <a:srgbClr val="FFFFFF"/>
                </a:solidFill>
                <a:highlight>
                  <a:srgbClr val="000000"/>
                </a:highlight>
              </a:rPr>
              <a:t> baseline scenarios. (Severn Estuary Coastal Group 2000)  </a:t>
            </a:r>
          </a:p>
          <a:p>
            <a:pPr marL="0">
              <a:buFont typeface="Arial" panose="020B0604020202020204" pitchFamily="34" charset="0"/>
              <a:buChar char="•"/>
            </a:pPr>
            <a:r>
              <a:rPr lang="en-US" sz="800" dirty="0">
                <a:solidFill>
                  <a:srgbClr val="FFFFFF"/>
                </a:solidFill>
                <a:highlight>
                  <a:srgbClr val="000000"/>
                </a:highlight>
              </a:rPr>
              <a:t>It is, therefore, essential that action is taken to plan, protect and mitigate these predicted changes. </a:t>
            </a:r>
          </a:p>
          <a:p>
            <a:pPr marL="0">
              <a:buFont typeface="Arial" panose="020B0604020202020204" pitchFamily="34" charset="0"/>
              <a:buChar char="•"/>
            </a:pPr>
            <a:r>
              <a:rPr lang="en-US" sz="800" dirty="0">
                <a:solidFill>
                  <a:srgbClr val="FFFFFF"/>
                </a:solidFill>
                <a:highlight>
                  <a:srgbClr val="000000"/>
                </a:highlight>
              </a:rPr>
              <a:t>Coastal </a:t>
            </a:r>
            <a:r>
              <a:rPr lang="en-US" sz="800" dirty="0" err="1">
                <a:solidFill>
                  <a:srgbClr val="FFFFFF"/>
                </a:solidFill>
                <a:highlight>
                  <a:srgbClr val="000000"/>
                </a:highlight>
              </a:rPr>
              <a:t>defences</a:t>
            </a:r>
            <a:r>
              <a:rPr lang="en-US" sz="800" dirty="0">
                <a:solidFill>
                  <a:srgbClr val="FFFFFF"/>
                </a:solidFill>
                <a:highlight>
                  <a:srgbClr val="000000"/>
                </a:highlight>
              </a:rPr>
              <a:t> are mainly formed of fixed </a:t>
            </a:r>
            <a:r>
              <a:rPr lang="en-US" sz="800" dirty="0" err="1">
                <a:solidFill>
                  <a:srgbClr val="FFFFFF"/>
                </a:solidFill>
                <a:highlight>
                  <a:srgbClr val="000000"/>
                </a:highlight>
              </a:rPr>
              <a:t>armouring</a:t>
            </a:r>
            <a:r>
              <a:rPr lang="en-US" sz="800" dirty="0">
                <a:solidFill>
                  <a:srgbClr val="FFFFFF"/>
                </a:solidFill>
                <a:highlight>
                  <a:srgbClr val="000000"/>
                </a:highlight>
              </a:rPr>
              <a:t> structures placed on shoreline formations from sandy, rocky or sheltered. They vary widely in size, shape, and form, but all are intended to prevent flooding and damage to the communities that live in coastal areas. . Until recently, little research has been undertaken to </a:t>
            </a:r>
            <a:r>
              <a:rPr lang="en-US" sz="800" dirty="0" err="1">
                <a:solidFill>
                  <a:srgbClr val="FFFFFF"/>
                </a:solidFill>
                <a:highlight>
                  <a:srgbClr val="000000"/>
                </a:highlight>
              </a:rPr>
              <a:t>realise</a:t>
            </a:r>
            <a:r>
              <a:rPr lang="en-US" sz="800" dirty="0">
                <a:solidFill>
                  <a:srgbClr val="FFFFFF"/>
                </a:solidFill>
                <a:highlight>
                  <a:srgbClr val="000000"/>
                </a:highlight>
              </a:rPr>
              <a:t> the extent to which rock </a:t>
            </a:r>
            <a:r>
              <a:rPr lang="en-US" sz="800" dirty="0" err="1">
                <a:solidFill>
                  <a:srgbClr val="FFFFFF"/>
                </a:solidFill>
                <a:highlight>
                  <a:srgbClr val="000000"/>
                </a:highlight>
              </a:rPr>
              <a:t>armouring</a:t>
            </a:r>
            <a:r>
              <a:rPr lang="en-US" sz="800" dirty="0">
                <a:solidFill>
                  <a:srgbClr val="FFFFFF"/>
                </a:solidFill>
                <a:highlight>
                  <a:srgbClr val="000000"/>
                </a:highlight>
              </a:rPr>
              <a:t> affects local ecology and biodiversity.  Found that some of the prominent taxa of intertidal macroinvertebrates were significantly less abundant or even absent when coastal </a:t>
            </a:r>
            <a:r>
              <a:rPr lang="en-US" sz="800" dirty="0" err="1">
                <a:solidFill>
                  <a:srgbClr val="FFFFFF"/>
                </a:solidFill>
                <a:highlight>
                  <a:srgbClr val="000000"/>
                </a:highlight>
              </a:rPr>
              <a:t>armouring</a:t>
            </a:r>
            <a:r>
              <a:rPr lang="en-US" sz="800" dirty="0">
                <a:solidFill>
                  <a:srgbClr val="FFFFFF"/>
                </a:solidFill>
                <a:highlight>
                  <a:srgbClr val="000000"/>
                </a:highlight>
              </a:rPr>
              <a:t> was present and suggested nature-based solutions are incorporated into any Shoreline Management Plan (SMP). </a:t>
            </a:r>
          </a:p>
          <a:p>
            <a:endParaRPr dirty="0"/>
          </a:p>
        </p:txBody>
      </p:sp>
      <p:sp>
        <p:nvSpPr>
          <p:cNvPr id="4" name="Slide Number Placeholder 3"/>
          <p:cNvSpPr>
            <a:spLocks noGrp="1"/>
          </p:cNvSpPr>
          <p:nvPr>
            <p:ph type="sldNum" sz="quarter" idx="10"/>
          </p:nvPr>
        </p:nvSpPr>
        <p:spPr/>
        <p:txBody>
          <a:bodyPr/>
          <a:lstStyle/>
          <a:p>
            <a:fld id="{DCD5E0C3-80C2-4ECD-858C-FC537B20FBAD}" type="slidenum">
              <a:rPr lang="en-US" smtClean="0"/>
              <a:t>5</a:t>
            </a:fld>
            <a:endParaRPr lang="en-US"/>
          </a:p>
        </p:txBody>
      </p:sp>
    </p:spTree>
    <p:extLst>
      <p:ext uri="{BB962C8B-B14F-4D97-AF65-F5344CB8AC3E}">
        <p14:creationId xmlns:p14="http://schemas.microsoft.com/office/powerpoint/2010/main" val="70922609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55000" lnSpcReduction="20000"/>
          </a:bodyPr>
          <a:lstStyle/>
          <a:p>
            <a:pPr>
              <a:lnSpc>
                <a:spcPct val="90000"/>
              </a:lnSpc>
              <a:spcBef>
                <a:spcPts val="1000"/>
              </a:spcBef>
            </a:pPr>
            <a:endParaRPr lang="en-US" dirty="0"/>
          </a:p>
          <a:p>
            <a:pPr>
              <a:lnSpc>
                <a:spcPct val="90000"/>
              </a:lnSpc>
              <a:spcBef>
                <a:spcPts val="1000"/>
              </a:spcBef>
            </a:pPr>
            <a:r>
              <a:rPr lang="en-US" dirty="0"/>
              <a:t>This development proposes the construction of new fluvial and coastal flood </a:t>
            </a:r>
            <a:r>
              <a:rPr lang="en-US" dirty="0" err="1"/>
              <a:t>defences</a:t>
            </a:r>
            <a:r>
              <a:rPr lang="en-US" dirty="0"/>
              <a:t> along the banks of the river Rhymney and the adjacent Severn Estuary coastline. These </a:t>
            </a:r>
            <a:r>
              <a:rPr lang="en-US" dirty="0" err="1"/>
              <a:t>defences</a:t>
            </a:r>
            <a:r>
              <a:rPr lang="en-US" dirty="0"/>
              <a:t> will stretch 40 hectares from </a:t>
            </a:r>
            <a:r>
              <a:rPr lang="en-US" dirty="0" err="1"/>
              <a:t>Dwr</a:t>
            </a:r>
            <a:r>
              <a:rPr lang="en-US" dirty="0"/>
              <a:t> Cymru Welsh Water East Welsh Water Treatment Works to the </a:t>
            </a:r>
            <a:r>
              <a:rPr lang="en-US" dirty="0" err="1"/>
              <a:t>Lamby</a:t>
            </a:r>
            <a:r>
              <a:rPr lang="en-US" dirty="0"/>
              <a:t> Way landfill site in the West (see figure 2 for location)  </a:t>
            </a:r>
            <a:r>
              <a:rPr lang="en-GB" sz="1200" dirty="0">
                <a:effectLst/>
                <a:latin typeface="Calibri Light" panose="020F0302020204030204" pitchFamily="34" charset="0"/>
                <a:ea typeface="Times New Roman" panose="02020603050405020304" pitchFamily="18" charset="0"/>
              </a:rPr>
              <a:t> </a:t>
            </a:r>
            <a:r>
              <a:rPr lang="en-GB" sz="1200" dirty="0">
                <a:effectLst/>
                <a:latin typeface="Times New Roman" panose="02020603050405020304" pitchFamily="18" charset="0"/>
                <a:ea typeface="Times New Roman" panose="02020603050405020304" pitchFamily="18" charset="0"/>
              </a:rPr>
              <a:t> </a:t>
            </a:r>
          </a:p>
          <a:p>
            <a:pPr>
              <a:lnSpc>
                <a:spcPct val="90000"/>
              </a:lnSpc>
              <a:spcBef>
                <a:spcPts val="1000"/>
              </a:spcBef>
            </a:pPr>
            <a:endParaRPr lang="en-US" dirty="0"/>
          </a:p>
          <a:p>
            <a:pPr>
              <a:lnSpc>
                <a:spcPct val="90000"/>
              </a:lnSpc>
              <a:spcBef>
                <a:spcPts val="1000"/>
              </a:spcBef>
            </a:pPr>
            <a:endParaRPr lang="en-US" dirty="0"/>
          </a:p>
          <a:p>
            <a:pPr>
              <a:lnSpc>
                <a:spcPct val="90000"/>
              </a:lnSpc>
              <a:spcBef>
                <a:spcPts val="1000"/>
              </a:spcBef>
            </a:pPr>
            <a:r>
              <a:rPr lang="en-US" dirty="0"/>
              <a:t>This site is largely industrial, with sections of residential properties situated near the Rhymney River. The 2326 residential properties and 204 non-residential properties are at significant risk of flooding. The area also has a Traveller site consisting of 80 residents on 21 pitches (Cardiff Council, 2021a). Rover Road is part of the site and is used as a bypass for the M4 and is an easy-access route to Cardiff Bay. It forms part of the Welsh Coastal Path and is a Site of Importance for Nature Conservation (SINC), Special Conservation Area (SAC), a Special Protected Area (SPA), a Site of Special Scientific Interest (SSSI) and a Ramsar   </a:t>
            </a:r>
          </a:p>
          <a:p>
            <a:pPr>
              <a:lnSpc>
                <a:spcPct val="90000"/>
              </a:lnSpc>
              <a:spcBef>
                <a:spcPts val="1000"/>
              </a:spcBef>
            </a:pPr>
            <a:endParaRPr lang="en-US" dirty="0"/>
          </a:p>
          <a:p>
            <a:pPr>
              <a:lnSpc>
                <a:spcPct val="90000"/>
              </a:lnSpc>
              <a:spcBef>
                <a:spcPts val="1000"/>
              </a:spcBef>
            </a:pPr>
            <a:r>
              <a:rPr lang="en-US" dirty="0"/>
              <a:t>Figure  Location of Rhymney River and its confluence into the Severn Estuary with key features</a:t>
            </a:r>
          </a:p>
          <a:p>
            <a:pPr>
              <a:lnSpc>
                <a:spcPct val="90000"/>
              </a:lnSpc>
              <a:spcBef>
                <a:spcPts val="1000"/>
              </a:spcBef>
            </a:pPr>
            <a:r>
              <a:rPr lang="en-US" dirty="0"/>
              <a:t>According to Welsh Government Technical Advice Note (TAN) 15, Wales is experiencing the effects of climate change now with hotter, dryer summers and milder, wetter winters, increased rainfall and greater inflow to estuaries and the sea. The sea level rise is predicted to be 20-30cm by 2050 (Welsh Government, 2004). The Severn Estuary has the second-highest tidal range in the world, exceeding 12 meters (Severn Estuary Partnership, 2022). </a:t>
            </a:r>
          </a:p>
          <a:p>
            <a:pPr>
              <a:lnSpc>
                <a:spcPct val="90000"/>
              </a:lnSpc>
              <a:spcBef>
                <a:spcPts val="1000"/>
              </a:spcBef>
            </a:pPr>
            <a:endParaRPr lang="en-US" dirty="0"/>
          </a:p>
          <a:p>
            <a:pPr>
              <a:lnSpc>
                <a:spcPct val="90000"/>
              </a:lnSpc>
              <a:spcBef>
                <a:spcPts val="1000"/>
              </a:spcBef>
            </a:pPr>
            <a:r>
              <a:rPr lang="en-US" dirty="0"/>
              <a:t>The Welsh Government Coastal Risk Management </a:t>
            </a:r>
            <a:r>
              <a:rPr lang="en-US" dirty="0" err="1"/>
              <a:t>Programme</a:t>
            </a:r>
            <a:r>
              <a:rPr lang="en-US" dirty="0"/>
              <a:t> (CRMP) was set up to make £150 million available for borrowing to assist with the development of flood </a:t>
            </a:r>
            <a:r>
              <a:rPr lang="en-US" dirty="0" err="1"/>
              <a:t>defences</a:t>
            </a:r>
            <a:r>
              <a:rPr lang="en-US" dirty="0"/>
              <a:t>. Cardiff Council secured 100% of the funding needed to carry out an Outline Business Case (OBC) of their proposed coastal </a:t>
            </a:r>
            <a:r>
              <a:rPr lang="en-US" dirty="0" err="1"/>
              <a:t>defence</a:t>
            </a:r>
            <a:r>
              <a:rPr lang="en-US" dirty="0"/>
              <a:t> development and applied to Natural Resources Wales (NRW) for a marine </a:t>
            </a:r>
            <a:r>
              <a:rPr lang="en-US" dirty="0" err="1"/>
              <a:t>licence</a:t>
            </a:r>
            <a:r>
              <a:rPr lang="en-US" dirty="0"/>
              <a:t> to carry out a regulated activity under the Marine and Coastal Act 2009 (Cardiff Council, 2021b). </a:t>
            </a:r>
          </a:p>
          <a:p>
            <a:pPr>
              <a:lnSpc>
                <a:spcPct val="90000"/>
              </a:lnSpc>
              <a:spcBef>
                <a:spcPts val="1000"/>
              </a:spcBef>
            </a:pPr>
            <a:r>
              <a:rPr lang="en-US" dirty="0"/>
              <a:t>After a combined EIA Screening and Scoping, an opinion request was sent to both NRW and Cardiff Council. It was concluded that due to this project's size, nature and location, an Environmental Impact Assessment (EIA) is required under the Marine Works (Environmental Impact Assessment) Regulations 2007 and the Town and Country Planning EIA regulations. This EIA will assess any negative and/or positive effects on the environment. </a:t>
            </a:r>
          </a:p>
          <a:p>
            <a:pPr>
              <a:lnSpc>
                <a:spcPct val="90000"/>
              </a:lnSpc>
              <a:spcBef>
                <a:spcPts val="1000"/>
              </a:spcBef>
            </a:pPr>
            <a:r>
              <a:rPr lang="en-US" dirty="0"/>
              <a:t>Due to the nature of this proposed development, several key policies are to be considered: The Habitats and Species Regulations 2017, particularly in relation to the Shoreline Management Plans (SMPs) and Flood and Coastal Erosion Risk Management (FCERM). The National Habitat Creation </a:t>
            </a:r>
            <a:r>
              <a:rPr lang="en-US" dirty="0" err="1"/>
              <a:t>Programme</a:t>
            </a:r>
            <a:r>
              <a:rPr lang="en-US" dirty="0"/>
              <a:t> (NHCP) was established to respond strategically to coastal squeeze issues related to FCERM schemes. Natural Resources Wales (NRW) is responsible for the management of the NHCP and reports back to the Welsh Government on its progress annually.  </a:t>
            </a:r>
          </a:p>
          <a:p>
            <a:endParaRPr dirty="0"/>
          </a:p>
        </p:txBody>
      </p:sp>
      <p:sp>
        <p:nvSpPr>
          <p:cNvPr id="4" name="Slide Number Placeholder 3"/>
          <p:cNvSpPr>
            <a:spLocks noGrp="1"/>
          </p:cNvSpPr>
          <p:nvPr>
            <p:ph type="sldNum" sz="quarter" idx="10"/>
          </p:nvPr>
        </p:nvSpPr>
        <p:spPr/>
        <p:txBody>
          <a:bodyPr/>
          <a:lstStyle/>
          <a:p>
            <a:fld id="{DCD5E0C3-80C2-4ECD-858C-FC537B20FBAD}" type="slidenum">
              <a:rPr lang="en-US" smtClean="0"/>
              <a:t>6</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55000" lnSpcReduction="20000"/>
          </a:bodyPr>
          <a:lstStyle/>
          <a:p>
            <a:pPr>
              <a:lnSpc>
                <a:spcPct val="90000"/>
              </a:lnSpc>
              <a:spcBef>
                <a:spcPts val="1000"/>
              </a:spcBef>
            </a:pPr>
            <a:r>
              <a:rPr lang="en-US" dirty="0"/>
              <a:t> </a:t>
            </a:r>
          </a:p>
          <a:p>
            <a:pPr>
              <a:lnSpc>
                <a:spcPct val="90000"/>
              </a:lnSpc>
              <a:spcBef>
                <a:spcPts val="1000"/>
              </a:spcBef>
            </a:pPr>
            <a:r>
              <a:rPr lang="en-US" dirty="0"/>
              <a:t>The report concludes that any significant impact can be avoided by implementing appropriate mitigation measures. </a:t>
            </a:r>
          </a:p>
          <a:p>
            <a:pPr marL="171450" indent="-171450">
              <a:lnSpc>
                <a:spcPct val="90000"/>
              </a:lnSpc>
              <a:spcBef>
                <a:spcPts val="1000"/>
              </a:spcBef>
              <a:buFont typeface="Arial" panose="020B0604020202020204" pitchFamily="34" charset="0"/>
              <a:buChar char="•"/>
            </a:pPr>
            <a:r>
              <a:rPr lang="en-US" dirty="0"/>
              <a:t>The spread of Invasive and Non-Native Species (INNS) will be controlled through a Biosecurity Risk Assessment,</a:t>
            </a:r>
          </a:p>
          <a:p>
            <a:pPr marL="171450" indent="-171450">
              <a:lnSpc>
                <a:spcPct val="90000"/>
              </a:lnSpc>
              <a:spcBef>
                <a:spcPts val="1000"/>
              </a:spcBef>
              <a:buFont typeface="Arial" panose="020B0604020202020204" pitchFamily="34" charset="0"/>
              <a:buChar char="•"/>
            </a:pPr>
            <a:r>
              <a:rPr lang="en-US" dirty="0"/>
              <a:t>Impact on saltmarsh habitat through a Saltmarsh Management Plan, </a:t>
            </a:r>
          </a:p>
          <a:p>
            <a:pPr marL="171450" indent="-171450">
              <a:lnSpc>
                <a:spcPct val="90000"/>
              </a:lnSpc>
              <a:spcBef>
                <a:spcPts val="1000"/>
              </a:spcBef>
              <a:buFont typeface="Arial" panose="020B0604020202020204" pitchFamily="34" charset="0"/>
              <a:buChar char="•"/>
            </a:pPr>
            <a:r>
              <a:rPr lang="en-US" dirty="0"/>
              <a:t>pollution/noise/disturbance through a Construction Environmental Management Plan (CEMP) </a:t>
            </a:r>
          </a:p>
          <a:p>
            <a:pPr marL="171450" indent="-171450">
              <a:lnSpc>
                <a:spcPct val="90000"/>
              </a:lnSpc>
              <a:spcBef>
                <a:spcPts val="1000"/>
              </a:spcBef>
              <a:buFont typeface="Arial" panose="020B0604020202020204" pitchFamily="34" charset="0"/>
              <a:buChar char="•"/>
            </a:pPr>
            <a:r>
              <a:rPr lang="en-US" dirty="0"/>
              <a:t>potential sediment contamination will be assessed through a Sediment Sample Plan and Analysis. </a:t>
            </a:r>
          </a:p>
          <a:p>
            <a:pPr marL="171450" indent="-171450">
              <a:lnSpc>
                <a:spcPct val="90000"/>
              </a:lnSpc>
              <a:spcBef>
                <a:spcPts val="1000"/>
              </a:spcBef>
              <a:buFont typeface="Arial" panose="020B0604020202020204" pitchFamily="34" charset="0"/>
              <a:buChar char="•"/>
            </a:pPr>
            <a:endParaRPr lang="en-US" dirty="0"/>
          </a:p>
          <a:p>
            <a:pPr marL="0" indent="0">
              <a:lnSpc>
                <a:spcPct val="90000"/>
              </a:lnSpc>
              <a:spcBef>
                <a:spcPts val="1000"/>
              </a:spcBef>
              <a:buFont typeface="Arial" panose="020B0604020202020204" pitchFamily="34" charset="0"/>
              <a:buNone/>
            </a:pPr>
            <a:r>
              <a:rPr lang="en-US" dirty="0"/>
              <a:t>All of the above will have to be carefully managed and monitored throughout the duration of this development and beyond. In my experience these are usually a tick box document and are rarely monitored or managed. </a:t>
            </a:r>
          </a:p>
          <a:p>
            <a:pPr>
              <a:lnSpc>
                <a:spcPct val="90000"/>
              </a:lnSpc>
              <a:spcBef>
                <a:spcPts val="1000"/>
              </a:spcBef>
            </a:pPr>
            <a:r>
              <a:rPr lang="en-US" dirty="0"/>
              <a:t>One of the most nationally and internationally significant populations that inhabit this area are the migratory birds. Specifically, the Redshank </a:t>
            </a:r>
            <a:r>
              <a:rPr lang="en-US" dirty="0" err="1"/>
              <a:t>Tringa</a:t>
            </a:r>
            <a:r>
              <a:rPr lang="en-US" dirty="0"/>
              <a:t> tetanus is 29.21% of the total population, and the Pintail Anas acuta is 24.06% of the total population. A study conducted after the Cardiff Bay Barrage was constructed monitored the health of Redshank after displacement due to the flooding of the barrage in 1999. The study found that the birds struggled to maintain their body mass after being displaced, resulting in an increased mortality rate of 44%</a:t>
            </a:r>
          </a:p>
          <a:p>
            <a:endParaRPr dirty="0"/>
          </a:p>
        </p:txBody>
      </p:sp>
      <p:sp>
        <p:nvSpPr>
          <p:cNvPr id="4" name="Slide Number Placeholder 3"/>
          <p:cNvSpPr>
            <a:spLocks noGrp="1"/>
          </p:cNvSpPr>
          <p:nvPr>
            <p:ph type="sldNum" sz="quarter" idx="10"/>
          </p:nvPr>
        </p:nvSpPr>
        <p:spPr/>
        <p:txBody>
          <a:bodyPr/>
          <a:lstStyle/>
          <a:p>
            <a:fld id="{DCD5E0C3-80C2-4ECD-858C-FC537B20FBAD}" type="slidenum">
              <a:rPr lang="en-US" smtClean="0"/>
              <a:t>7</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CD5E0C3-80C2-4ECD-858C-FC537B20FBAD}" type="slidenum">
              <a:rPr lang="en-US" smtClean="0"/>
              <a:t>8</a:t>
            </a:fld>
            <a:endParaRPr lang="en-US"/>
          </a:p>
        </p:txBody>
      </p:sp>
    </p:spTree>
    <p:extLst>
      <p:ext uri="{BB962C8B-B14F-4D97-AF65-F5344CB8AC3E}">
        <p14:creationId xmlns:p14="http://schemas.microsoft.com/office/powerpoint/2010/main" val="371088194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The estuary as a whole supports 10.5% of all British wintering birds</a:t>
            </a:r>
          </a:p>
          <a:p>
            <a:endParaRPr lang="en-GB" dirty="0"/>
          </a:p>
          <a:p>
            <a:endParaRPr lang="en-GB" dirty="0"/>
          </a:p>
          <a:p>
            <a:r>
              <a:rPr lang="en-GB" dirty="0"/>
              <a:t>Other significant numbers include</a:t>
            </a:r>
          </a:p>
          <a:p>
            <a:pPr marL="171450" indent="-171450">
              <a:buFont typeface="Arial" panose="020B0604020202020204" pitchFamily="34" charset="0"/>
              <a:buChar char="•"/>
            </a:pPr>
            <a:r>
              <a:rPr lang="en-US" i="0" dirty="0"/>
              <a:t>Common Snipe </a:t>
            </a:r>
            <a:r>
              <a:rPr lang="en-US" i="1" dirty="0" err="1"/>
              <a:t>Gallinago</a:t>
            </a:r>
            <a:r>
              <a:rPr lang="en-US" i="1" dirty="0"/>
              <a:t> </a:t>
            </a:r>
            <a:r>
              <a:rPr lang="en-US" i="1" dirty="0" err="1"/>
              <a:t>gallinago</a:t>
            </a:r>
            <a:endParaRPr lang="en-US" i="1" dirty="0"/>
          </a:p>
          <a:p>
            <a:pPr marL="171450" indent="-171450">
              <a:buFont typeface="Arial" panose="020B0604020202020204" pitchFamily="34" charset="0"/>
              <a:buChar char="•"/>
            </a:pPr>
            <a:r>
              <a:rPr lang="en-US" i="0" dirty="0"/>
              <a:t>Knot </a:t>
            </a:r>
            <a:r>
              <a:rPr lang="en-US" i="1" dirty="0"/>
              <a:t>Calidris </a:t>
            </a:r>
            <a:r>
              <a:rPr lang="en-US" i="1" dirty="0" err="1"/>
              <a:t>canutus</a:t>
            </a:r>
            <a:endParaRPr lang="en-US" i="1" dirty="0"/>
          </a:p>
          <a:p>
            <a:pPr marL="171450" indent="-171450">
              <a:buFont typeface="Arial" panose="020B0604020202020204" pitchFamily="34" charset="0"/>
              <a:buChar char="•"/>
            </a:pPr>
            <a:r>
              <a:rPr lang="en-US" i="0" dirty="0"/>
              <a:t>Whimbrel </a:t>
            </a:r>
            <a:r>
              <a:rPr lang="en-US" i="1" dirty="0"/>
              <a:t>Numenius </a:t>
            </a:r>
            <a:r>
              <a:rPr lang="en-US" i="1" dirty="0" err="1"/>
              <a:t>phaeopus</a:t>
            </a:r>
            <a:endParaRPr lang="en-US" i="1" dirty="0"/>
          </a:p>
          <a:p>
            <a:pPr marL="171450" indent="-171450">
              <a:buFont typeface="Arial" panose="020B0604020202020204" pitchFamily="34" charset="0"/>
              <a:buChar char="•"/>
            </a:pPr>
            <a:r>
              <a:rPr lang="en-US" i="0" dirty="0"/>
              <a:t>Turnstone </a:t>
            </a:r>
            <a:r>
              <a:rPr lang="en-US" i="1" dirty="0"/>
              <a:t>Arenaria </a:t>
            </a:r>
            <a:r>
              <a:rPr lang="en-US" i="1" dirty="0" err="1"/>
              <a:t>interpres</a:t>
            </a:r>
            <a:endParaRPr lang="en-US" i="1" dirty="0"/>
          </a:p>
          <a:p>
            <a:pPr marL="0" indent="0">
              <a:buFont typeface="Arial" panose="020B0604020202020204" pitchFamily="34" charset="0"/>
              <a:buNone/>
            </a:pPr>
            <a:endParaRPr lang="en-US" i="1"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One of the most nationally and internationally significant populations that inhabit this area are the migratory birds. Specifically, the Redshank </a:t>
            </a:r>
            <a:r>
              <a:rPr lang="en-US" dirty="0" err="1"/>
              <a:t>Tringa</a:t>
            </a:r>
            <a:r>
              <a:rPr lang="en-US" dirty="0"/>
              <a:t> tetanus is 29.21% of the total population, and the Pintail Anas acuta is 24.06% of the total population. A study conducted after the Cardiff Bay Barrage was constructed monitored the health of Redshank after displacement due to the flooding of the barrage in 1999. The study found that the birds struggled to maintain their body mass after being displaced, resulting in an increased mortality rate of 44%</a:t>
            </a:r>
          </a:p>
          <a:p>
            <a:endParaRPr dirty="0"/>
          </a:p>
        </p:txBody>
      </p:sp>
      <p:sp>
        <p:nvSpPr>
          <p:cNvPr id="4" name="Slide Number Placeholder 3"/>
          <p:cNvSpPr>
            <a:spLocks noGrp="1"/>
          </p:cNvSpPr>
          <p:nvPr>
            <p:ph type="sldNum" sz="quarter" idx="10"/>
          </p:nvPr>
        </p:nvSpPr>
        <p:spPr/>
        <p:txBody>
          <a:bodyPr/>
          <a:lstStyle/>
          <a:p>
            <a:fld id="{DCD5E0C3-80C2-4ECD-858C-FC537B20FBAD}" type="slidenum">
              <a:rPr lang="en-US" smtClean="0"/>
              <a:t>9</a:t>
            </a:fld>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US" dirty="0"/>
              <a:t>Could be seen as comprehensive 66 individual documents on the public register– they have provided what has been asked of them and what the legislation requires. However it seems like they have ticks all the boxes but it seems like it is the bare minimum</a:t>
            </a:r>
          </a:p>
          <a:p>
            <a:pPr marL="171450" indent="-171450">
              <a:buFont typeface="Arial" panose="020B0604020202020204" pitchFamily="34" charset="0"/>
              <a:buChar char="•"/>
            </a:pPr>
            <a:r>
              <a:rPr lang="en-US" dirty="0"/>
              <a:t>Consultancy is signed up the the voluntary scheme ‘EIA quality mark’ scheme that is independently reviewed. </a:t>
            </a:r>
          </a:p>
          <a:p>
            <a:pPr marL="171450" indent="-171450">
              <a:buFont typeface="Arial" panose="020B0604020202020204" pitchFamily="34" charset="0"/>
              <a:buChar char="•"/>
            </a:pPr>
            <a:endParaRPr lang="en-US" dirty="0"/>
          </a:p>
          <a:p>
            <a:endParaRPr lang="en-US" dirty="0"/>
          </a:p>
        </p:txBody>
      </p:sp>
      <p:sp>
        <p:nvSpPr>
          <p:cNvPr id="4" name="Slide Number Placeholder 3"/>
          <p:cNvSpPr>
            <a:spLocks noGrp="1"/>
          </p:cNvSpPr>
          <p:nvPr>
            <p:ph type="sldNum" sz="quarter" idx="5"/>
          </p:nvPr>
        </p:nvSpPr>
        <p:spPr/>
        <p:txBody>
          <a:bodyPr/>
          <a:lstStyle/>
          <a:p>
            <a:fld id="{DCD5E0C3-80C2-4ECD-858C-FC537B20FBAD}" type="slidenum">
              <a:rPr lang="en-US" smtClean="0"/>
              <a:t>10</a:t>
            </a:fld>
            <a:endParaRPr lang="en-US"/>
          </a:p>
        </p:txBody>
      </p:sp>
    </p:spTree>
    <p:extLst>
      <p:ext uri="{BB962C8B-B14F-4D97-AF65-F5344CB8AC3E}">
        <p14:creationId xmlns:p14="http://schemas.microsoft.com/office/powerpoint/2010/main" val="384499452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20000"/>
          </a:bodyPr>
          <a:lstStyle/>
          <a:p>
            <a:pPr marL="0" indent="0">
              <a:buFont typeface="Arial" panose="020B0604020202020204" pitchFamily="34" charset="0"/>
              <a:buNone/>
            </a:pPr>
            <a:r>
              <a:rPr lang="en-US" dirty="0"/>
              <a:t>Weakness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dirty="0"/>
              <a:t>Consultation –</a:t>
            </a:r>
            <a:r>
              <a:rPr lang="en-US" sz="1200" dirty="0"/>
              <a:t>The list of statutory stakeholders involved in this consultation could have been more extensive, considering the size and scale of this development and coupled with the fact that the site sits amongst multiple special designated sites of national and international importance</a:t>
            </a:r>
            <a:r>
              <a:rPr lang="en-US" dirty="0"/>
              <a:t> travelers not consulted, nor anglers, allotment holders. </a:t>
            </a:r>
            <a:r>
              <a:rPr lang="en-US" sz="1200" dirty="0"/>
              <a:t>The report states that the public consultation consisted of a general notice printed in one local newspaper, The Western Mail, on the 17th and 24th of September 2021. It was also available on the NRW website. No other form of public consultation is stated.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200" dirty="0"/>
              <a:t>.Anglers &amp; allotment holders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200" dirty="0"/>
              <a:t>Stakeholders list limited</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200" dirty="0"/>
              <a:t>Traffic</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US" dirty="0"/>
          </a:p>
          <a:p>
            <a:pPr marL="171450" indent="-171450">
              <a:buFont typeface="Arial" panose="020B0604020202020204" pitchFamily="34" charset="0"/>
              <a:buChar char="•"/>
            </a:pPr>
            <a:r>
              <a:rPr lang="en-US" dirty="0"/>
              <a:t>Ecological </a:t>
            </a:r>
            <a:r>
              <a:rPr lang="en-US" dirty="0" err="1"/>
              <a:t>surverys</a:t>
            </a:r>
            <a:r>
              <a:rPr lang="en-US" dirty="0"/>
              <a:t> desk top </a:t>
            </a:r>
            <a:r>
              <a:rPr lang="en-US" dirty="0" err="1"/>
              <a:t>survery</a:t>
            </a:r>
            <a:r>
              <a:rPr lang="en-US" dirty="0"/>
              <a:t> and on site done in October and November 2016 had to return in March at the request of NRW and some places were not accessible. They also didn’t include the tip as a place to survey birds, but this is a known nesting site for some species. There was also no mention of surveying for dormice even though there are </a:t>
            </a:r>
            <a:r>
              <a:rPr lang="en-US" dirty="0" err="1"/>
              <a:t>recordes</a:t>
            </a:r>
            <a:r>
              <a:rPr lang="en-US" dirty="0"/>
              <a:t> of them in the vicinity of this proposed development. Piling during construction problem for migratory fish and not mentioned porpoise that have been </a:t>
            </a:r>
            <a:r>
              <a:rPr lang="en-US" dirty="0" err="1"/>
              <a:t>spottend</a:t>
            </a:r>
            <a:r>
              <a:rPr lang="en-US" dirty="0"/>
              <a:t> in the </a:t>
            </a:r>
            <a:r>
              <a:rPr lang="en-US" dirty="0" err="1"/>
              <a:t>Rhymney</a:t>
            </a:r>
            <a:r>
              <a:rPr lang="en-US" dirty="0"/>
              <a:t> river. Pollution reply on CEMP – Ecological Clerk of works will be appointed but this is usually one visit per week. For such a big site it seems unlikely they would be able to truly assess potential issues. many spill issues in my experience. Where possible ‘soft’ </a:t>
            </a:r>
            <a:r>
              <a:rPr lang="en-US" dirty="0" err="1"/>
              <a:t>engeneering</a:t>
            </a:r>
            <a:r>
              <a:rPr lang="en-US" dirty="0"/>
              <a:t> design being used. </a:t>
            </a:r>
          </a:p>
          <a:p>
            <a:pPr marL="171450" indent="-171450">
              <a:buFont typeface="Arial" panose="020B0604020202020204" pitchFamily="34" charset="0"/>
              <a:buChar char="•"/>
            </a:pPr>
            <a:r>
              <a:rPr lang="en-US" dirty="0" err="1"/>
              <a:t>Relyant</a:t>
            </a:r>
            <a:r>
              <a:rPr lang="en-US" dirty="0"/>
              <a:t> on the </a:t>
            </a:r>
            <a:r>
              <a:rPr lang="en-GB" sz="1800" dirty="0">
                <a:effectLst/>
                <a:latin typeface="Calibri Light" panose="020F0302020204030204" pitchFamily="34" charset="0"/>
                <a:ea typeface="Times New Roman" panose="02020603050405020304" pitchFamily="18" charset="0"/>
              </a:rPr>
              <a:t>National Habitat Creation Programme (</a:t>
            </a:r>
            <a:r>
              <a:rPr lang="en-US" dirty="0"/>
              <a:t>NHCP) no evidence of further voluntary enhancement</a:t>
            </a:r>
          </a:p>
          <a:p>
            <a:pPr marL="171450" indent="-171450">
              <a:buFont typeface="Arial" panose="020B0604020202020204" pitchFamily="34" charset="0"/>
              <a:buChar char="•"/>
            </a:pPr>
            <a:r>
              <a:rPr lang="en-US" dirty="0"/>
              <a:t>Over </a:t>
            </a:r>
            <a:r>
              <a:rPr lang="en-US" dirty="0" err="1"/>
              <a:t>relyant</a:t>
            </a:r>
            <a:r>
              <a:rPr lang="en-US" dirty="0"/>
              <a:t> on different strategies – no mention of who or how these will be implemented, suggestions of best practice but little reference to specific British Standards</a:t>
            </a:r>
          </a:p>
          <a:p>
            <a:endParaRPr lang="en-US" dirty="0"/>
          </a:p>
          <a:p>
            <a:endParaRPr lang="en-US" dirty="0"/>
          </a:p>
        </p:txBody>
      </p:sp>
      <p:sp>
        <p:nvSpPr>
          <p:cNvPr id="4" name="Slide Number Placeholder 3"/>
          <p:cNvSpPr>
            <a:spLocks noGrp="1"/>
          </p:cNvSpPr>
          <p:nvPr>
            <p:ph type="sldNum" sz="quarter" idx="5"/>
          </p:nvPr>
        </p:nvSpPr>
        <p:spPr/>
        <p:txBody>
          <a:bodyPr/>
          <a:lstStyle/>
          <a:p>
            <a:fld id="{DCD5E0C3-80C2-4ECD-858C-FC537B20FBAD}" type="slidenum">
              <a:rPr lang="en-US" smtClean="0"/>
              <a:t>11</a:t>
            </a:fld>
            <a:endParaRPr lang="en-US"/>
          </a:p>
        </p:txBody>
      </p:sp>
    </p:spTree>
    <p:extLst>
      <p:ext uri="{BB962C8B-B14F-4D97-AF65-F5344CB8AC3E}">
        <p14:creationId xmlns:p14="http://schemas.microsoft.com/office/powerpoint/2010/main" val="64080983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CD5E0C3-80C2-4ECD-858C-FC537B20FBAD}" type="slidenum">
              <a:rPr lang="en-US" smtClean="0"/>
              <a:t>12</a:t>
            </a:fld>
            <a:endParaRPr lang="en-US"/>
          </a:p>
        </p:txBody>
      </p:sp>
    </p:spTree>
    <p:extLst>
      <p:ext uri="{BB962C8B-B14F-4D97-AF65-F5344CB8AC3E}">
        <p14:creationId xmlns:p14="http://schemas.microsoft.com/office/powerpoint/2010/main" val="12294601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20000"/>
          </a:bodyPr>
          <a:lstStyle/>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US" sz="1200" dirty="0"/>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US" dirty="0"/>
          </a:p>
          <a:p>
            <a:pPr marL="171450" indent="-171450">
              <a:buFont typeface="Arial" panose="020B0604020202020204" pitchFamily="34" charset="0"/>
              <a:buChar char="•"/>
            </a:pPr>
            <a:r>
              <a:rPr lang="en-US" dirty="0"/>
              <a:t>Ecological </a:t>
            </a:r>
            <a:r>
              <a:rPr lang="en-US" dirty="0" err="1"/>
              <a:t>surverys</a:t>
            </a:r>
            <a:r>
              <a:rPr lang="en-US" dirty="0"/>
              <a:t> desk top </a:t>
            </a:r>
            <a:r>
              <a:rPr lang="en-US" dirty="0" err="1"/>
              <a:t>survery</a:t>
            </a:r>
            <a:r>
              <a:rPr lang="en-US" dirty="0"/>
              <a:t> and on site done in October and November 2016 had to return in March at the request of NRW and some places were not accessible. They also didn’t include the tip as a place to survey birds, but this is a known nesting site for some species. There was also no mention of surveying for dormice even though there are </a:t>
            </a:r>
            <a:r>
              <a:rPr lang="en-US" dirty="0" err="1"/>
              <a:t>recordes</a:t>
            </a:r>
            <a:r>
              <a:rPr lang="en-US" dirty="0"/>
              <a:t> of them in the vicinity of this proposed development. Piling during construction problem for migratory fish and not mentioned porpoise that have been </a:t>
            </a:r>
            <a:r>
              <a:rPr lang="en-US" dirty="0" err="1"/>
              <a:t>spottend</a:t>
            </a:r>
            <a:r>
              <a:rPr lang="en-US" dirty="0"/>
              <a:t> in the </a:t>
            </a:r>
            <a:r>
              <a:rPr lang="en-US" dirty="0" err="1"/>
              <a:t>Rhymney</a:t>
            </a:r>
            <a:r>
              <a:rPr lang="en-US" dirty="0"/>
              <a:t> river. Pollution reply on CEMP – Ecological Clerk of works will be appointed but this is usually one visit per week. For such a big site it seems unlikely they would be able to truly assess potential issues. many spill issues in my experience. Where possible ‘soft’ </a:t>
            </a:r>
            <a:r>
              <a:rPr lang="en-US" dirty="0" err="1"/>
              <a:t>engeneering</a:t>
            </a:r>
            <a:r>
              <a:rPr lang="en-US" dirty="0"/>
              <a:t> design being used. </a:t>
            </a:r>
          </a:p>
          <a:p>
            <a:pPr marL="171450" indent="-171450">
              <a:buFont typeface="Arial" panose="020B0604020202020204" pitchFamily="34" charset="0"/>
              <a:buChar char="•"/>
            </a:pPr>
            <a:r>
              <a:rPr lang="en-US" dirty="0" err="1"/>
              <a:t>Relyant</a:t>
            </a:r>
            <a:r>
              <a:rPr lang="en-US" dirty="0"/>
              <a:t> on the </a:t>
            </a:r>
            <a:r>
              <a:rPr lang="en-GB" sz="1800" dirty="0">
                <a:effectLst/>
                <a:latin typeface="Calibri Light" panose="020F0302020204030204" pitchFamily="34" charset="0"/>
                <a:ea typeface="Times New Roman" panose="02020603050405020304" pitchFamily="18" charset="0"/>
              </a:rPr>
              <a:t>National Habitat Creation Programme (</a:t>
            </a:r>
            <a:r>
              <a:rPr lang="en-US" dirty="0"/>
              <a:t>NHCP) no evidence of further voluntary enhancement</a:t>
            </a:r>
          </a:p>
          <a:p>
            <a:pPr marL="171450" indent="-171450">
              <a:buFont typeface="Arial" panose="020B0604020202020204" pitchFamily="34" charset="0"/>
              <a:buChar char="•"/>
            </a:pPr>
            <a:r>
              <a:rPr lang="en-US" dirty="0"/>
              <a:t>Over </a:t>
            </a:r>
            <a:r>
              <a:rPr lang="en-US" dirty="0" err="1"/>
              <a:t>relyant</a:t>
            </a:r>
            <a:r>
              <a:rPr lang="en-US" dirty="0"/>
              <a:t> on different strategies – no mention of who or how these will be implemented, suggestions of best practice but little reference to specific British Standards</a:t>
            </a:r>
          </a:p>
          <a:p>
            <a:endParaRPr lang="en-US" dirty="0"/>
          </a:p>
        </p:txBody>
      </p:sp>
      <p:sp>
        <p:nvSpPr>
          <p:cNvPr id="4" name="Slide Number Placeholder 3"/>
          <p:cNvSpPr>
            <a:spLocks noGrp="1"/>
          </p:cNvSpPr>
          <p:nvPr>
            <p:ph type="sldNum" sz="quarter" idx="5"/>
          </p:nvPr>
        </p:nvSpPr>
        <p:spPr/>
        <p:txBody>
          <a:bodyPr/>
          <a:lstStyle/>
          <a:p>
            <a:fld id="{DCD5E0C3-80C2-4ECD-858C-FC537B20FBAD}" type="slidenum">
              <a:rPr lang="en-US" smtClean="0"/>
              <a:t>13</a:t>
            </a:fld>
            <a:endParaRPr lang="en-US"/>
          </a:p>
        </p:txBody>
      </p:sp>
    </p:spTree>
    <p:extLst>
      <p:ext uri="{BB962C8B-B14F-4D97-AF65-F5344CB8AC3E}">
        <p14:creationId xmlns:p14="http://schemas.microsoft.com/office/powerpoint/2010/main" val="249328610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number of studies have found that eco-engineering to be successful in improving biodiversity</a:t>
            </a:r>
          </a:p>
          <a:p>
            <a:r>
              <a:rPr lang="en-GB" dirty="0"/>
              <a:t>Citizen science with anglers and allotment holders</a:t>
            </a:r>
          </a:p>
          <a:p>
            <a:r>
              <a:rPr lang="en-GB" dirty="0" err="1"/>
              <a:t>Kosova</a:t>
            </a:r>
            <a:r>
              <a:rPr lang="en-GB" dirty="0"/>
              <a:t> et al conducted a study using a </a:t>
            </a:r>
            <a:r>
              <a:rPr lang="en-GB" dirty="0" err="1"/>
              <a:t>BioGeo</a:t>
            </a:r>
            <a:r>
              <a:rPr lang="en-GB" dirty="0"/>
              <a:t> </a:t>
            </a:r>
            <a:r>
              <a:rPr lang="en-GB" dirty="0" err="1"/>
              <a:t>Ecotile</a:t>
            </a:r>
            <a:r>
              <a:rPr lang="en-GB" dirty="0"/>
              <a:t> to Improve biodiversity on coastal defences</a:t>
            </a:r>
          </a:p>
          <a:p>
            <a:r>
              <a:rPr lang="en-GB" dirty="0"/>
              <a:t>They found that the </a:t>
            </a:r>
            <a:r>
              <a:rPr lang="en-GB" dirty="0" err="1"/>
              <a:t>Ecotiles</a:t>
            </a:r>
            <a:r>
              <a:rPr lang="en-GB" dirty="0"/>
              <a:t> were successful in supporting intertidal biodiversity the tiles increased diversity, abundance and the presence of species that were a key prey for birds within the Special Protection Area</a:t>
            </a:r>
          </a:p>
          <a:p>
            <a:r>
              <a:rPr lang="en-GB" dirty="0"/>
              <a:t>A &amp; B are the concrete </a:t>
            </a:r>
            <a:r>
              <a:rPr lang="en-GB" dirty="0" err="1"/>
              <a:t>Ecotiles</a:t>
            </a:r>
            <a:endParaRPr lang="en-GB" dirty="0"/>
          </a:p>
          <a:p>
            <a:r>
              <a:rPr lang="en-GB" dirty="0"/>
              <a:t>S is the concrete smooth tile</a:t>
            </a:r>
          </a:p>
          <a:p>
            <a:r>
              <a:rPr lang="en-GB" dirty="0"/>
              <a:t>R rock armour sample area</a:t>
            </a:r>
            <a:endParaRPr lang="en-US" dirty="0"/>
          </a:p>
        </p:txBody>
      </p:sp>
      <p:sp>
        <p:nvSpPr>
          <p:cNvPr id="4" name="Slide Number Placeholder 3"/>
          <p:cNvSpPr>
            <a:spLocks noGrp="1"/>
          </p:cNvSpPr>
          <p:nvPr>
            <p:ph type="sldNum" sz="quarter" idx="5"/>
          </p:nvPr>
        </p:nvSpPr>
        <p:spPr/>
        <p:txBody>
          <a:bodyPr/>
          <a:lstStyle/>
          <a:p>
            <a:fld id="{DCD5E0C3-80C2-4ECD-858C-FC537B20FBAD}" type="slidenum">
              <a:rPr lang="en-US" smtClean="0"/>
              <a:t>14</a:t>
            </a:fld>
            <a:endParaRPr lang="en-US"/>
          </a:p>
        </p:txBody>
      </p:sp>
    </p:spTree>
    <p:extLst>
      <p:ext uri="{BB962C8B-B14F-4D97-AF65-F5344CB8AC3E}">
        <p14:creationId xmlns:p14="http://schemas.microsoft.com/office/powerpoint/2010/main" val="108330560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US" dirty="0"/>
              <a:t>Further displacement and decline of species in special sites like what was seen after Cardiff bay barrage</a:t>
            </a:r>
          </a:p>
          <a:p>
            <a:pPr marL="171450" indent="-171450">
              <a:buFont typeface="Arial" panose="020B0604020202020204" pitchFamily="34" charset="0"/>
              <a:buChar char="•"/>
            </a:pPr>
            <a:r>
              <a:rPr lang="en-US" dirty="0"/>
              <a:t>Further marginalize travers </a:t>
            </a:r>
          </a:p>
          <a:p>
            <a:pPr marL="171450" indent="-171450">
              <a:buFont typeface="Arial" panose="020B0604020202020204" pitchFamily="34" charset="0"/>
              <a:buChar char="•"/>
            </a:pPr>
            <a:r>
              <a:rPr lang="en-US" dirty="0"/>
              <a:t>Wider public opposition due to lack of consultation</a:t>
            </a:r>
          </a:p>
          <a:p>
            <a:endParaRPr lang="en-US" dirty="0"/>
          </a:p>
        </p:txBody>
      </p:sp>
      <p:sp>
        <p:nvSpPr>
          <p:cNvPr id="4" name="Slide Number Placeholder 3"/>
          <p:cNvSpPr>
            <a:spLocks noGrp="1"/>
          </p:cNvSpPr>
          <p:nvPr>
            <p:ph type="sldNum" sz="quarter" idx="5"/>
          </p:nvPr>
        </p:nvSpPr>
        <p:spPr/>
        <p:txBody>
          <a:bodyPr/>
          <a:lstStyle/>
          <a:p>
            <a:fld id="{DCD5E0C3-80C2-4ECD-858C-FC537B20FBAD}" type="slidenum">
              <a:rPr lang="en-US" smtClean="0"/>
              <a:t>15</a:t>
            </a:fld>
            <a:endParaRPr lang="en-US"/>
          </a:p>
        </p:txBody>
      </p:sp>
    </p:spTree>
    <p:extLst>
      <p:ext uri="{BB962C8B-B14F-4D97-AF65-F5344CB8AC3E}">
        <p14:creationId xmlns:p14="http://schemas.microsoft.com/office/powerpoint/2010/main" val="20235011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Taking into account inter-related socio-economic, cultural, and human-health impacts, both beneficial and adverse</a:t>
            </a:r>
          </a:p>
          <a:p>
            <a:pPr marL="0"/>
            <a:endParaRPr lang="en-US" sz="1200" dirty="0"/>
          </a:p>
          <a:p>
            <a:pPr marL="0"/>
            <a:endParaRPr lang="en-US" sz="1200" dirty="0"/>
          </a:p>
          <a:p>
            <a:pPr marL="0"/>
            <a:r>
              <a:rPr lang="en-US" sz="1200" dirty="0"/>
              <a:t>EIA has been used for many years as a tool to try and predict possible environmental impacts due to any new developments. We have seen that they can be highly effective in preventing catastrophic effects on the environment, but when not carried out systematically and comprehensively, they are more or less useless. </a:t>
            </a:r>
          </a:p>
          <a:p>
            <a:pPr marL="0"/>
            <a:r>
              <a:rPr lang="en-US" sz="1200" dirty="0"/>
              <a:t>One of the most significant weaknesses would be the ecological survey. The botany survey was carried out on a single day in the autumn. Feedback from the technical consultation with NRW highlighted many discrepancies in their environmental statement, and requests for further surveys had to be agreed upon and will need to be considered in the planning decision. </a:t>
            </a:r>
          </a:p>
          <a:p>
            <a:pPr marL="0"/>
            <a:r>
              <a:rPr lang="en-US" sz="1200" dirty="0"/>
              <a:t>Although the mitigation for this scheme will be delivered by the National Habitat Creation </a:t>
            </a:r>
            <a:r>
              <a:rPr lang="en-US" sz="1200" dirty="0" err="1"/>
              <a:t>Programme</a:t>
            </a:r>
            <a:r>
              <a:rPr lang="en-US" sz="1200" dirty="0"/>
              <a:t>, there could be an opportunity for the developers to go over and above the proposed mitigation and provide further areas for conservation. However, there was no indication of this in the report. </a:t>
            </a:r>
          </a:p>
          <a:p>
            <a:pPr marL="0"/>
            <a:r>
              <a:rPr lang="en-US" sz="1200" dirty="0"/>
              <a:t>Public opposition to such a significant development could become a threat due to the lack of public consultation that was undertaken. Residents with protected characteristics were not consulted, nor were key hobby groups that will most certainly be negatively impacted. </a:t>
            </a:r>
          </a:p>
          <a:p>
            <a:pPr marL="0"/>
            <a:r>
              <a:rPr lang="en-US" sz="1200" dirty="0"/>
              <a:t>Regardless of this environmental statement's size and seemingly comprehensive nature, some key areas should have been addressed or at least considered. Failure to do so could be detrimental to the local environment and the national and international populations of protected species.  </a:t>
            </a:r>
          </a:p>
          <a:p>
            <a:endParaRPr dirty="0"/>
          </a:p>
        </p:txBody>
      </p:sp>
      <p:sp>
        <p:nvSpPr>
          <p:cNvPr id="4" name="Slide Number Placeholder 3"/>
          <p:cNvSpPr>
            <a:spLocks noGrp="1"/>
          </p:cNvSpPr>
          <p:nvPr>
            <p:ph type="sldNum" sz="quarter" idx="10"/>
          </p:nvPr>
        </p:nvSpPr>
        <p:spPr/>
        <p:txBody>
          <a:bodyPr/>
          <a:lstStyle/>
          <a:p>
            <a:fld id="{DCD5E0C3-80C2-4ECD-858C-FC537B20FBAD}" type="slidenum">
              <a:rPr lang="en-US" smtClean="0"/>
              <a:t>16</a:t>
            </a:fld>
            <a:endParaRPr 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a:p>
        </p:txBody>
      </p:sp>
      <p:sp>
        <p:nvSpPr>
          <p:cNvPr id="4" name="Slide Number Placeholder 3"/>
          <p:cNvSpPr>
            <a:spLocks noGrp="1"/>
          </p:cNvSpPr>
          <p:nvPr>
            <p:ph type="sldNum" sz="quarter" idx="10"/>
          </p:nvPr>
        </p:nvSpPr>
        <p:spPr/>
        <p:txBody>
          <a:bodyPr/>
          <a:lstStyle/>
          <a:p>
            <a:fld id="{DCD5E0C3-80C2-4ECD-858C-FC537B20FBAD}" type="slidenum">
              <a:rPr lang="en-US" smtClean="0"/>
              <a:t>17</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1/15/24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2742978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1/15/24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9541366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1/15/24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564258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628650" y="1825625"/>
            <a:ext cx="38862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4629150" y="1825625"/>
            <a:ext cx="38862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1/15/24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2611151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dirty="0"/>
              <a:t>Click to edit Master title style</a:t>
            </a:r>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1/15/24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0629966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1/15/24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66004367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1/15/24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3964118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1/15/24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9147573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1/15/24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9247122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1/15/24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6684154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1/15/24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75989566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MindView Branch">
    <p:spTree>
      <p:nvGrpSpPr>
        <p:cNvPr id="1" name=""/>
        <p:cNvGrpSpPr/>
        <p:nvPr/>
      </p:nvGrpSpPr>
      <p:grpSpPr>
        <a:xfrm>
          <a:off x="0" y="0"/>
          <a:ext cx="0" cy="0"/>
          <a:chOff x="0" y="0"/>
          <a:chExt cx="0" cy="0"/>
        </a:xfrm>
      </p:grpSpPr>
      <p:sp>
        <p:nvSpPr>
          <p:cNvPr id="2" name="Title"/>
          <p:cNvSpPr>
            <a:spLocks noGrp="1"/>
          </p:cNvSpPr>
          <p:nvPr>
            <p:ph type="title"/>
          </p:nvPr>
        </p:nvSpPr>
        <p:spPr>
          <a:xfrm>
            <a:off x="457200" y="428625"/>
            <a:ext cx="8229600" cy="1143000"/>
          </a:xfrm>
        </p:spPr>
        <p:txBody>
          <a:bodyPr/>
          <a:lstStyle/>
          <a:p>
            <a:endParaRPr lang="en-US" dirty="0"/>
          </a:p>
        </p:txBody>
      </p:sp>
      <p:sp>
        <p:nvSpPr>
          <p:cNvPr id="3" name="Left bod"/>
          <p:cNvSpPr>
            <a:spLocks noGrp="1"/>
          </p:cNvSpPr>
          <p:nvPr>
            <p:ph type="body" idx="1"/>
          </p:nvPr>
        </p:nvSpPr>
        <p:spPr>
          <a:xfrm>
            <a:off x="457200" y="1414801"/>
            <a:ext cx="3985200" cy="3442960"/>
          </a:xfrm>
        </p:spPr>
        <p:txBody>
          <a:bodyPr/>
          <a:lstStyle/>
          <a:p>
            <a:pPr lvl="0"/>
            <a:endParaRPr lang="en-US" dirty="0"/>
          </a:p>
        </p:txBody>
      </p:sp>
      <p:sp>
        <p:nvSpPr>
          <p:cNvPr id="5" name="Footer"/>
          <p:cNvSpPr>
            <a:spLocks noGrp="1"/>
          </p:cNvSpPr>
          <p:nvPr>
            <p:ph type="body" sz="quarter" idx="3"/>
          </p:nvPr>
        </p:nvSpPr>
        <p:spPr>
          <a:xfrm>
            <a:off x="500034" y="5119200"/>
            <a:ext cx="8229600" cy="1595948"/>
          </a:xfrm>
        </p:spPr>
        <p:txBody>
          <a:bodyPr/>
          <a:lstStyle>
            <a:lvl1pPr>
              <a:buFontTx/>
              <a:buNone/>
              <a:defRPr/>
            </a:lvl1pPr>
          </a:lstStyle>
          <a:p>
            <a:pPr lvl="0"/>
            <a:endParaRPr lang="en-US" dirty="0"/>
          </a:p>
        </p:txBody>
      </p:sp>
      <p:sp>
        <p:nvSpPr>
          <p:cNvPr id="4" name="Right body"/>
          <p:cNvSpPr>
            <a:spLocks noGrp="1"/>
          </p:cNvSpPr>
          <p:nvPr>
            <p:ph type="body" idx="2"/>
          </p:nvPr>
        </p:nvSpPr>
        <p:spPr>
          <a:xfrm>
            <a:off x="4705200" y="1414800"/>
            <a:ext cx="3985200" cy="3442960"/>
          </a:xfrm>
        </p:spPr>
        <p:txBody>
          <a:bodyPr/>
          <a:lstStyle>
            <a:lvl1pPr>
              <a:buFontTx/>
              <a:buNone/>
              <a:defRPr/>
            </a:lvl1pPr>
          </a:lstStyle>
          <a:p>
            <a:pPr lvl="0"/>
            <a:endParaRPr lang="en-US" dirty="0"/>
          </a:p>
        </p:txBody>
      </p:sp>
    </p:spTree>
    <p:extLst>
      <p:ext uri="{BB962C8B-B14F-4D97-AF65-F5344CB8AC3E}">
        <p14:creationId xmlns:p14="http://schemas.microsoft.com/office/powerpoint/2010/main" val="322870002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MindView Branch with Picture">
    <p:spTree>
      <p:nvGrpSpPr>
        <p:cNvPr id="1" name=""/>
        <p:cNvGrpSpPr/>
        <p:nvPr/>
      </p:nvGrpSpPr>
      <p:grpSpPr>
        <a:xfrm>
          <a:off x="0" y="0"/>
          <a:ext cx="0" cy="0"/>
          <a:chOff x="0" y="0"/>
          <a:chExt cx="0" cy="0"/>
        </a:xfrm>
      </p:grpSpPr>
      <p:sp>
        <p:nvSpPr>
          <p:cNvPr id="2" name="Title"/>
          <p:cNvSpPr>
            <a:spLocks noGrp="1"/>
          </p:cNvSpPr>
          <p:nvPr>
            <p:ph type="title"/>
          </p:nvPr>
        </p:nvSpPr>
        <p:spPr>
          <a:xfrm>
            <a:off x="457200" y="428625"/>
            <a:ext cx="8229600" cy="1143000"/>
          </a:xfrm>
        </p:spPr>
        <p:txBody>
          <a:bodyPr/>
          <a:lstStyle/>
          <a:p>
            <a:endParaRPr lang="en-US" dirty="0"/>
          </a:p>
        </p:txBody>
      </p:sp>
      <p:sp>
        <p:nvSpPr>
          <p:cNvPr id="3" name="Left body"/>
          <p:cNvSpPr>
            <a:spLocks noGrp="1"/>
          </p:cNvSpPr>
          <p:nvPr>
            <p:ph type="body" idx="1"/>
          </p:nvPr>
        </p:nvSpPr>
        <p:spPr>
          <a:xfrm>
            <a:off x="457200" y="1414801"/>
            <a:ext cx="3985200" cy="3442960"/>
          </a:xfrm>
        </p:spPr>
        <p:txBody>
          <a:bodyPr/>
          <a:lstStyle/>
          <a:p>
            <a:pPr lvl="0"/>
            <a:endParaRPr lang="en-US" dirty="0"/>
          </a:p>
        </p:txBody>
      </p:sp>
      <p:sp>
        <p:nvSpPr>
          <p:cNvPr id="5" name="Footer"/>
          <p:cNvSpPr>
            <a:spLocks noGrp="1"/>
          </p:cNvSpPr>
          <p:nvPr>
            <p:ph type="body" sz="quarter" idx="3"/>
          </p:nvPr>
        </p:nvSpPr>
        <p:spPr>
          <a:xfrm>
            <a:off x="500034" y="5119200"/>
            <a:ext cx="8229600" cy="1595948"/>
          </a:xfrm>
        </p:spPr>
        <p:txBody>
          <a:bodyPr/>
          <a:lstStyle>
            <a:lvl1pPr>
              <a:buFontTx/>
              <a:buNone/>
              <a:defRPr/>
            </a:lvl1pPr>
          </a:lstStyle>
          <a:p>
            <a:pPr lvl="0"/>
            <a:endParaRPr lang="en-US" dirty="0"/>
          </a:p>
        </p:txBody>
      </p:sp>
      <p:sp>
        <p:nvSpPr>
          <p:cNvPr id="4" name="Right body"/>
          <p:cNvSpPr>
            <a:spLocks noGrp="1"/>
          </p:cNvSpPr>
          <p:nvPr>
            <p:ph type="pic" sz="quarter" idx="1"/>
          </p:nvPr>
        </p:nvSpPr>
        <p:spPr>
          <a:xfrm>
            <a:off x="4705200" y="1414800"/>
            <a:ext cx="3985200" cy="3441600"/>
          </a:xfrm>
        </p:spPr>
        <p:txBody>
          <a:bodyPr/>
          <a:lstStyle>
            <a:lvl1pPr>
              <a:buFontTx/>
              <a:buNone/>
              <a:defRPr/>
            </a:lvl1pPr>
          </a:lstStyle>
          <a:p>
            <a:endParaRPr lang="en-US" dirty="0"/>
          </a:p>
        </p:txBody>
      </p:sp>
      <p:sp>
        <p:nvSpPr>
          <p:cNvPr id="6" name="Right body"/>
          <p:cNvSpPr>
            <a:spLocks noGrp="1"/>
          </p:cNvSpPr>
          <p:nvPr>
            <p:ph type="body" idx="2"/>
          </p:nvPr>
        </p:nvSpPr>
        <p:spPr>
          <a:xfrm>
            <a:off x="4705200" y="1414801"/>
            <a:ext cx="3985200" cy="3442960"/>
          </a:xfrm>
        </p:spPr>
        <p:txBody>
          <a:bodyPr/>
          <a:lstStyle/>
          <a:p>
            <a:pPr lvl="0"/>
            <a:endParaRPr lang="en-US" dirty="0"/>
          </a:p>
        </p:txBody>
      </p:sp>
    </p:spTree>
    <p:extLst>
      <p:ext uri="{BB962C8B-B14F-4D97-AF65-F5344CB8AC3E}">
        <p14:creationId xmlns:p14="http://schemas.microsoft.com/office/powerpoint/2010/main" val="35893242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1/15/24</a:t>
            </a:fld>
            <a:endParaRPr lang="en-US" dirty="0"/>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4247851689"/>
      </p:ext>
    </p:extLst>
  </p:cSld>
  <p:clrMap bg1="lt1" tx1="dk1" bg2="lt2" tx2="dk2" accent1="accent1" accent2="accent2" accent3="accent3" accent4="accent4" accent5="accent5" accent6="accent6" hlink="hlink" folHlink="folHlink"/>
  <p:sldLayoutIdLst>
    <p:sldLayoutId id="2147483749" r:id="rId1"/>
    <p:sldLayoutId id="2147483750" r:id="rId2"/>
    <p:sldLayoutId id="2147483751" r:id="rId3"/>
    <p:sldLayoutId id="2147483752" r:id="rId4"/>
    <p:sldLayoutId id="2147483753" r:id="rId5"/>
    <p:sldLayoutId id="2147483754" r:id="rId6"/>
    <p:sldLayoutId id="2147483755" r:id="rId7"/>
    <p:sldLayoutId id="2147483756" r:id="rId8"/>
    <p:sldLayoutId id="2147483757" r:id="rId9"/>
    <p:sldLayoutId id="2147483758" r:id="rId10"/>
    <p:sldLayoutId id="2147483759" r:id="rId11"/>
    <p:sldLayoutId id="2147483760" r:id="rId12"/>
    <p:sldLayoutId id="2147483761"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2.jpeg"/><Relationship Id="rId7" Type="http://schemas.openxmlformats.org/officeDocument/2006/relationships/diagramColors" Target="../diagrams/colors1.xml"/><Relationship Id="rId2" Type="http://schemas.openxmlformats.org/officeDocument/2006/relationships/notesSlide" Target="../notesSlides/notesSlide2.xml"/><Relationship Id="rId1" Type="http://schemas.openxmlformats.org/officeDocument/2006/relationships/slideLayout" Target="../slideLayouts/slideLayout1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1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4.xml"/><Relationship Id="rId1" Type="http://schemas.openxmlformats.org/officeDocument/2006/relationships/slideLayout" Target="../slideLayouts/slideLayout13.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3" Type="http://schemas.openxmlformats.org/officeDocument/2006/relationships/image" Target="../media/image21.jpg"/><Relationship Id="rId2" Type="http://schemas.openxmlformats.org/officeDocument/2006/relationships/notesSlide" Target="../notesSlides/notesSlide8.xml"/><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9.xml"/><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0.xml"/><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1.xml"/><Relationship Id="rId1" Type="http://schemas.openxmlformats.org/officeDocument/2006/relationships/slideLayout" Target="../slideLayouts/slideLayout12.xml"/><Relationship Id="rId4" Type="http://schemas.openxmlformats.org/officeDocument/2006/relationships/image" Target="../media/image25.png"/></Relationships>
</file>

<file path=ppt/slides/_rels/slide12.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2.xml"/><Relationship Id="rId1" Type="http://schemas.openxmlformats.org/officeDocument/2006/relationships/slideLayout" Target="../slideLayouts/slideLayout12.xml"/><Relationship Id="rId4" Type="http://schemas.openxmlformats.org/officeDocument/2006/relationships/hyperlink" Target="https://publicregister.naturalresources.wales/Search/Results?SearchTerm=CML2147" TargetMode="External"/></Relationships>
</file>

<file path=ppt/slides/_rels/slide13.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13.xml"/><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3" Type="http://schemas.openxmlformats.org/officeDocument/2006/relationships/image" Target="../media/image28.jpg"/><Relationship Id="rId2" Type="http://schemas.openxmlformats.org/officeDocument/2006/relationships/notesSlide" Target="../notesSlides/notesSlide14.xml"/><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15.xml"/><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6.xml"/><Relationship Id="rId1" Type="http://schemas.openxmlformats.org/officeDocument/2006/relationships/slideLayout" Target="../slideLayouts/slideLayout1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2" Type="http://schemas.openxmlformats.org/officeDocument/2006/relationships/image" Target="../media/image38.jpeg"/><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571500" y="4293102"/>
            <a:ext cx="7581900" cy="1656178"/>
          </a:xfrm>
        </p:spPr>
        <p:txBody>
          <a:bodyPr vert="horz" lIns="91440" tIns="45720" rIns="91440" bIns="45720" rtlCol="0" anchor="ctr">
            <a:normAutofit/>
          </a:bodyPr>
          <a:lstStyle/>
          <a:p>
            <a:r>
              <a:rPr lang="en-US" sz="3100" dirty="0"/>
              <a:t>Cardiff Coastal </a:t>
            </a:r>
            <a:r>
              <a:rPr lang="en-US" sz="3100" dirty="0" err="1"/>
              <a:t>Defences</a:t>
            </a:r>
            <a:r>
              <a:rPr lang="en-US" sz="3100" dirty="0"/>
              <a:t> EIA Report</a:t>
            </a:r>
            <a:br>
              <a:rPr lang="en-US" sz="3100" dirty="0"/>
            </a:br>
            <a:r>
              <a:rPr lang="en-US" sz="1600" dirty="0"/>
              <a:t>Alison Maher 2205763</a:t>
            </a:r>
            <a:br>
              <a:rPr lang="en-US" sz="1600" dirty="0"/>
            </a:br>
            <a:r>
              <a:rPr lang="en-US" sz="1600" dirty="0"/>
              <a:t>Environmental Planning and Policy ACBA7004</a:t>
            </a:r>
          </a:p>
        </p:txBody>
      </p:sp>
      <p:pic>
        <p:nvPicPr>
          <p:cNvPr id="12" name="Picture 11" descr="A lighthouse hit by the turbulent ocean">
            <a:extLst>
              <a:ext uri="{FF2B5EF4-FFF2-40B4-BE49-F238E27FC236}">
                <a16:creationId xmlns:a16="http://schemas.microsoft.com/office/drawing/2014/main" id="{5C5D5752-F0E7-91B8-9C2B-114EC8F947AC}"/>
              </a:ext>
            </a:extLst>
          </p:cNvPr>
          <p:cNvPicPr>
            <a:picLocks noChangeAspect="1"/>
          </p:cNvPicPr>
          <p:nvPr/>
        </p:nvPicPr>
        <p:blipFill rotWithShape="1">
          <a:blip r:embed="rId3"/>
          <a:srcRect t="31635"/>
          <a:stretch/>
        </p:blipFill>
        <p:spPr>
          <a:xfrm>
            <a:off x="20" y="-39"/>
            <a:ext cx="9143980" cy="4172740"/>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80060" y="325369"/>
            <a:ext cx="3276451" cy="1956841"/>
          </a:xfrm>
        </p:spPr>
        <p:txBody>
          <a:bodyPr vert="horz" lIns="91440" tIns="45720" rIns="91440" bIns="45720" rtlCol="0" anchor="b">
            <a:normAutofit/>
          </a:bodyPr>
          <a:lstStyle/>
          <a:p>
            <a:r>
              <a:rPr lang="en-US" sz="4700" dirty="0"/>
              <a:t>Agenda</a:t>
            </a:r>
          </a:p>
        </p:txBody>
      </p:sp>
      <p:sp>
        <p:nvSpPr>
          <p:cNvPr id="101" name="Branch notes"/>
          <p:cNvSpPr>
            <a:spLocks noGrp="1"/>
          </p:cNvSpPr>
          <p:nvPr>
            <p:ph type="body" idx="1"/>
          </p:nvPr>
        </p:nvSpPr>
        <p:spPr>
          <a:xfrm>
            <a:off x="480060" y="2872899"/>
            <a:ext cx="3182691" cy="3320668"/>
          </a:xfrm>
        </p:spPr>
        <p:txBody>
          <a:bodyPr vert="horz" lIns="91440" tIns="45720" rIns="91440" bIns="45720" rtlCol="0">
            <a:normAutofit/>
          </a:bodyPr>
          <a:lstStyle/>
          <a:p>
            <a:pPr marL="0">
              <a:buFont typeface="Arial" panose="020B0604020202020204" pitchFamily="34" charset="0"/>
              <a:buChar char="•"/>
            </a:pPr>
            <a:endParaRPr lang="en-US" sz="1900">
              <a:highlight>
                <a:srgbClr val="000000"/>
              </a:highlight>
            </a:endParaRPr>
          </a:p>
          <a:p>
            <a:pPr marL="0">
              <a:buFont typeface="Arial" panose="020B0604020202020204" pitchFamily="34" charset="0"/>
              <a:buChar char="•"/>
            </a:pPr>
            <a:endParaRPr lang="en-US" sz="1900">
              <a:highlight>
                <a:srgbClr val="000000"/>
              </a:highlight>
            </a:endParaRPr>
          </a:p>
        </p:txBody>
      </p:sp>
      <p:pic>
        <p:nvPicPr>
          <p:cNvPr id="103" name="Picture 102" descr="A wave impacts a lighthouse">
            <a:extLst>
              <a:ext uri="{FF2B5EF4-FFF2-40B4-BE49-F238E27FC236}">
                <a16:creationId xmlns:a16="http://schemas.microsoft.com/office/drawing/2014/main" id="{7FFBFCF9-D151-2FC3-7AB4-578FD3C0EC0F}"/>
              </a:ext>
            </a:extLst>
          </p:cNvPr>
          <p:cNvPicPr>
            <a:picLocks noChangeAspect="1"/>
          </p:cNvPicPr>
          <p:nvPr/>
        </p:nvPicPr>
        <p:blipFill rotWithShape="1">
          <a:blip r:embed="rId3"/>
          <a:srcRect l="15565" r="39488" b="2"/>
          <a:stretch/>
        </p:blipFill>
        <p:spPr>
          <a:xfrm>
            <a:off x="3983776" y="10"/>
            <a:ext cx="5159081"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graphicFrame>
        <p:nvGraphicFramePr>
          <p:cNvPr id="118" name="TextBox 2">
            <a:extLst>
              <a:ext uri="{FF2B5EF4-FFF2-40B4-BE49-F238E27FC236}">
                <a16:creationId xmlns:a16="http://schemas.microsoft.com/office/drawing/2014/main" id="{A72363F9-2803-99A5-7F43-1377221DA515}"/>
              </a:ext>
            </a:extLst>
          </p:cNvPr>
          <p:cNvGraphicFramePr/>
          <p:nvPr>
            <p:extLst>
              <p:ext uri="{D42A27DB-BD31-4B8C-83A1-F6EECF244321}">
                <p14:modId xmlns:p14="http://schemas.microsoft.com/office/powerpoint/2010/main" val="87218231"/>
              </p:ext>
            </p:extLst>
          </p:nvPr>
        </p:nvGraphicFramePr>
        <p:xfrm>
          <a:off x="387858" y="3032271"/>
          <a:ext cx="5735673" cy="255454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3" name="TextBox 12">
            <a:extLst>
              <a:ext uri="{FF2B5EF4-FFF2-40B4-BE49-F238E27FC236}">
                <a16:creationId xmlns:a16="http://schemas.microsoft.com/office/drawing/2014/main" id="{1BBCD7DE-0502-5112-261D-3B1329C1B172}"/>
              </a:ext>
            </a:extLst>
          </p:cNvPr>
          <p:cNvSpPr txBox="1"/>
          <p:nvPr/>
        </p:nvSpPr>
        <p:spPr>
          <a:xfrm>
            <a:off x="603504" y="457200"/>
            <a:ext cx="7934706" cy="1188720"/>
          </a:xfrm>
          <a:prstGeom prst="rect">
            <a:avLst/>
          </a:prstGeom>
        </p:spPr>
        <p:txBody>
          <a:bodyPr vert="horz" lIns="91440" tIns="45720" rIns="91440" bIns="45720" rtlCol="0" anchor="ctr">
            <a:normAutofit/>
          </a:bodyPr>
          <a:lstStyle/>
          <a:p>
            <a:pPr>
              <a:lnSpc>
                <a:spcPct val="90000"/>
              </a:lnSpc>
              <a:spcAft>
                <a:spcPts val="600"/>
              </a:spcAft>
            </a:pPr>
            <a:r>
              <a:rPr lang="en-US" sz="3500" kern="1200">
                <a:solidFill>
                  <a:schemeClr val="tx2"/>
                </a:solidFill>
                <a:latin typeface="+mj-lt"/>
                <a:ea typeface="+mj-ea"/>
                <a:cs typeface="+mj-cs"/>
              </a:rPr>
              <a:t>Environmental Impact Assessment: Origins and Legislation </a:t>
            </a:r>
          </a:p>
        </p:txBody>
      </p:sp>
      <p:graphicFrame>
        <p:nvGraphicFramePr>
          <p:cNvPr id="39" name="Diagram 11">
            <a:extLst>
              <a:ext uri="{FF2B5EF4-FFF2-40B4-BE49-F238E27FC236}">
                <a16:creationId xmlns:a16="http://schemas.microsoft.com/office/drawing/2014/main" id="{AB7021D8-9674-7313-3D52-85608BBE6FBA}"/>
              </a:ext>
            </a:extLst>
          </p:cNvPr>
          <p:cNvGraphicFramePr/>
          <p:nvPr>
            <p:extLst>
              <p:ext uri="{D42A27DB-BD31-4B8C-83A1-F6EECF244321}">
                <p14:modId xmlns:p14="http://schemas.microsoft.com/office/powerpoint/2010/main" val="2919879723"/>
              </p:ext>
            </p:extLst>
          </p:nvPr>
        </p:nvGraphicFramePr>
        <p:xfrm>
          <a:off x="777240" y="2560320"/>
          <a:ext cx="7589520" cy="35661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6471088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graphicFrame>
        <p:nvGraphicFramePr>
          <p:cNvPr id="11" name="Diagram 10">
            <a:extLst>
              <a:ext uri="{FF2B5EF4-FFF2-40B4-BE49-F238E27FC236}">
                <a16:creationId xmlns:a16="http://schemas.microsoft.com/office/drawing/2014/main" id="{575C7A7E-5702-3142-F05F-3734D77F62FE}"/>
              </a:ext>
            </a:extLst>
          </p:cNvPr>
          <p:cNvGraphicFramePr/>
          <p:nvPr>
            <p:extLst>
              <p:ext uri="{D42A27DB-BD31-4B8C-83A1-F6EECF244321}">
                <p14:modId xmlns:p14="http://schemas.microsoft.com/office/powerpoint/2010/main" val="1128529447"/>
              </p:ext>
            </p:extLst>
          </p:nvPr>
        </p:nvGraphicFramePr>
        <p:xfrm>
          <a:off x="848330" y="1254984"/>
          <a:ext cx="7674102" cy="433425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7" name="Title 1">
            <a:extLst>
              <a:ext uri="{FF2B5EF4-FFF2-40B4-BE49-F238E27FC236}">
                <a16:creationId xmlns:a16="http://schemas.microsoft.com/office/drawing/2014/main" id="{D177D6D0-450A-C9C8-3239-14D1987E9BBB}"/>
              </a:ext>
            </a:extLst>
          </p:cNvPr>
          <p:cNvSpPr>
            <a:spLocks noGrp="1"/>
          </p:cNvSpPr>
          <p:nvPr>
            <p:ph type="title"/>
          </p:nvPr>
        </p:nvSpPr>
        <p:spPr>
          <a:xfrm>
            <a:off x="2005555" y="157727"/>
            <a:ext cx="5253268" cy="1143000"/>
          </a:xfrm>
        </p:spPr>
        <p:txBody>
          <a:bodyPr/>
          <a:lstStyle/>
          <a:p>
            <a:r>
              <a:rPr lang="en-US" dirty="0"/>
              <a:t>The EIA Framework</a:t>
            </a:r>
          </a:p>
        </p:txBody>
      </p:sp>
    </p:spTree>
    <p:extLst>
      <p:ext uri="{BB962C8B-B14F-4D97-AF65-F5344CB8AC3E}">
        <p14:creationId xmlns:p14="http://schemas.microsoft.com/office/powerpoint/2010/main" val="38922024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8" name="Rectangle 107">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873EBC7E-9AC9-A607-618E-EADDBB56DFCD}"/>
              </a:ext>
            </a:extLst>
          </p:cNvPr>
          <p:cNvSpPr txBox="1"/>
          <p:nvPr/>
        </p:nvSpPr>
        <p:spPr>
          <a:xfrm>
            <a:off x="546812" y="3049032"/>
            <a:ext cx="3276451" cy="1956841"/>
          </a:xfrm>
          <a:prstGeom prst="rect">
            <a:avLst/>
          </a:prstGeom>
        </p:spPr>
        <p:txBody>
          <a:bodyPr vert="horz" lIns="91440" tIns="45720" rIns="91440" bIns="45720" rtlCol="0" anchor="b">
            <a:normAutofit/>
          </a:bodyPr>
          <a:lstStyle/>
          <a:p>
            <a:pPr>
              <a:lnSpc>
                <a:spcPct val="90000"/>
              </a:lnSpc>
              <a:spcAft>
                <a:spcPts val="600"/>
              </a:spcAft>
            </a:pPr>
            <a:r>
              <a:rPr lang="en-US" sz="3600" dirty="0">
                <a:latin typeface="+mj-lt"/>
                <a:ea typeface="+mj-ea"/>
                <a:cs typeface="+mj-cs"/>
              </a:rPr>
              <a:t>IPCC</a:t>
            </a:r>
          </a:p>
          <a:p>
            <a:pPr>
              <a:lnSpc>
                <a:spcPct val="90000"/>
              </a:lnSpc>
              <a:spcAft>
                <a:spcPts val="600"/>
              </a:spcAft>
            </a:pPr>
            <a:r>
              <a:rPr lang="en-US" sz="3600" dirty="0">
                <a:latin typeface="+mj-lt"/>
                <a:ea typeface="+mj-ea"/>
                <a:cs typeface="+mj-cs"/>
              </a:rPr>
              <a:t>Sea Level Rise</a:t>
            </a:r>
          </a:p>
          <a:p>
            <a:pPr>
              <a:lnSpc>
                <a:spcPct val="90000"/>
              </a:lnSpc>
              <a:spcAft>
                <a:spcPts val="600"/>
              </a:spcAft>
            </a:pPr>
            <a:r>
              <a:rPr lang="en-US" sz="3600" dirty="0">
                <a:latin typeface="+mj-lt"/>
                <a:ea typeface="+mj-ea"/>
                <a:cs typeface="+mj-cs"/>
              </a:rPr>
              <a:t>Severn Estuary</a:t>
            </a:r>
          </a:p>
          <a:p>
            <a:pPr>
              <a:lnSpc>
                <a:spcPct val="90000"/>
              </a:lnSpc>
              <a:spcAft>
                <a:spcPts val="600"/>
              </a:spcAft>
            </a:pPr>
            <a:endParaRPr lang="en-US" sz="3600" dirty="0">
              <a:latin typeface="+mj-lt"/>
              <a:ea typeface="+mj-ea"/>
              <a:cs typeface="+mj-cs"/>
            </a:endParaRPr>
          </a:p>
        </p:txBody>
      </p:sp>
      <p:sp>
        <p:nvSpPr>
          <p:cNvPr id="110"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060" y="2586994"/>
            <a:ext cx="2606040" cy="18288"/>
          </a:xfrm>
          <a:custGeom>
            <a:avLst/>
            <a:gdLst>
              <a:gd name="connsiteX0" fmla="*/ 0 w 2606040"/>
              <a:gd name="connsiteY0" fmla="*/ 0 h 18288"/>
              <a:gd name="connsiteX1" fmla="*/ 625450 w 2606040"/>
              <a:gd name="connsiteY1" fmla="*/ 0 h 18288"/>
              <a:gd name="connsiteX2" fmla="*/ 1224839 w 2606040"/>
              <a:gd name="connsiteY2" fmla="*/ 0 h 18288"/>
              <a:gd name="connsiteX3" fmla="*/ 1824228 w 2606040"/>
              <a:gd name="connsiteY3" fmla="*/ 0 h 18288"/>
              <a:gd name="connsiteX4" fmla="*/ 2606040 w 2606040"/>
              <a:gd name="connsiteY4" fmla="*/ 0 h 18288"/>
              <a:gd name="connsiteX5" fmla="*/ 2606040 w 2606040"/>
              <a:gd name="connsiteY5" fmla="*/ 18288 h 18288"/>
              <a:gd name="connsiteX6" fmla="*/ 1902409 w 2606040"/>
              <a:gd name="connsiteY6" fmla="*/ 18288 h 18288"/>
              <a:gd name="connsiteX7" fmla="*/ 1276960 w 2606040"/>
              <a:gd name="connsiteY7" fmla="*/ 18288 h 18288"/>
              <a:gd name="connsiteX8" fmla="*/ 677570 w 2606040"/>
              <a:gd name="connsiteY8" fmla="*/ 18288 h 18288"/>
              <a:gd name="connsiteX9" fmla="*/ 0 w 2606040"/>
              <a:gd name="connsiteY9" fmla="*/ 18288 h 18288"/>
              <a:gd name="connsiteX10" fmla="*/ 0 w 2606040"/>
              <a:gd name="connsiteY10" fmla="*/ 0 h 18288"/>
              <a:gd name="connsiteX0" fmla="*/ 0 w 2606040"/>
              <a:gd name="connsiteY0" fmla="*/ 0 h 18288"/>
              <a:gd name="connsiteX1" fmla="*/ 599389 w 2606040"/>
              <a:gd name="connsiteY1" fmla="*/ 0 h 18288"/>
              <a:gd name="connsiteX2" fmla="*/ 1303020 w 2606040"/>
              <a:gd name="connsiteY2" fmla="*/ 0 h 18288"/>
              <a:gd name="connsiteX3" fmla="*/ 1876349 w 2606040"/>
              <a:gd name="connsiteY3" fmla="*/ 0 h 18288"/>
              <a:gd name="connsiteX4" fmla="*/ 2606040 w 2606040"/>
              <a:gd name="connsiteY4" fmla="*/ 0 h 18288"/>
              <a:gd name="connsiteX5" fmla="*/ 2606040 w 2606040"/>
              <a:gd name="connsiteY5" fmla="*/ 18288 h 18288"/>
              <a:gd name="connsiteX6" fmla="*/ 1980590 w 2606040"/>
              <a:gd name="connsiteY6" fmla="*/ 18288 h 18288"/>
              <a:gd name="connsiteX7" fmla="*/ 1276960 w 2606040"/>
              <a:gd name="connsiteY7" fmla="*/ 18288 h 18288"/>
              <a:gd name="connsiteX8" fmla="*/ 651510 w 2606040"/>
              <a:gd name="connsiteY8" fmla="*/ 18288 h 18288"/>
              <a:gd name="connsiteX9" fmla="*/ 0 w 2606040"/>
              <a:gd name="connsiteY9" fmla="*/ 18288 h 18288"/>
              <a:gd name="connsiteX10" fmla="*/ 0 w 2606040"/>
              <a:gd name="connsiteY10"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606040" h="18288" fill="none" extrusionOk="0">
                <a:moveTo>
                  <a:pt x="0" y="0"/>
                </a:moveTo>
                <a:cubicBezTo>
                  <a:pt x="211079" y="-22080"/>
                  <a:pt x="479378" y="-26537"/>
                  <a:pt x="625450" y="0"/>
                </a:cubicBezTo>
                <a:cubicBezTo>
                  <a:pt x="925937" y="-4758"/>
                  <a:pt x="973176" y="15739"/>
                  <a:pt x="1224839" y="0"/>
                </a:cubicBezTo>
                <a:cubicBezTo>
                  <a:pt x="1479663" y="-11328"/>
                  <a:pt x="1566636" y="18697"/>
                  <a:pt x="1824228" y="0"/>
                </a:cubicBezTo>
                <a:cubicBezTo>
                  <a:pt x="2086799" y="-72665"/>
                  <a:pt x="2306223" y="-891"/>
                  <a:pt x="2606040" y="0"/>
                </a:cubicBezTo>
                <a:cubicBezTo>
                  <a:pt x="2606645" y="4461"/>
                  <a:pt x="2607031" y="13181"/>
                  <a:pt x="2606040" y="18288"/>
                </a:cubicBezTo>
                <a:cubicBezTo>
                  <a:pt x="2260204" y="29342"/>
                  <a:pt x="2175708" y="5614"/>
                  <a:pt x="1902409" y="18288"/>
                </a:cubicBezTo>
                <a:cubicBezTo>
                  <a:pt x="1638502" y="41064"/>
                  <a:pt x="1460923" y="-16269"/>
                  <a:pt x="1276960" y="18288"/>
                </a:cubicBezTo>
                <a:cubicBezTo>
                  <a:pt x="1057717" y="14361"/>
                  <a:pt x="867956" y="2320"/>
                  <a:pt x="677570" y="18288"/>
                </a:cubicBezTo>
                <a:cubicBezTo>
                  <a:pt x="457951" y="33373"/>
                  <a:pt x="189752" y="55388"/>
                  <a:pt x="0" y="18288"/>
                </a:cubicBezTo>
                <a:cubicBezTo>
                  <a:pt x="1586" y="13022"/>
                  <a:pt x="-95" y="4569"/>
                  <a:pt x="0" y="0"/>
                </a:cubicBezTo>
                <a:close/>
              </a:path>
              <a:path w="2606040" h="18288" stroke="0" extrusionOk="0">
                <a:moveTo>
                  <a:pt x="0" y="0"/>
                </a:moveTo>
                <a:cubicBezTo>
                  <a:pt x="172759" y="3236"/>
                  <a:pt x="361166" y="-13413"/>
                  <a:pt x="599389" y="0"/>
                </a:cubicBezTo>
                <a:cubicBezTo>
                  <a:pt x="841226" y="37042"/>
                  <a:pt x="968991" y="14587"/>
                  <a:pt x="1303020" y="0"/>
                </a:cubicBezTo>
                <a:cubicBezTo>
                  <a:pt x="1643101" y="-7120"/>
                  <a:pt x="1717813" y="7213"/>
                  <a:pt x="1876349" y="0"/>
                </a:cubicBezTo>
                <a:cubicBezTo>
                  <a:pt x="2036762" y="-14138"/>
                  <a:pt x="2426397" y="-4451"/>
                  <a:pt x="2606040" y="0"/>
                </a:cubicBezTo>
                <a:cubicBezTo>
                  <a:pt x="2606314" y="8448"/>
                  <a:pt x="2606550" y="14527"/>
                  <a:pt x="2606040" y="18288"/>
                </a:cubicBezTo>
                <a:cubicBezTo>
                  <a:pt x="2344840" y="2643"/>
                  <a:pt x="2192043" y="7399"/>
                  <a:pt x="1980590" y="18288"/>
                </a:cubicBezTo>
                <a:cubicBezTo>
                  <a:pt x="1783984" y="-9745"/>
                  <a:pt x="1487673" y="45908"/>
                  <a:pt x="1276960" y="18288"/>
                </a:cubicBezTo>
                <a:cubicBezTo>
                  <a:pt x="1088134" y="-41257"/>
                  <a:pt x="877974" y="49968"/>
                  <a:pt x="651510" y="18288"/>
                </a:cubicBezTo>
                <a:cubicBezTo>
                  <a:pt x="430798" y="-27764"/>
                  <a:pt x="132889" y="-33467"/>
                  <a:pt x="0" y="18288"/>
                </a:cubicBezTo>
                <a:cubicBezTo>
                  <a:pt x="212" y="10845"/>
                  <a:pt x="-833" y="6193"/>
                  <a:pt x="0" y="0"/>
                </a:cubicBezTo>
                <a:close/>
              </a:path>
              <a:path w="2606040" h="18288" fill="none" stroke="0" extrusionOk="0">
                <a:moveTo>
                  <a:pt x="0" y="0"/>
                </a:moveTo>
                <a:cubicBezTo>
                  <a:pt x="202328" y="-14716"/>
                  <a:pt x="332722" y="-11499"/>
                  <a:pt x="625450" y="0"/>
                </a:cubicBezTo>
                <a:cubicBezTo>
                  <a:pt x="927712" y="6878"/>
                  <a:pt x="971143" y="7084"/>
                  <a:pt x="1224839" y="0"/>
                </a:cubicBezTo>
                <a:cubicBezTo>
                  <a:pt x="1477775" y="-16815"/>
                  <a:pt x="1569904" y="19146"/>
                  <a:pt x="1824228" y="0"/>
                </a:cubicBezTo>
                <a:cubicBezTo>
                  <a:pt x="2055206" y="24867"/>
                  <a:pt x="2317192" y="-62872"/>
                  <a:pt x="2606040" y="0"/>
                </a:cubicBezTo>
                <a:cubicBezTo>
                  <a:pt x="2606166" y="3680"/>
                  <a:pt x="2606905" y="11461"/>
                  <a:pt x="2606040" y="18288"/>
                </a:cubicBezTo>
                <a:cubicBezTo>
                  <a:pt x="2234648" y="26976"/>
                  <a:pt x="2180202" y="-10361"/>
                  <a:pt x="1902409" y="18288"/>
                </a:cubicBezTo>
                <a:cubicBezTo>
                  <a:pt x="1635562" y="47194"/>
                  <a:pt x="1477339" y="4794"/>
                  <a:pt x="1276960" y="18288"/>
                </a:cubicBezTo>
                <a:cubicBezTo>
                  <a:pt x="1058094" y="66922"/>
                  <a:pt x="904206" y="-20636"/>
                  <a:pt x="677570" y="18288"/>
                </a:cubicBezTo>
                <a:cubicBezTo>
                  <a:pt x="485746" y="14713"/>
                  <a:pt x="195925" y="33005"/>
                  <a:pt x="0" y="18288"/>
                </a:cubicBezTo>
                <a:cubicBezTo>
                  <a:pt x="1168" y="12774"/>
                  <a:pt x="-229" y="3745"/>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custGeom>
                    <a:avLst/>
                    <a:gdLst>
                      <a:gd name="connsiteX0" fmla="*/ 0 w 2606040"/>
                      <a:gd name="connsiteY0" fmla="*/ 0 h 18288"/>
                      <a:gd name="connsiteX1" fmla="*/ 625450 w 2606040"/>
                      <a:gd name="connsiteY1" fmla="*/ 0 h 18288"/>
                      <a:gd name="connsiteX2" fmla="*/ 1224839 w 2606040"/>
                      <a:gd name="connsiteY2" fmla="*/ 0 h 18288"/>
                      <a:gd name="connsiteX3" fmla="*/ 1824228 w 2606040"/>
                      <a:gd name="connsiteY3" fmla="*/ 0 h 18288"/>
                      <a:gd name="connsiteX4" fmla="*/ 2606040 w 2606040"/>
                      <a:gd name="connsiteY4" fmla="*/ 0 h 18288"/>
                      <a:gd name="connsiteX5" fmla="*/ 2606040 w 2606040"/>
                      <a:gd name="connsiteY5" fmla="*/ 18288 h 18288"/>
                      <a:gd name="connsiteX6" fmla="*/ 1902409 w 2606040"/>
                      <a:gd name="connsiteY6" fmla="*/ 18288 h 18288"/>
                      <a:gd name="connsiteX7" fmla="*/ 1276960 w 2606040"/>
                      <a:gd name="connsiteY7" fmla="*/ 18288 h 18288"/>
                      <a:gd name="connsiteX8" fmla="*/ 677570 w 2606040"/>
                      <a:gd name="connsiteY8" fmla="*/ 18288 h 18288"/>
                      <a:gd name="connsiteX9" fmla="*/ 0 w 2606040"/>
                      <a:gd name="connsiteY9" fmla="*/ 18288 h 18288"/>
                      <a:gd name="connsiteX10" fmla="*/ 0 w 2606040"/>
                      <a:gd name="connsiteY10"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606040" h="18288" fill="none" extrusionOk="0">
                        <a:moveTo>
                          <a:pt x="0" y="0"/>
                        </a:moveTo>
                        <a:cubicBezTo>
                          <a:pt x="266776" y="-600"/>
                          <a:pt x="322756" y="3201"/>
                          <a:pt x="625450" y="0"/>
                        </a:cubicBezTo>
                        <a:cubicBezTo>
                          <a:pt x="928144" y="-3201"/>
                          <a:pt x="968141" y="9269"/>
                          <a:pt x="1224839" y="0"/>
                        </a:cubicBezTo>
                        <a:cubicBezTo>
                          <a:pt x="1481537" y="-9269"/>
                          <a:pt x="1569059" y="21947"/>
                          <a:pt x="1824228" y="0"/>
                        </a:cubicBezTo>
                        <a:cubicBezTo>
                          <a:pt x="2079397" y="-21947"/>
                          <a:pt x="2326053" y="-10194"/>
                          <a:pt x="2606040" y="0"/>
                        </a:cubicBezTo>
                        <a:cubicBezTo>
                          <a:pt x="2605462" y="4771"/>
                          <a:pt x="2606793" y="12323"/>
                          <a:pt x="2606040" y="18288"/>
                        </a:cubicBezTo>
                        <a:cubicBezTo>
                          <a:pt x="2256758" y="31410"/>
                          <a:pt x="2173673" y="-12878"/>
                          <a:pt x="1902409" y="18288"/>
                        </a:cubicBezTo>
                        <a:cubicBezTo>
                          <a:pt x="1631145" y="49454"/>
                          <a:pt x="1461378" y="5466"/>
                          <a:pt x="1276960" y="18288"/>
                        </a:cubicBezTo>
                        <a:cubicBezTo>
                          <a:pt x="1092542" y="31110"/>
                          <a:pt x="890442" y="13213"/>
                          <a:pt x="677570" y="18288"/>
                        </a:cubicBezTo>
                        <a:cubicBezTo>
                          <a:pt x="464698" y="23364"/>
                          <a:pt x="187648" y="35837"/>
                          <a:pt x="0" y="18288"/>
                        </a:cubicBezTo>
                        <a:cubicBezTo>
                          <a:pt x="841" y="12879"/>
                          <a:pt x="-726" y="3977"/>
                          <a:pt x="0" y="0"/>
                        </a:cubicBezTo>
                        <a:close/>
                      </a:path>
                      <a:path w="2606040" h="18288" stroke="0" extrusionOk="0">
                        <a:moveTo>
                          <a:pt x="0" y="0"/>
                        </a:moveTo>
                        <a:cubicBezTo>
                          <a:pt x="197231" y="3803"/>
                          <a:pt x="358914" y="-9291"/>
                          <a:pt x="599389" y="0"/>
                        </a:cubicBezTo>
                        <a:cubicBezTo>
                          <a:pt x="839864" y="9291"/>
                          <a:pt x="979371" y="8509"/>
                          <a:pt x="1303020" y="0"/>
                        </a:cubicBezTo>
                        <a:cubicBezTo>
                          <a:pt x="1626669" y="-8509"/>
                          <a:pt x="1726300" y="7440"/>
                          <a:pt x="1876349" y="0"/>
                        </a:cubicBezTo>
                        <a:cubicBezTo>
                          <a:pt x="2026398" y="-7440"/>
                          <a:pt x="2430712" y="17957"/>
                          <a:pt x="2606040" y="0"/>
                        </a:cubicBezTo>
                        <a:cubicBezTo>
                          <a:pt x="2605426" y="8857"/>
                          <a:pt x="2606544" y="13619"/>
                          <a:pt x="2606040" y="18288"/>
                        </a:cubicBezTo>
                        <a:cubicBezTo>
                          <a:pt x="2393024" y="2241"/>
                          <a:pt x="2191161" y="39259"/>
                          <a:pt x="1980590" y="18288"/>
                        </a:cubicBezTo>
                        <a:cubicBezTo>
                          <a:pt x="1770019" y="-2683"/>
                          <a:pt x="1476440" y="36114"/>
                          <a:pt x="1276960" y="18288"/>
                        </a:cubicBezTo>
                        <a:cubicBezTo>
                          <a:pt x="1077480" y="463"/>
                          <a:pt x="880988" y="42125"/>
                          <a:pt x="651510" y="18288"/>
                        </a:cubicBezTo>
                        <a:cubicBezTo>
                          <a:pt x="422032" y="-5549"/>
                          <a:pt x="130744" y="-1947"/>
                          <a:pt x="0" y="18288"/>
                        </a:cubicBezTo>
                        <a:cubicBezTo>
                          <a:pt x="-487" y="10816"/>
                          <a:pt x="-839" y="6058"/>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3" name="Picture 102" descr="A wave impacts a lighthouse">
            <a:extLst>
              <a:ext uri="{FF2B5EF4-FFF2-40B4-BE49-F238E27FC236}">
                <a16:creationId xmlns:a16="http://schemas.microsoft.com/office/drawing/2014/main" id="{7FFBFCF9-D151-2FC3-7AB4-578FD3C0EC0F}"/>
              </a:ext>
            </a:extLst>
          </p:cNvPr>
          <p:cNvPicPr>
            <a:picLocks noChangeAspect="1"/>
          </p:cNvPicPr>
          <p:nvPr/>
        </p:nvPicPr>
        <p:blipFill rotWithShape="1">
          <a:blip r:embed="rId3"/>
          <a:srcRect l="15565" r="39488" b="2"/>
          <a:stretch/>
        </p:blipFill>
        <p:spPr>
          <a:xfrm>
            <a:off x="3983776" y="10"/>
            <a:ext cx="5159081"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8" name="TextBox 7">
            <a:extLst>
              <a:ext uri="{FF2B5EF4-FFF2-40B4-BE49-F238E27FC236}">
                <a16:creationId xmlns:a16="http://schemas.microsoft.com/office/drawing/2014/main" id="{320BB62C-EA72-95B9-1DB4-8A8D2A78FD35}"/>
              </a:ext>
            </a:extLst>
          </p:cNvPr>
          <p:cNvSpPr txBox="1"/>
          <p:nvPr/>
        </p:nvSpPr>
        <p:spPr>
          <a:xfrm>
            <a:off x="589992" y="1170573"/>
            <a:ext cx="2836033" cy="707886"/>
          </a:xfrm>
          <a:prstGeom prst="rect">
            <a:avLst/>
          </a:prstGeom>
          <a:noFill/>
        </p:spPr>
        <p:txBody>
          <a:bodyPr wrap="none" rtlCol="0">
            <a:spAutoFit/>
          </a:bodyPr>
          <a:lstStyle/>
          <a:p>
            <a:r>
              <a:rPr lang="en-US" sz="4000" dirty="0"/>
              <a:t>Case Study</a:t>
            </a:r>
          </a:p>
        </p:txBody>
      </p:sp>
    </p:spTree>
    <p:extLst>
      <p:ext uri="{BB962C8B-B14F-4D97-AF65-F5344CB8AC3E}">
        <p14:creationId xmlns:p14="http://schemas.microsoft.com/office/powerpoint/2010/main" val="6506903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01464"/>
            <a:ext cx="8229600" cy="1143000"/>
          </a:xfrm>
        </p:spPr>
        <p:txBody>
          <a:bodyPr/>
          <a:lstStyle/>
          <a:p>
            <a:r>
              <a:rPr lang="en-GB" dirty="0"/>
              <a:t>Proposed Development</a:t>
            </a:r>
          </a:p>
        </p:txBody>
      </p:sp>
      <p:pic>
        <p:nvPicPr>
          <p:cNvPr id="111" name="_OM_{F6FE257C-7B16-AF4E-A6A2-9556856ED1FE}_branch_64_64"/>
          <p:cNvPicPr>
            <a:picLocks/>
          </p:cNvPicPr>
          <p:nvPr/>
        </p:nvPicPr>
        <p:blipFill rotWithShape="1">
          <a:blip r:embed="rId3"/>
          <a:srcRect t="-2857" b="5714"/>
          <a:stretch/>
        </p:blipFill>
        <p:spPr>
          <a:xfrm>
            <a:off x="251520" y="1344464"/>
            <a:ext cx="5904655" cy="5040560"/>
          </a:xfrm>
          <a:prstGeom prst="rect">
            <a:avLst/>
          </a:prstGeom>
        </p:spPr>
      </p:pic>
      <p:sp>
        <p:nvSpPr>
          <p:cNvPr id="7" name="TextBox 6">
            <a:extLst>
              <a:ext uri="{FF2B5EF4-FFF2-40B4-BE49-F238E27FC236}">
                <a16:creationId xmlns:a16="http://schemas.microsoft.com/office/drawing/2014/main" id="{EE9D2D3B-2637-A3AF-735F-CE301D41A881}"/>
              </a:ext>
            </a:extLst>
          </p:cNvPr>
          <p:cNvSpPr txBox="1"/>
          <p:nvPr/>
        </p:nvSpPr>
        <p:spPr>
          <a:xfrm>
            <a:off x="6107614" y="1604719"/>
            <a:ext cx="2856874" cy="3754874"/>
          </a:xfrm>
          <a:prstGeom prst="rect">
            <a:avLst/>
          </a:prstGeom>
          <a:noFill/>
        </p:spPr>
        <p:txBody>
          <a:bodyPr wrap="square">
            <a:spAutoFit/>
          </a:bodyPr>
          <a:lstStyle/>
          <a:p>
            <a:r>
              <a:rPr lang="en-US" sz="2000" b="1" dirty="0"/>
              <a:t>Habitat Regulations Assessment (HRA) </a:t>
            </a:r>
            <a:endParaRPr lang="en-US" sz="1000" b="1" dirty="0">
              <a:effectLst/>
            </a:endParaRPr>
          </a:p>
          <a:p>
            <a:pPr marL="285750" indent="-285750">
              <a:buFont typeface="Arial" panose="020B0604020202020204" pitchFamily="34" charset="0"/>
              <a:buChar char="•"/>
            </a:pPr>
            <a:r>
              <a:rPr lang="en-US" dirty="0">
                <a:effectLst/>
              </a:rPr>
              <a:t>Site of Importance for Nature Conservation (SINC), </a:t>
            </a:r>
          </a:p>
          <a:p>
            <a:pPr marL="285750" indent="-285750">
              <a:buFont typeface="Arial" panose="020B0604020202020204" pitchFamily="34" charset="0"/>
              <a:buChar char="•"/>
            </a:pPr>
            <a:r>
              <a:rPr lang="en-US" dirty="0">
                <a:effectLst/>
              </a:rPr>
              <a:t>Special Conservation Area (SAC) </a:t>
            </a:r>
          </a:p>
          <a:p>
            <a:pPr marL="285750" indent="-285750">
              <a:buFont typeface="Arial" panose="020B0604020202020204" pitchFamily="34" charset="0"/>
              <a:buChar char="•"/>
            </a:pPr>
            <a:r>
              <a:rPr lang="en-US" dirty="0">
                <a:effectLst/>
              </a:rPr>
              <a:t>Special Protected Area (SPA)</a:t>
            </a:r>
          </a:p>
          <a:p>
            <a:pPr marL="285750" indent="-285750">
              <a:buFont typeface="Arial" panose="020B0604020202020204" pitchFamily="34" charset="0"/>
              <a:buChar char="•"/>
            </a:pPr>
            <a:r>
              <a:rPr lang="en-US" dirty="0">
                <a:effectLst/>
              </a:rPr>
              <a:t>Site of Special Scientific Interest (SSSI) </a:t>
            </a:r>
            <a:endParaRPr lang="en-US" dirty="0"/>
          </a:p>
          <a:p>
            <a:pPr marL="285750" indent="-285750">
              <a:buFont typeface="Arial" panose="020B0604020202020204" pitchFamily="34" charset="0"/>
              <a:buChar char="•"/>
            </a:pPr>
            <a:r>
              <a:rPr lang="en-US" dirty="0">
                <a:effectLst/>
              </a:rPr>
              <a:t>Ramsar </a:t>
            </a:r>
            <a:endParaRPr lang="en-US"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14" name="_OM_{9CF6BB8E-B1D8-014F-A051-85DC008505B1}_branch_64_64"/>
          <p:cNvPicPr>
            <a:picLocks/>
          </p:cNvPicPr>
          <p:nvPr/>
        </p:nvPicPr>
        <p:blipFill>
          <a:blip r:embed="rId3"/>
          <a:stretch>
            <a:fillRect/>
          </a:stretch>
        </p:blipFill>
        <p:spPr>
          <a:xfrm>
            <a:off x="755576" y="188640"/>
            <a:ext cx="6840759" cy="5571066"/>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Picture 7" descr="A map of a city&#10;&#10;Description automatically generated">
            <a:extLst>
              <a:ext uri="{FF2B5EF4-FFF2-40B4-BE49-F238E27FC236}">
                <a16:creationId xmlns:a16="http://schemas.microsoft.com/office/drawing/2014/main" id="{68AC47CF-41CF-94F4-F850-71BC7B1DD34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34851" y="116632"/>
            <a:ext cx="7874298" cy="5571066"/>
          </a:xfrm>
          <a:prstGeom prst="rect">
            <a:avLst/>
          </a:prstGeom>
        </p:spPr>
      </p:pic>
    </p:spTree>
    <p:extLst>
      <p:ext uri="{BB962C8B-B14F-4D97-AF65-F5344CB8AC3E}">
        <p14:creationId xmlns:p14="http://schemas.microsoft.com/office/powerpoint/2010/main" val="190409451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TextBox 9">
            <a:extLst>
              <a:ext uri="{FF2B5EF4-FFF2-40B4-BE49-F238E27FC236}">
                <a16:creationId xmlns:a16="http://schemas.microsoft.com/office/drawing/2014/main" id="{B795DF79-6209-623A-A1EC-02C193F7F290}"/>
              </a:ext>
            </a:extLst>
          </p:cNvPr>
          <p:cNvSpPr txBox="1"/>
          <p:nvPr/>
        </p:nvSpPr>
        <p:spPr>
          <a:xfrm>
            <a:off x="3973321" y="329184"/>
            <a:ext cx="4688333" cy="1783080"/>
          </a:xfrm>
          <a:prstGeom prst="rect">
            <a:avLst/>
          </a:prstGeom>
        </p:spPr>
        <p:txBody>
          <a:bodyPr vert="horz" lIns="91440" tIns="45720" rIns="91440" bIns="45720" rtlCol="0" anchor="b">
            <a:normAutofit/>
          </a:bodyPr>
          <a:lstStyle/>
          <a:p>
            <a:pPr>
              <a:lnSpc>
                <a:spcPct val="90000"/>
              </a:lnSpc>
              <a:spcAft>
                <a:spcPts val="600"/>
              </a:spcAft>
            </a:pPr>
            <a:r>
              <a:rPr lang="en-US" sz="4700">
                <a:effectLst/>
                <a:latin typeface="+mj-lt"/>
                <a:ea typeface="+mj-ea"/>
                <a:cs typeface="+mj-cs"/>
              </a:rPr>
              <a:t>Site of Special Scientific Interest </a:t>
            </a:r>
            <a:endParaRPr lang="en-US" sz="4700">
              <a:latin typeface="+mj-lt"/>
              <a:ea typeface="+mj-ea"/>
              <a:cs typeface="+mj-cs"/>
            </a:endParaRPr>
          </a:p>
        </p:txBody>
      </p:sp>
      <p:pic>
        <p:nvPicPr>
          <p:cNvPr id="129" name="Picture 128" descr="Birds flying in formation">
            <a:extLst>
              <a:ext uri="{FF2B5EF4-FFF2-40B4-BE49-F238E27FC236}">
                <a16:creationId xmlns:a16="http://schemas.microsoft.com/office/drawing/2014/main" id="{6D29E39C-B19A-61CF-F040-845D615C8362}"/>
              </a:ext>
            </a:extLst>
          </p:cNvPr>
          <p:cNvPicPr>
            <a:picLocks noChangeAspect="1"/>
          </p:cNvPicPr>
          <p:nvPr/>
        </p:nvPicPr>
        <p:blipFill rotWithShape="1">
          <a:blip r:embed="rId3"/>
          <a:srcRect l="19075" r="46672" b="-2"/>
          <a:stretch/>
        </p:blipFill>
        <p:spPr>
          <a:xfrm>
            <a:off x="20" y="10"/>
            <a:ext cx="3492988"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5" name="TextBox 4">
            <a:extLst>
              <a:ext uri="{FF2B5EF4-FFF2-40B4-BE49-F238E27FC236}">
                <a16:creationId xmlns:a16="http://schemas.microsoft.com/office/drawing/2014/main" id="{311DAEFF-E1EA-BD21-5884-2874FAF74DA8}"/>
              </a:ext>
            </a:extLst>
          </p:cNvPr>
          <p:cNvSpPr txBox="1"/>
          <p:nvPr/>
        </p:nvSpPr>
        <p:spPr>
          <a:xfrm>
            <a:off x="3973321" y="2706624"/>
            <a:ext cx="4688333" cy="3483864"/>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1900" dirty="0">
                <a:latin typeface="+mn-lt"/>
                <a:ea typeface="+mn-ea"/>
              </a:rPr>
              <a:t>Average winter population  44,000 birds</a:t>
            </a:r>
          </a:p>
          <a:p>
            <a:pPr marL="171450" indent="-228600">
              <a:lnSpc>
                <a:spcPct val="90000"/>
              </a:lnSpc>
              <a:spcAft>
                <a:spcPts val="600"/>
              </a:spcAft>
              <a:buFont typeface="Arial" panose="020B0604020202020204" pitchFamily="34" charset="0"/>
              <a:buChar char="•"/>
            </a:pPr>
            <a:r>
              <a:rPr lang="en-US" sz="1900" i="1" dirty="0">
                <a:latin typeface="+mn-lt"/>
                <a:ea typeface="+mn-ea"/>
              </a:rPr>
              <a:t>Dunlin Calidris </a:t>
            </a:r>
            <a:r>
              <a:rPr lang="en-US" sz="1900" i="1" dirty="0" err="1">
                <a:latin typeface="+mn-lt"/>
                <a:ea typeface="+mn-ea"/>
              </a:rPr>
              <a:t>alpina</a:t>
            </a:r>
            <a:r>
              <a:rPr lang="en-US" sz="1900" i="1" dirty="0">
                <a:latin typeface="+mn-lt"/>
                <a:ea typeface="+mn-ea"/>
              </a:rPr>
              <a:t> (7.5% UK population)</a:t>
            </a:r>
          </a:p>
          <a:p>
            <a:pPr marL="171450" indent="-228600">
              <a:lnSpc>
                <a:spcPct val="90000"/>
              </a:lnSpc>
              <a:spcAft>
                <a:spcPts val="600"/>
              </a:spcAft>
              <a:buFont typeface="Arial" panose="020B0604020202020204" pitchFamily="34" charset="0"/>
              <a:buChar char="•"/>
            </a:pPr>
            <a:r>
              <a:rPr lang="en-US" sz="1900" i="0" dirty="0">
                <a:latin typeface="+mn-lt"/>
                <a:ea typeface="+mn-ea"/>
              </a:rPr>
              <a:t>Curlew </a:t>
            </a:r>
            <a:r>
              <a:rPr lang="en-US" sz="1900" i="1" dirty="0">
                <a:latin typeface="+mn-lt"/>
                <a:ea typeface="+mn-ea"/>
              </a:rPr>
              <a:t>Numenius </a:t>
            </a:r>
            <a:r>
              <a:rPr lang="en-US" sz="1900" i="1" dirty="0" err="1">
                <a:latin typeface="+mn-lt"/>
                <a:ea typeface="+mn-ea"/>
              </a:rPr>
              <a:t>arquata</a:t>
            </a:r>
            <a:endParaRPr lang="en-US" sz="1900" i="1" dirty="0">
              <a:latin typeface="+mn-lt"/>
              <a:ea typeface="+mn-ea"/>
            </a:endParaRPr>
          </a:p>
          <a:p>
            <a:pPr marL="171450" indent="-228600">
              <a:lnSpc>
                <a:spcPct val="90000"/>
              </a:lnSpc>
              <a:spcAft>
                <a:spcPts val="600"/>
              </a:spcAft>
              <a:buFont typeface="Arial" panose="020B0604020202020204" pitchFamily="34" charset="0"/>
              <a:buChar char="•"/>
            </a:pPr>
            <a:r>
              <a:rPr lang="en-US" sz="1900" i="0" dirty="0">
                <a:latin typeface="+mn-lt"/>
                <a:ea typeface="+mn-ea"/>
              </a:rPr>
              <a:t>Redshank </a:t>
            </a:r>
            <a:r>
              <a:rPr lang="en-US" sz="1900" i="1" dirty="0" err="1">
                <a:latin typeface="+mn-lt"/>
                <a:ea typeface="+mn-ea"/>
              </a:rPr>
              <a:t>Tringa</a:t>
            </a:r>
            <a:r>
              <a:rPr lang="en-US" sz="1900" i="1" dirty="0">
                <a:latin typeface="+mn-lt"/>
                <a:ea typeface="+mn-ea"/>
              </a:rPr>
              <a:t> tetanus</a:t>
            </a:r>
          </a:p>
          <a:p>
            <a:pPr marL="171450" indent="-228600">
              <a:lnSpc>
                <a:spcPct val="90000"/>
              </a:lnSpc>
              <a:spcAft>
                <a:spcPts val="600"/>
              </a:spcAft>
              <a:buFont typeface="Arial" panose="020B0604020202020204" pitchFamily="34" charset="0"/>
              <a:buChar char="•"/>
            </a:pPr>
            <a:r>
              <a:rPr lang="en-US" sz="1900" i="0" dirty="0">
                <a:latin typeface="+mn-lt"/>
                <a:ea typeface="+mn-ea"/>
              </a:rPr>
              <a:t>Ringed Plover </a:t>
            </a:r>
            <a:r>
              <a:rPr lang="en-US" sz="1900" i="1" dirty="0">
                <a:latin typeface="+mn-lt"/>
                <a:ea typeface="+mn-ea"/>
              </a:rPr>
              <a:t>Charadrius </a:t>
            </a:r>
            <a:r>
              <a:rPr lang="en-US" sz="1900" i="1" dirty="0" err="1">
                <a:latin typeface="+mn-lt"/>
                <a:ea typeface="+mn-ea"/>
              </a:rPr>
              <a:t>hiaticula</a:t>
            </a:r>
            <a:endParaRPr lang="en-US" sz="1900" i="1" dirty="0">
              <a:latin typeface="+mn-lt"/>
              <a:ea typeface="+mn-ea"/>
            </a:endParaRPr>
          </a:p>
          <a:p>
            <a:pPr marL="171450" indent="-228600">
              <a:lnSpc>
                <a:spcPct val="90000"/>
              </a:lnSpc>
              <a:spcAft>
                <a:spcPts val="600"/>
              </a:spcAft>
              <a:buFont typeface="Arial" panose="020B0604020202020204" pitchFamily="34" charset="0"/>
              <a:buChar char="•"/>
            </a:pPr>
            <a:r>
              <a:rPr lang="en-US" sz="1900" i="0" dirty="0">
                <a:latin typeface="+mn-lt"/>
                <a:ea typeface="+mn-ea"/>
              </a:rPr>
              <a:t>Grey Plover </a:t>
            </a:r>
            <a:r>
              <a:rPr lang="en-US" sz="1900" i="1" dirty="0" err="1">
                <a:latin typeface="+mn-lt"/>
                <a:ea typeface="+mn-ea"/>
              </a:rPr>
              <a:t>Pluvialis</a:t>
            </a:r>
            <a:r>
              <a:rPr lang="en-US" sz="1900" i="1" dirty="0">
                <a:latin typeface="+mn-lt"/>
                <a:ea typeface="+mn-ea"/>
              </a:rPr>
              <a:t> </a:t>
            </a:r>
            <a:r>
              <a:rPr lang="en-US" sz="1900" i="1" dirty="0" err="1">
                <a:latin typeface="+mn-lt"/>
                <a:ea typeface="+mn-ea"/>
              </a:rPr>
              <a:t>squatarola</a:t>
            </a:r>
            <a:endParaRPr lang="en-US" sz="1900" i="0" dirty="0">
              <a:latin typeface="+mn-lt"/>
              <a:ea typeface="+mn-ea"/>
            </a:endParaRPr>
          </a:p>
          <a:p>
            <a:pPr indent="-228600">
              <a:lnSpc>
                <a:spcPct val="90000"/>
              </a:lnSpc>
              <a:spcAft>
                <a:spcPts val="600"/>
              </a:spcAft>
              <a:buFont typeface="Arial" panose="020B0604020202020204" pitchFamily="34" charset="0"/>
              <a:buChar char="•"/>
            </a:pPr>
            <a:endParaRPr lang="en-US" sz="1900" dirty="0">
              <a:latin typeface="+mn-lt"/>
              <a:ea typeface="+mn-ea"/>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Delta-Simons Passes EIA Quality Mark Review With Commendation | Delta ...">
            <a:extLst>
              <a:ext uri="{FF2B5EF4-FFF2-40B4-BE49-F238E27FC236}">
                <a16:creationId xmlns:a16="http://schemas.microsoft.com/office/drawing/2014/main" id="{D7EEBD5B-D661-6FF1-EDB3-552285FAE3A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6512" y="1227584"/>
            <a:ext cx="9144000" cy="4433664"/>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6F8D60B9-33CE-6CF8-D919-E45C26DBC2BA}"/>
              </a:ext>
            </a:extLst>
          </p:cNvPr>
          <p:cNvSpPr>
            <a:spLocks noGrp="1"/>
          </p:cNvSpPr>
          <p:nvPr>
            <p:ph type="title"/>
          </p:nvPr>
        </p:nvSpPr>
        <p:spPr>
          <a:xfrm>
            <a:off x="457200" y="271801"/>
            <a:ext cx="4114800" cy="1143000"/>
          </a:xfrm>
        </p:spPr>
        <p:txBody>
          <a:bodyPr/>
          <a:lstStyle/>
          <a:p>
            <a:r>
              <a:rPr lang="en-US" dirty="0"/>
              <a:t>Strengths</a:t>
            </a:r>
          </a:p>
        </p:txBody>
      </p:sp>
      <p:sp>
        <p:nvSpPr>
          <p:cNvPr id="3" name="Text Placeholder 2">
            <a:extLst>
              <a:ext uri="{FF2B5EF4-FFF2-40B4-BE49-F238E27FC236}">
                <a16:creationId xmlns:a16="http://schemas.microsoft.com/office/drawing/2014/main" id="{1171C1FA-E386-34F2-739A-D7FEF051C83F}"/>
              </a:ext>
            </a:extLst>
          </p:cNvPr>
          <p:cNvSpPr>
            <a:spLocks noGrp="1"/>
          </p:cNvSpPr>
          <p:nvPr>
            <p:ph type="body" idx="1"/>
          </p:nvPr>
        </p:nvSpPr>
        <p:spPr>
          <a:xfrm>
            <a:off x="5004048" y="1196752"/>
            <a:ext cx="3985200" cy="3442960"/>
          </a:xfrm>
        </p:spPr>
        <p:txBody>
          <a:bodyPr/>
          <a:lstStyle/>
          <a:p>
            <a:r>
              <a:rPr lang="en-US" dirty="0"/>
              <a:t>Comprehensive </a:t>
            </a:r>
          </a:p>
          <a:p>
            <a:r>
              <a:rPr lang="en-US" dirty="0"/>
              <a:t>Quality Mark</a:t>
            </a:r>
          </a:p>
        </p:txBody>
      </p:sp>
    </p:spTree>
    <p:extLst>
      <p:ext uri="{BB962C8B-B14F-4D97-AF65-F5344CB8AC3E}">
        <p14:creationId xmlns:p14="http://schemas.microsoft.com/office/powerpoint/2010/main" val="280230111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8A6B2607-F63B-B628-900E-752CD6EC0584}"/>
              </a:ext>
            </a:extLst>
          </p:cNvPr>
          <p:cNvPicPr>
            <a:picLocks noChangeAspect="1"/>
          </p:cNvPicPr>
          <p:nvPr/>
        </p:nvPicPr>
        <p:blipFill>
          <a:blip r:embed="rId3"/>
          <a:stretch>
            <a:fillRect/>
          </a:stretch>
        </p:blipFill>
        <p:spPr>
          <a:xfrm>
            <a:off x="1895856" y="1455488"/>
            <a:ext cx="7248144" cy="1515627"/>
          </a:xfrm>
          <a:prstGeom prst="rect">
            <a:avLst/>
          </a:prstGeom>
        </p:spPr>
      </p:pic>
      <p:pic>
        <p:nvPicPr>
          <p:cNvPr id="8" name="Picture 7">
            <a:extLst>
              <a:ext uri="{FF2B5EF4-FFF2-40B4-BE49-F238E27FC236}">
                <a16:creationId xmlns:a16="http://schemas.microsoft.com/office/drawing/2014/main" id="{1A4DFE21-113E-92ED-1910-74DDBAD4505D}"/>
              </a:ext>
            </a:extLst>
          </p:cNvPr>
          <p:cNvPicPr>
            <a:picLocks noChangeAspect="1"/>
          </p:cNvPicPr>
          <p:nvPr/>
        </p:nvPicPr>
        <p:blipFill>
          <a:blip r:embed="rId4"/>
          <a:stretch>
            <a:fillRect/>
          </a:stretch>
        </p:blipFill>
        <p:spPr>
          <a:xfrm>
            <a:off x="0" y="3075282"/>
            <a:ext cx="6400800" cy="1712602"/>
          </a:xfrm>
          <a:prstGeom prst="rect">
            <a:avLst/>
          </a:prstGeom>
        </p:spPr>
      </p:pic>
      <p:sp>
        <p:nvSpPr>
          <p:cNvPr id="9" name="TextBox 8">
            <a:extLst>
              <a:ext uri="{FF2B5EF4-FFF2-40B4-BE49-F238E27FC236}">
                <a16:creationId xmlns:a16="http://schemas.microsoft.com/office/drawing/2014/main" id="{C0008843-C327-6125-BE08-1D0A0780185E}"/>
              </a:ext>
            </a:extLst>
          </p:cNvPr>
          <p:cNvSpPr txBox="1"/>
          <p:nvPr/>
        </p:nvSpPr>
        <p:spPr>
          <a:xfrm>
            <a:off x="4026408" y="4787884"/>
            <a:ext cx="502920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i="1" dirty="0">
                <a:solidFill>
                  <a:srgbClr val="141414"/>
                </a:solidFill>
                <a:latin typeface="Open Sans"/>
                <a:ea typeface="Open Sans"/>
                <a:cs typeface="Open Sans"/>
              </a:rPr>
              <a:t>"People interested in viewing the full plans can search the reference 21/02138/MJR on the council’s website."</a:t>
            </a:r>
            <a:endParaRPr lang="en-US" i="1" dirty="0">
              <a:cs typeface="Arial"/>
            </a:endParaRPr>
          </a:p>
        </p:txBody>
      </p:sp>
      <p:sp>
        <p:nvSpPr>
          <p:cNvPr id="2" name="Title 1">
            <a:extLst>
              <a:ext uri="{FF2B5EF4-FFF2-40B4-BE49-F238E27FC236}">
                <a16:creationId xmlns:a16="http://schemas.microsoft.com/office/drawing/2014/main" id="{D95B4093-3C99-8AA7-524A-7F7D8C55D0BF}"/>
              </a:ext>
            </a:extLst>
          </p:cNvPr>
          <p:cNvSpPr>
            <a:spLocks noGrp="1"/>
          </p:cNvSpPr>
          <p:nvPr>
            <p:ph type="title"/>
          </p:nvPr>
        </p:nvSpPr>
        <p:spPr>
          <a:xfrm>
            <a:off x="107504" y="193885"/>
            <a:ext cx="8229600" cy="1143000"/>
          </a:xfrm>
        </p:spPr>
        <p:txBody>
          <a:bodyPr/>
          <a:lstStyle/>
          <a:p>
            <a:r>
              <a:rPr lang="en-US" dirty="0"/>
              <a:t>Weakness</a:t>
            </a:r>
          </a:p>
        </p:txBody>
      </p:sp>
    </p:spTree>
    <p:extLst>
      <p:ext uri="{BB962C8B-B14F-4D97-AF65-F5344CB8AC3E}">
        <p14:creationId xmlns:p14="http://schemas.microsoft.com/office/powerpoint/2010/main" val="186414283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189FEFE0-5F1A-37A9-C9AD-078E5781D7F6}"/>
              </a:ext>
            </a:extLst>
          </p:cNvPr>
          <p:cNvPicPr>
            <a:picLocks noChangeAspect="1"/>
          </p:cNvPicPr>
          <p:nvPr/>
        </p:nvPicPr>
        <p:blipFill>
          <a:blip r:embed="rId3"/>
          <a:stretch>
            <a:fillRect/>
          </a:stretch>
        </p:blipFill>
        <p:spPr>
          <a:xfrm>
            <a:off x="539552" y="548680"/>
            <a:ext cx="7040880" cy="4277170"/>
          </a:xfrm>
          <a:prstGeom prst="rect">
            <a:avLst/>
          </a:prstGeom>
        </p:spPr>
      </p:pic>
      <p:sp>
        <p:nvSpPr>
          <p:cNvPr id="7" name="TextBox 6">
            <a:extLst>
              <a:ext uri="{FF2B5EF4-FFF2-40B4-BE49-F238E27FC236}">
                <a16:creationId xmlns:a16="http://schemas.microsoft.com/office/drawing/2014/main" id="{1280010F-9646-7C2E-0FA1-F4EEEC605306}"/>
              </a:ext>
            </a:extLst>
          </p:cNvPr>
          <p:cNvSpPr txBox="1"/>
          <p:nvPr/>
        </p:nvSpPr>
        <p:spPr>
          <a:xfrm>
            <a:off x="170688" y="5229200"/>
            <a:ext cx="8802624"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latin typeface="Arial"/>
                <a:ea typeface="ＭＳ Ｐゴシック"/>
                <a:cs typeface="Arial"/>
                <a:hlinkClick r:id="rId4"/>
              </a:rPr>
              <a:t>https://publicregister.naturalresources.wales/Search/Results?SearchTerm=CML2147</a:t>
            </a:r>
            <a:endParaRPr lang="en-US" dirty="0"/>
          </a:p>
          <a:p>
            <a:endParaRPr lang="en-US" dirty="0">
              <a:cs typeface="Arial"/>
            </a:endParaRPr>
          </a:p>
          <a:p>
            <a:endParaRPr lang="en-US" dirty="0">
              <a:cs typeface="Arial"/>
            </a:endParaRPr>
          </a:p>
        </p:txBody>
      </p:sp>
    </p:spTree>
    <p:extLst>
      <p:ext uri="{BB962C8B-B14F-4D97-AF65-F5344CB8AC3E}">
        <p14:creationId xmlns:p14="http://schemas.microsoft.com/office/powerpoint/2010/main" val="217555254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8" name="Rectangle 37">
            <a:extLst>
              <a:ext uri="{FF2B5EF4-FFF2-40B4-BE49-F238E27FC236}">
                <a16:creationId xmlns:a16="http://schemas.microsoft.com/office/drawing/2014/main" id="{1A9F7B4E-B03D-4F64-BE33-00D074458D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 name="Picture 16" descr="Elevated view of marsh and tidelands at dusk">
            <a:extLst>
              <a:ext uri="{FF2B5EF4-FFF2-40B4-BE49-F238E27FC236}">
                <a16:creationId xmlns:a16="http://schemas.microsoft.com/office/drawing/2014/main" id="{76DB2B9C-9923-D1C9-C87F-EB755A9A5E99}"/>
              </a:ext>
            </a:extLst>
          </p:cNvPr>
          <p:cNvPicPr>
            <a:picLocks noChangeAspect="1"/>
          </p:cNvPicPr>
          <p:nvPr/>
        </p:nvPicPr>
        <p:blipFill rotWithShape="1">
          <a:blip r:embed="rId3">
            <a:alphaModFix amt="40000"/>
            <a:extLst>
              <a:ext uri="{28A0092B-C50C-407E-A947-70E740481C1C}">
                <a14:useLocalDpi xmlns:a14="http://schemas.microsoft.com/office/drawing/2010/main" val="0"/>
              </a:ext>
            </a:extLst>
          </a:blip>
          <a:srcRect l="11000" r="-1" b="-1"/>
          <a:stretch/>
        </p:blipFill>
        <p:spPr>
          <a:xfrm>
            <a:off x="20" y="393973"/>
            <a:ext cx="9143980" cy="6857990"/>
          </a:xfrm>
          <a:prstGeom prst="rect">
            <a:avLst/>
          </a:prstGeom>
        </p:spPr>
      </p:pic>
      <p:sp>
        <p:nvSpPr>
          <p:cNvPr id="2" name="Title 1">
            <a:extLst>
              <a:ext uri="{FF2B5EF4-FFF2-40B4-BE49-F238E27FC236}">
                <a16:creationId xmlns:a16="http://schemas.microsoft.com/office/drawing/2014/main" id="{0A473079-1252-2B6E-56F6-0AC17F1DF2C7}"/>
              </a:ext>
            </a:extLst>
          </p:cNvPr>
          <p:cNvSpPr>
            <a:spLocks noGrp="1"/>
          </p:cNvSpPr>
          <p:nvPr>
            <p:ph type="title"/>
          </p:nvPr>
        </p:nvSpPr>
        <p:spPr>
          <a:xfrm>
            <a:off x="628650" y="365125"/>
            <a:ext cx="7886700" cy="1325563"/>
          </a:xfrm>
        </p:spPr>
        <p:txBody>
          <a:bodyPr vert="horz" lIns="91440" tIns="45720" rIns="91440" bIns="45720" rtlCol="0" anchor="ctr">
            <a:normAutofit/>
          </a:bodyPr>
          <a:lstStyle/>
          <a:p>
            <a:r>
              <a:rPr lang="en-US" sz="4700" dirty="0">
                <a:solidFill>
                  <a:schemeClr val="bg1"/>
                </a:solidFill>
              </a:rPr>
              <a:t>Ecology – weaknesses </a:t>
            </a:r>
          </a:p>
        </p:txBody>
      </p:sp>
      <p:sp>
        <p:nvSpPr>
          <p:cNvPr id="39" name="sketchy line">
            <a:extLst>
              <a:ext uri="{FF2B5EF4-FFF2-40B4-BE49-F238E27FC236}">
                <a16:creationId xmlns:a16="http://schemas.microsoft.com/office/drawing/2014/main" id="{7E2BE7F7-CA89-4002-ACCE-A478AEA24F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799" y="1681544"/>
            <a:ext cx="7269480" cy="18288"/>
          </a:xfrm>
          <a:custGeom>
            <a:avLst/>
            <a:gdLst>
              <a:gd name="connsiteX0" fmla="*/ 0 w 7269480"/>
              <a:gd name="connsiteY0" fmla="*/ 0 h 18288"/>
              <a:gd name="connsiteX1" fmla="*/ 733557 w 7269480"/>
              <a:gd name="connsiteY1" fmla="*/ 0 h 18288"/>
              <a:gd name="connsiteX2" fmla="*/ 1249029 w 7269480"/>
              <a:gd name="connsiteY2" fmla="*/ 0 h 18288"/>
              <a:gd name="connsiteX3" fmla="*/ 1764501 w 7269480"/>
              <a:gd name="connsiteY3" fmla="*/ 0 h 18288"/>
              <a:gd name="connsiteX4" fmla="*/ 2207278 w 7269480"/>
              <a:gd name="connsiteY4" fmla="*/ 0 h 18288"/>
              <a:gd name="connsiteX5" fmla="*/ 3013530 w 7269480"/>
              <a:gd name="connsiteY5" fmla="*/ 0 h 18288"/>
              <a:gd name="connsiteX6" fmla="*/ 3819781 w 7269480"/>
              <a:gd name="connsiteY6" fmla="*/ 0 h 18288"/>
              <a:gd name="connsiteX7" fmla="*/ 4626033 w 7269480"/>
              <a:gd name="connsiteY7" fmla="*/ 0 h 18288"/>
              <a:gd name="connsiteX8" fmla="*/ 5068810 w 7269480"/>
              <a:gd name="connsiteY8" fmla="*/ 0 h 18288"/>
              <a:gd name="connsiteX9" fmla="*/ 5656977 w 7269480"/>
              <a:gd name="connsiteY9" fmla="*/ 0 h 18288"/>
              <a:gd name="connsiteX10" fmla="*/ 6099755 w 7269480"/>
              <a:gd name="connsiteY10" fmla="*/ 0 h 18288"/>
              <a:gd name="connsiteX11" fmla="*/ 7269480 w 7269480"/>
              <a:gd name="connsiteY11" fmla="*/ 0 h 18288"/>
              <a:gd name="connsiteX12" fmla="*/ 7269480 w 7269480"/>
              <a:gd name="connsiteY12" fmla="*/ 18288 h 18288"/>
              <a:gd name="connsiteX13" fmla="*/ 6463229 w 7269480"/>
              <a:gd name="connsiteY13" fmla="*/ 18288 h 18288"/>
              <a:gd name="connsiteX14" fmla="*/ 6020451 w 7269480"/>
              <a:gd name="connsiteY14" fmla="*/ 18288 h 18288"/>
              <a:gd name="connsiteX15" fmla="*/ 5504979 w 7269480"/>
              <a:gd name="connsiteY15" fmla="*/ 18288 h 18288"/>
              <a:gd name="connsiteX16" fmla="*/ 4989507 w 7269480"/>
              <a:gd name="connsiteY16" fmla="*/ 18288 h 18288"/>
              <a:gd name="connsiteX17" fmla="*/ 4474035 w 7269480"/>
              <a:gd name="connsiteY17" fmla="*/ 18288 h 18288"/>
              <a:gd name="connsiteX18" fmla="*/ 3958562 w 7269480"/>
              <a:gd name="connsiteY18" fmla="*/ 18288 h 18288"/>
              <a:gd name="connsiteX19" fmla="*/ 3443090 w 7269480"/>
              <a:gd name="connsiteY19" fmla="*/ 18288 h 18288"/>
              <a:gd name="connsiteX20" fmla="*/ 2709533 w 7269480"/>
              <a:gd name="connsiteY20" fmla="*/ 18288 h 18288"/>
              <a:gd name="connsiteX21" fmla="*/ 2194061 w 7269480"/>
              <a:gd name="connsiteY21" fmla="*/ 18288 h 18288"/>
              <a:gd name="connsiteX22" fmla="*/ 1751284 w 7269480"/>
              <a:gd name="connsiteY22" fmla="*/ 18288 h 18288"/>
              <a:gd name="connsiteX23" fmla="*/ 1163117 w 7269480"/>
              <a:gd name="connsiteY23" fmla="*/ 18288 h 18288"/>
              <a:gd name="connsiteX24" fmla="*/ 0 w 7269480"/>
              <a:gd name="connsiteY24" fmla="*/ 18288 h 18288"/>
              <a:gd name="connsiteX25" fmla="*/ 0 w 7269480"/>
              <a:gd name="connsiteY25" fmla="*/ 0 h 18288"/>
              <a:gd name="connsiteX0" fmla="*/ 0 w 7269480"/>
              <a:gd name="connsiteY0" fmla="*/ 0 h 18288"/>
              <a:gd name="connsiteX1" fmla="*/ 515472 w 7269480"/>
              <a:gd name="connsiteY1" fmla="*/ 0 h 18288"/>
              <a:gd name="connsiteX2" fmla="*/ 958250 w 7269480"/>
              <a:gd name="connsiteY2" fmla="*/ 0 h 18288"/>
              <a:gd name="connsiteX3" fmla="*/ 1473722 w 7269480"/>
              <a:gd name="connsiteY3" fmla="*/ 0 h 18288"/>
              <a:gd name="connsiteX4" fmla="*/ 2134584 w 7269480"/>
              <a:gd name="connsiteY4" fmla="*/ 0 h 18288"/>
              <a:gd name="connsiteX5" fmla="*/ 2868140 w 7269480"/>
              <a:gd name="connsiteY5" fmla="*/ 0 h 18288"/>
              <a:gd name="connsiteX6" fmla="*/ 3674392 w 7269480"/>
              <a:gd name="connsiteY6" fmla="*/ 0 h 18288"/>
              <a:gd name="connsiteX7" fmla="*/ 4480643 w 7269480"/>
              <a:gd name="connsiteY7" fmla="*/ 0 h 18288"/>
              <a:gd name="connsiteX8" fmla="*/ 5068810 w 7269480"/>
              <a:gd name="connsiteY8" fmla="*/ 0 h 18288"/>
              <a:gd name="connsiteX9" fmla="*/ 5802367 w 7269480"/>
              <a:gd name="connsiteY9" fmla="*/ 0 h 18288"/>
              <a:gd name="connsiteX10" fmla="*/ 6463229 w 7269480"/>
              <a:gd name="connsiteY10" fmla="*/ 0 h 18288"/>
              <a:gd name="connsiteX11" fmla="*/ 7269480 w 7269480"/>
              <a:gd name="connsiteY11" fmla="*/ 0 h 18288"/>
              <a:gd name="connsiteX12" fmla="*/ 7269480 w 7269480"/>
              <a:gd name="connsiteY12" fmla="*/ 18288 h 18288"/>
              <a:gd name="connsiteX13" fmla="*/ 6608618 w 7269480"/>
              <a:gd name="connsiteY13" fmla="*/ 18288 h 18288"/>
              <a:gd name="connsiteX14" fmla="*/ 6020451 w 7269480"/>
              <a:gd name="connsiteY14" fmla="*/ 18288 h 18288"/>
              <a:gd name="connsiteX15" fmla="*/ 5432284 w 7269480"/>
              <a:gd name="connsiteY15" fmla="*/ 18288 h 18288"/>
              <a:gd name="connsiteX16" fmla="*/ 4626033 w 7269480"/>
              <a:gd name="connsiteY16" fmla="*/ 18288 h 18288"/>
              <a:gd name="connsiteX17" fmla="*/ 4110561 w 7269480"/>
              <a:gd name="connsiteY17" fmla="*/ 18288 h 18288"/>
              <a:gd name="connsiteX18" fmla="*/ 3377004 w 7269480"/>
              <a:gd name="connsiteY18" fmla="*/ 18288 h 18288"/>
              <a:gd name="connsiteX19" fmla="*/ 2934226 w 7269480"/>
              <a:gd name="connsiteY19" fmla="*/ 18288 h 18288"/>
              <a:gd name="connsiteX20" fmla="*/ 2273365 w 7269480"/>
              <a:gd name="connsiteY20" fmla="*/ 18288 h 18288"/>
              <a:gd name="connsiteX21" fmla="*/ 1757892 w 7269480"/>
              <a:gd name="connsiteY21" fmla="*/ 18288 h 18288"/>
              <a:gd name="connsiteX22" fmla="*/ 951641 w 7269480"/>
              <a:gd name="connsiteY22" fmla="*/ 18288 h 18288"/>
              <a:gd name="connsiteX23" fmla="*/ 0 w 7269480"/>
              <a:gd name="connsiteY23" fmla="*/ 18288 h 18288"/>
              <a:gd name="connsiteX24" fmla="*/ 0 w 7269480"/>
              <a:gd name="connsiteY24"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7269480" h="18288" fill="none" extrusionOk="0">
                <a:moveTo>
                  <a:pt x="0" y="0"/>
                </a:moveTo>
                <a:cubicBezTo>
                  <a:pt x="235128" y="3132"/>
                  <a:pt x="451867" y="39303"/>
                  <a:pt x="733557" y="0"/>
                </a:cubicBezTo>
                <a:cubicBezTo>
                  <a:pt x="1041917" y="-26384"/>
                  <a:pt x="1017903" y="-18696"/>
                  <a:pt x="1249029" y="0"/>
                </a:cubicBezTo>
                <a:cubicBezTo>
                  <a:pt x="1467178" y="31708"/>
                  <a:pt x="1662247" y="41118"/>
                  <a:pt x="1764501" y="0"/>
                </a:cubicBezTo>
                <a:cubicBezTo>
                  <a:pt x="1900779" y="-6870"/>
                  <a:pt x="2072991" y="-25341"/>
                  <a:pt x="2207278" y="0"/>
                </a:cubicBezTo>
                <a:cubicBezTo>
                  <a:pt x="2265877" y="34574"/>
                  <a:pt x="2632620" y="104781"/>
                  <a:pt x="3013530" y="0"/>
                </a:cubicBezTo>
                <a:cubicBezTo>
                  <a:pt x="3334490" y="-59163"/>
                  <a:pt x="3475301" y="47386"/>
                  <a:pt x="3819781" y="0"/>
                </a:cubicBezTo>
                <a:cubicBezTo>
                  <a:pt x="4196358" y="-37804"/>
                  <a:pt x="4303513" y="-11131"/>
                  <a:pt x="4626033" y="0"/>
                </a:cubicBezTo>
                <a:cubicBezTo>
                  <a:pt x="4934787" y="29249"/>
                  <a:pt x="4944754" y="17065"/>
                  <a:pt x="5068810" y="0"/>
                </a:cubicBezTo>
                <a:cubicBezTo>
                  <a:pt x="5209508" y="-19562"/>
                  <a:pt x="5356206" y="22850"/>
                  <a:pt x="5656977" y="0"/>
                </a:cubicBezTo>
                <a:cubicBezTo>
                  <a:pt x="5941315" y="13558"/>
                  <a:pt x="5903828" y="-18462"/>
                  <a:pt x="6099755" y="0"/>
                </a:cubicBezTo>
                <a:cubicBezTo>
                  <a:pt x="6314513" y="-31302"/>
                  <a:pt x="6960022" y="-11355"/>
                  <a:pt x="7269480" y="0"/>
                </a:cubicBezTo>
                <a:cubicBezTo>
                  <a:pt x="7269107" y="8892"/>
                  <a:pt x="7269891" y="12971"/>
                  <a:pt x="7269480" y="18288"/>
                </a:cubicBezTo>
                <a:cubicBezTo>
                  <a:pt x="7069773" y="63254"/>
                  <a:pt x="6761614" y="96"/>
                  <a:pt x="6463229" y="18288"/>
                </a:cubicBezTo>
                <a:cubicBezTo>
                  <a:pt x="6176137" y="29304"/>
                  <a:pt x="6202734" y="42678"/>
                  <a:pt x="6020451" y="18288"/>
                </a:cubicBezTo>
                <a:cubicBezTo>
                  <a:pt x="5818836" y="4777"/>
                  <a:pt x="5721727" y="-10784"/>
                  <a:pt x="5504979" y="18288"/>
                </a:cubicBezTo>
                <a:cubicBezTo>
                  <a:pt x="5326805" y="68107"/>
                  <a:pt x="5197747" y="9507"/>
                  <a:pt x="4989507" y="18288"/>
                </a:cubicBezTo>
                <a:cubicBezTo>
                  <a:pt x="4763009" y="43859"/>
                  <a:pt x="4639415" y="27730"/>
                  <a:pt x="4474035" y="18288"/>
                </a:cubicBezTo>
                <a:cubicBezTo>
                  <a:pt x="4344126" y="-11044"/>
                  <a:pt x="4109566" y="23406"/>
                  <a:pt x="3958562" y="18288"/>
                </a:cubicBezTo>
                <a:cubicBezTo>
                  <a:pt x="3798316" y="26645"/>
                  <a:pt x="3645649" y="23666"/>
                  <a:pt x="3443090" y="18288"/>
                </a:cubicBezTo>
                <a:cubicBezTo>
                  <a:pt x="3244219" y="28660"/>
                  <a:pt x="3102677" y="4915"/>
                  <a:pt x="2709533" y="18288"/>
                </a:cubicBezTo>
                <a:cubicBezTo>
                  <a:pt x="2353187" y="42124"/>
                  <a:pt x="2422678" y="48861"/>
                  <a:pt x="2194061" y="18288"/>
                </a:cubicBezTo>
                <a:cubicBezTo>
                  <a:pt x="1953278" y="7529"/>
                  <a:pt x="1876545" y="25727"/>
                  <a:pt x="1751284" y="18288"/>
                </a:cubicBezTo>
                <a:cubicBezTo>
                  <a:pt x="1616404" y="7186"/>
                  <a:pt x="1467166" y="48303"/>
                  <a:pt x="1163117" y="18288"/>
                </a:cubicBezTo>
                <a:cubicBezTo>
                  <a:pt x="832308" y="-22338"/>
                  <a:pt x="531097" y="-29235"/>
                  <a:pt x="0" y="18288"/>
                </a:cubicBezTo>
                <a:cubicBezTo>
                  <a:pt x="-54" y="11431"/>
                  <a:pt x="328" y="6853"/>
                  <a:pt x="0" y="0"/>
                </a:cubicBezTo>
                <a:close/>
              </a:path>
              <a:path w="7269480" h="18288" stroke="0" extrusionOk="0">
                <a:moveTo>
                  <a:pt x="0" y="0"/>
                </a:moveTo>
                <a:cubicBezTo>
                  <a:pt x="93677" y="-40520"/>
                  <a:pt x="343551" y="-20764"/>
                  <a:pt x="515472" y="0"/>
                </a:cubicBezTo>
                <a:cubicBezTo>
                  <a:pt x="661472" y="33485"/>
                  <a:pt x="738086" y="-8485"/>
                  <a:pt x="958250" y="0"/>
                </a:cubicBezTo>
                <a:cubicBezTo>
                  <a:pt x="1185804" y="12649"/>
                  <a:pt x="1301342" y="10087"/>
                  <a:pt x="1473722" y="0"/>
                </a:cubicBezTo>
                <a:cubicBezTo>
                  <a:pt x="1636492" y="23566"/>
                  <a:pt x="2004928" y="1595"/>
                  <a:pt x="2134584" y="0"/>
                </a:cubicBezTo>
                <a:cubicBezTo>
                  <a:pt x="2293863" y="-51652"/>
                  <a:pt x="2549409" y="31237"/>
                  <a:pt x="2868140" y="0"/>
                </a:cubicBezTo>
                <a:cubicBezTo>
                  <a:pt x="3128066" y="-19431"/>
                  <a:pt x="3471315" y="36471"/>
                  <a:pt x="3674392" y="0"/>
                </a:cubicBezTo>
                <a:cubicBezTo>
                  <a:pt x="3867736" y="26529"/>
                  <a:pt x="4121894" y="-13345"/>
                  <a:pt x="4480643" y="0"/>
                </a:cubicBezTo>
                <a:cubicBezTo>
                  <a:pt x="4861667" y="10265"/>
                  <a:pt x="4904111" y="1116"/>
                  <a:pt x="5068810" y="0"/>
                </a:cubicBezTo>
                <a:cubicBezTo>
                  <a:pt x="5254525" y="48544"/>
                  <a:pt x="5489794" y="-47731"/>
                  <a:pt x="5802367" y="0"/>
                </a:cubicBezTo>
                <a:cubicBezTo>
                  <a:pt x="6112570" y="36047"/>
                  <a:pt x="6247610" y="16030"/>
                  <a:pt x="6463229" y="0"/>
                </a:cubicBezTo>
                <a:cubicBezTo>
                  <a:pt x="6699726" y="8242"/>
                  <a:pt x="7085980" y="17508"/>
                  <a:pt x="7269480" y="0"/>
                </a:cubicBezTo>
                <a:cubicBezTo>
                  <a:pt x="7268407" y="8397"/>
                  <a:pt x="7268853" y="13314"/>
                  <a:pt x="7269480" y="18288"/>
                </a:cubicBezTo>
                <a:cubicBezTo>
                  <a:pt x="6934530" y="64734"/>
                  <a:pt x="6753912" y="-12848"/>
                  <a:pt x="6608618" y="18288"/>
                </a:cubicBezTo>
                <a:cubicBezTo>
                  <a:pt x="6499813" y="47415"/>
                  <a:pt x="6197442" y="-16113"/>
                  <a:pt x="6020451" y="18288"/>
                </a:cubicBezTo>
                <a:cubicBezTo>
                  <a:pt x="5845458" y="6562"/>
                  <a:pt x="5619316" y="-2364"/>
                  <a:pt x="5432284" y="18288"/>
                </a:cubicBezTo>
                <a:cubicBezTo>
                  <a:pt x="5232831" y="32495"/>
                  <a:pt x="5026244" y="57062"/>
                  <a:pt x="4626033" y="18288"/>
                </a:cubicBezTo>
                <a:cubicBezTo>
                  <a:pt x="4266016" y="14485"/>
                  <a:pt x="4244313" y="45809"/>
                  <a:pt x="4110561" y="18288"/>
                </a:cubicBezTo>
                <a:cubicBezTo>
                  <a:pt x="4000841" y="-45488"/>
                  <a:pt x="3590021" y="47044"/>
                  <a:pt x="3377004" y="18288"/>
                </a:cubicBezTo>
                <a:cubicBezTo>
                  <a:pt x="3189406" y="-19008"/>
                  <a:pt x="3038882" y="18056"/>
                  <a:pt x="2934226" y="18288"/>
                </a:cubicBezTo>
                <a:cubicBezTo>
                  <a:pt x="2810088" y="27476"/>
                  <a:pt x="2427832" y="22666"/>
                  <a:pt x="2273365" y="18288"/>
                </a:cubicBezTo>
                <a:cubicBezTo>
                  <a:pt x="2144728" y="11512"/>
                  <a:pt x="1941682" y="42792"/>
                  <a:pt x="1757892" y="18288"/>
                </a:cubicBezTo>
                <a:cubicBezTo>
                  <a:pt x="1511007" y="-9843"/>
                  <a:pt x="1148878" y="54983"/>
                  <a:pt x="951641" y="18288"/>
                </a:cubicBezTo>
                <a:cubicBezTo>
                  <a:pt x="725680" y="24064"/>
                  <a:pt x="440160" y="2088"/>
                  <a:pt x="0" y="18288"/>
                </a:cubicBezTo>
                <a:cubicBezTo>
                  <a:pt x="-800" y="9936"/>
                  <a:pt x="-297" y="5558"/>
                  <a:pt x="0" y="0"/>
                </a:cubicBezTo>
                <a:close/>
              </a:path>
              <a:path w="7269480" h="18288" fill="none" stroke="0" extrusionOk="0">
                <a:moveTo>
                  <a:pt x="0" y="0"/>
                </a:moveTo>
                <a:cubicBezTo>
                  <a:pt x="209523" y="-14416"/>
                  <a:pt x="402010" y="-4792"/>
                  <a:pt x="733557" y="0"/>
                </a:cubicBezTo>
                <a:cubicBezTo>
                  <a:pt x="1032265" y="-28108"/>
                  <a:pt x="1014845" y="-17933"/>
                  <a:pt x="1249029" y="0"/>
                </a:cubicBezTo>
                <a:cubicBezTo>
                  <a:pt x="1501995" y="8229"/>
                  <a:pt x="1629565" y="32396"/>
                  <a:pt x="1764501" y="0"/>
                </a:cubicBezTo>
                <a:cubicBezTo>
                  <a:pt x="1902554" y="-12694"/>
                  <a:pt x="2091757" y="-1413"/>
                  <a:pt x="2207278" y="0"/>
                </a:cubicBezTo>
                <a:cubicBezTo>
                  <a:pt x="2377281" y="28761"/>
                  <a:pt x="2680286" y="12469"/>
                  <a:pt x="3013530" y="0"/>
                </a:cubicBezTo>
                <a:cubicBezTo>
                  <a:pt x="3343102" y="-43660"/>
                  <a:pt x="3471083" y="58142"/>
                  <a:pt x="3819781" y="0"/>
                </a:cubicBezTo>
                <a:cubicBezTo>
                  <a:pt x="4189628" y="-30732"/>
                  <a:pt x="4315047" y="-34014"/>
                  <a:pt x="4626033" y="0"/>
                </a:cubicBezTo>
                <a:cubicBezTo>
                  <a:pt x="4932086" y="31993"/>
                  <a:pt x="4945270" y="14458"/>
                  <a:pt x="5068810" y="0"/>
                </a:cubicBezTo>
                <a:cubicBezTo>
                  <a:pt x="5214603" y="-51908"/>
                  <a:pt x="5356876" y="-32809"/>
                  <a:pt x="5656977" y="0"/>
                </a:cubicBezTo>
                <a:cubicBezTo>
                  <a:pt x="5935525" y="14193"/>
                  <a:pt x="5915508" y="-16541"/>
                  <a:pt x="6099755" y="0"/>
                </a:cubicBezTo>
                <a:cubicBezTo>
                  <a:pt x="6309893" y="27674"/>
                  <a:pt x="6875179" y="-39234"/>
                  <a:pt x="7269480" y="0"/>
                </a:cubicBezTo>
                <a:cubicBezTo>
                  <a:pt x="7269535" y="7937"/>
                  <a:pt x="7269706" y="13453"/>
                  <a:pt x="7269480" y="18288"/>
                </a:cubicBezTo>
                <a:cubicBezTo>
                  <a:pt x="7044177" y="41905"/>
                  <a:pt x="6762247" y="41916"/>
                  <a:pt x="6463229" y="18288"/>
                </a:cubicBezTo>
                <a:cubicBezTo>
                  <a:pt x="6176969" y="21616"/>
                  <a:pt x="6204882" y="31832"/>
                  <a:pt x="6020451" y="18288"/>
                </a:cubicBezTo>
                <a:cubicBezTo>
                  <a:pt x="5822541" y="-36494"/>
                  <a:pt x="5694440" y="-32839"/>
                  <a:pt x="5504979" y="18288"/>
                </a:cubicBezTo>
                <a:cubicBezTo>
                  <a:pt x="5319094" y="11473"/>
                  <a:pt x="5180317" y="9858"/>
                  <a:pt x="4989507" y="18288"/>
                </a:cubicBezTo>
                <a:cubicBezTo>
                  <a:pt x="4780362" y="44091"/>
                  <a:pt x="4602675" y="3603"/>
                  <a:pt x="4474035" y="18288"/>
                </a:cubicBezTo>
                <a:cubicBezTo>
                  <a:pt x="4332392" y="3956"/>
                  <a:pt x="4096107" y="22562"/>
                  <a:pt x="3958562" y="18288"/>
                </a:cubicBezTo>
                <a:cubicBezTo>
                  <a:pt x="3818758" y="669"/>
                  <a:pt x="3643861" y="-6459"/>
                  <a:pt x="3443090" y="18288"/>
                </a:cubicBezTo>
                <a:cubicBezTo>
                  <a:pt x="3229160" y="19421"/>
                  <a:pt x="3057515" y="-11242"/>
                  <a:pt x="2709533" y="18288"/>
                </a:cubicBezTo>
                <a:cubicBezTo>
                  <a:pt x="2360517" y="19044"/>
                  <a:pt x="2430273" y="18555"/>
                  <a:pt x="2194061" y="18288"/>
                </a:cubicBezTo>
                <a:cubicBezTo>
                  <a:pt x="1969669" y="-6632"/>
                  <a:pt x="1875262" y="24681"/>
                  <a:pt x="1751284" y="18288"/>
                </a:cubicBezTo>
                <a:cubicBezTo>
                  <a:pt x="1633556" y="5880"/>
                  <a:pt x="1431507" y="32395"/>
                  <a:pt x="1163117" y="18288"/>
                </a:cubicBezTo>
                <a:cubicBezTo>
                  <a:pt x="851599" y="26580"/>
                  <a:pt x="584809" y="26107"/>
                  <a:pt x="0" y="18288"/>
                </a:cubicBezTo>
                <a:cubicBezTo>
                  <a:pt x="30" y="10354"/>
                  <a:pt x="1368" y="7056"/>
                  <a:pt x="0" y="0"/>
                </a:cubicBezTo>
                <a:close/>
              </a:path>
            </a:pathLst>
          </a:custGeom>
          <a:solidFill>
            <a:srgbClr val="FFFFFF">
              <a:alpha val="75000"/>
            </a:srgbClr>
          </a:solidFill>
          <a:ln w="44450" cap="rnd">
            <a:solidFill>
              <a:schemeClr val="bg1">
                <a:alpha val="75000"/>
              </a:schemeClr>
            </a:solidFill>
            <a:round/>
            <a:extLst>
              <a:ext uri="{C807C97D-BFC1-408E-A445-0C87EB9F89A2}">
                <ask:lineSketchStyleProps xmlns:ask="http://schemas.microsoft.com/office/drawing/2018/sketchyshapes" sd="2727557108">
                  <a:custGeom>
                    <a:avLst/>
                    <a:gdLst>
                      <a:gd name="connsiteX0" fmla="*/ 0 w 7269480"/>
                      <a:gd name="connsiteY0" fmla="*/ 0 h 18288"/>
                      <a:gd name="connsiteX1" fmla="*/ 733557 w 7269480"/>
                      <a:gd name="connsiteY1" fmla="*/ 0 h 18288"/>
                      <a:gd name="connsiteX2" fmla="*/ 1249029 w 7269480"/>
                      <a:gd name="connsiteY2" fmla="*/ 0 h 18288"/>
                      <a:gd name="connsiteX3" fmla="*/ 1764501 w 7269480"/>
                      <a:gd name="connsiteY3" fmla="*/ 0 h 18288"/>
                      <a:gd name="connsiteX4" fmla="*/ 2207278 w 7269480"/>
                      <a:gd name="connsiteY4" fmla="*/ 0 h 18288"/>
                      <a:gd name="connsiteX5" fmla="*/ 3013530 w 7269480"/>
                      <a:gd name="connsiteY5" fmla="*/ 0 h 18288"/>
                      <a:gd name="connsiteX6" fmla="*/ 3819781 w 7269480"/>
                      <a:gd name="connsiteY6" fmla="*/ 0 h 18288"/>
                      <a:gd name="connsiteX7" fmla="*/ 4626033 w 7269480"/>
                      <a:gd name="connsiteY7" fmla="*/ 0 h 18288"/>
                      <a:gd name="connsiteX8" fmla="*/ 5068810 w 7269480"/>
                      <a:gd name="connsiteY8" fmla="*/ 0 h 18288"/>
                      <a:gd name="connsiteX9" fmla="*/ 5656977 w 7269480"/>
                      <a:gd name="connsiteY9" fmla="*/ 0 h 18288"/>
                      <a:gd name="connsiteX10" fmla="*/ 6099755 w 7269480"/>
                      <a:gd name="connsiteY10" fmla="*/ 0 h 18288"/>
                      <a:gd name="connsiteX11" fmla="*/ 7269480 w 7269480"/>
                      <a:gd name="connsiteY11" fmla="*/ 0 h 18288"/>
                      <a:gd name="connsiteX12" fmla="*/ 7269480 w 7269480"/>
                      <a:gd name="connsiteY12" fmla="*/ 18288 h 18288"/>
                      <a:gd name="connsiteX13" fmla="*/ 6463229 w 7269480"/>
                      <a:gd name="connsiteY13" fmla="*/ 18288 h 18288"/>
                      <a:gd name="connsiteX14" fmla="*/ 6020451 w 7269480"/>
                      <a:gd name="connsiteY14" fmla="*/ 18288 h 18288"/>
                      <a:gd name="connsiteX15" fmla="*/ 5504979 w 7269480"/>
                      <a:gd name="connsiteY15" fmla="*/ 18288 h 18288"/>
                      <a:gd name="connsiteX16" fmla="*/ 4989507 w 7269480"/>
                      <a:gd name="connsiteY16" fmla="*/ 18288 h 18288"/>
                      <a:gd name="connsiteX17" fmla="*/ 4474035 w 7269480"/>
                      <a:gd name="connsiteY17" fmla="*/ 18288 h 18288"/>
                      <a:gd name="connsiteX18" fmla="*/ 3958562 w 7269480"/>
                      <a:gd name="connsiteY18" fmla="*/ 18288 h 18288"/>
                      <a:gd name="connsiteX19" fmla="*/ 3443090 w 7269480"/>
                      <a:gd name="connsiteY19" fmla="*/ 18288 h 18288"/>
                      <a:gd name="connsiteX20" fmla="*/ 2709533 w 7269480"/>
                      <a:gd name="connsiteY20" fmla="*/ 18288 h 18288"/>
                      <a:gd name="connsiteX21" fmla="*/ 2194061 w 7269480"/>
                      <a:gd name="connsiteY21" fmla="*/ 18288 h 18288"/>
                      <a:gd name="connsiteX22" fmla="*/ 1751284 w 7269480"/>
                      <a:gd name="connsiteY22" fmla="*/ 18288 h 18288"/>
                      <a:gd name="connsiteX23" fmla="*/ 1163117 w 7269480"/>
                      <a:gd name="connsiteY23" fmla="*/ 18288 h 18288"/>
                      <a:gd name="connsiteX24" fmla="*/ 0 w 7269480"/>
                      <a:gd name="connsiteY24" fmla="*/ 18288 h 18288"/>
                      <a:gd name="connsiteX25" fmla="*/ 0 w 7269480"/>
                      <a:gd name="connsiteY2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7269480" h="18288" fill="none" extrusionOk="0">
                        <a:moveTo>
                          <a:pt x="0" y="0"/>
                        </a:moveTo>
                        <a:cubicBezTo>
                          <a:pt x="252138" y="-34015"/>
                          <a:pt x="430162" y="27723"/>
                          <a:pt x="733557" y="0"/>
                        </a:cubicBezTo>
                        <a:cubicBezTo>
                          <a:pt x="1036952" y="-27723"/>
                          <a:pt x="1017222" y="-19248"/>
                          <a:pt x="1249029" y="0"/>
                        </a:cubicBezTo>
                        <a:cubicBezTo>
                          <a:pt x="1480836" y="19248"/>
                          <a:pt x="1642747" y="25626"/>
                          <a:pt x="1764501" y="0"/>
                        </a:cubicBezTo>
                        <a:cubicBezTo>
                          <a:pt x="1886255" y="-25626"/>
                          <a:pt x="2079425" y="-7842"/>
                          <a:pt x="2207278" y="0"/>
                        </a:cubicBezTo>
                        <a:cubicBezTo>
                          <a:pt x="2335131" y="7842"/>
                          <a:pt x="2681832" y="37713"/>
                          <a:pt x="3013530" y="0"/>
                        </a:cubicBezTo>
                        <a:cubicBezTo>
                          <a:pt x="3345228" y="-37713"/>
                          <a:pt x="3481883" y="38779"/>
                          <a:pt x="3819781" y="0"/>
                        </a:cubicBezTo>
                        <a:cubicBezTo>
                          <a:pt x="4157679" y="-38779"/>
                          <a:pt x="4319607" y="-32632"/>
                          <a:pt x="4626033" y="0"/>
                        </a:cubicBezTo>
                        <a:cubicBezTo>
                          <a:pt x="4932459" y="32632"/>
                          <a:pt x="4944182" y="17568"/>
                          <a:pt x="5068810" y="0"/>
                        </a:cubicBezTo>
                        <a:cubicBezTo>
                          <a:pt x="5193438" y="-17568"/>
                          <a:pt x="5378174" y="-16107"/>
                          <a:pt x="5656977" y="0"/>
                        </a:cubicBezTo>
                        <a:cubicBezTo>
                          <a:pt x="5935780" y="16107"/>
                          <a:pt x="5910190" y="-15070"/>
                          <a:pt x="6099755" y="0"/>
                        </a:cubicBezTo>
                        <a:cubicBezTo>
                          <a:pt x="6289320" y="15070"/>
                          <a:pt x="6900837" y="-32203"/>
                          <a:pt x="7269480" y="0"/>
                        </a:cubicBezTo>
                        <a:cubicBezTo>
                          <a:pt x="7268614" y="7958"/>
                          <a:pt x="7270034" y="12943"/>
                          <a:pt x="7269480" y="18288"/>
                        </a:cubicBezTo>
                        <a:cubicBezTo>
                          <a:pt x="7078692" y="32307"/>
                          <a:pt x="6750249" y="10617"/>
                          <a:pt x="6463229" y="18288"/>
                        </a:cubicBezTo>
                        <a:cubicBezTo>
                          <a:pt x="6176209" y="25959"/>
                          <a:pt x="6203666" y="39135"/>
                          <a:pt x="6020451" y="18288"/>
                        </a:cubicBezTo>
                        <a:cubicBezTo>
                          <a:pt x="5837236" y="-2559"/>
                          <a:pt x="5688034" y="-3388"/>
                          <a:pt x="5504979" y="18288"/>
                        </a:cubicBezTo>
                        <a:cubicBezTo>
                          <a:pt x="5321924" y="39964"/>
                          <a:pt x="5191313" y="7061"/>
                          <a:pt x="4989507" y="18288"/>
                        </a:cubicBezTo>
                        <a:cubicBezTo>
                          <a:pt x="4787701" y="29515"/>
                          <a:pt x="4612238" y="34989"/>
                          <a:pt x="4474035" y="18288"/>
                        </a:cubicBezTo>
                        <a:cubicBezTo>
                          <a:pt x="4335832" y="1587"/>
                          <a:pt x="4094545" y="27267"/>
                          <a:pt x="3958562" y="18288"/>
                        </a:cubicBezTo>
                        <a:cubicBezTo>
                          <a:pt x="3822579" y="9309"/>
                          <a:pt x="3646287" y="-1530"/>
                          <a:pt x="3443090" y="18288"/>
                        </a:cubicBezTo>
                        <a:cubicBezTo>
                          <a:pt x="3239893" y="38106"/>
                          <a:pt x="3075699" y="9041"/>
                          <a:pt x="2709533" y="18288"/>
                        </a:cubicBezTo>
                        <a:cubicBezTo>
                          <a:pt x="2343367" y="27535"/>
                          <a:pt x="2428918" y="31018"/>
                          <a:pt x="2194061" y="18288"/>
                        </a:cubicBezTo>
                        <a:cubicBezTo>
                          <a:pt x="1959204" y="5558"/>
                          <a:pt x="1872298" y="17875"/>
                          <a:pt x="1751284" y="18288"/>
                        </a:cubicBezTo>
                        <a:cubicBezTo>
                          <a:pt x="1630270" y="18701"/>
                          <a:pt x="1443391" y="30083"/>
                          <a:pt x="1163117" y="18288"/>
                        </a:cubicBezTo>
                        <a:cubicBezTo>
                          <a:pt x="882843" y="6493"/>
                          <a:pt x="581151" y="4375"/>
                          <a:pt x="0" y="18288"/>
                        </a:cubicBezTo>
                        <a:cubicBezTo>
                          <a:pt x="493" y="10773"/>
                          <a:pt x="610" y="7338"/>
                          <a:pt x="0" y="0"/>
                        </a:cubicBezTo>
                        <a:close/>
                      </a:path>
                      <a:path w="7269480" h="18288" stroke="0" extrusionOk="0">
                        <a:moveTo>
                          <a:pt x="0" y="0"/>
                        </a:moveTo>
                        <a:cubicBezTo>
                          <a:pt x="108514" y="-13627"/>
                          <a:pt x="358377" y="-21600"/>
                          <a:pt x="515472" y="0"/>
                        </a:cubicBezTo>
                        <a:cubicBezTo>
                          <a:pt x="672567" y="21600"/>
                          <a:pt x="740741" y="1149"/>
                          <a:pt x="958250" y="0"/>
                        </a:cubicBezTo>
                        <a:cubicBezTo>
                          <a:pt x="1175759" y="-1149"/>
                          <a:pt x="1323521" y="-14908"/>
                          <a:pt x="1473722" y="0"/>
                        </a:cubicBezTo>
                        <a:cubicBezTo>
                          <a:pt x="1623923" y="14908"/>
                          <a:pt x="1999682" y="13812"/>
                          <a:pt x="2134584" y="0"/>
                        </a:cubicBezTo>
                        <a:cubicBezTo>
                          <a:pt x="2269486" y="-13812"/>
                          <a:pt x="2558748" y="7617"/>
                          <a:pt x="2868140" y="0"/>
                        </a:cubicBezTo>
                        <a:cubicBezTo>
                          <a:pt x="3177532" y="-7617"/>
                          <a:pt x="3467796" y="3656"/>
                          <a:pt x="3674392" y="0"/>
                        </a:cubicBezTo>
                        <a:cubicBezTo>
                          <a:pt x="3880988" y="-3656"/>
                          <a:pt x="4101054" y="-15702"/>
                          <a:pt x="4480643" y="0"/>
                        </a:cubicBezTo>
                        <a:cubicBezTo>
                          <a:pt x="4860232" y="15702"/>
                          <a:pt x="4906779" y="-6670"/>
                          <a:pt x="5068810" y="0"/>
                        </a:cubicBezTo>
                        <a:cubicBezTo>
                          <a:pt x="5230841" y="6670"/>
                          <a:pt x="5495019" y="-21055"/>
                          <a:pt x="5802367" y="0"/>
                        </a:cubicBezTo>
                        <a:cubicBezTo>
                          <a:pt x="6109715" y="21055"/>
                          <a:pt x="6248383" y="9802"/>
                          <a:pt x="6463229" y="0"/>
                        </a:cubicBezTo>
                        <a:cubicBezTo>
                          <a:pt x="6678075" y="-9802"/>
                          <a:pt x="7063233" y="9440"/>
                          <a:pt x="7269480" y="0"/>
                        </a:cubicBezTo>
                        <a:cubicBezTo>
                          <a:pt x="7268794" y="7700"/>
                          <a:pt x="7268830" y="13442"/>
                          <a:pt x="7269480" y="18288"/>
                        </a:cubicBezTo>
                        <a:cubicBezTo>
                          <a:pt x="6950939" y="47121"/>
                          <a:pt x="6756956" y="13096"/>
                          <a:pt x="6608618" y="18288"/>
                        </a:cubicBezTo>
                        <a:cubicBezTo>
                          <a:pt x="6460280" y="23480"/>
                          <a:pt x="6230655" y="-1538"/>
                          <a:pt x="6020451" y="18288"/>
                        </a:cubicBezTo>
                        <a:cubicBezTo>
                          <a:pt x="5810247" y="38114"/>
                          <a:pt x="5619850" y="-10448"/>
                          <a:pt x="5432284" y="18288"/>
                        </a:cubicBezTo>
                        <a:cubicBezTo>
                          <a:pt x="5244718" y="47024"/>
                          <a:pt x="4984575" y="27926"/>
                          <a:pt x="4626033" y="18288"/>
                        </a:cubicBezTo>
                        <a:cubicBezTo>
                          <a:pt x="4267491" y="8650"/>
                          <a:pt x="4240108" y="40106"/>
                          <a:pt x="4110561" y="18288"/>
                        </a:cubicBezTo>
                        <a:cubicBezTo>
                          <a:pt x="3981014" y="-3530"/>
                          <a:pt x="3580293" y="41911"/>
                          <a:pt x="3377004" y="18288"/>
                        </a:cubicBezTo>
                        <a:cubicBezTo>
                          <a:pt x="3173715" y="-5335"/>
                          <a:pt x="3043404" y="10731"/>
                          <a:pt x="2934226" y="18288"/>
                        </a:cubicBezTo>
                        <a:cubicBezTo>
                          <a:pt x="2825048" y="25845"/>
                          <a:pt x="2427024" y="14732"/>
                          <a:pt x="2273365" y="18288"/>
                        </a:cubicBezTo>
                        <a:cubicBezTo>
                          <a:pt x="2119706" y="21844"/>
                          <a:pt x="1948744" y="43432"/>
                          <a:pt x="1757892" y="18288"/>
                        </a:cubicBezTo>
                        <a:cubicBezTo>
                          <a:pt x="1567040" y="-6856"/>
                          <a:pt x="1185958" y="10333"/>
                          <a:pt x="951641" y="18288"/>
                        </a:cubicBezTo>
                        <a:cubicBezTo>
                          <a:pt x="717324" y="26243"/>
                          <a:pt x="448990" y="-7235"/>
                          <a:pt x="0" y="18288"/>
                        </a:cubicBezTo>
                        <a:cubicBezTo>
                          <a:pt x="-4" y="9861"/>
                          <a:pt x="135" y="6082"/>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 Placeholder 2">
            <a:extLst>
              <a:ext uri="{FF2B5EF4-FFF2-40B4-BE49-F238E27FC236}">
                <a16:creationId xmlns:a16="http://schemas.microsoft.com/office/drawing/2014/main" id="{FF99121B-EFED-8BE6-6EB8-431C4C6C77AA}"/>
              </a:ext>
            </a:extLst>
          </p:cNvPr>
          <p:cNvSpPr>
            <a:spLocks noGrp="1"/>
          </p:cNvSpPr>
          <p:nvPr>
            <p:ph type="body" idx="1"/>
          </p:nvPr>
        </p:nvSpPr>
        <p:spPr>
          <a:xfrm>
            <a:off x="628650" y="2004446"/>
            <a:ext cx="7886700" cy="4176897"/>
          </a:xfrm>
        </p:spPr>
        <p:txBody>
          <a:bodyPr vert="horz" lIns="91440" tIns="45720" rIns="91440" bIns="45720" rtlCol="0">
            <a:normAutofit/>
          </a:bodyPr>
          <a:lstStyle/>
          <a:p>
            <a:pPr marL="0"/>
            <a:r>
              <a:rPr lang="en-US" sz="1900" dirty="0">
                <a:solidFill>
                  <a:schemeClr val="bg1"/>
                </a:solidFill>
              </a:rPr>
              <a:t>Desktop Survey</a:t>
            </a:r>
          </a:p>
          <a:p>
            <a:pPr marL="0"/>
            <a:r>
              <a:rPr lang="en-US" sz="1900" dirty="0">
                <a:solidFill>
                  <a:schemeClr val="bg1"/>
                </a:solidFill>
              </a:rPr>
              <a:t>3 surveys</a:t>
            </a:r>
          </a:p>
          <a:p>
            <a:pPr marL="0"/>
            <a:r>
              <a:rPr lang="en-US" sz="1900" dirty="0">
                <a:solidFill>
                  <a:schemeClr val="bg1"/>
                </a:solidFill>
                <a:effectLst/>
              </a:rPr>
              <a:t>National Habitat Creation </a:t>
            </a:r>
            <a:r>
              <a:rPr lang="en-US" sz="1900" dirty="0" err="1">
                <a:solidFill>
                  <a:schemeClr val="bg1"/>
                </a:solidFill>
                <a:effectLst/>
              </a:rPr>
              <a:t>Programme</a:t>
            </a:r>
            <a:r>
              <a:rPr lang="en-US" sz="1900" dirty="0">
                <a:solidFill>
                  <a:schemeClr val="bg1"/>
                </a:solidFill>
                <a:effectLst/>
              </a:rPr>
              <a:t> (</a:t>
            </a:r>
            <a:r>
              <a:rPr lang="en-US" sz="1900" dirty="0">
                <a:solidFill>
                  <a:schemeClr val="bg1"/>
                </a:solidFill>
              </a:rPr>
              <a:t>NHCP) </a:t>
            </a:r>
          </a:p>
        </p:txBody>
      </p:sp>
    </p:spTree>
    <p:extLst>
      <p:ext uri="{BB962C8B-B14F-4D97-AF65-F5344CB8AC3E}">
        <p14:creationId xmlns:p14="http://schemas.microsoft.com/office/powerpoint/2010/main" val="2122909497"/>
      </p:ext>
    </p:extLst>
  </p:cSld>
  <p:clrMapOvr>
    <a:overrideClrMapping bg1="lt1" tx1="dk1" bg2="lt2" tx2="dk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14D0E2-ADE8-3332-F50B-86F2EE362FAB}"/>
              </a:ext>
            </a:extLst>
          </p:cNvPr>
          <p:cNvSpPr>
            <a:spLocks noGrp="1"/>
          </p:cNvSpPr>
          <p:nvPr>
            <p:ph type="title"/>
          </p:nvPr>
        </p:nvSpPr>
        <p:spPr>
          <a:xfrm>
            <a:off x="756915" y="648684"/>
            <a:ext cx="3027251" cy="3860436"/>
          </a:xfrm>
        </p:spPr>
        <p:txBody>
          <a:bodyPr vert="horz" lIns="91440" tIns="45720" rIns="91440" bIns="45720" rtlCol="0" anchor="t">
            <a:normAutofit/>
          </a:bodyPr>
          <a:lstStyle/>
          <a:p>
            <a:r>
              <a:rPr lang="en-US" sz="4000" kern="1200" dirty="0">
                <a:solidFill>
                  <a:schemeClr val="tx1"/>
                </a:solidFill>
                <a:latin typeface="+mj-lt"/>
                <a:ea typeface="+mj-ea"/>
                <a:cs typeface="+mj-cs"/>
              </a:rPr>
              <a:t>Opportunities</a:t>
            </a:r>
            <a:br>
              <a:rPr lang="en-US" sz="4000" kern="1200" dirty="0">
                <a:solidFill>
                  <a:schemeClr val="tx1"/>
                </a:solidFill>
                <a:latin typeface="+mj-lt"/>
                <a:ea typeface="+mj-ea"/>
                <a:cs typeface="+mj-cs"/>
              </a:rPr>
            </a:br>
            <a:br>
              <a:rPr lang="en-US" sz="4000" kern="1200" dirty="0">
                <a:solidFill>
                  <a:schemeClr val="tx1"/>
                </a:solidFill>
                <a:latin typeface="+mj-lt"/>
                <a:ea typeface="+mj-ea"/>
                <a:cs typeface="+mj-cs"/>
              </a:rPr>
            </a:br>
            <a:r>
              <a:rPr lang="en-US" sz="4000" kern="1200" dirty="0">
                <a:solidFill>
                  <a:schemeClr val="tx1"/>
                </a:solidFill>
                <a:latin typeface="+mj-lt"/>
                <a:ea typeface="+mj-ea"/>
                <a:cs typeface="+mj-cs"/>
              </a:rPr>
              <a:t>Rock armoring structure diversity</a:t>
            </a:r>
          </a:p>
        </p:txBody>
      </p:sp>
      <p:pic>
        <p:nvPicPr>
          <p:cNvPr id="8" name="Picture 7" descr="A close-up of a stone&#10;&#10;Description automatically generated">
            <a:extLst>
              <a:ext uri="{FF2B5EF4-FFF2-40B4-BE49-F238E27FC236}">
                <a16:creationId xmlns:a16="http://schemas.microsoft.com/office/drawing/2014/main" id="{AC67570A-0D42-ADC3-0584-04F4A70E2D3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441869" y="1323623"/>
            <a:ext cx="4152000" cy="4152000"/>
          </a:xfrm>
          <a:prstGeom prst="rect">
            <a:avLst/>
          </a:prstGeom>
        </p:spPr>
      </p:pic>
    </p:spTree>
    <p:extLst>
      <p:ext uri="{BB962C8B-B14F-4D97-AF65-F5344CB8AC3E}">
        <p14:creationId xmlns:p14="http://schemas.microsoft.com/office/powerpoint/2010/main" val="320576115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Red toy person in front of two lines of white figures">
            <a:extLst>
              <a:ext uri="{FF2B5EF4-FFF2-40B4-BE49-F238E27FC236}">
                <a16:creationId xmlns:a16="http://schemas.microsoft.com/office/drawing/2014/main" id="{574117C1-30AE-F164-C528-841E7D4FA019}"/>
              </a:ext>
            </a:extLst>
          </p:cNvPr>
          <p:cNvPicPr>
            <a:picLocks noChangeAspect="1"/>
          </p:cNvPicPr>
          <p:nvPr/>
        </p:nvPicPr>
        <p:blipFill rotWithShape="1">
          <a:blip r:embed="rId3">
            <a:alphaModFix amt="35000"/>
          </a:blip>
          <a:srcRect l="8094" r="4239"/>
          <a:stretch/>
        </p:blipFill>
        <p:spPr>
          <a:xfrm>
            <a:off x="20" y="10"/>
            <a:ext cx="9143980" cy="6857990"/>
          </a:xfrm>
          <a:prstGeom prst="rect">
            <a:avLst/>
          </a:prstGeom>
        </p:spPr>
      </p:pic>
      <p:sp>
        <p:nvSpPr>
          <p:cNvPr id="2" name="Title 1">
            <a:extLst>
              <a:ext uri="{FF2B5EF4-FFF2-40B4-BE49-F238E27FC236}">
                <a16:creationId xmlns:a16="http://schemas.microsoft.com/office/drawing/2014/main" id="{ECAAA2A4-AF03-C17F-FE90-D7E9FD4F90F8}"/>
              </a:ext>
            </a:extLst>
          </p:cNvPr>
          <p:cNvSpPr>
            <a:spLocks noGrp="1"/>
          </p:cNvSpPr>
          <p:nvPr>
            <p:ph type="title"/>
          </p:nvPr>
        </p:nvSpPr>
        <p:spPr>
          <a:xfrm>
            <a:off x="628650" y="365125"/>
            <a:ext cx="7886700" cy="1325563"/>
          </a:xfrm>
        </p:spPr>
        <p:txBody>
          <a:bodyPr vert="horz" lIns="91440" tIns="45720" rIns="91440" bIns="45720" rtlCol="0" anchor="ctr">
            <a:normAutofit/>
          </a:bodyPr>
          <a:lstStyle/>
          <a:p>
            <a:r>
              <a:rPr lang="en-US">
                <a:solidFill>
                  <a:srgbClr val="FFFFFF"/>
                </a:solidFill>
              </a:rPr>
              <a:t>Threats</a:t>
            </a:r>
          </a:p>
        </p:txBody>
      </p:sp>
      <p:sp>
        <p:nvSpPr>
          <p:cNvPr id="3" name="Text Placeholder 2">
            <a:extLst>
              <a:ext uri="{FF2B5EF4-FFF2-40B4-BE49-F238E27FC236}">
                <a16:creationId xmlns:a16="http://schemas.microsoft.com/office/drawing/2014/main" id="{9FE84E32-E02A-A930-B114-90E264C37A16}"/>
              </a:ext>
            </a:extLst>
          </p:cNvPr>
          <p:cNvSpPr>
            <a:spLocks noGrp="1"/>
          </p:cNvSpPr>
          <p:nvPr>
            <p:ph type="body" idx="1"/>
          </p:nvPr>
        </p:nvSpPr>
        <p:spPr>
          <a:xfrm>
            <a:off x="628650" y="1825625"/>
            <a:ext cx="7886700" cy="4351338"/>
          </a:xfrm>
        </p:spPr>
        <p:txBody>
          <a:bodyPr vert="horz" lIns="91440" tIns="45720" rIns="91440" bIns="45720" rtlCol="0">
            <a:normAutofit/>
          </a:bodyPr>
          <a:lstStyle/>
          <a:p>
            <a:pPr fontAlgn="auto">
              <a:spcAft>
                <a:spcPts val="0"/>
              </a:spcAft>
            </a:pPr>
            <a:r>
              <a:rPr lang="en-US" dirty="0">
                <a:solidFill>
                  <a:srgbClr val="FFFFFF"/>
                </a:solidFill>
              </a:rPr>
              <a:t>Further displacement &amp; decline of threatened species</a:t>
            </a:r>
          </a:p>
          <a:p>
            <a:pPr fontAlgn="auto">
              <a:spcAft>
                <a:spcPts val="0"/>
              </a:spcAft>
            </a:pPr>
            <a:r>
              <a:rPr lang="en-US" dirty="0">
                <a:solidFill>
                  <a:srgbClr val="FFFFFF"/>
                </a:solidFill>
              </a:rPr>
              <a:t>Travelling community</a:t>
            </a:r>
          </a:p>
          <a:p>
            <a:r>
              <a:rPr lang="en-US" dirty="0">
                <a:solidFill>
                  <a:srgbClr val="FFFFFF"/>
                </a:solidFill>
              </a:rPr>
              <a:t>Public backlash</a:t>
            </a:r>
          </a:p>
        </p:txBody>
      </p:sp>
    </p:spTree>
    <p:extLst>
      <p:ext uri="{BB962C8B-B14F-4D97-AF65-F5344CB8AC3E}">
        <p14:creationId xmlns:p14="http://schemas.microsoft.com/office/powerpoint/2010/main" val="871267872"/>
      </p:ext>
    </p:extLst>
  </p:cSld>
  <p:clrMapOvr>
    <a:overrideClrMapping bg1="dk1" tx1="lt1" bg2="dk2" tx2="lt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06478" y="386930"/>
            <a:ext cx="6927525" cy="1188950"/>
          </a:xfrm>
        </p:spPr>
        <p:txBody>
          <a:bodyPr vert="horz" lIns="91440" tIns="45720" rIns="91440" bIns="45720" rtlCol="0" anchor="b">
            <a:normAutofit/>
          </a:bodyPr>
          <a:lstStyle/>
          <a:p>
            <a:r>
              <a:rPr lang="en-US" sz="4700" kern="1200" dirty="0">
                <a:solidFill>
                  <a:schemeClr val="tx1"/>
                </a:solidFill>
                <a:latin typeface="+mj-lt"/>
                <a:ea typeface="+mj-ea"/>
                <a:cs typeface="+mj-cs"/>
              </a:rPr>
              <a:t>Evaluation</a:t>
            </a:r>
          </a:p>
        </p:txBody>
      </p:sp>
      <p:sp>
        <p:nvSpPr>
          <p:cNvPr id="117" name="Branch notes"/>
          <p:cNvSpPr>
            <a:spLocks noGrp="1"/>
          </p:cNvSpPr>
          <p:nvPr>
            <p:ph type="body" idx="1"/>
          </p:nvPr>
        </p:nvSpPr>
        <p:spPr>
          <a:xfrm>
            <a:off x="595245" y="1484784"/>
            <a:ext cx="7607751" cy="4550257"/>
          </a:xfrm>
        </p:spPr>
        <p:txBody>
          <a:bodyPr vert="horz" lIns="91440" tIns="45720" rIns="91440" bIns="45720" rtlCol="0" anchor="ctr">
            <a:normAutofit/>
          </a:bodyPr>
          <a:lstStyle/>
          <a:p>
            <a:pPr marL="0"/>
            <a:endParaRPr lang="en-US" sz="1000" dirty="0"/>
          </a:p>
          <a:p>
            <a:pPr marL="0"/>
            <a:endParaRPr lang="en-US" sz="1000" dirty="0"/>
          </a:p>
          <a:p>
            <a:pPr marL="0"/>
            <a:endParaRPr lang="en-US" sz="1000" dirty="0"/>
          </a:p>
        </p:txBody>
      </p:sp>
      <p:graphicFrame>
        <p:nvGraphicFramePr>
          <p:cNvPr id="119" name="TextBox 2">
            <a:extLst>
              <a:ext uri="{FF2B5EF4-FFF2-40B4-BE49-F238E27FC236}">
                <a16:creationId xmlns:a16="http://schemas.microsoft.com/office/drawing/2014/main" id="{7B72A910-9B2C-4F1F-CA11-CC7C15733AFE}"/>
              </a:ext>
            </a:extLst>
          </p:cNvPr>
          <p:cNvGraphicFramePr/>
          <p:nvPr/>
        </p:nvGraphicFramePr>
        <p:xfrm>
          <a:off x="606478" y="1913252"/>
          <a:ext cx="7519428" cy="369331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FA5BBCFB-27B0-244A-B620-D1F76A0879CA}}">
    <p:spTree>
      <p:nvGrpSpPr>
        <p:cNvPr id="1" name=""/>
        <p:cNvGrpSpPr/>
        <p:nvPr/>
      </p:nvGrpSpPr>
      <p:grpSpPr>
        <a:xfrm>
          <a:off x="0" y="0"/>
          <a:ext cx="0" cy="0"/>
          <a:chOff x="0" y="0"/>
          <a:chExt cx="0" cy="0"/>
        </a:xfrm>
      </p:grpSpPr>
      <p:sp>
        <p:nvSpPr>
          <p:cNvPr id="2" name="Title 1"/>
          <p:cNvSpPr>
            <a:spLocks noGrp="1"/>
          </p:cNvSpPr>
          <p:nvPr>
            <p:ph type="title"/>
          </p:nvPr>
        </p:nvSpPr>
        <p:spPr>
          <a:xfrm>
            <a:off x="176837" y="63347"/>
            <a:ext cx="8229600" cy="970665"/>
          </a:xfrm>
        </p:spPr>
        <p:txBody>
          <a:bodyPr/>
          <a:lstStyle/>
          <a:p>
            <a:r>
              <a:rPr dirty="0"/>
              <a:t>References</a:t>
            </a:r>
            <a:endParaRPr lang="en-US" dirty="0"/>
          </a:p>
        </p:txBody>
      </p:sp>
      <p:sp>
        <p:nvSpPr>
          <p:cNvPr id="118" name="Branch notes"/>
          <p:cNvSpPr>
            <a:spLocks noGrp="1"/>
          </p:cNvSpPr>
          <p:nvPr>
            <p:ph type="body" idx="1"/>
          </p:nvPr>
        </p:nvSpPr>
        <p:spPr>
          <a:xfrm>
            <a:off x="179717" y="1199141"/>
            <a:ext cx="8787446" cy="5110179"/>
          </a:xfrm>
        </p:spPr>
        <p:txBody>
          <a:bodyPr vert="horz" lIns="91440" tIns="45720" rIns="91440" bIns="45720" rtlCol="0" anchor="t">
            <a:normAutofit fontScale="55000" lnSpcReduction="20000"/>
          </a:bodyPr>
          <a:lstStyle/>
          <a:p>
            <a:pPr marL="0" indent="0">
              <a:buNone/>
            </a:pPr>
            <a:r>
              <a:rPr dirty="0"/>
              <a:t>BERCHUM, E.C., MOBLEY, W., JONKMAN, S.N., TIMMERMANS, J.S., KWAKKEL, J.H. and BRODY, S.D., 2019. Evaluation of flood risk reduction strategies through combinations of interventions. Journal of flood risk management, 12, pp. n/a.</a:t>
            </a:r>
          </a:p>
          <a:p>
            <a:pPr marL="0" indent="0">
              <a:buNone/>
            </a:pPr>
            <a:r>
              <a:rPr dirty="0"/>
              <a:t>BOND, FISCHER, T. B., &amp; FOTHERGILL, J., 2017. Progressing quality control in environmental impact assessment beyond legislative compliance: An evaluation of the IEMA EIA Quality Mark certification scheme. Environmental Impact Assessment Review, (63), pp. 160–171.</a:t>
            </a:r>
            <a:endParaRPr dirty="0">
              <a:cs typeface="Calibri"/>
            </a:endParaRPr>
          </a:p>
          <a:p>
            <a:pPr marL="0" indent="0">
              <a:buNone/>
            </a:pPr>
            <a:r>
              <a:rPr dirty="0"/>
              <a:t>BRADFORD, T.E., ASTUDILLO, J.C., LAU, E.T.C., PERKINS, M.J., LO, C.C., LI, T.C.H., LAM, C.S., NG, T.P.T., STRAIN, E.M.A., STEINBERG, P.D. and LEUNG, K.M.Y., 2020. Provision of refugia and seeding with native bivalves can enhance biodiversity on vertical seawalls. Marine pollution bulletin, 160, pp. 111578.</a:t>
            </a:r>
            <a:endParaRPr dirty="0">
              <a:cs typeface="Calibri"/>
            </a:endParaRPr>
          </a:p>
          <a:p>
            <a:pPr marL="0" indent="0">
              <a:buNone/>
            </a:pPr>
            <a:r>
              <a:rPr dirty="0"/>
              <a:t>DONOSO, N., BOETS, P., MICHELS, E., GOETHALS, P.L.M. and MEERS, E., 2015. Environmental Impact Assessment (EIA) of Effluents from Constructed Wetlands on Water Quality of Receiving Watercourses. Water, air, and soil pollution, 226(7), pp. 1-18.</a:t>
            </a:r>
            <a:endParaRPr dirty="0">
              <a:cs typeface="Calibri"/>
            </a:endParaRPr>
          </a:p>
          <a:p>
            <a:pPr marL="0" indent="0">
              <a:buNone/>
            </a:pPr>
            <a:r>
              <a:rPr dirty="0"/>
              <a:t>DUCK, R.W., 2011. This shrinking land: climate change and Britain's coasts. Dundee: Dundee University Press.</a:t>
            </a:r>
            <a:endParaRPr dirty="0">
              <a:cs typeface="Calibri"/>
            </a:endParaRPr>
          </a:p>
          <a:p>
            <a:pPr marL="0" indent="0">
              <a:buNone/>
            </a:pPr>
            <a:r>
              <a:rPr dirty="0"/>
              <a:t>FIVASH, G.S., STÜBEN, D., BACHMANN, M., WALLES, B., VAN BELZEN, J., DIDDEREN, K., TEMMINK, R.J.M., LENGKEEK, W., VAN DER HEIDE, T. and BOUMA, T.J., 2021. Can we enhance ecosystem-based coastal </a:t>
            </a:r>
            <a:r>
              <a:rPr dirty="0" err="1"/>
              <a:t>defence</a:t>
            </a:r>
            <a:r>
              <a:rPr dirty="0"/>
              <a:t> by connecting oysters to marsh edges? </a:t>
            </a:r>
            <a:r>
              <a:rPr dirty="0" err="1"/>
              <a:t>Analysing</a:t>
            </a:r>
            <a:r>
              <a:rPr dirty="0"/>
              <a:t> the limits of oyster reef establishment. Ecological Engineering, 165, pp. 1-13.</a:t>
            </a:r>
            <a:endParaRPr dirty="0">
              <a:cs typeface="Calibri"/>
            </a:endParaRPr>
          </a:p>
          <a:p>
            <a:pPr marL="0" indent="0">
              <a:buNone/>
            </a:pPr>
            <a:r>
              <a:rPr dirty="0"/>
              <a:t>FORMENTIN, S.M., 2021. Key Performance Indicators for the Upgrade of Existing Coastal Defense Structures. Journal of Marine Science and Engineering, 9(9), pp. 994.</a:t>
            </a:r>
            <a:endParaRPr dirty="0">
              <a:cs typeface="Calibri"/>
            </a:endParaRPr>
          </a:p>
          <a:p>
            <a:pPr marL="0" indent="0">
              <a:buNone/>
            </a:pPr>
            <a:r>
              <a:rPr dirty="0"/>
              <a:t>GLASSON, J., &amp; THERIVEL, R., 2019. Introduction To Environmental Impact Assessment. 5th edition ed. London: Routledge.</a:t>
            </a:r>
            <a:endParaRPr dirty="0">
              <a:cs typeface="Calibri"/>
            </a:endParaRPr>
          </a:p>
          <a:p>
            <a:pPr marL="0" indent="0">
              <a:buNone/>
            </a:pPr>
            <a:r>
              <a:rPr dirty="0"/>
              <a:t>HANNAH HEPWORTH, &amp; and HARRY ROWLANDS, 2021. Cardiff Coastal </a:t>
            </a:r>
            <a:r>
              <a:rPr dirty="0" err="1"/>
              <a:t>Defences</a:t>
            </a:r>
            <a:endParaRPr dirty="0" err="1">
              <a:cs typeface="Calibri"/>
            </a:endParaRPr>
          </a:p>
          <a:p>
            <a:pPr marL="0" indent="0">
              <a:buNone/>
            </a:pPr>
            <a:endParaRPr dirty="0"/>
          </a:p>
          <a:p>
            <a:pPr marL="0" indent="0">
              <a:buNone/>
            </a:pPr>
            <a:endParaRPr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C406F0C7-C315-12CB-55DE-59327933B676}"/>
              </a:ext>
            </a:extLst>
          </p:cNvPr>
          <p:cNvSpPr>
            <a:spLocks noGrp="1"/>
          </p:cNvSpPr>
          <p:nvPr>
            <p:ph type="body" idx="1"/>
          </p:nvPr>
        </p:nvSpPr>
        <p:spPr>
          <a:xfrm>
            <a:off x="457200" y="260648"/>
            <a:ext cx="8229600" cy="5302372"/>
          </a:xfrm>
        </p:spPr>
        <p:txBody>
          <a:bodyPr vert="horz" lIns="91440" tIns="45720" rIns="91440" bIns="45720" rtlCol="0" anchor="t">
            <a:normAutofit fontScale="47500" lnSpcReduction="20000"/>
          </a:bodyPr>
          <a:lstStyle/>
          <a:p>
            <a:pPr marL="0" indent="0"/>
            <a:endParaRPr lang="en-US" sz="700" dirty="0">
              <a:ea typeface="+mn-lt"/>
              <a:cs typeface="+mn-lt"/>
            </a:endParaRPr>
          </a:p>
          <a:p>
            <a:pPr marL="0" indent="0"/>
            <a:r>
              <a:rPr lang="en-US" sz="2000" dirty="0">
                <a:ea typeface="+mn-lt"/>
                <a:cs typeface="+mn-lt"/>
              </a:rPr>
              <a:t>JARAMILLO, E., DUGAN, J., HUBBARD, D., MANZANO, M. and DUARTE, C., 2021. Ranking the ecological effects of coastal </a:t>
            </a:r>
            <a:r>
              <a:rPr lang="en-US" sz="2000" dirty="0" err="1">
                <a:ea typeface="+mn-lt"/>
                <a:cs typeface="+mn-lt"/>
              </a:rPr>
              <a:t>armouring</a:t>
            </a:r>
            <a:r>
              <a:rPr lang="en-US" sz="2000" dirty="0">
                <a:ea typeface="+mn-lt"/>
                <a:cs typeface="+mn-lt"/>
              </a:rPr>
              <a:t> on mobile macroinvertebrates across intertidal zones on sandy beaches. The Science of the total environment; Sci Total Environ, 755, pp. 142573.</a:t>
            </a:r>
          </a:p>
          <a:p>
            <a:pPr marL="0" indent="0"/>
            <a:r>
              <a:rPr lang="en-US" sz="2000" dirty="0">
                <a:ea typeface="+mn-lt"/>
                <a:cs typeface="+mn-lt"/>
              </a:rPr>
              <a:t>JESSICA FLYNN SOUTH, W.E., 2006. Heard the one about dolphins in the River Rhymney?: VALLEYS ECHO Edition. Cardiff (UK): MGN Ltd.</a:t>
            </a:r>
          </a:p>
          <a:p>
            <a:pPr marL="0" indent="0"/>
            <a:r>
              <a:rPr lang="en-US" sz="2000" dirty="0">
                <a:ea typeface="+mn-lt"/>
                <a:cs typeface="+mn-lt"/>
              </a:rPr>
              <a:t>JHA-THAKUR, U. and FISCHER, T.B., 2016. 25 years of the UK EIA System: Strengths, weaknesses, opportunities and threats. Environmental Impact Assessment Review, 61, pp. 19-26.</a:t>
            </a:r>
          </a:p>
          <a:p>
            <a:pPr marL="0" indent="0"/>
            <a:r>
              <a:rPr lang="en-US" sz="2000" dirty="0">
                <a:ea typeface="+mn-lt"/>
                <a:cs typeface="+mn-lt"/>
              </a:rPr>
              <a:t>LIFE Natura 2000 </a:t>
            </a:r>
            <a:r>
              <a:rPr lang="en-US" sz="2000" dirty="0" err="1">
                <a:ea typeface="+mn-lt"/>
                <a:cs typeface="+mn-lt"/>
              </a:rPr>
              <a:t>Programme</a:t>
            </a:r>
            <a:r>
              <a:rPr lang="en-US" sz="2000" dirty="0">
                <a:ea typeface="+mn-lt"/>
                <a:cs typeface="+mn-lt"/>
              </a:rPr>
              <a:t> for Wales. 2015. Cardiff: Natural Resources Wales.</a:t>
            </a:r>
          </a:p>
          <a:p>
            <a:pPr marL="0" indent="0"/>
            <a:r>
              <a:rPr lang="en-US" sz="2000" dirty="0">
                <a:ea typeface="+mn-lt"/>
                <a:cs typeface="+mn-lt"/>
              </a:rPr>
              <a:t>LONSDALE, J., WESTON, K., BLAKE, S., EDWARDS, R. and ELLIOTT, M., 2017. The Amended European Environmental Impact Assessment Directive: UK marine experience and recommendations. Ocean &amp; Coastal Management, 148, pp. 131-142.</a:t>
            </a:r>
          </a:p>
          <a:p>
            <a:pPr marL="0" indent="0"/>
            <a:r>
              <a:rPr lang="en-US" sz="2000" dirty="0">
                <a:ea typeface="+mn-lt"/>
                <a:cs typeface="+mn-lt"/>
              </a:rPr>
              <a:t>BISHOP, M.J., MAYER-PINTO, M., AIROLDI, L., FIRTH, L.B., MORRIS, R.L., LOKE, L.H.L., HAWKINS, S.J., NAYLOR, L.A., COLEMAN, R.A., CHEE, S.Y. and DAFFORN, K.A., 2017. Effects of ocean sprawl on ecological connectivity: impacts and solutions. Journal of Experimental Marine Biology and Ecology, 492, pp. 7-30.</a:t>
            </a:r>
          </a:p>
          <a:p>
            <a:pPr marL="0" indent="0"/>
            <a:r>
              <a:rPr lang="en-US" sz="2000" dirty="0">
                <a:ea typeface="+mn-lt"/>
                <a:cs typeface="+mn-lt"/>
              </a:rPr>
              <a:t>MOSALSKI, R., 2017. Pounds 5m bill to keep part of Cardiff from flooding. Cardiff (UK): MGN Ltd.</a:t>
            </a:r>
          </a:p>
          <a:p>
            <a:pPr marL="0" indent="0"/>
            <a:r>
              <a:rPr lang="en-US" sz="2000" dirty="0">
                <a:ea typeface="+mn-lt"/>
                <a:cs typeface="+mn-lt"/>
              </a:rPr>
              <a:t>NIALL H. K. BURTON, MARK M. REHFISCH, NIGEL A. CLARK, STEPHEN G. DODD, 2006. Impacts of sudden winter habitat loss on the body condition and survival of redshank </a:t>
            </a:r>
            <a:r>
              <a:rPr lang="en-US" sz="2000" dirty="0" err="1">
                <a:ea typeface="+mn-lt"/>
                <a:cs typeface="+mn-lt"/>
              </a:rPr>
              <a:t>Tringa</a:t>
            </a:r>
            <a:r>
              <a:rPr lang="en-US" sz="2000" dirty="0">
                <a:ea typeface="+mn-lt"/>
                <a:cs typeface="+mn-lt"/>
              </a:rPr>
              <a:t> </a:t>
            </a:r>
            <a:r>
              <a:rPr lang="en-US" sz="2000" dirty="0" err="1">
                <a:ea typeface="+mn-lt"/>
                <a:cs typeface="+mn-lt"/>
              </a:rPr>
              <a:t>totanus</a:t>
            </a:r>
            <a:r>
              <a:rPr lang="en-US" sz="2000" dirty="0">
                <a:ea typeface="+mn-lt"/>
                <a:cs typeface="+mn-lt"/>
              </a:rPr>
              <a:t>. Journal of Applied Ecology,</a:t>
            </a:r>
          </a:p>
          <a:p>
            <a:pPr marL="0" indent="0"/>
            <a:r>
              <a:rPr lang="en-US" sz="2000" dirty="0">
                <a:ea typeface="+mn-lt"/>
                <a:cs typeface="+mn-lt"/>
              </a:rPr>
              <a:t>O’FAIRCHEALLAIGH, C., 2010. Public participation and environmental impact assessment: Purposes, implications, and lessons for public policy making. Environmental Impact Assessment Review, (30), pp. 19-27.</a:t>
            </a:r>
          </a:p>
          <a:p>
            <a:pPr marL="0" indent="0"/>
            <a:r>
              <a:rPr lang="en-US" sz="2000" dirty="0">
                <a:ea typeface="+mn-lt"/>
                <a:cs typeface="+mn-lt"/>
              </a:rPr>
              <a:t>OWENS, D., 2016. Wildlife protected while river work is carried out for. Cardiff (UK): MGN Ltd.</a:t>
            </a:r>
          </a:p>
          <a:p>
            <a:pPr marL="0" indent="0"/>
            <a:r>
              <a:rPr lang="en-US" sz="2000" dirty="0">
                <a:ea typeface="+mn-lt"/>
                <a:cs typeface="+mn-lt"/>
              </a:rPr>
              <a:t>PERDICOÚLIS, A. and GLASSON, J., 2006. Causal networks in EIA. Environmental Impact Assessment Review, 26(6), pp. 553-569.</a:t>
            </a:r>
          </a:p>
          <a:p>
            <a:pPr marL="0" indent="0"/>
            <a:r>
              <a:rPr lang="en-US" sz="2000" dirty="0">
                <a:ea typeface="+mn-lt"/>
                <a:cs typeface="+mn-lt"/>
              </a:rPr>
              <a:t>Ramsar Sites Information Service Available:  [26th September, 2023].</a:t>
            </a:r>
          </a:p>
          <a:p>
            <a:pPr marL="0" indent="0"/>
            <a:r>
              <a:rPr lang="en-US" sz="2000" dirty="0">
                <a:ea typeface="+mn-lt"/>
                <a:cs typeface="+mn-lt"/>
              </a:rPr>
              <a:t>SEABROOK, A., 2021a. New coastal </a:t>
            </a:r>
            <a:r>
              <a:rPr lang="en-US" sz="2000" dirty="0" err="1">
                <a:ea typeface="+mn-lt"/>
                <a:cs typeface="+mn-lt"/>
              </a:rPr>
              <a:t>defence</a:t>
            </a:r>
            <a:r>
              <a:rPr lang="en-US" sz="2000" dirty="0">
                <a:ea typeface="+mn-lt"/>
                <a:cs typeface="+mn-lt"/>
              </a:rPr>
              <a:t> plan revealed for river mouth. Cardiff (UK): MGN Ltd.</a:t>
            </a:r>
          </a:p>
          <a:p>
            <a:pPr marL="0" indent="0"/>
            <a:r>
              <a:rPr lang="en-US" sz="2000" dirty="0">
                <a:ea typeface="+mn-lt"/>
                <a:cs typeface="+mn-lt"/>
              </a:rPr>
              <a:t>STRAIN, E.M.A., STEINBERG, P.D., VOZZO, M., JOHNSTON, E.L., ABBIATI, M., AGUILERA, M.A., AIROLDI, L., AGUIRRE, J.D., ASHTON, G., BERNARDI, M., BROOKS, P., CHAN, B.K.K., CHEAH, C.B., CHEE, S.Y., COUTINHO, R., CROWE, T., DAVEY, A., FIRTH, L.B., FRASER, C., HANLEY, M.E., HAWKINS, S.J., KNICK, K.E., LAU, E.T.C., LEUNG, K.M.Y., MCKENZIE, C., MACLEOD, C., MAFANYA, S., MANCUSO, F.P., MESSANO, L.V.R., NAVAL‐XAVIER, L.P.D., NG, T.P.T., O'SHAUGHNESSY, K.A., PATTRICK, P., PERKINS, M.J., PERKOL‐FINKEL, S., PORRI, F., ROSS, D.J., RUIZ, G., SELLA, I., SEITZ, R., SHIRAZI, R., THIEL, M., THOMPSON, R.C., YEE, J.C., ZABIN, C., BISHOP, M.J. and WEBB, T., 2021a. ‘A global analysis of complexity–biodiversity relationships on marine artificial structures.’ Global Ecology and Biogeography, 30(1), pp. 140-153. </a:t>
            </a:r>
          </a:p>
          <a:p>
            <a:pPr marL="0" indent="0"/>
            <a:r>
              <a:rPr lang="en-US" sz="2000" dirty="0">
                <a:ea typeface="+mn-lt"/>
                <a:cs typeface="+mn-lt"/>
              </a:rPr>
              <a:t>Severn Estuary Coastal Group; Severn Estuary Shoreline Management Plan. 2000. Gilford Associated Consultants.  accessed 9th Jan 2023</a:t>
            </a:r>
          </a:p>
          <a:p>
            <a:pPr marL="0" indent="0"/>
            <a:r>
              <a:rPr lang="en-US" sz="2000" dirty="0">
                <a:ea typeface="+mn-lt"/>
                <a:cs typeface="+mn-lt"/>
              </a:rPr>
              <a:t>Well-being of Future Generation (Wales) Act 2015. 2015.</a:t>
            </a:r>
          </a:p>
        </p:txBody>
      </p:sp>
    </p:spTree>
    <p:extLst>
      <p:ext uri="{BB962C8B-B14F-4D97-AF65-F5344CB8AC3E}">
        <p14:creationId xmlns:p14="http://schemas.microsoft.com/office/powerpoint/2010/main" val="123804686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Different coloured question marks">
            <a:extLst>
              <a:ext uri="{FF2B5EF4-FFF2-40B4-BE49-F238E27FC236}">
                <a16:creationId xmlns:a16="http://schemas.microsoft.com/office/drawing/2014/main" id="{786B7452-7B72-B04C-AFD5-3E3456CC824C}"/>
              </a:ext>
            </a:extLst>
          </p:cNvPr>
          <p:cNvPicPr>
            <a:picLocks noChangeAspect="1"/>
          </p:cNvPicPr>
          <p:nvPr/>
        </p:nvPicPr>
        <p:blipFill rotWithShape="1">
          <a:blip r:embed="rId2">
            <a:alphaModFix amt="50000"/>
          </a:blip>
          <a:srcRect l="10807" r="14193"/>
          <a:stretch/>
        </p:blipFill>
        <p:spPr>
          <a:xfrm>
            <a:off x="20" y="1"/>
            <a:ext cx="9143980" cy="6857999"/>
          </a:xfrm>
          <a:prstGeom prst="rect">
            <a:avLst/>
          </a:prstGeom>
        </p:spPr>
      </p:pic>
      <p:sp>
        <p:nvSpPr>
          <p:cNvPr id="2" name="Title 1">
            <a:extLst>
              <a:ext uri="{FF2B5EF4-FFF2-40B4-BE49-F238E27FC236}">
                <a16:creationId xmlns:a16="http://schemas.microsoft.com/office/drawing/2014/main" id="{48B18797-228D-B0AA-B282-B2D5210B94EF}"/>
              </a:ext>
            </a:extLst>
          </p:cNvPr>
          <p:cNvSpPr>
            <a:spLocks noGrp="1"/>
          </p:cNvSpPr>
          <p:nvPr>
            <p:ph type="title"/>
          </p:nvPr>
        </p:nvSpPr>
        <p:spPr>
          <a:xfrm>
            <a:off x="1143000" y="1122362"/>
            <a:ext cx="6858000" cy="2900518"/>
          </a:xfrm>
        </p:spPr>
        <p:txBody>
          <a:bodyPr vert="horz" lIns="91440" tIns="45720" rIns="91440" bIns="45720" rtlCol="0" anchor="b">
            <a:normAutofit/>
          </a:bodyPr>
          <a:lstStyle/>
          <a:p>
            <a:pPr algn="ctr"/>
            <a:r>
              <a:rPr lang="en-US" sz="6000">
                <a:solidFill>
                  <a:srgbClr val="FFFFFF"/>
                </a:solidFill>
              </a:rPr>
              <a:t>Thank You </a:t>
            </a:r>
            <a:br>
              <a:rPr lang="en-US" sz="6000">
                <a:solidFill>
                  <a:srgbClr val="FFFFFF"/>
                </a:solidFill>
              </a:rPr>
            </a:br>
            <a:r>
              <a:rPr lang="en-US" sz="6000">
                <a:solidFill>
                  <a:srgbClr val="FFFFFF"/>
                </a:solidFill>
              </a:rPr>
              <a:t>Any Questions?</a:t>
            </a:r>
          </a:p>
        </p:txBody>
      </p:sp>
    </p:spTree>
    <p:extLst>
      <p:ext uri="{BB962C8B-B14F-4D97-AF65-F5344CB8AC3E}">
        <p14:creationId xmlns:p14="http://schemas.microsoft.com/office/powerpoint/2010/main" val="926082868"/>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Foundry">
      <a:majorFont>
        <a:latin typeface="Rockwell"/>
        <a:ea typeface=""/>
        <a:cs typeface=""/>
        <a:font script="Grek" typeface="Cambria"/>
        <a:font script="Cyrl" typeface="Cambria"/>
        <a:font script="Jpan" typeface="HG明朝B"/>
        <a:font script="Hang" typeface="바탕"/>
        <a:font script="Hans" typeface="方正姚体"/>
        <a:font script="Hant" typeface="微軟正黑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Rockwell"/>
        <a:ea typeface=""/>
        <a:cs typeface=""/>
        <a:font script="Grek" typeface="Cambria"/>
        <a:font script="Cyrl" typeface="Cambria"/>
        <a:font script="Jpan" typeface="HG明朝B"/>
        <a:font script="Hang" typeface="바탕"/>
        <a:font script="Hans" typeface="方正姚体"/>
        <a:font script="Hant" typeface="標楷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2925</TotalTime>
  <Words>4960</Words>
  <Application>Microsoft Macintosh PowerPoint</Application>
  <PresentationFormat>On-screen Show (4:3)</PresentationFormat>
  <Paragraphs>211</Paragraphs>
  <Slides>19</Slides>
  <Notes>17</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19</vt:i4>
      </vt:variant>
    </vt:vector>
  </HeadingPairs>
  <TitlesOfParts>
    <vt:vector size="27" baseType="lpstr">
      <vt:lpstr>Arial</vt:lpstr>
      <vt:lpstr>Calibri</vt:lpstr>
      <vt:lpstr>Calibri Light</vt:lpstr>
      <vt:lpstr>Open Sans</vt:lpstr>
      <vt:lpstr>proxima-nova-alt</vt:lpstr>
      <vt:lpstr>Rockwell</vt:lpstr>
      <vt:lpstr>Times New Roman</vt:lpstr>
      <vt:lpstr>Office Theme</vt:lpstr>
      <vt:lpstr>Cardiff Coastal Defences EIA Report Alison Maher 2205763 Environmental Planning and Policy ACBA7004</vt:lpstr>
      <vt:lpstr>Agenda</vt:lpstr>
      <vt:lpstr>PowerPoint Presentation</vt:lpstr>
      <vt:lpstr>The EIA Framework</vt:lpstr>
      <vt:lpstr>PowerPoint Presentation</vt:lpstr>
      <vt:lpstr>Proposed Development</vt:lpstr>
      <vt:lpstr>PowerPoint Presentation</vt:lpstr>
      <vt:lpstr>PowerPoint Presentation</vt:lpstr>
      <vt:lpstr>PowerPoint Presentation</vt:lpstr>
      <vt:lpstr>Strengths</vt:lpstr>
      <vt:lpstr>Weakness</vt:lpstr>
      <vt:lpstr>PowerPoint Presentation</vt:lpstr>
      <vt:lpstr>Ecology – weaknesses </vt:lpstr>
      <vt:lpstr>Opportunities  Rock armoring structure diversity</vt:lpstr>
      <vt:lpstr>Threats</vt:lpstr>
      <vt:lpstr>Evaluation</vt:lpstr>
      <vt:lpstr>References</vt:lpstr>
      <vt:lpstr>PowerPoint Presentation</vt:lpstr>
      <vt:lpstr>Thank You  Any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Cardiff Coastal Defences EIA Report Alison Maher 2205765.mvdx</dc:title>
  <dc:creator/>
  <cp:lastModifiedBy>Alison Maher (2205763)</cp:lastModifiedBy>
  <cp:revision>118</cp:revision>
  <dcterms:created xsi:type="dcterms:W3CDTF">2008-07-24T10:26:58Z</dcterms:created>
  <dcterms:modified xsi:type="dcterms:W3CDTF">2024-01-17T14:50:01Z</dcterms:modified>
</cp:coreProperties>
</file>