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8" r:id="rId1"/>
  </p:sldMasterIdLst>
  <p:notesMasterIdLst>
    <p:notesMasterId r:id="rId13"/>
  </p:notesMasterIdLst>
  <p:sldIdLst>
    <p:sldId id="256" r:id="rId2"/>
    <p:sldId id="258" r:id="rId3"/>
    <p:sldId id="259" r:id="rId4"/>
    <p:sldId id="260" r:id="rId5"/>
    <p:sldId id="261" r:id="rId6"/>
    <p:sldId id="257" r:id="rId7"/>
    <p:sldId id="264" r:id="rId8"/>
    <p:sldId id="271" r:id="rId9"/>
    <p:sldId id="272" r:id="rId10"/>
    <p:sldId id="270" r:id="rId11"/>
    <p:sldId id="269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97461AA-433E-465A-84C5-2E0F0D1BDD46}" v="5" dt="2026-03-14T15:41:52.52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16" autoAdjust="0"/>
    <p:restoredTop sz="94676"/>
  </p:normalViewPr>
  <p:slideViewPr>
    <p:cSldViewPr snapToGrid="0">
      <p:cViewPr varScale="1">
        <p:scale>
          <a:sx n="114" d="100"/>
          <a:sy n="114" d="100"/>
        </p:scale>
        <p:origin x="448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CAF1B0D-4DCA-4B1F-A6D4-6C19EF21D66C}" type="doc">
      <dgm:prSet loTypeId="urn:microsoft.com/office/officeart/2011/layout/HexagonRadial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7558A6F-C5E8-4290-8643-EF78B2C540CA}" type="pres">
      <dgm:prSet presAssocID="{CCAF1B0D-4DCA-4B1F-A6D4-6C19EF21D66C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</dgm:ptLst>
  <dgm:cxnLst>
    <dgm:cxn modelId="{A4D8201D-D8C7-4B1A-B000-4F7207AE3F4E}" type="presOf" srcId="{CCAF1B0D-4DCA-4B1F-A6D4-6C19EF21D66C}" destId="{57558A6F-C5E8-4290-8643-EF78B2C540CA}" srcOrd="0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35BDB3-F5F3-488D-A6DD-DDC3A8482AFE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17E89F-FC8A-49E9-A9D7-52757E83FB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2099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17E89F-FC8A-49E9-A9D7-52757E83FB1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13586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3FCFD-460F-4541-8488-42CE8A584050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CABA4170-E52A-4A0D-BC31-C5D95FB3D4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64338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3FCFD-460F-4541-8488-42CE8A584050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BA4170-E52A-4A0D-BC31-C5D95FB3D4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186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3FCFD-460F-4541-8488-42CE8A584050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CABA4170-E52A-4A0D-BC31-C5D95FB3D4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33585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3FCFD-460F-4541-8488-42CE8A584050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BA4170-E52A-4A0D-BC31-C5D95FB3D4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75188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3FCFD-460F-4541-8488-42CE8A584050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BA4170-E52A-4A0D-BC31-C5D95FB3D4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35493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3FCFD-460F-4541-8488-42CE8A584050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BA4170-E52A-4A0D-BC31-C5D95FB3D4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3308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3FCFD-460F-4541-8488-42CE8A584050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BA4170-E52A-4A0D-BC31-C5D95FB3D4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6448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3FCFD-460F-4541-8488-42CE8A584050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BA4170-E52A-4A0D-BC31-C5D95FB3D4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7878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3FCFD-460F-4541-8488-42CE8A584050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BA4170-E52A-4A0D-BC31-C5D95FB3D4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35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3FCFD-460F-4541-8488-42CE8A584050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CABA4170-E52A-4A0D-BC31-C5D95FB3D4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3085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3FCFD-460F-4541-8488-42CE8A584050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CABA4170-E52A-4A0D-BC31-C5D95FB3D4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44550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3FCFD-460F-4541-8488-42CE8A584050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CABA4170-E52A-4A0D-BC31-C5D95FB3D4B2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273673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3FCFD-460F-4541-8488-42CE8A584050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CABA4170-E52A-4A0D-BC31-C5D95FB3D4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1503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3FCFD-460F-4541-8488-42CE8A584050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BA4170-E52A-4A0D-BC31-C5D95FB3D4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357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3FCFD-460F-4541-8488-42CE8A584050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BA4170-E52A-4A0D-BC31-C5D95FB3D4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31655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3FCFD-460F-4541-8488-42CE8A584050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BA4170-E52A-4A0D-BC31-C5D95FB3D4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333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1F83FCFD-460F-4541-8488-42CE8A584050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CABA4170-E52A-4A0D-BC31-C5D95FB3D4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72018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83FCFD-460F-4541-8488-42CE8A584050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BA4170-E52A-4A0D-BC31-C5D95FB3D4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322874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59" r:id="rId1"/>
    <p:sldLayoutId id="2147483860" r:id="rId2"/>
    <p:sldLayoutId id="2147483861" r:id="rId3"/>
    <p:sldLayoutId id="2147483862" r:id="rId4"/>
    <p:sldLayoutId id="2147483863" r:id="rId5"/>
    <p:sldLayoutId id="2147483864" r:id="rId6"/>
    <p:sldLayoutId id="2147483865" r:id="rId7"/>
    <p:sldLayoutId id="2147483866" r:id="rId8"/>
    <p:sldLayoutId id="2147483867" r:id="rId9"/>
    <p:sldLayoutId id="2147483868" r:id="rId10"/>
    <p:sldLayoutId id="2147483869" r:id="rId11"/>
    <p:sldLayoutId id="2147483870" r:id="rId12"/>
    <p:sldLayoutId id="2147483871" r:id="rId13"/>
    <p:sldLayoutId id="2147483872" r:id="rId14"/>
    <p:sldLayoutId id="2147483873" r:id="rId15"/>
    <p:sldLayoutId id="2147483874" r:id="rId16"/>
    <p:sldLayoutId id="2147483875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14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tailresearch.org/" TargetMode="External"/><Relationship Id="rId2" Type="http://schemas.openxmlformats.org/officeDocument/2006/relationships/hyperlink" Target="https://www.britishfloristassociation.org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ons.gov.uk/" TargetMode="External"/><Relationship Id="rId4" Type="http://schemas.openxmlformats.org/officeDocument/2006/relationships/hyperlink" Target="https://www.ibisworld.com/united-kingdom/industry/florist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644EC8-32F5-DA64-DE45-E163D7929D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7" y="1212178"/>
            <a:ext cx="10905066" cy="3251878"/>
          </a:xfrm>
          <a:effectLst>
            <a:outerShdw blurRad="88900" dist="38100" dir="2700000" algn="tl" rotWithShape="0">
              <a:prstClr val="black">
                <a:alpha val="30000"/>
              </a:prstClr>
            </a:outerShdw>
          </a:effectLst>
        </p:spPr>
        <p:txBody>
          <a:bodyPr>
            <a:normAutofit fontScale="90000"/>
          </a:bodyPr>
          <a:lstStyle/>
          <a:p>
            <a:pPr algn="l"/>
            <a:r>
              <a:rPr lang="en-GB" sz="3200" dirty="0"/>
              <a:t>Green Haven Florists</a:t>
            </a:r>
            <a:br>
              <a:rPr lang="en-GB" sz="3200" dirty="0"/>
            </a:br>
            <a:r>
              <a:rPr lang="en-GB" sz="3200" dirty="0"/>
              <a:t>Problem  Solving  and   Decision  Making</a:t>
            </a:r>
            <a:br>
              <a:rPr lang="ru-RU" sz="2300" dirty="0"/>
            </a:br>
            <a:br>
              <a:rPr lang="ru-RU" sz="2300" dirty="0"/>
            </a:br>
            <a:br>
              <a:rPr lang="en-GB" sz="2300" dirty="0"/>
            </a:br>
            <a:r>
              <a:rPr lang="en-GB" sz="2300" dirty="0"/>
              <a:t>Lecturer:    Mohamad Rahmon</a:t>
            </a:r>
            <a:br>
              <a:rPr lang="en-GB" sz="2300" dirty="0"/>
            </a:br>
            <a:r>
              <a:rPr lang="en-GB" sz="2300" dirty="0"/>
              <a:t>Module name: Problem Solving and Decision Making</a:t>
            </a:r>
            <a:br>
              <a:rPr lang="en-GB" sz="2300" dirty="0"/>
            </a:br>
            <a:r>
              <a:rPr lang="en-GB" sz="2300" dirty="0"/>
              <a:t>Module code:   LCLM 4004</a:t>
            </a:r>
            <a:br>
              <a:rPr lang="en-GB" sz="2300" dirty="0"/>
            </a:br>
            <a:r>
              <a:rPr lang="en-GB" sz="2300" dirty="0"/>
              <a:t>Student ID:2517536</a:t>
            </a:r>
            <a:br>
              <a:rPr lang="en-GB" sz="2300" dirty="0"/>
            </a:br>
            <a:r>
              <a:rPr lang="en-GB" sz="2300" dirty="0"/>
              <a:t>Students name: Roman Kotyk</a:t>
            </a:r>
            <a:br>
              <a:rPr lang="en-GB" sz="2300" dirty="0"/>
            </a:br>
            <a:endParaRPr lang="en-GB" sz="2300" dirty="0"/>
          </a:p>
        </p:txBody>
      </p:sp>
    </p:spTree>
    <p:extLst>
      <p:ext uri="{BB962C8B-B14F-4D97-AF65-F5344CB8AC3E}">
        <p14:creationId xmlns:p14="http://schemas.microsoft.com/office/powerpoint/2010/main" val="3032557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599A0D8F-BDE3-478D-05D1-F1BA2870660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92769573"/>
              </p:ext>
            </p:extLst>
          </p:nvPr>
        </p:nvGraphicFramePr>
        <p:xfrm>
          <a:off x="10495759" y="6092614"/>
          <a:ext cx="45719" cy="457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7" name="TextBox 16">
            <a:extLst>
              <a:ext uri="{FF2B5EF4-FFF2-40B4-BE49-F238E27FC236}">
                <a16:creationId xmlns:a16="http://schemas.microsoft.com/office/drawing/2014/main" id="{3CC432AE-8520-4C4D-110B-9FE54700DDCB}"/>
              </a:ext>
            </a:extLst>
          </p:cNvPr>
          <p:cNvSpPr txBox="1"/>
          <p:nvPr/>
        </p:nvSpPr>
        <p:spPr>
          <a:xfrm>
            <a:off x="5641675" y="138024"/>
            <a:ext cx="1656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Agenda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258DBC3-4A7C-2B66-3645-8FE405F65DE4}"/>
              </a:ext>
            </a:extLst>
          </p:cNvPr>
          <p:cNvSpPr txBox="1"/>
          <p:nvPr/>
        </p:nvSpPr>
        <p:spPr>
          <a:xfrm>
            <a:off x="741872" y="856827"/>
            <a:ext cx="1040345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Background and Purpose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Understanding the business problem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Defining the issue using 5W2H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Reviewing the results of the challenge.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Looking at  the external environment from a strategic view.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PESTEL analysis of the floristry industry.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Explaining the PESTEL Results.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Finding the main root course.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Showing the problem using a course-and-effect model.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Strategic outcomes and possible solutions.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References.</a:t>
            </a:r>
          </a:p>
        </p:txBody>
      </p:sp>
    </p:spTree>
    <p:extLst>
      <p:ext uri="{BB962C8B-B14F-4D97-AF65-F5344CB8AC3E}">
        <p14:creationId xmlns:p14="http://schemas.microsoft.com/office/powerpoint/2010/main" val="5542934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27">
            <a:extLst>
              <a:ext uri="{FF2B5EF4-FFF2-40B4-BE49-F238E27FC236}">
                <a16:creationId xmlns:a16="http://schemas.microsoft.com/office/drawing/2014/main" id="{8100D021-ED8E-4951-8376-73996A82C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6FE219C-22F7-4734-B3C1-28E70390CE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F2EC4B6-5524-4806-8575-59DB6B8F8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AD50BBC6-5944-49AE-A819-558AB05AB1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F2E428D-A109-43BE-8AC2-C83EF031EF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DBCB3D0-62EC-4D8A-A9E7-991AF662DC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62C758D7-9BCC-44AD-98FB-A68CA5267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A890917F-0A64-4C0A-91F8-E4F6BE6A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938C8E05-3629-4B19-A965-0C926F9DE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049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9044F20B-3F79-4BBD-A9B8-33672B6A4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7" name="Picture 6" descr="A person making a bouquet of flowers&#10;&#10;AI-generated content may be incorrect.">
            <a:extLst>
              <a:ext uri="{FF2B5EF4-FFF2-40B4-BE49-F238E27FC236}">
                <a16:creationId xmlns:a16="http://schemas.microsoft.com/office/drawing/2014/main" id="{7F56747E-3876-8D2C-4383-268A31D8749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472" y="1498268"/>
            <a:ext cx="4964566" cy="4000500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CD589CF1-702C-1550-8424-497591897A29}"/>
              </a:ext>
            </a:extLst>
          </p:cNvPr>
          <p:cNvSpPr txBox="1"/>
          <p:nvPr/>
        </p:nvSpPr>
        <p:spPr>
          <a:xfrm>
            <a:off x="5172386" y="1122042"/>
            <a:ext cx="7019614" cy="473975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Background and Purpose</a:t>
            </a:r>
            <a:endParaRPr lang="ru-RU" sz="2400" b="1" dirty="0"/>
          </a:p>
          <a:p>
            <a:endParaRPr lang="en-GB" dirty="0"/>
          </a:p>
          <a:p>
            <a:r>
              <a:rPr lang="en-GB" sz="1600" b="1" dirty="0"/>
              <a:t>About Green Haven Florists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ru-RU" sz="1400" dirty="0"/>
              <a:t> </a:t>
            </a:r>
            <a:r>
              <a:rPr lang="en-GB" sz="1400" dirty="0"/>
              <a:t>A small, independent flower shop based in Norwich, UK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ru-RU" sz="1400" dirty="0"/>
              <a:t> </a:t>
            </a:r>
            <a:r>
              <a:rPr lang="en-GB" sz="1400" dirty="0"/>
              <a:t>Set up in 2016 by Liam and Priya Patel — built on passion for floristry and </a:t>
            </a:r>
            <a:endParaRPr lang="ru-RU" sz="1400" dirty="0"/>
          </a:p>
          <a:p>
            <a:r>
              <a:rPr lang="en-GB" sz="1400" dirty="0"/>
              <a:t>sustainability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ru-RU" sz="1400" dirty="0"/>
              <a:t> </a:t>
            </a:r>
            <a:r>
              <a:rPr lang="en-GB" sz="1400" dirty="0"/>
              <a:t>Built a loyal following through personal service, creative arrangements and </a:t>
            </a:r>
            <a:endParaRPr lang="ru-RU" sz="1400" dirty="0"/>
          </a:p>
          <a:p>
            <a:r>
              <a:rPr lang="en-GB" sz="1400" dirty="0"/>
              <a:t>eco-friendly values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ru-RU" sz="1400" dirty="0"/>
              <a:t> </a:t>
            </a:r>
            <a:r>
              <a:rPr lang="en-GB" sz="1400" dirty="0"/>
              <a:t>Serves everyday walk-in customers, local businesses and wedding clients</a:t>
            </a:r>
            <a:endParaRPr lang="ru-RU" sz="1400" dirty="0"/>
          </a:p>
          <a:p>
            <a:endParaRPr lang="ru-RU" sz="1400" dirty="0"/>
          </a:p>
          <a:p>
            <a:r>
              <a:rPr lang="en-GB" sz="1600" b="1" dirty="0"/>
              <a:t>So, what went wrong?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ru-RU" sz="1400" dirty="0"/>
              <a:t> </a:t>
            </a:r>
            <a:r>
              <a:rPr lang="en-GB" sz="1400" dirty="0"/>
              <a:t>Over the past year, the shop has seen a 30% fall in in-store sales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/>
              <a:t>Costs are climbing, competitors are growing — and the business is feeling the </a:t>
            </a:r>
            <a:endParaRPr lang="ru-RU" sz="1400" dirty="0"/>
          </a:p>
          <a:p>
            <a:r>
              <a:rPr lang="en-GB" sz="1400" dirty="0"/>
              <a:t>Pressure</a:t>
            </a:r>
            <a:endParaRPr lang="ru-RU" sz="1400" dirty="0"/>
          </a:p>
          <a:p>
            <a:endParaRPr lang="en-GB" sz="1400" dirty="0"/>
          </a:p>
          <a:p>
            <a:r>
              <a:rPr lang="en-GB" dirty="0"/>
              <a:t>Purpose of this Presentation</a:t>
            </a:r>
          </a:p>
          <a:p>
            <a:r>
              <a:rPr lang="en-GB" sz="1400" dirty="0"/>
              <a:t>As their consultant, I have conducted an in-depth analysis of the business situation </a:t>
            </a:r>
            <a:endParaRPr lang="ru-RU" sz="1400" dirty="0"/>
          </a:p>
          <a:p>
            <a:r>
              <a:rPr lang="en-GB" sz="1400" dirty="0"/>
              <a:t>using three key tools — 5W2H, PESTEL and a Fishbone Diagram — with the goal of </a:t>
            </a:r>
            <a:endParaRPr lang="ru-RU" sz="1400" dirty="0"/>
          </a:p>
          <a:p>
            <a:r>
              <a:rPr lang="en-GB" sz="1400" dirty="0"/>
              <a:t>taking Green Haven to the next level in an ever-changing and competitive </a:t>
            </a:r>
            <a:endParaRPr lang="ru-RU" sz="1400" dirty="0"/>
          </a:p>
          <a:p>
            <a:r>
              <a:rPr lang="en-GB" sz="1400" dirty="0"/>
              <a:t>environment</a:t>
            </a:r>
          </a:p>
        </p:txBody>
      </p:sp>
    </p:spTree>
    <p:extLst>
      <p:ext uri="{BB962C8B-B14F-4D97-AF65-F5344CB8AC3E}">
        <p14:creationId xmlns:p14="http://schemas.microsoft.com/office/powerpoint/2010/main" val="23762371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9870E57-05AB-D23B-273E-9869724555C0}"/>
              </a:ext>
            </a:extLst>
          </p:cNvPr>
          <p:cNvSpPr txBox="1"/>
          <p:nvPr/>
        </p:nvSpPr>
        <p:spPr>
          <a:xfrm>
            <a:off x="4793844" y="202720"/>
            <a:ext cx="6851816" cy="589327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dirty="0">
                <a:solidFill>
                  <a:srgbClr val="EBEBEB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Understanding the business 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dirty="0">
                <a:solidFill>
                  <a:srgbClr val="EBEBEB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problems </a:t>
            </a:r>
            <a:endParaRPr lang="ru-RU" sz="3600" b="1" dirty="0">
              <a:solidFill>
                <a:srgbClr val="EBEBEB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ru-RU" sz="2800" dirty="0">
              <a:solidFill>
                <a:srgbClr val="EBEBEB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This study aims to identify the key factors affecting the core business performance of small and medium-sized enterprises SMEs in the UK retail sector, as well as to develop a strategy for business growth and sales scaling in an increasingly competitive and dynamic environment.</a:t>
            </a:r>
            <a:endParaRPr lang="en-US" sz="1600" dirty="0">
              <a:solidFill>
                <a:srgbClr val="EBEBEB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1600" dirty="0">
              <a:solidFill>
                <a:srgbClr val="EBEBEB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dirty="0">
              <a:solidFill>
                <a:srgbClr val="EBEBEB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300" dirty="0">
              <a:solidFill>
                <a:srgbClr val="EBEBEB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300" dirty="0">
                <a:solidFill>
                  <a:srgbClr val="EBEBEB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    </a:t>
            </a:r>
          </a:p>
        </p:txBody>
      </p:sp>
      <p:pic>
        <p:nvPicPr>
          <p:cNvPr id="5" name="Picture 4" descr="A person standing in front of a projection screen&#10;&#10;AI-generated content may be incorrect.">
            <a:extLst>
              <a:ext uri="{FF2B5EF4-FFF2-40B4-BE49-F238E27FC236}">
                <a16:creationId xmlns:a16="http://schemas.microsoft.com/office/drawing/2014/main" id="{5E7B79B8-83B9-14DA-48CA-D146831500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01091" y="0"/>
            <a:ext cx="636005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5228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9A6BB85-4445-F907-4CC0-5C1CEAC73823}"/>
              </a:ext>
            </a:extLst>
          </p:cNvPr>
          <p:cNvSpPr txBox="1"/>
          <p:nvPr/>
        </p:nvSpPr>
        <p:spPr>
          <a:xfrm>
            <a:off x="414069" y="379562"/>
            <a:ext cx="116456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600" dirty="0">
              <a:latin typeface="Amasis MT Pro Black" panose="02040A04050005020304" pitchFamily="18" charset="0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46E0FC7-01D4-9CFA-F79B-3A4E32A447E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1689861"/>
              </p:ext>
            </p:extLst>
          </p:nvPr>
        </p:nvGraphicFramePr>
        <p:xfrm>
          <a:off x="0" y="0"/>
          <a:ext cx="12192000" cy="71451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1893">
                  <a:extLst>
                    <a:ext uri="{9D8B030D-6E8A-4147-A177-3AD203B41FA5}">
                      <a16:colId xmlns:a16="http://schemas.microsoft.com/office/drawing/2014/main" val="1072357278"/>
                    </a:ext>
                  </a:extLst>
                </a:gridCol>
                <a:gridCol w="5029200">
                  <a:extLst>
                    <a:ext uri="{9D8B030D-6E8A-4147-A177-3AD203B41FA5}">
                      <a16:colId xmlns:a16="http://schemas.microsoft.com/office/drawing/2014/main" val="4205727984"/>
                    </a:ext>
                  </a:extLst>
                </a:gridCol>
                <a:gridCol w="5400907">
                  <a:extLst>
                    <a:ext uri="{9D8B030D-6E8A-4147-A177-3AD203B41FA5}">
                      <a16:colId xmlns:a16="http://schemas.microsoft.com/office/drawing/2014/main" val="4264063056"/>
                    </a:ext>
                  </a:extLst>
                </a:gridCol>
              </a:tblGrid>
              <a:tr h="538018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From the Case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Market Context (UK)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9948846"/>
                  </a:ext>
                </a:extLst>
              </a:tr>
              <a:tr h="1081448">
                <a:tc>
                  <a:txBody>
                    <a:bodyPr/>
                    <a:lstStyle/>
                    <a:p>
                      <a:r>
                        <a:rPr lang="en-GB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What?</a:t>
                      </a:r>
                      <a:endParaRPr lang="en-US" sz="14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30% decline in in-store sales over 12 months. The business is stagnating due to a lack of operational efficiency and modern digital</a:t>
                      </a:r>
                      <a:endParaRPr lang="en-US" sz="14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UK retail costs are rising across rent, materials and procurement — a trend set to continue </a:t>
                      </a:r>
                      <a:r>
                        <a:rPr lang="en-GB" sz="14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(ONS, 2024)</a:t>
                      </a:r>
                      <a:endParaRPr lang="en-US" sz="14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04440707"/>
                  </a:ext>
                </a:extLst>
              </a:tr>
              <a:tr h="873089">
                <a:tc>
                  <a:txBody>
                    <a:bodyPr/>
                    <a:lstStyle/>
                    <a:p>
                      <a:r>
                        <a:rPr lang="en-GB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Who?</a:t>
                      </a:r>
                      <a:endParaRPr lang="en-US" sz="14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Liam</a:t>
                      </a:r>
                      <a:r>
                        <a:rPr lang="ru-RU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and Priya; walk-in customers; local suppliers; wedding</a:t>
                      </a:r>
                      <a:r>
                        <a:rPr lang="ru-RU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</a:t>
                      </a:r>
                      <a:r>
                        <a:rPr lang="en-GB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corporate clients</a:t>
                      </a:r>
                      <a:endParaRPr lang="en-US" sz="14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Consumer buying behaviour has shifted dramatically since 2019. Large online players now dominate — offering bundled solutions: flowers, cards, chocolates and same-day home delivery </a:t>
                      </a:r>
                      <a:r>
                        <a:rPr lang="en-GB" sz="14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(Mintel, 2024)</a:t>
                      </a:r>
                      <a:endParaRPr lang="en-US" sz="14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1202296"/>
                  </a:ext>
                </a:extLst>
              </a:tr>
              <a:tr h="873089"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Where?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Norwich High Street — reduced footfall due to nearby business closures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 more employers shift to remote and hybrid working, the number of people passing physical shops has fallen significantly. High streets have seen a 30% drop in outlets compared to pre-pandemic levels </a:t>
                      </a:r>
                      <a:r>
                        <a:rPr lang="en-GB" sz="14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(PwC, 2024)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2281151"/>
                  </a:ext>
                </a:extLst>
              </a:tr>
              <a:tr h="873089"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When?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Sales began declining sharply following the arrival of two nearby competitors who are more modern and advanced in their marketing approach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Store closures jumped 28% year-on-year in 2024, with independent retailers making up 84.1% of all closures — small businesses are bearing the brunt </a:t>
                      </a:r>
                      <a:r>
                        <a:rPr lang="en-GB" sz="14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(Centre for Retail Research, 2024)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6221800"/>
                  </a:ext>
                </a:extLst>
              </a:tr>
              <a:tr h="873089"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Why?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Consumer behaviour is changing and purchasing power is declining. A new trend has emerged — buying directly from producers online, bypassing traditional retailer markups entirely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Rising costs, reduced financial support, and shifting consumer behaviours have created a difficult landscape for independent businesses </a:t>
                      </a:r>
                      <a:r>
                        <a:rPr lang="en-GB" sz="14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(Retail Champion, 2025)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9252620"/>
                  </a:ext>
                </a:extLst>
              </a:tr>
              <a:tr h="873089"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How?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Through a global shift towards digital brand presence — social media, online stores and marketplaces are now the primary channels for customer acquisition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Independent retailers are increasingly embracing AI tools, social media and community-driven strategies to compete with larger online players </a:t>
                      </a:r>
                      <a:r>
                        <a:rPr lang="en-GB" sz="14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(Modern Retail, 2024)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3119843"/>
                  </a:ext>
                </a:extLst>
              </a:tr>
              <a:tr h="873089"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much?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Business operating costs are rising across procurement, materials and rent. This trend will continue as online retail grows and physical retail loses its competitive edge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 2024, 34 retail companies ceased trading, affecting 7,537 stores — the highest number since records began in 2007 </a:t>
                      </a:r>
                      <a:r>
                        <a:rPr lang="en-GB" sz="14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(House of Commons Library, 2024)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191754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429287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2974702F-5F61-1DA1-607B-DFB93C3A2719}"/>
              </a:ext>
            </a:extLst>
          </p:cNvPr>
          <p:cNvSpPr txBox="1"/>
          <p:nvPr/>
        </p:nvSpPr>
        <p:spPr>
          <a:xfrm>
            <a:off x="648930" y="629266"/>
            <a:ext cx="9252154" cy="122398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900" b="0" i="0" kern="1200" dirty="0">
                <a:solidFill>
                  <a:schemeClr val="tx2"/>
                </a:solidFill>
                <a:latin typeface="Amasis MT Pro Black" panose="02040A04050005020304" pitchFamily="18" charset="0"/>
                <a:ea typeface="+mj-ea"/>
                <a:cs typeface="+mj-cs"/>
              </a:rPr>
              <a:t>Reviewing the results of the challenge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40328A9A-573C-B576-FB61-4F0B2AB154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0" y="2663883"/>
            <a:ext cx="3934691" cy="2501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id="{E8836307-D781-6E1E-2D31-10A53ED9C6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3966" y="2663883"/>
            <a:ext cx="4045526" cy="2501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>
            <a:extLst>
              <a:ext uri="{FF2B5EF4-FFF2-40B4-BE49-F238E27FC236}">
                <a16:creationId xmlns:a16="http://schemas.microsoft.com/office/drawing/2014/main" id="{4622DF93-DDF5-DA0A-1283-E3E6B9581C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4912" y="2663884"/>
            <a:ext cx="4045525" cy="2501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25829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9542F7E-4C7C-12CA-BD43-B54D5C2428A1}"/>
              </a:ext>
            </a:extLst>
          </p:cNvPr>
          <p:cNvSpPr txBox="1"/>
          <p:nvPr/>
        </p:nvSpPr>
        <p:spPr>
          <a:xfrm>
            <a:off x="4965448" y="189570"/>
            <a:ext cx="25616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PESTEL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4F4F10E-D259-12DB-81D8-5F1AE3C567B6}"/>
              </a:ext>
            </a:extLst>
          </p:cNvPr>
          <p:cNvSpPr txBox="1"/>
          <p:nvPr/>
        </p:nvSpPr>
        <p:spPr>
          <a:xfrm>
            <a:off x="525370" y="1114451"/>
            <a:ext cx="306532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87BB931-7933-E284-DA3C-75C951C3E563}"/>
              </a:ext>
            </a:extLst>
          </p:cNvPr>
          <p:cNvSpPr txBox="1"/>
          <p:nvPr/>
        </p:nvSpPr>
        <p:spPr>
          <a:xfrm>
            <a:off x="525372" y="1728438"/>
            <a:ext cx="3065322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The UK floristry industry is highly dependent on imported flowers, particularly from the Netherlands, Africa, and South America.</a:t>
            </a:r>
            <a:endParaRPr lang="ru-RU" sz="1400" dirty="0"/>
          </a:p>
          <a:p>
            <a:endParaRPr lang="en-GB" sz="1400" dirty="0"/>
          </a:p>
          <a:p>
            <a:r>
              <a:rPr lang="en-GB" sz="1400" dirty="0"/>
              <a:t>Following Brexit, additional customs checks, documentation requirements, and border delays have increased the complexity and cost of importing flowers.</a:t>
            </a:r>
            <a:endParaRPr lang="ru-RU" sz="1400" dirty="0"/>
          </a:p>
          <a:p>
            <a:endParaRPr lang="en-GB" sz="1400" dirty="0"/>
          </a:p>
          <a:p>
            <a:r>
              <a:rPr lang="en-GB" sz="1400" dirty="0"/>
              <a:t>These changes have led to longer delivery times, higher transportation costs, and increased risk of product damage due to the perishable nature of flowers.</a:t>
            </a:r>
          </a:p>
          <a:p>
            <a:endParaRPr lang="en-US" sz="14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7431218-731F-1EF2-65DC-DFD47B5A7C75}"/>
              </a:ext>
            </a:extLst>
          </p:cNvPr>
          <p:cNvSpPr txBox="1"/>
          <p:nvPr/>
        </p:nvSpPr>
        <p:spPr>
          <a:xfrm>
            <a:off x="3953911" y="1728438"/>
            <a:ext cx="3573161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Economic factors are placing significant pressure on the UK floristry industry.</a:t>
            </a:r>
            <a:endParaRPr lang="ru-RU" sz="1400" dirty="0"/>
          </a:p>
          <a:p>
            <a:endParaRPr lang="en-GB" sz="1400" dirty="0"/>
          </a:p>
          <a:p>
            <a:r>
              <a:rPr lang="en-GB" sz="1400" dirty="0"/>
              <a:t>Firstly, rising energy costs are increasing operational expenses, particularly for refrigeration and storage of perishable products.</a:t>
            </a:r>
            <a:endParaRPr lang="ru-RU" sz="1400" dirty="0"/>
          </a:p>
          <a:p>
            <a:endParaRPr lang="en-GB" sz="1400" dirty="0"/>
          </a:p>
          <a:p>
            <a:r>
              <a:rPr lang="en-GB" sz="1400" dirty="0"/>
              <a:t>Secondly, logistics and import costs have increased, making it more expensive to source and distribute flowers.</a:t>
            </a:r>
            <a:endParaRPr lang="ru-RU" sz="1400" dirty="0"/>
          </a:p>
          <a:p>
            <a:endParaRPr lang="en-GB" sz="1400" dirty="0"/>
          </a:p>
          <a:p>
            <a:r>
              <a:rPr lang="en-GB" sz="1400" dirty="0"/>
              <a:t>Finally, inflation and wider cost-of-living pressures are reducing consumer spending, making customers more price-sensitive.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412724F-A60F-C4AC-784C-8DDD37655CB3}"/>
              </a:ext>
            </a:extLst>
          </p:cNvPr>
          <p:cNvSpPr txBox="1"/>
          <p:nvPr/>
        </p:nvSpPr>
        <p:spPr>
          <a:xfrm>
            <a:off x="3953911" y="1109959"/>
            <a:ext cx="306532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Economic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C6C1ED9-C1BD-02C4-DB86-93197AB04DAE}"/>
              </a:ext>
            </a:extLst>
          </p:cNvPr>
          <p:cNvSpPr txBox="1"/>
          <p:nvPr/>
        </p:nvSpPr>
        <p:spPr>
          <a:xfrm>
            <a:off x="7890289" y="1728438"/>
            <a:ext cx="3573161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Technological development has significantly shifted the competitive landscape.</a:t>
            </a:r>
            <a:endParaRPr lang="ru-RU" sz="1400" dirty="0"/>
          </a:p>
          <a:p>
            <a:endParaRPr lang="en-GB" sz="1400" dirty="0"/>
          </a:p>
          <a:p>
            <a:r>
              <a:rPr lang="en-GB" sz="1400" dirty="0"/>
              <a:t>Online flower retailers benefit from advanced digital marketing strategies, including SEO, paid advertising, retargeting, and automated email campaigns.</a:t>
            </a:r>
            <a:endParaRPr lang="ru-RU" sz="1400" dirty="0"/>
          </a:p>
          <a:p>
            <a:endParaRPr lang="en-GB" sz="1400" dirty="0"/>
          </a:p>
          <a:p>
            <a:r>
              <a:rPr lang="en-GB" sz="1400" dirty="0"/>
              <a:t>They also use multi-platform content strategies across Instagram, TikTok, and Google, allowing them to reach a much wider audience.</a:t>
            </a:r>
            <a:endParaRPr lang="ru-RU" sz="1400" dirty="0"/>
          </a:p>
          <a:p>
            <a:endParaRPr lang="en-GB" sz="1400" dirty="0"/>
          </a:p>
          <a:p>
            <a:r>
              <a:rPr lang="en-GB" sz="1400" dirty="0"/>
              <a:t>In addition, digital platforms enable scalable operations, efficient delivery systems, and data-driven targeting, resulting in significantly higher marketing performance compared to traditional offline businesses.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506C257-E862-6A1A-486A-DB0AE6C93DEC}"/>
              </a:ext>
            </a:extLst>
          </p:cNvPr>
          <p:cNvSpPr txBox="1"/>
          <p:nvPr/>
        </p:nvSpPr>
        <p:spPr>
          <a:xfrm>
            <a:off x="7890289" y="1109959"/>
            <a:ext cx="306532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Technological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94074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0282D48-6841-BD3B-390D-B7E1802B3996}"/>
              </a:ext>
            </a:extLst>
          </p:cNvPr>
          <p:cNvSpPr txBox="1"/>
          <p:nvPr/>
        </p:nvSpPr>
        <p:spPr>
          <a:xfrm>
            <a:off x="4965448" y="189570"/>
            <a:ext cx="25616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PESTEL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E05EDC1-6945-D71D-CF6F-1CBD8124D864}"/>
              </a:ext>
            </a:extLst>
          </p:cNvPr>
          <p:cNvSpPr txBox="1"/>
          <p:nvPr/>
        </p:nvSpPr>
        <p:spPr>
          <a:xfrm>
            <a:off x="525370" y="1114451"/>
            <a:ext cx="306532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Environmental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B8DAB2F-CD09-8286-CB1F-6EB533BA94D3}"/>
              </a:ext>
            </a:extLst>
          </p:cNvPr>
          <p:cNvSpPr txBox="1"/>
          <p:nvPr/>
        </p:nvSpPr>
        <p:spPr>
          <a:xfrm>
            <a:off x="525372" y="1728438"/>
            <a:ext cx="306532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Customers are more aware of sustainability issues and expect eco-friendly packaging, such as biodegradable or recyclable materials.</a:t>
            </a:r>
            <a:endParaRPr lang="ru-RU" sz="1400" b="1" dirty="0"/>
          </a:p>
          <a:p>
            <a:endParaRPr lang="en-GB" sz="1400" dirty="0"/>
          </a:p>
          <a:p>
            <a:r>
              <a:rPr lang="en-GB" sz="1400" b="1" dirty="0"/>
              <a:t>There is also growing demand for locally sourced flowers, as imported flowers are often criticised for their high carbon footprint due to transportation.</a:t>
            </a:r>
            <a:endParaRPr lang="ru-RU" sz="1400" b="1" dirty="0"/>
          </a:p>
          <a:p>
            <a:endParaRPr lang="en-GB" sz="1400" dirty="0"/>
          </a:p>
          <a:p>
            <a:r>
              <a:rPr lang="en-GB" sz="1400" b="1" dirty="0"/>
              <a:t>However, adopting sustainable practices increases operational costs, creating a challenge for small independent businesses that must balance sustainability with profitability.</a:t>
            </a:r>
            <a:endParaRPr lang="en-GB" sz="1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86BD005-790E-2E04-2605-C4BEABDC995F}"/>
              </a:ext>
            </a:extLst>
          </p:cNvPr>
          <p:cNvSpPr txBox="1"/>
          <p:nvPr/>
        </p:nvSpPr>
        <p:spPr>
          <a:xfrm>
            <a:off x="3953911" y="1728438"/>
            <a:ext cx="3573161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Customers increasingly prioritise convenience, preferring online purchasing over visiting physical stores.</a:t>
            </a:r>
            <a:endParaRPr lang="en-GB" sz="1400" dirty="0"/>
          </a:p>
          <a:p>
            <a:r>
              <a:rPr lang="en-GB" sz="1400" b="1" dirty="0"/>
              <a:t>There is also growing demand for delivery services and subscription-based models, particularly for regular occasions such as gifts and events.</a:t>
            </a:r>
            <a:endParaRPr lang="ru-RU" sz="1400" b="1" dirty="0"/>
          </a:p>
          <a:p>
            <a:endParaRPr lang="en-GB" sz="1400" dirty="0"/>
          </a:p>
          <a:p>
            <a:r>
              <a:rPr lang="en-GB" sz="1400" b="1" dirty="0"/>
              <a:t>In addition, customer loyalty has decreased, with consumers more willing to switch between providers based on price, speed, and convenience.</a:t>
            </a:r>
            <a:endParaRPr lang="ru-RU" sz="1400" b="1" dirty="0"/>
          </a:p>
          <a:p>
            <a:endParaRPr lang="en-GB" sz="1400" dirty="0"/>
          </a:p>
          <a:p>
            <a:r>
              <a:rPr lang="en-GB" sz="1400" b="1" dirty="0"/>
              <a:t>This creates significant challenges for independent florists who rely on in-store experience and personal relationships.</a:t>
            </a:r>
            <a:endParaRPr lang="en-GB" sz="1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1A845A5-8F67-E0A7-5B74-E65A1749A8AF}"/>
              </a:ext>
            </a:extLst>
          </p:cNvPr>
          <p:cNvSpPr txBox="1"/>
          <p:nvPr/>
        </p:nvSpPr>
        <p:spPr>
          <a:xfrm>
            <a:off x="3953911" y="1109959"/>
            <a:ext cx="306532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Social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8E773D9-BD68-CEF0-1497-E05ADFF54888}"/>
              </a:ext>
            </a:extLst>
          </p:cNvPr>
          <p:cNvSpPr txBox="1"/>
          <p:nvPr/>
        </p:nvSpPr>
        <p:spPr>
          <a:xfrm>
            <a:off x="7890289" y="1728438"/>
            <a:ext cx="35731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Employment regulations, including minimum wage requirements, contribute to rising labour costs.</a:t>
            </a:r>
            <a:endParaRPr lang="en-GB" sz="1400" dirty="0"/>
          </a:p>
          <a:p>
            <a:r>
              <a:rPr lang="en-GB" sz="1400" b="1" dirty="0"/>
              <a:t>These legal obligations create additional pressure for small businesses with limited resources.</a:t>
            </a:r>
            <a:endParaRPr lang="en-GB" sz="14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35B72FD-4C1A-2BAA-F275-9F8656027E87}"/>
              </a:ext>
            </a:extLst>
          </p:cNvPr>
          <p:cNvSpPr txBox="1"/>
          <p:nvPr/>
        </p:nvSpPr>
        <p:spPr>
          <a:xfrm>
            <a:off x="7890289" y="1109959"/>
            <a:ext cx="306532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Legal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82500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074608C-9FCE-49BC-9DB1-9CC2635BC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A2F2876E-B209-74F3-28BA-0A5ED40C69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316181" y="-15282"/>
            <a:ext cx="9173123" cy="6610045"/>
          </a:xfrm>
          <a:prstGeom prst="rect">
            <a:avLst/>
          </a:prstGeom>
          <a:ln>
            <a:noFill/>
          </a:ln>
          <a:effectLst/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49A4766C-526F-49D1-8838-A325A46FBF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1402B744-70F6-4A40-A3CA-F5F59FDDFA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F44BB062-BF7D-41D7-82CA-4D108E1FB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3509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AF43216-230D-4305-A1C8-B62D812B5A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47675"/>
            <a:ext cx="11237976" cy="5930265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BABFFE78-6C7D-8514-207C-0499F7E2FB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128271" y="609600"/>
            <a:ext cx="7940321" cy="560493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BFE1D33-74D4-49A6-BE38-4E9E88ED96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8B596859-88E8-4EB6-B800-82A454647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58901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8890356-3254-6707-7EBA-1420FC8D9248}"/>
              </a:ext>
            </a:extLst>
          </p:cNvPr>
          <p:cNvSpPr txBox="1"/>
          <p:nvPr/>
        </p:nvSpPr>
        <p:spPr>
          <a:xfrm>
            <a:off x="3947886" y="856343"/>
            <a:ext cx="25298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9883E5E-4D0F-5807-4E6B-4323674575EF}"/>
              </a:ext>
            </a:extLst>
          </p:cNvPr>
          <p:cNvSpPr txBox="1"/>
          <p:nvPr/>
        </p:nvSpPr>
        <p:spPr>
          <a:xfrm>
            <a:off x="691376" y="1817648"/>
            <a:ext cx="68098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British Florist Association (2024) </a:t>
            </a:r>
            <a:r>
              <a:rPr lang="en-GB" sz="1400" i="1" dirty="0"/>
              <a:t>UK cut flower supply and imports</a:t>
            </a:r>
            <a:r>
              <a:rPr lang="en-GB" sz="1400" dirty="0"/>
              <a:t>. </a:t>
            </a:r>
            <a:endParaRPr lang="ru-RU" sz="1400" dirty="0"/>
          </a:p>
          <a:p>
            <a:r>
              <a:rPr lang="en-GB" sz="1400" dirty="0"/>
              <a:t>Available at: </a:t>
            </a:r>
            <a:r>
              <a:rPr lang="en-GB" sz="1400" dirty="0">
                <a:hlinkClick r:id="rId2"/>
              </a:rPr>
              <a:t>https://www.britishfloristassociation.org</a:t>
            </a:r>
            <a:r>
              <a:rPr lang="en-GB" sz="1400" dirty="0"/>
              <a:t> (Accessed: 21 March 2026).</a:t>
            </a:r>
            <a:endParaRPr lang="en-US" sz="1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8785A9C-B709-D3F9-536E-8AE6880F32BF}"/>
              </a:ext>
            </a:extLst>
          </p:cNvPr>
          <p:cNvSpPr txBox="1"/>
          <p:nvPr/>
        </p:nvSpPr>
        <p:spPr>
          <a:xfrm>
            <a:off x="691376" y="2680445"/>
            <a:ext cx="80615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Centre for Retail Research (2024) </a:t>
            </a:r>
            <a:r>
              <a:rPr lang="en-GB" sz="1400" i="1" dirty="0"/>
              <a:t>The retail data report: store openings and </a:t>
            </a:r>
            <a:endParaRPr lang="ru-RU" sz="1400" i="1" dirty="0"/>
          </a:p>
          <a:p>
            <a:r>
              <a:rPr lang="en-GB" sz="1400" i="1" dirty="0"/>
              <a:t>closures in the UK 2024</a:t>
            </a:r>
            <a:r>
              <a:rPr lang="en-GB" sz="1400" dirty="0"/>
              <a:t>. Available at: </a:t>
            </a:r>
            <a:r>
              <a:rPr lang="en-GB" sz="1400" dirty="0">
                <a:hlinkClick r:id="rId3"/>
              </a:rPr>
              <a:t>https://www.retailresearch.org</a:t>
            </a:r>
            <a:r>
              <a:rPr lang="en-GB" sz="1400" dirty="0"/>
              <a:t> (Accessed: 21 March 2026).</a:t>
            </a:r>
            <a:endParaRPr lang="en-US" sz="1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6014B87-AC0B-0375-8E3B-845B4239C896}"/>
              </a:ext>
            </a:extLst>
          </p:cNvPr>
          <p:cNvSpPr txBox="1"/>
          <p:nvPr/>
        </p:nvSpPr>
        <p:spPr>
          <a:xfrm>
            <a:off x="691376" y="3654336"/>
            <a:ext cx="74047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IBISWorld (2025) </a:t>
            </a:r>
            <a:r>
              <a:rPr lang="en-GB" sz="1400" i="1" dirty="0"/>
              <a:t>Florists in the United Kingdom – industry report</a:t>
            </a:r>
            <a:r>
              <a:rPr lang="en-GB" sz="1400" dirty="0"/>
              <a:t>. Available at: </a:t>
            </a:r>
            <a:endParaRPr lang="ru-RU" sz="1400" dirty="0"/>
          </a:p>
          <a:p>
            <a:r>
              <a:rPr lang="en-GB" sz="1400" dirty="0">
                <a:hlinkClick r:id="rId4"/>
              </a:rPr>
              <a:t>https://www.ibisworld.com/united-kingdom/industry/florists</a:t>
            </a:r>
            <a:r>
              <a:rPr lang="en-GB" sz="1400" dirty="0"/>
              <a:t> (Accessed: 21 March 2026).</a:t>
            </a:r>
            <a:endParaRPr lang="en-US" sz="1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D83EF83-1F0E-CEF1-1C17-880FFDFDAB4A}"/>
              </a:ext>
            </a:extLst>
          </p:cNvPr>
          <p:cNvSpPr txBox="1"/>
          <p:nvPr/>
        </p:nvSpPr>
        <p:spPr>
          <a:xfrm>
            <a:off x="691376" y="4628227"/>
            <a:ext cx="54455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Office for National Statistics (2024) </a:t>
            </a:r>
            <a:r>
              <a:rPr lang="en-GB" sz="1400" i="1" dirty="0"/>
              <a:t>Retail sales, Great Britain</a:t>
            </a:r>
            <a:r>
              <a:rPr lang="en-GB" sz="1400" dirty="0"/>
              <a:t>. </a:t>
            </a:r>
            <a:endParaRPr lang="ru-RU" sz="1400" dirty="0"/>
          </a:p>
          <a:p>
            <a:r>
              <a:rPr lang="en-GB" sz="1400" dirty="0"/>
              <a:t>Available at: </a:t>
            </a:r>
            <a:r>
              <a:rPr lang="en-GB" sz="1400" dirty="0">
                <a:hlinkClick r:id="rId5"/>
              </a:rPr>
              <a:t>https://www.ons.gov.uk</a:t>
            </a:r>
            <a:r>
              <a:rPr lang="en-GB" sz="1400" dirty="0"/>
              <a:t> (Accessed: 21 March 2026).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951544724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6359</TotalTime>
  <Words>1231</Words>
  <Application>Microsoft Macintosh PowerPoint</Application>
  <PresentationFormat>Widescreen</PresentationFormat>
  <Paragraphs>115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Amasis MT Pro Black</vt:lpstr>
      <vt:lpstr>Aptos</vt:lpstr>
      <vt:lpstr>Arial</vt:lpstr>
      <vt:lpstr>Trebuchet MS</vt:lpstr>
      <vt:lpstr>Berlin</vt:lpstr>
      <vt:lpstr>Green Haven Florists Problem  Solving  and   Decision  Making   Lecturer:    Mohamad Rahmon Module name: Problem Solving and Decision Making Module code:   LCLM 4004 Student ID:2517536 Students name: Roman Kotyk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Irina bilichenko</dc:creator>
  <cp:lastModifiedBy>Anna Lutsenko</cp:lastModifiedBy>
  <cp:revision>10</cp:revision>
  <dcterms:created xsi:type="dcterms:W3CDTF">2026-03-05T19:11:14Z</dcterms:created>
  <dcterms:modified xsi:type="dcterms:W3CDTF">2026-04-18T13:07:21Z</dcterms:modified>
</cp:coreProperties>
</file>