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31"/>
  </p:notesMasterIdLst>
  <p:sldIdLst>
    <p:sldId id="771" r:id="rId5"/>
    <p:sldId id="772" r:id="rId6"/>
    <p:sldId id="382" r:id="rId7"/>
    <p:sldId id="394" r:id="rId8"/>
    <p:sldId id="383" r:id="rId9"/>
    <p:sldId id="749" r:id="rId10"/>
    <p:sldId id="393" r:id="rId11"/>
    <p:sldId id="385" r:id="rId12"/>
    <p:sldId id="386" r:id="rId13"/>
    <p:sldId id="387" r:id="rId14"/>
    <p:sldId id="388" r:id="rId15"/>
    <p:sldId id="389" r:id="rId16"/>
    <p:sldId id="390" r:id="rId17"/>
    <p:sldId id="391" r:id="rId18"/>
    <p:sldId id="392" r:id="rId19"/>
    <p:sldId id="748" r:id="rId20"/>
    <p:sldId id="782" r:id="rId21"/>
    <p:sldId id="670" r:id="rId22"/>
    <p:sldId id="671" r:id="rId23"/>
    <p:sldId id="672" r:id="rId24"/>
    <p:sldId id="673" r:id="rId25"/>
    <p:sldId id="674" r:id="rId26"/>
    <p:sldId id="675" r:id="rId27"/>
    <p:sldId id="676" r:id="rId28"/>
    <p:sldId id="677" r:id="rId29"/>
    <p:sldId id="31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5826C1-397D-054D-F9E7-69C352B1ED46}" v="35" dt="2020-10-20T12:54:28.7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a Schriek" userId="S::m.schriek@uwtsd.ac.uk::8566d291-0b64-4992-ae76-86453673c738" providerId="AD" clId="Web-{7C5826C1-397D-054D-F9E7-69C352B1ED46}"/>
    <pc:docChg chg="modSld">
      <pc:chgData name="Michaela Schriek" userId="S::m.schriek@uwtsd.ac.uk::8566d291-0b64-4992-ae76-86453673c738" providerId="AD" clId="Web-{7C5826C1-397D-054D-F9E7-69C352B1ED46}" dt="2020-10-20T12:54:28.759" v="34" actId="14100"/>
      <pc:docMkLst>
        <pc:docMk/>
      </pc:docMkLst>
      <pc:sldChg chg="modSp">
        <pc:chgData name="Michaela Schriek" userId="S::m.schriek@uwtsd.ac.uk::8566d291-0b64-4992-ae76-86453673c738" providerId="AD" clId="Web-{7C5826C1-397D-054D-F9E7-69C352B1ED46}" dt="2020-10-20T12:54:28.759" v="34" actId="14100"/>
        <pc:sldMkLst>
          <pc:docMk/>
          <pc:sldMk cId="3386875202" sldId="677"/>
        </pc:sldMkLst>
        <pc:spChg chg="mod">
          <ac:chgData name="Michaela Schriek" userId="S::m.schriek@uwtsd.ac.uk::8566d291-0b64-4992-ae76-86453673c738" providerId="AD" clId="Web-{7C5826C1-397D-054D-F9E7-69C352B1ED46}" dt="2020-10-20T12:54:28.759" v="34" actId="14100"/>
          <ac:spMkLst>
            <pc:docMk/>
            <pc:sldMk cId="3386875202" sldId="677"/>
            <ac:spMk id="36866" creationId="{14DB08B7-7CF8-F94B-BA50-F366E937A001}"/>
          </ac:spMkLst>
        </pc:spChg>
        <pc:picChg chg="mod">
          <ac:chgData name="Michaela Schriek" userId="S::m.schriek@uwtsd.ac.uk::8566d291-0b64-4992-ae76-86453673c738" providerId="AD" clId="Web-{7C5826C1-397D-054D-F9E7-69C352B1ED46}" dt="2020-10-20T11:25:09.368" v="0" actId="1076"/>
          <ac:picMkLst>
            <pc:docMk/>
            <pc:sldMk cId="3386875202" sldId="677"/>
            <ac:picMk id="40965" creationId="{A41364A5-5B61-0542-A760-A996694D2405}"/>
          </ac:picMkLst>
        </pc:picChg>
      </pc:sldChg>
    </pc:docChg>
  </pc:docChgLst>
  <pc:docChgLst>
    <pc:chgData name="Bob Wilson" userId="S::bob.wilson@uwtsd.ac.uk::8cb6f247-f07c-4a1b-97a4-548ebeeaa848" providerId="AD" clId="Web-{5DB81486-61FF-C92D-E131-4689EC15E0CF}"/>
    <pc:docChg chg="modSld">
      <pc:chgData name="Bob Wilson" userId="S::bob.wilson@uwtsd.ac.uk::8cb6f247-f07c-4a1b-97a4-548ebeeaa848" providerId="AD" clId="Web-{5DB81486-61FF-C92D-E131-4689EC15E0CF}" dt="2020-10-20T11:31:56.762" v="237"/>
      <pc:docMkLst>
        <pc:docMk/>
      </pc:docMkLst>
      <pc:sldChg chg="modNotes">
        <pc:chgData name="Bob Wilson" userId="S::bob.wilson@uwtsd.ac.uk::8cb6f247-f07c-4a1b-97a4-548ebeeaa848" providerId="AD" clId="Web-{5DB81486-61FF-C92D-E131-4689EC15E0CF}" dt="2020-10-20T11:31:56.762" v="237"/>
        <pc:sldMkLst>
          <pc:docMk/>
          <pc:sldMk cId="3386875202" sldId="6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10/20/2020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986570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slides are designed to help students understand how much of their private lives they could be revealing online and what they should be advertising about themselves to potential employers. </a:t>
            </a: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3</a:t>
            </a:fld>
            <a:endParaRPr lang="en-GB" altLang="en-US"/>
          </a:p>
        </p:txBody>
      </p:sp>
    </p:spTree>
    <p:extLst>
      <p:ext uri="{BB962C8B-B14F-4D97-AF65-F5344CB8AC3E}">
        <p14:creationId xmlns:p14="http://schemas.microsoft.com/office/powerpoint/2010/main" val="1634078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3596880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links to Get Safe Online particularly can be used either for Class Discussion or as self-directed research.</a:t>
            </a: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15</a:t>
            </a:fld>
            <a:endParaRPr lang="en-GB" altLang="en-US"/>
          </a:p>
        </p:txBody>
      </p:sp>
    </p:spTree>
    <p:extLst>
      <p:ext uri="{BB962C8B-B14F-4D97-AF65-F5344CB8AC3E}">
        <p14:creationId xmlns:p14="http://schemas.microsoft.com/office/powerpoint/2010/main" val="2313347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CBF2225-E2FC-8148-9701-808E9F6B0C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1186C19A-BD0E-4E40-A655-DB4BD14E42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6F43F37B-C4D9-8247-A108-C755B1E471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8D0B89-4E2C-0F46-B3D8-26807CE10808}" type="slidenum">
              <a:rPr lang="en-GB" altLang="en-US">
                <a:latin typeface="Calibri" panose="020F0502020204030204" pitchFamily="34" charset="0"/>
              </a:rPr>
              <a:pPr/>
              <a:t>18</a:t>
            </a:fld>
            <a:endParaRPr lang="en-GB" altLang="en-US">
              <a:latin typeface="Calibri" panose="020F0502020204030204" pitchFamily="34" charset="0"/>
            </a:endParaRPr>
          </a:p>
        </p:txBody>
      </p:sp>
    </p:spTree>
    <p:extLst>
      <p:ext uri="{BB962C8B-B14F-4D97-AF65-F5344CB8AC3E}">
        <p14:creationId xmlns:p14="http://schemas.microsoft.com/office/powerpoint/2010/main" val="3131712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8141699-4484-354F-A511-F2309A324A1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73DA651E-0584-1C40-AE9A-6A25880C9B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542DFB0E-6ACE-F14C-B648-3C1E1F4D818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60C568-6D3E-A84C-887E-FE7C53B72372}" type="slidenum">
              <a:rPr lang="en-GB" altLang="en-US">
                <a:latin typeface="Calibri" panose="020F0502020204030204" pitchFamily="34" charset="0"/>
              </a:rPr>
              <a:pPr/>
              <a:t>19</a:t>
            </a:fld>
            <a:endParaRPr lang="en-GB" altLang="en-US">
              <a:latin typeface="Calibri" panose="020F0502020204030204" pitchFamily="34" charset="0"/>
            </a:endParaRPr>
          </a:p>
        </p:txBody>
      </p:sp>
    </p:spTree>
    <p:extLst>
      <p:ext uri="{BB962C8B-B14F-4D97-AF65-F5344CB8AC3E}">
        <p14:creationId xmlns:p14="http://schemas.microsoft.com/office/powerpoint/2010/main" val="1744309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964EEC7-9062-ED42-8986-606CD16001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237E13C4-E6F7-CB40-B686-58C5B53CED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64EF79B0-5D0A-C44C-982F-5B0ACBB963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85DC69A-7967-B843-8111-1D9265B2EF04}" type="slidenum">
              <a:rPr lang="en-GB" altLang="en-US">
                <a:latin typeface="Calibri" panose="020F0502020204030204" pitchFamily="34" charset="0"/>
              </a:rPr>
              <a:pPr/>
              <a:t>20</a:t>
            </a:fld>
            <a:endParaRPr lang="en-GB" altLang="en-US">
              <a:latin typeface="Calibri" panose="020F0502020204030204" pitchFamily="34" charset="0"/>
            </a:endParaRPr>
          </a:p>
        </p:txBody>
      </p:sp>
    </p:spTree>
    <p:extLst>
      <p:ext uri="{BB962C8B-B14F-4D97-AF65-F5344CB8AC3E}">
        <p14:creationId xmlns:p14="http://schemas.microsoft.com/office/powerpoint/2010/main" val="3399443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03B00A9-BAA8-A746-BC2A-3A97B11123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A5F0212D-19D1-A04D-9F7C-FBF1741FFE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1E39D5C2-4EBB-C14D-9E49-E93AA684D9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148F19-3AF3-2E4F-9C48-CE0BA50DA3D6}" type="slidenum">
              <a:rPr lang="en-GB" altLang="en-US">
                <a:latin typeface="Calibri" panose="020F0502020204030204" pitchFamily="34" charset="0"/>
              </a:rPr>
              <a:pPr/>
              <a:t>21</a:t>
            </a:fld>
            <a:endParaRPr lang="en-GB" altLang="en-US">
              <a:latin typeface="Calibri" panose="020F0502020204030204" pitchFamily="34" charset="0"/>
            </a:endParaRPr>
          </a:p>
        </p:txBody>
      </p:sp>
    </p:spTree>
    <p:extLst>
      <p:ext uri="{BB962C8B-B14F-4D97-AF65-F5344CB8AC3E}">
        <p14:creationId xmlns:p14="http://schemas.microsoft.com/office/powerpoint/2010/main" val="974751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D18BB6A-E2AA-8B4E-BCFC-8F1DFFD76F8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235449F-DEDB-BE42-97B1-B06B5F988D0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06CE7AB9-DF9D-C848-9E90-F4DD0CDDEA7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70809E-81A3-E74D-BC03-6A321AF6BDB3}" type="slidenum">
              <a:rPr lang="en-GB" altLang="en-US">
                <a:latin typeface="Calibri" panose="020F0502020204030204" pitchFamily="34" charset="0"/>
              </a:rPr>
              <a:pPr/>
              <a:t>22</a:t>
            </a:fld>
            <a:endParaRPr lang="en-GB" altLang="en-US">
              <a:latin typeface="Calibri" panose="020F0502020204030204" pitchFamily="34" charset="0"/>
            </a:endParaRPr>
          </a:p>
        </p:txBody>
      </p:sp>
    </p:spTree>
    <p:extLst>
      <p:ext uri="{BB962C8B-B14F-4D97-AF65-F5344CB8AC3E}">
        <p14:creationId xmlns:p14="http://schemas.microsoft.com/office/powerpoint/2010/main" val="3778116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F14B16D-C06A-B84A-BF25-ACA2179F50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7A8080E7-6E88-C447-AB0B-30E79D9DAD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BC002B76-FAFA-224D-8533-E7EC6E2410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BEAD9A-0F7C-8A4E-9586-9F6F176E82DB}" type="slidenum">
              <a:rPr lang="en-GB" altLang="en-US">
                <a:latin typeface="Calibri" panose="020F0502020204030204" pitchFamily="34" charset="0"/>
              </a:rPr>
              <a:pPr/>
              <a:t>23</a:t>
            </a:fld>
            <a:endParaRPr lang="en-GB" altLang="en-US">
              <a:latin typeface="Calibri" panose="020F0502020204030204" pitchFamily="34" charset="0"/>
            </a:endParaRPr>
          </a:p>
        </p:txBody>
      </p:sp>
    </p:spTree>
    <p:extLst>
      <p:ext uri="{BB962C8B-B14F-4D97-AF65-F5344CB8AC3E}">
        <p14:creationId xmlns:p14="http://schemas.microsoft.com/office/powerpoint/2010/main" val="1865419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91298B0-BC69-3141-8828-0581F2CF60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E69138EF-D32B-AC46-BBDC-24726820D6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32B5380D-14C5-2441-982C-10EC97E67E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398C6B-BB32-B34C-A33E-587911A6407B}" type="slidenum">
              <a:rPr lang="en-GB" altLang="en-US">
                <a:latin typeface="Calibri" panose="020F0502020204030204" pitchFamily="34" charset="0"/>
              </a:rPr>
              <a:pPr/>
              <a:t>24</a:t>
            </a:fld>
            <a:endParaRPr lang="en-GB" altLang="en-US">
              <a:latin typeface="Calibri" panose="020F0502020204030204" pitchFamily="34" charset="0"/>
            </a:endParaRPr>
          </a:p>
        </p:txBody>
      </p:sp>
    </p:spTree>
    <p:extLst>
      <p:ext uri="{BB962C8B-B14F-4D97-AF65-F5344CB8AC3E}">
        <p14:creationId xmlns:p14="http://schemas.microsoft.com/office/powerpoint/2010/main" val="4071101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1F7BDB5C-102B-054E-BEBD-F93C5A153F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B44CB223-4C6F-F84E-B8BD-D285FD5AA4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cs typeface="Calibri"/>
              </a:rPr>
              <a:t>The American film 'The Interview' was a comedy about North Korea. North Korea stole a copy and released the film free of charge on the Internet before it was released in the cinema, to try and financially ruin the film company. Discuss the ethics of North Korea.  </a:t>
            </a:r>
          </a:p>
        </p:txBody>
      </p:sp>
      <p:sp>
        <p:nvSpPr>
          <p:cNvPr id="41988" name="Slide Number Placeholder 3">
            <a:extLst>
              <a:ext uri="{FF2B5EF4-FFF2-40B4-BE49-F238E27FC236}">
                <a16:creationId xmlns:a16="http://schemas.microsoft.com/office/drawing/2014/main" id="{394A0AC7-69FE-9343-BBD0-0B32C7F4DF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F77155-2EF5-2545-A3E5-53F21363A2B9}" type="slidenum">
              <a:rPr lang="en-GB" altLang="en-US">
                <a:latin typeface="Calibri" panose="020F0502020204030204" pitchFamily="34" charset="0"/>
              </a:rPr>
              <a:pPr/>
              <a:t>25</a:t>
            </a:fld>
            <a:endParaRPr lang="en-GB" altLang="en-US">
              <a:latin typeface="Calibri" panose="020F0502020204030204" pitchFamily="34" charset="0"/>
            </a:endParaRPr>
          </a:p>
        </p:txBody>
      </p:sp>
    </p:spTree>
    <p:extLst>
      <p:ext uri="{BB962C8B-B14F-4D97-AF65-F5344CB8AC3E}">
        <p14:creationId xmlns:p14="http://schemas.microsoft.com/office/powerpoint/2010/main" val="8584872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4478"/>
            <a:fld id="{D2284729-FB86-476B-8245-F0774E3D5E7B}" type="slidenum">
              <a:rPr lang="en-US" smtClean="0"/>
              <a:pPr defTabSz="964478"/>
              <a:t>26</a:t>
            </a:fld>
            <a:endParaRPr lang="en-US"/>
          </a:p>
        </p:txBody>
      </p:sp>
      <p:sp>
        <p:nvSpPr>
          <p:cNvPr id="256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GB"/>
              <a:t>	Once discussed the first part of other considerations</a:t>
            </a:r>
          </a:p>
          <a:p>
            <a:pPr eaLnBrk="1" hangingPunct="1"/>
            <a:r>
              <a:rPr lang="en-GB"/>
              <a:t>	We may have numerous individual learning needs combined within a single group of learners. As a teacher this can 	be hard to cater for. We need to see what are the learners experiences (knowledge, skills and competences), carry out 	a comparison, form a plan and plan a programme of tuition.</a:t>
            </a:r>
          </a:p>
          <a:p>
            <a:pPr eaLnBrk="1" hangingPunct="1"/>
            <a:endParaRPr lang="en-GB"/>
          </a:p>
          <a:p>
            <a:pPr eaLnBrk="1" hangingPunct="1"/>
            <a:r>
              <a:rPr lang="en-GB"/>
              <a:t>	During tuition:</a:t>
            </a:r>
          </a:p>
          <a:p>
            <a:pPr eaLnBrk="1" hangingPunct="1"/>
            <a:r>
              <a:rPr lang="en-GB"/>
              <a:t>	Have a back up management strategy plan.</a:t>
            </a:r>
          </a:p>
          <a:p>
            <a:pPr eaLnBrk="1" hangingPunct="1"/>
            <a:r>
              <a:rPr lang="en-GB"/>
              <a:t>	Leader could work in your favour or disrupt and divert teaching. </a:t>
            </a:r>
          </a:p>
        </p:txBody>
      </p:sp>
    </p:spTree>
    <p:extLst>
      <p:ext uri="{BB962C8B-B14F-4D97-AF65-F5344CB8AC3E}">
        <p14:creationId xmlns:p14="http://schemas.microsoft.com/office/powerpoint/2010/main" val="2253369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20/10/2020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20/10/2020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20/10/2020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20/10/2020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20/10/2020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20/10/2020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20/10/2020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20/10/2020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20/10/2020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20/10/2020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hyperlink" Target="https://youtu.be/cYVBshcN7w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uk.businessinsider.com/why-your-image-is-everything-2017-5?r=US&amp;IR=T/#60-of-employers-use-social-media-to-screen-job-candidates-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getsafeonline.org/social-networking/" TargetMode="External"/><Relationship Id="rId3" Type="http://schemas.openxmlformats.org/officeDocument/2006/relationships/hyperlink" Target="https://money.howstuffworks.com/10-tips-for-maintaining-professional-image-online.htm" TargetMode="External"/><Relationship Id="rId7" Type="http://schemas.openxmlformats.org/officeDocument/2006/relationships/hyperlink" Target="https://www.getsafeonline.org/protecting-yourself/privac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thebalance.com/sample-online-profiles-4061813" TargetMode="External"/><Relationship Id="rId5" Type="http://schemas.openxmlformats.org/officeDocument/2006/relationships/hyperlink" Target="https://www.monster.com/career-advice/article/clean-up-your-online-image" TargetMode="External"/><Relationship Id="rId4" Type="http://schemas.openxmlformats.org/officeDocument/2006/relationships/hyperlink" Target="http://uk.businessinsider.com/why-your-image-is-everything-2017-5?r=US&amp;IR=T/#60-of-employers-use-social-media-to-screen-job-candidates-1"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ico.org.uk/media/for-organisations/guide-to-freedom-of-information-4-9.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914400" y="1643360"/>
            <a:ext cx="10363200" cy="1470025"/>
          </a:xfrm>
        </p:spPr>
        <p:txBody>
          <a:bodyPr/>
          <a:lstStyle/>
          <a:p>
            <a:r>
              <a:rPr lang="en-US" b="1">
                <a:latin typeface="Arial" panose="020B0604020202020204" pitchFamily="34" charset="0"/>
                <a:cs typeface="Arial" panose="020B0604020202020204" pitchFamily="34" charset="0"/>
              </a:rPr>
              <a:t>BA Management Skills for the Workplace</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BMSK4007</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lnSpcReduction="10000"/>
          </a:bodyPr>
          <a:lstStyle/>
          <a:p>
            <a:r>
              <a:rPr lang="en-GB" sz="4000">
                <a:latin typeface="Arial" panose="020B0604020202020204" pitchFamily="34" charset="0"/>
                <a:cs typeface="Arial" panose="020B0604020202020204" pitchFamily="34" charset="0"/>
              </a:rPr>
              <a:t>Digital Skills and Personal Branding </a:t>
            </a:r>
          </a:p>
          <a:p>
            <a:r>
              <a:rPr lang="en-GB" b="1"/>
              <a:t>Online Session 5</a:t>
            </a:r>
          </a:p>
          <a:p>
            <a:r>
              <a:rPr lang="en-GB" sz="3200" b="1">
                <a:latin typeface="Arial" panose="020B0604020202020204" pitchFamily="34" charset="0"/>
                <a:cs typeface="Arial" panose="020B0604020202020204" pitchFamily="34" charset="0"/>
              </a:rPr>
              <a:t>Personal and professional security and safety</a:t>
            </a:r>
          </a:p>
          <a:p>
            <a:endParaRPr lang="en-US"/>
          </a:p>
        </p:txBody>
      </p:sp>
    </p:spTree>
    <p:extLst>
      <p:ext uri="{BB962C8B-B14F-4D97-AF65-F5344CB8AC3E}">
        <p14:creationId xmlns:p14="http://schemas.microsoft.com/office/powerpoint/2010/main" val="500337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696699" cy="757688"/>
          </a:xfrm>
        </p:spPr>
        <p:txBody>
          <a:bodyPr>
            <a:normAutofit fontScale="90000"/>
          </a:bodyPr>
          <a:lstStyle/>
          <a:p>
            <a:r>
              <a:rPr lang="en-GB" sz="3200" b="1">
                <a:latin typeface="Arial" panose="020B0604020202020204" pitchFamily="34" charset="0"/>
                <a:cs typeface="Arial" panose="020B0604020202020204" pitchFamily="34" charset="0"/>
              </a:rPr>
              <a:t>Developing Relationships and Workplace Achievement </a:t>
            </a:r>
            <a:br>
              <a:rPr lang="en-GB" sz="3200" b="1">
                <a:latin typeface="Arial" panose="020B0604020202020204" pitchFamily="34" charset="0"/>
                <a:cs typeface="Arial" panose="020B0604020202020204" pitchFamily="34" charset="0"/>
              </a:rPr>
            </a:br>
            <a:endParaRPr 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9" y="774716"/>
            <a:ext cx="5473691" cy="5131370"/>
          </a:xfrm>
        </p:spPr>
        <p:txBody>
          <a:bodyPr>
            <a:normAutofit fontScale="85000" lnSpcReduction="20000"/>
          </a:bodyPr>
          <a:lstStyle/>
          <a:p>
            <a:pPr marL="0" indent="0">
              <a:buNone/>
            </a:pPr>
            <a:r>
              <a:rPr lang="en-GB" b="1">
                <a:latin typeface="Arial" panose="020B0604020202020204" pitchFamily="34" charset="0"/>
                <a:cs typeface="Arial" panose="020B0604020202020204" pitchFamily="34" charset="0"/>
              </a:rPr>
              <a:t>1</a:t>
            </a:r>
            <a:r>
              <a:rPr lang="en-GB">
                <a:latin typeface="Arial" panose="020B0604020202020204" pitchFamily="34" charset="0"/>
                <a:cs typeface="Arial" panose="020B0604020202020204" pitchFamily="34" charset="0"/>
              </a:rPr>
              <a:t>. Demonstrate the ability to evaluate the appropriate use of modern technology to improve workplace efficiency and employability, supported by criteria leading to an evaluation</a:t>
            </a:r>
            <a:r>
              <a:rPr lang="en-US" sz="2400">
                <a:latin typeface="Arial" panose="020B0604020202020204" pitchFamily="34" charset="0"/>
                <a:cs typeface="Arial" panose="020B0604020202020204" pitchFamily="34" charset="0"/>
              </a:rPr>
              <a:t>                                                 </a:t>
            </a:r>
            <a:endParaRPr lang="en-GB" altLang="en-US" sz="2400" b="1">
              <a:latin typeface="Arial" panose="020B0604020202020204" pitchFamily="34" charset="0"/>
              <a:cs typeface="Arial" panose="020B0604020202020204" pitchFamily="34" charset="0"/>
            </a:endParaRP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lvl="0" indent="0">
              <a:buNone/>
            </a:pPr>
            <a:r>
              <a:rPr lang="en-GB" b="1">
                <a:latin typeface="Arial" panose="020B0604020202020204" pitchFamily="34" charset="0"/>
                <a:cs typeface="Arial" panose="020B0604020202020204" pitchFamily="34" charset="0"/>
              </a:rPr>
              <a:t>2</a:t>
            </a:r>
            <a:r>
              <a:rPr lang="en-GB">
                <a:latin typeface="Arial" panose="020B0604020202020204" pitchFamily="34" charset="0"/>
                <a:cs typeface="Arial" panose="020B0604020202020204" pitchFamily="34" charset="0"/>
              </a:rPr>
              <a:t>. Demonstrate appropriate use of social media for creation of own personal brand (and its applications in the workplace), through the creation of own professional online presence on LinkedIn, supported by evidence</a:t>
            </a: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3</a:t>
            </a:r>
            <a:r>
              <a:rPr lang="en-GB">
                <a:latin typeface="Arial" panose="020B0604020202020204" pitchFamily="34" charset="0"/>
                <a:cs typeface="Arial" panose="020B0604020202020204" pitchFamily="34" charset="0"/>
              </a:rPr>
              <a:t>. Explore the impact of personal branding on own employability</a:t>
            </a: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4</a:t>
            </a:r>
            <a:r>
              <a:rPr lang="en-GB">
                <a:latin typeface="Arial" panose="020B0604020202020204" pitchFamily="34" charset="0"/>
                <a:cs typeface="Arial" panose="020B0604020202020204" pitchFamily="34" charset="0"/>
              </a:rPr>
              <a:t>. Discuss personal and professional security and safety online</a:t>
            </a:r>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74080" y="997266"/>
            <a:ext cx="6766549" cy="4302716"/>
          </a:xfrm>
          <a:prstGeom prst="rect">
            <a:avLst/>
          </a:prstGeom>
          <a:noFill/>
        </p:spPr>
        <p:txBody>
          <a:bodyPr wrap="square" rtlCol="0">
            <a:spAutoFit/>
          </a:bodyPr>
          <a:lstStyle/>
          <a:p>
            <a:pPr>
              <a:lnSpc>
                <a:spcPct val="170000"/>
              </a:lnSpc>
            </a:pPr>
            <a:r>
              <a:rPr lang="en-GB" sz="2400" b="1">
                <a:latin typeface="Arial" panose="020B0604020202020204" pitchFamily="34" charset="0"/>
                <a:cs typeface="Arial" panose="020B0604020202020204" pitchFamily="34" charset="0"/>
              </a:rPr>
              <a:t>Common Assessment Criteria</a:t>
            </a:r>
          </a:p>
          <a:p>
            <a:pPr>
              <a:lnSpc>
                <a:spcPct val="170000"/>
              </a:lnSpc>
            </a:pPr>
            <a:r>
              <a:rPr lang="en-GB" sz="2400">
                <a:latin typeface="Arial" panose="020B0604020202020204" pitchFamily="34" charset="0"/>
                <a:cs typeface="Arial" panose="020B0604020202020204" pitchFamily="34" charset="0"/>
              </a:rPr>
              <a:t>Engagement with Literature Skills   </a:t>
            </a:r>
            <a:r>
              <a:rPr lang="en-GB" sz="2400" b="1">
                <a:latin typeface="Arial" panose="020B0604020202020204" pitchFamily="34" charset="0"/>
                <a:cs typeface="Arial" panose="020B0604020202020204" pitchFamily="34" charset="0"/>
              </a:rPr>
              <a:t>10</a:t>
            </a:r>
          </a:p>
          <a:p>
            <a:pPr>
              <a:lnSpc>
                <a:spcPct val="170000"/>
              </a:lnSpc>
            </a:pPr>
            <a:r>
              <a:rPr lang="en-GB" sz="2400">
                <a:latin typeface="Arial" panose="020B0604020202020204" pitchFamily="34" charset="0"/>
                <a:cs typeface="Arial" panose="020B0604020202020204" pitchFamily="34" charset="0"/>
              </a:rPr>
              <a:t>Knowledge and Understanding Skills  </a:t>
            </a:r>
            <a:r>
              <a:rPr lang="en-GB" sz="2400" b="1">
                <a:latin typeface="Arial" panose="020B0604020202020204" pitchFamily="34" charset="0"/>
                <a:cs typeface="Arial" panose="020B0604020202020204" pitchFamily="34" charset="0"/>
              </a:rPr>
              <a:t>30</a:t>
            </a:r>
          </a:p>
          <a:p>
            <a:pPr>
              <a:lnSpc>
                <a:spcPct val="170000"/>
              </a:lnSpc>
            </a:pPr>
            <a:r>
              <a:rPr lang="en-GB" sz="2400">
                <a:latin typeface="Arial" panose="020B0604020202020204" pitchFamily="34" charset="0"/>
                <a:cs typeface="Arial" panose="020B0604020202020204" pitchFamily="34" charset="0"/>
              </a:rPr>
              <a:t>Cognitive and Intellectual Skills	 </a:t>
            </a:r>
            <a:r>
              <a:rPr lang="en-GB" sz="2400" b="1">
                <a:latin typeface="Arial" panose="020B0604020202020204" pitchFamily="34" charset="0"/>
                <a:cs typeface="Arial" panose="020B0604020202020204" pitchFamily="34" charset="0"/>
              </a:rPr>
              <a:t>20</a:t>
            </a:r>
          </a:p>
          <a:p>
            <a:pPr>
              <a:lnSpc>
                <a:spcPct val="170000"/>
              </a:lnSpc>
            </a:pPr>
            <a:r>
              <a:rPr lang="en-GB" sz="2400">
                <a:latin typeface="Arial" panose="020B0604020202020204" pitchFamily="34" charset="0"/>
                <a:cs typeface="Arial" panose="020B0604020202020204" pitchFamily="34" charset="0"/>
              </a:rPr>
              <a:t>Practical Application Skills   </a:t>
            </a:r>
            <a:r>
              <a:rPr lang="en-GB" sz="2400" b="1">
                <a:latin typeface="Arial" panose="020B0604020202020204" pitchFamily="34" charset="0"/>
                <a:cs typeface="Arial" panose="020B0604020202020204" pitchFamily="34" charset="0"/>
              </a:rPr>
              <a:t>30</a:t>
            </a:r>
          </a:p>
          <a:p>
            <a:pPr>
              <a:lnSpc>
                <a:spcPct val="170000"/>
              </a:lnSpc>
            </a:pPr>
            <a:endParaRPr lang="en-GB" sz="700" b="1">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Transferable Skills for Life and            Professional Practice  	</a:t>
            </a:r>
            <a:r>
              <a:rPr lang="en-GB" sz="2400" b="1">
                <a:latin typeface="Arial" panose="020B0604020202020204" pitchFamily="34" charset="0"/>
                <a:cs typeface="Arial" panose="020B0604020202020204" pitchFamily="34" charset="0"/>
              </a:rPr>
              <a:t>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714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Managing your online presence</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pic>
        <p:nvPicPr>
          <p:cNvPr id="10" name="Content Placeholder 9" descr="A close up of a sign&#10;&#10;Description generated with very high confidence">
            <a:extLst>
              <a:ext uri="{FF2B5EF4-FFF2-40B4-BE49-F238E27FC236}">
                <a16:creationId xmlns:a16="http://schemas.microsoft.com/office/drawing/2014/main" id="{9692E919-D315-4EFC-990E-CBD91FA0C23F}"/>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917312" y="1138423"/>
            <a:ext cx="6033648" cy="4357635"/>
          </a:xfrm>
        </p:spPr>
      </p:pic>
      <p:sp>
        <p:nvSpPr>
          <p:cNvPr id="5" name="TextBox 4">
            <a:extLst>
              <a:ext uri="{FF2B5EF4-FFF2-40B4-BE49-F238E27FC236}">
                <a16:creationId xmlns:a16="http://schemas.microsoft.com/office/drawing/2014/main" id="{72EBB8F0-5D80-204D-85DA-6B7484E5479F}"/>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1295886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Managing your online presence</a:t>
            </a:r>
          </a:p>
        </p:txBody>
      </p:sp>
      <p:pic>
        <p:nvPicPr>
          <p:cNvPr id="6" name="Content Placeholder 5" descr="A picture containing person, indoor, man, sitting&#10;&#10;Description generated with very high confidence">
            <a:extLst>
              <a:ext uri="{FF2B5EF4-FFF2-40B4-BE49-F238E27FC236}">
                <a16:creationId xmlns:a16="http://schemas.microsoft.com/office/drawing/2014/main" id="{27BB0A09-F324-4782-96A5-985224914ED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0888" y="1027907"/>
            <a:ext cx="5477712" cy="4500511"/>
          </a:xfrm>
        </p:spPr>
      </p:pic>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
        <p:nvSpPr>
          <p:cNvPr id="5" name="TextBox 4">
            <a:extLst>
              <a:ext uri="{FF2B5EF4-FFF2-40B4-BE49-F238E27FC236}">
                <a16:creationId xmlns:a16="http://schemas.microsoft.com/office/drawing/2014/main" id="{8332C273-5DF5-8B46-9179-F443EE5FDCC8}"/>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pic>
        <p:nvPicPr>
          <p:cNvPr id="7" name="Picture 6">
            <a:extLst>
              <a:ext uri="{FF2B5EF4-FFF2-40B4-BE49-F238E27FC236}">
                <a16:creationId xmlns:a16="http://schemas.microsoft.com/office/drawing/2014/main" id="{D98E4DB5-0C9F-0C40-8C57-146CE188D710}"/>
              </a:ext>
            </a:extLst>
          </p:cNvPr>
          <p:cNvPicPr>
            <a:picLocks noChangeAspect="1"/>
          </p:cNvPicPr>
          <p:nvPr/>
        </p:nvPicPr>
        <p:blipFill>
          <a:blip r:embed="rId4"/>
          <a:stretch>
            <a:fillRect/>
          </a:stretch>
        </p:blipFill>
        <p:spPr>
          <a:xfrm>
            <a:off x="6039848" y="876937"/>
            <a:ext cx="5761264" cy="3309526"/>
          </a:xfrm>
          <a:prstGeom prst="rect">
            <a:avLst/>
          </a:prstGeom>
        </p:spPr>
      </p:pic>
      <p:pic>
        <p:nvPicPr>
          <p:cNvPr id="8" name="Picture 7">
            <a:extLst>
              <a:ext uri="{FF2B5EF4-FFF2-40B4-BE49-F238E27FC236}">
                <a16:creationId xmlns:a16="http://schemas.microsoft.com/office/drawing/2014/main" id="{EE0484A9-FBD7-094D-8CEF-A4DC8E5EEB0F}"/>
              </a:ext>
            </a:extLst>
          </p:cNvPr>
          <p:cNvPicPr>
            <a:picLocks noChangeAspect="1"/>
          </p:cNvPicPr>
          <p:nvPr/>
        </p:nvPicPr>
        <p:blipFill>
          <a:blip r:embed="rId5"/>
          <a:stretch>
            <a:fillRect/>
          </a:stretch>
        </p:blipFill>
        <p:spPr>
          <a:xfrm>
            <a:off x="5079868" y="2565400"/>
            <a:ext cx="3309815" cy="3889033"/>
          </a:xfrm>
          <a:prstGeom prst="rect">
            <a:avLst/>
          </a:prstGeom>
        </p:spPr>
      </p:pic>
    </p:spTree>
    <p:extLst>
      <p:ext uri="{BB962C8B-B14F-4D97-AF65-F5344CB8AC3E}">
        <p14:creationId xmlns:p14="http://schemas.microsoft.com/office/powerpoint/2010/main" val="394711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Managing your online presence</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
        <p:nvSpPr>
          <p:cNvPr id="5" name="Rectangle 4">
            <a:extLst>
              <a:ext uri="{FF2B5EF4-FFF2-40B4-BE49-F238E27FC236}">
                <a16:creationId xmlns:a16="http://schemas.microsoft.com/office/drawing/2014/main" id="{9FA1779C-68BA-0D47-8472-98962FE478FF}"/>
              </a:ext>
            </a:extLst>
          </p:cNvPr>
          <p:cNvSpPr/>
          <p:nvPr/>
        </p:nvSpPr>
        <p:spPr>
          <a:xfrm>
            <a:off x="3036509" y="2756654"/>
            <a:ext cx="5521255" cy="1077218"/>
          </a:xfrm>
          <a:prstGeom prst="rect">
            <a:avLst/>
          </a:prstGeom>
        </p:spPr>
        <p:txBody>
          <a:bodyPr wrap="none">
            <a:spAutoFit/>
          </a:bodyPr>
          <a:lstStyle/>
          <a:p>
            <a:r>
              <a:rPr lang="en-US" sz="3200">
                <a:hlinkClick r:id="rId2"/>
              </a:rPr>
              <a:t>https://youtu.be/cYVBshcN7wU</a:t>
            </a:r>
            <a:endParaRPr lang="en-US" sz="3200"/>
          </a:p>
          <a:p>
            <a:endParaRPr lang="en-US" sz="3200"/>
          </a:p>
        </p:txBody>
      </p:sp>
      <p:sp>
        <p:nvSpPr>
          <p:cNvPr id="6" name="TextBox 5">
            <a:extLst>
              <a:ext uri="{FF2B5EF4-FFF2-40B4-BE49-F238E27FC236}">
                <a16:creationId xmlns:a16="http://schemas.microsoft.com/office/drawing/2014/main" id="{B34BD552-D423-2644-BE98-375644334F85}"/>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4144583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recruiters use social networks</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pic>
        <p:nvPicPr>
          <p:cNvPr id="12" name="Content Placeholder 11" descr="A screenshot of a person&#10;&#10;Description generated with very high confidence">
            <a:hlinkClick r:id="rId2"/>
            <a:extLst>
              <a:ext uri="{FF2B5EF4-FFF2-40B4-BE49-F238E27FC236}">
                <a16:creationId xmlns:a16="http://schemas.microsoft.com/office/drawing/2014/main" id="{DEE607EE-CA73-4136-AD41-D41C492562D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9606" y="212270"/>
            <a:ext cx="11811894" cy="6435339"/>
          </a:xfrm>
        </p:spPr>
      </p:pic>
      <p:sp>
        <p:nvSpPr>
          <p:cNvPr id="5" name="TextBox 4">
            <a:extLst>
              <a:ext uri="{FF2B5EF4-FFF2-40B4-BE49-F238E27FC236}">
                <a16:creationId xmlns:a16="http://schemas.microsoft.com/office/drawing/2014/main" id="{40EB2F85-F467-E443-A6BB-BF03B99BD12A}"/>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105087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a:xfrm>
            <a:off x="1981200" y="157480"/>
            <a:ext cx="8229600" cy="1143000"/>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recruiters use social networks</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pic>
        <p:nvPicPr>
          <p:cNvPr id="6" name="Content Placeholder 5">
            <a:extLst>
              <a:ext uri="{FF2B5EF4-FFF2-40B4-BE49-F238E27FC236}">
                <a16:creationId xmlns:a16="http://schemas.microsoft.com/office/drawing/2014/main" id="{7DF4E138-A1F8-49BE-B5EF-213F119B14B6}"/>
              </a:ext>
            </a:extLst>
          </p:cNvPr>
          <p:cNvPicPr>
            <a:picLocks noGrp="1" noChangeAspect="1"/>
          </p:cNvPicPr>
          <p:nvPr>
            <p:ph idx="1"/>
          </p:nvPr>
        </p:nvPicPr>
        <p:blipFill>
          <a:blip r:embed="rId2"/>
          <a:stretch>
            <a:fillRect/>
          </a:stretch>
        </p:blipFill>
        <p:spPr>
          <a:xfrm>
            <a:off x="843642" y="904257"/>
            <a:ext cx="10765971" cy="4669592"/>
          </a:xfrm>
          <a:prstGeom prst="rect">
            <a:avLst/>
          </a:prstGeom>
        </p:spPr>
      </p:pic>
      <p:sp>
        <p:nvSpPr>
          <p:cNvPr id="5" name="TextBox 4">
            <a:extLst>
              <a:ext uri="{FF2B5EF4-FFF2-40B4-BE49-F238E27FC236}">
                <a16:creationId xmlns:a16="http://schemas.microsoft.com/office/drawing/2014/main" id="{51C8A23B-B3DE-C44F-98F1-D44C700145D8}"/>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2783284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recruiters use social networks</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pic>
        <p:nvPicPr>
          <p:cNvPr id="14" name="Content Placeholder 13" descr="A screenshot of a cell phone&#10;&#10;Description generated with very high confidence">
            <a:extLst>
              <a:ext uri="{FF2B5EF4-FFF2-40B4-BE49-F238E27FC236}">
                <a16:creationId xmlns:a16="http://schemas.microsoft.com/office/drawing/2014/main" id="{53BF17E8-9D38-4876-855E-02C9973E908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027907"/>
            <a:ext cx="10673443" cy="4292282"/>
          </a:xfrm>
        </p:spPr>
      </p:pic>
      <p:sp>
        <p:nvSpPr>
          <p:cNvPr id="5" name="TextBox 4">
            <a:extLst>
              <a:ext uri="{FF2B5EF4-FFF2-40B4-BE49-F238E27FC236}">
                <a16:creationId xmlns:a16="http://schemas.microsoft.com/office/drawing/2014/main" id="{AFCF41D5-2B71-D44A-98FC-E03B9A89EF4E}"/>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3118536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recruiters use social networks</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pic>
        <p:nvPicPr>
          <p:cNvPr id="7" name="Content Placeholder 6" descr="A screenshot of a cell phone&#10;&#10;Description generated with very high confidence">
            <a:extLst>
              <a:ext uri="{FF2B5EF4-FFF2-40B4-BE49-F238E27FC236}">
                <a16:creationId xmlns:a16="http://schemas.microsoft.com/office/drawing/2014/main" id="{653BF3C3-B0CF-4F59-A3E4-33DF158EA7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1" y="1282700"/>
            <a:ext cx="10673442" cy="4292600"/>
          </a:xfrm>
        </p:spPr>
      </p:pic>
      <p:sp>
        <p:nvSpPr>
          <p:cNvPr id="5" name="TextBox 4">
            <a:extLst>
              <a:ext uri="{FF2B5EF4-FFF2-40B4-BE49-F238E27FC236}">
                <a16:creationId xmlns:a16="http://schemas.microsoft.com/office/drawing/2014/main" id="{22340551-1FD5-A547-8291-88325AF90A07}"/>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2265273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a:xfrm>
            <a:off x="1981200" y="136525"/>
            <a:ext cx="8229600" cy="803046"/>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recruiters use social networks</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pic>
        <p:nvPicPr>
          <p:cNvPr id="8" name="Content Placeholder 7" descr="A screenshot of text&#10;&#10;Description generated with very high confidence">
            <a:extLst>
              <a:ext uri="{FF2B5EF4-FFF2-40B4-BE49-F238E27FC236}">
                <a16:creationId xmlns:a16="http://schemas.microsoft.com/office/drawing/2014/main" id="{778D828B-5665-4A91-95A1-DF0043FF917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893851"/>
            <a:ext cx="10368642" cy="4738853"/>
          </a:xfrm>
        </p:spPr>
      </p:pic>
      <p:sp>
        <p:nvSpPr>
          <p:cNvPr id="9" name="TextBox 8">
            <a:extLst>
              <a:ext uri="{FF2B5EF4-FFF2-40B4-BE49-F238E27FC236}">
                <a16:creationId xmlns:a16="http://schemas.microsoft.com/office/drawing/2014/main" id="{10D5FAA7-EABA-4D7B-82F0-49689CB48617}"/>
              </a:ext>
            </a:extLst>
          </p:cNvPr>
          <p:cNvSpPr txBox="1"/>
          <p:nvPr/>
        </p:nvSpPr>
        <p:spPr>
          <a:xfrm>
            <a:off x="1686560" y="5781586"/>
            <a:ext cx="8981440" cy="600164"/>
          </a:xfrm>
          <a:prstGeom prst="rect">
            <a:avLst/>
          </a:prstGeom>
          <a:noFill/>
        </p:spPr>
        <p:txBody>
          <a:bodyPr wrap="square" rtlCol="0">
            <a:spAutoFit/>
          </a:bodyPr>
          <a:lstStyle/>
          <a:p>
            <a:r>
              <a:rPr lang="en-GB" sz="1100">
                <a:solidFill>
                  <a:srgbClr val="FFFF00"/>
                </a:solidFill>
              </a:rPr>
              <a:t>Swallow, E. (2011) </a:t>
            </a:r>
            <a:r>
              <a:rPr lang="en-GB" sz="1100" i="1">
                <a:solidFill>
                  <a:srgbClr val="FFFF00"/>
                </a:solidFill>
              </a:rPr>
              <a:t>How Recruiters Use Social Networks to Screen Candidates, </a:t>
            </a:r>
            <a:r>
              <a:rPr lang="en-GB" sz="1100">
                <a:solidFill>
                  <a:srgbClr val="FFFF00"/>
                </a:solidFill>
              </a:rPr>
              <a:t>[online] </a:t>
            </a:r>
          </a:p>
          <a:p>
            <a:r>
              <a:rPr lang="en-GB" sz="1100">
                <a:solidFill>
                  <a:srgbClr val="FFFF00"/>
                </a:solidFill>
              </a:rPr>
              <a:t>available at https://mashable.com/2011/10/23/how-recruiters-use-social-networks-to-screen-candidates-infographic/#S1A6t3JI9aqc  accessed Mar 2018</a:t>
            </a:r>
          </a:p>
          <a:p>
            <a:endParaRPr lang="en-GB" sz="1100">
              <a:solidFill>
                <a:srgbClr val="FFFF00"/>
              </a:solidFill>
            </a:endParaRPr>
          </a:p>
        </p:txBody>
      </p:sp>
      <p:sp>
        <p:nvSpPr>
          <p:cNvPr id="6" name="TextBox 5">
            <a:extLst>
              <a:ext uri="{FF2B5EF4-FFF2-40B4-BE49-F238E27FC236}">
                <a16:creationId xmlns:a16="http://schemas.microsoft.com/office/drawing/2014/main" id="{FE6F90C5-3046-4F4D-859E-65DAA35C82E7}"/>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16552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Some examples of unwanted fame and notoriety!</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pic>
        <p:nvPicPr>
          <p:cNvPr id="8" name="Content Placeholder 7" descr="A picture containing text, newspaper&#10;&#10;Description generated with very high confidence">
            <a:extLst>
              <a:ext uri="{FF2B5EF4-FFF2-40B4-BE49-F238E27FC236}">
                <a16:creationId xmlns:a16="http://schemas.microsoft.com/office/drawing/2014/main" id="{DB82B303-558A-4799-A1F9-094E3499DF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0629" y="191368"/>
            <a:ext cx="11903528" cy="6530107"/>
          </a:xfrm>
        </p:spPr>
      </p:pic>
      <p:sp>
        <p:nvSpPr>
          <p:cNvPr id="5" name="TextBox 4">
            <a:extLst>
              <a:ext uri="{FF2B5EF4-FFF2-40B4-BE49-F238E27FC236}">
                <a16:creationId xmlns:a16="http://schemas.microsoft.com/office/drawing/2014/main" id="{CB72D61A-B7EC-D846-BA1F-115997939784}"/>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42206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Some examples of unwanted fame and notoriety!</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pic>
        <p:nvPicPr>
          <p:cNvPr id="7" name="Content Placeholder 6" descr="A screenshot of a social media post&#10;&#10;Description generated with very high confidence">
            <a:extLst>
              <a:ext uri="{FF2B5EF4-FFF2-40B4-BE49-F238E27FC236}">
                <a16:creationId xmlns:a16="http://schemas.microsoft.com/office/drawing/2014/main" id="{5E015899-C806-484B-9115-E91450126A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705" y="212271"/>
            <a:ext cx="11709002" cy="6440081"/>
          </a:xfrm>
        </p:spPr>
      </p:pic>
      <p:sp>
        <p:nvSpPr>
          <p:cNvPr id="5" name="TextBox 4">
            <a:extLst>
              <a:ext uri="{FF2B5EF4-FFF2-40B4-BE49-F238E27FC236}">
                <a16:creationId xmlns:a16="http://schemas.microsoft.com/office/drawing/2014/main" id="{87D7CD5B-C496-5644-BFF3-E37EC720A9FA}"/>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1188371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a:xfrm>
            <a:off x="329293" y="365126"/>
            <a:ext cx="11533413" cy="1325563"/>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professional is your personal email address?</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pic>
        <p:nvPicPr>
          <p:cNvPr id="8" name="Content Placeholder 7">
            <a:extLst>
              <a:ext uri="{FF2B5EF4-FFF2-40B4-BE49-F238E27FC236}">
                <a16:creationId xmlns:a16="http://schemas.microsoft.com/office/drawing/2014/main" id="{408EB1AD-3198-4835-8CEF-2743A73A9EC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56542" y="1416820"/>
            <a:ext cx="7313467" cy="3403874"/>
          </a:xfrm>
        </p:spPr>
      </p:pic>
      <p:sp>
        <p:nvSpPr>
          <p:cNvPr id="5" name="TextBox 4">
            <a:extLst>
              <a:ext uri="{FF2B5EF4-FFF2-40B4-BE49-F238E27FC236}">
                <a16:creationId xmlns:a16="http://schemas.microsoft.com/office/drawing/2014/main" id="{CFF1ABC9-E195-7B43-B759-0BCD9297433F}"/>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4125414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a:xfrm>
            <a:off x="960895" y="299086"/>
            <a:ext cx="9707105" cy="1143000"/>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to create a good </a:t>
            </a:r>
            <a:b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first impression online</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
        <p:nvSpPr>
          <p:cNvPr id="5" name="Content Placeholder 4">
            <a:extLst>
              <a:ext uri="{FF2B5EF4-FFF2-40B4-BE49-F238E27FC236}">
                <a16:creationId xmlns:a16="http://schemas.microsoft.com/office/drawing/2014/main" id="{F54594AD-D55E-4C41-8C07-9240186395A2}"/>
              </a:ext>
            </a:extLst>
          </p:cNvPr>
          <p:cNvSpPr>
            <a:spLocks noGrp="1"/>
          </p:cNvSpPr>
          <p:nvPr>
            <p:ph idx="1"/>
          </p:nvPr>
        </p:nvSpPr>
        <p:spPr>
          <a:xfrm>
            <a:off x="960895" y="1562101"/>
            <a:ext cx="9249905" cy="3733799"/>
          </a:xfrm>
        </p:spPr>
        <p:txBody>
          <a:bodyPr/>
          <a:lstStyle/>
          <a:p>
            <a:pPr marL="0" indent="0">
              <a:buNone/>
            </a:pPr>
            <a:r>
              <a:rPr lang="en-US" sz="3200">
                <a:latin typeface="Arial" panose="020B0604020202020204" pitchFamily="34" charset="0"/>
                <a:cs typeface="Arial" panose="020B0604020202020204" pitchFamily="34" charset="0"/>
              </a:rPr>
              <a:t>Give a positive impression of your</a:t>
            </a:r>
            <a:r>
              <a:rPr lang="en-GB" sz="3200">
                <a:latin typeface="Arial" panose="020B0604020202020204" pitchFamily="34" charset="0"/>
                <a:cs typeface="Arial" panose="020B0604020202020204" pitchFamily="34" charset="0"/>
              </a:rPr>
              <a:t> </a:t>
            </a:r>
            <a:r>
              <a:rPr lang="en-US" sz="3200">
                <a:latin typeface="Arial" panose="020B0604020202020204" pitchFamily="34" charset="0"/>
                <a:cs typeface="Arial" panose="020B0604020202020204" pitchFamily="34" charset="0"/>
              </a:rPr>
              <a:t>personality and </a:t>
            </a:r>
            <a:r>
              <a:rPr lang="en-US" sz="3200" err="1">
                <a:latin typeface="Arial" panose="020B0604020202020204" pitchFamily="34" charset="0"/>
                <a:cs typeface="Arial" panose="020B0604020202020204" pitchFamily="34" charset="0"/>
              </a:rPr>
              <a:t>organisational</a:t>
            </a:r>
            <a:r>
              <a:rPr lang="en-US" sz="3200">
                <a:latin typeface="Arial" panose="020B0604020202020204" pitchFamily="34" charset="0"/>
                <a:cs typeface="Arial" panose="020B0604020202020204" pitchFamily="34" charset="0"/>
              </a:rPr>
              <a:t> fit</a:t>
            </a:r>
            <a:endParaRPr lang="en-GB" sz="3200">
              <a:latin typeface="Arial" panose="020B0604020202020204" pitchFamily="34" charset="0"/>
              <a:cs typeface="Arial" panose="020B0604020202020204" pitchFamily="34" charset="0"/>
            </a:endParaRPr>
          </a:p>
          <a:p>
            <a:pPr marL="0" indent="0">
              <a:buNone/>
            </a:pPr>
            <a:r>
              <a:rPr lang="en-US" sz="3200">
                <a:latin typeface="Arial" panose="020B0604020202020204" pitchFamily="34" charset="0"/>
                <a:cs typeface="Arial" panose="020B0604020202020204" pitchFamily="34" charset="0"/>
              </a:rPr>
              <a:t>Display good communication skills</a:t>
            </a:r>
            <a:endParaRPr lang="en-GB" sz="3200">
              <a:latin typeface="Arial" panose="020B0604020202020204" pitchFamily="34" charset="0"/>
              <a:cs typeface="Arial" panose="020B0604020202020204" pitchFamily="34" charset="0"/>
            </a:endParaRPr>
          </a:p>
          <a:p>
            <a:pPr marL="0" indent="0">
              <a:buNone/>
            </a:pPr>
            <a:r>
              <a:rPr lang="en-US" sz="3200">
                <a:latin typeface="Arial" panose="020B0604020202020204" pitchFamily="34" charset="0"/>
                <a:cs typeface="Arial" panose="020B0604020202020204" pitchFamily="34" charset="0"/>
              </a:rPr>
              <a:t>Appear well-rounded with (respectable!) outside interests </a:t>
            </a:r>
            <a:endParaRPr lang="en-GB" sz="3200">
              <a:latin typeface="Arial" panose="020B0604020202020204" pitchFamily="34" charset="0"/>
              <a:cs typeface="Arial" panose="020B0604020202020204" pitchFamily="34" charset="0"/>
            </a:endParaRPr>
          </a:p>
          <a:p>
            <a:pPr marL="0" indent="0">
              <a:buNone/>
            </a:pPr>
            <a:r>
              <a:rPr lang="en-US" sz="3200">
                <a:latin typeface="Arial" panose="020B0604020202020204" pitchFamily="34" charset="0"/>
                <a:cs typeface="Arial" panose="020B0604020202020204" pitchFamily="34" charset="0"/>
              </a:rPr>
              <a:t>Show Creativity</a:t>
            </a:r>
            <a:endParaRPr lang="en-GB" sz="3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60B01F0-9768-384D-B511-ECD2D479F968}"/>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1278965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61DBC-824C-4F63-811B-C9143FC966BF}"/>
              </a:ext>
            </a:extLst>
          </p:cNvPr>
          <p:cNvSpPr>
            <a:spLocks noGrp="1"/>
          </p:cNvSpPr>
          <p:nvPr>
            <p:ph type="title"/>
          </p:nvPr>
        </p:nvSpPr>
        <p:spPr>
          <a:xfrm>
            <a:off x="1031240" y="136525"/>
            <a:ext cx="9545320" cy="950594"/>
          </a:xfrm>
        </p:spPr>
        <p:txBody>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good is </a:t>
            </a:r>
            <a:r>
              <a:rPr lang="en-GB" sz="3600" b="1">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your</a:t>
            </a: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 online image?</a:t>
            </a:r>
          </a:p>
        </p:txBody>
      </p:sp>
      <p:sp>
        <p:nvSpPr>
          <p:cNvPr id="4" name="Slide Number Placeholder 3">
            <a:extLst>
              <a:ext uri="{FF2B5EF4-FFF2-40B4-BE49-F238E27FC236}">
                <a16:creationId xmlns:a16="http://schemas.microsoft.com/office/drawing/2014/main" id="{A724EE89-C22A-4AA9-9ACF-171ADDB4BD27}"/>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
        <p:nvSpPr>
          <p:cNvPr id="5" name="Content Placeholder 4">
            <a:extLst>
              <a:ext uri="{FF2B5EF4-FFF2-40B4-BE49-F238E27FC236}">
                <a16:creationId xmlns:a16="http://schemas.microsoft.com/office/drawing/2014/main" id="{F54594AD-D55E-4C41-8C07-9240186395A2}"/>
              </a:ext>
            </a:extLst>
          </p:cNvPr>
          <p:cNvSpPr>
            <a:spLocks noGrp="1"/>
          </p:cNvSpPr>
          <p:nvPr>
            <p:ph idx="1"/>
          </p:nvPr>
        </p:nvSpPr>
        <p:spPr>
          <a:xfrm>
            <a:off x="1020791" y="717295"/>
            <a:ext cx="10912903" cy="5423409"/>
          </a:xfrm>
        </p:spPr>
        <p:txBody>
          <a:bodyPr/>
          <a:lstStyle/>
          <a:p>
            <a:pPr marL="0" indent="0">
              <a:buNone/>
            </a:pPr>
            <a:r>
              <a:rPr lang="en-GB" sz="3200">
                <a:latin typeface="Arial" panose="020B0604020202020204" pitchFamily="34" charset="0"/>
                <a:cs typeface="Arial" panose="020B0604020202020204" pitchFamily="34" charset="0"/>
              </a:rPr>
              <a:t>Have look a the following websites for tips and tricks on how to only show a professional image to prospective (and current!) employers and satay safe online a the same time:</a:t>
            </a:r>
          </a:p>
          <a:p>
            <a:r>
              <a:rPr lang="en-GB">
                <a:latin typeface="Arial" panose="020B0604020202020204" pitchFamily="34" charset="0"/>
                <a:cs typeface="Arial" panose="020B0604020202020204" pitchFamily="34" charset="0"/>
                <a:hlinkClick r:id="rId3"/>
              </a:rPr>
              <a:t>10 tips for Maintaining a Professional Image Online</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hlinkClick r:id="rId4"/>
              </a:rPr>
              <a:t>Your online image is more important than ever — here are 5 ways it can make or break you</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hlinkClick r:id="rId5"/>
              </a:rPr>
              <a:t>Revamp your online image</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hlinkClick r:id="rId6"/>
              </a:rPr>
              <a:t>How to Create Professional Online Profiles</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Get Safe Online: Protecting Yourself</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Social Media Safety</a:t>
            </a:r>
            <a:endParaRPr lang="en-GB">
              <a:latin typeface="Arial" panose="020B0604020202020204" pitchFamily="34" charset="0"/>
              <a:cs typeface="Arial" panose="020B0604020202020204" pitchFamily="34" charset="0"/>
            </a:endParaRPr>
          </a:p>
          <a:p>
            <a:endParaRPr lang="en-GB" sz="1800"/>
          </a:p>
          <a:p>
            <a:endParaRPr lang="en-GB" sz="2000"/>
          </a:p>
          <a:p>
            <a:endParaRPr lang="en-GB" sz="2400"/>
          </a:p>
          <a:p>
            <a:endParaRPr lang="en-GB" sz="2400"/>
          </a:p>
        </p:txBody>
      </p:sp>
      <p:sp>
        <p:nvSpPr>
          <p:cNvPr id="6" name="TextBox 5">
            <a:extLst>
              <a:ext uri="{FF2B5EF4-FFF2-40B4-BE49-F238E27FC236}">
                <a16:creationId xmlns:a16="http://schemas.microsoft.com/office/drawing/2014/main" id="{CF867D75-526D-0D41-9777-9FBBE70B400B}"/>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3</a:t>
            </a:r>
          </a:p>
        </p:txBody>
      </p:sp>
    </p:spTree>
    <p:extLst>
      <p:ext uri="{BB962C8B-B14F-4D97-AF65-F5344CB8AC3E}">
        <p14:creationId xmlns:p14="http://schemas.microsoft.com/office/powerpoint/2010/main" val="3335940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707136" y="138273"/>
            <a:ext cx="10351008" cy="994336"/>
          </a:xfrm>
        </p:spPr>
        <p:txBody>
          <a:bodyPr>
            <a:normAutofit fontScale="90000"/>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General Data Protection Regulations – GDPR </a:t>
            </a:r>
            <a:r>
              <a:rPr lang="en-GB" sz="3600">
                <a:effectLst>
                  <a:outerShdw blurRad="38100" dist="38100" dir="2700000" algn="tl">
                    <a:srgbClr val="000000">
                      <a:alpha val="43137"/>
                    </a:srgbClr>
                  </a:outerShdw>
                </a:effectLst>
                <a:latin typeface="Arial" panose="020B0604020202020204" pitchFamily="34" charset="0"/>
                <a:cs typeface="Arial" panose="020B0604020202020204" pitchFamily="34" charset="0"/>
              </a:rPr>
              <a:t>(2018)</a:t>
            </a:r>
          </a:p>
        </p:txBody>
      </p:sp>
      <p:sp>
        <p:nvSpPr>
          <p:cNvPr id="3" name="TextBox 2">
            <a:extLst>
              <a:ext uri="{FF2B5EF4-FFF2-40B4-BE49-F238E27FC236}">
                <a16:creationId xmlns:a16="http://schemas.microsoft.com/office/drawing/2014/main" id="{51030178-56DB-B24F-986A-6F87D8C673D5}"/>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pic>
        <p:nvPicPr>
          <p:cNvPr id="4" name="Picture 3">
            <a:extLst>
              <a:ext uri="{FF2B5EF4-FFF2-40B4-BE49-F238E27FC236}">
                <a16:creationId xmlns:a16="http://schemas.microsoft.com/office/drawing/2014/main" id="{3AB1B1FD-BA9A-3B4E-B4E4-2E1850D07C64}"/>
              </a:ext>
            </a:extLst>
          </p:cNvPr>
          <p:cNvPicPr>
            <a:picLocks noChangeAspect="1"/>
          </p:cNvPicPr>
          <p:nvPr/>
        </p:nvPicPr>
        <p:blipFill>
          <a:blip r:embed="rId2"/>
          <a:stretch>
            <a:fillRect/>
          </a:stretch>
        </p:blipFill>
        <p:spPr>
          <a:xfrm>
            <a:off x="3917950" y="983373"/>
            <a:ext cx="4356100" cy="4504123"/>
          </a:xfrm>
          <a:prstGeom prst="rect">
            <a:avLst/>
          </a:prstGeom>
        </p:spPr>
      </p:pic>
      <p:sp>
        <p:nvSpPr>
          <p:cNvPr id="8" name="Rectangle 7">
            <a:extLst>
              <a:ext uri="{FF2B5EF4-FFF2-40B4-BE49-F238E27FC236}">
                <a16:creationId xmlns:a16="http://schemas.microsoft.com/office/drawing/2014/main" id="{49BAD525-9CE3-BD44-8948-B7D7139C920B}"/>
              </a:ext>
            </a:extLst>
          </p:cNvPr>
          <p:cNvSpPr/>
          <p:nvPr/>
        </p:nvSpPr>
        <p:spPr>
          <a:xfrm>
            <a:off x="4374712" y="5181600"/>
            <a:ext cx="3899338" cy="3058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9AEC3C-899F-DA4F-A0B1-F5C5509CB932}"/>
              </a:ext>
            </a:extLst>
          </p:cNvPr>
          <p:cNvSpPr/>
          <p:nvPr/>
        </p:nvSpPr>
        <p:spPr>
          <a:xfrm>
            <a:off x="4096512" y="5334548"/>
            <a:ext cx="3425952" cy="1529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3655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1981200" y="138273"/>
            <a:ext cx="8229600" cy="994336"/>
          </a:xfrm>
        </p:spPr>
        <p:txBody>
          <a:bodyPr>
            <a:normAutofit/>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Freedom of Information Act</a:t>
            </a:r>
          </a:p>
        </p:txBody>
      </p:sp>
      <p:pic>
        <p:nvPicPr>
          <p:cNvPr id="7" name="Content Placeholder 6" descr="A screenshot of a cell phone&#10;&#10;Description generated with very high confidence">
            <a:hlinkClick r:id="rId2"/>
            <a:extLst>
              <a:ext uri="{FF2B5EF4-FFF2-40B4-BE49-F238E27FC236}">
                <a16:creationId xmlns:a16="http://schemas.microsoft.com/office/drawing/2014/main" id="{C9CE8E00-0D11-47A0-BBE8-459043FB843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904008"/>
            <a:ext cx="6868886" cy="4810991"/>
          </a:xfrm>
        </p:spPr>
      </p:pic>
      <p:sp>
        <p:nvSpPr>
          <p:cNvPr id="3" name="TextBox 2">
            <a:extLst>
              <a:ext uri="{FF2B5EF4-FFF2-40B4-BE49-F238E27FC236}">
                <a16:creationId xmlns:a16="http://schemas.microsoft.com/office/drawing/2014/main" id="{51030178-56DB-B24F-986A-6F87D8C673D5}"/>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1959217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E69E07C6-DE7A-7548-BBF5-4723FBFCE0F1}"/>
              </a:ext>
            </a:extLst>
          </p:cNvPr>
          <p:cNvSpPr>
            <a:spLocks noGrp="1"/>
          </p:cNvSpPr>
          <p:nvPr>
            <p:ph type="title"/>
          </p:nvPr>
        </p:nvSpPr>
        <p:spPr/>
        <p:txBody>
          <a:bodyPr/>
          <a:lstStyle/>
          <a:p>
            <a:pPr algn="l">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Ethics and Information Security</a:t>
            </a:r>
            <a:endParaRPr lang="en-GB" altLang="en-US" sz="3600">
              <a:latin typeface="Arial" panose="020B0604020202020204" pitchFamily="34" charset="0"/>
              <a:cs typeface="Arial" panose="020B0604020202020204" pitchFamily="34" charset="0"/>
            </a:endParaRPr>
          </a:p>
        </p:txBody>
      </p:sp>
      <p:sp>
        <p:nvSpPr>
          <p:cNvPr id="26627" name="Slide Number Placeholder 3">
            <a:extLst>
              <a:ext uri="{FF2B5EF4-FFF2-40B4-BE49-F238E27FC236}">
                <a16:creationId xmlns:a16="http://schemas.microsoft.com/office/drawing/2014/main" id="{821066CA-C915-0245-A753-4DA6AD03D3D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6B27542-11B2-5947-A064-C63EEF172F25}" type="slidenum">
              <a:rPr lang="en-GB" altLang="en-US" sz="1200">
                <a:solidFill>
                  <a:srgbClr val="898989"/>
                </a:solidFill>
              </a:rPr>
              <a:pPr>
                <a:spcBef>
                  <a:spcPct val="0"/>
                </a:spcBef>
                <a:buFontTx/>
                <a:buNone/>
              </a:pPr>
              <a:t>18</a:t>
            </a:fld>
            <a:endParaRPr lang="en-GB" altLang="en-US" sz="1200">
              <a:solidFill>
                <a:srgbClr val="898989"/>
              </a:solidFill>
            </a:endParaRPr>
          </a:p>
        </p:txBody>
      </p:sp>
      <p:pic>
        <p:nvPicPr>
          <p:cNvPr id="26629" name="Picture 3">
            <a:extLst>
              <a:ext uri="{FF2B5EF4-FFF2-40B4-BE49-F238E27FC236}">
                <a16:creationId xmlns:a16="http://schemas.microsoft.com/office/drawing/2014/main" id="{A29101CD-5DE9-6A44-AD6A-1C631DA2CD43}"/>
              </a:ext>
            </a:extLst>
          </p:cNvPr>
          <p:cNvPicPr>
            <a:picLocks noGrp="1" noChangeAspect="1" noChangeArrowheads="1"/>
          </p:cNvPicPr>
          <p:nvPr>
            <p:ph idx="1"/>
          </p:nvPr>
        </p:nvPicPr>
        <p:blipFill>
          <a:blip r:embed="rId3">
            <a:grayscl/>
            <a:extLst>
              <a:ext uri="{28A0092B-C50C-407E-A947-70E740481C1C}">
                <a14:useLocalDpi xmlns:a14="http://schemas.microsoft.com/office/drawing/2010/main" val="0"/>
              </a:ext>
            </a:extLst>
          </a:blip>
          <a:srcRect l="9126" t="4399" r="2956" b="3105"/>
          <a:stretch>
            <a:fillRect/>
          </a:stretch>
        </p:blipFill>
        <p:spPr>
          <a:xfrm>
            <a:off x="838200" y="1011510"/>
            <a:ext cx="10515600" cy="5617822"/>
          </a:xfrm>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5" name="TextBox 4">
            <a:extLst>
              <a:ext uri="{FF2B5EF4-FFF2-40B4-BE49-F238E27FC236}">
                <a16:creationId xmlns:a16="http://schemas.microsoft.com/office/drawing/2014/main" id="{DA76241F-CAEA-3949-8158-6776C7B88C5C}"/>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2683720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28220402-4AEB-664F-A4E7-686993B0BEDD}"/>
              </a:ext>
            </a:extLst>
          </p:cNvPr>
          <p:cNvSpPr>
            <a:spLocks noGrp="1"/>
          </p:cNvSpPr>
          <p:nvPr>
            <p:ph type="title"/>
          </p:nvPr>
        </p:nvSpPr>
        <p:spPr>
          <a:xfrm>
            <a:off x="2168525" y="-95250"/>
            <a:ext cx="8229600" cy="1143000"/>
          </a:xfrm>
        </p:spPr>
        <p:txBody>
          <a:bodyPr/>
          <a:lstStyle/>
          <a:p>
            <a:pPr algn="l">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Ethics and Information Security</a:t>
            </a:r>
            <a:endParaRPr lang="en-GB" altLang="en-US" sz="3600">
              <a:latin typeface="Arial" panose="020B0604020202020204" pitchFamily="34" charset="0"/>
              <a:cs typeface="Arial" panose="020B0604020202020204" pitchFamily="34" charset="0"/>
            </a:endParaRPr>
          </a:p>
        </p:txBody>
      </p:sp>
      <p:sp>
        <p:nvSpPr>
          <p:cNvPr id="28675" name="Slide Number Placeholder 3">
            <a:extLst>
              <a:ext uri="{FF2B5EF4-FFF2-40B4-BE49-F238E27FC236}">
                <a16:creationId xmlns:a16="http://schemas.microsoft.com/office/drawing/2014/main" id="{F107AACA-3923-DA4E-A3E7-2DDF07471BE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2538DB26-3948-6042-813C-89808FB4B72B}" type="slidenum">
              <a:rPr lang="en-GB" altLang="en-US" sz="1200">
                <a:solidFill>
                  <a:srgbClr val="898989"/>
                </a:solidFill>
              </a:rPr>
              <a:pPr>
                <a:spcBef>
                  <a:spcPct val="0"/>
                </a:spcBef>
                <a:buFontTx/>
                <a:buNone/>
              </a:pPr>
              <a:t>19</a:t>
            </a:fld>
            <a:endParaRPr lang="en-GB" altLang="en-US" sz="1200">
              <a:solidFill>
                <a:srgbClr val="898989"/>
              </a:solidFill>
            </a:endParaRPr>
          </a:p>
        </p:txBody>
      </p:sp>
      <p:sp>
        <p:nvSpPr>
          <p:cNvPr id="28677" name="Rectangle 2">
            <a:extLst>
              <a:ext uri="{FF2B5EF4-FFF2-40B4-BE49-F238E27FC236}">
                <a16:creationId xmlns:a16="http://schemas.microsoft.com/office/drawing/2014/main" id="{837F5505-B8DF-484A-9C6F-CB9E5293D2E6}"/>
              </a:ext>
            </a:extLst>
          </p:cNvPr>
          <p:cNvSpPr>
            <a:spLocks noChangeArrowheads="1"/>
          </p:cNvSpPr>
          <p:nvPr/>
        </p:nvSpPr>
        <p:spPr bwMode="auto">
          <a:xfrm>
            <a:off x="1524001" y="90102"/>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b="1" u="sng">
              <a:latin typeface="Times" pitchFamily="2" charset="0"/>
            </a:endParaRPr>
          </a:p>
        </p:txBody>
      </p:sp>
      <p:sp>
        <p:nvSpPr>
          <p:cNvPr id="7" name="TextBox 6">
            <a:extLst>
              <a:ext uri="{FF2B5EF4-FFF2-40B4-BE49-F238E27FC236}">
                <a16:creationId xmlns:a16="http://schemas.microsoft.com/office/drawing/2014/main" id="{D576F94D-2991-8242-97C9-BD5383A24E67}"/>
              </a:ext>
            </a:extLst>
          </p:cNvPr>
          <p:cNvSpPr txBox="1">
            <a:spLocks noChangeArrowheads="1"/>
          </p:cNvSpPr>
          <p:nvPr/>
        </p:nvSpPr>
        <p:spPr bwMode="auto">
          <a:xfrm>
            <a:off x="1090641" y="1120775"/>
            <a:ext cx="9823411"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a:latin typeface="Arial" panose="020B0604020202020204" pitchFamily="34" charset="0"/>
              </a:rPr>
              <a:t>The impact of the use of technology on the privacy of people manifests itself in a variety of areas. These areas include, inter alia the following: </a:t>
            </a:r>
          </a:p>
          <a:p>
            <a:pPr>
              <a:spcBef>
                <a:spcPct val="0"/>
              </a:spcBef>
              <a:buFontTx/>
              <a:buNone/>
            </a:pPr>
            <a:endParaRPr lang="en-GB" altLang="en-US" sz="1600">
              <a:latin typeface="Arial" panose="020B0604020202020204" pitchFamily="34" charset="0"/>
            </a:endParaRPr>
          </a:p>
          <a:p>
            <a:pPr>
              <a:spcBef>
                <a:spcPct val="0"/>
              </a:spcBef>
              <a:buFontTx/>
              <a:buNone/>
            </a:pPr>
            <a:r>
              <a:rPr lang="en-GB" altLang="en-US">
                <a:latin typeface="Arial" panose="020B0604020202020204" pitchFamily="34" charset="0"/>
              </a:rPr>
              <a:t>The electronic monitoring of people in the workplace. This relates to personal information as discussed earlier. This is done by so-called electronic eyes. The justification by companies for the use of such technology is to increase productivity. </a:t>
            </a:r>
          </a:p>
        </p:txBody>
      </p:sp>
      <p:sp>
        <p:nvSpPr>
          <p:cNvPr id="6" name="TextBox 5">
            <a:extLst>
              <a:ext uri="{FF2B5EF4-FFF2-40B4-BE49-F238E27FC236}">
                <a16:creationId xmlns:a16="http://schemas.microsoft.com/office/drawing/2014/main" id="{CA6676E2-2CBD-444A-961E-4F0A16FB9D1B}"/>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41964737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927BD35D-C2C4-A849-9EC5-690623BC1AC5}"/>
              </a:ext>
            </a:extLst>
          </p:cNvPr>
          <p:cNvSpPr>
            <a:spLocks noGrp="1"/>
          </p:cNvSpPr>
          <p:nvPr>
            <p:ph type="title"/>
          </p:nvPr>
        </p:nvSpPr>
        <p:spPr>
          <a:xfrm>
            <a:off x="1936750" y="106363"/>
            <a:ext cx="8229600" cy="1143000"/>
          </a:xfrm>
        </p:spPr>
        <p:txBody>
          <a:bodyPr/>
          <a:lstStyle/>
          <a:p>
            <a:pPr algn="l">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Ethics and Information Security</a:t>
            </a:r>
            <a:endParaRPr lang="en-GB" altLang="en-US" sz="3600">
              <a:latin typeface="Arial" panose="020B0604020202020204" pitchFamily="34" charset="0"/>
              <a:cs typeface="Arial" panose="020B0604020202020204" pitchFamily="34" charset="0"/>
            </a:endParaRPr>
          </a:p>
        </p:txBody>
      </p:sp>
      <p:sp>
        <p:nvSpPr>
          <p:cNvPr id="30723" name="Slide Number Placeholder 3">
            <a:extLst>
              <a:ext uri="{FF2B5EF4-FFF2-40B4-BE49-F238E27FC236}">
                <a16:creationId xmlns:a16="http://schemas.microsoft.com/office/drawing/2014/main" id="{CD74CCAD-A1E0-BA4C-A5AC-A478C0DB9D5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E3AC119A-F380-BA4A-87F2-D3F439689665}" type="slidenum">
              <a:rPr lang="en-GB" altLang="en-US" sz="1200">
                <a:solidFill>
                  <a:srgbClr val="898989"/>
                </a:solidFill>
              </a:rPr>
              <a:pPr>
                <a:spcBef>
                  <a:spcPct val="0"/>
                </a:spcBef>
                <a:buFontTx/>
                <a:buNone/>
              </a:pPr>
              <a:t>20</a:t>
            </a:fld>
            <a:endParaRPr lang="en-GB" altLang="en-US" sz="1200">
              <a:solidFill>
                <a:srgbClr val="898989"/>
              </a:solidFill>
            </a:endParaRPr>
          </a:p>
        </p:txBody>
      </p:sp>
      <p:sp>
        <p:nvSpPr>
          <p:cNvPr id="30725" name="Rectangle 2">
            <a:extLst>
              <a:ext uri="{FF2B5EF4-FFF2-40B4-BE49-F238E27FC236}">
                <a16:creationId xmlns:a16="http://schemas.microsoft.com/office/drawing/2014/main" id="{D47EC2B0-BCC9-5947-8209-B1C59CDCAEA1}"/>
              </a:ext>
            </a:extLst>
          </p:cNvPr>
          <p:cNvSpPr>
            <a:spLocks noChangeArrowheads="1"/>
          </p:cNvSpPr>
          <p:nvPr/>
        </p:nvSpPr>
        <p:spPr bwMode="auto">
          <a:xfrm>
            <a:off x="1524001" y="90102"/>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b="1" u="sng">
              <a:latin typeface="Times" pitchFamily="2" charset="0"/>
            </a:endParaRPr>
          </a:p>
        </p:txBody>
      </p:sp>
      <p:sp>
        <p:nvSpPr>
          <p:cNvPr id="7" name="TextBox 6">
            <a:extLst>
              <a:ext uri="{FF2B5EF4-FFF2-40B4-BE49-F238E27FC236}">
                <a16:creationId xmlns:a16="http://schemas.microsoft.com/office/drawing/2014/main" id="{B15F7C76-335A-9042-9ECA-33885B5B8704}"/>
              </a:ext>
            </a:extLst>
          </p:cNvPr>
          <p:cNvSpPr txBox="1">
            <a:spLocks noChangeArrowheads="1"/>
          </p:cNvSpPr>
          <p:nvPr/>
        </p:nvSpPr>
        <p:spPr bwMode="auto">
          <a:xfrm>
            <a:off x="814754" y="622985"/>
            <a:ext cx="10896340"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a:latin typeface="Arial" panose="020B0604020202020204" pitchFamily="34" charset="0"/>
              </a:rPr>
              <a:t>The interception and reading of E-mail messages. This poses an ethical problem which relates to the private communication of an individual</a:t>
            </a:r>
          </a:p>
          <a:p>
            <a:pPr>
              <a:spcBef>
                <a:spcPct val="0"/>
              </a:spcBef>
              <a:buFontTx/>
              <a:buNone/>
            </a:pPr>
            <a:endParaRPr lang="en-GB" altLang="en-US" sz="1600">
              <a:latin typeface="Arial" panose="020B0604020202020204" pitchFamily="34" charset="0"/>
            </a:endParaRPr>
          </a:p>
          <a:p>
            <a:pPr>
              <a:spcBef>
                <a:spcPct val="0"/>
              </a:spcBef>
              <a:buFontTx/>
              <a:buNone/>
            </a:pPr>
            <a:r>
              <a:rPr lang="en-GB" altLang="en-US">
                <a:latin typeface="Arial" panose="020B0604020202020204" pitchFamily="34" charset="0"/>
              </a:rPr>
              <a:t>It is technically possible to intercept E-mail messages, and the reading thereof is normally justified by companies because they firstly see the technology infrastructure (E-mail) as a resource belonging to the company and not the individual, and secondly messages are intercepted to check on people to see whether they use the facility for private reasons or to do their job</a:t>
            </a:r>
          </a:p>
        </p:txBody>
      </p:sp>
      <p:sp>
        <p:nvSpPr>
          <p:cNvPr id="6" name="TextBox 5">
            <a:extLst>
              <a:ext uri="{FF2B5EF4-FFF2-40B4-BE49-F238E27FC236}">
                <a16:creationId xmlns:a16="http://schemas.microsoft.com/office/drawing/2014/main" id="{BEF4EE9D-0976-9846-A5C4-151E1481C30D}"/>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1498394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1091B82-ADA3-8B4A-B44A-7A1714F1D71B}"/>
              </a:ext>
            </a:extLst>
          </p:cNvPr>
          <p:cNvSpPr>
            <a:spLocks noGrp="1"/>
          </p:cNvSpPr>
          <p:nvPr>
            <p:ph type="title"/>
          </p:nvPr>
        </p:nvSpPr>
        <p:spPr>
          <a:xfrm>
            <a:off x="1936750" y="106363"/>
            <a:ext cx="8229600" cy="1143000"/>
          </a:xfrm>
        </p:spPr>
        <p:txBody>
          <a:bodyPr/>
          <a:lstStyle/>
          <a:p>
            <a:pPr algn="l">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Ethics and Information Security</a:t>
            </a:r>
            <a:endParaRPr lang="en-GB" altLang="en-US" sz="3600">
              <a:latin typeface="Arial" panose="020B0604020202020204" pitchFamily="34" charset="0"/>
              <a:cs typeface="Arial" panose="020B0604020202020204" pitchFamily="34" charset="0"/>
            </a:endParaRPr>
          </a:p>
        </p:txBody>
      </p:sp>
      <p:sp>
        <p:nvSpPr>
          <p:cNvPr id="32771" name="Slide Number Placeholder 3">
            <a:extLst>
              <a:ext uri="{FF2B5EF4-FFF2-40B4-BE49-F238E27FC236}">
                <a16:creationId xmlns:a16="http://schemas.microsoft.com/office/drawing/2014/main" id="{B86A6953-A213-9B40-A041-41C16F3A52D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F468183A-33D8-2040-97A7-3D6541E4CE07}" type="slidenum">
              <a:rPr lang="en-GB" altLang="en-US" sz="1200">
                <a:solidFill>
                  <a:srgbClr val="898989"/>
                </a:solidFill>
              </a:rPr>
              <a:pPr>
                <a:spcBef>
                  <a:spcPct val="0"/>
                </a:spcBef>
                <a:buFontTx/>
                <a:buNone/>
              </a:pPr>
              <a:t>21</a:t>
            </a:fld>
            <a:endParaRPr lang="en-GB" altLang="en-US" sz="1200">
              <a:solidFill>
                <a:srgbClr val="898989"/>
              </a:solidFill>
            </a:endParaRPr>
          </a:p>
        </p:txBody>
      </p:sp>
      <p:sp>
        <p:nvSpPr>
          <p:cNvPr id="32773" name="Rectangle 2">
            <a:extLst>
              <a:ext uri="{FF2B5EF4-FFF2-40B4-BE49-F238E27FC236}">
                <a16:creationId xmlns:a16="http://schemas.microsoft.com/office/drawing/2014/main" id="{AEF6DBE4-9CC5-C041-929D-770F76C1B6BC}"/>
              </a:ext>
            </a:extLst>
          </p:cNvPr>
          <p:cNvSpPr>
            <a:spLocks noChangeArrowheads="1"/>
          </p:cNvSpPr>
          <p:nvPr/>
        </p:nvSpPr>
        <p:spPr bwMode="auto">
          <a:xfrm>
            <a:off x="1524001" y="90102"/>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b="1" u="sng">
              <a:latin typeface="Times" pitchFamily="2" charset="0"/>
            </a:endParaRPr>
          </a:p>
        </p:txBody>
      </p:sp>
      <p:sp>
        <p:nvSpPr>
          <p:cNvPr id="7" name="TextBox 6">
            <a:extLst>
              <a:ext uri="{FF2B5EF4-FFF2-40B4-BE49-F238E27FC236}">
                <a16:creationId xmlns:a16="http://schemas.microsoft.com/office/drawing/2014/main" id="{EF2337F7-046B-2740-8C93-07EE3AA72536}"/>
              </a:ext>
            </a:extLst>
          </p:cNvPr>
          <p:cNvSpPr txBox="1">
            <a:spLocks noChangeArrowheads="1"/>
          </p:cNvSpPr>
          <p:nvPr/>
        </p:nvSpPr>
        <p:spPr bwMode="auto">
          <a:xfrm>
            <a:off x="979487" y="1047507"/>
            <a:ext cx="10215853"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a:latin typeface="Arial" panose="020B0604020202020204" pitchFamily="34" charset="0"/>
              </a:rPr>
              <a:t>The merging of databases which contains personal information. </a:t>
            </a:r>
          </a:p>
          <a:p>
            <a:pPr>
              <a:spcBef>
                <a:spcPct val="0"/>
              </a:spcBef>
              <a:buFontTx/>
              <a:buNone/>
            </a:pPr>
            <a:endParaRPr lang="en-GB" altLang="en-US" sz="1600">
              <a:latin typeface="Arial" panose="020B0604020202020204" pitchFamily="34" charset="0"/>
            </a:endParaRPr>
          </a:p>
          <a:p>
            <a:pPr>
              <a:spcBef>
                <a:spcPct val="0"/>
              </a:spcBef>
              <a:buFontTx/>
              <a:buNone/>
            </a:pPr>
            <a:r>
              <a:rPr lang="en-GB" altLang="en-US">
                <a:latin typeface="Arial" panose="020B0604020202020204" pitchFamily="34" charset="0"/>
              </a:rPr>
              <a:t>This is also known as </a:t>
            </a:r>
            <a:r>
              <a:rPr lang="en-GB" altLang="en-US" err="1">
                <a:latin typeface="Arial" panose="020B0604020202020204" pitchFamily="34" charset="0"/>
              </a:rPr>
              <a:t>databanking</a:t>
            </a:r>
            <a:r>
              <a:rPr lang="en-GB" altLang="en-US">
                <a:latin typeface="Arial" panose="020B0604020202020204" pitchFamily="34" charset="0"/>
              </a:rPr>
              <a:t> (</a:t>
            </a:r>
            <a:r>
              <a:rPr lang="en-GB" altLang="en-US" err="1">
                <a:latin typeface="Arial" panose="020B0604020202020204" pitchFamily="34" charset="0"/>
              </a:rPr>
              <a:t>Frocht</a:t>
            </a:r>
            <a:r>
              <a:rPr lang="en-GB" altLang="en-US">
                <a:latin typeface="Arial" panose="020B0604020202020204" pitchFamily="34" charset="0"/>
              </a:rPr>
              <a:t> &amp; Thomas, 1994, p. 24). By this is meant the integration of personal information from a variety of databases into one central database</a:t>
            </a:r>
          </a:p>
          <a:p>
            <a:pPr>
              <a:spcBef>
                <a:spcPct val="0"/>
              </a:spcBef>
              <a:buFontTx/>
              <a:buNone/>
            </a:pPr>
            <a:endParaRPr lang="en-GB" altLang="en-US">
              <a:latin typeface="Arial" panose="020B0604020202020204" pitchFamily="34" charset="0"/>
            </a:endParaRPr>
          </a:p>
        </p:txBody>
      </p:sp>
      <p:sp>
        <p:nvSpPr>
          <p:cNvPr id="6" name="TextBox 5">
            <a:extLst>
              <a:ext uri="{FF2B5EF4-FFF2-40B4-BE49-F238E27FC236}">
                <a16:creationId xmlns:a16="http://schemas.microsoft.com/office/drawing/2014/main" id="{E84CB2BE-06BD-DB47-9384-2A2817D8C148}"/>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22934189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E1F80DB7-7603-2E44-9935-B302264A9958}"/>
              </a:ext>
            </a:extLst>
          </p:cNvPr>
          <p:cNvSpPr>
            <a:spLocks noGrp="1"/>
          </p:cNvSpPr>
          <p:nvPr>
            <p:ph type="title"/>
          </p:nvPr>
        </p:nvSpPr>
        <p:spPr>
          <a:xfrm>
            <a:off x="2317750" y="-40512"/>
            <a:ext cx="8229600" cy="1143000"/>
          </a:xfrm>
        </p:spPr>
        <p:txBody>
          <a:bodyPr/>
          <a:lstStyle/>
          <a:p>
            <a:pPr algn="l">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Ethics and Information Security</a:t>
            </a:r>
            <a:endParaRPr lang="en-GB" altLang="en-US" sz="3600">
              <a:latin typeface="Arial" panose="020B0604020202020204" pitchFamily="34" charset="0"/>
              <a:cs typeface="Arial" panose="020B0604020202020204" pitchFamily="34" charset="0"/>
            </a:endParaRPr>
          </a:p>
        </p:txBody>
      </p:sp>
      <p:sp>
        <p:nvSpPr>
          <p:cNvPr id="34819" name="Slide Number Placeholder 3">
            <a:extLst>
              <a:ext uri="{FF2B5EF4-FFF2-40B4-BE49-F238E27FC236}">
                <a16:creationId xmlns:a16="http://schemas.microsoft.com/office/drawing/2014/main" id="{5BCF4A01-4B30-974B-BA86-2612C7C7891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8BF9643-6EC6-3844-80B8-B36AA7336388}" type="slidenum">
              <a:rPr lang="en-GB" altLang="en-US" sz="1200">
                <a:solidFill>
                  <a:srgbClr val="898989"/>
                </a:solidFill>
              </a:rPr>
              <a:pPr>
                <a:spcBef>
                  <a:spcPct val="0"/>
                </a:spcBef>
                <a:buFontTx/>
                <a:buNone/>
              </a:pPr>
              <a:t>22</a:t>
            </a:fld>
            <a:endParaRPr lang="en-GB" altLang="en-US" sz="1200">
              <a:solidFill>
                <a:srgbClr val="898989"/>
              </a:solidFill>
            </a:endParaRPr>
          </a:p>
        </p:txBody>
      </p:sp>
      <p:sp>
        <p:nvSpPr>
          <p:cNvPr id="34821" name="Rectangle 2">
            <a:extLst>
              <a:ext uri="{FF2B5EF4-FFF2-40B4-BE49-F238E27FC236}">
                <a16:creationId xmlns:a16="http://schemas.microsoft.com/office/drawing/2014/main" id="{0355EB9A-2F73-684B-A3C5-686CA23433A3}"/>
              </a:ext>
            </a:extLst>
          </p:cNvPr>
          <p:cNvSpPr>
            <a:spLocks noChangeArrowheads="1"/>
          </p:cNvSpPr>
          <p:nvPr/>
        </p:nvSpPr>
        <p:spPr bwMode="auto">
          <a:xfrm>
            <a:off x="1524001" y="90102"/>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b="1" u="sng">
              <a:latin typeface="Times" pitchFamily="2" charset="0"/>
            </a:endParaRPr>
          </a:p>
        </p:txBody>
      </p:sp>
      <p:sp>
        <p:nvSpPr>
          <p:cNvPr id="7" name="TextBox 6">
            <a:extLst>
              <a:ext uri="{FF2B5EF4-FFF2-40B4-BE49-F238E27FC236}">
                <a16:creationId xmlns:a16="http://schemas.microsoft.com/office/drawing/2014/main" id="{D6213F7A-0632-1147-9BBA-E74A3AFC53B1}"/>
              </a:ext>
            </a:extLst>
          </p:cNvPr>
          <p:cNvSpPr txBox="1">
            <a:spLocks noChangeArrowheads="1"/>
          </p:cNvSpPr>
          <p:nvPr/>
        </p:nvSpPr>
        <p:spPr bwMode="auto">
          <a:xfrm>
            <a:off x="879815" y="924750"/>
            <a:ext cx="10737423"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800" b="1" i="1" err="1">
                <a:latin typeface="Arial" panose="020B0604020202020204" pitchFamily="34" charset="0"/>
              </a:rPr>
              <a:t>Cont</a:t>
            </a:r>
            <a:r>
              <a:rPr lang="en-GB" altLang="en-US" sz="2800" b="1" i="1">
                <a:latin typeface="Arial" panose="020B0604020202020204" pitchFamily="34" charset="0"/>
              </a:rPr>
              <a:t>:  </a:t>
            </a:r>
            <a:r>
              <a:rPr lang="en-GB" altLang="en-US">
                <a:latin typeface="Arial" panose="020B0604020202020204" pitchFamily="34" charset="0"/>
              </a:rPr>
              <a:t>The problem here does not in the first place arise from the integration of the information as such. </a:t>
            </a:r>
          </a:p>
          <a:p>
            <a:pPr>
              <a:spcBef>
                <a:spcPct val="0"/>
              </a:spcBef>
              <a:buFontTx/>
              <a:buNone/>
            </a:pPr>
            <a:endParaRPr lang="en-GB" altLang="en-US" sz="1600">
              <a:latin typeface="Arial" panose="020B0604020202020204" pitchFamily="34" charset="0"/>
            </a:endParaRPr>
          </a:p>
          <a:p>
            <a:pPr>
              <a:spcBef>
                <a:spcPct val="0"/>
              </a:spcBef>
              <a:buFontTx/>
              <a:buNone/>
            </a:pPr>
            <a:r>
              <a:rPr lang="en-GB" altLang="en-US">
                <a:latin typeface="Arial" panose="020B0604020202020204" pitchFamily="34" charset="0"/>
              </a:rPr>
              <a:t>The main problems include the fact that the individual is not aware of personal information being integrated into a central database, that the individual does not know the purpose/s for which the integration is effected, or by whom or for whose benefit the new database is constructed and whether the information is accurate.</a:t>
            </a:r>
          </a:p>
        </p:txBody>
      </p:sp>
      <p:sp>
        <p:nvSpPr>
          <p:cNvPr id="6" name="TextBox 5">
            <a:extLst>
              <a:ext uri="{FF2B5EF4-FFF2-40B4-BE49-F238E27FC236}">
                <a16:creationId xmlns:a16="http://schemas.microsoft.com/office/drawing/2014/main" id="{DA8DC0B2-F495-F748-9E2B-8ECAC643174E}"/>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1087902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11DFBE40-F331-494F-9F63-4DD88B2FAB15}"/>
              </a:ext>
            </a:extLst>
          </p:cNvPr>
          <p:cNvSpPr>
            <a:spLocks noGrp="1"/>
          </p:cNvSpPr>
          <p:nvPr>
            <p:ph type="title"/>
          </p:nvPr>
        </p:nvSpPr>
        <p:spPr>
          <a:xfrm>
            <a:off x="1936750" y="106363"/>
            <a:ext cx="8229600" cy="1143000"/>
          </a:xfrm>
        </p:spPr>
        <p:txBody>
          <a:bodyPr/>
          <a:lstStyle/>
          <a:p>
            <a:pPr algn="l">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Ethics and Information Security</a:t>
            </a:r>
            <a:endParaRPr lang="en-GB" altLang="en-US" sz="3600">
              <a:latin typeface="Arial" panose="020B0604020202020204" pitchFamily="34" charset="0"/>
              <a:cs typeface="Arial" panose="020B0604020202020204" pitchFamily="34" charset="0"/>
            </a:endParaRPr>
          </a:p>
        </p:txBody>
      </p:sp>
      <p:sp>
        <p:nvSpPr>
          <p:cNvPr id="36867" name="Slide Number Placeholder 3">
            <a:extLst>
              <a:ext uri="{FF2B5EF4-FFF2-40B4-BE49-F238E27FC236}">
                <a16:creationId xmlns:a16="http://schemas.microsoft.com/office/drawing/2014/main" id="{A69EAF28-9A28-8641-B1DD-BF7C272A3A7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9D1095E-E981-8C45-B361-FDDAA728209B}" type="slidenum">
              <a:rPr lang="en-GB" altLang="en-US" sz="1200">
                <a:solidFill>
                  <a:srgbClr val="898989"/>
                </a:solidFill>
              </a:rPr>
              <a:pPr>
                <a:spcBef>
                  <a:spcPct val="0"/>
                </a:spcBef>
                <a:buFontTx/>
                <a:buNone/>
              </a:pPr>
              <a:t>23</a:t>
            </a:fld>
            <a:endParaRPr lang="en-GB" altLang="en-US" sz="1200">
              <a:solidFill>
                <a:srgbClr val="898989"/>
              </a:solidFill>
            </a:endParaRPr>
          </a:p>
        </p:txBody>
      </p:sp>
      <p:sp>
        <p:nvSpPr>
          <p:cNvPr id="36869" name="Rectangle 2">
            <a:extLst>
              <a:ext uri="{FF2B5EF4-FFF2-40B4-BE49-F238E27FC236}">
                <a16:creationId xmlns:a16="http://schemas.microsoft.com/office/drawing/2014/main" id="{B886DA3E-B793-F342-AD69-E4BA1378B924}"/>
              </a:ext>
            </a:extLst>
          </p:cNvPr>
          <p:cNvSpPr>
            <a:spLocks noChangeArrowheads="1"/>
          </p:cNvSpPr>
          <p:nvPr/>
        </p:nvSpPr>
        <p:spPr bwMode="auto">
          <a:xfrm>
            <a:off x="1524001" y="90102"/>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b="1" u="sng">
              <a:latin typeface="Times" pitchFamily="2" charset="0"/>
            </a:endParaRPr>
          </a:p>
        </p:txBody>
      </p:sp>
      <p:sp>
        <p:nvSpPr>
          <p:cNvPr id="7" name="TextBox 6">
            <a:extLst>
              <a:ext uri="{FF2B5EF4-FFF2-40B4-BE49-F238E27FC236}">
                <a16:creationId xmlns:a16="http://schemas.microsoft.com/office/drawing/2014/main" id="{961374D6-1733-B349-801A-BDB6E2CDC477}"/>
              </a:ext>
            </a:extLst>
          </p:cNvPr>
          <p:cNvSpPr txBox="1"/>
          <p:nvPr/>
        </p:nvSpPr>
        <p:spPr>
          <a:xfrm>
            <a:off x="996935" y="788191"/>
            <a:ext cx="10865772" cy="4685898"/>
          </a:xfrm>
          <a:prstGeom prst="rect">
            <a:avLst/>
          </a:prstGeom>
          <a:noFill/>
        </p:spPr>
        <p:txBody>
          <a:bodyPr wrap="square">
            <a:spAutoFit/>
          </a:bodyPr>
          <a:lstStyle/>
          <a:p>
            <a:pPr>
              <a:defRPr/>
            </a:pPr>
            <a:r>
              <a:rPr lang="en-GB" sz="3200">
                <a:latin typeface="Arial" panose="020B0604020202020204" pitchFamily="34" charset="0"/>
                <a:cs typeface="Arial" panose="020B0604020202020204" pitchFamily="34" charset="0"/>
              </a:rPr>
              <a:t>Closely related to the merging of files is the increasing use of buying cards ("frequent-shopper cards") by retail stores. Inside such a card a computer chip is buried that records every item purchased along with a variety of personal information of the buyer (</a:t>
            </a:r>
            <a:r>
              <a:rPr lang="en-GB" sz="3200" err="1">
                <a:latin typeface="Arial" panose="020B0604020202020204" pitchFamily="34" charset="0"/>
                <a:cs typeface="Arial" panose="020B0604020202020204" pitchFamily="34" charset="0"/>
              </a:rPr>
              <a:t>Branscomb</a:t>
            </a:r>
            <a:r>
              <a:rPr lang="en-GB" sz="3200">
                <a:latin typeface="Arial" panose="020B0604020202020204" pitchFamily="34" charset="0"/>
                <a:cs typeface="Arial" panose="020B0604020202020204" pitchFamily="34" charset="0"/>
              </a:rPr>
              <a:t>, 1995, p. 19). </a:t>
            </a:r>
          </a:p>
          <a:p>
            <a:pPr>
              <a:defRPr/>
            </a:pPr>
            <a:endParaRPr lang="en-GB" sz="1050">
              <a:latin typeface="Arial" panose="020B0604020202020204" pitchFamily="34" charset="0"/>
              <a:cs typeface="Arial" panose="020B0604020202020204" pitchFamily="34" charset="0"/>
            </a:endParaRPr>
          </a:p>
          <a:p>
            <a:pPr>
              <a:defRPr/>
            </a:pPr>
            <a:r>
              <a:rPr lang="en-GB" sz="3200">
                <a:latin typeface="Arial" panose="020B0604020202020204" pitchFamily="34" charset="0"/>
                <a:cs typeface="Arial" panose="020B0604020202020204" pitchFamily="34" charset="0"/>
              </a:rPr>
              <a:t>This information obtained from the card enables marketing companies to do </a:t>
            </a:r>
            <a:r>
              <a:rPr lang="en-GB" sz="3200" cap="all">
                <a:latin typeface="Arial" panose="020B0604020202020204" pitchFamily="34" charset="0"/>
                <a:cs typeface="Arial" panose="020B0604020202020204" pitchFamily="34" charset="0"/>
              </a:rPr>
              <a:t>targeted</a:t>
            </a:r>
            <a:r>
              <a:rPr lang="en-GB" sz="3200">
                <a:latin typeface="Arial" panose="020B0604020202020204" pitchFamily="34" charset="0"/>
                <a:cs typeface="Arial" panose="020B0604020202020204" pitchFamily="34" charset="0"/>
              </a:rPr>
              <a:t> marketing to specific individuals because the buying habits as well as other personal information of people are known.</a:t>
            </a:r>
          </a:p>
        </p:txBody>
      </p:sp>
      <p:sp>
        <p:nvSpPr>
          <p:cNvPr id="6" name="TextBox 5">
            <a:extLst>
              <a:ext uri="{FF2B5EF4-FFF2-40B4-BE49-F238E27FC236}">
                <a16:creationId xmlns:a16="http://schemas.microsoft.com/office/drawing/2014/main" id="{8CFEF7F9-2EB1-DB4C-B961-7E467E05EF72}"/>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9929482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E540C4B-29E7-F64E-A439-AC5A48B2C29B}"/>
              </a:ext>
            </a:extLst>
          </p:cNvPr>
          <p:cNvSpPr>
            <a:spLocks noGrp="1"/>
          </p:cNvSpPr>
          <p:nvPr>
            <p:ph type="title"/>
          </p:nvPr>
        </p:nvSpPr>
        <p:spPr>
          <a:xfrm>
            <a:off x="1936750" y="106363"/>
            <a:ext cx="8229600" cy="1143000"/>
          </a:xfrm>
        </p:spPr>
        <p:txBody>
          <a:bodyPr/>
          <a:lstStyle/>
          <a:p>
            <a:pPr algn="l">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Ethics and Information Security</a:t>
            </a:r>
            <a:endParaRPr lang="en-GB" altLang="en-US" sz="3600">
              <a:latin typeface="Arial" panose="020B0604020202020204" pitchFamily="34" charset="0"/>
              <a:cs typeface="Arial" panose="020B0604020202020204" pitchFamily="34" charset="0"/>
            </a:endParaRPr>
          </a:p>
        </p:txBody>
      </p:sp>
      <p:sp>
        <p:nvSpPr>
          <p:cNvPr id="38915" name="Slide Number Placeholder 3">
            <a:extLst>
              <a:ext uri="{FF2B5EF4-FFF2-40B4-BE49-F238E27FC236}">
                <a16:creationId xmlns:a16="http://schemas.microsoft.com/office/drawing/2014/main" id="{728F76BE-CF81-8A43-B86E-A14B2B499DD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84942DE-F94A-0D47-AC3D-ADF71E49E34C}" type="slidenum">
              <a:rPr lang="en-GB" altLang="en-US" sz="1200">
                <a:solidFill>
                  <a:srgbClr val="898989"/>
                </a:solidFill>
              </a:rPr>
              <a:pPr>
                <a:spcBef>
                  <a:spcPct val="0"/>
                </a:spcBef>
                <a:buFontTx/>
                <a:buNone/>
              </a:pPr>
              <a:t>24</a:t>
            </a:fld>
            <a:endParaRPr lang="en-GB" altLang="en-US" sz="1200">
              <a:solidFill>
                <a:srgbClr val="898989"/>
              </a:solidFill>
            </a:endParaRPr>
          </a:p>
        </p:txBody>
      </p:sp>
      <p:sp>
        <p:nvSpPr>
          <p:cNvPr id="38917" name="Rectangle 2">
            <a:extLst>
              <a:ext uri="{FF2B5EF4-FFF2-40B4-BE49-F238E27FC236}">
                <a16:creationId xmlns:a16="http://schemas.microsoft.com/office/drawing/2014/main" id="{481F54F6-CA35-0049-BA22-502C9E98DA30}"/>
              </a:ext>
            </a:extLst>
          </p:cNvPr>
          <p:cNvSpPr>
            <a:spLocks noChangeArrowheads="1"/>
          </p:cNvSpPr>
          <p:nvPr/>
        </p:nvSpPr>
        <p:spPr bwMode="auto">
          <a:xfrm>
            <a:off x="1524001" y="90102"/>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b="1" u="sng">
              <a:latin typeface="Times" pitchFamily="2" charset="0"/>
            </a:endParaRPr>
          </a:p>
        </p:txBody>
      </p:sp>
      <p:sp>
        <p:nvSpPr>
          <p:cNvPr id="7" name="TextBox 6">
            <a:extLst>
              <a:ext uri="{FF2B5EF4-FFF2-40B4-BE49-F238E27FC236}">
                <a16:creationId xmlns:a16="http://schemas.microsoft.com/office/drawing/2014/main" id="{A58CD0D7-C854-4A41-933D-13B788C9D3E5}"/>
              </a:ext>
            </a:extLst>
          </p:cNvPr>
          <p:cNvSpPr txBox="1">
            <a:spLocks noChangeArrowheads="1"/>
          </p:cNvSpPr>
          <p:nvPr/>
        </p:nvSpPr>
        <p:spPr bwMode="auto">
          <a:xfrm>
            <a:off x="1090377" y="1341439"/>
            <a:ext cx="1025745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a:latin typeface="Arial" panose="020B0604020202020204" pitchFamily="34" charset="0"/>
              </a:rPr>
              <a:t> Another major threat to privacy is the raise of so called hackers and crackers which break into computer systems (Benjamin, 1991, p. 7). </a:t>
            </a:r>
          </a:p>
          <a:p>
            <a:pPr>
              <a:spcBef>
                <a:spcPct val="0"/>
              </a:spcBef>
              <a:buFontTx/>
              <a:buNone/>
            </a:pPr>
            <a:endParaRPr lang="en-GB" altLang="en-US">
              <a:latin typeface="Arial" panose="020B0604020202020204" pitchFamily="34" charset="0"/>
            </a:endParaRPr>
          </a:p>
          <a:p>
            <a:pPr>
              <a:spcBef>
                <a:spcPct val="0"/>
              </a:spcBef>
              <a:buFontTx/>
              <a:buNone/>
            </a:pPr>
            <a:r>
              <a:rPr lang="en-GB" altLang="en-US">
                <a:latin typeface="Arial" panose="020B0604020202020204" pitchFamily="34" charset="0"/>
              </a:rPr>
              <a:t>This coincides with the shift in ethical values and the emergence of the cyberpunk culture with the motto of "information wants to be free".</a:t>
            </a:r>
          </a:p>
        </p:txBody>
      </p:sp>
      <p:sp>
        <p:nvSpPr>
          <p:cNvPr id="6" name="TextBox 5">
            <a:extLst>
              <a:ext uri="{FF2B5EF4-FFF2-40B4-BE49-F238E27FC236}">
                <a16:creationId xmlns:a16="http://schemas.microsoft.com/office/drawing/2014/main" id="{84C2A4F1-94A1-B846-BB5D-15D2437F9E5A}"/>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30276927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14DB08B7-7CF8-F94B-BA50-F366E937A001}"/>
              </a:ext>
            </a:extLst>
          </p:cNvPr>
          <p:cNvSpPr>
            <a:spLocks noGrp="1"/>
          </p:cNvSpPr>
          <p:nvPr>
            <p:ph type="title"/>
          </p:nvPr>
        </p:nvSpPr>
        <p:spPr>
          <a:xfrm>
            <a:off x="1751557" y="274638"/>
            <a:ext cx="8957892" cy="1143000"/>
          </a:xfrm>
        </p:spPr>
        <p:txBody>
          <a:bodyPr lIns="91440" tIns="45720" rIns="91440" bIns="45720" anchor="t"/>
          <a:lstStyle/>
          <a:p>
            <a:pPr>
              <a:defRPr/>
            </a:pPr>
            <a:r>
              <a:rPr lang="en-GB" sz="3600" b="1">
                <a:effectLst>
                  <a:outerShdw blurRad="38100" dist="38100" dir="2700000" algn="tl">
                    <a:srgbClr val="000000">
                      <a:alpha val="43137"/>
                    </a:srgbClr>
                  </a:outerShdw>
                </a:effectLst>
                <a:latin typeface="Arial"/>
                <a:cs typeface="Arial"/>
              </a:rPr>
              <a:t>Legal, ethical and security </a:t>
            </a:r>
            <a:br>
              <a:rPr lang="en-GB" sz="3600" b="1" dirty="0">
                <a:effectLst>
                  <a:outerShdw blurRad="38100" dist="38100" dir="2700000" algn="tl">
                    <a:srgbClr val="000000">
                      <a:alpha val="43137"/>
                    </a:srgbClr>
                  </a:outerShdw>
                </a:effectLst>
                <a:latin typeface="Arial"/>
                <a:cs typeface="Arial"/>
              </a:rPr>
            </a:br>
            <a:r>
              <a:rPr lang="en-GB" sz="2800">
                <a:latin typeface="Arial"/>
                <a:cs typeface="Arial"/>
              </a:rPr>
              <a:t>The North Korean’s release of the film the </a:t>
            </a:r>
            <a:r>
              <a:rPr lang="en-GB" sz="2800" dirty="0">
                <a:latin typeface="Arial"/>
                <a:cs typeface="Arial"/>
              </a:rPr>
              <a:t>Interview</a:t>
            </a:r>
            <a:r>
              <a:rPr lang="en-GB" sz="2800" b="1" dirty="0">
                <a:effectLst>
                  <a:outerShdw blurRad="38100" dist="38100" dir="2700000" algn="tl">
                    <a:srgbClr val="000000">
                      <a:alpha val="43137"/>
                    </a:srgbClr>
                  </a:outerShdw>
                </a:effectLst>
                <a:latin typeface="Arial"/>
                <a:cs typeface="Arial"/>
              </a:rPr>
              <a:t>?</a:t>
            </a:r>
            <a:endParaRPr lang="en-GB" altLang="en-US" sz="3600" b="1" dirty="0">
              <a:effectLst>
                <a:outerShdw blurRad="38100" dist="38100" dir="2700000" algn="tl">
                  <a:srgbClr val="000000">
                    <a:alpha val="43137"/>
                  </a:srgbClr>
                </a:outerShdw>
              </a:effectLst>
              <a:latin typeface="Arial"/>
              <a:cs typeface="Arial"/>
            </a:endParaRPr>
          </a:p>
        </p:txBody>
      </p:sp>
      <p:sp>
        <p:nvSpPr>
          <p:cNvPr id="40963" name="Slide Number Placeholder 3">
            <a:extLst>
              <a:ext uri="{FF2B5EF4-FFF2-40B4-BE49-F238E27FC236}">
                <a16:creationId xmlns:a16="http://schemas.microsoft.com/office/drawing/2014/main" id="{5E6EB72A-B6D3-DB41-985A-548757A07E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03EBA8C-117B-0643-A530-71CC748082EA}" type="slidenum">
              <a:rPr lang="en-GB" altLang="en-US" sz="1200">
                <a:solidFill>
                  <a:srgbClr val="898989"/>
                </a:solidFill>
              </a:rPr>
              <a:pPr>
                <a:spcBef>
                  <a:spcPct val="0"/>
                </a:spcBef>
                <a:buFontTx/>
                <a:buNone/>
              </a:pPr>
              <a:t>25</a:t>
            </a:fld>
            <a:endParaRPr lang="en-GB" altLang="en-US" sz="1200">
              <a:solidFill>
                <a:srgbClr val="898989"/>
              </a:solidFill>
            </a:endParaRPr>
          </a:p>
        </p:txBody>
      </p:sp>
      <p:pic>
        <p:nvPicPr>
          <p:cNvPr id="40965" name="Picture 2" descr="http://news.bbcimg.co.uk/media/images/79947000/jpg/_79947356_6966.jpg">
            <a:extLst>
              <a:ext uri="{FF2B5EF4-FFF2-40B4-BE49-F238E27FC236}">
                <a16:creationId xmlns:a16="http://schemas.microsoft.com/office/drawing/2014/main" id="{A41364A5-5B61-0542-A760-A996694D24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2638" y="1362837"/>
            <a:ext cx="7334250" cy="412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650FACEE-DD33-8541-BD27-883F7E24F36B}"/>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4</a:t>
            </a:r>
          </a:p>
        </p:txBody>
      </p:sp>
    </p:spTree>
    <p:extLst>
      <p:ext uri="{BB962C8B-B14F-4D97-AF65-F5344CB8AC3E}">
        <p14:creationId xmlns:p14="http://schemas.microsoft.com/office/powerpoint/2010/main" val="33868752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Slide Number Placeholder 5"/>
          <p:cNvSpPr txBox="1">
            <a:spLocks noGrp="1"/>
          </p:cNvSpPr>
          <p:nvPr/>
        </p:nvSpPr>
        <p:spPr bwMode="auto">
          <a:xfrm>
            <a:off x="5838826" y="6462713"/>
            <a:ext cx="493713" cy="341312"/>
          </a:xfrm>
          <a:prstGeom prst="rect">
            <a:avLst/>
          </a:prstGeom>
          <a:noFill/>
          <a:ln w="9525">
            <a:noFill/>
            <a:miter lim="800000"/>
            <a:headEnd/>
            <a:tailEnd/>
          </a:ln>
        </p:spPr>
        <p:txBody>
          <a:bodyPr/>
          <a:lstStyle/>
          <a:p>
            <a:pPr algn="ctr"/>
            <a:fld id="{FA9E1092-61FD-42CD-828E-2014E51682E2}" type="slidenum">
              <a:rPr lang="en-US" sz="1400" b="1">
                <a:solidFill>
                  <a:schemeClr val="bg1"/>
                </a:solidFill>
              </a:rPr>
              <a:pPr algn="ctr"/>
              <a:t>26</a:t>
            </a:fld>
            <a:endParaRPr lang="en-US" sz="1400" b="1">
              <a:solidFill>
                <a:schemeClr val="bg1"/>
              </a:solidFill>
            </a:endParaRPr>
          </a:p>
        </p:txBody>
      </p:sp>
      <p:sp>
        <p:nvSpPr>
          <p:cNvPr id="10" name="Rectangle 6"/>
          <p:cNvSpPr>
            <a:spLocks noGrp="1" noChangeArrowheads="1"/>
          </p:cNvSpPr>
          <p:nvPr>
            <p:ph type="title"/>
          </p:nvPr>
        </p:nvSpPr>
        <p:spPr>
          <a:xfrm>
            <a:off x="1524000" y="476672"/>
            <a:ext cx="8748464" cy="868958"/>
          </a:xfrm>
        </p:spPr>
        <p:txBody>
          <a:bodyPr>
            <a:normAutofit/>
          </a:bodyPr>
          <a:lstStyle/>
          <a:p>
            <a:pPr eaLnBrk="1" hangingPunct="1">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7170" name="Picture 2" descr="http://www.rightfit.ie/wp-content/uploads/2012/03/killing_ques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29189"/>
            <a:ext cx="4154011" cy="415401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sd.keepcalm-o-matic.co.uk/i/thank-you-for-your-attention-any-questions-12.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10800" y="3429000"/>
            <a:ext cx="1826568" cy="2130996"/>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4"/>
          <p:cNvSpPr>
            <a:spLocks noGrp="1"/>
          </p:cNvSpPr>
          <p:nvPr>
            <p:ph type="sldNum" sz="quarter" idx="12"/>
          </p:nvPr>
        </p:nvSpPr>
        <p:spPr>
          <a:xfrm>
            <a:off x="8077200" y="6356351"/>
            <a:ext cx="2133600" cy="365125"/>
          </a:xfrm>
        </p:spPr>
        <p:txBody>
          <a:bodyPr/>
          <a:lstStyle/>
          <a:p>
            <a:pPr>
              <a:defRPr/>
            </a:pPr>
            <a:fld id="{ADFB361A-1845-43A6-8108-80CCE0361D76}" type="slidenum">
              <a:rPr lang="en-GB" smtClean="0"/>
              <a:pPr>
                <a:defRPr/>
              </a:pPr>
              <a:t>26</a:t>
            </a:fld>
            <a:endParaRPr lang="en-GB"/>
          </a:p>
        </p:txBody>
      </p:sp>
      <p:sp>
        <p:nvSpPr>
          <p:cNvPr id="2" name="TextBox 1">
            <a:extLst>
              <a:ext uri="{FF2B5EF4-FFF2-40B4-BE49-F238E27FC236}">
                <a16:creationId xmlns:a16="http://schemas.microsoft.com/office/drawing/2014/main" id="{682E7A38-53FA-514A-95D3-3CF08889BB88}"/>
              </a:ext>
            </a:extLst>
          </p:cNvPr>
          <p:cNvSpPr txBox="1"/>
          <p:nvPr/>
        </p:nvSpPr>
        <p:spPr>
          <a:xfrm>
            <a:off x="7276618" y="1666754"/>
            <a:ext cx="2995846" cy="584775"/>
          </a:xfrm>
          <a:prstGeom prst="rect">
            <a:avLst/>
          </a:prstGeom>
          <a:noFill/>
        </p:spPr>
        <p:txBody>
          <a:bodyPr wrap="square" rtlCol="0">
            <a:spAutoFit/>
          </a:bodyPr>
          <a:lstStyle/>
          <a:p>
            <a:pPr algn="ctr"/>
            <a:r>
              <a:rPr lang="en-US" sz="3200">
                <a:latin typeface="Arial" panose="020B0604020202020204" pitchFamily="34" charset="0"/>
              </a:rPr>
              <a:t>Submission:</a:t>
            </a:r>
          </a:p>
        </p:txBody>
      </p:sp>
    </p:spTree>
    <p:extLst>
      <p:ext uri="{BB962C8B-B14F-4D97-AF65-F5344CB8AC3E}">
        <p14:creationId xmlns:p14="http://schemas.microsoft.com/office/powerpoint/2010/main" val="54036664"/>
      </p:ext>
    </p:extLst>
  </p:cSld>
  <p:clrMapOvr>
    <a:masterClrMapping/>
  </p:clrMapOvr>
  <p:transition/>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29D64D-72AB-4772-935A-17D23542BCA7}">
  <ds:schemaRefs>
    <ds:schemaRef ds:uri="a908d394-d138-480e-87a3-ff44c37f991a"/>
    <ds:schemaRef ds:uri="f66716c4-314f-46c1-b01e-5a44c61897d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6403B81-9D7F-4A1F-B45C-FD77D463133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73D0EF6-9283-434A-AB5F-7889625E0BF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26</Slides>
  <Notes>13</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Custom Design</vt:lpstr>
      <vt:lpstr>BA Management Skills for the Workplace BMSK4007</vt:lpstr>
      <vt:lpstr>Developing Relationships and Workplace Achievement  </vt:lpstr>
      <vt:lpstr>Managing your online presence</vt:lpstr>
      <vt:lpstr>Managing your online presence</vt:lpstr>
      <vt:lpstr>Managing your online presence</vt:lpstr>
      <vt:lpstr>How recruiters use social networks</vt:lpstr>
      <vt:lpstr>How recruiters use social networks</vt:lpstr>
      <vt:lpstr>How recruiters use social networks</vt:lpstr>
      <vt:lpstr>How recruiters use social networks</vt:lpstr>
      <vt:lpstr>How recruiters use social networks</vt:lpstr>
      <vt:lpstr>Some examples of unwanted fame and notoriety!</vt:lpstr>
      <vt:lpstr>Some examples of unwanted fame and notoriety!</vt:lpstr>
      <vt:lpstr>How professional is your personal email address?</vt:lpstr>
      <vt:lpstr>How to create a good  first impression online</vt:lpstr>
      <vt:lpstr>How good is your online image?</vt:lpstr>
      <vt:lpstr>General Data Protection Regulations – GDPR (2018)</vt:lpstr>
      <vt:lpstr>Freedom of Information Act</vt:lpstr>
      <vt:lpstr>Ethics and Information Security</vt:lpstr>
      <vt:lpstr>Ethics and Information Security</vt:lpstr>
      <vt:lpstr>Ethics and Information Security</vt:lpstr>
      <vt:lpstr>Ethics and Information Security</vt:lpstr>
      <vt:lpstr>Ethics and Information Security</vt:lpstr>
      <vt:lpstr>Ethics and Information Security</vt:lpstr>
      <vt:lpstr>Ethics and Information Security</vt:lpstr>
      <vt:lpstr>Legal, ethical and security  The North Korean’s release of the film the Interview?</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revision>19</cp:revision>
  <dcterms:created xsi:type="dcterms:W3CDTF">2020-06-08T16:11:31Z</dcterms:created>
  <dcterms:modified xsi:type="dcterms:W3CDTF">2020-10-20T12:54:30Z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