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60" r:id="rId3"/>
    <p:sldId id="258" r:id="rId4"/>
    <p:sldId id="261" r:id="rId5"/>
    <p:sldId id="262" r:id="rId6"/>
    <p:sldId id="263" r:id="rId7"/>
    <p:sldId id="264" r:id="rId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25D005-064B-36B3-FC4A-415B0A829499}"/>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6EF4F5C0-4315-5643-2964-14387EB4E0EC}"/>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EC4317E6-5B9A-CD3F-8CD0-A272C4D218CA}"/>
              </a:ext>
            </a:extLst>
          </p:cNvPr>
          <p:cNvSpPr>
            <a:spLocks noGrp="1"/>
          </p:cNvSpPr>
          <p:nvPr>
            <p:ph type="dt" sz="half" idx="10"/>
          </p:nvPr>
        </p:nvSpPr>
        <p:spPr/>
        <p:txBody>
          <a:bodyPr/>
          <a:lstStyle/>
          <a:p>
            <a:fld id="{0BB5A721-3932-124D-BB30-BC5A29099D89}" type="datetimeFigureOut">
              <a:rPr lang="en-US" smtClean="0"/>
              <a:t>6/15/26</a:t>
            </a:fld>
            <a:endParaRPr lang="en-US"/>
          </a:p>
        </p:txBody>
      </p:sp>
      <p:sp>
        <p:nvSpPr>
          <p:cNvPr id="5" name="Footer Placeholder 4">
            <a:extLst>
              <a:ext uri="{FF2B5EF4-FFF2-40B4-BE49-F238E27FC236}">
                <a16:creationId xmlns:a16="http://schemas.microsoft.com/office/drawing/2014/main" id="{5D737992-A213-E733-C7A5-97A26256146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307169F-F4F4-7516-5977-F3DBE624AB6B}"/>
              </a:ext>
            </a:extLst>
          </p:cNvPr>
          <p:cNvSpPr>
            <a:spLocks noGrp="1"/>
          </p:cNvSpPr>
          <p:nvPr>
            <p:ph type="sldNum" sz="quarter" idx="12"/>
          </p:nvPr>
        </p:nvSpPr>
        <p:spPr/>
        <p:txBody>
          <a:bodyPr/>
          <a:lstStyle/>
          <a:p>
            <a:fld id="{E52C0E75-B263-754B-822F-1A6691BEB665}" type="slidenum">
              <a:rPr lang="en-US" smtClean="0"/>
              <a:t>‹#›</a:t>
            </a:fld>
            <a:endParaRPr lang="en-US"/>
          </a:p>
        </p:txBody>
      </p:sp>
    </p:spTree>
    <p:extLst>
      <p:ext uri="{BB962C8B-B14F-4D97-AF65-F5344CB8AC3E}">
        <p14:creationId xmlns:p14="http://schemas.microsoft.com/office/powerpoint/2010/main" val="194875433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76A42A-A404-881F-9A04-6161987BBB25}"/>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2CDA3432-24C1-C193-1778-1E4D74B305EA}"/>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7CBDF384-5E14-03A6-99C1-F50ACB487840}"/>
              </a:ext>
            </a:extLst>
          </p:cNvPr>
          <p:cNvSpPr>
            <a:spLocks noGrp="1"/>
          </p:cNvSpPr>
          <p:nvPr>
            <p:ph type="dt" sz="half" idx="10"/>
          </p:nvPr>
        </p:nvSpPr>
        <p:spPr/>
        <p:txBody>
          <a:bodyPr/>
          <a:lstStyle/>
          <a:p>
            <a:fld id="{0BB5A721-3932-124D-BB30-BC5A29099D89}" type="datetimeFigureOut">
              <a:rPr lang="en-US" smtClean="0"/>
              <a:t>6/15/26</a:t>
            </a:fld>
            <a:endParaRPr lang="en-US"/>
          </a:p>
        </p:txBody>
      </p:sp>
      <p:sp>
        <p:nvSpPr>
          <p:cNvPr id="5" name="Footer Placeholder 4">
            <a:extLst>
              <a:ext uri="{FF2B5EF4-FFF2-40B4-BE49-F238E27FC236}">
                <a16:creationId xmlns:a16="http://schemas.microsoft.com/office/drawing/2014/main" id="{5835B8BB-C71E-B4B4-D75E-6A7104BD8D8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69EA6EF-1921-25E5-814B-29561AB220DD}"/>
              </a:ext>
            </a:extLst>
          </p:cNvPr>
          <p:cNvSpPr>
            <a:spLocks noGrp="1"/>
          </p:cNvSpPr>
          <p:nvPr>
            <p:ph type="sldNum" sz="quarter" idx="12"/>
          </p:nvPr>
        </p:nvSpPr>
        <p:spPr/>
        <p:txBody>
          <a:bodyPr/>
          <a:lstStyle/>
          <a:p>
            <a:fld id="{E52C0E75-B263-754B-822F-1A6691BEB665}" type="slidenum">
              <a:rPr lang="en-US" smtClean="0"/>
              <a:t>‹#›</a:t>
            </a:fld>
            <a:endParaRPr lang="en-US"/>
          </a:p>
        </p:txBody>
      </p:sp>
    </p:spTree>
    <p:extLst>
      <p:ext uri="{BB962C8B-B14F-4D97-AF65-F5344CB8AC3E}">
        <p14:creationId xmlns:p14="http://schemas.microsoft.com/office/powerpoint/2010/main" val="213027904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FB8207-E98E-C0FF-6691-9A28E5B2AD9F}"/>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BE782FDC-26E2-82A4-9BCC-EC0F1E98F761}"/>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60A925FC-9BAC-9D70-EB1D-232E9B8582B1}"/>
              </a:ext>
            </a:extLst>
          </p:cNvPr>
          <p:cNvSpPr>
            <a:spLocks noGrp="1"/>
          </p:cNvSpPr>
          <p:nvPr>
            <p:ph type="dt" sz="half" idx="10"/>
          </p:nvPr>
        </p:nvSpPr>
        <p:spPr/>
        <p:txBody>
          <a:bodyPr/>
          <a:lstStyle/>
          <a:p>
            <a:fld id="{0BB5A721-3932-124D-BB30-BC5A29099D89}" type="datetimeFigureOut">
              <a:rPr lang="en-US" smtClean="0"/>
              <a:t>6/15/26</a:t>
            </a:fld>
            <a:endParaRPr lang="en-US"/>
          </a:p>
        </p:txBody>
      </p:sp>
      <p:sp>
        <p:nvSpPr>
          <p:cNvPr id="5" name="Footer Placeholder 4">
            <a:extLst>
              <a:ext uri="{FF2B5EF4-FFF2-40B4-BE49-F238E27FC236}">
                <a16:creationId xmlns:a16="http://schemas.microsoft.com/office/drawing/2014/main" id="{DF7358D1-6E82-EBA4-6A17-CF3F6757ACF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C81002C-00CA-B82D-4C7D-4E5D4D2264F2}"/>
              </a:ext>
            </a:extLst>
          </p:cNvPr>
          <p:cNvSpPr>
            <a:spLocks noGrp="1"/>
          </p:cNvSpPr>
          <p:nvPr>
            <p:ph type="sldNum" sz="quarter" idx="12"/>
          </p:nvPr>
        </p:nvSpPr>
        <p:spPr/>
        <p:txBody>
          <a:bodyPr/>
          <a:lstStyle/>
          <a:p>
            <a:fld id="{E52C0E75-B263-754B-822F-1A6691BEB665}" type="slidenum">
              <a:rPr lang="en-US" smtClean="0"/>
              <a:t>‹#›</a:t>
            </a:fld>
            <a:endParaRPr lang="en-US"/>
          </a:p>
        </p:txBody>
      </p:sp>
    </p:spTree>
    <p:extLst>
      <p:ext uri="{BB962C8B-B14F-4D97-AF65-F5344CB8AC3E}">
        <p14:creationId xmlns:p14="http://schemas.microsoft.com/office/powerpoint/2010/main" val="16428141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183EE4-606F-27E6-9FD4-CEA5FEE7E2A7}"/>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9D0DFACB-7109-4001-D3CB-F6720A843E96}"/>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EC837743-957F-8605-4C0F-67D9A35E4883}"/>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E19113F3-56D5-0970-68AE-0BF8C046C962}"/>
              </a:ext>
            </a:extLst>
          </p:cNvPr>
          <p:cNvSpPr>
            <a:spLocks noGrp="1"/>
          </p:cNvSpPr>
          <p:nvPr>
            <p:ph type="dt" sz="half" idx="10"/>
          </p:nvPr>
        </p:nvSpPr>
        <p:spPr/>
        <p:txBody>
          <a:bodyPr/>
          <a:lstStyle/>
          <a:p>
            <a:fld id="{0BB5A721-3932-124D-BB30-BC5A29099D89}" type="datetimeFigureOut">
              <a:rPr lang="en-US" smtClean="0"/>
              <a:t>6/15/26</a:t>
            </a:fld>
            <a:endParaRPr lang="en-US"/>
          </a:p>
        </p:txBody>
      </p:sp>
      <p:sp>
        <p:nvSpPr>
          <p:cNvPr id="6" name="Footer Placeholder 5">
            <a:extLst>
              <a:ext uri="{FF2B5EF4-FFF2-40B4-BE49-F238E27FC236}">
                <a16:creationId xmlns:a16="http://schemas.microsoft.com/office/drawing/2014/main" id="{002B2312-E095-D3DC-9E4B-CE22E3EB10E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2D655E48-3243-FC11-9AEB-485BF275A6E6}"/>
              </a:ext>
            </a:extLst>
          </p:cNvPr>
          <p:cNvSpPr>
            <a:spLocks noGrp="1"/>
          </p:cNvSpPr>
          <p:nvPr>
            <p:ph type="sldNum" sz="quarter" idx="12"/>
          </p:nvPr>
        </p:nvSpPr>
        <p:spPr/>
        <p:txBody>
          <a:bodyPr/>
          <a:lstStyle/>
          <a:p>
            <a:fld id="{E52C0E75-B263-754B-822F-1A6691BEB665}" type="slidenum">
              <a:rPr lang="en-US" smtClean="0"/>
              <a:t>‹#›</a:t>
            </a:fld>
            <a:endParaRPr lang="en-US"/>
          </a:p>
        </p:txBody>
      </p:sp>
    </p:spTree>
    <p:extLst>
      <p:ext uri="{BB962C8B-B14F-4D97-AF65-F5344CB8AC3E}">
        <p14:creationId xmlns:p14="http://schemas.microsoft.com/office/powerpoint/2010/main" val="29218328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990F88-1E2A-6268-7E00-54F3A420542B}"/>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01D7BF28-D772-06F5-F9FE-7DE8DBE9BB43}"/>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D700396B-E9C2-3F95-6FA0-0778649EA3C1}"/>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46216D0F-1000-74DC-0812-87ACA20A896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65B642E5-B316-AB2D-2BE5-434F9D1D34F6}"/>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13237A8B-A310-F66F-9666-278E51346C1D}"/>
              </a:ext>
            </a:extLst>
          </p:cNvPr>
          <p:cNvSpPr>
            <a:spLocks noGrp="1"/>
          </p:cNvSpPr>
          <p:nvPr>
            <p:ph type="dt" sz="half" idx="10"/>
          </p:nvPr>
        </p:nvSpPr>
        <p:spPr/>
        <p:txBody>
          <a:bodyPr/>
          <a:lstStyle/>
          <a:p>
            <a:fld id="{0BB5A721-3932-124D-BB30-BC5A29099D89}" type="datetimeFigureOut">
              <a:rPr lang="en-US" smtClean="0"/>
              <a:t>6/15/26</a:t>
            </a:fld>
            <a:endParaRPr lang="en-US"/>
          </a:p>
        </p:txBody>
      </p:sp>
      <p:sp>
        <p:nvSpPr>
          <p:cNvPr id="8" name="Footer Placeholder 7">
            <a:extLst>
              <a:ext uri="{FF2B5EF4-FFF2-40B4-BE49-F238E27FC236}">
                <a16:creationId xmlns:a16="http://schemas.microsoft.com/office/drawing/2014/main" id="{EF86D9CB-4268-8CD5-FC80-E957D5167C53}"/>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25718317-0A8F-3079-339E-955AF15F1D96}"/>
              </a:ext>
            </a:extLst>
          </p:cNvPr>
          <p:cNvSpPr>
            <a:spLocks noGrp="1"/>
          </p:cNvSpPr>
          <p:nvPr>
            <p:ph type="sldNum" sz="quarter" idx="12"/>
          </p:nvPr>
        </p:nvSpPr>
        <p:spPr/>
        <p:txBody>
          <a:bodyPr/>
          <a:lstStyle/>
          <a:p>
            <a:fld id="{E52C0E75-B263-754B-822F-1A6691BEB665}" type="slidenum">
              <a:rPr lang="en-US" smtClean="0"/>
              <a:t>‹#›</a:t>
            </a:fld>
            <a:endParaRPr lang="en-US"/>
          </a:p>
        </p:txBody>
      </p:sp>
    </p:spTree>
    <p:extLst>
      <p:ext uri="{BB962C8B-B14F-4D97-AF65-F5344CB8AC3E}">
        <p14:creationId xmlns:p14="http://schemas.microsoft.com/office/powerpoint/2010/main" val="220753293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1CEABD-022D-D308-4CB6-057D3AE54A74}"/>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B51F72F4-ACDC-0973-EAD1-5FBB37546669}"/>
              </a:ext>
            </a:extLst>
          </p:cNvPr>
          <p:cNvSpPr>
            <a:spLocks noGrp="1"/>
          </p:cNvSpPr>
          <p:nvPr>
            <p:ph type="dt" sz="half" idx="10"/>
          </p:nvPr>
        </p:nvSpPr>
        <p:spPr/>
        <p:txBody>
          <a:bodyPr/>
          <a:lstStyle/>
          <a:p>
            <a:fld id="{0BB5A721-3932-124D-BB30-BC5A29099D89}" type="datetimeFigureOut">
              <a:rPr lang="en-US" smtClean="0"/>
              <a:t>6/15/26</a:t>
            </a:fld>
            <a:endParaRPr lang="en-US"/>
          </a:p>
        </p:txBody>
      </p:sp>
      <p:sp>
        <p:nvSpPr>
          <p:cNvPr id="4" name="Footer Placeholder 3">
            <a:extLst>
              <a:ext uri="{FF2B5EF4-FFF2-40B4-BE49-F238E27FC236}">
                <a16:creationId xmlns:a16="http://schemas.microsoft.com/office/drawing/2014/main" id="{50C05873-981C-7CAD-F0B4-B0E779E99407}"/>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B9DE1843-4020-3791-67D3-FF15124D7818}"/>
              </a:ext>
            </a:extLst>
          </p:cNvPr>
          <p:cNvSpPr>
            <a:spLocks noGrp="1"/>
          </p:cNvSpPr>
          <p:nvPr>
            <p:ph type="sldNum" sz="quarter" idx="12"/>
          </p:nvPr>
        </p:nvSpPr>
        <p:spPr/>
        <p:txBody>
          <a:bodyPr/>
          <a:lstStyle/>
          <a:p>
            <a:fld id="{E52C0E75-B263-754B-822F-1A6691BEB665}" type="slidenum">
              <a:rPr lang="en-US" smtClean="0"/>
              <a:t>‹#›</a:t>
            </a:fld>
            <a:endParaRPr lang="en-US"/>
          </a:p>
        </p:txBody>
      </p:sp>
    </p:spTree>
    <p:extLst>
      <p:ext uri="{BB962C8B-B14F-4D97-AF65-F5344CB8AC3E}">
        <p14:creationId xmlns:p14="http://schemas.microsoft.com/office/powerpoint/2010/main" val="179443658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03D4531-D1AA-C544-6A36-CEE55E963067}"/>
              </a:ext>
            </a:extLst>
          </p:cNvPr>
          <p:cNvSpPr>
            <a:spLocks noGrp="1"/>
          </p:cNvSpPr>
          <p:nvPr>
            <p:ph type="dt" sz="half" idx="10"/>
          </p:nvPr>
        </p:nvSpPr>
        <p:spPr/>
        <p:txBody>
          <a:bodyPr/>
          <a:lstStyle/>
          <a:p>
            <a:fld id="{0BB5A721-3932-124D-BB30-BC5A29099D89}" type="datetimeFigureOut">
              <a:rPr lang="en-US" smtClean="0"/>
              <a:t>6/15/26</a:t>
            </a:fld>
            <a:endParaRPr lang="en-US"/>
          </a:p>
        </p:txBody>
      </p:sp>
      <p:sp>
        <p:nvSpPr>
          <p:cNvPr id="3" name="Footer Placeholder 2">
            <a:extLst>
              <a:ext uri="{FF2B5EF4-FFF2-40B4-BE49-F238E27FC236}">
                <a16:creationId xmlns:a16="http://schemas.microsoft.com/office/drawing/2014/main" id="{8C150449-6E6A-1F43-0C79-F01347494AF3}"/>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2400D2E9-B922-CFD6-CE2A-69371166DA22}"/>
              </a:ext>
            </a:extLst>
          </p:cNvPr>
          <p:cNvSpPr>
            <a:spLocks noGrp="1"/>
          </p:cNvSpPr>
          <p:nvPr>
            <p:ph type="sldNum" sz="quarter" idx="12"/>
          </p:nvPr>
        </p:nvSpPr>
        <p:spPr/>
        <p:txBody>
          <a:bodyPr/>
          <a:lstStyle/>
          <a:p>
            <a:fld id="{E52C0E75-B263-754B-822F-1A6691BEB665}" type="slidenum">
              <a:rPr lang="en-US" smtClean="0"/>
              <a:t>‹#›</a:t>
            </a:fld>
            <a:endParaRPr lang="en-US"/>
          </a:p>
        </p:txBody>
      </p:sp>
    </p:spTree>
    <p:extLst>
      <p:ext uri="{BB962C8B-B14F-4D97-AF65-F5344CB8AC3E}">
        <p14:creationId xmlns:p14="http://schemas.microsoft.com/office/powerpoint/2010/main" val="273714502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67274E-7087-8AB5-69EB-7710C8EFF95C}"/>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622BB00B-A8AC-80F2-F9E5-279DB1898F3E}"/>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23850759-C54E-E95B-9B66-8BA95F068BF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FB6FB812-D1BB-2E75-B113-97E85122B45B}"/>
              </a:ext>
            </a:extLst>
          </p:cNvPr>
          <p:cNvSpPr>
            <a:spLocks noGrp="1"/>
          </p:cNvSpPr>
          <p:nvPr>
            <p:ph type="dt" sz="half" idx="10"/>
          </p:nvPr>
        </p:nvSpPr>
        <p:spPr/>
        <p:txBody>
          <a:bodyPr/>
          <a:lstStyle/>
          <a:p>
            <a:fld id="{0BB5A721-3932-124D-BB30-BC5A29099D89}" type="datetimeFigureOut">
              <a:rPr lang="en-US" smtClean="0"/>
              <a:t>6/15/26</a:t>
            </a:fld>
            <a:endParaRPr lang="en-US"/>
          </a:p>
        </p:txBody>
      </p:sp>
      <p:sp>
        <p:nvSpPr>
          <p:cNvPr id="6" name="Footer Placeholder 5">
            <a:extLst>
              <a:ext uri="{FF2B5EF4-FFF2-40B4-BE49-F238E27FC236}">
                <a16:creationId xmlns:a16="http://schemas.microsoft.com/office/drawing/2014/main" id="{AACD2450-5D88-2D23-2181-EF1B6DF65818}"/>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9252533-B406-1261-F994-991BD6B883F1}"/>
              </a:ext>
            </a:extLst>
          </p:cNvPr>
          <p:cNvSpPr>
            <a:spLocks noGrp="1"/>
          </p:cNvSpPr>
          <p:nvPr>
            <p:ph type="sldNum" sz="quarter" idx="12"/>
          </p:nvPr>
        </p:nvSpPr>
        <p:spPr/>
        <p:txBody>
          <a:bodyPr/>
          <a:lstStyle/>
          <a:p>
            <a:fld id="{E52C0E75-B263-754B-822F-1A6691BEB665}" type="slidenum">
              <a:rPr lang="en-US" smtClean="0"/>
              <a:t>‹#›</a:t>
            </a:fld>
            <a:endParaRPr lang="en-US"/>
          </a:p>
        </p:txBody>
      </p:sp>
    </p:spTree>
    <p:extLst>
      <p:ext uri="{BB962C8B-B14F-4D97-AF65-F5344CB8AC3E}">
        <p14:creationId xmlns:p14="http://schemas.microsoft.com/office/powerpoint/2010/main" val="41515122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824FE5-A51C-3C51-7C7A-133C821C32EE}"/>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3BDD3632-6202-7EE6-56A8-47C335EF5DEE}"/>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FC2C69F9-FBEE-A30F-17A8-CFE626204FE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40670219-D787-4AE0-3E4B-E42991731DA9}"/>
              </a:ext>
            </a:extLst>
          </p:cNvPr>
          <p:cNvSpPr>
            <a:spLocks noGrp="1"/>
          </p:cNvSpPr>
          <p:nvPr>
            <p:ph type="dt" sz="half" idx="10"/>
          </p:nvPr>
        </p:nvSpPr>
        <p:spPr/>
        <p:txBody>
          <a:bodyPr/>
          <a:lstStyle/>
          <a:p>
            <a:fld id="{0BB5A721-3932-124D-BB30-BC5A29099D89}" type="datetimeFigureOut">
              <a:rPr lang="en-US" smtClean="0"/>
              <a:t>6/15/26</a:t>
            </a:fld>
            <a:endParaRPr lang="en-US"/>
          </a:p>
        </p:txBody>
      </p:sp>
      <p:sp>
        <p:nvSpPr>
          <p:cNvPr id="6" name="Footer Placeholder 5">
            <a:extLst>
              <a:ext uri="{FF2B5EF4-FFF2-40B4-BE49-F238E27FC236}">
                <a16:creationId xmlns:a16="http://schemas.microsoft.com/office/drawing/2014/main" id="{B4979FF9-1C58-EC9D-3FB7-D9F37E43AE0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33EC3121-AB90-4800-0EC2-57AA512F3B36}"/>
              </a:ext>
            </a:extLst>
          </p:cNvPr>
          <p:cNvSpPr>
            <a:spLocks noGrp="1"/>
          </p:cNvSpPr>
          <p:nvPr>
            <p:ph type="sldNum" sz="quarter" idx="12"/>
          </p:nvPr>
        </p:nvSpPr>
        <p:spPr/>
        <p:txBody>
          <a:bodyPr/>
          <a:lstStyle/>
          <a:p>
            <a:fld id="{E52C0E75-B263-754B-822F-1A6691BEB665}" type="slidenum">
              <a:rPr lang="en-US" smtClean="0"/>
              <a:t>‹#›</a:t>
            </a:fld>
            <a:endParaRPr lang="en-US"/>
          </a:p>
        </p:txBody>
      </p:sp>
    </p:spTree>
    <p:extLst>
      <p:ext uri="{BB962C8B-B14F-4D97-AF65-F5344CB8AC3E}">
        <p14:creationId xmlns:p14="http://schemas.microsoft.com/office/powerpoint/2010/main" val="254765955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43EB1D-7376-DB5D-69E2-9E5F3C00E690}"/>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81C83C2F-2036-E54E-5036-BEBD238CDD25}"/>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1C63E520-4A87-0999-2BCF-3AF0BB1D63C2}"/>
              </a:ext>
            </a:extLst>
          </p:cNvPr>
          <p:cNvSpPr>
            <a:spLocks noGrp="1"/>
          </p:cNvSpPr>
          <p:nvPr>
            <p:ph type="dt" sz="half" idx="10"/>
          </p:nvPr>
        </p:nvSpPr>
        <p:spPr/>
        <p:txBody>
          <a:bodyPr/>
          <a:lstStyle/>
          <a:p>
            <a:fld id="{0BB5A721-3932-124D-BB30-BC5A29099D89}" type="datetimeFigureOut">
              <a:rPr lang="en-US" smtClean="0"/>
              <a:t>6/15/26</a:t>
            </a:fld>
            <a:endParaRPr lang="en-US"/>
          </a:p>
        </p:txBody>
      </p:sp>
      <p:sp>
        <p:nvSpPr>
          <p:cNvPr id="5" name="Footer Placeholder 4">
            <a:extLst>
              <a:ext uri="{FF2B5EF4-FFF2-40B4-BE49-F238E27FC236}">
                <a16:creationId xmlns:a16="http://schemas.microsoft.com/office/drawing/2014/main" id="{CC9D3214-D4ED-94B1-14B1-4811D7DE5A7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2498D25-891A-D4DB-05A2-20498DE3D465}"/>
              </a:ext>
            </a:extLst>
          </p:cNvPr>
          <p:cNvSpPr>
            <a:spLocks noGrp="1"/>
          </p:cNvSpPr>
          <p:nvPr>
            <p:ph type="sldNum" sz="quarter" idx="12"/>
          </p:nvPr>
        </p:nvSpPr>
        <p:spPr/>
        <p:txBody>
          <a:bodyPr/>
          <a:lstStyle/>
          <a:p>
            <a:fld id="{E52C0E75-B263-754B-822F-1A6691BEB665}" type="slidenum">
              <a:rPr lang="en-US" smtClean="0"/>
              <a:t>‹#›</a:t>
            </a:fld>
            <a:endParaRPr lang="en-US"/>
          </a:p>
        </p:txBody>
      </p:sp>
    </p:spTree>
    <p:extLst>
      <p:ext uri="{BB962C8B-B14F-4D97-AF65-F5344CB8AC3E}">
        <p14:creationId xmlns:p14="http://schemas.microsoft.com/office/powerpoint/2010/main" val="157902893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5B7BB8D-2027-5EE4-B244-650C5E4FBE55}"/>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9CA01F00-79D0-456F-70FD-E3B15CA09964}"/>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482962A5-C71C-0218-1014-FB7ADEDF8FA6}"/>
              </a:ext>
            </a:extLst>
          </p:cNvPr>
          <p:cNvSpPr>
            <a:spLocks noGrp="1"/>
          </p:cNvSpPr>
          <p:nvPr>
            <p:ph type="dt" sz="half" idx="10"/>
          </p:nvPr>
        </p:nvSpPr>
        <p:spPr/>
        <p:txBody>
          <a:bodyPr/>
          <a:lstStyle/>
          <a:p>
            <a:fld id="{0BB5A721-3932-124D-BB30-BC5A29099D89}" type="datetimeFigureOut">
              <a:rPr lang="en-US" smtClean="0"/>
              <a:t>6/15/26</a:t>
            </a:fld>
            <a:endParaRPr lang="en-US"/>
          </a:p>
        </p:txBody>
      </p:sp>
      <p:sp>
        <p:nvSpPr>
          <p:cNvPr id="5" name="Footer Placeholder 4">
            <a:extLst>
              <a:ext uri="{FF2B5EF4-FFF2-40B4-BE49-F238E27FC236}">
                <a16:creationId xmlns:a16="http://schemas.microsoft.com/office/drawing/2014/main" id="{7241B4ED-0E63-476F-C75E-CD9BC98A8BB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7E6ACB0-DA23-6520-B5A5-6F03181CC61A}"/>
              </a:ext>
            </a:extLst>
          </p:cNvPr>
          <p:cNvSpPr>
            <a:spLocks noGrp="1"/>
          </p:cNvSpPr>
          <p:nvPr>
            <p:ph type="sldNum" sz="quarter" idx="12"/>
          </p:nvPr>
        </p:nvSpPr>
        <p:spPr/>
        <p:txBody>
          <a:bodyPr/>
          <a:lstStyle/>
          <a:p>
            <a:fld id="{E52C0E75-B263-754B-822F-1A6691BEB665}" type="slidenum">
              <a:rPr lang="en-US" smtClean="0"/>
              <a:t>‹#›</a:t>
            </a:fld>
            <a:endParaRPr lang="en-US"/>
          </a:p>
        </p:txBody>
      </p:sp>
    </p:spTree>
    <p:extLst>
      <p:ext uri="{BB962C8B-B14F-4D97-AF65-F5344CB8AC3E}">
        <p14:creationId xmlns:p14="http://schemas.microsoft.com/office/powerpoint/2010/main" val="57616149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3698B00-AF82-69C4-3B24-26655525FC37}"/>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AB906D3C-D5FE-6C80-EA32-BDD399893304}"/>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7D097764-4BAC-D78E-5E50-6BCF23DD9BA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0BB5A721-3932-124D-BB30-BC5A29099D89}" type="datetimeFigureOut">
              <a:rPr lang="en-US" smtClean="0"/>
              <a:t>6/15/26</a:t>
            </a:fld>
            <a:endParaRPr lang="en-US"/>
          </a:p>
        </p:txBody>
      </p:sp>
      <p:sp>
        <p:nvSpPr>
          <p:cNvPr id="5" name="Footer Placeholder 4">
            <a:extLst>
              <a:ext uri="{FF2B5EF4-FFF2-40B4-BE49-F238E27FC236}">
                <a16:creationId xmlns:a16="http://schemas.microsoft.com/office/drawing/2014/main" id="{EABDF512-360A-37A1-8994-8FE3365FB8D0}"/>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a:extLst>
              <a:ext uri="{FF2B5EF4-FFF2-40B4-BE49-F238E27FC236}">
                <a16:creationId xmlns:a16="http://schemas.microsoft.com/office/drawing/2014/main" id="{F607B734-C1AA-1D85-2802-2B01CF7CB6F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E52C0E75-B263-754B-822F-1A6691BEB665}" type="slidenum">
              <a:rPr lang="en-US" smtClean="0"/>
              <a:t>‹#›</a:t>
            </a:fld>
            <a:endParaRPr lang="en-US"/>
          </a:p>
        </p:txBody>
      </p:sp>
    </p:spTree>
    <p:extLst>
      <p:ext uri="{BB962C8B-B14F-4D97-AF65-F5344CB8AC3E}">
        <p14:creationId xmlns:p14="http://schemas.microsoft.com/office/powerpoint/2010/main" val="297486228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E84DB1-3352-418A-6441-774045258F6D}"/>
              </a:ext>
            </a:extLst>
          </p:cNvPr>
          <p:cNvSpPr>
            <a:spLocks noGrp="1"/>
          </p:cNvSpPr>
          <p:nvPr>
            <p:ph type="ctrTitle"/>
          </p:nvPr>
        </p:nvSpPr>
        <p:spPr>
          <a:xfrm>
            <a:off x="1" y="0"/>
            <a:ext cx="11807567" cy="6858000"/>
          </a:xfrm>
        </p:spPr>
        <p:txBody>
          <a:bodyPr/>
          <a:lstStyle/>
          <a:p>
            <a:r>
              <a:rPr lang="en-GB" dirty="0"/>
              <a:t>Student Name:Saidatina Duarte </a:t>
            </a:r>
            <a:br>
              <a:rPr lang="en-GB" dirty="0"/>
            </a:br>
            <a:r>
              <a:rPr lang="en-GB" dirty="0"/>
              <a:t>Student ID:2511206</a:t>
            </a:r>
            <a:br>
              <a:rPr lang="en-GB" dirty="0"/>
            </a:br>
            <a:r>
              <a:rPr lang="en-GB" dirty="0"/>
              <a:t>Module Name:</a:t>
            </a:r>
            <a:br>
              <a:rPr lang="en-GB" dirty="0"/>
            </a:br>
            <a:r>
              <a:rPr lang="en-GB" dirty="0"/>
              <a:t>Psychology in Health and Social Care</a:t>
            </a:r>
            <a:br>
              <a:rPr lang="en-GB" dirty="0"/>
            </a:br>
            <a:r>
              <a:rPr lang="en-GB" dirty="0"/>
              <a:t>Module Code:LCHS4010</a:t>
            </a:r>
            <a:br>
              <a:rPr lang="en-GB" dirty="0"/>
            </a:br>
            <a:r>
              <a:rPr lang="en-GB" dirty="0"/>
              <a:t>Lecture Name:Alice Clayton </a:t>
            </a:r>
            <a:br>
              <a:rPr lang="en-GB" dirty="0"/>
            </a:br>
            <a:r>
              <a:rPr lang="en-GB" dirty="0"/>
              <a:t>Presentation Task Scenario of Isac</a:t>
            </a:r>
            <a:endParaRPr lang="en-US" dirty="0"/>
          </a:p>
        </p:txBody>
      </p:sp>
    </p:spTree>
    <p:extLst>
      <p:ext uri="{BB962C8B-B14F-4D97-AF65-F5344CB8AC3E}">
        <p14:creationId xmlns:p14="http://schemas.microsoft.com/office/powerpoint/2010/main" val="168960272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Content Placeholder 6">
            <a:extLst>
              <a:ext uri="{FF2B5EF4-FFF2-40B4-BE49-F238E27FC236}">
                <a16:creationId xmlns:a16="http://schemas.microsoft.com/office/drawing/2014/main" id="{0E9C1B5C-45FB-B55C-2914-8AB77D656D3C}"/>
              </a:ext>
            </a:extLst>
          </p:cNvPr>
          <p:cNvSpPr>
            <a:spLocks noGrp="1"/>
          </p:cNvSpPr>
          <p:nvPr>
            <p:ph idx="1"/>
          </p:nvPr>
        </p:nvSpPr>
        <p:spPr>
          <a:xfrm>
            <a:off x="0" y="0"/>
            <a:ext cx="12192000" cy="6858000"/>
          </a:xfrm>
        </p:spPr>
        <p:txBody>
          <a:bodyPr/>
          <a:lstStyle/>
          <a:p>
            <a:r>
              <a:rPr lang="en-GB" b="1" dirty="0"/>
              <a:t>Introduction </a:t>
            </a:r>
          </a:p>
          <a:p>
            <a:r>
              <a:rPr lang="en-GB" dirty="0"/>
              <a:t>Isaac is a 4-year-old boy attending a Children’s Centre.</a:t>
            </a:r>
          </a:p>
          <a:p>
            <a:r>
              <a:rPr lang="en-GB" b="1" dirty="0"/>
              <a:t>Concerns:</a:t>
            </a:r>
          </a:p>
          <a:p>
            <a:r>
              <a:rPr lang="en-GB" dirty="0"/>
              <a:t>Quiet and withdrawn during free play</a:t>
            </a:r>
          </a:p>
          <a:p>
            <a:r>
              <a:rPr lang="en-GB" dirty="0"/>
              <a:t>Distressed when separated from his mother</a:t>
            </a:r>
          </a:p>
          <a:p>
            <a:r>
              <a:rPr lang="en-GB" dirty="0"/>
              <a:t>Delays in language development</a:t>
            </a:r>
          </a:p>
          <a:p>
            <a:r>
              <a:rPr lang="en-GB" dirty="0"/>
              <a:t>Difficulty joining group activities</a:t>
            </a:r>
          </a:p>
          <a:p>
            <a:r>
              <a:rPr lang="en-GB" dirty="0"/>
              <a:t>Clingy behaviour and sleep difficulties</a:t>
            </a:r>
          </a:p>
          <a:p>
            <a:r>
              <a:rPr lang="en-GB" dirty="0"/>
              <a:t>His mother is a single parent experiencing post-natal depression and limited social support.</a:t>
            </a:r>
          </a:p>
        </p:txBody>
      </p:sp>
    </p:spTree>
    <p:extLst>
      <p:ext uri="{BB962C8B-B14F-4D97-AF65-F5344CB8AC3E}">
        <p14:creationId xmlns:p14="http://schemas.microsoft.com/office/powerpoint/2010/main" val="347353373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71026F-E401-031E-EE50-08756D10FD59}"/>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2FFB81ED-6C64-EC7A-2AB1-C8B9923A26A1}"/>
              </a:ext>
            </a:extLst>
          </p:cNvPr>
          <p:cNvSpPr>
            <a:spLocks noGrp="1"/>
          </p:cNvSpPr>
          <p:nvPr>
            <p:ph idx="1"/>
          </p:nvPr>
        </p:nvSpPr>
        <p:spPr>
          <a:xfrm>
            <a:off x="-54232" y="0"/>
            <a:ext cx="12246231" cy="6492875"/>
          </a:xfrm>
        </p:spPr>
        <p:txBody>
          <a:bodyPr/>
          <a:lstStyle/>
          <a:p>
            <a:r>
              <a:rPr lang="en-GB" b="1" dirty="0"/>
              <a:t> I’m using </a:t>
            </a:r>
            <a:r>
              <a:rPr lang="en-GB" b="1" dirty="0" err="1"/>
              <a:t>Bandura’s</a:t>
            </a:r>
            <a:r>
              <a:rPr lang="en-GB" b="1" dirty="0"/>
              <a:t> Social Learning Theory</a:t>
            </a:r>
          </a:p>
          <a:p>
            <a:r>
              <a:rPr lang="en-GB" dirty="0"/>
              <a:t>Albert </a:t>
            </a:r>
            <a:r>
              <a:rPr lang="en-GB" dirty="0" err="1"/>
              <a:t>Bandura</a:t>
            </a:r>
            <a:r>
              <a:rPr lang="en-GB" dirty="0"/>
              <a:t> proposed that children learn through: Observation</a:t>
            </a:r>
          </a:p>
          <a:p>
            <a:r>
              <a:rPr lang="en-GB" dirty="0"/>
              <a:t>Imitation</a:t>
            </a:r>
          </a:p>
          <a:p>
            <a:r>
              <a:rPr lang="en-GB" dirty="0"/>
              <a:t>Modelling</a:t>
            </a:r>
          </a:p>
          <a:p>
            <a:r>
              <a:rPr lang="en-GB" dirty="0"/>
              <a:t>Reinforcement</a:t>
            </a:r>
          </a:p>
          <a:p>
            <a:r>
              <a:rPr lang="en-GB" dirty="0"/>
              <a:t>Children watch the behaviour of significant people around them and copy what they see.</a:t>
            </a:r>
          </a:p>
          <a:p>
            <a:r>
              <a:rPr lang="en-GB" b="1" dirty="0"/>
              <a:t>Four Processes:</a:t>
            </a:r>
          </a:p>
          <a:p>
            <a:r>
              <a:rPr lang="en-GB" dirty="0"/>
              <a:t>Attention</a:t>
            </a:r>
          </a:p>
          <a:p>
            <a:r>
              <a:rPr lang="en-GB" dirty="0"/>
              <a:t>Retention</a:t>
            </a:r>
          </a:p>
          <a:p>
            <a:r>
              <a:rPr lang="en-GB" dirty="0"/>
              <a:t>Reproduction</a:t>
            </a:r>
          </a:p>
          <a:p>
            <a:r>
              <a:rPr lang="en-GB" dirty="0"/>
              <a:t>Motivation</a:t>
            </a:r>
          </a:p>
        </p:txBody>
      </p:sp>
    </p:spTree>
    <p:extLst>
      <p:ext uri="{BB962C8B-B14F-4D97-AF65-F5344CB8AC3E}">
        <p14:creationId xmlns:p14="http://schemas.microsoft.com/office/powerpoint/2010/main" val="210505533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65091F-4B97-3003-B5C5-9017734CF5B8}"/>
              </a:ext>
            </a:extLst>
          </p:cNvPr>
          <p:cNvSpPr>
            <a:spLocks noGrp="1"/>
          </p:cNvSpPr>
          <p:nvPr>
            <p:ph type="title"/>
          </p:nvPr>
        </p:nvSpPr>
        <p:spPr>
          <a:xfrm>
            <a:off x="274595" y="365125"/>
            <a:ext cx="11917405" cy="6740010"/>
          </a:xfrm>
        </p:spPr>
        <p:txBody>
          <a:bodyPr/>
          <a:lstStyle/>
          <a:p>
            <a:endParaRPr lang="en-US"/>
          </a:p>
        </p:txBody>
      </p:sp>
      <p:sp>
        <p:nvSpPr>
          <p:cNvPr id="3" name="Content Placeholder 2">
            <a:extLst>
              <a:ext uri="{FF2B5EF4-FFF2-40B4-BE49-F238E27FC236}">
                <a16:creationId xmlns:a16="http://schemas.microsoft.com/office/drawing/2014/main" id="{57125EAD-B638-6341-BC1B-2233C311D9D4}"/>
              </a:ext>
            </a:extLst>
          </p:cNvPr>
          <p:cNvSpPr>
            <a:spLocks noGrp="1"/>
          </p:cNvSpPr>
          <p:nvPr>
            <p:ph idx="1"/>
          </p:nvPr>
        </p:nvSpPr>
        <p:spPr>
          <a:xfrm>
            <a:off x="0" y="0"/>
            <a:ext cx="12192000" cy="7105135"/>
          </a:xfrm>
        </p:spPr>
        <p:txBody>
          <a:bodyPr/>
          <a:lstStyle/>
          <a:p>
            <a:r>
              <a:rPr lang="en-GB" b="1" dirty="0"/>
              <a:t>Analysis of Isaac’s Behaviour</a:t>
            </a:r>
          </a:p>
          <a:p>
            <a:r>
              <a:rPr lang="en-GB" b="1" dirty="0"/>
              <a:t>Language Development</a:t>
            </a:r>
          </a:p>
          <a:p>
            <a:r>
              <a:rPr lang="en-GB" dirty="0"/>
              <a:t>Isaac may have had fewer opportunities to observe and practise communication.</a:t>
            </a:r>
          </a:p>
          <a:p>
            <a:r>
              <a:rPr lang="en-GB" b="1" dirty="0"/>
              <a:t>Social Skills</a:t>
            </a:r>
          </a:p>
          <a:p>
            <a:r>
              <a:rPr lang="en-GB" dirty="0"/>
              <a:t>He may not have regularly observed positive peer interactions.</a:t>
            </a:r>
          </a:p>
          <a:p>
            <a:r>
              <a:rPr lang="en-GB" b="1" dirty="0"/>
              <a:t>Emotional Behaviour </a:t>
            </a:r>
          </a:p>
          <a:p>
            <a:r>
              <a:rPr lang="en-GB" dirty="0"/>
              <a:t>If he observes anxiety or low confidence, he may imitate these emotional responses.</a:t>
            </a:r>
          </a:p>
          <a:p>
            <a:r>
              <a:rPr lang="en-GB" b="1" dirty="0"/>
              <a:t>Group Activities</a:t>
            </a:r>
          </a:p>
          <a:p>
            <a:r>
              <a:rPr lang="en-GB" dirty="0"/>
              <a:t>Limited modelling of cooperative play may affect participation.</a:t>
            </a:r>
          </a:p>
        </p:txBody>
      </p:sp>
    </p:spTree>
    <p:extLst>
      <p:ext uri="{BB962C8B-B14F-4D97-AF65-F5344CB8AC3E}">
        <p14:creationId xmlns:p14="http://schemas.microsoft.com/office/powerpoint/2010/main" val="173965067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C51E96-42F4-B169-18FC-E5303A8AC395}"/>
              </a:ext>
            </a:extLst>
          </p:cNvPr>
          <p:cNvSpPr>
            <a:spLocks noGrp="1"/>
          </p:cNvSpPr>
          <p:nvPr>
            <p:ph type="title"/>
          </p:nvPr>
        </p:nvSpPr>
        <p:spPr>
          <a:xfrm>
            <a:off x="0" y="1"/>
            <a:ext cx="12192000" cy="6858000"/>
          </a:xfrm>
        </p:spPr>
        <p:txBody>
          <a:bodyPr/>
          <a:lstStyle/>
          <a:p>
            <a:endParaRPr lang="en-US"/>
          </a:p>
        </p:txBody>
      </p:sp>
      <p:sp>
        <p:nvSpPr>
          <p:cNvPr id="3" name="Content Placeholder 2">
            <a:extLst>
              <a:ext uri="{FF2B5EF4-FFF2-40B4-BE49-F238E27FC236}">
                <a16:creationId xmlns:a16="http://schemas.microsoft.com/office/drawing/2014/main" id="{F1F66F5F-95EF-7464-7CEB-6BA211379059}"/>
              </a:ext>
            </a:extLst>
          </p:cNvPr>
          <p:cNvSpPr>
            <a:spLocks noGrp="1"/>
          </p:cNvSpPr>
          <p:nvPr>
            <p:ph idx="1"/>
          </p:nvPr>
        </p:nvSpPr>
        <p:spPr>
          <a:xfrm>
            <a:off x="0" y="0"/>
            <a:ext cx="14050000" cy="15150000"/>
          </a:xfrm>
        </p:spPr>
        <p:txBody>
          <a:bodyPr/>
          <a:lstStyle/>
          <a:p>
            <a:r>
              <a:rPr lang="en-GB" b="1"/>
              <a:t>Support Plan Based on Bandura’s Theory</a:t>
            </a:r>
          </a:p>
          <a:p>
            <a:r>
              <a:rPr lang="en-GB" b="1"/>
              <a:t>Positive Role Modelling</a:t>
            </a:r>
          </a:p>
          <a:p>
            <a:r>
              <a:rPr lang="en-GB"/>
              <a:t>Staff demonstrate friendly communication.</a:t>
            </a:r>
          </a:p>
          <a:p>
            <a:r>
              <a:rPr lang="en-GB"/>
              <a:t>Adults model confidence and emotional regulation.</a:t>
            </a:r>
          </a:p>
          <a:p>
            <a:r>
              <a:rPr lang="en-GB" b="1"/>
              <a:t>Peer Modelling</a:t>
            </a:r>
          </a:p>
          <a:p>
            <a:r>
              <a:rPr lang="en-GB"/>
              <a:t>Pair Isaac with confident and supportive children.</a:t>
            </a:r>
          </a:p>
          <a:p>
            <a:r>
              <a:rPr lang="en-GB"/>
              <a:t>Use buddy systems during activities.</a:t>
            </a:r>
          </a:p>
          <a:p>
            <a:r>
              <a:rPr lang="en-GB" b="1"/>
              <a:t>Language Support</a:t>
            </a:r>
          </a:p>
          <a:p>
            <a:r>
              <a:rPr lang="en-GB"/>
              <a:t>Adults model correct language during play.</a:t>
            </a:r>
          </a:p>
          <a:p>
            <a:r>
              <a:rPr lang="en-GB"/>
              <a:t>Encourage storytelling and conversation.</a:t>
            </a:r>
          </a:p>
          <a:p>
            <a:r>
              <a:rPr lang="en-GB" b="1"/>
              <a:t>Positive Reinforcement</a:t>
            </a:r>
          </a:p>
          <a:p>
            <a:r>
              <a:rPr lang="en-GB"/>
              <a:t>Praise attempts to join activities.</a:t>
            </a:r>
          </a:p>
          <a:p>
            <a:r>
              <a:rPr lang="en-GB"/>
              <a:t>Reward independent play and communication.</a:t>
            </a:r>
          </a:p>
        </p:txBody>
      </p:sp>
    </p:spTree>
    <p:extLst>
      <p:ext uri="{BB962C8B-B14F-4D97-AF65-F5344CB8AC3E}">
        <p14:creationId xmlns:p14="http://schemas.microsoft.com/office/powerpoint/2010/main" val="50331235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ED2651-CBD6-53A1-9DC8-5A8EFCCD1624}"/>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B3C638D0-C603-48E1-B33C-A02DAFB77956}"/>
              </a:ext>
            </a:extLst>
          </p:cNvPr>
          <p:cNvSpPr>
            <a:spLocks noGrp="1"/>
          </p:cNvSpPr>
          <p:nvPr>
            <p:ph idx="1"/>
          </p:nvPr>
        </p:nvSpPr>
        <p:spPr>
          <a:xfrm>
            <a:off x="1" y="365125"/>
            <a:ext cx="12870852" cy="8177476"/>
          </a:xfrm>
        </p:spPr>
        <p:txBody>
          <a:bodyPr>
            <a:normAutofit/>
          </a:bodyPr>
          <a:lstStyle/>
          <a:p>
            <a:r>
              <a:rPr lang="en-GB" b="1" dirty="0"/>
              <a:t>Strengths and Limitations of </a:t>
            </a:r>
            <a:r>
              <a:rPr lang="en-GB" b="1" dirty="0" err="1"/>
              <a:t>Bandura’s</a:t>
            </a:r>
            <a:r>
              <a:rPr lang="en-GB" b="1" dirty="0"/>
              <a:t> Theory</a:t>
            </a:r>
          </a:p>
          <a:p>
            <a:r>
              <a:rPr lang="en-GB" b="1" dirty="0"/>
              <a:t>Strengths</a:t>
            </a:r>
          </a:p>
          <a:p>
            <a:r>
              <a:rPr lang="en-GB" dirty="0"/>
              <a:t>Explains how children learn behaviour from others.</a:t>
            </a:r>
          </a:p>
          <a:p>
            <a:r>
              <a:rPr lang="en-GB" dirty="0"/>
              <a:t>Useful for understanding social and language development.</a:t>
            </a:r>
          </a:p>
          <a:p>
            <a:r>
              <a:rPr lang="en-GB" dirty="0"/>
              <a:t>Highlights the importance of positive role models.</a:t>
            </a:r>
          </a:p>
          <a:p>
            <a:r>
              <a:rPr lang="en-GB" b="1" dirty="0"/>
              <a:t>Limitations</a:t>
            </a:r>
          </a:p>
          <a:p>
            <a:r>
              <a:rPr lang="en-GB" dirty="0"/>
              <a:t>Does not fully explain biological influences.</a:t>
            </a:r>
          </a:p>
          <a:p>
            <a:r>
              <a:rPr lang="en-GB" dirty="0"/>
              <a:t>May underestimate children’s individual differences.</a:t>
            </a:r>
            <a:br>
              <a:rPr lang="en-GB" dirty="0"/>
            </a:br>
            <a:endParaRPr lang="en-GB" dirty="0"/>
          </a:p>
          <a:p>
            <a:r>
              <a:rPr lang="en-GB" b="1" dirty="0"/>
              <a:t> Recommendations</a:t>
            </a:r>
          </a:p>
          <a:p>
            <a:r>
              <a:rPr lang="en-GB" dirty="0"/>
              <a:t>Provide positive adult role models.</a:t>
            </a:r>
          </a:p>
          <a:p>
            <a:r>
              <a:rPr lang="en-GB" dirty="0"/>
              <a:t>Encourage peer interaction through structured play.</a:t>
            </a:r>
          </a:p>
          <a:p>
            <a:r>
              <a:rPr lang="en-GB" dirty="0"/>
              <a:t>Use praise and rewards to build confidence.</a:t>
            </a:r>
          </a:p>
          <a:p>
            <a:r>
              <a:rPr lang="en-GB" dirty="0"/>
              <a:t>Support language development through modelling.</a:t>
            </a:r>
          </a:p>
          <a:p>
            <a:r>
              <a:rPr lang="en-GB" dirty="0"/>
              <a:t>Provide support for mother’s mental health and parenting confidence.</a:t>
            </a:r>
          </a:p>
          <a:p>
            <a:endParaRPr lang="en-US" dirty="0"/>
          </a:p>
        </p:txBody>
      </p:sp>
    </p:spTree>
    <p:extLst>
      <p:ext uri="{BB962C8B-B14F-4D97-AF65-F5344CB8AC3E}">
        <p14:creationId xmlns:p14="http://schemas.microsoft.com/office/powerpoint/2010/main" val="332441056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8423F0-E8DF-FA84-8A59-8A27E38C9BF1}"/>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2B3ADA25-8E13-7880-9083-18CEABFB5198}"/>
              </a:ext>
            </a:extLst>
          </p:cNvPr>
          <p:cNvSpPr>
            <a:spLocks noGrp="1"/>
          </p:cNvSpPr>
          <p:nvPr>
            <p:ph idx="1"/>
          </p:nvPr>
        </p:nvSpPr>
        <p:spPr>
          <a:xfrm>
            <a:off x="1949926" y="-1907028"/>
            <a:ext cx="14976825" cy="9629099"/>
          </a:xfrm>
        </p:spPr>
        <p:txBody>
          <a:bodyPr/>
          <a:lstStyle/>
          <a:p>
            <a:endParaRPr lang="en-US" dirty="0"/>
          </a:p>
        </p:txBody>
      </p:sp>
      <p:sp>
        <p:nvSpPr>
          <p:cNvPr id="5" name="TextBox 4">
            <a:extLst>
              <a:ext uri="{FF2B5EF4-FFF2-40B4-BE49-F238E27FC236}">
                <a16:creationId xmlns:a16="http://schemas.microsoft.com/office/drawing/2014/main" id="{227F7C07-A757-9F86-EF79-4E69C855B5A9}"/>
              </a:ext>
            </a:extLst>
          </p:cNvPr>
          <p:cNvSpPr txBox="1"/>
          <p:nvPr/>
        </p:nvSpPr>
        <p:spPr>
          <a:xfrm>
            <a:off x="0" y="0"/>
            <a:ext cx="11353800" cy="6186309"/>
          </a:xfrm>
          <a:prstGeom prst="rect">
            <a:avLst/>
          </a:prstGeom>
          <a:noFill/>
        </p:spPr>
        <p:txBody>
          <a:bodyPr wrap="square">
            <a:spAutoFit/>
          </a:bodyPr>
          <a:lstStyle/>
          <a:p>
            <a:pPr>
              <a:buNone/>
            </a:pPr>
            <a:r>
              <a:rPr lang="en-GB" b="1" dirty="0"/>
              <a:t>Conclusion</a:t>
            </a:r>
          </a:p>
          <a:p>
            <a:r>
              <a:rPr lang="en-GB" dirty="0" err="1"/>
              <a:t>Bandura’s</a:t>
            </a:r>
            <a:r>
              <a:rPr lang="en-GB" dirty="0"/>
              <a:t> Social Learning Theory suggests that Isaac’s development has been influenced by the people and environments around him. Disrupted childcare, limited social support, and his mother’s post-natal depression may have reduced opportunities for positive social learning. Through role modelling, reinforcement, and multi-agency support, Isaac can develop stronger social, emotional, and communication skills.</a:t>
            </a:r>
          </a:p>
          <a:p>
            <a:r>
              <a:rPr lang="en-GB" dirty="0" err="1"/>
              <a:t>Bandura’s</a:t>
            </a:r>
            <a:r>
              <a:rPr lang="en-GB" dirty="0"/>
              <a:t> Social Learning Theory helps explain how Isaac’s behaviour may have been shaped by observing the people and environments around him. By providing positive role models, opportunities for social interaction, and consistent encouragement, professionals can support Isaac’s social, emotional, and language development.</a:t>
            </a:r>
          </a:p>
          <a:p>
            <a:r>
              <a:rPr lang="en-GB" dirty="0" err="1"/>
              <a:t>Bandura’s</a:t>
            </a:r>
            <a:r>
              <a:rPr lang="en-GB" dirty="0"/>
              <a:t> Theory suggests that Isaac’s development has been influenced by the people and environments around him. Disrupted childcare, limited social support, and his mother’s post-natal depression may have reduced opportunities for positive social learning, reinforcement, and multi-agency support, Isaac can develop stronger social, emotional, and communication skills.</a:t>
            </a:r>
          </a:p>
          <a:p>
            <a:endParaRPr lang="en-GB" dirty="0"/>
          </a:p>
          <a:p>
            <a:endParaRPr lang="en-GB" dirty="0"/>
          </a:p>
          <a:p>
            <a:endParaRPr lang="en-GB" dirty="0"/>
          </a:p>
          <a:p>
            <a:pPr>
              <a:buNone/>
            </a:pPr>
            <a:endParaRPr lang="en-GB" dirty="0"/>
          </a:p>
          <a:p>
            <a:pPr>
              <a:buNone/>
            </a:pPr>
            <a:r>
              <a:rPr lang="en-GB" b="1" dirty="0"/>
              <a:t>References</a:t>
            </a:r>
            <a:endParaRPr lang="en-GB" dirty="0"/>
          </a:p>
          <a:p>
            <a:pPr>
              <a:buFont typeface="Arial" panose="020B0604020202020204" pitchFamily="34" charset="0"/>
              <a:buChar char="•"/>
            </a:pPr>
            <a:r>
              <a:rPr lang="en-GB" dirty="0"/>
              <a:t>Bee, H. &amp; Boyd, D. (2020). </a:t>
            </a:r>
            <a:r>
              <a:rPr lang="en-GB" i="1" dirty="0"/>
              <a:t>The Developing Child</a:t>
            </a:r>
            <a:r>
              <a:rPr lang="en-GB" dirty="0"/>
              <a:t> (14th ed.). Pearson.</a:t>
            </a:r>
          </a:p>
          <a:p>
            <a:pPr>
              <a:buFont typeface="Arial" panose="020B0604020202020204" pitchFamily="34" charset="0"/>
              <a:buChar char="•"/>
            </a:pPr>
            <a:r>
              <a:rPr lang="en-GB" dirty="0"/>
              <a:t>Department for Education (2024). </a:t>
            </a:r>
            <a:r>
              <a:rPr lang="en-GB" i="1" dirty="0"/>
              <a:t>Early Years Foundation Stage Framework</a:t>
            </a:r>
            <a:r>
              <a:rPr lang="en-GB" dirty="0"/>
              <a:t>.</a:t>
            </a:r>
          </a:p>
          <a:p>
            <a:pPr>
              <a:buFont typeface="Arial" panose="020B0604020202020204" pitchFamily="34" charset="0"/>
              <a:buChar char="•"/>
            </a:pPr>
            <a:r>
              <a:rPr lang="en-GB" dirty="0" err="1"/>
              <a:t>Shaffer</a:t>
            </a:r>
            <a:r>
              <a:rPr lang="en-GB" dirty="0"/>
              <a:t>, D. &amp; Kipp, K. (2014). </a:t>
            </a:r>
            <a:r>
              <a:rPr lang="en-GB" i="1" dirty="0"/>
              <a:t>Developmental Psychology: Childhood and Adolescence</a:t>
            </a:r>
            <a:r>
              <a:rPr lang="en-GB" dirty="0"/>
              <a:t>. </a:t>
            </a:r>
            <a:r>
              <a:rPr lang="en-GB" dirty="0" err="1"/>
              <a:t>Cengage</a:t>
            </a:r>
            <a:r>
              <a:rPr lang="en-GB" dirty="0"/>
              <a:t> Learning.</a:t>
            </a:r>
          </a:p>
          <a:p>
            <a:pPr>
              <a:buNone/>
            </a:pPr>
            <a:r>
              <a:rPr lang="en-GB" dirty="0"/>
              <a:t>This approach directly links Isaac’s experiences to </a:t>
            </a:r>
            <a:r>
              <a:rPr lang="en-GB" b="1" dirty="0" err="1"/>
              <a:t>Bandura’s</a:t>
            </a:r>
            <a:r>
              <a:rPr lang="en-GB" b="1" dirty="0"/>
              <a:t> theory</a:t>
            </a:r>
            <a:r>
              <a:rPr lang="en-GB" dirty="0"/>
              <a:t>, which is exactly what the assignment asks for. </a:t>
            </a:r>
          </a:p>
        </p:txBody>
      </p:sp>
    </p:spTree>
    <p:extLst>
      <p:ext uri="{BB962C8B-B14F-4D97-AF65-F5344CB8AC3E}">
        <p14:creationId xmlns:p14="http://schemas.microsoft.com/office/powerpoint/2010/main" val="79768261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7</Slides>
  <Notes>0</Notes>
  <HiddenSlides>0</HiddenSlides>
  <ScaleCrop>false</ScaleCrop>
  <HeadingPairs>
    <vt:vector size="4" baseType="variant">
      <vt:variant>
        <vt:lpstr>Theme</vt:lpstr>
      </vt:variant>
      <vt:variant>
        <vt:i4>1</vt:i4>
      </vt:variant>
      <vt:variant>
        <vt:lpstr>Slide Titles</vt:lpstr>
      </vt:variant>
      <vt:variant>
        <vt:i4>7</vt:i4>
      </vt:variant>
    </vt:vector>
  </HeadingPairs>
  <TitlesOfParts>
    <vt:vector size="8" baseType="lpstr">
      <vt:lpstr>Office Theme</vt:lpstr>
      <vt:lpstr>Student Name:Saidatina Duarte  Student ID:2511206 Module Name: Psychology in Health and Social Care Module Code:LCHS4010 Lecture Name:Alice Clayton  Presentation Task Scenario of Isac</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Student Name:Saidatina Duarte  Student ID:2511206 Module Name: Psychology in Health and Social Care Module Code:SHLR03 Lecture Name:Alice Clayton  </dc:title>
  <dc:creator>saidatina duarte</dc:creator>
  <cp:lastModifiedBy>saidatina duarte</cp:lastModifiedBy>
  <cp:revision>5</cp:revision>
  <dcterms:created xsi:type="dcterms:W3CDTF">2026-06-15T05:15:13Z</dcterms:created>
  <dcterms:modified xsi:type="dcterms:W3CDTF">2026-06-15T07:29:48Z</dcterms:modified>
</cp:coreProperties>
</file>