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7" r:id="rId2"/>
    <p:sldId id="276" r:id="rId3"/>
    <p:sldId id="256" r:id="rId4"/>
    <p:sldId id="275" r:id="rId5"/>
    <p:sldId id="271" r:id="rId6"/>
    <p:sldId id="274" r:id="rId7"/>
    <p:sldId id="270" r:id="rId8"/>
    <p:sldId id="269" r:id="rId9"/>
    <p:sldId id="258" r:id="rId10"/>
    <p:sldId id="259" r:id="rId11"/>
    <p:sldId id="260" r:id="rId12"/>
    <p:sldId id="261" r:id="rId13"/>
    <p:sldId id="262" r:id="rId14"/>
    <p:sldId id="263" r:id="rId15"/>
    <p:sldId id="267" r:id="rId16"/>
    <p:sldId id="268" r:id="rId17"/>
    <p:sldId id="264" r:id="rId18"/>
    <p:sldId id="265" r:id="rId19"/>
    <p:sldId id="266" r:id="rId20"/>
    <p:sldId id="272" r:id="rId21"/>
    <p:sldId id="27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fiya Tupovicharska" initials="ST" lastIdx="1" clrIdx="0">
    <p:extLst>
      <p:ext uri="{19B8F6BF-5375-455C-9EA6-DF929625EA0E}">
        <p15:presenceInfo xmlns:p15="http://schemas.microsoft.com/office/powerpoint/2012/main" userId="Sofiya Tupovicharsk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20" d="100"/>
          <a:sy n="120" d="100"/>
        </p:scale>
        <p:origin x="120" y="2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2DD71B-81E2-4023-AE05-AF124D0F1B8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84EFBB78-34EE-4882-A6AA-739C9618FA09}">
      <dgm:prSet phldrT="[Text]"/>
      <dgm:spPr/>
      <dgm:t>
        <a:bodyPr/>
        <a:lstStyle/>
        <a:p>
          <a:r>
            <a:rPr lang="en-US" dirty="0"/>
            <a:t>CEO’s</a:t>
          </a:r>
          <a:endParaRPr lang="en-GB" dirty="0"/>
        </a:p>
      </dgm:t>
    </dgm:pt>
    <dgm:pt modelId="{0C375EFB-33FD-4E0F-AECE-70637EA99F1C}" type="parTrans" cxnId="{13C66328-C23D-4421-8A84-F070E8073963}">
      <dgm:prSet/>
      <dgm:spPr/>
      <dgm:t>
        <a:bodyPr/>
        <a:lstStyle/>
        <a:p>
          <a:endParaRPr lang="en-GB"/>
        </a:p>
      </dgm:t>
    </dgm:pt>
    <dgm:pt modelId="{4DE051B9-DAE1-4427-A3D1-492B37AE7E6D}" type="sibTrans" cxnId="{13C66328-C23D-4421-8A84-F070E8073963}">
      <dgm:prSet/>
      <dgm:spPr/>
      <dgm:t>
        <a:bodyPr/>
        <a:lstStyle/>
        <a:p>
          <a:endParaRPr lang="en-GB"/>
        </a:p>
      </dgm:t>
    </dgm:pt>
    <dgm:pt modelId="{2A68AD87-CAF4-4601-BAC4-1C9B922D89D3}" type="asst">
      <dgm:prSet phldrT="[Text]"/>
      <dgm:spPr/>
      <dgm:t>
        <a:bodyPr/>
        <a:lstStyle/>
        <a:p>
          <a:r>
            <a:rPr lang="en-US" dirty="0"/>
            <a:t>Management</a:t>
          </a:r>
          <a:endParaRPr lang="en-GB" dirty="0"/>
        </a:p>
      </dgm:t>
    </dgm:pt>
    <dgm:pt modelId="{DF5141CB-8219-47FA-BBDB-6E06F44C76D5}" type="parTrans" cxnId="{2EE4B436-401C-4961-8F44-77AE177F8208}">
      <dgm:prSet/>
      <dgm:spPr/>
      <dgm:t>
        <a:bodyPr/>
        <a:lstStyle/>
        <a:p>
          <a:endParaRPr lang="en-GB"/>
        </a:p>
      </dgm:t>
    </dgm:pt>
    <dgm:pt modelId="{1D5B62A6-9EC3-4255-B421-A13B9D8D2918}" type="sibTrans" cxnId="{2EE4B436-401C-4961-8F44-77AE177F8208}">
      <dgm:prSet/>
      <dgm:spPr/>
      <dgm:t>
        <a:bodyPr/>
        <a:lstStyle/>
        <a:p>
          <a:endParaRPr lang="en-GB"/>
        </a:p>
      </dgm:t>
    </dgm:pt>
    <dgm:pt modelId="{31201415-519A-4B96-86F9-D661089F26B8}">
      <dgm:prSet phldrT="[Text]"/>
      <dgm:spPr/>
      <dgm:t>
        <a:bodyPr/>
        <a:lstStyle/>
        <a:p>
          <a:r>
            <a:rPr lang="en-US" dirty="0"/>
            <a:t>Artists</a:t>
          </a:r>
          <a:endParaRPr lang="en-GB" dirty="0"/>
        </a:p>
      </dgm:t>
    </dgm:pt>
    <dgm:pt modelId="{69B5521A-9AC3-4D5A-92B0-3F91049B81D2}" type="parTrans" cxnId="{7D3B3B14-8E23-42E3-AA2A-D6287C64E945}">
      <dgm:prSet/>
      <dgm:spPr/>
      <dgm:t>
        <a:bodyPr/>
        <a:lstStyle/>
        <a:p>
          <a:endParaRPr lang="en-GB"/>
        </a:p>
      </dgm:t>
    </dgm:pt>
    <dgm:pt modelId="{89B59789-5C59-4289-A697-80BA7B7E43C7}" type="sibTrans" cxnId="{7D3B3B14-8E23-42E3-AA2A-D6287C64E945}">
      <dgm:prSet/>
      <dgm:spPr/>
      <dgm:t>
        <a:bodyPr/>
        <a:lstStyle/>
        <a:p>
          <a:endParaRPr lang="en-GB"/>
        </a:p>
      </dgm:t>
    </dgm:pt>
    <dgm:pt modelId="{2806D429-ADDE-4104-B8D1-1AB835072228}">
      <dgm:prSet phldrT="[Text]"/>
      <dgm:spPr/>
      <dgm:t>
        <a:bodyPr/>
        <a:lstStyle/>
        <a:p>
          <a:r>
            <a:rPr lang="en-US" dirty="0"/>
            <a:t>Piercer</a:t>
          </a:r>
          <a:endParaRPr lang="en-GB" dirty="0"/>
        </a:p>
      </dgm:t>
    </dgm:pt>
    <dgm:pt modelId="{D1AA852A-7B17-4A82-A8F9-51888AFEAB5F}" type="parTrans" cxnId="{E4B44CA9-1E10-440A-9D34-A3818E8F2329}">
      <dgm:prSet/>
      <dgm:spPr/>
      <dgm:t>
        <a:bodyPr/>
        <a:lstStyle/>
        <a:p>
          <a:endParaRPr lang="en-GB"/>
        </a:p>
      </dgm:t>
    </dgm:pt>
    <dgm:pt modelId="{0EEF3D92-B3D8-4307-BE5F-7878CC20D445}" type="sibTrans" cxnId="{E4B44CA9-1E10-440A-9D34-A3818E8F2329}">
      <dgm:prSet/>
      <dgm:spPr/>
      <dgm:t>
        <a:bodyPr/>
        <a:lstStyle/>
        <a:p>
          <a:endParaRPr lang="en-GB"/>
        </a:p>
      </dgm:t>
    </dgm:pt>
    <dgm:pt modelId="{86B814D4-8056-4E26-A6FF-98C06F669BE6}">
      <dgm:prSet phldrT="[Text]"/>
      <dgm:spPr/>
      <dgm:t>
        <a:bodyPr/>
        <a:lstStyle/>
        <a:p>
          <a:r>
            <a:rPr lang="en-US" dirty="0"/>
            <a:t>Other</a:t>
          </a:r>
          <a:endParaRPr lang="en-GB" dirty="0"/>
        </a:p>
      </dgm:t>
    </dgm:pt>
    <dgm:pt modelId="{81D7B8C5-3DF6-4961-A87D-898D5A70B4B6}" type="parTrans" cxnId="{0E99983C-CA89-4A9B-BCF0-10748BA7E576}">
      <dgm:prSet/>
      <dgm:spPr/>
      <dgm:t>
        <a:bodyPr/>
        <a:lstStyle/>
        <a:p>
          <a:endParaRPr lang="en-GB"/>
        </a:p>
      </dgm:t>
    </dgm:pt>
    <dgm:pt modelId="{B6C92244-70A4-4E12-9D4F-FC1F7F476AF1}" type="sibTrans" cxnId="{0E99983C-CA89-4A9B-BCF0-10748BA7E576}">
      <dgm:prSet/>
      <dgm:spPr/>
      <dgm:t>
        <a:bodyPr/>
        <a:lstStyle/>
        <a:p>
          <a:endParaRPr lang="en-GB"/>
        </a:p>
      </dgm:t>
    </dgm:pt>
    <dgm:pt modelId="{A475B68B-C612-49D4-B268-5A3723B5BFB9}" type="pres">
      <dgm:prSet presAssocID="{3A2DD71B-81E2-4023-AE05-AF124D0F1B8D}" presName="hierChild1" presStyleCnt="0">
        <dgm:presLayoutVars>
          <dgm:orgChart val="1"/>
          <dgm:chPref val="1"/>
          <dgm:dir/>
          <dgm:animOne val="branch"/>
          <dgm:animLvl val="lvl"/>
          <dgm:resizeHandles/>
        </dgm:presLayoutVars>
      </dgm:prSet>
      <dgm:spPr/>
    </dgm:pt>
    <dgm:pt modelId="{FC6B76EB-FD11-4FB1-A538-960C8B28856C}" type="pres">
      <dgm:prSet presAssocID="{84EFBB78-34EE-4882-A6AA-739C9618FA09}" presName="hierRoot1" presStyleCnt="0">
        <dgm:presLayoutVars>
          <dgm:hierBranch val="init"/>
        </dgm:presLayoutVars>
      </dgm:prSet>
      <dgm:spPr/>
    </dgm:pt>
    <dgm:pt modelId="{F70DC043-E390-4448-A238-3A0E6C11681F}" type="pres">
      <dgm:prSet presAssocID="{84EFBB78-34EE-4882-A6AA-739C9618FA09}" presName="rootComposite1" presStyleCnt="0"/>
      <dgm:spPr/>
    </dgm:pt>
    <dgm:pt modelId="{DB62FC73-1B6F-4923-9BFA-84E861425484}" type="pres">
      <dgm:prSet presAssocID="{84EFBB78-34EE-4882-A6AA-739C9618FA09}" presName="rootText1" presStyleLbl="node0" presStyleIdx="0" presStyleCnt="1" custLinFactNeighborY="850">
        <dgm:presLayoutVars>
          <dgm:chPref val="3"/>
        </dgm:presLayoutVars>
      </dgm:prSet>
      <dgm:spPr/>
    </dgm:pt>
    <dgm:pt modelId="{65D6197B-9BAE-4EFC-9C35-810BD12B4F91}" type="pres">
      <dgm:prSet presAssocID="{84EFBB78-34EE-4882-A6AA-739C9618FA09}" presName="rootConnector1" presStyleLbl="node1" presStyleIdx="0" presStyleCnt="0"/>
      <dgm:spPr/>
    </dgm:pt>
    <dgm:pt modelId="{7C39708F-4D6A-4661-8735-BA525B0BBE3C}" type="pres">
      <dgm:prSet presAssocID="{84EFBB78-34EE-4882-A6AA-739C9618FA09}" presName="hierChild2" presStyleCnt="0"/>
      <dgm:spPr/>
    </dgm:pt>
    <dgm:pt modelId="{B9C32320-39B0-4A1B-9069-6C94B3DA1421}" type="pres">
      <dgm:prSet presAssocID="{69B5521A-9AC3-4D5A-92B0-3F91049B81D2}" presName="Name37" presStyleLbl="parChTrans1D2" presStyleIdx="0" presStyleCnt="4"/>
      <dgm:spPr/>
    </dgm:pt>
    <dgm:pt modelId="{5DF9D892-3096-4259-874C-65CE11FEAC56}" type="pres">
      <dgm:prSet presAssocID="{31201415-519A-4B96-86F9-D661089F26B8}" presName="hierRoot2" presStyleCnt="0">
        <dgm:presLayoutVars>
          <dgm:hierBranch val="init"/>
        </dgm:presLayoutVars>
      </dgm:prSet>
      <dgm:spPr/>
    </dgm:pt>
    <dgm:pt modelId="{DD167619-1947-44D5-8B34-1C9473CC1F6F}" type="pres">
      <dgm:prSet presAssocID="{31201415-519A-4B96-86F9-D661089F26B8}" presName="rootComposite" presStyleCnt="0"/>
      <dgm:spPr/>
    </dgm:pt>
    <dgm:pt modelId="{758721C6-5BC3-46E4-9E46-C69B9899761D}" type="pres">
      <dgm:prSet presAssocID="{31201415-519A-4B96-86F9-D661089F26B8}" presName="rootText" presStyleLbl="node2" presStyleIdx="0" presStyleCnt="3">
        <dgm:presLayoutVars>
          <dgm:chPref val="3"/>
        </dgm:presLayoutVars>
      </dgm:prSet>
      <dgm:spPr/>
    </dgm:pt>
    <dgm:pt modelId="{F567A3DE-214D-40FF-9BCF-5A33EA53304B}" type="pres">
      <dgm:prSet presAssocID="{31201415-519A-4B96-86F9-D661089F26B8}" presName="rootConnector" presStyleLbl="node2" presStyleIdx="0" presStyleCnt="3"/>
      <dgm:spPr/>
    </dgm:pt>
    <dgm:pt modelId="{F8E091FC-859D-411D-B315-2AD3F011DDA7}" type="pres">
      <dgm:prSet presAssocID="{31201415-519A-4B96-86F9-D661089F26B8}" presName="hierChild4" presStyleCnt="0"/>
      <dgm:spPr/>
    </dgm:pt>
    <dgm:pt modelId="{95450C0D-CC98-4329-A5BF-D94CD374867E}" type="pres">
      <dgm:prSet presAssocID="{31201415-519A-4B96-86F9-D661089F26B8}" presName="hierChild5" presStyleCnt="0"/>
      <dgm:spPr/>
    </dgm:pt>
    <dgm:pt modelId="{01C4F0C7-E4DE-4D7B-B265-2783B078BD2E}" type="pres">
      <dgm:prSet presAssocID="{D1AA852A-7B17-4A82-A8F9-51888AFEAB5F}" presName="Name37" presStyleLbl="parChTrans1D2" presStyleIdx="1" presStyleCnt="4"/>
      <dgm:spPr/>
    </dgm:pt>
    <dgm:pt modelId="{BC1EBE0F-3F1E-43FD-ACAD-8E567A84824B}" type="pres">
      <dgm:prSet presAssocID="{2806D429-ADDE-4104-B8D1-1AB835072228}" presName="hierRoot2" presStyleCnt="0">
        <dgm:presLayoutVars>
          <dgm:hierBranch val="init"/>
        </dgm:presLayoutVars>
      </dgm:prSet>
      <dgm:spPr/>
    </dgm:pt>
    <dgm:pt modelId="{FFF46C23-6B8D-40F3-9171-E1A14E826C16}" type="pres">
      <dgm:prSet presAssocID="{2806D429-ADDE-4104-B8D1-1AB835072228}" presName="rootComposite" presStyleCnt="0"/>
      <dgm:spPr/>
    </dgm:pt>
    <dgm:pt modelId="{8F067F27-A8F3-4E67-85B9-49C67D7499AC}" type="pres">
      <dgm:prSet presAssocID="{2806D429-ADDE-4104-B8D1-1AB835072228}" presName="rootText" presStyleLbl="node2" presStyleIdx="1" presStyleCnt="3">
        <dgm:presLayoutVars>
          <dgm:chPref val="3"/>
        </dgm:presLayoutVars>
      </dgm:prSet>
      <dgm:spPr/>
    </dgm:pt>
    <dgm:pt modelId="{491E5883-49D9-478B-BAAE-1CE7823850AF}" type="pres">
      <dgm:prSet presAssocID="{2806D429-ADDE-4104-B8D1-1AB835072228}" presName="rootConnector" presStyleLbl="node2" presStyleIdx="1" presStyleCnt="3"/>
      <dgm:spPr/>
    </dgm:pt>
    <dgm:pt modelId="{51EE93EF-D422-414F-AC57-D0F3F95E9C6F}" type="pres">
      <dgm:prSet presAssocID="{2806D429-ADDE-4104-B8D1-1AB835072228}" presName="hierChild4" presStyleCnt="0"/>
      <dgm:spPr/>
    </dgm:pt>
    <dgm:pt modelId="{ED01AD54-D52F-4319-9AC3-FB0DA69499E8}" type="pres">
      <dgm:prSet presAssocID="{2806D429-ADDE-4104-B8D1-1AB835072228}" presName="hierChild5" presStyleCnt="0"/>
      <dgm:spPr/>
    </dgm:pt>
    <dgm:pt modelId="{77DD02DC-3047-48CD-A55B-761F06D4B9F7}" type="pres">
      <dgm:prSet presAssocID="{81D7B8C5-3DF6-4961-A87D-898D5A70B4B6}" presName="Name37" presStyleLbl="parChTrans1D2" presStyleIdx="2" presStyleCnt="4"/>
      <dgm:spPr/>
    </dgm:pt>
    <dgm:pt modelId="{36004BFB-B5AF-40E8-AC29-D8A8D1568C41}" type="pres">
      <dgm:prSet presAssocID="{86B814D4-8056-4E26-A6FF-98C06F669BE6}" presName="hierRoot2" presStyleCnt="0">
        <dgm:presLayoutVars>
          <dgm:hierBranch val="init"/>
        </dgm:presLayoutVars>
      </dgm:prSet>
      <dgm:spPr/>
    </dgm:pt>
    <dgm:pt modelId="{2AF6E95E-1F50-4B80-973C-E6ABB61294FC}" type="pres">
      <dgm:prSet presAssocID="{86B814D4-8056-4E26-A6FF-98C06F669BE6}" presName="rootComposite" presStyleCnt="0"/>
      <dgm:spPr/>
    </dgm:pt>
    <dgm:pt modelId="{1147D805-8C04-4A67-9D49-3E424E230B6F}" type="pres">
      <dgm:prSet presAssocID="{86B814D4-8056-4E26-A6FF-98C06F669BE6}" presName="rootText" presStyleLbl="node2" presStyleIdx="2" presStyleCnt="3">
        <dgm:presLayoutVars>
          <dgm:chPref val="3"/>
        </dgm:presLayoutVars>
      </dgm:prSet>
      <dgm:spPr/>
    </dgm:pt>
    <dgm:pt modelId="{ED838716-B958-49A2-B3C2-0CF925B2B6D4}" type="pres">
      <dgm:prSet presAssocID="{86B814D4-8056-4E26-A6FF-98C06F669BE6}" presName="rootConnector" presStyleLbl="node2" presStyleIdx="2" presStyleCnt="3"/>
      <dgm:spPr/>
    </dgm:pt>
    <dgm:pt modelId="{A9118367-D4E8-4840-A108-9984AEF8FFB7}" type="pres">
      <dgm:prSet presAssocID="{86B814D4-8056-4E26-A6FF-98C06F669BE6}" presName="hierChild4" presStyleCnt="0"/>
      <dgm:spPr/>
    </dgm:pt>
    <dgm:pt modelId="{0CDBF95B-6AD0-46D5-8EEE-4F9081AE33B5}" type="pres">
      <dgm:prSet presAssocID="{86B814D4-8056-4E26-A6FF-98C06F669BE6}" presName="hierChild5" presStyleCnt="0"/>
      <dgm:spPr/>
    </dgm:pt>
    <dgm:pt modelId="{EB3DB7DA-FBD5-4084-BE4D-1FC4DB64B85B}" type="pres">
      <dgm:prSet presAssocID="{84EFBB78-34EE-4882-A6AA-739C9618FA09}" presName="hierChild3" presStyleCnt="0"/>
      <dgm:spPr/>
    </dgm:pt>
    <dgm:pt modelId="{3550F2B7-367F-4275-8F65-CB7AA89E1C65}" type="pres">
      <dgm:prSet presAssocID="{DF5141CB-8219-47FA-BBDB-6E06F44C76D5}" presName="Name111" presStyleLbl="parChTrans1D2" presStyleIdx="3" presStyleCnt="4"/>
      <dgm:spPr/>
    </dgm:pt>
    <dgm:pt modelId="{02C92F10-7AEF-452A-B837-042CA7EA0A88}" type="pres">
      <dgm:prSet presAssocID="{2A68AD87-CAF4-4601-BAC4-1C9B922D89D3}" presName="hierRoot3" presStyleCnt="0">
        <dgm:presLayoutVars>
          <dgm:hierBranch val="init"/>
        </dgm:presLayoutVars>
      </dgm:prSet>
      <dgm:spPr/>
    </dgm:pt>
    <dgm:pt modelId="{E4E3E577-2E69-40C4-8F4D-4611F505EFE9}" type="pres">
      <dgm:prSet presAssocID="{2A68AD87-CAF4-4601-BAC4-1C9B922D89D3}" presName="rootComposite3" presStyleCnt="0"/>
      <dgm:spPr/>
    </dgm:pt>
    <dgm:pt modelId="{AFFB952F-38C8-4FB5-815B-6188AD24DD55}" type="pres">
      <dgm:prSet presAssocID="{2A68AD87-CAF4-4601-BAC4-1C9B922D89D3}" presName="rootText3" presStyleLbl="asst1" presStyleIdx="0" presStyleCnt="1">
        <dgm:presLayoutVars>
          <dgm:chPref val="3"/>
        </dgm:presLayoutVars>
      </dgm:prSet>
      <dgm:spPr/>
    </dgm:pt>
    <dgm:pt modelId="{CF5D9D62-9060-4C60-965A-E7A17731905C}" type="pres">
      <dgm:prSet presAssocID="{2A68AD87-CAF4-4601-BAC4-1C9B922D89D3}" presName="rootConnector3" presStyleLbl="asst1" presStyleIdx="0" presStyleCnt="1"/>
      <dgm:spPr/>
    </dgm:pt>
    <dgm:pt modelId="{91E38BB4-B4DE-49AA-97F0-A6BDA20B9A25}" type="pres">
      <dgm:prSet presAssocID="{2A68AD87-CAF4-4601-BAC4-1C9B922D89D3}" presName="hierChild6" presStyleCnt="0"/>
      <dgm:spPr/>
    </dgm:pt>
    <dgm:pt modelId="{89D9345A-F1A0-4F4C-9BBE-4C3B7D5E4C79}" type="pres">
      <dgm:prSet presAssocID="{2A68AD87-CAF4-4601-BAC4-1C9B922D89D3}" presName="hierChild7" presStyleCnt="0"/>
      <dgm:spPr/>
    </dgm:pt>
  </dgm:ptLst>
  <dgm:cxnLst>
    <dgm:cxn modelId="{7D3B3B14-8E23-42E3-AA2A-D6287C64E945}" srcId="{84EFBB78-34EE-4882-A6AA-739C9618FA09}" destId="{31201415-519A-4B96-86F9-D661089F26B8}" srcOrd="1" destOrd="0" parTransId="{69B5521A-9AC3-4D5A-92B0-3F91049B81D2}" sibTransId="{89B59789-5C59-4289-A697-80BA7B7E43C7}"/>
    <dgm:cxn modelId="{13C66328-C23D-4421-8A84-F070E8073963}" srcId="{3A2DD71B-81E2-4023-AE05-AF124D0F1B8D}" destId="{84EFBB78-34EE-4882-A6AA-739C9618FA09}" srcOrd="0" destOrd="0" parTransId="{0C375EFB-33FD-4E0F-AECE-70637EA99F1C}" sibTransId="{4DE051B9-DAE1-4427-A3D1-492B37AE7E6D}"/>
    <dgm:cxn modelId="{2EE4B436-401C-4961-8F44-77AE177F8208}" srcId="{84EFBB78-34EE-4882-A6AA-739C9618FA09}" destId="{2A68AD87-CAF4-4601-BAC4-1C9B922D89D3}" srcOrd="0" destOrd="0" parTransId="{DF5141CB-8219-47FA-BBDB-6E06F44C76D5}" sibTransId="{1D5B62A6-9EC3-4255-B421-A13B9D8D2918}"/>
    <dgm:cxn modelId="{0E99983C-CA89-4A9B-BCF0-10748BA7E576}" srcId="{84EFBB78-34EE-4882-A6AA-739C9618FA09}" destId="{86B814D4-8056-4E26-A6FF-98C06F669BE6}" srcOrd="3" destOrd="0" parTransId="{81D7B8C5-3DF6-4961-A87D-898D5A70B4B6}" sibTransId="{B6C92244-70A4-4E12-9D4F-FC1F7F476AF1}"/>
    <dgm:cxn modelId="{5AD85658-A593-4761-88F7-F351D98440DE}" type="presOf" srcId="{86B814D4-8056-4E26-A6FF-98C06F669BE6}" destId="{1147D805-8C04-4A67-9D49-3E424E230B6F}" srcOrd="0" destOrd="0" presId="urn:microsoft.com/office/officeart/2005/8/layout/orgChart1"/>
    <dgm:cxn modelId="{B2D48685-CB6F-4196-A831-897A02AE8B0D}" type="presOf" srcId="{81D7B8C5-3DF6-4961-A87D-898D5A70B4B6}" destId="{77DD02DC-3047-48CD-A55B-761F06D4B9F7}" srcOrd="0" destOrd="0" presId="urn:microsoft.com/office/officeart/2005/8/layout/orgChart1"/>
    <dgm:cxn modelId="{80EC128B-10C8-44AD-B875-A7E9DA9CF8F0}" type="presOf" srcId="{D1AA852A-7B17-4A82-A8F9-51888AFEAB5F}" destId="{01C4F0C7-E4DE-4D7B-B265-2783B078BD2E}" srcOrd="0" destOrd="0" presId="urn:microsoft.com/office/officeart/2005/8/layout/orgChart1"/>
    <dgm:cxn modelId="{8975858B-8FDF-4AFF-8FE8-6FB76F904D1F}" type="presOf" srcId="{31201415-519A-4B96-86F9-D661089F26B8}" destId="{F567A3DE-214D-40FF-9BCF-5A33EA53304B}" srcOrd="1" destOrd="0" presId="urn:microsoft.com/office/officeart/2005/8/layout/orgChart1"/>
    <dgm:cxn modelId="{7565D896-FF54-4CBF-B846-6FC18BA4F777}" type="presOf" srcId="{2A68AD87-CAF4-4601-BAC4-1C9B922D89D3}" destId="{AFFB952F-38C8-4FB5-815B-6188AD24DD55}" srcOrd="0" destOrd="0" presId="urn:microsoft.com/office/officeart/2005/8/layout/orgChart1"/>
    <dgm:cxn modelId="{8A9B9C9D-3818-4179-92F9-320A0941705B}" type="presOf" srcId="{2806D429-ADDE-4104-B8D1-1AB835072228}" destId="{8F067F27-A8F3-4E67-85B9-49C67D7499AC}" srcOrd="0" destOrd="0" presId="urn:microsoft.com/office/officeart/2005/8/layout/orgChart1"/>
    <dgm:cxn modelId="{E4B44CA9-1E10-440A-9D34-A3818E8F2329}" srcId="{84EFBB78-34EE-4882-A6AA-739C9618FA09}" destId="{2806D429-ADDE-4104-B8D1-1AB835072228}" srcOrd="2" destOrd="0" parTransId="{D1AA852A-7B17-4A82-A8F9-51888AFEAB5F}" sibTransId="{0EEF3D92-B3D8-4307-BE5F-7878CC20D445}"/>
    <dgm:cxn modelId="{A5F1FAA9-5F09-485C-964A-A41103E14876}" type="presOf" srcId="{84EFBB78-34EE-4882-A6AA-739C9618FA09}" destId="{DB62FC73-1B6F-4923-9BFA-84E861425484}" srcOrd="0" destOrd="0" presId="urn:microsoft.com/office/officeart/2005/8/layout/orgChart1"/>
    <dgm:cxn modelId="{7762F6B5-006E-4E5B-9DAD-6CF57E17A62D}" type="presOf" srcId="{69B5521A-9AC3-4D5A-92B0-3F91049B81D2}" destId="{B9C32320-39B0-4A1B-9069-6C94B3DA1421}" srcOrd="0" destOrd="0" presId="urn:microsoft.com/office/officeart/2005/8/layout/orgChart1"/>
    <dgm:cxn modelId="{2B0B27BF-720B-4FD1-AC46-CB72802F7B53}" type="presOf" srcId="{31201415-519A-4B96-86F9-D661089F26B8}" destId="{758721C6-5BC3-46E4-9E46-C69B9899761D}" srcOrd="0" destOrd="0" presId="urn:microsoft.com/office/officeart/2005/8/layout/orgChart1"/>
    <dgm:cxn modelId="{2AE0E7D6-D2C1-40A6-BC7F-40CEF0BF92E2}" type="presOf" srcId="{2A68AD87-CAF4-4601-BAC4-1C9B922D89D3}" destId="{CF5D9D62-9060-4C60-965A-E7A17731905C}" srcOrd="1" destOrd="0" presId="urn:microsoft.com/office/officeart/2005/8/layout/orgChart1"/>
    <dgm:cxn modelId="{9B2691E1-E37B-4CDF-BE2A-11B576D36949}" type="presOf" srcId="{84EFBB78-34EE-4882-A6AA-739C9618FA09}" destId="{65D6197B-9BAE-4EFC-9C35-810BD12B4F91}" srcOrd="1" destOrd="0" presId="urn:microsoft.com/office/officeart/2005/8/layout/orgChart1"/>
    <dgm:cxn modelId="{D42E94E7-4839-4E0E-83F5-9DA9B5F7CAA7}" type="presOf" srcId="{86B814D4-8056-4E26-A6FF-98C06F669BE6}" destId="{ED838716-B958-49A2-B3C2-0CF925B2B6D4}" srcOrd="1" destOrd="0" presId="urn:microsoft.com/office/officeart/2005/8/layout/orgChart1"/>
    <dgm:cxn modelId="{4CBD3AF9-9BB1-4B67-A925-7E55E32B0DD2}" type="presOf" srcId="{DF5141CB-8219-47FA-BBDB-6E06F44C76D5}" destId="{3550F2B7-367F-4275-8F65-CB7AA89E1C65}" srcOrd="0" destOrd="0" presId="urn:microsoft.com/office/officeart/2005/8/layout/orgChart1"/>
    <dgm:cxn modelId="{4CD5D4F9-09B5-47AB-99CF-6FDD001E0AF1}" type="presOf" srcId="{2806D429-ADDE-4104-B8D1-1AB835072228}" destId="{491E5883-49D9-478B-BAAE-1CE7823850AF}" srcOrd="1" destOrd="0" presId="urn:microsoft.com/office/officeart/2005/8/layout/orgChart1"/>
    <dgm:cxn modelId="{3551EDFC-CBA6-4D68-BBE8-BD8B95632041}" type="presOf" srcId="{3A2DD71B-81E2-4023-AE05-AF124D0F1B8D}" destId="{A475B68B-C612-49D4-B268-5A3723B5BFB9}" srcOrd="0" destOrd="0" presId="urn:microsoft.com/office/officeart/2005/8/layout/orgChart1"/>
    <dgm:cxn modelId="{E4E21FA7-B5C7-469C-83E8-89303167B393}" type="presParOf" srcId="{A475B68B-C612-49D4-B268-5A3723B5BFB9}" destId="{FC6B76EB-FD11-4FB1-A538-960C8B28856C}" srcOrd="0" destOrd="0" presId="urn:microsoft.com/office/officeart/2005/8/layout/orgChart1"/>
    <dgm:cxn modelId="{F165321F-8BAF-4E53-87A5-2C5A894305EC}" type="presParOf" srcId="{FC6B76EB-FD11-4FB1-A538-960C8B28856C}" destId="{F70DC043-E390-4448-A238-3A0E6C11681F}" srcOrd="0" destOrd="0" presId="urn:microsoft.com/office/officeart/2005/8/layout/orgChart1"/>
    <dgm:cxn modelId="{E6BEFDF3-0373-4005-B154-BA0F73F454FC}" type="presParOf" srcId="{F70DC043-E390-4448-A238-3A0E6C11681F}" destId="{DB62FC73-1B6F-4923-9BFA-84E861425484}" srcOrd="0" destOrd="0" presId="urn:microsoft.com/office/officeart/2005/8/layout/orgChart1"/>
    <dgm:cxn modelId="{C6CABEB8-A20E-4E7E-9D9E-1BD154920EAC}" type="presParOf" srcId="{F70DC043-E390-4448-A238-3A0E6C11681F}" destId="{65D6197B-9BAE-4EFC-9C35-810BD12B4F91}" srcOrd="1" destOrd="0" presId="urn:microsoft.com/office/officeart/2005/8/layout/orgChart1"/>
    <dgm:cxn modelId="{F61D700F-A192-48A3-95EC-8FDC691117FD}" type="presParOf" srcId="{FC6B76EB-FD11-4FB1-A538-960C8B28856C}" destId="{7C39708F-4D6A-4661-8735-BA525B0BBE3C}" srcOrd="1" destOrd="0" presId="urn:microsoft.com/office/officeart/2005/8/layout/orgChart1"/>
    <dgm:cxn modelId="{AF634D5F-5E60-41A7-BDB4-24290E05BFA1}" type="presParOf" srcId="{7C39708F-4D6A-4661-8735-BA525B0BBE3C}" destId="{B9C32320-39B0-4A1B-9069-6C94B3DA1421}" srcOrd="0" destOrd="0" presId="urn:microsoft.com/office/officeart/2005/8/layout/orgChart1"/>
    <dgm:cxn modelId="{90AF4D40-F887-415D-BC9A-5256E12FCB9B}" type="presParOf" srcId="{7C39708F-4D6A-4661-8735-BA525B0BBE3C}" destId="{5DF9D892-3096-4259-874C-65CE11FEAC56}" srcOrd="1" destOrd="0" presId="urn:microsoft.com/office/officeart/2005/8/layout/orgChart1"/>
    <dgm:cxn modelId="{45FDC4F2-EFB7-4EB7-92DD-36ED7B3CCC09}" type="presParOf" srcId="{5DF9D892-3096-4259-874C-65CE11FEAC56}" destId="{DD167619-1947-44D5-8B34-1C9473CC1F6F}" srcOrd="0" destOrd="0" presId="urn:microsoft.com/office/officeart/2005/8/layout/orgChart1"/>
    <dgm:cxn modelId="{94B5DD68-1E3E-48BB-BD76-C6B20A061BE7}" type="presParOf" srcId="{DD167619-1947-44D5-8B34-1C9473CC1F6F}" destId="{758721C6-5BC3-46E4-9E46-C69B9899761D}" srcOrd="0" destOrd="0" presId="urn:microsoft.com/office/officeart/2005/8/layout/orgChart1"/>
    <dgm:cxn modelId="{3CABBD27-6F3E-4B94-B1E5-E864D054C6B3}" type="presParOf" srcId="{DD167619-1947-44D5-8B34-1C9473CC1F6F}" destId="{F567A3DE-214D-40FF-9BCF-5A33EA53304B}" srcOrd="1" destOrd="0" presId="urn:microsoft.com/office/officeart/2005/8/layout/orgChart1"/>
    <dgm:cxn modelId="{5D1B2315-514C-460F-80A8-D600F03DC248}" type="presParOf" srcId="{5DF9D892-3096-4259-874C-65CE11FEAC56}" destId="{F8E091FC-859D-411D-B315-2AD3F011DDA7}" srcOrd="1" destOrd="0" presId="urn:microsoft.com/office/officeart/2005/8/layout/orgChart1"/>
    <dgm:cxn modelId="{63E09663-67CC-4C85-AC36-0B0F4A26DE5E}" type="presParOf" srcId="{5DF9D892-3096-4259-874C-65CE11FEAC56}" destId="{95450C0D-CC98-4329-A5BF-D94CD374867E}" srcOrd="2" destOrd="0" presId="urn:microsoft.com/office/officeart/2005/8/layout/orgChart1"/>
    <dgm:cxn modelId="{3294AD65-F048-4368-A90D-F8E7B919B9F2}" type="presParOf" srcId="{7C39708F-4D6A-4661-8735-BA525B0BBE3C}" destId="{01C4F0C7-E4DE-4D7B-B265-2783B078BD2E}" srcOrd="2" destOrd="0" presId="urn:microsoft.com/office/officeart/2005/8/layout/orgChart1"/>
    <dgm:cxn modelId="{DF184EF3-4166-4120-B769-332B28A3D7DD}" type="presParOf" srcId="{7C39708F-4D6A-4661-8735-BA525B0BBE3C}" destId="{BC1EBE0F-3F1E-43FD-ACAD-8E567A84824B}" srcOrd="3" destOrd="0" presId="urn:microsoft.com/office/officeart/2005/8/layout/orgChart1"/>
    <dgm:cxn modelId="{F991CA53-43A0-44DF-A82E-26FF535E346E}" type="presParOf" srcId="{BC1EBE0F-3F1E-43FD-ACAD-8E567A84824B}" destId="{FFF46C23-6B8D-40F3-9171-E1A14E826C16}" srcOrd="0" destOrd="0" presId="urn:microsoft.com/office/officeart/2005/8/layout/orgChart1"/>
    <dgm:cxn modelId="{08070E27-A75F-4512-8C50-6D05B69DC3A1}" type="presParOf" srcId="{FFF46C23-6B8D-40F3-9171-E1A14E826C16}" destId="{8F067F27-A8F3-4E67-85B9-49C67D7499AC}" srcOrd="0" destOrd="0" presId="urn:microsoft.com/office/officeart/2005/8/layout/orgChart1"/>
    <dgm:cxn modelId="{B537598F-69BF-4033-AB3B-584FA55B3F46}" type="presParOf" srcId="{FFF46C23-6B8D-40F3-9171-E1A14E826C16}" destId="{491E5883-49D9-478B-BAAE-1CE7823850AF}" srcOrd="1" destOrd="0" presId="urn:microsoft.com/office/officeart/2005/8/layout/orgChart1"/>
    <dgm:cxn modelId="{516F0629-E170-483D-BDE0-D4BCC0402712}" type="presParOf" srcId="{BC1EBE0F-3F1E-43FD-ACAD-8E567A84824B}" destId="{51EE93EF-D422-414F-AC57-D0F3F95E9C6F}" srcOrd="1" destOrd="0" presId="urn:microsoft.com/office/officeart/2005/8/layout/orgChart1"/>
    <dgm:cxn modelId="{24A3795C-F78A-46A4-9B38-2B93A501C60A}" type="presParOf" srcId="{BC1EBE0F-3F1E-43FD-ACAD-8E567A84824B}" destId="{ED01AD54-D52F-4319-9AC3-FB0DA69499E8}" srcOrd="2" destOrd="0" presId="urn:microsoft.com/office/officeart/2005/8/layout/orgChart1"/>
    <dgm:cxn modelId="{2E8A6F86-DA43-43EE-A663-E8EC545ABB7E}" type="presParOf" srcId="{7C39708F-4D6A-4661-8735-BA525B0BBE3C}" destId="{77DD02DC-3047-48CD-A55B-761F06D4B9F7}" srcOrd="4" destOrd="0" presId="urn:microsoft.com/office/officeart/2005/8/layout/orgChart1"/>
    <dgm:cxn modelId="{FF4913E7-47FE-494C-9C1C-BCA08229B908}" type="presParOf" srcId="{7C39708F-4D6A-4661-8735-BA525B0BBE3C}" destId="{36004BFB-B5AF-40E8-AC29-D8A8D1568C41}" srcOrd="5" destOrd="0" presId="urn:microsoft.com/office/officeart/2005/8/layout/orgChart1"/>
    <dgm:cxn modelId="{47A0DC7D-88AB-4092-9366-C86EFE62B4A8}" type="presParOf" srcId="{36004BFB-B5AF-40E8-AC29-D8A8D1568C41}" destId="{2AF6E95E-1F50-4B80-973C-E6ABB61294FC}" srcOrd="0" destOrd="0" presId="urn:microsoft.com/office/officeart/2005/8/layout/orgChart1"/>
    <dgm:cxn modelId="{891366CF-4347-4B0C-A84C-0E049D59115C}" type="presParOf" srcId="{2AF6E95E-1F50-4B80-973C-E6ABB61294FC}" destId="{1147D805-8C04-4A67-9D49-3E424E230B6F}" srcOrd="0" destOrd="0" presId="urn:microsoft.com/office/officeart/2005/8/layout/orgChart1"/>
    <dgm:cxn modelId="{E72593A9-4E74-48A2-9E2E-F423D9F58667}" type="presParOf" srcId="{2AF6E95E-1F50-4B80-973C-E6ABB61294FC}" destId="{ED838716-B958-49A2-B3C2-0CF925B2B6D4}" srcOrd="1" destOrd="0" presId="urn:microsoft.com/office/officeart/2005/8/layout/orgChart1"/>
    <dgm:cxn modelId="{85343D26-406F-49D3-8996-0554AC4A5340}" type="presParOf" srcId="{36004BFB-B5AF-40E8-AC29-D8A8D1568C41}" destId="{A9118367-D4E8-4840-A108-9984AEF8FFB7}" srcOrd="1" destOrd="0" presId="urn:microsoft.com/office/officeart/2005/8/layout/orgChart1"/>
    <dgm:cxn modelId="{01C4C6CB-F44A-4FDF-93D1-DDE50D1A3518}" type="presParOf" srcId="{36004BFB-B5AF-40E8-AC29-D8A8D1568C41}" destId="{0CDBF95B-6AD0-46D5-8EEE-4F9081AE33B5}" srcOrd="2" destOrd="0" presId="urn:microsoft.com/office/officeart/2005/8/layout/orgChart1"/>
    <dgm:cxn modelId="{52DF480B-0580-45AE-94FD-84FC99CD6025}" type="presParOf" srcId="{FC6B76EB-FD11-4FB1-A538-960C8B28856C}" destId="{EB3DB7DA-FBD5-4084-BE4D-1FC4DB64B85B}" srcOrd="2" destOrd="0" presId="urn:microsoft.com/office/officeart/2005/8/layout/orgChart1"/>
    <dgm:cxn modelId="{80216671-158C-4182-9DB8-2658503B2153}" type="presParOf" srcId="{EB3DB7DA-FBD5-4084-BE4D-1FC4DB64B85B}" destId="{3550F2B7-367F-4275-8F65-CB7AA89E1C65}" srcOrd="0" destOrd="0" presId="urn:microsoft.com/office/officeart/2005/8/layout/orgChart1"/>
    <dgm:cxn modelId="{85695783-B8CD-484F-83B4-9DC76D1C72A3}" type="presParOf" srcId="{EB3DB7DA-FBD5-4084-BE4D-1FC4DB64B85B}" destId="{02C92F10-7AEF-452A-B837-042CA7EA0A88}" srcOrd="1" destOrd="0" presId="urn:microsoft.com/office/officeart/2005/8/layout/orgChart1"/>
    <dgm:cxn modelId="{CD19DEC7-FA07-4594-892B-CD25FDA964C2}" type="presParOf" srcId="{02C92F10-7AEF-452A-B837-042CA7EA0A88}" destId="{E4E3E577-2E69-40C4-8F4D-4611F505EFE9}" srcOrd="0" destOrd="0" presId="urn:microsoft.com/office/officeart/2005/8/layout/orgChart1"/>
    <dgm:cxn modelId="{708D567C-C681-4EE1-82C1-7F1790B4EF2F}" type="presParOf" srcId="{E4E3E577-2E69-40C4-8F4D-4611F505EFE9}" destId="{AFFB952F-38C8-4FB5-815B-6188AD24DD55}" srcOrd="0" destOrd="0" presId="urn:microsoft.com/office/officeart/2005/8/layout/orgChart1"/>
    <dgm:cxn modelId="{7D370636-6BC9-4356-8453-A76E6DF2F709}" type="presParOf" srcId="{E4E3E577-2E69-40C4-8F4D-4611F505EFE9}" destId="{CF5D9D62-9060-4C60-965A-E7A17731905C}" srcOrd="1" destOrd="0" presId="urn:microsoft.com/office/officeart/2005/8/layout/orgChart1"/>
    <dgm:cxn modelId="{9382424C-A01D-481F-91B9-3E4B6D8FF6E3}" type="presParOf" srcId="{02C92F10-7AEF-452A-B837-042CA7EA0A88}" destId="{91E38BB4-B4DE-49AA-97F0-A6BDA20B9A25}" srcOrd="1" destOrd="0" presId="urn:microsoft.com/office/officeart/2005/8/layout/orgChart1"/>
    <dgm:cxn modelId="{14AA0B38-1D0E-43D0-8DBE-939CFBFF689F}" type="presParOf" srcId="{02C92F10-7AEF-452A-B837-042CA7EA0A88}" destId="{89D9345A-F1A0-4F4C-9BBE-4C3B7D5E4C7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C4A0AE-BCAB-4EE0-AD4B-1B0F661DAF50}" type="doc">
      <dgm:prSet loTypeId="urn:microsoft.com/office/officeart/2016/7/layout/VerticalDownArrowProcess" loCatId="process" qsTypeId="urn:microsoft.com/office/officeart/2005/8/quickstyle/simple1" qsCatId="simple" csTypeId="urn:microsoft.com/office/officeart/2005/8/colors/colorful5" csCatId="colorful" phldr="1"/>
      <dgm:spPr/>
      <dgm:t>
        <a:bodyPr/>
        <a:lstStyle/>
        <a:p>
          <a:endParaRPr lang="en-GB"/>
        </a:p>
      </dgm:t>
    </dgm:pt>
    <dgm:pt modelId="{F5A1BDC9-3446-439B-92B4-69D3F39958DD}">
      <dgm:prSet phldrT="[Text]"/>
      <dgm:spPr/>
      <dgm:t>
        <a:bodyPr/>
        <a:lstStyle/>
        <a:p>
          <a:r>
            <a:rPr lang="en-US" dirty="0"/>
            <a:t>CEO’s</a:t>
          </a:r>
          <a:endParaRPr lang="en-GB" dirty="0"/>
        </a:p>
      </dgm:t>
    </dgm:pt>
    <dgm:pt modelId="{745AEB92-2D68-4EFA-AB71-2BEF00AA4F2D}" type="parTrans" cxnId="{697A61F3-334F-46CA-8258-AFE69A68A168}">
      <dgm:prSet/>
      <dgm:spPr/>
      <dgm:t>
        <a:bodyPr/>
        <a:lstStyle/>
        <a:p>
          <a:endParaRPr lang="en-GB"/>
        </a:p>
      </dgm:t>
    </dgm:pt>
    <dgm:pt modelId="{4CD24569-9110-43A1-8B54-DA459178B530}" type="sibTrans" cxnId="{697A61F3-334F-46CA-8258-AFE69A68A168}">
      <dgm:prSet/>
      <dgm:spPr/>
      <dgm:t>
        <a:bodyPr/>
        <a:lstStyle/>
        <a:p>
          <a:endParaRPr lang="en-GB"/>
        </a:p>
      </dgm:t>
    </dgm:pt>
    <dgm:pt modelId="{3F4F6A88-E1B3-4DBF-9B81-52DCD2D9F3A7}">
      <dgm:prSet phldrT="[Text]"/>
      <dgm:spPr/>
      <dgm:t>
        <a:bodyPr/>
        <a:lstStyle/>
        <a:p>
          <a:r>
            <a:rPr lang="en-US" dirty="0"/>
            <a:t>Year 1</a:t>
          </a:r>
          <a:endParaRPr lang="en-GB" dirty="0"/>
        </a:p>
      </dgm:t>
    </dgm:pt>
    <dgm:pt modelId="{DF9ADA9C-3F34-4188-A4E8-82CAECB95FAA}" type="parTrans" cxnId="{CB87FE16-875D-4A88-AD63-AF302B196D9A}">
      <dgm:prSet/>
      <dgm:spPr/>
      <dgm:t>
        <a:bodyPr/>
        <a:lstStyle/>
        <a:p>
          <a:endParaRPr lang="en-GB"/>
        </a:p>
      </dgm:t>
    </dgm:pt>
    <dgm:pt modelId="{62CF77C8-64F2-4449-9BA1-BA3B52E6AF29}" type="sibTrans" cxnId="{CB87FE16-875D-4A88-AD63-AF302B196D9A}">
      <dgm:prSet/>
      <dgm:spPr/>
      <dgm:t>
        <a:bodyPr/>
        <a:lstStyle/>
        <a:p>
          <a:endParaRPr lang="en-GB"/>
        </a:p>
      </dgm:t>
    </dgm:pt>
    <dgm:pt modelId="{92493CD5-DCC9-46C8-BDB5-37207C31A54B}">
      <dgm:prSet phldrT="[Text]"/>
      <dgm:spPr/>
      <dgm:t>
        <a:bodyPr/>
        <a:lstStyle/>
        <a:p>
          <a:r>
            <a:rPr lang="en-US" dirty="0"/>
            <a:t>In year 1 we will take the roles of the management such as (Operations, HR, Marketing, Accounting &amp; Finance)</a:t>
          </a:r>
          <a:endParaRPr lang="en-GB" dirty="0"/>
        </a:p>
      </dgm:t>
    </dgm:pt>
    <dgm:pt modelId="{5391B30B-9326-4553-8AB7-D251220AC063}" type="parTrans" cxnId="{B4B62CE0-A16E-424C-BF23-73C25BC8B32C}">
      <dgm:prSet/>
      <dgm:spPr/>
      <dgm:t>
        <a:bodyPr/>
        <a:lstStyle/>
        <a:p>
          <a:endParaRPr lang="en-GB"/>
        </a:p>
      </dgm:t>
    </dgm:pt>
    <dgm:pt modelId="{CA79B0D9-306A-45D2-A065-FB0B9C8A52E6}" type="sibTrans" cxnId="{B4B62CE0-A16E-424C-BF23-73C25BC8B32C}">
      <dgm:prSet/>
      <dgm:spPr/>
      <dgm:t>
        <a:bodyPr/>
        <a:lstStyle/>
        <a:p>
          <a:endParaRPr lang="en-GB"/>
        </a:p>
      </dgm:t>
    </dgm:pt>
    <dgm:pt modelId="{37BFF8C4-3E76-4362-920F-84CA8BAEBDC1}">
      <dgm:prSet phldrT="[Text]"/>
      <dgm:spPr/>
      <dgm:t>
        <a:bodyPr/>
        <a:lstStyle/>
        <a:p>
          <a:r>
            <a:rPr lang="en-US" dirty="0"/>
            <a:t>Artists</a:t>
          </a:r>
          <a:endParaRPr lang="en-GB" dirty="0"/>
        </a:p>
      </dgm:t>
    </dgm:pt>
    <dgm:pt modelId="{2DDA858E-4696-4184-8539-580FF843F9A7}" type="parTrans" cxnId="{309CB861-58EA-4656-A108-BEF7FF640CE0}">
      <dgm:prSet/>
      <dgm:spPr/>
      <dgm:t>
        <a:bodyPr/>
        <a:lstStyle/>
        <a:p>
          <a:endParaRPr lang="en-GB"/>
        </a:p>
      </dgm:t>
    </dgm:pt>
    <dgm:pt modelId="{43261F7E-AD9C-404D-A854-5654859EC522}" type="sibTrans" cxnId="{309CB861-58EA-4656-A108-BEF7FF640CE0}">
      <dgm:prSet/>
      <dgm:spPr/>
      <dgm:t>
        <a:bodyPr/>
        <a:lstStyle/>
        <a:p>
          <a:endParaRPr lang="en-GB"/>
        </a:p>
      </dgm:t>
    </dgm:pt>
    <dgm:pt modelId="{92ED6C42-CF3C-47FB-A177-8746567A24E8}">
      <dgm:prSet phldrT="[Text]"/>
      <dgm:spPr/>
      <dgm:t>
        <a:bodyPr/>
        <a:lstStyle/>
        <a:p>
          <a:r>
            <a:rPr lang="en-US" dirty="0"/>
            <a:t>Year 1 </a:t>
          </a:r>
          <a:endParaRPr lang="en-GB" dirty="0"/>
        </a:p>
      </dgm:t>
    </dgm:pt>
    <dgm:pt modelId="{524A751E-199E-4D25-A2EA-0C185D805178}" type="parTrans" cxnId="{B47F3509-AA9E-4E09-A546-49B78A318CCF}">
      <dgm:prSet/>
      <dgm:spPr/>
      <dgm:t>
        <a:bodyPr/>
        <a:lstStyle/>
        <a:p>
          <a:endParaRPr lang="en-GB"/>
        </a:p>
      </dgm:t>
    </dgm:pt>
    <dgm:pt modelId="{4B6A2B52-1E75-44B5-9ECE-FAD6266A9AD0}" type="sibTrans" cxnId="{B47F3509-AA9E-4E09-A546-49B78A318CCF}">
      <dgm:prSet/>
      <dgm:spPr/>
      <dgm:t>
        <a:bodyPr/>
        <a:lstStyle/>
        <a:p>
          <a:endParaRPr lang="en-GB"/>
        </a:p>
      </dgm:t>
    </dgm:pt>
    <dgm:pt modelId="{45D86A5E-BBA6-4D5D-A0D5-FC2F5FE2506A}">
      <dgm:prSet phldrT="[Text]"/>
      <dgm:spPr/>
      <dgm:t>
        <a:bodyPr/>
        <a:lstStyle/>
        <a:p>
          <a:r>
            <a:rPr lang="en-US" dirty="0"/>
            <a:t>In year 1 we plan to recruit one Tattoo artist and one Piercer since one of our CEO's has been an experienced tattoo artist before, he will be one of our tattoo artist in order to have less costs. </a:t>
          </a:r>
          <a:endParaRPr lang="en-GB" dirty="0"/>
        </a:p>
      </dgm:t>
    </dgm:pt>
    <dgm:pt modelId="{27FE3084-28B6-43A2-A095-F1CE5B8FFE68}" type="parTrans" cxnId="{86DFB75A-C606-4879-B3A2-4B0FED8B89E7}">
      <dgm:prSet/>
      <dgm:spPr/>
      <dgm:t>
        <a:bodyPr/>
        <a:lstStyle/>
        <a:p>
          <a:endParaRPr lang="en-GB"/>
        </a:p>
      </dgm:t>
    </dgm:pt>
    <dgm:pt modelId="{889E0416-C379-4EEB-8684-7B0424E620BD}" type="sibTrans" cxnId="{86DFB75A-C606-4879-B3A2-4B0FED8B89E7}">
      <dgm:prSet/>
      <dgm:spPr/>
      <dgm:t>
        <a:bodyPr/>
        <a:lstStyle/>
        <a:p>
          <a:endParaRPr lang="en-GB"/>
        </a:p>
      </dgm:t>
    </dgm:pt>
    <dgm:pt modelId="{45A97945-758D-40AB-B994-755062174062}">
      <dgm:prSet phldrT="[Text]"/>
      <dgm:spPr/>
      <dgm:t>
        <a:bodyPr/>
        <a:lstStyle/>
        <a:p>
          <a:r>
            <a:rPr lang="en-US" dirty="0"/>
            <a:t>Other </a:t>
          </a:r>
          <a:endParaRPr lang="en-GB" dirty="0"/>
        </a:p>
      </dgm:t>
    </dgm:pt>
    <dgm:pt modelId="{8D0CE428-E48E-4B9A-8C9A-DC33F5B7148E}" type="parTrans" cxnId="{CB0B9CD9-E109-4B5D-9E36-7EC1B4617AE2}">
      <dgm:prSet/>
      <dgm:spPr/>
      <dgm:t>
        <a:bodyPr/>
        <a:lstStyle/>
        <a:p>
          <a:endParaRPr lang="en-GB"/>
        </a:p>
      </dgm:t>
    </dgm:pt>
    <dgm:pt modelId="{F97E1C91-8817-41E1-B372-B1E0BF8A7FF1}" type="sibTrans" cxnId="{CB0B9CD9-E109-4B5D-9E36-7EC1B4617AE2}">
      <dgm:prSet/>
      <dgm:spPr/>
      <dgm:t>
        <a:bodyPr/>
        <a:lstStyle/>
        <a:p>
          <a:endParaRPr lang="en-GB"/>
        </a:p>
      </dgm:t>
    </dgm:pt>
    <dgm:pt modelId="{4F87EDC5-3F82-4037-849F-C81B0ABDC754}">
      <dgm:prSet phldrT="[Text]"/>
      <dgm:spPr/>
      <dgm:t>
        <a:bodyPr/>
        <a:lstStyle/>
        <a:p>
          <a:r>
            <a:rPr lang="en-US" dirty="0"/>
            <a:t>Year 1</a:t>
          </a:r>
          <a:endParaRPr lang="en-GB" dirty="0"/>
        </a:p>
      </dgm:t>
    </dgm:pt>
    <dgm:pt modelId="{D87579E2-07AE-4CD9-8B1A-345F56DBBC14}" type="parTrans" cxnId="{DD1666DF-972A-4E90-93E8-3FB1579F08EF}">
      <dgm:prSet/>
      <dgm:spPr/>
      <dgm:t>
        <a:bodyPr/>
        <a:lstStyle/>
        <a:p>
          <a:endParaRPr lang="en-GB"/>
        </a:p>
      </dgm:t>
    </dgm:pt>
    <dgm:pt modelId="{B4DA8018-2114-442A-BE75-29093C9810A6}" type="sibTrans" cxnId="{DD1666DF-972A-4E90-93E8-3FB1579F08EF}">
      <dgm:prSet/>
      <dgm:spPr/>
      <dgm:t>
        <a:bodyPr/>
        <a:lstStyle/>
        <a:p>
          <a:endParaRPr lang="en-GB"/>
        </a:p>
      </dgm:t>
    </dgm:pt>
    <dgm:pt modelId="{AB322D4D-4156-4B0E-9529-BA4DB17ED928}">
      <dgm:prSet phldrT="[Text]"/>
      <dgm:spPr/>
      <dgm:t>
        <a:bodyPr/>
        <a:lstStyle/>
        <a:p>
          <a:r>
            <a:rPr lang="en-US" dirty="0"/>
            <a:t>Other stans for cleaners and additional help if needed which will not be as regular as other full-time employees.</a:t>
          </a:r>
          <a:endParaRPr lang="en-GB" dirty="0"/>
        </a:p>
      </dgm:t>
    </dgm:pt>
    <dgm:pt modelId="{B62974DC-C0EC-4399-859D-D2D05134FE85}" type="parTrans" cxnId="{6BC5D1F4-ED6F-4CEE-80B2-C9EC03014CD8}">
      <dgm:prSet/>
      <dgm:spPr/>
      <dgm:t>
        <a:bodyPr/>
        <a:lstStyle/>
        <a:p>
          <a:endParaRPr lang="en-GB"/>
        </a:p>
      </dgm:t>
    </dgm:pt>
    <dgm:pt modelId="{372DBA70-78B3-4F5D-80E1-0932B37D8E02}" type="sibTrans" cxnId="{6BC5D1F4-ED6F-4CEE-80B2-C9EC03014CD8}">
      <dgm:prSet/>
      <dgm:spPr/>
      <dgm:t>
        <a:bodyPr/>
        <a:lstStyle/>
        <a:p>
          <a:endParaRPr lang="en-GB"/>
        </a:p>
      </dgm:t>
    </dgm:pt>
    <dgm:pt modelId="{8ADB8C39-7EF7-441E-B626-23536ED605E2}" type="pres">
      <dgm:prSet presAssocID="{15C4A0AE-BCAB-4EE0-AD4B-1B0F661DAF50}" presName="Name0" presStyleCnt="0">
        <dgm:presLayoutVars>
          <dgm:dir/>
          <dgm:animLvl val="lvl"/>
          <dgm:resizeHandles val="exact"/>
        </dgm:presLayoutVars>
      </dgm:prSet>
      <dgm:spPr/>
    </dgm:pt>
    <dgm:pt modelId="{242C1477-0C9C-4456-AA29-8A3E04F7B345}" type="pres">
      <dgm:prSet presAssocID="{45A97945-758D-40AB-B994-755062174062}" presName="boxAndChildren" presStyleCnt="0"/>
      <dgm:spPr/>
    </dgm:pt>
    <dgm:pt modelId="{77B3798E-FDB2-48F0-9A34-7B6FB4CCF6EC}" type="pres">
      <dgm:prSet presAssocID="{45A97945-758D-40AB-B994-755062174062}" presName="parentTextBox" presStyleLbl="alignNode1" presStyleIdx="0" presStyleCnt="3"/>
      <dgm:spPr/>
    </dgm:pt>
    <dgm:pt modelId="{B285EC54-D869-4510-A2D8-C4DCC66CB999}" type="pres">
      <dgm:prSet presAssocID="{45A97945-758D-40AB-B994-755062174062}" presName="descendantBox" presStyleLbl="bgAccFollowNode1" presStyleIdx="0" presStyleCnt="3"/>
      <dgm:spPr/>
    </dgm:pt>
    <dgm:pt modelId="{6B55B443-5893-4923-BA49-32CADBE7E262}" type="pres">
      <dgm:prSet presAssocID="{43261F7E-AD9C-404D-A854-5654859EC522}" presName="sp" presStyleCnt="0"/>
      <dgm:spPr/>
    </dgm:pt>
    <dgm:pt modelId="{BEA42C4C-06B7-47C2-B280-71DC83FE5BCC}" type="pres">
      <dgm:prSet presAssocID="{37BFF8C4-3E76-4362-920F-84CA8BAEBDC1}" presName="arrowAndChildren" presStyleCnt="0"/>
      <dgm:spPr/>
    </dgm:pt>
    <dgm:pt modelId="{33FD9AA6-FC7B-4E67-B560-5EE465D65DDD}" type="pres">
      <dgm:prSet presAssocID="{37BFF8C4-3E76-4362-920F-84CA8BAEBDC1}" presName="parentTextArrow" presStyleLbl="node1" presStyleIdx="0" presStyleCnt="0"/>
      <dgm:spPr/>
    </dgm:pt>
    <dgm:pt modelId="{251312D2-5776-4958-8617-4CBF170F5E18}" type="pres">
      <dgm:prSet presAssocID="{37BFF8C4-3E76-4362-920F-84CA8BAEBDC1}" presName="arrow" presStyleLbl="alignNode1" presStyleIdx="1" presStyleCnt="3"/>
      <dgm:spPr/>
    </dgm:pt>
    <dgm:pt modelId="{B49133A4-B9D8-4662-BE9A-C1DCD1FB669B}" type="pres">
      <dgm:prSet presAssocID="{37BFF8C4-3E76-4362-920F-84CA8BAEBDC1}" presName="descendantArrow" presStyleLbl="bgAccFollowNode1" presStyleIdx="1" presStyleCnt="3"/>
      <dgm:spPr/>
    </dgm:pt>
    <dgm:pt modelId="{19EF4C40-884C-4D38-AEAD-AB67F77E9CF7}" type="pres">
      <dgm:prSet presAssocID="{4CD24569-9110-43A1-8B54-DA459178B530}" presName="sp" presStyleCnt="0"/>
      <dgm:spPr/>
    </dgm:pt>
    <dgm:pt modelId="{E24C1B4A-F0D1-4C3E-A3D4-36723E843150}" type="pres">
      <dgm:prSet presAssocID="{F5A1BDC9-3446-439B-92B4-69D3F39958DD}" presName="arrowAndChildren" presStyleCnt="0"/>
      <dgm:spPr/>
    </dgm:pt>
    <dgm:pt modelId="{F9CA37F2-C656-41CA-A79A-1EDF55FE3E3E}" type="pres">
      <dgm:prSet presAssocID="{F5A1BDC9-3446-439B-92B4-69D3F39958DD}" presName="parentTextArrow" presStyleLbl="node1" presStyleIdx="0" presStyleCnt="0"/>
      <dgm:spPr/>
    </dgm:pt>
    <dgm:pt modelId="{7128BEB6-8A7E-41CA-B86F-9F4E14C5F3EC}" type="pres">
      <dgm:prSet presAssocID="{F5A1BDC9-3446-439B-92B4-69D3F39958DD}" presName="arrow" presStyleLbl="alignNode1" presStyleIdx="2" presStyleCnt="3"/>
      <dgm:spPr/>
    </dgm:pt>
    <dgm:pt modelId="{D021F0B2-FA6F-42A8-B5B0-DC68F0541D83}" type="pres">
      <dgm:prSet presAssocID="{F5A1BDC9-3446-439B-92B4-69D3F39958DD}" presName="descendantArrow" presStyleLbl="bgAccFollowNode1" presStyleIdx="2" presStyleCnt="3"/>
      <dgm:spPr/>
    </dgm:pt>
  </dgm:ptLst>
  <dgm:cxnLst>
    <dgm:cxn modelId="{B47F3509-AA9E-4E09-A546-49B78A318CCF}" srcId="{37BFF8C4-3E76-4362-920F-84CA8BAEBDC1}" destId="{92ED6C42-CF3C-47FB-A177-8746567A24E8}" srcOrd="0" destOrd="0" parTransId="{524A751E-199E-4D25-A2EA-0C185D805178}" sibTransId="{4B6A2B52-1E75-44B5-9ECE-FAD6266A9AD0}"/>
    <dgm:cxn modelId="{743C6B0D-1DDD-4877-B4A0-423FD7AB90A6}" type="presOf" srcId="{37BFF8C4-3E76-4362-920F-84CA8BAEBDC1}" destId="{251312D2-5776-4958-8617-4CBF170F5E18}" srcOrd="1" destOrd="0" presId="urn:microsoft.com/office/officeart/2016/7/layout/VerticalDownArrowProcess"/>
    <dgm:cxn modelId="{CB87FE16-875D-4A88-AD63-AF302B196D9A}" srcId="{F5A1BDC9-3446-439B-92B4-69D3F39958DD}" destId="{3F4F6A88-E1B3-4DBF-9B81-52DCD2D9F3A7}" srcOrd="0" destOrd="0" parTransId="{DF9ADA9C-3F34-4188-A4E8-82CAECB95FAA}" sibTransId="{62CF77C8-64F2-4449-9BA1-BA3B52E6AF29}"/>
    <dgm:cxn modelId="{2832C12A-16C2-42BE-828B-BFC7B59E3997}" type="presOf" srcId="{15C4A0AE-BCAB-4EE0-AD4B-1B0F661DAF50}" destId="{8ADB8C39-7EF7-441E-B626-23536ED605E2}" srcOrd="0" destOrd="0" presId="urn:microsoft.com/office/officeart/2016/7/layout/VerticalDownArrowProcess"/>
    <dgm:cxn modelId="{392C5E39-1B21-4C8E-A93C-C5BFD76EDE27}" type="presOf" srcId="{45D86A5E-BBA6-4D5D-A0D5-FC2F5FE2506A}" destId="{B49133A4-B9D8-4662-BE9A-C1DCD1FB669B}" srcOrd="0" destOrd="1" presId="urn:microsoft.com/office/officeart/2016/7/layout/VerticalDownArrowProcess"/>
    <dgm:cxn modelId="{309CB861-58EA-4656-A108-BEF7FF640CE0}" srcId="{15C4A0AE-BCAB-4EE0-AD4B-1B0F661DAF50}" destId="{37BFF8C4-3E76-4362-920F-84CA8BAEBDC1}" srcOrd="1" destOrd="0" parTransId="{2DDA858E-4696-4184-8539-580FF843F9A7}" sibTransId="{43261F7E-AD9C-404D-A854-5654859EC522}"/>
    <dgm:cxn modelId="{A49BDE45-F807-43B5-8051-E455BC891380}" type="presOf" srcId="{F5A1BDC9-3446-439B-92B4-69D3F39958DD}" destId="{F9CA37F2-C656-41CA-A79A-1EDF55FE3E3E}" srcOrd="0" destOrd="0" presId="urn:microsoft.com/office/officeart/2016/7/layout/VerticalDownArrowProcess"/>
    <dgm:cxn modelId="{8A37C070-031B-45CE-B6AE-9FD9CC7E2613}" type="presOf" srcId="{37BFF8C4-3E76-4362-920F-84CA8BAEBDC1}" destId="{33FD9AA6-FC7B-4E67-B560-5EE465D65DDD}" srcOrd="0" destOrd="0" presId="urn:microsoft.com/office/officeart/2016/7/layout/VerticalDownArrowProcess"/>
    <dgm:cxn modelId="{63CCB751-9C5B-4A32-A383-E6B99ECBD949}" type="presOf" srcId="{AB322D4D-4156-4B0E-9529-BA4DB17ED928}" destId="{B285EC54-D869-4510-A2D8-C4DCC66CB999}" srcOrd="0" destOrd="1" presId="urn:microsoft.com/office/officeart/2016/7/layout/VerticalDownArrowProcess"/>
    <dgm:cxn modelId="{FE0F8079-2D6C-4F0D-8261-89E074340F71}" type="presOf" srcId="{92ED6C42-CF3C-47FB-A177-8746567A24E8}" destId="{B49133A4-B9D8-4662-BE9A-C1DCD1FB669B}" srcOrd="0" destOrd="0" presId="urn:microsoft.com/office/officeart/2016/7/layout/VerticalDownArrowProcess"/>
    <dgm:cxn modelId="{86DFB75A-C606-4879-B3A2-4B0FED8B89E7}" srcId="{37BFF8C4-3E76-4362-920F-84CA8BAEBDC1}" destId="{45D86A5E-BBA6-4D5D-A0D5-FC2F5FE2506A}" srcOrd="1" destOrd="0" parTransId="{27FE3084-28B6-43A2-A095-F1CE5B8FFE68}" sibTransId="{889E0416-C379-4EEB-8684-7B0424E620BD}"/>
    <dgm:cxn modelId="{57AF6294-592B-4233-AACF-92AC2B4C7F37}" type="presOf" srcId="{4F87EDC5-3F82-4037-849F-C81B0ABDC754}" destId="{B285EC54-D869-4510-A2D8-C4DCC66CB999}" srcOrd="0" destOrd="0" presId="urn:microsoft.com/office/officeart/2016/7/layout/VerticalDownArrowProcess"/>
    <dgm:cxn modelId="{4AA718AF-1447-4525-800C-2D5C1F385437}" type="presOf" srcId="{45A97945-758D-40AB-B994-755062174062}" destId="{77B3798E-FDB2-48F0-9A34-7B6FB4CCF6EC}" srcOrd="0" destOrd="0" presId="urn:microsoft.com/office/officeart/2016/7/layout/VerticalDownArrowProcess"/>
    <dgm:cxn modelId="{1814BBB7-F33B-4BC6-9A20-19FAF224D093}" type="presOf" srcId="{3F4F6A88-E1B3-4DBF-9B81-52DCD2D9F3A7}" destId="{D021F0B2-FA6F-42A8-B5B0-DC68F0541D83}" srcOrd="0" destOrd="0" presId="urn:microsoft.com/office/officeart/2016/7/layout/VerticalDownArrowProcess"/>
    <dgm:cxn modelId="{9A6C19C0-947A-4720-9B32-C8A86A3CD2C6}" type="presOf" srcId="{92493CD5-DCC9-46C8-BDB5-37207C31A54B}" destId="{D021F0B2-FA6F-42A8-B5B0-DC68F0541D83}" srcOrd="0" destOrd="1" presId="urn:microsoft.com/office/officeart/2016/7/layout/VerticalDownArrowProcess"/>
    <dgm:cxn modelId="{CB0B9CD9-E109-4B5D-9E36-7EC1B4617AE2}" srcId="{15C4A0AE-BCAB-4EE0-AD4B-1B0F661DAF50}" destId="{45A97945-758D-40AB-B994-755062174062}" srcOrd="2" destOrd="0" parTransId="{8D0CE428-E48E-4B9A-8C9A-DC33F5B7148E}" sibTransId="{F97E1C91-8817-41E1-B372-B1E0BF8A7FF1}"/>
    <dgm:cxn modelId="{DD1666DF-972A-4E90-93E8-3FB1579F08EF}" srcId="{45A97945-758D-40AB-B994-755062174062}" destId="{4F87EDC5-3F82-4037-849F-C81B0ABDC754}" srcOrd="0" destOrd="0" parTransId="{D87579E2-07AE-4CD9-8B1A-345F56DBBC14}" sibTransId="{B4DA8018-2114-442A-BE75-29093C9810A6}"/>
    <dgm:cxn modelId="{B4B62CE0-A16E-424C-BF23-73C25BC8B32C}" srcId="{F5A1BDC9-3446-439B-92B4-69D3F39958DD}" destId="{92493CD5-DCC9-46C8-BDB5-37207C31A54B}" srcOrd="1" destOrd="0" parTransId="{5391B30B-9326-4553-8AB7-D251220AC063}" sibTransId="{CA79B0D9-306A-45D2-A065-FB0B9C8A52E6}"/>
    <dgm:cxn modelId="{EF07BFEB-5FB2-4186-A73A-5E1C72C30B15}" type="presOf" srcId="{F5A1BDC9-3446-439B-92B4-69D3F39958DD}" destId="{7128BEB6-8A7E-41CA-B86F-9F4E14C5F3EC}" srcOrd="1" destOrd="0" presId="urn:microsoft.com/office/officeart/2016/7/layout/VerticalDownArrowProcess"/>
    <dgm:cxn modelId="{697A61F3-334F-46CA-8258-AFE69A68A168}" srcId="{15C4A0AE-BCAB-4EE0-AD4B-1B0F661DAF50}" destId="{F5A1BDC9-3446-439B-92B4-69D3F39958DD}" srcOrd="0" destOrd="0" parTransId="{745AEB92-2D68-4EFA-AB71-2BEF00AA4F2D}" sibTransId="{4CD24569-9110-43A1-8B54-DA459178B530}"/>
    <dgm:cxn modelId="{6BC5D1F4-ED6F-4CEE-80B2-C9EC03014CD8}" srcId="{45A97945-758D-40AB-B994-755062174062}" destId="{AB322D4D-4156-4B0E-9529-BA4DB17ED928}" srcOrd="1" destOrd="0" parTransId="{B62974DC-C0EC-4399-859D-D2D05134FE85}" sibTransId="{372DBA70-78B3-4F5D-80E1-0932B37D8E02}"/>
    <dgm:cxn modelId="{992C6B77-068C-4965-99DE-F47A8BB9ED57}" type="presParOf" srcId="{8ADB8C39-7EF7-441E-B626-23536ED605E2}" destId="{242C1477-0C9C-4456-AA29-8A3E04F7B345}" srcOrd="0" destOrd="0" presId="urn:microsoft.com/office/officeart/2016/7/layout/VerticalDownArrowProcess"/>
    <dgm:cxn modelId="{59CA3685-B4DC-44AE-BCCA-F18B02BF2B4F}" type="presParOf" srcId="{242C1477-0C9C-4456-AA29-8A3E04F7B345}" destId="{77B3798E-FDB2-48F0-9A34-7B6FB4CCF6EC}" srcOrd="0" destOrd="0" presId="urn:microsoft.com/office/officeart/2016/7/layout/VerticalDownArrowProcess"/>
    <dgm:cxn modelId="{1ED138C9-5979-4CBC-885A-AE12A56D9DC9}" type="presParOf" srcId="{242C1477-0C9C-4456-AA29-8A3E04F7B345}" destId="{B285EC54-D869-4510-A2D8-C4DCC66CB999}" srcOrd="1" destOrd="0" presId="urn:microsoft.com/office/officeart/2016/7/layout/VerticalDownArrowProcess"/>
    <dgm:cxn modelId="{1C57948B-F8D4-4069-ABD7-90E1255A3D01}" type="presParOf" srcId="{8ADB8C39-7EF7-441E-B626-23536ED605E2}" destId="{6B55B443-5893-4923-BA49-32CADBE7E262}" srcOrd="1" destOrd="0" presId="urn:microsoft.com/office/officeart/2016/7/layout/VerticalDownArrowProcess"/>
    <dgm:cxn modelId="{FDDA943F-219E-4E2E-AA80-2A8FE19005F3}" type="presParOf" srcId="{8ADB8C39-7EF7-441E-B626-23536ED605E2}" destId="{BEA42C4C-06B7-47C2-B280-71DC83FE5BCC}" srcOrd="2" destOrd="0" presId="urn:microsoft.com/office/officeart/2016/7/layout/VerticalDownArrowProcess"/>
    <dgm:cxn modelId="{33E7A613-DB26-4F21-8FDE-0C75975E24DC}" type="presParOf" srcId="{BEA42C4C-06B7-47C2-B280-71DC83FE5BCC}" destId="{33FD9AA6-FC7B-4E67-B560-5EE465D65DDD}" srcOrd="0" destOrd="0" presId="urn:microsoft.com/office/officeart/2016/7/layout/VerticalDownArrowProcess"/>
    <dgm:cxn modelId="{25F9E17B-59C7-4C0C-9DA3-D8A983FEB006}" type="presParOf" srcId="{BEA42C4C-06B7-47C2-B280-71DC83FE5BCC}" destId="{251312D2-5776-4958-8617-4CBF170F5E18}" srcOrd="1" destOrd="0" presId="urn:microsoft.com/office/officeart/2016/7/layout/VerticalDownArrowProcess"/>
    <dgm:cxn modelId="{EC8567DE-92F0-490D-95D1-8B0EFB1FE8A7}" type="presParOf" srcId="{BEA42C4C-06B7-47C2-B280-71DC83FE5BCC}" destId="{B49133A4-B9D8-4662-BE9A-C1DCD1FB669B}" srcOrd="2" destOrd="0" presId="urn:microsoft.com/office/officeart/2016/7/layout/VerticalDownArrowProcess"/>
    <dgm:cxn modelId="{5FCDE518-FCFB-4380-BF92-A4DA50ECE9D3}" type="presParOf" srcId="{8ADB8C39-7EF7-441E-B626-23536ED605E2}" destId="{19EF4C40-884C-4D38-AEAD-AB67F77E9CF7}" srcOrd="3" destOrd="0" presId="urn:microsoft.com/office/officeart/2016/7/layout/VerticalDownArrowProcess"/>
    <dgm:cxn modelId="{39168902-9138-4A78-BF4D-57396504FC3D}" type="presParOf" srcId="{8ADB8C39-7EF7-441E-B626-23536ED605E2}" destId="{E24C1B4A-F0D1-4C3E-A3D4-36723E843150}" srcOrd="4" destOrd="0" presId="urn:microsoft.com/office/officeart/2016/7/layout/VerticalDownArrowProcess"/>
    <dgm:cxn modelId="{36D4BB5B-494A-4AFB-99F7-A2C46C0441FC}" type="presParOf" srcId="{E24C1B4A-F0D1-4C3E-A3D4-36723E843150}" destId="{F9CA37F2-C656-41CA-A79A-1EDF55FE3E3E}" srcOrd="0" destOrd="0" presId="urn:microsoft.com/office/officeart/2016/7/layout/VerticalDownArrowProcess"/>
    <dgm:cxn modelId="{546C6D19-5475-48C1-8E72-03AED01C559A}" type="presParOf" srcId="{E24C1B4A-F0D1-4C3E-A3D4-36723E843150}" destId="{7128BEB6-8A7E-41CA-B86F-9F4E14C5F3EC}" srcOrd="1" destOrd="0" presId="urn:microsoft.com/office/officeart/2016/7/layout/VerticalDownArrowProcess"/>
    <dgm:cxn modelId="{29665332-7B54-40FC-9B09-FA33313A2FD3}" type="presParOf" srcId="{E24C1B4A-F0D1-4C3E-A3D4-36723E843150}" destId="{D021F0B2-FA6F-42A8-B5B0-DC68F0541D83}"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50F2B7-367F-4275-8F65-CB7AA89E1C65}">
      <dsp:nvSpPr>
        <dsp:cNvPr id="0" name=""/>
        <dsp:cNvSpPr/>
      </dsp:nvSpPr>
      <dsp:spPr>
        <a:xfrm>
          <a:off x="5019908" y="1143108"/>
          <a:ext cx="237891" cy="1032560"/>
        </a:xfrm>
        <a:custGeom>
          <a:avLst/>
          <a:gdLst/>
          <a:ahLst/>
          <a:cxnLst/>
          <a:rect l="0" t="0" r="0" b="0"/>
          <a:pathLst>
            <a:path>
              <a:moveTo>
                <a:pt x="237891" y="0"/>
              </a:moveTo>
              <a:lnTo>
                <a:pt x="237891" y="1032560"/>
              </a:lnTo>
              <a:lnTo>
                <a:pt x="0" y="10325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DD02DC-3047-48CD-A55B-761F06D4B9F7}">
      <dsp:nvSpPr>
        <dsp:cNvPr id="0" name=""/>
        <dsp:cNvSpPr/>
      </dsp:nvSpPr>
      <dsp:spPr>
        <a:xfrm>
          <a:off x="5257800" y="1143108"/>
          <a:ext cx="2741411" cy="2074749"/>
        </a:xfrm>
        <a:custGeom>
          <a:avLst/>
          <a:gdLst/>
          <a:ahLst/>
          <a:cxnLst/>
          <a:rect l="0" t="0" r="0" b="0"/>
          <a:pathLst>
            <a:path>
              <a:moveTo>
                <a:pt x="0" y="0"/>
              </a:moveTo>
              <a:lnTo>
                <a:pt x="0" y="1836858"/>
              </a:lnTo>
              <a:lnTo>
                <a:pt x="2741411" y="1836858"/>
              </a:lnTo>
              <a:lnTo>
                <a:pt x="2741411" y="20747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C4F0C7-E4DE-4D7B-B265-2783B078BD2E}">
      <dsp:nvSpPr>
        <dsp:cNvPr id="0" name=""/>
        <dsp:cNvSpPr/>
      </dsp:nvSpPr>
      <dsp:spPr>
        <a:xfrm>
          <a:off x="5212080" y="1143108"/>
          <a:ext cx="91440" cy="2074749"/>
        </a:xfrm>
        <a:custGeom>
          <a:avLst/>
          <a:gdLst/>
          <a:ahLst/>
          <a:cxnLst/>
          <a:rect l="0" t="0" r="0" b="0"/>
          <a:pathLst>
            <a:path>
              <a:moveTo>
                <a:pt x="45720" y="0"/>
              </a:moveTo>
              <a:lnTo>
                <a:pt x="45720" y="20747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C32320-39B0-4A1B-9069-6C94B3DA1421}">
      <dsp:nvSpPr>
        <dsp:cNvPr id="0" name=""/>
        <dsp:cNvSpPr/>
      </dsp:nvSpPr>
      <dsp:spPr>
        <a:xfrm>
          <a:off x="2516388" y="1143108"/>
          <a:ext cx="2741411" cy="2074749"/>
        </a:xfrm>
        <a:custGeom>
          <a:avLst/>
          <a:gdLst/>
          <a:ahLst/>
          <a:cxnLst/>
          <a:rect l="0" t="0" r="0" b="0"/>
          <a:pathLst>
            <a:path>
              <a:moveTo>
                <a:pt x="2741411" y="0"/>
              </a:moveTo>
              <a:lnTo>
                <a:pt x="2741411" y="1836858"/>
              </a:lnTo>
              <a:lnTo>
                <a:pt x="0" y="1836858"/>
              </a:lnTo>
              <a:lnTo>
                <a:pt x="0" y="20747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62FC73-1B6F-4923-9BFA-84E861425484}">
      <dsp:nvSpPr>
        <dsp:cNvPr id="0" name=""/>
        <dsp:cNvSpPr/>
      </dsp:nvSpPr>
      <dsp:spPr>
        <a:xfrm>
          <a:off x="4124985" y="10293"/>
          <a:ext cx="2265629" cy="11328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CEO’s</a:t>
          </a:r>
          <a:endParaRPr lang="en-GB" sz="3200" kern="1200" dirty="0"/>
        </a:p>
      </dsp:txBody>
      <dsp:txXfrm>
        <a:off x="4124985" y="10293"/>
        <a:ext cx="2265629" cy="1132814"/>
      </dsp:txXfrm>
    </dsp:sp>
    <dsp:sp modelId="{758721C6-5BC3-46E4-9E46-C69B9899761D}">
      <dsp:nvSpPr>
        <dsp:cNvPr id="0" name=""/>
        <dsp:cNvSpPr/>
      </dsp:nvSpPr>
      <dsp:spPr>
        <a:xfrm>
          <a:off x="1383574" y="3217858"/>
          <a:ext cx="2265629" cy="11328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Artists</a:t>
          </a:r>
          <a:endParaRPr lang="en-GB" sz="3200" kern="1200" dirty="0"/>
        </a:p>
      </dsp:txBody>
      <dsp:txXfrm>
        <a:off x="1383574" y="3217858"/>
        <a:ext cx="2265629" cy="1132814"/>
      </dsp:txXfrm>
    </dsp:sp>
    <dsp:sp modelId="{8F067F27-A8F3-4E67-85B9-49C67D7499AC}">
      <dsp:nvSpPr>
        <dsp:cNvPr id="0" name=""/>
        <dsp:cNvSpPr/>
      </dsp:nvSpPr>
      <dsp:spPr>
        <a:xfrm>
          <a:off x="4124985" y="3217858"/>
          <a:ext cx="2265629" cy="11328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Piercer</a:t>
          </a:r>
          <a:endParaRPr lang="en-GB" sz="3200" kern="1200" dirty="0"/>
        </a:p>
      </dsp:txBody>
      <dsp:txXfrm>
        <a:off x="4124985" y="3217858"/>
        <a:ext cx="2265629" cy="1132814"/>
      </dsp:txXfrm>
    </dsp:sp>
    <dsp:sp modelId="{1147D805-8C04-4A67-9D49-3E424E230B6F}">
      <dsp:nvSpPr>
        <dsp:cNvPr id="0" name=""/>
        <dsp:cNvSpPr/>
      </dsp:nvSpPr>
      <dsp:spPr>
        <a:xfrm>
          <a:off x="6866396" y="3217858"/>
          <a:ext cx="2265629" cy="11328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Other</a:t>
          </a:r>
          <a:endParaRPr lang="en-GB" sz="3200" kern="1200" dirty="0"/>
        </a:p>
      </dsp:txBody>
      <dsp:txXfrm>
        <a:off x="6866396" y="3217858"/>
        <a:ext cx="2265629" cy="1132814"/>
      </dsp:txXfrm>
    </dsp:sp>
    <dsp:sp modelId="{AFFB952F-38C8-4FB5-815B-6188AD24DD55}">
      <dsp:nvSpPr>
        <dsp:cNvPr id="0" name=""/>
        <dsp:cNvSpPr/>
      </dsp:nvSpPr>
      <dsp:spPr>
        <a:xfrm>
          <a:off x="2754279" y="1609261"/>
          <a:ext cx="2265629" cy="113281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kern="1200" dirty="0"/>
            <a:t>Management</a:t>
          </a:r>
          <a:endParaRPr lang="en-GB" sz="3200" kern="1200" dirty="0"/>
        </a:p>
      </dsp:txBody>
      <dsp:txXfrm>
        <a:off x="2754279" y="1609261"/>
        <a:ext cx="2265629" cy="11328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B3798E-FDB2-48F0-9A34-7B6FB4CCF6EC}">
      <dsp:nvSpPr>
        <dsp:cNvPr id="0" name=""/>
        <dsp:cNvSpPr/>
      </dsp:nvSpPr>
      <dsp:spPr>
        <a:xfrm>
          <a:off x="0" y="3843104"/>
          <a:ext cx="1623218" cy="126139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443" tIns="256032" rIns="115443" bIns="256032" numCol="1" spcCol="1270" anchor="ctr" anchorCtr="0">
          <a:noAutofit/>
        </a:bodyPr>
        <a:lstStyle/>
        <a:p>
          <a:pPr marL="0" lvl="0" indent="0" algn="ctr" defTabSz="1600200">
            <a:lnSpc>
              <a:spcPct val="90000"/>
            </a:lnSpc>
            <a:spcBef>
              <a:spcPct val="0"/>
            </a:spcBef>
            <a:spcAft>
              <a:spcPct val="35000"/>
            </a:spcAft>
            <a:buNone/>
          </a:pPr>
          <a:r>
            <a:rPr lang="en-US" sz="3600" kern="1200" dirty="0"/>
            <a:t>Other </a:t>
          </a:r>
          <a:endParaRPr lang="en-GB" sz="3600" kern="1200" dirty="0"/>
        </a:p>
      </dsp:txBody>
      <dsp:txXfrm>
        <a:off x="0" y="3843104"/>
        <a:ext cx="1623218" cy="1261392"/>
      </dsp:txXfrm>
    </dsp:sp>
    <dsp:sp modelId="{B285EC54-D869-4510-A2D8-C4DCC66CB999}">
      <dsp:nvSpPr>
        <dsp:cNvPr id="0" name=""/>
        <dsp:cNvSpPr/>
      </dsp:nvSpPr>
      <dsp:spPr>
        <a:xfrm>
          <a:off x="1623218" y="3843104"/>
          <a:ext cx="4869656" cy="1261392"/>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8780" tIns="165100" rIns="98780" bIns="165100" numCol="1" spcCol="1270" anchor="ctr" anchorCtr="0">
          <a:noAutofit/>
        </a:bodyPr>
        <a:lstStyle/>
        <a:p>
          <a:pPr marL="0" lvl="0" indent="0" algn="l" defTabSz="577850">
            <a:lnSpc>
              <a:spcPct val="90000"/>
            </a:lnSpc>
            <a:spcBef>
              <a:spcPct val="0"/>
            </a:spcBef>
            <a:spcAft>
              <a:spcPct val="35000"/>
            </a:spcAft>
            <a:buNone/>
          </a:pPr>
          <a:r>
            <a:rPr lang="en-US" sz="1300" kern="1200" dirty="0"/>
            <a:t>Year 1</a:t>
          </a:r>
          <a:endParaRPr lang="en-GB" sz="1300" kern="1200" dirty="0"/>
        </a:p>
        <a:p>
          <a:pPr marL="0" lvl="0" indent="0" algn="l" defTabSz="577850">
            <a:lnSpc>
              <a:spcPct val="90000"/>
            </a:lnSpc>
            <a:spcBef>
              <a:spcPct val="0"/>
            </a:spcBef>
            <a:spcAft>
              <a:spcPct val="35000"/>
            </a:spcAft>
            <a:buNone/>
          </a:pPr>
          <a:r>
            <a:rPr lang="en-US" sz="1300" kern="1200" dirty="0"/>
            <a:t>Other stans for cleaners and additional help if needed which will not be as regular as other full-time employees.</a:t>
          </a:r>
          <a:endParaRPr lang="en-GB" sz="1300" kern="1200" dirty="0"/>
        </a:p>
      </dsp:txBody>
      <dsp:txXfrm>
        <a:off x="1623218" y="3843104"/>
        <a:ext cx="4869656" cy="1261392"/>
      </dsp:txXfrm>
    </dsp:sp>
    <dsp:sp modelId="{251312D2-5776-4958-8617-4CBF170F5E18}">
      <dsp:nvSpPr>
        <dsp:cNvPr id="0" name=""/>
        <dsp:cNvSpPr/>
      </dsp:nvSpPr>
      <dsp:spPr>
        <a:xfrm rot="10800000">
          <a:off x="0" y="1922003"/>
          <a:ext cx="1623218" cy="1940022"/>
        </a:xfrm>
        <a:prstGeom prst="upArrowCallout">
          <a:avLst>
            <a:gd name="adj1" fmla="val 5000"/>
            <a:gd name="adj2" fmla="val 10000"/>
            <a:gd name="adj3" fmla="val 15000"/>
            <a:gd name="adj4" fmla="val 64977"/>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443" tIns="256032" rIns="115443" bIns="256032" numCol="1" spcCol="1270" anchor="ctr" anchorCtr="0">
          <a:noAutofit/>
        </a:bodyPr>
        <a:lstStyle/>
        <a:p>
          <a:pPr marL="0" lvl="0" indent="0" algn="ctr" defTabSz="1600200">
            <a:lnSpc>
              <a:spcPct val="90000"/>
            </a:lnSpc>
            <a:spcBef>
              <a:spcPct val="0"/>
            </a:spcBef>
            <a:spcAft>
              <a:spcPct val="35000"/>
            </a:spcAft>
            <a:buNone/>
          </a:pPr>
          <a:r>
            <a:rPr lang="en-US" sz="3600" kern="1200" dirty="0"/>
            <a:t>Artists</a:t>
          </a:r>
          <a:endParaRPr lang="en-GB" sz="3600" kern="1200" dirty="0"/>
        </a:p>
      </dsp:txBody>
      <dsp:txXfrm rot="-10800000">
        <a:off x="0" y="1922003"/>
        <a:ext cx="1623218" cy="1261014"/>
      </dsp:txXfrm>
    </dsp:sp>
    <dsp:sp modelId="{B49133A4-B9D8-4662-BE9A-C1DCD1FB669B}">
      <dsp:nvSpPr>
        <dsp:cNvPr id="0" name=""/>
        <dsp:cNvSpPr/>
      </dsp:nvSpPr>
      <dsp:spPr>
        <a:xfrm>
          <a:off x="1623218" y="1922003"/>
          <a:ext cx="4869656" cy="1261014"/>
        </a:xfrm>
        <a:prstGeom prst="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8780" tIns="165100" rIns="98780" bIns="165100" numCol="1" spcCol="1270" anchor="ctr" anchorCtr="0">
          <a:noAutofit/>
        </a:bodyPr>
        <a:lstStyle/>
        <a:p>
          <a:pPr marL="0" lvl="0" indent="0" algn="l" defTabSz="577850">
            <a:lnSpc>
              <a:spcPct val="90000"/>
            </a:lnSpc>
            <a:spcBef>
              <a:spcPct val="0"/>
            </a:spcBef>
            <a:spcAft>
              <a:spcPct val="35000"/>
            </a:spcAft>
            <a:buNone/>
          </a:pPr>
          <a:r>
            <a:rPr lang="en-US" sz="1300" kern="1200" dirty="0"/>
            <a:t>Year 1 </a:t>
          </a:r>
          <a:endParaRPr lang="en-GB" sz="1300" kern="1200" dirty="0"/>
        </a:p>
        <a:p>
          <a:pPr marL="0" lvl="0" indent="0" algn="l" defTabSz="577850">
            <a:lnSpc>
              <a:spcPct val="90000"/>
            </a:lnSpc>
            <a:spcBef>
              <a:spcPct val="0"/>
            </a:spcBef>
            <a:spcAft>
              <a:spcPct val="35000"/>
            </a:spcAft>
            <a:buNone/>
          </a:pPr>
          <a:r>
            <a:rPr lang="en-US" sz="1300" kern="1200" dirty="0"/>
            <a:t>In year 1 we plan to recruit one Tattoo artist and one Piercer since one of our CEO's has been an experienced tattoo artist before, he will be one of our tattoo artist in order to have less costs. </a:t>
          </a:r>
          <a:endParaRPr lang="en-GB" sz="1300" kern="1200" dirty="0"/>
        </a:p>
      </dsp:txBody>
      <dsp:txXfrm>
        <a:off x="1623218" y="1922003"/>
        <a:ext cx="4869656" cy="1261014"/>
      </dsp:txXfrm>
    </dsp:sp>
    <dsp:sp modelId="{7128BEB6-8A7E-41CA-B86F-9F4E14C5F3EC}">
      <dsp:nvSpPr>
        <dsp:cNvPr id="0" name=""/>
        <dsp:cNvSpPr/>
      </dsp:nvSpPr>
      <dsp:spPr>
        <a:xfrm rot="10800000">
          <a:off x="0" y="902"/>
          <a:ext cx="1623218" cy="1940022"/>
        </a:xfrm>
        <a:prstGeom prst="upArrowCallout">
          <a:avLst>
            <a:gd name="adj1" fmla="val 5000"/>
            <a:gd name="adj2" fmla="val 10000"/>
            <a:gd name="adj3" fmla="val 15000"/>
            <a:gd name="adj4" fmla="val 64977"/>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443" tIns="256032" rIns="115443" bIns="256032" numCol="1" spcCol="1270" anchor="ctr" anchorCtr="0">
          <a:noAutofit/>
        </a:bodyPr>
        <a:lstStyle/>
        <a:p>
          <a:pPr marL="0" lvl="0" indent="0" algn="ctr" defTabSz="1600200">
            <a:lnSpc>
              <a:spcPct val="90000"/>
            </a:lnSpc>
            <a:spcBef>
              <a:spcPct val="0"/>
            </a:spcBef>
            <a:spcAft>
              <a:spcPct val="35000"/>
            </a:spcAft>
            <a:buNone/>
          </a:pPr>
          <a:r>
            <a:rPr lang="en-US" sz="3600" kern="1200" dirty="0"/>
            <a:t>CEO’s</a:t>
          </a:r>
          <a:endParaRPr lang="en-GB" sz="3600" kern="1200" dirty="0"/>
        </a:p>
      </dsp:txBody>
      <dsp:txXfrm rot="-10800000">
        <a:off x="0" y="902"/>
        <a:ext cx="1623218" cy="1261014"/>
      </dsp:txXfrm>
    </dsp:sp>
    <dsp:sp modelId="{D021F0B2-FA6F-42A8-B5B0-DC68F0541D83}">
      <dsp:nvSpPr>
        <dsp:cNvPr id="0" name=""/>
        <dsp:cNvSpPr/>
      </dsp:nvSpPr>
      <dsp:spPr>
        <a:xfrm>
          <a:off x="1623218" y="902"/>
          <a:ext cx="4869656" cy="1261014"/>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8780" tIns="165100" rIns="98780" bIns="165100" numCol="1" spcCol="1270" anchor="ctr" anchorCtr="0">
          <a:noAutofit/>
        </a:bodyPr>
        <a:lstStyle/>
        <a:p>
          <a:pPr marL="0" lvl="0" indent="0" algn="l" defTabSz="577850">
            <a:lnSpc>
              <a:spcPct val="90000"/>
            </a:lnSpc>
            <a:spcBef>
              <a:spcPct val="0"/>
            </a:spcBef>
            <a:spcAft>
              <a:spcPct val="35000"/>
            </a:spcAft>
            <a:buNone/>
          </a:pPr>
          <a:r>
            <a:rPr lang="en-US" sz="1300" kern="1200" dirty="0"/>
            <a:t>Year 1</a:t>
          </a:r>
          <a:endParaRPr lang="en-GB" sz="1300" kern="1200" dirty="0"/>
        </a:p>
        <a:p>
          <a:pPr marL="0" lvl="0" indent="0" algn="l" defTabSz="577850">
            <a:lnSpc>
              <a:spcPct val="90000"/>
            </a:lnSpc>
            <a:spcBef>
              <a:spcPct val="0"/>
            </a:spcBef>
            <a:spcAft>
              <a:spcPct val="35000"/>
            </a:spcAft>
            <a:buNone/>
          </a:pPr>
          <a:r>
            <a:rPr lang="en-US" sz="1300" kern="1200" dirty="0"/>
            <a:t>In year 1 we will take the roles of the management such as (Operations, HR, Marketing, Accounting &amp; Finance)</a:t>
          </a:r>
          <a:endParaRPr lang="en-GB" sz="1300" kern="1200" dirty="0"/>
        </a:p>
      </dsp:txBody>
      <dsp:txXfrm>
        <a:off x="1623218" y="902"/>
        <a:ext cx="4869656" cy="126101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AF070-38A2-413F-A127-B933E6A440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6E29033-EC1A-40F3-9262-7D702145F6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513B3C1-04F7-4260-81DA-293E1B067579}"/>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95048F22-A401-4FD0-B81B-8375F3E27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DF6106-3303-4741-83EC-27D4B7BC8592}"/>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34755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269B3-193F-4BD8-8EAD-CA32C9154E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A402C6-BE84-4A0D-B4BB-91C18A16F7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61489F-6B8F-488A-A801-38630B26DCBA}"/>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3E3004C3-A96F-4EC8-A36C-12D91C2E3E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A4741D-BC53-47C9-8131-7054658B1B18}"/>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1504998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FB4ED-1737-441C-9193-AD4807192F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282D23D-FF6B-4E81-A7A6-FAB7A16ACD8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F524DB9-CD32-4571-A698-B707E8257CBA}"/>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CB52C743-524B-4621-A8EE-97BD6F5CCD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B03365-CD8D-4789-9CD0-B1B65E90A0EE}"/>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3629183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BA8DC-33D0-4128-B31E-E69195AB8A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E164BC-FF7E-4DD1-8F8A-CE8D70A47F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5D7DF97-81D7-46F6-938C-F2A074EC94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852BC0-45D3-4DD7-978B-0BBAA0840E22}"/>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6" name="Footer Placeholder 5">
            <a:extLst>
              <a:ext uri="{FF2B5EF4-FFF2-40B4-BE49-F238E27FC236}">
                <a16:creationId xmlns:a16="http://schemas.microsoft.com/office/drawing/2014/main" id="{4DB0090A-C908-4EDC-B20C-7B7C622CEA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016F53-39B6-4B08-904F-E5C11B19D373}"/>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2902587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94A9-0E99-43E8-A066-43ACFBC53BB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A1E288-4BDE-45C4-BD41-C084033D59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61EE91-986A-482D-B2FC-9D4DB53144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C9394E-99A8-443B-A06F-6C585C34AD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250688-0F92-4F92-9C25-00277B27A7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E4291F-F1F3-4443-83BF-3B96FE7DFDC7}"/>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8" name="Footer Placeholder 7">
            <a:extLst>
              <a:ext uri="{FF2B5EF4-FFF2-40B4-BE49-F238E27FC236}">
                <a16:creationId xmlns:a16="http://schemas.microsoft.com/office/drawing/2014/main" id="{1C70FE8F-8024-4590-957B-1D0961F57C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2E3FD92-82B6-4306-B1B3-C8F7978F48BF}"/>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1419992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48BB2-2448-4B42-A838-6AD756E45D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1940999-74B3-4966-B6B7-C6A6146EDACD}"/>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4" name="Footer Placeholder 3">
            <a:extLst>
              <a:ext uri="{FF2B5EF4-FFF2-40B4-BE49-F238E27FC236}">
                <a16:creationId xmlns:a16="http://schemas.microsoft.com/office/drawing/2014/main" id="{ED28051A-0C17-4FBA-A647-A6DD6733AE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DB87E55-3FC4-48B9-9AA1-5150FE891DA0}"/>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2656447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65C141-8E1E-402E-A034-A01156B63064}"/>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3" name="Footer Placeholder 2">
            <a:extLst>
              <a:ext uri="{FF2B5EF4-FFF2-40B4-BE49-F238E27FC236}">
                <a16:creationId xmlns:a16="http://schemas.microsoft.com/office/drawing/2014/main" id="{28D35E2F-1719-4603-AA57-6DD18598A6D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E0E3E61-13D4-42F6-8EE7-263E5637A2E2}"/>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1156513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99CC6-1DB8-46D8-8A0B-4F1D14CDDA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DD4DA6-8C7A-48A9-B437-4E465694FB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9ECCFD0-A7CE-4F94-AA01-7F9D355A4B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C793-73BA-47F5-8F81-A9D9ACD903FD}"/>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6" name="Footer Placeholder 5">
            <a:extLst>
              <a:ext uri="{FF2B5EF4-FFF2-40B4-BE49-F238E27FC236}">
                <a16:creationId xmlns:a16="http://schemas.microsoft.com/office/drawing/2014/main" id="{4A858E73-C48A-4F39-B307-30279B19EA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338E48-DA1B-46A7-AD38-D2325A3BD370}"/>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312574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5F138-AF8A-4F52-81DE-F251BF1BFE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EFEEE1-EAC2-4796-95A4-575D2D7048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D77337-ED2A-48F6-AE24-CC4E525928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BA9A92-92AA-4591-BE61-D8B983AC62A3}"/>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6" name="Footer Placeholder 5">
            <a:extLst>
              <a:ext uri="{FF2B5EF4-FFF2-40B4-BE49-F238E27FC236}">
                <a16:creationId xmlns:a16="http://schemas.microsoft.com/office/drawing/2014/main" id="{F1D0C0CA-97FC-4A55-9B44-50A44AA360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C9F8BE-CAE7-4C59-916C-55002DBDBB5D}"/>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350328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DCA88-363D-4B7F-9796-DF0AA48897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B35C58-A587-485C-8F86-79E807E042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DD2EDE-F27B-43A9-9648-78F2DCDCBAD7}"/>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3BC2E963-4924-49D9-AC80-32E9E3351E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B08E7B-4615-430F-A822-92ABA98E3982}"/>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2878814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437737-A0E1-4CAD-A03A-441DB1720E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40351A-6E15-4854-8E80-DF3216846B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AEC587-D9A5-4EC5-8C76-8345BED18005}"/>
              </a:ext>
            </a:extLst>
          </p:cNvPr>
          <p:cNvSpPr>
            <a:spLocks noGrp="1"/>
          </p:cNvSpPr>
          <p:nvPr>
            <p:ph type="dt" sz="half" idx="10"/>
          </p:nvPr>
        </p:nvSpPr>
        <p:spPr/>
        <p:txBody>
          <a:body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D789D686-375F-497D-A020-DB8D8147FC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B882B9-D07B-4E4B-A320-F7C5A4873AC7}"/>
              </a:ext>
            </a:extLst>
          </p:cNvPr>
          <p:cNvSpPr>
            <a:spLocks noGrp="1"/>
          </p:cNvSpPr>
          <p:nvPr>
            <p:ph type="sldNum" sz="quarter" idx="12"/>
          </p:nvPr>
        </p:nvSpPr>
        <p:spPr/>
        <p:txBody>
          <a:bodyPr/>
          <a:lstStyle/>
          <a:p>
            <a:fld id="{26823632-0276-4689-A537-9292F6AC59AA}" type="slidenum">
              <a:rPr lang="en-GB" smtClean="0"/>
              <a:t>‹#›</a:t>
            </a:fld>
            <a:endParaRPr lang="en-GB"/>
          </a:p>
        </p:txBody>
      </p:sp>
    </p:spTree>
    <p:extLst>
      <p:ext uri="{BB962C8B-B14F-4D97-AF65-F5344CB8AC3E}">
        <p14:creationId xmlns:p14="http://schemas.microsoft.com/office/powerpoint/2010/main" val="3636579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457190-1BA5-479F-B796-5609A892AF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6C91E2-A014-4ACC-9AB3-186D770877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3381F1-58E4-4BE4-8831-79EA715214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22967E-1BC1-4C43-82B6-3CB09DC670F9}" type="datetimeFigureOut">
              <a:rPr lang="en-GB" smtClean="0"/>
              <a:t>18/12/2019</a:t>
            </a:fld>
            <a:endParaRPr lang="en-GB"/>
          </a:p>
        </p:txBody>
      </p:sp>
      <p:sp>
        <p:nvSpPr>
          <p:cNvPr id="5" name="Footer Placeholder 4">
            <a:extLst>
              <a:ext uri="{FF2B5EF4-FFF2-40B4-BE49-F238E27FC236}">
                <a16:creationId xmlns:a16="http://schemas.microsoft.com/office/drawing/2014/main" id="{1839A555-F0DD-49BF-955F-0B37DFD7BC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5493930-C181-49C6-8EA2-CC00BA7C77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823632-0276-4689-A537-9292F6AC59AA}" type="slidenum">
              <a:rPr lang="en-GB" smtClean="0"/>
              <a:t>‹#›</a:t>
            </a:fld>
            <a:endParaRPr lang="en-GB"/>
          </a:p>
        </p:txBody>
      </p:sp>
    </p:spTree>
    <p:extLst>
      <p:ext uri="{BB962C8B-B14F-4D97-AF65-F5344CB8AC3E}">
        <p14:creationId xmlns:p14="http://schemas.microsoft.com/office/powerpoint/2010/main" val="198708246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4">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B35CDCA-737F-4E54-9402-5FC4D0CBAA92}"/>
              </a:ext>
            </a:extLst>
          </p:cNvPr>
          <p:cNvPicPr>
            <a:picLocks noChangeAspect="1"/>
          </p:cNvPicPr>
          <p:nvPr/>
        </p:nvPicPr>
        <p:blipFill rotWithShape="1">
          <a:blip r:embed="rId2"/>
          <a:srcRect t="20548" r="-1" b="3570"/>
          <a:stretch/>
        </p:blipFill>
        <p:spPr>
          <a:xfrm>
            <a:off x="6351090" y="885827"/>
            <a:ext cx="4885202" cy="5239512"/>
          </a:xfrm>
          <a:prstGeom prst="rect">
            <a:avLst/>
          </a:prstGeom>
        </p:spPr>
      </p:pic>
      <p:sp>
        <p:nvSpPr>
          <p:cNvPr id="47" name="Freeform: Shape 46">
            <a:extLst>
              <a:ext uri="{FF2B5EF4-FFF2-40B4-BE49-F238E27FC236}">
                <a16:creationId xmlns:a16="http://schemas.microsoft.com/office/drawing/2014/main" id="{5A55B759-31A7-423C-9BC2-A8BC09FE9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6754318" cy="6858478"/>
          </a:xfrm>
          <a:custGeom>
            <a:avLst/>
            <a:gdLst>
              <a:gd name="connsiteX0" fmla="*/ 0 w 6754318"/>
              <a:gd name="connsiteY0" fmla="*/ 6858478 h 6858478"/>
              <a:gd name="connsiteX1" fmla="*/ 6754318 w 6754318"/>
              <a:gd name="connsiteY1" fmla="*/ 6858478 h 6858478"/>
              <a:gd name="connsiteX2" fmla="*/ 3577943 w 6754318"/>
              <a:gd name="connsiteY2" fmla="*/ 0 h 6858478"/>
              <a:gd name="connsiteX3" fmla="*/ 3572366 w 6754318"/>
              <a:gd name="connsiteY3" fmla="*/ 0 h 6858478"/>
              <a:gd name="connsiteX4" fmla="*/ 2506138 w 6754318"/>
              <a:gd name="connsiteY4" fmla="*/ 0 h 6858478"/>
              <a:gd name="connsiteX5" fmla="*/ 0 w 6754318"/>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4318" h="6858478">
                <a:moveTo>
                  <a:pt x="0" y="6858478"/>
                </a:moveTo>
                <a:lnTo>
                  <a:pt x="6754318" y="6858478"/>
                </a:lnTo>
                <a:lnTo>
                  <a:pt x="3577943" y="0"/>
                </a:lnTo>
                <a:lnTo>
                  <a:pt x="3572366" y="0"/>
                </a:lnTo>
                <a:lnTo>
                  <a:pt x="2506138" y="0"/>
                </a:lnTo>
                <a:lnTo>
                  <a:pt x="0"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F78796AF-79A0-47AC-BEFD-BFFC00F968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8"/>
            <a:ext cx="5953780" cy="6858478"/>
          </a:xfrm>
          <a:custGeom>
            <a:avLst/>
            <a:gdLst>
              <a:gd name="connsiteX0" fmla="*/ 0 w 5953780"/>
              <a:gd name="connsiteY0" fmla="*/ 6858478 h 6858478"/>
              <a:gd name="connsiteX1" fmla="*/ 5953780 w 5953780"/>
              <a:gd name="connsiteY1" fmla="*/ 6858478 h 6858478"/>
              <a:gd name="connsiteX2" fmla="*/ 2777405 w 5953780"/>
              <a:gd name="connsiteY2" fmla="*/ 0 h 6858478"/>
              <a:gd name="connsiteX3" fmla="*/ 2771828 w 5953780"/>
              <a:gd name="connsiteY3" fmla="*/ 0 h 6858478"/>
              <a:gd name="connsiteX4" fmla="*/ 1705600 w 5953780"/>
              <a:gd name="connsiteY4" fmla="*/ 0 h 6858478"/>
              <a:gd name="connsiteX5" fmla="*/ 0 w 5953780"/>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53780" h="6858478">
                <a:moveTo>
                  <a:pt x="0" y="6858478"/>
                </a:moveTo>
                <a:lnTo>
                  <a:pt x="5953780" y="6858478"/>
                </a:lnTo>
                <a:lnTo>
                  <a:pt x="2777405" y="0"/>
                </a:lnTo>
                <a:lnTo>
                  <a:pt x="2771828" y="0"/>
                </a:lnTo>
                <a:lnTo>
                  <a:pt x="1705600"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itle 14">
            <a:extLst>
              <a:ext uri="{FF2B5EF4-FFF2-40B4-BE49-F238E27FC236}">
                <a16:creationId xmlns:a16="http://schemas.microsoft.com/office/drawing/2014/main" id="{65C7282C-6B2E-4FEC-97EA-2618E9BAE10F}"/>
              </a:ext>
            </a:extLst>
          </p:cNvPr>
          <p:cNvSpPr>
            <a:spLocks noGrp="1"/>
          </p:cNvSpPr>
          <p:nvPr>
            <p:ph type="ctrTitle"/>
          </p:nvPr>
        </p:nvSpPr>
        <p:spPr>
          <a:xfrm>
            <a:off x="804672" y="338328"/>
            <a:ext cx="3877056" cy="2249424"/>
          </a:xfrm>
        </p:spPr>
        <p:txBody>
          <a:bodyPr vert="horz" lIns="91440" tIns="45720" rIns="91440" bIns="45720" rtlCol="0" anchor="b">
            <a:normAutofit/>
          </a:bodyPr>
          <a:lstStyle/>
          <a:p>
            <a:pPr algn="l"/>
            <a:r>
              <a:rPr lang="en-US" sz="2200" dirty="0"/>
              <a:t>Module Title: Certificate of Higher Education Skills for the Workplace</a:t>
            </a:r>
            <a:br>
              <a:rPr lang="en-US" sz="2200" dirty="0"/>
            </a:br>
            <a:br>
              <a:rPr lang="en-US" sz="2200" dirty="0"/>
            </a:br>
            <a:r>
              <a:rPr lang="en-US" sz="2200" dirty="0"/>
              <a:t>Assignment Title: Managing Enterprise in the 21st Century</a:t>
            </a:r>
          </a:p>
        </p:txBody>
      </p:sp>
      <p:sp>
        <p:nvSpPr>
          <p:cNvPr id="16" name="Subtitle 15">
            <a:extLst>
              <a:ext uri="{FF2B5EF4-FFF2-40B4-BE49-F238E27FC236}">
                <a16:creationId xmlns:a16="http://schemas.microsoft.com/office/drawing/2014/main" id="{B69572F2-A1D1-413C-8C04-85AB35108909}"/>
              </a:ext>
            </a:extLst>
          </p:cNvPr>
          <p:cNvSpPr>
            <a:spLocks noGrp="1"/>
          </p:cNvSpPr>
          <p:nvPr>
            <p:ph type="subTitle" idx="1"/>
          </p:nvPr>
        </p:nvSpPr>
        <p:spPr>
          <a:xfrm>
            <a:off x="804672" y="2724912"/>
            <a:ext cx="3209544" cy="3279962"/>
          </a:xfrm>
        </p:spPr>
        <p:txBody>
          <a:bodyPr vert="horz" lIns="91440" tIns="45720" rIns="91440" bIns="45720" rtlCol="0" anchor="t">
            <a:normAutofit/>
          </a:bodyPr>
          <a:lstStyle/>
          <a:p>
            <a:pPr indent="-228600" algn="l">
              <a:buFont typeface="Arial" panose="020B0604020202020204" pitchFamily="34" charset="0"/>
              <a:buChar char="•"/>
            </a:pPr>
            <a:endParaRPr lang="en-US" sz="500" dirty="0"/>
          </a:p>
          <a:p>
            <a:pPr marL="342900" indent="-228600" algn="l">
              <a:buFont typeface="Arial" panose="020B0604020202020204" pitchFamily="34" charset="0"/>
              <a:buChar char="•"/>
            </a:pPr>
            <a:r>
              <a:rPr lang="en-US" sz="1600" dirty="0"/>
              <a:t>Sofiya Tupovicharska (1817125)</a:t>
            </a:r>
          </a:p>
          <a:p>
            <a:pPr marL="342900" indent="-228600" algn="l">
              <a:buFont typeface="Arial" panose="020B0604020202020204" pitchFamily="34" charset="0"/>
              <a:buChar char="•"/>
            </a:pPr>
            <a:r>
              <a:rPr lang="en-US" sz="1600" dirty="0"/>
              <a:t>Simeon Yunakov (1816555)</a:t>
            </a:r>
          </a:p>
          <a:p>
            <a:pPr marL="342900" indent="-228600" algn="l">
              <a:buFont typeface="Arial" panose="020B0604020202020204" pitchFamily="34" charset="0"/>
              <a:buChar char="•"/>
            </a:pPr>
            <a:r>
              <a:rPr lang="en-US" sz="1600" dirty="0"/>
              <a:t>Rosen Agushev (1818403)</a:t>
            </a:r>
          </a:p>
          <a:p>
            <a:pPr marL="342900" indent="-228600" algn="l">
              <a:buFont typeface="Arial" panose="020B0604020202020204" pitchFamily="34" charset="0"/>
              <a:buChar char="•"/>
            </a:pPr>
            <a:r>
              <a:rPr lang="en-US" sz="1600" dirty="0"/>
              <a:t>Vanya Petrova (1817743)</a:t>
            </a:r>
          </a:p>
          <a:p>
            <a:pPr marL="342900" indent="-228600" algn="l">
              <a:buFont typeface="Arial" panose="020B0604020202020204" pitchFamily="34" charset="0"/>
              <a:buChar char="•"/>
            </a:pPr>
            <a:r>
              <a:rPr lang="en-US" sz="1600" dirty="0"/>
              <a:t>Silviya Spasova (1817128)</a:t>
            </a:r>
          </a:p>
          <a:p>
            <a:pPr marL="342900" indent="-228600" algn="l">
              <a:buFont typeface="Arial" panose="020B0604020202020204" pitchFamily="34" charset="0"/>
              <a:buChar char="•"/>
            </a:pPr>
            <a:r>
              <a:rPr lang="en-US" sz="1600" dirty="0"/>
              <a:t>Maria Stavrou (1817745)</a:t>
            </a:r>
          </a:p>
          <a:p>
            <a:pPr marL="342900" indent="-228600" algn="l">
              <a:buFont typeface="Arial" panose="020B0604020202020204" pitchFamily="34" charset="0"/>
              <a:buChar char="•"/>
            </a:pPr>
            <a:endParaRPr lang="en-US" sz="500" dirty="0"/>
          </a:p>
        </p:txBody>
      </p:sp>
    </p:spTree>
    <p:extLst>
      <p:ext uri="{BB962C8B-B14F-4D97-AF65-F5344CB8AC3E}">
        <p14:creationId xmlns:p14="http://schemas.microsoft.com/office/powerpoint/2010/main" val="42022346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16">
                                            <p:txEl>
                                              <p:pRg st="1" end="1"/>
                                            </p:txEl>
                                          </p:spTgt>
                                        </p:tgtEl>
                                        <p:attrNameLst>
                                          <p:attrName>style.visibility</p:attrName>
                                        </p:attrNameLst>
                                      </p:cBhvr>
                                      <p:to>
                                        <p:strVal val="visible"/>
                                      </p:to>
                                    </p:set>
                                    <p:animEffect transition="in" filter="fade">
                                      <p:cBhvr>
                                        <p:cTn id="25" dur="2000"/>
                                        <p:tgtEl>
                                          <p:spTgt spid="16">
                                            <p:txEl>
                                              <p:pRg st="1" end="1"/>
                                            </p:txEl>
                                          </p:spTgt>
                                        </p:tgtEl>
                                      </p:cBhvr>
                                    </p:animEffect>
                                    <p:anim calcmode="lin" valueType="num">
                                      <p:cBhvr>
                                        <p:cTn id="26" dur="2000" fill="hold"/>
                                        <p:tgtEl>
                                          <p:spTgt spid="16">
                                            <p:txEl>
                                              <p:pRg st="1" end="1"/>
                                            </p:txEl>
                                          </p:spTgt>
                                        </p:tgtEl>
                                        <p:attrNameLst>
                                          <p:attrName>ppt_w</p:attrName>
                                        </p:attrNameLst>
                                      </p:cBhvr>
                                      <p:tavLst>
                                        <p:tav tm="0" fmla="#ppt_w*sin(2.5*pi*$)">
                                          <p:val>
                                            <p:fltVal val="0"/>
                                          </p:val>
                                        </p:tav>
                                        <p:tav tm="100000">
                                          <p:val>
                                            <p:fltVal val="1"/>
                                          </p:val>
                                        </p:tav>
                                      </p:tavLst>
                                    </p:anim>
                                    <p:anim calcmode="lin" valueType="num">
                                      <p:cBhvr>
                                        <p:cTn id="27" dur="2000" fill="hold"/>
                                        <p:tgtEl>
                                          <p:spTgt spid="16">
                                            <p:txEl>
                                              <p:pRg st="1" end="1"/>
                                            </p:txEl>
                                          </p:spTgt>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16">
                                            <p:txEl>
                                              <p:pRg st="2" end="2"/>
                                            </p:txEl>
                                          </p:spTgt>
                                        </p:tgtEl>
                                        <p:attrNameLst>
                                          <p:attrName>style.visibility</p:attrName>
                                        </p:attrNameLst>
                                      </p:cBhvr>
                                      <p:to>
                                        <p:strVal val="visible"/>
                                      </p:to>
                                    </p:set>
                                    <p:animEffect transition="in" filter="fade">
                                      <p:cBhvr>
                                        <p:cTn id="30" dur="2000"/>
                                        <p:tgtEl>
                                          <p:spTgt spid="16">
                                            <p:txEl>
                                              <p:pRg st="2" end="2"/>
                                            </p:txEl>
                                          </p:spTgt>
                                        </p:tgtEl>
                                      </p:cBhvr>
                                    </p:animEffect>
                                    <p:anim calcmode="lin" valueType="num">
                                      <p:cBhvr>
                                        <p:cTn id="31" dur="2000" fill="hold"/>
                                        <p:tgtEl>
                                          <p:spTgt spid="16">
                                            <p:txEl>
                                              <p:pRg st="2" end="2"/>
                                            </p:txEl>
                                          </p:spTgt>
                                        </p:tgtEl>
                                        <p:attrNameLst>
                                          <p:attrName>ppt_w</p:attrName>
                                        </p:attrNameLst>
                                      </p:cBhvr>
                                      <p:tavLst>
                                        <p:tav tm="0" fmla="#ppt_w*sin(2.5*pi*$)">
                                          <p:val>
                                            <p:fltVal val="0"/>
                                          </p:val>
                                        </p:tav>
                                        <p:tav tm="100000">
                                          <p:val>
                                            <p:fltVal val="1"/>
                                          </p:val>
                                        </p:tav>
                                      </p:tavLst>
                                    </p:anim>
                                    <p:anim calcmode="lin" valueType="num">
                                      <p:cBhvr>
                                        <p:cTn id="32" dur="2000" fill="hold"/>
                                        <p:tgtEl>
                                          <p:spTgt spid="16">
                                            <p:txEl>
                                              <p:pRg st="2" end="2"/>
                                            </p:txEl>
                                          </p:spTgt>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0"/>
                                  </p:stCondLst>
                                  <p:childTnLst>
                                    <p:set>
                                      <p:cBhvr>
                                        <p:cTn id="34" dur="1" fill="hold">
                                          <p:stCondLst>
                                            <p:cond delay="0"/>
                                          </p:stCondLst>
                                        </p:cTn>
                                        <p:tgtEl>
                                          <p:spTgt spid="16">
                                            <p:txEl>
                                              <p:pRg st="3" end="3"/>
                                            </p:txEl>
                                          </p:spTgt>
                                        </p:tgtEl>
                                        <p:attrNameLst>
                                          <p:attrName>style.visibility</p:attrName>
                                        </p:attrNameLst>
                                      </p:cBhvr>
                                      <p:to>
                                        <p:strVal val="visible"/>
                                      </p:to>
                                    </p:set>
                                    <p:animEffect transition="in" filter="fade">
                                      <p:cBhvr>
                                        <p:cTn id="35" dur="2000"/>
                                        <p:tgtEl>
                                          <p:spTgt spid="16">
                                            <p:txEl>
                                              <p:pRg st="3" end="3"/>
                                            </p:txEl>
                                          </p:spTgt>
                                        </p:tgtEl>
                                      </p:cBhvr>
                                    </p:animEffect>
                                    <p:anim calcmode="lin" valueType="num">
                                      <p:cBhvr>
                                        <p:cTn id="36" dur="2000" fill="hold"/>
                                        <p:tgtEl>
                                          <p:spTgt spid="16">
                                            <p:txEl>
                                              <p:pRg st="3" end="3"/>
                                            </p:txEl>
                                          </p:spTgt>
                                        </p:tgtEl>
                                        <p:attrNameLst>
                                          <p:attrName>ppt_w</p:attrName>
                                        </p:attrNameLst>
                                      </p:cBhvr>
                                      <p:tavLst>
                                        <p:tav tm="0" fmla="#ppt_w*sin(2.5*pi*$)">
                                          <p:val>
                                            <p:fltVal val="0"/>
                                          </p:val>
                                        </p:tav>
                                        <p:tav tm="100000">
                                          <p:val>
                                            <p:fltVal val="1"/>
                                          </p:val>
                                        </p:tav>
                                      </p:tavLst>
                                    </p:anim>
                                    <p:anim calcmode="lin" valueType="num">
                                      <p:cBhvr>
                                        <p:cTn id="37" dur="2000" fill="hold"/>
                                        <p:tgtEl>
                                          <p:spTgt spid="16">
                                            <p:txEl>
                                              <p:pRg st="3" end="3"/>
                                            </p:txEl>
                                          </p:spTgt>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0"/>
                                  </p:stCondLst>
                                  <p:childTnLst>
                                    <p:set>
                                      <p:cBhvr>
                                        <p:cTn id="39" dur="1" fill="hold">
                                          <p:stCondLst>
                                            <p:cond delay="0"/>
                                          </p:stCondLst>
                                        </p:cTn>
                                        <p:tgtEl>
                                          <p:spTgt spid="16">
                                            <p:txEl>
                                              <p:pRg st="4" end="4"/>
                                            </p:txEl>
                                          </p:spTgt>
                                        </p:tgtEl>
                                        <p:attrNameLst>
                                          <p:attrName>style.visibility</p:attrName>
                                        </p:attrNameLst>
                                      </p:cBhvr>
                                      <p:to>
                                        <p:strVal val="visible"/>
                                      </p:to>
                                    </p:set>
                                    <p:animEffect transition="in" filter="fade">
                                      <p:cBhvr>
                                        <p:cTn id="40" dur="2000"/>
                                        <p:tgtEl>
                                          <p:spTgt spid="16">
                                            <p:txEl>
                                              <p:pRg st="4" end="4"/>
                                            </p:txEl>
                                          </p:spTgt>
                                        </p:tgtEl>
                                      </p:cBhvr>
                                    </p:animEffect>
                                    <p:anim calcmode="lin" valueType="num">
                                      <p:cBhvr>
                                        <p:cTn id="41" dur="2000" fill="hold"/>
                                        <p:tgtEl>
                                          <p:spTgt spid="16">
                                            <p:txEl>
                                              <p:pRg st="4" end="4"/>
                                            </p:txEl>
                                          </p:spTgt>
                                        </p:tgtEl>
                                        <p:attrNameLst>
                                          <p:attrName>ppt_w</p:attrName>
                                        </p:attrNameLst>
                                      </p:cBhvr>
                                      <p:tavLst>
                                        <p:tav tm="0" fmla="#ppt_w*sin(2.5*pi*$)">
                                          <p:val>
                                            <p:fltVal val="0"/>
                                          </p:val>
                                        </p:tav>
                                        <p:tav tm="100000">
                                          <p:val>
                                            <p:fltVal val="1"/>
                                          </p:val>
                                        </p:tav>
                                      </p:tavLst>
                                    </p:anim>
                                    <p:anim calcmode="lin" valueType="num">
                                      <p:cBhvr>
                                        <p:cTn id="42" dur="2000" fill="hold"/>
                                        <p:tgtEl>
                                          <p:spTgt spid="16">
                                            <p:txEl>
                                              <p:pRg st="4" end="4"/>
                                            </p:txEl>
                                          </p:spTgt>
                                        </p:tgtEl>
                                        <p:attrNameLst>
                                          <p:attrName>ppt_h</p:attrName>
                                        </p:attrNameLst>
                                      </p:cBhvr>
                                      <p:tavLst>
                                        <p:tav tm="0">
                                          <p:val>
                                            <p:strVal val="#ppt_h"/>
                                          </p:val>
                                        </p:tav>
                                        <p:tav tm="100000">
                                          <p:val>
                                            <p:strVal val="#ppt_h"/>
                                          </p:val>
                                        </p:tav>
                                      </p:tavLst>
                                    </p:anim>
                                  </p:childTnLst>
                                </p:cTn>
                              </p:par>
                              <p:par>
                                <p:cTn id="43" presetID="45" presetClass="entr" presetSubtype="0" fill="hold" nodeType="withEffect">
                                  <p:stCondLst>
                                    <p:cond delay="0"/>
                                  </p:stCondLst>
                                  <p:childTnLst>
                                    <p:set>
                                      <p:cBhvr>
                                        <p:cTn id="44" dur="1" fill="hold">
                                          <p:stCondLst>
                                            <p:cond delay="0"/>
                                          </p:stCondLst>
                                        </p:cTn>
                                        <p:tgtEl>
                                          <p:spTgt spid="16">
                                            <p:txEl>
                                              <p:pRg st="5" end="5"/>
                                            </p:txEl>
                                          </p:spTgt>
                                        </p:tgtEl>
                                        <p:attrNameLst>
                                          <p:attrName>style.visibility</p:attrName>
                                        </p:attrNameLst>
                                      </p:cBhvr>
                                      <p:to>
                                        <p:strVal val="visible"/>
                                      </p:to>
                                    </p:set>
                                    <p:animEffect transition="in" filter="fade">
                                      <p:cBhvr>
                                        <p:cTn id="45" dur="2000"/>
                                        <p:tgtEl>
                                          <p:spTgt spid="16">
                                            <p:txEl>
                                              <p:pRg st="5" end="5"/>
                                            </p:txEl>
                                          </p:spTgt>
                                        </p:tgtEl>
                                      </p:cBhvr>
                                    </p:animEffect>
                                    <p:anim calcmode="lin" valueType="num">
                                      <p:cBhvr>
                                        <p:cTn id="46" dur="2000" fill="hold"/>
                                        <p:tgtEl>
                                          <p:spTgt spid="16">
                                            <p:txEl>
                                              <p:pRg st="5" end="5"/>
                                            </p:txEl>
                                          </p:spTgt>
                                        </p:tgtEl>
                                        <p:attrNameLst>
                                          <p:attrName>ppt_w</p:attrName>
                                        </p:attrNameLst>
                                      </p:cBhvr>
                                      <p:tavLst>
                                        <p:tav tm="0" fmla="#ppt_w*sin(2.5*pi*$)">
                                          <p:val>
                                            <p:fltVal val="0"/>
                                          </p:val>
                                        </p:tav>
                                        <p:tav tm="100000">
                                          <p:val>
                                            <p:fltVal val="1"/>
                                          </p:val>
                                        </p:tav>
                                      </p:tavLst>
                                    </p:anim>
                                    <p:anim calcmode="lin" valueType="num">
                                      <p:cBhvr>
                                        <p:cTn id="47" dur="2000" fill="hold"/>
                                        <p:tgtEl>
                                          <p:spTgt spid="16">
                                            <p:txEl>
                                              <p:pRg st="5" end="5"/>
                                            </p:txEl>
                                          </p:spTgt>
                                        </p:tgtEl>
                                        <p:attrNameLst>
                                          <p:attrName>ppt_h</p:attrName>
                                        </p:attrNameLst>
                                      </p:cBhvr>
                                      <p:tavLst>
                                        <p:tav tm="0">
                                          <p:val>
                                            <p:strVal val="#ppt_h"/>
                                          </p:val>
                                        </p:tav>
                                        <p:tav tm="100000">
                                          <p:val>
                                            <p:strVal val="#ppt_h"/>
                                          </p:val>
                                        </p:tav>
                                      </p:tavLst>
                                    </p:anim>
                                  </p:childTnLst>
                                </p:cTn>
                              </p:par>
                              <p:par>
                                <p:cTn id="48" presetID="45" presetClass="entr" presetSubtype="0" fill="hold" nodeType="withEffect">
                                  <p:stCondLst>
                                    <p:cond delay="0"/>
                                  </p:stCondLst>
                                  <p:childTnLst>
                                    <p:set>
                                      <p:cBhvr>
                                        <p:cTn id="49" dur="1" fill="hold">
                                          <p:stCondLst>
                                            <p:cond delay="0"/>
                                          </p:stCondLst>
                                        </p:cTn>
                                        <p:tgtEl>
                                          <p:spTgt spid="16">
                                            <p:txEl>
                                              <p:pRg st="6" end="6"/>
                                            </p:txEl>
                                          </p:spTgt>
                                        </p:tgtEl>
                                        <p:attrNameLst>
                                          <p:attrName>style.visibility</p:attrName>
                                        </p:attrNameLst>
                                      </p:cBhvr>
                                      <p:to>
                                        <p:strVal val="visible"/>
                                      </p:to>
                                    </p:set>
                                    <p:animEffect transition="in" filter="fade">
                                      <p:cBhvr>
                                        <p:cTn id="50" dur="2000"/>
                                        <p:tgtEl>
                                          <p:spTgt spid="16">
                                            <p:txEl>
                                              <p:pRg st="6" end="6"/>
                                            </p:txEl>
                                          </p:spTgt>
                                        </p:tgtEl>
                                      </p:cBhvr>
                                    </p:animEffect>
                                    <p:anim calcmode="lin" valueType="num">
                                      <p:cBhvr>
                                        <p:cTn id="51" dur="2000" fill="hold"/>
                                        <p:tgtEl>
                                          <p:spTgt spid="16">
                                            <p:txEl>
                                              <p:pRg st="6" end="6"/>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6">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B9FB1-8A02-4927-AD62-E1347A10BCD4}"/>
              </a:ext>
            </a:extLst>
          </p:cNvPr>
          <p:cNvSpPr>
            <a:spLocks noGrp="1"/>
          </p:cNvSpPr>
          <p:nvPr>
            <p:ph type="title"/>
          </p:nvPr>
        </p:nvSpPr>
        <p:spPr>
          <a:xfrm>
            <a:off x="686587" y="313131"/>
            <a:ext cx="5314536" cy="1325563"/>
          </a:xfrm>
        </p:spPr>
        <p:txBody>
          <a:bodyPr>
            <a:normAutofit/>
          </a:bodyPr>
          <a:lstStyle/>
          <a:p>
            <a:r>
              <a:rPr lang="en-GB" dirty="0">
                <a:latin typeface="Algerian" panose="04020705040A02060702" pitchFamily="82" charset="0"/>
              </a:rPr>
              <a:t>Table of content</a:t>
            </a:r>
          </a:p>
        </p:txBody>
      </p:sp>
      <p:sp>
        <p:nvSpPr>
          <p:cNvPr id="3" name="Content Placeholder 2">
            <a:extLst>
              <a:ext uri="{FF2B5EF4-FFF2-40B4-BE49-F238E27FC236}">
                <a16:creationId xmlns:a16="http://schemas.microsoft.com/office/drawing/2014/main" id="{D598463C-62E5-414F-9E46-08EE519B3A95}"/>
              </a:ext>
            </a:extLst>
          </p:cNvPr>
          <p:cNvSpPr>
            <a:spLocks noGrp="1"/>
          </p:cNvSpPr>
          <p:nvPr>
            <p:ph idx="1"/>
          </p:nvPr>
        </p:nvSpPr>
        <p:spPr>
          <a:xfrm>
            <a:off x="762000" y="1819373"/>
            <a:ext cx="5314543" cy="4609707"/>
          </a:xfrm>
        </p:spPr>
        <p:txBody>
          <a:bodyPr anchor="t">
            <a:normAutofit/>
          </a:bodyPr>
          <a:lstStyle/>
          <a:p>
            <a:pPr>
              <a:buFont typeface="Wingdings" panose="05000000000000000000" pitchFamily="2" charset="2"/>
              <a:buChar char="v"/>
            </a:pPr>
            <a:r>
              <a:rPr lang="en-GB" sz="1200" b="1" dirty="0"/>
              <a:t> Cover business name/logo</a:t>
            </a:r>
          </a:p>
          <a:p>
            <a:pPr>
              <a:buFont typeface="Wingdings" panose="05000000000000000000" pitchFamily="2" charset="2"/>
              <a:buChar char="v"/>
            </a:pPr>
            <a:r>
              <a:rPr lang="en-GB" sz="1200" b="1" dirty="0"/>
              <a:t> Mission statement and organizational  objectives</a:t>
            </a:r>
          </a:p>
          <a:p>
            <a:pPr>
              <a:buFont typeface="Wingdings" panose="05000000000000000000" pitchFamily="2" charset="2"/>
              <a:buChar char="v"/>
            </a:pPr>
            <a:r>
              <a:rPr lang="en-GB" sz="1200" b="1" dirty="0"/>
              <a:t> Product description</a:t>
            </a:r>
          </a:p>
          <a:p>
            <a:pPr>
              <a:buFont typeface="Wingdings" panose="05000000000000000000" pitchFamily="2" charset="2"/>
              <a:buChar char="v"/>
            </a:pPr>
            <a:r>
              <a:rPr lang="en-GB" sz="1200" b="1" dirty="0"/>
              <a:t> Stakeholder map</a:t>
            </a:r>
          </a:p>
          <a:p>
            <a:pPr>
              <a:buFont typeface="Wingdings" panose="05000000000000000000" pitchFamily="2" charset="2"/>
              <a:buChar char="v"/>
            </a:pPr>
            <a:r>
              <a:rPr lang="en-GB" sz="1200" b="1" dirty="0"/>
              <a:t> PESTEL analysis</a:t>
            </a:r>
          </a:p>
          <a:p>
            <a:pPr>
              <a:buFont typeface="Wingdings" panose="05000000000000000000" pitchFamily="2" charset="2"/>
              <a:buChar char="v"/>
            </a:pPr>
            <a:r>
              <a:rPr lang="en-GB" sz="1200" b="1" dirty="0"/>
              <a:t> SWOT analysis</a:t>
            </a:r>
          </a:p>
          <a:p>
            <a:pPr>
              <a:buFont typeface="Wingdings" panose="05000000000000000000" pitchFamily="2" charset="2"/>
              <a:buChar char="v"/>
            </a:pPr>
            <a:r>
              <a:rPr lang="en-GB" sz="1200" b="1" dirty="0"/>
              <a:t> Market analyses</a:t>
            </a:r>
          </a:p>
          <a:p>
            <a:pPr>
              <a:buFont typeface="Wingdings" panose="05000000000000000000" pitchFamily="2" charset="2"/>
              <a:buChar char="v"/>
            </a:pPr>
            <a:r>
              <a:rPr lang="en-GB" sz="1200" b="1" dirty="0"/>
              <a:t> Sales and marketing strategies </a:t>
            </a:r>
          </a:p>
          <a:p>
            <a:pPr>
              <a:buFont typeface="Wingdings" panose="05000000000000000000" pitchFamily="2" charset="2"/>
              <a:buChar char="v"/>
            </a:pPr>
            <a:r>
              <a:rPr lang="en-GB" sz="1200" b="1" dirty="0"/>
              <a:t> Marketing advertising</a:t>
            </a:r>
          </a:p>
          <a:p>
            <a:pPr>
              <a:buFont typeface="Wingdings" panose="05000000000000000000" pitchFamily="2" charset="2"/>
              <a:buChar char="v"/>
            </a:pPr>
            <a:r>
              <a:rPr lang="en-GB" sz="1200" b="1" dirty="0"/>
              <a:t> HR planning and managing team structure </a:t>
            </a:r>
          </a:p>
          <a:p>
            <a:pPr>
              <a:buFont typeface="Wingdings" panose="05000000000000000000" pitchFamily="2" charset="2"/>
              <a:buChar char="v"/>
            </a:pPr>
            <a:r>
              <a:rPr lang="en-GB" sz="1200" b="1" dirty="0"/>
              <a:t> Organizational design </a:t>
            </a:r>
          </a:p>
          <a:p>
            <a:pPr>
              <a:buFont typeface="Wingdings" panose="05000000000000000000" pitchFamily="2" charset="2"/>
              <a:buChar char="v"/>
            </a:pPr>
            <a:r>
              <a:rPr lang="en-GB" sz="1200" b="1" dirty="0"/>
              <a:t> HR plan or year 1</a:t>
            </a:r>
          </a:p>
          <a:p>
            <a:pPr>
              <a:buFont typeface="Wingdings" panose="05000000000000000000" pitchFamily="2" charset="2"/>
              <a:buChar char="v"/>
            </a:pPr>
            <a:r>
              <a:rPr lang="en-GB" sz="1200" b="1" dirty="0"/>
              <a:t> Industry analysis</a:t>
            </a:r>
          </a:p>
          <a:p>
            <a:pPr>
              <a:buFont typeface="Wingdings" panose="05000000000000000000" pitchFamily="2" charset="2"/>
              <a:buChar char="v"/>
            </a:pPr>
            <a:r>
              <a:rPr lang="en-GB" sz="1200" b="1" dirty="0"/>
              <a:t>Operational strategies </a:t>
            </a:r>
          </a:p>
          <a:p>
            <a:pPr>
              <a:buFont typeface="Wingdings" panose="05000000000000000000" pitchFamily="2" charset="2"/>
              <a:buChar char="v"/>
            </a:pPr>
            <a:r>
              <a:rPr lang="en-GB" sz="1200" b="1" dirty="0"/>
              <a:t>Financial plan </a:t>
            </a:r>
          </a:p>
          <a:p>
            <a:pPr>
              <a:buFont typeface="Wingdings" panose="05000000000000000000" pitchFamily="2" charset="2"/>
              <a:buChar char="v"/>
            </a:pPr>
            <a:endParaRPr lang="en-GB" sz="700" dirty="0"/>
          </a:p>
          <a:p>
            <a:pPr>
              <a:buFont typeface="Wingdings" panose="05000000000000000000" pitchFamily="2" charset="2"/>
              <a:buChar char="v"/>
            </a:pPr>
            <a:endParaRPr lang="en-GB" sz="700" dirty="0"/>
          </a:p>
        </p:txBody>
      </p:sp>
      <p:sp>
        <p:nvSpPr>
          <p:cNvPr id="11"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331A532-57D1-4237-B5EE-C6C30FE34696}"/>
              </a:ext>
            </a:extLst>
          </p:cNvPr>
          <p:cNvPicPr>
            <a:picLocks noChangeAspect="1"/>
          </p:cNvPicPr>
          <p:nvPr/>
        </p:nvPicPr>
        <p:blipFill rotWithShape="1">
          <a:blip r:embed="rId2"/>
          <a:srcRect t="1261" r="-1" b="29635"/>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194383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2000"/>
                                        <p:tgtEl>
                                          <p:spTgt spid="3">
                                            <p:txEl>
                                              <p:pRg st="2" end="2"/>
                                            </p:txEl>
                                          </p:spTgt>
                                        </p:tgtEl>
                                      </p:cBhvr>
                                    </p:animEffect>
                                    <p:anim calcmode="lin" valueType="num">
                                      <p:cBhvr>
                                        <p:cTn id="2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6" dur="2000" fill="hold"/>
                                        <p:tgtEl>
                                          <p:spTgt spid="3">
                                            <p:txEl>
                                              <p:pRg st="2" end="2"/>
                                            </p:txEl>
                                          </p:spTgt>
                                        </p:tgtEl>
                                        <p:attrNameLst>
                                          <p:attrName>ppt_h</p:attrName>
                                        </p:attrNameLst>
                                      </p:cBhvr>
                                      <p:tavLst>
                                        <p:tav tm="0">
                                          <p:val>
                                            <p:strVal val="#ppt_h"/>
                                          </p:val>
                                        </p:tav>
                                        <p:tav tm="100000">
                                          <p:val>
                                            <p:strVal val="#ppt_h"/>
                                          </p:val>
                                        </p:tav>
                                      </p:tavLst>
                                    </p:anim>
                                  </p:childTnLst>
                                </p:cTn>
                              </p:par>
                              <p:par>
                                <p:cTn id="27" presetID="45"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2000"/>
                                        <p:tgtEl>
                                          <p:spTgt spid="3">
                                            <p:txEl>
                                              <p:pRg st="3" end="3"/>
                                            </p:txEl>
                                          </p:spTgt>
                                        </p:tgtEl>
                                      </p:cBhvr>
                                    </p:animEffect>
                                    <p:anim calcmode="lin" valueType="num">
                                      <p:cBhvr>
                                        <p:cTn id="30"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1" dur="2000" fill="hold"/>
                                        <p:tgtEl>
                                          <p:spTgt spid="3">
                                            <p:txEl>
                                              <p:pRg st="3" end="3"/>
                                            </p:txEl>
                                          </p:spTgt>
                                        </p:tgtEl>
                                        <p:attrNameLst>
                                          <p:attrName>ppt_h</p:attrName>
                                        </p:attrNameLst>
                                      </p:cBhvr>
                                      <p:tavLst>
                                        <p:tav tm="0">
                                          <p:val>
                                            <p:strVal val="#ppt_h"/>
                                          </p:val>
                                        </p:tav>
                                        <p:tav tm="100000">
                                          <p:val>
                                            <p:strVal val="#ppt_h"/>
                                          </p:val>
                                        </p:tav>
                                      </p:tavLst>
                                    </p:anim>
                                  </p:childTnLst>
                                </p:cTn>
                              </p:par>
                              <p:par>
                                <p:cTn id="32" presetID="45"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2000"/>
                                        <p:tgtEl>
                                          <p:spTgt spid="3">
                                            <p:txEl>
                                              <p:pRg st="4" end="4"/>
                                            </p:txEl>
                                          </p:spTgt>
                                        </p:tgtEl>
                                      </p:cBhvr>
                                    </p:animEffect>
                                    <p:anim calcmode="lin" valueType="num">
                                      <p:cBhvr>
                                        <p:cTn id="35"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6" dur="2000" fill="hold"/>
                                        <p:tgtEl>
                                          <p:spTgt spid="3">
                                            <p:txEl>
                                              <p:pRg st="4" end="4"/>
                                            </p:txEl>
                                          </p:spTgt>
                                        </p:tgtEl>
                                        <p:attrNameLst>
                                          <p:attrName>ppt_h</p:attrName>
                                        </p:attrNameLst>
                                      </p:cBhvr>
                                      <p:tavLst>
                                        <p:tav tm="0">
                                          <p:val>
                                            <p:strVal val="#ppt_h"/>
                                          </p:val>
                                        </p:tav>
                                        <p:tav tm="100000">
                                          <p:val>
                                            <p:strVal val="#ppt_h"/>
                                          </p:val>
                                        </p:tav>
                                      </p:tavLst>
                                    </p:anim>
                                  </p:childTnLst>
                                </p:cTn>
                              </p:par>
                              <p:par>
                                <p:cTn id="37" presetID="45"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2000"/>
                                        <p:tgtEl>
                                          <p:spTgt spid="3">
                                            <p:txEl>
                                              <p:pRg st="5" end="5"/>
                                            </p:txEl>
                                          </p:spTgt>
                                        </p:tgtEl>
                                      </p:cBhvr>
                                    </p:animEffect>
                                    <p:anim calcmode="lin" valueType="num">
                                      <p:cBhvr>
                                        <p:cTn id="40"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1" dur="2000" fill="hold"/>
                                        <p:tgtEl>
                                          <p:spTgt spid="3">
                                            <p:txEl>
                                              <p:pRg st="5" end="5"/>
                                            </p:txEl>
                                          </p:spTgt>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2000"/>
                                        <p:tgtEl>
                                          <p:spTgt spid="3">
                                            <p:txEl>
                                              <p:pRg st="6" end="6"/>
                                            </p:txEl>
                                          </p:spTgt>
                                        </p:tgtEl>
                                      </p:cBhvr>
                                    </p:animEffect>
                                    <p:anim calcmode="lin" valueType="num">
                                      <p:cBhvr>
                                        <p:cTn id="45"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6" dur="2000" fill="hold"/>
                                        <p:tgtEl>
                                          <p:spTgt spid="3">
                                            <p:txEl>
                                              <p:pRg st="6" end="6"/>
                                            </p:txEl>
                                          </p:spTgt>
                                        </p:tgtEl>
                                        <p:attrNameLst>
                                          <p:attrName>ppt_h</p:attrName>
                                        </p:attrNameLst>
                                      </p:cBhvr>
                                      <p:tavLst>
                                        <p:tav tm="0">
                                          <p:val>
                                            <p:strVal val="#ppt_h"/>
                                          </p:val>
                                        </p:tav>
                                        <p:tav tm="100000">
                                          <p:val>
                                            <p:strVal val="#ppt_h"/>
                                          </p:val>
                                        </p:tav>
                                      </p:tavLst>
                                    </p:anim>
                                  </p:childTnLst>
                                </p:cTn>
                              </p:par>
                              <p:par>
                                <p:cTn id="47" presetID="45"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2000"/>
                                        <p:tgtEl>
                                          <p:spTgt spid="3">
                                            <p:txEl>
                                              <p:pRg st="7" end="7"/>
                                            </p:txEl>
                                          </p:spTgt>
                                        </p:tgtEl>
                                      </p:cBhvr>
                                    </p:animEffect>
                                    <p:anim calcmode="lin" valueType="num">
                                      <p:cBhvr>
                                        <p:cTn id="50"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7" end="7"/>
                                            </p:txEl>
                                          </p:spTgt>
                                        </p:tgtEl>
                                        <p:attrNameLst>
                                          <p:attrName>ppt_h</p:attrName>
                                        </p:attrNameLst>
                                      </p:cBhvr>
                                      <p:tavLst>
                                        <p:tav tm="0">
                                          <p:val>
                                            <p:strVal val="#ppt_h"/>
                                          </p:val>
                                        </p:tav>
                                        <p:tav tm="100000">
                                          <p:val>
                                            <p:strVal val="#ppt_h"/>
                                          </p:val>
                                        </p:tav>
                                      </p:tavLst>
                                    </p:anim>
                                  </p:childTnLst>
                                </p:cTn>
                              </p:par>
                              <p:par>
                                <p:cTn id="52" presetID="45"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2000"/>
                                        <p:tgtEl>
                                          <p:spTgt spid="3">
                                            <p:txEl>
                                              <p:pRg st="8" end="8"/>
                                            </p:txEl>
                                          </p:spTgt>
                                        </p:tgtEl>
                                      </p:cBhvr>
                                    </p:animEffect>
                                    <p:anim calcmode="lin" valueType="num">
                                      <p:cBhvr>
                                        <p:cTn id="55"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6" dur="2000" fill="hold"/>
                                        <p:tgtEl>
                                          <p:spTgt spid="3">
                                            <p:txEl>
                                              <p:pRg st="8" end="8"/>
                                            </p:txEl>
                                          </p:spTgt>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2000"/>
                                        <p:tgtEl>
                                          <p:spTgt spid="3">
                                            <p:txEl>
                                              <p:pRg st="9" end="9"/>
                                            </p:txEl>
                                          </p:spTgt>
                                        </p:tgtEl>
                                      </p:cBhvr>
                                    </p:animEffect>
                                    <p:anim calcmode="lin" valueType="num">
                                      <p:cBhvr>
                                        <p:cTn id="60"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61" dur="2000" fill="hold"/>
                                        <p:tgtEl>
                                          <p:spTgt spid="3">
                                            <p:txEl>
                                              <p:pRg st="9" end="9"/>
                                            </p:txEl>
                                          </p:spTgt>
                                        </p:tgtEl>
                                        <p:attrNameLst>
                                          <p:attrName>ppt_h</p:attrName>
                                        </p:attrNameLst>
                                      </p:cBhvr>
                                      <p:tavLst>
                                        <p:tav tm="0">
                                          <p:val>
                                            <p:strVal val="#ppt_h"/>
                                          </p:val>
                                        </p:tav>
                                        <p:tav tm="100000">
                                          <p:val>
                                            <p:strVal val="#ppt_h"/>
                                          </p:val>
                                        </p:tav>
                                      </p:tavLst>
                                    </p:anim>
                                  </p:childTnLst>
                                </p:cTn>
                              </p:par>
                              <p:par>
                                <p:cTn id="62" presetID="45" presetClass="entr" presetSubtype="0" fill="hold" nodeType="withEffect">
                                  <p:stCondLst>
                                    <p:cond delay="0"/>
                                  </p:stCondLst>
                                  <p:childTnLst>
                                    <p:set>
                                      <p:cBhvr>
                                        <p:cTn id="63" dur="1" fill="hold">
                                          <p:stCondLst>
                                            <p:cond delay="0"/>
                                          </p:stCondLst>
                                        </p:cTn>
                                        <p:tgtEl>
                                          <p:spTgt spid="3">
                                            <p:txEl>
                                              <p:pRg st="10" end="10"/>
                                            </p:txEl>
                                          </p:spTgt>
                                        </p:tgtEl>
                                        <p:attrNameLst>
                                          <p:attrName>style.visibility</p:attrName>
                                        </p:attrNameLst>
                                      </p:cBhvr>
                                      <p:to>
                                        <p:strVal val="visible"/>
                                      </p:to>
                                    </p:set>
                                    <p:animEffect transition="in" filter="fade">
                                      <p:cBhvr>
                                        <p:cTn id="64" dur="2000"/>
                                        <p:tgtEl>
                                          <p:spTgt spid="3">
                                            <p:txEl>
                                              <p:pRg st="10" end="10"/>
                                            </p:txEl>
                                          </p:spTgt>
                                        </p:tgtEl>
                                      </p:cBhvr>
                                    </p:animEffect>
                                    <p:anim calcmode="lin" valueType="num">
                                      <p:cBhvr>
                                        <p:cTn id="65"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66" dur="2000" fill="hold"/>
                                        <p:tgtEl>
                                          <p:spTgt spid="3">
                                            <p:txEl>
                                              <p:pRg st="10" end="10"/>
                                            </p:txEl>
                                          </p:spTgt>
                                        </p:tgtEl>
                                        <p:attrNameLst>
                                          <p:attrName>ppt_h</p:attrName>
                                        </p:attrNameLst>
                                      </p:cBhvr>
                                      <p:tavLst>
                                        <p:tav tm="0">
                                          <p:val>
                                            <p:strVal val="#ppt_h"/>
                                          </p:val>
                                        </p:tav>
                                        <p:tav tm="100000">
                                          <p:val>
                                            <p:strVal val="#ppt_h"/>
                                          </p:val>
                                        </p:tav>
                                      </p:tavLst>
                                    </p:anim>
                                  </p:childTnLst>
                                </p:cTn>
                              </p:par>
                              <p:par>
                                <p:cTn id="67" presetID="45" presetClass="entr" presetSubtype="0" fill="hold" nodeType="with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animEffect transition="in" filter="fade">
                                      <p:cBhvr>
                                        <p:cTn id="69" dur="2000"/>
                                        <p:tgtEl>
                                          <p:spTgt spid="3">
                                            <p:txEl>
                                              <p:pRg st="11" end="11"/>
                                            </p:txEl>
                                          </p:spTgt>
                                        </p:tgtEl>
                                      </p:cBhvr>
                                    </p:animEffect>
                                    <p:anim calcmode="lin" valueType="num">
                                      <p:cBhvr>
                                        <p:cTn id="70" dur="2000" fill="hold"/>
                                        <p:tgtEl>
                                          <p:spTgt spid="3">
                                            <p:txEl>
                                              <p:pRg st="11" end="11"/>
                                            </p:txEl>
                                          </p:spTgt>
                                        </p:tgtEl>
                                        <p:attrNameLst>
                                          <p:attrName>ppt_w</p:attrName>
                                        </p:attrNameLst>
                                      </p:cBhvr>
                                      <p:tavLst>
                                        <p:tav tm="0" fmla="#ppt_w*sin(2.5*pi*$)">
                                          <p:val>
                                            <p:fltVal val="0"/>
                                          </p:val>
                                        </p:tav>
                                        <p:tav tm="100000">
                                          <p:val>
                                            <p:fltVal val="1"/>
                                          </p:val>
                                        </p:tav>
                                      </p:tavLst>
                                    </p:anim>
                                    <p:anim calcmode="lin" valueType="num">
                                      <p:cBhvr>
                                        <p:cTn id="71" dur="2000" fill="hold"/>
                                        <p:tgtEl>
                                          <p:spTgt spid="3">
                                            <p:txEl>
                                              <p:pRg st="11" end="11"/>
                                            </p:txEl>
                                          </p:spTgt>
                                        </p:tgtEl>
                                        <p:attrNameLst>
                                          <p:attrName>ppt_h</p:attrName>
                                        </p:attrNameLst>
                                      </p:cBhvr>
                                      <p:tavLst>
                                        <p:tav tm="0">
                                          <p:val>
                                            <p:strVal val="#ppt_h"/>
                                          </p:val>
                                        </p:tav>
                                        <p:tav tm="100000">
                                          <p:val>
                                            <p:strVal val="#ppt_h"/>
                                          </p:val>
                                        </p:tav>
                                      </p:tavLst>
                                    </p:anim>
                                  </p:childTnLst>
                                </p:cTn>
                              </p:par>
                              <p:par>
                                <p:cTn id="72" presetID="45" presetClass="entr" presetSubtype="0" fill="hold" nodeType="withEffect">
                                  <p:stCondLst>
                                    <p:cond delay="0"/>
                                  </p:stCondLst>
                                  <p:childTnLst>
                                    <p:set>
                                      <p:cBhvr>
                                        <p:cTn id="73" dur="1" fill="hold">
                                          <p:stCondLst>
                                            <p:cond delay="0"/>
                                          </p:stCondLst>
                                        </p:cTn>
                                        <p:tgtEl>
                                          <p:spTgt spid="3">
                                            <p:txEl>
                                              <p:pRg st="12" end="12"/>
                                            </p:txEl>
                                          </p:spTgt>
                                        </p:tgtEl>
                                        <p:attrNameLst>
                                          <p:attrName>style.visibility</p:attrName>
                                        </p:attrNameLst>
                                      </p:cBhvr>
                                      <p:to>
                                        <p:strVal val="visible"/>
                                      </p:to>
                                    </p:set>
                                    <p:animEffect transition="in" filter="fade">
                                      <p:cBhvr>
                                        <p:cTn id="74" dur="2000"/>
                                        <p:tgtEl>
                                          <p:spTgt spid="3">
                                            <p:txEl>
                                              <p:pRg st="12" end="12"/>
                                            </p:txEl>
                                          </p:spTgt>
                                        </p:tgtEl>
                                      </p:cBhvr>
                                    </p:animEffect>
                                    <p:anim calcmode="lin" valueType="num">
                                      <p:cBhvr>
                                        <p:cTn id="75" dur="2000" fill="hold"/>
                                        <p:tgtEl>
                                          <p:spTgt spid="3">
                                            <p:txEl>
                                              <p:pRg st="12" end="12"/>
                                            </p:txEl>
                                          </p:spTgt>
                                        </p:tgtEl>
                                        <p:attrNameLst>
                                          <p:attrName>ppt_w</p:attrName>
                                        </p:attrNameLst>
                                      </p:cBhvr>
                                      <p:tavLst>
                                        <p:tav tm="0" fmla="#ppt_w*sin(2.5*pi*$)">
                                          <p:val>
                                            <p:fltVal val="0"/>
                                          </p:val>
                                        </p:tav>
                                        <p:tav tm="100000">
                                          <p:val>
                                            <p:fltVal val="1"/>
                                          </p:val>
                                        </p:tav>
                                      </p:tavLst>
                                    </p:anim>
                                    <p:anim calcmode="lin" valueType="num">
                                      <p:cBhvr>
                                        <p:cTn id="76" dur="2000" fill="hold"/>
                                        <p:tgtEl>
                                          <p:spTgt spid="3">
                                            <p:txEl>
                                              <p:pRg st="12" end="12"/>
                                            </p:txEl>
                                          </p:spTgt>
                                        </p:tgtEl>
                                        <p:attrNameLst>
                                          <p:attrName>ppt_h</p:attrName>
                                        </p:attrNameLst>
                                      </p:cBhvr>
                                      <p:tavLst>
                                        <p:tav tm="0">
                                          <p:val>
                                            <p:strVal val="#ppt_h"/>
                                          </p:val>
                                        </p:tav>
                                        <p:tav tm="100000">
                                          <p:val>
                                            <p:strVal val="#ppt_h"/>
                                          </p:val>
                                        </p:tav>
                                      </p:tavLst>
                                    </p:anim>
                                  </p:childTnLst>
                                </p:cTn>
                              </p:par>
                              <p:par>
                                <p:cTn id="77" presetID="45" presetClass="entr" presetSubtype="0" fill="hold" nodeType="withEffect">
                                  <p:stCondLst>
                                    <p:cond delay="0"/>
                                  </p:stCondLst>
                                  <p:childTnLst>
                                    <p:set>
                                      <p:cBhvr>
                                        <p:cTn id="78" dur="1" fill="hold">
                                          <p:stCondLst>
                                            <p:cond delay="0"/>
                                          </p:stCondLst>
                                        </p:cTn>
                                        <p:tgtEl>
                                          <p:spTgt spid="3">
                                            <p:txEl>
                                              <p:pRg st="13" end="13"/>
                                            </p:txEl>
                                          </p:spTgt>
                                        </p:tgtEl>
                                        <p:attrNameLst>
                                          <p:attrName>style.visibility</p:attrName>
                                        </p:attrNameLst>
                                      </p:cBhvr>
                                      <p:to>
                                        <p:strVal val="visible"/>
                                      </p:to>
                                    </p:set>
                                    <p:animEffect transition="in" filter="fade">
                                      <p:cBhvr>
                                        <p:cTn id="79" dur="2000"/>
                                        <p:tgtEl>
                                          <p:spTgt spid="3">
                                            <p:txEl>
                                              <p:pRg st="13" end="13"/>
                                            </p:txEl>
                                          </p:spTgt>
                                        </p:tgtEl>
                                      </p:cBhvr>
                                    </p:animEffect>
                                    <p:anim calcmode="lin" valueType="num">
                                      <p:cBhvr>
                                        <p:cTn id="80" dur="2000" fill="hold"/>
                                        <p:tgtEl>
                                          <p:spTgt spid="3">
                                            <p:txEl>
                                              <p:pRg st="13" end="13"/>
                                            </p:txEl>
                                          </p:spTgt>
                                        </p:tgtEl>
                                        <p:attrNameLst>
                                          <p:attrName>ppt_w</p:attrName>
                                        </p:attrNameLst>
                                      </p:cBhvr>
                                      <p:tavLst>
                                        <p:tav tm="0" fmla="#ppt_w*sin(2.5*pi*$)">
                                          <p:val>
                                            <p:fltVal val="0"/>
                                          </p:val>
                                        </p:tav>
                                        <p:tav tm="100000">
                                          <p:val>
                                            <p:fltVal val="1"/>
                                          </p:val>
                                        </p:tav>
                                      </p:tavLst>
                                    </p:anim>
                                    <p:anim calcmode="lin" valueType="num">
                                      <p:cBhvr>
                                        <p:cTn id="81" dur="2000" fill="hold"/>
                                        <p:tgtEl>
                                          <p:spTgt spid="3">
                                            <p:txEl>
                                              <p:pRg st="13" end="13"/>
                                            </p:txEl>
                                          </p:spTgt>
                                        </p:tgtEl>
                                        <p:attrNameLst>
                                          <p:attrName>ppt_h</p:attrName>
                                        </p:attrNameLst>
                                      </p:cBhvr>
                                      <p:tavLst>
                                        <p:tav tm="0">
                                          <p:val>
                                            <p:strVal val="#ppt_h"/>
                                          </p:val>
                                        </p:tav>
                                        <p:tav tm="100000">
                                          <p:val>
                                            <p:strVal val="#ppt_h"/>
                                          </p:val>
                                        </p:tav>
                                      </p:tavLst>
                                    </p:anim>
                                  </p:childTnLst>
                                </p:cTn>
                              </p:par>
                              <p:par>
                                <p:cTn id="82" presetID="45" presetClass="entr" presetSubtype="0" fill="hold" nodeType="withEffect">
                                  <p:stCondLst>
                                    <p:cond delay="0"/>
                                  </p:stCondLst>
                                  <p:childTnLst>
                                    <p:set>
                                      <p:cBhvr>
                                        <p:cTn id="83" dur="1" fill="hold">
                                          <p:stCondLst>
                                            <p:cond delay="0"/>
                                          </p:stCondLst>
                                        </p:cTn>
                                        <p:tgtEl>
                                          <p:spTgt spid="3">
                                            <p:txEl>
                                              <p:pRg st="14" end="14"/>
                                            </p:txEl>
                                          </p:spTgt>
                                        </p:tgtEl>
                                        <p:attrNameLst>
                                          <p:attrName>style.visibility</p:attrName>
                                        </p:attrNameLst>
                                      </p:cBhvr>
                                      <p:to>
                                        <p:strVal val="visible"/>
                                      </p:to>
                                    </p:set>
                                    <p:animEffect transition="in" filter="fade">
                                      <p:cBhvr>
                                        <p:cTn id="84" dur="2000"/>
                                        <p:tgtEl>
                                          <p:spTgt spid="3">
                                            <p:txEl>
                                              <p:pRg st="14" end="14"/>
                                            </p:txEl>
                                          </p:spTgt>
                                        </p:tgtEl>
                                      </p:cBhvr>
                                    </p:animEffect>
                                    <p:anim calcmode="lin" valueType="num">
                                      <p:cBhvr>
                                        <p:cTn id="85" dur="2000" fill="hold"/>
                                        <p:tgtEl>
                                          <p:spTgt spid="3">
                                            <p:txEl>
                                              <p:pRg st="14" end="14"/>
                                            </p:txEl>
                                          </p:spTgt>
                                        </p:tgtEl>
                                        <p:attrNameLst>
                                          <p:attrName>ppt_w</p:attrName>
                                        </p:attrNameLst>
                                      </p:cBhvr>
                                      <p:tavLst>
                                        <p:tav tm="0" fmla="#ppt_w*sin(2.5*pi*$)">
                                          <p:val>
                                            <p:fltVal val="0"/>
                                          </p:val>
                                        </p:tav>
                                        <p:tav tm="100000">
                                          <p:val>
                                            <p:fltVal val="1"/>
                                          </p:val>
                                        </p:tav>
                                      </p:tavLst>
                                    </p:anim>
                                    <p:anim calcmode="lin" valueType="num">
                                      <p:cBhvr>
                                        <p:cTn id="86" dur="2000" fill="hold"/>
                                        <p:tgtEl>
                                          <p:spTgt spid="3">
                                            <p:txEl>
                                              <p:pRg st="14" end="1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3">
            <a:extLst>
              <a:ext uri="{FF2B5EF4-FFF2-40B4-BE49-F238E27FC236}">
                <a16:creationId xmlns:a16="http://schemas.microsoft.com/office/drawing/2014/main" id="{1557A916-FDD1-44A1-A7A1-70009FD6B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EEBEA2F4-0411-4F98-972B-98FF8E98C7D0}"/>
              </a:ext>
            </a:extLst>
          </p:cNvPr>
          <p:cNvSpPr>
            <a:spLocks noGrp="1"/>
          </p:cNvSpPr>
          <p:nvPr>
            <p:ph type="title"/>
          </p:nvPr>
        </p:nvSpPr>
        <p:spPr>
          <a:xfrm>
            <a:off x="8006085" y="1129084"/>
            <a:ext cx="3689091" cy="1960157"/>
          </a:xfrm>
        </p:spPr>
        <p:txBody>
          <a:bodyPr vert="horz" lIns="91440" tIns="45720" rIns="91440" bIns="45720" rtlCol="0" anchor="ctr">
            <a:normAutofit/>
          </a:bodyPr>
          <a:lstStyle/>
          <a:p>
            <a:r>
              <a:rPr lang="en-US" sz="4000" i="1" dirty="0"/>
              <a:t>INK ADDICTED Tattoo Studio</a:t>
            </a:r>
          </a:p>
        </p:txBody>
      </p:sp>
      <p:pic>
        <p:nvPicPr>
          <p:cNvPr id="8" name="Content Placeholder 7" descr="A close up of text on a black background&#10;&#10;Description automatically generated">
            <a:extLst>
              <a:ext uri="{FF2B5EF4-FFF2-40B4-BE49-F238E27FC236}">
                <a16:creationId xmlns:a16="http://schemas.microsoft.com/office/drawing/2014/main" id="{7C9D4847-1B8F-417F-8BA8-AB986E50A6E7}"/>
              </a:ext>
            </a:extLst>
          </p:cNvPr>
          <p:cNvPicPr>
            <a:picLocks noGrp="1" noChangeAspect="1"/>
          </p:cNvPicPr>
          <p:nvPr>
            <p:ph idx="4294967295"/>
          </p:nvPr>
        </p:nvPicPr>
        <p:blipFill rotWithShape="1">
          <a:blip r:embed="rId2">
            <a:extLst>
              <a:ext uri="{28A0092B-C50C-407E-A947-70E740481C1C}">
                <a14:useLocalDpi xmlns:a14="http://schemas.microsoft.com/office/drawing/2010/main" val="0"/>
              </a:ext>
            </a:extLst>
          </a:blip>
          <a:srcRect l="1691" r="1481" b="-1"/>
          <a:stretch/>
        </p:blipFill>
        <p:spPr>
          <a:xfrm>
            <a:off x="20" y="10"/>
            <a:ext cx="7743929" cy="6857990"/>
          </a:xfrm>
          <a:custGeom>
            <a:avLst/>
            <a:gdLst>
              <a:gd name="connsiteX0" fmla="*/ 956085 w 7743949"/>
              <a:gd name="connsiteY0" fmla="*/ 2071857 h 6858000"/>
              <a:gd name="connsiteX1" fmla="*/ 4999548 w 7743949"/>
              <a:gd name="connsiteY1" fmla="*/ 2071857 h 6858000"/>
              <a:gd name="connsiteX2" fmla="*/ 5619604 w 7743949"/>
              <a:gd name="connsiteY2" fmla="*/ 2437296 h 6858000"/>
              <a:gd name="connsiteX3" fmla="*/ 7645701 w 7743949"/>
              <a:gd name="connsiteY3" fmla="*/ 5926372 h 6858000"/>
              <a:gd name="connsiteX4" fmla="*/ 7645701 w 7743949"/>
              <a:gd name="connsiteY4" fmla="*/ 6639850 h 6858000"/>
              <a:gd name="connsiteX5" fmla="*/ 7538856 w 7743949"/>
              <a:gd name="connsiteY5" fmla="*/ 6823844 h 6858000"/>
              <a:gd name="connsiteX6" fmla="*/ 7519022 w 7743949"/>
              <a:gd name="connsiteY6" fmla="*/ 6858000 h 6858000"/>
              <a:gd name="connsiteX7" fmla="*/ 0 w 7743949"/>
              <a:gd name="connsiteY7" fmla="*/ 6858000 h 6858000"/>
              <a:gd name="connsiteX8" fmla="*/ 0 w 7743949"/>
              <a:gd name="connsiteY8" fmla="*/ 3003362 h 6858000"/>
              <a:gd name="connsiteX9" fmla="*/ 144017 w 7743949"/>
              <a:gd name="connsiteY9" fmla="*/ 2754282 h 6858000"/>
              <a:gd name="connsiteX10" fmla="*/ 327296 w 7743949"/>
              <a:gd name="connsiteY10" fmla="*/ 2437296 h 6858000"/>
              <a:gd name="connsiteX11" fmla="*/ 956085 w 7743949"/>
              <a:gd name="connsiteY11" fmla="*/ 2071857 h 6858000"/>
              <a:gd name="connsiteX12" fmla="*/ 6281397 w 7743949"/>
              <a:gd name="connsiteY12" fmla="*/ 1163923 h 6858000"/>
              <a:gd name="connsiteX13" fmla="*/ 7148441 w 7743949"/>
              <a:gd name="connsiteY13" fmla="*/ 1163923 h 6858000"/>
              <a:gd name="connsiteX14" fmla="*/ 7281401 w 7743949"/>
              <a:gd name="connsiteY14" fmla="*/ 1242285 h 6858000"/>
              <a:gd name="connsiteX15" fmla="*/ 7715859 w 7743949"/>
              <a:gd name="connsiteY15" fmla="*/ 1990451 h 6858000"/>
              <a:gd name="connsiteX16" fmla="*/ 7715859 w 7743949"/>
              <a:gd name="connsiteY16" fmla="*/ 2143443 h 6858000"/>
              <a:gd name="connsiteX17" fmla="*/ 7281401 w 7743949"/>
              <a:gd name="connsiteY17" fmla="*/ 2891610 h 6858000"/>
              <a:gd name="connsiteX18" fmla="*/ 7148441 w 7743949"/>
              <a:gd name="connsiteY18" fmla="*/ 2969971 h 6858000"/>
              <a:gd name="connsiteX19" fmla="*/ 6281397 w 7743949"/>
              <a:gd name="connsiteY19" fmla="*/ 2969971 h 6858000"/>
              <a:gd name="connsiteX20" fmla="*/ 6146565 w 7743949"/>
              <a:gd name="connsiteY20" fmla="*/ 2891610 h 6858000"/>
              <a:gd name="connsiteX21" fmla="*/ 5713979 w 7743949"/>
              <a:gd name="connsiteY21" fmla="*/ 2143443 h 6858000"/>
              <a:gd name="connsiteX22" fmla="*/ 5713979 w 7743949"/>
              <a:gd name="connsiteY22" fmla="*/ 1990451 h 6858000"/>
              <a:gd name="connsiteX23" fmla="*/ 6146565 w 7743949"/>
              <a:gd name="connsiteY23" fmla="*/ 1242285 h 6858000"/>
              <a:gd name="connsiteX24" fmla="*/ 6281397 w 7743949"/>
              <a:gd name="connsiteY24" fmla="*/ 1163923 h 6858000"/>
              <a:gd name="connsiteX25" fmla="*/ 0 w 7743949"/>
              <a:gd name="connsiteY25" fmla="*/ 0 h 6858000"/>
              <a:gd name="connsiteX26" fmla="*/ 6600525 w 7743949"/>
              <a:gd name="connsiteY26" fmla="*/ 0 h 6858000"/>
              <a:gd name="connsiteX27" fmla="*/ 6486618 w 7743949"/>
              <a:gd name="connsiteY27" fmla="*/ 196155 h 6858000"/>
              <a:gd name="connsiteX28" fmla="*/ 5677553 w 7743949"/>
              <a:gd name="connsiteY28" fmla="*/ 1589421 h 6858000"/>
              <a:gd name="connsiteX29" fmla="*/ 5057496 w 7743949"/>
              <a:gd name="connsiteY29" fmla="*/ 1954861 h 6858000"/>
              <a:gd name="connsiteX30" fmla="*/ 1014033 w 7743949"/>
              <a:gd name="connsiteY30" fmla="*/ 1954861 h 6858000"/>
              <a:gd name="connsiteX31" fmla="*/ 385244 w 7743949"/>
              <a:gd name="connsiteY31" fmla="*/ 1589421 h 6858000"/>
              <a:gd name="connsiteX32" fmla="*/ 69234 w 7743949"/>
              <a:gd name="connsiteY32" fmla="*/ 1042874 h 6858000"/>
              <a:gd name="connsiteX33" fmla="*/ 0 w 7743949"/>
              <a:gd name="connsiteY33" fmla="*/ 923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743949" h="6858000">
                <a:moveTo>
                  <a:pt x="956085" y="2071857"/>
                </a:moveTo>
                <a:cubicBezTo>
                  <a:pt x="956085" y="2071857"/>
                  <a:pt x="956085" y="2071857"/>
                  <a:pt x="4999548" y="2071857"/>
                </a:cubicBezTo>
                <a:cubicBezTo>
                  <a:pt x="5252811" y="2071857"/>
                  <a:pt x="5497339" y="2211072"/>
                  <a:pt x="5619604" y="2437296"/>
                </a:cubicBezTo>
                <a:cubicBezTo>
                  <a:pt x="5619604" y="2437296"/>
                  <a:pt x="5619604" y="2437296"/>
                  <a:pt x="7645701" y="5926372"/>
                </a:cubicBezTo>
                <a:cubicBezTo>
                  <a:pt x="7776699" y="6143896"/>
                  <a:pt x="7776699" y="6422327"/>
                  <a:pt x="7645701" y="6639850"/>
                </a:cubicBezTo>
                <a:cubicBezTo>
                  <a:pt x="7645701" y="6639850"/>
                  <a:pt x="7645701" y="6639850"/>
                  <a:pt x="7538856" y="6823844"/>
                </a:cubicBezTo>
                <a:lnTo>
                  <a:pt x="7519022" y="6858000"/>
                </a:lnTo>
                <a:lnTo>
                  <a:pt x="0" y="6858000"/>
                </a:lnTo>
                <a:lnTo>
                  <a:pt x="0" y="3003362"/>
                </a:lnTo>
                <a:lnTo>
                  <a:pt x="144017" y="2754282"/>
                </a:lnTo>
                <a:cubicBezTo>
                  <a:pt x="203181" y="2651956"/>
                  <a:pt x="264254" y="2546330"/>
                  <a:pt x="327296" y="2437296"/>
                </a:cubicBezTo>
                <a:cubicBezTo>
                  <a:pt x="458294" y="2211072"/>
                  <a:pt x="694090" y="2071857"/>
                  <a:pt x="956085" y="2071857"/>
                </a:cubicBezTo>
                <a:close/>
                <a:moveTo>
                  <a:pt x="6281397" y="1163923"/>
                </a:moveTo>
                <a:cubicBezTo>
                  <a:pt x="6281397" y="1163923"/>
                  <a:pt x="6281397" y="1163923"/>
                  <a:pt x="7148441" y="1163923"/>
                </a:cubicBezTo>
                <a:cubicBezTo>
                  <a:pt x="7202749" y="1163923"/>
                  <a:pt x="7255183" y="1193775"/>
                  <a:pt x="7281401" y="1242285"/>
                </a:cubicBezTo>
                <a:cubicBezTo>
                  <a:pt x="7281401" y="1242285"/>
                  <a:pt x="7281401" y="1242285"/>
                  <a:pt x="7715859" y="1990451"/>
                </a:cubicBezTo>
                <a:cubicBezTo>
                  <a:pt x="7743949" y="2037095"/>
                  <a:pt x="7743949" y="2096799"/>
                  <a:pt x="7715859" y="2143443"/>
                </a:cubicBezTo>
                <a:cubicBezTo>
                  <a:pt x="7715859" y="2143443"/>
                  <a:pt x="7715859" y="2143443"/>
                  <a:pt x="7281401" y="2891610"/>
                </a:cubicBezTo>
                <a:cubicBezTo>
                  <a:pt x="7255183" y="2940119"/>
                  <a:pt x="7202749" y="2969971"/>
                  <a:pt x="7148441" y="2969971"/>
                </a:cubicBezTo>
                <a:cubicBezTo>
                  <a:pt x="7148441" y="2969971"/>
                  <a:pt x="7148441" y="2969971"/>
                  <a:pt x="6281397" y="2969971"/>
                </a:cubicBezTo>
                <a:cubicBezTo>
                  <a:pt x="6225217" y="2969971"/>
                  <a:pt x="6174655" y="2940119"/>
                  <a:pt x="6146565" y="2891610"/>
                </a:cubicBezTo>
                <a:cubicBezTo>
                  <a:pt x="6146565" y="2891610"/>
                  <a:pt x="6146565" y="2891610"/>
                  <a:pt x="5713979" y="2143443"/>
                </a:cubicBezTo>
                <a:cubicBezTo>
                  <a:pt x="5685889" y="2096799"/>
                  <a:pt x="5685889" y="2037095"/>
                  <a:pt x="5713979" y="1990451"/>
                </a:cubicBezTo>
                <a:cubicBezTo>
                  <a:pt x="5713979" y="1990451"/>
                  <a:pt x="5713979" y="1990451"/>
                  <a:pt x="6146565" y="1242285"/>
                </a:cubicBezTo>
                <a:cubicBezTo>
                  <a:pt x="6174655" y="1193775"/>
                  <a:pt x="6225217" y="1163923"/>
                  <a:pt x="6281397" y="1163923"/>
                </a:cubicBezTo>
                <a:close/>
                <a:moveTo>
                  <a:pt x="0" y="0"/>
                </a:moveTo>
                <a:lnTo>
                  <a:pt x="6600525" y="0"/>
                </a:lnTo>
                <a:lnTo>
                  <a:pt x="6486618" y="196155"/>
                </a:lnTo>
                <a:cubicBezTo>
                  <a:pt x="6261242" y="584267"/>
                  <a:pt x="5994130" y="1044253"/>
                  <a:pt x="5677553" y="1589421"/>
                </a:cubicBezTo>
                <a:cubicBezTo>
                  <a:pt x="5555288" y="1815646"/>
                  <a:pt x="5310759" y="1954861"/>
                  <a:pt x="5057496" y="1954861"/>
                </a:cubicBezTo>
                <a:cubicBezTo>
                  <a:pt x="5057496" y="1954861"/>
                  <a:pt x="5057496" y="1954861"/>
                  <a:pt x="1014033" y="1954861"/>
                </a:cubicBezTo>
                <a:cubicBezTo>
                  <a:pt x="752038" y="1954861"/>
                  <a:pt x="516243" y="1815646"/>
                  <a:pt x="385244" y="1589421"/>
                </a:cubicBezTo>
                <a:cubicBezTo>
                  <a:pt x="385244" y="1589421"/>
                  <a:pt x="385244" y="1589421"/>
                  <a:pt x="69234" y="1042874"/>
                </a:cubicBezTo>
                <a:lnTo>
                  <a:pt x="0" y="923133"/>
                </a:lnTo>
                <a:close/>
              </a:path>
            </a:pathLst>
          </a:custGeom>
        </p:spPr>
      </p:pic>
    </p:spTree>
    <p:extLst>
      <p:ext uri="{BB962C8B-B14F-4D97-AF65-F5344CB8AC3E}">
        <p14:creationId xmlns:p14="http://schemas.microsoft.com/office/powerpoint/2010/main" val="340587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0E4C519-FBE9-4ABE-A8F9-C2CBE3269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ACF95E7-2411-4554-A6B5-48DEEE50235E}"/>
              </a:ext>
            </a:extLst>
          </p:cNvPr>
          <p:cNvPicPr>
            <a:picLocks noChangeAspect="1"/>
          </p:cNvPicPr>
          <p:nvPr/>
        </p:nvPicPr>
        <p:blipFill rotWithShape="1">
          <a:blip r:embed="rId2"/>
          <a:srcRect r="3466"/>
          <a:stretch/>
        </p:blipFill>
        <p:spPr>
          <a:xfrm>
            <a:off x="3245637" y="-1"/>
            <a:ext cx="8946363" cy="6858000"/>
          </a:xfrm>
          <a:custGeom>
            <a:avLst/>
            <a:gdLst>
              <a:gd name="connsiteX0" fmla="*/ 0 w 8946363"/>
              <a:gd name="connsiteY0" fmla="*/ 0 h 6858000"/>
              <a:gd name="connsiteX1" fmla="*/ 8946363 w 8946363"/>
              <a:gd name="connsiteY1" fmla="*/ 0 h 6858000"/>
              <a:gd name="connsiteX2" fmla="*/ 8946363 w 8946363"/>
              <a:gd name="connsiteY2" fmla="*/ 6858000 h 6858000"/>
              <a:gd name="connsiteX3" fmla="*/ 1 w 8946363"/>
              <a:gd name="connsiteY3" fmla="*/ 6858000 h 6858000"/>
              <a:gd name="connsiteX4" fmla="*/ 60040 w 8946363"/>
              <a:gd name="connsiteY4" fmla="*/ 6788731 h 6858000"/>
              <a:gd name="connsiteX5" fmla="*/ 1210035 w 8946363"/>
              <a:gd name="connsiteY5" fmla="*/ 3429001 h 6858000"/>
              <a:gd name="connsiteX6" fmla="*/ 60040 w 8946363"/>
              <a:gd name="connsiteY6" fmla="*/ 6927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6363" h="6858000">
                <a:moveTo>
                  <a:pt x="0" y="0"/>
                </a:moveTo>
                <a:lnTo>
                  <a:pt x="8946363" y="0"/>
                </a:lnTo>
                <a:lnTo>
                  <a:pt x="8946363" y="6858000"/>
                </a:lnTo>
                <a:lnTo>
                  <a:pt x="1" y="6858000"/>
                </a:lnTo>
                <a:lnTo>
                  <a:pt x="60040" y="6788731"/>
                </a:lnTo>
                <a:cubicBezTo>
                  <a:pt x="770566" y="5928901"/>
                  <a:pt x="1210035" y="4741057"/>
                  <a:pt x="1210035" y="3429001"/>
                </a:cubicBezTo>
                <a:cubicBezTo>
                  <a:pt x="1210035" y="2116945"/>
                  <a:pt x="770566" y="929101"/>
                  <a:pt x="60040" y="69272"/>
                </a:cubicBezTo>
                <a:close/>
              </a:path>
            </a:pathLst>
          </a:custGeom>
        </p:spPr>
      </p:pic>
      <p:sp useBgFill="1">
        <p:nvSpPr>
          <p:cNvPr id="22" name="Freeform: Shape 18">
            <a:extLst>
              <a:ext uri="{FF2B5EF4-FFF2-40B4-BE49-F238E27FC236}">
                <a16:creationId xmlns:a16="http://schemas.microsoft.com/office/drawing/2014/main" id="{80EC29FB-299E-49F3-8C7B-01199632A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455672" cy="6858000"/>
          </a:xfrm>
          <a:custGeom>
            <a:avLst/>
            <a:gdLst>
              <a:gd name="connsiteX0" fmla="*/ 0 w 4455672"/>
              <a:gd name="connsiteY0" fmla="*/ 0 h 6858000"/>
              <a:gd name="connsiteX1" fmla="*/ 3245636 w 4455672"/>
              <a:gd name="connsiteY1" fmla="*/ 0 h 6858000"/>
              <a:gd name="connsiteX2" fmla="*/ 3305677 w 4455672"/>
              <a:gd name="connsiteY2" fmla="*/ 69272 h 6858000"/>
              <a:gd name="connsiteX3" fmla="*/ 4455672 w 4455672"/>
              <a:gd name="connsiteY3" fmla="*/ 3429001 h 6858000"/>
              <a:gd name="connsiteX4" fmla="*/ 3305677 w 4455672"/>
              <a:gd name="connsiteY4" fmla="*/ 6788731 h 6858000"/>
              <a:gd name="connsiteX5" fmla="*/ 3245638 w 4455672"/>
              <a:gd name="connsiteY5" fmla="*/ 6858000 h 6858000"/>
              <a:gd name="connsiteX6" fmla="*/ 0 w 445567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2" h="6858000">
                <a:moveTo>
                  <a:pt x="0" y="0"/>
                </a:moveTo>
                <a:lnTo>
                  <a:pt x="3245636" y="0"/>
                </a:lnTo>
                <a:lnTo>
                  <a:pt x="3305677" y="69272"/>
                </a:lnTo>
                <a:cubicBezTo>
                  <a:pt x="4016203" y="929101"/>
                  <a:pt x="4455672" y="2116945"/>
                  <a:pt x="4455672" y="3429001"/>
                </a:cubicBezTo>
                <a:cubicBezTo>
                  <a:pt x="4455672" y="4741057"/>
                  <a:pt x="4016203" y="5928901"/>
                  <a:pt x="3305677" y="6788731"/>
                </a:cubicBezTo>
                <a:lnTo>
                  <a:pt x="3245638"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C29A2522-B27A-45C5-897B-79A1407D1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8" cy="6858000"/>
          </a:xfrm>
          <a:custGeom>
            <a:avLst/>
            <a:gdLst>
              <a:gd name="connsiteX0" fmla="*/ 0 w 4446528"/>
              <a:gd name="connsiteY0" fmla="*/ 0 h 6858000"/>
              <a:gd name="connsiteX1" fmla="*/ 3236492 w 4446528"/>
              <a:gd name="connsiteY1" fmla="*/ 0 h 6858000"/>
              <a:gd name="connsiteX2" fmla="*/ 3296533 w 4446528"/>
              <a:gd name="connsiteY2" fmla="*/ 69272 h 6858000"/>
              <a:gd name="connsiteX3" fmla="*/ 4446528 w 4446528"/>
              <a:gd name="connsiteY3" fmla="*/ 3429001 h 6858000"/>
              <a:gd name="connsiteX4" fmla="*/ 3296533 w 4446528"/>
              <a:gd name="connsiteY4" fmla="*/ 6788731 h 6858000"/>
              <a:gd name="connsiteX5" fmla="*/ 3236494 w 4446528"/>
              <a:gd name="connsiteY5" fmla="*/ 6858000 h 6858000"/>
              <a:gd name="connsiteX6" fmla="*/ 0 w 444652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8" h="6858000">
                <a:moveTo>
                  <a:pt x="0" y="0"/>
                </a:moveTo>
                <a:lnTo>
                  <a:pt x="3236492" y="0"/>
                </a:lnTo>
                <a:lnTo>
                  <a:pt x="3296533" y="69272"/>
                </a:lnTo>
                <a:cubicBezTo>
                  <a:pt x="4007059" y="929101"/>
                  <a:pt x="4446528" y="2116945"/>
                  <a:pt x="4446528" y="3429001"/>
                </a:cubicBezTo>
                <a:cubicBezTo>
                  <a:pt x="4446528" y="4741057"/>
                  <a:pt x="4007059" y="5928901"/>
                  <a:pt x="3296533" y="6788731"/>
                </a:cubicBezTo>
                <a:lnTo>
                  <a:pt x="323649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7550C1-2A4E-4054-A6A7-1A89C4C8000D}"/>
              </a:ext>
            </a:extLst>
          </p:cNvPr>
          <p:cNvSpPr>
            <a:spLocks noGrp="1"/>
          </p:cNvSpPr>
          <p:nvPr>
            <p:ph type="title"/>
          </p:nvPr>
        </p:nvSpPr>
        <p:spPr>
          <a:xfrm>
            <a:off x="371094" y="1161288"/>
            <a:ext cx="3438144" cy="1239012"/>
          </a:xfrm>
        </p:spPr>
        <p:txBody>
          <a:bodyPr vert="horz" lIns="91440" tIns="45720" rIns="91440" bIns="45720" rtlCol="0" anchor="ctr">
            <a:normAutofit fontScale="90000"/>
          </a:bodyPr>
          <a:lstStyle/>
          <a:p>
            <a:r>
              <a:rPr lang="en-US" sz="2400" dirty="0">
                <a:latin typeface="Algerian" panose="04020705040A02060702" pitchFamily="82" charset="0"/>
              </a:rPr>
              <a:t>Mission statement  and organizational  objectives </a:t>
            </a:r>
            <a:br>
              <a:rPr lang="en-US" sz="2400" dirty="0"/>
            </a:br>
            <a:endParaRPr lang="en-US" sz="2400" dirty="0"/>
          </a:p>
        </p:txBody>
      </p:sp>
      <p:sp>
        <p:nvSpPr>
          <p:cNvPr id="23" name="Rectangle 22">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0961"/>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4181"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Rectangle 2">
            <a:extLst>
              <a:ext uri="{FF2B5EF4-FFF2-40B4-BE49-F238E27FC236}">
                <a16:creationId xmlns:a16="http://schemas.microsoft.com/office/drawing/2014/main" id="{81A101EC-5063-43E0-AC24-EDA1EEC718F1}"/>
              </a:ext>
            </a:extLst>
          </p:cNvPr>
          <p:cNvSpPr/>
          <p:nvPr/>
        </p:nvSpPr>
        <p:spPr>
          <a:xfrm>
            <a:off x="371094" y="2718054"/>
            <a:ext cx="3438906" cy="3207258"/>
          </a:xfrm>
          <a:prstGeom prst="rect">
            <a:avLst/>
          </a:prstGeom>
        </p:spPr>
        <p:txBody>
          <a:bodyPr vert="horz" lIns="91440" tIns="45720" rIns="91440" bIns="45720" rtlCol="0" anchor="t">
            <a:normAutofit lnSpcReduction="10000"/>
          </a:bodyPr>
          <a:lstStyle/>
          <a:p>
            <a:pPr indent="-228600">
              <a:lnSpc>
                <a:spcPct val="90000"/>
              </a:lnSpc>
              <a:spcAft>
                <a:spcPts val="600"/>
              </a:spcAft>
              <a:buFont typeface="Arial" panose="020B0604020202020204" pitchFamily="34" charset="0"/>
              <a:buChar char="•"/>
            </a:pPr>
            <a:r>
              <a:rPr lang="en-US" dirty="0"/>
              <a:t>Mission statement and organizational objectives </a:t>
            </a:r>
          </a:p>
          <a:p>
            <a:pPr indent="-228600">
              <a:lnSpc>
                <a:spcPct val="90000"/>
              </a:lnSpc>
              <a:spcAft>
                <a:spcPts val="600"/>
              </a:spcAft>
              <a:buFont typeface="Arial" panose="020B0604020202020204" pitchFamily="34" charset="0"/>
              <a:buChar char="•"/>
            </a:pPr>
            <a:r>
              <a:rPr lang="en-US" dirty="0"/>
              <a:t>Today we are going  to talk about our mission statement and  organizational objectives </a:t>
            </a:r>
          </a:p>
          <a:p>
            <a:pPr>
              <a:lnSpc>
                <a:spcPct val="90000"/>
              </a:lnSpc>
              <a:spcAft>
                <a:spcPts val="600"/>
              </a:spcAft>
            </a:pPr>
            <a:r>
              <a:rPr lang="en-US" dirty="0"/>
              <a:t>• Mission statement that means our mission is to express costumers feeling through art</a:t>
            </a:r>
          </a:p>
          <a:p>
            <a:pPr>
              <a:lnSpc>
                <a:spcPct val="90000"/>
              </a:lnSpc>
              <a:spcAft>
                <a:spcPts val="600"/>
              </a:spcAft>
            </a:pPr>
            <a:r>
              <a:rPr lang="en-US" dirty="0"/>
              <a:t>• Organizational objectives that means all of techniques organization Wii use to achieve success costumer service, very good opportunities and any other </a:t>
            </a:r>
          </a:p>
        </p:txBody>
      </p:sp>
    </p:spTree>
    <p:extLst>
      <p:ext uri="{BB962C8B-B14F-4D97-AF65-F5344CB8AC3E}">
        <p14:creationId xmlns:p14="http://schemas.microsoft.com/office/powerpoint/2010/main" val="385254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par>
                                <p:cTn id="19" presetID="6" presetClass="entr" presetSubtype="16"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ircle(in)">
                                      <p:cBhvr>
                                        <p:cTn id="21"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D0DBC48-A180-42DD-A09C-06A249FAC6BF}"/>
              </a:ext>
            </a:extLst>
          </p:cNvPr>
          <p:cNvPicPr>
            <a:picLocks noChangeAspect="1"/>
          </p:cNvPicPr>
          <p:nvPr/>
        </p:nvPicPr>
        <p:blipFill rotWithShape="1">
          <a:blip r:embed="rId2"/>
          <a:srcRect l="2129"/>
          <a:stretch/>
        </p:blipFill>
        <p:spPr>
          <a:xfrm>
            <a:off x="3242695" y="10"/>
            <a:ext cx="8949307" cy="6857990"/>
          </a:xfrm>
          <a:custGeom>
            <a:avLst/>
            <a:gdLst>
              <a:gd name="connsiteX0" fmla="*/ 0 w 8949307"/>
              <a:gd name="connsiteY0" fmla="*/ 0 h 6858000"/>
              <a:gd name="connsiteX1" fmla="*/ 8949307 w 8949307"/>
              <a:gd name="connsiteY1" fmla="*/ 0 h 6858000"/>
              <a:gd name="connsiteX2" fmla="*/ 8949307 w 8949307"/>
              <a:gd name="connsiteY2" fmla="*/ 6858000 h 6858000"/>
              <a:gd name="connsiteX3" fmla="*/ 0 w 8949307"/>
              <a:gd name="connsiteY3" fmla="*/ 6858000 h 6858000"/>
              <a:gd name="connsiteX4" fmla="*/ 62983 w 8949307"/>
              <a:gd name="connsiteY4" fmla="*/ 6788730 h 6858000"/>
              <a:gd name="connsiteX5" fmla="*/ 1212979 w 8949307"/>
              <a:gd name="connsiteY5" fmla="*/ 3429000 h 6858000"/>
              <a:gd name="connsiteX6" fmla="*/ 62983 w 8949307"/>
              <a:gd name="connsiteY6" fmla="*/ 6927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9" name="Freeform: Shape 18">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E8E4E6-B9B3-4F34-A437-26F36A079718}"/>
              </a:ext>
            </a:extLst>
          </p:cNvPr>
          <p:cNvSpPr>
            <a:spLocks noGrp="1"/>
          </p:cNvSpPr>
          <p:nvPr>
            <p:ph type="title"/>
          </p:nvPr>
        </p:nvSpPr>
        <p:spPr>
          <a:xfrm>
            <a:off x="371094" y="1161288"/>
            <a:ext cx="3438144" cy="1125728"/>
          </a:xfrm>
        </p:spPr>
        <p:txBody>
          <a:bodyPr vert="horz" lIns="91440" tIns="45720" rIns="91440" bIns="45720" rtlCol="0" anchor="b">
            <a:normAutofit fontScale="90000"/>
          </a:bodyPr>
          <a:lstStyle/>
          <a:p>
            <a:r>
              <a:rPr lang="en-US" sz="2800" dirty="0">
                <a:latin typeface="Algerian" panose="04020705040A02060702" pitchFamily="82" charset="0"/>
              </a:rPr>
              <a:t>Product  description</a:t>
            </a:r>
            <a:br>
              <a:rPr lang="en-US" sz="2800" dirty="0"/>
            </a:br>
            <a:endParaRPr lang="en-US" sz="2800" dirty="0"/>
          </a:p>
        </p:txBody>
      </p:sp>
      <p:sp>
        <p:nvSpPr>
          <p:cNvPr id="23" name="Rectangle 2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Rectangle 2">
            <a:extLst>
              <a:ext uri="{FF2B5EF4-FFF2-40B4-BE49-F238E27FC236}">
                <a16:creationId xmlns:a16="http://schemas.microsoft.com/office/drawing/2014/main" id="{557B0CD1-4E06-4BBF-A014-51740DC987F3}"/>
              </a:ext>
            </a:extLst>
          </p:cNvPr>
          <p:cNvSpPr/>
          <p:nvPr/>
        </p:nvSpPr>
        <p:spPr>
          <a:xfrm>
            <a:off x="371094" y="2718054"/>
            <a:ext cx="343890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dirty="0"/>
              <a:t>WE WOULD  LIKE TO ENABLE OUR CUSTOMERS  TO BE HAPPY  WITH  THE GOODS THEY CHOOSE  TO TATTOO OUR ARTISTS  ARE ALWAYS  ENTHUSIASTIC  TO CREATE  NEW COSTUM TATTOOS A COMPLETELY  ENIQUE TATTOO  DESIGNS  ON REQUEST </a:t>
            </a:r>
          </a:p>
        </p:txBody>
      </p:sp>
    </p:spTree>
    <p:extLst>
      <p:ext uri="{BB962C8B-B14F-4D97-AF65-F5344CB8AC3E}">
        <p14:creationId xmlns:p14="http://schemas.microsoft.com/office/powerpoint/2010/main" val="409249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DE5DA-A297-4656-B8CB-2D4964114AFE}"/>
              </a:ext>
            </a:extLst>
          </p:cNvPr>
          <p:cNvSpPr>
            <a:spLocks noGrp="1"/>
          </p:cNvSpPr>
          <p:nvPr>
            <p:ph type="title"/>
          </p:nvPr>
        </p:nvSpPr>
        <p:spPr>
          <a:xfrm>
            <a:off x="655320" y="365125"/>
            <a:ext cx="5120114" cy="1692794"/>
          </a:xfrm>
        </p:spPr>
        <p:txBody>
          <a:bodyPr vert="horz" lIns="91440" tIns="45720" rIns="91440" bIns="45720" rtlCol="0" anchor="ctr">
            <a:normAutofit/>
          </a:bodyPr>
          <a:lstStyle/>
          <a:p>
            <a:r>
              <a:rPr lang="en-US" dirty="0">
                <a:latin typeface="Algerian" panose="04020705040A02060702" pitchFamily="82" charset="0"/>
              </a:rPr>
              <a:t>Stakeholder  map </a:t>
            </a:r>
          </a:p>
        </p:txBody>
      </p:sp>
      <p:cxnSp>
        <p:nvCxnSpPr>
          <p:cNvPr id="28" name="Straight Arrow Connector 25">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104E1172-BC84-4559-86AB-5A9FD37F30E5}"/>
              </a:ext>
            </a:extLst>
          </p:cNvPr>
          <p:cNvSpPr/>
          <p:nvPr/>
        </p:nvSpPr>
        <p:spPr>
          <a:xfrm>
            <a:off x="655320" y="2499360"/>
            <a:ext cx="5120113" cy="4454950"/>
          </a:xfrm>
          <a:prstGeom prst="rect">
            <a:avLst/>
          </a:prstGeom>
        </p:spPr>
        <p:txBody>
          <a:bodyPr vert="horz" lIns="91440" tIns="45720" rIns="91440" bIns="45720" rtlCol="0">
            <a:normAutofit fontScale="85000" lnSpcReduction="20000"/>
          </a:bodyPr>
          <a:lstStyle/>
          <a:p>
            <a:pPr indent="-228600">
              <a:lnSpc>
                <a:spcPct val="90000"/>
              </a:lnSpc>
              <a:spcAft>
                <a:spcPts val="600"/>
              </a:spcAft>
              <a:buFont typeface="Arial" panose="020B0604020202020204" pitchFamily="34" charset="0"/>
              <a:buChar char="•"/>
            </a:pPr>
            <a:r>
              <a:rPr lang="en-US" sz="2000" b="1" dirty="0"/>
              <a:t>Stakeholder-describes a person organization or role that has a stakeholder interest  in a task the main groups of stakeholders are:</a:t>
            </a:r>
          </a:p>
          <a:p>
            <a:pPr>
              <a:lnSpc>
                <a:spcPct val="90000"/>
              </a:lnSpc>
              <a:spcAft>
                <a:spcPts val="600"/>
              </a:spcAft>
            </a:pPr>
            <a:endParaRPr lang="en-US" sz="2000" b="1" dirty="0"/>
          </a:p>
          <a:p>
            <a:pPr>
              <a:lnSpc>
                <a:spcPct val="90000"/>
              </a:lnSpc>
              <a:spcAft>
                <a:spcPts val="600"/>
              </a:spcAft>
            </a:pPr>
            <a:r>
              <a:rPr lang="en-US" sz="2000" b="1" dirty="0"/>
              <a:t> - Internal  stakeholders:</a:t>
            </a:r>
          </a:p>
          <a:p>
            <a:pPr>
              <a:lnSpc>
                <a:spcPct val="90000"/>
              </a:lnSpc>
              <a:spcAft>
                <a:spcPts val="600"/>
              </a:spcAft>
            </a:pPr>
            <a:endParaRPr lang="en-US" b="1" dirty="0"/>
          </a:p>
          <a:p>
            <a:pPr indent="-228600">
              <a:lnSpc>
                <a:spcPct val="90000"/>
              </a:lnSpc>
              <a:spcAft>
                <a:spcPts val="600"/>
              </a:spcAft>
              <a:buFont typeface="Arial" panose="020B0604020202020204" pitchFamily="34" charset="0"/>
              <a:buChar char="•"/>
            </a:pPr>
            <a:r>
              <a:rPr lang="en-US" dirty="0"/>
              <a:t>Employees</a:t>
            </a:r>
          </a:p>
          <a:p>
            <a:pPr indent="-228600">
              <a:lnSpc>
                <a:spcPct val="90000"/>
              </a:lnSpc>
              <a:spcAft>
                <a:spcPts val="600"/>
              </a:spcAft>
              <a:buFont typeface="Arial" panose="020B0604020202020204" pitchFamily="34" charset="0"/>
              <a:buChar char="•"/>
            </a:pPr>
            <a:r>
              <a:rPr lang="en-US" dirty="0"/>
              <a:t>Manager</a:t>
            </a:r>
          </a:p>
          <a:p>
            <a:pPr indent="-228600">
              <a:lnSpc>
                <a:spcPct val="90000"/>
              </a:lnSpc>
              <a:spcAft>
                <a:spcPts val="600"/>
              </a:spcAft>
              <a:buFont typeface="Arial" panose="020B0604020202020204" pitchFamily="34" charset="0"/>
              <a:buChar char="•"/>
            </a:pPr>
            <a:r>
              <a:rPr lang="en-US" dirty="0"/>
              <a:t>Owner </a:t>
            </a:r>
          </a:p>
          <a:p>
            <a:pPr>
              <a:lnSpc>
                <a:spcPct val="90000"/>
              </a:lnSpc>
              <a:spcAft>
                <a:spcPts val="600"/>
              </a:spcAft>
            </a:pPr>
            <a:endParaRPr lang="en-US" dirty="0"/>
          </a:p>
          <a:p>
            <a:pPr>
              <a:lnSpc>
                <a:spcPct val="90000"/>
              </a:lnSpc>
              <a:spcAft>
                <a:spcPts val="600"/>
              </a:spcAft>
            </a:pPr>
            <a:r>
              <a:rPr lang="en-US" b="1" dirty="0"/>
              <a:t>  - </a:t>
            </a:r>
            <a:r>
              <a:rPr lang="en-US" sz="2000" b="1" dirty="0"/>
              <a:t>External stakeholders: </a:t>
            </a:r>
          </a:p>
          <a:p>
            <a:pPr>
              <a:lnSpc>
                <a:spcPct val="90000"/>
              </a:lnSpc>
              <a:spcAft>
                <a:spcPts val="600"/>
              </a:spcAft>
            </a:pPr>
            <a:endParaRPr lang="en-US" sz="2000" b="1" dirty="0"/>
          </a:p>
          <a:p>
            <a:pPr indent="-228600">
              <a:lnSpc>
                <a:spcPct val="90000"/>
              </a:lnSpc>
              <a:spcAft>
                <a:spcPts val="600"/>
              </a:spcAft>
              <a:buFont typeface="Arial" panose="020B0604020202020204" pitchFamily="34" charset="0"/>
              <a:buChar char="•"/>
            </a:pPr>
            <a:r>
              <a:rPr lang="en-US" dirty="0"/>
              <a:t>Suppliers</a:t>
            </a:r>
          </a:p>
          <a:p>
            <a:pPr indent="-228600">
              <a:lnSpc>
                <a:spcPct val="90000"/>
              </a:lnSpc>
              <a:spcAft>
                <a:spcPts val="600"/>
              </a:spcAft>
              <a:buFont typeface="Arial" panose="020B0604020202020204" pitchFamily="34" charset="0"/>
              <a:buChar char="•"/>
            </a:pPr>
            <a:r>
              <a:rPr lang="en-US" dirty="0"/>
              <a:t>Society</a:t>
            </a:r>
          </a:p>
          <a:p>
            <a:pPr indent="-228600">
              <a:lnSpc>
                <a:spcPct val="90000"/>
              </a:lnSpc>
              <a:spcAft>
                <a:spcPts val="600"/>
              </a:spcAft>
              <a:buFont typeface="Arial" panose="020B0604020202020204" pitchFamily="34" charset="0"/>
              <a:buChar char="•"/>
            </a:pPr>
            <a:r>
              <a:rPr lang="en-US" dirty="0"/>
              <a:t>Government</a:t>
            </a:r>
          </a:p>
          <a:p>
            <a:pPr indent="-228600">
              <a:lnSpc>
                <a:spcPct val="90000"/>
              </a:lnSpc>
              <a:spcAft>
                <a:spcPts val="600"/>
              </a:spcAft>
              <a:buFont typeface="Arial" panose="020B0604020202020204" pitchFamily="34" charset="0"/>
              <a:buChar char="•"/>
            </a:pPr>
            <a:r>
              <a:rPr lang="en-US" dirty="0"/>
              <a:t>Creditors</a:t>
            </a:r>
          </a:p>
          <a:p>
            <a:pPr indent="-228600">
              <a:lnSpc>
                <a:spcPct val="90000"/>
              </a:lnSpc>
              <a:spcAft>
                <a:spcPts val="600"/>
              </a:spcAft>
              <a:buFont typeface="Arial" panose="020B0604020202020204" pitchFamily="34" charset="0"/>
              <a:buChar char="•"/>
            </a:pPr>
            <a:r>
              <a:rPr lang="en-US" dirty="0"/>
              <a:t>Stakeholder</a:t>
            </a:r>
          </a:p>
          <a:p>
            <a:pPr indent="-228600">
              <a:lnSpc>
                <a:spcPct val="90000"/>
              </a:lnSpc>
              <a:spcAft>
                <a:spcPts val="600"/>
              </a:spcAft>
              <a:buFont typeface="Arial" panose="020B0604020202020204" pitchFamily="34" charset="0"/>
              <a:buChar char="•"/>
            </a:pPr>
            <a:r>
              <a:rPr lang="en-US" dirty="0"/>
              <a:t>Customers </a:t>
            </a:r>
          </a:p>
          <a:p>
            <a:pPr indent="-228600">
              <a:lnSpc>
                <a:spcPct val="90000"/>
              </a:lnSpc>
              <a:spcAft>
                <a:spcPts val="600"/>
              </a:spcAft>
              <a:buFont typeface="Arial" panose="020B0604020202020204" pitchFamily="34" charset="0"/>
              <a:buChar char="•"/>
            </a:pPr>
            <a:endParaRPr lang="en-US" dirty="0"/>
          </a:p>
        </p:txBody>
      </p:sp>
      <p:pic>
        <p:nvPicPr>
          <p:cNvPr id="4" name="Picture 3">
            <a:extLst>
              <a:ext uri="{FF2B5EF4-FFF2-40B4-BE49-F238E27FC236}">
                <a16:creationId xmlns:a16="http://schemas.microsoft.com/office/drawing/2014/main" id="{20C0B03B-50B2-4066-A040-B3BDF37A1B6A}"/>
              </a:ext>
            </a:extLst>
          </p:cNvPr>
          <p:cNvPicPr>
            <a:picLocks noChangeAspect="1"/>
          </p:cNvPicPr>
          <p:nvPr/>
        </p:nvPicPr>
        <p:blipFill rotWithShape="1">
          <a:blip r:embed="rId2"/>
          <a:srcRect r="1" b="23688"/>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43270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1000"/>
                                        <p:tgtEl>
                                          <p:spTgt spid="3">
                                            <p:txEl>
                                              <p:pRg st="10" end="10"/>
                                            </p:txEl>
                                          </p:spTgt>
                                        </p:tgtEl>
                                      </p:cBhvr>
                                    </p:animEffect>
                                    <p:anim calcmode="lin" valueType="num">
                                      <p:cBhvr>
                                        <p:cTn id="4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
                                            <p:txEl>
                                              <p:pRg st="11" end="11"/>
                                            </p:txEl>
                                          </p:spTgt>
                                        </p:tgtEl>
                                        <p:attrNameLst>
                                          <p:attrName>style.visibility</p:attrName>
                                        </p:attrNameLst>
                                      </p:cBhvr>
                                      <p:to>
                                        <p:strVal val="visible"/>
                                      </p:to>
                                    </p:set>
                                    <p:animEffect transition="in" filter="fade">
                                      <p:cBhvr>
                                        <p:cTn id="48" dur="1000"/>
                                        <p:tgtEl>
                                          <p:spTgt spid="3">
                                            <p:txEl>
                                              <p:pRg st="11" end="11"/>
                                            </p:txEl>
                                          </p:spTgt>
                                        </p:tgtEl>
                                      </p:cBhvr>
                                    </p:animEffect>
                                    <p:anim calcmode="lin" valueType="num">
                                      <p:cBhvr>
                                        <p:cTn id="49"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animEffect transition="in" filter="fade">
                                      <p:cBhvr>
                                        <p:cTn id="53" dur="1000"/>
                                        <p:tgtEl>
                                          <p:spTgt spid="3">
                                            <p:txEl>
                                              <p:pRg st="12" end="12"/>
                                            </p:txEl>
                                          </p:spTgt>
                                        </p:tgtEl>
                                      </p:cBhvr>
                                    </p:animEffect>
                                    <p:anim calcmode="lin" valueType="num">
                                      <p:cBhvr>
                                        <p:cTn id="54"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13" end="13"/>
                                            </p:txEl>
                                          </p:spTgt>
                                        </p:tgtEl>
                                        <p:attrNameLst>
                                          <p:attrName>style.visibility</p:attrName>
                                        </p:attrNameLst>
                                      </p:cBhvr>
                                      <p:to>
                                        <p:strVal val="visible"/>
                                      </p:to>
                                    </p:set>
                                    <p:animEffect transition="in" filter="fade">
                                      <p:cBhvr>
                                        <p:cTn id="58" dur="1000"/>
                                        <p:tgtEl>
                                          <p:spTgt spid="3">
                                            <p:txEl>
                                              <p:pRg st="13" end="13"/>
                                            </p:txEl>
                                          </p:spTgt>
                                        </p:tgtEl>
                                      </p:cBhvr>
                                    </p:animEffect>
                                    <p:anim calcmode="lin" valueType="num">
                                      <p:cBhvr>
                                        <p:cTn id="5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animEffect transition="in" filter="fade">
                                      <p:cBhvr>
                                        <p:cTn id="63" dur="1000"/>
                                        <p:tgtEl>
                                          <p:spTgt spid="3">
                                            <p:txEl>
                                              <p:pRg st="14" end="14"/>
                                            </p:txEl>
                                          </p:spTgt>
                                        </p:tgtEl>
                                      </p:cBhvr>
                                    </p:animEffect>
                                    <p:anim calcmode="lin" valueType="num">
                                      <p:cBhvr>
                                        <p:cTn id="64"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5" end="15"/>
                                            </p:txEl>
                                          </p:spTgt>
                                        </p:tgtEl>
                                        <p:attrNameLst>
                                          <p:attrName>style.visibility</p:attrName>
                                        </p:attrNameLst>
                                      </p:cBhvr>
                                      <p:to>
                                        <p:strVal val="visible"/>
                                      </p:to>
                                    </p:set>
                                    <p:animEffect transition="in" filter="fade">
                                      <p:cBhvr>
                                        <p:cTn id="68" dur="1000"/>
                                        <p:tgtEl>
                                          <p:spTgt spid="3">
                                            <p:txEl>
                                              <p:pRg st="15" end="15"/>
                                            </p:txEl>
                                          </p:spTgt>
                                        </p:tgtEl>
                                      </p:cBhvr>
                                    </p:animEffect>
                                    <p:anim calcmode="lin" valueType="num">
                                      <p:cBhvr>
                                        <p:cTn id="69"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2F54B-F786-4D86-8C36-7579C602E71A}"/>
              </a:ext>
            </a:extLst>
          </p:cNvPr>
          <p:cNvSpPr>
            <a:spLocks noGrp="1"/>
          </p:cNvSpPr>
          <p:nvPr>
            <p:ph type="title"/>
          </p:nvPr>
        </p:nvSpPr>
        <p:spPr>
          <a:xfrm>
            <a:off x="281609" y="752964"/>
            <a:ext cx="5120114" cy="1692794"/>
          </a:xfrm>
        </p:spPr>
        <p:txBody>
          <a:bodyPr vert="horz" lIns="91440" tIns="45720" rIns="91440" bIns="45720" rtlCol="0" anchor="ctr">
            <a:normAutofit/>
          </a:bodyPr>
          <a:lstStyle/>
          <a:p>
            <a:r>
              <a:rPr lang="en-US" dirty="0">
                <a:latin typeface="Algerian" panose="04020705040A02060702" pitchFamily="82" charset="0"/>
              </a:rPr>
              <a:t>PESTEL  ANALYSIS</a:t>
            </a:r>
            <a:br>
              <a:rPr lang="en-US" dirty="0"/>
            </a:br>
            <a:endParaRPr lang="en-US" dirty="0"/>
          </a:p>
        </p:txBody>
      </p:sp>
      <p:cxnSp>
        <p:nvCxnSpPr>
          <p:cNvPr id="24" name="Straight Arrow Connector 23">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2A6D681F-3C82-41DE-AD58-56094CA12F4E}"/>
              </a:ext>
            </a:extLst>
          </p:cNvPr>
          <p:cNvSpPr/>
          <p:nvPr/>
        </p:nvSpPr>
        <p:spPr>
          <a:xfrm>
            <a:off x="655321" y="2575034"/>
            <a:ext cx="5120113" cy="3462228"/>
          </a:xfrm>
          <a:prstGeom prst="rect">
            <a:avLst/>
          </a:prstGeom>
        </p:spPr>
        <p:txBody>
          <a:bodyPr vert="horz" lIns="91440" tIns="45720" rIns="91440" bIns="45720" rtlCol="0">
            <a:normAutofit fontScale="92500"/>
          </a:bodyPr>
          <a:lstStyle/>
          <a:p>
            <a:pPr>
              <a:lnSpc>
                <a:spcPct val="90000"/>
              </a:lnSpc>
              <a:spcAft>
                <a:spcPts val="600"/>
              </a:spcAft>
            </a:pPr>
            <a:r>
              <a:rPr lang="en-US" sz="1400" dirty="0"/>
              <a:t>	</a:t>
            </a:r>
          </a:p>
          <a:p>
            <a:pPr indent="-228600">
              <a:lnSpc>
                <a:spcPct val="90000"/>
              </a:lnSpc>
              <a:spcAft>
                <a:spcPts val="600"/>
              </a:spcAft>
              <a:buFont typeface="Arial" panose="020B0604020202020204" pitchFamily="34" charset="0"/>
              <a:buChar char="•"/>
            </a:pPr>
            <a:r>
              <a:rPr lang="en-US" sz="1400" dirty="0"/>
              <a:t>Economic: When the economy changes you can change all the data and plans you have for the store.</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Political: The politics of a country and can bring about great changes in the way of life and greatly affect your work.</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Social: The best way to advertise your business the way that every person is christened and teases your life.</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Technological: The technologist changes every day, so you must know new products and new applications are necessary for your business.</a:t>
            </a: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r>
              <a:rPr lang="en-US" sz="1400" dirty="0"/>
              <a:t>Legal: You mean that you should always be legally good at one of all aspects and to date one every new law.</a:t>
            </a:r>
          </a:p>
        </p:txBody>
      </p:sp>
      <p:pic>
        <p:nvPicPr>
          <p:cNvPr id="4" name="Picture 3">
            <a:extLst>
              <a:ext uri="{FF2B5EF4-FFF2-40B4-BE49-F238E27FC236}">
                <a16:creationId xmlns:a16="http://schemas.microsoft.com/office/drawing/2014/main" id="{948802A2-8311-46EA-8854-8E5553C915A6}"/>
              </a:ext>
            </a:extLst>
          </p:cNvPr>
          <p:cNvPicPr>
            <a:picLocks noChangeAspect="1"/>
          </p:cNvPicPr>
          <p:nvPr/>
        </p:nvPicPr>
        <p:blipFill rotWithShape="1">
          <a:blip r:embed="rId2"/>
          <a:srcRect t="8534" r="1" b="1895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25510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2000"/>
                                        <p:tgtEl>
                                          <p:spTgt spid="3">
                                            <p:txEl>
                                              <p:pRg st="7" end="7"/>
                                            </p:txEl>
                                          </p:spTgt>
                                        </p:tgtEl>
                                      </p:cBhvr>
                                    </p:animEffect>
                                    <p:anim calcmode="lin" valueType="num">
                                      <p:cBhvr>
                                        <p:cTn id="2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9" dur="2000" fill="hold"/>
                                        <p:tgtEl>
                                          <p:spTgt spid="3">
                                            <p:txEl>
                                              <p:pRg st="7" end="7"/>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2000"/>
                                        <p:tgtEl>
                                          <p:spTgt spid="3">
                                            <p:txEl>
                                              <p:pRg st="9" end="9"/>
                                            </p:txEl>
                                          </p:spTgt>
                                        </p:tgtEl>
                                      </p:cBhvr>
                                    </p:animEffect>
                                    <p:anim calcmode="lin" valueType="num">
                                      <p:cBhvr>
                                        <p:cTn id="33"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34"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E33DD-0ACE-4AD9-A2D8-76A020141C1A}"/>
              </a:ext>
            </a:extLst>
          </p:cNvPr>
          <p:cNvSpPr>
            <a:spLocks noGrp="1"/>
          </p:cNvSpPr>
          <p:nvPr>
            <p:ph type="title"/>
          </p:nvPr>
        </p:nvSpPr>
        <p:spPr>
          <a:xfrm>
            <a:off x="801099" y="1396289"/>
            <a:ext cx="5006336" cy="1325563"/>
          </a:xfrm>
        </p:spPr>
        <p:txBody>
          <a:bodyPr vert="horz" lIns="91440" tIns="45720" rIns="91440" bIns="45720" rtlCol="0" anchor="ctr">
            <a:normAutofit/>
          </a:bodyPr>
          <a:lstStyle/>
          <a:p>
            <a:r>
              <a:rPr lang="en-US" dirty="0">
                <a:latin typeface="Algerian" panose="04020705040A02060702" pitchFamily="82" charset="0"/>
              </a:rPr>
              <a:t>Swot Analysis </a:t>
            </a:r>
            <a:br>
              <a:rPr lang="en-US" dirty="0"/>
            </a:br>
            <a:endParaRPr lang="en-US" dirty="0"/>
          </a:p>
        </p:txBody>
      </p:sp>
      <p:sp>
        <p:nvSpPr>
          <p:cNvPr id="3" name="Rectangle 2">
            <a:extLst>
              <a:ext uri="{FF2B5EF4-FFF2-40B4-BE49-F238E27FC236}">
                <a16:creationId xmlns:a16="http://schemas.microsoft.com/office/drawing/2014/main" id="{620AF9DB-F1C5-4415-A34C-16D364ED7650}"/>
              </a:ext>
            </a:extLst>
          </p:cNvPr>
          <p:cNvSpPr/>
          <p:nvPr/>
        </p:nvSpPr>
        <p:spPr>
          <a:xfrm>
            <a:off x="805543" y="2871982"/>
            <a:ext cx="5006336" cy="3181684"/>
          </a:xfrm>
          <a:prstGeom prst="rect">
            <a:avLst/>
          </a:prstGeom>
        </p:spPr>
        <p:txBody>
          <a:bodyPr vert="horz" lIns="91440" tIns="45720" rIns="91440" bIns="45720" rtlCol="0" anchor="t">
            <a:normAutofit fontScale="92500" lnSpcReduction="10000"/>
          </a:bodyPr>
          <a:lstStyle/>
          <a:p>
            <a:pPr>
              <a:lnSpc>
                <a:spcPct val="90000"/>
              </a:lnSpc>
              <a:spcAft>
                <a:spcPts val="600"/>
              </a:spcAft>
            </a:pPr>
            <a:r>
              <a:rPr lang="en-US" sz="1600" dirty="0"/>
              <a:t>    </a:t>
            </a:r>
          </a:p>
          <a:p>
            <a:pPr indent="-228600">
              <a:lnSpc>
                <a:spcPct val="90000"/>
              </a:lnSpc>
              <a:spcAft>
                <a:spcPts val="600"/>
              </a:spcAft>
              <a:buFont typeface="Arial" panose="020B0604020202020204" pitchFamily="34" charset="0"/>
              <a:buChar char="•"/>
            </a:pPr>
            <a:r>
              <a:rPr lang="en-US" sz="1600" dirty="0"/>
              <a:t>Strengths: Strong staff, professional with extensive experience, very good competitive location.</a:t>
            </a: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r>
              <a:rPr lang="en-US" sz="1600" dirty="0"/>
              <a:t>Weakness: The shop is new costumers don’t know it; the competition is great with stores that have their own customers.</a:t>
            </a: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r>
              <a:rPr lang="en-US" sz="1600" dirty="0"/>
              <a:t>Opportunities: We can start advertising the business, you can make your business known through and acquaintances.</a:t>
            </a: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r>
              <a:rPr lang="en-US" sz="1600" dirty="0"/>
              <a:t>Threats: One of the big cynic is the changing economy, also the change of fashion.</a:t>
            </a:r>
          </a:p>
        </p:txBody>
      </p:sp>
      <p:sp>
        <p:nvSpPr>
          <p:cNvPr id="39" name="Freeform: Shape 36">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4852013-E93A-4DD7-B6D6-853E9C92C3B5}"/>
              </a:ext>
            </a:extLst>
          </p:cNvPr>
          <p:cNvPicPr>
            <a:picLocks noChangeAspect="1"/>
          </p:cNvPicPr>
          <p:nvPr/>
        </p:nvPicPr>
        <p:blipFill rotWithShape="1">
          <a:blip r:embed="rId2"/>
          <a:srcRect r="2" b="14621"/>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Tree>
    <p:extLst>
      <p:ext uri="{BB962C8B-B14F-4D97-AF65-F5344CB8AC3E}">
        <p14:creationId xmlns:p14="http://schemas.microsoft.com/office/powerpoint/2010/main" val="20978490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nodeType="clickEffect">
                                  <p:stCondLst>
                                    <p:cond delay="0"/>
                                  </p:stCondLst>
                                  <p:childTnLst>
                                    <p:animRot by="120000">
                                      <p:cBhvr>
                                        <p:cTn id="14" dur="100" fill="hold">
                                          <p:stCondLst>
                                            <p:cond delay="0"/>
                                          </p:stCondLst>
                                        </p:cTn>
                                        <p:tgtEl>
                                          <p:spTgt spid="3">
                                            <p:txEl>
                                              <p:pRg st="1" end="1"/>
                                            </p:txEl>
                                          </p:spTgt>
                                        </p:tgtEl>
                                        <p:attrNameLst>
                                          <p:attrName>r</p:attrName>
                                        </p:attrNameLst>
                                      </p:cBhvr>
                                    </p:animRot>
                                    <p:animRot by="-240000">
                                      <p:cBhvr>
                                        <p:cTn id="15" dur="200" fill="hold">
                                          <p:stCondLst>
                                            <p:cond delay="200"/>
                                          </p:stCondLst>
                                        </p:cTn>
                                        <p:tgtEl>
                                          <p:spTgt spid="3">
                                            <p:txEl>
                                              <p:pRg st="1" end="1"/>
                                            </p:txEl>
                                          </p:spTgt>
                                        </p:tgtEl>
                                        <p:attrNameLst>
                                          <p:attrName>r</p:attrName>
                                        </p:attrNameLst>
                                      </p:cBhvr>
                                    </p:animRot>
                                    <p:animRot by="240000">
                                      <p:cBhvr>
                                        <p:cTn id="16" dur="200" fill="hold">
                                          <p:stCondLst>
                                            <p:cond delay="400"/>
                                          </p:stCondLst>
                                        </p:cTn>
                                        <p:tgtEl>
                                          <p:spTgt spid="3">
                                            <p:txEl>
                                              <p:pRg st="1" end="1"/>
                                            </p:txEl>
                                          </p:spTgt>
                                        </p:tgtEl>
                                        <p:attrNameLst>
                                          <p:attrName>r</p:attrName>
                                        </p:attrNameLst>
                                      </p:cBhvr>
                                    </p:animRot>
                                    <p:animRot by="-240000">
                                      <p:cBhvr>
                                        <p:cTn id="17" dur="200" fill="hold">
                                          <p:stCondLst>
                                            <p:cond delay="600"/>
                                          </p:stCondLst>
                                        </p:cTn>
                                        <p:tgtEl>
                                          <p:spTgt spid="3">
                                            <p:txEl>
                                              <p:pRg st="1" end="1"/>
                                            </p:txEl>
                                          </p:spTgt>
                                        </p:tgtEl>
                                        <p:attrNameLst>
                                          <p:attrName>r</p:attrName>
                                        </p:attrNameLst>
                                      </p:cBhvr>
                                    </p:animRot>
                                    <p:animRot by="120000">
                                      <p:cBhvr>
                                        <p:cTn id="18" dur="200" fill="hold">
                                          <p:stCondLst>
                                            <p:cond delay="800"/>
                                          </p:stCondLst>
                                        </p:cTn>
                                        <p:tgtEl>
                                          <p:spTgt spid="3">
                                            <p:txEl>
                                              <p:pRg st="1" end="1"/>
                                            </p:txEl>
                                          </p:spTgt>
                                        </p:tgtEl>
                                        <p:attrNameLst>
                                          <p:attrName>r</p:attrName>
                                        </p:attrNameLst>
                                      </p:cBhvr>
                                    </p:animRot>
                                  </p:childTnLst>
                                </p:cTn>
                              </p:par>
                              <p:par>
                                <p:cTn id="19" presetID="32" presetClass="emph" presetSubtype="0" fill="hold" nodeType="withEffect">
                                  <p:stCondLst>
                                    <p:cond delay="0"/>
                                  </p:stCondLst>
                                  <p:childTnLst>
                                    <p:animRot by="120000">
                                      <p:cBhvr>
                                        <p:cTn id="20" dur="100" fill="hold">
                                          <p:stCondLst>
                                            <p:cond delay="0"/>
                                          </p:stCondLst>
                                        </p:cTn>
                                        <p:tgtEl>
                                          <p:spTgt spid="3">
                                            <p:txEl>
                                              <p:pRg st="3" end="3"/>
                                            </p:txEl>
                                          </p:spTgt>
                                        </p:tgtEl>
                                        <p:attrNameLst>
                                          <p:attrName>r</p:attrName>
                                        </p:attrNameLst>
                                      </p:cBhvr>
                                    </p:animRot>
                                    <p:animRot by="-240000">
                                      <p:cBhvr>
                                        <p:cTn id="21" dur="200" fill="hold">
                                          <p:stCondLst>
                                            <p:cond delay="200"/>
                                          </p:stCondLst>
                                        </p:cTn>
                                        <p:tgtEl>
                                          <p:spTgt spid="3">
                                            <p:txEl>
                                              <p:pRg st="3" end="3"/>
                                            </p:txEl>
                                          </p:spTgt>
                                        </p:tgtEl>
                                        <p:attrNameLst>
                                          <p:attrName>r</p:attrName>
                                        </p:attrNameLst>
                                      </p:cBhvr>
                                    </p:animRot>
                                    <p:animRot by="240000">
                                      <p:cBhvr>
                                        <p:cTn id="22" dur="200" fill="hold">
                                          <p:stCondLst>
                                            <p:cond delay="400"/>
                                          </p:stCondLst>
                                        </p:cTn>
                                        <p:tgtEl>
                                          <p:spTgt spid="3">
                                            <p:txEl>
                                              <p:pRg st="3" end="3"/>
                                            </p:txEl>
                                          </p:spTgt>
                                        </p:tgtEl>
                                        <p:attrNameLst>
                                          <p:attrName>r</p:attrName>
                                        </p:attrNameLst>
                                      </p:cBhvr>
                                    </p:animRot>
                                    <p:animRot by="-240000">
                                      <p:cBhvr>
                                        <p:cTn id="23" dur="200" fill="hold">
                                          <p:stCondLst>
                                            <p:cond delay="600"/>
                                          </p:stCondLst>
                                        </p:cTn>
                                        <p:tgtEl>
                                          <p:spTgt spid="3">
                                            <p:txEl>
                                              <p:pRg st="3" end="3"/>
                                            </p:txEl>
                                          </p:spTgt>
                                        </p:tgtEl>
                                        <p:attrNameLst>
                                          <p:attrName>r</p:attrName>
                                        </p:attrNameLst>
                                      </p:cBhvr>
                                    </p:animRot>
                                    <p:animRot by="120000">
                                      <p:cBhvr>
                                        <p:cTn id="24" dur="200" fill="hold">
                                          <p:stCondLst>
                                            <p:cond delay="800"/>
                                          </p:stCondLst>
                                        </p:cTn>
                                        <p:tgtEl>
                                          <p:spTgt spid="3">
                                            <p:txEl>
                                              <p:pRg st="3" end="3"/>
                                            </p:txEl>
                                          </p:spTgt>
                                        </p:tgtEl>
                                        <p:attrNameLst>
                                          <p:attrName>r</p:attrName>
                                        </p:attrNameLst>
                                      </p:cBhvr>
                                    </p:animRot>
                                  </p:childTnLst>
                                </p:cTn>
                              </p:par>
                              <p:par>
                                <p:cTn id="25" presetID="32" presetClass="emph" presetSubtype="0" fill="hold" nodeType="withEffect">
                                  <p:stCondLst>
                                    <p:cond delay="0"/>
                                  </p:stCondLst>
                                  <p:childTnLst>
                                    <p:animRot by="120000">
                                      <p:cBhvr>
                                        <p:cTn id="26" dur="100" fill="hold">
                                          <p:stCondLst>
                                            <p:cond delay="0"/>
                                          </p:stCondLst>
                                        </p:cTn>
                                        <p:tgtEl>
                                          <p:spTgt spid="3">
                                            <p:txEl>
                                              <p:pRg st="5" end="5"/>
                                            </p:txEl>
                                          </p:spTgt>
                                        </p:tgtEl>
                                        <p:attrNameLst>
                                          <p:attrName>r</p:attrName>
                                        </p:attrNameLst>
                                      </p:cBhvr>
                                    </p:animRot>
                                    <p:animRot by="-240000">
                                      <p:cBhvr>
                                        <p:cTn id="27" dur="200" fill="hold">
                                          <p:stCondLst>
                                            <p:cond delay="200"/>
                                          </p:stCondLst>
                                        </p:cTn>
                                        <p:tgtEl>
                                          <p:spTgt spid="3">
                                            <p:txEl>
                                              <p:pRg st="5" end="5"/>
                                            </p:txEl>
                                          </p:spTgt>
                                        </p:tgtEl>
                                        <p:attrNameLst>
                                          <p:attrName>r</p:attrName>
                                        </p:attrNameLst>
                                      </p:cBhvr>
                                    </p:animRot>
                                    <p:animRot by="240000">
                                      <p:cBhvr>
                                        <p:cTn id="28" dur="200" fill="hold">
                                          <p:stCondLst>
                                            <p:cond delay="400"/>
                                          </p:stCondLst>
                                        </p:cTn>
                                        <p:tgtEl>
                                          <p:spTgt spid="3">
                                            <p:txEl>
                                              <p:pRg st="5" end="5"/>
                                            </p:txEl>
                                          </p:spTgt>
                                        </p:tgtEl>
                                        <p:attrNameLst>
                                          <p:attrName>r</p:attrName>
                                        </p:attrNameLst>
                                      </p:cBhvr>
                                    </p:animRot>
                                    <p:animRot by="-240000">
                                      <p:cBhvr>
                                        <p:cTn id="29" dur="200" fill="hold">
                                          <p:stCondLst>
                                            <p:cond delay="600"/>
                                          </p:stCondLst>
                                        </p:cTn>
                                        <p:tgtEl>
                                          <p:spTgt spid="3">
                                            <p:txEl>
                                              <p:pRg st="5" end="5"/>
                                            </p:txEl>
                                          </p:spTgt>
                                        </p:tgtEl>
                                        <p:attrNameLst>
                                          <p:attrName>r</p:attrName>
                                        </p:attrNameLst>
                                      </p:cBhvr>
                                    </p:animRot>
                                    <p:animRot by="120000">
                                      <p:cBhvr>
                                        <p:cTn id="30" dur="200" fill="hold">
                                          <p:stCondLst>
                                            <p:cond delay="800"/>
                                          </p:stCondLst>
                                        </p:cTn>
                                        <p:tgtEl>
                                          <p:spTgt spid="3">
                                            <p:txEl>
                                              <p:pRg st="5" end="5"/>
                                            </p:txEl>
                                          </p:spTgt>
                                        </p:tgtEl>
                                        <p:attrNameLst>
                                          <p:attrName>r</p:attrName>
                                        </p:attrNameLst>
                                      </p:cBhvr>
                                    </p:animRot>
                                  </p:childTnLst>
                                </p:cTn>
                              </p:par>
                              <p:par>
                                <p:cTn id="31" presetID="32" presetClass="emph" presetSubtype="0" fill="hold" nodeType="withEffect">
                                  <p:stCondLst>
                                    <p:cond delay="0"/>
                                  </p:stCondLst>
                                  <p:childTnLst>
                                    <p:animRot by="120000">
                                      <p:cBhvr>
                                        <p:cTn id="32" dur="100" fill="hold">
                                          <p:stCondLst>
                                            <p:cond delay="0"/>
                                          </p:stCondLst>
                                        </p:cTn>
                                        <p:tgtEl>
                                          <p:spTgt spid="3">
                                            <p:txEl>
                                              <p:pRg st="7" end="7"/>
                                            </p:txEl>
                                          </p:spTgt>
                                        </p:tgtEl>
                                        <p:attrNameLst>
                                          <p:attrName>r</p:attrName>
                                        </p:attrNameLst>
                                      </p:cBhvr>
                                    </p:animRot>
                                    <p:animRot by="-240000">
                                      <p:cBhvr>
                                        <p:cTn id="33" dur="200" fill="hold">
                                          <p:stCondLst>
                                            <p:cond delay="200"/>
                                          </p:stCondLst>
                                        </p:cTn>
                                        <p:tgtEl>
                                          <p:spTgt spid="3">
                                            <p:txEl>
                                              <p:pRg st="7" end="7"/>
                                            </p:txEl>
                                          </p:spTgt>
                                        </p:tgtEl>
                                        <p:attrNameLst>
                                          <p:attrName>r</p:attrName>
                                        </p:attrNameLst>
                                      </p:cBhvr>
                                    </p:animRot>
                                    <p:animRot by="240000">
                                      <p:cBhvr>
                                        <p:cTn id="34" dur="200" fill="hold">
                                          <p:stCondLst>
                                            <p:cond delay="400"/>
                                          </p:stCondLst>
                                        </p:cTn>
                                        <p:tgtEl>
                                          <p:spTgt spid="3">
                                            <p:txEl>
                                              <p:pRg st="7" end="7"/>
                                            </p:txEl>
                                          </p:spTgt>
                                        </p:tgtEl>
                                        <p:attrNameLst>
                                          <p:attrName>r</p:attrName>
                                        </p:attrNameLst>
                                      </p:cBhvr>
                                    </p:animRot>
                                    <p:animRot by="-240000">
                                      <p:cBhvr>
                                        <p:cTn id="35" dur="200" fill="hold">
                                          <p:stCondLst>
                                            <p:cond delay="600"/>
                                          </p:stCondLst>
                                        </p:cTn>
                                        <p:tgtEl>
                                          <p:spTgt spid="3">
                                            <p:txEl>
                                              <p:pRg st="7" end="7"/>
                                            </p:txEl>
                                          </p:spTgt>
                                        </p:tgtEl>
                                        <p:attrNameLst>
                                          <p:attrName>r</p:attrName>
                                        </p:attrNameLst>
                                      </p:cBhvr>
                                    </p:animRot>
                                    <p:animRot by="120000">
                                      <p:cBhvr>
                                        <p:cTn id="36" dur="200" fill="hold">
                                          <p:stCondLst>
                                            <p:cond delay="800"/>
                                          </p:stCondLst>
                                        </p:cTn>
                                        <p:tgtEl>
                                          <p:spTgt spid="3">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29C9A-222B-49E7-8A39-EB4FADEF45AB}"/>
              </a:ext>
            </a:extLst>
          </p:cNvPr>
          <p:cNvSpPr>
            <a:spLocks noGrp="1"/>
          </p:cNvSpPr>
          <p:nvPr>
            <p:ph type="title" idx="4294967295"/>
          </p:nvPr>
        </p:nvSpPr>
        <p:spPr>
          <a:xfrm>
            <a:off x="762001" y="803325"/>
            <a:ext cx="5314536" cy="1325563"/>
          </a:xfrm>
        </p:spPr>
        <p:txBody>
          <a:bodyPr vert="horz" lIns="91440" tIns="45720" rIns="91440" bIns="45720" rtlCol="0" anchor="ctr">
            <a:normAutofit/>
          </a:bodyPr>
          <a:lstStyle/>
          <a:p>
            <a:r>
              <a:rPr lang="en-US" b="1" dirty="0">
                <a:latin typeface="Algerian" panose="04020705040A02060702" pitchFamily="82" charset="0"/>
              </a:rPr>
              <a:t>Market Analysis</a:t>
            </a:r>
            <a:br>
              <a:rPr lang="en-US" dirty="0"/>
            </a:br>
            <a:endParaRPr lang="en-US" dirty="0"/>
          </a:p>
        </p:txBody>
      </p:sp>
      <p:sp>
        <p:nvSpPr>
          <p:cNvPr id="3" name="Content Placeholder 2">
            <a:extLst>
              <a:ext uri="{FF2B5EF4-FFF2-40B4-BE49-F238E27FC236}">
                <a16:creationId xmlns:a16="http://schemas.microsoft.com/office/drawing/2014/main" id="{7C12BDBA-59F8-4E88-84C9-B2931B6249DF}"/>
              </a:ext>
            </a:extLst>
          </p:cNvPr>
          <p:cNvSpPr>
            <a:spLocks noGrp="1"/>
          </p:cNvSpPr>
          <p:nvPr>
            <p:ph sz="half" idx="4294967295"/>
          </p:nvPr>
        </p:nvSpPr>
        <p:spPr>
          <a:xfrm>
            <a:off x="648878" y="1466106"/>
            <a:ext cx="5314543" cy="3375920"/>
          </a:xfrm>
        </p:spPr>
        <p:txBody>
          <a:bodyPr vert="horz" lIns="91440" tIns="45720" rIns="91440" bIns="45720" rtlCol="0" anchor="t">
            <a:normAutofit fontScale="92500" lnSpcReduction="20000"/>
          </a:bodyPr>
          <a:lstStyle/>
          <a:p>
            <a:pPr marL="342900"/>
            <a:endParaRPr lang="en-US" sz="1100" dirty="0"/>
          </a:p>
          <a:p>
            <a:pPr marL="342900"/>
            <a:endParaRPr lang="en-US" sz="1100" dirty="0"/>
          </a:p>
          <a:p>
            <a:pPr marL="342900"/>
            <a:endParaRPr lang="en-US" sz="1100" dirty="0"/>
          </a:p>
          <a:p>
            <a:pPr marL="342900"/>
            <a:endParaRPr lang="en-US" sz="1100" dirty="0"/>
          </a:p>
          <a:p>
            <a:pPr marL="342900"/>
            <a:endParaRPr lang="en-US" sz="1100" dirty="0"/>
          </a:p>
          <a:p>
            <a:pPr marL="342900"/>
            <a:r>
              <a:rPr lang="en-US" sz="2000" dirty="0"/>
              <a:t>Market Trends - The Tattoo Artists industry has shown development over the last five years. Mainly because of the mainstream culture, which incorporate tattoo-related unscripted tv programs, which have made tattoos less socially forbidden.</a:t>
            </a:r>
          </a:p>
          <a:p>
            <a:pPr marL="342900"/>
            <a:r>
              <a:rPr lang="en-US" sz="2000" dirty="0"/>
              <a:t>Our Target Market  Tattoo Newbies, Tattoo Collectors, Celebrities / Public Figures, Students, Tourists, etc. </a:t>
            </a:r>
          </a:p>
          <a:p>
            <a:endParaRPr lang="en-US" sz="2000" dirty="0"/>
          </a:p>
          <a:p>
            <a:pPr marL="0"/>
            <a:endParaRPr lang="en-US" sz="1100" dirty="0"/>
          </a:p>
          <a:p>
            <a:pPr marL="0"/>
            <a:endParaRPr lang="en-US" sz="1100" dirty="0"/>
          </a:p>
          <a:p>
            <a:endParaRPr lang="en-US" sz="1100" dirty="0"/>
          </a:p>
          <a:p>
            <a:pPr marL="342900"/>
            <a:endParaRPr lang="en-US" sz="1100" dirty="0"/>
          </a:p>
          <a:p>
            <a:endParaRPr lang="en-US" sz="1100" dirty="0"/>
          </a:p>
        </p:txBody>
      </p:sp>
      <p:sp>
        <p:nvSpPr>
          <p:cNvPr id="18" name="Freeform: Shape 17">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9B9F565-F6AB-4303-896A-DCB7A8BF50CF}"/>
              </a:ext>
            </a:extLst>
          </p:cNvPr>
          <p:cNvPicPr>
            <a:picLocks noChangeAspect="1"/>
          </p:cNvPicPr>
          <p:nvPr/>
        </p:nvPicPr>
        <p:blipFill rotWithShape="1">
          <a:blip r:embed="rId2"/>
          <a:srcRect r="1" b="16609"/>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3800465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 calcmode="lin" valueType="num">
                                      <p:cBhvr additive="base">
                                        <p:cTn id="1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calcmode="lin" valueType="num">
                                      <p:cBhvr additive="base">
                                        <p:cTn id="2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B2C30-246D-4457-A1A3-626C1B401E0C}"/>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4100" b="1" dirty="0">
                <a:latin typeface="Algerian" panose="04020705040A02060702" pitchFamily="82" charset="0"/>
              </a:rPr>
              <a:t>SALES AND MARKETING STRATEGY</a:t>
            </a:r>
          </a:p>
        </p:txBody>
      </p:sp>
      <p:sp>
        <p:nvSpPr>
          <p:cNvPr id="14" name="Rectangle 13">
            <a:extLst>
              <a:ext uri="{FF2B5EF4-FFF2-40B4-BE49-F238E27FC236}">
                <a16:creationId xmlns:a16="http://schemas.microsoft.com/office/drawing/2014/main" id="{C293BC5C-FBEC-4265-9B2A-E90A066C86B4}"/>
              </a:ext>
            </a:extLst>
          </p:cNvPr>
          <p:cNvSpPr/>
          <p:nvPr/>
        </p:nvSpPr>
        <p:spPr>
          <a:xfrm>
            <a:off x="4965431" y="2438400"/>
            <a:ext cx="6586489"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t>Our Pricing Strategy -  At INK Addicted® LTD we will keep the prices of our services below the average market rate for all our customers by keeping our overhead low and by collecting payment in advance from individuals and celebrities.</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Branding Strategy  - create a solid brand of our company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Marketing and sales strategies to attract clients - Advertise our business in relevant magazines, newspapers, TV stations, and radio station, and flyers.</a:t>
            </a:r>
          </a:p>
        </p:txBody>
      </p:sp>
      <p:pic>
        <p:nvPicPr>
          <p:cNvPr id="11" name="Picture 10">
            <a:extLst>
              <a:ext uri="{FF2B5EF4-FFF2-40B4-BE49-F238E27FC236}">
                <a16:creationId xmlns:a16="http://schemas.microsoft.com/office/drawing/2014/main" id="{FC155936-7378-40DB-9AC3-C889AB4B2167}"/>
              </a:ext>
            </a:extLst>
          </p:cNvPr>
          <p:cNvPicPr>
            <a:picLocks noChangeAspect="1"/>
          </p:cNvPicPr>
          <p:nvPr/>
        </p:nvPicPr>
        <p:blipFill rotWithShape="1">
          <a:blip r:embed="rId2"/>
          <a:srcRect r="2" b="1250"/>
          <a:stretch/>
        </p:blipFill>
        <p:spPr>
          <a:xfrm>
            <a:off x="20" y="10"/>
            <a:ext cx="4635571" cy="6857990"/>
          </a:xfrm>
          <a:prstGeom prst="rect">
            <a:avLst/>
          </a:prstGeom>
          <a:effectLst/>
        </p:spPr>
      </p:pic>
      <p:cxnSp>
        <p:nvCxnSpPr>
          <p:cNvPr id="33" name="Straight Connector 3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128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 calcmode="lin" valueType="num">
                                      <p:cBhvr additive="base">
                                        <p:cTn id="1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xEl>
                                              <p:pRg st="4" end="4"/>
                                            </p:txEl>
                                          </p:spTgt>
                                        </p:tgtEl>
                                        <p:attrNameLst>
                                          <p:attrName>style.visibility</p:attrName>
                                        </p:attrNameLst>
                                      </p:cBhvr>
                                      <p:to>
                                        <p:strVal val="visible"/>
                                      </p:to>
                                    </p:set>
                                    <p:anim calcmode="lin" valueType="num">
                                      <p:cBhvr additive="base">
                                        <p:cTn id="2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8BDC1-5292-41A4-A74E-81112CECC8CC}"/>
              </a:ext>
            </a:extLst>
          </p:cNvPr>
          <p:cNvSpPr>
            <a:spLocks noGrp="1"/>
          </p:cNvSpPr>
          <p:nvPr>
            <p:ph type="title"/>
          </p:nvPr>
        </p:nvSpPr>
        <p:spPr>
          <a:xfrm>
            <a:off x="762001" y="803325"/>
            <a:ext cx="5314536" cy="1325563"/>
          </a:xfrm>
        </p:spPr>
        <p:txBody>
          <a:bodyPr>
            <a:normAutofit/>
          </a:bodyPr>
          <a:lstStyle/>
          <a:p>
            <a:r>
              <a:rPr lang="en-US" b="1" dirty="0">
                <a:latin typeface="Algerian" panose="04020705040A02060702" pitchFamily="82" charset="0"/>
              </a:rPr>
              <a:t>Marketing Advertising   </a:t>
            </a:r>
          </a:p>
        </p:txBody>
      </p:sp>
      <p:sp>
        <p:nvSpPr>
          <p:cNvPr id="3" name="Content Placeholder 2">
            <a:extLst>
              <a:ext uri="{FF2B5EF4-FFF2-40B4-BE49-F238E27FC236}">
                <a16:creationId xmlns:a16="http://schemas.microsoft.com/office/drawing/2014/main" id="{E943706F-F075-4C9E-B6F6-63CCCC376916}"/>
              </a:ext>
            </a:extLst>
          </p:cNvPr>
          <p:cNvSpPr>
            <a:spLocks noGrp="1"/>
          </p:cNvSpPr>
          <p:nvPr>
            <p:ph idx="1"/>
          </p:nvPr>
        </p:nvSpPr>
        <p:spPr>
          <a:xfrm>
            <a:off x="762000" y="2279018"/>
            <a:ext cx="5314543" cy="3375920"/>
          </a:xfrm>
        </p:spPr>
        <p:txBody>
          <a:bodyPr anchor="t">
            <a:normAutofit/>
          </a:bodyPr>
          <a:lstStyle/>
          <a:p>
            <a:pPr lvl="0"/>
            <a:r>
              <a:rPr lang="en-US" sz="1800"/>
              <a:t>Place adverts on both print (newspapers and magazines) and electronic media platforms</a:t>
            </a:r>
          </a:p>
          <a:p>
            <a:pPr lvl="0"/>
            <a:r>
              <a:rPr lang="en-US" sz="1800"/>
              <a:t> Instagram, Facebook, twitter, YouTube, Google + et al to promote our services</a:t>
            </a:r>
          </a:p>
          <a:p>
            <a:pPr lvl="0"/>
            <a:r>
              <a:rPr lang="en-US" sz="1800"/>
              <a:t>Install our Billboards on strategic locations all around London</a:t>
            </a:r>
          </a:p>
          <a:p>
            <a:pPr lvl="0"/>
            <a:r>
              <a:rPr lang="en-US" sz="1800"/>
              <a:t>Distribute our fliers and handbills in target areas</a:t>
            </a:r>
          </a:p>
          <a:p>
            <a:pPr lvl="0"/>
            <a:r>
              <a:rPr lang="en-US" sz="1800"/>
              <a:t>Ensure that all our staff members wear our branded shirts and all our vehicles are well branded with our company logo et al.</a:t>
            </a:r>
          </a:p>
          <a:p>
            <a:endParaRPr lang="en-US" sz="1800"/>
          </a:p>
        </p:txBody>
      </p:sp>
      <p:sp>
        <p:nvSpPr>
          <p:cNvPr id="11"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D0C695EE-F4A6-4F52-9FCF-B6531EC14A28}"/>
              </a:ext>
            </a:extLst>
          </p:cNvPr>
          <p:cNvPicPr>
            <a:picLocks noChangeAspect="1"/>
          </p:cNvPicPr>
          <p:nvPr/>
        </p:nvPicPr>
        <p:blipFill rotWithShape="1">
          <a:blip r:embed="rId2"/>
          <a:srcRect r="-2" b="30635"/>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7067744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F6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F69E04-01DD-41D4-B23F-51A5ACED4F46}"/>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200" dirty="0">
                <a:solidFill>
                  <a:srgbClr val="FFFFFF"/>
                </a:solidFill>
                <a:latin typeface="Algerian" panose="04020705040A02060702" pitchFamily="82" charset="0"/>
              </a:rPr>
              <a:t>HR planning &amp; managing team structure </a:t>
            </a:r>
          </a:p>
        </p:txBody>
      </p:sp>
      <p:sp>
        <p:nvSpPr>
          <p:cNvPr id="73"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hr">
            <a:extLst>
              <a:ext uri="{FF2B5EF4-FFF2-40B4-BE49-F238E27FC236}">
                <a16:creationId xmlns:a16="http://schemas.microsoft.com/office/drawing/2014/main" id="{58DF950F-8CB7-4B38-A3A0-14D502B0DB7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143" b="5357"/>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141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B607B98-7700-4DC9-8BE8-A876255F9C5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cxnSp>
        <p:nvCxnSpPr>
          <p:cNvPr id="21" name="Connector: Curved 20">
            <a:extLst>
              <a:ext uri="{FF2B5EF4-FFF2-40B4-BE49-F238E27FC236}">
                <a16:creationId xmlns:a16="http://schemas.microsoft.com/office/drawing/2014/main" id="{C98E8ECB-F291-4738-8469-B9321F7BF0C7}"/>
              </a:ext>
            </a:extLst>
          </p:cNvPr>
          <p:cNvCxnSpPr/>
          <p:nvPr/>
        </p:nvCxnSpPr>
        <p:spPr>
          <a:xfrm rot="10800000" flipV="1">
            <a:off x="3984860" y="2695074"/>
            <a:ext cx="981777" cy="733926"/>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FD1A4E7-CDA4-47B8-A95A-996A1C89721A}"/>
              </a:ext>
            </a:extLst>
          </p:cNvPr>
          <p:cNvSpPr>
            <a:spLocks noGrp="1"/>
          </p:cNvSpPr>
          <p:nvPr>
            <p:ph type="title"/>
          </p:nvPr>
        </p:nvSpPr>
        <p:spPr>
          <a:xfrm>
            <a:off x="838200" y="365125"/>
            <a:ext cx="10515600" cy="1325563"/>
          </a:xfrm>
        </p:spPr>
        <p:txBody>
          <a:bodyPr/>
          <a:lstStyle/>
          <a:p>
            <a:r>
              <a:rPr lang="en-US" dirty="0">
                <a:latin typeface="Algerian" panose="04020705040A02060702" pitchFamily="82" charset="0"/>
              </a:rPr>
              <a:t>Organizational design</a:t>
            </a:r>
            <a:endParaRPr lang="en-GB" dirty="0">
              <a:latin typeface="Algerian" panose="04020705040A02060702" pitchFamily="82" charset="0"/>
            </a:endParaRPr>
          </a:p>
        </p:txBody>
      </p:sp>
      <p:graphicFrame>
        <p:nvGraphicFramePr>
          <p:cNvPr id="13" name="Content Placeholder 12">
            <a:extLst>
              <a:ext uri="{FF2B5EF4-FFF2-40B4-BE49-F238E27FC236}">
                <a16:creationId xmlns:a16="http://schemas.microsoft.com/office/drawing/2014/main" id="{93A7894F-EC9B-4D3B-95E0-3E925322B522}"/>
              </a:ext>
            </a:extLst>
          </p:cNvPr>
          <p:cNvGraphicFramePr>
            <a:graphicFrameLocks noGrp="1"/>
          </p:cNvGraphicFramePr>
          <p:nvPr>
            <p:ph idx="1"/>
            <p:extLst>
              <p:ext uri="{D42A27DB-BD31-4B8C-83A1-F6EECF244321}">
                <p14:modId xmlns:p14="http://schemas.microsoft.com/office/powerpoint/2010/main" val="20262520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820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4"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5"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6"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7"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8"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9"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CFDE961E-54C3-4394-A8BF-D1F085EDF228}"/>
              </a:ext>
            </a:extLst>
          </p:cNvPr>
          <p:cNvSpPr>
            <a:spLocks noGrp="1"/>
          </p:cNvSpPr>
          <p:nvPr>
            <p:ph type="title"/>
          </p:nvPr>
        </p:nvSpPr>
        <p:spPr>
          <a:xfrm>
            <a:off x="535020" y="685800"/>
            <a:ext cx="2780271" cy="5105400"/>
          </a:xfrm>
        </p:spPr>
        <p:txBody>
          <a:bodyPr>
            <a:normAutofit/>
          </a:bodyPr>
          <a:lstStyle/>
          <a:p>
            <a:r>
              <a:rPr lang="en-US" sz="4000" dirty="0">
                <a:solidFill>
                  <a:srgbClr val="FFFFFF"/>
                </a:solidFill>
                <a:latin typeface="Algerian" panose="04020705040A02060702" pitchFamily="82" charset="0"/>
              </a:rPr>
              <a:t>HR plan for Year 1</a:t>
            </a:r>
            <a:endParaRPr lang="en-GB" sz="4000" dirty="0">
              <a:solidFill>
                <a:srgbClr val="FFFFFF"/>
              </a:solidFill>
              <a:latin typeface="Algerian" panose="04020705040A02060702" pitchFamily="82" charset="0"/>
            </a:endParaRPr>
          </a:p>
        </p:txBody>
      </p:sp>
      <p:graphicFrame>
        <p:nvGraphicFramePr>
          <p:cNvPr id="6" name="Content Placeholder 5">
            <a:extLst>
              <a:ext uri="{FF2B5EF4-FFF2-40B4-BE49-F238E27FC236}">
                <a16:creationId xmlns:a16="http://schemas.microsoft.com/office/drawing/2014/main" id="{26CB0D69-A563-4BFF-BEB1-3075EAD2C3EC}"/>
              </a:ext>
            </a:extLst>
          </p:cNvPr>
          <p:cNvGraphicFramePr>
            <a:graphicFrameLocks noGrp="1"/>
          </p:cNvGraphicFramePr>
          <p:nvPr>
            <p:ph idx="1"/>
            <p:extLst>
              <p:ext uri="{D42A27DB-BD31-4B8C-83A1-F6EECF244321}">
                <p14:modId xmlns:p14="http://schemas.microsoft.com/office/powerpoint/2010/main" val="3254360822"/>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67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86BDD-E3D2-4301-9224-707413BBAFC3}"/>
              </a:ext>
            </a:extLst>
          </p:cNvPr>
          <p:cNvSpPr>
            <a:spLocks noGrp="1"/>
          </p:cNvSpPr>
          <p:nvPr>
            <p:ph type="ctrTitle"/>
          </p:nvPr>
        </p:nvSpPr>
        <p:spPr>
          <a:xfrm>
            <a:off x="6746627" y="775291"/>
            <a:ext cx="4645250" cy="2889114"/>
          </a:xfrm>
        </p:spPr>
        <p:txBody>
          <a:bodyPr anchor="b">
            <a:normAutofit/>
          </a:bodyPr>
          <a:lstStyle/>
          <a:p>
            <a:pPr algn="l"/>
            <a:r>
              <a:rPr lang="en-US" dirty="0">
                <a:latin typeface="Algerian" panose="04020705040A02060702" pitchFamily="82" charset="0"/>
              </a:rPr>
              <a:t>Industry analysis</a:t>
            </a:r>
            <a:endParaRPr lang="en-GB" dirty="0">
              <a:latin typeface="Algerian" panose="04020705040A02060702" pitchFamily="82" charset="0"/>
            </a:endParaRPr>
          </a:p>
        </p:txBody>
      </p:sp>
      <p:sp>
        <p:nvSpPr>
          <p:cNvPr id="5" name="Subtitle 4">
            <a:extLst>
              <a:ext uri="{FF2B5EF4-FFF2-40B4-BE49-F238E27FC236}">
                <a16:creationId xmlns:a16="http://schemas.microsoft.com/office/drawing/2014/main" id="{45ADB323-5BDA-4C0E-AC7E-9D43922EE978}"/>
              </a:ext>
            </a:extLst>
          </p:cNvPr>
          <p:cNvSpPr>
            <a:spLocks noGrp="1"/>
          </p:cNvSpPr>
          <p:nvPr>
            <p:ph type="subTitle" idx="1"/>
          </p:nvPr>
        </p:nvSpPr>
        <p:spPr>
          <a:xfrm>
            <a:off x="6746627" y="4157221"/>
            <a:ext cx="4645250" cy="1741535"/>
          </a:xfrm>
        </p:spPr>
        <p:txBody>
          <a:bodyPr anchor="t">
            <a:normAutofit lnSpcReduction="10000"/>
          </a:bodyPr>
          <a:lstStyle/>
          <a:p>
            <a:pPr algn="l"/>
            <a:r>
              <a:rPr lang="en-GB" sz="1800" dirty="0"/>
              <a:t>The tattoo artists industry will keep on developing, as the demand of the  UK’s population for “inkinging” grows. Then again, government guidelines may add to operational expenses for the business which will possibly stands as barriers to entrepreneurs who may want to start their own tattoo studio business.</a:t>
            </a:r>
          </a:p>
        </p:txBody>
      </p:sp>
      <p:sp>
        <p:nvSpPr>
          <p:cNvPr id="19"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A20FB739-3B29-47C9-80B5-88C34EDC8457}"/>
              </a:ext>
            </a:extLst>
          </p:cNvPr>
          <p:cNvPicPr>
            <a:picLocks noGrp="1" noChangeAspect="1"/>
          </p:cNvPicPr>
          <p:nvPr>
            <p:ph idx="4294967295"/>
          </p:nvPr>
        </p:nvPicPr>
        <p:blipFill rotWithShape="1">
          <a:blip r:embed="rId2"/>
          <a:srcRect r="1" b="7504"/>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5815150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80">
                                          <p:stCondLst>
                                            <p:cond delay="0"/>
                                          </p:stCondLst>
                                        </p:cTn>
                                        <p:tgtEl>
                                          <p:spTgt spid="5">
                                            <p:txEl>
                                              <p:pRg st="0" end="0"/>
                                            </p:txEl>
                                          </p:spTgt>
                                        </p:tgtEl>
                                      </p:cBhvr>
                                    </p:animEffect>
                                    <p:anim calcmode="lin" valueType="num">
                                      <p:cBhvr>
                                        <p:cTn id="16"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xEl>
                                              <p:pRg st="0" end="0"/>
                                            </p:txEl>
                                          </p:spTgt>
                                        </p:tgtEl>
                                      </p:cBhvr>
                                      <p:to x="100000" y="60000"/>
                                    </p:animScale>
                                    <p:animScale>
                                      <p:cBhvr>
                                        <p:cTn id="22" dur="166" decel="50000">
                                          <p:stCondLst>
                                            <p:cond delay="676"/>
                                          </p:stCondLst>
                                        </p:cTn>
                                        <p:tgtEl>
                                          <p:spTgt spid="5">
                                            <p:txEl>
                                              <p:pRg st="0" end="0"/>
                                            </p:txEl>
                                          </p:spTgt>
                                        </p:tgtEl>
                                      </p:cBhvr>
                                      <p:to x="100000" y="100000"/>
                                    </p:animScale>
                                    <p:animScale>
                                      <p:cBhvr>
                                        <p:cTn id="23" dur="26">
                                          <p:stCondLst>
                                            <p:cond delay="1312"/>
                                          </p:stCondLst>
                                        </p:cTn>
                                        <p:tgtEl>
                                          <p:spTgt spid="5">
                                            <p:txEl>
                                              <p:pRg st="0" end="0"/>
                                            </p:txEl>
                                          </p:spTgt>
                                        </p:tgtEl>
                                      </p:cBhvr>
                                      <p:to x="100000" y="80000"/>
                                    </p:animScale>
                                    <p:animScale>
                                      <p:cBhvr>
                                        <p:cTn id="24" dur="166" decel="50000">
                                          <p:stCondLst>
                                            <p:cond delay="1338"/>
                                          </p:stCondLst>
                                        </p:cTn>
                                        <p:tgtEl>
                                          <p:spTgt spid="5">
                                            <p:txEl>
                                              <p:pRg st="0" end="0"/>
                                            </p:txEl>
                                          </p:spTgt>
                                        </p:tgtEl>
                                      </p:cBhvr>
                                      <p:to x="100000" y="100000"/>
                                    </p:animScale>
                                    <p:animScale>
                                      <p:cBhvr>
                                        <p:cTn id="25" dur="26">
                                          <p:stCondLst>
                                            <p:cond delay="1642"/>
                                          </p:stCondLst>
                                        </p:cTn>
                                        <p:tgtEl>
                                          <p:spTgt spid="5">
                                            <p:txEl>
                                              <p:pRg st="0" end="0"/>
                                            </p:txEl>
                                          </p:spTgt>
                                        </p:tgtEl>
                                      </p:cBhvr>
                                      <p:to x="100000" y="90000"/>
                                    </p:animScale>
                                    <p:animScale>
                                      <p:cBhvr>
                                        <p:cTn id="26" dur="166" decel="50000">
                                          <p:stCondLst>
                                            <p:cond delay="1668"/>
                                          </p:stCondLst>
                                        </p:cTn>
                                        <p:tgtEl>
                                          <p:spTgt spid="5">
                                            <p:txEl>
                                              <p:pRg st="0" end="0"/>
                                            </p:txEl>
                                          </p:spTgt>
                                        </p:tgtEl>
                                      </p:cBhvr>
                                      <p:to x="100000" y="100000"/>
                                    </p:animScale>
                                    <p:animScale>
                                      <p:cBhvr>
                                        <p:cTn id="27" dur="26">
                                          <p:stCondLst>
                                            <p:cond delay="1808"/>
                                          </p:stCondLst>
                                        </p:cTn>
                                        <p:tgtEl>
                                          <p:spTgt spid="5">
                                            <p:txEl>
                                              <p:pRg st="0" end="0"/>
                                            </p:txEl>
                                          </p:spTgt>
                                        </p:tgtEl>
                                      </p:cBhvr>
                                      <p:to x="100000" y="95000"/>
                                    </p:animScale>
                                    <p:animScale>
                                      <p:cBhvr>
                                        <p:cTn id="28"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9B562-0A3C-4AF9-A210-958EAE1077E0}"/>
              </a:ext>
            </a:extLst>
          </p:cNvPr>
          <p:cNvSpPr>
            <a:spLocks noGrp="1"/>
          </p:cNvSpPr>
          <p:nvPr>
            <p:ph type="title"/>
          </p:nvPr>
        </p:nvSpPr>
        <p:spPr>
          <a:xfrm>
            <a:off x="648929" y="629266"/>
            <a:ext cx="6586491" cy="1676603"/>
          </a:xfrm>
        </p:spPr>
        <p:txBody>
          <a:bodyPr>
            <a:normAutofit/>
          </a:bodyPr>
          <a:lstStyle/>
          <a:p>
            <a:r>
              <a:rPr lang="en-US" dirty="0">
                <a:latin typeface="Algerian" panose="04020705040A02060702" pitchFamily="82" charset="0"/>
              </a:rPr>
              <a:t>Operation strategies </a:t>
            </a: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2D838CBD-6ABD-4261-8149-F77F4BEEDFB3}"/>
              </a:ext>
            </a:extLst>
          </p:cNvPr>
          <p:cNvSpPr>
            <a:spLocks noGrp="1"/>
          </p:cNvSpPr>
          <p:nvPr>
            <p:ph idx="1"/>
          </p:nvPr>
        </p:nvSpPr>
        <p:spPr>
          <a:xfrm>
            <a:off x="648930" y="2438400"/>
            <a:ext cx="6586489" cy="3785419"/>
          </a:xfrm>
        </p:spPr>
        <p:txBody>
          <a:bodyPr>
            <a:normAutofit lnSpcReduction="10000"/>
          </a:bodyPr>
          <a:lstStyle/>
          <a:p>
            <a:pPr marL="0" indent="0">
              <a:buNone/>
            </a:pPr>
            <a:r>
              <a:rPr lang="en-GB" sz="2400" dirty="0"/>
              <a:t>- </a:t>
            </a:r>
            <a:r>
              <a:rPr lang="en-GB" sz="2400" b="1" dirty="0"/>
              <a:t>Offering competitively-priced introductory tattoos to encourage "tattoo newbies“.</a:t>
            </a:r>
          </a:p>
          <a:p>
            <a:pPr marL="0" indent="0">
              <a:buNone/>
            </a:pPr>
            <a:r>
              <a:rPr lang="en-GB" sz="2400" b="1" dirty="0"/>
              <a:t>- Retaining high-quality artists to retain tattoo collectors.</a:t>
            </a:r>
          </a:p>
          <a:p>
            <a:pPr>
              <a:buFontTx/>
              <a:buChar char="-"/>
            </a:pPr>
            <a:r>
              <a:rPr lang="en-GB" sz="2400" b="1" dirty="0"/>
              <a:t>Offering a wide range of custom designs in different styles to broaden appeal.</a:t>
            </a:r>
          </a:p>
          <a:p>
            <a:pPr>
              <a:buFontTx/>
              <a:buChar char="-"/>
            </a:pPr>
            <a:r>
              <a:rPr lang="en-GB" sz="2400" b="1" dirty="0"/>
              <a:t>Giving body piercings</a:t>
            </a:r>
          </a:p>
          <a:p>
            <a:pPr>
              <a:buFontTx/>
              <a:buChar char="-"/>
            </a:pPr>
            <a:r>
              <a:rPr lang="en-GB" sz="2400" b="1" dirty="0"/>
              <a:t>Selling additional products with designs by the tattoo artists to build an additional revenue stream.</a:t>
            </a:r>
          </a:p>
        </p:txBody>
      </p:sp>
      <p:pic>
        <p:nvPicPr>
          <p:cNvPr id="4" name="Picture 3">
            <a:extLst>
              <a:ext uri="{FF2B5EF4-FFF2-40B4-BE49-F238E27FC236}">
                <a16:creationId xmlns:a16="http://schemas.microsoft.com/office/drawing/2014/main" id="{0892AFEF-FB15-4683-BAD7-A53F1917E973}"/>
              </a:ext>
            </a:extLst>
          </p:cNvPr>
          <p:cNvPicPr>
            <a:picLocks noChangeAspect="1"/>
          </p:cNvPicPr>
          <p:nvPr/>
        </p:nvPicPr>
        <p:blipFill rotWithShape="1">
          <a:blip r:embed="rId2"/>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3244750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500"/>
                                        <p:tgtEl>
                                          <p:spTgt spid="3">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A072A92-222C-4623-B285-F06ECE1FD4FF}"/>
              </a:ext>
            </a:extLst>
          </p:cNvPr>
          <p:cNvPicPr>
            <a:picLocks noChangeAspect="1"/>
          </p:cNvPicPr>
          <p:nvPr/>
        </p:nvPicPr>
        <p:blipFill rotWithShape="1">
          <a:blip r:embed="rId2">
            <a:alphaModFix amt="50000"/>
          </a:blip>
          <a:srcRect t="14977" b="47476"/>
          <a:stretch/>
        </p:blipFill>
        <p:spPr>
          <a:xfrm>
            <a:off x="20" y="1"/>
            <a:ext cx="12191980" cy="6857999"/>
          </a:xfrm>
          <a:prstGeom prst="rect">
            <a:avLst/>
          </a:prstGeom>
        </p:spPr>
      </p:pic>
      <p:sp>
        <p:nvSpPr>
          <p:cNvPr id="2" name="Title 1">
            <a:extLst>
              <a:ext uri="{FF2B5EF4-FFF2-40B4-BE49-F238E27FC236}">
                <a16:creationId xmlns:a16="http://schemas.microsoft.com/office/drawing/2014/main" id="{C65A78C7-3CC0-4223-B5E7-B9BA7BE88434}"/>
              </a:ext>
            </a:extLst>
          </p:cNvPr>
          <p:cNvSpPr>
            <a:spLocks noGrp="1"/>
          </p:cNvSpPr>
          <p:nvPr>
            <p:ph type="ctrTitle"/>
          </p:nvPr>
        </p:nvSpPr>
        <p:spPr>
          <a:xfrm>
            <a:off x="1448586" y="1706824"/>
            <a:ext cx="9144000" cy="2900518"/>
          </a:xfrm>
        </p:spPr>
        <p:txBody>
          <a:bodyPr>
            <a:normAutofit/>
          </a:bodyPr>
          <a:lstStyle/>
          <a:p>
            <a:r>
              <a:rPr lang="en-GB" dirty="0">
                <a:solidFill>
                  <a:srgbClr val="FFFFFF"/>
                </a:solidFill>
                <a:latin typeface="Algerian" panose="04020705040A02060702" pitchFamily="82" charset="0"/>
              </a:rPr>
              <a:t>Financial plan for INK ADDICTED</a:t>
            </a:r>
          </a:p>
        </p:txBody>
      </p:sp>
    </p:spTree>
    <p:extLst>
      <p:ext uri="{BB962C8B-B14F-4D97-AF65-F5344CB8AC3E}">
        <p14:creationId xmlns:p14="http://schemas.microsoft.com/office/powerpoint/2010/main" val="42759447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1398462-46BF-49CA-BA67-2DEAB02D82E1}"/>
              </a:ext>
            </a:extLst>
          </p:cNvPr>
          <p:cNvSpPr>
            <a:spLocks noGrp="1"/>
          </p:cNvSpPr>
          <p:nvPr>
            <p:ph type="title"/>
          </p:nvPr>
        </p:nvSpPr>
        <p:spPr>
          <a:xfrm>
            <a:off x="1179226" y="826680"/>
            <a:ext cx="9833548" cy="1325563"/>
          </a:xfrm>
        </p:spPr>
        <p:txBody>
          <a:bodyPr>
            <a:normAutofit/>
          </a:bodyPr>
          <a:lstStyle/>
          <a:p>
            <a:pPr algn="ctr"/>
            <a:r>
              <a:rPr lang="en-GB" sz="4000" dirty="0">
                <a:solidFill>
                  <a:srgbClr val="FFFFFF"/>
                </a:solidFill>
                <a:latin typeface="Algerian" panose="04020705040A02060702" pitchFamily="82" charset="0"/>
              </a:rPr>
              <a:t>5 years Financial Plan</a:t>
            </a:r>
          </a:p>
        </p:txBody>
      </p:sp>
      <p:graphicFrame>
        <p:nvGraphicFramePr>
          <p:cNvPr id="6" name="Table 6">
            <a:extLst>
              <a:ext uri="{FF2B5EF4-FFF2-40B4-BE49-F238E27FC236}">
                <a16:creationId xmlns:a16="http://schemas.microsoft.com/office/drawing/2014/main" id="{3D08022E-76EE-497A-9737-947A05C7C23C}"/>
              </a:ext>
            </a:extLst>
          </p:cNvPr>
          <p:cNvGraphicFramePr>
            <a:graphicFrameLocks noGrp="1"/>
          </p:cNvGraphicFramePr>
          <p:nvPr>
            <p:ph idx="1"/>
            <p:extLst>
              <p:ext uri="{D42A27DB-BD31-4B8C-83A1-F6EECF244321}">
                <p14:modId xmlns:p14="http://schemas.microsoft.com/office/powerpoint/2010/main" val="3530467940"/>
              </p:ext>
            </p:extLst>
          </p:nvPr>
        </p:nvGraphicFramePr>
        <p:xfrm>
          <a:off x="1036320" y="2985758"/>
          <a:ext cx="10119363" cy="2959765"/>
        </p:xfrm>
        <a:graphic>
          <a:graphicData uri="http://schemas.openxmlformats.org/drawingml/2006/table">
            <a:tbl>
              <a:tblPr firstRow="1" bandRow="1">
                <a:tableStyleId>{5C22544A-7EE6-4342-B048-85BDC9FD1C3A}</a:tableStyleId>
              </a:tblPr>
              <a:tblGrid>
                <a:gridCol w="2063842">
                  <a:extLst>
                    <a:ext uri="{9D8B030D-6E8A-4147-A177-3AD203B41FA5}">
                      <a16:colId xmlns:a16="http://schemas.microsoft.com/office/drawing/2014/main" val="2955366542"/>
                    </a:ext>
                  </a:extLst>
                </a:gridCol>
                <a:gridCol w="1586355">
                  <a:extLst>
                    <a:ext uri="{9D8B030D-6E8A-4147-A177-3AD203B41FA5}">
                      <a16:colId xmlns:a16="http://schemas.microsoft.com/office/drawing/2014/main" val="1024675669"/>
                    </a:ext>
                  </a:extLst>
                </a:gridCol>
                <a:gridCol w="1573667">
                  <a:extLst>
                    <a:ext uri="{9D8B030D-6E8A-4147-A177-3AD203B41FA5}">
                      <a16:colId xmlns:a16="http://schemas.microsoft.com/office/drawing/2014/main" val="4286912524"/>
                    </a:ext>
                  </a:extLst>
                </a:gridCol>
                <a:gridCol w="1599049">
                  <a:extLst>
                    <a:ext uri="{9D8B030D-6E8A-4147-A177-3AD203B41FA5}">
                      <a16:colId xmlns:a16="http://schemas.microsoft.com/office/drawing/2014/main" val="1249780989"/>
                    </a:ext>
                  </a:extLst>
                </a:gridCol>
                <a:gridCol w="1675193">
                  <a:extLst>
                    <a:ext uri="{9D8B030D-6E8A-4147-A177-3AD203B41FA5}">
                      <a16:colId xmlns:a16="http://schemas.microsoft.com/office/drawing/2014/main" val="2736145007"/>
                    </a:ext>
                  </a:extLst>
                </a:gridCol>
                <a:gridCol w="1621257">
                  <a:extLst>
                    <a:ext uri="{9D8B030D-6E8A-4147-A177-3AD203B41FA5}">
                      <a16:colId xmlns:a16="http://schemas.microsoft.com/office/drawing/2014/main" val="2960375447"/>
                    </a:ext>
                  </a:extLst>
                </a:gridCol>
              </a:tblGrid>
              <a:tr h="647995">
                <a:tc>
                  <a:txBody>
                    <a:bodyPr/>
                    <a:lstStyle/>
                    <a:p>
                      <a:endParaRPr lang="en-GB" sz="1700"/>
                    </a:p>
                  </a:txBody>
                  <a:tcPr marL="87567" marR="87567" marT="43783" marB="43783"/>
                </a:tc>
                <a:tc>
                  <a:txBody>
                    <a:bodyPr/>
                    <a:lstStyle/>
                    <a:p>
                      <a:r>
                        <a:rPr lang="en-GB" sz="1700"/>
                        <a:t>Year 1 </a:t>
                      </a:r>
                    </a:p>
                    <a:p>
                      <a:r>
                        <a:rPr lang="en-GB" sz="1700"/>
                        <a:t>2019-2020</a:t>
                      </a:r>
                    </a:p>
                  </a:txBody>
                  <a:tcPr marL="87567" marR="87567" marT="43783" marB="43783"/>
                </a:tc>
                <a:tc>
                  <a:txBody>
                    <a:bodyPr/>
                    <a:lstStyle/>
                    <a:p>
                      <a:r>
                        <a:rPr lang="en-GB" sz="1700"/>
                        <a:t>Year 2</a:t>
                      </a:r>
                    </a:p>
                    <a:p>
                      <a:r>
                        <a:rPr lang="en-GB" sz="1700"/>
                        <a:t>2020-2021</a:t>
                      </a:r>
                    </a:p>
                  </a:txBody>
                  <a:tcPr marL="87567" marR="87567" marT="43783" marB="43783"/>
                </a:tc>
                <a:tc>
                  <a:txBody>
                    <a:bodyPr/>
                    <a:lstStyle/>
                    <a:p>
                      <a:r>
                        <a:rPr lang="en-GB" sz="1700"/>
                        <a:t>Year 3</a:t>
                      </a:r>
                    </a:p>
                    <a:p>
                      <a:r>
                        <a:rPr lang="en-GB" sz="1700"/>
                        <a:t>2021-2022</a:t>
                      </a:r>
                    </a:p>
                  </a:txBody>
                  <a:tcPr marL="87567" marR="87567" marT="43783" marB="43783"/>
                </a:tc>
                <a:tc>
                  <a:txBody>
                    <a:bodyPr/>
                    <a:lstStyle/>
                    <a:p>
                      <a:r>
                        <a:rPr lang="en-GB" sz="1700"/>
                        <a:t>Year 4</a:t>
                      </a:r>
                    </a:p>
                    <a:p>
                      <a:r>
                        <a:rPr lang="en-GB" sz="1700"/>
                        <a:t>2022-2023</a:t>
                      </a:r>
                    </a:p>
                  </a:txBody>
                  <a:tcPr marL="87567" marR="87567" marT="43783" marB="43783"/>
                </a:tc>
                <a:tc>
                  <a:txBody>
                    <a:bodyPr/>
                    <a:lstStyle/>
                    <a:p>
                      <a:r>
                        <a:rPr lang="en-GB" sz="1700"/>
                        <a:t>Year 5 </a:t>
                      </a:r>
                    </a:p>
                    <a:p>
                      <a:r>
                        <a:rPr lang="en-GB" sz="1700"/>
                        <a:t>2023-2024</a:t>
                      </a:r>
                    </a:p>
                  </a:txBody>
                  <a:tcPr marL="87567" marR="87567" marT="43783" marB="43783"/>
                </a:tc>
                <a:extLst>
                  <a:ext uri="{0D108BD9-81ED-4DB2-BD59-A6C34878D82A}">
                    <a16:rowId xmlns:a16="http://schemas.microsoft.com/office/drawing/2014/main" val="474261679"/>
                  </a:ext>
                </a:extLst>
              </a:tr>
              <a:tr h="385295">
                <a:tc>
                  <a:txBody>
                    <a:bodyPr/>
                    <a:lstStyle/>
                    <a:p>
                      <a:r>
                        <a:rPr lang="en-GB" sz="1700"/>
                        <a:t>Sales</a:t>
                      </a:r>
                    </a:p>
                  </a:txBody>
                  <a:tcPr marL="87567" marR="87567" marT="43783" marB="43783"/>
                </a:tc>
                <a:tc>
                  <a:txBody>
                    <a:bodyPr/>
                    <a:lstStyle/>
                    <a:p>
                      <a:r>
                        <a:rPr lang="en-GB" sz="1700"/>
                        <a:t>£307,000</a:t>
                      </a:r>
                    </a:p>
                  </a:txBody>
                  <a:tcPr marL="87567" marR="87567" marT="43783" marB="43783"/>
                </a:tc>
                <a:tc>
                  <a:txBody>
                    <a:bodyPr/>
                    <a:lstStyle/>
                    <a:p>
                      <a:r>
                        <a:rPr lang="en-GB" sz="1700"/>
                        <a:t>£385,000</a:t>
                      </a:r>
                    </a:p>
                  </a:txBody>
                  <a:tcPr marL="87567" marR="87567" marT="43783" marB="43783"/>
                </a:tc>
                <a:tc>
                  <a:txBody>
                    <a:bodyPr/>
                    <a:lstStyle/>
                    <a:p>
                      <a:r>
                        <a:rPr lang="en-GB" sz="1700"/>
                        <a:t>£503,000</a:t>
                      </a:r>
                    </a:p>
                  </a:txBody>
                  <a:tcPr marL="87567" marR="87567" marT="43783" marB="43783"/>
                </a:tc>
                <a:tc>
                  <a:txBody>
                    <a:bodyPr/>
                    <a:lstStyle/>
                    <a:p>
                      <a:r>
                        <a:rPr lang="en-GB" sz="1700"/>
                        <a:t>£520,000</a:t>
                      </a:r>
                    </a:p>
                  </a:txBody>
                  <a:tcPr marL="87567" marR="87567" marT="43783" marB="43783"/>
                </a:tc>
                <a:tc>
                  <a:txBody>
                    <a:bodyPr/>
                    <a:lstStyle/>
                    <a:p>
                      <a:r>
                        <a:rPr lang="en-GB" sz="1700"/>
                        <a:t>£700,000</a:t>
                      </a:r>
                    </a:p>
                  </a:txBody>
                  <a:tcPr marL="87567" marR="87567" marT="43783" marB="43783"/>
                </a:tc>
                <a:extLst>
                  <a:ext uri="{0D108BD9-81ED-4DB2-BD59-A6C34878D82A}">
                    <a16:rowId xmlns:a16="http://schemas.microsoft.com/office/drawing/2014/main" val="1610674081"/>
                  </a:ext>
                </a:extLst>
              </a:tr>
              <a:tr h="385295">
                <a:tc>
                  <a:txBody>
                    <a:bodyPr/>
                    <a:lstStyle/>
                    <a:p>
                      <a:r>
                        <a:rPr lang="en-GB" sz="1700"/>
                        <a:t>Costs </a:t>
                      </a:r>
                    </a:p>
                  </a:txBody>
                  <a:tcPr marL="87567" marR="87567" marT="43783" marB="43783"/>
                </a:tc>
                <a:tc>
                  <a:txBody>
                    <a:bodyPr/>
                    <a:lstStyle/>
                    <a:p>
                      <a:r>
                        <a:rPr lang="en-GB" sz="1700"/>
                        <a:t>£142,000</a:t>
                      </a:r>
                    </a:p>
                  </a:txBody>
                  <a:tcPr marL="87567" marR="87567" marT="43783" marB="43783"/>
                </a:tc>
                <a:tc>
                  <a:txBody>
                    <a:bodyPr/>
                    <a:lstStyle/>
                    <a:p>
                      <a:r>
                        <a:rPr lang="en-GB" sz="1700"/>
                        <a:t>£293,000</a:t>
                      </a:r>
                    </a:p>
                  </a:txBody>
                  <a:tcPr marL="87567" marR="87567" marT="43783" marB="43783"/>
                </a:tc>
                <a:tc>
                  <a:txBody>
                    <a:bodyPr/>
                    <a:lstStyle/>
                    <a:p>
                      <a:r>
                        <a:rPr lang="en-GB" sz="1700"/>
                        <a:t>£162,000</a:t>
                      </a:r>
                    </a:p>
                  </a:txBody>
                  <a:tcPr marL="87567" marR="87567" marT="43783" marB="43783"/>
                </a:tc>
                <a:tc>
                  <a:txBody>
                    <a:bodyPr/>
                    <a:lstStyle/>
                    <a:p>
                      <a:r>
                        <a:rPr lang="en-GB" sz="1700"/>
                        <a:t>£160,000</a:t>
                      </a:r>
                    </a:p>
                  </a:txBody>
                  <a:tcPr marL="87567" marR="87567" marT="43783" marB="43783"/>
                </a:tc>
                <a:tc>
                  <a:txBody>
                    <a:bodyPr/>
                    <a:lstStyle/>
                    <a:p>
                      <a:r>
                        <a:rPr lang="en-GB" sz="1700"/>
                        <a:t>£300,000</a:t>
                      </a:r>
                    </a:p>
                  </a:txBody>
                  <a:tcPr marL="87567" marR="87567" marT="43783" marB="43783"/>
                </a:tc>
                <a:extLst>
                  <a:ext uri="{0D108BD9-81ED-4DB2-BD59-A6C34878D82A}">
                    <a16:rowId xmlns:a16="http://schemas.microsoft.com/office/drawing/2014/main" val="1479458702"/>
                  </a:ext>
                </a:extLst>
              </a:tr>
              <a:tr h="385295">
                <a:tc>
                  <a:txBody>
                    <a:bodyPr/>
                    <a:lstStyle/>
                    <a:p>
                      <a:r>
                        <a:rPr lang="en-GB" sz="1700"/>
                        <a:t>Profit/Loss</a:t>
                      </a:r>
                    </a:p>
                  </a:txBody>
                  <a:tcPr marL="87567" marR="87567" marT="43783" marB="43783"/>
                </a:tc>
                <a:tc>
                  <a:txBody>
                    <a:bodyPr/>
                    <a:lstStyle/>
                    <a:p>
                      <a:r>
                        <a:rPr lang="en-GB" sz="1700"/>
                        <a:t>+165,000</a:t>
                      </a:r>
                    </a:p>
                  </a:txBody>
                  <a:tcPr marL="87567" marR="87567" marT="43783" marB="43783"/>
                </a:tc>
                <a:tc>
                  <a:txBody>
                    <a:bodyPr/>
                    <a:lstStyle/>
                    <a:p>
                      <a:r>
                        <a:rPr lang="en-GB" sz="1700"/>
                        <a:t>+82,000</a:t>
                      </a:r>
                    </a:p>
                  </a:txBody>
                  <a:tcPr marL="87567" marR="87567" marT="43783" marB="43783"/>
                </a:tc>
                <a:tc>
                  <a:txBody>
                    <a:bodyPr/>
                    <a:lstStyle/>
                    <a:p>
                      <a:r>
                        <a:rPr lang="en-GB" sz="1700"/>
                        <a:t>+342,000</a:t>
                      </a:r>
                    </a:p>
                  </a:txBody>
                  <a:tcPr marL="87567" marR="87567" marT="43783" marB="43783"/>
                </a:tc>
                <a:tc>
                  <a:txBody>
                    <a:bodyPr/>
                    <a:lstStyle/>
                    <a:p>
                      <a:r>
                        <a:rPr lang="en-GB" sz="1700"/>
                        <a:t>+360,000</a:t>
                      </a:r>
                    </a:p>
                  </a:txBody>
                  <a:tcPr marL="87567" marR="87567" marT="43783" marB="43783"/>
                </a:tc>
                <a:tc>
                  <a:txBody>
                    <a:bodyPr/>
                    <a:lstStyle/>
                    <a:p>
                      <a:r>
                        <a:rPr lang="en-GB" sz="1700"/>
                        <a:t>+300,000</a:t>
                      </a:r>
                    </a:p>
                  </a:txBody>
                  <a:tcPr marL="87567" marR="87567" marT="43783" marB="43783"/>
                </a:tc>
                <a:extLst>
                  <a:ext uri="{0D108BD9-81ED-4DB2-BD59-A6C34878D82A}">
                    <a16:rowId xmlns:a16="http://schemas.microsoft.com/office/drawing/2014/main" val="2595926374"/>
                  </a:ext>
                </a:extLst>
              </a:tr>
              <a:tr h="385295">
                <a:tc>
                  <a:txBody>
                    <a:bodyPr/>
                    <a:lstStyle/>
                    <a:p>
                      <a:r>
                        <a:rPr lang="en-GB" sz="1700"/>
                        <a:t>Assets </a:t>
                      </a:r>
                    </a:p>
                  </a:txBody>
                  <a:tcPr marL="87567" marR="87567" marT="43783" marB="43783"/>
                </a:tc>
                <a:tc>
                  <a:txBody>
                    <a:bodyPr/>
                    <a:lstStyle/>
                    <a:p>
                      <a:r>
                        <a:rPr lang="en-GB" sz="1700"/>
                        <a:t>£150,000</a:t>
                      </a:r>
                    </a:p>
                  </a:txBody>
                  <a:tcPr marL="87567" marR="87567" marT="43783" marB="43783"/>
                </a:tc>
                <a:tc>
                  <a:txBody>
                    <a:bodyPr/>
                    <a:lstStyle/>
                    <a:p>
                      <a:r>
                        <a:rPr lang="en-GB" sz="1700"/>
                        <a:t>£290,000</a:t>
                      </a:r>
                    </a:p>
                  </a:txBody>
                  <a:tcPr marL="87567" marR="87567" marT="43783" marB="43783"/>
                </a:tc>
                <a:tc>
                  <a:txBody>
                    <a:bodyPr/>
                    <a:lstStyle/>
                    <a:p>
                      <a:r>
                        <a:rPr lang="en-GB" sz="1700"/>
                        <a:t>£200,000</a:t>
                      </a:r>
                    </a:p>
                  </a:txBody>
                  <a:tcPr marL="87567" marR="87567" marT="43783" marB="43783"/>
                </a:tc>
                <a:tc>
                  <a:txBody>
                    <a:bodyPr/>
                    <a:lstStyle/>
                    <a:p>
                      <a:r>
                        <a:rPr lang="en-GB" sz="1700"/>
                        <a:t>£350,000</a:t>
                      </a:r>
                    </a:p>
                  </a:txBody>
                  <a:tcPr marL="87567" marR="87567" marT="43783" marB="43783"/>
                </a:tc>
                <a:tc>
                  <a:txBody>
                    <a:bodyPr/>
                    <a:lstStyle/>
                    <a:p>
                      <a:r>
                        <a:rPr lang="en-GB" sz="1700"/>
                        <a:t>£400,000</a:t>
                      </a:r>
                    </a:p>
                  </a:txBody>
                  <a:tcPr marL="87567" marR="87567" marT="43783" marB="43783"/>
                </a:tc>
                <a:extLst>
                  <a:ext uri="{0D108BD9-81ED-4DB2-BD59-A6C34878D82A}">
                    <a16:rowId xmlns:a16="http://schemas.microsoft.com/office/drawing/2014/main" val="3207716192"/>
                  </a:ext>
                </a:extLst>
              </a:tr>
              <a:tr h="385295">
                <a:tc>
                  <a:txBody>
                    <a:bodyPr/>
                    <a:lstStyle/>
                    <a:p>
                      <a:r>
                        <a:rPr lang="en-GB" sz="1700"/>
                        <a:t>Liabilities </a:t>
                      </a:r>
                    </a:p>
                  </a:txBody>
                  <a:tcPr marL="87567" marR="87567" marT="43783" marB="43783"/>
                </a:tc>
                <a:tc>
                  <a:txBody>
                    <a:bodyPr/>
                    <a:lstStyle/>
                    <a:p>
                      <a:r>
                        <a:rPr lang="en-GB" sz="1700"/>
                        <a:t>£90,000</a:t>
                      </a:r>
                    </a:p>
                  </a:txBody>
                  <a:tcPr marL="87567" marR="87567" marT="43783" marB="43783"/>
                </a:tc>
                <a:tc>
                  <a:txBody>
                    <a:bodyPr/>
                    <a:lstStyle/>
                    <a:p>
                      <a:r>
                        <a:rPr lang="en-GB" sz="1700"/>
                        <a:t>£140,000</a:t>
                      </a:r>
                    </a:p>
                  </a:txBody>
                  <a:tcPr marL="87567" marR="87567" marT="43783" marB="43783"/>
                </a:tc>
                <a:tc>
                  <a:txBody>
                    <a:bodyPr/>
                    <a:lstStyle/>
                    <a:p>
                      <a:r>
                        <a:rPr lang="en-GB" sz="1700"/>
                        <a:t>£100,000</a:t>
                      </a:r>
                    </a:p>
                  </a:txBody>
                  <a:tcPr marL="87567" marR="87567" marT="43783" marB="43783"/>
                </a:tc>
                <a:tc>
                  <a:txBody>
                    <a:bodyPr/>
                    <a:lstStyle/>
                    <a:p>
                      <a:r>
                        <a:rPr lang="en-GB" sz="1700"/>
                        <a:t>£50,000</a:t>
                      </a:r>
                    </a:p>
                  </a:txBody>
                  <a:tcPr marL="87567" marR="87567" marT="43783" marB="43783"/>
                </a:tc>
                <a:tc>
                  <a:txBody>
                    <a:bodyPr/>
                    <a:lstStyle/>
                    <a:p>
                      <a:r>
                        <a:rPr lang="en-GB" sz="1700"/>
                        <a:t>£0</a:t>
                      </a:r>
                    </a:p>
                  </a:txBody>
                  <a:tcPr marL="87567" marR="87567" marT="43783" marB="43783"/>
                </a:tc>
                <a:extLst>
                  <a:ext uri="{0D108BD9-81ED-4DB2-BD59-A6C34878D82A}">
                    <a16:rowId xmlns:a16="http://schemas.microsoft.com/office/drawing/2014/main" val="3027265434"/>
                  </a:ext>
                </a:extLst>
              </a:tr>
              <a:tr h="385295">
                <a:tc>
                  <a:txBody>
                    <a:bodyPr/>
                    <a:lstStyle/>
                    <a:p>
                      <a:r>
                        <a:rPr lang="en-GB" sz="1700"/>
                        <a:t>Shareholder capital </a:t>
                      </a:r>
                    </a:p>
                  </a:txBody>
                  <a:tcPr marL="87567" marR="87567" marT="43783" marB="43783"/>
                </a:tc>
                <a:tc>
                  <a:txBody>
                    <a:bodyPr/>
                    <a:lstStyle/>
                    <a:p>
                      <a:r>
                        <a:rPr lang="en-GB" sz="1700"/>
                        <a:t>£60,000</a:t>
                      </a:r>
                    </a:p>
                  </a:txBody>
                  <a:tcPr marL="87567" marR="87567" marT="43783" marB="43783"/>
                </a:tc>
                <a:tc>
                  <a:txBody>
                    <a:bodyPr/>
                    <a:lstStyle/>
                    <a:p>
                      <a:r>
                        <a:rPr lang="en-GB" sz="1700"/>
                        <a:t>£150,000</a:t>
                      </a:r>
                    </a:p>
                  </a:txBody>
                  <a:tcPr marL="87567" marR="87567" marT="43783" marB="43783"/>
                </a:tc>
                <a:tc>
                  <a:txBody>
                    <a:bodyPr/>
                    <a:lstStyle/>
                    <a:p>
                      <a:r>
                        <a:rPr lang="en-GB" sz="1700"/>
                        <a:t>£100,000</a:t>
                      </a:r>
                    </a:p>
                  </a:txBody>
                  <a:tcPr marL="87567" marR="87567" marT="43783" marB="43783"/>
                </a:tc>
                <a:tc>
                  <a:txBody>
                    <a:bodyPr/>
                    <a:lstStyle/>
                    <a:p>
                      <a:r>
                        <a:rPr lang="en-GB" sz="1700"/>
                        <a:t>£300,000</a:t>
                      </a:r>
                    </a:p>
                  </a:txBody>
                  <a:tcPr marL="87567" marR="87567" marT="43783" marB="43783"/>
                </a:tc>
                <a:tc>
                  <a:txBody>
                    <a:bodyPr/>
                    <a:lstStyle/>
                    <a:p>
                      <a:r>
                        <a:rPr lang="en-GB" sz="1700"/>
                        <a:t>£400,000</a:t>
                      </a:r>
                    </a:p>
                  </a:txBody>
                  <a:tcPr marL="87567" marR="87567" marT="43783" marB="43783"/>
                </a:tc>
                <a:extLst>
                  <a:ext uri="{0D108BD9-81ED-4DB2-BD59-A6C34878D82A}">
                    <a16:rowId xmlns:a16="http://schemas.microsoft.com/office/drawing/2014/main" val="1087229683"/>
                  </a:ext>
                </a:extLst>
              </a:tr>
            </a:tbl>
          </a:graphicData>
        </a:graphic>
      </p:graphicFrame>
    </p:spTree>
    <p:extLst>
      <p:ext uri="{BB962C8B-B14F-4D97-AF65-F5344CB8AC3E}">
        <p14:creationId xmlns:p14="http://schemas.microsoft.com/office/powerpoint/2010/main" val="413867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E1442920-D885-49B1-BFEE-1B2B19D9F27E}"/>
              </a:ext>
            </a:extLst>
          </p:cNvPr>
          <p:cNvPicPr>
            <a:picLocks noChangeAspect="1"/>
          </p:cNvPicPr>
          <p:nvPr/>
        </p:nvPicPr>
        <p:blipFill>
          <a:blip r:embed="rId2"/>
          <a:stretch>
            <a:fillRect/>
          </a:stretch>
        </p:blipFill>
        <p:spPr>
          <a:xfrm>
            <a:off x="480060" y="1144788"/>
            <a:ext cx="3425957" cy="4567942"/>
          </a:xfrm>
          <a:prstGeom prst="rect">
            <a:avLst/>
          </a:prstGeom>
        </p:spPr>
      </p:pic>
      <p:sp>
        <p:nvSpPr>
          <p:cNvPr id="3" name="Content Placeholder 2">
            <a:extLst>
              <a:ext uri="{FF2B5EF4-FFF2-40B4-BE49-F238E27FC236}">
                <a16:creationId xmlns:a16="http://schemas.microsoft.com/office/drawing/2014/main" id="{73CC7D43-4F07-414F-BFEC-8F0F7276F2F8}"/>
              </a:ext>
            </a:extLst>
          </p:cNvPr>
          <p:cNvSpPr>
            <a:spLocks noGrp="1"/>
          </p:cNvSpPr>
          <p:nvPr>
            <p:ph idx="1"/>
          </p:nvPr>
        </p:nvSpPr>
        <p:spPr>
          <a:xfrm>
            <a:off x="4387515" y="2022601"/>
            <a:ext cx="7161017" cy="4154361"/>
          </a:xfrm>
        </p:spPr>
        <p:txBody>
          <a:bodyPr>
            <a:normAutofit/>
          </a:bodyPr>
          <a:lstStyle/>
          <a:p>
            <a:pPr marL="0" indent="0">
              <a:buNone/>
            </a:pPr>
            <a:r>
              <a:rPr lang="en-GB" sz="2000" dirty="0"/>
              <a:t>Year 1 we are we are investing £142,000 to open 1 tattoo shop in central London. This money covers the rent, all the equipment and supplies plus salary for our tattoo artists an our piercer. Year 2 we will buy a laser removal machine and we will hire a laser therapist and that is why we will invest more money. Year 3 and 4 we are not going to expand, however we will focus more on our customers and our bon with them. Year 5 we will invest in our business £300,000 so we can open a second tattoo shop in a different area. </a:t>
            </a:r>
          </a:p>
        </p:txBody>
      </p:sp>
    </p:spTree>
    <p:extLst>
      <p:ext uri="{BB962C8B-B14F-4D97-AF65-F5344CB8AC3E}">
        <p14:creationId xmlns:p14="http://schemas.microsoft.com/office/powerpoint/2010/main" val="134354378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picture containing game&#10;&#10;Description automatically generated">
            <a:extLst>
              <a:ext uri="{FF2B5EF4-FFF2-40B4-BE49-F238E27FC236}">
                <a16:creationId xmlns:a16="http://schemas.microsoft.com/office/drawing/2014/main" id="{4BC047A9-BC24-4E7B-9508-CD7B7941FAD7}"/>
              </a:ext>
            </a:extLst>
          </p:cNvPr>
          <p:cNvPicPr>
            <a:picLocks noGrp="1" noChangeAspect="1"/>
          </p:cNvPicPr>
          <p:nvPr>
            <p:ph idx="1"/>
          </p:nvPr>
        </p:nvPicPr>
        <p:blipFill rotWithShape="1">
          <a:blip r:embed="rId2"/>
          <a:srcRect t="23587" b="5991"/>
          <a:stretch/>
        </p:blipFill>
        <p:spPr>
          <a:xfrm>
            <a:off x="20" y="10"/>
            <a:ext cx="12191980" cy="4571990"/>
          </a:xfrm>
          <a:prstGeom prst="rect">
            <a:avLst/>
          </a:prstGeom>
        </p:spPr>
      </p:pic>
      <p:sp>
        <p:nvSpPr>
          <p:cNvPr id="9" name="Rectangle 8">
            <a:extLst>
              <a:ext uri="{FF2B5EF4-FFF2-40B4-BE49-F238E27FC236}">
                <a16:creationId xmlns:a16="http://schemas.microsoft.com/office/drawing/2014/main" id="{F40CA114-B78B-4E3B-A785-96745276B6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457"/>
            <a:ext cx="12192000" cy="2285543"/>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02E2E92A-453B-4EB5-80CC-0BFACBC8EEB7}"/>
              </a:ext>
            </a:extLst>
          </p:cNvPr>
          <p:cNvSpPr>
            <a:spLocks noGrp="1"/>
          </p:cNvSpPr>
          <p:nvPr>
            <p:ph type="title"/>
          </p:nvPr>
        </p:nvSpPr>
        <p:spPr>
          <a:xfrm>
            <a:off x="552650" y="5082934"/>
            <a:ext cx="7834193" cy="1264588"/>
          </a:xfrm>
        </p:spPr>
        <p:txBody>
          <a:bodyPr vert="horz" lIns="91440" tIns="45720" rIns="91440" bIns="45720" rtlCol="0" anchor="ctr">
            <a:normAutofit/>
          </a:bodyPr>
          <a:lstStyle/>
          <a:p>
            <a:pPr algn="r"/>
            <a:r>
              <a:rPr lang="en-US" sz="6000" dirty="0">
                <a:latin typeface="Algerian" panose="04020705040A02060702" pitchFamily="82" charset="0"/>
              </a:rPr>
              <a:t>Questions?</a:t>
            </a:r>
          </a:p>
        </p:txBody>
      </p:sp>
      <p:cxnSp>
        <p:nvCxnSpPr>
          <p:cNvPr id="11" name="Straight Connector 10">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54968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2" name="Content Placeholder 21">
            <a:extLst>
              <a:ext uri="{FF2B5EF4-FFF2-40B4-BE49-F238E27FC236}">
                <a16:creationId xmlns:a16="http://schemas.microsoft.com/office/drawing/2014/main" id="{6D6A0F55-86CB-482A-A4F5-CBF19D1382CA}"/>
              </a:ext>
            </a:extLst>
          </p:cNvPr>
          <p:cNvSpPr>
            <a:spLocks noGrp="1"/>
          </p:cNvSpPr>
          <p:nvPr>
            <p:ph idx="1"/>
          </p:nvPr>
        </p:nvSpPr>
        <p:spPr>
          <a:xfrm rot="20239390">
            <a:off x="1546438" y="2946050"/>
            <a:ext cx="5314543" cy="3375920"/>
          </a:xfrm>
        </p:spPr>
        <p:txBody>
          <a:bodyPr anchor="t">
            <a:normAutofit/>
          </a:bodyPr>
          <a:lstStyle/>
          <a:p>
            <a:r>
              <a:rPr lang="en-GB" dirty="0">
                <a:latin typeface="Algerian" panose="04020705040A02060702" pitchFamily="82" charset="0"/>
              </a:rPr>
              <a:t>Thank you for your time!</a:t>
            </a:r>
          </a:p>
        </p:txBody>
      </p:sp>
      <p:sp>
        <p:nvSpPr>
          <p:cNvPr id="29" name="Freeform: Shape 2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4" name="Picture 23">
            <a:extLst>
              <a:ext uri="{FF2B5EF4-FFF2-40B4-BE49-F238E27FC236}">
                <a16:creationId xmlns:a16="http://schemas.microsoft.com/office/drawing/2014/main" id="{D234D0CE-BBE6-4203-8E6B-571CF22DA738}"/>
              </a:ext>
            </a:extLst>
          </p:cNvPr>
          <p:cNvPicPr>
            <a:picLocks noChangeAspect="1"/>
          </p:cNvPicPr>
          <p:nvPr/>
        </p:nvPicPr>
        <p:blipFill rotWithShape="1">
          <a:blip r:embed="rId2"/>
          <a:srcRect l="20041" r="14039" b="-2"/>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457587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wipe(down)">
                                      <p:cBhvr>
                                        <p:cTn id="7" dur="580">
                                          <p:stCondLst>
                                            <p:cond delay="0"/>
                                          </p:stCondLst>
                                        </p:cTn>
                                        <p:tgtEl>
                                          <p:spTgt spid="22">
                                            <p:txEl>
                                              <p:pRg st="0" end="0"/>
                                            </p:txEl>
                                          </p:spTgt>
                                        </p:tgtEl>
                                      </p:cBhvr>
                                    </p:animEffect>
                                    <p:anim calcmode="lin" valueType="num">
                                      <p:cBhvr>
                                        <p:cTn id="8" dur="1822" tmFilter="0,0; 0.14,0.36; 0.43,0.73; 0.71,0.91; 1.0,1.0">
                                          <p:stCondLst>
                                            <p:cond delay="0"/>
                                          </p:stCondLst>
                                        </p:cTn>
                                        <p:tgtEl>
                                          <p:spTgt spid="2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2">
                                            <p:txEl>
                                              <p:pRg st="0" end="0"/>
                                            </p:txEl>
                                          </p:spTgt>
                                        </p:tgtEl>
                                      </p:cBhvr>
                                      <p:to x="100000" y="60000"/>
                                    </p:animScale>
                                    <p:animScale>
                                      <p:cBhvr>
                                        <p:cTn id="14" dur="166" decel="50000">
                                          <p:stCondLst>
                                            <p:cond delay="676"/>
                                          </p:stCondLst>
                                        </p:cTn>
                                        <p:tgtEl>
                                          <p:spTgt spid="22">
                                            <p:txEl>
                                              <p:pRg st="0" end="0"/>
                                            </p:txEl>
                                          </p:spTgt>
                                        </p:tgtEl>
                                      </p:cBhvr>
                                      <p:to x="100000" y="100000"/>
                                    </p:animScale>
                                    <p:animScale>
                                      <p:cBhvr>
                                        <p:cTn id="15" dur="26">
                                          <p:stCondLst>
                                            <p:cond delay="1312"/>
                                          </p:stCondLst>
                                        </p:cTn>
                                        <p:tgtEl>
                                          <p:spTgt spid="22">
                                            <p:txEl>
                                              <p:pRg st="0" end="0"/>
                                            </p:txEl>
                                          </p:spTgt>
                                        </p:tgtEl>
                                      </p:cBhvr>
                                      <p:to x="100000" y="80000"/>
                                    </p:animScale>
                                    <p:animScale>
                                      <p:cBhvr>
                                        <p:cTn id="16" dur="166" decel="50000">
                                          <p:stCondLst>
                                            <p:cond delay="1338"/>
                                          </p:stCondLst>
                                        </p:cTn>
                                        <p:tgtEl>
                                          <p:spTgt spid="22">
                                            <p:txEl>
                                              <p:pRg st="0" end="0"/>
                                            </p:txEl>
                                          </p:spTgt>
                                        </p:tgtEl>
                                      </p:cBhvr>
                                      <p:to x="100000" y="100000"/>
                                    </p:animScale>
                                    <p:animScale>
                                      <p:cBhvr>
                                        <p:cTn id="17" dur="26">
                                          <p:stCondLst>
                                            <p:cond delay="1642"/>
                                          </p:stCondLst>
                                        </p:cTn>
                                        <p:tgtEl>
                                          <p:spTgt spid="22">
                                            <p:txEl>
                                              <p:pRg st="0" end="0"/>
                                            </p:txEl>
                                          </p:spTgt>
                                        </p:tgtEl>
                                      </p:cBhvr>
                                      <p:to x="100000" y="90000"/>
                                    </p:animScale>
                                    <p:animScale>
                                      <p:cBhvr>
                                        <p:cTn id="18" dur="166" decel="50000">
                                          <p:stCondLst>
                                            <p:cond delay="1668"/>
                                          </p:stCondLst>
                                        </p:cTn>
                                        <p:tgtEl>
                                          <p:spTgt spid="22">
                                            <p:txEl>
                                              <p:pRg st="0" end="0"/>
                                            </p:txEl>
                                          </p:spTgt>
                                        </p:tgtEl>
                                      </p:cBhvr>
                                      <p:to x="100000" y="100000"/>
                                    </p:animScale>
                                    <p:animScale>
                                      <p:cBhvr>
                                        <p:cTn id="19" dur="26">
                                          <p:stCondLst>
                                            <p:cond delay="1808"/>
                                          </p:stCondLst>
                                        </p:cTn>
                                        <p:tgtEl>
                                          <p:spTgt spid="22">
                                            <p:txEl>
                                              <p:pRg st="0" end="0"/>
                                            </p:txEl>
                                          </p:spTgt>
                                        </p:tgtEl>
                                      </p:cBhvr>
                                      <p:to x="100000" y="95000"/>
                                    </p:animScale>
                                    <p:animScale>
                                      <p:cBhvr>
                                        <p:cTn id="20" dur="166" decel="50000">
                                          <p:stCondLst>
                                            <p:cond delay="1834"/>
                                          </p:stCondLst>
                                        </p:cTn>
                                        <p:tgtEl>
                                          <p:spTgt spid="2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1107</Words>
  <Application>Microsoft Office PowerPoint</Application>
  <PresentationFormat>Widescreen</PresentationFormat>
  <Paragraphs>169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Algerian</vt:lpstr>
      <vt:lpstr>Arial</vt:lpstr>
      <vt:lpstr>Calibri</vt:lpstr>
      <vt:lpstr>Calibri Light</vt:lpstr>
      <vt:lpstr>Tw Cen MT</vt:lpstr>
      <vt:lpstr>Wingdings</vt:lpstr>
      <vt:lpstr>Office Theme</vt:lpstr>
      <vt:lpstr>Module Title: Certificate of Higher Education Skills for the Workplace  Assignment Title: Managing Enterprise in the 21st Century</vt:lpstr>
      <vt:lpstr>Table of content</vt:lpstr>
      <vt:lpstr>INK ADDICTED Tattoo Studio</vt:lpstr>
      <vt:lpstr>Mission statement  and organizational  objectives  </vt:lpstr>
      <vt:lpstr>Product  description </vt:lpstr>
      <vt:lpstr>Stakeholder  map </vt:lpstr>
      <vt:lpstr>PESTEL  ANALYSIS </vt:lpstr>
      <vt:lpstr>Swot Analysis  </vt:lpstr>
      <vt:lpstr>Market Analysis </vt:lpstr>
      <vt:lpstr>SALES AND MARKETING STRATEGY</vt:lpstr>
      <vt:lpstr>Marketing Advertising   </vt:lpstr>
      <vt:lpstr>HR planning &amp; managing team structure </vt:lpstr>
      <vt:lpstr>Organizational design</vt:lpstr>
      <vt:lpstr>HR plan for Year 1</vt:lpstr>
      <vt:lpstr>Industry analysis</vt:lpstr>
      <vt:lpstr>Operation strategies </vt:lpstr>
      <vt:lpstr>Financial plan for INK ADDICTED</vt:lpstr>
      <vt:lpstr>5 years Financial Plan</vt:lpstr>
      <vt:lpstr>PowerPoint Presentation</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Certificate of Higher Education Skills for the Workplace  Assignment Title:Managing Enterprise in the 21st Century</dc:title>
  <dc:creator>Sofiya Tupovicharska</dc:creator>
  <cp:lastModifiedBy>Sofiya Tupovicharska</cp:lastModifiedBy>
  <cp:revision>5</cp:revision>
  <dcterms:created xsi:type="dcterms:W3CDTF">2019-12-18T20:41:19Z</dcterms:created>
  <dcterms:modified xsi:type="dcterms:W3CDTF">2019-12-18T22:03:34Z</dcterms:modified>
</cp:coreProperties>
</file>