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367" r:id="rId3"/>
    <p:sldId id="373" r:id="rId4"/>
    <p:sldId id="374" r:id="rId5"/>
    <p:sldId id="386" r:id="rId6"/>
    <p:sldId id="388" r:id="rId7"/>
    <p:sldId id="375" r:id="rId8"/>
    <p:sldId id="376" r:id="rId9"/>
    <p:sldId id="377" r:id="rId10"/>
    <p:sldId id="379" r:id="rId11"/>
    <p:sldId id="381" r:id="rId12"/>
    <p:sldId id="383" r:id="rId13"/>
    <p:sldId id="382" r:id="rId14"/>
    <p:sldId id="385" r:id="rId15"/>
    <p:sldId id="378" r:id="rId16"/>
    <p:sldId id="387" r:id="rId17"/>
    <p:sldId id="38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89568" autoAdjust="0"/>
  </p:normalViewPr>
  <p:slideViewPr>
    <p:cSldViewPr snapToGrid="0">
      <p:cViewPr varScale="1">
        <p:scale>
          <a:sx n="96" d="100"/>
          <a:sy n="96" d="100"/>
        </p:scale>
        <p:origin x="101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0D3D47-5CDA-4F17-B5E3-3CA400012B99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EAF746-81ED-42A3-9C96-CE10F90E10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5161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lvl="0" indent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1624F0E-DEC4-4055-BBC2-60E713F4A98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242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1624F0E-DEC4-4055-BBC2-60E713F4A98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8327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lvl="0" indent="0" algn="just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buFont typeface="Symbol" panose="05050102010706020507" pitchFamily="18" charset="2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1624F0E-DEC4-4055-BBC2-60E713F4A98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0313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EAF746-81ED-42A3-9C96-CE10F90E102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101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EAF746-81ED-42A3-9C96-CE10F90E102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4387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lvl="0" indent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1624F0E-DEC4-4055-BBC2-60E713F4A98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536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lvl="0" indent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1624F0E-DEC4-4055-BBC2-60E713F4A98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7567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EAF746-81ED-42A3-9C96-CE10F90E102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7528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EAF746-81ED-42A3-9C96-CE10F90E1029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5520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lvl="0" indent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1624F0E-DEC4-4055-BBC2-60E713F4A98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1520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1624F0E-DEC4-4055-BBC2-60E713F4A98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2818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1624F0E-DEC4-4055-BBC2-60E713F4A98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4652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EAF746-81ED-42A3-9C96-CE10F90E1029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5595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EDA29696-2BE8-442F-AE32-06B5202A784A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17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3686D2-30AA-2CB7-4F85-E097CADA16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69CBE2-6575-A2A4-0DF6-DDCBFBFA2C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0677C7-03DF-E50F-E926-CA7E17EAB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AB3C6-A616-4681-9405-D85555930CA5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BBB663-5AE5-8AD7-2E7F-6E43EC392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72ACE-99D6-59D5-D96A-33EC18682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207FD-224B-42E3-A2BD-975EDC110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475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3D68E-2B84-3683-D90A-8DE4410D4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9D692F-91B4-946B-D3AD-BB42154D6E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72FC97-48B2-E6FF-A94D-3DFEB1889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AB3C6-A616-4681-9405-D85555930CA5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475DD9-ACC5-C047-3F86-E8FFE79BF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17B96-CAE1-5B00-9C56-E4D594C96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207FD-224B-42E3-A2BD-975EDC110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291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861B16-C0CC-6CF9-211C-5E135A53C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E7ABDB-D2E3-543B-F8AA-14B2D1C545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E0624-1E60-019C-3D69-9A716EB05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AB3C6-A616-4681-9405-D85555930CA5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D124D4-BF57-8BF5-AC9F-42B1AF50D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DFF2DF-1CCE-2CD4-24B9-6C00A2D78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207FD-224B-42E3-A2BD-975EDC110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8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262ED-8C44-0B5A-FAD6-AC7E1CEB3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4C5C5D-B25E-A829-3EBA-389B2D50F5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943D29-B667-8E83-EADF-0ACA4709FF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5E5BC2-B0D9-6357-3B17-561F1140F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AB3C6-A616-4681-9405-D85555930CA5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0DC9CC-93AF-C01E-F4F0-6DAFB297B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4AF747-0110-8CDF-3BC1-02AF9A2A7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207FD-224B-42E3-A2BD-975EDC110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321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D448A-F22A-57A7-B3C1-8AF18F20E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EBBE4F-D4AB-A0CF-726A-698203CD74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9AEDED-7B4E-D6DF-8F25-666BA5482B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A00863-A97A-F9CA-92D2-B76388DFB3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17413D-DDFC-B7CA-2D38-CB6438F1F4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206C97B-922D-7DF0-B1A9-3B769FC4F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AB3C6-A616-4681-9405-D85555930CA5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7FF6A3-78A5-B756-4CFA-BBE50ED41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F0AD5F-86D6-C19E-C4A0-4E443E061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207FD-224B-42E3-A2BD-975EDC110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416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7C73D-A1F9-BECB-D413-9E52DD084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C6899C-998A-1A57-9AD0-C8AE83720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AB3C6-A616-4681-9405-D85555930CA5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208FC1-934F-04EC-0910-35210F00B0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7C9952-02D5-9748-3C19-5D319A4C6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207FD-224B-42E3-A2BD-975EDC110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97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6621FC-AEB7-23B5-638B-147B18CE4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AB3C6-A616-4681-9405-D85555930CA5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998DE03-157D-87EB-5465-319D8E591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CA2E68-4D21-CF73-AF96-E65BE0EEF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207FD-224B-42E3-A2BD-975EDC110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731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FF764-B8FF-4A51-D701-05C2BA0E33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A95479-BA38-FEB9-08B0-B1A0D5CC59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919CFD-5927-4039-D246-29674D24F6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C70DA1-3D96-2C58-6571-B3C9B2081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AB3C6-A616-4681-9405-D85555930CA5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CF6E84-C37F-01FA-8C18-4973F4ABE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5C9283-72F1-D3D7-D454-221A1A126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207FD-224B-42E3-A2BD-975EDC110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259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9B8DB1-816F-8480-2E10-241135E842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69FE1E2-4925-EC5A-7573-3C6504F9DC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8E2658-1AAE-29B4-0EEB-7F08AB99EF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01DDCF-2F20-DC87-A4DB-03FD2BE6E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AB3C6-A616-4681-9405-D85555930CA5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8597B0-BB67-E933-B5C7-6E7B393C4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492E24-60CF-658F-EDD0-80586DC20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207FD-224B-42E3-A2BD-975EDC110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433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DE7ED-292C-9129-374D-8B8669D57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A20F6D-F629-C691-E2BA-A7EBF3D22F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77F7C0-1140-3A66-7D80-28A08067C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AB3C6-A616-4681-9405-D85555930CA5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8F91AC-C8C5-0077-DCB5-CE29F8A02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6D7F60-5EE1-3021-7E6D-16DA534A4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207FD-224B-42E3-A2BD-975EDC110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605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15ACBE-0573-9FDB-6C56-0096AF88FE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1619EB-C615-BB73-5CEF-718E23FE1A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A7CFFF-EA3A-3A73-095F-1E425121D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AB3C6-A616-4681-9405-D85555930CA5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1A9816-F053-FA27-87C9-BF9844905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F9AB4F-14B1-A33D-58FD-074AB6B39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207FD-224B-42E3-A2BD-975EDC110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9035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BE28B89-23CB-4E2C-9090-24A7CDF75E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27986" y="173174"/>
            <a:ext cx="11687253" cy="6145490"/>
            <a:chOff x="127986" y="173174"/>
            <a:chExt cx="11687253" cy="6145490"/>
          </a:xfrm>
        </p:grpSpPr>
        <p:sp useBgFill="1">
          <p:nvSpPr>
            <p:cNvPr id="10" name="Graphic 10">
              <a:extLst>
                <a:ext uri="{FF2B5EF4-FFF2-40B4-BE49-F238E27FC236}">
                  <a16:creationId xmlns:a16="http://schemas.microsoft.com/office/drawing/2014/main" id="{26535BF8-E789-4325-8C4F-264426E02116}"/>
                </a:ext>
              </a:extLst>
            </p:cNvPr>
            <p:cNvSpPr/>
            <p:nvPr/>
          </p:nvSpPr>
          <p:spPr>
            <a:xfrm rot="18900000" flipH="1">
              <a:off x="10799652" y="173174"/>
              <a:ext cx="1015587" cy="1015587"/>
            </a:xfrm>
            <a:custGeom>
              <a:avLst/>
              <a:gdLst>
                <a:gd name="connsiteX0" fmla="*/ 4053340 w 6859500"/>
                <a:gd name="connsiteY0" fmla="*/ 6235893 h 6859500"/>
                <a:gd name="connsiteX1" fmla="*/ 4053340 w 6859500"/>
                <a:gd name="connsiteY1" fmla="*/ 4053340 h 6859500"/>
                <a:gd name="connsiteX2" fmla="*/ 6235893 w 6859500"/>
                <a:gd name="connsiteY2" fmla="*/ 4053340 h 6859500"/>
                <a:gd name="connsiteX3" fmla="*/ 6859501 w 6859500"/>
                <a:gd name="connsiteY3" fmla="*/ 3429731 h 6859500"/>
                <a:gd name="connsiteX4" fmla="*/ 6235893 w 6859500"/>
                <a:gd name="connsiteY4" fmla="*/ 2806123 h 6859500"/>
                <a:gd name="connsiteX5" fmla="*/ 4053340 w 6859500"/>
                <a:gd name="connsiteY5" fmla="*/ 2806123 h 6859500"/>
                <a:gd name="connsiteX6" fmla="*/ 4053340 w 6859500"/>
                <a:gd name="connsiteY6" fmla="*/ 623608 h 6859500"/>
                <a:gd name="connsiteX7" fmla="*/ 3429731 w 6859500"/>
                <a:gd name="connsiteY7" fmla="*/ 0 h 6859500"/>
                <a:gd name="connsiteX8" fmla="*/ 2806123 w 6859500"/>
                <a:gd name="connsiteY8" fmla="*/ 623608 h 6859500"/>
                <a:gd name="connsiteX9" fmla="*/ 2806123 w 6859500"/>
                <a:gd name="connsiteY9" fmla="*/ 2806161 h 6859500"/>
                <a:gd name="connsiteX10" fmla="*/ 623608 w 6859500"/>
                <a:gd name="connsiteY10" fmla="*/ 2806161 h 6859500"/>
                <a:gd name="connsiteX11" fmla="*/ 0 w 6859500"/>
                <a:gd name="connsiteY11" fmla="*/ 3429731 h 6859500"/>
                <a:gd name="connsiteX12" fmla="*/ 623608 w 6859500"/>
                <a:gd name="connsiteY12" fmla="*/ 4053340 h 6859500"/>
                <a:gd name="connsiteX13" fmla="*/ 2806161 w 6859500"/>
                <a:gd name="connsiteY13" fmla="*/ 4053340 h 6859500"/>
                <a:gd name="connsiteX14" fmla="*/ 2806161 w 6859500"/>
                <a:gd name="connsiteY14" fmla="*/ 6235893 h 6859500"/>
                <a:gd name="connsiteX15" fmla="*/ 3429770 w 6859500"/>
                <a:gd name="connsiteY15" fmla="*/ 6859501 h 6859500"/>
                <a:gd name="connsiteX16" fmla="*/ 4053340 w 6859500"/>
                <a:gd name="connsiteY16" fmla="*/ 6235893 h 6859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859500" h="6859500">
                  <a:moveTo>
                    <a:pt x="4053340" y="6235893"/>
                  </a:moveTo>
                  <a:lnTo>
                    <a:pt x="4053340" y="4053340"/>
                  </a:lnTo>
                  <a:lnTo>
                    <a:pt x="6235893" y="4053340"/>
                  </a:lnTo>
                  <a:cubicBezTo>
                    <a:pt x="6580293" y="4053340"/>
                    <a:pt x="6859501" y="3774132"/>
                    <a:pt x="6859501" y="3429731"/>
                  </a:cubicBezTo>
                  <a:cubicBezTo>
                    <a:pt x="6859501" y="3085330"/>
                    <a:pt x="6580332" y="2806123"/>
                    <a:pt x="6235893" y="2806123"/>
                  </a:cubicBezTo>
                  <a:lnTo>
                    <a:pt x="4053340" y="2806123"/>
                  </a:lnTo>
                  <a:lnTo>
                    <a:pt x="4053340" y="623608"/>
                  </a:lnTo>
                  <a:cubicBezTo>
                    <a:pt x="4053340" y="279208"/>
                    <a:pt x="3774171" y="0"/>
                    <a:pt x="3429731" y="0"/>
                  </a:cubicBezTo>
                  <a:cubicBezTo>
                    <a:pt x="3085330" y="0"/>
                    <a:pt x="2806123" y="279208"/>
                    <a:pt x="2806123" y="623608"/>
                  </a:cubicBezTo>
                  <a:lnTo>
                    <a:pt x="2806123" y="2806161"/>
                  </a:lnTo>
                  <a:lnTo>
                    <a:pt x="623608" y="2806161"/>
                  </a:lnTo>
                  <a:cubicBezTo>
                    <a:pt x="279208" y="2806161"/>
                    <a:pt x="0" y="3085369"/>
                    <a:pt x="0" y="3429731"/>
                  </a:cubicBezTo>
                  <a:cubicBezTo>
                    <a:pt x="0" y="3774132"/>
                    <a:pt x="279208" y="4053340"/>
                    <a:pt x="623608" y="4053340"/>
                  </a:cubicBezTo>
                  <a:lnTo>
                    <a:pt x="2806161" y="4053340"/>
                  </a:lnTo>
                  <a:lnTo>
                    <a:pt x="2806161" y="6235893"/>
                  </a:lnTo>
                  <a:cubicBezTo>
                    <a:pt x="2806161" y="6580293"/>
                    <a:pt x="3085369" y="6859501"/>
                    <a:pt x="3429770" y="6859501"/>
                  </a:cubicBezTo>
                  <a:cubicBezTo>
                    <a:pt x="3774171" y="6859501"/>
                    <a:pt x="4053340" y="6580293"/>
                    <a:pt x="4053340" y="6235893"/>
                  </a:cubicBezTo>
                  <a:close/>
                </a:path>
              </a:pathLst>
            </a:custGeom>
            <a:ln w="3848" cap="flat">
              <a:noFill/>
              <a:prstDash val="solid"/>
              <a:miter/>
            </a:ln>
            <a:effectLst>
              <a:glow rad="152400">
                <a:srgbClr val="000000">
                  <a:alpha val="4000"/>
                </a:srgbClr>
              </a:glow>
              <a:outerShdw blurRad="101600" dist="38100" dir="16200000" rotWithShape="0">
                <a:srgbClr val="000000">
                  <a:alpha val="5000"/>
                </a:srgbClr>
              </a:outerShdw>
            </a:effectLst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 useBgFill="1">
          <p:nvSpPr>
            <p:cNvPr id="11" name="Oval 10">
              <a:extLst>
                <a:ext uri="{FF2B5EF4-FFF2-40B4-BE49-F238E27FC236}">
                  <a16:creationId xmlns:a16="http://schemas.microsoft.com/office/drawing/2014/main" id="{B78DBD66-1754-4720-8E59-A61B23F58E27}"/>
                </a:ext>
              </a:extLst>
            </p:cNvPr>
            <p:cNvSpPr/>
            <p:nvPr/>
          </p:nvSpPr>
          <p:spPr>
            <a:xfrm rot="10800000" flipH="1">
              <a:off x="10187575" y="200771"/>
              <a:ext cx="175876" cy="175876"/>
            </a:xfrm>
            <a:prstGeom prst="ellipse">
              <a:avLst/>
            </a:prstGeom>
            <a:ln w="3848" cap="flat">
              <a:noFill/>
              <a:prstDash val="solid"/>
              <a:miter/>
            </a:ln>
            <a:effectLst>
              <a:glow rad="152400">
                <a:srgbClr val="000000">
                  <a:alpha val="4000"/>
                </a:srgbClr>
              </a:glow>
              <a:outerShdw blurRad="101600" dist="38100" dir="16200000" rotWithShape="0">
                <a:srgbClr val="000000">
                  <a:alpha val="5000"/>
                </a:srgbClr>
              </a:outerShdw>
            </a:effectLst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 useBgFill="1">
          <p:nvSpPr>
            <p:cNvPr id="12" name="Oval 11">
              <a:extLst>
                <a:ext uri="{FF2B5EF4-FFF2-40B4-BE49-F238E27FC236}">
                  <a16:creationId xmlns:a16="http://schemas.microsoft.com/office/drawing/2014/main" id="{75D17540-387A-482A-B432-46A1EFB58756}"/>
                </a:ext>
              </a:extLst>
            </p:cNvPr>
            <p:cNvSpPr/>
            <p:nvPr/>
          </p:nvSpPr>
          <p:spPr>
            <a:xfrm rot="10800000" flipH="1">
              <a:off x="127986" y="6031517"/>
              <a:ext cx="287147" cy="287147"/>
            </a:xfrm>
            <a:prstGeom prst="ellipse">
              <a:avLst/>
            </a:prstGeom>
            <a:ln w="3848" cap="flat">
              <a:noFill/>
              <a:prstDash val="solid"/>
              <a:miter/>
            </a:ln>
            <a:effectLst>
              <a:glow rad="152400">
                <a:srgbClr val="000000">
                  <a:alpha val="4000"/>
                </a:srgbClr>
              </a:glow>
              <a:outerShdw blurRad="101600" dist="38100" dir="16200000" rotWithShape="0">
                <a:srgbClr val="000000">
                  <a:alpha val="5000"/>
                </a:srgbClr>
              </a:outerShdw>
            </a:effectLst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 useBgFill="1">
          <p:nvSpPr>
            <p:cNvPr id="13" name="Oval 12">
              <a:extLst>
                <a:ext uri="{FF2B5EF4-FFF2-40B4-BE49-F238E27FC236}">
                  <a16:creationId xmlns:a16="http://schemas.microsoft.com/office/drawing/2014/main" id="{E29BA681-D191-4B3E-B7AD-D4DD1956C66B}"/>
                </a:ext>
              </a:extLst>
            </p:cNvPr>
            <p:cNvSpPr/>
            <p:nvPr/>
          </p:nvSpPr>
          <p:spPr>
            <a:xfrm rot="10800000" flipH="1">
              <a:off x="9714204" y="733387"/>
              <a:ext cx="348801" cy="348801"/>
            </a:xfrm>
            <a:prstGeom prst="ellipse">
              <a:avLst/>
            </a:prstGeom>
            <a:ln w="3848" cap="flat">
              <a:noFill/>
              <a:prstDash val="solid"/>
              <a:miter/>
            </a:ln>
            <a:effectLst>
              <a:glow rad="152400">
                <a:srgbClr val="000000">
                  <a:alpha val="4000"/>
                </a:srgbClr>
              </a:glow>
              <a:outerShdw blurRad="101600" dist="38100" dir="16200000" rotWithShape="0">
                <a:srgbClr val="000000">
                  <a:alpha val="5000"/>
                </a:srgbClr>
              </a:outerShdw>
            </a:effectLst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14" name="Title 1">
            <a:extLst>
              <a:ext uri="{FF2B5EF4-FFF2-40B4-BE49-F238E27FC236}">
                <a16:creationId xmlns:a16="http://schemas.microsoft.com/office/drawing/2014/main" id="{B0E8379E-F532-476C-8A66-79F96DB2E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252" y="544786"/>
            <a:ext cx="6400800" cy="1683971"/>
          </a:xfrm>
        </p:spPr>
        <p:txBody>
          <a:bodyPr rtlCol="0" anchor="b">
            <a:normAutofit/>
          </a:bodyPr>
          <a:lstStyle/>
          <a:p>
            <a:pPr rtl="0"/>
            <a:r>
              <a:rPr lang="en-US" noProof="0">
                <a:cs typeface="Segoe UI" panose="020B0502040204020203" pitchFamily="34" charset="0"/>
              </a:rPr>
              <a:t>Click to edit Master title style</a:t>
            </a:r>
            <a:endParaRPr lang="en-GB" noProof="0">
              <a:cs typeface="Segoe UI" panose="020B0502040204020203" pitchFamily="34" charset="0"/>
            </a:endParaRPr>
          </a:p>
        </p:txBody>
      </p:sp>
      <p:sp>
        <p:nvSpPr>
          <p:cNvPr id="28" name="Picture Placeholder 22">
            <a:extLst>
              <a:ext uri="{FF2B5EF4-FFF2-40B4-BE49-F238E27FC236}">
                <a16:creationId xmlns:a16="http://schemas.microsoft.com/office/drawing/2014/main" id="{C1B7FDD6-4D3A-4AE1-B7D0-86DC45B0EA3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42925" y="574675"/>
            <a:ext cx="4022725" cy="1867360"/>
          </a:xfrm>
        </p:spPr>
        <p:txBody>
          <a:bodyPr rtlCol="0">
            <a:normAutofit/>
          </a:bodyPr>
          <a:lstStyle>
            <a:lvl1pPr marL="0" indent="0" algn="ctr">
              <a:buNone/>
              <a:defRPr sz="2000"/>
            </a:lvl1pPr>
          </a:lstStyle>
          <a:p>
            <a:pPr rtl="0"/>
            <a:r>
              <a:rPr lang="en-GB" noProof="0"/>
              <a:t>Insert photo here</a:t>
            </a:r>
          </a:p>
        </p:txBody>
      </p:sp>
      <p:sp>
        <p:nvSpPr>
          <p:cNvPr id="29" name="Picture Placeholder 24">
            <a:extLst>
              <a:ext uri="{FF2B5EF4-FFF2-40B4-BE49-F238E27FC236}">
                <a16:creationId xmlns:a16="http://schemas.microsoft.com/office/drawing/2014/main" id="{31A33AED-20A4-4373-814A-DA708A6CBE4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42925" y="2519163"/>
            <a:ext cx="4022725" cy="1843040"/>
          </a:xfrm>
        </p:spPr>
        <p:txBody>
          <a:bodyPr rtlCol="0">
            <a:normAutofit/>
          </a:bodyPr>
          <a:lstStyle>
            <a:lvl1pPr marL="0" indent="0" algn="ctr">
              <a:buNone/>
              <a:defRPr sz="2000"/>
            </a:lvl1pPr>
          </a:lstStyle>
          <a:p>
            <a:pPr rtl="0"/>
            <a:r>
              <a:rPr lang="en-GB" noProof="0"/>
              <a:t>Insert photo here</a:t>
            </a:r>
          </a:p>
        </p:txBody>
      </p:sp>
      <p:sp>
        <p:nvSpPr>
          <p:cNvPr id="30" name="Picture Placeholder 26">
            <a:extLst>
              <a:ext uri="{FF2B5EF4-FFF2-40B4-BE49-F238E27FC236}">
                <a16:creationId xmlns:a16="http://schemas.microsoft.com/office/drawing/2014/main" id="{912C8FB0-089E-45C8-820C-1DB37CF6EDD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42925" y="4439331"/>
            <a:ext cx="4022725" cy="1879333"/>
          </a:xfrm>
        </p:spPr>
        <p:txBody>
          <a:bodyPr rtlCol="0">
            <a:normAutofit/>
          </a:bodyPr>
          <a:lstStyle>
            <a:lvl1pPr marL="0" indent="0" algn="ctr">
              <a:buNone/>
              <a:defRPr sz="2000"/>
            </a:lvl1pPr>
          </a:lstStyle>
          <a:p>
            <a:pPr rtl="0"/>
            <a:r>
              <a:rPr lang="en-GB" noProof="0"/>
              <a:t>Insert photo here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27E06B4D-C658-4E45-A3F7-F9764B1970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252" y="2409776"/>
            <a:ext cx="6400800" cy="3714837"/>
          </a:xfrm>
        </p:spPr>
        <p:txBody>
          <a:bodyPr rtlCol="0" anchor="t">
            <a:normAutofit/>
          </a:bodyPr>
          <a:lstStyle>
            <a:lvl1pPr>
              <a:lnSpc>
                <a:spcPct val="100000"/>
              </a:lnSpc>
              <a:buClr>
                <a:schemeClr val="accent6"/>
              </a:buClr>
              <a:defRPr/>
            </a:lvl1pPr>
          </a:lstStyle>
          <a:p>
            <a:pPr lvl="0" rtl="0">
              <a:lnSpc>
                <a:spcPct val="120000"/>
              </a:lnSpc>
              <a:buFont typeface="Aller" panose="020B0603020203020204" pitchFamily="34" charset="0"/>
              <a:buChar char="+"/>
            </a:pPr>
            <a:r>
              <a:rPr lang="en-US" sz="1800" noProof="0">
                <a:cs typeface="Segoe UI" panose="020B0502040204020203" pitchFamily="34" charset="0"/>
              </a:rPr>
              <a:t>Click to edit Master text styles</a:t>
            </a:r>
          </a:p>
        </p:txBody>
      </p:sp>
      <p:sp>
        <p:nvSpPr>
          <p:cNvPr id="19" name="Date Placeholder 4">
            <a:extLst>
              <a:ext uri="{FF2B5EF4-FFF2-40B4-BE49-F238E27FC236}">
                <a16:creationId xmlns:a16="http://schemas.microsoft.com/office/drawing/2014/main" id="{15A75550-8D38-4A9F-85E4-7A0AAC04435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40080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2/2/20XX</a:t>
            </a:r>
          </a:p>
        </p:txBody>
      </p:sp>
      <p:sp>
        <p:nvSpPr>
          <p:cNvPr id="20" name="Footer Placeholder 5">
            <a:extLst>
              <a:ext uri="{FF2B5EF4-FFF2-40B4-BE49-F238E27FC236}">
                <a16:creationId xmlns:a16="http://schemas.microsoft.com/office/drawing/2014/main" id="{38B8FA61-4080-4FE6-A841-33EBEFFA7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00800"/>
            <a:ext cx="4114800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21" name="Slide Number Placeholder 6">
            <a:extLst>
              <a:ext uri="{FF2B5EF4-FFF2-40B4-BE49-F238E27FC236}">
                <a16:creationId xmlns:a16="http://schemas.microsoft.com/office/drawing/2014/main" id="{D100CF52-3E48-4F45-8364-508D4B714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00800"/>
            <a:ext cx="2743200" cy="365125"/>
          </a:xfrm>
        </p:spPr>
        <p:txBody>
          <a:bodyPr rtlCol="0"/>
          <a:lstStyle/>
          <a:p>
            <a:pPr rtl="0"/>
            <a:fld id="{DFA5D71E-5CDF-4C93-8A75-5B916FDC5BEA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23431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Graphic 10">
            <a:extLst>
              <a:ext uri="{FF2B5EF4-FFF2-40B4-BE49-F238E27FC236}">
                <a16:creationId xmlns:a16="http://schemas.microsoft.com/office/drawing/2014/main" id="{700F5C96-E2D7-4D19-99B6-D56001B8D3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2700000">
            <a:off x="10891156" y="241085"/>
            <a:ext cx="925287" cy="925287"/>
          </a:xfrm>
          <a:custGeom>
            <a:avLst/>
            <a:gdLst>
              <a:gd name="connsiteX0" fmla="*/ 4053340 w 6859500"/>
              <a:gd name="connsiteY0" fmla="*/ 6235893 h 6859500"/>
              <a:gd name="connsiteX1" fmla="*/ 4053340 w 6859500"/>
              <a:gd name="connsiteY1" fmla="*/ 4053340 h 6859500"/>
              <a:gd name="connsiteX2" fmla="*/ 6235893 w 6859500"/>
              <a:gd name="connsiteY2" fmla="*/ 4053340 h 6859500"/>
              <a:gd name="connsiteX3" fmla="*/ 6859501 w 6859500"/>
              <a:gd name="connsiteY3" fmla="*/ 3429731 h 6859500"/>
              <a:gd name="connsiteX4" fmla="*/ 6235893 w 6859500"/>
              <a:gd name="connsiteY4" fmla="*/ 2806123 h 6859500"/>
              <a:gd name="connsiteX5" fmla="*/ 4053340 w 6859500"/>
              <a:gd name="connsiteY5" fmla="*/ 2806123 h 6859500"/>
              <a:gd name="connsiteX6" fmla="*/ 4053340 w 6859500"/>
              <a:gd name="connsiteY6" fmla="*/ 623608 h 6859500"/>
              <a:gd name="connsiteX7" fmla="*/ 3429731 w 6859500"/>
              <a:gd name="connsiteY7" fmla="*/ 0 h 6859500"/>
              <a:gd name="connsiteX8" fmla="*/ 2806123 w 6859500"/>
              <a:gd name="connsiteY8" fmla="*/ 623608 h 6859500"/>
              <a:gd name="connsiteX9" fmla="*/ 2806123 w 6859500"/>
              <a:gd name="connsiteY9" fmla="*/ 2806161 h 6859500"/>
              <a:gd name="connsiteX10" fmla="*/ 623608 w 6859500"/>
              <a:gd name="connsiteY10" fmla="*/ 2806161 h 6859500"/>
              <a:gd name="connsiteX11" fmla="*/ 0 w 6859500"/>
              <a:gd name="connsiteY11" fmla="*/ 3429731 h 6859500"/>
              <a:gd name="connsiteX12" fmla="*/ 623608 w 6859500"/>
              <a:gd name="connsiteY12" fmla="*/ 4053340 h 6859500"/>
              <a:gd name="connsiteX13" fmla="*/ 2806161 w 6859500"/>
              <a:gd name="connsiteY13" fmla="*/ 4053340 h 6859500"/>
              <a:gd name="connsiteX14" fmla="*/ 2806161 w 6859500"/>
              <a:gd name="connsiteY14" fmla="*/ 6235893 h 6859500"/>
              <a:gd name="connsiteX15" fmla="*/ 3429770 w 6859500"/>
              <a:gd name="connsiteY15" fmla="*/ 6859501 h 6859500"/>
              <a:gd name="connsiteX16" fmla="*/ 4053340 w 6859500"/>
              <a:gd name="connsiteY16" fmla="*/ 6235893 h 6859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859500" h="6859500">
                <a:moveTo>
                  <a:pt x="4053340" y="6235893"/>
                </a:moveTo>
                <a:lnTo>
                  <a:pt x="4053340" y="4053340"/>
                </a:lnTo>
                <a:lnTo>
                  <a:pt x="6235893" y="4053340"/>
                </a:lnTo>
                <a:cubicBezTo>
                  <a:pt x="6580293" y="4053340"/>
                  <a:pt x="6859501" y="3774132"/>
                  <a:pt x="6859501" y="3429731"/>
                </a:cubicBezTo>
                <a:cubicBezTo>
                  <a:pt x="6859501" y="3085330"/>
                  <a:pt x="6580332" y="2806123"/>
                  <a:pt x="6235893" y="2806123"/>
                </a:cubicBezTo>
                <a:lnTo>
                  <a:pt x="4053340" y="2806123"/>
                </a:lnTo>
                <a:lnTo>
                  <a:pt x="4053340" y="623608"/>
                </a:lnTo>
                <a:cubicBezTo>
                  <a:pt x="4053340" y="279208"/>
                  <a:pt x="3774171" y="0"/>
                  <a:pt x="3429731" y="0"/>
                </a:cubicBezTo>
                <a:cubicBezTo>
                  <a:pt x="3085330" y="0"/>
                  <a:pt x="2806123" y="279208"/>
                  <a:pt x="2806123" y="623608"/>
                </a:cubicBezTo>
                <a:lnTo>
                  <a:pt x="2806123" y="2806161"/>
                </a:lnTo>
                <a:lnTo>
                  <a:pt x="623608" y="2806161"/>
                </a:lnTo>
                <a:cubicBezTo>
                  <a:pt x="279208" y="2806161"/>
                  <a:pt x="0" y="3085369"/>
                  <a:pt x="0" y="3429731"/>
                </a:cubicBezTo>
                <a:cubicBezTo>
                  <a:pt x="0" y="3774132"/>
                  <a:pt x="279208" y="4053340"/>
                  <a:pt x="623608" y="4053340"/>
                </a:cubicBezTo>
                <a:lnTo>
                  <a:pt x="2806161" y="4053340"/>
                </a:lnTo>
                <a:lnTo>
                  <a:pt x="2806161" y="6235893"/>
                </a:lnTo>
                <a:cubicBezTo>
                  <a:pt x="2806161" y="6580293"/>
                  <a:pt x="3085369" y="6859501"/>
                  <a:pt x="3429770" y="6859501"/>
                </a:cubicBezTo>
                <a:cubicBezTo>
                  <a:pt x="3774171" y="6859501"/>
                  <a:pt x="4053340" y="6580293"/>
                  <a:pt x="4053340" y="6235893"/>
                </a:cubicBezTo>
                <a:close/>
              </a:path>
            </a:pathLst>
          </a:custGeom>
          <a:ln w="3848" cap="flat">
            <a:noFill/>
            <a:prstDash val="solid"/>
            <a:miter/>
          </a:ln>
          <a:effectLst>
            <a:glow rad="152400">
              <a:srgbClr val="000000">
                <a:alpha val="4000"/>
              </a:srgbClr>
            </a:glow>
            <a:outerShdw blurRad="101600" dist="38100" dir="16200000" rotWithShape="0">
              <a:srgbClr val="000000">
                <a:alpha val="5000"/>
              </a:srgbClr>
            </a:outerShdw>
          </a:effectLst>
        </p:spPr>
        <p:txBody>
          <a:bodyPr rtlCol="0" anchor="ctr"/>
          <a:lstStyle/>
          <a:p>
            <a:pPr rtl="0"/>
            <a:endParaRPr lang="en-GB" noProof="0"/>
          </a:p>
        </p:txBody>
      </p:sp>
      <p:sp useBgFill="1">
        <p:nvSpPr>
          <p:cNvPr id="10" name="Oval 9">
            <a:extLst>
              <a:ext uri="{FF2B5EF4-FFF2-40B4-BE49-F238E27FC236}">
                <a16:creationId xmlns:a16="http://schemas.microsoft.com/office/drawing/2014/main" id="{C3AFF211-012D-43E4-B59F-BAFA07FEE0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0734076" y="1394142"/>
            <a:ext cx="261660" cy="261660"/>
          </a:xfrm>
          <a:prstGeom prst="ellipse">
            <a:avLst/>
          </a:prstGeom>
          <a:ln w="3848" cap="flat">
            <a:noFill/>
            <a:prstDash val="solid"/>
            <a:miter/>
          </a:ln>
          <a:effectLst>
            <a:glow rad="152400">
              <a:srgbClr val="000000">
                <a:alpha val="4000"/>
              </a:srgbClr>
            </a:glow>
            <a:outerShdw blurRad="101600" dist="38100" dir="16200000" rotWithShape="0">
              <a:srgbClr val="000000">
                <a:alpha val="5000"/>
              </a:srgbClr>
            </a:outerShdw>
          </a:effectLst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6525CA5D-5FF0-4FEA-A2FC-2239486D9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566490"/>
            <a:ext cx="11238347" cy="1502704"/>
          </a:xfrm>
        </p:spPr>
        <p:txBody>
          <a:bodyPr rtlCol="0" anchor="ctr">
            <a:normAutofit/>
          </a:bodyPr>
          <a:lstStyle/>
          <a:p>
            <a:pPr rtl="0"/>
            <a:r>
              <a:rPr lang="en-US" noProof="0">
                <a:cs typeface="Segoe UI" panose="020B0502040204020203" pitchFamily="34" charset="0"/>
              </a:rPr>
              <a:t>Click to edit Master title style</a:t>
            </a:r>
            <a:endParaRPr lang="en-GB" noProof="0"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976CE4-35AA-4B7D-B1D9-AFEC56F1F97C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57201" y="2286000"/>
            <a:ext cx="5435600" cy="4005263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800" baseline="0"/>
            </a:lvl1pPr>
            <a:lvl2pPr marL="457200" indent="0">
              <a:lnSpc>
                <a:spcPct val="100000"/>
              </a:lnSpc>
              <a:spcBef>
                <a:spcPts val="1000"/>
              </a:spcBef>
              <a:buNone/>
              <a:defRPr/>
            </a:lvl2pPr>
            <a:lvl3pPr marL="914400" indent="0">
              <a:lnSpc>
                <a:spcPct val="100000"/>
              </a:lnSpc>
              <a:spcBef>
                <a:spcPts val="1000"/>
              </a:spcBef>
              <a:buNone/>
              <a:defRPr/>
            </a:lvl3pPr>
            <a:lvl4pPr marL="1371600" indent="0">
              <a:lnSpc>
                <a:spcPct val="100000"/>
              </a:lnSpc>
              <a:spcBef>
                <a:spcPts val="1000"/>
              </a:spcBef>
              <a:buNone/>
              <a:defRPr/>
            </a:lvl4pPr>
            <a:lvl5pPr marL="1828800" indent="0">
              <a:lnSpc>
                <a:spcPct val="100000"/>
              </a:lnSpc>
              <a:spcBef>
                <a:spcPts val="1000"/>
              </a:spcBef>
              <a:buNone/>
              <a:defRPr/>
            </a:lvl5pPr>
          </a:lstStyle>
          <a:p>
            <a:pPr lvl="0" rtl="0"/>
            <a:r>
              <a:rPr lang="en-GB" noProof="0"/>
              <a:t>Object</a:t>
            </a:r>
          </a:p>
        </p:txBody>
      </p:sp>
      <p:sp>
        <p:nvSpPr>
          <p:cNvPr id="20" name="Picture Placeholder 18">
            <a:extLst>
              <a:ext uri="{FF2B5EF4-FFF2-40B4-BE49-F238E27FC236}">
                <a16:creationId xmlns:a16="http://schemas.microsoft.com/office/drawing/2014/main" id="{CA50A35E-7645-4F70-8ADA-229A6593E79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207125" y="2286000"/>
            <a:ext cx="5435600" cy="4038600"/>
          </a:xfrm>
        </p:spPr>
        <p:txBody>
          <a:bodyPr rtlCol="0">
            <a:normAutofit/>
          </a:bodyPr>
          <a:lstStyle>
            <a:lvl1pPr marL="0" indent="0" algn="ctr">
              <a:buNone/>
              <a:defRPr sz="2000"/>
            </a:lvl1pPr>
          </a:lstStyle>
          <a:p>
            <a:pPr rtl="0"/>
            <a:r>
              <a:rPr lang="en-GB" noProof="0"/>
              <a:t>Insert photo here</a:t>
            </a:r>
          </a:p>
        </p:txBody>
      </p:sp>
      <p:sp>
        <p:nvSpPr>
          <p:cNvPr id="15" name="Date Placeholder 4">
            <a:extLst>
              <a:ext uri="{FF2B5EF4-FFF2-40B4-BE49-F238E27FC236}">
                <a16:creationId xmlns:a16="http://schemas.microsoft.com/office/drawing/2014/main" id="{0190A104-68BF-4430-B596-8DF4AAFD6B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40080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2/2/20XX</a:t>
            </a:r>
          </a:p>
        </p:txBody>
      </p:sp>
      <p:sp>
        <p:nvSpPr>
          <p:cNvPr id="16" name="Footer Placeholder 5">
            <a:extLst>
              <a:ext uri="{FF2B5EF4-FFF2-40B4-BE49-F238E27FC236}">
                <a16:creationId xmlns:a16="http://schemas.microsoft.com/office/drawing/2014/main" id="{8CCC4275-F340-400B-8C07-11B2A7B22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00800"/>
            <a:ext cx="4114800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7" name="Slide Number Placeholder 6">
            <a:extLst>
              <a:ext uri="{FF2B5EF4-FFF2-40B4-BE49-F238E27FC236}">
                <a16:creationId xmlns:a16="http://schemas.microsoft.com/office/drawing/2014/main" id="{9C38366E-8B47-475F-9F64-91C075E2F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00800"/>
            <a:ext cx="2743200" cy="365125"/>
          </a:xfrm>
        </p:spPr>
        <p:txBody>
          <a:bodyPr rtlCol="0"/>
          <a:lstStyle/>
          <a:p>
            <a:pPr rtl="0"/>
            <a:fld id="{DFA5D71E-5CDF-4C93-8A75-5B916FDC5BEA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03343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Oval 8">
            <a:extLst>
              <a:ext uri="{FF2B5EF4-FFF2-40B4-BE49-F238E27FC236}">
                <a16:creationId xmlns:a16="http://schemas.microsoft.com/office/drawing/2014/main" id="{CE03E97F-76F9-45EC-AE80-C1D5F8B5A1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2422250" y="1219200"/>
            <a:ext cx="373689" cy="373689"/>
          </a:xfrm>
          <a:prstGeom prst="ellipse">
            <a:avLst/>
          </a:prstGeom>
          <a:ln w="3848" cap="flat">
            <a:noFill/>
            <a:prstDash val="solid"/>
            <a:miter/>
          </a:ln>
          <a:effectLst>
            <a:glow rad="152400">
              <a:srgbClr val="000000">
                <a:alpha val="4000"/>
              </a:srgbClr>
            </a:glow>
            <a:outerShdw blurRad="101600" dist="38100" dir="16200000" rotWithShape="0">
              <a:srgbClr val="000000">
                <a:alpha val="5000"/>
              </a:srgbClr>
            </a:outerShdw>
          </a:effectLst>
        </p:spPr>
        <p:txBody>
          <a:bodyPr rtlCol="0" anchor="ctr"/>
          <a:lstStyle/>
          <a:p>
            <a:pPr rtl="0"/>
            <a:endParaRPr lang="en-GB" noProof="0"/>
          </a:p>
        </p:txBody>
      </p:sp>
      <p:sp useBgFill="1">
        <p:nvSpPr>
          <p:cNvPr id="10" name="Graphic 10">
            <a:extLst>
              <a:ext uri="{FF2B5EF4-FFF2-40B4-BE49-F238E27FC236}">
                <a16:creationId xmlns:a16="http://schemas.microsoft.com/office/drawing/2014/main" id="{C3FCAC5B-085B-4039-869E-017D5522A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2700000">
            <a:off x="145890" y="28456"/>
            <a:ext cx="1977027" cy="1977027"/>
          </a:xfrm>
          <a:custGeom>
            <a:avLst/>
            <a:gdLst>
              <a:gd name="connsiteX0" fmla="*/ 4053340 w 6859500"/>
              <a:gd name="connsiteY0" fmla="*/ 6235893 h 6859500"/>
              <a:gd name="connsiteX1" fmla="*/ 4053340 w 6859500"/>
              <a:gd name="connsiteY1" fmla="*/ 4053340 h 6859500"/>
              <a:gd name="connsiteX2" fmla="*/ 6235893 w 6859500"/>
              <a:gd name="connsiteY2" fmla="*/ 4053340 h 6859500"/>
              <a:gd name="connsiteX3" fmla="*/ 6859501 w 6859500"/>
              <a:gd name="connsiteY3" fmla="*/ 3429731 h 6859500"/>
              <a:gd name="connsiteX4" fmla="*/ 6235893 w 6859500"/>
              <a:gd name="connsiteY4" fmla="*/ 2806123 h 6859500"/>
              <a:gd name="connsiteX5" fmla="*/ 4053340 w 6859500"/>
              <a:gd name="connsiteY5" fmla="*/ 2806123 h 6859500"/>
              <a:gd name="connsiteX6" fmla="*/ 4053340 w 6859500"/>
              <a:gd name="connsiteY6" fmla="*/ 623608 h 6859500"/>
              <a:gd name="connsiteX7" fmla="*/ 3429731 w 6859500"/>
              <a:gd name="connsiteY7" fmla="*/ 0 h 6859500"/>
              <a:gd name="connsiteX8" fmla="*/ 2806123 w 6859500"/>
              <a:gd name="connsiteY8" fmla="*/ 623608 h 6859500"/>
              <a:gd name="connsiteX9" fmla="*/ 2806123 w 6859500"/>
              <a:gd name="connsiteY9" fmla="*/ 2806161 h 6859500"/>
              <a:gd name="connsiteX10" fmla="*/ 623608 w 6859500"/>
              <a:gd name="connsiteY10" fmla="*/ 2806161 h 6859500"/>
              <a:gd name="connsiteX11" fmla="*/ 0 w 6859500"/>
              <a:gd name="connsiteY11" fmla="*/ 3429731 h 6859500"/>
              <a:gd name="connsiteX12" fmla="*/ 623608 w 6859500"/>
              <a:gd name="connsiteY12" fmla="*/ 4053340 h 6859500"/>
              <a:gd name="connsiteX13" fmla="*/ 2806161 w 6859500"/>
              <a:gd name="connsiteY13" fmla="*/ 4053340 h 6859500"/>
              <a:gd name="connsiteX14" fmla="*/ 2806161 w 6859500"/>
              <a:gd name="connsiteY14" fmla="*/ 6235893 h 6859500"/>
              <a:gd name="connsiteX15" fmla="*/ 3429770 w 6859500"/>
              <a:gd name="connsiteY15" fmla="*/ 6859501 h 6859500"/>
              <a:gd name="connsiteX16" fmla="*/ 4053340 w 6859500"/>
              <a:gd name="connsiteY16" fmla="*/ 6235893 h 6859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859500" h="6859500">
                <a:moveTo>
                  <a:pt x="4053340" y="6235893"/>
                </a:moveTo>
                <a:lnTo>
                  <a:pt x="4053340" y="4053340"/>
                </a:lnTo>
                <a:lnTo>
                  <a:pt x="6235893" y="4053340"/>
                </a:lnTo>
                <a:cubicBezTo>
                  <a:pt x="6580293" y="4053340"/>
                  <a:pt x="6859501" y="3774132"/>
                  <a:pt x="6859501" y="3429731"/>
                </a:cubicBezTo>
                <a:cubicBezTo>
                  <a:pt x="6859501" y="3085330"/>
                  <a:pt x="6580332" y="2806123"/>
                  <a:pt x="6235893" y="2806123"/>
                </a:cubicBezTo>
                <a:lnTo>
                  <a:pt x="4053340" y="2806123"/>
                </a:lnTo>
                <a:lnTo>
                  <a:pt x="4053340" y="623608"/>
                </a:lnTo>
                <a:cubicBezTo>
                  <a:pt x="4053340" y="279208"/>
                  <a:pt x="3774171" y="0"/>
                  <a:pt x="3429731" y="0"/>
                </a:cubicBezTo>
                <a:cubicBezTo>
                  <a:pt x="3085330" y="0"/>
                  <a:pt x="2806123" y="279208"/>
                  <a:pt x="2806123" y="623608"/>
                </a:cubicBezTo>
                <a:lnTo>
                  <a:pt x="2806123" y="2806161"/>
                </a:lnTo>
                <a:lnTo>
                  <a:pt x="623608" y="2806161"/>
                </a:lnTo>
                <a:cubicBezTo>
                  <a:pt x="279208" y="2806161"/>
                  <a:pt x="0" y="3085369"/>
                  <a:pt x="0" y="3429731"/>
                </a:cubicBezTo>
                <a:cubicBezTo>
                  <a:pt x="0" y="3774132"/>
                  <a:pt x="279208" y="4053340"/>
                  <a:pt x="623608" y="4053340"/>
                </a:cubicBezTo>
                <a:lnTo>
                  <a:pt x="2806161" y="4053340"/>
                </a:lnTo>
                <a:lnTo>
                  <a:pt x="2806161" y="6235893"/>
                </a:lnTo>
                <a:cubicBezTo>
                  <a:pt x="2806161" y="6580293"/>
                  <a:pt x="3085369" y="6859501"/>
                  <a:pt x="3429770" y="6859501"/>
                </a:cubicBezTo>
                <a:cubicBezTo>
                  <a:pt x="3774171" y="6859501"/>
                  <a:pt x="4053340" y="6580293"/>
                  <a:pt x="4053340" y="6235893"/>
                </a:cubicBezTo>
                <a:close/>
              </a:path>
            </a:pathLst>
          </a:custGeom>
          <a:ln w="3848" cap="flat">
            <a:noFill/>
            <a:prstDash val="solid"/>
            <a:miter/>
          </a:ln>
          <a:effectLst>
            <a:glow rad="152400">
              <a:srgbClr val="000000">
                <a:alpha val="4000"/>
              </a:srgbClr>
            </a:glow>
            <a:outerShdw blurRad="101600" dist="38100" dir="16200000" rotWithShape="0">
              <a:srgbClr val="000000">
                <a:alpha val="5000"/>
              </a:srgbClr>
            </a:outerShdw>
          </a:effectLst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BA51163-2B3E-42EC-9F43-B0BBBAB574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5634" y="728905"/>
            <a:ext cx="5893683" cy="3184274"/>
          </a:xfrm>
        </p:spPr>
        <p:txBody>
          <a:bodyPr rtlCol="0" anchor="b">
            <a:normAutofit/>
          </a:bodyPr>
          <a:lstStyle/>
          <a:p>
            <a:pPr algn="l" rtl="0"/>
            <a:r>
              <a:rPr lang="en-US" sz="5400" noProof="0"/>
              <a:t>Click to edit Master title style</a:t>
            </a:r>
            <a:endParaRPr lang="en-GB" sz="5400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A0A2EA-07DC-44D9-B650-F1F2DC25B0F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2754" y="4092681"/>
            <a:ext cx="5926564" cy="2500206"/>
          </a:xfrm>
        </p:spPr>
        <p:txBody>
          <a:bodyPr rtlCol="0">
            <a:normAutofit/>
          </a:bodyPr>
          <a:lstStyle>
            <a:lvl1pPr>
              <a:lnSpc>
                <a:spcPct val="100000"/>
              </a:lnSpc>
              <a:buClr>
                <a:schemeClr val="accent6"/>
              </a:buCl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 rtl="0"/>
            <a:r>
              <a:rPr lang="en-GB" noProof="0"/>
              <a:t>Click to add subtitle</a:t>
            </a:r>
          </a:p>
        </p:txBody>
      </p:sp>
      <p:sp>
        <p:nvSpPr>
          <p:cNvPr id="15" name="Date Placeholder 10">
            <a:extLst>
              <a:ext uri="{FF2B5EF4-FFF2-40B4-BE49-F238E27FC236}">
                <a16:creationId xmlns:a16="http://schemas.microsoft.com/office/drawing/2014/main" id="{79CBD6DC-50A5-42AC-B06C-16CD14A3EF4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40080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2/2/20XX</a:t>
            </a:r>
          </a:p>
        </p:txBody>
      </p:sp>
      <p:sp>
        <p:nvSpPr>
          <p:cNvPr id="16" name="Footer Placeholder 11">
            <a:extLst>
              <a:ext uri="{FF2B5EF4-FFF2-40B4-BE49-F238E27FC236}">
                <a16:creationId xmlns:a16="http://schemas.microsoft.com/office/drawing/2014/main" id="{AEB7CDBA-0E82-4480-9708-7E305596A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81400" y="6400800"/>
            <a:ext cx="3657600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F7AE4B01-8A3C-46A5-A1F0-E67DE4EC8A2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331075" y="0"/>
            <a:ext cx="4860925" cy="6858000"/>
          </a:xfrm>
          <a:custGeom>
            <a:avLst/>
            <a:gdLst>
              <a:gd name="connsiteX0" fmla="*/ 0 w 4860925"/>
              <a:gd name="connsiteY0" fmla="*/ 0 h 6858000"/>
              <a:gd name="connsiteX1" fmla="*/ 4860925 w 4860925"/>
              <a:gd name="connsiteY1" fmla="*/ 0 h 6858000"/>
              <a:gd name="connsiteX2" fmla="*/ 4860925 w 4860925"/>
              <a:gd name="connsiteY2" fmla="*/ 6858000 h 6858000"/>
              <a:gd name="connsiteX3" fmla="*/ 0 w 4860925"/>
              <a:gd name="connsiteY3" fmla="*/ 6858000 h 6858000"/>
              <a:gd name="connsiteX4" fmla="*/ 0 w 4860925"/>
              <a:gd name="connsiteY4" fmla="*/ 5663791 h 6858000"/>
              <a:gd name="connsiteX5" fmla="*/ 158149 w 4860925"/>
              <a:gd name="connsiteY5" fmla="*/ 5821940 h 6858000"/>
              <a:gd name="connsiteX6" fmla="*/ 250704 w 4860925"/>
              <a:gd name="connsiteY6" fmla="*/ 5821940 h 6858000"/>
              <a:gd name="connsiteX7" fmla="*/ 250704 w 4860925"/>
              <a:gd name="connsiteY7" fmla="*/ 5729385 h 6858000"/>
              <a:gd name="connsiteX8" fmla="*/ 88738 w 4860925"/>
              <a:gd name="connsiteY8" fmla="*/ 5567420 h 6858000"/>
              <a:gd name="connsiteX9" fmla="*/ 250701 w 4860925"/>
              <a:gd name="connsiteY9" fmla="*/ 5405457 h 6858000"/>
              <a:gd name="connsiteX10" fmla="*/ 250701 w 4860925"/>
              <a:gd name="connsiteY10" fmla="*/ 5312902 h 6858000"/>
              <a:gd name="connsiteX11" fmla="*/ 158146 w 4860925"/>
              <a:gd name="connsiteY11" fmla="*/ 5312902 h 6858000"/>
              <a:gd name="connsiteX12" fmla="*/ 0 w 4860925"/>
              <a:gd name="connsiteY12" fmla="*/ 547104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860925" h="6858000">
                <a:moveTo>
                  <a:pt x="0" y="0"/>
                </a:moveTo>
                <a:lnTo>
                  <a:pt x="4860925" y="0"/>
                </a:lnTo>
                <a:lnTo>
                  <a:pt x="4860925" y="6858000"/>
                </a:lnTo>
                <a:lnTo>
                  <a:pt x="0" y="6858000"/>
                </a:lnTo>
                <a:lnTo>
                  <a:pt x="0" y="5663791"/>
                </a:lnTo>
                <a:lnTo>
                  <a:pt x="158149" y="5821940"/>
                </a:lnTo>
                <a:cubicBezTo>
                  <a:pt x="183706" y="5847497"/>
                  <a:pt x="225146" y="5847497"/>
                  <a:pt x="250704" y="5821940"/>
                </a:cubicBezTo>
                <a:cubicBezTo>
                  <a:pt x="276261" y="5796382"/>
                  <a:pt x="276264" y="5754945"/>
                  <a:pt x="250704" y="5729385"/>
                </a:cubicBezTo>
                <a:lnTo>
                  <a:pt x="88738" y="5567420"/>
                </a:lnTo>
                <a:lnTo>
                  <a:pt x="250701" y="5405457"/>
                </a:lnTo>
                <a:cubicBezTo>
                  <a:pt x="276258" y="5379899"/>
                  <a:pt x="276261" y="5338463"/>
                  <a:pt x="250701" y="5312902"/>
                </a:cubicBezTo>
                <a:cubicBezTo>
                  <a:pt x="225143" y="5287344"/>
                  <a:pt x="183703" y="5287344"/>
                  <a:pt x="158146" y="5312902"/>
                </a:cubicBezTo>
                <a:lnTo>
                  <a:pt x="0" y="5471047"/>
                </a:lnTo>
                <a:close/>
              </a:path>
            </a:pathLst>
          </a:custGeom>
        </p:spPr>
        <p:txBody>
          <a:bodyPr wrap="square" rtlCol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000"/>
            </a:lvl1pPr>
          </a:lstStyle>
          <a:p>
            <a:pPr rtl="0"/>
            <a:r>
              <a:rPr lang="en-GB" noProof="0"/>
              <a:t>Insert photo here</a:t>
            </a:r>
          </a:p>
        </p:txBody>
      </p:sp>
      <p:sp>
        <p:nvSpPr>
          <p:cNvPr id="17" name="Slide Number Placeholder 12">
            <a:extLst>
              <a:ext uri="{FF2B5EF4-FFF2-40B4-BE49-F238E27FC236}">
                <a16:creationId xmlns:a16="http://schemas.microsoft.com/office/drawing/2014/main" id="{92F0D34E-56DB-45B4-B7F0-CE5961F94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00800"/>
            <a:ext cx="2743200" cy="365125"/>
          </a:xfrm>
        </p:spPr>
        <p:txBody>
          <a:bodyPr rtlCol="0"/>
          <a:lstStyle/>
          <a:p>
            <a:pPr rtl="0"/>
            <a:fld id="{DFA5D71E-5CDF-4C93-8A75-5B916FDC5BEA}" type="slidenum">
              <a:rPr lang="en-GB" noProof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/>
              <a:t>‹#›</a:t>
            </a:fld>
            <a:endParaRPr lang="en-GB" noProof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 useBgFill="1">
        <p:nvSpPr>
          <p:cNvPr id="14" name="Graphic 10">
            <a:extLst>
              <a:ext uri="{FF2B5EF4-FFF2-40B4-BE49-F238E27FC236}">
                <a16:creationId xmlns:a16="http://schemas.microsoft.com/office/drawing/2014/main" id="{6EFE6B19-328D-40CF-90BA-F287CC59B0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2700000">
            <a:off x="6967314" y="5207478"/>
            <a:ext cx="719888" cy="719888"/>
          </a:xfrm>
          <a:custGeom>
            <a:avLst/>
            <a:gdLst>
              <a:gd name="connsiteX0" fmla="*/ 4053340 w 6859500"/>
              <a:gd name="connsiteY0" fmla="*/ 6235893 h 6859500"/>
              <a:gd name="connsiteX1" fmla="*/ 4053340 w 6859500"/>
              <a:gd name="connsiteY1" fmla="*/ 4053340 h 6859500"/>
              <a:gd name="connsiteX2" fmla="*/ 6235893 w 6859500"/>
              <a:gd name="connsiteY2" fmla="*/ 4053340 h 6859500"/>
              <a:gd name="connsiteX3" fmla="*/ 6859501 w 6859500"/>
              <a:gd name="connsiteY3" fmla="*/ 3429731 h 6859500"/>
              <a:gd name="connsiteX4" fmla="*/ 6235893 w 6859500"/>
              <a:gd name="connsiteY4" fmla="*/ 2806123 h 6859500"/>
              <a:gd name="connsiteX5" fmla="*/ 4053340 w 6859500"/>
              <a:gd name="connsiteY5" fmla="*/ 2806123 h 6859500"/>
              <a:gd name="connsiteX6" fmla="*/ 4053340 w 6859500"/>
              <a:gd name="connsiteY6" fmla="*/ 623608 h 6859500"/>
              <a:gd name="connsiteX7" fmla="*/ 3429731 w 6859500"/>
              <a:gd name="connsiteY7" fmla="*/ 0 h 6859500"/>
              <a:gd name="connsiteX8" fmla="*/ 2806123 w 6859500"/>
              <a:gd name="connsiteY8" fmla="*/ 623608 h 6859500"/>
              <a:gd name="connsiteX9" fmla="*/ 2806123 w 6859500"/>
              <a:gd name="connsiteY9" fmla="*/ 2806161 h 6859500"/>
              <a:gd name="connsiteX10" fmla="*/ 623608 w 6859500"/>
              <a:gd name="connsiteY10" fmla="*/ 2806161 h 6859500"/>
              <a:gd name="connsiteX11" fmla="*/ 0 w 6859500"/>
              <a:gd name="connsiteY11" fmla="*/ 3429731 h 6859500"/>
              <a:gd name="connsiteX12" fmla="*/ 623608 w 6859500"/>
              <a:gd name="connsiteY12" fmla="*/ 4053340 h 6859500"/>
              <a:gd name="connsiteX13" fmla="*/ 2806161 w 6859500"/>
              <a:gd name="connsiteY13" fmla="*/ 4053340 h 6859500"/>
              <a:gd name="connsiteX14" fmla="*/ 2806161 w 6859500"/>
              <a:gd name="connsiteY14" fmla="*/ 6235893 h 6859500"/>
              <a:gd name="connsiteX15" fmla="*/ 3429770 w 6859500"/>
              <a:gd name="connsiteY15" fmla="*/ 6859501 h 6859500"/>
              <a:gd name="connsiteX16" fmla="*/ 4053340 w 6859500"/>
              <a:gd name="connsiteY16" fmla="*/ 6235893 h 6859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859500" h="6859500">
                <a:moveTo>
                  <a:pt x="4053340" y="6235893"/>
                </a:moveTo>
                <a:lnTo>
                  <a:pt x="4053340" y="4053340"/>
                </a:lnTo>
                <a:lnTo>
                  <a:pt x="6235893" y="4053340"/>
                </a:lnTo>
                <a:cubicBezTo>
                  <a:pt x="6580293" y="4053340"/>
                  <a:pt x="6859501" y="3774132"/>
                  <a:pt x="6859501" y="3429731"/>
                </a:cubicBezTo>
                <a:cubicBezTo>
                  <a:pt x="6859501" y="3085330"/>
                  <a:pt x="6580332" y="2806123"/>
                  <a:pt x="6235893" y="2806123"/>
                </a:cubicBezTo>
                <a:lnTo>
                  <a:pt x="4053340" y="2806123"/>
                </a:lnTo>
                <a:lnTo>
                  <a:pt x="4053340" y="623608"/>
                </a:lnTo>
                <a:cubicBezTo>
                  <a:pt x="4053340" y="279208"/>
                  <a:pt x="3774171" y="0"/>
                  <a:pt x="3429731" y="0"/>
                </a:cubicBezTo>
                <a:cubicBezTo>
                  <a:pt x="3085330" y="0"/>
                  <a:pt x="2806123" y="279208"/>
                  <a:pt x="2806123" y="623608"/>
                </a:cubicBezTo>
                <a:lnTo>
                  <a:pt x="2806123" y="2806161"/>
                </a:lnTo>
                <a:lnTo>
                  <a:pt x="623608" y="2806161"/>
                </a:lnTo>
                <a:cubicBezTo>
                  <a:pt x="279208" y="2806161"/>
                  <a:pt x="0" y="3085369"/>
                  <a:pt x="0" y="3429731"/>
                </a:cubicBezTo>
                <a:cubicBezTo>
                  <a:pt x="0" y="3774132"/>
                  <a:pt x="279208" y="4053340"/>
                  <a:pt x="623608" y="4053340"/>
                </a:cubicBezTo>
                <a:lnTo>
                  <a:pt x="2806161" y="4053340"/>
                </a:lnTo>
                <a:lnTo>
                  <a:pt x="2806161" y="6235893"/>
                </a:lnTo>
                <a:cubicBezTo>
                  <a:pt x="2806161" y="6580293"/>
                  <a:pt x="3085369" y="6859501"/>
                  <a:pt x="3429770" y="6859501"/>
                </a:cubicBezTo>
                <a:cubicBezTo>
                  <a:pt x="3774171" y="6859501"/>
                  <a:pt x="4053340" y="6580293"/>
                  <a:pt x="4053340" y="6235893"/>
                </a:cubicBezTo>
                <a:close/>
              </a:path>
            </a:pathLst>
          </a:custGeom>
          <a:ln w="3848" cap="flat">
            <a:noFill/>
            <a:prstDash val="solid"/>
            <a:miter/>
          </a:ln>
          <a:effectLst>
            <a:glow rad="152400">
              <a:srgbClr val="000000">
                <a:alpha val="4000"/>
              </a:srgbClr>
            </a:glow>
            <a:outerShdw blurRad="101600" dist="38100" dir="16200000" rotWithShape="0">
              <a:srgbClr val="000000">
                <a:alpha val="5000"/>
              </a:srgbClr>
            </a:outerShdw>
          </a:effectLst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75846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13CD269-9AFB-7CA8-2A17-B3305AC81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3F9682-097B-63A6-CB90-C3585809F0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63EE8E-95E5-4D79-BB5B-DCE3AA3004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3AB3C6-A616-4681-9405-D85555930CA5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4C6301-4F57-D85B-36EF-A80A536BFD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B53F55-AF95-031B-633A-96828F9CEC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8207FD-224B-42E3-A2BD-975EDC110D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382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Placeholder 18" descr="Close Up of a chess board">
            <a:extLst>
              <a:ext uri="{FF2B5EF4-FFF2-40B4-BE49-F238E27FC236}">
                <a16:creationId xmlns:a16="http://schemas.microsoft.com/office/drawing/2014/main" id="{439DF70B-EB01-E360-F0C3-9E3EBF5ED0B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l="1577" r="4306" b="-1"/>
          <a:stretch/>
        </p:blipFill>
        <p:spPr>
          <a:xfrm>
            <a:off x="2522358" y="10"/>
            <a:ext cx="9669642" cy="68579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178FB36B-5BFE-42CA-BC60-1115E0D9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3C27F0-3F9F-E12B-7E23-D1A1D39879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2082" y="1777920"/>
            <a:ext cx="9429445" cy="2563172"/>
          </a:xfrm>
          <a:noFill/>
        </p:spPr>
        <p:txBody>
          <a:bodyPr>
            <a:normAutofit fontScale="90000"/>
          </a:bodyPr>
          <a:lstStyle/>
          <a:p>
            <a:pPr algn="l">
              <a:lnSpc>
                <a:spcPct val="150000"/>
              </a:lnSpc>
            </a:pPr>
            <a:r>
              <a:rPr lang="en-GB" sz="2400" b="1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Aptos" panose="020B0004020202020204" pitchFamily="34" charset="0"/>
                <a:cs typeface="Calibri Light" panose="020F0302020204030204" pitchFamily="34" charset="0"/>
              </a:rPr>
              <a:t>Course: MSc Engineering Project Management </a:t>
            </a:r>
            <a:br>
              <a:rPr lang="en-GB" sz="2400" b="1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Aptos" panose="020B0004020202020204" pitchFamily="34" charset="0"/>
                <a:cs typeface="Calibri Light" panose="020F0302020204030204" pitchFamily="34" charset="0"/>
              </a:rPr>
              <a:t>Module: ACEA7006 Engineering Management Leadership</a:t>
            </a:r>
            <a:br>
              <a:rPr lang="en-GB" sz="2400" b="1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Aptos" panose="020B0004020202020204" pitchFamily="34" charset="0"/>
                <a:cs typeface="Calibri Light" panose="020F0302020204030204" pitchFamily="34" charset="0"/>
              </a:rPr>
              <a:t>Assignment: Business Analysis &amp; Planning</a:t>
            </a:r>
            <a:br>
              <a:rPr lang="en-GB" sz="2400" b="1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Aptos" panose="020B0004020202020204" pitchFamily="34" charset="0"/>
                <a:cs typeface="Calibri Light" panose="020F0302020204030204" pitchFamily="34" charset="0"/>
              </a:rPr>
              <a:t>University number: 1809810</a:t>
            </a:r>
            <a:br>
              <a:rPr lang="en-GB" sz="2400" b="1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Calibri Light" panose="020F0302020204030204" pitchFamily="34" charset="0"/>
                <a:ea typeface="Aptos" panose="020B0004020202020204" pitchFamily="34" charset="0"/>
                <a:cs typeface="Calibri Light" panose="020F0302020204030204" pitchFamily="34" charset="0"/>
              </a:rPr>
              <a:t>Date submitted: 23/05/2024 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35140243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DBF00274-58B0-4B5F-A440-AEB4BC1DE4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566490"/>
            <a:ext cx="11238347" cy="1502704"/>
          </a:xfrm>
        </p:spPr>
        <p:txBody>
          <a:bodyPr rtlCol="0"/>
          <a:lstStyle/>
          <a:p>
            <a:pPr rtl="0"/>
            <a:r>
              <a:rPr lang="en-GB" b="1" i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Introduction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B4D1A5DC-1100-480C-87E4-0AFD1C3CED9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57201" y="2286000"/>
            <a:ext cx="5435600" cy="4005263"/>
          </a:xfrm>
        </p:spPr>
        <p:txBody>
          <a:bodyPr rtlCol="0">
            <a:normAutofit lnSpcReduction="10000"/>
          </a:bodyPr>
          <a:lstStyle/>
          <a:p>
            <a:pPr marL="0" indent="0" rtl="0">
              <a:buNone/>
            </a:pPr>
            <a:r>
              <a:rPr lang="en-GB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Business Analysis &amp; Planning</a:t>
            </a:r>
          </a:p>
          <a:p>
            <a:pPr marL="0" indent="0" rtl="0">
              <a:buNone/>
            </a:pPr>
            <a:r>
              <a:rPr lang="en-GB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Logistics Company. </a:t>
            </a:r>
          </a:p>
          <a:p>
            <a:pPr marL="0" indent="0" rtl="0">
              <a:buNone/>
            </a:pPr>
            <a:endParaRPr lang="en-GB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indent="0" rtl="0">
              <a:buNone/>
            </a:pPr>
            <a:r>
              <a:rPr lang="en-GB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Recommending a Strategy.</a:t>
            </a:r>
          </a:p>
          <a:p>
            <a:pPr marL="0" indent="0" rtl="0">
              <a:buNone/>
            </a:pPr>
            <a:endParaRPr lang="en-GB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indent="0" rtl="0">
              <a:buNone/>
            </a:pPr>
            <a:endParaRPr lang="en-GB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indent="0" rtl="0">
              <a:buNone/>
            </a:pPr>
            <a:endParaRPr lang="en-GB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indent="0" rtl="0">
              <a:buNone/>
            </a:pPr>
            <a:r>
              <a:rPr lang="en-GB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Mathew Thomas</a:t>
            </a:r>
          </a:p>
        </p:txBody>
      </p:sp>
      <p:pic>
        <p:nvPicPr>
          <p:cNvPr id="20" name="Picture Placeholder 19" descr="Close Up of a chess board">
            <a:extLst>
              <a:ext uri="{FF2B5EF4-FFF2-40B4-BE49-F238E27FC236}">
                <a16:creationId xmlns:a16="http://schemas.microsoft.com/office/drawing/2014/main" id="{0BB4AD80-C4C9-48DF-AEB9-18EC3A79269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l="5286" r="5286"/>
          <a:stretch/>
        </p:blipFill>
        <p:spPr>
          <a:xfrm>
            <a:off x="5965938" y="2215697"/>
            <a:ext cx="5435600" cy="4038600"/>
          </a:xfrm>
        </p:spPr>
      </p:pic>
      <p:sp>
        <p:nvSpPr>
          <p:cNvPr id="19" name="Slide Number Placeholder 18">
            <a:extLst>
              <a:ext uri="{FF2B5EF4-FFF2-40B4-BE49-F238E27FC236}">
                <a16:creationId xmlns:a16="http://schemas.microsoft.com/office/drawing/2014/main" id="{7A6642A3-9BB0-4B52-BD06-47FF8A2F9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00800"/>
            <a:ext cx="2743200" cy="365125"/>
          </a:xfrm>
        </p:spPr>
        <p:txBody>
          <a:bodyPr rtlCol="0"/>
          <a:lstStyle/>
          <a:p>
            <a:pPr rtl="0"/>
            <a:fld id="{DFA5D71E-5CDF-4C93-8A75-5B916FDC5BEA}" type="slidenum">
              <a:rPr lang="en-GB" smtClean="0"/>
              <a:pPr rtl="0"/>
              <a:t>2</a:t>
            </a:fld>
            <a:endParaRPr lang="en-GB"/>
          </a:p>
        </p:txBody>
      </p:sp>
      <p:sp useBgFill="1">
        <p:nvSpPr>
          <p:cNvPr id="12" name="Oval 11">
            <a:extLst>
              <a:ext uri="{FF2B5EF4-FFF2-40B4-BE49-F238E27FC236}">
                <a16:creationId xmlns:a16="http://schemas.microsoft.com/office/drawing/2014/main" id="{918C23BF-2500-45DF-A596-0FF5E4641E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11474676" y="5428705"/>
            <a:ext cx="425081" cy="425081"/>
          </a:xfrm>
          <a:prstGeom prst="ellipse">
            <a:avLst/>
          </a:prstGeom>
          <a:ln w="3848" cap="flat">
            <a:noFill/>
            <a:prstDash val="solid"/>
            <a:miter/>
          </a:ln>
          <a:effectLst>
            <a:glow rad="152400">
              <a:srgbClr val="000000">
                <a:alpha val="4000"/>
              </a:srgbClr>
            </a:glow>
            <a:outerShdw blurRad="101600" dist="38100" dir="16200000" rotWithShape="0">
              <a:srgbClr val="000000">
                <a:alpha val="5000"/>
              </a:srgbClr>
            </a:outerShdw>
          </a:effectLst>
        </p:spPr>
        <p:txBody>
          <a:bodyPr rtlCol="0" anchor="ctr"/>
          <a:lstStyle/>
          <a:p>
            <a:pPr rt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868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>
            <a:extLst>
              <a:ext uri="{FF2B5EF4-FFF2-40B4-BE49-F238E27FC236}">
                <a16:creationId xmlns:a16="http://schemas.microsoft.com/office/drawing/2014/main" id="{4B3E83B9-222A-4520-83DF-65CC433DA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924" y="630741"/>
            <a:ext cx="6923925" cy="831432"/>
          </a:xfrm>
        </p:spPr>
        <p:txBody>
          <a:bodyPr rtlCol="0"/>
          <a:lstStyle/>
          <a:p>
            <a:pPr rtl="0"/>
            <a:r>
              <a:rPr lang="en-GB" b="1" i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Summary of Current Issues </a:t>
            </a:r>
          </a:p>
        </p:txBody>
      </p:sp>
      <p:pic>
        <p:nvPicPr>
          <p:cNvPr id="28" name="Picture Placeholder 27" descr="Close Up of a chess board">
            <a:extLst>
              <a:ext uri="{FF2B5EF4-FFF2-40B4-BE49-F238E27FC236}">
                <a16:creationId xmlns:a16="http://schemas.microsoft.com/office/drawing/2014/main" id="{418F3B9B-6683-4DCF-8F6A-173C94E52CE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t="10670" b="10670"/>
          <a:stretch/>
        </p:blipFill>
        <p:spPr>
          <a:xfrm>
            <a:off x="542924" y="2172566"/>
            <a:ext cx="4022725" cy="1867360"/>
          </a:xfrm>
        </p:spPr>
      </p:pic>
      <p:pic>
        <p:nvPicPr>
          <p:cNvPr id="19" name="Picture Placeholder 18" descr="Close up of grey chess piece casting a shadow">
            <a:extLst>
              <a:ext uri="{FF2B5EF4-FFF2-40B4-BE49-F238E27FC236}">
                <a16:creationId xmlns:a16="http://schemas.microsoft.com/office/drawing/2014/main" id="{4DDD4EE5-D9CF-4433-8027-E8390EC16D11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2925" y="4439331"/>
            <a:ext cx="4022725" cy="1879333"/>
          </a:xfrm>
        </p:spPr>
      </p:pic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E17FA55F-C7EA-4BF4-8024-B7D78BD788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5220" y="2182507"/>
            <a:ext cx="6400800" cy="3714837"/>
          </a:xfrm>
        </p:spPr>
        <p:txBody>
          <a:bodyPr rtlCol="0">
            <a:normAutofit/>
          </a:bodyPr>
          <a:lstStyle/>
          <a:p>
            <a:pPr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Employee Retention.</a:t>
            </a:r>
          </a:p>
          <a:p>
            <a:pPr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Employee Recruitment.</a:t>
            </a:r>
          </a:p>
          <a:p>
            <a:pPr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Decarbonisation             Net Zero.</a:t>
            </a:r>
          </a:p>
          <a:p>
            <a:pPr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Organisation Implementing Measures.</a:t>
            </a:r>
          </a:p>
          <a:p>
            <a:pPr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Making required changes and remaining competitive  </a:t>
            </a:r>
          </a:p>
        </p:txBody>
      </p:sp>
      <p:sp>
        <p:nvSpPr>
          <p:cNvPr id="2" name="Arrow: Right 1">
            <a:extLst>
              <a:ext uri="{FF2B5EF4-FFF2-40B4-BE49-F238E27FC236}">
                <a16:creationId xmlns:a16="http://schemas.microsoft.com/office/drawing/2014/main" id="{57D39619-5027-5F09-73E5-B2B4B74CAA9E}"/>
              </a:ext>
            </a:extLst>
          </p:cNvPr>
          <p:cNvSpPr/>
          <p:nvPr/>
        </p:nvSpPr>
        <p:spPr>
          <a:xfrm>
            <a:off x="8200196" y="3667583"/>
            <a:ext cx="461171" cy="115515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2016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>
            <a:extLst>
              <a:ext uri="{FF2B5EF4-FFF2-40B4-BE49-F238E27FC236}">
                <a16:creationId xmlns:a16="http://schemas.microsoft.com/office/drawing/2014/main" id="{4B3E83B9-222A-4520-83DF-65CC433DA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924" y="586588"/>
            <a:ext cx="10710834" cy="831432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b="1" i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Why does Employee Retention &amp; Recruitment Matter? </a:t>
            </a:r>
          </a:p>
        </p:txBody>
      </p:sp>
      <p:pic>
        <p:nvPicPr>
          <p:cNvPr id="28" name="Picture Placeholder 27" descr="Close Up of a chess board">
            <a:extLst>
              <a:ext uri="{FF2B5EF4-FFF2-40B4-BE49-F238E27FC236}">
                <a16:creationId xmlns:a16="http://schemas.microsoft.com/office/drawing/2014/main" id="{418F3B9B-6683-4DCF-8F6A-173C94E52CE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t="10670" b="10670"/>
          <a:stretch/>
        </p:blipFill>
        <p:spPr>
          <a:xfrm>
            <a:off x="542924" y="2279017"/>
            <a:ext cx="4022725" cy="1867360"/>
          </a:xfrm>
        </p:spPr>
      </p:pic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E17FA55F-C7EA-4BF4-8024-B7D78BD788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2416" y="2279017"/>
            <a:ext cx="6768927" cy="3519054"/>
          </a:xfrm>
        </p:spPr>
        <p:txBody>
          <a:bodyPr rtlCol="0">
            <a:normAutofit/>
          </a:bodyPr>
          <a:lstStyle/>
          <a:p>
            <a:pPr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US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Low employee retention results in various issues for an </a:t>
            </a: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organisation</a:t>
            </a:r>
            <a:r>
              <a:rPr lang="en-US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en-US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[1]</a:t>
            </a:r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US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Retention begins long before the employee’s first day on the job. </a:t>
            </a:r>
            <a:r>
              <a:rPr lang="en-US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[2]</a:t>
            </a:r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US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High employee turnover weakens employees’ commitment. </a:t>
            </a:r>
            <a:r>
              <a:rPr lang="en-US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[1] [2]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High employee</a:t>
            </a:r>
            <a:endParaRPr lang="en-GB" b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Picture Placeholder 18" descr="Close up of grey chess piece casting a shadow">
            <a:extLst>
              <a:ext uri="{FF2B5EF4-FFF2-40B4-BE49-F238E27FC236}">
                <a16:creationId xmlns:a16="http://schemas.microsoft.com/office/drawing/2014/main" id="{1529A2A0-3CAC-FE40-7229-FB04987A3171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9" b="969"/>
          <a:stretch/>
        </p:blipFill>
        <p:spPr>
          <a:xfrm>
            <a:off x="542923" y="4429912"/>
            <a:ext cx="4022725" cy="1841500"/>
          </a:xfrm>
        </p:spPr>
      </p:pic>
    </p:spTree>
    <p:extLst>
      <p:ext uri="{BB962C8B-B14F-4D97-AF65-F5344CB8AC3E}">
        <p14:creationId xmlns:p14="http://schemas.microsoft.com/office/powerpoint/2010/main" val="2862220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E2930D-1851-C21D-C444-91C30F041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1127" y="365126"/>
            <a:ext cx="10390909" cy="881784"/>
          </a:xfrm>
        </p:spPr>
        <p:txBody>
          <a:bodyPr>
            <a:noAutofit/>
          </a:bodyPr>
          <a:lstStyle/>
          <a:p>
            <a:r>
              <a:rPr lang="en-GB" b="1" i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Causes of Retention &amp; Recruitment Issues?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8947E55-0005-DDBF-A519-1F89967599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7317" y="1482497"/>
            <a:ext cx="4666673" cy="389300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General</a:t>
            </a:r>
          </a:p>
          <a:p>
            <a:r>
              <a:rPr lang="en-GB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Personal vs organisational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[1]</a:t>
            </a:r>
          </a:p>
          <a:p>
            <a:r>
              <a:rPr lang="en-GB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Lack of opportunity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[2]</a:t>
            </a:r>
          </a:p>
          <a:p>
            <a:r>
              <a:rPr lang="en-GB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Poor management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[3] [6]</a:t>
            </a:r>
          </a:p>
          <a:p>
            <a:r>
              <a:rPr lang="en-GB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Work: Life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[2] [6]</a:t>
            </a:r>
          </a:p>
          <a:p>
            <a:r>
              <a:rPr lang="en-GB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Environment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[1]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E5BB1A1-BCDB-58E3-D3D4-00B5F32632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07181" y="1482496"/>
            <a:ext cx="5361115" cy="501037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Logistics</a:t>
            </a:r>
          </a:p>
          <a:p>
            <a:r>
              <a:rPr lang="en-GB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Pay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[4]</a:t>
            </a:r>
          </a:p>
          <a:p>
            <a:r>
              <a:rPr lang="en-GB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Upfront &amp; ongoing costs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[3]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Hours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[4]</a:t>
            </a:r>
            <a:endParaRPr lang="en-GB" sz="2800" b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GB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Facilities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[3]</a:t>
            </a:r>
          </a:p>
          <a:p>
            <a:r>
              <a:rPr lang="en-GB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Management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[4]</a:t>
            </a:r>
            <a:endParaRPr lang="en-GB" sz="1200" b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GB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Brexit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[4]</a:t>
            </a:r>
            <a:endParaRPr lang="en-GB" sz="2800" b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GB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Covid 19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[4]</a:t>
            </a:r>
          </a:p>
          <a:p>
            <a:pPr marL="0" indent="0">
              <a:buNone/>
            </a:pPr>
            <a:r>
              <a:rPr lang="en-GB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Regulation, public perception, </a:t>
            </a:r>
            <a:r>
              <a:rPr lang="en-GB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health &amp; wellbeing</a:t>
            </a:r>
            <a:r>
              <a:rPr lang="en-GB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, safety, limited demographic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[4][5][6]</a:t>
            </a:r>
            <a:endParaRPr lang="en-GB" sz="28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lvl="1"/>
            <a:endParaRPr lang="en-GB" dirty="0"/>
          </a:p>
          <a:p>
            <a:pPr marL="457200" lvl="1" indent="0">
              <a:buNone/>
            </a:pPr>
            <a:endParaRPr lang="en-GB" dirty="0"/>
          </a:p>
        </p:txBody>
      </p:sp>
      <p:pic>
        <p:nvPicPr>
          <p:cNvPr id="9" name="Picture Placeholder 19" descr="Close Up of a chess board">
            <a:extLst>
              <a:ext uri="{FF2B5EF4-FFF2-40B4-BE49-F238E27FC236}">
                <a16:creationId xmlns:a16="http://schemas.microsoft.com/office/drawing/2014/main" id="{AED76AB8-6F99-B6EC-05B0-CD82246A01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86" r="5286"/>
          <a:stretch/>
        </p:blipFill>
        <p:spPr>
          <a:xfrm>
            <a:off x="437317" y="4331855"/>
            <a:ext cx="4292376" cy="2366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942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E2930D-1851-C21D-C444-91C30F041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903" y="208106"/>
            <a:ext cx="10390909" cy="1325563"/>
          </a:xfrm>
        </p:spPr>
        <p:txBody>
          <a:bodyPr>
            <a:noAutofit/>
          </a:bodyPr>
          <a:lstStyle/>
          <a:p>
            <a:r>
              <a:rPr lang="en-GB" b="1" i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Causes of Retention &amp; Recruitment Issues?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40956E5-7F3D-BB2B-DD6F-A55336FE90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4667" y="1835943"/>
            <a:ext cx="8942665" cy="318611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A35F33B-DB6C-7062-F8E1-045CB6113257}"/>
              </a:ext>
            </a:extLst>
          </p:cNvPr>
          <p:cNvSpPr txBox="1"/>
          <p:nvPr/>
        </p:nvSpPr>
        <p:spPr>
          <a:xfrm>
            <a:off x="10068568" y="4745057"/>
            <a:ext cx="498764" cy="27699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[4]</a:t>
            </a:r>
          </a:p>
        </p:txBody>
      </p:sp>
    </p:spTree>
    <p:extLst>
      <p:ext uri="{BB962C8B-B14F-4D97-AF65-F5344CB8AC3E}">
        <p14:creationId xmlns:p14="http://schemas.microsoft.com/office/powerpoint/2010/main" val="40675778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>
            <a:extLst>
              <a:ext uri="{FF2B5EF4-FFF2-40B4-BE49-F238E27FC236}">
                <a16:creationId xmlns:a16="http://schemas.microsoft.com/office/drawing/2014/main" id="{4B3E83B9-222A-4520-83DF-65CC433DA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924" y="586588"/>
            <a:ext cx="10710834" cy="831432"/>
          </a:xfrm>
        </p:spPr>
        <p:txBody>
          <a:bodyPr rtlCol="0">
            <a:normAutofit/>
          </a:bodyPr>
          <a:lstStyle/>
          <a:p>
            <a:pPr rtl="0"/>
            <a:r>
              <a:rPr lang="en-GB" b="1" i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Employment Strategies for the Interim. </a:t>
            </a:r>
          </a:p>
        </p:txBody>
      </p:sp>
      <p:pic>
        <p:nvPicPr>
          <p:cNvPr id="28" name="Picture Placeholder 27" descr="Close Up of a chess board">
            <a:extLst>
              <a:ext uri="{FF2B5EF4-FFF2-40B4-BE49-F238E27FC236}">
                <a16:creationId xmlns:a16="http://schemas.microsoft.com/office/drawing/2014/main" id="{418F3B9B-6683-4DCF-8F6A-173C94E52CE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t="10670" b="10670"/>
          <a:stretch/>
        </p:blipFill>
        <p:spPr>
          <a:xfrm>
            <a:off x="7556326" y="4306378"/>
            <a:ext cx="4022725" cy="1867360"/>
          </a:xfrm>
        </p:spPr>
      </p:pic>
      <p:pic>
        <p:nvPicPr>
          <p:cNvPr id="13" name="Picture Placeholder 12" descr="Cogs brainstorming">
            <a:extLst>
              <a:ext uri="{FF2B5EF4-FFF2-40B4-BE49-F238E27FC236}">
                <a16:creationId xmlns:a16="http://schemas.microsoft.com/office/drawing/2014/main" id="{22858132-76FC-4F1E-BBD7-969497F1A04A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6326" y="2279017"/>
            <a:ext cx="4022725" cy="1843040"/>
          </a:xfrm>
        </p:spPr>
      </p:pic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E17FA55F-C7EA-4BF4-8024-B7D78BD788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948" y="1868689"/>
            <a:ext cx="6400800" cy="4305049"/>
          </a:xfrm>
        </p:spPr>
        <p:txBody>
          <a:bodyPr rtlCol="0"/>
          <a:lstStyle/>
          <a:p>
            <a:pPr>
              <a:buClr>
                <a:schemeClr val="tx1"/>
              </a:buClr>
            </a:pPr>
            <a:endParaRPr lang="en-US" sz="2800" b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indent="0" rtl="0">
              <a:buNone/>
            </a:pPr>
            <a:endParaRPr lang="en-GB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6EA161-A6DE-3356-23EB-DD4856A125A8}"/>
              </a:ext>
            </a:extLst>
          </p:cNvPr>
          <p:cNvSpPr txBox="1"/>
          <p:nvPr/>
        </p:nvSpPr>
        <p:spPr>
          <a:xfrm>
            <a:off x="466840" y="1868689"/>
            <a:ext cx="6886460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Competitive Work Packages. </a:t>
            </a:r>
            <a:r>
              <a:rPr lang="en-US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[2] [4]</a:t>
            </a:r>
          </a:p>
          <a:p>
            <a:pPr marL="342900" indent="-342900"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Work-Life Balance. </a:t>
            </a:r>
            <a:r>
              <a:rPr lang="en-US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[2] [6]</a:t>
            </a:r>
          </a:p>
          <a:p>
            <a:pPr marL="342900" indent="-342900"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Training and Development Programs.</a:t>
            </a:r>
            <a:r>
              <a:rPr lang="en-US" sz="12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[1] [4]</a:t>
            </a:r>
          </a:p>
          <a:p>
            <a:pPr marL="342900" indent="-342900"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Clear Expectations and Feedback. </a:t>
            </a:r>
            <a:r>
              <a:rPr lang="en-US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[3][4]</a:t>
            </a:r>
          </a:p>
          <a:p>
            <a:pPr marL="342900" indent="-342900"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Strong Leadership. </a:t>
            </a:r>
            <a:r>
              <a:rPr lang="en-US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[1] [3]</a:t>
            </a:r>
          </a:p>
          <a:p>
            <a:pPr marL="342900" indent="-342900"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Employee Engagement and Recognition. </a:t>
            </a:r>
            <a:r>
              <a:rPr lang="en-US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[2]</a:t>
            </a:r>
          </a:p>
          <a:p>
            <a:pPr marL="342900" indent="-342900" rtl="0"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Enhanced Recruitment Strategies. </a:t>
            </a:r>
            <a:r>
              <a:rPr lang="en-US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[2]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6590075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>
            <a:extLst>
              <a:ext uri="{FF2B5EF4-FFF2-40B4-BE49-F238E27FC236}">
                <a16:creationId xmlns:a16="http://schemas.microsoft.com/office/drawing/2014/main" id="{4B3E83B9-222A-4520-83DF-65CC433DA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924" y="586588"/>
            <a:ext cx="10710834" cy="831432"/>
          </a:xfrm>
        </p:spPr>
        <p:txBody>
          <a:bodyPr rtlCol="0">
            <a:normAutofit/>
          </a:bodyPr>
          <a:lstStyle/>
          <a:p>
            <a:pPr rtl="0"/>
            <a:r>
              <a:rPr lang="en-GB" b="1" i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Employment Strategies for the Future.</a:t>
            </a:r>
          </a:p>
        </p:txBody>
      </p:sp>
      <p:pic>
        <p:nvPicPr>
          <p:cNvPr id="28" name="Picture Placeholder 27" descr="Close Up of a chess board">
            <a:extLst>
              <a:ext uri="{FF2B5EF4-FFF2-40B4-BE49-F238E27FC236}">
                <a16:creationId xmlns:a16="http://schemas.microsoft.com/office/drawing/2014/main" id="{418F3B9B-6683-4DCF-8F6A-173C94E52CE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t="10670" b="10670"/>
          <a:stretch/>
        </p:blipFill>
        <p:spPr>
          <a:xfrm>
            <a:off x="542924" y="4404052"/>
            <a:ext cx="4022725" cy="1867360"/>
          </a:xfrm>
        </p:spPr>
      </p:pic>
      <p:pic>
        <p:nvPicPr>
          <p:cNvPr id="13" name="Picture Placeholder 12" descr="Cogs brainstorming">
            <a:extLst>
              <a:ext uri="{FF2B5EF4-FFF2-40B4-BE49-F238E27FC236}">
                <a16:creationId xmlns:a16="http://schemas.microsoft.com/office/drawing/2014/main" id="{22858132-76FC-4F1E-BBD7-969497F1A04A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2924" y="2279017"/>
            <a:ext cx="4022725" cy="1843040"/>
          </a:xfrm>
        </p:spPr>
      </p:pic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E17FA55F-C7EA-4BF4-8024-B7D78BD788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3450" y="1969532"/>
            <a:ext cx="6798657" cy="4545568"/>
          </a:xfrm>
        </p:spPr>
        <p:txBody>
          <a:bodyPr rtlCol="0">
            <a:normAutofit/>
          </a:bodyPr>
          <a:lstStyle/>
          <a:p>
            <a:pPr>
              <a:lnSpc>
                <a:spcPct val="120000"/>
              </a:lnSpc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US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Enhanced Recruitment Strategies. </a:t>
            </a:r>
            <a:r>
              <a:rPr lang="en-US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[2][6]</a:t>
            </a:r>
          </a:p>
          <a:p>
            <a:pPr>
              <a:lnSpc>
                <a:spcPct val="120000"/>
              </a:lnSpc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US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Career Development Opportunities. </a:t>
            </a:r>
            <a:r>
              <a:rPr lang="en-US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[5]</a:t>
            </a:r>
          </a:p>
          <a:p>
            <a:pPr>
              <a:lnSpc>
                <a:spcPct val="120000"/>
              </a:lnSpc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US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Career Advancement Opportunities. </a:t>
            </a:r>
            <a:r>
              <a:rPr lang="en-US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[5][6]</a:t>
            </a:r>
          </a:p>
          <a:p>
            <a:pPr>
              <a:lnSpc>
                <a:spcPct val="120000"/>
              </a:lnSpc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US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Employee Wellness Programs. </a:t>
            </a:r>
            <a:r>
              <a:rPr lang="en-US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[2][3]</a:t>
            </a:r>
          </a:p>
          <a:p>
            <a:pPr>
              <a:lnSpc>
                <a:spcPct val="120000"/>
              </a:lnSpc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US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Feedback and Communication Channels. </a:t>
            </a:r>
            <a:r>
              <a:rPr lang="en-US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[1][2]</a:t>
            </a:r>
          </a:p>
          <a:p>
            <a:pPr>
              <a:lnSpc>
                <a:spcPct val="120000"/>
              </a:lnSpc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US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Opportunities for Input. </a:t>
            </a:r>
            <a:r>
              <a:rPr lang="en-US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[1][5]</a:t>
            </a:r>
          </a:p>
          <a:p>
            <a:pPr>
              <a:lnSpc>
                <a:spcPct val="150000"/>
              </a:lnSpc>
              <a:buClr>
                <a:schemeClr val="tx1"/>
              </a:buClr>
            </a:pPr>
            <a:endParaRPr lang="en-US" b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indent="0" rtl="0">
              <a:buNone/>
            </a:pPr>
            <a:endParaRPr lang="en-GB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9968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F2007F-35D5-B052-22B2-8E635A90E2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925" y="539336"/>
            <a:ext cx="6400800" cy="766778"/>
          </a:xfrm>
        </p:spPr>
        <p:txBody>
          <a:bodyPr/>
          <a:lstStyle/>
          <a:p>
            <a:r>
              <a:rPr lang="en-GB" b="1" i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Summary.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C41C77-751F-A613-757B-678FFF22F7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8309" y="1667162"/>
            <a:ext cx="6674543" cy="4484688"/>
          </a:xfrm>
        </p:spPr>
        <p:txBody>
          <a:bodyPr>
            <a:noAutofit/>
          </a:bodyPr>
          <a:lstStyle/>
          <a:p>
            <a:pPr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Recruitment &amp; Retention is an ongoing issue across multiple sectors.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[2][3]</a:t>
            </a:r>
          </a:p>
          <a:p>
            <a:pPr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Shortage of drivers presents significant risk to the logistics company.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[4][5]</a:t>
            </a:r>
          </a:p>
          <a:p>
            <a:pPr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No single cause.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[4]</a:t>
            </a:r>
          </a:p>
          <a:p>
            <a:pPr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Effective measures.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[2]</a:t>
            </a:r>
          </a:p>
          <a:p>
            <a:pPr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Evaluation           Continual improvement.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[2][6]</a:t>
            </a:r>
          </a:p>
          <a:p>
            <a:pPr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Management Inclusion.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[1][6]</a:t>
            </a:r>
          </a:p>
        </p:txBody>
      </p:sp>
      <p:pic>
        <p:nvPicPr>
          <p:cNvPr id="9" name="Picture Placeholder 25" descr="A person showing drawings on pieces of paper with a pen">
            <a:extLst>
              <a:ext uri="{FF2B5EF4-FFF2-40B4-BE49-F238E27FC236}">
                <a16:creationId xmlns:a16="http://schemas.microsoft.com/office/drawing/2014/main" id="{19F2D5E5-E918-D641-BE79-23FC7E5F459D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/>
          <a:srcRect t="15667" b="15667"/>
          <a:stretch/>
        </p:blipFill>
        <p:spPr>
          <a:xfrm>
            <a:off x="542925" y="2155825"/>
            <a:ext cx="4022725" cy="1841500"/>
          </a:xfrm>
        </p:spPr>
      </p:pic>
      <p:pic>
        <p:nvPicPr>
          <p:cNvPr id="10" name="Picture Placeholder 19" descr="Close Up of a chess board">
            <a:extLst>
              <a:ext uri="{FF2B5EF4-FFF2-40B4-BE49-F238E27FC236}">
                <a16:creationId xmlns:a16="http://schemas.microsoft.com/office/drawing/2014/main" id="{DEEF1C07-7D4A-022D-B8E5-CE61043E1FEF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4"/>
          <a:srcRect t="14839" b="14839"/>
          <a:stretch/>
        </p:blipFill>
        <p:spPr>
          <a:xfrm>
            <a:off x="542924" y="4245013"/>
            <a:ext cx="4022725" cy="1879600"/>
          </a:xfrm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C31EFE62-B329-29CB-765F-4A1B03C46867}"/>
              </a:ext>
            </a:extLst>
          </p:cNvPr>
          <p:cNvSpPr/>
          <p:nvPr/>
        </p:nvSpPr>
        <p:spPr>
          <a:xfrm>
            <a:off x="6802589" y="5279738"/>
            <a:ext cx="480290" cy="101600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5484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2E16C809-ACC6-A87E-20ED-EEF82ACC3246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/>
          <a:srcRect l="4398" r="8182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F2007F-35D5-B052-22B2-8E635A90E2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398" y="917561"/>
            <a:ext cx="8351982" cy="122353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b="1" i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Why does Decarbonisation</a:t>
            </a:r>
            <a:r>
              <a:rPr lang="en-US" b="1" i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 Matter?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C41C77-751F-A613-757B-678FFF22F7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398" y="3058642"/>
            <a:ext cx="4777509" cy="2571909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What is Decarbonisation?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[7]</a:t>
            </a:r>
          </a:p>
          <a:p>
            <a:pPr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What is Net Zero?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[7] [8]</a:t>
            </a:r>
          </a:p>
          <a:p>
            <a:pPr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Why Net Zero by 2050.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[8][11]</a:t>
            </a:r>
          </a:p>
        </p:txBody>
      </p:sp>
    </p:spTree>
    <p:extLst>
      <p:ext uri="{BB962C8B-B14F-4D97-AF65-F5344CB8AC3E}">
        <p14:creationId xmlns:p14="http://schemas.microsoft.com/office/powerpoint/2010/main" val="2132239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>
            <a:extLst>
              <a:ext uri="{FF2B5EF4-FFF2-40B4-BE49-F238E27FC236}">
                <a16:creationId xmlns:a16="http://schemas.microsoft.com/office/drawing/2014/main" id="{4B3E83B9-222A-4520-83DF-65CC433DA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923" y="586588"/>
            <a:ext cx="11104131" cy="831432"/>
          </a:xfrm>
        </p:spPr>
        <p:txBody>
          <a:bodyPr rtlCol="0">
            <a:normAutofit/>
          </a:bodyPr>
          <a:lstStyle/>
          <a:p>
            <a:pPr rtl="0"/>
            <a:r>
              <a:rPr lang="en-GB" b="1" i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Decarbonisation Strategies for the Intermediate. </a:t>
            </a:r>
          </a:p>
        </p:txBody>
      </p:sp>
      <p:pic>
        <p:nvPicPr>
          <p:cNvPr id="28" name="Picture Placeholder 27" descr="Close Up of a chess board">
            <a:extLst>
              <a:ext uri="{FF2B5EF4-FFF2-40B4-BE49-F238E27FC236}">
                <a16:creationId xmlns:a16="http://schemas.microsoft.com/office/drawing/2014/main" id="{418F3B9B-6683-4DCF-8F6A-173C94E52CE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t="10670" b="10670"/>
          <a:stretch/>
        </p:blipFill>
        <p:spPr>
          <a:xfrm>
            <a:off x="7556326" y="4306378"/>
            <a:ext cx="4022725" cy="1867360"/>
          </a:xfrm>
        </p:spPr>
      </p:pic>
      <p:pic>
        <p:nvPicPr>
          <p:cNvPr id="13" name="Picture Placeholder 12" descr="Cogs brainstorming">
            <a:extLst>
              <a:ext uri="{FF2B5EF4-FFF2-40B4-BE49-F238E27FC236}">
                <a16:creationId xmlns:a16="http://schemas.microsoft.com/office/drawing/2014/main" id="{22858132-76FC-4F1E-BBD7-969497F1A04A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6326" y="2279017"/>
            <a:ext cx="4022725" cy="1843040"/>
          </a:xfrm>
        </p:spPr>
      </p:pic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E17FA55F-C7EA-4BF4-8024-B7D78BD788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923" y="2230878"/>
            <a:ext cx="6875972" cy="4367885"/>
          </a:xfrm>
        </p:spPr>
        <p:txBody>
          <a:bodyPr rtlCol="0">
            <a:normAutofit lnSpcReduction="10000"/>
          </a:bodyPr>
          <a:lstStyle/>
          <a:p>
            <a:pPr rtl="0">
              <a:spcBef>
                <a:spcPts val="800"/>
              </a:spcBef>
              <a:spcAft>
                <a:spcPts val="800"/>
              </a:spcAft>
              <a:buClrTx/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Fleet Optimisation.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[7] [10]</a:t>
            </a:r>
          </a:p>
          <a:p>
            <a:pPr rtl="0">
              <a:spcBef>
                <a:spcPts val="800"/>
              </a:spcBef>
              <a:spcAft>
                <a:spcPts val="800"/>
              </a:spcAft>
              <a:buClrTx/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Route Optimisation.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[7] [10]</a:t>
            </a:r>
          </a:p>
          <a:p>
            <a:pPr rtl="0">
              <a:spcBef>
                <a:spcPts val="800"/>
              </a:spcBef>
              <a:spcAft>
                <a:spcPts val="800"/>
              </a:spcAft>
              <a:buClrTx/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Driver Training &amp; Incentives.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[10] [11]</a:t>
            </a:r>
          </a:p>
          <a:p>
            <a:pPr rtl="0">
              <a:spcBef>
                <a:spcPts val="800"/>
              </a:spcBef>
              <a:spcAft>
                <a:spcPts val="800"/>
              </a:spcAft>
              <a:buClrTx/>
            </a:pPr>
            <a:r>
              <a:rPr lang="en-GB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alibri Light" panose="020F0302020204030204" pitchFamily="34" charset="0"/>
                <a:cs typeface="Calibri Light" panose="020F0302020204030204" pitchFamily="34" charset="0"/>
              </a:rPr>
              <a:t>Investment in Telematics. </a:t>
            </a:r>
            <a:r>
              <a:rPr lang="en-GB" sz="120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alibri Light" panose="020F0302020204030204" pitchFamily="34" charset="0"/>
                <a:cs typeface="Calibri Light" panose="020F0302020204030204" pitchFamily="34" charset="0"/>
              </a:rPr>
              <a:t>[11]</a:t>
            </a:r>
            <a:endParaRPr lang="en-GB" sz="12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rtl="0">
              <a:spcBef>
                <a:spcPts val="800"/>
              </a:spcBef>
              <a:spcAft>
                <a:spcPts val="800"/>
              </a:spcAft>
              <a:buClrTx/>
            </a:pPr>
            <a:r>
              <a:rPr lang="en-GB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alibri Light" panose="020F0302020204030204" pitchFamily="34" charset="0"/>
                <a:cs typeface="Calibri Light" panose="020F0302020204030204" pitchFamily="34" charset="0"/>
              </a:rPr>
              <a:t>Load Consolidation. </a:t>
            </a:r>
            <a:r>
              <a:rPr lang="en-GB" sz="120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alibri Light" panose="020F0302020204030204" pitchFamily="34" charset="0"/>
                <a:cs typeface="Calibri Light" panose="020F0302020204030204" pitchFamily="34" charset="0"/>
              </a:rPr>
              <a:t>[8]</a:t>
            </a:r>
          </a:p>
          <a:p>
            <a:pPr>
              <a:spcBef>
                <a:spcPts val="800"/>
              </a:spcBef>
              <a:spcAft>
                <a:spcPts val="800"/>
              </a:spcAft>
              <a:buClrTx/>
            </a:pPr>
            <a:r>
              <a:rPr lang="en-US" b="1" dirty="0">
                <a:solidFill>
                  <a:srgbClr val="0D0D0D"/>
                </a:solidFill>
                <a:highlight>
                  <a:srgbClr val="FFFFFF"/>
                </a:highlight>
                <a:latin typeface="Calibri Light" panose="020F0302020204030204" pitchFamily="34" charset="0"/>
                <a:cs typeface="Calibri Light" panose="020F0302020204030204" pitchFamily="34" charset="0"/>
              </a:rPr>
              <a:t>Pilot Testing of Alternative Fuels</a:t>
            </a:r>
            <a:r>
              <a:rPr lang="en-GB" b="1" dirty="0">
                <a:solidFill>
                  <a:srgbClr val="0D0D0D"/>
                </a:solidFill>
                <a:highlight>
                  <a:srgbClr val="FFFFFF"/>
                </a:highlight>
                <a:latin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en-GB" sz="1200" dirty="0">
                <a:solidFill>
                  <a:srgbClr val="0D0D0D"/>
                </a:solidFill>
                <a:highlight>
                  <a:srgbClr val="FFFFFF"/>
                </a:highlight>
                <a:latin typeface="Calibri Light" panose="020F0302020204030204" pitchFamily="34" charset="0"/>
                <a:cs typeface="Calibri Light" panose="020F0302020204030204" pitchFamily="34" charset="0"/>
              </a:rPr>
              <a:t>[9]</a:t>
            </a:r>
          </a:p>
          <a:p>
            <a:pPr>
              <a:spcBef>
                <a:spcPts val="800"/>
              </a:spcBef>
              <a:spcAft>
                <a:spcPts val="800"/>
              </a:spcAft>
              <a:buClrTx/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Continuous Improvement and Innovation. </a:t>
            </a:r>
            <a:r>
              <a:rPr lang="en-GB" sz="1200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[7][9]</a:t>
            </a:r>
            <a:endParaRPr lang="en-GB" sz="1200" dirty="0">
              <a:solidFill>
                <a:srgbClr val="0D0D0D"/>
              </a:solidFill>
              <a:highlight>
                <a:srgbClr val="FFFFFF"/>
              </a:highlight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spcBef>
                <a:spcPts val="800"/>
              </a:spcBef>
              <a:spcAft>
                <a:spcPts val="800"/>
              </a:spcAft>
              <a:buClrTx/>
            </a:pPr>
            <a:endParaRPr lang="en-GB" sz="1200" dirty="0">
              <a:solidFill>
                <a:srgbClr val="0D0D0D"/>
              </a:solidFill>
              <a:highlight>
                <a:srgbClr val="FFFFFF"/>
              </a:highlight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rtl="0">
              <a:spcBef>
                <a:spcPts val="800"/>
              </a:spcBef>
              <a:spcAft>
                <a:spcPts val="800"/>
              </a:spcAft>
              <a:buClrTx/>
            </a:pPr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55997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>
            <a:extLst>
              <a:ext uri="{FF2B5EF4-FFF2-40B4-BE49-F238E27FC236}">
                <a16:creationId xmlns:a16="http://schemas.microsoft.com/office/drawing/2014/main" id="{4B3E83B9-222A-4520-83DF-65CC433DA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924" y="586588"/>
            <a:ext cx="10710834" cy="831432"/>
          </a:xfrm>
        </p:spPr>
        <p:txBody>
          <a:bodyPr rtlCol="0">
            <a:normAutofit/>
          </a:bodyPr>
          <a:lstStyle/>
          <a:p>
            <a:pPr rtl="0"/>
            <a:r>
              <a:rPr lang="en-GB" b="1" i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Decarbonisation Strategies for the Long Term.</a:t>
            </a:r>
          </a:p>
        </p:txBody>
      </p:sp>
      <p:pic>
        <p:nvPicPr>
          <p:cNvPr id="28" name="Picture Placeholder 27" descr="Close Up of a chess board">
            <a:extLst>
              <a:ext uri="{FF2B5EF4-FFF2-40B4-BE49-F238E27FC236}">
                <a16:creationId xmlns:a16="http://schemas.microsoft.com/office/drawing/2014/main" id="{418F3B9B-6683-4DCF-8F6A-173C94E52CE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t="10670" b="10670"/>
          <a:stretch/>
        </p:blipFill>
        <p:spPr>
          <a:xfrm>
            <a:off x="542924" y="4404052"/>
            <a:ext cx="4022725" cy="1867360"/>
          </a:xfrm>
        </p:spPr>
      </p:pic>
      <p:pic>
        <p:nvPicPr>
          <p:cNvPr id="13" name="Picture Placeholder 12" descr="Cogs brainstorming">
            <a:extLst>
              <a:ext uri="{FF2B5EF4-FFF2-40B4-BE49-F238E27FC236}">
                <a16:creationId xmlns:a16="http://schemas.microsoft.com/office/drawing/2014/main" id="{22858132-76FC-4F1E-BBD7-969497F1A04A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2924" y="2279017"/>
            <a:ext cx="4022725" cy="1843040"/>
          </a:xfrm>
        </p:spPr>
      </p:pic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E17FA55F-C7EA-4BF4-8024-B7D78BD788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9090" y="1969532"/>
            <a:ext cx="6890327" cy="4514395"/>
          </a:xfrm>
        </p:spPr>
        <p:txBody>
          <a:bodyPr rtlCol="0">
            <a:normAutofit/>
          </a:bodyPr>
          <a:lstStyle/>
          <a:p>
            <a:pPr rtl="0"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Transition to Zero-Emission Vehicles.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[11][12]</a:t>
            </a:r>
          </a:p>
          <a:p>
            <a:pPr rtl="0"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US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Invest in Advanced Vehicle Technologies. </a:t>
            </a:r>
            <a:r>
              <a:rPr lang="en-US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[12]</a:t>
            </a:r>
            <a:endParaRPr lang="en-GB" sz="12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rtl="0"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GB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alibri Light" panose="020F0302020204030204" pitchFamily="34" charset="0"/>
                <a:cs typeface="Calibri Light" panose="020F0302020204030204" pitchFamily="34" charset="0"/>
              </a:rPr>
              <a:t>Transition to Renewable Energy</a:t>
            </a: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[9][11]</a:t>
            </a:r>
          </a:p>
          <a:p>
            <a:pPr rtl="0"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Collaboration and Partnerships.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[9]</a:t>
            </a:r>
          </a:p>
          <a:p>
            <a:pPr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GB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alibri Light" panose="020F0302020204030204" pitchFamily="34" charset="0"/>
                <a:cs typeface="Calibri Light" panose="020F0302020204030204" pitchFamily="34" charset="0"/>
              </a:rPr>
              <a:t>Promote Circular Economy Practices. </a:t>
            </a:r>
            <a:r>
              <a:rPr lang="en-GB" sz="120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alibri Light" panose="020F0302020204030204" pitchFamily="34" charset="0"/>
                <a:cs typeface="Calibri Light" panose="020F0302020204030204" pitchFamily="34" charset="0"/>
              </a:rPr>
              <a:t>[10]</a:t>
            </a:r>
          </a:p>
          <a:p>
            <a:pPr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US" b="1" dirty="0">
                <a:solidFill>
                  <a:srgbClr val="0D0D0D"/>
                </a:solidFill>
                <a:highlight>
                  <a:srgbClr val="FFFFFF"/>
                </a:highlight>
                <a:latin typeface="Calibri Light" panose="020F0302020204030204" pitchFamily="34" charset="0"/>
                <a:cs typeface="Calibri Light" panose="020F0302020204030204" pitchFamily="34" charset="0"/>
              </a:rPr>
              <a:t>Embrace a Sustainable Business Model. </a:t>
            </a:r>
            <a:r>
              <a:rPr lang="en-US" sz="1200" dirty="0">
                <a:solidFill>
                  <a:srgbClr val="0D0D0D"/>
                </a:solidFill>
                <a:highlight>
                  <a:srgbClr val="FFFFFF"/>
                </a:highlight>
                <a:latin typeface="Calibri Light" panose="020F0302020204030204" pitchFamily="34" charset="0"/>
                <a:cs typeface="Calibri Light" panose="020F0302020204030204" pitchFamily="34" charset="0"/>
              </a:rPr>
              <a:t>[12][13]</a:t>
            </a:r>
            <a:endParaRPr lang="en-GB" sz="12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Continuous Improvement and Innovation. </a:t>
            </a:r>
            <a:r>
              <a:rPr lang="en-GB" sz="1200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[7][9]</a:t>
            </a:r>
          </a:p>
          <a:p>
            <a:pPr rtl="0"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</a:pPr>
            <a:endParaRPr lang="en-GB" b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2607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>
            <a:extLst>
              <a:ext uri="{FF2B5EF4-FFF2-40B4-BE49-F238E27FC236}">
                <a16:creationId xmlns:a16="http://schemas.microsoft.com/office/drawing/2014/main" id="{4B3E83B9-222A-4520-83DF-65CC433DA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924" y="586588"/>
            <a:ext cx="10710834" cy="831432"/>
          </a:xfrm>
        </p:spPr>
        <p:txBody>
          <a:bodyPr rtlCol="0">
            <a:normAutofit/>
          </a:bodyPr>
          <a:lstStyle/>
          <a:p>
            <a:pPr rtl="0"/>
            <a:r>
              <a:rPr lang="en-GB" b="1" i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Decarbonisation Strategies for the Future. </a:t>
            </a:r>
          </a:p>
        </p:txBody>
      </p:sp>
      <p:pic>
        <p:nvPicPr>
          <p:cNvPr id="28" name="Picture Placeholder 27" descr="Close Up of a chess board">
            <a:extLst>
              <a:ext uri="{FF2B5EF4-FFF2-40B4-BE49-F238E27FC236}">
                <a16:creationId xmlns:a16="http://schemas.microsoft.com/office/drawing/2014/main" id="{418F3B9B-6683-4DCF-8F6A-173C94E52CE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t="10670" b="10670"/>
          <a:stretch/>
        </p:blipFill>
        <p:spPr>
          <a:xfrm>
            <a:off x="7556326" y="4306378"/>
            <a:ext cx="4022725" cy="1867360"/>
          </a:xfrm>
        </p:spPr>
      </p:pic>
      <p:pic>
        <p:nvPicPr>
          <p:cNvPr id="13" name="Picture Placeholder 12" descr="Cogs brainstorming">
            <a:extLst>
              <a:ext uri="{FF2B5EF4-FFF2-40B4-BE49-F238E27FC236}">
                <a16:creationId xmlns:a16="http://schemas.microsoft.com/office/drawing/2014/main" id="{22858132-76FC-4F1E-BBD7-969497F1A04A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6326" y="2279017"/>
            <a:ext cx="4022725" cy="1843040"/>
          </a:xfrm>
        </p:spPr>
      </p:pic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E17FA55F-C7EA-4BF4-8024-B7D78BD788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948" y="1868689"/>
            <a:ext cx="6943378" cy="4836911"/>
          </a:xfrm>
        </p:spPr>
        <p:txBody>
          <a:bodyPr rtlCol="0">
            <a:normAutofit fontScale="92500" lnSpcReduction="10000"/>
          </a:bodyPr>
          <a:lstStyle/>
          <a:p>
            <a:pPr marL="342900" lvl="0" indent="-342900">
              <a:lnSpc>
                <a:spcPct val="120000"/>
              </a:lnSpc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3000" b="1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Synthetic Fuels. </a:t>
            </a:r>
            <a:r>
              <a:rPr lang="en-GB" sz="1400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[</a:t>
            </a:r>
            <a:r>
              <a:rPr lang="en-GB" sz="1300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8][10]</a:t>
            </a:r>
          </a:p>
          <a:p>
            <a:pPr marL="342900" lvl="0" indent="-342900">
              <a:lnSpc>
                <a:spcPct val="120000"/>
              </a:lnSpc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3000" b="1" dirty="0">
                <a:effectLst/>
                <a:highlight>
                  <a:srgbClr val="FFFFFF"/>
                </a:highlight>
                <a:latin typeface="Calibri Light" panose="020F03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Advanced Vehicle Technologies. </a:t>
            </a:r>
            <a:r>
              <a:rPr lang="en-GB" sz="1300" dirty="0">
                <a:effectLst/>
                <a:highlight>
                  <a:srgbClr val="FFFFFF"/>
                </a:highlight>
                <a:latin typeface="Calibri Light" panose="020F03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[7][11]</a:t>
            </a:r>
            <a:endParaRPr lang="en-GB" sz="1300" dirty="0">
              <a:effectLst/>
              <a:latin typeface="Calibri Light" panose="020F030202020403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3000" b="1" dirty="0">
                <a:effectLst/>
                <a:highlight>
                  <a:srgbClr val="FFFFFF"/>
                </a:highlight>
                <a:latin typeface="Calibri Light" panose="020F03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Carbon Capture and </a:t>
            </a:r>
            <a:r>
              <a:rPr lang="en-GB" sz="3000" b="1" dirty="0">
                <a:effectLst/>
                <a:highlight>
                  <a:srgbClr val="FFFFFF"/>
                </a:highlight>
                <a:latin typeface="Calibri Light" panose="020F03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Utilisation</a:t>
            </a:r>
            <a:r>
              <a:rPr lang="en-US" sz="3000" b="1" dirty="0">
                <a:effectLst/>
                <a:highlight>
                  <a:srgbClr val="FFFFFF"/>
                </a:highlight>
                <a:latin typeface="Calibri Light" panose="020F03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(CCU). </a:t>
            </a:r>
            <a:r>
              <a:rPr lang="en-US" sz="1300" dirty="0">
                <a:effectLst/>
                <a:highlight>
                  <a:srgbClr val="FFFFFF"/>
                </a:highlight>
                <a:latin typeface="Calibri Light" panose="020F03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[9][13]</a:t>
            </a:r>
            <a:endParaRPr lang="en-GB" sz="1300" dirty="0">
              <a:effectLst/>
              <a:latin typeface="Calibri Light" panose="020F030202020403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3000" b="1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Carbon-Negative Technologies. </a:t>
            </a:r>
            <a:r>
              <a:rPr lang="en-GB" sz="1300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[11][12]</a:t>
            </a:r>
          </a:p>
          <a:p>
            <a:pPr marL="342900" lvl="0" indent="-342900">
              <a:lnSpc>
                <a:spcPct val="120000"/>
              </a:lnSpc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3000" b="1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Electric Road System (ERS). </a:t>
            </a:r>
            <a:r>
              <a:rPr lang="en-GB" sz="1300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[11]</a:t>
            </a:r>
          </a:p>
          <a:p>
            <a:pPr marL="342900" lvl="0" indent="-342900">
              <a:lnSpc>
                <a:spcPct val="120000"/>
              </a:lnSpc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3000" b="1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Fully Autonomous Trucks. </a:t>
            </a:r>
            <a:r>
              <a:rPr lang="en-GB" sz="1300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[9]</a:t>
            </a:r>
            <a:r>
              <a:rPr lang="en-GB" sz="1400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</a:t>
            </a:r>
          </a:p>
          <a:p>
            <a:pPr marL="342900" indent="-342900">
              <a:lnSpc>
                <a:spcPct val="120000"/>
              </a:lnSpc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  <a:tabLst>
                <a:tab pos="457200" algn="l"/>
              </a:tabLst>
            </a:pPr>
            <a:r>
              <a:rPr lang="en-GB" sz="3000" b="1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Continuous Improvement and Innovation. </a:t>
            </a:r>
            <a:r>
              <a:rPr lang="en-GB" sz="1400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[7][9]</a:t>
            </a:r>
          </a:p>
          <a:p>
            <a:pPr marL="342900" lvl="0" indent="-342900">
              <a:lnSpc>
                <a:spcPct val="120000"/>
              </a:lnSpc>
              <a:spcBef>
                <a:spcPts val="800"/>
              </a:spcBef>
              <a:spcAft>
                <a:spcPts val="800"/>
              </a:spcAft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GB" sz="3000" dirty="0">
              <a:effectLst/>
              <a:latin typeface="Calibri Light" panose="020F030202020403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rtl="0">
              <a:buClrTx/>
            </a:pPr>
            <a:endParaRPr lang="en-GB" b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rtl="0">
              <a:buClrTx/>
            </a:pPr>
            <a:endParaRPr lang="en-GB" b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rtl="0">
              <a:buClrTx/>
            </a:pPr>
            <a:endParaRPr lang="en-GB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36413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F2007F-35D5-B052-22B2-8E635A90E2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925" y="539336"/>
            <a:ext cx="6400800" cy="766778"/>
          </a:xfrm>
        </p:spPr>
        <p:txBody>
          <a:bodyPr/>
          <a:lstStyle/>
          <a:p>
            <a:r>
              <a:rPr lang="en-GB" b="1" i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Summary.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C41C77-751F-A613-757B-678FFF22F7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5224" y="1159498"/>
            <a:ext cx="6803852" cy="4986778"/>
          </a:xfrm>
        </p:spPr>
        <p:txBody>
          <a:bodyPr>
            <a:normAutofit/>
          </a:bodyPr>
          <a:lstStyle/>
          <a:p>
            <a:pPr>
              <a:buClr>
                <a:schemeClr val="tx1"/>
              </a:buClr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Changes to meet Decarbonisation are inevitable.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[7][9]</a:t>
            </a:r>
          </a:p>
          <a:p>
            <a:pPr>
              <a:buClr>
                <a:schemeClr val="tx1"/>
              </a:buClr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Effective Measures.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[11]</a:t>
            </a:r>
          </a:p>
          <a:p>
            <a:pPr>
              <a:buClr>
                <a:schemeClr val="tx1"/>
              </a:buClr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If changes aren’t made, the consequences could be catastrophic. </a:t>
            </a:r>
            <a:r>
              <a:rPr lang="en-GB" sz="1200" dirty="0">
                <a:latin typeface="Calibri Light" panose="020F0302020204030204" pitchFamily="34" charset="0"/>
                <a:cs typeface="Calibri Light" panose="020F0302020204030204" pitchFamily="34" charset="0"/>
              </a:rPr>
              <a:t>[12][13]</a:t>
            </a:r>
          </a:p>
          <a:p>
            <a:pPr>
              <a:buClr>
                <a:schemeClr val="tx1"/>
              </a:buClr>
            </a:pPr>
            <a:r>
              <a:rPr lang="en-GB" sz="2800" b="1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Continuous Improvement and Innovation is essential. </a:t>
            </a:r>
            <a:r>
              <a:rPr lang="en-GB" sz="1200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[7][9]</a:t>
            </a:r>
          </a:p>
          <a:p>
            <a:pPr>
              <a:buClr>
                <a:schemeClr val="tx1"/>
              </a:buClr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Evaluation           Continual improvement. </a:t>
            </a:r>
            <a:r>
              <a:rPr lang="en-GB" sz="1200">
                <a:latin typeface="Calibri Light" panose="020F0302020204030204" pitchFamily="34" charset="0"/>
                <a:cs typeface="Calibri Light" panose="020F0302020204030204" pitchFamily="34" charset="0"/>
              </a:rPr>
              <a:t>[9][11]</a:t>
            </a:r>
            <a:endParaRPr lang="en-GB" sz="12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buClr>
                <a:schemeClr val="tx1"/>
              </a:buClr>
            </a:pPr>
            <a:endParaRPr lang="en-GB" b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9" name="Picture Placeholder 25" descr="A person showing drawings on pieces of paper with a pen">
            <a:extLst>
              <a:ext uri="{FF2B5EF4-FFF2-40B4-BE49-F238E27FC236}">
                <a16:creationId xmlns:a16="http://schemas.microsoft.com/office/drawing/2014/main" id="{19F2D5E5-E918-D641-BE79-23FC7E5F459D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/>
          <a:srcRect t="15667" b="15667"/>
          <a:stretch/>
        </p:blipFill>
        <p:spPr>
          <a:xfrm>
            <a:off x="542924" y="1797050"/>
            <a:ext cx="4022725" cy="1841500"/>
          </a:xfrm>
        </p:spPr>
      </p:pic>
      <p:pic>
        <p:nvPicPr>
          <p:cNvPr id="10" name="Picture Placeholder 19" descr="Close Up of a chess board">
            <a:extLst>
              <a:ext uri="{FF2B5EF4-FFF2-40B4-BE49-F238E27FC236}">
                <a16:creationId xmlns:a16="http://schemas.microsoft.com/office/drawing/2014/main" id="{DEEF1C07-7D4A-022D-B8E5-CE61043E1FEF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4"/>
          <a:srcRect t="14839" b="14839"/>
          <a:stretch/>
        </p:blipFill>
        <p:spPr>
          <a:xfrm>
            <a:off x="542924" y="3986068"/>
            <a:ext cx="4022725" cy="1879600"/>
          </a:xfrm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58099843-7A42-9F18-B6F0-B82D9C9C2E9D}"/>
              </a:ext>
            </a:extLst>
          </p:cNvPr>
          <p:cNvSpPr/>
          <p:nvPr/>
        </p:nvSpPr>
        <p:spPr>
          <a:xfrm>
            <a:off x="6821442" y="4897587"/>
            <a:ext cx="480290" cy="101600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4377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F67426A-9C36-4C9E-B549-AD3B8874F1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5634" y="728905"/>
            <a:ext cx="5893683" cy="721204"/>
          </a:xfrm>
        </p:spPr>
        <p:txBody>
          <a:bodyPr rtlCol="0"/>
          <a:lstStyle/>
          <a:p>
            <a:pPr rtl="0"/>
            <a:r>
              <a:rPr lang="en-GB" b="1" i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Thank You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A9D6F00D-881F-4920-89F9-792BA92E543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85634" y="2891954"/>
            <a:ext cx="5926564" cy="2500206"/>
          </a:xfrm>
        </p:spPr>
        <p:txBody>
          <a:bodyPr rtlCol="0">
            <a:normAutofit/>
          </a:bodyPr>
          <a:lstStyle/>
          <a:p>
            <a:pPr marL="0" indent="0" algn="ctr" rtl="0">
              <a:buNone/>
            </a:pPr>
            <a:r>
              <a:rPr lang="en-GB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Any Questions?</a:t>
            </a:r>
          </a:p>
        </p:txBody>
      </p:sp>
      <p:pic>
        <p:nvPicPr>
          <p:cNvPr id="18" name="Picture Placeholder 17" descr="Close Up of a chess board">
            <a:extLst>
              <a:ext uri="{FF2B5EF4-FFF2-40B4-BE49-F238E27FC236}">
                <a16:creationId xmlns:a16="http://schemas.microsoft.com/office/drawing/2014/main" id="{5321AB55-5509-4588-ABEC-5DFF2EFF6B5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31075" y="0"/>
            <a:ext cx="4860925" cy="6858000"/>
          </a:xfrm>
        </p:spPr>
      </p:pic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64D73EFD-BA26-43EF-A3B9-C2877D8A6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00800"/>
            <a:ext cx="2743200" cy="365125"/>
          </a:xfrm>
        </p:spPr>
        <p:txBody>
          <a:bodyPr rtlCol="0"/>
          <a:lstStyle/>
          <a:p>
            <a:pPr rtl="0"/>
            <a:fld id="{DFA5D71E-5CDF-4C93-8A75-5B916FDC5BEA}" type="slidenum">
              <a:rPr lang="en-GB" smtClean="0"/>
              <a:pPr rtl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547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5BD7415-1A32-FA83-BCF2-0F3B4CE8E5A1}"/>
              </a:ext>
            </a:extLst>
          </p:cNvPr>
          <p:cNvSpPr txBox="1"/>
          <p:nvPr/>
        </p:nvSpPr>
        <p:spPr>
          <a:xfrm>
            <a:off x="572654" y="563418"/>
            <a:ext cx="61698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i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References.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4336C0-8C2F-8598-DB35-E997676765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654" y="1628775"/>
            <a:ext cx="8182264" cy="4583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3487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1634ECB-9B99-6625-4F69-28573E27E0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5" y="871974"/>
            <a:ext cx="8020050" cy="5114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0579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3240</TotalTime>
  <Words>740</Words>
  <Application>Microsoft Office PowerPoint</Application>
  <PresentationFormat>Widescreen</PresentationFormat>
  <Paragraphs>115</Paragraphs>
  <Slides>17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Aller</vt:lpstr>
      <vt:lpstr>Aptos</vt:lpstr>
      <vt:lpstr>Aptos Display</vt:lpstr>
      <vt:lpstr>Arial</vt:lpstr>
      <vt:lpstr>Calibri Light</vt:lpstr>
      <vt:lpstr>Segoe UI</vt:lpstr>
      <vt:lpstr>Symbol</vt:lpstr>
      <vt:lpstr>Office Theme</vt:lpstr>
      <vt:lpstr>Course: MSc Engineering Project Management  Module: ACEA7006 Engineering Management Leadership Assignment: Business Analysis &amp; Planning University number: 1809810 Date submitted: 23/05/2024 </vt:lpstr>
      <vt:lpstr>Introduction</vt:lpstr>
      <vt:lpstr>Summary of Current Issues </vt:lpstr>
      <vt:lpstr>Why does Employee Retention &amp; Recruitment Matter? </vt:lpstr>
      <vt:lpstr>Causes of Retention &amp; Recruitment Issues?</vt:lpstr>
      <vt:lpstr>Causes of Retention &amp; Recruitment Issues?</vt:lpstr>
      <vt:lpstr>Employment Strategies for the Interim. </vt:lpstr>
      <vt:lpstr>Employment Strategies for the Future.</vt:lpstr>
      <vt:lpstr>Summary.</vt:lpstr>
      <vt:lpstr>Why does Decarbonisation Matter?</vt:lpstr>
      <vt:lpstr>Decarbonisation Strategies for the Intermediate. </vt:lpstr>
      <vt:lpstr>Decarbonisation Strategies for the Long Term.</vt:lpstr>
      <vt:lpstr>Decarbonisation Strategies for the Future. </vt:lpstr>
      <vt:lpstr>Summary.</vt:lpstr>
      <vt:lpstr>Thank You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Course: MSc Engineering Project Management  Module: ACEA7006 Engineering Management Leadership Assignment: Business Analysis &amp; Planning University number: 1809810 Date submitted: 23/05/2024 </dc:title>
  <dc:creator>Mathew Thomas</dc:creator>
  <cp:lastModifiedBy>Mathew Thomas</cp:lastModifiedBy>
  <cp:revision>33</cp:revision>
  <dcterms:created xsi:type="dcterms:W3CDTF">2024-05-05T13:32:59Z</dcterms:created>
  <dcterms:modified xsi:type="dcterms:W3CDTF">2024-05-22T19:05:24Z</dcterms:modified>
</cp:coreProperties>
</file>