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0"/>
  </p:notesMasterIdLst>
  <p:sldIdLst>
    <p:sldId id="256" r:id="rId2"/>
    <p:sldId id="275" r:id="rId3"/>
    <p:sldId id="276" r:id="rId4"/>
    <p:sldId id="277" r:id="rId5"/>
    <p:sldId id="278" r:id="rId6"/>
    <p:sldId id="263" r:id="rId7"/>
    <p:sldId id="287" r:id="rId8"/>
    <p:sldId id="295" r:id="rId9"/>
    <p:sldId id="296" r:id="rId10"/>
    <p:sldId id="297" r:id="rId11"/>
    <p:sldId id="298" r:id="rId12"/>
    <p:sldId id="299" r:id="rId13"/>
    <p:sldId id="300" r:id="rId14"/>
    <p:sldId id="301" r:id="rId15"/>
    <p:sldId id="302" r:id="rId16"/>
    <p:sldId id="303" r:id="rId17"/>
    <p:sldId id="289" r:id="rId18"/>
    <p:sldId id="290" r:id="rId19"/>
    <p:sldId id="291" r:id="rId20"/>
    <p:sldId id="292" r:id="rId21"/>
    <p:sldId id="265" r:id="rId22"/>
    <p:sldId id="266" r:id="rId23"/>
    <p:sldId id="267" r:id="rId24"/>
    <p:sldId id="268" r:id="rId25"/>
    <p:sldId id="269" r:id="rId26"/>
    <p:sldId id="270" r:id="rId27"/>
    <p:sldId id="271" r:id="rId28"/>
    <p:sldId id="27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8C1B39-D4FB-4FBA-BE64-D45492414B4A}" type="datetimeFigureOut">
              <a:rPr lang="en-GB" smtClean="0"/>
              <a:t>26/09/2019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9BF4AE-291B-45C1-BB29-E0E64D944710}" type="slidenum">
              <a:rPr lang="en-GB" smtClean="0"/>
              <a:t>‹#›</a:t>
            </a:fld>
            <a:endParaRPr lang="en-GB"/>
          </a:p>
        </p:txBody>
      </p:sp>
    </p:spTree>
    <p:extLst>
      <p:ext uri="{BB962C8B-B14F-4D97-AF65-F5344CB8AC3E}">
        <p14:creationId xmlns:p14="http://schemas.microsoft.com/office/powerpoint/2010/main" val="604355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p:spPr>
        <p:txBody>
          <a:bodyPr/>
          <a:lstStyle/>
          <a:p>
            <a:pPr eaLnBrk="1" hangingPunct="1"/>
            <a:endParaRPr lang="en-US" smtClean="0"/>
          </a:p>
        </p:txBody>
      </p:sp>
      <p:sp>
        <p:nvSpPr>
          <p:cNvPr id="26628" name="Slide Number Placeholder 3"/>
          <p:cNvSpPr>
            <a:spLocks noGrp="1"/>
          </p:cNvSpPr>
          <p:nvPr>
            <p:ph type="sldNum" sz="quarter" idx="5"/>
          </p:nvPr>
        </p:nvSpPr>
        <p:spPr>
          <a:noFill/>
        </p:spPr>
        <p:txBody>
          <a:bodyPr/>
          <a:lstStyle/>
          <a:p>
            <a:fld id="{6A53AE61-D428-4323-8102-D6CA656C7021}" type="slidenum">
              <a:rPr lang="en-GB" smtClean="0"/>
              <a:pPr/>
              <a:t>6</a:t>
            </a:fld>
            <a:endParaRPr lang="en-GB" smtClean="0"/>
          </a:p>
        </p:txBody>
      </p:sp>
    </p:spTree>
    <p:extLst>
      <p:ext uri="{BB962C8B-B14F-4D97-AF65-F5344CB8AC3E}">
        <p14:creationId xmlns:p14="http://schemas.microsoft.com/office/powerpoint/2010/main" val="20119203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8</a:t>
            </a:fld>
            <a:endParaRPr lang="en-GB" smtClean="0"/>
          </a:p>
        </p:txBody>
      </p:sp>
    </p:spTree>
    <p:extLst>
      <p:ext uri="{BB962C8B-B14F-4D97-AF65-F5344CB8AC3E}">
        <p14:creationId xmlns:p14="http://schemas.microsoft.com/office/powerpoint/2010/main" val="36083468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9</a:t>
            </a:fld>
            <a:endParaRPr lang="en-GB" smtClean="0"/>
          </a:p>
        </p:txBody>
      </p:sp>
    </p:spTree>
    <p:extLst>
      <p:ext uri="{BB962C8B-B14F-4D97-AF65-F5344CB8AC3E}">
        <p14:creationId xmlns:p14="http://schemas.microsoft.com/office/powerpoint/2010/main" val="14158170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10</a:t>
            </a:fld>
            <a:endParaRPr lang="en-GB" smtClean="0"/>
          </a:p>
        </p:txBody>
      </p:sp>
    </p:spTree>
    <p:extLst>
      <p:ext uri="{BB962C8B-B14F-4D97-AF65-F5344CB8AC3E}">
        <p14:creationId xmlns:p14="http://schemas.microsoft.com/office/powerpoint/2010/main" val="2975035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11</a:t>
            </a:fld>
            <a:endParaRPr lang="en-GB" smtClean="0"/>
          </a:p>
        </p:txBody>
      </p:sp>
    </p:spTree>
    <p:extLst>
      <p:ext uri="{BB962C8B-B14F-4D97-AF65-F5344CB8AC3E}">
        <p14:creationId xmlns:p14="http://schemas.microsoft.com/office/powerpoint/2010/main" val="728504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12</a:t>
            </a:fld>
            <a:endParaRPr lang="en-GB" smtClean="0"/>
          </a:p>
        </p:txBody>
      </p:sp>
    </p:spTree>
    <p:extLst>
      <p:ext uri="{BB962C8B-B14F-4D97-AF65-F5344CB8AC3E}">
        <p14:creationId xmlns:p14="http://schemas.microsoft.com/office/powerpoint/2010/main" val="503195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13</a:t>
            </a:fld>
            <a:endParaRPr lang="en-GB" smtClean="0"/>
          </a:p>
        </p:txBody>
      </p:sp>
    </p:spTree>
    <p:extLst>
      <p:ext uri="{BB962C8B-B14F-4D97-AF65-F5344CB8AC3E}">
        <p14:creationId xmlns:p14="http://schemas.microsoft.com/office/powerpoint/2010/main" val="36812285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14</a:t>
            </a:fld>
            <a:endParaRPr lang="en-GB" smtClean="0"/>
          </a:p>
        </p:txBody>
      </p:sp>
    </p:spTree>
    <p:extLst>
      <p:ext uri="{BB962C8B-B14F-4D97-AF65-F5344CB8AC3E}">
        <p14:creationId xmlns:p14="http://schemas.microsoft.com/office/powerpoint/2010/main" val="41497813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US" smtClean="0"/>
          </a:p>
        </p:txBody>
      </p:sp>
      <p:sp>
        <p:nvSpPr>
          <p:cNvPr id="36868" name="Slide Number Placeholder 3"/>
          <p:cNvSpPr>
            <a:spLocks noGrp="1"/>
          </p:cNvSpPr>
          <p:nvPr>
            <p:ph type="sldNum" sz="quarter" idx="5"/>
          </p:nvPr>
        </p:nvSpPr>
        <p:spPr>
          <a:noFill/>
        </p:spPr>
        <p:txBody>
          <a:bodyPr/>
          <a:lstStyle/>
          <a:p>
            <a:fld id="{5C96F887-2D8B-4F88-A93D-F96E4BC298D5}" type="slidenum">
              <a:rPr lang="en-GB" smtClean="0"/>
              <a:pPr/>
              <a:t>15</a:t>
            </a:fld>
            <a:endParaRPr lang="en-GB" smtClean="0"/>
          </a:p>
        </p:txBody>
      </p:sp>
    </p:spTree>
    <p:extLst>
      <p:ext uri="{BB962C8B-B14F-4D97-AF65-F5344CB8AC3E}">
        <p14:creationId xmlns:p14="http://schemas.microsoft.com/office/powerpoint/2010/main" val="34354146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eaLnBrk="1" hangingPunct="1"/>
            <a:endParaRPr lang="en-US" smtClean="0"/>
          </a:p>
        </p:txBody>
      </p:sp>
      <p:sp>
        <p:nvSpPr>
          <p:cNvPr id="22532" name="Slide Number Placeholder 3"/>
          <p:cNvSpPr>
            <a:spLocks noGrp="1"/>
          </p:cNvSpPr>
          <p:nvPr>
            <p:ph type="sldNum" sz="quarter" idx="5"/>
          </p:nvPr>
        </p:nvSpPr>
        <p:spPr>
          <a:noFill/>
        </p:spPr>
        <p:txBody>
          <a:bodyPr/>
          <a:lstStyle/>
          <a:p>
            <a:fld id="{9064A41B-307F-443F-A253-E952044DD834}" type="slidenum">
              <a:rPr lang="en-GB" smtClean="0"/>
              <a:pPr/>
              <a:t>17</a:t>
            </a:fld>
            <a:endParaRPr lang="en-GB" smtClean="0"/>
          </a:p>
        </p:txBody>
      </p:sp>
    </p:spTree>
    <p:extLst>
      <p:ext uri="{BB962C8B-B14F-4D97-AF65-F5344CB8AC3E}">
        <p14:creationId xmlns:p14="http://schemas.microsoft.com/office/powerpoint/2010/main" val="8797841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ln/>
        </p:spPr>
        <p:txBody>
          <a:bodyPr/>
          <a:lstStyle/>
          <a:p>
            <a:pPr eaLnBrk="1" hangingPunct="1"/>
            <a:endParaRPr lang="en-US" smtClean="0"/>
          </a:p>
        </p:txBody>
      </p:sp>
      <p:sp>
        <p:nvSpPr>
          <p:cNvPr id="23556" name="Slide Number Placeholder 3"/>
          <p:cNvSpPr>
            <a:spLocks noGrp="1"/>
          </p:cNvSpPr>
          <p:nvPr>
            <p:ph type="sldNum" sz="quarter" idx="5"/>
          </p:nvPr>
        </p:nvSpPr>
        <p:spPr>
          <a:noFill/>
        </p:spPr>
        <p:txBody>
          <a:bodyPr/>
          <a:lstStyle/>
          <a:p>
            <a:fld id="{8E4764C3-9A94-4C50-A9B0-969120A9505D}" type="slidenum">
              <a:rPr lang="en-GB" smtClean="0"/>
              <a:pPr/>
              <a:t>18</a:t>
            </a:fld>
            <a:endParaRPr lang="en-GB" smtClean="0"/>
          </a:p>
        </p:txBody>
      </p:sp>
    </p:spTree>
    <p:extLst>
      <p:ext uri="{BB962C8B-B14F-4D97-AF65-F5344CB8AC3E}">
        <p14:creationId xmlns:p14="http://schemas.microsoft.com/office/powerpoint/2010/main" val="8272357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p:spPr>
        <p:txBody>
          <a:bodyPr/>
          <a:lstStyle/>
          <a:p>
            <a:pPr eaLnBrk="1" hangingPunct="1"/>
            <a:endParaRPr lang="en-US" smtClean="0"/>
          </a:p>
        </p:txBody>
      </p:sp>
      <p:sp>
        <p:nvSpPr>
          <p:cNvPr id="24580" name="Slide Number Placeholder 3"/>
          <p:cNvSpPr>
            <a:spLocks noGrp="1"/>
          </p:cNvSpPr>
          <p:nvPr>
            <p:ph type="sldNum" sz="quarter" idx="5"/>
          </p:nvPr>
        </p:nvSpPr>
        <p:spPr>
          <a:noFill/>
        </p:spPr>
        <p:txBody>
          <a:bodyPr/>
          <a:lstStyle/>
          <a:p>
            <a:fld id="{495B84F5-5E01-47EC-904C-6F0B1F6E56D3}" type="slidenum">
              <a:rPr lang="en-GB" smtClean="0"/>
              <a:pPr/>
              <a:t>19</a:t>
            </a:fld>
            <a:endParaRPr lang="en-GB" smtClean="0"/>
          </a:p>
        </p:txBody>
      </p:sp>
    </p:spTree>
    <p:extLst>
      <p:ext uri="{BB962C8B-B14F-4D97-AF65-F5344CB8AC3E}">
        <p14:creationId xmlns:p14="http://schemas.microsoft.com/office/powerpoint/2010/main" val="17814769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endParaRPr lang="en-US" smtClean="0"/>
          </a:p>
        </p:txBody>
      </p:sp>
      <p:sp>
        <p:nvSpPr>
          <p:cNvPr id="25604" name="Slide Number Placeholder 3"/>
          <p:cNvSpPr>
            <a:spLocks noGrp="1"/>
          </p:cNvSpPr>
          <p:nvPr>
            <p:ph type="sldNum" sz="quarter" idx="5"/>
          </p:nvPr>
        </p:nvSpPr>
        <p:spPr>
          <a:noFill/>
        </p:spPr>
        <p:txBody>
          <a:bodyPr/>
          <a:lstStyle/>
          <a:p>
            <a:fld id="{5D81DCFC-E769-439B-964F-796A591A3D69}" type="slidenum">
              <a:rPr lang="en-GB" smtClean="0"/>
              <a:pPr/>
              <a:t>20</a:t>
            </a:fld>
            <a:endParaRPr lang="en-GB" smtClean="0"/>
          </a:p>
        </p:txBody>
      </p:sp>
    </p:spTree>
    <p:extLst>
      <p:ext uri="{BB962C8B-B14F-4D97-AF65-F5344CB8AC3E}">
        <p14:creationId xmlns:p14="http://schemas.microsoft.com/office/powerpoint/2010/main" val="17859642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p:spPr>
        <p:txBody>
          <a:bodyPr/>
          <a:lstStyle/>
          <a:p>
            <a:pPr eaLnBrk="1" hangingPunct="1"/>
            <a:endParaRPr lang="en-US" smtClean="0"/>
          </a:p>
        </p:txBody>
      </p:sp>
      <p:sp>
        <p:nvSpPr>
          <p:cNvPr id="28676" name="Slide Number Placeholder 3"/>
          <p:cNvSpPr>
            <a:spLocks noGrp="1"/>
          </p:cNvSpPr>
          <p:nvPr>
            <p:ph type="sldNum" sz="quarter" idx="5"/>
          </p:nvPr>
        </p:nvSpPr>
        <p:spPr>
          <a:noFill/>
        </p:spPr>
        <p:txBody>
          <a:bodyPr/>
          <a:lstStyle/>
          <a:p>
            <a:fld id="{3FEA9336-96BE-430E-964E-78B6D83E54D2}" type="slidenum">
              <a:rPr lang="en-GB" smtClean="0"/>
              <a:pPr/>
              <a:t>21</a:t>
            </a:fld>
            <a:endParaRPr lang="en-GB" smtClean="0"/>
          </a:p>
        </p:txBody>
      </p:sp>
    </p:spTree>
    <p:extLst>
      <p:ext uri="{BB962C8B-B14F-4D97-AF65-F5344CB8AC3E}">
        <p14:creationId xmlns:p14="http://schemas.microsoft.com/office/powerpoint/2010/main" val="8986743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p:spPr>
        <p:txBody>
          <a:bodyPr/>
          <a:lstStyle/>
          <a:p>
            <a:pPr eaLnBrk="1" hangingPunct="1"/>
            <a:endParaRPr lang="en-US" smtClean="0"/>
          </a:p>
        </p:txBody>
      </p:sp>
      <p:sp>
        <p:nvSpPr>
          <p:cNvPr id="29700" name="Slide Number Placeholder 3"/>
          <p:cNvSpPr>
            <a:spLocks noGrp="1"/>
          </p:cNvSpPr>
          <p:nvPr>
            <p:ph type="sldNum" sz="quarter" idx="5"/>
          </p:nvPr>
        </p:nvSpPr>
        <p:spPr>
          <a:noFill/>
        </p:spPr>
        <p:txBody>
          <a:bodyPr/>
          <a:lstStyle/>
          <a:p>
            <a:fld id="{D27334E8-9ACA-4AFB-A5D2-4E081017AA38}" type="slidenum">
              <a:rPr lang="en-GB" smtClean="0"/>
              <a:pPr/>
              <a:t>22</a:t>
            </a:fld>
            <a:endParaRPr lang="en-GB" smtClean="0"/>
          </a:p>
        </p:txBody>
      </p:sp>
    </p:spTree>
    <p:extLst>
      <p:ext uri="{BB962C8B-B14F-4D97-AF65-F5344CB8AC3E}">
        <p14:creationId xmlns:p14="http://schemas.microsoft.com/office/powerpoint/2010/main" val="7677648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p:spPr>
        <p:txBody>
          <a:bodyPr/>
          <a:lstStyle/>
          <a:p>
            <a:pPr eaLnBrk="1" hangingPunct="1"/>
            <a:endParaRPr lang="en-US" smtClean="0"/>
          </a:p>
        </p:txBody>
      </p:sp>
      <p:sp>
        <p:nvSpPr>
          <p:cNvPr id="30724" name="Slide Number Placeholder 3"/>
          <p:cNvSpPr>
            <a:spLocks noGrp="1"/>
          </p:cNvSpPr>
          <p:nvPr>
            <p:ph type="sldNum" sz="quarter" idx="5"/>
          </p:nvPr>
        </p:nvSpPr>
        <p:spPr>
          <a:noFill/>
        </p:spPr>
        <p:txBody>
          <a:bodyPr/>
          <a:lstStyle/>
          <a:p>
            <a:fld id="{C17EFD5F-C99B-4DE1-8FA4-F5B4FA5E1B61}" type="slidenum">
              <a:rPr lang="en-GB" smtClean="0"/>
              <a:pPr/>
              <a:t>23</a:t>
            </a:fld>
            <a:endParaRPr lang="en-GB" smtClean="0"/>
          </a:p>
        </p:txBody>
      </p:sp>
    </p:spTree>
    <p:extLst>
      <p:ext uri="{BB962C8B-B14F-4D97-AF65-F5344CB8AC3E}">
        <p14:creationId xmlns:p14="http://schemas.microsoft.com/office/powerpoint/2010/main" val="17427214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p:spPr>
        <p:txBody>
          <a:bodyPr/>
          <a:lstStyle/>
          <a:p>
            <a:pPr eaLnBrk="1" hangingPunct="1"/>
            <a:endParaRPr lang="en-US" smtClean="0"/>
          </a:p>
        </p:txBody>
      </p:sp>
      <p:sp>
        <p:nvSpPr>
          <p:cNvPr id="31748" name="Slide Number Placeholder 3"/>
          <p:cNvSpPr>
            <a:spLocks noGrp="1"/>
          </p:cNvSpPr>
          <p:nvPr>
            <p:ph type="sldNum" sz="quarter" idx="5"/>
          </p:nvPr>
        </p:nvSpPr>
        <p:spPr>
          <a:noFill/>
        </p:spPr>
        <p:txBody>
          <a:bodyPr/>
          <a:lstStyle/>
          <a:p>
            <a:fld id="{1BB61996-3159-4CE3-A95F-608FA0089829}" type="slidenum">
              <a:rPr lang="en-GB" smtClean="0"/>
              <a:pPr/>
              <a:t>24</a:t>
            </a:fld>
            <a:endParaRPr lang="en-GB" smtClean="0"/>
          </a:p>
        </p:txBody>
      </p:sp>
    </p:spTree>
    <p:extLst>
      <p:ext uri="{BB962C8B-B14F-4D97-AF65-F5344CB8AC3E}">
        <p14:creationId xmlns:p14="http://schemas.microsoft.com/office/powerpoint/2010/main" val="3897806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p:spPr>
        <p:txBody>
          <a:bodyPr/>
          <a:lstStyle/>
          <a:p>
            <a:endParaRPr lang="en-US" smtClean="0"/>
          </a:p>
        </p:txBody>
      </p:sp>
      <p:sp>
        <p:nvSpPr>
          <p:cNvPr id="32772" name="Slide Number Placeholder 3"/>
          <p:cNvSpPr>
            <a:spLocks noGrp="1"/>
          </p:cNvSpPr>
          <p:nvPr>
            <p:ph type="sldNum" sz="quarter" idx="5"/>
          </p:nvPr>
        </p:nvSpPr>
        <p:spPr>
          <a:noFill/>
        </p:spPr>
        <p:txBody>
          <a:bodyPr/>
          <a:lstStyle/>
          <a:p>
            <a:fld id="{C599E7B4-C89B-4BBA-8019-32A97013D656}" type="slidenum">
              <a:rPr lang="en-US" smtClean="0"/>
              <a:pPr/>
              <a:t>25</a:t>
            </a:fld>
            <a:endParaRPr lang="en-US" smtClean="0"/>
          </a:p>
        </p:txBody>
      </p:sp>
    </p:spTree>
    <p:extLst>
      <p:ext uri="{BB962C8B-B14F-4D97-AF65-F5344CB8AC3E}">
        <p14:creationId xmlns:p14="http://schemas.microsoft.com/office/powerpoint/2010/main" val="12182107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p:spPr>
        <p:txBody>
          <a:bodyPr/>
          <a:lstStyle/>
          <a:p>
            <a:endParaRPr lang="en-US" smtClean="0"/>
          </a:p>
        </p:txBody>
      </p:sp>
      <p:sp>
        <p:nvSpPr>
          <p:cNvPr id="33796" name="Slide Number Placeholder 3"/>
          <p:cNvSpPr>
            <a:spLocks noGrp="1"/>
          </p:cNvSpPr>
          <p:nvPr>
            <p:ph type="sldNum" sz="quarter" idx="5"/>
          </p:nvPr>
        </p:nvSpPr>
        <p:spPr>
          <a:noFill/>
        </p:spPr>
        <p:txBody>
          <a:bodyPr/>
          <a:lstStyle/>
          <a:p>
            <a:fld id="{B2FB8171-4D3F-4A68-9791-5BD79459320C}" type="slidenum">
              <a:rPr lang="en-US" smtClean="0"/>
              <a:pPr/>
              <a:t>26</a:t>
            </a:fld>
            <a:endParaRPr lang="en-US" smtClean="0"/>
          </a:p>
        </p:txBody>
      </p:sp>
    </p:spTree>
    <p:extLst>
      <p:ext uri="{BB962C8B-B14F-4D97-AF65-F5344CB8AC3E}">
        <p14:creationId xmlns:p14="http://schemas.microsoft.com/office/powerpoint/2010/main" val="3594721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p:spPr>
        <p:txBody>
          <a:bodyPr/>
          <a:lstStyle/>
          <a:p>
            <a:pPr eaLnBrk="1" hangingPunct="1"/>
            <a:endParaRPr lang="en-US" smtClean="0"/>
          </a:p>
        </p:txBody>
      </p:sp>
      <p:sp>
        <p:nvSpPr>
          <p:cNvPr id="34820" name="Slide Number Placeholder 3"/>
          <p:cNvSpPr>
            <a:spLocks noGrp="1"/>
          </p:cNvSpPr>
          <p:nvPr>
            <p:ph type="sldNum" sz="quarter" idx="5"/>
          </p:nvPr>
        </p:nvSpPr>
        <p:spPr>
          <a:noFill/>
        </p:spPr>
        <p:txBody>
          <a:bodyPr/>
          <a:lstStyle/>
          <a:p>
            <a:fld id="{87FB289F-444A-4E58-B733-58D4A6D36F1B}" type="slidenum">
              <a:rPr lang="en-GB" smtClean="0"/>
              <a:pPr/>
              <a:t>27</a:t>
            </a:fld>
            <a:endParaRPr lang="en-GB" smtClean="0"/>
          </a:p>
        </p:txBody>
      </p:sp>
    </p:spTree>
    <p:extLst>
      <p:ext uri="{BB962C8B-B14F-4D97-AF65-F5344CB8AC3E}">
        <p14:creationId xmlns:p14="http://schemas.microsoft.com/office/powerpoint/2010/main" val="7770100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257004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196117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B329E00-FD38-42B4-99C3-5417A3CD552D}"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366890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B329E00-FD38-42B4-99C3-5417A3CD552D}" type="datetimeFigureOut">
              <a:rPr lang="en-GB" smtClean="0"/>
              <a:t>26/09/2019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826710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B329E00-FD38-42B4-99C3-5417A3CD552D}" type="datetimeFigureOut">
              <a:rPr lang="en-GB" smtClean="0"/>
              <a:t>26/09/2019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3572334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B329E00-FD38-42B4-99C3-5417A3CD552D}" type="datetimeFigureOut">
              <a:rPr lang="en-GB" smtClean="0"/>
              <a:t>26/09/2019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1828409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329E00-FD38-42B4-99C3-5417A3CD552D}" type="datetimeFigureOut">
              <a:rPr lang="en-GB" smtClean="0"/>
              <a:t>26/09/2019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4243316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0B329E00-FD38-42B4-99C3-5417A3CD552D}" type="datetimeFigureOut">
              <a:rPr lang="en-GB" smtClean="0"/>
              <a:t>26/09/2019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658392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0B329E00-FD38-42B4-99C3-5417A3CD552D}" type="datetimeFigureOut">
              <a:rPr lang="en-GB" smtClean="0"/>
              <a:t>26/09/2019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459580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1891317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329E00-FD38-42B4-99C3-5417A3CD552D}" type="datetimeFigureOut">
              <a:rPr lang="en-GB" smtClean="0"/>
              <a:t>26/09/2019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6BD432-6838-4DBA-A24D-2FC0278E21B8}" type="slidenum">
              <a:rPr lang="en-GB" smtClean="0"/>
              <a:t>‹#›</a:t>
            </a:fld>
            <a:endParaRPr lang="en-GB"/>
          </a:p>
        </p:txBody>
      </p:sp>
    </p:spTree>
    <p:extLst>
      <p:ext uri="{BB962C8B-B14F-4D97-AF65-F5344CB8AC3E}">
        <p14:creationId xmlns:p14="http://schemas.microsoft.com/office/powerpoint/2010/main" val="2631073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B329E00-FD38-42B4-99C3-5417A3CD552D}" type="datetimeFigureOut">
              <a:rPr lang="en-GB" smtClean="0"/>
              <a:t>26/09/2019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56BD432-6838-4DBA-A24D-2FC0278E21B8}" type="slidenum">
              <a:rPr lang="en-GB" smtClean="0"/>
              <a:t>‹#›</a:t>
            </a:fld>
            <a:endParaRPr lang="en-GB"/>
          </a:p>
        </p:txBody>
      </p:sp>
    </p:spTree>
    <p:extLst>
      <p:ext uri="{BB962C8B-B14F-4D97-AF65-F5344CB8AC3E}">
        <p14:creationId xmlns:p14="http://schemas.microsoft.com/office/powerpoint/2010/main" val="29165052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image" Target="../media/image9.jpeg"/><Relationship Id="rId4" Type="http://schemas.openxmlformats.org/officeDocument/2006/relationships/image" Target="../media/image8.jp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1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15.xml.rels><?xml version="1.0" encoding="UTF-8" standalone="yes"?>
<Relationships xmlns="http://schemas.openxmlformats.org/package/2006/relationships"><Relationship Id="rId3" Type="http://schemas.openxmlformats.org/officeDocument/2006/relationships/image" Target="../media/image19.jpg"/><Relationship Id="rId7"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908720"/>
            <a:ext cx="8784976" cy="1953562"/>
          </a:xfrm>
        </p:spPr>
        <p:txBody>
          <a:bodyPr>
            <a:noAutofit/>
          </a:bodyPr>
          <a:lstStyle/>
          <a:p>
            <a:pPr algn="ct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
            </a:r>
            <a:br>
              <a:rPr lang="en-GB" sz="3600" b="1" dirty="0" smtClean="0">
                <a:latin typeface="Arial" panose="020B0604020202020204" pitchFamily="34" charset="0"/>
                <a:cs typeface="Arial" panose="020B0604020202020204" pitchFamily="34" charset="0"/>
              </a:rPr>
            </a:br>
            <a:r>
              <a:rPr lang="en-GB" sz="3600" b="1" dirty="0" smtClean="0">
                <a:latin typeface="Arial" panose="020B0604020202020204" pitchFamily="34" charset="0"/>
                <a:cs typeface="Arial" panose="020B0604020202020204" pitchFamily="34" charset="0"/>
              </a:rPr>
              <a:t>Prejudice and </a:t>
            </a:r>
            <a:r>
              <a:rPr lang="en-GB" sz="3600" b="1" dirty="0" smtClean="0">
                <a:effectLst>
                  <a:outerShdw blurRad="38100" dist="38100" dir="2700000" algn="tl">
                    <a:srgbClr val="FFFFFF"/>
                  </a:outerShdw>
                </a:effectLst>
                <a:latin typeface="Arial" panose="020B0604020202020204" pitchFamily="34" charset="0"/>
                <a:cs typeface="Arial" panose="020B0604020202020204" pitchFamily="34" charset="0"/>
              </a:rPr>
              <a:t>Discrimination</a:t>
            </a:r>
            <a:br>
              <a:rPr lang="en-GB" sz="3600" b="1" dirty="0" smtClean="0">
                <a:effectLst>
                  <a:outerShdw blurRad="38100" dist="38100" dir="2700000" algn="tl">
                    <a:srgbClr val="FFFFFF"/>
                  </a:outerShdw>
                </a:effectLst>
                <a:latin typeface="Arial" panose="020B0604020202020204" pitchFamily="34" charset="0"/>
                <a:cs typeface="Arial" panose="020B0604020202020204" pitchFamily="34" charset="0"/>
              </a:rPr>
            </a:br>
            <a:r>
              <a:rPr lang="en-GB" sz="3600" b="1" dirty="0">
                <a:effectLst>
                  <a:outerShdw blurRad="38100" dist="38100" dir="2700000" algn="tl">
                    <a:srgbClr val="FFFFFF"/>
                  </a:outerShdw>
                </a:effectLst>
                <a:latin typeface="Arial" panose="020B0604020202020204" pitchFamily="34" charset="0"/>
                <a:cs typeface="Arial" panose="020B0604020202020204" pitchFamily="34" charset="0"/>
              </a:rPr>
              <a:t/>
            </a:r>
            <a:br>
              <a:rPr lang="en-GB" sz="3600" b="1" dirty="0">
                <a:effectLst>
                  <a:outerShdw blurRad="38100" dist="38100" dir="2700000" algn="tl">
                    <a:srgbClr val="FFFFFF"/>
                  </a:outerShdw>
                </a:effectLst>
                <a:latin typeface="Arial" panose="020B0604020202020204" pitchFamily="34" charset="0"/>
                <a:cs typeface="Arial" panose="020B0604020202020204" pitchFamily="34" charset="0"/>
              </a:rPr>
            </a:br>
            <a:r>
              <a:rPr lang="en-GB" sz="3600" b="1" dirty="0" smtClean="0">
                <a:effectLst>
                  <a:outerShdw blurRad="38100" dist="38100" dir="2700000" algn="tl">
                    <a:srgbClr val="FFFFFF"/>
                  </a:outerShdw>
                </a:effectLst>
                <a:latin typeface="Arial" panose="020B0604020202020204" pitchFamily="34" charset="0"/>
                <a:cs typeface="Arial" panose="020B0604020202020204" pitchFamily="34" charset="0"/>
              </a:rPr>
              <a:t> Lecture One</a:t>
            </a:r>
            <a:endParaRPr lang="en-GB" sz="36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51520" y="4221088"/>
            <a:ext cx="8640960" cy="720080"/>
          </a:xfrm>
        </p:spPr>
        <p:txBody>
          <a:bodyPr>
            <a:noAutofit/>
          </a:bodyPr>
          <a:lstStyle/>
          <a:p>
            <a:pPr algn="ctr"/>
            <a:r>
              <a:rPr lang="en-GB" sz="4000" b="1" dirty="0" smtClean="0">
                <a:solidFill>
                  <a:schemeClr val="tx1"/>
                </a:solidFill>
                <a:latin typeface="Arial" panose="020B0604020202020204" pitchFamily="34" charset="0"/>
                <a:cs typeface="Arial" panose="020B0604020202020204" pitchFamily="34" charset="0"/>
              </a:rPr>
              <a:t>Overview and Introduction</a:t>
            </a:r>
            <a:endParaRPr lang="en-GB" sz="1600" b="1" dirty="0" smtClean="0">
              <a:latin typeface="Arial" panose="020B0604020202020204" pitchFamily="34" charset="0"/>
              <a:cs typeface="Arial" panose="020B0604020202020204" pitchFamily="34" charset="0"/>
            </a:endParaRPr>
          </a:p>
        </p:txBody>
      </p:sp>
      <p:sp>
        <p:nvSpPr>
          <p:cNvPr id="5" name="TextBox 4"/>
          <p:cNvSpPr txBox="1"/>
          <p:nvPr/>
        </p:nvSpPr>
        <p:spPr>
          <a:xfrm>
            <a:off x="755576" y="5661248"/>
            <a:ext cx="7776864" cy="369332"/>
          </a:xfrm>
          <a:prstGeom prst="rect">
            <a:avLst/>
          </a:prstGeom>
          <a:noFill/>
        </p:spPr>
        <p:txBody>
          <a:bodyPr wrap="square" rtlCol="0">
            <a:spAutoFit/>
          </a:bodyPr>
          <a:lstStyle/>
          <a:p>
            <a:r>
              <a:rPr lang="en-GB" dirty="0" smtClean="0"/>
              <a:t>Dr Paul Hutchings					Miss Katie Sullivan</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28650" y="1268760"/>
            <a:ext cx="7886700" cy="5328592"/>
          </a:xfrm>
        </p:spPr>
        <p:txBody>
          <a:bodyPr>
            <a:normAutofit/>
          </a:bodyPr>
          <a:lstStyle/>
          <a:p>
            <a:pPr>
              <a:lnSpc>
                <a:spcPct val="150000"/>
              </a:lnSpc>
            </a:pPr>
            <a:r>
              <a:rPr lang="en-GB" sz="2400" dirty="0" smtClean="0">
                <a:latin typeface="Arial" panose="020B0604020202020204" pitchFamily="34" charset="0"/>
                <a:cs typeface="Arial" panose="020B0604020202020204" pitchFamily="34" charset="0"/>
              </a:rPr>
              <a:t>A study of the psychological processes underpinning issues of prejudice and discrimination in societies</a:t>
            </a:r>
          </a:p>
          <a:p>
            <a:pPr lvl="1">
              <a:lnSpc>
                <a:spcPct val="150000"/>
              </a:lnSpc>
            </a:pPr>
            <a:r>
              <a:rPr lang="en-GB" sz="2000" dirty="0" smtClean="0">
                <a:latin typeface="Arial" panose="020B0604020202020204" pitchFamily="34" charset="0"/>
                <a:cs typeface="Arial" panose="020B0604020202020204" pitchFamily="34" charset="0"/>
              </a:rPr>
              <a:t>In the context of political and societal issues</a:t>
            </a:r>
          </a:p>
          <a:p>
            <a:pPr lvl="1">
              <a:lnSpc>
                <a:spcPct val="150000"/>
              </a:lnSpc>
            </a:pPr>
            <a:r>
              <a:rPr lang="en-GB" sz="2000" dirty="0" smtClean="0">
                <a:latin typeface="Arial" panose="020B0604020202020204" pitchFamily="34" charset="0"/>
                <a:cs typeface="Arial" panose="020B0604020202020204" pitchFamily="34" charset="0"/>
              </a:rPr>
              <a:t>Society at a global level</a:t>
            </a:r>
          </a:p>
          <a:p>
            <a:pPr lvl="1">
              <a:lnSpc>
                <a:spcPct val="150000"/>
              </a:lnSpc>
            </a:pPr>
            <a:r>
              <a:rPr lang="en-GB" sz="2000" dirty="0" smtClean="0">
                <a:latin typeface="Arial" panose="020B0604020202020204" pitchFamily="34" charset="0"/>
                <a:cs typeface="Arial" panose="020B0604020202020204" pitchFamily="34" charset="0"/>
              </a:rPr>
              <a:t>Drawing upon social, cognitive, developmental, individual differences, evolutionary theories of psychology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02826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28650" y="1268760"/>
            <a:ext cx="7886700" cy="5328592"/>
          </a:xfrm>
        </p:spPr>
        <p:txBody>
          <a:bodyPr>
            <a:normAutofit/>
          </a:bodyPr>
          <a:lstStyle/>
          <a:p>
            <a:pPr>
              <a:lnSpc>
                <a:spcPct val="150000"/>
              </a:lnSpc>
            </a:pPr>
            <a:r>
              <a:rPr lang="en-GB" sz="2400" dirty="0" smtClean="0">
                <a:latin typeface="Arial" panose="020B0604020202020204" pitchFamily="34" charset="0"/>
                <a:cs typeface="Arial" panose="020B0604020202020204" pitchFamily="34" charset="0"/>
              </a:rPr>
              <a:t>Psychological processes allow us to explore on a global scale</a:t>
            </a:r>
          </a:p>
          <a:p>
            <a:pPr>
              <a:lnSpc>
                <a:spcPct val="150000"/>
              </a:lnSpc>
            </a:pPr>
            <a:r>
              <a:rPr lang="en-GB" sz="2400" dirty="0" smtClean="0">
                <a:latin typeface="Arial" panose="020B0604020202020204" pitchFamily="34" charset="0"/>
                <a:cs typeface="Arial" panose="020B0604020202020204" pitchFamily="34" charset="0"/>
              </a:rPr>
              <a:t>Society and political issues provide global and specific context</a:t>
            </a:r>
          </a:p>
          <a:p>
            <a:pPr lvl="1">
              <a:lnSpc>
                <a:spcPct val="150000"/>
              </a:lnSpc>
            </a:pPr>
            <a:r>
              <a:rPr lang="en-GB" sz="2000" dirty="0" smtClean="0">
                <a:latin typeface="Arial" panose="020B0604020202020204" pitchFamily="34" charset="0"/>
                <a:cs typeface="Arial" panose="020B0604020202020204" pitchFamily="34" charset="0"/>
              </a:rPr>
              <a:t>Race Relations Act</a:t>
            </a:r>
          </a:p>
          <a:p>
            <a:pPr lvl="1">
              <a:lnSpc>
                <a:spcPct val="150000"/>
              </a:lnSpc>
            </a:pPr>
            <a:r>
              <a:rPr lang="en-GB" sz="2000" dirty="0" smtClean="0">
                <a:latin typeface="Arial" panose="020B0604020202020204" pitchFamily="34" charset="0"/>
                <a:cs typeface="Arial" panose="020B0604020202020204" pitchFamily="34" charset="0"/>
              </a:rPr>
              <a:t>Civil Rights Movement </a:t>
            </a:r>
          </a:p>
          <a:p>
            <a:pPr lvl="1">
              <a:lnSpc>
                <a:spcPct val="150000"/>
              </a:lnSpc>
            </a:pPr>
            <a:r>
              <a:rPr lang="en-GB" sz="2000" dirty="0" smtClean="0">
                <a:latin typeface="Arial" panose="020B0604020202020204" pitchFamily="34" charset="0"/>
                <a:cs typeface="Arial" panose="020B0604020202020204" pitchFamily="34" charset="0"/>
              </a:rPr>
              <a:t>Apartheid</a:t>
            </a:r>
          </a:p>
          <a:p>
            <a:pPr lvl="1">
              <a:lnSpc>
                <a:spcPct val="150000"/>
              </a:lnSpc>
            </a:pPr>
            <a:r>
              <a:rPr lang="en-GB" sz="2000" dirty="0" smtClean="0">
                <a:latin typeface="Arial" panose="020B0604020202020204" pitchFamily="34" charset="0"/>
                <a:cs typeface="Arial" panose="020B0604020202020204" pitchFamily="34" charset="0"/>
              </a:rPr>
              <a:t>Genocide</a:t>
            </a:r>
          </a:p>
        </p:txBody>
      </p:sp>
    </p:spTree>
    <p:extLst>
      <p:ext uri="{BB962C8B-B14F-4D97-AF65-F5344CB8AC3E}">
        <p14:creationId xmlns:p14="http://schemas.microsoft.com/office/powerpoint/2010/main" val="14082122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28650" y="1268760"/>
            <a:ext cx="7886700" cy="5256584"/>
          </a:xfrm>
        </p:spPr>
        <p:txBody>
          <a:bodyPr/>
          <a:lstStyle/>
          <a:p>
            <a:pPr>
              <a:lnSpc>
                <a:spcPct val="150000"/>
              </a:lnSpc>
            </a:pPr>
            <a:r>
              <a:rPr lang="en-GB" dirty="0" smtClean="0">
                <a:latin typeface="Arial" panose="020B0604020202020204" pitchFamily="34" charset="0"/>
                <a:cs typeface="Arial" panose="020B0604020202020204" pitchFamily="34" charset="0"/>
              </a:rPr>
              <a:t>Course designed to integrate psychological theory with real-world applications</a:t>
            </a:r>
          </a:p>
          <a:p>
            <a:pPr lvl="1">
              <a:lnSpc>
                <a:spcPct val="150000"/>
              </a:lnSpc>
            </a:pPr>
            <a:r>
              <a:rPr lang="en-GB" dirty="0" smtClean="0">
                <a:latin typeface="Arial" panose="020B0604020202020204" pitchFamily="34" charset="0"/>
                <a:cs typeface="Arial" panose="020B0604020202020204" pitchFamily="34" charset="0"/>
              </a:rPr>
              <a:t>Lectures</a:t>
            </a:r>
          </a:p>
          <a:p>
            <a:pPr lvl="1">
              <a:lnSpc>
                <a:spcPct val="150000"/>
              </a:lnSpc>
            </a:pPr>
            <a:r>
              <a:rPr lang="en-GB" dirty="0" smtClean="0">
                <a:latin typeface="Arial" panose="020B0604020202020204" pitchFamily="34" charset="0"/>
                <a:cs typeface="Arial" panose="020B0604020202020204" pitchFamily="34" charset="0"/>
              </a:rPr>
              <a:t>Readings</a:t>
            </a:r>
          </a:p>
          <a:p>
            <a:pPr lvl="1">
              <a:lnSpc>
                <a:spcPct val="150000"/>
              </a:lnSpc>
            </a:pPr>
            <a:r>
              <a:rPr lang="en-GB" dirty="0" smtClean="0">
                <a:latin typeface="Arial" panose="020B0604020202020204" pitchFamily="34" charset="0"/>
                <a:cs typeface="Arial" panose="020B0604020202020204" pitchFamily="34" charset="0"/>
              </a:rPr>
              <a:t>Seminars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7778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28650" y="1268760"/>
            <a:ext cx="7886700" cy="5328592"/>
          </a:xfrm>
        </p:spPr>
        <p:txBody>
          <a:bodyPr>
            <a:normAutofit/>
          </a:bodyPr>
          <a:lstStyle/>
          <a:p>
            <a:pPr>
              <a:lnSpc>
                <a:spcPct val="150000"/>
              </a:lnSpc>
            </a:pPr>
            <a:r>
              <a:rPr lang="en-GB" sz="2400" dirty="0" smtClean="0">
                <a:latin typeface="Arial" panose="020B0604020202020204" pitchFamily="34" charset="0"/>
                <a:cs typeface="Arial" panose="020B0604020202020204" pitchFamily="34" charset="0"/>
              </a:rPr>
              <a:t>Core text</a:t>
            </a:r>
            <a:endParaRPr lang="en-GB" sz="2400" dirty="0" smtClean="0">
              <a:latin typeface="Arial" panose="020B0604020202020204" pitchFamily="34" charset="0"/>
              <a:cs typeface="Arial" panose="020B0604020202020204" pitchFamily="34" charset="0"/>
            </a:endParaRPr>
          </a:p>
          <a:p>
            <a:pPr lvl="1">
              <a:lnSpc>
                <a:spcPct val="150000"/>
              </a:lnSpc>
            </a:pPr>
            <a:r>
              <a:rPr lang="en-GB" sz="2000" dirty="0" smtClean="0">
                <a:latin typeface="Arial" panose="020B0604020202020204" pitchFamily="34" charset="0"/>
                <a:cs typeface="Arial" panose="020B0604020202020204" pitchFamily="34" charset="0"/>
              </a:rPr>
              <a:t>Kite, M. E., &amp; Whitley, B. E. (2016). </a:t>
            </a:r>
            <a:r>
              <a:rPr lang="en-GB" sz="2000" i="1" dirty="0" smtClean="0">
                <a:latin typeface="Arial" panose="020B0604020202020204" pitchFamily="34" charset="0"/>
                <a:cs typeface="Arial" panose="020B0604020202020204" pitchFamily="34" charset="0"/>
              </a:rPr>
              <a:t>Psychology of prejudice and discrimination</a:t>
            </a:r>
            <a:r>
              <a:rPr lang="en-GB" sz="2000" dirty="0" smtClean="0">
                <a:latin typeface="Arial" panose="020B0604020202020204" pitchFamily="34" charset="0"/>
                <a:cs typeface="Arial" panose="020B0604020202020204" pitchFamily="34" charset="0"/>
              </a:rPr>
              <a:t>. Abingdon: </a:t>
            </a:r>
            <a:r>
              <a:rPr lang="en-GB" sz="2000" dirty="0" err="1" smtClean="0">
                <a:latin typeface="Arial" panose="020B0604020202020204" pitchFamily="34" charset="0"/>
                <a:cs typeface="Arial" panose="020B0604020202020204" pitchFamily="34" charset="0"/>
              </a:rPr>
              <a:t>Routledge</a:t>
            </a:r>
            <a:r>
              <a:rPr lang="en-GB" sz="2000" dirty="0" smtClean="0">
                <a:latin typeface="Arial" panose="020B0604020202020204" pitchFamily="34" charset="0"/>
                <a:cs typeface="Arial" panose="020B0604020202020204" pitchFamily="34" charset="0"/>
              </a:rPr>
              <a:t>.</a:t>
            </a:r>
          </a:p>
          <a:p>
            <a:pPr lvl="2">
              <a:lnSpc>
                <a:spcPct val="150000"/>
              </a:lnSpc>
            </a:pPr>
            <a:r>
              <a:rPr lang="en-GB" sz="1600" dirty="0" smtClean="0">
                <a:latin typeface="Arial" panose="020B0604020202020204" pitchFamily="34" charset="0"/>
                <a:cs typeface="Arial" panose="020B0604020202020204" pitchFamily="34" charset="0"/>
              </a:rPr>
              <a:t>Primary articles also important for this module</a:t>
            </a:r>
            <a:endParaRPr lang="en-GB" sz="1600" dirty="0" smtClean="0">
              <a:latin typeface="Arial" panose="020B0604020202020204" pitchFamily="34" charset="0"/>
              <a:cs typeface="Arial" panose="020B0604020202020204" pitchFamily="34" charset="0"/>
            </a:endParaRPr>
          </a:p>
          <a:p>
            <a:pPr>
              <a:lnSpc>
                <a:spcPct val="150000"/>
              </a:lnSpc>
            </a:pPr>
            <a:endParaRPr lang="en-GB" sz="2400" dirty="0">
              <a:latin typeface="Arial" panose="020B0604020202020204" pitchFamily="34" charset="0"/>
              <a:cs typeface="Arial" panose="020B0604020202020204" pitchFamily="34" charset="0"/>
            </a:endParaRPr>
          </a:p>
          <a:p>
            <a:pPr>
              <a:lnSpc>
                <a:spcPct val="150000"/>
              </a:lnSpc>
            </a:pPr>
            <a:r>
              <a:rPr lang="en-GB" sz="2400" dirty="0" smtClean="0">
                <a:latin typeface="Arial" panose="020B0604020202020204" pitchFamily="34" charset="0"/>
                <a:cs typeface="Arial" panose="020B0604020202020204" pitchFamily="34" charset="0"/>
              </a:rPr>
              <a:t>2 assessments</a:t>
            </a:r>
          </a:p>
          <a:p>
            <a:pPr lvl="1">
              <a:lnSpc>
                <a:spcPct val="150000"/>
              </a:lnSpc>
            </a:pPr>
            <a:r>
              <a:rPr lang="en-GB" sz="2000" dirty="0" smtClean="0">
                <a:latin typeface="Arial" panose="020B0604020202020204" pitchFamily="34" charset="0"/>
                <a:cs typeface="Arial" panose="020B0604020202020204" pitchFamily="34" charset="0"/>
              </a:rPr>
              <a:t>2500 word essay (50%)</a:t>
            </a:r>
          </a:p>
          <a:p>
            <a:pPr lvl="1">
              <a:lnSpc>
                <a:spcPct val="150000"/>
              </a:lnSpc>
            </a:pPr>
            <a:r>
              <a:rPr lang="en-GB" sz="2000" dirty="0" smtClean="0">
                <a:latin typeface="Arial" panose="020B0604020202020204" pitchFamily="34" charset="0"/>
                <a:cs typeface="Arial" panose="020B0604020202020204" pitchFamily="34" charset="0"/>
              </a:rPr>
              <a:t>Exam (50%)</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75443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xfrm>
            <a:off x="628650" y="1268760"/>
            <a:ext cx="7886700" cy="5328592"/>
          </a:xfrm>
        </p:spPr>
        <p:txBody>
          <a:bodyPr>
            <a:normAutofit/>
          </a:bodyPr>
          <a:lstStyle/>
          <a:p>
            <a:pPr eaLnBrk="1" hangingPunct="1"/>
            <a:r>
              <a:rPr lang="en-GB" sz="2400" dirty="0" smtClean="0">
                <a:latin typeface="Arial" panose="020B0604020202020204" pitchFamily="34" charset="0"/>
                <a:cs typeface="Arial" panose="020B0604020202020204" pitchFamily="34" charset="0"/>
              </a:rPr>
              <a:t>Lectures will be highly theoretical and empirical</a:t>
            </a:r>
          </a:p>
          <a:p>
            <a:pPr lvl="1"/>
            <a:r>
              <a:rPr lang="en-GB" sz="2000" dirty="0" smtClean="0">
                <a:latin typeface="Arial" panose="020B0604020202020204" pitchFamily="34" charset="0"/>
                <a:cs typeface="Arial" panose="020B0604020202020204" pitchFamily="34" charset="0"/>
              </a:rPr>
              <a:t>Discussion and relationship with real-world issues expected </a:t>
            </a:r>
          </a:p>
          <a:p>
            <a:pPr eaLnBrk="1" hangingPunct="1"/>
            <a:endParaRPr lang="en-GB" sz="2400" dirty="0" smtClean="0">
              <a:latin typeface="Arial" panose="020B0604020202020204" pitchFamily="34" charset="0"/>
              <a:cs typeface="Arial" panose="020B0604020202020204" pitchFamily="34" charset="0"/>
            </a:endParaRPr>
          </a:p>
          <a:p>
            <a:pPr eaLnBrk="1" hangingPunct="1"/>
            <a:r>
              <a:rPr lang="en-GB" sz="2400" dirty="0" smtClean="0">
                <a:latin typeface="Arial" panose="020B0604020202020204" pitchFamily="34" charset="0"/>
                <a:cs typeface="Arial" panose="020B0604020202020204" pitchFamily="34" charset="0"/>
              </a:rPr>
              <a:t>Seminars will focus on </a:t>
            </a:r>
            <a:r>
              <a:rPr lang="en-GB" sz="2400" dirty="0" smtClean="0">
                <a:latin typeface="Arial" panose="020B0604020202020204" pitchFamily="34" charset="0"/>
                <a:cs typeface="Arial" panose="020B0604020202020204" pitchFamily="34" charset="0"/>
              </a:rPr>
              <a:t>questions, discussion, and real-world examples</a:t>
            </a:r>
            <a:endParaRPr lang="en-GB" sz="2400" dirty="0" smtClean="0">
              <a:latin typeface="Arial" panose="020B0604020202020204" pitchFamily="34" charset="0"/>
              <a:cs typeface="Arial" panose="020B0604020202020204" pitchFamily="34" charset="0"/>
            </a:endParaRPr>
          </a:p>
          <a:p>
            <a:pPr lvl="1"/>
            <a:r>
              <a:rPr lang="en-GB" sz="2000" dirty="0" smtClean="0">
                <a:latin typeface="Arial" panose="020B0604020202020204" pitchFamily="34" charset="0"/>
                <a:cs typeface="Arial" panose="020B0604020202020204" pitchFamily="34" charset="0"/>
              </a:rPr>
              <a:t>Designed to promote topic knowledge, not just for the exam</a:t>
            </a:r>
          </a:p>
          <a:p>
            <a:pPr marL="393192" lvl="1" indent="0">
              <a:buNone/>
            </a:pPr>
            <a:endParaRPr lang="en-GB" sz="2000" dirty="0">
              <a:latin typeface="Arial" panose="020B0604020202020204" pitchFamily="34" charset="0"/>
              <a:cs typeface="Arial" panose="020B0604020202020204" pitchFamily="34" charset="0"/>
            </a:endParaRPr>
          </a:p>
          <a:p>
            <a:pPr lvl="1" eaLnBrk="1" hangingPunct="1"/>
            <a:endParaRPr lang="en-GB" sz="2000" dirty="0" smtClean="0">
              <a:latin typeface="Arial" panose="020B0604020202020204" pitchFamily="34" charset="0"/>
              <a:cs typeface="Arial" panose="020B0604020202020204" pitchFamily="34" charset="0"/>
            </a:endParaRPr>
          </a:p>
          <a:p>
            <a:pPr eaLnBrk="1" hangingPunct="1">
              <a:buFont typeface="Wingdings" pitchFamily="2" charset="2"/>
              <a:buNone/>
            </a:pPr>
            <a:r>
              <a:rPr lang="en-GB" sz="2400" dirty="0" smtClean="0">
                <a:latin typeface="Arial" panose="020B0604020202020204" pitchFamily="34" charset="0"/>
                <a:cs typeface="Arial" panose="020B0604020202020204" pitchFamily="34" charset="0"/>
              </a:rPr>
              <a:t>“There’s nothing as practical as a good theory” </a:t>
            </a:r>
          </a:p>
          <a:p>
            <a:pPr eaLnBrk="1" hangingPunct="1">
              <a:buFont typeface="Wingdings" pitchFamily="2" charset="2"/>
              <a:buNone/>
            </a:pPr>
            <a:r>
              <a:rPr lang="en-GB" sz="2400" dirty="0" smtClean="0">
                <a:latin typeface="Arial" panose="020B0604020202020204" pitchFamily="34" charset="0"/>
                <a:cs typeface="Arial" panose="020B0604020202020204" pitchFamily="34" charset="0"/>
              </a:rPr>
              <a:t>						(Kurt </a:t>
            </a:r>
            <a:r>
              <a:rPr lang="en-GB" sz="2400" dirty="0" err="1" smtClean="0">
                <a:latin typeface="Arial" panose="020B0604020202020204" pitchFamily="34" charset="0"/>
                <a:cs typeface="Arial" panose="020B0604020202020204" pitchFamily="34" charset="0"/>
              </a:rPr>
              <a:t>Lewin</a:t>
            </a:r>
            <a:r>
              <a:rPr lang="en-GB" sz="2400" dirty="0" smtClean="0">
                <a:latin typeface="Arial" panose="020B0604020202020204" pitchFamily="34" charset="0"/>
                <a:cs typeface="Arial" panose="020B0604020202020204" pitchFamily="34" charset="0"/>
              </a:rPr>
              <a:t>)</a:t>
            </a:r>
            <a:endParaRPr lang="en-US" sz="2400" dirty="0" smtClean="0">
              <a:latin typeface="Arial" panose="020B0604020202020204" pitchFamily="34" charset="0"/>
              <a:cs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65127"/>
            <a:ext cx="7886700" cy="903634"/>
          </a:xfrm>
        </p:spPr>
        <p:txBody>
          <a:bodyPr>
            <a:normAutofit/>
          </a:bodyPr>
          <a:lstStyle/>
          <a:p>
            <a:pPr algn="ctr"/>
            <a:r>
              <a:rPr lang="en-GB" sz="4800" dirty="0" smtClean="0">
                <a:solidFill>
                  <a:schemeClr val="tx1"/>
                </a:solidFill>
              </a:rPr>
              <a:t>Warning</a:t>
            </a:r>
            <a:endParaRPr lang="en-GB" sz="4800" dirty="0">
              <a:solidFill>
                <a:schemeClr val="tx1"/>
              </a:solidFill>
            </a:endParaRPr>
          </a:p>
        </p:txBody>
      </p:sp>
      <p:sp>
        <p:nvSpPr>
          <p:cNvPr id="2" name="Content Placeholder 1"/>
          <p:cNvSpPr>
            <a:spLocks noGrp="1"/>
          </p:cNvSpPr>
          <p:nvPr>
            <p:ph idx="1"/>
          </p:nvPr>
        </p:nvSpPr>
        <p:spPr>
          <a:xfrm>
            <a:off x="628650" y="1268761"/>
            <a:ext cx="7886700" cy="4908202"/>
          </a:xfrm>
        </p:spPr>
        <p:txBody>
          <a:bodyPr>
            <a:normAutofit/>
          </a:bodyPr>
          <a:lstStyle/>
          <a:p>
            <a:pPr>
              <a:lnSpc>
                <a:spcPct val="150000"/>
              </a:lnSpc>
            </a:pPr>
            <a:r>
              <a:rPr lang="en-GB" sz="2400" dirty="0" smtClean="0">
                <a:latin typeface="Arial" panose="020B0604020202020204" pitchFamily="34" charset="0"/>
                <a:cs typeface="Arial" panose="020B0604020202020204" pitchFamily="34" charset="0"/>
              </a:rPr>
              <a:t>Some people may find the content, language, and images in this module offensive and/or upsetting.</a:t>
            </a:r>
          </a:p>
          <a:p>
            <a:pPr>
              <a:lnSpc>
                <a:spcPct val="150000"/>
              </a:lnSpc>
            </a:pPr>
            <a:endParaRPr lang="en-GB" sz="2400" dirty="0">
              <a:latin typeface="Arial" panose="020B0604020202020204" pitchFamily="34" charset="0"/>
              <a:cs typeface="Arial" panose="020B0604020202020204" pitchFamily="34" charset="0"/>
            </a:endParaRPr>
          </a:p>
          <a:p>
            <a:pPr>
              <a:lnSpc>
                <a:spcPct val="150000"/>
              </a:lnSpc>
            </a:pPr>
            <a:r>
              <a:rPr lang="en-GB" sz="2400" dirty="0" smtClean="0">
                <a:latin typeface="Arial" panose="020B0604020202020204" pitchFamily="34" charset="0"/>
                <a:cs typeface="Arial" panose="020B0604020202020204" pitchFamily="34" charset="0"/>
              </a:rPr>
              <a:t>Nothing is prohibited from discussion</a:t>
            </a:r>
          </a:p>
          <a:p>
            <a:pPr lvl="1">
              <a:lnSpc>
                <a:spcPct val="150000"/>
              </a:lnSpc>
            </a:pPr>
            <a:r>
              <a:rPr lang="en-GB" sz="2100" dirty="0" smtClean="0">
                <a:solidFill>
                  <a:schemeClr val="bg2">
                    <a:lumMod val="25000"/>
                  </a:schemeClr>
                </a:solidFill>
                <a:latin typeface="Arial" panose="020B0604020202020204" pitchFamily="34" charset="0"/>
                <a:cs typeface="Arial" panose="020B0604020202020204" pitchFamily="34" charset="0"/>
              </a:rPr>
              <a:t>But </a:t>
            </a:r>
            <a:r>
              <a:rPr lang="en-GB" sz="2100" dirty="0" smtClean="0">
                <a:solidFill>
                  <a:schemeClr val="bg2">
                    <a:lumMod val="25000"/>
                  </a:schemeClr>
                </a:solidFill>
                <a:latin typeface="Arial" panose="020B0604020202020204" pitchFamily="34" charset="0"/>
                <a:cs typeface="Arial" panose="020B0604020202020204" pitchFamily="34" charset="0"/>
              </a:rPr>
              <a:t>everything must be discussed in the context of evidence and theory</a:t>
            </a:r>
          </a:p>
          <a:p>
            <a:pPr lvl="1">
              <a:lnSpc>
                <a:spcPct val="150000"/>
              </a:lnSpc>
            </a:pPr>
            <a:endParaRPr lang="en-GB" sz="2100" dirty="0">
              <a:solidFill>
                <a:schemeClr val="bg2">
                  <a:lumMod val="25000"/>
                </a:schemeClr>
              </a:solidFill>
              <a:latin typeface="Arial" panose="020B0604020202020204" pitchFamily="34" charset="0"/>
              <a:cs typeface="Arial" panose="020B0604020202020204" pitchFamily="34" charset="0"/>
            </a:endParaRPr>
          </a:p>
          <a:p>
            <a:pPr>
              <a:lnSpc>
                <a:spcPct val="150000"/>
              </a:lnSpc>
            </a:pPr>
            <a:r>
              <a:rPr lang="en-GB" sz="2400" dirty="0" smtClean="0">
                <a:solidFill>
                  <a:schemeClr val="bg2">
                    <a:lumMod val="25000"/>
                  </a:schemeClr>
                </a:solidFill>
                <a:latin typeface="Arial" panose="020B0604020202020204" pitchFamily="34" charset="0"/>
                <a:cs typeface="Arial" panose="020B0604020202020204" pitchFamily="34" charset="0"/>
              </a:rPr>
              <a:t>And now we begin…</a:t>
            </a:r>
            <a:endParaRPr lang="en-GB" sz="2400" dirty="0" smtClean="0">
              <a:solidFill>
                <a:schemeClr val="bg2">
                  <a:lumMod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96645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pPr eaLnBrk="1" hangingPunct="1"/>
            <a:r>
              <a:rPr lang="en-GB" sz="2400" dirty="0" smtClean="0">
                <a:latin typeface="Arial" panose="020B0604020202020204" pitchFamily="34" charset="0"/>
                <a:cs typeface="Arial" panose="020B0604020202020204" pitchFamily="34" charset="0"/>
              </a:rPr>
              <a:t>&lt; 1920s	Scientific Racism	</a:t>
            </a:r>
            <a:r>
              <a:rPr lang="en-GB" sz="2400" dirty="0">
                <a:solidFill>
                  <a:schemeClr val="accent2"/>
                </a:solidFill>
                <a:latin typeface="Arial" panose="020B0604020202020204" pitchFamily="34" charset="0"/>
                <a:cs typeface="Arial" panose="020B0604020202020204" pitchFamily="34" charset="0"/>
              </a:rPr>
              <a:t>I</a:t>
            </a:r>
            <a:r>
              <a:rPr lang="en-GB" sz="2400" dirty="0" smtClean="0">
                <a:solidFill>
                  <a:schemeClr val="accent2"/>
                </a:solidFill>
                <a:latin typeface="Arial" panose="020B0604020202020204" pitchFamily="34" charset="0"/>
                <a:cs typeface="Arial" panose="020B0604020202020204" pitchFamily="34" charset="0"/>
              </a:rPr>
              <a:t>nferior groups</a:t>
            </a:r>
            <a:r>
              <a:rPr lang="en-GB" sz="2000" dirty="0" smtClean="0">
                <a:latin typeface="Arial" panose="020B0604020202020204" pitchFamily="34" charset="0"/>
                <a:cs typeface="Arial" panose="020B0604020202020204" pitchFamily="34" charset="0"/>
              </a:rPr>
              <a:t>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576" y="2166690"/>
            <a:ext cx="7759774" cy="4126948"/>
          </a:xfrm>
          <a:prstGeom prst="rect">
            <a:avLst/>
          </a:prstGeom>
        </p:spPr>
      </p:pic>
    </p:spTree>
    <p:extLst>
      <p:ext uri="{BB962C8B-B14F-4D97-AF65-F5344CB8AC3E}">
        <p14:creationId xmlns:p14="http://schemas.microsoft.com/office/powerpoint/2010/main" val="9796382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r>
              <a:rPr lang="en-GB" sz="2400" dirty="0" smtClean="0">
                <a:latin typeface="Arial" panose="020B0604020202020204" pitchFamily="34" charset="0"/>
                <a:cs typeface="Arial" panose="020B0604020202020204" pitchFamily="34" charset="0"/>
              </a:rPr>
              <a:t>20s/30s	Philosophical/Psychodynamic		</a:t>
            </a:r>
            <a:r>
              <a:rPr lang="en-GB" sz="2400" dirty="0" smtClean="0">
                <a:solidFill>
                  <a:schemeClr val="accent2"/>
                </a:solidFill>
                <a:latin typeface="Arial" panose="020B0604020202020204" pitchFamily="34" charset="0"/>
                <a:cs typeface="Arial" panose="020B0604020202020204" pitchFamily="34" charset="0"/>
              </a:rPr>
              <a:t>Attitudes</a:t>
            </a:r>
            <a:r>
              <a:rPr lang="en-GB" sz="2000" dirty="0" smtClean="0">
                <a:latin typeface="Arial" panose="020B0604020202020204" pitchFamily="34" charset="0"/>
                <a:cs typeface="Arial" panose="020B0604020202020204" pitchFamily="34" charset="0"/>
              </a:rPr>
              <a:t>					</a:t>
            </a:r>
          </a:p>
        </p:txBody>
      </p:sp>
      <p:sp>
        <p:nvSpPr>
          <p:cNvPr id="3" name="TextBox 2"/>
          <p:cNvSpPr txBox="1"/>
          <p:nvPr/>
        </p:nvSpPr>
        <p:spPr>
          <a:xfrm>
            <a:off x="283618" y="1988840"/>
            <a:ext cx="4752528" cy="304698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smtClean="0">
                <a:latin typeface="Arial" panose="020B0604020202020204" pitchFamily="34" charset="0"/>
                <a:cs typeface="Arial" panose="020B0604020202020204" pitchFamily="34" charset="0"/>
              </a:rPr>
              <a:t>Lipmann (1922)</a:t>
            </a:r>
          </a:p>
          <a:p>
            <a:pPr>
              <a:lnSpc>
                <a:spcPct val="150000"/>
              </a:lnSpc>
            </a:pPr>
            <a:r>
              <a:rPr lang="en-GB" sz="2400" dirty="0" smtClean="0"/>
              <a:t>Stereotypes</a:t>
            </a:r>
          </a:p>
          <a:p>
            <a:pPr marL="800100" lvl="1" indent="-342900">
              <a:lnSpc>
                <a:spcPct val="150000"/>
              </a:lnSpc>
              <a:buFont typeface="Arial" panose="020B0604020202020204" pitchFamily="34" charset="0"/>
              <a:buChar char="•"/>
            </a:pPr>
            <a:r>
              <a:rPr lang="en-GB" sz="2000" dirty="0" smtClean="0">
                <a:latin typeface="Arial" panose="020B0604020202020204" pitchFamily="34" charset="0"/>
                <a:cs typeface="Arial" panose="020B0604020202020204" pitchFamily="34" charset="0"/>
              </a:rPr>
              <a:t>A picture in our heads </a:t>
            </a:r>
          </a:p>
          <a:p>
            <a:pPr marL="800100" lvl="1" indent="-342900">
              <a:lnSpc>
                <a:spcPct val="150000"/>
              </a:lnSpc>
              <a:buFont typeface="Arial" panose="020B0604020202020204" pitchFamily="34" charset="0"/>
              <a:buChar char="•"/>
            </a:pPr>
            <a:r>
              <a:rPr lang="en-GB" sz="2000" dirty="0" smtClean="0">
                <a:latin typeface="Arial" panose="020B0604020202020204" pitchFamily="34" charset="0"/>
                <a:cs typeface="Arial" panose="020B0604020202020204" pitchFamily="34" charset="0"/>
              </a:rPr>
              <a:t>A guide to information to attend to and information to disregard in our environment</a:t>
            </a:r>
            <a:endParaRPr lang="en-GB" sz="2400" dirty="0">
              <a:latin typeface="Arial" panose="020B0604020202020204" pitchFamily="34" charset="0"/>
              <a:cs typeface="Arial" panose="020B0604020202020204" pitchFamily="34" charset="0"/>
            </a:endParaRPr>
          </a:p>
        </p:txBody>
      </p:sp>
      <p:sp>
        <p:nvSpPr>
          <p:cNvPr id="4" name="TextBox 3"/>
          <p:cNvSpPr txBox="1"/>
          <p:nvPr/>
        </p:nvSpPr>
        <p:spPr>
          <a:xfrm>
            <a:off x="5220072" y="2019722"/>
            <a:ext cx="3456384" cy="309636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smtClean="0">
                <a:latin typeface="Arial" panose="020B0604020202020204" pitchFamily="34" charset="0"/>
                <a:cs typeface="Arial" panose="020B0604020202020204" pitchFamily="34" charset="0"/>
              </a:rPr>
              <a:t>Katz and </a:t>
            </a:r>
            <a:r>
              <a:rPr lang="en-GB" sz="2400" dirty="0" err="1" smtClean="0">
                <a:latin typeface="Arial" panose="020B0604020202020204" pitchFamily="34" charset="0"/>
                <a:cs typeface="Arial" panose="020B0604020202020204" pitchFamily="34" charset="0"/>
              </a:rPr>
              <a:t>Braly</a:t>
            </a:r>
            <a:r>
              <a:rPr lang="en-GB" sz="2400" dirty="0" smtClean="0">
                <a:latin typeface="Arial" panose="020B0604020202020204" pitchFamily="34" charset="0"/>
                <a:cs typeface="Arial" panose="020B0604020202020204" pitchFamily="34" charset="0"/>
              </a:rPr>
              <a:t> (1933)</a:t>
            </a:r>
          </a:p>
          <a:p>
            <a:pPr marL="742950" lvl="1" indent="-285750">
              <a:lnSpc>
                <a:spcPct val="150000"/>
              </a:lnSpc>
              <a:buFont typeface="Arial" panose="020B0604020202020204" pitchFamily="34" charset="0"/>
              <a:buChar char="•"/>
            </a:pPr>
            <a:r>
              <a:rPr lang="en-GB" dirty="0" smtClean="0">
                <a:latin typeface="Arial" panose="020B0604020202020204" pitchFamily="34" charset="0"/>
                <a:cs typeface="Arial" panose="020B0604020202020204" pitchFamily="34" charset="0"/>
              </a:rPr>
              <a:t>First part of the ‘Princeton Trilogy’</a:t>
            </a:r>
          </a:p>
          <a:p>
            <a:pPr marL="742950" lvl="1" indent="-285750">
              <a:lnSpc>
                <a:spcPct val="150000"/>
              </a:lnSpc>
              <a:buFont typeface="Arial" panose="020B0604020202020204" pitchFamily="34" charset="0"/>
              <a:buChar char="•"/>
            </a:pPr>
            <a:r>
              <a:rPr lang="en-GB" dirty="0" smtClean="0">
                <a:latin typeface="Arial" panose="020B0604020202020204" pitchFamily="34" charset="0"/>
                <a:cs typeface="Arial" panose="020B0604020202020204" pitchFamily="34" charset="0"/>
              </a:rPr>
              <a:t>Stereotypes of outgroups tend to be consistent and negative</a:t>
            </a:r>
            <a:endParaRPr lang="en-GB" sz="1600" dirty="0" smtClean="0">
              <a:latin typeface="Arial" panose="020B0604020202020204" pitchFamily="34" charset="0"/>
              <a:cs typeface="Arial" panose="020B0604020202020204" pitchFamily="34" charset="0"/>
            </a:endParaRPr>
          </a:p>
          <a:p>
            <a:pPr>
              <a:lnSpc>
                <a:spcPct val="150000"/>
              </a:lnSpc>
            </a:pP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1680" y="5035828"/>
            <a:ext cx="1330077" cy="1743936"/>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98284" y="5035828"/>
            <a:ext cx="2416174" cy="1743936"/>
          </a:xfrm>
          <a:prstGeom prst="rect">
            <a:avLst/>
          </a:prstGeom>
        </p:spPr>
      </p:pic>
    </p:spTree>
    <p:extLst>
      <p:ext uri="{BB962C8B-B14F-4D97-AF65-F5344CB8AC3E}">
        <p14:creationId xmlns:p14="http://schemas.microsoft.com/office/powerpoint/2010/main" val="2717943247"/>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r>
              <a:rPr lang="en-GB" sz="2400" dirty="0" smtClean="0">
                <a:latin typeface="Arial" panose="020B0604020202020204" pitchFamily="34" charset="0"/>
                <a:cs typeface="Arial" panose="020B0604020202020204" pitchFamily="34" charset="0"/>
              </a:rPr>
              <a:t>30s/40s	  Psychodynamic	</a:t>
            </a:r>
            <a:r>
              <a:rPr lang="en-GB" sz="2400" dirty="0" smtClean="0">
                <a:solidFill>
                  <a:schemeClr val="accent2"/>
                </a:solidFill>
                <a:latin typeface="Arial" panose="020B0604020202020204" pitchFamily="34" charset="0"/>
                <a:cs typeface="Arial" panose="020B0604020202020204" pitchFamily="34" charset="0"/>
              </a:rPr>
              <a:t>Defence mechanisms</a:t>
            </a:r>
          </a:p>
          <a:p>
            <a:pPr marL="0" indent="0">
              <a:buNone/>
            </a:pPr>
            <a:r>
              <a:rPr lang="en-GB" sz="2000" dirty="0" smtClean="0">
                <a:latin typeface="Arial" panose="020B0604020202020204" pitchFamily="34" charset="0"/>
                <a:cs typeface="Arial" panose="020B0604020202020204" pitchFamily="34" charset="0"/>
              </a:rPr>
              <a:t>					</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708920"/>
            <a:ext cx="4185903" cy="2648892"/>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02982" y="2708920"/>
            <a:ext cx="3312368" cy="2649894"/>
          </a:xfrm>
          <a:prstGeom prst="rect">
            <a:avLst/>
          </a:prstGeom>
        </p:spPr>
      </p:pic>
    </p:spTree>
    <p:extLst>
      <p:ext uri="{BB962C8B-B14F-4D97-AF65-F5344CB8AC3E}">
        <p14:creationId xmlns:p14="http://schemas.microsoft.com/office/powerpoint/2010/main" val="1600246599"/>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r>
              <a:rPr lang="en-GB" sz="2400" dirty="0" smtClean="0">
                <a:latin typeface="Arial" panose="020B0604020202020204" pitchFamily="34" charset="0"/>
                <a:cs typeface="Arial" panose="020B0604020202020204" pitchFamily="34" charset="0"/>
              </a:rPr>
              <a:t>50s		Psychodynamic	</a:t>
            </a:r>
            <a:r>
              <a:rPr lang="en-GB" sz="2400" dirty="0" smtClean="0">
                <a:solidFill>
                  <a:schemeClr val="accent2"/>
                </a:solidFill>
                <a:latin typeface="Arial" panose="020B0604020202020204" pitchFamily="34" charset="0"/>
                <a:cs typeface="Arial" panose="020B0604020202020204" pitchFamily="34" charset="0"/>
              </a:rPr>
              <a:t>Prejudiced personality</a:t>
            </a:r>
          </a:p>
          <a:p>
            <a:pPr marL="0" indent="0">
              <a:buNone/>
            </a:pPr>
            <a:r>
              <a:rPr lang="en-GB" sz="2000" dirty="0" smtClean="0">
                <a:latin typeface="Arial" panose="020B0604020202020204" pitchFamily="34" charset="0"/>
                <a:cs typeface="Arial" panose="020B0604020202020204" pitchFamily="34" charset="0"/>
              </a:rPr>
              <a:t>					</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1065" y="1988840"/>
            <a:ext cx="3347864" cy="2110864"/>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932040" y="1988840"/>
            <a:ext cx="2908930" cy="2110864"/>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01065" y="4496327"/>
            <a:ext cx="3347864" cy="1874803"/>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47275" y="4553581"/>
            <a:ext cx="2878460" cy="1820203"/>
          </a:xfrm>
          <a:prstGeom prst="rect">
            <a:avLst/>
          </a:prstGeom>
        </p:spPr>
      </p:pic>
      <p:sp>
        <p:nvSpPr>
          <p:cNvPr id="9" name="TextBox 8"/>
          <p:cNvSpPr txBox="1"/>
          <p:nvPr/>
        </p:nvSpPr>
        <p:spPr>
          <a:xfrm>
            <a:off x="2411760" y="2996952"/>
            <a:ext cx="4536504" cy="1942198"/>
          </a:xfrm>
          <a:prstGeom prst="rect">
            <a:avLst/>
          </a:prstGeom>
          <a:solidFill>
            <a:schemeClr val="bg1"/>
          </a:solidFill>
        </p:spPr>
        <p:txBody>
          <a:bodyPr wrap="square" rtlCol="0">
            <a:spAutoFit/>
          </a:bodyPr>
          <a:lstStyle/>
          <a:p>
            <a:pPr lvl="1" algn="ctr">
              <a:lnSpc>
                <a:spcPct val="150000"/>
              </a:lnSpc>
            </a:pPr>
            <a:r>
              <a:rPr lang="en-GB" sz="2400" b="1" dirty="0" smtClean="0">
                <a:latin typeface="Arial" panose="020B0604020202020204" pitchFamily="34" charset="0"/>
                <a:cs typeface="Arial" panose="020B0604020202020204" pitchFamily="34" charset="0"/>
              </a:rPr>
              <a:t>Stereotypes</a:t>
            </a:r>
          </a:p>
          <a:p>
            <a:pPr lvl="1">
              <a:lnSpc>
                <a:spcPct val="150000"/>
              </a:lnSpc>
            </a:pPr>
            <a:r>
              <a:rPr lang="en-GB" sz="2000" dirty="0" smtClean="0"/>
              <a:t>A natural occurrence, particularly along some lines (race, gender, age)</a:t>
            </a:r>
          </a:p>
          <a:p>
            <a:pPr lvl="2">
              <a:lnSpc>
                <a:spcPct val="150000"/>
              </a:lnSpc>
            </a:pPr>
            <a:r>
              <a:rPr lang="en-GB" dirty="0" err="1"/>
              <a:t>Allport</a:t>
            </a:r>
            <a:r>
              <a:rPr lang="en-GB" dirty="0"/>
              <a:t> (1954)</a:t>
            </a:r>
          </a:p>
        </p:txBody>
      </p:sp>
    </p:spTree>
    <p:extLst>
      <p:ext uri="{BB962C8B-B14F-4D97-AF65-F5344CB8AC3E}">
        <p14:creationId xmlns:p14="http://schemas.microsoft.com/office/powerpoint/2010/main" val="2401226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r>
              <a:rPr lang="en-GB" sz="2400" dirty="0" smtClean="0">
                <a:latin typeface="Arial" panose="020B0604020202020204" pitchFamily="34" charset="0"/>
                <a:cs typeface="Arial" panose="020B0604020202020204" pitchFamily="34" charset="0"/>
              </a:rPr>
              <a:t>60s		Sociocultural		</a:t>
            </a:r>
            <a:r>
              <a:rPr lang="en-GB" sz="2400" dirty="0" smtClean="0">
                <a:solidFill>
                  <a:schemeClr val="accent2"/>
                </a:solidFill>
                <a:latin typeface="Arial" panose="020B0604020202020204" pitchFamily="34" charset="0"/>
                <a:cs typeface="Arial" panose="020B0604020202020204" pitchFamily="34" charset="0"/>
              </a:rPr>
              <a:t>Social factors</a:t>
            </a:r>
            <a:r>
              <a:rPr lang="en-GB" sz="240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8650" y="1988840"/>
            <a:ext cx="3419872" cy="1923678"/>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60032" y="1988840"/>
            <a:ext cx="3312368" cy="1923678"/>
          </a:xfrm>
          <a:prstGeom prst="rect">
            <a:avLst/>
          </a:prstGeom>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8650" y="4293096"/>
            <a:ext cx="3419872" cy="2039411"/>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60032" y="4293096"/>
            <a:ext cx="3312368" cy="2039411"/>
          </a:xfrm>
          <a:prstGeom prst="rect">
            <a:avLst/>
          </a:prstGeom>
        </p:spPr>
      </p:pic>
    </p:spTree>
    <p:extLst>
      <p:ext uri="{BB962C8B-B14F-4D97-AF65-F5344CB8AC3E}">
        <p14:creationId xmlns:p14="http://schemas.microsoft.com/office/powerpoint/2010/main" val="889274696"/>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r>
              <a:rPr lang="en-GB" sz="2400" dirty="0" smtClean="0">
                <a:latin typeface="Arial" panose="020B0604020202020204" pitchFamily="34" charset="0"/>
                <a:cs typeface="Arial" panose="020B0604020202020204" pitchFamily="34" charset="0"/>
              </a:rPr>
              <a:t>70s		Intergroup Relations 	 </a:t>
            </a:r>
            <a:r>
              <a:rPr lang="en-GB" sz="2400" dirty="0" smtClean="0">
                <a:solidFill>
                  <a:schemeClr val="accent2"/>
                </a:solidFill>
                <a:latin typeface="Arial" panose="020B0604020202020204" pitchFamily="34" charset="0"/>
                <a:cs typeface="Arial" panose="020B0604020202020204" pitchFamily="34" charset="0"/>
              </a:rPr>
              <a:t>Social structures</a:t>
            </a:r>
          </a:p>
          <a:p>
            <a:pPr marL="109728" indent="0">
              <a:buNone/>
            </a:pPr>
            <a:endParaRPr lang="en-GB" sz="2400" dirty="0">
              <a:solidFill>
                <a:schemeClr val="accent2"/>
              </a:solidFill>
              <a:latin typeface="Arial" panose="020B0604020202020204" pitchFamily="34" charset="0"/>
              <a:cs typeface="Arial" panose="020B0604020202020204" pitchFamily="34" charset="0"/>
            </a:endParaRPr>
          </a:p>
          <a:p>
            <a:pPr marL="109728" indent="0">
              <a:buNone/>
            </a:pPr>
            <a:r>
              <a:rPr lang="en-GB" sz="2400" dirty="0" smtClean="0"/>
              <a:t>		 </a:t>
            </a:r>
            <a:r>
              <a:rPr lang="en-GB" sz="240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2060848"/>
            <a:ext cx="4399275" cy="1407768"/>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05300" y="3869885"/>
            <a:ext cx="4212704" cy="2441082"/>
          </a:xfrm>
          <a:prstGeom prst="rect">
            <a:avLst/>
          </a:prstGeom>
        </p:spPr>
      </p:pic>
    </p:spTree>
    <p:extLst>
      <p:ext uri="{BB962C8B-B14F-4D97-AF65-F5344CB8AC3E}">
        <p14:creationId xmlns:p14="http://schemas.microsoft.com/office/powerpoint/2010/main" val="2825222571"/>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179512" y="1268761"/>
            <a:ext cx="8712968" cy="4908202"/>
          </a:xfrm>
        </p:spPr>
        <p:txBody>
          <a:bodyPr>
            <a:noAutofit/>
          </a:bodyPr>
          <a:lstStyle/>
          <a:p>
            <a:r>
              <a:rPr lang="en-GB" sz="2400" dirty="0" smtClean="0">
                <a:latin typeface="Arial" panose="020B0604020202020204" pitchFamily="34" charset="0"/>
                <a:cs typeface="Arial" panose="020B0604020202020204" pitchFamily="34" charset="0"/>
              </a:rPr>
              <a:t>80s&gt;  Social Cognition/Evolution   </a:t>
            </a:r>
            <a:r>
              <a:rPr lang="en-GB" sz="2400" dirty="0" smtClean="0">
                <a:solidFill>
                  <a:schemeClr val="accent2"/>
                </a:solidFill>
                <a:latin typeface="Arial" panose="020B0604020202020204" pitchFamily="34" charset="0"/>
                <a:cs typeface="Arial" panose="020B0604020202020204" pitchFamily="34" charset="0"/>
              </a:rPr>
              <a:t>Processes &amp; Mechanisms</a:t>
            </a:r>
            <a:r>
              <a:rPr lang="en-GB" sz="2400" dirty="0" smtClean="0"/>
              <a:t>	 </a:t>
            </a:r>
            <a:r>
              <a:rPr lang="en-GB" sz="240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8359" y="1988840"/>
            <a:ext cx="3750742" cy="2265677"/>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66704" y="3933056"/>
            <a:ext cx="4860032" cy="2733768"/>
          </a:xfrm>
          <a:prstGeom prst="rect">
            <a:avLst/>
          </a:prstGeom>
        </p:spPr>
      </p:pic>
      <p:sp>
        <p:nvSpPr>
          <p:cNvPr id="8" name="TextBox 7"/>
          <p:cNvSpPr txBox="1"/>
          <p:nvPr/>
        </p:nvSpPr>
        <p:spPr>
          <a:xfrm>
            <a:off x="2411760" y="2996952"/>
            <a:ext cx="4536504" cy="1985159"/>
          </a:xfrm>
          <a:prstGeom prst="rect">
            <a:avLst/>
          </a:prstGeom>
          <a:solidFill>
            <a:schemeClr val="bg1"/>
          </a:solidFill>
        </p:spPr>
        <p:txBody>
          <a:bodyPr wrap="square" rtlCol="0">
            <a:spAutoFit/>
          </a:bodyPr>
          <a:lstStyle/>
          <a:p>
            <a:pPr lvl="1" algn="ctr">
              <a:lnSpc>
                <a:spcPct val="150000"/>
              </a:lnSpc>
            </a:pPr>
            <a:r>
              <a:rPr lang="en-GB" sz="2400" b="1" dirty="0" smtClean="0">
                <a:latin typeface="Arial" panose="020B0604020202020204" pitchFamily="34" charset="0"/>
                <a:cs typeface="Arial" panose="020B0604020202020204" pitchFamily="34" charset="0"/>
              </a:rPr>
              <a:t>Stereotypes</a:t>
            </a:r>
          </a:p>
          <a:p>
            <a:pPr lvl="1">
              <a:lnSpc>
                <a:spcPct val="150000"/>
              </a:lnSpc>
            </a:pPr>
            <a:r>
              <a:rPr lang="en-GB" sz="2000" dirty="0" smtClean="0"/>
              <a:t>‘A set of beliefs about the personal attributes of a group of people’</a:t>
            </a:r>
          </a:p>
          <a:p>
            <a:pPr lvl="2">
              <a:lnSpc>
                <a:spcPct val="150000"/>
              </a:lnSpc>
            </a:pPr>
            <a:r>
              <a:rPr lang="en-GB" dirty="0"/>
              <a:t>Ashmore and Del Boca (1981, p. 16</a:t>
            </a:r>
            <a:r>
              <a:rPr lang="en-GB" dirty="0" smtClean="0"/>
              <a:t>).</a:t>
            </a:r>
            <a:endParaRPr lang="en-GB" dirty="0"/>
          </a:p>
        </p:txBody>
      </p:sp>
    </p:spTree>
    <p:extLst>
      <p:ext uri="{BB962C8B-B14F-4D97-AF65-F5344CB8AC3E}">
        <p14:creationId xmlns:p14="http://schemas.microsoft.com/office/powerpoint/2010/main" val="298155987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28650" y="365127"/>
            <a:ext cx="7886700" cy="903634"/>
          </a:xfrm>
        </p:spPr>
        <p:txBody>
          <a:bodyPr/>
          <a:lstStyle/>
          <a:p>
            <a:pPr algn="ctr" eaLnBrk="1" hangingPunct="1"/>
            <a:r>
              <a:rPr lang="en-GB" sz="3200" dirty="0" smtClean="0"/>
              <a:t>Changes in the study of prejudice over time</a:t>
            </a:r>
            <a:endParaRPr lang="en-GB" sz="3200" dirty="0" smtClean="0">
              <a:solidFill>
                <a:schemeClr val="tx1"/>
              </a:solidFill>
            </a:endParaRPr>
          </a:p>
        </p:txBody>
      </p:sp>
      <p:sp>
        <p:nvSpPr>
          <p:cNvPr id="18435" name="Content Placeholder 2"/>
          <p:cNvSpPr>
            <a:spLocks noGrp="1"/>
          </p:cNvSpPr>
          <p:nvPr>
            <p:ph idx="1"/>
          </p:nvPr>
        </p:nvSpPr>
        <p:spPr>
          <a:xfrm>
            <a:off x="628650" y="1268761"/>
            <a:ext cx="7886700" cy="4908202"/>
          </a:xfrm>
        </p:spPr>
        <p:txBody>
          <a:bodyPr>
            <a:noAutofit/>
          </a:bodyPr>
          <a:lstStyle/>
          <a:p>
            <a:r>
              <a:rPr lang="en-GB" sz="2000" dirty="0" smtClean="0">
                <a:latin typeface="Arial" panose="020B0604020202020204" pitchFamily="34" charset="0"/>
                <a:cs typeface="Arial" panose="020B0604020202020204" pitchFamily="34" charset="0"/>
              </a:rPr>
              <a:t>2000s Complex integration	</a:t>
            </a:r>
            <a:r>
              <a:rPr lang="en-GB" sz="2000" dirty="0" smtClean="0">
                <a:solidFill>
                  <a:schemeClr val="accent2"/>
                </a:solidFill>
                <a:latin typeface="Arial" panose="020B0604020202020204" pitchFamily="34" charset="0"/>
                <a:cs typeface="Arial" panose="020B0604020202020204" pitchFamily="34" charset="0"/>
              </a:rPr>
              <a:t>Socio-cognitive, political and cultural</a:t>
            </a:r>
          </a:p>
          <a:p>
            <a:pPr marL="109728" indent="0">
              <a:buNone/>
            </a:pPr>
            <a:endParaRPr lang="en-GB" sz="2000" dirty="0">
              <a:solidFill>
                <a:schemeClr val="accent2"/>
              </a:solidFill>
              <a:latin typeface="Arial" panose="020B0604020202020204" pitchFamily="34" charset="0"/>
              <a:cs typeface="Arial" panose="020B0604020202020204" pitchFamily="34" charset="0"/>
            </a:endParaRPr>
          </a:p>
          <a:p>
            <a:pPr marL="109728" indent="0">
              <a:buNone/>
            </a:pPr>
            <a:endParaRPr lang="en-GB" sz="2400" dirty="0">
              <a:solidFill>
                <a:schemeClr val="accent2"/>
              </a:solidFill>
              <a:latin typeface="Arial" panose="020B0604020202020204" pitchFamily="34" charset="0"/>
              <a:cs typeface="Arial" panose="020B0604020202020204" pitchFamily="34" charset="0"/>
            </a:endParaRPr>
          </a:p>
          <a:p>
            <a:pPr marL="109728" indent="0">
              <a:buNone/>
            </a:pPr>
            <a:r>
              <a:rPr lang="en-GB" sz="2400" dirty="0" smtClean="0"/>
              <a:t>		 </a:t>
            </a:r>
            <a:r>
              <a:rPr lang="en-GB" sz="240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a:t>
            </a:r>
          </a:p>
        </p:txBody>
      </p:sp>
      <p:pic>
        <p:nvPicPr>
          <p:cNvPr id="8" name="Picture 7"/>
          <p:cNvPicPr>
            <a:picLocks noChangeAspect="1"/>
          </p:cNvPicPr>
          <p:nvPr/>
        </p:nvPicPr>
        <p:blipFill rotWithShape="1">
          <a:blip r:embed="rId3">
            <a:extLst>
              <a:ext uri="{28A0092B-C50C-407E-A947-70E740481C1C}">
                <a14:useLocalDpi xmlns:a14="http://schemas.microsoft.com/office/drawing/2010/main" val="0"/>
              </a:ext>
            </a:extLst>
          </a:blip>
          <a:srcRect l="1095" t="12200" r="1471" b="4851"/>
          <a:stretch/>
        </p:blipFill>
        <p:spPr>
          <a:xfrm>
            <a:off x="251520" y="1988840"/>
            <a:ext cx="4968552" cy="3249171"/>
          </a:xfrm>
          <a:prstGeom prst="rect">
            <a:avLst/>
          </a:prstGeom>
        </p:spPr>
      </p:pic>
      <p:pic>
        <p:nvPicPr>
          <p:cNvPr id="9" name="Picture 14" descr="Image result for rwanda genocid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18994" y="1916832"/>
            <a:ext cx="2938510" cy="24765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https://theglobalforum.files.wordpress.com/2012/09/glass_ceiling.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782750" y="4869160"/>
            <a:ext cx="2791210" cy="195587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6" descr="Image result for brexit racism"/>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5775" y="5067613"/>
            <a:ext cx="2232248" cy="172415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http://www.redbrick.me/wp-content/uploads/2014/10/edl.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38687" y="4686738"/>
            <a:ext cx="2907076" cy="1950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87313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03634"/>
          </a:xfrm>
        </p:spPr>
        <p:txBody>
          <a:bodyPr/>
          <a:lstStyle/>
          <a:p>
            <a:endParaRPr lang="en-GB" dirty="0"/>
          </a:p>
        </p:txBody>
      </p:sp>
      <p:sp>
        <p:nvSpPr>
          <p:cNvPr id="4" name="Content Placeholder 3"/>
          <p:cNvSpPr txBox="1">
            <a:spLocks noGrp="1"/>
          </p:cNvSpPr>
          <p:nvPr>
            <p:ph idx="1"/>
          </p:nvPr>
        </p:nvSpPr>
        <p:spPr>
          <a:xfrm>
            <a:off x="628650" y="1484784"/>
            <a:ext cx="7886700" cy="513986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smtClean="0">
                <a:latin typeface="Arial" panose="020B0604020202020204" pitchFamily="34" charset="0"/>
                <a:cs typeface="Arial" panose="020B0604020202020204" pitchFamily="34" charset="0"/>
              </a:rPr>
              <a:t>This module is about people, events, and how we understand the world around us</a:t>
            </a:r>
          </a:p>
          <a:p>
            <a:pPr marL="285750" indent="-285750">
              <a:lnSpc>
                <a:spcPct val="150000"/>
              </a:lnSpc>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400" dirty="0" smtClean="0">
                <a:latin typeface="Arial" panose="020B0604020202020204" pitchFamily="34" charset="0"/>
                <a:cs typeface="Arial" panose="020B0604020202020204" pitchFamily="34" charset="0"/>
              </a:rPr>
              <a:t>It is not designed to make you a ‘fluffier’ person</a:t>
            </a:r>
            <a:endParaRPr lang="en-GB" sz="24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2400" dirty="0" smtClean="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400" dirty="0" smtClean="0">
                <a:latin typeface="Arial" panose="020B0604020202020204" pitchFamily="34" charset="0"/>
                <a:cs typeface="Arial" panose="020B0604020202020204" pitchFamily="34" charset="0"/>
              </a:rPr>
              <a:t>It will hopefully make you a better person</a:t>
            </a:r>
            <a:endParaRPr lang="en-GB" sz="24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2400" dirty="0" smtClean="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400" dirty="0" smtClean="0">
                <a:latin typeface="Arial" panose="020B0604020202020204" pitchFamily="34" charset="0"/>
                <a:cs typeface="Arial" panose="020B0604020202020204" pitchFamily="34" charset="0"/>
              </a:rPr>
              <a:t>It will definitely make you more aware</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548035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0" y="274638"/>
            <a:ext cx="9144000" cy="1143000"/>
          </a:xfrm>
        </p:spPr>
        <p:txBody>
          <a:bodyPr/>
          <a:lstStyle/>
          <a:p>
            <a:pPr algn="ctr" eaLnBrk="1" hangingPunct="1"/>
            <a:r>
              <a:rPr lang="en-GB" sz="2800" b="1" dirty="0" smtClean="0">
                <a:latin typeface="Arial" panose="020B0604020202020204" pitchFamily="34" charset="0"/>
                <a:cs typeface="Arial" panose="020B0604020202020204" pitchFamily="34" charset="0"/>
              </a:rPr>
              <a:t>What do we mean by prejudice and discrimination? Real-life examples</a:t>
            </a:r>
            <a:endParaRPr lang="en-US" sz="2800" b="1" dirty="0" smtClean="0">
              <a:latin typeface="Arial" panose="020B0604020202020204" pitchFamily="34" charset="0"/>
              <a:cs typeface="Arial" panose="020B0604020202020204" pitchFamily="34" charset="0"/>
            </a:endParaRPr>
          </a:p>
        </p:txBody>
      </p:sp>
      <p:sp>
        <p:nvSpPr>
          <p:cNvPr id="4099" name="Rectangle 3"/>
          <p:cNvSpPr>
            <a:spLocks noGrp="1" noChangeArrowheads="1"/>
          </p:cNvSpPr>
          <p:nvPr>
            <p:ph idx="1"/>
          </p:nvPr>
        </p:nvSpPr>
        <p:spPr>
          <a:xfrm>
            <a:off x="628650" y="1268760"/>
            <a:ext cx="7886700" cy="5400600"/>
          </a:xfrm>
        </p:spPr>
        <p:txBody>
          <a:bodyPr>
            <a:normAutofit lnSpcReduction="10000"/>
          </a:bodyPr>
          <a:lstStyle/>
          <a:p>
            <a:pPr eaLnBrk="1" hangingPunct="1">
              <a:lnSpc>
                <a:spcPct val="150000"/>
              </a:lnSpc>
            </a:pPr>
            <a:r>
              <a:rPr lang="en-GB" sz="2800" dirty="0" smtClean="0">
                <a:solidFill>
                  <a:schemeClr val="hlink"/>
                </a:solidFill>
                <a:latin typeface="Arial" panose="020B0604020202020204" pitchFamily="34" charset="0"/>
                <a:cs typeface="Arial" panose="020B0604020202020204" pitchFamily="34" charset="0"/>
              </a:rPr>
              <a:t>Case </a:t>
            </a:r>
            <a:r>
              <a:rPr lang="en-GB" sz="2800" dirty="0">
                <a:solidFill>
                  <a:schemeClr val="hlink"/>
                </a:solidFill>
                <a:latin typeface="Arial" panose="020B0604020202020204" pitchFamily="34" charset="0"/>
                <a:cs typeface="Arial" panose="020B0604020202020204" pitchFamily="34" charset="0"/>
              </a:rPr>
              <a:t>1</a:t>
            </a:r>
            <a:endParaRPr lang="en-GB" sz="2800" dirty="0" smtClean="0">
              <a:solidFill>
                <a:schemeClr val="hlink"/>
              </a:solidFill>
              <a:latin typeface="Arial" panose="020B0604020202020204" pitchFamily="34" charset="0"/>
              <a:cs typeface="Arial" panose="020B0604020202020204" pitchFamily="34" charset="0"/>
            </a:endParaRPr>
          </a:p>
          <a:p>
            <a:pPr eaLnBrk="1" hangingPunct="1">
              <a:lnSpc>
                <a:spcPct val="150000"/>
              </a:lnSpc>
              <a:buFont typeface="Wingdings" pitchFamily="2" charset="2"/>
              <a:buNone/>
            </a:pPr>
            <a:r>
              <a:rPr lang="en-GB" sz="2000" dirty="0" smtClean="0">
                <a:latin typeface="Arial" panose="020B0604020202020204" pitchFamily="34" charset="0"/>
                <a:cs typeface="Arial" panose="020B0604020202020204" pitchFamily="34" charset="0"/>
              </a:rPr>
              <a:t>“An immigrant who twice tried to kill himself after alleged racial abuse… claims he was bullied by a BNP supporter who wanted him to ‘go home’. He told a tribunal that Mr X said he was ‘lucky he’s working with us – his grandfather used to work as a servant’.</a:t>
            </a:r>
          </a:p>
          <a:p>
            <a:pPr eaLnBrk="1" hangingPunct="1">
              <a:lnSpc>
                <a:spcPct val="150000"/>
              </a:lnSpc>
              <a:buFont typeface="Wingdings" pitchFamily="2" charset="2"/>
              <a:buNone/>
            </a:pPr>
            <a:r>
              <a:rPr lang="en-GB" sz="2000" dirty="0" smtClean="0">
                <a:latin typeface="Arial" panose="020B0604020202020204" pitchFamily="34" charset="0"/>
                <a:cs typeface="Arial" panose="020B0604020202020204" pitchFamily="34" charset="0"/>
              </a:rPr>
              <a:t> Mr. X also called a woman client a ‘black whore’ and branded a colleague a ‘black cunt’, he alleged…. In one incident, Mr. X wrote the word ‘go’ in company documents next to Mr. Y’s name because he wanted him to leave the country, the tribunal heard.</a:t>
            </a:r>
          </a:p>
          <a:p>
            <a:pPr eaLnBrk="1" hangingPunct="1">
              <a:lnSpc>
                <a:spcPct val="150000"/>
              </a:lnSpc>
              <a:buFont typeface="Wingdings" pitchFamily="2" charset="2"/>
              <a:buNone/>
            </a:pPr>
            <a:r>
              <a:rPr lang="en-GB" sz="2000" dirty="0" smtClean="0">
                <a:latin typeface="Arial" panose="020B0604020202020204" pitchFamily="34" charset="0"/>
                <a:cs typeface="Arial" panose="020B0604020202020204" pitchFamily="34" charset="0"/>
              </a:rPr>
              <a:t>‘Mr. X clearly did not like foreigners. He wanted them to leave and go home’ Mr Y told the employment tribunal.”</a:t>
            </a:r>
            <a:endParaRPr 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5536953"/>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6291" name="Rectangle 3"/>
          <p:cNvSpPr>
            <a:spLocks noGrp="1" noChangeArrowheads="1"/>
          </p:cNvSpPr>
          <p:nvPr>
            <p:ph idx="1"/>
          </p:nvPr>
        </p:nvSpPr>
        <p:spPr>
          <a:xfrm>
            <a:off x="251520" y="404664"/>
            <a:ext cx="8640960" cy="6192688"/>
          </a:xfrm>
        </p:spPr>
        <p:txBody>
          <a:bodyPr rtlCol="0">
            <a:normAutofit/>
          </a:bodyPr>
          <a:lstStyle/>
          <a:p>
            <a:pPr>
              <a:buNone/>
              <a:defRPr/>
            </a:pPr>
            <a:r>
              <a:rPr lang="en-GB" sz="2000" dirty="0">
                <a:solidFill>
                  <a:schemeClr val="hlink"/>
                </a:solidFill>
                <a:latin typeface="Arial" panose="020B0604020202020204" pitchFamily="34" charset="0"/>
                <a:cs typeface="Arial" panose="020B0604020202020204" pitchFamily="34" charset="0"/>
              </a:rPr>
              <a:t>Case 2</a:t>
            </a:r>
            <a:endParaRPr lang="en-GB" sz="2000" dirty="0" smtClean="0">
              <a:latin typeface="Arial" panose="020B0604020202020204" pitchFamily="34" charset="0"/>
              <a:cs typeface="Arial" panose="020B0604020202020204" pitchFamily="34" charset="0"/>
            </a:endParaRPr>
          </a:p>
          <a:p>
            <a:pPr marL="0" indent="0" eaLnBrk="1" fontAlgn="auto" hangingPunct="1">
              <a:lnSpc>
                <a:spcPct val="90000"/>
              </a:lnSpc>
              <a:spcAft>
                <a:spcPts val="0"/>
              </a:spcAft>
              <a:buFont typeface="Wingdings" pitchFamily="2" charset="2"/>
              <a:buNone/>
              <a:defRPr/>
            </a:pPr>
            <a:r>
              <a:rPr lang="en-GB" sz="2000" dirty="0" smtClean="0">
                <a:latin typeface="Arial" panose="020B0604020202020204" pitchFamily="34" charset="0"/>
                <a:cs typeface="Arial" panose="020B0604020202020204" pitchFamily="34" charset="0"/>
              </a:rPr>
              <a:t>“Most had been driven by coach to the execution sites. Blindfolded, their hands tied together, they were mown down in lines by Serb death squads. The coach drivers – civilians – were ordered to administer a </a:t>
            </a:r>
            <a:r>
              <a:rPr lang="en-GB" sz="2000" i="1" dirty="0" smtClean="0">
                <a:latin typeface="Arial" panose="020B0604020202020204" pitchFamily="34" charset="0"/>
                <a:cs typeface="Arial" panose="020B0604020202020204" pitchFamily="34" charset="0"/>
              </a:rPr>
              <a:t>coup de </a:t>
            </a:r>
            <a:r>
              <a:rPr lang="en-GB" sz="2000" i="1" dirty="0" err="1" smtClean="0">
                <a:latin typeface="Arial" panose="020B0604020202020204" pitchFamily="34" charset="0"/>
                <a:cs typeface="Arial" panose="020B0604020202020204" pitchFamily="34" charset="0"/>
              </a:rPr>
              <a:t>gr</a:t>
            </a:r>
            <a:r>
              <a:rPr lang="en-US" sz="2000" i="1" dirty="0" smtClean="0">
                <a:latin typeface="Arial" panose="020B0604020202020204" pitchFamily="34" charset="0"/>
                <a:cs typeface="Arial" panose="020B0604020202020204" pitchFamily="34" charset="0"/>
              </a:rPr>
              <a:t>â</a:t>
            </a:r>
            <a:r>
              <a:rPr lang="en-GB" sz="2000" i="1" dirty="0" err="1" smtClean="0">
                <a:latin typeface="Arial" panose="020B0604020202020204" pitchFamily="34" charset="0"/>
                <a:cs typeface="Arial" panose="020B0604020202020204" pitchFamily="34" charset="0"/>
              </a:rPr>
              <a:t>ce</a:t>
            </a:r>
            <a:r>
              <a:rPr lang="en-GB" sz="2000" i="1"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with a pistol… It was probably not a task they found distasteful. For Dr. Karadzic’s greatest success in Bosnia… was his genesis of Serb loathing.</a:t>
            </a:r>
          </a:p>
          <a:p>
            <a:pPr marL="0" indent="0" eaLnBrk="1" fontAlgn="auto" hangingPunct="1">
              <a:lnSpc>
                <a:spcPct val="90000"/>
              </a:lnSpc>
              <a:spcAft>
                <a:spcPts val="0"/>
              </a:spcAft>
              <a:buFont typeface="Wingdings" pitchFamily="2" charset="2"/>
              <a:buNone/>
              <a:defRPr/>
            </a:pPr>
            <a:endParaRPr lang="en-GB" sz="2000" dirty="0" smtClean="0">
              <a:latin typeface="Arial" panose="020B0604020202020204" pitchFamily="34" charset="0"/>
              <a:cs typeface="Arial" panose="020B0604020202020204" pitchFamily="34" charset="0"/>
            </a:endParaRPr>
          </a:p>
          <a:p>
            <a:pPr marL="0" indent="0" eaLnBrk="1" fontAlgn="auto" hangingPunct="1">
              <a:lnSpc>
                <a:spcPct val="90000"/>
              </a:lnSpc>
              <a:spcAft>
                <a:spcPts val="0"/>
              </a:spcAft>
              <a:buFont typeface="Wingdings" pitchFamily="2" charset="2"/>
              <a:buNone/>
              <a:defRPr/>
            </a:pPr>
            <a:r>
              <a:rPr lang="en-GB" sz="2000" dirty="0" smtClean="0">
                <a:latin typeface="Arial" panose="020B0604020202020204" pitchFamily="34" charset="0"/>
                <a:cs typeface="Arial" panose="020B0604020202020204" pitchFamily="34" charset="0"/>
              </a:rPr>
              <a:t>I remember one wounded Bosnian soldier who did manage to escape from Srebrenica telling me that an elderly Serb man had discovered him lying in a hedgerow, exhausted, unarmed, and with gunshot wounds to his arm. The pensioner beat him with a crowbar, then went away to fetch a knife to finish him off. The soldier crawled away and saw the man return, crowbar in one hand and knife in the other, beating the </a:t>
            </a:r>
            <a:r>
              <a:rPr lang="en-GB" sz="2000" dirty="0" err="1" smtClean="0">
                <a:latin typeface="Arial" panose="020B0604020202020204" pitchFamily="34" charset="0"/>
                <a:cs typeface="Arial" panose="020B0604020202020204" pitchFamily="34" charset="0"/>
              </a:rPr>
              <a:t>hedgeline</a:t>
            </a:r>
            <a:r>
              <a:rPr lang="en-GB" sz="2000" dirty="0" smtClean="0">
                <a:latin typeface="Arial" panose="020B0604020202020204" pitchFamily="34" charset="0"/>
                <a:cs typeface="Arial" panose="020B0604020202020204" pitchFamily="34" charset="0"/>
              </a:rPr>
              <a:t> as if searching for a wounded animal.</a:t>
            </a:r>
          </a:p>
          <a:p>
            <a:pPr marL="0" indent="0" eaLnBrk="1" fontAlgn="auto" hangingPunct="1">
              <a:lnSpc>
                <a:spcPct val="90000"/>
              </a:lnSpc>
              <a:spcAft>
                <a:spcPts val="0"/>
              </a:spcAft>
              <a:buFont typeface="Wingdings" pitchFamily="2" charset="2"/>
              <a:buNone/>
              <a:defRPr/>
            </a:pPr>
            <a:endParaRPr lang="en-GB" sz="2000" dirty="0" smtClean="0">
              <a:latin typeface="Arial" panose="020B0604020202020204" pitchFamily="34" charset="0"/>
              <a:cs typeface="Arial" panose="020B0604020202020204" pitchFamily="34" charset="0"/>
            </a:endParaRPr>
          </a:p>
          <a:p>
            <a:pPr marL="0" indent="0" eaLnBrk="1" fontAlgn="auto" hangingPunct="1">
              <a:lnSpc>
                <a:spcPct val="90000"/>
              </a:lnSpc>
              <a:spcAft>
                <a:spcPts val="0"/>
              </a:spcAft>
              <a:buFont typeface="Wingdings" pitchFamily="2" charset="2"/>
              <a:buNone/>
              <a:defRPr/>
            </a:pPr>
            <a:r>
              <a:rPr lang="en-GB" sz="2000" dirty="0" smtClean="0">
                <a:latin typeface="Arial" panose="020B0604020202020204" pitchFamily="34" charset="0"/>
                <a:cs typeface="Arial" panose="020B0604020202020204" pitchFamily="34" charset="0"/>
              </a:rPr>
              <a:t>… Before and since I have seen greater numbers of victims of execution. But the level of effort and involvement and hatred required to shepherd 12 men into a room, then smash their heads with a (sledge)hammer, left more of an impression than the horror of the mutilation itself and transcended the mere scale of murder.”</a:t>
            </a:r>
          </a:p>
          <a:p>
            <a:pPr eaLnBrk="1" fontAlgn="auto" hangingPunct="1">
              <a:lnSpc>
                <a:spcPct val="90000"/>
              </a:lnSpc>
              <a:spcAft>
                <a:spcPts val="0"/>
              </a:spcAft>
              <a:buFont typeface="Wingdings" pitchFamily="2" charset="2"/>
              <a:buNone/>
              <a:defRPr/>
            </a:pPr>
            <a:endParaRPr 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319309"/>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251520" y="548680"/>
            <a:ext cx="8640960" cy="6120680"/>
          </a:xfrm>
        </p:spPr>
        <p:txBody>
          <a:bodyPr/>
          <a:lstStyle/>
          <a:p>
            <a:pPr>
              <a:lnSpc>
                <a:spcPct val="150000"/>
              </a:lnSpc>
              <a:buNone/>
            </a:pPr>
            <a:r>
              <a:rPr lang="en-GB" sz="2000" dirty="0" smtClean="0">
                <a:solidFill>
                  <a:schemeClr val="hlink"/>
                </a:solidFill>
                <a:latin typeface="Arial" panose="020B0604020202020204" pitchFamily="34" charset="0"/>
                <a:cs typeface="Arial" panose="020B0604020202020204" pitchFamily="34" charset="0"/>
              </a:rPr>
              <a:t>Case 3</a:t>
            </a:r>
            <a:endParaRPr lang="en-GB" sz="2000" dirty="0" smtClean="0">
              <a:latin typeface="Arial" panose="020B0604020202020204" pitchFamily="34" charset="0"/>
              <a:cs typeface="Arial" panose="020B0604020202020204" pitchFamily="34" charset="0"/>
            </a:endParaRPr>
          </a:p>
          <a:p>
            <a:pPr marL="0" indent="0" eaLnBrk="1" hangingPunct="1">
              <a:lnSpc>
                <a:spcPct val="150000"/>
              </a:lnSpc>
              <a:buFont typeface="Wingdings" pitchFamily="2" charset="2"/>
              <a:buNone/>
            </a:pPr>
            <a:r>
              <a:rPr lang="en-GB" sz="2000" dirty="0" smtClean="0">
                <a:latin typeface="Arial" panose="020B0604020202020204" pitchFamily="34" charset="0"/>
                <a:cs typeface="Arial" panose="020B0604020202020204" pitchFamily="34" charset="0"/>
              </a:rPr>
              <a:t>“… plenty of jobs on newspapers could be done by somebody unable to hear well, depressed… or physically hampered. I checked with colleagues on </a:t>
            </a:r>
            <a:r>
              <a:rPr lang="en-GB" sz="2000" i="1" dirty="0" smtClean="0">
                <a:latin typeface="Arial" panose="020B0604020202020204" pitchFamily="34" charset="0"/>
                <a:cs typeface="Arial" panose="020B0604020202020204" pitchFamily="34" charset="0"/>
              </a:rPr>
              <a:t>The Times, The Independent, The Daily Telegraph</a:t>
            </a:r>
            <a:r>
              <a:rPr lang="en-GB" sz="2000" dirty="0" smtClean="0">
                <a:latin typeface="Arial" panose="020B0604020202020204" pitchFamily="34" charset="0"/>
                <a:cs typeface="Arial" panose="020B0604020202020204" pitchFamily="34" charset="0"/>
              </a:rPr>
              <a:t>, the papers most positive about the Purnell proposals: any disabled colleagues out there? Nope. None that anyone could recall. We all cheer the principle, but who is going to put it into practice?</a:t>
            </a:r>
          </a:p>
          <a:p>
            <a:pPr eaLnBrk="1" hangingPunct="1">
              <a:lnSpc>
                <a:spcPct val="150000"/>
              </a:lnSpc>
              <a:buFont typeface="Wingdings" pitchFamily="2" charset="2"/>
              <a:buNone/>
            </a:pPr>
            <a:endParaRPr lang="en-GB" sz="2000" dirty="0" smtClean="0">
              <a:latin typeface="Arial" panose="020B0604020202020204" pitchFamily="34" charset="0"/>
              <a:cs typeface="Arial" panose="020B0604020202020204" pitchFamily="34" charset="0"/>
            </a:endParaRPr>
          </a:p>
          <a:p>
            <a:pPr marL="0" indent="0" eaLnBrk="1" hangingPunct="1">
              <a:lnSpc>
                <a:spcPct val="150000"/>
              </a:lnSpc>
              <a:buFont typeface="Wingdings" pitchFamily="2" charset="2"/>
              <a:buNone/>
            </a:pPr>
            <a:r>
              <a:rPr lang="en-GB" sz="2000" dirty="0" smtClean="0">
                <a:latin typeface="Arial" panose="020B0604020202020204" pitchFamily="34" charset="0"/>
                <a:cs typeface="Arial" panose="020B0604020202020204" pitchFamily="34" charset="0"/>
              </a:rPr>
              <a:t>When people demand that the disabled… should work, they generally mean that they should do rubbish jobs for rubbish money. Fill the call centres with cripples. Dogsbody jobs for the deaf; boring ones for the blind, they can’t see anyway. But where are the decent job offers?”</a:t>
            </a:r>
            <a:endParaRPr 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4345942"/>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628650" y="548680"/>
            <a:ext cx="7886700" cy="5628283"/>
          </a:xfrm>
        </p:spPr>
        <p:txBody>
          <a:bodyPr/>
          <a:lstStyle/>
          <a:p>
            <a:pPr>
              <a:lnSpc>
                <a:spcPct val="150000"/>
              </a:lnSpc>
              <a:buNone/>
            </a:pPr>
            <a:r>
              <a:rPr lang="en-GB" sz="2000" dirty="0" smtClean="0">
                <a:solidFill>
                  <a:schemeClr val="hlink"/>
                </a:solidFill>
                <a:latin typeface="Arial" panose="020B0604020202020204" pitchFamily="34" charset="0"/>
                <a:cs typeface="Arial" panose="020B0604020202020204" pitchFamily="34" charset="0"/>
              </a:rPr>
              <a:t>Case 4</a:t>
            </a:r>
            <a:endParaRPr lang="en-GB" sz="2000" dirty="0" smtClean="0">
              <a:latin typeface="Arial" panose="020B0604020202020204" pitchFamily="34" charset="0"/>
              <a:cs typeface="Arial" panose="020B0604020202020204" pitchFamily="34" charset="0"/>
            </a:endParaRPr>
          </a:p>
          <a:p>
            <a:pPr marL="0" indent="0" eaLnBrk="1" hangingPunct="1">
              <a:lnSpc>
                <a:spcPct val="150000"/>
              </a:lnSpc>
              <a:buFont typeface="Wingdings" pitchFamily="2" charset="2"/>
              <a:buNone/>
            </a:pPr>
            <a:r>
              <a:rPr lang="en-GB" sz="2000" dirty="0" smtClean="0">
                <a:latin typeface="Arial" panose="020B0604020202020204" pitchFamily="34" charset="0"/>
                <a:cs typeface="Arial" panose="020B0604020202020204" pitchFamily="34" charset="0"/>
              </a:rPr>
              <a:t>“White boys from deprived backgrounds need action-packed stories about danger or sport to inspire them in lessons, Ofsted, the education regulator, said yesterday. They do worse at school than any other group, which has increased concerns that white, working-class boys are becoming an educational underclass”</a:t>
            </a:r>
            <a:endParaRPr lang="en-US"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0594702"/>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28650" y="116632"/>
            <a:ext cx="7886700" cy="543594"/>
          </a:xfrm>
        </p:spPr>
        <p:txBody>
          <a:bodyPr/>
          <a:lstStyle/>
          <a:p>
            <a:pPr algn="ctr" eaLnBrk="1" hangingPunct="1"/>
            <a:r>
              <a:rPr lang="en-GB" sz="2800" b="1" dirty="0" smtClean="0">
                <a:latin typeface="Arial" panose="020B0604020202020204" pitchFamily="34" charset="0"/>
                <a:cs typeface="Arial" panose="020B0604020202020204" pitchFamily="34" charset="0"/>
              </a:rPr>
              <a:t>Introduction: Defining the basics</a:t>
            </a:r>
            <a:endParaRPr lang="en-US" sz="2800" b="1" dirty="0" smtClean="0">
              <a:latin typeface="Arial" panose="020B0604020202020204" pitchFamily="34" charset="0"/>
              <a:cs typeface="Arial" panose="020B0604020202020204" pitchFamily="34" charset="0"/>
            </a:endParaRPr>
          </a:p>
        </p:txBody>
      </p:sp>
      <p:sp>
        <p:nvSpPr>
          <p:cNvPr id="10243" name="Rectangle 3"/>
          <p:cNvSpPr>
            <a:spLocks noGrp="1" noChangeArrowheads="1"/>
          </p:cNvSpPr>
          <p:nvPr>
            <p:ph idx="1"/>
          </p:nvPr>
        </p:nvSpPr>
        <p:spPr>
          <a:xfrm>
            <a:off x="251520" y="1196752"/>
            <a:ext cx="8640960" cy="4980211"/>
          </a:xfrm>
        </p:spPr>
        <p:txBody>
          <a:bodyPr>
            <a:normAutofit fontScale="92500" lnSpcReduction="10000"/>
          </a:bodyPr>
          <a:lstStyle/>
          <a:p>
            <a:pPr eaLnBrk="1" hangingPunct="1">
              <a:lnSpc>
                <a:spcPct val="150000"/>
              </a:lnSpc>
            </a:pPr>
            <a:r>
              <a:rPr lang="en-GB" sz="2400" dirty="0" smtClean="0">
                <a:latin typeface="Arial" panose="020B0604020202020204" pitchFamily="34" charset="0"/>
                <a:cs typeface="Arial" panose="020B0604020202020204" pitchFamily="34" charset="0"/>
              </a:rPr>
              <a:t>Stereotypes</a:t>
            </a:r>
          </a:p>
          <a:p>
            <a:pPr lvl="1" eaLnBrk="1" hangingPunct="1">
              <a:lnSpc>
                <a:spcPct val="150000"/>
              </a:lnSpc>
            </a:pPr>
            <a:r>
              <a:rPr lang="en-GB" sz="2000" dirty="0" smtClean="0">
                <a:latin typeface="Arial" panose="020B0604020202020204" pitchFamily="34" charset="0"/>
                <a:cs typeface="Arial" panose="020B0604020202020204" pitchFamily="34" charset="0"/>
              </a:rPr>
              <a:t>A picture in our heads </a:t>
            </a:r>
          </a:p>
          <a:p>
            <a:pPr lvl="1" eaLnBrk="1" hangingPunct="1">
              <a:lnSpc>
                <a:spcPct val="150000"/>
              </a:lnSpc>
            </a:pPr>
            <a:r>
              <a:rPr lang="en-GB" sz="2000" dirty="0" smtClean="0">
                <a:latin typeface="Arial" panose="020B0604020202020204" pitchFamily="34" charset="0"/>
                <a:cs typeface="Arial" panose="020B0604020202020204" pitchFamily="34" charset="0"/>
              </a:rPr>
              <a:t>A guide to information to attend to and information to disregard in our environment</a:t>
            </a:r>
          </a:p>
          <a:p>
            <a:pPr lvl="2">
              <a:lnSpc>
                <a:spcPct val="150000"/>
              </a:lnSpc>
            </a:pPr>
            <a:r>
              <a:rPr lang="en-GB" sz="1800" dirty="0" smtClean="0">
                <a:latin typeface="Arial" panose="020B0604020202020204" pitchFamily="34" charset="0"/>
                <a:cs typeface="Arial" panose="020B0604020202020204" pitchFamily="34" charset="0"/>
              </a:rPr>
              <a:t>Lippmann (1922)</a:t>
            </a:r>
          </a:p>
          <a:p>
            <a:pPr lvl="1" eaLnBrk="1" hangingPunct="1">
              <a:lnSpc>
                <a:spcPct val="150000"/>
              </a:lnSpc>
            </a:pPr>
            <a:endParaRPr lang="en-GB" sz="2000" dirty="0" smtClean="0">
              <a:latin typeface="Arial" panose="020B0604020202020204" pitchFamily="34" charset="0"/>
              <a:cs typeface="Arial" panose="020B0604020202020204" pitchFamily="34" charset="0"/>
            </a:endParaRPr>
          </a:p>
          <a:p>
            <a:pPr lvl="1" eaLnBrk="1" hangingPunct="1">
              <a:lnSpc>
                <a:spcPct val="150000"/>
              </a:lnSpc>
            </a:pPr>
            <a:r>
              <a:rPr lang="en-GB" sz="2000" dirty="0" smtClean="0">
                <a:latin typeface="Arial" panose="020B0604020202020204" pitchFamily="34" charset="0"/>
                <a:cs typeface="Arial" panose="020B0604020202020204" pitchFamily="34" charset="0"/>
              </a:rPr>
              <a:t>A natural occurrence, particularly along some lines (race, gender, age)</a:t>
            </a:r>
          </a:p>
          <a:p>
            <a:pPr lvl="2">
              <a:lnSpc>
                <a:spcPct val="150000"/>
              </a:lnSpc>
            </a:pPr>
            <a:r>
              <a:rPr lang="en-GB" sz="1800" dirty="0" err="1" smtClean="0">
                <a:latin typeface="Arial" panose="020B0604020202020204" pitchFamily="34" charset="0"/>
                <a:cs typeface="Arial" panose="020B0604020202020204" pitchFamily="34" charset="0"/>
              </a:rPr>
              <a:t>Allport</a:t>
            </a:r>
            <a:r>
              <a:rPr lang="en-GB" sz="1800" dirty="0" smtClean="0">
                <a:latin typeface="Arial" panose="020B0604020202020204" pitchFamily="34" charset="0"/>
                <a:cs typeface="Arial" panose="020B0604020202020204" pitchFamily="34" charset="0"/>
              </a:rPr>
              <a:t> (1954)</a:t>
            </a:r>
          </a:p>
          <a:p>
            <a:pPr lvl="1" eaLnBrk="1" hangingPunct="1">
              <a:lnSpc>
                <a:spcPct val="150000"/>
              </a:lnSpc>
              <a:buFontTx/>
              <a:buNone/>
            </a:pPr>
            <a:endParaRPr lang="en-GB" sz="2000" dirty="0" smtClean="0">
              <a:latin typeface="Arial" panose="020B0604020202020204" pitchFamily="34" charset="0"/>
              <a:cs typeface="Arial" panose="020B0604020202020204" pitchFamily="34" charset="0"/>
            </a:endParaRPr>
          </a:p>
          <a:p>
            <a:pPr lvl="1" eaLnBrk="1" hangingPunct="1">
              <a:lnSpc>
                <a:spcPct val="150000"/>
              </a:lnSpc>
            </a:pPr>
            <a:r>
              <a:rPr lang="en-GB" sz="2000" dirty="0" smtClean="0">
                <a:latin typeface="Arial" panose="020B0604020202020204" pitchFamily="34" charset="0"/>
                <a:cs typeface="Arial" panose="020B0604020202020204" pitchFamily="34" charset="0"/>
              </a:rPr>
              <a:t>‘A set of beliefs about the personal attributes of a group of people’</a:t>
            </a:r>
          </a:p>
          <a:p>
            <a:pPr lvl="2">
              <a:lnSpc>
                <a:spcPct val="150000"/>
              </a:lnSpc>
            </a:pPr>
            <a:r>
              <a:rPr lang="en-GB" sz="1800" dirty="0" smtClean="0">
                <a:latin typeface="Arial" panose="020B0604020202020204" pitchFamily="34" charset="0"/>
                <a:cs typeface="Arial" panose="020B0604020202020204" pitchFamily="34" charset="0"/>
              </a:rPr>
              <a:t>Ashmore and Del Boca (1981, p. 16).</a:t>
            </a:r>
          </a:p>
          <a:p>
            <a:pPr lvl="1" eaLnBrk="1" hangingPunct="1">
              <a:lnSpc>
                <a:spcPct val="150000"/>
              </a:lnSpc>
            </a:pPr>
            <a:endParaRPr lang="en-US" sz="2000" dirty="0" smtClean="0">
              <a:latin typeface="Arial" panose="020B0604020202020204" pitchFamily="34" charset="0"/>
              <a:cs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03" name="Rectangle 3"/>
          <p:cNvSpPr>
            <a:spLocks noGrp="1" noChangeArrowheads="1"/>
          </p:cNvSpPr>
          <p:nvPr>
            <p:ph idx="1"/>
          </p:nvPr>
        </p:nvSpPr>
        <p:spPr>
          <a:xfrm>
            <a:off x="251520" y="404664"/>
            <a:ext cx="8640960" cy="5826125"/>
          </a:xfrm>
        </p:spPr>
        <p:txBody>
          <a:bodyPr rtlCol="0">
            <a:normAutofit/>
          </a:bodyPr>
          <a:lstStyle/>
          <a:p>
            <a:pPr eaLnBrk="1" fontAlgn="auto" hangingPunct="1">
              <a:spcAft>
                <a:spcPts val="0"/>
              </a:spcAft>
              <a:buFont typeface="Arial" pitchFamily="34" charset="0"/>
              <a:buChar char="•"/>
              <a:defRPr/>
            </a:pPr>
            <a:r>
              <a:rPr lang="en-GB" sz="2400" dirty="0" smtClean="0">
                <a:latin typeface="Arial" panose="020B0604020202020204" pitchFamily="34" charset="0"/>
                <a:cs typeface="Arial" panose="020B0604020202020204" pitchFamily="34" charset="0"/>
              </a:rPr>
              <a:t>Positive and negative stereotypes</a:t>
            </a: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Generalisations of groups: can be good or bad</a:t>
            </a: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‘Blacks are less intelligent’</a:t>
            </a: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‘Blacks are more athletic’</a:t>
            </a: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‘Asians are emotionless’</a:t>
            </a: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‘Asians are good at maths’</a:t>
            </a: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‘Whites are untrustworthy’</a:t>
            </a:r>
          </a:p>
          <a:p>
            <a:pPr lvl="1" eaLnBrk="1" fontAlgn="auto" hangingPunct="1">
              <a:spcAft>
                <a:spcPts val="0"/>
              </a:spcAft>
              <a:buFont typeface="Arial" pitchFamily="34" charset="0"/>
              <a:buChar char="–"/>
              <a:defRPr/>
            </a:pPr>
            <a:r>
              <a:rPr lang="en-GB" sz="2000" dirty="0" smtClean="0">
                <a:latin typeface="Arial" panose="020B0604020202020204" pitchFamily="34" charset="0"/>
                <a:cs typeface="Arial" panose="020B0604020202020204" pitchFamily="34" charset="0"/>
              </a:rPr>
              <a:t>‘Whites are industrious’</a:t>
            </a: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Courier New" pitchFamily="49" charset="0"/>
              <a:buChar char="o"/>
              <a:defRPr/>
            </a:pPr>
            <a:r>
              <a:rPr lang="en-GB" sz="2000" dirty="0" smtClean="0">
                <a:latin typeface="Arial" panose="020B0604020202020204" pitchFamily="34" charset="0"/>
                <a:cs typeface="Arial" panose="020B0604020202020204" pitchFamily="34" charset="0"/>
              </a:rPr>
              <a:t>‘Students are lazy’</a:t>
            </a:r>
          </a:p>
          <a:p>
            <a:pPr lvl="1" eaLnBrk="1" fontAlgn="auto" hangingPunct="1">
              <a:spcAft>
                <a:spcPts val="0"/>
              </a:spcAft>
              <a:buFont typeface="Courier New" pitchFamily="49" charset="0"/>
              <a:buChar char="o"/>
              <a:defRPr/>
            </a:pPr>
            <a:r>
              <a:rPr lang="en-GB" sz="2000" dirty="0" smtClean="0">
                <a:latin typeface="Arial" panose="020B0604020202020204" pitchFamily="34" charset="0"/>
                <a:cs typeface="Arial" panose="020B0604020202020204" pitchFamily="34" charset="0"/>
              </a:rPr>
              <a:t>‘Students are intelligent’</a:t>
            </a:r>
          </a:p>
          <a:p>
            <a:pPr lvl="1" eaLnBrk="1" fontAlgn="auto" hangingPunct="1">
              <a:spcAft>
                <a:spcPts val="0"/>
              </a:spcAft>
              <a:buFont typeface="Arial" pitchFamily="34" charset="0"/>
              <a:buChar char="–"/>
              <a:defRPr/>
            </a:pPr>
            <a:endParaRPr lang="en-GB" sz="2000" dirty="0" smtClean="0">
              <a:latin typeface="Arial" panose="020B0604020202020204" pitchFamily="34" charset="0"/>
              <a:cs typeface="Arial" panose="020B0604020202020204" pitchFamily="34" charset="0"/>
            </a:endParaRPr>
          </a:p>
          <a:p>
            <a:pPr lvl="1" eaLnBrk="1" fontAlgn="auto" hangingPunct="1">
              <a:spcAft>
                <a:spcPts val="0"/>
              </a:spcAft>
              <a:buFont typeface="Arial" pitchFamily="34" charset="0"/>
              <a:buChar char="–"/>
              <a:defRPr/>
            </a:pPr>
            <a:endParaRPr lang="en-US" sz="2000" dirty="0" smtClean="0">
              <a:latin typeface="Arial" panose="020B0604020202020204" pitchFamily="34" charset="0"/>
              <a:cs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21605" y="188640"/>
            <a:ext cx="8229600" cy="548680"/>
          </a:xfrm>
        </p:spPr>
        <p:txBody>
          <a:bodyPr/>
          <a:lstStyle/>
          <a:p>
            <a:pPr algn="ctr" eaLnBrk="1" hangingPunct="1"/>
            <a:r>
              <a:rPr lang="en-GB" sz="2800" b="1" dirty="0" smtClean="0">
                <a:latin typeface="Arial" panose="020B0604020202020204" pitchFamily="34" charset="0"/>
                <a:cs typeface="Arial" panose="020B0604020202020204" pitchFamily="34" charset="0"/>
              </a:rPr>
              <a:t>Prejudice – ‘pre-judgement’</a:t>
            </a:r>
          </a:p>
        </p:txBody>
      </p:sp>
      <p:sp>
        <p:nvSpPr>
          <p:cNvPr id="12291" name="Rectangle 3"/>
          <p:cNvSpPr>
            <a:spLocks noGrp="1" noChangeArrowheads="1"/>
          </p:cNvSpPr>
          <p:nvPr>
            <p:ph idx="1"/>
          </p:nvPr>
        </p:nvSpPr>
        <p:spPr>
          <a:xfrm>
            <a:off x="179512" y="980728"/>
            <a:ext cx="8713787" cy="5688632"/>
          </a:xfrm>
        </p:spPr>
        <p:txBody>
          <a:bodyPr>
            <a:normAutofit fontScale="85000" lnSpcReduction="10000"/>
          </a:bodyPr>
          <a:lstStyle/>
          <a:p>
            <a:pPr eaLnBrk="1" hangingPunct="1">
              <a:lnSpc>
                <a:spcPct val="150000"/>
              </a:lnSpc>
            </a:pPr>
            <a:r>
              <a:rPr lang="en-GB" sz="2000" dirty="0" err="1" smtClean="0">
                <a:latin typeface="Arial" panose="020B0604020202020204" pitchFamily="34" charset="0"/>
                <a:cs typeface="Arial" panose="020B0604020202020204" pitchFamily="34" charset="0"/>
              </a:rPr>
              <a:t>Allport</a:t>
            </a:r>
            <a:r>
              <a:rPr lang="en-GB" sz="2000" dirty="0" smtClean="0"/>
              <a:t> (</a:t>
            </a:r>
            <a:r>
              <a:rPr lang="en-GB" sz="2400" dirty="0" smtClean="0"/>
              <a:t>1958</a:t>
            </a:r>
            <a:r>
              <a:rPr lang="en-GB" sz="2000" dirty="0" smtClean="0"/>
              <a:t>) </a:t>
            </a:r>
            <a:r>
              <a:rPr lang="en-GB" sz="2400" dirty="0" smtClean="0"/>
              <a:t>– an antipathy based upon a faulty and inflexible generalisation</a:t>
            </a:r>
          </a:p>
          <a:p>
            <a:pPr lvl="1" eaLnBrk="1" hangingPunct="1">
              <a:lnSpc>
                <a:spcPct val="150000"/>
              </a:lnSpc>
            </a:pPr>
            <a:r>
              <a:rPr lang="en-GB" sz="2000" dirty="0" smtClean="0"/>
              <a:t>Prejudice as a feeling. But ‘antipathy’ suggests uni-directional feeling.</a:t>
            </a:r>
          </a:p>
          <a:p>
            <a:pPr lvl="1" eaLnBrk="1" hangingPunct="1">
              <a:lnSpc>
                <a:spcPct val="150000"/>
              </a:lnSpc>
            </a:pPr>
            <a:r>
              <a:rPr lang="en-GB" sz="2000" dirty="0" smtClean="0"/>
              <a:t>Positive and negative. We can be prejudiced ‘for’ and ‘against’ things…</a:t>
            </a:r>
          </a:p>
          <a:p>
            <a:pPr eaLnBrk="1" hangingPunct="1">
              <a:lnSpc>
                <a:spcPct val="150000"/>
              </a:lnSpc>
            </a:pPr>
            <a:endParaRPr lang="en-GB" sz="2400" dirty="0" smtClean="0"/>
          </a:p>
          <a:p>
            <a:pPr eaLnBrk="1" hangingPunct="1">
              <a:lnSpc>
                <a:spcPct val="150000"/>
              </a:lnSpc>
            </a:pPr>
            <a:r>
              <a:rPr lang="en-GB" sz="2400" dirty="0" err="1" smtClean="0"/>
              <a:t>Stangor</a:t>
            </a:r>
            <a:r>
              <a:rPr lang="en-GB" sz="2400" dirty="0" smtClean="0"/>
              <a:t> et al. (1991)</a:t>
            </a:r>
          </a:p>
          <a:p>
            <a:pPr lvl="1" eaLnBrk="1" hangingPunct="1">
              <a:lnSpc>
                <a:spcPct val="150000"/>
              </a:lnSpc>
            </a:pPr>
            <a:r>
              <a:rPr lang="en-GB" sz="2000" dirty="0" smtClean="0"/>
              <a:t>best predictor of out-group prejudice (negative) is </a:t>
            </a:r>
            <a:r>
              <a:rPr lang="en-GB" sz="2000" u="sng" dirty="0" smtClean="0"/>
              <a:t>not</a:t>
            </a:r>
            <a:r>
              <a:rPr lang="en-GB" sz="2000" dirty="0" smtClean="0"/>
              <a:t> negative feelings towards the group…</a:t>
            </a:r>
          </a:p>
          <a:p>
            <a:pPr lvl="1" eaLnBrk="1" hangingPunct="1">
              <a:lnSpc>
                <a:spcPct val="150000"/>
              </a:lnSpc>
            </a:pPr>
            <a:r>
              <a:rPr lang="en-GB" sz="2000" dirty="0" smtClean="0"/>
              <a:t>It is a </a:t>
            </a:r>
            <a:r>
              <a:rPr lang="en-GB" sz="2000" u="sng" dirty="0" smtClean="0"/>
              <a:t>lack</a:t>
            </a:r>
            <a:r>
              <a:rPr lang="en-GB" sz="2000" dirty="0" smtClean="0"/>
              <a:t> of positive emotions towards the out-group</a:t>
            </a:r>
          </a:p>
          <a:p>
            <a:pPr lvl="1" eaLnBrk="1" hangingPunct="1">
              <a:lnSpc>
                <a:spcPct val="150000"/>
              </a:lnSpc>
            </a:pPr>
            <a:endParaRPr lang="en-GB" sz="2000" dirty="0" smtClean="0"/>
          </a:p>
          <a:p>
            <a:pPr eaLnBrk="1" hangingPunct="1">
              <a:lnSpc>
                <a:spcPct val="150000"/>
              </a:lnSpc>
            </a:pPr>
            <a:r>
              <a:rPr lang="en-GB" sz="2400" dirty="0" smtClean="0"/>
              <a:t>Brewer and Brown (1998)</a:t>
            </a:r>
          </a:p>
          <a:p>
            <a:pPr lvl="1" eaLnBrk="1" hangingPunct="1">
              <a:lnSpc>
                <a:spcPct val="150000"/>
              </a:lnSpc>
            </a:pPr>
            <a:r>
              <a:rPr lang="en-GB" sz="2000" dirty="0" smtClean="0"/>
              <a:t>Prejudice is an attitude directed toward people because they are members of a specific social group</a:t>
            </a:r>
          </a:p>
        </p:txBody>
      </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28650" y="188640"/>
            <a:ext cx="7886700" cy="543594"/>
          </a:xfrm>
        </p:spPr>
        <p:txBody>
          <a:bodyPr/>
          <a:lstStyle/>
          <a:p>
            <a:pPr algn="ctr" eaLnBrk="1" hangingPunct="1"/>
            <a:r>
              <a:rPr lang="en-GB" sz="2800" b="1" dirty="0" smtClean="0">
                <a:latin typeface="Arial" panose="020B0604020202020204" pitchFamily="34" charset="0"/>
                <a:cs typeface="Arial" panose="020B0604020202020204" pitchFamily="34" charset="0"/>
              </a:rPr>
              <a:t>Discrimination</a:t>
            </a:r>
          </a:p>
        </p:txBody>
      </p:sp>
      <p:sp>
        <p:nvSpPr>
          <p:cNvPr id="13315" name="Rectangle 3"/>
          <p:cNvSpPr>
            <a:spLocks noGrp="1" noChangeArrowheads="1"/>
          </p:cNvSpPr>
          <p:nvPr>
            <p:ph idx="1"/>
          </p:nvPr>
        </p:nvSpPr>
        <p:spPr>
          <a:xfrm>
            <a:off x="251520" y="1052736"/>
            <a:ext cx="8640960" cy="5124227"/>
          </a:xfrm>
        </p:spPr>
        <p:txBody>
          <a:bodyPr/>
          <a:lstStyle/>
          <a:p>
            <a:pPr eaLnBrk="1" hangingPunct="1">
              <a:lnSpc>
                <a:spcPct val="150000"/>
              </a:lnSpc>
            </a:pPr>
            <a:r>
              <a:rPr lang="en-GB" sz="2400" dirty="0" smtClean="0">
                <a:latin typeface="Arial" panose="020B0604020202020204" pitchFamily="34" charset="0"/>
                <a:cs typeface="Arial" panose="020B0604020202020204" pitchFamily="34" charset="0"/>
              </a:rPr>
              <a:t>The </a:t>
            </a:r>
            <a:r>
              <a:rPr lang="en-GB" sz="2400" u="sng" dirty="0" smtClean="0">
                <a:latin typeface="Arial" panose="020B0604020202020204" pitchFamily="34" charset="0"/>
                <a:cs typeface="Arial" panose="020B0604020202020204" pitchFamily="34" charset="0"/>
              </a:rPr>
              <a:t>act</a:t>
            </a:r>
            <a:r>
              <a:rPr lang="en-GB" sz="2400" dirty="0" smtClean="0">
                <a:latin typeface="Arial" panose="020B0604020202020204" pitchFamily="34" charset="0"/>
                <a:cs typeface="Arial" panose="020B0604020202020204" pitchFamily="34" charset="0"/>
              </a:rPr>
              <a:t> of </a:t>
            </a:r>
            <a:r>
              <a:rPr lang="en-GB" sz="2400" u="sng" dirty="0" smtClean="0">
                <a:latin typeface="Arial" panose="020B0604020202020204" pitchFamily="34" charset="0"/>
                <a:cs typeface="Arial" panose="020B0604020202020204" pitchFamily="34" charset="0"/>
              </a:rPr>
              <a:t>behaving</a:t>
            </a:r>
            <a:r>
              <a:rPr lang="en-GB" sz="2400" dirty="0" smtClean="0">
                <a:latin typeface="Arial" panose="020B0604020202020204" pitchFamily="34" charset="0"/>
                <a:cs typeface="Arial" panose="020B0604020202020204" pitchFamily="34" charset="0"/>
              </a:rPr>
              <a:t> negatively towards someone based upon their group membership (Nelson, 2006).</a:t>
            </a:r>
          </a:p>
          <a:p>
            <a:pPr eaLnBrk="1" hangingPunct="1">
              <a:lnSpc>
                <a:spcPct val="150000"/>
              </a:lnSpc>
            </a:pPr>
            <a:endParaRPr lang="en-GB" sz="2400" u="sng" dirty="0" smtClean="0">
              <a:latin typeface="Arial" panose="020B0604020202020204" pitchFamily="34" charset="0"/>
              <a:cs typeface="Arial" panose="020B0604020202020204" pitchFamily="34" charset="0"/>
            </a:endParaRPr>
          </a:p>
          <a:p>
            <a:pPr lvl="1" eaLnBrk="1" hangingPunct="1">
              <a:lnSpc>
                <a:spcPct val="150000"/>
              </a:lnSpc>
            </a:pPr>
            <a:r>
              <a:rPr lang="en-GB" sz="2000" dirty="0" smtClean="0">
                <a:latin typeface="Arial" panose="020B0604020202020204" pitchFamily="34" charset="0"/>
                <a:cs typeface="Arial" panose="020B0604020202020204" pitchFamily="34" charset="0"/>
              </a:rPr>
              <a:t>Not employing someone because of race</a:t>
            </a:r>
          </a:p>
          <a:p>
            <a:pPr lvl="1" eaLnBrk="1" hangingPunct="1">
              <a:lnSpc>
                <a:spcPct val="150000"/>
              </a:lnSpc>
            </a:pPr>
            <a:r>
              <a:rPr lang="en-GB" sz="2000" dirty="0" smtClean="0">
                <a:latin typeface="Arial" panose="020B0604020202020204" pitchFamily="34" charset="0"/>
                <a:cs typeface="Arial" panose="020B0604020202020204" pitchFamily="34" charset="0"/>
              </a:rPr>
              <a:t>Paying lower wages because of gender</a:t>
            </a:r>
          </a:p>
          <a:p>
            <a:pPr lvl="1" eaLnBrk="1" hangingPunct="1">
              <a:lnSpc>
                <a:spcPct val="150000"/>
              </a:lnSpc>
            </a:pPr>
            <a:r>
              <a:rPr lang="en-GB" sz="2000" dirty="0" smtClean="0">
                <a:latin typeface="Arial" panose="020B0604020202020204" pitchFamily="34" charset="0"/>
                <a:cs typeface="Arial" panose="020B0604020202020204" pitchFamily="34" charset="0"/>
              </a:rPr>
              <a:t>Ignoring/refusing service because of race/gender/age etc.</a:t>
            </a:r>
          </a:p>
          <a:p>
            <a:pPr lvl="1" eaLnBrk="1" hangingPunct="1">
              <a:lnSpc>
                <a:spcPct val="150000"/>
              </a:lnSpc>
            </a:pPr>
            <a:endParaRPr lang="en-GB" sz="2000" dirty="0" smtClean="0">
              <a:latin typeface="Arial" panose="020B0604020202020204" pitchFamily="34" charset="0"/>
              <a:cs typeface="Arial" panose="020B0604020202020204" pitchFamily="34" charset="0"/>
            </a:endParaRPr>
          </a:p>
          <a:p>
            <a:pPr lvl="1" eaLnBrk="1" hangingPunct="1">
              <a:lnSpc>
                <a:spcPct val="150000"/>
              </a:lnSpc>
            </a:pPr>
            <a:r>
              <a:rPr lang="en-GB" sz="2000" dirty="0" smtClean="0">
                <a:latin typeface="Arial" panose="020B0604020202020204" pitchFamily="34" charset="0"/>
                <a:cs typeface="Arial" panose="020B0604020202020204" pitchFamily="34" charset="0"/>
              </a:rPr>
              <a:t>Treating people differently, when there is no real reason to</a:t>
            </a:r>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p:cNvSpPr>
            <a:spLocks noGrp="1"/>
          </p:cNvSpPr>
          <p:nvPr>
            <p:ph idx="1"/>
          </p:nvPr>
        </p:nvSpPr>
        <p:spPr>
          <a:xfrm>
            <a:off x="251520" y="548680"/>
            <a:ext cx="8640960" cy="6120680"/>
          </a:xfrm>
        </p:spPr>
        <p:txBody>
          <a:bodyPr>
            <a:normAutofit fontScale="92500" lnSpcReduction="20000"/>
          </a:bodyPr>
          <a:lstStyle/>
          <a:p>
            <a:pPr eaLnBrk="1" hangingPunct="1">
              <a:lnSpc>
                <a:spcPct val="160000"/>
              </a:lnSpc>
            </a:pPr>
            <a:r>
              <a:rPr lang="en-GB" sz="2400" dirty="0" smtClean="0">
                <a:latin typeface="Arial" panose="020B0604020202020204" pitchFamily="34" charset="0"/>
                <a:cs typeface="Arial" panose="020B0604020202020204" pitchFamily="34" charset="0"/>
              </a:rPr>
              <a:t>Interpersonal</a:t>
            </a:r>
          </a:p>
          <a:p>
            <a:pPr lvl="1" eaLnBrk="1" hangingPunct="1">
              <a:lnSpc>
                <a:spcPct val="160000"/>
              </a:lnSpc>
            </a:pPr>
            <a:r>
              <a:rPr lang="en-GB" sz="2000" dirty="0" smtClean="0">
                <a:latin typeface="Arial" panose="020B0604020202020204" pitchFamily="34" charset="0"/>
                <a:cs typeface="Arial" panose="020B0604020202020204" pitchFamily="34" charset="0"/>
              </a:rPr>
              <a:t>One person treating another unfairly</a:t>
            </a:r>
          </a:p>
          <a:p>
            <a:pPr lvl="2" eaLnBrk="1" hangingPunct="1">
              <a:lnSpc>
                <a:spcPct val="160000"/>
              </a:lnSpc>
            </a:pPr>
            <a:r>
              <a:rPr lang="en-GB" sz="1600" dirty="0" smtClean="0">
                <a:latin typeface="Arial" panose="020B0604020202020204" pitchFamily="34" charset="0"/>
                <a:cs typeface="Arial" panose="020B0604020202020204" pitchFamily="34" charset="0"/>
              </a:rPr>
              <a:t>Level of exploration of ‘pure’ psychological research</a:t>
            </a:r>
          </a:p>
          <a:p>
            <a:pPr eaLnBrk="1" hangingPunct="1">
              <a:lnSpc>
                <a:spcPct val="160000"/>
              </a:lnSpc>
            </a:pPr>
            <a:r>
              <a:rPr lang="en-GB" sz="2400" dirty="0" smtClean="0">
                <a:latin typeface="Arial" panose="020B0604020202020204" pitchFamily="34" charset="0"/>
                <a:cs typeface="Arial" panose="020B0604020202020204" pitchFamily="34" charset="0"/>
              </a:rPr>
              <a:t>Organisational discrimination</a:t>
            </a:r>
          </a:p>
          <a:p>
            <a:pPr lvl="1" eaLnBrk="1" hangingPunct="1">
              <a:lnSpc>
                <a:spcPct val="160000"/>
              </a:lnSpc>
            </a:pPr>
            <a:r>
              <a:rPr lang="en-GB" sz="2000" dirty="0" smtClean="0">
                <a:latin typeface="Arial" panose="020B0604020202020204" pitchFamily="34" charset="0"/>
                <a:cs typeface="Arial" panose="020B0604020202020204" pitchFamily="34" charset="0"/>
              </a:rPr>
              <a:t>Practices of an organisation which may be discriminatory</a:t>
            </a:r>
          </a:p>
          <a:p>
            <a:pPr lvl="2" eaLnBrk="1" hangingPunct="1">
              <a:lnSpc>
                <a:spcPct val="160000"/>
              </a:lnSpc>
            </a:pPr>
            <a:r>
              <a:rPr lang="en-GB" sz="1600" dirty="0" smtClean="0">
                <a:latin typeface="Arial" panose="020B0604020202020204" pitchFamily="34" charset="0"/>
                <a:cs typeface="Arial" panose="020B0604020202020204" pitchFamily="34" charset="0"/>
              </a:rPr>
              <a:t>Hiring policies; Pay; Working hours</a:t>
            </a:r>
            <a:endParaRPr lang="en-GB" sz="2400" dirty="0" smtClean="0">
              <a:latin typeface="Arial" panose="020B0604020202020204" pitchFamily="34" charset="0"/>
              <a:cs typeface="Arial" panose="020B0604020202020204" pitchFamily="34" charset="0"/>
            </a:endParaRPr>
          </a:p>
          <a:p>
            <a:pPr eaLnBrk="1" hangingPunct="1">
              <a:lnSpc>
                <a:spcPct val="160000"/>
              </a:lnSpc>
            </a:pPr>
            <a:r>
              <a:rPr lang="en-GB" sz="2400" dirty="0" smtClean="0">
                <a:latin typeface="Arial" panose="020B0604020202020204" pitchFamily="34" charset="0"/>
                <a:cs typeface="Arial" panose="020B0604020202020204" pitchFamily="34" charset="0"/>
              </a:rPr>
              <a:t>Institutional discrimination</a:t>
            </a:r>
          </a:p>
          <a:p>
            <a:pPr lvl="1" eaLnBrk="1" hangingPunct="1">
              <a:lnSpc>
                <a:spcPct val="160000"/>
              </a:lnSpc>
            </a:pPr>
            <a:r>
              <a:rPr lang="en-GB" sz="2000" dirty="0" smtClean="0">
                <a:latin typeface="Arial" panose="020B0604020202020204" pitchFamily="34" charset="0"/>
                <a:cs typeface="Arial" panose="020B0604020202020204" pitchFamily="34" charset="0"/>
              </a:rPr>
              <a:t>Social institutions producing differential outcomes for different group members</a:t>
            </a:r>
          </a:p>
          <a:p>
            <a:pPr lvl="2" eaLnBrk="1" hangingPunct="1">
              <a:lnSpc>
                <a:spcPct val="160000"/>
              </a:lnSpc>
            </a:pPr>
            <a:r>
              <a:rPr lang="en-GB" sz="1600" dirty="0" smtClean="0">
                <a:latin typeface="Arial" panose="020B0604020202020204" pitchFamily="34" charset="0"/>
                <a:cs typeface="Arial" panose="020B0604020202020204" pitchFamily="34" charset="0"/>
              </a:rPr>
              <a:t>School segregation; Stop and search; Racial profiling</a:t>
            </a:r>
          </a:p>
          <a:p>
            <a:pPr>
              <a:lnSpc>
                <a:spcPct val="160000"/>
              </a:lnSpc>
            </a:pPr>
            <a:r>
              <a:rPr lang="en-GB" sz="2400" dirty="0" smtClean="0">
                <a:latin typeface="Arial" panose="020B0604020202020204" pitchFamily="34" charset="0"/>
                <a:cs typeface="Arial" panose="020B0604020202020204" pitchFamily="34" charset="0"/>
              </a:rPr>
              <a:t>Cultural discrimination</a:t>
            </a:r>
          </a:p>
          <a:p>
            <a:pPr lvl="1">
              <a:lnSpc>
                <a:spcPct val="160000"/>
              </a:lnSpc>
            </a:pPr>
            <a:r>
              <a:rPr lang="en-GB" sz="2000" dirty="0" smtClean="0">
                <a:latin typeface="Arial" panose="020B0604020202020204" pitchFamily="34" charset="0"/>
                <a:cs typeface="Arial" panose="020B0604020202020204" pitchFamily="34" charset="0"/>
              </a:rPr>
              <a:t>Defining cultural values based upon one group’s norms</a:t>
            </a:r>
          </a:p>
          <a:p>
            <a:pPr lvl="2">
              <a:lnSpc>
                <a:spcPct val="160000"/>
              </a:lnSpc>
            </a:pPr>
            <a:r>
              <a:rPr lang="en-GB" sz="1600" dirty="0" smtClean="0">
                <a:latin typeface="Arial" panose="020B0604020202020204" pitchFamily="34" charset="0"/>
                <a:cs typeface="Arial" panose="020B0604020202020204" pitchFamily="34" charset="0"/>
              </a:rPr>
              <a:t>Judaeo-Christian values</a:t>
            </a:r>
          </a:p>
          <a:p>
            <a:pPr eaLnBrk="1" hangingPunct="1">
              <a:lnSpc>
                <a:spcPct val="160000"/>
              </a:lnSpc>
            </a:pPr>
            <a:endParaRPr lang="en-GB" sz="2400" dirty="0" smtClean="0">
              <a:latin typeface="Arial" panose="020B0604020202020204" pitchFamily="34" charset="0"/>
              <a:cs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628650" y="548680"/>
            <a:ext cx="7886700" cy="6048672"/>
          </a:xfrm>
        </p:spPr>
        <p:txBody>
          <a:bodyPr/>
          <a:lstStyle/>
          <a:p>
            <a:pPr lvl="2" eaLnBrk="1" hangingPunct="1">
              <a:lnSpc>
                <a:spcPct val="150000"/>
              </a:lnSpc>
            </a:pPr>
            <a:endParaRPr lang="en-GB" sz="1600" b="1" dirty="0" smtClean="0">
              <a:latin typeface="Arial" panose="020B0604020202020204" pitchFamily="34" charset="0"/>
              <a:cs typeface="Arial" panose="020B0604020202020204" pitchFamily="34" charset="0"/>
            </a:endParaRPr>
          </a:p>
          <a:p>
            <a:pPr>
              <a:lnSpc>
                <a:spcPct val="150000"/>
              </a:lnSpc>
            </a:pPr>
            <a:endParaRPr lang="en-GB" sz="2400" b="1" dirty="0" smtClean="0">
              <a:latin typeface="Arial" panose="020B0604020202020204" pitchFamily="34" charset="0"/>
              <a:cs typeface="Arial" panose="020B0604020202020204" pitchFamily="34" charset="0"/>
            </a:endParaRPr>
          </a:p>
          <a:p>
            <a:pPr>
              <a:lnSpc>
                <a:spcPct val="150000"/>
              </a:lnSpc>
            </a:pPr>
            <a:r>
              <a:rPr lang="en-GB" sz="2400" b="1" dirty="0" smtClean="0">
                <a:latin typeface="Arial" panose="020B0604020202020204" pitchFamily="34" charset="0"/>
                <a:cs typeface="Arial" panose="020B0604020202020204" pitchFamily="34" charset="0"/>
              </a:rPr>
              <a:t>Contemporary psychology typically explores prejudice at all of these levels</a:t>
            </a:r>
          </a:p>
          <a:p>
            <a:pPr lvl="2" eaLnBrk="1" hangingPunct="1">
              <a:lnSpc>
                <a:spcPct val="150000"/>
              </a:lnSpc>
            </a:pPr>
            <a:r>
              <a:rPr lang="en-GB" sz="1600" b="1" dirty="0" smtClean="0">
                <a:latin typeface="Arial" panose="020B0604020202020204" pitchFamily="34" charset="0"/>
                <a:cs typeface="Arial" panose="020B0604020202020204" pitchFamily="34" charset="0"/>
              </a:rPr>
              <a:t>To do well on this module you will be expected to engage with the literature and concepts at all levels</a:t>
            </a:r>
          </a:p>
          <a:p>
            <a:pPr lvl="2" eaLnBrk="1" hangingPunct="1">
              <a:lnSpc>
                <a:spcPct val="150000"/>
              </a:lnSpc>
            </a:pPr>
            <a:endParaRPr lang="en-GB" sz="1600" b="1" dirty="0" smtClean="0">
              <a:latin typeface="Arial" panose="020B0604020202020204" pitchFamily="34" charset="0"/>
              <a:cs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60648"/>
            <a:ext cx="8229600" cy="576064"/>
          </a:xfrm>
        </p:spPr>
        <p:txBody>
          <a:bodyPr/>
          <a:lstStyle/>
          <a:p>
            <a:pPr algn="ctr" eaLnBrk="1" hangingPunct="1"/>
            <a:r>
              <a:rPr lang="en-GB" sz="2800" b="1" dirty="0" smtClean="0">
                <a:solidFill>
                  <a:schemeClr val="tx1"/>
                </a:solidFill>
                <a:latin typeface="Arial" panose="020B0604020202020204" pitchFamily="34" charset="0"/>
                <a:cs typeface="Arial" panose="020B0604020202020204" pitchFamily="34" charset="0"/>
              </a:rPr>
              <a:t>Are the terms interchangeable?</a:t>
            </a:r>
          </a:p>
        </p:txBody>
      </p:sp>
      <p:sp>
        <p:nvSpPr>
          <p:cNvPr id="16387" name="Rectangle 3"/>
          <p:cNvSpPr>
            <a:spLocks noGrp="1" noChangeArrowheads="1"/>
          </p:cNvSpPr>
          <p:nvPr>
            <p:ph idx="1"/>
          </p:nvPr>
        </p:nvSpPr>
        <p:spPr>
          <a:xfrm>
            <a:off x="251520" y="980728"/>
            <a:ext cx="8640960" cy="5196235"/>
          </a:xfrm>
        </p:spPr>
        <p:txBody>
          <a:bodyPr>
            <a:normAutofit fontScale="77500" lnSpcReduction="20000"/>
          </a:bodyPr>
          <a:lstStyle/>
          <a:p>
            <a:pPr eaLnBrk="1" hangingPunct="1">
              <a:lnSpc>
                <a:spcPct val="150000"/>
              </a:lnSpc>
            </a:pPr>
            <a:r>
              <a:rPr lang="en-GB" sz="2400" dirty="0" smtClean="0">
                <a:latin typeface="Arial" panose="020B0604020202020204" pitchFamily="34" charset="0"/>
                <a:cs typeface="Arial" panose="020B0604020202020204" pitchFamily="34" charset="0"/>
              </a:rPr>
              <a:t>No</a:t>
            </a:r>
          </a:p>
          <a:p>
            <a:pPr lvl="1" eaLnBrk="1" hangingPunct="1">
              <a:lnSpc>
                <a:spcPct val="150000"/>
              </a:lnSpc>
            </a:pPr>
            <a:r>
              <a:rPr lang="en-GB" sz="2000" dirty="0" smtClean="0">
                <a:latin typeface="Arial" panose="020B0604020202020204" pitchFamily="34" charset="0"/>
                <a:cs typeface="Arial" panose="020B0604020202020204" pitchFamily="34" charset="0"/>
              </a:rPr>
              <a:t>The classic example why:</a:t>
            </a:r>
          </a:p>
          <a:p>
            <a:pPr lvl="1" eaLnBrk="1" hangingPunct="1">
              <a:lnSpc>
                <a:spcPct val="150000"/>
              </a:lnSpc>
            </a:pPr>
            <a:endParaRPr lang="en-GB" sz="2000" dirty="0" smtClean="0">
              <a:latin typeface="Arial" panose="020B0604020202020204" pitchFamily="34" charset="0"/>
              <a:cs typeface="Arial" panose="020B0604020202020204" pitchFamily="34" charset="0"/>
            </a:endParaRPr>
          </a:p>
          <a:p>
            <a:pPr eaLnBrk="1" hangingPunct="1">
              <a:lnSpc>
                <a:spcPct val="150000"/>
              </a:lnSpc>
            </a:pPr>
            <a:r>
              <a:rPr lang="en-GB" sz="2400" dirty="0" smtClean="0">
                <a:latin typeface="Arial" panose="020B0604020202020204" pitchFamily="34" charset="0"/>
                <a:cs typeface="Arial" panose="020B0604020202020204" pitchFamily="34" charset="0"/>
              </a:rPr>
              <a:t>LaPiere (1934)</a:t>
            </a:r>
          </a:p>
          <a:p>
            <a:pPr lvl="1" eaLnBrk="1" hangingPunct="1">
              <a:lnSpc>
                <a:spcPct val="150000"/>
              </a:lnSpc>
            </a:pPr>
            <a:r>
              <a:rPr lang="en-GB" sz="2000" dirty="0" smtClean="0">
                <a:latin typeface="Arial" panose="020B0604020202020204" pitchFamily="34" charset="0"/>
                <a:cs typeface="Arial" panose="020B0604020202020204" pitchFamily="34" charset="0"/>
              </a:rPr>
              <a:t>Wrote to 184 restaurants and 66 hotels and motels in the USA asking if they would mind him visiting their establishment with a Chinese couple…</a:t>
            </a:r>
          </a:p>
          <a:p>
            <a:pPr lvl="1" eaLnBrk="1" hangingPunct="1">
              <a:lnSpc>
                <a:spcPct val="150000"/>
              </a:lnSpc>
            </a:pPr>
            <a:r>
              <a:rPr lang="en-GB" sz="2000" dirty="0" smtClean="0">
                <a:latin typeface="Arial" panose="020B0604020202020204" pitchFamily="34" charset="0"/>
                <a:cs typeface="Arial" panose="020B0604020202020204" pitchFamily="34" charset="0"/>
              </a:rPr>
              <a:t>92% of restaurants and 91% of hotels/motels replied that they would not offer service to the Chinese couple…</a:t>
            </a:r>
          </a:p>
          <a:p>
            <a:pPr lvl="1" eaLnBrk="1" hangingPunct="1">
              <a:lnSpc>
                <a:spcPct val="150000"/>
              </a:lnSpc>
            </a:pPr>
            <a:r>
              <a:rPr lang="en-GB" sz="2000" dirty="0" smtClean="0">
                <a:latin typeface="Arial" panose="020B0604020202020204" pitchFamily="34" charset="0"/>
                <a:cs typeface="Arial" panose="020B0604020202020204" pitchFamily="34" charset="0"/>
              </a:rPr>
              <a:t>Strange, as previously they had visited the establishments and only been refused service by one – the rest were very pleasant to them</a:t>
            </a:r>
          </a:p>
          <a:p>
            <a:pPr eaLnBrk="1" hangingPunct="1">
              <a:lnSpc>
                <a:spcPct val="150000"/>
              </a:lnSpc>
            </a:pPr>
            <a:endParaRPr lang="en-GB" sz="2400" dirty="0" smtClean="0">
              <a:latin typeface="Arial" panose="020B0604020202020204" pitchFamily="34" charset="0"/>
              <a:cs typeface="Arial" panose="020B0604020202020204" pitchFamily="34" charset="0"/>
            </a:endParaRPr>
          </a:p>
          <a:p>
            <a:pPr eaLnBrk="1" hangingPunct="1">
              <a:lnSpc>
                <a:spcPct val="150000"/>
              </a:lnSpc>
            </a:pPr>
            <a:r>
              <a:rPr lang="en-GB" sz="2400" dirty="0" smtClean="0">
                <a:latin typeface="Arial" panose="020B0604020202020204" pitchFamily="34" charset="0"/>
                <a:cs typeface="Arial" panose="020B0604020202020204" pitchFamily="34" charset="0"/>
              </a:rPr>
              <a:t>So…. Prejudice alone ≠ Discrimination</a:t>
            </a:r>
          </a:p>
          <a:p>
            <a:pPr lvl="1" eaLnBrk="1" hangingPunct="1">
              <a:lnSpc>
                <a:spcPct val="150000"/>
              </a:lnSpc>
            </a:pPr>
            <a:r>
              <a:rPr lang="en-GB" sz="2000" dirty="0" smtClean="0">
                <a:latin typeface="Arial" panose="020B0604020202020204" pitchFamily="34" charset="0"/>
                <a:cs typeface="Arial" panose="020B0604020202020204" pitchFamily="34" charset="0"/>
              </a:rPr>
              <a:t>Must also have the behavioural act</a:t>
            </a:r>
          </a:p>
          <a:p>
            <a:pPr lvl="1" eaLnBrk="1" hangingPunct="1">
              <a:lnSpc>
                <a:spcPct val="150000"/>
              </a:lnSpc>
            </a:pPr>
            <a:endParaRPr lang="en-GB" sz="2400" dirty="0" smtClean="0">
              <a:latin typeface="Arial" panose="020B0604020202020204" pitchFamily="34" charset="0"/>
              <a:cs typeface="Arial" panose="020B0604020202020204" pitchFamily="34" charset="0"/>
            </a:endParaRPr>
          </a:p>
        </p:txBody>
      </p:sp>
    </p:spTree>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188640"/>
            <a:ext cx="7886700" cy="543594"/>
          </a:xfrm>
        </p:spPr>
        <p:txBody>
          <a:bodyPr>
            <a:normAutofit/>
          </a:bodyPr>
          <a:lstStyle/>
          <a:p>
            <a:pPr algn="ctr"/>
            <a:r>
              <a:rPr lang="en-GB" sz="3200" b="1" dirty="0" smtClean="0">
                <a:solidFill>
                  <a:schemeClr val="tx1"/>
                </a:solidFill>
                <a:latin typeface="Arial" panose="020B0604020202020204" pitchFamily="34" charset="0"/>
                <a:cs typeface="Arial" panose="020B0604020202020204" pitchFamily="34" charset="0"/>
              </a:rPr>
              <a:t>Questions for our topic area</a:t>
            </a:r>
            <a:endParaRPr lang="en-GB" sz="3200" b="1" dirty="0">
              <a:solidFill>
                <a:schemeClr val="tx1"/>
              </a:solidFill>
              <a:latin typeface="Arial" panose="020B0604020202020204" pitchFamily="34" charset="0"/>
              <a:cs typeface="Arial" panose="020B0604020202020204" pitchFamily="34" charset="0"/>
            </a:endParaRPr>
          </a:p>
        </p:txBody>
      </p:sp>
      <p:sp>
        <p:nvSpPr>
          <p:cNvPr id="2" name="Content Placeholder 1"/>
          <p:cNvSpPr>
            <a:spLocks noGrp="1"/>
          </p:cNvSpPr>
          <p:nvPr>
            <p:ph idx="1"/>
          </p:nvPr>
        </p:nvSpPr>
        <p:spPr>
          <a:xfrm>
            <a:off x="251520" y="1052736"/>
            <a:ext cx="8640960" cy="5124227"/>
          </a:xfrm>
        </p:spPr>
        <p:txBody>
          <a:bodyPr>
            <a:normAutofit/>
          </a:bodyPr>
          <a:lstStyle/>
          <a:p>
            <a:pPr>
              <a:lnSpc>
                <a:spcPct val="150000"/>
              </a:lnSpc>
            </a:pPr>
            <a:r>
              <a:rPr lang="en-GB" sz="2400" dirty="0" smtClean="0">
                <a:latin typeface="Arial" panose="020B0604020202020204" pitchFamily="34" charset="0"/>
                <a:cs typeface="Arial" panose="020B0604020202020204" pitchFamily="34" charset="0"/>
              </a:rPr>
              <a:t>What are the prejudices that exist within our society?</a:t>
            </a:r>
          </a:p>
          <a:p>
            <a:pPr>
              <a:lnSpc>
                <a:spcPct val="150000"/>
              </a:lnSpc>
            </a:pPr>
            <a:endParaRPr lang="en-GB" sz="2400" dirty="0">
              <a:latin typeface="Arial" panose="020B0604020202020204" pitchFamily="34" charset="0"/>
              <a:cs typeface="Arial" panose="020B0604020202020204" pitchFamily="34" charset="0"/>
            </a:endParaRPr>
          </a:p>
          <a:p>
            <a:pPr>
              <a:lnSpc>
                <a:spcPct val="150000"/>
              </a:lnSpc>
            </a:pPr>
            <a:r>
              <a:rPr lang="en-GB" sz="2400" dirty="0" smtClean="0">
                <a:latin typeface="Arial" panose="020B0604020202020204" pitchFamily="34" charset="0"/>
                <a:cs typeface="Arial" panose="020B0604020202020204" pitchFamily="34" charset="0"/>
              </a:rPr>
              <a:t>What are the discriminatory issues that exist within our society?</a:t>
            </a:r>
          </a:p>
          <a:p>
            <a:pPr>
              <a:lnSpc>
                <a:spcPct val="150000"/>
              </a:lnSpc>
            </a:pPr>
            <a:endParaRPr lang="en-GB" sz="2400" dirty="0">
              <a:latin typeface="Arial" panose="020B0604020202020204" pitchFamily="34" charset="0"/>
              <a:cs typeface="Arial" panose="020B0604020202020204" pitchFamily="34" charset="0"/>
            </a:endParaRPr>
          </a:p>
          <a:p>
            <a:pPr>
              <a:lnSpc>
                <a:spcPct val="150000"/>
              </a:lnSpc>
            </a:pPr>
            <a:r>
              <a:rPr lang="en-GB" sz="2400" dirty="0" smtClean="0">
                <a:latin typeface="Arial" panose="020B0604020202020204" pitchFamily="34" charset="0"/>
                <a:cs typeface="Arial" panose="020B0604020202020204" pitchFamily="34" charset="0"/>
              </a:rPr>
              <a:t>What are the explanations for the differences/discrepancies between the two?</a:t>
            </a:r>
          </a:p>
        </p:txBody>
      </p:sp>
    </p:spTree>
    <p:extLst>
      <p:ext uri="{BB962C8B-B14F-4D97-AF65-F5344CB8AC3E}">
        <p14:creationId xmlns:p14="http://schemas.microsoft.com/office/powerpoint/2010/main" val="197919970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459</TotalTime>
  <Words>1545</Words>
  <Application>Microsoft Office PowerPoint</Application>
  <PresentationFormat>On-screen Show (4:3)</PresentationFormat>
  <Paragraphs>200</Paragraphs>
  <Slides>28</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Calibri Light</vt:lpstr>
      <vt:lpstr>Courier New</vt:lpstr>
      <vt:lpstr>Wingdings</vt:lpstr>
      <vt:lpstr>Office Theme</vt:lpstr>
      <vt:lpstr>     Prejudice and Discrimination   Lecture One</vt:lpstr>
      <vt:lpstr>PowerPoint Presentation</vt:lpstr>
      <vt:lpstr>PowerPoint Presentation</vt:lpstr>
      <vt:lpstr>PowerPoint Presentation</vt:lpstr>
      <vt:lpstr>PowerPoint Presentation</vt:lpstr>
      <vt:lpstr>PowerPoint Presentation</vt:lpstr>
      <vt:lpstr>Warning</vt:lpstr>
      <vt:lpstr>Changes in the study of prejudice over time</vt:lpstr>
      <vt:lpstr>Changes in the study of prejudice over time</vt:lpstr>
      <vt:lpstr>Changes in the study of prejudice over time</vt:lpstr>
      <vt:lpstr>Changes in the study of prejudice over time</vt:lpstr>
      <vt:lpstr>Changes in the study of prejudice over time</vt:lpstr>
      <vt:lpstr>Changes in the study of prejudice over time</vt:lpstr>
      <vt:lpstr>Changes in the study of prejudice over time</vt:lpstr>
      <vt:lpstr>Changes in the study of prejudice over time</vt:lpstr>
      <vt:lpstr>PowerPoint Presentation</vt:lpstr>
      <vt:lpstr>What do we mean by prejudice and discrimination? Real-life examples</vt:lpstr>
      <vt:lpstr>PowerPoint Presentation</vt:lpstr>
      <vt:lpstr>PowerPoint Presentation</vt:lpstr>
      <vt:lpstr>PowerPoint Presentation</vt:lpstr>
      <vt:lpstr>Introduction: Defining the basics</vt:lpstr>
      <vt:lpstr>PowerPoint Presentation</vt:lpstr>
      <vt:lpstr>Prejudice – ‘pre-judgement’</vt:lpstr>
      <vt:lpstr>Discrimination</vt:lpstr>
      <vt:lpstr>PowerPoint Presentation</vt:lpstr>
      <vt:lpstr>PowerPoint Presentation</vt:lpstr>
      <vt:lpstr>Are the terms interchangeable?</vt:lpstr>
      <vt:lpstr>Questions for our topic area</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Prejudice and Discrimination 1</dc:title>
  <dc:creator>edu-ph1</dc:creator>
  <cp:lastModifiedBy>Paul Hutchings</cp:lastModifiedBy>
  <cp:revision>56</cp:revision>
  <dcterms:created xsi:type="dcterms:W3CDTF">2015-01-23T19:04:55Z</dcterms:created>
  <dcterms:modified xsi:type="dcterms:W3CDTF">2019-09-26T09:28:08Z</dcterms:modified>
</cp:coreProperties>
</file>