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1" r:id="rId1"/>
  </p:sldMasterIdLst>
  <p:sldIdLst>
    <p:sldId id="266" r:id="rId2"/>
    <p:sldId id="267" r:id="rId3"/>
    <p:sldId id="263" r:id="rId4"/>
    <p:sldId id="265" r:id="rId5"/>
    <p:sldId id="264" r:id="rId6"/>
    <p:sldId id="280" r:id="rId7"/>
    <p:sldId id="28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3AA58-2B0C-D220-9B4E-37680A09BE7F}" v="34" dt="2025-01-20T13:09:15.693"/>
    <p1510:client id="{28015E0E-BB18-DD47-8F2E-C4B4608B1E60}" v="2" dt="2025-01-20T13:11:54.103"/>
    <p1510:client id="{57CDF34D-52CA-4177-1508-0F673A746FF9}" v="60" dt="2025-01-19T16:56:54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18"/>
  </p:normalViewPr>
  <p:slideViewPr>
    <p:cSldViewPr snapToGrid="0">
      <p:cViewPr varScale="1">
        <p:scale>
          <a:sx n="104" d="100"/>
          <a:sy n="104" d="100"/>
        </p:scale>
        <p:origin x="896" y="2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806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020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48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793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47929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927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045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1498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1818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18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248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1/20/25</a:t>
            </a:fld>
            <a:endParaRPr lang="en-US" spc="5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154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04" r:id="rId6"/>
    <p:sldLayoutId id="2147483800" r:id="rId7"/>
    <p:sldLayoutId id="2147483801" r:id="rId8"/>
    <p:sldLayoutId id="2147483802" r:id="rId9"/>
    <p:sldLayoutId id="2147483803" r:id="rId10"/>
    <p:sldLayoutId id="21474838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sych.ac.uk/pdf/PS04_16S.pdf" TargetMode="External"/><Relationship Id="rId3" Type="http://schemas.openxmlformats.org/officeDocument/2006/relationships/hyperlink" Target="https://www.counterterrorism.police.uk" TargetMode="External"/><Relationship Id="rId7" Type="http://schemas.openxmlformats.org/officeDocument/2006/relationships/hyperlink" Target="https://academic.oup.com" TargetMode="External"/><Relationship Id="rId2" Type="http://schemas.openxmlformats.org/officeDocument/2006/relationships/hyperlink" Target="https://books.google.co.uk/books?hl=en&amp;lr=&amp;id=b_tI0RqK4KMC&amp;oi=fnd&amp;pg=PR9&amp;dq=Social+Contract+Theory+surveillance&amp;ots=8DD7keOVmW&amp;sig=0uQKnuZquNHsni0aKSO12x_Uy_k#v=onepage&amp;q=Social%20Contract%20Theory%20surveillance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artificial-intelligence/guidance-on-ai-and-data-protection/how-do-we-ensure-fairness-in-ai/what-about-fairness-bias-and-discrimination/" TargetMode="External"/><Relationship Id="rId5" Type="http://schemas.openxmlformats.org/officeDocument/2006/relationships/hyperlink" Target="https://www.legislation.gov.uk/ukpga/2016/25/contents" TargetMode="External"/><Relationship Id="rId4" Type="http://schemas.openxmlformats.org/officeDocument/2006/relationships/hyperlink" Target="https://www.gov.uk/government/publications/counter-terrorism-strategy-contest-2023" TargetMode="External"/><Relationship Id="rId9" Type="http://schemas.openxmlformats.org/officeDocument/2006/relationships/hyperlink" Target="https://www.stir.ac.uk/research/research-spotlights/ensuring-transparency-and-responsibility-in-surveillance-camera-u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mera with a crowd of people in the background&#10;&#10;AI-generated content may be incorrect.">
            <a:extLst>
              <a:ext uri="{FF2B5EF4-FFF2-40B4-BE49-F238E27FC236}">
                <a16:creationId xmlns:a16="http://schemas.microsoft.com/office/drawing/2014/main" id="{91A1FABB-167A-FA4D-37B8-84C40B6373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2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14384" y="274"/>
            <a:ext cx="12305992" cy="6857818"/>
          </a:xfrm>
          <a:prstGeom prst="rect">
            <a:avLst/>
          </a:prstGeom>
        </p:spPr>
      </p:pic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F6D1E448-AEB1-742B-D5DC-81C9E970F830}"/>
              </a:ext>
            </a:extLst>
          </p:cNvPr>
          <p:cNvSpPr/>
          <p:nvPr/>
        </p:nvSpPr>
        <p:spPr>
          <a:xfrm>
            <a:off x="-1083975" y="-3369976"/>
            <a:ext cx="7025640" cy="656844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D680DE-2B41-79AA-E111-1BAFB2959944}"/>
              </a:ext>
            </a:extLst>
          </p:cNvPr>
          <p:cNvSpPr txBox="1"/>
          <p:nvPr/>
        </p:nvSpPr>
        <p:spPr>
          <a:xfrm>
            <a:off x="92650" y="322217"/>
            <a:ext cx="512064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/>
              <a:t>What are the ethical implications of surveillance in counter-terrorism efforts?</a:t>
            </a: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79D59F-B73F-1DA1-78C0-BC625154A0A0}"/>
              </a:ext>
            </a:extLst>
          </p:cNvPr>
          <p:cNvSpPr txBox="1"/>
          <p:nvPr/>
        </p:nvSpPr>
        <p:spPr>
          <a:xfrm>
            <a:off x="9648371" y="5818535"/>
            <a:ext cx="6217920" cy="2884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1000"/>
              </a:lnSpc>
              <a:spcBef>
                <a:spcPts val="700"/>
              </a:spcBef>
              <a:spcAft>
                <a:spcPts val="700"/>
              </a:spcAft>
            </a:pPr>
            <a:r>
              <a:rPr lang="en-US" sz="1400" dirty="0" err="1">
                <a:solidFill>
                  <a:srgbClr val="FFFFFF"/>
                </a:solidFill>
              </a:rPr>
              <a:t>D'andre</a:t>
            </a:r>
            <a:r>
              <a:rPr lang="en-US" sz="1400" dirty="0">
                <a:solidFill>
                  <a:srgbClr val="FFFFFF"/>
                </a:solidFill>
              </a:rPr>
              <a:t> Wells: 2204698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FF396F-4F8F-779A-6717-E8A01BC524A6}"/>
              </a:ext>
            </a:extLst>
          </p:cNvPr>
          <p:cNvSpPr txBox="1"/>
          <p:nvPr/>
        </p:nvSpPr>
        <p:spPr>
          <a:xfrm>
            <a:off x="1325880" y="2773680"/>
            <a:ext cx="2423160" cy="182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90BE19-3880-0F1E-5569-231DC7B62FAC}"/>
              </a:ext>
            </a:extLst>
          </p:cNvPr>
          <p:cNvSpPr txBox="1"/>
          <p:nvPr/>
        </p:nvSpPr>
        <p:spPr>
          <a:xfrm>
            <a:off x="1813318" y="2768842"/>
            <a:ext cx="32156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BMPL:6014</a:t>
            </a:r>
          </a:p>
        </p:txBody>
      </p:sp>
    </p:spTree>
    <p:extLst>
      <p:ext uri="{BB962C8B-B14F-4D97-AF65-F5344CB8AC3E}">
        <p14:creationId xmlns:p14="http://schemas.microsoft.com/office/powerpoint/2010/main" val="237432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 descr="A police officer standing in a city street&#10;&#10;AI-generated content may be incorrect.">
            <a:extLst>
              <a:ext uri="{FF2B5EF4-FFF2-40B4-BE49-F238E27FC236}">
                <a16:creationId xmlns:a16="http://schemas.microsoft.com/office/drawing/2014/main" id="{98CCC78C-A9AC-0DF7-F6CD-A3B91CC8C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6090" y="-181847"/>
            <a:ext cx="7224375" cy="72243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4C3477-7118-5649-5BA7-B879AC9B050D}"/>
              </a:ext>
            </a:extLst>
          </p:cNvPr>
          <p:cNvSpPr txBox="1"/>
          <p:nvPr/>
        </p:nvSpPr>
        <p:spPr>
          <a:xfrm>
            <a:off x="7656725" y="114685"/>
            <a:ext cx="429490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u="sng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BB14CD-0610-26D9-812C-0D7EC39D76F6}"/>
              </a:ext>
            </a:extLst>
          </p:cNvPr>
          <p:cNvSpPr txBox="1"/>
          <p:nvPr/>
        </p:nvSpPr>
        <p:spPr>
          <a:xfrm>
            <a:off x="7547428" y="1465942"/>
            <a:ext cx="415108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/>
              <a:t>Definition of surveillance in counter terrorism.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Ethical questions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Overview of ethical frameworks.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/>
              <a:t>Case study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Ethical dilemmas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Public trust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r>
              <a:rPr lang="en-US"/>
              <a:t>Oversight and accountability 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Future ethical challenges </a:t>
            </a:r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  <a:p>
            <a:pPr marL="285750" indent="-285750">
              <a:buFont typeface="Calibri"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02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erson looking at several cameras&#10;&#10;Description automatically generated">
            <a:extLst>
              <a:ext uri="{FF2B5EF4-FFF2-40B4-BE49-F238E27FC236}">
                <a16:creationId xmlns:a16="http://schemas.microsoft.com/office/drawing/2014/main" id="{93EBCB34-BCAC-0DF4-9094-88700CA0A5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16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664432"/>
            <a:ext cx="6096000" cy="20608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B6134-C8DD-87E8-E9B5-36CD875C6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023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/>
              <a:t>What is Surveillance ?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815D795-EBA0-4245-89F8-B45948168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2727295"/>
            <a:ext cx="6096000" cy="34563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9DEB39-A2C7-BD7A-E9F5-33A1C368E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024" y="3071909"/>
            <a:ext cx="4924426" cy="27954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What is surveillance ?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Examples of surveillance 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>
                <a:latin typeface="Franklin Gothic Medium"/>
              </a:rPr>
              <a:t>Key UK counter-terrorism measures relying on surveillance</a:t>
            </a:r>
          </a:p>
          <a:p>
            <a:r>
              <a:rPr lang="en-US" sz="1200">
                <a:latin typeface="Times New Roman"/>
                <a:cs typeface="Times New Roman"/>
              </a:rPr>
              <a:t>(Home Office , 2016) (Home Office, 2023) (Counter Terrorism Policing, 2024)</a:t>
            </a:r>
            <a:endParaRPr lang="en-US">
              <a:latin typeface="Franklin Gothic Medium"/>
            </a:endParaRPr>
          </a:p>
        </p:txBody>
      </p:sp>
    </p:spTree>
    <p:extLst>
      <p:ext uri="{BB962C8B-B14F-4D97-AF65-F5344CB8AC3E}">
        <p14:creationId xmlns:p14="http://schemas.microsoft.com/office/powerpoint/2010/main" val="593800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5EFA61-F0F8-4F4A-B750-81EE924F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4" y="0"/>
            <a:ext cx="7534655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015DD-D8EF-585B-0C63-595270081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811" y="317500"/>
            <a:ext cx="5927576" cy="1701800"/>
          </a:xfrm>
        </p:spPr>
        <p:txBody>
          <a:bodyPr>
            <a:normAutofit/>
          </a:bodyPr>
          <a:lstStyle/>
          <a:p>
            <a:r>
              <a:rPr lang="en-US" sz="5600"/>
              <a:t>Ethical Frameworks</a:t>
            </a:r>
          </a:p>
        </p:txBody>
      </p:sp>
      <p:pic>
        <p:nvPicPr>
          <p:cNvPr id="4" name="Content Placeholder 3" descr="A person looking at the mirror of a car&#10;&#10;Description automatically generated">
            <a:extLst>
              <a:ext uri="{FF2B5EF4-FFF2-40B4-BE49-F238E27FC236}">
                <a16:creationId xmlns:a16="http://schemas.microsoft.com/office/drawing/2014/main" id="{3CD01542-BD00-67F8-B2C8-64ED609439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65" r="36879" b="-1"/>
          <a:stretch/>
        </p:blipFill>
        <p:spPr>
          <a:xfrm>
            <a:off x="20" y="10"/>
            <a:ext cx="4657324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3A632F2-A6E7-43B1-5CF2-43A88A337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10" y="2587625"/>
            <a:ext cx="5927577" cy="3594100"/>
          </a:xfrm>
        </p:spPr>
        <p:txBody>
          <a:bodyPr anchor="t">
            <a:normAutofit fontScale="92500" lnSpcReduction="20000"/>
          </a:bodyPr>
          <a:lstStyle/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2000">
                <a:ea typeface="+mn-lt"/>
                <a:cs typeface="+mn-lt"/>
              </a:rPr>
              <a:t>Utilitarianism: striking a balance between possible private harm and public safety.</a:t>
            </a:r>
            <a:endParaRPr lang="en-US" sz="2000"/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2000">
                <a:ea typeface="+mn-lt"/>
                <a:cs typeface="+mn-lt"/>
              </a:rPr>
              <a:t>The moral duty to defend individual rights, including the right to privacy guaranteed by Article 8 of the Human Rights Act, is known as deontology.</a:t>
            </a:r>
            <a:endParaRPr lang="en-US" sz="2000"/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2000">
                <a:ea typeface="+mn-lt"/>
                <a:cs typeface="+mn-lt"/>
              </a:rPr>
              <a:t>Social Contract Theory: The tacit understanding between the government and the people of the United Kingdom about the compromises between freedom and security.</a:t>
            </a:r>
            <a:endParaRPr lang="en-US" sz="2000"/>
          </a:p>
          <a:p>
            <a:pPr marL="457200" indent="-45720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2000"/>
          </a:p>
          <a:p>
            <a:pPr>
              <a:lnSpc>
                <a:spcPct val="91000"/>
              </a:lnSpc>
            </a:pPr>
            <a:r>
              <a:rPr lang="en-US" sz="1200">
                <a:latin typeface="Times New Roman"/>
                <a:cs typeface="Times New Roman"/>
              </a:rPr>
              <a:t>(Chesterman, 2024) </a:t>
            </a:r>
            <a:r>
              <a:rPr lang="en-US" sz="1300">
                <a:latin typeface="Times New Roman"/>
                <a:cs typeface="Times New Roman"/>
              </a:rPr>
              <a:t>(Tseng and Wang, 2021) (</a:t>
            </a:r>
            <a:r>
              <a:rPr lang="en-US" sz="1300" err="1">
                <a:latin typeface="Times New Roman"/>
                <a:cs typeface="Times New Roman"/>
              </a:rPr>
              <a:t>Burnyeat</a:t>
            </a:r>
            <a:r>
              <a:rPr lang="en-US" sz="1300">
                <a:latin typeface="Times New Roman"/>
                <a:cs typeface="Times New Roman"/>
              </a:rPr>
              <a:t> and Sheild Johansson, 2022)</a:t>
            </a:r>
            <a:endParaRPr lang="en-US" sz="1300"/>
          </a:p>
          <a:p>
            <a:pPr>
              <a:lnSpc>
                <a:spcPct val="91000"/>
              </a:lnSpc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89891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-up of a camera&#10;&#10;Description automatically generated">
            <a:extLst>
              <a:ext uri="{FF2B5EF4-FFF2-40B4-BE49-F238E27FC236}">
                <a16:creationId xmlns:a16="http://schemas.microsoft.com/office/drawing/2014/main" id="{BEAE2180-B992-23CC-E6D8-EC099CFED6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6645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B7B54865-0417-4422-B63B-3E74C04CD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664432"/>
            <a:ext cx="6096000" cy="206085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191CF-A100-7E35-AF3F-D6ECB0C5D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023" y="990599"/>
            <a:ext cx="4857751" cy="1563989"/>
          </a:xfrm>
        </p:spPr>
        <p:txBody>
          <a:bodyPr>
            <a:normAutofit/>
          </a:bodyPr>
          <a:lstStyle/>
          <a:p>
            <a:r>
              <a:rPr lang="en-US" sz="5100"/>
              <a:t>Key ethical questions 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815D795-EBA0-4245-89F8-B45948168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2727295"/>
            <a:ext cx="6096000" cy="34563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6B47A9F8-A7D7-7CF3-88CC-3548FAE87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7024" y="3071909"/>
            <a:ext cx="4924426" cy="279549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2900" indent="-3429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2400">
                <a:latin typeface="Franklin Gothic Medium"/>
              </a:rPr>
              <a:t>What does the UK </a:t>
            </a:r>
            <a:r>
              <a:rPr lang="en-US" sz="2400" err="1">
                <a:latin typeface="Franklin Gothic Medium"/>
              </a:rPr>
              <a:t>prioritise</a:t>
            </a:r>
            <a:r>
              <a:rPr lang="en-US" sz="2400">
                <a:latin typeface="Franklin Gothic Medium"/>
              </a:rPr>
              <a:t>: collective security or individual freedoms </a:t>
            </a:r>
            <a:endParaRPr lang="en-US" sz="2400">
              <a:latin typeface="Franklin Gothic Medium"/>
              <a:ea typeface="+mn-lt"/>
              <a:cs typeface="+mn-lt"/>
            </a:endParaRPr>
          </a:p>
          <a:p>
            <a:pPr marL="342900" indent="-342900">
              <a:lnSpc>
                <a:spcPct val="91000"/>
              </a:lnSpc>
              <a:buFont typeface="Calibri" panose="020B0604020202020204" pitchFamily="34" charset="0"/>
              <a:buChar char="-"/>
            </a:pPr>
            <a:r>
              <a:rPr lang="en-US" sz="2400">
                <a:ea typeface="+mn-lt"/>
                <a:cs typeface="+mn-lt"/>
              </a:rPr>
              <a:t>How is trust maintained between citizens and the government in light of surveillance?</a:t>
            </a:r>
          </a:p>
          <a:p>
            <a:pPr>
              <a:lnSpc>
                <a:spcPct val="91000"/>
              </a:lnSpc>
            </a:pPr>
            <a:r>
              <a:rPr lang="en-US" sz="1200">
                <a:latin typeface="Times New Roman"/>
                <a:cs typeface="Times New Roman"/>
              </a:rPr>
              <a:t>(Information Commissioner's Office , 2023) (Royal College of Psychiatrists, 2017) </a:t>
            </a:r>
            <a:r>
              <a:rPr lang="en-US" sz="1300">
                <a:latin typeface="Times New Roman"/>
                <a:cs typeface="Times New Roman"/>
              </a:rPr>
              <a:t>(Oxford Academic, 2020) (University of Stirling , 2019)</a:t>
            </a:r>
            <a:endParaRPr lang="en-US" sz="1300">
              <a:latin typeface="Franklin Gothic Medium"/>
            </a:endParaRPr>
          </a:p>
          <a:p>
            <a:pPr marL="342900" indent="-34290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2400">
              <a:latin typeface="Aptos"/>
            </a:endParaRPr>
          </a:p>
          <a:p>
            <a:pPr marL="342900" indent="-342900">
              <a:lnSpc>
                <a:spcPct val="91000"/>
              </a:lnSpc>
              <a:buFont typeface="Calibri" panose="020B0604020202020204" pitchFamily="34" charset="0"/>
              <a:buChar char="-"/>
            </a:pPr>
            <a:endParaRPr lang="en-US" sz="24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218181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Escalator Moving Up">
            <a:extLst>
              <a:ext uri="{FF2B5EF4-FFF2-40B4-BE49-F238E27FC236}">
                <a16:creationId xmlns:a16="http://schemas.microsoft.com/office/drawing/2014/main" id="{07A9EA05-23B1-BC20-AF1C-59C8DF715A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B98331E-6CDC-406E-B820-9B97E9B9B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3326"/>
            <a:ext cx="12191999" cy="5627414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56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C206A-BB84-B01E-F5B5-ADC4248494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438" y="1486894"/>
            <a:ext cx="10267950" cy="2684004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379038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4C4D5-2B9F-B356-CD06-027E56BEE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56E7C-4785-D74B-CF0E-4C703B742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 sz="1800" dirty="0">
                <a:latin typeface="Times New Roman"/>
                <a:cs typeface="Times New Roman"/>
              </a:rPr>
              <a:t>Reference list- </a:t>
            </a:r>
            <a:endParaRPr lang="en-US" dirty="0"/>
          </a:p>
          <a:p>
            <a:r>
              <a:rPr lang="en-US" sz="1200" dirty="0" err="1">
                <a:latin typeface="Times New Roman"/>
                <a:cs typeface="Times New Roman"/>
              </a:rPr>
              <a:t>Burnyeat</a:t>
            </a:r>
            <a:r>
              <a:rPr lang="en-US" sz="1200" dirty="0">
                <a:latin typeface="Times New Roman"/>
                <a:cs typeface="Times New Roman"/>
              </a:rPr>
              <a:t>, G. and Sheild Johansson, M. (2022). An anthropology of the social contract: The political power of an idea. </a:t>
            </a:r>
            <a:r>
              <a:rPr lang="en-US" sz="1200" i="1" dirty="0">
                <a:latin typeface="Times New Roman"/>
                <a:cs typeface="Times New Roman"/>
              </a:rPr>
              <a:t>Critique of Anthropology</a:t>
            </a:r>
            <a:r>
              <a:rPr lang="en-US" sz="1200" dirty="0">
                <a:latin typeface="Times New Roman"/>
                <a:cs typeface="Times New Roman"/>
              </a:rPr>
              <a:t>, 42(3), pp.221–237. </a:t>
            </a:r>
            <a:r>
              <a:rPr lang="en-US" sz="1200" dirty="0" err="1">
                <a:latin typeface="Times New Roman"/>
                <a:cs typeface="Times New Roman"/>
              </a:rPr>
              <a:t>doi:https</a:t>
            </a:r>
            <a:r>
              <a:rPr lang="en-US" sz="1200" dirty="0">
                <a:latin typeface="Times New Roman"/>
                <a:cs typeface="Times New Roman"/>
              </a:rPr>
              <a:t>://doi.org/10.1177/0308275x221120168.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Chesterman, S. (2024). </a:t>
            </a:r>
            <a:r>
              <a:rPr lang="en-US" sz="1200" i="1" dirty="0">
                <a:latin typeface="Times New Roman"/>
                <a:cs typeface="Times New Roman"/>
              </a:rPr>
              <a:t>One Nation Under Surveillance</a:t>
            </a:r>
            <a:r>
              <a:rPr lang="en-US" sz="1200" dirty="0">
                <a:latin typeface="Times New Roman"/>
                <a:cs typeface="Times New Roman"/>
              </a:rPr>
              <a:t>. Google Books. Available at: </a:t>
            </a:r>
            <a:r>
              <a:rPr lang="en-US" sz="1200" dirty="0">
                <a:latin typeface="Times New Roman"/>
                <a:cs typeface="Times New Roman"/>
                <a:hlinkClick r:id="rId2"/>
              </a:rPr>
              <a:t>https://books.google.co.uk/books?hl=en&amp;lr=&amp;id=b_tI0RqK4KMC&amp;oi=fnd&amp;pg=PR9&amp;dq=Social+Contract+Theory+surveillance&amp;ots=8DD7keOVmW&amp;sig=0uQKnuZquNHsni0aKSO12x_Uy_k#v=onepage&amp;q=Social%20Contract%20Theory%20surveillance&amp;f=false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Counter Terrorism Policing (2024). </a:t>
            </a:r>
            <a:r>
              <a:rPr lang="en-US" sz="1200" i="1" dirty="0">
                <a:latin typeface="Times New Roman"/>
                <a:cs typeface="Times New Roman"/>
              </a:rPr>
              <a:t>Counter Terrorism Policing UK</a:t>
            </a:r>
            <a:r>
              <a:rPr lang="en-US" sz="1200" dirty="0">
                <a:latin typeface="Times New Roman"/>
                <a:cs typeface="Times New Roman"/>
              </a:rPr>
              <a:t>. Counter Terrorism Policing. Available at: </a:t>
            </a:r>
            <a:r>
              <a:rPr lang="en-US" sz="1200" dirty="0">
                <a:latin typeface="Times New Roman"/>
                <a:cs typeface="Times New Roman"/>
                <a:hlinkClick r:id="rId3"/>
              </a:rPr>
              <a:t>https://www.counterterrorism.police.uk</a:t>
            </a:r>
            <a:r>
              <a:rPr lang="en-US" sz="1200" dirty="0">
                <a:latin typeface="Times New Roman"/>
                <a:cs typeface="Times New Roman"/>
              </a:rPr>
              <a:t> (Accessed 10 Jan. 2025).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Home Office (2023). </a:t>
            </a:r>
            <a:r>
              <a:rPr lang="en-US" sz="1200" i="1" dirty="0">
                <a:latin typeface="Times New Roman"/>
                <a:cs typeface="Times New Roman"/>
              </a:rPr>
              <a:t>Counter-terrorism strategy (CONTEST) 2023</a:t>
            </a:r>
            <a:r>
              <a:rPr lang="en-US" sz="1200" dirty="0">
                <a:latin typeface="Times New Roman"/>
                <a:cs typeface="Times New Roman"/>
              </a:rPr>
              <a:t>. GOV.UK. Available at: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https://www.gov.uk/government/publications/counter-terrorism-strategy-contest-2023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Home Office (2016). </a:t>
            </a:r>
            <a:r>
              <a:rPr lang="en-US" sz="1200" i="1" dirty="0">
                <a:latin typeface="Times New Roman"/>
                <a:cs typeface="Times New Roman"/>
              </a:rPr>
              <a:t>Investigatory Powers Act 2016</a:t>
            </a:r>
            <a:r>
              <a:rPr lang="en-US" sz="1200" dirty="0">
                <a:latin typeface="Times New Roman"/>
                <a:cs typeface="Times New Roman"/>
              </a:rPr>
              <a:t>. Legislation.gov.uk. Available at: </a:t>
            </a:r>
            <a:r>
              <a:rPr lang="en-US" sz="1200" dirty="0">
                <a:latin typeface="Times New Roman"/>
                <a:cs typeface="Times New Roman"/>
                <a:hlinkClick r:id="rId5"/>
              </a:rPr>
              <a:t>https://www.legislation.gov.uk/ukpga/2016/25/contents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Information Commissioner's Office (2023). </a:t>
            </a:r>
            <a:r>
              <a:rPr lang="en-US" sz="1200" i="1" dirty="0">
                <a:latin typeface="Times New Roman"/>
                <a:cs typeface="Times New Roman"/>
              </a:rPr>
              <a:t>What about fairness, bias and discrimination?</a:t>
            </a:r>
            <a:r>
              <a:rPr lang="en-US" sz="1200" dirty="0">
                <a:latin typeface="Times New Roman"/>
                <a:cs typeface="Times New Roman"/>
              </a:rPr>
              <a:t> ico.org.uk. Available at: </a:t>
            </a:r>
            <a:r>
              <a:rPr lang="en-US" sz="1200" dirty="0">
                <a:latin typeface="Times New Roman"/>
                <a:cs typeface="Times New Roman"/>
                <a:hlinkClick r:id="rId6"/>
              </a:rPr>
              <a:t>https://ico.org.uk/for-organisations/uk-gdpr-guidance-and-resources/artificial-intelligence/guidance-on-ai-and-data-protection/how-do-we-ensure-fairness-in-ai/what-about-fairness-bias-and-discrimination/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Oxford Academic (2020). </a:t>
            </a:r>
            <a:r>
              <a:rPr lang="en-US" sz="1200" i="1" dirty="0">
                <a:latin typeface="Times New Roman"/>
                <a:cs typeface="Times New Roman"/>
              </a:rPr>
              <a:t>Journals</a:t>
            </a:r>
            <a:r>
              <a:rPr lang="en-US" sz="1200" dirty="0">
                <a:latin typeface="Times New Roman"/>
                <a:cs typeface="Times New Roman"/>
              </a:rPr>
              <a:t>. OUP Academic. Available at: </a:t>
            </a:r>
            <a:r>
              <a:rPr lang="en-US" sz="1200" dirty="0">
                <a:latin typeface="Times New Roman"/>
                <a:cs typeface="Times New Roman"/>
                <a:hlinkClick r:id="rId7"/>
              </a:rPr>
              <a:t>https://academic.oup.com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Royal College of Psychiatrists (2017). </a:t>
            </a:r>
            <a:r>
              <a:rPr lang="en-US" sz="1200" i="1" dirty="0">
                <a:latin typeface="Times New Roman"/>
                <a:cs typeface="Times New Roman"/>
              </a:rPr>
              <a:t>Ethical considerations arising from the government’s counter- terrorism strategy Supplement to: Counter-terrorism and psychiatry Position Statement PS04/16S</a:t>
            </a:r>
            <a:r>
              <a:rPr lang="en-US" sz="1200" dirty="0">
                <a:latin typeface="Times New Roman"/>
                <a:cs typeface="Times New Roman"/>
              </a:rPr>
              <a:t>.  Available at: </a:t>
            </a:r>
            <a:r>
              <a:rPr lang="en-US" sz="1200" dirty="0">
                <a:latin typeface="Times New Roman"/>
                <a:cs typeface="Times New Roman"/>
                <a:hlinkClick r:id="rId8"/>
              </a:rPr>
              <a:t>https://www.rcpsych.ac.uk/pdf/PS04_16S.pdf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Tseng, P.-E. and Wang, Y.-H. (2021). Deontological or utilitarian? An eternal ethical dilemma in outbreak. </a:t>
            </a:r>
            <a:r>
              <a:rPr lang="en-US" sz="1200" i="1" dirty="0">
                <a:latin typeface="Times New Roman"/>
                <a:cs typeface="Times New Roman"/>
              </a:rPr>
              <a:t>International Journal of Environmental Research and Public Health</a:t>
            </a:r>
            <a:r>
              <a:rPr lang="en-US" sz="1200" dirty="0">
                <a:latin typeface="Times New Roman"/>
                <a:cs typeface="Times New Roman"/>
              </a:rPr>
              <a:t>, 18(16), pp.1–13. </a:t>
            </a:r>
            <a:r>
              <a:rPr lang="en-US" sz="1200" dirty="0" err="1">
                <a:latin typeface="Times New Roman"/>
                <a:cs typeface="Times New Roman"/>
              </a:rPr>
              <a:t>doi:https</a:t>
            </a:r>
            <a:r>
              <a:rPr lang="en-US" sz="1200" dirty="0">
                <a:latin typeface="Times New Roman"/>
                <a:cs typeface="Times New Roman"/>
              </a:rPr>
              <a:t>://doi.org/10.3390/ijerph18168565.</a:t>
            </a:r>
            <a:endParaRPr lang="en-US" dirty="0"/>
          </a:p>
          <a:p>
            <a:r>
              <a:rPr lang="en-US" sz="1200" dirty="0">
                <a:latin typeface="Times New Roman"/>
                <a:cs typeface="Times New Roman"/>
              </a:rPr>
              <a:t>University of Stirling (2019). </a:t>
            </a:r>
            <a:r>
              <a:rPr lang="en-US" sz="1200" i="1" dirty="0">
                <a:latin typeface="Times New Roman"/>
                <a:cs typeface="Times New Roman"/>
              </a:rPr>
              <a:t>Ensuring transparency and responsibility in surveillance camera use | Research</a:t>
            </a:r>
            <a:r>
              <a:rPr lang="en-US" sz="1200" dirty="0">
                <a:latin typeface="Times New Roman"/>
                <a:cs typeface="Times New Roman"/>
              </a:rPr>
              <a:t>. University of Stirling. Available at: </a:t>
            </a:r>
            <a:r>
              <a:rPr lang="en-US" sz="1200" dirty="0">
                <a:latin typeface="Times New Roman"/>
                <a:cs typeface="Times New Roman"/>
                <a:hlinkClick r:id="rId9"/>
              </a:rPr>
              <a:t>https://www.stir.ac.uk/research/research-spotlights/ensuring-transparency-and-responsibility-in-surveillance-camera-use/</a:t>
            </a:r>
            <a:r>
              <a:rPr lang="en-US" sz="1200" dirty="0">
                <a:latin typeface="Times New Roman"/>
                <a:cs typeface="Times New Roman"/>
              </a:rPr>
              <a:t> (Accessed 23 Dec. 2024).</a:t>
            </a:r>
            <a:endParaRPr lang="en-US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485324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TF00001241</Template>
  <TotalTime>0</TotalTime>
  <Words>716</Words>
  <Application>Microsoft Macintosh PowerPoint</Application>
  <PresentationFormat>Widescreen</PresentationFormat>
  <Paragraphs>45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Aptos</vt:lpstr>
      <vt:lpstr>Arial</vt:lpstr>
      <vt:lpstr>Calibri</vt:lpstr>
      <vt:lpstr>Franklin Gothic Demi Cond</vt:lpstr>
      <vt:lpstr>Franklin Gothic Medium</vt:lpstr>
      <vt:lpstr>Times New Roman</vt:lpstr>
      <vt:lpstr>Wingdings</vt:lpstr>
      <vt:lpstr>JuxtaposeVTI</vt:lpstr>
      <vt:lpstr>PowerPoint Presentation</vt:lpstr>
      <vt:lpstr>PowerPoint Presentation</vt:lpstr>
      <vt:lpstr>What is Surveillance ?</vt:lpstr>
      <vt:lpstr>Ethical Frameworks</vt:lpstr>
      <vt:lpstr>Key ethical questions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D'Andre Wells (2204698)</cp:lastModifiedBy>
  <cp:revision>24</cp:revision>
  <dcterms:created xsi:type="dcterms:W3CDTF">2024-12-10T13:31:22Z</dcterms:created>
  <dcterms:modified xsi:type="dcterms:W3CDTF">2025-01-20T13:11:54Z</dcterms:modified>
</cp:coreProperties>
</file>