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363" r:id="rId2"/>
    <p:sldId id="331" r:id="rId3"/>
    <p:sldId id="396" r:id="rId4"/>
    <p:sldId id="411" r:id="rId5"/>
    <p:sldId id="412" r:id="rId6"/>
    <p:sldId id="413" r:id="rId7"/>
    <p:sldId id="414" r:id="rId8"/>
    <p:sldId id="417" r:id="rId9"/>
    <p:sldId id="415" r:id="rId10"/>
    <p:sldId id="416" r:id="rId11"/>
    <p:sldId id="398" r:id="rId12"/>
    <p:sldId id="418" r:id="rId13"/>
    <p:sldId id="419" r:id="rId14"/>
    <p:sldId id="420" r:id="rId15"/>
    <p:sldId id="421" r:id="rId16"/>
    <p:sldId id="426" r:id="rId17"/>
    <p:sldId id="422" r:id="rId18"/>
    <p:sldId id="423" r:id="rId19"/>
    <p:sldId id="424" r:id="rId20"/>
    <p:sldId id="425" r:id="rId21"/>
    <p:sldId id="427" r:id="rId22"/>
    <p:sldId id="369" r:id="rId23"/>
    <p:sldId id="370" r:id="rId24"/>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1A24"/>
    <a:srgbClr val="CC0000"/>
    <a:srgbClr val="FF0066"/>
    <a:srgbClr val="0000FF"/>
    <a:srgbClr val="FFFF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92697" autoAdjust="0"/>
  </p:normalViewPr>
  <p:slideViewPr>
    <p:cSldViewPr>
      <p:cViewPr varScale="1">
        <p:scale>
          <a:sx n="101" d="100"/>
          <a:sy n="101" d="100"/>
        </p:scale>
        <p:origin x="192" y="11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920329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8580949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1878258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40148363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23919807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8</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9</a:t>
            </a:fld>
            <a:endParaRPr kumimoji="0" lang="en-GB" altLang="en-US"/>
          </a:p>
        </p:txBody>
      </p:sp>
    </p:spTree>
    <p:extLst>
      <p:ext uri="{BB962C8B-B14F-4D97-AF65-F5344CB8AC3E}">
        <p14:creationId xmlns:p14="http://schemas.microsoft.com/office/powerpoint/2010/main" val="1707413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10</a:t>
            </a:fld>
            <a:endParaRPr kumimoji="0" lang="en-GB" altLang="en-US"/>
          </a:p>
        </p:txBody>
      </p:sp>
    </p:spTree>
    <p:extLst>
      <p:ext uri="{BB962C8B-B14F-4D97-AF65-F5344CB8AC3E}">
        <p14:creationId xmlns:p14="http://schemas.microsoft.com/office/powerpoint/2010/main" val="2370054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11</a:t>
            </a:fld>
            <a:endParaRPr kumimoji="0" lang="en-GB" altLang="en-US"/>
          </a:p>
        </p:txBody>
      </p:sp>
    </p:spTree>
    <p:extLst>
      <p:ext uri="{BB962C8B-B14F-4D97-AF65-F5344CB8AC3E}">
        <p14:creationId xmlns:p14="http://schemas.microsoft.com/office/powerpoint/2010/main" val="1353336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12</a:t>
            </a:fld>
            <a:endParaRPr kumimoji="0" lang="en-GB" altLang="en-US"/>
          </a:p>
        </p:txBody>
      </p:sp>
    </p:spTree>
    <p:extLst>
      <p:ext uri="{BB962C8B-B14F-4D97-AF65-F5344CB8AC3E}">
        <p14:creationId xmlns:p14="http://schemas.microsoft.com/office/powerpoint/2010/main" val="400145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13</a:t>
            </a:fld>
            <a:endParaRPr kumimoji="0" lang="en-GB" altLang="en-US"/>
          </a:p>
        </p:txBody>
      </p:sp>
    </p:spTree>
    <p:extLst>
      <p:ext uri="{BB962C8B-B14F-4D97-AF65-F5344CB8AC3E}">
        <p14:creationId xmlns:p14="http://schemas.microsoft.com/office/powerpoint/2010/main" val="1193638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23859105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4170019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Value-creating drivers for diversification are as follows:</a:t>
            </a:r>
          </a:p>
          <a:p>
            <a:endParaRPr lang="en-GB" altLang="en-US" dirty="0"/>
          </a:p>
          <a:p>
            <a:pPr marL="171450" indent="-171450">
              <a:buFont typeface="Arial" panose="020B0604020202020204" pitchFamily="34" charset="0"/>
              <a:buChar char="•"/>
            </a:pPr>
            <a:r>
              <a:rPr lang="en-GB" altLang="en-US" dirty="0"/>
              <a:t>Exploiting economies of scope. economies of scope refer to efficiency gains made through applying the organisation’s existing resources or competences to new markets or services.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Stretching corporate management competences (‘dominant logics’). This is a special case of economies of scope and refers to the potential for applying the skills of talented corporate-level managers to new businesses.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Spreading risk across a range of markets is another common justification for diversification.</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Exploiting superior internal processes. Internal processes within a diversified corporation can often be more efficient than external processes in the open market. This is especially the case where external capital and labour markets do not yet work well, as in many developing economies.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Increasing market power.9 Being diversified in many businesses can increase power vis-à-vis competitors in at least two ways. First, having the same wide portfolio of products as a competitor increases the potential for mutual forbearance.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1705938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399480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1713288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In 2005, eBay Inc. (NASDAQ: EBAY) purchased Skype for $2.6 billion.﻿ The purchase price was extremely high considering that Skype had only $7 million in revenues. Meg Whitman, eBay's CEO, justified the acquisition by arguing that Skype would improve the auction site by giving its users a better platform for communicating. Ultimately eBay's users rejected Skype's technology considering it unnecessary for conducting auctions, and the rationale for the purchase dissipated. Two years after the acquisition, eBay informed its shareholders that it would write down the value of Skype by $900 million.﻿ In 2011, eBay was fortunate to find a higher bidder for Skype. It sold Skype to Microsoft and realized a $1.4 billion profit.﻿ While the eBay and Skype merger failed because eBay miscalculated its customers' demand for Skype's product, other M&amp;A deals have failed for completely different reasons.</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3398394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a:p>
        </p:txBody>
      </p:sp>
    </p:spTree>
    <p:extLst>
      <p:ext uri="{BB962C8B-B14F-4D97-AF65-F5344CB8AC3E}">
        <p14:creationId xmlns:p14="http://schemas.microsoft.com/office/powerpoint/2010/main" val="19058264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The growth/share axes of the BCG matrix define four sorts of business:</a:t>
            </a:r>
          </a:p>
          <a:p>
            <a:endParaRPr lang="en-GB" altLang="en-US" dirty="0"/>
          </a:p>
          <a:p>
            <a:pPr marL="171450" indent="-171450">
              <a:buFont typeface="Arial" panose="020B0604020202020204" pitchFamily="34" charset="0"/>
              <a:buChar char="•"/>
            </a:pPr>
            <a:r>
              <a:rPr lang="en-GB" altLang="en-US" dirty="0"/>
              <a:t>A star is a business unit within a portfolio that has a high market share in a growing market. The business unit may be spending heavily to keep up with growth, but high market share should yield sufficient profits to make it more or less self-sufficient in terms of investment needs.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question mark (or problem child) is a business unit within a portfolio that is in a growing market, but does not yet have high market share. Developing question marks into stars, with high market share, takes heavy investment. Many question marks fail to develop, so the BCG advises corporate parents to nurture several at a time. It is important to make sure that some question marks develop into stars, as existing stars eventually become cash cows and cash cows may decline into dogs. </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A cash cow is a business unit within a portfolio that has a high market share in a mature market. However, because growth is low, investment needs are less, while high market share means that the business unit should be profitable. The cash cow should then be a cash provider, helping to fund investments in question marks.</a:t>
            </a:r>
          </a:p>
          <a:p>
            <a:pPr marL="171450" indent="-171450">
              <a:buFont typeface="Arial" panose="020B0604020202020204" pitchFamily="34" charset="0"/>
              <a:buChar char="•"/>
            </a:pPr>
            <a:endParaRPr lang="en-GB" altLang="en-US" dirty="0"/>
          </a:p>
          <a:p>
            <a:pPr marL="171450" indent="-171450">
              <a:buFont typeface="Arial" panose="020B0604020202020204" pitchFamily="34" charset="0"/>
              <a:buChar char="•"/>
            </a:pPr>
            <a:r>
              <a:rPr lang="en-GB" altLang="en-US" dirty="0"/>
              <a:t>Dogs are business units within a portfolio that have low share in static or declining markets and are thus the worst of all combinations. They may be a cash drain and use up a disproportionate amount of managerial time and company resources. The BCG usually recommends divestment or closure.</a:t>
            </a:r>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9946596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10/06/2022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10/06/2022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10/06/2022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10/06/2022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10/06/2022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10/06/2022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10/06/2022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10/06/2022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10/06/2022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10/06/2022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10/06/2022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10/06/2022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a:t>BMSW6104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947428" y="3717032"/>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6</a:t>
            </a:r>
          </a:p>
          <a:p>
            <a:pPr eaLnBrk="1" hangingPunct="1"/>
            <a:r>
              <a:rPr lang="en-GB" altLang="en-US" sz="4000" dirty="0">
                <a:solidFill>
                  <a:srgbClr val="FFFF00"/>
                </a:solidFill>
              </a:rPr>
              <a:t>Business Strategy and Corporate Strategy</a:t>
            </a:r>
            <a:endParaRPr lang="en-GB" altLang="en-US" dirty="0">
              <a:solidFill>
                <a:schemeClr val="tx1"/>
              </a:solidFill>
            </a:endParaRPr>
          </a:p>
        </p:txBody>
      </p:sp>
      <p:sp>
        <p:nvSpPr>
          <p:cNvPr id="6" name="Subtitle 4">
            <a:extLst>
              <a:ext uri="{FF2B5EF4-FFF2-40B4-BE49-F238E27FC236}">
                <a16:creationId xmlns:a16="http://schemas.microsoft.com/office/drawing/2014/main" id="{6AFF1C2D-52E5-4938-9C19-BB9563BD717F}"/>
              </a:ext>
            </a:extLst>
          </p:cNvPr>
          <p:cNvSpPr txBox="1">
            <a:spLocks/>
          </p:cNvSpPr>
          <p:nvPr/>
        </p:nvSpPr>
        <p:spPr bwMode="auto">
          <a:xfrm>
            <a:off x="479376" y="2276872"/>
            <a:ext cx="10945216"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for SMEs</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484784"/>
            <a:ext cx="10729191" cy="4248472"/>
          </a:xfrm>
        </p:spPr>
        <p:txBody>
          <a:bodyPr/>
          <a:lstStyle/>
          <a:p>
            <a:pPr algn="just"/>
            <a:r>
              <a:rPr lang="en-GB" sz="2500" dirty="0"/>
              <a:t>Assess business strategy in terms of the generic strategies of cost leadership, differentiation, focus and hybrid strategy.</a:t>
            </a:r>
          </a:p>
          <a:p>
            <a:pPr algn="just"/>
            <a:r>
              <a:rPr lang="en-GB" sz="2500" dirty="0"/>
              <a:t>Assess the benefits of cooperation in business strategy.</a:t>
            </a:r>
          </a:p>
          <a:p>
            <a:pPr algn="just"/>
            <a:r>
              <a:rPr lang="en-GB" sz="2500" dirty="0"/>
              <a:t>Identify alternative strategy options, including market penetration, product development, market development and diversification.</a:t>
            </a:r>
          </a:p>
          <a:p>
            <a:pPr algn="just"/>
            <a:r>
              <a:rPr lang="en-GB" sz="2500" dirty="0"/>
              <a:t>Distinguish between different diversification strategies (related and conglomerate diversification) and evaluate diversification drivers.</a:t>
            </a:r>
          </a:p>
          <a:p>
            <a:pPr algn="just"/>
            <a:r>
              <a:rPr lang="en-GB" sz="2500" dirty="0"/>
              <a:t>Analyse the ways in which a corporate parent can add or destroy value for its portfolio of business units.</a:t>
            </a:r>
          </a:p>
          <a:p>
            <a:endParaRPr lang="en-US" sz="2800" dirty="0"/>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Business-Level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1115279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Business-level Strategy </a:t>
            </a:r>
            <a:r>
              <a:rPr lang="en-GB" sz="2300" dirty="0"/>
              <a:t>- A business’s overall competitive theme; the way it positions itself in the marketplace to gain a competitive advantage, and the different positioning strategies that it can use in different industry settings.</a:t>
            </a:r>
          </a:p>
          <a:p>
            <a:pPr algn="just">
              <a:buClr>
                <a:schemeClr val="tx1"/>
              </a:buClr>
            </a:pPr>
            <a:r>
              <a:rPr lang="en-GB" sz="2300" dirty="0"/>
              <a:t>Business-level strategy is about whom a company decides to serve (which customer segments), what customer needs and desires the company is trying to satisfy, and how the company decides to satisfy those needs and desires.</a:t>
            </a:r>
            <a:endParaRPr lang="en-GB" sz="2700" dirty="0"/>
          </a:p>
        </p:txBody>
      </p:sp>
      <p:pic>
        <p:nvPicPr>
          <p:cNvPr id="3" name="Picture 2" descr="A close up of a piece of paper&#10;&#10;Description automatically generated">
            <a:extLst>
              <a:ext uri="{FF2B5EF4-FFF2-40B4-BE49-F238E27FC236}">
                <a16:creationId xmlns:a16="http://schemas.microsoft.com/office/drawing/2014/main" id="{61740B84-D7E5-4FE2-98BE-8ABCB7711E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3792" y="3533376"/>
            <a:ext cx="7381403" cy="2160240"/>
          </a:xfrm>
          <a:prstGeom prst="rect">
            <a:avLst/>
          </a:prstGeom>
        </p:spPr>
      </p:pic>
      <p:sp>
        <p:nvSpPr>
          <p:cNvPr id="6" name="Content Placeholder 2">
            <a:extLst>
              <a:ext uri="{FF2B5EF4-FFF2-40B4-BE49-F238E27FC236}">
                <a16:creationId xmlns:a16="http://schemas.microsoft.com/office/drawing/2014/main" id="{5A553B68-F86F-45E1-BB3D-7C630A547932}"/>
              </a:ext>
            </a:extLst>
          </p:cNvPr>
          <p:cNvSpPr txBox="1">
            <a:spLocks/>
          </p:cNvSpPr>
          <p:nvPr/>
        </p:nvSpPr>
        <p:spPr bwMode="auto">
          <a:xfrm>
            <a:off x="487440" y="3541468"/>
            <a:ext cx="3736352"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dirty="0"/>
              <a:t>Business-level strategy refers to the overarching competitive theme of a company in a given market.</a:t>
            </a:r>
            <a:endParaRPr lang="en-GB" sz="2700" dirty="0"/>
          </a:p>
        </p:txBody>
      </p:sp>
    </p:spTree>
    <p:extLst>
      <p:ext uri="{BB962C8B-B14F-4D97-AF65-F5344CB8AC3E}">
        <p14:creationId xmlns:p14="http://schemas.microsoft.com/office/powerpoint/2010/main" val="2947701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1000"/>
                                        <p:tgtEl>
                                          <p:spTgt spid="6">
                                            <p:txEl>
                                              <p:pRg st="0" end="0"/>
                                            </p:txEl>
                                          </p:spTgt>
                                        </p:tgtEl>
                                      </p:cBhvr>
                                    </p:animEffect>
                                    <p:anim calcmode="lin" valueType="num">
                                      <p:cBhvr>
                                        <p:cTn id="2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Cost-leadership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Cost-leadership Strategy </a:t>
            </a:r>
            <a:r>
              <a:rPr lang="en-GB" sz="2200" dirty="0"/>
              <a:t>involves becoming the lowest-cost organisation in a domain of activity.</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429000"/>
            <a:ext cx="10585176" cy="2285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are four key cost drivers that can help deliver cost leadership:</a:t>
            </a:r>
          </a:p>
          <a:p>
            <a:pPr marL="1257300" lvl="2" indent="-457200" algn="just">
              <a:buClr>
                <a:schemeClr val="tx1"/>
              </a:buClr>
              <a:buFont typeface="+mj-lt"/>
              <a:buAutoNum type="arabicPeriod"/>
            </a:pPr>
            <a:r>
              <a:rPr lang="en-GB" sz="2000" b="1" dirty="0">
                <a:solidFill>
                  <a:srgbClr val="0070C0"/>
                </a:solidFill>
              </a:rPr>
              <a:t>Input costs</a:t>
            </a:r>
            <a:r>
              <a:rPr lang="en-GB" sz="2000" b="1" dirty="0"/>
              <a:t> </a:t>
            </a:r>
            <a:r>
              <a:rPr lang="en-GB" sz="2000" dirty="0"/>
              <a:t>are often very important, for example labour or raw materials.</a:t>
            </a:r>
          </a:p>
          <a:p>
            <a:pPr marL="1257300" lvl="2" indent="-457200" algn="just">
              <a:buClr>
                <a:schemeClr val="tx1"/>
              </a:buClr>
              <a:buFont typeface="+mj-lt"/>
              <a:buAutoNum type="arabicPeriod"/>
            </a:pPr>
            <a:r>
              <a:rPr lang="en-GB" sz="2000" b="1" dirty="0">
                <a:solidFill>
                  <a:schemeClr val="accent4">
                    <a:lumMod val="75000"/>
                  </a:schemeClr>
                </a:solidFill>
              </a:rPr>
              <a:t>Economies of scale</a:t>
            </a:r>
            <a:r>
              <a:rPr lang="en-GB" sz="2000" dirty="0"/>
              <a:t> refer to how increasing scale usually reduces the average costs of operation over a particular time period, perhaps a month or a year.</a:t>
            </a:r>
          </a:p>
          <a:p>
            <a:pPr marL="1257300" lvl="2" indent="-457200" algn="just">
              <a:buClr>
                <a:schemeClr val="tx1"/>
              </a:buClr>
              <a:buFont typeface="+mj-lt"/>
              <a:buAutoNum type="arabicPeriod"/>
            </a:pPr>
            <a:r>
              <a:rPr lang="en-GB" sz="2000" b="1" dirty="0">
                <a:solidFill>
                  <a:srgbClr val="00B050"/>
                </a:solidFill>
              </a:rPr>
              <a:t>Experience</a:t>
            </a:r>
            <a:r>
              <a:rPr lang="en-GB" sz="2000" dirty="0"/>
              <a:t> can be a key source of cost efficiency. </a:t>
            </a:r>
          </a:p>
          <a:p>
            <a:pPr marL="1257300" lvl="2" indent="-457200" algn="just">
              <a:buClr>
                <a:schemeClr val="tx1"/>
              </a:buClr>
              <a:buFont typeface="+mj-lt"/>
              <a:buAutoNum type="arabicPeriod"/>
            </a:pPr>
            <a:r>
              <a:rPr lang="en-GB" sz="2000" b="1" dirty="0">
                <a:solidFill>
                  <a:schemeClr val="accent6">
                    <a:lumMod val="50000"/>
                  </a:schemeClr>
                </a:solidFill>
              </a:rPr>
              <a:t>Product/process design</a:t>
            </a:r>
            <a:r>
              <a:rPr lang="en-GB" sz="2000" b="1" dirty="0"/>
              <a:t> </a:t>
            </a:r>
            <a:r>
              <a:rPr lang="en-GB" sz="2000" dirty="0"/>
              <a:t>also influences cost.</a:t>
            </a:r>
          </a:p>
        </p:txBody>
      </p:sp>
      <p:pic>
        <p:nvPicPr>
          <p:cNvPr id="8" name="Picture 7" descr="A picture containing drawing&#10;&#10;Description automatically generated">
            <a:extLst>
              <a:ext uri="{FF2B5EF4-FFF2-40B4-BE49-F238E27FC236}">
                <a16:creationId xmlns:a16="http://schemas.microsoft.com/office/drawing/2014/main" id="{C1F47923-1D2D-407D-88E7-4C12FFF17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16391" y="2005092"/>
            <a:ext cx="2133154" cy="1279892"/>
          </a:xfrm>
          <a:prstGeom prst="rect">
            <a:avLst/>
          </a:prstGeom>
        </p:spPr>
      </p:pic>
      <p:pic>
        <p:nvPicPr>
          <p:cNvPr id="10" name="Picture 9" descr="A picture containing drawing&#10;&#10;Description automatically generated">
            <a:extLst>
              <a:ext uri="{FF2B5EF4-FFF2-40B4-BE49-F238E27FC236}">
                <a16:creationId xmlns:a16="http://schemas.microsoft.com/office/drawing/2014/main" id="{2F23A192-9E09-49AB-B88E-09F0E75C4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385" y="2230532"/>
            <a:ext cx="3096344" cy="760325"/>
          </a:xfrm>
          <a:prstGeom prst="rect">
            <a:avLst/>
          </a:prstGeom>
        </p:spPr>
      </p:pic>
      <p:pic>
        <p:nvPicPr>
          <p:cNvPr id="12" name="Picture 11" descr="A picture containing drawing&#10;&#10;Description automatically generated">
            <a:extLst>
              <a:ext uri="{FF2B5EF4-FFF2-40B4-BE49-F238E27FC236}">
                <a16:creationId xmlns:a16="http://schemas.microsoft.com/office/drawing/2014/main" id="{632A8071-06E3-4075-A542-819144C910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32687" y="2200494"/>
            <a:ext cx="2420856" cy="820401"/>
          </a:xfrm>
          <a:prstGeom prst="rect">
            <a:avLst/>
          </a:prstGeom>
        </p:spPr>
      </p:pic>
      <p:pic>
        <p:nvPicPr>
          <p:cNvPr id="14" name="Picture 13" descr="A close up of a logo&#10;&#10;Description automatically generated">
            <a:extLst>
              <a:ext uri="{FF2B5EF4-FFF2-40B4-BE49-F238E27FC236}">
                <a16:creationId xmlns:a16="http://schemas.microsoft.com/office/drawing/2014/main" id="{15BF9378-DC8B-4B8F-916E-6EF1EEC9FB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36684" y="2160060"/>
            <a:ext cx="2944991" cy="901268"/>
          </a:xfrm>
          <a:prstGeom prst="rect">
            <a:avLst/>
          </a:prstGeom>
        </p:spPr>
      </p:pic>
    </p:spTree>
    <p:extLst>
      <p:ext uri="{BB962C8B-B14F-4D97-AF65-F5344CB8AC3E}">
        <p14:creationId xmlns:p14="http://schemas.microsoft.com/office/powerpoint/2010/main" val="2522985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par>
                                <p:cTn id="22" presetID="53"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Differentiation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84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Differentiation Strategy </a:t>
            </a:r>
            <a:r>
              <a:rPr lang="en-GB" sz="2200" dirty="0"/>
              <a:t>involves uniqueness along some dimension that is sufficiently valued by customers to allow a price premium.</a:t>
            </a:r>
          </a:p>
        </p:txBody>
      </p:sp>
      <p:sp>
        <p:nvSpPr>
          <p:cNvPr id="6" name="Content Placeholder 2">
            <a:extLst>
              <a:ext uri="{FF2B5EF4-FFF2-40B4-BE49-F238E27FC236}">
                <a16:creationId xmlns:a16="http://schemas.microsoft.com/office/drawing/2014/main" id="{83EB21BD-1326-434A-A213-AC27905A18C5}"/>
              </a:ext>
            </a:extLst>
          </p:cNvPr>
          <p:cNvSpPr txBox="1">
            <a:spLocks/>
          </p:cNvSpPr>
          <p:nvPr/>
        </p:nvSpPr>
        <p:spPr bwMode="auto">
          <a:xfrm>
            <a:off x="803412" y="3861854"/>
            <a:ext cx="10585176" cy="1853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Three primary differentiation drivers:</a:t>
            </a:r>
          </a:p>
          <a:p>
            <a:pPr marL="1257300" lvl="2" indent="-457200" algn="just">
              <a:buClr>
                <a:schemeClr val="tx1"/>
              </a:buClr>
              <a:buFont typeface="+mj-lt"/>
              <a:buAutoNum type="arabicPeriod"/>
            </a:pPr>
            <a:r>
              <a:rPr lang="en-GB" sz="2000" b="1" dirty="0">
                <a:solidFill>
                  <a:srgbClr val="0070C0"/>
                </a:solidFill>
              </a:rPr>
              <a:t>Product and service attributes</a:t>
            </a:r>
          </a:p>
          <a:p>
            <a:pPr marL="1257300" lvl="2" indent="-457200" algn="just">
              <a:buClr>
                <a:schemeClr val="tx1"/>
              </a:buClr>
              <a:buFont typeface="+mj-lt"/>
              <a:buAutoNum type="arabicPeriod"/>
            </a:pPr>
            <a:r>
              <a:rPr lang="en-GB" sz="2000" b="1" dirty="0">
                <a:solidFill>
                  <a:schemeClr val="accent4">
                    <a:lumMod val="75000"/>
                  </a:schemeClr>
                </a:solidFill>
              </a:rPr>
              <a:t>Customer relationships</a:t>
            </a:r>
          </a:p>
          <a:p>
            <a:pPr marL="1257300" lvl="2" indent="-457200" algn="just">
              <a:buClr>
                <a:schemeClr val="tx1"/>
              </a:buClr>
              <a:buFont typeface="+mj-lt"/>
              <a:buAutoNum type="arabicPeriod"/>
            </a:pPr>
            <a:r>
              <a:rPr lang="en-GB" sz="2000" b="1" dirty="0">
                <a:solidFill>
                  <a:srgbClr val="00B050"/>
                </a:solidFill>
              </a:rPr>
              <a:t>Complements </a:t>
            </a:r>
            <a:r>
              <a:rPr lang="en-GB" sz="2000" dirty="0"/>
              <a:t>(linkages to other products or services)</a:t>
            </a:r>
          </a:p>
        </p:txBody>
      </p:sp>
      <p:pic>
        <p:nvPicPr>
          <p:cNvPr id="3" name="Picture 2" descr="A picture containing drawing&#10;&#10;Description automatically generated">
            <a:extLst>
              <a:ext uri="{FF2B5EF4-FFF2-40B4-BE49-F238E27FC236}">
                <a16:creationId xmlns:a16="http://schemas.microsoft.com/office/drawing/2014/main" id="{71380A1A-6201-45CB-8AA3-B59E666799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2394387"/>
            <a:ext cx="2412268" cy="945394"/>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2472C91A-1BCE-4D12-96FA-8CBA07C18A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1134" y="2403138"/>
            <a:ext cx="2780314" cy="927892"/>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CDCAF50D-4CC4-403B-BDC8-D3AC0FFB93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86902" y="2418653"/>
            <a:ext cx="2730069" cy="896862"/>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BD28E2B0-CC04-4898-A26D-A2C2A29017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12424" y="2079612"/>
            <a:ext cx="1574944" cy="1574944"/>
          </a:xfrm>
          <a:prstGeom prst="rect">
            <a:avLst/>
          </a:prstGeom>
        </p:spPr>
      </p:pic>
    </p:spTree>
    <p:extLst>
      <p:ext uri="{BB962C8B-B14F-4D97-AF65-F5344CB8AC3E}">
        <p14:creationId xmlns:p14="http://schemas.microsoft.com/office/powerpoint/2010/main" val="228002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80">
                                          <p:stCondLst>
                                            <p:cond delay="0"/>
                                          </p:stCondLst>
                                        </p:cTn>
                                        <p:tgtEl>
                                          <p:spTgt spid="3"/>
                                        </p:tgtEl>
                                      </p:cBhvr>
                                    </p:animEffect>
                                    <p:anim calcmode="lin" valueType="num">
                                      <p:cBhvr>
                                        <p:cTn id="15"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gtEl>
                                      </p:cBhvr>
                                      <p:to x="100000" y="60000"/>
                                    </p:animScale>
                                    <p:animScale>
                                      <p:cBhvr>
                                        <p:cTn id="21" dur="166" decel="50000">
                                          <p:stCondLst>
                                            <p:cond delay="676"/>
                                          </p:stCondLst>
                                        </p:cTn>
                                        <p:tgtEl>
                                          <p:spTgt spid="3"/>
                                        </p:tgtEl>
                                      </p:cBhvr>
                                      <p:to x="100000" y="100000"/>
                                    </p:animScale>
                                    <p:animScale>
                                      <p:cBhvr>
                                        <p:cTn id="22" dur="26">
                                          <p:stCondLst>
                                            <p:cond delay="1312"/>
                                          </p:stCondLst>
                                        </p:cTn>
                                        <p:tgtEl>
                                          <p:spTgt spid="3"/>
                                        </p:tgtEl>
                                      </p:cBhvr>
                                      <p:to x="100000" y="80000"/>
                                    </p:animScale>
                                    <p:animScale>
                                      <p:cBhvr>
                                        <p:cTn id="23" dur="166" decel="50000">
                                          <p:stCondLst>
                                            <p:cond delay="1338"/>
                                          </p:stCondLst>
                                        </p:cTn>
                                        <p:tgtEl>
                                          <p:spTgt spid="3"/>
                                        </p:tgtEl>
                                      </p:cBhvr>
                                      <p:to x="100000" y="100000"/>
                                    </p:animScale>
                                    <p:animScale>
                                      <p:cBhvr>
                                        <p:cTn id="24" dur="26">
                                          <p:stCondLst>
                                            <p:cond delay="1642"/>
                                          </p:stCondLst>
                                        </p:cTn>
                                        <p:tgtEl>
                                          <p:spTgt spid="3"/>
                                        </p:tgtEl>
                                      </p:cBhvr>
                                      <p:to x="100000" y="90000"/>
                                    </p:animScale>
                                    <p:animScale>
                                      <p:cBhvr>
                                        <p:cTn id="25" dur="166" decel="50000">
                                          <p:stCondLst>
                                            <p:cond delay="1668"/>
                                          </p:stCondLst>
                                        </p:cTn>
                                        <p:tgtEl>
                                          <p:spTgt spid="3"/>
                                        </p:tgtEl>
                                      </p:cBhvr>
                                      <p:to x="100000" y="100000"/>
                                    </p:animScale>
                                    <p:animScale>
                                      <p:cBhvr>
                                        <p:cTn id="26" dur="26">
                                          <p:stCondLst>
                                            <p:cond delay="1808"/>
                                          </p:stCondLst>
                                        </p:cTn>
                                        <p:tgtEl>
                                          <p:spTgt spid="3"/>
                                        </p:tgtEl>
                                      </p:cBhvr>
                                      <p:to x="100000" y="95000"/>
                                    </p:animScale>
                                    <p:animScale>
                                      <p:cBhvr>
                                        <p:cTn id="27" dur="166" decel="50000">
                                          <p:stCondLst>
                                            <p:cond delay="1834"/>
                                          </p:stCondLst>
                                        </p:cTn>
                                        <p:tgtEl>
                                          <p:spTgt spid="3"/>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80">
                                          <p:stCondLst>
                                            <p:cond delay="0"/>
                                          </p:stCondLst>
                                        </p:cTn>
                                        <p:tgtEl>
                                          <p:spTgt spid="7"/>
                                        </p:tgtEl>
                                      </p:cBhvr>
                                    </p:animEffect>
                                    <p:anim calcmode="lin" valueType="num">
                                      <p:cBhvr>
                                        <p:cTn id="3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6" dur="26">
                                          <p:stCondLst>
                                            <p:cond delay="650"/>
                                          </p:stCondLst>
                                        </p:cTn>
                                        <p:tgtEl>
                                          <p:spTgt spid="7"/>
                                        </p:tgtEl>
                                      </p:cBhvr>
                                      <p:to x="100000" y="60000"/>
                                    </p:animScale>
                                    <p:animScale>
                                      <p:cBhvr>
                                        <p:cTn id="37" dur="166" decel="50000">
                                          <p:stCondLst>
                                            <p:cond delay="676"/>
                                          </p:stCondLst>
                                        </p:cTn>
                                        <p:tgtEl>
                                          <p:spTgt spid="7"/>
                                        </p:tgtEl>
                                      </p:cBhvr>
                                      <p:to x="100000" y="100000"/>
                                    </p:animScale>
                                    <p:animScale>
                                      <p:cBhvr>
                                        <p:cTn id="38" dur="26">
                                          <p:stCondLst>
                                            <p:cond delay="1312"/>
                                          </p:stCondLst>
                                        </p:cTn>
                                        <p:tgtEl>
                                          <p:spTgt spid="7"/>
                                        </p:tgtEl>
                                      </p:cBhvr>
                                      <p:to x="100000" y="80000"/>
                                    </p:animScale>
                                    <p:animScale>
                                      <p:cBhvr>
                                        <p:cTn id="39" dur="166" decel="50000">
                                          <p:stCondLst>
                                            <p:cond delay="1338"/>
                                          </p:stCondLst>
                                        </p:cTn>
                                        <p:tgtEl>
                                          <p:spTgt spid="7"/>
                                        </p:tgtEl>
                                      </p:cBhvr>
                                      <p:to x="100000" y="100000"/>
                                    </p:animScale>
                                    <p:animScale>
                                      <p:cBhvr>
                                        <p:cTn id="40" dur="26">
                                          <p:stCondLst>
                                            <p:cond delay="1642"/>
                                          </p:stCondLst>
                                        </p:cTn>
                                        <p:tgtEl>
                                          <p:spTgt spid="7"/>
                                        </p:tgtEl>
                                      </p:cBhvr>
                                      <p:to x="100000" y="90000"/>
                                    </p:animScale>
                                    <p:animScale>
                                      <p:cBhvr>
                                        <p:cTn id="41" dur="166" decel="50000">
                                          <p:stCondLst>
                                            <p:cond delay="1668"/>
                                          </p:stCondLst>
                                        </p:cTn>
                                        <p:tgtEl>
                                          <p:spTgt spid="7"/>
                                        </p:tgtEl>
                                      </p:cBhvr>
                                      <p:to x="100000" y="100000"/>
                                    </p:animScale>
                                    <p:animScale>
                                      <p:cBhvr>
                                        <p:cTn id="42" dur="26">
                                          <p:stCondLst>
                                            <p:cond delay="1808"/>
                                          </p:stCondLst>
                                        </p:cTn>
                                        <p:tgtEl>
                                          <p:spTgt spid="7"/>
                                        </p:tgtEl>
                                      </p:cBhvr>
                                      <p:to x="100000" y="95000"/>
                                    </p:animScale>
                                    <p:animScale>
                                      <p:cBhvr>
                                        <p:cTn id="43" dur="166" decel="50000">
                                          <p:stCondLst>
                                            <p:cond delay="1834"/>
                                          </p:stCondLst>
                                        </p:cTn>
                                        <p:tgtEl>
                                          <p:spTgt spid="7"/>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down)">
                                      <p:cBhvr>
                                        <p:cTn id="46" dur="580">
                                          <p:stCondLst>
                                            <p:cond delay="0"/>
                                          </p:stCondLst>
                                        </p:cTn>
                                        <p:tgtEl>
                                          <p:spTgt spid="19"/>
                                        </p:tgtEl>
                                      </p:cBhvr>
                                    </p:animEffect>
                                    <p:anim calcmode="lin" valueType="num">
                                      <p:cBhvr>
                                        <p:cTn id="47"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52" dur="26">
                                          <p:stCondLst>
                                            <p:cond delay="650"/>
                                          </p:stCondLst>
                                        </p:cTn>
                                        <p:tgtEl>
                                          <p:spTgt spid="19"/>
                                        </p:tgtEl>
                                      </p:cBhvr>
                                      <p:to x="100000" y="60000"/>
                                    </p:animScale>
                                    <p:animScale>
                                      <p:cBhvr>
                                        <p:cTn id="53" dur="166" decel="50000">
                                          <p:stCondLst>
                                            <p:cond delay="676"/>
                                          </p:stCondLst>
                                        </p:cTn>
                                        <p:tgtEl>
                                          <p:spTgt spid="19"/>
                                        </p:tgtEl>
                                      </p:cBhvr>
                                      <p:to x="100000" y="100000"/>
                                    </p:animScale>
                                    <p:animScale>
                                      <p:cBhvr>
                                        <p:cTn id="54" dur="26">
                                          <p:stCondLst>
                                            <p:cond delay="1312"/>
                                          </p:stCondLst>
                                        </p:cTn>
                                        <p:tgtEl>
                                          <p:spTgt spid="19"/>
                                        </p:tgtEl>
                                      </p:cBhvr>
                                      <p:to x="100000" y="80000"/>
                                    </p:animScale>
                                    <p:animScale>
                                      <p:cBhvr>
                                        <p:cTn id="55" dur="166" decel="50000">
                                          <p:stCondLst>
                                            <p:cond delay="1338"/>
                                          </p:stCondLst>
                                        </p:cTn>
                                        <p:tgtEl>
                                          <p:spTgt spid="19"/>
                                        </p:tgtEl>
                                      </p:cBhvr>
                                      <p:to x="100000" y="100000"/>
                                    </p:animScale>
                                    <p:animScale>
                                      <p:cBhvr>
                                        <p:cTn id="56" dur="26">
                                          <p:stCondLst>
                                            <p:cond delay="1642"/>
                                          </p:stCondLst>
                                        </p:cTn>
                                        <p:tgtEl>
                                          <p:spTgt spid="19"/>
                                        </p:tgtEl>
                                      </p:cBhvr>
                                      <p:to x="100000" y="90000"/>
                                    </p:animScale>
                                    <p:animScale>
                                      <p:cBhvr>
                                        <p:cTn id="57" dur="166" decel="50000">
                                          <p:stCondLst>
                                            <p:cond delay="1668"/>
                                          </p:stCondLst>
                                        </p:cTn>
                                        <p:tgtEl>
                                          <p:spTgt spid="19"/>
                                        </p:tgtEl>
                                      </p:cBhvr>
                                      <p:to x="100000" y="100000"/>
                                    </p:animScale>
                                    <p:animScale>
                                      <p:cBhvr>
                                        <p:cTn id="58" dur="26">
                                          <p:stCondLst>
                                            <p:cond delay="1808"/>
                                          </p:stCondLst>
                                        </p:cTn>
                                        <p:tgtEl>
                                          <p:spTgt spid="19"/>
                                        </p:tgtEl>
                                      </p:cBhvr>
                                      <p:to x="100000" y="95000"/>
                                    </p:animScale>
                                    <p:animScale>
                                      <p:cBhvr>
                                        <p:cTn id="59" dur="166" decel="50000">
                                          <p:stCondLst>
                                            <p:cond delay="1834"/>
                                          </p:stCondLst>
                                        </p:cTn>
                                        <p:tgtEl>
                                          <p:spTgt spid="19"/>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wipe(down)">
                                      <p:cBhvr>
                                        <p:cTn id="62" dur="580">
                                          <p:stCondLst>
                                            <p:cond delay="0"/>
                                          </p:stCondLst>
                                        </p:cTn>
                                        <p:tgtEl>
                                          <p:spTgt spid="11"/>
                                        </p:tgtEl>
                                      </p:cBhvr>
                                    </p:animEffect>
                                    <p:anim calcmode="lin" valueType="num">
                                      <p:cBhvr>
                                        <p:cTn id="63"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68" dur="26">
                                          <p:stCondLst>
                                            <p:cond delay="650"/>
                                          </p:stCondLst>
                                        </p:cTn>
                                        <p:tgtEl>
                                          <p:spTgt spid="11"/>
                                        </p:tgtEl>
                                      </p:cBhvr>
                                      <p:to x="100000" y="60000"/>
                                    </p:animScale>
                                    <p:animScale>
                                      <p:cBhvr>
                                        <p:cTn id="69" dur="166" decel="50000">
                                          <p:stCondLst>
                                            <p:cond delay="676"/>
                                          </p:stCondLst>
                                        </p:cTn>
                                        <p:tgtEl>
                                          <p:spTgt spid="11"/>
                                        </p:tgtEl>
                                      </p:cBhvr>
                                      <p:to x="100000" y="100000"/>
                                    </p:animScale>
                                    <p:animScale>
                                      <p:cBhvr>
                                        <p:cTn id="70" dur="26">
                                          <p:stCondLst>
                                            <p:cond delay="1312"/>
                                          </p:stCondLst>
                                        </p:cTn>
                                        <p:tgtEl>
                                          <p:spTgt spid="11"/>
                                        </p:tgtEl>
                                      </p:cBhvr>
                                      <p:to x="100000" y="80000"/>
                                    </p:animScale>
                                    <p:animScale>
                                      <p:cBhvr>
                                        <p:cTn id="71" dur="166" decel="50000">
                                          <p:stCondLst>
                                            <p:cond delay="1338"/>
                                          </p:stCondLst>
                                        </p:cTn>
                                        <p:tgtEl>
                                          <p:spTgt spid="11"/>
                                        </p:tgtEl>
                                      </p:cBhvr>
                                      <p:to x="100000" y="100000"/>
                                    </p:animScale>
                                    <p:animScale>
                                      <p:cBhvr>
                                        <p:cTn id="72" dur="26">
                                          <p:stCondLst>
                                            <p:cond delay="1642"/>
                                          </p:stCondLst>
                                        </p:cTn>
                                        <p:tgtEl>
                                          <p:spTgt spid="11"/>
                                        </p:tgtEl>
                                      </p:cBhvr>
                                      <p:to x="100000" y="90000"/>
                                    </p:animScale>
                                    <p:animScale>
                                      <p:cBhvr>
                                        <p:cTn id="73" dur="166" decel="50000">
                                          <p:stCondLst>
                                            <p:cond delay="1668"/>
                                          </p:stCondLst>
                                        </p:cTn>
                                        <p:tgtEl>
                                          <p:spTgt spid="11"/>
                                        </p:tgtEl>
                                      </p:cBhvr>
                                      <p:to x="100000" y="100000"/>
                                    </p:animScale>
                                    <p:animScale>
                                      <p:cBhvr>
                                        <p:cTn id="74" dur="26">
                                          <p:stCondLst>
                                            <p:cond delay="1808"/>
                                          </p:stCondLst>
                                        </p:cTn>
                                        <p:tgtEl>
                                          <p:spTgt spid="11"/>
                                        </p:tgtEl>
                                      </p:cBhvr>
                                      <p:to x="100000" y="95000"/>
                                    </p:animScale>
                                    <p:animScale>
                                      <p:cBhvr>
                                        <p:cTn id="75" dur="166" decel="50000">
                                          <p:stCondLst>
                                            <p:cond delay="1834"/>
                                          </p:stCondLst>
                                        </p:cTn>
                                        <p:tgtEl>
                                          <p:spTgt spid="11"/>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grpId="0" nodeType="click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fade">
                                      <p:cBhvr>
                                        <p:cTn id="80" dur="1000"/>
                                        <p:tgtEl>
                                          <p:spTgt spid="6"/>
                                        </p:tgtEl>
                                      </p:cBhvr>
                                    </p:animEffect>
                                    <p:anim calcmode="lin" valueType="num">
                                      <p:cBhvr>
                                        <p:cTn id="81" dur="1000" fill="hold"/>
                                        <p:tgtEl>
                                          <p:spTgt spid="6"/>
                                        </p:tgtEl>
                                        <p:attrNameLst>
                                          <p:attrName>ppt_x</p:attrName>
                                        </p:attrNameLst>
                                      </p:cBhvr>
                                      <p:tavLst>
                                        <p:tav tm="0">
                                          <p:val>
                                            <p:strVal val="#ppt_x"/>
                                          </p:val>
                                        </p:tav>
                                        <p:tav tm="100000">
                                          <p:val>
                                            <p:strVal val="#ppt_x"/>
                                          </p:val>
                                        </p:tav>
                                      </p:tavLst>
                                    </p:anim>
                                    <p:anim calcmode="lin" valueType="num">
                                      <p:cBhvr>
                                        <p:cTn id="8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Focus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30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Focus Strategy </a:t>
            </a:r>
            <a:r>
              <a:rPr lang="en-GB" sz="2200" dirty="0"/>
              <a:t>(sometimes called </a:t>
            </a:r>
            <a:r>
              <a:rPr lang="en-GB" sz="2200" b="1" i="1" dirty="0"/>
              <a:t>niche strategy</a:t>
            </a:r>
            <a:r>
              <a:rPr lang="en-GB" sz="2200" dirty="0"/>
              <a:t>) targets a narrow segment or domain of activity and tailors its products or services to the needs of that specific segment to the exclusion of others.</a:t>
            </a:r>
          </a:p>
          <a:p>
            <a:pPr algn="just">
              <a:buClr>
                <a:schemeClr val="tx1"/>
              </a:buClr>
            </a:pPr>
            <a:r>
              <a:rPr lang="en-GB" sz="2200" dirty="0"/>
              <a:t>Focus strategies come in two variants, according to the underlying sources of competitive advantage, cost or differentiation.</a:t>
            </a:r>
          </a:p>
          <a:p>
            <a:pPr algn="just">
              <a:buClr>
                <a:schemeClr val="tx1"/>
              </a:buClr>
            </a:pPr>
            <a:r>
              <a:rPr lang="en-GB" sz="2200" dirty="0"/>
              <a:t>The focuser achieves competitive advantage by dedicating itself to serving its target segments better than others that are trying to cover a wider range of segments.</a:t>
            </a:r>
          </a:p>
          <a:p>
            <a:pPr algn="just">
              <a:buClr>
                <a:schemeClr val="tx1"/>
              </a:buClr>
            </a:pPr>
            <a:endParaRPr lang="en-GB" sz="2200" dirty="0"/>
          </a:p>
        </p:txBody>
      </p:sp>
      <p:pic>
        <p:nvPicPr>
          <p:cNvPr id="3" name="Picture 2" descr="A close up of a sign&#10;&#10;Description automatically generated">
            <a:extLst>
              <a:ext uri="{FF2B5EF4-FFF2-40B4-BE49-F238E27FC236}">
                <a16:creationId xmlns:a16="http://schemas.microsoft.com/office/drawing/2014/main" id="{F319DF50-6AC7-4C0E-B5D5-478635DE42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3761" y="4109698"/>
            <a:ext cx="936104" cy="1566454"/>
          </a:xfrm>
          <a:prstGeom prst="rect">
            <a:avLst/>
          </a:prstGeom>
        </p:spPr>
      </p:pic>
      <p:pic>
        <p:nvPicPr>
          <p:cNvPr id="11" name="Picture 10" descr="A close up of a logo&#10;&#10;Description automatically generated">
            <a:extLst>
              <a:ext uri="{FF2B5EF4-FFF2-40B4-BE49-F238E27FC236}">
                <a16:creationId xmlns:a16="http://schemas.microsoft.com/office/drawing/2014/main" id="{37706EF9-13A9-4CB1-A9EA-3BC670C2E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59818" y="4207856"/>
            <a:ext cx="2435801" cy="1370138"/>
          </a:xfrm>
          <a:prstGeom prst="rect">
            <a:avLst/>
          </a:prstGeom>
        </p:spPr>
      </p:pic>
      <p:pic>
        <p:nvPicPr>
          <p:cNvPr id="15" name="Picture 14" descr="A close up of a logo&#10;&#10;Description automatically generated">
            <a:extLst>
              <a:ext uri="{FF2B5EF4-FFF2-40B4-BE49-F238E27FC236}">
                <a16:creationId xmlns:a16="http://schemas.microsoft.com/office/drawing/2014/main" id="{A643FCAE-ED6B-41DB-96CA-30D72CB288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35571" y="4280104"/>
            <a:ext cx="2253017" cy="1225642"/>
          </a:xfrm>
          <a:prstGeom prst="rect">
            <a:avLst/>
          </a:prstGeom>
        </p:spPr>
      </p:pic>
      <p:pic>
        <p:nvPicPr>
          <p:cNvPr id="17" name="Picture 16" descr="A picture containing object, clock&#10;&#10;Description automatically generated">
            <a:extLst>
              <a:ext uri="{FF2B5EF4-FFF2-40B4-BE49-F238E27FC236}">
                <a16:creationId xmlns:a16="http://schemas.microsoft.com/office/drawing/2014/main" id="{C735B3EB-4420-4C6C-89CF-88C3A46846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3412" y="4260143"/>
            <a:ext cx="3040396" cy="1265565"/>
          </a:xfrm>
          <a:prstGeom prst="rect">
            <a:avLst/>
          </a:prstGeom>
        </p:spPr>
      </p:pic>
    </p:spTree>
    <p:extLst>
      <p:ext uri="{BB962C8B-B14F-4D97-AF65-F5344CB8AC3E}">
        <p14:creationId xmlns:p14="http://schemas.microsoft.com/office/powerpoint/2010/main" val="2261631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80">
                                          <p:stCondLst>
                                            <p:cond delay="0"/>
                                          </p:stCondLst>
                                        </p:cTn>
                                        <p:tgtEl>
                                          <p:spTgt spid="17"/>
                                        </p:tgtEl>
                                      </p:cBhvr>
                                    </p:animEffect>
                                    <p:anim calcmode="lin" valueType="num">
                                      <p:cBhvr>
                                        <p:cTn id="15"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0" dur="26">
                                          <p:stCondLst>
                                            <p:cond delay="650"/>
                                          </p:stCondLst>
                                        </p:cTn>
                                        <p:tgtEl>
                                          <p:spTgt spid="17"/>
                                        </p:tgtEl>
                                      </p:cBhvr>
                                      <p:to x="100000" y="60000"/>
                                    </p:animScale>
                                    <p:animScale>
                                      <p:cBhvr>
                                        <p:cTn id="21" dur="166" decel="50000">
                                          <p:stCondLst>
                                            <p:cond delay="676"/>
                                          </p:stCondLst>
                                        </p:cTn>
                                        <p:tgtEl>
                                          <p:spTgt spid="17"/>
                                        </p:tgtEl>
                                      </p:cBhvr>
                                      <p:to x="100000" y="100000"/>
                                    </p:animScale>
                                    <p:animScale>
                                      <p:cBhvr>
                                        <p:cTn id="22" dur="26">
                                          <p:stCondLst>
                                            <p:cond delay="1312"/>
                                          </p:stCondLst>
                                        </p:cTn>
                                        <p:tgtEl>
                                          <p:spTgt spid="17"/>
                                        </p:tgtEl>
                                      </p:cBhvr>
                                      <p:to x="100000" y="80000"/>
                                    </p:animScale>
                                    <p:animScale>
                                      <p:cBhvr>
                                        <p:cTn id="23" dur="166" decel="50000">
                                          <p:stCondLst>
                                            <p:cond delay="1338"/>
                                          </p:stCondLst>
                                        </p:cTn>
                                        <p:tgtEl>
                                          <p:spTgt spid="17"/>
                                        </p:tgtEl>
                                      </p:cBhvr>
                                      <p:to x="100000" y="100000"/>
                                    </p:animScale>
                                    <p:animScale>
                                      <p:cBhvr>
                                        <p:cTn id="24" dur="26">
                                          <p:stCondLst>
                                            <p:cond delay="1642"/>
                                          </p:stCondLst>
                                        </p:cTn>
                                        <p:tgtEl>
                                          <p:spTgt spid="17"/>
                                        </p:tgtEl>
                                      </p:cBhvr>
                                      <p:to x="100000" y="90000"/>
                                    </p:animScale>
                                    <p:animScale>
                                      <p:cBhvr>
                                        <p:cTn id="25" dur="166" decel="50000">
                                          <p:stCondLst>
                                            <p:cond delay="1668"/>
                                          </p:stCondLst>
                                        </p:cTn>
                                        <p:tgtEl>
                                          <p:spTgt spid="17"/>
                                        </p:tgtEl>
                                      </p:cBhvr>
                                      <p:to x="100000" y="100000"/>
                                    </p:animScale>
                                    <p:animScale>
                                      <p:cBhvr>
                                        <p:cTn id="26" dur="26">
                                          <p:stCondLst>
                                            <p:cond delay="1808"/>
                                          </p:stCondLst>
                                        </p:cTn>
                                        <p:tgtEl>
                                          <p:spTgt spid="17"/>
                                        </p:tgtEl>
                                      </p:cBhvr>
                                      <p:to x="100000" y="95000"/>
                                    </p:animScale>
                                    <p:animScale>
                                      <p:cBhvr>
                                        <p:cTn id="27" dur="166" decel="50000">
                                          <p:stCondLst>
                                            <p:cond delay="1834"/>
                                          </p:stCondLst>
                                        </p:cTn>
                                        <p:tgtEl>
                                          <p:spTgt spid="17"/>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80">
                                          <p:stCondLst>
                                            <p:cond delay="0"/>
                                          </p:stCondLst>
                                        </p:cTn>
                                        <p:tgtEl>
                                          <p:spTgt spid="3"/>
                                        </p:tgtEl>
                                      </p:cBhvr>
                                    </p:animEffect>
                                    <p:anim calcmode="lin" valueType="num">
                                      <p:cBhvr>
                                        <p:cTn id="3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gtEl>
                                      </p:cBhvr>
                                      <p:to x="100000" y="60000"/>
                                    </p:animScale>
                                    <p:animScale>
                                      <p:cBhvr>
                                        <p:cTn id="37" dur="166" decel="50000">
                                          <p:stCondLst>
                                            <p:cond delay="676"/>
                                          </p:stCondLst>
                                        </p:cTn>
                                        <p:tgtEl>
                                          <p:spTgt spid="3"/>
                                        </p:tgtEl>
                                      </p:cBhvr>
                                      <p:to x="100000" y="100000"/>
                                    </p:animScale>
                                    <p:animScale>
                                      <p:cBhvr>
                                        <p:cTn id="38" dur="26">
                                          <p:stCondLst>
                                            <p:cond delay="1312"/>
                                          </p:stCondLst>
                                        </p:cTn>
                                        <p:tgtEl>
                                          <p:spTgt spid="3"/>
                                        </p:tgtEl>
                                      </p:cBhvr>
                                      <p:to x="100000" y="80000"/>
                                    </p:animScale>
                                    <p:animScale>
                                      <p:cBhvr>
                                        <p:cTn id="39" dur="166" decel="50000">
                                          <p:stCondLst>
                                            <p:cond delay="1338"/>
                                          </p:stCondLst>
                                        </p:cTn>
                                        <p:tgtEl>
                                          <p:spTgt spid="3"/>
                                        </p:tgtEl>
                                      </p:cBhvr>
                                      <p:to x="100000" y="100000"/>
                                    </p:animScale>
                                    <p:animScale>
                                      <p:cBhvr>
                                        <p:cTn id="40" dur="26">
                                          <p:stCondLst>
                                            <p:cond delay="1642"/>
                                          </p:stCondLst>
                                        </p:cTn>
                                        <p:tgtEl>
                                          <p:spTgt spid="3"/>
                                        </p:tgtEl>
                                      </p:cBhvr>
                                      <p:to x="100000" y="90000"/>
                                    </p:animScale>
                                    <p:animScale>
                                      <p:cBhvr>
                                        <p:cTn id="41" dur="166" decel="50000">
                                          <p:stCondLst>
                                            <p:cond delay="1668"/>
                                          </p:stCondLst>
                                        </p:cTn>
                                        <p:tgtEl>
                                          <p:spTgt spid="3"/>
                                        </p:tgtEl>
                                      </p:cBhvr>
                                      <p:to x="100000" y="100000"/>
                                    </p:animScale>
                                    <p:animScale>
                                      <p:cBhvr>
                                        <p:cTn id="42" dur="26">
                                          <p:stCondLst>
                                            <p:cond delay="1808"/>
                                          </p:stCondLst>
                                        </p:cTn>
                                        <p:tgtEl>
                                          <p:spTgt spid="3"/>
                                        </p:tgtEl>
                                      </p:cBhvr>
                                      <p:to x="100000" y="95000"/>
                                    </p:animScale>
                                    <p:animScale>
                                      <p:cBhvr>
                                        <p:cTn id="43" dur="166" decel="50000">
                                          <p:stCondLst>
                                            <p:cond delay="1834"/>
                                          </p:stCondLst>
                                        </p:cTn>
                                        <p:tgtEl>
                                          <p:spTgt spid="3"/>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80">
                                          <p:stCondLst>
                                            <p:cond delay="0"/>
                                          </p:stCondLst>
                                        </p:cTn>
                                        <p:tgtEl>
                                          <p:spTgt spid="11"/>
                                        </p:tgtEl>
                                      </p:cBhvr>
                                    </p:animEffect>
                                    <p:anim calcmode="lin" valueType="num">
                                      <p:cBhvr>
                                        <p:cTn id="47"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2" dur="26">
                                          <p:stCondLst>
                                            <p:cond delay="650"/>
                                          </p:stCondLst>
                                        </p:cTn>
                                        <p:tgtEl>
                                          <p:spTgt spid="11"/>
                                        </p:tgtEl>
                                      </p:cBhvr>
                                      <p:to x="100000" y="60000"/>
                                    </p:animScale>
                                    <p:animScale>
                                      <p:cBhvr>
                                        <p:cTn id="53" dur="166" decel="50000">
                                          <p:stCondLst>
                                            <p:cond delay="676"/>
                                          </p:stCondLst>
                                        </p:cTn>
                                        <p:tgtEl>
                                          <p:spTgt spid="11"/>
                                        </p:tgtEl>
                                      </p:cBhvr>
                                      <p:to x="100000" y="100000"/>
                                    </p:animScale>
                                    <p:animScale>
                                      <p:cBhvr>
                                        <p:cTn id="54" dur="26">
                                          <p:stCondLst>
                                            <p:cond delay="1312"/>
                                          </p:stCondLst>
                                        </p:cTn>
                                        <p:tgtEl>
                                          <p:spTgt spid="11"/>
                                        </p:tgtEl>
                                      </p:cBhvr>
                                      <p:to x="100000" y="80000"/>
                                    </p:animScale>
                                    <p:animScale>
                                      <p:cBhvr>
                                        <p:cTn id="55" dur="166" decel="50000">
                                          <p:stCondLst>
                                            <p:cond delay="1338"/>
                                          </p:stCondLst>
                                        </p:cTn>
                                        <p:tgtEl>
                                          <p:spTgt spid="11"/>
                                        </p:tgtEl>
                                      </p:cBhvr>
                                      <p:to x="100000" y="100000"/>
                                    </p:animScale>
                                    <p:animScale>
                                      <p:cBhvr>
                                        <p:cTn id="56" dur="26">
                                          <p:stCondLst>
                                            <p:cond delay="1642"/>
                                          </p:stCondLst>
                                        </p:cTn>
                                        <p:tgtEl>
                                          <p:spTgt spid="11"/>
                                        </p:tgtEl>
                                      </p:cBhvr>
                                      <p:to x="100000" y="90000"/>
                                    </p:animScale>
                                    <p:animScale>
                                      <p:cBhvr>
                                        <p:cTn id="57" dur="166" decel="50000">
                                          <p:stCondLst>
                                            <p:cond delay="1668"/>
                                          </p:stCondLst>
                                        </p:cTn>
                                        <p:tgtEl>
                                          <p:spTgt spid="11"/>
                                        </p:tgtEl>
                                      </p:cBhvr>
                                      <p:to x="100000" y="100000"/>
                                    </p:animScale>
                                    <p:animScale>
                                      <p:cBhvr>
                                        <p:cTn id="58" dur="26">
                                          <p:stCondLst>
                                            <p:cond delay="1808"/>
                                          </p:stCondLst>
                                        </p:cTn>
                                        <p:tgtEl>
                                          <p:spTgt spid="11"/>
                                        </p:tgtEl>
                                      </p:cBhvr>
                                      <p:to x="100000" y="95000"/>
                                    </p:animScale>
                                    <p:animScale>
                                      <p:cBhvr>
                                        <p:cTn id="59" dur="166" decel="50000">
                                          <p:stCondLst>
                                            <p:cond delay="1834"/>
                                          </p:stCondLst>
                                        </p:cTn>
                                        <p:tgtEl>
                                          <p:spTgt spid="11"/>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80">
                                          <p:stCondLst>
                                            <p:cond delay="0"/>
                                          </p:stCondLst>
                                        </p:cTn>
                                        <p:tgtEl>
                                          <p:spTgt spid="15"/>
                                        </p:tgtEl>
                                      </p:cBhvr>
                                    </p:animEffect>
                                    <p:anim calcmode="lin" valueType="num">
                                      <p:cBhvr>
                                        <p:cTn id="63"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68" dur="26">
                                          <p:stCondLst>
                                            <p:cond delay="650"/>
                                          </p:stCondLst>
                                        </p:cTn>
                                        <p:tgtEl>
                                          <p:spTgt spid="15"/>
                                        </p:tgtEl>
                                      </p:cBhvr>
                                      <p:to x="100000" y="60000"/>
                                    </p:animScale>
                                    <p:animScale>
                                      <p:cBhvr>
                                        <p:cTn id="69" dur="166" decel="50000">
                                          <p:stCondLst>
                                            <p:cond delay="676"/>
                                          </p:stCondLst>
                                        </p:cTn>
                                        <p:tgtEl>
                                          <p:spTgt spid="15"/>
                                        </p:tgtEl>
                                      </p:cBhvr>
                                      <p:to x="100000" y="100000"/>
                                    </p:animScale>
                                    <p:animScale>
                                      <p:cBhvr>
                                        <p:cTn id="70" dur="26">
                                          <p:stCondLst>
                                            <p:cond delay="1312"/>
                                          </p:stCondLst>
                                        </p:cTn>
                                        <p:tgtEl>
                                          <p:spTgt spid="15"/>
                                        </p:tgtEl>
                                      </p:cBhvr>
                                      <p:to x="100000" y="80000"/>
                                    </p:animScale>
                                    <p:animScale>
                                      <p:cBhvr>
                                        <p:cTn id="71" dur="166" decel="50000">
                                          <p:stCondLst>
                                            <p:cond delay="1338"/>
                                          </p:stCondLst>
                                        </p:cTn>
                                        <p:tgtEl>
                                          <p:spTgt spid="15"/>
                                        </p:tgtEl>
                                      </p:cBhvr>
                                      <p:to x="100000" y="100000"/>
                                    </p:animScale>
                                    <p:animScale>
                                      <p:cBhvr>
                                        <p:cTn id="72" dur="26">
                                          <p:stCondLst>
                                            <p:cond delay="1642"/>
                                          </p:stCondLst>
                                        </p:cTn>
                                        <p:tgtEl>
                                          <p:spTgt spid="15"/>
                                        </p:tgtEl>
                                      </p:cBhvr>
                                      <p:to x="100000" y="90000"/>
                                    </p:animScale>
                                    <p:animScale>
                                      <p:cBhvr>
                                        <p:cTn id="73" dur="166" decel="50000">
                                          <p:stCondLst>
                                            <p:cond delay="1668"/>
                                          </p:stCondLst>
                                        </p:cTn>
                                        <p:tgtEl>
                                          <p:spTgt spid="15"/>
                                        </p:tgtEl>
                                      </p:cBhvr>
                                      <p:to x="100000" y="100000"/>
                                    </p:animScale>
                                    <p:animScale>
                                      <p:cBhvr>
                                        <p:cTn id="74" dur="26">
                                          <p:stCondLst>
                                            <p:cond delay="1808"/>
                                          </p:stCondLst>
                                        </p:cTn>
                                        <p:tgtEl>
                                          <p:spTgt spid="15"/>
                                        </p:tgtEl>
                                      </p:cBhvr>
                                      <p:to x="100000" y="95000"/>
                                    </p:animScale>
                                    <p:animScale>
                                      <p:cBhvr>
                                        <p:cTn id="75" dur="166" decel="50000">
                                          <p:stCondLst>
                                            <p:cond delay="1834"/>
                                          </p:stCondLst>
                                        </p:cTn>
                                        <p:tgtEl>
                                          <p:spTgt spid="15"/>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5">
                                            <p:txEl>
                                              <p:pRg st="1" end="1"/>
                                            </p:txEl>
                                          </p:spTgt>
                                        </p:tgtEl>
                                        <p:attrNameLst>
                                          <p:attrName>style.visibility</p:attrName>
                                        </p:attrNameLst>
                                      </p:cBhvr>
                                      <p:to>
                                        <p:strVal val="visible"/>
                                      </p:to>
                                    </p:set>
                                    <p:animEffect transition="in" filter="fade">
                                      <p:cBhvr>
                                        <p:cTn id="80" dur="1000"/>
                                        <p:tgtEl>
                                          <p:spTgt spid="5">
                                            <p:txEl>
                                              <p:pRg st="1" end="1"/>
                                            </p:txEl>
                                          </p:spTgt>
                                        </p:tgtEl>
                                      </p:cBhvr>
                                    </p:animEffect>
                                    <p:anim calcmode="lin" valueType="num">
                                      <p:cBhvr>
                                        <p:cTn id="8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8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5">
                                            <p:txEl>
                                              <p:pRg st="2" end="2"/>
                                            </p:txEl>
                                          </p:spTgt>
                                        </p:tgtEl>
                                        <p:attrNameLst>
                                          <p:attrName>style.visibility</p:attrName>
                                        </p:attrNameLst>
                                      </p:cBhvr>
                                      <p:to>
                                        <p:strVal val="visible"/>
                                      </p:to>
                                    </p:set>
                                    <p:animEffect transition="in" filter="fade">
                                      <p:cBhvr>
                                        <p:cTn id="87" dur="1000"/>
                                        <p:tgtEl>
                                          <p:spTgt spid="5">
                                            <p:txEl>
                                              <p:pRg st="2" end="2"/>
                                            </p:txEl>
                                          </p:spTgt>
                                        </p:tgtEl>
                                      </p:cBhvr>
                                    </p:animEffect>
                                    <p:anim calcmode="lin" valueType="num">
                                      <p:cBhvr>
                                        <p:cTn id="8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8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Hybrid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667845" y="1320078"/>
            <a:ext cx="10585176" cy="621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Hybrid Strategy </a:t>
            </a:r>
            <a:r>
              <a:rPr lang="en-GB" sz="2200" dirty="0"/>
              <a:t>combines different generic strategies.</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667845" y="1941999"/>
            <a:ext cx="10585176" cy="3662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t>There may be particular circumstances in which the strategies can be combined:</a:t>
            </a:r>
          </a:p>
          <a:p>
            <a:pPr marL="1257300" lvl="2" indent="-457200" algn="just">
              <a:buClr>
                <a:schemeClr val="tx1"/>
              </a:buClr>
              <a:buFont typeface="+mj-lt"/>
              <a:buAutoNum type="arabicPeriod"/>
            </a:pPr>
            <a:r>
              <a:rPr lang="en-GB" sz="2000" b="1" dirty="0">
                <a:solidFill>
                  <a:srgbClr val="0070C0"/>
                </a:solidFill>
              </a:rPr>
              <a:t>Organisational separation - </a:t>
            </a:r>
            <a:r>
              <a:rPr lang="en-GB" sz="2000" dirty="0"/>
              <a:t>It is possible for a company to create separate strategic business units (SBUs), each pursuing different generic strategies and with different cost structures.</a:t>
            </a:r>
          </a:p>
          <a:p>
            <a:pPr marL="1257300" lvl="2" indent="-457200" algn="just">
              <a:buClr>
                <a:schemeClr val="tx1"/>
              </a:buClr>
              <a:buFont typeface="+mj-lt"/>
              <a:buAutoNum type="arabicPeriod"/>
            </a:pPr>
            <a:r>
              <a:rPr lang="en-GB" sz="2000" b="1" dirty="0">
                <a:solidFill>
                  <a:schemeClr val="accent4">
                    <a:lumMod val="75000"/>
                  </a:schemeClr>
                </a:solidFill>
              </a:rPr>
              <a:t>Technological or managerial innovation - </a:t>
            </a:r>
            <a:r>
              <a:rPr lang="en-GB" sz="2000" dirty="0"/>
              <a:t>Sometimes technological innovations allow radical improvements in both cost and quality.</a:t>
            </a:r>
          </a:p>
          <a:p>
            <a:pPr marL="1257300" lvl="2" indent="-457200" algn="just">
              <a:buClr>
                <a:schemeClr val="tx1"/>
              </a:buClr>
              <a:buFont typeface="+mj-lt"/>
              <a:buAutoNum type="arabicPeriod"/>
            </a:pPr>
            <a:r>
              <a:rPr lang="en-GB" sz="2000" b="1" dirty="0">
                <a:solidFill>
                  <a:srgbClr val="00B050"/>
                </a:solidFill>
              </a:rPr>
              <a:t>Competitive failures -</a:t>
            </a:r>
            <a:r>
              <a:rPr lang="en-GB" sz="2000" dirty="0"/>
              <a:t> Where competitors are also stuck in the middle, there is less competitive pressure to remove competitive disadvantage. </a:t>
            </a:r>
          </a:p>
          <a:p>
            <a:pPr marL="0" indent="0" algn="just">
              <a:buClr>
                <a:schemeClr val="tx1"/>
              </a:buClr>
              <a:buNone/>
            </a:pPr>
            <a:r>
              <a:rPr lang="en-GB" sz="2000" dirty="0"/>
              <a:t>There are real dangers for the fi rm that engages in each generic strategy but fails to achieve any of them – it is stuck in the middle.</a:t>
            </a:r>
          </a:p>
          <a:p>
            <a:pPr marL="800100" lvl="2" indent="0" algn="just">
              <a:buClr>
                <a:schemeClr val="tx1"/>
              </a:buClr>
              <a:buNone/>
            </a:pPr>
            <a:endParaRPr lang="en-GB" sz="2000" dirty="0"/>
          </a:p>
        </p:txBody>
      </p:sp>
      <p:pic>
        <p:nvPicPr>
          <p:cNvPr id="9" name="Picture 8" descr="A picture containing drawing&#10;&#10;Description automatically generated">
            <a:extLst>
              <a:ext uri="{FF2B5EF4-FFF2-40B4-BE49-F238E27FC236}">
                <a16:creationId xmlns:a16="http://schemas.microsoft.com/office/drawing/2014/main" id="{0F04A357-1297-49DA-8180-428B3416BE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21370" y="1180023"/>
            <a:ext cx="1722675" cy="746868"/>
          </a:xfrm>
          <a:prstGeom prst="rect">
            <a:avLst/>
          </a:prstGeom>
        </p:spPr>
      </p:pic>
      <p:pic>
        <p:nvPicPr>
          <p:cNvPr id="4" name="Picture 3" descr="A close up of a logo&#10;&#10;Description automatically generated">
            <a:extLst>
              <a:ext uri="{FF2B5EF4-FFF2-40B4-BE49-F238E27FC236}">
                <a16:creationId xmlns:a16="http://schemas.microsoft.com/office/drawing/2014/main" id="{7F6BCBF7-7AFA-4588-BC30-7EE57DA2FC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9572" y="1035685"/>
            <a:ext cx="1013629" cy="1013629"/>
          </a:xfrm>
          <a:prstGeom prst="rect">
            <a:avLst/>
          </a:prstGeom>
        </p:spPr>
      </p:pic>
    </p:spTree>
    <p:extLst>
      <p:ext uri="{BB962C8B-B14F-4D97-AF65-F5344CB8AC3E}">
        <p14:creationId xmlns:p14="http://schemas.microsoft.com/office/powerpoint/2010/main" val="3443460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fltVal val="0"/>
                                          </p:val>
                                        </p:tav>
                                        <p:tav tm="100000">
                                          <p:val>
                                            <p:strVal val="#ppt_w"/>
                                          </p:val>
                                        </p:tav>
                                      </p:tavLst>
                                    </p:anim>
                                    <p:anim calcmode="lin" valueType="num">
                                      <p:cBhvr>
                                        <p:cTn id="15" dur="1000" fill="hold"/>
                                        <p:tgtEl>
                                          <p:spTgt spid="9"/>
                                        </p:tgtEl>
                                        <p:attrNameLst>
                                          <p:attrName>ppt_h</p:attrName>
                                        </p:attrNameLst>
                                      </p:cBhvr>
                                      <p:tavLst>
                                        <p:tav tm="0">
                                          <p:val>
                                            <p:fltVal val="0"/>
                                          </p:val>
                                        </p:tav>
                                        <p:tav tm="100000">
                                          <p:val>
                                            <p:strVal val="#ppt_h"/>
                                          </p:val>
                                        </p:tav>
                                      </p:tavLst>
                                    </p:anim>
                                    <p:anim calcmode="lin" valueType="num">
                                      <p:cBhvr>
                                        <p:cTn id="16" dur="1000" fill="hold"/>
                                        <p:tgtEl>
                                          <p:spTgt spid="9"/>
                                        </p:tgtEl>
                                        <p:attrNameLst>
                                          <p:attrName>style.rotation</p:attrName>
                                        </p:attrNameLst>
                                      </p:cBhvr>
                                      <p:tavLst>
                                        <p:tav tm="0">
                                          <p:val>
                                            <p:fltVal val="90"/>
                                          </p:val>
                                        </p:tav>
                                        <p:tav tm="100000">
                                          <p:val>
                                            <p:fltVal val="0"/>
                                          </p:val>
                                        </p:tav>
                                      </p:tavLst>
                                    </p:anim>
                                    <p:animEffect transition="in" filter="fade">
                                      <p:cBhvr>
                                        <p:cTn id="17" dur="1000"/>
                                        <p:tgtEl>
                                          <p:spTgt spid="9"/>
                                        </p:tgtEl>
                                      </p:cBhvr>
                                    </p:animEffect>
                                  </p:childTnLst>
                                </p:cTn>
                              </p:par>
                              <p:par>
                                <p:cTn id="18" presetID="31"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ppt_w</p:attrName>
                                        </p:attrNameLst>
                                      </p:cBhvr>
                                      <p:tavLst>
                                        <p:tav tm="0">
                                          <p:val>
                                            <p:fltVal val="0"/>
                                          </p:val>
                                        </p:tav>
                                        <p:tav tm="100000">
                                          <p:val>
                                            <p:strVal val="#ppt_w"/>
                                          </p:val>
                                        </p:tav>
                                      </p:tavLst>
                                    </p:anim>
                                    <p:anim calcmode="lin" valueType="num">
                                      <p:cBhvr>
                                        <p:cTn id="21" dur="1000" fill="hold"/>
                                        <p:tgtEl>
                                          <p:spTgt spid="4"/>
                                        </p:tgtEl>
                                        <p:attrNameLst>
                                          <p:attrName>ppt_h</p:attrName>
                                        </p:attrNameLst>
                                      </p:cBhvr>
                                      <p:tavLst>
                                        <p:tav tm="0">
                                          <p:val>
                                            <p:fltVal val="0"/>
                                          </p:val>
                                        </p:tav>
                                        <p:tav tm="100000">
                                          <p:val>
                                            <p:strVal val="#ppt_h"/>
                                          </p:val>
                                        </p:tav>
                                      </p:tavLst>
                                    </p:anim>
                                    <p:anim calcmode="lin" valueType="num">
                                      <p:cBhvr>
                                        <p:cTn id="22" dur="1000" fill="hold"/>
                                        <p:tgtEl>
                                          <p:spTgt spid="4"/>
                                        </p:tgtEl>
                                        <p:attrNameLst>
                                          <p:attrName>style.rotation</p:attrName>
                                        </p:attrNameLst>
                                      </p:cBhvr>
                                      <p:tavLst>
                                        <p:tav tm="0">
                                          <p:val>
                                            <p:fltVal val="90"/>
                                          </p:val>
                                        </p:tav>
                                        <p:tav tm="100000">
                                          <p:val>
                                            <p:fltVal val="0"/>
                                          </p:val>
                                        </p:tav>
                                      </p:tavLst>
                                    </p:anim>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8328" y="153751"/>
            <a:ext cx="2254560" cy="2132856"/>
          </a:xfrm>
          <a:prstGeom prst="rect">
            <a:avLst/>
          </a:prstGeom>
        </p:spPr>
      </p:pic>
      <p:sp>
        <p:nvSpPr>
          <p:cNvPr id="7171" name="Title 1"/>
          <p:cNvSpPr>
            <a:spLocks noGrp="1"/>
          </p:cNvSpPr>
          <p:nvPr>
            <p:ph type="title" idx="4294967295"/>
          </p:nvPr>
        </p:nvSpPr>
        <p:spPr>
          <a:xfrm>
            <a:off x="479376" y="1916832"/>
            <a:ext cx="10945216" cy="3816424"/>
          </a:xfrm>
        </p:spPr>
        <p:txBody>
          <a:bodyPr/>
          <a:lstStyle/>
          <a:p>
            <a:pPr eaLnBrk="1" hangingPunct="1"/>
            <a:r>
              <a:rPr lang="en-GB" altLang="en-US" sz="3200" b="1" dirty="0">
                <a:latin typeface="Arial" panose="020B0604020202020204" pitchFamily="34" charset="0"/>
                <a:cs typeface="Arial" panose="020B0604020202020204" pitchFamily="34" charset="0"/>
              </a:rPr>
              <a:t>1. Do Porter’s generic strategies provide any useful insights in structuring the strategic opportunities in global pharmaceutical?</a:t>
            </a: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r>
              <a:rPr lang="en-GB" altLang="en-US" sz="3200" b="1" dirty="0">
                <a:latin typeface="Arial" panose="020B0604020202020204" pitchFamily="34" charset="0"/>
                <a:cs typeface="Arial" panose="020B0604020202020204" pitchFamily="34" charset="0"/>
              </a:rPr>
              <a:t>2. If you were developing strategy options for a small company, what strategy options would you consider? What problems might you encounter?</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Questions?</a:t>
            </a:r>
          </a:p>
        </p:txBody>
      </p:sp>
    </p:spTree>
    <p:extLst>
      <p:ext uri="{BB962C8B-B14F-4D97-AF65-F5344CB8AC3E}">
        <p14:creationId xmlns:p14="http://schemas.microsoft.com/office/powerpoint/2010/main" val="240026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171"/>
                                        </p:tgtEl>
                                        <p:attrNameLst>
                                          <p:attrName>style.visibility</p:attrName>
                                        </p:attrNameLst>
                                      </p:cBhvr>
                                      <p:to>
                                        <p:strVal val="visible"/>
                                      </p:to>
                                    </p:set>
                                    <p:animEffect transition="in" filter="fade">
                                      <p:cBhvr>
                                        <p:cTn id="15" dur="1000"/>
                                        <p:tgtEl>
                                          <p:spTgt spid="7171"/>
                                        </p:tgtEl>
                                      </p:cBhvr>
                                    </p:animEffect>
                                    <p:anim calcmode="lin" valueType="num">
                                      <p:cBhvr>
                                        <p:cTn id="16" dur="1000" fill="hold"/>
                                        <p:tgtEl>
                                          <p:spTgt spid="7171"/>
                                        </p:tgtEl>
                                        <p:attrNameLst>
                                          <p:attrName>ppt_x</p:attrName>
                                        </p:attrNameLst>
                                      </p:cBhvr>
                                      <p:tavLst>
                                        <p:tav tm="0">
                                          <p:val>
                                            <p:strVal val="#ppt_x"/>
                                          </p:val>
                                        </p:tav>
                                        <p:tav tm="100000">
                                          <p:val>
                                            <p:strVal val="#ppt_x"/>
                                          </p:val>
                                        </p:tav>
                                      </p:tavLst>
                                    </p:anim>
                                    <p:anim calcmode="lin" valueType="num">
                                      <p:cBhvr>
                                        <p:cTn id="17"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Strategy Clock</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767408" y="1241884"/>
            <a:ext cx="4996107" cy="4491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The </a:t>
            </a:r>
            <a:r>
              <a:rPr lang="en-GB" sz="1800" b="1" dirty="0">
                <a:solidFill>
                  <a:srgbClr val="FF0000"/>
                </a:solidFill>
              </a:rPr>
              <a:t>Strategy Clock </a:t>
            </a:r>
            <a:r>
              <a:rPr lang="en-GB" sz="1800" dirty="0"/>
              <a:t>provides another way of approaching generic strategies, one which gives more scope for hybrid strategies.</a:t>
            </a:r>
          </a:p>
          <a:p>
            <a:pPr algn="just">
              <a:buClr>
                <a:schemeClr val="tx1"/>
              </a:buClr>
            </a:pPr>
            <a:r>
              <a:rPr lang="en-GB" sz="1800" dirty="0"/>
              <a:t>The Strategy Clock has focused on prices to customers rather than costs to the organisation: because prices are more visible than costs.</a:t>
            </a:r>
          </a:p>
          <a:p>
            <a:pPr algn="just">
              <a:buClr>
                <a:schemeClr val="tx1"/>
              </a:buClr>
            </a:pPr>
            <a:r>
              <a:rPr lang="en-GB" sz="1800" dirty="0"/>
              <a:t>Organisations may travel around the clock, as they adjust their pricing and benefits over time.</a:t>
            </a:r>
          </a:p>
          <a:p>
            <a:pPr algn="just">
              <a:buClr>
                <a:schemeClr val="tx1"/>
              </a:buClr>
            </a:pPr>
            <a:r>
              <a:rPr lang="en-GB" sz="1800" dirty="0"/>
              <a:t>Non-competitive strategies (zone 4). The final set of strategies occupies a zone of unfeasible economics, with low benefits and high prices. Typically these strategies lead to failure.</a:t>
            </a:r>
          </a:p>
        </p:txBody>
      </p:sp>
      <p:pic>
        <p:nvPicPr>
          <p:cNvPr id="3" name="Picture 2">
            <a:extLst>
              <a:ext uri="{FF2B5EF4-FFF2-40B4-BE49-F238E27FC236}">
                <a16:creationId xmlns:a16="http://schemas.microsoft.com/office/drawing/2014/main" id="{19F9AB79-36B4-4168-A9F7-088E17CECB8C}"/>
              </a:ext>
            </a:extLst>
          </p:cNvPr>
          <p:cNvPicPr>
            <a:picLocks noChangeAspect="1"/>
          </p:cNvPicPr>
          <p:nvPr/>
        </p:nvPicPr>
        <p:blipFill>
          <a:blip r:embed="rId3"/>
          <a:stretch>
            <a:fillRect/>
          </a:stretch>
        </p:blipFill>
        <p:spPr>
          <a:xfrm>
            <a:off x="5763515" y="1025860"/>
            <a:ext cx="5673279" cy="4590256"/>
          </a:xfrm>
          <a:prstGeom prst="rect">
            <a:avLst/>
          </a:prstGeom>
        </p:spPr>
      </p:pic>
    </p:spTree>
    <p:extLst>
      <p:ext uri="{BB962C8B-B14F-4D97-AF65-F5344CB8AC3E}">
        <p14:creationId xmlns:p14="http://schemas.microsoft.com/office/powerpoint/2010/main" val="71944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Cooperative Strategy</a:t>
            </a:r>
          </a:p>
        </p:txBody>
      </p:sp>
      <p:sp>
        <p:nvSpPr>
          <p:cNvPr id="8" name="Content Placeholder 2">
            <a:extLst>
              <a:ext uri="{FF2B5EF4-FFF2-40B4-BE49-F238E27FC236}">
                <a16:creationId xmlns:a16="http://schemas.microsoft.com/office/drawing/2014/main" id="{3B2B718E-2283-41DE-96D5-8FFF44A49B96}"/>
              </a:ext>
            </a:extLst>
          </p:cNvPr>
          <p:cNvSpPr txBox="1">
            <a:spLocks/>
          </p:cNvSpPr>
          <p:nvPr/>
        </p:nvSpPr>
        <p:spPr bwMode="auto">
          <a:xfrm>
            <a:off x="816304" y="1118220"/>
            <a:ext cx="4996107" cy="461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1800" dirty="0"/>
              <a:t>Collaboration between some organisations in a market may give them advantage over other competitors in the same market, or potential new entrants.</a:t>
            </a:r>
          </a:p>
          <a:p>
            <a:pPr algn="just">
              <a:buClr>
                <a:schemeClr val="tx1"/>
              </a:buClr>
            </a:pPr>
            <a:r>
              <a:rPr lang="en-GB" sz="1800" dirty="0"/>
              <a:t>Collaboration can be explicit in terms of formal agreements to cooperate, or tacit in terms of informal mutual understandings between organisations.</a:t>
            </a:r>
          </a:p>
          <a:p>
            <a:pPr algn="just">
              <a:buClr>
                <a:schemeClr val="tx1"/>
              </a:buClr>
            </a:pPr>
            <a:r>
              <a:rPr lang="en-GB" sz="1800" dirty="0"/>
              <a:t>Key benefits of cooperation are:</a:t>
            </a:r>
          </a:p>
          <a:p>
            <a:pPr lvl="1" algn="just">
              <a:buClr>
                <a:schemeClr val="tx1"/>
              </a:buClr>
            </a:pPr>
            <a:r>
              <a:rPr lang="en-GB" sz="1400" b="1" dirty="0"/>
              <a:t>Suppliers</a:t>
            </a:r>
            <a:r>
              <a:rPr lang="en-GB" sz="1400" dirty="0"/>
              <a:t> – will increase their purchasing power against suppliers</a:t>
            </a:r>
          </a:p>
          <a:p>
            <a:pPr lvl="1" algn="just">
              <a:buClr>
                <a:schemeClr val="tx1"/>
              </a:buClr>
            </a:pPr>
            <a:r>
              <a:rPr lang="en-GB" sz="1400" b="1" dirty="0"/>
              <a:t>Buyers</a:t>
            </a:r>
            <a:r>
              <a:rPr lang="en-GB" sz="1400" dirty="0"/>
              <a:t> – will decrease their customers’ purchasing power</a:t>
            </a:r>
          </a:p>
          <a:p>
            <a:pPr lvl="1" algn="just">
              <a:buClr>
                <a:schemeClr val="tx1"/>
              </a:buClr>
            </a:pPr>
            <a:r>
              <a:rPr lang="en-GB" sz="1400" b="1" dirty="0"/>
              <a:t>Rivals</a:t>
            </a:r>
            <a:r>
              <a:rPr lang="en-GB" sz="1400" dirty="0"/>
              <a:t> – will create competitive advantage</a:t>
            </a:r>
          </a:p>
          <a:p>
            <a:pPr lvl="1" algn="just">
              <a:buClr>
                <a:schemeClr val="tx1"/>
              </a:buClr>
            </a:pPr>
            <a:r>
              <a:rPr lang="en-GB" sz="1400" b="1" dirty="0"/>
              <a:t>Entrants</a:t>
            </a:r>
            <a:r>
              <a:rPr lang="en-GB" sz="1400" dirty="0"/>
              <a:t> – will create entry barriers </a:t>
            </a:r>
          </a:p>
          <a:p>
            <a:pPr lvl="1" algn="just">
              <a:buClr>
                <a:schemeClr val="tx1"/>
              </a:buClr>
            </a:pPr>
            <a:r>
              <a:rPr lang="en-GB" sz="1400" b="1" dirty="0"/>
              <a:t>Substitutes</a:t>
            </a:r>
            <a:r>
              <a:rPr lang="en-GB" sz="1400" dirty="0"/>
              <a:t> – will reduce the incentives for buyers to look to substitutes </a:t>
            </a:r>
          </a:p>
          <a:p>
            <a:pPr algn="just">
              <a:buClr>
                <a:schemeClr val="tx1"/>
              </a:buClr>
            </a:pPr>
            <a:endParaRPr lang="en-GB" sz="1800" dirty="0"/>
          </a:p>
        </p:txBody>
      </p:sp>
      <p:pic>
        <p:nvPicPr>
          <p:cNvPr id="4" name="Picture 3">
            <a:extLst>
              <a:ext uri="{FF2B5EF4-FFF2-40B4-BE49-F238E27FC236}">
                <a16:creationId xmlns:a16="http://schemas.microsoft.com/office/drawing/2014/main" id="{679C62AB-105F-4BB2-9B21-DE56C2772964}"/>
              </a:ext>
            </a:extLst>
          </p:cNvPr>
          <p:cNvPicPr>
            <a:picLocks noChangeAspect="1"/>
          </p:cNvPicPr>
          <p:nvPr/>
        </p:nvPicPr>
        <p:blipFill>
          <a:blip r:embed="rId3"/>
          <a:stretch>
            <a:fillRect/>
          </a:stretch>
        </p:blipFill>
        <p:spPr>
          <a:xfrm>
            <a:off x="5840108" y="1118220"/>
            <a:ext cx="5648240" cy="4491372"/>
          </a:xfrm>
          <a:prstGeom prst="rect">
            <a:avLst/>
          </a:prstGeom>
        </p:spPr>
      </p:pic>
    </p:spTree>
    <p:extLst>
      <p:ext uri="{BB962C8B-B14F-4D97-AF65-F5344CB8AC3E}">
        <p14:creationId xmlns:p14="http://schemas.microsoft.com/office/powerpoint/2010/main" val="252683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The IKEA Approach</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4943872" y="2132856"/>
            <a:ext cx="6696744" cy="3456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200" dirty="0"/>
              <a:t>Identify where (in their value system) and how IKEA have achieved cost leadership.</a:t>
            </a:r>
          </a:p>
          <a:p>
            <a:pPr algn="just">
              <a:buAutoNum type="arabicPeriod"/>
            </a:pPr>
            <a:r>
              <a:rPr lang="en-GB" sz="2200" dirty="0"/>
              <a:t>Identify how IKEA have achieved differentiation from their competitors.</a:t>
            </a:r>
          </a:p>
          <a:p>
            <a:pPr algn="just">
              <a:buAutoNum type="arabicPeriod"/>
            </a:pPr>
            <a:r>
              <a:rPr lang="en-GB" sz="2200" dirty="0"/>
              <a:t>Explain how IKEA tries to ensure that their ‘hybrid’ strategy remains sustainable and does not become ‘stuck-in-the-middle’.</a:t>
            </a:r>
          </a:p>
        </p:txBody>
      </p:sp>
      <p:pic>
        <p:nvPicPr>
          <p:cNvPr id="3" name="Picture 2" descr="A picture containing drawing&#10;&#10;Description automatically generated">
            <a:extLst>
              <a:ext uri="{FF2B5EF4-FFF2-40B4-BE49-F238E27FC236}">
                <a16:creationId xmlns:a16="http://schemas.microsoft.com/office/drawing/2014/main" id="{1172DD20-7E7F-4343-A2A5-9D8F07E387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400" y="2286000"/>
            <a:ext cx="4153860" cy="2391630"/>
          </a:xfrm>
          <a:prstGeom prst="rect">
            <a:avLst/>
          </a:prstGeom>
        </p:spPr>
      </p:pic>
    </p:spTree>
    <p:extLst>
      <p:ext uri="{BB962C8B-B14F-4D97-AF65-F5344CB8AC3E}">
        <p14:creationId xmlns:p14="http://schemas.microsoft.com/office/powerpoint/2010/main" val="3029102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Strategy Directions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479376" y="1268760"/>
            <a:ext cx="4896544" cy="439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000" b="1" dirty="0">
                <a:solidFill>
                  <a:srgbClr val="FF0000"/>
                </a:solidFill>
              </a:rPr>
              <a:t>Ansoff’s product/market growth matrix </a:t>
            </a:r>
            <a:r>
              <a:rPr lang="en-GB" sz="2000" dirty="0"/>
              <a:t>is a classic corporate strategy framework for generating four basic directions for organisational growth.</a:t>
            </a:r>
          </a:p>
          <a:p>
            <a:pPr algn="just">
              <a:buClr>
                <a:schemeClr val="tx1"/>
              </a:buClr>
            </a:pPr>
            <a:r>
              <a:rPr lang="en-GB" sz="2000" dirty="0"/>
              <a:t>Typically an organisation starts in zone A – penetrating existing markets/products.</a:t>
            </a:r>
          </a:p>
          <a:p>
            <a:pPr algn="just">
              <a:buClr>
                <a:schemeClr val="tx1"/>
              </a:buClr>
            </a:pPr>
            <a:r>
              <a:rPr lang="en-GB" sz="2000" dirty="0"/>
              <a:t>The market options matrix not only considers the possibility of launching new products and moving into new markets, but also explores the possibility of withdrawing from markets and moving into unrelated markets.</a:t>
            </a:r>
          </a:p>
        </p:txBody>
      </p:sp>
      <p:pic>
        <p:nvPicPr>
          <p:cNvPr id="4" name="Picture 3">
            <a:extLst>
              <a:ext uri="{FF2B5EF4-FFF2-40B4-BE49-F238E27FC236}">
                <a16:creationId xmlns:a16="http://schemas.microsoft.com/office/drawing/2014/main" id="{30C216FD-BFDD-4C2A-A0D0-16766F89FA53}"/>
              </a:ext>
            </a:extLst>
          </p:cNvPr>
          <p:cNvPicPr>
            <a:picLocks noChangeAspect="1"/>
          </p:cNvPicPr>
          <p:nvPr/>
        </p:nvPicPr>
        <p:blipFill>
          <a:blip r:embed="rId3"/>
          <a:stretch>
            <a:fillRect/>
          </a:stretch>
        </p:blipFill>
        <p:spPr>
          <a:xfrm>
            <a:off x="5447928" y="1340768"/>
            <a:ext cx="6099020" cy="4248472"/>
          </a:xfrm>
          <a:prstGeom prst="rect">
            <a:avLst/>
          </a:prstGeom>
        </p:spPr>
      </p:pic>
    </p:spTree>
    <p:extLst>
      <p:ext uri="{BB962C8B-B14F-4D97-AF65-F5344CB8AC3E}">
        <p14:creationId xmlns:p14="http://schemas.microsoft.com/office/powerpoint/2010/main" val="274918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750"/>
                                        <p:tgtEl>
                                          <p:spTgt spid="5">
                                            <p:txEl>
                                              <p:pRg st="0" end="0"/>
                                            </p:txEl>
                                          </p:spTgt>
                                        </p:tgtEl>
                                      </p:cBhvr>
                                    </p:animEffect>
                                    <p:anim calcmode="lin" valueType="num">
                                      <p:cBhvr>
                                        <p:cTn id="8" dur="175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75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75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250" fill="hold"/>
                                        <p:tgtEl>
                                          <p:spTgt spid="4"/>
                                        </p:tgtEl>
                                        <p:attrNameLst>
                                          <p:attrName>ppt_w</p:attrName>
                                        </p:attrNameLst>
                                      </p:cBhvr>
                                      <p:tavLst>
                                        <p:tav tm="0">
                                          <p:val>
                                            <p:fltVal val="0"/>
                                          </p:val>
                                        </p:tav>
                                        <p:tav tm="100000">
                                          <p:val>
                                            <p:strVal val="#ppt_w"/>
                                          </p:val>
                                        </p:tav>
                                      </p:tavLst>
                                    </p:anim>
                                    <p:anim calcmode="lin" valueType="num">
                                      <p:cBhvr>
                                        <p:cTn id="14" dur="1250" fill="hold"/>
                                        <p:tgtEl>
                                          <p:spTgt spid="4"/>
                                        </p:tgtEl>
                                        <p:attrNameLst>
                                          <p:attrName>ppt_h</p:attrName>
                                        </p:attrNameLst>
                                      </p:cBhvr>
                                      <p:tavLst>
                                        <p:tav tm="0">
                                          <p:val>
                                            <p:fltVal val="0"/>
                                          </p:val>
                                        </p:tav>
                                        <p:tav tm="100000">
                                          <p:val>
                                            <p:strVal val="#ppt_h"/>
                                          </p:val>
                                        </p:tav>
                                      </p:tavLst>
                                    </p:anim>
                                    <p:animEffect transition="in" filter="fade">
                                      <p:cBhvr>
                                        <p:cTn id="15" dur="125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1000"/>
                                        <p:tgtEl>
                                          <p:spTgt spid="5">
                                            <p:txEl>
                                              <p:pRg st="2" end="2"/>
                                            </p:txEl>
                                          </p:spTgt>
                                        </p:tgtEl>
                                      </p:cBhvr>
                                    </p:animEffect>
                                    <p:anim calcmode="lin" valueType="num">
                                      <p:cBhvr>
                                        <p:cTn id="2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Strategy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156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Diversification </a:t>
            </a:r>
            <a:r>
              <a:rPr lang="en-GB" sz="2200" dirty="0"/>
              <a:t>involves increasing the range of products or markets served by an organisation.</a:t>
            </a:r>
          </a:p>
          <a:p>
            <a:pPr algn="just">
              <a:buClr>
                <a:schemeClr val="tx1"/>
              </a:buClr>
            </a:pPr>
            <a:r>
              <a:rPr lang="en-GB" sz="2200" b="1" dirty="0">
                <a:solidFill>
                  <a:srgbClr val="FF0000"/>
                </a:solidFill>
              </a:rPr>
              <a:t>Related diversification </a:t>
            </a:r>
            <a:r>
              <a:rPr lang="en-GB" sz="2200" dirty="0"/>
              <a:t>involves expanding into products or services with relationships to the existing business.</a:t>
            </a:r>
          </a:p>
        </p:txBody>
      </p:sp>
      <p:sp>
        <p:nvSpPr>
          <p:cNvPr id="8" name="Content Placeholder 2">
            <a:extLst>
              <a:ext uri="{FF2B5EF4-FFF2-40B4-BE49-F238E27FC236}">
                <a16:creationId xmlns:a16="http://schemas.microsoft.com/office/drawing/2014/main" id="{CB4A7457-1C0E-4346-B30E-CD774BE3C246}"/>
              </a:ext>
            </a:extLst>
          </p:cNvPr>
          <p:cNvSpPr txBox="1">
            <a:spLocks/>
          </p:cNvSpPr>
          <p:nvPr/>
        </p:nvSpPr>
        <p:spPr bwMode="auto">
          <a:xfrm>
            <a:off x="803412" y="3717032"/>
            <a:ext cx="10585176" cy="10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b="1" dirty="0">
                <a:solidFill>
                  <a:srgbClr val="FF0000"/>
                </a:solidFill>
              </a:rPr>
              <a:t>Conglomerate (unrelated) diversification</a:t>
            </a:r>
            <a:r>
              <a:rPr lang="en-GB" sz="2200" dirty="0"/>
              <a:t> involves diversifying into products or services with no relationships to existing businesses.</a:t>
            </a:r>
          </a:p>
        </p:txBody>
      </p:sp>
      <p:pic>
        <p:nvPicPr>
          <p:cNvPr id="10" name="Picture 9" descr="A close up of a car&#10;&#10;Description automatically generated">
            <a:extLst>
              <a:ext uri="{FF2B5EF4-FFF2-40B4-BE49-F238E27FC236}">
                <a16:creationId xmlns:a16="http://schemas.microsoft.com/office/drawing/2014/main" id="{E6430ACF-FEB3-46D9-8FBD-0C36D911D9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59987" y="2473832"/>
            <a:ext cx="2232248" cy="1331717"/>
          </a:xfrm>
          <a:prstGeom prst="rect">
            <a:avLst/>
          </a:prstGeom>
        </p:spPr>
      </p:pic>
      <p:pic>
        <p:nvPicPr>
          <p:cNvPr id="13" name="Picture 12" descr="A picture containing small, car, sitting, plane&#10;&#10;Description automatically generated">
            <a:extLst>
              <a:ext uri="{FF2B5EF4-FFF2-40B4-BE49-F238E27FC236}">
                <a16:creationId xmlns:a16="http://schemas.microsoft.com/office/drawing/2014/main" id="{135E9EC9-F3C1-492A-91CD-FA7F049A54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1494" y="2481132"/>
            <a:ext cx="2438405" cy="1371603"/>
          </a:xfrm>
          <a:prstGeom prst="rect">
            <a:avLst/>
          </a:prstGeom>
        </p:spPr>
      </p:pic>
      <p:pic>
        <p:nvPicPr>
          <p:cNvPr id="16" name="Picture 15" descr="A picture containing sitting, food, sign, close&#10;&#10;Description automatically generated">
            <a:extLst>
              <a:ext uri="{FF2B5EF4-FFF2-40B4-BE49-F238E27FC236}">
                <a16:creationId xmlns:a16="http://schemas.microsoft.com/office/drawing/2014/main" id="{1CFF6EC5-E4AB-47F1-86D6-A99B00E4F94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93791" y="2649196"/>
            <a:ext cx="1093386" cy="1202724"/>
          </a:xfrm>
          <a:prstGeom prst="rect">
            <a:avLst/>
          </a:prstGeom>
        </p:spPr>
      </p:pic>
      <p:sp>
        <p:nvSpPr>
          <p:cNvPr id="21" name="Content Placeholder 2">
            <a:extLst>
              <a:ext uri="{FF2B5EF4-FFF2-40B4-BE49-F238E27FC236}">
                <a16:creationId xmlns:a16="http://schemas.microsoft.com/office/drawing/2014/main" id="{BE42DCA9-B801-462E-9210-8FEF22DD3A97}"/>
              </a:ext>
            </a:extLst>
          </p:cNvPr>
          <p:cNvSpPr txBox="1">
            <a:spLocks/>
          </p:cNvSpPr>
          <p:nvPr/>
        </p:nvSpPr>
        <p:spPr bwMode="auto">
          <a:xfrm>
            <a:off x="3766839" y="3016381"/>
            <a:ext cx="1769437"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Super Sport</a:t>
            </a:r>
          </a:p>
        </p:txBody>
      </p:sp>
      <p:sp>
        <p:nvSpPr>
          <p:cNvPr id="22" name="Content Placeholder 2">
            <a:extLst>
              <a:ext uri="{FF2B5EF4-FFF2-40B4-BE49-F238E27FC236}">
                <a16:creationId xmlns:a16="http://schemas.microsoft.com/office/drawing/2014/main" id="{513F9B08-CC05-482E-9B3F-04F8F0DE6EFF}"/>
              </a:ext>
            </a:extLst>
          </p:cNvPr>
          <p:cNvSpPr txBox="1">
            <a:spLocks/>
          </p:cNvSpPr>
          <p:nvPr/>
        </p:nvSpPr>
        <p:spPr bwMode="auto">
          <a:xfrm>
            <a:off x="7221484" y="3016381"/>
            <a:ext cx="846984"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200" b="1" dirty="0">
                <a:ln w="12700">
                  <a:solidFill>
                    <a:schemeClr val="tx2">
                      <a:lumMod val="75000"/>
                    </a:schemeClr>
                  </a:solidFill>
                  <a:prstDash val="solid"/>
                </a:ln>
                <a:solidFill>
                  <a:srgbClr val="FFC000"/>
                </a:solidFill>
                <a:effectLst>
                  <a:outerShdw dist="38100" dir="2640000" algn="bl" rotWithShape="0">
                    <a:schemeClr val="tx2">
                      <a:lumMod val="75000"/>
                    </a:schemeClr>
                  </a:outerShdw>
                </a:effectLst>
              </a:rPr>
              <a:t>SUV</a:t>
            </a:r>
          </a:p>
        </p:txBody>
      </p:sp>
      <p:pic>
        <p:nvPicPr>
          <p:cNvPr id="29" name="Picture 28" descr="A picture containing drawing, food&#10;&#10;Description automatically generated">
            <a:extLst>
              <a:ext uri="{FF2B5EF4-FFF2-40B4-BE49-F238E27FC236}">
                <a16:creationId xmlns:a16="http://schemas.microsoft.com/office/drawing/2014/main" id="{C4BED90C-9B8C-4078-BD72-ED057FB83E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81736" y="4529237"/>
            <a:ext cx="1973734" cy="1033251"/>
          </a:xfrm>
          <a:prstGeom prst="rect">
            <a:avLst/>
          </a:prstGeom>
        </p:spPr>
      </p:pic>
      <p:pic>
        <p:nvPicPr>
          <p:cNvPr id="31" name="Picture 30" descr="A picture containing drawing&#10;&#10;Description automatically generated">
            <a:extLst>
              <a:ext uri="{FF2B5EF4-FFF2-40B4-BE49-F238E27FC236}">
                <a16:creationId xmlns:a16="http://schemas.microsoft.com/office/drawing/2014/main" id="{9630A046-29C9-4C12-AFB2-23B52095B6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94465" y="4481033"/>
            <a:ext cx="1997770" cy="1129658"/>
          </a:xfrm>
          <a:prstGeom prst="rect">
            <a:avLst/>
          </a:prstGeom>
        </p:spPr>
      </p:pic>
      <p:sp>
        <p:nvSpPr>
          <p:cNvPr id="33" name="Content Placeholder 2">
            <a:extLst>
              <a:ext uri="{FF2B5EF4-FFF2-40B4-BE49-F238E27FC236}">
                <a16:creationId xmlns:a16="http://schemas.microsoft.com/office/drawing/2014/main" id="{C8C929EF-1686-4ADC-8D2E-0C04BF056996}"/>
              </a:ext>
            </a:extLst>
          </p:cNvPr>
          <p:cNvSpPr txBox="1">
            <a:spLocks/>
          </p:cNvSpPr>
          <p:nvPr/>
        </p:nvSpPr>
        <p:spPr bwMode="auto">
          <a:xfrm>
            <a:off x="1196009" y="4814828"/>
            <a:ext cx="261083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Retailing Industry</a:t>
            </a:r>
          </a:p>
        </p:txBody>
      </p:sp>
      <p:sp>
        <p:nvSpPr>
          <p:cNvPr id="34" name="Content Placeholder 2">
            <a:extLst>
              <a:ext uri="{FF2B5EF4-FFF2-40B4-BE49-F238E27FC236}">
                <a16:creationId xmlns:a16="http://schemas.microsoft.com/office/drawing/2014/main" id="{6EACA051-D938-48C2-B41A-F6EF88C12C16}"/>
              </a:ext>
            </a:extLst>
          </p:cNvPr>
          <p:cNvSpPr txBox="1">
            <a:spLocks/>
          </p:cNvSpPr>
          <p:nvPr/>
        </p:nvSpPr>
        <p:spPr bwMode="auto">
          <a:xfrm>
            <a:off x="5930359" y="4814828"/>
            <a:ext cx="2589218" cy="462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200" b="1" dirty="0">
                <a:ln w="12700">
                  <a:solidFill>
                    <a:schemeClr val="tx2">
                      <a:lumMod val="75000"/>
                    </a:schemeClr>
                  </a:solidFill>
                  <a:prstDash val="solid"/>
                </a:ln>
                <a:solidFill>
                  <a:srgbClr val="ED1A24"/>
                </a:solidFill>
                <a:effectLst>
                  <a:outerShdw dist="38100" dir="2640000" algn="bl" rotWithShape="0">
                    <a:schemeClr val="tx2">
                      <a:lumMod val="75000"/>
                    </a:schemeClr>
                  </a:outerShdw>
                </a:effectLst>
              </a:rPr>
              <a:t>Banking Industry</a:t>
            </a:r>
          </a:p>
        </p:txBody>
      </p:sp>
    </p:spTree>
    <p:extLst>
      <p:ext uri="{BB962C8B-B14F-4D97-AF65-F5344CB8AC3E}">
        <p14:creationId xmlns:p14="http://schemas.microsoft.com/office/powerpoint/2010/main" val="241180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53"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animEffect transition="in" filter="fade">
                                      <p:cBhvr>
                                        <p:cTn id="26" dur="500"/>
                                        <p:tgtEl>
                                          <p:spTgt spid="22"/>
                                        </p:tgtEl>
                                      </p:cBhvr>
                                    </p:animEffect>
                                  </p:childTnLst>
                                </p:cTn>
                              </p:par>
                              <p:par>
                                <p:cTn id="27" presetID="53"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8">
                                            <p:txEl>
                                              <p:pRg st="0" end="0"/>
                                            </p:txEl>
                                          </p:spTgt>
                                        </p:tgtEl>
                                        <p:attrNameLst>
                                          <p:attrName>style.visibility</p:attrName>
                                        </p:attrNameLst>
                                      </p:cBhvr>
                                      <p:to>
                                        <p:strVal val="visible"/>
                                      </p:to>
                                    </p:set>
                                    <p:animEffect transition="in" filter="fade">
                                      <p:cBhvr>
                                        <p:cTn id="46" dur="1000"/>
                                        <p:tgtEl>
                                          <p:spTgt spid="8">
                                            <p:txEl>
                                              <p:pRg st="0" end="0"/>
                                            </p:txEl>
                                          </p:spTgt>
                                        </p:tgtEl>
                                      </p:cBhvr>
                                    </p:animEffect>
                                    <p:anim calcmode="lin" valueType="num">
                                      <p:cBhvr>
                                        <p:cTn id="4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48" dur="1000" fill="hold"/>
                                        <p:tgtEl>
                                          <p:spTgt spid="8">
                                            <p:txEl>
                                              <p:pRg st="0" end="0"/>
                                            </p:txEl>
                                          </p:spTgt>
                                        </p:tgtEl>
                                        <p:attrNameLst>
                                          <p:attrName>ppt_y</p:attrName>
                                        </p:attrNameLst>
                                      </p:cBhvr>
                                      <p:tavLst>
                                        <p:tav tm="0">
                                          <p:val>
                                            <p:strVal val="#ppt_y+.1"/>
                                          </p:val>
                                        </p:tav>
                                        <p:tav tm="100000">
                                          <p:val>
                                            <p:strVal val="#ppt_y"/>
                                          </p:val>
                                        </p:tav>
                                      </p:tavLst>
                                    </p:anim>
                                  </p:childTnLst>
                                </p:cTn>
                              </p:par>
                              <p:par>
                                <p:cTn id="49" presetID="53" presetClass="entr" presetSubtype="16"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p:cTn id="51" dur="500" fill="hold"/>
                                        <p:tgtEl>
                                          <p:spTgt spid="33"/>
                                        </p:tgtEl>
                                        <p:attrNameLst>
                                          <p:attrName>ppt_w</p:attrName>
                                        </p:attrNameLst>
                                      </p:cBhvr>
                                      <p:tavLst>
                                        <p:tav tm="0">
                                          <p:val>
                                            <p:fltVal val="0"/>
                                          </p:val>
                                        </p:tav>
                                        <p:tav tm="100000">
                                          <p:val>
                                            <p:strVal val="#ppt_w"/>
                                          </p:val>
                                        </p:tav>
                                      </p:tavLst>
                                    </p:anim>
                                    <p:anim calcmode="lin" valueType="num">
                                      <p:cBhvr>
                                        <p:cTn id="52" dur="500" fill="hold"/>
                                        <p:tgtEl>
                                          <p:spTgt spid="33"/>
                                        </p:tgtEl>
                                        <p:attrNameLst>
                                          <p:attrName>ppt_h</p:attrName>
                                        </p:attrNameLst>
                                      </p:cBhvr>
                                      <p:tavLst>
                                        <p:tav tm="0">
                                          <p:val>
                                            <p:fltVal val="0"/>
                                          </p:val>
                                        </p:tav>
                                        <p:tav tm="100000">
                                          <p:val>
                                            <p:strVal val="#ppt_h"/>
                                          </p:val>
                                        </p:tav>
                                      </p:tavLst>
                                    </p:anim>
                                    <p:animEffect transition="in" filter="fade">
                                      <p:cBhvr>
                                        <p:cTn id="53" dur="500"/>
                                        <p:tgtEl>
                                          <p:spTgt spid="3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childTnLst>
                                </p:cTn>
                              </p:par>
                              <p:par>
                                <p:cTn id="59" presetID="53" presetClass="entr" presetSubtype="16"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ppt_w</p:attrName>
                                        </p:attrNameLst>
                                      </p:cBhvr>
                                      <p:tavLst>
                                        <p:tav tm="0">
                                          <p:val>
                                            <p:fltVal val="0"/>
                                          </p:val>
                                        </p:tav>
                                        <p:tav tm="100000">
                                          <p:val>
                                            <p:strVal val="#ppt_w"/>
                                          </p:val>
                                        </p:tav>
                                      </p:tavLst>
                                    </p:anim>
                                    <p:anim calcmode="lin" valueType="num">
                                      <p:cBhvr>
                                        <p:cTn id="62" dur="500" fill="hold"/>
                                        <p:tgtEl>
                                          <p:spTgt spid="29"/>
                                        </p:tgtEl>
                                        <p:attrNameLst>
                                          <p:attrName>ppt_h</p:attrName>
                                        </p:attrNameLst>
                                      </p:cBhvr>
                                      <p:tavLst>
                                        <p:tav tm="0">
                                          <p:val>
                                            <p:fltVal val="0"/>
                                          </p:val>
                                        </p:tav>
                                        <p:tav tm="100000">
                                          <p:val>
                                            <p:strVal val="#ppt_h"/>
                                          </p:val>
                                        </p:tav>
                                      </p:tavLst>
                                    </p:anim>
                                    <p:animEffect transition="in" filter="fade">
                                      <p:cBhvr>
                                        <p:cTn id="63" dur="500"/>
                                        <p:tgtEl>
                                          <p:spTgt spid="29"/>
                                        </p:tgtEl>
                                      </p:cBhvr>
                                    </p:animEffect>
                                  </p:childTnLst>
                                </p:cTn>
                              </p:par>
                              <p:par>
                                <p:cTn id="64" presetID="53" presetClass="entr" presetSubtype="16" fill="hold"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From Sat Nav To Driverless Cars</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983432" y="3645024"/>
            <a:ext cx="10369152"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800" dirty="0"/>
              <a:t>Explain the ways in which relatedness informed TomTom’s post-2008 strategy.</a:t>
            </a:r>
          </a:p>
          <a:p>
            <a:pPr algn="just">
              <a:buAutoNum type="arabicPeriod"/>
            </a:pPr>
            <a:r>
              <a:rPr lang="en-GB" sz="2800" dirty="0"/>
              <a:t>Were there alternative strategies open to TomTom post 2008?</a:t>
            </a:r>
          </a:p>
        </p:txBody>
      </p:sp>
      <p:pic>
        <p:nvPicPr>
          <p:cNvPr id="4" name="Picture 3" descr="A picture containing drawing&#10;&#10;Description automatically generated">
            <a:extLst>
              <a:ext uri="{FF2B5EF4-FFF2-40B4-BE49-F238E27FC236}">
                <a16:creationId xmlns:a16="http://schemas.microsoft.com/office/drawing/2014/main" id="{BD7BE1B6-E33F-418B-996D-AEE05AA97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2172" y="1935088"/>
            <a:ext cx="5975648" cy="1493912"/>
          </a:xfrm>
          <a:prstGeom prst="rect">
            <a:avLst/>
          </a:prstGeom>
        </p:spPr>
      </p:pic>
    </p:spTree>
    <p:extLst>
      <p:ext uri="{BB962C8B-B14F-4D97-AF65-F5344CB8AC3E}">
        <p14:creationId xmlns:p14="http://schemas.microsoft.com/office/powerpoint/2010/main" val="14600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Drivers</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58517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buClr>
                <a:schemeClr val="tx1"/>
              </a:buClr>
              <a:buNone/>
            </a:pPr>
            <a:r>
              <a:rPr lang="en-GB" sz="2800" b="1" dirty="0">
                <a:solidFill>
                  <a:srgbClr val="FF0000"/>
                </a:solidFill>
              </a:rPr>
              <a:t>Diversification </a:t>
            </a:r>
            <a:r>
              <a:rPr lang="en-GB" sz="2800" dirty="0"/>
              <a:t>might be chosen for a variety of reasons, some more value-creating than others. Five potentially value-creating drivers for diversification are as follows:</a:t>
            </a:r>
          </a:p>
          <a:p>
            <a:pPr marL="0" indent="0" algn="just">
              <a:buClr>
                <a:schemeClr val="tx1"/>
              </a:buClr>
              <a:buNone/>
            </a:pPr>
            <a:endParaRPr lang="en-GB" sz="2800" dirty="0"/>
          </a:p>
          <a:p>
            <a:pPr lvl="2" algn="just">
              <a:buClr>
                <a:schemeClr val="tx1"/>
              </a:buClr>
              <a:buFont typeface="Wingdings" panose="05000000000000000000" pitchFamily="2" charset="2"/>
              <a:buChar char="Ø"/>
            </a:pPr>
            <a:r>
              <a:rPr lang="en-GB" sz="2800" dirty="0"/>
              <a:t>  Exploiting economies of scope</a:t>
            </a:r>
          </a:p>
          <a:p>
            <a:pPr lvl="2" algn="just">
              <a:buClr>
                <a:schemeClr val="tx1"/>
              </a:buClr>
              <a:buFont typeface="Wingdings" panose="05000000000000000000" pitchFamily="2" charset="2"/>
              <a:buChar char="Ø"/>
            </a:pPr>
            <a:r>
              <a:rPr lang="en-GB" sz="2800" dirty="0"/>
              <a:t>  Spreading risk across a range of markets</a:t>
            </a:r>
          </a:p>
          <a:p>
            <a:pPr lvl="2" algn="just">
              <a:buClr>
                <a:schemeClr val="tx1"/>
              </a:buClr>
              <a:buFont typeface="Wingdings" panose="05000000000000000000" pitchFamily="2" charset="2"/>
              <a:buChar char="Ø"/>
            </a:pPr>
            <a:r>
              <a:rPr lang="en-GB" sz="2800" dirty="0"/>
              <a:t>  Stretching corporate management competences </a:t>
            </a:r>
          </a:p>
          <a:p>
            <a:pPr lvl="2" algn="just">
              <a:buClr>
                <a:schemeClr val="tx1"/>
              </a:buClr>
              <a:buFont typeface="Wingdings" panose="05000000000000000000" pitchFamily="2" charset="2"/>
              <a:buChar char="Ø"/>
            </a:pPr>
            <a:r>
              <a:rPr lang="en-GB" sz="2800" dirty="0"/>
              <a:t>  Exploiting superior internal processes</a:t>
            </a:r>
          </a:p>
          <a:p>
            <a:pPr lvl="2" algn="just">
              <a:buClr>
                <a:schemeClr val="tx1"/>
              </a:buClr>
              <a:buFont typeface="Wingdings" panose="05000000000000000000" pitchFamily="2" charset="2"/>
              <a:buChar char="Ø"/>
            </a:pPr>
            <a:r>
              <a:rPr lang="en-GB" sz="2800" dirty="0"/>
              <a:t>  Increasing market power</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2292405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1000"/>
                                        <p:tgtEl>
                                          <p:spTgt spid="5">
                                            <p:txEl>
                                              <p:pRg st="3" end="3"/>
                                            </p:txEl>
                                          </p:spTgt>
                                        </p:tgtEl>
                                      </p:cBhvr>
                                    </p:animEffect>
                                    <p:anim calcmode="lin" valueType="num">
                                      <p:cBhvr>
                                        <p:cTn id="2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1000"/>
                                        <p:tgtEl>
                                          <p:spTgt spid="5">
                                            <p:txEl>
                                              <p:pRg st="4" end="4"/>
                                            </p:txEl>
                                          </p:spTgt>
                                        </p:tgtEl>
                                      </p:cBhvr>
                                    </p:animEffect>
                                    <p:anim calcmode="lin" valueType="num">
                                      <p:cBhvr>
                                        <p:cTn id="2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Effect transition="in" filter="fade">
                                      <p:cBhvr>
                                        <p:cTn id="29" dur="1000"/>
                                        <p:tgtEl>
                                          <p:spTgt spid="5">
                                            <p:txEl>
                                              <p:pRg st="5" end="5"/>
                                            </p:txEl>
                                          </p:spTgt>
                                        </p:tgtEl>
                                      </p:cBhvr>
                                    </p:animEffect>
                                    <p:anim calcmode="lin" valueType="num">
                                      <p:cBhvr>
                                        <p:cTn id="3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
                                            <p:txEl>
                                              <p:pRg st="6" end="6"/>
                                            </p:txEl>
                                          </p:spTgt>
                                        </p:tgtEl>
                                        <p:attrNameLst>
                                          <p:attrName>style.visibility</p:attrName>
                                        </p:attrNameLst>
                                      </p:cBhvr>
                                      <p:to>
                                        <p:strVal val="visible"/>
                                      </p:to>
                                    </p:set>
                                    <p:animEffect transition="in" filter="fade">
                                      <p:cBhvr>
                                        <p:cTn id="34" dur="1000"/>
                                        <p:tgtEl>
                                          <p:spTgt spid="5">
                                            <p:txEl>
                                              <p:pRg st="6" end="6"/>
                                            </p:txEl>
                                          </p:spTgt>
                                        </p:tgtEl>
                                      </p:cBhvr>
                                    </p:animEffect>
                                    <p:anim calcmode="lin" valueType="num">
                                      <p:cBhvr>
                                        <p:cTn id="3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Evolution of Diversification Strategies, 1960–2018</a:t>
            </a:r>
          </a:p>
        </p:txBody>
      </p:sp>
      <p:pic>
        <p:nvPicPr>
          <p:cNvPr id="3" name="Picture 2">
            <a:extLst>
              <a:ext uri="{FF2B5EF4-FFF2-40B4-BE49-F238E27FC236}">
                <a16:creationId xmlns:a16="http://schemas.microsoft.com/office/drawing/2014/main" id="{9AA08550-9FAC-4016-B1BD-8624964B0454}"/>
              </a:ext>
            </a:extLst>
          </p:cNvPr>
          <p:cNvPicPr>
            <a:picLocks noChangeAspect="1"/>
          </p:cNvPicPr>
          <p:nvPr/>
        </p:nvPicPr>
        <p:blipFill>
          <a:blip r:embed="rId3"/>
          <a:stretch>
            <a:fillRect/>
          </a:stretch>
        </p:blipFill>
        <p:spPr>
          <a:xfrm>
            <a:off x="1721880" y="852488"/>
            <a:ext cx="8748240" cy="4858120"/>
          </a:xfrm>
          <a:prstGeom prst="rect">
            <a:avLst/>
          </a:prstGeom>
        </p:spPr>
      </p:pic>
    </p:spTree>
    <p:extLst>
      <p:ext uri="{BB962C8B-B14F-4D97-AF65-F5344CB8AC3E}">
        <p14:creationId xmlns:p14="http://schemas.microsoft.com/office/powerpoint/2010/main" val="12377816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Vertical and Horizontal Integration</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143000"/>
            <a:ext cx="10405156" cy="451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300" b="1" dirty="0">
                <a:solidFill>
                  <a:srgbClr val="FF0000"/>
                </a:solidFill>
              </a:rPr>
              <a:t>Vertical integration </a:t>
            </a:r>
            <a:r>
              <a:rPr lang="en-GB" sz="2300" dirty="0"/>
              <a:t>describes entering activities where the organisation is its own supplier or customer. Vertical integration can go in either of two directions: forward and backward integration.</a:t>
            </a:r>
          </a:p>
          <a:p>
            <a:pPr algn="just">
              <a:buClr>
                <a:schemeClr val="tx1"/>
              </a:buClr>
            </a:pPr>
            <a:r>
              <a:rPr lang="en-GB" sz="2300" dirty="0"/>
              <a:t>Vertical integration often appears attractive as it seems to ‘capture’ some of the profits gained by retailers or suppliers in a value network – the retailers’ or suppliers’ profits. </a:t>
            </a:r>
          </a:p>
          <a:p>
            <a:pPr algn="just">
              <a:buClr>
                <a:schemeClr val="tx1"/>
              </a:buClr>
            </a:pPr>
            <a:r>
              <a:rPr lang="en-GB" sz="2300" dirty="0"/>
              <a:t>Thus vertical integration is like diversification in increasing corporate scope. The difference is that it brings together activities up and down the same value network, while diversification typically involves more or less different value networks. However, because realising synergies involves bringing together different value networks, diversification (especially related diversification) is sometimes also described as </a:t>
            </a:r>
            <a:r>
              <a:rPr lang="en-GB" sz="2300" b="1" dirty="0">
                <a:solidFill>
                  <a:srgbClr val="ED1A24"/>
                </a:solidFill>
              </a:rPr>
              <a:t>horizontal integration</a:t>
            </a:r>
            <a:r>
              <a:rPr lang="en-GB" sz="2300" dirty="0"/>
              <a:t>.</a:t>
            </a:r>
          </a:p>
          <a:p>
            <a:pPr lvl="1" algn="just">
              <a:buClr>
                <a:schemeClr val="tx1"/>
              </a:buClr>
              <a:buFont typeface="Wingdings" panose="05000000000000000000" pitchFamily="2" charset="2"/>
              <a:buChar char="Ø"/>
            </a:pPr>
            <a:endParaRPr lang="en-GB" sz="1800" dirty="0"/>
          </a:p>
          <a:p>
            <a:pPr lvl="1" algn="just">
              <a:buClr>
                <a:schemeClr val="tx1"/>
              </a:buClr>
              <a:buFont typeface="Wingdings" panose="05000000000000000000" pitchFamily="2" charset="2"/>
              <a:buChar char="v"/>
            </a:pPr>
            <a:endParaRPr lang="en-GB" sz="1800" dirty="0"/>
          </a:p>
        </p:txBody>
      </p:sp>
    </p:spTree>
    <p:extLst>
      <p:ext uri="{BB962C8B-B14F-4D97-AF65-F5344CB8AC3E}">
        <p14:creationId xmlns:p14="http://schemas.microsoft.com/office/powerpoint/2010/main" val="144861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Diversification and Integration Options: </a:t>
            </a:r>
            <a:br>
              <a:rPr lang="en-GB" altLang="en-US" sz="3200" b="1" dirty="0">
                <a:solidFill>
                  <a:schemeClr val="tx2">
                    <a:lumMod val="75000"/>
                  </a:schemeClr>
                </a:solidFill>
              </a:rPr>
            </a:br>
            <a:r>
              <a:rPr lang="en-GB" altLang="en-US" sz="3200" b="1" dirty="0">
                <a:solidFill>
                  <a:schemeClr val="tx2">
                    <a:lumMod val="75000"/>
                  </a:schemeClr>
                </a:solidFill>
              </a:rPr>
              <a:t>Car Manufacturer Example</a:t>
            </a:r>
          </a:p>
        </p:txBody>
      </p:sp>
      <p:pic>
        <p:nvPicPr>
          <p:cNvPr id="3" name="Picture 2">
            <a:extLst>
              <a:ext uri="{FF2B5EF4-FFF2-40B4-BE49-F238E27FC236}">
                <a16:creationId xmlns:a16="http://schemas.microsoft.com/office/drawing/2014/main" id="{89371DB2-6ED8-4CBE-AB4F-BD1D588BB6CD}"/>
              </a:ext>
            </a:extLst>
          </p:cNvPr>
          <p:cNvPicPr>
            <a:picLocks noChangeAspect="1"/>
          </p:cNvPicPr>
          <p:nvPr/>
        </p:nvPicPr>
        <p:blipFill>
          <a:blip r:embed="rId3"/>
          <a:stretch>
            <a:fillRect/>
          </a:stretch>
        </p:blipFill>
        <p:spPr>
          <a:xfrm>
            <a:off x="1913000" y="1052736"/>
            <a:ext cx="8366000" cy="4644518"/>
          </a:xfrm>
          <a:prstGeom prst="rect">
            <a:avLst/>
          </a:prstGeom>
        </p:spPr>
      </p:pic>
    </p:spTree>
    <p:extLst>
      <p:ext uri="{BB962C8B-B14F-4D97-AF65-F5344CB8AC3E}">
        <p14:creationId xmlns:p14="http://schemas.microsoft.com/office/powerpoint/2010/main" val="418302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Value Creation And The Corporate Parent</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803412" y="1412776"/>
            <a:ext cx="5868652" cy="3057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Value-adding Activities</a:t>
            </a:r>
          </a:p>
          <a:p>
            <a:pPr marL="0" indent="0" algn="ctr">
              <a:buClr>
                <a:schemeClr val="tx1"/>
              </a:buClr>
              <a:buNone/>
            </a:pPr>
            <a:endParaRPr lang="en-GB" sz="2300" b="1" dirty="0">
              <a:solidFill>
                <a:srgbClr val="FF0000"/>
              </a:solidFill>
            </a:endParaRPr>
          </a:p>
          <a:p>
            <a:pPr algn="just">
              <a:buClr>
                <a:schemeClr val="tx1"/>
              </a:buClr>
            </a:pPr>
            <a:r>
              <a:rPr lang="en-GB" sz="2300" dirty="0"/>
              <a:t>Envisioning</a:t>
            </a:r>
          </a:p>
          <a:p>
            <a:pPr algn="just">
              <a:buClr>
                <a:schemeClr val="tx1"/>
              </a:buClr>
            </a:pPr>
            <a:r>
              <a:rPr lang="en-GB" sz="2300" dirty="0"/>
              <a:t>Facilitating synergies</a:t>
            </a:r>
          </a:p>
          <a:p>
            <a:pPr algn="just">
              <a:buClr>
                <a:schemeClr val="tx1"/>
              </a:buClr>
            </a:pPr>
            <a:r>
              <a:rPr lang="en-GB" sz="2300" dirty="0"/>
              <a:t>Coaching</a:t>
            </a:r>
          </a:p>
          <a:p>
            <a:pPr algn="just">
              <a:buClr>
                <a:schemeClr val="tx1"/>
              </a:buClr>
            </a:pPr>
            <a:r>
              <a:rPr lang="en-GB" sz="2300" dirty="0"/>
              <a:t>Providing central services and resources</a:t>
            </a:r>
          </a:p>
          <a:p>
            <a:pPr algn="just">
              <a:buClr>
                <a:schemeClr val="tx1"/>
              </a:buClr>
            </a:pPr>
            <a:r>
              <a:rPr lang="en-GB" sz="2300" dirty="0"/>
              <a:t>Intervening</a:t>
            </a:r>
          </a:p>
          <a:p>
            <a:pPr algn="just">
              <a:buClr>
                <a:schemeClr val="tx1"/>
              </a:buClr>
            </a:pPr>
            <a:endParaRPr lang="en-GB" sz="1800" dirty="0"/>
          </a:p>
        </p:txBody>
      </p:sp>
      <p:sp>
        <p:nvSpPr>
          <p:cNvPr id="6" name="Content Placeholder 2">
            <a:extLst>
              <a:ext uri="{FF2B5EF4-FFF2-40B4-BE49-F238E27FC236}">
                <a16:creationId xmlns:a16="http://schemas.microsoft.com/office/drawing/2014/main" id="{7DBB7968-4CC0-4759-AFCA-2F041D2EC3BD}"/>
              </a:ext>
            </a:extLst>
          </p:cNvPr>
          <p:cNvSpPr txBox="1">
            <a:spLocks/>
          </p:cNvSpPr>
          <p:nvPr/>
        </p:nvSpPr>
        <p:spPr bwMode="auto">
          <a:xfrm>
            <a:off x="6240016" y="1412776"/>
            <a:ext cx="4788532"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tx1"/>
              </a:buClr>
              <a:buNone/>
            </a:pPr>
            <a:r>
              <a:rPr lang="en-GB" sz="2300" b="1" dirty="0">
                <a:solidFill>
                  <a:srgbClr val="FF0000"/>
                </a:solidFill>
              </a:rPr>
              <a:t>Value-destroying Activities</a:t>
            </a:r>
          </a:p>
          <a:p>
            <a:pPr marL="0" indent="0" algn="ctr">
              <a:buClr>
                <a:schemeClr val="tx1"/>
              </a:buClr>
              <a:buNone/>
            </a:pPr>
            <a:endParaRPr lang="en-GB" sz="2300" b="1" dirty="0">
              <a:solidFill>
                <a:srgbClr val="FF0000"/>
              </a:solidFill>
            </a:endParaRPr>
          </a:p>
          <a:p>
            <a:pPr algn="just">
              <a:buClr>
                <a:schemeClr val="tx1"/>
              </a:buClr>
            </a:pPr>
            <a:r>
              <a:rPr lang="en-GB" sz="2300" dirty="0"/>
              <a:t>Adding management costs</a:t>
            </a:r>
          </a:p>
          <a:p>
            <a:pPr algn="just">
              <a:buClr>
                <a:schemeClr val="tx1"/>
              </a:buClr>
            </a:pPr>
            <a:r>
              <a:rPr lang="en-GB" sz="2300" dirty="0"/>
              <a:t>Adding bureaucratic complexity</a:t>
            </a:r>
          </a:p>
          <a:p>
            <a:pPr algn="just">
              <a:buClr>
                <a:schemeClr val="tx1"/>
              </a:buClr>
            </a:pPr>
            <a:r>
              <a:rPr lang="en-GB" sz="2300" dirty="0"/>
              <a:t>Obscuring financial performance</a:t>
            </a:r>
          </a:p>
          <a:p>
            <a:pPr algn="just">
              <a:buClr>
                <a:schemeClr val="tx1"/>
              </a:buClr>
            </a:pPr>
            <a:endParaRPr lang="en-GB" sz="1800" dirty="0"/>
          </a:p>
        </p:txBody>
      </p:sp>
      <p:pic>
        <p:nvPicPr>
          <p:cNvPr id="3" name="Picture 2" descr="A close up of a logo&#10;&#10;Description automatically generated">
            <a:extLst>
              <a:ext uri="{FF2B5EF4-FFF2-40B4-BE49-F238E27FC236}">
                <a16:creationId xmlns:a16="http://schemas.microsoft.com/office/drawing/2014/main" id="{74380139-D260-415B-A4AB-599D6AE7D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3412" y="4470581"/>
            <a:ext cx="1224136" cy="1224136"/>
          </a:xfrm>
          <a:prstGeom prst="rect">
            <a:avLst/>
          </a:prstGeom>
        </p:spPr>
      </p:pic>
      <p:pic>
        <p:nvPicPr>
          <p:cNvPr id="8" name="Picture 7" descr="A picture containing drawing, cup&#10;&#10;Description automatically generated">
            <a:extLst>
              <a:ext uri="{FF2B5EF4-FFF2-40B4-BE49-F238E27FC236}">
                <a16:creationId xmlns:a16="http://schemas.microsoft.com/office/drawing/2014/main" id="{6064DAA2-4667-4EAF-9CFD-CC48A5A258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8154" y="4612531"/>
            <a:ext cx="2086267" cy="878840"/>
          </a:xfrm>
          <a:prstGeom prst="rect">
            <a:avLst/>
          </a:prstGeom>
        </p:spPr>
      </p:pic>
      <p:sp>
        <p:nvSpPr>
          <p:cNvPr id="9" name="Arrow: Right 8">
            <a:extLst>
              <a:ext uri="{FF2B5EF4-FFF2-40B4-BE49-F238E27FC236}">
                <a16:creationId xmlns:a16="http://schemas.microsoft.com/office/drawing/2014/main" id="{864E8F28-6875-4650-86AF-99E2A1ACBA07}"/>
              </a:ext>
            </a:extLst>
          </p:cNvPr>
          <p:cNvSpPr/>
          <p:nvPr/>
        </p:nvSpPr>
        <p:spPr>
          <a:xfrm>
            <a:off x="2149632" y="4936616"/>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a:extLst>
              <a:ext uri="{FF2B5EF4-FFF2-40B4-BE49-F238E27FC236}">
                <a16:creationId xmlns:a16="http://schemas.microsoft.com/office/drawing/2014/main" id="{44EEF837-1A09-4DB6-A59C-5CAAB9C731C2}"/>
              </a:ext>
            </a:extLst>
          </p:cNvPr>
          <p:cNvSpPr/>
          <p:nvPr/>
        </p:nvSpPr>
        <p:spPr>
          <a:xfrm>
            <a:off x="8328248" y="4938633"/>
            <a:ext cx="1066438" cy="288032"/>
          </a:xfrm>
          <a:prstGeom prst="rightArrow">
            <a:avLst/>
          </a:prstGeom>
          <a:solidFill>
            <a:schemeClr val="bg1">
              <a:lumMod val="65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A close up of a sign&#10;&#10;Description automatically generated">
            <a:extLst>
              <a:ext uri="{FF2B5EF4-FFF2-40B4-BE49-F238E27FC236}">
                <a16:creationId xmlns:a16="http://schemas.microsoft.com/office/drawing/2014/main" id="{AB194C5F-F16D-40EF-BF70-9487D53DDE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40016" y="4612531"/>
            <a:ext cx="2154704" cy="940235"/>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757CE70F-8FEF-474A-8FDB-0956A92C6E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49055" y="4454759"/>
            <a:ext cx="2391561" cy="1303874"/>
          </a:xfrm>
          <a:prstGeom prst="rect">
            <a:avLst/>
          </a:prstGeom>
        </p:spPr>
      </p:pic>
    </p:spTree>
    <p:extLst>
      <p:ext uri="{BB962C8B-B14F-4D97-AF65-F5344CB8AC3E}">
        <p14:creationId xmlns:p14="http://schemas.microsoft.com/office/powerpoint/2010/main" val="488257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1000"/>
                                        <p:tgtEl>
                                          <p:spTgt spid="5">
                                            <p:txEl>
                                              <p:pRg st="4" end="4"/>
                                            </p:txEl>
                                          </p:spTgt>
                                        </p:tgtEl>
                                      </p:cBhvr>
                                    </p:animEffect>
                                    <p:anim calcmode="lin" valueType="num">
                                      <p:cBhvr>
                                        <p:cTn id="23"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1000"/>
                                        <p:tgtEl>
                                          <p:spTgt spid="5">
                                            <p:txEl>
                                              <p:pRg st="5" end="5"/>
                                            </p:txEl>
                                          </p:spTgt>
                                        </p:tgtEl>
                                      </p:cBhvr>
                                    </p:animEffect>
                                    <p:anim calcmode="lin" valueType="num">
                                      <p:cBhvr>
                                        <p:cTn id="28"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1000"/>
                                        <p:tgtEl>
                                          <p:spTgt spid="5">
                                            <p:txEl>
                                              <p:pRg st="6" end="6"/>
                                            </p:txEl>
                                          </p:spTgt>
                                        </p:tgtEl>
                                      </p:cBhvr>
                                    </p:animEffect>
                                    <p:anim calcmode="lin" valueType="num">
                                      <p:cBhvr>
                                        <p:cTn id="3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6" end="6"/>
                                            </p:txEl>
                                          </p:spTgt>
                                        </p:tgtEl>
                                        <p:attrNameLst>
                                          <p:attrName>ppt_y</p:attrName>
                                        </p:attrNameLst>
                                      </p:cBhvr>
                                      <p:tavLst>
                                        <p:tav tm="0">
                                          <p:val>
                                            <p:strVal val="#ppt_y+.1"/>
                                          </p:val>
                                        </p:tav>
                                        <p:tav tm="100000">
                                          <p:val>
                                            <p:strVal val="#ppt_y"/>
                                          </p:val>
                                        </p:tav>
                                      </p:tavLst>
                                    </p:anim>
                                  </p:childTnLst>
                                </p:cTn>
                              </p:par>
                              <p:par>
                                <p:cTn id="35" presetID="53" presetClass="entr" presetSubtype="16"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ppt_w</p:attrName>
                                        </p:attrNameLst>
                                      </p:cBhvr>
                                      <p:tavLst>
                                        <p:tav tm="0">
                                          <p:val>
                                            <p:fltVal val="0"/>
                                          </p:val>
                                        </p:tav>
                                        <p:tav tm="100000">
                                          <p:val>
                                            <p:strVal val="#ppt_w"/>
                                          </p:val>
                                        </p:tav>
                                      </p:tavLst>
                                    </p:anim>
                                    <p:anim calcmode="lin" valueType="num">
                                      <p:cBhvr>
                                        <p:cTn id="38" dur="500" fill="hold"/>
                                        <p:tgtEl>
                                          <p:spTgt spid="3"/>
                                        </p:tgtEl>
                                        <p:attrNameLst>
                                          <p:attrName>ppt_h</p:attrName>
                                        </p:attrNameLst>
                                      </p:cBhvr>
                                      <p:tavLst>
                                        <p:tav tm="0">
                                          <p:val>
                                            <p:fltVal val="0"/>
                                          </p:val>
                                        </p:tav>
                                        <p:tav tm="100000">
                                          <p:val>
                                            <p:strVal val="#ppt_h"/>
                                          </p:val>
                                        </p:tav>
                                      </p:tavLst>
                                    </p:anim>
                                    <p:animEffect transition="in" filter="fade">
                                      <p:cBhvr>
                                        <p:cTn id="39" dur="500"/>
                                        <p:tgtEl>
                                          <p:spTgt spid="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par>
                                <p:cTn id="45" presetID="53" presetClass="entr" presetSubtype="1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p:cTn id="47" dur="500" fill="hold"/>
                                        <p:tgtEl>
                                          <p:spTgt spid="8"/>
                                        </p:tgtEl>
                                        <p:attrNameLst>
                                          <p:attrName>ppt_w</p:attrName>
                                        </p:attrNameLst>
                                      </p:cBhvr>
                                      <p:tavLst>
                                        <p:tav tm="0">
                                          <p:val>
                                            <p:fltVal val="0"/>
                                          </p:val>
                                        </p:tav>
                                        <p:tav tm="100000">
                                          <p:val>
                                            <p:strVal val="#ppt_w"/>
                                          </p:val>
                                        </p:tav>
                                      </p:tavLst>
                                    </p:anim>
                                    <p:anim calcmode="lin" valueType="num">
                                      <p:cBhvr>
                                        <p:cTn id="48" dur="500" fill="hold"/>
                                        <p:tgtEl>
                                          <p:spTgt spid="8"/>
                                        </p:tgtEl>
                                        <p:attrNameLst>
                                          <p:attrName>ppt_h</p:attrName>
                                        </p:attrNameLst>
                                      </p:cBhvr>
                                      <p:tavLst>
                                        <p:tav tm="0">
                                          <p:val>
                                            <p:fltVal val="0"/>
                                          </p:val>
                                        </p:tav>
                                        <p:tav tm="100000">
                                          <p:val>
                                            <p:strVal val="#ppt_h"/>
                                          </p:val>
                                        </p:tav>
                                      </p:tavLst>
                                    </p:anim>
                                    <p:animEffect transition="in" filter="fade">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
                                            <p:txEl>
                                              <p:pRg st="0" end="0"/>
                                            </p:txEl>
                                          </p:spTgt>
                                        </p:tgtEl>
                                        <p:attrNameLst>
                                          <p:attrName>style.visibility</p:attrName>
                                        </p:attrNameLst>
                                      </p:cBhvr>
                                      <p:to>
                                        <p:strVal val="visible"/>
                                      </p:to>
                                    </p:set>
                                    <p:animEffect transition="in" filter="fade">
                                      <p:cBhvr>
                                        <p:cTn id="54" dur="1000"/>
                                        <p:tgtEl>
                                          <p:spTgt spid="6">
                                            <p:txEl>
                                              <p:pRg st="0" end="0"/>
                                            </p:txEl>
                                          </p:spTgt>
                                        </p:tgtEl>
                                      </p:cBhvr>
                                    </p:animEffect>
                                    <p:anim calcmode="lin" valueType="num">
                                      <p:cBhvr>
                                        <p:cTn id="5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6">
                                            <p:txEl>
                                              <p:pRg st="2" end="2"/>
                                            </p:txEl>
                                          </p:spTgt>
                                        </p:tgtEl>
                                        <p:attrNameLst>
                                          <p:attrName>style.visibility</p:attrName>
                                        </p:attrNameLst>
                                      </p:cBhvr>
                                      <p:to>
                                        <p:strVal val="visible"/>
                                      </p:to>
                                    </p:set>
                                    <p:animEffect transition="in" filter="fade">
                                      <p:cBhvr>
                                        <p:cTn id="59" dur="1000"/>
                                        <p:tgtEl>
                                          <p:spTgt spid="6">
                                            <p:txEl>
                                              <p:pRg st="2" end="2"/>
                                            </p:txEl>
                                          </p:spTgt>
                                        </p:tgtEl>
                                      </p:cBhvr>
                                    </p:animEffect>
                                    <p:anim calcmode="lin" valueType="num">
                                      <p:cBhvr>
                                        <p:cTn id="6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61" dur="1000" fill="hold"/>
                                        <p:tgtEl>
                                          <p:spTgt spid="6">
                                            <p:txEl>
                                              <p:pRg st="2" end="2"/>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6">
                                            <p:txEl>
                                              <p:pRg st="3" end="3"/>
                                            </p:txEl>
                                          </p:spTgt>
                                        </p:tgtEl>
                                        <p:attrNameLst>
                                          <p:attrName>style.visibility</p:attrName>
                                        </p:attrNameLst>
                                      </p:cBhvr>
                                      <p:to>
                                        <p:strVal val="visible"/>
                                      </p:to>
                                    </p:set>
                                    <p:animEffect transition="in" filter="fade">
                                      <p:cBhvr>
                                        <p:cTn id="64" dur="1000"/>
                                        <p:tgtEl>
                                          <p:spTgt spid="6">
                                            <p:txEl>
                                              <p:pRg st="3" end="3"/>
                                            </p:txEl>
                                          </p:spTgt>
                                        </p:tgtEl>
                                      </p:cBhvr>
                                    </p:animEffect>
                                    <p:anim calcmode="lin" valueType="num">
                                      <p:cBhvr>
                                        <p:cTn id="6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3" end="3"/>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xEl>
                                              <p:pRg st="4" end="4"/>
                                            </p:txEl>
                                          </p:spTgt>
                                        </p:tgtEl>
                                        <p:attrNameLst>
                                          <p:attrName>style.visibility</p:attrName>
                                        </p:attrNameLst>
                                      </p:cBhvr>
                                      <p:to>
                                        <p:strVal val="visible"/>
                                      </p:to>
                                    </p:set>
                                    <p:animEffect transition="in" filter="fade">
                                      <p:cBhvr>
                                        <p:cTn id="69" dur="1000"/>
                                        <p:tgtEl>
                                          <p:spTgt spid="6">
                                            <p:txEl>
                                              <p:pRg st="4" end="4"/>
                                            </p:txEl>
                                          </p:spTgt>
                                        </p:tgtEl>
                                      </p:cBhvr>
                                    </p:animEffect>
                                    <p:anim calcmode="lin" valueType="num">
                                      <p:cBhvr>
                                        <p:cTn id="7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71" dur="1000" fill="hold"/>
                                        <p:tgtEl>
                                          <p:spTgt spid="6">
                                            <p:txEl>
                                              <p:pRg st="4" end="4"/>
                                            </p:txEl>
                                          </p:spTgt>
                                        </p:tgtEl>
                                        <p:attrNameLst>
                                          <p:attrName>ppt_y</p:attrName>
                                        </p:attrNameLst>
                                      </p:cBhvr>
                                      <p:tavLst>
                                        <p:tav tm="0">
                                          <p:val>
                                            <p:strVal val="#ppt_y+.1"/>
                                          </p:val>
                                        </p:tav>
                                        <p:tav tm="100000">
                                          <p:val>
                                            <p:strVal val="#ppt_y"/>
                                          </p:val>
                                        </p:tav>
                                      </p:tavLst>
                                    </p:anim>
                                  </p:childTnLst>
                                </p:cTn>
                              </p:par>
                              <p:par>
                                <p:cTn id="72" presetID="53" presetClass="entr" presetSubtype="16" fill="hold"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Effect transition="in" filter="fade">
                                      <p:cBhvr>
                                        <p:cTn id="76" dur="500"/>
                                        <p:tgtEl>
                                          <p:spTgt spid="1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par>
                                <p:cTn id="82" presetID="53" presetClass="entr" presetSubtype="16" fill="hold"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Effect transition="in" filter="fade">
                                      <p:cBhvr>
                                        <p:cTn id="8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(or growth/share) Matrix</a:t>
            </a:r>
          </a:p>
        </p:txBody>
      </p:sp>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908894" y="1208587"/>
            <a:ext cx="3924436"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chemeClr val="tx1"/>
              </a:buClr>
            </a:pPr>
            <a:r>
              <a:rPr lang="en-GB" sz="2200" dirty="0"/>
              <a:t>One of the most common and longstanding ways of conceiving of the balance of a portfolio of businesses is the Boston Consulting Group (BCG) matrix. </a:t>
            </a:r>
          </a:p>
          <a:p>
            <a:pPr algn="just">
              <a:buClr>
                <a:schemeClr val="tx1"/>
              </a:buClr>
            </a:pPr>
            <a:r>
              <a:rPr lang="en-GB" sz="2200" dirty="0"/>
              <a:t>The </a:t>
            </a:r>
            <a:r>
              <a:rPr lang="en-GB" sz="2200" b="1" dirty="0">
                <a:solidFill>
                  <a:srgbClr val="ED1A24"/>
                </a:solidFill>
              </a:rPr>
              <a:t>BCG matrix</a:t>
            </a:r>
            <a:r>
              <a:rPr lang="en-GB" sz="2200" dirty="0"/>
              <a:t> uses market share and market growth criteria for determining the attractiveness and balance of a business portfolio.</a:t>
            </a:r>
          </a:p>
        </p:txBody>
      </p:sp>
      <p:pic>
        <p:nvPicPr>
          <p:cNvPr id="29" name="Picture 28" descr="A screenshot of a cell phone&#10;&#10;Description automatically generated">
            <a:extLst>
              <a:ext uri="{FF2B5EF4-FFF2-40B4-BE49-F238E27FC236}">
                <a16:creationId xmlns:a16="http://schemas.microsoft.com/office/drawing/2014/main" id="{3E0AD4DF-4E6C-403A-81A5-A05F5B9AC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8354" y="1143000"/>
            <a:ext cx="6279424" cy="4480948"/>
          </a:xfrm>
          <a:prstGeom prst="rect">
            <a:avLst/>
          </a:prstGeom>
        </p:spPr>
      </p:pic>
    </p:spTree>
    <p:extLst>
      <p:ext uri="{BB962C8B-B14F-4D97-AF65-F5344CB8AC3E}">
        <p14:creationId xmlns:p14="http://schemas.microsoft.com/office/powerpoint/2010/main" val="2067206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The BCG Growth-Share Matrix</a:t>
            </a:r>
          </a:p>
        </p:txBody>
      </p:sp>
      <p:pic>
        <p:nvPicPr>
          <p:cNvPr id="3" name="Picture 2">
            <a:extLst>
              <a:ext uri="{FF2B5EF4-FFF2-40B4-BE49-F238E27FC236}">
                <a16:creationId xmlns:a16="http://schemas.microsoft.com/office/drawing/2014/main" id="{7CB7AB28-9947-4F31-B91C-58C0DBE209C4}"/>
              </a:ext>
            </a:extLst>
          </p:cNvPr>
          <p:cNvPicPr>
            <a:picLocks noChangeAspect="1"/>
          </p:cNvPicPr>
          <p:nvPr/>
        </p:nvPicPr>
        <p:blipFill>
          <a:blip r:embed="rId3"/>
          <a:stretch>
            <a:fillRect/>
          </a:stretch>
        </p:blipFill>
        <p:spPr>
          <a:xfrm>
            <a:off x="1852266" y="836712"/>
            <a:ext cx="8487469" cy="4885360"/>
          </a:xfrm>
          <a:prstGeom prst="rect">
            <a:avLst/>
          </a:prstGeom>
        </p:spPr>
      </p:pic>
    </p:spTree>
    <p:extLst>
      <p:ext uri="{BB962C8B-B14F-4D97-AF65-F5344CB8AC3E}">
        <p14:creationId xmlns:p14="http://schemas.microsoft.com/office/powerpoint/2010/main" val="2625685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31405" y="1628800"/>
            <a:ext cx="10729191" cy="374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t>Grant, R. M., 2018. Contemporary Strategy Analysis. 10 ed. NJ : John Wiley &amp; Sons, Inc.</a:t>
            </a:r>
          </a:p>
          <a:p>
            <a:r>
              <a:rPr lang="en-GB" sz="2400" dirty="0"/>
              <a:t>Hill, C. W. L., Schilling, M. A. &amp; Jones, G. R., 2017. Strategic Management, Theory. 12 ed. Boston: Cengage Learning.</a:t>
            </a:r>
          </a:p>
          <a:p>
            <a:r>
              <a:rPr lang="en-GB" sz="2400" dirty="0"/>
              <a:t>Johnson, G. et al., 2017. Exploring Corporate: Text and Cases. 11 ed. Harlow: Pearson Education Limited.</a:t>
            </a:r>
          </a:p>
          <a:p>
            <a:r>
              <a:rPr lang="en-GB" sz="2400" dirty="0"/>
              <a:t>Lynch, R., 2015. Strategic Management. 7 ed. Harlow: Pearson Education Limited.</a:t>
            </a:r>
          </a:p>
          <a:p>
            <a:endParaRPr lang="en-GB" sz="2400" dirty="0"/>
          </a:p>
          <a:p>
            <a:endParaRPr lang="en-GB" sz="2400" dirty="0"/>
          </a:p>
          <a:p>
            <a:pPr algn="just"/>
            <a:endParaRPr lang="en-GB" sz="4400" dirty="0"/>
          </a:p>
          <a:p>
            <a:endParaRPr lang="en-US" sz="4000" dirty="0"/>
          </a:p>
          <a:p>
            <a:pPr marL="0" indent="0" eaLnBrk="1" hangingPunct="1">
              <a:buFont typeface="Arial" panose="020B0604020202020204" pitchFamily="34" charset="0"/>
              <a:buNone/>
              <a:defRPr/>
            </a:pPr>
            <a:endParaRPr lang="en-GB" altLang="en-US" sz="36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7834</TotalTime>
  <Words>2465</Words>
  <Application>Microsoft Office PowerPoint</Application>
  <PresentationFormat>Widescreen</PresentationFormat>
  <Paragraphs>181</Paragraphs>
  <Slides>23</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Aharoni</vt:lpstr>
      <vt:lpstr>Arial</vt:lpstr>
      <vt:lpstr>Candara</vt:lpstr>
      <vt:lpstr>Myriad Pro</vt:lpstr>
      <vt:lpstr>Symbol</vt:lpstr>
      <vt:lpstr>Verdana</vt:lpstr>
      <vt:lpstr>Wingdings</vt:lpstr>
      <vt:lpstr>20140311PresentationUWTSDTemplate</vt:lpstr>
      <vt:lpstr>BMSW6104  </vt:lpstr>
      <vt:lpstr>Learning Objectives</vt:lpstr>
      <vt:lpstr>Business-Level Strategy</vt:lpstr>
      <vt:lpstr>Cost-leadership Strategy</vt:lpstr>
      <vt:lpstr>Differentiation Strategy</vt:lpstr>
      <vt:lpstr>Focus Strategy</vt:lpstr>
      <vt:lpstr>Hybrid Strategy</vt:lpstr>
      <vt:lpstr>1. Do Porter’s generic strategies provide any useful insights in structuring the strategic opportunities in global pharmaceutical?  2. If you were developing strategy options for a small company, what strategy options would you consider? What problems might you encounter?</vt:lpstr>
      <vt:lpstr>The Strategy Clock</vt:lpstr>
      <vt:lpstr>Cooperative Strategy</vt:lpstr>
      <vt:lpstr>Case Study</vt:lpstr>
      <vt:lpstr>Strategy Directions</vt:lpstr>
      <vt:lpstr>Diversification Strategy</vt:lpstr>
      <vt:lpstr>Case Study</vt:lpstr>
      <vt:lpstr>Diversification Drivers</vt:lpstr>
      <vt:lpstr>The Evolution of Diversification Strategies, 1960–2018</vt:lpstr>
      <vt:lpstr>Vertical and Horizontal Integration</vt:lpstr>
      <vt:lpstr>Diversification and Integration Options:  Car Manufacturer Example</vt:lpstr>
      <vt:lpstr>Value Creation And The Corporate Parent</vt:lpstr>
      <vt:lpstr>The BCG (or growth/share) Matrix</vt:lpstr>
      <vt:lpstr>The BCG Growth-Share Matrix</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Hossein Shokri</cp:lastModifiedBy>
  <cp:revision>342</cp:revision>
  <cp:lastPrinted>2018-07-09T15:27:01Z</cp:lastPrinted>
  <dcterms:created xsi:type="dcterms:W3CDTF">2002-10-07T19:43:58Z</dcterms:created>
  <dcterms:modified xsi:type="dcterms:W3CDTF">2022-06-10T10:04:14Z</dcterms:modified>
</cp:coreProperties>
</file>