
<file path=[Content_Types].xml><?xml version="1.0" encoding="utf-8"?>
<Types xmlns="http://schemas.openxmlformats.org/package/2006/content-types">
  <Default Extension="bin" ContentType="image/unknown"/>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2"/>
  </p:notesMasterIdLst>
  <p:sldIdLst>
    <p:sldId id="256" r:id="rId2"/>
    <p:sldId id="265" r:id="rId3"/>
    <p:sldId id="257" r:id="rId4"/>
    <p:sldId id="258" r:id="rId5"/>
    <p:sldId id="259" r:id="rId6"/>
    <p:sldId id="260" r:id="rId7"/>
    <p:sldId id="261" r:id="rId8"/>
    <p:sldId id="262"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74" d="100"/>
          <a:sy n="74" d="100"/>
        </p:scale>
        <p:origin x="994"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heme" Target="theme/theme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viewProps" Target="view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3A821-CDC4-4F91-B186-76B80010B332}" type="datetimeFigureOut">
              <a:rPr lang="en-IN" smtClean="0"/>
              <a:t>09-11-2025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579D56-1159-45A7-9BF8-37617FE88ECA}" type="slidenum">
              <a:rPr lang="en-IN" smtClean="0"/>
              <a:t>‹#›</a:t>
            </a:fld>
            <a:endParaRPr lang="en-IN"/>
          </a:p>
        </p:txBody>
      </p:sp>
    </p:spTree>
    <p:extLst>
      <p:ext uri="{BB962C8B-B14F-4D97-AF65-F5344CB8AC3E}">
        <p14:creationId xmlns:p14="http://schemas.microsoft.com/office/powerpoint/2010/main" val="3207757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foodinnovationsolutions.com/blog/uk-food-service-growth-expansion-optimisation-2026" TargetMode="External" /><Relationship Id="rId2" Type="http://schemas.openxmlformats.org/officeDocument/2006/relationships/slide" Target="../slides/slide10.xml" /><Relationship Id="rId1" Type="http://schemas.openxmlformats.org/officeDocument/2006/relationships/notesMaster" Target="../notesMasters/notesMaster1.xml" /><Relationship Id="rId6" Type="http://schemas.openxmlformats.org/officeDocument/2006/relationships/hyperlink" Target="https://takeawaypackaging.co.uk/is-reusable-food-packaging-worth-it/?srsltid=AfmBOoqCRvO1-v_XW3lhGmuSayRORii7g3_V21uou_GbEf59WRMJ3utY" TargetMode="External" /><Relationship Id="rId5" Type="http://schemas.openxmlformats.org/officeDocument/2006/relationships/hyperlink" Target="https://www.gov.uk/limited-company-formation/register-your-company" TargetMode="External" /><Relationship Id="rId4" Type="http://schemas.openxmlformats.org/officeDocument/2006/relationships/hyperlink" Target="https://www.gov.uk/government/publications/government-food-strategy/government-food-strategy" TargetMode="Externa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objectives of the business, along with its USP, will also be assessed in this presentation.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BD579D56-1159-45A7-9BF8-37617FE88ECA}" type="slidenum">
              <a:rPr lang="en-IN" smtClean="0"/>
              <a:t>3</a:t>
            </a:fld>
            <a:endParaRPr lang="en-IN"/>
          </a:p>
        </p:txBody>
      </p:sp>
    </p:spTree>
    <p:extLst>
      <p:ext uri="{BB962C8B-B14F-4D97-AF65-F5344CB8AC3E}">
        <p14:creationId xmlns:p14="http://schemas.microsoft.com/office/powerpoint/2010/main" val="3297816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Free-from+Vegan range of Good Day is produced in a clean and allergen-controlled kitchen that has no contact with dairy, nuts, or gluten. This particular strategy of Good Day Tiffin helps in determining the safety or their customers while promoting reliability as well as transparency. The way that the particular company will follow to prepare their food items is one-way process. In this process, the veg items will prepare first and then meats will be added in the items on the basis of the customers need (GOV.UK, 2025). This particular model will assist the company in expanding their menu without enhancing the risks of cross-contamination. Meals will be delivered to the customers in several reusable tins, which promotes sustainability. A simple £1 coupon will be offered to each customer who returns the clean tin at the doorstep. This return strategy will promote sustainability as it reduces waste generation. </a:t>
            </a:r>
            <a:endParaRPr lang="en-IN" dirty="0"/>
          </a:p>
        </p:txBody>
      </p:sp>
      <p:sp>
        <p:nvSpPr>
          <p:cNvPr id="4" name="Slide Number Placeholder 3"/>
          <p:cNvSpPr>
            <a:spLocks noGrp="1"/>
          </p:cNvSpPr>
          <p:nvPr>
            <p:ph type="sldNum" sz="quarter" idx="5"/>
          </p:nvPr>
        </p:nvSpPr>
        <p:spPr/>
        <p:txBody>
          <a:bodyPr/>
          <a:lstStyle/>
          <a:p>
            <a:fld id="{BD579D56-1159-45A7-9BF8-37617FE88ECA}" type="slidenum">
              <a:rPr lang="en-IN" smtClean="0"/>
              <a:t>4</a:t>
            </a:fld>
            <a:endParaRPr lang="en-IN"/>
          </a:p>
        </p:txBody>
      </p:sp>
    </p:spTree>
    <p:extLst>
      <p:ext uri="{BB962C8B-B14F-4D97-AF65-F5344CB8AC3E}">
        <p14:creationId xmlns:p14="http://schemas.microsoft.com/office/powerpoint/2010/main" val="41833581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maintain freshness as well as variety of meals, there will be rotating menus every 28 days. The customers can also use the feature called SMS "repeat" to reorder quickly (Food Innovation Solutions, 2025). Customers who prefer the traditional booking method can use IVR phone ordering and print weekly menus. Delivery windows of the company maintain efficiency as well as transparency. The use of both precision and flexibility in their delivery service will ensure its reliability.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BD579D56-1159-45A7-9BF8-37617FE88ECA}" type="slidenum">
              <a:rPr lang="en-IN" smtClean="0"/>
              <a:t>5</a:t>
            </a:fld>
            <a:endParaRPr lang="en-IN"/>
          </a:p>
        </p:txBody>
      </p:sp>
    </p:spTree>
    <p:extLst>
      <p:ext uri="{BB962C8B-B14F-4D97-AF65-F5344CB8AC3E}">
        <p14:creationId xmlns:p14="http://schemas.microsoft.com/office/powerpoint/2010/main" val="20569475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use of a one-way flow system in the company enables it to offer the same menu to diverse customers without complicating the process of cooking. On-time delivery as well as quality control measures should be </a:t>
            </a:r>
            <a:r>
              <a:rPr lang="en-US" sz="1200" kern="1200" dirty="0" err="1">
                <a:solidFill>
                  <a:schemeClr val="tx1"/>
                </a:solidFill>
                <a:effectLst/>
                <a:latin typeface="+mn-lt"/>
                <a:ea typeface="+mn-ea"/>
                <a:cs typeface="+mn-cs"/>
              </a:rPr>
              <a:t>prioritised</a:t>
            </a:r>
            <a:r>
              <a:rPr lang="en-US" sz="1200" kern="1200" dirty="0">
                <a:solidFill>
                  <a:schemeClr val="tx1"/>
                </a:solidFill>
                <a:effectLst/>
                <a:latin typeface="+mn-lt"/>
                <a:ea typeface="+mn-ea"/>
                <a:cs typeface="+mn-cs"/>
              </a:rPr>
              <a:t> by the company to determine that all items meet the commitment of the brand. Moreover, the company promotes sustainability through its initiative of delivering food items in reusable tins. This initiative helps the company in reducing waste generation caused by packaging (Kancharla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2024).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BD579D56-1159-45A7-9BF8-37617FE88ECA}" type="slidenum">
              <a:rPr lang="en-IN" smtClean="0"/>
              <a:t>6</a:t>
            </a:fld>
            <a:endParaRPr lang="en-IN"/>
          </a:p>
        </p:txBody>
      </p:sp>
    </p:spTree>
    <p:extLst>
      <p:ext uri="{BB962C8B-B14F-4D97-AF65-F5344CB8AC3E}">
        <p14:creationId xmlns:p14="http://schemas.microsoft.com/office/powerpoint/2010/main" val="34858729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Good Day Tiffin has both short-term as well as long-term objectives that the company will try to meet. Some of the short-term and long-term objectives of the company are discussed below.</a:t>
            </a:r>
            <a:endParaRPr lang="en-IN" sz="1200" kern="1200" dirty="0">
              <a:solidFill>
                <a:schemeClr val="tx1"/>
              </a:solidFill>
              <a:effectLst/>
              <a:latin typeface="+mn-lt"/>
              <a:ea typeface="+mn-ea"/>
              <a:cs typeface="+mn-cs"/>
            </a:endParaRPr>
          </a:p>
          <a:p>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u="sng" kern="1200" dirty="0">
                <a:solidFill>
                  <a:schemeClr val="tx1"/>
                </a:solidFill>
                <a:effectLst/>
                <a:latin typeface="+mn-lt"/>
                <a:ea typeface="+mn-ea"/>
                <a:cs typeface="+mn-cs"/>
              </a:rPr>
              <a:t>Short-term objectives</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3. Achieving the desired rate of tin return of almost 85% by the end of two months.</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4. Attaining an on-time delivery rate of almost 80% within the first month.</a:t>
            </a: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u="sng" kern="1200" dirty="0">
                <a:solidFill>
                  <a:schemeClr val="tx1"/>
                </a:solidFill>
                <a:effectLst/>
                <a:latin typeface="+mn-lt"/>
                <a:ea typeface="+mn-ea"/>
                <a:cs typeface="+mn-cs"/>
              </a:rPr>
              <a:t>Long-term objectives</a:t>
            </a: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3. Promoting sustainability through a transparent and employee-led tree planning program.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BD579D56-1159-45A7-9BF8-37617FE88ECA}" type="slidenum">
              <a:rPr lang="en-IN" smtClean="0"/>
              <a:t>7</a:t>
            </a:fld>
            <a:endParaRPr lang="en-IN"/>
          </a:p>
        </p:txBody>
      </p:sp>
    </p:spTree>
    <p:extLst>
      <p:ext uri="{BB962C8B-B14F-4D97-AF65-F5344CB8AC3E}">
        <p14:creationId xmlns:p14="http://schemas.microsoft.com/office/powerpoint/2010/main" val="22917564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Moreover, the integration of one-way flow process in their cooking enables the company to serve both non-veg and veg customers at the same time without complicating the prices of cooking. Another USP of the company includes their use of reusable tins for packaging food items. The company will offer a £1 coupon for each tin to the customers if they return clear tins. This initiative of the company promotes sustainability by reducing the chance of waste reduction (Takeaway Packaging , 2025).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BD579D56-1159-45A7-9BF8-37617FE88ECA}" type="slidenum">
              <a:rPr lang="en-IN" smtClean="0"/>
              <a:t>8</a:t>
            </a:fld>
            <a:endParaRPr lang="en-IN"/>
          </a:p>
        </p:txBody>
      </p:sp>
    </p:spTree>
    <p:extLst>
      <p:ext uri="{BB962C8B-B14F-4D97-AF65-F5344CB8AC3E}">
        <p14:creationId xmlns:p14="http://schemas.microsoft.com/office/powerpoint/2010/main" val="37919621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Moreover, the USP of Good Day Tiffin has been analysed in this presentation.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BD579D56-1159-45A7-9BF8-37617FE88ECA}" type="slidenum">
              <a:rPr lang="en-IN" smtClean="0"/>
              <a:t>9</a:t>
            </a:fld>
            <a:endParaRPr lang="en-IN"/>
          </a:p>
        </p:txBody>
      </p:sp>
    </p:spTree>
    <p:extLst>
      <p:ext uri="{BB962C8B-B14F-4D97-AF65-F5344CB8AC3E}">
        <p14:creationId xmlns:p14="http://schemas.microsoft.com/office/powerpoint/2010/main" val="22342109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References</a:t>
            </a:r>
            <a:endParaRPr lang="en-IN"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Barringer, B.R. and Ireland, R.D. (2021) Entrepreneurship: Successfully Launching New Ventures. 6th Global </a:t>
            </a:r>
            <a:r>
              <a:rPr lang="en-US" sz="1200" kern="1200" dirty="0" err="1">
                <a:solidFill>
                  <a:schemeClr val="tx1"/>
                </a:solidFill>
                <a:effectLst/>
                <a:latin typeface="+mn-lt"/>
                <a:ea typeface="+mn-ea"/>
                <a:cs typeface="+mn-cs"/>
              </a:rPr>
              <a:t>edn</a:t>
            </a:r>
            <a:r>
              <a:rPr lang="en-US" sz="1200" kern="1200" dirty="0">
                <a:solidFill>
                  <a:schemeClr val="tx1"/>
                </a:solidFill>
                <a:effectLst/>
                <a:latin typeface="+mn-lt"/>
                <a:ea typeface="+mn-ea"/>
                <a:cs typeface="+mn-cs"/>
              </a:rPr>
              <a:t>. Pearson.</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Dimbleby, H., (2021). National Food Strategy: The Plan.</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Food Innovation Solutions, (2025). How UK Food Service Brands Can Grow, Expand, and Optimise in 2026. [Online] Available at: </a:t>
            </a:r>
            <a:r>
              <a:rPr lang="en-GB" sz="1200" u="none" strike="noStrike" kern="1200" dirty="0">
                <a:solidFill>
                  <a:schemeClr val="tx1"/>
                </a:solidFill>
                <a:effectLst/>
                <a:latin typeface="+mn-lt"/>
                <a:ea typeface="+mn-ea"/>
                <a:cs typeface="+mn-cs"/>
                <a:hlinkClick r:id="rId3"/>
              </a:rPr>
              <a:t>https://www.foodinnovationsolutions.com/blog/uk-food-service-growth-expansion-optimisation-2026</a:t>
            </a:r>
            <a:r>
              <a:rPr lang="en-GB" sz="1200" kern="1200" dirty="0">
                <a:solidFill>
                  <a:schemeClr val="tx1"/>
                </a:solidFill>
                <a:effectLst/>
                <a:latin typeface="+mn-lt"/>
                <a:ea typeface="+mn-ea"/>
                <a:cs typeface="+mn-cs"/>
              </a:rPr>
              <a:t> [Accessed 1 November 2025].</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GOV.UK, (2025). Government food strategy. [Online] Available at: </a:t>
            </a:r>
            <a:r>
              <a:rPr lang="en-GB" sz="1200" u="none" strike="noStrike" kern="1200" dirty="0">
                <a:solidFill>
                  <a:schemeClr val="tx1"/>
                </a:solidFill>
                <a:effectLst/>
                <a:latin typeface="+mn-lt"/>
                <a:ea typeface="+mn-ea"/>
                <a:cs typeface="+mn-cs"/>
                <a:hlinkClick r:id="rId4"/>
              </a:rPr>
              <a:t>https://www.gov.uk/government/publications/government-food-strategy/government-food-strategy</a:t>
            </a:r>
            <a:r>
              <a:rPr lang="en-GB" sz="1200" kern="1200" dirty="0">
                <a:solidFill>
                  <a:schemeClr val="tx1"/>
                </a:solidFill>
                <a:effectLst/>
                <a:latin typeface="+mn-lt"/>
                <a:ea typeface="+mn-ea"/>
                <a:cs typeface="+mn-cs"/>
              </a:rPr>
              <a:t> [Accessed 1 November 2025].</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GOV.UK, (2025). Register your company. [Online] Available at: </a:t>
            </a:r>
            <a:r>
              <a:rPr lang="en-GB" sz="1200" u="none" strike="noStrike" kern="1200" dirty="0">
                <a:solidFill>
                  <a:schemeClr val="tx1"/>
                </a:solidFill>
                <a:effectLst/>
                <a:latin typeface="+mn-lt"/>
                <a:ea typeface="+mn-ea"/>
                <a:cs typeface="+mn-cs"/>
                <a:hlinkClick r:id="rId5"/>
              </a:rPr>
              <a:t>https://www.gov.uk/limited-company-formation/register-your-company</a:t>
            </a:r>
            <a:r>
              <a:rPr lang="en-GB" sz="1200" kern="1200" dirty="0">
                <a:solidFill>
                  <a:schemeClr val="tx1"/>
                </a:solidFill>
                <a:effectLst/>
                <a:latin typeface="+mn-lt"/>
                <a:ea typeface="+mn-ea"/>
                <a:cs typeface="+mn-cs"/>
              </a:rPr>
              <a:t> [Accessed 30 October 2025].</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Grant, R.M., (2021). </a:t>
            </a:r>
            <a:r>
              <a:rPr lang="en-GB" sz="1200" i="1" kern="1200" dirty="0">
                <a:solidFill>
                  <a:schemeClr val="tx1"/>
                </a:solidFill>
                <a:effectLst/>
                <a:latin typeface="+mn-lt"/>
                <a:ea typeface="+mn-ea"/>
                <a:cs typeface="+mn-cs"/>
              </a:rPr>
              <a:t>Contemporary strategy analysis</a:t>
            </a:r>
            <a:r>
              <a:rPr lang="en-GB" sz="1200" kern="1200" dirty="0">
                <a:solidFill>
                  <a:schemeClr val="tx1"/>
                </a:solidFill>
                <a:effectLst/>
                <a:latin typeface="+mn-lt"/>
                <a:ea typeface="+mn-ea"/>
                <a:cs typeface="+mn-cs"/>
              </a:rPr>
              <a:t>. John Wiley &amp; Sons.</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Kancharla, S.R., Van </a:t>
            </a:r>
            <a:r>
              <a:rPr lang="en-US" sz="1200" kern="1200" dirty="0" err="1">
                <a:solidFill>
                  <a:schemeClr val="tx1"/>
                </a:solidFill>
                <a:effectLst/>
                <a:latin typeface="+mn-lt"/>
                <a:ea typeface="+mn-ea"/>
                <a:cs typeface="+mn-cs"/>
              </a:rPr>
              <a:t>Woensel</a:t>
            </a:r>
            <a:r>
              <a:rPr lang="en-US" sz="1200" kern="1200" dirty="0">
                <a:solidFill>
                  <a:schemeClr val="tx1"/>
                </a:solidFill>
                <a:effectLst/>
                <a:latin typeface="+mn-lt"/>
                <a:ea typeface="+mn-ea"/>
                <a:cs typeface="+mn-cs"/>
              </a:rPr>
              <a:t>, T., Waller, S.T. and </a:t>
            </a:r>
            <a:r>
              <a:rPr lang="en-US" sz="1200" kern="1200" dirty="0" err="1">
                <a:solidFill>
                  <a:schemeClr val="tx1"/>
                </a:solidFill>
                <a:effectLst/>
                <a:latin typeface="+mn-lt"/>
                <a:ea typeface="+mn-ea"/>
                <a:cs typeface="+mn-cs"/>
              </a:rPr>
              <a:t>Ukkusuri</a:t>
            </a:r>
            <a:r>
              <a:rPr lang="en-US" sz="1200" kern="1200" dirty="0">
                <a:solidFill>
                  <a:schemeClr val="tx1"/>
                </a:solidFill>
                <a:effectLst/>
                <a:latin typeface="+mn-lt"/>
                <a:ea typeface="+mn-ea"/>
                <a:cs typeface="+mn-cs"/>
              </a:rPr>
              <a:t>, S.V. (2024) ‘Meal Delivery Routing Problem with Stochastic Meal Preparation Times and Customer Locations’, Networks and Spatial Economics, 24, pp. 997-1020. doi:10.1007/s11067-024-09643-1.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Takeaway Packaging , (2025). Is Reusable Food Packaging Worth It?. [Online] Available at: </a:t>
            </a:r>
            <a:r>
              <a:rPr lang="en-GB" sz="1200" u="none" strike="noStrike" kern="1200" dirty="0">
                <a:solidFill>
                  <a:schemeClr val="tx1"/>
                </a:solidFill>
                <a:effectLst/>
                <a:latin typeface="+mn-lt"/>
                <a:ea typeface="+mn-ea"/>
                <a:cs typeface="+mn-cs"/>
                <a:hlinkClick r:id="rId6"/>
              </a:rPr>
              <a:t>https://takeawaypackaging.co.uk/is-reusable-food-packaging-worth-it/?srsltid=AfmBOoqCRvO1-v_XW3lhGmuSayRORii7g3_V21uou_GbEf59WRMJ3utY</a:t>
            </a:r>
            <a:r>
              <a:rPr lang="en-GB" sz="1200" kern="1200" dirty="0">
                <a:solidFill>
                  <a:schemeClr val="tx1"/>
                </a:solidFill>
                <a:effectLst/>
                <a:latin typeface="+mn-lt"/>
                <a:ea typeface="+mn-ea"/>
                <a:cs typeface="+mn-cs"/>
              </a:rPr>
              <a:t> [Accessed 30 October 2025].</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BD579D56-1159-45A7-9BF8-37617FE88ECA}" type="slidenum">
              <a:rPr lang="en-IN" smtClean="0"/>
              <a:t>10</a:t>
            </a:fld>
            <a:endParaRPr lang="en-IN"/>
          </a:p>
        </p:txBody>
      </p:sp>
    </p:spTree>
    <p:extLst>
      <p:ext uri="{BB962C8B-B14F-4D97-AF65-F5344CB8AC3E}">
        <p14:creationId xmlns:p14="http://schemas.microsoft.com/office/powerpoint/2010/main" val="4553753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EAA41-3F53-8DD3-BD99-F8B065A3658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6128A171-E2F8-A167-E445-305C604AFAC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2E03D015-9F9B-DAA0-0D81-EAA958C6B53E}"/>
              </a:ext>
            </a:extLst>
          </p:cNvPr>
          <p:cNvSpPr>
            <a:spLocks noGrp="1"/>
          </p:cNvSpPr>
          <p:nvPr>
            <p:ph type="dt" sz="half" idx="10"/>
          </p:nvPr>
        </p:nvSpPr>
        <p:spPr/>
        <p:txBody>
          <a:bodyPr/>
          <a:lstStyle/>
          <a:p>
            <a:fld id="{FFFF9492-1D44-49AD-9991-538A6D69B519}" type="datetimeFigureOut">
              <a:rPr lang="en-IN" smtClean="0"/>
              <a:t>09-11-2025</a:t>
            </a:fld>
            <a:endParaRPr lang="en-IN"/>
          </a:p>
        </p:txBody>
      </p:sp>
      <p:sp>
        <p:nvSpPr>
          <p:cNvPr id="5" name="Footer Placeholder 4">
            <a:extLst>
              <a:ext uri="{FF2B5EF4-FFF2-40B4-BE49-F238E27FC236}">
                <a16:creationId xmlns:a16="http://schemas.microsoft.com/office/drawing/2014/main" id="{85C289BD-482D-325D-A828-4FBEF93C4CE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8678AFB-D1E7-4951-0D58-C93F5FAA27E0}"/>
              </a:ext>
            </a:extLst>
          </p:cNvPr>
          <p:cNvSpPr>
            <a:spLocks noGrp="1"/>
          </p:cNvSpPr>
          <p:nvPr>
            <p:ph type="sldNum" sz="quarter" idx="12"/>
          </p:nvPr>
        </p:nvSpPr>
        <p:spPr/>
        <p:txBody>
          <a:bodyPr/>
          <a:lstStyle/>
          <a:p>
            <a:fld id="{62175DAC-FF9C-40CA-8C13-454251D9278A}" type="slidenum">
              <a:rPr lang="en-IN" smtClean="0"/>
              <a:t>‹#›</a:t>
            </a:fld>
            <a:endParaRPr lang="en-IN"/>
          </a:p>
        </p:txBody>
      </p:sp>
    </p:spTree>
    <p:extLst>
      <p:ext uri="{BB962C8B-B14F-4D97-AF65-F5344CB8AC3E}">
        <p14:creationId xmlns:p14="http://schemas.microsoft.com/office/powerpoint/2010/main" val="6531364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D1572-5CD2-2E71-96A3-94667BE61EDE}"/>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B24FB8E0-59A6-14AE-291E-9824AE0681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359D28D-07D9-DADE-002F-C469E92655C8}"/>
              </a:ext>
            </a:extLst>
          </p:cNvPr>
          <p:cNvSpPr>
            <a:spLocks noGrp="1"/>
          </p:cNvSpPr>
          <p:nvPr>
            <p:ph type="dt" sz="half" idx="10"/>
          </p:nvPr>
        </p:nvSpPr>
        <p:spPr/>
        <p:txBody>
          <a:bodyPr/>
          <a:lstStyle/>
          <a:p>
            <a:fld id="{FFFF9492-1D44-49AD-9991-538A6D69B519}" type="datetimeFigureOut">
              <a:rPr lang="en-IN" smtClean="0"/>
              <a:t>09-11-2025</a:t>
            </a:fld>
            <a:endParaRPr lang="en-IN"/>
          </a:p>
        </p:txBody>
      </p:sp>
      <p:sp>
        <p:nvSpPr>
          <p:cNvPr id="5" name="Footer Placeholder 4">
            <a:extLst>
              <a:ext uri="{FF2B5EF4-FFF2-40B4-BE49-F238E27FC236}">
                <a16:creationId xmlns:a16="http://schemas.microsoft.com/office/drawing/2014/main" id="{35DA4A7E-AA9B-D766-B720-8D9C643107A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F244BE4-A579-4A68-099F-F54627C98977}"/>
              </a:ext>
            </a:extLst>
          </p:cNvPr>
          <p:cNvSpPr>
            <a:spLocks noGrp="1"/>
          </p:cNvSpPr>
          <p:nvPr>
            <p:ph type="sldNum" sz="quarter" idx="12"/>
          </p:nvPr>
        </p:nvSpPr>
        <p:spPr/>
        <p:txBody>
          <a:bodyPr/>
          <a:lstStyle/>
          <a:p>
            <a:fld id="{62175DAC-FF9C-40CA-8C13-454251D9278A}" type="slidenum">
              <a:rPr lang="en-IN" smtClean="0"/>
              <a:t>‹#›</a:t>
            </a:fld>
            <a:endParaRPr lang="en-IN"/>
          </a:p>
        </p:txBody>
      </p:sp>
    </p:spTree>
    <p:extLst>
      <p:ext uri="{BB962C8B-B14F-4D97-AF65-F5344CB8AC3E}">
        <p14:creationId xmlns:p14="http://schemas.microsoft.com/office/powerpoint/2010/main" val="24122051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D2526-6169-8E3F-3D7F-85C027ECB8C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0B4225C1-676C-AF49-0D95-0E4E74FA41E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3A9607A-26E3-924C-CAF2-8068E21A8A7A}"/>
              </a:ext>
            </a:extLst>
          </p:cNvPr>
          <p:cNvSpPr>
            <a:spLocks noGrp="1"/>
          </p:cNvSpPr>
          <p:nvPr>
            <p:ph type="dt" sz="half" idx="10"/>
          </p:nvPr>
        </p:nvSpPr>
        <p:spPr/>
        <p:txBody>
          <a:bodyPr/>
          <a:lstStyle/>
          <a:p>
            <a:fld id="{FFFF9492-1D44-49AD-9991-538A6D69B519}" type="datetimeFigureOut">
              <a:rPr lang="en-IN" smtClean="0"/>
              <a:t>09-11-2025</a:t>
            </a:fld>
            <a:endParaRPr lang="en-IN"/>
          </a:p>
        </p:txBody>
      </p:sp>
      <p:sp>
        <p:nvSpPr>
          <p:cNvPr id="5" name="Footer Placeholder 4">
            <a:extLst>
              <a:ext uri="{FF2B5EF4-FFF2-40B4-BE49-F238E27FC236}">
                <a16:creationId xmlns:a16="http://schemas.microsoft.com/office/drawing/2014/main" id="{DBF398D7-2CC0-1E38-3E4D-00437EC0517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201AA3E-87B5-AF29-90CE-35D9877F83D6}"/>
              </a:ext>
            </a:extLst>
          </p:cNvPr>
          <p:cNvSpPr>
            <a:spLocks noGrp="1"/>
          </p:cNvSpPr>
          <p:nvPr>
            <p:ph type="sldNum" sz="quarter" idx="12"/>
          </p:nvPr>
        </p:nvSpPr>
        <p:spPr/>
        <p:txBody>
          <a:bodyPr/>
          <a:lstStyle/>
          <a:p>
            <a:fld id="{62175DAC-FF9C-40CA-8C13-454251D9278A}" type="slidenum">
              <a:rPr lang="en-IN" smtClean="0"/>
              <a:t>‹#›</a:t>
            </a:fld>
            <a:endParaRPr lang="en-IN"/>
          </a:p>
        </p:txBody>
      </p:sp>
    </p:spTree>
    <p:extLst>
      <p:ext uri="{BB962C8B-B14F-4D97-AF65-F5344CB8AC3E}">
        <p14:creationId xmlns:p14="http://schemas.microsoft.com/office/powerpoint/2010/main" val="2578046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5D027-3535-2ACB-09E9-6540084D224C}"/>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943C8CD5-22A1-4BCE-9131-CD6FC33EF9E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678AF983-D208-2AB1-C2ED-001B606875F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275AE472-5A00-654E-704C-996C552377DE}"/>
              </a:ext>
            </a:extLst>
          </p:cNvPr>
          <p:cNvSpPr>
            <a:spLocks noGrp="1"/>
          </p:cNvSpPr>
          <p:nvPr>
            <p:ph type="dt" sz="half" idx="10"/>
          </p:nvPr>
        </p:nvSpPr>
        <p:spPr/>
        <p:txBody>
          <a:bodyPr/>
          <a:lstStyle/>
          <a:p>
            <a:fld id="{FFFF9492-1D44-49AD-9991-538A6D69B519}" type="datetimeFigureOut">
              <a:rPr lang="en-IN" smtClean="0"/>
              <a:t>09-11-2025</a:t>
            </a:fld>
            <a:endParaRPr lang="en-IN"/>
          </a:p>
        </p:txBody>
      </p:sp>
      <p:sp>
        <p:nvSpPr>
          <p:cNvPr id="6" name="Footer Placeholder 5">
            <a:extLst>
              <a:ext uri="{FF2B5EF4-FFF2-40B4-BE49-F238E27FC236}">
                <a16:creationId xmlns:a16="http://schemas.microsoft.com/office/drawing/2014/main" id="{25C74E74-45B0-DDED-20C4-A60E338C191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FF8DDD78-DA18-69E2-A3F6-3C8B39D71B68}"/>
              </a:ext>
            </a:extLst>
          </p:cNvPr>
          <p:cNvSpPr>
            <a:spLocks noGrp="1"/>
          </p:cNvSpPr>
          <p:nvPr>
            <p:ph type="sldNum" sz="quarter" idx="12"/>
          </p:nvPr>
        </p:nvSpPr>
        <p:spPr/>
        <p:txBody>
          <a:bodyPr/>
          <a:lstStyle/>
          <a:p>
            <a:fld id="{62175DAC-FF9C-40CA-8C13-454251D9278A}" type="slidenum">
              <a:rPr lang="en-IN" smtClean="0"/>
              <a:t>‹#›</a:t>
            </a:fld>
            <a:endParaRPr lang="en-IN"/>
          </a:p>
        </p:txBody>
      </p:sp>
    </p:spTree>
    <p:extLst>
      <p:ext uri="{BB962C8B-B14F-4D97-AF65-F5344CB8AC3E}">
        <p14:creationId xmlns:p14="http://schemas.microsoft.com/office/powerpoint/2010/main" val="24537828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818A4-CFAB-36F5-F4A2-5A4D82B2F10B}"/>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11C8211E-B003-26D0-9EDC-9375EB8D366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71880AD-2E98-216F-D011-2A235700FC0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30DD3617-4DDC-E2A9-116C-2504F7AD66C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580EEB5-2799-E697-C3FF-A4A13186AE2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9B9E5B33-0C63-89B2-DF47-1737CB4E0628}"/>
              </a:ext>
            </a:extLst>
          </p:cNvPr>
          <p:cNvSpPr>
            <a:spLocks noGrp="1"/>
          </p:cNvSpPr>
          <p:nvPr>
            <p:ph type="dt" sz="half" idx="10"/>
          </p:nvPr>
        </p:nvSpPr>
        <p:spPr/>
        <p:txBody>
          <a:bodyPr/>
          <a:lstStyle/>
          <a:p>
            <a:fld id="{FFFF9492-1D44-49AD-9991-538A6D69B519}" type="datetimeFigureOut">
              <a:rPr lang="en-IN" smtClean="0"/>
              <a:t>09-11-2025</a:t>
            </a:fld>
            <a:endParaRPr lang="en-IN"/>
          </a:p>
        </p:txBody>
      </p:sp>
      <p:sp>
        <p:nvSpPr>
          <p:cNvPr id="8" name="Footer Placeholder 7">
            <a:extLst>
              <a:ext uri="{FF2B5EF4-FFF2-40B4-BE49-F238E27FC236}">
                <a16:creationId xmlns:a16="http://schemas.microsoft.com/office/drawing/2014/main" id="{3EF72BB7-F0DB-E420-9646-6B7347295C6E}"/>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F1068F47-3069-99E0-8970-8E264C64DB24}"/>
              </a:ext>
            </a:extLst>
          </p:cNvPr>
          <p:cNvSpPr>
            <a:spLocks noGrp="1"/>
          </p:cNvSpPr>
          <p:nvPr>
            <p:ph type="sldNum" sz="quarter" idx="12"/>
          </p:nvPr>
        </p:nvSpPr>
        <p:spPr/>
        <p:txBody>
          <a:bodyPr/>
          <a:lstStyle/>
          <a:p>
            <a:fld id="{62175DAC-FF9C-40CA-8C13-454251D9278A}" type="slidenum">
              <a:rPr lang="en-IN" smtClean="0"/>
              <a:t>‹#›</a:t>
            </a:fld>
            <a:endParaRPr lang="en-IN"/>
          </a:p>
        </p:txBody>
      </p:sp>
    </p:spTree>
    <p:extLst>
      <p:ext uri="{BB962C8B-B14F-4D97-AF65-F5344CB8AC3E}">
        <p14:creationId xmlns:p14="http://schemas.microsoft.com/office/powerpoint/2010/main" val="21160659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975AB-2DAB-170D-B980-B3DF171D4701}"/>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B1ED63AB-7894-66AD-99F5-E3EFD6B348B7}"/>
              </a:ext>
            </a:extLst>
          </p:cNvPr>
          <p:cNvSpPr>
            <a:spLocks noGrp="1"/>
          </p:cNvSpPr>
          <p:nvPr>
            <p:ph type="dt" sz="half" idx="10"/>
          </p:nvPr>
        </p:nvSpPr>
        <p:spPr/>
        <p:txBody>
          <a:bodyPr/>
          <a:lstStyle/>
          <a:p>
            <a:fld id="{FFFF9492-1D44-49AD-9991-538A6D69B519}" type="datetimeFigureOut">
              <a:rPr lang="en-IN" smtClean="0"/>
              <a:t>09-11-2025</a:t>
            </a:fld>
            <a:endParaRPr lang="en-IN"/>
          </a:p>
        </p:txBody>
      </p:sp>
      <p:sp>
        <p:nvSpPr>
          <p:cNvPr id="4" name="Footer Placeholder 3">
            <a:extLst>
              <a:ext uri="{FF2B5EF4-FFF2-40B4-BE49-F238E27FC236}">
                <a16:creationId xmlns:a16="http://schemas.microsoft.com/office/drawing/2014/main" id="{A5BEA51C-E47E-8D02-0D7C-C2D3A6C0112C}"/>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EB9CB62A-F19F-6A54-4A93-486D8941E716}"/>
              </a:ext>
            </a:extLst>
          </p:cNvPr>
          <p:cNvSpPr>
            <a:spLocks noGrp="1"/>
          </p:cNvSpPr>
          <p:nvPr>
            <p:ph type="sldNum" sz="quarter" idx="12"/>
          </p:nvPr>
        </p:nvSpPr>
        <p:spPr/>
        <p:txBody>
          <a:bodyPr/>
          <a:lstStyle/>
          <a:p>
            <a:fld id="{62175DAC-FF9C-40CA-8C13-454251D9278A}" type="slidenum">
              <a:rPr lang="en-IN" smtClean="0"/>
              <a:t>‹#›</a:t>
            </a:fld>
            <a:endParaRPr lang="en-IN"/>
          </a:p>
        </p:txBody>
      </p:sp>
    </p:spTree>
    <p:extLst>
      <p:ext uri="{BB962C8B-B14F-4D97-AF65-F5344CB8AC3E}">
        <p14:creationId xmlns:p14="http://schemas.microsoft.com/office/powerpoint/2010/main" val="30698733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0B44C58-2254-550F-3BF1-1838A00FF316}"/>
              </a:ext>
            </a:extLst>
          </p:cNvPr>
          <p:cNvSpPr>
            <a:spLocks noGrp="1"/>
          </p:cNvSpPr>
          <p:nvPr>
            <p:ph type="dt" sz="half" idx="10"/>
          </p:nvPr>
        </p:nvSpPr>
        <p:spPr/>
        <p:txBody>
          <a:bodyPr/>
          <a:lstStyle/>
          <a:p>
            <a:fld id="{FFFF9492-1D44-49AD-9991-538A6D69B519}" type="datetimeFigureOut">
              <a:rPr lang="en-IN" smtClean="0"/>
              <a:t>09-11-2025</a:t>
            </a:fld>
            <a:endParaRPr lang="en-IN"/>
          </a:p>
        </p:txBody>
      </p:sp>
      <p:sp>
        <p:nvSpPr>
          <p:cNvPr id="3" name="Footer Placeholder 2">
            <a:extLst>
              <a:ext uri="{FF2B5EF4-FFF2-40B4-BE49-F238E27FC236}">
                <a16:creationId xmlns:a16="http://schemas.microsoft.com/office/drawing/2014/main" id="{9C7A9125-7F71-05F6-DFB8-C4EBDEFDCBB2}"/>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B1D815E9-AC4C-AD2A-FD86-021D65EA2DB5}"/>
              </a:ext>
            </a:extLst>
          </p:cNvPr>
          <p:cNvSpPr>
            <a:spLocks noGrp="1"/>
          </p:cNvSpPr>
          <p:nvPr>
            <p:ph type="sldNum" sz="quarter" idx="12"/>
          </p:nvPr>
        </p:nvSpPr>
        <p:spPr/>
        <p:txBody>
          <a:bodyPr/>
          <a:lstStyle/>
          <a:p>
            <a:fld id="{62175DAC-FF9C-40CA-8C13-454251D9278A}" type="slidenum">
              <a:rPr lang="en-IN" smtClean="0"/>
              <a:t>‹#›</a:t>
            </a:fld>
            <a:endParaRPr lang="en-IN"/>
          </a:p>
        </p:txBody>
      </p:sp>
    </p:spTree>
    <p:extLst>
      <p:ext uri="{BB962C8B-B14F-4D97-AF65-F5344CB8AC3E}">
        <p14:creationId xmlns:p14="http://schemas.microsoft.com/office/powerpoint/2010/main" val="32097039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F323C-1E1B-7040-F06A-A0A91BFFA8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E62ADA82-0D8F-2481-8759-7DF4CED84FA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A5E637AF-9A02-DBD7-F4E3-1018DDB44F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3FDE74-4909-344A-FAD0-21F7D310DDDB}"/>
              </a:ext>
            </a:extLst>
          </p:cNvPr>
          <p:cNvSpPr>
            <a:spLocks noGrp="1"/>
          </p:cNvSpPr>
          <p:nvPr>
            <p:ph type="dt" sz="half" idx="10"/>
          </p:nvPr>
        </p:nvSpPr>
        <p:spPr/>
        <p:txBody>
          <a:bodyPr/>
          <a:lstStyle/>
          <a:p>
            <a:fld id="{FFFF9492-1D44-49AD-9991-538A6D69B519}" type="datetimeFigureOut">
              <a:rPr lang="en-IN" smtClean="0"/>
              <a:t>09-11-2025</a:t>
            </a:fld>
            <a:endParaRPr lang="en-IN"/>
          </a:p>
        </p:txBody>
      </p:sp>
      <p:sp>
        <p:nvSpPr>
          <p:cNvPr id="6" name="Footer Placeholder 5">
            <a:extLst>
              <a:ext uri="{FF2B5EF4-FFF2-40B4-BE49-F238E27FC236}">
                <a16:creationId xmlns:a16="http://schemas.microsoft.com/office/drawing/2014/main" id="{E4B309B4-B47A-C211-766D-A34D982A65E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08FC94A2-706A-2659-D884-497DE25D024A}"/>
              </a:ext>
            </a:extLst>
          </p:cNvPr>
          <p:cNvSpPr>
            <a:spLocks noGrp="1"/>
          </p:cNvSpPr>
          <p:nvPr>
            <p:ph type="sldNum" sz="quarter" idx="12"/>
          </p:nvPr>
        </p:nvSpPr>
        <p:spPr/>
        <p:txBody>
          <a:bodyPr/>
          <a:lstStyle/>
          <a:p>
            <a:fld id="{62175DAC-FF9C-40CA-8C13-454251D9278A}" type="slidenum">
              <a:rPr lang="en-IN" smtClean="0"/>
              <a:t>‹#›</a:t>
            </a:fld>
            <a:endParaRPr lang="en-IN"/>
          </a:p>
        </p:txBody>
      </p:sp>
    </p:spTree>
    <p:extLst>
      <p:ext uri="{BB962C8B-B14F-4D97-AF65-F5344CB8AC3E}">
        <p14:creationId xmlns:p14="http://schemas.microsoft.com/office/powerpoint/2010/main" val="32555795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F763C-FE06-5CEE-4EA8-1AEE9C2225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7ACD9C73-1FC0-E682-D5B4-EE6E0ED479C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98468D52-F326-E4D0-1AD1-2D1873610D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FFB2EE6-2C0C-9AF8-3072-1C83AF9C2AC5}"/>
              </a:ext>
            </a:extLst>
          </p:cNvPr>
          <p:cNvSpPr>
            <a:spLocks noGrp="1"/>
          </p:cNvSpPr>
          <p:nvPr>
            <p:ph type="dt" sz="half" idx="10"/>
          </p:nvPr>
        </p:nvSpPr>
        <p:spPr/>
        <p:txBody>
          <a:bodyPr/>
          <a:lstStyle/>
          <a:p>
            <a:fld id="{FFFF9492-1D44-49AD-9991-538A6D69B519}" type="datetimeFigureOut">
              <a:rPr lang="en-IN" smtClean="0"/>
              <a:t>09-11-2025</a:t>
            </a:fld>
            <a:endParaRPr lang="en-IN"/>
          </a:p>
        </p:txBody>
      </p:sp>
      <p:sp>
        <p:nvSpPr>
          <p:cNvPr id="6" name="Footer Placeholder 5">
            <a:extLst>
              <a:ext uri="{FF2B5EF4-FFF2-40B4-BE49-F238E27FC236}">
                <a16:creationId xmlns:a16="http://schemas.microsoft.com/office/drawing/2014/main" id="{EA94AE6D-E922-0D5E-2D8E-523719175CD1}"/>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0DA63252-6FE2-1DE1-22C7-A9048F058180}"/>
              </a:ext>
            </a:extLst>
          </p:cNvPr>
          <p:cNvSpPr>
            <a:spLocks noGrp="1"/>
          </p:cNvSpPr>
          <p:nvPr>
            <p:ph type="sldNum" sz="quarter" idx="12"/>
          </p:nvPr>
        </p:nvSpPr>
        <p:spPr/>
        <p:txBody>
          <a:bodyPr/>
          <a:lstStyle/>
          <a:p>
            <a:fld id="{62175DAC-FF9C-40CA-8C13-454251D9278A}" type="slidenum">
              <a:rPr lang="en-IN" smtClean="0"/>
              <a:t>‹#›</a:t>
            </a:fld>
            <a:endParaRPr lang="en-IN"/>
          </a:p>
        </p:txBody>
      </p:sp>
    </p:spTree>
    <p:extLst>
      <p:ext uri="{BB962C8B-B14F-4D97-AF65-F5344CB8AC3E}">
        <p14:creationId xmlns:p14="http://schemas.microsoft.com/office/powerpoint/2010/main" val="10838172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50689-EC6A-A34D-F552-5FD9C7F503E3}"/>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5092E2A7-6A89-296F-D3DA-44FC135AD08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8450554C-04AB-0256-C804-F09B29BF1CEE}"/>
              </a:ext>
            </a:extLst>
          </p:cNvPr>
          <p:cNvSpPr>
            <a:spLocks noGrp="1"/>
          </p:cNvSpPr>
          <p:nvPr>
            <p:ph type="dt" sz="half" idx="10"/>
          </p:nvPr>
        </p:nvSpPr>
        <p:spPr/>
        <p:txBody>
          <a:bodyPr/>
          <a:lstStyle/>
          <a:p>
            <a:fld id="{FFFF9492-1D44-49AD-9991-538A6D69B519}" type="datetimeFigureOut">
              <a:rPr lang="en-IN" smtClean="0"/>
              <a:t>09-11-2025</a:t>
            </a:fld>
            <a:endParaRPr lang="en-IN"/>
          </a:p>
        </p:txBody>
      </p:sp>
      <p:sp>
        <p:nvSpPr>
          <p:cNvPr id="5" name="Footer Placeholder 4">
            <a:extLst>
              <a:ext uri="{FF2B5EF4-FFF2-40B4-BE49-F238E27FC236}">
                <a16:creationId xmlns:a16="http://schemas.microsoft.com/office/drawing/2014/main" id="{44071F5C-E81C-4CED-39D6-E6735B49B1E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FCD07A5-0D51-FEE5-C27C-C058FA5535DE}"/>
              </a:ext>
            </a:extLst>
          </p:cNvPr>
          <p:cNvSpPr>
            <a:spLocks noGrp="1"/>
          </p:cNvSpPr>
          <p:nvPr>
            <p:ph type="sldNum" sz="quarter" idx="12"/>
          </p:nvPr>
        </p:nvSpPr>
        <p:spPr/>
        <p:txBody>
          <a:bodyPr/>
          <a:lstStyle/>
          <a:p>
            <a:fld id="{62175DAC-FF9C-40CA-8C13-454251D9278A}" type="slidenum">
              <a:rPr lang="en-IN" smtClean="0"/>
              <a:t>‹#›</a:t>
            </a:fld>
            <a:endParaRPr lang="en-IN"/>
          </a:p>
        </p:txBody>
      </p:sp>
    </p:spTree>
    <p:extLst>
      <p:ext uri="{BB962C8B-B14F-4D97-AF65-F5344CB8AC3E}">
        <p14:creationId xmlns:p14="http://schemas.microsoft.com/office/powerpoint/2010/main" val="23160198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7626920-C117-48E3-BC8B-2457F9113AE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C04BE8A1-227F-2E0B-E992-BB00B171FC0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1A3B895E-C5EC-5869-1A5B-EBEC479BD432}"/>
              </a:ext>
            </a:extLst>
          </p:cNvPr>
          <p:cNvSpPr>
            <a:spLocks noGrp="1"/>
          </p:cNvSpPr>
          <p:nvPr>
            <p:ph type="dt" sz="half" idx="10"/>
          </p:nvPr>
        </p:nvSpPr>
        <p:spPr/>
        <p:txBody>
          <a:bodyPr/>
          <a:lstStyle/>
          <a:p>
            <a:fld id="{FFFF9492-1D44-49AD-9991-538A6D69B519}" type="datetimeFigureOut">
              <a:rPr lang="en-IN" smtClean="0"/>
              <a:t>09-11-2025</a:t>
            </a:fld>
            <a:endParaRPr lang="en-IN"/>
          </a:p>
        </p:txBody>
      </p:sp>
      <p:sp>
        <p:nvSpPr>
          <p:cNvPr id="5" name="Footer Placeholder 4">
            <a:extLst>
              <a:ext uri="{FF2B5EF4-FFF2-40B4-BE49-F238E27FC236}">
                <a16:creationId xmlns:a16="http://schemas.microsoft.com/office/drawing/2014/main" id="{90415E22-7592-CCA4-C1C6-7BBB753B58A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8D317D3-C8A2-BF03-C5CF-71764B4FD066}"/>
              </a:ext>
            </a:extLst>
          </p:cNvPr>
          <p:cNvSpPr>
            <a:spLocks noGrp="1"/>
          </p:cNvSpPr>
          <p:nvPr>
            <p:ph type="sldNum" sz="quarter" idx="12"/>
          </p:nvPr>
        </p:nvSpPr>
        <p:spPr/>
        <p:txBody>
          <a:bodyPr/>
          <a:lstStyle/>
          <a:p>
            <a:fld id="{62175DAC-FF9C-40CA-8C13-454251D9278A}" type="slidenum">
              <a:rPr lang="en-IN" smtClean="0"/>
              <a:t>‹#›</a:t>
            </a:fld>
            <a:endParaRPr lang="en-IN"/>
          </a:p>
        </p:txBody>
      </p:sp>
    </p:spTree>
    <p:extLst>
      <p:ext uri="{BB962C8B-B14F-4D97-AF65-F5344CB8AC3E}">
        <p14:creationId xmlns:p14="http://schemas.microsoft.com/office/powerpoint/2010/main" val="838304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bin"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6000"/>
            <a:lum/>
          </a:blip>
          <a:srcRect/>
          <a:stretch>
            <a:fillRect l="-6000" r="-6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F425B9F-1C68-7134-2322-7A3AD3773EB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C16A2D68-6405-96D1-F7BF-80775EC3A0E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4063194-1103-FD98-DD85-A1F8DD3B8DC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FF9492-1D44-49AD-9991-538A6D69B519}" type="datetimeFigureOut">
              <a:rPr lang="en-IN" smtClean="0"/>
              <a:t>09-11-2025</a:t>
            </a:fld>
            <a:endParaRPr lang="en-IN"/>
          </a:p>
        </p:txBody>
      </p:sp>
      <p:sp>
        <p:nvSpPr>
          <p:cNvPr id="5" name="Footer Placeholder 4">
            <a:extLst>
              <a:ext uri="{FF2B5EF4-FFF2-40B4-BE49-F238E27FC236}">
                <a16:creationId xmlns:a16="http://schemas.microsoft.com/office/drawing/2014/main" id="{8D504DD0-9670-54A4-2FE2-7523CB26390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A1020FD6-39AF-8CDA-2A53-7077920D327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2175DAC-FF9C-40CA-8C13-454251D9278A}" type="slidenum">
              <a:rPr lang="en-IN" smtClean="0"/>
              <a:t>‹#›</a:t>
            </a:fld>
            <a:endParaRPr lang="en-IN"/>
          </a:p>
        </p:txBody>
      </p:sp>
    </p:spTree>
    <p:extLst>
      <p:ext uri="{BB962C8B-B14F-4D97-AF65-F5344CB8AC3E}">
        <p14:creationId xmlns:p14="http://schemas.microsoft.com/office/powerpoint/2010/main" val="37174297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hyperlink" Target="https://www.foodinnovationsolutions.com/blog/uk-food-service-growth-expansion-optimisation-2026" TargetMode="External" /><Relationship Id="rId2" Type="http://schemas.openxmlformats.org/officeDocument/2006/relationships/notesSlide" Target="../notesSlides/notesSlide8.xml" /><Relationship Id="rId1" Type="http://schemas.openxmlformats.org/officeDocument/2006/relationships/slideLayout" Target="../slideLayouts/slideLayout2.xml" /><Relationship Id="rId6" Type="http://schemas.openxmlformats.org/officeDocument/2006/relationships/hyperlink" Target="https://takeawaypackaging.co.uk/is-reusable-food-packaging-worth-it/?srsltid=AfmBOoqCRvO1-v_XW3lhGmuSayRORii7g3_V21uou_GbEf59WRMJ3utY" TargetMode="External" /><Relationship Id="rId5" Type="http://schemas.openxmlformats.org/officeDocument/2006/relationships/hyperlink" Target="https://www.gov.uk/limited-company-formation/register-your-company" TargetMode="External" /><Relationship Id="rId4" Type="http://schemas.openxmlformats.org/officeDocument/2006/relationships/hyperlink" Target="https://www.gov.uk/government/publications/government-food-strategy/government-food-strategy"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714F5-AD4A-55F8-7AEB-1B74C72AD7D8}"/>
              </a:ext>
            </a:extLst>
          </p:cNvPr>
          <p:cNvSpPr>
            <a:spLocks noGrp="1"/>
          </p:cNvSpPr>
          <p:nvPr>
            <p:ph type="ctrTitle"/>
          </p:nvPr>
        </p:nvSpPr>
        <p:spPr>
          <a:xfrm>
            <a:off x="1610264" y="2235200"/>
            <a:ext cx="9144000" cy="2387600"/>
          </a:xfrm>
        </p:spPr>
        <p:txBody>
          <a:bodyPr>
            <a:normAutofit fontScale="90000"/>
          </a:bodyPr>
          <a:lstStyle/>
          <a:p>
            <a:r>
              <a:rPr lang="en-US" b="1" dirty="0">
                <a:latin typeface="Times New Roman" panose="02020603050405020304" pitchFamily="18" charset="0"/>
                <a:cs typeface="Times New Roman" panose="02020603050405020304" pitchFamily="18" charset="0"/>
              </a:rPr>
              <a:t>Module Name: Entrepreneurship</a:t>
            </a:r>
            <a:br>
              <a:rPr lang="en-IN" b="1" dirty="0">
                <a:latin typeface="Times New Roman" panose="02020603050405020304" pitchFamily="18" charset="0"/>
                <a:cs typeface="Times New Roman" panose="02020603050405020304" pitchFamily="18" charset="0"/>
              </a:rPr>
            </a:br>
            <a:r>
              <a:rPr lang="en-US" b="1" dirty="0">
                <a:latin typeface="Times New Roman" panose="02020603050405020304" pitchFamily="18" charset="0"/>
                <a:cs typeface="Times New Roman" panose="02020603050405020304" pitchFamily="18" charset="0"/>
              </a:rPr>
              <a:t>Module Code: LCBB5013</a:t>
            </a:r>
            <a:br>
              <a:rPr lang="en-IN" b="1" dirty="0"/>
            </a:br>
            <a:endParaRPr lang="en-IN" b="1" dirty="0"/>
          </a:p>
        </p:txBody>
      </p:sp>
      <p:sp>
        <p:nvSpPr>
          <p:cNvPr id="3" name="Subtitle 2">
            <a:extLst>
              <a:ext uri="{FF2B5EF4-FFF2-40B4-BE49-F238E27FC236}">
                <a16:creationId xmlns:a16="http://schemas.microsoft.com/office/drawing/2014/main" id="{9F0F3566-CEEC-56A2-B1DC-FFD25E835DD2}"/>
              </a:ext>
            </a:extLst>
          </p:cNvPr>
          <p:cNvSpPr>
            <a:spLocks noGrp="1"/>
          </p:cNvSpPr>
          <p:nvPr>
            <p:ph type="subTitle" idx="1"/>
          </p:nvPr>
        </p:nvSpPr>
        <p:spPr>
          <a:xfrm>
            <a:off x="1524000" y="4059237"/>
            <a:ext cx="9144000" cy="1655762"/>
          </a:xfrm>
        </p:spPr>
        <p:txBody>
          <a:bodyPr>
            <a:normAutofit/>
          </a:bodyPr>
          <a:lstStyle/>
          <a:p>
            <a:r>
              <a:rPr lang="en-US" sz="4000" b="1" dirty="0">
                <a:latin typeface="Times New Roman" panose="02020603050405020304" pitchFamily="18" charset="0"/>
                <a:cs typeface="Times New Roman" panose="02020603050405020304" pitchFamily="18" charset="0"/>
              </a:rPr>
              <a:t>Student Name:</a:t>
            </a:r>
            <a:r>
              <a:rPr lang="en-GB" sz="4000" b="1" dirty="0">
                <a:latin typeface="Times New Roman" panose="02020603050405020304" pitchFamily="18" charset="0"/>
                <a:cs typeface="Times New Roman" panose="02020603050405020304" pitchFamily="18" charset="0"/>
              </a:rPr>
              <a:t>Yasmin Saleem</a:t>
            </a:r>
            <a:endParaRPr lang="en-US" sz="4000" b="1" dirty="0">
              <a:latin typeface="Times New Roman" panose="02020603050405020304" pitchFamily="18" charset="0"/>
              <a:cs typeface="Times New Roman" panose="02020603050405020304" pitchFamily="18" charset="0"/>
            </a:endParaRPr>
          </a:p>
          <a:p>
            <a:r>
              <a:rPr lang="en-US" sz="4000" b="1" dirty="0">
                <a:latin typeface="Times New Roman" panose="02020603050405020304" pitchFamily="18" charset="0"/>
                <a:cs typeface="Times New Roman" panose="02020603050405020304" pitchFamily="18" charset="0"/>
              </a:rPr>
              <a:t>Student ID:</a:t>
            </a:r>
            <a:endParaRPr lang="en-IN" sz="40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867854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68668-253E-5707-5FCD-66E3B05C6FD9}"/>
              </a:ext>
            </a:extLst>
          </p:cNvPr>
          <p:cNvSpPr>
            <a:spLocks noGrp="1"/>
          </p:cNvSpPr>
          <p:nvPr>
            <p:ph type="title"/>
          </p:nvPr>
        </p:nvSpPr>
        <p:spPr/>
        <p:txBody>
          <a:bodyPr>
            <a:normAutofit/>
          </a:bodyPr>
          <a:lstStyle/>
          <a:p>
            <a:r>
              <a:rPr lang="en-US" sz="3600" b="1" dirty="0">
                <a:latin typeface="Times New Roman" panose="02020603050405020304" pitchFamily="18" charset="0"/>
                <a:cs typeface="Times New Roman" panose="02020603050405020304" pitchFamily="18" charset="0"/>
              </a:rPr>
              <a:t>Table of Content</a:t>
            </a:r>
            <a:endParaRPr lang="en-IN"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E4C5C7C-07EB-59CF-675A-08EF392BD4C3}"/>
              </a:ext>
            </a:extLst>
          </p:cNvPr>
          <p:cNvSpPr>
            <a:spLocks noGrp="1"/>
          </p:cNvSpPr>
          <p:nvPr>
            <p:ph idx="1"/>
          </p:nvPr>
        </p:nvSpPr>
        <p:spPr/>
        <p:txBody>
          <a:bodyPr>
            <a:normAutofit/>
          </a:bodyPr>
          <a:lstStyle/>
          <a:p>
            <a:r>
              <a:rPr lang="en-US" sz="2400" b="1" dirty="0">
                <a:latin typeface="Times New Roman" panose="02020603050405020304" pitchFamily="18" charset="0"/>
                <a:cs typeface="Times New Roman" panose="02020603050405020304" pitchFamily="18" charset="0"/>
              </a:rPr>
              <a:t>Introduction………………………………………………. 3</a:t>
            </a:r>
          </a:p>
          <a:p>
            <a:r>
              <a:rPr lang="en-US" sz="2400" b="1" dirty="0">
                <a:latin typeface="Times New Roman" panose="02020603050405020304" pitchFamily="18" charset="0"/>
                <a:cs typeface="Times New Roman" panose="02020603050405020304" pitchFamily="18" charset="0"/>
              </a:rPr>
              <a:t>Overview of Business Idea………………………………………. 4</a:t>
            </a:r>
          </a:p>
          <a:p>
            <a:r>
              <a:rPr lang="en-US" sz="2400" b="1" dirty="0">
                <a:latin typeface="Times New Roman" panose="02020603050405020304" pitchFamily="18" charset="0"/>
                <a:cs typeface="Times New Roman" panose="02020603050405020304" pitchFamily="18" charset="0"/>
              </a:rPr>
              <a:t>Main Offers………………………………………………… 5</a:t>
            </a:r>
          </a:p>
          <a:p>
            <a:r>
              <a:rPr lang="en-US" sz="2400" b="1" dirty="0">
                <a:latin typeface="Times New Roman" panose="02020603050405020304" pitchFamily="18" charset="0"/>
                <a:cs typeface="Times New Roman" panose="02020603050405020304" pitchFamily="18" charset="0"/>
              </a:rPr>
              <a:t>Operational Model……………………………………………. 6</a:t>
            </a:r>
          </a:p>
          <a:p>
            <a:r>
              <a:rPr lang="en-US" sz="2400" b="1" dirty="0">
                <a:latin typeface="Times New Roman" panose="02020603050405020304" pitchFamily="18" charset="0"/>
                <a:cs typeface="Times New Roman" panose="02020603050405020304" pitchFamily="18" charset="0"/>
              </a:rPr>
              <a:t>Objectives</a:t>
            </a:r>
            <a:r>
              <a:rPr lang="en-IN" sz="2400" b="1" dirty="0">
                <a:latin typeface="Times New Roman" panose="02020603050405020304" pitchFamily="18" charset="0"/>
                <a:cs typeface="Times New Roman" panose="02020603050405020304" pitchFamily="18" charset="0"/>
              </a:rPr>
              <a:t>………………………………………………………… 7</a:t>
            </a:r>
          </a:p>
          <a:p>
            <a:r>
              <a:rPr lang="en-US" sz="2400" b="1" dirty="0">
                <a:latin typeface="Times New Roman" panose="02020603050405020304" pitchFamily="18" charset="0"/>
                <a:cs typeface="Times New Roman" panose="02020603050405020304" pitchFamily="18" charset="0"/>
              </a:rPr>
              <a:t>Unique Selling Proposition…………………………………….. 8</a:t>
            </a:r>
          </a:p>
          <a:p>
            <a:r>
              <a:rPr lang="en-US" sz="2400" b="1" dirty="0">
                <a:latin typeface="Times New Roman" panose="02020603050405020304" pitchFamily="18" charset="0"/>
                <a:cs typeface="Times New Roman" panose="02020603050405020304" pitchFamily="18" charset="0"/>
              </a:rPr>
              <a:t>Conclusion……………………………………………………. 9</a:t>
            </a:r>
          </a:p>
          <a:p>
            <a:r>
              <a:rPr lang="en-US" sz="2400" b="1" dirty="0">
                <a:latin typeface="Times New Roman" panose="02020603050405020304" pitchFamily="18" charset="0"/>
                <a:cs typeface="Times New Roman" panose="02020603050405020304" pitchFamily="18" charset="0"/>
              </a:rPr>
              <a:t>References…............................................................................. 10</a:t>
            </a:r>
            <a:endParaRPr lang="en-IN" sz="2400" dirty="0"/>
          </a:p>
        </p:txBody>
      </p:sp>
    </p:spTree>
    <p:extLst>
      <p:ext uri="{BB962C8B-B14F-4D97-AF65-F5344CB8AC3E}">
        <p14:creationId xmlns:p14="http://schemas.microsoft.com/office/powerpoint/2010/main" val="35160872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2E359-3FC1-EC14-B227-DBDDABA5D2E1}"/>
              </a:ext>
            </a:extLst>
          </p:cNvPr>
          <p:cNvSpPr>
            <a:spLocks noGrp="1"/>
          </p:cNvSpPr>
          <p:nvPr>
            <p:ph type="title"/>
          </p:nvPr>
        </p:nvSpPr>
        <p:spPr/>
        <p:txBody>
          <a:bodyPr>
            <a:normAutofit/>
          </a:bodyPr>
          <a:lstStyle/>
          <a:p>
            <a:r>
              <a:rPr lang="en-US" sz="3600" b="1" dirty="0">
                <a:latin typeface="Times New Roman" panose="02020603050405020304" pitchFamily="18" charset="0"/>
                <a:cs typeface="Times New Roman" panose="02020603050405020304" pitchFamily="18" charset="0"/>
              </a:rPr>
              <a:t>Introduction</a:t>
            </a:r>
            <a:br>
              <a:rPr lang="en-IN" sz="3600" b="1" dirty="0"/>
            </a:br>
            <a:endParaRPr lang="en-IN" sz="3600" dirty="0"/>
          </a:p>
        </p:txBody>
      </p:sp>
      <p:sp>
        <p:nvSpPr>
          <p:cNvPr id="3" name="Content Placeholder 2">
            <a:extLst>
              <a:ext uri="{FF2B5EF4-FFF2-40B4-BE49-F238E27FC236}">
                <a16:creationId xmlns:a16="http://schemas.microsoft.com/office/drawing/2014/main" id="{EC14E60B-5E0F-FF4A-ECFD-0D5124E7DC9A}"/>
              </a:ext>
            </a:extLst>
          </p:cNvPr>
          <p:cNvSpPr>
            <a:spLocks noGrp="1"/>
          </p:cNvSpPr>
          <p:nvPr>
            <p:ph idx="1"/>
          </p:nvPr>
        </p:nvSpPr>
        <p:spPr>
          <a:xfrm>
            <a:off x="838200" y="1825625"/>
            <a:ext cx="4967377" cy="4351338"/>
          </a:xfrm>
        </p:spPr>
        <p:txBody>
          <a:bodyPr>
            <a:normAutofit/>
          </a:bodyPr>
          <a:lstStyle/>
          <a:p>
            <a:r>
              <a:rPr lang="en-US" sz="2000" dirty="0">
                <a:latin typeface="Times New Roman" panose="02020603050405020304" pitchFamily="18" charset="0"/>
                <a:cs typeface="Times New Roman" panose="02020603050405020304" pitchFamily="18" charset="0"/>
              </a:rPr>
              <a:t>The below-mentioned presentation will focus on summarising the business plan of task 1. </a:t>
            </a: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Good Day Tiffin is a vegetarian-centered and Indian-led daily meal delivery service. </a:t>
            </a: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An overall business plan and an overview of the main service will be provided in this presentation.</a:t>
            </a:r>
            <a:endParaRPr lang="en-IN" sz="2000" dirty="0">
              <a:latin typeface="Times New Roman" panose="02020603050405020304" pitchFamily="18" charset="0"/>
              <a:cs typeface="Times New Roman" panose="02020603050405020304" pitchFamily="18" charset="0"/>
            </a:endParaRPr>
          </a:p>
        </p:txBody>
      </p:sp>
      <p:pic>
        <p:nvPicPr>
          <p:cNvPr id="1026" name="Picture 2" descr="What are the types of Entrepreneurs? - Entrepreneurs Collective Four main  types">
            <a:extLst>
              <a:ext uri="{FF2B5EF4-FFF2-40B4-BE49-F238E27FC236}">
                <a16:creationId xmlns:a16="http://schemas.microsoft.com/office/drawing/2014/main" id="{D04C9FF6-B6F2-13F2-97C0-1AE3BAE264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397478"/>
            <a:ext cx="5533188" cy="392502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FD208D2-329E-5245-283B-0BCF450B07CA}"/>
              </a:ext>
            </a:extLst>
          </p:cNvPr>
          <p:cNvSpPr txBox="1"/>
          <p:nvPr/>
        </p:nvSpPr>
        <p:spPr>
          <a:xfrm>
            <a:off x="7576149" y="5607972"/>
            <a:ext cx="3250002" cy="369332"/>
          </a:xfrm>
          <a:prstGeom prst="rect">
            <a:avLst/>
          </a:prstGeom>
          <a:noFill/>
        </p:spPr>
        <p:txBody>
          <a:bodyPr wrap="square">
            <a:spAutoFit/>
          </a:bodyPr>
          <a:lstStyle/>
          <a:p>
            <a:r>
              <a:rPr lang="en-US" sz="1800" kern="0" dirty="0">
                <a:solidFill>
                  <a:srgbClr val="000000"/>
                </a:solidFill>
                <a:effectLst/>
                <a:latin typeface="Times New Roman" panose="02020603050405020304" pitchFamily="18" charset="0"/>
                <a:ea typeface="Calibri" panose="020F0502020204030204" pitchFamily="34" charset="0"/>
              </a:rPr>
              <a:t>(Barringer and Ireland, 2021)</a:t>
            </a:r>
            <a:endParaRPr lang="en-IN" dirty="0"/>
          </a:p>
        </p:txBody>
      </p:sp>
    </p:spTree>
    <p:extLst>
      <p:ext uri="{BB962C8B-B14F-4D97-AF65-F5344CB8AC3E}">
        <p14:creationId xmlns:p14="http://schemas.microsoft.com/office/powerpoint/2010/main" val="286625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1A9AE-8BFE-E23E-CE4A-10A3DF667EF2}"/>
              </a:ext>
            </a:extLst>
          </p:cNvPr>
          <p:cNvSpPr>
            <a:spLocks noGrp="1"/>
          </p:cNvSpPr>
          <p:nvPr>
            <p:ph type="title"/>
          </p:nvPr>
        </p:nvSpPr>
        <p:spPr>
          <a:xfrm>
            <a:off x="5486399" y="442763"/>
            <a:ext cx="5752381" cy="1325563"/>
          </a:xfrm>
        </p:spPr>
        <p:txBody>
          <a:bodyPr/>
          <a:lstStyle/>
          <a:p>
            <a:r>
              <a:rPr lang="en-US" sz="3600" b="1" dirty="0">
                <a:latin typeface="Times New Roman" panose="02020603050405020304" pitchFamily="18" charset="0"/>
                <a:cs typeface="Times New Roman" panose="02020603050405020304" pitchFamily="18" charset="0"/>
              </a:rPr>
              <a:t>Overview of Business Idea</a:t>
            </a:r>
            <a:br>
              <a:rPr lang="en-IN" b="1" dirty="0"/>
            </a:br>
            <a:endParaRPr lang="en-IN" dirty="0"/>
          </a:p>
        </p:txBody>
      </p:sp>
      <p:sp>
        <p:nvSpPr>
          <p:cNvPr id="3" name="Content Placeholder 2">
            <a:extLst>
              <a:ext uri="{FF2B5EF4-FFF2-40B4-BE49-F238E27FC236}">
                <a16:creationId xmlns:a16="http://schemas.microsoft.com/office/drawing/2014/main" id="{DDE95FB0-469F-CD7A-6200-EC3622624565}"/>
              </a:ext>
            </a:extLst>
          </p:cNvPr>
          <p:cNvSpPr>
            <a:spLocks noGrp="1"/>
          </p:cNvSpPr>
          <p:nvPr>
            <p:ph idx="1"/>
          </p:nvPr>
        </p:nvSpPr>
        <p:spPr>
          <a:xfrm>
            <a:off x="5486399" y="1592711"/>
            <a:ext cx="6229709" cy="4351338"/>
          </a:xfrm>
        </p:spPr>
        <p:txBody>
          <a:bodyPr>
            <a:normAutofit/>
          </a:bodyPr>
          <a:lstStyle/>
          <a:p>
            <a:r>
              <a:rPr lang="en-US" sz="2000" dirty="0">
                <a:latin typeface="Times New Roman" panose="02020603050405020304" pitchFamily="18" charset="0"/>
                <a:cs typeface="Times New Roman" panose="02020603050405020304" pitchFamily="18" charset="0"/>
              </a:rPr>
              <a:t>Good Day Tiffin is a vegetarian-centered and modern Indian-led daily meal delivery service that combines factors like sustainability, safety, and convenience. </a:t>
            </a: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The particular business will mainly focus on delivering fresh food items while prioritising allergen control as well as inclusivity (Barringer and Ireland, 2021). </a:t>
            </a: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The tiffin service will operate through two totally different production lines, including a common vegetarian base as well as a separate "Free-from+Vegan Main", which will contribute to enhanced trust. </a:t>
            </a:r>
            <a:endParaRPr lang="en-IN" sz="2000" dirty="0">
              <a:latin typeface="Times New Roman" panose="02020603050405020304" pitchFamily="18" charset="0"/>
              <a:cs typeface="Times New Roman" panose="02020603050405020304" pitchFamily="18" charset="0"/>
            </a:endParaRPr>
          </a:p>
        </p:txBody>
      </p:sp>
      <p:pic>
        <p:nvPicPr>
          <p:cNvPr id="2050" name="Picture 2" descr="Top 10 Food Delivery Business Ideas for 2025">
            <a:extLst>
              <a:ext uri="{FF2B5EF4-FFF2-40B4-BE49-F238E27FC236}">
                <a16:creationId xmlns:a16="http://schemas.microsoft.com/office/drawing/2014/main" id="{7032741C-F8F9-A295-7607-D44490CB022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6927" y="1642054"/>
            <a:ext cx="5319472" cy="357389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E31995D-E125-E059-7A9F-B737AC74F764}"/>
              </a:ext>
            </a:extLst>
          </p:cNvPr>
          <p:cNvSpPr txBox="1"/>
          <p:nvPr/>
        </p:nvSpPr>
        <p:spPr>
          <a:xfrm>
            <a:off x="1287493" y="5574717"/>
            <a:ext cx="3551927" cy="369332"/>
          </a:xfrm>
          <a:prstGeom prst="rect">
            <a:avLst/>
          </a:prstGeom>
          <a:noFill/>
        </p:spPr>
        <p:txBody>
          <a:bodyPr wrap="square">
            <a:spAutoFit/>
          </a:bodyPr>
          <a:lstStyle/>
          <a:p>
            <a:r>
              <a:rPr lang="en-US" sz="1800" kern="0" dirty="0">
                <a:solidFill>
                  <a:srgbClr val="000000"/>
                </a:solidFill>
                <a:effectLst/>
                <a:latin typeface="Times New Roman" panose="02020603050405020304" pitchFamily="18" charset="0"/>
                <a:ea typeface="Calibri" panose="020F0502020204030204" pitchFamily="34" charset="0"/>
              </a:rPr>
              <a:t>(Barringer and Ireland, 2021)</a:t>
            </a:r>
            <a:endParaRPr lang="en-IN" dirty="0"/>
          </a:p>
        </p:txBody>
      </p:sp>
    </p:spTree>
    <p:extLst>
      <p:ext uri="{BB962C8B-B14F-4D97-AF65-F5344CB8AC3E}">
        <p14:creationId xmlns:p14="http://schemas.microsoft.com/office/powerpoint/2010/main" val="13884864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6772A-0A3C-D76D-35EC-553E860723A1}"/>
              </a:ext>
            </a:extLst>
          </p:cNvPr>
          <p:cNvSpPr>
            <a:spLocks noGrp="1"/>
          </p:cNvSpPr>
          <p:nvPr>
            <p:ph type="title"/>
          </p:nvPr>
        </p:nvSpPr>
        <p:spPr>
          <a:xfrm>
            <a:off x="838200" y="681037"/>
            <a:ext cx="10515600" cy="1325563"/>
          </a:xfrm>
        </p:spPr>
        <p:txBody>
          <a:bodyPr/>
          <a:lstStyle/>
          <a:p>
            <a:r>
              <a:rPr lang="en-US" sz="3600" b="1" dirty="0">
                <a:latin typeface="Times New Roman" panose="02020603050405020304" pitchFamily="18" charset="0"/>
                <a:cs typeface="Times New Roman" panose="02020603050405020304" pitchFamily="18" charset="0"/>
              </a:rPr>
              <a:t>Main Offers</a:t>
            </a:r>
            <a:br>
              <a:rPr lang="en-IN" b="1" dirty="0"/>
            </a:br>
            <a:endParaRPr lang="en-IN" dirty="0"/>
          </a:p>
        </p:txBody>
      </p:sp>
      <p:sp>
        <p:nvSpPr>
          <p:cNvPr id="3" name="Content Placeholder 2">
            <a:extLst>
              <a:ext uri="{FF2B5EF4-FFF2-40B4-BE49-F238E27FC236}">
                <a16:creationId xmlns:a16="http://schemas.microsoft.com/office/drawing/2014/main" id="{CD6782FE-BB31-14BF-4FAB-992A89817FF8}"/>
              </a:ext>
            </a:extLst>
          </p:cNvPr>
          <p:cNvSpPr>
            <a:spLocks noGrp="1"/>
          </p:cNvSpPr>
          <p:nvPr>
            <p:ph idx="1"/>
          </p:nvPr>
        </p:nvSpPr>
        <p:spPr>
          <a:xfrm>
            <a:off x="838200" y="1825625"/>
            <a:ext cx="5571226" cy="4351338"/>
          </a:xfrm>
        </p:spPr>
        <p:txBody>
          <a:bodyPr>
            <a:normAutofit/>
          </a:bodyPr>
          <a:lstStyle/>
          <a:p>
            <a:r>
              <a:rPr lang="en-US" sz="2000" dirty="0">
                <a:latin typeface="Times New Roman" panose="02020603050405020304" pitchFamily="18" charset="0"/>
                <a:cs typeface="Times New Roman" panose="02020603050405020304" pitchFamily="18" charset="0"/>
              </a:rPr>
              <a:t>Good Day Tiffin will offer a wide range of meal plans to customers of different lifestyles. </a:t>
            </a: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Their service offerings include a Good Day Weekender plan with a dessert and upcharge, Full-Circle 28 for the customers who take monthly services, a 20-weekday rolling plan, and a weekday daily main meal </a:t>
            </a:r>
            <a:r>
              <a:rPr lang="en-GB" sz="2000" dirty="0">
                <a:latin typeface="Times New Roman" panose="02020603050405020304" pitchFamily="18" charset="0"/>
                <a:cs typeface="Times New Roman" panose="02020603050405020304" pitchFamily="18" charset="0"/>
              </a:rPr>
              <a:t>(Grant, 2021)</a:t>
            </a:r>
            <a:r>
              <a:rPr lang="en-US" sz="2000" dirty="0">
                <a:latin typeface="Times New Roman" panose="02020603050405020304" pitchFamily="18" charset="0"/>
                <a:cs typeface="Times New Roman" panose="02020603050405020304" pitchFamily="18" charset="0"/>
              </a:rPr>
              <a:t>.</a:t>
            </a: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The respective company takes its orders through both its website and app, which makes its ordering method accessible. </a:t>
            </a:r>
            <a:endParaRPr lang="en-IN" sz="2000" dirty="0">
              <a:latin typeface="Times New Roman" panose="02020603050405020304" pitchFamily="18" charset="0"/>
              <a:cs typeface="Times New Roman" panose="02020603050405020304" pitchFamily="18" charset="0"/>
            </a:endParaRPr>
          </a:p>
        </p:txBody>
      </p:sp>
      <p:pic>
        <p:nvPicPr>
          <p:cNvPr id="3074" name="Picture 2" descr="How to Start A New Food Delivery Business In 2023?">
            <a:extLst>
              <a:ext uri="{FF2B5EF4-FFF2-40B4-BE49-F238E27FC236}">
                <a16:creationId xmlns:a16="http://schemas.microsoft.com/office/drawing/2014/main" id="{01F0F9B8-1187-237D-B86F-7AD425BAFB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56076" y="1825625"/>
            <a:ext cx="5385757" cy="336609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E3AAE50-E419-BEC3-6244-925E2E41F651}"/>
              </a:ext>
            </a:extLst>
          </p:cNvPr>
          <p:cNvSpPr txBox="1"/>
          <p:nvPr/>
        </p:nvSpPr>
        <p:spPr>
          <a:xfrm>
            <a:off x="8723463" y="5495828"/>
            <a:ext cx="1981919" cy="369332"/>
          </a:xfrm>
          <a:prstGeom prst="rect">
            <a:avLst/>
          </a:prstGeom>
          <a:noFill/>
        </p:spPr>
        <p:txBody>
          <a:bodyPr wrap="square">
            <a:spAutoFit/>
          </a:bodyPr>
          <a:lstStyle/>
          <a:p>
            <a:r>
              <a:rPr lang="en-GB" sz="1800" kern="0" dirty="0">
                <a:solidFill>
                  <a:srgbClr val="000000"/>
                </a:solidFill>
                <a:effectLst/>
                <a:latin typeface="Times New Roman" panose="02020603050405020304" pitchFamily="18" charset="0"/>
                <a:ea typeface="Calibri" panose="020F0502020204030204" pitchFamily="34" charset="0"/>
              </a:rPr>
              <a:t>(Grant, 2021)</a:t>
            </a:r>
            <a:endParaRPr lang="en-IN" dirty="0"/>
          </a:p>
        </p:txBody>
      </p:sp>
    </p:spTree>
    <p:extLst>
      <p:ext uri="{BB962C8B-B14F-4D97-AF65-F5344CB8AC3E}">
        <p14:creationId xmlns:p14="http://schemas.microsoft.com/office/powerpoint/2010/main" val="7943382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DC03C-FD91-C6D1-251D-F7F4FF578584}"/>
              </a:ext>
            </a:extLst>
          </p:cNvPr>
          <p:cNvSpPr>
            <a:spLocks noGrp="1"/>
          </p:cNvSpPr>
          <p:nvPr>
            <p:ph type="title"/>
          </p:nvPr>
        </p:nvSpPr>
        <p:spPr>
          <a:xfrm>
            <a:off x="5451894" y="681037"/>
            <a:ext cx="4691332" cy="1325563"/>
          </a:xfrm>
        </p:spPr>
        <p:txBody>
          <a:bodyPr/>
          <a:lstStyle/>
          <a:p>
            <a:r>
              <a:rPr lang="en-US" sz="3600" b="1" dirty="0">
                <a:latin typeface="Times New Roman" panose="02020603050405020304" pitchFamily="18" charset="0"/>
                <a:cs typeface="Times New Roman" panose="02020603050405020304" pitchFamily="18" charset="0"/>
              </a:rPr>
              <a:t>Operational Model</a:t>
            </a:r>
            <a:br>
              <a:rPr lang="en-IN" b="1" dirty="0"/>
            </a:br>
            <a:endParaRPr lang="en-IN" dirty="0"/>
          </a:p>
        </p:txBody>
      </p:sp>
      <p:sp>
        <p:nvSpPr>
          <p:cNvPr id="3" name="Content Placeholder 2">
            <a:extLst>
              <a:ext uri="{FF2B5EF4-FFF2-40B4-BE49-F238E27FC236}">
                <a16:creationId xmlns:a16="http://schemas.microsoft.com/office/drawing/2014/main" id="{FEE2ED89-DF1E-5C88-F4E8-77D4D4D32FA1}"/>
              </a:ext>
            </a:extLst>
          </p:cNvPr>
          <p:cNvSpPr>
            <a:spLocks noGrp="1"/>
          </p:cNvSpPr>
          <p:nvPr>
            <p:ph idx="1"/>
          </p:nvPr>
        </p:nvSpPr>
        <p:spPr>
          <a:xfrm>
            <a:off x="5357004" y="1825625"/>
            <a:ext cx="5996796" cy="4351338"/>
          </a:xfrm>
        </p:spPr>
        <p:txBody>
          <a:bodyPr>
            <a:normAutofit/>
          </a:bodyPr>
          <a:lstStyle/>
          <a:p>
            <a:r>
              <a:rPr lang="en-US" sz="2000" dirty="0">
                <a:latin typeface="Times New Roman" panose="02020603050405020304" pitchFamily="18" charset="0"/>
                <a:cs typeface="Times New Roman" panose="02020603050405020304" pitchFamily="18" charset="0"/>
              </a:rPr>
              <a:t>Good Day Tiffin focuses on efficiency, food safety, and consistency. </a:t>
            </a: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The business will try to control its food quality and decrease waste by maintaining its differentiation between Vegetarian meals and Free-from+Vegan meals with meat add-ons. </a:t>
            </a: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As Good Day Tiffin will mainly rely on daily orders within several locations, the knowledge regarding routes is important to ensure effective delivery </a:t>
            </a:r>
            <a:r>
              <a:rPr lang="en-GB" sz="2000" dirty="0">
                <a:latin typeface="Times New Roman" panose="02020603050405020304" pitchFamily="18" charset="0"/>
                <a:cs typeface="Times New Roman" panose="02020603050405020304" pitchFamily="18" charset="0"/>
              </a:rPr>
              <a:t>(Dimbleby, 2021)</a:t>
            </a:r>
            <a:r>
              <a:rPr lang="en-US" sz="2000" dirty="0">
                <a:latin typeface="Times New Roman" panose="02020603050405020304" pitchFamily="18" charset="0"/>
                <a:cs typeface="Times New Roman" panose="02020603050405020304" pitchFamily="18" charset="0"/>
              </a:rPr>
              <a:t>.</a:t>
            </a:r>
            <a:endParaRPr lang="en-IN" sz="2000" dirty="0">
              <a:latin typeface="Times New Roman" panose="02020603050405020304" pitchFamily="18" charset="0"/>
              <a:cs typeface="Times New Roman" panose="02020603050405020304" pitchFamily="18" charset="0"/>
            </a:endParaRPr>
          </a:p>
        </p:txBody>
      </p:sp>
      <p:pic>
        <p:nvPicPr>
          <p:cNvPr id="4098" name="Picture 2" descr="Best Food Delivery Companies 2025 | Built In">
            <a:extLst>
              <a:ext uri="{FF2B5EF4-FFF2-40B4-BE49-F238E27FC236}">
                <a16:creationId xmlns:a16="http://schemas.microsoft.com/office/drawing/2014/main" id="{095D7E67-2059-BF9E-67F2-C1DDD3D8C1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3778" y="2006600"/>
            <a:ext cx="5019065" cy="3106311"/>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0832560-B4BC-19E2-159D-50C46604715A}"/>
              </a:ext>
            </a:extLst>
          </p:cNvPr>
          <p:cNvSpPr txBox="1"/>
          <p:nvPr/>
        </p:nvSpPr>
        <p:spPr>
          <a:xfrm>
            <a:off x="2055243" y="5340552"/>
            <a:ext cx="1800764" cy="369332"/>
          </a:xfrm>
          <a:prstGeom prst="rect">
            <a:avLst/>
          </a:prstGeom>
          <a:noFill/>
        </p:spPr>
        <p:txBody>
          <a:bodyPr wrap="square">
            <a:spAutoFit/>
          </a:bodyPr>
          <a:lstStyle/>
          <a:p>
            <a:r>
              <a:rPr lang="en-GB" sz="1800" kern="0" dirty="0">
                <a:solidFill>
                  <a:srgbClr val="000000"/>
                </a:solidFill>
                <a:effectLst/>
                <a:latin typeface="Times New Roman" panose="02020603050405020304" pitchFamily="18" charset="0"/>
                <a:ea typeface="Calibri" panose="020F0502020204030204" pitchFamily="34" charset="0"/>
              </a:rPr>
              <a:t>(Grant, 2021)</a:t>
            </a:r>
            <a:endParaRPr lang="en-IN" dirty="0"/>
          </a:p>
        </p:txBody>
      </p:sp>
    </p:spTree>
    <p:extLst>
      <p:ext uri="{BB962C8B-B14F-4D97-AF65-F5344CB8AC3E}">
        <p14:creationId xmlns:p14="http://schemas.microsoft.com/office/powerpoint/2010/main" val="25547483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CFE9F-2EBC-1CF2-8762-3E7FFDE46C53}"/>
              </a:ext>
            </a:extLst>
          </p:cNvPr>
          <p:cNvSpPr>
            <a:spLocks noGrp="1"/>
          </p:cNvSpPr>
          <p:nvPr>
            <p:ph type="title"/>
          </p:nvPr>
        </p:nvSpPr>
        <p:spPr/>
        <p:txBody>
          <a:bodyPr>
            <a:normAutofit/>
          </a:bodyPr>
          <a:lstStyle/>
          <a:p>
            <a:r>
              <a:rPr lang="en-US" sz="3600" b="1" dirty="0">
                <a:latin typeface="Times New Roman" panose="02020603050405020304" pitchFamily="18" charset="0"/>
                <a:cs typeface="Times New Roman" panose="02020603050405020304" pitchFamily="18" charset="0"/>
              </a:rPr>
              <a:t>Objectives</a:t>
            </a:r>
            <a:br>
              <a:rPr lang="en-IN" sz="3600" b="1" dirty="0">
                <a:latin typeface="Times New Roman" panose="02020603050405020304" pitchFamily="18" charset="0"/>
                <a:cs typeface="Times New Roman" panose="02020603050405020304" pitchFamily="18" charset="0"/>
              </a:rPr>
            </a:br>
            <a:endParaRPr lang="en-IN" sz="3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9045C50-152F-AC9D-7F92-1F5C63120EA7}"/>
              </a:ext>
            </a:extLst>
          </p:cNvPr>
          <p:cNvSpPr>
            <a:spLocks noGrp="1"/>
          </p:cNvSpPr>
          <p:nvPr>
            <p:ph idx="1"/>
          </p:nvPr>
        </p:nvSpPr>
        <p:spPr>
          <a:xfrm>
            <a:off x="838199" y="1690688"/>
            <a:ext cx="5502215" cy="4351338"/>
          </a:xfrm>
        </p:spPr>
        <p:txBody>
          <a:bodyPr>
            <a:normAutofit lnSpcReduction="10000"/>
          </a:bodyPr>
          <a:lstStyle/>
          <a:p>
            <a:r>
              <a:rPr lang="en-US" sz="2000" b="1" u="sng" dirty="0">
                <a:latin typeface="Times New Roman" panose="02020603050405020304" pitchFamily="18" charset="0"/>
                <a:cs typeface="Times New Roman" panose="02020603050405020304" pitchFamily="18" charset="0"/>
              </a:rPr>
              <a:t>Short-term objectives</a:t>
            </a:r>
            <a:endParaRPr lang="en-IN"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1. Providing training to the staff regarding allergen management as well as food safety procedures for separate kitchens (GOV.UK, 2025).   </a:t>
            </a:r>
            <a:endParaRPr lang="en-IN"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2. Completing all paperwork regarding food-safety regulations and registering premises.</a:t>
            </a:r>
            <a:endParaRPr lang="en-IN" sz="2000" dirty="0">
              <a:latin typeface="Times New Roman" panose="02020603050405020304" pitchFamily="18" charset="0"/>
              <a:cs typeface="Times New Roman" panose="02020603050405020304" pitchFamily="18" charset="0"/>
            </a:endParaRPr>
          </a:p>
          <a:p>
            <a:r>
              <a:rPr lang="en-US" sz="2000" b="1" u="sng" dirty="0">
                <a:latin typeface="Times New Roman" panose="02020603050405020304" pitchFamily="18" charset="0"/>
                <a:cs typeface="Times New Roman" panose="02020603050405020304" pitchFamily="18" charset="0"/>
              </a:rPr>
              <a:t>Long-term objectives</a:t>
            </a:r>
            <a:endParaRPr lang="en-IN"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1. Expanding its service in several regions while maintaining efficient delivery service and consistent allergen safety.</a:t>
            </a:r>
            <a:endParaRPr lang="en-IN"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2. Securing partnerships with several office clusters for enhancing delivery service and order value.</a:t>
            </a:r>
            <a:endParaRPr lang="en-IN" sz="2000" dirty="0">
              <a:latin typeface="Times New Roman" panose="02020603050405020304" pitchFamily="18" charset="0"/>
              <a:cs typeface="Times New Roman" panose="02020603050405020304" pitchFamily="18" charset="0"/>
            </a:endParaRPr>
          </a:p>
          <a:p>
            <a:endParaRPr lang="en-IN" dirty="0"/>
          </a:p>
        </p:txBody>
      </p:sp>
      <p:pic>
        <p:nvPicPr>
          <p:cNvPr id="5122" name="Picture 2" descr="What are the benefits of Making an Online Food Delivery App">
            <a:extLst>
              <a:ext uri="{FF2B5EF4-FFF2-40B4-BE49-F238E27FC236}">
                <a16:creationId xmlns:a16="http://schemas.microsoft.com/office/drawing/2014/main" id="{D00ED8E6-56F5-36C4-A0DF-A82E078CC6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91300" y="952859"/>
            <a:ext cx="4762500" cy="4762500"/>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93C639A-76C3-DF1F-4FA1-F85DEB561A84}"/>
              </a:ext>
            </a:extLst>
          </p:cNvPr>
          <p:cNvSpPr txBox="1"/>
          <p:nvPr/>
        </p:nvSpPr>
        <p:spPr>
          <a:xfrm>
            <a:off x="7972964" y="5933761"/>
            <a:ext cx="3163738" cy="369332"/>
          </a:xfrm>
          <a:prstGeom prst="rect">
            <a:avLst/>
          </a:prstGeom>
          <a:noFill/>
        </p:spPr>
        <p:txBody>
          <a:bodyPr wrap="square">
            <a:spAutoFit/>
          </a:bodyPr>
          <a:lstStyle/>
          <a:p>
            <a:r>
              <a:rPr lang="en-US" sz="1800" kern="0" dirty="0">
                <a:solidFill>
                  <a:srgbClr val="000000"/>
                </a:solidFill>
                <a:effectLst/>
                <a:latin typeface="Times New Roman" panose="02020603050405020304" pitchFamily="18" charset="0"/>
                <a:ea typeface="Calibri" panose="020F0502020204030204" pitchFamily="34" charset="0"/>
              </a:rPr>
              <a:t>(Kancharla </a:t>
            </a:r>
            <a:r>
              <a:rPr lang="en-US" sz="1800" i="1" kern="0" dirty="0">
                <a:solidFill>
                  <a:srgbClr val="000000"/>
                </a:solidFill>
                <a:effectLst/>
                <a:latin typeface="Times New Roman" panose="02020603050405020304" pitchFamily="18" charset="0"/>
                <a:ea typeface="Calibri" panose="020F0502020204030204" pitchFamily="34" charset="0"/>
              </a:rPr>
              <a:t>et al</a:t>
            </a:r>
            <a:r>
              <a:rPr lang="en-US" sz="1800" kern="0" dirty="0">
                <a:solidFill>
                  <a:srgbClr val="000000"/>
                </a:solidFill>
                <a:effectLst/>
                <a:latin typeface="Times New Roman" panose="02020603050405020304" pitchFamily="18" charset="0"/>
                <a:ea typeface="Calibri" panose="020F0502020204030204" pitchFamily="34" charset="0"/>
              </a:rPr>
              <a:t>., 2024)</a:t>
            </a:r>
            <a:endParaRPr lang="en-IN" dirty="0"/>
          </a:p>
        </p:txBody>
      </p:sp>
    </p:spTree>
    <p:extLst>
      <p:ext uri="{BB962C8B-B14F-4D97-AF65-F5344CB8AC3E}">
        <p14:creationId xmlns:p14="http://schemas.microsoft.com/office/powerpoint/2010/main" val="24942221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94069-8B44-39FA-B3B4-2AF2CDFED86D}"/>
              </a:ext>
            </a:extLst>
          </p:cNvPr>
          <p:cNvSpPr>
            <a:spLocks noGrp="1"/>
          </p:cNvSpPr>
          <p:nvPr>
            <p:ph type="title"/>
          </p:nvPr>
        </p:nvSpPr>
        <p:spPr>
          <a:xfrm>
            <a:off x="5693434" y="500062"/>
            <a:ext cx="5924909" cy="1325563"/>
          </a:xfrm>
        </p:spPr>
        <p:txBody>
          <a:bodyPr>
            <a:normAutofit/>
          </a:bodyPr>
          <a:lstStyle/>
          <a:p>
            <a:r>
              <a:rPr lang="en-US" sz="3600" b="1" dirty="0">
                <a:latin typeface="Times New Roman" panose="02020603050405020304" pitchFamily="18" charset="0"/>
                <a:cs typeface="Times New Roman" panose="02020603050405020304" pitchFamily="18" charset="0"/>
              </a:rPr>
              <a:t>Unique Selling Proposition</a:t>
            </a:r>
            <a:br>
              <a:rPr lang="en-IN" sz="3600" b="1" dirty="0">
                <a:latin typeface="Times New Roman" panose="02020603050405020304" pitchFamily="18" charset="0"/>
                <a:cs typeface="Times New Roman" panose="02020603050405020304" pitchFamily="18" charset="0"/>
              </a:rPr>
            </a:br>
            <a:endParaRPr lang="en-IN" sz="3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0CF6C82-5DAA-49DE-D9E9-AA7CBAFA927C}"/>
              </a:ext>
            </a:extLst>
          </p:cNvPr>
          <p:cNvSpPr>
            <a:spLocks noGrp="1"/>
          </p:cNvSpPr>
          <p:nvPr>
            <p:ph idx="1"/>
          </p:nvPr>
        </p:nvSpPr>
        <p:spPr>
          <a:xfrm>
            <a:off x="5693434" y="1825625"/>
            <a:ext cx="5660366" cy="4351338"/>
          </a:xfrm>
        </p:spPr>
        <p:txBody>
          <a:bodyPr>
            <a:normAutofit/>
          </a:bodyPr>
          <a:lstStyle/>
          <a:p>
            <a:r>
              <a:rPr lang="en-US" sz="2000" dirty="0">
                <a:latin typeface="Times New Roman" panose="02020603050405020304" pitchFamily="18" charset="0"/>
                <a:cs typeface="Times New Roman" panose="02020603050405020304" pitchFamily="18" charset="0"/>
              </a:rPr>
              <a:t>There are many unique selling points of Good Day Tiffin that the company integrate in its operations to enhance their functions and promote sustainability. </a:t>
            </a: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Some of the USP of the company include one-way process, allergen-controlled kitchen, and using reusable tins for food delivery. </a:t>
            </a: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The use of allergen-controlled kitchen and Free-from+Vegan food production line can efficiency contribute to enhanced transparency.</a:t>
            </a:r>
          </a:p>
        </p:txBody>
      </p:sp>
      <p:pic>
        <p:nvPicPr>
          <p:cNvPr id="6148" name="Picture 4" descr="Hinged lid menu boxes Eco | Eco-friendly lunch boxes To-Go">
            <a:extLst>
              <a:ext uri="{FF2B5EF4-FFF2-40B4-BE49-F238E27FC236}">
                <a16:creationId xmlns:a16="http://schemas.microsoft.com/office/drawing/2014/main" id="{BA72D275-CA69-D0F3-7FA8-38005A8F47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7157" y="1765240"/>
            <a:ext cx="5326277" cy="3548632"/>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477A9D2-BFEB-0B1A-8D54-03C145AB4C65}"/>
              </a:ext>
            </a:extLst>
          </p:cNvPr>
          <p:cNvSpPr txBox="1"/>
          <p:nvPr/>
        </p:nvSpPr>
        <p:spPr>
          <a:xfrm>
            <a:off x="1608015" y="5560751"/>
            <a:ext cx="2982583" cy="369332"/>
          </a:xfrm>
          <a:prstGeom prst="rect">
            <a:avLst/>
          </a:prstGeom>
          <a:noFill/>
        </p:spPr>
        <p:txBody>
          <a:bodyPr wrap="square">
            <a:spAutoFit/>
          </a:bodyPr>
          <a:lstStyle/>
          <a:p>
            <a:r>
              <a:rPr lang="en-US" sz="1800" kern="0" dirty="0">
                <a:solidFill>
                  <a:srgbClr val="000000"/>
                </a:solidFill>
                <a:effectLst/>
                <a:latin typeface="Times New Roman" panose="02020603050405020304" pitchFamily="18" charset="0"/>
                <a:ea typeface="Calibri" panose="020F0502020204030204" pitchFamily="34" charset="0"/>
              </a:rPr>
              <a:t>(Takeaway Packaging , 2025)</a:t>
            </a:r>
            <a:endParaRPr lang="en-IN" dirty="0"/>
          </a:p>
        </p:txBody>
      </p:sp>
    </p:spTree>
    <p:extLst>
      <p:ext uri="{BB962C8B-B14F-4D97-AF65-F5344CB8AC3E}">
        <p14:creationId xmlns:p14="http://schemas.microsoft.com/office/powerpoint/2010/main" val="15548116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0A93D-F7B6-2AC3-44AF-84B2989B89B3}"/>
              </a:ext>
            </a:extLst>
          </p:cNvPr>
          <p:cNvSpPr>
            <a:spLocks noGrp="1"/>
          </p:cNvSpPr>
          <p:nvPr>
            <p:ph type="title"/>
          </p:nvPr>
        </p:nvSpPr>
        <p:spPr/>
        <p:txBody>
          <a:bodyPr/>
          <a:lstStyle/>
          <a:p>
            <a:r>
              <a:rPr lang="en-US" sz="3600" b="1" dirty="0">
                <a:latin typeface="Times New Roman" panose="02020603050405020304" pitchFamily="18" charset="0"/>
                <a:cs typeface="Times New Roman" panose="02020603050405020304" pitchFamily="18" charset="0"/>
              </a:rPr>
              <a:t>Conclusion</a:t>
            </a:r>
            <a:br>
              <a:rPr lang="en-IN" b="1" dirty="0"/>
            </a:br>
            <a:endParaRPr lang="en-IN" dirty="0"/>
          </a:p>
        </p:txBody>
      </p:sp>
      <p:sp>
        <p:nvSpPr>
          <p:cNvPr id="3" name="Content Placeholder 2">
            <a:extLst>
              <a:ext uri="{FF2B5EF4-FFF2-40B4-BE49-F238E27FC236}">
                <a16:creationId xmlns:a16="http://schemas.microsoft.com/office/drawing/2014/main" id="{FA1F5BC7-BE47-77CC-EC73-9DBF63044F3D}"/>
              </a:ext>
            </a:extLst>
          </p:cNvPr>
          <p:cNvSpPr>
            <a:spLocks noGrp="1"/>
          </p:cNvSpPr>
          <p:nvPr>
            <p:ph idx="1"/>
          </p:nvPr>
        </p:nvSpPr>
        <p:spPr>
          <a:xfrm>
            <a:off x="838199" y="1825625"/>
            <a:ext cx="5622985" cy="4351338"/>
          </a:xfrm>
        </p:spPr>
        <p:txBody>
          <a:bodyPr/>
          <a:lstStyle/>
          <a:p>
            <a:r>
              <a:rPr lang="en-US" sz="2000" dirty="0">
                <a:latin typeface="Times New Roman" panose="02020603050405020304" pitchFamily="18" charset="0"/>
                <a:cs typeface="Times New Roman" panose="02020603050405020304" pitchFamily="18" charset="0"/>
              </a:rPr>
              <a:t>The above-mentioned presentation has </a:t>
            </a:r>
            <a:r>
              <a:rPr lang="en-US" sz="2000" dirty="0" err="1">
                <a:latin typeface="Times New Roman" panose="02020603050405020304" pitchFamily="18" charset="0"/>
                <a:cs typeface="Times New Roman" panose="02020603050405020304" pitchFamily="18" charset="0"/>
              </a:rPr>
              <a:t>summarised</a:t>
            </a:r>
            <a:r>
              <a:rPr lang="en-US" sz="2000" dirty="0">
                <a:latin typeface="Times New Roman" panose="02020603050405020304" pitchFamily="18" charset="0"/>
                <a:cs typeface="Times New Roman" panose="02020603050405020304" pitchFamily="18" charset="0"/>
              </a:rPr>
              <a:t> the overall business plan of Good Day Tiffin, a tiffin service company. </a:t>
            </a: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The business idea, core offerings, and operation model of the company have been analysed.</a:t>
            </a: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The long-term as well as short-term objectives of the company, along with its USP, have also been analysed in this presentation. </a:t>
            </a:r>
            <a:endParaRPr lang="en-IN" sz="2000" dirty="0">
              <a:latin typeface="Times New Roman" panose="02020603050405020304" pitchFamily="18" charset="0"/>
              <a:cs typeface="Times New Roman" panose="02020603050405020304" pitchFamily="18" charset="0"/>
            </a:endParaRPr>
          </a:p>
          <a:p>
            <a:endParaRPr lang="en-IN" dirty="0"/>
          </a:p>
        </p:txBody>
      </p:sp>
      <p:pic>
        <p:nvPicPr>
          <p:cNvPr id="5" name="Picture 4">
            <a:extLst>
              <a:ext uri="{FF2B5EF4-FFF2-40B4-BE49-F238E27FC236}">
                <a16:creationId xmlns:a16="http://schemas.microsoft.com/office/drawing/2014/main" id="{D76893EB-2269-5AC5-9836-CF4171999FEC}"/>
              </a:ext>
            </a:extLst>
          </p:cNvPr>
          <p:cNvPicPr>
            <a:picLocks noChangeAspect="1"/>
          </p:cNvPicPr>
          <p:nvPr/>
        </p:nvPicPr>
        <p:blipFill>
          <a:blip r:embed="rId3"/>
          <a:stretch>
            <a:fillRect/>
          </a:stretch>
        </p:blipFill>
        <p:spPr>
          <a:xfrm>
            <a:off x="6521569" y="1986581"/>
            <a:ext cx="5375335" cy="3025546"/>
          </a:xfrm>
          <a:prstGeom prst="rect">
            <a:avLst/>
          </a:prstGeom>
          <a:ln w="88900" cap="sq" cmpd="thickThin">
            <a:solidFill>
              <a:srgbClr val="000000"/>
            </a:solidFill>
            <a:prstDash val="solid"/>
            <a:miter lim="800000"/>
          </a:ln>
          <a:effectLst>
            <a:innerShdw blurRad="76200">
              <a:srgbClr val="000000"/>
            </a:innerShdw>
          </a:effectLst>
        </p:spPr>
      </p:pic>
      <p:sp>
        <p:nvSpPr>
          <p:cNvPr id="7" name="TextBox 6">
            <a:extLst>
              <a:ext uri="{FF2B5EF4-FFF2-40B4-BE49-F238E27FC236}">
                <a16:creationId xmlns:a16="http://schemas.microsoft.com/office/drawing/2014/main" id="{9673B767-6E3C-90B0-57EF-4ED4E314B432}"/>
              </a:ext>
            </a:extLst>
          </p:cNvPr>
          <p:cNvSpPr txBox="1"/>
          <p:nvPr/>
        </p:nvSpPr>
        <p:spPr>
          <a:xfrm>
            <a:off x="8162745" y="5308020"/>
            <a:ext cx="2844561" cy="369332"/>
          </a:xfrm>
          <a:prstGeom prst="rect">
            <a:avLst/>
          </a:prstGeom>
          <a:noFill/>
        </p:spPr>
        <p:txBody>
          <a:bodyPr wrap="square">
            <a:spAutoFit/>
          </a:bodyPr>
          <a:lstStyle/>
          <a:p>
            <a:r>
              <a:rPr lang="en-US" sz="1800" kern="0" dirty="0">
                <a:solidFill>
                  <a:srgbClr val="000000"/>
                </a:solidFill>
                <a:effectLst/>
                <a:latin typeface="Times New Roman" panose="02020603050405020304" pitchFamily="18" charset="0"/>
                <a:ea typeface="Calibri" panose="020F0502020204030204" pitchFamily="34" charset="0"/>
              </a:rPr>
              <a:t>(Kancharla </a:t>
            </a:r>
            <a:r>
              <a:rPr lang="en-US" sz="1800" i="1" kern="0" dirty="0">
                <a:solidFill>
                  <a:srgbClr val="000000"/>
                </a:solidFill>
                <a:effectLst/>
                <a:latin typeface="Times New Roman" panose="02020603050405020304" pitchFamily="18" charset="0"/>
                <a:ea typeface="Calibri" panose="020F0502020204030204" pitchFamily="34" charset="0"/>
              </a:rPr>
              <a:t>et al</a:t>
            </a:r>
            <a:r>
              <a:rPr lang="en-US" sz="1800" kern="0" dirty="0">
                <a:solidFill>
                  <a:srgbClr val="000000"/>
                </a:solidFill>
                <a:effectLst/>
                <a:latin typeface="Times New Roman" panose="02020603050405020304" pitchFamily="18" charset="0"/>
                <a:ea typeface="Calibri" panose="020F0502020204030204" pitchFamily="34" charset="0"/>
              </a:rPr>
              <a:t>., 2024)</a:t>
            </a:r>
            <a:endParaRPr lang="en-IN" dirty="0"/>
          </a:p>
        </p:txBody>
      </p:sp>
    </p:spTree>
    <p:extLst>
      <p:ext uri="{BB962C8B-B14F-4D97-AF65-F5344CB8AC3E}">
        <p14:creationId xmlns:p14="http://schemas.microsoft.com/office/powerpoint/2010/main" val="14433286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F3BF5-21E2-493A-943F-5A6F6A95AFF3}"/>
              </a:ext>
            </a:extLst>
          </p:cNvPr>
          <p:cNvSpPr>
            <a:spLocks noGrp="1"/>
          </p:cNvSpPr>
          <p:nvPr>
            <p:ph type="title"/>
          </p:nvPr>
        </p:nvSpPr>
        <p:spPr/>
        <p:txBody>
          <a:bodyPr>
            <a:normAutofit/>
          </a:bodyPr>
          <a:lstStyle/>
          <a:p>
            <a:r>
              <a:rPr lang="en-US" sz="3600" b="1" dirty="0">
                <a:latin typeface="Times New Roman" panose="02020603050405020304" pitchFamily="18" charset="0"/>
                <a:cs typeface="Times New Roman" panose="02020603050405020304" pitchFamily="18" charset="0"/>
              </a:rPr>
              <a:t>References</a:t>
            </a:r>
            <a:br>
              <a:rPr lang="en-IN" sz="3600" b="1" dirty="0">
                <a:latin typeface="Times New Roman" panose="02020603050405020304" pitchFamily="18" charset="0"/>
                <a:cs typeface="Times New Roman" panose="02020603050405020304" pitchFamily="18" charset="0"/>
              </a:rPr>
            </a:br>
            <a:endParaRPr lang="en-IN" sz="3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DCCC369-9CB9-8644-311F-DDA1556F77D8}"/>
              </a:ext>
            </a:extLst>
          </p:cNvPr>
          <p:cNvSpPr>
            <a:spLocks noGrp="1"/>
          </p:cNvSpPr>
          <p:nvPr>
            <p:ph idx="1"/>
          </p:nvPr>
        </p:nvSpPr>
        <p:spPr>
          <a:xfrm>
            <a:off x="838199" y="1825625"/>
            <a:ext cx="10902351" cy="4351338"/>
          </a:xfrm>
        </p:spPr>
        <p:txBody>
          <a:bodyPr>
            <a:normAutofit fontScale="47500" lnSpcReduction="20000"/>
          </a:bodyPr>
          <a:lstStyle/>
          <a:p>
            <a:r>
              <a:rPr lang="en-US" sz="3300" dirty="0">
                <a:latin typeface="Times New Roman" panose="02020603050405020304" pitchFamily="18" charset="0"/>
                <a:cs typeface="Times New Roman" panose="02020603050405020304" pitchFamily="18" charset="0"/>
              </a:rPr>
              <a:t>Barringer, B.R. and Ireland, R.D. (2021) Entrepreneurship: Successfully Launching New Ventures. 6th Global </a:t>
            </a:r>
            <a:r>
              <a:rPr lang="en-US" sz="3300" dirty="0" err="1">
                <a:latin typeface="Times New Roman" panose="02020603050405020304" pitchFamily="18" charset="0"/>
                <a:cs typeface="Times New Roman" panose="02020603050405020304" pitchFamily="18" charset="0"/>
              </a:rPr>
              <a:t>edn</a:t>
            </a:r>
            <a:r>
              <a:rPr lang="en-US" sz="3300" dirty="0">
                <a:latin typeface="Times New Roman" panose="02020603050405020304" pitchFamily="18" charset="0"/>
                <a:cs typeface="Times New Roman" panose="02020603050405020304" pitchFamily="18" charset="0"/>
              </a:rPr>
              <a:t>. Pearson.</a:t>
            </a:r>
            <a:endParaRPr lang="en-IN" sz="3300" dirty="0">
              <a:latin typeface="Times New Roman" panose="02020603050405020304" pitchFamily="18" charset="0"/>
              <a:cs typeface="Times New Roman" panose="02020603050405020304" pitchFamily="18" charset="0"/>
            </a:endParaRPr>
          </a:p>
          <a:p>
            <a:r>
              <a:rPr lang="en-GB" sz="3300" dirty="0">
                <a:latin typeface="Times New Roman" panose="02020603050405020304" pitchFamily="18" charset="0"/>
                <a:cs typeface="Times New Roman" panose="02020603050405020304" pitchFamily="18" charset="0"/>
              </a:rPr>
              <a:t>Dimbleby, H., (2021). National Food Strategy: The Plan.</a:t>
            </a:r>
            <a:endParaRPr lang="en-IN" sz="3300" dirty="0">
              <a:latin typeface="Times New Roman" panose="02020603050405020304" pitchFamily="18" charset="0"/>
              <a:cs typeface="Times New Roman" panose="02020603050405020304" pitchFamily="18" charset="0"/>
            </a:endParaRPr>
          </a:p>
          <a:p>
            <a:r>
              <a:rPr lang="en-GB" sz="3300" dirty="0">
                <a:latin typeface="Times New Roman" panose="02020603050405020304" pitchFamily="18" charset="0"/>
                <a:cs typeface="Times New Roman" panose="02020603050405020304" pitchFamily="18" charset="0"/>
              </a:rPr>
              <a:t>Food Innovation Solutions, (2025). How UK Food Service Brands Can Grow, Expand, and Optimise in 2026. [Online] Available at: </a:t>
            </a:r>
            <a:r>
              <a:rPr lang="en-GB" sz="3300" dirty="0">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https://www.foodinnovationsolutions.com/blog/uk-food-service-growth-expansion-optimisation-2026</a:t>
            </a:r>
            <a:r>
              <a:rPr lang="en-GB" sz="3300" dirty="0">
                <a:latin typeface="Times New Roman" panose="02020603050405020304" pitchFamily="18" charset="0"/>
                <a:cs typeface="Times New Roman" panose="02020603050405020304" pitchFamily="18" charset="0"/>
              </a:rPr>
              <a:t> [Accessed 1 November 2025].</a:t>
            </a:r>
            <a:endParaRPr lang="en-IN" sz="3300" dirty="0">
              <a:latin typeface="Times New Roman" panose="02020603050405020304" pitchFamily="18" charset="0"/>
              <a:cs typeface="Times New Roman" panose="02020603050405020304" pitchFamily="18" charset="0"/>
            </a:endParaRPr>
          </a:p>
          <a:p>
            <a:r>
              <a:rPr lang="en-GB" sz="3300" dirty="0">
                <a:latin typeface="Times New Roman" panose="02020603050405020304" pitchFamily="18" charset="0"/>
                <a:cs typeface="Times New Roman" panose="02020603050405020304" pitchFamily="18" charset="0"/>
              </a:rPr>
              <a:t>GOV.UK, (2025). Government food strategy. [Online] Available at: </a:t>
            </a:r>
            <a:r>
              <a:rPr lang="en-GB" sz="3300" dirty="0">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https://www.gov.uk/government/publications/government-food-strategy/government-food-strategy</a:t>
            </a:r>
            <a:r>
              <a:rPr lang="en-GB" sz="3300" dirty="0">
                <a:latin typeface="Times New Roman" panose="02020603050405020304" pitchFamily="18" charset="0"/>
                <a:cs typeface="Times New Roman" panose="02020603050405020304" pitchFamily="18" charset="0"/>
              </a:rPr>
              <a:t> [Accessed 1 November 2025].</a:t>
            </a:r>
            <a:endParaRPr lang="en-IN" sz="3300" dirty="0">
              <a:latin typeface="Times New Roman" panose="02020603050405020304" pitchFamily="18" charset="0"/>
              <a:cs typeface="Times New Roman" panose="02020603050405020304" pitchFamily="18" charset="0"/>
            </a:endParaRPr>
          </a:p>
          <a:p>
            <a:r>
              <a:rPr lang="en-GB" sz="3300" dirty="0">
                <a:latin typeface="Times New Roman" panose="02020603050405020304" pitchFamily="18" charset="0"/>
                <a:cs typeface="Times New Roman" panose="02020603050405020304" pitchFamily="18" charset="0"/>
              </a:rPr>
              <a:t>GOV.UK, (2025). Register your company. [Online] Available at: </a:t>
            </a:r>
            <a:r>
              <a:rPr lang="en-GB" sz="3300" dirty="0">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https://www.gov.uk/limited-company-formation/register-your-company</a:t>
            </a:r>
            <a:r>
              <a:rPr lang="en-GB" sz="3300" dirty="0">
                <a:latin typeface="Times New Roman" panose="02020603050405020304" pitchFamily="18" charset="0"/>
                <a:cs typeface="Times New Roman" panose="02020603050405020304" pitchFamily="18" charset="0"/>
              </a:rPr>
              <a:t> [Accessed 30 October 2025].</a:t>
            </a:r>
            <a:endParaRPr lang="en-IN" sz="3300" dirty="0">
              <a:latin typeface="Times New Roman" panose="02020603050405020304" pitchFamily="18" charset="0"/>
              <a:cs typeface="Times New Roman" panose="02020603050405020304" pitchFamily="18" charset="0"/>
            </a:endParaRPr>
          </a:p>
          <a:p>
            <a:r>
              <a:rPr lang="en-GB" sz="3300" dirty="0">
                <a:latin typeface="Times New Roman" panose="02020603050405020304" pitchFamily="18" charset="0"/>
                <a:cs typeface="Times New Roman" panose="02020603050405020304" pitchFamily="18" charset="0"/>
              </a:rPr>
              <a:t>Grant, R.M., (2021). </a:t>
            </a:r>
            <a:r>
              <a:rPr lang="en-GB" sz="3300" i="1" dirty="0">
                <a:latin typeface="Times New Roman" panose="02020603050405020304" pitchFamily="18" charset="0"/>
                <a:cs typeface="Times New Roman" panose="02020603050405020304" pitchFamily="18" charset="0"/>
              </a:rPr>
              <a:t>Contemporary strategy analysis</a:t>
            </a:r>
            <a:r>
              <a:rPr lang="en-GB" sz="3300" dirty="0">
                <a:latin typeface="Times New Roman" panose="02020603050405020304" pitchFamily="18" charset="0"/>
                <a:cs typeface="Times New Roman" panose="02020603050405020304" pitchFamily="18" charset="0"/>
              </a:rPr>
              <a:t>. John Wiley &amp; Sons.</a:t>
            </a:r>
            <a:endParaRPr lang="en-IN" sz="3300" dirty="0">
              <a:latin typeface="Times New Roman" panose="02020603050405020304" pitchFamily="18" charset="0"/>
              <a:cs typeface="Times New Roman" panose="02020603050405020304" pitchFamily="18" charset="0"/>
            </a:endParaRPr>
          </a:p>
          <a:p>
            <a:r>
              <a:rPr lang="en-US" sz="3300" dirty="0">
                <a:latin typeface="Times New Roman" panose="02020603050405020304" pitchFamily="18" charset="0"/>
                <a:cs typeface="Times New Roman" panose="02020603050405020304" pitchFamily="18" charset="0"/>
              </a:rPr>
              <a:t>Kancharla, S.R., Van </a:t>
            </a:r>
            <a:r>
              <a:rPr lang="en-US" sz="3300" dirty="0" err="1">
                <a:latin typeface="Times New Roman" panose="02020603050405020304" pitchFamily="18" charset="0"/>
                <a:cs typeface="Times New Roman" panose="02020603050405020304" pitchFamily="18" charset="0"/>
              </a:rPr>
              <a:t>Woensel</a:t>
            </a:r>
            <a:r>
              <a:rPr lang="en-US" sz="3300" dirty="0">
                <a:latin typeface="Times New Roman" panose="02020603050405020304" pitchFamily="18" charset="0"/>
                <a:cs typeface="Times New Roman" panose="02020603050405020304" pitchFamily="18" charset="0"/>
              </a:rPr>
              <a:t>, T., Waller, S.T. and </a:t>
            </a:r>
            <a:r>
              <a:rPr lang="en-US" sz="3300" dirty="0" err="1">
                <a:latin typeface="Times New Roman" panose="02020603050405020304" pitchFamily="18" charset="0"/>
                <a:cs typeface="Times New Roman" panose="02020603050405020304" pitchFamily="18" charset="0"/>
              </a:rPr>
              <a:t>Ukkusuri</a:t>
            </a:r>
            <a:r>
              <a:rPr lang="en-US" sz="3300" dirty="0">
                <a:latin typeface="Times New Roman" panose="02020603050405020304" pitchFamily="18" charset="0"/>
                <a:cs typeface="Times New Roman" panose="02020603050405020304" pitchFamily="18" charset="0"/>
              </a:rPr>
              <a:t>, S.V. (2024) ‘Meal Delivery Routing Problem with Stochastic Meal Preparation Times and Customer Locations’, Networks and Spatial Economics, 24, pp. 997-1020. doi:10.1007/s11067-024-09643-1. </a:t>
            </a:r>
            <a:endParaRPr lang="en-IN" sz="3300" dirty="0">
              <a:latin typeface="Times New Roman" panose="02020603050405020304" pitchFamily="18" charset="0"/>
              <a:cs typeface="Times New Roman" panose="02020603050405020304" pitchFamily="18" charset="0"/>
            </a:endParaRPr>
          </a:p>
          <a:p>
            <a:r>
              <a:rPr lang="en-GB" sz="3300" dirty="0">
                <a:latin typeface="Times New Roman" panose="02020603050405020304" pitchFamily="18" charset="0"/>
                <a:cs typeface="Times New Roman" panose="02020603050405020304" pitchFamily="18" charset="0"/>
              </a:rPr>
              <a:t>Takeaway Packaging , (2025). Is Reusable Food Packaging Worth It?. [Online] Available at: </a:t>
            </a:r>
            <a:r>
              <a:rPr lang="en-GB" sz="3300" dirty="0">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https://takeawaypackaging.co.uk/is-reusable-food-packaging-worth-it/?srsltid=AfmBOoqCRvO1-v_XW3lhGmuSayRORii7g3_V21uou_GbEf59WRMJ3utY</a:t>
            </a:r>
            <a:r>
              <a:rPr lang="en-GB" sz="3300" dirty="0">
                <a:latin typeface="Times New Roman" panose="02020603050405020304" pitchFamily="18" charset="0"/>
                <a:cs typeface="Times New Roman" panose="02020603050405020304" pitchFamily="18" charset="0"/>
              </a:rPr>
              <a:t> [Accessed 30 October 2025].</a:t>
            </a:r>
            <a:endParaRPr lang="en-IN" sz="3300" dirty="0">
              <a:latin typeface="Times New Roman" panose="02020603050405020304" pitchFamily="18" charset="0"/>
              <a:cs typeface="Times New Roman" panose="02020603050405020304" pitchFamily="18" charset="0"/>
            </a:endParaRPr>
          </a:p>
          <a:p>
            <a:endParaRPr lang="en-IN" dirty="0"/>
          </a:p>
        </p:txBody>
      </p:sp>
    </p:spTree>
    <p:extLst>
      <p:ext uri="{BB962C8B-B14F-4D97-AF65-F5344CB8AC3E}">
        <p14:creationId xmlns:p14="http://schemas.microsoft.com/office/powerpoint/2010/main" val="7726828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1719</Words>
  <Application>Microsoft Office PowerPoint</Application>
  <PresentationFormat>Widescreen</PresentationFormat>
  <Paragraphs>101</Paragraphs>
  <Slides>10</Slides>
  <Notes>8</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Module Name: Entrepreneurship Module Code: LCBB5013 </vt:lpstr>
      <vt:lpstr>Table of Content</vt:lpstr>
      <vt:lpstr>Introduction </vt:lpstr>
      <vt:lpstr>Overview of Business Idea </vt:lpstr>
      <vt:lpstr>Main Offers </vt:lpstr>
      <vt:lpstr>Operational Model </vt:lpstr>
      <vt:lpstr>Objectives </vt:lpstr>
      <vt:lpstr>Unique Selling Proposition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Entrepreneurship Module Code: LCBB5013 </dc:title>
  <dc:creator/>
  <cp:lastModifiedBy>Yasmin Saleem</cp:lastModifiedBy>
  <cp:revision>2</cp:revision>
  <dcterms:created xsi:type="dcterms:W3CDTF">2025-11-04T13:54:30Z</dcterms:created>
  <dcterms:modified xsi:type="dcterms:W3CDTF">2025-11-09T11:28:33Z</dcterms:modified>
</cp:coreProperties>
</file>