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handoutMasterIdLst>
    <p:handoutMasterId r:id="rId18"/>
  </p:handoutMasterIdLst>
  <p:sldIdLst>
    <p:sldId id="256" r:id="rId2"/>
    <p:sldId id="277" r:id="rId3"/>
    <p:sldId id="257" r:id="rId4"/>
    <p:sldId id="259" r:id="rId5"/>
    <p:sldId id="260" r:id="rId6"/>
    <p:sldId id="283" r:id="rId7"/>
    <p:sldId id="279" r:id="rId8"/>
    <p:sldId id="285" r:id="rId9"/>
    <p:sldId id="286" r:id="rId10"/>
    <p:sldId id="289" r:id="rId11"/>
    <p:sldId id="262" r:id="rId12"/>
    <p:sldId id="280" r:id="rId13"/>
    <p:sldId id="281" r:id="rId14"/>
    <p:sldId id="284" r:id="rId15"/>
    <p:sldId id="267" r:id="rId16"/>
    <p:sldId id="268" r:id="rId17"/>
  </p:sldIdLst>
  <p:sldSz cx="9144000" cy="6858000" type="screen4x3"/>
  <p:notesSz cx="6858000" cy="97234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84"/>
  </p:normalViewPr>
  <p:slideViewPr>
    <p:cSldViewPr>
      <p:cViewPr varScale="1">
        <p:scale>
          <a:sx n="106" d="100"/>
          <a:sy n="106" d="100"/>
        </p:scale>
        <p:origin x="60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1D15C346-1C4C-77FA-DA9F-7E86AEC23F5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 b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8BAE3A9B-4FC4-5B72-2F4B-A03D6B47B6E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b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0" name="Rectangle 4">
            <a:extLst>
              <a:ext uri="{FF2B5EF4-FFF2-40B4-BE49-F238E27FC236}">
                <a16:creationId xmlns:a16="http://schemas.microsoft.com/office/drawing/2014/main" id="{42718D90-1EE3-7459-8351-A8EF0A97F72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 b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1" name="Rectangle 5">
            <a:extLst>
              <a:ext uri="{FF2B5EF4-FFF2-40B4-BE49-F238E27FC236}">
                <a16:creationId xmlns:a16="http://schemas.microsoft.com/office/drawing/2014/main" id="{C70A7B83-80A7-7A12-77B4-7027F879793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236075"/>
            <a:ext cx="29718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b="0">
                <a:latin typeface="Arial" panose="020B0604020202020204" pitchFamily="34" charset="0"/>
              </a:defRPr>
            </a:lvl1pPr>
          </a:lstStyle>
          <a:p>
            <a:fld id="{0BC57F14-4C44-5F4F-BC14-1EE05870F6C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31" y="1449146"/>
            <a:ext cx="7526338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8831" y="5280847"/>
            <a:ext cx="7526338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66030-5D58-C34B-ACA0-B6C6CC69F46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6121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997" y="2222287"/>
            <a:ext cx="7524003" cy="363651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C8E64-03A2-E140-87AF-23D303D9303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6471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0"/>
            <a:ext cx="9144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2951396"/>
            <a:ext cx="7526337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4863" y="5281200"/>
            <a:ext cx="7526337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1DD13-D7DF-694A-BD38-1610B1B73E4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2357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996" y="2222287"/>
            <a:ext cx="367072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0" y="2222287"/>
            <a:ext cx="3670720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C0C4A-2C09-284B-9739-F86851D10C4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517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6" y="2174875"/>
            <a:ext cx="367072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996" y="2751137"/>
            <a:ext cx="3687391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2174875"/>
            <a:ext cx="3670720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751137"/>
            <a:ext cx="3670720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4B491-B0AE-8746-81CD-ADAB6566DFE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3636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CF47E-8B37-204C-8E03-53AE79C853C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5623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82982-8F3C-DE4B-9CF3-5AB8935B056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051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804863" y="446086"/>
            <a:ext cx="2660650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46088"/>
            <a:ext cx="2660650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4" y="446087"/>
            <a:ext cx="4689475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2260737"/>
            <a:ext cx="2660650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1AB8C-B953-D44B-99A9-5D194136221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808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9996" y="727521"/>
            <a:ext cx="350154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573588" y="0"/>
            <a:ext cx="4570412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996" y="2344684"/>
            <a:ext cx="350154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914357" y="6041361"/>
            <a:ext cx="732659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2797" y="6041361"/>
            <a:ext cx="2471560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647017" y="5915887"/>
            <a:ext cx="796616" cy="490599"/>
          </a:xfrm>
        </p:spPr>
        <p:txBody>
          <a:bodyPr/>
          <a:lstStyle/>
          <a:p>
            <a:fld id="{76C18388-49CE-E740-B274-160A7EA6D45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1781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863" y="4800600"/>
            <a:ext cx="752633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9144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4863" y="5367338"/>
            <a:ext cx="752633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18388-49CE-E740-B274-160A7EA6D45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961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485107" y="1338479"/>
            <a:ext cx="4749312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573" y="1495525"/>
            <a:ext cx="442038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1226" y="4700702"/>
            <a:ext cx="4418727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5398884" y="1338479"/>
            <a:ext cx="3302316" cy="4075464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18388-49CE-E740-B274-160A7EA6D45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5348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855663" y="2286585"/>
            <a:ext cx="3671336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017816" y="2435956"/>
            <a:ext cx="328689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616450" y="2286000"/>
            <a:ext cx="3671888" cy="230028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18388-49CE-E740-B274-160A7EA6D45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9782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17E6B-3DA7-8948-A289-E3024BE61BC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80960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5752238" y="446089"/>
            <a:ext cx="3391762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5233988" y="0"/>
            <a:ext cx="3910012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37655" y="586171"/>
            <a:ext cx="1701800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4862" y="446089"/>
            <a:ext cx="4947376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3B1E1-544E-2144-99EF-FFBBC513B00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7211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6114B562-B986-41EF-F46D-95F7428DC2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9FCE948C-C419-84D3-D33D-073456991B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1548E9EA-11A4-3646-14B8-CE49A125AB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E27A15-3201-9F4D-8296-17E7F1D6CD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6295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24388" y="19050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24388" y="40386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33A7DE5D-9060-6496-FD53-E60500DEAC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>
            <a:extLst>
              <a:ext uri="{FF2B5EF4-FFF2-40B4-BE49-F238E27FC236}">
                <a16:creationId xmlns:a16="http://schemas.microsoft.com/office/drawing/2014/main" id="{7F26C635-9991-1325-2ADC-F1E08B719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6">
            <a:extLst>
              <a:ext uri="{FF2B5EF4-FFF2-40B4-BE49-F238E27FC236}">
                <a16:creationId xmlns:a16="http://schemas.microsoft.com/office/drawing/2014/main" id="{740FD9C0-8926-3140-A5F6-49744D15FB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CE415-03D3-5B44-9B93-6C6EE28654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558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9997" y="447188"/>
            <a:ext cx="7524003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9997" y="2184400"/>
            <a:ext cx="7524003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2797" y="6041361"/>
            <a:ext cx="628953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1422" y="6041361"/>
            <a:ext cx="993161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04584" y="5915887"/>
            <a:ext cx="796616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76C18388-49CE-E740-B274-160A7EA6D45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83986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.google.com/imgres?imgurl=www.xinet.com/images/benchmark.new.images/2002/clock.jpg&amp;imgrefurl=http://www.xinet.com/images/benchmark.new.images/2002/&amp;hl=en&amp;h=170&amp;w=144&amp;start=9&amp;prev=/images?q=clock&amp;svnum=10&amp;hl=en&amp;lr=&amp;ie=UTF-8&amp;oe=UTF-8&amp;sa=N" TargetMode="Externa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2D1B85D-6B3D-4E37-ADC3-2322CA0731F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7501" y="639097"/>
            <a:ext cx="3721151" cy="378110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3800" b="1" dirty="0">
                <a:ea typeface="ＭＳ Ｐゴシック" panose="020B0600070205080204" pitchFamily="34" charset="-128"/>
              </a:rPr>
              <a:t>Introduction to Psychological Skills Training</a:t>
            </a:r>
            <a:endParaRPr lang="en-US" altLang="en-US" sz="3800" dirty="0">
              <a:ea typeface="ＭＳ Ｐゴシック" panose="020B0600070205080204" pitchFamily="34" charset="-128"/>
            </a:endParaRP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BCFA57AD-F385-772B-A2CD-8CCC12E578C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7500" y="5280847"/>
            <a:ext cx="3721152" cy="78565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Alison Connaughton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pic>
        <p:nvPicPr>
          <p:cNvPr id="4102" name="Picture 4101">
            <a:extLst>
              <a:ext uri="{FF2B5EF4-FFF2-40B4-BE49-F238E27FC236}">
                <a16:creationId xmlns:a16="http://schemas.microsoft.com/office/drawing/2014/main" id="{DDA35F9F-8582-D8AB-C0CA-0104214D4F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" r="28316"/>
          <a:stretch/>
        </p:blipFill>
        <p:spPr>
          <a:xfrm>
            <a:off x="4575687" y="10"/>
            <a:ext cx="4568313" cy="68579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124" descr="Magnifying glass on clear background">
            <a:extLst>
              <a:ext uri="{FF2B5EF4-FFF2-40B4-BE49-F238E27FC236}">
                <a16:creationId xmlns:a16="http://schemas.microsoft.com/office/drawing/2014/main" id="{027A15A5-CABC-A982-8E77-3638968E44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40895" r="14615" b="-2"/>
          <a:stretch/>
        </p:blipFill>
        <p:spPr>
          <a:xfrm>
            <a:off x="4581525" y="-1"/>
            <a:ext cx="4570837" cy="6858001"/>
          </a:xfrm>
          <a:prstGeom prst="rect">
            <a:avLst/>
          </a:prstGeom>
        </p:spPr>
      </p:pic>
      <p:sp>
        <p:nvSpPr>
          <p:cNvPr id="5129" name="Freeform 16">
            <a:extLst>
              <a:ext uri="{FF2B5EF4-FFF2-40B4-BE49-F238E27FC236}">
                <a16:creationId xmlns:a16="http://schemas.microsoft.com/office/drawing/2014/main" id="{3994EE40-F54F-48E5-826B-B45158209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864100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FB9C084B-C6FD-B101-9069-D5DE9ECC00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7500" y="447188"/>
            <a:ext cx="3802575" cy="155941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Learning Outcomes: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489C6525-99E2-05DD-512D-840FD53E63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4034" y="2413000"/>
            <a:ext cx="3791942" cy="36322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    At the end of this lecture you should be able to:</a:t>
            </a:r>
          </a:p>
          <a:p>
            <a:pPr lvl="1" eaLnBrk="1" hangingPunct="1"/>
            <a:r>
              <a:rPr lang="en-GB" altLang="en-US" dirty="0">
                <a:ea typeface="Arial" panose="020B0604020202020204" pitchFamily="34" charset="0"/>
              </a:rPr>
              <a:t>  Outline the typical content and design of PST</a:t>
            </a:r>
          </a:p>
          <a:p>
            <a:pPr lvl="1" eaLnBrk="1" hangingPunct="1"/>
            <a:r>
              <a:rPr lang="en-GB" altLang="en-US" dirty="0">
                <a:ea typeface="Arial" panose="020B0604020202020204" pitchFamily="34" charset="0"/>
              </a:rPr>
              <a:t>  Evaluate previous research on PST</a:t>
            </a:r>
          </a:p>
          <a:p>
            <a:pPr lvl="1" eaLnBrk="1" hangingPunct="1"/>
            <a:r>
              <a:rPr lang="en-GB" altLang="en-US" dirty="0">
                <a:ea typeface="Arial" panose="020B0604020202020204" pitchFamily="34" charset="0"/>
              </a:rPr>
              <a:t>  Discuss factors which affect athlete adherence  	to PST</a:t>
            </a:r>
          </a:p>
          <a:p>
            <a:pPr lvl="1" eaLnBrk="1" hangingPunct="1"/>
            <a:r>
              <a:rPr lang="en-GB" altLang="en-US" dirty="0">
                <a:ea typeface="Arial" panose="020B0604020202020204" pitchFamily="34" charset="0"/>
              </a:rPr>
              <a:t>  Examine different ways of evaluating PST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6" name="Rectangle 6155">
            <a:extLst>
              <a:ext uri="{FF2B5EF4-FFF2-40B4-BE49-F238E27FC236}">
                <a16:creationId xmlns:a16="http://schemas.microsoft.com/office/drawing/2014/main" id="{089A69AF-D57B-49B4-886C-D4A5DC194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7" name="Freeform: Shape 6153">
            <a:extLst>
              <a:ext uri="{FF2B5EF4-FFF2-40B4-BE49-F238E27FC236}">
                <a16:creationId xmlns:a16="http://schemas.microsoft.com/office/drawing/2014/main" id="{CABDC08D-6093-4397-92D4-54D00E2BB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1345293" y="1345293"/>
            <a:ext cx="6858000" cy="4167414"/>
          </a:xfrm>
          <a:custGeom>
            <a:avLst/>
            <a:gdLst>
              <a:gd name="connsiteX0" fmla="*/ 6858000 w 6858000"/>
              <a:gd name="connsiteY0" fmla="*/ 3445704 h 5556552"/>
              <a:gd name="connsiteX1" fmla="*/ 3829242 w 6858000"/>
              <a:gd name="connsiteY1" fmla="*/ 5433322 h 5556552"/>
              <a:gd name="connsiteX2" fmla="*/ 3827369 w 6858000"/>
              <a:gd name="connsiteY2" fmla="*/ 5434867 h 5556552"/>
              <a:gd name="connsiteX3" fmla="*/ 3824583 w 6858000"/>
              <a:gd name="connsiteY3" fmla="*/ 5436378 h 5556552"/>
              <a:gd name="connsiteX4" fmla="*/ 3798693 w 6858000"/>
              <a:gd name="connsiteY4" fmla="*/ 5453370 h 5556552"/>
              <a:gd name="connsiteX5" fmla="*/ 3785011 w 6858000"/>
              <a:gd name="connsiteY5" fmla="*/ 5457858 h 5556552"/>
              <a:gd name="connsiteX6" fmla="*/ 3706339 w 6858000"/>
              <a:gd name="connsiteY6" fmla="*/ 5500559 h 5556552"/>
              <a:gd name="connsiteX7" fmla="*/ 3428998 w 6858000"/>
              <a:gd name="connsiteY7" fmla="*/ 5556552 h 5556552"/>
              <a:gd name="connsiteX8" fmla="*/ 3151658 w 6858000"/>
              <a:gd name="connsiteY8" fmla="*/ 5500559 h 5556552"/>
              <a:gd name="connsiteX9" fmla="*/ 3072996 w 6858000"/>
              <a:gd name="connsiteY9" fmla="*/ 5457863 h 5556552"/>
              <a:gd name="connsiteX10" fmla="*/ 3059298 w 6858000"/>
              <a:gd name="connsiteY10" fmla="*/ 5453370 h 5556552"/>
              <a:gd name="connsiteX11" fmla="*/ 3033383 w 6858000"/>
              <a:gd name="connsiteY11" fmla="*/ 5436362 h 5556552"/>
              <a:gd name="connsiteX12" fmla="*/ 3030627 w 6858000"/>
              <a:gd name="connsiteY12" fmla="*/ 5434867 h 5556552"/>
              <a:gd name="connsiteX13" fmla="*/ 3028775 w 6858000"/>
              <a:gd name="connsiteY13" fmla="*/ 5433338 h 5556552"/>
              <a:gd name="connsiteX14" fmla="*/ 0 w 6858000"/>
              <a:gd name="connsiteY14" fmla="*/ 3445704 h 5556552"/>
              <a:gd name="connsiteX15" fmla="*/ 6858000 w 6858000"/>
              <a:gd name="connsiteY15" fmla="*/ 0 h 5556552"/>
              <a:gd name="connsiteX16" fmla="*/ 6858000 w 6858000"/>
              <a:gd name="connsiteY16" fmla="*/ 349336 h 5556552"/>
              <a:gd name="connsiteX17" fmla="*/ 6858000 w 6858000"/>
              <a:gd name="connsiteY17" fmla="*/ 3445703 h 5556552"/>
              <a:gd name="connsiteX18" fmla="*/ 0 w 6858000"/>
              <a:gd name="connsiteY18" fmla="*/ 3445703 h 5556552"/>
              <a:gd name="connsiteX19" fmla="*/ 0 w 6858000"/>
              <a:gd name="connsiteY19" fmla="*/ 0 h 555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556552">
                <a:moveTo>
                  <a:pt x="6858000" y="3445704"/>
                </a:moveTo>
                <a:lnTo>
                  <a:pt x="3829242" y="5433322"/>
                </a:lnTo>
                <a:lnTo>
                  <a:pt x="3827369" y="5434867"/>
                </a:lnTo>
                <a:lnTo>
                  <a:pt x="3824583" y="5436378"/>
                </a:lnTo>
                <a:lnTo>
                  <a:pt x="3798693" y="5453370"/>
                </a:lnTo>
                <a:lnTo>
                  <a:pt x="3785011" y="5457858"/>
                </a:lnTo>
                <a:lnTo>
                  <a:pt x="3706339" y="5500559"/>
                </a:lnTo>
                <a:cubicBezTo>
                  <a:pt x="3621096" y="5536614"/>
                  <a:pt x="3527375" y="5556552"/>
                  <a:pt x="3428998" y="5556552"/>
                </a:cubicBezTo>
                <a:cubicBezTo>
                  <a:pt x="3330621" y="5556552"/>
                  <a:pt x="3236901" y="5536614"/>
                  <a:pt x="3151658" y="5500559"/>
                </a:cubicBezTo>
                <a:lnTo>
                  <a:pt x="3072996" y="5457863"/>
                </a:lnTo>
                <a:lnTo>
                  <a:pt x="3059298" y="5453370"/>
                </a:lnTo>
                <a:lnTo>
                  <a:pt x="3033383" y="5436362"/>
                </a:lnTo>
                <a:lnTo>
                  <a:pt x="3030627" y="5434867"/>
                </a:lnTo>
                <a:lnTo>
                  <a:pt x="3028775" y="5433338"/>
                </a:lnTo>
                <a:lnTo>
                  <a:pt x="0" y="3445704"/>
                </a:lnTo>
                <a:close/>
                <a:moveTo>
                  <a:pt x="6858000" y="0"/>
                </a:moveTo>
                <a:lnTo>
                  <a:pt x="6858000" y="349336"/>
                </a:lnTo>
                <a:lnTo>
                  <a:pt x="6858000" y="3445703"/>
                </a:lnTo>
                <a:lnTo>
                  <a:pt x="0" y="344570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="" xmlns:a14="http://schemas.microsoft.com/office/drawing/2010/main" xmlns:p14="http://schemas.microsoft.com/office/powerpoint/2010/main" xmlns:a16="http://schemas.microsoft.com/office/drawing/2014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96839215-8265-5BBE-D6AD-6843E6BDA8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8636" y="1734857"/>
            <a:ext cx="2824112" cy="3388287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b="1">
                <a:ea typeface="ＭＳ Ｐゴシック" panose="020B0600070205080204" pitchFamily="34" charset="-128"/>
              </a:rPr>
              <a:t>What is PST?</a:t>
            </a:r>
            <a:endParaRPr lang="en-US" altLang="en-US" b="1">
              <a:ea typeface="ＭＳ Ｐゴシック" panose="020B0600070205080204" pitchFamily="34" charset="-128"/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8A7549F-9E3B-4875-7F8D-3ACC19D119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06051" y="978993"/>
            <a:ext cx="4023913" cy="4900014"/>
          </a:xfrm>
          <a:effectLst/>
        </p:spPr>
        <p:txBody>
          <a:bodyPr>
            <a:norm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 dirty="0">
                <a:ea typeface="ＭＳ Ｐゴシック" panose="020B0600070205080204" pitchFamily="34" charset="-128"/>
              </a:rPr>
              <a:t>	Psychological skills training refers to   the systematic and consistent practice   of mental or psychological skills for the purpose of enhancing performance, increasing enjoyment, or achieving greater self-satisfaction.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4" name="Freeform 6">
            <a:extLst>
              <a:ext uri="{FF2B5EF4-FFF2-40B4-BE49-F238E27FC236}">
                <a16:creationId xmlns:a16="http://schemas.microsoft.com/office/drawing/2014/main" id="{B9D93730-8C7D-423D-9137-597B5FA657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6="http://schemas.microsoft.com/office/drawing/2014/main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16396" name="Rectangle 16395">
            <a:extLst>
              <a:ext uri="{FF2B5EF4-FFF2-40B4-BE49-F238E27FC236}">
                <a16:creationId xmlns:a16="http://schemas.microsoft.com/office/drawing/2014/main" id="{056824CE-083D-4ED5-94A5-655345BB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98" name="Freeform 6">
            <a:extLst>
              <a:ext uri="{FF2B5EF4-FFF2-40B4-BE49-F238E27FC236}">
                <a16:creationId xmlns:a16="http://schemas.microsoft.com/office/drawing/2014/main" id="{0785D83B-2124-40CD-9E29-811BC2B7C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9144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16="http://schemas.microsoft.com/office/drawing/2014/main" xmlns:p14="http://schemas.microsoft.com/office/powerpoint/2010/main" xmlns:dgm="http://schemas.openxmlformats.org/drawingml/2006/diagram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A3A36625-2AB2-9D36-E22F-113A55D772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7500" y="447188"/>
            <a:ext cx="7928998" cy="9704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>
                <a:cs typeface="+mj-cs"/>
              </a:rPr>
              <a:t>Why Has PST Been Neglected?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B445ECF-BBD4-DAFA-8582-55E263E05913}"/>
              </a:ext>
            </a:extLst>
          </p:cNvPr>
          <p:cNvSpPr>
            <a:spLocks noChangeArrowheads="1"/>
          </p:cNvSpPr>
          <p:nvPr/>
        </p:nvSpPr>
        <p:spPr>
          <a:xfrm>
            <a:off x="1904258" y="2494722"/>
            <a:ext cx="5335483" cy="3101497"/>
          </a:xfrm>
          <a:prstGeom prst="rect">
            <a:avLst/>
          </a:prstGeom>
        </p:spPr>
        <p:txBody>
          <a:bodyPr/>
          <a:lstStyle/>
          <a:p>
            <a:pPr defTabSz="342900">
              <a:spcBef>
                <a:spcPct val="50000"/>
              </a:spcBef>
              <a:buFont typeface="Wingdings 3" pitchFamily="2" charset="2"/>
              <a:buChar char=""/>
            </a:pPr>
            <a:r>
              <a:rPr lang="en-US" altLang="en-US" sz="2100" b="1" kern="1200" dirty="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+mn-cs"/>
              </a:rPr>
              <a:t>     Lack of knowledge</a:t>
            </a:r>
          </a:p>
          <a:p>
            <a:pPr defTabSz="342900">
              <a:spcBef>
                <a:spcPct val="50000"/>
              </a:spcBef>
              <a:buFont typeface="Wingdings 3" pitchFamily="2" charset="2"/>
              <a:buChar char=""/>
            </a:pPr>
            <a:r>
              <a:rPr lang="en-US" altLang="en-US" sz="2100" b="1" kern="1200" dirty="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+mn-cs"/>
              </a:rPr>
              <a:t>     Misunderstandings about psychological skills (e.g., belief that they can</a:t>
            </a:r>
            <a:r>
              <a:rPr lang="ja-JP" altLang="en-US" sz="2100" b="1" kern="120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+mn-cs"/>
              </a:rPr>
              <a:t>’</a:t>
            </a:r>
            <a:r>
              <a:rPr lang="en-US" altLang="ja-JP" sz="2100" b="1" kern="1200" dirty="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+mn-cs"/>
              </a:rPr>
              <a:t>t be learned)</a:t>
            </a:r>
          </a:p>
          <a:p>
            <a:pPr defTabSz="342900">
              <a:spcBef>
                <a:spcPct val="50000"/>
              </a:spcBef>
              <a:buFont typeface="Wingdings 3" pitchFamily="2" charset="2"/>
              <a:buChar char=""/>
            </a:pPr>
            <a:r>
              <a:rPr lang="en-US" altLang="en-US" sz="2100" b="1" kern="1200" dirty="0">
                <a:solidFill>
                  <a:schemeClr val="tx1"/>
                </a:solidFill>
                <a:latin typeface="+mn-lt"/>
                <a:ea typeface="ＭＳ Ｐゴシック" panose="020B0600070205080204" pitchFamily="34" charset="-128"/>
                <a:cs typeface="+mn-cs"/>
              </a:rPr>
              <a:t>     Lack of time</a:t>
            </a:r>
          </a:p>
          <a:p>
            <a:pPr eaLnBrk="1" hangingPunct="1"/>
            <a:endParaRPr lang="en-US" altLang="en-US" sz="2800" dirty="0">
              <a:ea typeface="ＭＳ Ｐゴシック" panose="020B0600070205080204" pitchFamily="34" charset="-128"/>
            </a:endParaRPr>
          </a:p>
        </p:txBody>
      </p:sp>
      <p:pic>
        <p:nvPicPr>
          <p:cNvPr id="16389" name="Picture 5" descr="clock">
            <a:hlinkClick r:id="rId2"/>
            <a:extLst>
              <a:ext uri="{FF2B5EF4-FFF2-40B4-BE49-F238E27FC236}">
                <a16:creationId xmlns:a16="http://schemas.microsoft.com/office/drawing/2014/main" id="{CF32A0DC-C9DC-177F-86C2-C234C45B0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6266" y="4502558"/>
            <a:ext cx="1303059" cy="1356905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AA4C6C93-9CE0-9B2D-C3CB-510CDFA83A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PST Myths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B751FA54-0375-ECBE-F1E1-2623387CFCA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71550" y="1844675"/>
            <a:ext cx="7772400" cy="4114800"/>
          </a:xfrm>
        </p:spPr>
        <p:txBody>
          <a:bodyPr/>
          <a:lstStyle/>
          <a:p>
            <a:pPr>
              <a:spcBef>
                <a:spcPct val="50000"/>
              </a:spcBef>
              <a:buClr>
                <a:schemeClr val="tx1"/>
              </a:buClr>
              <a:buSzTx/>
              <a:buFont typeface="Wingdings 3" pitchFamily="2" charset="2"/>
              <a:buNone/>
            </a:pPr>
            <a:r>
              <a:rPr lang="en-US" altLang="en-US" b="1">
                <a:ea typeface="ＭＳ Ｐゴシック" panose="020B0600070205080204" pitchFamily="34" charset="-128"/>
              </a:rPr>
              <a:t>1.		PST is for </a:t>
            </a:r>
            <a:r>
              <a:rPr lang="ja-JP" altLang="en-US" b="1">
                <a:ea typeface="ＭＳ Ｐゴシック" panose="020B0600070205080204" pitchFamily="34" charset="-128"/>
              </a:rPr>
              <a:t>“</a:t>
            </a:r>
            <a:r>
              <a:rPr lang="en-US" altLang="ja-JP" b="1">
                <a:ea typeface="ＭＳ Ｐゴシック" panose="020B0600070205080204" pitchFamily="34" charset="-128"/>
              </a:rPr>
              <a:t>problem</a:t>
            </a:r>
            <a:r>
              <a:rPr lang="ja-JP" altLang="en-US" b="1">
                <a:ea typeface="ＭＳ Ｐゴシック" panose="020B0600070205080204" pitchFamily="34" charset="-128"/>
              </a:rPr>
              <a:t>”</a:t>
            </a:r>
            <a:r>
              <a:rPr lang="en-US" altLang="ja-JP" b="1">
                <a:ea typeface="ＭＳ Ｐゴシック" panose="020B0600070205080204" pitchFamily="34" charset="-128"/>
              </a:rPr>
              <a:t> individuals only.</a:t>
            </a:r>
          </a:p>
          <a:p>
            <a:pPr>
              <a:spcBef>
                <a:spcPct val="50000"/>
              </a:spcBef>
              <a:buClr>
                <a:schemeClr val="tx1"/>
              </a:buClr>
              <a:buSzTx/>
              <a:buFont typeface="Wingdings 3" pitchFamily="2" charset="2"/>
              <a:buNone/>
            </a:pPr>
            <a:r>
              <a:rPr lang="en-US" altLang="en-US" b="1">
                <a:ea typeface="ＭＳ Ｐゴシック" panose="020B0600070205080204" pitchFamily="34" charset="-128"/>
              </a:rPr>
              <a:t>2.		PST is for </a:t>
            </a:r>
            <a:r>
              <a:rPr lang="ja-JP" altLang="en-US" b="1">
                <a:ea typeface="ＭＳ Ｐゴシック" panose="020B0600070205080204" pitchFamily="34" charset="-128"/>
              </a:rPr>
              <a:t>“</a:t>
            </a:r>
            <a:r>
              <a:rPr lang="en-US" altLang="ja-JP" b="1">
                <a:ea typeface="ＭＳ Ｐゴシック" panose="020B0600070205080204" pitchFamily="34" charset="-128"/>
              </a:rPr>
              <a:t>elite</a:t>
            </a:r>
            <a:r>
              <a:rPr lang="ja-JP" altLang="en-US" b="1">
                <a:ea typeface="ＭＳ Ｐゴシック" panose="020B0600070205080204" pitchFamily="34" charset="-128"/>
              </a:rPr>
              <a:t>”</a:t>
            </a:r>
            <a:r>
              <a:rPr lang="en-US" altLang="ja-JP" b="1">
                <a:ea typeface="ＭＳ Ｐゴシック" panose="020B0600070205080204" pitchFamily="34" charset="-128"/>
              </a:rPr>
              <a:t> level performersonly.</a:t>
            </a:r>
          </a:p>
          <a:p>
            <a:pPr>
              <a:spcBef>
                <a:spcPct val="50000"/>
              </a:spcBef>
              <a:buClr>
                <a:schemeClr val="tx1"/>
              </a:buClr>
              <a:buSzTx/>
              <a:buFont typeface="Wingdings 3" pitchFamily="2" charset="2"/>
              <a:buNone/>
            </a:pPr>
            <a:r>
              <a:rPr lang="en-US" altLang="en-US" b="1">
                <a:ea typeface="ＭＳ Ｐゴシック" panose="020B0600070205080204" pitchFamily="34" charset="-128"/>
              </a:rPr>
              <a:t>3.		PST provides </a:t>
            </a:r>
            <a:r>
              <a:rPr lang="ja-JP" altLang="en-US" b="1">
                <a:ea typeface="ＭＳ Ｐゴシック" panose="020B0600070205080204" pitchFamily="34" charset="-128"/>
              </a:rPr>
              <a:t>“</a:t>
            </a:r>
            <a:r>
              <a:rPr lang="en-US" altLang="ja-JP" b="1">
                <a:ea typeface="ＭＳ Ｐゴシック" panose="020B0600070205080204" pitchFamily="34" charset="-128"/>
              </a:rPr>
              <a:t>quick fix</a:t>
            </a:r>
            <a:r>
              <a:rPr lang="ja-JP" altLang="en-US" b="1">
                <a:ea typeface="ＭＳ Ｐゴシック" panose="020B0600070205080204" pitchFamily="34" charset="-128"/>
              </a:rPr>
              <a:t>”</a:t>
            </a:r>
            <a:r>
              <a:rPr lang="en-US" altLang="ja-JP" b="1">
                <a:ea typeface="ＭＳ Ｐゴシック" panose="020B0600070205080204" pitchFamily="34" charset="-128"/>
              </a:rPr>
              <a:t> solutions.</a:t>
            </a:r>
          </a:p>
          <a:p>
            <a:pPr>
              <a:spcBef>
                <a:spcPct val="50000"/>
              </a:spcBef>
              <a:buClr>
                <a:schemeClr val="tx1"/>
              </a:buClr>
              <a:buSzTx/>
              <a:buFont typeface="Wingdings 3" pitchFamily="2" charset="2"/>
              <a:buNone/>
            </a:pPr>
            <a:r>
              <a:rPr lang="en-US" altLang="en-US" b="1">
                <a:ea typeface="ＭＳ Ｐゴシック" panose="020B0600070205080204" pitchFamily="34" charset="-128"/>
              </a:rPr>
              <a:t>4.		PST is not useful.</a:t>
            </a:r>
          </a:p>
          <a:p>
            <a:pPr eaLnBrk="1" hangingPunct="1"/>
            <a:endParaRPr lang="en-US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6247CA5-369F-DAB7-E900-F44C2A98E4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35150" y="549275"/>
            <a:ext cx="7086600" cy="1447800"/>
          </a:xfrm>
        </p:spPr>
        <p:txBody>
          <a:bodyPr/>
          <a:lstStyle/>
          <a:p>
            <a:pPr eaLnBrk="1" hangingPunct="1"/>
            <a:r>
              <a:rPr lang="en-GB" altLang="en-US" i="1">
                <a:ea typeface="ＭＳ Ｐゴシック" panose="020B0600070205080204" pitchFamily="34" charset="-128"/>
              </a:rPr>
              <a:t>Techniques and Skills</a:t>
            </a:r>
            <a:r>
              <a:rPr lang="en-GB" altLang="en-US">
                <a:ea typeface="ＭＳ Ｐゴシック" panose="020B0600070205080204" pitchFamily="34" charset="-128"/>
              </a:rPr>
              <a:t> </a:t>
            </a:r>
            <a:br>
              <a:rPr lang="en-GB" altLang="en-US">
                <a:ea typeface="ＭＳ Ｐゴシック" panose="020B0600070205080204" pitchFamily="34" charset="-128"/>
              </a:rPr>
            </a:b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5EACF4F-70FB-AF3C-2C26-08C622BFC4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16013" y="1700213"/>
            <a:ext cx="7772400" cy="4114800"/>
          </a:xfrm>
        </p:spPr>
        <p:txBody>
          <a:bodyPr/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    Goal-setting, imagery, attentional control  strategies, self-talk, relaxation are </a:t>
            </a:r>
            <a:r>
              <a:rPr lang="en-GB" altLang="en-US" u="sng" dirty="0">
                <a:ea typeface="ＭＳ Ｐゴシック" panose="020B0600070205080204" pitchFamily="34" charset="-128"/>
              </a:rPr>
              <a:t>techniques</a:t>
            </a:r>
            <a:r>
              <a:rPr lang="en-GB" altLang="en-US" dirty="0">
                <a:ea typeface="ＭＳ Ｐゴシック" panose="020B0600070205080204" pitchFamily="34" charset="-128"/>
              </a:rPr>
              <a:t> which lead to psychological </a:t>
            </a:r>
            <a:r>
              <a:rPr lang="en-GB" altLang="en-US" u="sng" dirty="0">
                <a:ea typeface="ＭＳ Ｐゴシック" panose="020B0600070205080204" pitchFamily="34" charset="-128"/>
              </a:rPr>
              <a:t>skills</a:t>
            </a:r>
            <a:r>
              <a:rPr lang="en-GB" altLang="en-US" dirty="0">
                <a:ea typeface="ＭＳ Ｐゴシック" panose="020B0600070205080204" pitchFamily="34" charset="-128"/>
              </a:rPr>
              <a:t> such as confidence, concentration, self-control, commitment.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92F9D1A1-727E-7576-9E15-69BEDE1E83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1088" y="-342900"/>
            <a:ext cx="7086600" cy="1107604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PST Knowledge Base</a:t>
            </a:r>
            <a:endParaRPr lang="en-US" altLang="en-US" b="1" dirty="0">
              <a:solidFill>
                <a:schemeClr val="tx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7DA7356D-AEC1-EE41-0574-934A0B998AE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78130" y="1905000"/>
            <a:ext cx="7238286" cy="50958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000" b="1" i="1" dirty="0">
                <a:ea typeface="ＭＳ Ｐゴシック" panose="020B0600070205080204" pitchFamily="34" charset="-128"/>
              </a:rPr>
              <a:t>	</a:t>
            </a:r>
            <a:r>
              <a:rPr lang="en-US" altLang="en-US" sz="2000" b="1" i="1" dirty="0">
                <a:solidFill>
                  <a:srgbClr val="FFFF66"/>
                </a:solidFill>
                <a:ea typeface="ＭＳ Ｐゴシック" panose="020B0600070205080204" pitchFamily="34" charset="-128"/>
              </a:rPr>
              <a:t>Research on elite athletes shows that most successful athletes differ from less successful ones in the following ways: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 They have higher confidence. </a:t>
            </a:r>
            <a:r>
              <a:rPr lang="en-GB" altLang="en-US" sz="2000" dirty="0">
                <a:ea typeface="ＭＳ Ｐゴシック" panose="020B0600070205080204" pitchFamily="34" charset="-128"/>
              </a:rPr>
              <a:t>Self-talk  	  and confidence (Callow et al, 2001)</a:t>
            </a:r>
            <a:endParaRPr lang="en-US" altLang="en-US" sz="2000" b="1" dirty="0"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000" b="1" dirty="0">
                <a:ea typeface="ＭＳ Ｐゴシック" panose="020B0600070205080204" pitchFamily="34" charset="-128"/>
              </a:rPr>
              <a:t>  They have greater self-regulation of 	</a:t>
            </a:r>
            <a:r>
              <a:rPr lang="en-US" altLang="en-US" sz="2400" b="1" dirty="0">
                <a:ea typeface="ＭＳ Ｐゴシック" panose="020B0600070205080204" pitchFamily="34" charset="-128"/>
              </a:rPr>
              <a:t>arousal. </a:t>
            </a:r>
            <a:r>
              <a:rPr lang="en-GB" altLang="en-US" sz="2400" dirty="0">
                <a:ea typeface="ＭＳ Ｐゴシック" panose="020B0600070205080204" pitchFamily="34" charset="-128"/>
              </a:rPr>
              <a:t>Relaxation and anxiety control 	  (Maynard et al, 1995)</a:t>
            </a:r>
            <a:endParaRPr lang="en-US" altLang="en-US" sz="2400" b="1" dirty="0"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400" b="1" dirty="0">
                <a:ea typeface="ＭＳ Ｐゴシック" panose="020B0600070205080204" pitchFamily="34" charset="-128"/>
              </a:rPr>
              <a:t> They have better communication skills.</a:t>
            </a:r>
          </a:p>
          <a:p>
            <a:pPr>
              <a:lnSpc>
                <a:spcPct val="8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400" b="1" dirty="0">
                <a:ea typeface="ＭＳ Ｐゴシック" panose="020B0600070205080204" pitchFamily="34" charset="-128"/>
              </a:rPr>
              <a:t>They have more positive thoughts and  	  images. </a:t>
            </a:r>
            <a:r>
              <a:rPr lang="en-GB" altLang="en-US" sz="2400" dirty="0">
                <a:ea typeface="ＭＳ Ｐゴシック" panose="020B0600070205080204" pitchFamily="34" charset="-128"/>
              </a:rPr>
              <a:t>Imagery use in sport (Hall et al, 	  2001)</a:t>
            </a:r>
          </a:p>
          <a:p>
            <a:pPr>
              <a:lnSpc>
                <a:spcPct val="8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400" b="1" dirty="0">
                <a:ea typeface="ＭＳ Ｐゴシック" panose="020B0600070205080204" pitchFamily="34" charset="-128"/>
              </a:rPr>
              <a:t>They have more determination or          	  commitment.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i="1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altLang="en-US" sz="24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80000"/>
              </a:lnSpc>
            </a:pPr>
            <a:endParaRPr lang="en-US" altLang="en-US" sz="2400" b="1" dirty="0">
              <a:ea typeface="ＭＳ Ｐゴシック" panose="020B0600070205080204" pitchFamily="34" charset="-128"/>
            </a:endParaRPr>
          </a:p>
        </p:txBody>
      </p:sp>
      <p:sp>
        <p:nvSpPr>
          <p:cNvPr id="10244" name="Content Placeholder 1">
            <a:extLst>
              <a:ext uri="{FF2B5EF4-FFF2-40B4-BE49-F238E27FC236}">
                <a16:creationId xmlns:a16="http://schemas.microsoft.com/office/drawing/2014/main" id="{B375E5EF-12AA-C3D9-449E-E54E2C9FE691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GB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10245" name="Content Placeholder 2">
            <a:extLst>
              <a:ext uri="{FF2B5EF4-FFF2-40B4-BE49-F238E27FC236}">
                <a16:creationId xmlns:a16="http://schemas.microsoft.com/office/drawing/2014/main" id="{F52293AB-FE5B-7DD8-1517-8A9F527D639A}"/>
              </a:ext>
            </a:extLst>
          </p:cNvPr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GB" altLang="en-US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7F727B7C-A72C-4BF8-CDF2-EC7914585B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Designing a PST Programme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35E12A56-F43C-3E00-22F2-7850D1D3FF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16013" y="1700213"/>
            <a:ext cx="7772400" cy="4114800"/>
          </a:xfrm>
        </p:spPr>
        <p:txBody>
          <a:bodyPr/>
          <a:lstStyle/>
          <a:p>
            <a:pPr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b="1" dirty="0">
                <a:ea typeface="ＭＳ Ｐゴシック" panose="020B0600070205080204" pitchFamily="34" charset="-128"/>
              </a:rPr>
              <a:t>   Discuss your approach.</a:t>
            </a:r>
            <a:endParaRPr lang="en-US" altLang="en-US" b="1" i="1" dirty="0">
              <a:ea typeface="ＭＳ Ｐゴシック" panose="020B0600070205080204" pitchFamily="34" charset="-128"/>
            </a:endParaRPr>
          </a:p>
          <a:p>
            <a:pPr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b="1" dirty="0">
                <a:ea typeface="ＭＳ Ｐゴシック" panose="020B0600070205080204" pitchFamily="34" charset="-128"/>
              </a:rPr>
              <a:t>   Assess the participant</a:t>
            </a:r>
            <a:r>
              <a:rPr lang="ja-JP" altLang="en-US" b="1">
                <a:ea typeface="ＭＳ Ｐゴシック" panose="020B0600070205080204" pitchFamily="34" charset="-128"/>
              </a:rPr>
              <a:t>’</a:t>
            </a:r>
            <a:r>
              <a:rPr lang="en-US" altLang="ja-JP" b="1" dirty="0">
                <a:ea typeface="ＭＳ Ｐゴシック" panose="020B0600070205080204" pitchFamily="34" charset="-128"/>
              </a:rPr>
              <a:t>s mental skills.</a:t>
            </a:r>
          </a:p>
          <a:p>
            <a:pPr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b="1" dirty="0">
                <a:ea typeface="ＭＳ Ｐゴシック" panose="020B0600070205080204" pitchFamily="34" charset="-128"/>
              </a:rPr>
              <a:t>   Determine which psychological skills to include.</a:t>
            </a:r>
          </a:p>
          <a:p>
            <a:pPr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b="1" dirty="0">
                <a:ea typeface="ＭＳ Ｐゴシック" panose="020B0600070205080204" pitchFamily="34" charset="-128"/>
              </a:rPr>
              <a:t>   Design a PST schedule.</a:t>
            </a:r>
          </a:p>
          <a:p>
            <a:pPr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b="1" dirty="0">
                <a:ea typeface="ＭＳ Ｐゴシック" panose="020B0600070205080204" pitchFamily="34" charset="-128"/>
              </a:rPr>
              <a:t>   Evaluate the program.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>
            <a:extLst>
              <a:ext uri="{FF2B5EF4-FFF2-40B4-BE49-F238E27FC236}">
                <a16:creationId xmlns:a16="http://schemas.microsoft.com/office/drawing/2014/main" id="{44147353-F1C3-5A2A-26F7-07B85030A2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Performance Profile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pic>
        <p:nvPicPr>
          <p:cNvPr id="44036" name="Picture 4">
            <a:extLst>
              <a:ext uri="{FF2B5EF4-FFF2-40B4-BE49-F238E27FC236}">
                <a16:creationId xmlns:a16="http://schemas.microsoft.com/office/drawing/2014/main" id="{27ECE15E-0A03-6E0C-9D2E-597492B879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222500"/>
            <a:ext cx="7218383" cy="4302844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B5F19FC-DD00-C287-7E20-0AE91DD49F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Performance Profile Task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3F8882BC-1A58-CA8B-28C6-75E083DAFA5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87450" y="1844675"/>
            <a:ext cx="7772400" cy="4114800"/>
          </a:xfrm>
        </p:spPr>
        <p:txBody>
          <a:bodyPr/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  Outline the psychological skills  that are important to you in the outer sections of the circle.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  Rate yourself out of 10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  Rate the best person in your activity out of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5CED0B5C-DF92-5F0F-7086-4AF69A4131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640" y="-114300"/>
            <a:ext cx="7086600" cy="1447800"/>
          </a:xfrm>
        </p:spPr>
        <p:txBody>
          <a:bodyPr/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3 Phases of PST Programmes</a:t>
            </a:r>
            <a:endParaRPr lang="en-US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81FBCE01-F76B-1723-E20F-2334E75839E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06475" y="1844675"/>
            <a:ext cx="8137525" cy="4403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 dirty="0">
                <a:ea typeface="ＭＳ Ｐゴシック" panose="020B0600070205080204" pitchFamily="34" charset="-128"/>
              </a:rPr>
              <a:t>    1. Education Phase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en-US" altLang="en-US" dirty="0">
                <a:ea typeface="ＭＳ Ｐゴシック" panose="020B0600070205080204" pitchFamily="34" charset="-128"/>
              </a:rPr>
              <a:t>		Psychological skills need to be learned and practiced. Expect improvement as you develop these skills and refine them over time.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en-US" altLang="en-US" dirty="0">
                <a:ea typeface="ＭＳ Ｐゴシック" panose="020B0600070205080204" pitchFamily="34" charset="-128"/>
              </a:rPr>
              <a:t> 	</a:t>
            </a:r>
          </a:p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en-US" altLang="en-US" dirty="0">
                <a:ea typeface="ＭＳ Ｐゴシック" panose="020B0600070205080204" pitchFamily="34" charset="-128"/>
              </a:rPr>
              <a:t>		Increasing awareness of mental skills.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3D9FD267-BF0A-25FD-BEFF-F5C7D4F705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2. Acquisition Phase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D785AC71-F02A-B297-B253-CFA624B7B5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620688"/>
            <a:ext cx="8532440" cy="5904655"/>
          </a:xfrm>
        </p:spPr>
        <p:txBody>
          <a:bodyPr/>
          <a:lstStyle/>
          <a:p>
            <a:pPr>
              <a:buClrTx/>
              <a:buSzTx/>
              <a:buFontTx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Focus on strategies and techniques for learning the different psychological skills.</a:t>
            </a:r>
          </a:p>
          <a:p>
            <a:pPr>
              <a:buClrTx/>
              <a:buSzTx/>
              <a:buFontTx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Tailor training programs to meet individual needs. </a:t>
            </a:r>
          </a:p>
          <a:p>
            <a:pPr>
              <a:buClrTx/>
              <a:buSzTx/>
              <a:buFontTx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You can provide general information to the group or team, but be specific when developing an individual</a:t>
            </a:r>
            <a:r>
              <a:rPr lang="ja-JP" altLang="en-US">
                <a:ea typeface="ＭＳ Ｐゴシック" panose="020B0600070205080204" pitchFamily="34" charset="-128"/>
              </a:rPr>
              <a:t>’</a:t>
            </a:r>
            <a:r>
              <a:rPr lang="en-US" altLang="ja-JP" dirty="0">
                <a:ea typeface="ＭＳ Ｐゴシック" panose="020B0600070205080204" pitchFamily="34" charset="-128"/>
              </a:rPr>
              <a:t>s PST program.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EC040AED-DA65-C6D2-D133-7AD2A7BCCC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3. Practice Phase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F86C5F19-69FF-7FC3-2332-B58CEE6047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544" y="1772816"/>
            <a:ext cx="7992888" cy="4114800"/>
          </a:xfrm>
        </p:spPr>
        <p:txBody>
          <a:bodyPr/>
          <a:lstStyle/>
          <a:p>
            <a:pPr>
              <a:buClrTx/>
              <a:buSzTx/>
              <a:buFontTx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Learning psychological skills should progress from practices and simulations to actual competitions. </a:t>
            </a:r>
          </a:p>
          <a:p>
            <a:pPr>
              <a:buClrTx/>
              <a:buSzTx/>
              <a:buFontTx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This phase focuses on automating skills through overlearning, integrating psychological skills, and simulating the skills you want to apply to actual competitions.</a:t>
            </a:r>
          </a:p>
          <a:p>
            <a:pPr eaLnBrk="1" hangingPunct="1"/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FDC4EF6-82F4-7AB4-71A3-1F3A61FB73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9998" y="548680"/>
            <a:ext cx="7524003" cy="970450"/>
          </a:xfrm>
        </p:spPr>
        <p:txBody>
          <a:bodyPr/>
          <a:lstStyle/>
          <a:p>
            <a:pPr eaLnBrk="1" hangingPunct="1"/>
            <a:r>
              <a:rPr lang="en-US" altLang="en-US" b="1" dirty="0">
                <a:ea typeface="ＭＳ Ｐゴシック" panose="020B0600070205080204" pitchFamily="34" charset="-128"/>
              </a:rPr>
              <a:t>Implementing PST Programs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0F46CFCB-632E-196C-231F-B5D83D72C1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75173" y="2312036"/>
            <a:ext cx="7772400" cy="4114800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800" dirty="0">
                <a:ea typeface="ＭＳ Ｐゴシック" panose="020B0600070205080204" pitchFamily="34" charset="-128"/>
              </a:rPr>
              <a:t>Who should conduct PST?                             (Sport psychologist or leader)</a:t>
            </a:r>
            <a:endParaRPr lang="en-US" altLang="en-US" sz="2800" i="1" dirty="0">
              <a:ea typeface="ＭＳ Ｐゴシック" panose="020B0600070205080204" pitchFamily="34" charset="-128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800" dirty="0">
                <a:ea typeface="ＭＳ Ｐゴシック" panose="020B0600070205080204" pitchFamily="34" charset="-128"/>
              </a:rPr>
              <a:t>When should you implement PST?                     (In the off-season when there is more time)</a:t>
            </a:r>
          </a:p>
          <a:p>
            <a:pPr>
              <a:lnSpc>
                <a:spcPct val="9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800" dirty="0">
                <a:ea typeface="ＭＳ Ｐゴシック" panose="020B0600070205080204" pitchFamily="34" charset="-128"/>
              </a:rPr>
              <a:t>How long should training last? (10 to 15 minutes  a day, three to five days per week)</a:t>
            </a:r>
          </a:p>
          <a:p>
            <a:pPr>
              <a:lnSpc>
                <a:spcPct val="90000"/>
              </a:lnSpc>
              <a:spcBef>
                <a:spcPct val="50000"/>
              </a:spcBef>
              <a:buSzTx/>
              <a:buFont typeface="Wingdings 3" pitchFamily="2" charset="2"/>
              <a:buChar char=""/>
            </a:pPr>
            <a:r>
              <a:rPr lang="en-US" altLang="en-US" sz="2800" dirty="0">
                <a:ea typeface="ＭＳ Ｐゴシック" panose="020B0600070205080204" pitchFamily="34" charset="-128"/>
              </a:rPr>
              <a:t>Mental training should continue throughout         an individuals participation</a:t>
            </a:r>
          </a:p>
          <a:p>
            <a:pPr eaLnBrk="1" hangingPunct="1">
              <a:lnSpc>
                <a:spcPct val="90000"/>
              </a:lnSpc>
            </a:pPr>
            <a:endParaRPr lang="en-US" altLang="en-US" sz="2800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9C88B98D-C223-AC4F-0104-A0396BD57F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Summary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14B95836-9008-038C-D23E-F3C1459705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09997" y="2288336"/>
            <a:ext cx="7772400" cy="41148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Athletes acknowledge importance of mental skills but rarely practice them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Athletes of virtually all ages and skill levels      	can benefit from PST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Programmes should be tailored to individual differences and needs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Should last 3-6 months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Start during pre-season / off season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Psychologist / trained coach to implement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    Links with enhanced performance</a:t>
            </a:r>
            <a:endParaRPr lang="en-US" altLang="en-US" sz="2800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CDB252B-0038-BDEB-70F8-3A7C4AF261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ea typeface="ＭＳ Ｐゴシック" panose="020B0600070205080204" pitchFamily="34" charset="-128"/>
              </a:rPr>
              <a:t>Review Questions</a:t>
            </a:r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9F7F213C-E8E5-5486-1A7B-3F9E54D923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7088" y="1916113"/>
            <a:ext cx="7772400" cy="4114800"/>
          </a:xfrm>
        </p:spPr>
        <p:txBody>
          <a:bodyPr/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      </a:t>
            </a:r>
            <a:r>
              <a:rPr lang="en-GB" altLang="en-US" sz="2400" dirty="0">
                <a:ea typeface="ＭＳ Ｐゴシック" panose="020B0600070205080204" pitchFamily="34" charset="-128"/>
              </a:rPr>
              <a:t>Why are PST programmes important?</a:t>
            </a:r>
          </a:p>
          <a:p>
            <a:pPr eaLnBrk="1" hangingPunct="1"/>
            <a:r>
              <a:rPr lang="en-GB" altLang="en-US" sz="2400" dirty="0">
                <a:ea typeface="ＭＳ Ｐゴシック" panose="020B0600070205080204" pitchFamily="34" charset="-128"/>
              </a:rPr>
              <a:t>     Why is PST often neglected?</a:t>
            </a:r>
          </a:p>
          <a:p>
            <a:pPr eaLnBrk="1" hangingPunct="1"/>
            <a:r>
              <a:rPr lang="en-GB" altLang="en-US" sz="2400" dirty="0">
                <a:ea typeface="ＭＳ Ｐゴシック" panose="020B0600070205080204" pitchFamily="34" charset="-128"/>
              </a:rPr>
              <a:t>     Discuss one way of assessing an  individuals strengths and weaknesses with a view to implementing a PST.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{68259E0C-D8F9-394F-BA2D-13F708F2785D}tf10001121</Template>
  <TotalTime>292</TotalTime>
  <Words>670</Words>
  <Application>Microsoft Macintosh PowerPoint</Application>
  <PresentationFormat>On-screen Show (4:3)</PresentationFormat>
  <Paragraphs>68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Times New Roman</vt:lpstr>
      <vt:lpstr>ＭＳ Ｐゴシック</vt:lpstr>
      <vt:lpstr>Arial</vt:lpstr>
      <vt:lpstr>Wingdings</vt:lpstr>
      <vt:lpstr>Calibri</vt:lpstr>
      <vt:lpstr>Wingdings 3</vt:lpstr>
      <vt:lpstr>Quotable</vt:lpstr>
      <vt:lpstr>Introduction to Psychological Skills Training</vt:lpstr>
      <vt:lpstr>Learning Outcomes:</vt:lpstr>
      <vt:lpstr>What is PST?</vt:lpstr>
      <vt:lpstr>Why Has PST Been Neglected?</vt:lpstr>
      <vt:lpstr>PST Myths</vt:lpstr>
      <vt:lpstr>Techniques and Skills  </vt:lpstr>
      <vt:lpstr>PST Knowledge Base</vt:lpstr>
      <vt:lpstr>Designing a PST Programme</vt:lpstr>
      <vt:lpstr>Performance Profile</vt:lpstr>
      <vt:lpstr>Performance Profile Task</vt:lpstr>
      <vt:lpstr>3 Phases of PST Programmes</vt:lpstr>
      <vt:lpstr>2. Acquisition Phase</vt:lpstr>
      <vt:lpstr>3. Practice Phase</vt:lpstr>
      <vt:lpstr>Implementing PST Programs</vt:lpstr>
      <vt:lpstr>Summary</vt:lpstr>
      <vt:lpstr>Review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Skills Training</dc:title>
  <dc:creator>User name placeholder</dc:creator>
  <cp:lastModifiedBy>Alison Connaughton</cp:lastModifiedBy>
  <cp:revision>19</cp:revision>
  <cp:lastPrinted>2006-11-29T14:06:28Z</cp:lastPrinted>
  <dcterms:created xsi:type="dcterms:W3CDTF">2004-01-28T13:45:50Z</dcterms:created>
  <dcterms:modified xsi:type="dcterms:W3CDTF">2023-11-12T18:43:32Z</dcterms:modified>
</cp:coreProperties>
</file>