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1" r:id="rId4"/>
    <p:sldId id="257" r:id="rId5"/>
    <p:sldId id="259" r:id="rId6"/>
    <p:sldId id="260" r:id="rId7"/>
    <p:sldId id="265" r:id="rId8"/>
    <p:sldId id="266" r:id="rId9"/>
    <p:sldId id="262"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A83649-5A7B-4F73-A060-19F17049E822}" v="4" dt="2022-09-27T15:17:17.6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7" d="100"/>
          <a:sy n="67" d="100"/>
        </p:scale>
        <p:origin x="60"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AAA83649-5A7B-4F73-A060-19F17049E822}"/>
    <pc:docChg chg="custSel addSld delSld modSld">
      <pc:chgData name="David Gardner" userId="32a3b49f-52b0-4a7d-8a0d-c44fdf742dfe" providerId="ADAL" clId="{AAA83649-5A7B-4F73-A060-19F17049E822}" dt="2022-09-27T15:29:20.983" v="784" actId="1076"/>
      <pc:docMkLst>
        <pc:docMk/>
      </pc:docMkLst>
      <pc:sldChg chg="modSp new mod">
        <pc:chgData name="David Gardner" userId="32a3b49f-52b0-4a7d-8a0d-c44fdf742dfe" providerId="ADAL" clId="{AAA83649-5A7B-4F73-A060-19F17049E822}" dt="2022-09-27T15:25:06.601" v="756" actId="20577"/>
        <pc:sldMkLst>
          <pc:docMk/>
          <pc:sldMk cId="1831909710" sldId="262"/>
        </pc:sldMkLst>
        <pc:spChg chg="mod">
          <ac:chgData name="David Gardner" userId="32a3b49f-52b0-4a7d-8a0d-c44fdf742dfe" providerId="ADAL" clId="{AAA83649-5A7B-4F73-A060-19F17049E822}" dt="2022-09-27T15:15:37.556" v="545" actId="122"/>
          <ac:spMkLst>
            <pc:docMk/>
            <pc:sldMk cId="1831909710" sldId="262"/>
            <ac:spMk id="2" creationId="{62058FDD-DA1A-04A5-37CD-FA14B767E770}"/>
          </ac:spMkLst>
        </pc:spChg>
        <pc:spChg chg="mod">
          <ac:chgData name="David Gardner" userId="32a3b49f-52b0-4a7d-8a0d-c44fdf742dfe" providerId="ADAL" clId="{AAA83649-5A7B-4F73-A060-19F17049E822}" dt="2022-09-27T15:25:06.601" v="756" actId="20577"/>
          <ac:spMkLst>
            <pc:docMk/>
            <pc:sldMk cId="1831909710" sldId="262"/>
            <ac:spMk id="3" creationId="{261A8C8C-AF13-A29B-5928-285207CB6492}"/>
          </ac:spMkLst>
        </pc:spChg>
      </pc:sldChg>
      <pc:sldChg chg="modSp new del mod">
        <pc:chgData name="David Gardner" userId="32a3b49f-52b0-4a7d-8a0d-c44fdf742dfe" providerId="ADAL" clId="{AAA83649-5A7B-4F73-A060-19F17049E822}" dt="2022-09-27T15:25:22.038" v="757" actId="47"/>
        <pc:sldMkLst>
          <pc:docMk/>
          <pc:sldMk cId="1743029070" sldId="263"/>
        </pc:sldMkLst>
        <pc:spChg chg="mod">
          <ac:chgData name="David Gardner" userId="32a3b49f-52b0-4a7d-8a0d-c44fdf742dfe" providerId="ADAL" clId="{AAA83649-5A7B-4F73-A060-19F17049E822}" dt="2022-09-27T14:58:59.800" v="38" actId="20577"/>
          <ac:spMkLst>
            <pc:docMk/>
            <pc:sldMk cId="1743029070" sldId="263"/>
            <ac:spMk id="2" creationId="{727412E9-14A1-76CB-1F77-17581E53D2A6}"/>
          </ac:spMkLst>
        </pc:spChg>
      </pc:sldChg>
      <pc:sldChg chg="addSp delSp modSp new mod">
        <pc:chgData name="David Gardner" userId="32a3b49f-52b0-4a7d-8a0d-c44fdf742dfe" providerId="ADAL" clId="{AAA83649-5A7B-4F73-A060-19F17049E822}" dt="2022-09-27T15:29:20.983" v="784" actId="1076"/>
        <pc:sldMkLst>
          <pc:docMk/>
          <pc:sldMk cId="3550317588" sldId="264"/>
        </pc:sldMkLst>
        <pc:spChg chg="mod">
          <ac:chgData name="David Gardner" userId="32a3b49f-52b0-4a7d-8a0d-c44fdf742dfe" providerId="ADAL" clId="{AAA83649-5A7B-4F73-A060-19F17049E822}" dt="2022-09-27T15:29:20.983" v="784" actId="1076"/>
          <ac:spMkLst>
            <pc:docMk/>
            <pc:sldMk cId="3550317588" sldId="264"/>
            <ac:spMk id="2" creationId="{A14F16CE-59E2-F6C8-463D-8B48869CAD31}"/>
          </ac:spMkLst>
        </pc:spChg>
        <pc:spChg chg="del mod">
          <ac:chgData name="David Gardner" userId="32a3b49f-52b0-4a7d-8a0d-c44fdf742dfe" providerId="ADAL" clId="{AAA83649-5A7B-4F73-A060-19F17049E822}" dt="2022-09-27T15:26:39.441" v="771" actId="478"/>
          <ac:spMkLst>
            <pc:docMk/>
            <pc:sldMk cId="3550317588" sldId="264"/>
            <ac:spMk id="3" creationId="{81DF9B89-91B0-827E-1F89-F6395C75FB17}"/>
          </ac:spMkLst>
        </pc:spChg>
        <pc:spChg chg="add del mod">
          <ac:chgData name="David Gardner" userId="32a3b49f-52b0-4a7d-8a0d-c44fdf742dfe" providerId="ADAL" clId="{AAA83649-5A7B-4F73-A060-19F17049E822}" dt="2022-09-27T15:26:41.194" v="772" actId="478"/>
          <ac:spMkLst>
            <pc:docMk/>
            <pc:sldMk cId="3550317588" sldId="264"/>
            <ac:spMk id="5" creationId="{9DC79F46-7316-7343-573E-F0D0F1DBD8FE}"/>
          </ac:spMkLst>
        </pc:spChg>
        <pc:picChg chg="add del mod">
          <ac:chgData name="David Gardner" userId="32a3b49f-52b0-4a7d-8a0d-c44fdf742dfe" providerId="ADAL" clId="{AAA83649-5A7B-4F73-A060-19F17049E822}" dt="2022-09-27T15:28:47.390" v="776" actId="478"/>
          <ac:picMkLst>
            <pc:docMk/>
            <pc:sldMk cId="3550317588" sldId="264"/>
            <ac:picMk id="7" creationId="{28F051EB-158E-DFB6-AD85-B8B447564EED}"/>
          </ac:picMkLst>
        </pc:picChg>
        <pc:picChg chg="add mod">
          <ac:chgData name="David Gardner" userId="32a3b49f-52b0-4a7d-8a0d-c44fdf742dfe" providerId="ADAL" clId="{AAA83649-5A7B-4F73-A060-19F17049E822}" dt="2022-09-27T15:28:58.751" v="782" actId="1076"/>
          <ac:picMkLst>
            <pc:docMk/>
            <pc:sldMk cId="3550317588" sldId="264"/>
            <ac:picMk id="9" creationId="{F5C17B8E-0846-223C-95ED-EC509F2D9F02}"/>
          </ac:picMkLst>
        </pc:picChg>
      </pc:sldChg>
      <pc:sldChg chg="modSp new mod">
        <pc:chgData name="David Gardner" userId="32a3b49f-52b0-4a7d-8a0d-c44fdf742dfe" providerId="ADAL" clId="{AAA83649-5A7B-4F73-A060-19F17049E822}" dt="2022-09-27T15:05:19.257" v="367" actId="20577"/>
        <pc:sldMkLst>
          <pc:docMk/>
          <pc:sldMk cId="421088423" sldId="265"/>
        </pc:sldMkLst>
        <pc:spChg chg="mod">
          <ac:chgData name="David Gardner" userId="32a3b49f-52b0-4a7d-8a0d-c44fdf742dfe" providerId="ADAL" clId="{AAA83649-5A7B-4F73-A060-19F17049E822}" dt="2022-09-27T15:01:06.756" v="79" actId="122"/>
          <ac:spMkLst>
            <pc:docMk/>
            <pc:sldMk cId="421088423" sldId="265"/>
            <ac:spMk id="2" creationId="{6477D4C3-766D-31C5-FDF4-4C42021510D0}"/>
          </ac:spMkLst>
        </pc:spChg>
        <pc:spChg chg="mod">
          <ac:chgData name="David Gardner" userId="32a3b49f-52b0-4a7d-8a0d-c44fdf742dfe" providerId="ADAL" clId="{AAA83649-5A7B-4F73-A060-19F17049E822}" dt="2022-09-27T15:05:19.257" v="367" actId="20577"/>
          <ac:spMkLst>
            <pc:docMk/>
            <pc:sldMk cId="421088423" sldId="265"/>
            <ac:spMk id="3" creationId="{FFF75B66-5493-69B9-402E-09F1AFAD5A1D}"/>
          </ac:spMkLst>
        </pc:spChg>
      </pc:sldChg>
      <pc:sldChg chg="addSp delSp modSp new mod">
        <pc:chgData name="David Gardner" userId="32a3b49f-52b0-4a7d-8a0d-c44fdf742dfe" providerId="ADAL" clId="{AAA83649-5A7B-4F73-A060-19F17049E822}" dt="2022-09-27T15:14:49.464" v="535" actId="20577"/>
        <pc:sldMkLst>
          <pc:docMk/>
          <pc:sldMk cId="435045473" sldId="266"/>
        </pc:sldMkLst>
        <pc:spChg chg="mod">
          <ac:chgData name="David Gardner" userId="32a3b49f-52b0-4a7d-8a0d-c44fdf742dfe" providerId="ADAL" clId="{AAA83649-5A7B-4F73-A060-19F17049E822}" dt="2022-09-27T15:14:49.464" v="535" actId="20577"/>
          <ac:spMkLst>
            <pc:docMk/>
            <pc:sldMk cId="435045473" sldId="266"/>
            <ac:spMk id="2" creationId="{F06BF4AE-76A8-C272-8BF4-0F8BD771B154}"/>
          </ac:spMkLst>
        </pc:spChg>
        <pc:spChg chg="del">
          <ac:chgData name="David Gardner" userId="32a3b49f-52b0-4a7d-8a0d-c44fdf742dfe" providerId="ADAL" clId="{AAA83649-5A7B-4F73-A060-19F17049E822}" dt="2022-09-27T15:06:46.631" v="411" actId="478"/>
          <ac:spMkLst>
            <pc:docMk/>
            <pc:sldMk cId="435045473" sldId="266"/>
            <ac:spMk id="3" creationId="{9444BF6B-6243-43DF-A89D-8A9053B86E94}"/>
          </ac:spMkLst>
        </pc:spChg>
        <pc:spChg chg="add mod">
          <ac:chgData name="David Gardner" userId="32a3b49f-52b0-4a7d-8a0d-c44fdf742dfe" providerId="ADAL" clId="{AAA83649-5A7B-4F73-A060-19F17049E822}" dt="2022-09-27T15:13:48.434" v="498" actId="403"/>
          <ac:spMkLst>
            <pc:docMk/>
            <pc:sldMk cId="435045473" sldId="266"/>
            <ac:spMk id="6" creationId="{5546D7C2-FBE4-3A5A-E42C-D9A9DB3B1C92}"/>
          </ac:spMkLst>
        </pc:spChg>
        <pc:spChg chg="add mod">
          <ac:chgData name="David Gardner" userId="32a3b49f-52b0-4a7d-8a0d-c44fdf742dfe" providerId="ADAL" clId="{AAA83649-5A7B-4F73-A060-19F17049E822}" dt="2022-09-27T15:13:50.154" v="499" actId="1076"/>
          <ac:spMkLst>
            <pc:docMk/>
            <pc:sldMk cId="435045473" sldId="266"/>
            <ac:spMk id="7" creationId="{0DFAF852-435E-7FEE-6813-7822B4C0BD59}"/>
          </ac:spMkLst>
        </pc:spChg>
        <pc:spChg chg="add mod">
          <ac:chgData name="David Gardner" userId="32a3b49f-52b0-4a7d-8a0d-c44fdf742dfe" providerId="ADAL" clId="{AAA83649-5A7B-4F73-A060-19F17049E822}" dt="2022-09-27T15:14:34.138" v="519" actId="14100"/>
          <ac:spMkLst>
            <pc:docMk/>
            <pc:sldMk cId="435045473" sldId="266"/>
            <ac:spMk id="8" creationId="{529719A7-F1A1-5696-E2CF-A9FE15560B22}"/>
          </ac:spMkLst>
        </pc:spChg>
        <pc:picChg chg="add mod">
          <ac:chgData name="David Gardner" userId="32a3b49f-52b0-4a7d-8a0d-c44fdf742dfe" providerId="ADAL" clId="{AAA83649-5A7B-4F73-A060-19F17049E822}" dt="2022-09-27T15:12:42.391" v="485" actId="14100"/>
          <ac:picMkLst>
            <pc:docMk/>
            <pc:sldMk cId="435045473" sldId="266"/>
            <ac:picMk id="5" creationId="{1C10335C-3497-F690-D53F-577CB5FFDAC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BCAE6-5F0A-3DDD-0102-C1A665AF8E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7CBED-AF95-32B0-FB49-E732A45ECC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6241AE-CA8D-1DF0-B896-B0DFEDAA1BEE}"/>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5" name="Footer Placeholder 4">
            <a:extLst>
              <a:ext uri="{FF2B5EF4-FFF2-40B4-BE49-F238E27FC236}">
                <a16:creationId xmlns:a16="http://schemas.microsoft.com/office/drawing/2014/main" id="{137E4D8E-193F-C372-EAF0-FCEE9A6F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8387DB-2CA0-FBF7-F2AE-55742FDEC82C}"/>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1747365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D8D5-E236-762E-4003-6608B4DDD0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3C6F06-5EA5-E96A-4FC5-1EC8A8151D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E92822-0B8A-596A-9791-A33458755984}"/>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5" name="Footer Placeholder 4">
            <a:extLst>
              <a:ext uri="{FF2B5EF4-FFF2-40B4-BE49-F238E27FC236}">
                <a16:creationId xmlns:a16="http://schemas.microsoft.com/office/drawing/2014/main" id="{548F6E81-B6F7-8D56-1D50-89A2977E00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A8161E-4D1B-CFB4-3648-6AC20CC6F3C6}"/>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3339136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A9E5A-ED6D-6586-5D2E-F2A039FD58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4E179F-6043-F598-1317-457D0DC463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F1E71F-CD2D-D202-FAD4-EF4EBA6A036A}"/>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5" name="Footer Placeholder 4">
            <a:extLst>
              <a:ext uri="{FF2B5EF4-FFF2-40B4-BE49-F238E27FC236}">
                <a16:creationId xmlns:a16="http://schemas.microsoft.com/office/drawing/2014/main" id="{CEC1A3CE-5B21-DE50-308E-F09564731C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645730-4F7E-288D-521A-152AD64DF3DA}"/>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1837662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7335F-FDDA-66BD-3E36-DCA336C406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1221D-AD46-2FA6-C8B2-D4066F6BFE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08B163-C74C-4C6D-BD43-F98EBA1CE4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0E5B8B-E97B-4326-38EE-1CC7A4D3FB78}"/>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6" name="Footer Placeholder 5">
            <a:extLst>
              <a:ext uri="{FF2B5EF4-FFF2-40B4-BE49-F238E27FC236}">
                <a16:creationId xmlns:a16="http://schemas.microsoft.com/office/drawing/2014/main" id="{3A140FB0-520C-E418-84A9-88FB09F2F7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F13C8-9C2D-B9A2-5F5C-81499922AF5E}"/>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202335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3C8C3-693C-6799-3CDA-84F96B459B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EC4E48-43E4-BF3A-D6C2-397C32D497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BB0B3D-65F8-1895-DA61-417AF58056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7119AC-130E-158E-051C-4A8A321F26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0A2A4A-2E91-3358-E16B-101FEACF87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22A690-708B-5C9F-CD0F-F10BD863799D}"/>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8" name="Footer Placeholder 7">
            <a:extLst>
              <a:ext uri="{FF2B5EF4-FFF2-40B4-BE49-F238E27FC236}">
                <a16:creationId xmlns:a16="http://schemas.microsoft.com/office/drawing/2014/main" id="{23ABD22F-575F-D156-8337-7AC69FB2FB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F9253A-1B85-85D3-D792-65CED58BF8AC}"/>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355630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42A2-644D-6F73-53F1-F7D4B8AE07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4F4509-99FD-7194-B7DF-83C044956474}"/>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4" name="Footer Placeholder 3">
            <a:extLst>
              <a:ext uri="{FF2B5EF4-FFF2-40B4-BE49-F238E27FC236}">
                <a16:creationId xmlns:a16="http://schemas.microsoft.com/office/drawing/2014/main" id="{56D4A7C2-6405-D9FE-1367-DFC9CAB5F0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79692E-F54E-2F4C-143D-703ACB115BAB}"/>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727207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85919D-CA53-AA95-A898-7C0B1A0C58E4}"/>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3" name="Footer Placeholder 2">
            <a:extLst>
              <a:ext uri="{FF2B5EF4-FFF2-40B4-BE49-F238E27FC236}">
                <a16:creationId xmlns:a16="http://schemas.microsoft.com/office/drawing/2014/main" id="{BE086DA5-78E6-67B7-005A-50F6D12034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5932BA-EA63-D541-57A1-7E805F53A735}"/>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2401763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30B5E-7624-EACF-6093-11A027EDB2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B5A49B-E222-A95D-DB85-DBE58C90DA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A14CBF-31C9-CA22-B036-2C4BCD1D58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2B61A7-0811-CDBE-9152-BD53F5DD037B}"/>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6" name="Footer Placeholder 5">
            <a:extLst>
              <a:ext uri="{FF2B5EF4-FFF2-40B4-BE49-F238E27FC236}">
                <a16:creationId xmlns:a16="http://schemas.microsoft.com/office/drawing/2014/main" id="{A5B2297D-1B00-5D00-AF85-BBCA8C2987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F50616-A467-8951-4B1B-92EB013A8755}"/>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1062919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5BB-ACE4-8395-4FFB-C7D229B81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928722-D7D8-9444-8B79-81367AA9D2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5A351F-587C-82A1-E87D-0C0D4CC82E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C16FA0-824A-B72F-8393-C2EC369C8EEE}"/>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6" name="Footer Placeholder 5">
            <a:extLst>
              <a:ext uri="{FF2B5EF4-FFF2-40B4-BE49-F238E27FC236}">
                <a16:creationId xmlns:a16="http://schemas.microsoft.com/office/drawing/2014/main" id="{AFEBC5B1-F0DD-C619-0B4A-95E8EF0D1E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9E5FD1-C126-9765-106B-E52834D66BA5}"/>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3837371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76F9E-05C4-A5F0-F8AA-3816C8676A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84FD67-B8A2-8E8E-33DF-70C16E488A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A10780-DA0C-DD73-4FBE-82069723B13B}"/>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5" name="Footer Placeholder 4">
            <a:extLst>
              <a:ext uri="{FF2B5EF4-FFF2-40B4-BE49-F238E27FC236}">
                <a16:creationId xmlns:a16="http://schemas.microsoft.com/office/drawing/2014/main" id="{C76A01A9-3AB1-2D86-23A9-03901EEFD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164AAF-8728-01E3-4E13-87BE6CE898DC}"/>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3366240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3D8C7F-9CC3-3E10-B36A-F665DD00C2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283E2E-6FB0-3911-FE0F-424DD704F5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4863A6-0E15-CA1E-9813-DA06794F6119}"/>
              </a:ext>
            </a:extLst>
          </p:cNvPr>
          <p:cNvSpPr>
            <a:spLocks noGrp="1"/>
          </p:cNvSpPr>
          <p:nvPr>
            <p:ph type="dt" sz="half" idx="10"/>
          </p:nvPr>
        </p:nvSpPr>
        <p:spPr/>
        <p:txBody>
          <a:bodyPr/>
          <a:lstStyle/>
          <a:p>
            <a:fld id="{A0772DEB-6C49-4499-A73C-ADF533EBC69D}" type="datetimeFigureOut">
              <a:rPr lang="en-GB" smtClean="0"/>
              <a:t>27/09/2022</a:t>
            </a:fld>
            <a:endParaRPr lang="en-GB"/>
          </a:p>
        </p:txBody>
      </p:sp>
      <p:sp>
        <p:nvSpPr>
          <p:cNvPr id="5" name="Footer Placeholder 4">
            <a:extLst>
              <a:ext uri="{FF2B5EF4-FFF2-40B4-BE49-F238E27FC236}">
                <a16:creationId xmlns:a16="http://schemas.microsoft.com/office/drawing/2014/main" id="{BE106F44-B5C5-B5B2-D848-F2E14969FD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C3D023-6A5D-F29E-8A60-5400ABEBDC53}"/>
              </a:ext>
            </a:extLst>
          </p:cNvPr>
          <p:cNvSpPr>
            <a:spLocks noGrp="1"/>
          </p:cNvSpPr>
          <p:nvPr>
            <p:ph type="sldNum" sz="quarter" idx="12"/>
          </p:nvPr>
        </p:nvSpPr>
        <p:spPr/>
        <p:txBody>
          <a:bodyPr/>
          <a:lstStyle/>
          <a:p>
            <a:fld id="{75311A81-FFA5-42B9-8EBB-BAE84D7BEC15}" type="slidenum">
              <a:rPr lang="en-GB" smtClean="0"/>
              <a:t>‹#›</a:t>
            </a:fld>
            <a:endParaRPr lang="en-GB"/>
          </a:p>
        </p:txBody>
      </p:sp>
    </p:spTree>
    <p:extLst>
      <p:ext uri="{BB962C8B-B14F-4D97-AF65-F5344CB8AC3E}">
        <p14:creationId xmlns:p14="http://schemas.microsoft.com/office/powerpoint/2010/main" val="3376448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A7927A-BBE8-F194-EDA7-C1763B488E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477D84-9566-DB74-6863-EE29B341C6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31795D-17BF-12C1-CEA6-A3257EEA88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772DEB-6C49-4499-A73C-ADF533EBC69D}" type="datetimeFigureOut">
              <a:rPr lang="en-GB" smtClean="0"/>
              <a:t>27/09/2022</a:t>
            </a:fld>
            <a:endParaRPr lang="en-GB"/>
          </a:p>
        </p:txBody>
      </p:sp>
      <p:sp>
        <p:nvSpPr>
          <p:cNvPr id="5" name="Footer Placeholder 4">
            <a:extLst>
              <a:ext uri="{FF2B5EF4-FFF2-40B4-BE49-F238E27FC236}">
                <a16:creationId xmlns:a16="http://schemas.microsoft.com/office/drawing/2014/main" id="{86006ED5-686D-8A34-CC37-93A24B17FB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710242-A1A8-F4DD-01DE-D0BE41C4F9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311A81-FFA5-42B9-8EBB-BAE84D7BEC15}" type="slidenum">
              <a:rPr lang="en-GB" smtClean="0"/>
              <a:t>‹#›</a:t>
            </a:fld>
            <a:endParaRPr lang="en-GB"/>
          </a:p>
        </p:txBody>
      </p:sp>
    </p:spTree>
    <p:extLst>
      <p:ext uri="{BB962C8B-B14F-4D97-AF65-F5344CB8AC3E}">
        <p14:creationId xmlns:p14="http://schemas.microsoft.com/office/powerpoint/2010/main" val="1857032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BEDEB6-43D1-4DD5-B276-0D26CABF279E}"/>
              </a:ext>
            </a:extLst>
          </p:cNvPr>
          <p:cNvSpPr>
            <a:spLocks noGrp="1"/>
          </p:cNvSpPr>
          <p:nvPr>
            <p:ph type="title"/>
          </p:nvPr>
        </p:nvSpPr>
        <p:spPr>
          <a:xfrm>
            <a:off x="838200" y="196831"/>
            <a:ext cx="10515600" cy="947572"/>
          </a:xfrm>
        </p:spPr>
        <p:txBody>
          <a:bodyPr/>
          <a:lstStyle/>
          <a:p>
            <a:pPr algn="ctr"/>
            <a:r>
              <a:rPr lang="en-GB" dirty="0"/>
              <a:t>Physiological Adaptations</a:t>
            </a:r>
          </a:p>
        </p:txBody>
      </p:sp>
      <p:sp>
        <p:nvSpPr>
          <p:cNvPr id="5" name="Content Placeholder 4">
            <a:extLst>
              <a:ext uri="{FF2B5EF4-FFF2-40B4-BE49-F238E27FC236}">
                <a16:creationId xmlns:a16="http://schemas.microsoft.com/office/drawing/2014/main" id="{90E2044E-D28C-EAA9-E2BF-EC647F25D889}"/>
              </a:ext>
            </a:extLst>
          </p:cNvPr>
          <p:cNvSpPr>
            <a:spLocks noGrp="1"/>
          </p:cNvSpPr>
          <p:nvPr>
            <p:ph idx="1"/>
          </p:nvPr>
        </p:nvSpPr>
        <p:spPr>
          <a:xfrm>
            <a:off x="838200" y="1245380"/>
            <a:ext cx="10515600" cy="2019534"/>
          </a:xfrm>
        </p:spPr>
        <p:txBody>
          <a:bodyPr>
            <a:normAutofit fontScale="92500" lnSpcReduction="20000"/>
          </a:bodyPr>
          <a:lstStyle/>
          <a:p>
            <a:pPr marL="0" indent="0" algn="ctr">
              <a:buNone/>
            </a:pPr>
            <a:r>
              <a:rPr lang="en-GB" dirty="0">
                <a:solidFill>
                  <a:srgbClr val="FF0000"/>
                </a:solidFill>
              </a:rPr>
              <a:t>The metabolic or physiologic changes within or to a cell or tissues in response to a stressor that results in changes to structure and or function of that cell or tissue.</a:t>
            </a:r>
          </a:p>
          <a:p>
            <a:pPr marL="0" indent="0">
              <a:buNone/>
            </a:pPr>
            <a:endParaRPr lang="en-GB" dirty="0"/>
          </a:p>
          <a:p>
            <a:pPr marL="0" indent="0">
              <a:buNone/>
            </a:pPr>
            <a:r>
              <a:rPr lang="en-GB" sz="4000" dirty="0"/>
              <a:t>Overload		Maintenance		    Regression</a:t>
            </a:r>
          </a:p>
          <a:p>
            <a:pPr marL="0" indent="0">
              <a:buNone/>
            </a:pPr>
            <a:endParaRPr lang="en-GB" dirty="0"/>
          </a:p>
        </p:txBody>
      </p:sp>
      <p:pic>
        <p:nvPicPr>
          <p:cNvPr id="7" name="Picture 6">
            <a:extLst>
              <a:ext uri="{FF2B5EF4-FFF2-40B4-BE49-F238E27FC236}">
                <a16:creationId xmlns:a16="http://schemas.microsoft.com/office/drawing/2014/main" id="{B4B5BB55-F193-D657-27A0-206DCB8716A8}"/>
              </a:ext>
            </a:extLst>
          </p:cNvPr>
          <p:cNvPicPr>
            <a:picLocks noChangeAspect="1"/>
          </p:cNvPicPr>
          <p:nvPr/>
        </p:nvPicPr>
        <p:blipFill>
          <a:blip r:embed="rId2"/>
          <a:stretch>
            <a:fillRect/>
          </a:stretch>
        </p:blipFill>
        <p:spPr>
          <a:xfrm>
            <a:off x="1991485" y="3284474"/>
            <a:ext cx="8537621" cy="3376695"/>
          </a:xfrm>
          <a:prstGeom prst="rect">
            <a:avLst/>
          </a:prstGeom>
        </p:spPr>
      </p:pic>
    </p:spTree>
    <p:extLst>
      <p:ext uri="{BB962C8B-B14F-4D97-AF65-F5344CB8AC3E}">
        <p14:creationId xmlns:p14="http://schemas.microsoft.com/office/powerpoint/2010/main" val="3847869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6A3FA-B072-252E-8755-372DD727F80D}"/>
              </a:ext>
            </a:extLst>
          </p:cNvPr>
          <p:cNvSpPr>
            <a:spLocks noGrp="1"/>
          </p:cNvSpPr>
          <p:nvPr>
            <p:ph type="title"/>
          </p:nvPr>
        </p:nvSpPr>
        <p:spPr/>
        <p:txBody>
          <a:bodyPr/>
          <a:lstStyle/>
          <a:p>
            <a:pPr algn="ctr"/>
            <a:r>
              <a:rPr lang="en-GB" dirty="0"/>
              <a:t>Exercise Cellular Stressors</a:t>
            </a:r>
          </a:p>
        </p:txBody>
      </p:sp>
      <p:sp>
        <p:nvSpPr>
          <p:cNvPr id="3" name="Content Placeholder 2">
            <a:extLst>
              <a:ext uri="{FF2B5EF4-FFF2-40B4-BE49-F238E27FC236}">
                <a16:creationId xmlns:a16="http://schemas.microsoft.com/office/drawing/2014/main" id="{24F16219-913B-4E71-C6E7-82665DFBFD4B}"/>
              </a:ext>
            </a:extLst>
          </p:cNvPr>
          <p:cNvSpPr>
            <a:spLocks noGrp="1"/>
          </p:cNvSpPr>
          <p:nvPr>
            <p:ph idx="1"/>
          </p:nvPr>
        </p:nvSpPr>
        <p:spPr>
          <a:xfrm>
            <a:off x="496002" y="1892943"/>
            <a:ext cx="4148926" cy="4351338"/>
          </a:xfrm>
        </p:spPr>
        <p:txBody>
          <a:bodyPr>
            <a:normAutofit fontScale="62500" lnSpcReduction="20000"/>
          </a:bodyPr>
          <a:lstStyle/>
          <a:p>
            <a:pPr marL="0" indent="0">
              <a:lnSpc>
                <a:spcPct val="150000"/>
              </a:lnSpc>
              <a:buNone/>
            </a:pPr>
            <a:r>
              <a:rPr lang="en-GB" sz="4000" dirty="0"/>
              <a:t>Temperature</a:t>
            </a:r>
          </a:p>
          <a:p>
            <a:pPr marL="0" indent="0">
              <a:lnSpc>
                <a:spcPct val="150000"/>
              </a:lnSpc>
              <a:buNone/>
            </a:pPr>
            <a:r>
              <a:rPr lang="en-GB" sz="4000" dirty="0"/>
              <a:t>Free radical formation</a:t>
            </a:r>
          </a:p>
          <a:p>
            <a:pPr marL="0" indent="0">
              <a:lnSpc>
                <a:spcPct val="150000"/>
              </a:lnSpc>
              <a:buNone/>
            </a:pPr>
            <a:r>
              <a:rPr lang="en-GB" sz="4000" dirty="0"/>
              <a:t>Glucose / glycogen depletion</a:t>
            </a:r>
          </a:p>
          <a:p>
            <a:pPr marL="0" indent="0">
              <a:lnSpc>
                <a:spcPct val="150000"/>
              </a:lnSpc>
              <a:buNone/>
            </a:pPr>
            <a:r>
              <a:rPr lang="en-GB" sz="4000" dirty="0"/>
              <a:t>Hypoxia / ischemia</a:t>
            </a:r>
          </a:p>
          <a:p>
            <a:pPr marL="0" indent="0">
              <a:lnSpc>
                <a:spcPct val="150000"/>
              </a:lnSpc>
              <a:buNone/>
            </a:pPr>
            <a:r>
              <a:rPr lang="en-GB" sz="4000" dirty="0"/>
              <a:t>pH</a:t>
            </a:r>
          </a:p>
          <a:p>
            <a:pPr marL="0" indent="0">
              <a:lnSpc>
                <a:spcPct val="150000"/>
              </a:lnSpc>
              <a:buNone/>
            </a:pPr>
            <a:r>
              <a:rPr lang="en-GB" sz="4000" dirty="0"/>
              <a:t>Protein degradation</a:t>
            </a:r>
          </a:p>
          <a:p>
            <a:pPr marL="0" indent="0">
              <a:lnSpc>
                <a:spcPct val="150000"/>
              </a:lnSpc>
              <a:buNone/>
            </a:pPr>
            <a:r>
              <a:rPr lang="en-GB" sz="4000" dirty="0"/>
              <a:t>Homeostatic irregularities</a:t>
            </a:r>
          </a:p>
        </p:txBody>
      </p:sp>
      <p:sp>
        <p:nvSpPr>
          <p:cNvPr id="4" name="Right Brace 3">
            <a:extLst>
              <a:ext uri="{FF2B5EF4-FFF2-40B4-BE49-F238E27FC236}">
                <a16:creationId xmlns:a16="http://schemas.microsoft.com/office/drawing/2014/main" id="{DEB30DB6-2BC2-1AB2-AC8D-CCF08434DF04}"/>
              </a:ext>
            </a:extLst>
          </p:cNvPr>
          <p:cNvSpPr/>
          <p:nvPr/>
        </p:nvSpPr>
        <p:spPr>
          <a:xfrm>
            <a:off x="4297119" y="2081242"/>
            <a:ext cx="409517" cy="397174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a:extLst>
              <a:ext uri="{FF2B5EF4-FFF2-40B4-BE49-F238E27FC236}">
                <a16:creationId xmlns:a16="http://schemas.microsoft.com/office/drawing/2014/main" id="{FA437F38-38D1-1235-378F-9C7E4E894974}"/>
              </a:ext>
            </a:extLst>
          </p:cNvPr>
          <p:cNvSpPr txBox="1"/>
          <p:nvPr/>
        </p:nvSpPr>
        <p:spPr>
          <a:xfrm>
            <a:off x="4863242" y="2614174"/>
            <a:ext cx="6714949" cy="2677656"/>
          </a:xfrm>
          <a:prstGeom prst="rect">
            <a:avLst/>
          </a:prstGeom>
          <a:noFill/>
        </p:spPr>
        <p:txBody>
          <a:bodyPr wrap="square" rtlCol="0">
            <a:spAutoFit/>
          </a:bodyPr>
          <a:lstStyle/>
          <a:p>
            <a:r>
              <a:rPr lang="en-GB" sz="2400" dirty="0">
                <a:solidFill>
                  <a:srgbClr val="0070C0"/>
                </a:solidFill>
              </a:rPr>
              <a:t>Exercise changes the internal cellular environments that up or down regulates gene expressions resulting in the increased or decrease production of signalling or chaperone messengers. These then mediate cellular function and the production of metabolites,  inclusions and the develop or removal of tissue</a:t>
            </a:r>
          </a:p>
        </p:txBody>
      </p:sp>
    </p:spTree>
    <p:extLst>
      <p:ext uri="{BB962C8B-B14F-4D97-AF65-F5344CB8AC3E}">
        <p14:creationId xmlns:p14="http://schemas.microsoft.com/office/powerpoint/2010/main" val="2601646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DC106-AB65-816A-0CAA-4B5973809E68}"/>
              </a:ext>
            </a:extLst>
          </p:cNvPr>
          <p:cNvSpPr>
            <a:spLocks noGrp="1"/>
          </p:cNvSpPr>
          <p:nvPr>
            <p:ph type="title"/>
          </p:nvPr>
        </p:nvSpPr>
        <p:spPr>
          <a:xfrm>
            <a:off x="838200" y="84635"/>
            <a:ext cx="10515600" cy="874644"/>
          </a:xfrm>
        </p:spPr>
        <p:txBody>
          <a:bodyPr/>
          <a:lstStyle/>
          <a:p>
            <a:pPr algn="ctr"/>
            <a:r>
              <a:rPr lang="en-GB" dirty="0"/>
              <a:t>Adaptive Process</a:t>
            </a:r>
          </a:p>
        </p:txBody>
      </p:sp>
      <p:sp>
        <p:nvSpPr>
          <p:cNvPr id="3" name="Content Placeholder 2">
            <a:extLst>
              <a:ext uri="{FF2B5EF4-FFF2-40B4-BE49-F238E27FC236}">
                <a16:creationId xmlns:a16="http://schemas.microsoft.com/office/drawing/2014/main" id="{E23F4D3B-CFA8-EA0E-7E9E-F0D0EF983EAA}"/>
              </a:ext>
            </a:extLst>
          </p:cNvPr>
          <p:cNvSpPr>
            <a:spLocks noGrp="1"/>
          </p:cNvSpPr>
          <p:nvPr>
            <p:ph idx="1"/>
          </p:nvPr>
        </p:nvSpPr>
        <p:spPr>
          <a:xfrm>
            <a:off x="258052" y="959278"/>
            <a:ext cx="11578660" cy="5856647"/>
          </a:xfrm>
        </p:spPr>
        <p:txBody>
          <a:bodyPr>
            <a:normAutofit/>
          </a:bodyPr>
          <a:lstStyle/>
          <a:p>
            <a:pPr marL="0" indent="0" algn="ctr">
              <a:lnSpc>
                <a:spcPct val="200000"/>
              </a:lnSpc>
              <a:buNone/>
            </a:pPr>
            <a:r>
              <a:rPr lang="en-GB" dirty="0"/>
              <a:t>        Training</a:t>
            </a:r>
          </a:p>
          <a:p>
            <a:pPr marL="0" indent="0" algn="ctr">
              <a:lnSpc>
                <a:spcPct val="200000"/>
              </a:lnSpc>
              <a:buNone/>
            </a:pPr>
            <a:r>
              <a:rPr lang="en-GB" dirty="0"/>
              <a:t>Increases Cellular Stress</a:t>
            </a:r>
          </a:p>
          <a:p>
            <a:pPr marL="0" indent="0" algn="ctr">
              <a:lnSpc>
                <a:spcPct val="200000"/>
              </a:lnSpc>
              <a:buNone/>
            </a:pPr>
            <a:r>
              <a:rPr lang="en-GB" dirty="0"/>
              <a:t>       Change In Cell Homeostasis</a:t>
            </a:r>
          </a:p>
          <a:p>
            <a:pPr marL="0" indent="0" algn="ctr">
              <a:lnSpc>
                <a:spcPct val="200000"/>
              </a:lnSpc>
              <a:buNone/>
            </a:pPr>
            <a:r>
              <a:rPr lang="en-GB" dirty="0"/>
              <a:t>Change in Cellular Activity	    	Change Is Transcription</a:t>
            </a:r>
          </a:p>
          <a:p>
            <a:pPr marL="0" indent="0" algn="ctr">
              <a:lnSpc>
                <a:spcPct val="200000"/>
              </a:lnSpc>
              <a:buNone/>
            </a:pPr>
            <a:r>
              <a:rPr lang="en-GB" dirty="0"/>
              <a:t>Change in Organelle Function / Density	Change in Tissue Size &amp; Structure</a:t>
            </a:r>
          </a:p>
          <a:p>
            <a:pPr marL="0" indent="0" algn="ctr">
              <a:lnSpc>
                <a:spcPct val="200000"/>
              </a:lnSpc>
              <a:buNone/>
            </a:pPr>
            <a:r>
              <a:rPr lang="en-GB" dirty="0"/>
              <a:t>Improved Functional Response</a:t>
            </a:r>
          </a:p>
        </p:txBody>
      </p:sp>
      <p:sp>
        <p:nvSpPr>
          <p:cNvPr id="4" name="Arrow: Down 3">
            <a:extLst>
              <a:ext uri="{FF2B5EF4-FFF2-40B4-BE49-F238E27FC236}">
                <a16:creationId xmlns:a16="http://schemas.microsoft.com/office/drawing/2014/main" id="{905C5752-8850-3098-495F-C8A6EC2E0B48}"/>
              </a:ext>
            </a:extLst>
          </p:cNvPr>
          <p:cNvSpPr/>
          <p:nvPr/>
        </p:nvSpPr>
        <p:spPr>
          <a:xfrm>
            <a:off x="4791716" y="3743151"/>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D4A22443-DF3B-3ADA-9A61-DEAB274FB6A2}"/>
              </a:ext>
            </a:extLst>
          </p:cNvPr>
          <p:cNvSpPr/>
          <p:nvPr/>
        </p:nvSpPr>
        <p:spPr>
          <a:xfrm>
            <a:off x="3529510" y="4670171"/>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3556A819-E707-DFDB-BCDC-23B1271E94DB}"/>
              </a:ext>
            </a:extLst>
          </p:cNvPr>
          <p:cNvSpPr/>
          <p:nvPr/>
        </p:nvSpPr>
        <p:spPr>
          <a:xfrm>
            <a:off x="6206321" y="2811218"/>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893F50EE-75F2-4E3E-5068-5F2E063AD5D1}"/>
              </a:ext>
            </a:extLst>
          </p:cNvPr>
          <p:cNvSpPr/>
          <p:nvPr/>
        </p:nvSpPr>
        <p:spPr>
          <a:xfrm>
            <a:off x="6206321" y="1840021"/>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DA812C28-FCC0-B620-6E88-123FDB22902C}"/>
              </a:ext>
            </a:extLst>
          </p:cNvPr>
          <p:cNvSpPr/>
          <p:nvPr/>
        </p:nvSpPr>
        <p:spPr>
          <a:xfrm>
            <a:off x="7448901" y="3741749"/>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49FD994F-5B3B-823C-CCF8-CA49F8713410}"/>
              </a:ext>
            </a:extLst>
          </p:cNvPr>
          <p:cNvSpPr/>
          <p:nvPr/>
        </p:nvSpPr>
        <p:spPr>
          <a:xfrm>
            <a:off x="8209026" y="4787977"/>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D11DFFA-B92B-F933-0421-826C39D5F512}"/>
              </a:ext>
            </a:extLst>
          </p:cNvPr>
          <p:cNvSpPr/>
          <p:nvPr/>
        </p:nvSpPr>
        <p:spPr>
          <a:xfrm>
            <a:off x="6211933" y="5812470"/>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ross 10">
            <a:extLst>
              <a:ext uri="{FF2B5EF4-FFF2-40B4-BE49-F238E27FC236}">
                <a16:creationId xmlns:a16="http://schemas.microsoft.com/office/drawing/2014/main" id="{399EBA3E-5986-7098-3BD7-57DD6258796F}"/>
              </a:ext>
            </a:extLst>
          </p:cNvPr>
          <p:cNvSpPr/>
          <p:nvPr/>
        </p:nvSpPr>
        <p:spPr>
          <a:xfrm>
            <a:off x="6211932" y="4395290"/>
            <a:ext cx="269271" cy="274881"/>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ross 11">
            <a:extLst>
              <a:ext uri="{FF2B5EF4-FFF2-40B4-BE49-F238E27FC236}">
                <a16:creationId xmlns:a16="http://schemas.microsoft.com/office/drawing/2014/main" id="{8BFC052C-0658-092C-8671-055602D3B99C}"/>
              </a:ext>
            </a:extLst>
          </p:cNvPr>
          <p:cNvSpPr/>
          <p:nvPr/>
        </p:nvSpPr>
        <p:spPr>
          <a:xfrm>
            <a:off x="6211933" y="5292859"/>
            <a:ext cx="269271" cy="274881"/>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1521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3218D9-0D26-BC53-8964-2907D7200537}"/>
              </a:ext>
            </a:extLst>
          </p:cNvPr>
          <p:cNvSpPr txBox="1"/>
          <p:nvPr/>
        </p:nvSpPr>
        <p:spPr>
          <a:xfrm>
            <a:off x="3680039" y="377574"/>
            <a:ext cx="4931028" cy="461665"/>
          </a:xfrm>
          <a:prstGeom prst="rect">
            <a:avLst/>
          </a:prstGeom>
          <a:noFill/>
        </p:spPr>
        <p:txBody>
          <a:bodyPr wrap="square" rtlCol="0">
            <a:spAutoFit/>
          </a:bodyPr>
          <a:lstStyle/>
          <a:p>
            <a:pPr algn="ctr"/>
            <a:r>
              <a:rPr lang="en-GB" sz="2400" dirty="0">
                <a:solidFill>
                  <a:srgbClr val="FF0000"/>
                </a:solidFill>
              </a:rPr>
              <a:t>Heat Stress Proteins</a:t>
            </a:r>
          </a:p>
        </p:txBody>
      </p:sp>
      <p:sp>
        <p:nvSpPr>
          <p:cNvPr id="6" name="TextBox 5">
            <a:extLst>
              <a:ext uri="{FF2B5EF4-FFF2-40B4-BE49-F238E27FC236}">
                <a16:creationId xmlns:a16="http://schemas.microsoft.com/office/drawing/2014/main" id="{1D8BC80A-176A-16EE-06C0-04B02BA47794}"/>
              </a:ext>
            </a:extLst>
          </p:cNvPr>
          <p:cNvSpPr txBox="1"/>
          <p:nvPr/>
        </p:nvSpPr>
        <p:spPr>
          <a:xfrm>
            <a:off x="7644309" y="1961527"/>
            <a:ext cx="3263042" cy="646331"/>
          </a:xfrm>
          <a:prstGeom prst="rect">
            <a:avLst/>
          </a:prstGeom>
          <a:noFill/>
        </p:spPr>
        <p:txBody>
          <a:bodyPr wrap="square" rtlCol="0">
            <a:spAutoFit/>
          </a:bodyPr>
          <a:lstStyle/>
          <a:p>
            <a:r>
              <a:rPr lang="en-GB" dirty="0"/>
              <a:t>Decreases cellular ATP &amp; </a:t>
            </a:r>
            <a:r>
              <a:rPr lang="en-GB" dirty="0" err="1"/>
              <a:t>PCr</a:t>
            </a:r>
            <a:endParaRPr lang="en-GB" dirty="0"/>
          </a:p>
          <a:p>
            <a:r>
              <a:rPr lang="en-GB" dirty="0"/>
              <a:t>Microtrauma within myocytes</a:t>
            </a:r>
          </a:p>
        </p:txBody>
      </p:sp>
      <p:sp>
        <p:nvSpPr>
          <p:cNvPr id="7" name="TextBox 6">
            <a:extLst>
              <a:ext uri="{FF2B5EF4-FFF2-40B4-BE49-F238E27FC236}">
                <a16:creationId xmlns:a16="http://schemas.microsoft.com/office/drawing/2014/main" id="{28B9C228-ABC5-D6DB-1278-CFDA07C1A4BA}"/>
              </a:ext>
            </a:extLst>
          </p:cNvPr>
          <p:cNvSpPr txBox="1"/>
          <p:nvPr/>
        </p:nvSpPr>
        <p:spPr>
          <a:xfrm>
            <a:off x="7644309" y="1237551"/>
            <a:ext cx="2861006" cy="461665"/>
          </a:xfrm>
          <a:prstGeom prst="rect">
            <a:avLst/>
          </a:prstGeom>
          <a:noFill/>
        </p:spPr>
        <p:txBody>
          <a:bodyPr wrap="square" rtlCol="0">
            <a:spAutoFit/>
          </a:bodyPr>
          <a:lstStyle/>
          <a:p>
            <a:r>
              <a:rPr lang="en-GB" sz="2400" dirty="0"/>
              <a:t>Resistance Training</a:t>
            </a:r>
          </a:p>
        </p:txBody>
      </p:sp>
      <p:sp>
        <p:nvSpPr>
          <p:cNvPr id="8" name="TextBox 7">
            <a:extLst>
              <a:ext uri="{FF2B5EF4-FFF2-40B4-BE49-F238E27FC236}">
                <a16:creationId xmlns:a16="http://schemas.microsoft.com/office/drawing/2014/main" id="{A61B3DC9-EACC-3AB9-33E7-0E2E15639A4D}"/>
              </a:ext>
            </a:extLst>
          </p:cNvPr>
          <p:cNvSpPr txBox="1"/>
          <p:nvPr/>
        </p:nvSpPr>
        <p:spPr>
          <a:xfrm>
            <a:off x="7512944" y="3352230"/>
            <a:ext cx="3880592" cy="707886"/>
          </a:xfrm>
          <a:prstGeom prst="rect">
            <a:avLst/>
          </a:prstGeom>
          <a:noFill/>
        </p:spPr>
        <p:txBody>
          <a:bodyPr wrap="square" rtlCol="0">
            <a:spAutoFit/>
          </a:bodyPr>
          <a:lstStyle/>
          <a:p>
            <a:r>
              <a:rPr lang="en-GB" sz="2000" dirty="0"/>
              <a:t>Induce HSP70 (family) transcription</a:t>
            </a:r>
          </a:p>
          <a:p>
            <a:r>
              <a:rPr lang="en-GB" sz="2000" dirty="0"/>
              <a:t>from the HSPAIA / B genes</a:t>
            </a:r>
          </a:p>
        </p:txBody>
      </p:sp>
      <p:sp>
        <p:nvSpPr>
          <p:cNvPr id="9" name="TextBox 8">
            <a:extLst>
              <a:ext uri="{FF2B5EF4-FFF2-40B4-BE49-F238E27FC236}">
                <a16:creationId xmlns:a16="http://schemas.microsoft.com/office/drawing/2014/main" id="{38962278-E997-D358-6CE5-F9C5C6FB74D1}"/>
              </a:ext>
            </a:extLst>
          </p:cNvPr>
          <p:cNvSpPr txBox="1"/>
          <p:nvPr/>
        </p:nvSpPr>
        <p:spPr>
          <a:xfrm>
            <a:off x="7608777" y="4459341"/>
            <a:ext cx="3179832" cy="923330"/>
          </a:xfrm>
          <a:prstGeom prst="rect">
            <a:avLst/>
          </a:prstGeom>
          <a:noFill/>
        </p:spPr>
        <p:txBody>
          <a:bodyPr wrap="square" rtlCol="0">
            <a:spAutoFit/>
          </a:bodyPr>
          <a:lstStyle/>
          <a:p>
            <a:r>
              <a:rPr lang="en-GB" dirty="0"/>
              <a:t>Protects muscle fibre integrity, facilitates regeneration and recovery.</a:t>
            </a:r>
          </a:p>
        </p:txBody>
      </p:sp>
      <p:sp>
        <p:nvSpPr>
          <p:cNvPr id="10" name="TextBox 9">
            <a:extLst>
              <a:ext uri="{FF2B5EF4-FFF2-40B4-BE49-F238E27FC236}">
                <a16:creationId xmlns:a16="http://schemas.microsoft.com/office/drawing/2014/main" id="{0CEC3285-0DDE-6E98-F41D-CB3A11857077}"/>
              </a:ext>
            </a:extLst>
          </p:cNvPr>
          <p:cNvSpPr txBox="1"/>
          <p:nvPr/>
        </p:nvSpPr>
        <p:spPr>
          <a:xfrm>
            <a:off x="1699773" y="1254622"/>
            <a:ext cx="4005410" cy="461665"/>
          </a:xfrm>
          <a:prstGeom prst="rect">
            <a:avLst/>
          </a:prstGeom>
          <a:noFill/>
        </p:spPr>
        <p:txBody>
          <a:bodyPr wrap="square" rtlCol="0">
            <a:spAutoFit/>
          </a:bodyPr>
          <a:lstStyle/>
          <a:p>
            <a:r>
              <a:rPr lang="en-GB" sz="2400" dirty="0"/>
              <a:t>Sedentary behaviour &amp; Ageing</a:t>
            </a:r>
          </a:p>
        </p:txBody>
      </p:sp>
      <p:sp>
        <p:nvSpPr>
          <p:cNvPr id="12" name="TextBox 11">
            <a:extLst>
              <a:ext uri="{FF2B5EF4-FFF2-40B4-BE49-F238E27FC236}">
                <a16:creationId xmlns:a16="http://schemas.microsoft.com/office/drawing/2014/main" id="{DD3A11FB-E0FB-4DA2-FEAE-B9C106545C11}"/>
              </a:ext>
            </a:extLst>
          </p:cNvPr>
          <p:cNvSpPr txBox="1"/>
          <p:nvPr/>
        </p:nvSpPr>
        <p:spPr>
          <a:xfrm>
            <a:off x="1986812" y="2284692"/>
            <a:ext cx="3263042" cy="369332"/>
          </a:xfrm>
          <a:prstGeom prst="rect">
            <a:avLst/>
          </a:prstGeom>
          <a:noFill/>
        </p:spPr>
        <p:txBody>
          <a:bodyPr wrap="square" rtlCol="0">
            <a:spAutoFit/>
          </a:bodyPr>
          <a:lstStyle/>
          <a:p>
            <a:pPr algn="ctr"/>
            <a:r>
              <a:rPr lang="en-GB" dirty="0"/>
              <a:t>No stress within the cell</a:t>
            </a:r>
          </a:p>
        </p:txBody>
      </p:sp>
      <p:sp>
        <p:nvSpPr>
          <p:cNvPr id="13" name="TextBox 12">
            <a:extLst>
              <a:ext uri="{FF2B5EF4-FFF2-40B4-BE49-F238E27FC236}">
                <a16:creationId xmlns:a16="http://schemas.microsoft.com/office/drawing/2014/main" id="{3ABCCA2D-0B9C-7543-1E4C-249955EE9AA8}"/>
              </a:ext>
            </a:extLst>
          </p:cNvPr>
          <p:cNvSpPr txBox="1"/>
          <p:nvPr/>
        </p:nvSpPr>
        <p:spPr>
          <a:xfrm>
            <a:off x="1915754" y="3367538"/>
            <a:ext cx="3405158" cy="707886"/>
          </a:xfrm>
          <a:prstGeom prst="rect">
            <a:avLst/>
          </a:prstGeom>
          <a:noFill/>
        </p:spPr>
        <p:txBody>
          <a:bodyPr wrap="square" rtlCol="0">
            <a:spAutoFit/>
          </a:bodyPr>
          <a:lstStyle/>
          <a:p>
            <a:r>
              <a:rPr lang="en-GB" sz="2000" dirty="0"/>
              <a:t>Inhibits HSP70 (Family) expression</a:t>
            </a:r>
          </a:p>
        </p:txBody>
      </p:sp>
      <p:sp>
        <p:nvSpPr>
          <p:cNvPr id="14" name="TextBox 13">
            <a:extLst>
              <a:ext uri="{FF2B5EF4-FFF2-40B4-BE49-F238E27FC236}">
                <a16:creationId xmlns:a16="http://schemas.microsoft.com/office/drawing/2014/main" id="{1E6F1069-AFA0-EAFB-65E3-A0868ED15DA0}"/>
              </a:ext>
            </a:extLst>
          </p:cNvPr>
          <p:cNvSpPr txBox="1"/>
          <p:nvPr/>
        </p:nvSpPr>
        <p:spPr>
          <a:xfrm>
            <a:off x="1779248" y="4660912"/>
            <a:ext cx="3263042" cy="707886"/>
          </a:xfrm>
          <a:prstGeom prst="rect">
            <a:avLst/>
          </a:prstGeom>
          <a:noFill/>
        </p:spPr>
        <p:txBody>
          <a:bodyPr wrap="square" rtlCol="0">
            <a:spAutoFit/>
          </a:bodyPr>
          <a:lstStyle/>
          <a:p>
            <a:r>
              <a:rPr lang="en-GB" sz="2000" dirty="0"/>
              <a:t>Muscle Atrophy, Contractile disfunction</a:t>
            </a:r>
          </a:p>
        </p:txBody>
      </p:sp>
      <p:sp>
        <p:nvSpPr>
          <p:cNvPr id="15" name="TextBox 14">
            <a:extLst>
              <a:ext uri="{FF2B5EF4-FFF2-40B4-BE49-F238E27FC236}">
                <a16:creationId xmlns:a16="http://schemas.microsoft.com/office/drawing/2014/main" id="{8E19767B-956B-32D5-6C38-33C7428C15AD}"/>
              </a:ext>
            </a:extLst>
          </p:cNvPr>
          <p:cNvSpPr txBox="1"/>
          <p:nvPr/>
        </p:nvSpPr>
        <p:spPr>
          <a:xfrm>
            <a:off x="592770" y="5907292"/>
            <a:ext cx="10138808" cy="646331"/>
          </a:xfrm>
          <a:prstGeom prst="rect">
            <a:avLst/>
          </a:prstGeom>
          <a:noFill/>
        </p:spPr>
        <p:txBody>
          <a:bodyPr wrap="square" rtlCol="0">
            <a:spAutoFit/>
          </a:bodyPr>
          <a:lstStyle/>
          <a:p>
            <a:pPr algn="ctr"/>
            <a:r>
              <a:rPr lang="en-GB" dirty="0">
                <a:solidFill>
                  <a:srgbClr val="0070C0"/>
                </a:solidFill>
              </a:rPr>
              <a:t>Heat Shock Proteins (HSP) involved in the folding of new and refolding of partially denatured proteins and protect against stressful environments </a:t>
            </a:r>
          </a:p>
        </p:txBody>
      </p:sp>
      <p:cxnSp>
        <p:nvCxnSpPr>
          <p:cNvPr id="17" name="Straight Arrow Connector 16">
            <a:extLst>
              <a:ext uri="{FF2B5EF4-FFF2-40B4-BE49-F238E27FC236}">
                <a16:creationId xmlns:a16="http://schemas.microsoft.com/office/drawing/2014/main" id="{16EE7B91-282D-4DD1-6A5C-B58829D36B2E}"/>
              </a:ext>
            </a:extLst>
          </p:cNvPr>
          <p:cNvCxnSpPr/>
          <p:nvPr/>
        </p:nvCxnSpPr>
        <p:spPr>
          <a:xfrm flipH="1">
            <a:off x="4622488" y="839239"/>
            <a:ext cx="419802" cy="29103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E2F9CA8-F414-D0AD-7EED-14B1BBDF4F98}"/>
              </a:ext>
            </a:extLst>
          </p:cNvPr>
          <p:cNvCxnSpPr>
            <a:cxnSpLocks/>
          </p:cNvCxnSpPr>
          <p:nvPr/>
        </p:nvCxnSpPr>
        <p:spPr>
          <a:xfrm>
            <a:off x="7338571" y="853049"/>
            <a:ext cx="540412" cy="3197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AEC3FB70-00BC-E4A3-C417-A35F8FEDC16D}"/>
              </a:ext>
            </a:extLst>
          </p:cNvPr>
          <p:cNvCxnSpPr>
            <a:cxnSpLocks/>
          </p:cNvCxnSpPr>
          <p:nvPr/>
        </p:nvCxnSpPr>
        <p:spPr>
          <a:xfrm>
            <a:off x="3350462" y="3962935"/>
            <a:ext cx="0" cy="4878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C86F837F-CA85-420A-E2F3-E541F69F6D75}"/>
              </a:ext>
            </a:extLst>
          </p:cNvPr>
          <p:cNvCxnSpPr>
            <a:cxnSpLocks/>
          </p:cNvCxnSpPr>
          <p:nvPr/>
        </p:nvCxnSpPr>
        <p:spPr>
          <a:xfrm>
            <a:off x="3500525" y="2705648"/>
            <a:ext cx="0" cy="48687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6505A800-5A13-C374-0E63-55E04B2CCEA2}"/>
              </a:ext>
            </a:extLst>
          </p:cNvPr>
          <p:cNvCxnSpPr>
            <a:cxnSpLocks/>
          </p:cNvCxnSpPr>
          <p:nvPr/>
        </p:nvCxnSpPr>
        <p:spPr>
          <a:xfrm>
            <a:off x="3560363" y="1716287"/>
            <a:ext cx="0" cy="4300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1530D438-030D-A14D-ED02-CCC72E28D57F}"/>
              </a:ext>
            </a:extLst>
          </p:cNvPr>
          <p:cNvCxnSpPr>
            <a:cxnSpLocks/>
          </p:cNvCxnSpPr>
          <p:nvPr/>
        </p:nvCxnSpPr>
        <p:spPr>
          <a:xfrm>
            <a:off x="8691476" y="4044578"/>
            <a:ext cx="10285" cy="4776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A8A8E2D-C024-8780-6B30-7FA4FE595A1F}"/>
              </a:ext>
            </a:extLst>
          </p:cNvPr>
          <p:cNvCxnSpPr>
            <a:cxnSpLocks/>
          </p:cNvCxnSpPr>
          <p:nvPr/>
        </p:nvCxnSpPr>
        <p:spPr>
          <a:xfrm>
            <a:off x="8691476" y="2724652"/>
            <a:ext cx="0" cy="5734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520E19F-117E-23E5-8339-A918BA086EA8}"/>
              </a:ext>
            </a:extLst>
          </p:cNvPr>
          <p:cNvCxnSpPr>
            <a:cxnSpLocks/>
          </p:cNvCxnSpPr>
          <p:nvPr/>
        </p:nvCxnSpPr>
        <p:spPr>
          <a:xfrm>
            <a:off x="8611067" y="1656539"/>
            <a:ext cx="0" cy="37791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4615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00C0-FF58-C259-8527-8371D01C654B}"/>
              </a:ext>
            </a:extLst>
          </p:cNvPr>
          <p:cNvSpPr>
            <a:spLocks noGrp="1"/>
          </p:cNvSpPr>
          <p:nvPr>
            <p:ph type="title"/>
          </p:nvPr>
        </p:nvSpPr>
        <p:spPr>
          <a:xfrm>
            <a:off x="1023324" y="50976"/>
            <a:ext cx="10515600" cy="1121476"/>
          </a:xfrm>
        </p:spPr>
        <p:txBody>
          <a:bodyPr>
            <a:normAutofit/>
          </a:bodyPr>
          <a:lstStyle/>
          <a:p>
            <a:pPr algn="ctr"/>
            <a:r>
              <a:rPr lang="en-GB" dirty="0"/>
              <a:t>Nutrients &amp; HSP </a:t>
            </a:r>
            <a:br>
              <a:rPr lang="en-GB" dirty="0"/>
            </a:br>
            <a:r>
              <a:rPr lang="en-GB" sz="2800" dirty="0">
                <a:solidFill>
                  <a:srgbClr val="0070C0"/>
                </a:solidFill>
              </a:rPr>
              <a:t>Note: Much of the evidence here comes from animal studies</a:t>
            </a:r>
            <a:endParaRPr lang="en-GB" dirty="0">
              <a:solidFill>
                <a:srgbClr val="0070C0"/>
              </a:solidFill>
            </a:endParaRPr>
          </a:p>
        </p:txBody>
      </p:sp>
      <p:sp>
        <p:nvSpPr>
          <p:cNvPr id="3" name="Content Placeholder 2">
            <a:extLst>
              <a:ext uri="{FF2B5EF4-FFF2-40B4-BE49-F238E27FC236}">
                <a16:creationId xmlns:a16="http://schemas.microsoft.com/office/drawing/2014/main" id="{6A38339E-7C1A-9665-AC41-B0F771641B42}"/>
              </a:ext>
            </a:extLst>
          </p:cNvPr>
          <p:cNvSpPr>
            <a:spLocks noGrp="1"/>
          </p:cNvSpPr>
          <p:nvPr>
            <p:ph idx="1"/>
          </p:nvPr>
        </p:nvSpPr>
        <p:spPr>
          <a:xfrm>
            <a:off x="514233" y="1376166"/>
            <a:ext cx="11533782" cy="5251343"/>
          </a:xfrm>
        </p:spPr>
        <p:txBody>
          <a:bodyPr>
            <a:normAutofit fontScale="92500" lnSpcReduction="20000"/>
          </a:bodyPr>
          <a:lstStyle/>
          <a:p>
            <a:pPr marL="0" indent="0">
              <a:buNone/>
            </a:pPr>
            <a:r>
              <a:rPr lang="en-GB" dirty="0"/>
              <a:t>Changing the cellular concentration of nutrients may create a similar stress response and bring about adaptations.</a:t>
            </a:r>
          </a:p>
          <a:p>
            <a:pPr marL="0" indent="0">
              <a:buNone/>
            </a:pPr>
            <a:endParaRPr lang="en-GB" dirty="0"/>
          </a:p>
          <a:p>
            <a:pPr marL="0" indent="0">
              <a:buNone/>
            </a:pPr>
            <a:r>
              <a:rPr lang="en-GB" sz="2000" dirty="0"/>
              <a:t>Proteins 			Whey protein increases HSP70 &amp; HSP90 synthesis in muscle</a:t>
            </a:r>
          </a:p>
          <a:p>
            <a:pPr marL="0" indent="0">
              <a:buNone/>
            </a:pPr>
            <a:endParaRPr lang="en-GB" sz="2000" dirty="0"/>
          </a:p>
          <a:p>
            <a:pPr marL="0" indent="0">
              <a:buNone/>
            </a:pPr>
            <a:r>
              <a:rPr lang="en-GB" sz="2000" dirty="0"/>
              <a:t>Amino Acids 		Glutamine has a dose response to increases expression of HSP70 but no impact 				for arginine, histidine, glutamate, proline, alanine, and glycine.</a:t>
            </a:r>
          </a:p>
          <a:p>
            <a:pPr marL="0" indent="0">
              <a:buNone/>
            </a:pPr>
            <a:r>
              <a:rPr lang="en-GB" sz="2000" dirty="0"/>
              <a:t>			Low EAA associated with reduced HSP70 translation. </a:t>
            </a:r>
          </a:p>
          <a:p>
            <a:pPr marL="0" indent="0">
              <a:buNone/>
            </a:pPr>
            <a:endParaRPr lang="en-GB" sz="2000" dirty="0"/>
          </a:p>
          <a:p>
            <a:pPr marL="0" indent="0">
              <a:buNone/>
            </a:pPr>
            <a:r>
              <a:rPr lang="en-GB" sz="2000" dirty="0"/>
              <a:t>Dietary Fibre 		Increase in HSP25 in intestine (protects against oxidative damage)</a:t>
            </a:r>
          </a:p>
          <a:p>
            <a:pPr marL="0" indent="0">
              <a:buNone/>
            </a:pPr>
            <a:endParaRPr lang="en-GB" sz="2000" dirty="0"/>
          </a:p>
          <a:p>
            <a:pPr marL="0" indent="0">
              <a:buNone/>
            </a:pPr>
            <a:r>
              <a:rPr lang="en-GB" sz="2000" dirty="0"/>
              <a:t>Probiotics		Increased HSP70 &amp; HSP25 in the colon</a:t>
            </a:r>
          </a:p>
          <a:p>
            <a:pPr marL="0" indent="0">
              <a:buNone/>
            </a:pPr>
            <a:endParaRPr lang="en-GB" sz="2000" dirty="0"/>
          </a:p>
          <a:p>
            <a:pPr marL="0" indent="0">
              <a:buNone/>
            </a:pPr>
            <a:r>
              <a:rPr lang="en-GB" sz="2000" dirty="0"/>
              <a:t>Phenolic Compound	Increases HSP27, 70, 90 in spleen and thymus</a:t>
            </a:r>
          </a:p>
          <a:p>
            <a:pPr marL="0" indent="0">
              <a:buNone/>
            </a:pPr>
            <a:endParaRPr lang="en-GB" sz="2000" dirty="0"/>
          </a:p>
          <a:p>
            <a:pPr marL="0" indent="0">
              <a:buNone/>
            </a:pPr>
            <a:r>
              <a:rPr lang="en-GB" sz="2000" dirty="0"/>
              <a:t>High Fat diets 		 lowers HSP70</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995083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65F84FB-526F-0E09-7C9E-9C6DB88976A4}"/>
              </a:ext>
            </a:extLst>
          </p:cNvPr>
          <p:cNvPicPr>
            <a:picLocks noChangeAspect="1"/>
          </p:cNvPicPr>
          <p:nvPr/>
        </p:nvPicPr>
        <p:blipFill>
          <a:blip r:embed="rId2"/>
          <a:stretch>
            <a:fillRect/>
          </a:stretch>
        </p:blipFill>
        <p:spPr>
          <a:xfrm>
            <a:off x="635708" y="252442"/>
            <a:ext cx="10774658" cy="6561348"/>
          </a:xfrm>
          <a:prstGeom prst="rect">
            <a:avLst/>
          </a:prstGeom>
        </p:spPr>
      </p:pic>
    </p:spTree>
    <p:extLst>
      <p:ext uri="{BB962C8B-B14F-4D97-AF65-F5344CB8AC3E}">
        <p14:creationId xmlns:p14="http://schemas.microsoft.com/office/powerpoint/2010/main" val="4111007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7D4C3-766D-31C5-FDF4-4C42021510D0}"/>
              </a:ext>
            </a:extLst>
          </p:cNvPr>
          <p:cNvSpPr>
            <a:spLocks noGrp="1"/>
          </p:cNvSpPr>
          <p:nvPr>
            <p:ph type="title"/>
          </p:nvPr>
        </p:nvSpPr>
        <p:spPr/>
        <p:txBody>
          <a:bodyPr/>
          <a:lstStyle/>
          <a:p>
            <a:pPr algn="ctr"/>
            <a:r>
              <a:rPr lang="en-GB" dirty="0"/>
              <a:t>Skeletal Muscle</a:t>
            </a:r>
          </a:p>
        </p:txBody>
      </p:sp>
      <p:sp>
        <p:nvSpPr>
          <p:cNvPr id="3" name="Content Placeholder 2">
            <a:extLst>
              <a:ext uri="{FF2B5EF4-FFF2-40B4-BE49-F238E27FC236}">
                <a16:creationId xmlns:a16="http://schemas.microsoft.com/office/drawing/2014/main" id="{FFF75B66-5493-69B9-402E-09F1AFAD5A1D}"/>
              </a:ext>
            </a:extLst>
          </p:cNvPr>
          <p:cNvSpPr>
            <a:spLocks noGrp="1"/>
          </p:cNvSpPr>
          <p:nvPr>
            <p:ph idx="1"/>
          </p:nvPr>
        </p:nvSpPr>
        <p:spPr/>
        <p:txBody>
          <a:bodyPr/>
          <a:lstStyle/>
          <a:p>
            <a:pPr marL="0" indent="0">
              <a:buNone/>
            </a:pPr>
            <a:r>
              <a:rPr lang="en-GB" dirty="0"/>
              <a:t>Increase in myofibril protein synthesis v degradation</a:t>
            </a:r>
          </a:p>
          <a:p>
            <a:pPr marL="0" indent="0">
              <a:buNone/>
            </a:pPr>
            <a:endParaRPr lang="en-GB" dirty="0"/>
          </a:p>
          <a:p>
            <a:pPr marL="0" indent="0">
              <a:buNone/>
            </a:pPr>
            <a:r>
              <a:rPr lang="en-GB" dirty="0"/>
              <a:t>Increases Muscle fibre size – Hypertrophy		</a:t>
            </a:r>
            <a:r>
              <a:rPr lang="en-GB" sz="3600" dirty="0">
                <a:solidFill>
                  <a:srgbClr val="00B050"/>
                </a:solidFill>
                <a:sym typeface="Wingdings" panose="05000000000000000000" pitchFamily="2" charset="2"/>
              </a:rPr>
              <a:t></a:t>
            </a:r>
            <a:endParaRPr lang="en-GB" dirty="0">
              <a:solidFill>
                <a:srgbClr val="00B050"/>
              </a:solidFill>
            </a:endParaRPr>
          </a:p>
          <a:p>
            <a:pPr marL="0" indent="0">
              <a:buNone/>
            </a:pPr>
            <a:endParaRPr lang="en-GB" dirty="0"/>
          </a:p>
          <a:p>
            <a:pPr marL="0" indent="0">
              <a:buNone/>
            </a:pPr>
            <a:r>
              <a:rPr lang="en-GB" dirty="0"/>
              <a:t>Increase in muscle fibre number – hyperplasia	</a:t>
            </a:r>
            <a:r>
              <a:rPr lang="en-GB" sz="3200" b="1" dirty="0">
                <a:solidFill>
                  <a:srgbClr val="FF0000"/>
                </a:solidFill>
              </a:rPr>
              <a:t>X</a:t>
            </a:r>
          </a:p>
          <a:p>
            <a:pPr marL="0" indent="0">
              <a:buNone/>
            </a:pPr>
            <a:endParaRPr lang="en-GB" sz="3200" b="1" dirty="0">
              <a:solidFill>
                <a:srgbClr val="FF0000"/>
              </a:solidFill>
            </a:endParaRPr>
          </a:p>
          <a:p>
            <a:pPr marL="0" indent="0">
              <a:buNone/>
            </a:pPr>
            <a:r>
              <a:rPr lang="en-GB" sz="2400" dirty="0"/>
              <a:t>However muscle fibres may split but have the same insertions and neuromuscular innervation.</a:t>
            </a:r>
          </a:p>
        </p:txBody>
      </p:sp>
    </p:spTree>
    <p:extLst>
      <p:ext uri="{BB962C8B-B14F-4D97-AF65-F5344CB8AC3E}">
        <p14:creationId xmlns:p14="http://schemas.microsoft.com/office/powerpoint/2010/main" val="421088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BF4AE-76A8-C272-8BF4-0F8BD771B154}"/>
              </a:ext>
            </a:extLst>
          </p:cNvPr>
          <p:cNvSpPr>
            <a:spLocks noGrp="1"/>
          </p:cNvSpPr>
          <p:nvPr>
            <p:ph type="title"/>
          </p:nvPr>
        </p:nvSpPr>
        <p:spPr/>
        <p:txBody>
          <a:bodyPr/>
          <a:lstStyle/>
          <a:p>
            <a:pPr algn="ctr"/>
            <a:r>
              <a:rPr lang="en-GB" dirty="0"/>
              <a:t>Signalling Pathways for Hypertrophy</a:t>
            </a:r>
          </a:p>
        </p:txBody>
      </p:sp>
      <p:pic>
        <p:nvPicPr>
          <p:cNvPr id="5" name="Picture 4">
            <a:extLst>
              <a:ext uri="{FF2B5EF4-FFF2-40B4-BE49-F238E27FC236}">
                <a16:creationId xmlns:a16="http://schemas.microsoft.com/office/drawing/2014/main" id="{1C10335C-3497-F690-D53F-577CB5FFDAC0}"/>
              </a:ext>
            </a:extLst>
          </p:cNvPr>
          <p:cNvPicPr>
            <a:picLocks noChangeAspect="1"/>
          </p:cNvPicPr>
          <p:nvPr/>
        </p:nvPicPr>
        <p:blipFill>
          <a:blip r:embed="rId2"/>
          <a:stretch>
            <a:fillRect/>
          </a:stretch>
        </p:blipFill>
        <p:spPr>
          <a:xfrm>
            <a:off x="4539513" y="1608443"/>
            <a:ext cx="7030345" cy="4884432"/>
          </a:xfrm>
          <a:prstGeom prst="rect">
            <a:avLst/>
          </a:prstGeom>
        </p:spPr>
      </p:pic>
      <p:sp>
        <p:nvSpPr>
          <p:cNvPr id="6" name="TextBox 5">
            <a:extLst>
              <a:ext uri="{FF2B5EF4-FFF2-40B4-BE49-F238E27FC236}">
                <a16:creationId xmlns:a16="http://schemas.microsoft.com/office/drawing/2014/main" id="{5546D7C2-FBE4-3A5A-E42C-D9A9DB3B1C92}"/>
              </a:ext>
            </a:extLst>
          </p:cNvPr>
          <p:cNvSpPr txBox="1"/>
          <p:nvPr/>
        </p:nvSpPr>
        <p:spPr>
          <a:xfrm>
            <a:off x="592931" y="1800225"/>
            <a:ext cx="4050507" cy="1661993"/>
          </a:xfrm>
          <a:prstGeom prst="rect">
            <a:avLst/>
          </a:prstGeom>
          <a:noFill/>
        </p:spPr>
        <p:txBody>
          <a:bodyPr wrap="square" rtlCol="0">
            <a:spAutoFit/>
          </a:bodyPr>
          <a:lstStyle/>
          <a:p>
            <a:pPr algn="ctr"/>
            <a:r>
              <a:rPr lang="en-GB" sz="2800" dirty="0"/>
              <a:t>Insulin-like Growth Factor</a:t>
            </a:r>
          </a:p>
          <a:p>
            <a:pPr algn="ctr"/>
            <a:endParaRPr lang="en-GB" sz="2800" dirty="0"/>
          </a:p>
          <a:p>
            <a:pPr algn="ctr"/>
            <a:r>
              <a:rPr lang="en-GB" sz="2800" b="0" i="0" dirty="0">
                <a:solidFill>
                  <a:srgbClr val="212121"/>
                </a:solidFill>
                <a:effectLst/>
                <a:latin typeface="Cambria" panose="02040503050406030204" pitchFamily="18" charset="0"/>
              </a:rPr>
              <a:t>PI3K &amp; AKT pathways</a:t>
            </a:r>
          </a:p>
          <a:p>
            <a:endParaRPr lang="en-GB" dirty="0">
              <a:solidFill>
                <a:srgbClr val="212121"/>
              </a:solidFill>
              <a:latin typeface="Cambria" panose="02040503050406030204" pitchFamily="18" charset="0"/>
            </a:endParaRPr>
          </a:p>
        </p:txBody>
      </p:sp>
      <p:sp>
        <p:nvSpPr>
          <p:cNvPr id="7" name="Arrow: Down 6">
            <a:extLst>
              <a:ext uri="{FF2B5EF4-FFF2-40B4-BE49-F238E27FC236}">
                <a16:creationId xmlns:a16="http://schemas.microsoft.com/office/drawing/2014/main" id="{0DFAF852-435E-7FEE-6813-7822B4C0BD59}"/>
              </a:ext>
            </a:extLst>
          </p:cNvPr>
          <p:cNvSpPr/>
          <p:nvPr/>
        </p:nvSpPr>
        <p:spPr>
          <a:xfrm>
            <a:off x="2200803" y="3147107"/>
            <a:ext cx="488054" cy="150343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29719A7-F1A1-5696-E2CF-A9FE15560B22}"/>
              </a:ext>
            </a:extLst>
          </p:cNvPr>
          <p:cNvSpPr txBox="1"/>
          <p:nvPr/>
        </p:nvSpPr>
        <p:spPr>
          <a:xfrm>
            <a:off x="712447" y="4863710"/>
            <a:ext cx="3349060" cy="738664"/>
          </a:xfrm>
          <a:prstGeom prst="rect">
            <a:avLst/>
          </a:prstGeom>
          <a:noFill/>
        </p:spPr>
        <p:txBody>
          <a:bodyPr wrap="square" rtlCol="0">
            <a:spAutoFit/>
          </a:bodyPr>
          <a:lstStyle/>
          <a:p>
            <a:pPr algn="ctr"/>
            <a:r>
              <a:rPr lang="en-GB" sz="2400" dirty="0"/>
              <a:t>mTOR 1 &amp; 2</a:t>
            </a:r>
          </a:p>
          <a:p>
            <a:endParaRPr lang="en-GB" dirty="0"/>
          </a:p>
        </p:txBody>
      </p:sp>
    </p:spTree>
    <p:extLst>
      <p:ext uri="{BB962C8B-B14F-4D97-AF65-F5344CB8AC3E}">
        <p14:creationId xmlns:p14="http://schemas.microsoft.com/office/powerpoint/2010/main" val="435045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58FDD-DA1A-04A5-37CD-FA14B767E770}"/>
              </a:ext>
            </a:extLst>
          </p:cNvPr>
          <p:cNvSpPr>
            <a:spLocks noGrp="1"/>
          </p:cNvSpPr>
          <p:nvPr>
            <p:ph type="title"/>
          </p:nvPr>
        </p:nvSpPr>
        <p:spPr/>
        <p:txBody>
          <a:bodyPr/>
          <a:lstStyle/>
          <a:p>
            <a:pPr algn="ctr"/>
            <a:r>
              <a:rPr lang="en-GB" dirty="0"/>
              <a:t>Notch &amp; Numb Signalling</a:t>
            </a:r>
          </a:p>
        </p:txBody>
      </p:sp>
      <p:sp>
        <p:nvSpPr>
          <p:cNvPr id="3" name="Content Placeholder 2">
            <a:extLst>
              <a:ext uri="{FF2B5EF4-FFF2-40B4-BE49-F238E27FC236}">
                <a16:creationId xmlns:a16="http://schemas.microsoft.com/office/drawing/2014/main" id="{261A8C8C-AF13-A29B-5928-285207CB6492}"/>
              </a:ext>
            </a:extLst>
          </p:cNvPr>
          <p:cNvSpPr>
            <a:spLocks noGrp="1"/>
          </p:cNvSpPr>
          <p:nvPr>
            <p:ph idx="1"/>
          </p:nvPr>
        </p:nvSpPr>
        <p:spPr/>
        <p:txBody>
          <a:bodyPr/>
          <a:lstStyle/>
          <a:p>
            <a:pPr marL="0" indent="0">
              <a:buNone/>
            </a:pPr>
            <a:r>
              <a:rPr lang="en-GB" b="0" i="0" dirty="0">
                <a:solidFill>
                  <a:srgbClr val="333333"/>
                </a:solidFill>
                <a:effectLst/>
                <a:latin typeface="arial" panose="020B0604020202020204" pitchFamily="34" charset="0"/>
              </a:rPr>
              <a:t>Notch signalling mediates local cell-to-cell communications as its ligands are mostly other transmembrane proteins. Cell replicants are the same as the daughter cell</a:t>
            </a:r>
          </a:p>
          <a:p>
            <a:pPr marL="0" indent="0">
              <a:buNone/>
            </a:pPr>
            <a:r>
              <a:rPr lang="en-GB" sz="2000" b="1" i="0" dirty="0">
                <a:solidFill>
                  <a:srgbClr val="FF0000"/>
                </a:solidFill>
                <a:effectLst/>
                <a:latin typeface="arial" panose="020B0604020202020204" pitchFamily="34" charset="0"/>
              </a:rPr>
              <a:t>Notch</a:t>
            </a:r>
            <a:r>
              <a:rPr lang="en-GB" sz="2000" b="0" i="0" dirty="0">
                <a:solidFill>
                  <a:srgbClr val="FF0000"/>
                </a:solidFill>
                <a:effectLst/>
                <a:latin typeface="arial" panose="020B0604020202020204" pitchFamily="34" charset="0"/>
              </a:rPr>
              <a:t> is a transmembrane receptor that co-ordinates an important signalling cascade</a:t>
            </a:r>
            <a:r>
              <a:rPr lang="en-GB" b="0" i="0" dirty="0">
                <a:solidFill>
                  <a:srgbClr val="333333"/>
                </a:solidFill>
                <a:effectLst/>
                <a:latin typeface="arial" panose="020B0604020202020204" pitchFamily="34" charset="0"/>
              </a:rPr>
              <a:t>. </a:t>
            </a:r>
            <a:endParaRPr lang="en-GB" dirty="0">
              <a:solidFill>
                <a:srgbClr val="333333"/>
              </a:solidFill>
              <a:latin typeface="arial" panose="020B0604020202020204" pitchFamily="34" charset="0"/>
            </a:endParaRPr>
          </a:p>
          <a:p>
            <a:pPr marL="0" indent="0">
              <a:buNone/>
            </a:pPr>
            <a:endParaRPr lang="en-GB" b="0" i="0" dirty="0">
              <a:solidFill>
                <a:srgbClr val="333333"/>
              </a:solidFill>
              <a:effectLst/>
              <a:latin typeface="arial" panose="020B0604020202020204" pitchFamily="34" charset="0"/>
            </a:endParaRPr>
          </a:p>
          <a:p>
            <a:pPr marL="0" indent="0">
              <a:buNone/>
            </a:pPr>
            <a:r>
              <a:rPr lang="en-GB" b="0" i="0" dirty="0">
                <a:solidFill>
                  <a:srgbClr val="333333"/>
                </a:solidFill>
                <a:effectLst/>
                <a:latin typeface="arial" panose="020B0604020202020204" pitchFamily="34" charset="0"/>
              </a:rPr>
              <a:t>Numb signalling causes asymmetric cell mitosis allowing cellular  differentiation.</a:t>
            </a:r>
            <a:endParaRPr lang="en-GB" dirty="0">
              <a:solidFill>
                <a:srgbClr val="333333"/>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831909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F16CE-59E2-F6C8-463D-8B48869CAD31}"/>
              </a:ext>
            </a:extLst>
          </p:cNvPr>
          <p:cNvSpPr>
            <a:spLocks noGrp="1"/>
          </p:cNvSpPr>
          <p:nvPr>
            <p:ph type="title"/>
          </p:nvPr>
        </p:nvSpPr>
        <p:spPr>
          <a:xfrm>
            <a:off x="838199" y="229394"/>
            <a:ext cx="10515600" cy="970541"/>
          </a:xfrm>
        </p:spPr>
        <p:txBody>
          <a:bodyPr/>
          <a:lstStyle/>
          <a:p>
            <a:pPr algn="ctr"/>
            <a:r>
              <a:rPr lang="en-GB" dirty="0"/>
              <a:t>mTORC1 &amp; 2</a:t>
            </a:r>
          </a:p>
        </p:txBody>
      </p:sp>
      <p:pic>
        <p:nvPicPr>
          <p:cNvPr id="9" name="Picture 8">
            <a:extLst>
              <a:ext uri="{FF2B5EF4-FFF2-40B4-BE49-F238E27FC236}">
                <a16:creationId xmlns:a16="http://schemas.microsoft.com/office/drawing/2014/main" id="{F5C17B8E-0846-223C-95ED-EC509F2D9F02}"/>
              </a:ext>
            </a:extLst>
          </p:cNvPr>
          <p:cNvPicPr>
            <a:picLocks noChangeAspect="1"/>
          </p:cNvPicPr>
          <p:nvPr/>
        </p:nvPicPr>
        <p:blipFill>
          <a:blip r:embed="rId2"/>
          <a:stretch>
            <a:fillRect/>
          </a:stretch>
        </p:blipFill>
        <p:spPr>
          <a:xfrm>
            <a:off x="1153715" y="1335666"/>
            <a:ext cx="9884569" cy="5019398"/>
          </a:xfrm>
          <a:prstGeom prst="rect">
            <a:avLst/>
          </a:prstGeom>
        </p:spPr>
      </p:pic>
    </p:spTree>
    <p:extLst>
      <p:ext uri="{BB962C8B-B14F-4D97-AF65-F5344CB8AC3E}">
        <p14:creationId xmlns:p14="http://schemas.microsoft.com/office/powerpoint/2010/main" val="3550317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269</TotalTime>
  <Words>468</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vt:lpstr>
      <vt:lpstr>Calibri</vt:lpstr>
      <vt:lpstr>Calibri Light</vt:lpstr>
      <vt:lpstr>Cambria</vt:lpstr>
      <vt:lpstr>Office Theme</vt:lpstr>
      <vt:lpstr>Physiological Adaptations</vt:lpstr>
      <vt:lpstr>Exercise Cellular Stressors</vt:lpstr>
      <vt:lpstr>Adaptive Process</vt:lpstr>
      <vt:lpstr>PowerPoint Presentation</vt:lpstr>
      <vt:lpstr>Nutrients &amp; HSP  Note: Much of the evidence here comes from animal studies</vt:lpstr>
      <vt:lpstr>PowerPoint Presentation</vt:lpstr>
      <vt:lpstr>Skeletal Muscle</vt:lpstr>
      <vt:lpstr>Signalling Pathways for Hypertrophy</vt:lpstr>
      <vt:lpstr>Notch &amp; Numb Signalling</vt:lpstr>
      <vt:lpstr>mTORC1 &amp;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Physiological Adaptations</dc:title>
  <dc:creator>David Gardner</dc:creator>
  <cp:lastModifiedBy>David Gardner</cp:lastModifiedBy>
  <cp:revision>1</cp:revision>
  <dcterms:created xsi:type="dcterms:W3CDTF">2022-09-27T10:59:47Z</dcterms:created>
  <dcterms:modified xsi:type="dcterms:W3CDTF">2022-09-27T15:29:28Z</dcterms:modified>
</cp:coreProperties>
</file>