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9"/>
  </p:handoutMasterIdLst>
  <p:sldIdLst>
    <p:sldId id="263" r:id="rId2"/>
    <p:sldId id="264" r:id="rId3"/>
    <p:sldId id="258" r:id="rId4"/>
    <p:sldId id="265" r:id="rId5"/>
    <p:sldId id="259" r:id="rId6"/>
    <p:sldId id="260" r:id="rId7"/>
    <p:sldId id="262" r:id="rId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4F0444-4BBA-490F-86E8-7076A5D6937D}" type="datetimeFigureOut">
              <a:rPr lang="en-GB" smtClean="0"/>
              <a:t>01/02/2016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BB63F2-DDCC-40DA-9214-C895A19549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6169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4737B43-853A-4E12-A345-ABEDFB07323F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737B43-853A-4E12-A345-ABEDFB07323F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737B43-853A-4E12-A345-ABEDFB07323F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737B43-853A-4E12-A345-ABEDFB07323F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737B43-853A-4E12-A345-ABEDFB07323F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737B43-853A-4E12-A345-ABEDFB07323F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737B43-853A-4E12-A345-ABEDFB07323F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4737B43-853A-4E12-A345-ABEDFB07323F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4737B43-853A-4E12-A345-ABEDFB07323F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737B43-853A-4E12-A345-ABEDFB07323F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737B43-853A-4E12-A345-ABEDFB07323F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4737B43-853A-4E12-A345-ABEDFB07323F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D3330BF-4396-4FC6-A868-00A483E712D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BLOOM’S TAXONOMY</a:t>
            </a:r>
            <a:br>
              <a:rPr lang="en-GB" dirty="0" smtClean="0">
                <a:solidFill>
                  <a:schemeClr val="tx1"/>
                </a:solidFill>
              </a:rPr>
            </a:b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150059"/>
          </a:xfrm>
        </p:spPr>
        <p:txBody>
          <a:bodyPr>
            <a:normAutofit/>
          </a:bodyPr>
          <a:lstStyle/>
          <a:p>
            <a:pPr marL="365760" lvl="1" indent="-256032">
              <a:spcBef>
                <a:spcPts val="400"/>
              </a:spcBef>
              <a:buSzPct val="68000"/>
              <a:buFont typeface="Wingdings 3"/>
              <a:buChar char=""/>
            </a:pPr>
            <a:r>
              <a:rPr lang="en-GB" sz="2800" dirty="0" smtClean="0"/>
              <a:t>In 1956, Benjamin </a:t>
            </a:r>
            <a:r>
              <a:rPr lang="en-GB" sz="2800" b="1" dirty="0" smtClean="0"/>
              <a:t>Bloom</a:t>
            </a:r>
            <a:r>
              <a:rPr lang="en-GB" sz="2800" dirty="0" smtClean="0"/>
              <a:t> headed a group of educational psychologists who identified three domains of educational activities:</a:t>
            </a:r>
          </a:p>
          <a:p>
            <a:pPr marL="365760" lvl="1" indent="-256032">
              <a:spcBef>
                <a:spcPts val="400"/>
              </a:spcBef>
              <a:buSzPct val="68000"/>
              <a:buFont typeface="Wingdings 3"/>
              <a:buChar char=""/>
            </a:pPr>
            <a:endParaRPr lang="en-GB" sz="1300" dirty="0" smtClean="0"/>
          </a:p>
          <a:p>
            <a:pPr marL="603504" lvl="2" indent="-256032">
              <a:spcBef>
                <a:spcPts val="400"/>
              </a:spcBef>
              <a:buSzPct val="68000"/>
              <a:buFont typeface="Wingdings 3"/>
              <a:buChar char=""/>
            </a:pPr>
            <a:r>
              <a:rPr lang="en-GB" sz="2800" b="1" dirty="0" smtClean="0"/>
              <a:t>Cognitive</a:t>
            </a:r>
            <a:r>
              <a:rPr lang="en-GB" sz="2800" dirty="0" smtClean="0"/>
              <a:t> – mental skills (</a:t>
            </a:r>
            <a:r>
              <a:rPr lang="en-GB" sz="2800" i="1" dirty="0" smtClean="0"/>
              <a:t>Knowledge</a:t>
            </a:r>
            <a:r>
              <a:rPr lang="en-GB" sz="2800" dirty="0" smtClean="0"/>
              <a:t>)</a:t>
            </a:r>
          </a:p>
          <a:p>
            <a:pPr marL="603504" lvl="2" indent="-256032">
              <a:spcBef>
                <a:spcPts val="400"/>
              </a:spcBef>
              <a:buSzPct val="68000"/>
              <a:buNone/>
            </a:pPr>
            <a:endParaRPr lang="en-GB" sz="1200" dirty="0" smtClean="0"/>
          </a:p>
          <a:p>
            <a:pPr marL="603504" lvl="2" indent="-256032">
              <a:spcBef>
                <a:spcPts val="400"/>
              </a:spcBef>
              <a:buSzPct val="68000"/>
              <a:buFont typeface="Wingdings 3"/>
              <a:buChar char=""/>
            </a:pPr>
            <a:r>
              <a:rPr lang="en-GB" sz="2800" b="1" dirty="0" smtClean="0"/>
              <a:t>Affective</a:t>
            </a:r>
            <a:r>
              <a:rPr lang="en-GB" sz="2800" dirty="0" smtClean="0"/>
              <a:t> – growth in feelings or emotional areas (</a:t>
            </a:r>
            <a:r>
              <a:rPr lang="en-GB" sz="2800" i="1" dirty="0" smtClean="0"/>
              <a:t>Attitude</a:t>
            </a:r>
            <a:r>
              <a:rPr lang="en-GB" sz="2800" dirty="0" smtClean="0"/>
              <a:t>)</a:t>
            </a:r>
          </a:p>
          <a:p>
            <a:pPr marL="603504" lvl="2" indent="-256032">
              <a:spcBef>
                <a:spcPts val="400"/>
              </a:spcBef>
              <a:buSzPct val="68000"/>
              <a:buNone/>
            </a:pPr>
            <a:endParaRPr lang="en-GB" sz="1200" dirty="0" smtClean="0"/>
          </a:p>
          <a:p>
            <a:pPr marL="603504" lvl="2" indent="-256032">
              <a:spcBef>
                <a:spcPts val="400"/>
              </a:spcBef>
              <a:buSzPct val="68000"/>
              <a:buFont typeface="Wingdings 3"/>
              <a:buChar char=""/>
            </a:pPr>
            <a:r>
              <a:rPr lang="en-GB" sz="2800" b="1" dirty="0" smtClean="0"/>
              <a:t>Psychomotor</a:t>
            </a:r>
            <a:r>
              <a:rPr lang="en-GB" sz="2800" dirty="0" smtClean="0"/>
              <a:t> – manual or physical skills (</a:t>
            </a:r>
            <a:r>
              <a:rPr lang="en-GB" sz="2800" i="1" dirty="0" smtClean="0"/>
              <a:t>Skills</a:t>
            </a:r>
            <a:r>
              <a:rPr lang="en-GB" sz="2800" dirty="0" smtClean="0"/>
              <a:t>)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149927"/>
          </a:xfrm>
        </p:spPr>
        <p:txBody>
          <a:bodyPr/>
          <a:lstStyle/>
          <a:p>
            <a:r>
              <a:rPr lang="en-GB" dirty="0" smtClean="0"/>
              <a:t>Knowledge</a:t>
            </a:r>
          </a:p>
          <a:p>
            <a:r>
              <a:rPr lang="en-GB" dirty="0" smtClean="0"/>
              <a:t>Comprehension</a:t>
            </a:r>
          </a:p>
          <a:p>
            <a:r>
              <a:rPr lang="en-GB" dirty="0" smtClean="0"/>
              <a:t>Application</a:t>
            </a:r>
          </a:p>
          <a:p>
            <a:r>
              <a:rPr lang="en-GB" dirty="0" smtClean="0"/>
              <a:t>Analysis</a:t>
            </a:r>
          </a:p>
          <a:p>
            <a:r>
              <a:rPr lang="en-GB" dirty="0" smtClean="0"/>
              <a:t>Synthesis</a:t>
            </a:r>
          </a:p>
          <a:p>
            <a:r>
              <a:rPr lang="en-GB" dirty="0" smtClean="0"/>
              <a:t>Evaluation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01080" cy="1143000"/>
          </a:xfrm>
        </p:spPr>
        <p:txBody>
          <a:bodyPr>
            <a:normAutofit fontScale="90000"/>
          </a:bodyPr>
          <a:lstStyle/>
          <a:p>
            <a:r>
              <a:rPr lang="en-GB" sz="4000" dirty="0" smtClean="0">
                <a:solidFill>
                  <a:schemeClr val="tx1"/>
                </a:solidFill>
              </a:rPr>
              <a:t>Major categories in the Cognitive Domain </a:t>
            </a:r>
            <a:r>
              <a:rPr lang="en-GB" sz="3100" dirty="0" smtClean="0">
                <a:solidFill>
                  <a:schemeClr val="tx1"/>
                </a:solidFill>
              </a:rPr>
              <a:t>(Bloom et al, 1956)</a:t>
            </a:r>
            <a:endParaRPr lang="en-GB" sz="3100" dirty="0">
              <a:solidFill>
                <a:schemeClr val="tx1"/>
              </a:solidFill>
            </a:endParaRPr>
          </a:p>
        </p:txBody>
      </p:sp>
      <p:pic>
        <p:nvPicPr>
          <p:cNvPr id="4" name="Picture 3" descr="learner thinking - cognitive domain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2714620"/>
            <a:ext cx="4419611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86417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200" dirty="0" smtClean="0"/>
              <a:t>Use the word search provided to identify which of the 72 verbs included belong in each of the categories of the cognitive domain</a:t>
            </a:r>
            <a:endParaRPr lang="en-GB" sz="32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solidFill>
                  <a:schemeClr val="tx1"/>
                </a:solidFill>
                <a:effectLst/>
              </a:rPr>
              <a:t>Activity</a:t>
            </a:r>
            <a:endParaRPr lang="en-GB" sz="4000" dirty="0"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71678"/>
            <a:ext cx="8229600" cy="3935613"/>
          </a:xfrm>
        </p:spPr>
        <p:txBody>
          <a:bodyPr/>
          <a:lstStyle/>
          <a:p>
            <a:r>
              <a:rPr lang="en-GB" dirty="0" smtClean="0"/>
              <a:t>Receiving</a:t>
            </a:r>
          </a:p>
          <a:p>
            <a:r>
              <a:rPr lang="en-GB" dirty="0" smtClean="0"/>
              <a:t>Responding</a:t>
            </a:r>
          </a:p>
          <a:p>
            <a:r>
              <a:rPr lang="en-GB" dirty="0" smtClean="0"/>
              <a:t>Valuing</a:t>
            </a:r>
          </a:p>
          <a:p>
            <a:r>
              <a:rPr lang="en-GB" dirty="0" smtClean="0"/>
              <a:t>Organising</a:t>
            </a:r>
          </a:p>
          <a:p>
            <a:r>
              <a:rPr lang="en-GB" dirty="0" smtClean="0"/>
              <a:t>Characterising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401080" cy="1143000"/>
          </a:xfrm>
        </p:spPr>
        <p:txBody>
          <a:bodyPr>
            <a:normAutofit fontScale="90000"/>
          </a:bodyPr>
          <a:lstStyle/>
          <a:p>
            <a:r>
              <a:rPr lang="en-GB" sz="4000" dirty="0" smtClean="0">
                <a:solidFill>
                  <a:schemeClr val="tx1"/>
                </a:solidFill>
                <a:effectLst/>
              </a:rPr>
              <a:t>Major categories in the Affective Domain </a:t>
            </a:r>
            <a:r>
              <a:rPr lang="en-GB" sz="3100" dirty="0" smtClean="0">
                <a:solidFill>
                  <a:schemeClr val="tx1"/>
                </a:solidFill>
                <a:effectLst/>
              </a:rPr>
              <a:t>(</a:t>
            </a:r>
            <a:r>
              <a:rPr lang="en-GB" sz="3100" dirty="0" err="1" smtClean="0">
                <a:solidFill>
                  <a:schemeClr val="tx1"/>
                </a:solidFill>
                <a:effectLst/>
              </a:rPr>
              <a:t>Krathwohl</a:t>
            </a:r>
            <a:r>
              <a:rPr lang="en-GB" sz="3100" dirty="0" smtClean="0">
                <a:solidFill>
                  <a:schemeClr val="tx1"/>
                </a:solidFill>
                <a:effectLst/>
              </a:rPr>
              <a:t>, Bloom and </a:t>
            </a:r>
            <a:r>
              <a:rPr lang="en-GB" sz="3100" dirty="0" err="1" smtClean="0">
                <a:solidFill>
                  <a:schemeClr val="tx1"/>
                </a:solidFill>
                <a:effectLst/>
              </a:rPr>
              <a:t>Masia</a:t>
            </a:r>
            <a:r>
              <a:rPr lang="en-GB" sz="3100" dirty="0" smtClean="0">
                <a:solidFill>
                  <a:schemeClr val="tx1"/>
                </a:solidFill>
                <a:effectLst/>
              </a:rPr>
              <a:t>, 1973)</a:t>
            </a:r>
            <a:endParaRPr lang="en-GB" sz="3100" dirty="0">
              <a:solidFill>
                <a:schemeClr val="tx1"/>
              </a:solidFill>
              <a:effectLst/>
            </a:endParaRPr>
          </a:p>
        </p:txBody>
      </p:sp>
      <p:pic>
        <p:nvPicPr>
          <p:cNvPr id="4" name="Picture 3" descr="affective domain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1928802"/>
            <a:ext cx="2928958" cy="350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71678"/>
            <a:ext cx="8229600" cy="3935613"/>
          </a:xfrm>
        </p:spPr>
        <p:txBody>
          <a:bodyPr/>
          <a:lstStyle/>
          <a:p>
            <a:r>
              <a:rPr lang="en-GB" dirty="0" smtClean="0"/>
              <a:t>Imitation</a:t>
            </a:r>
          </a:p>
          <a:p>
            <a:r>
              <a:rPr lang="en-GB" dirty="0" smtClean="0"/>
              <a:t>Manipulation</a:t>
            </a:r>
          </a:p>
          <a:p>
            <a:r>
              <a:rPr lang="en-GB" dirty="0" smtClean="0"/>
              <a:t>Precision</a:t>
            </a:r>
          </a:p>
          <a:p>
            <a:r>
              <a:rPr lang="en-GB" dirty="0" smtClean="0"/>
              <a:t>Articulation</a:t>
            </a:r>
          </a:p>
          <a:p>
            <a:r>
              <a:rPr lang="en-GB" dirty="0" smtClean="0"/>
              <a:t>Naturalisation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64399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tx1"/>
                </a:solidFill>
                <a:effectLst/>
              </a:rPr>
              <a:t>Major categories in the Psychomotor Domain </a:t>
            </a:r>
            <a:r>
              <a:rPr lang="en-GB" sz="2800" dirty="0" smtClean="0">
                <a:solidFill>
                  <a:schemeClr val="tx1"/>
                </a:solidFill>
                <a:effectLst/>
              </a:rPr>
              <a:t>(Dave, 1975)</a:t>
            </a:r>
            <a:endParaRPr lang="en-GB" sz="2800" dirty="0">
              <a:solidFill>
                <a:schemeClr val="tx1"/>
              </a:solidFill>
              <a:effectLst/>
            </a:endParaRPr>
          </a:p>
        </p:txBody>
      </p:sp>
      <p:pic>
        <p:nvPicPr>
          <p:cNvPr id="4" name="Picture 3" descr="psychomotor domain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214554"/>
            <a:ext cx="3786214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282" y="1285860"/>
            <a:ext cx="8715436" cy="492922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u="sng" dirty="0" smtClean="0"/>
              <a:t>Knowledge of the taxonomy helps teachers to:</a:t>
            </a:r>
          </a:p>
          <a:p>
            <a:pPr>
              <a:buNone/>
            </a:pPr>
            <a:endParaRPr lang="en-GB" sz="2800" u="sng" dirty="0" smtClean="0"/>
          </a:p>
          <a:p>
            <a:r>
              <a:rPr lang="en-GB" sz="2800" b="1" dirty="0" smtClean="0"/>
              <a:t>Distinguish</a:t>
            </a:r>
            <a:r>
              <a:rPr lang="en-GB" sz="2800" dirty="0" smtClean="0"/>
              <a:t> between different levels of </a:t>
            </a:r>
            <a:r>
              <a:rPr lang="en-GB" sz="2800" b="1" dirty="0" smtClean="0"/>
              <a:t>difficulty</a:t>
            </a:r>
          </a:p>
          <a:p>
            <a:r>
              <a:rPr lang="en-GB" sz="2800" dirty="0" smtClean="0"/>
              <a:t>Apply </a:t>
            </a:r>
            <a:r>
              <a:rPr lang="en-GB" sz="2800" b="1" dirty="0" smtClean="0"/>
              <a:t>action verbs</a:t>
            </a:r>
            <a:r>
              <a:rPr lang="en-GB" sz="2800" dirty="0" smtClean="0"/>
              <a:t> to learning objectives set so that both they and the learners are clear about what </a:t>
            </a:r>
            <a:r>
              <a:rPr lang="en-GB" sz="2800" b="1" dirty="0" smtClean="0"/>
              <a:t>specifically</a:t>
            </a:r>
            <a:r>
              <a:rPr lang="en-GB" sz="2800" dirty="0" smtClean="0"/>
              <a:t> is required</a:t>
            </a:r>
          </a:p>
          <a:p>
            <a:r>
              <a:rPr lang="en-GB" sz="2800" b="1" dirty="0" smtClean="0"/>
              <a:t>Use</a:t>
            </a:r>
            <a:r>
              <a:rPr lang="en-GB" sz="2800" dirty="0" smtClean="0"/>
              <a:t> the objectives to better </a:t>
            </a:r>
            <a:r>
              <a:rPr lang="en-GB" sz="2800" b="1" dirty="0" smtClean="0"/>
              <a:t>plan</a:t>
            </a:r>
            <a:r>
              <a:rPr lang="en-GB" sz="2800" dirty="0" smtClean="0"/>
              <a:t> learning experiences and appropriate evaluation devices.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72560" cy="868346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effectLst/>
              </a:rPr>
              <a:t>BLOOM’S TAXONOMY</a:t>
            </a:r>
            <a:endParaRPr lang="en-GB" dirty="0"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138</TotalTime>
  <Words>177</Words>
  <Application>Microsoft Office PowerPoint</Application>
  <PresentationFormat>On-screen Show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Concourse</vt:lpstr>
      <vt:lpstr>BLOOM’S TAXONOMY </vt:lpstr>
      <vt:lpstr>PowerPoint Presentation</vt:lpstr>
      <vt:lpstr>Major categories in the Cognitive Domain (Bloom et al, 1956)</vt:lpstr>
      <vt:lpstr>Activity</vt:lpstr>
      <vt:lpstr>Major categories in the Affective Domain (Krathwohl, Bloom and Masia, 1973)</vt:lpstr>
      <vt:lpstr>Major categories in the Psychomotor Domain (Dave, 1975)</vt:lpstr>
      <vt:lpstr>BLOOM’S TAXONOMY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BLOOM’S TAXONOMY</dc:title>
  <dc:creator>edu-pd1</dc:creator>
  <cp:lastModifiedBy>Supervisor comments </cp:lastModifiedBy>
  <cp:revision>17</cp:revision>
  <dcterms:created xsi:type="dcterms:W3CDTF">2009-01-07T15:36:41Z</dcterms:created>
  <dcterms:modified xsi:type="dcterms:W3CDTF">2016-02-01T13:22:53Z</dcterms:modified>
</cp:coreProperties>
</file>