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30276800" cy="42799000"/>
  <p:notesSz cx="6858000" cy="9144000"/>
  <p:embeddedFontLst>
    <p:embeddedFont>
      <p:font typeface="Gagalin" panose="020B0604020202020204" charset="0"/>
      <p:regular r:id="rId3"/>
    </p:embeddedFont>
    <p:embeddedFont>
      <p:font typeface="Open Sauce"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autoAdjust="0"/>
    <p:restoredTop sz="94621" autoAdjust="0"/>
  </p:normalViewPr>
  <p:slideViewPr>
    <p:cSldViewPr>
      <p:cViewPr>
        <p:scale>
          <a:sx n="25" d="100"/>
          <a:sy n="25" d="100"/>
        </p:scale>
        <p:origin x="1378" y="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mc.ncbi.nlm.nih.gov/articles/PMC10240167/" TargetMode="External"/><Relationship Id="rId13" Type="http://schemas.openxmlformats.org/officeDocument/2006/relationships/hyperlink" Target="https://www.longtermplan.nhs.uk/" TargetMode="External"/><Relationship Id="rId18" Type="http://schemas.openxmlformats.org/officeDocument/2006/relationships/image" Target="../media/image2.png"/><Relationship Id="rId3" Type="http://schemas.openxmlformats.org/officeDocument/2006/relationships/hyperlink" Target="https://doi.org/10.58905/apollo.v2i1.239" TargetMode="External"/><Relationship Id="rId21" Type="http://schemas.openxmlformats.org/officeDocument/2006/relationships/image" Target="../media/image5.jpeg"/><Relationship Id="rId7" Type="http://schemas.openxmlformats.org/officeDocument/2006/relationships/hyperlink" Target="https://www.honorhealth.com/nursing-resources" TargetMode="External"/><Relationship Id="rId12" Type="http://schemas.openxmlformats.org/officeDocument/2006/relationships/hyperlink" Target="https://www.nhs.uk/" TargetMode="External"/><Relationship Id="rId17" Type="http://schemas.openxmlformats.org/officeDocument/2006/relationships/image" Target="../media/image1.png"/><Relationship Id="rId2" Type="http://schemas.openxmlformats.org/officeDocument/2006/relationships/hyperlink" Target="https://doi.org/10.53730/ijhs.v4ns1.15409" TargetMode="External"/><Relationship Id="rId16" Type="http://schemas.openxmlformats.org/officeDocument/2006/relationships/hyperlink" Target="https://www.who.int/news/item/07-05-2024-who-results-report-2023-shows-notable-health-achievements-and-calls-for-concerted-drive-toward-sustainable-development-goals" TargetMode="External"/><Relationship Id="rId20"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doi.org/10.2147/rmhp.s458505" TargetMode="External"/><Relationship Id="rId11" Type="http://schemas.openxmlformats.org/officeDocument/2006/relationships/hyperlink" Target="https://www.england.nhs.uk/2022/" TargetMode="External"/><Relationship Id="rId5" Type="http://schemas.openxmlformats.org/officeDocument/2006/relationships/hyperlink" Target="https://doi.org/10.1186/s12912-022-01154-z" TargetMode="External"/><Relationship Id="rId15" Type="http://schemas.openxmlformats.org/officeDocument/2006/relationships/hyperlink" Target="https://www.relias.com/blog/how-transformational-leadership-improves-patient-safety" TargetMode="External"/><Relationship Id="rId10" Type="http://schemas.openxmlformats.org/officeDocument/2006/relationships/hyperlink" Target="https://www.nao.org.uk/corporate-information/nao-annual-report-and-accounts-2021-22/" TargetMode="External"/><Relationship Id="rId19" Type="http://schemas.openxmlformats.org/officeDocument/2006/relationships/image" Target="../media/image3.png"/><Relationship Id="rId4" Type="http://schemas.openxmlformats.org/officeDocument/2006/relationships/hyperlink" Target="https://doi.org/10.3390/vetsci9100538" TargetMode="External"/><Relationship Id="rId9" Type="http://schemas.openxmlformats.org/officeDocument/2006/relationships/hyperlink" Target="https://doi.org/10.56294/hl2024.365" TargetMode="External"/><Relationship Id="rId14" Type="http://schemas.openxmlformats.org/officeDocument/2006/relationships/hyperlink" Target="https://www.england.nhs.uk/patient-safety/the-nhs-patient-safety-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688869" y="4713012"/>
            <a:ext cx="20198849" cy="9403083"/>
          </a:xfrm>
          <a:prstGeom prst="rect">
            <a:avLst/>
          </a:prstGeom>
          <a:solidFill>
            <a:srgbClr val="B6CCD8"/>
          </a:solidFill>
        </p:spPr>
        <p:txBody>
          <a:bodyPr/>
          <a:lstStyle/>
          <a:p>
            <a:endParaRPr lang="en-IN"/>
          </a:p>
        </p:txBody>
      </p:sp>
      <p:sp>
        <p:nvSpPr>
          <p:cNvPr id="3" name="AutoShape 3"/>
          <p:cNvSpPr/>
          <p:nvPr/>
        </p:nvSpPr>
        <p:spPr>
          <a:xfrm>
            <a:off x="693286" y="540124"/>
            <a:ext cx="29116858" cy="3725817"/>
          </a:xfrm>
          <a:prstGeom prst="rect">
            <a:avLst/>
          </a:prstGeom>
          <a:solidFill>
            <a:srgbClr val="467C9B"/>
          </a:solidFill>
        </p:spPr>
        <p:txBody>
          <a:bodyPr/>
          <a:lstStyle/>
          <a:p>
            <a:endParaRPr lang="en-IN"/>
          </a:p>
        </p:txBody>
      </p:sp>
      <p:sp>
        <p:nvSpPr>
          <p:cNvPr id="4" name="AutoShape 4"/>
          <p:cNvSpPr/>
          <p:nvPr/>
        </p:nvSpPr>
        <p:spPr>
          <a:xfrm>
            <a:off x="678080" y="23522518"/>
            <a:ext cx="10689586" cy="7588700"/>
          </a:xfrm>
          <a:prstGeom prst="rect">
            <a:avLst/>
          </a:prstGeom>
          <a:solidFill>
            <a:srgbClr val="B6CCD8"/>
          </a:solidFill>
        </p:spPr>
        <p:txBody>
          <a:bodyPr/>
          <a:lstStyle/>
          <a:p>
            <a:pPr marL="285750" indent="-285750">
              <a:buFont typeface="Arial" panose="020B0604020202020204" pitchFamily="34" charset="0"/>
              <a:buChar char="•"/>
            </a:pPr>
            <a:endParaRPr lang="en-IN" dirty="0"/>
          </a:p>
        </p:txBody>
      </p:sp>
      <p:sp>
        <p:nvSpPr>
          <p:cNvPr id="5" name="AutoShape 5"/>
          <p:cNvSpPr/>
          <p:nvPr/>
        </p:nvSpPr>
        <p:spPr>
          <a:xfrm>
            <a:off x="11726469" y="22638191"/>
            <a:ext cx="18112355" cy="933623"/>
          </a:xfrm>
          <a:prstGeom prst="rect">
            <a:avLst/>
          </a:prstGeom>
          <a:solidFill>
            <a:srgbClr val="467C9B"/>
          </a:solidFill>
        </p:spPr>
        <p:txBody>
          <a:bodyPr/>
          <a:lstStyle/>
          <a:p>
            <a:endParaRPr lang="en-IN"/>
          </a:p>
        </p:txBody>
      </p:sp>
      <p:sp>
        <p:nvSpPr>
          <p:cNvPr id="7" name="AutoShape 7"/>
          <p:cNvSpPr/>
          <p:nvPr/>
        </p:nvSpPr>
        <p:spPr>
          <a:xfrm>
            <a:off x="11726470" y="23721220"/>
            <a:ext cx="18112355" cy="7389998"/>
          </a:xfrm>
          <a:prstGeom prst="rect">
            <a:avLst/>
          </a:prstGeom>
          <a:solidFill>
            <a:srgbClr val="B6CCD8"/>
          </a:solidFill>
        </p:spPr>
        <p:txBody>
          <a:bodyPr/>
          <a:lstStyle/>
          <a:p>
            <a:endParaRPr lang="en-IN"/>
          </a:p>
        </p:txBody>
      </p:sp>
      <p:sp>
        <p:nvSpPr>
          <p:cNvPr id="8" name="AutoShape 8"/>
          <p:cNvSpPr/>
          <p:nvPr/>
        </p:nvSpPr>
        <p:spPr>
          <a:xfrm>
            <a:off x="678080" y="22635837"/>
            <a:ext cx="10721913" cy="794182"/>
          </a:xfrm>
          <a:prstGeom prst="rect">
            <a:avLst/>
          </a:prstGeom>
          <a:solidFill>
            <a:srgbClr val="467C9B"/>
          </a:solidFill>
        </p:spPr>
        <p:txBody>
          <a:bodyPr/>
          <a:lstStyle/>
          <a:p>
            <a:endParaRPr lang="en-IN"/>
          </a:p>
        </p:txBody>
      </p:sp>
      <p:sp>
        <p:nvSpPr>
          <p:cNvPr id="9" name="AutoShape 9"/>
          <p:cNvSpPr/>
          <p:nvPr/>
        </p:nvSpPr>
        <p:spPr>
          <a:xfrm>
            <a:off x="12488312" y="31461060"/>
            <a:ext cx="17445350" cy="10849341"/>
          </a:xfrm>
          <a:prstGeom prst="rect">
            <a:avLst/>
          </a:prstGeom>
          <a:solidFill>
            <a:srgbClr val="B6CCD8"/>
          </a:solidFill>
        </p:spPr>
        <p:txBody>
          <a:bodyPr/>
          <a:lstStyle/>
          <a:p>
            <a:endParaRPr lang="en-IN"/>
          </a:p>
        </p:txBody>
      </p:sp>
      <p:sp>
        <p:nvSpPr>
          <p:cNvPr id="10" name="AutoShape 10"/>
          <p:cNvSpPr/>
          <p:nvPr/>
        </p:nvSpPr>
        <p:spPr>
          <a:xfrm>
            <a:off x="12488312" y="31474609"/>
            <a:ext cx="17445350" cy="1093074"/>
          </a:xfrm>
          <a:prstGeom prst="rect">
            <a:avLst/>
          </a:prstGeom>
          <a:solidFill>
            <a:srgbClr val="467C9B"/>
          </a:solidFill>
        </p:spPr>
        <p:txBody>
          <a:bodyPr/>
          <a:lstStyle/>
          <a:p>
            <a:endParaRPr lang="en-IN"/>
          </a:p>
        </p:txBody>
      </p:sp>
      <p:sp>
        <p:nvSpPr>
          <p:cNvPr id="11" name="AutoShape 11"/>
          <p:cNvSpPr/>
          <p:nvPr/>
        </p:nvSpPr>
        <p:spPr>
          <a:xfrm>
            <a:off x="1132520" y="4901245"/>
            <a:ext cx="19450591" cy="1373465"/>
          </a:xfrm>
          <a:prstGeom prst="rect">
            <a:avLst/>
          </a:prstGeom>
          <a:solidFill>
            <a:srgbClr val="467C9B"/>
          </a:solidFill>
        </p:spPr>
        <p:txBody>
          <a:bodyPr/>
          <a:lstStyle/>
          <a:p>
            <a:endParaRPr lang="en-IN"/>
          </a:p>
        </p:txBody>
      </p:sp>
      <p:sp>
        <p:nvSpPr>
          <p:cNvPr id="16" name="TextBox 16"/>
          <p:cNvSpPr txBox="1"/>
          <p:nvPr/>
        </p:nvSpPr>
        <p:spPr>
          <a:xfrm>
            <a:off x="799893" y="23599718"/>
            <a:ext cx="10460163" cy="7325082"/>
          </a:xfrm>
          <a:prstGeom prst="rect">
            <a:avLst/>
          </a:prstGeom>
        </p:spPr>
        <p:txBody>
          <a:bodyPr wrap="square" lIns="0" tIns="0" rIns="0" bIns="0" rtlCol="0" anchor="t">
            <a:spAutoFit/>
          </a:bodyPr>
          <a:lstStyle/>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NHS England and UK health services face growing pressure to improve care quality and patient safety.</a:t>
            </a:r>
          </a:p>
          <a:p>
            <a:endParaRPr lang="en-GB" sz="2800" dirty="0"/>
          </a:p>
          <a:p>
            <a:pPr marL="457200" indent="-457200">
              <a:buFont typeface="Arial" panose="020B0604020202020204" pitchFamily="34" charset="0"/>
              <a:buChar char="•"/>
            </a:pPr>
            <a:r>
              <a:rPr lang="en-GB" sz="2800" dirty="0"/>
              <a:t>Many organisations struggle to sustain progress due to inconsistent leadership approaches.</a:t>
            </a:r>
          </a:p>
          <a:p>
            <a:endParaRPr lang="en-GB" sz="2800" dirty="0"/>
          </a:p>
          <a:p>
            <a:pPr marL="457200" indent="-457200">
              <a:buFont typeface="Arial" panose="020B0604020202020204" pitchFamily="34" charset="0"/>
              <a:buChar char="•"/>
            </a:pPr>
            <a:r>
              <a:rPr lang="en-GB" sz="2800" dirty="0"/>
              <a:t>Transformational leadership—which inspires vision, motivates staff, and empowers teams—enhances safety culture and care quality (Hamdan et al., 2024).</a:t>
            </a:r>
          </a:p>
          <a:p>
            <a:endParaRPr lang="en-GB" sz="2800" dirty="0"/>
          </a:p>
          <a:p>
            <a:pPr marL="457200" indent="-457200">
              <a:buFont typeface="Arial" panose="020B0604020202020204" pitchFamily="34" charset="0"/>
              <a:buChar char="•"/>
            </a:pPr>
            <a:r>
              <a:rPr lang="en-GB" sz="2800" dirty="0"/>
              <a:t>This review will summarise UK and international research on the impact of transformational leadership on safety and quality (Snively, 2023).</a:t>
            </a:r>
          </a:p>
          <a:p>
            <a:endParaRPr lang="en-GB" sz="2800" dirty="0"/>
          </a:p>
          <a:p>
            <a:pPr marL="457200" indent="-457200">
              <a:buFont typeface="Arial" panose="020B0604020202020204" pitchFamily="34" charset="0"/>
              <a:buChar char="•"/>
            </a:pPr>
            <a:r>
              <a:rPr lang="en-GB" sz="2800" dirty="0"/>
              <a:t>Findings may guide leadership development, NHS management, and policy formulation for sustained improvement.</a:t>
            </a:r>
          </a:p>
        </p:txBody>
      </p:sp>
      <p:sp>
        <p:nvSpPr>
          <p:cNvPr id="17" name="AutoShape 17"/>
          <p:cNvSpPr/>
          <p:nvPr/>
        </p:nvSpPr>
        <p:spPr>
          <a:xfrm>
            <a:off x="799893" y="32567683"/>
            <a:ext cx="11410383" cy="9742718"/>
          </a:xfrm>
          <a:prstGeom prst="rect">
            <a:avLst/>
          </a:prstGeom>
          <a:solidFill>
            <a:srgbClr val="B6CCD8"/>
          </a:solidFill>
        </p:spPr>
        <p:txBody>
          <a:bodyPr/>
          <a:lstStyle/>
          <a:p>
            <a:endParaRPr lang="en-IN"/>
          </a:p>
        </p:txBody>
      </p:sp>
      <p:sp>
        <p:nvSpPr>
          <p:cNvPr id="18" name="AutoShape 18"/>
          <p:cNvSpPr/>
          <p:nvPr/>
        </p:nvSpPr>
        <p:spPr>
          <a:xfrm>
            <a:off x="799893" y="31382110"/>
            <a:ext cx="11410383" cy="1093074"/>
          </a:xfrm>
          <a:prstGeom prst="rect">
            <a:avLst/>
          </a:prstGeom>
          <a:solidFill>
            <a:srgbClr val="467C9B"/>
          </a:solidFill>
        </p:spPr>
        <p:txBody>
          <a:bodyPr/>
          <a:lstStyle/>
          <a:p>
            <a:endParaRPr lang="en-IN"/>
          </a:p>
        </p:txBody>
      </p:sp>
      <p:sp>
        <p:nvSpPr>
          <p:cNvPr id="20" name="TextBox 20"/>
          <p:cNvSpPr txBox="1"/>
          <p:nvPr/>
        </p:nvSpPr>
        <p:spPr>
          <a:xfrm>
            <a:off x="1890751" y="1447727"/>
            <a:ext cx="27728095" cy="1871923"/>
          </a:xfrm>
          <a:prstGeom prst="rect">
            <a:avLst/>
          </a:prstGeom>
        </p:spPr>
        <p:txBody>
          <a:bodyPr lIns="0" tIns="0" rIns="0" bIns="0" rtlCol="0" anchor="t">
            <a:spAutoFit/>
          </a:bodyPr>
          <a:lstStyle/>
          <a:p>
            <a:pPr algn="ctr">
              <a:lnSpc>
                <a:spcPts val="7712"/>
              </a:lnSpc>
            </a:pPr>
            <a:r>
              <a:rPr lang="en-US" sz="6000" dirty="0">
                <a:solidFill>
                  <a:srgbClr val="FFFFFF"/>
                </a:solidFill>
                <a:latin typeface="Gagalin"/>
                <a:ea typeface="Gagalin"/>
                <a:cs typeface="Gagalin"/>
                <a:sym typeface="Gagalin"/>
              </a:rPr>
              <a:t>The Role of Transformational Leadership in Enhancing Patient Safety and Quality Improvement in Healthcare in UK : A Systematic Review</a:t>
            </a:r>
          </a:p>
        </p:txBody>
      </p:sp>
      <p:sp>
        <p:nvSpPr>
          <p:cNvPr id="21" name="TextBox 21"/>
          <p:cNvSpPr txBox="1"/>
          <p:nvPr/>
        </p:nvSpPr>
        <p:spPr>
          <a:xfrm>
            <a:off x="1103167" y="6791013"/>
            <a:ext cx="19453197" cy="6032421"/>
          </a:xfrm>
          <a:prstGeom prst="rect">
            <a:avLst/>
          </a:prstGeom>
        </p:spPr>
        <p:txBody>
          <a:bodyPr wrap="square" lIns="0" tIns="0" rIns="0" bIns="0" rtlCol="0" anchor="t">
            <a:spAutoFit/>
          </a:bodyPr>
          <a:lstStyle/>
          <a:p>
            <a:pPr marL="457200" indent="-457200">
              <a:buFont typeface="Arial" panose="020B0604020202020204" pitchFamily="34" charset="0"/>
              <a:buChar char="•"/>
            </a:pPr>
            <a:r>
              <a:rPr lang="en-GB" sz="2800" dirty="0"/>
              <a:t>Quality improvement and patient safety are major objectives in modern healthcare. Patient safety ensures individuals are not harmed during medical procedures, while quality improvement focuses on providing efficient and reliable health services.</a:t>
            </a:r>
          </a:p>
          <a:p>
            <a:endParaRPr lang="en-GB" sz="2800" dirty="0"/>
          </a:p>
          <a:p>
            <a:pPr marL="457200" indent="-457200">
              <a:buFont typeface="Arial" panose="020B0604020202020204" pitchFamily="34" charset="0"/>
              <a:buChar char="•"/>
            </a:pPr>
            <a:r>
              <a:rPr lang="en-GB" sz="2800" dirty="0"/>
              <a:t>The National Health Service (NHS, 2025) has made significant efforts to strengthen safety; however, issues such as medication errors, infections, and communication failures persist. Leadership plays a vital role—transformational leadership promotes staff motivation, collaboration, and commitment to improving patient outcomes.</a:t>
            </a:r>
          </a:p>
          <a:p>
            <a:endParaRPr lang="en-GB" sz="2800" dirty="0"/>
          </a:p>
          <a:p>
            <a:pPr marL="457200" indent="-457200">
              <a:buFont typeface="Arial" panose="020B0604020202020204" pitchFamily="34" charset="0"/>
              <a:buChar char="•"/>
            </a:pPr>
            <a:r>
              <a:rPr lang="en-GB" sz="2800" dirty="0"/>
              <a:t>Globally, one in ten patients suffers harm during hospital care (WHO, 2024). In the UK, about 24,000 patient safety incidents are reported monthly (NHS England, 2022). Unsafe care costs the NHS billions annually due to additional treatment, readmissions, and legal claims (NAO, 2021).</a:t>
            </a:r>
          </a:p>
          <a:p>
            <a:endParaRPr lang="en-GB" sz="2800" dirty="0"/>
          </a:p>
          <a:p>
            <a:pPr marL="457200" indent="-457200">
              <a:buFont typeface="Arial" panose="020B0604020202020204" pitchFamily="34" charset="0"/>
              <a:buChar char="•"/>
            </a:pPr>
            <a:r>
              <a:rPr lang="en-GB" sz="2800" dirty="0"/>
              <a:t>To address these challenges, initiatives such as the NHS Patient Safety Strategy (2019) and the NHS Long Term Plan (2019) aim to embed a culture of safety and quality. Sustained improvement requires transformational leaders who inspire staff and drive continuous improvement across healthcare systems.</a:t>
            </a:r>
          </a:p>
        </p:txBody>
      </p:sp>
      <p:sp>
        <p:nvSpPr>
          <p:cNvPr id="22" name="TextBox 22"/>
          <p:cNvSpPr txBox="1"/>
          <p:nvPr/>
        </p:nvSpPr>
        <p:spPr>
          <a:xfrm>
            <a:off x="12007574" y="23856923"/>
            <a:ext cx="17337439" cy="7360989"/>
          </a:xfrm>
          <a:prstGeom prst="rect">
            <a:avLst/>
          </a:prstGeom>
        </p:spPr>
        <p:txBody>
          <a:bodyPr wrap="square" lIns="0" tIns="0" rIns="0" bIns="0" rtlCol="0" anchor="t">
            <a:spAutoFit/>
          </a:bodyPr>
          <a:lstStyle/>
          <a:p>
            <a:pPr algn="just"/>
            <a:r>
              <a:rPr lang="en-US" sz="3000" b="1" dirty="0"/>
              <a:t>Aim</a:t>
            </a:r>
            <a:endParaRPr lang="en-US" sz="3000" dirty="0"/>
          </a:p>
          <a:p>
            <a:pPr algn="just"/>
            <a:r>
              <a:rPr lang="en-US" sz="3000" dirty="0"/>
              <a:t>This research aims to identify the role of leadership in upgrading the quality improvement and safety of patients in the healthcare sector.</a:t>
            </a:r>
          </a:p>
          <a:p>
            <a:pPr algn="just"/>
            <a:r>
              <a:rPr lang="en-US" sz="3000" b="1" dirty="0"/>
              <a:t>Objectives</a:t>
            </a:r>
            <a:endParaRPr lang="en-US" sz="3000" dirty="0"/>
          </a:p>
          <a:p>
            <a:pPr marL="457200" indent="-457200" algn="just" fontAlgn="base">
              <a:buFont typeface="Arial" panose="020B0604020202020204" pitchFamily="34" charset="0"/>
              <a:buChar char="•"/>
            </a:pPr>
            <a:r>
              <a:rPr lang="en-US" sz="3000" dirty="0"/>
              <a:t>To explore the role of transformational leadership in improving safety outcomes for patients in healthcare settings.</a:t>
            </a:r>
          </a:p>
          <a:p>
            <a:pPr marL="457200" indent="-457200" algn="just" fontAlgn="base">
              <a:buFont typeface="Arial" panose="020B0604020202020204" pitchFamily="34" charset="0"/>
              <a:buChar char="•"/>
            </a:pPr>
            <a:r>
              <a:rPr lang="en-US" sz="3000" dirty="0"/>
              <a:t>To investigate the influence of transformational leadership on quality improvement efforts in hospitals. </a:t>
            </a:r>
          </a:p>
          <a:p>
            <a:pPr marL="457200" indent="-457200" algn="just" fontAlgn="base">
              <a:buFont typeface="Arial" panose="020B0604020202020204" pitchFamily="34" charset="0"/>
              <a:buChar char="•"/>
            </a:pPr>
            <a:r>
              <a:rPr lang="en-US" sz="3000" dirty="0"/>
              <a:t>To identify behaviors associated with transformational leadership that rise to the top as having a positive influence on patient safety.</a:t>
            </a:r>
          </a:p>
          <a:p>
            <a:pPr algn="just"/>
            <a:r>
              <a:rPr lang="en-US" sz="3000" b="1" dirty="0"/>
              <a:t>Question</a:t>
            </a:r>
            <a:endParaRPr lang="en-US" sz="3000" dirty="0"/>
          </a:p>
          <a:p>
            <a:pPr marL="457200" indent="-457200" algn="just" fontAlgn="base">
              <a:buFont typeface="Arial" panose="020B0604020202020204" pitchFamily="34" charset="0"/>
              <a:buChar char="•"/>
            </a:pPr>
            <a:r>
              <a:rPr lang="en-US" sz="3000" dirty="0"/>
              <a:t>What is the major role of transformational leadership in improving safety outcomes for patients in healthcare settings?</a:t>
            </a:r>
          </a:p>
          <a:p>
            <a:pPr marL="457200" indent="-457200" algn="just" fontAlgn="base">
              <a:buFont typeface="Arial" panose="020B0604020202020204" pitchFamily="34" charset="0"/>
              <a:buChar char="•"/>
            </a:pPr>
            <a:r>
              <a:rPr lang="en-US" sz="3000" dirty="0"/>
              <a:t>How to investigate the influence of transformational leadership on quality improvement efforts in hospitals?</a:t>
            </a:r>
          </a:p>
          <a:p>
            <a:pPr marL="457200" indent="-457200" algn="just" fontAlgn="base">
              <a:buFont typeface="Arial" panose="020B0604020202020204" pitchFamily="34" charset="0"/>
              <a:buChar char="•"/>
            </a:pPr>
            <a:r>
              <a:rPr lang="en-US" sz="3000" dirty="0"/>
              <a:t>How to identify associated behaviors of patient safety aligned with the culture of transformational leadership?</a:t>
            </a:r>
            <a:endParaRPr lang="en-US" sz="3000" dirty="0">
              <a:solidFill>
                <a:srgbClr val="000001"/>
              </a:solidFill>
              <a:ea typeface="Open Sauce"/>
              <a:cs typeface="Open Sauce"/>
              <a:sym typeface="Open Sauce"/>
            </a:endParaRPr>
          </a:p>
          <a:p>
            <a:pPr algn="just">
              <a:lnSpc>
                <a:spcPts val="3359"/>
              </a:lnSpc>
            </a:pPr>
            <a:endParaRPr lang="en-US" sz="3000" dirty="0">
              <a:solidFill>
                <a:srgbClr val="000001"/>
              </a:solidFill>
              <a:latin typeface="Open Sauce"/>
              <a:ea typeface="Open Sauce"/>
              <a:cs typeface="Open Sauce"/>
              <a:sym typeface="Open Sauce"/>
            </a:endParaRPr>
          </a:p>
        </p:txBody>
      </p:sp>
      <p:sp>
        <p:nvSpPr>
          <p:cNvPr id="23" name="TextBox 23"/>
          <p:cNvSpPr txBox="1"/>
          <p:nvPr/>
        </p:nvSpPr>
        <p:spPr>
          <a:xfrm>
            <a:off x="2185715" y="22805536"/>
            <a:ext cx="7896543" cy="692497"/>
          </a:xfrm>
          <a:prstGeom prst="rect">
            <a:avLst/>
          </a:prstGeom>
        </p:spPr>
        <p:txBody>
          <a:bodyPr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The Rationale of the Research</a:t>
            </a:r>
          </a:p>
        </p:txBody>
      </p:sp>
      <p:sp>
        <p:nvSpPr>
          <p:cNvPr id="24" name="TextBox 24"/>
          <p:cNvSpPr txBox="1"/>
          <p:nvPr/>
        </p:nvSpPr>
        <p:spPr>
          <a:xfrm>
            <a:off x="12488313" y="31511346"/>
            <a:ext cx="17350512" cy="1384995"/>
          </a:xfrm>
          <a:prstGeom prst="rect">
            <a:avLst/>
          </a:prstGeom>
        </p:spPr>
        <p:txBody>
          <a:bodyPr wrap="square"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References</a:t>
            </a:r>
          </a:p>
          <a:p>
            <a:pPr algn="l">
              <a:lnSpc>
                <a:spcPts val="5406"/>
              </a:lnSpc>
              <a:spcBef>
                <a:spcPct val="0"/>
              </a:spcBef>
            </a:pPr>
            <a:endParaRPr lang="en-US" sz="3861" dirty="0">
              <a:solidFill>
                <a:srgbClr val="FFFFFF"/>
              </a:solidFill>
              <a:latin typeface="Gagalin"/>
              <a:ea typeface="Gagalin"/>
              <a:cs typeface="Gagalin"/>
              <a:sym typeface="Gagalin"/>
            </a:endParaRPr>
          </a:p>
        </p:txBody>
      </p:sp>
      <p:sp>
        <p:nvSpPr>
          <p:cNvPr id="25" name="TextBox 25"/>
          <p:cNvSpPr txBox="1"/>
          <p:nvPr/>
        </p:nvSpPr>
        <p:spPr>
          <a:xfrm>
            <a:off x="12688059" y="33014754"/>
            <a:ext cx="17034386" cy="9233297"/>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IN" sz="2000" dirty="0"/>
              <a:t>Alsahli, S.S., Hamed, M., </a:t>
            </a:r>
            <a:r>
              <a:rPr lang="en-IN" sz="2000" dirty="0" err="1"/>
              <a:t>Alkhathami</a:t>
            </a:r>
            <a:r>
              <a:rPr lang="en-IN" sz="2000" dirty="0"/>
              <a:t>, A.M., Alharbi, A.A., </a:t>
            </a:r>
            <a:r>
              <a:rPr lang="en-IN" sz="2000" dirty="0" err="1"/>
              <a:t>Alhawit</a:t>
            </a:r>
            <a:r>
              <a:rPr lang="en-IN" sz="2000" dirty="0"/>
              <a:t>, M.E., </a:t>
            </a:r>
            <a:r>
              <a:rPr lang="en-IN" sz="2000" dirty="0" err="1"/>
              <a:t>Albalawi</a:t>
            </a:r>
            <a:r>
              <a:rPr lang="en-IN" sz="2000" dirty="0"/>
              <a:t>, K.I., </a:t>
            </a:r>
            <a:r>
              <a:rPr lang="en-IN" sz="2000" dirty="0" err="1"/>
              <a:t>Alenezi</a:t>
            </a:r>
            <a:r>
              <a:rPr lang="en-IN" sz="2000" dirty="0"/>
              <a:t>, A.M., </a:t>
            </a:r>
            <a:r>
              <a:rPr lang="en-IN" sz="2000" dirty="0" err="1"/>
              <a:t>Aleidi</a:t>
            </a:r>
            <a:r>
              <a:rPr lang="en-IN" sz="2000" dirty="0"/>
              <a:t>, M., Alharbi, A.M., </a:t>
            </a:r>
            <a:r>
              <a:rPr lang="en-IN" sz="2000" dirty="0" err="1"/>
              <a:t>Albalaw</a:t>
            </a:r>
            <a:r>
              <a:rPr lang="en-IN" sz="2000" dirty="0"/>
              <a:t>, M.F. and </a:t>
            </a:r>
            <a:r>
              <a:rPr lang="en-IN" sz="2000" dirty="0" err="1"/>
              <a:t>Binselm</a:t>
            </a:r>
            <a:r>
              <a:rPr lang="en-IN" sz="2000" dirty="0"/>
              <a:t>, R.A. (2020). Quality improvement and patient safety: strategies and challenges in healthcare system transformation. </a:t>
            </a:r>
            <a:r>
              <a:rPr lang="en-IN" sz="2000" i="1" dirty="0"/>
              <a:t>International Journal of Health Sciences</a:t>
            </a:r>
            <a:r>
              <a:rPr lang="en-IN" sz="2000" dirty="0"/>
              <a:t>, [online] 4(S1), pp.478–497. </a:t>
            </a:r>
            <a:r>
              <a:rPr lang="en-IN" sz="2000" dirty="0" err="1"/>
              <a:t>doi</a:t>
            </a:r>
            <a:r>
              <a:rPr lang="en-IN" sz="2000" dirty="0"/>
              <a:t>: </a:t>
            </a:r>
            <a:r>
              <a:rPr lang="en-IN" sz="2000" dirty="0">
                <a:hlinkClick r:id="rId2"/>
              </a:rPr>
              <a:t>https://doi.org/10.53730/ijhs.v4ns1.15409</a:t>
            </a:r>
            <a:r>
              <a:rPr lang="en-IN" sz="2000" dirty="0"/>
              <a:t>. </a:t>
            </a:r>
          </a:p>
          <a:p>
            <a:pPr marL="342900" indent="-342900">
              <a:buFont typeface="Arial" panose="020B0604020202020204" pitchFamily="34" charset="0"/>
              <a:buChar char="•"/>
            </a:pPr>
            <a:r>
              <a:rPr lang="en-IN" sz="2000" dirty="0" err="1"/>
              <a:t>Ausat</a:t>
            </a:r>
            <a:r>
              <a:rPr lang="en-IN" sz="2000" dirty="0"/>
              <a:t>, A.M.A., Shafiq, M.A., </a:t>
            </a:r>
            <a:r>
              <a:rPr lang="en-IN" sz="2000" dirty="0" err="1"/>
              <a:t>Wafik</a:t>
            </a:r>
            <a:r>
              <a:rPr lang="en-IN" sz="2000" dirty="0"/>
              <a:t>, D. and López, N.A.S. (2024). The Role of Transformational Leadership in Improving Employee Psychological Wellbeing: a Review. </a:t>
            </a:r>
            <a:r>
              <a:rPr lang="en-IN" sz="2000" i="1" dirty="0"/>
              <a:t>Apollo: Journal of Tourism and Business</a:t>
            </a:r>
            <a:r>
              <a:rPr lang="en-IN" sz="2000" dirty="0"/>
              <a:t>, 2(1), pp.148–157. </a:t>
            </a:r>
            <a:r>
              <a:rPr lang="en-IN" sz="2000" dirty="0" err="1"/>
              <a:t>doi</a:t>
            </a:r>
            <a:r>
              <a:rPr lang="en-IN" sz="2000" dirty="0"/>
              <a:t>: </a:t>
            </a:r>
            <a:r>
              <a:rPr lang="en-IN" sz="2000" dirty="0">
                <a:hlinkClick r:id="rId3"/>
              </a:rPr>
              <a:t>https://doi.org/10.58905/apollo.v2i1.239</a:t>
            </a:r>
            <a:r>
              <a:rPr lang="en-IN" sz="2000" dirty="0"/>
              <a:t>. </a:t>
            </a:r>
          </a:p>
          <a:p>
            <a:pPr marL="342900" indent="-342900">
              <a:buFont typeface="Arial" panose="020B0604020202020204" pitchFamily="34" charset="0"/>
              <a:buChar char="•"/>
            </a:pPr>
            <a:r>
              <a:rPr lang="en-IN" sz="2000" dirty="0"/>
              <a:t>Fischer, H., Heidler, P., Coco, L. and Albanese, V. (2022). Leadership Theories and the Veterinary Health Care System. </a:t>
            </a:r>
            <a:r>
              <a:rPr lang="en-IN" sz="2000" i="1" dirty="0"/>
              <a:t>Veterinary Sciences</a:t>
            </a:r>
            <a:r>
              <a:rPr lang="en-IN" sz="2000" dirty="0"/>
              <a:t>, [online] 9(10), p.538. </a:t>
            </a:r>
            <a:r>
              <a:rPr lang="en-IN" sz="2000" dirty="0" err="1"/>
              <a:t>doi</a:t>
            </a:r>
            <a:r>
              <a:rPr lang="en-IN" sz="2000" dirty="0"/>
              <a:t>: </a:t>
            </a:r>
            <a:r>
              <a:rPr lang="en-IN" sz="2000" dirty="0">
                <a:hlinkClick r:id="rId4"/>
              </a:rPr>
              <a:t>https://doi.org/10.3390/vetsci9100538</a:t>
            </a:r>
            <a:r>
              <a:rPr lang="en-IN" sz="2000" dirty="0"/>
              <a:t>. </a:t>
            </a:r>
          </a:p>
          <a:p>
            <a:pPr marL="342900" indent="-342900">
              <a:buFont typeface="Arial" panose="020B0604020202020204" pitchFamily="34" charset="0"/>
              <a:buChar char="•"/>
            </a:pPr>
            <a:r>
              <a:rPr lang="en-IN" sz="2000" dirty="0"/>
              <a:t>Ghorbani, A., Mohammadi, N., </a:t>
            </a:r>
            <a:r>
              <a:rPr lang="en-IN" sz="2000" dirty="0" err="1"/>
              <a:t>Rooddehghan</a:t>
            </a:r>
            <a:r>
              <a:rPr lang="en-IN" sz="2000" dirty="0"/>
              <a:t>, Z., Bakhshi, F. and </a:t>
            </a:r>
            <a:r>
              <a:rPr lang="en-IN" sz="2000" dirty="0" err="1"/>
              <a:t>Nasrabadi</a:t>
            </a:r>
            <a:r>
              <a:rPr lang="en-IN" sz="2000" dirty="0"/>
              <a:t>, A.N. (2023). Transformational leadership in development of transformative education in nursing: a qualitative study. </a:t>
            </a:r>
            <a:r>
              <a:rPr lang="en-IN" sz="2000" i="1" dirty="0"/>
              <a:t>BMC Nursing</a:t>
            </a:r>
            <a:r>
              <a:rPr lang="en-IN" sz="2000" dirty="0"/>
              <a:t>, [online] 22(1), pp.1–10. </a:t>
            </a:r>
            <a:r>
              <a:rPr lang="en-IN" sz="2000" dirty="0" err="1"/>
              <a:t>doi</a:t>
            </a:r>
            <a:r>
              <a:rPr lang="en-IN" sz="2000" dirty="0"/>
              <a:t>: </a:t>
            </a:r>
            <a:r>
              <a:rPr lang="en-IN" sz="2000" dirty="0">
                <a:hlinkClick r:id="rId5"/>
              </a:rPr>
              <a:t>https://doi.org/10.1186/s12912-022-01154-z</a:t>
            </a:r>
            <a:r>
              <a:rPr lang="en-IN" sz="2000" dirty="0"/>
              <a:t>. </a:t>
            </a:r>
          </a:p>
          <a:p>
            <a:pPr marL="342900" indent="-342900">
              <a:buFont typeface="Arial" panose="020B0604020202020204" pitchFamily="34" charset="0"/>
              <a:buChar char="•"/>
            </a:pPr>
            <a:r>
              <a:rPr lang="en-IN" sz="2000" dirty="0"/>
              <a:t>Hamdan, M., Jaaffar, A., </a:t>
            </a:r>
            <a:r>
              <a:rPr lang="en-IN" sz="2000" dirty="0" err="1"/>
              <a:t>Khraisat</a:t>
            </a:r>
            <a:r>
              <a:rPr lang="en-IN" sz="2000" dirty="0"/>
              <a:t>, O., Issa, M. and Jarrar, M. (2024). The Association of Transformational Leadership on Safety Practices Among Nurses: The Mediating Role of Patient Safety Culture. </a:t>
            </a:r>
            <a:r>
              <a:rPr lang="en-IN" sz="2000" i="1" dirty="0"/>
              <a:t>Risk management and healthcare policy</a:t>
            </a:r>
            <a:r>
              <a:rPr lang="en-IN" sz="2000" dirty="0"/>
              <a:t>, Volume 17(1), pp.1687–1700. </a:t>
            </a:r>
            <a:r>
              <a:rPr lang="en-IN" sz="2000" dirty="0" err="1"/>
              <a:t>doi</a:t>
            </a:r>
            <a:r>
              <a:rPr lang="en-IN" sz="2000" dirty="0"/>
              <a:t>: </a:t>
            </a:r>
            <a:r>
              <a:rPr lang="en-IN" sz="2000" dirty="0">
                <a:hlinkClick r:id="rId6"/>
              </a:rPr>
              <a:t>https://doi.org/10.2147/rmhp.s458505</a:t>
            </a:r>
            <a:r>
              <a:rPr lang="en-IN" sz="2000" dirty="0"/>
              <a:t>. </a:t>
            </a:r>
          </a:p>
          <a:p>
            <a:pPr marL="342900" indent="-342900">
              <a:buFont typeface="Arial" panose="020B0604020202020204" pitchFamily="34" charset="0"/>
              <a:buChar char="•"/>
            </a:pPr>
            <a:r>
              <a:rPr lang="en-IN" sz="2000" dirty="0"/>
              <a:t>Honor health (2025). </a:t>
            </a:r>
            <a:r>
              <a:rPr lang="en-IN" sz="2000" i="1" dirty="0"/>
              <a:t>Nursing and clinical excellence at HonorHealth | HonorHealth</a:t>
            </a:r>
            <a:r>
              <a:rPr lang="en-IN" sz="2000" dirty="0"/>
              <a:t>. [online] www.honorhealth.com. Available at: </a:t>
            </a:r>
            <a:r>
              <a:rPr lang="en-IN" sz="2000" dirty="0">
                <a:hlinkClick r:id="rId7"/>
              </a:rPr>
              <a:t>https://www.honorhealth.com/nursing-resources</a:t>
            </a:r>
            <a:r>
              <a:rPr lang="en-IN" sz="2000" dirty="0"/>
              <a:t> [Accessed 22 Oct. 2025].</a:t>
            </a:r>
          </a:p>
          <a:p>
            <a:pPr marL="342900" indent="-342900">
              <a:buFont typeface="Arial" panose="020B0604020202020204" pitchFamily="34" charset="0"/>
              <a:buChar char="•"/>
            </a:pPr>
            <a:r>
              <a:rPr lang="en-IN" sz="2000" dirty="0"/>
              <a:t>Khan, Z. (2023). The Emerging Challenges and Strengths of the National Health Services: A Physician Perspective. </a:t>
            </a:r>
            <a:r>
              <a:rPr lang="en-IN" sz="2000" i="1" dirty="0" err="1"/>
              <a:t>Cureus</a:t>
            </a:r>
            <a:r>
              <a:rPr lang="en-IN" sz="2000" dirty="0"/>
              <a:t>, [online] 15(5). Available at: </a:t>
            </a:r>
            <a:r>
              <a:rPr lang="en-IN" sz="2000" dirty="0">
                <a:hlinkClick r:id="rId8"/>
              </a:rPr>
              <a:t>https://pmc.ncbi.nlm.nih.gov/articles/PMC10240167/</a:t>
            </a:r>
            <a:r>
              <a:rPr lang="en-IN" sz="2000" dirty="0"/>
              <a:t>. </a:t>
            </a:r>
          </a:p>
          <a:p>
            <a:pPr marL="342900" indent="-342900">
              <a:buFont typeface="Arial" panose="020B0604020202020204" pitchFamily="34" charset="0"/>
              <a:buChar char="•"/>
            </a:pPr>
            <a:r>
              <a:rPr lang="en-IN" sz="2000" dirty="0"/>
              <a:t>Mohanty, R., Saini, R., Rampal, S., Mane, A., Malathi, H., Bansal, S. and Shah, B. (2024). Exploring the Impact of Transformational Leadership on Healthcare Quality Improvement. </a:t>
            </a:r>
            <a:r>
              <a:rPr lang="en-IN" sz="2000" i="1" dirty="0"/>
              <a:t>Health Leadership and Quality of Life</a:t>
            </a:r>
            <a:r>
              <a:rPr lang="en-IN" sz="2000" dirty="0"/>
              <a:t>, 3. </a:t>
            </a:r>
            <a:r>
              <a:rPr lang="en-IN" sz="2000" dirty="0" err="1"/>
              <a:t>doi</a:t>
            </a:r>
            <a:r>
              <a:rPr lang="en-IN" sz="2000" dirty="0"/>
              <a:t>: </a:t>
            </a:r>
            <a:r>
              <a:rPr lang="en-IN" sz="2000" dirty="0">
                <a:hlinkClick r:id="rId9"/>
              </a:rPr>
              <a:t>https://doi.org/10.56294/hl2024.365</a:t>
            </a:r>
            <a:r>
              <a:rPr lang="en-IN" sz="2000" dirty="0"/>
              <a:t>. </a:t>
            </a:r>
          </a:p>
          <a:p>
            <a:pPr marL="342900" indent="-342900">
              <a:buFont typeface="Arial" panose="020B0604020202020204" pitchFamily="34" charset="0"/>
              <a:buChar char="•"/>
            </a:pPr>
            <a:r>
              <a:rPr lang="en-IN" sz="2000" dirty="0"/>
              <a:t>NAO (2021). </a:t>
            </a:r>
            <a:r>
              <a:rPr lang="en-IN" sz="2000" i="1" dirty="0"/>
              <a:t>NAO Annual Report and Accounts 2021-22 - National Audit Office (NAO) corporate information</a:t>
            </a:r>
            <a:r>
              <a:rPr lang="en-IN" sz="2000" dirty="0"/>
              <a:t>. [online] National Audit Office (NAO). Available at: </a:t>
            </a:r>
            <a:r>
              <a:rPr lang="en-IN" sz="2000" dirty="0">
                <a:hlinkClick r:id="rId10"/>
              </a:rPr>
              <a:t>https://www.nao.org.uk/corporate-information/nao-annual-report-and-accounts-2021-22/</a:t>
            </a:r>
            <a:r>
              <a:rPr lang="en-IN" sz="2000" dirty="0"/>
              <a:t> [Accessed 24 Oct. 2025].</a:t>
            </a:r>
          </a:p>
          <a:p>
            <a:pPr marL="342900" indent="-342900">
              <a:buFont typeface="Arial" panose="020B0604020202020204" pitchFamily="34" charset="0"/>
              <a:buChar char="•"/>
            </a:pPr>
            <a:r>
              <a:rPr lang="en-IN" sz="2000" dirty="0"/>
              <a:t>NHS (2022). </a:t>
            </a:r>
            <a:r>
              <a:rPr lang="en-IN" sz="2000" i="1" dirty="0"/>
              <a:t>NHS England» 2022</a:t>
            </a:r>
            <a:r>
              <a:rPr lang="en-IN" sz="2000" dirty="0"/>
              <a:t>. [online] www.england.nhs.uk. Available at: </a:t>
            </a:r>
            <a:r>
              <a:rPr lang="en-IN" sz="2000" dirty="0">
                <a:hlinkClick r:id="rId11"/>
              </a:rPr>
              <a:t>https://www.england.nhs.uk/2022/</a:t>
            </a:r>
            <a:r>
              <a:rPr lang="en-IN" sz="2000" dirty="0"/>
              <a:t> [Accessed 21 Oct. 2025].</a:t>
            </a:r>
          </a:p>
          <a:p>
            <a:pPr marL="342900" indent="-342900">
              <a:buFont typeface="Arial" panose="020B0604020202020204" pitchFamily="34" charset="0"/>
              <a:buChar char="•"/>
            </a:pPr>
            <a:r>
              <a:rPr lang="en-IN" sz="2000" dirty="0"/>
              <a:t>NHS (2025). </a:t>
            </a:r>
            <a:r>
              <a:rPr lang="en-IN" sz="2000" i="1" dirty="0"/>
              <a:t>NHS</a:t>
            </a:r>
            <a:r>
              <a:rPr lang="en-IN" sz="2000" dirty="0"/>
              <a:t>. [online] NHS. Available at: </a:t>
            </a:r>
            <a:r>
              <a:rPr lang="en-IN" sz="2000" dirty="0">
                <a:hlinkClick r:id="rId12"/>
              </a:rPr>
              <a:t>https://www.nhs.uk/</a:t>
            </a:r>
            <a:r>
              <a:rPr lang="en-IN" sz="2000" dirty="0"/>
              <a:t> [Accessed 26 Oct. 2025].</a:t>
            </a:r>
          </a:p>
          <a:p>
            <a:pPr marL="342900" indent="-342900">
              <a:buFont typeface="Arial" panose="020B0604020202020204" pitchFamily="34" charset="0"/>
              <a:buChar char="•"/>
            </a:pPr>
            <a:r>
              <a:rPr lang="en-IN" sz="2000" dirty="0"/>
              <a:t>NHS England (2019a). </a:t>
            </a:r>
            <a:r>
              <a:rPr lang="en-IN" sz="2000" i="1" dirty="0"/>
              <a:t>NHS Long Term Plan</a:t>
            </a:r>
            <a:r>
              <a:rPr lang="en-IN" sz="2000" dirty="0"/>
              <a:t>. [online] NHS England. Available at: </a:t>
            </a:r>
            <a:r>
              <a:rPr lang="en-IN" sz="2000" dirty="0">
                <a:hlinkClick r:id="rId13"/>
              </a:rPr>
              <a:t>https://www.longtermplan.nhs.uk/</a:t>
            </a:r>
            <a:r>
              <a:rPr lang="en-IN" sz="2000" dirty="0"/>
              <a:t> [Accessed 18 Oct. 2025].</a:t>
            </a:r>
          </a:p>
          <a:p>
            <a:pPr marL="342900" indent="-342900">
              <a:buFont typeface="Arial" panose="020B0604020202020204" pitchFamily="34" charset="0"/>
              <a:buChar char="•"/>
            </a:pPr>
            <a:r>
              <a:rPr lang="en-IN" sz="2000" dirty="0"/>
              <a:t>NHS England (2019b). </a:t>
            </a:r>
            <a:r>
              <a:rPr lang="en-IN" sz="2000" i="1" dirty="0"/>
              <a:t>The NHS Patient Safety Strategy</a:t>
            </a:r>
            <a:r>
              <a:rPr lang="en-IN" sz="2000" dirty="0"/>
              <a:t>. [online] NHS England. Available at: </a:t>
            </a:r>
            <a:r>
              <a:rPr lang="en-IN" sz="2000" dirty="0">
                <a:hlinkClick r:id="rId14"/>
              </a:rPr>
              <a:t>https://www.england.nhs.uk/patient-safety/the-nhs-patient-safety-strategy/</a:t>
            </a:r>
            <a:r>
              <a:rPr lang="en-IN" sz="2000" dirty="0"/>
              <a:t> [Accessed 19 Oct. 2025].</a:t>
            </a:r>
          </a:p>
          <a:p>
            <a:pPr marL="342900" indent="-342900">
              <a:buFont typeface="Arial" panose="020B0604020202020204" pitchFamily="34" charset="0"/>
              <a:buChar char="•"/>
            </a:pPr>
            <a:r>
              <a:rPr lang="en-IN" sz="2000" dirty="0"/>
              <a:t>Snively, E. (2023). </a:t>
            </a:r>
            <a:r>
              <a:rPr lang="en-IN" sz="2000" i="1" dirty="0"/>
              <a:t>How Transformational Leadership Improves Patient Safety</a:t>
            </a:r>
            <a:r>
              <a:rPr lang="en-IN" sz="2000" dirty="0"/>
              <a:t>. [online] </a:t>
            </a:r>
            <a:r>
              <a:rPr lang="en-IN" sz="2000" dirty="0" err="1"/>
              <a:t>Relias</a:t>
            </a:r>
            <a:r>
              <a:rPr lang="en-IN" sz="2000" dirty="0"/>
              <a:t>. Available at: </a:t>
            </a:r>
            <a:r>
              <a:rPr lang="en-IN" sz="2000" dirty="0">
                <a:hlinkClick r:id="rId15"/>
              </a:rPr>
              <a:t>https://www.relias.com/blog/how-transformational-leadership-improves-patient-safety</a:t>
            </a:r>
            <a:r>
              <a:rPr lang="en-IN" sz="2000" dirty="0"/>
              <a:t>. </a:t>
            </a:r>
          </a:p>
          <a:p>
            <a:pPr marL="342900" indent="-342900">
              <a:buFont typeface="Arial" panose="020B0604020202020204" pitchFamily="34" charset="0"/>
              <a:buChar char="•"/>
            </a:pPr>
            <a:r>
              <a:rPr lang="en-IN" sz="2000" dirty="0"/>
              <a:t>WHO (2024). </a:t>
            </a:r>
            <a:r>
              <a:rPr lang="en-IN" sz="2000" i="1" dirty="0"/>
              <a:t>WHO Results Report 2023 Shows Notable Health Achievements and Calls for Concerted Drive toward Sustainable Development Goals</a:t>
            </a:r>
            <a:r>
              <a:rPr lang="en-IN" sz="2000" dirty="0"/>
              <a:t>. [online] www.who.int. Available at: </a:t>
            </a:r>
            <a:r>
              <a:rPr lang="en-IN" sz="2000" dirty="0">
                <a:hlinkClick r:id="rId16"/>
              </a:rPr>
              <a:t>https://www.who.int/news/item/07-05-2024-who-results-report-2023-shows-notable-health-achievements-and-calls-for-concerted-drive-toward-sustainable-development-goals</a:t>
            </a:r>
            <a:r>
              <a:rPr lang="en-IN" sz="2000" dirty="0"/>
              <a:t>.</a:t>
            </a:r>
            <a:r>
              <a:rPr lang="en-US" sz="2000" dirty="0">
                <a:solidFill>
                  <a:srgbClr val="000000"/>
                </a:solidFill>
                <a:ea typeface="Open Sauce"/>
                <a:cs typeface="Open Sauce"/>
                <a:sym typeface="Open Sauce"/>
              </a:rPr>
              <a:t>. </a:t>
            </a:r>
          </a:p>
        </p:txBody>
      </p:sp>
      <p:sp>
        <p:nvSpPr>
          <p:cNvPr id="26" name="TextBox 26"/>
          <p:cNvSpPr txBox="1"/>
          <p:nvPr/>
        </p:nvSpPr>
        <p:spPr>
          <a:xfrm>
            <a:off x="1129914" y="5256578"/>
            <a:ext cx="19453197" cy="1384995"/>
          </a:xfrm>
          <a:prstGeom prst="rect">
            <a:avLst/>
          </a:prstGeom>
        </p:spPr>
        <p:txBody>
          <a:bodyPr wrap="square" lIns="0" tIns="0" rIns="0" bIns="0" rtlCol="0" anchor="t">
            <a:spAutoFit/>
          </a:bodyPr>
          <a:lstStyle/>
          <a:p>
            <a:pPr algn="ctr">
              <a:lnSpc>
                <a:spcPts val="5406"/>
              </a:lnSpc>
            </a:pPr>
            <a:r>
              <a:rPr lang="en-US" sz="6600" dirty="0">
                <a:solidFill>
                  <a:srgbClr val="FFFFFF"/>
                </a:solidFill>
                <a:latin typeface="Gagalin"/>
                <a:ea typeface="Gagalin"/>
                <a:cs typeface="Gagalin"/>
                <a:sym typeface="Gagalin"/>
              </a:rPr>
              <a:t>Prevalence</a:t>
            </a:r>
          </a:p>
          <a:p>
            <a:pPr algn="l">
              <a:lnSpc>
                <a:spcPts val="5406"/>
              </a:lnSpc>
              <a:spcBef>
                <a:spcPct val="0"/>
              </a:spcBef>
            </a:pPr>
            <a:endParaRPr lang="en-US" sz="3861" dirty="0">
              <a:solidFill>
                <a:srgbClr val="FFFFFF"/>
              </a:solidFill>
              <a:latin typeface="Gagalin"/>
              <a:ea typeface="Gagalin"/>
              <a:cs typeface="Gagalin"/>
              <a:sym typeface="Gagalin"/>
            </a:endParaRPr>
          </a:p>
        </p:txBody>
      </p:sp>
      <p:sp>
        <p:nvSpPr>
          <p:cNvPr id="31" name="TextBox 31"/>
          <p:cNvSpPr txBox="1"/>
          <p:nvPr/>
        </p:nvSpPr>
        <p:spPr>
          <a:xfrm>
            <a:off x="11753868" y="22787597"/>
            <a:ext cx="17844852" cy="1384995"/>
          </a:xfrm>
          <a:prstGeom prst="rect">
            <a:avLst/>
          </a:prstGeom>
        </p:spPr>
        <p:txBody>
          <a:bodyPr wrap="square"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Research Aim, Objectives and Research Question</a:t>
            </a:r>
          </a:p>
          <a:p>
            <a:pPr algn="ctr">
              <a:lnSpc>
                <a:spcPts val="5406"/>
              </a:lnSpc>
              <a:spcBef>
                <a:spcPct val="0"/>
              </a:spcBef>
            </a:pPr>
            <a:endParaRPr lang="en-US" sz="3861" dirty="0">
              <a:solidFill>
                <a:srgbClr val="FFFFFF"/>
              </a:solidFill>
              <a:latin typeface="Gagalin"/>
              <a:ea typeface="Gagalin"/>
              <a:cs typeface="Gagalin"/>
              <a:sym typeface="Gagalin"/>
            </a:endParaRPr>
          </a:p>
        </p:txBody>
      </p:sp>
      <p:sp>
        <p:nvSpPr>
          <p:cNvPr id="32" name="TextBox 32"/>
          <p:cNvSpPr txBox="1"/>
          <p:nvPr/>
        </p:nvSpPr>
        <p:spPr>
          <a:xfrm>
            <a:off x="1103167" y="32740939"/>
            <a:ext cx="10890805" cy="3447098"/>
          </a:xfrm>
          <a:prstGeom prst="rect">
            <a:avLst/>
          </a:prstGeom>
        </p:spPr>
        <p:txBody>
          <a:bodyPr lIns="0" tIns="0" rIns="0" bIns="0" rtlCol="0" anchor="t">
            <a:spAutoFit/>
          </a:bodyPr>
          <a:lstStyle/>
          <a:p>
            <a:pPr algn="just"/>
            <a:r>
              <a:rPr lang="en-US" sz="2800" dirty="0"/>
              <a:t>This review effectively allows policymakers and influential leaders to engage with healthcare organizations to understand the relevance of transformational leadership. Transformational leadership culture improves the safety of a patient, and it effectively supports quality improvement. On the other side, it can also guide the training of leadership across the NHS. Application of the above finding towards the healthcare industry can reduce the chances of error. Apart from that, it also enhances the quality of care and strangers' safety for public health.</a:t>
            </a:r>
          </a:p>
        </p:txBody>
      </p:sp>
      <p:sp>
        <p:nvSpPr>
          <p:cNvPr id="33" name="TextBox 33"/>
          <p:cNvSpPr txBox="1"/>
          <p:nvPr/>
        </p:nvSpPr>
        <p:spPr>
          <a:xfrm>
            <a:off x="2540926" y="31588354"/>
            <a:ext cx="7928315" cy="615938"/>
          </a:xfrm>
          <a:prstGeom prst="rect">
            <a:avLst/>
          </a:prstGeom>
        </p:spPr>
        <p:txBody>
          <a:bodyPr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Research Impact</a:t>
            </a:r>
          </a:p>
        </p:txBody>
      </p:sp>
      <p:pic>
        <p:nvPicPr>
          <p:cNvPr id="44" name="Picture 43"/>
          <p:cNvPicPr>
            <a:picLocks noChangeAspect="1"/>
          </p:cNvPicPr>
          <p:nvPr/>
        </p:nvPicPr>
        <p:blipFill>
          <a:blip r:embed="rId17"/>
          <a:stretch>
            <a:fillRect/>
          </a:stretch>
        </p:blipFill>
        <p:spPr>
          <a:xfrm>
            <a:off x="11456440" y="14129644"/>
            <a:ext cx="9099924" cy="7865548"/>
          </a:xfrm>
          <a:prstGeom prst="rect">
            <a:avLst/>
          </a:prstGeom>
        </p:spPr>
      </p:pic>
      <p:pic>
        <p:nvPicPr>
          <p:cNvPr id="45" name="Picture 44"/>
          <p:cNvPicPr>
            <a:picLocks noChangeAspect="1"/>
          </p:cNvPicPr>
          <p:nvPr/>
        </p:nvPicPr>
        <p:blipFill>
          <a:blip r:embed="rId18"/>
          <a:stretch>
            <a:fillRect/>
          </a:stretch>
        </p:blipFill>
        <p:spPr>
          <a:xfrm>
            <a:off x="1211178" y="36577547"/>
            <a:ext cx="10515291" cy="4598687"/>
          </a:xfrm>
          <a:prstGeom prst="rect">
            <a:avLst/>
          </a:prstGeom>
        </p:spPr>
      </p:pic>
      <p:pic>
        <p:nvPicPr>
          <p:cNvPr id="1039" name="Picture 15" descr="Transformational leadership in development of transformative education in  nursing: a qualitative study | BMC Nursing | Full Text"/>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78081" y="14208594"/>
            <a:ext cx="10345520" cy="7808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41" name="Picture 17" descr="Potential effects of transformational leadership in health care. | Download  Scientific Diagram"/>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0887717" y="14116095"/>
            <a:ext cx="8834727" cy="78367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690831" y="41466112"/>
            <a:ext cx="3062242" cy="369332"/>
          </a:xfrm>
          <a:prstGeom prst="rect">
            <a:avLst/>
          </a:prstGeom>
          <a:noFill/>
        </p:spPr>
        <p:txBody>
          <a:bodyPr wrap="square" rtlCol="0">
            <a:spAutoFit/>
          </a:bodyPr>
          <a:lstStyle/>
          <a:p>
            <a:r>
              <a:rPr lang="en-US" b="1" dirty="0"/>
              <a:t>(Source: </a:t>
            </a:r>
            <a:r>
              <a:rPr lang="en-US" b="1" dirty="0" err="1"/>
              <a:t>Hamdan</a:t>
            </a:r>
            <a:r>
              <a:rPr lang="en-US" b="1" dirty="0"/>
              <a:t> et al., 2024)</a:t>
            </a:r>
            <a:endParaRPr lang="en-IN" b="1" dirty="0"/>
          </a:p>
        </p:txBody>
      </p:sp>
      <p:sp>
        <p:nvSpPr>
          <p:cNvPr id="34" name="TextBox 33"/>
          <p:cNvSpPr txBox="1"/>
          <p:nvPr/>
        </p:nvSpPr>
        <p:spPr>
          <a:xfrm>
            <a:off x="14934740" y="22012969"/>
            <a:ext cx="3062242" cy="369332"/>
          </a:xfrm>
          <a:prstGeom prst="rect">
            <a:avLst/>
          </a:prstGeom>
          <a:noFill/>
        </p:spPr>
        <p:txBody>
          <a:bodyPr wrap="square" rtlCol="0">
            <a:spAutoFit/>
          </a:bodyPr>
          <a:lstStyle/>
          <a:p>
            <a:r>
              <a:rPr lang="en-US" b="1" dirty="0"/>
              <a:t>(Source: </a:t>
            </a:r>
            <a:r>
              <a:rPr lang="en-US" b="1" dirty="0" err="1"/>
              <a:t>Alsahli</a:t>
            </a:r>
            <a:r>
              <a:rPr lang="en-US" b="1" dirty="0"/>
              <a:t> et al., 2020)</a:t>
            </a:r>
            <a:endParaRPr lang="en-IN" b="1" dirty="0"/>
          </a:p>
        </p:txBody>
      </p:sp>
      <p:sp>
        <p:nvSpPr>
          <p:cNvPr id="35" name="TextBox 34"/>
          <p:cNvSpPr txBox="1"/>
          <p:nvPr/>
        </p:nvSpPr>
        <p:spPr>
          <a:xfrm>
            <a:off x="3784600" y="22080764"/>
            <a:ext cx="3451050" cy="400110"/>
          </a:xfrm>
          <a:prstGeom prst="rect">
            <a:avLst/>
          </a:prstGeom>
          <a:noFill/>
        </p:spPr>
        <p:txBody>
          <a:bodyPr wrap="square" rtlCol="0">
            <a:spAutoFit/>
          </a:bodyPr>
          <a:lstStyle/>
          <a:p>
            <a:r>
              <a:rPr lang="en-US" sz="2000" b="1" dirty="0"/>
              <a:t>(Source: </a:t>
            </a:r>
            <a:r>
              <a:rPr lang="en-US" sz="2000" b="1" dirty="0" err="1"/>
              <a:t>Ghorbani</a:t>
            </a:r>
            <a:r>
              <a:rPr lang="en-US" sz="2000" b="1" dirty="0"/>
              <a:t> et al., 2023)</a:t>
            </a:r>
            <a:endParaRPr lang="en-IN" sz="2000" b="1" dirty="0"/>
          </a:p>
        </p:txBody>
      </p:sp>
      <p:sp>
        <p:nvSpPr>
          <p:cNvPr id="36" name="TextBox 35"/>
          <p:cNvSpPr txBox="1"/>
          <p:nvPr/>
        </p:nvSpPr>
        <p:spPr>
          <a:xfrm>
            <a:off x="23860444" y="21924115"/>
            <a:ext cx="3451050" cy="400110"/>
          </a:xfrm>
          <a:prstGeom prst="rect">
            <a:avLst/>
          </a:prstGeom>
          <a:noFill/>
        </p:spPr>
        <p:txBody>
          <a:bodyPr wrap="square" rtlCol="0">
            <a:spAutoFit/>
          </a:bodyPr>
          <a:lstStyle/>
          <a:p>
            <a:r>
              <a:rPr lang="en-US" sz="2000" b="1" dirty="0"/>
              <a:t>(Source: Fischer et al., 2022)</a:t>
            </a:r>
            <a:endParaRPr lang="en-IN" sz="2000" b="1" dirty="0"/>
          </a:p>
        </p:txBody>
      </p:sp>
      <p:pic>
        <p:nvPicPr>
          <p:cNvPr id="1026" name="Picture 2" descr="Leadership infographic Images - Free Download on Freepik">
            <a:extLst>
              <a:ext uri="{FF2B5EF4-FFF2-40B4-BE49-F238E27FC236}">
                <a16:creationId xmlns:a16="http://schemas.microsoft.com/office/drawing/2014/main" id="{21E5612F-7CF2-3DDA-1887-1450768C82A0}"/>
              </a:ext>
            </a:extLst>
          </p:cNvPr>
          <p:cNvPicPr>
            <a:picLocks noChangeAspect="1" noChangeArrowheads="1"/>
          </p:cNvPicPr>
          <p:nvPr/>
        </p:nvPicPr>
        <p:blipFill rotWithShape="1">
          <a:blip r:embed="rId21">
            <a:extLst>
              <a:ext uri="{28A0092B-C50C-407E-A947-70E740481C1C}">
                <a14:useLocalDpi xmlns:a14="http://schemas.microsoft.com/office/drawing/2010/main" val="0"/>
              </a:ext>
            </a:extLst>
          </a:blip>
          <a:srcRect t="10188" b="48344"/>
          <a:stretch>
            <a:fillRect/>
          </a:stretch>
        </p:blipFill>
        <p:spPr bwMode="auto">
          <a:xfrm>
            <a:off x="21328763" y="10231317"/>
            <a:ext cx="8393681" cy="3142220"/>
          </a:xfrm>
          <a:prstGeom prst="rect">
            <a:avLst/>
          </a:prstGeom>
          <a:noFill/>
          <a:extLst>
            <a:ext uri="{909E8E84-426E-40DD-AFC4-6F175D3DCCD1}">
              <a14:hiddenFill xmlns:a14="http://schemas.microsoft.com/office/drawing/2010/main">
                <a:solidFill>
                  <a:srgbClr val="FFFFFF"/>
                </a:solidFill>
              </a14:hiddenFill>
            </a:ext>
          </a:extLst>
        </p:spPr>
      </p:pic>
      <p:sp>
        <p:nvSpPr>
          <p:cNvPr id="14" name="AutoShape 2">
            <a:extLst>
              <a:ext uri="{FF2B5EF4-FFF2-40B4-BE49-F238E27FC236}">
                <a16:creationId xmlns:a16="http://schemas.microsoft.com/office/drawing/2014/main" id="{13CABB27-600B-4C74-63F1-C67209BE85EE}"/>
              </a:ext>
            </a:extLst>
          </p:cNvPr>
          <p:cNvSpPr/>
          <p:nvPr/>
        </p:nvSpPr>
        <p:spPr>
          <a:xfrm>
            <a:off x="21328763" y="4713012"/>
            <a:ext cx="8393681" cy="4646888"/>
          </a:xfrm>
          <a:prstGeom prst="rect">
            <a:avLst/>
          </a:prstGeom>
          <a:solidFill>
            <a:srgbClr val="B6CCD8"/>
          </a:solidFill>
        </p:spPr>
        <p:txBody>
          <a:bodyPr/>
          <a:lstStyle/>
          <a:p>
            <a:r>
              <a:rPr lang="en-IN" sz="4000" dirty="0"/>
              <a:t>Subject Code: LCHS7008</a:t>
            </a:r>
          </a:p>
          <a:p>
            <a:r>
              <a:rPr lang="en-IN" sz="4000" dirty="0"/>
              <a:t>Subject Name: Practice-Based Research</a:t>
            </a:r>
          </a:p>
          <a:p>
            <a:r>
              <a:rPr lang="en-IN" sz="4000" dirty="0"/>
              <a:t>Student ID: 2434363</a:t>
            </a:r>
          </a:p>
          <a:p>
            <a:r>
              <a:rPr lang="en-IN" sz="4000" dirty="0"/>
              <a:t>Name: AJAY BAVABAHI MAYANI</a:t>
            </a:r>
          </a:p>
          <a:p>
            <a:r>
              <a:rPr lang="en-IN" sz="4000" dirty="0"/>
              <a:t>Student email address:- 2434363@student.uwtsd.ac.uk Lecturer Name: Dr Diola </a:t>
            </a:r>
            <a:r>
              <a:rPr lang="en-IN" sz="4000" dirty="0" err="1"/>
              <a:t>Bijlhout</a:t>
            </a:r>
            <a:endParaRPr lang="en-IN" sz="4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TotalTime>
  <Words>1425</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Open Sauce</vt:lpstr>
      <vt:lpstr>Calibri</vt:lpstr>
      <vt:lpstr>Gagalin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cp:lastModifiedBy>Aman Vaghasiya</cp:lastModifiedBy>
  <cp:revision>13</cp:revision>
  <dcterms:created xsi:type="dcterms:W3CDTF">2006-08-16T00:00:00Z</dcterms:created>
  <dcterms:modified xsi:type="dcterms:W3CDTF">2025-11-04T11:25:38Z</dcterms:modified>
  <dc:identifier>DAGiAf_AMHk</dc:identifier>
</cp:coreProperties>
</file>