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21"/>
  </p:notesMasterIdLst>
  <p:sldIdLst>
    <p:sldId id="256" r:id="rId5"/>
    <p:sldId id="273" r:id="rId6"/>
    <p:sldId id="257" r:id="rId7"/>
    <p:sldId id="258" r:id="rId8"/>
    <p:sldId id="259" r:id="rId9"/>
    <p:sldId id="260" r:id="rId10"/>
    <p:sldId id="269" r:id="rId11"/>
    <p:sldId id="261" r:id="rId12"/>
    <p:sldId id="262" r:id="rId13"/>
    <p:sldId id="270" r:id="rId14"/>
    <p:sldId id="263" r:id="rId15"/>
    <p:sldId id="264" r:id="rId16"/>
    <p:sldId id="271" r:id="rId17"/>
    <p:sldId id="265" r:id="rId18"/>
    <p:sldId id="266" r:id="rId19"/>
    <p:sldId id="272"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58" autoAdjust="0"/>
    <p:restoredTop sz="94660"/>
  </p:normalViewPr>
  <p:slideViewPr>
    <p:cSldViewPr snapToGrid="0">
      <p:cViewPr varScale="1">
        <p:scale>
          <a:sx n="78" d="100"/>
          <a:sy n="78" d="100"/>
        </p:scale>
        <p:origin x="653"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E0A0D5-8F98-4CC1-A28E-021F0B6B475C}" type="datetimeFigureOut">
              <a:rPr lang="en-US" smtClean="0"/>
              <a:t>3/25/2022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03C52C-5E29-41AF-BAA3-8217E886DA08}" type="slidenum">
              <a:rPr lang="en-US" smtClean="0"/>
              <a:t>‹#›</a:t>
            </a:fld>
            <a:endParaRPr lang="en-US" dirty="0"/>
          </a:p>
        </p:txBody>
      </p:sp>
    </p:spTree>
    <p:extLst>
      <p:ext uri="{BB962C8B-B14F-4D97-AF65-F5344CB8AC3E}">
        <p14:creationId xmlns:p14="http://schemas.microsoft.com/office/powerpoint/2010/main" val="1961961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5603C52C-5E29-41AF-BAA3-8217E886DA08}" type="slidenum">
              <a:rPr lang="en-US" smtClean="0"/>
              <a:t>2</a:t>
            </a:fld>
            <a:endParaRPr lang="en-US" dirty="0"/>
          </a:p>
        </p:txBody>
      </p:sp>
    </p:spTree>
    <p:extLst>
      <p:ext uri="{BB962C8B-B14F-4D97-AF65-F5344CB8AC3E}">
        <p14:creationId xmlns:p14="http://schemas.microsoft.com/office/powerpoint/2010/main" val="4685099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school can also provide folk dancing classes, traditions, customs, history and find out the dignity of every country what every country is famous for. </a:t>
            </a:r>
            <a:r>
              <a:rPr lang="en-US" sz="1800" dirty="0">
                <a:effectLst/>
                <a:latin typeface="Calibri" panose="020F0502020204030204" pitchFamily="34" charset="0"/>
                <a:ea typeface="Calibri" panose="020F0502020204030204" pitchFamily="34" charset="0"/>
                <a:cs typeface="Times New Roman" panose="02020603050405020304" pitchFamily="18" charset="0"/>
              </a:rPr>
              <a:t>Providing contemporary, inexpensive, and effective achievements services to young children will be the primary goal of the school, which will operate within a creative framework that tries to nurture the individuality of each child.</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603C52C-5E29-41AF-BAA3-8217E886DA08}" type="slidenum">
              <a:rPr lang="en-US" smtClean="0"/>
              <a:t>3</a:t>
            </a:fld>
            <a:endParaRPr lang="en-US" dirty="0"/>
          </a:p>
        </p:txBody>
      </p:sp>
    </p:spTree>
    <p:extLst>
      <p:ext uri="{BB962C8B-B14F-4D97-AF65-F5344CB8AC3E}">
        <p14:creationId xmlns:p14="http://schemas.microsoft.com/office/powerpoint/2010/main" val="21526008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Calibri" panose="020F0502020204030204" pitchFamily="34" charset="0"/>
                <a:ea typeface="Calibri" panose="020F0502020204030204" pitchFamily="34" charset="0"/>
                <a:cs typeface="Times New Roman" panose="02020603050405020304" pitchFamily="18" charset="0"/>
              </a:rPr>
              <a:t>When the company begins to operate, it will be done so as a partnership. The business, on the other hand, will be organised as a Private Limited Company. In order to evaluate the supplied business model, two primary elements must be taken into account. A business arrangement structured as a partnership will guarantee that the financial burden placed on each partner is far less than it would have been if the firm was launched in each partner's individual capacity. The partnership model will also allow for an equal sharing of profits earned by the organisation, which will boost the organization's long-term survival as a result of its success.</a:t>
            </a:r>
          </a:p>
          <a:p>
            <a:endParaRPr lang="en-IN" dirty="0"/>
          </a:p>
        </p:txBody>
      </p:sp>
      <p:sp>
        <p:nvSpPr>
          <p:cNvPr id="4" name="Slide Number Placeholder 3"/>
          <p:cNvSpPr>
            <a:spLocks noGrp="1"/>
          </p:cNvSpPr>
          <p:nvPr>
            <p:ph type="sldNum" sz="quarter" idx="5"/>
          </p:nvPr>
        </p:nvSpPr>
        <p:spPr/>
        <p:txBody>
          <a:bodyPr/>
          <a:lstStyle/>
          <a:p>
            <a:fld id="{5603C52C-5E29-41AF-BAA3-8217E886DA08}" type="slidenum">
              <a:rPr lang="en-US" smtClean="0"/>
              <a:t>4</a:t>
            </a:fld>
            <a:endParaRPr lang="en-US" dirty="0"/>
          </a:p>
        </p:txBody>
      </p:sp>
    </p:spTree>
    <p:extLst>
      <p:ext uri="{BB962C8B-B14F-4D97-AF65-F5344CB8AC3E}">
        <p14:creationId xmlns:p14="http://schemas.microsoft.com/office/powerpoint/2010/main" val="7151827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company is a little school that will primarily focus upon the requirements of immigrant children, who frequently tend to forget essentials of their languages and cultures. This school will participate in a pedagogy that integrates multiple viewpoints that may be utilized to produce an educational experience that may accommodate effectively to the requirements of immigrant students.</a:t>
            </a:r>
            <a:endParaRPr lang="en-IN" dirty="0"/>
          </a:p>
        </p:txBody>
      </p:sp>
      <p:sp>
        <p:nvSpPr>
          <p:cNvPr id="4" name="Slide Number Placeholder 3"/>
          <p:cNvSpPr>
            <a:spLocks noGrp="1"/>
          </p:cNvSpPr>
          <p:nvPr>
            <p:ph type="sldNum" sz="quarter" idx="5"/>
          </p:nvPr>
        </p:nvSpPr>
        <p:spPr/>
        <p:txBody>
          <a:bodyPr/>
          <a:lstStyle/>
          <a:p>
            <a:fld id="{5603C52C-5E29-41AF-BAA3-8217E886DA08}" type="slidenum">
              <a:rPr lang="en-US" smtClean="0"/>
              <a:t>5</a:t>
            </a:fld>
            <a:endParaRPr lang="en-US" dirty="0"/>
          </a:p>
        </p:txBody>
      </p:sp>
    </p:spTree>
    <p:extLst>
      <p:ext uri="{BB962C8B-B14F-4D97-AF65-F5344CB8AC3E}">
        <p14:creationId xmlns:p14="http://schemas.microsoft.com/office/powerpoint/2010/main" val="22048407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industry's current situation in the United Kingdom is very saturated. A school of this caliber will be a one-of-a-kind service in the market sector in question. Traditional schools, on the other hand, pose a significant threat to their students. The establishment of a school requires a large financial commitment at the outset of operations. A significant amount of competition exists in the education business. In light of the large number of new schools that have opened in the area, there is a significant likelihood that students will be substituted.</a:t>
            </a:r>
            <a:endParaRPr lang="en-IN" dirty="0"/>
          </a:p>
        </p:txBody>
      </p:sp>
      <p:sp>
        <p:nvSpPr>
          <p:cNvPr id="4" name="Slide Number Placeholder 3"/>
          <p:cNvSpPr>
            <a:spLocks noGrp="1"/>
          </p:cNvSpPr>
          <p:nvPr>
            <p:ph type="sldNum" sz="quarter" idx="5"/>
          </p:nvPr>
        </p:nvSpPr>
        <p:spPr/>
        <p:txBody>
          <a:bodyPr/>
          <a:lstStyle/>
          <a:p>
            <a:fld id="{5603C52C-5E29-41AF-BAA3-8217E886DA08}" type="slidenum">
              <a:rPr lang="en-US" smtClean="0"/>
              <a:t>6</a:t>
            </a:fld>
            <a:endParaRPr lang="en-US" dirty="0"/>
          </a:p>
        </p:txBody>
      </p:sp>
    </p:spTree>
    <p:extLst>
      <p:ext uri="{BB962C8B-B14F-4D97-AF65-F5344CB8AC3E}">
        <p14:creationId xmlns:p14="http://schemas.microsoft.com/office/powerpoint/2010/main" val="18174703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Due to the fact that most schools rely on the same set of suppliers, there is no distinct supplier group upon whom the school would be reliant. Therefore, the danger is minimal. Customers may pick from a huge variety of different schools available to them. There are, however, just a handful that cater specifically to the requirements of immigrant parents.</a:t>
            </a:r>
            <a:endParaRPr lang="en-IN" dirty="0"/>
          </a:p>
        </p:txBody>
      </p:sp>
      <p:sp>
        <p:nvSpPr>
          <p:cNvPr id="4" name="Slide Number Placeholder 3"/>
          <p:cNvSpPr>
            <a:spLocks noGrp="1"/>
          </p:cNvSpPr>
          <p:nvPr>
            <p:ph type="sldNum" sz="quarter" idx="5"/>
          </p:nvPr>
        </p:nvSpPr>
        <p:spPr/>
        <p:txBody>
          <a:bodyPr/>
          <a:lstStyle/>
          <a:p>
            <a:fld id="{5603C52C-5E29-41AF-BAA3-8217E886DA08}" type="slidenum">
              <a:rPr lang="en-US" smtClean="0"/>
              <a:t>7</a:t>
            </a:fld>
            <a:endParaRPr lang="en-US" dirty="0"/>
          </a:p>
        </p:txBody>
      </p:sp>
    </p:spTree>
    <p:extLst>
      <p:ext uri="{BB962C8B-B14F-4D97-AF65-F5344CB8AC3E}">
        <p14:creationId xmlns:p14="http://schemas.microsoft.com/office/powerpoint/2010/main" val="14730375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of the advantages is the particular attention paid to the requirements of immigrant parents. A weakness is the absence of explicit demand for the solution given by the firm in relation to the problem. It is possible to take advantage of the growing anxiety of immigrant parents over their children losing sight of their origins and cultural heritage. The primary danger is posed by a bigger institution with far more resources.</a:t>
            </a:r>
            <a:endParaRPr lang="en-IN" dirty="0"/>
          </a:p>
        </p:txBody>
      </p:sp>
      <p:sp>
        <p:nvSpPr>
          <p:cNvPr id="4" name="Slide Number Placeholder 3"/>
          <p:cNvSpPr>
            <a:spLocks noGrp="1"/>
          </p:cNvSpPr>
          <p:nvPr>
            <p:ph type="sldNum" sz="quarter" idx="5"/>
          </p:nvPr>
        </p:nvSpPr>
        <p:spPr/>
        <p:txBody>
          <a:bodyPr/>
          <a:lstStyle/>
          <a:p>
            <a:fld id="{5603C52C-5E29-41AF-BAA3-8217E886DA08}" type="slidenum">
              <a:rPr lang="en-US" smtClean="0"/>
              <a:t>8</a:t>
            </a:fld>
            <a:endParaRPr lang="en-US" dirty="0"/>
          </a:p>
        </p:txBody>
      </p:sp>
    </p:spTree>
    <p:extLst>
      <p:ext uri="{BB962C8B-B14F-4D97-AF65-F5344CB8AC3E}">
        <p14:creationId xmlns:p14="http://schemas.microsoft.com/office/powerpoint/2010/main" val="12793144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a consequence of the covid-19 epidemic, changes have occurred in the way schooling is regulated. A considerable percentage of parents are experiencing diminished buying capacity. Inflation and depreciation of the </a:t>
            </a:r>
            <a:r>
              <a:rPr lang="en-US" dirty="0" err="1"/>
              <a:t>currency.As</a:t>
            </a:r>
            <a:r>
              <a:rPr lang="en-US" dirty="0"/>
              <a:t> the number of immigrants grows, so does the need for parents to re-orient their children to their cultural background and mother language.</a:t>
            </a:r>
            <a:endParaRPr lang="en-IN" dirty="0"/>
          </a:p>
        </p:txBody>
      </p:sp>
      <p:sp>
        <p:nvSpPr>
          <p:cNvPr id="4" name="Slide Number Placeholder 3"/>
          <p:cNvSpPr>
            <a:spLocks noGrp="1"/>
          </p:cNvSpPr>
          <p:nvPr>
            <p:ph type="sldNum" sz="quarter" idx="5"/>
          </p:nvPr>
        </p:nvSpPr>
        <p:spPr/>
        <p:txBody>
          <a:bodyPr/>
          <a:lstStyle/>
          <a:p>
            <a:fld id="{5603C52C-5E29-41AF-BAA3-8217E886DA08}" type="slidenum">
              <a:rPr lang="en-US" smtClean="0"/>
              <a:t>9</a:t>
            </a:fld>
            <a:endParaRPr lang="en-US" dirty="0"/>
          </a:p>
        </p:txBody>
      </p:sp>
    </p:spTree>
    <p:extLst>
      <p:ext uri="{BB962C8B-B14F-4D97-AF65-F5344CB8AC3E}">
        <p14:creationId xmlns:p14="http://schemas.microsoft.com/office/powerpoint/2010/main" val="29396150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Change in the way in which information is delivered to pupils; change in the techniques of classroom instruction. Intellectual property laws and the legal environment for educational </a:t>
            </a:r>
            <a:r>
              <a:rPr lang="en-US" dirty="0" err="1"/>
              <a:t>institutions.The</a:t>
            </a:r>
            <a:r>
              <a:rPr lang="en-US" dirty="0"/>
              <a:t> use of environmentally friendly techniques is </a:t>
            </a:r>
            <a:r>
              <a:rPr lang="en-US" dirty="0" err="1"/>
              <a:t>emphasised</a:t>
            </a:r>
            <a:r>
              <a:rPr lang="en-US" dirty="0"/>
              <a:t>.</a:t>
            </a:r>
            <a:endParaRPr lang="en-IN" dirty="0"/>
          </a:p>
        </p:txBody>
      </p:sp>
      <p:sp>
        <p:nvSpPr>
          <p:cNvPr id="4" name="Slide Number Placeholder 3"/>
          <p:cNvSpPr>
            <a:spLocks noGrp="1"/>
          </p:cNvSpPr>
          <p:nvPr>
            <p:ph type="sldNum" sz="quarter" idx="5"/>
          </p:nvPr>
        </p:nvSpPr>
        <p:spPr/>
        <p:txBody>
          <a:bodyPr/>
          <a:lstStyle/>
          <a:p>
            <a:fld id="{5603C52C-5E29-41AF-BAA3-8217E886DA08}" type="slidenum">
              <a:rPr lang="en-US" smtClean="0"/>
              <a:t>10</a:t>
            </a:fld>
            <a:endParaRPr lang="en-US" dirty="0"/>
          </a:p>
        </p:txBody>
      </p:sp>
    </p:spTree>
    <p:extLst>
      <p:ext uri="{BB962C8B-B14F-4D97-AF65-F5344CB8AC3E}">
        <p14:creationId xmlns:p14="http://schemas.microsoft.com/office/powerpoint/2010/main" val="35971026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t>
            </a:r>
            <a:endParaRPr lang="en-IN" dirty="0"/>
          </a:p>
        </p:txBody>
      </p:sp>
      <p:sp>
        <p:nvSpPr>
          <p:cNvPr id="4" name="Slide Number Placeholder 3"/>
          <p:cNvSpPr>
            <a:spLocks noGrp="1"/>
          </p:cNvSpPr>
          <p:nvPr>
            <p:ph type="sldNum" sz="quarter" idx="5"/>
          </p:nvPr>
        </p:nvSpPr>
        <p:spPr/>
        <p:txBody>
          <a:bodyPr/>
          <a:lstStyle/>
          <a:p>
            <a:fld id="{5603C52C-5E29-41AF-BAA3-8217E886DA08}" type="slidenum">
              <a:rPr lang="en-US" smtClean="0"/>
              <a:t>11</a:t>
            </a:fld>
            <a:endParaRPr lang="en-US" dirty="0"/>
          </a:p>
        </p:txBody>
      </p:sp>
    </p:spTree>
    <p:extLst>
      <p:ext uri="{BB962C8B-B14F-4D97-AF65-F5344CB8AC3E}">
        <p14:creationId xmlns:p14="http://schemas.microsoft.com/office/powerpoint/2010/main" val="42526018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Advertisements will be put on various social media platforms, such as Instagram and Facebook, in order to stimulate interest in the products and services supplied by the </a:t>
            </a:r>
            <a:r>
              <a:rPr lang="en-US" dirty="0" err="1"/>
              <a:t>company.A</a:t>
            </a:r>
            <a:r>
              <a:rPr lang="en-US" dirty="0"/>
              <a:t> number of streaming platforms, like Amazon Prime and YouTube, will display advertisements as </a:t>
            </a:r>
            <a:r>
              <a:rPr lang="en-US" dirty="0" err="1"/>
              <a:t>well.Marketing</a:t>
            </a:r>
            <a:r>
              <a:rPr lang="en-US" dirty="0"/>
              <a:t> will also be carried out via the use of </a:t>
            </a:r>
            <a:r>
              <a:rPr lang="en-US" dirty="0" err="1"/>
              <a:t>specialised</a:t>
            </a:r>
            <a:r>
              <a:rPr lang="en-US" dirty="0"/>
              <a:t> blog articles that will be produced regarding the company's services.</a:t>
            </a:r>
            <a:endParaRPr lang="en-IN" dirty="0"/>
          </a:p>
        </p:txBody>
      </p:sp>
      <p:sp>
        <p:nvSpPr>
          <p:cNvPr id="4" name="Slide Number Placeholder 3"/>
          <p:cNvSpPr>
            <a:spLocks noGrp="1"/>
          </p:cNvSpPr>
          <p:nvPr>
            <p:ph type="sldNum" sz="quarter" idx="5"/>
          </p:nvPr>
        </p:nvSpPr>
        <p:spPr/>
        <p:txBody>
          <a:bodyPr/>
          <a:lstStyle/>
          <a:p>
            <a:fld id="{5603C52C-5E29-41AF-BAA3-8217E886DA08}" type="slidenum">
              <a:rPr lang="en-US" smtClean="0"/>
              <a:t>12</a:t>
            </a:fld>
            <a:endParaRPr lang="en-US" dirty="0"/>
          </a:p>
        </p:txBody>
      </p:sp>
    </p:spTree>
    <p:extLst>
      <p:ext uri="{BB962C8B-B14F-4D97-AF65-F5344CB8AC3E}">
        <p14:creationId xmlns:p14="http://schemas.microsoft.com/office/powerpoint/2010/main" val="15821055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Team member 1 will serve as the company's chief executive officer. These individuals will be in charge of the vast majority of executive decision-making procedures that will be carried out for the aim of ensuring the smooth operation of the </a:t>
            </a:r>
            <a:r>
              <a:rPr lang="en-US" dirty="0" err="1"/>
              <a:t>business.Team</a:t>
            </a:r>
            <a:r>
              <a:rPr lang="en-US" dirty="0"/>
              <a:t> member 2 will be in charge of human resources. These individuals will be in charge of the decision-making processes that will be carried out in the management of the human capital that will be hired by the company.</a:t>
            </a:r>
            <a:endParaRPr lang="en-IN" dirty="0"/>
          </a:p>
        </p:txBody>
      </p:sp>
      <p:sp>
        <p:nvSpPr>
          <p:cNvPr id="4" name="Slide Number Placeholder 3"/>
          <p:cNvSpPr>
            <a:spLocks noGrp="1"/>
          </p:cNvSpPr>
          <p:nvPr>
            <p:ph type="sldNum" sz="quarter" idx="5"/>
          </p:nvPr>
        </p:nvSpPr>
        <p:spPr/>
        <p:txBody>
          <a:bodyPr/>
          <a:lstStyle/>
          <a:p>
            <a:fld id="{5603C52C-5E29-41AF-BAA3-8217E886DA08}" type="slidenum">
              <a:rPr lang="en-US" smtClean="0"/>
              <a:t>13</a:t>
            </a:fld>
            <a:endParaRPr lang="en-US" dirty="0"/>
          </a:p>
        </p:txBody>
      </p:sp>
    </p:spTree>
    <p:extLst>
      <p:ext uri="{BB962C8B-B14F-4D97-AF65-F5344CB8AC3E}">
        <p14:creationId xmlns:p14="http://schemas.microsoft.com/office/powerpoint/2010/main" val="16921334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Arial" panose="020B0604020202020204" pitchFamily="34" charset="0"/>
                <a:ea typeface="Times New Roman" panose="02020603050405020304" pitchFamily="18" charset="0"/>
              </a:rPr>
              <a:t>The focus of the business will be upon the immigrant parents who reside in the United Kingdom. The majority of their qualms that are being addressed through the business proposal are pertaining to the fact that some of their children are not aware of their mother tongue or the cultural heritage of their home country. In order to ensure that the children grow up being aware of their cultural heritage, parents would like to introduce the to a pedagogical approach that incorporates orientation with disparate culture along with education</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603C52C-5E29-41AF-BAA3-8217E886DA08}" type="slidenum">
              <a:rPr lang="en-US" smtClean="0"/>
              <a:t>14</a:t>
            </a:fld>
            <a:endParaRPr lang="en-US" dirty="0"/>
          </a:p>
        </p:txBody>
      </p:sp>
    </p:spTree>
    <p:extLst>
      <p:ext uri="{BB962C8B-B14F-4D97-AF65-F5344CB8AC3E}">
        <p14:creationId xmlns:p14="http://schemas.microsoft.com/office/powerpoint/2010/main" val="371785771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909561" y="4314328"/>
            <a:ext cx="2910840" cy="374642"/>
          </a:xfrm>
        </p:spPr>
        <p:txBody>
          <a:bodyPr/>
          <a:lstStyle/>
          <a:p>
            <a:fld id="{3A750590-9F9A-443B-9295-A3931D8194B1}" type="datetime1">
              <a:rPr lang="en-US" smtClean="0"/>
              <a:t>3/25/2022</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B75B4BE-627A-4EC1-99E1-6F1AA97AB802}" type="datetime1">
              <a:rPr lang="en-US" smtClean="0"/>
              <a:t>3/25/2022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78BFACF8-E63D-4673-A128-83547867BB7A}" type="datetime1">
              <a:rPr lang="en-US" smtClean="0"/>
              <a:t>3/25/2022</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5BED6AC-4FBA-40BD-BE75-20DB64DA4BAD}" type="datetime1">
              <a:rPr lang="en-US" smtClean="0"/>
              <a:t>3/25/2022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F933C87-D201-458A-93C0-8EDD9AC92D93}" type="datetime1">
              <a:rPr lang="en-US" smtClean="0"/>
              <a:t>3/25/2022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6CE6829-5A25-485A-91B1-5D6D58BB9F23}" type="datetime1">
              <a:rPr lang="en-US" smtClean="0"/>
              <a:t>3/25/2022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12F5CD-23D0-4DD1-85B1-71F1825FB3EC}" type="datetime1">
              <a:rPr lang="en-US" smtClean="0"/>
              <a:t>3/25/2022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8BA5035-C284-496A-B076-BA73A8FA5D8B}" type="datetime1">
              <a:rPr lang="en-US" smtClean="0"/>
              <a:t>3/25/2022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40EB420-1875-490A-8C4B-7AAB939FBE08}" type="datetime1">
              <a:rPr lang="en-US" smtClean="0"/>
              <a:t>3/25/2022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35805F-452B-497C-9BD6-2CDB6902F369}" type="datetime1">
              <a:rPr lang="en-US" smtClean="0"/>
              <a:t>3/25/2022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FD3F7C6B-C82D-4D42-9929-D6E7E11D9A64}" type="datetime1">
              <a:rPr lang="en-US" smtClean="0"/>
              <a:t>3/25/2022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10CF4779-62E8-4B21-A5D7-0AFB9DBD4358}" type="datetime1">
              <a:rPr lang="en-US" smtClean="0"/>
              <a:t>3/25/2022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5F9D3375-5CD0-4576-BF96-ADFF24726FF8}" type="datetime1">
              <a:rPr lang="en-US" smtClean="0"/>
              <a:t>3/25/2022</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FACD1F8-971E-4F8C-8737-750C12E93E08}" type="datetime1">
              <a:rPr lang="en-US" smtClean="0"/>
              <a:t>3/25/2022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C7D1621-FA30-4D98-85E5-1409E6BEECDC}" type="datetime1">
              <a:rPr lang="en-US" smtClean="0"/>
              <a:t>3/25/2022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F96F347-1B2F-4097-AEB5-4A26FB45D67A}" type="datetime1">
              <a:rPr lang="en-US" smtClean="0"/>
              <a:t>3/25/2022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8CC1DEE0-34E5-4E0F-BEC1-4B8835F82CD1}" type="datetime1">
              <a:rPr lang="en-US" smtClean="0"/>
              <a:t>3/25/2022</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31000">
              <a:srgbClr val="92D050">
                <a:lumMod val="84000"/>
                <a:alpha val="47000"/>
              </a:srgbClr>
            </a:gs>
            <a:gs pos="50000">
              <a:schemeClr val="bg1">
                <a:tint val="98000"/>
                <a:shade val="90000"/>
                <a:satMod val="130000"/>
                <a:lumMod val="103000"/>
              </a:schemeClr>
            </a:gs>
            <a:gs pos="100000">
              <a:schemeClr val="bg1">
                <a:shade val="63000"/>
                <a:satMod val="120000"/>
              </a:schemeClr>
            </a:gs>
          </a:gsLst>
          <a:lin ang="5400000" scaled="0"/>
          <a:tileRect/>
        </a:gradFill>
        <a:effectLst/>
      </p:bgPr>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9359126-4846-4E88-BDD9-5585CC877E47}" type="datetime1">
              <a:rPr lang="en-US" smtClean="0"/>
              <a:t>3/25/2022</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www.techzim.co.zw/2014/05/keep-social-media-marketing-campaigns-track-via-swot-analysis/" TargetMode="External"/><Relationship Id="rId5" Type="http://schemas.openxmlformats.org/officeDocument/2006/relationships/image" Target="../media/image10.jp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https://creativecommons.org/licenses/by-sa/3.0/"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flickr.com/photos/gemmerich/8676632854" TargetMode="External"/><Relationship Id="rId5" Type="http://schemas.openxmlformats.org/officeDocument/2006/relationships/image" Target="../media/image12.jp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0496C6C-A85F-426B-9ED1-3444166C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DE5CD8D-E704-46A1-BC3E-9A644A9FFD4E}"/>
              </a:ext>
            </a:extLst>
          </p:cNvPr>
          <p:cNvSpPr>
            <a:spLocks noGrp="1"/>
          </p:cNvSpPr>
          <p:nvPr>
            <p:ph type="ctrTitle"/>
          </p:nvPr>
        </p:nvSpPr>
        <p:spPr>
          <a:xfrm>
            <a:off x="68835" y="821265"/>
            <a:ext cx="6822354" cy="5222117"/>
          </a:xfrm>
        </p:spPr>
        <p:txBody>
          <a:bodyPr anchor="ctr">
            <a:normAutofit/>
          </a:bodyPr>
          <a:lstStyle/>
          <a:p>
            <a:pPr algn="ctr"/>
            <a:r>
              <a:rPr lang="en-US" sz="5400" b="1" dirty="0"/>
              <a:t>Business plan presentation</a:t>
            </a:r>
          </a:p>
        </p:txBody>
      </p:sp>
      <p:cxnSp>
        <p:nvCxnSpPr>
          <p:cNvPr id="19" name="Straight Connector 18">
            <a:extLst>
              <a:ext uri="{FF2B5EF4-FFF2-40B4-BE49-F238E27FC236}">
                <a16:creationId xmlns:a16="http://schemas.microsoft.com/office/drawing/2014/main" id="{AD0EF22F-5D3C-4240-8C32-1B20803E5A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97108" y="1923563"/>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E309A740-48C5-4AE5-879B-F567D3D7ACDC}"/>
              </a:ext>
            </a:extLst>
          </p:cNvPr>
          <p:cNvSpPr>
            <a:spLocks noGrp="1"/>
          </p:cNvSpPr>
          <p:nvPr>
            <p:ph type="subTitle" idx="1"/>
          </p:nvPr>
        </p:nvSpPr>
        <p:spPr>
          <a:xfrm>
            <a:off x="7373608" y="821265"/>
            <a:ext cx="4401602" cy="5222117"/>
          </a:xfrm>
        </p:spPr>
        <p:txBody>
          <a:bodyPr anchor="ctr">
            <a:normAutofit/>
          </a:bodyPr>
          <a:lstStyle/>
          <a:p>
            <a:r>
              <a:rPr lang="en-US" dirty="0"/>
              <a:t>STUDENT ID: 2024766</a:t>
            </a:r>
          </a:p>
          <a:p>
            <a:r>
              <a:rPr lang="en-US" dirty="0"/>
              <a:t>STUDENT NAME: </a:t>
            </a:r>
            <a:r>
              <a:rPr lang="en-US" b="1" dirty="0"/>
              <a:t>Maria Graur</a:t>
            </a:r>
            <a:br>
              <a:rPr lang="en-US" dirty="0"/>
            </a:br>
            <a:br>
              <a:rPr lang="en-US" dirty="0"/>
            </a:br>
            <a:r>
              <a:rPr lang="en-US" dirty="0"/>
              <a:t>STUDENT ID: 2026785</a:t>
            </a:r>
          </a:p>
          <a:p>
            <a:r>
              <a:rPr lang="en-US" dirty="0"/>
              <a:t>STUDENT NAME: </a:t>
            </a:r>
            <a:r>
              <a:rPr lang="en-US" b="1" dirty="0"/>
              <a:t>Adriana </a:t>
            </a:r>
            <a:r>
              <a:rPr lang="en-US" b="1" dirty="0" err="1"/>
              <a:t>Vicol</a:t>
            </a:r>
            <a:endParaRPr lang="en-US" b="1" dirty="0"/>
          </a:p>
          <a:p>
            <a:endParaRPr lang="en-US" dirty="0"/>
          </a:p>
          <a:p>
            <a:r>
              <a:rPr lang="en-US" dirty="0"/>
              <a:t>MODULE CODE: BMSW 4006</a:t>
            </a:r>
            <a:endParaRPr lang="en-GB" dirty="0">
              <a:latin typeface="-apple-system"/>
            </a:endParaRPr>
          </a:p>
          <a:p>
            <a:r>
              <a:rPr lang="en-US" dirty="0"/>
              <a:t>MODULE NAME : Managing enterprise in the 21</a:t>
            </a:r>
            <a:r>
              <a:rPr lang="en-US" baseline="30000" dirty="0"/>
              <a:t>st</a:t>
            </a:r>
            <a:r>
              <a:rPr lang="en-US" dirty="0"/>
              <a:t> Century</a:t>
            </a:r>
          </a:p>
        </p:txBody>
      </p:sp>
      <p:pic>
        <p:nvPicPr>
          <p:cNvPr id="21" name="Picture 20">
            <a:extLst>
              <a:ext uri="{FF2B5EF4-FFF2-40B4-BE49-F238E27FC236}">
                <a16:creationId xmlns:a16="http://schemas.microsoft.com/office/drawing/2014/main" id="{D912EF34-0253-41FD-9940-D8FBB7DE74B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4"/>
          <a:stretch/>
        </p:blipFill>
        <p:spPr>
          <a:xfrm rot="5400000" flipH="1" flipV="1">
            <a:off x="7545075" y="2187578"/>
            <a:ext cx="6857999" cy="2482850"/>
          </a:xfrm>
          <a:prstGeom prst="rect">
            <a:avLst/>
          </a:prstGeom>
        </p:spPr>
      </p:pic>
    </p:spTree>
    <p:extLst>
      <p:ext uri="{BB962C8B-B14F-4D97-AF65-F5344CB8AC3E}">
        <p14:creationId xmlns:p14="http://schemas.microsoft.com/office/powerpoint/2010/main" val="3754664940"/>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090507" y="764373"/>
            <a:ext cx="7434070" cy="1474330"/>
          </a:xfrm>
        </p:spPr>
        <p:txBody>
          <a:bodyPr>
            <a:normAutofit/>
          </a:bodyPr>
          <a:lstStyle/>
          <a:p>
            <a:r>
              <a:rPr lang="en-US" b="1" dirty="0"/>
              <a:t>Executive summary</a:t>
            </a:r>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4090507" y="2628900"/>
            <a:ext cx="7454077" cy="3589785"/>
          </a:xfrm>
        </p:spPr>
        <p:txBody>
          <a:bodyPr>
            <a:normAutofit/>
          </a:bodyPr>
          <a:lstStyle/>
          <a:p>
            <a:pPr marL="0" indent="0">
              <a:lnSpc>
                <a:spcPct val="100000"/>
              </a:lnSpc>
              <a:buNone/>
            </a:pPr>
            <a:r>
              <a:rPr lang="en-US" sz="1800" dirty="0"/>
              <a:t>The following presentation delves into the demonstration of the fundamental ideas that lie at the basis of the business idea that is proposed here.</a:t>
            </a:r>
          </a:p>
          <a:p>
            <a:pPr marL="0" indent="0">
              <a:lnSpc>
                <a:spcPct val="100000"/>
              </a:lnSpc>
              <a:buNone/>
            </a:pPr>
            <a:r>
              <a:rPr lang="en-US" sz="1800" dirty="0"/>
              <a:t>The business idea is one of a mini-school that caters specifically to the needs of immigrant parents who want their children to be more in touch with their cultural roots.</a:t>
            </a:r>
          </a:p>
          <a:p>
            <a:pPr marL="0" indent="0">
              <a:lnSpc>
                <a:spcPct val="100000"/>
              </a:lnSpc>
              <a:buNone/>
            </a:pPr>
            <a:r>
              <a:rPr lang="en-US" sz="1800" dirty="0"/>
              <a:t>The analysis conducts a thorough market audit, which is followed by the assessment of the target market as well as the marketing strategies to be adopted by the business.</a:t>
            </a:r>
          </a:p>
        </p:txBody>
      </p:sp>
      <p:pic>
        <p:nvPicPr>
          <p:cNvPr id="4" name="Picture 3">
            <a:extLst>
              <a:ext uri="{FF2B5EF4-FFF2-40B4-BE49-F238E27FC236}">
                <a16:creationId xmlns:a16="http://schemas.microsoft.com/office/drawing/2014/main" id="{484750D3-4F30-49DD-B4E8-80A09998B1BF}"/>
              </a:ext>
            </a:extLst>
          </p:cNvPr>
          <p:cNvPicPr>
            <a:picLocks noChangeAspect="1"/>
          </p:cNvPicPr>
          <p:nvPr/>
        </p:nvPicPr>
        <p:blipFill>
          <a:blip r:embed="rId4"/>
          <a:stretch>
            <a:fillRect/>
          </a:stretch>
        </p:blipFill>
        <p:spPr>
          <a:xfrm>
            <a:off x="186941" y="2628900"/>
            <a:ext cx="3747648" cy="2053167"/>
          </a:xfrm>
          <a:prstGeom prst="rect">
            <a:avLst/>
          </a:prstGeom>
        </p:spPr>
      </p:pic>
    </p:spTree>
    <p:extLst>
      <p:ext uri="{BB962C8B-B14F-4D97-AF65-F5344CB8AC3E}">
        <p14:creationId xmlns:p14="http://schemas.microsoft.com/office/powerpoint/2010/main" val="3018959408"/>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090507" y="764373"/>
            <a:ext cx="7434070" cy="1474330"/>
          </a:xfrm>
        </p:spPr>
        <p:txBody>
          <a:bodyPr>
            <a:normAutofit/>
          </a:bodyPr>
          <a:lstStyle/>
          <a:p>
            <a:r>
              <a:rPr lang="en-US" b="1" dirty="0"/>
              <a:t>Our Business</a:t>
            </a:r>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4090507" y="1720646"/>
            <a:ext cx="7454077" cy="4498040"/>
          </a:xfrm>
        </p:spPr>
        <p:txBody>
          <a:bodyPr>
            <a:normAutofit fontScale="92500" lnSpcReduction="10000"/>
          </a:bodyPr>
          <a:lstStyle/>
          <a:p>
            <a:pPr>
              <a:lnSpc>
                <a:spcPct val="100000"/>
              </a:lnSpc>
            </a:pPr>
            <a:r>
              <a:rPr lang="en-US" sz="2000" dirty="0"/>
              <a:t>Who?</a:t>
            </a:r>
          </a:p>
          <a:p>
            <a:pPr lvl="1">
              <a:lnSpc>
                <a:spcPct val="100000"/>
              </a:lnSpc>
            </a:pPr>
            <a:r>
              <a:rPr lang="en-US" sz="1800" dirty="0"/>
              <a:t>Private limited company</a:t>
            </a:r>
          </a:p>
          <a:p>
            <a:pPr>
              <a:lnSpc>
                <a:spcPct val="100000"/>
              </a:lnSpc>
            </a:pPr>
            <a:r>
              <a:rPr lang="en-US" sz="2000" dirty="0"/>
              <a:t>What?</a:t>
            </a:r>
          </a:p>
          <a:p>
            <a:pPr lvl="1">
              <a:lnSpc>
                <a:spcPct val="100000"/>
              </a:lnSpc>
            </a:pPr>
            <a:r>
              <a:rPr lang="en-US" sz="1800" dirty="0"/>
              <a:t>Tiny Tots School</a:t>
            </a:r>
          </a:p>
          <a:p>
            <a:pPr>
              <a:lnSpc>
                <a:spcPct val="100000"/>
              </a:lnSpc>
            </a:pPr>
            <a:r>
              <a:rPr lang="en-US" sz="2000" dirty="0"/>
              <a:t>Where?</a:t>
            </a:r>
          </a:p>
          <a:p>
            <a:pPr lvl="1">
              <a:lnSpc>
                <a:spcPct val="100000"/>
              </a:lnSpc>
            </a:pPr>
            <a:r>
              <a:rPr lang="en-GB" sz="1800" dirty="0"/>
              <a:t> The school is going to be based online and in a rented building </a:t>
            </a:r>
            <a:endParaRPr lang="en-US" sz="1800" dirty="0"/>
          </a:p>
          <a:p>
            <a:pPr>
              <a:lnSpc>
                <a:spcPct val="100000"/>
              </a:lnSpc>
            </a:pPr>
            <a:r>
              <a:rPr lang="en-US" sz="2000" dirty="0"/>
              <a:t>Why?</a:t>
            </a:r>
          </a:p>
          <a:p>
            <a:pPr lvl="1">
              <a:lnSpc>
                <a:spcPct val="100000"/>
              </a:lnSpc>
            </a:pPr>
            <a:r>
              <a:rPr lang="en-US" sz="1800" dirty="0"/>
              <a:t>The purpose of the school will be to offer</a:t>
            </a:r>
            <a:r>
              <a:rPr lang="en-GB" sz="1800" dirty="0"/>
              <a:t> to immigrants' children that were born in UK or moved to UK from the early age the possibility to learn such important things about their native country. The school will provide a few foreign languages like Romanian, Polish, Germany, France, Spanish, Indian, Pakistan...speaking and grammar in a novel framework that seeks to encourage the interests among each child.</a:t>
            </a:r>
            <a:endParaRPr lang="en-US" sz="1800" dirty="0"/>
          </a:p>
        </p:txBody>
      </p:sp>
      <p:pic>
        <p:nvPicPr>
          <p:cNvPr id="4" name="Picture 3">
            <a:extLst>
              <a:ext uri="{FF2B5EF4-FFF2-40B4-BE49-F238E27FC236}">
                <a16:creationId xmlns:a16="http://schemas.microsoft.com/office/drawing/2014/main" id="{484750D3-4F30-49DD-B4E8-80A09998B1BF}"/>
              </a:ext>
            </a:extLst>
          </p:cNvPr>
          <p:cNvPicPr>
            <a:picLocks noChangeAspect="1"/>
          </p:cNvPicPr>
          <p:nvPr/>
        </p:nvPicPr>
        <p:blipFill>
          <a:blip r:embed="rId4"/>
          <a:stretch>
            <a:fillRect/>
          </a:stretch>
        </p:blipFill>
        <p:spPr>
          <a:xfrm>
            <a:off x="186941" y="2628900"/>
            <a:ext cx="3747648" cy="2053167"/>
          </a:xfrm>
          <a:prstGeom prst="rect">
            <a:avLst/>
          </a:prstGeom>
        </p:spPr>
      </p:pic>
    </p:spTree>
    <p:extLst>
      <p:ext uri="{BB962C8B-B14F-4D97-AF65-F5344CB8AC3E}">
        <p14:creationId xmlns:p14="http://schemas.microsoft.com/office/powerpoint/2010/main" val="2194233190"/>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090507" y="764373"/>
            <a:ext cx="7434070" cy="1474330"/>
          </a:xfrm>
        </p:spPr>
        <p:txBody>
          <a:bodyPr>
            <a:normAutofit/>
          </a:bodyPr>
          <a:lstStyle/>
          <a:p>
            <a:r>
              <a:rPr lang="en-US" b="1" dirty="0"/>
              <a:t>Type of business</a:t>
            </a:r>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4090507" y="2628900"/>
            <a:ext cx="7454077" cy="3589785"/>
          </a:xfrm>
        </p:spPr>
        <p:txBody>
          <a:bodyPr>
            <a:normAutofit lnSpcReduction="10000"/>
          </a:bodyPr>
          <a:lstStyle/>
          <a:p>
            <a:pPr>
              <a:lnSpc>
                <a:spcPct val="100000"/>
              </a:lnSpc>
            </a:pPr>
            <a:r>
              <a:rPr lang="en-US" sz="2000" dirty="0"/>
              <a:t>The business will come into operation as partnership. However, the model of the business will be a Private Limited Company. The consideration of the given business model is based upon two main considerations. These are:</a:t>
            </a:r>
          </a:p>
          <a:p>
            <a:pPr lvl="1">
              <a:lnSpc>
                <a:spcPct val="100000"/>
              </a:lnSpc>
            </a:pPr>
            <a:r>
              <a:rPr lang="en-US" sz="1800" dirty="0"/>
              <a:t>Engaging in a partnership format for the business relationship will ensure that the financial burden on each of the partner’s is comparatively lesser than what it would have been had the business been started on their own personal capacity.</a:t>
            </a:r>
          </a:p>
          <a:p>
            <a:pPr lvl="1">
              <a:lnSpc>
                <a:spcPct val="100000"/>
              </a:lnSpc>
            </a:pPr>
            <a:r>
              <a:rPr lang="en-US" sz="1800" dirty="0"/>
              <a:t>The partnership model will also allow equitable distribution of gains made by the </a:t>
            </a:r>
            <a:r>
              <a:rPr lang="en-US" sz="1800" dirty="0" err="1"/>
              <a:t>organisation</a:t>
            </a:r>
            <a:r>
              <a:rPr lang="en-US" sz="1800" dirty="0"/>
              <a:t> which will increase its viability for future.</a:t>
            </a:r>
          </a:p>
        </p:txBody>
      </p:sp>
      <p:pic>
        <p:nvPicPr>
          <p:cNvPr id="4" name="Picture 3">
            <a:extLst>
              <a:ext uri="{FF2B5EF4-FFF2-40B4-BE49-F238E27FC236}">
                <a16:creationId xmlns:a16="http://schemas.microsoft.com/office/drawing/2014/main" id="{E906D444-95B1-4D36-8AAC-684BCE7054A7}"/>
              </a:ext>
            </a:extLst>
          </p:cNvPr>
          <p:cNvPicPr>
            <a:picLocks noChangeAspect="1"/>
          </p:cNvPicPr>
          <p:nvPr/>
        </p:nvPicPr>
        <p:blipFill>
          <a:blip r:embed="rId4"/>
          <a:stretch>
            <a:fillRect/>
          </a:stretch>
        </p:blipFill>
        <p:spPr>
          <a:xfrm>
            <a:off x="359549" y="2628900"/>
            <a:ext cx="3410997" cy="2601383"/>
          </a:xfrm>
          <a:prstGeom prst="rect">
            <a:avLst/>
          </a:prstGeom>
        </p:spPr>
      </p:pic>
    </p:spTree>
    <p:extLst>
      <p:ext uri="{BB962C8B-B14F-4D97-AF65-F5344CB8AC3E}">
        <p14:creationId xmlns:p14="http://schemas.microsoft.com/office/powerpoint/2010/main" val="1677192834"/>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090507" y="764373"/>
            <a:ext cx="7434070" cy="1474330"/>
          </a:xfrm>
        </p:spPr>
        <p:txBody>
          <a:bodyPr>
            <a:normAutofit/>
          </a:bodyPr>
          <a:lstStyle/>
          <a:p>
            <a:r>
              <a:rPr lang="en-US" b="1" dirty="0"/>
              <a:t>Business overview</a:t>
            </a:r>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4090507" y="2628900"/>
            <a:ext cx="7454077" cy="3589785"/>
          </a:xfrm>
        </p:spPr>
        <p:txBody>
          <a:bodyPr>
            <a:normAutofit/>
          </a:bodyPr>
          <a:lstStyle/>
          <a:p>
            <a:pPr>
              <a:lnSpc>
                <a:spcPct val="100000"/>
              </a:lnSpc>
            </a:pPr>
            <a:r>
              <a:rPr lang="en-US" sz="2000" dirty="0"/>
              <a:t>The business is a mini school that will be focused specifically upon the needs of immigrant children, who often tend to lose fundamentals of their languages and cultures. This school will engage in a pedagogy that incorporates different perspectives that may be used to create an educational experience that may cater well to the needs of immigrant children. The benefit of the school is that it will be possible to achieve knowledges online as well as face to face.</a:t>
            </a:r>
          </a:p>
        </p:txBody>
      </p:sp>
      <p:pic>
        <p:nvPicPr>
          <p:cNvPr id="4" name="Picture 3">
            <a:extLst>
              <a:ext uri="{FF2B5EF4-FFF2-40B4-BE49-F238E27FC236}">
                <a16:creationId xmlns:a16="http://schemas.microsoft.com/office/drawing/2014/main" id="{A8313E28-7B76-4574-BC9A-C8DC25D72C49}"/>
              </a:ext>
            </a:extLst>
          </p:cNvPr>
          <p:cNvPicPr>
            <a:picLocks noChangeAspect="1"/>
          </p:cNvPicPr>
          <p:nvPr/>
        </p:nvPicPr>
        <p:blipFill>
          <a:blip r:embed="rId4"/>
          <a:stretch>
            <a:fillRect/>
          </a:stretch>
        </p:blipFill>
        <p:spPr>
          <a:xfrm>
            <a:off x="274439" y="2575941"/>
            <a:ext cx="3727364" cy="2791925"/>
          </a:xfrm>
          <a:prstGeom prst="rect">
            <a:avLst/>
          </a:prstGeom>
        </p:spPr>
      </p:pic>
    </p:spTree>
    <p:extLst>
      <p:ext uri="{BB962C8B-B14F-4D97-AF65-F5344CB8AC3E}">
        <p14:creationId xmlns:p14="http://schemas.microsoft.com/office/powerpoint/2010/main" val="1456558480"/>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090507" y="764373"/>
            <a:ext cx="7434070" cy="1474330"/>
          </a:xfrm>
        </p:spPr>
        <p:txBody>
          <a:bodyPr>
            <a:normAutofit/>
          </a:bodyPr>
          <a:lstStyle/>
          <a:p>
            <a:r>
              <a:rPr lang="en-US" b="1" dirty="0"/>
              <a:t>Market audit – Competitor analysis</a:t>
            </a:r>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4090507" y="2628900"/>
            <a:ext cx="7454077" cy="3589785"/>
          </a:xfrm>
        </p:spPr>
        <p:txBody>
          <a:bodyPr>
            <a:normAutofit fontScale="92500" lnSpcReduction="20000"/>
          </a:bodyPr>
          <a:lstStyle/>
          <a:p>
            <a:pPr marL="0" indent="0">
              <a:lnSpc>
                <a:spcPct val="100000"/>
              </a:lnSpc>
              <a:buNone/>
            </a:pPr>
            <a:r>
              <a:rPr lang="en-US" sz="2000" b="1" dirty="0"/>
              <a:t>Porter’s five forces analysis</a:t>
            </a:r>
          </a:p>
          <a:p>
            <a:pPr>
              <a:lnSpc>
                <a:spcPct val="100000"/>
              </a:lnSpc>
            </a:pPr>
            <a:r>
              <a:rPr lang="en-US" sz="2000" b="1" dirty="0"/>
              <a:t>Threat of existing competition – </a:t>
            </a:r>
            <a:r>
              <a:rPr lang="en-US" sz="2000" dirty="0"/>
              <a:t>The existing position of the industry in the UK is considerably saturated. The school of this nature will be an unique offering in the market segment (</a:t>
            </a:r>
            <a:r>
              <a:rPr lang="en-US" sz="2000" dirty="0" err="1"/>
              <a:t>Panovska</a:t>
            </a:r>
            <a:r>
              <a:rPr lang="en-US" sz="2000" dirty="0"/>
              <a:t>-Griffiths </a:t>
            </a:r>
            <a:r>
              <a:rPr lang="en-US" sz="2000" i="1" dirty="0"/>
              <a:t>et al., </a:t>
            </a:r>
            <a:r>
              <a:rPr lang="en-US" sz="2000" dirty="0"/>
              <a:t>2021). However, there is strong competition from conventional schools.</a:t>
            </a:r>
          </a:p>
          <a:p>
            <a:pPr>
              <a:lnSpc>
                <a:spcPct val="100000"/>
              </a:lnSpc>
            </a:pPr>
            <a:r>
              <a:rPr lang="en-US" sz="2000" b="1" dirty="0"/>
              <a:t>Threat of new entrants – </a:t>
            </a:r>
            <a:r>
              <a:rPr lang="en-US" sz="2000" dirty="0"/>
              <a:t>The initiation of the operation of a school is a considerably significant investment. </a:t>
            </a:r>
          </a:p>
          <a:p>
            <a:pPr>
              <a:lnSpc>
                <a:spcPct val="100000"/>
              </a:lnSpc>
            </a:pPr>
            <a:r>
              <a:rPr lang="en-US" sz="2000" b="1" dirty="0"/>
              <a:t>Threat of substitution – </a:t>
            </a:r>
            <a:r>
              <a:rPr lang="en-US" sz="2000" dirty="0"/>
              <a:t>The school industry is considerably saturated (</a:t>
            </a:r>
            <a:r>
              <a:rPr lang="en-US" sz="2000" dirty="0" err="1"/>
              <a:t>Panovska</a:t>
            </a:r>
            <a:r>
              <a:rPr lang="en-US" sz="2000" dirty="0"/>
              <a:t>-Griffiths </a:t>
            </a:r>
            <a:r>
              <a:rPr lang="en-US" sz="2000" i="1" dirty="0"/>
              <a:t>et al., </a:t>
            </a:r>
            <a:r>
              <a:rPr lang="en-US" sz="2000" dirty="0"/>
              <a:t>2020). Therefore, chances of substitution are considerably high considering the number of schools that have opened in the region.</a:t>
            </a:r>
            <a:endParaRPr lang="en-US" sz="2000" b="1" dirty="0"/>
          </a:p>
        </p:txBody>
      </p:sp>
      <p:pic>
        <p:nvPicPr>
          <p:cNvPr id="5" name="Picture 4">
            <a:extLst>
              <a:ext uri="{FF2B5EF4-FFF2-40B4-BE49-F238E27FC236}">
                <a16:creationId xmlns:a16="http://schemas.microsoft.com/office/drawing/2014/main" id="{675CD31D-F1B2-41DC-88FB-55955B46CC80}"/>
              </a:ext>
            </a:extLst>
          </p:cNvPr>
          <p:cNvPicPr>
            <a:picLocks noChangeAspect="1"/>
          </p:cNvPicPr>
          <p:nvPr/>
        </p:nvPicPr>
        <p:blipFill>
          <a:blip r:embed="rId4"/>
          <a:stretch>
            <a:fillRect/>
          </a:stretch>
        </p:blipFill>
        <p:spPr>
          <a:xfrm>
            <a:off x="274439" y="2795162"/>
            <a:ext cx="3687961" cy="2454171"/>
          </a:xfrm>
          <a:prstGeom prst="rect">
            <a:avLst/>
          </a:prstGeom>
        </p:spPr>
      </p:pic>
    </p:spTree>
    <p:extLst>
      <p:ext uri="{BB962C8B-B14F-4D97-AF65-F5344CB8AC3E}">
        <p14:creationId xmlns:p14="http://schemas.microsoft.com/office/powerpoint/2010/main" val="3487386321"/>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090507" y="764373"/>
            <a:ext cx="7434070" cy="1474330"/>
          </a:xfrm>
        </p:spPr>
        <p:txBody>
          <a:bodyPr>
            <a:normAutofit/>
          </a:bodyPr>
          <a:lstStyle/>
          <a:p>
            <a:r>
              <a:rPr lang="en-US" b="1" dirty="0"/>
              <a:t>Market audit – Competitor analysis (contd.)</a:t>
            </a:r>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4090507" y="2628900"/>
            <a:ext cx="7454077" cy="3589785"/>
          </a:xfrm>
        </p:spPr>
        <p:txBody>
          <a:bodyPr>
            <a:normAutofit/>
          </a:bodyPr>
          <a:lstStyle/>
          <a:p>
            <a:pPr marL="0" indent="0">
              <a:lnSpc>
                <a:spcPct val="100000"/>
              </a:lnSpc>
              <a:buNone/>
            </a:pPr>
            <a:r>
              <a:rPr lang="en-US" sz="2000" b="1" dirty="0"/>
              <a:t>Porter’s five forces analysis</a:t>
            </a:r>
          </a:p>
          <a:p>
            <a:pPr>
              <a:lnSpc>
                <a:spcPct val="100000"/>
              </a:lnSpc>
            </a:pPr>
            <a:r>
              <a:rPr lang="en-US" sz="2000" b="1" dirty="0"/>
              <a:t>Bargaining power of suppliers – </a:t>
            </a:r>
            <a:r>
              <a:rPr lang="en-US" sz="2000" dirty="0"/>
              <a:t>There is no specific supplier group that the school would depend upon as most schools depend upon a common group of suppliers (</a:t>
            </a:r>
            <a:r>
              <a:rPr lang="en-US" sz="2000" dirty="0" err="1"/>
              <a:t>Mathhews</a:t>
            </a:r>
            <a:r>
              <a:rPr lang="en-US" sz="2000" dirty="0"/>
              <a:t> </a:t>
            </a:r>
            <a:r>
              <a:rPr lang="en-US" sz="2000" i="1" dirty="0"/>
              <a:t>et al., </a:t>
            </a:r>
            <a:r>
              <a:rPr lang="en-US" sz="2000" dirty="0"/>
              <a:t>2020). Therefore, threat is low.</a:t>
            </a:r>
          </a:p>
          <a:p>
            <a:pPr>
              <a:lnSpc>
                <a:spcPct val="100000"/>
              </a:lnSpc>
            </a:pPr>
            <a:r>
              <a:rPr lang="en-US" sz="2000" b="1" dirty="0"/>
              <a:t>Bargaining power of buyers – </a:t>
            </a:r>
            <a:r>
              <a:rPr lang="en-US" sz="2000" dirty="0"/>
              <a:t>The customers have a large number of schools to choose from (</a:t>
            </a:r>
            <a:r>
              <a:rPr lang="en-US" sz="2000" dirty="0" err="1"/>
              <a:t>Soneson</a:t>
            </a:r>
            <a:r>
              <a:rPr lang="en-US" sz="2000" dirty="0"/>
              <a:t> </a:t>
            </a:r>
            <a:r>
              <a:rPr lang="en-US" sz="2000" i="1" dirty="0"/>
              <a:t>et al., </a:t>
            </a:r>
            <a:r>
              <a:rPr lang="en-US" sz="2000" dirty="0"/>
              <a:t>2018). However, there are few that target the needs of immigrant parents.</a:t>
            </a:r>
            <a:endParaRPr lang="en-US" sz="2000" b="1" dirty="0"/>
          </a:p>
        </p:txBody>
      </p:sp>
      <p:pic>
        <p:nvPicPr>
          <p:cNvPr id="4" name="Picture 3">
            <a:extLst>
              <a:ext uri="{FF2B5EF4-FFF2-40B4-BE49-F238E27FC236}">
                <a16:creationId xmlns:a16="http://schemas.microsoft.com/office/drawing/2014/main" id="{8AD74817-243C-4326-AF41-A618D4B6C466}"/>
              </a:ext>
            </a:extLst>
          </p:cNvPr>
          <p:cNvPicPr>
            <a:picLocks noChangeAspect="1"/>
          </p:cNvPicPr>
          <p:nvPr/>
        </p:nvPicPr>
        <p:blipFill>
          <a:blip r:embed="rId4"/>
          <a:stretch>
            <a:fillRect/>
          </a:stretch>
        </p:blipFill>
        <p:spPr>
          <a:xfrm>
            <a:off x="291372" y="2628900"/>
            <a:ext cx="3651250" cy="2044700"/>
          </a:xfrm>
          <a:prstGeom prst="rect">
            <a:avLst/>
          </a:prstGeom>
        </p:spPr>
      </p:pic>
    </p:spTree>
    <p:extLst>
      <p:ext uri="{BB962C8B-B14F-4D97-AF65-F5344CB8AC3E}">
        <p14:creationId xmlns:p14="http://schemas.microsoft.com/office/powerpoint/2010/main" val="952998759"/>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090507" y="764373"/>
            <a:ext cx="7434070" cy="1474330"/>
          </a:xfrm>
        </p:spPr>
        <p:txBody>
          <a:bodyPr>
            <a:normAutofit/>
          </a:bodyPr>
          <a:lstStyle/>
          <a:p>
            <a:r>
              <a:rPr lang="en-US" b="1" dirty="0"/>
              <a:t>Market audit – swot analysis</a:t>
            </a:r>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4090507" y="2628900"/>
            <a:ext cx="7454077" cy="3589785"/>
          </a:xfrm>
        </p:spPr>
        <p:txBody>
          <a:bodyPr>
            <a:normAutofit/>
          </a:bodyPr>
          <a:lstStyle/>
          <a:p>
            <a:pPr>
              <a:lnSpc>
                <a:spcPct val="100000"/>
              </a:lnSpc>
            </a:pPr>
            <a:r>
              <a:rPr lang="en-US" sz="2000" b="1" dirty="0"/>
              <a:t>Strength – </a:t>
            </a:r>
            <a:r>
              <a:rPr lang="en-US" sz="2000" dirty="0"/>
              <a:t>The specific focus on the needs of immigrant parents.</a:t>
            </a:r>
          </a:p>
          <a:p>
            <a:pPr>
              <a:lnSpc>
                <a:spcPct val="100000"/>
              </a:lnSpc>
            </a:pPr>
            <a:r>
              <a:rPr lang="en-US" sz="2000" b="1" dirty="0"/>
              <a:t>Weaknesses – </a:t>
            </a:r>
            <a:r>
              <a:rPr lang="en-US" sz="2000" dirty="0"/>
              <a:t>The lack of specific demand with respect to the solution proposed by the company.</a:t>
            </a:r>
          </a:p>
          <a:p>
            <a:pPr>
              <a:lnSpc>
                <a:spcPct val="100000"/>
              </a:lnSpc>
            </a:pPr>
            <a:r>
              <a:rPr lang="en-US" sz="2000" b="1" dirty="0"/>
              <a:t>Opportunities – </a:t>
            </a:r>
            <a:r>
              <a:rPr lang="en-US" sz="2000" dirty="0"/>
              <a:t>The increasing concern of immigrant parents with respect to their children losing track of their roots and cultural heritage.</a:t>
            </a:r>
          </a:p>
          <a:p>
            <a:pPr>
              <a:lnSpc>
                <a:spcPct val="100000"/>
              </a:lnSpc>
            </a:pPr>
            <a:r>
              <a:rPr lang="en-US" sz="2000" b="1" dirty="0"/>
              <a:t>Threats – </a:t>
            </a:r>
            <a:r>
              <a:rPr lang="en-US" sz="2000" dirty="0"/>
              <a:t>larger institution with much larger funds.</a:t>
            </a:r>
            <a:endParaRPr lang="en-US" sz="2000" b="1" dirty="0"/>
          </a:p>
        </p:txBody>
      </p:sp>
      <p:pic>
        <p:nvPicPr>
          <p:cNvPr id="4" name="Picture 3">
            <a:extLst>
              <a:ext uri="{FF2B5EF4-FFF2-40B4-BE49-F238E27FC236}">
                <a16:creationId xmlns:a16="http://schemas.microsoft.com/office/drawing/2014/main" id="{2E7D7887-2BAE-4C3A-9F43-5A49398F9EE2}"/>
              </a:ext>
            </a:extLst>
          </p:cNvPr>
          <p:cNvPicPr>
            <a:picLocks noChangeAspect="1"/>
          </p:cNvPicPr>
          <p:nvPr/>
        </p:nvPicPr>
        <p:blipFill>
          <a:blip r:embed="rId4"/>
          <a:stretch>
            <a:fillRect/>
          </a:stretch>
        </p:blipFill>
        <p:spPr>
          <a:xfrm flipH="1">
            <a:off x="94985" y="2701402"/>
            <a:ext cx="3995521" cy="2247481"/>
          </a:xfrm>
          <a:prstGeom prst="rect">
            <a:avLst/>
          </a:prstGeom>
        </p:spPr>
      </p:pic>
      <p:pic>
        <p:nvPicPr>
          <p:cNvPr id="6" name="Picture 5" descr="Text&#10;&#10;Description automatically generated with medium confidence">
            <a:extLst>
              <a:ext uri="{FF2B5EF4-FFF2-40B4-BE49-F238E27FC236}">
                <a16:creationId xmlns:a16="http://schemas.microsoft.com/office/drawing/2014/main" id="{91C62844-39EB-48CF-A17B-10C3CB81206C}"/>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237741" y="-51760"/>
            <a:ext cx="2857500" cy="2719937"/>
          </a:xfrm>
          <a:prstGeom prst="rect">
            <a:avLst/>
          </a:prstGeom>
        </p:spPr>
      </p:pic>
    </p:spTree>
    <p:extLst>
      <p:ext uri="{BB962C8B-B14F-4D97-AF65-F5344CB8AC3E}">
        <p14:creationId xmlns:p14="http://schemas.microsoft.com/office/powerpoint/2010/main" val="1721350262"/>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090507" y="764373"/>
            <a:ext cx="7434070" cy="1474330"/>
          </a:xfrm>
        </p:spPr>
        <p:txBody>
          <a:bodyPr>
            <a:normAutofit/>
          </a:bodyPr>
          <a:lstStyle/>
          <a:p>
            <a:r>
              <a:rPr lang="en-US" b="1" dirty="0"/>
              <a:t>Market audit - pestle analysis</a:t>
            </a:r>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4090507" y="2628900"/>
            <a:ext cx="7454077" cy="3589785"/>
          </a:xfrm>
        </p:spPr>
        <p:txBody>
          <a:bodyPr>
            <a:normAutofit/>
          </a:bodyPr>
          <a:lstStyle/>
          <a:p>
            <a:pPr>
              <a:lnSpc>
                <a:spcPct val="100000"/>
              </a:lnSpc>
            </a:pPr>
            <a:r>
              <a:rPr lang="en-US" sz="2000" b="1" dirty="0"/>
              <a:t>Political: </a:t>
            </a:r>
            <a:r>
              <a:rPr lang="en-US" sz="2000" dirty="0"/>
              <a:t>Changes brought about in the manner of education regulation as a result of covid-19 pandemic (Walker </a:t>
            </a:r>
            <a:r>
              <a:rPr lang="en-US" sz="2000" i="1" dirty="0"/>
              <a:t>et al., </a:t>
            </a:r>
            <a:r>
              <a:rPr lang="en-US" sz="2000" dirty="0"/>
              <a:t>2019).</a:t>
            </a:r>
          </a:p>
          <a:p>
            <a:pPr>
              <a:lnSpc>
                <a:spcPct val="100000"/>
              </a:lnSpc>
            </a:pPr>
            <a:r>
              <a:rPr lang="en-US" sz="2000" b="1" dirty="0"/>
              <a:t>Economic: </a:t>
            </a:r>
            <a:r>
              <a:rPr lang="en-US" sz="2000" dirty="0"/>
              <a:t>The impaired purchasing power of a significant number of parents. Inflation and currency devaluation.</a:t>
            </a:r>
          </a:p>
          <a:p>
            <a:pPr>
              <a:lnSpc>
                <a:spcPct val="100000"/>
              </a:lnSpc>
            </a:pPr>
            <a:r>
              <a:rPr lang="en-US" sz="2000" b="1" dirty="0"/>
              <a:t>Social: </a:t>
            </a:r>
            <a:r>
              <a:rPr lang="en-US" sz="2000" dirty="0"/>
              <a:t>The rising need among immigrant parents to re-orient their children to their </a:t>
            </a:r>
            <a:r>
              <a:rPr lang="en-US" sz="2000" dirty="0" err="1"/>
              <a:t>cultu`ral</a:t>
            </a:r>
            <a:r>
              <a:rPr lang="en-US" sz="2000" dirty="0"/>
              <a:t> heritage and mother tongue.</a:t>
            </a:r>
          </a:p>
          <a:p>
            <a:pPr marL="0" indent="0">
              <a:lnSpc>
                <a:spcPct val="100000"/>
              </a:lnSpc>
              <a:buNone/>
            </a:pPr>
            <a:endParaRPr lang="en-US" sz="2000" b="1" dirty="0"/>
          </a:p>
        </p:txBody>
      </p:sp>
      <p:pic>
        <p:nvPicPr>
          <p:cNvPr id="4" name="Picture 3">
            <a:extLst>
              <a:ext uri="{FF2B5EF4-FFF2-40B4-BE49-F238E27FC236}">
                <a16:creationId xmlns:a16="http://schemas.microsoft.com/office/drawing/2014/main" id="{364F314B-BC7A-4385-8552-8A4102A27BD2}"/>
              </a:ext>
            </a:extLst>
          </p:cNvPr>
          <p:cNvPicPr>
            <a:picLocks noChangeAspect="1"/>
          </p:cNvPicPr>
          <p:nvPr/>
        </p:nvPicPr>
        <p:blipFill>
          <a:blip r:embed="rId4"/>
          <a:stretch>
            <a:fillRect/>
          </a:stretch>
        </p:blipFill>
        <p:spPr>
          <a:xfrm>
            <a:off x="376599" y="2628899"/>
            <a:ext cx="3544443" cy="2620433"/>
          </a:xfrm>
          <a:prstGeom prst="rect">
            <a:avLst/>
          </a:prstGeom>
        </p:spPr>
      </p:pic>
      <p:pic>
        <p:nvPicPr>
          <p:cNvPr id="15" name="Picture 14" descr="A picture containing clipart&#10;&#10;Description automatically generated">
            <a:extLst>
              <a:ext uri="{FF2B5EF4-FFF2-40B4-BE49-F238E27FC236}">
                <a16:creationId xmlns:a16="http://schemas.microsoft.com/office/drawing/2014/main" id="{8C818ADB-B0FD-4937-8AC9-FEC8EA7FC6A2}"/>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647416" y="0"/>
            <a:ext cx="2590800" cy="2876550"/>
          </a:xfrm>
          <a:prstGeom prst="rect">
            <a:avLst/>
          </a:prstGeom>
        </p:spPr>
      </p:pic>
      <p:sp>
        <p:nvSpPr>
          <p:cNvPr id="16" name="TextBox 15">
            <a:extLst>
              <a:ext uri="{FF2B5EF4-FFF2-40B4-BE49-F238E27FC236}">
                <a16:creationId xmlns:a16="http://schemas.microsoft.com/office/drawing/2014/main" id="{EBF188ED-0FD0-4E18-AB25-C22F3165568B}"/>
              </a:ext>
            </a:extLst>
          </p:cNvPr>
          <p:cNvSpPr txBox="1"/>
          <p:nvPr/>
        </p:nvSpPr>
        <p:spPr>
          <a:xfrm>
            <a:off x="647416" y="2876550"/>
            <a:ext cx="2590800" cy="369332"/>
          </a:xfrm>
          <a:prstGeom prst="rect">
            <a:avLst/>
          </a:prstGeom>
          <a:noFill/>
        </p:spPr>
        <p:txBody>
          <a:bodyPr wrap="square" rtlCol="0">
            <a:spAutoFit/>
          </a:bodyPr>
          <a:lstStyle/>
          <a:p>
            <a:r>
              <a:rPr lang="en-GB" sz="900">
                <a:hlinkClick r:id="rId6" tooltip="http://flickr.com/photos/gemmerich/8676632854"/>
              </a:rPr>
              <a:t>This Photo</a:t>
            </a:r>
            <a:r>
              <a:rPr lang="en-GB" sz="900"/>
              <a:t> by Unknown Author is licensed under </a:t>
            </a:r>
            <a:r>
              <a:rPr lang="en-GB" sz="900">
                <a:hlinkClick r:id="rId7" tooltip="https://creativecommons.org/licenses/by-sa/3.0/"/>
              </a:rPr>
              <a:t>CC BY-SA</a:t>
            </a:r>
            <a:endParaRPr lang="en-GB" sz="900"/>
          </a:p>
        </p:txBody>
      </p:sp>
    </p:spTree>
    <p:extLst>
      <p:ext uri="{BB962C8B-B14F-4D97-AF65-F5344CB8AC3E}">
        <p14:creationId xmlns:p14="http://schemas.microsoft.com/office/powerpoint/2010/main" val="2659964971"/>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090507" y="764373"/>
            <a:ext cx="7434070" cy="1474330"/>
          </a:xfrm>
        </p:spPr>
        <p:txBody>
          <a:bodyPr>
            <a:normAutofit/>
          </a:bodyPr>
          <a:lstStyle/>
          <a:p>
            <a:r>
              <a:rPr lang="en-US" b="1" dirty="0"/>
              <a:t>Market audit - pestle analysis</a:t>
            </a:r>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4090507" y="2628900"/>
            <a:ext cx="7454077" cy="3589785"/>
          </a:xfrm>
        </p:spPr>
        <p:txBody>
          <a:bodyPr>
            <a:normAutofit/>
          </a:bodyPr>
          <a:lstStyle/>
          <a:p>
            <a:pPr>
              <a:lnSpc>
                <a:spcPct val="100000"/>
              </a:lnSpc>
            </a:pPr>
            <a:r>
              <a:rPr lang="en-US" sz="2000" b="1" dirty="0"/>
              <a:t>Technological: </a:t>
            </a:r>
            <a:r>
              <a:rPr lang="en-US" sz="2000" dirty="0"/>
              <a:t>Changing manner of delivery of knowledge to the students; Change of classroom teaching methods (Mohammed </a:t>
            </a:r>
            <a:r>
              <a:rPr lang="en-US" sz="2000" i="1" dirty="0"/>
              <a:t>et al., </a:t>
            </a:r>
            <a:r>
              <a:rPr lang="en-US" sz="2000" dirty="0"/>
              <a:t>2021).</a:t>
            </a:r>
          </a:p>
          <a:p>
            <a:pPr>
              <a:lnSpc>
                <a:spcPct val="100000"/>
              </a:lnSpc>
            </a:pPr>
            <a:r>
              <a:rPr lang="en-US" sz="2000" b="1" dirty="0"/>
              <a:t>Legal: </a:t>
            </a:r>
            <a:r>
              <a:rPr lang="en-US" sz="2000" dirty="0"/>
              <a:t>Intellectual property laws; regulatory framework for schools.</a:t>
            </a:r>
          </a:p>
          <a:p>
            <a:pPr>
              <a:lnSpc>
                <a:spcPct val="100000"/>
              </a:lnSpc>
            </a:pPr>
            <a:r>
              <a:rPr lang="en-US" sz="2000" b="1" dirty="0"/>
              <a:t>Environmental: </a:t>
            </a:r>
            <a:r>
              <a:rPr lang="en-US" sz="2000" dirty="0"/>
              <a:t>Emphasis upon utilization of sustainable methods. </a:t>
            </a:r>
            <a:endParaRPr lang="en-US" sz="2000" b="1" dirty="0"/>
          </a:p>
          <a:p>
            <a:pPr>
              <a:lnSpc>
                <a:spcPct val="100000"/>
              </a:lnSpc>
            </a:pPr>
            <a:endParaRPr lang="en-US" sz="2000" dirty="0"/>
          </a:p>
          <a:p>
            <a:pPr marL="0" indent="0">
              <a:lnSpc>
                <a:spcPct val="100000"/>
              </a:lnSpc>
              <a:buNone/>
            </a:pPr>
            <a:endParaRPr lang="en-US" sz="2000" b="1" dirty="0"/>
          </a:p>
        </p:txBody>
      </p:sp>
      <p:pic>
        <p:nvPicPr>
          <p:cNvPr id="6" name="Picture 5">
            <a:extLst>
              <a:ext uri="{FF2B5EF4-FFF2-40B4-BE49-F238E27FC236}">
                <a16:creationId xmlns:a16="http://schemas.microsoft.com/office/drawing/2014/main" id="{FB786D37-2581-447A-AC9B-EA67972D9B39}"/>
              </a:ext>
            </a:extLst>
          </p:cNvPr>
          <p:cNvPicPr>
            <a:picLocks noChangeAspect="1"/>
          </p:cNvPicPr>
          <p:nvPr/>
        </p:nvPicPr>
        <p:blipFill>
          <a:blip r:embed="rId4"/>
          <a:stretch>
            <a:fillRect/>
          </a:stretch>
        </p:blipFill>
        <p:spPr>
          <a:xfrm>
            <a:off x="-1" y="2628900"/>
            <a:ext cx="4014107" cy="2247900"/>
          </a:xfrm>
          <a:prstGeom prst="rect">
            <a:avLst/>
          </a:prstGeom>
        </p:spPr>
      </p:pic>
    </p:spTree>
    <p:extLst>
      <p:ext uri="{BB962C8B-B14F-4D97-AF65-F5344CB8AC3E}">
        <p14:creationId xmlns:p14="http://schemas.microsoft.com/office/powerpoint/2010/main" val="2434356205"/>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090507" y="764373"/>
            <a:ext cx="7434070" cy="1474330"/>
          </a:xfrm>
        </p:spPr>
        <p:txBody>
          <a:bodyPr>
            <a:normAutofit/>
          </a:bodyPr>
          <a:lstStyle/>
          <a:p>
            <a:r>
              <a:rPr lang="en-US" b="1" dirty="0"/>
              <a:t>Target market</a:t>
            </a:r>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4090507" y="2628900"/>
            <a:ext cx="7454077" cy="3589785"/>
          </a:xfrm>
        </p:spPr>
        <p:txBody>
          <a:bodyPr>
            <a:normAutofit/>
          </a:bodyPr>
          <a:lstStyle/>
          <a:p>
            <a:pPr>
              <a:lnSpc>
                <a:spcPct val="100000"/>
              </a:lnSpc>
            </a:pPr>
            <a:r>
              <a:rPr lang="en-US" sz="2000" dirty="0"/>
              <a:t>Age group: 4 - 16</a:t>
            </a:r>
          </a:p>
          <a:p>
            <a:pPr>
              <a:lnSpc>
                <a:spcPct val="100000"/>
              </a:lnSpc>
            </a:pPr>
            <a:r>
              <a:rPr lang="en-US" sz="2000" dirty="0"/>
              <a:t>Gender: All gender</a:t>
            </a:r>
          </a:p>
          <a:p>
            <a:pPr>
              <a:lnSpc>
                <a:spcPct val="100000"/>
              </a:lnSpc>
            </a:pPr>
            <a:r>
              <a:rPr lang="en-US" sz="2000" dirty="0"/>
              <a:t>User status: First time user.</a:t>
            </a:r>
          </a:p>
          <a:p>
            <a:pPr>
              <a:lnSpc>
                <a:spcPct val="100000"/>
              </a:lnSpc>
            </a:pPr>
            <a:r>
              <a:rPr lang="en-US" sz="2000" dirty="0"/>
              <a:t>Psychological: Concern for cultural heritage; holistic growth of child.</a:t>
            </a:r>
          </a:p>
          <a:p>
            <a:pPr>
              <a:lnSpc>
                <a:spcPct val="100000"/>
              </a:lnSpc>
            </a:pPr>
            <a:r>
              <a:rPr lang="en-US" sz="2000" dirty="0"/>
              <a:t>Economic: lower to upper middle class.</a:t>
            </a:r>
          </a:p>
          <a:p>
            <a:pPr>
              <a:lnSpc>
                <a:spcPct val="100000"/>
              </a:lnSpc>
            </a:pPr>
            <a:r>
              <a:rPr lang="en-US" sz="2000" dirty="0"/>
              <a:t>Geographic: The UK</a:t>
            </a:r>
          </a:p>
        </p:txBody>
      </p:sp>
      <p:pic>
        <p:nvPicPr>
          <p:cNvPr id="4" name="Picture 3">
            <a:extLst>
              <a:ext uri="{FF2B5EF4-FFF2-40B4-BE49-F238E27FC236}">
                <a16:creationId xmlns:a16="http://schemas.microsoft.com/office/drawing/2014/main" id="{4B3D407D-DEED-410E-A732-8124F32E143C}"/>
              </a:ext>
            </a:extLst>
          </p:cNvPr>
          <p:cNvPicPr>
            <a:picLocks noChangeAspect="1"/>
          </p:cNvPicPr>
          <p:nvPr/>
        </p:nvPicPr>
        <p:blipFill>
          <a:blip r:embed="rId4"/>
          <a:stretch>
            <a:fillRect/>
          </a:stretch>
        </p:blipFill>
        <p:spPr>
          <a:xfrm>
            <a:off x="274439" y="2680717"/>
            <a:ext cx="3783603" cy="2517816"/>
          </a:xfrm>
          <a:prstGeom prst="rect">
            <a:avLst/>
          </a:prstGeom>
        </p:spPr>
      </p:pic>
    </p:spTree>
    <p:extLst>
      <p:ext uri="{BB962C8B-B14F-4D97-AF65-F5344CB8AC3E}">
        <p14:creationId xmlns:p14="http://schemas.microsoft.com/office/powerpoint/2010/main" val="1427366982"/>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090507" y="764373"/>
            <a:ext cx="7434070" cy="1474330"/>
          </a:xfrm>
        </p:spPr>
        <p:txBody>
          <a:bodyPr>
            <a:normAutofit/>
          </a:bodyPr>
          <a:lstStyle/>
          <a:p>
            <a:r>
              <a:rPr lang="en-US" b="1" dirty="0"/>
              <a:t>Marketing and sales plan</a:t>
            </a:r>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4090507" y="2628900"/>
            <a:ext cx="7454077" cy="3589785"/>
          </a:xfrm>
        </p:spPr>
        <p:txBody>
          <a:bodyPr>
            <a:normAutofit/>
          </a:bodyPr>
          <a:lstStyle/>
          <a:p>
            <a:pPr>
              <a:lnSpc>
                <a:spcPct val="100000"/>
              </a:lnSpc>
            </a:pPr>
            <a:r>
              <a:rPr lang="en-US" sz="2000" b="1" dirty="0"/>
              <a:t>Social media ads: </a:t>
            </a:r>
            <a:r>
              <a:rPr lang="en-US" sz="2000" dirty="0"/>
              <a:t>Advertisements posted on different social media sites such as Instagram and </a:t>
            </a:r>
            <a:r>
              <a:rPr lang="en-US" sz="2000" dirty="0" err="1"/>
              <a:t>facebook</a:t>
            </a:r>
            <a:r>
              <a:rPr lang="en-US" sz="2000" dirty="0"/>
              <a:t> in order to generate interest in the services offered by the business.</a:t>
            </a:r>
          </a:p>
          <a:p>
            <a:pPr>
              <a:lnSpc>
                <a:spcPct val="100000"/>
              </a:lnSpc>
            </a:pPr>
            <a:r>
              <a:rPr lang="en-US" sz="2000" b="1" dirty="0"/>
              <a:t>Video advertisements of streaming sites:</a:t>
            </a:r>
            <a:r>
              <a:rPr lang="en-US" sz="2000" dirty="0"/>
              <a:t> Advertisements hosted on streaming websites such as Amazon prime, </a:t>
            </a:r>
            <a:r>
              <a:rPr lang="en-US" sz="2000" dirty="0" err="1"/>
              <a:t>Youtube</a:t>
            </a:r>
            <a:r>
              <a:rPr lang="en-US" sz="2000" dirty="0"/>
              <a:t>.</a:t>
            </a:r>
          </a:p>
          <a:p>
            <a:pPr>
              <a:lnSpc>
                <a:spcPct val="100000"/>
              </a:lnSpc>
            </a:pPr>
            <a:r>
              <a:rPr lang="en-US" sz="2000" b="1" dirty="0"/>
              <a:t>Content marketing: </a:t>
            </a:r>
            <a:r>
              <a:rPr lang="en-US" sz="2000" dirty="0"/>
              <a:t>Marketing through dedicated blog posts written about the services of the company.</a:t>
            </a:r>
            <a:endParaRPr lang="en-US" sz="2000" b="1" dirty="0"/>
          </a:p>
        </p:txBody>
      </p:sp>
    </p:spTree>
    <p:extLst>
      <p:ext uri="{BB962C8B-B14F-4D97-AF65-F5344CB8AC3E}">
        <p14:creationId xmlns:p14="http://schemas.microsoft.com/office/powerpoint/2010/main" val="2146633407"/>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090507" y="764373"/>
            <a:ext cx="7434070" cy="1474330"/>
          </a:xfrm>
        </p:spPr>
        <p:txBody>
          <a:bodyPr>
            <a:normAutofit/>
          </a:bodyPr>
          <a:lstStyle/>
          <a:p>
            <a:r>
              <a:rPr lang="en-US" b="1" dirty="0"/>
              <a:t>Management team</a:t>
            </a:r>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4090507" y="2628900"/>
            <a:ext cx="7454077" cy="3589785"/>
          </a:xfrm>
        </p:spPr>
        <p:txBody>
          <a:bodyPr>
            <a:normAutofit/>
          </a:bodyPr>
          <a:lstStyle/>
          <a:p>
            <a:pPr marL="342900" lvl="0" indent="-342900">
              <a:lnSpc>
                <a:spcPct val="107000"/>
              </a:lnSpc>
              <a:spcAft>
                <a:spcPts val="800"/>
              </a:spcAft>
              <a:buFont typeface="Arial" panose="020B0604020202020204" pitchFamily="34" charset="0"/>
              <a:buChar char="•"/>
              <a:tabLst>
                <a:tab pos="457200" algn="l"/>
              </a:tabLst>
            </a:pPr>
            <a:r>
              <a:rPr lang="en-US" sz="1800" b="1" dirty="0">
                <a:effectLst/>
                <a:latin typeface="Century Gothic" panose="020B0502020202020204" pitchFamily="34" charset="0"/>
                <a:ea typeface="Calibri" panose="020F0502020204030204" pitchFamily="34" charset="0"/>
                <a:cs typeface="Times New Roman" panose="02020603050405020304" pitchFamily="18" charset="0"/>
              </a:rPr>
              <a:t>Team member 1: </a:t>
            </a:r>
            <a:r>
              <a:rPr lang="en-US" sz="1800" dirty="0">
                <a:effectLst/>
                <a:latin typeface="Century Gothic" panose="020B0502020202020204" pitchFamily="34" charset="0"/>
                <a:ea typeface="Calibri" panose="020F0502020204030204" pitchFamily="34" charset="0"/>
                <a:cs typeface="Times New Roman" panose="02020603050405020304" pitchFamily="18" charset="0"/>
              </a:rPr>
              <a:t>Chief executive officer. Responsible for the majority of the executive decision making processes carried out for the purpose of the functioning of the organization.</a:t>
            </a:r>
            <a:endParaRPr lang="en-IN" sz="1800" dirty="0">
              <a:effectLst/>
              <a:latin typeface="Century Gothic" panose="020B050202020202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US" sz="1800" b="1" dirty="0">
                <a:effectLst/>
                <a:latin typeface="Century Gothic" panose="020B0502020202020204" pitchFamily="34" charset="0"/>
                <a:ea typeface="Calibri" panose="020F0502020204030204" pitchFamily="34" charset="0"/>
                <a:cs typeface="Times New Roman" panose="02020603050405020304" pitchFamily="18" charset="0"/>
              </a:rPr>
              <a:t>Team member 2: </a:t>
            </a:r>
            <a:r>
              <a:rPr lang="en-US" sz="1800" dirty="0">
                <a:effectLst/>
                <a:latin typeface="Century Gothic" panose="020B0502020202020204" pitchFamily="34" charset="0"/>
                <a:ea typeface="Calibri" panose="020F0502020204030204" pitchFamily="34" charset="0"/>
                <a:cs typeface="Times New Roman" panose="02020603050405020304" pitchFamily="18" charset="0"/>
              </a:rPr>
              <a:t>Human Resource Manager. Responsible for the decision making process carried out for the management of the human capital that will be employed by the business.</a:t>
            </a:r>
            <a:endParaRPr lang="en-IN" sz="1800" dirty="0">
              <a:effectLst/>
              <a:latin typeface="Century Gothic" panose="020B0502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82197166"/>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3836075" y="292424"/>
            <a:ext cx="7434070" cy="1474330"/>
          </a:xfrm>
        </p:spPr>
        <p:txBody>
          <a:bodyPr>
            <a:normAutofit/>
          </a:bodyPr>
          <a:lstStyle/>
          <a:p>
            <a:r>
              <a:rPr lang="en-US" b="1" dirty="0"/>
              <a:t>Financial plan</a:t>
            </a:r>
          </a:p>
        </p:txBody>
      </p:sp>
      <p:graphicFrame>
        <p:nvGraphicFramePr>
          <p:cNvPr id="4" name="Content Placeholder 3">
            <a:extLst>
              <a:ext uri="{FF2B5EF4-FFF2-40B4-BE49-F238E27FC236}">
                <a16:creationId xmlns:a16="http://schemas.microsoft.com/office/drawing/2014/main" id="{C1EFF55C-A307-4515-8FB5-F2687AF20275}"/>
              </a:ext>
            </a:extLst>
          </p:cNvPr>
          <p:cNvGraphicFramePr>
            <a:graphicFrameLocks noGrp="1"/>
          </p:cNvGraphicFramePr>
          <p:nvPr>
            <p:ph idx="1"/>
            <p:extLst>
              <p:ext uri="{D42A27DB-BD31-4B8C-83A1-F6EECF244321}">
                <p14:modId xmlns:p14="http://schemas.microsoft.com/office/powerpoint/2010/main" val="2131684591"/>
              </p:ext>
            </p:extLst>
          </p:nvPr>
        </p:nvGraphicFramePr>
        <p:xfrm>
          <a:off x="3598606" y="1219200"/>
          <a:ext cx="8445906" cy="5585792"/>
        </p:xfrm>
        <a:graphic>
          <a:graphicData uri="http://schemas.openxmlformats.org/drawingml/2006/table">
            <a:tbl>
              <a:tblPr/>
              <a:tblGrid>
                <a:gridCol w="1478517">
                  <a:extLst>
                    <a:ext uri="{9D8B030D-6E8A-4147-A177-3AD203B41FA5}">
                      <a16:colId xmlns:a16="http://schemas.microsoft.com/office/drawing/2014/main" val="3317614556"/>
                    </a:ext>
                  </a:extLst>
                </a:gridCol>
                <a:gridCol w="531493">
                  <a:extLst>
                    <a:ext uri="{9D8B030D-6E8A-4147-A177-3AD203B41FA5}">
                      <a16:colId xmlns:a16="http://schemas.microsoft.com/office/drawing/2014/main" val="2747516771"/>
                    </a:ext>
                  </a:extLst>
                </a:gridCol>
                <a:gridCol w="512165">
                  <a:extLst>
                    <a:ext uri="{9D8B030D-6E8A-4147-A177-3AD203B41FA5}">
                      <a16:colId xmlns:a16="http://schemas.microsoft.com/office/drawing/2014/main" val="2035411861"/>
                    </a:ext>
                  </a:extLst>
                </a:gridCol>
                <a:gridCol w="531493">
                  <a:extLst>
                    <a:ext uri="{9D8B030D-6E8A-4147-A177-3AD203B41FA5}">
                      <a16:colId xmlns:a16="http://schemas.microsoft.com/office/drawing/2014/main" val="682636881"/>
                    </a:ext>
                  </a:extLst>
                </a:gridCol>
                <a:gridCol w="483175">
                  <a:extLst>
                    <a:ext uri="{9D8B030D-6E8A-4147-A177-3AD203B41FA5}">
                      <a16:colId xmlns:a16="http://schemas.microsoft.com/office/drawing/2014/main" val="2411523588"/>
                    </a:ext>
                  </a:extLst>
                </a:gridCol>
                <a:gridCol w="483175">
                  <a:extLst>
                    <a:ext uri="{9D8B030D-6E8A-4147-A177-3AD203B41FA5}">
                      <a16:colId xmlns:a16="http://schemas.microsoft.com/office/drawing/2014/main" val="1041898230"/>
                    </a:ext>
                  </a:extLst>
                </a:gridCol>
                <a:gridCol w="531493">
                  <a:extLst>
                    <a:ext uri="{9D8B030D-6E8A-4147-A177-3AD203B41FA5}">
                      <a16:colId xmlns:a16="http://schemas.microsoft.com/office/drawing/2014/main" val="3512166816"/>
                    </a:ext>
                  </a:extLst>
                </a:gridCol>
                <a:gridCol w="531493">
                  <a:extLst>
                    <a:ext uri="{9D8B030D-6E8A-4147-A177-3AD203B41FA5}">
                      <a16:colId xmlns:a16="http://schemas.microsoft.com/office/drawing/2014/main" val="2277841017"/>
                    </a:ext>
                  </a:extLst>
                </a:gridCol>
                <a:gridCol w="531493">
                  <a:extLst>
                    <a:ext uri="{9D8B030D-6E8A-4147-A177-3AD203B41FA5}">
                      <a16:colId xmlns:a16="http://schemas.microsoft.com/office/drawing/2014/main" val="2757217761"/>
                    </a:ext>
                  </a:extLst>
                </a:gridCol>
                <a:gridCol w="531493">
                  <a:extLst>
                    <a:ext uri="{9D8B030D-6E8A-4147-A177-3AD203B41FA5}">
                      <a16:colId xmlns:a16="http://schemas.microsoft.com/office/drawing/2014/main" val="1200746621"/>
                    </a:ext>
                  </a:extLst>
                </a:gridCol>
                <a:gridCol w="531493">
                  <a:extLst>
                    <a:ext uri="{9D8B030D-6E8A-4147-A177-3AD203B41FA5}">
                      <a16:colId xmlns:a16="http://schemas.microsoft.com/office/drawing/2014/main" val="3771104405"/>
                    </a:ext>
                  </a:extLst>
                </a:gridCol>
                <a:gridCol w="531493">
                  <a:extLst>
                    <a:ext uri="{9D8B030D-6E8A-4147-A177-3AD203B41FA5}">
                      <a16:colId xmlns:a16="http://schemas.microsoft.com/office/drawing/2014/main" val="2522821744"/>
                    </a:ext>
                  </a:extLst>
                </a:gridCol>
                <a:gridCol w="579811">
                  <a:extLst>
                    <a:ext uri="{9D8B030D-6E8A-4147-A177-3AD203B41FA5}">
                      <a16:colId xmlns:a16="http://schemas.microsoft.com/office/drawing/2014/main" val="1705425515"/>
                    </a:ext>
                  </a:extLst>
                </a:gridCol>
                <a:gridCol w="657119">
                  <a:extLst>
                    <a:ext uri="{9D8B030D-6E8A-4147-A177-3AD203B41FA5}">
                      <a16:colId xmlns:a16="http://schemas.microsoft.com/office/drawing/2014/main" val="1871165523"/>
                    </a:ext>
                  </a:extLst>
                </a:gridCol>
              </a:tblGrid>
              <a:tr h="101899">
                <a:tc>
                  <a:txBody>
                    <a:bodyPr/>
                    <a:lstStyle/>
                    <a:p>
                      <a:pPr algn="l" fontAlgn="b"/>
                      <a:r>
                        <a:rPr lang="en-GB" sz="900" b="1" i="0" u="none" strike="noStrike">
                          <a:solidFill>
                            <a:srgbClr val="006411"/>
                          </a:solidFill>
                          <a:effectLst/>
                          <a:latin typeface="Calibri" panose="020F0502020204030204" pitchFamily="34" charset="0"/>
                        </a:rPr>
                        <a:t>Sales Income </a:t>
                      </a:r>
                    </a:p>
                  </a:txBody>
                  <a:tcPr marL="5117" marR="5117" marT="5117"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900" b="1" i="0" u="none" strike="noStrike">
                          <a:solidFill>
                            <a:srgbClr val="000000"/>
                          </a:solidFill>
                          <a:effectLst/>
                          <a:latin typeface="Calibri" panose="020F0502020204030204" pitchFamily="34" charset="0"/>
                        </a:rPr>
                        <a:t>£8,000.00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£8,000.00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£8,000.00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£8,000.00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£8,000.00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£8,000.00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£8,000.00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£8,000.00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£8,000.00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£8,000.00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£8,000.00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£8,000.00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£96,000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72742580"/>
                  </a:ext>
                </a:extLst>
              </a:tr>
              <a:tr h="259215">
                <a:tc>
                  <a:txBody>
                    <a:bodyPr/>
                    <a:lstStyle/>
                    <a:p>
                      <a:pPr algn="l" fontAlgn="b"/>
                      <a:r>
                        <a:rPr lang="en-GB" sz="900" b="1" i="0" u="none" strike="noStrike">
                          <a:solidFill>
                            <a:srgbClr val="006411"/>
                          </a:solidFill>
                          <a:effectLst/>
                          <a:latin typeface="Calibri" panose="020F0502020204030204" pitchFamily="34" charset="0"/>
                        </a:rPr>
                        <a:t>Grants</a:t>
                      </a:r>
                    </a:p>
                  </a:txBody>
                  <a:tcPr marL="5117" marR="5117" marT="5117"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48053934"/>
                  </a:ext>
                </a:extLst>
              </a:tr>
              <a:tr h="259215">
                <a:tc>
                  <a:txBody>
                    <a:bodyPr/>
                    <a:lstStyle/>
                    <a:p>
                      <a:pPr algn="l" fontAlgn="b"/>
                      <a:r>
                        <a:rPr lang="en-GB" sz="900" b="1" i="0" u="none" strike="noStrike">
                          <a:solidFill>
                            <a:srgbClr val="006411"/>
                          </a:solidFill>
                          <a:effectLst/>
                          <a:latin typeface="Calibri" panose="020F0502020204030204" pitchFamily="34" charset="0"/>
                        </a:rPr>
                        <a:t>Bank Loan</a:t>
                      </a:r>
                    </a:p>
                  </a:txBody>
                  <a:tcPr marL="5117" marR="5117" marT="5117"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97382396"/>
                  </a:ext>
                </a:extLst>
              </a:tr>
              <a:tr h="259215">
                <a:tc>
                  <a:txBody>
                    <a:bodyPr/>
                    <a:lstStyle/>
                    <a:p>
                      <a:pPr algn="l" fontAlgn="b"/>
                      <a:r>
                        <a:rPr lang="en-GB" sz="900" b="1" i="0" u="none" strike="noStrike">
                          <a:solidFill>
                            <a:srgbClr val="006411"/>
                          </a:solidFill>
                          <a:effectLst/>
                          <a:latin typeface="Calibri" panose="020F0502020204030204" pitchFamily="34" charset="0"/>
                        </a:rPr>
                        <a:t>Investment by Owner</a:t>
                      </a:r>
                    </a:p>
                  </a:txBody>
                  <a:tcPr marL="5117" marR="5117" marT="5117"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31326942"/>
                  </a:ext>
                </a:extLst>
              </a:tr>
              <a:tr h="259215">
                <a:tc>
                  <a:txBody>
                    <a:bodyPr/>
                    <a:lstStyle/>
                    <a:p>
                      <a:pPr algn="l" fontAlgn="b"/>
                      <a:r>
                        <a:rPr lang="en-GB" sz="900" b="1" i="0" u="none" strike="noStrike">
                          <a:solidFill>
                            <a:srgbClr val="006411"/>
                          </a:solidFill>
                          <a:effectLst/>
                          <a:latin typeface="Calibri" panose="020F0502020204030204" pitchFamily="34" charset="0"/>
                        </a:rPr>
                        <a:t>Any Other Income</a:t>
                      </a:r>
                    </a:p>
                  </a:txBody>
                  <a:tcPr marL="5117" marR="5117" marT="5117"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900" b="1" i="0" u="none" strike="noStrike">
                          <a:solidFill>
                            <a:srgbClr val="000000"/>
                          </a:solidFill>
                          <a:effectLst/>
                          <a:latin typeface="Calibri" panose="020F0502020204030204" pitchFamily="34" charset="0"/>
                        </a:rPr>
                        <a:t>£6,000.00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£6,000.00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£6,000.00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£6,000.00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£6,000.00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£6,000.00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£6,000.00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£6,000.00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£6,000.00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£6,000.00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£6,000.00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£6,000.00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£72,000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7146400"/>
                  </a:ext>
                </a:extLst>
              </a:tr>
              <a:tr h="259215">
                <a:tc>
                  <a:txBody>
                    <a:bodyPr/>
                    <a:lstStyle/>
                    <a:p>
                      <a:pPr algn="l" fontAlgn="b"/>
                      <a:endParaRPr lang="en-GB" sz="900" b="1" i="0" u="none" strike="noStrike">
                        <a:solidFill>
                          <a:srgbClr val="000000"/>
                        </a:solidFill>
                        <a:effectLst/>
                        <a:latin typeface="Calibri" panose="020F0502020204030204" pitchFamily="34" charset="0"/>
                      </a:endParaRPr>
                    </a:p>
                  </a:txBody>
                  <a:tcPr marL="5117" marR="5117" marT="5117"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81911435"/>
                  </a:ext>
                </a:extLst>
              </a:tr>
              <a:tr h="259215">
                <a:tc>
                  <a:txBody>
                    <a:bodyPr/>
                    <a:lstStyle/>
                    <a:p>
                      <a:pPr algn="l" fontAlgn="b"/>
                      <a:r>
                        <a:rPr lang="en-GB" sz="900" b="1" i="0" u="none" strike="noStrike">
                          <a:solidFill>
                            <a:srgbClr val="006411"/>
                          </a:solidFill>
                          <a:effectLst/>
                          <a:latin typeface="Calibri" panose="020F0502020204030204" pitchFamily="34" charset="0"/>
                        </a:rPr>
                        <a:t>Total Incoming</a:t>
                      </a:r>
                    </a:p>
                  </a:txBody>
                  <a:tcPr marL="5117" marR="5117" marT="5117"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900" b="1" i="0" u="none" strike="noStrike">
                          <a:solidFill>
                            <a:srgbClr val="000000"/>
                          </a:solidFill>
                          <a:effectLst/>
                          <a:latin typeface="Calibri" panose="020F0502020204030204" pitchFamily="34" charset="0"/>
                        </a:rPr>
                        <a:t>£14,000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£14,000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£14,000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£14,000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£14,000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£14,000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£14,000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£14,000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£14,000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£14,000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£14,000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£14,000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£168,000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9799962"/>
                  </a:ext>
                </a:extLst>
              </a:tr>
              <a:tr h="259215">
                <a:tc>
                  <a:txBody>
                    <a:bodyPr/>
                    <a:lstStyle/>
                    <a:p>
                      <a:pPr algn="l" fontAlgn="b"/>
                      <a:r>
                        <a:rPr lang="en-GB" sz="900" b="1" i="0" u="none" strike="noStrike">
                          <a:solidFill>
                            <a:srgbClr val="000000"/>
                          </a:solidFill>
                          <a:effectLst/>
                          <a:latin typeface="Calibri" panose="020F0502020204030204" pitchFamily="34" charset="0"/>
                        </a:rPr>
                        <a:t>Motor Expenses</a:t>
                      </a:r>
                    </a:p>
                  </a:txBody>
                  <a:tcPr marL="5117" marR="5117" marT="5117"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dirty="0">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69622620"/>
                  </a:ext>
                </a:extLst>
              </a:tr>
              <a:tr h="259215">
                <a:tc>
                  <a:txBody>
                    <a:bodyPr/>
                    <a:lstStyle/>
                    <a:p>
                      <a:pPr algn="l" fontAlgn="b"/>
                      <a:r>
                        <a:rPr lang="en-GB" sz="900" b="1" i="0" u="none" strike="noStrike">
                          <a:solidFill>
                            <a:srgbClr val="000000"/>
                          </a:solidFill>
                          <a:effectLst/>
                          <a:latin typeface="Calibri" panose="020F0502020204030204" pitchFamily="34" charset="0"/>
                        </a:rPr>
                        <a:t>Phone/Internet</a:t>
                      </a:r>
                    </a:p>
                  </a:txBody>
                  <a:tcPr marL="5117" marR="5117" marT="5117"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900" b="1" i="0" u="none" strike="noStrike">
                          <a:solidFill>
                            <a:srgbClr val="000000"/>
                          </a:solidFill>
                          <a:effectLst/>
                          <a:latin typeface="Calibri" panose="020F0502020204030204" pitchFamily="34" charset="0"/>
                        </a:rPr>
                        <a:t>£45.00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£45.00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£45.00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£45.00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£45.00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£45.00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£45.00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£45.00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£45.00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£45.00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£45.00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£45.00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£540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07540616"/>
                  </a:ext>
                </a:extLst>
              </a:tr>
              <a:tr h="259215">
                <a:tc>
                  <a:txBody>
                    <a:bodyPr/>
                    <a:lstStyle/>
                    <a:p>
                      <a:pPr algn="l" fontAlgn="b"/>
                      <a:r>
                        <a:rPr lang="en-GB" sz="900" b="1" i="0" u="none" strike="noStrike">
                          <a:solidFill>
                            <a:srgbClr val="000000"/>
                          </a:solidFill>
                          <a:effectLst/>
                          <a:latin typeface="Calibri" panose="020F0502020204030204" pitchFamily="34" charset="0"/>
                        </a:rPr>
                        <a:t>Advertising</a:t>
                      </a:r>
                    </a:p>
                  </a:txBody>
                  <a:tcPr marL="5117" marR="5117" marT="5117"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900" b="1" i="0" u="none" strike="noStrike">
                          <a:solidFill>
                            <a:srgbClr val="000000"/>
                          </a:solidFill>
                          <a:effectLst/>
                          <a:latin typeface="Calibri" panose="020F0502020204030204" pitchFamily="34" charset="0"/>
                        </a:rPr>
                        <a:t>£0.00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£0.00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20312983"/>
                  </a:ext>
                </a:extLst>
              </a:tr>
              <a:tr h="259215">
                <a:tc>
                  <a:txBody>
                    <a:bodyPr/>
                    <a:lstStyle/>
                    <a:p>
                      <a:pPr algn="l" fontAlgn="b"/>
                      <a:r>
                        <a:rPr lang="en-GB" sz="900" b="1" i="0" u="none" strike="noStrike">
                          <a:solidFill>
                            <a:srgbClr val="000000"/>
                          </a:solidFill>
                          <a:effectLst/>
                          <a:latin typeface="Calibri" panose="020F0502020204030204" pitchFamily="34" charset="0"/>
                        </a:rPr>
                        <a:t>Print/Stationery</a:t>
                      </a:r>
                    </a:p>
                  </a:txBody>
                  <a:tcPr marL="5117" marR="5117" marT="5117"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80351161"/>
                  </a:ext>
                </a:extLst>
              </a:tr>
              <a:tr h="259215">
                <a:tc>
                  <a:txBody>
                    <a:bodyPr/>
                    <a:lstStyle/>
                    <a:p>
                      <a:pPr algn="l" fontAlgn="b"/>
                      <a:r>
                        <a:rPr lang="en-GB" sz="900" b="1" i="0" u="none" strike="noStrike">
                          <a:solidFill>
                            <a:srgbClr val="000000"/>
                          </a:solidFill>
                          <a:effectLst/>
                          <a:latin typeface="Calibri" panose="020F0502020204030204" pitchFamily="34" charset="0"/>
                        </a:rPr>
                        <a:t>Miscellaneous</a:t>
                      </a:r>
                    </a:p>
                  </a:txBody>
                  <a:tcPr marL="5117" marR="5117" marT="5117"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25915938"/>
                  </a:ext>
                </a:extLst>
              </a:tr>
              <a:tr h="259215">
                <a:tc>
                  <a:txBody>
                    <a:bodyPr/>
                    <a:lstStyle/>
                    <a:p>
                      <a:pPr algn="l" fontAlgn="b"/>
                      <a:r>
                        <a:rPr lang="en-GB" sz="900" b="1" i="0" u="none" strike="noStrike">
                          <a:solidFill>
                            <a:srgbClr val="000000"/>
                          </a:solidFill>
                          <a:effectLst/>
                          <a:latin typeface="Calibri" panose="020F0502020204030204" pitchFamily="34" charset="0"/>
                        </a:rPr>
                        <a:t>Loan Repayments</a:t>
                      </a:r>
                    </a:p>
                  </a:txBody>
                  <a:tcPr marL="5117" marR="5117" marT="5117"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90035577"/>
                  </a:ext>
                </a:extLst>
              </a:tr>
              <a:tr h="259215">
                <a:tc>
                  <a:txBody>
                    <a:bodyPr/>
                    <a:lstStyle/>
                    <a:p>
                      <a:pPr algn="l" fontAlgn="b"/>
                      <a:r>
                        <a:rPr lang="en-GB" sz="900" b="1" i="0" u="none" strike="noStrike">
                          <a:solidFill>
                            <a:srgbClr val="000000"/>
                          </a:solidFill>
                          <a:effectLst/>
                          <a:latin typeface="Calibri" panose="020F0502020204030204" pitchFamily="34" charset="0"/>
                        </a:rPr>
                        <a:t>Bank Charges</a:t>
                      </a:r>
                    </a:p>
                  </a:txBody>
                  <a:tcPr marL="5117" marR="5117" marT="5117"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5073701"/>
                  </a:ext>
                </a:extLst>
              </a:tr>
              <a:tr h="259215">
                <a:tc>
                  <a:txBody>
                    <a:bodyPr/>
                    <a:lstStyle/>
                    <a:p>
                      <a:pPr algn="l" fontAlgn="b"/>
                      <a:r>
                        <a:rPr lang="en-GB" sz="900" b="1" i="0" u="none" strike="noStrike">
                          <a:solidFill>
                            <a:srgbClr val="000000"/>
                          </a:solidFill>
                          <a:effectLst/>
                          <a:latin typeface="Calibri" panose="020F0502020204030204" pitchFamily="34" charset="0"/>
                        </a:rPr>
                        <a:t>Accountancy Fees</a:t>
                      </a:r>
                    </a:p>
                  </a:txBody>
                  <a:tcPr marL="5117" marR="5117" marT="5117"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91263803"/>
                  </a:ext>
                </a:extLst>
              </a:tr>
              <a:tr h="259215">
                <a:tc>
                  <a:txBody>
                    <a:bodyPr/>
                    <a:lstStyle/>
                    <a:p>
                      <a:pPr algn="l" fontAlgn="b"/>
                      <a:endParaRPr lang="en-GB" sz="900" b="1" i="0" u="none" strike="noStrike">
                        <a:solidFill>
                          <a:srgbClr val="000000"/>
                        </a:solidFill>
                        <a:effectLst/>
                        <a:latin typeface="Calibri" panose="020F0502020204030204" pitchFamily="34" charset="0"/>
                      </a:endParaRPr>
                    </a:p>
                  </a:txBody>
                  <a:tcPr marL="5117" marR="5117" marT="5117"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83419481"/>
                  </a:ext>
                </a:extLst>
              </a:tr>
              <a:tr h="259215">
                <a:tc>
                  <a:txBody>
                    <a:bodyPr/>
                    <a:lstStyle/>
                    <a:p>
                      <a:pPr algn="l" fontAlgn="b"/>
                      <a:endParaRPr lang="en-GB" sz="900" b="1" i="0" u="none" strike="noStrike">
                        <a:solidFill>
                          <a:srgbClr val="000000"/>
                        </a:solidFill>
                        <a:effectLst/>
                        <a:latin typeface="Calibri" panose="020F0502020204030204" pitchFamily="34" charset="0"/>
                      </a:endParaRPr>
                    </a:p>
                  </a:txBody>
                  <a:tcPr marL="5117" marR="5117" marT="5117"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97378337"/>
                  </a:ext>
                </a:extLst>
              </a:tr>
              <a:tr h="259215">
                <a:tc>
                  <a:txBody>
                    <a:bodyPr/>
                    <a:lstStyle/>
                    <a:p>
                      <a:pPr algn="l" fontAlgn="b"/>
                      <a:r>
                        <a:rPr lang="en-GB" sz="900" b="1" i="0" u="none" strike="noStrike">
                          <a:solidFill>
                            <a:srgbClr val="000000"/>
                          </a:solidFill>
                          <a:effectLst/>
                          <a:latin typeface="Calibri" panose="020F0502020204030204" pitchFamily="34" charset="0"/>
                        </a:rPr>
                        <a:t>Total Outgoing</a:t>
                      </a:r>
                    </a:p>
                  </a:txBody>
                  <a:tcPr marL="5117" marR="5117" marT="5117"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900" b="1" i="0" u="none" strike="noStrike">
                          <a:solidFill>
                            <a:srgbClr val="000000"/>
                          </a:solidFill>
                          <a:effectLst/>
                          <a:latin typeface="Calibri" panose="020F0502020204030204" pitchFamily="34" charset="0"/>
                        </a:rPr>
                        <a:t>£2,590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£2,590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£2,590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£2,590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£2,590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£2,590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£2,590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£2,590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£2,590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£2,590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£2,590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£2,590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£31,080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06325171"/>
                  </a:ext>
                </a:extLst>
              </a:tr>
              <a:tr h="259215">
                <a:tc>
                  <a:txBody>
                    <a:bodyPr/>
                    <a:lstStyle/>
                    <a:p>
                      <a:pPr algn="l" fontAlgn="b"/>
                      <a:endParaRPr lang="en-GB" sz="900" b="1" i="0" u="none" strike="noStrike">
                        <a:solidFill>
                          <a:srgbClr val="000000"/>
                        </a:solidFill>
                        <a:effectLst/>
                        <a:latin typeface="Calibri" panose="020F0502020204030204" pitchFamily="34" charset="0"/>
                      </a:endParaRPr>
                    </a:p>
                  </a:txBody>
                  <a:tcPr marL="5117" marR="5117" marT="5117"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35723985"/>
                  </a:ext>
                </a:extLst>
              </a:tr>
              <a:tr h="259215">
                <a:tc>
                  <a:txBody>
                    <a:bodyPr/>
                    <a:lstStyle/>
                    <a:p>
                      <a:pPr algn="l" fontAlgn="b"/>
                      <a:r>
                        <a:rPr lang="en-GB" sz="900" b="1" i="0" u="none" strike="noStrike">
                          <a:solidFill>
                            <a:srgbClr val="000000"/>
                          </a:solidFill>
                          <a:effectLst/>
                          <a:latin typeface="Calibri" panose="020F0502020204030204" pitchFamily="34" charset="0"/>
                        </a:rPr>
                        <a:t>Incoming less outgoing</a:t>
                      </a:r>
                    </a:p>
                  </a:txBody>
                  <a:tcPr marL="5117" marR="5117" marT="5117"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900" b="1" i="0" u="none" strike="noStrike">
                          <a:solidFill>
                            <a:srgbClr val="000000"/>
                          </a:solidFill>
                          <a:effectLst/>
                          <a:latin typeface="Calibri" panose="020F0502020204030204" pitchFamily="34" charset="0"/>
                        </a:rPr>
                        <a:t>£11,410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£11,410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£11,410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£11,410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£11,410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£11,410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£11,410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£11,410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£11,410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£11,410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£11,410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£11,410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£136,920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85596867"/>
                  </a:ext>
                </a:extLst>
              </a:tr>
              <a:tr h="259215">
                <a:tc>
                  <a:txBody>
                    <a:bodyPr/>
                    <a:lstStyle/>
                    <a:p>
                      <a:pPr algn="l" fontAlgn="b"/>
                      <a:r>
                        <a:rPr lang="en-GB" sz="900" b="1" i="0" u="none" strike="noStrike">
                          <a:solidFill>
                            <a:srgbClr val="000000"/>
                          </a:solidFill>
                          <a:effectLst/>
                          <a:latin typeface="Calibri" panose="020F0502020204030204" pitchFamily="34" charset="0"/>
                        </a:rPr>
                        <a:t>Opening Bank Balance</a:t>
                      </a:r>
                    </a:p>
                  </a:txBody>
                  <a:tcPr marL="5117" marR="5117" marT="5117"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900" b="1" i="0" u="none" strike="noStrike">
                          <a:solidFill>
                            <a:srgbClr val="000000"/>
                          </a:solidFill>
                          <a:effectLst/>
                          <a:latin typeface="Calibri" panose="020F0502020204030204" pitchFamily="34" charset="0"/>
                        </a:rPr>
                        <a:t>£0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£11,410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£22,820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£34,230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£45,640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£57,050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£68,460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£79,870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£91,280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£102,690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£114,100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£125,510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73265874"/>
                  </a:ext>
                </a:extLst>
              </a:tr>
              <a:tr h="259215">
                <a:tc>
                  <a:txBody>
                    <a:bodyPr/>
                    <a:lstStyle/>
                    <a:p>
                      <a:pPr algn="l" fontAlgn="b"/>
                      <a:r>
                        <a:rPr lang="en-GB" sz="900" b="1" i="0" u="none" strike="noStrike">
                          <a:solidFill>
                            <a:srgbClr val="000000"/>
                          </a:solidFill>
                          <a:effectLst/>
                          <a:latin typeface="Calibri" panose="020F0502020204030204" pitchFamily="34" charset="0"/>
                        </a:rPr>
                        <a:t>Closing Bank Balance</a:t>
                      </a:r>
                    </a:p>
                  </a:txBody>
                  <a:tcPr marL="5117" marR="5117" marT="5117"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900" b="1" i="0" u="none" strike="noStrike">
                          <a:solidFill>
                            <a:srgbClr val="000000"/>
                          </a:solidFill>
                          <a:effectLst/>
                          <a:latin typeface="Calibri" panose="020F0502020204030204" pitchFamily="34" charset="0"/>
                        </a:rPr>
                        <a:t>£11,410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£22,820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£34,230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£45,640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£57,050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£68,460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£79,870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£91,280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£102,690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£114,100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£125,510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a:solidFill>
                            <a:srgbClr val="000000"/>
                          </a:solidFill>
                          <a:effectLst/>
                          <a:latin typeface="Calibri" panose="020F0502020204030204" pitchFamily="34" charset="0"/>
                        </a:rPr>
                        <a:t>£136,920</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900" b="1" i="0" u="none" strike="noStrike" dirty="0">
                          <a:solidFill>
                            <a:srgbClr val="000000"/>
                          </a:solidFill>
                          <a:effectLst/>
                          <a:latin typeface="Calibri" panose="020F0502020204030204" pitchFamily="34" charset="0"/>
                        </a:rPr>
                        <a:t> </a:t>
                      </a:r>
                    </a:p>
                  </a:txBody>
                  <a:tcPr marL="5117" marR="5117" marT="511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09941981"/>
                  </a:ext>
                </a:extLst>
              </a:tr>
            </a:tbl>
          </a:graphicData>
        </a:graphic>
      </p:graphicFrame>
    </p:spTree>
    <p:extLst>
      <p:ext uri="{BB962C8B-B14F-4D97-AF65-F5344CB8AC3E}">
        <p14:creationId xmlns:p14="http://schemas.microsoft.com/office/powerpoint/2010/main" val="1907895523"/>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090507" y="764373"/>
            <a:ext cx="7434070" cy="1474330"/>
          </a:xfrm>
        </p:spPr>
        <p:txBody>
          <a:bodyPr>
            <a:normAutofit/>
          </a:bodyPr>
          <a:lstStyle/>
          <a:p>
            <a:r>
              <a:rPr lang="en-US" b="1" dirty="0"/>
              <a:t>Reference</a:t>
            </a:r>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4090507" y="2628900"/>
            <a:ext cx="7454077" cy="3589785"/>
          </a:xfrm>
        </p:spPr>
        <p:txBody>
          <a:bodyPr>
            <a:normAutofit fontScale="77500" lnSpcReduction="20000"/>
          </a:bodyPr>
          <a:lstStyle/>
          <a:p>
            <a:pPr rtl="0">
              <a:spcBef>
                <a:spcPts val="0"/>
              </a:spcBef>
              <a:spcAft>
                <a:spcPts val="0"/>
              </a:spcAft>
            </a:pPr>
            <a:r>
              <a:rPr lang="en-US" sz="1800" b="0" i="0" u="none" strike="noStrike" dirty="0" err="1">
                <a:solidFill>
                  <a:srgbClr val="222222"/>
                </a:solidFill>
                <a:effectLst/>
              </a:rPr>
              <a:t>Panovska</a:t>
            </a:r>
            <a:r>
              <a:rPr lang="en-US" sz="1800" b="0" i="0" u="none" strike="noStrike" dirty="0">
                <a:solidFill>
                  <a:srgbClr val="222222"/>
                </a:solidFill>
                <a:effectLst/>
              </a:rPr>
              <a:t>-Griffiths, J., Kerr, C.C., Waites, W., Stuart, R.M., Mistry, D., Foster, D., Klein, D.J., Viner, R.M. and </a:t>
            </a:r>
            <a:r>
              <a:rPr lang="en-US" sz="1800" b="0" i="0" u="none" strike="noStrike" dirty="0" err="1">
                <a:solidFill>
                  <a:srgbClr val="222222"/>
                </a:solidFill>
                <a:effectLst/>
              </a:rPr>
              <a:t>Bonell</a:t>
            </a:r>
            <a:r>
              <a:rPr lang="en-US" sz="1800" b="0" i="0" u="none" strike="noStrike" dirty="0">
                <a:solidFill>
                  <a:srgbClr val="222222"/>
                </a:solidFill>
                <a:effectLst/>
              </a:rPr>
              <a:t>, C., 2021. Modelling the potential impact of mask use in schools and society on COVID-19 control in the UK. </a:t>
            </a:r>
            <a:r>
              <a:rPr lang="en-US" sz="1800" b="0" i="1" u="none" strike="noStrike" dirty="0">
                <a:solidFill>
                  <a:srgbClr val="222222"/>
                </a:solidFill>
                <a:effectLst/>
              </a:rPr>
              <a:t>Scientific reports</a:t>
            </a:r>
            <a:r>
              <a:rPr lang="en-US" sz="1800" b="0" i="0" u="none" strike="noStrike" dirty="0">
                <a:solidFill>
                  <a:srgbClr val="222222"/>
                </a:solidFill>
                <a:effectLst/>
              </a:rPr>
              <a:t>, </a:t>
            </a:r>
            <a:r>
              <a:rPr lang="en-US" sz="1800" b="0" i="1" u="none" strike="noStrike" dirty="0">
                <a:solidFill>
                  <a:srgbClr val="222222"/>
                </a:solidFill>
                <a:effectLst/>
              </a:rPr>
              <a:t>11</a:t>
            </a:r>
            <a:r>
              <a:rPr lang="en-US" sz="1800" b="0" i="0" u="none" strike="noStrike" dirty="0">
                <a:solidFill>
                  <a:srgbClr val="222222"/>
                </a:solidFill>
                <a:effectLst/>
              </a:rPr>
              <a:t>(1), pp.1-12.</a:t>
            </a:r>
            <a:endParaRPr lang="en-US" sz="1600" b="0" dirty="0">
              <a:effectLst/>
            </a:endParaRPr>
          </a:p>
          <a:p>
            <a:pPr rtl="0">
              <a:spcBef>
                <a:spcPts val="0"/>
              </a:spcBef>
              <a:spcAft>
                <a:spcPts val="0"/>
              </a:spcAft>
            </a:pPr>
            <a:r>
              <a:rPr lang="en-US" sz="1800" b="0" i="0" u="none" strike="noStrike" dirty="0" err="1">
                <a:solidFill>
                  <a:srgbClr val="222222"/>
                </a:solidFill>
                <a:effectLst/>
              </a:rPr>
              <a:t>Panovska</a:t>
            </a:r>
            <a:r>
              <a:rPr lang="en-US" sz="1800" b="0" i="0" u="none" strike="noStrike" dirty="0">
                <a:solidFill>
                  <a:srgbClr val="222222"/>
                </a:solidFill>
                <a:effectLst/>
              </a:rPr>
              <a:t>-Griffiths, J., Kerr, C.C., Stuart, R.M., Mistry, D., Klein, D.J., Viner, R.M. and </a:t>
            </a:r>
            <a:r>
              <a:rPr lang="en-US" sz="1800" b="0" i="0" u="none" strike="noStrike" dirty="0" err="1">
                <a:solidFill>
                  <a:srgbClr val="222222"/>
                </a:solidFill>
                <a:effectLst/>
              </a:rPr>
              <a:t>Bonell</a:t>
            </a:r>
            <a:r>
              <a:rPr lang="en-US" sz="1800" b="0" i="0" u="none" strike="noStrike" dirty="0">
                <a:solidFill>
                  <a:srgbClr val="222222"/>
                </a:solidFill>
                <a:effectLst/>
              </a:rPr>
              <a:t>, C., 2020. Determining the optimal strategy for reopening schools, the impact of test and trace interventions, and the risk of occurrence of a second COVID-19 epidemic wave in the UK: a modelling study. </a:t>
            </a:r>
            <a:r>
              <a:rPr lang="en-US" sz="1800" b="0" i="1" u="none" strike="noStrike" dirty="0">
                <a:solidFill>
                  <a:srgbClr val="222222"/>
                </a:solidFill>
                <a:effectLst/>
              </a:rPr>
              <a:t>The Lancet Child &amp; Adolescent Health</a:t>
            </a:r>
            <a:r>
              <a:rPr lang="en-US" sz="1800" b="0" i="0" u="none" strike="noStrike" dirty="0">
                <a:solidFill>
                  <a:srgbClr val="222222"/>
                </a:solidFill>
                <a:effectLst/>
              </a:rPr>
              <a:t>, </a:t>
            </a:r>
            <a:r>
              <a:rPr lang="en-US" sz="1800" b="0" i="1" u="none" strike="noStrike" dirty="0">
                <a:solidFill>
                  <a:srgbClr val="222222"/>
                </a:solidFill>
                <a:effectLst/>
              </a:rPr>
              <a:t>4</a:t>
            </a:r>
            <a:r>
              <a:rPr lang="en-US" sz="1800" b="0" i="0" u="none" strike="noStrike" dirty="0">
                <a:solidFill>
                  <a:srgbClr val="222222"/>
                </a:solidFill>
                <a:effectLst/>
              </a:rPr>
              <a:t>(11), pp.817-827.</a:t>
            </a:r>
            <a:endParaRPr lang="en-US" sz="1600" b="0" dirty="0">
              <a:effectLst/>
            </a:endParaRPr>
          </a:p>
          <a:p>
            <a:pPr rtl="0">
              <a:spcBef>
                <a:spcPts val="0"/>
              </a:spcBef>
              <a:spcAft>
                <a:spcPts val="0"/>
              </a:spcAft>
            </a:pPr>
            <a:r>
              <a:rPr lang="en-US" sz="1800" b="0" i="0" u="none" strike="noStrike" dirty="0">
                <a:solidFill>
                  <a:srgbClr val="222222"/>
                </a:solidFill>
                <a:effectLst/>
              </a:rPr>
              <a:t>Matthews, N.R., Davies, B. and Ward, H., 2020. Global health education in UK medical schools: a review of undergraduate university curricula. </a:t>
            </a:r>
            <a:r>
              <a:rPr lang="en-US" sz="1800" b="0" i="1" u="none" strike="noStrike" dirty="0">
                <a:solidFill>
                  <a:srgbClr val="222222"/>
                </a:solidFill>
                <a:effectLst/>
              </a:rPr>
              <a:t>BMJ Global Health</a:t>
            </a:r>
            <a:r>
              <a:rPr lang="en-US" sz="1800" b="0" i="0" u="none" strike="noStrike" dirty="0">
                <a:solidFill>
                  <a:srgbClr val="222222"/>
                </a:solidFill>
                <a:effectLst/>
              </a:rPr>
              <a:t>, </a:t>
            </a:r>
            <a:r>
              <a:rPr lang="en-US" sz="1800" b="0" i="1" u="none" strike="noStrike" dirty="0">
                <a:solidFill>
                  <a:srgbClr val="222222"/>
                </a:solidFill>
                <a:effectLst/>
              </a:rPr>
              <a:t>5</a:t>
            </a:r>
            <a:r>
              <a:rPr lang="en-US" sz="1800" b="0" i="0" u="none" strike="noStrike" dirty="0">
                <a:solidFill>
                  <a:srgbClr val="222222"/>
                </a:solidFill>
                <a:effectLst/>
              </a:rPr>
              <a:t>(12), p.e002801.</a:t>
            </a:r>
            <a:endParaRPr lang="en-US" sz="1600" b="0" dirty="0">
              <a:effectLst/>
            </a:endParaRPr>
          </a:p>
          <a:p>
            <a:pPr rtl="0">
              <a:spcBef>
                <a:spcPts val="0"/>
              </a:spcBef>
              <a:spcAft>
                <a:spcPts val="0"/>
              </a:spcAft>
            </a:pPr>
            <a:r>
              <a:rPr lang="en-US" sz="1800" b="0" i="0" u="none" strike="noStrike" dirty="0" err="1">
                <a:solidFill>
                  <a:srgbClr val="222222"/>
                </a:solidFill>
                <a:effectLst/>
              </a:rPr>
              <a:t>Soneson</a:t>
            </a:r>
            <a:r>
              <a:rPr lang="en-US" sz="1800" b="0" i="0" u="none" strike="noStrike" dirty="0">
                <a:solidFill>
                  <a:srgbClr val="222222"/>
                </a:solidFill>
                <a:effectLst/>
              </a:rPr>
              <a:t>, E., Childs-</a:t>
            </a:r>
            <a:r>
              <a:rPr lang="en-US" sz="1800" b="0" i="0" u="none" strike="noStrike" dirty="0" err="1">
                <a:solidFill>
                  <a:srgbClr val="222222"/>
                </a:solidFill>
                <a:effectLst/>
              </a:rPr>
              <a:t>Fegredo</a:t>
            </a:r>
            <a:r>
              <a:rPr lang="en-US" sz="1800" b="0" i="0" u="none" strike="noStrike" dirty="0">
                <a:solidFill>
                  <a:srgbClr val="222222"/>
                </a:solidFill>
                <a:effectLst/>
              </a:rPr>
              <a:t>, J., Anderson, J.K., </a:t>
            </a:r>
            <a:r>
              <a:rPr lang="en-US" sz="1800" b="0" i="0" u="none" strike="noStrike" dirty="0" err="1">
                <a:solidFill>
                  <a:srgbClr val="222222"/>
                </a:solidFill>
                <a:effectLst/>
              </a:rPr>
              <a:t>Stochl</a:t>
            </a:r>
            <a:r>
              <a:rPr lang="en-US" sz="1800" b="0" i="0" u="none" strike="noStrike" dirty="0">
                <a:solidFill>
                  <a:srgbClr val="222222"/>
                </a:solidFill>
                <a:effectLst/>
              </a:rPr>
              <a:t>, J., Fazel, M., Ford, T., Humphrey, A., Jones, P.B. and Howarth, E., 2018. Acceptability of screening for mental health difficulties in primary schools: a survey of UK parents. </a:t>
            </a:r>
            <a:r>
              <a:rPr lang="en-US" sz="1800" b="0" i="1" u="none" strike="noStrike" dirty="0">
                <a:solidFill>
                  <a:srgbClr val="222222"/>
                </a:solidFill>
                <a:effectLst/>
              </a:rPr>
              <a:t>BMC Public Health</a:t>
            </a:r>
            <a:r>
              <a:rPr lang="en-US" sz="1800" b="0" i="0" u="none" strike="noStrike" dirty="0">
                <a:solidFill>
                  <a:srgbClr val="222222"/>
                </a:solidFill>
                <a:effectLst/>
              </a:rPr>
              <a:t>, </a:t>
            </a:r>
            <a:r>
              <a:rPr lang="en-US" sz="1800" b="0" i="1" u="none" strike="noStrike" dirty="0">
                <a:solidFill>
                  <a:srgbClr val="222222"/>
                </a:solidFill>
                <a:effectLst/>
              </a:rPr>
              <a:t>18</a:t>
            </a:r>
            <a:r>
              <a:rPr lang="en-US" sz="1800" b="0" i="0" u="none" strike="noStrike" dirty="0">
                <a:solidFill>
                  <a:srgbClr val="222222"/>
                </a:solidFill>
                <a:effectLst/>
              </a:rPr>
              <a:t>(1), pp.1-12.</a:t>
            </a:r>
            <a:endParaRPr lang="en-US" sz="1600" b="0" dirty="0">
              <a:effectLst/>
            </a:endParaRPr>
          </a:p>
          <a:p>
            <a:pPr rtl="0">
              <a:spcBef>
                <a:spcPts val="0"/>
              </a:spcBef>
              <a:spcAft>
                <a:spcPts val="0"/>
              </a:spcAft>
            </a:pPr>
            <a:r>
              <a:rPr lang="en-US" sz="1800" b="0" i="0" u="none" strike="noStrike" dirty="0">
                <a:solidFill>
                  <a:srgbClr val="222222"/>
                </a:solidFill>
                <a:effectLst/>
              </a:rPr>
              <a:t>Walker, J.T., Fenton, E., Salter, A. and </a:t>
            </a:r>
            <a:r>
              <a:rPr lang="en-US" sz="1800" b="0" i="0" u="none" strike="noStrike" dirty="0" err="1">
                <a:solidFill>
                  <a:srgbClr val="222222"/>
                </a:solidFill>
                <a:effectLst/>
              </a:rPr>
              <a:t>Salandra</a:t>
            </a:r>
            <a:r>
              <a:rPr lang="en-US" sz="1800" b="0" i="0" u="none" strike="noStrike" dirty="0">
                <a:solidFill>
                  <a:srgbClr val="222222"/>
                </a:solidFill>
                <a:effectLst/>
              </a:rPr>
              <a:t>, R., 2019. What influences business academics’ use of the association of business schools (ABS) list? Evidence from a survey of UK academics. </a:t>
            </a:r>
            <a:r>
              <a:rPr lang="en-US" sz="1800" b="0" i="1" u="none" strike="noStrike" dirty="0">
                <a:solidFill>
                  <a:srgbClr val="222222"/>
                </a:solidFill>
                <a:effectLst/>
              </a:rPr>
              <a:t>British Journal of Management</a:t>
            </a:r>
            <a:r>
              <a:rPr lang="en-US" sz="1800" b="0" i="0" u="none" strike="noStrike" dirty="0">
                <a:solidFill>
                  <a:srgbClr val="222222"/>
                </a:solidFill>
                <a:effectLst/>
              </a:rPr>
              <a:t>, </a:t>
            </a:r>
            <a:r>
              <a:rPr lang="en-US" sz="1800" b="0" i="1" u="none" strike="noStrike" dirty="0">
                <a:solidFill>
                  <a:srgbClr val="222222"/>
                </a:solidFill>
                <a:effectLst/>
              </a:rPr>
              <a:t>30</a:t>
            </a:r>
            <a:r>
              <a:rPr lang="en-US" sz="1800" b="0" i="0" u="none" strike="noStrike" dirty="0">
                <a:solidFill>
                  <a:srgbClr val="222222"/>
                </a:solidFill>
                <a:effectLst/>
              </a:rPr>
              <a:t>(3), pp.730-747.</a:t>
            </a:r>
            <a:endParaRPr lang="en-US" sz="1600" b="0" dirty="0">
              <a:effectLst/>
            </a:endParaRPr>
          </a:p>
          <a:p>
            <a:pPr rtl="0">
              <a:spcBef>
                <a:spcPts val="0"/>
              </a:spcBef>
              <a:spcAft>
                <a:spcPts val="0"/>
              </a:spcAft>
            </a:pPr>
            <a:r>
              <a:rPr lang="en-US" sz="1800" b="0" i="0" u="none" strike="noStrike" dirty="0">
                <a:solidFill>
                  <a:srgbClr val="222222"/>
                </a:solidFill>
                <a:effectLst/>
              </a:rPr>
              <a:t>Mohamed, S., Rodrigues, L., Omer, S. and </a:t>
            </a:r>
            <a:r>
              <a:rPr lang="en-US" sz="1800" b="0" i="0" u="none" strike="noStrike" dirty="0" err="1">
                <a:solidFill>
                  <a:srgbClr val="222222"/>
                </a:solidFill>
                <a:effectLst/>
              </a:rPr>
              <a:t>Calautit</a:t>
            </a:r>
            <a:r>
              <a:rPr lang="en-US" sz="1800" b="0" i="0" u="none" strike="noStrike" dirty="0">
                <a:solidFill>
                  <a:srgbClr val="222222"/>
                </a:solidFill>
                <a:effectLst/>
              </a:rPr>
              <a:t>, J., 2021. Overheating and indoor air quality in primary schools in the UK. </a:t>
            </a:r>
            <a:r>
              <a:rPr lang="en-US" sz="1800" b="0" i="1" u="none" strike="noStrike" dirty="0">
                <a:solidFill>
                  <a:srgbClr val="222222"/>
                </a:solidFill>
                <a:effectLst/>
              </a:rPr>
              <a:t>Energy and Buildings</a:t>
            </a:r>
            <a:r>
              <a:rPr lang="en-US" sz="1800" b="0" i="0" u="none" strike="noStrike" dirty="0">
                <a:solidFill>
                  <a:srgbClr val="222222"/>
                </a:solidFill>
                <a:effectLst/>
              </a:rPr>
              <a:t>, </a:t>
            </a:r>
            <a:r>
              <a:rPr lang="en-US" sz="1800" b="0" i="1" u="none" strike="noStrike" dirty="0">
                <a:solidFill>
                  <a:srgbClr val="222222"/>
                </a:solidFill>
                <a:effectLst/>
              </a:rPr>
              <a:t>250</a:t>
            </a:r>
            <a:r>
              <a:rPr lang="en-US" sz="1800" b="0" i="0" u="none" strike="noStrike" dirty="0">
                <a:solidFill>
                  <a:srgbClr val="222222"/>
                </a:solidFill>
                <a:effectLst/>
              </a:rPr>
              <a:t>, p.111291.</a:t>
            </a:r>
            <a:endParaRPr lang="en-US" sz="1600" b="0" dirty="0">
              <a:effectLst/>
            </a:endParaRPr>
          </a:p>
        </p:txBody>
      </p:sp>
    </p:spTree>
    <p:extLst>
      <p:ext uri="{BB962C8B-B14F-4D97-AF65-F5344CB8AC3E}">
        <p14:creationId xmlns:p14="http://schemas.microsoft.com/office/powerpoint/2010/main" val="1007094080"/>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2378965" y="2691835"/>
            <a:ext cx="7434070" cy="1474330"/>
          </a:xfrm>
        </p:spPr>
        <p:txBody>
          <a:bodyPr>
            <a:normAutofit/>
          </a:bodyPr>
          <a:lstStyle/>
          <a:p>
            <a:pPr algn="ctr"/>
            <a:r>
              <a:rPr lang="en-US" b="1" dirty="0"/>
              <a:t>Thank you</a:t>
            </a:r>
          </a:p>
        </p:txBody>
      </p:sp>
    </p:spTree>
    <p:extLst>
      <p:ext uri="{BB962C8B-B14F-4D97-AF65-F5344CB8AC3E}">
        <p14:creationId xmlns:p14="http://schemas.microsoft.com/office/powerpoint/2010/main" val="1116224555"/>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10BEB954-4024-4CCF-A9D6-4C00FDC028D9}">
  <ds:schemaRefs>
    <ds:schemaRef ds:uri="http://schemas.microsoft.com/sharepoint/v3/contenttype/forms"/>
  </ds:schemaRefs>
</ds:datastoreItem>
</file>

<file path=customXml/itemProps2.xml><?xml version="1.0" encoding="utf-8"?>
<ds:datastoreItem xmlns:ds="http://schemas.openxmlformats.org/officeDocument/2006/customXml" ds:itemID="{AB96CC85-5758-41C0-8EFD-737AFB69121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710EE66-8707-456F-8F2E-091D581CB030}">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Vapor Trail design</Template>
  <TotalTime>318</TotalTime>
  <Words>2668</Words>
  <Application>Microsoft Office PowerPoint</Application>
  <PresentationFormat>Widescreen</PresentationFormat>
  <Paragraphs>401</Paragraphs>
  <Slides>16</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-apple-system</vt:lpstr>
      <vt:lpstr>Arial</vt:lpstr>
      <vt:lpstr>Calibri</vt:lpstr>
      <vt:lpstr>Century Gothic</vt:lpstr>
      <vt:lpstr>Times New Roman</vt:lpstr>
      <vt:lpstr>Vapor Trail</vt:lpstr>
      <vt:lpstr>Business plan presentation</vt:lpstr>
      <vt:lpstr>Executive summary</vt:lpstr>
      <vt:lpstr>Our Business</vt:lpstr>
      <vt:lpstr>Type of business</vt:lpstr>
      <vt:lpstr>Business overview</vt:lpstr>
      <vt:lpstr>Market audit – Competitor analysis</vt:lpstr>
      <vt:lpstr>Market audit – Competitor analysis (contd.)</vt:lpstr>
      <vt:lpstr>Market audit – swot analysis</vt:lpstr>
      <vt:lpstr>Market audit - pestle analysis</vt:lpstr>
      <vt:lpstr>Market audit - pestle analysis</vt:lpstr>
      <vt:lpstr>Target market</vt:lpstr>
      <vt:lpstr>Marketing and sales plan</vt:lpstr>
      <vt:lpstr>Management team</vt:lpstr>
      <vt:lpstr>Financial plan</vt:lpstr>
      <vt:lpstr>Reference</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 presentation</dc:title>
  <dc:creator>Puru Bairagya</dc:creator>
  <cp:lastModifiedBy>Maria Graur (2024766)</cp:lastModifiedBy>
  <cp:revision>4</cp:revision>
  <dcterms:created xsi:type="dcterms:W3CDTF">2022-03-24T12:59:28Z</dcterms:created>
  <dcterms:modified xsi:type="dcterms:W3CDTF">2022-03-25T14:56:26Z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