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6" d="100"/>
          <a:sy n="66" d="100"/>
        </p:scale>
        <p:origin x="1330" y="1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7/2/2026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46908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7/2/2026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452245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7/2/2026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583630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7/2/2026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046149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7/2/2026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99957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7/2/2026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24950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7/2/2026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003213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7/2/2026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100538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7/2/2026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03126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7/2/2026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673209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7/2/2026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772327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7/2/2026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768665"/>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0" r:id="rId6"/>
    <p:sldLayoutId id="2147483826" r:id="rId7"/>
    <p:sldLayoutId id="2147483827" r:id="rId8"/>
    <p:sldLayoutId id="2147483828" r:id="rId9"/>
    <p:sldLayoutId id="2147483829" r:id="rId10"/>
    <p:sldLayoutId id="214748383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7.jpeg"/><Relationship Id="rId4" Type="http://schemas.openxmlformats.org/officeDocument/2006/relationships/image" Target="../media/image1.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1.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8" Type="http://schemas.openxmlformats.org/officeDocument/2006/relationships/hyperlink" Target="https://scholar.google.com/" TargetMode="External"/><Relationship Id="rId3" Type="http://schemas.openxmlformats.org/officeDocument/2006/relationships/slideLayout" Target="../slideLayouts/slideLayout1.xml"/><Relationship Id="rId7" Type="http://schemas.openxmlformats.org/officeDocument/2006/relationships/hyperlink" Target="https://www.nhs.uk/"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ageuk.org.uk/" TargetMode="External"/><Relationship Id="rId5" Type="http://schemas.openxmlformats.org/officeDocument/2006/relationships/image" Target="../media/image2.png"/><Relationship Id="rId10" Type="http://schemas.openxmlformats.org/officeDocument/2006/relationships/hyperlink" Target="https://www.google.com/" TargetMode="External"/><Relationship Id="rId4" Type="http://schemas.openxmlformats.org/officeDocument/2006/relationships/image" Target="../media/image1.jpeg"/><Relationship Id="rId9" Type="http://schemas.openxmlformats.org/officeDocument/2006/relationships/hyperlink" Target="https://www.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1B851DE2-87B0-8276-4688-54C515FB9EEA}"/>
              </a:ext>
            </a:extLst>
          </p:cNvPr>
          <p:cNvPicPr>
            <a:picLocks noChangeAspect="1"/>
          </p:cNvPicPr>
          <p:nvPr/>
        </p:nvPicPr>
        <p:blipFill>
          <a:blip r:embed="rId2"/>
          <a:srcRect t="6129" b="37621"/>
          <a:stretch>
            <a:fillRect/>
          </a:stretch>
        </p:blipFill>
        <p:spPr>
          <a:xfrm>
            <a:off x="90436" y="47382"/>
            <a:ext cx="12192000" cy="6857989"/>
          </a:xfrm>
          <a:prstGeom prst="rect">
            <a:avLst/>
          </a:prstGeom>
        </p:spPr>
      </p:pic>
      <p:sp>
        <p:nvSpPr>
          <p:cNvPr id="36" name="Rectangle 35">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D2A4DA7-82F0-BA64-1CAE-A75D6E23689A}"/>
              </a:ext>
            </a:extLst>
          </p:cNvPr>
          <p:cNvSpPr>
            <a:spLocks noGrp="1"/>
          </p:cNvSpPr>
          <p:nvPr>
            <p:ph type="ctrTitle"/>
          </p:nvPr>
        </p:nvSpPr>
        <p:spPr>
          <a:xfrm>
            <a:off x="1833541" y="990599"/>
            <a:ext cx="5619054" cy="4849091"/>
          </a:xfrm>
        </p:spPr>
        <p:txBody>
          <a:bodyPr anchor="ctr">
            <a:normAutofit/>
          </a:bodyPr>
          <a:lstStyle/>
          <a:p>
            <a:pPr algn="r"/>
            <a:r>
              <a:rPr lang="en-GB" dirty="0">
                <a:solidFill>
                  <a:schemeClr val="bg2">
                    <a:lumMod val="90000"/>
                    <a:lumOff val="10000"/>
                  </a:schemeClr>
                </a:solidFill>
                <a:latin typeface="Abadi" panose="020B0604020104020204" pitchFamily="34" charset="0"/>
              </a:rPr>
              <a:t>Student name </a:t>
            </a:r>
            <a:br>
              <a:rPr lang="en-GB" dirty="0">
                <a:solidFill>
                  <a:schemeClr val="bg2">
                    <a:lumMod val="90000"/>
                    <a:lumOff val="10000"/>
                  </a:schemeClr>
                </a:solidFill>
                <a:latin typeface="Abadi" panose="020B0604020104020204" pitchFamily="34" charset="0"/>
              </a:rPr>
            </a:br>
            <a:r>
              <a:rPr lang="en-GB" dirty="0">
                <a:solidFill>
                  <a:schemeClr val="bg2">
                    <a:lumMod val="90000"/>
                    <a:lumOff val="10000"/>
                  </a:schemeClr>
                </a:solidFill>
                <a:latin typeface="Abadi" panose="020B0604020104020204" pitchFamily="34" charset="0"/>
              </a:rPr>
              <a:t>Sidrah Javed</a:t>
            </a:r>
            <a:br>
              <a:rPr lang="en-GB" dirty="0">
                <a:solidFill>
                  <a:schemeClr val="bg2">
                    <a:lumMod val="90000"/>
                    <a:lumOff val="10000"/>
                  </a:schemeClr>
                </a:solidFill>
                <a:latin typeface="Abadi" panose="020B0604020104020204" pitchFamily="34" charset="0"/>
              </a:rPr>
            </a:br>
            <a:r>
              <a:rPr lang="en-GB" dirty="0">
                <a:solidFill>
                  <a:schemeClr val="bg2">
                    <a:lumMod val="90000"/>
                    <a:lumOff val="10000"/>
                  </a:schemeClr>
                </a:solidFill>
                <a:latin typeface="Abadi" panose="020B0604020104020204" pitchFamily="34" charset="0"/>
              </a:rPr>
              <a:t>Student ID Number 2238819</a:t>
            </a:r>
          </a:p>
        </p:txBody>
      </p:sp>
      <p:cxnSp>
        <p:nvCxnSpPr>
          <p:cNvPr id="38" name="Straight Connector 37">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257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535652-E208-74AD-DAAB-AEFB6E918E2B}"/>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C465F8D1-7B53-1936-0462-FD50684CC262}"/>
              </a:ext>
            </a:extLst>
          </p:cNvPr>
          <p:cNvPicPr>
            <a:picLocks noChangeAspect="1"/>
          </p:cNvPicPr>
          <p:nvPr/>
        </p:nvPicPr>
        <p:blipFill>
          <a:blip r:embed="rId4"/>
          <a:srcRect t="6129" b="37621"/>
          <a:stretch>
            <a:fillRect/>
          </a:stretch>
        </p:blipFill>
        <p:spPr>
          <a:xfrm>
            <a:off x="-117987" y="-65806"/>
            <a:ext cx="12192000" cy="6857989"/>
          </a:xfrm>
          <a:prstGeom prst="rect">
            <a:avLst/>
          </a:prstGeom>
        </p:spPr>
      </p:pic>
      <p:sp>
        <p:nvSpPr>
          <p:cNvPr id="11" name="Rectangle 10">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8C52AC5-AC47-7B30-4707-2611F46108E9}"/>
              </a:ext>
            </a:extLst>
          </p:cNvPr>
          <p:cNvSpPr txBox="1"/>
          <p:nvPr/>
        </p:nvSpPr>
        <p:spPr>
          <a:xfrm>
            <a:off x="850016" y="1160322"/>
            <a:ext cx="9473855" cy="3170099"/>
          </a:xfrm>
          <a:prstGeom prst="rect">
            <a:avLst/>
          </a:prstGeom>
          <a:noFill/>
        </p:spPr>
        <p:txBody>
          <a:bodyPr wrap="square" rtlCol="0">
            <a:spAutoFit/>
          </a:bodyPr>
          <a:lstStyle/>
          <a:p>
            <a:r>
              <a:rPr lang="en-GB" sz="2000" dirty="0">
                <a:solidFill>
                  <a:schemeClr val="accent1">
                    <a:lumMod val="75000"/>
                  </a:schemeClr>
                </a:solidFill>
                <a:latin typeface="Abadi" panose="020B0604020104020204" pitchFamily="34" charset="0"/>
              </a:rPr>
              <a:t> Hello my name is Sidrah Javed this presentation will define ageing. </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Talk about pertinent laws and regulations.</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Assess residential and nursing homes</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Examine obstacles to independence</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Analyse technical advancements</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Examine Age UK's involvement</a:t>
            </a:r>
            <a:br>
              <a:rPr lang="en-GB" sz="2000" dirty="0">
                <a:solidFill>
                  <a:schemeClr val="accent1">
                    <a:lumMod val="75000"/>
                  </a:schemeClr>
                </a:solidFill>
                <a:latin typeface="Abadi" panose="020B0604020104020204" pitchFamily="34" charset="0"/>
              </a:rPr>
            </a:br>
            <a:r>
              <a:rPr lang="en-GB" sz="2000" dirty="0">
                <a:solidFill>
                  <a:schemeClr val="accent1">
                    <a:lumMod val="75000"/>
                  </a:schemeClr>
                </a:solidFill>
                <a:latin typeface="Abadi" panose="020B0604020104020204" pitchFamily="34" charset="0"/>
              </a:rPr>
              <a:t>Along with a summary of the main ideas discussed, offer suggestions for improvement.Additionally, emphasise the significance of integrating philosophy and policy to enhance results for older people in care. Then a list of references to wrap up the presentation</a:t>
            </a:r>
            <a:r>
              <a:rPr lang="en-GB" sz="2000" dirty="0">
                <a:solidFill>
                  <a:schemeClr val="accent1">
                    <a:lumMod val="60000"/>
                    <a:lumOff val="40000"/>
                  </a:schemeClr>
                </a:solidFill>
                <a:latin typeface="Abadi" panose="020B0604020104020204" pitchFamily="34" charset="0"/>
              </a:rPr>
              <a:t>.</a:t>
            </a:r>
          </a:p>
        </p:txBody>
      </p:sp>
      <p:pic>
        <p:nvPicPr>
          <p:cNvPr id="10" name="Recorded Sound">
            <a:hlinkClick r:id="" action="ppaction://media"/>
            <a:extLst>
              <a:ext uri="{FF2B5EF4-FFF2-40B4-BE49-F238E27FC236}">
                <a16:creationId xmlns:a16="http://schemas.microsoft.com/office/drawing/2014/main" id="{54B278BA-D13F-BACE-6BF4-7709057C69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2169" y="4789419"/>
            <a:ext cx="487363" cy="487363"/>
          </a:xfrm>
          <a:prstGeom prst="rect">
            <a:avLst/>
          </a:prstGeom>
        </p:spPr>
      </p:pic>
    </p:spTree>
    <p:extLst>
      <p:ext uri="{BB962C8B-B14F-4D97-AF65-F5344CB8AC3E}">
        <p14:creationId xmlns:p14="http://schemas.microsoft.com/office/powerpoint/2010/main" val="4038420334"/>
      </p:ext>
    </p:extLst>
  </p:cSld>
  <p:clrMapOvr>
    <a:overrideClrMapping bg1="dk1" tx1="lt1" bg2="dk2" tx2="lt2" accent1="accent1" accent2="accent2" accent3="accent3" accent4="accent4" accent5="accent5" accent6="accent6" hlink="hlink" folHlink="folHlink"/>
  </p:clrMapOvr>
  <p:transition spd="med" advTm="13302">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245"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423013-A169-7F9D-3008-EAD1456815C8}"/>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pic>
        <p:nvPicPr>
          <p:cNvPr id="4" name="Picture 3">
            <a:extLst>
              <a:ext uri="{FF2B5EF4-FFF2-40B4-BE49-F238E27FC236}">
                <a16:creationId xmlns:a16="http://schemas.microsoft.com/office/drawing/2014/main" id="{EB941378-8DEA-C385-7458-7439747DF10A}"/>
              </a:ext>
            </a:extLst>
          </p:cNvPr>
          <p:cNvPicPr>
            <a:picLocks noChangeAspect="1"/>
          </p:cNvPicPr>
          <p:nvPr/>
        </p:nvPicPr>
        <p:blipFill>
          <a:blip r:embed="rId4"/>
          <a:srcRect t="10556" r="9091" b="38308"/>
          <a:stretch>
            <a:fillRect/>
          </a:stretch>
        </p:blipFill>
        <p:spPr>
          <a:xfrm>
            <a:off x="21" y="-2"/>
            <a:ext cx="12191979" cy="6857990"/>
          </a:xfrm>
          <a:prstGeom prst="rect">
            <a:avLst/>
          </a:prstGeom>
        </p:spPr>
      </p:pic>
      <p:sp>
        <p:nvSpPr>
          <p:cNvPr id="20" name="Rectangle 19">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sto MT"/>
              <a:ea typeface="+mn-ea"/>
              <a:cs typeface="+mn-cs"/>
            </a:endParaRPr>
          </a:p>
        </p:txBody>
      </p:sp>
      <p:cxnSp>
        <p:nvCxnSpPr>
          <p:cNvPr id="22" name="Straight Connector 21">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CE45D03-5B12-F048-E862-A3DC3601F611}"/>
              </a:ext>
            </a:extLst>
          </p:cNvPr>
          <p:cNvSpPr txBox="1"/>
          <p:nvPr/>
        </p:nvSpPr>
        <p:spPr>
          <a:xfrm>
            <a:off x="5162409" y="366623"/>
            <a:ext cx="6059156" cy="5970865"/>
          </a:xfrm>
          <a:prstGeom prst="rect">
            <a:avLst/>
          </a:prstGeom>
          <a:noFill/>
        </p:spPr>
        <p:txBody>
          <a:bodyPr wrap="square" rtlCol="0">
            <a:spAutoFit/>
          </a:bodyPr>
          <a:lstStyle/>
          <a:p>
            <a:br>
              <a:rPr lang="en-GB" sz="1400" dirty="0">
                <a:solidFill>
                  <a:schemeClr val="bg2">
                    <a:lumMod val="90000"/>
                    <a:lumOff val="10000"/>
                  </a:schemeClr>
                </a:solidFill>
              </a:rPr>
            </a:br>
            <a:r>
              <a:rPr lang="en-GB" sz="1600" dirty="0">
                <a:solidFill>
                  <a:schemeClr val="bg2">
                    <a:lumMod val="90000"/>
                    <a:lumOff val="10000"/>
                  </a:schemeClr>
                </a:solidFill>
                <a:latin typeface="Abadi" panose="020B0604020104020204" pitchFamily="34" charset="0"/>
              </a:rPr>
              <a:t>The body's structure and function gradually deteriorate with age, which is a normal and progressive process.</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It increases susceptibility to illness and mortality by interfering with biological, psychological, and physical processes.</a:t>
            </a:r>
            <a:br>
              <a:rPr lang="en-GB" sz="1600" dirty="0">
                <a:solidFill>
                  <a:schemeClr val="bg2">
                    <a:lumMod val="90000"/>
                    <a:lumOff val="10000"/>
                  </a:schemeClr>
                </a:solidFill>
                <a:latin typeface="Abadi" panose="020B0604020104020204" pitchFamily="34" charset="0"/>
              </a:rPr>
            </a:b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Theories of Ageing Based on Biology</a:t>
            </a:r>
            <a:br>
              <a:rPr lang="en-GB" sz="1600" dirty="0">
                <a:solidFill>
                  <a:schemeClr val="bg2">
                    <a:lumMod val="90000"/>
                    <a:lumOff val="10000"/>
                  </a:schemeClr>
                </a:solidFill>
                <a:latin typeface="Abadi" panose="020B0604020104020204" pitchFamily="34" charset="0"/>
              </a:rPr>
            </a:b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1. Theory of Programming</a:t>
            </a:r>
            <a:br>
              <a:rPr lang="en-GB" sz="1600" dirty="0">
                <a:solidFill>
                  <a:schemeClr val="bg2">
                    <a:lumMod val="90000"/>
                    <a:lumOff val="10000"/>
                  </a:schemeClr>
                </a:solidFill>
                <a:latin typeface="Abadi" panose="020B0604020104020204" pitchFamily="34" charset="0"/>
              </a:rPr>
            </a:b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Genetically, ageing is predetermined.</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Cellular senescence and the "biological clock" are two examples of how cells have a finite lifespan.</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Ageing is regulated by changes in the immune system and hormones.</a:t>
            </a:r>
            <a:br>
              <a:rPr lang="en-GB" sz="1600" dirty="0">
                <a:solidFill>
                  <a:schemeClr val="bg2">
                    <a:lumMod val="90000"/>
                    <a:lumOff val="10000"/>
                  </a:schemeClr>
                </a:solidFill>
                <a:latin typeface="Abadi" panose="020B0604020104020204" pitchFamily="34" charset="0"/>
              </a:rPr>
            </a:b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2. Theory of Damage (Stochastic)</a:t>
            </a:r>
            <a:br>
              <a:rPr lang="en-GB" sz="1600" dirty="0">
                <a:solidFill>
                  <a:schemeClr val="bg2">
                    <a:lumMod val="90000"/>
                    <a:lumOff val="10000"/>
                  </a:schemeClr>
                </a:solidFill>
                <a:latin typeface="Abadi" panose="020B0604020104020204" pitchFamily="34" charset="0"/>
              </a:rPr>
            </a:b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Over time, random cellular damage builds up and causes ageing.</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Among the sources of harm are:</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Oxidative stress, or free radicals</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Mutations in DNA</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Toxins found in the environment</a:t>
            </a:r>
            <a:br>
              <a:rPr lang="en-GB" sz="1600" dirty="0">
                <a:solidFill>
                  <a:schemeClr val="bg2">
                    <a:lumMod val="90000"/>
                    <a:lumOff val="10000"/>
                  </a:schemeClr>
                </a:solidFill>
                <a:latin typeface="Abadi" panose="020B0604020104020204" pitchFamily="34" charset="0"/>
              </a:rPr>
            </a:br>
            <a:r>
              <a:rPr lang="en-GB" sz="1600" dirty="0">
                <a:solidFill>
                  <a:schemeClr val="bg2">
                    <a:lumMod val="90000"/>
                    <a:lumOff val="10000"/>
                  </a:schemeClr>
                </a:solidFill>
                <a:latin typeface="Abadi" panose="020B0604020104020204" pitchFamily="34" charset="0"/>
              </a:rPr>
              <a:t>Lifestyle factors and radiation</a:t>
            </a:r>
          </a:p>
        </p:txBody>
      </p:sp>
      <p:sp>
        <p:nvSpPr>
          <p:cNvPr id="8" name="Rectangle 7">
            <a:extLst>
              <a:ext uri="{FF2B5EF4-FFF2-40B4-BE49-F238E27FC236}">
                <a16:creationId xmlns:a16="http://schemas.microsoft.com/office/drawing/2014/main" id="{CF2D8427-FF39-A0AB-8E9F-D5C8E1A07E3C}"/>
              </a:ext>
            </a:extLst>
          </p:cNvPr>
          <p:cNvSpPr/>
          <p:nvPr/>
        </p:nvSpPr>
        <p:spPr>
          <a:xfrm>
            <a:off x="262824" y="-97910"/>
            <a:ext cx="4636783"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What is Ageing </a:t>
            </a:r>
          </a:p>
        </p:txBody>
      </p:sp>
      <p:pic>
        <p:nvPicPr>
          <p:cNvPr id="12" name="Picture 11" descr="5 Stages of Ageing: From Fine Lines to Wrinkles">
            <a:extLst>
              <a:ext uri="{FF2B5EF4-FFF2-40B4-BE49-F238E27FC236}">
                <a16:creationId xmlns:a16="http://schemas.microsoft.com/office/drawing/2014/main" id="{D3CBAD59-DFE9-0480-3A1D-D2A95A0B9410}"/>
              </a:ext>
            </a:extLst>
          </p:cNvPr>
          <p:cNvPicPr>
            <a:picLocks noChangeAspect="1"/>
          </p:cNvPicPr>
          <p:nvPr/>
        </p:nvPicPr>
        <p:blipFill>
          <a:blip r:embed="rId5"/>
          <a:stretch>
            <a:fillRect/>
          </a:stretch>
        </p:blipFill>
        <p:spPr>
          <a:xfrm>
            <a:off x="439006" y="1144289"/>
            <a:ext cx="4415532" cy="4415532"/>
          </a:xfrm>
          <a:prstGeom prst="rect">
            <a:avLst/>
          </a:prstGeom>
        </p:spPr>
      </p:pic>
      <p:pic>
        <p:nvPicPr>
          <p:cNvPr id="2" name="Recorded Sound">
            <a:hlinkClick r:id="" action="ppaction://media"/>
            <a:extLst>
              <a:ext uri="{FF2B5EF4-FFF2-40B4-BE49-F238E27FC236}">
                <a16:creationId xmlns:a16="http://schemas.microsoft.com/office/drawing/2014/main" id="{E5603977-847D-ED86-EC2A-48A43438283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48686" y="2171802"/>
            <a:ext cx="487363" cy="487363"/>
          </a:xfrm>
          <a:prstGeom prst="rect">
            <a:avLst/>
          </a:prstGeom>
        </p:spPr>
      </p:pic>
    </p:spTree>
    <p:extLst>
      <p:ext uri="{BB962C8B-B14F-4D97-AF65-F5344CB8AC3E}">
        <p14:creationId xmlns:p14="http://schemas.microsoft.com/office/powerpoint/2010/main" val="2968284234"/>
      </p:ext>
    </p:extLst>
  </p:cSld>
  <p:clrMapOvr>
    <a:overrideClrMapping bg1="dk1" tx1="lt1" bg2="dk2" tx2="lt2" accent1="accent1" accent2="accent2" accent3="accent3" accent4="accent4" accent5="accent5" accent6="accent6" hlink="hlink" folHlink="folHlink"/>
  </p:clrMapOvr>
  <p:transition spd="slow" advTm="35270">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7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18736-B396-CCF5-D948-80470E333314}"/>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9265D61-B604-8A42-DB6E-A7C4790F4254}"/>
              </a:ext>
            </a:extLst>
          </p:cNvPr>
          <p:cNvPicPr>
            <a:picLocks noChangeAspect="1"/>
          </p:cNvPicPr>
          <p:nvPr/>
        </p:nvPicPr>
        <p:blipFill>
          <a:blip r:embed="rId4"/>
          <a:srcRect t="6129" b="37621"/>
          <a:stretch>
            <a:fillRect/>
          </a:stretch>
        </p:blipFill>
        <p:spPr>
          <a:xfrm>
            <a:off x="0" y="0"/>
            <a:ext cx="12192000" cy="6857989"/>
          </a:xfrm>
          <a:prstGeom prst="rect">
            <a:avLst/>
          </a:prstGeom>
        </p:spPr>
      </p:pic>
      <p:sp>
        <p:nvSpPr>
          <p:cNvPr id="7" name="TextBox 6">
            <a:extLst>
              <a:ext uri="{FF2B5EF4-FFF2-40B4-BE49-F238E27FC236}">
                <a16:creationId xmlns:a16="http://schemas.microsoft.com/office/drawing/2014/main" id="{EA2F1623-0A47-A4F7-4F0E-D78E6944784C}"/>
              </a:ext>
            </a:extLst>
          </p:cNvPr>
          <p:cNvSpPr txBox="1"/>
          <p:nvPr/>
        </p:nvSpPr>
        <p:spPr>
          <a:xfrm>
            <a:off x="1351834" y="646390"/>
            <a:ext cx="5845378" cy="3785652"/>
          </a:xfrm>
          <a:prstGeom prst="rect">
            <a:avLst/>
          </a:prstGeom>
          <a:noFill/>
        </p:spPr>
        <p:txBody>
          <a:bodyPr wrap="square" rtlCol="0">
            <a:spAutoFit/>
          </a:bodyPr>
          <a:lstStyle/>
          <a:p>
            <a:br>
              <a:rPr lang="en-GB" sz="2000" dirty="0">
                <a:latin typeface="Abadi" panose="020B0604020104020204" pitchFamily="34" charset="0"/>
              </a:rPr>
            </a:br>
            <a:br>
              <a:rPr lang="en-GB" sz="2000"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rPr>
              <a:t>Pay attention to how the body ages.</a:t>
            </a:r>
            <a:br>
              <a:rPr lang="en-GB" dirty="0">
                <a:solidFill>
                  <a:schemeClr val="tx2">
                    <a:lumMod val="90000"/>
                    <a:lumOff val="10000"/>
                  </a:schemeClr>
                </a:solidFill>
              </a:rPr>
            </a:br>
            <a:br>
              <a:rPr lang="en-GB" dirty="0">
                <a:solidFill>
                  <a:schemeClr val="tx2">
                    <a:lumMod val="90000"/>
                    <a:lumOff val="10000"/>
                  </a:schemeClr>
                </a:solidFill>
              </a:rPr>
            </a:br>
            <a:r>
              <a:rPr lang="en-GB" dirty="0">
                <a:solidFill>
                  <a:schemeClr val="tx2">
                    <a:lumMod val="90000"/>
                    <a:lumOff val="10000"/>
                  </a:schemeClr>
                </a:solidFill>
              </a:rPr>
              <a:t>Theory of Wear and Tear</a:t>
            </a:r>
            <a:br>
              <a:rPr lang="en-GB" dirty="0">
                <a:solidFill>
                  <a:schemeClr val="tx2">
                    <a:lumMod val="90000"/>
                    <a:lumOff val="10000"/>
                  </a:schemeClr>
                </a:solidFill>
              </a:rPr>
            </a:br>
            <a:r>
              <a:rPr lang="en-GB" dirty="0">
                <a:solidFill>
                  <a:schemeClr val="tx2">
                    <a:lumMod val="90000"/>
                    <a:lumOff val="10000"/>
                  </a:schemeClr>
                </a:solidFill>
              </a:rPr>
              <a:t>Continuous use causes the body to degrade. Spell check</a:t>
            </a:r>
            <a:br>
              <a:rPr lang="en-GB" dirty="0">
                <a:solidFill>
                  <a:schemeClr val="tx2">
                    <a:lumMod val="90000"/>
                    <a:lumOff val="10000"/>
                  </a:schemeClr>
                </a:solidFill>
              </a:rPr>
            </a:br>
            <a:r>
              <a:rPr lang="en-GB" dirty="0">
                <a:solidFill>
                  <a:schemeClr val="tx2">
                    <a:lumMod val="90000"/>
                    <a:lumOff val="10000"/>
                  </a:schemeClr>
                </a:solidFill>
              </a:rPr>
              <a:t>Over time, tissues and cells sustain harm.</a:t>
            </a:r>
            <a:br>
              <a:rPr lang="en-GB" dirty="0">
                <a:solidFill>
                  <a:schemeClr val="tx2">
                    <a:lumMod val="90000"/>
                    <a:lumOff val="10000"/>
                  </a:schemeClr>
                </a:solidFill>
              </a:rPr>
            </a:br>
            <a:r>
              <a:rPr lang="en-GB" dirty="0">
                <a:solidFill>
                  <a:schemeClr val="tx2">
                    <a:lumMod val="90000"/>
                    <a:lumOff val="10000"/>
                  </a:schemeClr>
                </a:solidFill>
              </a:rPr>
              <a:t>Theory of Free Radicals</a:t>
            </a:r>
            <a:br>
              <a:rPr lang="en-GB" dirty="0">
                <a:solidFill>
                  <a:schemeClr val="tx2">
                    <a:lumMod val="90000"/>
                    <a:lumOff val="10000"/>
                  </a:schemeClr>
                </a:solidFill>
              </a:rPr>
            </a:br>
            <a:r>
              <a:rPr lang="en-GB" dirty="0">
                <a:solidFill>
                  <a:schemeClr val="tx2">
                    <a:lumMod val="90000"/>
                    <a:lumOff val="10000"/>
                  </a:schemeClr>
                </a:solidFill>
              </a:rPr>
              <a:t>harm brought on by unstable molecules (free radicals).</a:t>
            </a:r>
            <a:br>
              <a:rPr lang="en-GB" dirty="0">
                <a:solidFill>
                  <a:schemeClr val="tx2">
                    <a:lumMod val="90000"/>
                    <a:lumOff val="10000"/>
                  </a:schemeClr>
                </a:solidFill>
              </a:rPr>
            </a:br>
            <a:r>
              <a:rPr lang="en-GB" dirty="0">
                <a:solidFill>
                  <a:schemeClr val="tx2">
                    <a:lumMod val="90000"/>
                    <a:lumOff val="10000"/>
                  </a:schemeClr>
                </a:solidFill>
              </a:rPr>
              <a:t>associated with ageing and chronic illnesses.</a:t>
            </a:r>
            <a:br>
              <a:rPr lang="en-GB" dirty="0">
                <a:solidFill>
                  <a:schemeClr val="tx2">
                    <a:lumMod val="90000"/>
                    <a:lumOff val="10000"/>
                  </a:schemeClr>
                </a:solidFill>
              </a:rPr>
            </a:br>
            <a:r>
              <a:rPr lang="en-GB" dirty="0">
                <a:solidFill>
                  <a:schemeClr val="tx2">
                    <a:lumMod val="90000"/>
                    <a:lumOff val="10000"/>
                  </a:schemeClr>
                </a:solidFill>
              </a:rPr>
              <a:t>Theory of Programmed Ageing</a:t>
            </a:r>
            <a:br>
              <a:rPr lang="en-GB" dirty="0">
                <a:solidFill>
                  <a:schemeClr val="tx2">
                    <a:lumMod val="90000"/>
                    <a:lumOff val="10000"/>
                  </a:schemeClr>
                </a:solidFill>
              </a:rPr>
            </a:br>
            <a:r>
              <a:rPr lang="en-GB" dirty="0">
                <a:solidFill>
                  <a:schemeClr val="tx2">
                    <a:lumMod val="90000"/>
                    <a:lumOff val="10000"/>
                  </a:schemeClr>
                </a:solidFill>
              </a:rPr>
              <a:t>Genetically, ageing is predetermined.</a:t>
            </a:r>
            <a:br>
              <a:rPr lang="en-GB" dirty="0">
                <a:solidFill>
                  <a:schemeClr val="tx2">
                    <a:lumMod val="90000"/>
                    <a:lumOff val="10000"/>
                  </a:schemeClr>
                </a:solidFill>
              </a:rPr>
            </a:br>
            <a:r>
              <a:rPr lang="en-GB" dirty="0">
                <a:solidFill>
                  <a:schemeClr val="tx2">
                    <a:lumMod val="90000"/>
                    <a:lumOff val="10000"/>
                  </a:schemeClr>
                </a:solidFill>
              </a:rPr>
              <a:t>The lifespan of cells is finite</a:t>
            </a:r>
            <a:r>
              <a:rPr lang="en-GB" sz="2000" dirty="0">
                <a:solidFill>
                  <a:schemeClr val="tx2">
                    <a:lumMod val="90000"/>
                    <a:lumOff val="10000"/>
                  </a:schemeClr>
                </a:solidFill>
                <a:latin typeface="Abadi" panose="020B0604020104020204" pitchFamily="34" charset="0"/>
              </a:rPr>
              <a:t>.</a:t>
            </a:r>
          </a:p>
        </p:txBody>
      </p:sp>
      <p:sp>
        <p:nvSpPr>
          <p:cNvPr id="9" name="TextBox 8">
            <a:extLst>
              <a:ext uri="{FF2B5EF4-FFF2-40B4-BE49-F238E27FC236}">
                <a16:creationId xmlns:a16="http://schemas.microsoft.com/office/drawing/2014/main" id="{299102D8-054C-DAE0-267C-5D903534DC5B}"/>
              </a:ext>
            </a:extLst>
          </p:cNvPr>
          <p:cNvSpPr txBox="1"/>
          <p:nvPr/>
        </p:nvSpPr>
        <p:spPr>
          <a:xfrm>
            <a:off x="7521678" y="191349"/>
            <a:ext cx="4579886" cy="6740307"/>
          </a:xfrm>
          <a:prstGeom prst="rect">
            <a:avLst/>
          </a:prstGeom>
          <a:noFill/>
        </p:spPr>
        <p:txBody>
          <a:bodyPr wrap="square" rtlCol="0">
            <a:spAutoFit/>
          </a:bodyPr>
          <a:lstStyle/>
          <a:p>
            <a:r>
              <a:rPr lang="en-GB" dirty="0">
                <a:solidFill>
                  <a:schemeClr val="tx2">
                    <a:lumMod val="90000"/>
                    <a:lumOff val="10000"/>
                  </a:schemeClr>
                </a:solidFill>
                <a:latin typeface="Abadi" panose="020B0604020104020204" pitchFamily="34" charset="0"/>
              </a:rPr>
              <a:t>Policies and Laws (UK) Care Act of 2014</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Emphasis:</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enhances wellbeing.</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person-centred treatment.</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evaluation of the necessity for care.</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protecting grownups.</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rights of carers.</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The Mental Capacity Act of 2005</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Emphasis:</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capability presumption.</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best-interest choices.</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least restrictive choice.</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autonomous advocacy.</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The 2010 Equality Act</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Emphasis:</a:t>
            </a:r>
            <a:br>
              <a:rPr lang="en-GB" dirty="0">
                <a:solidFill>
                  <a:schemeClr val="tx2">
                    <a:lumMod val="90000"/>
                    <a:lumOff val="10000"/>
                  </a:schemeClr>
                </a:solidFill>
                <a:latin typeface="Abadi" panose="020B0604020104020204" pitchFamily="34" charset="0"/>
              </a:rPr>
            </a:b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prevents discrimination based on age.</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equal access to services and medical care.</a:t>
            </a:r>
            <a:br>
              <a:rPr lang="en-GB" dirty="0">
                <a:solidFill>
                  <a:schemeClr val="tx2">
                    <a:lumMod val="90000"/>
                    <a:lumOff val="10000"/>
                  </a:schemeClr>
                </a:solidFill>
                <a:latin typeface="Abadi" panose="020B0604020104020204" pitchFamily="34" charset="0"/>
              </a:rPr>
            </a:br>
            <a:r>
              <a:rPr lang="en-GB" dirty="0">
                <a:solidFill>
                  <a:schemeClr val="tx2">
                    <a:lumMod val="90000"/>
                    <a:lumOff val="10000"/>
                  </a:schemeClr>
                </a:solidFill>
                <a:latin typeface="Abadi" panose="020B0604020104020204" pitchFamily="34" charset="0"/>
              </a:rPr>
              <a:t>encourages inclusivity</a:t>
            </a:r>
            <a:r>
              <a:rPr lang="en-GB" dirty="0">
                <a:solidFill>
                  <a:schemeClr val="tx2">
                    <a:lumMod val="90000"/>
                    <a:lumOff val="10000"/>
                  </a:schemeClr>
                </a:solidFill>
              </a:rPr>
              <a:t>.</a:t>
            </a:r>
          </a:p>
        </p:txBody>
      </p:sp>
      <p:pic>
        <p:nvPicPr>
          <p:cNvPr id="10" name="Picture 9" descr="Your biological age does not equal your chronological age. - First  Principles of Movement">
            <a:extLst>
              <a:ext uri="{FF2B5EF4-FFF2-40B4-BE49-F238E27FC236}">
                <a16:creationId xmlns:a16="http://schemas.microsoft.com/office/drawing/2014/main" id="{3ADA9030-B07D-6A93-18B3-7A0BE679D4AF}"/>
              </a:ext>
            </a:extLst>
          </p:cNvPr>
          <p:cNvPicPr>
            <a:picLocks noChangeAspect="1"/>
          </p:cNvPicPr>
          <p:nvPr/>
        </p:nvPicPr>
        <p:blipFill>
          <a:blip r:embed="rId5"/>
          <a:stretch>
            <a:fillRect/>
          </a:stretch>
        </p:blipFill>
        <p:spPr>
          <a:xfrm>
            <a:off x="1548479" y="4432043"/>
            <a:ext cx="4205421" cy="2361838"/>
          </a:xfrm>
          <a:prstGeom prst="rect">
            <a:avLst/>
          </a:prstGeom>
        </p:spPr>
      </p:pic>
      <p:sp>
        <p:nvSpPr>
          <p:cNvPr id="11" name="Rectangle 10">
            <a:extLst>
              <a:ext uri="{FF2B5EF4-FFF2-40B4-BE49-F238E27FC236}">
                <a16:creationId xmlns:a16="http://schemas.microsoft.com/office/drawing/2014/main" id="{0E0E5A79-A162-FC2B-CF0E-77C3E38036DC}"/>
              </a:ext>
            </a:extLst>
          </p:cNvPr>
          <p:cNvSpPr/>
          <p:nvPr/>
        </p:nvSpPr>
        <p:spPr>
          <a:xfrm>
            <a:off x="814246" y="201181"/>
            <a:ext cx="5419406" cy="1077218"/>
          </a:xfrm>
          <a:prstGeom prst="rect">
            <a:avLst/>
          </a:prstGeom>
          <a:noFill/>
        </p:spPr>
        <p:txBody>
          <a:bodyPr wrap="square" lIns="91440" tIns="45720" rIns="91440" bIns="45720">
            <a:spAutoFit/>
          </a:bodyPr>
          <a:lstStyle/>
          <a:p>
            <a:pPr algn="ctr"/>
            <a:r>
              <a:rPr lang="en-GB" sz="32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latin typeface="Abadi" panose="020B0604020104020204" pitchFamily="34" charset="0"/>
              </a:rPr>
              <a:t>Biological Theories of Ageing</a:t>
            </a:r>
            <a:endParaRPr lang="en-GB" sz="32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pic>
        <p:nvPicPr>
          <p:cNvPr id="2" name="Recorded Sound">
            <a:hlinkClick r:id="" action="ppaction://media"/>
            <a:extLst>
              <a:ext uri="{FF2B5EF4-FFF2-40B4-BE49-F238E27FC236}">
                <a16:creationId xmlns:a16="http://schemas.microsoft.com/office/drawing/2014/main" id="{B911E5B3-B6DC-31FE-8EA3-D9092FABE71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233652" y="3735373"/>
            <a:ext cx="487363" cy="487363"/>
          </a:xfrm>
          <a:prstGeom prst="rect">
            <a:avLst/>
          </a:prstGeom>
        </p:spPr>
      </p:pic>
    </p:spTree>
    <p:extLst>
      <p:ext uri="{BB962C8B-B14F-4D97-AF65-F5344CB8AC3E}">
        <p14:creationId xmlns:p14="http://schemas.microsoft.com/office/powerpoint/2010/main" val="3897830203"/>
      </p:ext>
    </p:extLst>
  </p:cSld>
  <p:clrMapOvr>
    <a:masterClrMapping/>
  </p:clrMapOvr>
  <mc:AlternateContent xmlns:mc="http://schemas.openxmlformats.org/markup-compatibility/2006">
    <mc:Choice xmlns:p14="http://schemas.microsoft.com/office/powerpoint/2010/main" Requires="p14">
      <p:transition spd="slow" p14:dur="1500" advTm="99199">
        <p:random/>
      </p:transition>
    </mc:Choice>
    <mc:Fallback>
      <p:transition spd="slow" advTm="99199">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63070E-F950-BCED-AA7D-C6458B42267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795275B8-21C2-E716-819D-0B4019694511}"/>
              </a:ext>
            </a:extLst>
          </p:cNvPr>
          <p:cNvPicPr>
            <a:picLocks noChangeAspect="1"/>
          </p:cNvPicPr>
          <p:nvPr/>
        </p:nvPicPr>
        <p:blipFill>
          <a:blip r:embed="rId4"/>
          <a:srcRect t="6129" b="37621"/>
          <a:stretch>
            <a:fillRect/>
          </a:stretch>
        </p:blipFill>
        <p:spPr>
          <a:xfrm>
            <a:off x="0" y="-100102"/>
            <a:ext cx="12192000" cy="6857989"/>
          </a:xfrm>
          <a:prstGeom prst="rect">
            <a:avLst/>
          </a:prstGeom>
        </p:spPr>
      </p:pic>
      <p:sp>
        <p:nvSpPr>
          <p:cNvPr id="5" name="Title 4">
            <a:extLst>
              <a:ext uri="{FF2B5EF4-FFF2-40B4-BE49-F238E27FC236}">
                <a16:creationId xmlns:a16="http://schemas.microsoft.com/office/drawing/2014/main" id="{C94FD64B-3C75-DB96-1058-3D5A69243096}"/>
              </a:ext>
            </a:extLst>
          </p:cNvPr>
          <p:cNvSpPr>
            <a:spLocks noGrp="1"/>
          </p:cNvSpPr>
          <p:nvPr>
            <p:ph type="ctrTitle"/>
          </p:nvPr>
        </p:nvSpPr>
        <p:spPr>
          <a:xfrm>
            <a:off x="418952" y="0"/>
            <a:ext cx="9989574" cy="3598606"/>
          </a:xfrm>
        </p:spPr>
        <p:txBody>
          <a:bodyPr>
            <a:noAutofit/>
          </a:bodyPr>
          <a:lstStyle/>
          <a:p>
            <a:pPr algn="ctr"/>
            <a:r>
              <a:rPr lang="en-GB" sz="1600" b="1" dirty="0">
                <a:solidFill>
                  <a:schemeClr val="bg2"/>
                </a:solidFill>
                <a:latin typeface="Abadi" panose="020B0604020104020204" pitchFamily="34" charset="0"/>
              </a:rPr>
              <a:t>Evaluation of Care Settings and Provision</a:t>
            </a:r>
            <a:br>
              <a:rPr lang="en-GB" sz="1600" b="1" dirty="0">
                <a:solidFill>
                  <a:schemeClr val="bg2"/>
                </a:solidFill>
                <a:latin typeface="Abadi" panose="020B0604020104020204" pitchFamily="34" charset="0"/>
              </a:rPr>
            </a:br>
            <a:r>
              <a:rPr lang="en-GB" sz="1600" b="1" dirty="0">
                <a:solidFill>
                  <a:schemeClr val="bg2"/>
                </a:solidFill>
                <a:latin typeface="Abadi" panose="020B0604020104020204" pitchFamily="34" charset="0"/>
              </a:rPr>
              <a:t>Homes for Residential Care</a:t>
            </a:r>
            <a:br>
              <a:rPr lang="en-GB" sz="1600" dirty="0">
                <a:solidFill>
                  <a:schemeClr val="tx2">
                    <a:lumMod val="90000"/>
                    <a:lumOff val="10000"/>
                  </a:schemeClr>
                </a:solidFill>
                <a:latin typeface="Abadi" panose="020B0604020104020204" pitchFamily="34" charset="0"/>
              </a:rPr>
            </a:b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Benefits</a:t>
            </a:r>
            <a:br>
              <a:rPr lang="en-GB" sz="1600" dirty="0">
                <a:solidFill>
                  <a:schemeClr val="tx2">
                    <a:lumMod val="90000"/>
                    <a:lumOff val="10000"/>
                  </a:schemeClr>
                </a:solidFill>
                <a:latin typeface="Abadi" panose="020B0604020104020204" pitchFamily="34" charset="0"/>
              </a:rPr>
            </a:br>
            <a:br>
              <a:rPr lang="en-GB" sz="16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24-hour assistance.</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social communication.</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a secure setting.</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assistance in day-to-day living.</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Drawbacks</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diminished autonomy.</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challenges with adjustment.</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varying levels of care quality.</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Nursing Homes</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Benefits</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nursing care</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 that is registered appropriate for complicated medical requirements.</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administration of medications.</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Drawbacks</a:t>
            </a:r>
            <a:br>
              <a:rPr lang="en-GB" sz="1400" dirty="0">
                <a:solidFill>
                  <a:schemeClr val="tx2">
                    <a:lumMod val="90000"/>
                    <a:lumOff val="10000"/>
                  </a:schemeClr>
                </a:solidFill>
                <a:latin typeface="Abadi" panose="020B0604020104020204" pitchFamily="34" charset="0"/>
              </a:rPr>
            </a:b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increased expenses.</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institutional setting.</a:t>
            </a:r>
            <a:br>
              <a:rPr lang="en-GB" sz="1400" dirty="0">
                <a:solidFill>
                  <a:schemeClr val="tx2">
                    <a:lumMod val="90000"/>
                    <a:lumOff val="10000"/>
                  </a:schemeClr>
                </a:solidFill>
                <a:latin typeface="Abadi" panose="020B0604020104020204" pitchFamily="34" charset="0"/>
              </a:rPr>
            </a:br>
            <a:r>
              <a:rPr lang="en-GB" sz="1400" dirty="0">
                <a:solidFill>
                  <a:schemeClr val="tx2">
                    <a:lumMod val="90000"/>
                    <a:lumOff val="10000"/>
                  </a:schemeClr>
                </a:solidFill>
                <a:latin typeface="Abadi" panose="020B0604020104020204" pitchFamily="34" charset="0"/>
              </a:rPr>
              <a:t>restricted freedom of choice in some situations.</a:t>
            </a:r>
          </a:p>
        </p:txBody>
      </p:sp>
      <p:pic>
        <p:nvPicPr>
          <p:cNvPr id="6" name="Picture 5" descr="5 Best Ways to Evaluate Nursing Home Quality Standards - Anglian Care">
            <a:extLst>
              <a:ext uri="{FF2B5EF4-FFF2-40B4-BE49-F238E27FC236}">
                <a16:creationId xmlns:a16="http://schemas.microsoft.com/office/drawing/2014/main" id="{8FBEA6A9-9180-A40F-8CB3-152E14E0B603}"/>
              </a:ext>
            </a:extLst>
          </p:cNvPr>
          <p:cNvPicPr>
            <a:picLocks noChangeAspect="1"/>
          </p:cNvPicPr>
          <p:nvPr/>
        </p:nvPicPr>
        <p:blipFill>
          <a:blip r:embed="rId5"/>
          <a:stretch>
            <a:fillRect/>
          </a:stretch>
        </p:blipFill>
        <p:spPr>
          <a:xfrm>
            <a:off x="7349684" y="844062"/>
            <a:ext cx="4596710" cy="3066251"/>
          </a:xfrm>
          <a:prstGeom prst="rect">
            <a:avLst/>
          </a:prstGeom>
        </p:spPr>
      </p:pic>
      <p:pic>
        <p:nvPicPr>
          <p:cNvPr id="2" name="Recorded Sound">
            <a:hlinkClick r:id="" action="ppaction://media"/>
            <a:extLst>
              <a:ext uri="{FF2B5EF4-FFF2-40B4-BE49-F238E27FC236}">
                <a16:creationId xmlns:a16="http://schemas.microsoft.com/office/drawing/2014/main" id="{78EDF9F1-5F0C-0B00-DAA3-A4436F167A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71009" y="4934565"/>
            <a:ext cx="487363" cy="487363"/>
          </a:xfrm>
          <a:prstGeom prst="rect">
            <a:avLst/>
          </a:prstGeom>
        </p:spPr>
      </p:pic>
    </p:spTree>
    <p:extLst>
      <p:ext uri="{BB962C8B-B14F-4D97-AF65-F5344CB8AC3E}">
        <p14:creationId xmlns:p14="http://schemas.microsoft.com/office/powerpoint/2010/main" val="1590498986"/>
      </p:ext>
    </p:extLst>
  </p:cSld>
  <p:clrMapOvr>
    <a:masterClrMapping/>
  </p:clrMapOvr>
  <mc:AlternateContent xmlns:mc="http://schemas.openxmlformats.org/markup-compatibility/2006">
    <mc:Choice xmlns:p14="http://schemas.microsoft.com/office/powerpoint/2010/main" Requires="p14">
      <p:transition spd="slow" p14:dur="3400" advTm="91576">
        <p14:reveal/>
      </p:transition>
    </mc:Choice>
    <mc:Fallback>
      <p:transition spd="slow" advTm="915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5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9FDB7-4367-584C-D1AD-C97F637052D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2F8D6E4-53F9-C72B-5020-9033DB99B7F9}"/>
              </a:ext>
            </a:extLst>
          </p:cNvPr>
          <p:cNvPicPr>
            <a:picLocks noChangeAspect="1"/>
          </p:cNvPicPr>
          <p:nvPr/>
        </p:nvPicPr>
        <p:blipFill>
          <a:blip r:embed="rId4"/>
          <a:srcRect t="6129" b="37621"/>
          <a:stretch>
            <a:fillRect/>
          </a:stretch>
        </p:blipFill>
        <p:spPr>
          <a:xfrm>
            <a:off x="-77037" y="11"/>
            <a:ext cx="12192000" cy="6857989"/>
          </a:xfrm>
          <a:prstGeom prst="rect">
            <a:avLst/>
          </a:prstGeom>
        </p:spPr>
      </p:pic>
      <p:sp>
        <p:nvSpPr>
          <p:cNvPr id="9" name="Rectangle 8">
            <a:extLst>
              <a:ext uri="{FF2B5EF4-FFF2-40B4-BE49-F238E27FC236}">
                <a16:creationId xmlns:a16="http://schemas.microsoft.com/office/drawing/2014/main" id="{253D37C9-03A6-6048-33D9-597BF7A9205C}"/>
              </a:ext>
            </a:extLst>
          </p:cNvPr>
          <p:cNvSpPr/>
          <p:nvPr/>
        </p:nvSpPr>
        <p:spPr>
          <a:xfrm>
            <a:off x="924449" y="122172"/>
            <a:ext cx="9827288" cy="1200329"/>
          </a:xfrm>
          <a:prstGeom prst="rect">
            <a:avLst/>
          </a:prstGeom>
          <a:noFill/>
        </p:spPr>
        <p:txBody>
          <a:bodyPr wrap="squar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Significance of growing ageing population in health and social care</a:t>
            </a:r>
          </a:p>
        </p:txBody>
      </p:sp>
      <p:sp>
        <p:nvSpPr>
          <p:cNvPr id="11" name="TextBox 10">
            <a:extLst>
              <a:ext uri="{FF2B5EF4-FFF2-40B4-BE49-F238E27FC236}">
                <a16:creationId xmlns:a16="http://schemas.microsoft.com/office/drawing/2014/main" id="{0952D3B2-63A7-92AD-F07D-47B5B6140844}"/>
              </a:ext>
            </a:extLst>
          </p:cNvPr>
          <p:cNvSpPr txBox="1"/>
          <p:nvPr/>
        </p:nvSpPr>
        <p:spPr>
          <a:xfrm>
            <a:off x="521110" y="1594911"/>
            <a:ext cx="5132439" cy="3139321"/>
          </a:xfrm>
          <a:prstGeom prst="rect">
            <a:avLst/>
          </a:prstGeom>
          <a:noFill/>
        </p:spPr>
        <p:txBody>
          <a:bodyPr wrap="square" rtlCol="0">
            <a:spAutoFit/>
          </a:bodyPr>
          <a:lstStyle/>
          <a:p>
            <a:r>
              <a:rPr lang="en-GB" dirty="0">
                <a:solidFill>
                  <a:schemeClr val="tx2">
                    <a:lumMod val="90000"/>
                    <a:lumOff val="10000"/>
                  </a:schemeClr>
                </a:solidFill>
              </a:rPr>
              <a:t>Despite local economic constraints, populations are ageing globally. The prevalence of age-related illnesses determines a population's health as they age, necessitating strategies that concentrate on their prevention and treatment. Contrary to common belief, the economic effects of ageing may be negligible if older people make economic contributions and healthcare services adjust to meet evolving health demands. As the number of individuals in need of care increases, so will the need for social care</a:t>
            </a:r>
            <a:r>
              <a:rPr lang="en-GB" dirty="0"/>
              <a:t>.</a:t>
            </a:r>
            <a:endParaRPr lang="en-GB" dirty="0">
              <a:solidFill>
                <a:schemeClr val="tx2">
                  <a:lumMod val="90000"/>
                  <a:lumOff val="10000"/>
                </a:schemeClr>
              </a:solidFill>
            </a:endParaRPr>
          </a:p>
        </p:txBody>
      </p:sp>
      <p:sp>
        <p:nvSpPr>
          <p:cNvPr id="14" name="TextBox 13">
            <a:extLst>
              <a:ext uri="{FF2B5EF4-FFF2-40B4-BE49-F238E27FC236}">
                <a16:creationId xmlns:a16="http://schemas.microsoft.com/office/drawing/2014/main" id="{F95F8902-2E59-CA90-2F2F-E59A9949AE24}"/>
              </a:ext>
            </a:extLst>
          </p:cNvPr>
          <p:cNvSpPr txBox="1"/>
          <p:nvPr/>
        </p:nvSpPr>
        <p:spPr>
          <a:xfrm>
            <a:off x="5535562" y="1012043"/>
            <a:ext cx="6135328" cy="4524315"/>
          </a:xfrm>
          <a:prstGeom prst="rect">
            <a:avLst/>
          </a:prstGeom>
          <a:noFill/>
        </p:spPr>
        <p:txBody>
          <a:bodyPr wrap="square">
            <a:spAutoFit/>
          </a:bodyPr>
          <a:lstStyle/>
          <a:p>
            <a:pPr>
              <a:buNone/>
            </a:pPr>
            <a:br>
              <a:rPr lang="en-GB" sz="1600" dirty="0">
                <a:solidFill>
                  <a:schemeClr val="tx2">
                    <a:lumMod val="90000"/>
                    <a:lumOff val="10000"/>
                  </a:schemeClr>
                </a:solidFill>
                <a:latin typeface="Abadi" panose="020B0604020104020204" pitchFamily="34" charset="0"/>
              </a:rPr>
            </a:b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Culture, religion, family relationships, economic circumstances, and media representation all have an impact on how people perceive ageing.</a:t>
            </a:r>
            <a:br>
              <a:rPr lang="en-GB" sz="1600" dirty="0">
                <a:solidFill>
                  <a:schemeClr val="tx2">
                    <a:lumMod val="90000"/>
                    <a:lumOff val="10000"/>
                  </a:schemeClr>
                </a:solidFill>
                <a:latin typeface="Abadi" panose="020B0604020104020204" pitchFamily="34" charset="0"/>
              </a:rPr>
            </a:b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Positive perceptions: Older people are seen as sources of knowledge, experience, and direction in many civilisations. They frequently play significant roles in family and community life and are revered for their wisdom.</a:t>
            </a: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Negative perceptions: In other contexts, ageing is linked to illness, decreased productivity, reliance, and physical decline. Discrimination and social marginalisation may result from these stereotypes.</a:t>
            </a: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Cultural differences: While more individualistic civilisations may place a higher value on youth, independence, and economic production, collectivist cultures frequently place a larger focus on honouring and caring for older persons. However, attitudes are shifting in many nations due to urbanisation and modernisation.</a:t>
            </a:r>
          </a:p>
        </p:txBody>
      </p:sp>
      <p:pic>
        <p:nvPicPr>
          <p:cNvPr id="2" name="Recorded Sound">
            <a:hlinkClick r:id="" action="ppaction://media"/>
            <a:extLst>
              <a:ext uri="{FF2B5EF4-FFF2-40B4-BE49-F238E27FC236}">
                <a16:creationId xmlns:a16="http://schemas.microsoft.com/office/drawing/2014/main" id="{8F56F4A3-9A7B-FFD0-294F-C3A79999F8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42642" y="5006642"/>
            <a:ext cx="487363" cy="487363"/>
          </a:xfrm>
          <a:prstGeom prst="rect">
            <a:avLst/>
          </a:prstGeom>
        </p:spPr>
      </p:pic>
    </p:spTree>
    <p:extLst>
      <p:ext uri="{BB962C8B-B14F-4D97-AF65-F5344CB8AC3E}">
        <p14:creationId xmlns:p14="http://schemas.microsoft.com/office/powerpoint/2010/main" val="1739231070"/>
      </p:ext>
    </p:extLst>
  </p:cSld>
  <p:clrMapOvr>
    <a:masterClrMapping/>
  </p:clrMapOvr>
  <mc:AlternateContent xmlns:mc="http://schemas.openxmlformats.org/markup-compatibility/2006">
    <mc:Choice xmlns:p14="http://schemas.microsoft.com/office/powerpoint/2010/main" Requires="p14">
      <p:transition spd="slow" p14:dur="4000" advTm="62411">
        <p14:vortex dir="r"/>
      </p:transition>
    </mc:Choice>
    <mc:Fallback>
      <p:transition spd="slow" advTm="624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41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763599-2F2E-EA44-9D39-9D0AF2B1AB7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37F071D0-58EB-BAE6-40BE-A5F0942F65A3}"/>
              </a:ext>
            </a:extLst>
          </p:cNvPr>
          <p:cNvPicPr>
            <a:picLocks noChangeAspect="1"/>
          </p:cNvPicPr>
          <p:nvPr/>
        </p:nvPicPr>
        <p:blipFill>
          <a:blip r:embed="rId4"/>
          <a:srcRect t="6129" b="37621"/>
          <a:stretch>
            <a:fillRect/>
          </a:stretch>
        </p:blipFill>
        <p:spPr>
          <a:xfrm>
            <a:off x="-77037" y="11"/>
            <a:ext cx="12192000" cy="6857989"/>
          </a:xfrm>
          <a:prstGeom prst="rect">
            <a:avLst/>
          </a:prstGeom>
        </p:spPr>
      </p:pic>
      <p:sp>
        <p:nvSpPr>
          <p:cNvPr id="9" name="Rectangle 8">
            <a:extLst>
              <a:ext uri="{FF2B5EF4-FFF2-40B4-BE49-F238E27FC236}">
                <a16:creationId xmlns:a16="http://schemas.microsoft.com/office/drawing/2014/main" id="{C634D082-5359-51BF-5F15-9E30A720D75E}"/>
              </a:ext>
            </a:extLst>
          </p:cNvPr>
          <p:cNvSpPr/>
          <p:nvPr/>
        </p:nvSpPr>
        <p:spPr>
          <a:xfrm>
            <a:off x="924449" y="122172"/>
            <a:ext cx="9827288" cy="1200329"/>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Current services and support for older people in the UK</a:t>
            </a:r>
            <a:endParaRPr lang="en-US" sz="3600" b="1" cap="none" spc="0" dirty="0">
              <a:ln w="22225">
                <a:solidFill>
                  <a:schemeClr val="accent2"/>
                </a:solidFill>
                <a:prstDash val="solid"/>
              </a:ln>
              <a:solidFill>
                <a:schemeClr val="accent2">
                  <a:lumMod val="40000"/>
                  <a:lumOff val="60000"/>
                </a:schemeClr>
              </a:solidFill>
              <a:effectLst/>
            </a:endParaRPr>
          </a:p>
        </p:txBody>
      </p:sp>
      <p:sp>
        <p:nvSpPr>
          <p:cNvPr id="5" name="TextBox 4">
            <a:extLst>
              <a:ext uri="{FF2B5EF4-FFF2-40B4-BE49-F238E27FC236}">
                <a16:creationId xmlns:a16="http://schemas.microsoft.com/office/drawing/2014/main" id="{C313A2E6-7527-D9A2-44BC-1E0156D1D91A}"/>
              </a:ext>
            </a:extLst>
          </p:cNvPr>
          <p:cNvSpPr txBox="1"/>
          <p:nvPr/>
        </p:nvSpPr>
        <p:spPr>
          <a:xfrm>
            <a:off x="727587" y="1396181"/>
            <a:ext cx="5574890" cy="5078313"/>
          </a:xfrm>
          <a:prstGeom prst="rect">
            <a:avLst/>
          </a:prstGeom>
          <a:noFill/>
        </p:spPr>
        <p:txBody>
          <a:bodyPr wrap="square" rtlCol="0">
            <a:spAutoFit/>
          </a:bodyPr>
          <a:lstStyle/>
          <a:p>
            <a:r>
              <a:rPr lang="en-GB" dirty="0">
                <a:solidFill>
                  <a:schemeClr val="tx2">
                    <a:lumMod val="90000"/>
                    <a:lumOff val="10000"/>
                  </a:schemeClr>
                </a:solidFill>
              </a:rPr>
              <a:t>In the UK, the NHS, local authorities, charities, and independent care providers all offer assistance and services to senior citizens. The goal is to support older individuals in maintaining their independence, health, and social connections for as long as feasible.</a:t>
            </a:r>
            <a:br>
              <a:rPr lang="en-GB" dirty="0">
                <a:solidFill>
                  <a:schemeClr val="tx2">
                    <a:lumMod val="90000"/>
                    <a:lumOff val="10000"/>
                  </a:schemeClr>
                </a:solidFill>
              </a:rPr>
            </a:br>
            <a:br>
              <a:rPr lang="en-GB" dirty="0">
                <a:solidFill>
                  <a:schemeClr val="tx2">
                    <a:lumMod val="90000"/>
                    <a:lumOff val="10000"/>
                  </a:schemeClr>
                </a:solidFill>
              </a:rPr>
            </a:br>
            <a:r>
              <a:rPr lang="en-GB" dirty="0">
                <a:solidFill>
                  <a:schemeClr val="tx2">
                    <a:lumMod val="90000"/>
                    <a:lumOff val="10000"/>
                  </a:schemeClr>
                </a:solidFill>
              </a:rPr>
              <a:t>1. Medical care (NHS)</a:t>
            </a:r>
            <a:br>
              <a:rPr lang="en-GB" dirty="0">
                <a:solidFill>
                  <a:schemeClr val="tx2">
                    <a:lumMod val="90000"/>
                    <a:lumOff val="10000"/>
                  </a:schemeClr>
                </a:solidFill>
              </a:rPr>
            </a:br>
            <a:br>
              <a:rPr lang="en-GB" dirty="0">
                <a:solidFill>
                  <a:schemeClr val="tx2">
                    <a:lumMod val="90000"/>
                    <a:lumOff val="10000"/>
                  </a:schemeClr>
                </a:solidFill>
              </a:rPr>
            </a:br>
            <a:r>
              <a:rPr lang="en-GB" dirty="0">
                <a:solidFill>
                  <a:schemeClr val="tx2">
                    <a:lumMod val="90000"/>
                    <a:lumOff val="10000"/>
                  </a:schemeClr>
                </a:solidFill>
              </a:rPr>
              <a:t>The NHS offers a variety of services, such as:</a:t>
            </a:r>
            <a:br>
              <a:rPr lang="en-GB" dirty="0">
                <a:solidFill>
                  <a:schemeClr val="tx2">
                    <a:lumMod val="90000"/>
                    <a:lumOff val="10000"/>
                  </a:schemeClr>
                </a:solidFill>
              </a:rPr>
            </a:br>
            <a:br>
              <a:rPr lang="en-GB" dirty="0">
                <a:solidFill>
                  <a:schemeClr val="tx2">
                    <a:lumMod val="90000"/>
                    <a:lumOff val="10000"/>
                  </a:schemeClr>
                </a:solidFill>
              </a:rPr>
            </a:br>
            <a:r>
              <a:rPr lang="en-GB" dirty="0">
                <a:solidFill>
                  <a:schemeClr val="tx2">
                    <a:lumMod val="90000"/>
                    <a:lumOff val="10000"/>
                  </a:schemeClr>
                </a:solidFill>
              </a:rPr>
              <a:t>Community nursing services and general practitioners</a:t>
            </a:r>
            <a:br>
              <a:rPr lang="en-GB" dirty="0">
                <a:solidFill>
                  <a:schemeClr val="tx2">
                    <a:lumMod val="90000"/>
                    <a:lumOff val="10000"/>
                  </a:schemeClr>
                </a:solidFill>
              </a:rPr>
            </a:br>
            <a:r>
              <a:rPr lang="en-GB" dirty="0">
                <a:solidFill>
                  <a:schemeClr val="tx2">
                    <a:lumMod val="90000"/>
                    <a:lumOff val="10000"/>
                  </a:schemeClr>
                </a:solidFill>
              </a:rPr>
              <a:t>Hospital treatment</a:t>
            </a:r>
            <a:br>
              <a:rPr lang="en-GB" dirty="0">
                <a:solidFill>
                  <a:schemeClr val="tx2">
                    <a:lumMod val="90000"/>
                    <a:lumOff val="10000"/>
                  </a:schemeClr>
                </a:solidFill>
              </a:rPr>
            </a:br>
            <a:r>
              <a:rPr lang="en-GB" dirty="0">
                <a:solidFill>
                  <a:schemeClr val="tx2">
                    <a:lumMod val="90000"/>
                    <a:lumOff val="10000"/>
                  </a:schemeClr>
                </a:solidFill>
              </a:rPr>
              <a:t>Preventing and treating falls</a:t>
            </a:r>
            <a:br>
              <a:rPr lang="en-GB" dirty="0">
                <a:solidFill>
                  <a:schemeClr val="tx2">
                    <a:lumMod val="90000"/>
                    <a:lumOff val="10000"/>
                  </a:schemeClr>
                </a:solidFill>
              </a:rPr>
            </a:br>
            <a:r>
              <a:rPr lang="en-GB" dirty="0">
                <a:solidFill>
                  <a:schemeClr val="tx2">
                    <a:lumMod val="90000"/>
                    <a:lumOff val="10000"/>
                  </a:schemeClr>
                </a:solidFill>
              </a:rPr>
              <a:t>Dementia services and memory evaluation</a:t>
            </a:r>
            <a:br>
              <a:rPr lang="en-GB" dirty="0">
                <a:solidFill>
                  <a:schemeClr val="tx2">
                    <a:lumMod val="90000"/>
                    <a:lumOff val="10000"/>
                  </a:schemeClr>
                </a:solidFill>
              </a:rPr>
            </a:br>
            <a:r>
              <a:rPr lang="en-GB" dirty="0">
                <a:solidFill>
                  <a:schemeClr val="tx2">
                    <a:lumMod val="90000"/>
                    <a:lumOff val="10000"/>
                  </a:schemeClr>
                </a:solidFill>
              </a:rPr>
              <a:t>Support for mental health</a:t>
            </a:r>
            <a:br>
              <a:rPr lang="en-GB" dirty="0">
                <a:solidFill>
                  <a:schemeClr val="tx2">
                    <a:lumMod val="90000"/>
                    <a:lumOff val="10000"/>
                  </a:schemeClr>
                </a:solidFill>
              </a:rPr>
            </a:br>
            <a:r>
              <a:rPr lang="en-GB" dirty="0">
                <a:solidFill>
                  <a:schemeClr val="tx2">
                    <a:lumMod val="90000"/>
                    <a:lumOff val="10000"/>
                  </a:schemeClr>
                </a:solidFill>
              </a:rPr>
              <a:t>Occupational therapy, speech therapy, and physical treatment</a:t>
            </a:r>
            <a:br>
              <a:rPr lang="en-GB" dirty="0">
                <a:solidFill>
                  <a:schemeClr val="tx2">
                    <a:lumMod val="90000"/>
                    <a:lumOff val="10000"/>
                  </a:schemeClr>
                </a:solidFill>
              </a:rPr>
            </a:br>
            <a:r>
              <a:rPr lang="en-GB" dirty="0">
                <a:solidFill>
                  <a:schemeClr val="tx2">
                    <a:lumMod val="90000"/>
                    <a:lumOff val="10000"/>
                  </a:schemeClr>
                </a:solidFill>
              </a:rPr>
              <a:t>Palliative and final care</a:t>
            </a:r>
          </a:p>
        </p:txBody>
      </p:sp>
      <p:sp>
        <p:nvSpPr>
          <p:cNvPr id="6" name="TextBox 5">
            <a:extLst>
              <a:ext uri="{FF2B5EF4-FFF2-40B4-BE49-F238E27FC236}">
                <a16:creationId xmlns:a16="http://schemas.microsoft.com/office/drawing/2014/main" id="{62597AF8-6D1B-ACF9-49B4-B730425475C7}"/>
              </a:ext>
            </a:extLst>
          </p:cNvPr>
          <p:cNvSpPr txBox="1"/>
          <p:nvPr/>
        </p:nvSpPr>
        <p:spPr>
          <a:xfrm>
            <a:off x="6921910" y="1322501"/>
            <a:ext cx="4119716" cy="3970318"/>
          </a:xfrm>
          <a:prstGeom prst="rect">
            <a:avLst/>
          </a:prstGeom>
          <a:noFill/>
        </p:spPr>
        <p:txBody>
          <a:bodyPr wrap="square" rtlCol="0">
            <a:spAutoFit/>
          </a:bodyPr>
          <a:lstStyle/>
          <a:p>
            <a:r>
              <a:rPr lang="en-GB" dirty="0">
                <a:solidFill>
                  <a:schemeClr val="tx2">
                    <a:lumMod val="75000"/>
                    <a:lumOff val="25000"/>
                  </a:schemeClr>
                </a:solidFill>
              </a:rPr>
              <a:t>Encouragement to maintain independence</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Many elderly persons are assisted in remaining in their own homes by:</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Home modifications, such as stairlifts, ramps, and grab rails</a:t>
            </a:r>
            <a:br>
              <a:rPr lang="en-GB" dirty="0">
                <a:solidFill>
                  <a:schemeClr val="tx2">
                    <a:lumMod val="75000"/>
                    <a:lumOff val="25000"/>
                  </a:schemeClr>
                </a:solidFill>
              </a:rPr>
            </a:br>
            <a:r>
              <a:rPr lang="en-GB" dirty="0">
                <a:solidFill>
                  <a:schemeClr val="tx2">
                    <a:lumMod val="75000"/>
                    <a:lumOff val="25000"/>
                  </a:schemeClr>
                </a:solidFill>
              </a:rPr>
              <a:t>Personal alarms and telecare</a:t>
            </a:r>
            <a:br>
              <a:rPr lang="en-GB" dirty="0">
                <a:solidFill>
                  <a:schemeClr val="tx2">
                    <a:lumMod val="75000"/>
                    <a:lumOff val="25000"/>
                  </a:schemeClr>
                </a:solidFill>
              </a:rPr>
            </a:br>
            <a:r>
              <a:rPr lang="en-GB" dirty="0">
                <a:solidFill>
                  <a:schemeClr val="tx2">
                    <a:lumMod val="75000"/>
                    <a:lumOff val="25000"/>
                  </a:schemeClr>
                </a:solidFill>
              </a:rPr>
              <a:t>Mobility apparatus</a:t>
            </a:r>
            <a:br>
              <a:rPr lang="en-GB" dirty="0">
                <a:solidFill>
                  <a:schemeClr val="tx2">
                    <a:lumMod val="75000"/>
                    <a:lumOff val="25000"/>
                  </a:schemeClr>
                </a:solidFill>
              </a:rPr>
            </a:br>
            <a:r>
              <a:rPr lang="en-GB" dirty="0">
                <a:solidFill>
                  <a:schemeClr val="tx2">
                    <a:lumMod val="75000"/>
                    <a:lumOff val="25000"/>
                  </a:schemeClr>
                </a:solidFill>
              </a:rPr>
              <a:t>Shopping, cleaning, and laundry assistance at home</a:t>
            </a:r>
            <a:br>
              <a:rPr lang="en-GB" dirty="0">
                <a:solidFill>
                  <a:schemeClr val="tx2">
                    <a:lumMod val="75000"/>
                    <a:lumOff val="25000"/>
                  </a:schemeClr>
                </a:solidFill>
              </a:rPr>
            </a:br>
            <a:r>
              <a:rPr lang="en-GB" dirty="0">
                <a:solidFill>
                  <a:schemeClr val="tx2">
                    <a:lumMod val="75000"/>
                    <a:lumOff val="25000"/>
                  </a:schemeClr>
                </a:solidFill>
              </a:rPr>
              <a:t>Meal delivery services</a:t>
            </a:r>
            <a:br>
              <a:rPr lang="en-GB" dirty="0">
                <a:solidFill>
                  <a:schemeClr val="tx2">
                    <a:lumMod val="75000"/>
                    <a:lumOff val="25000"/>
                  </a:schemeClr>
                </a:solidFill>
              </a:rPr>
            </a:br>
            <a:r>
              <a:rPr lang="en-GB" dirty="0">
                <a:solidFill>
                  <a:schemeClr val="tx2">
                    <a:lumMod val="75000"/>
                    <a:lumOff val="25000"/>
                  </a:schemeClr>
                </a:solidFill>
              </a:rPr>
              <a:t>Transportation support</a:t>
            </a:r>
          </a:p>
        </p:txBody>
      </p:sp>
      <p:pic>
        <p:nvPicPr>
          <p:cNvPr id="3" name="Recorded Sound">
            <a:hlinkClick r:id="" action="ppaction://media"/>
            <a:extLst>
              <a:ext uri="{FF2B5EF4-FFF2-40B4-BE49-F238E27FC236}">
                <a16:creationId xmlns:a16="http://schemas.microsoft.com/office/drawing/2014/main" id="{190BF79B-BC83-3834-65BB-A6EEFDB23D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945050794"/>
      </p:ext>
    </p:extLst>
  </p:cSld>
  <p:clrMapOvr>
    <a:masterClrMapping/>
  </p:clrMapOvr>
  <mc:AlternateContent xmlns:mc="http://schemas.openxmlformats.org/markup-compatibility/2006">
    <mc:Choice xmlns:p14="http://schemas.microsoft.com/office/powerpoint/2010/main" Requires="p14">
      <p:transition spd="slow" p14:dur="3000" advTm="162090">
        <p14:shred/>
      </p:transition>
    </mc:Choice>
    <mc:Fallback>
      <p:transition spd="slow" advTm="16209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87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D87E8-3BC7-0CAA-7825-4AFC94E343C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DCF76D8-8D4C-5097-AF45-08229F8C4821}"/>
              </a:ext>
            </a:extLst>
          </p:cNvPr>
          <p:cNvPicPr>
            <a:picLocks noChangeAspect="1"/>
          </p:cNvPicPr>
          <p:nvPr/>
        </p:nvPicPr>
        <p:blipFill>
          <a:blip r:embed="rId4"/>
          <a:srcRect t="6129" b="37621"/>
          <a:stretch>
            <a:fillRect/>
          </a:stretch>
        </p:blipFill>
        <p:spPr>
          <a:xfrm>
            <a:off x="0" y="0"/>
            <a:ext cx="12192000" cy="6857989"/>
          </a:xfrm>
          <a:prstGeom prst="rect">
            <a:avLst/>
          </a:prstGeom>
        </p:spPr>
      </p:pic>
      <p:sp>
        <p:nvSpPr>
          <p:cNvPr id="9" name="Rectangle 8">
            <a:extLst>
              <a:ext uri="{FF2B5EF4-FFF2-40B4-BE49-F238E27FC236}">
                <a16:creationId xmlns:a16="http://schemas.microsoft.com/office/drawing/2014/main" id="{395AD35A-1C9C-DD43-7F45-5CFA5E95D2EF}"/>
              </a:ext>
            </a:extLst>
          </p:cNvPr>
          <p:cNvSpPr/>
          <p:nvPr/>
        </p:nvSpPr>
        <p:spPr>
          <a:xfrm>
            <a:off x="924449" y="122172"/>
            <a:ext cx="9827288" cy="1200329"/>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Residential care and nursing homes care provisions.</a:t>
            </a:r>
            <a:endParaRPr lang="en-US" sz="3600" b="1" cap="none" spc="0" dirty="0">
              <a:ln w="22225">
                <a:solidFill>
                  <a:schemeClr val="accent2"/>
                </a:solidFill>
                <a:prstDash val="solid"/>
              </a:ln>
              <a:solidFill>
                <a:schemeClr val="accent2">
                  <a:lumMod val="40000"/>
                  <a:lumOff val="60000"/>
                </a:schemeClr>
              </a:solidFill>
              <a:effectLst/>
            </a:endParaRPr>
          </a:p>
        </p:txBody>
      </p:sp>
      <p:sp>
        <p:nvSpPr>
          <p:cNvPr id="5" name="TextBox 4">
            <a:extLst>
              <a:ext uri="{FF2B5EF4-FFF2-40B4-BE49-F238E27FC236}">
                <a16:creationId xmlns:a16="http://schemas.microsoft.com/office/drawing/2014/main" id="{43A67653-8697-5B8C-DEBF-1A3E9390DFBB}"/>
              </a:ext>
            </a:extLst>
          </p:cNvPr>
          <p:cNvSpPr txBox="1"/>
          <p:nvPr/>
        </p:nvSpPr>
        <p:spPr>
          <a:xfrm>
            <a:off x="373626" y="1322501"/>
            <a:ext cx="5672996" cy="4801314"/>
          </a:xfrm>
          <a:prstGeom prst="rect">
            <a:avLst/>
          </a:prstGeom>
          <a:noFill/>
        </p:spPr>
        <p:txBody>
          <a:bodyPr wrap="square" rtlCol="0">
            <a:spAutoFit/>
          </a:bodyPr>
          <a:lstStyle/>
          <a:p>
            <a:r>
              <a:rPr lang="en-GB" dirty="0">
                <a:solidFill>
                  <a:schemeClr val="tx2">
                    <a:lumMod val="75000"/>
                    <a:lumOff val="25000"/>
                  </a:schemeClr>
                </a:solidFill>
              </a:rPr>
              <a:t>The services, resources, and guidelines that guarantee residents receive safe, suitable, and person-centred care are known as nursing home-specific care provisions. Typically, these consist of:</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Individual Care</a:t>
            </a:r>
            <a:br>
              <a:rPr lang="en-GB" dirty="0">
                <a:solidFill>
                  <a:schemeClr val="tx2">
                    <a:lumMod val="75000"/>
                    <a:lumOff val="25000"/>
                  </a:schemeClr>
                </a:solidFill>
              </a:rPr>
            </a:br>
            <a:r>
              <a:rPr lang="en-GB" dirty="0">
                <a:solidFill>
                  <a:schemeClr val="tx2">
                    <a:lumMod val="75000"/>
                    <a:lumOff val="25000"/>
                  </a:schemeClr>
                </a:solidFill>
              </a:rPr>
              <a:t>help with clothing, grooming, bathing, and using the restroom.</a:t>
            </a:r>
            <a:br>
              <a:rPr lang="en-GB" dirty="0">
                <a:solidFill>
                  <a:schemeClr val="tx2">
                    <a:lumMod val="75000"/>
                    <a:lumOff val="25000"/>
                  </a:schemeClr>
                </a:solidFill>
              </a:rPr>
            </a:br>
            <a:r>
              <a:rPr lang="en-GB" dirty="0">
                <a:solidFill>
                  <a:schemeClr val="tx2">
                    <a:lumMod val="75000"/>
                    <a:lumOff val="25000"/>
                  </a:schemeClr>
                </a:solidFill>
              </a:rPr>
              <a:t>assistance with eating and keeping oneself clean.</a:t>
            </a:r>
            <a:br>
              <a:rPr lang="en-GB" dirty="0">
                <a:solidFill>
                  <a:schemeClr val="tx2">
                    <a:lumMod val="75000"/>
                    <a:lumOff val="25000"/>
                  </a:schemeClr>
                </a:solidFill>
              </a:rPr>
            </a:br>
            <a:r>
              <a:rPr lang="en-GB" dirty="0">
                <a:solidFill>
                  <a:schemeClr val="tx2">
                    <a:lumMod val="75000"/>
                    <a:lumOff val="25000"/>
                  </a:schemeClr>
                </a:solidFill>
              </a:rPr>
              <a:t>aid in mobility, such as moving and shifting positions to avoid pressure sores.</a:t>
            </a:r>
            <a:br>
              <a:rPr lang="en-GB" dirty="0">
                <a:solidFill>
                  <a:schemeClr val="tx2">
                    <a:lumMod val="75000"/>
                    <a:lumOff val="25000"/>
                  </a:schemeClr>
                </a:solidFill>
              </a:rPr>
            </a:br>
            <a:r>
              <a:rPr lang="en-GB" dirty="0">
                <a:solidFill>
                  <a:schemeClr val="tx2">
                    <a:lumMod val="75000"/>
                    <a:lumOff val="25000"/>
                  </a:schemeClr>
                </a:solidFill>
              </a:rPr>
              <a:t>Medical and Nursing Care 24-hour nursing supervision (if necessary).</a:t>
            </a:r>
            <a:br>
              <a:rPr lang="en-GB" dirty="0">
                <a:solidFill>
                  <a:schemeClr val="tx2">
                    <a:lumMod val="75000"/>
                    <a:lumOff val="25000"/>
                  </a:schemeClr>
                </a:solidFill>
              </a:rPr>
            </a:br>
            <a:r>
              <a:rPr lang="en-GB" dirty="0">
                <a:solidFill>
                  <a:schemeClr val="tx2">
                    <a:lumMod val="75000"/>
                    <a:lumOff val="25000"/>
                  </a:schemeClr>
                </a:solidFill>
              </a:rPr>
              <a:t>administration and supervision of medications.</a:t>
            </a:r>
            <a:br>
              <a:rPr lang="en-GB" dirty="0">
                <a:solidFill>
                  <a:schemeClr val="tx2">
                    <a:lumMod val="75000"/>
                    <a:lumOff val="25000"/>
                  </a:schemeClr>
                </a:solidFill>
              </a:rPr>
            </a:br>
            <a:r>
              <a:rPr lang="en-GB" dirty="0">
                <a:solidFill>
                  <a:schemeClr val="tx2">
                    <a:lumMod val="75000"/>
                    <a:lumOff val="25000"/>
                  </a:schemeClr>
                </a:solidFill>
              </a:rPr>
              <a:t>wound care and the treatment of long-term illnesses like diabetes, heart disease, or dementia.</a:t>
            </a:r>
            <a:br>
              <a:rPr lang="en-GB" dirty="0">
                <a:solidFill>
                  <a:schemeClr val="tx2">
                    <a:lumMod val="75000"/>
                    <a:lumOff val="25000"/>
                  </a:schemeClr>
                </a:solidFill>
              </a:rPr>
            </a:br>
            <a:r>
              <a:rPr lang="en-GB" dirty="0">
                <a:solidFill>
                  <a:schemeClr val="tx2">
                    <a:lumMod val="75000"/>
                    <a:lumOff val="25000"/>
                  </a:schemeClr>
                </a:solidFill>
              </a:rPr>
              <a:t>routine vital sign monitoring and health evaluations.</a:t>
            </a:r>
            <a:endParaRPr lang="en-GB" dirty="0">
              <a:solidFill>
                <a:schemeClr val="tx2">
                  <a:lumMod val="75000"/>
                  <a:lumOff val="25000"/>
                </a:schemeClr>
              </a:solidFill>
              <a:latin typeface="Abadi" panose="020B0604020104020204" pitchFamily="34" charset="0"/>
            </a:endParaRPr>
          </a:p>
        </p:txBody>
      </p:sp>
      <p:graphicFrame>
        <p:nvGraphicFramePr>
          <p:cNvPr id="7" name="Table 6">
            <a:extLst>
              <a:ext uri="{FF2B5EF4-FFF2-40B4-BE49-F238E27FC236}">
                <a16:creationId xmlns:a16="http://schemas.microsoft.com/office/drawing/2014/main" id="{BDF95115-DAF8-FC75-C892-FE6511FCB78B}"/>
              </a:ext>
            </a:extLst>
          </p:cNvPr>
          <p:cNvGraphicFramePr>
            <a:graphicFrameLocks noGrp="1"/>
          </p:cNvGraphicFramePr>
          <p:nvPr>
            <p:extLst>
              <p:ext uri="{D42A27DB-BD31-4B8C-83A1-F6EECF244321}">
                <p14:modId xmlns:p14="http://schemas.microsoft.com/office/powerpoint/2010/main" val="612151811"/>
              </p:ext>
            </p:extLst>
          </p:nvPr>
        </p:nvGraphicFramePr>
        <p:xfrm>
          <a:off x="6363702" y="1322501"/>
          <a:ext cx="5511218" cy="5301820"/>
        </p:xfrm>
        <a:graphic>
          <a:graphicData uri="http://schemas.openxmlformats.org/drawingml/2006/table">
            <a:tbl>
              <a:tblPr/>
              <a:tblGrid>
                <a:gridCol w="2755609">
                  <a:extLst>
                    <a:ext uri="{9D8B030D-6E8A-4147-A177-3AD203B41FA5}">
                      <a16:colId xmlns:a16="http://schemas.microsoft.com/office/drawing/2014/main" val="2309669622"/>
                    </a:ext>
                  </a:extLst>
                </a:gridCol>
                <a:gridCol w="2755609">
                  <a:extLst>
                    <a:ext uri="{9D8B030D-6E8A-4147-A177-3AD203B41FA5}">
                      <a16:colId xmlns:a16="http://schemas.microsoft.com/office/drawing/2014/main" val="1549504538"/>
                    </a:ext>
                  </a:extLst>
                </a:gridCol>
              </a:tblGrid>
              <a:tr h="320858">
                <a:tc>
                  <a:txBody>
                    <a:bodyPr/>
                    <a:lstStyle/>
                    <a:p>
                      <a:pPr>
                        <a:buNone/>
                      </a:pPr>
                      <a:r>
                        <a:rPr lang="en-GB" sz="1600" b="1">
                          <a:solidFill>
                            <a:schemeClr val="tx2">
                              <a:lumMod val="75000"/>
                              <a:lumOff val="25000"/>
                            </a:schemeClr>
                          </a:solidFill>
                          <a:latin typeface="Abadi" panose="020B0604020104020204" pitchFamily="34" charset="0"/>
                        </a:rPr>
                        <a:t>Strengths</a:t>
                      </a:r>
                      <a:endParaRPr lang="en-GB" sz="1600">
                        <a:solidFill>
                          <a:schemeClr val="tx2">
                            <a:lumMod val="75000"/>
                            <a:lumOff val="25000"/>
                          </a:schemeClr>
                        </a:solidFill>
                        <a:latin typeface="Abadi" panose="020B0604020104020204" pitchFamily="34" charset="0"/>
                      </a:endParaRPr>
                    </a:p>
                  </a:txBody>
                  <a:tcPr marL="85003" marR="85003" marT="42502" marB="42502" anchor="ctr">
                    <a:lnL>
                      <a:noFill/>
                    </a:lnL>
                    <a:lnR>
                      <a:noFill/>
                    </a:lnR>
                    <a:lnT>
                      <a:noFill/>
                    </a:lnT>
                    <a:lnB>
                      <a:noFill/>
                    </a:lnB>
                    <a:noFill/>
                  </a:tcPr>
                </a:tc>
                <a:tc>
                  <a:txBody>
                    <a:bodyPr/>
                    <a:lstStyle/>
                    <a:p>
                      <a:pPr>
                        <a:buNone/>
                      </a:pPr>
                      <a:r>
                        <a:rPr lang="en-GB" sz="1600" b="1">
                          <a:solidFill>
                            <a:schemeClr val="tx2">
                              <a:lumMod val="75000"/>
                              <a:lumOff val="25000"/>
                            </a:schemeClr>
                          </a:solidFill>
                          <a:latin typeface="Abadi" panose="020B0604020104020204" pitchFamily="34" charset="0"/>
                        </a:rPr>
                        <a:t>Limitations</a:t>
                      </a:r>
                      <a:endParaRPr lang="en-GB" sz="1600">
                        <a:solidFill>
                          <a:schemeClr val="tx2">
                            <a:lumMod val="75000"/>
                            <a:lumOff val="25000"/>
                          </a:schemeClr>
                        </a:solidFill>
                        <a:latin typeface="Abadi" panose="020B0604020104020204" pitchFamily="34" charset="0"/>
                      </a:endParaRPr>
                    </a:p>
                  </a:txBody>
                  <a:tcPr marL="85003" marR="85003" marT="42502" marB="42502" anchor="ctr">
                    <a:lnL>
                      <a:noFill/>
                    </a:lnL>
                    <a:lnR>
                      <a:noFill/>
                    </a:lnR>
                    <a:lnT>
                      <a:noFill/>
                    </a:lnT>
                    <a:lnB>
                      <a:noFill/>
                    </a:lnB>
                    <a:noFill/>
                  </a:tcPr>
                </a:tc>
                <a:extLst>
                  <a:ext uri="{0D108BD9-81ED-4DB2-BD59-A6C34878D82A}">
                    <a16:rowId xmlns:a16="http://schemas.microsoft.com/office/drawing/2014/main" val="1637835365"/>
                  </a:ext>
                </a:extLst>
              </a:tr>
              <a:tr h="779748">
                <a:tc>
                  <a:txBody>
                    <a:bodyPr/>
                    <a:lstStyle/>
                    <a:p>
                      <a:pPr>
                        <a:buNone/>
                      </a:pPr>
                      <a:r>
                        <a:rPr lang="en-GB" sz="1600" b="1">
                          <a:solidFill>
                            <a:schemeClr val="tx2">
                              <a:lumMod val="75000"/>
                              <a:lumOff val="25000"/>
                            </a:schemeClr>
                          </a:solidFill>
                          <a:latin typeface="Abadi" panose="020B0604020104020204" pitchFamily="34" charset="0"/>
                        </a:rPr>
                        <a:t>24-hour care and support</a:t>
                      </a:r>
                      <a:r>
                        <a:rPr lang="en-GB" sz="1600">
                          <a:solidFill>
                            <a:schemeClr val="tx2">
                              <a:lumMod val="75000"/>
                              <a:lumOff val="25000"/>
                            </a:schemeClr>
                          </a:solidFill>
                          <a:latin typeface="Abadi" panose="020B0604020104020204" pitchFamily="34" charset="0"/>
                        </a:rPr>
                        <a:t> – Staff are available day and night to assist with personal care, medication, and daily living activities.</a:t>
                      </a:r>
                    </a:p>
                  </a:txBody>
                  <a:tcPr marL="85003" marR="85003" marT="42502" marB="42502" anchor="ctr">
                    <a:lnL>
                      <a:noFill/>
                    </a:lnL>
                    <a:lnR>
                      <a:noFill/>
                    </a:lnR>
                    <a:lnT>
                      <a:noFill/>
                    </a:lnT>
                    <a:lnB>
                      <a:noFill/>
                    </a:lnB>
                    <a:noFill/>
                  </a:tcPr>
                </a:tc>
                <a:tc>
                  <a:txBody>
                    <a:bodyPr/>
                    <a:lstStyle/>
                    <a:p>
                      <a:pPr>
                        <a:buNone/>
                      </a:pPr>
                      <a:r>
                        <a:rPr lang="en-GB" sz="1600" b="1">
                          <a:solidFill>
                            <a:schemeClr val="tx2">
                              <a:lumMod val="75000"/>
                              <a:lumOff val="25000"/>
                            </a:schemeClr>
                          </a:solidFill>
                          <a:latin typeface="Abadi" panose="020B0604020104020204" pitchFamily="34" charset="0"/>
                        </a:rPr>
                        <a:t>Loss of independence</a:t>
                      </a:r>
                      <a:r>
                        <a:rPr lang="en-GB" sz="1600">
                          <a:solidFill>
                            <a:schemeClr val="tx2">
                              <a:lumMod val="75000"/>
                              <a:lumOff val="25000"/>
                            </a:schemeClr>
                          </a:solidFill>
                          <a:latin typeface="Abadi" panose="020B0604020104020204" pitchFamily="34" charset="0"/>
                        </a:rPr>
                        <a:t> – Residents may have less control over their daily routines and decisions.</a:t>
                      </a:r>
                    </a:p>
                  </a:txBody>
                  <a:tcPr marL="85003" marR="85003" marT="42502" marB="42502" anchor="ctr">
                    <a:lnL>
                      <a:noFill/>
                    </a:lnL>
                    <a:lnR>
                      <a:noFill/>
                    </a:lnR>
                    <a:lnT>
                      <a:noFill/>
                    </a:lnT>
                    <a:lnB>
                      <a:noFill/>
                    </a:lnB>
                    <a:noFill/>
                  </a:tcPr>
                </a:tc>
                <a:extLst>
                  <a:ext uri="{0D108BD9-81ED-4DB2-BD59-A6C34878D82A}">
                    <a16:rowId xmlns:a16="http://schemas.microsoft.com/office/drawing/2014/main" val="2691010520"/>
                  </a:ext>
                </a:extLst>
              </a:tr>
              <a:tr h="779748">
                <a:tc>
                  <a:txBody>
                    <a:bodyPr/>
                    <a:lstStyle/>
                    <a:p>
                      <a:pPr>
                        <a:buNone/>
                      </a:pPr>
                      <a:r>
                        <a:rPr lang="en-GB" sz="1600" b="1" dirty="0">
                          <a:solidFill>
                            <a:schemeClr val="tx2">
                              <a:lumMod val="75000"/>
                              <a:lumOff val="25000"/>
                            </a:schemeClr>
                          </a:solidFill>
                          <a:latin typeface="Abadi" panose="020B0604020104020204" pitchFamily="34" charset="0"/>
                        </a:rPr>
                        <a:t>Safety and security</a:t>
                      </a:r>
                      <a:r>
                        <a:rPr lang="en-GB" sz="1600" dirty="0">
                          <a:solidFill>
                            <a:schemeClr val="tx2">
                              <a:lumMod val="75000"/>
                              <a:lumOff val="25000"/>
                            </a:schemeClr>
                          </a:solidFill>
                          <a:latin typeface="Abadi" panose="020B0604020104020204" pitchFamily="34" charset="0"/>
                        </a:rPr>
                        <a:t> – Homes are designed to reduce risks such as falls and ensure help is available in emergencies.</a:t>
                      </a:r>
                    </a:p>
                  </a:txBody>
                  <a:tcPr marL="85003" marR="85003" marT="42502" marB="42502" anchor="ctr">
                    <a:lnL>
                      <a:noFill/>
                    </a:lnL>
                    <a:lnR>
                      <a:noFill/>
                    </a:lnR>
                    <a:lnT>
                      <a:noFill/>
                    </a:lnT>
                    <a:lnB>
                      <a:noFill/>
                    </a:lnB>
                    <a:noFill/>
                  </a:tcPr>
                </a:tc>
                <a:tc>
                  <a:txBody>
                    <a:bodyPr/>
                    <a:lstStyle/>
                    <a:p>
                      <a:pPr>
                        <a:buNone/>
                      </a:pPr>
                      <a:r>
                        <a:rPr lang="en-GB" sz="1600" b="1">
                          <a:solidFill>
                            <a:schemeClr val="tx2">
                              <a:lumMod val="75000"/>
                              <a:lumOff val="25000"/>
                            </a:schemeClr>
                          </a:solidFill>
                          <a:latin typeface="Abadi" panose="020B0604020104020204" pitchFamily="34" charset="0"/>
                        </a:rPr>
                        <a:t>Cost</a:t>
                      </a:r>
                      <a:r>
                        <a:rPr lang="en-GB" sz="1600">
                          <a:solidFill>
                            <a:schemeClr val="tx2">
                              <a:lumMod val="75000"/>
                              <a:lumOff val="25000"/>
                            </a:schemeClr>
                          </a:solidFill>
                          <a:latin typeface="Abadi" panose="020B0604020104020204" pitchFamily="34" charset="0"/>
                        </a:rPr>
                        <a:t> – Residential care can be expensive, particularly for long-term stays.</a:t>
                      </a:r>
                    </a:p>
                  </a:txBody>
                  <a:tcPr marL="85003" marR="85003" marT="42502" marB="42502" anchor="ctr">
                    <a:lnL>
                      <a:noFill/>
                    </a:lnL>
                    <a:lnR>
                      <a:noFill/>
                    </a:lnR>
                    <a:lnT>
                      <a:noFill/>
                    </a:lnT>
                    <a:lnB>
                      <a:noFill/>
                    </a:lnB>
                    <a:noFill/>
                  </a:tcPr>
                </a:tc>
                <a:extLst>
                  <a:ext uri="{0D108BD9-81ED-4DB2-BD59-A6C34878D82A}">
                    <a16:rowId xmlns:a16="http://schemas.microsoft.com/office/drawing/2014/main" val="3133289487"/>
                  </a:ext>
                </a:extLst>
              </a:tr>
              <a:tr h="779748">
                <a:tc>
                  <a:txBody>
                    <a:bodyPr/>
                    <a:lstStyle/>
                    <a:p>
                      <a:pPr>
                        <a:buNone/>
                      </a:pPr>
                      <a:r>
                        <a:rPr lang="en-GB" sz="1600" b="1">
                          <a:solidFill>
                            <a:schemeClr val="tx2">
                              <a:lumMod val="75000"/>
                              <a:lumOff val="25000"/>
                            </a:schemeClr>
                          </a:solidFill>
                          <a:latin typeface="Abadi" panose="020B0604020104020204" pitchFamily="34" charset="0"/>
                        </a:rPr>
                        <a:t>Social interaction</a:t>
                      </a:r>
                      <a:r>
                        <a:rPr lang="en-GB" sz="1600">
                          <a:solidFill>
                            <a:schemeClr val="tx2">
                              <a:lumMod val="75000"/>
                              <a:lumOff val="25000"/>
                            </a:schemeClr>
                          </a:solidFill>
                          <a:latin typeface="Abadi" panose="020B0604020104020204" pitchFamily="34" charset="0"/>
                        </a:rPr>
                        <a:t> – Residents have opportunities to make friends and participate in group activities, reducing loneliness.</a:t>
                      </a:r>
                    </a:p>
                  </a:txBody>
                  <a:tcPr marL="85003" marR="85003" marT="42502" marB="42502" anchor="ctr">
                    <a:lnL>
                      <a:noFill/>
                    </a:lnL>
                    <a:lnR>
                      <a:noFill/>
                    </a:lnR>
                    <a:lnT>
                      <a:noFill/>
                    </a:lnT>
                    <a:lnB>
                      <a:noFill/>
                    </a:lnB>
                    <a:noFill/>
                  </a:tcPr>
                </a:tc>
                <a:tc>
                  <a:txBody>
                    <a:bodyPr/>
                    <a:lstStyle/>
                    <a:p>
                      <a:pPr>
                        <a:buNone/>
                      </a:pPr>
                      <a:r>
                        <a:rPr lang="en-GB" sz="1600" b="1" dirty="0">
                          <a:solidFill>
                            <a:schemeClr val="tx2">
                              <a:lumMod val="75000"/>
                              <a:lumOff val="25000"/>
                            </a:schemeClr>
                          </a:solidFill>
                          <a:latin typeface="Abadi" panose="020B0604020104020204" pitchFamily="34" charset="0"/>
                        </a:rPr>
                        <a:t>Adjustment difficulties</a:t>
                      </a:r>
                      <a:r>
                        <a:rPr lang="en-GB" sz="1600" dirty="0">
                          <a:solidFill>
                            <a:schemeClr val="tx2">
                              <a:lumMod val="75000"/>
                              <a:lumOff val="25000"/>
                            </a:schemeClr>
                          </a:solidFill>
                          <a:latin typeface="Abadi" panose="020B0604020104020204" pitchFamily="34" charset="0"/>
                        </a:rPr>
                        <a:t> – Moving away from home can be emotionally challenging and may cause stress or anxiety.</a:t>
                      </a:r>
                    </a:p>
                  </a:txBody>
                  <a:tcPr marL="85003" marR="85003" marT="42502" marB="42502" anchor="ctr">
                    <a:lnL>
                      <a:noFill/>
                    </a:lnL>
                    <a:lnR>
                      <a:noFill/>
                    </a:lnR>
                    <a:lnT>
                      <a:noFill/>
                    </a:lnT>
                    <a:lnB>
                      <a:noFill/>
                    </a:lnB>
                    <a:noFill/>
                  </a:tcPr>
                </a:tc>
                <a:extLst>
                  <a:ext uri="{0D108BD9-81ED-4DB2-BD59-A6C34878D82A}">
                    <a16:rowId xmlns:a16="http://schemas.microsoft.com/office/drawing/2014/main" val="3842692820"/>
                  </a:ext>
                </a:extLst>
              </a:tr>
              <a:tr h="779748">
                <a:tc>
                  <a:txBody>
                    <a:bodyPr/>
                    <a:lstStyle/>
                    <a:p>
                      <a:pPr>
                        <a:buNone/>
                      </a:pPr>
                      <a:r>
                        <a:rPr lang="en-GB" sz="1600" b="1" dirty="0">
                          <a:solidFill>
                            <a:schemeClr val="tx2">
                              <a:lumMod val="75000"/>
                              <a:lumOff val="25000"/>
                            </a:schemeClr>
                          </a:solidFill>
                          <a:latin typeface="Abadi" panose="020B0604020104020204" pitchFamily="34" charset="0"/>
                        </a:rPr>
                        <a:t>Access to trained staff</a:t>
                      </a:r>
                      <a:r>
                        <a:rPr lang="en-GB" sz="1600" dirty="0">
                          <a:solidFill>
                            <a:schemeClr val="tx2">
                              <a:lumMod val="75000"/>
                              <a:lumOff val="25000"/>
                            </a:schemeClr>
                          </a:solidFill>
                          <a:latin typeface="Abadi" panose="020B0604020104020204" pitchFamily="34" charset="0"/>
                        </a:rPr>
                        <a:t> – Care workers can monitor residents' health and wellbeing and respond to changes quickly.</a:t>
                      </a:r>
                    </a:p>
                  </a:txBody>
                  <a:tcPr marL="85003" marR="85003" marT="42502" marB="42502" anchor="ctr">
                    <a:lnL>
                      <a:noFill/>
                    </a:lnL>
                    <a:lnR>
                      <a:noFill/>
                    </a:lnR>
                    <a:lnT>
                      <a:noFill/>
                    </a:lnT>
                    <a:lnB>
                      <a:noFill/>
                    </a:lnB>
                    <a:noFill/>
                  </a:tcPr>
                </a:tc>
                <a:tc>
                  <a:txBody>
                    <a:bodyPr/>
                    <a:lstStyle/>
                    <a:p>
                      <a:pPr>
                        <a:buNone/>
                      </a:pPr>
                      <a:r>
                        <a:rPr lang="en-GB" sz="1600" b="1" dirty="0">
                          <a:solidFill>
                            <a:schemeClr val="tx2">
                              <a:lumMod val="75000"/>
                              <a:lumOff val="25000"/>
                            </a:schemeClr>
                          </a:solidFill>
                          <a:latin typeface="Abadi" panose="020B0604020104020204" pitchFamily="34" charset="0"/>
                        </a:rPr>
                        <a:t>Limited privacy</a:t>
                      </a:r>
                      <a:r>
                        <a:rPr lang="en-GB" sz="1600" dirty="0">
                          <a:solidFill>
                            <a:schemeClr val="tx2">
                              <a:lumMod val="75000"/>
                              <a:lumOff val="25000"/>
                            </a:schemeClr>
                          </a:solidFill>
                          <a:latin typeface="Abadi" panose="020B0604020104020204" pitchFamily="34" charset="0"/>
                        </a:rPr>
                        <a:t> – Shared facilities and frequent staff involvement can reduce personal privacy.</a:t>
                      </a:r>
                    </a:p>
                  </a:txBody>
                  <a:tcPr marL="85003" marR="85003" marT="42502" marB="42502" anchor="ctr">
                    <a:lnL>
                      <a:noFill/>
                    </a:lnL>
                    <a:lnR>
                      <a:noFill/>
                    </a:lnR>
                    <a:lnT>
                      <a:noFill/>
                    </a:lnT>
                    <a:lnB>
                      <a:noFill/>
                    </a:lnB>
                    <a:noFill/>
                  </a:tcPr>
                </a:tc>
                <a:extLst>
                  <a:ext uri="{0D108BD9-81ED-4DB2-BD59-A6C34878D82A}">
                    <a16:rowId xmlns:a16="http://schemas.microsoft.com/office/drawing/2014/main" val="2352983016"/>
                  </a:ext>
                </a:extLst>
              </a:tr>
            </a:tbl>
          </a:graphicData>
        </a:graphic>
      </p:graphicFrame>
      <p:pic>
        <p:nvPicPr>
          <p:cNvPr id="2" name="Recorded Sound">
            <a:hlinkClick r:id="" action="ppaction://media"/>
            <a:extLst>
              <a:ext uri="{FF2B5EF4-FFF2-40B4-BE49-F238E27FC236}">
                <a16:creationId xmlns:a16="http://schemas.microsoft.com/office/drawing/2014/main" id="{6D31895C-A65D-C293-CD90-AAD0532D8B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294689242"/>
      </p:ext>
    </p:extLst>
  </p:cSld>
  <p:clrMapOvr>
    <a:masterClrMapping/>
  </p:clrMapOvr>
  <mc:AlternateContent xmlns:mc="http://schemas.openxmlformats.org/markup-compatibility/2006">
    <mc:Choice xmlns:p14="http://schemas.microsoft.com/office/powerpoint/2010/main" Requires="p14">
      <p:transition spd="slow" p14:dur="3900" advTm="136697">
        <p14:glitter pattern="hexagon"/>
      </p:transition>
    </mc:Choice>
    <mc:Fallback>
      <p:transition spd="slow" advTm="13669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66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21BB5-B3FB-F258-C42F-F2633FC1A61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55809F8-1E66-17DD-B89C-EDFB38D847A3}"/>
              </a:ext>
            </a:extLst>
          </p:cNvPr>
          <p:cNvPicPr>
            <a:picLocks noChangeAspect="1"/>
          </p:cNvPicPr>
          <p:nvPr/>
        </p:nvPicPr>
        <p:blipFill>
          <a:blip r:embed="rId4"/>
          <a:srcRect t="6129" b="37621"/>
          <a:stretch>
            <a:fillRect/>
          </a:stretch>
        </p:blipFill>
        <p:spPr>
          <a:xfrm>
            <a:off x="0" y="0"/>
            <a:ext cx="12192000" cy="6857989"/>
          </a:xfrm>
          <a:prstGeom prst="rect">
            <a:avLst/>
          </a:prstGeom>
        </p:spPr>
      </p:pic>
      <p:sp>
        <p:nvSpPr>
          <p:cNvPr id="3" name="TextBox 2">
            <a:extLst>
              <a:ext uri="{FF2B5EF4-FFF2-40B4-BE49-F238E27FC236}">
                <a16:creationId xmlns:a16="http://schemas.microsoft.com/office/drawing/2014/main" id="{CE53DEB8-DE77-B307-CDA6-7F8005096995}"/>
              </a:ext>
            </a:extLst>
          </p:cNvPr>
          <p:cNvSpPr txBox="1"/>
          <p:nvPr/>
        </p:nvSpPr>
        <p:spPr>
          <a:xfrm>
            <a:off x="176979" y="266142"/>
            <a:ext cx="4837471" cy="2308324"/>
          </a:xfrm>
          <a:prstGeom prst="rect">
            <a:avLst/>
          </a:prstGeom>
          <a:noFill/>
        </p:spPr>
        <p:txBody>
          <a:bodyPr wrap="square" rtlCol="0">
            <a:spAutoFit/>
          </a:bodyPr>
          <a:lstStyle/>
          <a:p>
            <a:r>
              <a:rPr lang="en-GB" sz="1600" dirty="0">
                <a:solidFill>
                  <a:schemeClr val="tx2">
                    <a:lumMod val="75000"/>
                    <a:lumOff val="25000"/>
                  </a:schemeClr>
                </a:solidFill>
                <a:latin typeface="Abadi" panose="020B0604020104020204" pitchFamily="34" charset="0"/>
              </a:rPr>
              <a:t>In the UK, the Health and Social Care Act of 2008 primarily governs residential care facilities through the Care Quality Commission (CQC), with additional financing and eligibility guidelines established by national social care policy and local authorities. The system is designed to provide elderly seniors and disabled individuals who are unable to live independently with safety, dignity, and sufficient support.</a:t>
            </a:r>
          </a:p>
        </p:txBody>
      </p:sp>
      <p:sp>
        <p:nvSpPr>
          <p:cNvPr id="6" name="TextBox 5">
            <a:extLst>
              <a:ext uri="{FF2B5EF4-FFF2-40B4-BE49-F238E27FC236}">
                <a16:creationId xmlns:a16="http://schemas.microsoft.com/office/drawing/2014/main" id="{AFC55855-E8B2-9404-7933-C57D5A6D605F}"/>
              </a:ext>
            </a:extLst>
          </p:cNvPr>
          <p:cNvSpPr txBox="1"/>
          <p:nvPr/>
        </p:nvSpPr>
        <p:spPr>
          <a:xfrm>
            <a:off x="5692876" y="266142"/>
            <a:ext cx="3451123" cy="4801314"/>
          </a:xfrm>
          <a:prstGeom prst="rect">
            <a:avLst/>
          </a:prstGeom>
          <a:noFill/>
        </p:spPr>
        <p:txBody>
          <a:bodyPr wrap="square" rtlCol="0">
            <a:spAutoFit/>
          </a:bodyPr>
          <a:lstStyle/>
          <a:p>
            <a:r>
              <a:rPr lang="en-GB" sz="1600" dirty="0">
                <a:solidFill>
                  <a:schemeClr val="tx2">
                    <a:lumMod val="75000"/>
                    <a:lumOff val="25000"/>
                  </a:schemeClr>
                </a:solidFill>
                <a:latin typeface="Abadi" panose="020B0604020104020204" pitchFamily="34" charset="0"/>
              </a:rPr>
              <a:t>The efficacy of existing provisions</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1. Control and examination</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residential care homes are routinely inspected and rated by the Care Quality Commission (Outstanding, Good, Requires Improvement, Inadequate). As a result, the industry is now more accountable and transparent. Families can more readily recognise subpar services and compare providers.</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Baseline standards of care, particularly with regard to infection control, medication management, and dignity in care, have also increased as a result of safeguarding regulations and required training</a:t>
            </a:r>
            <a:r>
              <a:rPr lang="en-GB" dirty="0"/>
              <a:t>.</a:t>
            </a:r>
          </a:p>
        </p:txBody>
      </p:sp>
      <p:sp>
        <p:nvSpPr>
          <p:cNvPr id="8" name="TextBox 7">
            <a:extLst>
              <a:ext uri="{FF2B5EF4-FFF2-40B4-BE49-F238E27FC236}">
                <a16:creationId xmlns:a16="http://schemas.microsoft.com/office/drawing/2014/main" id="{351EE3CA-3737-89EB-E8CC-A6CA555667E5}"/>
              </a:ext>
            </a:extLst>
          </p:cNvPr>
          <p:cNvSpPr txBox="1"/>
          <p:nvPr/>
        </p:nvSpPr>
        <p:spPr>
          <a:xfrm>
            <a:off x="176979" y="2666799"/>
            <a:ext cx="5506065" cy="4031873"/>
          </a:xfrm>
          <a:prstGeom prst="rect">
            <a:avLst/>
          </a:prstGeom>
          <a:noFill/>
        </p:spPr>
        <p:txBody>
          <a:bodyPr wrap="square" rtlCol="0">
            <a:spAutoFit/>
          </a:bodyPr>
          <a:lstStyle/>
          <a:p>
            <a:r>
              <a:rPr lang="en-GB" sz="1600" dirty="0">
                <a:solidFill>
                  <a:schemeClr val="tx2">
                    <a:lumMod val="75000"/>
                    <a:lumOff val="25000"/>
                  </a:schemeClr>
                </a:solidFill>
                <a:latin typeface="Abadi" panose="020B0604020104020204" pitchFamily="34" charset="0"/>
              </a:rPr>
              <a:t>In the UK, residential care facilities deal with a variety of manpower, financial, structural, and regulatory issues. These demands have an impact on the standard of treatment as well as the capacity of providers to satisfy growing demand, particularly as the population ages.</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Workforce retention and shortages are among the major problems. Care workers are essential to the industry, but hiring them is challenging because of their high emotional and physical demands, restricted professional advancement opportunities, and comparatively low pay. There is a lot of turnover, and many homes use agency or foreign hiring, which raises expenses and may interfere with continuity of care. Staffing instability has been consistently identified as a danger to safe care by organisations such as the Care Quality Commission</a:t>
            </a:r>
            <a:r>
              <a:rPr lang="en-GB" sz="1400" dirty="0">
                <a:solidFill>
                  <a:schemeClr val="tx2">
                    <a:lumMod val="75000"/>
                    <a:lumOff val="25000"/>
                  </a:schemeClr>
                </a:solidFill>
                <a:latin typeface="Abadi" panose="020B0604020104020204" pitchFamily="34" charset="0"/>
              </a:rPr>
              <a:t>.</a:t>
            </a:r>
          </a:p>
        </p:txBody>
      </p:sp>
      <p:sp>
        <p:nvSpPr>
          <p:cNvPr id="10" name="TextBox 9">
            <a:extLst>
              <a:ext uri="{FF2B5EF4-FFF2-40B4-BE49-F238E27FC236}">
                <a16:creationId xmlns:a16="http://schemas.microsoft.com/office/drawing/2014/main" id="{41C51C14-1C40-0D80-502A-2CD60F220B1C}"/>
              </a:ext>
            </a:extLst>
          </p:cNvPr>
          <p:cNvSpPr txBox="1"/>
          <p:nvPr/>
        </p:nvSpPr>
        <p:spPr>
          <a:xfrm>
            <a:off x="9048136" y="776748"/>
            <a:ext cx="2966885" cy="5047536"/>
          </a:xfrm>
          <a:prstGeom prst="rect">
            <a:avLst/>
          </a:prstGeom>
          <a:noFill/>
        </p:spPr>
        <p:txBody>
          <a:bodyPr wrap="square" rtlCol="0">
            <a:spAutoFit/>
          </a:bodyPr>
          <a:lstStyle/>
          <a:p>
            <a:r>
              <a:rPr lang="en-GB" sz="1400" dirty="0">
                <a:solidFill>
                  <a:schemeClr val="tx2">
                    <a:lumMod val="75000"/>
                    <a:lumOff val="25000"/>
                  </a:schemeClr>
                </a:solidFill>
                <a:latin typeface="Abadi" panose="020B0604020104020204" pitchFamily="34" charset="0"/>
              </a:rPr>
              <a:t>Transition from institutional care to "ageing in place"</a:t>
            </a:r>
            <a:br>
              <a:rPr lang="en-GB" sz="1400" dirty="0">
                <a:solidFill>
                  <a:schemeClr val="tx2">
                    <a:lumMod val="75000"/>
                    <a:lumOff val="25000"/>
                  </a:schemeClr>
                </a:solidFill>
                <a:latin typeface="Abadi" panose="020B0604020104020204" pitchFamily="34" charset="0"/>
              </a:rPr>
            </a:br>
            <a:br>
              <a:rPr lang="en-GB" sz="1400" dirty="0">
                <a:solidFill>
                  <a:schemeClr val="tx2">
                    <a:lumMod val="75000"/>
                    <a:lumOff val="25000"/>
                  </a:schemeClr>
                </a:solidFill>
                <a:latin typeface="Abadi" panose="020B0604020104020204" pitchFamily="34" charset="0"/>
              </a:rPr>
            </a:br>
            <a:r>
              <a:rPr lang="en-GB" sz="1400" dirty="0">
                <a:solidFill>
                  <a:schemeClr val="tx2">
                    <a:lumMod val="75000"/>
                    <a:lumOff val="25000"/>
                  </a:schemeClr>
                </a:solidFill>
                <a:latin typeface="Abadi" panose="020B0604020104020204" pitchFamily="34" charset="0"/>
              </a:rPr>
              <a:t>There has been a long-term change in policy throughout the OECD:</a:t>
            </a:r>
            <a:br>
              <a:rPr lang="en-GB" sz="1400" dirty="0">
                <a:solidFill>
                  <a:schemeClr val="tx2">
                    <a:lumMod val="75000"/>
                    <a:lumOff val="25000"/>
                  </a:schemeClr>
                </a:solidFill>
                <a:latin typeface="Abadi" panose="020B0604020104020204" pitchFamily="34" charset="0"/>
              </a:rPr>
            </a:br>
            <a:br>
              <a:rPr lang="en-GB" sz="1400" dirty="0">
                <a:solidFill>
                  <a:schemeClr val="tx2">
                    <a:lumMod val="75000"/>
                    <a:lumOff val="25000"/>
                  </a:schemeClr>
                </a:solidFill>
                <a:latin typeface="Abadi" panose="020B0604020104020204" pitchFamily="34" charset="0"/>
              </a:rPr>
            </a:br>
            <a:r>
              <a:rPr lang="en-GB" sz="1400" dirty="0">
                <a:solidFill>
                  <a:schemeClr val="tx2">
                    <a:lumMod val="75000"/>
                    <a:lumOff val="25000"/>
                  </a:schemeClr>
                </a:solidFill>
                <a:latin typeface="Abadi" panose="020B0604020104020204" pitchFamily="34" charset="0"/>
              </a:rPr>
              <a:t>More people stay at home with assistance (sometimes known as "ageing in place"), while fewer people accept residential care at lower dependency levels.</a:t>
            </a:r>
            <a:br>
              <a:rPr lang="en-GB" sz="1400" dirty="0">
                <a:solidFill>
                  <a:schemeClr val="tx2">
                    <a:lumMod val="75000"/>
                    <a:lumOff val="25000"/>
                  </a:schemeClr>
                </a:solidFill>
                <a:latin typeface="Abadi" panose="020B0604020104020204" pitchFamily="34" charset="0"/>
              </a:rPr>
            </a:br>
            <a:br>
              <a:rPr lang="en-GB" sz="1400" dirty="0">
                <a:solidFill>
                  <a:schemeClr val="tx2">
                    <a:lumMod val="75000"/>
                    <a:lumOff val="25000"/>
                  </a:schemeClr>
                </a:solidFill>
                <a:latin typeface="Abadi" panose="020B0604020104020204" pitchFamily="34" charset="0"/>
              </a:rPr>
            </a:br>
            <a:r>
              <a:rPr lang="en-GB" sz="1400" dirty="0">
                <a:solidFill>
                  <a:schemeClr val="tx2">
                    <a:lumMod val="75000"/>
                    <a:lumOff val="25000"/>
                  </a:schemeClr>
                </a:solidFill>
                <a:latin typeface="Abadi" panose="020B0604020104020204" pitchFamily="34" charset="0"/>
              </a:rPr>
              <a:t>This leads to a paradox:</a:t>
            </a:r>
            <a:br>
              <a:rPr lang="en-GB" sz="1400" dirty="0">
                <a:solidFill>
                  <a:schemeClr val="tx2">
                    <a:lumMod val="75000"/>
                    <a:lumOff val="25000"/>
                  </a:schemeClr>
                </a:solidFill>
                <a:latin typeface="Abadi" panose="020B0604020104020204" pitchFamily="34" charset="0"/>
              </a:rPr>
            </a:br>
            <a:br>
              <a:rPr lang="en-GB" sz="1400" dirty="0">
                <a:solidFill>
                  <a:schemeClr val="tx2">
                    <a:lumMod val="75000"/>
                    <a:lumOff val="25000"/>
                  </a:schemeClr>
                </a:solidFill>
                <a:latin typeface="Abadi" panose="020B0604020104020204" pitchFamily="34" charset="0"/>
              </a:rPr>
            </a:br>
            <a:r>
              <a:rPr lang="en-GB" sz="1400" dirty="0">
                <a:solidFill>
                  <a:schemeClr val="tx2">
                    <a:lumMod val="75000"/>
                    <a:lumOff val="25000"/>
                  </a:schemeClr>
                </a:solidFill>
                <a:latin typeface="Abadi" panose="020B0604020104020204" pitchFamily="34" charset="0"/>
              </a:rPr>
              <a:t>Although the number of people admitted to residential care may initially decline, those who do are much weaker.</a:t>
            </a:r>
            <a:br>
              <a:rPr lang="en-GB" sz="1400" dirty="0">
                <a:solidFill>
                  <a:schemeClr val="tx2">
                    <a:lumMod val="75000"/>
                    <a:lumOff val="25000"/>
                  </a:schemeClr>
                </a:solidFill>
                <a:latin typeface="Abadi" panose="020B0604020104020204" pitchFamily="34" charset="0"/>
              </a:rPr>
            </a:br>
            <a:br>
              <a:rPr lang="en-GB" sz="1400" dirty="0">
                <a:solidFill>
                  <a:schemeClr val="tx2">
                    <a:lumMod val="75000"/>
                    <a:lumOff val="25000"/>
                  </a:schemeClr>
                </a:solidFill>
                <a:latin typeface="Abadi" panose="020B0604020104020204" pitchFamily="34" charset="0"/>
              </a:rPr>
            </a:br>
            <a:r>
              <a:rPr lang="en-GB" sz="1400" dirty="0">
                <a:solidFill>
                  <a:schemeClr val="tx2">
                    <a:lumMod val="75000"/>
                    <a:lumOff val="25000"/>
                  </a:schemeClr>
                </a:solidFill>
                <a:latin typeface="Abadi" panose="020B0604020104020204" pitchFamily="34" charset="0"/>
              </a:rPr>
              <a:t>However, over time, this is reversed and demand rises once more due to demographic pressure, particularly growth in extremely old age groups.</a:t>
            </a:r>
          </a:p>
        </p:txBody>
      </p:sp>
      <p:pic>
        <p:nvPicPr>
          <p:cNvPr id="2" name="Recorded Sound">
            <a:hlinkClick r:id="" action="ppaction://media"/>
            <a:extLst>
              <a:ext uri="{FF2B5EF4-FFF2-40B4-BE49-F238E27FC236}">
                <a16:creationId xmlns:a16="http://schemas.microsoft.com/office/drawing/2014/main" id="{793CA25F-20EB-4EA9-1FF2-2F8F39C2AA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931074" y="5710360"/>
            <a:ext cx="487363" cy="487363"/>
          </a:xfrm>
          <a:prstGeom prst="rect">
            <a:avLst/>
          </a:prstGeom>
        </p:spPr>
      </p:pic>
    </p:spTree>
    <p:extLst>
      <p:ext uri="{BB962C8B-B14F-4D97-AF65-F5344CB8AC3E}">
        <p14:creationId xmlns:p14="http://schemas.microsoft.com/office/powerpoint/2010/main" val="4069079313"/>
      </p:ext>
    </p:extLst>
  </p:cSld>
  <p:clrMapOvr>
    <a:masterClrMapping/>
  </p:clrMapOvr>
  <mc:AlternateContent xmlns:mc="http://schemas.openxmlformats.org/markup-compatibility/2006">
    <mc:Choice xmlns:p14="http://schemas.microsoft.com/office/powerpoint/2010/main" Requires="p14">
      <p:transition spd="slow" p14:dur="1400" advTm="189278">
        <p14:doors dir="vert"/>
      </p:transition>
    </mc:Choice>
    <mc:Fallback>
      <p:transition spd="slow" advTm="1892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27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EE68BB-53A7-BB9A-403A-7AEFAB239DB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A008149C-C8EB-0EA0-3717-B30A4647240B}"/>
              </a:ext>
            </a:extLst>
          </p:cNvPr>
          <p:cNvPicPr>
            <a:picLocks noChangeAspect="1"/>
          </p:cNvPicPr>
          <p:nvPr/>
        </p:nvPicPr>
        <p:blipFill>
          <a:blip r:embed="rId4"/>
          <a:srcRect t="6129" b="37621"/>
          <a:stretch>
            <a:fillRect/>
          </a:stretch>
        </p:blipFill>
        <p:spPr>
          <a:xfrm>
            <a:off x="-77037" y="11"/>
            <a:ext cx="12192000" cy="6857989"/>
          </a:xfrm>
          <a:prstGeom prst="rect">
            <a:avLst/>
          </a:prstGeom>
        </p:spPr>
      </p:pic>
      <p:sp>
        <p:nvSpPr>
          <p:cNvPr id="9" name="Rectangle 8">
            <a:extLst>
              <a:ext uri="{FF2B5EF4-FFF2-40B4-BE49-F238E27FC236}">
                <a16:creationId xmlns:a16="http://schemas.microsoft.com/office/drawing/2014/main" id="{3C24033E-1E1D-60BF-A2D6-2EF0EA3D8A45}"/>
              </a:ext>
            </a:extLst>
          </p:cNvPr>
          <p:cNvSpPr/>
          <p:nvPr/>
        </p:nvSpPr>
        <p:spPr>
          <a:xfrm>
            <a:off x="924449" y="122172"/>
            <a:ext cx="9827288" cy="1200329"/>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Challenges older people face in maintaining independence and functional ability</a:t>
            </a:r>
            <a:endParaRPr lang="en-US" sz="3600" b="1" cap="none" spc="0" dirty="0">
              <a:ln w="22225">
                <a:solidFill>
                  <a:schemeClr val="accent2"/>
                </a:solidFill>
                <a:prstDash val="solid"/>
              </a:ln>
              <a:solidFill>
                <a:schemeClr val="accent2">
                  <a:lumMod val="40000"/>
                  <a:lumOff val="60000"/>
                </a:schemeClr>
              </a:solidFill>
              <a:effectLst/>
            </a:endParaRPr>
          </a:p>
        </p:txBody>
      </p:sp>
      <p:sp>
        <p:nvSpPr>
          <p:cNvPr id="3" name="TextBox 2">
            <a:extLst>
              <a:ext uri="{FF2B5EF4-FFF2-40B4-BE49-F238E27FC236}">
                <a16:creationId xmlns:a16="http://schemas.microsoft.com/office/drawing/2014/main" id="{530A9279-9DD3-3CB2-73C9-5CAD483C8921}"/>
              </a:ext>
            </a:extLst>
          </p:cNvPr>
          <p:cNvSpPr txBox="1"/>
          <p:nvPr/>
        </p:nvSpPr>
        <p:spPr>
          <a:xfrm>
            <a:off x="255638" y="1696173"/>
            <a:ext cx="6764594" cy="3323987"/>
          </a:xfrm>
          <a:prstGeom prst="rect">
            <a:avLst/>
          </a:prstGeom>
          <a:noFill/>
        </p:spPr>
        <p:txBody>
          <a:bodyPr wrap="square" rtlCol="0">
            <a:spAutoFit/>
          </a:bodyPr>
          <a:lstStyle/>
          <a:p>
            <a:r>
              <a:rPr lang="en-GB" sz="1600" dirty="0">
                <a:solidFill>
                  <a:schemeClr val="tx2">
                    <a:lumMod val="75000"/>
                    <a:lumOff val="25000"/>
                  </a:schemeClr>
                </a:solidFill>
                <a:latin typeface="Abadi" panose="020B0604020104020204" pitchFamily="34" charset="0"/>
              </a:rPr>
              <a:t>A variety of environmental, social, cognitive, and physical difficulties can progressively diminish an older person's independence and functional capacity. These problems frequently overlap, so a slight deterioration in one area might lead to more significant problems in day-to-day functioning.</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Age-related physical decline is one of the main causes. Mobility, balance, coordination, and strength can all be impacted by conditions including Parkinson's disease, osteoarthritis, and stroke. Natural decreases in muscle mass (sarcopenia), slower reflexes, and decreased stamina make daily tasks—like carrying groceries, taking a shower, or ascending stairs—more challenging and raise the risk of falls even in the absence of a specific illness. Because they frequently result in fractures and an abrupt loss of independence, falls are especially important</a:t>
            </a:r>
            <a:r>
              <a:rPr lang="en-GB" dirty="0">
                <a:solidFill>
                  <a:schemeClr val="tx2">
                    <a:lumMod val="75000"/>
                    <a:lumOff val="25000"/>
                  </a:schemeClr>
                </a:solidFill>
              </a:rPr>
              <a:t>.</a:t>
            </a:r>
          </a:p>
        </p:txBody>
      </p:sp>
      <p:pic>
        <p:nvPicPr>
          <p:cNvPr id="6" name="Picture 5" descr="How Does Age Relate To Functional Ability? - The Wellness Corner">
            <a:extLst>
              <a:ext uri="{FF2B5EF4-FFF2-40B4-BE49-F238E27FC236}">
                <a16:creationId xmlns:a16="http://schemas.microsoft.com/office/drawing/2014/main" id="{AEC53235-AA93-2219-5D66-9B2B7222C3A7}"/>
              </a:ext>
            </a:extLst>
          </p:cNvPr>
          <p:cNvPicPr>
            <a:picLocks noChangeAspect="1"/>
          </p:cNvPicPr>
          <p:nvPr/>
        </p:nvPicPr>
        <p:blipFill>
          <a:blip r:embed="rId5"/>
          <a:stretch>
            <a:fillRect/>
          </a:stretch>
        </p:blipFill>
        <p:spPr>
          <a:xfrm>
            <a:off x="7957299" y="1532572"/>
            <a:ext cx="3418407" cy="4891585"/>
          </a:xfrm>
          <a:prstGeom prst="rect">
            <a:avLst/>
          </a:prstGeom>
        </p:spPr>
      </p:pic>
      <p:pic>
        <p:nvPicPr>
          <p:cNvPr id="2" name="Recorded Sound">
            <a:hlinkClick r:id="" action="ppaction://media"/>
            <a:extLst>
              <a:ext uri="{FF2B5EF4-FFF2-40B4-BE49-F238E27FC236}">
                <a16:creationId xmlns:a16="http://schemas.microsoft.com/office/drawing/2014/main" id="{1C0F6A4E-F483-6D57-E162-F1CF2B73CEF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09022" y="5695398"/>
            <a:ext cx="487363" cy="487363"/>
          </a:xfrm>
          <a:prstGeom prst="rect">
            <a:avLst/>
          </a:prstGeom>
        </p:spPr>
      </p:pic>
    </p:spTree>
    <p:extLst>
      <p:ext uri="{BB962C8B-B14F-4D97-AF65-F5344CB8AC3E}">
        <p14:creationId xmlns:p14="http://schemas.microsoft.com/office/powerpoint/2010/main" val="3784126030"/>
      </p:ext>
    </p:extLst>
  </p:cSld>
  <p:clrMapOvr>
    <a:masterClrMapping/>
  </p:clrMapOvr>
  <mc:AlternateContent xmlns:mc="http://schemas.openxmlformats.org/markup-compatibility/2006">
    <mc:Choice xmlns:p14="http://schemas.microsoft.com/office/powerpoint/2010/main" Requires="p14">
      <p:transition spd="slow" p14:dur="2000" advTm="162537">
        <p14:prism isContent="1"/>
      </p:transition>
    </mc:Choice>
    <mc:Fallback>
      <p:transition spd="slow" advTm="16253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253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D3683-395E-2020-392C-528430590DB8}"/>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CB69BEE4-8C65-16A6-30F1-DF6BFEDA36CB}"/>
              </a:ext>
            </a:extLst>
          </p:cNvPr>
          <p:cNvPicPr>
            <a:picLocks noChangeAspect="1"/>
          </p:cNvPicPr>
          <p:nvPr/>
        </p:nvPicPr>
        <p:blipFill>
          <a:blip r:embed="rId4"/>
          <a:srcRect t="6129" b="37621"/>
          <a:stretch>
            <a:fillRect/>
          </a:stretch>
        </p:blipFill>
        <p:spPr>
          <a:xfrm>
            <a:off x="0" y="-239843"/>
            <a:ext cx="12618408" cy="7097843"/>
          </a:xfrm>
          <a:prstGeom prst="rect">
            <a:avLst/>
          </a:prstGeom>
        </p:spPr>
      </p:pic>
      <p:sp>
        <p:nvSpPr>
          <p:cNvPr id="9" name="Rectangle 8">
            <a:extLst>
              <a:ext uri="{FF2B5EF4-FFF2-40B4-BE49-F238E27FC236}">
                <a16:creationId xmlns:a16="http://schemas.microsoft.com/office/drawing/2014/main" id="{7484FF61-9C3D-2623-3287-896D4520ACF4}"/>
              </a:ext>
            </a:extLst>
          </p:cNvPr>
          <p:cNvSpPr/>
          <p:nvPr/>
        </p:nvSpPr>
        <p:spPr>
          <a:xfrm>
            <a:off x="2477945" y="0"/>
            <a:ext cx="9827288" cy="646331"/>
          </a:xfrm>
          <a:prstGeom prst="rect">
            <a:avLst/>
          </a:prstGeom>
          <a:noFill/>
        </p:spPr>
        <p:txBody>
          <a:bodyPr wrap="squar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Theories of Ageing </a:t>
            </a:r>
          </a:p>
        </p:txBody>
      </p:sp>
      <p:sp>
        <p:nvSpPr>
          <p:cNvPr id="2" name="TextBox 1">
            <a:extLst>
              <a:ext uri="{FF2B5EF4-FFF2-40B4-BE49-F238E27FC236}">
                <a16:creationId xmlns:a16="http://schemas.microsoft.com/office/drawing/2014/main" id="{21E833F2-2A25-F7C4-A287-9C1A55AC8CCF}"/>
              </a:ext>
            </a:extLst>
          </p:cNvPr>
          <p:cNvSpPr txBox="1"/>
          <p:nvPr/>
        </p:nvSpPr>
        <p:spPr>
          <a:xfrm>
            <a:off x="383458" y="0"/>
            <a:ext cx="4935793" cy="6740307"/>
          </a:xfrm>
          <a:prstGeom prst="rect">
            <a:avLst/>
          </a:prstGeom>
          <a:noFill/>
        </p:spPr>
        <p:txBody>
          <a:bodyPr wrap="square" rtlCol="0">
            <a:spAutoFit/>
          </a:bodyPr>
          <a:lstStyle/>
          <a:p>
            <a:r>
              <a:rPr lang="en-GB" dirty="0">
                <a:solidFill>
                  <a:schemeClr val="tx2">
                    <a:lumMod val="75000"/>
                    <a:lumOff val="25000"/>
                  </a:schemeClr>
                </a:solidFill>
              </a:rPr>
              <a:t>According to a social theory called the Activity Theory of Ageing, older persons who continue to be active, socially connected, and engaged in meaningful activities enjoy the best quality of life and are happiest. It believes that retaining duties, connections, and hobbies helps people adjust to ageing and maintains their physical and emotional welfare.</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The relationship between activity theory and caregiving</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The Activity Theory can be used by carers in a number of ways </a:t>
            </a:r>
          </a:p>
          <a:p>
            <a:br>
              <a:rPr lang="en-GB" dirty="0">
                <a:solidFill>
                  <a:schemeClr val="tx2">
                    <a:lumMod val="75000"/>
                    <a:lumOff val="25000"/>
                  </a:schemeClr>
                </a:solidFill>
              </a:rPr>
            </a:br>
            <a:r>
              <a:rPr lang="en-GB" dirty="0">
                <a:solidFill>
                  <a:schemeClr val="tx2">
                    <a:lumMod val="75000"/>
                    <a:lumOff val="25000"/>
                  </a:schemeClr>
                </a:solidFill>
              </a:rPr>
              <a:t>Promoting independence,assist senior citizens in taking care of themselves as much as possible, including dressing, cooking, and taking care of themselves, and only offer assistance when necessary.</a:t>
            </a:r>
            <a:br>
              <a:rPr lang="en-GB" dirty="0">
                <a:solidFill>
                  <a:schemeClr val="tx2">
                    <a:lumMod val="75000"/>
                    <a:lumOff val="25000"/>
                  </a:schemeClr>
                </a:solidFill>
              </a:rPr>
            </a:br>
            <a:r>
              <a:rPr lang="en-GB" dirty="0">
                <a:solidFill>
                  <a:schemeClr val="tx2">
                    <a:lumMod val="75000"/>
                    <a:lumOff val="25000"/>
                  </a:schemeClr>
                </a:solidFill>
              </a:rPr>
              <a:t>Promoting social interaction: Encourage involvement in group activities, clubs, day centres, or community events to alleviate loneliness and isolation</a:t>
            </a:r>
          </a:p>
        </p:txBody>
      </p:sp>
      <p:sp>
        <p:nvSpPr>
          <p:cNvPr id="3" name="TextBox 2">
            <a:extLst>
              <a:ext uri="{FF2B5EF4-FFF2-40B4-BE49-F238E27FC236}">
                <a16:creationId xmlns:a16="http://schemas.microsoft.com/office/drawing/2014/main" id="{03E8430A-F7E2-4027-D398-AADF70612283}"/>
              </a:ext>
            </a:extLst>
          </p:cNvPr>
          <p:cNvSpPr txBox="1"/>
          <p:nvPr/>
        </p:nvSpPr>
        <p:spPr>
          <a:xfrm>
            <a:off x="6096000" y="1170039"/>
            <a:ext cx="5063613" cy="3970318"/>
          </a:xfrm>
          <a:prstGeom prst="rect">
            <a:avLst/>
          </a:prstGeom>
          <a:noFill/>
        </p:spPr>
        <p:txBody>
          <a:bodyPr wrap="square" rtlCol="0">
            <a:spAutoFit/>
          </a:bodyPr>
          <a:lstStyle/>
          <a:p>
            <a:r>
              <a:rPr lang="en-GB" dirty="0">
                <a:solidFill>
                  <a:schemeClr val="tx2">
                    <a:lumMod val="75000"/>
                    <a:lumOff val="25000"/>
                  </a:schemeClr>
                </a:solidFill>
              </a:rPr>
              <a:t>Encouraging interests and hobbies: Assist people in pursuing their passions, such as reading, crafts, gardening, music, or physical activity.</a:t>
            </a:r>
            <a:br>
              <a:rPr lang="en-GB" dirty="0">
                <a:solidFill>
                  <a:schemeClr val="tx2">
                    <a:lumMod val="75000"/>
                    <a:lumOff val="25000"/>
                  </a:schemeClr>
                </a:solidFill>
              </a:rPr>
            </a:br>
            <a:r>
              <a:rPr lang="en-GB" dirty="0">
                <a:solidFill>
                  <a:schemeClr val="tx2">
                    <a:lumMod val="75000"/>
                    <a:lumOff val="25000"/>
                  </a:schemeClr>
                </a:solidFill>
              </a:rPr>
              <a:t>Providing person centred care instead than employing a one-size-fits-all strategy, plan activities according to each person's preferences, skills, culture, and life experiences.</a:t>
            </a:r>
            <a:br>
              <a:rPr lang="en-GB" dirty="0">
                <a:solidFill>
                  <a:schemeClr val="tx2">
                    <a:lumMod val="75000"/>
                    <a:lumOff val="25000"/>
                  </a:schemeClr>
                </a:solidFill>
              </a:rPr>
            </a:br>
            <a:r>
              <a:rPr lang="en-GB" dirty="0">
                <a:solidFill>
                  <a:schemeClr val="tx2">
                    <a:lumMod val="75000"/>
                    <a:lumOff val="25000"/>
                  </a:schemeClr>
                </a:solidFill>
              </a:rPr>
              <a:t>Maintaining physical health: To enhance mobility, strength, and general health, promote appropriate physical activity, such as walking or light exercise.</a:t>
            </a:r>
            <a:br>
              <a:rPr lang="en-GB" dirty="0">
                <a:solidFill>
                  <a:schemeClr val="tx2">
                    <a:lumMod val="75000"/>
                    <a:lumOff val="25000"/>
                  </a:schemeClr>
                </a:solidFill>
              </a:rPr>
            </a:br>
            <a:r>
              <a:rPr lang="en-GB" dirty="0">
                <a:solidFill>
                  <a:schemeClr val="tx2">
                    <a:lumMod val="75000"/>
                    <a:lumOff val="25000"/>
                  </a:schemeClr>
                </a:solidFill>
              </a:rPr>
              <a:t>Promoting emotional wellbeing: Engaging in meaningful activities can boost self-esteem, lessen anxiety and despair, and give one a feeling of direction.</a:t>
            </a:r>
          </a:p>
        </p:txBody>
      </p:sp>
      <p:sp>
        <p:nvSpPr>
          <p:cNvPr id="6" name="TextBox 5">
            <a:extLst>
              <a:ext uri="{FF2B5EF4-FFF2-40B4-BE49-F238E27FC236}">
                <a16:creationId xmlns:a16="http://schemas.microsoft.com/office/drawing/2014/main" id="{545B2DFC-6486-6A89-8FE8-0488FF1F70D7}"/>
              </a:ext>
            </a:extLst>
          </p:cNvPr>
          <p:cNvSpPr txBox="1"/>
          <p:nvPr/>
        </p:nvSpPr>
        <p:spPr>
          <a:xfrm>
            <a:off x="8948624" y="4975807"/>
            <a:ext cx="2081898" cy="923330"/>
          </a:xfrm>
          <a:prstGeom prst="rect">
            <a:avLst/>
          </a:prstGeom>
          <a:noFill/>
        </p:spPr>
        <p:txBody>
          <a:bodyPr wrap="square" rtlCol="0">
            <a:spAutoFit/>
          </a:bodyPr>
          <a:lstStyle/>
          <a:p>
            <a:r>
              <a:rPr lang="en-GB" dirty="0">
                <a:solidFill>
                  <a:schemeClr val="tx2">
                    <a:lumMod val="75000"/>
                    <a:lumOff val="25000"/>
                  </a:schemeClr>
                </a:solidFill>
              </a:rPr>
              <a:t>Activity Theory </a:t>
            </a:r>
            <a:r>
              <a:rPr lang="en-GB" dirty="0" err="1">
                <a:solidFill>
                  <a:schemeClr val="tx2">
                    <a:lumMod val="75000"/>
                    <a:lumOff val="25000"/>
                  </a:schemeClr>
                </a:solidFill>
              </a:rPr>
              <a:t>Havighiurst,R</a:t>
            </a:r>
            <a:r>
              <a:rPr lang="en-GB" dirty="0">
                <a:solidFill>
                  <a:schemeClr val="tx2">
                    <a:lumMod val="75000"/>
                    <a:lumOff val="25000"/>
                  </a:schemeClr>
                </a:solidFill>
              </a:rPr>
              <a:t>(1961)</a:t>
            </a:r>
            <a:endParaRPr lang="en-GB" dirty="0"/>
          </a:p>
        </p:txBody>
      </p:sp>
      <p:pic>
        <p:nvPicPr>
          <p:cNvPr id="7" name="Recorded Sound">
            <a:hlinkClick r:id="" action="ppaction://media"/>
            <a:extLst>
              <a:ext uri="{FF2B5EF4-FFF2-40B4-BE49-F238E27FC236}">
                <a16:creationId xmlns:a16="http://schemas.microsoft.com/office/drawing/2014/main" id="{8FA8F81E-7B44-4D1D-8A1A-601917888D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00378" y="5821008"/>
            <a:ext cx="487363" cy="487363"/>
          </a:xfrm>
          <a:prstGeom prst="rect">
            <a:avLst/>
          </a:prstGeom>
        </p:spPr>
      </p:pic>
    </p:spTree>
    <p:extLst>
      <p:ext uri="{BB962C8B-B14F-4D97-AF65-F5344CB8AC3E}">
        <p14:creationId xmlns:p14="http://schemas.microsoft.com/office/powerpoint/2010/main" val="254301256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107761">
        <p15:prstTrans prst="airplane"/>
      </p:transition>
    </mc:Choice>
    <mc:Fallback>
      <p:transition spd="slow" advTm="10776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6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EBD54-F756-07DF-3B00-8BF796995CF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79BC44C-3A3E-D9D7-BD16-FC1282C59587}"/>
              </a:ext>
            </a:extLst>
          </p:cNvPr>
          <p:cNvPicPr>
            <a:picLocks noChangeAspect="1"/>
          </p:cNvPicPr>
          <p:nvPr/>
        </p:nvPicPr>
        <p:blipFill>
          <a:blip r:embed="rId4"/>
          <a:srcRect t="6129" b="37621"/>
          <a:stretch>
            <a:fillRect/>
          </a:stretch>
        </p:blipFill>
        <p:spPr>
          <a:xfrm>
            <a:off x="0" y="-41243"/>
            <a:ext cx="12192000" cy="6857989"/>
          </a:xfrm>
          <a:prstGeom prst="rect">
            <a:avLst/>
          </a:prstGeom>
        </p:spPr>
      </p:pic>
      <p:sp>
        <p:nvSpPr>
          <p:cNvPr id="9" name="Rectangle 8">
            <a:extLst>
              <a:ext uri="{FF2B5EF4-FFF2-40B4-BE49-F238E27FC236}">
                <a16:creationId xmlns:a16="http://schemas.microsoft.com/office/drawing/2014/main" id="{A8C610C2-C23A-CABA-09C6-6864E1E3E1DF}"/>
              </a:ext>
            </a:extLst>
          </p:cNvPr>
          <p:cNvSpPr/>
          <p:nvPr/>
        </p:nvSpPr>
        <p:spPr>
          <a:xfrm>
            <a:off x="688474" y="235974"/>
            <a:ext cx="9827288" cy="646331"/>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Policy and legislation for older people </a:t>
            </a:r>
            <a:r>
              <a:rPr lang="en-US" sz="3600" b="1" cap="none" spc="0" dirty="0">
                <a:ln w="22225">
                  <a:solidFill>
                    <a:schemeClr val="accent2"/>
                  </a:solidFill>
                  <a:prstDash val="solid"/>
                </a:ln>
                <a:solidFill>
                  <a:schemeClr val="accent2">
                    <a:lumMod val="40000"/>
                    <a:lumOff val="60000"/>
                  </a:schemeClr>
                </a:solidFill>
                <a:effectLst/>
              </a:rPr>
              <a:t> </a:t>
            </a:r>
          </a:p>
        </p:txBody>
      </p:sp>
      <p:sp>
        <p:nvSpPr>
          <p:cNvPr id="5" name="TextBox 4">
            <a:extLst>
              <a:ext uri="{FF2B5EF4-FFF2-40B4-BE49-F238E27FC236}">
                <a16:creationId xmlns:a16="http://schemas.microsoft.com/office/drawing/2014/main" id="{75FB65B3-F68D-F1A1-F606-15C96A2F0E52}"/>
              </a:ext>
            </a:extLst>
          </p:cNvPr>
          <p:cNvSpPr txBox="1"/>
          <p:nvPr/>
        </p:nvSpPr>
        <p:spPr>
          <a:xfrm>
            <a:off x="570271" y="1484671"/>
            <a:ext cx="5368413" cy="3693319"/>
          </a:xfrm>
          <a:prstGeom prst="rect">
            <a:avLst/>
          </a:prstGeom>
          <a:noFill/>
        </p:spPr>
        <p:txBody>
          <a:bodyPr wrap="square" rtlCol="0">
            <a:spAutoFit/>
          </a:bodyPr>
          <a:lstStyle/>
          <a:p>
            <a:r>
              <a:rPr lang="en-GB" dirty="0">
                <a:solidFill>
                  <a:schemeClr val="tx2">
                    <a:lumMod val="75000"/>
                    <a:lumOff val="25000"/>
                  </a:schemeClr>
                </a:solidFill>
              </a:rPr>
              <a:t>The primary law influencing care for senior citizens in England is the Care Act of 2014. It centers all decisions about care and support around the wellbeing principle. This means that to promote an individual's wellbeing, local authorities and care providers must take into account things like the person's ability to participate in daily life, independence, social relationships, protection from abuse and neglect, physical and mental health, and personal dignity. Person-centred care should encourage autonomy, control, and choice while, if feasible, avoiding or postponing the need for more intense care.</a:t>
            </a:r>
          </a:p>
        </p:txBody>
      </p:sp>
      <p:sp>
        <p:nvSpPr>
          <p:cNvPr id="6" name="TextBox 5">
            <a:extLst>
              <a:ext uri="{FF2B5EF4-FFF2-40B4-BE49-F238E27FC236}">
                <a16:creationId xmlns:a16="http://schemas.microsoft.com/office/drawing/2014/main" id="{78FDABDB-5F02-273C-51E7-494BE861460A}"/>
              </a:ext>
            </a:extLst>
          </p:cNvPr>
          <p:cNvSpPr txBox="1"/>
          <p:nvPr/>
        </p:nvSpPr>
        <p:spPr>
          <a:xfrm>
            <a:off x="6282813" y="1553497"/>
            <a:ext cx="5496232" cy="3693319"/>
          </a:xfrm>
          <a:prstGeom prst="rect">
            <a:avLst/>
          </a:prstGeom>
          <a:noFill/>
        </p:spPr>
        <p:txBody>
          <a:bodyPr wrap="square" rtlCol="0">
            <a:spAutoFit/>
          </a:bodyPr>
          <a:lstStyle/>
          <a:p>
            <a:r>
              <a:rPr lang="en-GB" dirty="0">
                <a:solidFill>
                  <a:schemeClr val="tx2">
                    <a:lumMod val="75000"/>
                    <a:lumOff val="25000"/>
                  </a:schemeClr>
                </a:solidFill>
              </a:rPr>
              <a:t>One of the key laws that influences care for senior citizens in England, Scotland, and Wales is the Equality Act of 2010. Regardless of age, it encourages equal access to health and social care services and shields people from unjust treatment. The Act also imposes obligations on carers to guarantee that services are provided equitably and without bias.</a:t>
            </a:r>
            <a:br>
              <a:rPr lang="en-GB" dirty="0">
                <a:solidFill>
                  <a:schemeClr val="tx2">
                    <a:lumMod val="75000"/>
                    <a:lumOff val="25000"/>
                  </a:schemeClr>
                </a:solidFill>
              </a:rPr>
            </a:br>
            <a:br>
              <a:rPr lang="en-GB" dirty="0">
                <a:solidFill>
                  <a:schemeClr val="tx2">
                    <a:lumMod val="75000"/>
                    <a:lumOff val="25000"/>
                  </a:schemeClr>
                </a:solidFill>
              </a:rPr>
            </a:br>
            <a:r>
              <a:rPr lang="en-GB" dirty="0">
                <a:solidFill>
                  <a:schemeClr val="tx2">
                    <a:lumMod val="75000"/>
                    <a:lumOff val="25000"/>
                  </a:schemeClr>
                </a:solidFill>
              </a:rPr>
              <a:t>How the Equality Act of 2010 affects elder care</a:t>
            </a:r>
            <a:br>
              <a:rPr lang="en-GB" dirty="0">
                <a:solidFill>
                  <a:schemeClr val="tx2">
                    <a:lumMod val="75000"/>
                    <a:lumOff val="25000"/>
                  </a:schemeClr>
                </a:solidFill>
              </a:rPr>
            </a:br>
            <a:r>
              <a:rPr lang="en-GB" dirty="0">
                <a:solidFill>
                  <a:schemeClr val="tx2">
                    <a:lumMod val="75000"/>
                    <a:lumOff val="25000"/>
                  </a:schemeClr>
                </a:solidFill>
              </a:rPr>
              <a:t>prevents discrimination based on age: One of the Act's nine protected qualities is age. When using health or social care services, older individuals cannot be treated unfairly just because of their age.</a:t>
            </a:r>
          </a:p>
        </p:txBody>
      </p:sp>
      <p:pic>
        <p:nvPicPr>
          <p:cNvPr id="2" name="Recorded Sound">
            <a:hlinkClick r:id="" action="ppaction://media"/>
            <a:extLst>
              <a:ext uri="{FF2B5EF4-FFF2-40B4-BE49-F238E27FC236}">
                <a16:creationId xmlns:a16="http://schemas.microsoft.com/office/drawing/2014/main" id="{C0873671-8C18-594A-6C29-145EBDA16B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58436" y="5632757"/>
            <a:ext cx="487363" cy="487363"/>
          </a:xfrm>
          <a:prstGeom prst="rect">
            <a:avLst/>
          </a:prstGeom>
        </p:spPr>
      </p:pic>
    </p:spTree>
    <p:extLst>
      <p:ext uri="{BB962C8B-B14F-4D97-AF65-F5344CB8AC3E}">
        <p14:creationId xmlns:p14="http://schemas.microsoft.com/office/powerpoint/2010/main" val="1942075147"/>
      </p:ext>
    </p:extLst>
  </p:cSld>
  <p:clrMapOvr>
    <a:masterClrMapping/>
  </p:clrMapOvr>
  <mc:AlternateContent xmlns:mc="http://schemas.openxmlformats.org/markup-compatibility/2006">
    <mc:Choice xmlns:p14="http://schemas.microsoft.com/office/powerpoint/2010/main" Requires="p14">
      <p:transition spd="slow" p14:dur="1400" advTm="132786">
        <p14:ripple/>
      </p:transition>
    </mc:Choice>
    <mc:Fallback>
      <p:transition spd="slow" advTm="1327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78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F91FD-08DC-152E-7F1A-6D6B76ACF055}"/>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8D16BF31-555D-4F5C-BC85-6D023834B4BF}"/>
              </a:ext>
            </a:extLst>
          </p:cNvPr>
          <p:cNvPicPr>
            <a:picLocks noChangeAspect="1"/>
          </p:cNvPicPr>
          <p:nvPr/>
        </p:nvPicPr>
        <p:blipFill>
          <a:blip r:embed="rId4"/>
          <a:srcRect t="6129" b="37621"/>
          <a:stretch>
            <a:fillRect/>
          </a:stretch>
        </p:blipFill>
        <p:spPr>
          <a:xfrm>
            <a:off x="0" y="-41243"/>
            <a:ext cx="12192000" cy="6857989"/>
          </a:xfrm>
          <a:prstGeom prst="rect">
            <a:avLst/>
          </a:prstGeom>
        </p:spPr>
      </p:pic>
      <p:sp>
        <p:nvSpPr>
          <p:cNvPr id="9" name="Rectangle 8">
            <a:extLst>
              <a:ext uri="{FF2B5EF4-FFF2-40B4-BE49-F238E27FC236}">
                <a16:creationId xmlns:a16="http://schemas.microsoft.com/office/drawing/2014/main" id="{77C43BD2-FF39-FDEE-3A91-E5EF915A1086}"/>
              </a:ext>
            </a:extLst>
          </p:cNvPr>
          <p:cNvSpPr/>
          <p:nvPr/>
        </p:nvSpPr>
        <p:spPr>
          <a:xfrm>
            <a:off x="-1150158" y="41254"/>
            <a:ext cx="9827288" cy="646331"/>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Technological Innovations </a:t>
            </a:r>
            <a:r>
              <a:rPr lang="en-US" sz="3600" b="1" cap="none" spc="0" dirty="0">
                <a:ln w="22225">
                  <a:solidFill>
                    <a:schemeClr val="accent2"/>
                  </a:solidFill>
                  <a:prstDash val="solid"/>
                </a:ln>
                <a:solidFill>
                  <a:schemeClr val="accent2">
                    <a:lumMod val="40000"/>
                    <a:lumOff val="60000"/>
                  </a:schemeClr>
                </a:solidFill>
                <a:effectLst/>
              </a:rPr>
              <a:t> </a:t>
            </a:r>
          </a:p>
        </p:txBody>
      </p:sp>
      <p:sp>
        <p:nvSpPr>
          <p:cNvPr id="6" name="TextBox 5">
            <a:extLst>
              <a:ext uri="{FF2B5EF4-FFF2-40B4-BE49-F238E27FC236}">
                <a16:creationId xmlns:a16="http://schemas.microsoft.com/office/drawing/2014/main" id="{C94EF504-06D1-84AE-0930-7660EFAB93E1}"/>
              </a:ext>
            </a:extLst>
          </p:cNvPr>
          <p:cNvSpPr txBox="1"/>
          <p:nvPr/>
        </p:nvSpPr>
        <p:spPr>
          <a:xfrm>
            <a:off x="462118" y="1042218"/>
            <a:ext cx="6341806" cy="1754326"/>
          </a:xfrm>
          <a:prstGeom prst="rect">
            <a:avLst/>
          </a:prstGeom>
          <a:noFill/>
        </p:spPr>
        <p:txBody>
          <a:bodyPr wrap="square" rtlCol="0">
            <a:spAutoFit/>
          </a:bodyPr>
          <a:lstStyle/>
          <a:p>
            <a:r>
              <a:rPr lang="en-GB" dirty="0">
                <a:solidFill>
                  <a:schemeClr val="tx2">
                    <a:lumMod val="75000"/>
                    <a:lumOff val="25000"/>
                  </a:schemeClr>
                </a:solidFill>
                <a:latin typeface="Abadi" panose="020B0604020104020204" pitchFamily="34" charset="0"/>
              </a:rPr>
              <a:t>By facilitating independent living, boosting communication, lessening the workload for carers, and improving health monitoring, technological innovation is revolutionising the care of the aged. These technologies are becoming more and more crucial in treating healthcare issues and enhancing the quality of life for older persons as the world's population ages.</a:t>
            </a:r>
          </a:p>
        </p:txBody>
      </p:sp>
      <p:sp>
        <p:nvSpPr>
          <p:cNvPr id="7" name="TextBox 6">
            <a:extLst>
              <a:ext uri="{FF2B5EF4-FFF2-40B4-BE49-F238E27FC236}">
                <a16:creationId xmlns:a16="http://schemas.microsoft.com/office/drawing/2014/main" id="{D551FAD9-684D-4E23-1757-0406072BBF44}"/>
              </a:ext>
            </a:extLst>
          </p:cNvPr>
          <p:cNvSpPr txBox="1"/>
          <p:nvPr/>
        </p:nvSpPr>
        <p:spPr>
          <a:xfrm>
            <a:off x="7384243" y="17597"/>
            <a:ext cx="4660490" cy="6740307"/>
          </a:xfrm>
          <a:prstGeom prst="rect">
            <a:avLst/>
          </a:prstGeom>
          <a:noFill/>
        </p:spPr>
        <p:txBody>
          <a:bodyPr wrap="square" rtlCol="0">
            <a:spAutoFit/>
          </a:bodyPr>
          <a:lstStyle/>
          <a:p>
            <a:r>
              <a:rPr lang="en-GB" dirty="0">
                <a:solidFill>
                  <a:schemeClr val="tx2">
                    <a:lumMod val="75000"/>
                    <a:lumOff val="25000"/>
                  </a:schemeClr>
                </a:solidFill>
                <a:latin typeface="Abadi" panose="020B0604020104020204" pitchFamily="34" charset="0"/>
              </a:rPr>
              <a:t>Remote Monitoring and Telehealth</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Elderly people can get medical advice virtually without having to travel.</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Vital signs like blood pressure, heart rate, oxygen levels, and physical activity are all monitored by wearable technology.</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Through ongoing monitoring, medical professionals can identify health issues early.</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Artificial Intelligence (AI) AI helps anticipate health hazards by studying patient data.</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Users can be reminded by virtual assistants to take their medications, go to appointments, and do everyday tasks.</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AI-driven chatbots offer basic health information and friendship.</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Technology for Smart Homes</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Motion sensors identify anomalous activity or falls.</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Convenience and safety are increased with automated appliances and smart lighting.</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Voice-activated systems make it simple for senior citizens to operate household appliances.</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Automation</a:t>
            </a:r>
          </a:p>
        </p:txBody>
      </p:sp>
      <p:pic>
        <p:nvPicPr>
          <p:cNvPr id="8" name="Picture 7" descr="How Technology Can Improve Elder Care - Digital Salutem">
            <a:extLst>
              <a:ext uri="{FF2B5EF4-FFF2-40B4-BE49-F238E27FC236}">
                <a16:creationId xmlns:a16="http://schemas.microsoft.com/office/drawing/2014/main" id="{D5FB6AEC-A0CA-9369-593D-9F0BC4AFBE98}"/>
              </a:ext>
            </a:extLst>
          </p:cNvPr>
          <p:cNvPicPr>
            <a:picLocks noChangeAspect="1"/>
          </p:cNvPicPr>
          <p:nvPr/>
        </p:nvPicPr>
        <p:blipFill>
          <a:blip r:embed="rId5"/>
          <a:stretch>
            <a:fillRect/>
          </a:stretch>
        </p:blipFill>
        <p:spPr>
          <a:xfrm>
            <a:off x="762000" y="3228975"/>
            <a:ext cx="5334000" cy="2990850"/>
          </a:xfrm>
          <a:prstGeom prst="rect">
            <a:avLst/>
          </a:prstGeom>
        </p:spPr>
      </p:pic>
      <p:pic>
        <p:nvPicPr>
          <p:cNvPr id="3" name="Recorded Sound">
            <a:hlinkClick r:id="" action="ppaction://media"/>
            <a:extLst>
              <a:ext uri="{FF2B5EF4-FFF2-40B4-BE49-F238E27FC236}">
                <a16:creationId xmlns:a16="http://schemas.microsoft.com/office/drawing/2014/main" id="{92B66A96-6F37-0274-A0D1-08A552F938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560242" y="5023157"/>
            <a:ext cx="487363" cy="487363"/>
          </a:xfrm>
          <a:prstGeom prst="rect">
            <a:avLst/>
          </a:prstGeom>
        </p:spPr>
      </p:pic>
    </p:spTree>
    <p:extLst>
      <p:ext uri="{BB962C8B-B14F-4D97-AF65-F5344CB8AC3E}">
        <p14:creationId xmlns:p14="http://schemas.microsoft.com/office/powerpoint/2010/main" val="4107126926"/>
      </p:ext>
    </p:extLst>
  </p:cSld>
  <p:clrMapOvr>
    <a:masterClrMapping/>
  </p:clrMapOvr>
  <mc:AlternateContent xmlns:mc="http://schemas.openxmlformats.org/markup-compatibility/2006">
    <mc:Choice xmlns:p14="http://schemas.microsoft.com/office/powerpoint/2010/main" Requires="p14">
      <p:transition spd="slow" p14:dur="2000" advTm="69418">
        <p14:ferris dir="l"/>
      </p:transition>
    </mc:Choice>
    <mc:Fallback>
      <p:transition spd="slow" advTm="6941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35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F443E-2121-0D2A-9DE6-0AB6EF25F04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318E3E6-3048-D061-20BC-85A2FBB3EB7D}"/>
              </a:ext>
            </a:extLst>
          </p:cNvPr>
          <p:cNvPicPr>
            <a:picLocks noChangeAspect="1"/>
          </p:cNvPicPr>
          <p:nvPr/>
        </p:nvPicPr>
        <p:blipFill>
          <a:blip r:embed="rId4"/>
          <a:srcRect t="6129" b="37621"/>
          <a:stretch>
            <a:fillRect/>
          </a:stretch>
        </p:blipFill>
        <p:spPr>
          <a:xfrm>
            <a:off x="0" y="0"/>
            <a:ext cx="12192000" cy="6857989"/>
          </a:xfrm>
          <a:prstGeom prst="rect">
            <a:avLst/>
          </a:prstGeom>
        </p:spPr>
      </p:pic>
      <p:sp>
        <p:nvSpPr>
          <p:cNvPr id="9" name="Rectangle 8">
            <a:extLst>
              <a:ext uri="{FF2B5EF4-FFF2-40B4-BE49-F238E27FC236}">
                <a16:creationId xmlns:a16="http://schemas.microsoft.com/office/drawing/2014/main" id="{053D722B-0804-B6BE-7AA7-7D9165B2465F}"/>
              </a:ext>
            </a:extLst>
          </p:cNvPr>
          <p:cNvSpPr/>
          <p:nvPr/>
        </p:nvSpPr>
        <p:spPr>
          <a:xfrm>
            <a:off x="-383242" y="-152781"/>
            <a:ext cx="7138218" cy="1200329"/>
          </a:xfrm>
          <a:prstGeom prst="rect">
            <a:avLst/>
          </a:prstGeom>
          <a:noFill/>
        </p:spPr>
        <p:txBody>
          <a:bodyPr wrap="square" lIns="91440" tIns="45720" rIns="91440" bIns="45720">
            <a:spAutoFit/>
          </a:bodyPr>
          <a:lstStyle/>
          <a:p>
            <a:pPr algn="ctr"/>
            <a:r>
              <a:rPr lang="en-US" sz="3600" b="1" dirty="0">
                <a:ln w="22225">
                  <a:solidFill>
                    <a:schemeClr val="accent2"/>
                  </a:solidFill>
                  <a:prstDash val="solid"/>
                </a:ln>
                <a:solidFill>
                  <a:schemeClr val="accent2">
                    <a:lumMod val="40000"/>
                    <a:lumOff val="60000"/>
                  </a:schemeClr>
                </a:solidFill>
              </a:rPr>
              <a:t>Case study Age uk theories and policies  </a:t>
            </a:r>
            <a:r>
              <a:rPr lang="en-US" sz="3600" b="1" cap="none" spc="0" dirty="0">
                <a:ln w="22225">
                  <a:solidFill>
                    <a:schemeClr val="accent2"/>
                  </a:solidFill>
                  <a:prstDash val="solid"/>
                </a:ln>
                <a:solidFill>
                  <a:schemeClr val="accent2">
                    <a:lumMod val="40000"/>
                    <a:lumOff val="60000"/>
                  </a:schemeClr>
                </a:solidFill>
                <a:effectLst/>
              </a:rPr>
              <a:t> </a:t>
            </a:r>
          </a:p>
        </p:txBody>
      </p:sp>
      <p:sp>
        <p:nvSpPr>
          <p:cNvPr id="5" name="TextBox 4">
            <a:extLst>
              <a:ext uri="{FF2B5EF4-FFF2-40B4-BE49-F238E27FC236}">
                <a16:creationId xmlns:a16="http://schemas.microsoft.com/office/drawing/2014/main" id="{F495493C-C97F-147C-B8B1-8457B2F41BC2}"/>
              </a:ext>
            </a:extLst>
          </p:cNvPr>
          <p:cNvSpPr txBox="1"/>
          <p:nvPr/>
        </p:nvSpPr>
        <p:spPr>
          <a:xfrm>
            <a:off x="521326" y="936010"/>
            <a:ext cx="5368197" cy="5755422"/>
          </a:xfrm>
          <a:prstGeom prst="rect">
            <a:avLst/>
          </a:prstGeom>
          <a:noFill/>
        </p:spPr>
        <p:txBody>
          <a:bodyPr wrap="square" rtlCol="0">
            <a:spAutoFit/>
          </a:bodyPr>
          <a:lstStyle/>
          <a:p>
            <a:r>
              <a:rPr lang="en-GB" sz="1600" dirty="0">
                <a:solidFill>
                  <a:schemeClr val="tx2">
                    <a:lumMod val="75000"/>
                    <a:lumOff val="25000"/>
                  </a:schemeClr>
                </a:solidFill>
                <a:latin typeface="Abadi" panose="020B0604020104020204" pitchFamily="34" charset="0"/>
              </a:rPr>
              <a:t>Because Age UK's work focuses on advancing the rights, wellbeing, independence, and dignity of older people, it can be connected to several important theories and policies utilised in residential care facilities.</a:t>
            </a:r>
            <a:br>
              <a:rPr lang="en-GB" sz="1600" dirty="0">
                <a:solidFill>
                  <a:schemeClr val="tx2">
                    <a:lumMod val="75000"/>
                    <a:lumOff val="25000"/>
                  </a:schemeClr>
                </a:solidFill>
                <a:latin typeface="Abadi" panose="020B0604020104020204" pitchFamily="34" charset="0"/>
              </a:rPr>
            </a:br>
            <a:br>
              <a:rPr lang="en-GB" sz="1600" dirty="0">
                <a:solidFill>
                  <a:schemeClr val="tx2">
                    <a:lumMod val="90000"/>
                    <a:lumOff val="10000"/>
                  </a:schemeClr>
                </a:solidFill>
                <a:latin typeface="Abadi" panose="020B0604020104020204" pitchFamily="34" charset="0"/>
              </a:rPr>
            </a:br>
            <a:r>
              <a:rPr lang="en-GB" sz="1600" dirty="0">
                <a:solidFill>
                  <a:schemeClr val="tx2">
                    <a:lumMod val="90000"/>
                    <a:lumOff val="10000"/>
                  </a:schemeClr>
                </a:solidFill>
                <a:latin typeface="Abadi" panose="020B0604020104020204" pitchFamily="34" charset="0"/>
              </a:rPr>
              <a:t> </a:t>
            </a:r>
            <a:r>
              <a:rPr lang="en-GB" sz="1600" dirty="0">
                <a:solidFill>
                  <a:schemeClr val="tx2">
                    <a:lumMod val="75000"/>
                    <a:lumOff val="25000"/>
                  </a:schemeClr>
                </a:solidFill>
                <a:latin typeface="Abadi" panose="020B0604020104020204" pitchFamily="34" charset="0"/>
              </a:rPr>
              <a:t>Theory of Person centred care an approach to health and social care known as "person-centred care" emphasises treating each person as an individual rather than merely as a condition or set of needs</a:t>
            </a:r>
            <a:r>
              <a:rPr lang="en-GB" sz="1600" dirty="0">
                <a:solidFill>
                  <a:schemeClr val="tx2">
                    <a:lumMod val="90000"/>
                    <a:lumOff val="10000"/>
                  </a:schemeClr>
                </a:solidFill>
                <a:latin typeface="Abadi" panose="020B0604020104020204" pitchFamily="34" charset="0"/>
              </a:rPr>
              <a:t>.</a:t>
            </a:r>
            <a:br>
              <a:rPr lang="en-GB" sz="1600" dirty="0">
                <a:solidFill>
                  <a:schemeClr val="tx2">
                    <a:lumMod val="90000"/>
                    <a:lumOff val="10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The person is at the center of all care decisions in the person-centred care method, which was created by Tom Kitwood and influenced by Carl Rogers.</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Age UK advocates for treating senior citizens with respect, decency, and uniqueness.</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It promotes care that takes into account the choices, convictions, and life experiences of each individual.</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Instead of using a one-size-fits-all strategy, residential homes employ care plans customised to each individual's needs.</a:t>
            </a:r>
          </a:p>
        </p:txBody>
      </p:sp>
      <p:sp>
        <p:nvSpPr>
          <p:cNvPr id="6" name="TextBox 5">
            <a:extLst>
              <a:ext uri="{FF2B5EF4-FFF2-40B4-BE49-F238E27FC236}">
                <a16:creationId xmlns:a16="http://schemas.microsoft.com/office/drawing/2014/main" id="{6198712C-9CB5-35BA-2ED1-370B1ADC8F0C}"/>
              </a:ext>
            </a:extLst>
          </p:cNvPr>
          <p:cNvSpPr txBox="1"/>
          <p:nvPr/>
        </p:nvSpPr>
        <p:spPr>
          <a:xfrm>
            <a:off x="7445638" y="0"/>
            <a:ext cx="4448989" cy="6432530"/>
          </a:xfrm>
          <a:prstGeom prst="rect">
            <a:avLst/>
          </a:prstGeom>
          <a:noFill/>
        </p:spPr>
        <p:txBody>
          <a:bodyPr wrap="square" rtlCol="0">
            <a:spAutoFit/>
          </a:bodyPr>
          <a:lstStyle/>
          <a:p>
            <a:br>
              <a:rPr lang="en-GB" sz="1400" dirty="0">
                <a:latin typeface="Abadi" panose="020B0604020104020204" pitchFamily="34" charset="0"/>
              </a:rPr>
            </a:br>
            <a:br>
              <a:rPr lang="en-GB" sz="1400" dirty="0">
                <a:latin typeface="Abadi" panose="020B0604020104020204" pitchFamily="34" charset="0"/>
              </a:rPr>
            </a:br>
            <a:r>
              <a:rPr lang="en-GB" sz="1600" dirty="0">
                <a:solidFill>
                  <a:schemeClr val="tx2">
                    <a:lumMod val="75000"/>
                    <a:lumOff val="25000"/>
                  </a:schemeClr>
                </a:solidFill>
                <a:latin typeface="Abadi" panose="020B0604020104020204" pitchFamily="34" charset="0"/>
              </a:rPr>
              <a:t>Age UK advocates for senior citizens to preserve their independence whenever feasible.</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In addition to providing physical care, residential houses assist clients' emotional, social, and psychological needs.</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Opportunities for social interaction and activities enhance one's quality of life.</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3. The Hierarchy of Needs by Maslow</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According to Abraham Maslow, human needs range from fundamental survival to self-fulfilment.</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Residential care link:</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Age UK's principles encourage addressing needs at all levels:</a:t>
            </a:r>
            <a:br>
              <a:rPr lang="en-GB" sz="1600" dirty="0">
                <a:solidFill>
                  <a:schemeClr val="tx2">
                    <a:lumMod val="75000"/>
                    <a:lumOff val="25000"/>
                  </a:schemeClr>
                </a:solidFill>
                <a:latin typeface="Abadi" panose="020B0604020104020204" pitchFamily="34" charset="0"/>
              </a:rPr>
            </a:b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Physiological requirements (hygiene, nourishment, and warmth)</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Safety (secure surroundings and protection)</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Belonging (interaction with family and friends)</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Self-esteem (respect and autonomy)</a:t>
            </a:r>
            <a:br>
              <a:rPr lang="en-GB" sz="1600" dirty="0">
                <a:solidFill>
                  <a:schemeClr val="tx2">
                    <a:lumMod val="75000"/>
                    <a:lumOff val="25000"/>
                  </a:schemeClr>
                </a:solidFill>
                <a:latin typeface="Abadi" panose="020B0604020104020204" pitchFamily="34" charset="0"/>
              </a:rPr>
            </a:br>
            <a:r>
              <a:rPr lang="en-GB" sz="1600" dirty="0">
                <a:solidFill>
                  <a:schemeClr val="tx2">
                    <a:lumMod val="75000"/>
                    <a:lumOff val="25000"/>
                  </a:schemeClr>
                </a:solidFill>
                <a:latin typeface="Abadi" panose="020B0604020104020204" pitchFamily="34" charset="0"/>
              </a:rPr>
              <a:t>Self-actualization (interests, education, and worthwhile pursuits</a:t>
            </a:r>
            <a:r>
              <a:rPr lang="en-GB" sz="1600" dirty="0">
                <a:latin typeface="Abadi" panose="020B0604020104020204" pitchFamily="34" charset="0"/>
              </a:rPr>
              <a:t>)</a:t>
            </a:r>
          </a:p>
        </p:txBody>
      </p:sp>
      <p:pic>
        <p:nvPicPr>
          <p:cNvPr id="2" name="Recorded Sound">
            <a:hlinkClick r:id="" action="ppaction://media"/>
            <a:extLst>
              <a:ext uri="{FF2B5EF4-FFF2-40B4-BE49-F238E27FC236}">
                <a16:creationId xmlns:a16="http://schemas.microsoft.com/office/drawing/2014/main" id="{276C6F53-3F24-16C7-2598-BD0B6FC7C9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267613" y="2949005"/>
            <a:ext cx="487363" cy="487363"/>
          </a:xfrm>
          <a:prstGeom prst="rect">
            <a:avLst/>
          </a:prstGeom>
        </p:spPr>
      </p:pic>
    </p:spTree>
    <p:extLst>
      <p:ext uri="{BB962C8B-B14F-4D97-AF65-F5344CB8AC3E}">
        <p14:creationId xmlns:p14="http://schemas.microsoft.com/office/powerpoint/2010/main" val="3227467421"/>
      </p:ext>
    </p:extLst>
  </p:cSld>
  <p:clrMapOvr>
    <a:masterClrMapping/>
  </p:clrMapOvr>
  <mc:AlternateContent xmlns:mc="http://schemas.openxmlformats.org/markup-compatibility/2006">
    <mc:Choice xmlns:p14="http://schemas.microsoft.com/office/powerpoint/2010/main" Requires="p14">
      <p:transition spd="slow" p14:dur="2000" advTm="107724"/>
    </mc:Choice>
    <mc:Fallback>
      <p:transition spd="slow" advTm="107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77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0454E-A803-0588-F993-A1285635DD5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3E2B360-7776-A3A9-2F46-67F14FAB64A2}"/>
              </a:ext>
            </a:extLst>
          </p:cNvPr>
          <p:cNvPicPr>
            <a:picLocks noChangeAspect="1"/>
          </p:cNvPicPr>
          <p:nvPr/>
        </p:nvPicPr>
        <p:blipFill>
          <a:blip r:embed="rId4"/>
          <a:srcRect t="6129" b="37621"/>
          <a:stretch>
            <a:fillRect/>
          </a:stretch>
        </p:blipFill>
        <p:spPr>
          <a:xfrm>
            <a:off x="0" y="-41243"/>
            <a:ext cx="12192000" cy="6857989"/>
          </a:xfrm>
          <a:prstGeom prst="rect">
            <a:avLst/>
          </a:prstGeom>
        </p:spPr>
      </p:pic>
      <p:sp>
        <p:nvSpPr>
          <p:cNvPr id="9" name="Rectangle 8">
            <a:extLst>
              <a:ext uri="{FF2B5EF4-FFF2-40B4-BE49-F238E27FC236}">
                <a16:creationId xmlns:a16="http://schemas.microsoft.com/office/drawing/2014/main" id="{E9D33507-8C9F-B90B-FC16-2B9FAEDD2FE1}"/>
              </a:ext>
            </a:extLst>
          </p:cNvPr>
          <p:cNvSpPr/>
          <p:nvPr/>
        </p:nvSpPr>
        <p:spPr>
          <a:xfrm>
            <a:off x="481781" y="-155392"/>
            <a:ext cx="9827288" cy="646331"/>
          </a:xfrm>
          <a:prstGeom prst="rect">
            <a:avLst/>
          </a:prstGeom>
          <a:noFill/>
        </p:spPr>
        <p:txBody>
          <a:bodyPr wrap="squar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Recommendations and conclusion </a:t>
            </a:r>
          </a:p>
        </p:txBody>
      </p:sp>
      <p:sp>
        <p:nvSpPr>
          <p:cNvPr id="2" name="TextBox 1">
            <a:extLst>
              <a:ext uri="{FF2B5EF4-FFF2-40B4-BE49-F238E27FC236}">
                <a16:creationId xmlns:a16="http://schemas.microsoft.com/office/drawing/2014/main" id="{644D6729-F825-A638-9D21-7B72DB8FB8E4}"/>
              </a:ext>
            </a:extLst>
          </p:cNvPr>
          <p:cNvSpPr txBox="1"/>
          <p:nvPr/>
        </p:nvSpPr>
        <p:spPr>
          <a:xfrm>
            <a:off x="334297" y="830763"/>
            <a:ext cx="5142271" cy="3970318"/>
          </a:xfrm>
          <a:prstGeom prst="rect">
            <a:avLst/>
          </a:prstGeom>
          <a:noFill/>
        </p:spPr>
        <p:txBody>
          <a:bodyPr wrap="square" rtlCol="0">
            <a:spAutoFit/>
          </a:bodyPr>
          <a:lstStyle/>
          <a:p>
            <a:r>
              <a:rPr lang="en-GB" dirty="0">
                <a:solidFill>
                  <a:schemeClr val="tx2">
                    <a:lumMod val="75000"/>
                    <a:lumOff val="25000"/>
                  </a:schemeClr>
                </a:solidFill>
                <a:latin typeface="Abadi" panose="020B0604020104020204" pitchFamily="34" charset="0"/>
              </a:rPr>
              <a:t>Regular staff training: To guarantee that information stays up to date, nursing homes should provide continuing refresher courses and mandatory induction training for new hires.</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Emphasis on person-centred care: Respecting residents' autonomy, dignity, and cultural origins should be emphasised throughout training.</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Boost dementia care education: Since many residents suffer from dementia, staff members should get specialised training in compassionate care, behaviour control, and communication.</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Boost awareness of safeguarding: Every employee should receive training on how to identify, stop, and report abuse, neglect, and exploitation.</a:t>
            </a:r>
          </a:p>
        </p:txBody>
      </p:sp>
      <p:sp>
        <p:nvSpPr>
          <p:cNvPr id="3" name="TextBox 2">
            <a:extLst>
              <a:ext uri="{FF2B5EF4-FFF2-40B4-BE49-F238E27FC236}">
                <a16:creationId xmlns:a16="http://schemas.microsoft.com/office/drawing/2014/main" id="{762ACDB3-435B-E577-B3DC-9B82B4481E35}"/>
              </a:ext>
            </a:extLst>
          </p:cNvPr>
          <p:cNvSpPr txBox="1"/>
          <p:nvPr/>
        </p:nvSpPr>
        <p:spPr>
          <a:xfrm>
            <a:off x="5810865" y="884902"/>
            <a:ext cx="5791200" cy="2585323"/>
          </a:xfrm>
          <a:prstGeom prst="rect">
            <a:avLst/>
          </a:prstGeom>
          <a:noFill/>
        </p:spPr>
        <p:txBody>
          <a:bodyPr wrap="square" rtlCol="0">
            <a:spAutoFit/>
          </a:bodyPr>
          <a:lstStyle/>
          <a:p>
            <a:r>
              <a:rPr lang="en-GB" dirty="0">
                <a:solidFill>
                  <a:schemeClr val="tx2">
                    <a:lumMod val="75000"/>
                    <a:lumOff val="25000"/>
                  </a:schemeClr>
                </a:solidFill>
                <a:latin typeface="Abadi" panose="020B0604020104020204" pitchFamily="34" charset="0"/>
              </a:rPr>
              <a:t>To stay competent and provide safe, high-quality care, staff members should continue their education (Nursing and Midwifery Council, 2018).</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Frequent training enhances resident safety, care quality, and adherence to legal requirements (Care Quality Commission, 2024).</a:t>
            </a:r>
            <a:br>
              <a:rPr lang="en-GB" dirty="0">
                <a:solidFill>
                  <a:schemeClr val="tx2">
                    <a:lumMod val="75000"/>
                    <a:lumOff val="25000"/>
                  </a:schemeClr>
                </a:solidFill>
                <a:latin typeface="Abadi" panose="020B0604020104020204" pitchFamily="34" charset="0"/>
              </a:rPr>
            </a:br>
            <a:r>
              <a:rPr lang="en-GB" dirty="0">
                <a:solidFill>
                  <a:schemeClr val="tx2">
                    <a:lumMod val="75000"/>
                    <a:lumOff val="25000"/>
                  </a:schemeClr>
                </a:solidFill>
                <a:latin typeface="Abadi" panose="020B0604020104020204" pitchFamily="34" charset="0"/>
              </a:rPr>
              <a:t>High-quality nursing home care must include person-centred care and ongoing professional development (National Institute for Health and Care Excellence, 2015).</a:t>
            </a:r>
          </a:p>
        </p:txBody>
      </p:sp>
      <p:sp>
        <p:nvSpPr>
          <p:cNvPr id="5" name="TextBox 4">
            <a:extLst>
              <a:ext uri="{FF2B5EF4-FFF2-40B4-BE49-F238E27FC236}">
                <a16:creationId xmlns:a16="http://schemas.microsoft.com/office/drawing/2014/main" id="{BC653E7A-8A65-91B7-6FB6-4A7537B5DCF9}"/>
              </a:ext>
            </a:extLst>
          </p:cNvPr>
          <p:cNvSpPr txBox="1"/>
          <p:nvPr/>
        </p:nvSpPr>
        <p:spPr>
          <a:xfrm>
            <a:off x="6096000" y="3785419"/>
            <a:ext cx="4935794" cy="2031325"/>
          </a:xfrm>
          <a:prstGeom prst="rect">
            <a:avLst/>
          </a:prstGeom>
          <a:noFill/>
        </p:spPr>
        <p:txBody>
          <a:bodyPr wrap="square" rtlCol="0">
            <a:spAutoFit/>
          </a:bodyPr>
          <a:lstStyle/>
          <a:p>
            <a:r>
              <a:rPr lang="en-GB" dirty="0">
                <a:solidFill>
                  <a:schemeClr val="tx2">
                    <a:lumMod val="75000"/>
                    <a:lumOff val="25000"/>
                  </a:schemeClr>
                </a:solidFill>
                <a:latin typeface="Abadi" panose="020B0604020104020204" pitchFamily="34" charset="0"/>
              </a:rPr>
              <a:t>Residential homes are still a crucial component of health and social care, but they work best when they take a person-centred approach, encourage independence when feasible, and collaborate with family and community assistance to improve the quality of life for senior citizens.</a:t>
            </a:r>
          </a:p>
        </p:txBody>
      </p:sp>
      <p:pic>
        <p:nvPicPr>
          <p:cNvPr id="7" name="Recorded Sound">
            <a:hlinkClick r:id="" action="ppaction://media"/>
            <a:extLst>
              <a:ext uri="{FF2B5EF4-FFF2-40B4-BE49-F238E27FC236}">
                <a16:creationId xmlns:a16="http://schemas.microsoft.com/office/drawing/2014/main" id="{C0B20BA0-2733-EF8E-5738-6C8815EA4E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375760" y="4986053"/>
            <a:ext cx="487363" cy="487363"/>
          </a:xfrm>
          <a:prstGeom prst="rect">
            <a:avLst/>
          </a:prstGeom>
        </p:spPr>
      </p:pic>
    </p:spTree>
    <p:extLst>
      <p:ext uri="{BB962C8B-B14F-4D97-AF65-F5344CB8AC3E}">
        <p14:creationId xmlns:p14="http://schemas.microsoft.com/office/powerpoint/2010/main" val="3084010255"/>
      </p:ext>
    </p:extLst>
  </p:cSld>
  <p:clrMapOvr>
    <a:masterClrMapping/>
  </p:clrMapOvr>
  <mc:AlternateContent xmlns:mc="http://schemas.openxmlformats.org/markup-compatibility/2006">
    <mc:Choice xmlns:p14="http://schemas.microsoft.com/office/powerpoint/2010/main" Requires="p14">
      <p:transition spd="slow" p14:dur="2000" advTm="181248"/>
    </mc:Choice>
    <mc:Fallback>
      <p:transition spd="slow" advTm="1812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124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025943-EF40-224A-C07B-167A1AB4149A}"/>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2B735EC8-C043-BC27-AC6D-77AB9969B192}"/>
              </a:ext>
            </a:extLst>
          </p:cNvPr>
          <p:cNvPicPr>
            <a:picLocks noChangeAspect="1"/>
          </p:cNvPicPr>
          <p:nvPr/>
        </p:nvPicPr>
        <p:blipFill>
          <a:blip r:embed="rId4"/>
          <a:srcRect t="6129" b="37621"/>
          <a:stretch>
            <a:fillRect/>
          </a:stretch>
        </p:blipFill>
        <p:spPr>
          <a:xfrm>
            <a:off x="0" y="-165395"/>
            <a:ext cx="12486056" cy="7023395"/>
          </a:xfrm>
          <a:prstGeom prst="rect">
            <a:avLst/>
          </a:prstGeom>
        </p:spPr>
      </p:pic>
      <p:sp>
        <p:nvSpPr>
          <p:cNvPr id="9" name="Rectangle 8">
            <a:extLst>
              <a:ext uri="{FF2B5EF4-FFF2-40B4-BE49-F238E27FC236}">
                <a16:creationId xmlns:a16="http://schemas.microsoft.com/office/drawing/2014/main" id="{4E02FF80-217F-C23B-D0F5-CC70D1DD359E}"/>
              </a:ext>
            </a:extLst>
          </p:cNvPr>
          <p:cNvSpPr/>
          <p:nvPr/>
        </p:nvSpPr>
        <p:spPr>
          <a:xfrm>
            <a:off x="2477945" y="0"/>
            <a:ext cx="9827288" cy="646331"/>
          </a:xfrm>
          <a:prstGeom prst="rect">
            <a:avLst/>
          </a:prstGeom>
          <a:noFill/>
        </p:spPr>
        <p:txBody>
          <a:bodyPr wrap="squar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rPr>
              <a:t> </a:t>
            </a:r>
          </a:p>
        </p:txBody>
      </p:sp>
      <p:sp>
        <p:nvSpPr>
          <p:cNvPr id="5" name="Rectangle 4">
            <a:extLst>
              <a:ext uri="{FF2B5EF4-FFF2-40B4-BE49-F238E27FC236}">
                <a16:creationId xmlns:a16="http://schemas.microsoft.com/office/drawing/2014/main" id="{98C12F33-FE8A-6260-012D-BC1567B188E0}"/>
              </a:ext>
            </a:extLst>
          </p:cNvPr>
          <p:cNvSpPr/>
          <p:nvPr/>
        </p:nvSpPr>
        <p:spPr>
          <a:xfrm>
            <a:off x="3175383" y="-95947"/>
            <a:ext cx="5887593" cy="400110"/>
          </a:xfrm>
          <a:prstGeom prst="rect">
            <a:avLst/>
          </a:prstGeom>
          <a:noFill/>
        </p:spPr>
        <p:txBody>
          <a:bodyPr wrap="square" lIns="91440" tIns="45720" rIns="91440" bIns="45720">
            <a:spAutoFit/>
          </a:bodyPr>
          <a:lstStyle/>
          <a:p>
            <a:pPr algn="ctr"/>
            <a:r>
              <a:rPr lang="en-US" sz="20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Reference list</a:t>
            </a:r>
            <a:endParaRPr lang="en-US" sz="2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pic>
        <p:nvPicPr>
          <p:cNvPr id="3" name="Recorded Sound">
            <a:hlinkClick r:id="" action="ppaction://media"/>
            <a:extLst>
              <a:ext uri="{FF2B5EF4-FFF2-40B4-BE49-F238E27FC236}">
                <a16:creationId xmlns:a16="http://schemas.microsoft.com/office/drawing/2014/main" id="{C5EDBFE1-4D72-BE71-0A9F-CBF85D8016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896634" y="1513041"/>
            <a:ext cx="487363" cy="487363"/>
          </a:xfrm>
          <a:prstGeom prst="rect">
            <a:avLst/>
          </a:prstGeom>
        </p:spPr>
      </p:pic>
      <p:sp>
        <p:nvSpPr>
          <p:cNvPr id="7" name="TextBox 6">
            <a:extLst>
              <a:ext uri="{FF2B5EF4-FFF2-40B4-BE49-F238E27FC236}">
                <a16:creationId xmlns:a16="http://schemas.microsoft.com/office/drawing/2014/main" id="{2AADE82E-3DED-B9A7-8AE0-7F29BA0807B7}"/>
              </a:ext>
            </a:extLst>
          </p:cNvPr>
          <p:cNvSpPr txBox="1"/>
          <p:nvPr/>
        </p:nvSpPr>
        <p:spPr>
          <a:xfrm>
            <a:off x="256572" y="165406"/>
            <a:ext cx="10912997" cy="8217634"/>
          </a:xfrm>
          <a:prstGeom prst="rect">
            <a:avLst/>
          </a:prstGeom>
          <a:noFill/>
        </p:spPr>
        <p:txBody>
          <a:bodyPr wrap="square" rtlCol="0">
            <a:spAutoFit/>
          </a:bodyPr>
          <a:lstStyle/>
          <a:p>
            <a:r>
              <a:rPr lang="en-GB" sz="1400" b="1" dirty="0">
                <a:solidFill>
                  <a:schemeClr val="tx2">
                    <a:lumMod val="75000"/>
                    <a:lumOff val="25000"/>
                  </a:schemeClr>
                </a:solidFill>
                <a:latin typeface="Abadi" panose="020B0604020104020204" pitchFamily="34" charset="0"/>
              </a:rPr>
              <a:t>Age </a:t>
            </a:r>
            <a:r>
              <a:rPr lang="en-GB" sz="1400" b="1" dirty="0" err="1">
                <a:solidFill>
                  <a:schemeClr val="tx2">
                    <a:lumMod val="75000"/>
                    <a:lumOff val="25000"/>
                  </a:schemeClr>
                </a:solidFill>
                <a:latin typeface="Abadi" panose="020B0604020104020204" pitchFamily="34" charset="0"/>
              </a:rPr>
              <a:t>uk</a:t>
            </a:r>
            <a:r>
              <a:rPr lang="en-GB" sz="1400" b="1" dirty="0">
                <a:solidFill>
                  <a:schemeClr val="tx2">
                    <a:lumMod val="75000"/>
                    <a:lumOff val="25000"/>
                  </a:schemeClr>
                </a:solidFill>
                <a:latin typeface="Abadi" panose="020B0604020104020204" pitchFamily="34" charset="0"/>
              </a:rPr>
              <a:t>.(2024) Available at :</a:t>
            </a:r>
            <a:r>
              <a:rPr lang="en-GB" sz="1400" b="1" dirty="0">
                <a:solidFill>
                  <a:schemeClr val="tx2">
                    <a:lumMod val="75000"/>
                    <a:lumOff val="25000"/>
                  </a:schemeClr>
                </a:solidFill>
                <a:latin typeface="Abadi" panose="020B0604020104020204" pitchFamily="34" charset="0"/>
                <a:hlinkClick r:id="rId6">
                  <a:extLst>
                    <a:ext uri="{A12FA001-AC4F-418D-AE19-62706E023703}">
                      <ahyp:hlinkClr xmlns:ahyp="http://schemas.microsoft.com/office/drawing/2018/hyperlinkcolor" val="tx"/>
                    </a:ext>
                  </a:extLst>
                </a:hlinkClick>
              </a:rPr>
              <a:t>https://www.ageuk.org.uk</a:t>
            </a:r>
            <a:endParaRPr lang="en-GB" sz="1400" b="1" dirty="0">
              <a:solidFill>
                <a:schemeClr val="tx2">
                  <a:lumMod val="75000"/>
                  <a:lumOff val="25000"/>
                </a:schemeClr>
              </a:solidFill>
              <a:latin typeface="Abadi" panose="020B0604020104020204" pitchFamily="34" charset="0"/>
            </a:endParaRPr>
          </a:p>
          <a:p>
            <a:endParaRPr lang="en-GB" sz="1400" b="1" dirty="0">
              <a:solidFill>
                <a:schemeClr val="tx2">
                  <a:lumMod val="75000"/>
                  <a:lumOff val="25000"/>
                </a:schemeClr>
              </a:solidFill>
              <a:latin typeface="Abadi" panose="020B0604020104020204" pitchFamily="34" charset="0"/>
            </a:endParaRPr>
          </a:p>
          <a:p>
            <a:r>
              <a:rPr lang="en-GB" sz="1400" b="1" dirty="0">
                <a:solidFill>
                  <a:schemeClr val="tx2">
                    <a:lumMod val="75000"/>
                    <a:lumOff val="25000"/>
                  </a:schemeClr>
                </a:solidFill>
                <a:latin typeface="Abadi" panose="020B0604020104020204" pitchFamily="34" charset="0"/>
              </a:rPr>
              <a:t>National health service.(2024) social care and support Available at: </a:t>
            </a:r>
            <a:r>
              <a:rPr lang="en-GB" sz="1400" b="1" dirty="0">
                <a:solidFill>
                  <a:schemeClr val="tx2">
                    <a:lumMod val="75000"/>
                    <a:lumOff val="25000"/>
                  </a:schemeClr>
                </a:solidFill>
                <a:latin typeface="Abadi" panose="020B0604020104020204" pitchFamily="34" charset="0"/>
                <a:hlinkClick r:id="rId7">
                  <a:extLst>
                    <a:ext uri="{A12FA001-AC4F-418D-AE19-62706E023703}">
                      <ahyp:hlinkClr xmlns:ahyp="http://schemas.microsoft.com/office/drawing/2018/hyperlinkcolor" val="tx"/>
                    </a:ext>
                  </a:extLst>
                </a:hlinkClick>
              </a:rPr>
              <a:t>https://www.nhs.uk</a:t>
            </a:r>
            <a:endParaRPr lang="en-GB" sz="1400" b="1" dirty="0">
              <a:solidFill>
                <a:schemeClr val="tx2">
                  <a:lumMod val="75000"/>
                  <a:lumOff val="25000"/>
                </a:schemeClr>
              </a:solidFill>
              <a:latin typeface="Abadi" panose="020B0604020104020204" pitchFamily="34" charset="0"/>
            </a:endParaRPr>
          </a:p>
          <a:p>
            <a:endParaRPr lang="en-GB" sz="1400" b="1" dirty="0">
              <a:solidFill>
                <a:schemeClr val="tx2">
                  <a:lumMod val="75000"/>
                  <a:lumOff val="25000"/>
                </a:schemeClr>
              </a:solidFill>
              <a:latin typeface="Abadi" panose="020B0604020104020204" pitchFamily="34" charset="0"/>
            </a:endParaRPr>
          </a:p>
          <a:p>
            <a:r>
              <a:rPr lang="en-GB" sz="1400" b="1" dirty="0">
                <a:solidFill>
                  <a:schemeClr val="tx2">
                    <a:lumMod val="75000"/>
                    <a:lumOff val="25000"/>
                  </a:schemeClr>
                </a:solidFill>
                <a:latin typeface="Abadi" panose="020B0604020104020204" pitchFamily="34" charset="0"/>
              </a:rPr>
              <a:t>Uk government.(2010)Equality Act 2010 </a:t>
            </a:r>
            <a:r>
              <a:rPr lang="en-GB" sz="1400" b="1" dirty="0" err="1">
                <a:solidFill>
                  <a:schemeClr val="tx2">
                    <a:lumMod val="75000"/>
                    <a:lumOff val="25000"/>
                  </a:schemeClr>
                </a:solidFill>
                <a:latin typeface="Abadi" panose="020B0604020104020204" pitchFamily="34" charset="0"/>
              </a:rPr>
              <a:t>guidance.Available</a:t>
            </a:r>
            <a:r>
              <a:rPr lang="en-GB" sz="1400" b="1" dirty="0">
                <a:solidFill>
                  <a:schemeClr val="tx2">
                    <a:lumMod val="75000"/>
                    <a:lumOff val="25000"/>
                  </a:schemeClr>
                </a:solidFill>
                <a:latin typeface="Abadi" panose="020B0604020104020204" pitchFamily="34" charset="0"/>
              </a:rPr>
              <a:t> at://www.gov.uk</a:t>
            </a:r>
          </a:p>
          <a:p>
            <a:endParaRPr lang="en-GB" sz="1400" b="1" dirty="0">
              <a:solidFill>
                <a:schemeClr val="tx2">
                  <a:lumMod val="75000"/>
                  <a:lumOff val="25000"/>
                </a:schemeClr>
              </a:solidFill>
              <a:latin typeface="Abadi" panose="020B0604020104020204" pitchFamily="34" charset="0"/>
            </a:endParaRPr>
          </a:p>
          <a:p>
            <a:r>
              <a:rPr lang="en-GB" sz="1400" b="1" dirty="0" err="1">
                <a:solidFill>
                  <a:schemeClr val="tx2">
                    <a:lumMod val="75000"/>
                    <a:lumOff val="25000"/>
                  </a:schemeClr>
                </a:solidFill>
                <a:latin typeface="Abadi" panose="020B0604020104020204" pitchFamily="34" charset="0"/>
              </a:rPr>
              <a:t>Bjorn,L</a:t>
            </a:r>
            <a:r>
              <a:rPr lang="en-GB" sz="1400" b="1" dirty="0">
                <a:solidFill>
                  <a:schemeClr val="tx2">
                    <a:lumMod val="75000"/>
                    <a:lumOff val="25000"/>
                  </a:schemeClr>
                </a:solidFill>
                <a:latin typeface="Abadi" panose="020B0604020104020204" pitchFamily="34" charset="0"/>
              </a:rPr>
              <a:t>(2016) The rise in life </a:t>
            </a:r>
            <a:r>
              <a:rPr lang="en-GB" sz="1400" b="1" dirty="0" err="1">
                <a:solidFill>
                  <a:schemeClr val="tx2">
                    <a:lumMod val="75000"/>
                    <a:lumOff val="25000"/>
                  </a:schemeClr>
                </a:solidFill>
                <a:latin typeface="Abadi" panose="020B0604020104020204" pitchFamily="34" charset="0"/>
              </a:rPr>
              <a:t>expectancy:Available</a:t>
            </a:r>
            <a:r>
              <a:rPr lang="en-GB" sz="1400" b="1" dirty="0">
                <a:solidFill>
                  <a:schemeClr val="tx2">
                    <a:lumMod val="75000"/>
                    <a:lumOff val="25000"/>
                  </a:schemeClr>
                </a:solidFill>
                <a:latin typeface="Abadi" panose="020B0604020104020204" pitchFamily="34" charset="0"/>
              </a:rPr>
              <a:t> </a:t>
            </a:r>
            <a:r>
              <a:rPr lang="en-GB" sz="1400" b="1" dirty="0" err="1">
                <a:solidFill>
                  <a:schemeClr val="tx2">
                    <a:lumMod val="75000"/>
                    <a:lumOff val="25000"/>
                  </a:schemeClr>
                </a:solidFill>
                <a:latin typeface="Abadi" panose="020B0604020104020204" pitchFamily="34" charset="0"/>
              </a:rPr>
              <a:t>at:https</a:t>
            </a:r>
            <a:r>
              <a:rPr lang="en-GB" sz="1400" b="1" dirty="0">
                <a:solidFill>
                  <a:schemeClr val="tx2">
                    <a:lumMod val="75000"/>
                    <a:lumOff val="25000"/>
                  </a:schemeClr>
                </a:solidFill>
                <a:latin typeface="Abadi" panose="020B0604020104020204" pitchFamily="34" charset="0"/>
              </a:rPr>
              <a:t>://scholar.google.com</a:t>
            </a:r>
          </a:p>
          <a:p>
            <a:endParaRPr lang="en-GB" sz="1400" b="1" dirty="0">
              <a:solidFill>
                <a:schemeClr val="tx2">
                  <a:lumMod val="75000"/>
                  <a:lumOff val="25000"/>
                </a:schemeClr>
              </a:solidFill>
              <a:latin typeface="Abadi" panose="020B0604020104020204" pitchFamily="34" charset="0"/>
            </a:endParaRPr>
          </a:p>
          <a:p>
            <a:r>
              <a:rPr lang="en-GB" sz="1400" b="1" dirty="0" err="1">
                <a:solidFill>
                  <a:schemeClr val="tx2">
                    <a:lumMod val="75000"/>
                    <a:lumOff val="25000"/>
                  </a:schemeClr>
                </a:solidFill>
                <a:latin typeface="Abadi" panose="020B0604020104020204" pitchFamily="34" charset="0"/>
              </a:rPr>
              <a:t>Stoodley,I</a:t>
            </a:r>
            <a:r>
              <a:rPr lang="en-GB" sz="1400" b="1" dirty="0">
                <a:solidFill>
                  <a:schemeClr val="tx2">
                    <a:lumMod val="75000"/>
                    <a:lumOff val="25000"/>
                  </a:schemeClr>
                </a:solidFill>
                <a:latin typeface="Abadi" panose="020B0604020104020204" pitchFamily="34" charset="0"/>
              </a:rPr>
              <a:t> (2024) An ageing </a:t>
            </a:r>
            <a:r>
              <a:rPr lang="en-GB" sz="1400" b="1" dirty="0" err="1">
                <a:solidFill>
                  <a:schemeClr val="tx2">
                    <a:lumMod val="75000"/>
                    <a:lumOff val="25000"/>
                  </a:schemeClr>
                </a:solidFill>
                <a:latin typeface="Abadi" panose="020B0604020104020204" pitchFamily="34" charset="0"/>
              </a:rPr>
              <a:t>ppopulation:The</a:t>
            </a:r>
            <a:r>
              <a:rPr lang="en-GB" sz="1400" b="1" dirty="0">
                <a:solidFill>
                  <a:schemeClr val="tx2">
                    <a:lumMod val="75000"/>
                    <a:lumOff val="25000"/>
                  </a:schemeClr>
                </a:solidFill>
                <a:latin typeface="Abadi" panose="020B0604020104020204" pitchFamily="34" charset="0"/>
              </a:rPr>
              <a:t> </a:t>
            </a:r>
            <a:r>
              <a:rPr lang="en-GB" sz="1400" b="1" dirty="0" err="1">
                <a:solidFill>
                  <a:schemeClr val="tx2">
                    <a:lumMod val="75000"/>
                    <a:lumOff val="25000"/>
                  </a:schemeClr>
                </a:solidFill>
                <a:latin typeface="Abadi" panose="020B0604020104020204" pitchFamily="34" charset="0"/>
              </a:rPr>
              <a:t>benfitgs</a:t>
            </a:r>
            <a:r>
              <a:rPr lang="en-GB" sz="1400" b="1" dirty="0">
                <a:solidFill>
                  <a:schemeClr val="tx2">
                    <a:lumMod val="75000"/>
                    <a:lumOff val="25000"/>
                  </a:schemeClr>
                </a:solidFill>
                <a:latin typeface="Abadi" panose="020B0604020104020204" pitchFamily="34" charset="0"/>
              </a:rPr>
              <a:t> and </a:t>
            </a:r>
            <a:r>
              <a:rPr lang="en-GB" sz="1400" b="1" dirty="0" err="1">
                <a:solidFill>
                  <a:schemeClr val="tx2">
                    <a:lumMod val="75000"/>
                    <a:lumOff val="25000"/>
                  </a:schemeClr>
                </a:solidFill>
                <a:latin typeface="Abadi" panose="020B0604020104020204" pitchFamily="34" charset="0"/>
              </a:rPr>
              <a:t>challenges:Available</a:t>
            </a:r>
            <a:r>
              <a:rPr lang="en-GB" sz="1400" b="1" dirty="0">
                <a:solidFill>
                  <a:schemeClr val="tx2">
                    <a:lumMod val="75000"/>
                    <a:lumOff val="25000"/>
                  </a:schemeClr>
                </a:solidFill>
                <a:latin typeface="Abadi" panose="020B0604020104020204" pitchFamily="34" charset="0"/>
              </a:rPr>
              <a:t> at </a:t>
            </a:r>
            <a:r>
              <a:rPr lang="en-GB" sz="1400" b="1" dirty="0">
                <a:solidFill>
                  <a:schemeClr val="tx2">
                    <a:lumMod val="75000"/>
                    <a:lumOff val="25000"/>
                  </a:schemeClr>
                </a:solidFill>
                <a:latin typeface="Abadi" panose="020B0604020104020204" pitchFamily="34" charset="0"/>
                <a:hlinkClick r:id="rId8">
                  <a:extLst>
                    <a:ext uri="{A12FA001-AC4F-418D-AE19-62706E023703}">
                      <ahyp:hlinkClr xmlns:ahyp="http://schemas.microsoft.com/office/drawing/2018/hyperlinkcolor" val="tx"/>
                    </a:ext>
                  </a:extLst>
                </a:hlinkClick>
              </a:rPr>
              <a:t>https://scholar.google.com</a:t>
            </a:r>
            <a:endParaRPr lang="en-GB" sz="1400" b="1" dirty="0">
              <a:solidFill>
                <a:schemeClr val="tx2">
                  <a:lumMod val="75000"/>
                  <a:lumOff val="25000"/>
                </a:schemeClr>
              </a:solidFill>
              <a:latin typeface="Abadi" panose="020B0604020104020204" pitchFamily="34" charset="0"/>
            </a:endParaRPr>
          </a:p>
          <a:p>
            <a:endParaRPr lang="en-GB" sz="1400" b="1" dirty="0">
              <a:solidFill>
                <a:schemeClr val="tx2">
                  <a:lumMod val="75000"/>
                  <a:lumOff val="25000"/>
                </a:schemeClr>
              </a:solidFill>
              <a:latin typeface="Abadi" panose="020B0604020104020204" pitchFamily="34" charset="0"/>
            </a:endParaRPr>
          </a:p>
          <a:p>
            <a:r>
              <a:rPr lang="en-GB" sz="1400" dirty="0">
                <a:solidFill>
                  <a:schemeClr val="tx2">
                    <a:lumMod val="75000"/>
                    <a:lumOff val="25000"/>
                  </a:schemeClr>
                </a:solidFill>
                <a:latin typeface="Abadi" panose="020B0604020104020204" pitchFamily="34" charset="0"/>
              </a:rPr>
              <a:t>Levy, S.R., Lytle, A. and Macdonald, J,(eds) (2022) </a:t>
            </a:r>
            <a:r>
              <a:rPr lang="en-GB" sz="1400" i="1" dirty="0">
                <a:solidFill>
                  <a:schemeClr val="tx2">
                    <a:lumMod val="75000"/>
                    <a:lumOff val="25000"/>
                  </a:schemeClr>
                </a:solidFill>
                <a:latin typeface="Abadi" panose="020B0604020104020204" pitchFamily="34" charset="0"/>
              </a:rPr>
              <a:t>The worldwide ageism crisis</a:t>
            </a:r>
            <a:r>
              <a:rPr lang="en-GB" sz="1400" dirty="0">
                <a:solidFill>
                  <a:schemeClr val="tx2">
                    <a:lumMod val="75000"/>
                    <a:lumOff val="25000"/>
                  </a:schemeClr>
                </a:solidFill>
                <a:latin typeface="Abadi" panose="020B0604020104020204" pitchFamily="34" charset="0"/>
              </a:rPr>
              <a:t>. </a:t>
            </a:r>
            <a:r>
              <a:rPr lang="en-GB" sz="1400" i="1" dirty="0">
                <a:solidFill>
                  <a:schemeClr val="tx2">
                    <a:lumMod val="75000"/>
                    <a:lumOff val="25000"/>
                  </a:schemeClr>
                </a:solidFill>
                <a:latin typeface="Abadi" panose="020B0604020104020204" pitchFamily="34" charset="0"/>
              </a:rPr>
              <a:t>Journal of Social Issues</a:t>
            </a:r>
            <a:r>
              <a:rPr lang="en-GB" sz="1400" dirty="0">
                <a:solidFill>
                  <a:schemeClr val="tx2">
                    <a:lumMod val="75000"/>
                    <a:lumOff val="25000"/>
                  </a:schemeClr>
                </a:solidFill>
                <a:latin typeface="Abadi" panose="020B0604020104020204" pitchFamily="34" charset="0"/>
              </a:rPr>
              <a:t>, </a:t>
            </a:r>
            <a:r>
              <a:rPr lang="en-GB" sz="1400" b="1" dirty="0">
                <a:solidFill>
                  <a:schemeClr val="tx2">
                    <a:lumMod val="75000"/>
                    <a:lumOff val="25000"/>
                  </a:schemeClr>
                </a:solidFill>
                <a:latin typeface="Abadi" panose="020B0604020104020204" pitchFamily="34" charset="0"/>
              </a:rPr>
              <a:t>78</a:t>
            </a:r>
            <a:r>
              <a:rPr lang="en-GB" sz="1400" dirty="0">
                <a:solidFill>
                  <a:schemeClr val="tx2">
                    <a:lumMod val="75000"/>
                    <a:lumOff val="25000"/>
                  </a:schemeClr>
                </a:solidFill>
                <a:latin typeface="Abadi" panose="020B0604020104020204" pitchFamily="34" charset="0"/>
              </a:rPr>
              <a:t>(4), pp. 743–768. Available at: https://scholar.google.com</a:t>
            </a:r>
          </a:p>
          <a:p>
            <a:endParaRPr lang="en-GB" sz="1400" dirty="0">
              <a:latin typeface="Abadi" panose="020B0604020104020204" pitchFamily="34" charset="0"/>
            </a:endParaRPr>
          </a:p>
          <a:p>
            <a:r>
              <a:rPr lang="en-GB" sz="1400" dirty="0">
                <a:solidFill>
                  <a:schemeClr val="tx2">
                    <a:lumMod val="90000"/>
                    <a:lumOff val="10000"/>
                  </a:schemeClr>
                </a:solidFill>
                <a:latin typeface="Abadi" panose="020B0604020104020204" pitchFamily="34" charset="0"/>
              </a:rPr>
              <a:t>Policies and Laws </a:t>
            </a:r>
            <a:r>
              <a:rPr lang="en-GB" sz="1400" dirty="0" err="1">
                <a:solidFill>
                  <a:schemeClr val="tx2">
                    <a:lumMod val="90000"/>
                    <a:lumOff val="10000"/>
                  </a:schemeClr>
                </a:solidFill>
                <a:latin typeface="Abadi" panose="020B0604020104020204" pitchFamily="34" charset="0"/>
              </a:rPr>
              <a:t>uk</a:t>
            </a:r>
            <a:r>
              <a:rPr lang="en-GB" sz="1400" dirty="0">
                <a:solidFill>
                  <a:schemeClr val="tx2">
                    <a:lumMod val="90000"/>
                    <a:lumOff val="10000"/>
                  </a:schemeClr>
                </a:solidFill>
                <a:latin typeface="Abadi" panose="020B0604020104020204" pitchFamily="34" charset="0"/>
              </a:rPr>
              <a:t>  Care Act of (2014)Available at: https://www.gov.uk</a:t>
            </a:r>
          </a:p>
          <a:p>
            <a:endParaRPr lang="en-GB" sz="1400" dirty="0">
              <a:solidFill>
                <a:schemeClr val="tx2">
                  <a:lumMod val="90000"/>
                  <a:lumOff val="10000"/>
                </a:schemeClr>
              </a:solidFill>
              <a:latin typeface="Abadi" panose="020B0604020104020204" pitchFamily="34" charset="0"/>
            </a:endParaRPr>
          </a:p>
          <a:p>
            <a:r>
              <a:rPr lang="en-GB" sz="1400" dirty="0">
                <a:solidFill>
                  <a:schemeClr val="tx2">
                    <a:lumMod val="90000"/>
                    <a:lumOff val="10000"/>
                  </a:schemeClr>
                </a:solidFill>
                <a:latin typeface="Abadi" panose="020B0604020104020204" pitchFamily="34" charset="0"/>
              </a:rPr>
              <a:t>The Mental Capacity Act of (2005) Available at://https:www.nhs.uk</a:t>
            </a:r>
          </a:p>
          <a:p>
            <a:endParaRPr lang="en-GB" sz="1400" dirty="0">
              <a:solidFill>
                <a:schemeClr val="tx2">
                  <a:lumMod val="90000"/>
                  <a:lumOff val="10000"/>
                </a:schemeClr>
              </a:solidFill>
              <a:latin typeface="Abadi" panose="020B0604020104020204" pitchFamily="34" charset="0"/>
            </a:endParaRPr>
          </a:p>
          <a:p>
            <a:r>
              <a:rPr lang="en-GB" sz="1400" dirty="0">
                <a:solidFill>
                  <a:schemeClr val="tx2">
                    <a:lumMod val="90000"/>
                    <a:lumOff val="10000"/>
                  </a:schemeClr>
                </a:solidFill>
                <a:latin typeface="Abadi" panose="020B0604020104020204" pitchFamily="34" charset="0"/>
              </a:rPr>
              <a:t> The  Equality Act (2010) Available at :</a:t>
            </a:r>
            <a:r>
              <a:rPr lang="en-GB" sz="1400" dirty="0" err="1">
                <a:solidFill>
                  <a:schemeClr val="tx2">
                    <a:lumMod val="90000"/>
                    <a:lumOff val="10000"/>
                  </a:schemeClr>
                </a:solidFill>
                <a:latin typeface="Abadi" panose="020B0604020104020204" pitchFamily="34" charset="0"/>
              </a:rPr>
              <a:t>https:www.google.com</a:t>
            </a:r>
            <a:endParaRPr lang="en-GB" sz="1400" dirty="0">
              <a:solidFill>
                <a:schemeClr val="tx2">
                  <a:lumMod val="90000"/>
                  <a:lumOff val="10000"/>
                </a:schemeClr>
              </a:solidFill>
              <a:latin typeface="Abadi" panose="020B0604020104020204" pitchFamily="34" charset="0"/>
            </a:endParaRPr>
          </a:p>
          <a:p>
            <a:endParaRPr lang="en-GB" sz="1400" dirty="0">
              <a:solidFill>
                <a:schemeClr val="tx2">
                  <a:lumMod val="90000"/>
                  <a:lumOff val="10000"/>
                </a:schemeClr>
              </a:solidFill>
              <a:latin typeface="Abadi" panose="020B0604020104020204" pitchFamily="34" charset="0"/>
            </a:endParaRPr>
          </a:p>
          <a:p>
            <a:r>
              <a:rPr lang="en-GB" sz="1400" dirty="0">
                <a:solidFill>
                  <a:schemeClr val="tx2">
                    <a:lumMod val="75000"/>
                    <a:lumOff val="25000"/>
                  </a:schemeClr>
                </a:solidFill>
                <a:latin typeface="Abadi" panose="020B0604020104020204" pitchFamily="34" charset="0"/>
              </a:rPr>
              <a:t>The Health and Social Care Act of the Care Quality Commission (CQC), (2008) Available at:https://www.gov.uk</a:t>
            </a:r>
          </a:p>
          <a:p>
            <a:endParaRPr lang="en-GB" sz="1400" dirty="0">
              <a:solidFill>
                <a:schemeClr val="tx2">
                  <a:lumMod val="75000"/>
                  <a:lumOff val="25000"/>
                </a:schemeClr>
              </a:solidFill>
              <a:latin typeface="Abadi" panose="020B0604020104020204" pitchFamily="34" charset="0"/>
            </a:endParaRPr>
          </a:p>
          <a:p>
            <a:r>
              <a:rPr lang="en-GB" sz="1400" dirty="0">
                <a:solidFill>
                  <a:schemeClr val="tx2">
                    <a:lumMod val="75000"/>
                    <a:lumOff val="25000"/>
                  </a:schemeClr>
                </a:solidFill>
                <a:latin typeface="Abadi" panose="020B0604020104020204" pitchFamily="34" charset="0"/>
              </a:rPr>
              <a:t>Nice national institute for health and care excellence (2024)  Available at </a:t>
            </a:r>
            <a:r>
              <a:rPr lang="en-GB" sz="1400" dirty="0">
                <a:solidFill>
                  <a:schemeClr val="tx2">
                    <a:lumMod val="75000"/>
                    <a:lumOff val="25000"/>
                  </a:schemeClr>
                </a:solidFill>
                <a:latin typeface="Abadi" panose="020B0604020104020204" pitchFamily="34" charset="0"/>
                <a:hlinkClick r:id="rId9"/>
              </a:rPr>
              <a:t>https://www.gov.uk</a:t>
            </a:r>
            <a:endParaRPr lang="en-GB" sz="1400" dirty="0">
              <a:solidFill>
                <a:schemeClr val="tx2">
                  <a:lumMod val="75000"/>
                  <a:lumOff val="25000"/>
                </a:schemeClr>
              </a:solidFill>
              <a:latin typeface="Abadi" panose="020B0604020104020204" pitchFamily="34" charset="0"/>
            </a:endParaRPr>
          </a:p>
          <a:p>
            <a:endParaRPr lang="en-GB" sz="1400" dirty="0">
              <a:solidFill>
                <a:schemeClr val="tx2">
                  <a:lumMod val="75000"/>
                  <a:lumOff val="25000"/>
                </a:schemeClr>
              </a:solidFill>
              <a:latin typeface="Abadi" panose="020B0604020104020204" pitchFamily="34" charset="0"/>
            </a:endParaRPr>
          </a:p>
          <a:p>
            <a:r>
              <a:rPr lang="en-GB" sz="1400" dirty="0">
                <a:solidFill>
                  <a:schemeClr val="tx2">
                    <a:lumMod val="75000"/>
                    <a:lumOff val="25000"/>
                  </a:schemeClr>
                </a:solidFill>
              </a:rPr>
              <a:t>Activity Theory Havighiurst,R(1961) Available at </a:t>
            </a:r>
            <a:r>
              <a:rPr lang="en-GB" sz="1400" dirty="0">
                <a:solidFill>
                  <a:schemeClr val="tx2">
                    <a:lumMod val="75000"/>
                    <a:lumOff val="25000"/>
                  </a:schemeClr>
                </a:solidFill>
                <a:hlinkClick r:id="rId9"/>
              </a:rPr>
              <a:t>https://www.gov.uk</a:t>
            </a:r>
            <a:endParaRPr lang="en-GB" sz="1400" dirty="0">
              <a:solidFill>
                <a:schemeClr val="tx2">
                  <a:lumMod val="75000"/>
                  <a:lumOff val="25000"/>
                </a:schemeClr>
              </a:solidFill>
            </a:endParaRPr>
          </a:p>
          <a:p>
            <a:endParaRPr lang="en-GB" sz="1400" dirty="0">
              <a:solidFill>
                <a:schemeClr val="tx2">
                  <a:lumMod val="75000"/>
                  <a:lumOff val="25000"/>
                </a:schemeClr>
              </a:solidFill>
            </a:endParaRPr>
          </a:p>
          <a:p>
            <a:r>
              <a:rPr lang="en-GB" sz="1400" dirty="0">
                <a:solidFill>
                  <a:schemeClr val="tx2">
                    <a:lumMod val="75000"/>
                    <a:lumOff val="25000"/>
                  </a:schemeClr>
                </a:solidFill>
                <a:latin typeface="Abadi" panose="020B0604020104020204" pitchFamily="34" charset="0"/>
              </a:rPr>
              <a:t>Nursing and Midwifery Council, (2018) Available at </a:t>
            </a:r>
            <a:r>
              <a:rPr lang="en-GB" sz="1400" dirty="0">
                <a:solidFill>
                  <a:schemeClr val="tx2">
                    <a:lumMod val="75000"/>
                    <a:lumOff val="25000"/>
                  </a:schemeClr>
                </a:solidFill>
                <a:latin typeface="Abadi" panose="020B0604020104020204" pitchFamily="34" charset="0"/>
                <a:hlinkClick r:id="rId7"/>
              </a:rPr>
              <a:t>https://www.NHS.uk</a:t>
            </a:r>
            <a:endParaRPr lang="en-GB" sz="1400" dirty="0">
              <a:solidFill>
                <a:schemeClr val="tx2">
                  <a:lumMod val="75000"/>
                  <a:lumOff val="25000"/>
                </a:schemeClr>
              </a:solidFill>
              <a:latin typeface="Abadi" panose="020B0604020104020204" pitchFamily="34" charset="0"/>
            </a:endParaRPr>
          </a:p>
          <a:p>
            <a:endParaRPr lang="en-GB" sz="1400" dirty="0">
              <a:solidFill>
                <a:schemeClr val="tx2">
                  <a:lumMod val="75000"/>
                  <a:lumOff val="25000"/>
                </a:schemeClr>
              </a:solidFill>
              <a:latin typeface="Abadi" panose="020B0604020104020204" pitchFamily="34" charset="0"/>
            </a:endParaRPr>
          </a:p>
          <a:p>
            <a:r>
              <a:rPr lang="en-GB" sz="1400" dirty="0">
                <a:solidFill>
                  <a:schemeClr val="tx2">
                    <a:lumMod val="75000"/>
                    <a:lumOff val="25000"/>
                  </a:schemeClr>
                </a:solidFill>
                <a:latin typeface="Abadi" panose="020B0604020104020204" pitchFamily="34" charset="0"/>
              </a:rPr>
              <a:t>National Institute for Health and Care Excellence, (2015).</a:t>
            </a:r>
            <a:r>
              <a:rPr lang="en-GB" sz="1400" dirty="0">
                <a:solidFill>
                  <a:schemeClr val="tx2">
                    <a:lumMod val="75000"/>
                    <a:lumOff val="25000"/>
                  </a:schemeClr>
                </a:solidFill>
              </a:rPr>
              <a:t> Available at </a:t>
            </a:r>
            <a:r>
              <a:rPr lang="en-GB" sz="1400" dirty="0">
                <a:solidFill>
                  <a:schemeClr val="tx2">
                    <a:lumMod val="75000"/>
                    <a:lumOff val="25000"/>
                  </a:schemeClr>
                </a:solidFill>
                <a:hlinkClick r:id="rId10"/>
              </a:rPr>
              <a:t>https://www.google.com</a:t>
            </a:r>
            <a:endParaRPr lang="en-GB" sz="1400" dirty="0">
              <a:solidFill>
                <a:schemeClr val="tx2">
                  <a:lumMod val="75000"/>
                  <a:lumOff val="25000"/>
                </a:schemeClr>
              </a:solidFill>
            </a:endParaRPr>
          </a:p>
          <a:p>
            <a:endParaRPr lang="en-GB" sz="1400" dirty="0">
              <a:solidFill>
                <a:schemeClr val="tx2">
                  <a:lumMod val="75000"/>
                  <a:lumOff val="25000"/>
                </a:schemeClr>
              </a:solidFill>
            </a:endParaRPr>
          </a:p>
          <a:p>
            <a:r>
              <a:rPr lang="en-GB" sz="1400" dirty="0">
                <a:solidFill>
                  <a:schemeClr val="tx2">
                    <a:lumMod val="75000"/>
                    <a:lumOff val="25000"/>
                  </a:schemeClr>
                </a:solidFill>
              </a:rPr>
              <a:t>England, Scotland, and Wales is the Equality Act of (2010) Available at https:www.nhs.uk</a:t>
            </a:r>
          </a:p>
          <a:p>
            <a:endParaRPr lang="en-GB" dirty="0">
              <a:solidFill>
                <a:schemeClr val="tx2">
                  <a:lumMod val="75000"/>
                  <a:lumOff val="25000"/>
                </a:schemeClr>
              </a:solidFill>
              <a:latin typeface="Abadi" panose="020B0604020104020204" pitchFamily="34" charset="0"/>
            </a:endParaRPr>
          </a:p>
          <a:p>
            <a:endParaRPr lang="en-GB" dirty="0">
              <a:solidFill>
                <a:schemeClr val="tx2">
                  <a:lumMod val="75000"/>
                  <a:lumOff val="25000"/>
                </a:schemeClr>
              </a:solidFill>
              <a:latin typeface="Abadi" panose="020B0604020104020204" pitchFamily="34" charset="0"/>
            </a:endParaRPr>
          </a:p>
          <a:p>
            <a:br>
              <a:rPr lang="en-GB" dirty="0">
                <a:solidFill>
                  <a:schemeClr val="tx2">
                    <a:lumMod val="75000"/>
                    <a:lumOff val="25000"/>
                  </a:schemeClr>
                </a:solidFill>
                <a:latin typeface="Abadi" panose="020B0604020104020204" pitchFamily="34" charset="0"/>
              </a:rPr>
            </a:br>
            <a:endParaRPr lang="en-GB" dirty="0">
              <a:solidFill>
                <a:schemeClr val="tx2">
                  <a:lumMod val="75000"/>
                  <a:lumOff val="25000"/>
                </a:schemeClr>
              </a:solidFill>
            </a:endParaRPr>
          </a:p>
          <a:p>
            <a:endParaRPr lang="en-GB" dirty="0">
              <a:solidFill>
                <a:schemeClr val="tx2">
                  <a:lumMod val="75000"/>
                  <a:lumOff val="25000"/>
                </a:schemeClr>
              </a:solidFill>
              <a:latin typeface="Abadi" panose="020B0604020104020204" pitchFamily="34" charset="0"/>
            </a:endParaRPr>
          </a:p>
          <a:p>
            <a:endParaRPr lang="en-GB" dirty="0"/>
          </a:p>
        </p:txBody>
      </p:sp>
    </p:spTree>
    <p:extLst>
      <p:ext uri="{BB962C8B-B14F-4D97-AF65-F5344CB8AC3E}">
        <p14:creationId xmlns:p14="http://schemas.microsoft.com/office/powerpoint/2010/main" val="2048217829"/>
      </p:ext>
    </p:extLst>
  </p:cSld>
  <p:clrMapOvr>
    <a:masterClrMapping/>
  </p:clrMapOvr>
  <mc:AlternateContent xmlns:mc="http://schemas.openxmlformats.org/markup-compatibility/2006">
    <mc:Choice xmlns:p14="http://schemas.microsoft.com/office/powerpoint/2010/main" Requires="p14">
      <p:transition spd="slow" p14:dur="2000" advTm="12319"/>
    </mc:Choice>
    <mc:Fallback>
      <p:transition spd="slow" advTm="12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31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Ion</Template>
  <TotalTime>729</TotalTime>
  <Words>3348</Words>
  <Application>Microsoft Office PowerPoint</Application>
  <PresentationFormat>Widescreen</PresentationFormat>
  <Paragraphs>84</Paragraphs>
  <Slides>16</Slides>
  <Notes>0</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Abadi</vt:lpstr>
      <vt:lpstr>Arial</vt:lpstr>
      <vt:lpstr>Calisto MT</vt:lpstr>
      <vt:lpstr>Univers Condensed</vt:lpstr>
      <vt:lpstr>ChronicleVTI</vt:lpstr>
      <vt:lpstr>Student name  Sidrah Javed Student ID Number 2238819</vt:lpstr>
      <vt:lpstr>PowerPoint Presentation</vt:lpstr>
      <vt:lpstr>PowerPoint Presentation</vt:lpstr>
      <vt:lpstr>PowerPoint Presentation</vt:lpstr>
      <vt:lpstr>Evaluation of Care Settings and Provision Homes for Residential Care  Benefits  24-hour assistance. social communication. a secure setting. assistance in day-to-day living.  Drawbacks  diminished autonomy. challenges with adjustment. varying levels of care quality. Nursing Homes  Benefits  nursing care   that is registered appropriate for complicated medical requirements. administration of medications.  Drawbacks  increased expenses. institutional setting. restricted freedom of choice in some situations.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Sidrah Javed (2238819)</dc:creator>
  <cp:lastModifiedBy>Sidrah Javed (2238819)</cp:lastModifiedBy>
  <cp:revision>3</cp:revision>
  <dcterms:created xsi:type="dcterms:W3CDTF">2026-06-30T08:13:17Z</dcterms:created>
  <dcterms:modified xsi:type="dcterms:W3CDTF">2026-07-02T14:39:16Z</dcterms:modified>
</cp:coreProperties>
</file>