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4"/>
  </p:notesMasterIdLst>
  <p:handoutMasterIdLst>
    <p:handoutMasterId r:id="rId55"/>
  </p:handoutMasterIdLst>
  <p:sldIdLst>
    <p:sldId id="258" r:id="rId2"/>
    <p:sldId id="259" r:id="rId3"/>
    <p:sldId id="261" r:id="rId4"/>
    <p:sldId id="264" r:id="rId5"/>
    <p:sldId id="262" r:id="rId6"/>
    <p:sldId id="263" r:id="rId7"/>
    <p:sldId id="285" r:id="rId8"/>
    <p:sldId id="265" r:id="rId9"/>
    <p:sldId id="270" r:id="rId10"/>
    <p:sldId id="298" r:id="rId11"/>
    <p:sldId id="271" r:id="rId12"/>
    <p:sldId id="303" r:id="rId13"/>
    <p:sldId id="273" r:id="rId14"/>
    <p:sldId id="299" r:id="rId15"/>
    <p:sldId id="307" r:id="rId16"/>
    <p:sldId id="301" r:id="rId17"/>
    <p:sldId id="300" r:id="rId18"/>
    <p:sldId id="295" r:id="rId19"/>
    <p:sldId id="296" r:id="rId20"/>
    <p:sldId id="274" r:id="rId21"/>
    <p:sldId id="276" r:id="rId22"/>
    <p:sldId id="302" r:id="rId23"/>
    <p:sldId id="305" r:id="rId24"/>
    <p:sldId id="277" r:id="rId25"/>
    <p:sldId id="278" r:id="rId26"/>
    <p:sldId id="275" r:id="rId27"/>
    <p:sldId id="281" r:id="rId28"/>
    <p:sldId id="282" r:id="rId29"/>
    <p:sldId id="279" r:id="rId30"/>
    <p:sldId id="280" r:id="rId31"/>
    <p:sldId id="283" r:id="rId32"/>
    <p:sldId id="297" r:id="rId33"/>
    <p:sldId id="308" r:id="rId34"/>
    <p:sldId id="309" r:id="rId35"/>
    <p:sldId id="310" r:id="rId36"/>
    <p:sldId id="311" r:id="rId37"/>
    <p:sldId id="286" r:id="rId38"/>
    <p:sldId id="284" r:id="rId39"/>
    <p:sldId id="287" r:id="rId40"/>
    <p:sldId id="288" r:id="rId41"/>
    <p:sldId id="289" r:id="rId42"/>
    <p:sldId id="294" r:id="rId43"/>
    <p:sldId id="291" r:id="rId44"/>
    <p:sldId id="290" r:id="rId45"/>
    <p:sldId id="292" r:id="rId46"/>
    <p:sldId id="293" r:id="rId47"/>
    <p:sldId id="313" r:id="rId48"/>
    <p:sldId id="314" r:id="rId49"/>
    <p:sldId id="316" r:id="rId50"/>
    <p:sldId id="317" r:id="rId51"/>
    <p:sldId id="312" r:id="rId52"/>
    <p:sldId id="318" r:id="rId5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01" autoAdjust="0"/>
    <p:restoredTop sz="93073" autoAdjust="0"/>
  </p:normalViewPr>
  <p:slideViewPr>
    <p:cSldViewPr>
      <p:cViewPr>
        <p:scale>
          <a:sx n="75" d="100"/>
          <a:sy n="75" d="100"/>
        </p:scale>
        <p:origin x="684" y="30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B7DBADC9-600D-478A-8197-73890058224D}" type="datetimeFigureOut">
              <a:rPr lang="en-US" smtClean="0"/>
              <a:t>21-Mar-17</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5F8D03B2-7B0D-4716-B39E-4958385D5F56}" type="slidenum">
              <a:rPr lang="en-US" smtClean="0"/>
              <a:t>‹#›</a:t>
            </a:fld>
            <a:endParaRPr lang="en-US"/>
          </a:p>
        </p:txBody>
      </p:sp>
    </p:spTree>
    <p:extLst>
      <p:ext uri="{BB962C8B-B14F-4D97-AF65-F5344CB8AC3E}">
        <p14:creationId xmlns:p14="http://schemas.microsoft.com/office/powerpoint/2010/main" val="8232570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2844C19-7E78-40FD-BB50-8A2CD82130E0}" type="datetimeFigureOut">
              <a:rPr lang="en-GB" smtClean="0"/>
              <a:t>21/03/2017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5064843-9EFD-47B4-B045-D4FE27B75C26}" type="slidenum">
              <a:rPr lang="en-GB" smtClean="0"/>
              <a:t>‹#›</a:t>
            </a:fld>
            <a:endParaRPr lang="en-GB"/>
          </a:p>
        </p:txBody>
      </p:sp>
    </p:spTree>
    <p:extLst>
      <p:ext uri="{BB962C8B-B14F-4D97-AF65-F5344CB8AC3E}">
        <p14:creationId xmlns:p14="http://schemas.microsoft.com/office/powerpoint/2010/main" val="1949814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a:t>
            </a:fld>
            <a:endParaRPr lang="en-GB" altLang="en-US">
              <a:solidFill>
                <a:srgbClr val="000000"/>
              </a:solidFill>
            </a:endParaRPr>
          </a:p>
        </p:txBody>
      </p:sp>
    </p:spTree>
    <p:extLst>
      <p:ext uri="{BB962C8B-B14F-4D97-AF65-F5344CB8AC3E}">
        <p14:creationId xmlns:p14="http://schemas.microsoft.com/office/powerpoint/2010/main" val="9926154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a:t>
            </a:fld>
            <a:endParaRPr lang="en-GB" altLang="en-US">
              <a:solidFill>
                <a:srgbClr val="000000"/>
              </a:solidFill>
            </a:endParaRPr>
          </a:p>
        </p:txBody>
      </p:sp>
    </p:spTree>
    <p:extLst>
      <p:ext uri="{BB962C8B-B14F-4D97-AF65-F5344CB8AC3E}">
        <p14:creationId xmlns:p14="http://schemas.microsoft.com/office/powerpoint/2010/main" val="15075293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a:t>
            </a:fld>
            <a:endParaRPr lang="en-GB" altLang="en-US">
              <a:solidFill>
                <a:srgbClr val="000000"/>
              </a:solidFill>
            </a:endParaRPr>
          </a:p>
        </p:txBody>
      </p:sp>
    </p:spTree>
    <p:extLst>
      <p:ext uri="{BB962C8B-B14F-4D97-AF65-F5344CB8AC3E}">
        <p14:creationId xmlns:p14="http://schemas.microsoft.com/office/powerpoint/2010/main" val="1521792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a:t>
            </a:fld>
            <a:endParaRPr lang="en-GB" altLang="en-US">
              <a:solidFill>
                <a:srgbClr val="000000"/>
              </a:solidFill>
            </a:endParaRPr>
          </a:p>
        </p:txBody>
      </p:sp>
    </p:spTree>
    <p:extLst>
      <p:ext uri="{BB962C8B-B14F-4D97-AF65-F5344CB8AC3E}">
        <p14:creationId xmlns:p14="http://schemas.microsoft.com/office/powerpoint/2010/main" val="33442766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5</a:t>
            </a:fld>
            <a:endParaRPr lang="en-GB" altLang="en-US">
              <a:solidFill>
                <a:srgbClr val="000000"/>
              </a:solidFill>
            </a:endParaRPr>
          </a:p>
        </p:txBody>
      </p:sp>
    </p:spTree>
    <p:extLst>
      <p:ext uri="{BB962C8B-B14F-4D97-AF65-F5344CB8AC3E}">
        <p14:creationId xmlns:p14="http://schemas.microsoft.com/office/powerpoint/2010/main" val="3010974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6</a:t>
            </a:fld>
            <a:endParaRPr lang="en-GB" altLang="en-US">
              <a:solidFill>
                <a:srgbClr val="000000"/>
              </a:solidFill>
            </a:endParaRPr>
          </a:p>
        </p:txBody>
      </p:sp>
    </p:spTree>
    <p:extLst>
      <p:ext uri="{BB962C8B-B14F-4D97-AF65-F5344CB8AC3E}">
        <p14:creationId xmlns:p14="http://schemas.microsoft.com/office/powerpoint/2010/main" val="12138796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7</a:t>
            </a:fld>
            <a:endParaRPr lang="en-GB" altLang="en-US">
              <a:solidFill>
                <a:srgbClr val="000000"/>
              </a:solidFill>
            </a:endParaRPr>
          </a:p>
        </p:txBody>
      </p:sp>
    </p:spTree>
    <p:extLst>
      <p:ext uri="{BB962C8B-B14F-4D97-AF65-F5344CB8AC3E}">
        <p14:creationId xmlns:p14="http://schemas.microsoft.com/office/powerpoint/2010/main" val="24650963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8</a:t>
            </a:fld>
            <a:endParaRPr lang="en-GB" altLang="en-US">
              <a:solidFill>
                <a:srgbClr val="000000"/>
              </a:solidFill>
            </a:endParaRPr>
          </a:p>
        </p:txBody>
      </p:sp>
    </p:spTree>
    <p:extLst>
      <p:ext uri="{BB962C8B-B14F-4D97-AF65-F5344CB8AC3E}">
        <p14:creationId xmlns:p14="http://schemas.microsoft.com/office/powerpoint/2010/main" val="40016781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9</a:t>
            </a:fld>
            <a:endParaRPr lang="en-GB" altLang="en-US">
              <a:solidFill>
                <a:srgbClr val="000000"/>
              </a:solidFill>
            </a:endParaRPr>
          </a:p>
        </p:txBody>
      </p:sp>
    </p:spTree>
    <p:extLst>
      <p:ext uri="{BB962C8B-B14F-4D97-AF65-F5344CB8AC3E}">
        <p14:creationId xmlns:p14="http://schemas.microsoft.com/office/powerpoint/2010/main" val="952261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10</a:t>
            </a:fld>
            <a:endParaRPr lang="en-GB" altLang="en-US">
              <a:solidFill>
                <a:srgbClr val="000000"/>
              </a:solidFill>
            </a:endParaRPr>
          </a:p>
        </p:txBody>
      </p:sp>
    </p:spTree>
    <p:extLst>
      <p:ext uri="{BB962C8B-B14F-4D97-AF65-F5344CB8AC3E}">
        <p14:creationId xmlns:p14="http://schemas.microsoft.com/office/powerpoint/2010/main" val="40144339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11</a:t>
            </a:fld>
            <a:endParaRPr lang="en-GB" altLang="en-US">
              <a:solidFill>
                <a:srgbClr val="000000"/>
              </a:solidFill>
            </a:endParaRPr>
          </a:p>
        </p:txBody>
      </p:sp>
    </p:spTree>
    <p:extLst>
      <p:ext uri="{BB962C8B-B14F-4D97-AF65-F5344CB8AC3E}">
        <p14:creationId xmlns:p14="http://schemas.microsoft.com/office/powerpoint/2010/main" val="31301625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13</a:t>
            </a:fld>
            <a:endParaRPr lang="en-GB" altLang="en-US">
              <a:solidFill>
                <a:srgbClr val="000000"/>
              </a:solidFill>
            </a:endParaRPr>
          </a:p>
        </p:txBody>
      </p:sp>
    </p:spTree>
    <p:extLst>
      <p:ext uri="{BB962C8B-B14F-4D97-AF65-F5344CB8AC3E}">
        <p14:creationId xmlns:p14="http://schemas.microsoft.com/office/powerpoint/2010/main" val="35000283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14</a:t>
            </a:fld>
            <a:endParaRPr lang="en-GB" altLang="en-US">
              <a:solidFill>
                <a:srgbClr val="000000"/>
              </a:solidFill>
            </a:endParaRPr>
          </a:p>
        </p:txBody>
      </p:sp>
    </p:spTree>
    <p:extLst>
      <p:ext uri="{BB962C8B-B14F-4D97-AF65-F5344CB8AC3E}">
        <p14:creationId xmlns:p14="http://schemas.microsoft.com/office/powerpoint/2010/main" val="34606300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5064843-9EFD-47B4-B045-D4FE27B75C26}" type="slidenum">
              <a:rPr lang="en-GB" smtClean="0"/>
              <a:t>16</a:t>
            </a:fld>
            <a:endParaRPr lang="en-GB"/>
          </a:p>
        </p:txBody>
      </p:sp>
    </p:spTree>
    <p:extLst>
      <p:ext uri="{BB962C8B-B14F-4D97-AF65-F5344CB8AC3E}">
        <p14:creationId xmlns:p14="http://schemas.microsoft.com/office/powerpoint/2010/main" val="14071961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18</a:t>
            </a:fld>
            <a:endParaRPr lang="en-GB" altLang="en-US">
              <a:solidFill>
                <a:srgbClr val="000000"/>
              </a:solidFill>
            </a:endParaRPr>
          </a:p>
        </p:txBody>
      </p:sp>
    </p:spTree>
    <p:extLst>
      <p:ext uri="{BB962C8B-B14F-4D97-AF65-F5344CB8AC3E}">
        <p14:creationId xmlns:p14="http://schemas.microsoft.com/office/powerpoint/2010/main" val="3138098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20</a:t>
            </a:fld>
            <a:endParaRPr lang="en-GB" altLang="en-US">
              <a:solidFill>
                <a:srgbClr val="000000"/>
              </a:solidFill>
            </a:endParaRPr>
          </a:p>
        </p:txBody>
      </p:sp>
    </p:spTree>
    <p:extLst>
      <p:ext uri="{BB962C8B-B14F-4D97-AF65-F5344CB8AC3E}">
        <p14:creationId xmlns:p14="http://schemas.microsoft.com/office/powerpoint/2010/main" val="28158431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5064843-9EFD-47B4-B045-D4FE27B75C26}" type="slidenum">
              <a:rPr lang="en-GB" smtClean="0"/>
              <a:t>21</a:t>
            </a:fld>
            <a:endParaRPr lang="en-GB"/>
          </a:p>
        </p:txBody>
      </p:sp>
    </p:spTree>
    <p:extLst>
      <p:ext uri="{BB962C8B-B14F-4D97-AF65-F5344CB8AC3E}">
        <p14:creationId xmlns:p14="http://schemas.microsoft.com/office/powerpoint/2010/main" val="42581002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24</a:t>
            </a:fld>
            <a:endParaRPr lang="en-GB" altLang="en-US">
              <a:solidFill>
                <a:srgbClr val="000000"/>
              </a:solidFill>
            </a:endParaRPr>
          </a:p>
        </p:txBody>
      </p:sp>
    </p:spTree>
    <p:extLst>
      <p:ext uri="{BB962C8B-B14F-4D97-AF65-F5344CB8AC3E}">
        <p14:creationId xmlns:p14="http://schemas.microsoft.com/office/powerpoint/2010/main" val="38759356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25</a:t>
            </a:fld>
            <a:endParaRPr lang="en-GB" altLang="en-US">
              <a:solidFill>
                <a:srgbClr val="000000"/>
              </a:solidFill>
            </a:endParaRPr>
          </a:p>
        </p:txBody>
      </p:sp>
    </p:spTree>
    <p:extLst>
      <p:ext uri="{BB962C8B-B14F-4D97-AF65-F5344CB8AC3E}">
        <p14:creationId xmlns:p14="http://schemas.microsoft.com/office/powerpoint/2010/main" val="11740278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26</a:t>
            </a:fld>
            <a:endParaRPr lang="en-GB" altLang="en-US">
              <a:solidFill>
                <a:srgbClr val="000000"/>
              </a:solidFill>
            </a:endParaRPr>
          </a:p>
        </p:txBody>
      </p:sp>
    </p:spTree>
    <p:extLst>
      <p:ext uri="{BB962C8B-B14F-4D97-AF65-F5344CB8AC3E}">
        <p14:creationId xmlns:p14="http://schemas.microsoft.com/office/powerpoint/2010/main" val="39861621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27</a:t>
            </a:fld>
            <a:endParaRPr lang="en-GB" altLang="en-US">
              <a:solidFill>
                <a:srgbClr val="000000"/>
              </a:solidFill>
            </a:endParaRPr>
          </a:p>
        </p:txBody>
      </p:sp>
    </p:spTree>
    <p:extLst>
      <p:ext uri="{BB962C8B-B14F-4D97-AF65-F5344CB8AC3E}">
        <p14:creationId xmlns:p14="http://schemas.microsoft.com/office/powerpoint/2010/main" val="35436897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28</a:t>
            </a:fld>
            <a:endParaRPr lang="en-GB" altLang="en-US">
              <a:solidFill>
                <a:srgbClr val="000000"/>
              </a:solidFill>
            </a:endParaRPr>
          </a:p>
        </p:txBody>
      </p:sp>
    </p:spTree>
    <p:extLst>
      <p:ext uri="{BB962C8B-B14F-4D97-AF65-F5344CB8AC3E}">
        <p14:creationId xmlns:p14="http://schemas.microsoft.com/office/powerpoint/2010/main" val="28933408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29</a:t>
            </a:fld>
            <a:endParaRPr lang="en-GB" altLang="en-US">
              <a:solidFill>
                <a:srgbClr val="000000"/>
              </a:solidFill>
            </a:endParaRPr>
          </a:p>
        </p:txBody>
      </p:sp>
    </p:spTree>
    <p:extLst>
      <p:ext uri="{BB962C8B-B14F-4D97-AF65-F5344CB8AC3E}">
        <p14:creationId xmlns:p14="http://schemas.microsoft.com/office/powerpoint/2010/main" val="41099051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30</a:t>
            </a:fld>
            <a:endParaRPr lang="en-GB" altLang="en-US">
              <a:solidFill>
                <a:srgbClr val="000000"/>
              </a:solidFill>
            </a:endParaRPr>
          </a:p>
        </p:txBody>
      </p:sp>
    </p:spTree>
    <p:extLst>
      <p:ext uri="{BB962C8B-B14F-4D97-AF65-F5344CB8AC3E}">
        <p14:creationId xmlns:p14="http://schemas.microsoft.com/office/powerpoint/2010/main" val="10997384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31</a:t>
            </a:fld>
            <a:endParaRPr lang="en-GB" altLang="en-US">
              <a:solidFill>
                <a:srgbClr val="000000"/>
              </a:solidFill>
            </a:endParaRPr>
          </a:p>
        </p:txBody>
      </p:sp>
    </p:spTree>
    <p:extLst>
      <p:ext uri="{BB962C8B-B14F-4D97-AF65-F5344CB8AC3E}">
        <p14:creationId xmlns:p14="http://schemas.microsoft.com/office/powerpoint/2010/main" val="2189458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37</a:t>
            </a:fld>
            <a:endParaRPr lang="en-GB" altLang="en-US">
              <a:solidFill>
                <a:srgbClr val="000000"/>
              </a:solidFill>
            </a:endParaRPr>
          </a:p>
        </p:txBody>
      </p:sp>
    </p:spTree>
    <p:extLst>
      <p:ext uri="{BB962C8B-B14F-4D97-AF65-F5344CB8AC3E}">
        <p14:creationId xmlns:p14="http://schemas.microsoft.com/office/powerpoint/2010/main" val="34882639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38</a:t>
            </a:fld>
            <a:endParaRPr lang="en-GB" altLang="en-US">
              <a:solidFill>
                <a:srgbClr val="000000"/>
              </a:solidFill>
            </a:endParaRPr>
          </a:p>
        </p:txBody>
      </p:sp>
    </p:spTree>
    <p:extLst>
      <p:ext uri="{BB962C8B-B14F-4D97-AF65-F5344CB8AC3E}">
        <p14:creationId xmlns:p14="http://schemas.microsoft.com/office/powerpoint/2010/main" val="31309353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39</a:t>
            </a:fld>
            <a:endParaRPr lang="en-GB" altLang="en-US">
              <a:solidFill>
                <a:srgbClr val="000000"/>
              </a:solidFill>
            </a:endParaRPr>
          </a:p>
        </p:txBody>
      </p:sp>
    </p:spTree>
    <p:extLst>
      <p:ext uri="{BB962C8B-B14F-4D97-AF65-F5344CB8AC3E}">
        <p14:creationId xmlns:p14="http://schemas.microsoft.com/office/powerpoint/2010/main" val="180408238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40</a:t>
            </a:fld>
            <a:endParaRPr lang="en-GB" altLang="en-US">
              <a:solidFill>
                <a:srgbClr val="000000"/>
              </a:solidFill>
            </a:endParaRPr>
          </a:p>
        </p:txBody>
      </p:sp>
    </p:spTree>
    <p:extLst>
      <p:ext uri="{BB962C8B-B14F-4D97-AF65-F5344CB8AC3E}">
        <p14:creationId xmlns:p14="http://schemas.microsoft.com/office/powerpoint/2010/main" val="19323494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41</a:t>
            </a:fld>
            <a:endParaRPr lang="en-GB" altLang="en-US">
              <a:solidFill>
                <a:srgbClr val="000000"/>
              </a:solidFill>
            </a:endParaRPr>
          </a:p>
        </p:txBody>
      </p:sp>
    </p:spTree>
    <p:extLst>
      <p:ext uri="{BB962C8B-B14F-4D97-AF65-F5344CB8AC3E}">
        <p14:creationId xmlns:p14="http://schemas.microsoft.com/office/powerpoint/2010/main" val="23736688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42</a:t>
            </a:fld>
            <a:endParaRPr lang="en-GB" altLang="en-US">
              <a:solidFill>
                <a:srgbClr val="000000"/>
              </a:solidFill>
            </a:endParaRPr>
          </a:p>
        </p:txBody>
      </p:sp>
    </p:spTree>
    <p:extLst>
      <p:ext uri="{BB962C8B-B14F-4D97-AF65-F5344CB8AC3E}">
        <p14:creationId xmlns:p14="http://schemas.microsoft.com/office/powerpoint/2010/main" val="13531338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43</a:t>
            </a:fld>
            <a:endParaRPr lang="en-GB" altLang="en-US">
              <a:solidFill>
                <a:srgbClr val="000000"/>
              </a:solidFill>
            </a:endParaRPr>
          </a:p>
        </p:txBody>
      </p:sp>
    </p:spTree>
    <p:extLst>
      <p:ext uri="{BB962C8B-B14F-4D97-AF65-F5344CB8AC3E}">
        <p14:creationId xmlns:p14="http://schemas.microsoft.com/office/powerpoint/2010/main" val="399070488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44</a:t>
            </a:fld>
            <a:endParaRPr lang="en-GB" altLang="en-US">
              <a:solidFill>
                <a:srgbClr val="000000"/>
              </a:solidFill>
            </a:endParaRPr>
          </a:p>
        </p:txBody>
      </p:sp>
    </p:spTree>
    <p:extLst>
      <p:ext uri="{BB962C8B-B14F-4D97-AF65-F5344CB8AC3E}">
        <p14:creationId xmlns:p14="http://schemas.microsoft.com/office/powerpoint/2010/main" val="26711194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45</a:t>
            </a:fld>
            <a:endParaRPr lang="en-GB" altLang="en-US">
              <a:solidFill>
                <a:srgbClr val="000000"/>
              </a:solidFill>
            </a:endParaRPr>
          </a:p>
        </p:txBody>
      </p:sp>
    </p:spTree>
    <p:extLst>
      <p:ext uri="{BB962C8B-B14F-4D97-AF65-F5344CB8AC3E}">
        <p14:creationId xmlns:p14="http://schemas.microsoft.com/office/powerpoint/2010/main" val="62154980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46</a:t>
            </a:fld>
            <a:endParaRPr lang="en-GB" altLang="en-US">
              <a:solidFill>
                <a:srgbClr val="000000"/>
              </a:solidFill>
            </a:endParaRPr>
          </a:p>
        </p:txBody>
      </p:sp>
    </p:spTree>
    <p:extLst>
      <p:ext uri="{BB962C8B-B14F-4D97-AF65-F5344CB8AC3E}">
        <p14:creationId xmlns:p14="http://schemas.microsoft.com/office/powerpoint/2010/main" val="265616642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D37478C-864D-4D83-A0F1-81486552DF6A}" type="slidenum">
              <a:rPr lang="en-GB" smtClean="0"/>
              <a:pPr>
                <a:defRPr/>
              </a:pPr>
              <a:t>47</a:t>
            </a:fld>
            <a:endParaRPr lang="en-GB"/>
          </a:p>
        </p:txBody>
      </p:sp>
    </p:spTree>
    <p:extLst>
      <p:ext uri="{BB962C8B-B14F-4D97-AF65-F5344CB8AC3E}">
        <p14:creationId xmlns:p14="http://schemas.microsoft.com/office/powerpoint/2010/main" val="56858662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D37478C-864D-4D83-A0F1-81486552DF6A}" type="slidenum">
              <a:rPr lang="en-GB" smtClean="0"/>
              <a:pPr>
                <a:defRPr/>
              </a:pPr>
              <a:t>48</a:t>
            </a:fld>
            <a:endParaRPr lang="en-GB"/>
          </a:p>
        </p:txBody>
      </p:sp>
    </p:spTree>
    <p:extLst>
      <p:ext uri="{BB962C8B-B14F-4D97-AF65-F5344CB8AC3E}">
        <p14:creationId xmlns:p14="http://schemas.microsoft.com/office/powerpoint/2010/main" val="30015984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D37478C-864D-4D83-A0F1-81486552DF6A}" type="slidenum">
              <a:rPr lang="en-GB" smtClean="0"/>
              <a:pPr>
                <a:defRPr/>
              </a:pPr>
              <a:t>49</a:t>
            </a:fld>
            <a:endParaRPr lang="en-GB"/>
          </a:p>
        </p:txBody>
      </p:sp>
    </p:spTree>
    <p:extLst>
      <p:ext uri="{BB962C8B-B14F-4D97-AF65-F5344CB8AC3E}">
        <p14:creationId xmlns:p14="http://schemas.microsoft.com/office/powerpoint/2010/main" val="317311507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50</a:t>
            </a:fld>
            <a:endParaRPr lang="en-GB" altLang="en-US">
              <a:solidFill>
                <a:srgbClr val="000000"/>
              </a:solidFill>
            </a:endParaRPr>
          </a:p>
        </p:txBody>
      </p:sp>
    </p:spTree>
    <p:extLst>
      <p:ext uri="{BB962C8B-B14F-4D97-AF65-F5344CB8AC3E}">
        <p14:creationId xmlns:p14="http://schemas.microsoft.com/office/powerpoint/2010/main" val="235214135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51</a:t>
            </a:fld>
            <a:endParaRPr lang="en-GB" altLang="en-US">
              <a:solidFill>
                <a:srgbClr val="000000"/>
              </a:solidFill>
            </a:endParaRPr>
          </a:p>
        </p:txBody>
      </p:sp>
    </p:spTree>
    <p:extLst>
      <p:ext uri="{BB962C8B-B14F-4D97-AF65-F5344CB8AC3E}">
        <p14:creationId xmlns:p14="http://schemas.microsoft.com/office/powerpoint/2010/main" val="1220770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B91FC0F4-9E9C-40D3-A6C6-8238604D6BC5}" type="datetimeFigureOut">
              <a:rPr lang="en-GB"/>
              <a:pPr>
                <a:defRPr/>
              </a:pPr>
              <a:t>21/03/2017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D9DDBB8-79C6-4ED8-BADA-DDE0C2142A46}" type="slidenum">
              <a:rPr lang="en-GB"/>
              <a:pPr>
                <a:defRPr/>
              </a:pPr>
              <a:t>‹#›</a:t>
            </a:fld>
            <a:endParaRPr lang="en-GB" dirty="0"/>
          </a:p>
        </p:txBody>
      </p:sp>
    </p:spTree>
    <p:extLst>
      <p:ext uri="{BB962C8B-B14F-4D97-AF65-F5344CB8AC3E}">
        <p14:creationId xmlns:p14="http://schemas.microsoft.com/office/powerpoint/2010/main" val="3527504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A6BA9F9-E21E-483C-B53F-4AC71521D500}" type="datetimeFigureOut">
              <a:rPr lang="en-GB"/>
              <a:pPr>
                <a:defRPr/>
              </a:pPr>
              <a:t>21/03/2017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009313E-D6A8-464A-BCF8-343B72D94622}" type="slidenum">
              <a:rPr lang="en-GB"/>
              <a:pPr>
                <a:defRPr/>
              </a:pPr>
              <a:t>‹#›</a:t>
            </a:fld>
            <a:endParaRPr lang="en-GB" dirty="0"/>
          </a:p>
        </p:txBody>
      </p:sp>
    </p:spTree>
    <p:extLst>
      <p:ext uri="{BB962C8B-B14F-4D97-AF65-F5344CB8AC3E}">
        <p14:creationId xmlns:p14="http://schemas.microsoft.com/office/powerpoint/2010/main" val="682289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119D354-4D3C-456A-8B8C-62F80E48B64E}" type="datetimeFigureOut">
              <a:rPr lang="en-GB"/>
              <a:pPr>
                <a:defRPr/>
              </a:pPr>
              <a:t>21/03/2017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5731CD1-0B31-485A-B8AC-16916154487F}" type="slidenum">
              <a:rPr lang="en-GB"/>
              <a:pPr>
                <a:defRPr/>
              </a:pPr>
              <a:t>‹#›</a:t>
            </a:fld>
            <a:endParaRPr lang="en-GB" dirty="0"/>
          </a:p>
        </p:txBody>
      </p:sp>
    </p:spTree>
    <p:extLst>
      <p:ext uri="{BB962C8B-B14F-4D97-AF65-F5344CB8AC3E}">
        <p14:creationId xmlns:p14="http://schemas.microsoft.com/office/powerpoint/2010/main" val="1840700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400815BD-1611-40C6-9DD3-2F6BEEBC4459}" type="datetimeFigureOut">
              <a:rPr lang="en-GB"/>
              <a:pPr>
                <a:defRPr/>
              </a:pPr>
              <a:t>21/03/2017</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95A2C25-C0F5-4FF3-B5B1-7215D97A5A78}" type="slidenum">
              <a:rPr lang="en-GB"/>
              <a:pPr>
                <a:defRPr/>
              </a:pPr>
              <a:t>‹#›</a:t>
            </a:fld>
            <a:endParaRPr lang="en-GB" dirty="0"/>
          </a:p>
        </p:txBody>
      </p:sp>
    </p:spTree>
    <p:extLst>
      <p:ext uri="{BB962C8B-B14F-4D97-AF65-F5344CB8AC3E}">
        <p14:creationId xmlns:p14="http://schemas.microsoft.com/office/powerpoint/2010/main" val="4123092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D7E0538A-B679-4B68-B4F5-834DCFD1FC38}" type="datetimeFigureOut">
              <a:rPr lang="en-GB"/>
              <a:pPr>
                <a:defRPr/>
              </a:pPr>
              <a:t>21/03/2017</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80C80BA1-BE91-4940-927C-F38C271155AA}" type="slidenum">
              <a:rPr lang="en-GB"/>
              <a:pPr>
                <a:defRPr/>
              </a:pPr>
              <a:t>‹#›</a:t>
            </a:fld>
            <a:endParaRPr lang="en-GB" dirty="0"/>
          </a:p>
        </p:txBody>
      </p:sp>
    </p:spTree>
    <p:extLst>
      <p:ext uri="{BB962C8B-B14F-4D97-AF65-F5344CB8AC3E}">
        <p14:creationId xmlns:p14="http://schemas.microsoft.com/office/powerpoint/2010/main" val="1307125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0DC6CDC-1B1E-44C6-9955-3428D8E52B40}" type="datetimeFigureOut">
              <a:rPr lang="en-GB"/>
              <a:pPr>
                <a:defRPr/>
              </a:pPr>
              <a:t>21/03/2017</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3DAF718A-87E1-4575-9E5B-A2EF0B5A79BB}" type="slidenum">
              <a:rPr lang="en-GB"/>
              <a:pPr>
                <a:defRPr/>
              </a:pPr>
              <a:t>‹#›</a:t>
            </a:fld>
            <a:endParaRPr lang="en-GB" dirty="0"/>
          </a:p>
        </p:txBody>
      </p:sp>
    </p:spTree>
    <p:extLst>
      <p:ext uri="{BB962C8B-B14F-4D97-AF65-F5344CB8AC3E}">
        <p14:creationId xmlns:p14="http://schemas.microsoft.com/office/powerpoint/2010/main" val="130037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CFF40C0-7B59-4E82-99CE-7037B637EEF0}" type="datetimeFigureOut">
              <a:rPr lang="en-GB"/>
              <a:pPr>
                <a:defRPr/>
              </a:pPr>
              <a:t>21/03/2017</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3C7B8493-DAAF-4AA8-808F-F53CF9C5F70D}" type="slidenum">
              <a:rPr lang="en-GB"/>
              <a:pPr>
                <a:defRPr/>
              </a:pPr>
              <a:t>‹#›</a:t>
            </a:fld>
            <a:endParaRPr lang="en-GB" dirty="0"/>
          </a:p>
        </p:txBody>
      </p:sp>
    </p:spTree>
    <p:extLst>
      <p:ext uri="{BB962C8B-B14F-4D97-AF65-F5344CB8AC3E}">
        <p14:creationId xmlns:p14="http://schemas.microsoft.com/office/powerpoint/2010/main" val="137335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872B266-6E7E-4627-9AB8-BD6F8876696B}" type="datetimeFigureOut">
              <a:rPr lang="en-GB"/>
              <a:pPr>
                <a:defRPr/>
              </a:pPr>
              <a:t>21/03/2017</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657C864-830B-4834-A8F0-5F2C015509BD}" type="slidenum">
              <a:rPr lang="en-GB"/>
              <a:pPr>
                <a:defRPr/>
              </a:pPr>
              <a:t>‹#›</a:t>
            </a:fld>
            <a:endParaRPr lang="en-GB" dirty="0"/>
          </a:p>
        </p:txBody>
      </p:sp>
    </p:spTree>
    <p:extLst>
      <p:ext uri="{BB962C8B-B14F-4D97-AF65-F5344CB8AC3E}">
        <p14:creationId xmlns:p14="http://schemas.microsoft.com/office/powerpoint/2010/main" val="46787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54BE1C4-2A50-41B7-8C7D-302F62A6EC56}" type="datetimeFigureOut">
              <a:rPr lang="en-GB"/>
              <a:pPr>
                <a:defRPr/>
              </a:pPr>
              <a:t>21/03/2017</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61271F6-5795-492B-B567-A24A28F9ED32}" type="slidenum">
              <a:rPr lang="en-GB"/>
              <a:pPr>
                <a:defRPr/>
              </a:pPr>
              <a:t>‹#›</a:t>
            </a:fld>
            <a:endParaRPr lang="en-GB" dirty="0"/>
          </a:p>
        </p:txBody>
      </p:sp>
    </p:spTree>
    <p:extLst>
      <p:ext uri="{BB962C8B-B14F-4D97-AF65-F5344CB8AC3E}">
        <p14:creationId xmlns:p14="http://schemas.microsoft.com/office/powerpoint/2010/main" val="364362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824A6E5-3E07-4070-80F9-B239B0E75830}" type="datetimeFigureOut">
              <a:rPr lang="en-GB"/>
              <a:pPr>
                <a:defRPr/>
              </a:pPr>
              <a:t>21/03/2017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0B712BE-7F95-462F-9241-46A3F8C1FD94}" type="slidenum">
              <a:rPr lang="en-GB"/>
              <a:pPr>
                <a:defRPr/>
              </a:pPr>
              <a:t>‹#›</a:t>
            </a:fld>
            <a:endParaRPr lang="en-GB" dirty="0"/>
          </a:p>
        </p:txBody>
      </p:sp>
    </p:spTree>
    <p:extLst>
      <p:ext uri="{BB962C8B-B14F-4D97-AF65-F5344CB8AC3E}">
        <p14:creationId xmlns:p14="http://schemas.microsoft.com/office/powerpoint/2010/main" val="377616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1DDEEA60-EA02-4120-8AC2-149BB75F6C2E}" type="datetimeFigureOut">
              <a:rPr lang="en-GB"/>
              <a:pPr>
                <a:defRPr/>
              </a:pPr>
              <a:t>21/03/2017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94D835D-B1DE-4B51-885F-4577C3476CFF}" type="slidenum">
              <a:rPr lang="en-GB"/>
              <a:pPr>
                <a:defRPr/>
              </a:pPr>
              <a:t>‹#›</a:t>
            </a:fld>
            <a:endParaRPr lang="en-GB" dirty="0"/>
          </a:p>
        </p:txBody>
      </p:sp>
    </p:spTree>
    <p:extLst>
      <p:ext uri="{BB962C8B-B14F-4D97-AF65-F5344CB8AC3E}">
        <p14:creationId xmlns:p14="http://schemas.microsoft.com/office/powerpoint/2010/main" val="1350624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white">
                    <a:tint val="75000"/>
                  </a:prstClr>
                </a:solidFill>
                <a:latin typeface="+mn-lt"/>
                <a:cs typeface="+mn-cs"/>
              </a:defRPr>
            </a:lvl1pPr>
          </a:lstStyle>
          <a:p>
            <a:pPr>
              <a:defRPr/>
            </a:pPr>
            <a:fld id="{8CB95DB2-AA23-4133-8533-29EBE3F9D3E3}" type="datetimeFigureOut">
              <a:rPr lang="en-GB"/>
              <a:pPr>
                <a:defRPr/>
              </a:pPr>
              <a:t>21/03/2017</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white">
                    <a:tint val="75000"/>
                  </a:prstClr>
                </a:solidFill>
                <a:latin typeface="+mn-lt"/>
                <a:cs typeface="+mn-cs"/>
              </a:defRPr>
            </a:lvl1pPr>
          </a:lstStyle>
          <a:p>
            <a:pPr>
              <a:defRPr/>
            </a:pPr>
            <a:fld id="{0C4D56DB-3D5E-428E-801F-08CC547FE018}" type="slidenum">
              <a:rPr lang="en-GB"/>
              <a:pPr>
                <a:defRPr/>
              </a:pPr>
              <a:t>‹#›</a:t>
            </a:fld>
            <a:endParaRPr lang="en-GB" dirty="0"/>
          </a:p>
        </p:txBody>
      </p:sp>
    </p:spTree>
    <p:extLst>
      <p:ext uri="{BB962C8B-B14F-4D97-AF65-F5344CB8AC3E}">
        <p14:creationId xmlns:p14="http://schemas.microsoft.com/office/powerpoint/2010/main" val="4412634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jpe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jpg"/><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18.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7.png"/><Relationship Id="rId7" Type="http://schemas.openxmlformats.org/officeDocument/2006/relationships/image" Target="../media/image50.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hyperlink" Target="https://www.youtube.com/watch?v=j76FNxsJlt8"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7.xml"/><Relationship Id="rId5" Type="http://schemas.openxmlformats.org/officeDocument/2006/relationships/image" Target="../media/image55.png"/><Relationship Id="rId4" Type="http://schemas.openxmlformats.org/officeDocument/2006/relationships/image" Target="../media/image54.png"/></Relationships>
</file>

<file path=ppt/slides/_rels/slide20.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2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65.png"/><Relationship Id="rId5" Type="http://schemas.openxmlformats.org/officeDocument/2006/relationships/image" Target="../media/image64.jpeg"/><Relationship Id="rId4" Type="http://schemas.openxmlformats.org/officeDocument/2006/relationships/image" Target="../media/image63.png"/></Relationships>
</file>

<file path=ppt/slides/_rels/slide2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7.xml"/><Relationship Id="rId5" Type="http://schemas.openxmlformats.org/officeDocument/2006/relationships/image" Target="../media/image69.png"/><Relationship Id="rId4" Type="http://schemas.openxmlformats.org/officeDocument/2006/relationships/image" Target="../media/image68.png"/></Relationships>
</file>

<file path=ppt/slides/_rels/slide2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jpg"/><Relationship Id="rId1" Type="http://schemas.openxmlformats.org/officeDocument/2006/relationships/slideLayout" Target="../slideLayouts/slideLayout7.xml"/><Relationship Id="rId5" Type="http://schemas.openxmlformats.org/officeDocument/2006/relationships/image" Target="../media/image73.png"/><Relationship Id="rId4" Type="http://schemas.openxmlformats.org/officeDocument/2006/relationships/image" Target="../media/image72.png"/></Relationships>
</file>

<file path=ppt/slides/_rels/slide2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s>
</file>

<file path=ppt/slides/_rels/slide25.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79.png"/></Relationships>
</file>

<file path=ppt/slides/_rels/slide2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81.png"/></Relationships>
</file>

<file path=ppt/slides/_rels/slide27.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83.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s>
</file>

<file path=ppt/slides/_rels/slide30.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89.png"/></Relationships>
</file>

<file path=ppt/slides/_rels/slide31.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jpeg"/></Relationships>
</file>

<file path=ppt/slides/_rels/slide32.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103.jpeg"/><Relationship Id="rId5" Type="http://schemas.openxmlformats.org/officeDocument/2006/relationships/image" Target="../media/image102.jpeg"/><Relationship Id="rId4" Type="http://schemas.openxmlformats.org/officeDocument/2006/relationships/image" Target="../media/image101.png"/></Relationships>
</file>

<file path=ppt/slides/_rels/slide38.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106.png"/><Relationship Id="rId4" Type="http://schemas.openxmlformats.org/officeDocument/2006/relationships/image" Target="../media/image105.png"/></Relationships>
</file>

<file path=ppt/slides/_rels/slide39.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image" Target="../media/image109.png"/><Relationship Id="rId4" Type="http://schemas.openxmlformats.org/officeDocument/2006/relationships/image" Target="../media/image108.png"/></Relationships>
</file>

<file path=ppt/slides/_rels/slide40.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113.png"/><Relationship Id="rId4" Type="http://schemas.openxmlformats.org/officeDocument/2006/relationships/image" Target="../media/image112.png"/></Relationships>
</file>

<file path=ppt/slides/_rels/slide42.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116.png"/><Relationship Id="rId4" Type="http://schemas.openxmlformats.org/officeDocument/2006/relationships/image" Target="../media/image115.png"/></Relationships>
</file>

<file path=ppt/slides/_rels/slide43.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120.png"/><Relationship Id="rId5" Type="http://schemas.openxmlformats.org/officeDocument/2006/relationships/image" Target="../media/image119.jpeg"/><Relationship Id="rId4" Type="http://schemas.openxmlformats.org/officeDocument/2006/relationships/image" Target="../media/image118.png"/></Relationships>
</file>

<file path=ppt/slides/_rels/slide44.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124.png"/><Relationship Id="rId5" Type="http://schemas.openxmlformats.org/officeDocument/2006/relationships/image" Target="../media/image123.png"/><Relationship Id="rId4" Type="http://schemas.openxmlformats.org/officeDocument/2006/relationships/image" Target="../media/image122.png"/></Relationships>
</file>

<file path=ppt/slides/_rels/slide45.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127.png"/><Relationship Id="rId4" Type="http://schemas.openxmlformats.org/officeDocument/2006/relationships/image" Target="../media/image126.png"/></Relationships>
</file>

<file path=ppt/slides/_rels/slide46.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35.xml"/><Relationship Id="rId1" Type="http://schemas.openxmlformats.org/officeDocument/2006/relationships/slideLayout" Target="../slideLayouts/slideLayout7.xml"/><Relationship Id="rId5" Type="http://schemas.openxmlformats.org/officeDocument/2006/relationships/image" Target="../media/image130.png"/><Relationship Id="rId4" Type="http://schemas.openxmlformats.org/officeDocument/2006/relationships/image" Target="../media/image129.png"/></Relationships>
</file>

<file path=ppt/slides/_rels/slide47.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132.png"/></Relationships>
</file>

<file path=ppt/slides/_rels/slide50.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136.png"/><Relationship Id="rId5" Type="http://schemas.openxmlformats.org/officeDocument/2006/relationships/image" Target="../media/image135.png"/><Relationship Id="rId4" Type="http://schemas.openxmlformats.org/officeDocument/2006/relationships/image" Target="../media/image134.jpeg"/></Relationships>
</file>

<file path=ppt/slides/_rels/slide51.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jpeg"/><Relationship Id="rId1" Type="http://schemas.openxmlformats.org/officeDocument/2006/relationships/slideLayout" Target="../slideLayouts/slideLayout7.xml"/><Relationship Id="rId4" Type="http://schemas.openxmlformats.org/officeDocument/2006/relationships/image" Target="../media/image14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101" y="908720"/>
            <a:ext cx="9144000" cy="5949280"/>
          </a:xfrm>
          <a:prstGeom prst="rect">
            <a:avLst/>
          </a:prstGeom>
        </p:spPr>
        <p:txBody>
          <a:bodyPr wrap="square" lIns="540000" tIns="360000" rIns="540000" bIns="360000" numCol="2" spcCol="360000">
            <a:normAutofit fontScale="92500" lnSpcReduction="20000"/>
          </a:bodyPr>
          <a:lstStyle/>
          <a:p>
            <a:pPr>
              <a:defRPr/>
            </a:pPr>
            <a:r>
              <a:rPr lang="en-GB" b="1" u="sng" dirty="0">
                <a:solidFill>
                  <a:prstClr val="white"/>
                </a:solidFill>
                <a:cs typeface="Arial" charset="0"/>
              </a:rPr>
              <a:t>1. </a:t>
            </a:r>
            <a:r>
              <a:rPr lang="en-GB" b="1" u="sng" dirty="0" smtClean="0">
                <a:solidFill>
                  <a:prstClr val="white"/>
                </a:solidFill>
                <a:cs typeface="Arial" charset="0"/>
              </a:rPr>
              <a:t>Berlin Today</a:t>
            </a:r>
            <a:endParaRPr lang="en-GB" b="1" u="sng" dirty="0">
              <a:solidFill>
                <a:prstClr val="white"/>
              </a:solidFill>
              <a:cs typeface="Arial" charset="0"/>
            </a:endParaRPr>
          </a:p>
          <a:p>
            <a:pPr>
              <a:defRPr/>
            </a:pPr>
            <a:endParaRPr lang="en-GB" b="1" u="sng" dirty="0">
              <a:solidFill>
                <a:prstClr val="white"/>
              </a:solidFill>
              <a:cs typeface="Arial" charset="0"/>
            </a:endParaRPr>
          </a:p>
          <a:p>
            <a:pPr>
              <a:defRPr/>
            </a:pPr>
            <a:r>
              <a:rPr lang="en-GB" b="1" u="sng" dirty="0">
                <a:solidFill>
                  <a:prstClr val="white"/>
                </a:solidFill>
                <a:cs typeface="Arial" charset="0"/>
              </a:rPr>
              <a:t>2. </a:t>
            </a:r>
            <a:r>
              <a:rPr lang="en-GB" b="1" u="sng" dirty="0" smtClean="0">
                <a:solidFill>
                  <a:prstClr val="white"/>
                </a:solidFill>
                <a:cs typeface="Arial" charset="0"/>
              </a:rPr>
              <a:t>Imperial Berlin</a:t>
            </a:r>
            <a:endParaRPr lang="en-GB" b="1" u="sng" dirty="0">
              <a:solidFill>
                <a:prstClr val="white"/>
              </a:solidFill>
              <a:cs typeface="Arial" charset="0"/>
            </a:endParaRPr>
          </a:p>
          <a:p>
            <a:pPr marL="285750" indent="-285750">
              <a:buFontTx/>
              <a:buChar char="-"/>
              <a:defRPr/>
            </a:pPr>
            <a:r>
              <a:rPr lang="en-GB" dirty="0" smtClean="0">
                <a:solidFill>
                  <a:prstClr val="white"/>
                </a:solidFill>
                <a:cs typeface="Arial" charset="0"/>
              </a:rPr>
              <a:t>(Brandenburg-)Prussia</a:t>
            </a:r>
          </a:p>
          <a:p>
            <a:pPr marL="285750" indent="-285750">
              <a:buFontTx/>
              <a:buChar char="-"/>
              <a:defRPr/>
            </a:pPr>
            <a:r>
              <a:rPr lang="en-GB" dirty="0" smtClean="0">
                <a:solidFill>
                  <a:prstClr val="white"/>
                </a:solidFill>
                <a:cs typeface="Arial" charset="0"/>
              </a:rPr>
              <a:t>Karl Friedrich Schinkel</a:t>
            </a:r>
          </a:p>
          <a:p>
            <a:pPr marL="285750" indent="-285750">
              <a:buFontTx/>
              <a:buChar char="-"/>
              <a:defRPr/>
            </a:pPr>
            <a:r>
              <a:rPr lang="en-GB" dirty="0" smtClean="0">
                <a:solidFill>
                  <a:prstClr val="white"/>
                </a:solidFill>
                <a:cs typeface="Arial" charset="0"/>
              </a:rPr>
              <a:t>German Empire</a:t>
            </a:r>
          </a:p>
          <a:p>
            <a:pPr marL="285750" indent="-285750">
              <a:buFontTx/>
              <a:buChar char="-"/>
              <a:defRPr/>
            </a:pPr>
            <a:r>
              <a:rPr lang="en-GB" dirty="0">
                <a:solidFill>
                  <a:prstClr val="white"/>
                </a:solidFill>
                <a:cs typeface="Arial" charset="0"/>
              </a:rPr>
              <a:t>Industrialisation</a:t>
            </a:r>
          </a:p>
          <a:p>
            <a:pPr>
              <a:defRPr/>
            </a:pPr>
            <a:endParaRPr lang="en-GB" dirty="0" smtClean="0">
              <a:solidFill>
                <a:prstClr val="white"/>
              </a:solidFill>
              <a:cs typeface="Arial" charset="0"/>
            </a:endParaRPr>
          </a:p>
          <a:p>
            <a:pPr>
              <a:defRPr/>
            </a:pPr>
            <a:r>
              <a:rPr lang="en-GB" b="1" u="sng" dirty="0" smtClean="0">
                <a:solidFill>
                  <a:prstClr val="white"/>
                </a:solidFill>
                <a:cs typeface="Arial" charset="0"/>
              </a:rPr>
              <a:t>3. Berlin between Kaiser and </a:t>
            </a:r>
            <a:r>
              <a:rPr lang="en-GB" b="1" u="sng" dirty="0" smtClean="0">
                <a:solidFill>
                  <a:prstClr val="white"/>
                </a:solidFill>
                <a:cs typeface="Arial" charset="0"/>
              </a:rPr>
              <a:t>Führer</a:t>
            </a:r>
            <a:endParaRPr lang="en-GB" b="1" u="sng" dirty="0">
              <a:solidFill>
                <a:prstClr val="white"/>
              </a:solidFill>
              <a:cs typeface="Arial" charset="0"/>
            </a:endParaRPr>
          </a:p>
          <a:p>
            <a:pPr marL="342900" indent="-342900">
              <a:buFontTx/>
              <a:buChar char="-"/>
              <a:defRPr/>
            </a:pPr>
            <a:r>
              <a:rPr lang="en-GB" i="1" dirty="0" smtClean="0">
                <a:solidFill>
                  <a:prstClr val="white"/>
                </a:solidFill>
                <a:cs typeface="Arial" charset="0"/>
              </a:rPr>
              <a:t>Die </a:t>
            </a:r>
            <a:r>
              <a:rPr lang="en-GB" i="1" dirty="0" err="1">
                <a:solidFill>
                  <a:prstClr val="white"/>
                </a:solidFill>
                <a:cs typeface="Arial" charset="0"/>
              </a:rPr>
              <a:t>Brücke</a:t>
            </a:r>
            <a:r>
              <a:rPr lang="en-GB" i="1" dirty="0">
                <a:solidFill>
                  <a:prstClr val="white"/>
                </a:solidFill>
                <a:cs typeface="Arial" charset="0"/>
              </a:rPr>
              <a:t> </a:t>
            </a:r>
            <a:r>
              <a:rPr lang="en-GB" dirty="0" smtClean="0">
                <a:solidFill>
                  <a:prstClr val="white"/>
                </a:solidFill>
                <a:cs typeface="Arial" charset="0"/>
              </a:rPr>
              <a:t>and Expressionism</a:t>
            </a:r>
          </a:p>
          <a:p>
            <a:pPr marL="285750" indent="-285750">
              <a:buFontTx/>
              <a:buChar char="-"/>
              <a:defRPr/>
            </a:pPr>
            <a:r>
              <a:rPr lang="en-GB" dirty="0" smtClean="0">
                <a:solidFill>
                  <a:prstClr val="white"/>
                </a:solidFill>
                <a:cs typeface="Arial" charset="0"/>
              </a:rPr>
              <a:t>Experimentation and permissiveness</a:t>
            </a:r>
          </a:p>
          <a:p>
            <a:pPr marL="285750" indent="-285750">
              <a:buFontTx/>
              <a:buChar char="-"/>
              <a:defRPr/>
            </a:pPr>
            <a:r>
              <a:rPr lang="en-GB" dirty="0" smtClean="0">
                <a:solidFill>
                  <a:prstClr val="white"/>
                </a:solidFill>
                <a:cs typeface="Arial" charset="0"/>
              </a:rPr>
              <a:t>Christopher Isherwood</a:t>
            </a:r>
          </a:p>
          <a:p>
            <a:pPr>
              <a:defRPr/>
            </a:pPr>
            <a:endParaRPr lang="en-GB" dirty="0">
              <a:solidFill>
                <a:prstClr val="white"/>
              </a:solidFill>
              <a:cs typeface="Arial" charset="0"/>
            </a:endParaRPr>
          </a:p>
          <a:p>
            <a:pPr>
              <a:defRPr/>
            </a:pPr>
            <a:r>
              <a:rPr lang="en-GB" b="1" u="sng" dirty="0" smtClean="0">
                <a:solidFill>
                  <a:prstClr val="white"/>
                </a:solidFill>
                <a:cs typeface="Arial" charset="0"/>
              </a:rPr>
              <a:t>4. Nazi Era and WWII</a:t>
            </a:r>
          </a:p>
          <a:p>
            <a:pPr marL="342900" indent="-342900">
              <a:buFontTx/>
              <a:buChar char="-"/>
              <a:defRPr/>
            </a:pPr>
            <a:r>
              <a:rPr lang="en-GB" dirty="0" smtClean="0">
                <a:solidFill>
                  <a:prstClr val="white"/>
                </a:solidFill>
                <a:cs typeface="Arial" charset="0"/>
              </a:rPr>
              <a:t>Degenerate art</a:t>
            </a:r>
          </a:p>
          <a:p>
            <a:pPr marL="342900" indent="-342900">
              <a:buFontTx/>
              <a:buChar char="-"/>
              <a:defRPr/>
            </a:pPr>
            <a:r>
              <a:rPr lang="en-GB" dirty="0" smtClean="0">
                <a:solidFill>
                  <a:prstClr val="white"/>
                </a:solidFill>
                <a:cs typeface="Arial" charset="0"/>
              </a:rPr>
              <a:t>‘</a:t>
            </a:r>
            <a:r>
              <a:rPr lang="en-GB" dirty="0">
                <a:solidFill>
                  <a:prstClr val="white"/>
                </a:solidFill>
                <a:cs typeface="Arial" charset="0"/>
              </a:rPr>
              <a:t>Germania</a:t>
            </a:r>
            <a:r>
              <a:rPr lang="en-GB" dirty="0" smtClean="0">
                <a:solidFill>
                  <a:prstClr val="white"/>
                </a:solidFill>
                <a:cs typeface="Arial" charset="0"/>
              </a:rPr>
              <a:t>’</a:t>
            </a:r>
          </a:p>
          <a:p>
            <a:pPr marL="342900" indent="-342900">
              <a:buFontTx/>
              <a:buChar char="-"/>
              <a:defRPr/>
            </a:pPr>
            <a:r>
              <a:rPr lang="en-GB" dirty="0" smtClean="0">
                <a:solidFill>
                  <a:prstClr val="white"/>
                </a:solidFill>
                <a:cs typeface="Arial" charset="0"/>
              </a:rPr>
              <a:t>Allied bombing </a:t>
            </a:r>
            <a:endParaRPr lang="en-GB" dirty="0">
              <a:solidFill>
                <a:prstClr val="white"/>
              </a:solidFill>
              <a:cs typeface="Arial" charset="0"/>
            </a:endParaRPr>
          </a:p>
          <a:p>
            <a:pPr>
              <a:defRPr/>
            </a:pPr>
            <a:endParaRPr lang="en-GB" b="1" i="1" dirty="0">
              <a:solidFill>
                <a:prstClr val="white"/>
              </a:solidFill>
              <a:cs typeface="Arial" charset="0"/>
            </a:endParaRPr>
          </a:p>
          <a:p>
            <a:pPr>
              <a:defRPr/>
            </a:pPr>
            <a:r>
              <a:rPr lang="en-GB" b="1" u="sng" dirty="0" smtClean="0">
                <a:solidFill>
                  <a:prstClr val="white"/>
                </a:solidFill>
                <a:cs typeface="Arial" charset="0"/>
              </a:rPr>
              <a:t>5. Cold War Berlin</a:t>
            </a:r>
          </a:p>
          <a:p>
            <a:pPr marL="342900" indent="-342900">
              <a:buFontTx/>
              <a:buChar char="-"/>
              <a:defRPr/>
            </a:pPr>
            <a:r>
              <a:rPr lang="en-GB" dirty="0" smtClean="0">
                <a:solidFill>
                  <a:prstClr val="white"/>
                </a:solidFill>
                <a:cs typeface="Arial" charset="0"/>
              </a:rPr>
              <a:t>Battle of Berlin</a:t>
            </a:r>
          </a:p>
          <a:p>
            <a:pPr marL="342900" indent="-342900">
              <a:buFontTx/>
              <a:buChar char="-"/>
              <a:defRPr/>
            </a:pPr>
            <a:r>
              <a:rPr lang="en-GB" dirty="0" smtClean="0">
                <a:solidFill>
                  <a:prstClr val="white"/>
                </a:solidFill>
                <a:cs typeface="Arial" charset="0"/>
              </a:rPr>
              <a:t>Zero Hour</a:t>
            </a:r>
          </a:p>
          <a:p>
            <a:pPr marL="342900" indent="-342900">
              <a:buFontTx/>
              <a:buChar char="-"/>
              <a:defRPr/>
            </a:pPr>
            <a:r>
              <a:rPr lang="en-GB" dirty="0" smtClean="0">
                <a:solidFill>
                  <a:prstClr val="white"/>
                </a:solidFill>
                <a:cs typeface="Arial" charset="0"/>
              </a:rPr>
              <a:t>Berlin Airlift</a:t>
            </a:r>
          </a:p>
          <a:p>
            <a:pPr marL="342900" indent="-342900">
              <a:buFontTx/>
              <a:buChar char="-"/>
              <a:defRPr/>
            </a:pPr>
            <a:r>
              <a:rPr lang="en-GB" dirty="0" smtClean="0">
                <a:solidFill>
                  <a:prstClr val="white"/>
                </a:solidFill>
                <a:cs typeface="Arial" charset="0"/>
              </a:rPr>
              <a:t>Berlin Wall</a:t>
            </a:r>
          </a:p>
          <a:p>
            <a:pPr marL="342900" indent="-342900">
              <a:buFontTx/>
              <a:buChar char="-"/>
              <a:defRPr/>
            </a:pPr>
            <a:endParaRPr lang="en-GB" dirty="0">
              <a:solidFill>
                <a:prstClr val="white"/>
              </a:solidFill>
              <a:cs typeface="Arial" charset="0"/>
            </a:endParaRPr>
          </a:p>
          <a:p>
            <a:pPr>
              <a:defRPr/>
            </a:pPr>
            <a:endParaRPr lang="en-GB" b="1" u="sng" dirty="0" smtClean="0">
              <a:solidFill>
                <a:prstClr val="white"/>
              </a:solidFill>
              <a:cs typeface="Arial" charset="0"/>
            </a:endParaRPr>
          </a:p>
          <a:p>
            <a:pPr>
              <a:defRPr/>
            </a:pPr>
            <a:r>
              <a:rPr lang="en-GB" b="1" u="sng" dirty="0" smtClean="0">
                <a:solidFill>
                  <a:prstClr val="white"/>
                </a:solidFill>
                <a:cs typeface="Arial" charset="0"/>
              </a:rPr>
              <a:t>6</a:t>
            </a:r>
            <a:r>
              <a:rPr lang="en-GB" b="1" u="sng" dirty="0">
                <a:solidFill>
                  <a:prstClr val="white"/>
                </a:solidFill>
                <a:cs typeface="Arial" charset="0"/>
              </a:rPr>
              <a:t>. </a:t>
            </a:r>
            <a:r>
              <a:rPr lang="en-GB" u="sng" dirty="0">
                <a:solidFill>
                  <a:prstClr val="white"/>
                </a:solidFill>
                <a:cs typeface="Arial" charset="0"/>
              </a:rPr>
              <a:t> </a:t>
            </a:r>
            <a:r>
              <a:rPr lang="en-GB" b="1" u="sng" dirty="0">
                <a:solidFill>
                  <a:prstClr val="white"/>
                </a:solidFill>
                <a:cs typeface="Arial" charset="0"/>
              </a:rPr>
              <a:t>Space &amp; Architecture in a Divided City</a:t>
            </a:r>
          </a:p>
          <a:p>
            <a:pPr marL="342900" indent="-342900">
              <a:buFontTx/>
              <a:buChar char="-"/>
              <a:defRPr/>
            </a:pPr>
            <a:r>
              <a:rPr lang="en-GB" dirty="0" smtClean="0">
                <a:solidFill>
                  <a:prstClr val="white"/>
                </a:solidFill>
                <a:cs typeface="Arial" charset="0"/>
              </a:rPr>
              <a:t>Mapping Cold War Berlin</a:t>
            </a:r>
          </a:p>
          <a:p>
            <a:pPr marL="342900" indent="-342900">
              <a:buFontTx/>
              <a:buChar char="-"/>
              <a:defRPr/>
            </a:pPr>
            <a:r>
              <a:rPr lang="en-GB" dirty="0" err="1" smtClean="0">
                <a:solidFill>
                  <a:prstClr val="white"/>
                </a:solidFill>
                <a:cs typeface="Arial" charset="0"/>
              </a:rPr>
              <a:t>Potsdamer</a:t>
            </a:r>
            <a:r>
              <a:rPr lang="en-GB" dirty="0" smtClean="0">
                <a:solidFill>
                  <a:prstClr val="white"/>
                </a:solidFill>
                <a:cs typeface="Arial" charset="0"/>
              </a:rPr>
              <a:t> </a:t>
            </a:r>
            <a:r>
              <a:rPr lang="en-GB" dirty="0" err="1">
                <a:solidFill>
                  <a:prstClr val="white"/>
                </a:solidFill>
                <a:cs typeface="Arial" charset="0"/>
              </a:rPr>
              <a:t>Platz</a:t>
            </a:r>
            <a:endParaRPr lang="en-GB" dirty="0">
              <a:solidFill>
                <a:prstClr val="white"/>
              </a:solidFill>
              <a:cs typeface="Arial" charset="0"/>
            </a:endParaRPr>
          </a:p>
          <a:p>
            <a:pPr marL="342900" indent="-342900">
              <a:buFontTx/>
              <a:buChar char="-"/>
              <a:defRPr/>
            </a:pPr>
            <a:r>
              <a:rPr lang="en-GB" dirty="0" err="1">
                <a:solidFill>
                  <a:prstClr val="white"/>
                </a:solidFill>
                <a:cs typeface="Arial" charset="0"/>
              </a:rPr>
              <a:t>Friedrichstrasse</a:t>
            </a:r>
            <a:endParaRPr lang="en-GB" dirty="0">
              <a:solidFill>
                <a:prstClr val="white"/>
              </a:solidFill>
              <a:cs typeface="Arial" charset="0"/>
            </a:endParaRPr>
          </a:p>
          <a:p>
            <a:pPr marL="342900" indent="-342900">
              <a:buFontTx/>
              <a:buChar char="-"/>
              <a:defRPr/>
            </a:pPr>
            <a:r>
              <a:rPr lang="en-GB" dirty="0">
                <a:solidFill>
                  <a:prstClr val="white"/>
                </a:solidFill>
                <a:cs typeface="Arial" charset="0"/>
              </a:rPr>
              <a:t>U-</a:t>
            </a:r>
            <a:r>
              <a:rPr lang="en-GB" dirty="0" err="1">
                <a:solidFill>
                  <a:prstClr val="white"/>
                </a:solidFill>
                <a:cs typeface="Arial" charset="0"/>
              </a:rPr>
              <a:t>Bahn</a:t>
            </a:r>
            <a:endParaRPr lang="en-GB" dirty="0">
              <a:solidFill>
                <a:prstClr val="white"/>
              </a:solidFill>
              <a:cs typeface="Arial" charset="0"/>
            </a:endParaRPr>
          </a:p>
          <a:p>
            <a:pPr marL="342900" indent="-342900">
              <a:buFontTx/>
              <a:buChar char="-"/>
              <a:defRPr/>
            </a:pPr>
            <a:r>
              <a:rPr lang="en-GB" dirty="0"/>
              <a:t>Karl Marx </a:t>
            </a:r>
            <a:r>
              <a:rPr lang="en-GB" dirty="0" err="1"/>
              <a:t>Allee</a:t>
            </a:r>
            <a:endParaRPr lang="en-GB" dirty="0"/>
          </a:p>
          <a:p>
            <a:pPr marL="342900" indent="-342900">
              <a:buFontTx/>
              <a:buChar char="-"/>
              <a:defRPr/>
            </a:pPr>
            <a:r>
              <a:rPr lang="en-GB" dirty="0" err="1"/>
              <a:t>Kur­fürs­ten­damm</a:t>
            </a:r>
            <a:endParaRPr lang="en-GB" dirty="0"/>
          </a:p>
          <a:p>
            <a:pPr marL="342900" indent="-342900">
              <a:buFontTx/>
              <a:buChar char="-"/>
              <a:defRPr/>
            </a:pPr>
            <a:r>
              <a:rPr lang="en-GB" dirty="0" err="1"/>
              <a:t>Alexanderplatz</a:t>
            </a:r>
            <a:endParaRPr lang="en-GB" dirty="0"/>
          </a:p>
          <a:p>
            <a:pPr marL="342900" indent="-342900">
              <a:buFontTx/>
              <a:buChar char="-"/>
              <a:defRPr/>
            </a:pPr>
            <a:r>
              <a:rPr lang="en-GB" dirty="0"/>
              <a:t>Palace of the Republic</a:t>
            </a:r>
            <a:r>
              <a:rPr lang="en-GB" b="1" dirty="0">
                <a:solidFill>
                  <a:prstClr val="white"/>
                </a:solidFill>
                <a:cs typeface="Arial" charset="0"/>
              </a:rPr>
              <a:t> </a:t>
            </a:r>
            <a:endParaRPr lang="en-GB" b="1" dirty="0" smtClean="0">
              <a:solidFill>
                <a:prstClr val="white"/>
              </a:solidFill>
              <a:cs typeface="Arial" charset="0"/>
            </a:endParaRPr>
          </a:p>
          <a:p>
            <a:pPr marL="342900" indent="-342900">
              <a:buFontTx/>
              <a:buChar char="-"/>
              <a:defRPr/>
            </a:pPr>
            <a:r>
              <a:rPr lang="en-GB" dirty="0" smtClean="0">
                <a:solidFill>
                  <a:prstClr val="white"/>
                </a:solidFill>
                <a:cs typeface="Arial" charset="0"/>
              </a:rPr>
              <a:t>Urban palimpsests</a:t>
            </a:r>
          </a:p>
          <a:p>
            <a:pPr marL="342900" indent="-342900">
              <a:buFontTx/>
              <a:buChar char="-"/>
              <a:defRPr/>
            </a:pPr>
            <a:r>
              <a:rPr lang="en-GB" i="1" dirty="0" err="1" smtClean="0">
                <a:solidFill>
                  <a:prstClr val="white"/>
                </a:solidFill>
                <a:cs typeface="Arial" charset="0"/>
              </a:rPr>
              <a:t>Ostalgie</a:t>
            </a:r>
            <a:endParaRPr lang="en-GB" i="1" dirty="0" smtClean="0">
              <a:solidFill>
                <a:prstClr val="white"/>
              </a:solidFill>
              <a:cs typeface="Arial" charset="0"/>
            </a:endParaRPr>
          </a:p>
          <a:p>
            <a:pPr algn="r">
              <a:defRPr/>
            </a:pPr>
            <a:endParaRPr lang="en-GB" b="1" u="sng" dirty="0" smtClean="0">
              <a:solidFill>
                <a:srgbClr val="FFFF00"/>
              </a:solidFill>
              <a:cs typeface="Arial" charset="0"/>
            </a:endParaRPr>
          </a:p>
          <a:p>
            <a:pPr algn="r">
              <a:defRPr/>
            </a:pPr>
            <a:r>
              <a:rPr lang="en-GB" b="1" u="sng" dirty="0" smtClean="0">
                <a:solidFill>
                  <a:srgbClr val="FFFF00"/>
                </a:solidFill>
                <a:cs typeface="Arial" charset="0"/>
              </a:rPr>
              <a:t>AIMS</a:t>
            </a:r>
            <a:endParaRPr lang="en-GB" b="1" u="sng" dirty="0">
              <a:solidFill>
                <a:srgbClr val="FFFF00"/>
              </a:solidFill>
              <a:cs typeface="Arial" charset="0"/>
            </a:endParaRPr>
          </a:p>
          <a:p>
            <a:pPr marL="342900" indent="-342900" algn="r">
              <a:buFont typeface="Arial" panose="020B0604020202020204" pitchFamily="34" charset="0"/>
              <a:buChar char="•"/>
              <a:defRPr/>
            </a:pPr>
            <a:r>
              <a:rPr lang="en-GB" b="1" dirty="0" smtClean="0">
                <a:solidFill>
                  <a:srgbClr val="FFFF00"/>
                </a:solidFill>
                <a:cs typeface="Arial" charset="0"/>
              </a:rPr>
              <a:t>Explain key events and phenomena which have impacted history and physical shape of contemporary Berlin</a:t>
            </a:r>
          </a:p>
          <a:p>
            <a:pPr marL="342900" indent="-342900" algn="r">
              <a:buFont typeface="Arial" panose="020B0604020202020204" pitchFamily="34" charset="0"/>
              <a:buChar char="•"/>
              <a:defRPr/>
            </a:pPr>
            <a:r>
              <a:rPr lang="en-GB" b="1" dirty="0" smtClean="0">
                <a:solidFill>
                  <a:srgbClr val="FFFF00"/>
                </a:solidFill>
                <a:cs typeface="Arial" charset="0"/>
              </a:rPr>
              <a:t>Outline Berlin’s role within Prussian, German and Nazi  Empires, and as the ‘frontline’ of the Cold War</a:t>
            </a:r>
          </a:p>
          <a:p>
            <a:pPr marL="342900" indent="-342900" algn="r">
              <a:buFont typeface="Arial" panose="020B0604020202020204" pitchFamily="34" charset="0"/>
              <a:buChar char="•"/>
              <a:defRPr/>
            </a:pPr>
            <a:r>
              <a:rPr lang="en-GB" b="1" dirty="0" smtClean="0">
                <a:solidFill>
                  <a:srgbClr val="FFFF00"/>
                </a:solidFill>
                <a:cs typeface="Arial" charset="0"/>
              </a:rPr>
              <a:t>Examine how the geopolitical fact of </a:t>
            </a:r>
            <a:r>
              <a:rPr lang="en-GB" b="1" dirty="0">
                <a:solidFill>
                  <a:srgbClr val="FFFF00"/>
                </a:solidFill>
                <a:cs typeface="Arial" charset="0"/>
              </a:rPr>
              <a:t>Cold War </a:t>
            </a:r>
            <a:r>
              <a:rPr lang="en-GB" b="1" dirty="0" smtClean="0">
                <a:solidFill>
                  <a:srgbClr val="FFFF00"/>
                </a:solidFill>
                <a:cs typeface="Arial" charset="0"/>
              </a:rPr>
              <a:t>division was made manifest in the built environment of West/East Berlin</a:t>
            </a:r>
          </a:p>
          <a:p>
            <a:pPr marL="342900" indent="-342900" algn="r">
              <a:buFont typeface="Arial" panose="020B0604020202020204" pitchFamily="34" charset="0"/>
              <a:buChar char="•"/>
              <a:defRPr/>
            </a:pPr>
            <a:r>
              <a:rPr lang="en-GB" b="1" dirty="0" smtClean="0">
                <a:solidFill>
                  <a:srgbClr val="FFFF00"/>
                </a:solidFill>
                <a:cs typeface="Arial" charset="0"/>
              </a:rPr>
              <a:t>Map features of </a:t>
            </a:r>
            <a:r>
              <a:rPr lang="en-GB" sz="1900" b="1" dirty="0" smtClean="0">
                <a:solidFill>
                  <a:srgbClr val="FFFF00"/>
                </a:solidFill>
                <a:cs typeface="Arial" charset="0"/>
              </a:rPr>
              <a:t>Cold War-era Berlin</a:t>
            </a:r>
          </a:p>
        </p:txBody>
      </p:sp>
      <p:sp>
        <p:nvSpPr>
          <p:cNvPr id="5" name="Rectangle 4"/>
          <p:cNvSpPr/>
          <p:nvPr/>
        </p:nvSpPr>
        <p:spPr>
          <a:xfrm>
            <a:off x="-34925" y="-100013"/>
            <a:ext cx="9144000" cy="1644651"/>
          </a:xfrm>
          <a:prstGeom prst="rect">
            <a:avLst/>
          </a:prstGeom>
        </p:spPr>
        <p:txBody>
          <a:bodyPr lIns="540000" tIns="540000" rIns="540000" bIns="540000">
            <a:spAutoFit/>
          </a:bodyPr>
          <a:lstStyle/>
          <a:p>
            <a:pPr>
              <a:defRPr/>
            </a:pPr>
            <a:r>
              <a:rPr lang="en-GB" b="1" dirty="0" smtClean="0">
                <a:solidFill>
                  <a:srgbClr val="FF0000"/>
                </a:solidFill>
                <a:effectLst>
                  <a:outerShdw blurRad="38100" dist="38100" dir="2700000" algn="tl">
                    <a:srgbClr val="000000">
                      <a:alpha val="43137"/>
                    </a:srgbClr>
                  </a:outerShdw>
                </a:effectLst>
                <a:cs typeface="Arial" charset="0"/>
              </a:rPr>
              <a:t>AHHI6012 Imagining the </a:t>
            </a:r>
            <a:r>
              <a:rPr lang="en-GB" b="1" dirty="0" err="1" smtClean="0">
                <a:solidFill>
                  <a:srgbClr val="FF0000"/>
                </a:solidFill>
                <a:effectLst>
                  <a:outerShdw blurRad="38100" dist="38100" dir="2700000" algn="tl">
                    <a:srgbClr val="000000">
                      <a:alpha val="43137"/>
                    </a:srgbClr>
                  </a:outerShdw>
                </a:effectLst>
                <a:cs typeface="Arial" charset="0"/>
              </a:rPr>
              <a:t>the</a:t>
            </a:r>
            <a:r>
              <a:rPr lang="en-GB" b="1" dirty="0" smtClean="0">
                <a:solidFill>
                  <a:srgbClr val="FF0000"/>
                </a:solidFill>
                <a:effectLst>
                  <a:outerShdw blurRad="38100" dist="38100" dir="2700000" algn="tl">
                    <a:srgbClr val="000000">
                      <a:alpha val="43137"/>
                    </a:srgbClr>
                  </a:outerShdw>
                </a:effectLst>
                <a:cs typeface="Arial" charset="0"/>
              </a:rPr>
              <a:t> </a:t>
            </a:r>
            <a:r>
              <a:rPr lang="en-GB" b="1" dirty="0">
                <a:solidFill>
                  <a:srgbClr val="FF0000"/>
                </a:solidFill>
                <a:effectLst>
                  <a:outerShdw blurRad="38100" dist="38100" dir="2700000" algn="tl">
                    <a:srgbClr val="000000">
                      <a:alpha val="43137"/>
                    </a:srgbClr>
                  </a:outerShdw>
                </a:effectLst>
                <a:cs typeface="Arial" charset="0"/>
              </a:rPr>
              <a:t>City: The Urban Experience, 1851–Present</a:t>
            </a:r>
          </a:p>
          <a:p>
            <a:pPr>
              <a:defRPr/>
            </a:pPr>
            <a:r>
              <a:rPr lang="en-GB" b="1" dirty="0">
                <a:solidFill>
                  <a:srgbClr val="FF0000"/>
                </a:solidFill>
                <a:effectLst>
                  <a:outerShdw blurRad="38100" dist="38100" dir="2700000" algn="tl">
                    <a:srgbClr val="000000">
                      <a:alpha val="43137"/>
                    </a:srgbClr>
                  </a:outerShdw>
                </a:effectLst>
                <a:cs typeface="Arial" charset="0"/>
              </a:rPr>
              <a:t>Week </a:t>
            </a:r>
            <a:r>
              <a:rPr lang="en-GB" b="1" dirty="0" smtClean="0">
                <a:solidFill>
                  <a:srgbClr val="FF0000"/>
                </a:solidFill>
                <a:effectLst>
                  <a:outerShdw blurRad="38100" dist="38100" dir="2700000" algn="tl">
                    <a:srgbClr val="000000">
                      <a:alpha val="43137"/>
                    </a:srgbClr>
                  </a:outerShdw>
                </a:effectLst>
                <a:cs typeface="Arial" charset="0"/>
              </a:rPr>
              <a:t>8 Berlin: Cold War City </a:t>
            </a:r>
            <a:r>
              <a:rPr lang="en-GB" b="1" dirty="0">
                <a:solidFill>
                  <a:srgbClr val="FF0000"/>
                </a:solidFill>
                <a:effectLst>
                  <a:outerShdw blurRad="38100" dist="38100" dir="2700000" algn="tl">
                    <a:srgbClr val="000000">
                      <a:alpha val="43137"/>
                    </a:srgbClr>
                  </a:outerShdw>
                </a:effectLst>
                <a:cs typeface="Arial" charset="0"/>
              </a:rPr>
              <a:t>– Tuesday </a:t>
            </a:r>
          </a:p>
        </p:txBody>
      </p:sp>
    </p:spTree>
    <p:extLst>
      <p:ext uri="{BB962C8B-B14F-4D97-AF65-F5344CB8AC3E}">
        <p14:creationId xmlns:p14="http://schemas.microsoft.com/office/powerpoint/2010/main" val="26390150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Public\Pictures\Photos\2010\Berlin, September 2010\IMG_204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33681" y="3284984"/>
            <a:ext cx="4956043" cy="371703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751" y="0"/>
            <a:ext cx="4623257" cy="34674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3" descr="C:\Users\Public\Pictures\Photos\2010\Berlin, September 2010\IMG_2057.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0751" y="3406307"/>
            <a:ext cx="4623257" cy="346744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C:\Users\Public\Pictures\Photos\2010\Berlin, September 2010\IMG_2019.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619411" y="0"/>
            <a:ext cx="4524589" cy="3393442"/>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10522" y="12864"/>
            <a:ext cx="9144000" cy="1952321"/>
          </a:xfrm>
          <a:prstGeom prst="rect">
            <a:avLst/>
          </a:prstGeom>
        </p:spPr>
        <p:txBody>
          <a:bodyPr lIns="540000" tIns="540000" rIns="540000" bIns="540000">
            <a:spAutoFit/>
          </a:bodyPr>
          <a:lstStyle/>
          <a:p>
            <a:pPr algn="ctr">
              <a:defRPr/>
            </a:pPr>
            <a:r>
              <a:rPr lang="en-GB" sz="2800" b="1" dirty="0" smtClean="0">
                <a:solidFill>
                  <a:srgbClr val="FF0000"/>
                </a:solidFill>
                <a:effectLst>
                  <a:outerShdw blurRad="38100" dist="38100" dir="2700000" algn="tl">
                    <a:srgbClr val="000000">
                      <a:alpha val="43137"/>
                    </a:srgbClr>
                  </a:outerShdw>
                </a:effectLst>
                <a:cs typeface="Arial" charset="0"/>
              </a:rPr>
              <a:t>1. Berlin </a:t>
            </a:r>
          </a:p>
          <a:p>
            <a:pPr algn="ctr">
              <a:defRPr/>
            </a:pPr>
            <a:r>
              <a:rPr lang="en-GB" sz="2800" b="1" dirty="0" smtClean="0">
                <a:solidFill>
                  <a:srgbClr val="FF0000"/>
                </a:solidFill>
                <a:effectLst>
                  <a:outerShdw blurRad="38100" dist="38100" dir="2700000" algn="tl">
                    <a:srgbClr val="000000">
                      <a:alpha val="43137"/>
                    </a:srgbClr>
                  </a:outerShdw>
                </a:effectLst>
                <a:cs typeface="Arial" charset="0"/>
              </a:rPr>
              <a:t>Today </a:t>
            </a:r>
            <a:endParaRPr lang="en-GB" sz="2800" b="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6676228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3306538"/>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2. Imperial Berlin</a:t>
            </a:r>
            <a:r>
              <a:rPr lang="en-GB" sz="2400" b="1" dirty="0">
                <a:effectLst>
                  <a:outerShdw blurRad="38100" dist="38100" dir="2700000" algn="tl">
                    <a:srgbClr val="000000">
                      <a:alpha val="43137"/>
                    </a:srgbClr>
                  </a:outerShdw>
                </a:effectLst>
                <a:cs typeface="Arial" charset="0"/>
              </a:rPr>
              <a:t>: Brandenburg-Prussia </a:t>
            </a: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5047" y="1052736"/>
            <a:ext cx="6258272" cy="5702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67544" y="1340768"/>
            <a:ext cx="1435108" cy="1754326"/>
          </a:xfrm>
          <a:prstGeom prst="rect">
            <a:avLst/>
          </a:prstGeom>
        </p:spPr>
        <p:txBody>
          <a:bodyPr wrap="square">
            <a:spAutoFit/>
          </a:bodyPr>
          <a:lstStyle/>
          <a:p>
            <a:r>
              <a:rPr lang="en-GB" b="1" dirty="0" smtClean="0"/>
              <a:t>Brandenburg-Prussia within the Holy Roman Empire (1618)</a:t>
            </a:r>
            <a:endParaRPr lang="en-GB" b="1" dirty="0"/>
          </a:p>
        </p:txBody>
      </p:sp>
    </p:spTree>
    <p:extLst>
      <p:ext uri="{BB962C8B-B14F-4D97-AF65-F5344CB8AC3E}">
        <p14:creationId xmlns:p14="http://schemas.microsoft.com/office/powerpoint/2010/main" val="28077965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6630525"/>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2. Imperial Berlin</a:t>
            </a:r>
            <a:r>
              <a:rPr lang="en-GB" sz="2400" b="1" dirty="0">
                <a:effectLst>
                  <a:outerShdw blurRad="38100" dist="38100" dir="2700000" algn="tl">
                    <a:srgbClr val="000000">
                      <a:alpha val="43137"/>
                    </a:srgbClr>
                  </a:outerShdw>
                </a:effectLst>
                <a:cs typeface="Arial" charset="0"/>
              </a:rPr>
              <a:t>: </a:t>
            </a:r>
            <a:r>
              <a:rPr lang="en-GB" sz="2400" b="1" dirty="0" smtClean="0">
                <a:effectLst>
                  <a:outerShdw blurRad="38100" dist="38100" dir="2700000" algn="tl">
                    <a:srgbClr val="000000">
                      <a:alpha val="43137"/>
                    </a:srgbClr>
                  </a:outerShdw>
                </a:effectLst>
                <a:cs typeface="Arial" charset="0"/>
              </a:rPr>
              <a:t>Brandenburg-Prussia</a:t>
            </a:r>
          </a:p>
          <a:p>
            <a:pPr marL="342900" indent="-342900">
              <a:buFont typeface="Arial" panose="020B0604020202020204" pitchFamily="34" charset="0"/>
              <a:buChar char="•"/>
              <a:defRPr/>
            </a:pPr>
            <a:r>
              <a:rPr lang="en-GB" sz="2400" dirty="0" smtClean="0">
                <a:cs typeface="Arial" charset="0"/>
              </a:rPr>
              <a:t>Important royal </a:t>
            </a:r>
            <a:r>
              <a:rPr lang="en-GB" sz="2400" dirty="0">
                <a:cs typeface="Arial" charset="0"/>
              </a:rPr>
              <a:t>seat of  </a:t>
            </a:r>
            <a:r>
              <a:rPr lang="en-GB" sz="2400" dirty="0" smtClean="0">
                <a:cs typeface="Arial" charset="0"/>
              </a:rPr>
              <a:t>Hohenzollern royal family</a:t>
            </a:r>
          </a:p>
          <a:p>
            <a:pPr marL="342900" indent="-342900">
              <a:buFont typeface="Arial" panose="020B0604020202020204" pitchFamily="34" charset="0"/>
              <a:buChar char="•"/>
              <a:defRPr/>
            </a:pPr>
            <a:r>
              <a:rPr lang="en-GB" sz="2400" dirty="0" smtClean="0">
                <a:cs typeface="Arial" charset="0"/>
              </a:rPr>
              <a:t>Berlin </a:t>
            </a:r>
            <a:r>
              <a:rPr lang="en-GB" sz="2400" dirty="0" err="1" smtClean="0"/>
              <a:t>Stadtschloss</a:t>
            </a:r>
            <a:r>
              <a:rPr lang="en-GB" sz="2400" dirty="0" smtClean="0"/>
              <a:t> built 1451</a:t>
            </a:r>
            <a:endParaRPr lang="en-GB" sz="2400" dirty="0" smtClean="0">
              <a:cs typeface="Arial" charset="0"/>
            </a:endParaRPr>
          </a:p>
          <a:p>
            <a:pPr marL="342900" indent="-342900">
              <a:buFont typeface="Arial" panose="020B0604020202020204" pitchFamily="34" charset="0"/>
              <a:buChar char="•"/>
              <a:defRPr/>
            </a:pPr>
            <a:r>
              <a:rPr lang="en-GB" sz="2400" dirty="0" smtClean="0">
                <a:cs typeface="Arial" charset="0"/>
              </a:rPr>
              <a:t>Population reaches c. 20,000 in reign of </a:t>
            </a:r>
            <a:r>
              <a:rPr lang="en-GB" sz="2400" dirty="0"/>
              <a:t>Frederick </a:t>
            </a:r>
            <a:r>
              <a:rPr lang="en-GB" sz="2400" dirty="0" smtClean="0"/>
              <a:t>William, Elector </a:t>
            </a:r>
            <a:r>
              <a:rPr lang="en-GB" sz="2400" dirty="0"/>
              <a:t>of Brandenburg (1644–1688), </a:t>
            </a:r>
            <a:r>
              <a:rPr lang="en-GB" sz="2400" dirty="0" smtClean="0"/>
              <a:t>who supports religious toleration and immigration</a:t>
            </a:r>
          </a:p>
          <a:p>
            <a:pPr marL="342900" indent="-342900">
              <a:buFont typeface="Arial" panose="020B0604020202020204" pitchFamily="34" charset="0"/>
              <a:buChar char="•"/>
              <a:defRPr/>
            </a:pPr>
            <a:r>
              <a:rPr lang="en-GB" sz="2400" dirty="0" smtClean="0"/>
              <a:t>Linden </a:t>
            </a:r>
            <a:r>
              <a:rPr lang="en-GB" sz="2400" dirty="0" err="1" smtClean="0"/>
              <a:t>Allee</a:t>
            </a:r>
            <a:r>
              <a:rPr lang="en-GB" sz="2400" dirty="0" smtClean="0"/>
              <a:t>, forerunner of </a:t>
            </a:r>
            <a:r>
              <a:rPr lang="en-GB" sz="2400" dirty="0" err="1" smtClean="0"/>
              <a:t>Unter</a:t>
            </a:r>
            <a:r>
              <a:rPr lang="en-GB" sz="2400" dirty="0" smtClean="0"/>
              <a:t>-den-Linden, laid in 1647</a:t>
            </a:r>
            <a:endParaRPr lang="en-GB" sz="2400" dirty="0"/>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6775" y="3288475"/>
            <a:ext cx="5400600" cy="35103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3337389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upload.wikimedia.org/wikipedia/commons/5/54/Berlin_Stadtschloss.jpg"/>
          <p:cNvPicPr>
            <a:picLocks noChangeAspect="1" noChangeArrowheads="1"/>
          </p:cNvPicPr>
          <p:nvPr/>
        </p:nvPicPr>
        <p:blipFill rotWithShape="1">
          <a:blip r:embed="rId3">
            <a:extLst>
              <a:ext uri="{28A0092B-C50C-407E-A947-70E740481C1C}">
                <a14:useLocalDpi xmlns:a14="http://schemas.microsoft.com/office/drawing/2010/main" val="0"/>
              </a:ext>
            </a:extLst>
          </a:blip>
          <a:srcRect l="1412" b="1834"/>
          <a:stretch/>
        </p:blipFill>
        <p:spPr bwMode="auto">
          <a:xfrm>
            <a:off x="3635896" y="-11863"/>
            <a:ext cx="5508104" cy="396728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b="24682"/>
          <a:stretch/>
        </p:blipFill>
        <p:spPr bwMode="auto">
          <a:xfrm>
            <a:off x="4109057" y="3825102"/>
            <a:ext cx="5003885" cy="30401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5676" y="346193"/>
            <a:ext cx="5091732" cy="3798981"/>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200" dirty="0" smtClean="0">
                <a:effectLst>
                  <a:outerShdw blurRad="38100" dist="38100" dir="2700000" algn="tl">
                    <a:srgbClr val="000000">
                      <a:alpha val="43137"/>
                    </a:srgbClr>
                  </a:outerShdw>
                </a:effectLst>
                <a:cs typeface="Arial" charset="0"/>
              </a:rPr>
              <a:t>In </a:t>
            </a:r>
            <a:r>
              <a:rPr lang="en-GB" sz="2200" dirty="0" smtClean="0">
                <a:effectLst>
                  <a:outerShdw blurRad="38100" dist="38100" dir="2700000" algn="tl">
                    <a:srgbClr val="000000">
                      <a:alpha val="43137"/>
                    </a:srgbClr>
                  </a:outerShdw>
                </a:effectLst>
                <a:cs typeface="Arial" charset="0"/>
              </a:rPr>
              <a:t>1701, Berlin made capital of newly-established Kingdom of Prussia, with Frederick I (Friedrich I) as monarch</a:t>
            </a:r>
          </a:p>
          <a:p>
            <a:pPr marL="342900" indent="-342900">
              <a:buFont typeface="Arial" panose="020B0604020202020204" pitchFamily="34" charset="0"/>
              <a:buChar char="•"/>
              <a:defRPr/>
            </a:pPr>
            <a:r>
              <a:rPr lang="en-GB" sz="2200" dirty="0" smtClean="0">
                <a:effectLst>
                  <a:outerShdw blurRad="38100" dist="38100" dir="2700000" algn="tl">
                    <a:srgbClr val="000000">
                      <a:alpha val="43137"/>
                    </a:srgbClr>
                  </a:outerShdw>
                </a:effectLst>
                <a:cs typeface="Arial" charset="0"/>
              </a:rPr>
              <a:t>Prussia expands territorially during 18</a:t>
            </a:r>
            <a:r>
              <a:rPr lang="en-GB" sz="2200" baseline="30000" dirty="0" smtClean="0">
                <a:effectLst>
                  <a:outerShdw blurRad="38100" dist="38100" dir="2700000" algn="tl">
                    <a:srgbClr val="000000">
                      <a:alpha val="43137"/>
                    </a:srgbClr>
                  </a:outerShdw>
                </a:effectLst>
                <a:cs typeface="Arial" charset="0"/>
              </a:rPr>
              <a:t>th</a:t>
            </a:r>
            <a:r>
              <a:rPr lang="en-GB" sz="2200" dirty="0" smtClean="0">
                <a:effectLst>
                  <a:outerShdw blurRad="38100" dist="38100" dir="2700000" algn="tl">
                    <a:srgbClr val="000000">
                      <a:alpha val="43137"/>
                    </a:srgbClr>
                  </a:outerShdw>
                </a:effectLst>
                <a:cs typeface="Arial" charset="0"/>
              </a:rPr>
              <a:t> century</a:t>
            </a:r>
          </a:p>
          <a:p>
            <a:pPr marL="342900" indent="-342900">
              <a:buFont typeface="Arial" panose="020B0604020202020204" pitchFamily="34" charset="0"/>
              <a:buChar char="•"/>
              <a:defRPr/>
            </a:pPr>
            <a:r>
              <a:rPr lang="en-GB" sz="2200" dirty="0" smtClean="0">
                <a:effectLst>
                  <a:outerShdw blurRad="38100" dist="38100" dir="2700000" algn="tl">
                    <a:srgbClr val="000000">
                      <a:alpha val="43137"/>
                    </a:srgbClr>
                  </a:outerShdw>
                </a:effectLst>
                <a:cs typeface="Arial" charset="0"/>
              </a:rPr>
              <a:t>Berlin grows from 57,00 in 1709 to 113,000 1750</a:t>
            </a:r>
            <a:endParaRPr lang="en-GB" sz="2200" dirty="0">
              <a:effectLst>
                <a:outerShdw blurRad="38100" dist="38100" dir="2700000" algn="tl">
                  <a:srgbClr val="000000">
                    <a:alpha val="43137"/>
                  </a:srgbClr>
                </a:outerShdw>
              </a:effectLst>
              <a:cs typeface="Arial" charset="0"/>
            </a:endParaRPr>
          </a:p>
        </p:txBody>
      </p:sp>
      <p:sp>
        <p:nvSpPr>
          <p:cNvPr id="7" name="Rectangle 6"/>
          <p:cNvSpPr/>
          <p:nvPr/>
        </p:nvSpPr>
        <p:spPr>
          <a:xfrm>
            <a:off x="-9376" y="-13139"/>
            <a:ext cx="7287394" cy="1174883"/>
          </a:xfrm>
          <a:prstGeom prst="rect">
            <a:avLst/>
          </a:prstGeom>
        </p:spPr>
        <p:txBody>
          <a:bodyPr wrap="square" lIns="540000" tIns="360000" rIns="540000" bIns="36000">
            <a:spAutoFit/>
          </a:bodyPr>
          <a:lstStyle/>
          <a:p>
            <a:pPr>
              <a:defRPr/>
            </a:pPr>
            <a:r>
              <a:rPr lang="en-GB" sz="2400" b="1" dirty="0" smtClean="0">
                <a:effectLst>
                  <a:outerShdw blurRad="38100" dist="38100" dir="2700000" algn="tl">
                    <a:srgbClr val="000000">
                      <a:alpha val="43137"/>
                    </a:srgbClr>
                  </a:outerShdw>
                </a:effectLst>
                <a:cs typeface="Arial" charset="0"/>
              </a:rPr>
              <a:t>2. Imperial Berlin</a:t>
            </a:r>
            <a:r>
              <a:rPr lang="en-GB" sz="2400" b="1" dirty="0">
                <a:effectLst>
                  <a:outerShdw blurRad="38100" dist="38100" dir="2700000" algn="tl">
                    <a:srgbClr val="000000">
                      <a:alpha val="43137"/>
                    </a:srgbClr>
                  </a:outerShdw>
                </a:effectLst>
                <a:cs typeface="Arial" charset="0"/>
              </a:rPr>
              <a:t>: </a:t>
            </a:r>
            <a:r>
              <a:rPr lang="en-GB" sz="2400" b="1" dirty="0" smtClean="0">
                <a:effectLst>
                  <a:outerShdw blurRad="38100" dist="38100" dir="2700000" algn="tl">
                    <a:srgbClr val="000000">
                      <a:alpha val="43137"/>
                    </a:srgbClr>
                  </a:outerShdw>
                </a:effectLst>
                <a:cs typeface="Arial" charset="0"/>
              </a:rPr>
              <a:t>Kingdom </a:t>
            </a:r>
            <a:r>
              <a:rPr lang="en-GB" sz="2400" b="1" dirty="0" smtClean="0">
                <a:effectLst>
                  <a:outerShdw blurRad="38100" dist="38100" dir="2700000" algn="tl">
                    <a:srgbClr val="000000">
                      <a:alpha val="43137"/>
                    </a:srgbClr>
                  </a:outerShdw>
                </a:effectLst>
                <a:cs typeface="Arial" charset="0"/>
              </a:rPr>
              <a:t>of Prussia</a:t>
            </a:r>
          </a:p>
          <a:p>
            <a:pPr>
              <a:defRPr/>
            </a:pPr>
            <a:endParaRPr lang="en-GB" sz="2400" b="1" dirty="0" smtClean="0">
              <a:effectLst>
                <a:outerShdw blurRad="38100" dist="38100" dir="2700000" algn="tl">
                  <a:srgbClr val="000000">
                    <a:alpha val="43137"/>
                  </a:srgbClr>
                </a:outerShdw>
              </a:effectLst>
              <a:cs typeface="Arial" charset="0"/>
            </a:endParaRPr>
          </a:p>
        </p:txBody>
      </p:sp>
      <p:pic>
        <p:nvPicPr>
          <p:cNvPr id="2" name="Picture 1"/>
          <p:cNvPicPr>
            <a:picLocks noChangeAspect="1"/>
          </p:cNvPicPr>
          <p:nvPr/>
        </p:nvPicPr>
        <p:blipFill rotWithShape="1">
          <a:blip r:embed="rId5"/>
          <a:srcRect l="9618" t="4503" r="6934"/>
          <a:stretch/>
        </p:blipFill>
        <p:spPr>
          <a:xfrm>
            <a:off x="-15676" y="3825102"/>
            <a:ext cx="3960441" cy="3019703"/>
          </a:xfrm>
          <a:prstGeom prst="rect">
            <a:avLst/>
          </a:prstGeom>
        </p:spPr>
      </p:pic>
      <p:sp>
        <p:nvSpPr>
          <p:cNvPr id="8" name="Rectangle 7"/>
          <p:cNvSpPr/>
          <p:nvPr/>
        </p:nvSpPr>
        <p:spPr>
          <a:xfrm>
            <a:off x="179512" y="3819670"/>
            <a:ext cx="1435108" cy="830997"/>
          </a:xfrm>
          <a:prstGeom prst="rect">
            <a:avLst/>
          </a:prstGeom>
        </p:spPr>
        <p:txBody>
          <a:bodyPr wrap="square">
            <a:spAutoFit/>
          </a:bodyPr>
          <a:lstStyle/>
          <a:p>
            <a:r>
              <a:rPr lang="en-GB" sz="1600" b="1" dirty="0" smtClean="0"/>
              <a:t>Brandenburg Gate, built 1791</a:t>
            </a:r>
            <a:endParaRPr lang="en-GB" sz="1600" b="1" dirty="0"/>
          </a:p>
        </p:txBody>
      </p:sp>
    </p:spTree>
    <p:extLst>
      <p:ext uri="{BB962C8B-B14F-4D97-AF65-F5344CB8AC3E}">
        <p14:creationId xmlns:p14="http://schemas.microsoft.com/office/powerpoint/2010/main" val="12857255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9954512"/>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2. Imperial Berlin</a:t>
            </a:r>
            <a:r>
              <a:rPr lang="en-GB" sz="2400" b="1" dirty="0">
                <a:effectLst>
                  <a:outerShdw blurRad="38100" dist="38100" dir="2700000" algn="tl">
                    <a:srgbClr val="000000">
                      <a:alpha val="43137"/>
                    </a:srgbClr>
                  </a:outerShdw>
                </a:effectLst>
                <a:cs typeface="Arial" charset="0"/>
              </a:rPr>
              <a:t>: Kingdom of </a:t>
            </a:r>
            <a:r>
              <a:rPr lang="en-GB" sz="2400" b="1" dirty="0" smtClean="0">
                <a:effectLst>
                  <a:outerShdw blurRad="38100" dist="38100" dir="2700000" algn="tl">
                    <a:srgbClr val="000000">
                      <a:alpha val="43137"/>
                    </a:srgbClr>
                  </a:outerShdw>
                </a:effectLst>
                <a:cs typeface="Arial" charset="0"/>
              </a:rPr>
              <a:t>Prussia</a:t>
            </a:r>
          </a:p>
          <a:p>
            <a:pPr marL="342900" indent="-342900">
              <a:buFont typeface="Arial" panose="020B0604020202020204" pitchFamily="34" charset="0"/>
              <a:buChar char="•"/>
              <a:defRPr/>
            </a:pPr>
            <a:r>
              <a:rPr lang="en-GB" sz="2400" dirty="0" smtClean="0">
                <a:cs typeface="Arial" charset="0"/>
              </a:rPr>
              <a:t>Buildings constructed during the reigns of Frederick the Great (1740–1786)  </a:t>
            </a:r>
            <a:r>
              <a:rPr lang="en-GB" sz="2400" dirty="0">
                <a:cs typeface="Arial" charset="0"/>
              </a:rPr>
              <a:t>and </a:t>
            </a:r>
            <a:r>
              <a:rPr lang="en-GB" sz="2400" dirty="0"/>
              <a:t>Frederick William </a:t>
            </a:r>
            <a:r>
              <a:rPr lang="en-GB" sz="2400" dirty="0" smtClean="0"/>
              <a:t>II </a:t>
            </a:r>
            <a:r>
              <a:rPr lang="en-GB" sz="2400" dirty="0" smtClean="0">
                <a:cs typeface="Arial" charset="0"/>
              </a:rPr>
              <a:t> (1786–1797)</a:t>
            </a:r>
          </a:p>
          <a:p>
            <a:pPr marL="342900" indent="-342900">
              <a:buFont typeface="Arial" panose="020B0604020202020204" pitchFamily="34" charset="0"/>
              <a:buChar char="•"/>
              <a:defRPr/>
            </a:pPr>
            <a:r>
              <a:rPr lang="en-GB" sz="2400" b="1" dirty="0" smtClean="0">
                <a:effectLst>
                  <a:outerShdw blurRad="38100" dist="38100" dir="2700000" algn="tl">
                    <a:srgbClr val="000000">
                      <a:alpha val="43137"/>
                    </a:srgbClr>
                  </a:outerShdw>
                </a:effectLst>
                <a:cs typeface="Arial" charset="0"/>
              </a:rPr>
              <a:t> </a:t>
            </a: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7175" y="1722486"/>
            <a:ext cx="3506373" cy="23375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687670"/>
            <a:ext cx="3163196" cy="23723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descr="Sankt Hedwigskathedrale Bebelplatz 2.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062581" y="1711188"/>
            <a:ext cx="3131839" cy="234888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926" y="4221088"/>
            <a:ext cx="9178925" cy="22204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722971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8107853"/>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2. Imperial Berlin</a:t>
            </a:r>
            <a:r>
              <a:rPr lang="en-GB" sz="2400" b="1" dirty="0">
                <a:effectLst>
                  <a:outerShdw blurRad="38100" dist="38100" dir="2700000" algn="tl">
                    <a:srgbClr val="000000">
                      <a:alpha val="43137"/>
                    </a:srgbClr>
                  </a:outerShdw>
                </a:effectLst>
                <a:cs typeface="Arial" charset="0"/>
              </a:rPr>
              <a:t>: Kingdom of </a:t>
            </a:r>
            <a:r>
              <a:rPr lang="en-GB" sz="2400" b="1" dirty="0" smtClean="0">
                <a:effectLst>
                  <a:outerShdw blurRad="38100" dist="38100" dir="2700000" algn="tl">
                    <a:srgbClr val="000000">
                      <a:alpha val="43137"/>
                    </a:srgbClr>
                  </a:outerShdw>
                </a:effectLst>
                <a:cs typeface="Arial" charset="0"/>
              </a:rPr>
              <a:t>Prussia</a:t>
            </a:r>
          </a:p>
          <a:p>
            <a:pPr marL="342900" indent="-342900">
              <a:buFont typeface="Arial" panose="020B0604020202020204" pitchFamily="34" charset="0"/>
              <a:buChar char="•"/>
              <a:defRPr/>
            </a:pPr>
            <a:r>
              <a:rPr lang="en-GB" sz="2400" dirty="0" smtClean="0">
                <a:cs typeface="Arial" charset="0"/>
              </a:rPr>
              <a:t>Buildings constructed by Karl Friedrich Schinkel (1781–1841)</a:t>
            </a: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94" y="4649788"/>
            <a:ext cx="4416423" cy="22082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0192" y="4569527"/>
            <a:ext cx="3070028" cy="23076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19004" y="1365759"/>
            <a:ext cx="3241626" cy="202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434" y="1298503"/>
            <a:ext cx="3141534" cy="23531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2"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83768" y="2641534"/>
            <a:ext cx="4388520" cy="202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55335" y="4649788"/>
            <a:ext cx="2953107" cy="22273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1184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9708291"/>
          </a:xfrm>
          <a:prstGeom prst="rect">
            <a:avLst/>
          </a:prstGeom>
        </p:spPr>
        <p:txBody>
          <a:bodyPr lIns="540000" tIns="540000" rIns="540000" bIns="540000">
            <a:spAutoFit/>
          </a:bodyPr>
          <a:lstStyle/>
          <a:p>
            <a:pPr>
              <a:defRPr/>
            </a:pPr>
            <a:r>
              <a:rPr lang="en-GB" sz="2400" b="1" u="sng" dirty="0">
                <a:effectLst>
                  <a:outerShdw blurRad="38100" dist="38100" dir="2700000" algn="tl">
                    <a:srgbClr val="000000">
                      <a:alpha val="43137"/>
                    </a:srgbClr>
                  </a:outerShdw>
                </a:effectLst>
                <a:cs typeface="Arial" charset="0"/>
              </a:rPr>
              <a:t>2</a:t>
            </a:r>
            <a:r>
              <a:rPr lang="en-GB" sz="2400" b="1" u="sng" dirty="0" smtClean="0">
                <a:effectLst>
                  <a:outerShdw blurRad="38100" dist="38100" dir="2700000" algn="tl">
                    <a:srgbClr val="000000">
                      <a:alpha val="43137"/>
                    </a:srgbClr>
                  </a:outerShdw>
                </a:effectLst>
                <a:cs typeface="Arial" charset="0"/>
              </a:rPr>
              <a:t>. Imperial Berlin</a:t>
            </a:r>
            <a:r>
              <a:rPr lang="en-GB" sz="2400" b="1" u="sng" dirty="0">
                <a:effectLst>
                  <a:outerShdw blurRad="38100" dist="38100" dir="2700000" algn="tl">
                    <a:srgbClr val="000000">
                      <a:alpha val="43137"/>
                    </a:srgbClr>
                  </a:outerShdw>
                </a:effectLst>
                <a:cs typeface="Arial" charset="0"/>
              </a:rPr>
              <a:t>: </a:t>
            </a:r>
            <a:r>
              <a:rPr lang="en-GB" sz="2400" b="1" u="sng" dirty="0" smtClean="0">
                <a:effectLst>
                  <a:outerShdw blurRad="38100" dist="38100" dir="2700000" algn="tl">
                    <a:srgbClr val="000000">
                      <a:alpha val="43137"/>
                    </a:srgbClr>
                  </a:outerShdw>
                </a:effectLst>
                <a:cs typeface="Arial" charset="0"/>
              </a:rPr>
              <a:t>German Empire –  capital of unified Germany from 1871</a:t>
            </a: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4102"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39988" y="1556792"/>
            <a:ext cx="3876228" cy="3876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3" name="Table 2"/>
          <p:cNvGraphicFramePr>
            <a:graphicFrameLocks noGrp="1"/>
          </p:cNvGraphicFramePr>
          <p:nvPr>
            <p:extLst>
              <p:ext uri="{D42A27DB-BD31-4B8C-83A1-F6EECF244321}">
                <p14:modId xmlns:p14="http://schemas.microsoft.com/office/powerpoint/2010/main" val="1226727266"/>
              </p:ext>
            </p:extLst>
          </p:nvPr>
        </p:nvGraphicFramePr>
        <p:xfrm>
          <a:off x="179512" y="1628800"/>
          <a:ext cx="2376264" cy="4777447"/>
        </p:xfrm>
        <a:graphic>
          <a:graphicData uri="http://schemas.openxmlformats.org/drawingml/2006/table">
            <a:tbl>
              <a:tblPr firstRow="1" firstCol="1" bandRow="1">
                <a:tableStyleId>{5C22544A-7EE6-4342-B048-85BDC9FD1C3A}</a:tableStyleId>
              </a:tblPr>
              <a:tblGrid>
                <a:gridCol w="594066"/>
                <a:gridCol w="1782198"/>
              </a:tblGrid>
              <a:tr h="689377">
                <a:tc>
                  <a:txBody>
                    <a:bodyPr/>
                    <a:lstStyle/>
                    <a:p>
                      <a:pPr algn="ctr"/>
                      <a:r>
                        <a:rPr lang="en-GB" sz="1900" b="1" dirty="0" smtClean="0"/>
                        <a:t>Year</a:t>
                      </a:r>
                      <a:endParaRPr lang="en-GB" sz="1900" b="1" dirty="0"/>
                    </a:p>
                  </a:txBody>
                  <a:tcPr marL="2006" marR="2006" marT="2006" marB="2006"/>
                </a:tc>
                <a:tc>
                  <a:txBody>
                    <a:bodyPr/>
                    <a:lstStyle/>
                    <a:p>
                      <a:r>
                        <a:rPr lang="en-GB" sz="1900" dirty="0" smtClean="0"/>
                        <a:t>Population</a:t>
                      </a:r>
                      <a:r>
                        <a:rPr lang="en-GB" sz="1900" baseline="0" dirty="0" smtClean="0"/>
                        <a:t>  of Berlin</a:t>
                      </a:r>
                      <a:endParaRPr lang="en-GB" sz="1900" dirty="0"/>
                    </a:p>
                  </a:txBody>
                  <a:tcPr marL="19258" marR="19258" marT="9629" marB="9629"/>
                </a:tc>
              </a:tr>
              <a:tr h="365797">
                <a:tc>
                  <a:txBody>
                    <a:bodyPr/>
                    <a:lstStyle/>
                    <a:p>
                      <a:pPr algn="ctr">
                        <a:lnSpc>
                          <a:spcPct val="115000"/>
                        </a:lnSpc>
                        <a:spcAft>
                          <a:spcPts val="0"/>
                        </a:spcAft>
                      </a:pPr>
                      <a:r>
                        <a:rPr lang="en-GB" sz="1900" b="1" dirty="0">
                          <a:effectLst/>
                        </a:rPr>
                        <a:t>1800</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a:effectLst/>
                        </a:rPr>
                        <a:t>172,132</a:t>
                      </a:r>
                      <a:endParaRPr lang="en-GB" sz="1900">
                        <a:effectLst/>
                        <a:latin typeface="Calibri"/>
                        <a:ea typeface="Calibri"/>
                        <a:cs typeface="Times New Roman"/>
                      </a:endParaRPr>
                    </a:p>
                  </a:txBody>
                  <a:tcPr marL="2006" marR="2006" marT="2006" marB="2006"/>
                </a:tc>
              </a:tr>
              <a:tr h="405099">
                <a:tc>
                  <a:txBody>
                    <a:bodyPr/>
                    <a:lstStyle/>
                    <a:p>
                      <a:pPr algn="ctr">
                        <a:lnSpc>
                          <a:spcPct val="115000"/>
                        </a:lnSpc>
                        <a:spcAft>
                          <a:spcPts val="0"/>
                        </a:spcAft>
                      </a:pPr>
                      <a:r>
                        <a:rPr lang="en-GB" sz="1900" b="1" dirty="0">
                          <a:effectLst/>
                        </a:rPr>
                        <a:t>1825</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219,968</a:t>
                      </a:r>
                      <a:endParaRPr lang="en-GB" sz="1900" dirty="0">
                        <a:effectLst/>
                        <a:latin typeface="Calibri"/>
                        <a:ea typeface="Calibri"/>
                        <a:cs typeface="Times New Roman"/>
                      </a:endParaRPr>
                    </a:p>
                  </a:txBody>
                  <a:tcPr marL="2006" marR="2006" marT="2006" marB="2006"/>
                </a:tc>
              </a:tr>
              <a:tr h="365797">
                <a:tc>
                  <a:txBody>
                    <a:bodyPr/>
                    <a:lstStyle/>
                    <a:p>
                      <a:pPr algn="ctr">
                        <a:lnSpc>
                          <a:spcPct val="115000"/>
                        </a:lnSpc>
                        <a:spcAft>
                          <a:spcPts val="0"/>
                        </a:spcAft>
                      </a:pPr>
                      <a:r>
                        <a:rPr lang="en-GB" sz="1900" b="1" dirty="0" smtClean="0">
                          <a:effectLst/>
                        </a:rPr>
                        <a:t>1840 </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322,626</a:t>
                      </a:r>
                      <a:endParaRPr lang="en-GB" sz="1900" dirty="0">
                        <a:effectLst/>
                        <a:latin typeface="Calibri"/>
                        <a:ea typeface="Calibri"/>
                        <a:cs typeface="Times New Roman"/>
                      </a:endParaRPr>
                    </a:p>
                  </a:txBody>
                  <a:tcPr marL="2006" marR="2006" marT="2006" marB="2006"/>
                </a:tc>
              </a:tr>
              <a:tr h="365797">
                <a:tc>
                  <a:txBody>
                    <a:bodyPr/>
                    <a:lstStyle/>
                    <a:p>
                      <a:pPr algn="ctr">
                        <a:lnSpc>
                          <a:spcPct val="115000"/>
                        </a:lnSpc>
                        <a:spcAft>
                          <a:spcPts val="0"/>
                        </a:spcAft>
                      </a:pPr>
                      <a:r>
                        <a:rPr lang="en-GB" sz="1900" b="1" dirty="0" smtClean="0">
                          <a:effectLst/>
                        </a:rPr>
                        <a:t>1849</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418,733</a:t>
                      </a:r>
                      <a:endParaRPr lang="en-GB" sz="1900" dirty="0">
                        <a:effectLst/>
                        <a:latin typeface="Calibri"/>
                        <a:ea typeface="Calibri"/>
                        <a:cs typeface="Times New Roman"/>
                      </a:endParaRPr>
                    </a:p>
                  </a:txBody>
                  <a:tcPr marL="2006" marR="2006" marT="2006" marB="2006"/>
                </a:tc>
              </a:tr>
              <a:tr h="365797">
                <a:tc>
                  <a:txBody>
                    <a:bodyPr/>
                    <a:lstStyle/>
                    <a:p>
                      <a:pPr algn="ctr">
                        <a:lnSpc>
                          <a:spcPct val="115000"/>
                        </a:lnSpc>
                        <a:spcAft>
                          <a:spcPts val="0"/>
                        </a:spcAft>
                      </a:pPr>
                      <a:r>
                        <a:rPr lang="en-GB" sz="1900" b="1" dirty="0" smtClean="0">
                          <a:effectLst/>
                        </a:rPr>
                        <a:t>1861</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524,900</a:t>
                      </a:r>
                      <a:endParaRPr lang="en-GB" sz="1900" dirty="0">
                        <a:effectLst/>
                        <a:latin typeface="Calibri"/>
                        <a:ea typeface="Calibri"/>
                        <a:cs typeface="Times New Roman"/>
                      </a:endParaRPr>
                    </a:p>
                  </a:txBody>
                  <a:tcPr marL="2006" marR="2006" marT="2006" marB="2006"/>
                </a:tc>
              </a:tr>
              <a:tr h="365797">
                <a:tc>
                  <a:txBody>
                    <a:bodyPr/>
                    <a:lstStyle/>
                    <a:p>
                      <a:pPr algn="ctr">
                        <a:lnSpc>
                          <a:spcPct val="115000"/>
                        </a:lnSpc>
                        <a:spcAft>
                          <a:spcPts val="0"/>
                        </a:spcAft>
                      </a:pPr>
                      <a:r>
                        <a:rPr lang="en-GB" sz="1900" b="1" dirty="0" smtClean="0">
                          <a:effectLst/>
                        </a:rPr>
                        <a:t>1871</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a:effectLst/>
                        </a:rPr>
                        <a:t>826,341</a:t>
                      </a:r>
                      <a:endParaRPr lang="en-GB" sz="1900">
                        <a:effectLst/>
                        <a:latin typeface="Calibri"/>
                        <a:ea typeface="Calibri"/>
                        <a:cs typeface="Times New Roman"/>
                      </a:endParaRPr>
                    </a:p>
                  </a:txBody>
                  <a:tcPr marL="2006" marR="2006" marT="2006" marB="2006"/>
                </a:tc>
              </a:tr>
              <a:tr h="365797">
                <a:tc>
                  <a:txBody>
                    <a:bodyPr/>
                    <a:lstStyle/>
                    <a:p>
                      <a:pPr algn="ctr">
                        <a:lnSpc>
                          <a:spcPct val="115000"/>
                        </a:lnSpc>
                        <a:spcAft>
                          <a:spcPts val="0"/>
                        </a:spcAft>
                      </a:pPr>
                      <a:r>
                        <a:rPr lang="en-GB" sz="1900" b="1" dirty="0" smtClean="0">
                          <a:effectLst/>
                        </a:rPr>
                        <a:t>1880</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1,122,330</a:t>
                      </a:r>
                      <a:endParaRPr lang="en-GB" sz="1900" dirty="0">
                        <a:effectLst/>
                        <a:latin typeface="Calibri"/>
                        <a:ea typeface="Calibri"/>
                        <a:cs typeface="Times New Roman"/>
                      </a:endParaRPr>
                    </a:p>
                  </a:txBody>
                  <a:tcPr marL="2006" marR="2006" marT="2006" marB="2006"/>
                </a:tc>
              </a:tr>
              <a:tr h="365797">
                <a:tc>
                  <a:txBody>
                    <a:bodyPr/>
                    <a:lstStyle/>
                    <a:p>
                      <a:pPr algn="ctr">
                        <a:lnSpc>
                          <a:spcPct val="115000"/>
                        </a:lnSpc>
                        <a:spcAft>
                          <a:spcPts val="0"/>
                        </a:spcAft>
                      </a:pPr>
                      <a:r>
                        <a:rPr lang="en-GB" sz="1900" b="1" dirty="0" smtClean="0">
                          <a:effectLst/>
                        </a:rPr>
                        <a:t>1890 </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1,578,794</a:t>
                      </a:r>
                      <a:endParaRPr lang="en-GB" sz="1900" dirty="0">
                        <a:effectLst/>
                        <a:latin typeface="Calibri"/>
                        <a:ea typeface="Calibri"/>
                        <a:cs typeface="Times New Roman"/>
                      </a:endParaRPr>
                    </a:p>
                  </a:txBody>
                  <a:tcPr marL="2006" marR="2006" marT="2006" marB="2006"/>
                </a:tc>
              </a:tr>
              <a:tr h="365797">
                <a:tc>
                  <a:txBody>
                    <a:bodyPr/>
                    <a:lstStyle/>
                    <a:p>
                      <a:pPr algn="ctr">
                        <a:lnSpc>
                          <a:spcPct val="115000"/>
                        </a:lnSpc>
                        <a:spcAft>
                          <a:spcPts val="0"/>
                        </a:spcAft>
                      </a:pPr>
                      <a:r>
                        <a:rPr lang="en-GB" sz="1900" b="1" dirty="0" smtClean="0">
                          <a:effectLst/>
                        </a:rPr>
                        <a:t>1900 </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1,888,848</a:t>
                      </a:r>
                      <a:endParaRPr lang="en-GB" sz="1900" dirty="0">
                        <a:effectLst/>
                        <a:latin typeface="Calibri"/>
                        <a:ea typeface="Calibri"/>
                        <a:cs typeface="Times New Roman"/>
                      </a:endParaRPr>
                    </a:p>
                  </a:txBody>
                  <a:tcPr marL="2006" marR="2006" marT="2006" marB="2006"/>
                </a:tc>
              </a:tr>
              <a:tr h="365797">
                <a:tc>
                  <a:txBody>
                    <a:bodyPr/>
                    <a:lstStyle/>
                    <a:p>
                      <a:pPr algn="ctr">
                        <a:lnSpc>
                          <a:spcPct val="115000"/>
                        </a:lnSpc>
                        <a:spcAft>
                          <a:spcPts val="0"/>
                        </a:spcAft>
                      </a:pPr>
                      <a:r>
                        <a:rPr lang="en-GB" sz="1900" b="1" dirty="0" smtClean="0">
                          <a:effectLst/>
                        </a:rPr>
                        <a:t>1910 </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2,071,257</a:t>
                      </a:r>
                      <a:endParaRPr lang="en-GB" sz="1900" dirty="0">
                        <a:effectLst/>
                        <a:latin typeface="Calibri"/>
                        <a:ea typeface="Calibri"/>
                        <a:cs typeface="Times New Roman"/>
                      </a:endParaRPr>
                    </a:p>
                  </a:txBody>
                  <a:tcPr marL="2006" marR="2006" marT="2006" marB="2006"/>
                </a:tc>
              </a:tr>
              <a:tr h="390798">
                <a:tc>
                  <a:txBody>
                    <a:bodyPr/>
                    <a:lstStyle/>
                    <a:p>
                      <a:pPr algn="ctr">
                        <a:lnSpc>
                          <a:spcPct val="115000"/>
                        </a:lnSpc>
                        <a:spcAft>
                          <a:spcPts val="0"/>
                        </a:spcAft>
                      </a:pPr>
                      <a:r>
                        <a:rPr lang="en-GB" sz="1900" b="1" dirty="0" smtClean="0">
                          <a:effectLst/>
                        </a:rPr>
                        <a:t>1919 </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1,902,509</a:t>
                      </a:r>
                      <a:endParaRPr lang="en-GB" sz="1900" dirty="0">
                        <a:effectLst/>
                        <a:latin typeface="Calibri"/>
                        <a:ea typeface="Calibri"/>
                        <a:cs typeface="Times New Roman"/>
                      </a:endParaRPr>
                    </a:p>
                  </a:txBody>
                  <a:tcPr marL="2006" marR="2006" marT="2006" marB="2006"/>
                </a:tc>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2713285446"/>
              </p:ext>
            </p:extLst>
          </p:nvPr>
        </p:nvGraphicFramePr>
        <p:xfrm>
          <a:off x="6721524" y="1074469"/>
          <a:ext cx="2209528" cy="5475017"/>
        </p:xfrm>
        <a:graphic>
          <a:graphicData uri="http://schemas.openxmlformats.org/drawingml/2006/table">
            <a:tbl>
              <a:tblPr firstRow="1" firstCol="1" bandRow="1">
                <a:tableStyleId>{5C22544A-7EE6-4342-B048-85BDC9FD1C3A}</a:tableStyleId>
              </a:tblPr>
              <a:tblGrid>
                <a:gridCol w="660394"/>
                <a:gridCol w="1549134"/>
              </a:tblGrid>
              <a:tr h="474217">
                <a:tc>
                  <a:txBody>
                    <a:bodyPr/>
                    <a:lstStyle/>
                    <a:p>
                      <a:pPr algn="ctr"/>
                      <a:r>
                        <a:rPr lang="en-GB" sz="1900" b="1" dirty="0" smtClean="0"/>
                        <a:t>Year</a:t>
                      </a:r>
                      <a:endParaRPr lang="en-GB" sz="1900" b="1" dirty="0"/>
                    </a:p>
                  </a:txBody>
                  <a:tcPr marL="2006" marR="2006" marT="2006" marB="2006"/>
                </a:tc>
                <a:tc>
                  <a:txBody>
                    <a:bodyPr/>
                    <a:lstStyle/>
                    <a:p>
                      <a:r>
                        <a:rPr lang="en-GB" sz="1900" dirty="0" smtClean="0"/>
                        <a:t>Population</a:t>
                      </a:r>
                      <a:r>
                        <a:rPr lang="en-GB" sz="1900" baseline="0" dirty="0" smtClean="0"/>
                        <a:t>  of Greater Berlin </a:t>
                      </a:r>
                      <a:r>
                        <a:rPr lang="en-GB" sz="1600" baseline="0" dirty="0" smtClean="0"/>
                        <a:t>(city borders enlarged 1920)</a:t>
                      </a:r>
                      <a:endParaRPr lang="en-GB" sz="1900" dirty="0"/>
                    </a:p>
                  </a:txBody>
                  <a:tcPr marL="19258" marR="19258" marT="9629" marB="9629"/>
                </a:tc>
              </a:tr>
              <a:tr h="257781">
                <a:tc>
                  <a:txBody>
                    <a:bodyPr/>
                    <a:lstStyle/>
                    <a:p>
                      <a:r>
                        <a:rPr lang="en-GB" dirty="0" smtClean="0"/>
                        <a:t>1925 </a:t>
                      </a:r>
                      <a:endParaRPr lang="en-GB" dirty="0"/>
                    </a:p>
                  </a:txBody>
                  <a:tcPr anchor="ctr"/>
                </a:tc>
                <a:tc>
                  <a:txBody>
                    <a:bodyPr/>
                    <a:lstStyle/>
                    <a:p>
                      <a:pPr algn="r"/>
                      <a:r>
                        <a:rPr lang="en-GB">
                          <a:effectLst/>
                        </a:rPr>
                        <a:t>4,024,286</a:t>
                      </a:r>
                    </a:p>
                  </a:txBody>
                  <a:tcPr anchor="ctr"/>
                </a:tc>
              </a:tr>
              <a:tr h="398657">
                <a:tc>
                  <a:txBody>
                    <a:bodyPr/>
                    <a:lstStyle/>
                    <a:p>
                      <a:r>
                        <a:rPr lang="en-GB" dirty="0" smtClean="0"/>
                        <a:t>1933</a:t>
                      </a:r>
                      <a:endParaRPr lang="en-GB" dirty="0"/>
                    </a:p>
                  </a:txBody>
                  <a:tcPr anchor="ctr"/>
                </a:tc>
                <a:tc>
                  <a:txBody>
                    <a:bodyPr/>
                    <a:lstStyle/>
                    <a:p>
                      <a:pPr algn="r"/>
                      <a:r>
                        <a:rPr lang="en-GB">
                          <a:effectLst/>
                        </a:rPr>
                        <a:t>4,242,501</a:t>
                      </a:r>
                    </a:p>
                  </a:txBody>
                  <a:tcPr anchor="ctr"/>
                </a:tc>
              </a:tr>
              <a:tr h="457515">
                <a:tc>
                  <a:txBody>
                    <a:bodyPr/>
                    <a:lstStyle/>
                    <a:p>
                      <a:r>
                        <a:rPr lang="en-GB" dirty="0" smtClean="0"/>
                        <a:t>1939 </a:t>
                      </a:r>
                      <a:endParaRPr lang="en-GB" dirty="0"/>
                    </a:p>
                  </a:txBody>
                  <a:tcPr anchor="ctr"/>
                </a:tc>
                <a:tc>
                  <a:txBody>
                    <a:bodyPr/>
                    <a:lstStyle/>
                    <a:p>
                      <a:pPr algn="r"/>
                      <a:r>
                        <a:rPr lang="en-GB" dirty="0">
                          <a:effectLst/>
                        </a:rPr>
                        <a:t>4,338,756</a:t>
                      </a:r>
                    </a:p>
                  </a:txBody>
                  <a:tcPr anchor="ctr"/>
                </a:tc>
              </a:tr>
              <a:tr h="589214">
                <a:tc>
                  <a:txBody>
                    <a:bodyPr/>
                    <a:lstStyle/>
                    <a:p>
                      <a:r>
                        <a:rPr lang="en-GB" dirty="0" smtClean="0"/>
                        <a:t>1945 </a:t>
                      </a:r>
                      <a:endParaRPr lang="en-GB" dirty="0"/>
                    </a:p>
                  </a:txBody>
                  <a:tcPr anchor="ctr"/>
                </a:tc>
                <a:tc>
                  <a:txBody>
                    <a:bodyPr/>
                    <a:lstStyle/>
                    <a:p>
                      <a:pPr algn="r"/>
                      <a:r>
                        <a:rPr lang="en-GB" dirty="0">
                          <a:effectLst/>
                        </a:rPr>
                        <a:t>2,807,405</a:t>
                      </a:r>
                    </a:p>
                  </a:txBody>
                  <a:tcPr anchor="ctr"/>
                </a:tc>
              </a:tr>
              <a:tr h="368259">
                <a:tc>
                  <a:txBody>
                    <a:bodyPr/>
                    <a:lstStyle/>
                    <a:p>
                      <a:r>
                        <a:rPr lang="en-GB" dirty="0" smtClean="0"/>
                        <a:t>1950</a:t>
                      </a:r>
                      <a:endParaRPr lang="en-GB" dirty="0"/>
                    </a:p>
                  </a:txBody>
                  <a:tcPr anchor="ctr"/>
                </a:tc>
                <a:tc>
                  <a:txBody>
                    <a:bodyPr/>
                    <a:lstStyle/>
                    <a:p>
                      <a:pPr algn="r"/>
                      <a:r>
                        <a:rPr lang="en-GB">
                          <a:effectLst/>
                        </a:rPr>
                        <a:t>3,336,026</a:t>
                      </a:r>
                    </a:p>
                  </a:txBody>
                  <a:tcPr anchor="ctr"/>
                </a:tc>
              </a:tr>
              <a:tr h="368259">
                <a:tc>
                  <a:txBody>
                    <a:bodyPr/>
                    <a:lstStyle/>
                    <a:p>
                      <a:r>
                        <a:rPr lang="en-GB" dirty="0" smtClean="0"/>
                        <a:t>1960</a:t>
                      </a:r>
                      <a:endParaRPr lang="en-GB" dirty="0"/>
                    </a:p>
                  </a:txBody>
                  <a:tcPr anchor="ctr"/>
                </a:tc>
                <a:tc>
                  <a:txBody>
                    <a:bodyPr/>
                    <a:lstStyle/>
                    <a:p>
                      <a:pPr algn="r"/>
                      <a:r>
                        <a:rPr lang="en-GB" dirty="0">
                          <a:effectLst/>
                        </a:rPr>
                        <a:t>3,274,016</a:t>
                      </a:r>
                    </a:p>
                  </a:txBody>
                  <a:tcPr anchor="ctr"/>
                </a:tc>
              </a:tr>
              <a:tr h="368259">
                <a:tc>
                  <a:txBody>
                    <a:bodyPr/>
                    <a:lstStyle/>
                    <a:p>
                      <a:r>
                        <a:rPr lang="en-GB" dirty="0" smtClean="0"/>
                        <a:t>1970</a:t>
                      </a:r>
                      <a:endParaRPr lang="en-GB" dirty="0"/>
                    </a:p>
                  </a:txBody>
                  <a:tcPr anchor="ctr"/>
                </a:tc>
                <a:tc>
                  <a:txBody>
                    <a:bodyPr/>
                    <a:lstStyle/>
                    <a:p>
                      <a:pPr algn="r"/>
                      <a:r>
                        <a:rPr lang="en-GB" dirty="0">
                          <a:effectLst/>
                        </a:rPr>
                        <a:t>3,208,719</a:t>
                      </a:r>
                    </a:p>
                  </a:txBody>
                  <a:tcPr anchor="ctr"/>
                </a:tc>
              </a:tr>
              <a:tr h="368259">
                <a:tc>
                  <a:txBody>
                    <a:bodyPr/>
                    <a:lstStyle/>
                    <a:p>
                      <a:r>
                        <a:rPr lang="en-GB" dirty="0" smtClean="0"/>
                        <a:t>1980</a:t>
                      </a:r>
                      <a:endParaRPr lang="en-GB" dirty="0"/>
                    </a:p>
                  </a:txBody>
                  <a:tcPr anchor="ctr"/>
                </a:tc>
                <a:tc>
                  <a:txBody>
                    <a:bodyPr/>
                    <a:lstStyle/>
                    <a:p>
                      <a:pPr algn="r"/>
                      <a:r>
                        <a:rPr lang="en-GB" dirty="0">
                          <a:effectLst/>
                        </a:rPr>
                        <a:t>3,048,759</a:t>
                      </a:r>
                    </a:p>
                  </a:txBody>
                  <a:tcPr anchor="ctr"/>
                </a:tc>
              </a:tr>
              <a:tr h="368259">
                <a:tc>
                  <a:txBody>
                    <a:bodyPr/>
                    <a:lstStyle/>
                    <a:p>
                      <a:r>
                        <a:rPr lang="en-GB" dirty="0" smtClean="0"/>
                        <a:t>1990</a:t>
                      </a:r>
                      <a:endParaRPr lang="en-GB" dirty="0"/>
                    </a:p>
                  </a:txBody>
                  <a:tcPr anchor="ctr"/>
                </a:tc>
                <a:tc>
                  <a:txBody>
                    <a:bodyPr/>
                    <a:lstStyle/>
                    <a:p>
                      <a:pPr algn="r"/>
                      <a:r>
                        <a:rPr lang="en-GB" dirty="0">
                          <a:effectLst/>
                        </a:rPr>
                        <a:t>3,433,695</a:t>
                      </a:r>
                    </a:p>
                  </a:txBody>
                  <a:tcPr anchor="ctr"/>
                </a:tc>
              </a:tr>
              <a:tr h="368259">
                <a:tc>
                  <a:txBody>
                    <a:bodyPr/>
                    <a:lstStyle/>
                    <a:p>
                      <a:r>
                        <a:rPr lang="en-GB" dirty="0" smtClean="0"/>
                        <a:t>2000</a:t>
                      </a:r>
                      <a:endParaRPr lang="en-GB" dirty="0"/>
                    </a:p>
                  </a:txBody>
                  <a:tcPr anchor="ctr"/>
                </a:tc>
                <a:tc>
                  <a:txBody>
                    <a:bodyPr/>
                    <a:lstStyle/>
                    <a:p>
                      <a:pPr algn="r"/>
                      <a:r>
                        <a:rPr lang="en-GB" dirty="0">
                          <a:effectLst/>
                        </a:rPr>
                        <a:t>3,382,169</a:t>
                      </a:r>
                    </a:p>
                  </a:txBody>
                  <a:tcPr anchor="ctr"/>
                </a:tc>
              </a:tr>
              <a:tr h="368259">
                <a:tc>
                  <a:txBody>
                    <a:bodyPr/>
                    <a:lstStyle/>
                    <a:p>
                      <a:r>
                        <a:rPr lang="en-GB" dirty="0" smtClean="0"/>
                        <a:t>2010</a:t>
                      </a:r>
                      <a:endParaRPr lang="en-GB" dirty="0"/>
                    </a:p>
                  </a:txBody>
                  <a:tcPr anchor="ctr"/>
                </a:tc>
                <a:tc>
                  <a:txBody>
                    <a:bodyPr/>
                    <a:lstStyle/>
                    <a:p>
                      <a:pPr algn="r"/>
                      <a:r>
                        <a:rPr lang="en-GB" dirty="0" smtClean="0"/>
                        <a:t>3,460,725</a:t>
                      </a:r>
                      <a:endParaRPr lang="en-GB" dirty="0">
                        <a:effectLst/>
                      </a:endParaRPr>
                    </a:p>
                  </a:txBody>
                  <a:tcPr anchor="ctr"/>
                </a:tc>
              </a:tr>
            </a:tbl>
          </a:graphicData>
        </a:graphic>
      </p:graphicFrame>
    </p:spTree>
    <p:extLst>
      <p:ext uri="{BB962C8B-B14F-4D97-AF65-F5344CB8AC3E}">
        <p14:creationId xmlns:p14="http://schemas.microsoft.com/office/powerpoint/2010/main" val="239119203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2746" y="0"/>
            <a:ext cx="5541253" cy="40050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35497" y="8047"/>
            <a:ext cx="9129961" cy="13001500"/>
          </a:xfrm>
          <a:prstGeom prst="rect">
            <a:avLst/>
          </a:prstGeom>
        </p:spPr>
        <p:txBody>
          <a:bodyPr wrap="square" lIns="540000" tIns="540000" rIns="540000" bIns="540000">
            <a:spAutoFit/>
          </a:bodyPr>
          <a:lstStyle/>
          <a:p>
            <a:pPr>
              <a:defRPr/>
            </a:pPr>
            <a:r>
              <a:rPr lang="en-GB" sz="2400" b="1" u="sng" dirty="0" smtClean="0">
                <a:solidFill>
                  <a:srgbClr val="FFFF00"/>
                </a:solidFill>
                <a:cs typeface="Arial" charset="0"/>
              </a:rPr>
              <a:t>2.Imperial Berlin: </a:t>
            </a:r>
            <a:r>
              <a:rPr lang="en-GB" sz="2400" b="1" u="sng" dirty="0" smtClean="0">
                <a:solidFill>
                  <a:srgbClr val="FFFF00"/>
                </a:solidFill>
                <a:cs typeface="Arial" charset="0"/>
              </a:rPr>
              <a:t>Industrialisation</a:t>
            </a:r>
            <a:endParaRPr lang="en-GB" sz="2400" b="1" u="sng" dirty="0" smtClean="0">
              <a:solidFill>
                <a:srgbClr val="FFFF00"/>
              </a:solidFill>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800" dirty="0" smtClean="0">
              <a:cs typeface="Arial" charset="0"/>
            </a:endParaRPr>
          </a:p>
          <a:p>
            <a:pPr marL="342900" indent="-342900">
              <a:buFont typeface="Arial" panose="020B0604020202020204" pitchFamily="34" charset="0"/>
              <a:buChar char="•"/>
              <a:defRPr/>
            </a:pPr>
            <a:r>
              <a:rPr lang="en-GB" sz="2000" dirty="0" smtClean="0">
                <a:cs typeface="Arial" charset="0"/>
              </a:rPr>
              <a:t>Banking and financial centre</a:t>
            </a:r>
          </a:p>
          <a:p>
            <a:pPr marL="342900" indent="-342900">
              <a:buFont typeface="Arial" panose="020B0604020202020204" pitchFamily="34" charset="0"/>
              <a:buChar char="•"/>
              <a:defRPr/>
            </a:pPr>
            <a:r>
              <a:rPr lang="en-GB" sz="2000" dirty="0" smtClean="0">
                <a:cs typeface="Arial" charset="0"/>
              </a:rPr>
              <a:t>Centre of locomotive manufacturing and mechanical engineering</a:t>
            </a:r>
          </a:p>
          <a:p>
            <a:pPr marL="342900" indent="-342900">
              <a:buFont typeface="Arial" panose="020B0604020202020204" pitchFamily="34" charset="0"/>
              <a:buChar char="•"/>
              <a:defRPr/>
            </a:pPr>
            <a:r>
              <a:rPr lang="en-GB" sz="2000" dirty="0" smtClean="0">
                <a:cs typeface="Arial" charset="0"/>
              </a:rPr>
              <a:t>Important </a:t>
            </a:r>
            <a:r>
              <a:rPr lang="en-GB" sz="2000" dirty="0">
                <a:cs typeface="Arial" charset="0"/>
              </a:rPr>
              <a:t>chemical industry </a:t>
            </a:r>
            <a:r>
              <a:rPr lang="en-GB" sz="2000" dirty="0" smtClean="0">
                <a:cs typeface="Arial" charset="0"/>
              </a:rPr>
              <a:t>sector</a:t>
            </a:r>
          </a:p>
          <a:p>
            <a:pPr marL="342900" indent="-342900">
              <a:buFont typeface="Arial" panose="020B0604020202020204" pitchFamily="34" charset="0"/>
              <a:buChar char="•"/>
              <a:defRPr/>
            </a:pPr>
            <a:r>
              <a:rPr lang="en-GB" sz="2000" dirty="0" smtClean="0">
                <a:cs typeface="Arial" charset="0"/>
              </a:rPr>
              <a:t>World </a:t>
            </a:r>
            <a:r>
              <a:rPr lang="en-GB" sz="2000" dirty="0">
                <a:cs typeface="Arial" charset="0"/>
              </a:rPr>
              <a:t>leader in </a:t>
            </a:r>
            <a:r>
              <a:rPr lang="en-GB" sz="2000" dirty="0" smtClean="0">
                <a:cs typeface="Arial" charset="0"/>
              </a:rPr>
              <a:t> electrical </a:t>
            </a:r>
            <a:r>
              <a:rPr lang="en-GB" sz="2000" dirty="0">
                <a:cs typeface="Arial" charset="0"/>
              </a:rPr>
              <a:t>equipment </a:t>
            </a:r>
            <a:r>
              <a:rPr lang="en-GB" sz="2000" dirty="0" smtClean="0">
                <a:cs typeface="Arial" charset="0"/>
              </a:rPr>
              <a:t>manufacturing –  e.g. AEG (</a:t>
            </a:r>
            <a:r>
              <a:rPr lang="en-GB" sz="2000" dirty="0" err="1" smtClean="0"/>
              <a:t>Allgemeine</a:t>
            </a:r>
            <a:r>
              <a:rPr lang="en-GB" sz="2000" dirty="0" smtClean="0"/>
              <a:t> </a:t>
            </a:r>
            <a:r>
              <a:rPr lang="en-GB" sz="2000" dirty="0" err="1" smtClean="0"/>
              <a:t>Elektricitäts-Gesellschaft</a:t>
            </a:r>
            <a:r>
              <a:rPr lang="en-GB" sz="2000" dirty="0" smtClean="0"/>
              <a:t>, est. 1883) factories produced </a:t>
            </a:r>
            <a:r>
              <a:rPr lang="en-GB" sz="2000" dirty="0" smtClean="0">
                <a:cs typeface="Arial" charset="0"/>
              </a:rPr>
              <a:t>steam </a:t>
            </a:r>
            <a:r>
              <a:rPr lang="en-GB" sz="2000" dirty="0">
                <a:cs typeface="Arial" charset="0"/>
              </a:rPr>
              <a:t>turbines, dynamos, electric </a:t>
            </a:r>
            <a:r>
              <a:rPr lang="en-GB" sz="2000" dirty="0" smtClean="0">
                <a:cs typeface="Arial" charset="0"/>
              </a:rPr>
              <a:t>motors, light bulbs, fuses, cables, plus fabricated rubber and insulators </a:t>
            </a:r>
          </a:p>
          <a:p>
            <a:pPr marL="342900" indent="-342900">
              <a:buFont typeface="Arial" panose="020B0604020202020204" pitchFamily="34" charset="0"/>
              <a:buChar char="•"/>
              <a:defRPr/>
            </a:pPr>
            <a:r>
              <a:rPr lang="en-GB" sz="2000" dirty="0" smtClean="0">
                <a:cs typeface="Arial" charset="0"/>
              </a:rPr>
              <a:t>Commercial </a:t>
            </a:r>
            <a:r>
              <a:rPr lang="en-GB" sz="2000" dirty="0" smtClean="0">
                <a:cs typeface="Arial" charset="0"/>
              </a:rPr>
              <a:t>and consumerist hub – e.g. </a:t>
            </a:r>
            <a:r>
              <a:rPr lang="en-GB" sz="2000" dirty="0" err="1" smtClean="0">
                <a:cs typeface="Arial" charset="0"/>
              </a:rPr>
              <a:t>KaDeWe</a:t>
            </a:r>
            <a:endParaRPr lang="en-GB" sz="2000" dirty="0">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2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886" y="946696"/>
            <a:ext cx="2008609" cy="2979060"/>
          </a:xfrm>
          <a:prstGeom prst="rect">
            <a:avLst/>
          </a:prstGeom>
        </p:spPr>
      </p:pic>
      <p:pic>
        <p:nvPicPr>
          <p:cNvPr id="3" name="Picture 2"/>
          <p:cNvPicPr>
            <a:picLocks noChangeAspect="1"/>
          </p:cNvPicPr>
          <p:nvPr/>
        </p:nvPicPr>
        <p:blipFill>
          <a:blip r:embed="rId5"/>
          <a:stretch>
            <a:fillRect/>
          </a:stretch>
        </p:blipFill>
        <p:spPr>
          <a:xfrm>
            <a:off x="1987723" y="946696"/>
            <a:ext cx="1948690" cy="2979060"/>
          </a:xfrm>
          <a:prstGeom prst="rect">
            <a:avLst/>
          </a:prstGeom>
        </p:spPr>
      </p:pic>
      <p:sp>
        <p:nvSpPr>
          <p:cNvPr id="4" name="Rectangle 3"/>
          <p:cNvSpPr/>
          <p:nvPr/>
        </p:nvSpPr>
        <p:spPr>
          <a:xfrm>
            <a:off x="4834249" y="3955844"/>
            <a:ext cx="4320480" cy="523220"/>
          </a:xfrm>
          <a:prstGeom prst="rect">
            <a:avLst/>
          </a:prstGeom>
        </p:spPr>
        <p:txBody>
          <a:bodyPr wrap="square">
            <a:spAutoFit/>
          </a:bodyPr>
          <a:lstStyle/>
          <a:p>
            <a:pPr algn="r">
              <a:defRPr/>
            </a:pPr>
            <a:r>
              <a:rPr lang="en-GB" sz="1400" dirty="0">
                <a:solidFill>
                  <a:srgbClr val="FFFF00"/>
                </a:solidFill>
                <a:cs typeface="Arial" charset="0"/>
              </a:rPr>
              <a:t>AEG factory 1900; adverts for </a:t>
            </a:r>
            <a:r>
              <a:rPr lang="en-GB" sz="1400" dirty="0" err="1">
                <a:solidFill>
                  <a:srgbClr val="FFFF00"/>
                </a:solidFill>
                <a:cs typeface="Arial" charset="0"/>
              </a:rPr>
              <a:t>Kaufhaus</a:t>
            </a:r>
            <a:r>
              <a:rPr lang="en-GB" sz="1400" dirty="0">
                <a:solidFill>
                  <a:srgbClr val="FFFF00"/>
                </a:solidFill>
                <a:cs typeface="Arial" charset="0"/>
              </a:rPr>
              <a:t> des </a:t>
            </a:r>
            <a:r>
              <a:rPr lang="en-GB" sz="1400" dirty="0" err="1">
                <a:solidFill>
                  <a:srgbClr val="FFFF00"/>
                </a:solidFill>
                <a:cs typeface="Arial" charset="0"/>
              </a:rPr>
              <a:t>Westens</a:t>
            </a:r>
            <a:r>
              <a:rPr lang="en-GB" sz="1400" dirty="0">
                <a:solidFill>
                  <a:srgbClr val="FFFF00"/>
                </a:solidFill>
                <a:cs typeface="Arial" charset="0"/>
              </a:rPr>
              <a:t> (</a:t>
            </a:r>
            <a:r>
              <a:rPr lang="en-GB" sz="1400" dirty="0" err="1">
                <a:solidFill>
                  <a:srgbClr val="FFFF00"/>
                </a:solidFill>
                <a:cs typeface="Arial" charset="0"/>
              </a:rPr>
              <a:t>KaDeWe</a:t>
            </a:r>
            <a:r>
              <a:rPr lang="en-GB" sz="1400" dirty="0">
                <a:solidFill>
                  <a:srgbClr val="FFFF00"/>
                </a:solidFill>
                <a:cs typeface="Arial" charset="0"/>
              </a:rPr>
              <a:t>) department store, opened 1907</a:t>
            </a:r>
          </a:p>
        </p:txBody>
      </p:sp>
    </p:spTree>
    <p:extLst>
      <p:ext uri="{BB962C8B-B14F-4D97-AF65-F5344CB8AC3E}">
        <p14:creationId xmlns:p14="http://schemas.microsoft.com/office/powerpoint/2010/main" val="197400979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70431"/>
            <a:ext cx="6372770" cy="11000952"/>
          </a:xfrm>
          <a:prstGeom prst="rect">
            <a:avLst/>
          </a:prstGeom>
        </p:spPr>
        <p:txBody>
          <a:bodyPr wrap="square" lIns="540000" tIns="540000" rIns="540000" bIns="540000">
            <a:spAutoFit/>
          </a:bodyPr>
          <a:lstStyle/>
          <a:p>
            <a:pPr>
              <a:defRPr/>
            </a:pPr>
            <a:r>
              <a:rPr lang="en-GB" sz="2400" b="1" u="sng" dirty="0" smtClean="0">
                <a:solidFill>
                  <a:srgbClr val="FFFF00"/>
                </a:solidFill>
                <a:cs typeface="Arial" charset="0"/>
              </a:rPr>
              <a:t>2.Imperial Berlin: Industrialisation</a:t>
            </a:r>
          </a:p>
          <a:p>
            <a:pPr algn="just">
              <a:defRPr/>
            </a:pPr>
            <a:endParaRPr lang="en-GB" sz="800" b="1" dirty="0" smtClean="0">
              <a:effectLst>
                <a:outerShdw blurRad="38100" dist="38100" dir="2700000" algn="tl">
                  <a:srgbClr val="000000">
                    <a:alpha val="43137"/>
                  </a:srgbClr>
                </a:outerShdw>
              </a:effectLst>
              <a:cs typeface="Arial" charset="0"/>
            </a:endParaRPr>
          </a:p>
          <a:p>
            <a:pPr algn="just">
              <a:defRPr/>
            </a:pPr>
            <a:r>
              <a:rPr lang="en-GB" sz="1900" dirty="0" smtClean="0">
                <a:effectLst>
                  <a:outerShdw blurRad="38100" dist="38100" dir="2700000" algn="tl">
                    <a:srgbClr val="000000">
                      <a:alpha val="43137"/>
                    </a:srgbClr>
                  </a:outerShdw>
                </a:effectLst>
                <a:cs typeface="Arial" charset="0"/>
              </a:rPr>
              <a:t>“… No important product is missing, and though much of the material and samples have been brought together from the whole world from the whole world, they have attained conclusive form and become part of a single whole. </a:t>
            </a:r>
            <a:r>
              <a:rPr lang="en-GB" sz="1900" b="1" dirty="0" smtClean="0">
                <a:solidFill>
                  <a:srgbClr val="FFFF00"/>
                </a:solidFill>
                <a:effectLst>
                  <a:outerShdw blurRad="38100" dist="38100" dir="2700000" algn="tl">
                    <a:srgbClr val="000000">
                      <a:alpha val="43137"/>
                    </a:srgbClr>
                  </a:outerShdw>
                </a:effectLst>
                <a:cs typeface="Arial" charset="0"/>
              </a:rPr>
              <a:t>Thus it becomes clear what is meant by a ‘world city’ and that Berlin, despite everything, has become one.</a:t>
            </a:r>
            <a:r>
              <a:rPr lang="en-GB" sz="1900" b="1" dirty="0" smtClean="0">
                <a:effectLst>
                  <a:outerShdw blurRad="38100" dist="38100" dir="2700000" algn="tl">
                    <a:srgbClr val="000000">
                      <a:alpha val="43137"/>
                    </a:srgbClr>
                  </a:outerShdw>
                </a:effectLst>
                <a:cs typeface="Arial" charset="0"/>
              </a:rPr>
              <a:t> </a:t>
            </a:r>
            <a:r>
              <a:rPr lang="en-GB" sz="1900" dirty="0" smtClean="0">
                <a:effectLst>
                  <a:outerShdw blurRad="38100" dist="38100" dir="2700000" algn="tl">
                    <a:srgbClr val="000000">
                      <a:alpha val="43137"/>
                    </a:srgbClr>
                  </a:outerShdw>
                </a:effectLst>
                <a:cs typeface="Arial" charset="0"/>
              </a:rPr>
              <a:t>That is, a single city to which the whole world sends its products and where all the important styles of the present cultural world are put on display. In this sense, perhaps the Berlin exhibition is unique,</a:t>
            </a:r>
            <a:r>
              <a:rPr lang="en-GB" sz="1900" b="1" dirty="0" smtClean="0">
                <a:effectLst>
                  <a:outerShdw blurRad="38100" dist="38100" dir="2700000" algn="tl">
                    <a:srgbClr val="000000">
                      <a:alpha val="43137"/>
                    </a:srgbClr>
                  </a:outerShdw>
                </a:effectLst>
                <a:cs typeface="Arial" charset="0"/>
              </a:rPr>
              <a:t> </a:t>
            </a:r>
            <a:r>
              <a:rPr lang="en-GB" sz="1900" b="1" dirty="0" smtClean="0">
                <a:solidFill>
                  <a:srgbClr val="FFFF00"/>
                </a:solidFill>
                <a:effectLst>
                  <a:outerShdw blurRad="38100" dist="38100" dir="2700000" algn="tl">
                    <a:srgbClr val="000000">
                      <a:alpha val="43137"/>
                    </a:srgbClr>
                  </a:outerShdw>
                </a:effectLst>
                <a:cs typeface="Arial" charset="0"/>
              </a:rPr>
              <a:t>perhaps it has never been so apparent before how much of the form of modern culture has permitted a concentration in one place</a:t>
            </a:r>
            <a:r>
              <a:rPr lang="en-GB" sz="1900" b="1" dirty="0" smtClean="0">
                <a:effectLst>
                  <a:outerShdw blurRad="38100" dist="38100" dir="2700000" algn="tl">
                    <a:srgbClr val="000000">
                      <a:alpha val="43137"/>
                    </a:srgbClr>
                  </a:outerShdw>
                </a:effectLst>
                <a:cs typeface="Arial" charset="0"/>
              </a:rPr>
              <a:t>, </a:t>
            </a:r>
            <a:r>
              <a:rPr lang="en-GB" sz="1900" dirty="0" smtClean="0">
                <a:cs typeface="Arial" charset="0"/>
              </a:rPr>
              <a:t>not in a mere collection of exhibits as in a world fair, but how through its own production a city can represent itself as a copy and sample of the manufacturing forces of world culture.”</a:t>
            </a:r>
          </a:p>
          <a:p>
            <a:pPr marL="342900" indent="-342900" algn="r">
              <a:buFontTx/>
              <a:buChar char="-"/>
              <a:defRPr/>
            </a:pPr>
            <a:r>
              <a:rPr lang="en-GB" sz="1600" b="1" dirty="0" smtClean="0">
                <a:effectLst>
                  <a:outerShdw blurRad="38100" dist="38100" dir="2700000" algn="tl">
                    <a:srgbClr val="000000">
                      <a:alpha val="43137"/>
                    </a:srgbClr>
                  </a:outerShdw>
                </a:effectLst>
                <a:cs typeface="Arial" charset="0"/>
              </a:rPr>
              <a:t>Georg Simmel, ‘The Berlin Trade Exhibition’ (1896)</a:t>
            </a:r>
          </a:p>
          <a:p>
            <a:pPr marL="342900" indent="-342900" algn="just">
              <a:buFontTx/>
              <a:buChar char="-"/>
              <a:defRPr/>
            </a:pPr>
            <a:endParaRPr lang="en-GB" sz="2000" b="1" dirty="0">
              <a:effectLst>
                <a:outerShdw blurRad="38100" dist="38100" dir="2700000" algn="tl">
                  <a:srgbClr val="000000">
                    <a:alpha val="43137"/>
                  </a:srgbClr>
                </a:outerShdw>
              </a:effectLst>
              <a:cs typeface="Arial" charset="0"/>
            </a:endParaRPr>
          </a:p>
          <a:p>
            <a:pPr>
              <a:defRPr/>
            </a:pPr>
            <a:endParaRPr lang="en-GB" sz="2000" b="1" dirty="0" smtClean="0">
              <a:effectLst>
                <a:outerShdw blurRad="38100" dist="38100" dir="2700000" algn="tl">
                  <a:srgbClr val="000000">
                    <a:alpha val="43137"/>
                  </a:srgbClr>
                </a:outerShdw>
              </a:effectLst>
              <a:cs typeface="Arial" charset="0"/>
            </a:endParaRPr>
          </a:p>
          <a:p>
            <a:pPr>
              <a:defRPr/>
            </a:pPr>
            <a:endParaRPr lang="en-GB" sz="2000" b="1" dirty="0" smtClean="0">
              <a:effectLst>
                <a:outerShdw blurRad="38100" dist="38100" dir="2700000" algn="tl">
                  <a:srgbClr val="000000">
                    <a:alpha val="43137"/>
                  </a:srgbClr>
                </a:outerShdw>
              </a:effectLst>
              <a:cs typeface="Arial" charset="0"/>
            </a:endParaRPr>
          </a:p>
          <a:p>
            <a:pPr>
              <a:defRPr/>
            </a:pPr>
            <a:endParaRPr lang="en-GB" sz="2000" b="1" dirty="0">
              <a:effectLst>
                <a:outerShdw blurRad="38100" dist="38100" dir="2700000" algn="tl">
                  <a:srgbClr val="000000">
                    <a:alpha val="43137"/>
                  </a:srgbClr>
                </a:outerShdw>
              </a:effectLst>
              <a:cs typeface="Arial" charset="0"/>
            </a:endParaRPr>
          </a:p>
          <a:p>
            <a:pPr>
              <a:defRPr/>
            </a:pPr>
            <a:endParaRPr lang="en-GB" sz="20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2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p:txBody>
      </p:sp>
      <p:pic>
        <p:nvPicPr>
          <p:cNvPr id="2" name="Picture 1"/>
          <p:cNvPicPr>
            <a:picLocks noChangeAspect="1"/>
          </p:cNvPicPr>
          <p:nvPr/>
        </p:nvPicPr>
        <p:blipFill>
          <a:blip r:embed="rId3"/>
          <a:stretch>
            <a:fillRect/>
          </a:stretch>
        </p:blipFill>
        <p:spPr>
          <a:xfrm>
            <a:off x="6231854" y="282848"/>
            <a:ext cx="2912145" cy="1922016"/>
          </a:xfrm>
          <a:prstGeom prst="rect">
            <a:avLst/>
          </a:prstGeom>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0043" y="2420888"/>
            <a:ext cx="2893956" cy="43072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377023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1829211"/>
          </a:xfrm>
          <a:prstGeom prst="rect">
            <a:avLst/>
          </a:prstGeom>
        </p:spPr>
        <p:txBody>
          <a:bodyPr lIns="540000" tIns="540000" rIns="540000" bIns="540000">
            <a:spAutoFit/>
          </a:bodyPr>
          <a:lstStyle/>
          <a:p>
            <a:pPr>
              <a:defRPr/>
            </a:pPr>
            <a:r>
              <a:rPr lang="en-GB" sz="2400" b="1" u="sng" dirty="0" smtClean="0">
                <a:effectLst>
                  <a:outerShdw blurRad="38100" dist="38100" dir="2700000" algn="tl">
                    <a:srgbClr val="000000">
                      <a:alpha val="43137"/>
                    </a:srgbClr>
                  </a:outerShdw>
                </a:effectLst>
                <a:cs typeface="Arial" charset="0"/>
              </a:rPr>
              <a:t>3. Berlin between Kaiser &amp; </a:t>
            </a:r>
            <a:r>
              <a:rPr lang="en-GB" sz="2400" b="1" u="sng" dirty="0" smtClean="0">
                <a:effectLst>
                  <a:outerShdw blurRad="38100" dist="38100" dir="2700000" algn="tl">
                    <a:srgbClr val="000000">
                      <a:alpha val="43137"/>
                    </a:srgbClr>
                  </a:outerShdw>
                </a:effectLst>
                <a:cs typeface="Arial" charset="0"/>
              </a:rPr>
              <a:t>Führer: </a:t>
            </a:r>
            <a:r>
              <a:rPr lang="en-GB" sz="2400" b="1" i="1" u="sng" dirty="0">
                <a:solidFill>
                  <a:prstClr val="white"/>
                </a:solidFill>
                <a:effectLst>
                  <a:outerShdw blurRad="38100" dist="38100" dir="2700000" algn="tl">
                    <a:srgbClr val="000000">
                      <a:alpha val="43137"/>
                    </a:srgbClr>
                  </a:outerShdw>
                </a:effectLst>
                <a:cs typeface="Arial" charset="0"/>
              </a:rPr>
              <a:t>Die </a:t>
            </a:r>
            <a:r>
              <a:rPr lang="en-GB" sz="2400" b="1" i="1" u="sng" dirty="0" err="1">
                <a:solidFill>
                  <a:prstClr val="white"/>
                </a:solidFill>
                <a:effectLst>
                  <a:outerShdw blurRad="38100" dist="38100" dir="2700000" algn="tl">
                    <a:srgbClr val="000000">
                      <a:alpha val="43137"/>
                    </a:srgbClr>
                  </a:outerShdw>
                </a:effectLst>
                <a:cs typeface="Arial" charset="0"/>
              </a:rPr>
              <a:t>Brücke</a:t>
            </a:r>
            <a:r>
              <a:rPr lang="en-GB" sz="2400" b="1" i="1" u="sng" dirty="0">
                <a:solidFill>
                  <a:prstClr val="white"/>
                </a:solidFill>
                <a:effectLst>
                  <a:outerShdw blurRad="38100" dist="38100" dir="2700000" algn="tl">
                    <a:srgbClr val="000000">
                      <a:alpha val="43137"/>
                    </a:srgbClr>
                  </a:outerShdw>
                </a:effectLst>
                <a:cs typeface="Arial" charset="0"/>
              </a:rPr>
              <a:t> </a:t>
            </a:r>
            <a:r>
              <a:rPr lang="en-GB" sz="2400" b="1" u="sng" dirty="0">
                <a:solidFill>
                  <a:prstClr val="white"/>
                </a:solidFill>
                <a:effectLst>
                  <a:outerShdw blurRad="38100" dist="38100" dir="2700000" algn="tl">
                    <a:srgbClr val="000000">
                      <a:alpha val="43137"/>
                    </a:srgbClr>
                  </a:outerShdw>
                </a:effectLst>
                <a:cs typeface="Arial" charset="0"/>
              </a:rPr>
              <a:t>&amp;</a:t>
            </a:r>
            <a:r>
              <a:rPr lang="en-GB" sz="2400" b="1" u="sng" dirty="0" smtClean="0">
                <a:solidFill>
                  <a:prstClr val="white"/>
                </a:solidFill>
                <a:effectLst>
                  <a:outerShdw blurRad="38100" dist="38100" dir="2700000" algn="tl">
                    <a:srgbClr val="000000">
                      <a:alpha val="43137"/>
                    </a:srgbClr>
                  </a:outerShdw>
                </a:effectLst>
                <a:cs typeface="Arial" charset="0"/>
              </a:rPr>
              <a:t> Expressionism</a:t>
            </a:r>
          </a:p>
          <a:p>
            <a:pPr>
              <a:defRPr/>
            </a:pPr>
            <a:endParaRPr lang="en-GB" sz="2400" b="1" dirty="0">
              <a:effectLst>
                <a:outerShdw blurRad="38100" dist="38100" dir="2700000" algn="tl">
                  <a:srgbClr val="000000">
                    <a:alpha val="43137"/>
                  </a:srgbClr>
                </a:outerShdw>
              </a:effectLst>
              <a:cs typeface="Arial"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22511" y="1001820"/>
            <a:ext cx="4586564" cy="3485789"/>
          </a:xfrm>
          <a:prstGeom prst="rect">
            <a:avLst/>
          </a:prstGeom>
        </p:spPr>
      </p:pic>
      <p:pic>
        <p:nvPicPr>
          <p:cNvPr id="3" name="Picture 2"/>
          <p:cNvPicPr>
            <a:picLocks noChangeAspect="1"/>
          </p:cNvPicPr>
          <p:nvPr/>
        </p:nvPicPr>
        <p:blipFill>
          <a:blip r:embed="rId4"/>
          <a:stretch>
            <a:fillRect/>
          </a:stretch>
        </p:blipFill>
        <p:spPr>
          <a:xfrm>
            <a:off x="698" y="1000942"/>
            <a:ext cx="4657328" cy="3486668"/>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259371"/>
            <a:ext cx="3483417" cy="2598629"/>
          </a:xfrm>
          <a:prstGeom prst="rect">
            <a:avLst/>
          </a:prstGeom>
        </p:spPr>
      </p:pic>
      <p:sp>
        <p:nvSpPr>
          <p:cNvPr id="7" name="Rectangle 6"/>
          <p:cNvSpPr/>
          <p:nvPr/>
        </p:nvSpPr>
        <p:spPr>
          <a:xfrm>
            <a:off x="4067944" y="4519568"/>
            <a:ext cx="2808312" cy="2031325"/>
          </a:xfrm>
          <a:prstGeom prst="rect">
            <a:avLst/>
          </a:prstGeom>
        </p:spPr>
        <p:txBody>
          <a:bodyPr wrap="square">
            <a:spAutoFit/>
          </a:bodyPr>
          <a:lstStyle/>
          <a:p>
            <a:pPr>
              <a:defRPr/>
            </a:pPr>
            <a:endParaRPr lang="en-GB" dirty="0">
              <a:solidFill>
                <a:prstClr val="white"/>
              </a:solidFill>
              <a:cs typeface="Arial" charset="0"/>
            </a:endParaRPr>
          </a:p>
          <a:p>
            <a:pPr>
              <a:defRPr/>
            </a:pPr>
            <a:endParaRPr lang="en-GB" dirty="0">
              <a:solidFill>
                <a:prstClr val="white"/>
              </a:solidFill>
              <a:cs typeface="Arial" charset="0"/>
            </a:endParaRPr>
          </a:p>
          <a:p>
            <a:pPr>
              <a:defRPr/>
            </a:pPr>
            <a:r>
              <a:rPr lang="en-GB" dirty="0">
                <a:solidFill>
                  <a:prstClr val="white"/>
                </a:solidFill>
                <a:cs typeface="Arial" charset="0"/>
              </a:rPr>
              <a:t>Erich </a:t>
            </a:r>
            <a:r>
              <a:rPr lang="en-GB" dirty="0" err="1" smtClean="0">
                <a:solidFill>
                  <a:prstClr val="white"/>
                </a:solidFill>
                <a:cs typeface="Arial" charset="0"/>
              </a:rPr>
              <a:t>Heckel</a:t>
            </a:r>
            <a:r>
              <a:rPr lang="en-GB" dirty="0" smtClean="0">
                <a:solidFill>
                  <a:prstClr val="white"/>
                </a:solidFill>
                <a:cs typeface="Arial" charset="0"/>
              </a:rPr>
              <a:t>, </a:t>
            </a:r>
            <a:r>
              <a:rPr lang="en-GB" i="1" dirty="0" smtClean="0">
                <a:solidFill>
                  <a:prstClr val="white"/>
                </a:solidFill>
                <a:cs typeface="Arial" charset="0"/>
              </a:rPr>
              <a:t>Railway </a:t>
            </a:r>
            <a:r>
              <a:rPr lang="en-GB" i="1" dirty="0">
                <a:solidFill>
                  <a:prstClr val="white"/>
                </a:solidFill>
                <a:cs typeface="Arial" charset="0"/>
              </a:rPr>
              <a:t>in Berlin between </a:t>
            </a:r>
            <a:r>
              <a:rPr lang="en-GB" i="1" dirty="0" err="1">
                <a:solidFill>
                  <a:prstClr val="white"/>
                </a:solidFill>
                <a:cs typeface="Arial" charset="0"/>
              </a:rPr>
              <a:t>Gleisdreick</a:t>
            </a:r>
            <a:r>
              <a:rPr lang="en-GB" i="1" dirty="0">
                <a:solidFill>
                  <a:prstClr val="white"/>
                </a:solidFill>
                <a:cs typeface="Arial" charset="0"/>
              </a:rPr>
              <a:t> and </a:t>
            </a:r>
            <a:r>
              <a:rPr lang="en-GB" i="1" dirty="0" err="1">
                <a:solidFill>
                  <a:prstClr val="white"/>
                </a:solidFill>
                <a:cs typeface="Arial" charset="0"/>
              </a:rPr>
              <a:t>Görlitz</a:t>
            </a:r>
            <a:r>
              <a:rPr lang="en-GB" i="1" dirty="0">
                <a:solidFill>
                  <a:prstClr val="white"/>
                </a:solidFill>
                <a:cs typeface="Arial" charset="0"/>
              </a:rPr>
              <a:t> Station </a:t>
            </a:r>
            <a:r>
              <a:rPr lang="en-GB" dirty="0">
                <a:solidFill>
                  <a:prstClr val="white"/>
                </a:solidFill>
                <a:cs typeface="Arial" charset="0"/>
              </a:rPr>
              <a:t>(c. 1915</a:t>
            </a:r>
            <a:r>
              <a:rPr lang="en-GB" dirty="0" smtClean="0">
                <a:solidFill>
                  <a:prstClr val="white"/>
                </a:solidFill>
                <a:cs typeface="Arial" charset="0"/>
              </a:rPr>
              <a:t>), </a:t>
            </a:r>
            <a:r>
              <a:rPr lang="en-GB" i="1" dirty="0">
                <a:solidFill>
                  <a:prstClr val="white"/>
                </a:solidFill>
                <a:cs typeface="Arial" charset="0"/>
              </a:rPr>
              <a:t>Canal in Berlin</a:t>
            </a:r>
            <a:r>
              <a:rPr lang="en-GB" dirty="0">
                <a:solidFill>
                  <a:prstClr val="white"/>
                </a:solidFill>
                <a:cs typeface="Arial" charset="0"/>
              </a:rPr>
              <a:t> (1912</a:t>
            </a:r>
            <a:r>
              <a:rPr lang="en-GB" dirty="0" smtClean="0">
                <a:solidFill>
                  <a:prstClr val="white"/>
                </a:solidFill>
                <a:cs typeface="Arial" charset="0"/>
              </a:rPr>
              <a:t>), </a:t>
            </a:r>
            <a:r>
              <a:rPr lang="en-GB" i="1" dirty="0" smtClean="0">
                <a:solidFill>
                  <a:prstClr val="white"/>
                </a:solidFill>
                <a:cs typeface="Arial" charset="0"/>
              </a:rPr>
              <a:t>In the Tram </a:t>
            </a:r>
            <a:r>
              <a:rPr lang="en-GB" dirty="0" smtClean="0">
                <a:solidFill>
                  <a:prstClr val="white"/>
                </a:solidFill>
                <a:cs typeface="Arial" charset="0"/>
              </a:rPr>
              <a:t>(1916)</a:t>
            </a:r>
            <a:endParaRPr lang="en-GB" dirty="0">
              <a:solidFill>
                <a:prstClr val="white"/>
              </a:solidFill>
              <a:cs typeface="Arial" charset="0"/>
            </a:endParaRPr>
          </a:p>
        </p:txBody>
      </p:sp>
      <p:pic>
        <p:nvPicPr>
          <p:cNvPr id="5" name="Picture 4"/>
          <p:cNvPicPr>
            <a:picLocks noChangeAspect="1"/>
          </p:cNvPicPr>
          <p:nvPr/>
        </p:nvPicPr>
        <p:blipFill>
          <a:blip r:embed="rId6"/>
          <a:stretch>
            <a:fillRect/>
          </a:stretch>
        </p:blipFill>
        <p:spPr>
          <a:xfrm>
            <a:off x="7271792" y="4409044"/>
            <a:ext cx="1872208" cy="2445736"/>
          </a:xfrm>
          <a:prstGeom prst="rect">
            <a:avLst/>
          </a:prstGeom>
        </p:spPr>
      </p:pic>
    </p:spTree>
    <p:extLst>
      <p:ext uri="{BB962C8B-B14F-4D97-AF65-F5344CB8AC3E}">
        <p14:creationId xmlns:p14="http://schemas.microsoft.com/office/powerpoint/2010/main" val="35549448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27022"/>
            <a:ext cx="3995937" cy="5313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flipH="1">
            <a:off x="107504" y="1484784"/>
            <a:ext cx="3228188" cy="923330"/>
          </a:xfrm>
          <a:prstGeom prst="rect">
            <a:avLst/>
          </a:prstGeom>
        </p:spPr>
        <p:txBody>
          <a:bodyPr wrap="square">
            <a:spAutoFit/>
          </a:bodyPr>
          <a:lstStyle/>
          <a:p>
            <a:r>
              <a:rPr lang="de-DE" dirty="0"/>
              <a:t>Ernst Ludwig </a:t>
            </a:r>
            <a:r>
              <a:rPr lang="de-DE" dirty="0" smtClean="0"/>
              <a:t>Kirchner </a:t>
            </a:r>
            <a:r>
              <a:rPr lang="de-DE" i="1" dirty="0"/>
              <a:t>Potsdamer </a:t>
            </a:r>
            <a:r>
              <a:rPr lang="de-DE" i="1" dirty="0" smtClean="0"/>
              <a:t>Platz, </a:t>
            </a:r>
            <a:r>
              <a:rPr lang="de-DE" dirty="0" smtClean="0"/>
              <a:t>(1914), </a:t>
            </a:r>
            <a:r>
              <a:rPr lang="de-DE" i="1" dirty="0" smtClean="0"/>
              <a:t>Artists‘ Conversation </a:t>
            </a:r>
            <a:r>
              <a:rPr lang="de-DE" dirty="0" smtClean="0"/>
              <a:t>(1913)</a:t>
            </a:r>
            <a:endParaRPr lang="en-US" dirty="0"/>
          </a:p>
        </p:txBody>
      </p:sp>
      <p:sp>
        <p:nvSpPr>
          <p:cNvPr id="5" name="Rectangle 4"/>
          <p:cNvSpPr/>
          <p:nvPr/>
        </p:nvSpPr>
        <p:spPr>
          <a:xfrm>
            <a:off x="-34925" y="0"/>
            <a:ext cx="9144000" cy="2198543"/>
          </a:xfrm>
          <a:prstGeom prst="rect">
            <a:avLst/>
          </a:prstGeom>
        </p:spPr>
        <p:txBody>
          <a:bodyPr lIns="540000" tIns="540000" rIns="540000" bIns="540000">
            <a:spAutoFit/>
          </a:bodyPr>
          <a:lstStyle/>
          <a:p>
            <a:pPr>
              <a:defRPr/>
            </a:pPr>
            <a:r>
              <a:rPr lang="en-GB" sz="2400" b="1" u="sng" dirty="0" smtClean="0">
                <a:effectLst>
                  <a:outerShdw blurRad="38100" dist="38100" dir="2700000" algn="tl">
                    <a:srgbClr val="000000">
                      <a:alpha val="43137"/>
                    </a:srgbClr>
                  </a:outerShdw>
                </a:effectLst>
                <a:cs typeface="Arial" charset="0"/>
              </a:rPr>
              <a:t>3. Berlin between Kaiser &amp; </a:t>
            </a:r>
            <a:r>
              <a:rPr lang="en-GB" sz="2400" b="1" u="sng" dirty="0" smtClean="0">
                <a:effectLst>
                  <a:outerShdw blurRad="38100" dist="38100" dir="2700000" algn="tl">
                    <a:srgbClr val="000000">
                      <a:alpha val="43137"/>
                    </a:srgbClr>
                  </a:outerShdw>
                </a:effectLst>
                <a:cs typeface="Arial" charset="0"/>
              </a:rPr>
              <a:t>Führer: </a:t>
            </a:r>
            <a:endParaRPr lang="en-GB" sz="2400" b="1" u="sng" dirty="0" smtClean="0">
              <a:effectLst>
                <a:outerShdw blurRad="38100" dist="38100" dir="2700000" algn="tl">
                  <a:srgbClr val="000000">
                    <a:alpha val="43137"/>
                  </a:srgbClr>
                </a:outerShdw>
              </a:effectLst>
              <a:cs typeface="Arial" charset="0"/>
            </a:endParaRPr>
          </a:p>
          <a:p>
            <a:pPr>
              <a:defRPr/>
            </a:pPr>
            <a:r>
              <a:rPr lang="en-GB" sz="2400" b="1" i="1" u="sng" dirty="0" smtClean="0">
                <a:solidFill>
                  <a:prstClr val="white"/>
                </a:solidFill>
                <a:effectLst>
                  <a:outerShdw blurRad="38100" dist="38100" dir="2700000" algn="tl">
                    <a:srgbClr val="000000">
                      <a:alpha val="43137"/>
                    </a:srgbClr>
                  </a:outerShdw>
                </a:effectLst>
                <a:cs typeface="Arial" charset="0"/>
              </a:rPr>
              <a:t>Die </a:t>
            </a:r>
            <a:r>
              <a:rPr lang="en-GB" sz="2400" b="1" i="1" u="sng" dirty="0" err="1">
                <a:solidFill>
                  <a:prstClr val="white"/>
                </a:solidFill>
                <a:effectLst>
                  <a:outerShdw blurRad="38100" dist="38100" dir="2700000" algn="tl">
                    <a:srgbClr val="000000">
                      <a:alpha val="43137"/>
                    </a:srgbClr>
                  </a:outerShdw>
                </a:effectLst>
                <a:cs typeface="Arial" charset="0"/>
              </a:rPr>
              <a:t>Brücke</a:t>
            </a:r>
            <a:r>
              <a:rPr lang="en-GB" sz="2400" b="1" i="1" u="sng" dirty="0">
                <a:solidFill>
                  <a:prstClr val="white"/>
                </a:solidFill>
                <a:effectLst>
                  <a:outerShdw blurRad="38100" dist="38100" dir="2700000" algn="tl">
                    <a:srgbClr val="000000">
                      <a:alpha val="43137"/>
                    </a:srgbClr>
                  </a:outerShdw>
                </a:effectLst>
                <a:cs typeface="Arial" charset="0"/>
              </a:rPr>
              <a:t> </a:t>
            </a:r>
            <a:r>
              <a:rPr lang="en-GB" sz="2400" b="1" u="sng" dirty="0">
                <a:solidFill>
                  <a:prstClr val="white"/>
                </a:solidFill>
                <a:effectLst>
                  <a:outerShdw blurRad="38100" dist="38100" dir="2700000" algn="tl">
                    <a:srgbClr val="000000">
                      <a:alpha val="43137"/>
                    </a:srgbClr>
                  </a:outerShdw>
                </a:effectLst>
                <a:cs typeface="Arial" charset="0"/>
              </a:rPr>
              <a:t>&amp;</a:t>
            </a:r>
            <a:r>
              <a:rPr lang="en-GB" sz="2400" b="1" u="sng" dirty="0" smtClean="0">
                <a:solidFill>
                  <a:prstClr val="white"/>
                </a:solidFill>
                <a:effectLst>
                  <a:outerShdw blurRad="38100" dist="38100" dir="2700000" algn="tl">
                    <a:srgbClr val="000000">
                      <a:alpha val="43137"/>
                    </a:srgbClr>
                  </a:outerShdw>
                </a:effectLst>
                <a:cs typeface="Arial" charset="0"/>
              </a:rPr>
              <a:t> Expressionism</a:t>
            </a:r>
          </a:p>
          <a:p>
            <a:pPr>
              <a:defRPr/>
            </a:pPr>
            <a:endParaRPr lang="en-GB" sz="2400" b="1" dirty="0">
              <a:effectLst>
                <a:outerShdw blurRad="38100" dist="38100" dir="2700000" algn="tl">
                  <a:srgbClr val="000000">
                    <a:alpha val="43137"/>
                  </a:srgbClr>
                </a:outerShdw>
              </a:effectLst>
              <a:cs typeface="Arial" charset="0"/>
            </a:endParaRPr>
          </a:p>
        </p:txBody>
      </p:sp>
      <p:pic>
        <p:nvPicPr>
          <p:cNvPr id="7" name="Picture 6"/>
          <p:cNvPicPr>
            <a:picLocks noChangeAspect="1"/>
          </p:cNvPicPr>
          <p:nvPr/>
        </p:nvPicPr>
        <p:blipFill rotWithShape="1">
          <a:blip r:embed="rId3"/>
          <a:srcRect l="1832" t="3317" r="2435"/>
          <a:stretch/>
        </p:blipFill>
        <p:spPr>
          <a:xfrm>
            <a:off x="0" y="2839413"/>
            <a:ext cx="5616625" cy="4029270"/>
          </a:xfrm>
          <a:prstGeom prst="rect">
            <a:avLst/>
          </a:prstGeom>
        </p:spPr>
      </p:pic>
      <p:pic>
        <p:nvPicPr>
          <p:cNvPr id="8" name="Picture 7"/>
          <p:cNvPicPr>
            <a:picLocks noChangeAspect="1"/>
          </p:cNvPicPr>
          <p:nvPr/>
        </p:nvPicPr>
        <p:blipFill>
          <a:blip r:embed="rId4"/>
          <a:stretch>
            <a:fillRect/>
          </a:stretch>
        </p:blipFill>
        <p:spPr>
          <a:xfrm>
            <a:off x="6695436" y="4439082"/>
            <a:ext cx="2413639" cy="2405080"/>
          </a:xfrm>
          <a:prstGeom prst="rect">
            <a:avLst/>
          </a:prstGeom>
        </p:spPr>
      </p:pic>
    </p:spTree>
    <p:extLst>
      <p:ext uri="{BB962C8B-B14F-4D97-AF65-F5344CB8AC3E}">
        <p14:creationId xmlns:p14="http://schemas.microsoft.com/office/powerpoint/2010/main" val="428853372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1429101"/>
          </a:xfrm>
          <a:prstGeom prst="rect">
            <a:avLst/>
          </a:prstGeom>
        </p:spPr>
        <p:txBody>
          <a:bodyPr lIns="540000" tIns="540000" rIns="540000" bIns="540000">
            <a:spAutoFit/>
          </a:bodyPr>
          <a:lstStyle/>
          <a:p>
            <a:pPr>
              <a:defRPr/>
            </a:pPr>
            <a:r>
              <a:rPr lang="en-GB" sz="2200" b="1" u="sng" dirty="0" smtClean="0">
                <a:effectLst>
                  <a:outerShdw blurRad="38100" dist="38100" dir="2700000" algn="tl">
                    <a:srgbClr val="000000">
                      <a:alpha val="43137"/>
                    </a:srgbClr>
                  </a:outerShdw>
                </a:effectLst>
                <a:cs typeface="Arial" charset="0"/>
              </a:rPr>
              <a:t>3. Berlin between Kaiser and </a:t>
            </a:r>
            <a:r>
              <a:rPr lang="en-GB" sz="2200" b="1" u="sng" dirty="0" smtClean="0">
                <a:effectLst>
                  <a:outerShdw blurRad="38100" dist="38100" dir="2700000" algn="tl">
                    <a:srgbClr val="000000">
                      <a:alpha val="43137"/>
                    </a:srgbClr>
                  </a:outerShdw>
                </a:effectLst>
                <a:cs typeface="Arial" charset="0"/>
              </a:rPr>
              <a:t>Führer: </a:t>
            </a:r>
            <a:r>
              <a:rPr lang="en-GB" sz="2200" b="1" i="1" u="sng" dirty="0">
                <a:solidFill>
                  <a:prstClr val="white"/>
                </a:solidFill>
                <a:effectLst>
                  <a:outerShdw blurRad="38100" dist="38100" dir="2700000" algn="tl">
                    <a:srgbClr val="000000">
                      <a:alpha val="43137"/>
                    </a:srgbClr>
                  </a:outerShdw>
                </a:effectLst>
                <a:cs typeface="Arial" charset="0"/>
              </a:rPr>
              <a:t>Die </a:t>
            </a:r>
            <a:r>
              <a:rPr lang="en-GB" sz="2200" b="1" i="1" u="sng" dirty="0" err="1">
                <a:solidFill>
                  <a:prstClr val="white"/>
                </a:solidFill>
                <a:effectLst>
                  <a:outerShdw blurRad="38100" dist="38100" dir="2700000" algn="tl">
                    <a:srgbClr val="000000">
                      <a:alpha val="43137"/>
                    </a:srgbClr>
                  </a:outerShdw>
                </a:effectLst>
                <a:cs typeface="Arial" charset="0"/>
              </a:rPr>
              <a:t>Brücke</a:t>
            </a:r>
            <a:r>
              <a:rPr lang="en-GB" sz="2200" b="1" i="1" u="sng" dirty="0">
                <a:solidFill>
                  <a:prstClr val="white"/>
                </a:solidFill>
                <a:effectLst>
                  <a:outerShdw blurRad="38100" dist="38100" dir="2700000" algn="tl">
                    <a:srgbClr val="000000">
                      <a:alpha val="43137"/>
                    </a:srgbClr>
                  </a:outerShdw>
                </a:effectLst>
                <a:cs typeface="Arial" charset="0"/>
              </a:rPr>
              <a:t> </a:t>
            </a:r>
            <a:r>
              <a:rPr lang="en-GB" sz="2200" b="1" u="sng" dirty="0">
                <a:solidFill>
                  <a:prstClr val="white"/>
                </a:solidFill>
                <a:effectLst>
                  <a:outerShdw blurRad="38100" dist="38100" dir="2700000" algn="tl">
                    <a:srgbClr val="000000">
                      <a:alpha val="43137"/>
                    </a:srgbClr>
                  </a:outerShdw>
                </a:effectLst>
                <a:cs typeface="Arial" charset="0"/>
              </a:rPr>
              <a:t>and </a:t>
            </a:r>
            <a:r>
              <a:rPr lang="en-GB" sz="2200" b="1" u="sng" dirty="0" smtClean="0">
                <a:solidFill>
                  <a:prstClr val="white"/>
                </a:solidFill>
                <a:effectLst>
                  <a:outerShdw blurRad="38100" dist="38100" dir="2700000" algn="tl">
                    <a:srgbClr val="000000">
                      <a:alpha val="43137"/>
                    </a:srgbClr>
                  </a:outerShdw>
                </a:effectLst>
                <a:cs typeface="Arial" charset="0"/>
              </a:rPr>
              <a:t>Expressionism</a:t>
            </a:r>
            <a:endParaRPr lang="en-GB" sz="1000" dirty="0" smtClean="0">
              <a:solidFill>
                <a:prstClr val="white"/>
              </a:solidFill>
              <a:cs typeface="Arial" charset="0"/>
            </a:endParaRPr>
          </a:p>
        </p:txBody>
      </p:sp>
      <p:pic>
        <p:nvPicPr>
          <p:cNvPr id="1229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940893"/>
            <a:ext cx="3024336" cy="38825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stretch>
            <a:fillRect/>
          </a:stretch>
        </p:blipFill>
        <p:spPr>
          <a:xfrm>
            <a:off x="4367808" y="940893"/>
            <a:ext cx="4776192" cy="3514979"/>
          </a:xfrm>
          <a:prstGeom prst="rect">
            <a:avLst/>
          </a:prstGeom>
        </p:spPr>
      </p:pic>
      <p:sp>
        <p:nvSpPr>
          <p:cNvPr id="3" name="Rectangle 2"/>
          <p:cNvSpPr/>
          <p:nvPr/>
        </p:nvSpPr>
        <p:spPr>
          <a:xfrm>
            <a:off x="5580112" y="4808331"/>
            <a:ext cx="3312368" cy="3416320"/>
          </a:xfrm>
          <a:prstGeom prst="rect">
            <a:avLst/>
          </a:prstGeom>
        </p:spPr>
        <p:txBody>
          <a:bodyPr wrap="square">
            <a:spAutoFit/>
          </a:bodyPr>
          <a:lstStyle/>
          <a:p>
            <a:pPr>
              <a:defRPr/>
            </a:pPr>
            <a:r>
              <a:rPr lang="en-GB" dirty="0" smtClean="0">
                <a:effectLst>
                  <a:outerShdw blurRad="38100" dist="38100" dir="2700000" algn="tl">
                    <a:srgbClr val="000000">
                      <a:alpha val="43137"/>
                    </a:srgbClr>
                  </a:outerShdw>
                </a:effectLst>
              </a:rPr>
              <a:t>Ernst Ludwig Kirchner, </a:t>
            </a:r>
            <a:r>
              <a:rPr lang="en-US" i="1" dirty="0" smtClean="0">
                <a:effectLst>
                  <a:outerShdw blurRad="38100" dist="38100" dir="2700000" algn="tl">
                    <a:srgbClr val="000000">
                      <a:alpha val="43137"/>
                    </a:srgbClr>
                  </a:outerShdw>
                </a:effectLst>
              </a:rPr>
              <a:t>English Dance Couple </a:t>
            </a:r>
            <a:r>
              <a:rPr lang="en-US" dirty="0" smtClean="0">
                <a:effectLst>
                  <a:outerShdw blurRad="38100" dist="38100" dir="2700000" algn="tl">
                    <a:srgbClr val="000000">
                      <a:alpha val="43137"/>
                    </a:srgbClr>
                  </a:outerShdw>
                </a:effectLst>
              </a:rPr>
              <a:t>(1912–1913), </a:t>
            </a:r>
            <a:r>
              <a:rPr lang="de-DE" i="1" dirty="0" smtClean="0">
                <a:effectLst>
                  <a:outerShdw blurRad="38100" dist="38100" dir="2700000" algn="tl">
                    <a:srgbClr val="000000">
                      <a:alpha val="43137"/>
                    </a:srgbClr>
                  </a:outerShdw>
                </a:effectLst>
                <a:cs typeface="Arial" charset="0"/>
              </a:rPr>
              <a:t>Tangotee </a:t>
            </a:r>
            <a:r>
              <a:rPr lang="de-DE" dirty="0" smtClean="0">
                <a:effectLst>
                  <a:outerShdw blurRad="38100" dist="38100" dir="2700000" algn="tl">
                    <a:srgbClr val="000000">
                      <a:alpha val="43137"/>
                    </a:srgbClr>
                  </a:outerShdw>
                </a:effectLst>
                <a:cs typeface="Arial" charset="0"/>
              </a:rPr>
              <a:t>(1919–1921)</a:t>
            </a:r>
            <a:endParaRPr lang="en-GB" dirty="0" smtClean="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p:txBody>
      </p:sp>
      <p:pic>
        <p:nvPicPr>
          <p:cNvPr id="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70806" y="3429000"/>
            <a:ext cx="394335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70831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13401609"/>
          </a:xfrm>
          <a:prstGeom prst="rect">
            <a:avLst/>
          </a:prstGeom>
        </p:spPr>
        <p:txBody>
          <a:bodyPr lIns="540000" tIns="540000" rIns="540000" bIns="540000">
            <a:spAutoFit/>
          </a:bodyPr>
          <a:lstStyle/>
          <a:p>
            <a:pPr>
              <a:defRPr/>
            </a:pPr>
            <a:r>
              <a:rPr lang="en-GB" sz="2400" b="1" u="sng" dirty="0" smtClean="0">
                <a:effectLst>
                  <a:outerShdw blurRad="38100" dist="38100" dir="2700000" algn="tl">
                    <a:srgbClr val="000000">
                      <a:alpha val="43137"/>
                    </a:srgbClr>
                  </a:outerShdw>
                </a:effectLst>
                <a:cs typeface="Arial" charset="0"/>
              </a:rPr>
              <a:t>3. Berlin between Kaiser &amp; </a:t>
            </a:r>
            <a:r>
              <a:rPr lang="en-GB" sz="2400" b="1" u="sng" dirty="0" smtClean="0">
                <a:effectLst>
                  <a:outerShdw blurRad="38100" dist="38100" dir="2700000" algn="tl">
                    <a:srgbClr val="000000">
                      <a:alpha val="43137"/>
                    </a:srgbClr>
                  </a:outerShdw>
                </a:effectLst>
                <a:cs typeface="Arial" charset="0"/>
              </a:rPr>
              <a:t>Führer: </a:t>
            </a:r>
            <a:r>
              <a:rPr lang="en-GB" sz="2400" b="1" i="1" u="sng" dirty="0">
                <a:solidFill>
                  <a:prstClr val="white"/>
                </a:solidFill>
                <a:effectLst>
                  <a:outerShdw blurRad="38100" dist="38100" dir="2700000" algn="tl">
                    <a:srgbClr val="000000">
                      <a:alpha val="43137"/>
                    </a:srgbClr>
                  </a:outerShdw>
                </a:effectLst>
                <a:cs typeface="Arial" charset="0"/>
              </a:rPr>
              <a:t>Die </a:t>
            </a:r>
            <a:r>
              <a:rPr lang="en-GB" sz="2400" b="1" i="1" u="sng" dirty="0" err="1">
                <a:solidFill>
                  <a:prstClr val="white"/>
                </a:solidFill>
                <a:effectLst>
                  <a:outerShdw blurRad="38100" dist="38100" dir="2700000" algn="tl">
                    <a:srgbClr val="000000">
                      <a:alpha val="43137"/>
                    </a:srgbClr>
                  </a:outerShdw>
                </a:effectLst>
                <a:cs typeface="Arial" charset="0"/>
              </a:rPr>
              <a:t>Brücke</a:t>
            </a:r>
            <a:r>
              <a:rPr lang="en-GB" sz="2400" b="1" i="1" u="sng" dirty="0">
                <a:solidFill>
                  <a:prstClr val="white"/>
                </a:solidFill>
                <a:effectLst>
                  <a:outerShdw blurRad="38100" dist="38100" dir="2700000" algn="tl">
                    <a:srgbClr val="000000">
                      <a:alpha val="43137"/>
                    </a:srgbClr>
                  </a:outerShdw>
                </a:effectLst>
                <a:cs typeface="Arial" charset="0"/>
              </a:rPr>
              <a:t> </a:t>
            </a:r>
            <a:r>
              <a:rPr lang="en-GB" sz="2400" b="1" u="sng" dirty="0">
                <a:solidFill>
                  <a:prstClr val="white"/>
                </a:solidFill>
                <a:effectLst>
                  <a:outerShdw blurRad="38100" dist="38100" dir="2700000" algn="tl">
                    <a:srgbClr val="000000">
                      <a:alpha val="43137"/>
                    </a:srgbClr>
                  </a:outerShdw>
                </a:effectLst>
                <a:cs typeface="Arial" charset="0"/>
              </a:rPr>
              <a:t>&amp;</a:t>
            </a:r>
            <a:r>
              <a:rPr lang="en-GB" sz="2400" b="1" u="sng" dirty="0" smtClean="0">
                <a:solidFill>
                  <a:prstClr val="white"/>
                </a:solidFill>
                <a:effectLst>
                  <a:outerShdw blurRad="38100" dist="38100" dir="2700000" algn="tl">
                    <a:srgbClr val="000000">
                      <a:alpha val="43137"/>
                    </a:srgbClr>
                  </a:outerShdw>
                </a:effectLst>
                <a:cs typeface="Arial" charset="0"/>
              </a:rPr>
              <a:t> Expressionism</a:t>
            </a: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lvl="5">
              <a:defRPr/>
            </a:pPr>
            <a:endParaRPr lang="en-GB" sz="2400" dirty="0">
              <a:solidFill>
                <a:prstClr val="white"/>
              </a:solidFill>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0245"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891" y="992910"/>
            <a:ext cx="5994998" cy="42864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6"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87921" y="2822904"/>
            <a:ext cx="3434438" cy="40168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396552" y="5264369"/>
            <a:ext cx="5904656" cy="1200329"/>
          </a:xfrm>
          <a:prstGeom prst="rect">
            <a:avLst/>
          </a:prstGeom>
        </p:spPr>
        <p:txBody>
          <a:bodyPr wrap="square">
            <a:spAutoFit/>
          </a:bodyPr>
          <a:lstStyle/>
          <a:p>
            <a:pPr lvl="5" algn="r">
              <a:defRPr/>
            </a:pPr>
            <a:r>
              <a:rPr lang="en-GB" sz="2400" i="1" dirty="0" smtClean="0">
                <a:solidFill>
                  <a:prstClr val="white"/>
                </a:solidFill>
                <a:cs typeface="Arial" charset="0"/>
              </a:rPr>
              <a:t>Brandenburg Gate </a:t>
            </a:r>
            <a:r>
              <a:rPr lang="en-GB" sz="2400" dirty="0" smtClean="0">
                <a:solidFill>
                  <a:prstClr val="white"/>
                </a:solidFill>
                <a:cs typeface="Arial" charset="0"/>
              </a:rPr>
              <a:t>(1915), </a:t>
            </a:r>
            <a:r>
              <a:rPr lang="en-US" sz="2400" i="1" dirty="0" err="1" smtClean="0"/>
              <a:t>Nollendorfplatz</a:t>
            </a:r>
            <a:r>
              <a:rPr lang="en-US" sz="2400" dirty="0" smtClean="0"/>
              <a:t> </a:t>
            </a:r>
            <a:r>
              <a:rPr lang="en-US" sz="2400" dirty="0"/>
              <a:t>(1912</a:t>
            </a:r>
            <a:r>
              <a:rPr lang="en-US" sz="2400" dirty="0" smtClean="0"/>
              <a:t>)</a:t>
            </a:r>
            <a:endParaRPr lang="en-GB" sz="2400" i="1" dirty="0">
              <a:solidFill>
                <a:prstClr val="white"/>
              </a:solidFill>
              <a:cs typeface="Arial" charset="0"/>
            </a:endParaRPr>
          </a:p>
          <a:p>
            <a:pPr lvl="5" algn="r">
              <a:defRPr/>
            </a:pPr>
            <a:r>
              <a:rPr lang="en-GB" sz="2400" dirty="0"/>
              <a:t>Ernst Ludwig Kirchner</a:t>
            </a:r>
            <a:endParaRPr lang="en-GB" sz="2400" dirty="0">
              <a:solidFill>
                <a:prstClr val="white"/>
              </a:solidFill>
              <a:cs typeface="Arial" charset="0"/>
            </a:endParaRPr>
          </a:p>
        </p:txBody>
      </p:sp>
    </p:spTree>
    <p:extLst>
      <p:ext uri="{BB962C8B-B14F-4D97-AF65-F5344CB8AC3E}">
        <p14:creationId xmlns:p14="http://schemas.microsoft.com/office/powerpoint/2010/main" val="17119727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339752" y="38703"/>
            <a:ext cx="6804248" cy="6816030"/>
          </a:xfrm>
          <a:prstGeom prst="rect">
            <a:avLst/>
          </a:prstGeom>
        </p:spPr>
      </p:pic>
      <p:pic>
        <p:nvPicPr>
          <p:cNvPr id="4" name="Picture 3"/>
          <p:cNvPicPr>
            <a:picLocks noChangeAspect="1"/>
          </p:cNvPicPr>
          <p:nvPr/>
        </p:nvPicPr>
        <p:blipFill>
          <a:blip r:embed="rId3"/>
          <a:stretch>
            <a:fillRect/>
          </a:stretch>
        </p:blipFill>
        <p:spPr>
          <a:xfrm>
            <a:off x="-7055" y="2527403"/>
            <a:ext cx="2987484" cy="4314056"/>
          </a:xfrm>
          <a:prstGeom prst="rect">
            <a:avLst/>
          </a:prstGeom>
        </p:spPr>
      </p:pic>
      <p:sp>
        <p:nvSpPr>
          <p:cNvPr id="5" name="Rectangle 4"/>
          <p:cNvSpPr/>
          <p:nvPr/>
        </p:nvSpPr>
        <p:spPr>
          <a:xfrm>
            <a:off x="4792360" y="6309320"/>
            <a:ext cx="4351640" cy="369332"/>
          </a:xfrm>
          <a:prstGeom prst="rect">
            <a:avLst/>
          </a:prstGeom>
        </p:spPr>
        <p:txBody>
          <a:bodyPr wrap="none">
            <a:spAutoFit/>
          </a:bodyPr>
          <a:lstStyle/>
          <a:p>
            <a:r>
              <a:rPr lang="de-DE" dirty="0"/>
              <a:t>George Grosz, </a:t>
            </a:r>
            <a:r>
              <a:rPr lang="de-DE" i="1" dirty="0" smtClean="0"/>
              <a:t>Metropolis: Grossstadt </a:t>
            </a:r>
            <a:r>
              <a:rPr lang="de-DE" dirty="0" smtClean="0"/>
              <a:t>(</a:t>
            </a:r>
            <a:r>
              <a:rPr lang="de-DE" dirty="0"/>
              <a:t>1917)</a:t>
            </a:r>
            <a:endParaRPr lang="en-US" dirty="0"/>
          </a:p>
        </p:txBody>
      </p:sp>
      <p:sp>
        <p:nvSpPr>
          <p:cNvPr id="7" name="Rectangle 6"/>
          <p:cNvSpPr/>
          <p:nvPr/>
        </p:nvSpPr>
        <p:spPr>
          <a:xfrm>
            <a:off x="-34925" y="0"/>
            <a:ext cx="9144000" cy="14601938"/>
          </a:xfrm>
          <a:prstGeom prst="rect">
            <a:avLst/>
          </a:prstGeom>
        </p:spPr>
        <p:txBody>
          <a:bodyPr lIns="540000" tIns="540000" rIns="540000" bIns="540000">
            <a:spAutoFit/>
          </a:bodyPr>
          <a:lstStyle/>
          <a:p>
            <a:pPr>
              <a:defRPr/>
            </a:pPr>
            <a:r>
              <a:rPr lang="en-GB" sz="2200" b="1" u="sng" dirty="0" smtClean="0">
                <a:effectLst>
                  <a:outerShdw blurRad="38100" dist="38100" dir="2700000" algn="tl">
                    <a:srgbClr val="000000">
                      <a:alpha val="43137"/>
                    </a:srgbClr>
                  </a:outerShdw>
                </a:effectLst>
                <a:cs typeface="Arial" charset="0"/>
              </a:rPr>
              <a:t>3. Berlin between Kaiser and </a:t>
            </a:r>
            <a:r>
              <a:rPr lang="en-GB" sz="2200" b="1" u="sng" dirty="0" smtClean="0">
                <a:effectLst>
                  <a:outerShdw blurRad="38100" dist="38100" dir="2700000" algn="tl">
                    <a:srgbClr val="000000">
                      <a:alpha val="43137"/>
                    </a:srgbClr>
                  </a:outerShdw>
                </a:effectLst>
                <a:cs typeface="Arial" charset="0"/>
              </a:rPr>
              <a:t>Führer: </a:t>
            </a:r>
            <a:endParaRPr lang="en-GB" sz="2200" b="1" u="sng" dirty="0" smtClean="0">
              <a:effectLst>
                <a:outerShdw blurRad="38100" dist="38100" dir="2700000" algn="tl">
                  <a:srgbClr val="000000">
                    <a:alpha val="43137"/>
                  </a:srgbClr>
                </a:outerShdw>
              </a:effectLst>
              <a:cs typeface="Arial" charset="0"/>
            </a:endParaRPr>
          </a:p>
          <a:p>
            <a:pPr>
              <a:defRPr/>
            </a:pPr>
            <a:r>
              <a:rPr lang="en-GB" sz="2200" b="1" i="1" u="sng" dirty="0" smtClean="0">
                <a:solidFill>
                  <a:prstClr val="white"/>
                </a:solidFill>
                <a:effectLst>
                  <a:outerShdw blurRad="38100" dist="38100" dir="2700000" algn="tl">
                    <a:srgbClr val="000000">
                      <a:alpha val="43137"/>
                    </a:srgbClr>
                  </a:outerShdw>
                </a:effectLst>
                <a:cs typeface="Arial" charset="0"/>
              </a:rPr>
              <a:t>Die </a:t>
            </a:r>
            <a:r>
              <a:rPr lang="en-GB" sz="2200" b="1" i="1" u="sng" dirty="0" err="1">
                <a:solidFill>
                  <a:prstClr val="white"/>
                </a:solidFill>
                <a:effectLst>
                  <a:outerShdw blurRad="38100" dist="38100" dir="2700000" algn="tl">
                    <a:srgbClr val="000000">
                      <a:alpha val="43137"/>
                    </a:srgbClr>
                  </a:outerShdw>
                </a:effectLst>
                <a:cs typeface="Arial" charset="0"/>
              </a:rPr>
              <a:t>Brücke</a:t>
            </a:r>
            <a:r>
              <a:rPr lang="en-GB" sz="2200" b="1" i="1" u="sng" dirty="0">
                <a:solidFill>
                  <a:prstClr val="white"/>
                </a:solidFill>
                <a:effectLst>
                  <a:outerShdw blurRad="38100" dist="38100" dir="2700000" algn="tl">
                    <a:srgbClr val="000000">
                      <a:alpha val="43137"/>
                    </a:srgbClr>
                  </a:outerShdw>
                </a:effectLst>
                <a:cs typeface="Arial" charset="0"/>
              </a:rPr>
              <a:t> </a:t>
            </a:r>
            <a:r>
              <a:rPr lang="en-GB" sz="2200" b="1" u="sng" dirty="0">
                <a:solidFill>
                  <a:prstClr val="white"/>
                </a:solidFill>
                <a:effectLst>
                  <a:outerShdw blurRad="38100" dist="38100" dir="2700000" algn="tl">
                    <a:srgbClr val="000000">
                      <a:alpha val="43137"/>
                    </a:srgbClr>
                  </a:outerShdw>
                </a:effectLst>
                <a:cs typeface="Arial" charset="0"/>
              </a:rPr>
              <a:t>and </a:t>
            </a:r>
            <a:r>
              <a:rPr lang="en-GB" sz="2200" b="1" u="sng" dirty="0" smtClean="0">
                <a:solidFill>
                  <a:prstClr val="white"/>
                </a:solidFill>
                <a:effectLst>
                  <a:outerShdw blurRad="38100" dist="38100" dir="2700000" algn="tl">
                    <a:srgbClr val="000000">
                      <a:alpha val="43137"/>
                    </a:srgbClr>
                  </a:outerShdw>
                </a:effectLst>
                <a:cs typeface="Arial" charset="0"/>
              </a:rPr>
              <a:t>Expressionism</a:t>
            </a: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1000" dirty="0" smtClean="0">
              <a:solidFill>
                <a:prstClr val="white"/>
              </a:solidFill>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2708698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4220" t="4138" r="4386" b="698"/>
          <a:stretch/>
        </p:blipFill>
        <p:spPr>
          <a:xfrm>
            <a:off x="11832" y="908720"/>
            <a:ext cx="3550307" cy="4536504"/>
          </a:xfrm>
          <a:prstGeom prst="rect">
            <a:avLst/>
          </a:prstGeom>
        </p:spPr>
      </p:pic>
      <p:pic>
        <p:nvPicPr>
          <p:cNvPr id="4" name="Picture 3"/>
          <p:cNvPicPr>
            <a:picLocks noChangeAspect="1"/>
          </p:cNvPicPr>
          <p:nvPr/>
        </p:nvPicPr>
        <p:blipFill>
          <a:blip r:embed="rId4"/>
          <a:stretch>
            <a:fillRect/>
          </a:stretch>
        </p:blipFill>
        <p:spPr>
          <a:xfrm>
            <a:off x="7270305" y="3855309"/>
            <a:ext cx="1988537" cy="3002691"/>
          </a:xfrm>
          <a:prstGeom prst="rect">
            <a:avLst/>
          </a:prstGeom>
        </p:spPr>
      </p:pic>
      <p:pic>
        <p:nvPicPr>
          <p:cNvPr id="5" name="Picture 4"/>
          <p:cNvPicPr>
            <a:picLocks noChangeAspect="1"/>
          </p:cNvPicPr>
          <p:nvPr/>
        </p:nvPicPr>
        <p:blipFill>
          <a:blip r:embed="rId5"/>
          <a:stretch>
            <a:fillRect/>
          </a:stretch>
        </p:blipFill>
        <p:spPr>
          <a:xfrm>
            <a:off x="6563544" y="908720"/>
            <a:ext cx="2592288" cy="3115983"/>
          </a:xfrm>
          <a:prstGeom prst="rect">
            <a:avLst/>
          </a:prstGeom>
        </p:spPr>
      </p:pic>
      <p:sp>
        <p:nvSpPr>
          <p:cNvPr id="6" name="Rectangle 5"/>
          <p:cNvSpPr/>
          <p:nvPr/>
        </p:nvSpPr>
        <p:spPr>
          <a:xfrm flipH="1">
            <a:off x="2087971" y="5829491"/>
            <a:ext cx="4475573" cy="646331"/>
          </a:xfrm>
          <a:prstGeom prst="rect">
            <a:avLst/>
          </a:prstGeom>
        </p:spPr>
        <p:txBody>
          <a:bodyPr wrap="square">
            <a:spAutoFit/>
          </a:bodyPr>
          <a:lstStyle/>
          <a:p>
            <a:r>
              <a:rPr lang="en-US" dirty="0" smtClean="0"/>
              <a:t>George </a:t>
            </a:r>
            <a:r>
              <a:rPr lang="en-US" dirty="0"/>
              <a:t>Grosz, </a:t>
            </a:r>
            <a:r>
              <a:rPr lang="en-US" i="1" dirty="0"/>
              <a:t>The Grey Day </a:t>
            </a:r>
            <a:r>
              <a:rPr lang="en-US" dirty="0"/>
              <a:t>(1921</a:t>
            </a:r>
            <a:r>
              <a:rPr lang="en-US" dirty="0" smtClean="0"/>
              <a:t>),</a:t>
            </a:r>
          </a:p>
          <a:p>
            <a:r>
              <a:rPr lang="de-DE" dirty="0" smtClean="0"/>
              <a:t>Eric </a:t>
            </a:r>
            <a:r>
              <a:rPr lang="de-DE" dirty="0"/>
              <a:t>Heckel, </a:t>
            </a:r>
            <a:r>
              <a:rPr lang="de-DE" i="1" dirty="0" smtClean="0"/>
              <a:t>Two </a:t>
            </a:r>
            <a:r>
              <a:rPr lang="de-DE" i="1" dirty="0"/>
              <a:t>Wounded </a:t>
            </a:r>
            <a:r>
              <a:rPr lang="de-DE" i="1" dirty="0" smtClean="0"/>
              <a:t>Soldiers </a:t>
            </a:r>
            <a:r>
              <a:rPr lang="de-DE" dirty="0" smtClean="0"/>
              <a:t>(1915) </a:t>
            </a:r>
            <a:endParaRPr lang="en-US" dirty="0"/>
          </a:p>
        </p:txBody>
      </p:sp>
      <p:sp>
        <p:nvSpPr>
          <p:cNvPr id="7" name="Rectangle 6"/>
          <p:cNvSpPr/>
          <p:nvPr/>
        </p:nvSpPr>
        <p:spPr>
          <a:xfrm>
            <a:off x="-34925" y="0"/>
            <a:ext cx="9144000" cy="1798433"/>
          </a:xfrm>
          <a:prstGeom prst="rect">
            <a:avLst/>
          </a:prstGeom>
        </p:spPr>
        <p:txBody>
          <a:bodyPr lIns="540000" tIns="540000" rIns="540000" bIns="540000">
            <a:spAutoFit/>
          </a:bodyPr>
          <a:lstStyle/>
          <a:p>
            <a:pPr>
              <a:defRPr/>
            </a:pPr>
            <a:r>
              <a:rPr lang="en-GB" sz="2200" b="1" u="sng" dirty="0" smtClean="0">
                <a:effectLst>
                  <a:outerShdw blurRad="38100" dist="38100" dir="2700000" algn="tl">
                    <a:srgbClr val="000000">
                      <a:alpha val="43137"/>
                    </a:srgbClr>
                  </a:outerShdw>
                </a:effectLst>
                <a:cs typeface="Arial" charset="0"/>
              </a:rPr>
              <a:t>3. Berlin between Kaiser and </a:t>
            </a:r>
            <a:r>
              <a:rPr lang="en-GB" sz="2200" b="1" u="sng" dirty="0" smtClean="0">
                <a:effectLst>
                  <a:outerShdw blurRad="38100" dist="38100" dir="2700000" algn="tl">
                    <a:srgbClr val="000000">
                      <a:alpha val="43137"/>
                    </a:srgbClr>
                  </a:outerShdw>
                </a:effectLst>
                <a:cs typeface="Arial" charset="0"/>
              </a:rPr>
              <a:t>Führer: </a:t>
            </a:r>
            <a:r>
              <a:rPr lang="en-GB" sz="2200" b="1" i="1" u="sng" dirty="0">
                <a:solidFill>
                  <a:prstClr val="white"/>
                </a:solidFill>
                <a:effectLst>
                  <a:outerShdw blurRad="38100" dist="38100" dir="2700000" algn="tl">
                    <a:srgbClr val="000000">
                      <a:alpha val="43137"/>
                    </a:srgbClr>
                  </a:outerShdw>
                </a:effectLst>
                <a:cs typeface="Arial" charset="0"/>
              </a:rPr>
              <a:t>Die </a:t>
            </a:r>
            <a:r>
              <a:rPr lang="en-GB" sz="2200" b="1" i="1" u="sng" dirty="0" err="1">
                <a:solidFill>
                  <a:prstClr val="white"/>
                </a:solidFill>
                <a:effectLst>
                  <a:outerShdw blurRad="38100" dist="38100" dir="2700000" algn="tl">
                    <a:srgbClr val="000000">
                      <a:alpha val="43137"/>
                    </a:srgbClr>
                  </a:outerShdw>
                </a:effectLst>
                <a:cs typeface="Arial" charset="0"/>
              </a:rPr>
              <a:t>Brücke</a:t>
            </a:r>
            <a:r>
              <a:rPr lang="en-GB" sz="2200" b="1" i="1" u="sng" dirty="0">
                <a:solidFill>
                  <a:prstClr val="white"/>
                </a:solidFill>
                <a:effectLst>
                  <a:outerShdw blurRad="38100" dist="38100" dir="2700000" algn="tl">
                    <a:srgbClr val="000000">
                      <a:alpha val="43137"/>
                    </a:srgbClr>
                  </a:outerShdw>
                </a:effectLst>
                <a:cs typeface="Arial" charset="0"/>
              </a:rPr>
              <a:t> </a:t>
            </a:r>
            <a:r>
              <a:rPr lang="en-GB" sz="2200" b="1" u="sng" dirty="0">
                <a:solidFill>
                  <a:prstClr val="white"/>
                </a:solidFill>
                <a:effectLst>
                  <a:outerShdw blurRad="38100" dist="38100" dir="2700000" algn="tl">
                    <a:srgbClr val="000000">
                      <a:alpha val="43137"/>
                    </a:srgbClr>
                  </a:outerShdw>
                </a:effectLst>
                <a:cs typeface="Arial" charset="0"/>
              </a:rPr>
              <a:t>and </a:t>
            </a:r>
            <a:r>
              <a:rPr lang="en-GB" sz="2200" b="1" u="sng" dirty="0" smtClean="0">
                <a:solidFill>
                  <a:prstClr val="white"/>
                </a:solidFill>
                <a:effectLst>
                  <a:outerShdw blurRad="38100" dist="38100" dir="2700000" algn="tl">
                    <a:srgbClr val="000000">
                      <a:alpha val="43137"/>
                    </a:srgbClr>
                  </a:outerShdw>
                </a:effectLst>
                <a:cs typeface="Arial" charset="0"/>
              </a:rPr>
              <a:t>Expressionism</a:t>
            </a:r>
          </a:p>
          <a:p>
            <a:pPr>
              <a:defRPr/>
            </a:pPr>
            <a:endParaRPr lang="en-GB" sz="2400" b="1" dirty="0">
              <a:effectLst>
                <a:outerShdw blurRad="38100" dist="38100" dir="2700000" algn="tl">
                  <a:srgbClr val="000000">
                    <a:alpha val="43137"/>
                  </a:srgbClr>
                </a:outerShdw>
              </a:effectLst>
              <a:cs typeface="Arial" charset="0"/>
            </a:endParaRPr>
          </a:p>
        </p:txBody>
      </p:sp>
      <p:pic>
        <p:nvPicPr>
          <p:cNvPr id="8" name="Picture 7"/>
          <p:cNvPicPr>
            <a:picLocks noChangeAspect="1"/>
          </p:cNvPicPr>
          <p:nvPr/>
        </p:nvPicPr>
        <p:blipFill>
          <a:blip r:embed="rId6"/>
          <a:stretch>
            <a:fillRect/>
          </a:stretch>
        </p:blipFill>
        <p:spPr>
          <a:xfrm>
            <a:off x="3549245" y="880252"/>
            <a:ext cx="3359006" cy="4564972"/>
          </a:xfrm>
          <a:prstGeom prst="rect">
            <a:avLst/>
          </a:prstGeom>
        </p:spPr>
      </p:pic>
    </p:spTree>
    <p:extLst>
      <p:ext uri="{BB962C8B-B14F-4D97-AF65-F5344CB8AC3E}">
        <p14:creationId xmlns:p14="http://schemas.microsoft.com/office/powerpoint/2010/main" val="380952304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95536" y="4884523"/>
            <a:ext cx="2448272" cy="1477328"/>
          </a:xfrm>
          <a:prstGeom prst="rect">
            <a:avLst/>
          </a:prstGeom>
        </p:spPr>
        <p:txBody>
          <a:bodyPr wrap="square">
            <a:spAutoFit/>
          </a:bodyPr>
          <a:lstStyle/>
          <a:p>
            <a:r>
              <a:rPr lang="en-GB" dirty="0" smtClean="0"/>
              <a:t>Otto Dix, </a:t>
            </a:r>
            <a:r>
              <a:rPr lang="en-GB" i="1" dirty="0" smtClean="0"/>
              <a:t>Metropolis </a:t>
            </a:r>
            <a:r>
              <a:rPr lang="en-GB" dirty="0" smtClean="0"/>
              <a:t>triptych</a:t>
            </a:r>
            <a:r>
              <a:rPr lang="en-GB" dirty="0"/>
              <a:t> </a:t>
            </a:r>
            <a:r>
              <a:rPr lang="en-GB" dirty="0" smtClean="0"/>
              <a:t>(1927–1928), </a:t>
            </a:r>
            <a:r>
              <a:rPr lang="en-US" i="1" dirty="0" err="1" smtClean="0"/>
              <a:t>Pragerstrasse</a:t>
            </a:r>
            <a:endParaRPr lang="en-US" i="1" dirty="0"/>
          </a:p>
          <a:p>
            <a:r>
              <a:rPr lang="en-US" dirty="0" smtClean="0"/>
              <a:t>(1920</a:t>
            </a:r>
            <a:r>
              <a:rPr lang="en-US" dirty="0" smtClean="0"/>
              <a:t>), </a:t>
            </a:r>
            <a:r>
              <a:rPr lang="en-US" i="1" dirty="0"/>
              <a:t>War </a:t>
            </a:r>
            <a:r>
              <a:rPr lang="en-US" i="1" dirty="0" smtClean="0"/>
              <a:t>Cripples</a:t>
            </a:r>
            <a:r>
              <a:rPr lang="en-US" i="1" dirty="0"/>
              <a:t> </a:t>
            </a:r>
            <a:r>
              <a:rPr lang="en-US" dirty="0" smtClean="0"/>
              <a:t>(1920).</a:t>
            </a:r>
            <a:endParaRPr lang="en-US" dirty="0"/>
          </a:p>
        </p:txBody>
      </p:sp>
      <p:pic>
        <p:nvPicPr>
          <p:cNvPr id="4" name="Picture 3"/>
          <p:cNvPicPr>
            <a:picLocks noChangeAspect="1"/>
          </p:cNvPicPr>
          <p:nvPr/>
        </p:nvPicPr>
        <p:blipFill>
          <a:blip r:embed="rId2"/>
          <a:stretch>
            <a:fillRect/>
          </a:stretch>
        </p:blipFill>
        <p:spPr>
          <a:xfrm>
            <a:off x="0" y="854301"/>
            <a:ext cx="9109075" cy="4005247"/>
          </a:xfrm>
          <a:prstGeom prst="rect">
            <a:avLst/>
          </a:prstGeom>
        </p:spPr>
      </p:pic>
      <p:sp>
        <p:nvSpPr>
          <p:cNvPr id="5" name="Rectangle 4"/>
          <p:cNvSpPr/>
          <p:nvPr/>
        </p:nvSpPr>
        <p:spPr>
          <a:xfrm>
            <a:off x="-34925" y="0"/>
            <a:ext cx="9144000" cy="6230415"/>
          </a:xfrm>
          <a:prstGeom prst="rect">
            <a:avLst/>
          </a:prstGeom>
        </p:spPr>
        <p:txBody>
          <a:bodyPr lIns="540000" tIns="540000" rIns="540000" bIns="540000">
            <a:spAutoFit/>
          </a:bodyPr>
          <a:lstStyle/>
          <a:p>
            <a:pPr>
              <a:defRPr/>
            </a:pPr>
            <a:r>
              <a:rPr lang="en-GB" sz="2200" b="1" u="sng" dirty="0" smtClean="0">
                <a:effectLst>
                  <a:outerShdw blurRad="38100" dist="38100" dir="2700000" algn="tl">
                    <a:srgbClr val="000000">
                      <a:alpha val="43137"/>
                    </a:srgbClr>
                  </a:outerShdw>
                </a:effectLst>
                <a:cs typeface="Arial" charset="0"/>
              </a:rPr>
              <a:t>3. Berlin between Kaiser and </a:t>
            </a:r>
            <a:r>
              <a:rPr lang="en-GB" sz="2200" b="1" u="sng" dirty="0" smtClean="0">
                <a:effectLst>
                  <a:outerShdw blurRad="38100" dist="38100" dir="2700000" algn="tl">
                    <a:srgbClr val="000000">
                      <a:alpha val="43137"/>
                    </a:srgbClr>
                  </a:outerShdw>
                </a:effectLst>
                <a:cs typeface="Arial" charset="0"/>
              </a:rPr>
              <a:t>Führer: </a:t>
            </a:r>
            <a:r>
              <a:rPr lang="en-GB" sz="2200" b="1" i="1" u="sng" dirty="0">
                <a:solidFill>
                  <a:prstClr val="white"/>
                </a:solidFill>
                <a:effectLst>
                  <a:outerShdw blurRad="38100" dist="38100" dir="2700000" algn="tl">
                    <a:srgbClr val="000000">
                      <a:alpha val="43137"/>
                    </a:srgbClr>
                  </a:outerShdw>
                </a:effectLst>
                <a:cs typeface="Arial" charset="0"/>
              </a:rPr>
              <a:t>Die </a:t>
            </a:r>
            <a:r>
              <a:rPr lang="en-GB" sz="2200" b="1" i="1" u="sng" dirty="0" err="1">
                <a:solidFill>
                  <a:prstClr val="white"/>
                </a:solidFill>
                <a:effectLst>
                  <a:outerShdw blurRad="38100" dist="38100" dir="2700000" algn="tl">
                    <a:srgbClr val="000000">
                      <a:alpha val="43137"/>
                    </a:srgbClr>
                  </a:outerShdw>
                </a:effectLst>
                <a:cs typeface="Arial" charset="0"/>
              </a:rPr>
              <a:t>Brücke</a:t>
            </a:r>
            <a:r>
              <a:rPr lang="en-GB" sz="2200" b="1" i="1" u="sng" dirty="0">
                <a:solidFill>
                  <a:prstClr val="white"/>
                </a:solidFill>
                <a:effectLst>
                  <a:outerShdw blurRad="38100" dist="38100" dir="2700000" algn="tl">
                    <a:srgbClr val="000000">
                      <a:alpha val="43137"/>
                    </a:srgbClr>
                  </a:outerShdw>
                </a:effectLst>
                <a:cs typeface="Arial" charset="0"/>
              </a:rPr>
              <a:t> </a:t>
            </a:r>
            <a:r>
              <a:rPr lang="en-GB" sz="2200" b="1" u="sng" dirty="0">
                <a:solidFill>
                  <a:prstClr val="white"/>
                </a:solidFill>
                <a:effectLst>
                  <a:outerShdw blurRad="38100" dist="38100" dir="2700000" algn="tl">
                    <a:srgbClr val="000000">
                      <a:alpha val="43137"/>
                    </a:srgbClr>
                  </a:outerShdw>
                </a:effectLst>
                <a:cs typeface="Arial" charset="0"/>
              </a:rPr>
              <a:t>and </a:t>
            </a:r>
            <a:r>
              <a:rPr lang="en-GB" sz="2200" b="1" u="sng" dirty="0" smtClean="0">
                <a:solidFill>
                  <a:prstClr val="white"/>
                </a:solidFill>
                <a:effectLst>
                  <a:outerShdw blurRad="38100" dist="38100" dir="2700000" algn="tl">
                    <a:srgbClr val="000000">
                      <a:alpha val="43137"/>
                    </a:srgbClr>
                  </a:outerShdw>
                </a:effectLst>
                <a:cs typeface="Arial" charset="0"/>
              </a:rPr>
              <a:t>Expressionism</a:t>
            </a: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6" name="Picture 5"/>
          <p:cNvPicPr>
            <a:picLocks noChangeAspect="1"/>
          </p:cNvPicPr>
          <p:nvPr/>
        </p:nvPicPr>
        <p:blipFill>
          <a:blip r:embed="rId3"/>
          <a:stretch>
            <a:fillRect/>
          </a:stretch>
        </p:blipFill>
        <p:spPr>
          <a:xfrm>
            <a:off x="3333430" y="3917739"/>
            <a:ext cx="2411013" cy="2940261"/>
          </a:xfrm>
          <a:prstGeom prst="rect">
            <a:avLst/>
          </a:prstGeom>
        </p:spPr>
      </p:pic>
      <p:pic>
        <p:nvPicPr>
          <p:cNvPr id="7" name="Picture 6"/>
          <p:cNvPicPr>
            <a:picLocks noChangeAspect="1"/>
          </p:cNvPicPr>
          <p:nvPr/>
        </p:nvPicPr>
        <p:blipFill>
          <a:blip r:embed="rId4"/>
          <a:stretch>
            <a:fillRect/>
          </a:stretch>
        </p:blipFill>
        <p:spPr>
          <a:xfrm>
            <a:off x="5768829" y="4578614"/>
            <a:ext cx="3364632" cy="2270469"/>
          </a:xfrm>
          <a:prstGeom prst="rect">
            <a:avLst/>
          </a:prstGeom>
        </p:spPr>
      </p:pic>
    </p:spTree>
    <p:extLst>
      <p:ext uri="{BB962C8B-B14F-4D97-AF65-F5344CB8AC3E}">
        <p14:creationId xmlns:p14="http://schemas.microsoft.com/office/powerpoint/2010/main" val="366442269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48" y="0"/>
            <a:ext cx="7889942" cy="44972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51520" y="4600554"/>
            <a:ext cx="1858225" cy="2031325"/>
          </a:xfrm>
          <a:prstGeom prst="rect">
            <a:avLst/>
          </a:prstGeom>
        </p:spPr>
        <p:txBody>
          <a:bodyPr wrap="square">
            <a:spAutoFit/>
          </a:bodyPr>
          <a:lstStyle/>
          <a:p>
            <a:pPr algn="ctr"/>
            <a:r>
              <a:rPr lang="en-GB" b="1" dirty="0" smtClean="0">
                <a:solidFill>
                  <a:srgbClr val="FFFF00"/>
                </a:solidFill>
                <a:effectLst>
                  <a:outerShdw blurRad="38100" dist="38100" dir="2700000" algn="tl">
                    <a:srgbClr val="000000">
                      <a:alpha val="43137"/>
                    </a:srgbClr>
                  </a:outerShdw>
                </a:effectLst>
                <a:cs typeface="Arial" charset="0"/>
              </a:rPr>
              <a:t>Full film of </a:t>
            </a:r>
            <a:r>
              <a:rPr lang="en-GB" b="1" i="1" dirty="0" smtClean="0">
                <a:solidFill>
                  <a:srgbClr val="FFFF00"/>
                </a:solidFill>
                <a:effectLst>
                  <a:outerShdw blurRad="38100" dist="38100" dir="2700000" algn="tl">
                    <a:srgbClr val="000000">
                      <a:alpha val="43137"/>
                    </a:srgbClr>
                  </a:outerShdw>
                </a:effectLst>
                <a:cs typeface="Arial" charset="0"/>
              </a:rPr>
              <a:t>Symphony </a:t>
            </a:r>
            <a:r>
              <a:rPr lang="en-GB" b="1" i="1" dirty="0">
                <a:solidFill>
                  <a:srgbClr val="FFFF00"/>
                </a:solidFill>
                <a:effectLst>
                  <a:outerShdw blurRad="38100" dist="38100" dir="2700000" algn="tl">
                    <a:srgbClr val="000000">
                      <a:alpha val="43137"/>
                    </a:srgbClr>
                  </a:outerShdw>
                </a:effectLst>
                <a:cs typeface="Arial" charset="0"/>
              </a:rPr>
              <a:t>of  a Great </a:t>
            </a:r>
            <a:r>
              <a:rPr lang="en-GB" b="1" i="1" dirty="0" smtClean="0">
                <a:solidFill>
                  <a:srgbClr val="FFFF00"/>
                </a:solidFill>
                <a:effectLst>
                  <a:outerShdw blurRad="38100" dist="38100" dir="2700000" algn="tl">
                    <a:srgbClr val="000000">
                      <a:alpha val="43137"/>
                    </a:srgbClr>
                  </a:outerShdw>
                </a:effectLst>
                <a:cs typeface="Arial" charset="0"/>
              </a:rPr>
              <a:t>City</a:t>
            </a:r>
            <a:r>
              <a:rPr lang="en-GB" b="1" dirty="0" smtClean="0">
                <a:solidFill>
                  <a:srgbClr val="FFFF00"/>
                </a:solidFill>
                <a:effectLst>
                  <a:outerShdw blurRad="38100" dist="38100" dir="2700000" algn="tl">
                    <a:srgbClr val="000000">
                      <a:alpha val="43137"/>
                    </a:srgbClr>
                  </a:outerShdw>
                </a:effectLst>
                <a:cs typeface="Arial" charset="0"/>
              </a:rPr>
              <a:t>: </a:t>
            </a:r>
            <a:r>
              <a:rPr lang="en-GB" b="1" dirty="0" smtClean="0">
                <a:solidFill>
                  <a:srgbClr val="FFFF00"/>
                </a:solidFill>
                <a:effectLst>
                  <a:outerShdw blurRad="38100" dist="38100" dir="2700000" algn="tl">
                    <a:srgbClr val="000000">
                      <a:alpha val="43137"/>
                    </a:srgbClr>
                  </a:outerShdw>
                </a:effectLst>
                <a:cs typeface="Arial" charset="0"/>
                <a:hlinkClick r:id="rId4"/>
              </a:rPr>
              <a:t>https</a:t>
            </a:r>
            <a:r>
              <a:rPr lang="en-GB" b="1" dirty="0">
                <a:solidFill>
                  <a:srgbClr val="FFFF00"/>
                </a:solidFill>
                <a:effectLst>
                  <a:outerShdw blurRad="38100" dist="38100" dir="2700000" algn="tl">
                    <a:srgbClr val="000000">
                      <a:alpha val="43137"/>
                    </a:srgbClr>
                  </a:outerShdw>
                </a:effectLst>
                <a:cs typeface="Arial" charset="0"/>
                <a:hlinkClick r:id="rId4"/>
              </a:rPr>
              <a:t>://</a:t>
            </a:r>
            <a:r>
              <a:rPr lang="en-GB" b="1" dirty="0" smtClean="0">
                <a:solidFill>
                  <a:srgbClr val="FFFF00"/>
                </a:solidFill>
                <a:effectLst>
                  <a:outerShdw blurRad="38100" dist="38100" dir="2700000" algn="tl">
                    <a:srgbClr val="000000">
                      <a:alpha val="43137"/>
                    </a:srgbClr>
                  </a:outerShdw>
                </a:effectLst>
                <a:cs typeface="Arial" charset="0"/>
                <a:hlinkClick r:id="rId4"/>
              </a:rPr>
              <a:t>www.youtube.com/watch?v=</a:t>
            </a:r>
            <a:r>
              <a:rPr lang="en-GB" b="1" i="1" dirty="0" smtClean="0">
                <a:solidFill>
                  <a:srgbClr val="FFFF00"/>
                </a:solidFill>
                <a:effectLst>
                  <a:outerShdw blurRad="38100" dist="38100" dir="2700000" algn="tl">
                    <a:srgbClr val="000000">
                      <a:alpha val="43137"/>
                    </a:srgbClr>
                  </a:outerShdw>
                </a:effectLst>
                <a:cs typeface="Arial" charset="0"/>
                <a:hlinkClick r:id="rId4"/>
              </a:rPr>
              <a:t>j76FNxsJlt8</a:t>
            </a:r>
            <a:endParaRPr lang="en-GB" b="1" i="1" dirty="0" smtClean="0">
              <a:solidFill>
                <a:srgbClr val="FFFF00"/>
              </a:solidFill>
              <a:effectLst>
                <a:outerShdw blurRad="38100" dist="38100" dir="2700000" algn="tl">
                  <a:srgbClr val="000000">
                    <a:alpha val="43137"/>
                  </a:srgbClr>
                </a:outerShdw>
              </a:effectLst>
              <a:cs typeface="Arial" charset="0"/>
            </a:endParaRPr>
          </a:p>
          <a:p>
            <a:endParaRPr lang="en-GB" dirty="0">
              <a:solidFill>
                <a:srgbClr val="FFFF00"/>
              </a:solidFill>
            </a:endParaRPr>
          </a:p>
        </p:txBody>
      </p:sp>
      <p:pic>
        <p:nvPicPr>
          <p:cNvPr id="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370444" y="2806651"/>
            <a:ext cx="1767011" cy="40513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70444" y="0"/>
            <a:ext cx="1778163" cy="27089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8549" y="-11151"/>
            <a:ext cx="9144000" cy="1502047"/>
          </a:xfrm>
          <a:prstGeom prst="rect">
            <a:avLst/>
          </a:prstGeom>
        </p:spPr>
        <p:txBody>
          <a:bodyPr lIns="540000" tIns="360000" rIns="540000" bIns="360000">
            <a:spAutoFit/>
          </a:bodyPr>
          <a:lstStyle/>
          <a:p>
            <a:pPr>
              <a:defRPr/>
            </a:pPr>
            <a:r>
              <a:rPr lang="en-GB" sz="2400" b="1" dirty="0" smtClean="0">
                <a:solidFill>
                  <a:srgbClr val="FFFF00"/>
                </a:solidFill>
                <a:effectLst>
                  <a:outerShdw blurRad="38100" dist="38100" dir="2700000" algn="tl">
                    <a:srgbClr val="000000">
                      <a:alpha val="43137"/>
                    </a:srgbClr>
                  </a:outerShdw>
                </a:effectLst>
                <a:cs typeface="Arial" charset="0"/>
              </a:rPr>
              <a:t>3. Berlin between Kaiser and </a:t>
            </a:r>
            <a:r>
              <a:rPr lang="en-GB" sz="2400" b="1" dirty="0" smtClean="0">
                <a:solidFill>
                  <a:srgbClr val="FFFF00"/>
                </a:solidFill>
                <a:effectLst>
                  <a:outerShdw blurRad="38100" dist="38100" dir="2700000" algn="tl">
                    <a:srgbClr val="000000">
                      <a:alpha val="43137"/>
                    </a:srgbClr>
                  </a:outerShdw>
                </a:effectLst>
                <a:cs typeface="Arial" charset="0"/>
              </a:rPr>
              <a:t>Führer: </a:t>
            </a:r>
            <a:r>
              <a:rPr lang="en-GB" sz="2400" b="1" dirty="0" smtClean="0">
                <a:solidFill>
                  <a:srgbClr val="FFFF00"/>
                </a:solidFill>
                <a:effectLst>
                  <a:outerShdw blurRad="38100" dist="38100" dir="2700000" algn="tl">
                    <a:srgbClr val="000000">
                      <a:alpha val="43137"/>
                    </a:srgbClr>
                  </a:outerShdw>
                </a:effectLst>
                <a:cs typeface="Arial" charset="0"/>
              </a:rPr>
              <a:t>Experimentation and Permissiveness</a:t>
            </a:r>
            <a:endParaRPr lang="en-GB" sz="2400" b="1" dirty="0">
              <a:solidFill>
                <a:srgbClr val="FFFF00"/>
              </a:solidFill>
              <a:effectLst>
                <a:outerShdw blurRad="38100" dist="38100" dir="2700000" algn="tl">
                  <a:srgbClr val="000000">
                    <a:alpha val="43137"/>
                  </a:srgbClr>
                </a:outerShdw>
              </a:effectLst>
              <a:cs typeface="Arial" charset="0"/>
            </a:endParaRPr>
          </a:p>
        </p:txBody>
      </p:sp>
      <p:pic>
        <p:nvPicPr>
          <p:cNvPr id="3" name="Picture 2"/>
          <p:cNvPicPr>
            <a:picLocks noChangeAspect="1"/>
          </p:cNvPicPr>
          <p:nvPr/>
        </p:nvPicPr>
        <p:blipFill>
          <a:blip r:embed="rId7"/>
          <a:stretch>
            <a:fillRect/>
          </a:stretch>
        </p:blipFill>
        <p:spPr>
          <a:xfrm>
            <a:off x="3367811" y="4191000"/>
            <a:ext cx="1907133" cy="2718680"/>
          </a:xfrm>
          <a:prstGeom prst="rect">
            <a:avLst/>
          </a:prstGeom>
        </p:spPr>
      </p:pic>
      <p:pic>
        <p:nvPicPr>
          <p:cNvPr id="5" name="Picture 4"/>
          <p:cNvPicPr>
            <a:picLocks noChangeAspect="1"/>
          </p:cNvPicPr>
          <p:nvPr/>
        </p:nvPicPr>
        <p:blipFill>
          <a:blip r:embed="rId8"/>
          <a:stretch>
            <a:fillRect/>
          </a:stretch>
        </p:blipFill>
        <p:spPr>
          <a:xfrm>
            <a:off x="5274944" y="4191000"/>
            <a:ext cx="2095500" cy="2667000"/>
          </a:xfrm>
          <a:prstGeom prst="rect">
            <a:avLst/>
          </a:prstGeom>
        </p:spPr>
      </p:pic>
    </p:spTree>
    <p:extLst>
      <p:ext uri="{BB962C8B-B14F-4D97-AF65-F5344CB8AC3E}">
        <p14:creationId xmlns:p14="http://schemas.microsoft.com/office/powerpoint/2010/main" val="27776298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146" y="3911004"/>
            <a:ext cx="4204631" cy="2946996"/>
          </a:xfrm>
          <a:prstGeom prst="rect">
            <a:avLst/>
          </a:prstGeom>
        </p:spPr>
      </p:pic>
      <p:pic>
        <p:nvPicPr>
          <p:cNvPr id="6" name="Picture 5"/>
          <p:cNvPicPr>
            <a:picLocks noChangeAspect="1"/>
          </p:cNvPicPr>
          <p:nvPr/>
        </p:nvPicPr>
        <p:blipFill>
          <a:blip r:embed="rId3"/>
          <a:stretch>
            <a:fillRect/>
          </a:stretch>
        </p:blipFill>
        <p:spPr>
          <a:xfrm>
            <a:off x="4555665" y="23377"/>
            <a:ext cx="4596883" cy="4125703"/>
          </a:xfrm>
          <a:prstGeom prst="rect">
            <a:avLst/>
          </a:prstGeom>
        </p:spPr>
      </p:pic>
      <p:sp>
        <p:nvSpPr>
          <p:cNvPr id="7" name="Rectangle 6"/>
          <p:cNvSpPr/>
          <p:nvPr/>
        </p:nvSpPr>
        <p:spPr>
          <a:xfrm>
            <a:off x="8549" y="-11151"/>
            <a:ext cx="9144000" cy="1502047"/>
          </a:xfrm>
          <a:prstGeom prst="rect">
            <a:avLst/>
          </a:prstGeom>
        </p:spPr>
        <p:txBody>
          <a:bodyPr lIns="540000" tIns="360000" rIns="540000" bIns="360000">
            <a:spAutoFit/>
          </a:bodyPr>
          <a:lstStyle/>
          <a:p>
            <a:pPr>
              <a:defRPr/>
            </a:pPr>
            <a:r>
              <a:rPr lang="en-GB" sz="2400" b="1" dirty="0" smtClean="0">
                <a:solidFill>
                  <a:srgbClr val="FFFF00"/>
                </a:solidFill>
                <a:effectLst>
                  <a:outerShdw blurRad="38100" dist="38100" dir="2700000" algn="tl">
                    <a:srgbClr val="000000">
                      <a:alpha val="43137"/>
                    </a:srgbClr>
                  </a:outerShdw>
                </a:effectLst>
                <a:cs typeface="Arial" charset="0"/>
              </a:rPr>
              <a:t>3. Berlin between Kaiser and </a:t>
            </a:r>
            <a:r>
              <a:rPr lang="en-GB" sz="2400" b="1" dirty="0" smtClean="0">
                <a:solidFill>
                  <a:srgbClr val="FFFF00"/>
                </a:solidFill>
                <a:effectLst>
                  <a:outerShdw blurRad="38100" dist="38100" dir="2700000" algn="tl">
                    <a:srgbClr val="000000">
                      <a:alpha val="43137"/>
                    </a:srgbClr>
                  </a:outerShdw>
                </a:effectLst>
                <a:cs typeface="Arial" charset="0"/>
              </a:rPr>
              <a:t>Führer: </a:t>
            </a:r>
            <a:endParaRPr lang="en-GB" sz="2400" b="1" dirty="0" smtClean="0">
              <a:solidFill>
                <a:srgbClr val="FFFF00"/>
              </a:solidFill>
              <a:effectLst>
                <a:outerShdw blurRad="38100" dist="38100" dir="2700000" algn="tl">
                  <a:srgbClr val="000000">
                    <a:alpha val="43137"/>
                  </a:srgbClr>
                </a:outerShdw>
              </a:effectLst>
              <a:cs typeface="Arial" charset="0"/>
            </a:endParaRPr>
          </a:p>
          <a:p>
            <a:pPr>
              <a:defRPr/>
            </a:pPr>
            <a:r>
              <a:rPr lang="en-GB" sz="2400" b="1" dirty="0" smtClean="0">
                <a:solidFill>
                  <a:srgbClr val="FFFF00"/>
                </a:solidFill>
                <a:effectLst>
                  <a:outerShdw blurRad="38100" dist="38100" dir="2700000" algn="tl">
                    <a:srgbClr val="000000">
                      <a:alpha val="43137"/>
                    </a:srgbClr>
                  </a:outerShdw>
                </a:effectLst>
                <a:cs typeface="Arial" charset="0"/>
              </a:rPr>
              <a:t>Experimentation and Permissiveness</a:t>
            </a:r>
            <a:endParaRPr lang="en-GB" sz="2400" b="1" dirty="0">
              <a:solidFill>
                <a:srgbClr val="FFFF00"/>
              </a:solidFill>
              <a:effectLst>
                <a:outerShdw blurRad="38100" dist="38100" dir="2700000" algn="tl">
                  <a:srgbClr val="000000">
                    <a:alpha val="43137"/>
                  </a:srgbClr>
                </a:outerShdw>
              </a:effectLst>
              <a:cs typeface="Arial" charset="0"/>
            </a:endParaRPr>
          </a:p>
        </p:txBody>
      </p:sp>
      <p:pic>
        <p:nvPicPr>
          <p:cNvPr id="8" name="Picture 7"/>
          <p:cNvPicPr>
            <a:picLocks noChangeAspect="1"/>
          </p:cNvPicPr>
          <p:nvPr/>
        </p:nvPicPr>
        <p:blipFill rotWithShape="1">
          <a:blip r:embed="rId4"/>
          <a:srcRect b="6196"/>
          <a:stretch/>
        </p:blipFill>
        <p:spPr>
          <a:xfrm>
            <a:off x="-2363" y="1052736"/>
            <a:ext cx="4218140" cy="2859526"/>
          </a:xfrm>
          <a:prstGeom prst="rect">
            <a:avLst/>
          </a:prstGeom>
        </p:spPr>
      </p:pic>
      <p:pic>
        <p:nvPicPr>
          <p:cNvPr id="9" name="Picture 8"/>
          <p:cNvPicPr>
            <a:picLocks noChangeAspect="1"/>
          </p:cNvPicPr>
          <p:nvPr/>
        </p:nvPicPr>
        <p:blipFill>
          <a:blip r:embed="rId5"/>
          <a:stretch>
            <a:fillRect/>
          </a:stretch>
        </p:blipFill>
        <p:spPr>
          <a:xfrm>
            <a:off x="7210069" y="4013831"/>
            <a:ext cx="1920406" cy="2822693"/>
          </a:xfrm>
          <a:prstGeom prst="rect">
            <a:avLst/>
          </a:prstGeom>
        </p:spPr>
      </p:pic>
      <p:sp>
        <p:nvSpPr>
          <p:cNvPr id="10" name="Rectangle 9"/>
          <p:cNvSpPr/>
          <p:nvPr/>
        </p:nvSpPr>
        <p:spPr>
          <a:xfrm>
            <a:off x="4555665" y="4183608"/>
            <a:ext cx="1781944" cy="2031325"/>
          </a:xfrm>
          <a:prstGeom prst="rect">
            <a:avLst/>
          </a:prstGeom>
        </p:spPr>
        <p:txBody>
          <a:bodyPr wrap="square">
            <a:spAutoFit/>
          </a:bodyPr>
          <a:lstStyle/>
          <a:p>
            <a:r>
              <a:rPr lang="en-US" dirty="0"/>
              <a:t>Magnus Hirschfeld and two cross-dressers, outside the Institute for Sexual </a:t>
            </a:r>
            <a:r>
              <a:rPr lang="en-US" dirty="0" smtClean="0"/>
              <a:t>Science, Berlin</a:t>
            </a:r>
            <a:endParaRPr lang="en-US" dirty="0"/>
          </a:p>
        </p:txBody>
      </p:sp>
    </p:spTree>
    <p:extLst>
      <p:ext uri="{BB962C8B-B14F-4D97-AF65-F5344CB8AC3E}">
        <p14:creationId xmlns:p14="http://schemas.microsoft.com/office/powerpoint/2010/main" val="295083008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1459879"/>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3. Berlin between Kaiser and </a:t>
            </a:r>
            <a:r>
              <a:rPr lang="en-GB" sz="2400" b="1" dirty="0" smtClean="0">
                <a:effectLst>
                  <a:outerShdw blurRad="38100" dist="38100" dir="2700000" algn="tl">
                    <a:srgbClr val="000000">
                      <a:alpha val="43137"/>
                    </a:srgbClr>
                  </a:outerShdw>
                </a:effectLst>
                <a:cs typeface="Arial" charset="0"/>
              </a:rPr>
              <a:t>Führer: </a:t>
            </a:r>
            <a:r>
              <a:rPr lang="en-GB" sz="2400" b="1" dirty="0" smtClean="0">
                <a:effectLst>
                  <a:outerShdw blurRad="38100" dist="38100" dir="2700000" algn="tl">
                    <a:srgbClr val="000000">
                      <a:alpha val="43137"/>
                    </a:srgbClr>
                  </a:outerShdw>
                </a:effectLst>
                <a:cs typeface="Arial" charset="0"/>
              </a:rPr>
              <a:t>Christopher Isherwood</a:t>
            </a:r>
            <a:endParaRPr lang="en-GB" sz="2400" b="1" dirty="0">
              <a:effectLst>
                <a:outerShdw blurRad="38100" dist="38100" dir="2700000" algn="tl">
                  <a:srgbClr val="000000">
                    <a:alpha val="43137"/>
                  </a:srgbClr>
                </a:outerShdw>
              </a:effectLst>
              <a:cs typeface="Arial" charset="0"/>
            </a:endParaRPr>
          </a:p>
        </p:txBody>
      </p:sp>
      <p:pic>
        <p:nvPicPr>
          <p:cNvPr id="1331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6296" y="1040674"/>
            <a:ext cx="1787382" cy="2858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stretch>
            <a:fillRect/>
          </a:stretch>
        </p:blipFill>
        <p:spPr>
          <a:xfrm>
            <a:off x="348945" y="3024875"/>
            <a:ext cx="4943135" cy="3833125"/>
          </a:xfrm>
          <a:prstGeom prst="rect">
            <a:avLst/>
          </a:prstGeom>
        </p:spPr>
      </p:pic>
      <p:pic>
        <p:nvPicPr>
          <p:cNvPr id="6" name="Picture 5"/>
          <p:cNvPicPr>
            <a:picLocks noChangeAspect="1"/>
          </p:cNvPicPr>
          <p:nvPr/>
        </p:nvPicPr>
        <p:blipFill>
          <a:blip r:embed="rId5"/>
          <a:stretch>
            <a:fillRect/>
          </a:stretch>
        </p:blipFill>
        <p:spPr>
          <a:xfrm>
            <a:off x="333643" y="1022509"/>
            <a:ext cx="2005758" cy="2798307"/>
          </a:xfrm>
          <a:prstGeom prst="rect">
            <a:avLst/>
          </a:prstGeom>
        </p:spPr>
      </p:pic>
      <p:pic>
        <p:nvPicPr>
          <p:cNvPr id="8" name="Picture 7"/>
          <p:cNvPicPr>
            <a:picLocks noChangeAspect="1"/>
          </p:cNvPicPr>
          <p:nvPr/>
        </p:nvPicPr>
        <p:blipFill>
          <a:blip r:embed="rId6"/>
          <a:stretch>
            <a:fillRect/>
          </a:stretch>
        </p:blipFill>
        <p:spPr>
          <a:xfrm>
            <a:off x="5321695" y="1040674"/>
            <a:ext cx="1829203" cy="2871849"/>
          </a:xfrm>
          <a:prstGeom prst="rect">
            <a:avLst/>
          </a:prstGeom>
        </p:spPr>
      </p:pic>
      <p:sp>
        <p:nvSpPr>
          <p:cNvPr id="7" name="Rectangle 6"/>
          <p:cNvSpPr/>
          <p:nvPr/>
        </p:nvSpPr>
        <p:spPr>
          <a:xfrm>
            <a:off x="2900360" y="1292923"/>
            <a:ext cx="1781944" cy="923330"/>
          </a:xfrm>
          <a:prstGeom prst="rect">
            <a:avLst/>
          </a:prstGeom>
        </p:spPr>
        <p:txBody>
          <a:bodyPr wrap="square">
            <a:spAutoFit/>
          </a:bodyPr>
          <a:lstStyle/>
          <a:p>
            <a:r>
              <a:rPr lang="en-US" dirty="0" smtClean="0"/>
              <a:t>Isherwood and WH Auden in Berlin</a:t>
            </a:r>
            <a:endParaRPr lang="en-US" dirty="0"/>
          </a:p>
        </p:txBody>
      </p:sp>
      <p:pic>
        <p:nvPicPr>
          <p:cNvPr id="2" name="Picture 1"/>
          <p:cNvPicPr>
            <a:picLocks noChangeAspect="1"/>
          </p:cNvPicPr>
          <p:nvPr/>
        </p:nvPicPr>
        <p:blipFill>
          <a:blip r:embed="rId7"/>
          <a:stretch>
            <a:fillRect/>
          </a:stretch>
        </p:blipFill>
        <p:spPr>
          <a:xfrm>
            <a:off x="7126759" y="3960593"/>
            <a:ext cx="1982315" cy="2935877"/>
          </a:xfrm>
          <a:prstGeom prst="rect">
            <a:avLst/>
          </a:prstGeom>
        </p:spPr>
      </p:pic>
      <p:pic>
        <p:nvPicPr>
          <p:cNvPr id="3" name="Picture 2"/>
          <p:cNvPicPr>
            <a:picLocks noChangeAspect="1"/>
          </p:cNvPicPr>
          <p:nvPr/>
        </p:nvPicPr>
        <p:blipFill>
          <a:blip r:embed="rId8"/>
          <a:stretch>
            <a:fillRect/>
          </a:stretch>
        </p:blipFill>
        <p:spPr>
          <a:xfrm>
            <a:off x="4932040" y="3960594"/>
            <a:ext cx="2162053" cy="2877933"/>
          </a:xfrm>
          <a:prstGeom prst="rect">
            <a:avLst/>
          </a:prstGeom>
        </p:spPr>
      </p:pic>
    </p:spTree>
    <p:extLst>
      <p:ext uri="{BB962C8B-B14F-4D97-AF65-F5344CB8AC3E}">
        <p14:creationId xmlns:p14="http://schemas.microsoft.com/office/powerpoint/2010/main" val="279759867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23816" y="3469257"/>
            <a:ext cx="5901134" cy="33214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27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287682"/>
            <a:ext cx="2487290" cy="35703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descr="Degenerate Art Exhibition Guid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
            <a:ext cx="2487290" cy="3471962"/>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69109" y="-1"/>
            <a:ext cx="4774891" cy="34692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2099378" y="62587"/>
            <a:ext cx="2948806" cy="2937206"/>
          </a:xfrm>
          <a:prstGeom prst="rect">
            <a:avLst/>
          </a:prstGeom>
        </p:spPr>
        <p:txBody>
          <a:bodyPr wrap="square" lIns="540000" tIns="540000" rIns="540000" bIns="540000">
            <a:spAutoFit/>
          </a:bodyPr>
          <a:lstStyle/>
          <a:p>
            <a:pPr algn="ctr">
              <a:defRPr/>
            </a:pPr>
            <a:r>
              <a:rPr lang="en-GB" sz="2400" b="1" dirty="0" smtClean="0">
                <a:solidFill>
                  <a:srgbClr val="FFFF00"/>
                </a:solidFill>
                <a:effectLst>
                  <a:outerShdw blurRad="38100" dist="38100" dir="2700000" algn="tl">
                    <a:srgbClr val="000000">
                      <a:alpha val="43137"/>
                    </a:srgbClr>
                  </a:outerShdw>
                </a:effectLst>
                <a:cs typeface="Arial" charset="0"/>
              </a:rPr>
              <a:t>4. </a:t>
            </a:r>
            <a:r>
              <a:rPr lang="en-GB" sz="2400" b="1" dirty="0">
                <a:solidFill>
                  <a:srgbClr val="FFFF00"/>
                </a:solidFill>
                <a:effectLst>
                  <a:outerShdw blurRad="38100" dist="38100" dir="2700000" algn="tl">
                    <a:srgbClr val="000000">
                      <a:alpha val="43137"/>
                    </a:srgbClr>
                  </a:outerShdw>
                </a:effectLst>
                <a:cs typeface="Arial" charset="0"/>
              </a:rPr>
              <a:t>Nazi Era and </a:t>
            </a:r>
            <a:r>
              <a:rPr lang="en-GB" sz="2400" b="1" dirty="0" smtClean="0">
                <a:solidFill>
                  <a:srgbClr val="FFFF00"/>
                </a:solidFill>
                <a:effectLst>
                  <a:outerShdw blurRad="38100" dist="38100" dir="2700000" algn="tl">
                    <a:srgbClr val="000000">
                      <a:alpha val="43137"/>
                    </a:srgbClr>
                  </a:outerShdw>
                </a:effectLst>
                <a:cs typeface="Arial" charset="0"/>
              </a:rPr>
              <a:t>WWII: Degenerate Art</a:t>
            </a:r>
            <a:endParaRPr lang="en-GB" sz="2400" b="1" dirty="0">
              <a:solidFill>
                <a:srgbClr val="FFFF00"/>
              </a:solidFill>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sp>
        <p:nvSpPr>
          <p:cNvPr id="10" name="Rectangle 9"/>
          <p:cNvSpPr/>
          <p:nvPr/>
        </p:nvSpPr>
        <p:spPr>
          <a:xfrm>
            <a:off x="2487290" y="3948318"/>
            <a:ext cx="1268363" cy="2554545"/>
          </a:xfrm>
          <a:prstGeom prst="rect">
            <a:avLst/>
          </a:prstGeom>
        </p:spPr>
        <p:txBody>
          <a:bodyPr wrap="square">
            <a:spAutoFit/>
          </a:bodyPr>
          <a:lstStyle/>
          <a:p>
            <a:pPr algn="r"/>
            <a:r>
              <a:rPr lang="en-GB" sz="1600" b="1" dirty="0" smtClean="0">
                <a:solidFill>
                  <a:srgbClr val="FF0000"/>
                </a:solidFill>
                <a:effectLst>
                  <a:outerShdw blurRad="38100" dist="38100" dir="2700000" algn="tl">
                    <a:srgbClr val="000000">
                      <a:alpha val="43137"/>
                    </a:srgbClr>
                  </a:outerShdw>
                </a:effectLst>
              </a:rPr>
              <a:t>Degenerate art and music exhibitions 1937, 1938; Nazi </a:t>
            </a:r>
            <a:r>
              <a:rPr lang="en-GB" sz="1600" b="1" dirty="0" err="1" smtClean="0">
                <a:solidFill>
                  <a:srgbClr val="FF0000"/>
                </a:solidFill>
                <a:effectLst>
                  <a:outerShdw blurRad="38100" dist="38100" dir="2700000" algn="tl">
                    <a:srgbClr val="000000">
                      <a:alpha val="43137"/>
                    </a:srgbClr>
                  </a:outerShdw>
                </a:effectLst>
              </a:rPr>
              <a:t>fooicials</a:t>
            </a:r>
            <a:r>
              <a:rPr lang="en-GB" sz="1600" b="1" dirty="0" smtClean="0">
                <a:solidFill>
                  <a:srgbClr val="FF0000"/>
                </a:solidFill>
                <a:effectLst>
                  <a:outerShdw blurRad="38100" dist="38100" dir="2700000" algn="tl">
                    <a:srgbClr val="000000">
                      <a:alpha val="43137"/>
                    </a:srgbClr>
                  </a:outerShdw>
                </a:effectLst>
              </a:rPr>
              <a:t> raid Institute for Sexology 1933</a:t>
            </a:r>
          </a:p>
        </p:txBody>
      </p:sp>
    </p:spTree>
    <p:extLst>
      <p:ext uri="{BB962C8B-B14F-4D97-AF65-F5344CB8AC3E}">
        <p14:creationId xmlns:p14="http://schemas.microsoft.com/office/powerpoint/2010/main" val="20447619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626" y="39608"/>
            <a:ext cx="6901180" cy="5175885"/>
          </a:xfrm>
          <a:prstGeom prst="rect">
            <a:avLst/>
          </a:prstGeom>
        </p:spPr>
      </p:pic>
      <p:pic>
        <p:nvPicPr>
          <p:cNvPr id="5" name="Picture 4"/>
          <p:cNvPicPr>
            <a:picLocks noChangeAspect="1"/>
          </p:cNvPicPr>
          <p:nvPr/>
        </p:nvPicPr>
        <p:blipFill rotWithShape="1">
          <a:blip r:embed="rId3"/>
          <a:srcRect t="1306" b="8510"/>
          <a:stretch/>
        </p:blipFill>
        <p:spPr>
          <a:xfrm>
            <a:off x="4976377" y="4005064"/>
            <a:ext cx="4167623" cy="2855303"/>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52344" y="0"/>
            <a:ext cx="2474061" cy="3549740"/>
          </a:xfrm>
          <a:prstGeom prst="rect">
            <a:avLst/>
          </a:prstGeom>
        </p:spPr>
      </p:pic>
      <p:pic>
        <p:nvPicPr>
          <p:cNvPr id="7" name="Picture 6"/>
          <p:cNvPicPr>
            <a:picLocks noChangeAspect="1"/>
          </p:cNvPicPr>
          <p:nvPr/>
        </p:nvPicPr>
        <p:blipFill>
          <a:blip r:embed="rId5"/>
          <a:stretch>
            <a:fillRect/>
          </a:stretch>
        </p:blipFill>
        <p:spPr>
          <a:xfrm>
            <a:off x="0" y="4427072"/>
            <a:ext cx="3923928" cy="2433295"/>
          </a:xfrm>
          <a:prstGeom prst="rect">
            <a:avLst/>
          </a:prstGeom>
        </p:spPr>
      </p:pic>
      <p:sp>
        <p:nvSpPr>
          <p:cNvPr id="8" name="Rectangle 7"/>
          <p:cNvSpPr/>
          <p:nvPr/>
        </p:nvSpPr>
        <p:spPr>
          <a:xfrm>
            <a:off x="6626" y="39608"/>
            <a:ext cx="9137373" cy="1829211"/>
          </a:xfrm>
          <a:prstGeom prst="rect">
            <a:avLst/>
          </a:prstGeom>
        </p:spPr>
        <p:txBody>
          <a:bodyPr wrap="square" lIns="540000" tIns="540000" rIns="540000" bIns="540000">
            <a:spAutoFit/>
          </a:bodyPr>
          <a:lstStyle/>
          <a:p>
            <a:pPr>
              <a:defRPr/>
            </a:pPr>
            <a:r>
              <a:rPr lang="en-GB" sz="2400" b="1" dirty="0" smtClean="0">
                <a:solidFill>
                  <a:srgbClr val="FFFF00"/>
                </a:solidFill>
                <a:effectLst>
                  <a:outerShdw blurRad="38100" dist="38100" dir="2700000" algn="tl">
                    <a:srgbClr val="000000">
                      <a:alpha val="43137"/>
                    </a:srgbClr>
                  </a:outerShdw>
                </a:effectLst>
                <a:cs typeface="Arial" charset="0"/>
              </a:rPr>
              <a:t>4. </a:t>
            </a:r>
            <a:r>
              <a:rPr lang="en-GB" sz="2400" b="1" dirty="0">
                <a:solidFill>
                  <a:srgbClr val="FFFF00"/>
                </a:solidFill>
                <a:effectLst>
                  <a:outerShdw blurRad="38100" dist="38100" dir="2700000" algn="tl">
                    <a:srgbClr val="000000">
                      <a:alpha val="43137"/>
                    </a:srgbClr>
                  </a:outerShdw>
                </a:effectLst>
                <a:cs typeface="Arial" charset="0"/>
              </a:rPr>
              <a:t>Nazi Era and </a:t>
            </a:r>
            <a:r>
              <a:rPr lang="en-GB" sz="2400" b="1" dirty="0" smtClean="0">
                <a:solidFill>
                  <a:srgbClr val="FFFF00"/>
                </a:solidFill>
                <a:effectLst>
                  <a:outerShdw blurRad="38100" dist="38100" dir="2700000" algn="tl">
                    <a:srgbClr val="000000">
                      <a:alpha val="43137"/>
                    </a:srgbClr>
                  </a:outerShdw>
                </a:effectLst>
                <a:cs typeface="Arial" charset="0"/>
              </a:rPr>
              <a:t>WWII: Degenerate Art</a:t>
            </a:r>
            <a:endParaRPr lang="en-GB" sz="2400" b="1" dirty="0">
              <a:solidFill>
                <a:srgbClr val="FFFF00"/>
              </a:solidFill>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238299201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4925" y="0"/>
            <a:ext cx="9144000" cy="3798981"/>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4. Nazi-era </a:t>
            </a:r>
            <a:r>
              <a:rPr lang="en-GB" sz="2400" b="1" dirty="0">
                <a:effectLst>
                  <a:outerShdw blurRad="38100" dist="38100" dir="2700000" algn="tl">
                    <a:srgbClr val="000000">
                      <a:alpha val="43137"/>
                    </a:srgbClr>
                  </a:outerShdw>
                </a:effectLst>
                <a:cs typeface="Arial" charset="0"/>
              </a:rPr>
              <a:t>Berlin: Germania</a:t>
            </a: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74380" y="16520"/>
            <a:ext cx="4303776" cy="3035808"/>
          </a:xfrm>
          <a:prstGeom prst="rect">
            <a:avLst/>
          </a:prstGeom>
        </p:spPr>
      </p:pic>
      <p:pic>
        <p:nvPicPr>
          <p:cNvPr id="4" name="Picture 3"/>
          <p:cNvPicPr>
            <a:picLocks noChangeAspect="1"/>
          </p:cNvPicPr>
          <p:nvPr/>
        </p:nvPicPr>
        <p:blipFill>
          <a:blip r:embed="rId3"/>
          <a:stretch>
            <a:fillRect/>
          </a:stretch>
        </p:blipFill>
        <p:spPr>
          <a:xfrm>
            <a:off x="6130711" y="3053962"/>
            <a:ext cx="3021980" cy="3950301"/>
          </a:xfrm>
          <a:prstGeom prst="rect">
            <a:avLst/>
          </a:prstGeom>
        </p:spPr>
      </p:pic>
      <p:pic>
        <p:nvPicPr>
          <p:cNvPr id="6" name="Picture 5"/>
          <p:cNvPicPr>
            <a:picLocks noChangeAspect="1"/>
          </p:cNvPicPr>
          <p:nvPr/>
        </p:nvPicPr>
        <p:blipFill>
          <a:blip r:embed="rId4"/>
          <a:stretch>
            <a:fillRect/>
          </a:stretch>
        </p:blipFill>
        <p:spPr>
          <a:xfrm>
            <a:off x="0" y="984068"/>
            <a:ext cx="4644008" cy="3145941"/>
          </a:xfrm>
          <a:prstGeom prst="rect">
            <a:avLst/>
          </a:prstGeom>
        </p:spPr>
      </p:pic>
      <p:pic>
        <p:nvPicPr>
          <p:cNvPr id="7" name="Picture 6"/>
          <p:cNvPicPr>
            <a:picLocks noChangeAspect="1"/>
          </p:cNvPicPr>
          <p:nvPr/>
        </p:nvPicPr>
        <p:blipFill>
          <a:blip r:embed="rId5"/>
          <a:stretch>
            <a:fillRect/>
          </a:stretch>
        </p:blipFill>
        <p:spPr>
          <a:xfrm>
            <a:off x="-9992" y="4083857"/>
            <a:ext cx="4653999" cy="2792399"/>
          </a:xfrm>
          <a:prstGeom prst="rect">
            <a:avLst/>
          </a:prstGeom>
        </p:spPr>
      </p:pic>
      <p:sp>
        <p:nvSpPr>
          <p:cNvPr id="8" name="Rectangle 7"/>
          <p:cNvSpPr/>
          <p:nvPr/>
        </p:nvSpPr>
        <p:spPr>
          <a:xfrm>
            <a:off x="4705774" y="3798981"/>
            <a:ext cx="1381322" cy="2308324"/>
          </a:xfrm>
          <a:prstGeom prst="rect">
            <a:avLst/>
          </a:prstGeom>
        </p:spPr>
        <p:txBody>
          <a:bodyPr wrap="square">
            <a:spAutoFit/>
          </a:bodyPr>
          <a:lstStyle/>
          <a:p>
            <a:r>
              <a:rPr lang="en-US" sz="1600" dirty="0" smtClean="0"/>
              <a:t>Hitler and dignitaries visiting German Art exhibition</a:t>
            </a:r>
            <a:r>
              <a:rPr lang="en-US" sz="1600" dirty="0"/>
              <a:t>, </a:t>
            </a:r>
            <a:r>
              <a:rPr lang="en-US" sz="1600" dirty="0" err="1"/>
              <a:t>Haus</a:t>
            </a:r>
            <a:r>
              <a:rPr lang="en-US" sz="1600" dirty="0"/>
              <a:t> der </a:t>
            </a:r>
            <a:r>
              <a:rPr lang="en-US" sz="1600" dirty="0" err="1" smtClean="0"/>
              <a:t>Kunst</a:t>
            </a:r>
            <a:r>
              <a:rPr lang="en-US" sz="1600" dirty="0" smtClean="0"/>
              <a:t>, </a:t>
            </a:r>
            <a:r>
              <a:rPr lang="en-US" sz="1600" dirty="0" smtClean="0"/>
              <a:t>Munich, opened 1937</a:t>
            </a:r>
            <a:endParaRPr lang="en-US" sz="1600" dirty="0"/>
          </a:p>
        </p:txBody>
      </p:sp>
    </p:spTree>
    <p:extLst>
      <p:ext uri="{BB962C8B-B14F-4D97-AF65-F5344CB8AC3E}">
        <p14:creationId xmlns:p14="http://schemas.microsoft.com/office/powerpoint/2010/main" val="359277272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6185" y="0"/>
            <a:ext cx="6395864" cy="34137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55545" y="3284984"/>
            <a:ext cx="3946504" cy="27905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233" y="980728"/>
            <a:ext cx="2773952" cy="3966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41458" y="4320532"/>
            <a:ext cx="3739651" cy="2552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34925" y="0"/>
            <a:ext cx="9144000" cy="3798981"/>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4. Nazi-era </a:t>
            </a:r>
            <a:r>
              <a:rPr lang="en-GB" sz="2400" b="1" dirty="0">
                <a:effectLst>
                  <a:outerShdw blurRad="38100" dist="38100" dir="2700000" algn="tl">
                    <a:srgbClr val="000000">
                      <a:alpha val="43137"/>
                    </a:srgbClr>
                  </a:outerShdw>
                </a:effectLst>
                <a:cs typeface="Arial" charset="0"/>
              </a:rPr>
              <a:t>Berlin: Germania</a:t>
            </a: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sp>
        <p:nvSpPr>
          <p:cNvPr id="7" name="Rectangle 6"/>
          <p:cNvSpPr/>
          <p:nvPr/>
        </p:nvSpPr>
        <p:spPr>
          <a:xfrm>
            <a:off x="309473" y="5157192"/>
            <a:ext cx="1381322" cy="1569660"/>
          </a:xfrm>
          <a:prstGeom prst="rect">
            <a:avLst/>
          </a:prstGeom>
        </p:spPr>
        <p:txBody>
          <a:bodyPr wrap="square">
            <a:spAutoFit/>
          </a:bodyPr>
          <a:lstStyle/>
          <a:p>
            <a:r>
              <a:rPr lang="en-US" sz="1600" dirty="0" smtClean="0"/>
              <a:t>Nazi rallies in Berlin; 1936 Olympics; Gestap</a:t>
            </a:r>
            <a:r>
              <a:rPr lang="en-US" sz="1600" dirty="0" smtClean="0"/>
              <a:t>o headquarters, Berlin</a:t>
            </a:r>
            <a:endParaRPr lang="en-US" sz="1600" dirty="0"/>
          </a:p>
        </p:txBody>
      </p:sp>
    </p:spTree>
    <p:extLst>
      <p:ext uri="{BB962C8B-B14F-4D97-AF65-F5344CB8AC3E}">
        <p14:creationId xmlns:p14="http://schemas.microsoft.com/office/powerpoint/2010/main" val="95404862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34925" y="0"/>
            <a:ext cx="5749925" cy="6014972"/>
          </a:xfrm>
          <a:prstGeom prst="rect">
            <a:avLst/>
          </a:prstGeom>
        </p:spPr>
        <p:txBody>
          <a:bodyPr wrap="square" lIns="540000" tIns="540000" rIns="540000" bIns="540000">
            <a:spAutoFit/>
          </a:bodyPr>
          <a:lstStyle/>
          <a:p>
            <a:pPr>
              <a:defRPr/>
            </a:pPr>
            <a:r>
              <a:rPr lang="en-GB" sz="2400" b="1" dirty="0">
                <a:effectLst>
                  <a:outerShdw blurRad="38100" dist="38100" dir="2700000" algn="tl">
                    <a:srgbClr val="000000">
                      <a:alpha val="43137"/>
                    </a:srgbClr>
                  </a:outerShdw>
                </a:effectLst>
                <a:cs typeface="Arial" charset="0"/>
              </a:rPr>
              <a:t>4</a:t>
            </a:r>
            <a:r>
              <a:rPr lang="en-GB" sz="2400" b="1" dirty="0" smtClean="0">
                <a:effectLst>
                  <a:outerShdw blurRad="38100" dist="38100" dir="2700000" algn="tl">
                    <a:srgbClr val="000000">
                      <a:alpha val="43137"/>
                    </a:srgbClr>
                  </a:outerShdw>
                </a:effectLst>
                <a:cs typeface="Arial" charset="0"/>
              </a:rPr>
              <a:t>. Nazi-era Berlin</a:t>
            </a:r>
            <a:r>
              <a:rPr lang="en-GB" sz="2400" b="1" dirty="0">
                <a:effectLst>
                  <a:outerShdw blurRad="38100" dist="38100" dir="2700000" algn="tl">
                    <a:srgbClr val="000000">
                      <a:alpha val="43137"/>
                    </a:srgbClr>
                  </a:outerShdw>
                </a:effectLst>
                <a:cs typeface="Arial" charset="0"/>
              </a:rPr>
              <a:t>: </a:t>
            </a:r>
            <a:r>
              <a:rPr lang="en-GB" sz="2400" b="1" dirty="0" smtClean="0">
                <a:effectLst>
                  <a:outerShdw blurRad="38100" dist="38100" dir="2700000" algn="tl">
                    <a:srgbClr val="000000">
                      <a:alpha val="43137"/>
                    </a:srgbClr>
                  </a:outerShdw>
                </a:effectLst>
                <a:cs typeface="Arial" charset="0"/>
              </a:rPr>
              <a:t>Germania</a:t>
            </a:r>
          </a:p>
          <a:p>
            <a:pPr>
              <a:defRPr/>
            </a:pPr>
            <a:endParaRPr lang="en-GB" sz="2400" b="1" dirty="0" smtClean="0"/>
          </a:p>
          <a:p>
            <a:pPr>
              <a:defRPr/>
            </a:pPr>
            <a:r>
              <a:rPr lang="en-GB" sz="2400" b="1" dirty="0" smtClean="0"/>
              <a:t>Plans for </a:t>
            </a:r>
            <a:r>
              <a:rPr lang="en-GB" sz="2400" b="1" dirty="0" err="1" smtClean="0"/>
              <a:t>Welthauptstadt</a:t>
            </a:r>
            <a:r>
              <a:rPr lang="en-GB" sz="2400" b="1" dirty="0" smtClean="0"/>
              <a:t> Germania (World Capital Germania) by Albert Speer</a:t>
            </a:r>
          </a:p>
          <a:p>
            <a:pPr>
              <a:defRPr/>
            </a:pPr>
            <a:endParaRPr lang="en-GB" sz="2400" b="1" dirty="0"/>
          </a:p>
          <a:p>
            <a:pPr>
              <a:defRPr/>
            </a:pPr>
            <a:endParaRPr lang="en-GB" sz="2400" b="1" i="1" dirty="0"/>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7170" name="Picture 2" descr="https://upload.wikimedia.org/wikipedia/commons/4/40/Bundesarchiv_Bild_146III-373%2C_Modell_der_Neugestaltung_Berlins_%28%22Germania%22%2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7" y="93406"/>
            <a:ext cx="3288770" cy="4328080"/>
          </a:xfrm>
          <a:prstGeom prst="rect">
            <a:avLst/>
          </a:prstGeom>
          <a:noFill/>
          <a:extLst>
            <a:ext uri="{909E8E84-426E-40DD-AFC4-6F175D3DCCD1}">
              <a14:hiddenFill xmlns:a14="http://schemas.microsoft.com/office/drawing/2010/main">
                <a:solidFill>
                  <a:srgbClr val="FFFFFF"/>
                </a:solidFill>
              </a14:hiddenFill>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212976"/>
            <a:ext cx="5715000" cy="3314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5662188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4" y="0"/>
            <a:ext cx="3507582" cy="8969627"/>
          </a:xfrm>
          <a:prstGeom prst="rect">
            <a:avLst/>
          </a:prstGeom>
        </p:spPr>
        <p:txBody>
          <a:bodyPr wrap="square"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4</a:t>
            </a:r>
            <a:r>
              <a:rPr lang="en-GB" sz="2400" b="1" dirty="0">
                <a:effectLst>
                  <a:outerShdw blurRad="38100" dist="38100" dir="2700000" algn="tl">
                    <a:srgbClr val="000000">
                      <a:alpha val="43137"/>
                    </a:srgbClr>
                  </a:outerShdw>
                </a:effectLst>
                <a:cs typeface="Arial" charset="0"/>
              </a:rPr>
              <a:t>. </a:t>
            </a:r>
            <a:r>
              <a:rPr lang="en-GB" sz="2400" b="1" dirty="0" smtClean="0">
                <a:effectLst>
                  <a:outerShdw blurRad="38100" dist="38100" dir="2700000" algn="tl">
                    <a:srgbClr val="000000">
                      <a:alpha val="43137"/>
                    </a:srgbClr>
                  </a:outerShdw>
                </a:effectLst>
                <a:cs typeface="Arial" charset="0"/>
              </a:rPr>
              <a:t>Nazi-era </a:t>
            </a:r>
            <a:r>
              <a:rPr lang="en-GB" sz="2400" b="1" dirty="0">
                <a:effectLst>
                  <a:outerShdw blurRad="38100" dist="38100" dir="2700000" algn="tl">
                    <a:srgbClr val="000000">
                      <a:alpha val="43137"/>
                    </a:srgbClr>
                  </a:outerShdw>
                </a:effectLst>
                <a:cs typeface="Arial" charset="0"/>
              </a:rPr>
              <a:t>Berlin: Bombing of Berlin in WWII</a:t>
            </a: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838450"/>
            <a:ext cx="5810250" cy="4019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4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3702" y="18489"/>
            <a:ext cx="5127962" cy="36985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7997637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78925" cy="19834140"/>
          </a:xfrm>
          <a:prstGeom prst="rect">
            <a:avLst/>
          </a:prstGeom>
        </p:spPr>
        <p:txBody>
          <a:bodyPr wrap="square" lIns="540000" tIns="540000" rIns="540000" bIns="540000">
            <a:spAutoFit/>
          </a:bodyPr>
          <a:lstStyle/>
          <a:p>
            <a:pPr>
              <a:defRPr/>
            </a:pPr>
            <a:r>
              <a:rPr lang="en-GB" sz="2400" b="1" u="sng" dirty="0" smtClean="0">
                <a:effectLst>
                  <a:outerShdw blurRad="38100" dist="38100" dir="2700000" algn="tl">
                    <a:srgbClr val="000000">
                      <a:alpha val="43137"/>
                    </a:srgbClr>
                  </a:outerShdw>
                </a:effectLst>
                <a:cs typeface="Arial" charset="0"/>
              </a:rPr>
              <a:t>5. </a:t>
            </a:r>
            <a:r>
              <a:rPr lang="en-GB" sz="2400" b="1" u="sng" dirty="0">
                <a:solidFill>
                  <a:prstClr val="white"/>
                </a:solidFill>
                <a:effectLst>
                  <a:outerShdw blurRad="38100" dist="38100" dir="2700000" algn="tl">
                    <a:srgbClr val="000000">
                      <a:alpha val="43137"/>
                    </a:srgbClr>
                  </a:outerShdw>
                </a:effectLst>
                <a:cs typeface="Arial" charset="0"/>
              </a:rPr>
              <a:t>Cold War </a:t>
            </a:r>
            <a:r>
              <a:rPr lang="en-GB" sz="2400" b="1" u="sng" dirty="0" smtClean="0">
                <a:solidFill>
                  <a:prstClr val="white"/>
                </a:solidFill>
                <a:effectLst>
                  <a:outerShdw blurRad="38100" dist="38100" dir="2700000" algn="tl">
                    <a:srgbClr val="000000">
                      <a:alpha val="43137"/>
                    </a:srgbClr>
                  </a:outerShdw>
                </a:effectLst>
                <a:cs typeface="Arial" charset="0"/>
              </a:rPr>
              <a:t>Berlin: </a:t>
            </a:r>
            <a:r>
              <a:rPr lang="en-GB" sz="2400" b="1" u="sng" dirty="0" smtClean="0">
                <a:effectLst>
                  <a:outerShdw blurRad="38100" dist="38100" dir="2700000" algn="tl">
                    <a:srgbClr val="000000">
                      <a:alpha val="43137"/>
                    </a:srgbClr>
                  </a:outerShdw>
                </a:effectLst>
                <a:cs typeface="Arial" charset="0"/>
              </a:rPr>
              <a:t>The Battle of Berlin (April–May 1945) </a:t>
            </a:r>
            <a:endParaRPr lang="en-GB" sz="2400" b="1" u="sng"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1000"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r>
              <a:rPr lang="en-GB" sz="2400" dirty="0" smtClean="0">
                <a:effectLst>
                  <a:outerShdw blurRad="38100" dist="38100" dir="2700000" algn="tl">
                    <a:srgbClr val="000000">
                      <a:alpha val="43137"/>
                    </a:srgbClr>
                  </a:outerShdw>
                </a:effectLst>
                <a:cs typeface="Arial" charset="0"/>
              </a:rPr>
              <a:t>Last major European battle of WWII</a:t>
            </a:r>
          </a:p>
          <a:p>
            <a:pPr marL="342900" indent="-342900">
              <a:buFont typeface="Arial" panose="020B0604020202020204" pitchFamily="34" charset="0"/>
              <a:buChar char="•"/>
              <a:defRPr/>
            </a:pPr>
            <a:r>
              <a:rPr lang="en-GB" sz="2400" dirty="0" smtClean="0">
                <a:effectLst>
                  <a:outerShdw blurRad="38100" dist="38100" dir="2700000" algn="tl">
                    <a:srgbClr val="000000">
                      <a:alpha val="43137"/>
                    </a:srgbClr>
                  </a:outerShdw>
                </a:effectLst>
                <a:cs typeface="Arial" charset="0"/>
              </a:rPr>
              <a:t>Brutal combat – around 200,000 troops died</a:t>
            </a:r>
          </a:p>
          <a:p>
            <a:pPr marL="342900" indent="-342900">
              <a:buFont typeface="Arial" panose="020B0604020202020204" pitchFamily="34" charset="0"/>
              <a:buChar char="•"/>
              <a:defRPr/>
            </a:pPr>
            <a:r>
              <a:rPr lang="en-GB" sz="2400" dirty="0" smtClean="0">
                <a:effectLst>
                  <a:outerShdw blurRad="38100" dist="38100" dir="2700000" algn="tl">
                    <a:srgbClr val="000000">
                      <a:alpha val="43137"/>
                    </a:srgbClr>
                  </a:outerShdw>
                </a:effectLst>
                <a:cs typeface="Arial" charset="0"/>
              </a:rPr>
              <a:t>Soviet looting of museums, galleries, private residences, banks, factories and scientific laboratories</a:t>
            </a:r>
          </a:p>
          <a:p>
            <a:pPr marL="342900" indent="-342900">
              <a:buFont typeface="Arial" panose="020B0604020202020204" pitchFamily="34" charset="0"/>
              <a:buChar char="•"/>
              <a:defRPr/>
            </a:pPr>
            <a:endParaRPr lang="en-GB" sz="2400"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123" y="977676"/>
            <a:ext cx="5116179" cy="36378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2" name="Picture 2" descr="Russians raising red flag over Berlin 1945 NON-AIRBRUSHE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14694" y="977676"/>
            <a:ext cx="4229306" cy="3027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121390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78925" cy="23650569"/>
          </a:xfrm>
          <a:prstGeom prst="rect">
            <a:avLst/>
          </a:prstGeom>
        </p:spPr>
        <p:txBody>
          <a:bodyPr wrap="square" lIns="540000" tIns="540000" rIns="540000" bIns="540000">
            <a:spAutoFit/>
          </a:bodyPr>
          <a:lstStyle/>
          <a:p>
            <a:r>
              <a:rPr lang="en-GB" sz="2400" b="1" u="sng" dirty="0">
                <a:effectLst>
                  <a:outerShdw blurRad="38100" dist="38100" dir="2700000" algn="tl">
                    <a:srgbClr val="000000">
                      <a:alpha val="43137"/>
                    </a:srgbClr>
                  </a:outerShdw>
                </a:effectLst>
                <a:cs typeface="Arial" charset="0"/>
              </a:rPr>
              <a:t>5. </a:t>
            </a:r>
            <a:r>
              <a:rPr lang="en-GB" sz="2400" b="1" u="sng" dirty="0">
                <a:solidFill>
                  <a:prstClr val="white"/>
                </a:solidFill>
                <a:effectLst>
                  <a:outerShdw blurRad="38100" dist="38100" dir="2700000" algn="tl">
                    <a:srgbClr val="000000">
                      <a:alpha val="43137"/>
                    </a:srgbClr>
                  </a:outerShdw>
                </a:effectLst>
                <a:cs typeface="Arial" charset="0"/>
              </a:rPr>
              <a:t>Cold War Berlin: </a:t>
            </a:r>
            <a:r>
              <a:rPr lang="en-GB" sz="2400" b="1" u="sng" dirty="0" smtClean="0">
                <a:effectLst>
                  <a:outerShdw blurRad="38100" dist="38100" dir="2700000" algn="tl">
                    <a:srgbClr val="000000">
                      <a:alpha val="43137"/>
                    </a:srgbClr>
                  </a:outerShdw>
                </a:effectLst>
              </a:rPr>
              <a:t>Zero Hour (</a:t>
            </a:r>
            <a:r>
              <a:rPr lang="en-GB" sz="2400" b="1" i="1" u="sng" dirty="0" err="1" smtClean="0">
                <a:effectLst>
                  <a:outerShdw blurRad="38100" dist="38100" dir="2700000" algn="tl">
                    <a:srgbClr val="000000">
                      <a:alpha val="43137"/>
                    </a:srgbClr>
                  </a:outerShdw>
                </a:effectLst>
              </a:rPr>
              <a:t>Stunde</a:t>
            </a:r>
            <a:r>
              <a:rPr lang="en-GB" sz="2400" b="1" i="1" u="sng" dirty="0" smtClean="0">
                <a:effectLst>
                  <a:outerShdw blurRad="38100" dist="38100" dir="2700000" algn="tl">
                    <a:srgbClr val="000000">
                      <a:alpha val="43137"/>
                    </a:srgbClr>
                  </a:outerShdw>
                </a:effectLst>
              </a:rPr>
              <a:t> Null)</a:t>
            </a:r>
            <a:endParaRPr lang="en-GB" sz="2400" b="1" u="sng" dirty="0">
              <a:effectLst>
                <a:outerShdw blurRad="38100" dist="38100" dir="2700000" algn="tl">
                  <a:srgbClr val="000000">
                    <a:alpha val="43137"/>
                  </a:srgbClr>
                </a:outerShdw>
              </a:effectLst>
            </a:endParaRP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sz="2000" dirty="0" smtClean="0"/>
              <a:t>48,000 </a:t>
            </a:r>
            <a:r>
              <a:rPr lang="en-GB" sz="2000" dirty="0"/>
              <a:t>of the 245,000 buildings in Berlin were </a:t>
            </a:r>
            <a:r>
              <a:rPr lang="en-GB" sz="2000" dirty="0" smtClean="0"/>
              <a:t>destroyed</a:t>
            </a:r>
            <a:endParaRPr lang="en-GB" sz="2000" dirty="0"/>
          </a:p>
          <a:p>
            <a:pPr marL="285750" indent="-285750">
              <a:buFont typeface="Arial" panose="020B0604020202020204" pitchFamily="34" charset="0"/>
              <a:buChar char="•"/>
            </a:pPr>
            <a:r>
              <a:rPr lang="en-GB" sz="2000" dirty="0"/>
              <a:t>1/3 of all private </a:t>
            </a:r>
            <a:r>
              <a:rPr lang="en-GB" sz="2000" dirty="0" smtClean="0"/>
              <a:t>homes destroyed</a:t>
            </a:r>
            <a:endParaRPr lang="en-GB" sz="2000" dirty="0"/>
          </a:p>
          <a:p>
            <a:pPr marL="285750" indent="-285750">
              <a:buFont typeface="Arial" panose="020B0604020202020204" pitchFamily="34" charset="0"/>
              <a:buChar char="•"/>
            </a:pPr>
            <a:r>
              <a:rPr lang="en-GB" sz="2000" dirty="0"/>
              <a:t>23% of industrial capacity </a:t>
            </a:r>
            <a:r>
              <a:rPr lang="en-GB" sz="2000" dirty="0" smtClean="0"/>
              <a:t>destroyed, and rest dismantled by Soviets </a:t>
            </a:r>
          </a:p>
          <a:p>
            <a:pPr marL="285750" indent="-285750">
              <a:buFont typeface="Arial" panose="020B0604020202020204" pitchFamily="34" charset="0"/>
              <a:buChar char="•"/>
            </a:pPr>
            <a:r>
              <a:rPr lang="en-GB" sz="2000" dirty="0" smtClean="0"/>
              <a:t>Electricity</a:t>
            </a:r>
            <a:r>
              <a:rPr lang="en-GB" sz="2000" dirty="0"/>
              <a:t>, gas and water supplies </a:t>
            </a:r>
            <a:r>
              <a:rPr lang="en-GB" sz="2000" dirty="0" smtClean="0"/>
              <a:t>destroyed </a:t>
            </a:r>
            <a:endParaRPr lang="en-GB" sz="2000" dirty="0"/>
          </a:p>
          <a:p>
            <a:pPr marL="285750" indent="-285750">
              <a:buFont typeface="Arial" panose="020B0604020202020204" pitchFamily="34" charset="0"/>
              <a:buChar char="•"/>
            </a:pPr>
            <a:r>
              <a:rPr lang="en-GB" sz="2000" dirty="0"/>
              <a:t>U</a:t>
            </a:r>
            <a:r>
              <a:rPr lang="en-GB" sz="2000" dirty="0" smtClean="0"/>
              <a:t>nderground </a:t>
            </a:r>
            <a:r>
              <a:rPr lang="en-GB" sz="2000" dirty="0"/>
              <a:t>stations had been flooded and </a:t>
            </a:r>
            <a:r>
              <a:rPr lang="en-GB" sz="2000" dirty="0" smtClean="0"/>
              <a:t>many bombed.</a:t>
            </a:r>
            <a:endParaRPr lang="en-GB" sz="2000" dirty="0"/>
          </a:p>
          <a:p>
            <a:pPr marL="285750" indent="-285750">
              <a:buFont typeface="Arial" panose="020B0604020202020204" pitchFamily="34" charset="0"/>
              <a:buChar char="•"/>
            </a:pPr>
            <a:r>
              <a:rPr lang="en-GB" sz="2000" dirty="0"/>
              <a:t>78,000 deaths: </a:t>
            </a:r>
          </a:p>
          <a:p>
            <a:pPr marL="742950" lvl="1" indent="-285750">
              <a:buFontTx/>
              <a:buChar char="-"/>
            </a:pPr>
            <a:r>
              <a:rPr lang="en-GB" sz="2000" dirty="0" smtClean="0"/>
              <a:t>50,000 </a:t>
            </a:r>
            <a:r>
              <a:rPr lang="en-GB" sz="2000" dirty="0"/>
              <a:t>victims of the air </a:t>
            </a:r>
            <a:r>
              <a:rPr lang="en-GB" sz="2000" dirty="0" smtClean="0"/>
              <a:t>raids</a:t>
            </a:r>
          </a:p>
          <a:p>
            <a:pPr marL="742950" lvl="1" indent="-285750">
              <a:buFontTx/>
              <a:buChar char="-"/>
            </a:pPr>
            <a:r>
              <a:rPr lang="en-GB" sz="2000" dirty="0" smtClean="0"/>
              <a:t>977 suicides</a:t>
            </a:r>
          </a:p>
          <a:p>
            <a:pPr marL="742950" lvl="1" indent="-285750">
              <a:buFontTx/>
              <a:buChar char="-"/>
            </a:pPr>
            <a:r>
              <a:rPr lang="en-GB" sz="2000" dirty="0"/>
              <a:t>C</a:t>
            </a:r>
            <a:r>
              <a:rPr lang="en-GB" sz="2000" dirty="0" smtClean="0"/>
              <a:t>holera </a:t>
            </a:r>
            <a:r>
              <a:rPr lang="en-GB" sz="2000" dirty="0"/>
              <a:t>and diphtheria </a:t>
            </a:r>
            <a:r>
              <a:rPr lang="en-GB" sz="2000" dirty="0" smtClean="0"/>
              <a:t>epidemics after war</a:t>
            </a:r>
          </a:p>
          <a:p>
            <a:pPr marL="742950" lvl="1" indent="-285750">
              <a:buFontTx/>
              <a:buChar char="-"/>
            </a:pPr>
            <a:r>
              <a:rPr lang="en-GB" sz="2000" dirty="0" smtClean="0"/>
              <a:t>1000s died in harsh winter of 1945–46</a:t>
            </a:r>
          </a:p>
          <a:p>
            <a:pPr marL="285750" indent="-285750">
              <a:buFont typeface="Arial" panose="020B0604020202020204" pitchFamily="34" charset="0"/>
              <a:buChar char="•"/>
            </a:pPr>
            <a:r>
              <a:rPr lang="en-GB" sz="2000" dirty="0" smtClean="0"/>
              <a:t>The </a:t>
            </a:r>
            <a:r>
              <a:rPr lang="en-GB" sz="2000" dirty="0"/>
              <a:t>population shrank and the demographics were significantly altered: </a:t>
            </a:r>
          </a:p>
          <a:p>
            <a:pPr marL="742950" lvl="1" indent="-285750">
              <a:buFontTx/>
              <a:buChar char="-"/>
            </a:pPr>
            <a:r>
              <a:rPr lang="en-GB" sz="2000" dirty="0" smtClean="0"/>
              <a:t>4.3 </a:t>
            </a:r>
            <a:r>
              <a:rPr lang="en-GB" sz="2000" dirty="0"/>
              <a:t>million lived in Berlin before the war, but only 2.8 million </a:t>
            </a:r>
            <a:r>
              <a:rPr lang="en-GB" sz="2000" dirty="0" smtClean="0"/>
              <a:t>afterwards</a:t>
            </a:r>
          </a:p>
          <a:p>
            <a:pPr marL="742950" lvl="1" indent="-285750">
              <a:buFontTx/>
              <a:buChar char="-"/>
            </a:pPr>
            <a:r>
              <a:rPr lang="en-GB" sz="2000" dirty="0" smtClean="0"/>
              <a:t>1/4 </a:t>
            </a:r>
            <a:r>
              <a:rPr lang="en-GB" sz="2000" dirty="0"/>
              <a:t>of the population were over </a:t>
            </a:r>
            <a:r>
              <a:rPr lang="en-GB" sz="2000" dirty="0" smtClean="0"/>
              <a:t>60</a:t>
            </a:r>
          </a:p>
          <a:p>
            <a:pPr marL="742950" lvl="1" indent="-285750">
              <a:buFontTx/>
              <a:buChar char="-"/>
            </a:pPr>
            <a:r>
              <a:rPr lang="en-GB" sz="2000" dirty="0" smtClean="0"/>
              <a:t>1 </a:t>
            </a:r>
            <a:r>
              <a:rPr lang="en-GB" sz="2000" dirty="0"/>
              <a:t>in 10 was under </a:t>
            </a:r>
            <a:r>
              <a:rPr lang="en-GB" sz="2000" dirty="0" smtClean="0"/>
              <a:t>30.</a:t>
            </a:r>
          </a:p>
          <a:p>
            <a:pPr marL="742950" lvl="1" indent="-285750">
              <a:buFontTx/>
              <a:buChar char="-"/>
            </a:pPr>
            <a:r>
              <a:rPr lang="en-GB" sz="2000" dirty="0" smtClean="0"/>
              <a:t>16 </a:t>
            </a:r>
            <a:r>
              <a:rPr lang="en-GB" sz="2000" dirty="0"/>
              <a:t>women to every 10 </a:t>
            </a:r>
            <a:r>
              <a:rPr lang="en-GB" sz="2000" dirty="0" smtClean="0"/>
              <a:t>men</a:t>
            </a:r>
          </a:p>
          <a:p>
            <a:pPr marL="285750" indent="-285750">
              <a:buFont typeface="Arial" panose="020B0604020202020204" pitchFamily="34" charset="0"/>
              <a:buChar char="•"/>
            </a:pPr>
            <a:r>
              <a:rPr lang="en-GB" sz="2000" dirty="0" smtClean="0"/>
              <a:t>Food shortages – rumours of cannibalism</a:t>
            </a:r>
            <a:endParaRPr lang="en-GB" sz="2000" dirty="0"/>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r>
              <a:rPr lang="en-GB" sz="2400" b="1" dirty="0" smtClean="0">
                <a:effectLst>
                  <a:outerShdw blurRad="38100" dist="38100" dir="2700000" algn="tl">
                    <a:srgbClr val="000000">
                      <a:alpha val="43137"/>
                    </a:srgbClr>
                  </a:outerShdw>
                </a:effectLst>
                <a:cs typeface="Arial" charset="0"/>
              </a:rPr>
              <a:t>Last major European battle of WWII</a:t>
            </a: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75460570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7"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8" y="0"/>
            <a:ext cx="3537012" cy="26527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8"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262" y="2652759"/>
            <a:ext cx="3573132" cy="26798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9"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56557" y="22527"/>
            <a:ext cx="4073526" cy="27156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45321" y="-19759"/>
            <a:ext cx="9178925" cy="19680251"/>
          </a:xfrm>
          <a:prstGeom prst="rect">
            <a:avLst/>
          </a:prstGeom>
        </p:spPr>
        <p:txBody>
          <a:bodyPr wrap="square" lIns="540000" tIns="540000" rIns="540000" bIns="540000">
            <a:spAutoFit/>
          </a:bodyPr>
          <a:lstStyle/>
          <a:p>
            <a:pPr algn="ctr">
              <a:defRPr/>
            </a:pPr>
            <a:r>
              <a:rPr lang="en-GB" sz="2400" b="1" u="sng" dirty="0">
                <a:effectLst>
                  <a:outerShdw blurRad="38100" dist="38100" dir="2700000" algn="tl">
                    <a:srgbClr val="000000">
                      <a:alpha val="43137"/>
                    </a:srgbClr>
                  </a:outerShdw>
                </a:effectLst>
                <a:cs typeface="Arial" charset="0"/>
              </a:rPr>
              <a:t>5. </a:t>
            </a:r>
            <a:r>
              <a:rPr lang="en-GB" sz="2400" b="1" u="sng" dirty="0">
                <a:solidFill>
                  <a:prstClr val="white"/>
                </a:solidFill>
                <a:effectLst>
                  <a:outerShdw blurRad="38100" dist="38100" dir="2700000" algn="tl">
                    <a:srgbClr val="000000">
                      <a:alpha val="43137"/>
                    </a:srgbClr>
                  </a:outerShdw>
                </a:effectLst>
                <a:cs typeface="Arial" charset="0"/>
              </a:rPr>
              <a:t>Cold War Berlin: </a:t>
            </a:r>
            <a:r>
              <a:rPr lang="en-GB" sz="2400" b="1" u="sng" dirty="0" smtClean="0">
                <a:effectLst>
                  <a:outerShdw blurRad="38100" dist="38100" dir="2700000" algn="tl">
                    <a:srgbClr val="000000">
                      <a:alpha val="43137"/>
                    </a:srgbClr>
                  </a:outerShdw>
                </a:effectLst>
                <a:cs typeface="Arial" charset="0"/>
              </a:rPr>
              <a:t>Divided City</a:t>
            </a: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lgn="just">
              <a:defRPr/>
            </a:pPr>
            <a:endParaRPr lang="en-GB" sz="2400" dirty="0">
              <a:effectLst>
                <a:outerShdw blurRad="38100" dist="38100" dir="2700000" algn="tl">
                  <a:srgbClr val="000000">
                    <a:alpha val="43137"/>
                  </a:srgbClr>
                </a:outerShdw>
              </a:effectLst>
              <a:cs typeface="Arial" charset="0"/>
            </a:endParaRPr>
          </a:p>
          <a:p>
            <a:pPr marL="342900" indent="-342900" algn="just">
              <a:buFont typeface="Arial" panose="020B0604020202020204" pitchFamily="34" charset="0"/>
              <a:buChar char="•"/>
              <a:defRPr/>
            </a:pPr>
            <a:r>
              <a:rPr lang="en-GB" sz="2400" dirty="0" smtClean="0">
                <a:effectLst>
                  <a:outerShdw blurRad="38100" dist="38100" dir="2700000" algn="tl">
                    <a:srgbClr val="000000">
                      <a:alpha val="43137"/>
                    </a:srgbClr>
                  </a:outerShdw>
                </a:effectLst>
                <a:cs typeface="Arial" charset="0"/>
              </a:rPr>
              <a:t>In July 1945, Soviets permitted Allied entry to Berlin – city divided between occupied zones as per 1944 London Protocol</a:t>
            </a: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3" name="Picture 6" descr="https://upload.wikimedia.org/wikipedia/commons/thumb/1/19/Berlin_Blockade-map.svg/774px-Berlin_Blockade-map.svg.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39752" y="1268760"/>
            <a:ext cx="5328592" cy="4090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318110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78925" cy="13740164"/>
          </a:xfrm>
          <a:prstGeom prst="rect">
            <a:avLst/>
          </a:prstGeom>
        </p:spPr>
        <p:txBody>
          <a:bodyPr wrap="square" lIns="540000" tIns="540000" rIns="540000" bIns="540000">
            <a:spAutoFit/>
          </a:bodyPr>
          <a:lstStyle/>
          <a:p>
            <a:pPr>
              <a:defRPr/>
            </a:pPr>
            <a:r>
              <a:rPr lang="en-GB" sz="2400" b="1" u="sng" dirty="0">
                <a:effectLst>
                  <a:outerShdw blurRad="38100" dist="38100" dir="2700000" algn="tl">
                    <a:srgbClr val="000000">
                      <a:alpha val="43137"/>
                    </a:srgbClr>
                  </a:outerShdw>
                </a:effectLst>
                <a:cs typeface="Arial" charset="0"/>
              </a:rPr>
              <a:t>5. </a:t>
            </a:r>
            <a:r>
              <a:rPr lang="en-GB" sz="2400" b="1" u="sng" dirty="0">
                <a:solidFill>
                  <a:prstClr val="white"/>
                </a:solidFill>
                <a:effectLst>
                  <a:outerShdw blurRad="38100" dist="38100" dir="2700000" algn="tl">
                    <a:srgbClr val="000000">
                      <a:alpha val="43137"/>
                    </a:srgbClr>
                  </a:outerShdw>
                </a:effectLst>
                <a:cs typeface="Arial" charset="0"/>
              </a:rPr>
              <a:t>Cold War Berlin</a:t>
            </a:r>
            <a:r>
              <a:rPr lang="en-GB" sz="2400" b="1" u="sng" dirty="0" smtClean="0">
                <a:solidFill>
                  <a:prstClr val="white"/>
                </a:solidFill>
                <a:effectLst>
                  <a:outerShdw blurRad="38100" dist="38100" dir="2700000" algn="tl">
                    <a:srgbClr val="000000">
                      <a:alpha val="43137"/>
                    </a:srgbClr>
                  </a:outerShdw>
                </a:effectLst>
                <a:cs typeface="Arial" charset="0"/>
              </a:rPr>
              <a:t>: </a:t>
            </a:r>
          </a:p>
          <a:p>
            <a:pPr>
              <a:defRPr/>
            </a:pPr>
            <a:r>
              <a:rPr lang="en-GB" sz="2400" b="1" u="sng" dirty="0" smtClean="0">
                <a:effectLst>
                  <a:outerShdw blurRad="38100" dist="38100" dir="2700000" algn="tl">
                    <a:srgbClr val="000000">
                      <a:alpha val="43137"/>
                    </a:srgbClr>
                  </a:outerShdw>
                </a:effectLst>
                <a:cs typeface="Arial" charset="0"/>
              </a:rPr>
              <a:t>The Berlin Airlift</a:t>
            </a:r>
          </a:p>
          <a:p>
            <a:pPr>
              <a:defRPr/>
            </a:pPr>
            <a:r>
              <a:rPr lang="en-GB" sz="2400" b="1" u="sng" dirty="0" smtClean="0">
                <a:effectLst>
                  <a:outerShdw blurRad="38100" dist="38100" dir="2700000" algn="tl">
                    <a:srgbClr val="000000">
                      <a:alpha val="43137"/>
                    </a:srgbClr>
                  </a:outerShdw>
                </a:effectLst>
                <a:cs typeface="Arial" charset="0"/>
              </a:rPr>
              <a:t>(1948–1949)</a:t>
            </a: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r>
              <a:rPr lang="en-GB" sz="2200" dirty="0" smtClean="0">
                <a:cs typeface="Arial" charset="0"/>
              </a:rPr>
              <a:t>Soviet </a:t>
            </a:r>
            <a:r>
              <a:rPr lang="en-GB" sz="2200" dirty="0">
                <a:cs typeface="Arial" charset="0"/>
              </a:rPr>
              <a:t>forces  </a:t>
            </a:r>
            <a:r>
              <a:rPr lang="en-GB" sz="2200" dirty="0" smtClean="0">
                <a:cs typeface="Arial" charset="0"/>
              </a:rPr>
              <a:t>blockaded  Western Allies’ railway, road and </a:t>
            </a:r>
            <a:r>
              <a:rPr lang="en-GB" sz="2200" dirty="0">
                <a:cs typeface="Arial" charset="0"/>
              </a:rPr>
              <a:t>canal access to </a:t>
            </a:r>
            <a:r>
              <a:rPr lang="en-GB" sz="2200" dirty="0" smtClean="0">
                <a:cs typeface="Arial" charset="0"/>
              </a:rPr>
              <a:t>sectors under British, French and American control</a:t>
            </a:r>
          </a:p>
          <a:p>
            <a:pPr marL="342900" indent="-342900">
              <a:buFont typeface="Arial" panose="020B0604020202020204" pitchFamily="34" charset="0"/>
              <a:buChar char="•"/>
              <a:defRPr/>
            </a:pPr>
            <a:r>
              <a:rPr lang="en-GB" sz="2200" dirty="0" smtClean="0">
                <a:cs typeface="Arial" charset="0"/>
              </a:rPr>
              <a:t>200,000 flights by American, British and Commonwealth </a:t>
            </a:r>
            <a:r>
              <a:rPr lang="en-GB" sz="2200" dirty="0" err="1" smtClean="0">
                <a:cs typeface="Arial" charset="0"/>
              </a:rPr>
              <a:t>airforces</a:t>
            </a:r>
            <a:r>
              <a:rPr lang="en-GB" sz="2200" dirty="0" smtClean="0">
                <a:cs typeface="Arial" charset="0"/>
              </a:rPr>
              <a:t> to supply West Berliners with food </a:t>
            </a:r>
          </a:p>
          <a:p>
            <a:pPr marL="342900" indent="-342900">
              <a:buFont typeface="Arial" panose="020B0604020202020204" pitchFamily="34" charset="0"/>
              <a:buChar char="•"/>
              <a:defRPr/>
            </a:pPr>
            <a:r>
              <a:rPr lang="en-GB" sz="2200" dirty="0" smtClean="0">
                <a:cs typeface="Arial" charset="0"/>
              </a:rPr>
              <a:t>Blockade abandoned 1949 – the same year the two German states are established: </a:t>
            </a:r>
            <a:r>
              <a:rPr lang="en-GB" sz="2200" dirty="0"/>
              <a:t>Federal Republic of </a:t>
            </a:r>
            <a:r>
              <a:rPr lang="en-GB" sz="2200" dirty="0" smtClean="0"/>
              <a:t>Germany (West) and German Democratic Republic (East)</a:t>
            </a:r>
          </a:p>
          <a:p>
            <a:pPr marL="342900" indent="-342900">
              <a:buFont typeface="Arial" panose="020B0604020202020204" pitchFamily="34" charset="0"/>
              <a:buChar char="•"/>
              <a:defRPr/>
            </a:pPr>
            <a:r>
              <a:rPr lang="en-GB" sz="2200" dirty="0" smtClean="0">
                <a:cs typeface="Arial" charset="0"/>
              </a:rPr>
              <a:t>East Berlin remains capital of GDR</a:t>
            </a: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2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2" y="12773"/>
            <a:ext cx="5238750" cy="3705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5616" y="1836810"/>
            <a:ext cx="2214563" cy="18811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844642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171064" y="-10822"/>
            <a:ext cx="3972936" cy="4627066"/>
          </a:xfrm>
          <a:prstGeom prst="rect">
            <a:avLst/>
          </a:prstGeom>
        </p:spPr>
      </p:pic>
      <p:pic>
        <p:nvPicPr>
          <p:cNvPr id="9" name="Picture 8" descr="http://www.designboom.com/wp-content/uploads/2014/10/glowing-balloons-divide-berlin-25-years-fall-of-the-wall-designboom-04.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71064" y="4275180"/>
            <a:ext cx="3972936" cy="258282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rotWithShape="1">
          <a:blip r:embed="rId5"/>
          <a:srcRect l="2751" t="4667" r="4275" b="15521"/>
          <a:stretch/>
        </p:blipFill>
        <p:spPr>
          <a:xfrm>
            <a:off x="26554" y="3343991"/>
            <a:ext cx="5144510" cy="3514009"/>
          </a:xfrm>
          <a:prstGeom prst="rect">
            <a:avLst/>
          </a:prstGeom>
        </p:spPr>
      </p:pic>
      <p:pic>
        <p:nvPicPr>
          <p:cNvPr id="11"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554" y="548181"/>
            <a:ext cx="5144510" cy="28809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p:nvPr/>
        </p:nvSpPr>
        <p:spPr>
          <a:xfrm>
            <a:off x="-34925" y="0"/>
            <a:ext cx="9178925" cy="1096363"/>
          </a:xfrm>
          <a:prstGeom prst="rect">
            <a:avLst/>
          </a:prstGeom>
        </p:spPr>
        <p:txBody>
          <a:bodyPr wrap="square" lIns="540000" tIns="360000" rIns="540000" bIns="360000">
            <a:spAutoFit/>
          </a:bodyPr>
          <a:lstStyle/>
          <a:p>
            <a:pPr>
              <a:defRPr/>
            </a:pPr>
            <a:r>
              <a:rPr lang="en-GB" sz="2400" b="1" u="sng" dirty="0" smtClean="0">
                <a:solidFill>
                  <a:srgbClr val="FFFF00"/>
                </a:solidFill>
                <a:effectLst>
                  <a:outerShdw blurRad="38100" dist="38100" dir="2700000" algn="tl">
                    <a:srgbClr val="000000">
                      <a:alpha val="43137"/>
                    </a:srgbClr>
                  </a:outerShdw>
                </a:effectLst>
                <a:cs typeface="Arial" charset="0"/>
              </a:rPr>
              <a:t>5. Cold </a:t>
            </a:r>
            <a:r>
              <a:rPr lang="en-GB" sz="2400" b="1" u="sng" dirty="0">
                <a:solidFill>
                  <a:srgbClr val="FFFF00"/>
                </a:solidFill>
                <a:effectLst>
                  <a:outerShdw blurRad="38100" dist="38100" dir="2700000" algn="tl">
                    <a:srgbClr val="000000">
                      <a:alpha val="43137"/>
                    </a:srgbClr>
                  </a:outerShdw>
                </a:effectLst>
                <a:cs typeface="Arial" charset="0"/>
              </a:rPr>
              <a:t>War Berlin: </a:t>
            </a:r>
            <a:r>
              <a:rPr lang="en-GB" sz="2400" b="1" u="sng" dirty="0" smtClean="0">
                <a:solidFill>
                  <a:srgbClr val="FFFF00"/>
                </a:solidFill>
                <a:effectLst>
                  <a:outerShdw blurRad="38100" dist="38100" dir="2700000" algn="tl">
                    <a:srgbClr val="000000">
                      <a:alpha val="43137"/>
                    </a:srgbClr>
                  </a:outerShdw>
                </a:effectLst>
                <a:cs typeface="Arial" charset="0"/>
              </a:rPr>
              <a:t>Berlin Wall (1961–1989)</a:t>
            </a:r>
            <a:endParaRPr lang="en-GB" sz="2400" b="1" dirty="0">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256867856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04522"/>
            <a:ext cx="7850614" cy="6010082"/>
          </a:xfrm>
          <a:prstGeom prst="rect">
            <a:avLst/>
          </a:prstGeom>
        </p:spPr>
      </p:pic>
      <p:sp>
        <p:nvSpPr>
          <p:cNvPr id="4" name="Rectangle 3"/>
          <p:cNvSpPr/>
          <p:nvPr/>
        </p:nvSpPr>
        <p:spPr>
          <a:xfrm>
            <a:off x="0" y="-1"/>
            <a:ext cx="9144000" cy="1071159"/>
          </a:xfrm>
          <a:prstGeom prst="rect">
            <a:avLst/>
          </a:prstGeom>
        </p:spPr>
        <p:txBody>
          <a:bodyPr wrap="square" lIns="540000" tIns="360000" rIns="540000" bIns="396000">
            <a:spAutoFit/>
          </a:bodyPr>
          <a:lstStyle/>
          <a:p>
            <a:pPr algn="just">
              <a:defRPr/>
            </a:pPr>
            <a:r>
              <a:rPr lang="en-GB" sz="2000" b="1" u="sng" dirty="0">
                <a:solidFill>
                  <a:srgbClr val="FF0000"/>
                </a:solidFill>
                <a:effectLst>
                  <a:outerShdw blurRad="38100" dist="38100" dir="2700000" algn="tl">
                    <a:srgbClr val="000000">
                      <a:alpha val="43137"/>
                    </a:srgbClr>
                  </a:outerShdw>
                </a:effectLst>
                <a:cs typeface="Arial" charset="0"/>
              </a:rPr>
              <a:t>6.  Space and Architecture in a Divided City</a:t>
            </a:r>
            <a:r>
              <a:rPr lang="en-GB" sz="2000" b="1" u="sng" dirty="0" smtClean="0">
                <a:solidFill>
                  <a:srgbClr val="FF0000"/>
                </a:solidFill>
                <a:effectLst>
                  <a:outerShdw blurRad="38100" dist="38100" dir="2700000" algn="tl">
                    <a:srgbClr val="000000">
                      <a:alpha val="43137"/>
                    </a:srgbClr>
                  </a:outerShdw>
                </a:effectLst>
                <a:cs typeface="Arial" charset="0"/>
              </a:rPr>
              <a:t>: Mapping Cold War Berlin</a:t>
            </a:r>
            <a:endParaRPr lang="en-GB" sz="1600" b="1" dirty="0" smtClean="0">
              <a:solidFill>
                <a:srgbClr val="FFFF00"/>
              </a:solidFill>
              <a:effectLst>
                <a:outerShdw blurRad="38100" dist="38100" dir="2700000" algn="tl">
                  <a:srgbClr val="000000">
                    <a:alpha val="43137"/>
                  </a:srgbClr>
                </a:outerShdw>
              </a:effectLst>
              <a:cs typeface="Arial" charset="0"/>
            </a:endParaRPr>
          </a:p>
        </p:txBody>
      </p:sp>
      <p:sp>
        <p:nvSpPr>
          <p:cNvPr id="5" name="Rectangle 4"/>
          <p:cNvSpPr/>
          <p:nvPr/>
        </p:nvSpPr>
        <p:spPr>
          <a:xfrm>
            <a:off x="7812359" y="1556792"/>
            <a:ext cx="1331641" cy="5262979"/>
          </a:xfrm>
          <a:prstGeom prst="rect">
            <a:avLst/>
          </a:prstGeom>
        </p:spPr>
        <p:txBody>
          <a:bodyPr wrap="square">
            <a:spAutoFit/>
          </a:bodyPr>
          <a:lstStyle/>
          <a:p>
            <a:r>
              <a:rPr lang="en-US" sz="1600" dirty="0" smtClean="0"/>
              <a:t>Excerpt from map of East Germany, 1988. </a:t>
            </a:r>
            <a:r>
              <a:rPr lang="en-GB" sz="1600" dirty="0" smtClean="0">
                <a:latin typeface="+mj-lt"/>
                <a:ea typeface="Calibri" panose="020F0502020204030204" pitchFamily="34" charset="0"/>
              </a:rPr>
              <a:t>See Andrew Henderson, ‘Mapping Divided Berlin: The Politics of Under- and Over-Representation,’ </a:t>
            </a:r>
            <a:r>
              <a:rPr lang="en-GB" sz="1600" i="1" dirty="0" smtClean="0">
                <a:latin typeface="+mj-lt"/>
                <a:ea typeface="Calibri" panose="020F0502020204030204" pitchFamily="34" charset="0"/>
              </a:rPr>
              <a:t>The Yale Review of International Studies</a:t>
            </a:r>
            <a:r>
              <a:rPr lang="en-GB" sz="1600" dirty="0" smtClean="0">
                <a:latin typeface="+mj-lt"/>
                <a:ea typeface="Calibri" panose="020F0502020204030204" pitchFamily="34" charset="0"/>
              </a:rPr>
              <a:t>, Vol. 3, No. 2 (Spring 2013), pp. 17–25. </a:t>
            </a:r>
            <a:endParaRPr lang="en-US" sz="1600" dirty="0">
              <a:latin typeface="+mj-lt"/>
            </a:endParaRPr>
          </a:p>
        </p:txBody>
      </p:sp>
    </p:spTree>
    <p:extLst>
      <p:ext uri="{BB962C8B-B14F-4D97-AF65-F5344CB8AC3E}">
        <p14:creationId xmlns:p14="http://schemas.microsoft.com/office/powerpoint/2010/main" val="240349816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7712" y="836712"/>
            <a:ext cx="4461815" cy="4752528"/>
          </a:xfrm>
          <a:prstGeom prst="rect">
            <a:avLst/>
          </a:prstGeom>
        </p:spPr>
      </p:pic>
      <p:sp>
        <p:nvSpPr>
          <p:cNvPr id="3" name="Rectangle 2"/>
          <p:cNvSpPr/>
          <p:nvPr/>
        </p:nvSpPr>
        <p:spPr>
          <a:xfrm>
            <a:off x="323528" y="5733256"/>
            <a:ext cx="2808312" cy="646331"/>
          </a:xfrm>
          <a:prstGeom prst="rect">
            <a:avLst/>
          </a:prstGeom>
        </p:spPr>
        <p:txBody>
          <a:bodyPr wrap="square">
            <a:spAutoFit/>
          </a:bodyPr>
          <a:lstStyle/>
          <a:p>
            <a:r>
              <a:rPr lang="en-US" dirty="0" smtClean="0"/>
              <a:t>Berlin </a:t>
            </a:r>
            <a:r>
              <a:rPr lang="en-US" dirty="0"/>
              <a:t>Wall, as depicted in a West Berlin map of </a:t>
            </a:r>
            <a:r>
              <a:rPr lang="en-US" dirty="0" smtClean="0"/>
              <a:t>1961</a:t>
            </a:r>
          </a:p>
        </p:txBody>
      </p:sp>
      <p:sp>
        <p:nvSpPr>
          <p:cNvPr id="5" name="Rectangle 4"/>
          <p:cNvSpPr/>
          <p:nvPr/>
        </p:nvSpPr>
        <p:spPr>
          <a:xfrm>
            <a:off x="0" y="-1"/>
            <a:ext cx="9144000" cy="1071159"/>
          </a:xfrm>
          <a:prstGeom prst="rect">
            <a:avLst/>
          </a:prstGeom>
        </p:spPr>
        <p:txBody>
          <a:bodyPr wrap="square" lIns="540000" tIns="360000" rIns="540000" bIns="396000">
            <a:spAutoFit/>
          </a:bodyPr>
          <a:lstStyle/>
          <a:p>
            <a:pPr algn="just">
              <a:defRPr/>
            </a:pPr>
            <a:r>
              <a:rPr lang="en-GB" sz="2000" b="1" u="sng" dirty="0">
                <a:solidFill>
                  <a:srgbClr val="FF0000"/>
                </a:solidFill>
                <a:effectLst>
                  <a:outerShdw blurRad="38100" dist="38100" dir="2700000" algn="tl">
                    <a:srgbClr val="000000">
                      <a:alpha val="43137"/>
                    </a:srgbClr>
                  </a:outerShdw>
                </a:effectLst>
                <a:cs typeface="Arial" charset="0"/>
              </a:rPr>
              <a:t>6.  Space and Architecture in a Divided City</a:t>
            </a:r>
            <a:r>
              <a:rPr lang="en-GB" sz="2000" b="1" u="sng" dirty="0" smtClean="0">
                <a:solidFill>
                  <a:srgbClr val="FF0000"/>
                </a:solidFill>
                <a:effectLst>
                  <a:outerShdw blurRad="38100" dist="38100" dir="2700000" algn="tl">
                    <a:srgbClr val="000000">
                      <a:alpha val="43137"/>
                    </a:srgbClr>
                  </a:outerShdw>
                </a:effectLst>
                <a:cs typeface="Arial" charset="0"/>
              </a:rPr>
              <a:t>: Mapping Cold War Berlin</a:t>
            </a:r>
            <a:endParaRPr lang="en-GB" sz="1600" b="1" dirty="0" smtClean="0">
              <a:solidFill>
                <a:srgbClr val="FFFF00"/>
              </a:solidFill>
              <a:effectLst>
                <a:outerShdw blurRad="38100" dist="38100" dir="2700000" algn="tl">
                  <a:srgbClr val="000000">
                    <a:alpha val="43137"/>
                  </a:srgbClr>
                </a:outerShdw>
              </a:effectLst>
              <a:cs typeface="Arial" charset="0"/>
            </a:endParaRPr>
          </a:p>
        </p:txBody>
      </p:sp>
      <p:pic>
        <p:nvPicPr>
          <p:cNvPr id="6" name="Picture 5"/>
          <p:cNvPicPr>
            <a:picLocks noChangeAspect="1"/>
          </p:cNvPicPr>
          <p:nvPr/>
        </p:nvPicPr>
        <p:blipFill>
          <a:blip r:embed="rId3"/>
          <a:stretch>
            <a:fillRect/>
          </a:stretch>
        </p:blipFill>
        <p:spPr>
          <a:xfrm>
            <a:off x="4641034" y="836712"/>
            <a:ext cx="4456815" cy="4752528"/>
          </a:xfrm>
          <a:prstGeom prst="rect">
            <a:avLst/>
          </a:prstGeom>
        </p:spPr>
      </p:pic>
      <p:sp>
        <p:nvSpPr>
          <p:cNvPr id="9" name="Rectangle 8"/>
          <p:cNvSpPr/>
          <p:nvPr/>
        </p:nvSpPr>
        <p:spPr>
          <a:xfrm>
            <a:off x="5292080" y="5578549"/>
            <a:ext cx="2808312" cy="923330"/>
          </a:xfrm>
          <a:prstGeom prst="rect">
            <a:avLst/>
          </a:prstGeom>
        </p:spPr>
        <p:txBody>
          <a:bodyPr wrap="square">
            <a:spAutoFit/>
          </a:bodyPr>
          <a:lstStyle/>
          <a:p>
            <a:endParaRPr lang="en-GB" i="1" dirty="0"/>
          </a:p>
          <a:p>
            <a:r>
              <a:rPr lang="en-US" dirty="0"/>
              <a:t>Transportation map </a:t>
            </a:r>
            <a:r>
              <a:rPr lang="en-US" dirty="0" smtClean="0"/>
              <a:t>of West </a:t>
            </a:r>
            <a:r>
              <a:rPr lang="en-US" dirty="0"/>
              <a:t>Berlin </a:t>
            </a:r>
            <a:r>
              <a:rPr lang="en-US" dirty="0" smtClean="0"/>
              <a:t>1966</a:t>
            </a:r>
            <a:endParaRPr lang="en-US" dirty="0"/>
          </a:p>
        </p:txBody>
      </p:sp>
    </p:spTree>
    <p:extLst>
      <p:ext uri="{BB962C8B-B14F-4D97-AF65-F5344CB8AC3E}">
        <p14:creationId xmlns:p14="http://schemas.microsoft.com/office/powerpoint/2010/main" val="9785324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9552" y="836712"/>
            <a:ext cx="8091230" cy="5924578"/>
          </a:xfrm>
          <a:prstGeom prst="rect">
            <a:avLst/>
          </a:prstGeom>
        </p:spPr>
      </p:pic>
      <p:sp>
        <p:nvSpPr>
          <p:cNvPr id="4" name="Rectangle 3"/>
          <p:cNvSpPr/>
          <p:nvPr/>
        </p:nvSpPr>
        <p:spPr>
          <a:xfrm>
            <a:off x="0" y="-1"/>
            <a:ext cx="9144000" cy="1071159"/>
          </a:xfrm>
          <a:prstGeom prst="rect">
            <a:avLst/>
          </a:prstGeom>
        </p:spPr>
        <p:txBody>
          <a:bodyPr wrap="square" lIns="540000" tIns="360000" rIns="540000" bIns="396000">
            <a:spAutoFit/>
          </a:bodyPr>
          <a:lstStyle/>
          <a:p>
            <a:pPr algn="just">
              <a:defRPr/>
            </a:pPr>
            <a:r>
              <a:rPr lang="en-GB" sz="2000" b="1" u="sng" dirty="0">
                <a:solidFill>
                  <a:srgbClr val="FF0000"/>
                </a:solidFill>
                <a:effectLst>
                  <a:outerShdw blurRad="38100" dist="38100" dir="2700000" algn="tl">
                    <a:srgbClr val="000000">
                      <a:alpha val="43137"/>
                    </a:srgbClr>
                  </a:outerShdw>
                </a:effectLst>
                <a:cs typeface="Arial" charset="0"/>
              </a:rPr>
              <a:t>6.  Space and Architecture in a Divided City</a:t>
            </a:r>
            <a:r>
              <a:rPr lang="en-GB" sz="2000" b="1" u="sng" dirty="0" smtClean="0">
                <a:solidFill>
                  <a:srgbClr val="FF0000"/>
                </a:solidFill>
                <a:effectLst>
                  <a:outerShdw blurRad="38100" dist="38100" dir="2700000" algn="tl">
                    <a:srgbClr val="000000">
                      <a:alpha val="43137"/>
                    </a:srgbClr>
                  </a:outerShdw>
                </a:effectLst>
                <a:cs typeface="Arial" charset="0"/>
              </a:rPr>
              <a:t>: Mapping Cold War Berlin</a:t>
            </a:r>
            <a:endParaRPr lang="en-GB" sz="1600" b="1" dirty="0" smtClean="0">
              <a:solidFill>
                <a:srgbClr val="FFFF00"/>
              </a:solidFill>
              <a:effectLst>
                <a:outerShdw blurRad="38100" dist="38100" dir="2700000" algn="tl">
                  <a:srgbClr val="000000">
                    <a:alpha val="43137"/>
                  </a:srgbClr>
                </a:outerShdw>
              </a:effectLst>
              <a:cs typeface="Arial" charset="0"/>
            </a:endParaRPr>
          </a:p>
        </p:txBody>
      </p:sp>
      <p:sp>
        <p:nvSpPr>
          <p:cNvPr id="5" name="Rectangle 4"/>
          <p:cNvSpPr/>
          <p:nvPr/>
        </p:nvSpPr>
        <p:spPr>
          <a:xfrm>
            <a:off x="3121465" y="901881"/>
            <a:ext cx="2927404" cy="338554"/>
          </a:xfrm>
          <a:prstGeom prst="rect">
            <a:avLst/>
          </a:prstGeom>
        </p:spPr>
        <p:txBody>
          <a:bodyPr wrap="none">
            <a:spAutoFit/>
          </a:bodyPr>
          <a:lstStyle/>
          <a:p>
            <a:r>
              <a:rPr lang="de-DE" sz="1600" b="1" dirty="0">
                <a:solidFill>
                  <a:srgbClr val="000000"/>
                </a:solidFill>
              </a:rPr>
              <a:t>U-Bahn Map </a:t>
            </a:r>
            <a:r>
              <a:rPr lang="de-DE" sz="1600" b="1" dirty="0" smtClean="0">
                <a:solidFill>
                  <a:srgbClr val="000000"/>
                </a:solidFill>
              </a:rPr>
              <a:t>(West </a:t>
            </a:r>
            <a:r>
              <a:rPr lang="de-DE" sz="1600" b="1" dirty="0">
                <a:solidFill>
                  <a:srgbClr val="000000"/>
                </a:solidFill>
              </a:rPr>
              <a:t>Berlin), </a:t>
            </a:r>
            <a:r>
              <a:rPr lang="de-DE" sz="1600" b="1" dirty="0" smtClean="0">
                <a:solidFill>
                  <a:srgbClr val="000000"/>
                </a:solidFill>
              </a:rPr>
              <a:t>1966</a:t>
            </a:r>
            <a:endParaRPr lang="de-DE" sz="1600" b="1" dirty="0">
              <a:solidFill>
                <a:srgbClr val="000000"/>
              </a:solidFill>
            </a:endParaRPr>
          </a:p>
        </p:txBody>
      </p:sp>
    </p:spTree>
    <p:extLst>
      <p:ext uri="{BB962C8B-B14F-4D97-AF65-F5344CB8AC3E}">
        <p14:creationId xmlns:p14="http://schemas.microsoft.com/office/powerpoint/2010/main" val="209970224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
            <a:ext cx="9144000" cy="1071159"/>
          </a:xfrm>
          <a:prstGeom prst="rect">
            <a:avLst/>
          </a:prstGeom>
        </p:spPr>
        <p:txBody>
          <a:bodyPr wrap="square" lIns="540000" tIns="360000" rIns="540000" bIns="396000">
            <a:spAutoFit/>
          </a:bodyPr>
          <a:lstStyle/>
          <a:p>
            <a:pPr algn="just">
              <a:defRPr/>
            </a:pPr>
            <a:r>
              <a:rPr lang="en-GB" sz="2000" b="1" u="sng" dirty="0">
                <a:solidFill>
                  <a:srgbClr val="FF0000"/>
                </a:solidFill>
                <a:effectLst>
                  <a:outerShdw blurRad="38100" dist="38100" dir="2700000" algn="tl">
                    <a:srgbClr val="000000">
                      <a:alpha val="43137"/>
                    </a:srgbClr>
                  </a:outerShdw>
                </a:effectLst>
                <a:cs typeface="Arial" charset="0"/>
              </a:rPr>
              <a:t>6.  Space and Architecture in a Divided City</a:t>
            </a:r>
            <a:r>
              <a:rPr lang="en-GB" sz="2000" b="1" u="sng" dirty="0" smtClean="0">
                <a:solidFill>
                  <a:srgbClr val="FF0000"/>
                </a:solidFill>
                <a:effectLst>
                  <a:outerShdw blurRad="38100" dist="38100" dir="2700000" algn="tl">
                    <a:srgbClr val="000000">
                      <a:alpha val="43137"/>
                    </a:srgbClr>
                  </a:outerShdw>
                </a:effectLst>
                <a:cs typeface="Arial" charset="0"/>
              </a:rPr>
              <a:t>: Mapping Cold War Berlin</a:t>
            </a:r>
            <a:endParaRPr lang="en-GB" sz="1600" b="1" dirty="0" smtClean="0">
              <a:solidFill>
                <a:srgbClr val="FFFF00"/>
              </a:solidFill>
              <a:effectLst>
                <a:outerShdw blurRad="38100" dist="38100" dir="2700000" algn="tl">
                  <a:srgbClr val="000000">
                    <a:alpha val="43137"/>
                  </a:srgbClr>
                </a:outerShdw>
              </a:effectLst>
              <a:cs typeface="Arial"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576" y="692696"/>
            <a:ext cx="8656434" cy="6165304"/>
          </a:xfrm>
          <a:prstGeom prst="rect">
            <a:avLst/>
          </a:prstGeom>
        </p:spPr>
      </p:pic>
      <p:sp>
        <p:nvSpPr>
          <p:cNvPr id="4" name="Rectangle 3"/>
          <p:cNvSpPr/>
          <p:nvPr/>
        </p:nvSpPr>
        <p:spPr>
          <a:xfrm>
            <a:off x="5652120" y="840525"/>
            <a:ext cx="1259632" cy="923330"/>
          </a:xfrm>
          <a:prstGeom prst="rect">
            <a:avLst/>
          </a:prstGeom>
        </p:spPr>
        <p:txBody>
          <a:bodyPr wrap="square">
            <a:spAutoFit/>
          </a:bodyPr>
          <a:lstStyle/>
          <a:p>
            <a:r>
              <a:rPr lang="en-US" b="1" dirty="0">
                <a:solidFill>
                  <a:schemeClr val="bg1"/>
                </a:solidFill>
                <a:effectLst>
                  <a:outerShdw blurRad="38100" dist="38100" dir="2700000" algn="tl">
                    <a:srgbClr val="000000">
                      <a:alpha val="43137"/>
                    </a:srgbClr>
                  </a:outerShdw>
                </a:effectLst>
              </a:rPr>
              <a:t>East Berlin </a:t>
            </a:r>
            <a:r>
              <a:rPr lang="en-US" b="1" dirty="0" smtClean="0">
                <a:solidFill>
                  <a:schemeClr val="bg1"/>
                </a:solidFill>
                <a:effectLst>
                  <a:outerShdw blurRad="38100" dist="38100" dir="2700000" algn="tl">
                    <a:srgbClr val="000000">
                      <a:alpha val="43137"/>
                    </a:srgbClr>
                  </a:outerShdw>
                </a:effectLst>
              </a:rPr>
              <a:t>S-</a:t>
            </a:r>
            <a:r>
              <a:rPr lang="en-US" b="1" dirty="0" err="1" smtClean="0">
                <a:solidFill>
                  <a:schemeClr val="bg1"/>
                </a:solidFill>
                <a:effectLst>
                  <a:outerShdw blurRad="38100" dist="38100" dir="2700000" algn="tl">
                    <a:srgbClr val="000000">
                      <a:alpha val="43137"/>
                    </a:srgbClr>
                  </a:outerShdw>
                </a:effectLst>
              </a:rPr>
              <a:t>Bahn</a:t>
            </a:r>
            <a:r>
              <a:rPr lang="en-US" b="1" dirty="0" smtClean="0">
                <a:solidFill>
                  <a:schemeClr val="bg1"/>
                </a:solidFill>
                <a:effectLst>
                  <a:outerShdw blurRad="38100" dist="38100" dir="2700000" algn="tl">
                    <a:srgbClr val="000000">
                      <a:alpha val="43137"/>
                    </a:srgbClr>
                  </a:outerShdw>
                </a:effectLst>
              </a:rPr>
              <a:t> </a:t>
            </a:r>
            <a:r>
              <a:rPr lang="en-US" b="1" dirty="0">
                <a:solidFill>
                  <a:schemeClr val="bg1"/>
                </a:solidFill>
                <a:effectLst>
                  <a:outerShdw blurRad="38100" dist="38100" dir="2700000" algn="tl">
                    <a:srgbClr val="000000">
                      <a:alpha val="43137"/>
                    </a:srgbClr>
                  </a:outerShdw>
                </a:effectLst>
              </a:rPr>
              <a:t>map, </a:t>
            </a:r>
            <a:r>
              <a:rPr lang="en-US" b="1" dirty="0" smtClean="0">
                <a:solidFill>
                  <a:schemeClr val="bg1"/>
                </a:solidFill>
                <a:effectLst>
                  <a:outerShdw blurRad="38100" dist="38100" dir="2700000" algn="tl">
                    <a:srgbClr val="000000">
                      <a:alpha val="43137"/>
                    </a:srgbClr>
                  </a:outerShdw>
                </a:effectLst>
              </a:rPr>
              <a:t>1984</a:t>
            </a:r>
            <a:endParaRPr lang="en-US"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4089655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
            <a:ext cx="9144000" cy="1071159"/>
          </a:xfrm>
          <a:prstGeom prst="rect">
            <a:avLst/>
          </a:prstGeom>
        </p:spPr>
        <p:txBody>
          <a:bodyPr wrap="square" lIns="540000" tIns="360000" rIns="540000" bIns="396000">
            <a:spAutoFit/>
          </a:bodyPr>
          <a:lstStyle/>
          <a:p>
            <a:pPr algn="just">
              <a:defRPr/>
            </a:pPr>
            <a:r>
              <a:rPr lang="en-GB" sz="2000" b="1" u="sng" dirty="0">
                <a:solidFill>
                  <a:srgbClr val="FF0000"/>
                </a:solidFill>
                <a:effectLst>
                  <a:outerShdw blurRad="38100" dist="38100" dir="2700000" algn="tl">
                    <a:srgbClr val="000000">
                      <a:alpha val="43137"/>
                    </a:srgbClr>
                  </a:outerShdw>
                </a:effectLst>
                <a:cs typeface="Arial" charset="0"/>
              </a:rPr>
              <a:t>6.  Space and Architecture in a Divided City</a:t>
            </a:r>
            <a:r>
              <a:rPr lang="en-GB" sz="2000" b="1" u="sng" dirty="0" smtClean="0">
                <a:solidFill>
                  <a:srgbClr val="FF0000"/>
                </a:solidFill>
                <a:effectLst>
                  <a:outerShdw blurRad="38100" dist="38100" dir="2700000" algn="tl">
                    <a:srgbClr val="000000">
                      <a:alpha val="43137"/>
                    </a:srgbClr>
                  </a:outerShdw>
                </a:effectLst>
                <a:cs typeface="Arial" charset="0"/>
              </a:rPr>
              <a:t>: Mapping Cold War Berlin</a:t>
            </a:r>
            <a:endParaRPr lang="en-GB" sz="1600" b="1" dirty="0" smtClean="0">
              <a:solidFill>
                <a:srgbClr val="FFFF00"/>
              </a:solidFill>
              <a:effectLst>
                <a:outerShdw blurRad="38100" dist="38100" dir="2700000" algn="tl">
                  <a:srgbClr val="000000">
                    <a:alpha val="43137"/>
                  </a:srgbClr>
                </a:outerShdw>
              </a:effectLst>
              <a:cs typeface="Arial" charset="0"/>
            </a:endParaRPr>
          </a:p>
        </p:txBody>
      </p:sp>
      <p:pic>
        <p:nvPicPr>
          <p:cNvPr id="3" name="Picture 2"/>
          <p:cNvPicPr>
            <a:picLocks noChangeAspect="1"/>
          </p:cNvPicPr>
          <p:nvPr/>
        </p:nvPicPr>
        <p:blipFill>
          <a:blip r:embed="rId2"/>
          <a:stretch>
            <a:fillRect/>
          </a:stretch>
        </p:blipFill>
        <p:spPr>
          <a:xfrm>
            <a:off x="355606" y="692696"/>
            <a:ext cx="8432787" cy="6165304"/>
          </a:xfrm>
          <a:prstGeom prst="rect">
            <a:avLst/>
          </a:prstGeom>
        </p:spPr>
      </p:pic>
      <p:sp>
        <p:nvSpPr>
          <p:cNvPr id="4" name="Rectangle 3"/>
          <p:cNvSpPr/>
          <p:nvPr/>
        </p:nvSpPr>
        <p:spPr>
          <a:xfrm>
            <a:off x="6948264" y="1394522"/>
            <a:ext cx="1656184" cy="923330"/>
          </a:xfrm>
          <a:prstGeom prst="rect">
            <a:avLst/>
          </a:prstGeom>
        </p:spPr>
        <p:txBody>
          <a:bodyPr wrap="square">
            <a:spAutoFit/>
          </a:bodyPr>
          <a:lstStyle/>
          <a:p>
            <a:pPr algn="r"/>
            <a:r>
              <a:rPr lang="en-US" b="1" dirty="0" smtClean="0">
                <a:solidFill>
                  <a:schemeClr val="bg1"/>
                </a:solidFill>
                <a:effectLst>
                  <a:outerShdw blurRad="38100" dist="38100" dir="2700000" algn="tl">
                    <a:srgbClr val="000000">
                      <a:alpha val="43137"/>
                    </a:srgbClr>
                  </a:outerShdw>
                </a:effectLst>
              </a:rPr>
              <a:t>West </a:t>
            </a:r>
            <a:r>
              <a:rPr lang="en-US" b="1" dirty="0">
                <a:solidFill>
                  <a:schemeClr val="bg1"/>
                </a:solidFill>
                <a:effectLst>
                  <a:outerShdw blurRad="38100" dist="38100" dir="2700000" algn="tl">
                    <a:srgbClr val="000000">
                      <a:alpha val="43137"/>
                    </a:srgbClr>
                  </a:outerShdw>
                </a:effectLst>
              </a:rPr>
              <a:t>Berlin </a:t>
            </a:r>
            <a:r>
              <a:rPr lang="en-US" b="1" dirty="0" smtClean="0">
                <a:solidFill>
                  <a:schemeClr val="bg1"/>
                </a:solidFill>
                <a:effectLst>
                  <a:outerShdw blurRad="38100" dist="38100" dir="2700000" algn="tl">
                    <a:srgbClr val="000000">
                      <a:alpha val="43137"/>
                    </a:srgbClr>
                  </a:outerShdw>
                </a:effectLst>
              </a:rPr>
              <a:t>S- and U-</a:t>
            </a:r>
            <a:r>
              <a:rPr lang="en-US" b="1" dirty="0" err="1" smtClean="0">
                <a:solidFill>
                  <a:schemeClr val="bg1"/>
                </a:solidFill>
                <a:effectLst>
                  <a:outerShdw blurRad="38100" dist="38100" dir="2700000" algn="tl">
                    <a:srgbClr val="000000">
                      <a:alpha val="43137"/>
                    </a:srgbClr>
                  </a:outerShdw>
                </a:effectLst>
              </a:rPr>
              <a:t>Bahn</a:t>
            </a:r>
            <a:r>
              <a:rPr lang="en-US" b="1" dirty="0" smtClean="0">
                <a:solidFill>
                  <a:schemeClr val="bg1"/>
                </a:solidFill>
                <a:effectLst>
                  <a:outerShdw blurRad="38100" dist="38100" dir="2700000" algn="tl">
                    <a:srgbClr val="000000">
                      <a:alpha val="43137"/>
                    </a:srgbClr>
                  </a:outerShdw>
                </a:effectLst>
              </a:rPr>
              <a:t> </a:t>
            </a:r>
            <a:r>
              <a:rPr lang="en-US" b="1" dirty="0">
                <a:solidFill>
                  <a:schemeClr val="bg1"/>
                </a:solidFill>
                <a:effectLst>
                  <a:outerShdw blurRad="38100" dist="38100" dir="2700000" algn="tl">
                    <a:srgbClr val="000000">
                      <a:alpha val="43137"/>
                    </a:srgbClr>
                  </a:outerShdw>
                </a:effectLst>
              </a:rPr>
              <a:t>map, 1984</a:t>
            </a:r>
          </a:p>
        </p:txBody>
      </p:sp>
    </p:spTree>
    <p:extLst>
      <p:ext uri="{BB962C8B-B14F-4D97-AF65-F5344CB8AC3E}">
        <p14:creationId xmlns:p14="http://schemas.microsoft.com/office/powerpoint/2010/main" val="216037970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25171" y="3494257"/>
            <a:ext cx="2552627" cy="3394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32911" y="0"/>
            <a:ext cx="5244887" cy="34942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34924" y="0"/>
            <a:ext cx="9359452" cy="1829211"/>
          </a:xfrm>
          <a:prstGeom prst="rect">
            <a:avLst/>
          </a:prstGeom>
        </p:spPr>
        <p:txBody>
          <a:bodyPr wrap="square" lIns="540000" tIns="540000" rIns="540000" bIns="540000">
            <a:spAutoFit/>
          </a:bodyPr>
          <a:lstStyle/>
          <a:p>
            <a:pPr>
              <a:defRPr/>
            </a:pPr>
            <a:r>
              <a:rPr lang="en-GB" sz="2400" b="1" u="sng" dirty="0" smtClean="0">
                <a:solidFill>
                  <a:srgbClr val="FF0000"/>
                </a:solidFill>
                <a:effectLst>
                  <a:outerShdw blurRad="38100" dist="38100" dir="2700000" algn="tl">
                    <a:srgbClr val="000000">
                      <a:alpha val="43137"/>
                    </a:srgbClr>
                  </a:outerShdw>
                </a:effectLst>
                <a:cs typeface="Arial" charset="0"/>
              </a:rPr>
              <a:t>6.  Space </a:t>
            </a:r>
            <a:r>
              <a:rPr lang="en-GB" sz="2400" b="1" u="sng" dirty="0">
                <a:solidFill>
                  <a:srgbClr val="FF0000"/>
                </a:solidFill>
                <a:effectLst>
                  <a:outerShdw blurRad="38100" dist="38100" dir="2700000" algn="tl">
                    <a:srgbClr val="000000">
                      <a:alpha val="43137"/>
                    </a:srgbClr>
                  </a:outerShdw>
                </a:effectLst>
                <a:cs typeface="Arial" charset="0"/>
              </a:rPr>
              <a:t>and Architecture in a Divided </a:t>
            </a:r>
            <a:r>
              <a:rPr lang="en-GB" sz="2400" b="1" u="sng" dirty="0" smtClean="0">
                <a:solidFill>
                  <a:srgbClr val="FF0000"/>
                </a:solidFill>
                <a:effectLst>
                  <a:outerShdw blurRad="38100" dist="38100" dir="2700000" algn="tl">
                    <a:srgbClr val="000000">
                      <a:alpha val="43137"/>
                    </a:srgbClr>
                  </a:outerShdw>
                </a:effectLst>
                <a:cs typeface="Arial" charset="0"/>
              </a:rPr>
              <a:t>City:</a:t>
            </a:r>
          </a:p>
          <a:p>
            <a:pPr>
              <a:defRPr/>
            </a:pPr>
            <a:r>
              <a:rPr lang="en-GB" sz="2400" b="1" u="sng" dirty="0" err="1" smtClean="0">
                <a:solidFill>
                  <a:srgbClr val="FF0000"/>
                </a:solidFill>
                <a:effectLst>
                  <a:outerShdw blurRad="38100" dist="38100" dir="2700000" algn="tl">
                    <a:srgbClr val="000000">
                      <a:alpha val="43137"/>
                    </a:srgbClr>
                  </a:outerShdw>
                </a:effectLst>
                <a:cs typeface="Arial" charset="0"/>
              </a:rPr>
              <a:t>Potsdamer</a:t>
            </a:r>
            <a:r>
              <a:rPr lang="en-GB" sz="2400" b="1" u="sng" dirty="0" smtClean="0">
                <a:solidFill>
                  <a:srgbClr val="FF0000"/>
                </a:solidFill>
                <a:effectLst>
                  <a:outerShdw blurRad="38100" dist="38100" dir="2700000" algn="tl">
                    <a:srgbClr val="000000">
                      <a:alpha val="43137"/>
                    </a:srgbClr>
                  </a:outerShdw>
                </a:effectLst>
                <a:cs typeface="Arial" charset="0"/>
              </a:rPr>
              <a:t> </a:t>
            </a:r>
            <a:r>
              <a:rPr lang="en-GB" sz="2400" b="1" u="sng" dirty="0" err="1" smtClean="0">
                <a:solidFill>
                  <a:srgbClr val="FF0000"/>
                </a:solidFill>
                <a:effectLst>
                  <a:outerShdw blurRad="38100" dist="38100" dir="2700000" algn="tl">
                    <a:srgbClr val="000000">
                      <a:alpha val="43137"/>
                    </a:srgbClr>
                  </a:outerShdw>
                </a:effectLst>
                <a:cs typeface="Arial" charset="0"/>
              </a:rPr>
              <a:t>Platz</a:t>
            </a:r>
            <a:endParaRPr lang="en-GB" sz="2400" b="1" dirty="0">
              <a:effectLst>
                <a:outerShdw blurRad="38100" dist="38100" dir="2700000" algn="tl">
                  <a:srgbClr val="000000">
                    <a:alpha val="43137"/>
                  </a:srgbClr>
                </a:outerShdw>
              </a:effectLst>
              <a:cs typeface="Arial" charset="0"/>
            </a:endParaRPr>
          </a:p>
        </p:txBody>
      </p:sp>
      <p:pic>
        <p:nvPicPr>
          <p:cNvPr id="11" name="Picture 2" descr="http://4.bp.blogspot.com/-aKcZRfqj7Mg/UGzHph8mXII/AAAAAAAAAaQ/iVDE00itZ5o/s1600/2_fram.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924" y="1340768"/>
            <a:ext cx="4600575" cy="3286126"/>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http://gsb.download.bva.bund.de/BR/schaufenster/img/31-3.jpg"/>
          <p:cNvPicPr/>
          <p:nvPr/>
        </p:nvPicPr>
        <p:blipFill>
          <a:blip r:embed="rId6">
            <a:extLst>
              <a:ext uri="{28A0092B-C50C-407E-A947-70E740481C1C}">
                <a14:useLocalDpi xmlns:a14="http://schemas.microsoft.com/office/drawing/2010/main" val="0"/>
              </a:ext>
            </a:extLst>
          </a:blip>
          <a:srcRect/>
          <a:stretch>
            <a:fillRect/>
          </a:stretch>
        </p:blipFill>
        <p:spPr bwMode="auto">
          <a:xfrm>
            <a:off x="1862671" y="3467457"/>
            <a:ext cx="4762500" cy="3448050"/>
          </a:xfrm>
          <a:prstGeom prst="rect">
            <a:avLst/>
          </a:prstGeom>
          <a:noFill/>
          <a:ln>
            <a:noFill/>
          </a:ln>
        </p:spPr>
      </p:pic>
    </p:spTree>
    <p:extLst>
      <p:ext uri="{BB962C8B-B14F-4D97-AF65-F5344CB8AC3E}">
        <p14:creationId xmlns:p14="http://schemas.microsoft.com/office/powerpoint/2010/main" val="167918126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11897"/>
            <a:ext cx="5030039" cy="3438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71436" y="729939"/>
            <a:ext cx="4638969" cy="3583537"/>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000" b="1" dirty="0" smtClean="0">
                <a:solidFill>
                  <a:srgbClr val="FFFF00"/>
                </a:solidFill>
                <a:cs typeface="Arial" charset="0"/>
              </a:rPr>
              <a:t>Manned border between East and West</a:t>
            </a:r>
          </a:p>
          <a:p>
            <a:pPr marL="342900" indent="-342900">
              <a:buFont typeface="Arial" panose="020B0604020202020204" pitchFamily="34" charset="0"/>
              <a:buChar char="•"/>
              <a:defRPr/>
            </a:pPr>
            <a:r>
              <a:rPr lang="en-GB" sz="2000" b="1" dirty="0" smtClean="0">
                <a:solidFill>
                  <a:srgbClr val="FFFF00"/>
                </a:solidFill>
                <a:cs typeface="Arial" charset="0"/>
              </a:rPr>
              <a:t>Passport control – </a:t>
            </a:r>
            <a:r>
              <a:rPr lang="en-GB" sz="2000" b="1" i="1" dirty="0" err="1">
                <a:solidFill>
                  <a:srgbClr val="FFFF00"/>
                </a:solidFill>
                <a:cs typeface="Arial" charset="0"/>
              </a:rPr>
              <a:t>Tränenpalast</a:t>
            </a:r>
            <a:r>
              <a:rPr lang="en-GB" sz="2000" b="1" dirty="0">
                <a:solidFill>
                  <a:srgbClr val="FFFF00"/>
                </a:solidFill>
                <a:cs typeface="Arial" charset="0"/>
              </a:rPr>
              <a:t> </a:t>
            </a:r>
            <a:r>
              <a:rPr lang="en-GB" sz="2000" b="1" dirty="0" smtClean="0">
                <a:solidFill>
                  <a:srgbClr val="FFFF00"/>
                </a:solidFill>
                <a:cs typeface="Arial" charset="0"/>
              </a:rPr>
              <a:t>(‘Palace </a:t>
            </a:r>
            <a:r>
              <a:rPr lang="en-GB" sz="2000" b="1" dirty="0">
                <a:solidFill>
                  <a:srgbClr val="FFFF00"/>
                </a:solidFill>
                <a:cs typeface="Arial" charset="0"/>
              </a:rPr>
              <a:t>of </a:t>
            </a:r>
            <a:r>
              <a:rPr lang="en-GB" sz="2000" b="1" dirty="0" smtClean="0">
                <a:solidFill>
                  <a:srgbClr val="FFFF00"/>
                </a:solidFill>
                <a:cs typeface="Arial" charset="0"/>
              </a:rPr>
              <a:t>Tears’) for easterners exiting to West</a:t>
            </a:r>
          </a:p>
          <a:p>
            <a:pPr marL="342900" indent="-342900">
              <a:buFont typeface="Arial" panose="020B0604020202020204" pitchFamily="34" charset="0"/>
              <a:buChar char="•"/>
              <a:defRPr/>
            </a:pPr>
            <a:endParaRPr lang="en-GB" sz="2100" b="1" dirty="0" smtClean="0">
              <a:solidFill>
                <a:srgbClr val="FF0000"/>
              </a:solidFill>
              <a:cs typeface="Arial" charset="0"/>
            </a:endParaRPr>
          </a:p>
          <a:p>
            <a:pPr>
              <a:defRPr/>
            </a:pPr>
            <a:r>
              <a:rPr lang="en-GB" sz="2100" b="1" u="sng" dirty="0" smtClean="0">
                <a:solidFill>
                  <a:srgbClr val="FF0000"/>
                </a:solidFill>
                <a:effectLst>
                  <a:outerShdw blurRad="38100" dist="38100" dir="2700000" algn="tl">
                    <a:srgbClr val="000000">
                      <a:alpha val="43137"/>
                    </a:srgbClr>
                  </a:outerShdw>
                </a:effectLst>
                <a:cs typeface="Arial" charset="0"/>
              </a:rPr>
              <a:t> </a:t>
            </a:r>
            <a:endParaRPr lang="en-GB" sz="2100" b="1" dirty="0">
              <a:effectLst>
                <a:outerShdw blurRad="38100" dist="38100" dir="2700000" algn="tl">
                  <a:srgbClr val="000000">
                    <a:alpha val="43137"/>
                  </a:srgbClr>
                </a:outerShdw>
              </a:effectLst>
              <a:cs typeface="Arial" charset="0"/>
            </a:endParaRPr>
          </a:p>
        </p:txBody>
      </p:sp>
      <p:pic>
        <p:nvPicPr>
          <p:cNvPr id="12"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436" y="3140968"/>
            <a:ext cx="5082487" cy="37275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b="7289"/>
          <a:stretch/>
        </p:blipFill>
        <p:spPr bwMode="auto">
          <a:xfrm>
            <a:off x="4884529" y="4077072"/>
            <a:ext cx="4264918" cy="27770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14"/>
          <p:cNvSpPr/>
          <p:nvPr/>
        </p:nvSpPr>
        <p:spPr>
          <a:xfrm>
            <a:off x="-34924" y="0"/>
            <a:ext cx="9204915" cy="1459879"/>
          </a:xfrm>
          <a:prstGeom prst="rect">
            <a:avLst/>
          </a:prstGeom>
        </p:spPr>
        <p:txBody>
          <a:bodyPr wrap="square" lIns="540000" tIns="540000" rIns="540000" bIns="540000">
            <a:spAutoFit/>
          </a:bodyPr>
          <a:lstStyle/>
          <a:p>
            <a:pPr>
              <a:defRPr/>
            </a:pPr>
            <a:r>
              <a:rPr lang="en-GB" sz="2400" b="1" u="sng" dirty="0" smtClean="0">
                <a:solidFill>
                  <a:srgbClr val="FF0000"/>
                </a:solidFill>
                <a:effectLst>
                  <a:outerShdw blurRad="38100" dist="38100" dir="2700000" algn="tl">
                    <a:srgbClr val="000000">
                      <a:alpha val="43137"/>
                    </a:srgbClr>
                  </a:outerShdw>
                </a:effectLst>
                <a:cs typeface="Arial" charset="0"/>
              </a:rPr>
              <a:t>6.  Space </a:t>
            </a:r>
            <a:r>
              <a:rPr lang="en-GB" sz="2400" b="1" u="sng" dirty="0">
                <a:solidFill>
                  <a:srgbClr val="FF0000"/>
                </a:solidFill>
                <a:effectLst>
                  <a:outerShdw blurRad="38100" dist="38100" dir="2700000" algn="tl">
                    <a:srgbClr val="000000">
                      <a:alpha val="43137"/>
                    </a:srgbClr>
                  </a:outerShdw>
                </a:effectLst>
                <a:cs typeface="Arial" charset="0"/>
              </a:rPr>
              <a:t>and Architecture in a Divided </a:t>
            </a:r>
            <a:r>
              <a:rPr lang="en-GB" sz="2400" b="1" u="sng" dirty="0" smtClean="0">
                <a:solidFill>
                  <a:srgbClr val="FF0000"/>
                </a:solidFill>
                <a:effectLst>
                  <a:outerShdw blurRad="38100" dist="38100" dir="2700000" algn="tl">
                    <a:srgbClr val="000000">
                      <a:alpha val="43137"/>
                    </a:srgbClr>
                  </a:outerShdw>
                </a:effectLst>
                <a:cs typeface="Arial" charset="0"/>
              </a:rPr>
              <a:t>City: </a:t>
            </a:r>
            <a:r>
              <a:rPr lang="en-GB" sz="2400" b="1" u="sng" dirty="0" err="1" smtClean="0">
                <a:solidFill>
                  <a:srgbClr val="FF0000"/>
                </a:solidFill>
                <a:effectLst>
                  <a:outerShdw blurRad="38100" dist="38100" dir="2700000" algn="tl">
                    <a:srgbClr val="000000">
                      <a:alpha val="43137"/>
                    </a:srgbClr>
                  </a:outerShdw>
                </a:effectLst>
                <a:cs typeface="Arial" charset="0"/>
              </a:rPr>
              <a:t>Friedrichstrasse</a:t>
            </a:r>
            <a:endParaRPr lang="en-GB" sz="2400" b="1" dirty="0">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32519996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3897" y="925298"/>
            <a:ext cx="3595010" cy="3306538"/>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400" b="1" i="1" dirty="0" err="1" smtClean="0">
                <a:solidFill>
                  <a:srgbClr val="FFFF00"/>
                </a:solidFill>
                <a:cs typeface="Arial" charset="0"/>
              </a:rPr>
              <a:t>Intershops</a:t>
            </a:r>
            <a:r>
              <a:rPr lang="en-GB" sz="2400" b="1" i="1" dirty="0" smtClean="0">
                <a:solidFill>
                  <a:srgbClr val="FFFF00"/>
                </a:solidFill>
                <a:cs typeface="Arial" charset="0"/>
              </a:rPr>
              <a:t> </a:t>
            </a:r>
            <a:r>
              <a:rPr lang="en-GB" sz="2400" b="1" dirty="0" smtClean="0">
                <a:solidFill>
                  <a:srgbClr val="FFFF00"/>
                </a:solidFill>
                <a:cs typeface="Arial" charset="0"/>
              </a:rPr>
              <a:t> - GDR stores where Western produce could be purchased</a:t>
            </a:r>
            <a:endParaRPr lang="en-GB" sz="2400" b="1" dirty="0" smtClean="0">
              <a:solidFill>
                <a:srgbClr val="FF0000"/>
              </a:solidFill>
              <a:cs typeface="Arial" charset="0"/>
            </a:endParaRPr>
          </a:p>
          <a:p>
            <a:pPr>
              <a:defRPr/>
            </a:pPr>
            <a:r>
              <a:rPr lang="en-GB" sz="2400" b="1" u="sng" dirty="0" smtClean="0">
                <a:solidFill>
                  <a:srgbClr val="FF0000"/>
                </a:solidFill>
                <a:effectLst>
                  <a:outerShdw blurRad="38100" dist="38100" dir="2700000" algn="tl">
                    <a:srgbClr val="000000">
                      <a:alpha val="43137"/>
                    </a:srgbClr>
                  </a:outerShdw>
                </a:effectLst>
                <a:cs typeface="Arial" charset="0"/>
              </a:rPr>
              <a:t> </a:t>
            </a:r>
            <a:endParaRPr lang="en-GB" sz="2400" b="1" dirty="0">
              <a:effectLst>
                <a:outerShdw blurRad="38100" dist="38100" dir="2700000" algn="tl">
                  <a:srgbClr val="000000">
                    <a:alpha val="43137"/>
                  </a:srgbClr>
                </a:outerShdw>
              </a:effectLst>
              <a:cs typeface="Arial" charset="0"/>
            </a:endParaRPr>
          </a:p>
        </p:txBody>
      </p:sp>
      <p:sp>
        <p:nvSpPr>
          <p:cNvPr id="15" name="Rectangle 14"/>
          <p:cNvSpPr/>
          <p:nvPr/>
        </p:nvSpPr>
        <p:spPr>
          <a:xfrm>
            <a:off x="-34924" y="0"/>
            <a:ext cx="9204915" cy="1459879"/>
          </a:xfrm>
          <a:prstGeom prst="rect">
            <a:avLst/>
          </a:prstGeom>
        </p:spPr>
        <p:txBody>
          <a:bodyPr wrap="square" lIns="540000" tIns="540000" rIns="540000" bIns="540000">
            <a:spAutoFit/>
          </a:bodyPr>
          <a:lstStyle/>
          <a:p>
            <a:pPr>
              <a:defRPr/>
            </a:pPr>
            <a:r>
              <a:rPr lang="en-GB" sz="2400" b="1" u="sng" dirty="0" smtClean="0">
                <a:solidFill>
                  <a:srgbClr val="FF0000"/>
                </a:solidFill>
                <a:effectLst>
                  <a:outerShdw blurRad="38100" dist="38100" dir="2700000" algn="tl">
                    <a:srgbClr val="000000">
                      <a:alpha val="43137"/>
                    </a:srgbClr>
                  </a:outerShdw>
                </a:effectLst>
                <a:cs typeface="Arial" charset="0"/>
              </a:rPr>
              <a:t>6.  Space </a:t>
            </a:r>
            <a:r>
              <a:rPr lang="en-GB" sz="2400" b="1" u="sng" dirty="0">
                <a:solidFill>
                  <a:srgbClr val="FF0000"/>
                </a:solidFill>
                <a:effectLst>
                  <a:outerShdw blurRad="38100" dist="38100" dir="2700000" algn="tl">
                    <a:srgbClr val="000000">
                      <a:alpha val="43137"/>
                    </a:srgbClr>
                  </a:outerShdw>
                </a:effectLst>
                <a:cs typeface="Arial" charset="0"/>
              </a:rPr>
              <a:t>and Architecture in a Divided </a:t>
            </a:r>
            <a:r>
              <a:rPr lang="en-GB" sz="2400" b="1" u="sng" dirty="0" smtClean="0">
                <a:solidFill>
                  <a:srgbClr val="FF0000"/>
                </a:solidFill>
                <a:effectLst>
                  <a:outerShdw blurRad="38100" dist="38100" dir="2700000" algn="tl">
                    <a:srgbClr val="000000">
                      <a:alpha val="43137"/>
                    </a:srgbClr>
                  </a:outerShdw>
                </a:effectLst>
                <a:cs typeface="Arial" charset="0"/>
              </a:rPr>
              <a:t>City: </a:t>
            </a:r>
            <a:r>
              <a:rPr lang="en-GB" sz="2400" b="1" u="sng" dirty="0" err="1" smtClean="0">
                <a:solidFill>
                  <a:srgbClr val="FF0000"/>
                </a:solidFill>
                <a:effectLst>
                  <a:outerShdw blurRad="38100" dist="38100" dir="2700000" algn="tl">
                    <a:srgbClr val="000000">
                      <a:alpha val="43137"/>
                    </a:srgbClr>
                  </a:outerShdw>
                </a:effectLst>
                <a:cs typeface="Arial" charset="0"/>
              </a:rPr>
              <a:t>Friedrichstrasse</a:t>
            </a:r>
            <a:endParaRPr lang="en-GB" sz="2400" b="1" dirty="0">
              <a:effectLst>
                <a:outerShdw blurRad="38100" dist="38100" dir="2700000" algn="tl">
                  <a:srgbClr val="000000">
                    <a:alpha val="43137"/>
                  </a:srgbClr>
                </a:outerShdw>
              </a:effectLst>
              <a:cs typeface="Arial" charset="0"/>
            </a:endParaRPr>
          </a:p>
        </p:txBody>
      </p:sp>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41214"/>
            <a:ext cx="4937770" cy="33167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31112" y="968152"/>
            <a:ext cx="5657850" cy="3790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3"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24128" y="4149080"/>
            <a:ext cx="3464834" cy="26690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957314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3898" y="925298"/>
            <a:ext cx="3169747" cy="2937206"/>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400" b="1" dirty="0" smtClean="0">
                <a:solidFill>
                  <a:srgbClr val="FFFF00"/>
                </a:solidFill>
                <a:cs typeface="Arial" charset="0"/>
              </a:rPr>
              <a:t>Ghost </a:t>
            </a:r>
            <a:r>
              <a:rPr lang="en-GB" sz="2400" b="1" dirty="0">
                <a:solidFill>
                  <a:srgbClr val="FFFF00"/>
                </a:solidFill>
                <a:cs typeface="Arial" charset="0"/>
              </a:rPr>
              <a:t>stations (</a:t>
            </a:r>
            <a:r>
              <a:rPr lang="en-GB" sz="2400" b="1" dirty="0" err="1" smtClean="0">
                <a:solidFill>
                  <a:srgbClr val="FFFF00"/>
                </a:solidFill>
                <a:cs typeface="Arial" charset="0"/>
              </a:rPr>
              <a:t>Geisterbahnhöfe</a:t>
            </a:r>
            <a:r>
              <a:rPr lang="en-GB" sz="2400" b="1" dirty="0" smtClean="0">
                <a:solidFill>
                  <a:srgbClr val="FFFF00"/>
                </a:solidFill>
                <a:cs typeface="Arial" charset="0"/>
              </a:rPr>
              <a:t>)</a:t>
            </a:r>
            <a:endParaRPr lang="en-GB" sz="2400" b="1" dirty="0" smtClean="0">
              <a:solidFill>
                <a:srgbClr val="FF0000"/>
              </a:solidFill>
              <a:cs typeface="Arial" charset="0"/>
            </a:endParaRPr>
          </a:p>
          <a:p>
            <a:pPr>
              <a:defRPr/>
            </a:pPr>
            <a:r>
              <a:rPr lang="en-GB" sz="2400" b="1" u="sng" dirty="0" smtClean="0">
                <a:solidFill>
                  <a:srgbClr val="FF0000"/>
                </a:solidFill>
                <a:effectLst>
                  <a:outerShdw blurRad="38100" dist="38100" dir="2700000" algn="tl">
                    <a:srgbClr val="000000">
                      <a:alpha val="43137"/>
                    </a:srgbClr>
                  </a:outerShdw>
                </a:effectLst>
                <a:cs typeface="Arial" charset="0"/>
              </a:rPr>
              <a:t> </a:t>
            </a:r>
            <a:endParaRPr lang="en-GB" sz="2400" b="1" dirty="0">
              <a:effectLst>
                <a:outerShdw blurRad="38100" dist="38100" dir="2700000" algn="tl">
                  <a:srgbClr val="000000">
                    <a:alpha val="43137"/>
                  </a:srgbClr>
                </a:outerShdw>
              </a:effectLst>
              <a:cs typeface="Arial" charset="0"/>
            </a:endParaRPr>
          </a:p>
        </p:txBody>
      </p:sp>
      <p:sp>
        <p:nvSpPr>
          <p:cNvPr id="15" name="Rectangle 14"/>
          <p:cNvSpPr/>
          <p:nvPr/>
        </p:nvSpPr>
        <p:spPr>
          <a:xfrm>
            <a:off x="-34924" y="0"/>
            <a:ext cx="9204915" cy="1459879"/>
          </a:xfrm>
          <a:prstGeom prst="rect">
            <a:avLst/>
          </a:prstGeom>
        </p:spPr>
        <p:txBody>
          <a:bodyPr wrap="square" lIns="540000" tIns="540000" rIns="540000" bIns="540000">
            <a:spAutoFit/>
          </a:bodyPr>
          <a:lstStyle/>
          <a:p>
            <a:pPr>
              <a:defRPr/>
            </a:pPr>
            <a:r>
              <a:rPr lang="en-GB" sz="2400" b="1" u="sng" dirty="0" smtClean="0">
                <a:solidFill>
                  <a:srgbClr val="FF0000"/>
                </a:solidFill>
                <a:effectLst>
                  <a:outerShdw blurRad="38100" dist="38100" dir="2700000" algn="tl">
                    <a:srgbClr val="000000">
                      <a:alpha val="43137"/>
                    </a:srgbClr>
                  </a:outerShdw>
                </a:effectLst>
                <a:cs typeface="Arial" charset="0"/>
              </a:rPr>
              <a:t>6.  Space </a:t>
            </a:r>
            <a:r>
              <a:rPr lang="en-GB" sz="2400" b="1" u="sng" dirty="0">
                <a:solidFill>
                  <a:srgbClr val="FF0000"/>
                </a:solidFill>
                <a:effectLst>
                  <a:outerShdw blurRad="38100" dist="38100" dir="2700000" algn="tl">
                    <a:srgbClr val="000000">
                      <a:alpha val="43137"/>
                    </a:srgbClr>
                  </a:outerShdw>
                </a:effectLst>
                <a:cs typeface="Arial" charset="0"/>
              </a:rPr>
              <a:t>and Architecture in a Divided </a:t>
            </a:r>
            <a:r>
              <a:rPr lang="en-GB" sz="2400" b="1" u="sng" dirty="0" smtClean="0">
                <a:solidFill>
                  <a:srgbClr val="FF0000"/>
                </a:solidFill>
                <a:effectLst>
                  <a:outerShdw blurRad="38100" dist="38100" dir="2700000" algn="tl">
                    <a:srgbClr val="000000">
                      <a:alpha val="43137"/>
                    </a:srgbClr>
                  </a:outerShdw>
                </a:effectLst>
                <a:cs typeface="Arial" charset="0"/>
              </a:rPr>
              <a:t>City</a:t>
            </a:r>
            <a:r>
              <a:rPr lang="en-GB" sz="2400" b="1" u="sng" dirty="0">
                <a:solidFill>
                  <a:srgbClr val="FF0000"/>
                </a:solidFill>
                <a:effectLst>
                  <a:outerShdw blurRad="38100" dist="38100" dir="2700000" algn="tl">
                    <a:srgbClr val="000000">
                      <a:alpha val="43137"/>
                    </a:srgbClr>
                  </a:outerShdw>
                </a:effectLst>
                <a:cs typeface="Arial" charset="0"/>
              </a:rPr>
              <a:t>: U-</a:t>
            </a:r>
            <a:r>
              <a:rPr lang="en-GB" sz="2400" b="1" u="sng" dirty="0" err="1">
                <a:solidFill>
                  <a:srgbClr val="FF0000"/>
                </a:solidFill>
                <a:effectLst>
                  <a:outerShdw blurRad="38100" dist="38100" dir="2700000" algn="tl">
                    <a:srgbClr val="000000">
                      <a:alpha val="43137"/>
                    </a:srgbClr>
                  </a:outerShdw>
                </a:effectLst>
                <a:cs typeface="Arial" charset="0"/>
              </a:rPr>
              <a:t>Bahn</a:t>
            </a:r>
            <a:endParaRPr lang="en-GB" sz="2400" b="1" u="sng" dirty="0" smtClean="0">
              <a:solidFill>
                <a:srgbClr val="FF0000"/>
              </a:solidFill>
              <a:effectLst>
                <a:outerShdw blurRad="38100" dist="38100" dir="2700000" algn="tl">
                  <a:srgbClr val="000000">
                    <a:alpha val="43137"/>
                  </a:srgbClr>
                </a:outerShdw>
              </a:effectLst>
              <a:cs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1840" y="925298"/>
            <a:ext cx="6012160" cy="57942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817939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04" y="0"/>
            <a:ext cx="4174604" cy="47701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50"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86972" y="0"/>
            <a:ext cx="3810000" cy="3533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144" y="0"/>
            <a:ext cx="9196828" cy="2567874"/>
          </a:xfrm>
          <a:prstGeom prst="rect">
            <a:avLst/>
          </a:prstGeom>
        </p:spPr>
        <p:txBody>
          <a:bodyPr wrap="square" lIns="540000" tIns="540000" rIns="540000" bIns="540000">
            <a:spAutoFit/>
          </a:bodyPr>
          <a:lstStyle/>
          <a:p>
            <a:pPr algn="ctr">
              <a:defRPr/>
            </a:pPr>
            <a:r>
              <a:rPr lang="en-GB" sz="2400" b="1" u="sng" dirty="0" smtClean="0">
                <a:solidFill>
                  <a:srgbClr val="FF0000"/>
                </a:solidFill>
                <a:effectLst>
                  <a:outerShdw blurRad="38100" dist="38100" dir="2700000" algn="tl">
                    <a:srgbClr val="000000">
                      <a:alpha val="43137"/>
                    </a:srgbClr>
                  </a:outerShdw>
                </a:effectLst>
                <a:cs typeface="Arial" charset="0"/>
              </a:rPr>
              <a:t>6. Space </a:t>
            </a:r>
            <a:r>
              <a:rPr lang="en-GB" sz="2400" b="1" u="sng" dirty="0">
                <a:solidFill>
                  <a:srgbClr val="FF0000"/>
                </a:solidFill>
                <a:effectLst>
                  <a:outerShdw blurRad="38100" dist="38100" dir="2700000" algn="tl">
                    <a:srgbClr val="000000">
                      <a:alpha val="43137"/>
                    </a:srgbClr>
                  </a:outerShdw>
                </a:effectLst>
                <a:cs typeface="Arial" charset="0"/>
              </a:rPr>
              <a:t>and Architecture </a:t>
            </a:r>
            <a:endParaRPr lang="en-GB" sz="2400" b="1" u="sng" dirty="0" smtClean="0">
              <a:solidFill>
                <a:srgbClr val="FF0000"/>
              </a:solidFill>
              <a:effectLst>
                <a:outerShdw blurRad="38100" dist="38100" dir="2700000" algn="tl">
                  <a:srgbClr val="000000">
                    <a:alpha val="43137"/>
                  </a:srgbClr>
                </a:outerShdw>
              </a:effectLst>
              <a:cs typeface="Arial" charset="0"/>
            </a:endParaRPr>
          </a:p>
          <a:p>
            <a:pPr algn="ctr">
              <a:defRPr/>
            </a:pPr>
            <a:r>
              <a:rPr lang="en-GB" sz="2400" b="1" u="sng" dirty="0" smtClean="0">
                <a:solidFill>
                  <a:srgbClr val="FF0000"/>
                </a:solidFill>
                <a:effectLst>
                  <a:outerShdw blurRad="38100" dist="38100" dir="2700000" algn="tl">
                    <a:srgbClr val="000000">
                      <a:alpha val="43137"/>
                    </a:srgbClr>
                  </a:outerShdw>
                </a:effectLst>
                <a:cs typeface="Arial" charset="0"/>
              </a:rPr>
              <a:t>in </a:t>
            </a:r>
            <a:r>
              <a:rPr lang="en-GB" sz="2400" b="1" u="sng" dirty="0">
                <a:solidFill>
                  <a:srgbClr val="FF0000"/>
                </a:solidFill>
                <a:effectLst>
                  <a:outerShdw blurRad="38100" dist="38100" dir="2700000" algn="tl">
                    <a:srgbClr val="000000">
                      <a:alpha val="43137"/>
                    </a:srgbClr>
                  </a:outerShdw>
                </a:effectLst>
                <a:cs typeface="Arial" charset="0"/>
              </a:rPr>
              <a:t>a Divided </a:t>
            </a:r>
            <a:r>
              <a:rPr lang="en-GB" sz="2400" b="1" u="sng" dirty="0" smtClean="0">
                <a:solidFill>
                  <a:srgbClr val="FF0000"/>
                </a:solidFill>
                <a:effectLst>
                  <a:outerShdw blurRad="38100" dist="38100" dir="2700000" algn="tl">
                    <a:srgbClr val="000000">
                      <a:alpha val="43137"/>
                    </a:srgbClr>
                  </a:outerShdw>
                </a:effectLst>
                <a:cs typeface="Arial" charset="0"/>
              </a:rPr>
              <a:t>City</a:t>
            </a:r>
            <a:r>
              <a:rPr lang="en-GB" sz="2400" b="1" u="sng" dirty="0">
                <a:solidFill>
                  <a:srgbClr val="FF0000"/>
                </a:solidFill>
                <a:effectLst>
                  <a:outerShdw blurRad="38100" dist="38100" dir="2700000" algn="tl">
                    <a:srgbClr val="000000">
                      <a:alpha val="43137"/>
                    </a:srgbClr>
                  </a:outerShdw>
                </a:effectLst>
                <a:cs typeface="Arial" charset="0"/>
              </a:rPr>
              <a:t>: </a:t>
            </a:r>
            <a:endParaRPr lang="en-GB" sz="2400" b="1" u="sng" dirty="0" smtClean="0">
              <a:solidFill>
                <a:srgbClr val="FF0000"/>
              </a:solidFill>
              <a:effectLst>
                <a:outerShdw blurRad="38100" dist="38100" dir="2700000" algn="tl">
                  <a:srgbClr val="000000">
                    <a:alpha val="43137"/>
                  </a:srgbClr>
                </a:outerShdw>
              </a:effectLst>
              <a:cs typeface="Arial" charset="0"/>
            </a:endParaRPr>
          </a:p>
          <a:p>
            <a:pPr algn="ctr">
              <a:defRPr/>
            </a:pPr>
            <a:r>
              <a:rPr lang="en-GB" sz="2400" b="1" u="sng" dirty="0" smtClean="0">
                <a:solidFill>
                  <a:srgbClr val="FF0000"/>
                </a:solidFill>
                <a:effectLst>
                  <a:outerShdw blurRad="38100" dist="38100" dir="2700000" algn="tl">
                    <a:srgbClr val="000000">
                      <a:alpha val="43137"/>
                    </a:srgbClr>
                  </a:outerShdw>
                </a:effectLst>
                <a:cs typeface="Arial" charset="0"/>
              </a:rPr>
              <a:t>Karl Marx </a:t>
            </a:r>
            <a:r>
              <a:rPr lang="en-GB" sz="2400" b="1" u="sng" dirty="0" err="1" smtClean="0">
                <a:solidFill>
                  <a:srgbClr val="FF0000"/>
                </a:solidFill>
                <a:effectLst>
                  <a:outerShdw blurRad="38100" dist="38100" dir="2700000" algn="tl">
                    <a:srgbClr val="000000">
                      <a:alpha val="43137"/>
                    </a:srgbClr>
                  </a:outerShdw>
                </a:effectLst>
                <a:cs typeface="Arial" charset="0"/>
              </a:rPr>
              <a:t>Allee</a:t>
            </a:r>
            <a:r>
              <a:rPr lang="en-GB" sz="2400" b="1" u="sng" dirty="0" smtClean="0">
                <a:solidFill>
                  <a:srgbClr val="FF0000"/>
                </a:solidFill>
                <a:effectLst>
                  <a:outerShdw blurRad="38100" dist="38100" dir="2700000" algn="tl">
                    <a:srgbClr val="000000">
                      <a:alpha val="43137"/>
                    </a:srgbClr>
                  </a:outerShdw>
                </a:effectLst>
                <a:cs typeface="Arial" charset="0"/>
              </a:rPr>
              <a:t>, built 1952 to 1962</a:t>
            </a:r>
          </a:p>
          <a:p>
            <a:pPr algn="ctr">
              <a:defRPr/>
            </a:pPr>
            <a:r>
              <a:rPr lang="en-GB" sz="2400" b="1" u="sng" dirty="0" smtClean="0">
                <a:solidFill>
                  <a:srgbClr val="FF0000"/>
                </a:solidFill>
                <a:effectLst>
                  <a:outerShdw blurRad="38100" dist="38100" dir="2700000" algn="tl">
                    <a:srgbClr val="000000">
                      <a:alpha val="43137"/>
                    </a:srgbClr>
                  </a:outerShdw>
                </a:effectLst>
                <a:cs typeface="Arial" charset="0"/>
              </a:rPr>
              <a:t>(East Berlin)</a:t>
            </a:r>
          </a:p>
        </p:txBody>
      </p:sp>
      <p:pic>
        <p:nvPicPr>
          <p:cNvPr id="13"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76972" y="3467100"/>
            <a:ext cx="7620000" cy="3390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2252752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144" y="0"/>
            <a:ext cx="9196828" cy="2567874"/>
          </a:xfrm>
          <a:prstGeom prst="rect">
            <a:avLst/>
          </a:prstGeom>
        </p:spPr>
        <p:txBody>
          <a:bodyPr wrap="square" lIns="540000" tIns="540000" rIns="540000" bIns="540000">
            <a:spAutoFit/>
          </a:bodyPr>
          <a:lstStyle/>
          <a:p>
            <a:pPr lvl="7" algn="r">
              <a:defRPr/>
            </a:pPr>
            <a:r>
              <a:rPr lang="en-GB" sz="2400" b="1" u="sng" dirty="0" smtClean="0">
                <a:solidFill>
                  <a:srgbClr val="FF0000"/>
                </a:solidFill>
                <a:effectLst>
                  <a:outerShdw blurRad="38100" dist="38100" dir="2700000" algn="tl">
                    <a:srgbClr val="000000">
                      <a:alpha val="43137"/>
                    </a:srgbClr>
                  </a:outerShdw>
                </a:effectLst>
                <a:cs typeface="Arial" charset="0"/>
              </a:rPr>
              <a:t>6. Space </a:t>
            </a:r>
            <a:r>
              <a:rPr lang="en-GB" sz="2400" b="1" u="sng" dirty="0">
                <a:solidFill>
                  <a:srgbClr val="FF0000"/>
                </a:solidFill>
                <a:effectLst>
                  <a:outerShdw blurRad="38100" dist="38100" dir="2700000" algn="tl">
                    <a:srgbClr val="000000">
                      <a:alpha val="43137"/>
                    </a:srgbClr>
                  </a:outerShdw>
                </a:effectLst>
                <a:cs typeface="Arial" charset="0"/>
              </a:rPr>
              <a:t>and Architecture </a:t>
            </a:r>
            <a:endParaRPr lang="en-GB" sz="2400" b="1" u="sng" dirty="0" smtClean="0">
              <a:solidFill>
                <a:srgbClr val="FF0000"/>
              </a:solidFill>
              <a:effectLst>
                <a:outerShdw blurRad="38100" dist="38100" dir="2700000" algn="tl">
                  <a:srgbClr val="000000">
                    <a:alpha val="43137"/>
                  </a:srgbClr>
                </a:outerShdw>
              </a:effectLst>
              <a:cs typeface="Arial" charset="0"/>
            </a:endParaRPr>
          </a:p>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in </a:t>
            </a:r>
            <a:r>
              <a:rPr lang="en-GB" sz="2400" b="1" u="sng" dirty="0">
                <a:solidFill>
                  <a:srgbClr val="FF0000"/>
                </a:solidFill>
                <a:effectLst>
                  <a:outerShdw blurRad="38100" dist="38100" dir="2700000" algn="tl">
                    <a:srgbClr val="000000">
                      <a:alpha val="43137"/>
                    </a:srgbClr>
                  </a:outerShdw>
                </a:effectLst>
                <a:cs typeface="Arial" charset="0"/>
              </a:rPr>
              <a:t>a Divided </a:t>
            </a:r>
            <a:r>
              <a:rPr lang="en-GB" sz="2400" b="1" u="sng" dirty="0" smtClean="0">
                <a:solidFill>
                  <a:srgbClr val="FF0000"/>
                </a:solidFill>
                <a:effectLst>
                  <a:outerShdw blurRad="38100" dist="38100" dir="2700000" algn="tl">
                    <a:srgbClr val="000000">
                      <a:alpha val="43137"/>
                    </a:srgbClr>
                  </a:outerShdw>
                </a:effectLst>
                <a:cs typeface="Arial" charset="0"/>
              </a:rPr>
              <a:t>City</a:t>
            </a:r>
            <a:r>
              <a:rPr lang="en-GB" sz="2400" b="1" u="sng" dirty="0">
                <a:solidFill>
                  <a:srgbClr val="FF0000"/>
                </a:solidFill>
                <a:effectLst>
                  <a:outerShdw blurRad="38100" dist="38100" dir="2700000" algn="tl">
                    <a:srgbClr val="000000">
                      <a:alpha val="43137"/>
                    </a:srgbClr>
                  </a:outerShdw>
                </a:effectLst>
                <a:cs typeface="Arial" charset="0"/>
              </a:rPr>
              <a:t>: </a:t>
            </a:r>
            <a:endParaRPr lang="en-GB" sz="2400" b="1" u="sng" dirty="0" smtClean="0">
              <a:solidFill>
                <a:srgbClr val="FF0000"/>
              </a:solidFill>
              <a:effectLst>
                <a:outerShdw blurRad="38100" dist="38100" dir="2700000" algn="tl">
                  <a:srgbClr val="000000">
                    <a:alpha val="43137"/>
                  </a:srgbClr>
                </a:outerShdw>
              </a:effectLst>
              <a:cs typeface="Arial" charset="0"/>
            </a:endParaRPr>
          </a:p>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Karl Marx </a:t>
            </a:r>
            <a:r>
              <a:rPr lang="en-GB" sz="2400" b="1" u="sng" dirty="0" err="1" smtClean="0">
                <a:solidFill>
                  <a:srgbClr val="FF0000"/>
                </a:solidFill>
                <a:effectLst>
                  <a:outerShdw blurRad="38100" dist="38100" dir="2700000" algn="tl">
                    <a:srgbClr val="000000">
                      <a:alpha val="43137"/>
                    </a:srgbClr>
                  </a:outerShdw>
                </a:effectLst>
                <a:cs typeface="Arial" charset="0"/>
              </a:rPr>
              <a:t>Allee</a:t>
            </a:r>
            <a:endParaRPr lang="en-GB" sz="2400" b="1" u="sng" dirty="0" smtClean="0">
              <a:solidFill>
                <a:srgbClr val="FF0000"/>
              </a:solidFill>
              <a:effectLst>
                <a:outerShdw blurRad="38100" dist="38100" dir="2700000" algn="tl">
                  <a:srgbClr val="000000">
                    <a:alpha val="43137"/>
                  </a:srgbClr>
                </a:outerShdw>
              </a:effectLst>
              <a:cs typeface="Arial" charset="0"/>
            </a:endParaRPr>
          </a:p>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(East Berlin)</a:t>
            </a:r>
          </a:p>
        </p:txBody>
      </p:sp>
      <p:pic>
        <p:nvPicPr>
          <p:cNvPr id="512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3649"/>
          <a:stretch/>
        </p:blipFill>
        <p:spPr bwMode="auto">
          <a:xfrm>
            <a:off x="144" y="0"/>
            <a:ext cx="4572748" cy="29219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b="4849"/>
          <a:stretch/>
        </p:blipFill>
        <p:spPr bwMode="auto">
          <a:xfrm>
            <a:off x="3130286" y="2567874"/>
            <a:ext cx="6006074" cy="42718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4" y="2584642"/>
            <a:ext cx="3744416" cy="24775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389529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513339" cy="4687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4477" y="4657752"/>
            <a:ext cx="5524500" cy="225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4598558" y="0"/>
            <a:ext cx="4598414" cy="2567874"/>
          </a:xfrm>
          <a:prstGeom prst="rect">
            <a:avLst/>
          </a:prstGeom>
        </p:spPr>
        <p:txBody>
          <a:bodyPr wrap="square" lIns="540000" tIns="540000" rIns="540000" bIns="540000">
            <a:spAutoFit/>
          </a:bodyPr>
          <a:lstStyle/>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6. Space and Architecture in a Divided City</a:t>
            </a:r>
            <a:r>
              <a:rPr lang="en-GB" sz="2400" b="1" u="sng" dirty="0">
                <a:solidFill>
                  <a:srgbClr val="FF0000"/>
                </a:solidFill>
                <a:effectLst>
                  <a:outerShdw blurRad="38100" dist="38100" dir="2700000" algn="tl">
                    <a:srgbClr val="000000">
                      <a:alpha val="43137"/>
                    </a:srgbClr>
                  </a:outerShdw>
                </a:effectLst>
                <a:cs typeface="Arial" charset="0"/>
              </a:rPr>
              <a:t>: </a:t>
            </a:r>
            <a:endParaRPr lang="en-GB" sz="2400" b="1" u="sng" dirty="0" smtClean="0">
              <a:solidFill>
                <a:srgbClr val="FF0000"/>
              </a:solidFill>
              <a:effectLst>
                <a:outerShdw blurRad="38100" dist="38100" dir="2700000" algn="tl">
                  <a:srgbClr val="000000">
                    <a:alpha val="43137"/>
                  </a:srgbClr>
                </a:outerShdw>
              </a:effectLst>
              <a:cs typeface="Arial" charset="0"/>
            </a:endParaRPr>
          </a:p>
          <a:p>
            <a:pPr algn="r">
              <a:defRPr/>
            </a:pPr>
            <a:r>
              <a:rPr lang="en-GB" sz="2400" b="1" u="sng" dirty="0" err="1" smtClean="0">
                <a:solidFill>
                  <a:srgbClr val="FF0000"/>
                </a:solidFill>
                <a:effectLst>
                  <a:outerShdw blurRad="38100" dist="38100" dir="2700000" algn="tl">
                    <a:srgbClr val="000000">
                      <a:alpha val="43137"/>
                    </a:srgbClr>
                  </a:outerShdw>
                </a:effectLst>
                <a:cs typeface="Arial" charset="0"/>
              </a:rPr>
              <a:t>Kur­fürs­ten­damm</a:t>
            </a:r>
            <a:r>
              <a:rPr lang="en-GB" sz="2400" b="1" u="sng" dirty="0" smtClean="0">
                <a:solidFill>
                  <a:srgbClr val="FF0000"/>
                </a:solidFill>
                <a:effectLst>
                  <a:outerShdw blurRad="38100" dist="38100" dir="2700000" algn="tl">
                    <a:srgbClr val="000000">
                      <a:alpha val="43137"/>
                    </a:srgbClr>
                  </a:outerShdw>
                </a:effectLst>
                <a:cs typeface="Arial" charset="0"/>
              </a:rPr>
              <a:t> </a:t>
            </a:r>
          </a:p>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(West Berlin)</a:t>
            </a:r>
          </a:p>
        </p:txBody>
      </p:sp>
      <p:pic>
        <p:nvPicPr>
          <p:cNvPr id="614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802" y="4201810"/>
            <a:ext cx="1835696" cy="27657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59310" y="2818511"/>
            <a:ext cx="2737662" cy="4149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716762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50838" y="1029225"/>
            <a:ext cx="5372100"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5" y="3548886"/>
            <a:ext cx="3359971" cy="3331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t="2274" b="15002"/>
          <a:stretch/>
        </p:blipFill>
        <p:spPr bwMode="auto">
          <a:xfrm>
            <a:off x="145" y="1029225"/>
            <a:ext cx="3995792" cy="24970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25033" y="4253099"/>
            <a:ext cx="3911263" cy="26049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144" y="0"/>
            <a:ext cx="9196828" cy="2198543"/>
          </a:xfrm>
          <a:prstGeom prst="rect">
            <a:avLst/>
          </a:prstGeom>
        </p:spPr>
        <p:txBody>
          <a:bodyPr wrap="square" lIns="540000" tIns="540000" rIns="540000" bIns="540000">
            <a:spAutoFit/>
          </a:bodyPr>
          <a:lstStyle/>
          <a:p>
            <a:pPr algn="just">
              <a:defRPr/>
            </a:pPr>
            <a:r>
              <a:rPr lang="en-GB" sz="2400" b="1" u="sng" dirty="0" smtClean="0">
                <a:solidFill>
                  <a:srgbClr val="FF0000"/>
                </a:solidFill>
                <a:effectLst>
                  <a:outerShdw blurRad="38100" dist="38100" dir="2700000" algn="tl">
                    <a:srgbClr val="000000">
                      <a:alpha val="43137"/>
                    </a:srgbClr>
                  </a:outerShdw>
                </a:effectLst>
                <a:cs typeface="Arial" charset="0"/>
              </a:rPr>
              <a:t>6. Space </a:t>
            </a:r>
            <a:r>
              <a:rPr lang="en-GB" sz="2400" b="1" u="sng" dirty="0">
                <a:solidFill>
                  <a:srgbClr val="FF0000"/>
                </a:solidFill>
                <a:effectLst>
                  <a:outerShdw blurRad="38100" dist="38100" dir="2700000" algn="tl">
                    <a:srgbClr val="000000">
                      <a:alpha val="43137"/>
                    </a:srgbClr>
                  </a:outerShdw>
                </a:effectLst>
                <a:cs typeface="Arial" charset="0"/>
              </a:rPr>
              <a:t>and Architecture </a:t>
            </a:r>
            <a:r>
              <a:rPr lang="en-GB" sz="2400" b="1" u="sng" dirty="0" smtClean="0">
                <a:solidFill>
                  <a:srgbClr val="FF0000"/>
                </a:solidFill>
                <a:effectLst>
                  <a:outerShdw blurRad="38100" dist="38100" dir="2700000" algn="tl">
                    <a:srgbClr val="000000">
                      <a:alpha val="43137"/>
                    </a:srgbClr>
                  </a:outerShdw>
                </a:effectLst>
                <a:cs typeface="Arial" charset="0"/>
              </a:rPr>
              <a:t>in </a:t>
            </a:r>
            <a:r>
              <a:rPr lang="en-GB" sz="2400" b="1" u="sng" dirty="0">
                <a:solidFill>
                  <a:srgbClr val="FF0000"/>
                </a:solidFill>
                <a:effectLst>
                  <a:outerShdw blurRad="38100" dist="38100" dir="2700000" algn="tl">
                    <a:srgbClr val="000000">
                      <a:alpha val="43137"/>
                    </a:srgbClr>
                  </a:outerShdw>
                </a:effectLst>
                <a:cs typeface="Arial" charset="0"/>
              </a:rPr>
              <a:t>a Divided </a:t>
            </a:r>
            <a:r>
              <a:rPr lang="en-GB" sz="2400" b="1" u="sng" dirty="0" smtClean="0">
                <a:solidFill>
                  <a:srgbClr val="FF0000"/>
                </a:solidFill>
                <a:effectLst>
                  <a:outerShdw blurRad="38100" dist="38100" dir="2700000" algn="tl">
                    <a:srgbClr val="000000">
                      <a:alpha val="43137"/>
                    </a:srgbClr>
                  </a:outerShdw>
                </a:effectLst>
                <a:cs typeface="Arial" charset="0"/>
              </a:rPr>
              <a:t>City</a:t>
            </a:r>
            <a:r>
              <a:rPr lang="en-GB" sz="2400" b="1" u="sng" dirty="0">
                <a:solidFill>
                  <a:srgbClr val="FF0000"/>
                </a:solidFill>
                <a:effectLst>
                  <a:outerShdw blurRad="38100" dist="38100" dir="2700000" algn="tl">
                    <a:srgbClr val="000000">
                      <a:alpha val="43137"/>
                    </a:srgbClr>
                  </a:outerShdw>
                </a:effectLst>
                <a:cs typeface="Arial" charset="0"/>
              </a:rPr>
              <a:t>: </a:t>
            </a:r>
            <a:r>
              <a:rPr lang="en-GB" sz="2400" b="1" u="sng" dirty="0" err="1" smtClean="0">
                <a:solidFill>
                  <a:srgbClr val="FF0000"/>
                </a:solidFill>
                <a:effectLst>
                  <a:outerShdw blurRad="38100" dist="38100" dir="2700000" algn="tl">
                    <a:srgbClr val="000000">
                      <a:alpha val="43137"/>
                    </a:srgbClr>
                  </a:outerShdw>
                </a:effectLst>
                <a:cs typeface="Arial" charset="0"/>
              </a:rPr>
              <a:t>Alexanderplatz</a:t>
            </a:r>
            <a:r>
              <a:rPr lang="en-GB" sz="2400" b="1" u="sng" dirty="0" smtClean="0">
                <a:solidFill>
                  <a:srgbClr val="FF0000"/>
                </a:solidFill>
                <a:effectLst>
                  <a:outerShdw blurRad="38100" dist="38100" dir="2700000" algn="tl">
                    <a:srgbClr val="000000">
                      <a:alpha val="43137"/>
                    </a:srgbClr>
                  </a:outerShdw>
                </a:effectLst>
                <a:cs typeface="Arial" charset="0"/>
              </a:rPr>
              <a:t> </a:t>
            </a:r>
            <a:r>
              <a:rPr lang="en-GB" sz="2400" b="1" u="sng" dirty="0">
                <a:solidFill>
                  <a:srgbClr val="FF0000"/>
                </a:solidFill>
                <a:effectLst>
                  <a:outerShdw blurRad="38100" dist="38100" dir="2700000" algn="tl">
                    <a:srgbClr val="000000">
                      <a:alpha val="43137"/>
                    </a:srgbClr>
                  </a:outerShdw>
                </a:effectLst>
                <a:cs typeface="Arial" charset="0"/>
              </a:rPr>
              <a:t>(East  Berlin)</a:t>
            </a:r>
          </a:p>
          <a:p>
            <a:pPr algn="just">
              <a:defRPr/>
            </a:pPr>
            <a:endParaRPr lang="en-GB" sz="2400" b="1" u="sng" dirty="0" smtClean="0">
              <a:solidFill>
                <a:srgbClr val="FF0000"/>
              </a:solidFill>
              <a:effectLst>
                <a:outerShdw blurRad="38100" dist="38100" dir="2700000" algn="tl">
                  <a:srgbClr val="000000">
                    <a:alpha val="43137"/>
                  </a:srgbClr>
                </a:outerShdw>
              </a:effectLst>
              <a:cs typeface="Arial" charset="0"/>
            </a:endParaRPr>
          </a:p>
        </p:txBody>
      </p:sp>
      <p:sp>
        <p:nvSpPr>
          <p:cNvPr id="2" name="Rectangle 1"/>
          <p:cNvSpPr/>
          <p:nvPr/>
        </p:nvSpPr>
        <p:spPr>
          <a:xfrm>
            <a:off x="7236296" y="4610625"/>
            <a:ext cx="1656184" cy="923330"/>
          </a:xfrm>
          <a:prstGeom prst="rect">
            <a:avLst/>
          </a:prstGeom>
        </p:spPr>
        <p:txBody>
          <a:bodyPr wrap="square">
            <a:spAutoFit/>
          </a:bodyPr>
          <a:lstStyle/>
          <a:p>
            <a:pPr marL="342900" indent="-342900" algn="r">
              <a:buFont typeface="Arial" panose="020B0604020202020204" pitchFamily="34" charset="0"/>
              <a:buChar char="•"/>
              <a:defRPr/>
            </a:pPr>
            <a:r>
              <a:rPr lang="en-GB" dirty="0" smtClean="0">
                <a:solidFill>
                  <a:srgbClr val="FF0000"/>
                </a:solidFill>
                <a:cs typeface="Arial" charset="0"/>
              </a:rPr>
              <a:t>TV Tower built 1965 to 1969</a:t>
            </a:r>
            <a:endParaRPr lang="en-GB" dirty="0"/>
          </a:p>
        </p:txBody>
      </p:sp>
    </p:spTree>
    <p:extLst>
      <p:ext uri="{BB962C8B-B14F-4D97-AF65-F5344CB8AC3E}">
        <p14:creationId xmlns:p14="http://schemas.microsoft.com/office/powerpoint/2010/main" val="366676934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652120" cy="5652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7657" y="4314825"/>
            <a:ext cx="5695950" cy="2543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432" y="3428918"/>
            <a:ext cx="3297685" cy="3448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3779912" y="0"/>
            <a:ext cx="5350047" cy="5153198"/>
          </a:xfrm>
          <a:prstGeom prst="rect">
            <a:avLst/>
          </a:prstGeom>
        </p:spPr>
        <p:txBody>
          <a:bodyPr wrap="square" lIns="540000" tIns="540000" rIns="540000" bIns="540000">
            <a:spAutoFit/>
          </a:bodyPr>
          <a:lstStyle/>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6. Space and Architecture in a Divided City</a:t>
            </a:r>
            <a:r>
              <a:rPr lang="en-GB" sz="2400" b="1" u="sng" dirty="0">
                <a:solidFill>
                  <a:srgbClr val="FF0000"/>
                </a:solidFill>
                <a:effectLst>
                  <a:outerShdw blurRad="38100" dist="38100" dir="2700000" algn="tl">
                    <a:srgbClr val="000000">
                      <a:alpha val="43137"/>
                    </a:srgbClr>
                  </a:outerShdw>
                </a:effectLst>
                <a:cs typeface="Arial" charset="0"/>
              </a:rPr>
              <a:t>: </a:t>
            </a:r>
            <a:endParaRPr lang="en-GB" sz="2400" b="1" u="sng" dirty="0" smtClean="0">
              <a:solidFill>
                <a:srgbClr val="FF0000"/>
              </a:solidFill>
              <a:effectLst>
                <a:outerShdw blurRad="38100" dist="38100" dir="2700000" algn="tl">
                  <a:srgbClr val="000000">
                    <a:alpha val="43137"/>
                  </a:srgbClr>
                </a:outerShdw>
              </a:effectLst>
              <a:cs typeface="Arial" charset="0"/>
            </a:endParaRPr>
          </a:p>
          <a:p>
            <a:pPr algn="r">
              <a:defRPr/>
            </a:pPr>
            <a:r>
              <a:rPr lang="en-GB" sz="2400" b="1" u="sng" dirty="0" smtClean="0">
                <a:solidFill>
                  <a:srgbClr val="FF0000"/>
                </a:solidFill>
                <a:effectLst>
                  <a:outerShdw blurRad="38100" dist="38100" dir="2700000" algn="tl">
                    <a:srgbClr val="000000">
                      <a:alpha val="43137"/>
                    </a:srgbClr>
                  </a:outerShdw>
                </a:effectLst>
                <a:cs typeface="Arial" charset="0"/>
              </a:rPr>
              <a:t>Palace of the Republic (East  Berlin)</a:t>
            </a:r>
          </a:p>
          <a:p>
            <a:pPr marL="342900" indent="-342900" algn="r">
              <a:buFont typeface="Arial" panose="020B0604020202020204" pitchFamily="34" charset="0"/>
              <a:buChar char="•"/>
              <a:defRPr/>
            </a:pPr>
            <a:r>
              <a:rPr lang="en-GB" sz="2400" dirty="0" smtClean="0">
                <a:solidFill>
                  <a:srgbClr val="FF0000"/>
                </a:solidFill>
                <a:cs typeface="Arial" charset="0"/>
              </a:rPr>
              <a:t>Built 1973 to 1976</a:t>
            </a:r>
          </a:p>
          <a:p>
            <a:pPr marL="342900" indent="-342900" algn="r">
              <a:buFont typeface="Arial" panose="020B0604020202020204" pitchFamily="34" charset="0"/>
              <a:buChar char="•"/>
              <a:defRPr/>
            </a:pPr>
            <a:r>
              <a:rPr lang="en-GB" sz="2400" dirty="0" smtClean="0">
                <a:solidFill>
                  <a:srgbClr val="FF0000"/>
                </a:solidFill>
                <a:cs typeface="Arial" charset="0"/>
              </a:rPr>
              <a:t>Seat </a:t>
            </a:r>
            <a:r>
              <a:rPr lang="en-GB" sz="2400" dirty="0">
                <a:solidFill>
                  <a:srgbClr val="FF0000"/>
                </a:solidFill>
                <a:cs typeface="Arial" charset="0"/>
              </a:rPr>
              <a:t>of </a:t>
            </a:r>
            <a:r>
              <a:rPr lang="en-GB" sz="2400" dirty="0" err="1">
                <a:solidFill>
                  <a:srgbClr val="FF0000"/>
                </a:solidFill>
                <a:cs typeface="Arial" charset="0"/>
              </a:rPr>
              <a:t>Volkskammer</a:t>
            </a:r>
            <a:r>
              <a:rPr lang="en-GB" sz="2400" dirty="0">
                <a:solidFill>
                  <a:srgbClr val="FF0000"/>
                </a:solidFill>
                <a:cs typeface="Arial" charset="0"/>
              </a:rPr>
              <a:t> (</a:t>
            </a:r>
            <a:r>
              <a:rPr lang="en-GB" sz="2400" dirty="0" smtClean="0">
                <a:solidFill>
                  <a:srgbClr val="FF0000"/>
                </a:solidFill>
                <a:cs typeface="Arial" charset="0"/>
              </a:rPr>
              <a:t>People’s </a:t>
            </a:r>
            <a:r>
              <a:rPr lang="en-GB" sz="2400" dirty="0">
                <a:solidFill>
                  <a:srgbClr val="FF0000"/>
                </a:solidFill>
                <a:cs typeface="Arial" charset="0"/>
              </a:rPr>
              <a:t>Chamber</a:t>
            </a:r>
            <a:r>
              <a:rPr lang="en-GB" sz="2400" dirty="0" smtClean="0">
                <a:solidFill>
                  <a:srgbClr val="FF0000"/>
                </a:solidFill>
                <a:cs typeface="Arial" charset="0"/>
              </a:rPr>
              <a:t>) parliament</a:t>
            </a:r>
          </a:p>
          <a:p>
            <a:pPr marL="342900" indent="-342900" algn="r">
              <a:buFont typeface="Arial" panose="020B0604020202020204" pitchFamily="34" charset="0"/>
              <a:buChar char="•"/>
              <a:defRPr/>
            </a:pPr>
            <a:r>
              <a:rPr lang="en-GB" sz="2400" dirty="0">
                <a:solidFill>
                  <a:srgbClr val="FF0000"/>
                </a:solidFill>
                <a:cs typeface="Arial" charset="0"/>
              </a:rPr>
              <a:t>Also housed art galleries, a theatre, </a:t>
            </a:r>
            <a:r>
              <a:rPr lang="en-GB" sz="2400" dirty="0" smtClean="0">
                <a:solidFill>
                  <a:srgbClr val="FF0000"/>
                </a:solidFill>
                <a:cs typeface="Arial" charset="0"/>
              </a:rPr>
              <a:t>restaurants</a:t>
            </a:r>
            <a:r>
              <a:rPr lang="en-GB" sz="2400" dirty="0">
                <a:solidFill>
                  <a:srgbClr val="FF0000"/>
                </a:solidFill>
                <a:cs typeface="Arial" charset="0"/>
              </a:rPr>
              <a:t>, a bowling </a:t>
            </a:r>
            <a:r>
              <a:rPr lang="en-GB" sz="2400" dirty="0" smtClean="0">
                <a:solidFill>
                  <a:srgbClr val="FF0000"/>
                </a:solidFill>
                <a:cs typeface="Arial" charset="0"/>
              </a:rPr>
              <a:t>alley and disco </a:t>
            </a:r>
          </a:p>
          <a:p>
            <a:pPr marL="342900" indent="-342900" algn="r">
              <a:buFont typeface="Arial" panose="020B0604020202020204" pitchFamily="34" charset="0"/>
              <a:buChar char="•"/>
              <a:defRPr/>
            </a:pPr>
            <a:endParaRPr lang="en-GB" sz="2400" b="1" u="sng" dirty="0" smtClean="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8768604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47836" y="4406080"/>
            <a:ext cx="4582122" cy="24208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4"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4068"/>
            <a:ext cx="6062535" cy="37849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957" y="3776836"/>
            <a:ext cx="4936633" cy="3037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5868144" y="0"/>
            <a:ext cx="3261814" cy="4912793"/>
          </a:xfrm>
          <a:prstGeom prst="rect">
            <a:avLst/>
          </a:prstGeom>
        </p:spPr>
        <p:txBody>
          <a:bodyPr wrap="square" lIns="540000" tIns="360000" rIns="360000" bIns="360000">
            <a:spAutoFit/>
          </a:bodyPr>
          <a:lstStyle/>
          <a:p>
            <a:pPr marL="285750" indent="-285750" algn="r">
              <a:buFont typeface="Arial" panose="020B0604020202020204" pitchFamily="34" charset="0"/>
              <a:buChar char="•"/>
              <a:defRPr/>
            </a:pPr>
            <a:r>
              <a:rPr lang="en-GB" dirty="0" smtClean="0">
                <a:solidFill>
                  <a:srgbClr val="FFFF00"/>
                </a:solidFill>
                <a:cs typeface="Arial" charset="0"/>
              </a:rPr>
              <a:t>Former </a:t>
            </a:r>
            <a:r>
              <a:rPr lang="en-GB" dirty="0">
                <a:solidFill>
                  <a:srgbClr val="FFFF00"/>
                </a:solidFill>
                <a:cs typeface="Arial" charset="0"/>
              </a:rPr>
              <a:t>site </a:t>
            </a:r>
            <a:r>
              <a:rPr lang="en-GB" dirty="0" smtClean="0">
                <a:solidFill>
                  <a:srgbClr val="FFFF00"/>
                </a:solidFill>
                <a:cs typeface="Arial" charset="0"/>
              </a:rPr>
              <a:t>of Berliner </a:t>
            </a:r>
            <a:r>
              <a:rPr lang="en-GB" dirty="0" err="1" smtClean="0">
                <a:solidFill>
                  <a:srgbClr val="FFFF00"/>
                </a:solidFill>
                <a:cs typeface="Arial" charset="0"/>
              </a:rPr>
              <a:t>Stadtschloss</a:t>
            </a:r>
            <a:r>
              <a:rPr lang="en-GB" dirty="0" smtClean="0">
                <a:solidFill>
                  <a:srgbClr val="FFFF00"/>
                </a:solidFill>
                <a:cs typeface="Arial" charset="0"/>
              </a:rPr>
              <a:t> – various iterations from 15</a:t>
            </a:r>
            <a:r>
              <a:rPr lang="en-GB" baseline="30000" dirty="0" smtClean="0">
                <a:solidFill>
                  <a:srgbClr val="FFFF00"/>
                </a:solidFill>
                <a:cs typeface="Arial" charset="0"/>
              </a:rPr>
              <a:t>th</a:t>
            </a:r>
            <a:r>
              <a:rPr lang="en-GB" dirty="0" smtClean="0">
                <a:solidFill>
                  <a:srgbClr val="FFFF00"/>
                </a:solidFill>
                <a:cs typeface="Arial" charset="0"/>
              </a:rPr>
              <a:t> century onwards</a:t>
            </a:r>
          </a:p>
          <a:p>
            <a:pPr marL="342900" indent="-342900" algn="r">
              <a:buFont typeface="Arial" panose="020B0604020202020204" pitchFamily="34" charset="0"/>
              <a:buChar char="•"/>
              <a:defRPr/>
            </a:pPr>
            <a:r>
              <a:rPr lang="en-GB" dirty="0" err="1">
                <a:solidFill>
                  <a:srgbClr val="FFFF00"/>
                </a:solidFill>
                <a:cs typeface="Arial" charset="0"/>
              </a:rPr>
              <a:t>Stadtschloss</a:t>
            </a:r>
            <a:r>
              <a:rPr lang="en-GB" dirty="0">
                <a:solidFill>
                  <a:srgbClr val="FFFF00"/>
                </a:solidFill>
                <a:cs typeface="Arial" charset="0"/>
              </a:rPr>
              <a:t> </a:t>
            </a:r>
            <a:r>
              <a:rPr lang="en-GB" dirty="0" smtClean="0">
                <a:solidFill>
                  <a:srgbClr val="FFFF00"/>
                </a:solidFill>
                <a:cs typeface="Arial" charset="0"/>
              </a:rPr>
              <a:t>bombed 1945; demolished 1950</a:t>
            </a:r>
          </a:p>
          <a:p>
            <a:pPr marL="342900" indent="-342900" algn="r">
              <a:buFont typeface="Arial" panose="020B0604020202020204" pitchFamily="34" charset="0"/>
              <a:buChar char="•"/>
              <a:defRPr/>
            </a:pPr>
            <a:r>
              <a:rPr lang="en-GB" dirty="0" smtClean="0">
                <a:solidFill>
                  <a:srgbClr val="FFFF00"/>
                </a:solidFill>
                <a:cs typeface="Arial" charset="0"/>
              </a:rPr>
              <a:t>GDR</a:t>
            </a:r>
            <a:r>
              <a:rPr lang="en-GB" dirty="0" smtClean="0">
                <a:solidFill>
                  <a:srgbClr val="FFFF00"/>
                </a:solidFill>
                <a:cs typeface="Arial" charset="0"/>
              </a:rPr>
              <a:t> Palace </a:t>
            </a:r>
            <a:r>
              <a:rPr lang="en-GB" dirty="0" smtClean="0">
                <a:solidFill>
                  <a:srgbClr val="FFFF00"/>
                </a:solidFill>
                <a:cs typeface="Arial" charset="0"/>
              </a:rPr>
              <a:t>closed 1990; completely demolished 2008</a:t>
            </a:r>
          </a:p>
          <a:p>
            <a:pPr marL="342900" indent="-342900" algn="r">
              <a:buFont typeface="Arial" panose="020B0604020202020204" pitchFamily="34" charset="0"/>
              <a:buChar char="•"/>
              <a:defRPr/>
            </a:pPr>
            <a:r>
              <a:rPr lang="en-GB" dirty="0" smtClean="0">
                <a:solidFill>
                  <a:srgbClr val="FFFF00"/>
                </a:solidFill>
                <a:cs typeface="Arial" charset="0"/>
              </a:rPr>
              <a:t>To </a:t>
            </a:r>
            <a:r>
              <a:rPr lang="en-GB" dirty="0">
                <a:solidFill>
                  <a:srgbClr val="FFFF00"/>
                </a:solidFill>
                <a:cs typeface="Arial" charset="0"/>
              </a:rPr>
              <a:t>house rebuilt Humboldt </a:t>
            </a:r>
            <a:r>
              <a:rPr lang="en-GB" dirty="0" smtClean="0">
                <a:solidFill>
                  <a:srgbClr val="FFFF00"/>
                </a:solidFill>
                <a:cs typeface="Arial" charset="0"/>
              </a:rPr>
              <a:t>Forum from 2019  </a:t>
            </a:r>
          </a:p>
          <a:p>
            <a:pPr marL="342900" indent="-342900" algn="r">
              <a:buFont typeface="Arial" panose="020B0604020202020204" pitchFamily="34" charset="0"/>
              <a:buChar char="•"/>
              <a:defRPr/>
            </a:pPr>
            <a:endParaRPr lang="en-GB" sz="2000" b="1" u="sng" dirty="0" smtClean="0">
              <a:solidFill>
                <a:srgbClr val="FF0000"/>
              </a:solidFill>
              <a:effectLst>
                <a:outerShdw blurRad="38100" dist="38100" dir="2700000" algn="tl">
                  <a:srgbClr val="000000">
                    <a:alpha val="43137"/>
                  </a:srgbClr>
                </a:outerShdw>
              </a:effectLst>
              <a:cs typeface="Arial" charset="0"/>
            </a:endParaRPr>
          </a:p>
        </p:txBody>
      </p:sp>
      <p:sp>
        <p:nvSpPr>
          <p:cNvPr id="6" name="Rectangle 5"/>
          <p:cNvSpPr/>
          <p:nvPr/>
        </p:nvSpPr>
        <p:spPr>
          <a:xfrm>
            <a:off x="-84917" y="-314289"/>
            <a:ext cx="4669120" cy="2321653"/>
          </a:xfrm>
          <a:prstGeom prst="rect">
            <a:avLst/>
          </a:prstGeom>
        </p:spPr>
        <p:txBody>
          <a:bodyPr wrap="square" lIns="540000" tIns="540000" rIns="540000" bIns="540000">
            <a:spAutoFit/>
          </a:bodyPr>
          <a:lstStyle/>
          <a:p>
            <a:pPr>
              <a:defRPr/>
            </a:pPr>
            <a:r>
              <a:rPr lang="en-GB" sz="2000" b="1" u="sng" dirty="0" smtClean="0">
                <a:solidFill>
                  <a:srgbClr val="FF0000"/>
                </a:solidFill>
                <a:effectLst>
                  <a:outerShdw blurRad="38100" dist="38100" dir="2700000" algn="tl">
                    <a:srgbClr val="000000">
                      <a:alpha val="43137"/>
                    </a:srgbClr>
                  </a:outerShdw>
                </a:effectLst>
                <a:cs typeface="Arial" charset="0"/>
              </a:rPr>
              <a:t>6. Space and Architecture in a Divided City: </a:t>
            </a:r>
          </a:p>
          <a:p>
            <a:pPr>
              <a:defRPr/>
            </a:pPr>
            <a:r>
              <a:rPr lang="en-GB" sz="2000" b="1" u="sng" dirty="0" smtClean="0">
                <a:solidFill>
                  <a:srgbClr val="FF0000"/>
                </a:solidFill>
                <a:effectLst>
                  <a:outerShdw blurRad="38100" dist="38100" dir="2700000" algn="tl">
                    <a:srgbClr val="000000">
                      <a:alpha val="43137"/>
                    </a:srgbClr>
                  </a:outerShdw>
                </a:effectLst>
                <a:cs typeface="Arial" charset="0"/>
              </a:rPr>
              <a:t>Palace of the Republic</a:t>
            </a:r>
          </a:p>
          <a:p>
            <a:pPr>
              <a:defRPr/>
            </a:pPr>
            <a:r>
              <a:rPr lang="en-GB" sz="2000" b="1" u="sng" dirty="0" smtClean="0">
                <a:solidFill>
                  <a:srgbClr val="FF0000"/>
                </a:solidFill>
                <a:effectLst>
                  <a:outerShdw blurRad="38100" dist="38100" dir="2700000" algn="tl">
                    <a:srgbClr val="000000">
                      <a:alpha val="43137"/>
                    </a:srgbClr>
                  </a:outerShdw>
                </a:effectLst>
                <a:cs typeface="Arial" charset="0"/>
              </a:rPr>
              <a:t>(East  Berlin)</a:t>
            </a:r>
          </a:p>
        </p:txBody>
      </p:sp>
    </p:spTree>
    <p:extLst>
      <p:ext uri="{BB962C8B-B14F-4D97-AF65-F5344CB8AC3E}">
        <p14:creationId xmlns:p14="http://schemas.microsoft.com/office/powerpoint/2010/main" val="419813969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40067" y="-34231"/>
            <a:ext cx="9159876" cy="1829211"/>
          </a:xfrm>
          <a:prstGeom prst="rect">
            <a:avLst/>
          </a:prstGeom>
        </p:spPr>
        <p:txBody>
          <a:bodyPr lIns="540000" tIns="540000" rIns="540000" bIns="540000">
            <a:spAutoFit/>
          </a:bodyPr>
          <a:lstStyle/>
          <a:p>
            <a:pPr>
              <a:defRPr/>
            </a:pPr>
            <a:r>
              <a:rPr lang="en-US" sz="2400" b="1" u="sng" dirty="0" smtClean="0">
                <a:solidFill>
                  <a:prstClr val="white"/>
                </a:solidFill>
              </a:rPr>
              <a:t>6. </a:t>
            </a:r>
            <a:r>
              <a:rPr lang="en-US" sz="2400" b="1" u="sng" dirty="0">
                <a:solidFill>
                  <a:prstClr val="white"/>
                </a:solidFill>
              </a:rPr>
              <a:t>Space and Architecture in a Divided City: </a:t>
            </a:r>
            <a:r>
              <a:rPr lang="en-GB" sz="2400" b="1" u="sng" dirty="0" smtClean="0">
                <a:solidFill>
                  <a:prstClr val="white"/>
                </a:solidFill>
                <a:latin typeface="+mn-lt"/>
              </a:rPr>
              <a:t>Urban </a:t>
            </a:r>
            <a:r>
              <a:rPr lang="en-GB" sz="2400" b="1" u="sng" dirty="0">
                <a:solidFill>
                  <a:prstClr val="white"/>
                </a:solidFill>
                <a:latin typeface="+mn-lt"/>
              </a:rPr>
              <a:t>Palimpsests</a:t>
            </a:r>
          </a:p>
          <a:p>
            <a:pPr>
              <a:defRPr/>
            </a:pPr>
            <a:endParaRPr lang="en-GB" sz="2400" b="1" u="sng" dirty="0" smtClean="0">
              <a:solidFill>
                <a:prstClr val="white"/>
              </a:solidFill>
              <a:latin typeface="+mn-lt"/>
            </a:endParaRPr>
          </a:p>
        </p:txBody>
      </p:sp>
      <p:pic>
        <p:nvPicPr>
          <p:cNvPr id="6" name="Picture 5"/>
          <p:cNvPicPr>
            <a:picLocks noChangeAspect="1"/>
          </p:cNvPicPr>
          <p:nvPr/>
        </p:nvPicPr>
        <p:blipFill>
          <a:blip r:embed="rId3"/>
          <a:stretch>
            <a:fillRect/>
          </a:stretch>
        </p:blipFill>
        <p:spPr>
          <a:xfrm>
            <a:off x="1043608" y="1052736"/>
            <a:ext cx="7161312" cy="3986277"/>
          </a:xfrm>
          <a:prstGeom prst="rect">
            <a:avLst/>
          </a:prstGeom>
        </p:spPr>
      </p:pic>
    </p:spTree>
    <p:extLst>
      <p:ext uri="{BB962C8B-B14F-4D97-AF65-F5344CB8AC3E}">
        <p14:creationId xmlns:p14="http://schemas.microsoft.com/office/powerpoint/2010/main" val="174988635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043608" y="1052736"/>
            <a:ext cx="7161312" cy="3986277"/>
          </a:xfrm>
          <a:prstGeom prst="rect">
            <a:avLst/>
          </a:prstGeom>
        </p:spPr>
      </p:pic>
      <p:sp>
        <p:nvSpPr>
          <p:cNvPr id="3" name="Rectangle 2"/>
          <p:cNvSpPr/>
          <p:nvPr/>
        </p:nvSpPr>
        <p:spPr>
          <a:xfrm>
            <a:off x="64359" y="4863511"/>
            <a:ext cx="9119809" cy="1994489"/>
          </a:xfrm>
          <a:prstGeom prst="rect">
            <a:avLst/>
          </a:prstGeom>
        </p:spPr>
        <p:txBody>
          <a:bodyPr wrap="square" lIns="360000" tIns="360000" rIns="360000" bIns="360000">
            <a:spAutoFit/>
          </a:bodyPr>
          <a:lstStyle/>
          <a:p>
            <a:r>
              <a:rPr lang="en-US" sz="2000" dirty="0" smtClean="0">
                <a:latin typeface="+mn-lt"/>
              </a:rPr>
              <a:t>Palimpsest: </a:t>
            </a:r>
          </a:p>
          <a:p>
            <a:r>
              <a:rPr lang="en-US" sz="2000" dirty="0" smtClean="0">
                <a:latin typeface="+mn-lt"/>
              </a:rPr>
              <a:t>A </a:t>
            </a:r>
            <a:r>
              <a:rPr lang="en-US" sz="2000" dirty="0">
                <a:latin typeface="+mn-lt"/>
              </a:rPr>
              <a:t>manuscript or piece of writing material on which later writing has been superimposed on effaced earlier writing.</a:t>
            </a:r>
          </a:p>
          <a:p>
            <a:r>
              <a:rPr lang="en-US" sz="2000" dirty="0" smtClean="0">
                <a:latin typeface="+mn-lt"/>
              </a:rPr>
              <a:t>- Something </a:t>
            </a:r>
            <a:r>
              <a:rPr lang="en-US" sz="2000" dirty="0">
                <a:latin typeface="+mn-lt"/>
              </a:rPr>
              <a:t>reused or altered but still bearing visible traces of its earlier form.</a:t>
            </a:r>
          </a:p>
        </p:txBody>
      </p:sp>
      <p:sp>
        <p:nvSpPr>
          <p:cNvPr id="4" name="TextBox 3"/>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latin typeface="+mn-lt"/>
              </a:rPr>
              <a:t>6. </a:t>
            </a:r>
            <a:r>
              <a:rPr lang="en-US" sz="2400" b="1" u="sng" dirty="0" smtClean="0">
                <a:solidFill>
                  <a:prstClr val="white"/>
                </a:solidFill>
              </a:rPr>
              <a:t>Space </a:t>
            </a:r>
            <a:r>
              <a:rPr lang="en-US" sz="2400" b="1" u="sng" dirty="0">
                <a:solidFill>
                  <a:prstClr val="white"/>
                </a:solidFill>
              </a:rPr>
              <a:t>and Architecture in a Divided City: </a:t>
            </a:r>
            <a:r>
              <a:rPr lang="en-GB" sz="2400" b="1" u="sng" dirty="0" smtClean="0">
                <a:solidFill>
                  <a:prstClr val="white"/>
                </a:solidFill>
                <a:latin typeface="+mn-lt"/>
              </a:rPr>
              <a:t>Urban </a:t>
            </a:r>
            <a:r>
              <a:rPr lang="en-GB" sz="2400" b="1" u="sng" dirty="0">
                <a:solidFill>
                  <a:prstClr val="white"/>
                </a:solidFill>
                <a:latin typeface="+mn-lt"/>
              </a:rPr>
              <a:t>Palimpsests</a:t>
            </a:r>
          </a:p>
          <a:p>
            <a:pPr>
              <a:defRPr/>
            </a:pPr>
            <a:endParaRPr lang="en-GB" sz="2400" b="1" u="sng" dirty="0" smtClean="0">
              <a:solidFill>
                <a:prstClr val="white"/>
              </a:solidFill>
              <a:latin typeface="+mn-lt"/>
            </a:endParaRPr>
          </a:p>
        </p:txBody>
      </p:sp>
    </p:spTree>
    <p:extLst>
      <p:ext uri="{BB962C8B-B14F-4D97-AF65-F5344CB8AC3E}">
        <p14:creationId xmlns:p14="http://schemas.microsoft.com/office/powerpoint/2010/main" val="4011969572"/>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3894"/>
            <a:ext cx="9144000" cy="8267557"/>
          </a:xfrm>
          <a:prstGeom prst="rect">
            <a:avLst/>
          </a:prstGeom>
          <a:noFill/>
        </p:spPr>
        <p:txBody>
          <a:bodyPr wrap="square" lIns="540000" tIns="360000" rIns="540000" bIns="360000" rtlCol="0">
            <a:spAutoFit/>
          </a:bodyPr>
          <a:lstStyle/>
          <a:p>
            <a:pPr algn="ctr"/>
            <a:endParaRPr lang="en-GB" sz="2200" b="1" dirty="0">
              <a:effectLst>
                <a:outerShdw blurRad="38100" dist="38100" dir="2700000" algn="tl">
                  <a:srgbClr val="000000">
                    <a:alpha val="43137"/>
                  </a:srgbClr>
                </a:outerShdw>
              </a:effectLst>
            </a:endParaRPr>
          </a:p>
          <a:p>
            <a:pPr algn="ctr"/>
            <a:endParaRPr lang="en-GB" sz="2200" b="1" dirty="0" smtClean="0">
              <a:solidFill>
                <a:srgbClr val="FF0000"/>
              </a:solidFill>
              <a:effectLst>
                <a:outerShdw blurRad="38100" dist="38100" dir="2700000" algn="tl">
                  <a:srgbClr val="000000">
                    <a:alpha val="43137"/>
                  </a:srgbClr>
                </a:outerShdw>
              </a:effectLst>
            </a:endParaRPr>
          </a:p>
          <a:p>
            <a:pPr algn="ctr"/>
            <a:endParaRPr lang="en-GB" sz="2200" b="1" dirty="0" smtClean="0">
              <a:solidFill>
                <a:srgbClr val="FF0000"/>
              </a:solidFill>
              <a:effectLst>
                <a:outerShdw blurRad="38100" dist="38100" dir="2700000" algn="tl">
                  <a:srgbClr val="000000">
                    <a:alpha val="43137"/>
                  </a:srgbClr>
                </a:outerShdw>
              </a:effectLst>
            </a:endParaRPr>
          </a:p>
          <a:p>
            <a:pPr algn="ctr"/>
            <a:endParaRPr lang="en-GB" sz="2200" b="1" dirty="0">
              <a:solidFill>
                <a:srgbClr val="FF0000"/>
              </a:solidFill>
              <a:effectLst>
                <a:outerShdw blurRad="38100" dist="38100" dir="2700000" algn="tl">
                  <a:srgbClr val="000000">
                    <a:alpha val="43137"/>
                  </a:srgbClr>
                </a:outerShdw>
              </a:effectLst>
            </a:endParaRPr>
          </a:p>
          <a:p>
            <a:pPr algn="ctr"/>
            <a:endParaRPr lang="en-GB" sz="2200" b="1" dirty="0" smtClean="0">
              <a:solidFill>
                <a:srgbClr val="FF0000"/>
              </a:solidFill>
              <a:effectLst>
                <a:outerShdw blurRad="38100" dist="38100" dir="2700000" algn="tl">
                  <a:srgbClr val="000000">
                    <a:alpha val="43137"/>
                  </a:srgbClr>
                </a:outerShdw>
              </a:effectLst>
            </a:endParaRPr>
          </a:p>
          <a:p>
            <a:pPr algn="ctr"/>
            <a:endParaRPr lang="en-GB" sz="2200" b="1" dirty="0" smtClean="0">
              <a:solidFill>
                <a:srgbClr val="FF0000"/>
              </a:solidFill>
              <a:effectLst>
                <a:outerShdw blurRad="38100" dist="38100" dir="2700000" algn="tl">
                  <a:srgbClr val="000000">
                    <a:alpha val="43137"/>
                  </a:srgbClr>
                </a:outerShdw>
              </a:effectLst>
            </a:endParaRPr>
          </a:p>
          <a:p>
            <a:pPr algn="ctr"/>
            <a:endParaRPr lang="en-GB" sz="2200" b="1" dirty="0">
              <a:solidFill>
                <a:srgbClr val="FF0000"/>
              </a:solidFill>
              <a:effectLst>
                <a:outerShdw blurRad="38100" dist="38100" dir="2700000" algn="tl">
                  <a:srgbClr val="000000">
                    <a:alpha val="43137"/>
                  </a:srgbClr>
                </a:outerShdw>
              </a:effectLst>
            </a:endParaRPr>
          </a:p>
          <a:p>
            <a:pPr algn="ctr"/>
            <a:endParaRPr lang="en-GB" sz="2200" b="1" dirty="0" smtClean="0">
              <a:solidFill>
                <a:srgbClr val="FF0000"/>
              </a:solidFill>
              <a:effectLst>
                <a:outerShdw blurRad="38100" dist="38100" dir="2700000" algn="tl">
                  <a:srgbClr val="000000">
                    <a:alpha val="43137"/>
                  </a:srgbClr>
                </a:outerShdw>
              </a:effectLst>
            </a:endParaRPr>
          </a:p>
          <a:p>
            <a:pPr algn="ctr"/>
            <a:endParaRPr lang="en-GB" sz="2200" b="1" dirty="0">
              <a:solidFill>
                <a:srgbClr val="FF0000"/>
              </a:solidFill>
              <a:effectLst>
                <a:outerShdw blurRad="38100" dist="38100" dir="2700000" algn="tl">
                  <a:srgbClr val="000000">
                    <a:alpha val="43137"/>
                  </a:srgbClr>
                </a:outerShdw>
              </a:effectLst>
            </a:endParaRPr>
          </a:p>
          <a:p>
            <a:pPr algn="ctr"/>
            <a:endParaRPr lang="en-GB" sz="2200" b="1" dirty="0">
              <a:solidFill>
                <a:srgbClr val="FF0000"/>
              </a:solidFill>
              <a:effectLst>
                <a:outerShdw blurRad="38100" dist="38100" dir="2700000" algn="tl">
                  <a:srgbClr val="000000">
                    <a:alpha val="43137"/>
                  </a:srgbClr>
                </a:outerShdw>
              </a:effectLst>
            </a:endParaRPr>
          </a:p>
          <a:p>
            <a:pPr algn="just"/>
            <a:r>
              <a:rPr lang="en-US" sz="2400" dirty="0" smtClean="0"/>
              <a:t>“ … What </a:t>
            </a:r>
            <a:r>
              <a:rPr lang="en-US" sz="2400" dirty="0"/>
              <a:t>is now emerging is the </a:t>
            </a:r>
            <a:r>
              <a:rPr lang="en-US" sz="2400" dirty="0" smtClean="0"/>
              <a:t>intriguing </a:t>
            </a:r>
            <a:r>
              <a:rPr lang="en-US" sz="2400" dirty="0"/>
              <a:t>notion of Berlin as  palimpsest</a:t>
            </a:r>
            <a:r>
              <a:rPr lang="en-US" sz="2400" dirty="0">
                <a:solidFill>
                  <a:srgbClr val="FFFF00"/>
                </a:solidFill>
              </a:rPr>
              <a:t>, a disparate city-text that is being rewritten while earlier texts are preserved, traces restored, erasures documented – all of this  producing a complex web of historical markers that point to the continuing heterogeneous life of a vital city ambivalent about its built </a:t>
            </a:r>
            <a:r>
              <a:rPr lang="en-US" sz="2400" dirty="0" smtClean="0">
                <a:solidFill>
                  <a:srgbClr val="FFFF00"/>
                </a:solidFill>
              </a:rPr>
              <a:t>past </a:t>
            </a:r>
            <a:r>
              <a:rPr lang="en-US" sz="2400" dirty="0">
                <a:solidFill>
                  <a:srgbClr val="FFFF00"/>
                </a:solidFill>
              </a:rPr>
              <a:t>and its urban </a:t>
            </a:r>
            <a:r>
              <a:rPr lang="en-US" sz="2400" dirty="0" smtClean="0">
                <a:solidFill>
                  <a:srgbClr val="FFFF00"/>
                </a:solidFill>
              </a:rPr>
              <a:t>future</a:t>
            </a:r>
            <a:r>
              <a:rPr lang="en-US" sz="2400" dirty="0" smtClean="0"/>
              <a:t>.”</a:t>
            </a:r>
          </a:p>
          <a:p>
            <a:pPr marL="342900" indent="-342900" algn="r">
              <a:buFontTx/>
              <a:buChar char="-"/>
            </a:pPr>
            <a:r>
              <a:rPr lang="en-US" dirty="0" smtClean="0"/>
              <a:t>Andreas </a:t>
            </a:r>
            <a:r>
              <a:rPr lang="en-US" dirty="0" err="1"/>
              <a:t>Huyssen</a:t>
            </a:r>
            <a:r>
              <a:rPr lang="en-US" dirty="0" smtClean="0"/>
              <a:t>, </a:t>
            </a:r>
            <a:r>
              <a:rPr lang="en-US" i="1" dirty="0" smtClean="0"/>
              <a:t>Present Pasts: Urban Palimpsests and </a:t>
            </a:r>
            <a:r>
              <a:rPr lang="en-US" i="1" dirty="0"/>
              <a:t>the </a:t>
            </a:r>
            <a:r>
              <a:rPr lang="en-US" i="1" dirty="0" smtClean="0"/>
              <a:t>Politics </a:t>
            </a:r>
            <a:r>
              <a:rPr lang="en-US" i="1" dirty="0"/>
              <a:t>of </a:t>
            </a:r>
            <a:r>
              <a:rPr lang="en-US" i="1" dirty="0" smtClean="0"/>
              <a:t>Memory </a:t>
            </a:r>
            <a:r>
              <a:rPr lang="en-US" dirty="0" smtClean="0"/>
              <a:t>(Stanford, California: Stanford </a:t>
            </a:r>
            <a:r>
              <a:rPr lang="en-US" dirty="0"/>
              <a:t>University Press, </a:t>
            </a:r>
            <a:r>
              <a:rPr lang="en-US" dirty="0" smtClean="0"/>
              <a:t>2003), </a:t>
            </a:r>
            <a:r>
              <a:rPr lang="en-US" dirty="0"/>
              <a:t>p. </a:t>
            </a:r>
            <a:r>
              <a:rPr lang="en-US" dirty="0" smtClean="0"/>
              <a:t>81</a:t>
            </a:r>
          </a:p>
          <a:p>
            <a:pPr marL="342900" indent="-342900" algn="just">
              <a:buFontTx/>
              <a:buChar char="-"/>
            </a:pPr>
            <a:endParaRPr lang="en-US" sz="2400" dirty="0"/>
          </a:p>
          <a:p>
            <a:pPr algn="ctr"/>
            <a:endParaRPr lang="en-GB" sz="2200" b="1" dirty="0" smtClean="0">
              <a:solidFill>
                <a:srgbClr val="FF0000"/>
              </a:solidFill>
              <a:effectLst>
                <a:outerShdw blurRad="38100" dist="38100" dir="2700000" algn="tl">
                  <a:srgbClr val="000000">
                    <a:alpha val="43137"/>
                  </a:srgbClr>
                </a:outerShdw>
              </a:effectLst>
            </a:endParaRPr>
          </a:p>
          <a:p>
            <a:pPr algn="r"/>
            <a:endParaRPr lang="en-GB" sz="2200" b="1" dirty="0" smtClean="0">
              <a:solidFill>
                <a:srgbClr val="FF0000"/>
              </a:solidFill>
              <a:effectLst>
                <a:outerShdw blurRad="38100" dist="38100" dir="2700000" algn="tl">
                  <a:srgbClr val="000000">
                    <a:alpha val="43137"/>
                  </a:srgbClr>
                </a:outerShdw>
              </a:effectLst>
            </a:endParaRPr>
          </a:p>
          <a:p>
            <a:pPr algn="r"/>
            <a:endParaRPr lang="en-GB" sz="2200"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latin typeface="+mn-lt"/>
              </a:rPr>
              <a:t>6. </a:t>
            </a:r>
            <a:r>
              <a:rPr lang="en-US" sz="2400" b="1" u="sng" dirty="0" smtClean="0">
                <a:solidFill>
                  <a:prstClr val="white"/>
                </a:solidFill>
              </a:rPr>
              <a:t>Space </a:t>
            </a:r>
            <a:r>
              <a:rPr lang="en-US" sz="2400" b="1" u="sng" dirty="0">
                <a:solidFill>
                  <a:prstClr val="white"/>
                </a:solidFill>
              </a:rPr>
              <a:t>and Architecture in a Divided City: </a:t>
            </a:r>
            <a:r>
              <a:rPr lang="en-GB" sz="2400" b="1" u="sng" dirty="0" smtClean="0">
                <a:solidFill>
                  <a:prstClr val="white"/>
                </a:solidFill>
                <a:latin typeface="+mn-lt"/>
              </a:rPr>
              <a:t>Urban </a:t>
            </a:r>
            <a:r>
              <a:rPr lang="en-GB" sz="2400" b="1" u="sng" dirty="0">
                <a:solidFill>
                  <a:prstClr val="white"/>
                </a:solidFill>
                <a:latin typeface="+mn-lt"/>
              </a:rPr>
              <a:t>Palimpsests</a:t>
            </a:r>
          </a:p>
          <a:p>
            <a:pPr>
              <a:defRPr/>
            </a:pPr>
            <a:endParaRPr lang="en-GB" sz="2400" b="1" u="sng" dirty="0" smtClean="0">
              <a:solidFill>
                <a:prstClr val="white"/>
              </a:solidFill>
              <a:latin typeface="+mn-lt"/>
            </a:endParaRPr>
          </a:p>
        </p:txBody>
      </p:sp>
      <p:pic>
        <p:nvPicPr>
          <p:cNvPr id="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582" y="966555"/>
            <a:ext cx="5185367" cy="25926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p:cNvPicPr>
          <p:nvPr/>
        </p:nvPicPr>
        <p:blipFill>
          <a:blip r:embed="rId4"/>
          <a:stretch>
            <a:fillRect/>
          </a:stretch>
        </p:blipFill>
        <p:spPr>
          <a:xfrm>
            <a:off x="4205283" y="966555"/>
            <a:ext cx="4911078" cy="2592684"/>
          </a:xfrm>
          <a:prstGeom prst="rect">
            <a:avLst/>
          </a:prstGeom>
        </p:spPr>
      </p:pic>
    </p:spTree>
    <p:extLst>
      <p:ext uri="{BB962C8B-B14F-4D97-AF65-F5344CB8AC3E}">
        <p14:creationId xmlns:p14="http://schemas.microsoft.com/office/powerpoint/2010/main" val="273451934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887509"/>
            <a:ext cx="3348895" cy="48417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44416" y="61339"/>
            <a:ext cx="5399584" cy="35895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744416" y="3285297"/>
            <a:ext cx="5399584" cy="3599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rotWithShape="1">
          <a:blip r:embed="rId6">
            <a:extLst>
              <a:ext uri="{28A0092B-C50C-407E-A947-70E740481C1C}">
                <a14:useLocalDpi xmlns:a14="http://schemas.microsoft.com/office/drawing/2010/main" val="0"/>
              </a:ext>
            </a:extLst>
          </a:blip>
          <a:srcRect l="23327" t="25695" r="22758" b="21047"/>
          <a:stretch/>
        </p:blipFill>
        <p:spPr bwMode="auto">
          <a:xfrm>
            <a:off x="3528407" y="5735917"/>
            <a:ext cx="1537280" cy="11389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908574" y="6473357"/>
            <a:ext cx="3327834" cy="369332"/>
          </a:xfrm>
          <a:prstGeom prst="rect">
            <a:avLst/>
          </a:prstGeom>
        </p:spPr>
        <p:txBody>
          <a:bodyPr wrap="none">
            <a:spAutoFit/>
          </a:bodyPr>
          <a:lstStyle/>
          <a:p>
            <a:pPr>
              <a:defRPr/>
            </a:pPr>
            <a:r>
              <a:rPr lang="en-GB" b="1" u="sng" dirty="0">
                <a:solidFill>
                  <a:srgbClr val="FF0000"/>
                </a:solidFill>
                <a:effectLst>
                  <a:outerShdw blurRad="38100" dist="38100" dir="2700000" algn="tl">
                    <a:srgbClr val="000000">
                      <a:alpha val="43137"/>
                    </a:srgbClr>
                  </a:outerShdw>
                </a:effectLst>
                <a:cs typeface="Arial" charset="0"/>
              </a:rPr>
              <a:t>http://www.ddr-museum.de/en </a:t>
            </a:r>
          </a:p>
        </p:txBody>
      </p:sp>
      <p:sp>
        <p:nvSpPr>
          <p:cNvPr id="13" name="Rectangle 12"/>
          <p:cNvSpPr/>
          <p:nvPr/>
        </p:nvSpPr>
        <p:spPr>
          <a:xfrm>
            <a:off x="0" y="27709"/>
            <a:ext cx="4125854" cy="2198543"/>
          </a:xfrm>
          <a:prstGeom prst="rect">
            <a:avLst/>
          </a:prstGeom>
        </p:spPr>
        <p:txBody>
          <a:bodyPr wrap="square" lIns="540000" tIns="540000" rIns="540000" bIns="540000">
            <a:spAutoFit/>
          </a:bodyPr>
          <a:lstStyle/>
          <a:p>
            <a:pPr>
              <a:defRPr/>
            </a:pPr>
            <a:r>
              <a:rPr lang="en-GB" sz="2400" b="1" u="sng" dirty="0">
                <a:solidFill>
                  <a:prstClr val="white"/>
                </a:solidFill>
              </a:rPr>
              <a:t>6. </a:t>
            </a:r>
            <a:r>
              <a:rPr lang="en-US" sz="2400" b="1" u="sng" dirty="0">
                <a:solidFill>
                  <a:prstClr val="white"/>
                </a:solidFill>
              </a:rPr>
              <a:t>Space and Architecture in a Divided City</a:t>
            </a:r>
            <a:r>
              <a:rPr lang="en-US" sz="2400" b="1" u="sng" dirty="0" smtClean="0">
                <a:solidFill>
                  <a:prstClr val="white"/>
                </a:solidFill>
              </a:rPr>
              <a:t>: </a:t>
            </a:r>
            <a:r>
              <a:rPr lang="en-US" sz="2400" b="1" i="1" u="sng" dirty="0" err="1" smtClean="0">
                <a:solidFill>
                  <a:prstClr val="white"/>
                </a:solidFill>
              </a:rPr>
              <a:t>Ostalgie</a:t>
            </a:r>
            <a:endParaRPr lang="en-GB" sz="2400" b="1" dirty="0">
              <a:solidFill>
                <a:srgbClr val="FFFF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37793824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7" name="Picture 9" descr="https://img.washingtonpost.com/wp-apps/imrs.php?src=https://img.washingtonpost.com/blogs/worldviews/files/2014/10/Berlin_at_night1.jpg&amp;w=148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528" y="0"/>
            <a:ext cx="9712259" cy="688538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88686" y="-43543"/>
            <a:ext cx="9720417" cy="7358892"/>
          </a:xfrm>
          <a:prstGeom prst="rect">
            <a:avLst/>
          </a:prstGeom>
        </p:spPr>
        <p:txBody>
          <a:bodyPr wrap="square" lIns="540000" tIns="540000" rIns="540000" bIns="540000">
            <a:spAutoFit/>
          </a:bodyPr>
          <a:lstStyle/>
          <a:p>
            <a:pPr>
              <a:defRPr/>
            </a:pPr>
            <a:r>
              <a:rPr lang="en-GB" sz="2800" b="1" u="sng" dirty="0">
                <a:solidFill>
                  <a:srgbClr val="FF0000"/>
                </a:solidFill>
                <a:effectLst>
                  <a:outerShdw blurRad="38100" dist="38100" dir="2700000" algn="tl">
                    <a:srgbClr val="000000">
                      <a:alpha val="43137"/>
                    </a:srgbClr>
                  </a:outerShdw>
                </a:effectLst>
                <a:cs typeface="Arial" charset="0"/>
              </a:rPr>
              <a:t>6.  Space and Architecture in a Divided City:</a:t>
            </a:r>
          </a:p>
          <a:p>
            <a:pPr>
              <a:defRPr/>
            </a:pPr>
            <a:r>
              <a:rPr lang="en-GB" sz="2800" b="1" u="sng" dirty="0" smtClean="0">
                <a:solidFill>
                  <a:srgbClr val="FF0000"/>
                </a:solidFill>
                <a:effectLst>
                  <a:outerShdw blurRad="38100" dist="38100" dir="2700000" algn="tl">
                    <a:srgbClr val="000000">
                      <a:alpha val="43137"/>
                    </a:srgbClr>
                  </a:outerShdw>
                </a:effectLst>
                <a:cs typeface="Arial" charset="0"/>
              </a:rPr>
              <a:t>Berlin today</a:t>
            </a:r>
            <a:endParaRPr lang="en-GB" sz="2800" b="1" dirty="0">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1600" b="1" dirty="0" smtClean="0">
              <a:solidFill>
                <a:srgbClr val="FFFF00"/>
              </a:solidFill>
              <a:effectLst>
                <a:outerShdw blurRad="38100" dist="38100" dir="2700000" algn="tl">
                  <a:srgbClr val="000000">
                    <a:alpha val="43137"/>
                  </a:srgbClr>
                </a:outerShdw>
              </a:effectLst>
              <a:cs typeface="Arial" charset="0"/>
            </a:endParaRPr>
          </a:p>
          <a:p>
            <a:pPr algn="r">
              <a:defRPr/>
            </a:pPr>
            <a:endParaRPr lang="en-GB" sz="1600" b="1" dirty="0">
              <a:solidFill>
                <a:srgbClr val="FFFF00"/>
              </a:solidFill>
              <a:effectLst>
                <a:outerShdw blurRad="38100" dist="38100" dir="2700000" algn="tl">
                  <a:srgbClr val="000000">
                    <a:alpha val="43137"/>
                  </a:srgbClr>
                </a:outerShdw>
              </a:effectLst>
              <a:cs typeface="Arial" charset="0"/>
            </a:endParaRPr>
          </a:p>
          <a:p>
            <a:pPr algn="r">
              <a:defRPr/>
            </a:pPr>
            <a:endParaRPr lang="en-GB" sz="1600" b="1" dirty="0" smtClean="0">
              <a:solidFill>
                <a:srgbClr val="FFFF00"/>
              </a:solidFill>
              <a:effectLst>
                <a:outerShdw blurRad="38100" dist="38100" dir="2700000" algn="tl">
                  <a:srgbClr val="000000">
                    <a:alpha val="43137"/>
                  </a:srgbClr>
                </a:outerShdw>
              </a:effectLst>
              <a:cs typeface="Arial" charset="0"/>
            </a:endParaRPr>
          </a:p>
          <a:p>
            <a:pPr algn="r">
              <a:defRPr/>
            </a:pPr>
            <a:r>
              <a:rPr lang="en-GB" sz="1600" b="1" dirty="0" smtClean="0">
                <a:solidFill>
                  <a:srgbClr val="FFFF00"/>
                </a:solidFill>
                <a:effectLst>
                  <a:outerShdw blurRad="38100" dist="38100" dir="2700000" algn="tl">
                    <a:srgbClr val="000000">
                      <a:alpha val="43137"/>
                    </a:srgbClr>
                  </a:outerShdw>
                </a:effectLst>
                <a:cs typeface="Arial" charset="0"/>
              </a:rPr>
              <a:t>Photo by Chris Hadfield from International Space Station</a:t>
            </a:r>
            <a:endParaRPr lang="en-GB" sz="1600" b="1" dirty="0">
              <a:solidFill>
                <a:srgbClr val="FFFF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3029080615"/>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476672"/>
            <a:ext cx="6912768" cy="523220"/>
          </a:xfrm>
          <a:prstGeom prst="rect">
            <a:avLst/>
          </a:prstGeom>
        </p:spPr>
        <p:txBody>
          <a:bodyPr wrap="square">
            <a:spAutoFit/>
          </a:bodyPr>
          <a:lstStyle/>
          <a:p>
            <a:r>
              <a:rPr lang="en-US" sz="2800" dirty="0" smtClean="0"/>
              <a:t>Friday: Sound and Vision - Bowie in Berlin</a:t>
            </a:r>
            <a:endParaRPr lang="en-US" sz="2800" dirty="0"/>
          </a:p>
        </p:txBody>
      </p:sp>
      <p:pic>
        <p:nvPicPr>
          <p:cNvPr id="3" name="Picture 2" descr="https://surprisinglycompetentmedia.com/wp-content/uploads/2016/01/Low.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945" y="1126830"/>
            <a:ext cx="3002385" cy="3108445"/>
          </a:xfrm>
          <a:prstGeom prst="rect">
            <a:avLst/>
          </a:prstGeom>
          <a:noFill/>
          <a:ln>
            <a:noFill/>
          </a:ln>
        </p:spPr>
      </p:pic>
      <p:pic>
        <p:nvPicPr>
          <p:cNvPr id="4" name="Picture 3" descr="https://upload.wikimedia.org/wikipedia/en/7/7b/David_Bowie_-_Heroes.png"/>
          <p:cNvPicPr/>
          <p:nvPr/>
        </p:nvPicPr>
        <p:blipFill>
          <a:blip r:embed="rId3">
            <a:extLst>
              <a:ext uri="{28A0092B-C50C-407E-A947-70E740481C1C}">
                <a14:useLocalDpi xmlns:a14="http://schemas.microsoft.com/office/drawing/2010/main" val="0"/>
              </a:ext>
            </a:extLst>
          </a:blip>
          <a:srcRect/>
          <a:stretch>
            <a:fillRect/>
          </a:stretch>
        </p:blipFill>
        <p:spPr bwMode="auto">
          <a:xfrm>
            <a:off x="3055330" y="1138931"/>
            <a:ext cx="2848453" cy="3096344"/>
          </a:xfrm>
          <a:prstGeom prst="rect">
            <a:avLst/>
          </a:prstGeom>
          <a:noFill/>
          <a:ln>
            <a:noFill/>
          </a:ln>
        </p:spPr>
      </p:pic>
      <p:pic>
        <p:nvPicPr>
          <p:cNvPr id="5" name="Picture 4"/>
          <p:cNvPicPr>
            <a:picLocks noChangeAspect="1"/>
          </p:cNvPicPr>
          <p:nvPr/>
        </p:nvPicPr>
        <p:blipFill>
          <a:blip r:embed="rId4"/>
          <a:stretch>
            <a:fillRect/>
          </a:stretch>
        </p:blipFill>
        <p:spPr>
          <a:xfrm>
            <a:off x="5903783" y="1126829"/>
            <a:ext cx="3108445" cy="3108445"/>
          </a:xfrm>
          <a:prstGeom prst="rect">
            <a:avLst/>
          </a:prstGeom>
        </p:spPr>
      </p:pic>
      <p:sp>
        <p:nvSpPr>
          <p:cNvPr id="6" name="Rectangle 5"/>
          <p:cNvSpPr/>
          <p:nvPr/>
        </p:nvSpPr>
        <p:spPr>
          <a:xfrm>
            <a:off x="0" y="4077072"/>
            <a:ext cx="9144000" cy="2937206"/>
          </a:xfrm>
          <a:prstGeom prst="rect">
            <a:avLst/>
          </a:prstGeom>
        </p:spPr>
        <p:txBody>
          <a:bodyPr wrap="square" lIns="540000" tIns="540000" rIns="540000" bIns="540000">
            <a:spAutoFit/>
          </a:bodyPr>
          <a:lstStyle/>
          <a:p>
            <a:pPr marL="342900" lvl="0" indent="-342900" algn="r">
              <a:buFont typeface="Arial" panose="020B0604020202020204" pitchFamily="34" charset="0"/>
              <a:buChar char="•"/>
            </a:pPr>
            <a:r>
              <a:rPr lang="en-GB" sz="2400" dirty="0">
                <a:solidFill>
                  <a:srgbClr val="FFFF00"/>
                </a:solidFill>
              </a:rPr>
              <a:t>Bowie once said that “wherever I am, I’ll be that city for the time I’m there and a few months afterwards.” Do the music and images of Bowie’s time in the city suggest this was the case with Berlin? If so, how, why and in which particular examples</a:t>
            </a:r>
            <a:r>
              <a:rPr lang="en-GB" sz="2400" dirty="0" smtClean="0">
                <a:solidFill>
                  <a:srgbClr val="FFFF00"/>
                </a:solidFill>
              </a:rPr>
              <a:t>?</a:t>
            </a:r>
            <a:endParaRPr lang="en-GB" sz="2400" dirty="0">
              <a:solidFill>
                <a:srgbClr val="FFFF00"/>
              </a:solidFill>
            </a:endParaRPr>
          </a:p>
        </p:txBody>
      </p:sp>
    </p:spTree>
    <p:extLst>
      <p:ext uri="{BB962C8B-B14F-4D97-AF65-F5344CB8AC3E}">
        <p14:creationId xmlns:p14="http://schemas.microsoft.com/office/powerpoint/2010/main" val="2564551218"/>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1260</TotalTime>
  <Words>1973</Words>
  <Application>Microsoft Office PowerPoint</Application>
  <PresentationFormat>On-screen Show (4:3)</PresentationFormat>
  <Paragraphs>689</Paragraphs>
  <Slides>52</Slides>
  <Notes>40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52</vt:i4>
      </vt:variant>
    </vt:vector>
  </HeadingPairs>
  <TitlesOfParts>
    <vt:vector size="56" baseType="lpstr">
      <vt:lpstr>Arial</vt:lpstr>
      <vt:lpstr>Calibri</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96</cp:revision>
  <cp:lastPrinted>2017-03-21T10:18:45Z</cp:lastPrinted>
  <dcterms:created xsi:type="dcterms:W3CDTF">2016-03-11T16:09:36Z</dcterms:created>
  <dcterms:modified xsi:type="dcterms:W3CDTF">2017-03-21T13:13:29Z</dcterms:modified>
</cp:coreProperties>
</file>