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15"/>
  </p:notesMasterIdLst>
  <p:sldIdLst>
    <p:sldId id="256" r:id="rId5"/>
    <p:sldId id="257" r:id="rId6"/>
    <p:sldId id="259" r:id="rId7"/>
    <p:sldId id="266" r:id="rId8"/>
    <p:sldId id="269" r:id="rId9"/>
    <p:sldId id="260" r:id="rId10"/>
    <p:sldId id="270" r:id="rId11"/>
    <p:sldId id="271" r:id="rId12"/>
    <p:sldId id="272"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2" autoAdjust="0"/>
    <p:restoredTop sz="66062" autoAdjust="0"/>
  </p:normalViewPr>
  <p:slideViewPr>
    <p:cSldViewPr snapToGrid="0" showGuides="1">
      <p:cViewPr varScale="1">
        <p:scale>
          <a:sx n="73" d="100"/>
          <a:sy n="73" d="100"/>
        </p:scale>
        <p:origin x="618" y="72"/>
      </p:cViewPr>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0746BC-1DBC-4855-95DA-8B3E9D8E1924}"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E3E54D7E-93EF-4A72-8DED-0229BFFCD018}">
      <dgm:prSet/>
      <dgm:spPr/>
      <dgm:t>
        <a:bodyPr/>
        <a:lstStyle/>
        <a:p>
          <a:r>
            <a:rPr lang="en-US" b="0" i="0"/>
            <a:t>MERIN, S., 2021. </a:t>
          </a:r>
          <a:r>
            <a:rPr lang="en-US" b="0" i="1"/>
            <a:t>THE INFLUENCE OF USING FISHBONE DIAGRAM TOWARD STUDENTS’WRITING IN ANALYTICAL EXPOSITION TEXTABILITY AT THE SECOND SEMESTER OF THE ELEVENTH GRADE OF SMA NEGERI 1 GUNUNG ALIP IN THE ACADEMIC YEAR OF 2020/2021</a:t>
          </a:r>
          <a:r>
            <a:rPr lang="en-US" b="0" i="0"/>
            <a:t> (Doctoral dissertation, UIN RADEN INTAN LAMPUNG).</a:t>
          </a:r>
          <a:endParaRPr lang="en-US"/>
        </a:p>
      </dgm:t>
    </dgm:pt>
    <dgm:pt modelId="{EEC4B149-648A-4B3D-879F-1A42D67715A4}" type="parTrans" cxnId="{360E45F7-E011-4244-A349-0CDEFEE385C3}">
      <dgm:prSet/>
      <dgm:spPr/>
      <dgm:t>
        <a:bodyPr/>
        <a:lstStyle/>
        <a:p>
          <a:endParaRPr lang="en-US"/>
        </a:p>
      </dgm:t>
    </dgm:pt>
    <dgm:pt modelId="{EAEBE3E9-93BC-420A-8350-286C24925948}" type="sibTrans" cxnId="{360E45F7-E011-4244-A349-0CDEFEE385C3}">
      <dgm:prSet/>
      <dgm:spPr/>
      <dgm:t>
        <a:bodyPr/>
        <a:lstStyle/>
        <a:p>
          <a:endParaRPr lang="en-US"/>
        </a:p>
      </dgm:t>
    </dgm:pt>
    <dgm:pt modelId="{DB40E97D-8AF3-47BF-9E57-7B1CCBA8FAC2}">
      <dgm:prSet/>
      <dgm:spPr/>
      <dgm:t>
        <a:bodyPr/>
        <a:lstStyle/>
        <a:p>
          <a:r>
            <a:rPr lang="en-US" b="0" i="0"/>
            <a:t>Sumption, M., 2022. Shortages, high-demand occupations, and the post-Brexit UK immigration system. </a:t>
          </a:r>
          <a:r>
            <a:rPr lang="en-US" b="0" i="1"/>
            <a:t>Oxford Review of Economic Policy</a:t>
          </a:r>
          <a:r>
            <a:rPr lang="en-US" b="0" i="0"/>
            <a:t>, </a:t>
          </a:r>
          <a:r>
            <a:rPr lang="en-US" b="0" i="1"/>
            <a:t>38</a:t>
          </a:r>
          <a:r>
            <a:rPr lang="en-US" b="0" i="0"/>
            <a:t>(1), pp.97-111.</a:t>
          </a:r>
          <a:endParaRPr lang="en-US"/>
        </a:p>
      </dgm:t>
    </dgm:pt>
    <dgm:pt modelId="{3E74F7C0-5358-4C03-810F-42BBF787820C}" type="parTrans" cxnId="{58882D64-EFA3-476D-B701-091EE914B729}">
      <dgm:prSet/>
      <dgm:spPr/>
      <dgm:t>
        <a:bodyPr/>
        <a:lstStyle/>
        <a:p>
          <a:endParaRPr lang="en-US"/>
        </a:p>
      </dgm:t>
    </dgm:pt>
    <dgm:pt modelId="{7DDEEDE4-B347-43CC-AC87-110FBDE5B52C}" type="sibTrans" cxnId="{58882D64-EFA3-476D-B701-091EE914B729}">
      <dgm:prSet/>
      <dgm:spPr/>
      <dgm:t>
        <a:bodyPr/>
        <a:lstStyle/>
        <a:p>
          <a:endParaRPr lang="en-US"/>
        </a:p>
      </dgm:t>
    </dgm:pt>
    <dgm:pt modelId="{E550BF48-E674-4C18-BB9C-E5F428E9425B}">
      <dgm:prSet/>
      <dgm:spPr/>
      <dgm:t>
        <a:bodyPr/>
        <a:lstStyle/>
        <a:p>
          <a:r>
            <a:rPr lang="en-US" b="0" i="0"/>
            <a:t>Rodger, D. and Blackshaw, B.P., 2022. COVID-19 vaccination should not be mandatory for health and social care workers. </a:t>
          </a:r>
          <a:r>
            <a:rPr lang="en-US" b="0" i="1"/>
            <a:t>The New Bioethics</a:t>
          </a:r>
          <a:r>
            <a:rPr lang="en-US" b="0" i="0"/>
            <a:t>, </a:t>
          </a:r>
          <a:r>
            <a:rPr lang="en-US" b="0" i="1"/>
            <a:t>28</a:t>
          </a:r>
          <a:r>
            <a:rPr lang="en-US" b="0" i="0"/>
            <a:t>(1), pp.27-39.</a:t>
          </a:r>
          <a:endParaRPr lang="en-US"/>
        </a:p>
      </dgm:t>
    </dgm:pt>
    <dgm:pt modelId="{323660E3-0205-4412-8961-D3A01A7CDAAC}" type="parTrans" cxnId="{7EFDBF18-1451-43D1-8F55-E7DD5A4A1DDC}">
      <dgm:prSet/>
      <dgm:spPr/>
      <dgm:t>
        <a:bodyPr/>
        <a:lstStyle/>
        <a:p>
          <a:endParaRPr lang="en-US"/>
        </a:p>
      </dgm:t>
    </dgm:pt>
    <dgm:pt modelId="{4383EAFF-D9FE-4AD3-9CF6-07D797A73559}" type="sibTrans" cxnId="{7EFDBF18-1451-43D1-8F55-E7DD5A4A1DDC}">
      <dgm:prSet/>
      <dgm:spPr/>
      <dgm:t>
        <a:bodyPr/>
        <a:lstStyle/>
        <a:p>
          <a:endParaRPr lang="en-US"/>
        </a:p>
      </dgm:t>
    </dgm:pt>
    <dgm:pt modelId="{B69675FA-5468-403B-996E-0336CAC7EC2D}">
      <dgm:prSet/>
      <dgm:spPr/>
      <dgm:t>
        <a:bodyPr/>
        <a:lstStyle/>
        <a:p>
          <a:r>
            <a:rPr lang="en-US" b="0" i="0"/>
            <a:t>Hussein, S., 2022. Employment inequalities among British minority ethnic workers in health and social care at the time of COVID-19: A rapid review of the literature. </a:t>
          </a:r>
          <a:r>
            <a:rPr lang="en-US" b="0" i="1"/>
            <a:t>Social Policy and Society</a:t>
          </a:r>
          <a:r>
            <a:rPr lang="en-US" b="0" i="0"/>
            <a:t>, </a:t>
          </a:r>
          <a:r>
            <a:rPr lang="en-US" b="0" i="1"/>
            <a:t>21</a:t>
          </a:r>
          <a:r>
            <a:rPr lang="en-US" b="0" i="0"/>
            <a:t>(2), pp.316-330.</a:t>
          </a:r>
          <a:endParaRPr lang="en-US"/>
        </a:p>
      </dgm:t>
    </dgm:pt>
    <dgm:pt modelId="{5FFDBAB5-09FA-4519-819A-20D2A5D91FE5}" type="parTrans" cxnId="{15A1D175-D688-42D4-AF7A-FF8D1C5D2F4A}">
      <dgm:prSet/>
      <dgm:spPr/>
      <dgm:t>
        <a:bodyPr/>
        <a:lstStyle/>
        <a:p>
          <a:endParaRPr lang="en-US"/>
        </a:p>
      </dgm:t>
    </dgm:pt>
    <dgm:pt modelId="{6E18F94E-B634-4438-9876-C7FFF5C8ACEA}" type="sibTrans" cxnId="{15A1D175-D688-42D4-AF7A-FF8D1C5D2F4A}">
      <dgm:prSet/>
      <dgm:spPr/>
      <dgm:t>
        <a:bodyPr/>
        <a:lstStyle/>
        <a:p>
          <a:endParaRPr lang="en-US"/>
        </a:p>
      </dgm:t>
    </dgm:pt>
    <dgm:pt modelId="{73ECA10E-A148-41CE-99E6-5749BE87674B}" type="pres">
      <dgm:prSet presAssocID="{260746BC-1DBC-4855-95DA-8B3E9D8E1924}" presName="vert0" presStyleCnt="0">
        <dgm:presLayoutVars>
          <dgm:dir/>
          <dgm:animOne val="branch"/>
          <dgm:animLvl val="lvl"/>
        </dgm:presLayoutVars>
      </dgm:prSet>
      <dgm:spPr/>
    </dgm:pt>
    <dgm:pt modelId="{E6194E29-7E74-4F0F-9984-6220BDC059D1}" type="pres">
      <dgm:prSet presAssocID="{E3E54D7E-93EF-4A72-8DED-0229BFFCD018}" presName="thickLine" presStyleLbl="alignNode1" presStyleIdx="0" presStyleCnt="4"/>
      <dgm:spPr/>
    </dgm:pt>
    <dgm:pt modelId="{D4F68C6A-0112-4442-895C-490010B6082F}" type="pres">
      <dgm:prSet presAssocID="{E3E54D7E-93EF-4A72-8DED-0229BFFCD018}" presName="horz1" presStyleCnt="0"/>
      <dgm:spPr/>
    </dgm:pt>
    <dgm:pt modelId="{80A97466-30E8-4AB1-B460-888D79E4D62F}" type="pres">
      <dgm:prSet presAssocID="{E3E54D7E-93EF-4A72-8DED-0229BFFCD018}" presName="tx1" presStyleLbl="revTx" presStyleIdx="0" presStyleCnt="4"/>
      <dgm:spPr/>
    </dgm:pt>
    <dgm:pt modelId="{7CF1A1FD-2546-479D-9BF7-AC227A6D645B}" type="pres">
      <dgm:prSet presAssocID="{E3E54D7E-93EF-4A72-8DED-0229BFFCD018}" presName="vert1" presStyleCnt="0"/>
      <dgm:spPr/>
    </dgm:pt>
    <dgm:pt modelId="{73563EC3-B42C-47D4-AC36-743573FA8C04}" type="pres">
      <dgm:prSet presAssocID="{DB40E97D-8AF3-47BF-9E57-7B1CCBA8FAC2}" presName="thickLine" presStyleLbl="alignNode1" presStyleIdx="1" presStyleCnt="4"/>
      <dgm:spPr/>
    </dgm:pt>
    <dgm:pt modelId="{4974A05A-0241-4505-8513-0473DC161A30}" type="pres">
      <dgm:prSet presAssocID="{DB40E97D-8AF3-47BF-9E57-7B1CCBA8FAC2}" presName="horz1" presStyleCnt="0"/>
      <dgm:spPr/>
    </dgm:pt>
    <dgm:pt modelId="{E982C70F-745F-4921-8E93-5C8B51A63810}" type="pres">
      <dgm:prSet presAssocID="{DB40E97D-8AF3-47BF-9E57-7B1CCBA8FAC2}" presName="tx1" presStyleLbl="revTx" presStyleIdx="1" presStyleCnt="4"/>
      <dgm:spPr/>
    </dgm:pt>
    <dgm:pt modelId="{6C99009C-7A5B-4F5E-B8AA-AEB811385618}" type="pres">
      <dgm:prSet presAssocID="{DB40E97D-8AF3-47BF-9E57-7B1CCBA8FAC2}" presName="vert1" presStyleCnt="0"/>
      <dgm:spPr/>
    </dgm:pt>
    <dgm:pt modelId="{3EFD327D-132B-4B0D-9A91-350790546A7E}" type="pres">
      <dgm:prSet presAssocID="{E550BF48-E674-4C18-BB9C-E5F428E9425B}" presName="thickLine" presStyleLbl="alignNode1" presStyleIdx="2" presStyleCnt="4"/>
      <dgm:spPr/>
    </dgm:pt>
    <dgm:pt modelId="{FAF8310D-E161-41FD-9074-6AB8B5B42DF4}" type="pres">
      <dgm:prSet presAssocID="{E550BF48-E674-4C18-BB9C-E5F428E9425B}" presName="horz1" presStyleCnt="0"/>
      <dgm:spPr/>
    </dgm:pt>
    <dgm:pt modelId="{8183621D-F5B8-4AA7-A12E-0AEF8A38F6B1}" type="pres">
      <dgm:prSet presAssocID="{E550BF48-E674-4C18-BB9C-E5F428E9425B}" presName="tx1" presStyleLbl="revTx" presStyleIdx="2" presStyleCnt="4"/>
      <dgm:spPr/>
    </dgm:pt>
    <dgm:pt modelId="{49897EC6-812A-44E9-A6D0-E9A10D826564}" type="pres">
      <dgm:prSet presAssocID="{E550BF48-E674-4C18-BB9C-E5F428E9425B}" presName="vert1" presStyleCnt="0"/>
      <dgm:spPr/>
    </dgm:pt>
    <dgm:pt modelId="{A23E1CC2-3695-4239-85A2-2E58F44352F1}" type="pres">
      <dgm:prSet presAssocID="{B69675FA-5468-403B-996E-0336CAC7EC2D}" presName="thickLine" presStyleLbl="alignNode1" presStyleIdx="3" presStyleCnt="4"/>
      <dgm:spPr/>
    </dgm:pt>
    <dgm:pt modelId="{8E657677-63A8-47D8-A6CD-A6C4B384CE10}" type="pres">
      <dgm:prSet presAssocID="{B69675FA-5468-403B-996E-0336CAC7EC2D}" presName="horz1" presStyleCnt="0"/>
      <dgm:spPr/>
    </dgm:pt>
    <dgm:pt modelId="{BC719C94-5D10-43D6-83BB-28A5594E410C}" type="pres">
      <dgm:prSet presAssocID="{B69675FA-5468-403B-996E-0336CAC7EC2D}" presName="tx1" presStyleLbl="revTx" presStyleIdx="3" presStyleCnt="4"/>
      <dgm:spPr/>
    </dgm:pt>
    <dgm:pt modelId="{C05F12D9-9931-4D0C-82B1-4C943770ECEA}" type="pres">
      <dgm:prSet presAssocID="{B69675FA-5468-403B-996E-0336CAC7EC2D}" presName="vert1" presStyleCnt="0"/>
      <dgm:spPr/>
    </dgm:pt>
  </dgm:ptLst>
  <dgm:cxnLst>
    <dgm:cxn modelId="{7EFDBF18-1451-43D1-8F55-E7DD5A4A1DDC}" srcId="{260746BC-1DBC-4855-95DA-8B3E9D8E1924}" destId="{E550BF48-E674-4C18-BB9C-E5F428E9425B}" srcOrd="2" destOrd="0" parTransId="{323660E3-0205-4412-8961-D3A01A7CDAAC}" sibTransId="{4383EAFF-D9FE-4AD3-9CF6-07D797A73559}"/>
    <dgm:cxn modelId="{51DB0135-3E67-4A33-8795-2B33EDD838AC}" type="presOf" srcId="{DB40E97D-8AF3-47BF-9E57-7B1CCBA8FAC2}" destId="{E982C70F-745F-4921-8E93-5C8B51A63810}" srcOrd="0" destOrd="0" presId="urn:microsoft.com/office/officeart/2008/layout/LinedList"/>
    <dgm:cxn modelId="{58882D64-EFA3-476D-B701-091EE914B729}" srcId="{260746BC-1DBC-4855-95DA-8B3E9D8E1924}" destId="{DB40E97D-8AF3-47BF-9E57-7B1CCBA8FAC2}" srcOrd="1" destOrd="0" parTransId="{3E74F7C0-5358-4C03-810F-42BBF787820C}" sibTransId="{7DDEEDE4-B347-43CC-AC87-110FBDE5B52C}"/>
    <dgm:cxn modelId="{15A1D175-D688-42D4-AF7A-FF8D1C5D2F4A}" srcId="{260746BC-1DBC-4855-95DA-8B3E9D8E1924}" destId="{B69675FA-5468-403B-996E-0336CAC7EC2D}" srcOrd="3" destOrd="0" parTransId="{5FFDBAB5-09FA-4519-819A-20D2A5D91FE5}" sibTransId="{6E18F94E-B634-4438-9876-C7FFF5C8ACEA}"/>
    <dgm:cxn modelId="{6CF8677F-5224-410E-8477-726CCE6E9239}" type="presOf" srcId="{B69675FA-5468-403B-996E-0336CAC7EC2D}" destId="{BC719C94-5D10-43D6-83BB-28A5594E410C}" srcOrd="0" destOrd="0" presId="urn:microsoft.com/office/officeart/2008/layout/LinedList"/>
    <dgm:cxn modelId="{56895797-A33B-423B-9719-F802AD2D0584}" type="presOf" srcId="{E3E54D7E-93EF-4A72-8DED-0229BFFCD018}" destId="{80A97466-30E8-4AB1-B460-888D79E4D62F}" srcOrd="0" destOrd="0" presId="urn:microsoft.com/office/officeart/2008/layout/LinedList"/>
    <dgm:cxn modelId="{AF44DBC7-C279-4B00-914E-FA6F154EEDE9}" type="presOf" srcId="{260746BC-1DBC-4855-95DA-8B3E9D8E1924}" destId="{73ECA10E-A148-41CE-99E6-5749BE87674B}" srcOrd="0" destOrd="0" presId="urn:microsoft.com/office/officeart/2008/layout/LinedList"/>
    <dgm:cxn modelId="{985262D0-D6FE-4A6F-B058-F05F2E283368}" type="presOf" srcId="{E550BF48-E674-4C18-BB9C-E5F428E9425B}" destId="{8183621D-F5B8-4AA7-A12E-0AEF8A38F6B1}" srcOrd="0" destOrd="0" presId="urn:microsoft.com/office/officeart/2008/layout/LinedList"/>
    <dgm:cxn modelId="{360E45F7-E011-4244-A349-0CDEFEE385C3}" srcId="{260746BC-1DBC-4855-95DA-8B3E9D8E1924}" destId="{E3E54D7E-93EF-4A72-8DED-0229BFFCD018}" srcOrd="0" destOrd="0" parTransId="{EEC4B149-648A-4B3D-879F-1A42D67715A4}" sibTransId="{EAEBE3E9-93BC-420A-8350-286C24925948}"/>
    <dgm:cxn modelId="{07ACED85-F070-4EFB-AA11-CEE82E277680}" type="presParOf" srcId="{73ECA10E-A148-41CE-99E6-5749BE87674B}" destId="{E6194E29-7E74-4F0F-9984-6220BDC059D1}" srcOrd="0" destOrd="0" presId="urn:microsoft.com/office/officeart/2008/layout/LinedList"/>
    <dgm:cxn modelId="{7B640A74-2C3C-48B6-BED8-81379BC5A951}" type="presParOf" srcId="{73ECA10E-A148-41CE-99E6-5749BE87674B}" destId="{D4F68C6A-0112-4442-895C-490010B6082F}" srcOrd="1" destOrd="0" presId="urn:microsoft.com/office/officeart/2008/layout/LinedList"/>
    <dgm:cxn modelId="{9237D748-F6F4-4C1D-B8CC-2393CDE24DEB}" type="presParOf" srcId="{D4F68C6A-0112-4442-895C-490010B6082F}" destId="{80A97466-30E8-4AB1-B460-888D79E4D62F}" srcOrd="0" destOrd="0" presId="urn:microsoft.com/office/officeart/2008/layout/LinedList"/>
    <dgm:cxn modelId="{F1CCEBA5-3C6D-46D5-9E2B-A183C71FEEFD}" type="presParOf" srcId="{D4F68C6A-0112-4442-895C-490010B6082F}" destId="{7CF1A1FD-2546-479D-9BF7-AC227A6D645B}" srcOrd="1" destOrd="0" presId="urn:microsoft.com/office/officeart/2008/layout/LinedList"/>
    <dgm:cxn modelId="{F31B53DE-BBD7-42CE-865F-B6D84FF4C11D}" type="presParOf" srcId="{73ECA10E-A148-41CE-99E6-5749BE87674B}" destId="{73563EC3-B42C-47D4-AC36-743573FA8C04}" srcOrd="2" destOrd="0" presId="urn:microsoft.com/office/officeart/2008/layout/LinedList"/>
    <dgm:cxn modelId="{C38B1231-700E-4C55-B648-FE70025D4DB3}" type="presParOf" srcId="{73ECA10E-A148-41CE-99E6-5749BE87674B}" destId="{4974A05A-0241-4505-8513-0473DC161A30}" srcOrd="3" destOrd="0" presId="urn:microsoft.com/office/officeart/2008/layout/LinedList"/>
    <dgm:cxn modelId="{9E4D2EAF-6F5D-4E3E-B94F-184CFA4D1596}" type="presParOf" srcId="{4974A05A-0241-4505-8513-0473DC161A30}" destId="{E982C70F-745F-4921-8E93-5C8B51A63810}" srcOrd="0" destOrd="0" presId="urn:microsoft.com/office/officeart/2008/layout/LinedList"/>
    <dgm:cxn modelId="{D8B38A01-D71C-4491-B4FF-D93C4DF7BC8D}" type="presParOf" srcId="{4974A05A-0241-4505-8513-0473DC161A30}" destId="{6C99009C-7A5B-4F5E-B8AA-AEB811385618}" srcOrd="1" destOrd="0" presId="urn:microsoft.com/office/officeart/2008/layout/LinedList"/>
    <dgm:cxn modelId="{ED81D2BF-C9D0-455F-9F2B-B1AAB3F2E8F8}" type="presParOf" srcId="{73ECA10E-A148-41CE-99E6-5749BE87674B}" destId="{3EFD327D-132B-4B0D-9A91-350790546A7E}" srcOrd="4" destOrd="0" presId="urn:microsoft.com/office/officeart/2008/layout/LinedList"/>
    <dgm:cxn modelId="{DC609C6B-318E-43C2-ABEF-97B53B121E31}" type="presParOf" srcId="{73ECA10E-A148-41CE-99E6-5749BE87674B}" destId="{FAF8310D-E161-41FD-9074-6AB8B5B42DF4}" srcOrd="5" destOrd="0" presId="urn:microsoft.com/office/officeart/2008/layout/LinedList"/>
    <dgm:cxn modelId="{57B0483C-7785-4E30-A805-8354938135CE}" type="presParOf" srcId="{FAF8310D-E161-41FD-9074-6AB8B5B42DF4}" destId="{8183621D-F5B8-4AA7-A12E-0AEF8A38F6B1}" srcOrd="0" destOrd="0" presId="urn:microsoft.com/office/officeart/2008/layout/LinedList"/>
    <dgm:cxn modelId="{E72B206A-1070-4E2E-AE46-4609F7FB9E0F}" type="presParOf" srcId="{FAF8310D-E161-41FD-9074-6AB8B5B42DF4}" destId="{49897EC6-812A-44E9-A6D0-E9A10D826564}" srcOrd="1" destOrd="0" presId="urn:microsoft.com/office/officeart/2008/layout/LinedList"/>
    <dgm:cxn modelId="{15A46B6B-CA18-46B0-8EEF-C1FE80BD194F}" type="presParOf" srcId="{73ECA10E-A148-41CE-99E6-5749BE87674B}" destId="{A23E1CC2-3695-4239-85A2-2E58F44352F1}" srcOrd="6" destOrd="0" presId="urn:microsoft.com/office/officeart/2008/layout/LinedList"/>
    <dgm:cxn modelId="{27D6F88D-1B48-4405-BB49-8FF5CC84BDD9}" type="presParOf" srcId="{73ECA10E-A148-41CE-99E6-5749BE87674B}" destId="{8E657677-63A8-47D8-A6CD-A6C4B384CE10}" srcOrd="7" destOrd="0" presId="urn:microsoft.com/office/officeart/2008/layout/LinedList"/>
    <dgm:cxn modelId="{DACAEC6E-2E25-4557-970A-C79188106BDE}" type="presParOf" srcId="{8E657677-63A8-47D8-A6CD-A6C4B384CE10}" destId="{BC719C94-5D10-43D6-83BB-28A5594E410C}" srcOrd="0" destOrd="0" presId="urn:microsoft.com/office/officeart/2008/layout/LinedList"/>
    <dgm:cxn modelId="{8B19A46F-685B-4F60-8FC1-183D45681749}" type="presParOf" srcId="{8E657677-63A8-47D8-A6CD-A6C4B384CE10}" destId="{C05F12D9-9931-4D0C-82B1-4C943770EC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94E29-7E74-4F0F-9984-6220BDC059D1}">
      <dsp:nvSpPr>
        <dsp:cNvPr id="0" name=""/>
        <dsp:cNvSpPr/>
      </dsp:nvSpPr>
      <dsp:spPr>
        <a:xfrm>
          <a:off x="0" y="0"/>
          <a:ext cx="11029615"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0A97466-30E8-4AB1-B460-888D79E4D62F}">
      <dsp:nvSpPr>
        <dsp:cNvPr id="0" name=""/>
        <dsp:cNvSpPr/>
      </dsp:nvSpPr>
      <dsp:spPr>
        <a:xfrm>
          <a:off x="0" y="0"/>
          <a:ext cx="11029615" cy="908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MERIN, S., 2021. </a:t>
          </a:r>
          <a:r>
            <a:rPr lang="en-US" sz="1900" b="0" i="1" kern="1200"/>
            <a:t>THE INFLUENCE OF USING FISHBONE DIAGRAM TOWARD STUDENTS’WRITING IN ANALYTICAL EXPOSITION TEXTABILITY AT THE SECOND SEMESTER OF THE ELEVENTH GRADE OF SMA NEGERI 1 GUNUNG ALIP IN THE ACADEMIC YEAR OF 2020/2021</a:t>
          </a:r>
          <a:r>
            <a:rPr lang="en-US" sz="1900" b="0" i="0" kern="1200"/>
            <a:t> (Doctoral dissertation, UIN RADEN INTAN LAMPUNG).</a:t>
          </a:r>
          <a:endParaRPr lang="en-US" sz="1900" kern="1200"/>
        </a:p>
      </dsp:txBody>
      <dsp:txXfrm>
        <a:off x="0" y="0"/>
        <a:ext cx="11029615" cy="908621"/>
      </dsp:txXfrm>
    </dsp:sp>
    <dsp:sp modelId="{73563EC3-B42C-47D4-AC36-743573FA8C04}">
      <dsp:nvSpPr>
        <dsp:cNvPr id="0" name=""/>
        <dsp:cNvSpPr/>
      </dsp:nvSpPr>
      <dsp:spPr>
        <a:xfrm>
          <a:off x="0" y="908621"/>
          <a:ext cx="11029615"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982C70F-745F-4921-8E93-5C8B51A63810}">
      <dsp:nvSpPr>
        <dsp:cNvPr id="0" name=""/>
        <dsp:cNvSpPr/>
      </dsp:nvSpPr>
      <dsp:spPr>
        <a:xfrm>
          <a:off x="0" y="908621"/>
          <a:ext cx="11029615" cy="908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Sumption, M., 2022. Shortages, high-demand occupations, and the post-Brexit UK immigration system. </a:t>
          </a:r>
          <a:r>
            <a:rPr lang="en-US" sz="1900" b="0" i="1" kern="1200"/>
            <a:t>Oxford Review of Economic Policy</a:t>
          </a:r>
          <a:r>
            <a:rPr lang="en-US" sz="1900" b="0" i="0" kern="1200"/>
            <a:t>, </a:t>
          </a:r>
          <a:r>
            <a:rPr lang="en-US" sz="1900" b="0" i="1" kern="1200"/>
            <a:t>38</a:t>
          </a:r>
          <a:r>
            <a:rPr lang="en-US" sz="1900" b="0" i="0" kern="1200"/>
            <a:t>(1), pp.97-111.</a:t>
          </a:r>
          <a:endParaRPr lang="en-US" sz="1900" kern="1200"/>
        </a:p>
      </dsp:txBody>
      <dsp:txXfrm>
        <a:off x="0" y="908621"/>
        <a:ext cx="11029615" cy="908621"/>
      </dsp:txXfrm>
    </dsp:sp>
    <dsp:sp modelId="{3EFD327D-132B-4B0D-9A91-350790546A7E}">
      <dsp:nvSpPr>
        <dsp:cNvPr id="0" name=""/>
        <dsp:cNvSpPr/>
      </dsp:nvSpPr>
      <dsp:spPr>
        <a:xfrm>
          <a:off x="0" y="1817243"/>
          <a:ext cx="11029615"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183621D-F5B8-4AA7-A12E-0AEF8A38F6B1}">
      <dsp:nvSpPr>
        <dsp:cNvPr id="0" name=""/>
        <dsp:cNvSpPr/>
      </dsp:nvSpPr>
      <dsp:spPr>
        <a:xfrm>
          <a:off x="0" y="1817243"/>
          <a:ext cx="11029615" cy="908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Rodger, D. and Blackshaw, B.P., 2022. COVID-19 vaccination should not be mandatory for health and social care workers. </a:t>
          </a:r>
          <a:r>
            <a:rPr lang="en-US" sz="1900" b="0" i="1" kern="1200"/>
            <a:t>The New Bioethics</a:t>
          </a:r>
          <a:r>
            <a:rPr lang="en-US" sz="1900" b="0" i="0" kern="1200"/>
            <a:t>, </a:t>
          </a:r>
          <a:r>
            <a:rPr lang="en-US" sz="1900" b="0" i="1" kern="1200"/>
            <a:t>28</a:t>
          </a:r>
          <a:r>
            <a:rPr lang="en-US" sz="1900" b="0" i="0" kern="1200"/>
            <a:t>(1), pp.27-39.</a:t>
          </a:r>
          <a:endParaRPr lang="en-US" sz="1900" kern="1200"/>
        </a:p>
      </dsp:txBody>
      <dsp:txXfrm>
        <a:off x="0" y="1817243"/>
        <a:ext cx="11029615" cy="908621"/>
      </dsp:txXfrm>
    </dsp:sp>
    <dsp:sp modelId="{A23E1CC2-3695-4239-85A2-2E58F44352F1}">
      <dsp:nvSpPr>
        <dsp:cNvPr id="0" name=""/>
        <dsp:cNvSpPr/>
      </dsp:nvSpPr>
      <dsp:spPr>
        <a:xfrm>
          <a:off x="0" y="2725864"/>
          <a:ext cx="11029615"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C719C94-5D10-43D6-83BB-28A5594E410C}">
      <dsp:nvSpPr>
        <dsp:cNvPr id="0" name=""/>
        <dsp:cNvSpPr/>
      </dsp:nvSpPr>
      <dsp:spPr>
        <a:xfrm>
          <a:off x="0" y="2725864"/>
          <a:ext cx="11029615" cy="908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Hussein, S., 2022. Employment inequalities among British minority ethnic workers in health and social care at the time of COVID-19: A rapid review of the literature. </a:t>
          </a:r>
          <a:r>
            <a:rPr lang="en-US" sz="1900" b="0" i="1" kern="1200"/>
            <a:t>Social Policy and Society</a:t>
          </a:r>
          <a:r>
            <a:rPr lang="en-US" sz="1900" b="0" i="0" kern="1200"/>
            <a:t>, </a:t>
          </a:r>
          <a:r>
            <a:rPr lang="en-US" sz="1900" b="0" i="1" kern="1200"/>
            <a:t>21</a:t>
          </a:r>
          <a:r>
            <a:rPr lang="en-US" sz="1900" b="0" i="0" kern="1200"/>
            <a:t>(2), pp.316-330.</a:t>
          </a:r>
          <a:endParaRPr lang="en-US" sz="1900" kern="1200"/>
        </a:p>
      </dsp:txBody>
      <dsp:txXfrm>
        <a:off x="0" y="2725864"/>
        <a:ext cx="11029615" cy="90862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9A0FA-2191-4F92-A1E4-6EB4598AC4EC}" type="datetimeFigureOut">
              <a:rPr lang="en-US" smtClean="0"/>
              <a:t>7/9/2022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359F2-43EF-4812-9DC0-98C0B1A40681}" type="slidenum">
              <a:rPr lang="en-US" smtClean="0"/>
              <a:t>‹#›</a:t>
            </a:fld>
            <a:endParaRPr lang="en-US" dirty="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63359F2-43EF-4812-9DC0-98C0B1A40681}" type="slidenum">
              <a:rPr lang="en-US" smtClean="0"/>
              <a:t>2</a:t>
            </a:fld>
            <a:endParaRPr lang="en-US" dirty="0"/>
          </a:p>
        </p:txBody>
      </p:sp>
    </p:spTree>
    <p:extLst>
      <p:ext uri="{BB962C8B-B14F-4D97-AF65-F5344CB8AC3E}">
        <p14:creationId xmlns:p14="http://schemas.microsoft.com/office/powerpoint/2010/main" val="2301051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Thus, a strong decision making is used in many organizations as it helps to solve the problems effectively and can create a position like leadership in the organization. Thus, taking into account, the study will be discussing the impact of complex problem on the employee and their organization. Further, the study will be analyse the PESTEL analysis of macro-environment factor. Besides, the study will be making a research informed analysis by using the fishbone diagram, of the complex problem. Furthermore, the study will be evaluating the alternative solutions to absenteeism with for choosing the best solutions.</a:t>
            </a:r>
          </a:p>
        </p:txBody>
      </p:sp>
      <p:sp>
        <p:nvSpPr>
          <p:cNvPr id="4" name="Slide Number Placeholder 3"/>
          <p:cNvSpPr>
            <a:spLocks noGrp="1"/>
          </p:cNvSpPr>
          <p:nvPr>
            <p:ph type="sldNum" sz="quarter" idx="5"/>
          </p:nvPr>
        </p:nvSpPr>
        <p:spPr/>
        <p:txBody>
          <a:bodyPr/>
          <a:lstStyle/>
          <a:p>
            <a:fld id="{B63359F2-43EF-4812-9DC0-98C0B1A40681}" type="slidenum">
              <a:rPr lang="en-US" smtClean="0"/>
              <a:t>3</a:t>
            </a:fld>
            <a:endParaRPr lang="en-US" dirty="0"/>
          </a:p>
        </p:txBody>
      </p:sp>
    </p:spTree>
    <p:extLst>
      <p:ext uri="{BB962C8B-B14F-4D97-AF65-F5344CB8AC3E}">
        <p14:creationId xmlns:p14="http://schemas.microsoft.com/office/powerpoint/2010/main" val="1333502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 current problem that the NHS hospital and mental health as well as community facing are the shortage of more FTE staff, the shortage are more than 100,000, and this shortage are affecting some other groups. The hospital is facing the challenges that includes the nurse vacancies that is 41,000. There are also problem in the medicines, especially in some geographical areas and also the other problem is allied with health professionals. Besides the serious staff issues are also there in the general practices. However, the adult social care sector are also involved in the serious pressure and are facing some issues as NHS (</a:t>
            </a:r>
            <a:r>
              <a:rPr lang="en-US" b="0" i="0" dirty="0">
                <a:solidFill>
                  <a:srgbClr val="222222"/>
                </a:solidFill>
                <a:effectLst/>
                <a:latin typeface="Arial" panose="020B0604020202020204" pitchFamily="34" charset="0"/>
              </a:rPr>
              <a:t>Rodger and </a:t>
            </a:r>
            <a:r>
              <a:rPr lang="en-US" b="0" i="0" dirty="0" err="1">
                <a:solidFill>
                  <a:srgbClr val="222222"/>
                </a:solidFill>
                <a:effectLst/>
                <a:latin typeface="Arial" panose="020B0604020202020204" pitchFamily="34" charset="0"/>
              </a:rPr>
              <a:t>Blackshaw</a:t>
            </a:r>
            <a:r>
              <a:rPr lang="en-US" b="0" i="0" dirty="0">
                <a:solidFill>
                  <a:srgbClr val="222222"/>
                </a:solidFill>
                <a:effectLst/>
                <a:latin typeface="Arial" panose="020B0604020202020204" pitchFamily="34" charset="0"/>
              </a:rPr>
              <a:t>, 2022</a:t>
            </a:r>
            <a:r>
              <a:rPr lang="en-IN" dirty="0"/>
              <a:t>). 1.1 million of FTE jobs are vacant in the adult social care with rising vacancies with 12% nurse vacancy are registered. With Brexit the risk get even worsen. However, the unemployment in the hospitals can cause the bigger issues for the existing employees in hospital. The staff shortage can cause various problem that can makes the existing employees burdened with lot of work, also handling patients in the hospitals by nurses is not easy and with less employees and staffs at the workplace can put lot of burden on the existing employees. Also, handling the huge amount of patients and the carrying out various activities in the organization can make the one employees  do the work of 10 employees at a time. this can also impact the company as there is the shortage of staff can also make the upper management face many negative feedbacks and also it makes them do the left over work of employees after their staff is over. However, the employees rate in both the sector NHS and adult social care sector are same and the problems with both the organization can affect the staff and organization altogether. </a:t>
            </a:r>
          </a:p>
        </p:txBody>
      </p:sp>
      <p:sp>
        <p:nvSpPr>
          <p:cNvPr id="4" name="Slide Number Placeholder 3"/>
          <p:cNvSpPr>
            <a:spLocks noGrp="1"/>
          </p:cNvSpPr>
          <p:nvPr>
            <p:ph type="sldNum" sz="quarter" idx="5"/>
          </p:nvPr>
        </p:nvSpPr>
        <p:spPr/>
        <p:txBody>
          <a:bodyPr/>
          <a:lstStyle/>
          <a:p>
            <a:fld id="{B63359F2-43EF-4812-9DC0-98C0B1A40681}" type="slidenum">
              <a:rPr lang="en-US" smtClean="0"/>
              <a:t>4</a:t>
            </a:fld>
            <a:endParaRPr lang="en-US" dirty="0"/>
          </a:p>
        </p:txBody>
      </p:sp>
    </p:spTree>
    <p:extLst>
      <p:ext uri="{BB962C8B-B14F-4D97-AF65-F5344CB8AC3E}">
        <p14:creationId xmlns:p14="http://schemas.microsoft.com/office/powerpoint/2010/main" val="1544463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PESTEL analysis </a:t>
            </a:r>
          </a:p>
          <a:p>
            <a:r>
              <a:rPr lang="en-IN" b="1" i="1" dirty="0"/>
              <a:t>Political factors </a:t>
            </a:r>
            <a:r>
              <a:rPr lang="en-IN" dirty="0"/>
              <a:t>of the country affects a business as BREXIT takes place in the UK can cause the shortage of employees in UK (</a:t>
            </a:r>
            <a:r>
              <a:rPr lang="en-US" b="0" i="0" dirty="0">
                <a:solidFill>
                  <a:srgbClr val="222222"/>
                </a:solidFill>
                <a:effectLst/>
                <a:latin typeface="Arial" panose="020B0604020202020204" pitchFamily="34" charset="0"/>
              </a:rPr>
              <a:t>Sumption, 2022</a:t>
            </a:r>
            <a:r>
              <a:rPr lang="en-IN" dirty="0"/>
              <a:t>).</a:t>
            </a:r>
          </a:p>
          <a:p>
            <a:r>
              <a:rPr lang="en-IN" b="1" i="1" dirty="0"/>
              <a:t>Economic factors </a:t>
            </a:r>
            <a:r>
              <a:rPr lang="en-IN" dirty="0"/>
              <a:t>are the one which can make the NHS and adult social care can make the profit and generate revenue in the business as the country are facing the unemployment in the major healthcare sector it will impact the entire country altogether.  </a:t>
            </a:r>
          </a:p>
          <a:p>
            <a:r>
              <a:rPr lang="en-IN" b="1" i="1" dirty="0"/>
              <a:t>Social factors </a:t>
            </a:r>
            <a:r>
              <a:rPr lang="en-IN" dirty="0"/>
              <a:t>contribute in the health sector as there are less social care workers and English applicants in the hospital then the sector affect the employees in organization and it can cause the complex problem.</a:t>
            </a:r>
          </a:p>
          <a:p>
            <a:r>
              <a:rPr lang="en-IN" b="1" i="1" dirty="0"/>
              <a:t>Technological</a:t>
            </a:r>
            <a:r>
              <a:rPr lang="en-IN" dirty="0"/>
              <a:t> factor performs the huge role in solving the huge complex problem of staff shortage in the hospitals by adding the job advert on social media platforms.</a:t>
            </a:r>
          </a:p>
          <a:p>
            <a:r>
              <a:rPr lang="en-IN" b="1" i="1" dirty="0"/>
              <a:t>Environmental</a:t>
            </a:r>
            <a:r>
              <a:rPr lang="en-IN" dirty="0"/>
              <a:t> factors also contributes in the complex problems, the environment of the country can also put impact on the patients mind and the employee shortage can affect the care quality and sustainability of services. </a:t>
            </a:r>
          </a:p>
          <a:p>
            <a:r>
              <a:rPr lang="en-IN" b="1" i="1" dirty="0"/>
              <a:t>Legal </a:t>
            </a:r>
            <a:r>
              <a:rPr lang="en-IN" b="0" i="0" dirty="0"/>
              <a:t>factors are important and are equally contributes in the government laws and regulation can affect the healthcare employees.</a:t>
            </a:r>
            <a:endParaRPr lang="en-IN" b="1" i="1" dirty="0"/>
          </a:p>
        </p:txBody>
      </p:sp>
      <p:sp>
        <p:nvSpPr>
          <p:cNvPr id="4" name="Slide Number Placeholder 3"/>
          <p:cNvSpPr>
            <a:spLocks noGrp="1"/>
          </p:cNvSpPr>
          <p:nvPr>
            <p:ph type="sldNum" sz="quarter" idx="5"/>
          </p:nvPr>
        </p:nvSpPr>
        <p:spPr/>
        <p:txBody>
          <a:bodyPr/>
          <a:lstStyle/>
          <a:p>
            <a:fld id="{B63359F2-43EF-4812-9DC0-98C0B1A40681}" type="slidenum">
              <a:rPr lang="en-US" smtClean="0"/>
              <a:t>5</a:t>
            </a:fld>
            <a:endParaRPr lang="en-US" dirty="0"/>
          </a:p>
        </p:txBody>
      </p:sp>
    </p:spTree>
    <p:extLst>
      <p:ext uri="{BB962C8B-B14F-4D97-AF65-F5344CB8AC3E}">
        <p14:creationId xmlns:p14="http://schemas.microsoft.com/office/powerpoint/2010/main" val="3177177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It can provides a structure to the organization and make the business display various ways of finding the solutions. The diagram can agree on the problem and effect. It can brainstorm the major issues, then the issues and categories can be branched from the one main arrow of fish bone diagram (</a:t>
            </a:r>
            <a:r>
              <a:rPr lang="en-US" b="0" i="0" dirty="0">
                <a:solidFill>
                  <a:srgbClr val="222222"/>
                </a:solidFill>
                <a:effectLst/>
                <a:latin typeface="Arial" panose="020B0604020202020204" pitchFamily="34" charset="0"/>
              </a:rPr>
              <a:t>MERIN, 2021</a:t>
            </a:r>
            <a:r>
              <a:rPr lang="en-IN" dirty="0"/>
              <a:t>). Besides it help to brainstorm the possible cause of the issues. Again, it can ask why the cause happens?. </a:t>
            </a:r>
          </a:p>
        </p:txBody>
      </p:sp>
      <p:sp>
        <p:nvSpPr>
          <p:cNvPr id="4" name="Slide Number Placeholder 3"/>
          <p:cNvSpPr>
            <a:spLocks noGrp="1"/>
          </p:cNvSpPr>
          <p:nvPr>
            <p:ph type="sldNum" sz="quarter" idx="5"/>
          </p:nvPr>
        </p:nvSpPr>
        <p:spPr/>
        <p:txBody>
          <a:bodyPr/>
          <a:lstStyle/>
          <a:p>
            <a:fld id="{B63359F2-43EF-4812-9DC0-98C0B1A40681}" type="slidenum">
              <a:rPr lang="en-US" smtClean="0"/>
              <a:t>6</a:t>
            </a:fld>
            <a:endParaRPr lang="en-US" dirty="0"/>
          </a:p>
        </p:txBody>
      </p:sp>
    </p:spTree>
    <p:extLst>
      <p:ext uri="{BB962C8B-B14F-4D97-AF65-F5344CB8AC3E}">
        <p14:creationId xmlns:p14="http://schemas.microsoft.com/office/powerpoint/2010/main" val="1057548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NHS and Adult social care sector can hire the workers and staffs (</a:t>
            </a:r>
            <a:r>
              <a:rPr lang="en-US" b="0" i="0" dirty="0">
                <a:solidFill>
                  <a:srgbClr val="222222"/>
                </a:solidFill>
                <a:effectLst/>
                <a:latin typeface="Arial" panose="020B0604020202020204" pitchFamily="34" charset="0"/>
              </a:rPr>
              <a:t>Hussein,  2022</a:t>
            </a:r>
            <a:r>
              <a:rPr lang="en-IN" dirty="0"/>
              <a:t>).</a:t>
            </a:r>
          </a:p>
          <a:p>
            <a:pPr algn="just"/>
            <a:r>
              <a:rPr lang="en-IN" dirty="0"/>
              <a:t>The organization can introduce the job advertisement for letting the peoples about multiples vacancies that are available for the social workers.</a:t>
            </a:r>
          </a:p>
          <a:p>
            <a:pPr algn="just"/>
            <a:r>
              <a:rPr lang="en-IN" dirty="0"/>
              <a:t>The hospitals can increase the number of nurses in order to handle the patients. </a:t>
            </a:r>
          </a:p>
          <a:p>
            <a:pPr algn="just"/>
            <a:r>
              <a:rPr lang="en-IN" dirty="0"/>
              <a:t>Proper medicines should be manufacture and produce to provide the customers and patients. </a:t>
            </a:r>
          </a:p>
        </p:txBody>
      </p:sp>
      <p:sp>
        <p:nvSpPr>
          <p:cNvPr id="4" name="Slide Number Placeholder 3"/>
          <p:cNvSpPr>
            <a:spLocks noGrp="1"/>
          </p:cNvSpPr>
          <p:nvPr>
            <p:ph type="sldNum" sz="quarter" idx="5"/>
          </p:nvPr>
        </p:nvSpPr>
        <p:spPr/>
        <p:txBody>
          <a:bodyPr/>
          <a:lstStyle/>
          <a:p>
            <a:fld id="{B63359F2-43EF-4812-9DC0-98C0B1A40681}" type="slidenum">
              <a:rPr lang="en-US" smtClean="0"/>
              <a:t>7</a:t>
            </a:fld>
            <a:endParaRPr lang="en-US" dirty="0"/>
          </a:p>
        </p:txBody>
      </p:sp>
    </p:spTree>
    <p:extLst>
      <p:ext uri="{BB962C8B-B14F-4D97-AF65-F5344CB8AC3E}">
        <p14:creationId xmlns:p14="http://schemas.microsoft.com/office/powerpoint/2010/main" val="4082124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The study has discussed the impact, PESTEL analysis, fishbone diagram and recommendation. </a:t>
            </a:r>
          </a:p>
        </p:txBody>
      </p:sp>
      <p:sp>
        <p:nvSpPr>
          <p:cNvPr id="4" name="Slide Number Placeholder 3"/>
          <p:cNvSpPr>
            <a:spLocks noGrp="1"/>
          </p:cNvSpPr>
          <p:nvPr>
            <p:ph type="sldNum" sz="quarter" idx="5"/>
          </p:nvPr>
        </p:nvSpPr>
        <p:spPr/>
        <p:txBody>
          <a:bodyPr/>
          <a:lstStyle/>
          <a:p>
            <a:fld id="{B63359F2-43EF-4812-9DC0-98C0B1A40681}" type="slidenum">
              <a:rPr lang="en-US" smtClean="0"/>
              <a:t>8</a:t>
            </a:fld>
            <a:endParaRPr lang="en-US" dirty="0"/>
          </a:p>
        </p:txBody>
      </p:sp>
    </p:spTree>
    <p:extLst>
      <p:ext uri="{BB962C8B-B14F-4D97-AF65-F5344CB8AC3E}">
        <p14:creationId xmlns:p14="http://schemas.microsoft.com/office/powerpoint/2010/main" val="4139459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a:lstStyle/>
          <a:p>
            <a:r>
              <a:rPr lang="en-US"/>
              <a:t>Click to edit Master title style</a:t>
            </a:r>
            <a:endParaRPr lang="en-US" dirty="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a:lstStyle>
            <a:lvl1pPr marL="0" indent="0">
              <a:buNone/>
              <a:defRPr/>
            </a:lvl1pPr>
          </a:lstStyle>
          <a:p>
            <a:r>
              <a:rPr lang="en-US"/>
              <a:t>Click to edit Master subtitle style</a:t>
            </a:r>
            <a:endParaRPr lang="en-US" dirty="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a:lstStyle/>
          <a:p>
            <a:r>
              <a:rPr lang="en-US"/>
              <a:t>Click icon to add picture</a:t>
            </a:r>
            <a:endParaRPr lang="en-US" dirty="0"/>
          </a:p>
        </p:txBody>
      </p:sp>
    </p:spTree>
    <p:extLst>
      <p:ext uri="{BB962C8B-B14F-4D97-AF65-F5344CB8AC3E}">
        <p14:creationId xmlns:p14="http://schemas.microsoft.com/office/powerpoint/2010/main" val="3425283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a:lstStyle>
            <a:lvl1pPr>
              <a:defRPr/>
            </a:lvl1p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a:lstStyle>
            <a:lvl1pPr marL="0" indent="0">
              <a:buNone/>
              <a:defRPr/>
            </a:lvl1pPr>
          </a:lstStyle>
          <a:p>
            <a:pPr lvl="0"/>
            <a:r>
              <a:rPr lang="en-US"/>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a:lstStyle/>
          <a:p>
            <a:r>
              <a:rPr lang="en-US"/>
              <a:t>Click icon to add picture</a:t>
            </a:r>
            <a:endParaRPr lang="en-US" dirty="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89797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a:normAutofit/>
          </a:bodyPr>
          <a:lstStyle/>
          <a:p>
            <a:r>
              <a:rPr lang="en-US">
                <a:solidFill>
                  <a:schemeClr val="tx2"/>
                </a:solidFill>
              </a:rPr>
              <a:t>Click to edit Master title style</a:t>
            </a:r>
            <a:endParaRPr lang="en-US" dirty="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a:normAutofit/>
          </a:bodyPr>
          <a:lstStyle>
            <a:lvl1pPr marL="0" indent="0">
              <a:buNone/>
              <a:defRPr/>
            </a:lvl1pPr>
          </a:lstStyle>
          <a:p>
            <a:pPr lvl="0"/>
            <a:r>
              <a:rPr lang="en-US"/>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a:lstStyle/>
          <a:p>
            <a:r>
              <a:rPr lang="en-US"/>
              <a:t>Click icon to add picture</a:t>
            </a:r>
            <a:endParaRPr lang="en-US" dirty="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a:lstStyle/>
          <a:p>
            <a:r>
              <a:rPr lang="en-US"/>
              <a:t>Click icon to add picture</a:t>
            </a:r>
            <a:endParaRPr lang="en-US" dirty="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49436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a:lstStyle/>
          <a:p>
            <a:r>
              <a:rPr lang="en-US"/>
              <a:t>Click to edit Master title style</a:t>
            </a:r>
            <a:endParaRPr lang="en-US" dirty="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a:lstStyle>
            <a:lvl1pPr marL="0" indent="0">
              <a:buNone/>
              <a:defRPr/>
            </a:lvl1pPr>
          </a:lstStyle>
          <a:p>
            <a:r>
              <a:rPr lang="en-US"/>
              <a:t>Click to edit Master subtitle style</a:t>
            </a:r>
            <a:endParaRPr lang="en-US" dirty="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a:lstStyle/>
          <a:p>
            <a:r>
              <a:rPr lang="en-US"/>
              <a:t>Click icon to add picture</a:t>
            </a:r>
            <a:endParaRPr lang="en-US" dirty="0"/>
          </a:p>
        </p:txBody>
      </p:sp>
    </p:spTree>
    <p:extLst>
      <p:ext uri="{BB962C8B-B14F-4D97-AF65-F5344CB8AC3E}">
        <p14:creationId xmlns:p14="http://schemas.microsoft.com/office/powerpoint/2010/main" val="35185048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r>
              <a:rPr lang="en-US"/>
              <a:t>20XX</a:t>
            </a:r>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68871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a:lstStyle/>
          <a:p>
            <a:r>
              <a:rPr lang="en-US"/>
              <a:t>Click to edit Master title style</a:t>
            </a:r>
            <a:endParaRPr lang="en-US" dirty="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a:lstStyle>
            <a:lvl1pPr marL="0" indent="0">
              <a:buNone/>
              <a:defRPr/>
            </a:lvl1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a:lstStyle/>
          <a:p>
            <a:r>
              <a:rPr lang="en-US"/>
              <a:t>Click icon to add picture</a:t>
            </a:r>
            <a:endParaRPr lang="en-US" dirty="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7857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a:lstStyle/>
          <a:p>
            <a:r>
              <a:rPr lang="en-US"/>
              <a:t>Click icon to add SmartArt graphic</a:t>
            </a:r>
            <a:endParaRPr lang="en-US" dirty="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a:lstStyle/>
          <a:p>
            <a:r>
              <a:rPr lang="en-US"/>
              <a:t>Click icon to add SmartArt graphic</a:t>
            </a:r>
            <a:endParaRPr lang="en-US" dirty="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a:lstStyle/>
          <a:p>
            <a:r>
              <a:rPr lang="en-US"/>
              <a:t>Click icon to add SmartArt graphic</a:t>
            </a:r>
            <a:endParaRPr lang="en-US" dirty="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a:lstStyle/>
          <a:p>
            <a:r>
              <a:rPr lang="en-US"/>
              <a:t>Click icon to add SmartArt graphic</a:t>
            </a:r>
            <a:endParaRPr lang="en-US" dirty="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4" name="Footer Placeholder 3"/>
          <p:cNvSpPr>
            <a:spLocks noGrp="1"/>
          </p:cNvSpPr>
          <p:nvPr>
            <p:ph type="ftr" sz="quarter" idx="11"/>
          </p:nvPr>
        </p:nvSpPr>
        <p:spPr/>
        <p:txBody>
          <a:bodyPr/>
          <a:lstStyle/>
          <a:p>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263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4280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3200400"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2343" y="2250891"/>
            <a:ext cx="320040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4412341" y="2926051"/>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97359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anchor="ctr"/>
          <a:lstStyle/>
          <a:p>
            <a:pPr algn="r"/>
            <a:r>
              <a:rPr lang="en-US">
                <a:solidFill>
                  <a:schemeClr val="tx2"/>
                </a:solidFill>
              </a:rPr>
              <a:t>Click to edit Master title style</a:t>
            </a:r>
            <a:endParaRPr lang="en-US" dirty="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a:lstStyle/>
          <a:p>
            <a:r>
              <a:rPr lang="en-US"/>
              <a:t>Click icon to add picture</a:t>
            </a:r>
            <a:endParaRPr lang="en-US" dirty="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a:lstStyle/>
          <a:p>
            <a:r>
              <a:rPr lang="en-US"/>
              <a:t>Click icon to add picture</a:t>
            </a:r>
            <a:endParaRPr lang="en-US" dirty="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a:lstStyle/>
          <a:p>
            <a:r>
              <a:rPr lang="en-US"/>
              <a:t>Click icon to add picture</a:t>
            </a:r>
            <a:endParaRPr lang="en-US" dirty="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a:lstStyle/>
          <a:p>
            <a:r>
              <a:rPr lang="en-US"/>
              <a:t>Click icon to add picture</a:t>
            </a:r>
            <a:endParaRPr lang="en-US" dirty="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a:normAutofit/>
          </a:bodyPr>
          <a:lstStyle>
            <a:lvl1pPr marL="0" indent="0">
              <a:buNone/>
              <a:defRPr/>
            </a:lvl1pPr>
          </a:lstStyle>
          <a:p>
            <a:pPr lvl="0"/>
            <a:r>
              <a:rPr lang="en-US"/>
              <a:t>Click to edit Master text styles</a:t>
            </a:r>
          </a:p>
        </p:txBody>
      </p:sp>
      <p:sp>
        <p:nvSpPr>
          <p:cNvPr id="3" name="Footer Placeholder 2"/>
          <p:cNvSpPr>
            <a:spLocks noGrp="1"/>
          </p:cNvSpPr>
          <p:nvPr>
            <p:ph type="ftr" sz="quarter" idx="11"/>
          </p:nvPr>
        </p:nvSpPr>
        <p:spPr/>
        <p:txBody>
          <a:bodyPr/>
          <a:lstStyle/>
          <a:p>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69925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a:lstStyle/>
          <a:p>
            <a:r>
              <a:rPr lang="en-US"/>
              <a:t>Click to edit Master title style</a:t>
            </a:r>
            <a:endParaRPr lang="en-US" dirty="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a:normAutofit/>
          </a:bodyPr>
          <a:lstStyle>
            <a:lvl1pPr marL="0" indent="0">
              <a:buNone/>
              <a:defRPr/>
            </a:lvl1pPr>
          </a:lstStyle>
          <a:p>
            <a:pPr lvl="0"/>
            <a:r>
              <a:rPr lang="en-US"/>
              <a:t>Click to edit Master text styles</a:t>
            </a:r>
          </a:p>
        </p:txBody>
      </p:sp>
      <p:sp>
        <p:nvSpPr>
          <p:cNvPr id="3" name="Footer Placeholder 2"/>
          <p:cNvSpPr>
            <a:spLocks noGrp="1"/>
          </p:cNvSpPr>
          <p:nvPr>
            <p:ph type="ftr" sz="quarter" idx="11"/>
          </p:nvPr>
        </p:nvSpPr>
        <p:spPr/>
        <p:txBody>
          <a:bodyPr/>
          <a:lstStyle/>
          <a:p>
            <a:endParaRPr lang="en-US" dirty="0"/>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a:lstStyle/>
          <a:p>
            <a:r>
              <a:rPr lang="en-US"/>
              <a:t>Click icon to add picture</a:t>
            </a:r>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22543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908439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67918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78986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r>
              <a:rPr lang="en-US"/>
              <a:t>20XX</a:t>
            </a:r>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9284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pPr algn="l"/>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6506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r>
              <a:rPr lang="en-US"/>
              <a:t>20XX</a:t>
            </a:r>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hf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p:txBody>
          <a:bodyPr/>
          <a:lstStyle/>
          <a:p>
            <a:r>
              <a:rPr lang="en-US" dirty="0"/>
              <a:t>Problem solving and decision making </a:t>
            </a:r>
          </a:p>
        </p:txBody>
      </p:sp>
      <p:sp>
        <p:nvSpPr>
          <p:cNvPr id="6" name="Subtitle 5">
            <a:extLst>
              <a:ext uri="{FF2B5EF4-FFF2-40B4-BE49-F238E27FC236}">
                <a16:creationId xmlns:a16="http://schemas.microsoft.com/office/drawing/2014/main" id="{8963D7BA-0AD4-528F-145A-B128163526BB}"/>
              </a:ext>
            </a:extLst>
          </p:cNvPr>
          <p:cNvSpPr>
            <a:spLocks noGrp="1"/>
          </p:cNvSpPr>
          <p:nvPr>
            <p:ph type="subTitle" idx="1"/>
          </p:nvPr>
        </p:nvSpPr>
        <p:spPr>
          <a:xfrm>
            <a:off x="559267" y="2563539"/>
            <a:ext cx="10993546" cy="468233"/>
          </a:xfrm>
        </p:spPr>
        <p:txBody>
          <a:bodyPr>
            <a:no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2000" dirty="0">
                <a:latin typeface="Bahnschrift SemiBold" panose="020B0502040204020203" pitchFamily="34" charset="0"/>
                <a:cs typeface="Arial" panose="020B0604020202020204" pitchFamily="34" charset="0"/>
              </a:rPr>
              <a:t>Student Name - Elena Daniela Dumitrescu</a:t>
            </a:r>
          </a:p>
          <a:p>
            <a:r>
              <a:rPr lang="en-GB" sz="2000" dirty="0">
                <a:latin typeface="Bahnschrift SemiBold" panose="020B0502040204020203" pitchFamily="34" charset="0"/>
                <a:cs typeface="Arial" panose="020B0604020202020204" pitchFamily="34" charset="0"/>
              </a:rPr>
              <a:t>Student ID - 1918144</a:t>
            </a:r>
          </a:p>
          <a:p>
            <a:r>
              <a:rPr lang="en-GB" sz="2000" dirty="0">
                <a:latin typeface="Bahnschrift SemiBold" panose="020B0502040204020203" pitchFamily="34" charset="0"/>
                <a:cs typeface="Arial" panose="020B0604020202020204" pitchFamily="34" charset="0"/>
              </a:rPr>
              <a:t>Lecturer Name - </a:t>
            </a:r>
            <a:r>
              <a:rPr lang="en-GB" sz="2000" dirty="0" err="1">
                <a:latin typeface="Bahnschrift SemiBold" panose="020B0502040204020203" pitchFamily="34" charset="0"/>
                <a:cs typeface="Arial" panose="020B0604020202020204" pitchFamily="34" charset="0"/>
              </a:rPr>
              <a:t>Chijioke</a:t>
            </a:r>
            <a:r>
              <a:rPr lang="en-GB" sz="2000" dirty="0">
                <a:latin typeface="Bahnschrift SemiBold" panose="020B0502040204020203" pitchFamily="34" charset="0"/>
                <a:cs typeface="Arial" panose="020B0604020202020204" pitchFamily="34" charset="0"/>
              </a:rPr>
              <a:t> Uba</a:t>
            </a:r>
          </a:p>
          <a:p>
            <a:r>
              <a:rPr lang="en-GB" sz="2000" dirty="0">
                <a:latin typeface="Bahnschrift SemiBold" panose="020B0502040204020203" pitchFamily="34" charset="0"/>
                <a:cs typeface="Arial" panose="020B0604020202020204" pitchFamily="34" charset="0"/>
              </a:rPr>
              <a:t>Module code - BMSW4004</a:t>
            </a:r>
          </a:p>
        </p:txBody>
      </p:sp>
    </p:spTree>
    <p:extLst>
      <p:ext uri="{BB962C8B-B14F-4D97-AF65-F5344CB8AC3E}">
        <p14:creationId xmlns:p14="http://schemas.microsoft.com/office/powerpoint/2010/main" val="10397590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581192" y="702155"/>
            <a:ext cx="3424138" cy="1500131"/>
          </a:xfrm>
        </p:spPr>
        <p:txBody>
          <a:bodyPr/>
          <a:lstStyle/>
          <a:p>
            <a:r>
              <a:rPr lang="en-US" dirty="0"/>
              <a:t>Table of content </a:t>
            </a:r>
          </a:p>
        </p:txBody>
      </p:sp>
      <p:sp>
        <p:nvSpPr>
          <p:cNvPr id="3" name="Content Placeholder 2">
            <a:extLst>
              <a:ext uri="{FF2B5EF4-FFF2-40B4-BE49-F238E27FC236}">
                <a16:creationId xmlns:a16="http://schemas.microsoft.com/office/drawing/2014/main" id="{F0495D9B-1C30-46A7-AC78-0AD00F70BCAE}"/>
              </a:ext>
            </a:extLst>
          </p:cNvPr>
          <p:cNvSpPr>
            <a:spLocks noGrp="1"/>
          </p:cNvSpPr>
          <p:nvPr>
            <p:ph idx="1"/>
          </p:nvPr>
        </p:nvSpPr>
        <p:spPr>
          <a:xfrm>
            <a:off x="581193" y="2414788"/>
            <a:ext cx="3424138" cy="3975776"/>
          </a:xfrm>
        </p:spPr>
        <p:txBody>
          <a:bodyPr>
            <a:normAutofit/>
          </a:bodyPr>
          <a:lstStyle/>
          <a:p>
            <a:r>
              <a:rPr lang="en-US" sz="2400" dirty="0"/>
              <a:t>Research informed decision, and impact of problem solving in organization.</a:t>
            </a:r>
          </a:p>
          <a:p>
            <a:r>
              <a:rPr lang="en-US" sz="2400" dirty="0"/>
              <a:t>PESTLE analysis </a:t>
            </a:r>
          </a:p>
          <a:p>
            <a:r>
              <a:rPr lang="en-US" sz="2400" dirty="0"/>
              <a:t>Cause-and-effect analysis, using fish bone diagram.</a:t>
            </a:r>
          </a:p>
          <a:p>
            <a:r>
              <a:rPr lang="en-US" sz="2400" dirty="0"/>
              <a:t>Appropriate solutions.</a:t>
            </a:r>
          </a:p>
          <a:p>
            <a:endParaRPr lang="en-US" sz="1600" dirty="0"/>
          </a:p>
        </p:txBody>
      </p:sp>
      <p:pic>
        <p:nvPicPr>
          <p:cNvPr id="7" name="Picture Placeholder 6" descr="A stethoscope ">
            <a:extLst>
              <a:ext uri="{FF2B5EF4-FFF2-40B4-BE49-F238E27FC236}">
                <a16:creationId xmlns:a16="http://schemas.microsoft.com/office/drawing/2014/main" id="{7F61309D-C856-4938-ADC7-424523E494C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242815" y="640080"/>
            <a:ext cx="3703320" cy="5751576"/>
          </a:xfrm>
        </p:spPr>
      </p:pic>
      <p:pic>
        <p:nvPicPr>
          <p:cNvPr id="9" name="Picture Placeholder 8" descr="Doctors in surgery">
            <a:extLst>
              <a:ext uri="{FF2B5EF4-FFF2-40B4-BE49-F238E27FC236}">
                <a16:creationId xmlns:a16="http://schemas.microsoft.com/office/drawing/2014/main" id="{945B1BB8-49E7-4A38-B10A-734F467CE26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046720" y="640080"/>
            <a:ext cx="3703320" cy="5751576"/>
          </a:xfrm>
        </p:spPr>
      </p:pic>
      <p:sp>
        <p:nvSpPr>
          <p:cNvPr id="12" name="Slide Number Placeholder 11">
            <a:extLst>
              <a:ext uri="{FF2B5EF4-FFF2-40B4-BE49-F238E27FC236}">
                <a16:creationId xmlns:a16="http://schemas.microsoft.com/office/drawing/2014/main" id="{9A0B9DDD-5A75-438F-8748-02EC3B861C4F}"/>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2</a:t>
            </a:fld>
            <a:endParaRPr lang="en-US" dirty="0"/>
          </a:p>
        </p:txBody>
      </p:sp>
    </p:spTree>
    <p:extLst>
      <p:ext uri="{BB962C8B-B14F-4D97-AF65-F5344CB8AC3E}">
        <p14:creationId xmlns:p14="http://schemas.microsoft.com/office/powerpoint/2010/main" val="38051641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a:lstStyle/>
          <a:p>
            <a:r>
              <a:rPr lang="en-US" dirty="0"/>
              <a:t>Introduction</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2" y="2180496"/>
            <a:ext cx="3475915" cy="3678303"/>
          </a:xfrm>
        </p:spPr>
        <p:txBody>
          <a:bodyPr>
            <a:normAutofit/>
          </a:bodyPr>
          <a:lstStyle/>
          <a:p>
            <a:pPr algn="just"/>
            <a:r>
              <a:rPr lang="en-US" sz="2400" dirty="0"/>
              <a:t>The problem solving as well as decision making skills is the best factor to understand the problem or any task and make the decision on it to solve the problem. </a:t>
            </a:r>
          </a:p>
        </p:txBody>
      </p:sp>
      <p:pic>
        <p:nvPicPr>
          <p:cNvPr id="10" name="Picture Placeholder 9" descr="A doctor with his arms crossed">
            <a:extLst>
              <a:ext uri="{FF2B5EF4-FFF2-40B4-BE49-F238E27FC236}">
                <a16:creationId xmlns:a16="http://schemas.microsoft.com/office/drawing/2014/main" id="{24A8453A-33BC-42B9-9F32-A38E7F1AC2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343400" y="4233672"/>
            <a:ext cx="3703320" cy="2139696"/>
          </a:xfrm>
        </p:spPr>
      </p:pic>
      <p:pic>
        <p:nvPicPr>
          <p:cNvPr id="12" name="Picture Placeholder 11" descr="A smiling doctor with a stethoscope and patient">
            <a:extLst>
              <a:ext uri="{FF2B5EF4-FFF2-40B4-BE49-F238E27FC236}">
                <a16:creationId xmlns:a16="http://schemas.microsoft.com/office/drawing/2014/main" id="{F2F92A19-D60A-4D6C-8103-E5036EBC089B}"/>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046720" y="4233672"/>
            <a:ext cx="3703320" cy="2139696"/>
          </a:xfrm>
        </p:spPr>
      </p:pic>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3</a:t>
            </a:fld>
            <a:endParaRPr lang="en-US" dirty="0"/>
          </a:p>
        </p:txBody>
      </p:sp>
      <p:pic>
        <p:nvPicPr>
          <p:cNvPr id="17" name="Picture Placeholder 7" descr="doctor talking to patient">
            <a:extLst>
              <a:ext uri="{FF2B5EF4-FFF2-40B4-BE49-F238E27FC236}">
                <a16:creationId xmlns:a16="http://schemas.microsoft.com/office/drawing/2014/main" id="{86357C99-DEFC-4892-8C64-EF1482AB3E86}"/>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6416" r="16416"/>
          <a:stretch/>
        </p:blipFill>
        <p:spPr>
          <a:xfrm>
            <a:off x="4241800" y="630238"/>
            <a:ext cx="7504113" cy="3521075"/>
          </a:xfrm>
          <a:prstGeom prst="rect">
            <a:avLst/>
          </a:prstGeom>
          <a:solidFill>
            <a:schemeClr val="accent2"/>
          </a:solidFill>
        </p:spPr>
      </p:pic>
    </p:spTree>
    <p:extLst>
      <p:ext uri="{BB962C8B-B14F-4D97-AF65-F5344CB8AC3E}">
        <p14:creationId xmlns:p14="http://schemas.microsoft.com/office/powerpoint/2010/main" val="39801367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B4489-FC73-422D-B916-0D61046F5294}"/>
              </a:ext>
            </a:extLst>
          </p:cNvPr>
          <p:cNvSpPr>
            <a:spLocks noGrp="1"/>
          </p:cNvSpPr>
          <p:nvPr>
            <p:ph type="title"/>
          </p:nvPr>
        </p:nvSpPr>
        <p:spPr>
          <a:xfrm>
            <a:off x="609906" y="702156"/>
            <a:ext cx="3568661" cy="1188720"/>
          </a:xfrm>
        </p:spPr>
        <p:txBody>
          <a:bodyPr anchor="b">
            <a:normAutofit/>
          </a:bodyPr>
          <a:lstStyle/>
          <a:p>
            <a:pPr>
              <a:lnSpc>
                <a:spcPct val="90000"/>
              </a:lnSpc>
            </a:pPr>
            <a:r>
              <a:rPr lang="en-US" sz="2000"/>
              <a:t>Decision and the impact of the complex problem on the employee and the organization.</a:t>
            </a:r>
          </a:p>
        </p:txBody>
      </p:sp>
      <p:sp>
        <p:nvSpPr>
          <p:cNvPr id="3" name="Subtitle 2">
            <a:extLst>
              <a:ext uri="{FF2B5EF4-FFF2-40B4-BE49-F238E27FC236}">
                <a16:creationId xmlns:a16="http://schemas.microsoft.com/office/drawing/2014/main" id="{0957B5A0-5976-4FBC-9F15-908902EAE359}"/>
              </a:ext>
            </a:extLst>
          </p:cNvPr>
          <p:cNvSpPr>
            <a:spLocks noGrp="1"/>
          </p:cNvSpPr>
          <p:nvPr>
            <p:ph idx="1"/>
          </p:nvPr>
        </p:nvSpPr>
        <p:spPr>
          <a:xfrm>
            <a:off x="609906" y="2340864"/>
            <a:ext cx="3568661" cy="3634486"/>
          </a:xfrm>
        </p:spPr>
        <p:txBody>
          <a:bodyPr anchor="ctr">
            <a:normAutofit/>
          </a:bodyPr>
          <a:lstStyle/>
          <a:p>
            <a:r>
              <a:rPr lang="en-US"/>
              <a:t>The problems are staff shortage, Brexit issues, job vacancy is abundant, increase unemployment. All the problems put major impact on the existing staffs and employees and also on the organization.</a:t>
            </a:r>
          </a:p>
        </p:txBody>
      </p:sp>
      <p:pic>
        <p:nvPicPr>
          <p:cNvPr id="6" name="Picture Placeholder 5" descr="A smiling doctor with a stethoscope and a child and mom">
            <a:extLst>
              <a:ext uri="{FF2B5EF4-FFF2-40B4-BE49-F238E27FC236}">
                <a16:creationId xmlns:a16="http://schemas.microsoft.com/office/drawing/2014/main" id="{2E4C2C15-C217-4490-A3A7-E98F49FDF07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9385" r="46007" b="-1"/>
          <a:stretch/>
        </p:blipFill>
        <p:spPr>
          <a:xfrm>
            <a:off x="4657344" y="10"/>
            <a:ext cx="7534656" cy="6857990"/>
          </a:xfrm>
          <a:noFill/>
        </p:spPr>
      </p:pic>
      <p:sp>
        <p:nvSpPr>
          <p:cNvPr id="11" name="Slide Number Placeholder 4">
            <a:extLst>
              <a:ext uri="{FF2B5EF4-FFF2-40B4-BE49-F238E27FC236}">
                <a16:creationId xmlns:a16="http://schemas.microsoft.com/office/drawing/2014/main" id="{7D69D28F-F928-4FDC-0C30-0A044123202C}"/>
              </a:ext>
            </a:extLst>
          </p:cNvPr>
          <p:cNvSpPr>
            <a:spLocks noGrp="1"/>
          </p:cNvSpPr>
          <p:nvPr>
            <p:ph type="sldNum" sz="quarter" idx="12"/>
          </p:nvPr>
        </p:nvSpPr>
        <p:spPr>
          <a:xfrm>
            <a:off x="10558300" y="6423914"/>
            <a:ext cx="1052510" cy="365125"/>
          </a:xfrm>
        </p:spPr>
        <p:txBody>
          <a:bodyPr/>
          <a:lstStyle/>
          <a:p>
            <a:pPr>
              <a:spcAft>
                <a:spcPts val="600"/>
              </a:spcAft>
            </a:pPr>
            <a:fld id="{3A98EE3D-8CD1-4C3F-BD1C-C98C9596463C}" type="slidenum">
              <a:rPr lang="en-US" smtClean="0"/>
              <a:pPr>
                <a:spcAft>
                  <a:spcPts val="600"/>
                </a:spcAft>
              </a:pPr>
              <a:t>4</a:t>
            </a:fld>
            <a:endParaRPr lang="en-US"/>
          </a:p>
        </p:txBody>
      </p:sp>
    </p:spTree>
    <p:extLst>
      <p:ext uri="{BB962C8B-B14F-4D97-AF65-F5344CB8AC3E}">
        <p14:creationId xmlns:p14="http://schemas.microsoft.com/office/powerpoint/2010/main" val="17218416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a:xfrm>
            <a:off x="581193" y="729658"/>
            <a:ext cx="11029616" cy="988332"/>
          </a:xfrm>
        </p:spPr>
        <p:txBody>
          <a:bodyPr anchor="b" anchorCtr="0">
            <a:normAutofit/>
          </a:bodyPr>
          <a:lstStyle/>
          <a:p>
            <a:r>
              <a:rPr lang="en-US" dirty="0"/>
              <a:t>PESTLE analysis of macro-environmental factor that is used to contribute in complex problem.</a:t>
            </a:r>
          </a:p>
        </p:txBody>
      </p:sp>
      <p:pic>
        <p:nvPicPr>
          <p:cNvPr id="13" name="Picture 12">
            <a:extLst>
              <a:ext uri="{FF2B5EF4-FFF2-40B4-BE49-F238E27FC236}">
                <a16:creationId xmlns:a16="http://schemas.microsoft.com/office/drawing/2014/main" id="{CF69C8F8-13AC-EE67-B1C3-DD53F03BCFA5}"/>
              </a:ext>
            </a:extLst>
          </p:cNvPr>
          <p:cNvPicPr>
            <a:picLocks noChangeAspect="1"/>
          </p:cNvPicPr>
          <p:nvPr/>
        </p:nvPicPr>
        <p:blipFill rotWithShape="1">
          <a:blip r:embed="rId3"/>
          <a:srcRect t="11629" r="-2" b="24377"/>
          <a:stretch/>
        </p:blipFill>
        <p:spPr>
          <a:xfrm>
            <a:off x="581193" y="2228003"/>
            <a:ext cx="5194767" cy="3633047"/>
          </a:xfrm>
          <a:prstGeom prst="rect">
            <a:avLst/>
          </a:prstGeom>
          <a:noFill/>
        </p:spPr>
      </p:pic>
      <p:sp>
        <p:nvSpPr>
          <p:cNvPr id="3" name="Subtitle 2">
            <a:extLst>
              <a:ext uri="{FF2B5EF4-FFF2-40B4-BE49-F238E27FC236}">
                <a16:creationId xmlns:a16="http://schemas.microsoft.com/office/drawing/2014/main" id="{C86A883B-8665-48D9-9BB4-5C046036F62E}"/>
              </a:ext>
            </a:extLst>
          </p:cNvPr>
          <p:cNvSpPr>
            <a:spLocks noGrp="1"/>
          </p:cNvSpPr>
          <p:nvPr>
            <p:ph sz="half" idx="2"/>
          </p:nvPr>
        </p:nvSpPr>
        <p:spPr>
          <a:xfrm>
            <a:off x="6416039" y="2011681"/>
            <a:ext cx="5194769" cy="4116662"/>
          </a:xfrm>
        </p:spPr>
        <p:txBody>
          <a:bodyPr anchor="ctr">
            <a:noAutofit/>
          </a:bodyPr>
          <a:lstStyle/>
          <a:p>
            <a:r>
              <a:rPr lang="en-GB" sz="1400" dirty="0">
                <a:latin typeface="Arial" panose="020B0604020202020204" pitchFamily="34" charset="0"/>
                <a:cs typeface="Arial" panose="020B0604020202020204" pitchFamily="34" charset="0"/>
              </a:rPr>
              <a:t>Political - these variables incorporates the natural guidelines, charge approaches, taxes, political dependability and so on.</a:t>
            </a:r>
          </a:p>
          <a:p>
            <a:r>
              <a:rPr lang="en-GB" sz="1400" dirty="0">
                <a:latin typeface="Arial" panose="020B0604020202020204" pitchFamily="34" charset="0"/>
                <a:cs typeface="Arial" panose="020B0604020202020204" pitchFamily="34" charset="0"/>
              </a:rPr>
              <a:t>Economic- these variables incorporate the interest, expansion, compensation, working hours, joblessness and some more. These elements can influence the issue looked by the NHS clinics.</a:t>
            </a:r>
          </a:p>
          <a:p>
            <a:r>
              <a:rPr lang="en-GB" sz="1400" dirty="0">
                <a:latin typeface="Arial" panose="020B0604020202020204" pitchFamily="34" charset="0"/>
                <a:cs typeface="Arial" panose="020B0604020202020204" pitchFamily="34" charset="0"/>
              </a:rPr>
              <a:t>Social - with the openness of online entertainment and the better schooling system, patients' assumptions have been expanded a ton, they will generally have the significantly better information.</a:t>
            </a:r>
          </a:p>
          <a:p>
            <a:r>
              <a:rPr lang="en-GB" sz="1400" dirty="0">
                <a:latin typeface="Arial" panose="020B0604020202020204" pitchFamily="34" charset="0"/>
                <a:cs typeface="Arial" panose="020B0604020202020204" pitchFamily="34" charset="0"/>
              </a:rPr>
              <a:t>Technology- with the headway in the innovation, the medical services is getting worked on step by step.</a:t>
            </a:r>
          </a:p>
          <a:p>
            <a:r>
              <a:rPr lang="en-GB" sz="1400" dirty="0">
                <a:latin typeface="Arial" panose="020B0604020202020204" pitchFamily="34" charset="0"/>
                <a:cs typeface="Arial" panose="020B0604020202020204" pitchFamily="34" charset="0"/>
              </a:rPr>
              <a:t>Legal- patients who are discontent with the administrations given by NHS, they are taking their complaints to the lawful level. NHS has additionally confronted suits.</a:t>
            </a:r>
          </a:p>
          <a:p>
            <a:r>
              <a:rPr lang="en-GB" sz="1400" dirty="0">
                <a:latin typeface="Arial" panose="020B0604020202020204" pitchFamily="34" charset="0"/>
                <a:cs typeface="Arial" panose="020B0604020202020204" pitchFamily="34" charset="0"/>
              </a:rPr>
              <a:t>Environmental-of the greatest supporter of the harmful material is the clinical area. It is normal by them to lessen the waste and treat them with care.</a:t>
            </a:r>
            <a:r>
              <a:rPr lang="en-US" sz="1400" dirty="0">
                <a:latin typeface="Arial" panose="020B0604020202020204" pitchFamily="34" charset="0"/>
                <a:cs typeface="Arial" panose="020B0604020202020204" pitchFamily="34" charset="0"/>
              </a:rPr>
              <a:t>  </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anchor="ctr">
            <a:normAutofit/>
          </a:bodyPr>
          <a:lstStyle/>
          <a:p>
            <a:pPr>
              <a:spcAft>
                <a:spcPts val="600"/>
              </a:spcAft>
            </a:pPr>
            <a:fld id="{3A98EE3D-8CD1-4C3F-BD1C-C98C9596463C}" type="slidenum">
              <a:rPr lang="en-US" smtClean="0"/>
              <a:pPr>
                <a:spcAft>
                  <a:spcPts val="600"/>
                </a:spcAft>
              </a:pPr>
              <a:t>5</a:t>
            </a:fld>
            <a:endParaRPr lang="en-US"/>
          </a:p>
        </p:txBody>
      </p:sp>
    </p:spTree>
    <p:extLst>
      <p:ext uri="{BB962C8B-B14F-4D97-AF65-F5344CB8AC3E}">
        <p14:creationId xmlns:p14="http://schemas.microsoft.com/office/powerpoint/2010/main" val="2809739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592F8-8CA0-4216-808E-BCF1E34D38DA}"/>
              </a:ext>
            </a:extLst>
          </p:cNvPr>
          <p:cNvSpPr>
            <a:spLocks noGrp="1"/>
          </p:cNvSpPr>
          <p:nvPr>
            <p:ph type="title"/>
          </p:nvPr>
        </p:nvSpPr>
        <p:spPr>
          <a:xfrm>
            <a:off x="1831" y="1346018"/>
            <a:ext cx="3568661" cy="1872388"/>
          </a:xfrm>
        </p:spPr>
        <p:txBody>
          <a:bodyPr>
            <a:normAutofit/>
          </a:bodyPr>
          <a:lstStyle/>
          <a:p>
            <a:r>
              <a:rPr lang="en-IN" sz="2000" dirty="0"/>
              <a:t>cause-and-effect analysis using fish bone diagram of the complex problem </a:t>
            </a:r>
            <a:endParaRPr lang="en-US" sz="2000" dirty="0"/>
          </a:p>
        </p:txBody>
      </p:sp>
      <p:pic>
        <p:nvPicPr>
          <p:cNvPr id="11" name="Picture Placeholder 10" descr="Two people looking at a paper&#10;">
            <a:extLst>
              <a:ext uri="{FF2B5EF4-FFF2-40B4-BE49-F238E27FC236}">
                <a16:creationId xmlns:a16="http://schemas.microsoft.com/office/drawing/2014/main" id="{CCB647CF-2AAB-45DF-86A9-63D8063F12EC}"/>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3352800" y="958742"/>
            <a:ext cx="2578608" cy="1872389"/>
          </a:xfrm>
        </p:spPr>
      </p:pic>
      <p:pic>
        <p:nvPicPr>
          <p:cNvPr id="13" name="Picture Placeholder 12" descr="A doctor with his arms crossed&#10;">
            <a:extLst>
              <a:ext uri="{FF2B5EF4-FFF2-40B4-BE49-F238E27FC236}">
                <a16:creationId xmlns:a16="http://schemas.microsoft.com/office/drawing/2014/main" id="{FEE47F26-5CCA-4F67-A13A-A48D1F2E9CA5}"/>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117515" y="1058809"/>
            <a:ext cx="2578608" cy="1772322"/>
          </a:xfrm>
        </p:spPr>
      </p:pic>
      <p:pic>
        <p:nvPicPr>
          <p:cNvPr id="15" name="Picture Placeholder 14" descr="A picture containing a nurse and child">
            <a:extLst>
              <a:ext uri="{FF2B5EF4-FFF2-40B4-BE49-F238E27FC236}">
                <a16:creationId xmlns:a16="http://schemas.microsoft.com/office/drawing/2014/main" id="{75C485B9-17CC-4622-BC83-361CFF6D527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8915909" y="1102245"/>
            <a:ext cx="2578608" cy="2074612"/>
          </a:xfrm>
        </p:spPr>
      </p:pic>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6</a:t>
            </a:fld>
            <a:endParaRPr lang="en-US" dirty="0"/>
          </a:p>
        </p:txBody>
      </p:sp>
      <p:sp>
        <p:nvSpPr>
          <p:cNvPr id="38" name="Rectangle 37">
            <a:extLst>
              <a:ext uri="{FF2B5EF4-FFF2-40B4-BE49-F238E27FC236}">
                <a16:creationId xmlns:a16="http://schemas.microsoft.com/office/drawing/2014/main" id="{2BC8D9C9-2DB4-E47D-B89C-C2A6D8FF900E}"/>
              </a:ext>
            </a:extLst>
          </p:cNvPr>
          <p:cNvSpPr/>
          <p:nvPr/>
        </p:nvSpPr>
        <p:spPr>
          <a:xfrm>
            <a:off x="7618657" y="4312186"/>
            <a:ext cx="1936377" cy="94781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100" dirty="0">
                <a:effectLst/>
                <a:latin typeface="Arial" panose="020B0604020202020204" pitchFamily="34" charset="0"/>
                <a:ea typeface="Calibri" panose="020F0502020204030204" pitchFamily="34" charset="0"/>
                <a:cs typeface="Times New Roman" panose="02020603050405020304" pitchFamily="18" charset="0"/>
              </a:rPr>
              <a:t>Shortage of staffs, nurses as well as health care workers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gn="ctr"/>
            <a:endParaRPr lang="en-GB" dirty="0">
              <a:solidFill>
                <a:schemeClr val="tx1">
                  <a:lumMod val="85000"/>
                  <a:lumOff val="15000"/>
                </a:schemeClr>
              </a:solidFill>
            </a:endParaRPr>
          </a:p>
        </p:txBody>
      </p:sp>
      <p:cxnSp>
        <p:nvCxnSpPr>
          <p:cNvPr id="40" name="Straight Connector 39">
            <a:extLst>
              <a:ext uri="{FF2B5EF4-FFF2-40B4-BE49-F238E27FC236}">
                <a16:creationId xmlns:a16="http://schemas.microsoft.com/office/drawing/2014/main" id="{47A43ECC-C244-205D-AAF2-2F12984531D3}"/>
              </a:ext>
            </a:extLst>
          </p:cNvPr>
          <p:cNvCxnSpPr>
            <a:cxnSpLocks/>
          </p:cNvCxnSpPr>
          <p:nvPr/>
        </p:nvCxnSpPr>
        <p:spPr>
          <a:xfrm flipH="1">
            <a:off x="1533985" y="4786093"/>
            <a:ext cx="6084672" cy="0"/>
          </a:xfrm>
          <a:prstGeom prst="line">
            <a:avLst/>
          </a:prstGeom>
        </p:spPr>
        <p:style>
          <a:lnRef idx="3">
            <a:schemeClr val="dk1"/>
          </a:lnRef>
          <a:fillRef idx="0">
            <a:schemeClr val="dk1"/>
          </a:fillRef>
          <a:effectRef idx="2">
            <a:schemeClr val="dk1"/>
          </a:effectRef>
          <a:fontRef idx="minor">
            <a:schemeClr val="tx1"/>
          </a:fontRef>
        </p:style>
      </p:cxnSp>
      <p:sp>
        <p:nvSpPr>
          <p:cNvPr id="42" name="Rectangle 41">
            <a:extLst>
              <a:ext uri="{FF2B5EF4-FFF2-40B4-BE49-F238E27FC236}">
                <a16:creationId xmlns:a16="http://schemas.microsoft.com/office/drawing/2014/main" id="{822A43F3-4BDE-32DD-6396-8F3C66230350}"/>
              </a:ext>
            </a:extLst>
          </p:cNvPr>
          <p:cNvSpPr/>
          <p:nvPr/>
        </p:nvSpPr>
        <p:spPr>
          <a:xfrm>
            <a:off x="1967602" y="3109902"/>
            <a:ext cx="1129553" cy="63469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Management</a:t>
            </a:r>
          </a:p>
        </p:txBody>
      </p:sp>
      <p:sp>
        <p:nvSpPr>
          <p:cNvPr id="44" name="Rectangle 43">
            <a:extLst>
              <a:ext uri="{FF2B5EF4-FFF2-40B4-BE49-F238E27FC236}">
                <a16:creationId xmlns:a16="http://schemas.microsoft.com/office/drawing/2014/main" id="{332F9DFD-DA99-27C0-F394-1ADF6D6F9C74}"/>
              </a:ext>
            </a:extLst>
          </p:cNvPr>
          <p:cNvSpPr/>
          <p:nvPr/>
        </p:nvSpPr>
        <p:spPr>
          <a:xfrm>
            <a:off x="3550024" y="3087445"/>
            <a:ext cx="1129553" cy="63469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Policies</a:t>
            </a:r>
          </a:p>
        </p:txBody>
      </p:sp>
      <p:sp>
        <p:nvSpPr>
          <p:cNvPr id="45" name="Rectangle 44">
            <a:extLst>
              <a:ext uri="{FF2B5EF4-FFF2-40B4-BE49-F238E27FC236}">
                <a16:creationId xmlns:a16="http://schemas.microsoft.com/office/drawing/2014/main" id="{BFF44487-817C-A23E-FC5C-7FBDEDC9CA3E}"/>
              </a:ext>
            </a:extLst>
          </p:cNvPr>
          <p:cNvSpPr/>
          <p:nvPr/>
        </p:nvSpPr>
        <p:spPr>
          <a:xfrm>
            <a:off x="5161490" y="3087441"/>
            <a:ext cx="1312432" cy="6346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Education</a:t>
            </a:r>
          </a:p>
        </p:txBody>
      </p:sp>
      <p:cxnSp>
        <p:nvCxnSpPr>
          <p:cNvPr id="47" name="Straight Arrow Connector 46">
            <a:extLst>
              <a:ext uri="{FF2B5EF4-FFF2-40B4-BE49-F238E27FC236}">
                <a16:creationId xmlns:a16="http://schemas.microsoft.com/office/drawing/2014/main" id="{CBB0612A-767E-D8EE-4E50-D8BAEF5936B5}"/>
              </a:ext>
            </a:extLst>
          </p:cNvPr>
          <p:cNvCxnSpPr/>
          <p:nvPr/>
        </p:nvCxnSpPr>
        <p:spPr>
          <a:xfrm>
            <a:off x="2312894" y="3722131"/>
            <a:ext cx="963198" cy="981389"/>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49" name="Straight Arrow Connector 48">
            <a:extLst>
              <a:ext uri="{FF2B5EF4-FFF2-40B4-BE49-F238E27FC236}">
                <a16:creationId xmlns:a16="http://schemas.microsoft.com/office/drawing/2014/main" id="{3B9AEFF7-9AA1-0752-4A60-9392341277A1}"/>
              </a:ext>
            </a:extLst>
          </p:cNvPr>
          <p:cNvCxnSpPr>
            <a:cxnSpLocks/>
          </p:cNvCxnSpPr>
          <p:nvPr/>
        </p:nvCxnSpPr>
        <p:spPr>
          <a:xfrm>
            <a:off x="3913603" y="3722131"/>
            <a:ext cx="884308" cy="881322"/>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52" name="Straight Arrow Connector 51">
            <a:extLst>
              <a:ext uri="{FF2B5EF4-FFF2-40B4-BE49-F238E27FC236}">
                <a16:creationId xmlns:a16="http://schemas.microsoft.com/office/drawing/2014/main" id="{0156B9EB-B7E8-95CE-B62A-28CF46981FD2}"/>
              </a:ext>
            </a:extLst>
          </p:cNvPr>
          <p:cNvCxnSpPr/>
          <p:nvPr/>
        </p:nvCxnSpPr>
        <p:spPr>
          <a:xfrm>
            <a:off x="5435422" y="3722131"/>
            <a:ext cx="1040682" cy="891007"/>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98" name="Rectangle 97">
            <a:extLst>
              <a:ext uri="{FF2B5EF4-FFF2-40B4-BE49-F238E27FC236}">
                <a16:creationId xmlns:a16="http://schemas.microsoft.com/office/drawing/2014/main" id="{5AA55D46-CA52-A934-C44A-83EAC9AB5F25}"/>
              </a:ext>
            </a:extLst>
          </p:cNvPr>
          <p:cNvSpPr/>
          <p:nvPr/>
        </p:nvSpPr>
        <p:spPr>
          <a:xfrm>
            <a:off x="1970473" y="5954955"/>
            <a:ext cx="1298089" cy="6131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Documentation</a:t>
            </a:r>
          </a:p>
        </p:txBody>
      </p:sp>
      <p:sp>
        <p:nvSpPr>
          <p:cNvPr id="99" name="Rectangle 98">
            <a:extLst>
              <a:ext uri="{FF2B5EF4-FFF2-40B4-BE49-F238E27FC236}">
                <a16:creationId xmlns:a16="http://schemas.microsoft.com/office/drawing/2014/main" id="{5F5480D1-8887-611B-FFD4-6BAEAE89286E}"/>
              </a:ext>
            </a:extLst>
          </p:cNvPr>
          <p:cNvSpPr/>
          <p:nvPr/>
        </p:nvSpPr>
        <p:spPr>
          <a:xfrm>
            <a:off x="3744887" y="5946013"/>
            <a:ext cx="1250069" cy="64655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Monitoring</a:t>
            </a:r>
          </a:p>
        </p:txBody>
      </p:sp>
      <p:sp>
        <p:nvSpPr>
          <p:cNvPr id="100" name="Rectangle 99">
            <a:extLst>
              <a:ext uri="{FF2B5EF4-FFF2-40B4-BE49-F238E27FC236}">
                <a16:creationId xmlns:a16="http://schemas.microsoft.com/office/drawing/2014/main" id="{83F7B3D8-4090-7C18-4A23-F21D3E6080DB}"/>
              </a:ext>
            </a:extLst>
          </p:cNvPr>
          <p:cNvSpPr/>
          <p:nvPr/>
        </p:nvSpPr>
        <p:spPr>
          <a:xfrm>
            <a:off x="5425755" y="5924769"/>
            <a:ext cx="1250069" cy="68904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dirty="0"/>
              <a:t>System</a:t>
            </a:r>
          </a:p>
        </p:txBody>
      </p:sp>
      <p:cxnSp>
        <p:nvCxnSpPr>
          <p:cNvPr id="102" name="Straight Arrow Connector 101">
            <a:extLst>
              <a:ext uri="{FF2B5EF4-FFF2-40B4-BE49-F238E27FC236}">
                <a16:creationId xmlns:a16="http://schemas.microsoft.com/office/drawing/2014/main" id="{4018D054-817D-6660-F250-4B97CA76AC58}"/>
              </a:ext>
            </a:extLst>
          </p:cNvPr>
          <p:cNvCxnSpPr/>
          <p:nvPr/>
        </p:nvCxnSpPr>
        <p:spPr>
          <a:xfrm flipV="1">
            <a:off x="2450248" y="4905487"/>
            <a:ext cx="866379" cy="1017982"/>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04" name="Straight Arrow Connector 103">
            <a:extLst>
              <a:ext uri="{FF2B5EF4-FFF2-40B4-BE49-F238E27FC236}">
                <a16:creationId xmlns:a16="http://schemas.microsoft.com/office/drawing/2014/main" id="{22879BEB-10A3-0ED7-FDF4-9B2D57EC05DA}"/>
              </a:ext>
            </a:extLst>
          </p:cNvPr>
          <p:cNvCxnSpPr/>
          <p:nvPr/>
        </p:nvCxnSpPr>
        <p:spPr>
          <a:xfrm flipV="1">
            <a:off x="4155743" y="4965716"/>
            <a:ext cx="695660" cy="970616"/>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06" name="Straight Arrow Connector 105">
            <a:extLst>
              <a:ext uri="{FF2B5EF4-FFF2-40B4-BE49-F238E27FC236}">
                <a16:creationId xmlns:a16="http://schemas.microsoft.com/office/drawing/2014/main" id="{55843318-6852-7E2E-2F0D-9421F0BD7453}"/>
              </a:ext>
            </a:extLst>
          </p:cNvPr>
          <p:cNvCxnSpPr>
            <a:cxnSpLocks/>
          </p:cNvCxnSpPr>
          <p:nvPr/>
        </p:nvCxnSpPr>
        <p:spPr>
          <a:xfrm flipV="1">
            <a:off x="5996138" y="4905487"/>
            <a:ext cx="477784" cy="993771"/>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75256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9428C-0135-435A-B79F-A6FC3E63E666}"/>
              </a:ext>
            </a:extLst>
          </p:cNvPr>
          <p:cNvSpPr>
            <a:spLocks noGrp="1"/>
          </p:cNvSpPr>
          <p:nvPr>
            <p:ph type="title"/>
          </p:nvPr>
        </p:nvSpPr>
        <p:spPr>
          <a:xfrm>
            <a:off x="581193" y="729658"/>
            <a:ext cx="11029616" cy="988332"/>
          </a:xfrm>
        </p:spPr>
        <p:txBody>
          <a:bodyPr anchor="b">
            <a:normAutofit/>
          </a:bodyPr>
          <a:lstStyle/>
          <a:p>
            <a:r>
              <a:rPr lang="en-IN" dirty="0"/>
              <a:t>Alternative Solutions </a:t>
            </a:r>
          </a:p>
        </p:txBody>
      </p:sp>
      <p:sp>
        <p:nvSpPr>
          <p:cNvPr id="3" name="Content Placeholder 2">
            <a:extLst>
              <a:ext uri="{FF2B5EF4-FFF2-40B4-BE49-F238E27FC236}">
                <a16:creationId xmlns:a16="http://schemas.microsoft.com/office/drawing/2014/main" id="{7FED71F2-7779-440C-9F82-6174EFE3F3D6}"/>
              </a:ext>
            </a:extLst>
          </p:cNvPr>
          <p:cNvSpPr>
            <a:spLocks noGrp="1"/>
          </p:cNvSpPr>
          <p:nvPr>
            <p:ph sz="half" idx="1"/>
          </p:nvPr>
        </p:nvSpPr>
        <p:spPr>
          <a:xfrm>
            <a:off x="581193" y="2228003"/>
            <a:ext cx="5194767" cy="3633047"/>
          </a:xfrm>
        </p:spPr>
        <p:txBody>
          <a:bodyPr anchor="ctr">
            <a:normAutofit/>
          </a:bodyPr>
          <a:lstStyle/>
          <a:p>
            <a:r>
              <a:rPr lang="en-IN" dirty="0"/>
              <a:t>The hospitals should implement proper laws and regulations related to the health care service.</a:t>
            </a:r>
          </a:p>
          <a:p>
            <a:r>
              <a:rPr lang="en-IN" dirty="0"/>
              <a:t>Implement the possible solutions for coping the Brexit impact.</a:t>
            </a:r>
          </a:p>
          <a:p>
            <a:r>
              <a:rPr lang="en-IN" dirty="0"/>
              <a:t>Advertise about the hiring candidates. </a:t>
            </a:r>
          </a:p>
        </p:txBody>
      </p:sp>
      <p:pic>
        <p:nvPicPr>
          <p:cNvPr id="2050" name="Picture 2" descr="Health care themes doctor characters 52420 - Anime / Comic - Cartoon  illustration">
            <a:extLst>
              <a:ext uri="{FF2B5EF4-FFF2-40B4-BE49-F238E27FC236}">
                <a16:creationId xmlns:a16="http://schemas.microsoft.com/office/drawing/2014/main" id="{16C8F792-5155-4246-9355-E994278C3D44}"/>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271" r="2580" b="1"/>
          <a:stretch/>
        </p:blipFill>
        <p:spPr bwMode="auto">
          <a:xfrm>
            <a:off x="6416039" y="2228003"/>
            <a:ext cx="5194769" cy="3633047"/>
          </a:xfrm>
          <a:prstGeom prst="rect">
            <a:avLst/>
          </a:prstGeom>
          <a:solidFill>
            <a:srgbClr val="FFFFFF"/>
          </a:solidFill>
        </p:spPr>
      </p:pic>
      <p:sp>
        <p:nvSpPr>
          <p:cNvPr id="7" name="Slide Number Placeholder 6">
            <a:extLst>
              <a:ext uri="{FF2B5EF4-FFF2-40B4-BE49-F238E27FC236}">
                <a16:creationId xmlns:a16="http://schemas.microsoft.com/office/drawing/2014/main" id="{266FB890-B29D-483B-BC5B-09A504D87E2E}"/>
              </a:ext>
            </a:extLst>
          </p:cNvPr>
          <p:cNvSpPr>
            <a:spLocks noGrp="1"/>
          </p:cNvSpPr>
          <p:nvPr>
            <p:ph type="sldNum" sz="quarter" idx="12"/>
          </p:nvPr>
        </p:nvSpPr>
        <p:spPr>
          <a:xfrm>
            <a:off x="10558300" y="6423914"/>
            <a:ext cx="1052510" cy="365125"/>
          </a:xfrm>
        </p:spPr>
        <p:txBody>
          <a:bodyPr anchor="ctr">
            <a:normAutofit/>
          </a:bodyPr>
          <a:lstStyle/>
          <a:p>
            <a:pPr>
              <a:spcAft>
                <a:spcPts val="600"/>
              </a:spcAft>
            </a:pPr>
            <a:fld id="{3A98EE3D-8CD1-4C3F-BD1C-C98C9596463C}" type="slidenum">
              <a:rPr lang="en-US" smtClean="0"/>
              <a:pPr>
                <a:spcAft>
                  <a:spcPts val="600"/>
                </a:spcAft>
              </a:pPr>
              <a:t>7</a:t>
            </a:fld>
            <a:endParaRPr lang="en-US"/>
          </a:p>
        </p:txBody>
      </p:sp>
    </p:spTree>
    <p:extLst>
      <p:ext uri="{BB962C8B-B14F-4D97-AF65-F5344CB8AC3E}">
        <p14:creationId xmlns:p14="http://schemas.microsoft.com/office/powerpoint/2010/main" val="15687678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6C7B7-6804-4049-B43D-95CA19F2111D}"/>
              </a:ext>
            </a:extLst>
          </p:cNvPr>
          <p:cNvSpPr>
            <a:spLocks noGrp="1"/>
          </p:cNvSpPr>
          <p:nvPr>
            <p:ph type="title"/>
          </p:nvPr>
        </p:nvSpPr>
        <p:spPr/>
        <p:txBody>
          <a:bodyPr/>
          <a:lstStyle/>
          <a:p>
            <a:r>
              <a:rPr lang="en-IN" dirty="0"/>
              <a:t>Conclusion </a:t>
            </a:r>
          </a:p>
        </p:txBody>
      </p:sp>
      <p:sp>
        <p:nvSpPr>
          <p:cNvPr id="3" name="Content Placeholder 2">
            <a:extLst>
              <a:ext uri="{FF2B5EF4-FFF2-40B4-BE49-F238E27FC236}">
                <a16:creationId xmlns:a16="http://schemas.microsoft.com/office/drawing/2014/main" id="{BCB6C8F2-32B9-4C14-82EC-0567CC6907A6}"/>
              </a:ext>
            </a:extLst>
          </p:cNvPr>
          <p:cNvSpPr>
            <a:spLocks noGrp="1"/>
          </p:cNvSpPr>
          <p:nvPr>
            <p:ph idx="1"/>
          </p:nvPr>
        </p:nvSpPr>
        <p:spPr/>
        <p:txBody>
          <a:bodyPr/>
          <a:lstStyle/>
          <a:p>
            <a:pPr algn="just"/>
            <a:r>
              <a:rPr lang="en-IN" dirty="0"/>
              <a:t>From the above study, hence it has been concluded that the staff shortage is the biggest issues and it has been solved properly. </a:t>
            </a:r>
          </a:p>
        </p:txBody>
      </p:sp>
      <p:sp>
        <p:nvSpPr>
          <p:cNvPr id="9" name="Slide Number Placeholder 8">
            <a:extLst>
              <a:ext uri="{FF2B5EF4-FFF2-40B4-BE49-F238E27FC236}">
                <a16:creationId xmlns:a16="http://schemas.microsoft.com/office/drawing/2014/main" id="{032DCD74-BBFA-4869-ADE3-4BC187352997}"/>
              </a:ext>
            </a:extLst>
          </p:cNvPr>
          <p:cNvSpPr>
            <a:spLocks noGrp="1"/>
          </p:cNvSpPr>
          <p:nvPr>
            <p:ph type="sldNum" sz="quarter" idx="12"/>
          </p:nvPr>
        </p:nvSpPr>
        <p:spPr/>
        <p:txBody>
          <a:bodyPr/>
          <a:lstStyle/>
          <a:p>
            <a:fld id="{3A98EE3D-8CD1-4C3F-BD1C-C98C9596463C}" type="slidenum">
              <a:rPr lang="en-US" smtClean="0"/>
              <a:t>8</a:t>
            </a:fld>
            <a:endParaRPr lang="en-US" dirty="0"/>
          </a:p>
        </p:txBody>
      </p:sp>
      <p:pic>
        <p:nvPicPr>
          <p:cNvPr id="1026" name="Picture 2" descr="Premium Photo | Group successful doctors in hospital | Medical billing and  coding, Pediatric care, Doctor">
            <a:extLst>
              <a:ext uri="{FF2B5EF4-FFF2-40B4-BE49-F238E27FC236}">
                <a16:creationId xmlns:a16="http://schemas.microsoft.com/office/drawing/2014/main" id="{A83BF76E-590C-4C2B-8712-E463F6C8C379}"/>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14780" b="1478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 Things that Will Revolutionize Healthcare in the Very Near Future">
            <a:extLst>
              <a:ext uri="{FF2B5EF4-FFF2-40B4-BE49-F238E27FC236}">
                <a16:creationId xmlns:a16="http://schemas.microsoft.com/office/drawing/2014/main" id="{7172945C-63B3-4767-84DA-2E7B81519ECE}"/>
              </a:ext>
            </a:extLst>
          </p:cNvPr>
          <p:cNvPicPr>
            <a:picLocks noGrp="1" noChangeAspect="1" noChangeArrowheads="1"/>
          </p:cNvPicPr>
          <p:nvPr>
            <p:ph type="pic" sz="quarter" idx="14"/>
          </p:nvPr>
        </p:nvPicPr>
        <p:blipFill>
          <a:blip r:embed="rId4">
            <a:extLst>
              <a:ext uri="{28A0092B-C50C-407E-A947-70E740481C1C}">
                <a14:useLocalDpi xmlns:a14="http://schemas.microsoft.com/office/drawing/2010/main" val="0"/>
              </a:ext>
            </a:extLst>
          </a:blip>
          <a:srcRect l="1345" r="1345"/>
          <a:stretch>
            <a:fillRect/>
          </a:stretch>
        </p:blipFill>
        <p:spPr bwMode="auto">
          <a:xfrm>
            <a:off x="4243388" y="4435475"/>
            <a:ext cx="3702050" cy="21399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ctors' #1 Source for Healthcare Information: Wikipedia - The Atlantic">
            <a:extLst>
              <a:ext uri="{FF2B5EF4-FFF2-40B4-BE49-F238E27FC236}">
                <a16:creationId xmlns:a16="http://schemas.microsoft.com/office/drawing/2014/main" id="{7ABDEE14-5E29-47AE-B0E7-1B061D93C109}"/>
              </a:ext>
            </a:extLst>
          </p:cNvPr>
          <p:cNvPicPr>
            <a:picLocks noGrp="1" noChangeAspect="1" noChangeArrowheads="1"/>
          </p:cNvPicPr>
          <p:nvPr>
            <p:ph type="pic" sz="quarter" idx="15"/>
          </p:nvPr>
        </p:nvPicPr>
        <p:blipFill>
          <a:blip r:embed="rId5">
            <a:extLst>
              <a:ext uri="{28A0092B-C50C-407E-A947-70E740481C1C}">
                <a14:useLocalDpi xmlns:a14="http://schemas.microsoft.com/office/drawing/2010/main" val="0"/>
              </a:ext>
            </a:extLst>
          </a:blip>
          <a:srcRect l="1540" r="1540"/>
          <a:stretch>
            <a:fillRect/>
          </a:stretch>
        </p:blipFill>
        <p:spPr bwMode="auto">
          <a:xfrm>
            <a:off x="8042275" y="4249738"/>
            <a:ext cx="3703638" cy="2139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987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3054-56E1-46D2-ADDD-0D5960E6DB7B}"/>
              </a:ext>
            </a:extLst>
          </p:cNvPr>
          <p:cNvSpPr>
            <a:spLocks noGrp="1"/>
          </p:cNvSpPr>
          <p:nvPr>
            <p:ph type="title"/>
          </p:nvPr>
        </p:nvSpPr>
        <p:spPr>
          <a:xfrm>
            <a:off x="581192" y="731520"/>
            <a:ext cx="11029616" cy="987552"/>
          </a:xfrm>
        </p:spPr>
        <p:txBody>
          <a:bodyPr anchor="b">
            <a:normAutofit/>
          </a:bodyPr>
          <a:lstStyle/>
          <a:p>
            <a:r>
              <a:rPr lang="en-IN" dirty="0"/>
              <a:t>Reference </a:t>
            </a:r>
          </a:p>
        </p:txBody>
      </p:sp>
      <p:sp>
        <p:nvSpPr>
          <p:cNvPr id="6" name="Slide Number Placeholder 5">
            <a:extLst>
              <a:ext uri="{FF2B5EF4-FFF2-40B4-BE49-F238E27FC236}">
                <a16:creationId xmlns:a16="http://schemas.microsoft.com/office/drawing/2014/main" id="{26C0E512-C345-4EA7-881D-752439791BA3}"/>
              </a:ext>
            </a:extLst>
          </p:cNvPr>
          <p:cNvSpPr>
            <a:spLocks noGrp="1"/>
          </p:cNvSpPr>
          <p:nvPr>
            <p:ph type="sldNum" sz="quarter" idx="12"/>
          </p:nvPr>
        </p:nvSpPr>
        <p:spPr>
          <a:xfrm>
            <a:off x="10558300" y="6423914"/>
            <a:ext cx="1052510" cy="365125"/>
          </a:xfrm>
        </p:spPr>
        <p:txBody>
          <a:bodyPr anchor="ctr">
            <a:normAutofit/>
          </a:bodyPr>
          <a:lstStyle/>
          <a:p>
            <a:pPr>
              <a:spcAft>
                <a:spcPts val="600"/>
              </a:spcAft>
            </a:pPr>
            <a:fld id="{3A98EE3D-8CD1-4C3F-BD1C-C98C9596463C}" type="slidenum">
              <a:rPr lang="en-US" smtClean="0"/>
              <a:pPr>
                <a:spcAft>
                  <a:spcPts val="600"/>
                </a:spcAft>
              </a:pPr>
              <a:t>9</a:t>
            </a:fld>
            <a:endParaRPr lang="en-US"/>
          </a:p>
        </p:txBody>
      </p:sp>
      <p:graphicFrame>
        <p:nvGraphicFramePr>
          <p:cNvPr id="10" name="Content Placeholder 2">
            <a:extLst>
              <a:ext uri="{FF2B5EF4-FFF2-40B4-BE49-F238E27FC236}">
                <a16:creationId xmlns:a16="http://schemas.microsoft.com/office/drawing/2014/main" id="{983FDBB3-7939-9A3E-5D68-62B7EC20B6D6}"/>
              </a:ext>
            </a:extLst>
          </p:cNvPr>
          <p:cNvGraphicFramePr>
            <a:graphicFrameLocks noGrp="1"/>
          </p:cNvGraphicFramePr>
          <p:nvPr>
            <p:ph idx="1"/>
            <p:extLst>
              <p:ext uri="{D42A27DB-BD31-4B8C-83A1-F6EECF244321}">
                <p14:modId xmlns:p14="http://schemas.microsoft.com/office/powerpoint/2010/main" val="1941076044"/>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7391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581192" y="731520"/>
            <a:ext cx="11029616" cy="987552"/>
          </a:xfrm>
        </p:spPr>
        <p:txBody>
          <a:bodyPr anchor="b">
            <a:normAutofit/>
          </a:bodyPr>
          <a:lstStyle/>
          <a:p>
            <a:r>
              <a:rPr lang="en-US"/>
              <a:t>Thank you</a:t>
            </a:r>
          </a:p>
        </p:txBody>
      </p:sp>
      <p:pic>
        <p:nvPicPr>
          <p:cNvPr id="6" name="Picture Placeholder 5" descr="A doctor talking to a patient&#10;">
            <a:extLst>
              <a:ext uri="{FF2B5EF4-FFF2-40B4-BE49-F238E27FC236}">
                <a16:creationId xmlns:a16="http://schemas.microsoft.com/office/drawing/2014/main" id="{AC4A1F6E-E065-4C87-B012-9FBDEC8C1ED7}"/>
              </a:ext>
            </a:extLst>
          </p:cNvPr>
          <p:cNvPicPr>
            <a:picLocks noGrp="1" noChangeAspect="1"/>
          </p:cNvPicPr>
          <p:nvPr>
            <p:ph idx="1"/>
          </p:nvPr>
        </p:nvPicPr>
        <p:blipFill rotWithShape="1">
          <a:blip r:embed="rId2" cstate="screen">
            <a:extLst>
              <a:ext uri="{28A0092B-C50C-407E-A947-70E740481C1C}">
                <a14:useLocalDpi xmlns:a14="http://schemas.microsoft.com/office/drawing/2010/main" val="0"/>
              </a:ext>
            </a:extLst>
          </a:blip>
          <a:srcRect t="11565" b="52224"/>
          <a:stretch/>
        </p:blipFill>
        <p:spPr>
          <a:xfrm>
            <a:off x="581192" y="2340864"/>
            <a:ext cx="11029615" cy="3634486"/>
          </a:xfrm>
          <a:noFill/>
        </p:spPr>
      </p:pic>
      <p:sp>
        <p:nvSpPr>
          <p:cNvPr id="3" name="Slide Number Placeholder 2">
            <a:extLst>
              <a:ext uri="{FF2B5EF4-FFF2-40B4-BE49-F238E27FC236}">
                <a16:creationId xmlns:a16="http://schemas.microsoft.com/office/drawing/2014/main" id="{D6BA714B-D449-B5A7-3010-E12729B660B2}"/>
              </a:ext>
            </a:extLst>
          </p:cNvPr>
          <p:cNvSpPr>
            <a:spLocks noGrp="1"/>
          </p:cNvSpPr>
          <p:nvPr>
            <p:ph type="sldNum" sz="quarter" idx="12"/>
          </p:nvPr>
        </p:nvSpPr>
        <p:spPr>
          <a:xfrm>
            <a:off x="10558300" y="6423914"/>
            <a:ext cx="1052510" cy="365125"/>
          </a:xfrm>
        </p:spPr>
        <p:txBody>
          <a:bodyPr anchor="ctr">
            <a:normAutofit/>
          </a:bodyPr>
          <a:lstStyle/>
          <a:p>
            <a:pPr>
              <a:spcAft>
                <a:spcPts val="600"/>
              </a:spcAft>
            </a:pPr>
            <a:fld id="{3A98EE3D-8CD1-4C3F-BD1C-C98C9596463C}" type="slidenum">
              <a:rPr lang="en-US" smtClean="0"/>
              <a:pPr>
                <a:spcAft>
                  <a:spcPts val="600"/>
                </a:spcAft>
              </a:pPr>
              <a:t>10</a:t>
            </a:fld>
            <a:endParaRPr lang="en-US"/>
          </a:p>
        </p:txBody>
      </p:sp>
    </p:spTree>
    <p:extLst>
      <p:ext uri="{BB962C8B-B14F-4D97-AF65-F5344CB8AC3E}">
        <p14:creationId xmlns:p14="http://schemas.microsoft.com/office/powerpoint/2010/main" val="2261619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_Win32_JB_SL_v2.potx" id="{1C1B9226-0BCF-4F11-8C9C-4780CC1ABB3B}" vid="{6B91BC45-CF1E-4756-9009-7BE00F9B25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333985-6DEC-4BB6-B360-FFFEFA02249A}">
  <ds:schemaRefs>
    <ds:schemaRef ds:uri="http://schemas.openxmlformats.org/package/2006/metadata/core-properties"/>
    <ds:schemaRef ds:uri="http://schemas.microsoft.com/office/2006/metadata/properties"/>
    <ds:schemaRef ds:uri="http://purl.org/dc/terms/"/>
    <ds:schemaRef ds:uri="230e9df3-be65-4c73-a93b-d1236ebd677e"/>
    <ds:schemaRef ds:uri="http://schemas.microsoft.com/sharepoint/v3"/>
    <ds:schemaRef ds:uri="71af3243-3dd4-4a8d-8c0d-dd76da1f02a5"/>
    <ds:schemaRef ds:uri="http://schemas.microsoft.com/office/infopath/2007/PartnerControls"/>
    <ds:schemaRef ds:uri="http://schemas.microsoft.com/office/2006/documentManagement/types"/>
    <ds:schemaRef ds:uri="http://purl.org/dc/dcmitype/"/>
    <ds:schemaRef ds:uri="16c05727-aa75-4e4a-9b5f-8a80a1165891"/>
    <ds:schemaRef ds:uri="http://www.w3.org/XML/1998/namespace"/>
    <ds:schemaRef ds:uri="http://purl.org/dc/elements/1.1/"/>
  </ds:schemaRefs>
</ds:datastoreItem>
</file>

<file path=customXml/itemProps3.xml><?xml version="1.0" encoding="utf-8"?>
<ds:datastoreItem xmlns:ds="http://schemas.openxmlformats.org/officeDocument/2006/customXml" ds:itemID="{5470C9DA-ADC8-49D9-B223-6D54C6FB7B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Dividend design</Template>
  <TotalTime>606</TotalTime>
  <Words>1355</Words>
  <Application>Microsoft Office PowerPoint</Application>
  <PresentationFormat>Widescreen</PresentationFormat>
  <Paragraphs>74</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Bahnschrift SemiBold</vt:lpstr>
      <vt:lpstr>Calibri</vt:lpstr>
      <vt:lpstr>Gill Sans MT</vt:lpstr>
      <vt:lpstr>Wingdings 2</vt:lpstr>
      <vt:lpstr>DividendVTI</vt:lpstr>
      <vt:lpstr>Problem solving and decision making </vt:lpstr>
      <vt:lpstr>Table of content </vt:lpstr>
      <vt:lpstr>Introduction</vt:lpstr>
      <vt:lpstr>Decision and the impact of the complex problem on the employee and the organization.</vt:lpstr>
      <vt:lpstr>PESTLE analysis of macro-environmental factor that is used to contribute in complex problem.</vt:lpstr>
      <vt:lpstr>cause-and-effect analysis using fish bone diagram of the complex problem </vt:lpstr>
      <vt:lpstr>Alternative Solutions </vt:lpstr>
      <vt:lpstr>Conclusion </vt:lpstr>
      <vt:lpstr>Reference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Admin</dc:creator>
  <cp:lastModifiedBy>Steliana Stan (2123020)</cp:lastModifiedBy>
  <cp:revision>7</cp:revision>
  <dcterms:created xsi:type="dcterms:W3CDTF">2022-06-21T06:00:58Z</dcterms:created>
  <dcterms:modified xsi:type="dcterms:W3CDTF">2022-07-09T20:56:04Z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