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669" r:id="rId4"/>
  </p:sldMasterIdLst>
  <p:notesMasterIdLst>
    <p:notesMasterId r:id="rId17"/>
  </p:notesMasterIdLst>
  <p:handoutMasterIdLst>
    <p:handoutMasterId r:id="rId18"/>
  </p:handoutMasterIdLst>
  <p:sldIdLst>
    <p:sldId id="256" r:id="rId5"/>
    <p:sldId id="265" r:id="rId6"/>
    <p:sldId id="266" r:id="rId7"/>
    <p:sldId id="267" r:id="rId8"/>
    <p:sldId id="268" r:id="rId9"/>
    <p:sldId id="262" r:id="rId10"/>
    <p:sldId id="270" r:id="rId11"/>
    <p:sldId id="271" r:id="rId12"/>
    <p:sldId id="272" r:id="rId13"/>
    <p:sldId id="273" r:id="rId14"/>
    <p:sldId id="274" r:id="rId15"/>
    <p:sldId id="263"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8FCF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568932B-5715-4AE6-9C74-00B4BBB56700}" v="3" dt="2022-02-22T14:38:13.24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1264" autoAdjust="0"/>
    <p:restoredTop sz="94712" autoAdjust="0"/>
  </p:normalViewPr>
  <p:slideViewPr>
    <p:cSldViewPr snapToGrid="0">
      <p:cViewPr varScale="1">
        <p:scale>
          <a:sx n="89" d="100"/>
          <a:sy n="89" d="100"/>
        </p:scale>
        <p:origin x="80" y="236"/>
      </p:cViewPr>
      <p:guideLst/>
    </p:cSldViewPr>
  </p:slideViewPr>
  <p:outlineViewPr>
    <p:cViewPr>
      <p:scale>
        <a:sx n="33" d="100"/>
        <a:sy n="33" d="100"/>
      </p:scale>
      <p:origin x="0" y="-5466"/>
    </p:cViewPr>
  </p:outlineViewPr>
  <p:notesTextViewPr>
    <p:cViewPr>
      <p:scale>
        <a:sx n="1" d="1"/>
        <a:sy n="1" d="1"/>
      </p:scale>
      <p:origin x="0" y="0"/>
    </p:cViewPr>
  </p:notesTextViewPr>
  <p:notesViewPr>
    <p:cSldViewPr snapToGrid="0">
      <p:cViewPr varScale="1">
        <p:scale>
          <a:sx n="68" d="100"/>
          <a:sy n="68" d="100"/>
        </p:scale>
        <p:origin x="3288" y="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32A2767-FEC0-45D8-A250-3A0CECEC10ED}"/>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A3D87BEA-720A-4B01-983C-6493C00177B9}"/>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75438802-F28A-42D1-9BCA-40E34B52D6F0}" type="datetimeFigureOut">
              <a:rPr lang="en-US" smtClean="0"/>
              <a:t>2/22/2022</a:t>
            </a:fld>
            <a:endParaRPr lang="en-US" dirty="0"/>
          </a:p>
        </p:txBody>
      </p:sp>
      <p:sp>
        <p:nvSpPr>
          <p:cNvPr id="4" name="Footer Placeholder 3">
            <a:extLst>
              <a:ext uri="{FF2B5EF4-FFF2-40B4-BE49-F238E27FC236}">
                <a16:creationId xmlns:a16="http://schemas.microsoft.com/office/drawing/2014/main" id="{8D7F7142-7B6D-4E82-A762-17951F139585}"/>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47AA5D6A-4E5C-4EA7-A13B-15A02BB533D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588A98BC-2DB8-47A3-A77F-B9E32C266238}" type="slidenum">
              <a:rPr lang="en-US" smtClean="0"/>
              <a:t>‹#›</a:t>
            </a:fld>
            <a:endParaRPr lang="en-US" dirty="0"/>
          </a:p>
        </p:txBody>
      </p:sp>
    </p:spTree>
    <p:extLst>
      <p:ext uri="{BB962C8B-B14F-4D97-AF65-F5344CB8AC3E}">
        <p14:creationId xmlns:p14="http://schemas.microsoft.com/office/powerpoint/2010/main" val="284568433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65794D-BDB5-4811-AA4A-B25E4EF28521}" type="datetimeFigureOut">
              <a:rPr lang="en-US" smtClean="0"/>
              <a:t>2/22/2022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9BB1A04-13E8-48CD-97F9-AC2568E1A8D4}" type="slidenum">
              <a:rPr lang="en-US" smtClean="0"/>
              <a:t>‹#›</a:t>
            </a:fld>
            <a:endParaRPr lang="en-US" dirty="0"/>
          </a:p>
        </p:txBody>
      </p:sp>
    </p:spTree>
    <p:extLst>
      <p:ext uri="{BB962C8B-B14F-4D97-AF65-F5344CB8AC3E}">
        <p14:creationId xmlns:p14="http://schemas.microsoft.com/office/powerpoint/2010/main" val="25769996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9BB1A04-13E8-48CD-97F9-AC2568E1A8D4}" type="slidenum">
              <a:rPr lang="en-US" smtClean="0"/>
              <a:t>1</a:t>
            </a:fld>
            <a:endParaRPr lang="en-US" dirty="0"/>
          </a:p>
        </p:txBody>
      </p:sp>
    </p:spTree>
    <p:extLst>
      <p:ext uri="{BB962C8B-B14F-4D97-AF65-F5344CB8AC3E}">
        <p14:creationId xmlns:p14="http://schemas.microsoft.com/office/powerpoint/2010/main" val="32643052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talk a little bit about </a:t>
            </a:r>
          </a:p>
        </p:txBody>
      </p:sp>
      <p:sp>
        <p:nvSpPr>
          <p:cNvPr id="4" name="Slide Number Placeholder 3"/>
          <p:cNvSpPr>
            <a:spLocks noGrp="1"/>
          </p:cNvSpPr>
          <p:nvPr>
            <p:ph type="sldNum" sz="quarter" idx="10"/>
          </p:nvPr>
        </p:nvSpPr>
        <p:spPr/>
        <p:txBody>
          <a:bodyPr/>
          <a:lstStyle/>
          <a:p>
            <a:fld id="{69BB1A04-13E8-48CD-97F9-AC2568E1A8D4}" type="slidenum">
              <a:rPr lang="en-US" smtClean="0"/>
              <a:t>4</a:t>
            </a:fld>
            <a:endParaRPr lang="en-US" dirty="0"/>
          </a:p>
        </p:txBody>
      </p:sp>
    </p:spTree>
    <p:extLst>
      <p:ext uri="{BB962C8B-B14F-4D97-AF65-F5344CB8AC3E}">
        <p14:creationId xmlns:p14="http://schemas.microsoft.com/office/powerpoint/2010/main" val="23891723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9BB1A04-13E8-48CD-97F9-AC2568E1A8D4}" type="slidenum">
              <a:rPr lang="en-US" smtClean="0"/>
              <a:t>7</a:t>
            </a:fld>
            <a:endParaRPr lang="en-US" dirty="0"/>
          </a:p>
        </p:txBody>
      </p:sp>
    </p:spTree>
    <p:extLst>
      <p:ext uri="{BB962C8B-B14F-4D97-AF65-F5344CB8AC3E}">
        <p14:creationId xmlns:p14="http://schemas.microsoft.com/office/powerpoint/2010/main" val="24924956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9BB1A04-13E8-48CD-97F9-AC2568E1A8D4}" type="slidenum">
              <a:rPr lang="en-US" smtClean="0"/>
              <a:t>8</a:t>
            </a:fld>
            <a:endParaRPr lang="en-US" dirty="0"/>
          </a:p>
        </p:txBody>
      </p:sp>
    </p:spTree>
    <p:extLst>
      <p:ext uri="{BB962C8B-B14F-4D97-AF65-F5344CB8AC3E}">
        <p14:creationId xmlns:p14="http://schemas.microsoft.com/office/powerpoint/2010/main" val="371570100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cstate="email">
            <a:alphaModFix amt="30000"/>
            <a:duotone>
              <a:prstClr val="black"/>
              <a:schemeClr val="tx2">
                <a:tint val="45000"/>
                <a:satMod val="400000"/>
              </a:schemeClr>
            </a:duotone>
            <a:extLst>
              <a:ext uri="{28A0092B-C50C-407E-A947-70E740481C1C}">
                <a14:useLocalDpi xmlns:a14="http://schemas.microsoft.com/office/drawing/2010/main"/>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tx2">
                  <a:lumMod val="5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48A87A34-81AB-432B-8DAE-1953F412C126}" type="datetimeFigureOut">
              <a:rPr lang="en-US" smtClean="0"/>
              <a:t>2/22/2022</a:t>
            </a:fld>
            <a:endParaRPr lang="en-US" dirty="0"/>
          </a:p>
        </p:txBody>
      </p:sp>
      <p:sp>
        <p:nvSpPr>
          <p:cNvPr id="5" name="Footer Placeholder 4"/>
          <p:cNvSpPr>
            <a:spLocks noGrp="1"/>
          </p:cNvSpPr>
          <p:nvPr>
            <p:ph type="ftr" sz="quarter" idx="11"/>
          </p:nvPr>
        </p:nvSpPr>
        <p:spPr>
          <a:xfrm>
            <a:off x="1876424" y="5410201"/>
            <a:ext cx="5124886" cy="365125"/>
          </a:xfrm>
        </p:spPr>
        <p:txBody>
          <a:bodyPr/>
          <a:lstStyle/>
          <a:p>
            <a:endParaRPr lang="en-US" dirty="0"/>
          </a:p>
        </p:txBody>
      </p:sp>
      <p:sp>
        <p:nvSpPr>
          <p:cNvPr id="6" name="Slide Number Placeholder 5"/>
          <p:cNvSpPr>
            <a:spLocks noGrp="1"/>
          </p:cNvSpPr>
          <p:nvPr>
            <p:ph type="sldNum" sz="quarter" idx="12"/>
          </p:nvPr>
        </p:nvSpPr>
        <p:spPr>
          <a:xfrm>
            <a:off x="9896911" y="5410199"/>
            <a:ext cx="771089"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6584169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2/22/2022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4973606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2/22/2022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5228012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2/22/2022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2143354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2/22/2022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8465934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2/22/2022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8761226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t>2/22/2022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9969502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2/22/2022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0613602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2/22/2022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1098663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2/22/2022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1291968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2/22/2022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1172563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2/22/2022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90224102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2/22/2022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74738928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smtClean="0"/>
              <a:t>2/22/2022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20224404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smtClean="0"/>
              <a:t>2/22/2022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01454451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2/22/2022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59061660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2/22/2022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1604743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A8FCFE">
            <a:alpha val="21000"/>
          </a:srgbClr>
        </a:solidFill>
        <a:effectLst/>
      </p:bgPr>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cstate="email">
            <a:alphaModFix amt="30000"/>
            <a:duotone>
              <a:prstClr val="black"/>
              <a:schemeClr val="tx2">
                <a:tint val="45000"/>
                <a:satMod val="400000"/>
              </a:schemeClr>
            </a:duotone>
            <a:extLst>
              <a:ext uri="{28A0092B-C50C-407E-A947-70E740481C1C}">
                <a14:useLocalDpi xmlns:a14="http://schemas.microsoft.com/office/drawing/2010/main"/>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12053888" cy="6858001"/>
            <a:chOff x="-14288" y="0"/>
            <a:chExt cx="12053888" cy="6858001"/>
          </a:xfrm>
          <a:gradFill flip="none" rotWithShape="1">
            <a:gsLst>
              <a:gs pos="0">
                <a:schemeClr val="tx2"/>
              </a:gs>
              <a:gs pos="100000">
                <a:schemeClr val="tx2">
                  <a:lumMod val="50000"/>
                </a:schemeClr>
              </a:gs>
            </a:gsLst>
            <a:lin ang="5400000" scaled="0"/>
            <a:tileRect/>
          </a:gradFill>
        </p:grpSpPr>
        <p:grpSp>
          <p:nvGrpSpPr>
            <p:cNvPr id="9" name="Group 8"/>
            <p:cNvGrpSpPr/>
            <p:nvPr/>
          </p:nvGrpSpPr>
          <p:grpSpPr>
            <a:xfrm>
              <a:off x="-14288" y="0"/>
              <a:ext cx="1220788" cy="6858001"/>
              <a:chOff x="-14288" y="0"/>
              <a:chExt cx="1220788" cy="6858001"/>
            </a:xfrm>
            <a:grp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p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smtClean="0"/>
              <a:pPr/>
              <a:t>2/22/2022</a:t>
            </a:fld>
            <a:endParaRPr lang="en-US" dirty="0"/>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191852219"/>
      </p:ext>
    </p:extLst>
  </p:cSld>
  <p:clrMap bg1="dk1" tx1="lt1" bg2="dk2" tx2="lt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 id="2147483681" r:id="rId12"/>
    <p:sldLayoutId id="2147483682" r:id="rId13"/>
    <p:sldLayoutId id="2147483683" r:id="rId14"/>
    <p:sldLayoutId id="2147483684" r:id="rId15"/>
    <p:sldLayoutId id="2147483685" r:id="rId16"/>
    <p:sldLayoutId id="2147483686"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hyperlink" Target="https://pixabay.com/de/abbruch-abbrechen-button-falsch-156539/" TargetMode="External"/><Relationship Id="rId5" Type="http://schemas.openxmlformats.org/officeDocument/2006/relationships/image" Target="../media/image6.png"/><Relationship Id="rId4" Type="http://schemas.openxmlformats.org/officeDocument/2006/relationships/hyperlink" Target="http://openclipart.org/detail/158773/yes-button.-bot%C3%B3n-s%C3%AD-by-ehecatl1138"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s://pixabay.com/en/people-human-group-person-symbol-3245739/" TargetMode="External"/><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hyperlink" Target="https://www.youtube.com/watch?v=t14kY8WLQ7g" TargetMode="External"/><Relationship Id="rId2" Type="http://schemas.openxmlformats.org/officeDocument/2006/relationships/notesSlide" Target="../notesSlides/notesSlide2.xml"/><Relationship Id="rId1" Type="http://schemas.openxmlformats.org/officeDocument/2006/relationships/slideLayout" Target="../slideLayouts/slideLayout4.xml"/><Relationship Id="rId5" Type="http://schemas.openxmlformats.org/officeDocument/2006/relationships/image" Target="../media/image8.png"/><Relationship Id="rId4" Type="http://schemas.openxmlformats.org/officeDocument/2006/relationships/hyperlink" Target="https://www.youtube.com/watch?v=gCr2binb4Fs" TargetMode="External"/></Relationships>
</file>

<file path=ppt/slides/_rels/slide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hyperlink" Target="http://www.istockphoto.com/illustrations/global-village" TargetMode="External"/><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hyperlink" Target="http://clipart-library.com/technology-education-cliparts.html"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hyperlink" Target="https://www.prepscholar.com/gre/blog/how-much-can-you-improve-your-gre-score/"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toppng.com/show_download/181978/advantages-icon-png-benefit-clipart/large" TargetMode="External"/><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hyperlink" Target="https://clipartstation.com/disadvantages-clipart/" TargetMode="External"/><Relationship Id="rId2" Type="http://schemas.openxmlformats.org/officeDocument/2006/relationships/image" Target="../media/image14.jp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hyperlink" Target="https://blog.rwth-aachen.de/designthinking/2016/01/08/what-is-design-thinking/" TargetMode="External"/><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hyperlink" Target="https://study.sagepub.com/liu2e" TargetMode="External"/><Relationship Id="rId2" Type="http://schemas.openxmlformats.org/officeDocument/2006/relationships/hyperlink" Target="https://www.nesta.org.uk/report/making-most-technology-education/"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788D5DFD-FA42-4EB0-B24E-4180C0CC5A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11" name="Rectangle 10">
              <a:extLst>
                <a:ext uri="{FF2B5EF4-FFF2-40B4-BE49-F238E27FC236}">
                  <a16:creationId xmlns:a16="http://schemas.microsoft.com/office/drawing/2014/main" id="{CC864817-5955-484B-9D1F-9BC8DB7398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2" name="Picture 2">
              <a:extLst>
                <a:ext uri="{FF2B5EF4-FFF2-40B4-BE49-F238E27FC236}">
                  <a16:creationId xmlns:a16="http://schemas.microsoft.com/office/drawing/2014/main" id="{280C083F-71A6-4E55-AE35-586518FE29BC}"/>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3" cstate="email">
              <a:alphaModFix amt="30000"/>
              <a:duotone>
                <a:prstClr val="black"/>
                <a:schemeClr val="tx2">
                  <a:tint val="45000"/>
                  <a:satMod val="400000"/>
                </a:schemeClr>
              </a:duotone>
              <a:extLst>
                <a:ext uri="{28A0092B-C50C-407E-A947-70E740481C1C}">
                  <a14:useLocalDpi xmlns:a14="http://schemas.microsoft.com/office/drawing/2010/main"/>
                </a:ext>
              </a:extLst>
            </a:blip>
            <a:srcRect/>
            <a:stretch>
              <a:fillRect/>
            </a:stretch>
          </p:blipFill>
          <p:spPr bwMode="auto">
            <a:xfrm>
              <a:off x="0" y="-1"/>
              <a:ext cx="12192003" cy="6858001"/>
            </a:xfrm>
            <a:prstGeom prst="rect">
              <a:avLst/>
            </a:prstGeom>
            <a:noFill/>
            <a:extLst>
              <a:ext uri="{909E8E84-426E-40dd-AFC4-6F175D3DCCD1}">
                <a14:hiddenFill xmlns:p14="http://schemas.microsoft.com/office/powerpoint/2010/main" xmlns:a14="http://schemas.microsoft.com/office/drawing/2010/main" xmlns:a16="http://schemas.microsoft.com/office/drawing/2014/main" xmlns="">
                  <a:solidFill>
                    <a:srgbClr val="FFFFFF"/>
                  </a:solidFill>
                </a14:hiddenFill>
              </a:ext>
            </a:extLst>
          </p:spPr>
        </p:pic>
      </p:grpSp>
      <p:pic>
        <p:nvPicPr>
          <p:cNvPr id="5" name="Picture 4" descr="Lightbulb">
            <a:extLst>
              <a:ext uri="{FF2B5EF4-FFF2-40B4-BE49-F238E27FC236}">
                <a16:creationId xmlns:a16="http://schemas.microsoft.com/office/drawing/2014/main" id="{AC06F95D-BA5D-4DEE-93EF-3FE3173D13FF}"/>
              </a:ext>
            </a:extLst>
          </p:cNvPr>
          <p:cNvPicPr>
            <a:picLocks noChangeAspect="1"/>
          </p:cNvPicPr>
          <p:nvPr/>
        </p:nvPicPr>
        <p:blipFill rotWithShape="1">
          <a:blip r:embed="rId4" cstate="email">
            <a:alphaModFix/>
            <a:extLst>
              <a:ext uri="{28A0092B-C50C-407E-A947-70E740481C1C}">
                <a14:useLocalDpi xmlns:a14="http://schemas.microsoft.com/office/drawing/2010/main"/>
              </a:ext>
            </a:extLst>
          </a:blip>
          <a:srcRect/>
          <a:stretch/>
        </p:blipFill>
        <p:spPr>
          <a:xfrm>
            <a:off x="3611" y="7678"/>
            <a:ext cx="12188389" cy="6857990"/>
          </a:xfrm>
          <a:prstGeom prst="rect">
            <a:avLst/>
          </a:prstGeom>
        </p:spPr>
      </p:pic>
      <p:grpSp>
        <p:nvGrpSpPr>
          <p:cNvPr id="14" name="Group 13">
            <a:extLst>
              <a:ext uri="{FF2B5EF4-FFF2-40B4-BE49-F238E27FC236}">
                <a16:creationId xmlns:a16="http://schemas.microsoft.com/office/drawing/2014/main" id="{D44056DF-7985-4692-968A-466E9E6AF76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5895" y="2235200"/>
            <a:ext cx="10982062" cy="2396067"/>
            <a:chOff x="605895" y="2235200"/>
            <a:chExt cx="10982062" cy="2396067"/>
          </a:xfrm>
        </p:grpSpPr>
        <p:sp>
          <p:nvSpPr>
            <p:cNvPr id="15" name="Round Diagonal Corner Rectangle 7">
              <a:extLst>
                <a:ext uri="{FF2B5EF4-FFF2-40B4-BE49-F238E27FC236}">
                  <a16:creationId xmlns:a16="http://schemas.microsoft.com/office/drawing/2014/main" id="{B414A174-532A-4602-934F-9858D1D868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82333" y="2235200"/>
              <a:ext cx="7027334" cy="2396067"/>
            </a:xfrm>
            <a:prstGeom prst="round2DiagRect">
              <a:avLst>
                <a:gd name="adj1" fmla="val 9246"/>
                <a:gd name="adj2" fmla="val 0"/>
              </a:avLst>
            </a:prstGeom>
            <a:solidFill>
              <a:schemeClr val="bg1">
                <a:alpha val="80000"/>
              </a:schemeClr>
            </a:solidFill>
            <a:ln w="19050" cap="sq">
              <a:solidFill>
                <a:schemeClr val="tx2">
                  <a:alpha val="60000"/>
                </a:schemeClr>
              </a:solidFill>
              <a:miter lim="800000"/>
            </a:ln>
            <a:effectLst>
              <a:outerShdw blurRad="88900" dist="38100" dir="5400000" algn="t"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grpSp>
          <p:nvGrpSpPr>
            <p:cNvPr id="16" name="Group 15">
              <a:extLst>
                <a:ext uri="{FF2B5EF4-FFF2-40B4-BE49-F238E27FC236}">
                  <a16:creationId xmlns:a16="http://schemas.microsoft.com/office/drawing/2014/main" id="{940B0C0C-7F94-4725-8108-62B3B7A5AE7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05895" y="2900097"/>
              <a:ext cx="10982062" cy="1211524"/>
              <a:chOff x="605895" y="2900097"/>
              <a:chExt cx="10982062" cy="1211524"/>
            </a:xfrm>
          </p:grpSpPr>
          <p:sp>
            <p:nvSpPr>
              <p:cNvPr id="17" name="Freeform 32">
                <a:extLst>
                  <a:ext uri="{FF2B5EF4-FFF2-40B4-BE49-F238E27FC236}">
                    <a16:creationId xmlns:a16="http://schemas.microsoft.com/office/drawing/2014/main" id="{367EAC5B-1891-480A-A3AD-B9F6A88FAC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5400000" flipV="1">
                <a:off x="9653587" y="3379784"/>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18" name="Freeform 33">
                <a:extLst>
                  <a:ext uri="{FF2B5EF4-FFF2-40B4-BE49-F238E27FC236}">
                    <a16:creationId xmlns:a16="http://schemas.microsoft.com/office/drawing/2014/main" id="{E33FF633-15BA-464F-8F5B-26C56665F79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5400000" flipV="1">
                <a:off x="10078244" y="3310728"/>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19" name="Freeform 34">
                <a:extLst>
                  <a:ext uri="{FF2B5EF4-FFF2-40B4-BE49-F238E27FC236}">
                    <a16:creationId xmlns:a16="http://schemas.microsoft.com/office/drawing/2014/main" id="{0C949DF6-E66B-4DB8-AB52-30CA781B483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5400000" flipV="1">
                <a:off x="11146631" y="3574253"/>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20" name="Freeform 37">
                <a:extLst>
                  <a:ext uri="{FF2B5EF4-FFF2-40B4-BE49-F238E27FC236}">
                    <a16:creationId xmlns:a16="http://schemas.microsoft.com/office/drawing/2014/main" id="{309C2298-5EF9-4B09-8995-014F6D3BFF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5400000" flipV="1">
                <a:off x="10230644" y="3034502"/>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21" name="Freeform 35">
                <a:extLst>
                  <a:ext uri="{FF2B5EF4-FFF2-40B4-BE49-F238E27FC236}">
                    <a16:creationId xmlns:a16="http://schemas.microsoft.com/office/drawing/2014/main" id="{319B2AFC-EBFF-477C-A364-6D575BE5AA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5400000">
                <a:off x="10034587" y="256275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22" name="Freeform 36">
                <a:extLst>
                  <a:ext uri="{FF2B5EF4-FFF2-40B4-BE49-F238E27FC236}">
                    <a16:creationId xmlns:a16="http://schemas.microsoft.com/office/drawing/2014/main" id="{CC6B7D67-F2F8-4B07-B954-EAC9135B2BB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5400000">
                <a:off x="10747375" y="3232679"/>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23" name="Freeform 38">
                <a:extLst>
                  <a:ext uri="{FF2B5EF4-FFF2-40B4-BE49-F238E27FC236}">
                    <a16:creationId xmlns:a16="http://schemas.microsoft.com/office/drawing/2014/main" id="{7FF1659D-33DA-4F62-8567-A54020D2E28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5400000">
                <a:off x="11399044" y="3095360"/>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24" name="Freeform 39">
                <a:extLst>
                  <a:ext uri="{FF2B5EF4-FFF2-40B4-BE49-F238E27FC236}">
                    <a16:creationId xmlns:a16="http://schemas.microsoft.com/office/drawing/2014/main" id="{9110F572-DC3D-4AB3-B731-B73BD65057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5400000">
                <a:off x="10353675" y="2153178"/>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25" name="Freeform 40">
                <a:extLst>
                  <a:ext uri="{FF2B5EF4-FFF2-40B4-BE49-F238E27FC236}">
                    <a16:creationId xmlns:a16="http://schemas.microsoft.com/office/drawing/2014/main" id="{A2F7D0E9-68CE-40F9-B0E9-F915103ECF7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5400000">
                <a:off x="9848850" y="330887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26" name="Rectangle 41">
                <a:extLst>
                  <a:ext uri="{FF2B5EF4-FFF2-40B4-BE49-F238E27FC236}">
                    <a16:creationId xmlns:a16="http://schemas.microsoft.com/office/drawing/2014/main" id="{AB69A438-1FB7-454A-A3E9-0C329643CD48}"/>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rot="5400000">
                <a:off x="9721056" y="3284272"/>
                <a:ext cx="23813" cy="252413"/>
              </a:xfrm>
              <a:prstGeom prst="rect">
                <a:avLst/>
              </a:prstGeom>
              <a:solidFill>
                <a:schemeClr val="tx2">
                  <a:alpha val="60000"/>
                </a:schemeClr>
              </a:solidFill>
              <a:ln>
                <a:noFill/>
              </a:ln>
              <a:effectLst>
                <a:outerShdw blurRad="50800" dist="38100" dir="2700000" algn="tl" rotWithShape="0">
                  <a:srgbClr val="000000">
                    <a:alpha val="58000"/>
                  </a:srgbClr>
                </a:outerShdw>
              </a:effectLst>
            </p:spPr>
          </p:sp>
          <p:sp>
            <p:nvSpPr>
              <p:cNvPr id="27" name="Freeform 32">
                <a:extLst>
                  <a:ext uri="{FF2B5EF4-FFF2-40B4-BE49-F238E27FC236}">
                    <a16:creationId xmlns:a16="http://schemas.microsoft.com/office/drawing/2014/main" id="{E64598D0-3A2C-4570-9E7C-C52C89549B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16200000" flipH="1" flipV="1">
                <a:off x="2122751" y="3532184"/>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28" name="Freeform 33">
                <a:extLst>
                  <a:ext uri="{FF2B5EF4-FFF2-40B4-BE49-F238E27FC236}">
                    <a16:creationId xmlns:a16="http://schemas.microsoft.com/office/drawing/2014/main" id="{CC17CF42-8908-477B-9F36-DA1306CA010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16200000" flipH="1" flipV="1">
                <a:off x="1958445" y="3463128"/>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29" name="Freeform 34">
                <a:extLst>
                  <a:ext uri="{FF2B5EF4-FFF2-40B4-BE49-F238E27FC236}">
                    <a16:creationId xmlns:a16="http://schemas.microsoft.com/office/drawing/2014/main" id="{A2457851-D4A0-404C-BF3F-99AE00B9E96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16200000" flipH="1" flipV="1">
                <a:off x="858308" y="3726653"/>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30" name="Freeform 37">
                <a:extLst>
                  <a:ext uri="{FF2B5EF4-FFF2-40B4-BE49-F238E27FC236}">
                    <a16:creationId xmlns:a16="http://schemas.microsoft.com/office/drawing/2014/main" id="{ECC300FA-EE4A-489E-9A47-79BEBF05DC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16200000" flipH="1" flipV="1">
                <a:off x="1658407" y="3186902"/>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31" name="Freeform 35">
                <a:extLst>
                  <a:ext uri="{FF2B5EF4-FFF2-40B4-BE49-F238E27FC236}">
                    <a16:creationId xmlns:a16="http://schemas.microsoft.com/office/drawing/2014/main" id="{0D1F26E2-902B-416B-A1DB-80DAF78D8B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16200000" flipH="1">
                <a:off x="1860814" y="271515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32" name="Freeform 36">
                <a:extLst>
                  <a:ext uri="{FF2B5EF4-FFF2-40B4-BE49-F238E27FC236}">
                    <a16:creationId xmlns:a16="http://schemas.microsoft.com/office/drawing/2014/main" id="{491346A0-BF6D-45A5-806A-2150768722C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16200000" flipH="1">
                <a:off x="1289314" y="3385079"/>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33" name="Freeform 38">
                <a:extLst>
                  <a:ext uri="{FF2B5EF4-FFF2-40B4-BE49-F238E27FC236}">
                    <a16:creationId xmlns:a16="http://schemas.microsoft.com/office/drawing/2014/main" id="{A8A5AAC9-38FD-4A03-AB91-236F2AAC625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16200000" flipH="1">
                <a:off x="605895" y="3247760"/>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34" name="Freeform 39">
                <a:extLst>
                  <a:ext uri="{FF2B5EF4-FFF2-40B4-BE49-F238E27FC236}">
                    <a16:creationId xmlns:a16="http://schemas.microsoft.com/office/drawing/2014/main" id="{7AD4105C-55AA-47FF-AC5D-5BCB0B78CD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16200000" flipH="1">
                <a:off x="1532202" y="2305578"/>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35" name="Freeform 40">
                <a:extLst>
                  <a:ext uri="{FF2B5EF4-FFF2-40B4-BE49-F238E27FC236}">
                    <a16:creationId xmlns:a16="http://schemas.microsoft.com/office/drawing/2014/main" id="{1C4B42B1-B112-4057-82C3-E5AF3BC7F6D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16200000" flipH="1">
                <a:off x="2154501" y="346127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36" name="Rectangle 41">
                <a:extLst>
                  <a:ext uri="{FF2B5EF4-FFF2-40B4-BE49-F238E27FC236}">
                    <a16:creationId xmlns:a16="http://schemas.microsoft.com/office/drawing/2014/main" id="{C8B37395-3651-4E66-A62E-31529FABC8C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rot="16200000" flipH="1">
                <a:off x="2448983" y="3436672"/>
                <a:ext cx="23813" cy="252413"/>
              </a:xfrm>
              <a:prstGeom prst="rect">
                <a:avLst/>
              </a:prstGeom>
              <a:solidFill>
                <a:schemeClr val="tx2">
                  <a:alpha val="60000"/>
                </a:schemeClr>
              </a:solidFill>
              <a:ln>
                <a:noFill/>
              </a:ln>
              <a:effectLst>
                <a:outerShdw blurRad="50800" dist="38100" dir="2700000" algn="tl" rotWithShape="0">
                  <a:srgbClr val="000000">
                    <a:alpha val="58000"/>
                  </a:srgbClr>
                </a:outerShdw>
              </a:effectLst>
            </p:spPr>
          </p:sp>
        </p:grpSp>
      </p:grpSp>
      <p:sp>
        <p:nvSpPr>
          <p:cNvPr id="2" name="Title 1">
            <a:extLst>
              <a:ext uri="{FF2B5EF4-FFF2-40B4-BE49-F238E27FC236}">
                <a16:creationId xmlns:a16="http://schemas.microsoft.com/office/drawing/2014/main" id="{4D687081-16D7-4BC5-A7DB-E70117439F85}"/>
              </a:ext>
            </a:extLst>
          </p:cNvPr>
          <p:cNvSpPr>
            <a:spLocks noGrp="1"/>
          </p:cNvSpPr>
          <p:nvPr>
            <p:ph type="ctrTitle"/>
          </p:nvPr>
        </p:nvSpPr>
        <p:spPr>
          <a:xfrm>
            <a:off x="2446601" y="1943969"/>
            <a:ext cx="7078400" cy="1752261"/>
          </a:xfrm>
        </p:spPr>
        <p:txBody>
          <a:bodyPr anchor="ctr">
            <a:normAutofit/>
          </a:bodyPr>
          <a:lstStyle/>
          <a:p>
            <a:pPr algn="ctr"/>
            <a:r>
              <a:rPr lang="cy-GB" b="1" dirty="0"/>
              <a:t>ECGE4006Pc</a:t>
            </a:r>
            <a:r>
              <a:rPr lang="cy-GB" b="1" noProof="0" dirty="0"/>
              <a:t> </a:t>
            </a:r>
            <a:br>
              <a:rPr lang="cy-GB" b="1" noProof="0" dirty="0"/>
            </a:br>
            <a:r>
              <a:rPr lang="cy-GB" sz="1900" b="1" noProof="0" dirty="0">
                <a:solidFill>
                  <a:srgbClr val="7C96A3"/>
                </a:solidFill>
                <a:ea typeface="+mn-ea"/>
                <a:cs typeface="+mn-cs"/>
              </a:rPr>
              <a:t>CYFRYNGAU CYMDEITHASOL, TECHNOLEG, ADDYSG </a:t>
            </a:r>
            <a:endParaRPr lang="cy-GB" b="1" noProof="0" dirty="0"/>
          </a:p>
        </p:txBody>
      </p:sp>
      <p:sp>
        <p:nvSpPr>
          <p:cNvPr id="3" name="Subtitle 2">
            <a:extLst>
              <a:ext uri="{FF2B5EF4-FFF2-40B4-BE49-F238E27FC236}">
                <a16:creationId xmlns:a16="http://schemas.microsoft.com/office/drawing/2014/main" id="{1841851F-203A-4F8E-AA75-478526ABA894}"/>
              </a:ext>
            </a:extLst>
          </p:cNvPr>
          <p:cNvSpPr>
            <a:spLocks noGrp="1"/>
          </p:cNvSpPr>
          <p:nvPr>
            <p:ph type="subTitle" idx="1"/>
          </p:nvPr>
        </p:nvSpPr>
        <p:spPr>
          <a:xfrm>
            <a:off x="2620434" y="3384285"/>
            <a:ext cx="6883136" cy="1237817"/>
          </a:xfrm>
        </p:spPr>
        <p:txBody>
          <a:bodyPr>
            <a:normAutofit fontScale="92500" lnSpcReduction="10000"/>
          </a:bodyPr>
          <a:lstStyle/>
          <a:p>
            <a:pPr algn="ctr"/>
            <a:r>
              <a:rPr lang="cy-GB" sz="4300" dirty="0">
                <a:solidFill>
                  <a:prstClr val="white"/>
                </a:solidFill>
                <a:ea typeface="+mj-ea"/>
                <a:cs typeface="+mj-cs"/>
              </a:rPr>
              <a:t>ECGE4006P</a:t>
            </a:r>
            <a:r>
              <a:rPr lang="cy-GB" sz="4300" noProof="0" dirty="0">
                <a:solidFill>
                  <a:prstClr val="white"/>
                </a:solidFill>
                <a:ea typeface="+mj-ea"/>
                <a:cs typeface="+mj-cs"/>
              </a:rPr>
              <a:t> </a:t>
            </a:r>
          </a:p>
          <a:p>
            <a:pPr algn="ctr"/>
            <a:r>
              <a:rPr lang="cy-GB" b="1" noProof="0" dirty="0" err="1"/>
              <a:t>Social</a:t>
            </a:r>
            <a:r>
              <a:rPr lang="cy-GB" b="1" noProof="0" dirty="0"/>
              <a:t> </a:t>
            </a:r>
            <a:r>
              <a:rPr lang="cy-GB" b="1" noProof="0" dirty="0" err="1"/>
              <a:t>media</a:t>
            </a:r>
            <a:r>
              <a:rPr lang="cy-GB" b="1" noProof="0" dirty="0"/>
              <a:t>, </a:t>
            </a:r>
            <a:r>
              <a:rPr lang="cy-GB" b="1" noProof="0" dirty="0" err="1"/>
              <a:t>Technology</a:t>
            </a:r>
            <a:r>
              <a:rPr lang="cy-GB" b="1" noProof="0" dirty="0"/>
              <a:t>, </a:t>
            </a:r>
            <a:r>
              <a:rPr lang="cy-GB" b="1" noProof="0" dirty="0" err="1"/>
              <a:t>Education</a:t>
            </a:r>
            <a:endParaRPr lang="cy-GB" b="1" noProof="0" dirty="0"/>
          </a:p>
          <a:p>
            <a:pPr algn="ctr"/>
            <a:endParaRPr lang="cy-GB" noProof="0" dirty="0"/>
          </a:p>
        </p:txBody>
      </p:sp>
      <p:sp>
        <p:nvSpPr>
          <p:cNvPr id="38" name="Rectangle 37">
            <a:extLst>
              <a:ext uri="{FF2B5EF4-FFF2-40B4-BE49-F238E27FC236}">
                <a16:creationId xmlns:a16="http://schemas.microsoft.com/office/drawing/2014/main" id="{6B6D540F-1E2F-416F-819F-D8216BC8F3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Tree>
    <p:extLst>
      <p:ext uri="{BB962C8B-B14F-4D97-AF65-F5344CB8AC3E}">
        <p14:creationId xmlns:p14="http://schemas.microsoft.com/office/powerpoint/2010/main" val="21858758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2576077" y="1872446"/>
            <a:ext cx="6322948" cy="4518376"/>
          </a:xfrm>
          <a:prstGeom prst="rect">
            <a:avLst/>
          </a:prstGeom>
        </p:spPr>
      </p:pic>
      <p:sp>
        <p:nvSpPr>
          <p:cNvPr id="2" name="Title 1"/>
          <p:cNvSpPr>
            <a:spLocks noGrp="1"/>
          </p:cNvSpPr>
          <p:nvPr>
            <p:ph type="title"/>
          </p:nvPr>
        </p:nvSpPr>
        <p:spPr>
          <a:xfrm>
            <a:off x="1461009" y="467178"/>
            <a:ext cx="9905998" cy="1478570"/>
          </a:xfrm>
        </p:spPr>
        <p:txBody>
          <a:bodyPr/>
          <a:lstStyle/>
          <a:p>
            <a:r>
              <a:rPr lang="cy-GB" noProof="0" dirty="0">
                <a:solidFill>
                  <a:schemeClr val="bg1"/>
                </a:solidFill>
              </a:rPr>
              <a:t>BYD CYSYLLTIEDIG? 	A </a:t>
            </a:r>
            <a:r>
              <a:rPr lang="cy-GB" noProof="0" dirty="0" err="1">
                <a:solidFill>
                  <a:schemeClr val="bg1"/>
                </a:solidFill>
              </a:rPr>
              <a:t>connected</a:t>
            </a:r>
            <a:r>
              <a:rPr lang="cy-GB" noProof="0" dirty="0">
                <a:solidFill>
                  <a:schemeClr val="bg1"/>
                </a:solidFill>
              </a:rPr>
              <a:t> </a:t>
            </a:r>
            <a:r>
              <a:rPr lang="cy-GB" noProof="0" dirty="0" err="1">
                <a:solidFill>
                  <a:schemeClr val="bg1"/>
                </a:solidFill>
              </a:rPr>
              <a:t>world</a:t>
            </a:r>
            <a:r>
              <a:rPr lang="cy-GB" noProof="0" dirty="0">
                <a:solidFill>
                  <a:schemeClr val="bg1"/>
                </a:solidFill>
              </a:rPr>
              <a:t>?</a:t>
            </a:r>
          </a:p>
        </p:txBody>
      </p:sp>
      <p:pic>
        <p:nvPicPr>
          <p:cNvPr id="5" name="Picture 4" descr="Icon&#10;&#10;Description automatically generated">
            <a:extLst>
              <a:ext uri="{FF2B5EF4-FFF2-40B4-BE49-F238E27FC236}">
                <a16:creationId xmlns:a16="http://schemas.microsoft.com/office/drawing/2014/main" id="{F44496D1-AF01-4A68-8E18-B94440AC2806}"/>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569886" y="2883624"/>
            <a:ext cx="1782246" cy="1782246"/>
          </a:xfrm>
          <a:prstGeom prst="rect">
            <a:avLst/>
          </a:prstGeom>
        </p:spPr>
      </p:pic>
      <p:pic>
        <p:nvPicPr>
          <p:cNvPr id="7" name="Picture 6" descr="Icon&#10;&#10;Description automatically generated">
            <a:extLst>
              <a:ext uri="{FF2B5EF4-FFF2-40B4-BE49-F238E27FC236}">
                <a16:creationId xmlns:a16="http://schemas.microsoft.com/office/drawing/2014/main" id="{FC1C6A7B-9CD1-4DC9-A727-19F2A6802289}"/>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9354312" y="2883624"/>
            <a:ext cx="1783080" cy="1783080"/>
          </a:xfrm>
          <a:prstGeom prst="rect">
            <a:avLst/>
          </a:prstGeom>
        </p:spPr>
      </p:pic>
    </p:spTree>
    <p:extLst>
      <p:ext uri="{BB962C8B-B14F-4D97-AF65-F5344CB8AC3E}">
        <p14:creationId xmlns:p14="http://schemas.microsoft.com/office/powerpoint/2010/main" val="4853958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3" y="618517"/>
            <a:ext cx="10358760" cy="2044783"/>
          </a:xfrm>
        </p:spPr>
        <p:txBody>
          <a:bodyPr>
            <a:normAutofit/>
          </a:bodyPr>
          <a:lstStyle/>
          <a:p>
            <a:r>
              <a:rPr lang="cy-GB" sz="2400" noProof="0" dirty="0">
                <a:solidFill>
                  <a:schemeClr val="bg1"/>
                </a:solidFill>
              </a:rPr>
              <a:t>Beth yw byd cysylltiedig?  	</a:t>
            </a:r>
            <a:r>
              <a:rPr lang="cy-GB" sz="2400" dirty="0">
                <a:solidFill>
                  <a:schemeClr val="bg1"/>
                </a:solidFill>
              </a:rPr>
              <a:t>          </a:t>
            </a:r>
            <a:r>
              <a:rPr lang="cy-GB" sz="2400" dirty="0" err="1">
                <a:solidFill>
                  <a:schemeClr val="bg1"/>
                </a:solidFill>
              </a:rPr>
              <a:t>What</a:t>
            </a:r>
            <a:r>
              <a:rPr lang="cy-GB" sz="2400" dirty="0">
                <a:solidFill>
                  <a:schemeClr val="bg1"/>
                </a:solidFill>
              </a:rPr>
              <a:t> is a </a:t>
            </a:r>
            <a:r>
              <a:rPr lang="cy-GB" sz="2400" dirty="0" err="1">
                <a:solidFill>
                  <a:schemeClr val="bg1"/>
                </a:solidFill>
              </a:rPr>
              <a:t>connected</a:t>
            </a:r>
            <a:r>
              <a:rPr lang="cy-GB" sz="2400" dirty="0">
                <a:solidFill>
                  <a:schemeClr val="bg1"/>
                </a:solidFill>
              </a:rPr>
              <a:t> </a:t>
            </a:r>
            <a:r>
              <a:rPr lang="cy-GB" sz="2400" dirty="0" err="1">
                <a:solidFill>
                  <a:schemeClr val="bg1"/>
                </a:solidFill>
              </a:rPr>
              <a:t>world</a:t>
            </a:r>
            <a:r>
              <a:rPr lang="cy-GB" sz="2400" dirty="0">
                <a:solidFill>
                  <a:schemeClr val="bg1"/>
                </a:solidFill>
              </a:rPr>
              <a:t>? </a:t>
            </a:r>
            <a:br>
              <a:rPr lang="cy-GB" sz="2400" noProof="0" dirty="0">
                <a:solidFill>
                  <a:schemeClr val="bg1"/>
                </a:solidFill>
              </a:rPr>
            </a:br>
            <a:r>
              <a:rPr lang="cy-GB" sz="2400" dirty="0">
                <a:solidFill>
                  <a:schemeClr val="bg1"/>
                </a:solidFill>
              </a:rPr>
              <a:t>Trafodwch.					DISCUSS.</a:t>
            </a:r>
            <a:br>
              <a:rPr lang="cy-GB" sz="2400" b="1" dirty="0">
                <a:solidFill>
                  <a:schemeClr val="bg1"/>
                </a:solidFill>
              </a:rPr>
            </a:br>
            <a:r>
              <a:rPr lang="cy-GB" sz="2400" b="1" dirty="0" err="1">
                <a:solidFill>
                  <a:schemeClr val="bg1"/>
                </a:solidFill>
              </a:rPr>
              <a:t>Cytuniwch</a:t>
            </a:r>
            <a:r>
              <a:rPr lang="cy-GB" sz="2400" b="1" dirty="0">
                <a:solidFill>
                  <a:schemeClr val="bg1"/>
                </a:solidFill>
              </a:rPr>
              <a:t> ar </a:t>
            </a:r>
            <a:r>
              <a:rPr lang="cy-GB" sz="2400" b="1" dirty="0" err="1">
                <a:solidFill>
                  <a:schemeClr val="bg1"/>
                </a:solidFill>
              </a:rPr>
              <a:t>ddifinad</a:t>
            </a:r>
            <a:r>
              <a:rPr lang="cy-GB" sz="2400" b="1" dirty="0">
                <a:solidFill>
                  <a:schemeClr val="bg1"/>
                </a:solidFill>
              </a:rPr>
              <a:t> </a:t>
            </a:r>
            <a:r>
              <a:rPr lang="cy-GB" sz="2400" b="1" dirty="0" err="1">
                <a:solidFill>
                  <a:schemeClr val="bg1"/>
                </a:solidFill>
              </a:rPr>
              <a:t>gr</a:t>
            </a:r>
            <a:r>
              <a:rPr lang="cy-GB" sz="2400" b="1" dirty="0" err="1">
                <a:solidFill>
                  <a:schemeClr val="bg1"/>
                </a:solidFill>
                <a:latin typeface="Copperplate Gothic Bold" panose="020E0705020206020404" pitchFamily="34" charset="0"/>
                <a:cs typeface="Calibri Light" panose="020F0302020204030204" pitchFamily="34" charset="0"/>
              </a:rPr>
              <a:t>Ŵ</a:t>
            </a:r>
            <a:r>
              <a:rPr lang="cy-GB" sz="2400" b="1" dirty="0" err="1">
                <a:solidFill>
                  <a:schemeClr val="bg1"/>
                </a:solidFill>
              </a:rPr>
              <a:t>p</a:t>
            </a:r>
            <a:r>
              <a:rPr lang="cy-GB" sz="2400" b="1" noProof="0" dirty="0">
                <a:solidFill>
                  <a:schemeClr val="bg1"/>
                </a:solidFill>
              </a:rPr>
              <a:t>?		</a:t>
            </a:r>
            <a:r>
              <a:rPr lang="cy-GB" sz="2400" b="1" dirty="0" err="1">
                <a:solidFill>
                  <a:schemeClr val="bg1"/>
                </a:solidFill>
              </a:rPr>
              <a:t>Agree</a:t>
            </a:r>
            <a:r>
              <a:rPr lang="cy-GB" sz="2400" b="1" dirty="0">
                <a:solidFill>
                  <a:schemeClr val="bg1"/>
                </a:solidFill>
              </a:rPr>
              <a:t> </a:t>
            </a:r>
            <a:r>
              <a:rPr lang="cy-GB" sz="2400" b="1" dirty="0" err="1">
                <a:solidFill>
                  <a:schemeClr val="bg1"/>
                </a:solidFill>
              </a:rPr>
              <a:t>on</a:t>
            </a:r>
            <a:r>
              <a:rPr lang="cy-GB" sz="2400" b="1" dirty="0">
                <a:solidFill>
                  <a:schemeClr val="bg1"/>
                </a:solidFill>
              </a:rPr>
              <a:t> a </a:t>
            </a:r>
            <a:r>
              <a:rPr lang="cy-GB" sz="2400" b="1" dirty="0" err="1">
                <a:solidFill>
                  <a:schemeClr val="bg1"/>
                </a:solidFill>
              </a:rPr>
              <a:t>group</a:t>
            </a:r>
            <a:r>
              <a:rPr lang="cy-GB" sz="2400" b="1" noProof="0" dirty="0">
                <a:solidFill>
                  <a:schemeClr val="bg1"/>
                </a:solidFill>
              </a:rPr>
              <a:t> </a:t>
            </a:r>
            <a:r>
              <a:rPr lang="cy-GB" sz="2400" b="1" noProof="0" dirty="0" err="1">
                <a:solidFill>
                  <a:schemeClr val="bg1"/>
                </a:solidFill>
              </a:rPr>
              <a:t>definition</a:t>
            </a:r>
            <a:r>
              <a:rPr lang="cy-GB" sz="2400" b="1" noProof="0" dirty="0">
                <a:solidFill>
                  <a:schemeClr val="bg1"/>
                </a:solidFill>
              </a:rPr>
              <a:t>?</a:t>
            </a:r>
          </a:p>
        </p:txBody>
      </p:sp>
      <p:sp>
        <p:nvSpPr>
          <p:cNvPr id="6" name="Content Placeholder 5">
            <a:extLst>
              <a:ext uri="{FF2B5EF4-FFF2-40B4-BE49-F238E27FC236}">
                <a16:creationId xmlns:a16="http://schemas.microsoft.com/office/drawing/2014/main" id="{832A147C-1FB1-41C4-A942-73E990A27B26}"/>
              </a:ext>
            </a:extLst>
          </p:cNvPr>
          <p:cNvSpPr>
            <a:spLocks noGrp="1"/>
          </p:cNvSpPr>
          <p:nvPr>
            <p:ph sz="half" idx="1"/>
          </p:nvPr>
        </p:nvSpPr>
        <p:spPr>
          <a:xfrm>
            <a:off x="1141413" y="2764391"/>
            <a:ext cx="4878389" cy="3541714"/>
          </a:xfrm>
        </p:spPr>
        <p:txBody>
          <a:bodyPr/>
          <a:lstStyle/>
          <a:p>
            <a:r>
              <a:rPr lang="en-GB" dirty="0">
                <a:solidFill>
                  <a:schemeClr val="bg1"/>
                </a:solidFill>
              </a:rPr>
              <a:t>Pa </a:t>
            </a:r>
            <a:r>
              <a:rPr lang="en-GB" dirty="0" err="1">
                <a:solidFill>
                  <a:schemeClr val="bg1"/>
                </a:solidFill>
              </a:rPr>
              <a:t>adnoddau</a:t>
            </a:r>
            <a:r>
              <a:rPr lang="en-GB" dirty="0">
                <a:solidFill>
                  <a:schemeClr val="bg1"/>
                </a:solidFill>
              </a:rPr>
              <a:t> all </a:t>
            </a:r>
            <a:r>
              <a:rPr lang="en-GB" dirty="0" err="1">
                <a:solidFill>
                  <a:schemeClr val="bg1"/>
                </a:solidFill>
              </a:rPr>
              <a:t>eich</a:t>
            </a:r>
            <a:r>
              <a:rPr lang="en-GB" dirty="0">
                <a:solidFill>
                  <a:schemeClr val="bg1"/>
                </a:solidFill>
              </a:rPr>
              <a:t> </a:t>
            </a:r>
            <a:r>
              <a:rPr lang="en-GB" dirty="0" err="1">
                <a:solidFill>
                  <a:schemeClr val="bg1"/>
                </a:solidFill>
              </a:rPr>
              <a:t>cynorthwyo</a:t>
            </a:r>
            <a:r>
              <a:rPr lang="en-GB" dirty="0">
                <a:solidFill>
                  <a:schemeClr val="bg1"/>
                </a:solidFill>
              </a:rPr>
              <a:t>?</a:t>
            </a:r>
          </a:p>
          <a:p>
            <a:endParaRPr lang="en-GB" dirty="0"/>
          </a:p>
        </p:txBody>
      </p:sp>
      <p:sp>
        <p:nvSpPr>
          <p:cNvPr id="8" name="Content Placeholder 7">
            <a:extLst>
              <a:ext uri="{FF2B5EF4-FFF2-40B4-BE49-F238E27FC236}">
                <a16:creationId xmlns:a16="http://schemas.microsoft.com/office/drawing/2014/main" id="{2979448F-3528-4161-A5F2-F397C4AB02FA}"/>
              </a:ext>
            </a:extLst>
          </p:cNvPr>
          <p:cNvSpPr>
            <a:spLocks noGrp="1"/>
          </p:cNvSpPr>
          <p:nvPr>
            <p:ph sz="half" idx="2"/>
          </p:nvPr>
        </p:nvSpPr>
        <p:spPr>
          <a:xfrm>
            <a:off x="6624962" y="2764391"/>
            <a:ext cx="4875211" cy="3541714"/>
          </a:xfrm>
        </p:spPr>
        <p:txBody>
          <a:bodyPr/>
          <a:lstStyle/>
          <a:p>
            <a:r>
              <a:rPr lang="en-GB" dirty="0">
                <a:solidFill>
                  <a:schemeClr val="bg1"/>
                </a:solidFill>
              </a:rPr>
              <a:t>Which resources could assist you?</a:t>
            </a:r>
          </a:p>
        </p:txBody>
      </p:sp>
      <p:pic>
        <p:nvPicPr>
          <p:cNvPr id="10" name="Picture 9" descr="Icon&#10;&#10;Description automatically generated">
            <a:extLst>
              <a:ext uri="{FF2B5EF4-FFF2-40B4-BE49-F238E27FC236}">
                <a16:creationId xmlns:a16="http://schemas.microsoft.com/office/drawing/2014/main" id="{F95651FE-9261-4CA4-862A-D731DAE42083}"/>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4702519" y="3888418"/>
            <a:ext cx="2634566" cy="2587841"/>
          </a:xfrm>
          <a:prstGeom prst="rect">
            <a:avLst/>
          </a:prstGeom>
        </p:spPr>
      </p:pic>
    </p:spTree>
    <p:extLst>
      <p:ext uri="{BB962C8B-B14F-4D97-AF65-F5344CB8AC3E}">
        <p14:creationId xmlns:p14="http://schemas.microsoft.com/office/powerpoint/2010/main" val="16838362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3001" y="78817"/>
            <a:ext cx="9905998" cy="1478570"/>
          </a:xfrm>
        </p:spPr>
        <p:txBody>
          <a:bodyPr/>
          <a:lstStyle/>
          <a:p>
            <a:r>
              <a:rPr lang="cy-GB" noProof="0" dirty="0">
                <a:solidFill>
                  <a:schemeClr val="bg1"/>
                </a:solidFill>
              </a:rPr>
              <a:t>Pentref Byd-Eang		A </a:t>
            </a:r>
            <a:r>
              <a:rPr lang="cy-GB" noProof="0" dirty="0" err="1">
                <a:solidFill>
                  <a:schemeClr val="bg1"/>
                </a:solidFill>
              </a:rPr>
              <a:t>global</a:t>
            </a:r>
            <a:r>
              <a:rPr lang="cy-GB" noProof="0" dirty="0">
                <a:solidFill>
                  <a:schemeClr val="bg1"/>
                </a:solidFill>
              </a:rPr>
              <a:t> </a:t>
            </a:r>
            <a:r>
              <a:rPr lang="cy-GB" noProof="0" dirty="0" err="1">
                <a:solidFill>
                  <a:schemeClr val="bg1"/>
                </a:solidFill>
              </a:rPr>
              <a:t>village</a:t>
            </a:r>
            <a:endParaRPr lang="cy-GB" noProof="0" dirty="0">
              <a:solidFill>
                <a:schemeClr val="bg1"/>
              </a:solidFill>
            </a:endParaRPr>
          </a:p>
        </p:txBody>
      </p:sp>
      <p:sp>
        <p:nvSpPr>
          <p:cNvPr id="4" name="Content Placeholder 3"/>
          <p:cNvSpPr>
            <a:spLocks noGrp="1"/>
          </p:cNvSpPr>
          <p:nvPr>
            <p:ph sz="half" idx="1"/>
          </p:nvPr>
        </p:nvSpPr>
        <p:spPr>
          <a:xfrm>
            <a:off x="588865" y="1257300"/>
            <a:ext cx="3949768" cy="4343400"/>
          </a:xfrm>
        </p:spPr>
        <p:txBody>
          <a:bodyPr>
            <a:noAutofit/>
          </a:bodyPr>
          <a:lstStyle/>
          <a:p>
            <a:r>
              <a:rPr lang="cy-GB" sz="1900" dirty="0">
                <a:solidFill>
                  <a:schemeClr val="bg1"/>
                </a:solidFill>
              </a:rPr>
              <a:t>Yn y 1960au cynnar, ysgrifennodd </a:t>
            </a:r>
            <a:r>
              <a:rPr lang="cy-GB" sz="1900" b="1" dirty="0" err="1">
                <a:solidFill>
                  <a:srgbClr val="FF0000"/>
                </a:solidFill>
              </a:rPr>
              <a:t>McLuhan</a:t>
            </a:r>
            <a:r>
              <a:rPr lang="cy-GB" sz="1900" dirty="0">
                <a:solidFill>
                  <a:schemeClr val="bg1"/>
                </a:solidFill>
              </a:rPr>
              <a:t> y byddai’r diwylliant print gweledol, unigolyddol yn dod i ben yn fuan yn sgil yr hyn roedd </a:t>
            </a:r>
            <a:r>
              <a:rPr lang="cy-GB" sz="1900" dirty="0" err="1">
                <a:solidFill>
                  <a:schemeClr val="bg1"/>
                </a:solidFill>
              </a:rPr>
              <a:t>e’n</a:t>
            </a:r>
            <a:r>
              <a:rPr lang="cy-GB" sz="1900" dirty="0">
                <a:solidFill>
                  <a:schemeClr val="bg1"/>
                </a:solidFill>
              </a:rPr>
              <a:t> ei alw’n “gyd-ddibyniaeth electronig”: pan fydd y cyfryngau electronig yn disodli diwylliant gweledol â diwylliant clywedol/llafar.</a:t>
            </a:r>
          </a:p>
          <a:p>
            <a:r>
              <a:rPr lang="cy-GB" sz="1900" dirty="0">
                <a:solidFill>
                  <a:schemeClr val="bg1"/>
                </a:solidFill>
              </a:rPr>
              <a:t>Yn yr oes newydd hon, bydd y ddynoliaeth yn symud o unigoliaeth ac ymrannu i hunaniaeth gyfunol, gyda “sylfaen llwythol”. Y term a fathodd </a:t>
            </a:r>
            <a:r>
              <a:rPr lang="cy-GB" sz="1900" dirty="0" err="1">
                <a:solidFill>
                  <a:schemeClr val="bg1"/>
                </a:solidFill>
              </a:rPr>
              <a:t>McLuhan</a:t>
            </a:r>
            <a:r>
              <a:rPr lang="cy-GB" sz="1900" dirty="0">
                <a:solidFill>
                  <a:schemeClr val="bg1"/>
                </a:solidFill>
              </a:rPr>
              <a:t> ar gyfer y drefniadaeth gymdeithasol newydd hon yw’r pentref byd-eang.</a:t>
            </a:r>
          </a:p>
        </p:txBody>
      </p:sp>
      <p:sp>
        <p:nvSpPr>
          <p:cNvPr id="5" name="Content Placeholder 4"/>
          <p:cNvSpPr>
            <a:spLocks noGrp="1"/>
          </p:cNvSpPr>
          <p:nvPr>
            <p:ph sz="half" idx="2"/>
          </p:nvPr>
        </p:nvSpPr>
        <p:spPr>
          <a:xfrm>
            <a:off x="7527282" y="1407344"/>
            <a:ext cx="4377673" cy="4343400"/>
          </a:xfrm>
        </p:spPr>
        <p:txBody>
          <a:bodyPr>
            <a:noAutofit/>
          </a:bodyPr>
          <a:lstStyle/>
          <a:p>
            <a:r>
              <a:rPr lang="cy-GB" sz="2000" noProof="0" dirty="0" err="1">
                <a:solidFill>
                  <a:schemeClr val="bg1"/>
                </a:solidFill>
              </a:rPr>
              <a:t>In</a:t>
            </a:r>
            <a:r>
              <a:rPr lang="cy-GB" sz="2000" noProof="0" dirty="0">
                <a:solidFill>
                  <a:schemeClr val="bg1"/>
                </a:solidFill>
              </a:rPr>
              <a:t> the </a:t>
            </a:r>
            <a:r>
              <a:rPr lang="cy-GB" sz="2000" noProof="0" dirty="0" err="1">
                <a:solidFill>
                  <a:schemeClr val="bg1"/>
                </a:solidFill>
              </a:rPr>
              <a:t>early</a:t>
            </a:r>
            <a:r>
              <a:rPr lang="cy-GB" sz="2000" noProof="0" dirty="0">
                <a:solidFill>
                  <a:schemeClr val="bg1"/>
                </a:solidFill>
              </a:rPr>
              <a:t> 1960s, </a:t>
            </a:r>
            <a:r>
              <a:rPr lang="cy-GB" sz="2000" b="1" noProof="0" dirty="0" err="1">
                <a:solidFill>
                  <a:srgbClr val="FF0000"/>
                </a:solidFill>
              </a:rPr>
              <a:t>McLuhan</a:t>
            </a:r>
            <a:r>
              <a:rPr lang="cy-GB" sz="2000" noProof="0" dirty="0">
                <a:solidFill>
                  <a:schemeClr val="bg1"/>
                </a:solidFill>
              </a:rPr>
              <a:t> </a:t>
            </a:r>
            <a:r>
              <a:rPr lang="cy-GB" sz="2000" noProof="0" dirty="0" err="1">
                <a:solidFill>
                  <a:schemeClr val="bg1"/>
                </a:solidFill>
              </a:rPr>
              <a:t>wrote</a:t>
            </a:r>
            <a:r>
              <a:rPr lang="cy-GB" sz="2000" noProof="0" dirty="0">
                <a:solidFill>
                  <a:schemeClr val="bg1"/>
                </a:solidFill>
              </a:rPr>
              <a:t> </a:t>
            </a:r>
            <a:r>
              <a:rPr lang="cy-GB" sz="2000" noProof="0" dirty="0" err="1">
                <a:solidFill>
                  <a:schemeClr val="bg1"/>
                </a:solidFill>
              </a:rPr>
              <a:t>that</a:t>
            </a:r>
            <a:r>
              <a:rPr lang="cy-GB" sz="2000" noProof="0" dirty="0">
                <a:solidFill>
                  <a:schemeClr val="bg1"/>
                </a:solidFill>
              </a:rPr>
              <a:t> the </a:t>
            </a:r>
            <a:r>
              <a:rPr lang="cy-GB" sz="2000" noProof="0" dirty="0" err="1">
                <a:solidFill>
                  <a:schemeClr val="bg1"/>
                </a:solidFill>
              </a:rPr>
              <a:t>visual</a:t>
            </a:r>
            <a:r>
              <a:rPr lang="cy-GB" sz="2000" noProof="0" dirty="0">
                <a:solidFill>
                  <a:schemeClr val="bg1"/>
                </a:solidFill>
              </a:rPr>
              <a:t>, </a:t>
            </a:r>
            <a:r>
              <a:rPr lang="cy-GB" sz="2000" noProof="0" dirty="0" err="1">
                <a:solidFill>
                  <a:schemeClr val="bg1"/>
                </a:solidFill>
              </a:rPr>
              <a:t>individualistic</a:t>
            </a:r>
            <a:r>
              <a:rPr lang="cy-GB" sz="2000" noProof="0" dirty="0">
                <a:solidFill>
                  <a:schemeClr val="bg1"/>
                </a:solidFill>
              </a:rPr>
              <a:t> print </a:t>
            </a:r>
            <a:r>
              <a:rPr lang="cy-GB" sz="2000" noProof="0" dirty="0" err="1">
                <a:solidFill>
                  <a:schemeClr val="bg1"/>
                </a:solidFill>
              </a:rPr>
              <a:t>culture</a:t>
            </a:r>
            <a:r>
              <a:rPr lang="cy-GB" sz="2000" noProof="0" dirty="0">
                <a:solidFill>
                  <a:schemeClr val="bg1"/>
                </a:solidFill>
              </a:rPr>
              <a:t> </a:t>
            </a:r>
            <a:r>
              <a:rPr lang="cy-GB" sz="2000" noProof="0" dirty="0" err="1">
                <a:solidFill>
                  <a:schemeClr val="bg1"/>
                </a:solidFill>
              </a:rPr>
              <a:t>would</a:t>
            </a:r>
            <a:r>
              <a:rPr lang="cy-GB" sz="2000" noProof="0" dirty="0">
                <a:solidFill>
                  <a:schemeClr val="bg1"/>
                </a:solidFill>
              </a:rPr>
              <a:t> </a:t>
            </a:r>
            <a:r>
              <a:rPr lang="cy-GB" sz="2000" noProof="0" dirty="0" err="1">
                <a:solidFill>
                  <a:schemeClr val="bg1"/>
                </a:solidFill>
              </a:rPr>
              <a:t>soon</a:t>
            </a:r>
            <a:r>
              <a:rPr lang="cy-GB" sz="2000" noProof="0" dirty="0">
                <a:solidFill>
                  <a:schemeClr val="bg1"/>
                </a:solidFill>
              </a:rPr>
              <a:t> be </a:t>
            </a:r>
            <a:r>
              <a:rPr lang="cy-GB" sz="2000" noProof="0" dirty="0" err="1">
                <a:solidFill>
                  <a:schemeClr val="bg1"/>
                </a:solidFill>
              </a:rPr>
              <a:t>brought</a:t>
            </a:r>
            <a:r>
              <a:rPr lang="cy-GB" sz="2000" noProof="0" dirty="0">
                <a:solidFill>
                  <a:schemeClr val="bg1"/>
                </a:solidFill>
              </a:rPr>
              <a:t> to </a:t>
            </a:r>
            <a:r>
              <a:rPr lang="cy-GB" sz="2000" noProof="0" dirty="0" err="1">
                <a:solidFill>
                  <a:schemeClr val="bg1"/>
                </a:solidFill>
              </a:rPr>
              <a:t>an</a:t>
            </a:r>
            <a:r>
              <a:rPr lang="cy-GB" sz="2000" noProof="0" dirty="0">
                <a:solidFill>
                  <a:schemeClr val="bg1"/>
                </a:solidFill>
              </a:rPr>
              <a:t> </a:t>
            </a:r>
            <a:r>
              <a:rPr lang="cy-GB" sz="2000" noProof="0" dirty="0" err="1">
                <a:solidFill>
                  <a:schemeClr val="bg1"/>
                </a:solidFill>
              </a:rPr>
              <a:t>end</a:t>
            </a:r>
            <a:r>
              <a:rPr lang="cy-GB" sz="2000" noProof="0" dirty="0">
                <a:solidFill>
                  <a:schemeClr val="bg1"/>
                </a:solidFill>
              </a:rPr>
              <a:t> by </a:t>
            </a:r>
            <a:r>
              <a:rPr lang="cy-GB" sz="2000" noProof="0" dirty="0" err="1">
                <a:solidFill>
                  <a:schemeClr val="bg1"/>
                </a:solidFill>
              </a:rPr>
              <a:t>what</a:t>
            </a:r>
            <a:r>
              <a:rPr lang="cy-GB" sz="2000" noProof="0" dirty="0">
                <a:solidFill>
                  <a:schemeClr val="bg1"/>
                </a:solidFill>
              </a:rPr>
              <a:t> </a:t>
            </a:r>
            <a:r>
              <a:rPr lang="cy-GB" sz="2000" noProof="0" dirty="0" err="1">
                <a:solidFill>
                  <a:schemeClr val="bg1"/>
                </a:solidFill>
              </a:rPr>
              <a:t>he</a:t>
            </a:r>
            <a:r>
              <a:rPr lang="cy-GB" sz="2000" noProof="0" dirty="0">
                <a:solidFill>
                  <a:schemeClr val="bg1"/>
                </a:solidFill>
              </a:rPr>
              <a:t> </a:t>
            </a:r>
            <a:r>
              <a:rPr lang="cy-GB" sz="2000" noProof="0" dirty="0" err="1">
                <a:solidFill>
                  <a:schemeClr val="bg1"/>
                </a:solidFill>
              </a:rPr>
              <a:t>called</a:t>
            </a:r>
            <a:r>
              <a:rPr lang="cy-GB" sz="2000" noProof="0" dirty="0">
                <a:solidFill>
                  <a:schemeClr val="bg1"/>
                </a:solidFill>
              </a:rPr>
              <a:t> "</a:t>
            </a:r>
            <a:r>
              <a:rPr lang="cy-GB" sz="2000" noProof="0" dirty="0" err="1">
                <a:solidFill>
                  <a:schemeClr val="bg1"/>
                </a:solidFill>
              </a:rPr>
              <a:t>electronic</a:t>
            </a:r>
            <a:r>
              <a:rPr lang="cy-GB" sz="2000" noProof="0" dirty="0">
                <a:solidFill>
                  <a:schemeClr val="bg1"/>
                </a:solidFill>
              </a:rPr>
              <a:t> </a:t>
            </a:r>
            <a:r>
              <a:rPr lang="cy-GB" sz="2000" noProof="0" dirty="0" err="1">
                <a:solidFill>
                  <a:schemeClr val="bg1"/>
                </a:solidFill>
              </a:rPr>
              <a:t>interdependence</a:t>
            </a:r>
            <a:r>
              <a:rPr lang="cy-GB" sz="2000" noProof="0" dirty="0">
                <a:solidFill>
                  <a:schemeClr val="bg1"/>
                </a:solidFill>
              </a:rPr>
              <a:t>": </a:t>
            </a:r>
            <a:r>
              <a:rPr lang="cy-GB" sz="2000" noProof="0" dirty="0" err="1">
                <a:solidFill>
                  <a:schemeClr val="bg1"/>
                </a:solidFill>
              </a:rPr>
              <a:t>when</a:t>
            </a:r>
            <a:r>
              <a:rPr lang="cy-GB" sz="2000" noProof="0" dirty="0">
                <a:solidFill>
                  <a:schemeClr val="bg1"/>
                </a:solidFill>
              </a:rPr>
              <a:t> </a:t>
            </a:r>
            <a:r>
              <a:rPr lang="cy-GB" sz="2000" noProof="0" dirty="0" err="1">
                <a:solidFill>
                  <a:schemeClr val="bg1"/>
                </a:solidFill>
              </a:rPr>
              <a:t>electronic</a:t>
            </a:r>
            <a:r>
              <a:rPr lang="cy-GB" sz="2000" noProof="0" dirty="0">
                <a:solidFill>
                  <a:schemeClr val="bg1"/>
                </a:solidFill>
              </a:rPr>
              <a:t> </a:t>
            </a:r>
            <a:r>
              <a:rPr lang="cy-GB" sz="2000" noProof="0" dirty="0" err="1">
                <a:solidFill>
                  <a:schemeClr val="bg1"/>
                </a:solidFill>
              </a:rPr>
              <a:t>media</a:t>
            </a:r>
            <a:r>
              <a:rPr lang="cy-GB" sz="2000" noProof="0" dirty="0">
                <a:solidFill>
                  <a:schemeClr val="bg1"/>
                </a:solidFill>
              </a:rPr>
              <a:t> </a:t>
            </a:r>
            <a:r>
              <a:rPr lang="cy-GB" sz="2000" noProof="0" dirty="0" err="1">
                <a:solidFill>
                  <a:schemeClr val="bg1"/>
                </a:solidFill>
              </a:rPr>
              <a:t>replaces</a:t>
            </a:r>
            <a:r>
              <a:rPr lang="cy-GB" sz="2000" noProof="0" dirty="0">
                <a:solidFill>
                  <a:schemeClr val="bg1"/>
                </a:solidFill>
              </a:rPr>
              <a:t> </a:t>
            </a:r>
            <a:r>
              <a:rPr lang="cy-GB" sz="2000" noProof="0" dirty="0" err="1">
                <a:solidFill>
                  <a:schemeClr val="bg1"/>
                </a:solidFill>
              </a:rPr>
              <a:t>visual</a:t>
            </a:r>
            <a:r>
              <a:rPr lang="cy-GB" sz="2000" noProof="0" dirty="0">
                <a:solidFill>
                  <a:schemeClr val="bg1"/>
                </a:solidFill>
              </a:rPr>
              <a:t> </a:t>
            </a:r>
            <a:r>
              <a:rPr lang="cy-GB" sz="2000" noProof="0" dirty="0" err="1">
                <a:solidFill>
                  <a:schemeClr val="bg1"/>
                </a:solidFill>
              </a:rPr>
              <a:t>culture</a:t>
            </a:r>
            <a:r>
              <a:rPr lang="cy-GB" sz="2000" noProof="0" dirty="0">
                <a:solidFill>
                  <a:schemeClr val="bg1"/>
                </a:solidFill>
              </a:rPr>
              <a:t> </a:t>
            </a:r>
            <a:r>
              <a:rPr lang="cy-GB" sz="2000" noProof="0" dirty="0" err="1">
                <a:solidFill>
                  <a:schemeClr val="bg1"/>
                </a:solidFill>
              </a:rPr>
              <a:t>with</a:t>
            </a:r>
            <a:r>
              <a:rPr lang="cy-GB" sz="2000" noProof="0" dirty="0">
                <a:solidFill>
                  <a:schemeClr val="bg1"/>
                </a:solidFill>
              </a:rPr>
              <a:t> </a:t>
            </a:r>
            <a:r>
              <a:rPr lang="cy-GB" sz="2000" noProof="0" dirty="0" err="1">
                <a:solidFill>
                  <a:schemeClr val="bg1"/>
                </a:solidFill>
              </a:rPr>
              <a:t>aural</a:t>
            </a:r>
            <a:r>
              <a:rPr lang="cy-GB" sz="2000" noProof="0" dirty="0">
                <a:solidFill>
                  <a:schemeClr val="bg1"/>
                </a:solidFill>
              </a:rPr>
              <a:t>/</a:t>
            </a:r>
            <a:r>
              <a:rPr lang="cy-GB" sz="2000" noProof="0" dirty="0" err="1">
                <a:solidFill>
                  <a:schemeClr val="bg1"/>
                </a:solidFill>
              </a:rPr>
              <a:t>oral</a:t>
            </a:r>
            <a:r>
              <a:rPr lang="cy-GB" sz="2000" noProof="0" dirty="0">
                <a:solidFill>
                  <a:schemeClr val="bg1"/>
                </a:solidFill>
              </a:rPr>
              <a:t> </a:t>
            </a:r>
            <a:r>
              <a:rPr lang="cy-GB" sz="2000" noProof="0" dirty="0" err="1">
                <a:solidFill>
                  <a:schemeClr val="bg1"/>
                </a:solidFill>
              </a:rPr>
              <a:t>culture</a:t>
            </a:r>
            <a:r>
              <a:rPr lang="cy-GB" sz="2000" noProof="0" dirty="0">
                <a:solidFill>
                  <a:schemeClr val="bg1"/>
                </a:solidFill>
              </a:rPr>
              <a:t>. </a:t>
            </a:r>
          </a:p>
          <a:p>
            <a:r>
              <a:rPr lang="cy-GB" sz="2000" noProof="0" dirty="0" err="1">
                <a:solidFill>
                  <a:schemeClr val="bg1"/>
                </a:solidFill>
              </a:rPr>
              <a:t>In</a:t>
            </a:r>
            <a:r>
              <a:rPr lang="cy-GB" sz="2000" noProof="0" dirty="0">
                <a:solidFill>
                  <a:schemeClr val="bg1"/>
                </a:solidFill>
              </a:rPr>
              <a:t> </a:t>
            </a:r>
            <a:r>
              <a:rPr lang="cy-GB" sz="2000" noProof="0" dirty="0" err="1">
                <a:solidFill>
                  <a:schemeClr val="bg1"/>
                </a:solidFill>
              </a:rPr>
              <a:t>this</a:t>
            </a:r>
            <a:r>
              <a:rPr lang="cy-GB" sz="2000" noProof="0" dirty="0">
                <a:solidFill>
                  <a:schemeClr val="bg1"/>
                </a:solidFill>
              </a:rPr>
              <a:t> </a:t>
            </a:r>
            <a:r>
              <a:rPr lang="cy-GB" sz="2000" noProof="0" dirty="0" err="1">
                <a:solidFill>
                  <a:schemeClr val="bg1"/>
                </a:solidFill>
              </a:rPr>
              <a:t>new</a:t>
            </a:r>
            <a:r>
              <a:rPr lang="cy-GB" sz="2000" noProof="0" dirty="0">
                <a:solidFill>
                  <a:schemeClr val="bg1"/>
                </a:solidFill>
              </a:rPr>
              <a:t> </a:t>
            </a:r>
            <a:r>
              <a:rPr lang="cy-GB" sz="2000" noProof="0" dirty="0" err="1">
                <a:solidFill>
                  <a:schemeClr val="bg1"/>
                </a:solidFill>
              </a:rPr>
              <a:t>age</a:t>
            </a:r>
            <a:r>
              <a:rPr lang="cy-GB" sz="2000" noProof="0" dirty="0">
                <a:solidFill>
                  <a:schemeClr val="bg1"/>
                </a:solidFill>
              </a:rPr>
              <a:t>, </a:t>
            </a:r>
            <a:r>
              <a:rPr lang="cy-GB" sz="2000" noProof="0" dirty="0" err="1">
                <a:solidFill>
                  <a:schemeClr val="bg1"/>
                </a:solidFill>
              </a:rPr>
              <a:t>humankind</a:t>
            </a:r>
            <a:r>
              <a:rPr lang="cy-GB" sz="2000" noProof="0" dirty="0">
                <a:solidFill>
                  <a:schemeClr val="bg1"/>
                </a:solidFill>
              </a:rPr>
              <a:t> </a:t>
            </a:r>
            <a:r>
              <a:rPr lang="cy-GB" sz="2000" noProof="0" dirty="0" err="1">
                <a:solidFill>
                  <a:schemeClr val="bg1"/>
                </a:solidFill>
              </a:rPr>
              <a:t>will</a:t>
            </a:r>
            <a:r>
              <a:rPr lang="cy-GB" sz="2000" noProof="0" dirty="0">
                <a:solidFill>
                  <a:schemeClr val="bg1"/>
                </a:solidFill>
              </a:rPr>
              <a:t> </a:t>
            </a:r>
            <a:r>
              <a:rPr lang="cy-GB" sz="2000" noProof="0" dirty="0" err="1">
                <a:solidFill>
                  <a:schemeClr val="bg1"/>
                </a:solidFill>
              </a:rPr>
              <a:t>move</a:t>
            </a:r>
            <a:r>
              <a:rPr lang="cy-GB" sz="2000" noProof="0" dirty="0">
                <a:solidFill>
                  <a:schemeClr val="bg1"/>
                </a:solidFill>
              </a:rPr>
              <a:t> </a:t>
            </a:r>
            <a:r>
              <a:rPr lang="cy-GB" sz="2000" noProof="0" dirty="0" err="1">
                <a:solidFill>
                  <a:schemeClr val="bg1"/>
                </a:solidFill>
              </a:rPr>
              <a:t>from</a:t>
            </a:r>
            <a:r>
              <a:rPr lang="cy-GB" sz="2000" noProof="0" dirty="0">
                <a:solidFill>
                  <a:schemeClr val="bg1"/>
                </a:solidFill>
              </a:rPr>
              <a:t> </a:t>
            </a:r>
            <a:r>
              <a:rPr lang="cy-GB" sz="2000" noProof="0" dirty="0" err="1">
                <a:solidFill>
                  <a:schemeClr val="bg1"/>
                </a:solidFill>
              </a:rPr>
              <a:t>individualism</a:t>
            </a:r>
            <a:r>
              <a:rPr lang="cy-GB" sz="2000" noProof="0" dirty="0">
                <a:solidFill>
                  <a:schemeClr val="bg1"/>
                </a:solidFill>
              </a:rPr>
              <a:t> </a:t>
            </a:r>
            <a:r>
              <a:rPr lang="cy-GB" sz="2000" noProof="0" dirty="0" err="1">
                <a:solidFill>
                  <a:schemeClr val="bg1"/>
                </a:solidFill>
              </a:rPr>
              <a:t>and</a:t>
            </a:r>
            <a:r>
              <a:rPr lang="cy-GB" sz="2000" noProof="0" dirty="0">
                <a:solidFill>
                  <a:schemeClr val="bg1"/>
                </a:solidFill>
              </a:rPr>
              <a:t> </a:t>
            </a:r>
            <a:r>
              <a:rPr lang="cy-GB" sz="2000" noProof="0" dirty="0" err="1">
                <a:solidFill>
                  <a:schemeClr val="bg1"/>
                </a:solidFill>
              </a:rPr>
              <a:t>fragmentation</a:t>
            </a:r>
            <a:r>
              <a:rPr lang="cy-GB" sz="2000" noProof="0" dirty="0">
                <a:solidFill>
                  <a:schemeClr val="bg1"/>
                </a:solidFill>
              </a:rPr>
              <a:t> to a </a:t>
            </a:r>
            <a:r>
              <a:rPr lang="cy-GB" sz="2000" noProof="0" dirty="0" err="1">
                <a:solidFill>
                  <a:schemeClr val="bg1"/>
                </a:solidFill>
              </a:rPr>
              <a:t>collective</a:t>
            </a:r>
            <a:r>
              <a:rPr lang="cy-GB" sz="2000" noProof="0" dirty="0">
                <a:solidFill>
                  <a:schemeClr val="bg1"/>
                </a:solidFill>
              </a:rPr>
              <a:t> </a:t>
            </a:r>
            <a:r>
              <a:rPr lang="cy-GB" sz="2000" noProof="0" dirty="0" err="1">
                <a:solidFill>
                  <a:schemeClr val="bg1"/>
                </a:solidFill>
              </a:rPr>
              <a:t>identity</a:t>
            </a:r>
            <a:r>
              <a:rPr lang="cy-GB" sz="2000" noProof="0" dirty="0">
                <a:solidFill>
                  <a:schemeClr val="bg1"/>
                </a:solidFill>
              </a:rPr>
              <a:t>, </a:t>
            </a:r>
            <a:r>
              <a:rPr lang="cy-GB" sz="2000" noProof="0" dirty="0" err="1">
                <a:solidFill>
                  <a:schemeClr val="bg1"/>
                </a:solidFill>
              </a:rPr>
              <a:t>with</a:t>
            </a:r>
            <a:r>
              <a:rPr lang="cy-GB" sz="2000" noProof="0" dirty="0">
                <a:solidFill>
                  <a:schemeClr val="bg1"/>
                </a:solidFill>
              </a:rPr>
              <a:t> a "</a:t>
            </a:r>
            <a:r>
              <a:rPr lang="cy-GB" sz="2000" noProof="0" dirty="0" err="1">
                <a:solidFill>
                  <a:schemeClr val="bg1"/>
                </a:solidFill>
              </a:rPr>
              <a:t>tribal</a:t>
            </a:r>
            <a:r>
              <a:rPr lang="cy-GB" sz="2000" noProof="0" dirty="0">
                <a:solidFill>
                  <a:schemeClr val="bg1"/>
                </a:solidFill>
              </a:rPr>
              <a:t> base." </a:t>
            </a:r>
            <a:r>
              <a:rPr lang="cy-GB" sz="2000" noProof="0" dirty="0" err="1">
                <a:solidFill>
                  <a:schemeClr val="bg1"/>
                </a:solidFill>
              </a:rPr>
              <a:t>McLuhan's</a:t>
            </a:r>
            <a:r>
              <a:rPr lang="cy-GB" sz="2000" noProof="0" dirty="0">
                <a:solidFill>
                  <a:schemeClr val="bg1"/>
                </a:solidFill>
              </a:rPr>
              <a:t> </a:t>
            </a:r>
            <a:r>
              <a:rPr lang="cy-GB" sz="2000" noProof="0" dirty="0" err="1">
                <a:solidFill>
                  <a:schemeClr val="bg1"/>
                </a:solidFill>
              </a:rPr>
              <a:t>coinage</a:t>
            </a:r>
            <a:r>
              <a:rPr lang="cy-GB" sz="2000" noProof="0" dirty="0">
                <a:solidFill>
                  <a:schemeClr val="bg1"/>
                </a:solidFill>
              </a:rPr>
              <a:t> </a:t>
            </a:r>
            <a:r>
              <a:rPr lang="cy-GB" sz="2000" noProof="0" dirty="0" err="1">
                <a:solidFill>
                  <a:schemeClr val="bg1"/>
                </a:solidFill>
              </a:rPr>
              <a:t>for</a:t>
            </a:r>
            <a:r>
              <a:rPr lang="cy-GB" sz="2000" noProof="0" dirty="0">
                <a:solidFill>
                  <a:schemeClr val="bg1"/>
                </a:solidFill>
              </a:rPr>
              <a:t> </a:t>
            </a:r>
            <a:r>
              <a:rPr lang="cy-GB" sz="2000" noProof="0" dirty="0" err="1">
                <a:solidFill>
                  <a:schemeClr val="bg1"/>
                </a:solidFill>
              </a:rPr>
              <a:t>this</a:t>
            </a:r>
            <a:r>
              <a:rPr lang="cy-GB" sz="2000" noProof="0" dirty="0">
                <a:solidFill>
                  <a:schemeClr val="bg1"/>
                </a:solidFill>
              </a:rPr>
              <a:t> </a:t>
            </a:r>
            <a:r>
              <a:rPr lang="cy-GB" sz="2000" noProof="0" dirty="0" err="1">
                <a:solidFill>
                  <a:schemeClr val="bg1"/>
                </a:solidFill>
              </a:rPr>
              <a:t>new</a:t>
            </a:r>
            <a:r>
              <a:rPr lang="cy-GB" sz="2000" noProof="0" dirty="0">
                <a:solidFill>
                  <a:schemeClr val="bg1"/>
                </a:solidFill>
              </a:rPr>
              <a:t> </a:t>
            </a:r>
            <a:r>
              <a:rPr lang="cy-GB" sz="2000" noProof="0" dirty="0" err="1">
                <a:solidFill>
                  <a:schemeClr val="bg1"/>
                </a:solidFill>
              </a:rPr>
              <a:t>social</a:t>
            </a:r>
            <a:r>
              <a:rPr lang="cy-GB" sz="2000" noProof="0" dirty="0">
                <a:solidFill>
                  <a:schemeClr val="bg1"/>
                </a:solidFill>
              </a:rPr>
              <a:t> </a:t>
            </a:r>
            <a:r>
              <a:rPr lang="cy-GB" sz="2000" noProof="0" dirty="0" err="1">
                <a:solidFill>
                  <a:schemeClr val="bg1"/>
                </a:solidFill>
              </a:rPr>
              <a:t>organization</a:t>
            </a:r>
            <a:r>
              <a:rPr lang="cy-GB" sz="2000" noProof="0" dirty="0">
                <a:solidFill>
                  <a:schemeClr val="bg1"/>
                </a:solidFill>
              </a:rPr>
              <a:t> is the </a:t>
            </a:r>
            <a:r>
              <a:rPr lang="cy-GB" sz="2000" noProof="0" dirty="0" err="1">
                <a:solidFill>
                  <a:schemeClr val="bg1"/>
                </a:solidFill>
              </a:rPr>
              <a:t>global</a:t>
            </a:r>
            <a:r>
              <a:rPr lang="cy-GB" sz="2000" noProof="0" dirty="0">
                <a:solidFill>
                  <a:schemeClr val="bg1"/>
                </a:solidFill>
              </a:rPr>
              <a:t> </a:t>
            </a:r>
            <a:r>
              <a:rPr lang="cy-GB" sz="2000" noProof="0" dirty="0" err="1">
                <a:solidFill>
                  <a:schemeClr val="bg1"/>
                </a:solidFill>
              </a:rPr>
              <a:t>village</a:t>
            </a:r>
            <a:r>
              <a:rPr lang="cy-GB" sz="2000" dirty="0">
                <a:solidFill>
                  <a:schemeClr val="bg1"/>
                </a:solidFill>
              </a:rPr>
              <a:t>.</a:t>
            </a:r>
            <a:endParaRPr lang="cy-GB" sz="2000" noProof="0" dirty="0">
              <a:solidFill>
                <a:schemeClr val="bg1"/>
              </a:solidFill>
            </a:endParaRPr>
          </a:p>
        </p:txBody>
      </p:sp>
      <p:sp>
        <p:nvSpPr>
          <p:cNvPr id="6" name="Action Button: Movie 5">
            <a:hlinkClick r:id="rId3" highlightClick="1"/>
          </p:cNvPr>
          <p:cNvSpPr/>
          <p:nvPr/>
        </p:nvSpPr>
        <p:spPr>
          <a:xfrm>
            <a:off x="5304624" y="3700215"/>
            <a:ext cx="1335488" cy="646331"/>
          </a:xfrm>
          <a:prstGeom prst="actionButtonMovie">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1400" dirty="0"/>
              <a:t>Moon landing</a:t>
            </a:r>
          </a:p>
        </p:txBody>
      </p:sp>
      <p:sp>
        <p:nvSpPr>
          <p:cNvPr id="7" name="Action Button: Movie 6">
            <a:hlinkClick r:id="rId4" highlightClick="1"/>
          </p:cNvPr>
          <p:cNvSpPr/>
          <p:nvPr/>
        </p:nvSpPr>
        <p:spPr>
          <a:xfrm>
            <a:off x="5303034" y="4806090"/>
            <a:ext cx="1470627" cy="794610"/>
          </a:xfrm>
          <a:prstGeom prst="actionButtonMovie">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1600" dirty="0"/>
              <a:t>McLuhan</a:t>
            </a:r>
          </a:p>
        </p:txBody>
      </p:sp>
      <p:pic>
        <p:nvPicPr>
          <p:cNvPr id="8" name="Picture 7"/>
          <p:cNvPicPr>
            <a:picLocks noChangeAspect="1"/>
          </p:cNvPicPr>
          <p:nvPr/>
        </p:nvPicPr>
        <p:blipFill>
          <a:blip r:embed="rId5"/>
          <a:stretch>
            <a:fillRect/>
          </a:stretch>
        </p:blipFill>
        <p:spPr>
          <a:xfrm>
            <a:off x="4538633" y="1344622"/>
            <a:ext cx="2867470" cy="1961485"/>
          </a:xfrm>
          <a:prstGeom prst="rect">
            <a:avLst/>
          </a:prstGeom>
        </p:spPr>
      </p:pic>
      <p:sp>
        <p:nvSpPr>
          <p:cNvPr id="3" name="TextBox 2">
            <a:extLst>
              <a:ext uri="{FF2B5EF4-FFF2-40B4-BE49-F238E27FC236}">
                <a16:creationId xmlns:a16="http://schemas.microsoft.com/office/drawing/2014/main" id="{ED105DAF-BE80-4980-9940-F24ED46C4F92}"/>
              </a:ext>
            </a:extLst>
          </p:cNvPr>
          <p:cNvSpPr txBox="1"/>
          <p:nvPr/>
        </p:nvSpPr>
        <p:spPr>
          <a:xfrm>
            <a:off x="4770870" y="5907724"/>
            <a:ext cx="3088447" cy="646331"/>
          </a:xfrm>
          <a:prstGeom prst="rect">
            <a:avLst/>
          </a:prstGeom>
          <a:noFill/>
        </p:spPr>
        <p:txBody>
          <a:bodyPr wrap="square" rtlCol="0">
            <a:spAutoFit/>
          </a:bodyPr>
          <a:lstStyle/>
          <a:p>
            <a:r>
              <a:rPr lang="en-GB" b="1" dirty="0" err="1">
                <a:solidFill>
                  <a:srgbClr val="FF0000"/>
                </a:solidFill>
              </a:rPr>
              <a:t>Trafodwch</a:t>
            </a:r>
            <a:r>
              <a:rPr lang="en-GB" b="1" dirty="0">
                <a:solidFill>
                  <a:srgbClr val="FF0000"/>
                </a:solidFill>
              </a:rPr>
              <a:t>: Problem </a:t>
            </a:r>
            <a:r>
              <a:rPr lang="en-GB" b="1" dirty="0" err="1">
                <a:solidFill>
                  <a:srgbClr val="FF0000"/>
                </a:solidFill>
              </a:rPr>
              <a:t>dyrys</a:t>
            </a:r>
            <a:r>
              <a:rPr lang="en-GB" b="1" dirty="0">
                <a:solidFill>
                  <a:srgbClr val="FF0000"/>
                </a:solidFill>
              </a:rPr>
              <a:t>?</a:t>
            </a:r>
          </a:p>
          <a:p>
            <a:r>
              <a:rPr lang="en-GB" b="1" dirty="0">
                <a:solidFill>
                  <a:srgbClr val="FF0000"/>
                </a:solidFill>
              </a:rPr>
              <a:t>Discuss: A wicked problem?</a:t>
            </a:r>
          </a:p>
        </p:txBody>
      </p:sp>
    </p:spTree>
    <p:extLst>
      <p:ext uri="{BB962C8B-B14F-4D97-AF65-F5344CB8AC3E}">
        <p14:creationId xmlns:p14="http://schemas.microsoft.com/office/powerpoint/2010/main" val="42547741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noProof="0" dirty="0">
                <a:solidFill>
                  <a:schemeClr val="bg1"/>
                </a:solidFill>
              </a:rPr>
              <a:t>TRAFODWCH</a:t>
            </a:r>
            <a:r>
              <a:rPr lang="cy-GB" noProof="0" dirty="0"/>
              <a:t>					</a:t>
            </a:r>
            <a:r>
              <a:rPr lang="cy-GB" noProof="0" dirty="0" err="1">
                <a:solidFill>
                  <a:schemeClr val="bg1"/>
                </a:solidFill>
              </a:rPr>
              <a:t>Discuss</a:t>
            </a:r>
            <a:endParaRPr lang="cy-GB" noProof="0" dirty="0">
              <a:solidFill>
                <a:schemeClr val="bg1"/>
              </a:solidFill>
            </a:endParaRPr>
          </a:p>
        </p:txBody>
      </p:sp>
      <p:sp>
        <p:nvSpPr>
          <p:cNvPr id="3" name="Content Placeholder 2"/>
          <p:cNvSpPr>
            <a:spLocks noGrp="1"/>
          </p:cNvSpPr>
          <p:nvPr>
            <p:ph sz="half" idx="1"/>
          </p:nvPr>
        </p:nvSpPr>
        <p:spPr/>
        <p:txBody>
          <a:bodyPr/>
          <a:lstStyle/>
          <a:p>
            <a:r>
              <a:rPr lang="en-GB" dirty="0" err="1">
                <a:solidFill>
                  <a:schemeClr val="bg1"/>
                </a:solidFill>
              </a:rPr>
              <a:t>Manteision</a:t>
            </a:r>
            <a:r>
              <a:rPr lang="en-GB" dirty="0">
                <a:solidFill>
                  <a:schemeClr val="bg1"/>
                </a:solidFill>
              </a:rPr>
              <a:t>/</a:t>
            </a:r>
            <a:r>
              <a:rPr lang="en-GB" dirty="0" err="1">
                <a:solidFill>
                  <a:schemeClr val="bg1"/>
                </a:solidFill>
              </a:rPr>
              <a:t>Anfanteision</a:t>
            </a:r>
            <a:r>
              <a:rPr lang="en-GB" dirty="0">
                <a:solidFill>
                  <a:schemeClr val="bg1"/>
                </a:solidFill>
              </a:rPr>
              <a:t> o </a:t>
            </a:r>
            <a:r>
              <a:rPr lang="en-GB" dirty="0" err="1">
                <a:solidFill>
                  <a:schemeClr val="bg1"/>
                </a:solidFill>
              </a:rPr>
              <a:t>fod</a:t>
            </a:r>
            <a:r>
              <a:rPr lang="en-GB" dirty="0">
                <a:solidFill>
                  <a:schemeClr val="bg1"/>
                </a:solidFill>
              </a:rPr>
              <a:t> </a:t>
            </a:r>
            <a:r>
              <a:rPr lang="en-GB" dirty="0" err="1">
                <a:solidFill>
                  <a:schemeClr val="bg1"/>
                </a:solidFill>
              </a:rPr>
              <a:t>yn</a:t>
            </a:r>
            <a:r>
              <a:rPr lang="en-GB" dirty="0">
                <a:solidFill>
                  <a:schemeClr val="bg1"/>
                </a:solidFill>
              </a:rPr>
              <a:t> </a:t>
            </a:r>
            <a:r>
              <a:rPr lang="en-GB" dirty="0" err="1">
                <a:solidFill>
                  <a:schemeClr val="bg1"/>
                </a:solidFill>
              </a:rPr>
              <a:t>gysylltiedig</a:t>
            </a:r>
            <a:r>
              <a:rPr lang="en-GB" dirty="0">
                <a:solidFill>
                  <a:schemeClr val="bg1"/>
                </a:solidFill>
              </a:rPr>
              <a:t>.</a:t>
            </a:r>
          </a:p>
        </p:txBody>
      </p:sp>
      <p:sp>
        <p:nvSpPr>
          <p:cNvPr id="4" name="Content Placeholder 3"/>
          <p:cNvSpPr>
            <a:spLocks noGrp="1"/>
          </p:cNvSpPr>
          <p:nvPr>
            <p:ph sz="half" idx="2"/>
          </p:nvPr>
        </p:nvSpPr>
        <p:spPr/>
        <p:txBody>
          <a:bodyPr/>
          <a:lstStyle/>
          <a:p>
            <a:r>
              <a:rPr lang="cy-GB" noProof="0" dirty="0" err="1">
                <a:solidFill>
                  <a:schemeClr val="bg1"/>
                </a:solidFill>
              </a:rPr>
              <a:t>Advantages</a:t>
            </a:r>
            <a:r>
              <a:rPr lang="cy-GB" noProof="0" dirty="0">
                <a:solidFill>
                  <a:schemeClr val="bg1"/>
                </a:solidFill>
              </a:rPr>
              <a:t>/</a:t>
            </a:r>
            <a:r>
              <a:rPr lang="cy-GB" noProof="0" dirty="0" err="1">
                <a:solidFill>
                  <a:schemeClr val="bg1"/>
                </a:solidFill>
              </a:rPr>
              <a:t>Disadvantages</a:t>
            </a:r>
            <a:r>
              <a:rPr lang="cy-GB" noProof="0" dirty="0">
                <a:solidFill>
                  <a:schemeClr val="bg1"/>
                </a:solidFill>
              </a:rPr>
              <a:t> of </a:t>
            </a:r>
            <a:r>
              <a:rPr lang="cy-GB" noProof="0" dirty="0" err="1">
                <a:solidFill>
                  <a:schemeClr val="bg1"/>
                </a:solidFill>
              </a:rPr>
              <a:t>being</a:t>
            </a:r>
            <a:r>
              <a:rPr lang="cy-GB" noProof="0" dirty="0">
                <a:solidFill>
                  <a:schemeClr val="bg1"/>
                </a:solidFill>
              </a:rPr>
              <a:t> </a:t>
            </a:r>
            <a:r>
              <a:rPr lang="cy-GB" noProof="0" dirty="0" err="1">
                <a:solidFill>
                  <a:schemeClr val="bg1"/>
                </a:solidFill>
              </a:rPr>
              <a:t>connected</a:t>
            </a:r>
            <a:r>
              <a:rPr lang="cy-GB" noProof="0" dirty="0">
                <a:solidFill>
                  <a:schemeClr val="bg1"/>
                </a:solidFill>
              </a:rPr>
              <a:t>.</a:t>
            </a:r>
          </a:p>
          <a:p>
            <a:endParaRPr lang="cy-GB" noProof="0" dirty="0"/>
          </a:p>
          <a:p>
            <a:endParaRPr lang="cy-GB" noProof="0" dirty="0"/>
          </a:p>
        </p:txBody>
      </p:sp>
      <p:pic>
        <p:nvPicPr>
          <p:cNvPr id="5" name="Picture 4"/>
          <p:cNvPicPr>
            <a:picLocks noChangeAspect="1"/>
          </p:cNvPicPr>
          <p:nvPr/>
        </p:nvPicPr>
        <p:blipFill>
          <a:blip r:embed="rId2"/>
          <a:stretch>
            <a:fillRect/>
          </a:stretch>
        </p:blipFill>
        <p:spPr>
          <a:xfrm>
            <a:off x="3491411" y="3658382"/>
            <a:ext cx="5484837" cy="2581100"/>
          </a:xfrm>
          <a:prstGeom prst="rect">
            <a:avLst/>
          </a:prstGeom>
        </p:spPr>
      </p:pic>
    </p:spTree>
    <p:extLst>
      <p:ext uri="{BB962C8B-B14F-4D97-AF65-F5344CB8AC3E}">
        <p14:creationId xmlns:p14="http://schemas.microsoft.com/office/powerpoint/2010/main" val="5783233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1" name="Title 2"/>
          <p:cNvSpPr>
            <a:spLocks noGrp="1"/>
          </p:cNvSpPr>
          <p:nvPr>
            <p:ph type="title"/>
          </p:nvPr>
        </p:nvSpPr>
        <p:spPr>
          <a:xfrm>
            <a:off x="857250" y="618518"/>
            <a:ext cx="10190161" cy="1478570"/>
          </a:xfrm>
        </p:spPr>
        <p:txBody>
          <a:bodyPr>
            <a:normAutofit/>
          </a:bodyPr>
          <a:lstStyle/>
          <a:p>
            <a:r>
              <a:rPr lang="cy-GB" altLang="en-US" noProof="0" dirty="0">
                <a:solidFill>
                  <a:schemeClr val="bg1"/>
                </a:solidFill>
              </a:rPr>
              <a:t>Y PENTREF BYD-EANG      	The </a:t>
            </a:r>
            <a:r>
              <a:rPr lang="cy-GB" altLang="en-US" noProof="0" dirty="0" err="1">
                <a:solidFill>
                  <a:schemeClr val="bg1"/>
                </a:solidFill>
              </a:rPr>
              <a:t>global</a:t>
            </a:r>
            <a:r>
              <a:rPr lang="cy-GB" altLang="en-US" noProof="0" dirty="0">
                <a:solidFill>
                  <a:schemeClr val="bg1"/>
                </a:solidFill>
              </a:rPr>
              <a:t> </a:t>
            </a:r>
            <a:r>
              <a:rPr lang="cy-GB" altLang="en-US" noProof="0" dirty="0" err="1">
                <a:solidFill>
                  <a:schemeClr val="bg1"/>
                </a:solidFill>
              </a:rPr>
              <a:t>village</a:t>
            </a:r>
            <a:endParaRPr lang="cy-GB" altLang="en-US" noProof="0" dirty="0">
              <a:solidFill>
                <a:schemeClr val="bg1"/>
              </a:solidFill>
            </a:endParaRPr>
          </a:p>
        </p:txBody>
      </p:sp>
      <p:sp>
        <p:nvSpPr>
          <p:cNvPr id="7170" name="Rectangle 3"/>
          <p:cNvSpPr>
            <a:spLocks noGrp="1" noChangeArrowheads="1"/>
          </p:cNvSpPr>
          <p:nvPr>
            <p:ph sz="half" idx="1"/>
          </p:nvPr>
        </p:nvSpPr>
        <p:spPr/>
        <p:txBody>
          <a:bodyPr>
            <a:normAutofit fontScale="92500" lnSpcReduction="10000"/>
          </a:bodyPr>
          <a:lstStyle/>
          <a:p>
            <a:pPr marL="0" indent="0">
              <a:buNone/>
            </a:pPr>
            <a:r>
              <a:rPr lang="cy-GB" altLang="en-US" noProof="0" dirty="0">
                <a:solidFill>
                  <a:schemeClr val="bg1"/>
                </a:solidFill>
              </a:rPr>
              <a:t>Bathodd Marshall </a:t>
            </a:r>
            <a:r>
              <a:rPr lang="cy-GB" altLang="en-US" noProof="0" dirty="0" err="1">
                <a:solidFill>
                  <a:schemeClr val="bg1"/>
                </a:solidFill>
              </a:rPr>
              <a:t>McLuhan</a:t>
            </a:r>
            <a:r>
              <a:rPr lang="cy-GB" altLang="en-US" noProof="0" dirty="0">
                <a:solidFill>
                  <a:schemeClr val="bg1"/>
                </a:solidFill>
              </a:rPr>
              <a:t> y term ‘pentref byd-eang’ i ddisgrifio byd lle mae technoleg gyfathrebu’n dod â newyddion a gwybodaeth:</a:t>
            </a:r>
          </a:p>
          <a:p>
            <a:r>
              <a:rPr lang="cy-GB" altLang="en-US" noProof="0" dirty="0">
                <a:solidFill>
                  <a:schemeClr val="bg1"/>
                </a:solidFill>
              </a:rPr>
              <a:t>i blant yn rhannau mwyaf anghysbell y byd</a:t>
            </a:r>
          </a:p>
          <a:p>
            <a:r>
              <a:rPr lang="cy-GB" altLang="en-US" noProof="0" dirty="0">
                <a:solidFill>
                  <a:schemeClr val="bg1"/>
                </a:solidFill>
              </a:rPr>
              <a:t>i nifer o blant mewn gwledydd incwm canolig ac uchel 24/7</a:t>
            </a:r>
          </a:p>
          <a:p>
            <a:endParaRPr lang="cy-GB" altLang="en-US" noProof="0" dirty="0"/>
          </a:p>
          <a:p>
            <a:pPr marL="0" indent="0"/>
            <a:endParaRPr lang="cy-GB" altLang="en-US" noProof="0" dirty="0"/>
          </a:p>
          <a:p>
            <a:pPr marL="0" indent="0">
              <a:buNone/>
            </a:pPr>
            <a:endParaRPr lang="cy-GB" altLang="en-US" noProof="0" dirty="0"/>
          </a:p>
          <a:p>
            <a:pPr marL="0" indent="0">
              <a:buNone/>
            </a:pPr>
            <a:endParaRPr lang="cy-GB" altLang="en-US" noProof="0" dirty="0"/>
          </a:p>
          <a:p>
            <a:pPr marL="0" indent="0">
              <a:buNone/>
            </a:pPr>
            <a:endParaRPr lang="cy-GB" altLang="en-US" noProof="0" dirty="0"/>
          </a:p>
        </p:txBody>
      </p:sp>
      <p:sp>
        <p:nvSpPr>
          <p:cNvPr id="3" name="Content Placeholder 2">
            <a:extLst>
              <a:ext uri="{FF2B5EF4-FFF2-40B4-BE49-F238E27FC236}">
                <a16:creationId xmlns:a16="http://schemas.microsoft.com/office/drawing/2014/main" id="{C3064A7C-A439-4CD6-80F4-57EBD8578DEE}"/>
              </a:ext>
            </a:extLst>
          </p:cNvPr>
          <p:cNvSpPr>
            <a:spLocks noGrp="1"/>
          </p:cNvSpPr>
          <p:nvPr>
            <p:ph sz="half" idx="2"/>
          </p:nvPr>
        </p:nvSpPr>
        <p:spPr/>
        <p:txBody>
          <a:bodyPr>
            <a:normAutofit fontScale="92500" lnSpcReduction="10000"/>
          </a:bodyPr>
          <a:lstStyle/>
          <a:p>
            <a:pPr marL="0" indent="0">
              <a:buNone/>
            </a:pPr>
            <a:r>
              <a:rPr lang="cy-GB" altLang="en-US" dirty="0">
                <a:solidFill>
                  <a:schemeClr val="bg1"/>
                </a:solidFill>
              </a:rPr>
              <a:t>Marshall </a:t>
            </a:r>
            <a:r>
              <a:rPr lang="cy-GB" altLang="en-US" dirty="0" err="1">
                <a:solidFill>
                  <a:schemeClr val="bg1"/>
                </a:solidFill>
              </a:rPr>
              <a:t>McLuhan</a:t>
            </a:r>
            <a:r>
              <a:rPr lang="cy-GB" altLang="en-US" dirty="0">
                <a:solidFill>
                  <a:schemeClr val="bg1"/>
                </a:solidFill>
              </a:rPr>
              <a:t> </a:t>
            </a:r>
            <a:r>
              <a:rPr lang="cy-GB" altLang="en-US" dirty="0" err="1">
                <a:solidFill>
                  <a:schemeClr val="bg1"/>
                </a:solidFill>
              </a:rPr>
              <a:t>coined</a:t>
            </a:r>
            <a:r>
              <a:rPr lang="cy-GB" altLang="en-US" dirty="0">
                <a:solidFill>
                  <a:schemeClr val="bg1"/>
                </a:solidFill>
              </a:rPr>
              <a:t> the term ‘</a:t>
            </a:r>
            <a:r>
              <a:rPr lang="cy-GB" altLang="en-US" dirty="0" err="1">
                <a:solidFill>
                  <a:schemeClr val="bg1"/>
                </a:solidFill>
              </a:rPr>
              <a:t>global</a:t>
            </a:r>
            <a:r>
              <a:rPr lang="cy-GB" altLang="en-US" dirty="0">
                <a:solidFill>
                  <a:schemeClr val="bg1"/>
                </a:solidFill>
              </a:rPr>
              <a:t> </a:t>
            </a:r>
            <a:r>
              <a:rPr lang="cy-GB" altLang="en-US" dirty="0" err="1">
                <a:solidFill>
                  <a:schemeClr val="bg1"/>
                </a:solidFill>
              </a:rPr>
              <a:t>village</a:t>
            </a:r>
            <a:r>
              <a:rPr lang="cy-GB" altLang="en-US" dirty="0">
                <a:solidFill>
                  <a:schemeClr val="bg1"/>
                </a:solidFill>
              </a:rPr>
              <a:t>’ to </a:t>
            </a:r>
            <a:r>
              <a:rPr lang="cy-GB" altLang="en-US" dirty="0" err="1">
                <a:solidFill>
                  <a:schemeClr val="bg1"/>
                </a:solidFill>
              </a:rPr>
              <a:t>describe</a:t>
            </a:r>
            <a:r>
              <a:rPr lang="cy-GB" altLang="en-US" dirty="0">
                <a:solidFill>
                  <a:schemeClr val="bg1"/>
                </a:solidFill>
              </a:rPr>
              <a:t> a </a:t>
            </a:r>
            <a:r>
              <a:rPr lang="cy-GB" altLang="en-US" dirty="0" err="1">
                <a:solidFill>
                  <a:schemeClr val="bg1"/>
                </a:solidFill>
              </a:rPr>
              <a:t>world</a:t>
            </a:r>
            <a:r>
              <a:rPr lang="cy-GB" altLang="en-US" dirty="0">
                <a:solidFill>
                  <a:schemeClr val="bg1"/>
                </a:solidFill>
              </a:rPr>
              <a:t> </a:t>
            </a:r>
            <a:r>
              <a:rPr lang="cy-GB" altLang="en-US" dirty="0" err="1">
                <a:solidFill>
                  <a:schemeClr val="bg1"/>
                </a:solidFill>
              </a:rPr>
              <a:t>in</a:t>
            </a:r>
            <a:r>
              <a:rPr lang="cy-GB" altLang="en-US" dirty="0">
                <a:solidFill>
                  <a:schemeClr val="bg1"/>
                </a:solidFill>
              </a:rPr>
              <a:t> </a:t>
            </a:r>
            <a:r>
              <a:rPr lang="cy-GB" altLang="en-US" dirty="0" err="1">
                <a:solidFill>
                  <a:schemeClr val="bg1"/>
                </a:solidFill>
              </a:rPr>
              <a:t>which</a:t>
            </a:r>
            <a:r>
              <a:rPr lang="cy-GB" altLang="en-US" dirty="0">
                <a:solidFill>
                  <a:schemeClr val="bg1"/>
                </a:solidFill>
              </a:rPr>
              <a:t> </a:t>
            </a:r>
            <a:r>
              <a:rPr lang="cy-GB" altLang="en-US" dirty="0" err="1">
                <a:solidFill>
                  <a:schemeClr val="bg1"/>
                </a:solidFill>
              </a:rPr>
              <a:t>communication</a:t>
            </a:r>
            <a:r>
              <a:rPr lang="cy-GB" altLang="en-US" dirty="0">
                <a:solidFill>
                  <a:schemeClr val="bg1"/>
                </a:solidFill>
              </a:rPr>
              <a:t> </a:t>
            </a:r>
            <a:r>
              <a:rPr lang="cy-GB" altLang="en-US" dirty="0" err="1">
                <a:solidFill>
                  <a:schemeClr val="bg1"/>
                </a:solidFill>
              </a:rPr>
              <a:t>technology</a:t>
            </a:r>
            <a:r>
              <a:rPr lang="cy-GB" altLang="en-US" dirty="0">
                <a:solidFill>
                  <a:schemeClr val="bg1"/>
                </a:solidFill>
              </a:rPr>
              <a:t> </a:t>
            </a:r>
            <a:r>
              <a:rPr lang="cy-GB" altLang="en-US" dirty="0" err="1">
                <a:solidFill>
                  <a:schemeClr val="bg1"/>
                </a:solidFill>
              </a:rPr>
              <a:t>brings</a:t>
            </a:r>
            <a:r>
              <a:rPr lang="cy-GB" altLang="en-US" dirty="0">
                <a:solidFill>
                  <a:schemeClr val="bg1"/>
                </a:solidFill>
              </a:rPr>
              <a:t> </a:t>
            </a:r>
            <a:r>
              <a:rPr lang="cy-GB" altLang="en-US" dirty="0" err="1">
                <a:solidFill>
                  <a:schemeClr val="bg1"/>
                </a:solidFill>
              </a:rPr>
              <a:t>news</a:t>
            </a:r>
            <a:r>
              <a:rPr lang="cy-GB" altLang="en-US" dirty="0">
                <a:solidFill>
                  <a:schemeClr val="bg1"/>
                </a:solidFill>
              </a:rPr>
              <a:t> </a:t>
            </a:r>
            <a:r>
              <a:rPr lang="cy-GB" altLang="en-US" dirty="0" err="1">
                <a:solidFill>
                  <a:schemeClr val="bg1"/>
                </a:solidFill>
              </a:rPr>
              <a:t>and</a:t>
            </a:r>
            <a:r>
              <a:rPr lang="cy-GB" altLang="en-US" dirty="0">
                <a:solidFill>
                  <a:schemeClr val="bg1"/>
                </a:solidFill>
              </a:rPr>
              <a:t> </a:t>
            </a:r>
            <a:r>
              <a:rPr lang="cy-GB" altLang="en-US" dirty="0" err="1">
                <a:solidFill>
                  <a:schemeClr val="bg1"/>
                </a:solidFill>
              </a:rPr>
              <a:t>information</a:t>
            </a:r>
            <a:r>
              <a:rPr lang="cy-GB" altLang="en-US" dirty="0">
                <a:solidFill>
                  <a:schemeClr val="bg1"/>
                </a:solidFill>
              </a:rPr>
              <a:t>: </a:t>
            </a:r>
          </a:p>
          <a:p>
            <a:r>
              <a:rPr lang="cy-GB" altLang="en-US" dirty="0">
                <a:solidFill>
                  <a:schemeClr val="bg1"/>
                </a:solidFill>
              </a:rPr>
              <a:t>to </a:t>
            </a:r>
            <a:r>
              <a:rPr lang="cy-GB" altLang="en-US" dirty="0" err="1">
                <a:solidFill>
                  <a:schemeClr val="bg1"/>
                </a:solidFill>
              </a:rPr>
              <a:t>children</a:t>
            </a:r>
            <a:r>
              <a:rPr lang="cy-GB" altLang="en-US" dirty="0">
                <a:solidFill>
                  <a:schemeClr val="bg1"/>
                </a:solidFill>
              </a:rPr>
              <a:t> </a:t>
            </a:r>
            <a:r>
              <a:rPr lang="cy-GB" altLang="en-US" dirty="0" err="1">
                <a:solidFill>
                  <a:schemeClr val="bg1"/>
                </a:solidFill>
              </a:rPr>
              <a:t>in</a:t>
            </a:r>
            <a:r>
              <a:rPr lang="cy-GB" altLang="en-US" dirty="0">
                <a:solidFill>
                  <a:schemeClr val="bg1"/>
                </a:solidFill>
              </a:rPr>
              <a:t> the most </a:t>
            </a:r>
            <a:r>
              <a:rPr lang="cy-GB" altLang="en-US" dirty="0" err="1">
                <a:solidFill>
                  <a:schemeClr val="bg1"/>
                </a:solidFill>
              </a:rPr>
              <a:t>remote</a:t>
            </a:r>
            <a:r>
              <a:rPr lang="cy-GB" altLang="en-US" dirty="0">
                <a:solidFill>
                  <a:schemeClr val="bg1"/>
                </a:solidFill>
              </a:rPr>
              <a:t> </a:t>
            </a:r>
            <a:r>
              <a:rPr lang="cy-GB" altLang="en-US" dirty="0" err="1">
                <a:solidFill>
                  <a:schemeClr val="bg1"/>
                </a:solidFill>
              </a:rPr>
              <a:t>parts</a:t>
            </a:r>
            <a:r>
              <a:rPr lang="cy-GB" altLang="en-US" dirty="0">
                <a:solidFill>
                  <a:schemeClr val="bg1"/>
                </a:solidFill>
              </a:rPr>
              <a:t> of the </a:t>
            </a:r>
            <a:r>
              <a:rPr lang="cy-GB" altLang="en-US" dirty="0" err="1">
                <a:solidFill>
                  <a:schemeClr val="bg1"/>
                </a:solidFill>
              </a:rPr>
              <a:t>world</a:t>
            </a:r>
            <a:endParaRPr lang="cy-GB" altLang="en-US" dirty="0">
              <a:solidFill>
                <a:schemeClr val="bg1"/>
              </a:solidFill>
            </a:endParaRPr>
          </a:p>
          <a:p>
            <a:r>
              <a:rPr lang="cy-GB" altLang="en-US" dirty="0">
                <a:solidFill>
                  <a:schemeClr val="bg1"/>
                </a:solidFill>
              </a:rPr>
              <a:t>to </a:t>
            </a:r>
            <a:r>
              <a:rPr lang="cy-GB" altLang="en-US" dirty="0" err="1">
                <a:solidFill>
                  <a:schemeClr val="bg1"/>
                </a:solidFill>
              </a:rPr>
              <a:t>many</a:t>
            </a:r>
            <a:r>
              <a:rPr lang="cy-GB" altLang="en-US" dirty="0">
                <a:solidFill>
                  <a:schemeClr val="bg1"/>
                </a:solidFill>
              </a:rPr>
              <a:t> </a:t>
            </a:r>
            <a:r>
              <a:rPr lang="cy-GB" altLang="en-US" dirty="0" err="1">
                <a:solidFill>
                  <a:schemeClr val="bg1"/>
                </a:solidFill>
              </a:rPr>
              <a:t>children</a:t>
            </a:r>
            <a:r>
              <a:rPr lang="cy-GB" altLang="en-US" dirty="0">
                <a:solidFill>
                  <a:schemeClr val="bg1"/>
                </a:solidFill>
              </a:rPr>
              <a:t> </a:t>
            </a:r>
            <a:r>
              <a:rPr lang="cy-GB" altLang="en-US" dirty="0" err="1">
                <a:solidFill>
                  <a:schemeClr val="bg1"/>
                </a:solidFill>
              </a:rPr>
              <a:t>in</a:t>
            </a:r>
            <a:r>
              <a:rPr lang="cy-GB" altLang="en-US" dirty="0">
                <a:solidFill>
                  <a:schemeClr val="bg1"/>
                </a:solidFill>
              </a:rPr>
              <a:t> </a:t>
            </a:r>
            <a:r>
              <a:rPr lang="cy-GB" altLang="en-US" dirty="0" err="1">
                <a:solidFill>
                  <a:schemeClr val="bg1"/>
                </a:solidFill>
              </a:rPr>
              <a:t>middle</a:t>
            </a:r>
            <a:r>
              <a:rPr lang="cy-GB" altLang="en-US" dirty="0">
                <a:solidFill>
                  <a:schemeClr val="bg1"/>
                </a:solidFill>
              </a:rPr>
              <a:t> </a:t>
            </a:r>
            <a:r>
              <a:rPr lang="cy-GB" altLang="en-US" dirty="0" err="1">
                <a:solidFill>
                  <a:schemeClr val="bg1"/>
                </a:solidFill>
              </a:rPr>
              <a:t>and</a:t>
            </a:r>
            <a:r>
              <a:rPr lang="cy-GB" altLang="en-US" dirty="0">
                <a:solidFill>
                  <a:schemeClr val="bg1"/>
                </a:solidFill>
              </a:rPr>
              <a:t> </a:t>
            </a:r>
            <a:r>
              <a:rPr lang="cy-GB" altLang="en-US" dirty="0" err="1">
                <a:solidFill>
                  <a:schemeClr val="bg1"/>
                </a:solidFill>
              </a:rPr>
              <a:t>higher</a:t>
            </a:r>
            <a:r>
              <a:rPr lang="cy-GB" altLang="en-US" dirty="0">
                <a:solidFill>
                  <a:schemeClr val="bg1"/>
                </a:solidFill>
              </a:rPr>
              <a:t> </a:t>
            </a:r>
            <a:r>
              <a:rPr lang="cy-GB" altLang="en-US" dirty="0" err="1">
                <a:solidFill>
                  <a:schemeClr val="bg1"/>
                </a:solidFill>
              </a:rPr>
              <a:t>income</a:t>
            </a:r>
            <a:r>
              <a:rPr lang="cy-GB" altLang="en-US" dirty="0">
                <a:solidFill>
                  <a:schemeClr val="bg1"/>
                </a:solidFill>
              </a:rPr>
              <a:t> </a:t>
            </a:r>
            <a:r>
              <a:rPr lang="cy-GB" altLang="en-US" dirty="0" err="1">
                <a:solidFill>
                  <a:schemeClr val="bg1"/>
                </a:solidFill>
              </a:rPr>
              <a:t>countries</a:t>
            </a:r>
            <a:r>
              <a:rPr lang="cy-GB" altLang="en-US" dirty="0">
                <a:solidFill>
                  <a:schemeClr val="bg1"/>
                </a:solidFill>
              </a:rPr>
              <a:t> 24/7</a:t>
            </a:r>
          </a:p>
          <a:p>
            <a:endParaRPr lang="en-GB" dirty="0"/>
          </a:p>
        </p:txBody>
      </p:sp>
      <p:sp>
        <p:nvSpPr>
          <p:cNvPr id="2" name="Footer Placeholder 1"/>
          <p:cNvSpPr>
            <a:spLocks noGrp="1"/>
          </p:cNvSpPr>
          <p:nvPr>
            <p:ph type="ftr" sz="quarter" idx="11"/>
          </p:nvPr>
        </p:nvSpPr>
        <p:spPr/>
        <p:txBody>
          <a:bodyPr/>
          <a:lstStyle/>
          <a:p>
            <a:r>
              <a:rPr lang="en-US" dirty="0"/>
              <a:t>Liu, </a:t>
            </a:r>
            <a:r>
              <a:rPr lang="en-US" dirty="0" err="1"/>
              <a:t>Volcic</a:t>
            </a:r>
            <a:r>
              <a:rPr lang="en-US" dirty="0"/>
              <a:t>, </a:t>
            </a:r>
            <a:r>
              <a:rPr lang="en-US" dirty="0" err="1"/>
              <a:t>Gallois</a:t>
            </a:r>
            <a:r>
              <a:rPr lang="en-US" dirty="0"/>
              <a:t>, 2015</a:t>
            </a:r>
          </a:p>
        </p:txBody>
      </p:sp>
      <p:pic>
        <p:nvPicPr>
          <p:cNvPr id="5" name="Picture 4" descr="A group of children around a world&#10;&#10;Description automatically generated with low confidence">
            <a:extLst>
              <a:ext uri="{FF2B5EF4-FFF2-40B4-BE49-F238E27FC236}">
                <a16:creationId xmlns:a16="http://schemas.microsoft.com/office/drawing/2014/main" id="{77BECD9B-5F70-401C-8BAA-1DCD238456CF}"/>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4813268" y="5224841"/>
            <a:ext cx="1437513" cy="1437513"/>
          </a:xfrm>
          <a:prstGeom prst="rect">
            <a:avLst/>
          </a:prstGeom>
        </p:spPr>
      </p:pic>
    </p:spTree>
    <p:extLst>
      <p:ext uri="{BB962C8B-B14F-4D97-AF65-F5344CB8AC3E}">
        <p14:creationId xmlns:p14="http://schemas.microsoft.com/office/powerpoint/2010/main" val="38588788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noProof="0" dirty="0">
                <a:solidFill>
                  <a:schemeClr val="bg1"/>
                </a:solidFill>
              </a:rPr>
              <a:t>Y defnydd o dechnoleg ac addysg</a:t>
            </a:r>
            <a:br>
              <a:rPr lang="cy-GB" noProof="0" dirty="0">
                <a:solidFill>
                  <a:schemeClr val="bg1"/>
                </a:solidFill>
              </a:rPr>
            </a:br>
            <a:r>
              <a:rPr lang="cy-GB" noProof="0" dirty="0">
                <a:solidFill>
                  <a:schemeClr val="bg1"/>
                </a:solidFill>
              </a:rPr>
              <a:t>USES Of </a:t>
            </a:r>
            <a:r>
              <a:rPr lang="cy-GB" noProof="0" dirty="0" err="1">
                <a:solidFill>
                  <a:schemeClr val="bg1"/>
                </a:solidFill>
              </a:rPr>
              <a:t>Technology</a:t>
            </a:r>
            <a:r>
              <a:rPr lang="cy-GB" noProof="0" dirty="0">
                <a:solidFill>
                  <a:schemeClr val="bg1"/>
                </a:solidFill>
              </a:rPr>
              <a:t> </a:t>
            </a:r>
            <a:r>
              <a:rPr lang="cy-GB" noProof="0" dirty="0" err="1">
                <a:solidFill>
                  <a:schemeClr val="bg1"/>
                </a:solidFill>
              </a:rPr>
              <a:t>and</a:t>
            </a:r>
            <a:r>
              <a:rPr lang="cy-GB" noProof="0" dirty="0">
                <a:solidFill>
                  <a:schemeClr val="bg1"/>
                </a:solidFill>
              </a:rPr>
              <a:t> </a:t>
            </a:r>
            <a:r>
              <a:rPr lang="cy-GB" noProof="0" dirty="0" err="1">
                <a:solidFill>
                  <a:schemeClr val="bg1"/>
                </a:solidFill>
              </a:rPr>
              <a:t>Education</a:t>
            </a:r>
            <a:endParaRPr lang="cy-GB" noProof="0" dirty="0">
              <a:solidFill>
                <a:schemeClr val="bg1"/>
              </a:solidFill>
            </a:endParaRPr>
          </a:p>
        </p:txBody>
      </p:sp>
      <p:sp>
        <p:nvSpPr>
          <p:cNvPr id="4" name="Content Placeholder 3"/>
          <p:cNvSpPr>
            <a:spLocks noGrp="1"/>
          </p:cNvSpPr>
          <p:nvPr>
            <p:ph sz="half" idx="1"/>
          </p:nvPr>
        </p:nvSpPr>
        <p:spPr>
          <a:xfrm>
            <a:off x="1052633" y="2160709"/>
            <a:ext cx="4878389" cy="4169069"/>
          </a:xfrm>
        </p:spPr>
        <p:txBody>
          <a:bodyPr>
            <a:normAutofit fontScale="85000" lnSpcReduction="20000"/>
          </a:bodyPr>
          <a:lstStyle/>
          <a:p>
            <a:r>
              <a:rPr lang="en-GB" dirty="0" err="1">
                <a:solidFill>
                  <a:schemeClr val="bg1"/>
                </a:solidFill>
              </a:rPr>
              <a:t>Profion</a:t>
            </a:r>
            <a:r>
              <a:rPr lang="en-GB" dirty="0">
                <a:solidFill>
                  <a:schemeClr val="bg1"/>
                </a:solidFill>
              </a:rPr>
              <a:t> ac </a:t>
            </a:r>
            <a:r>
              <a:rPr lang="en-GB" dirty="0" err="1">
                <a:solidFill>
                  <a:schemeClr val="bg1"/>
                </a:solidFill>
              </a:rPr>
              <a:t>Arholiadau</a:t>
            </a:r>
            <a:endParaRPr lang="en-GB" dirty="0">
              <a:solidFill>
                <a:schemeClr val="bg1"/>
              </a:solidFill>
            </a:endParaRPr>
          </a:p>
          <a:p>
            <a:r>
              <a:rPr lang="en-GB" dirty="0" err="1">
                <a:solidFill>
                  <a:schemeClr val="bg1"/>
                </a:solidFill>
              </a:rPr>
              <a:t>Rheoli</a:t>
            </a:r>
            <a:r>
              <a:rPr lang="en-GB" dirty="0">
                <a:solidFill>
                  <a:schemeClr val="bg1"/>
                </a:solidFill>
              </a:rPr>
              <a:t> </a:t>
            </a:r>
            <a:r>
              <a:rPr lang="en-GB" dirty="0" err="1">
                <a:solidFill>
                  <a:schemeClr val="bg1"/>
                </a:solidFill>
              </a:rPr>
              <a:t>ymddygiad</a:t>
            </a:r>
            <a:endParaRPr lang="en-GB" dirty="0">
              <a:solidFill>
                <a:schemeClr val="bg1"/>
              </a:solidFill>
            </a:endParaRPr>
          </a:p>
          <a:p>
            <a:r>
              <a:rPr lang="en-GB" dirty="0" err="1">
                <a:solidFill>
                  <a:schemeClr val="bg1"/>
                </a:solidFill>
              </a:rPr>
              <a:t>Gofal</a:t>
            </a:r>
            <a:r>
              <a:rPr lang="en-GB" dirty="0">
                <a:solidFill>
                  <a:schemeClr val="bg1"/>
                </a:solidFill>
              </a:rPr>
              <a:t> </a:t>
            </a:r>
            <a:r>
              <a:rPr lang="en-GB" dirty="0" err="1">
                <a:solidFill>
                  <a:schemeClr val="bg1"/>
                </a:solidFill>
              </a:rPr>
              <a:t>bugeiliol</a:t>
            </a:r>
            <a:endParaRPr lang="en-GB" dirty="0">
              <a:solidFill>
                <a:schemeClr val="bg1"/>
              </a:solidFill>
            </a:endParaRPr>
          </a:p>
          <a:p>
            <a:r>
              <a:rPr lang="en-GB" dirty="0">
                <a:solidFill>
                  <a:schemeClr val="bg1"/>
                </a:solidFill>
              </a:rPr>
              <a:t>Gwaith </a:t>
            </a:r>
            <a:r>
              <a:rPr lang="en-GB" dirty="0" err="1">
                <a:solidFill>
                  <a:schemeClr val="bg1"/>
                </a:solidFill>
              </a:rPr>
              <a:t>cwrs</a:t>
            </a:r>
            <a:endParaRPr lang="en-GB" dirty="0">
              <a:solidFill>
                <a:schemeClr val="bg1"/>
              </a:solidFill>
            </a:endParaRPr>
          </a:p>
          <a:p>
            <a:r>
              <a:rPr lang="en-GB" dirty="0" err="1">
                <a:solidFill>
                  <a:schemeClr val="bg1"/>
                </a:solidFill>
              </a:rPr>
              <a:t>Gwersi</a:t>
            </a:r>
            <a:r>
              <a:rPr lang="en-GB" dirty="0">
                <a:solidFill>
                  <a:schemeClr val="bg1"/>
                </a:solidFill>
              </a:rPr>
              <a:t>/</a:t>
            </a:r>
            <a:r>
              <a:rPr lang="en-GB" dirty="0" err="1">
                <a:solidFill>
                  <a:schemeClr val="bg1"/>
                </a:solidFill>
              </a:rPr>
              <a:t>Rhaglenni</a:t>
            </a:r>
            <a:r>
              <a:rPr lang="en-GB" dirty="0">
                <a:solidFill>
                  <a:schemeClr val="bg1"/>
                </a:solidFill>
              </a:rPr>
              <a:t> </a:t>
            </a:r>
            <a:r>
              <a:rPr lang="en-GB" dirty="0" err="1">
                <a:solidFill>
                  <a:schemeClr val="bg1"/>
                </a:solidFill>
              </a:rPr>
              <a:t>Astudio</a:t>
            </a:r>
            <a:endParaRPr lang="en-GB" dirty="0">
              <a:solidFill>
                <a:schemeClr val="bg1"/>
              </a:solidFill>
            </a:endParaRPr>
          </a:p>
          <a:p>
            <a:r>
              <a:rPr lang="en-GB" dirty="0" err="1">
                <a:solidFill>
                  <a:schemeClr val="bg1"/>
                </a:solidFill>
              </a:rPr>
              <a:t>Tracio</a:t>
            </a:r>
            <a:r>
              <a:rPr lang="en-GB" dirty="0">
                <a:solidFill>
                  <a:schemeClr val="bg1"/>
                </a:solidFill>
              </a:rPr>
              <a:t>/</a:t>
            </a:r>
            <a:r>
              <a:rPr lang="en-GB" dirty="0" err="1">
                <a:solidFill>
                  <a:schemeClr val="bg1"/>
                </a:solidFill>
              </a:rPr>
              <a:t>Monitro</a:t>
            </a:r>
            <a:r>
              <a:rPr lang="en-GB" dirty="0">
                <a:solidFill>
                  <a:schemeClr val="bg1"/>
                </a:solidFill>
              </a:rPr>
              <a:t> </a:t>
            </a:r>
            <a:r>
              <a:rPr lang="cy-GB" dirty="0">
                <a:solidFill>
                  <a:schemeClr val="bg1"/>
                </a:solidFill>
              </a:rPr>
              <a:t>(Baker, </a:t>
            </a:r>
            <a:r>
              <a:rPr lang="cy-GB" dirty="0" err="1">
                <a:solidFill>
                  <a:schemeClr val="bg1"/>
                </a:solidFill>
              </a:rPr>
              <a:t>Bielli</a:t>
            </a:r>
            <a:r>
              <a:rPr lang="cy-GB" dirty="0">
                <a:solidFill>
                  <a:schemeClr val="bg1"/>
                </a:solidFill>
              </a:rPr>
              <a:t>, 2019)</a:t>
            </a:r>
          </a:p>
          <a:p>
            <a:pPr marL="0" indent="0">
              <a:buNone/>
            </a:pPr>
            <a:r>
              <a:rPr lang="cy-GB" dirty="0">
                <a:solidFill>
                  <a:schemeClr val="bg1"/>
                </a:solidFill>
              </a:rPr>
              <a:t>Yn fy nyddiau ysgol i, yr unig dechnoleg a ddefnyddiwyd oedd ambell ffilm a ddangoswyd mewn gwers fioleg neu ddaearyddiaeth neu ar ddiwedd tymor.</a:t>
            </a:r>
            <a:endParaRPr lang="en-GB" dirty="0">
              <a:solidFill>
                <a:schemeClr val="bg1"/>
              </a:solidFill>
            </a:endParaRPr>
          </a:p>
        </p:txBody>
      </p:sp>
      <p:sp>
        <p:nvSpPr>
          <p:cNvPr id="5" name="Content Placeholder 4"/>
          <p:cNvSpPr>
            <a:spLocks noGrp="1"/>
          </p:cNvSpPr>
          <p:nvPr>
            <p:ph sz="half" idx="2"/>
          </p:nvPr>
        </p:nvSpPr>
        <p:spPr>
          <a:xfrm>
            <a:off x="6447408" y="2249486"/>
            <a:ext cx="4875211" cy="4080292"/>
          </a:xfrm>
        </p:spPr>
        <p:txBody>
          <a:bodyPr>
            <a:normAutofit fontScale="85000" lnSpcReduction="20000"/>
          </a:bodyPr>
          <a:lstStyle/>
          <a:p>
            <a:r>
              <a:rPr lang="cy-GB" noProof="0" dirty="0" err="1">
                <a:solidFill>
                  <a:schemeClr val="bg1"/>
                </a:solidFill>
              </a:rPr>
              <a:t>Testing</a:t>
            </a:r>
            <a:r>
              <a:rPr lang="cy-GB" noProof="0" dirty="0">
                <a:solidFill>
                  <a:schemeClr val="bg1"/>
                </a:solidFill>
              </a:rPr>
              <a:t> </a:t>
            </a:r>
            <a:r>
              <a:rPr lang="cy-GB" noProof="0" dirty="0" err="1">
                <a:solidFill>
                  <a:schemeClr val="bg1"/>
                </a:solidFill>
              </a:rPr>
              <a:t>and</a:t>
            </a:r>
            <a:r>
              <a:rPr lang="cy-GB" noProof="0" dirty="0">
                <a:solidFill>
                  <a:schemeClr val="bg1"/>
                </a:solidFill>
              </a:rPr>
              <a:t> </a:t>
            </a:r>
            <a:r>
              <a:rPr lang="cy-GB" noProof="0" dirty="0" err="1">
                <a:solidFill>
                  <a:schemeClr val="bg1"/>
                </a:solidFill>
              </a:rPr>
              <a:t>Exams</a:t>
            </a:r>
            <a:endParaRPr lang="cy-GB" noProof="0" dirty="0">
              <a:solidFill>
                <a:schemeClr val="bg1"/>
              </a:solidFill>
            </a:endParaRPr>
          </a:p>
          <a:p>
            <a:r>
              <a:rPr lang="cy-GB" noProof="0" dirty="0" err="1">
                <a:solidFill>
                  <a:schemeClr val="bg1"/>
                </a:solidFill>
              </a:rPr>
              <a:t>Behaviour</a:t>
            </a:r>
            <a:r>
              <a:rPr lang="cy-GB" noProof="0" dirty="0">
                <a:solidFill>
                  <a:schemeClr val="bg1"/>
                </a:solidFill>
              </a:rPr>
              <a:t> </a:t>
            </a:r>
            <a:r>
              <a:rPr lang="cy-GB" noProof="0" dirty="0" err="1">
                <a:solidFill>
                  <a:schemeClr val="bg1"/>
                </a:solidFill>
              </a:rPr>
              <a:t>management</a:t>
            </a:r>
            <a:endParaRPr lang="cy-GB" noProof="0" dirty="0">
              <a:solidFill>
                <a:schemeClr val="bg1"/>
              </a:solidFill>
            </a:endParaRPr>
          </a:p>
          <a:p>
            <a:r>
              <a:rPr lang="cy-GB" noProof="0" dirty="0" err="1">
                <a:solidFill>
                  <a:schemeClr val="bg1"/>
                </a:solidFill>
              </a:rPr>
              <a:t>Pastoral</a:t>
            </a:r>
            <a:r>
              <a:rPr lang="cy-GB" noProof="0" dirty="0">
                <a:solidFill>
                  <a:schemeClr val="bg1"/>
                </a:solidFill>
              </a:rPr>
              <a:t> Care</a:t>
            </a:r>
          </a:p>
          <a:p>
            <a:r>
              <a:rPr lang="cy-GB" noProof="0" dirty="0" err="1">
                <a:solidFill>
                  <a:schemeClr val="bg1"/>
                </a:solidFill>
              </a:rPr>
              <a:t>Coursework</a:t>
            </a:r>
            <a:endParaRPr lang="cy-GB" noProof="0" dirty="0">
              <a:solidFill>
                <a:schemeClr val="bg1"/>
              </a:solidFill>
            </a:endParaRPr>
          </a:p>
          <a:p>
            <a:r>
              <a:rPr lang="cy-GB" noProof="0" dirty="0" err="1">
                <a:solidFill>
                  <a:schemeClr val="bg1"/>
                </a:solidFill>
              </a:rPr>
              <a:t>Lessons</a:t>
            </a:r>
            <a:r>
              <a:rPr lang="cy-GB" noProof="0" dirty="0">
                <a:solidFill>
                  <a:schemeClr val="bg1"/>
                </a:solidFill>
              </a:rPr>
              <a:t>/</a:t>
            </a:r>
            <a:r>
              <a:rPr lang="cy-GB" noProof="0" dirty="0" err="1">
                <a:solidFill>
                  <a:schemeClr val="bg1"/>
                </a:solidFill>
              </a:rPr>
              <a:t>Programmes</a:t>
            </a:r>
            <a:r>
              <a:rPr lang="cy-GB" noProof="0" dirty="0">
                <a:solidFill>
                  <a:schemeClr val="bg1"/>
                </a:solidFill>
              </a:rPr>
              <a:t> of </a:t>
            </a:r>
            <a:r>
              <a:rPr lang="cy-GB" noProof="0" dirty="0" err="1">
                <a:solidFill>
                  <a:schemeClr val="bg1"/>
                </a:solidFill>
              </a:rPr>
              <a:t>Study</a:t>
            </a:r>
            <a:endParaRPr lang="cy-GB" noProof="0" dirty="0">
              <a:solidFill>
                <a:schemeClr val="bg1"/>
              </a:solidFill>
            </a:endParaRPr>
          </a:p>
          <a:p>
            <a:r>
              <a:rPr lang="cy-GB" noProof="0" dirty="0" err="1">
                <a:solidFill>
                  <a:schemeClr val="bg1"/>
                </a:solidFill>
              </a:rPr>
              <a:t>Tracking</a:t>
            </a:r>
            <a:r>
              <a:rPr lang="cy-GB" noProof="0" dirty="0">
                <a:solidFill>
                  <a:schemeClr val="bg1"/>
                </a:solidFill>
              </a:rPr>
              <a:t>/</a:t>
            </a:r>
            <a:r>
              <a:rPr lang="cy-GB" noProof="0" dirty="0" err="1">
                <a:solidFill>
                  <a:schemeClr val="bg1"/>
                </a:solidFill>
              </a:rPr>
              <a:t>Monitoring</a:t>
            </a:r>
            <a:r>
              <a:rPr lang="cy-GB" noProof="0" dirty="0">
                <a:solidFill>
                  <a:schemeClr val="bg1"/>
                </a:solidFill>
              </a:rPr>
              <a:t> (Baker, </a:t>
            </a:r>
            <a:r>
              <a:rPr lang="cy-GB" noProof="0" dirty="0" err="1">
                <a:solidFill>
                  <a:schemeClr val="bg1"/>
                </a:solidFill>
              </a:rPr>
              <a:t>Bielli</a:t>
            </a:r>
            <a:r>
              <a:rPr lang="cy-GB" noProof="0" dirty="0">
                <a:solidFill>
                  <a:schemeClr val="bg1"/>
                </a:solidFill>
              </a:rPr>
              <a:t>, 2019)</a:t>
            </a:r>
          </a:p>
          <a:p>
            <a:pPr marL="0" indent="0">
              <a:buNone/>
            </a:pPr>
            <a:r>
              <a:rPr lang="cy-GB" noProof="0" dirty="0" err="1">
                <a:solidFill>
                  <a:schemeClr val="bg1"/>
                </a:solidFill>
              </a:rPr>
              <a:t>In</a:t>
            </a:r>
            <a:r>
              <a:rPr lang="cy-GB" noProof="0" dirty="0">
                <a:solidFill>
                  <a:schemeClr val="bg1"/>
                </a:solidFill>
              </a:rPr>
              <a:t> </a:t>
            </a:r>
            <a:r>
              <a:rPr lang="cy-GB" noProof="0" dirty="0" err="1">
                <a:solidFill>
                  <a:schemeClr val="bg1"/>
                </a:solidFill>
              </a:rPr>
              <a:t>my</a:t>
            </a:r>
            <a:r>
              <a:rPr lang="cy-GB" noProof="0" dirty="0">
                <a:solidFill>
                  <a:schemeClr val="bg1"/>
                </a:solidFill>
              </a:rPr>
              <a:t> </a:t>
            </a:r>
            <a:r>
              <a:rPr lang="cy-GB" noProof="0" dirty="0" err="1">
                <a:solidFill>
                  <a:schemeClr val="bg1"/>
                </a:solidFill>
              </a:rPr>
              <a:t>school</a:t>
            </a:r>
            <a:r>
              <a:rPr lang="cy-GB" noProof="0" dirty="0">
                <a:solidFill>
                  <a:schemeClr val="bg1"/>
                </a:solidFill>
              </a:rPr>
              <a:t> </a:t>
            </a:r>
            <a:r>
              <a:rPr lang="cy-GB" noProof="0" dirty="0" err="1">
                <a:solidFill>
                  <a:schemeClr val="bg1"/>
                </a:solidFill>
              </a:rPr>
              <a:t>days</a:t>
            </a:r>
            <a:r>
              <a:rPr lang="cy-GB" noProof="0" dirty="0">
                <a:solidFill>
                  <a:schemeClr val="bg1"/>
                </a:solidFill>
              </a:rPr>
              <a:t>, the </a:t>
            </a:r>
            <a:r>
              <a:rPr lang="cy-GB" noProof="0" dirty="0" err="1">
                <a:solidFill>
                  <a:schemeClr val="bg1"/>
                </a:solidFill>
              </a:rPr>
              <a:t>only</a:t>
            </a:r>
            <a:r>
              <a:rPr lang="cy-GB" noProof="0" dirty="0">
                <a:solidFill>
                  <a:schemeClr val="bg1"/>
                </a:solidFill>
              </a:rPr>
              <a:t> </a:t>
            </a:r>
            <a:r>
              <a:rPr lang="cy-GB" noProof="0" dirty="0" err="1">
                <a:solidFill>
                  <a:schemeClr val="bg1"/>
                </a:solidFill>
              </a:rPr>
              <a:t>technology</a:t>
            </a:r>
            <a:r>
              <a:rPr lang="cy-GB" noProof="0" dirty="0">
                <a:solidFill>
                  <a:schemeClr val="bg1"/>
                </a:solidFill>
              </a:rPr>
              <a:t> </a:t>
            </a:r>
            <a:r>
              <a:rPr lang="cy-GB" noProof="0" dirty="0" err="1">
                <a:solidFill>
                  <a:schemeClr val="bg1"/>
                </a:solidFill>
              </a:rPr>
              <a:t>used</a:t>
            </a:r>
            <a:r>
              <a:rPr lang="cy-GB" noProof="0" dirty="0">
                <a:solidFill>
                  <a:schemeClr val="bg1"/>
                </a:solidFill>
              </a:rPr>
              <a:t> was the </a:t>
            </a:r>
            <a:r>
              <a:rPr lang="cy-GB" noProof="0" dirty="0" err="1">
                <a:solidFill>
                  <a:schemeClr val="bg1"/>
                </a:solidFill>
              </a:rPr>
              <a:t>odd</a:t>
            </a:r>
            <a:r>
              <a:rPr lang="cy-GB" noProof="0" dirty="0">
                <a:solidFill>
                  <a:schemeClr val="bg1"/>
                </a:solidFill>
              </a:rPr>
              <a:t> </a:t>
            </a:r>
            <a:r>
              <a:rPr lang="cy-GB" noProof="0" dirty="0" err="1">
                <a:solidFill>
                  <a:schemeClr val="bg1"/>
                </a:solidFill>
              </a:rPr>
              <a:t>film</a:t>
            </a:r>
            <a:r>
              <a:rPr lang="cy-GB" noProof="0" dirty="0">
                <a:solidFill>
                  <a:schemeClr val="bg1"/>
                </a:solidFill>
              </a:rPr>
              <a:t> </a:t>
            </a:r>
            <a:r>
              <a:rPr lang="cy-GB" noProof="0" dirty="0" err="1">
                <a:solidFill>
                  <a:schemeClr val="bg1"/>
                </a:solidFill>
              </a:rPr>
              <a:t>shown</a:t>
            </a:r>
            <a:r>
              <a:rPr lang="cy-GB" noProof="0" dirty="0">
                <a:solidFill>
                  <a:schemeClr val="bg1"/>
                </a:solidFill>
              </a:rPr>
              <a:t> </a:t>
            </a:r>
            <a:r>
              <a:rPr lang="cy-GB" noProof="0" dirty="0" err="1">
                <a:solidFill>
                  <a:schemeClr val="bg1"/>
                </a:solidFill>
              </a:rPr>
              <a:t>in</a:t>
            </a:r>
            <a:r>
              <a:rPr lang="cy-GB" noProof="0" dirty="0">
                <a:solidFill>
                  <a:schemeClr val="bg1"/>
                </a:solidFill>
              </a:rPr>
              <a:t> </a:t>
            </a:r>
            <a:r>
              <a:rPr lang="cy-GB" noProof="0" dirty="0" err="1">
                <a:solidFill>
                  <a:schemeClr val="bg1"/>
                </a:solidFill>
              </a:rPr>
              <a:t>biology</a:t>
            </a:r>
            <a:r>
              <a:rPr lang="cy-GB" noProof="0" dirty="0">
                <a:solidFill>
                  <a:schemeClr val="bg1"/>
                </a:solidFill>
              </a:rPr>
              <a:t> or </a:t>
            </a:r>
            <a:r>
              <a:rPr lang="cy-GB" noProof="0" dirty="0" err="1">
                <a:solidFill>
                  <a:schemeClr val="bg1"/>
                </a:solidFill>
              </a:rPr>
              <a:t>geography</a:t>
            </a:r>
            <a:r>
              <a:rPr lang="cy-GB" noProof="0" dirty="0">
                <a:solidFill>
                  <a:schemeClr val="bg1"/>
                </a:solidFill>
              </a:rPr>
              <a:t> or at the </a:t>
            </a:r>
            <a:r>
              <a:rPr lang="cy-GB" noProof="0" dirty="0" err="1">
                <a:solidFill>
                  <a:schemeClr val="bg1"/>
                </a:solidFill>
              </a:rPr>
              <a:t>end</a:t>
            </a:r>
            <a:r>
              <a:rPr lang="cy-GB" noProof="0" dirty="0">
                <a:solidFill>
                  <a:schemeClr val="bg1"/>
                </a:solidFill>
              </a:rPr>
              <a:t> of term.</a:t>
            </a:r>
          </a:p>
          <a:p>
            <a:endParaRPr lang="cy-GB" noProof="0" dirty="0"/>
          </a:p>
        </p:txBody>
      </p:sp>
      <p:pic>
        <p:nvPicPr>
          <p:cNvPr id="6" name="Picture 5" descr="Graphical user interface, website&#10;&#10;Description automatically generated">
            <a:extLst>
              <a:ext uri="{FF2B5EF4-FFF2-40B4-BE49-F238E27FC236}">
                <a16:creationId xmlns:a16="http://schemas.microsoft.com/office/drawing/2014/main" id="{08D24EB1-A18B-43E8-AC50-60A53524BC5C}"/>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9462967" y="519603"/>
            <a:ext cx="1676400" cy="1676400"/>
          </a:xfrm>
          <a:prstGeom prst="rect">
            <a:avLst/>
          </a:prstGeom>
        </p:spPr>
      </p:pic>
    </p:spTree>
    <p:extLst>
      <p:ext uri="{BB962C8B-B14F-4D97-AF65-F5344CB8AC3E}">
        <p14:creationId xmlns:p14="http://schemas.microsoft.com/office/powerpoint/2010/main" val="21930809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141413" y="618518"/>
            <a:ext cx="9905998" cy="1113178"/>
          </a:xfrm>
        </p:spPr>
        <p:txBody>
          <a:bodyPr/>
          <a:lstStyle/>
          <a:p>
            <a:r>
              <a:rPr lang="cy-GB" noProof="0" dirty="0">
                <a:solidFill>
                  <a:schemeClr val="bg1"/>
                </a:solidFill>
              </a:rPr>
              <a:t>DEALLUSRWYDD ARTIFFISIAL MEWN ADDYSG </a:t>
            </a:r>
            <a:r>
              <a:rPr lang="cy-GB" noProof="0" dirty="0" err="1">
                <a:solidFill>
                  <a:schemeClr val="bg1"/>
                </a:solidFill>
              </a:rPr>
              <a:t>Artificial</a:t>
            </a:r>
            <a:r>
              <a:rPr lang="cy-GB" noProof="0" dirty="0">
                <a:solidFill>
                  <a:schemeClr val="bg1"/>
                </a:solidFill>
              </a:rPr>
              <a:t> </a:t>
            </a:r>
            <a:r>
              <a:rPr lang="cy-GB" noProof="0" dirty="0" err="1">
                <a:solidFill>
                  <a:schemeClr val="bg1"/>
                </a:solidFill>
              </a:rPr>
              <a:t>Intelligence</a:t>
            </a:r>
            <a:r>
              <a:rPr lang="cy-GB" noProof="0" dirty="0">
                <a:solidFill>
                  <a:schemeClr val="bg1"/>
                </a:solidFill>
              </a:rPr>
              <a:t> </a:t>
            </a:r>
            <a:r>
              <a:rPr lang="cy-GB" noProof="0" dirty="0" err="1">
                <a:solidFill>
                  <a:schemeClr val="bg1"/>
                </a:solidFill>
              </a:rPr>
              <a:t>in</a:t>
            </a:r>
            <a:r>
              <a:rPr lang="cy-GB" noProof="0" dirty="0">
                <a:solidFill>
                  <a:schemeClr val="bg1"/>
                </a:solidFill>
              </a:rPr>
              <a:t> </a:t>
            </a:r>
            <a:r>
              <a:rPr lang="cy-GB" noProof="0" dirty="0" err="1">
                <a:solidFill>
                  <a:schemeClr val="bg1"/>
                </a:solidFill>
              </a:rPr>
              <a:t>Education</a:t>
            </a:r>
            <a:endParaRPr lang="cy-GB" noProof="0" dirty="0">
              <a:solidFill>
                <a:schemeClr val="bg1"/>
              </a:solidFill>
            </a:endParaRPr>
          </a:p>
        </p:txBody>
      </p:sp>
      <p:sp>
        <p:nvSpPr>
          <p:cNvPr id="6" name="Content Placeholder 5"/>
          <p:cNvSpPr>
            <a:spLocks noGrp="1"/>
          </p:cNvSpPr>
          <p:nvPr>
            <p:ph sz="half" idx="1"/>
          </p:nvPr>
        </p:nvSpPr>
        <p:spPr>
          <a:xfrm>
            <a:off x="485522" y="1731696"/>
            <a:ext cx="5534277" cy="1586039"/>
          </a:xfrm>
        </p:spPr>
        <p:txBody>
          <a:bodyPr>
            <a:normAutofit fontScale="85000" lnSpcReduction="10000"/>
          </a:bodyPr>
          <a:lstStyle/>
          <a:p>
            <a:pPr marL="0" indent="0">
              <a:buNone/>
            </a:pPr>
            <a:r>
              <a:rPr lang="cy-GB" dirty="0">
                <a:solidFill>
                  <a:schemeClr val="bg1"/>
                </a:solidFill>
              </a:rPr>
              <a:t>Er mai ychydig iawn o sylw mae wedi’i gael, mae dulliau Deallusrwydd Artiffisial mewn addysg eisoes yn cael eu defnyddio mewn ysgolion a cholegau yn y DU a ledled y byd – heddiw</a:t>
            </a:r>
            <a:r>
              <a:rPr lang="en-GB" dirty="0">
                <a:solidFill>
                  <a:schemeClr val="bg1"/>
                </a:solidFill>
              </a:rPr>
              <a:t>.</a:t>
            </a:r>
          </a:p>
        </p:txBody>
      </p:sp>
      <p:sp>
        <p:nvSpPr>
          <p:cNvPr id="7" name="Content Placeholder 6"/>
          <p:cNvSpPr>
            <a:spLocks noGrp="1"/>
          </p:cNvSpPr>
          <p:nvPr>
            <p:ph sz="half" idx="2"/>
          </p:nvPr>
        </p:nvSpPr>
        <p:spPr>
          <a:xfrm>
            <a:off x="6172200" y="1731696"/>
            <a:ext cx="5642172" cy="1715511"/>
          </a:xfrm>
        </p:spPr>
        <p:txBody>
          <a:bodyPr>
            <a:normAutofit fontScale="85000" lnSpcReduction="10000"/>
          </a:bodyPr>
          <a:lstStyle/>
          <a:p>
            <a:r>
              <a:rPr lang="cy-GB" sz="2800" noProof="0" dirty="0" err="1">
                <a:solidFill>
                  <a:schemeClr val="bg1"/>
                </a:solidFill>
              </a:rPr>
              <a:t>Despite</a:t>
            </a:r>
            <a:r>
              <a:rPr lang="cy-GB" sz="2800" noProof="0" dirty="0">
                <a:solidFill>
                  <a:schemeClr val="bg1"/>
                </a:solidFill>
              </a:rPr>
              <a:t> minimal </a:t>
            </a:r>
            <a:r>
              <a:rPr lang="cy-GB" sz="2800" noProof="0" dirty="0" err="1">
                <a:solidFill>
                  <a:schemeClr val="bg1"/>
                </a:solidFill>
              </a:rPr>
              <a:t>attention</a:t>
            </a:r>
            <a:r>
              <a:rPr lang="cy-GB" sz="2800" noProof="0" dirty="0">
                <a:solidFill>
                  <a:schemeClr val="bg1"/>
                </a:solidFill>
              </a:rPr>
              <a:t>, </a:t>
            </a:r>
            <a:r>
              <a:rPr lang="cy-GB" sz="2800" noProof="0" dirty="0" err="1">
                <a:solidFill>
                  <a:schemeClr val="bg1"/>
                </a:solidFill>
              </a:rPr>
              <a:t>Artificial</a:t>
            </a:r>
            <a:r>
              <a:rPr lang="cy-GB" sz="2800" noProof="0" dirty="0">
                <a:solidFill>
                  <a:schemeClr val="bg1"/>
                </a:solidFill>
              </a:rPr>
              <a:t> </a:t>
            </a:r>
            <a:r>
              <a:rPr lang="cy-GB" sz="2800" dirty="0" err="1">
                <a:solidFill>
                  <a:schemeClr val="bg1"/>
                </a:solidFill>
              </a:rPr>
              <a:t>Intelligence</a:t>
            </a:r>
            <a:r>
              <a:rPr lang="cy-GB" sz="2800" dirty="0">
                <a:solidFill>
                  <a:schemeClr val="bg1"/>
                </a:solidFill>
              </a:rPr>
              <a:t> </a:t>
            </a:r>
            <a:r>
              <a:rPr lang="cy-GB" sz="2800" noProof="0" dirty="0" err="1">
                <a:solidFill>
                  <a:schemeClr val="bg1"/>
                </a:solidFill>
              </a:rPr>
              <a:t>tools</a:t>
            </a:r>
            <a:r>
              <a:rPr lang="cy-GB" sz="2800" noProof="0" dirty="0">
                <a:solidFill>
                  <a:schemeClr val="bg1"/>
                </a:solidFill>
              </a:rPr>
              <a:t> </a:t>
            </a:r>
            <a:r>
              <a:rPr lang="cy-GB" sz="2800" noProof="0" dirty="0" err="1">
                <a:solidFill>
                  <a:schemeClr val="bg1"/>
                </a:solidFill>
              </a:rPr>
              <a:t>are</a:t>
            </a:r>
            <a:r>
              <a:rPr lang="cy-GB" sz="2800" noProof="0" dirty="0">
                <a:solidFill>
                  <a:schemeClr val="bg1"/>
                </a:solidFill>
              </a:rPr>
              <a:t> </a:t>
            </a:r>
            <a:r>
              <a:rPr lang="cy-GB" sz="2800" noProof="0" dirty="0" err="1">
                <a:solidFill>
                  <a:schemeClr val="bg1"/>
                </a:solidFill>
              </a:rPr>
              <a:t>already</a:t>
            </a:r>
            <a:r>
              <a:rPr lang="cy-GB" sz="2800" noProof="0" dirty="0">
                <a:solidFill>
                  <a:schemeClr val="bg1"/>
                </a:solidFill>
              </a:rPr>
              <a:t> </a:t>
            </a:r>
            <a:r>
              <a:rPr lang="cy-GB" sz="2800" noProof="0" dirty="0" err="1">
                <a:solidFill>
                  <a:schemeClr val="bg1"/>
                </a:solidFill>
              </a:rPr>
              <a:t>being</a:t>
            </a:r>
            <a:r>
              <a:rPr lang="cy-GB" sz="2800" noProof="0" dirty="0">
                <a:solidFill>
                  <a:schemeClr val="bg1"/>
                </a:solidFill>
              </a:rPr>
              <a:t> </a:t>
            </a:r>
            <a:r>
              <a:rPr lang="cy-GB" sz="2800" noProof="0" dirty="0" err="1">
                <a:solidFill>
                  <a:schemeClr val="bg1"/>
                </a:solidFill>
              </a:rPr>
              <a:t>used</a:t>
            </a:r>
            <a:r>
              <a:rPr lang="cy-GB" sz="2800" noProof="0" dirty="0">
                <a:solidFill>
                  <a:schemeClr val="bg1"/>
                </a:solidFill>
              </a:rPr>
              <a:t> </a:t>
            </a:r>
            <a:r>
              <a:rPr lang="cy-GB" sz="2800" noProof="0" dirty="0" err="1">
                <a:solidFill>
                  <a:schemeClr val="bg1"/>
                </a:solidFill>
              </a:rPr>
              <a:t>in</a:t>
            </a:r>
            <a:r>
              <a:rPr lang="cy-GB" sz="2800" noProof="0" dirty="0">
                <a:solidFill>
                  <a:schemeClr val="bg1"/>
                </a:solidFill>
              </a:rPr>
              <a:t> </a:t>
            </a:r>
            <a:r>
              <a:rPr lang="cy-GB" sz="2800" noProof="0" dirty="0" err="1">
                <a:solidFill>
                  <a:schemeClr val="bg1"/>
                </a:solidFill>
              </a:rPr>
              <a:t>schools</a:t>
            </a:r>
            <a:r>
              <a:rPr lang="cy-GB" sz="2800" noProof="0" dirty="0">
                <a:solidFill>
                  <a:schemeClr val="bg1"/>
                </a:solidFill>
              </a:rPr>
              <a:t> </a:t>
            </a:r>
            <a:r>
              <a:rPr lang="cy-GB" sz="2800" noProof="0" dirty="0" err="1">
                <a:solidFill>
                  <a:schemeClr val="bg1"/>
                </a:solidFill>
              </a:rPr>
              <a:t>and</a:t>
            </a:r>
            <a:r>
              <a:rPr lang="cy-GB" sz="2800" noProof="0" dirty="0">
                <a:solidFill>
                  <a:schemeClr val="bg1"/>
                </a:solidFill>
              </a:rPr>
              <a:t> </a:t>
            </a:r>
            <a:r>
              <a:rPr lang="cy-GB" sz="2800" noProof="0" dirty="0" err="1">
                <a:solidFill>
                  <a:schemeClr val="bg1"/>
                </a:solidFill>
              </a:rPr>
              <a:t>colleges</a:t>
            </a:r>
            <a:r>
              <a:rPr lang="cy-GB" sz="2800" noProof="0" dirty="0">
                <a:solidFill>
                  <a:schemeClr val="bg1"/>
                </a:solidFill>
              </a:rPr>
              <a:t> </a:t>
            </a:r>
            <a:r>
              <a:rPr lang="cy-GB" sz="2800" noProof="0" dirty="0" err="1">
                <a:solidFill>
                  <a:schemeClr val="bg1"/>
                </a:solidFill>
              </a:rPr>
              <a:t>in</a:t>
            </a:r>
            <a:r>
              <a:rPr lang="cy-GB" sz="2800" noProof="0" dirty="0">
                <a:solidFill>
                  <a:schemeClr val="bg1"/>
                </a:solidFill>
              </a:rPr>
              <a:t> the UK </a:t>
            </a:r>
            <a:r>
              <a:rPr lang="cy-GB" sz="2800" noProof="0" dirty="0" err="1">
                <a:solidFill>
                  <a:schemeClr val="bg1"/>
                </a:solidFill>
              </a:rPr>
              <a:t>and</a:t>
            </a:r>
            <a:r>
              <a:rPr lang="cy-GB" sz="2800" noProof="0" dirty="0">
                <a:solidFill>
                  <a:schemeClr val="bg1"/>
                </a:solidFill>
              </a:rPr>
              <a:t> </a:t>
            </a:r>
            <a:r>
              <a:rPr lang="cy-GB" sz="2800" noProof="0" dirty="0" err="1">
                <a:solidFill>
                  <a:schemeClr val="bg1"/>
                </a:solidFill>
              </a:rPr>
              <a:t>around</a:t>
            </a:r>
            <a:r>
              <a:rPr lang="cy-GB" sz="2800" noProof="0" dirty="0">
                <a:solidFill>
                  <a:schemeClr val="bg1"/>
                </a:solidFill>
              </a:rPr>
              <a:t> the </a:t>
            </a:r>
            <a:r>
              <a:rPr lang="cy-GB" sz="2800" noProof="0" dirty="0" err="1">
                <a:solidFill>
                  <a:schemeClr val="bg1"/>
                </a:solidFill>
              </a:rPr>
              <a:t>world</a:t>
            </a:r>
            <a:r>
              <a:rPr lang="cy-GB" sz="2800" noProof="0" dirty="0">
                <a:solidFill>
                  <a:schemeClr val="bg1"/>
                </a:solidFill>
              </a:rPr>
              <a:t> – </a:t>
            </a:r>
            <a:r>
              <a:rPr lang="cy-GB" sz="2800" noProof="0" dirty="0" err="1">
                <a:solidFill>
                  <a:schemeClr val="bg1"/>
                </a:solidFill>
              </a:rPr>
              <a:t>today</a:t>
            </a:r>
            <a:r>
              <a:rPr lang="cy-GB" sz="2800" noProof="0" dirty="0">
                <a:solidFill>
                  <a:schemeClr val="bg1"/>
                </a:solidFill>
              </a:rPr>
              <a:t>. </a:t>
            </a:r>
          </a:p>
          <a:p>
            <a:endParaRPr lang="cy-GB" noProof="0" dirty="0"/>
          </a:p>
        </p:txBody>
      </p:sp>
      <p:sp>
        <p:nvSpPr>
          <p:cNvPr id="8" name="TextBox 7"/>
          <p:cNvSpPr txBox="1"/>
          <p:nvPr/>
        </p:nvSpPr>
        <p:spPr>
          <a:xfrm>
            <a:off x="736723" y="3554914"/>
            <a:ext cx="10870953" cy="3046988"/>
          </a:xfrm>
          <a:prstGeom prst="rect">
            <a:avLst/>
          </a:prstGeom>
          <a:solidFill>
            <a:schemeClr val="accent1">
              <a:lumMod val="50000"/>
            </a:schemeClr>
          </a:solidFill>
        </p:spPr>
        <p:txBody>
          <a:bodyPr wrap="square" rtlCol="0">
            <a:spAutoFit/>
          </a:bodyPr>
          <a:lstStyle/>
          <a:p>
            <a:r>
              <a:rPr lang="en-GB" dirty="0"/>
              <a:t>“</a:t>
            </a:r>
            <a:r>
              <a:rPr lang="en-GB" sz="2400" dirty="0"/>
              <a:t>We find learner-facing tools, such as adaptive learning platforms that ‘personalise’ content based on a child’s strengths and weaknesses. </a:t>
            </a:r>
          </a:p>
          <a:p>
            <a:r>
              <a:rPr lang="en-GB" sz="2400" dirty="0"/>
              <a:t>We find teacher-facing tools, such as those which automate marking and administration (one government-backed pilot in China sees children in around 60,000 schools having their homework marked by a computer). </a:t>
            </a:r>
          </a:p>
          <a:p>
            <a:r>
              <a:rPr lang="en-GB" sz="2400" dirty="0"/>
              <a:t>We find system-facing tools, such as those which analyse data from across multiple schools and colleges to predict which are likely to perform less well in inspections” (Baker and Smith, 2019, p. 5). </a:t>
            </a:r>
          </a:p>
        </p:txBody>
      </p:sp>
      <p:pic>
        <p:nvPicPr>
          <p:cNvPr id="3" name="Picture 2" descr="Logo&#10;&#10;Description automatically generated with medium confidence">
            <a:extLst>
              <a:ext uri="{FF2B5EF4-FFF2-40B4-BE49-F238E27FC236}">
                <a16:creationId xmlns:a16="http://schemas.microsoft.com/office/drawing/2014/main" id="{30C33447-EC02-4527-8C21-AC96734559F2}"/>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9840496" y="618518"/>
            <a:ext cx="1374818" cy="917388"/>
          </a:xfrm>
          <a:prstGeom prst="rect">
            <a:avLst/>
          </a:prstGeom>
        </p:spPr>
      </p:pic>
    </p:spTree>
    <p:extLst>
      <p:ext uri="{BB962C8B-B14F-4D97-AF65-F5344CB8AC3E}">
        <p14:creationId xmlns:p14="http://schemas.microsoft.com/office/powerpoint/2010/main" val="18122546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cy-GB" noProof="0" dirty="0">
                <a:solidFill>
                  <a:schemeClr val="bg1"/>
                </a:solidFill>
              </a:rPr>
              <a:t>MANTEISION TECHNOLEG MEWN ADDYSG</a:t>
            </a:r>
            <a:r>
              <a:rPr lang="en-GB" dirty="0">
                <a:solidFill>
                  <a:schemeClr val="bg1"/>
                </a:solidFill>
              </a:rPr>
              <a:t> Advantages of technology in Education</a:t>
            </a:r>
            <a:endParaRPr lang="cy-GB" noProof="0" dirty="0">
              <a:solidFill>
                <a:schemeClr val="bg1"/>
              </a:solidFill>
            </a:endParaRPr>
          </a:p>
        </p:txBody>
      </p:sp>
      <p:sp>
        <p:nvSpPr>
          <p:cNvPr id="3" name="Content Placeholder 2"/>
          <p:cNvSpPr>
            <a:spLocks noGrp="1"/>
          </p:cNvSpPr>
          <p:nvPr>
            <p:ph sz="half" idx="1"/>
          </p:nvPr>
        </p:nvSpPr>
        <p:spPr/>
        <p:txBody>
          <a:bodyPr>
            <a:noAutofit/>
          </a:bodyPr>
          <a:lstStyle/>
          <a:p>
            <a:pPr marL="0" indent="0">
              <a:buNone/>
            </a:pPr>
            <a:r>
              <a:rPr lang="cy-GB" sz="2000" b="1" dirty="0">
                <a:solidFill>
                  <a:schemeClr val="bg1"/>
                </a:solidFill>
              </a:rPr>
              <a:t>O blaid: Yr Elfen Bositif i Dechnoleg a Phlant</a:t>
            </a:r>
            <a:endParaRPr lang="cy-GB" sz="2000" dirty="0">
              <a:solidFill>
                <a:schemeClr val="bg1"/>
              </a:solidFill>
            </a:endParaRPr>
          </a:p>
          <a:p>
            <a:r>
              <a:rPr lang="cy-GB" sz="2000" dirty="0">
                <a:solidFill>
                  <a:schemeClr val="bg1"/>
                </a:solidFill>
              </a:rPr>
              <a:t>Diweddaru’r Dosbarth</a:t>
            </a:r>
          </a:p>
          <a:p>
            <a:r>
              <a:rPr lang="cy-GB" sz="2000" dirty="0">
                <a:solidFill>
                  <a:schemeClr val="bg1"/>
                </a:solidFill>
              </a:rPr>
              <a:t>Cystadlu â’r </a:t>
            </a:r>
            <a:r>
              <a:rPr lang="cy-GB" sz="2000" dirty="0" err="1">
                <a:solidFill>
                  <a:schemeClr val="bg1"/>
                </a:solidFill>
              </a:rPr>
              <a:t>Jonesiaid</a:t>
            </a:r>
            <a:endParaRPr lang="cy-GB" sz="2000" dirty="0">
              <a:solidFill>
                <a:schemeClr val="bg1"/>
              </a:solidFill>
            </a:endParaRPr>
          </a:p>
          <a:p>
            <a:r>
              <a:rPr lang="cy-GB" sz="2000" dirty="0">
                <a:solidFill>
                  <a:schemeClr val="bg1"/>
                </a:solidFill>
              </a:rPr>
              <a:t>Ehangu Cylchoedd Cymdeithasol</a:t>
            </a:r>
          </a:p>
          <a:p>
            <a:r>
              <a:rPr lang="cy-GB" sz="2000" dirty="0">
                <a:solidFill>
                  <a:schemeClr val="bg1"/>
                </a:solidFill>
              </a:rPr>
              <a:t>Mwy o Resymu Gweledol</a:t>
            </a:r>
          </a:p>
          <a:p>
            <a:r>
              <a:rPr lang="cy-GB" sz="2000" dirty="0">
                <a:solidFill>
                  <a:schemeClr val="bg1"/>
                </a:solidFill>
              </a:rPr>
              <a:t>Technoleg Gynorthwyol</a:t>
            </a:r>
          </a:p>
          <a:p>
            <a:r>
              <a:rPr lang="cy-GB" sz="2000" dirty="0">
                <a:solidFill>
                  <a:schemeClr val="bg1"/>
                </a:solidFill>
              </a:rPr>
              <a:t>Tracio plant</a:t>
            </a:r>
          </a:p>
          <a:p>
            <a:pPr marL="0" indent="0">
              <a:buNone/>
            </a:pPr>
            <a:r>
              <a:rPr lang="cy-GB" sz="2000" dirty="0">
                <a:solidFill>
                  <a:schemeClr val="bg1"/>
                </a:solidFill>
              </a:rPr>
              <a:t>(</a:t>
            </a:r>
            <a:r>
              <a:rPr lang="cy-GB" sz="2000" dirty="0" err="1">
                <a:solidFill>
                  <a:schemeClr val="bg1"/>
                </a:solidFill>
              </a:rPr>
              <a:t>Hatch</a:t>
            </a:r>
            <a:r>
              <a:rPr lang="cy-GB" sz="2000" dirty="0">
                <a:solidFill>
                  <a:schemeClr val="bg1"/>
                </a:solidFill>
              </a:rPr>
              <a:t>, 2011)</a:t>
            </a:r>
          </a:p>
        </p:txBody>
      </p:sp>
      <p:sp>
        <p:nvSpPr>
          <p:cNvPr id="4" name="Content Placeholder 3"/>
          <p:cNvSpPr>
            <a:spLocks noGrp="1"/>
          </p:cNvSpPr>
          <p:nvPr>
            <p:ph sz="half" idx="2"/>
          </p:nvPr>
        </p:nvSpPr>
        <p:spPr>
          <a:xfrm>
            <a:off x="6731493" y="2311630"/>
            <a:ext cx="4875211" cy="3541714"/>
          </a:xfrm>
        </p:spPr>
        <p:txBody>
          <a:bodyPr>
            <a:noAutofit/>
          </a:bodyPr>
          <a:lstStyle/>
          <a:p>
            <a:pPr marL="0" indent="0">
              <a:buNone/>
            </a:pPr>
            <a:r>
              <a:rPr lang="cy-GB" sz="2000" b="1" noProof="0" dirty="0" err="1">
                <a:solidFill>
                  <a:schemeClr val="bg1"/>
                </a:solidFill>
              </a:rPr>
              <a:t>Pros</a:t>
            </a:r>
            <a:r>
              <a:rPr lang="cy-GB" sz="2000" b="1" noProof="0" dirty="0">
                <a:solidFill>
                  <a:schemeClr val="bg1"/>
                </a:solidFill>
              </a:rPr>
              <a:t>: The </a:t>
            </a:r>
            <a:r>
              <a:rPr lang="cy-GB" sz="2000" b="1" noProof="0" dirty="0" err="1">
                <a:solidFill>
                  <a:schemeClr val="bg1"/>
                </a:solidFill>
              </a:rPr>
              <a:t>Positive</a:t>
            </a:r>
            <a:r>
              <a:rPr lang="cy-GB" sz="2000" b="1" noProof="0" dirty="0">
                <a:solidFill>
                  <a:schemeClr val="bg1"/>
                </a:solidFill>
              </a:rPr>
              <a:t> </a:t>
            </a:r>
            <a:r>
              <a:rPr lang="cy-GB" sz="2000" b="1" noProof="0" dirty="0" err="1">
                <a:solidFill>
                  <a:schemeClr val="bg1"/>
                </a:solidFill>
              </a:rPr>
              <a:t>Side</a:t>
            </a:r>
            <a:r>
              <a:rPr lang="cy-GB" sz="2000" b="1" noProof="0" dirty="0">
                <a:solidFill>
                  <a:schemeClr val="bg1"/>
                </a:solidFill>
              </a:rPr>
              <a:t> </a:t>
            </a:r>
            <a:r>
              <a:rPr lang="cy-GB" sz="2000" b="1" noProof="0" dirty="0" err="1">
                <a:solidFill>
                  <a:schemeClr val="bg1"/>
                </a:solidFill>
              </a:rPr>
              <a:t>for</a:t>
            </a:r>
            <a:r>
              <a:rPr lang="cy-GB" sz="2000" b="1" noProof="0" dirty="0">
                <a:solidFill>
                  <a:schemeClr val="bg1"/>
                </a:solidFill>
              </a:rPr>
              <a:t> </a:t>
            </a:r>
            <a:r>
              <a:rPr lang="cy-GB" sz="2000" b="1" noProof="0" dirty="0" err="1">
                <a:solidFill>
                  <a:schemeClr val="bg1"/>
                </a:solidFill>
              </a:rPr>
              <a:t>Technology</a:t>
            </a:r>
            <a:r>
              <a:rPr lang="cy-GB" sz="2000" b="1" noProof="0" dirty="0">
                <a:solidFill>
                  <a:schemeClr val="bg1"/>
                </a:solidFill>
              </a:rPr>
              <a:t> </a:t>
            </a:r>
            <a:r>
              <a:rPr lang="cy-GB" sz="2000" b="1" noProof="0" dirty="0" err="1">
                <a:solidFill>
                  <a:schemeClr val="bg1"/>
                </a:solidFill>
              </a:rPr>
              <a:t>and</a:t>
            </a:r>
            <a:r>
              <a:rPr lang="cy-GB" sz="2000" b="1" noProof="0" dirty="0">
                <a:solidFill>
                  <a:schemeClr val="bg1"/>
                </a:solidFill>
              </a:rPr>
              <a:t> </a:t>
            </a:r>
            <a:r>
              <a:rPr lang="cy-GB" sz="2000" b="1" noProof="0" dirty="0" err="1">
                <a:solidFill>
                  <a:schemeClr val="bg1"/>
                </a:solidFill>
              </a:rPr>
              <a:t>Children</a:t>
            </a:r>
            <a:endParaRPr lang="cy-GB" sz="2000" b="1" noProof="0" dirty="0">
              <a:solidFill>
                <a:schemeClr val="bg1"/>
              </a:solidFill>
            </a:endParaRPr>
          </a:p>
          <a:p>
            <a:r>
              <a:rPr lang="cy-GB" sz="2000" noProof="0" dirty="0" err="1">
                <a:solidFill>
                  <a:schemeClr val="bg1"/>
                </a:solidFill>
              </a:rPr>
              <a:t>Updating</a:t>
            </a:r>
            <a:r>
              <a:rPr lang="cy-GB" sz="2000" noProof="0" dirty="0">
                <a:solidFill>
                  <a:schemeClr val="bg1"/>
                </a:solidFill>
              </a:rPr>
              <a:t> the </a:t>
            </a:r>
            <a:r>
              <a:rPr lang="cy-GB" sz="2000" noProof="0" dirty="0" err="1">
                <a:solidFill>
                  <a:schemeClr val="bg1"/>
                </a:solidFill>
              </a:rPr>
              <a:t>Classroom</a:t>
            </a:r>
            <a:r>
              <a:rPr lang="cy-GB" sz="2000" noProof="0" dirty="0">
                <a:solidFill>
                  <a:schemeClr val="bg1"/>
                </a:solidFill>
              </a:rPr>
              <a:t> </a:t>
            </a:r>
          </a:p>
          <a:p>
            <a:r>
              <a:rPr lang="cy-GB" sz="2000" noProof="0" dirty="0" err="1">
                <a:solidFill>
                  <a:schemeClr val="bg1"/>
                </a:solidFill>
              </a:rPr>
              <a:t>Keeping</a:t>
            </a:r>
            <a:r>
              <a:rPr lang="cy-GB" sz="2000" noProof="0" dirty="0">
                <a:solidFill>
                  <a:schemeClr val="bg1"/>
                </a:solidFill>
              </a:rPr>
              <a:t> </a:t>
            </a:r>
            <a:r>
              <a:rPr lang="cy-GB" sz="2000" noProof="0" dirty="0" err="1">
                <a:solidFill>
                  <a:schemeClr val="bg1"/>
                </a:solidFill>
              </a:rPr>
              <a:t>Up</a:t>
            </a:r>
            <a:r>
              <a:rPr lang="cy-GB" sz="2000" noProof="0" dirty="0">
                <a:solidFill>
                  <a:schemeClr val="bg1"/>
                </a:solidFill>
              </a:rPr>
              <a:t> </a:t>
            </a:r>
            <a:r>
              <a:rPr lang="cy-GB" sz="2000" noProof="0" dirty="0" err="1">
                <a:solidFill>
                  <a:schemeClr val="bg1"/>
                </a:solidFill>
              </a:rPr>
              <a:t>with</a:t>
            </a:r>
            <a:r>
              <a:rPr lang="cy-GB" sz="2000" noProof="0" dirty="0">
                <a:solidFill>
                  <a:schemeClr val="bg1"/>
                </a:solidFill>
              </a:rPr>
              <a:t> the </a:t>
            </a:r>
            <a:r>
              <a:rPr lang="cy-GB" sz="2000" noProof="0" dirty="0" err="1">
                <a:solidFill>
                  <a:schemeClr val="bg1"/>
                </a:solidFill>
              </a:rPr>
              <a:t>Joneses</a:t>
            </a:r>
            <a:endParaRPr lang="cy-GB" sz="2000" noProof="0" dirty="0">
              <a:solidFill>
                <a:schemeClr val="bg1"/>
              </a:solidFill>
            </a:endParaRPr>
          </a:p>
          <a:p>
            <a:r>
              <a:rPr lang="cy-GB" sz="2000" noProof="0" dirty="0" err="1">
                <a:solidFill>
                  <a:schemeClr val="bg1"/>
                </a:solidFill>
              </a:rPr>
              <a:t>Widening</a:t>
            </a:r>
            <a:r>
              <a:rPr lang="cy-GB" sz="2000" noProof="0" dirty="0">
                <a:solidFill>
                  <a:schemeClr val="bg1"/>
                </a:solidFill>
              </a:rPr>
              <a:t> </a:t>
            </a:r>
            <a:r>
              <a:rPr lang="cy-GB" sz="2000" noProof="0" dirty="0" err="1">
                <a:solidFill>
                  <a:schemeClr val="bg1"/>
                </a:solidFill>
              </a:rPr>
              <a:t>Social</a:t>
            </a:r>
            <a:r>
              <a:rPr lang="cy-GB" sz="2000" noProof="0" dirty="0">
                <a:solidFill>
                  <a:schemeClr val="bg1"/>
                </a:solidFill>
              </a:rPr>
              <a:t> </a:t>
            </a:r>
            <a:r>
              <a:rPr lang="cy-GB" sz="2000" noProof="0" dirty="0" err="1">
                <a:solidFill>
                  <a:schemeClr val="bg1"/>
                </a:solidFill>
              </a:rPr>
              <a:t>Circles</a:t>
            </a:r>
            <a:endParaRPr lang="cy-GB" sz="2000" noProof="0" dirty="0">
              <a:solidFill>
                <a:schemeClr val="bg1"/>
              </a:solidFill>
            </a:endParaRPr>
          </a:p>
          <a:p>
            <a:r>
              <a:rPr lang="cy-GB" sz="2000" noProof="0" dirty="0">
                <a:solidFill>
                  <a:schemeClr val="bg1"/>
                </a:solidFill>
              </a:rPr>
              <a:t> </a:t>
            </a:r>
            <a:r>
              <a:rPr lang="cy-GB" sz="2000" noProof="0" dirty="0" err="1">
                <a:solidFill>
                  <a:schemeClr val="bg1"/>
                </a:solidFill>
              </a:rPr>
              <a:t>Increasing</a:t>
            </a:r>
            <a:r>
              <a:rPr lang="cy-GB" sz="2000" noProof="0" dirty="0">
                <a:solidFill>
                  <a:schemeClr val="bg1"/>
                </a:solidFill>
              </a:rPr>
              <a:t> </a:t>
            </a:r>
            <a:r>
              <a:rPr lang="cy-GB" sz="2000" noProof="0" dirty="0" err="1">
                <a:solidFill>
                  <a:schemeClr val="bg1"/>
                </a:solidFill>
              </a:rPr>
              <a:t>Visual</a:t>
            </a:r>
            <a:r>
              <a:rPr lang="cy-GB" sz="2000" noProof="0" dirty="0">
                <a:solidFill>
                  <a:schemeClr val="bg1"/>
                </a:solidFill>
              </a:rPr>
              <a:t> </a:t>
            </a:r>
            <a:r>
              <a:rPr lang="cy-GB" sz="2000" noProof="0" dirty="0" err="1">
                <a:solidFill>
                  <a:schemeClr val="bg1"/>
                </a:solidFill>
              </a:rPr>
              <a:t>Reasoning</a:t>
            </a:r>
            <a:endParaRPr lang="cy-GB" sz="2000" noProof="0" dirty="0">
              <a:solidFill>
                <a:schemeClr val="bg1"/>
              </a:solidFill>
            </a:endParaRPr>
          </a:p>
          <a:p>
            <a:r>
              <a:rPr lang="cy-GB" sz="2000" noProof="0" dirty="0">
                <a:solidFill>
                  <a:schemeClr val="bg1"/>
                </a:solidFill>
              </a:rPr>
              <a:t> </a:t>
            </a:r>
            <a:r>
              <a:rPr lang="cy-GB" sz="2000" noProof="0" dirty="0" err="1">
                <a:solidFill>
                  <a:schemeClr val="bg1"/>
                </a:solidFill>
              </a:rPr>
              <a:t>Assistive</a:t>
            </a:r>
            <a:r>
              <a:rPr lang="cy-GB" sz="2000" noProof="0" dirty="0">
                <a:solidFill>
                  <a:schemeClr val="bg1"/>
                </a:solidFill>
              </a:rPr>
              <a:t> </a:t>
            </a:r>
            <a:r>
              <a:rPr lang="cy-GB" sz="2000" noProof="0" dirty="0" err="1">
                <a:solidFill>
                  <a:schemeClr val="bg1"/>
                </a:solidFill>
              </a:rPr>
              <a:t>Technology</a:t>
            </a:r>
            <a:endParaRPr lang="cy-GB" sz="2000" noProof="0" dirty="0">
              <a:solidFill>
                <a:schemeClr val="bg1"/>
              </a:solidFill>
            </a:endParaRPr>
          </a:p>
          <a:p>
            <a:r>
              <a:rPr lang="cy-GB" sz="2000" noProof="0" dirty="0" err="1">
                <a:solidFill>
                  <a:schemeClr val="bg1"/>
                </a:solidFill>
              </a:rPr>
              <a:t>Keeping</a:t>
            </a:r>
            <a:r>
              <a:rPr lang="cy-GB" sz="2000" noProof="0" dirty="0">
                <a:solidFill>
                  <a:schemeClr val="bg1"/>
                </a:solidFill>
              </a:rPr>
              <a:t> </a:t>
            </a:r>
            <a:r>
              <a:rPr lang="cy-GB" sz="2000" noProof="0" dirty="0" err="1">
                <a:solidFill>
                  <a:schemeClr val="bg1"/>
                </a:solidFill>
              </a:rPr>
              <a:t>Track</a:t>
            </a:r>
            <a:r>
              <a:rPr lang="cy-GB" sz="2000" noProof="0" dirty="0">
                <a:solidFill>
                  <a:schemeClr val="bg1"/>
                </a:solidFill>
              </a:rPr>
              <a:t> of </a:t>
            </a:r>
            <a:r>
              <a:rPr lang="cy-GB" sz="2000" noProof="0" dirty="0" err="1">
                <a:solidFill>
                  <a:schemeClr val="bg1"/>
                </a:solidFill>
              </a:rPr>
              <a:t>Children</a:t>
            </a:r>
            <a:r>
              <a:rPr lang="cy-GB" sz="2000" noProof="0" dirty="0">
                <a:solidFill>
                  <a:schemeClr val="bg1"/>
                </a:solidFill>
              </a:rPr>
              <a:t> </a:t>
            </a:r>
          </a:p>
          <a:p>
            <a:pPr marL="0" indent="0">
              <a:buNone/>
            </a:pPr>
            <a:r>
              <a:rPr lang="cy-GB" sz="2000" noProof="0" dirty="0">
                <a:solidFill>
                  <a:schemeClr val="bg1"/>
                </a:solidFill>
              </a:rPr>
              <a:t>(</a:t>
            </a:r>
            <a:r>
              <a:rPr lang="cy-GB" sz="2000" noProof="0" dirty="0" err="1">
                <a:solidFill>
                  <a:schemeClr val="bg1"/>
                </a:solidFill>
              </a:rPr>
              <a:t>Hatch</a:t>
            </a:r>
            <a:r>
              <a:rPr lang="cy-GB" sz="2000" noProof="0" dirty="0">
                <a:solidFill>
                  <a:schemeClr val="bg1"/>
                </a:solidFill>
              </a:rPr>
              <a:t>, 2011</a:t>
            </a:r>
            <a:r>
              <a:rPr lang="cy-GB" sz="2000" noProof="0" dirty="0"/>
              <a:t>)</a:t>
            </a:r>
          </a:p>
        </p:txBody>
      </p:sp>
      <p:pic>
        <p:nvPicPr>
          <p:cNvPr id="6" name="Picture 5" descr="Icon&#10;&#10;Description automatically generated">
            <a:extLst>
              <a:ext uri="{FF2B5EF4-FFF2-40B4-BE49-F238E27FC236}">
                <a16:creationId xmlns:a16="http://schemas.microsoft.com/office/drawing/2014/main" id="{B8E6DCF9-41AA-42C7-86EF-FEBD15A5CE4A}"/>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4663998" y="4882719"/>
            <a:ext cx="1593019" cy="1629052"/>
          </a:xfrm>
          <a:prstGeom prst="rect">
            <a:avLst/>
          </a:prstGeom>
        </p:spPr>
      </p:pic>
    </p:spTree>
    <p:extLst>
      <p:ext uri="{BB962C8B-B14F-4D97-AF65-F5344CB8AC3E}">
        <p14:creationId xmlns:p14="http://schemas.microsoft.com/office/powerpoint/2010/main" val="14604977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noProof="0" dirty="0">
                <a:solidFill>
                  <a:schemeClr val="bg1"/>
                </a:solidFill>
              </a:rPr>
              <a:t>ANFANTEISION...			    </a:t>
            </a:r>
            <a:r>
              <a:rPr lang="cy-GB" noProof="0" dirty="0" err="1">
                <a:solidFill>
                  <a:schemeClr val="bg1"/>
                </a:solidFill>
              </a:rPr>
              <a:t>Disadvantages</a:t>
            </a:r>
            <a:r>
              <a:rPr lang="cy-GB" noProof="0" dirty="0">
                <a:solidFill>
                  <a:schemeClr val="bg1"/>
                </a:solidFill>
              </a:rPr>
              <a:t>…</a:t>
            </a:r>
          </a:p>
        </p:txBody>
      </p:sp>
      <p:sp>
        <p:nvSpPr>
          <p:cNvPr id="3" name="Content Placeholder 2"/>
          <p:cNvSpPr>
            <a:spLocks noGrp="1"/>
          </p:cNvSpPr>
          <p:nvPr>
            <p:ph sz="half" idx="1"/>
          </p:nvPr>
        </p:nvSpPr>
        <p:spPr>
          <a:xfrm>
            <a:off x="866202" y="2249485"/>
            <a:ext cx="4878389" cy="4186825"/>
          </a:xfrm>
        </p:spPr>
        <p:txBody>
          <a:bodyPr>
            <a:normAutofit/>
          </a:bodyPr>
          <a:lstStyle/>
          <a:p>
            <a:r>
              <a:rPr lang="cy-GB" b="1" dirty="0">
                <a:solidFill>
                  <a:schemeClr val="bg1"/>
                </a:solidFill>
              </a:rPr>
              <a:t>Yn erbyn: Yr Elfen Negyddol i Dechnoleg a Phlant</a:t>
            </a:r>
          </a:p>
          <a:p>
            <a:r>
              <a:rPr lang="cy-GB" dirty="0">
                <a:solidFill>
                  <a:schemeClr val="bg1"/>
                </a:solidFill>
              </a:rPr>
              <a:t>Colli preifatrwydd</a:t>
            </a:r>
          </a:p>
          <a:p>
            <a:r>
              <a:rPr lang="cy-GB" dirty="0">
                <a:solidFill>
                  <a:schemeClr val="bg1"/>
                </a:solidFill>
              </a:rPr>
              <a:t>Llai o allu i </a:t>
            </a:r>
            <a:r>
              <a:rPr lang="cy-GB" dirty="0" err="1">
                <a:solidFill>
                  <a:schemeClr val="bg1"/>
                </a:solidFill>
              </a:rPr>
              <a:t>amldasgio</a:t>
            </a:r>
            <a:endParaRPr lang="cy-GB" dirty="0">
              <a:solidFill>
                <a:schemeClr val="bg1"/>
              </a:solidFill>
            </a:endParaRPr>
          </a:p>
          <a:p>
            <a:r>
              <a:rPr lang="cy-GB" dirty="0">
                <a:solidFill>
                  <a:schemeClr val="bg1"/>
                </a:solidFill>
              </a:rPr>
              <a:t>Problemau’n ymwneud ag iechyd </a:t>
            </a:r>
          </a:p>
          <a:p>
            <a:r>
              <a:rPr lang="cy-GB" dirty="0">
                <a:solidFill>
                  <a:schemeClr val="bg1"/>
                </a:solidFill>
              </a:rPr>
              <a:t>Newid normau cymdeithasol </a:t>
            </a:r>
          </a:p>
          <a:p>
            <a:pPr marL="0" indent="0">
              <a:buNone/>
            </a:pPr>
            <a:r>
              <a:rPr lang="cy-GB" dirty="0">
                <a:solidFill>
                  <a:schemeClr val="bg1"/>
                </a:solidFill>
              </a:rPr>
              <a:t>(</a:t>
            </a:r>
            <a:r>
              <a:rPr lang="cy-GB" dirty="0" err="1">
                <a:solidFill>
                  <a:schemeClr val="bg1"/>
                </a:solidFill>
              </a:rPr>
              <a:t>Hatch</a:t>
            </a:r>
            <a:r>
              <a:rPr lang="cy-GB" dirty="0">
                <a:solidFill>
                  <a:schemeClr val="bg1"/>
                </a:solidFill>
              </a:rPr>
              <a:t>, 2011)</a:t>
            </a:r>
          </a:p>
          <a:p>
            <a:pPr marL="0" indent="0">
              <a:buNone/>
            </a:pPr>
            <a:endParaRPr lang="en-GB" dirty="0"/>
          </a:p>
        </p:txBody>
      </p:sp>
      <p:sp>
        <p:nvSpPr>
          <p:cNvPr id="4" name="Content Placeholder 3"/>
          <p:cNvSpPr>
            <a:spLocks noGrp="1"/>
          </p:cNvSpPr>
          <p:nvPr>
            <p:ph sz="half" idx="2"/>
          </p:nvPr>
        </p:nvSpPr>
        <p:spPr>
          <a:xfrm>
            <a:off x="6873536" y="2249485"/>
            <a:ext cx="4875211" cy="3989996"/>
          </a:xfrm>
        </p:spPr>
        <p:txBody>
          <a:bodyPr>
            <a:normAutofit/>
          </a:bodyPr>
          <a:lstStyle/>
          <a:p>
            <a:r>
              <a:rPr lang="cy-GB" b="1" noProof="0" dirty="0" err="1">
                <a:solidFill>
                  <a:schemeClr val="bg1"/>
                </a:solidFill>
              </a:rPr>
              <a:t>Cons</a:t>
            </a:r>
            <a:r>
              <a:rPr lang="cy-GB" b="1" noProof="0" dirty="0">
                <a:solidFill>
                  <a:schemeClr val="bg1"/>
                </a:solidFill>
              </a:rPr>
              <a:t>: The </a:t>
            </a:r>
            <a:r>
              <a:rPr lang="cy-GB" b="1" noProof="0" dirty="0" err="1">
                <a:solidFill>
                  <a:schemeClr val="bg1"/>
                </a:solidFill>
              </a:rPr>
              <a:t>Negative</a:t>
            </a:r>
            <a:r>
              <a:rPr lang="cy-GB" b="1" noProof="0" dirty="0">
                <a:solidFill>
                  <a:schemeClr val="bg1"/>
                </a:solidFill>
              </a:rPr>
              <a:t> </a:t>
            </a:r>
            <a:r>
              <a:rPr lang="cy-GB" b="1" noProof="0" dirty="0" err="1">
                <a:solidFill>
                  <a:schemeClr val="bg1"/>
                </a:solidFill>
              </a:rPr>
              <a:t>Side</a:t>
            </a:r>
            <a:r>
              <a:rPr lang="cy-GB" b="1" noProof="0" dirty="0">
                <a:solidFill>
                  <a:schemeClr val="bg1"/>
                </a:solidFill>
              </a:rPr>
              <a:t> </a:t>
            </a:r>
            <a:r>
              <a:rPr lang="cy-GB" b="1" noProof="0" dirty="0" err="1">
                <a:solidFill>
                  <a:schemeClr val="bg1"/>
                </a:solidFill>
              </a:rPr>
              <a:t>for</a:t>
            </a:r>
            <a:r>
              <a:rPr lang="cy-GB" b="1" noProof="0" dirty="0">
                <a:solidFill>
                  <a:schemeClr val="bg1"/>
                </a:solidFill>
              </a:rPr>
              <a:t> </a:t>
            </a:r>
            <a:r>
              <a:rPr lang="cy-GB" b="1" noProof="0" dirty="0" err="1">
                <a:solidFill>
                  <a:schemeClr val="bg1"/>
                </a:solidFill>
              </a:rPr>
              <a:t>Technology</a:t>
            </a:r>
            <a:r>
              <a:rPr lang="cy-GB" b="1" noProof="0" dirty="0">
                <a:solidFill>
                  <a:schemeClr val="bg1"/>
                </a:solidFill>
              </a:rPr>
              <a:t> </a:t>
            </a:r>
            <a:r>
              <a:rPr lang="cy-GB" b="1" noProof="0" dirty="0" err="1">
                <a:solidFill>
                  <a:schemeClr val="bg1"/>
                </a:solidFill>
              </a:rPr>
              <a:t>and</a:t>
            </a:r>
            <a:r>
              <a:rPr lang="cy-GB" b="1" noProof="0" dirty="0">
                <a:solidFill>
                  <a:schemeClr val="bg1"/>
                </a:solidFill>
              </a:rPr>
              <a:t> </a:t>
            </a:r>
            <a:r>
              <a:rPr lang="cy-GB" b="1" noProof="0" dirty="0" err="1">
                <a:solidFill>
                  <a:schemeClr val="bg1"/>
                </a:solidFill>
              </a:rPr>
              <a:t>Children</a:t>
            </a:r>
            <a:r>
              <a:rPr lang="cy-GB" b="1" noProof="0" dirty="0">
                <a:solidFill>
                  <a:schemeClr val="bg1"/>
                </a:solidFill>
              </a:rPr>
              <a:t> </a:t>
            </a:r>
          </a:p>
          <a:p>
            <a:r>
              <a:rPr lang="cy-GB" noProof="0" dirty="0" err="1">
                <a:solidFill>
                  <a:schemeClr val="bg1"/>
                </a:solidFill>
              </a:rPr>
              <a:t>Loss</a:t>
            </a:r>
            <a:r>
              <a:rPr lang="cy-GB" noProof="0" dirty="0">
                <a:solidFill>
                  <a:schemeClr val="bg1"/>
                </a:solidFill>
              </a:rPr>
              <a:t> of </a:t>
            </a:r>
            <a:r>
              <a:rPr lang="cy-GB" dirty="0">
                <a:solidFill>
                  <a:schemeClr val="bg1"/>
                </a:solidFill>
              </a:rPr>
              <a:t>p</a:t>
            </a:r>
            <a:r>
              <a:rPr lang="cy-GB" noProof="0" dirty="0" err="1">
                <a:solidFill>
                  <a:schemeClr val="bg1"/>
                </a:solidFill>
              </a:rPr>
              <a:t>rivacy</a:t>
            </a:r>
            <a:r>
              <a:rPr lang="cy-GB" noProof="0" dirty="0">
                <a:solidFill>
                  <a:schemeClr val="bg1"/>
                </a:solidFill>
              </a:rPr>
              <a:t> </a:t>
            </a:r>
          </a:p>
          <a:p>
            <a:r>
              <a:rPr lang="cy-GB" noProof="0" dirty="0" err="1">
                <a:solidFill>
                  <a:schemeClr val="bg1"/>
                </a:solidFill>
              </a:rPr>
              <a:t>Lessened</a:t>
            </a:r>
            <a:r>
              <a:rPr lang="cy-GB" noProof="0" dirty="0">
                <a:solidFill>
                  <a:schemeClr val="bg1"/>
                </a:solidFill>
              </a:rPr>
              <a:t> </a:t>
            </a:r>
            <a:r>
              <a:rPr lang="cy-GB" dirty="0">
                <a:solidFill>
                  <a:schemeClr val="bg1"/>
                </a:solidFill>
              </a:rPr>
              <a:t>a</a:t>
            </a:r>
            <a:r>
              <a:rPr lang="cy-GB" noProof="0" dirty="0" err="1">
                <a:solidFill>
                  <a:schemeClr val="bg1"/>
                </a:solidFill>
              </a:rPr>
              <a:t>bility</a:t>
            </a:r>
            <a:r>
              <a:rPr lang="cy-GB" noProof="0" dirty="0">
                <a:solidFill>
                  <a:schemeClr val="bg1"/>
                </a:solidFill>
              </a:rPr>
              <a:t> to </a:t>
            </a:r>
            <a:r>
              <a:rPr lang="cy-GB" dirty="0">
                <a:solidFill>
                  <a:schemeClr val="bg1"/>
                </a:solidFill>
              </a:rPr>
              <a:t>m</a:t>
            </a:r>
            <a:r>
              <a:rPr lang="cy-GB" noProof="0" dirty="0" err="1">
                <a:solidFill>
                  <a:schemeClr val="bg1"/>
                </a:solidFill>
              </a:rPr>
              <a:t>ultitask</a:t>
            </a:r>
            <a:r>
              <a:rPr lang="cy-GB" noProof="0" dirty="0">
                <a:solidFill>
                  <a:schemeClr val="bg1"/>
                </a:solidFill>
              </a:rPr>
              <a:t> </a:t>
            </a:r>
          </a:p>
          <a:p>
            <a:r>
              <a:rPr lang="cy-GB" noProof="0" dirty="0" err="1">
                <a:solidFill>
                  <a:schemeClr val="bg1"/>
                </a:solidFill>
              </a:rPr>
              <a:t>Health</a:t>
            </a:r>
            <a:r>
              <a:rPr lang="cy-GB" noProof="0" dirty="0">
                <a:solidFill>
                  <a:schemeClr val="bg1"/>
                </a:solidFill>
              </a:rPr>
              <a:t> </a:t>
            </a:r>
            <a:r>
              <a:rPr lang="cy-GB" dirty="0">
                <a:solidFill>
                  <a:schemeClr val="bg1"/>
                </a:solidFill>
              </a:rPr>
              <a:t>r</a:t>
            </a:r>
            <a:r>
              <a:rPr lang="cy-GB" noProof="0" dirty="0" err="1">
                <a:solidFill>
                  <a:schemeClr val="bg1"/>
                </a:solidFill>
              </a:rPr>
              <a:t>elated</a:t>
            </a:r>
            <a:r>
              <a:rPr lang="cy-GB" noProof="0" dirty="0">
                <a:solidFill>
                  <a:schemeClr val="bg1"/>
                </a:solidFill>
              </a:rPr>
              <a:t> </a:t>
            </a:r>
            <a:r>
              <a:rPr lang="cy-GB" dirty="0">
                <a:solidFill>
                  <a:schemeClr val="bg1"/>
                </a:solidFill>
              </a:rPr>
              <a:t>i</a:t>
            </a:r>
            <a:r>
              <a:rPr lang="cy-GB" noProof="0" dirty="0" err="1">
                <a:solidFill>
                  <a:schemeClr val="bg1"/>
                </a:solidFill>
              </a:rPr>
              <a:t>ssues</a:t>
            </a:r>
            <a:r>
              <a:rPr lang="cy-GB" noProof="0" dirty="0">
                <a:solidFill>
                  <a:schemeClr val="bg1"/>
                </a:solidFill>
              </a:rPr>
              <a:t> </a:t>
            </a:r>
          </a:p>
          <a:p>
            <a:r>
              <a:rPr lang="cy-GB" noProof="0" dirty="0" err="1">
                <a:solidFill>
                  <a:schemeClr val="bg1"/>
                </a:solidFill>
              </a:rPr>
              <a:t>Changing</a:t>
            </a:r>
            <a:r>
              <a:rPr lang="cy-GB" noProof="0" dirty="0">
                <a:solidFill>
                  <a:schemeClr val="bg1"/>
                </a:solidFill>
              </a:rPr>
              <a:t> </a:t>
            </a:r>
            <a:r>
              <a:rPr lang="cy-GB" dirty="0">
                <a:solidFill>
                  <a:schemeClr val="bg1"/>
                </a:solidFill>
              </a:rPr>
              <a:t>s</a:t>
            </a:r>
            <a:r>
              <a:rPr lang="cy-GB" noProof="0" dirty="0" err="1">
                <a:solidFill>
                  <a:schemeClr val="bg1"/>
                </a:solidFill>
              </a:rPr>
              <a:t>ocial</a:t>
            </a:r>
            <a:r>
              <a:rPr lang="cy-GB" noProof="0" dirty="0">
                <a:solidFill>
                  <a:schemeClr val="bg1"/>
                </a:solidFill>
              </a:rPr>
              <a:t> </a:t>
            </a:r>
            <a:r>
              <a:rPr lang="cy-GB" dirty="0">
                <a:solidFill>
                  <a:schemeClr val="bg1"/>
                </a:solidFill>
              </a:rPr>
              <a:t>n</a:t>
            </a:r>
            <a:r>
              <a:rPr lang="cy-GB" noProof="0" dirty="0" err="1">
                <a:solidFill>
                  <a:schemeClr val="bg1"/>
                </a:solidFill>
              </a:rPr>
              <a:t>orms</a:t>
            </a:r>
            <a:r>
              <a:rPr lang="cy-GB" noProof="0" dirty="0">
                <a:solidFill>
                  <a:schemeClr val="bg1"/>
                </a:solidFill>
              </a:rPr>
              <a:t> </a:t>
            </a:r>
          </a:p>
          <a:p>
            <a:pPr marL="0" indent="0">
              <a:buNone/>
            </a:pPr>
            <a:r>
              <a:rPr lang="cy-GB" noProof="0" dirty="0">
                <a:solidFill>
                  <a:schemeClr val="bg1"/>
                </a:solidFill>
              </a:rPr>
              <a:t>(</a:t>
            </a:r>
            <a:r>
              <a:rPr lang="cy-GB" noProof="0" dirty="0" err="1">
                <a:solidFill>
                  <a:schemeClr val="bg1"/>
                </a:solidFill>
              </a:rPr>
              <a:t>Hatch</a:t>
            </a:r>
            <a:r>
              <a:rPr lang="cy-GB" noProof="0" dirty="0">
                <a:solidFill>
                  <a:schemeClr val="bg1"/>
                </a:solidFill>
              </a:rPr>
              <a:t>, 2011)</a:t>
            </a:r>
          </a:p>
        </p:txBody>
      </p:sp>
      <p:pic>
        <p:nvPicPr>
          <p:cNvPr id="6" name="Picture 5">
            <a:extLst>
              <a:ext uri="{FF2B5EF4-FFF2-40B4-BE49-F238E27FC236}">
                <a16:creationId xmlns:a16="http://schemas.microsoft.com/office/drawing/2014/main" id="{29AFB0E6-20EA-4DD7-9C96-0351400D234C}"/>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4901137" y="281127"/>
            <a:ext cx="1892159" cy="1892159"/>
          </a:xfrm>
          <a:prstGeom prst="rect">
            <a:avLst/>
          </a:prstGeom>
        </p:spPr>
      </p:pic>
      <p:sp>
        <p:nvSpPr>
          <p:cNvPr id="8" name="TextBox 7">
            <a:extLst>
              <a:ext uri="{FF2B5EF4-FFF2-40B4-BE49-F238E27FC236}">
                <a16:creationId xmlns:a16="http://schemas.microsoft.com/office/drawing/2014/main" id="{B516E622-BCAA-413B-87F2-CC432D9B2A2A}"/>
              </a:ext>
            </a:extLst>
          </p:cNvPr>
          <p:cNvSpPr txBox="1"/>
          <p:nvPr/>
        </p:nvSpPr>
        <p:spPr>
          <a:xfrm>
            <a:off x="3033944" y="3246553"/>
            <a:ext cx="6103398" cy="369332"/>
          </a:xfrm>
          <a:prstGeom prst="rect">
            <a:avLst/>
          </a:prstGeom>
          <a:noFill/>
        </p:spPr>
        <p:txBody>
          <a:bodyPr wrap="square">
            <a:spAutoFit/>
          </a:bodyPr>
          <a:lstStyle/>
          <a:p>
            <a:r>
              <a:rPr lang="en-GB" dirty="0">
                <a:solidFill>
                  <a:schemeClr val="bg1"/>
                </a:solidFill>
              </a:rPr>
              <a:t>Pa </a:t>
            </a:r>
            <a:r>
              <a:rPr lang="en-GB" dirty="0" err="1">
                <a:solidFill>
                  <a:schemeClr val="bg1"/>
                </a:solidFill>
              </a:rPr>
              <a:t>adnoddau</a:t>
            </a:r>
            <a:r>
              <a:rPr lang="en-GB" dirty="0">
                <a:solidFill>
                  <a:schemeClr val="bg1"/>
                </a:solidFill>
              </a:rPr>
              <a:t> all </a:t>
            </a:r>
            <a:r>
              <a:rPr lang="en-GB" dirty="0" err="1">
                <a:solidFill>
                  <a:schemeClr val="bg1"/>
                </a:solidFill>
              </a:rPr>
              <a:t>eich</a:t>
            </a:r>
            <a:r>
              <a:rPr lang="en-GB" dirty="0">
                <a:solidFill>
                  <a:schemeClr val="bg1"/>
                </a:solidFill>
              </a:rPr>
              <a:t> </a:t>
            </a:r>
            <a:r>
              <a:rPr lang="en-GB" dirty="0" err="1">
                <a:solidFill>
                  <a:schemeClr val="bg1"/>
                </a:solidFill>
              </a:rPr>
              <a:t>cynorthwyo</a:t>
            </a:r>
            <a:r>
              <a:rPr lang="en-GB" dirty="0">
                <a:solidFill>
                  <a:schemeClr val="bg1"/>
                </a:solidFill>
              </a:rPr>
              <a:t>?</a:t>
            </a:r>
          </a:p>
        </p:txBody>
      </p:sp>
    </p:spTree>
    <p:extLst>
      <p:ext uri="{BB962C8B-B14F-4D97-AF65-F5344CB8AC3E}">
        <p14:creationId xmlns:p14="http://schemas.microsoft.com/office/powerpoint/2010/main" val="6834114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6CEFD4-4298-426C-9557-3B0B8CC56FD8}"/>
              </a:ext>
            </a:extLst>
          </p:cNvPr>
          <p:cNvSpPr>
            <a:spLocks noGrp="1"/>
          </p:cNvSpPr>
          <p:nvPr>
            <p:ph type="title"/>
          </p:nvPr>
        </p:nvSpPr>
        <p:spPr/>
        <p:txBody>
          <a:bodyPr/>
          <a:lstStyle/>
          <a:p>
            <a:r>
              <a:rPr lang="en-GB" dirty="0" err="1">
                <a:solidFill>
                  <a:schemeClr val="bg1"/>
                </a:solidFill>
              </a:rPr>
              <a:t>tasg</a:t>
            </a:r>
            <a:r>
              <a:rPr lang="en-GB" dirty="0">
                <a:solidFill>
                  <a:schemeClr val="bg1"/>
                </a:solidFill>
              </a:rPr>
              <a:t> </a:t>
            </a:r>
            <a:r>
              <a:rPr lang="en-GB" dirty="0" err="1">
                <a:solidFill>
                  <a:schemeClr val="bg1"/>
                </a:solidFill>
              </a:rPr>
              <a:t>gr</a:t>
            </a:r>
            <a:r>
              <a:rPr lang="en-GB" sz="3400" b="1" dirty="0" err="1">
                <a:solidFill>
                  <a:schemeClr val="bg1"/>
                </a:solidFill>
                <a:latin typeface="Calibri Light" panose="020F0302020204030204" pitchFamily="34" charset="0"/>
                <a:cs typeface="Calibri Light" panose="020F0302020204030204" pitchFamily="34" charset="0"/>
              </a:rPr>
              <a:t>Ŵ</a:t>
            </a:r>
            <a:r>
              <a:rPr lang="en-GB" dirty="0" err="1">
                <a:solidFill>
                  <a:schemeClr val="bg1"/>
                </a:solidFill>
              </a:rPr>
              <a:t>p</a:t>
            </a:r>
            <a:r>
              <a:rPr lang="en-GB" dirty="0">
                <a:solidFill>
                  <a:schemeClr val="bg1"/>
                </a:solidFill>
              </a:rPr>
              <a:t>                       group task</a:t>
            </a:r>
          </a:p>
        </p:txBody>
      </p:sp>
      <p:sp>
        <p:nvSpPr>
          <p:cNvPr id="3" name="Content Placeholder 2">
            <a:extLst>
              <a:ext uri="{FF2B5EF4-FFF2-40B4-BE49-F238E27FC236}">
                <a16:creationId xmlns:a16="http://schemas.microsoft.com/office/drawing/2014/main" id="{597B46A3-8E21-4653-875F-2C05D88543ED}"/>
              </a:ext>
            </a:extLst>
          </p:cNvPr>
          <p:cNvSpPr>
            <a:spLocks noGrp="1"/>
          </p:cNvSpPr>
          <p:nvPr>
            <p:ph sz="half" idx="1"/>
          </p:nvPr>
        </p:nvSpPr>
        <p:spPr/>
        <p:txBody>
          <a:bodyPr/>
          <a:lstStyle/>
          <a:p>
            <a:pPr marL="0" indent="0">
              <a:buNone/>
            </a:pPr>
            <a:r>
              <a:rPr lang="en-GB" dirty="0" err="1">
                <a:solidFill>
                  <a:schemeClr val="bg1"/>
                </a:solidFill>
              </a:rPr>
              <a:t>Ystyriwch</a:t>
            </a:r>
            <a:r>
              <a:rPr lang="en-GB" dirty="0">
                <a:solidFill>
                  <a:schemeClr val="bg1"/>
                </a:solidFill>
              </a:rPr>
              <a:t> </a:t>
            </a:r>
            <a:r>
              <a:rPr lang="en-GB" dirty="0" err="1">
                <a:solidFill>
                  <a:schemeClr val="bg1"/>
                </a:solidFill>
              </a:rPr>
              <a:t>broblem</a:t>
            </a:r>
            <a:r>
              <a:rPr lang="en-GB" dirty="0">
                <a:solidFill>
                  <a:schemeClr val="bg1"/>
                </a:solidFill>
              </a:rPr>
              <a:t> </a:t>
            </a:r>
            <a:r>
              <a:rPr lang="en-GB" dirty="0" err="1">
                <a:solidFill>
                  <a:schemeClr val="bg1"/>
                </a:solidFill>
              </a:rPr>
              <a:t>yn</a:t>
            </a:r>
            <a:r>
              <a:rPr lang="en-GB" dirty="0">
                <a:solidFill>
                  <a:schemeClr val="bg1"/>
                </a:solidFill>
              </a:rPr>
              <a:t> </a:t>
            </a:r>
            <a:r>
              <a:rPr lang="en-GB" dirty="0" err="1">
                <a:solidFill>
                  <a:schemeClr val="bg1"/>
                </a:solidFill>
              </a:rPr>
              <a:t>ymwneud</a:t>
            </a:r>
            <a:r>
              <a:rPr lang="en-GB" dirty="0">
                <a:solidFill>
                  <a:schemeClr val="bg1"/>
                </a:solidFill>
              </a:rPr>
              <a:t> a </a:t>
            </a:r>
            <a:r>
              <a:rPr lang="en-GB" dirty="0" err="1">
                <a:solidFill>
                  <a:schemeClr val="bg1"/>
                </a:solidFill>
              </a:rPr>
              <a:t>defnydd</a:t>
            </a:r>
            <a:r>
              <a:rPr lang="en-GB" dirty="0">
                <a:solidFill>
                  <a:schemeClr val="bg1"/>
                </a:solidFill>
              </a:rPr>
              <a:t> </a:t>
            </a:r>
            <a:r>
              <a:rPr lang="en-GB" dirty="0" err="1">
                <a:solidFill>
                  <a:schemeClr val="bg1"/>
                </a:solidFill>
              </a:rPr>
              <a:t>ysgolion</a:t>
            </a:r>
            <a:r>
              <a:rPr lang="en-GB" dirty="0">
                <a:solidFill>
                  <a:schemeClr val="bg1"/>
                </a:solidFill>
              </a:rPr>
              <a:t>/</a:t>
            </a:r>
            <a:r>
              <a:rPr lang="en-GB" dirty="0" err="1">
                <a:solidFill>
                  <a:schemeClr val="bg1"/>
                </a:solidFill>
              </a:rPr>
              <a:t>teulu</a:t>
            </a:r>
            <a:r>
              <a:rPr lang="en-GB" dirty="0">
                <a:solidFill>
                  <a:schemeClr val="bg1"/>
                </a:solidFill>
              </a:rPr>
              <a:t> </a:t>
            </a:r>
            <a:r>
              <a:rPr lang="en-GB" dirty="0" err="1">
                <a:solidFill>
                  <a:schemeClr val="bg1"/>
                </a:solidFill>
              </a:rPr>
              <a:t>o’r</a:t>
            </a:r>
            <a:r>
              <a:rPr lang="en-GB" dirty="0">
                <a:solidFill>
                  <a:schemeClr val="bg1"/>
                </a:solidFill>
              </a:rPr>
              <a:t> </a:t>
            </a:r>
            <a:r>
              <a:rPr lang="en-GB" dirty="0" err="1">
                <a:solidFill>
                  <a:schemeClr val="bg1"/>
                </a:solidFill>
              </a:rPr>
              <a:t>rhyngrhwyd</a:t>
            </a:r>
            <a:r>
              <a:rPr lang="en-GB" dirty="0">
                <a:solidFill>
                  <a:schemeClr val="bg1"/>
                </a:solidFill>
              </a:rPr>
              <a:t>/</a:t>
            </a:r>
            <a:r>
              <a:rPr lang="en-GB" dirty="0" err="1">
                <a:solidFill>
                  <a:schemeClr val="bg1"/>
                </a:solidFill>
              </a:rPr>
              <a:t>TGCh</a:t>
            </a:r>
            <a:r>
              <a:rPr lang="en-GB" dirty="0">
                <a:solidFill>
                  <a:schemeClr val="bg1"/>
                </a:solidFill>
              </a:rPr>
              <a:t>.</a:t>
            </a:r>
          </a:p>
          <a:p>
            <a:pPr marL="0" indent="0">
              <a:buNone/>
            </a:pPr>
            <a:r>
              <a:rPr lang="en-GB" dirty="0" err="1">
                <a:solidFill>
                  <a:schemeClr val="bg1"/>
                </a:solidFill>
              </a:rPr>
              <a:t>Fel</a:t>
            </a:r>
            <a:r>
              <a:rPr lang="en-GB" dirty="0">
                <a:solidFill>
                  <a:schemeClr val="bg1"/>
                </a:solidFill>
              </a:rPr>
              <a:t> </a:t>
            </a:r>
            <a:r>
              <a:rPr lang="en-GB" dirty="0" err="1">
                <a:solidFill>
                  <a:schemeClr val="bg1"/>
                </a:solidFill>
              </a:rPr>
              <a:t>grwp</a:t>
            </a:r>
            <a:r>
              <a:rPr lang="en-GB" dirty="0">
                <a:solidFill>
                  <a:schemeClr val="bg1"/>
                </a:solidFill>
              </a:rPr>
              <a:t> </a:t>
            </a:r>
            <a:r>
              <a:rPr lang="en-GB" dirty="0" err="1">
                <a:solidFill>
                  <a:schemeClr val="bg1"/>
                </a:solidFill>
              </a:rPr>
              <a:t>defnyddiwch</a:t>
            </a:r>
            <a:r>
              <a:rPr lang="en-GB" dirty="0">
                <a:solidFill>
                  <a:schemeClr val="bg1"/>
                </a:solidFill>
              </a:rPr>
              <a:t> y broses </a:t>
            </a:r>
            <a:r>
              <a:rPr lang="en-GB" dirty="0" err="1">
                <a:solidFill>
                  <a:schemeClr val="bg1"/>
                </a:solidFill>
              </a:rPr>
              <a:t>Meddylfryd</a:t>
            </a:r>
            <a:r>
              <a:rPr lang="en-GB" dirty="0">
                <a:solidFill>
                  <a:schemeClr val="bg1"/>
                </a:solidFill>
              </a:rPr>
              <a:t> </a:t>
            </a:r>
            <a:r>
              <a:rPr lang="en-GB" dirty="0" err="1">
                <a:solidFill>
                  <a:schemeClr val="bg1"/>
                </a:solidFill>
              </a:rPr>
              <a:t>Dylunio</a:t>
            </a:r>
            <a:r>
              <a:rPr lang="en-GB" dirty="0">
                <a:solidFill>
                  <a:schemeClr val="bg1"/>
                </a:solidFill>
              </a:rPr>
              <a:t> </a:t>
            </a:r>
            <a:r>
              <a:rPr lang="en-GB" dirty="0" err="1">
                <a:solidFill>
                  <a:schemeClr val="bg1"/>
                </a:solidFill>
              </a:rPr>
              <a:t>i</a:t>
            </a:r>
            <a:r>
              <a:rPr lang="en-GB" dirty="0">
                <a:solidFill>
                  <a:schemeClr val="bg1"/>
                </a:solidFill>
              </a:rPr>
              <a:t> </a:t>
            </a:r>
            <a:r>
              <a:rPr lang="en-GB" dirty="0" err="1">
                <a:solidFill>
                  <a:schemeClr val="bg1"/>
                </a:solidFill>
              </a:rPr>
              <a:t>ddarganfod</a:t>
            </a:r>
            <a:r>
              <a:rPr lang="en-GB" dirty="0">
                <a:solidFill>
                  <a:schemeClr val="bg1"/>
                </a:solidFill>
              </a:rPr>
              <a:t> </a:t>
            </a:r>
            <a:r>
              <a:rPr lang="en-GB" dirty="0" err="1">
                <a:solidFill>
                  <a:schemeClr val="bg1"/>
                </a:solidFill>
              </a:rPr>
              <a:t>datrysiad</a:t>
            </a:r>
            <a:r>
              <a:rPr lang="en-GB" dirty="0">
                <a:solidFill>
                  <a:schemeClr val="bg1"/>
                </a:solidFill>
              </a:rPr>
              <a:t>.</a:t>
            </a:r>
          </a:p>
        </p:txBody>
      </p:sp>
      <p:sp>
        <p:nvSpPr>
          <p:cNvPr id="4" name="Content Placeholder 3">
            <a:extLst>
              <a:ext uri="{FF2B5EF4-FFF2-40B4-BE49-F238E27FC236}">
                <a16:creationId xmlns:a16="http://schemas.microsoft.com/office/drawing/2014/main" id="{520A5D00-9DF1-455C-93EC-28164E2C4AEA}"/>
              </a:ext>
            </a:extLst>
          </p:cNvPr>
          <p:cNvSpPr>
            <a:spLocks noGrp="1"/>
          </p:cNvSpPr>
          <p:nvPr>
            <p:ph sz="half" idx="2"/>
          </p:nvPr>
        </p:nvSpPr>
        <p:spPr/>
        <p:txBody>
          <a:bodyPr/>
          <a:lstStyle/>
          <a:p>
            <a:r>
              <a:rPr lang="en-GB" dirty="0">
                <a:solidFill>
                  <a:schemeClr val="bg1"/>
                </a:solidFill>
              </a:rPr>
              <a:t>Consider a problem related to a school or family’s use of the internet/ICT.</a:t>
            </a:r>
          </a:p>
          <a:p>
            <a:r>
              <a:rPr lang="en-GB" dirty="0">
                <a:solidFill>
                  <a:schemeClr val="bg1"/>
                </a:solidFill>
              </a:rPr>
              <a:t>As a group use the Design Thinking process to find a solution.</a:t>
            </a:r>
          </a:p>
        </p:txBody>
      </p:sp>
      <p:pic>
        <p:nvPicPr>
          <p:cNvPr id="6" name="Picture 5" descr="A picture containing text, businesscard&#10;&#10;Description automatically generated">
            <a:extLst>
              <a:ext uri="{FF2B5EF4-FFF2-40B4-BE49-F238E27FC236}">
                <a16:creationId xmlns:a16="http://schemas.microsoft.com/office/drawing/2014/main" id="{27CBDC83-3209-4666-B64B-2B6563A91BE8}"/>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3837002" y="4272372"/>
            <a:ext cx="4454742" cy="3104972"/>
          </a:xfrm>
          <a:prstGeom prst="rect">
            <a:avLst/>
          </a:prstGeom>
        </p:spPr>
      </p:pic>
    </p:spTree>
    <p:extLst>
      <p:ext uri="{BB962C8B-B14F-4D97-AF65-F5344CB8AC3E}">
        <p14:creationId xmlns:p14="http://schemas.microsoft.com/office/powerpoint/2010/main" val="497528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noProof="0" dirty="0">
                <a:solidFill>
                  <a:schemeClr val="bg1"/>
                </a:solidFill>
              </a:rPr>
              <a:t>CYFEIRIADAU 					</a:t>
            </a:r>
            <a:r>
              <a:rPr lang="cy-GB" noProof="0" dirty="0" err="1">
                <a:solidFill>
                  <a:schemeClr val="bg1"/>
                </a:solidFill>
              </a:rPr>
              <a:t>References</a:t>
            </a:r>
            <a:endParaRPr lang="cy-GB" noProof="0" dirty="0">
              <a:solidFill>
                <a:schemeClr val="bg1"/>
              </a:solidFill>
            </a:endParaRPr>
          </a:p>
        </p:txBody>
      </p:sp>
      <p:sp>
        <p:nvSpPr>
          <p:cNvPr id="3" name="Content Placeholder 2"/>
          <p:cNvSpPr>
            <a:spLocks noGrp="1"/>
          </p:cNvSpPr>
          <p:nvPr>
            <p:ph idx="1"/>
          </p:nvPr>
        </p:nvSpPr>
        <p:spPr>
          <a:xfrm>
            <a:off x="1141412" y="1569855"/>
            <a:ext cx="9905999" cy="4984694"/>
          </a:xfrm>
        </p:spPr>
        <p:txBody>
          <a:bodyPr>
            <a:normAutofit fontScale="85000" lnSpcReduction="20000"/>
          </a:bodyPr>
          <a:lstStyle/>
          <a:p>
            <a:r>
              <a:rPr lang="en-GB" dirty="0">
                <a:solidFill>
                  <a:schemeClr val="bg1"/>
                </a:solidFill>
              </a:rPr>
              <a:t>Baker, T., Smith, L. with Anissa N (2019). “</a:t>
            </a:r>
            <a:r>
              <a:rPr lang="en-GB" dirty="0" err="1">
                <a:solidFill>
                  <a:schemeClr val="bg1"/>
                </a:solidFill>
              </a:rPr>
              <a:t>Educ</a:t>
            </a:r>
            <a:r>
              <a:rPr lang="en-GB" dirty="0">
                <a:solidFill>
                  <a:schemeClr val="bg1"/>
                </a:solidFill>
              </a:rPr>
              <a:t>-AI-</a:t>
            </a:r>
            <a:r>
              <a:rPr lang="en-GB" dirty="0" err="1">
                <a:solidFill>
                  <a:schemeClr val="bg1"/>
                </a:solidFill>
              </a:rPr>
              <a:t>tion</a:t>
            </a:r>
            <a:r>
              <a:rPr lang="en-GB" dirty="0">
                <a:solidFill>
                  <a:schemeClr val="bg1"/>
                </a:solidFill>
              </a:rPr>
              <a:t> Rebooted? Exploring the future of artificial intelligence in schools and colleges”, </a:t>
            </a:r>
            <a:r>
              <a:rPr lang="en-GB" dirty="0" err="1">
                <a:solidFill>
                  <a:schemeClr val="bg1"/>
                </a:solidFill>
              </a:rPr>
              <a:t>Nesta</a:t>
            </a:r>
            <a:r>
              <a:rPr lang="en-GB" dirty="0">
                <a:solidFill>
                  <a:schemeClr val="bg1"/>
                </a:solidFill>
              </a:rPr>
              <a:t>,</a:t>
            </a:r>
          </a:p>
          <a:p>
            <a:r>
              <a:rPr lang="en-GB" dirty="0">
                <a:solidFill>
                  <a:schemeClr val="bg1"/>
                </a:solidFill>
              </a:rPr>
              <a:t>https://media.nesta.org.uk/documents/Future_of_AI_and_education_v5_WEB.pdf</a:t>
            </a:r>
          </a:p>
          <a:p>
            <a:r>
              <a:rPr lang="en-GB" dirty="0">
                <a:solidFill>
                  <a:schemeClr val="bg1"/>
                </a:solidFill>
              </a:rPr>
              <a:t>Baker, </a:t>
            </a:r>
            <a:r>
              <a:rPr lang="en-GB" dirty="0" err="1">
                <a:solidFill>
                  <a:schemeClr val="bg1"/>
                </a:solidFill>
              </a:rPr>
              <a:t>Bielli</a:t>
            </a:r>
            <a:r>
              <a:rPr lang="en-GB" dirty="0">
                <a:solidFill>
                  <a:schemeClr val="bg1"/>
                </a:solidFill>
              </a:rPr>
              <a:t>, </a:t>
            </a:r>
            <a:r>
              <a:rPr lang="en-GB" dirty="0" err="1">
                <a:solidFill>
                  <a:schemeClr val="bg1"/>
                </a:solidFill>
              </a:rPr>
              <a:t>Tricarico</a:t>
            </a:r>
            <a:r>
              <a:rPr lang="en-GB" dirty="0">
                <a:solidFill>
                  <a:schemeClr val="bg1"/>
                </a:solidFill>
              </a:rPr>
              <a:t> (2019). Making the most of technology in education. </a:t>
            </a:r>
            <a:r>
              <a:rPr lang="en-GB" dirty="0" err="1">
                <a:solidFill>
                  <a:schemeClr val="bg1"/>
                </a:solidFill>
              </a:rPr>
              <a:t>Nesta</a:t>
            </a:r>
            <a:r>
              <a:rPr lang="en-GB" dirty="0">
                <a:solidFill>
                  <a:schemeClr val="bg1"/>
                </a:solidFill>
              </a:rPr>
              <a:t>, </a:t>
            </a:r>
            <a:r>
              <a:rPr lang="en-GB" dirty="0">
                <a:solidFill>
                  <a:schemeClr val="bg1"/>
                </a:solidFill>
                <a:hlinkClick r:id="rId2">
                  <a:extLst>
                    <a:ext uri="{A12FA001-AC4F-418D-AE19-62706E023703}">
                      <ahyp:hlinkClr xmlns:ahyp="http://schemas.microsoft.com/office/drawing/2018/hyperlinkcolor" val="tx"/>
                    </a:ext>
                  </a:extLst>
                </a:hlinkClick>
              </a:rPr>
              <a:t>https://www.nesta.org.uk/report/making-most-technology-education/</a:t>
            </a:r>
            <a:endParaRPr lang="en-GB" dirty="0">
              <a:solidFill>
                <a:schemeClr val="bg1"/>
              </a:solidFill>
            </a:endParaRPr>
          </a:p>
          <a:p>
            <a:r>
              <a:rPr lang="en-GB" dirty="0">
                <a:solidFill>
                  <a:schemeClr val="bg1"/>
                </a:solidFill>
              </a:rPr>
              <a:t>Hatch, K (2011). Determining the Effects of Technology on Children. University of Rhode Island</a:t>
            </a:r>
          </a:p>
          <a:p>
            <a:r>
              <a:rPr lang="en-GB" dirty="0" err="1">
                <a:solidFill>
                  <a:schemeClr val="bg1"/>
                </a:solidFill>
              </a:rPr>
              <a:t>DigitalCommons@URI</a:t>
            </a:r>
            <a:r>
              <a:rPr lang="en-GB" dirty="0">
                <a:solidFill>
                  <a:schemeClr val="bg1"/>
                </a:solidFill>
              </a:rPr>
              <a:t> https://digitalcommons.uri.edu/cgi/viewcontent.cgi?referer=http://scholar.google.co.uk/&amp;httpsredir=1&amp;article=1212&amp;context=srhonorsprog</a:t>
            </a:r>
          </a:p>
          <a:p>
            <a:r>
              <a:rPr lang="en-GB" dirty="0">
                <a:solidFill>
                  <a:schemeClr val="bg1"/>
                </a:solidFill>
              </a:rPr>
              <a:t>Liu, S.; </a:t>
            </a:r>
            <a:r>
              <a:rPr lang="en-GB" dirty="0" err="1">
                <a:solidFill>
                  <a:schemeClr val="bg1"/>
                </a:solidFill>
              </a:rPr>
              <a:t>Volcic</a:t>
            </a:r>
            <a:r>
              <a:rPr lang="en-GB" dirty="0">
                <a:solidFill>
                  <a:schemeClr val="bg1"/>
                </a:solidFill>
              </a:rPr>
              <a:t>, Z.; </a:t>
            </a:r>
            <a:r>
              <a:rPr lang="en-GB" dirty="0" err="1">
                <a:solidFill>
                  <a:schemeClr val="bg1"/>
                </a:solidFill>
              </a:rPr>
              <a:t>Gallois</a:t>
            </a:r>
            <a:r>
              <a:rPr lang="en-GB" dirty="0">
                <a:solidFill>
                  <a:schemeClr val="bg1"/>
                </a:solidFill>
              </a:rPr>
              <a:t>, C.; 2015. Introducing Intercultural Communication - Global Cultures and Contexts, London: Sage   Companion website  </a:t>
            </a:r>
            <a:r>
              <a:rPr lang="en-GB" sz="1900" dirty="0">
                <a:solidFill>
                  <a:schemeClr val="bg1"/>
                </a:solidFill>
                <a:latin typeface="Arial Rounded MT Bold" panose="020F0704030504030204" pitchFamily="34" charset="0"/>
                <a:hlinkClick r:id="rId3">
                  <a:extLst>
                    <a:ext uri="{A12FA001-AC4F-418D-AE19-62706E023703}">
                      <ahyp:hlinkClr xmlns:ahyp="http://schemas.microsoft.com/office/drawing/2018/hyperlinkcolor" val="tx"/>
                    </a:ext>
                  </a:extLst>
                </a:hlinkClick>
              </a:rPr>
              <a:t>https://study.sagepub.com/liu2e</a:t>
            </a:r>
            <a:endParaRPr lang="en-GB" sz="1900" dirty="0">
              <a:solidFill>
                <a:schemeClr val="bg1"/>
              </a:solidFill>
              <a:latin typeface="Arial Rounded MT Bold" panose="020F0704030504030204" pitchFamily="34" charset="0"/>
            </a:endParaRPr>
          </a:p>
          <a:p>
            <a:r>
              <a:rPr lang="en-GB" dirty="0">
                <a:solidFill>
                  <a:schemeClr val="bg1"/>
                </a:solidFill>
              </a:rPr>
              <a:t>Welsh Government (2015). “List of Digital Pioneer Schools.” https://gweddill.gov.wales/docs/ </a:t>
            </a:r>
            <a:r>
              <a:rPr lang="en-GB" dirty="0" err="1">
                <a:solidFill>
                  <a:schemeClr val="bg1"/>
                </a:solidFill>
              </a:rPr>
              <a:t>cabinetstatements</a:t>
            </a:r>
            <a:r>
              <a:rPr lang="en-GB" dirty="0">
                <a:solidFill>
                  <a:schemeClr val="bg1"/>
                </a:solidFill>
              </a:rPr>
              <a:t>/2015/151105pioneerschoolsen.pdf</a:t>
            </a:r>
            <a:endParaRPr lang="en-GB" dirty="0">
              <a:solidFill>
                <a:schemeClr val="bg1"/>
              </a:solidFill>
              <a:latin typeface="Arial Rounded MT Bold" panose="020F0704030504030204" pitchFamily="34" charset="0"/>
            </a:endParaRPr>
          </a:p>
          <a:p>
            <a:endParaRPr lang="en-GB" dirty="0"/>
          </a:p>
        </p:txBody>
      </p:sp>
    </p:spTree>
    <p:extLst>
      <p:ext uri="{BB962C8B-B14F-4D97-AF65-F5344CB8AC3E}">
        <p14:creationId xmlns:p14="http://schemas.microsoft.com/office/powerpoint/2010/main" val="332467050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252C36"/>
      </a:dk2>
      <a:lt2>
        <a:srgbClr val="7C96A3"/>
      </a:lt2>
      <a:accent1>
        <a:srgbClr val="4FD093"/>
      </a:accent1>
      <a:accent2>
        <a:srgbClr val="54BCDF"/>
      </a:accent2>
      <a:accent3>
        <a:srgbClr val="A262D0"/>
      </a:accent3>
      <a:accent4>
        <a:srgbClr val="D7537B"/>
      </a:accent4>
      <a:accent5>
        <a:srgbClr val="E78045"/>
      </a:accent5>
      <a:accent6>
        <a:srgbClr val="84C350"/>
      </a:accent6>
      <a:hlink>
        <a:srgbClr val="22FFFF"/>
      </a:hlink>
      <a:folHlink>
        <a:srgbClr val="9BF3FD"/>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40000"/>
              </a:schemeClr>
            </a:gs>
            <a:gs pos="100000">
              <a:schemeClr val="phClr">
                <a:shade val="92000"/>
                <a:hueMod val="104000"/>
                <a:satMod val="140000"/>
                <a:lumMod val="48000"/>
              </a:schemeClr>
            </a:gs>
          </a:gsLst>
          <a:lin ang="5040000" scaled="0"/>
        </a:gradFill>
        <a:blipFill>
          <a:blip xmlns:r="http://schemas.openxmlformats.org/officeDocument/2006/relationships" r:embed="rId1">
            <a:duotone>
              <a:schemeClr val="phClr">
                <a:shade val="48000"/>
                <a:hueMod val="106000"/>
                <a:satMod val="140000"/>
                <a:lumMod val="42000"/>
              </a:schemeClr>
              <a:schemeClr val="phClr">
                <a:tint val="98000"/>
                <a:hueMod val="92000"/>
                <a:satMod val="220000"/>
                <a:lumMod val="90000"/>
              </a:schemeClr>
            </a:duotone>
          </a:blip>
          <a:stretch/>
        </a:blipFill>
      </a:bgFillStyleLst>
    </a:fmtScheme>
  </a:themeElements>
  <a:objectDefaults/>
  <a:extraClrSchemeLst/>
  <a:extLst>
    <a:ext uri="{05A4C25C-085E-4340-85A3-A5531E510DB2}">
      <thm15:themeFamily xmlns:thm15="http://schemas.microsoft.com/office/thememl/2012/main" name="TM22898775_Modern Circuit design_SL_V1.potx" id="{D7AD0F58-4DF1-4655-B454-893348AD7998}" vid="{1E267F19-E5ED-48D3-B7A8-11832F35D43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1BF91BB-6045-4869-8145-5C20AAEE9AC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A938410-2173-430A-9B92-20257D39BD88}">
  <ds:schemaRefs>
    <ds:schemaRef ds:uri="http://schemas.microsoft.com/office/2006/metadata/properties"/>
    <ds:schemaRef ds:uri="http://schemas.microsoft.com/office/2006/documentManagement/types"/>
    <ds:schemaRef ds:uri="http://purl.org/dc/elements/1.1/"/>
    <ds:schemaRef ds:uri="http://schemas.openxmlformats.org/package/2006/metadata/core-properties"/>
    <ds:schemaRef ds:uri="16c05727-aa75-4e4a-9b5f-8a80a1165891"/>
    <ds:schemaRef ds:uri="http://schemas.microsoft.com/office/infopath/2007/PartnerControls"/>
    <ds:schemaRef ds:uri="http://purl.org/dc/terms/"/>
    <ds:schemaRef ds:uri="71af3243-3dd4-4a8d-8c0d-dd76da1f02a5"/>
    <ds:schemaRef ds:uri="http://www.w3.org/XML/1998/namespace"/>
    <ds:schemaRef ds:uri="http://purl.org/dc/dcmitype/"/>
  </ds:schemaRefs>
</ds:datastoreItem>
</file>

<file path=customXml/itemProps3.xml><?xml version="1.0" encoding="utf-8"?>
<ds:datastoreItem xmlns:ds="http://schemas.openxmlformats.org/officeDocument/2006/customXml" ds:itemID="{80B6055E-F2DC-412A-8B07-D3793807DA86}">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Modern Circuit design</Template>
  <TotalTime>0</TotalTime>
  <Words>1083</Words>
  <Application>Microsoft Office PowerPoint</Application>
  <PresentationFormat>Widescreen</PresentationFormat>
  <Paragraphs>100</Paragraphs>
  <Slides>12</Slides>
  <Notes>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Arial</vt:lpstr>
      <vt:lpstr>Arial Rounded MT Bold</vt:lpstr>
      <vt:lpstr>Calibri</vt:lpstr>
      <vt:lpstr>Calibri Light</vt:lpstr>
      <vt:lpstr>Copperplate Gothic Bold</vt:lpstr>
      <vt:lpstr>Tw Cen MT</vt:lpstr>
      <vt:lpstr>Circuit</vt:lpstr>
      <vt:lpstr>ECGE4006Pc  CYFRYNGAU CYMDEITHASOL, TECHNOLEG, ADDYSG </vt:lpstr>
      <vt:lpstr>BYD CYSYLLTIEDIG?  A connected world?</vt:lpstr>
      <vt:lpstr>Beth yw byd cysylltiedig?             What is a connected world?  Trafodwch.     DISCUSS. Cytuniwch ar ddifinad grŴp?  Agree on a group definition?</vt:lpstr>
      <vt:lpstr>Pentref Byd-Eang  A global village</vt:lpstr>
      <vt:lpstr>TRAFODWCH     Discuss</vt:lpstr>
      <vt:lpstr>Y PENTREF BYD-EANG       The global village</vt:lpstr>
      <vt:lpstr>Y defnydd o dechnoleg ac addysg USES Of Technology and Education</vt:lpstr>
      <vt:lpstr>DEALLUSRWYDD ARTIFFISIAL MEWN ADDYSG Artificial Intelligence in Education</vt:lpstr>
      <vt:lpstr>MANTEISION TECHNOLEG MEWN ADDYSG Advantages of technology in Education</vt:lpstr>
      <vt:lpstr>ANFANTEISION...       Disadvantages…</vt:lpstr>
      <vt:lpstr>tasg grŴp                       group task</vt:lpstr>
      <vt:lpstr>CYFEIRIADAU      References</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2019-08-27T11:53:23Z</dcterms:created>
  <dcterms:modified xsi:type="dcterms:W3CDTF">2022-02-22T14:38:32Z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