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79"/>
  </p:notesMasterIdLst>
  <p:handoutMasterIdLst>
    <p:handoutMasterId r:id="rId80"/>
  </p:handoutMasterIdLst>
  <p:sldIdLst>
    <p:sldId id="769" r:id="rId2"/>
    <p:sldId id="256" r:id="rId3"/>
    <p:sldId id="662" r:id="rId4"/>
    <p:sldId id="275" r:id="rId5"/>
    <p:sldId id="260" r:id="rId6"/>
    <p:sldId id="661" r:id="rId7"/>
    <p:sldId id="262" r:id="rId8"/>
    <p:sldId id="263" r:id="rId9"/>
    <p:sldId id="273" r:id="rId10"/>
    <p:sldId id="653" r:id="rId11"/>
    <p:sldId id="374" r:id="rId12"/>
    <p:sldId id="441" r:id="rId13"/>
    <p:sldId id="442" r:id="rId14"/>
    <p:sldId id="448" r:id="rId15"/>
    <p:sldId id="360" r:id="rId16"/>
    <p:sldId id="443" r:id="rId17"/>
    <p:sldId id="444" r:id="rId18"/>
    <p:sldId id="663" r:id="rId19"/>
    <p:sldId id="358" r:id="rId20"/>
    <p:sldId id="452" r:id="rId21"/>
    <p:sldId id="445" r:id="rId22"/>
    <p:sldId id="446" r:id="rId23"/>
    <p:sldId id="447" r:id="rId24"/>
    <p:sldId id="528" r:id="rId25"/>
    <p:sldId id="524" r:id="rId26"/>
    <p:sldId id="520" r:id="rId27"/>
    <p:sldId id="521" r:id="rId28"/>
    <p:sldId id="527" r:id="rId29"/>
    <p:sldId id="676" r:id="rId30"/>
    <p:sldId id="532" r:id="rId31"/>
    <p:sldId id="534" r:id="rId32"/>
    <p:sldId id="535" r:id="rId33"/>
    <p:sldId id="536" r:id="rId34"/>
    <p:sldId id="677" r:id="rId35"/>
    <p:sldId id="551" r:id="rId36"/>
    <p:sldId id="552" r:id="rId37"/>
    <p:sldId id="554" r:id="rId38"/>
    <p:sldId id="558" r:id="rId39"/>
    <p:sldId id="559" r:id="rId40"/>
    <p:sldId id="561" r:id="rId41"/>
    <p:sldId id="683" r:id="rId42"/>
    <p:sldId id="684" r:id="rId43"/>
    <p:sldId id="664" r:id="rId44"/>
    <p:sldId id="672" r:id="rId45"/>
    <p:sldId id="665" r:id="rId46"/>
    <p:sldId id="681" r:id="rId47"/>
    <p:sldId id="574" r:id="rId48"/>
    <p:sldId id="575" r:id="rId49"/>
    <p:sldId id="576" r:id="rId50"/>
    <p:sldId id="578" r:id="rId51"/>
    <p:sldId id="682" r:id="rId52"/>
    <p:sldId id="666" r:id="rId53"/>
    <p:sldId id="491" r:id="rId54"/>
    <p:sldId id="490" r:id="rId55"/>
    <p:sldId id="492" r:id="rId56"/>
    <p:sldId id="493" r:id="rId57"/>
    <p:sldId id="673" r:id="rId58"/>
    <p:sldId id="674" r:id="rId59"/>
    <p:sldId id="675" r:id="rId60"/>
    <p:sldId id="667" r:id="rId61"/>
    <p:sldId id="516" r:id="rId62"/>
    <p:sldId id="518" r:id="rId63"/>
    <p:sldId id="670" r:id="rId64"/>
    <p:sldId id="457" r:id="rId65"/>
    <p:sldId id="679" r:id="rId66"/>
    <p:sldId id="680" r:id="rId67"/>
    <p:sldId id="502" r:id="rId68"/>
    <p:sldId id="465" r:id="rId69"/>
    <p:sldId id="588" r:id="rId70"/>
    <p:sldId id="589" r:id="rId71"/>
    <p:sldId id="608" r:id="rId72"/>
    <p:sldId id="593" r:id="rId73"/>
    <p:sldId id="594" r:id="rId74"/>
    <p:sldId id="668" r:id="rId75"/>
    <p:sldId id="478" r:id="rId76"/>
    <p:sldId id="671" r:id="rId77"/>
    <p:sldId id="257" r:id="rId78"/>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975" autoAdjust="0"/>
  </p:normalViewPr>
  <p:slideViewPr>
    <p:cSldViewPr snapToObjects="1">
      <p:cViewPr varScale="1">
        <p:scale>
          <a:sx n="103" d="100"/>
          <a:sy n="103" d="100"/>
        </p:scale>
        <p:origin x="1784"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1673B1-2B46-4DCB-8564-133CBB43389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BA15899-1704-408F-BC38-8A75DD9F5650}">
      <dgm:prSet/>
      <dgm:spPr/>
      <dgm:t>
        <a:bodyPr/>
        <a:lstStyle/>
        <a:p>
          <a:r>
            <a:rPr lang="en-GB" dirty="0"/>
            <a:t>They are generally admixtures containing:</a:t>
          </a:r>
          <a:endParaRPr lang="en-US" dirty="0"/>
        </a:p>
      </dgm:t>
    </dgm:pt>
    <dgm:pt modelId="{420F5986-B8EC-4C58-A478-5CFE7040BB9A}" type="parTrans" cxnId="{863AE06F-FC77-4FB6-8BF5-E7249DD4A389}">
      <dgm:prSet/>
      <dgm:spPr/>
      <dgm:t>
        <a:bodyPr/>
        <a:lstStyle/>
        <a:p>
          <a:endParaRPr lang="en-US"/>
        </a:p>
      </dgm:t>
    </dgm:pt>
    <dgm:pt modelId="{C7114EDF-221B-4819-9FCF-F3406BFF7F21}" type="sibTrans" cxnId="{863AE06F-FC77-4FB6-8BF5-E7249DD4A389}">
      <dgm:prSet/>
      <dgm:spPr/>
      <dgm:t>
        <a:bodyPr/>
        <a:lstStyle/>
        <a:p>
          <a:endParaRPr lang="en-US"/>
        </a:p>
      </dgm:t>
    </dgm:pt>
    <dgm:pt modelId="{2748AAEE-71B4-4D53-B3FC-DF76C06906F4}">
      <dgm:prSet/>
      <dgm:spPr/>
      <dgm:t>
        <a:bodyPr/>
        <a:lstStyle/>
        <a:p>
          <a:r>
            <a:rPr lang="en-GB"/>
            <a:t>Fuel</a:t>
          </a:r>
          <a:endParaRPr lang="en-US"/>
        </a:p>
      </dgm:t>
    </dgm:pt>
    <dgm:pt modelId="{ABA9B130-7A9B-4DE5-AE75-3DB98447F197}" type="parTrans" cxnId="{40B88AF2-B6C2-449D-A85F-DA02A13C0C0D}">
      <dgm:prSet/>
      <dgm:spPr/>
      <dgm:t>
        <a:bodyPr/>
        <a:lstStyle/>
        <a:p>
          <a:endParaRPr lang="en-US"/>
        </a:p>
      </dgm:t>
    </dgm:pt>
    <dgm:pt modelId="{5C18FAB7-5145-4383-8368-AB614A2C8027}" type="sibTrans" cxnId="{40B88AF2-B6C2-449D-A85F-DA02A13C0C0D}">
      <dgm:prSet/>
      <dgm:spPr/>
      <dgm:t>
        <a:bodyPr/>
        <a:lstStyle/>
        <a:p>
          <a:endParaRPr lang="en-US"/>
        </a:p>
      </dgm:t>
    </dgm:pt>
    <dgm:pt modelId="{F18CD113-1892-4D92-9106-A421F41F66C8}">
      <dgm:prSet/>
      <dgm:spPr/>
      <dgm:t>
        <a:bodyPr/>
        <a:lstStyle/>
        <a:p>
          <a:r>
            <a:rPr lang="en-GB"/>
            <a:t>Oxidising agent</a:t>
          </a:r>
          <a:endParaRPr lang="en-US"/>
        </a:p>
      </dgm:t>
    </dgm:pt>
    <dgm:pt modelId="{1278E1FD-5A60-4954-AD47-0DF86822E427}" type="parTrans" cxnId="{A6C86B24-D912-490E-9DF4-CB0F74DAF185}">
      <dgm:prSet/>
      <dgm:spPr/>
      <dgm:t>
        <a:bodyPr/>
        <a:lstStyle/>
        <a:p>
          <a:endParaRPr lang="en-US"/>
        </a:p>
      </dgm:t>
    </dgm:pt>
    <dgm:pt modelId="{47D5C0C2-CB9E-4051-B828-56F0E210EEE2}" type="sibTrans" cxnId="{A6C86B24-D912-490E-9DF4-CB0F74DAF185}">
      <dgm:prSet/>
      <dgm:spPr/>
      <dgm:t>
        <a:bodyPr/>
        <a:lstStyle/>
        <a:p>
          <a:endParaRPr lang="en-US"/>
        </a:p>
      </dgm:t>
    </dgm:pt>
    <dgm:pt modelId="{332728D9-8B81-4EA2-A217-281FCE72B0A6}">
      <dgm:prSet/>
      <dgm:spPr/>
      <dgm:t>
        <a:bodyPr/>
        <a:lstStyle/>
        <a:p>
          <a:r>
            <a:rPr lang="en-GB" dirty="0"/>
            <a:t>If it were only that simple, the world would be a better place. We also need other ingredients to cope with the requirements of modern-day ammunition.</a:t>
          </a:r>
          <a:endParaRPr lang="en-US" dirty="0"/>
        </a:p>
      </dgm:t>
    </dgm:pt>
    <dgm:pt modelId="{9CAC9EFD-0ABA-4FFA-878A-3D9243A278CC}" type="parTrans" cxnId="{1019D79D-846D-4628-85DA-468D10DF0D2B}">
      <dgm:prSet/>
      <dgm:spPr/>
      <dgm:t>
        <a:bodyPr/>
        <a:lstStyle/>
        <a:p>
          <a:endParaRPr lang="en-US"/>
        </a:p>
      </dgm:t>
    </dgm:pt>
    <dgm:pt modelId="{7FDF9FC6-37AC-4392-9A3F-FC01A34F29D2}" type="sibTrans" cxnId="{1019D79D-846D-4628-85DA-468D10DF0D2B}">
      <dgm:prSet/>
      <dgm:spPr/>
      <dgm:t>
        <a:bodyPr/>
        <a:lstStyle/>
        <a:p>
          <a:endParaRPr lang="en-US"/>
        </a:p>
      </dgm:t>
    </dgm:pt>
    <dgm:pt modelId="{C042DE0F-3BA2-42CC-B4F2-8BBA4E854BC6}">
      <dgm:prSet/>
      <dgm:spPr/>
      <dgm:t>
        <a:bodyPr/>
        <a:lstStyle/>
        <a:p>
          <a:r>
            <a:rPr lang="en-GB"/>
            <a:t>Binders</a:t>
          </a:r>
          <a:endParaRPr lang="en-US"/>
        </a:p>
      </dgm:t>
    </dgm:pt>
    <dgm:pt modelId="{289A4DAF-7808-4EEA-A9A4-3E8445953E04}" type="parTrans" cxnId="{A470975C-CF72-4FE3-8E51-5A3E97865817}">
      <dgm:prSet/>
      <dgm:spPr/>
      <dgm:t>
        <a:bodyPr/>
        <a:lstStyle/>
        <a:p>
          <a:endParaRPr lang="en-US"/>
        </a:p>
      </dgm:t>
    </dgm:pt>
    <dgm:pt modelId="{340B138C-AEE9-4327-A6FF-19D7ABAE8E79}" type="sibTrans" cxnId="{A470975C-CF72-4FE3-8E51-5A3E97865817}">
      <dgm:prSet/>
      <dgm:spPr/>
      <dgm:t>
        <a:bodyPr/>
        <a:lstStyle/>
        <a:p>
          <a:endParaRPr lang="en-US"/>
        </a:p>
      </dgm:t>
    </dgm:pt>
    <dgm:pt modelId="{0C38F33B-C91C-4FE9-AEED-1B583094A233}">
      <dgm:prSet/>
      <dgm:spPr/>
      <dgm:t>
        <a:bodyPr/>
        <a:lstStyle/>
        <a:p>
          <a:r>
            <a:rPr lang="en-GB"/>
            <a:t>Antioxidants</a:t>
          </a:r>
          <a:endParaRPr lang="en-US"/>
        </a:p>
      </dgm:t>
    </dgm:pt>
    <dgm:pt modelId="{6D8A0B7D-08B5-4759-AE9A-012CDE27C059}" type="parTrans" cxnId="{13081B3A-C981-48F5-9C7D-F452FE317A64}">
      <dgm:prSet/>
      <dgm:spPr/>
      <dgm:t>
        <a:bodyPr/>
        <a:lstStyle/>
        <a:p>
          <a:endParaRPr lang="en-US"/>
        </a:p>
      </dgm:t>
    </dgm:pt>
    <dgm:pt modelId="{80DD4837-8236-467E-B9C1-DD9BA2B35B1E}" type="sibTrans" cxnId="{13081B3A-C981-48F5-9C7D-F452FE317A64}">
      <dgm:prSet/>
      <dgm:spPr/>
      <dgm:t>
        <a:bodyPr/>
        <a:lstStyle/>
        <a:p>
          <a:endParaRPr lang="en-US"/>
        </a:p>
      </dgm:t>
    </dgm:pt>
    <dgm:pt modelId="{6B3D6774-898D-4C50-920A-340206E18819}">
      <dgm:prSet/>
      <dgm:spPr/>
      <dgm:t>
        <a:bodyPr/>
        <a:lstStyle/>
        <a:p>
          <a:r>
            <a:rPr lang="en-GB"/>
            <a:t>Burning rate modifiers</a:t>
          </a:r>
          <a:endParaRPr lang="en-US"/>
        </a:p>
      </dgm:t>
    </dgm:pt>
    <dgm:pt modelId="{B3CF6EC5-0C71-4302-B315-061092577EDD}" type="parTrans" cxnId="{F70C47A2-BFDA-465D-8674-51E93B29296C}">
      <dgm:prSet/>
      <dgm:spPr/>
      <dgm:t>
        <a:bodyPr/>
        <a:lstStyle/>
        <a:p>
          <a:endParaRPr lang="en-US"/>
        </a:p>
      </dgm:t>
    </dgm:pt>
    <dgm:pt modelId="{D976013F-0B58-4A25-B97A-8B1838A2CD6D}" type="sibTrans" cxnId="{F70C47A2-BFDA-465D-8674-51E93B29296C}">
      <dgm:prSet/>
      <dgm:spPr/>
      <dgm:t>
        <a:bodyPr/>
        <a:lstStyle/>
        <a:p>
          <a:endParaRPr lang="en-US"/>
        </a:p>
      </dgm:t>
    </dgm:pt>
    <dgm:pt modelId="{1232FE5D-79F4-40E6-96D1-540DC842421D}">
      <dgm:prSet/>
      <dgm:spPr/>
      <dgm:t>
        <a:bodyPr/>
        <a:lstStyle/>
        <a:p>
          <a:r>
            <a:rPr lang="en-GB"/>
            <a:t>Flow agents</a:t>
          </a:r>
          <a:endParaRPr lang="en-US"/>
        </a:p>
      </dgm:t>
    </dgm:pt>
    <dgm:pt modelId="{C941E0EB-B8D8-4735-B68B-6DE7B7308CB1}" type="parTrans" cxnId="{66970A0F-3EA0-44ED-B812-17DD17074D93}">
      <dgm:prSet/>
      <dgm:spPr/>
      <dgm:t>
        <a:bodyPr/>
        <a:lstStyle/>
        <a:p>
          <a:endParaRPr lang="en-US"/>
        </a:p>
      </dgm:t>
    </dgm:pt>
    <dgm:pt modelId="{9078C88C-22B6-4113-9C35-CAED97642942}" type="sibTrans" cxnId="{66970A0F-3EA0-44ED-B812-17DD17074D93}">
      <dgm:prSet/>
      <dgm:spPr/>
      <dgm:t>
        <a:bodyPr/>
        <a:lstStyle/>
        <a:p>
          <a:endParaRPr lang="en-US"/>
        </a:p>
      </dgm:t>
    </dgm:pt>
    <dgm:pt modelId="{40DC57EF-60F2-914C-BB57-F22D572AE624}" type="pres">
      <dgm:prSet presAssocID="{CC1673B1-2B46-4DCB-8564-133CBB43389B}" presName="Name0" presStyleCnt="0">
        <dgm:presLayoutVars>
          <dgm:dir/>
          <dgm:animLvl val="lvl"/>
          <dgm:resizeHandles val="exact"/>
        </dgm:presLayoutVars>
      </dgm:prSet>
      <dgm:spPr/>
    </dgm:pt>
    <dgm:pt modelId="{1BBF5E54-C9A3-C84B-A25A-17E133FBA551}" type="pres">
      <dgm:prSet presAssocID="{6BA15899-1704-408F-BC38-8A75DD9F5650}" presName="linNode" presStyleCnt="0"/>
      <dgm:spPr/>
    </dgm:pt>
    <dgm:pt modelId="{EBDD812B-7AF6-8841-B317-C5833384FB3A}" type="pres">
      <dgm:prSet presAssocID="{6BA15899-1704-408F-BC38-8A75DD9F5650}" presName="parentText" presStyleLbl="node1" presStyleIdx="0" presStyleCnt="2">
        <dgm:presLayoutVars>
          <dgm:chMax val="1"/>
          <dgm:bulletEnabled val="1"/>
        </dgm:presLayoutVars>
      </dgm:prSet>
      <dgm:spPr/>
    </dgm:pt>
    <dgm:pt modelId="{983F7958-D4E6-F849-876A-CB48B52C37D3}" type="pres">
      <dgm:prSet presAssocID="{6BA15899-1704-408F-BC38-8A75DD9F5650}" presName="descendantText" presStyleLbl="alignAccFollowNode1" presStyleIdx="0" presStyleCnt="2">
        <dgm:presLayoutVars>
          <dgm:bulletEnabled val="1"/>
        </dgm:presLayoutVars>
      </dgm:prSet>
      <dgm:spPr/>
    </dgm:pt>
    <dgm:pt modelId="{285AEFA9-FE0F-454C-ABF5-451DB75FCBE4}" type="pres">
      <dgm:prSet presAssocID="{C7114EDF-221B-4819-9FCF-F3406BFF7F21}" presName="sp" presStyleCnt="0"/>
      <dgm:spPr/>
    </dgm:pt>
    <dgm:pt modelId="{71C865EB-5EE0-0E49-ADE9-7E39CB4A2672}" type="pres">
      <dgm:prSet presAssocID="{332728D9-8B81-4EA2-A217-281FCE72B0A6}" presName="linNode" presStyleCnt="0"/>
      <dgm:spPr/>
    </dgm:pt>
    <dgm:pt modelId="{19886091-5C79-6240-88C0-84AA7CECE7A5}" type="pres">
      <dgm:prSet presAssocID="{332728D9-8B81-4EA2-A217-281FCE72B0A6}" presName="parentText" presStyleLbl="node1" presStyleIdx="1" presStyleCnt="2">
        <dgm:presLayoutVars>
          <dgm:chMax val="1"/>
          <dgm:bulletEnabled val="1"/>
        </dgm:presLayoutVars>
      </dgm:prSet>
      <dgm:spPr/>
    </dgm:pt>
    <dgm:pt modelId="{831D97E8-B248-CF46-950F-2A4F8F086E14}" type="pres">
      <dgm:prSet presAssocID="{332728D9-8B81-4EA2-A217-281FCE72B0A6}" presName="descendantText" presStyleLbl="alignAccFollowNode1" presStyleIdx="1" presStyleCnt="2">
        <dgm:presLayoutVars>
          <dgm:bulletEnabled val="1"/>
        </dgm:presLayoutVars>
      </dgm:prSet>
      <dgm:spPr/>
    </dgm:pt>
  </dgm:ptLst>
  <dgm:cxnLst>
    <dgm:cxn modelId="{66970A0F-3EA0-44ED-B812-17DD17074D93}" srcId="{332728D9-8B81-4EA2-A217-281FCE72B0A6}" destId="{1232FE5D-79F4-40E6-96D1-540DC842421D}" srcOrd="3" destOrd="0" parTransId="{C941E0EB-B8D8-4735-B68B-6DE7B7308CB1}" sibTransId="{9078C88C-22B6-4113-9C35-CAED97642942}"/>
    <dgm:cxn modelId="{212C2F23-9BCB-4841-A7C5-5C80150E5F17}" type="presOf" srcId="{332728D9-8B81-4EA2-A217-281FCE72B0A6}" destId="{19886091-5C79-6240-88C0-84AA7CECE7A5}" srcOrd="0" destOrd="0" presId="urn:microsoft.com/office/officeart/2005/8/layout/vList5"/>
    <dgm:cxn modelId="{A6C86B24-D912-490E-9DF4-CB0F74DAF185}" srcId="{6BA15899-1704-408F-BC38-8A75DD9F5650}" destId="{F18CD113-1892-4D92-9106-A421F41F66C8}" srcOrd="1" destOrd="0" parTransId="{1278E1FD-5A60-4954-AD47-0DF86822E427}" sibTransId="{47D5C0C2-CB9E-4051-B828-56F0E210EEE2}"/>
    <dgm:cxn modelId="{90960C26-9444-AC4D-B7F0-C27E507A4BD5}" type="presOf" srcId="{CC1673B1-2B46-4DCB-8564-133CBB43389B}" destId="{40DC57EF-60F2-914C-BB57-F22D572AE624}" srcOrd="0" destOrd="0" presId="urn:microsoft.com/office/officeart/2005/8/layout/vList5"/>
    <dgm:cxn modelId="{13081B3A-C981-48F5-9C7D-F452FE317A64}" srcId="{332728D9-8B81-4EA2-A217-281FCE72B0A6}" destId="{0C38F33B-C91C-4FE9-AEED-1B583094A233}" srcOrd="1" destOrd="0" parTransId="{6D8A0B7D-08B5-4759-AE9A-012CDE27C059}" sibTransId="{80DD4837-8236-467E-B9C1-DD9BA2B35B1E}"/>
    <dgm:cxn modelId="{2EDFFC43-CC6D-5843-AF49-09702DE0CDEF}" type="presOf" srcId="{6BA15899-1704-408F-BC38-8A75DD9F5650}" destId="{EBDD812B-7AF6-8841-B317-C5833384FB3A}" srcOrd="0" destOrd="0" presId="urn:microsoft.com/office/officeart/2005/8/layout/vList5"/>
    <dgm:cxn modelId="{C7102457-FD31-ED42-8A98-2C6533C3B2D6}" type="presOf" srcId="{0C38F33B-C91C-4FE9-AEED-1B583094A233}" destId="{831D97E8-B248-CF46-950F-2A4F8F086E14}" srcOrd="0" destOrd="1" presId="urn:microsoft.com/office/officeart/2005/8/layout/vList5"/>
    <dgm:cxn modelId="{A470975C-CF72-4FE3-8E51-5A3E97865817}" srcId="{332728D9-8B81-4EA2-A217-281FCE72B0A6}" destId="{C042DE0F-3BA2-42CC-B4F2-8BBA4E854BC6}" srcOrd="0" destOrd="0" parTransId="{289A4DAF-7808-4EEA-A9A4-3E8445953E04}" sibTransId="{340B138C-AEE9-4327-A6FF-19D7ABAE8E79}"/>
    <dgm:cxn modelId="{863AE06F-FC77-4FB6-8BF5-E7249DD4A389}" srcId="{CC1673B1-2B46-4DCB-8564-133CBB43389B}" destId="{6BA15899-1704-408F-BC38-8A75DD9F5650}" srcOrd="0" destOrd="0" parTransId="{420F5986-B8EC-4C58-A478-5CFE7040BB9A}" sibTransId="{C7114EDF-221B-4819-9FCF-F3406BFF7F21}"/>
    <dgm:cxn modelId="{BC83D39C-3336-9746-A318-D880E1B67E5A}" type="presOf" srcId="{6B3D6774-898D-4C50-920A-340206E18819}" destId="{831D97E8-B248-CF46-950F-2A4F8F086E14}" srcOrd="0" destOrd="2" presId="urn:microsoft.com/office/officeart/2005/8/layout/vList5"/>
    <dgm:cxn modelId="{1019D79D-846D-4628-85DA-468D10DF0D2B}" srcId="{CC1673B1-2B46-4DCB-8564-133CBB43389B}" destId="{332728D9-8B81-4EA2-A217-281FCE72B0A6}" srcOrd="1" destOrd="0" parTransId="{9CAC9EFD-0ABA-4FFA-878A-3D9243A278CC}" sibTransId="{7FDF9FC6-37AC-4392-9A3F-FC01A34F29D2}"/>
    <dgm:cxn modelId="{F70C47A2-BFDA-465D-8674-51E93B29296C}" srcId="{332728D9-8B81-4EA2-A217-281FCE72B0A6}" destId="{6B3D6774-898D-4C50-920A-340206E18819}" srcOrd="2" destOrd="0" parTransId="{B3CF6EC5-0C71-4302-B315-061092577EDD}" sibTransId="{D976013F-0B58-4A25-B97A-8B1838A2CD6D}"/>
    <dgm:cxn modelId="{DC6DB7A9-3268-9A4F-A773-C869FB276843}" type="presOf" srcId="{2748AAEE-71B4-4D53-B3FC-DF76C06906F4}" destId="{983F7958-D4E6-F849-876A-CB48B52C37D3}" srcOrd="0" destOrd="0" presId="urn:microsoft.com/office/officeart/2005/8/layout/vList5"/>
    <dgm:cxn modelId="{B550BFAB-569C-974F-A4D1-983F7C7F238D}" type="presOf" srcId="{C042DE0F-3BA2-42CC-B4F2-8BBA4E854BC6}" destId="{831D97E8-B248-CF46-950F-2A4F8F086E14}" srcOrd="0" destOrd="0" presId="urn:microsoft.com/office/officeart/2005/8/layout/vList5"/>
    <dgm:cxn modelId="{51E24CC8-A712-3C45-A369-F1FFC81D028F}" type="presOf" srcId="{1232FE5D-79F4-40E6-96D1-540DC842421D}" destId="{831D97E8-B248-CF46-950F-2A4F8F086E14}" srcOrd="0" destOrd="3" presId="urn:microsoft.com/office/officeart/2005/8/layout/vList5"/>
    <dgm:cxn modelId="{176A12E7-3230-234C-A5C3-B31F9040B274}" type="presOf" srcId="{F18CD113-1892-4D92-9106-A421F41F66C8}" destId="{983F7958-D4E6-F849-876A-CB48B52C37D3}" srcOrd="0" destOrd="1" presId="urn:microsoft.com/office/officeart/2005/8/layout/vList5"/>
    <dgm:cxn modelId="{40B88AF2-B6C2-449D-A85F-DA02A13C0C0D}" srcId="{6BA15899-1704-408F-BC38-8A75DD9F5650}" destId="{2748AAEE-71B4-4D53-B3FC-DF76C06906F4}" srcOrd="0" destOrd="0" parTransId="{ABA9B130-7A9B-4DE5-AE75-3DB98447F197}" sibTransId="{5C18FAB7-5145-4383-8368-AB614A2C8027}"/>
    <dgm:cxn modelId="{E4D3F30C-3BBE-C945-A622-14824A494192}" type="presParOf" srcId="{40DC57EF-60F2-914C-BB57-F22D572AE624}" destId="{1BBF5E54-C9A3-C84B-A25A-17E133FBA551}" srcOrd="0" destOrd="0" presId="urn:microsoft.com/office/officeart/2005/8/layout/vList5"/>
    <dgm:cxn modelId="{5876354D-5B1E-5E45-AE0D-2DF647C50072}" type="presParOf" srcId="{1BBF5E54-C9A3-C84B-A25A-17E133FBA551}" destId="{EBDD812B-7AF6-8841-B317-C5833384FB3A}" srcOrd="0" destOrd="0" presId="urn:microsoft.com/office/officeart/2005/8/layout/vList5"/>
    <dgm:cxn modelId="{8CC035E5-9166-9F49-8775-76FDD937DB03}" type="presParOf" srcId="{1BBF5E54-C9A3-C84B-A25A-17E133FBA551}" destId="{983F7958-D4E6-F849-876A-CB48B52C37D3}" srcOrd="1" destOrd="0" presId="urn:microsoft.com/office/officeart/2005/8/layout/vList5"/>
    <dgm:cxn modelId="{0DB460BF-3300-5247-B0CF-11CBEA6C8A0C}" type="presParOf" srcId="{40DC57EF-60F2-914C-BB57-F22D572AE624}" destId="{285AEFA9-FE0F-454C-ABF5-451DB75FCBE4}" srcOrd="1" destOrd="0" presId="urn:microsoft.com/office/officeart/2005/8/layout/vList5"/>
    <dgm:cxn modelId="{7B29BEB3-4E6F-EE49-8CEB-B002A414D75E}" type="presParOf" srcId="{40DC57EF-60F2-914C-BB57-F22D572AE624}" destId="{71C865EB-5EE0-0E49-ADE9-7E39CB4A2672}" srcOrd="2" destOrd="0" presId="urn:microsoft.com/office/officeart/2005/8/layout/vList5"/>
    <dgm:cxn modelId="{7A982F17-0461-1346-8B3A-9093A10D92C9}" type="presParOf" srcId="{71C865EB-5EE0-0E49-ADE9-7E39CB4A2672}" destId="{19886091-5C79-6240-88C0-84AA7CECE7A5}" srcOrd="0" destOrd="0" presId="urn:microsoft.com/office/officeart/2005/8/layout/vList5"/>
    <dgm:cxn modelId="{E86A9BDA-A1C0-1747-B59C-904B8009B6CE}" type="presParOf" srcId="{71C865EB-5EE0-0E49-ADE9-7E39CB4A2672}" destId="{831D97E8-B248-CF46-950F-2A4F8F086E14}"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882506-F06F-4353-94CB-FC1CFA51043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9577956-3E60-49F0-989A-0E364B3CC270}">
      <dgm:prSet/>
      <dgm:spPr/>
      <dgm:t>
        <a:bodyPr/>
        <a:lstStyle/>
        <a:p>
          <a:r>
            <a:rPr lang="en-GB"/>
            <a:t>Light - Illuminating Compositions, Tracers, Tracking Flares, Signal Flares.</a:t>
          </a:r>
          <a:endParaRPr lang="en-US"/>
        </a:p>
      </dgm:t>
    </dgm:pt>
    <dgm:pt modelId="{0E754C18-A391-4C43-AE0B-81315188BC0E}" type="parTrans" cxnId="{56A7BDDD-232E-49CA-873D-BE1730272E07}">
      <dgm:prSet/>
      <dgm:spPr/>
      <dgm:t>
        <a:bodyPr/>
        <a:lstStyle/>
        <a:p>
          <a:endParaRPr lang="en-US"/>
        </a:p>
      </dgm:t>
    </dgm:pt>
    <dgm:pt modelId="{16B3DCA4-F1A5-440B-81AF-F9305D084FE8}" type="sibTrans" cxnId="{56A7BDDD-232E-49CA-873D-BE1730272E07}">
      <dgm:prSet/>
      <dgm:spPr/>
      <dgm:t>
        <a:bodyPr/>
        <a:lstStyle/>
        <a:p>
          <a:endParaRPr lang="en-US"/>
        </a:p>
      </dgm:t>
    </dgm:pt>
    <dgm:pt modelId="{C96CC1E1-5B79-49D1-9519-0990C7915771}">
      <dgm:prSet/>
      <dgm:spPr/>
      <dgm:t>
        <a:bodyPr/>
        <a:lstStyle/>
        <a:p>
          <a:r>
            <a:rPr lang="en-GB"/>
            <a:t>Heat - priming compositions, decoy flares, incendiary devices.</a:t>
          </a:r>
          <a:endParaRPr lang="en-US"/>
        </a:p>
      </dgm:t>
    </dgm:pt>
    <dgm:pt modelId="{7FBB39F0-67C8-4F37-B5C3-C172D76740CF}" type="parTrans" cxnId="{D72771DB-5A59-4DAF-8EE3-C27CDF282B79}">
      <dgm:prSet/>
      <dgm:spPr/>
      <dgm:t>
        <a:bodyPr/>
        <a:lstStyle/>
        <a:p>
          <a:endParaRPr lang="en-US"/>
        </a:p>
      </dgm:t>
    </dgm:pt>
    <dgm:pt modelId="{5CD25419-C73F-4D04-B491-58ACE8653248}" type="sibTrans" cxnId="{D72771DB-5A59-4DAF-8EE3-C27CDF282B79}">
      <dgm:prSet/>
      <dgm:spPr/>
      <dgm:t>
        <a:bodyPr/>
        <a:lstStyle/>
        <a:p>
          <a:endParaRPr lang="en-US"/>
        </a:p>
      </dgm:t>
    </dgm:pt>
    <dgm:pt modelId="{7A86D12C-F0D6-484E-99D9-8B6A0BA1B762}">
      <dgm:prSet/>
      <dgm:spPr/>
      <dgm:t>
        <a:bodyPr/>
        <a:lstStyle/>
        <a:p>
          <a:r>
            <a:rPr lang="en-GB"/>
            <a:t>Sound – bangs, whistles, stun grenades</a:t>
          </a:r>
          <a:endParaRPr lang="en-US"/>
        </a:p>
      </dgm:t>
    </dgm:pt>
    <dgm:pt modelId="{6B22A2EA-3306-46FE-8C76-6BF0DB87E3EE}" type="parTrans" cxnId="{9AA37667-3614-4FC1-B2BB-60FC406DB25C}">
      <dgm:prSet/>
      <dgm:spPr/>
      <dgm:t>
        <a:bodyPr/>
        <a:lstStyle/>
        <a:p>
          <a:endParaRPr lang="en-US"/>
        </a:p>
      </dgm:t>
    </dgm:pt>
    <dgm:pt modelId="{46086E1D-10AD-4E96-A536-FF3FFA565FE9}" type="sibTrans" cxnId="{9AA37667-3614-4FC1-B2BB-60FC406DB25C}">
      <dgm:prSet/>
      <dgm:spPr/>
      <dgm:t>
        <a:bodyPr/>
        <a:lstStyle/>
        <a:p>
          <a:endParaRPr lang="en-US"/>
        </a:p>
      </dgm:t>
    </dgm:pt>
    <dgm:pt modelId="{C7DA8EAF-664B-4C8A-86C2-4A61143BE597}">
      <dgm:prSet/>
      <dgm:spPr/>
      <dgm:t>
        <a:bodyPr/>
        <a:lstStyle/>
        <a:p>
          <a:r>
            <a:rPr lang="en-GB"/>
            <a:t>Delay - timed event in an ignition train</a:t>
          </a:r>
          <a:endParaRPr lang="en-US"/>
        </a:p>
      </dgm:t>
    </dgm:pt>
    <dgm:pt modelId="{1A3ECEC1-B312-408C-B132-F5C0BF98147C}" type="parTrans" cxnId="{778172F4-B8D4-4727-92ED-37739851BD31}">
      <dgm:prSet/>
      <dgm:spPr/>
      <dgm:t>
        <a:bodyPr/>
        <a:lstStyle/>
        <a:p>
          <a:endParaRPr lang="en-US"/>
        </a:p>
      </dgm:t>
    </dgm:pt>
    <dgm:pt modelId="{0751DEA8-895C-4A0C-8F69-56089E715668}" type="sibTrans" cxnId="{778172F4-B8D4-4727-92ED-37739851BD31}">
      <dgm:prSet/>
      <dgm:spPr/>
      <dgm:t>
        <a:bodyPr/>
        <a:lstStyle/>
        <a:p>
          <a:endParaRPr lang="en-US"/>
        </a:p>
      </dgm:t>
    </dgm:pt>
    <dgm:pt modelId="{8E3B933E-5F7E-46D3-9C29-061E27F0D85D}">
      <dgm:prSet/>
      <dgm:spPr/>
      <dgm:t>
        <a:bodyPr/>
        <a:lstStyle/>
        <a:p>
          <a:r>
            <a:rPr lang="en-GB"/>
            <a:t>Flame – igniters, gun primers, flash tubes</a:t>
          </a:r>
          <a:endParaRPr lang="en-US"/>
        </a:p>
      </dgm:t>
    </dgm:pt>
    <dgm:pt modelId="{8654E6F2-DA3B-4CD8-AE6A-75EC2E005029}" type="parTrans" cxnId="{A1BCF051-7963-4912-B11E-D820BCA1F564}">
      <dgm:prSet/>
      <dgm:spPr/>
      <dgm:t>
        <a:bodyPr/>
        <a:lstStyle/>
        <a:p>
          <a:endParaRPr lang="en-US"/>
        </a:p>
      </dgm:t>
    </dgm:pt>
    <dgm:pt modelId="{3FEB6120-43A8-4F83-8A83-DD5BF2E62A46}" type="sibTrans" cxnId="{A1BCF051-7963-4912-B11E-D820BCA1F564}">
      <dgm:prSet/>
      <dgm:spPr/>
      <dgm:t>
        <a:bodyPr/>
        <a:lstStyle/>
        <a:p>
          <a:endParaRPr lang="en-US"/>
        </a:p>
      </dgm:t>
    </dgm:pt>
    <dgm:pt modelId="{2F60B8F8-07A1-420A-B745-A9CA556738A7}">
      <dgm:prSet/>
      <dgm:spPr/>
      <dgm:t>
        <a:bodyPr/>
        <a:lstStyle/>
        <a:p>
          <a:r>
            <a:rPr lang="en-GB"/>
            <a:t>Gas - gas generators, airbag compositions.</a:t>
          </a:r>
          <a:endParaRPr lang="en-US"/>
        </a:p>
      </dgm:t>
    </dgm:pt>
    <dgm:pt modelId="{1E40CE0D-17A0-4F6F-B05D-C8E720369027}" type="parTrans" cxnId="{F248B2D6-7113-4C34-B50D-0FB0DC429984}">
      <dgm:prSet/>
      <dgm:spPr/>
      <dgm:t>
        <a:bodyPr/>
        <a:lstStyle/>
        <a:p>
          <a:endParaRPr lang="en-US"/>
        </a:p>
      </dgm:t>
    </dgm:pt>
    <dgm:pt modelId="{E79A32AE-928A-44B7-85F5-F0068CAFF93E}" type="sibTrans" cxnId="{F248B2D6-7113-4C34-B50D-0FB0DC429984}">
      <dgm:prSet/>
      <dgm:spPr/>
      <dgm:t>
        <a:bodyPr/>
        <a:lstStyle/>
        <a:p>
          <a:endParaRPr lang="en-US"/>
        </a:p>
      </dgm:t>
    </dgm:pt>
    <dgm:pt modelId="{DE9494CE-2AEE-4B3D-917F-160B9D28DA58}">
      <dgm:prSet/>
      <dgm:spPr/>
      <dgm:t>
        <a:bodyPr/>
        <a:lstStyle/>
        <a:p>
          <a:r>
            <a:rPr lang="en-GB"/>
            <a:t>Smoke - screening and signalling smokes (visible/IR)</a:t>
          </a:r>
          <a:endParaRPr lang="en-US"/>
        </a:p>
      </dgm:t>
    </dgm:pt>
    <dgm:pt modelId="{43323058-E96F-4DA6-9E22-CE5B4FE833CD}" type="parTrans" cxnId="{6C113C72-FCEA-44FD-A5BC-D3B6344EA63C}">
      <dgm:prSet/>
      <dgm:spPr/>
      <dgm:t>
        <a:bodyPr/>
        <a:lstStyle/>
        <a:p>
          <a:endParaRPr lang="en-US"/>
        </a:p>
      </dgm:t>
    </dgm:pt>
    <dgm:pt modelId="{B19707FD-40B4-4B08-825A-273AD1E68293}" type="sibTrans" cxnId="{6C113C72-FCEA-44FD-A5BC-D3B6344EA63C}">
      <dgm:prSet/>
      <dgm:spPr/>
      <dgm:t>
        <a:bodyPr/>
        <a:lstStyle/>
        <a:p>
          <a:endParaRPr lang="en-US"/>
        </a:p>
      </dgm:t>
    </dgm:pt>
    <dgm:pt modelId="{50340C73-BBC1-40C4-8095-9E97E86E8169}">
      <dgm:prSet/>
      <dgm:spPr/>
      <dgm:t>
        <a:bodyPr/>
        <a:lstStyle/>
        <a:p>
          <a:r>
            <a:rPr lang="en-GB"/>
            <a:t>Lachrymatory – non-lethal effects such as CS gas</a:t>
          </a:r>
          <a:endParaRPr lang="en-US"/>
        </a:p>
      </dgm:t>
    </dgm:pt>
    <dgm:pt modelId="{C26F3A44-E4C1-475D-A5BC-8EF812BA92CC}" type="parTrans" cxnId="{C5CAC8D7-830A-4FC9-925D-5AF7F65ED9D0}">
      <dgm:prSet/>
      <dgm:spPr/>
      <dgm:t>
        <a:bodyPr/>
        <a:lstStyle/>
        <a:p>
          <a:endParaRPr lang="en-US"/>
        </a:p>
      </dgm:t>
    </dgm:pt>
    <dgm:pt modelId="{B3A13B92-D25E-4CD8-BCFC-7FCAA6D16DEB}" type="sibTrans" cxnId="{C5CAC8D7-830A-4FC9-925D-5AF7F65ED9D0}">
      <dgm:prSet/>
      <dgm:spPr/>
      <dgm:t>
        <a:bodyPr/>
        <a:lstStyle/>
        <a:p>
          <a:endParaRPr lang="en-US"/>
        </a:p>
      </dgm:t>
    </dgm:pt>
    <dgm:pt modelId="{7D4DBADE-BD6B-4F4B-8FFE-EE2EAD74A334}" type="pres">
      <dgm:prSet presAssocID="{0C882506-F06F-4353-94CB-FC1CFA510437}" presName="vert0" presStyleCnt="0">
        <dgm:presLayoutVars>
          <dgm:dir/>
          <dgm:animOne val="branch"/>
          <dgm:animLvl val="lvl"/>
        </dgm:presLayoutVars>
      </dgm:prSet>
      <dgm:spPr/>
    </dgm:pt>
    <dgm:pt modelId="{0E12F478-2351-C84F-9C74-3A347EE4AD7D}" type="pres">
      <dgm:prSet presAssocID="{A9577956-3E60-49F0-989A-0E364B3CC270}" presName="thickLine" presStyleLbl="alignNode1" presStyleIdx="0" presStyleCnt="8"/>
      <dgm:spPr/>
    </dgm:pt>
    <dgm:pt modelId="{442F4500-3693-7641-AFC1-F8331055F06D}" type="pres">
      <dgm:prSet presAssocID="{A9577956-3E60-49F0-989A-0E364B3CC270}" presName="horz1" presStyleCnt="0"/>
      <dgm:spPr/>
    </dgm:pt>
    <dgm:pt modelId="{8F57C3C7-F1E6-924B-9794-8F8ADE1DB0E9}" type="pres">
      <dgm:prSet presAssocID="{A9577956-3E60-49F0-989A-0E364B3CC270}" presName="tx1" presStyleLbl="revTx" presStyleIdx="0" presStyleCnt="8"/>
      <dgm:spPr/>
    </dgm:pt>
    <dgm:pt modelId="{8B0BF0A3-D591-064E-9276-908C67DB46DF}" type="pres">
      <dgm:prSet presAssocID="{A9577956-3E60-49F0-989A-0E364B3CC270}" presName="vert1" presStyleCnt="0"/>
      <dgm:spPr/>
    </dgm:pt>
    <dgm:pt modelId="{C0D5055A-46C4-2C44-BDB2-4634E5306BC7}" type="pres">
      <dgm:prSet presAssocID="{C96CC1E1-5B79-49D1-9519-0990C7915771}" presName="thickLine" presStyleLbl="alignNode1" presStyleIdx="1" presStyleCnt="8"/>
      <dgm:spPr/>
    </dgm:pt>
    <dgm:pt modelId="{EEC8191D-49CB-EA48-9CE4-CF00EB9A2C2E}" type="pres">
      <dgm:prSet presAssocID="{C96CC1E1-5B79-49D1-9519-0990C7915771}" presName="horz1" presStyleCnt="0"/>
      <dgm:spPr/>
    </dgm:pt>
    <dgm:pt modelId="{A0F7C614-4A25-9A47-969B-83D73E5872FF}" type="pres">
      <dgm:prSet presAssocID="{C96CC1E1-5B79-49D1-9519-0990C7915771}" presName="tx1" presStyleLbl="revTx" presStyleIdx="1" presStyleCnt="8"/>
      <dgm:spPr/>
    </dgm:pt>
    <dgm:pt modelId="{03FB47AC-DE05-404D-9BF7-A75F2138E7B8}" type="pres">
      <dgm:prSet presAssocID="{C96CC1E1-5B79-49D1-9519-0990C7915771}" presName="vert1" presStyleCnt="0"/>
      <dgm:spPr/>
    </dgm:pt>
    <dgm:pt modelId="{882BB090-7EEB-1B46-89A2-A96E63256E18}" type="pres">
      <dgm:prSet presAssocID="{7A86D12C-F0D6-484E-99D9-8B6A0BA1B762}" presName="thickLine" presStyleLbl="alignNode1" presStyleIdx="2" presStyleCnt="8"/>
      <dgm:spPr/>
    </dgm:pt>
    <dgm:pt modelId="{32620ED7-41E7-304E-8D3F-106A1E59568C}" type="pres">
      <dgm:prSet presAssocID="{7A86D12C-F0D6-484E-99D9-8B6A0BA1B762}" presName="horz1" presStyleCnt="0"/>
      <dgm:spPr/>
    </dgm:pt>
    <dgm:pt modelId="{745405B5-6B21-D840-952F-9226B09D7455}" type="pres">
      <dgm:prSet presAssocID="{7A86D12C-F0D6-484E-99D9-8B6A0BA1B762}" presName="tx1" presStyleLbl="revTx" presStyleIdx="2" presStyleCnt="8"/>
      <dgm:spPr/>
    </dgm:pt>
    <dgm:pt modelId="{4AA638EE-4524-D144-9AF1-6E969B5093F7}" type="pres">
      <dgm:prSet presAssocID="{7A86D12C-F0D6-484E-99D9-8B6A0BA1B762}" presName="vert1" presStyleCnt="0"/>
      <dgm:spPr/>
    </dgm:pt>
    <dgm:pt modelId="{7EAF66A5-5FDD-8D41-85A3-03E8F3390AA0}" type="pres">
      <dgm:prSet presAssocID="{C7DA8EAF-664B-4C8A-86C2-4A61143BE597}" presName="thickLine" presStyleLbl="alignNode1" presStyleIdx="3" presStyleCnt="8"/>
      <dgm:spPr/>
    </dgm:pt>
    <dgm:pt modelId="{BE81CFE5-46DF-F64D-9894-6329034E346C}" type="pres">
      <dgm:prSet presAssocID="{C7DA8EAF-664B-4C8A-86C2-4A61143BE597}" presName="horz1" presStyleCnt="0"/>
      <dgm:spPr/>
    </dgm:pt>
    <dgm:pt modelId="{7C99C368-9CEA-2C45-A86B-66BB449E4E5A}" type="pres">
      <dgm:prSet presAssocID="{C7DA8EAF-664B-4C8A-86C2-4A61143BE597}" presName="tx1" presStyleLbl="revTx" presStyleIdx="3" presStyleCnt="8"/>
      <dgm:spPr/>
    </dgm:pt>
    <dgm:pt modelId="{080105F6-B72B-5C41-86C1-3DD55D170444}" type="pres">
      <dgm:prSet presAssocID="{C7DA8EAF-664B-4C8A-86C2-4A61143BE597}" presName="vert1" presStyleCnt="0"/>
      <dgm:spPr/>
    </dgm:pt>
    <dgm:pt modelId="{F7CFC89B-4664-1A40-B2DE-78FBC4592C49}" type="pres">
      <dgm:prSet presAssocID="{8E3B933E-5F7E-46D3-9C29-061E27F0D85D}" presName="thickLine" presStyleLbl="alignNode1" presStyleIdx="4" presStyleCnt="8"/>
      <dgm:spPr/>
    </dgm:pt>
    <dgm:pt modelId="{15401E48-F258-0A45-A3B4-234E28C8E5BA}" type="pres">
      <dgm:prSet presAssocID="{8E3B933E-5F7E-46D3-9C29-061E27F0D85D}" presName="horz1" presStyleCnt="0"/>
      <dgm:spPr/>
    </dgm:pt>
    <dgm:pt modelId="{F14F27C0-879B-834B-ADCE-D3F1D67CBB0A}" type="pres">
      <dgm:prSet presAssocID="{8E3B933E-5F7E-46D3-9C29-061E27F0D85D}" presName="tx1" presStyleLbl="revTx" presStyleIdx="4" presStyleCnt="8"/>
      <dgm:spPr/>
    </dgm:pt>
    <dgm:pt modelId="{16F5A564-3886-064D-A76D-92704EA3C544}" type="pres">
      <dgm:prSet presAssocID="{8E3B933E-5F7E-46D3-9C29-061E27F0D85D}" presName="vert1" presStyleCnt="0"/>
      <dgm:spPr/>
    </dgm:pt>
    <dgm:pt modelId="{0ADC6679-CF9E-3D4C-84E4-28F1C798FCBC}" type="pres">
      <dgm:prSet presAssocID="{2F60B8F8-07A1-420A-B745-A9CA556738A7}" presName="thickLine" presStyleLbl="alignNode1" presStyleIdx="5" presStyleCnt="8"/>
      <dgm:spPr/>
    </dgm:pt>
    <dgm:pt modelId="{8AC94FDA-3029-1347-B1DD-AC0B19574630}" type="pres">
      <dgm:prSet presAssocID="{2F60B8F8-07A1-420A-B745-A9CA556738A7}" presName="horz1" presStyleCnt="0"/>
      <dgm:spPr/>
    </dgm:pt>
    <dgm:pt modelId="{C940DA53-CD96-5841-85E6-FA50A788221E}" type="pres">
      <dgm:prSet presAssocID="{2F60B8F8-07A1-420A-B745-A9CA556738A7}" presName="tx1" presStyleLbl="revTx" presStyleIdx="5" presStyleCnt="8"/>
      <dgm:spPr/>
    </dgm:pt>
    <dgm:pt modelId="{8FBB70F4-CAD2-B54D-AC22-2C5C97C9BAEA}" type="pres">
      <dgm:prSet presAssocID="{2F60B8F8-07A1-420A-B745-A9CA556738A7}" presName="vert1" presStyleCnt="0"/>
      <dgm:spPr/>
    </dgm:pt>
    <dgm:pt modelId="{67724B08-93F2-234E-859D-D3916457571E}" type="pres">
      <dgm:prSet presAssocID="{DE9494CE-2AEE-4B3D-917F-160B9D28DA58}" presName="thickLine" presStyleLbl="alignNode1" presStyleIdx="6" presStyleCnt="8"/>
      <dgm:spPr/>
    </dgm:pt>
    <dgm:pt modelId="{82BFD295-9CAB-B94C-A283-3C015763396C}" type="pres">
      <dgm:prSet presAssocID="{DE9494CE-2AEE-4B3D-917F-160B9D28DA58}" presName="horz1" presStyleCnt="0"/>
      <dgm:spPr/>
    </dgm:pt>
    <dgm:pt modelId="{A61C7000-DB40-FA4B-93A4-3AC960C336B9}" type="pres">
      <dgm:prSet presAssocID="{DE9494CE-2AEE-4B3D-917F-160B9D28DA58}" presName="tx1" presStyleLbl="revTx" presStyleIdx="6" presStyleCnt="8"/>
      <dgm:spPr/>
    </dgm:pt>
    <dgm:pt modelId="{B9AD3D17-B192-4842-BD06-82803C8DB963}" type="pres">
      <dgm:prSet presAssocID="{DE9494CE-2AEE-4B3D-917F-160B9D28DA58}" presName="vert1" presStyleCnt="0"/>
      <dgm:spPr/>
    </dgm:pt>
    <dgm:pt modelId="{DCA400A7-D563-744B-92FD-D03D41096037}" type="pres">
      <dgm:prSet presAssocID="{50340C73-BBC1-40C4-8095-9E97E86E8169}" presName="thickLine" presStyleLbl="alignNode1" presStyleIdx="7" presStyleCnt="8"/>
      <dgm:spPr/>
    </dgm:pt>
    <dgm:pt modelId="{47E9E9F3-1C35-C244-B838-D90F13EC4ECB}" type="pres">
      <dgm:prSet presAssocID="{50340C73-BBC1-40C4-8095-9E97E86E8169}" presName="horz1" presStyleCnt="0"/>
      <dgm:spPr/>
    </dgm:pt>
    <dgm:pt modelId="{AA5A602D-66C6-494F-8A24-A47D8E4D3FC2}" type="pres">
      <dgm:prSet presAssocID="{50340C73-BBC1-40C4-8095-9E97E86E8169}" presName="tx1" presStyleLbl="revTx" presStyleIdx="7" presStyleCnt="8"/>
      <dgm:spPr/>
    </dgm:pt>
    <dgm:pt modelId="{0058CF90-600C-4F47-A2C4-8DD920CAE794}" type="pres">
      <dgm:prSet presAssocID="{50340C73-BBC1-40C4-8095-9E97E86E8169}" presName="vert1" presStyleCnt="0"/>
      <dgm:spPr/>
    </dgm:pt>
  </dgm:ptLst>
  <dgm:cxnLst>
    <dgm:cxn modelId="{A1B0D719-5C70-BE4B-81C5-48AD510D583F}" type="presOf" srcId="{C96CC1E1-5B79-49D1-9519-0990C7915771}" destId="{A0F7C614-4A25-9A47-969B-83D73E5872FF}" srcOrd="0" destOrd="0" presId="urn:microsoft.com/office/officeart/2008/layout/LinedList"/>
    <dgm:cxn modelId="{9CBE8E27-2555-B542-8F0D-163DA31B08AF}" type="presOf" srcId="{2F60B8F8-07A1-420A-B745-A9CA556738A7}" destId="{C940DA53-CD96-5841-85E6-FA50A788221E}" srcOrd="0" destOrd="0" presId="urn:microsoft.com/office/officeart/2008/layout/LinedList"/>
    <dgm:cxn modelId="{A0BE6943-D483-714D-92CC-085AEEB3A958}" type="presOf" srcId="{0C882506-F06F-4353-94CB-FC1CFA510437}" destId="{7D4DBADE-BD6B-4F4B-8FFE-EE2EAD74A334}" srcOrd="0" destOrd="0" presId="urn:microsoft.com/office/officeart/2008/layout/LinedList"/>
    <dgm:cxn modelId="{A1BCF051-7963-4912-B11E-D820BCA1F564}" srcId="{0C882506-F06F-4353-94CB-FC1CFA510437}" destId="{8E3B933E-5F7E-46D3-9C29-061E27F0D85D}" srcOrd="4" destOrd="0" parTransId="{8654E6F2-DA3B-4CD8-AE6A-75EC2E005029}" sibTransId="{3FEB6120-43A8-4F83-8A83-DD5BF2E62A46}"/>
    <dgm:cxn modelId="{C11C945C-938A-164A-AA47-BBE0142676DE}" type="presOf" srcId="{8E3B933E-5F7E-46D3-9C29-061E27F0D85D}" destId="{F14F27C0-879B-834B-ADCE-D3F1D67CBB0A}" srcOrd="0" destOrd="0" presId="urn:microsoft.com/office/officeart/2008/layout/LinedList"/>
    <dgm:cxn modelId="{DDC86764-77FB-5F49-8934-1FD870D45A97}" type="presOf" srcId="{50340C73-BBC1-40C4-8095-9E97E86E8169}" destId="{AA5A602D-66C6-494F-8A24-A47D8E4D3FC2}" srcOrd="0" destOrd="0" presId="urn:microsoft.com/office/officeart/2008/layout/LinedList"/>
    <dgm:cxn modelId="{9AA37667-3614-4FC1-B2BB-60FC406DB25C}" srcId="{0C882506-F06F-4353-94CB-FC1CFA510437}" destId="{7A86D12C-F0D6-484E-99D9-8B6A0BA1B762}" srcOrd="2" destOrd="0" parTransId="{6B22A2EA-3306-46FE-8C76-6BF0DB87E3EE}" sibTransId="{46086E1D-10AD-4E96-A536-FF3FFA565FE9}"/>
    <dgm:cxn modelId="{6C113C72-FCEA-44FD-A5BC-D3B6344EA63C}" srcId="{0C882506-F06F-4353-94CB-FC1CFA510437}" destId="{DE9494CE-2AEE-4B3D-917F-160B9D28DA58}" srcOrd="6" destOrd="0" parTransId="{43323058-E96F-4DA6-9E22-CE5B4FE833CD}" sibTransId="{B19707FD-40B4-4B08-825A-273AD1E68293}"/>
    <dgm:cxn modelId="{83E1FD80-9487-1146-98B7-362A3E714FEA}" type="presOf" srcId="{DE9494CE-2AEE-4B3D-917F-160B9D28DA58}" destId="{A61C7000-DB40-FA4B-93A4-3AC960C336B9}" srcOrd="0" destOrd="0" presId="urn:microsoft.com/office/officeart/2008/layout/LinedList"/>
    <dgm:cxn modelId="{9A9664A3-8A00-DF44-BB96-AFA9FC95D871}" type="presOf" srcId="{A9577956-3E60-49F0-989A-0E364B3CC270}" destId="{8F57C3C7-F1E6-924B-9794-8F8ADE1DB0E9}" srcOrd="0" destOrd="0" presId="urn:microsoft.com/office/officeart/2008/layout/LinedList"/>
    <dgm:cxn modelId="{A7137EB3-3F1A-4F45-B002-2426BCE1FD74}" type="presOf" srcId="{C7DA8EAF-664B-4C8A-86C2-4A61143BE597}" destId="{7C99C368-9CEA-2C45-A86B-66BB449E4E5A}" srcOrd="0" destOrd="0" presId="urn:microsoft.com/office/officeart/2008/layout/LinedList"/>
    <dgm:cxn modelId="{75B1DFD2-D4E0-CE4E-A201-D6928BEC7235}" type="presOf" srcId="{7A86D12C-F0D6-484E-99D9-8B6A0BA1B762}" destId="{745405B5-6B21-D840-952F-9226B09D7455}" srcOrd="0" destOrd="0" presId="urn:microsoft.com/office/officeart/2008/layout/LinedList"/>
    <dgm:cxn modelId="{F248B2D6-7113-4C34-B50D-0FB0DC429984}" srcId="{0C882506-F06F-4353-94CB-FC1CFA510437}" destId="{2F60B8F8-07A1-420A-B745-A9CA556738A7}" srcOrd="5" destOrd="0" parTransId="{1E40CE0D-17A0-4F6F-B05D-C8E720369027}" sibTransId="{E79A32AE-928A-44B7-85F5-F0068CAFF93E}"/>
    <dgm:cxn modelId="{C5CAC8D7-830A-4FC9-925D-5AF7F65ED9D0}" srcId="{0C882506-F06F-4353-94CB-FC1CFA510437}" destId="{50340C73-BBC1-40C4-8095-9E97E86E8169}" srcOrd="7" destOrd="0" parTransId="{C26F3A44-E4C1-475D-A5BC-8EF812BA92CC}" sibTransId="{B3A13B92-D25E-4CD8-BCFC-7FCAA6D16DEB}"/>
    <dgm:cxn modelId="{D72771DB-5A59-4DAF-8EE3-C27CDF282B79}" srcId="{0C882506-F06F-4353-94CB-FC1CFA510437}" destId="{C96CC1E1-5B79-49D1-9519-0990C7915771}" srcOrd="1" destOrd="0" parTransId="{7FBB39F0-67C8-4F37-B5C3-C172D76740CF}" sibTransId="{5CD25419-C73F-4D04-B491-58ACE8653248}"/>
    <dgm:cxn modelId="{56A7BDDD-232E-49CA-873D-BE1730272E07}" srcId="{0C882506-F06F-4353-94CB-FC1CFA510437}" destId="{A9577956-3E60-49F0-989A-0E364B3CC270}" srcOrd="0" destOrd="0" parTransId="{0E754C18-A391-4C43-AE0B-81315188BC0E}" sibTransId="{16B3DCA4-F1A5-440B-81AF-F9305D084FE8}"/>
    <dgm:cxn modelId="{778172F4-B8D4-4727-92ED-37739851BD31}" srcId="{0C882506-F06F-4353-94CB-FC1CFA510437}" destId="{C7DA8EAF-664B-4C8A-86C2-4A61143BE597}" srcOrd="3" destOrd="0" parTransId="{1A3ECEC1-B312-408C-B132-F5C0BF98147C}" sibTransId="{0751DEA8-895C-4A0C-8F69-56089E715668}"/>
    <dgm:cxn modelId="{85158511-660A-274E-8EE7-27982D55FEA0}" type="presParOf" srcId="{7D4DBADE-BD6B-4F4B-8FFE-EE2EAD74A334}" destId="{0E12F478-2351-C84F-9C74-3A347EE4AD7D}" srcOrd="0" destOrd="0" presId="urn:microsoft.com/office/officeart/2008/layout/LinedList"/>
    <dgm:cxn modelId="{F5020B5F-BD1C-8A46-A12B-6BE17B63A6F4}" type="presParOf" srcId="{7D4DBADE-BD6B-4F4B-8FFE-EE2EAD74A334}" destId="{442F4500-3693-7641-AFC1-F8331055F06D}" srcOrd="1" destOrd="0" presId="urn:microsoft.com/office/officeart/2008/layout/LinedList"/>
    <dgm:cxn modelId="{34ED9754-ADA5-634C-9D2F-0A8F596C858C}" type="presParOf" srcId="{442F4500-3693-7641-AFC1-F8331055F06D}" destId="{8F57C3C7-F1E6-924B-9794-8F8ADE1DB0E9}" srcOrd="0" destOrd="0" presId="urn:microsoft.com/office/officeart/2008/layout/LinedList"/>
    <dgm:cxn modelId="{FCF5E27B-2469-ED40-8BB7-B9FE42771DC2}" type="presParOf" srcId="{442F4500-3693-7641-AFC1-F8331055F06D}" destId="{8B0BF0A3-D591-064E-9276-908C67DB46DF}" srcOrd="1" destOrd="0" presId="urn:microsoft.com/office/officeart/2008/layout/LinedList"/>
    <dgm:cxn modelId="{3B095526-7C59-C44A-B6D8-BC5452F1890E}" type="presParOf" srcId="{7D4DBADE-BD6B-4F4B-8FFE-EE2EAD74A334}" destId="{C0D5055A-46C4-2C44-BDB2-4634E5306BC7}" srcOrd="2" destOrd="0" presId="urn:microsoft.com/office/officeart/2008/layout/LinedList"/>
    <dgm:cxn modelId="{6A2DF522-1D0C-9D48-82BF-0CEA2B4AF05C}" type="presParOf" srcId="{7D4DBADE-BD6B-4F4B-8FFE-EE2EAD74A334}" destId="{EEC8191D-49CB-EA48-9CE4-CF00EB9A2C2E}" srcOrd="3" destOrd="0" presId="urn:microsoft.com/office/officeart/2008/layout/LinedList"/>
    <dgm:cxn modelId="{3AC9B393-420B-074B-880F-2F0C634E3E57}" type="presParOf" srcId="{EEC8191D-49CB-EA48-9CE4-CF00EB9A2C2E}" destId="{A0F7C614-4A25-9A47-969B-83D73E5872FF}" srcOrd="0" destOrd="0" presId="urn:microsoft.com/office/officeart/2008/layout/LinedList"/>
    <dgm:cxn modelId="{70FAF0A0-BF2C-0B4B-9035-6D48800BB9A9}" type="presParOf" srcId="{EEC8191D-49CB-EA48-9CE4-CF00EB9A2C2E}" destId="{03FB47AC-DE05-404D-9BF7-A75F2138E7B8}" srcOrd="1" destOrd="0" presId="urn:microsoft.com/office/officeart/2008/layout/LinedList"/>
    <dgm:cxn modelId="{0A156B01-DF6C-034C-9662-4736C15D398C}" type="presParOf" srcId="{7D4DBADE-BD6B-4F4B-8FFE-EE2EAD74A334}" destId="{882BB090-7EEB-1B46-89A2-A96E63256E18}" srcOrd="4" destOrd="0" presId="urn:microsoft.com/office/officeart/2008/layout/LinedList"/>
    <dgm:cxn modelId="{D0D66136-571A-1941-B6A3-1EF795A13959}" type="presParOf" srcId="{7D4DBADE-BD6B-4F4B-8FFE-EE2EAD74A334}" destId="{32620ED7-41E7-304E-8D3F-106A1E59568C}" srcOrd="5" destOrd="0" presId="urn:microsoft.com/office/officeart/2008/layout/LinedList"/>
    <dgm:cxn modelId="{2EC2EEAA-1B48-7744-B4FB-3947AC0B8B29}" type="presParOf" srcId="{32620ED7-41E7-304E-8D3F-106A1E59568C}" destId="{745405B5-6B21-D840-952F-9226B09D7455}" srcOrd="0" destOrd="0" presId="urn:microsoft.com/office/officeart/2008/layout/LinedList"/>
    <dgm:cxn modelId="{87D08B4B-62C2-8346-BA5D-A36DBDE2A739}" type="presParOf" srcId="{32620ED7-41E7-304E-8D3F-106A1E59568C}" destId="{4AA638EE-4524-D144-9AF1-6E969B5093F7}" srcOrd="1" destOrd="0" presId="urn:microsoft.com/office/officeart/2008/layout/LinedList"/>
    <dgm:cxn modelId="{609B71C4-B331-0748-8043-2084B84C7151}" type="presParOf" srcId="{7D4DBADE-BD6B-4F4B-8FFE-EE2EAD74A334}" destId="{7EAF66A5-5FDD-8D41-85A3-03E8F3390AA0}" srcOrd="6" destOrd="0" presId="urn:microsoft.com/office/officeart/2008/layout/LinedList"/>
    <dgm:cxn modelId="{95EBEE8B-FBA9-5745-8221-2B533A905436}" type="presParOf" srcId="{7D4DBADE-BD6B-4F4B-8FFE-EE2EAD74A334}" destId="{BE81CFE5-46DF-F64D-9894-6329034E346C}" srcOrd="7" destOrd="0" presId="urn:microsoft.com/office/officeart/2008/layout/LinedList"/>
    <dgm:cxn modelId="{282EB73B-C19B-6749-8695-FBE107FCEE2D}" type="presParOf" srcId="{BE81CFE5-46DF-F64D-9894-6329034E346C}" destId="{7C99C368-9CEA-2C45-A86B-66BB449E4E5A}" srcOrd="0" destOrd="0" presId="urn:microsoft.com/office/officeart/2008/layout/LinedList"/>
    <dgm:cxn modelId="{940C7CD1-E5C3-4141-8C63-9FD75A4F8EAD}" type="presParOf" srcId="{BE81CFE5-46DF-F64D-9894-6329034E346C}" destId="{080105F6-B72B-5C41-86C1-3DD55D170444}" srcOrd="1" destOrd="0" presId="urn:microsoft.com/office/officeart/2008/layout/LinedList"/>
    <dgm:cxn modelId="{B7C6357F-0FA7-7A47-870E-3E2E1831697C}" type="presParOf" srcId="{7D4DBADE-BD6B-4F4B-8FFE-EE2EAD74A334}" destId="{F7CFC89B-4664-1A40-B2DE-78FBC4592C49}" srcOrd="8" destOrd="0" presId="urn:microsoft.com/office/officeart/2008/layout/LinedList"/>
    <dgm:cxn modelId="{32901BE5-8B53-1943-90A8-7BB450108BE0}" type="presParOf" srcId="{7D4DBADE-BD6B-4F4B-8FFE-EE2EAD74A334}" destId="{15401E48-F258-0A45-A3B4-234E28C8E5BA}" srcOrd="9" destOrd="0" presId="urn:microsoft.com/office/officeart/2008/layout/LinedList"/>
    <dgm:cxn modelId="{01DFDD1E-CBE5-A74E-94FE-E547C2CD7D70}" type="presParOf" srcId="{15401E48-F258-0A45-A3B4-234E28C8E5BA}" destId="{F14F27C0-879B-834B-ADCE-D3F1D67CBB0A}" srcOrd="0" destOrd="0" presId="urn:microsoft.com/office/officeart/2008/layout/LinedList"/>
    <dgm:cxn modelId="{9FEB1515-BC7F-524E-86D3-2EA3DCFA79EE}" type="presParOf" srcId="{15401E48-F258-0A45-A3B4-234E28C8E5BA}" destId="{16F5A564-3886-064D-A76D-92704EA3C544}" srcOrd="1" destOrd="0" presId="urn:microsoft.com/office/officeart/2008/layout/LinedList"/>
    <dgm:cxn modelId="{5C0EF9BB-3C18-774B-AD94-DDEC0C119811}" type="presParOf" srcId="{7D4DBADE-BD6B-4F4B-8FFE-EE2EAD74A334}" destId="{0ADC6679-CF9E-3D4C-84E4-28F1C798FCBC}" srcOrd="10" destOrd="0" presId="urn:microsoft.com/office/officeart/2008/layout/LinedList"/>
    <dgm:cxn modelId="{AF18F7FA-4EA7-D443-8A95-62BA01010C95}" type="presParOf" srcId="{7D4DBADE-BD6B-4F4B-8FFE-EE2EAD74A334}" destId="{8AC94FDA-3029-1347-B1DD-AC0B19574630}" srcOrd="11" destOrd="0" presId="urn:microsoft.com/office/officeart/2008/layout/LinedList"/>
    <dgm:cxn modelId="{579E9528-8A08-AF40-8200-27942E8C00C2}" type="presParOf" srcId="{8AC94FDA-3029-1347-B1DD-AC0B19574630}" destId="{C940DA53-CD96-5841-85E6-FA50A788221E}" srcOrd="0" destOrd="0" presId="urn:microsoft.com/office/officeart/2008/layout/LinedList"/>
    <dgm:cxn modelId="{640C47BE-D2D6-C34E-8DBF-41C43BECE49C}" type="presParOf" srcId="{8AC94FDA-3029-1347-B1DD-AC0B19574630}" destId="{8FBB70F4-CAD2-B54D-AC22-2C5C97C9BAEA}" srcOrd="1" destOrd="0" presId="urn:microsoft.com/office/officeart/2008/layout/LinedList"/>
    <dgm:cxn modelId="{4BDCCEB9-DB00-2048-98C8-B44AEFF73CFE}" type="presParOf" srcId="{7D4DBADE-BD6B-4F4B-8FFE-EE2EAD74A334}" destId="{67724B08-93F2-234E-859D-D3916457571E}" srcOrd="12" destOrd="0" presId="urn:microsoft.com/office/officeart/2008/layout/LinedList"/>
    <dgm:cxn modelId="{BD725E94-7EFA-4C45-88A3-7F5E88C093E5}" type="presParOf" srcId="{7D4DBADE-BD6B-4F4B-8FFE-EE2EAD74A334}" destId="{82BFD295-9CAB-B94C-A283-3C015763396C}" srcOrd="13" destOrd="0" presId="urn:microsoft.com/office/officeart/2008/layout/LinedList"/>
    <dgm:cxn modelId="{79DBBFA9-33A8-2A49-B8A8-836B611AFCCD}" type="presParOf" srcId="{82BFD295-9CAB-B94C-A283-3C015763396C}" destId="{A61C7000-DB40-FA4B-93A4-3AC960C336B9}" srcOrd="0" destOrd="0" presId="urn:microsoft.com/office/officeart/2008/layout/LinedList"/>
    <dgm:cxn modelId="{6973EF99-51DC-B64C-9A88-3D16A3156279}" type="presParOf" srcId="{82BFD295-9CAB-B94C-A283-3C015763396C}" destId="{B9AD3D17-B192-4842-BD06-82803C8DB963}" srcOrd="1" destOrd="0" presId="urn:microsoft.com/office/officeart/2008/layout/LinedList"/>
    <dgm:cxn modelId="{FF5C7158-C1D6-844D-94ED-CE8000FE0C5A}" type="presParOf" srcId="{7D4DBADE-BD6B-4F4B-8FFE-EE2EAD74A334}" destId="{DCA400A7-D563-744B-92FD-D03D41096037}" srcOrd="14" destOrd="0" presId="urn:microsoft.com/office/officeart/2008/layout/LinedList"/>
    <dgm:cxn modelId="{98D2F6FC-7C3C-2A42-A5B8-81B669211ECE}" type="presParOf" srcId="{7D4DBADE-BD6B-4F4B-8FFE-EE2EAD74A334}" destId="{47E9E9F3-1C35-C244-B838-D90F13EC4ECB}" srcOrd="15" destOrd="0" presId="urn:microsoft.com/office/officeart/2008/layout/LinedList"/>
    <dgm:cxn modelId="{300C2F14-848A-7F43-A1FF-88AC23B5D0E0}" type="presParOf" srcId="{47E9E9F3-1C35-C244-B838-D90F13EC4ECB}" destId="{AA5A602D-66C6-494F-8A24-A47D8E4D3FC2}" srcOrd="0" destOrd="0" presId="urn:microsoft.com/office/officeart/2008/layout/LinedList"/>
    <dgm:cxn modelId="{62FA5645-A42E-E046-B517-3BC4AD675D2A}" type="presParOf" srcId="{47E9E9F3-1C35-C244-B838-D90F13EC4ECB}" destId="{0058CF90-600C-4F47-A2C4-8DD920CAE7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39E7FA-3ACA-4E2B-84D8-83AF6411402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B824C53-FB84-4250-B2E2-36F0BDC5F168}">
      <dgm:prSet/>
      <dgm:spPr/>
      <dgm:t>
        <a:bodyPr/>
        <a:lstStyle/>
        <a:p>
          <a:r>
            <a:rPr lang="en-GB"/>
            <a:t>Typical reactions:</a:t>
          </a:r>
          <a:endParaRPr lang="en-US"/>
        </a:p>
      </dgm:t>
    </dgm:pt>
    <dgm:pt modelId="{38DFB793-282F-4949-90EE-C1D86D1EDFBE}" type="parTrans" cxnId="{D5A3DCE2-7659-4EF0-B17B-7CED570BDF39}">
      <dgm:prSet/>
      <dgm:spPr/>
      <dgm:t>
        <a:bodyPr/>
        <a:lstStyle/>
        <a:p>
          <a:endParaRPr lang="en-US"/>
        </a:p>
      </dgm:t>
    </dgm:pt>
    <dgm:pt modelId="{16B717C6-6C3B-4618-BAD5-FC23ACDBB517}" type="sibTrans" cxnId="{D5A3DCE2-7659-4EF0-B17B-7CED570BDF39}">
      <dgm:prSet/>
      <dgm:spPr/>
      <dgm:t>
        <a:bodyPr/>
        <a:lstStyle/>
        <a:p>
          <a:endParaRPr lang="en-US"/>
        </a:p>
      </dgm:t>
    </dgm:pt>
    <dgm:pt modelId="{C7467F53-F31A-4D22-811E-56A37557C84F}">
      <dgm:prSet/>
      <dgm:spPr/>
      <dgm:t>
        <a:bodyPr/>
        <a:lstStyle/>
        <a:p>
          <a:r>
            <a:rPr lang="en-GB"/>
            <a:t>5Mg + 2NaNO</a:t>
          </a:r>
          <a:r>
            <a:rPr lang="en-GB" baseline="-25000"/>
            <a:t>3</a:t>
          </a:r>
          <a:r>
            <a:rPr lang="en-GB"/>
            <a:t> = 5MgO  +Na</a:t>
          </a:r>
          <a:r>
            <a:rPr lang="en-GB" baseline="-25000"/>
            <a:t>2</a:t>
          </a:r>
          <a:r>
            <a:rPr lang="en-GB"/>
            <a:t>O + N</a:t>
          </a:r>
          <a:r>
            <a:rPr lang="en-GB" baseline="-25000"/>
            <a:t>2</a:t>
          </a:r>
          <a:r>
            <a:rPr lang="en-GB"/>
            <a:t>(g)</a:t>
          </a:r>
          <a:endParaRPr lang="en-US"/>
        </a:p>
      </dgm:t>
    </dgm:pt>
    <dgm:pt modelId="{8B168416-B361-4E0D-A57B-D48892B5AAFF}" type="parTrans" cxnId="{CB23C7EB-91D3-4549-BE78-339997718F85}">
      <dgm:prSet/>
      <dgm:spPr/>
      <dgm:t>
        <a:bodyPr/>
        <a:lstStyle/>
        <a:p>
          <a:endParaRPr lang="en-US"/>
        </a:p>
      </dgm:t>
    </dgm:pt>
    <dgm:pt modelId="{3ED72FB7-33AE-4D37-AF18-986EE70F164C}" type="sibTrans" cxnId="{CB23C7EB-91D3-4549-BE78-339997718F85}">
      <dgm:prSet/>
      <dgm:spPr/>
      <dgm:t>
        <a:bodyPr/>
        <a:lstStyle/>
        <a:p>
          <a:endParaRPr lang="en-US"/>
        </a:p>
      </dgm:t>
    </dgm:pt>
    <dgm:pt modelId="{014391BA-2043-41A9-97AD-2DFE3EA2F49B}">
      <dgm:prSet/>
      <dgm:spPr/>
      <dgm:t>
        <a:bodyPr/>
        <a:lstStyle/>
        <a:p>
          <a:r>
            <a:rPr lang="en-GB"/>
            <a:t>42% Mg,    </a:t>
          </a:r>
          <a:r>
            <a:rPr lang="el-GR"/>
            <a:t>Δ</a:t>
          </a:r>
          <a:r>
            <a:rPr lang="en-GB" i="1"/>
            <a:t>H</a:t>
          </a:r>
          <a:r>
            <a:rPr lang="en-GB"/>
            <a:t> = -2500 kJ,    </a:t>
          </a:r>
          <a:r>
            <a:rPr lang="en-GB" i="1"/>
            <a:t>q</a:t>
          </a:r>
          <a:r>
            <a:rPr lang="en-GB"/>
            <a:t> = -8600 kJ kg</a:t>
          </a:r>
          <a:r>
            <a:rPr lang="en-GB" baseline="30000"/>
            <a:t>-1</a:t>
          </a:r>
          <a:endParaRPr lang="en-US"/>
        </a:p>
      </dgm:t>
    </dgm:pt>
    <dgm:pt modelId="{7C3F14DD-299F-4266-AC22-70C8956142C0}" type="parTrans" cxnId="{D711E9D6-B0B9-4AC5-B7B2-F6CC9A46E15F}">
      <dgm:prSet/>
      <dgm:spPr/>
      <dgm:t>
        <a:bodyPr/>
        <a:lstStyle/>
        <a:p>
          <a:endParaRPr lang="en-US"/>
        </a:p>
      </dgm:t>
    </dgm:pt>
    <dgm:pt modelId="{A39D3304-9784-48D8-8800-7AADB036E847}" type="sibTrans" cxnId="{D711E9D6-B0B9-4AC5-B7B2-F6CC9A46E15F}">
      <dgm:prSet/>
      <dgm:spPr/>
      <dgm:t>
        <a:bodyPr/>
        <a:lstStyle/>
        <a:p>
          <a:endParaRPr lang="en-US"/>
        </a:p>
      </dgm:t>
    </dgm:pt>
    <dgm:pt modelId="{186310B1-99ED-42AA-B914-184346BAF68C}">
      <dgm:prSet/>
      <dgm:spPr/>
      <dgm:t>
        <a:bodyPr/>
        <a:lstStyle/>
        <a:p>
          <a:r>
            <a:rPr lang="en-GB"/>
            <a:t>6Mg + 2NaNO</a:t>
          </a:r>
          <a:r>
            <a:rPr lang="en-GB" baseline="-25000"/>
            <a:t>3</a:t>
          </a:r>
          <a:r>
            <a:rPr lang="en-GB"/>
            <a:t> = 6MgO + 2Na + N</a:t>
          </a:r>
          <a:r>
            <a:rPr lang="en-GB" baseline="-25000"/>
            <a:t>2</a:t>
          </a:r>
          <a:r>
            <a:rPr lang="en-GB"/>
            <a:t>(g)	</a:t>
          </a:r>
          <a:endParaRPr lang="en-US"/>
        </a:p>
      </dgm:t>
    </dgm:pt>
    <dgm:pt modelId="{C89ED242-F1A3-45F7-AA30-8CE75997134A}" type="parTrans" cxnId="{51F2150E-39AD-4519-B532-6F55DEB777A0}">
      <dgm:prSet/>
      <dgm:spPr/>
      <dgm:t>
        <a:bodyPr/>
        <a:lstStyle/>
        <a:p>
          <a:endParaRPr lang="en-US"/>
        </a:p>
      </dgm:t>
    </dgm:pt>
    <dgm:pt modelId="{495B7418-3AD9-48E7-BB89-5D2E7037F6C7}" type="sibTrans" cxnId="{51F2150E-39AD-4519-B532-6F55DEB777A0}">
      <dgm:prSet/>
      <dgm:spPr/>
      <dgm:t>
        <a:bodyPr/>
        <a:lstStyle/>
        <a:p>
          <a:endParaRPr lang="en-US"/>
        </a:p>
      </dgm:t>
    </dgm:pt>
    <dgm:pt modelId="{10822BA2-3B57-4BB7-9BF6-8082606989E7}">
      <dgm:prSet/>
      <dgm:spPr/>
      <dgm:t>
        <a:bodyPr/>
        <a:lstStyle/>
        <a:p>
          <a:r>
            <a:rPr lang="en-GB"/>
            <a:t>46% Mg,    </a:t>
          </a:r>
          <a:r>
            <a:rPr lang="el-GR"/>
            <a:t>Δ</a:t>
          </a:r>
          <a:r>
            <a:rPr lang="en-GB" i="1"/>
            <a:t>H</a:t>
          </a:r>
          <a:r>
            <a:rPr lang="en-GB"/>
            <a:t> = -2670 kJ,    </a:t>
          </a:r>
          <a:r>
            <a:rPr lang="en-GB" i="1"/>
            <a:t>q</a:t>
          </a:r>
          <a:r>
            <a:rPr lang="en-GB"/>
            <a:t> = -8460 kJ kg</a:t>
          </a:r>
          <a:r>
            <a:rPr lang="en-GB" baseline="30000"/>
            <a:t>-1</a:t>
          </a:r>
          <a:endParaRPr lang="en-US"/>
        </a:p>
      </dgm:t>
    </dgm:pt>
    <dgm:pt modelId="{7BA26A6D-4391-40DA-8EF4-AE47E8CAB098}" type="parTrans" cxnId="{673B9611-FE5D-4A29-B80B-1B4E2C0A8D8C}">
      <dgm:prSet/>
      <dgm:spPr/>
      <dgm:t>
        <a:bodyPr/>
        <a:lstStyle/>
        <a:p>
          <a:endParaRPr lang="en-US"/>
        </a:p>
      </dgm:t>
    </dgm:pt>
    <dgm:pt modelId="{5FD4AA28-C491-4AC1-9B11-4DFFE82BA052}" type="sibTrans" cxnId="{673B9611-FE5D-4A29-B80B-1B4E2C0A8D8C}">
      <dgm:prSet/>
      <dgm:spPr/>
      <dgm:t>
        <a:bodyPr/>
        <a:lstStyle/>
        <a:p>
          <a:endParaRPr lang="en-US"/>
        </a:p>
      </dgm:t>
    </dgm:pt>
    <dgm:pt modelId="{58A20443-5796-4BEE-9E32-8E89A3093790}" type="pres">
      <dgm:prSet presAssocID="{6339E7FA-3ACA-4E2B-84D8-83AF64114025}" presName="root" presStyleCnt="0">
        <dgm:presLayoutVars>
          <dgm:dir/>
          <dgm:resizeHandles val="exact"/>
        </dgm:presLayoutVars>
      </dgm:prSet>
      <dgm:spPr/>
    </dgm:pt>
    <dgm:pt modelId="{FBEDE7F8-4886-40B1-B0E9-121A07E09B1E}" type="pres">
      <dgm:prSet presAssocID="{EB824C53-FB84-4250-B2E2-36F0BDC5F168}" presName="compNode" presStyleCnt="0"/>
      <dgm:spPr/>
    </dgm:pt>
    <dgm:pt modelId="{3F9A1ACC-F7D9-4D37-8345-B421D9E2FBDC}" type="pres">
      <dgm:prSet presAssocID="{EB824C53-FB84-4250-B2E2-36F0BDC5F168}" presName="bgRect" presStyleLbl="bgShp" presStyleIdx="0" presStyleCnt="3"/>
      <dgm:spPr/>
    </dgm:pt>
    <dgm:pt modelId="{1980401B-5152-495C-BD66-12ED5202D51F}" type="pres">
      <dgm:prSet presAssocID="{EB824C53-FB84-4250-B2E2-36F0BDC5F1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ask"/>
        </a:ext>
      </dgm:extLst>
    </dgm:pt>
    <dgm:pt modelId="{8FD14702-4BBC-434C-B0D7-332996B3C949}" type="pres">
      <dgm:prSet presAssocID="{EB824C53-FB84-4250-B2E2-36F0BDC5F168}" presName="spaceRect" presStyleCnt="0"/>
      <dgm:spPr/>
    </dgm:pt>
    <dgm:pt modelId="{41C22363-40B3-4583-84FC-B363E9ACB933}" type="pres">
      <dgm:prSet presAssocID="{EB824C53-FB84-4250-B2E2-36F0BDC5F168}" presName="parTx" presStyleLbl="revTx" presStyleIdx="0" presStyleCnt="5">
        <dgm:presLayoutVars>
          <dgm:chMax val="0"/>
          <dgm:chPref val="0"/>
        </dgm:presLayoutVars>
      </dgm:prSet>
      <dgm:spPr/>
    </dgm:pt>
    <dgm:pt modelId="{F56DC456-7E72-4838-927F-B3059C508B31}" type="pres">
      <dgm:prSet presAssocID="{16B717C6-6C3B-4618-BAD5-FC23ACDBB517}" presName="sibTrans" presStyleCnt="0"/>
      <dgm:spPr/>
    </dgm:pt>
    <dgm:pt modelId="{8C17CE11-8F1C-46C0-B08E-D9DEA83D7045}" type="pres">
      <dgm:prSet presAssocID="{C7467F53-F31A-4D22-811E-56A37557C84F}" presName="compNode" presStyleCnt="0"/>
      <dgm:spPr/>
    </dgm:pt>
    <dgm:pt modelId="{59AA419B-A9B4-4162-9BEB-E392ADC99B06}" type="pres">
      <dgm:prSet presAssocID="{C7467F53-F31A-4D22-811E-56A37557C84F}" presName="bgRect" presStyleLbl="bgShp" presStyleIdx="1" presStyleCnt="3"/>
      <dgm:spPr/>
    </dgm:pt>
    <dgm:pt modelId="{17662AAE-305D-4E0F-8BA9-57089373654E}" type="pres">
      <dgm:prSet presAssocID="{C7467F53-F31A-4D22-811E-56A37557C8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431507EF-7DBE-4FA3-A5A8-28826EB923E2}" type="pres">
      <dgm:prSet presAssocID="{C7467F53-F31A-4D22-811E-56A37557C84F}" presName="spaceRect" presStyleCnt="0"/>
      <dgm:spPr/>
    </dgm:pt>
    <dgm:pt modelId="{5F1CBADC-B95E-42CD-AB78-D1CB2B1A4D70}" type="pres">
      <dgm:prSet presAssocID="{C7467F53-F31A-4D22-811E-56A37557C84F}" presName="parTx" presStyleLbl="revTx" presStyleIdx="1" presStyleCnt="5">
        <dgm:presLayoutVars>
          <dgm:chMax val="0"/>
          <dgm:chPref val="0"/>
        </dgm:presLayoutVars>
      </dgm:prSet>
      <dgm:spPr/>
    </dgm:pt>
    <dgm:pt modelId="{C8F8A264-FCAF-4002-A3E0-B6FC3879BE99}" type="pres">
      <dgm:prSet presAssocID="{C7467F53-F31A-4D22-811E-56A37557C84F}" presName="desTx" presStyleLbl="revTx" presStyleIdx="2" presStyleCnt="5">
        <dgm:presLayoutVars/>
      </dgm:prSet>
      <dgm:spPr/>
    </dgm:pt>
    <dgm:pt modelId="{8045C19E-7D4A-4CF0-B838-0F1DE805B038}" type="pres">
      <dgm:prSet presAssocID="{3ED72FB7-33AE-4D37-AF18-986EE70F164C}" presName="sibTrans" presStyleCnt="0"/>
      <dgm:spPr/>
    </dgm:pt>
    <dgm:pt modelId="{41F8601D-D485-438E-BE9F-CD43023F9ED6}" type="pres">
      <dgm:prSet presAssocID="{186310B1-99ED-42AA-B914-184346BAF68C}" presName="compNode" presStyleCnt="0"/>
      <dgm:spPr/>
    </dgm:pt>
    <dgm:pt modelId="{235007D6-F11F-4E8D-AC31-05CBF8891D5A}" type="pres">
      <dgm:prSet presAssocID="{186310B1-99ED-42AA-B914-184346BAF68C}" presName="bgRect" presStyleLbl="bgShp" presStyleIdx="2" presStyleCnt="3"/>
      <dgm:spPr/>
    </dgm:pt>
    <dgm:pt modelId="{34161C10-D529-4110-AD82-4965FE35C6E4}" type="pres">
      <dgm:prSet presAssocID="{186310B1-99ED-42AA-B914-184346BAF6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0B565051-81DE-4929-B6FE-B13AD9942CF3}" type="pres">
      <dgm:prSet presAssocID="{186310B1-99ED-42AA-B914-184346BAF68C}" presName="spaceRect" presStyleCnt="0"/>
      <dgm:spPr/>
    </dgm:pt>
    <dgm:pt modelId="{60F1F13E-5F30-451D-A014-4064263E3FF2}" type="pres">
      <dgm:prSet presAssocID="{186310B1-99ED-42AA-B914-184346BAF68C}" presName="parTx" presStyleLbl="revTx" presStyleIdx="3" presStyleCnt="5">
        <dgm:presLayoutVars>
          <dgm:chMax val="0"/>
          <dgm:chPref val="0"/>
        </dgm:presLayoutVars>
      </dgm:prSet>
      <dgm:spPr/>
    </dgm:pt>
    <dgm:pt modelId="{144101C4-0CA5-42DB-ADB4-26AB563C6D32}" type="pres">
      <dgm:prSet presAssocID="{186310B1-99ED-42AA-B914-184346BAF68C}" presName="desTx" presStyleLbl="revTx" presStyleIdx="4" presStyleCnt="5">
        <dgm:presLayoutVars/>
      </dgm:prSet>
      <dgm:spPr/>
    </dgm:pt>
  </dgm:ptLst>
  <dgm:cxnLst>
    <dgm:cxn modelId="{51F2150E-39AD-4519-B532-6F55DEB777A0}" srcId="{6339E7FA-3ACA-4E2B-84D8-83AF64114025}" destId="{186310B1-99ED-42AA-B914-184346BAF68C}" srcOrd="2" destOrd="0" parTransId="{C89ED242-F1A3-45F7-AA30-8CE75997134A}" sibTransId="{495B7418-3AD9-48E7-BB89-5D2E7037F6C7}"/>
    <dgm:cxn modelId="{673B9611-FE5D-4A29-B80B-1B4E2C0A8D8C}" srcId="{186310B1-99ED-42AA-B914-184346BAF68C}" destId="{10822BA2-3B57-4BB7-9BF6-8082606989E7}" srcOrd="0" destOrd="0" parTransId="{7BA26A6D-4391-40DA-8EF4-AE47E8CAB098}" sibTransId="{5FD4AA28-C491-4AC1-9B11-4DFFE82BA052}"/>
    <dgm:cxn modelId="{4BA20016-D646-459B-B0A6-D51643F2D844}" type="presOf" srcId="{EB824C53-FB84-4250-B2E2-36F0BDC5F168}" destId="{41C22363-40B3-4583-84FC-B363E9ACB933}" srcOrd="0" destOrd="0" presId="urn:microsoft.com/office/officeart/2018/2/layout/IconVerticalSolidList"/>
    <dgm:cxn modelId="{6072DC1D-0D7A-431D-AC50-3E061F00DFA0}" type="presOf" srcId="{C7467F53-F31A-4D22-811E-56A37557C84F}" destId="{5F1CBADC-B95E-42CD-AB78-D1CB2B1A4D70}" srcOrd="0" destOrd="0" presId="urn:microsoft.com/office/officeart/2018/2/layout/IconVerticalSolidList"/>
    <dgm:cxn modelId="{81E54F2C-E425-4558-8D86-50C17B789FD3}" type="presOf" srcId="{6339E7FA-3ACA-4E2B-84D8-83AF64114025}" destId="{58A20443-5796-4BEE-9E32-8E89A3093790}" srcOrd="0" destOrd="0" presId="urn:microsoft.com/office/officeart/2018/2/layout/IconVerticalSolidList"/>
    <dgm:cxn modelId="{E2252E30-B2B1-4B65-8A83-4F8EA002484D}" type="presOf" srcId="{014391BA-2043-41A9-97AD-2DFE3EA2F49B}" destId="{C8F8A264-FCAF-4002-A3E0-B6FC3879BE99}" srcOrd="0" destOrd="0" presId="urn:microsoft.com/office/officeart/2018/2/layout/IconVerticalSolidList"/>
    <dgm:cxn modelId="{C2C37530-917C-44B6-89A3-40B68C7937EC}" type="presOf" srcId="{186310B1-99ED-42AA-B914-184346BAF68C}" destId="{60F1F13E-5F30-451D-A014-4064263E3FF2}" srcOrd="0" destOrd="0" presId="urn:microsoft.com/office/officeart/2018/2/layout/IconVerticalSolidList"/>
    <dgm:cxn modelId="{33A9E8B0-10E1-427E-9624-6FF8DB57D74A}" type="presOf" srcId="{10822BA2-3B57-4BB7-9BF6-8082606989E7}" destId="{144101C4-0CA5-42DB-ADB4-26AB563C6D32}" srcOrd="0" destOrd="0" presId="urn:microsoft.com/office/officeart/2018/2/layout/IconVerticalSolidList"/>
    <dgm:cxn modelId="{D711E9D6-B0B9-4AC5-B7B2-F6CC9A46E15F}" srcId="{C7467F53-F31A-4D22-811E-56A37557C84F}" destId="{014391BA-2043-41A9-97AD-2DFE3EA2F49B}" srcOrd="0" destOrd="0" parTransId="{7C3F14DD-299F-4266-AC22-70C8956142C0}" sibTransId="{A39D3304-9784-48D8-8800-7AADB036E847}"/>
    <dgm:cxn modelId="{D5A3DCE2-7659-4EF0-B17B-7CED570BDF39}" srcId="{6339E7FA-3ACA-4E2B-84D8-83AF64114025}" destId="{EB824C53-FB84-4250-B2E2-36F0BDC5F168}" srcOrd="0" destOrd="0" parTransId="{38DFB793-282F-4949-90EE-C1D86D1EDFBE}" sibTransId="{16B717C6-6C3B-4618-BAD5-FC23ACDBB517}"/>
    <dgm:cxn modelId="{CB23C7EB-91D3-4549-BE78-339997718F85}" srcId="{6339E7FA-3ACA-4E2B-84D8-83AF64114025}" destId="{C7467F53-F31A-4D22-811E-56A37557C84F}" srcOrd="1" destOrd="0" parTransId="{8B168416-B361-4E0D-A57B-D48892B5AAFF}" sibTransId="{3ED72FB7-33AE-4D37-AF18-986EE70F164C}"/>
    <dgm:cxn modelId="{AAEBEB69-E9E8-4203-89A6-1B50DEDB48AB}" type="presParOf" srcId="{58A20443-5796-4BEE-9E32-8E89A3093790}" destId="{FBEDE7F8-4886-40B1-B0E9-121A07E09B1E}" srcOrd="0" destOrd="0" presId="urn:microsoft.com/office/officeart/2018/2/layout/IconVerticalSolidList"/>
    <dgm:cxn modelId="{EE2B1397-5F36-417E-8BD8-DB2BFA6ADCC3}" type="presParOf" srcId="{FBEDE7F8-4886-40B1-B0E9-121A07E09B1E}" destId="{3F9A1ACC-F7D9-4D37-8345-B421D9E2FBDC}" srcOrd="0" destOrd="0" presId="urn:microsoft.com/office/officeart/2018/2/layout/IconVerticalSolidList"/>
    <dgm:cxn modelId="{2CDEEB51-FF82-45DF-A5AA-9256CA93D131}" type="presParOf" srcId="{FBEDE7F8-4886-40B1-B0E9-121A07E09B1E}" destId="{1980401B-5152-495C-BD66-12ED5202D51F}" srcOrd="1" destOrd="0" presId="urn:microsoft.com/office/officeart/2018/2/layout/IconVerticalSolidList"/>
    <dgm:cxn modelId="{FA87BE44-D12E-4D40-816F-6D177E09DEB3}" type="presParOf" srcId="{FBEDE7F8-4886-40B1-B0E9-121A07E09B1E}" destId="{8FD14702-4BBC-434C-B0D7-332996B3C949}" srcOrd="2" destOrd="0" presId="urn:microsoft.com/office/officeart/2018/2/layout/IconVerticalSolidList"/>
    <dgm:cxn modelId="{79866AC7-AD0D-4D7C-96B6-CA21912953D5}" type="presParOf" srcId="{FBEDE7F8-4886-40B1-B0E9-121A07E09B1E}" destId="{41C22363-40B3-4583-84FC-B363E9ACB933}" srcOrd="3" destOrd="0" presId="urn:microsoft.com/office/officeart/2018/2/layout/IconVerticalSolidList"/>
    <dgm:cxn modelId="{A6F4E089-5E3C-4076-9BDE-C2D562A985B3}" type="presParOf" srcId="{58A20443-5796-4BEE-9E32-8E89A3093790}" destId="{F56DC456-7E72-4838-927F-B3059C508B31}" srcOrd="1" destOrd="0" presId="urn:microsoft.com/office/officeart/2018/2/layout/IconVerticalSolidList"/>
    <dgm:cxn modelId="{C1B0C03B-D7BC-45C7-9C50-2C336BBA194D}" type="presParOf" srcId="{58A20443-5796-4BEE-9E32-8E89A3093790}" destId="{8C17CE11-8F1C-46C0-B08E-D9DEA83D7045}" srcOrd="2" destOrd="0" presId="urn:microsoft.com/office/officeart/2018/2/layout/IconVerticalSolidList"/>
    <dgm:cxn modelId="{A59AC4E3-271A-4387-90A1-0AED4D90710D}" type="presParOf" srcId="{8C17CE11-8F1C-46C0-B08E-D9DEA83D7045}" destId="{59AA419B-A9B4-4162-9BEB-E392ADC99B06}" srcOrd="0" destOrd="0" presId="urn:microsoft.com/office/officeart/2018/2/layout/IconVerticalSolidList"/>
    <dgm:cxn modelId="{E2009BDC-A08F-4507-8C5C-8A796048304B}" type="presParOf" srcId="{8C17CE11-8F1C-46C0-B08E-D9DEA83D7045}" destId="{17662AAE-305D-4E0F-8BA9-57089373654E}" srcOrd="1" destOrd="0" presId="urn:microsoft.com/office/officeart/2018/2/layout/IconVerticalSolidList"/>
    <dgm:cxn modelId="{20DA893F-6294-46D4-9BB3-BB587ABA4BC1}" type="presParOf" srcId="{8C17CE11-8F1C-46C0-B08E-D9DEA83D7045}" destId="{431507EF-7DBE-4FA3-A5A8-28826EB923E2}" srcOrd="2" destOrd="0" presId="urn:microsoft.com/office/officeart/2018/2/layout/IconVerticalSolidList"/>
    <dgm:cxn modelId="{56424364-B657-41A3-985B-FBBFEA1B6E18}" type="presParOf" srcId="{8C17CE11-8F1C-46C0-B08E-D9DEA83D7045}" destId="{5F1CBADC-B95E-42CD-AB78-D1CB2B1A4D70}" srcOrd="3" destOrd="0" presId="urn:microsoft.com/office/officeart/2018/2/layout/IconVerticalSolidList"/>
    <dgm:cxn modelId="{011E7B57-52CD-42E6-82ED-90C0BE1C3DE4}" type="presParOf" srcId="{8C17CE11-8F1C-46C0-B08E-D9DEA83D7045}" destId="{C8F8A264-FCAF-4002-A3E0-B6FC3879BE99}" srcOrd="4" destOrd="0" presId="urn:microsoft.com/office/officeart/2018/2/layout/IconVerticalSolidList"/>
    <dgm:cxn modelId="{3C6F08BB-D603-4BDB-AD7C-E1167C381B57}" type="presParOf" srcId="{58A20443-5796-4BEE-9E32-8E89A3093790}" destId="{8045C19E-7D4A-4CF0-B838-0F1DE805B038}" srcOrd="3" destOrd="0" presId="urn:microsoft.com/office/officeart/2018/2/layout/IconVerticalSolidList"/>
    <dgm:cxn modelId="{0FED8515-F8F4-418E-9F6A-229CDC2C86EA}" type="presParOf" srcId="{58A20443-5796-4BEE-9E32-8E89A3093790}" destId="{41F8601D-D485-438E-BE9F-CD43023F9ED6}" srcOrd="4" destOrd="0" presId="urn:microsoft.com/office/officeart/2018/2/layout/IconVerticalSolidList"/>
    <dgm:cxn modelId="{9B0CD84F-E75B-43ED-90D3-B13099FBBFB3}" type="presParOf" srcId="{41F8601D-D485-438E-BE9F-CD43023F9ED6}" destId="{235007D6-F11F-4E8D-AC31-05CBF8891D5A}" srcOrd="0" destOrd="0" presId="urn:microsoft.com/office/officeart/2018/2/layout/IconVerticalSolidList"/>
    <dgm:cxn modelId="{50AD443B-99CB-4481-B5D2-97FF743EB9EF}" type="presParOf" srcId="{41F8601D-D485-438E-BE9F-CD43023F9ED6}" destId="{34161C10-D529-4110-AD82-4965FE35C6E4}" srcOrd="1" destOrd="0" presId="urn:microsoft.com/office/officeart/2018/2/layout/IconVerticalSolidList"/>
    <dgm:cxn modelId="{D882AAF1-EFE7-4F9A-809A-4B8DA08CCCF3}" type="presParOf" srcId="{41F8601D-D485-438E-BE9F-CD43023F9ED6}" destId="{0B565051-81DE-4929-B6FE-B13AD9942CF3}" srcOrd="2" destOrd="0" presId="urn:microsoft.com/office/officeart/2018/2/layout/IconVerticalSolidList"/>
    <dgm:cxn modelId="{459DBA30-5E3E-43BE-A0F8-A9722C8097CB}" type="presParOf" srcId="{41F8601D-D485-438E-BE9F-CD43023F9ED6}" destId="{60F1F13E-5F30-451D-A014-4064263E3FF2}" srcOrd="3" destOrd="0" presId="urn:microsoft.com/office/officeart/2018/2/layout/IconVerticalSolidList"/>
    <dgm:cxn modelId="{F41D5514-160A-453D-A077-77F44E0D6DC6}" type="presParOf" srcId="{41F8601D-D485-438E-BE9F-CD43023F9ED6}" destId="{144101C4-0CA5-42DB-ADB4-26AB563C6D32}"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AD4ED3-0307-4CBF-A019-D5AC750A727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078C7F6-5177-49A5-A696-925CF039E668}">
      <dgm:prSet/>
      <dgm:spPr/>
      <dgm:t>
        <a:bodyPr/>
        <a:lstStyle/>
        <a:p>
          <a:r>
            <a:rPr lang="en-GB" dirty="0">
              <a:solidFill>
                <a:schemeClr val="bg1">
                  <a:lumMod val="50000"/>
                </a:schemeClr>
              </a:solidFill>
            </a:rPr>
            <a:t>Pyrotechnics uses a very wide range of chemicals to provide a very wide range of effects.</a:t>
          </a:r>
          <a:endParaRPr lang="en-US" dirty="0">
            <a:solidFill>
              <a:schemeClr val="bg1">
                <a:lumMod val="50000"/>
              </a:schemeClr>
            </a:solidFill>
          </a:endParaRPr>
        </a:p>
      </dgm:t>
    </dgm:pt>
    <dgm:pt modelId="{2235B037-87E3-4D19-8ABA-BD7D468C5194}" type="parTrans" cxnId="{7FF8D8B6-8E31-4352-AA56-9A62A30C7298}">
      <dgm:prSet/>
      <dgm:spPr/>
      <dgm:t>
        <a:bodyPr/>
        <a:lstStyle/>
        <a:p>
          <a:endParaRPr lang="en-US"/>
        </a:p>
      </dgm:t>
    </dgm:pt>
    <dgm:pt modelId="{76136178-24B9-48D5-80D4-96DB28A10140}" type="sibTrans" cxnId="{7FF8D8B6-8E31-4352-AA56-9A62A30C7298}">
      <dgm:prSet/>
      <dgm:spPr/>
      <dgm:t>
        <a:bodyPr/>
        <a:lstStyle/>
        <a:p>
          <a:endParaRPr lang="en-US"/>
        </a:p>
      </dgm:t>
    </dgm:pt>
    <dgm:pt modelId="{A72F3965-9F13-4B27-A544-8B105BBD2949}">
      <dgm:prSet/>
      <dgm:spPr/>
      <dgm:t>
        <a:bodyPr/>
        <a:lstStyle/>
        <a:p>
          <a:r>
            <a:rPr lang="en-GB" dirty="0">
              <a:solidFill>
                <a:schemeClr val="bg1">
                  <a:lumMod val="50000"/>
                </a:schemeClr>
              </a:solidFill>
            </a:rPr>
            <a:t>Pyrotechnic compositions contain fuel(s) and oxidant(s), and other ingredients such as binders, coating agents to protect metal fuels from oxidation or corrosion, etc...</a:t>
          </a:r>
          <a:endParaRPr lang="en-US" dirty="0">
            <a:solidFill>
              <a:schemeClr val="bg1">
                <a:lumMod val="50000"/>
              </a:schemeClr>
            </a:solidFill>
          </a:endParaRPr>
        </a:p>
      </dgm:t>
    </dgm:pt>
    <dgm:pt modelId="{70AA515F-DBB7-4FC0-8461-3882BD31071F}" type="parTrans" cxnId="{8FDEE5C5-E094-41B5-991B-1DB3955EAB7D}">
      <dgm:prSet/>
      <dgm:spPr/>
      <dgm:t>
        <a:bodyPr/>
        <a:lstStyle/>
        <a:p>
          <a:endParaRPr lang="en-US"/>
        </a:p>
      </dgm:t>
    </dgm:pt>
    <dgm:pt modelId="{1E88D9BB-5C13-4E18-ADE9-84B792F879AA}" type="sibTrans" cxnId="{8FDEE5C5-E094-41B5-991B-1DB3955EAB7D}">
      <dgm:prSet/>
      <dgm:spPr/>
      <dgm:t>
        <a:bodyPr/>
        <a:lstStyle/>
        <a:p>
          <a:endParaRPr lang="en-US"/>
        </a:p>
      </dgm:t>
    </dgm:pt>
    <dgm:pt modelId="{E1DEEF47-4AEA-4CF6-B786-8FFEAA581C7E}">
      <dgm:prSet/>
      <dgm:spPr/>
      <dgm:t>
        <a:bodyPr/>
        <a:lstStyle/>
        <a:p>
          <a:r>
            <a:rPr lang="en-GB" dirty="0">
              <a:solidFill>
                <a:schemeClr val="bg1">
                  <a:lumMod val="50000"/>
                </a:schemeClr>
              </a:solidFill>
            </a:rPr>
            <a:t>The explosive safety properties range from very hazardous to benign</a:t>
          </a:r>
          <a:endParaRPr lang="en-US" dirty="0">
            <a:solidFill>
              <a:schemeClr val="bg1">
                <a:lumMod val="50000"/>
              </a:schemeClr>
            </a:solidFill>
          </a:endParaRPr>
        </a:p>
      </dgm:t>
    </dgm:pt>
    <dgm:pt modelId="{7A7C1998-0686-43D1-BC9C-3EFAA553AD98}" type="parTrans" cxnId="{B0A3B3C9-21DE-4628-99E6-FBB52E5C0DE2}">
      <dgm:prSet/>
      <dgm:spPr/>
      <dgm:t>
        <a:bodyPr/>
        <a:lstStyle/>
        <a:p>
          <a:endParaRPr lang="en-US"/>
        </a:p>
      </dgm:t>
    </dgm:pt>
    <dgm:pt modelId="{6F9116BE-8A58-4E8C-B983-FB3FCEAF3975}" type="sibTrans" cxnId="{B0A3B3C9-21DE-4628-99E6-FBB52E5C0DE2}">
      <dgm:prSet/>
      <dgm:spPr/>
      <dgm:t>
        <a:bodyPr/>
        <a:lstStyle/>
        <a:p>
          <a:endParaRPr lang="en-US"/>
        </a:p>
      </dgm:t>
    </dgm:pt>
    <dgm:pt modelId="{AF3ECDEF-D14F-49A2-B662-EB3FFF5C9388}">
      <dgm:prSet/>
      <dgm:spPr/>
      <dgm:t>
        <a:bodyPr/>
        <a:lstStyle/>
        <a:p>
          <a:r>
            <a:rPr lang="en-GB" dirty="0">
              <a:solidFill>
                <a:schemeClr val="bg1">
                  <a:lumMod val="50000"/>
                </a:schemeClr>
              </a:solidFill>
            </a:rPr>
            <a:t>Much effort is being devoted to reducing the environmental impact of their use.</a:t>
          </a:r>
          <a:endParaRPr lang="en-US" dirty="0">
            <a:solidFill>
              <a:schemeClr val="bg1">
                <a:lumMod val="50000"/>
              </a:schemeClr>
            </a:solidFill>
          </a:endParaRPr>
        </a:p>
      </dgm:t>
    </dgm:pt>
    <dgm:pt modelId="{0A386F3F-384C-4E13-B6F9-FBC460C25A99}" type="parTrans" cxnId="{6C1BF78D-9DCB-4DFD-936D-6164041A5B3E}">
      <dgm:prSet/>
      <dgm:spPr/>
      <dgm:t>
        <a:bodyPr/>
        <a:lstStyle/>
        <a:p>
          <a:endParaRPr lang="en-US"/>
        </a:p>
      </dgm:t>
    </dgm:pt>
    <dgm:pt modelId="{462820F4-51A9-4F13-ADC3-F86B2B33D55A}" type="sibTrans" cxnId="{6C1BF78D-9DCB-4DFD-936D-6164041A5B3E}">
      <dgm:prSet/>
      <dgm:spPr/>
      <dgm:t>
        <a:bodyPr/>
        <a:lstStyle/>
        <a:p>
          <a:endParaRPr lang="en-US"/>
        </a:p>
      </dgm:t>
    </dgm:pt>
    <dgm:pt modelId="{6DD7C3A8-8222-422D-A38B-AB4B8CABA485}" type="pres">
      <dgm:prSet presAssocID="{E4AD4ED3-0307-4CBF-A019-D5AC750A727D}" presName="root" presStyleCnt="0">
        <dgm:presLayoutVars>
          <dgm:dir/>
          <dgm:resizeHandles val="exact"/>
        </dgm:presLayoutVars>
      </dgm:prSet>
      <dgm:spPr/>
    </dgm:pt>
    <dgm:pt modelId="{83D18D83-CC22-4929-9D60-63CD2FBF37E4}" type="pres">
      <dgm:prSet presAssocID="{C078C7F6-5177-49A5-A696-925CF039E668}" presName="compNode" presStyleCnt="0"/>
      <dgm:spPr/>
    </dgm:pt>
    <dgm:pt modelId="{D6BAA5C7-C64B-459F-9AD2-B3DA738EBF7D}" type="pres">
      <dgm:prSet presAssocID="{C078C7F6-5177-49A5-A696-925CF039E668}" presName="bgRect" presStyleLbl="bgShp" presStyleIdx="0" presStyleCnt="4"/>
      <dgm:spPr/>
    </dgm:pt>
    <dgm:pt modelId="{6AEC03AE-1E14-412E-8F77-D220E7FDAD80}" type="pres">
      <dgm:prSet presAssocID="{C078C7F6-5177-49A5-A696-925CF039E6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entist"/>
        </a:ext>
      </dgm:extLst>
    </dgm:pt>
    <dgm:pt modelId="{E2BA85C1-12F4-4730-9A33-3213FF75B2DD}" type="pres">
      <dgm:prSet presAssocID="{C078C7F6-5177-49A5-A696-925CF039E668}" presName="spaceRect" presStyleCnt="0"/>
      <dgm:spPr/>
    </dgm:pt>
    <dgm:pt modelId="{7B6ADC84-AC2A-4420-B902-345646521967}" type="pres">
      <dgm:prSet presAssocID="{C078C7F6-5177-49A5-A696-925CF039E668}" presName="parTx" presStyleLbl="revTx" presStyleIdx="0" presStyleCnt="4">
        <dgm:presLayoutVars>
          <dgm:chMax val="0"/>
          <dgm:chPref val="0"/>
        </dgm:presLayoutVars>
      </dgm:prSet>
      <dgm:spPr/>
    </dgm:pt>
    <dgm:pt modelId="{DD0FBDB8-4F14-43B8-9BF4-CAA7077B9B54}" type="pres">
      <dgm:prSet presAssocID="{76136178-24B9-48D5-80D4-96DB28A10140}" presName="sibTrans" presStyleCnt="0"/>
      <dgm:spPr/>
    </dgm:pt>
    <dgm:pt modelId="{E2A6938E-5E22-4F5F-B747-FECF292E2666}" type="pres">
      <dgm:prSet presAssocID="{A72F3965-9F13-4B27-A544-8B105BBD2949}" presName="compNode" presStyleCnt="0"/>
      <dgm:spPr/>
    </dgm:pt>
    <dgm:pt modelId="{4623965D-565B-40A1-9C84-953363ECFBD0}" type="pres">
      <dgm:prSet presAssocID="{A72F3965-9F13-4B27-A544-8B105BBD2949}" presName="bgRect" presStyleLbl="bgShp" presStyleIdx="1" presStyleCnt="4"/>
      <dgm:spPr/>
    </dgm:pt>
    <dgm:pt modelId="{41BB630F-7BE2-43D3-9A32-A01790CFA72A}" type="pres">
      <dgm:prSet presAssocID="{A72F3965-9F13-4B27-A544-8B105BBD29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works"/>
        </a:ext>
      </dgm:extLst>
    </dgm:pt>
    <dgm:pt modelId="{224E214B-B9E1-4045-96AF-07A0CF152621}" type="pres">
      <dgm:prSet presAssocID="{A72F3965-9F13-4B27-A544-8B105BBD2949}" presName="spaceRect" presStyleCnt="0"/>
      <dgm:spPr/>
    </dgm:pt>
    <dgm:pt modelId="{D39BC323-DDEA-4858-B750-B6ADF10795B3}" type="pres">
      <dgm:prSet presAssocID="{A72F3965-9F13-4B27-A544-8B105BBD2949}" presName="parTx" presStyleLbl="revTx" presStyleIdx="1" presStyleCnt="4">
        <dgm:presLayoutVars>
          <dgm:chMax val="0"/>
          <dgm:chPref val="0"/>
        </dgm:presLayoutVars>
      </dgm:prSet>
      <dgm:spPr/>
    </dgm:pt>
    <dgm:pt modelId="{5F4EC108-E32F-40B6-AFE5-C89A4FE53F83}" type="pres">
      <dgm:prSet presAssocID="{1E88D9BB-5C13-4E18-ADE9-84B792F879AA}" presName="sibTrans" presStyleCnt="0"/>
      <dgm:spPr/>
    </dgm:pt>
    <dgm:pt modelId="{073CFFA2-D80C-4DBD-9DD1-2946C5E3275B}" type="pres">
      <dgm:prSet presAssocID="{E1DEEF47-4AEA-4CF6-B786-8FFEAA581C7E}" presName="compNode" presStyleCnt="0"/>
      <dgm:spPr/>
    </dgm:pt>
    <dgm:pt modelId="{0ED4ED15-3D3E-4A73-A196-5C180C20A532}" type="pres">
      <dgm:prSet presAssocID="{E1DEEF47-4AEA-4CF6-B786-8FFEAA581C7E}" presName="bgRect" presStyleLbl="bgShp" presStyleIdx="2" presStyleCnt="4"/>
      <dgm:spPr/>
    </dgm:pt>
    <dgm:pt modelId="{EFF72D49-42D3-42DA-B68F-D80F265A2F97}" type="pres">
      <dgm:prSet presAssocID="{E1DEEF47-4AEA-4CF6-B786-8FFEAA581C7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797D9D3D-755C-4D07-9A02-7C130FC929F2}" type="pres">
      <dgm:prSet presAssocID="{E1DEEF47-4AEA-4CF6-B786-8FFEAA581C7E}" presName="spaceRect" presStyleCnt="0"/>
      <dgm:spPr/>
    </dgm:pt>
    <dgm:pt modelId="{C15CA2D4-16E3-497E-A7AD-AB518CB1E2E4}" type="pres">
      <dgm:prSet presAssocID="{E1DEEF47-4AEA-4CF6-B786-8FFEAA581C7E}" presName="parTx" presStyleLbl="revTx" presStyleIdx="2" presStyleCnt="4">
        <dgm:presLayoutVars>
          <dgm:chMax val="0"/>
          <dgm:chPref val="0"/>
        </dgm:presLayoutVars>
      </dgm:prSet>
      <dgm:spPr/>
    </dgm:pt>
    <dgm:pt modelId="{B3D8D94A-8A0A-48D6-BFD0-4D22189D8445}" type="pres">
      <dgm:prSet presAssocID="{6F9116BE-8A58-4E8C-B983-FB3FCEAF3975}" presName="sibTrans" presStyleCnt="0"/>
      <dgm:spPr/>
    </dgm:pt>
    <dgm:pt modelId="{16BF9300-9AE0-48C7-BFBC-24755706C348}" type="pres">
      <dgm:prSet presAssocID="{AF3ECDEF-D14F-49A2-B662-EB3FFF5C9388}" presName="compNode" presStyleCnt="0"/>
      <dgm:spPr/>
    </dgm:pt>
    <dgm:pt modelId="{E05F6D1F-FB8D-427A-A2CC-7B3E8A19247F}" type="pres">
      <dgm:prSet presAssocID="{AF3ECDEF-D14F-49A2-B662-EB3FFF5C9388}" presName="bgRect" presStyleLbl="bgShp" presStyleIdx="3" presStyleCnt="4"/>
      <dgm:spPr/>
    </dgm:pt>
    <dgm:pt modelId="{87452755-64A9-4DFE-B190-452A4F3B9C9D}" type="pres">
      <dgm:prSet presAssocID="{AF3ECDEF-D14F-49A2-B662-EB3FFF5C93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stainability"/>
        </a:ext>
      </dgm:extLst>
    </dgm:pt>
    <dgm:pt modelId="{A4886B56-AD62-41E0-8DDC-4BE84F2BE94F}" type="pres">
      <dgm:prSet presAssocID="{AF3ECDEF-D14F-49A2-B662-EB3FFF5C9388}" presName="spaceRect" presStyleCnt="0"/>
      <dgm:spPr/>
    </dgm:pt>
    <dgm:pt modelId="{A5F2D45E-612A-4E81-B84E-948F492132A1}" type="pres">
      <dgm:prSet presAssocID="{AF3ECDEF-D14F-49A2-B662-EB3FFF5C9388}" presName="parTx" presStyleLbl="revTx" presStyleIdx="3" presStyleCnt="4">
        <dgm:presLayoutVars>
          <dgm:chMax val="0"/>
          <dgm:chPref val="0"/>
        </dgm:presLayoutVars>
      </dgm:prSet>
      <dgm:spPr/>
    </dgm:pt>
  </dgm:ptLst>
  <dgm:cxnLst>
    <dgm:cxn modelId="{9AC0EB00-D443-47FA-94C5-F5951ADF9994}" type="presOf" srcId="{E4AD4ED3-0307-4CBF-A019-D5AC750A727D}" destId="{6DD7C3A8-8222-422D-A38B-AB4B8CABA485}" srcOrd="0" destOrd="0" presId="urn:microsoft.com/office/officeart/2018/2/layout/IconVerticalSolidList"/>
    <dgm:cxn modelId="{7B41523A-412C-4604-89FD-C65676C0EDD9}" type="presOf" srcId="{AF3ECDEF-D14F-49A2-B662-EB3FFF5C9388}" destId="{A5F2D45E-612A-4E81-B84E-948F492132A1}" srcOrd="0" destOrd="0" presId="urn:microsoft.com/office/officeart/2018/2/layout/IconVerticalSolidList"/>
    <dgm:cxn modelId="{3E5ADD6F-7F56-457B-894C-0F9D5D37E8E9}" type="presOf" srcId="{E1DEEF47-4AEA-4CF6-B786-8FFEAA581C7E}" destId="{C15CA2D4-16E3-497E-A7AD-AB518CB1E2E4}" srcOrd="0" destOrd="0" presId="urn:microsoft.com/office/officeart/2018/2/layout/IconVerticalSolidList"/>
    <dgm:cxn modelId="{6C1BF78D-9DCB-4DFD-936D-6164041A5B3E}" srcId="{E4AD4ED3-0307-4CBF-A019-D5AC750A727D}" destId="{AF3ECDEF-D14F-49A2-B662-EB3FFF5C9388}" srcOrd="3" destOrd="0" parTransId="{0A386F3F-384C-4E13-B6F9-FBC460C25A99}" sibTransId="{462820F4-51A9-4F13-ADC3-F86B2B33D55A}"/>
    <dgm:cxn modelId="{7FF8D8B6-8E31-4352-AA56-9A62A30C7298}" srcId="{E4AD4ED3-0307-4CBF-A019-D5AC750A727D}" destId="{C078C7F6-5177-49A5-A696-925CF039E668}" srcOrd="0" destOrd="0" parTransId="{2235B037-87E3-4D19-8ABA-BD7D468C5194}" sibTransId="{76136178-24B9-48D5-80D4-96DB28A10140}"/>
    <dgm:cxn modelId="{9AF58FC3-F992-4F5A-B499-914FB7107D3B}" type="presOf" srcId="{C078C7F6-5177-49A5-A696-925CF039E668}" destId="{7B6ADC84-AC2A-4420-B902-345646521967}" srcOrd="0" destOrd="0" presId="urn:microsoft.com/office/officeart/2018/2/layout/IconVerticalSolidList"/>
    <dgm:cxn modelId="{8FDEE5C5-E094-41B5-991B-1DB3955EAB7D}" srcId="{E4AD4ED3-0307-4CBF-A019-D5AC750A727D}" destId="{A72F3965-9F13-4B27-A544-8B105BBD2949}" srcOrd="1" destOrd="0" parTransId="{70AA515F-DBB7-4FC0-8461-3882BD31071F}" sibTransId="{1E88D9BB-5C13-4E18-ADE9-84B792F879AA}"/>
    <dgm:cxn modelId="{B0A3B3C9-21DE-4628-99E6-FBB52E5C0DE2}" srcId="{E4AD4ED3-0307-4CBF-A019-D5AC750A727D}" destId="{E1DEEF47-4AEA-4CF6-B786-8FFEAA581C7E}" srcOrd="2" destOrd="0" parTransId="{7A7C1998-0686-43D1-BC9C-3EFAA553AD98}" sibTransId="{6F9116BE-8A58-4E8C-B983-FB3FCEAF3975}"/>
    <dgm:cxn modelId="{FFF86ADF-237F-4A3C-AE55-A992BE2C5CBE}" type="presOf" srcId="{A72F3965-9F13-4B27-A544-8B105BBD2949}" destId="{D39BC323-DDEA-4858-B750-B6ADF10795B3}" srcOrd="0" destOrd="0" presId="urn:microsoft.com/office/officeart/2018/2/layout/IconVerticalSolidList"/>
    <dgm:cxn modelId="{FCF2FCCB-057C-494D-A3ED-364CAC33148E}" type="presParOf" srcId="{6DD7C3A8-8222-422D-A38B-AB4B8CABA485}" destId="{83D18D83-CC22-4929-9D60-63CD2FBF37E4}" srcOrd="0" destOrd="0" presId="urn:microsoft.com/office/officeart/2018/2/layout/IconVerticalSolidList"/>
    <dgm:cxn modelId="{3BF5EA1D-72F8-44AA-930C-06295D4F7464}" type="presParOf" srcId="{83D18D83-CC22-4929-9D60-63CD2FBF37E4}" destId="{D6BAA5C7-C64B-459F-9AD2-B3DA738EBF7D}" srcOrd="0" destOrd="0" presId="urn:microsoft.com/office/officeart/2018/2/layout/IconVerticalSolidList"/>
    <dgm:cxn modelId="{85DC8D81-73BD-499D-AB92-360A95A6194A}" type="presParOf" srcId="{83D18D83-CC22-4929-9D60-63CD2FBF37E4}" destId="{6AEC03AE-1E14-412E-8F77-D220E7FDAD80}" srcOrd="1" destOrd="0" presId="urn:microsoft.com/office/officeart/2018/2/layout/IconVerticalSolidList"/>
    <dgm:cxn modelId="{7EF7F567-29FB-4557-B797-934D910EE5B0}" type="presParOf" srcId="{83D18D83-CC22-4929-9D60-63CD2FBF37E4}" destId="{E2BA85C1-12F4-4730-9A33-3213FF75B2DD}" srcOrd="2" destOrd="0" presId="urn:microsoft.com/office/officeart/2018/2/layout/IconVerticalSolidList"/>
    <dgm:cxn modelId="{87A5C803-12BF-4D3D-A7D4-A6252BE0D399}" type="presParOf" srcId="{83D18D83-CC22-4929-9D60-63CD2FBF37E4}" destId="{7B6ADC84-AC2A-4420-B902-345646521967}" srcOrd="3" destOrd="0" presId="urn:microsoft.com/office/officeart/2018/2/layout/IconVerticalSolidList"/>
    <dgm:cxn modelId="{88974033-26D2-412F-9C84-3012DBDB740B}" type="presParOf" srcId="{6DD7C3A8-8222-422D-A38B-AB4B8CABA485}" destId="{DD0FBDB8-4F14-43B8-9BF4-CAA7077B9B54}" srcOrd="1" destOrd="0" presId="urn:microsoft.com/office/officeart/2018/2/layout/IconVerticalSolidList"/>
    <dgm:cxn modelId="{57CA76FB-736C-424F-97F3-5525C819FB74}" type="presParOf" srcId="{6DD7C3A8-8222-422D-A38B-AB4B8CABA485}" destId="{E2A6938E-5E22-4F5F-B747-FECF292E2666}" srcOrd="2" destOrd="0" presId="urn:microsoft.com/office/officeart/2018/2/layout/IconVerticalSolidList"/>
    <dgm:cxn modelId="{D4A4DE15-F275-44A6-8DA7-E816ED8ABB54}" type="presParOf" srcId="{E2A6938E-5E22-4F5F-B747-FECF292E2666}" destId="{4623965D-565B-40A1-9C84-953363ECFBD0}" srcOrd="0" destOrd="0" presId="urn:microsoft.com/office/officeart/2018/2/layout/IconVerticalSolidList"/>
    <dgm:cxn modelId="{7DB3D4F4-B995-4AA6-A6BF-E9741E7F42BE}" type="presParOf" srcId="{E2A6938E-5E22-4F5F-B747-FECF292E2666}" destId="{41BB630F-7BE2-43D3-9A32-A01790CFA72A}" srcOrd="1" destOrd="0" presId="urn:microsoft.com/office/officeart/2018/2/layout/IconVerticalSolidList"/>
    <dgm:cxn modelId="{4686B181-49E9-4571-ADE3-88CA2ED3745C}" type="presParOf" srcId="{E2A6938E-5E22-4F5F-B747-FECF292E2666}" destId="{224E214B-B9E1-4045-96AF-07A0CF152621}" srcOrd="2" destOrd="0" presId="urn:microsoft.com/office/officeart/2018/2/layout/IconVerticalSolidList"/>
    <dgm:cxn modelId="{689C4D21-818E-4345-85D3-74279FE3116C}" type="presParOf" srcId="{E2A6938E-5E22-4F5F-B747-FECF292E2666}" destId="{D39BC323-DDEA-4858-B750-B6ADF10795B3}" srcOrd="3" destOrd="0" presId="urn:microsoft.com/office/officeart/2018/2/layout/IconVerticalSolidList"/>
    <dgm:cxn modelId="{5671AA1E-0B58-498F-AEA4-7F1FD215607F}" type="presParOf" srcId="{6DD7C3A8-8222-422D-A38B-AB4B8CABA485}" destId="{5F4EC108-E32F-40B6-AFE5-C89A4FE53F83}" srcOrd="3" destOrd="0" presId="urn:microsoft.com/office/officeart/2018/2/layout/IconVerticalSolidList"/>
    <dgm:cxn modelId="{345C828B-235B-457F-A571-A222798AEE78}" type="presParOf" srcId="{6DD7C3A8-8222-422D-A38B-AB4B8CABA485}" destId="{073CFFA2-D80C-4DBD-9DD1-2946C5E3275B}" srcOrd="4" destOrd="0" presId="urn:microsoft.com/office/officeart/2018/2/layout/IconVerticalSolidList"/>
    <dgm:cxn modelId="{507A8B61-F8C7-4338-8879-3010E6FD384A}" type="presParOf" srcId="{073CFFA2-D80C-4DBD-9DD1-2946C5E3275B}" destId="{0ED4ED15-3D3E-4A73-A196-5C180C20A532}" srcOrd="0" destOrd="0" presId="urn:microsoft.com/office/officeart/2018/2/layout/IconVerticalSolidList"/>
    <dgm:cxn modelId="{DDC188AA-A984-4205-BAD2-FFC0C8658FAD}" type="presParOf" srcId="{073CFFA2-D80C-4DBD-9DD1-2946C5E3275B}" destId="{EFF72D49-42D3-42DA-B68F-D80F265A2F97}" srcOrd="1" destOrd="0" presId="urn:microsoft.com/office/officeart/2018/2/layout/IconVerticalSolidList"/>
    <dgm:cxn modelId="{6E0C3A81-C377-429C-A7CB-1041EC50AA78}" type="presParOf" srcId="{073CFFA2-D80C-4DBD-9DD1-2946C5E3275B}" destId="{797D9D3D-755C-4D07-9A02-7C130FC929F2}" srcOrd="2" destOrd="0" presId="urn:microsoft.com/office/officeart/2018/2/layout/IconVerticalSolidList"/>
    <dgm:cxn modelId="{79B463E4-ECB2-443A-936B-D976D88BD901}" type="presParOf" srcId="{073CFFA2-D80C-4DBD-9DD1-2946C5E3275B}" destId="{C15CA2D4-16E3-497E-A7AD-AB518CB1E2E4}" srcOrd="3" destOrd="0" presId="urn:microsoft.com/office/officeart/2018/2/layout/IconVerticalSolidList"/>
    <dgm:cxn modelId="{5BD0D8C2-44ED-47A5-A312-1E558E3209E9}" type="presParOf" srcId="{6DD7C3A8-8222-422D-A38B-AB4B8CABA485}" destId="{B3D8D94A-8A0A-48D6-BFD0-4D22189D8445}" srcOrd="5" destOrd="0" presId="urn:microsoft.com/office/officeart/2018/2/layout/IconVerticalSolidList"/>
    <dgm:cxn modelId="{6094F1A2-9259-41BB-87A4-33108204383E}" type="presParOf" srcId="{6DD7C3A8-8222-422D-A38B-AB4B8CABA485}" destId="{16BF9300-9AE0-48C7-BFBC-24755706C348}" srcOrd="6" destOrd="0" presId="urn:microsoft.com/office/officeart/2018/2/layout/IconVerticalSolidList"/>
    <dgm:cxn modelId="{8EF02A72-4C79-45C4-A9FD-8A7B10494C1D}" type="presParOf" srcId="{16BF9300-9AE0-48C7-BFBC-24755706C348}" destId="{E05F6D1F-FB8D-427A-A2CC-7B3E8A19247F}" srcOrd="0" destOrd="0" presId="urn:microsoft.com/office/officeart/2018/2/layout/IconVerticalSolidList"/>
    <dgm:cxn modelId="{D86F490E-4659-453B-8CA6-FF8DBBE00196}" type="presParOf" srcId="{16BF9300-9AE0-48C7-BFBC-24755706C348}" destId="{87452755-64A9-4DFE-B190-452A4F3B9C9D}" srcOrd="1" destOrd="0" presId="urn:microsoft.com/office/officeart/2018/2/layout/IconVerticalSolidList"/>
    <dgm:cxn modelId="{0F41B7BF-50AE-4183-B45E-439664F1A0D6}" type="presParOf" srcId="{16BF9300-9AE0-48C7-BFBC-24755706C348}" destId="{A4886B56-AD62-41E0-8DDC-4BE84F2BE94F}" srcOrd="2" destOrd="0" presId="urn:microsoft.com/office/officeart/2018/2/layout/IconVerticalSolidList"/>
    <dgm:cxn modelId="{E5198625-26EF-44C2-BB67-970ACDF23D1E}" type="presParOf" srcId="{16BF9300-9AE0-48C7-BFBC-24755706C348}" destId="{A5F2D45E-612A-4E81-B84E-948F492132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F7958-D4E6-F849-876A-CB48B52C37D3}">
      <dsp:nvSpPr>
        <dsp:cNvPr id="0" name=""/>
        <dsp:cNvSpPr/>
      </dsp:nvSpPr>
      <dsp:spPr>
        <a:xfrm rot="5400000">
          <a:off x="5046579" y="-1863528"/>
          <a:ext cx="1311992" cy="536713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Fuel</a:t>
          </a:r>
          <a:endParaRPr lang="en-US" sz="1800" kern="1200"/>
        </a:p>
        <a:p>
          <a:pPr marL="171450" lvl="1" indent="-171450" algn="l" defTabSz="800100">
            <a:lnSpc>
              <a:spcPct val="90000"/>
            </a:lnSpc>
            <a:spcBef>
              <a:spcPct val="0"/>
            </a:spcBef>
            <a:spcAft>
              <a:spcPct val="15000"/>
            </a:spcAft>
            <a:buChar char="•"/>
          </a:pPr>
          <a:r>
            <a:rPr lang="en-GB" sz="1800" kern="1200"/>
            <a:t>Oxidising agent</a:t>
          </a:r>
          <a:endParaRPr lang="en-US" sz="1800" kern="1200"/>
        </a:p>
      </dsp:txBody>
      <dsp:txXfrm rot="-5400000">
        <a:off x="3019010" y="228087"/>
        <a:ext cx="5303084" cy="1183900"/>
      </dsp:txXfrm>
    </dsp:sp>
    <dsp:sp modelId="{EBDD812B-7AF6-8841-B317-C5833384FB3A}">
      <dsp:nvSpPr>
        <dsp:cNvPr id="0" name=""/>
        <dsp:cNvSpPr/>
      </dsp:nvSpPr>
      <dsp:spPr>
        <a:xfrm>
          <a:off x="0" y="41"/>
          <a:ext cx="3019010" cy="1639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They are generally admixtures containing:</a:t>
          </a:r>
          <a:endParaRPr lang="en-US" sz="1700" kern="1200" dirty="0"/>
        </a:p>
      </dsp:txBody>
      <dsp:txXfrm>
        <a:off x="80058" y="80099"/>
        <a:ext cx="2858894" cy="1479874"/>
      </dsp:txXfrm>
    </dsp:sp>
    <dsp:sp modelId="{831D97E8-B248-CF46-950F-2A4F8F086E14}">
      <dsp:nvSpPr>
        <dsp:cNvPr id="0" name=""/>
        <dsp:cNvSpPr/>
      </dsp:nvSpPr>
      <dsp:spPr>
        <a:xfrm rot="5400000">
          <a:off x="5046579" y="-141538"/>
          <a:ext cx="1311992" cy="536713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Binders</a:t>
          </a:r>
          <a:endParaRPr lang="en-US" sz="1800" kern="1200"/>
        </a:p>
        <a:p>
          <a:pPr marL="171450" lvl="1" indent="-171450" algn="l" defTabSz="800100">
            <a:lnSpc>
              <a:spcPct val="90000"/>
            </a:lnSpc>
            <a:spcBef>
              <a:spcPct val="0"/>
            </a:spcBef>
            <a:spcAft>
              <a:spcPct val="15000"/>
            </a:spcAft>
            <a:buChar char="•"/>
          </a:pPr>
          <a:r>
            <a:rPr lang="en-GB" sz="1800" kern="1200"/>
            <a:t>Antioxidants</a:t>
          </a:r>
          <a:endParaRPr lang="en-US" sz="1800" kern="1200"/>
        </a:p>
        <a:p>
          <a:pPr marL="171450" lvl="1" indent="-171450" algn="l" defTabSz="800100">
            <a:lnSpc>
              <a:spcPct val="90000"/>
            </a:lnSpc>
            <a:spcBef>
              <a:spcPct val="0"/>
            </a:spcBef>
            <a:spcAft>
              <a:spcPct val="15000"/>
            </a:spcAft>
            <a:buChar char="•"/>
          </a:pPr>
          <a:r>
            <a:rPr lang="en-GB" sz="1800" kern="1200"/>
            <a:t>Burning rate modifiers</a:t>
          </a:r>
          <a:endParaRPr lang="en-US" sz="1800" kern="1200"/>
        </a:p>
        <a:p>
          <a:pPr marL="171450" lvl="1" indent="-171450" algn="l" defTabSz="800100">
            <a:lnSpc>
              <a:spcPct val="90000"/>
            </a:lnSpc>
            <a:spcBef>
              <a:spcPct val="0"/>
            </a:spcBef>
            <a:spcAft>
              <a:spcPct val="15000"/>
            </a:spcAft>
            <a:buChar char="•"/>
          </a:pPr>
          <a:r>
            <a:rPr lang="en-GB" sz="1800" kern="1200"/>
            <a:t>Flow agents</a:t>
          </a:r>
          <a:endParaRPr lang="en-US" sz="1800" kern="1200"/>
        </a:p>
      </dsp:txBody>
      <dsp:txXfrm rot="-5400000">
        <a:off x="3019010" y="1950077"/>
        <a:ext cx="5303084" cy="1183900"/>
      </dsp:txXfrm>
    </dsp:sp>
    <dsp:sp modelId="{19886091-5C79-6240-88C0-84AA7CECE7A5}">
      <dsp:nvSpPr>
        <dsp:cNvPr id="0" name=""/>
        <dsp:cNvSpPr/>
      </dsp:nvSpPr>
      <dsp:spPr>
        <a:xfrm>
          <a:off x="0" y="1722031"/>
          <a:ext cx="3019010" cy="1639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dirty="0"/>
            <a:t>If it were only that simple, the world would be a better place. We also need other ingredients to cope with the requirements of modern-day ammunition.</a:t>
          </a:r>
          <a:endParaRPr lang="en-US" sz="1700" kern="1200" dirty="0"/>
        </a:p>
      </dsp:txBody>
      <dsp:txXfrm>
        <a:off x="80058" y="1802089"/>
        <a:ext cx="2858894" cy="1479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F478-2351-C84F-9C74-3A347EE4AD7D}">
      <dsp:nvSpPr>
        <dsp:cNvPr id="0" name=""/>
        <dsp:cNvSpPr/>
      </dsp:nvSpPr>
      <dsp:spPr>
        <a:xfrm>
          <a:off x="0" y="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7C3C7-F1E6-924B-9794-8F8ADE1DB0E9}">
      <dsp:nvSpPr>
        <dsp:cNvPr id="0" name=""/>
        <dsp:cNvSpPr/>
      </dsp:nvSpPr>
      <dsp:spPr>
        <a:xfrm>
          <a:off x="0" y="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Light - Illuminating Compositions, Tracers, Tracking Flares, Signal Flares.</a:t>
          </a:r>
          <a:endParaRPr lang="en-US" sz="2000" kern="1200"/>
        </a:p>
      </dsp:txBody>
      <dsp:txXfrm>
        <a:off x="0" y="0"/>
        <a:ext cx="8388000" cy="451220"/>
      </dsp:txXfrm>
    </dsp:sp>
    <dsp:sp modelId="{C0D5055A-46C4-2C44-BDB2-4634E5306BC7}">
      <dsp:nvSpPr>
        <dsp:cNvPr id="0" name=""/>
        <dsp:cNvSpPr/>
      </dsp:nvSpPr>
      <dsp:spPr>
        <a:xfrm>
          <a:off x="0" y="45122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7C614-4A25-9A47-969B-83D73E5872FF}">
      <dsp:nvSpPr>
        <dsp:cNvPr id="0" name=""/>
        <dsp:cNvSpPr/>
      </dsp:nvSpPr>
      <dsp:spPr>
        <a:xfrm>
          <a:off x="0" y="45122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Heat - priming compositions, decoy flares, incendiary devices.</a:t>
          </a:r>
          <a:endParaRPr lang="en-US" sz="2000" kern="1200"/>
        </a:p>
      </dsp:txBody>
      <dsp:txXfrm>
        <a:off x="0" y="451220"/>
        <a:ext cx="8388000" cy="451220"/>
      </dsp:txXfrm>
    </dsp:sp>
    <dsp:sp modelId="{882BB090-7EEB-1B46-89A2-A96E63256E18}">
      <dsp:nvSpPr>
        <dsp:cNvPr id="0" name=""/>
        <dsp:cNvSpPr/>
      </dsp:nvSpPr>
      <dsp:spPr>
        <a:xfrm>
          <a:off x="0" y="90244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5405B5-6B21-D840-952F-9226B09D7455}">
      <dsp:nvSpPr>
        <dsp:cNvPr id="0" name=""/>
        <dsp:cNvSpPr/>
      </dsp:nvSpPr>
      <dsp:spPr>
        <a:xfrm>
          <a:off x="0" y="90244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Sound – bangs, whistles, stun grenades</a:t>
          </a:r>
          <a:endParaRPr lang="en-US" sz="2000" kern="1200"/>
        </a:p>
      </dsp:txBody>
      <dsp:txXfrm>
        <a:off x="0" y="902440"/>
        <a:ext cx="8388000" cy="451220"/>
      </dsp:txXfrm>
    </dsp:sp>
    <dsp:sp modelId="{7EAF66A5-5FDD-8D41-85A3-03E8F3390AA0}">
      <dsp:nvSpPr>
        <dsp:cNvPr id="0" name=""/>
        <dsp:cNvSpPr/>
      </dsp:nvSpPr>
      <dsp:spPr>
        <a:xfrm>
          <a:off x="0" y="135366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9C368-9CEA-2C45-A86B-66BB449E4E5A}">
      <dsp:nvSpPr>
        <dsp:cNvPr id="0" name=""/>
        <dsp:cNvSpPr/>
      </dsp:nvSpPr>
      <dsp:spPr>
        <a:xfrm>
          <a:off x="0" y="135366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Delay - timed event in an ignition train</a:t>
          </a:r>
          <a:endParaRPr lang="en-US" sz="2000" kern="1200"/>
        </a:p>
      </dsp:txBody>
      <dsp:txXfrm>
        <a:off x="0" y="1353660"/>
        <a:ext cx="8388000" cy="451220"/>
      </dsp:txXfrm>
    </dsp:sp>
    <dsp:sp modelId="{F7CFC89B-4664-1A40-B2DE-78FBC4592C49}">
      <dsp:nvSpPr>
        <dsp:cNvPr id="0" name=""/>
        <dsp:cNvSpPr/>
      </dsp:nvSpPr>
      <dsp:spPr>
        <a:xfrm>
          <a:off x="0" y="180488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F27C0-879B-834B-ADCE-D3F1D67CBB0A}">
      <dsp:nvSpPr>
        <dsp:cNvPr id="0" name=""/>
        <dsp:cNvSpPr/>
      </dsp:nvSpPr>
      <dsp:spPr>
        <a:xfrm>
          <a:off x="0" y="180488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Flame – igniters, gun primers, flash tubes</a:t>
          </a:r>
          <a:endParaRPr lang="en-US" sz="2000" kern="1200"/>
        </a:p>
      </dsp:txBody>
      <dsp:txXfrm>
        <a:off x="0" y="1804880"/>
        <a:ext cx="8388000" cy="451220"/>
      </dsp:txXfrm>
    </dsp:sp>
    <dsp:sp modelId="{0ADC6679-CF9E-3D4C-84E4-28F1C798FCBC}">
      <dsp:nvSpPr>
        <dsp:cNvPr id="0" name=""/>
        <dsp:cNvSpPr/>
      </dsp:nvSpPr>
      <dsp:spPr>
        <a:xfrm>
          <a:off x="0" y="2256099"/>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40DA53-CD96-5841-85E6-FA50A788221E}">
      <dsp:nvSpPr>
        <dsp:cNvPr id="0" name=""/>
        <dsp:cNvSpPr/>
      </dsp:nvSpPr>
      <dsp:spPr>
        <a:xfrm>
          <a:off x="0" y="225610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Gas - gas generators, airbag compositions.</a:t>
          </a:r>
          <a:endParaRPr lang="en-US" sz="2000" kern="1200"/>
        </a:p>
      </dsp:txBody>
      <dsp:txXfrm>
        <a:off x="0" y="2256100"/>
        <a:ext cx="8388000" cy="451220"/>
      </dsp:txXfrm>
    </dsp:sp>
    <dsp:sp modelId="{67724B08-93F2-234E-859D-D3916457571E}">
      <dsp:nvSpPr>
        <dsp:cNvPr id="0" name=""/>
        <dsp:cNvSpPr/>
      </dsp:nvSpPr>
      <dsp:spPr>
        <a:xfrm>
          <a:off x="0" y="2707320"/>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C7000-DB40-FA4B-93A4-3AC960C336B9}">
      <dsp:nvSpPr>
        <dsp:cNvPr id="0" name=""/>
        <dsp:cNvSpPr/>
      </dsp:nvSpPr>
      <dsp:spPr>
        <a:xfrm>
          <a:off x="0" y="2707320"/>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Smoke - screening and signalling smokes (visible/IR)</a:t>
          </a:r>
          <a:endParaRPr lang="en-US" sz="2000" kern="1200"/>
        </a:p>
      </dsp:txBody>
      <dsp:txXfrm>
        <a:off x="0" y="2707320"/>
        <a:ext cx="8388000" cy="451220"/>
      </dsp:txXfrm>
    </dsp:sp>
    <dsp:sp modelId="{DCA400A7-D563-744B-92FD-D03D41096037}">
      <dsp:nvSpPr>
        <dsp:cNvPr id="0" name=""/>
        <dsp:cNvSpPr/>
      </dsp:nvSpPr>
      <dsp:spPr>
        <a:xfrm>
          <a:off x="0" y="3158539"/>
          <a:ext cx="838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5A602D-66C6-494F-8A24-A47D8E4D3FC2}">
      <dsp:nvSpPr>
        <dsp:cNvPr id="0" name=""/>
        <dsp:cNvSpPr/>
      </dsp:nvSpPr>
      <dsp:spPr>
        <a:xfrm>
          <a:off x="0" y="3158539"/>
          <a:ext cx="8388000" cy="4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Lachrymatory – non-lethal effects such as CS gas</a:t>
          </a:r>
          <a:endParaRPr lang="en-US" sz="2000" kern="1200"/>
        </a:p>
      </dsp:txBody>
      <dsp:txXfrm>
        <a:off x="0" y="3158539"/>
        <a:ext cx="8388000" cy="451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9A1ACC-F7D9-4D37-8345-B421D9E2FBDC}">
      <dsp:nvSpPr>
        <dsp:cNvPr id="0" name=""/>
        <dsp:cNvSpPr/>
      </dsp:nvSpPr>
      <dsp:spPr>
        <a:xfrm>
          <a:off x="0" y="280"/>
          <a:ext cx="8379899" cy="657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0401B-5152-495C-BD66-12ED5202D51F}">
      <dsp:nvSpPr>
        <dsp:cNvPr id="0" name=""/>
        <dsp:cNvSpPr/>
      </dsp:nvSpPr>
      <dsp:spPr>
        <a:xfrm>
          <a:off x="198799" y="148148"/>
          <a:ext cx="361453" cy="361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C22363-40B3-4583-84FC-B363E9ACB933}">
      <dsp:nvSpPr>
        <dsp:cNvPr id="0" name=""/>
        <dsp:cNvSpPr/>
      </dsp:nvSpPr>
      <dsp:spPr>
        <a:xfrm>
          <a:off x="759051" y="280"/>
          <a:ext cx="7620847" cy="65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2" tIns="69552" rIns="69552" bIns="69552" numCol="1" spcCol="1270" anchor="ctr" anchorCtr="0">
          <a:noAutofit/>
        </a:bodyPr>
        <a:lstStyle/>
        <a:p>
          <a:pPr marL="0" lvl="0" indent="0" algn="l" defTabSz="844550">
            <a:lnSpc>
              <a:spcPct val="90000"/>
            </a:lnSpc>
            <a:spcBef>
              <a:spcPct val="0"/>
            </a:spcBef>
            <a:spcAft>
              <a:spcPct val="35000"/>
            </a:spcAft>
            <a:buNone/>
          </a:pPr>
          <a:r>
            <a:rPr lang="en-GB" sz="1900" kern="1200"/>
            <a:t>Typical reactions:</a:t>
          </a:r>
          <a:endParaRPr lang="en-US" sz="1900" kern="1200"/>
        </a:p>
      </dsp:txBody>
      <dsp:txXfrm>
        <a:off x="759051" y="280"/>
        <a:ext cx="7620847" cy="657187"/>
      </dsp:txXfrm>
    </dsp:sp>
    <dsp:sp modelId="{59AA419B-A9B4-4162-9BEB-E392ADC99B06}">
      <dsp:nvSpPr>
        <dsp:cNvPr id="0" name=""/>
        <dsp:cNvSpPr/>
      </dsp:nvSpPr>
      <dsp:spPr>
        <a:xfrm>
          <a:off x="0" y="821765"/>
          <a:ext cx="8379899" cy="657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62AAE-305D-4E0F-8BA9-57089373654E}">
      <dsp:nvSpPr>
        <dsp:cNvPr id="0" name=""/>
        <dsp:cNvSpPr/>
      </dsp:nvSpPr>
      <dsp:spPr>
        <a:xfrm>
          <a:off x="198799" y="969632"/>
          <a:ext cx="361453" cy="361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1CBADC-B95E-42CD-AB78-D1CB2B1A4D70}">
      <dsp:nvSpPr>
        <dsp:cNvPr id="0" name=""/>
        <dsp:cNvSpPr/>
      </dsp:nvSpPr>
      <dsp:spPr>
        <a:xfrm>
          <a:off x="759051" y="821765"/>
          <a:ext cx="3770954" cy="65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2" tIns="69552" rIns="69552" bIns="69552" numCol="1" spcCol="1270" anchor="ctr" anchorCtr="0">
          <a:noAutofit/>
        </a:bodyPr>
        <a:lstStyle/>
        <a:p>
          <a:pPr marL="0" lvl="0" indent="0" algn="l" defTabSz="844550">
            <a:lnSpc>
              <a:spcPct val="90000"/>
            </a:lnSpc>
            <a:spcBef>
              <a:spcPct val="0"/>
            </a:spcBef>
            <a:spcAft>
              <a:spcPct val="35000"/>
            </a:spcAft>
            <a:buNone/>
          </a:pPr>
          <a:r>
            <a:rPr lang="en-GB" sz="1900" kern="1200"/>
            <a:t>5Mg + 2NaNO</a:t>
          </a:r>
          <a:r>
            <a:rPr lang="en-GB" sz="1900" kern="1200" baseline="-25000"/>
            <a:t>3</a:t>
          </a:r>
          <a:r>
            <a:rPr lang="en-GB" sz="1900" kern="1200"/>
            <a:t> = 5MgO  +Na</a:t>
          </a:r>
          <a:r>
            <a:rPr lang="en-GB" sz="1900" kern="1200" baseline="-25000"/>
            <a:t>2</a:t>
          </a:r>
          <a:r>
            <a:rPr lang="en-GB" sz="1900" kern="1200"/>
            <a:t>O + N</a:t>
          </a:r>
          <a:r>
            <a:rPr lang="en-GB" sz="1900" kern="1200" baseline="-25000"/>
            <a:t>2</a:t>
          </a:r>
          <a:r>
            <a:rPr lang="en-GB" sz="1900" kern="1200"/>
            <a:t>(g)</a:t>
          </a:r>
          <a:endParaRPr lang="en-US" sz="1900" kern="1200"/>
        </a:p>
      </dsp:txBody>
      <dsp:txXfrm>
        <a:off x="759051" y="821765"/>
        <a:ext cx="3770954" cy="657187"/>
      </dsp:txXfrm>
    </dsp:sp>
    <dsp:sp modelId="{C8F8A264-FCAF-4002-A3E0-B6FC3879BE99}">
      <dsp:nvSpPr>
        <dsp:cNvPr id="0" name=""/>
        <dsp:cNvSpPr/>
      </dsp:nvSpPr>
      <dsp:spPr>
        <a:xfrm>
          <a:off x="4530006" y="821765"/>
          <a:ext cx="3849892" cy="65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2" tIns="69552" rIns="69552" bIns="69552" numCol="1" spcCol="1270" anchor="ctr" anchorCtr="0">
          <a:noAutofit/>
        </a:bodyPr>
        <a:lstStyle/>
        <a:p>
          <a:pPr marL="0" lvl="0" indent="0" algn="l" defTabSz="666750">
            <a:lnSpc>
              <a:spcPct val="90000"/>
            </a:lnSpc>
            <a:spcBef>
              <a:spcPct val="0"/>
            </a:spcBef>
            <a:spcAft>
              <a:spcPct val="35000"/>
            </a:spcAft>
            <a:buNone/>
          </a:pPr>
          <a:r>
            <a:rPr lang="en-GB" sz="1500" kern="1200"/>
            <a:t>42% Mg,    </a:t>
          </a:r>
          <a:r>
            <a:rPr lang="el-GR" sz="1500" kern="1200"/>
            <a:t>Δ</a:t>
          </a:r>
          <a:r>
            <a:rPr lang="en-GB" sz="1500" i="1" kern="1200"/>
            <a:t>H</a:t>
          </a:r>
          <a:r>
            <a:rPr lang="en-GB" sz="1500" kern="1200"/>
            <a:t> = -2500 kJ,    </a:t>
          </a:r>
          <a:r>
            <a:rPr lang="en-GB" sz="1500" i="1" kern="1200"/>
            <a:t>q</a:t>
          </a:r>
          <a:r>
            <a:rPr lang="en-GB" sz="1500" kern="1200"/>
            <a:t> = -8600 kJ kg</a:t>
          </a:r>
          <a:r>
            <a:rPr lang="en-GB" sz="1500" kern="1200" baseline="30000"/>
            <a:t>-1</a:t>
          </a:r>
          <a:endParaRPr lang="en-US" sz="1500" kern="1200"/>
        </a:p>
      </dsp:txBody>
      <dsp:txXfrm>
        <a:off x="4530006" y="821765"/>
        <a:ext cx="3849892" cy="657187"/>
      </dsp:txXfrm>
    </dsp:sp>
    <dsp:sp modelId="{235007D6-F11F-4E8D-AC31-05CBF8891D5A}">
      <dsp:nvSpPr>
        <dsp:cNvPr id="0" name=""/>
        <dsp:cNvSpPr/>
      </dsp:nvSpPr>
      <dsp:spPr>
        <a:xfrm>
          <a:off x="0" y="1643250"/>
          <a:ext cx="8379899" cy="657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161C10-D529-4110-AD82-4965FE35C6E4}">
      <dsp:nvSpPr>
        <dsp:cNvPr id="0" name=""/>
        <dsp:cNvSpPr/>
      </dsp:nvSpPr>
      <dsp:spPr>
        <a:xfrm>
          <a:off x="198799" y="1791117"/>
          <a:ext cx="361453" cy="361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1F13E-5F30-451D-A014-4064263E3FF2}">
      <dsp:nvSpPr>
        <dsp:cNvPr id="0" name=""/>
        <dsp:cNvSpPr/>
      </dsp:nvSpPr>
      <dsp:spPr>
        <a:xfrm>
          <a:off x="759051" y="1643250"/>
          <a:ext cx="3770954" cy="65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2" tIns="69552" rIns="69552" bIns="69552" numCol="1" spcCol="1270" anchor="ctr" anchorCtr="0">
          <a:noAutofit/>
        </a:bodyPr>
        <a:lstStyle/>
        <a:p>
          <a:pPr marL="0" lvl="0" indent="0" algn="l" defTabSz="844550">
            <a:lnSpc>
              <a:spcPct val="90000"/>
            </a:lnSpc>
            <a:spcBef>
              <a:spcPct val="0"/>
            </a:spcBef>
            <a:spcAft>
              <a:spcPct val="35000"/>
            </a:spcAft>
            <a:buNone/>
          </a:pPr>
          <a:r>
            <a:rPr lang="en-GB" sz="1900" kern="1200"/>
            <a:t>6Mg + 2NaNO</a:t>
          </a:r>
          <a:r>
            <a:rPr lang="en-GB" sz="1900" kern="1200" baseline="-25000"/>
            <a:t>3</a:t>
          </a:r>
          <a:r>
            <a:rPr lang="en-GB" sz="1900" kern="1200"/>
            <a:t> = 6MgO + 2Na + N</a:t>
          </a:r>
          <a:r>
            <a:rPr lang="en-GB" sz="1900" kern="1200" baseline="-25000"/>
            <a:t>2</a:t>
          </a:r>
          <a:r>
            <a:rPr lang="en-GB" sz="1900" kern="1200"/>
            <a:t>(g)	</a:t>
          </a:r>
          <a:endParaRPr lang="en-US" sz="1900" kern="1200"/>
        </a:p>
      </dsp:txBody>
      <dsp:txXfrm>
        <a:off x="759051" y="1643250"/>
        <a:ext cx="3770954" cy="657187"/>
      </dsp:txXfrm>
    </dsp:sp>
    <dsp:sp modelId="{144101C4-0CA5-42DB-ADB4-26AB563C6D32}">
      <dsp:nvSpPr>
        <dsp:cNvPr id="0" name=""/>
        <dsp:cNvSpPr/>
      </dsp:nvSpPr>
      <dsp:spPr>
        <a:xfrm>
          <a:off x="4530006" y="1643250"/>
          <a:ext cx="3849892" cy="65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2" tIns="69552" rIns="69552" bIns="69552" numCol="1" spcCol="1270" anchor="ctr" anchorCtr="0">
          <a:noAutofit/>
        </a:bodyPr>
        <a:lstStyle/>
        <a:p>
          <a:pPr marL="0" lvl="0" indent="0" algn="l" defTabSz="666750">
            <a:lnSpc>
              <a:spcPct val="90000"/>
            </a:lnSpc>
            <a:spcBef>
              <a:spcPct val="0"/>
            </a:spcBef>
            <a:spcAft>
              <a:spcPct val="35000"/>
            </a:spcAft>
            <a:buNone/>
          </a:pPr>
          <a:r>
            <a:rPr lang="en-GB" sz="1500" kern="1200"/>
            <a:t>46% Mg,    </a:t>
          </a:r>
          <a:r>
            <a:rPr lang="el-GR" sz="1500" kern="1200"/>
            <a:t>Δ</a:t>
          </a:r>
          <a:r>
            <a:rPr lang="en-GB" sz="1500" i="1" kern="1200"/>
            <a:t>H</a:t>
          </a:r>
          <a:r>
            <a:rPr lang="en-GB" sz="1500" kern="1200"/>
            <a:t> = -2670 kJ,    </a:t>
          </a:r>
          <a:r>
            <a:rPr lang="en-GB" sz="1500" i="1" kern="1200"/>
            <a:t>q</a:t>
          </a:r>
          <a:r>
            <a:rPr lang="en-GB" sz="1500" kern="1200"/>
            <a:t> = -8460 kJ kg</a:t>
          </a:r>
          <a:r>
            <a:rPr lang="en-GB" sz="1500" kern="1200" baseline="30000"/>
            <a:t>-1</a:t>
          </a:r>
          <a:endParaRPr lang="en-US" sz="1500" kern="1200"/>
        </a:p>
      </dsp:txBody>
      <dsp:txXfrm>
        <a:off x="4530006" y="1643250"/>
        <a:ext cx="3849892" cy="6571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AA5C7-C64B-459F-9AD2-B3DA738EBF7D}">
      <dsp:nvSpPr>
        <dsp:cNvPr id="0" name=""/>
        <dsp:cNvSpPr/>
      </dsp:nvSpPr>
      <dsp:spPr>
        <a:xfrm>
          <a:off x="0" y="1395"/>
          <a:ext cx="8386141" cy="7072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EC03AE-1E14-412E-8F77-D220E7FDAD80}">
      <dsp:nvSpPr>
        <dsp:cNvPr id="0" name=""/>
        <dsp:cNvSpPr/>
      </dsp:nvSpPr>
      <dsp:spPr>
        <a:xfrm>
          <a:off x="213932" y="160518"/>
          <a:ext cx="388968" cy="388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6ADC84-AC2A-4420-B902-345646521967}">
      <dsp:nvSpPr>
        <dsp:cNvPr id="0" name=""/>
        <dsp:cNvSpPr/>
      </dsp:nvSpPr>
      <dsp:spPr>
        <a:xfrm>
          <a:off x="816833" y="1395"/>
          <a:ext cx="7569307" cy="707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47" tIns="74847" rIns="74847" bIns="74847"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bg1">
                  <a:lumMod val="50000"/>
                </a:schemeClr>
              </a:solidFill>
            </a:rPr>
            <a:t>Pyrotechnics uses a very wide range of chemicals to provide a very wide range of effects.</a:t>
          </a:r>
          <a:endParaRPr lang="en-US" sz="1500" kern="1200" dirty="0">
            <a:solidFill>
              <a:schemeClr val="bg1">
                <a:lumMod val="50000"/>
              </a:schemeClr>
            </a:solidFill>
          </a:endParaRPr>
        </a:p>
      </dsp:txBody>
      <dsp:txXfrm>
        <a:off x="816833" y="1395"/>
        <a:ext cx="7569307" cy="707215"/>
      </dsp:txXfrm>
    </dsp:sp>
    <dsp:sp modelId="{4623965D-565B-40A1-9C84-953363ECFBD0}">
      <dsp:nvSpPr>
        <dsp:cNvPr id="0" name=""/>
        <dsp:cNvSpPr/>
      </dsp:nvSpPr>
      <dsp:spPr>
        <a:xfrm>
          <a:off x="0" y="885414"/>
          <a:ext cx="8386141" cy="7072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B630F-7BE2-43D3-9A32-A01790CFA72A}">
      <dsp:nvSpPr>
        <dsp:cNvPr id="0" name=""/>
        <dsp:cNvSpPr/>
      </dsp:nvSpPr>
      <dsp:spPr>
        <a:xfrm>
          <a:off x="213932" y="1044537"/>
          <a:ext cx="388968" cy="388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9BC323-DDEA-4858-B750-B6ADF10795B3}">
      <dsp:nvSpPr>
        <dsp:cNvPr id="0" name=""/>
        <dsp:cNvSpPr/>
      </dsp:nvSpPr>
      <dsp:spPr>
        <a:xfrm>
          <a:off x="816833" y="885414"/>
          <a:ext cx="7569307" cy="707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47" tIns="74847" rIns="74847" bIns="74847"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bg1">
                  <a:lumMod val="50000"/>
                </a:schemeClr>
              </a:solidFill>
            </a:rPr>
            <a:t>Pyrotechnic compositions contain fuel(s) and oxidant(s), and other ingredients such as binders, coating agents to protect metal fuels from oxidation or corrosion, etc...</a:t>
          </a:r>
          <a:endParaRPr lang="en-US" sz="1500" kern="1200" dirty="0">
            <a:solidFill>
              <a:schemeClr val="bg1">
                <a:lumMod val="50000"/>
              </a:schemeClr>
            </a:solidFill>
          </a:endParaRPr>
        </a:p>
      </dsp:txBody>
      <dsp:txXfrm>
        <a:off x="816833" y="885414"/>
        <a:ext cx="7569307" cy="707215"/>
      </dsp:txXfrm>
    </dsp:sp>
    <dsp:sp modelId="{0ED4ED15-3D3E-4A73-A196-5C180C20A532}">
      <dsp:nvSpPr>
        <dsp:cNvPr id="0" name=""/>
        <dsp:cNvSpPr/>
      </dsp:nvSpPr>
      <dsp:spPr>
        <a:xfrm>
          <a:off x="0" y="1769433"/>
          <a:ext cx="8386141" cy="7072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72D49-42D3-42DA-B68F-D80F265A2F97}">
      <dsp:nvSpPr>
        <dsp:cNvPr id="0" name=""/>
        <dsp:cNvSpPr/>
      </dsp:nvSpPr>
      <dsp:spPr>
        <a:xfrm>
          <a:off x="213932" y="1928556"/>
          <a:ext cx="388968" cy="388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5CA2D4-16E3-497E-A7AD-AB518CB1E2E4}">
      <dsp:nvSpPr>
        <dsp:cNvPr id="0" name=""/>
        <dsp:cNvSpPr/>
      </dsp:nvSpPr>
      <dsp:spPr>
        <a:xfrm>
          <a:off x="816833" y="1769433"/>
          <a:ext cx="7569307" cy="707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47" tIns="74847" rIns="74847" bIns="74847"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bg1">
                  <a:lumMod val="50000"/>
                </a:schemeClr>
              </a:solidFill>
            </a:rPr>
            <a:t>The explosive safety properties range from very hazardous to benign</a:t>
          </a:r>
          <a:endParaRPr lang="en-US" sz="1500" kern="1200" dirty="0">
            <a:solidFill>
              <a:schemeClr val="bg1">
                <a:lumMod val="50000"/>
              </a:schemeClr>
            </a:solidFill>
          </a:endParaRPr>
        </a:p>
      </dsp:txBody>
      <dsp:txXfrm>
        <a:off x="816833" y="1769433"/>
        <a:ext cx="7569307" cy="707215"/>
      </dsp:txXfrm>
    </dsp:sp>
    <dsp:sp modelId="{E05F6D1F-FB8D-427A-A2CC-7B3E8A19247F}">
      <dsp:nvSpPr>
        <dsp:cNvPr id="0" name=""/>
        <dsp:cNvSpPr/>
      </dsp:nvSpPr>
      <dsp:spPr>
        <a:xfrm>
          <a:off x="0" y="2653452"/>
          <a:ext cx="8386141" cy="7072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452755-64A9-4DFE-B190-452A4F3B9C9D}">
      <dsp:nvSpPr>
        <dsp:cNvPr id="0" name=""/>
        <dsp:cNvSpPr/>
      </dsp:nvSpPr>
      <dsp:spPr>
        <a:xfrm>
          <a:off x="213932" y="2812575"/>
          <a:ext cx="388968" cy="3889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2D45E-612A-4E81-B84E-948F492132A1}">
      <dsp:nvSpPr>
        <dsp:cNvPr id="0" name=""/>
        <dsp:cNvSpPr/>
      </dsp:nvSpPr>
      <dsp:spPr>
        <a:xfrm>
          <a:off x="816833" y="2653452"/>
          <a:ext cx="7569307" cy="707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47" tIns="74847" rIns="74847" bIns="74847"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bg1">
                  <a:lumMod val="50000"/>
                </a:schemeClr>
              </a:solidFill>
            </a:rPr>
            <a:t>Much effort is being devoted to reducing the environmental impact of their use.</a:t>
          </a:r>
          <a:endParaRPr lang="en-US" sz="1500" kern="1200" dirty="0">
            <a:solidFill>
              <a:schemeClr val="bg1">
                <a:lumMod val="50000"/>
              </a:schemeClr>
            </a:solidFill>
          </a:endParaRPr>
        </a:p>
      </dsp:txBody>
      <dsp:txXfrm>
        <a:off x="816833" y="2653452"/>
        <a:ext cx="7569307" cy="70721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C5635689-08F1-5A3C-0568-BB03EA48078F}"/>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75CB91C8-526F-F16D-8562-74EFBDDCDEC8}"/>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A2920DDB-F7B4-388D-CCF8-A936DDE942D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49860023-9571-A929-E668-11F70AAD3FE6}"/>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0960CB91-5213-3745-80DF-3D76DF07A9C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A5CD9AE-4A2F-BE2A-E27F-4DE4A87697A0}"/>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CCB5D2D9-CB11-008D-66B2-CBEB8C4A2B77}"/>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B232D266-F7C4-6A5D-B578-FC4FB1FB22AF}"/>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E826793E-B7E9-2851-04A0-4CF946C3225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6A7A3E54-E85F-BA99-60A5-1E623802235E}"/>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C9A5B0A-0B95-E1DD-8F68-A2B9F3C224D8}"/>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20188D22-E087-BD48-99FF-B94266F1A37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56337409-5BF8-AFF1-1C17-5B894BB61E10}"/>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667D144-C010-5847-B2D7-FB38155363D3}"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3F2D6438-513C-07A2-FCE9-D0AF9DB3ED40}"/>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EF2708F9-2B72-DCB8-A6ED-31064287A0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689288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en-US" altLang="en-US"/>
          </a:p>
        </p:txBody>
      </p:sp>
      <p:sp>
        <p:nvSpPr>
          <p:cNvPr id="15364"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5365"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8131CD6-C7F7-437C-B548-64396E6F6658}" type="slidenum">
              <a:rPr lang="en-GB" altLang="en-US" smtClean="0">
                <a:solidFill>
                  <a:schemeClr val="tx1"/>
                </a:solidFill>
              </a:rPr>
              <a:pPr/>
              <a:t>7</a:t>
            </a:fld>
            <a:endParaRPr lang="en-GB" altLang="en-US">
              <a:solidFill>
                <a:schemeClr val="tx1"/>
              </a:solidFill>
            </a:endParaRPr>
          </a:p>
        </p:txBody>
      </p:sp>
    </p:spTree>
    <p:extLst>
      <p:ext uri="{BB962C8B-B14F-4D97-AF65-F5344CB8AC3E}">
        <p14:creationId xmlns:p14="http://schemas.microsoft.com/office/powerpoint/2010/main" val="2806832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US" altLang="en-US"/>
          </a:p>
        </p:txBody>
      </p:sp>
      <p:sp>
        <p:nvSpPr>
          <p:cNvPr id="1741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741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D0BE331-9178-4D46-9E29-B4BEC21B83C1}" type="slidenum">
              <a:rPr lang="en-GB" altLang="en-US" smtClean="0">
                <a:solidFill>
                  <a:schemeClr val="tx1"/>
                </a:solidFill>
              </a:rPr>
              <a:pPr/>
              <a:t>8</a:t>
            </a:fld>
            <a:endParaRPr lang="en-GB" altLang="en-US">
              <a:solidFill>
                <a:schemeClr val="tx1"/>
              </a:solidFill>
            </a:endParaRPr>
          </a:p>
        </p:txBody>
      </p:sp>
    </p:spTree>
    <p:extLst>
      <p:ext uri="{BB962C8B-B14F-4D97-AF65-F5344CB8AC3E}">
        <p14:creationId xmlns:p14="http://schemas.microsoft.com/office/powerpoint/2010/main" val="1961519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310665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EM Radiation is important and has a wide range of purposes, depending on wavelength. Different wavelengths have specific applications in both visible and IR ranges. </a:t>
            </a:r>
          </a:p>
          <a:p>
            <a:r>
              <a:rPr lang="en-GB"/>
              <a:t>White light: Blinding in combat situations. </a:t>
            </a:r>
          </a:p>
          <a:p>
            <a:r>
              <a:rPr lang="en-GB"/>
              <a:t>Decoys: Used in combat scenarios to mislead or distract opposition. </a:t>
            </a:r>
          </a:p>
          <a:p>
            <a:r>
              <a:rPr lang="en-GB"/>
              <a:t>IR: Mimic the heat signature of a target, diverting missile away from intended aim. </a:t>
            </a:r>
          </a:p>
        </p:txBody>
      </p:sp>
      <p:sp>
        <p:nvSpPr>
          <p:cNvPr id="4" name="Slide Number Placeholder 3"/>
          <p:cNvSpPr>
            <a:spLocks noGrp="1"/>
          </p:cNvSpPr>
          <p:nvPr>
            <p:ph type="sldNum" sz="quarter" idx="5"/>
          </p:nvPr>
        </p:nvSpPr>
        <p:spPr/>
        <p:txBody>
          <a:bodyPr/>
          <a:lstStyle/>
          <a:p>
            <a:fld id="{EDE64DBC-AAC9-4C89-AA68-4C455435CD65}" type="slidenum">
              <a:rPr lang="en-GB" smtClean="0"/>
              <a:t>12</a:t>
            </a:fld>
            <a:endParaRPr lang="en-GB"/>
          </a:p>
        </p:txBody>
      </p:sp>
    </p:spTree>
    <p:extLst>
      <p:ext uri="{BB962C8B-B14F-4D97-AF65-F5344CB8AC3E}">
        <p14:creationId xmlns:p14="http://schemas.microsoft.com/office/powerpoint/2010/main" val="789048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EM is clearly more than just visible light, which is the tiny band </a:t>
            </a:r>
            <a:r>
              <a:rPr lang="en-GB" err="1"/>
              <a:t>inbetween</a:t>
            </a:r>
            <a:r>
              <a:rPr lang="en-GB"/>
              <a:t> near IR and UV. That small range of wave lengths can give us massively different results in terms of what we see. </a:t>
            </a:r>
          </a:p>
        </p:txBody>
      </p:sp>
      <p:sp>
        <p:nvSpPr>
          <p:cNvPr id="4" name="Slide Number Placeholder 3"/>
          <p:cNvSpPr>
            <a:spLocks noGrp="1"/>
          </p:cNvSpPr>
          <p:nvPr>
            <p:ph type="sldNum" sz="quarter" idx="5"/>
          </p:nvPr>
        </p:nvSpPr>
        <p:spPr/>
        <p:txBody>
          <a:bodyPr/>
          <a:lstStyle/>
          <a:p>
            <a:fld id="{EDE64DBC-AAC9-4C89-AA68-4C455435CD65}" type="slidenum">
              <a:rPr lang="en-GB" smtClean="0"/>
              <a:t>13</a:t>
            </a:fld>
            <a:endParaRPr lang="en-GB"/>
          </a:p>
        </p:txBody>
      </p:sp>
    </p:spTree>
    <p:extLst>
      <p:ext uri="{BB962C8B-B14F-4D97-AF65-F5344CB8AC3E}">
        <p14:creationId xmlns:p14="http://schemas.microsoft.com/office/powerpoint/2010/main" val="669730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black body) We also have grey body radiation. Grey bodies also emit radiation but not as efficiently as the black body. Radiation emitted by a grey body depends on its emissivity and its temperature. Often used in thermal engineering to approximate real world objects. Important in designing heat shields, thermal imaging, and IR systems. </a:t>
            </a:r>
          </a:p>
        </p:txBody>
      </p:sp>
      <p:sp>
        <p:nvSpPr>
          <p:cNvPr id="4" name="Slide Number Placeholder 3"/>
          <p:cNvSpPr>
            <a:spLocks noGrp="1"/>
          </p:cNvSpPr>
          <p:nvPr>
            <p:ph type="sldNum" sz="quarter" idx="5"/>
          </p:nvPr>
        </p:nvSpPr>
        <p:spPr/>
        <p:txBody>
          <a:bodyPr/>
          <a:lstStyle/>
          <a:p>
            <a:fld id="{EDE64DBC-AAC9-4C89-AA68-4C455435CD65}" type="slidenum">
              <a:rPr lang="en-GB" smtClean="0"/>
              <a:t>14</a:t>
            </a:fld>
            <a:endParaRPr lang="en-GB"/>
          </a:p>
        </p:txBody>
      </p:sp>
    </p:spTree>
    <p:extLst>
      <p:ext uri="{BB962C8B-B14F-4D97-AF65-F5344CB8AC3E}">
        <p14:creationId xmlns:p14="http://schemas.microsoft.com/office/powerpoint/2010/main" val="2917402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EM radiation is really useful - We can use the colour of objects to determine their temperature. </a:t>
            </a:r>
          </a:p>
        </p:txBody>
      </p:sp>
      <p:sp>
        <p:nvSpPr>
          <p:cNvPr id="4" name="Slide Number Placeholder 3"/>
          <p:cNvSpPr>
            <a:spLocks noGrp="1"/>
          </p:cNvSpPr>
          <p:nvPr>
            <p:ph type="sldNum" sz="quarter" idx="5"/>
          </p:nvPr>
        </p:nvSpPr>
        <p:spPr/>
        <p:txBody>
          <a:bodyPr/>
          <a:lstStyle/>
          <a:p>
            <a:fld id="{EDE64DBC-AAC9-4C89-AA68-4C455435CD65}" type="slidenum">
              <a:rPr lang="en-GB" smtClean="0"/>
              <a:t>15</a:t>
            </a:fld>
            <a:endParaRPr lang="en-GB"/>
          </a:p>
        </p:txBody>
      </p:sp>
    </p:spTree>
    <p:extLst>
      <p:ext uri="{BB962C8B-B14F-4D97-AF65-F5344CB8AC3E}">
        <p14:creationId xmlns:p14="http://schemas.microsoft.com/office/powerpoint/2010/main" val="3130903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Emission spectra is the pattern of light emitted by an element when its atoms are excited. Each element produces a unique spectrum of lines, with each line corresponding to a specific wavelength. Acts almost like a fingerprint for each element. </a:t>
            </a:r>
          </a:p>
          <a:p>
            <a:r>
              <a:rPr lang="en-GB"/>
              <a:t>Can anyone think how we might use emission spectra? </a:t>
            </a:r>
          </a:p>
          <a:p>
            <a:r>
              <a:rPr lang="en-GB"/>
              <a:t>Identification – Used to detect presence of specific elements e.g. in a rocket plume </a:t>
            </a:r>
          </a:p>
          <a:p>
            <a:r>
              <a:rPr lang="en-GB"/>
              <a:t>Signalling – Specific wavelengths can be used in pyros or tracer rounds for signalling and communication. </a:t>
            </a:r>
          </a:p>
          <a:p>
            <a:r>
              <a:rPr lang="en-GB"/>
              <a:t>Detection – Spectroscopic methods can help identify enemy equipment or chemical agents based on their spectral signature</a:t>
            </a:r>
          </a:p>
        </p:txBody>
      </p:sp>
      <p:sp>
        <p:nvSpPr>
          <p:cNvPr id="4" name="Slide Number Placeholder 3"/>
          <p:cNvSpPr>
            <a:spLocks noGrp="1"/>
          </p:cNvSpPr>
          <p:nvPr>
            <p:ph type="sldNum" sz="quarter" idx="5"/>
          </p:nvPr>
        </p:nvSpPr>
        <p:spPr/>
        <p:txBody>
          <a:bodyPr/>
          <a:lstStyle/>
          <a:p>
            <a:fld id="{EDE64DBC-AAC9-4C89-AA68-4C455435CD65}" type="slidenum">
              <a:rPr lang="en-GB" smtClean="0"/>
              <a:t>16</a:t>
            </a:fld>
            <a:endParaRPr lang="en-GB"/>
          </a:p>
        </p:txBody>
      </p:sp>
    </p:spTree>
    <p:extLst>
      <p:ext uri="{BB962C8B-B14F-4D97-AF65-F5344CB8AC3E}">
        <p14:creationId xmlns:p14="http://schemas.microsoft.com/office/powerpoint/2010/main" val="2219990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blue is only moderate – important to keep in mind for later </a:t>
            </a:r>
          </a:p>
        </p:txBody>
      </p:sp>
      <p:sp>
        <p:nvSpPr>
          <p:cNvPr id="4" name="Slide Number Placeholder 3"/>
          <p:cNvSpPr>
            <a:spLocks noGrp="1"/>
          </p:cNvSpPr>
          <p:nvPr>
            <p:ph type="sldNum" sz="quarter" idx="5"/>
          </p:nvPr>
        </p:nvSpPr>
        <p:spPr/>
        <p:txBody>
          <a:bodyPr/>
          <a:lstStyle/>
          <a:p>
            <a:fld id="{EDE64DBC-AAC9-4C89-AA68-4C455435CD65}" type="slidenum">
              <a:rPr lang="en-GB" smtClean="0"/>
              <a:t>17</a:t>
            </a:fld>
            <a:endParaRPr lang="en-GB"/>
          </a:p>
        </p:txBody>
      </p:sp>
    </p:spTree>
    <p:extLst>
      <p:ext uri="{BB962C8B-B14F-4D97-AF65-F5344CB8AC3E}">
        <p14:creationId xmlns:p14="http://schemas.microsoft.com/office/powerpoint/2010/main" val="3543054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we have SR102, a composition for producing a red flare. ASK which is fuel, oxidiser etc. We’ve got magnesium acting as a fuel, providing the heat necessary for reaction. Then we’ve got our potassium perchlorate which is our oxidiser in the composition. Next in the mixture is our strontium carbonate. This is what gives it the red hue, emitting most of its light in the 600-700 nm range. </a:t>
            </a:r>
            <a:r>
              <a:rPr lang="en-GB" err="1"/>
              <a:t>Alloprene</a:t>
            </a:r>
            <a:r>
              <a:rPr lang="en-GB"/>
              <a:t> and Linseed Oil likely acting as binders here but also helping to keep the mixture stable. Red flares widely used for distress signalling. Use red because of its visibility over long distances even in low visibility conditions. </a:t>
            </a:r>
          </a:p>
        </p:txBody>
      </p:sp>
      <p:sp>
        <p:nvSpPr>
          <p:cNvPr id="4" name="Slide Number Placeholder 3"/>
          <p:cNvSpPr>
            <a:spLocks noGrp="1"/>
          </p:cNvSpPr>
          <p:nvPr>
            <p:ph type="sldNum" sz="quarter" idx="5"/>
          </p:nvPr>
        </p:nvSpPr>
        <p:spPr/>
        <p:txBody>
          <a:bodyPr/>
          <a:lstStyle/>
          <a:p>
            <a:fld id="{EDE64DBC-AAC9-4C89-AA68-4C455435CD65}" type="slidenum">
              <a:rPr lang="en-GB" smtClean="0"/>
              <a:t>20</a:t>
            </a:fld>
            <a:endParaRPr lang="en-GB"/>
          </a:p>
        </p:txBody>
      </p:sp>
    </p:spTree>
    <p:extLst>
      <p:ext uri="{BB962C8B-B14F-4D97-AF65-F5344CB8AC3E}">
        <p14:creationId xmlns:p14="http://schemas.microsoft.com/office/powerpoint/2010/main" val="2536286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we’ve got SR428. Similar composition to SR102 that we’ve just seen with magnesium and potassium perchlorate acting as your fuel and oxidiser. This time instead of the strontium carbonate we’ve got barium chlorate doing much the same job but instead producing a green flare. The dominant peak is actually the lighter part in the 500-600 nm range. Green flares have been used to illuminate sections of battlefield. </a:t>
            </a:r>
          </a:p>
        </p:txBody>
      </p:sp>
      <p:sp>
        <p:nvSpPr>
          <p:cNvPr id="4" name="Slide Number Placeholder 3"/>
          <p:cNvSpPr>
            <a:spLocks noGrp="1"/>
          </p:cNvSpPr>
          <p:nvPr>
            <p:ph type="sldNum" sz="quarter" idx="5"/>
          </p:nvPr>
        </p:nvSpPr>
        <p:spPr/>
        <p:txBody>
          <a:bodyPr/>
          <a:lstStyle/>
          <a:p>
            <a:fld id="{EDE64DBC-AAC9-4C89-AA68-4C455435CD65}" type="slidenum">
              <a:rPr lang="en-GB" smtClean="0"/>
              <a:t>21</a:t>
            </a:fld>
            <a:endParaRPr lang="en-GB"/>
          </a:p>
        </p:txBody>
      </p:sp>
    </p:spTree>
    <p:extLst>
      <p:ext uri="{BB962C8B-B14F-4D97-AF65-F5344CB8AC3E}">
        <p14:creationId xmlns:p14="http://schemas.microsoft.com/office/powerpoint/2010/main" val="2053304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Illuminating flares – much the same concept but without the need for any added colorant. The magnesium will do that by itself in this instance. We’ve also got sodium nitrate as our oxidiser here. You’ll notice we’ve used sodium nitrate as our oxidiser here. Potassium nitrate tends to be a more powerful oxidiser but as we can have more weight ratio here we don’t need to use it. </a:t>
            </a:r>
          </a:p>
        </p:txBody>
      </p:sp>
      <p:sp>
        <p:nvSpPr>
          <p:cNvPr id="4" name="Slide Number Placeholder 3"/>
          <p:cNvSpPr>
            <a:spLocks noGrp="1"/>
          </p:cNvSpPr>
          <p:nvPr>
            <p:ph type="sldNum" sz="quarter" idx="5"/>
          </p:nvPr>
        </p:nvSpPr>
        <p:spPr/>
        <p:txBody>
          <a:bodyPr/>
          <a:lstStyle/>
          <a:p>
            <a:fld id="{EDE64DBC-AAC9-4C89-AA68-4C455435CD65}" type="slidenum">
              <a:rPr lang="en-GB" smtClean="0"/>
              <a:t>22</a:t>
            </a:fld>
            <a:endParaRPr lang="en-GB"/>
          </a:p>
        </p:txBody>
      </p:sp>
    </p:spTree>
    <p:extLst>
      <p:ext uri="{BB962C8B-B14F-4D97-AF65-F5344CB8AC3E}">
        <p14:creationId xmlns:p14="http://schemas.microsoft.com/office/powerpoint/2010/main" val="3669697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SR194 – a blue flare. A slightly different chemical composition to the ones we have seen previously. Copper oxide is the key colourant here. Blue pyrotechnics are really difficult to manufacture and its not something we’ve cracked just yet. Will play this quick video that helps to explain part of the reason bright blue is something we’re yet to achieve</a:t>
            </a:r>
          </a:p>
        </p:txBody>
      </p:sp>
      <p:sp>
        <p:nvSpPr>
          <p:cNvPr id="4" name="Slide Number Placeholder 3"/>
          <p:cNvSpPr>
            <a:spLocks noGrp="1"/>
          </p:cNvSpPr>
          <p:nvPr>
            <p:ph type="sldNum" sz="quarter" idx="5"/>
          </p:nvPr>
        </p:nvSpPr>
        <p:spPr/>
        <p:txBody>
          <a:bodyPr/>
          <a:lstStyle/>
          <a:p>
            <a:fld id="{EDE64DBC-AAC9-4C89-AA68-4C455435CD65}" type="slidenum">
              <a:rPr lang="en-GB" smtClean="0"/>
              <a:t>23</a:t>
            </a:fld>
            <a:endParaRPr lang="en-GB"/>
          </a:p>
        </p:txBody>
      </p:sp>
    </p:spTree>
    <p:extLst>
      <p:ext uri="{BB962C8B-B14F-4D97-AF65-F5344CB8AC3E}">
        <p14:creationId xmlns:p14="http://schemas.microsoft.com/office/powerpoint/2010/main" val="898558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9C9F26B-2406-44D2-9F0E-8209DBD6B11D}"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26</a:t>
            </a:fld>
            <a:endParaRPr lang="en-US" altLang="en-US" sz="1400">
              <a:latin typeface="Arial" charset="0"/>
              <a:ea typeface="ＭＳ Ｐゴシック" pitchFamily="34" charset="-128"/>
              <a:cs typeface="Arial" charset="0"/>
            </a:endParaRPr>
          </a:p>
        </p:txBody>
      </p:sp>
      <p:sp>
        <p:nvSpPr>
          <p:cNvPr id="70658"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7065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7066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7066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1846067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73F677C-C5C2-4354-8D64-3B98956C5B7C}"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27</a:t>
            </a:fld>
            <a:endParaRPr lang="en-US" altLang="en-US" sz="1400">
              <a:latin typeface="Arial" charset="0"/>
              <a:ea typeface="ＭＳ Ｐゴシック" pitchFamily="34" charset="-128"/>
              <a:cs typeface="Arial" charset="0"/>
            </a:endParaRPr>
          </a:p>
        </p:txBody>
      </p:sp>
      <p:sp>
        <p:nvSpPr>
          <p:cNvPr id="72706"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7270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7270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7270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6818050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IE</a:t>
            </a:r>
          </a:p>
        </p:txBody>
      </p:sp>
      <p:sp>
        <p:nvSpPr>
          <p:cNvPr id="4" name="Slide Number Placeholder 3"/>
          <p:cNvSpPr>
            <a:spLocks noGrp="1"/>
          </p:cNvSpPr>
          <p:nvPr>
            <p:ph type="sldNum" sz="quarter" idx="5"/>
          </p:nvPr>
        </p:nvSpPr>
        <p:spPr/>
        <p:txBody>
          <a:bodyPr/>
          <a:lstStyle/>
          <a:p>
            <a:fld id="{EDE64DBC-AAC9-4C89-AA68-4C455435CD65}" type="slidenum">
              <a:rPr lang="en-GB" smtClean="0"/>
              <a:t>30</a:t>
            </a:fld>
            <a:endParaRPr lang="en-GB"/>
          </a:p>
        </p:txBody>
      </p:sp>
    </p:spTree>
    <p:extLst>
      <p:ext uri="{BB962C8B-B14F-4D97-AF65-F5344CB8AC3E}">
        <p14:creationId xmlns:p14="http://schemas.microsoft.com/office/powerpoint/2010/main" val="11737485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https://www.youtube.com/watch?v=aOx_wHhitqk Link to video </a:t>
            </a:r>
          </a:p>
        </p:txBody>
      </p:sp>
      <p:sp>
        <p:nvSpPr>
          <p:cNvPr id="4" name="Slide Number Placeholder 3"/>
          <p:cNvSpPr>
            <a:spLocks noGrp="1"/>
          </p:cNvSpPr>
          <p:nvPr>
            <p:ph type="sldNum" sz="quarter" idx="5"/>
          </p:nvPr>
        </p:nvSpPr>
        <p:spPr/>
        <p:txBody>
          <a:bodyPr/>
          <a:lstStyle/>
          <a:p>
            <a:fld id="{EDE64DBC-AAC9-4C89-AA68-4C455435CD65}" type="slidenum">
              <a:rPr lang="en-GB" smtClean="0"/>
              <a:t>38</a:t>
            </a:fld>
            <a:endParaRPr lang="en-GB"/>
          </a:p>
        </p:txBody>
      </p:sp>
    </p:spTree>
    <p:extLst>
      <p:ext uri="{BB962C8B-B14F-4D97-AF65-F5344CB8AC3E}">
        <p14:creationId xmlns:p14="http://schemas.microsoft.com/office/powerpoint/2010/main" val="2808964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AA2215-0B02-487F-BB12-097B508C81A9}" type="slidenum">
              <a:rPr lang="en-GB" altLang="en-US">
                <a:cs typeface="Arial" charset="0"/>
              </a:rPr>
              <a:pPr fontAlgn="base">
                <a:spcBef>
                  <a:spcPct val="0"/>
                </a:spcBef>
                <a:spcAft>
                  <a:spcPct val="0"/>
                </a:spcAft>
              </a:pPr>
              <a:t>40</a:t>
            </a:fld>
            <a:endParaRPr lang="en-GB" altLang="en-US">
              <a:cs typeface="Arial" charset="0"/>
            </a:endParaRPr>
          </a:p>
        </p:txBody>
      </p:sp>
      <p:sp>
        <p:nvSpPr>
          <p:cNvPr id="96258"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962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GB" altLang="en-US"/>
          </a:p>
        </p:txBody>
      </p:sp>
    </p:spTree>
    <p:extLst>
      <p:ext uri="{BB962C8B-B14F-4D97-AF65-F5344CB8AC3E}">
        <p14:creationId xmlns:p14="http://schemas.microsoft.com/office/powerpoint/2010/main" val="13674257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515050"/>
                </a:solidFill>
                <a:effectLst/>
                <a:latin typeface="Roboto" panose="02000000000000000000" pitchFamily="2" charset="0"/>
              </a:rPr>
              <a:t>chaff and flare are two countermeasures used to protect aircraft from guided missiles. Chaff creates a cloud of reflective material that confuses radar systems, while flare emits a high-intensity heat signature that diverts heat-seeking missiles. Both chaff and flare have their advantages and disadvantages and are often used in combination to provide a more comprehensive </a:t>
            </a:r>
            <a:r>
              <a:rPr lang="en-GB" b="0" i="0" u="none" strike="noStrike" dirty="0" err="1">
                <a:solidFill>
                  <a:srgbClr val="515050"/>
                </a:solidFill>
                <a:effectLst/>
                <a:latin typeface="Roboto" panose="02000000000000000000" pitchFamily="2" charset="0"/>
              </a:rPr>
              <a:t>defense</a:t>
            </a:r>
            <a:r>
              <a:rPr lang="en-GB" b="0" i="0" u="none" strike="noStrike">
                <a:solidFill>
                  <a:srgbClr val="515050"/>
                </a:solidFill>
                <a:effectLst/>
                <a:latin typeface="Roboto" panose="02000000000000000000" pitchFamily="2" charset="0"/>
              </a:rPr>
              <a:t> against guided missiles</a:t>
            </a:r>
            <a:endParaRPr lang="en-US"/>
          </a:p>
        </p:txBody>
      </p:sp>
    </p:spTree>
    <p:extLst>
      <p:ext uri="{BB962C8B-B14F-4D97-AF65-F5344CB8AC3E}">
        <p14:creationId xmlns:p14="http://schemas.microsoft.com/office/powerpoint/2010/main" val="526317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148202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Slide Image Placeholder 1"/>
          <p:cNvSpPr>
            <a:spLocks noGrp="1" noRot="1" noChangeAspect="1"/>
          </p:cNvSpPr>
          <p:nvPr>
            <p:ph type="sldImg"/>
          </p:nvPr>
        </p:nvSpPr>
        <p:spPr bwMode="auto">
          <a:xfrm>
            <a:off x="917575" y="744538"/>
            <a:ext cx="4964113" cy="3722687"/>
          </a:xfrm>
          <a:noFill/>
          <a:ln>
            <a:solidFill>
              <a:srgbClr val="000000"/>
            </a:solidFill>
            <a:miter lim="800000"/>
            <a:headEnd/>
            <a:tailEnd/>
          </a:ln>
        </p:spPr>
      </p:sp>
      <p:sp>
        <p:nvSpPr>
          <p:cNvPr id="1157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157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0B2A2C8-588F-4B58-A226-139EEB75933F}" type="slidenum">
              <a:rPr lang="en-GB">
                <a:cs typeface="Arial" charset="0"/>
              </a:rPr>
              <a:pPr fontAlgn="base">
                <a:spcBef>
                  <a:spcPct val="0"/>
                </a:spcBef>
                <a:spcAft>
                  <a:spcPct val="0"/>
                </a:spcAft>
              </a:pPr>
              <a:t>47</a:t>
            </a:fld>
            <a:endParaRPr lang="en-GB">
              <a:cs typeface="Arial" charset="0"/>
            </a:endParaRPr>
          </a:p>
        </p:txBody>
      </p:sp>
    </p:spTree>
    <p:extLst>
      <p:ext uri="{BB962C8B-B14F-4D97-AF65-F5344CB8AC3E}">
        <p14:creationId xmlns:p14="http://schemas.microsoft.com/office/powerpoint/2010/main" val="9451669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F75D79FA-7652-4073-A0DA-29C82AC5B67B}"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61</a:t>
            </a:fld>
            <a:endParaRPr lang="en-US" altLang="en-US" sz="1400">
              <a:latin typeface="Arial" charset="0"/>
              <a:ea typeface="ＭＳ Ｐゴシック" pitchFamily="34" charset="-128"/>
              <a:cs typeface="Arial" charset="0"/>
            </a:endParaRPr>
          </a:p>
        </p:txBody>
      </p:sp>
      <p:sp>
        <p:nvSpPr>
          <p:cNvPr id="62466"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6246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246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246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999367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6416C49-D12E-45A5-B54F-E8647AD185C0}"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62</a:t>
            </a:fld>
            <a:endParaRPr lang="en-US" altLang="en-US" sz="1400">
              <a:latin typeface="Arial" charset="0"/>
              <a:ea typeface="ＭＳ Ｐゴシック" pitchFamily="34" charset="-128"/>
              <a:cs typeface="Arial" charset="0"/>
            </a:endParaRPr>
          </a:p>
        </p:txBody>
      </p:sp>
      <p:sp>
        <p:nvSpPr>
          <p:cNvPr id="66562"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6656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656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656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291716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Filled under water – water suppresses white </a:t>
            </a:r>
            <a:r>
              <a:rPr lang="en-GB" err="1"/>
              <a:t>foss</a:t>
            </a:r>
            <a:endParaRPr lang="en-GB"/>
          </a:p>
          <a:p>
            <a:r>
              <a:rPr lang="en-GB" altLang="en-US" sz="1200">
                <a:latin typeface="+mj-lt"/>
                <a:ea typeface="ＭＳ Ｐゴシック" pitchFamily="34" charset="-128"/>
                <a:cs typeface="Times New Roman" pitchFamily="18" charset="0"/>
              </a:rPr>
              <a:t>Ullage – to allow to expand</a:t>
            </a:r>
            <a:endParaRPr lang="en-GB"/>
          </a:p>
        </p:txBody>
      </p:sp>
      <p:sp>
        <p:nvSpPr>
          <p:cNvPr id="4" name="Slide Number Placeholder 3"/>
          <p:cNvSpPr>
            <a:spLocks noGrp="1"/>
          </p:cNvSpPr>
          <p:nvPr>
            <p:ph type="sldNum" sz="quarter" idx="5"/>
          </p:nvPr>
        </p:nvSpPr>
        <p:spPr/>
        <p:txBody>
          <a:bodyPr/>
          <a:lstStyle/>
          <a:p>
            <a:fld id="{EDE64DBC-AAC9-4C89-AA68-4C455435CD65}" type="slidenum">
              <a:rPr lang="en-GB" smtClean="0"/>
              <a:t>69</a:t>
            </a:fld>
            <a:endParaRPr lang="en-GB"/>
          </a:p>
        </p:txBody>
      </p:sp>
    </p:spTree>
    <p:extLst>
      <p:ext uri="{BB962C8B-B14F-4D97-AF65-F5344CB8AC3E}">
        <p14:creationId xmlns:p14="http://schemas.microsoft.com/office/powerpoint/2010/main" val="33770276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Flash from initiator increases pressure, - Pressure at the back breaks the shear pins that lets the smoke release</a:t>
            </a:r>
          </a:p>
        </p:txBody>
      </p:sp>
      <p:sp>
        <p:nvSpPr>
          <p:cNvPr id="4" name="Slide Number Placeholder 3"/>
          <p:cNvSpPr>
            <a:spLocks noGrp="1"/>
          </p:cNvSpPr>
          <p:nvPr>
            <p:ph type="sldNum" sz="quarter" idx="5"/>
          </p:nvPr>
        </p:nvSpPr>
        <p:spPr/>
        <p:txBody>
          <a:bodyPr/>
          <a:lstStyle/>
          <a:p>
            <a:fld id="{EDE64DBC-AAC9-4C89-AA68-4C455435CD65}" type="slidenum">
              <a:rPr lang="en-GB" smtClean="0"/>
              <a:t>70</a:t>
            </a:fld>
            <a:endParaRPr lang="en-GB"/>
          </a:p>
        </p:txBody>
      </p:sp>
    </p:spTree>
    <p:extLst>
      <p:ext uri="{BB962C8B-B14F-4D97-AF65-F5344CB8AC3E}">
        <p14:creationId xmlns:p14="http://schemas.microsoft.com/office/powerpoint/2010/main" val="15802431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3DE79383-DFC4-4A60-9483-797ED0A6D63A}"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71</a:t>
            </a:fld>
            <a:endParaRPr lang="en-US" altLang="en-US" sz="1400">
              <a:latin typeface="Arial" charset="0"/>
              <a:ea typeface="ＭＳ Ｐゴシック" pitchFamily="34" charset="-128"/>
              <a:cs typeface="Arial" charset="0"/>
            </a:endParaRPr>
          </a:p>
        </p:txBody>
      </p:sp>
      <p:sp>
        <p:nvSpPr>
          <p:cNvPr id="35842" name="Rectangle 2"/>
          <p:cNvSpPr>
            <a:spLocks noGrp="1" noRot="1" noChangeAspect="1" noChangeArrowheads="1" noTextEdit="1"/>
          </p:cNvSpPr>
          <p:nvPr>
            <p:ph type="sldImg"/>
          </p:nvPr>
        </p:nvSpPr>
        <p:spPr bwMode="auto">
          <a:xfrm>
            <a:off x="917575" y="744538"/>
            <a:ext cx="4964113" cy="3722687"/>
          </a:xfrm>
          <a:noFill/>
          <a:ln>
            <a:solidFill>
              <a:srgbClr val="000000"/>
            </a:solidFill>
            <a:miter lim="800000"/>
            <a:headEnd/>
            <a:tailEnd/>
          </a:ln>
        </p:spPr>
      </p:sp>
      <p:sp>
        <p:nvSpPr>
          <p:cNvPr id="3584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3584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3584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6691423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Bispectral</a:t>
            </a:r>
            <a:r>
              <a:rPr lang="en-GB"/>
              <a:t> – From Visual to far Infrared </a:t>
            </a:r>
          </a:p>
          <a:p>
            <a:pPr marL="171450" indent="-171450">
              <a:buFont typeface="Arial" panose="020B0604020202020204" pitchFamily="34" charset="0"/>
              <a:buChar char="•"/>
            </a:pPr>
            <a:r>
              <a:rPr lang="en-GB" b="0" i="0">
                <a:solidFill>
                  <a:srgbClr val="221F20"/>
                </a:solidFill>
                <a:effectLst/>
                <a:latin typeface="GI"/>
              </a:rPr>
              <a:t>Countering thermal imagers, image intensifiers and thermal guided threats</a:t>
            </a:r>
          </a:p>
          <a:p>
            <a:pPr marL="171450" indent="-171450">
              <a:buFont typeface="Arial" panose="020B0604020202020204" pitchFamily="34" charset="0"/>
              <a:buChar char="•"/>
            </a:pPr>
            <a:endParaRPr lang="en-GB" b="0" i="0">
              <a:solidFill>
                <a:srgbClr val="221F20"/>
              </a:solidFill>
              <a:effectLst/>
              <a:latin typeface="GI"/>
            </a:endParaRPr>
          </a:p>
          <a:p>
            <a:pPr marL="171450" indent="-171450">
              <a:buFont typeface="Arial" panose="020B0604020202020204" pitchFamily="34" charset="0"/>
              <a:buChar char="•"/>
            </a:pPr>
            <a:r>
              <a:rPr lang="en-GB" b="0" i="0">
                <a:solidFill>
                  <a:srgbClr val="221F20"/>
                </a:solidFill>
                <a:effectLst/>
                <a:latin typeface="GI"/>
              </a:rPr>
              <a:t>Pots with a central channel</a:t>
            </a:r>
            <a:endParaRPr lang="en-GB"/>
          </a:p>
        </p:txBody>
      </p:sp>
      <p:sp>
        <p:nvSpPr>
          <p:cNvPr id="4" name="Slide Number Placeholder 3"/>
          <p:cNvSpPr>
            <a:spLocks noGrp="1"/>
          </p:cNvSpPr>
          <p:nvPr>
            <p:ph type="sldNum" sz="quarter" idx="5"/>
          </p:nvPr>
        </p:nvSpPr>
        <p:spPr/>
        <p:txBody>
          <a:bodyPr/>
          <a:lstStyle/>
          <a:p>
            <a:fld id="{EDE64DBC-AAC9-4C89-AA68-4C455435CD65}" type="slidenum">
              <a:rPr lang="en-GB" smtClean="0"/>
              <a:t>72</a:t>
            </a:fld>
            <a:endParaRPr lang="en-GB"/>
          </a:p>
        </p:txBody>
      </p:sp>
    </p:spTree>
    <p:extLst>
      <p:ext uri="{BB962C8B-B14F-4D97-AF65-F5344CB8AC3E}">
        <p14:creationId xmlns:p14="http://schemas.microsoft.com/office/powerpoint/2010/main" val="1473366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3C918389-CB80-B3E9-1DF0-08DC6358E3EB}"/>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5549A0F6-371C-1985-CADD-B331469C7037}"/>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38696027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09162976"/>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896502912"/>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57094346"/>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74111100"/>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719555679"/>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238609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49659899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735075379"/>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9354888"/>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6221239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73472BA-CF41-E46A-41EF-75967E00EA32}"/>
              </a:ext>
            </a:extLst>
          </p:cNvPr>
          <p:cNvSpPr>
            <a:spLocks noChangeArrowheads="1"/>
          </p:cNvSpPr>
          <p:nvPr/>
        </p:nvSpPr>
        <p:spPr bwMode="auto">
          <a:xfrm>
            <a:off x="0" y="0"/>
            <a:ext cx="9144000" cy="692150"/>
          </a:xfrm>
          <a:prstGeom prst="rect">
            <a:avLst/>
          </a:prstGeom>
          <a:gradFill rotWithShape="0">
            <a:gsLst>
              <a:gs pos="0">
                <a:srgbClr val="30566E"/>
              </a:gs>
              <a:gs pos="100000">
                <a:srgbClr val="5C95B8"/>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a:p>
        </p:txBody>
      </p:sp>
      <p:sp>
        <p:nvSpPr>
          <p:cNvPr id="3" name="Rectangle 3">
            <a:extLst>
              <a:ext uri="{FF2B5EF4-FFF2-40B4-BE49-F238E27FC236}">
                <a16:creationId xmlns:a16="http://schemas.microsoft.com/office/drawing/2014/main" id="{96E269DD-BAC8-D0A9-4778-A5BC16C9C885}"/>
              </a:ext>
            </a:extLst>
          </p:cNvPr>
          <p:cNvSpPr>
            <a:spLocks noChangeArrowheads="1"/>
          </p:cNvSpPr>
          <p:nvPr/>
        </p:nvSpPr>
        <p:spPr bwMode="auto">
          <a:xfrm>
            <a:off x="0" y="6597650"/>
            <a:ext cx="9144000" cy="260350"/>
          </a:xfrm>
          <a:prstGeom prst="rect">
            <a:avLst/>
          </a:prstGeom>
          <a:gradFill rotWithShape="0">
            <a:gsLst>
              <a:gs pos="0">
                <a:srgbClr val="30566E"/>
              </a:gs>
              <a:gs pos="50000">
                <a:srgbClr val="5C95B8"/>
              </a:gs>
              <a:gs pos="100000">
                <a:srgbClr val="30566E"/>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a:p>
        </p:txBody>
      </p:sp>
      <p:sp>
        <p:nvSpPr>
          <p:cNvPr id="4" name="Line 4">
            <a:extLst>
              <a:ext uri="{FF2B5EF4-FFF2-40B4-BE49-F238E27FC236}">
                <a16:creationId xmlns:a16="http://schemas.microsoft.com/office/drawing/2014/main" id="{0FFF61A2-405F-D616-E40B-3E92C2132F4C}"/>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 name="Line 5">
            <a:extLst>
              <a:ext uri="{FF2B5EF4-FFF2-40B4-BE49-F238E27FC236}">
                <a16:creationId xmlns:a16="http://schemas.microsoft.com/office/drawing/2014/main" id="{2BC96F5F-78EB-0C90-8247-654E343526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44839" name="Rectangle 7"/>
          <p:cNvSpPr>
            <a:spLocks noGrp="1" noChangeArrowheads="1"/>
          </p:cNvSpPr>
          <p:nvPr>
            <p:ph type="ctrTitle" sz="quarter"/>
          </p:nvPr>
        </p:nvSpPr>
        <p:spPr>
          <a:xfrm>
            <a:off x="109538" y="123825"/>
            <a:ext cx="6751637" cy="493713"/>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defRPr/>
            </a:lvl1pPr>
          </a:lstStyle>
          <a:p>
            <a:pPr lvl="0"/>
            <a:r>
              <a:rPr lang="en-GB" altLang="en-US" noProof="0"/>
              <a:t>Click to edit Master title style</a:t>
            </a:r>
          </a:p>
        </p:txBody>
      </p:sp>
      <p:sp>
        <p:nvSpPr>
          <p:cNvPr id="1144841" name="Rectangle 9"/>
          <p:cNvSpPr>
            <a:spLocks noGrp="1" noChangeArrowheads="1"/>
          </p:cNvSpPr>
          <p:nvPr>
            <p:ph type="subTitle" sz="quarter" idx="1"/>
          </p:nvPr>
        </p:nvSpPr>
        <p:spPr>
          <a:xfrm>
            <a:off x="1371600" y="3886200"/>
            <a:ext cx="6400800" cy="1752600"/>
          </a:xfrm>
          <a:extLst>
            <a:ext uri="{91240B29-F687-4F45-9708-019B960494DF}">
              <a14:hiddenLine xmlns:a14="http://schemas.microsoft.com/office/drawing/2010/main" w="9525">
                <a:solidFill>
                  <a:schemeClr val="tx1"/>
                </a:solidFill>
                <a:miter lim="800000"/>
                <a:headEnd/>
                <a:tailEnd/>
              </a14:hiddenLine>
            </a:ext>
          </a:extLst>
        </p:spPr>
        <p:txBody>
          <a:bodyPr/>
          <a:lstStyle>
            <a:lvl1pPr marL="268288" indent="-268288">
              <a:defRPr sz="2000"/>
            </a:lvl1pPr>
          </a:lstStyle>
          <a:p>
            <a:pPr lvl="0"/>
            <a:r>
              <a:rPr lang="en-GB" altLang="en-US" noProof="0"/>
              <a:t>Click to edit Master subtitle style</a:t>
            </a:r>
          </a:p>
        </p:txBody>
      </p:sp>
    </p:spTree>
    <p:extLst>
      <p:ext uri="{BB962C8B-B14F-4D97-AF65-F5344CB8AC3E}">
        <p14:creationId xmlns:p14="http://schemas.microsoft.com/office/powerpoint/2010/main" val="752212906"/>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60276135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66820683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81632450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26049180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67392744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4"/>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68016176"/>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11877004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4354048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77394198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15001869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6_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87676831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19097530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97154914"/>
      </p:ext>
    </p:extLst>
  </p:cSld>
  <p:clrMapOvr>
    <a:masterClrMapping/>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115888"/>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685800" y="6248400"/>
            <a:ext cx="1905000" cy="457200"/>
          </a:xfrm>
        </p:spPr>
        <p:txBody>
          <a:bodyPr/>
          <a:lstStyle>
            <a:lvl1pPr>
              <a:defRPr dirty="0"/>
            </a:lvl1pPr>
          </a:lstStyle>
          <a:p>
            <a:pPr>
              <a:defRPr/>
            </a:pPr>
            <a:endParaRPr lang="en-US" altLang="en-US"/>
          </a:p>
        </p:txBody>
      </p:sp>
      <p:sp>
        <p:nvSpPr>
          <p:cNvPr id="6" name="Footer Placeholder 5"/>
          <p:cNvSpPr>
            <a:spLocks noGrp="1" noChangeArrowheads="1"/>
          </p:cNvSpPr>
          <p:nvPr>
            <p:ph type="ftr" sz="quarter" idx="11"/>
          </p:nvPr>
        </p:nvSpPr>
        <p:spPr>
          <a:xfrm>
            <a:off x="3124200" y="6248400"/>
            <a:ext cx="2895600" cy="457200"/>
          </a:xfrm>
        </p:spPr>
        <p:txBody>
          <a:bodyPr/>
          <a:lstStyle>
            <a:lvl1pPr>
              <a:defRPr dirty="0"/>
            </a:lvl1pPr>
          </a:lstStyle>
          <a:p>
            <a:pPr>
              <a:defRPr/>
            </a:pPr>
            <a:endParaRPr lang="en-US" altLang="en-US"/>
          </a:p>
        </p:txBody>
      </p:sp>
      <p:sp>
        <p:nvSpPr>
          <p:cNvPr id="7" name="Slide Number Placeholder 6"/>
          <p:cNvSpPr>
            <a:spLocks noGrp="1" noChangeArrowheads="1"/>
          </p:cNvSpPr>
          <p:nvPr>
            <p:ph type="sldNum" sz="quarter" idx="12"/>
          </p:nvPr>
        </p:nvSpPr>
        <p:spPr>
          <a:xfrm>
            <a:off x="6553200" y="6248400"/>
            <a:ext cx="1905000" cy="457200"/>
          </a:xfrm>
        </p:spPr>
        <p:txBody>
          <a:bodyPr/>
          <a:lstStyle>
            <a:lvl1pPr>
              <a:defRPr/>
            </a:lvl1pPr>
          </a:lstStyle>
          <a:p>
            <a:pPr>
              <a:defRPr/>
            </a:pPr>
            <a:fld id="{6CC92065-08CD-4079-9A8D-9B93DA2BCF12}" type="slidenum">
              <a:rPr lang="en-US" altLang="en-US"/>
              <a:pPr>
                <a:defRPr/>
              </a:pPr>
              <a:t>‹#›</a:t>
            </a:fld>
            <a:endParaRPr lang="en-US" altLang="en-US"/>
          </a:p>
        </p:txBody>
      </p:sp>
    </p:spTree>
    <p:extLst>
      <p:ext uri="{BB962C8B-B14F-4D97-AF65-F5344CB8AC3E}">
        <p14:creationId xmlns:p14="http://schemas.microsoft.com/office/powerpoint/2010/main" val="32640328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115888"/>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685800" y="6248400"/>
            <a:ext cx="1905000" cy="457200"/>
          </a:xfrm>
        </p:spPr>
        <p:txBody>
          <a:bodyPr/>
          <a:lstStyle>
            <a:lvl1pPr>
              <a:defRPr dirty="0"/>
            </a:lvl1pPr>
          </a:lstStyle>
          <a:p>
            <a:pPr>
              <a:defRPr/>
            </a:pPr>
            <a:endParaRPr lang="en-US" altLang="en-US"/>
          </a:p>
        </p:txBody>
      </p:sp>
      <p:sp>
        <p:nvSpPr>
          <p:cNvPr id="6" name="Footer Placeholder 5"/>
          <p:cNvSpPr>
            <a:spLocks noGrp="1" noChangeArrowheads="1"/>
          </p:cNvSpPr>
          <p:nvPr>
            <p:ph type="ftr" sz="quarter" idx="11"/>
          </p:nvPr>
        </p:nvSpPr>
        <p:spPr>
          <a:xfrm>
            <a:off x="3124200" y="6248400"/>
            <a:ext cx="2895600" cy="457200"/>
          </a:xfrm>
        </p:spPr>
        <p:txBody>
          <a:bodyPr/>
          <a:lstStyle>
            <a:lvl1pPr>
              <a:defRPr dirty="0"/>
            </a:lvl1pPr>
          </a:lstStyle>
          <a:p>
            <a:pPr>
              <a:defRPr/>
            </a:pPr>
            <a:endParaRPr lang="en-US" altLang="en-US"/>
          </a:p>
        </p:txBody>
      </p:sp>
      <p:sp>
        <p:nvSpPr>
          <p:cNvPr id="7" name="Slide Number Placeholder 6"/>
          <p:cNvSpPr>
            <a:spLocks noGrp="1" noChangeArrowheads="1"/>
          </p:cNvSpPr>
          <p:nvPr>
            <p:ph type="sldNum" sz="quarter" idx="12"/>
          </p:nvPr>
        </p:nvSpPr>
        <p:spPr>
          <a:xfrm>
            <a:off x="6553200" y="6248400"/>
            <a:ext cx="1905000" cy="457200"/>
          </a:xfrm>
        </p:spPr>
        <p:txBody>
          <a:bodyPr/>
          <a:lstStyle>
            <a:lvl1pPr>
              <a:defRPr/>
            </a:lvl1pPr>
          </a:lstStyle>
          <a:p>
            <a:pPr>
              <a:defRPr/>
            </a:pPr>
            <a:fld id="{85AF3581-5ABA-4AAB-BBB6-C356648748CE}" type="slidenum">
              <a:rPr lang="en-US" altLang="en-US"/>
              <a:pPr>
                <a:defRPr/>
              </a:pPr>
              <a:t>‹#›</a:t>
            </a:fld>
            <a:endParaRPr lang="en-US" altLang="en-US"/>
          </a:p>
        </p:txBody>
      </p:sp>
    </p:spTree>
    <p:extLst>
      <p:ext uri="{BB962C8B-B14F-4D97-AF65-F5344CB8AC3E}">
        <p14:creationId xmlns:p14="http://schemas.microsoft.com/office/powerpoint/2010/main" val="40325601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2"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80469543"/>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4B694971-C7FA-EA24-342D-E50F2ED1E9FD}"/>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27105D54-5C00-3B85-EE2A-A5AA6B0C396A}"/>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80"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81" r:id="rId12"/>
    <p:sldLayoutId id="2147483882" r:id="rId13"/>
    <p:sldLayoutId id="2147483883" r:id="rId14"/>
    <p:sldLayoutId id="2147483884" r:id="rId15"/>
    <p:sldLayoutId id="2147483885" r:id="rId16"/>
    <p:sldLayoutId id="2147483886" r:id="rId17"/>
    <p:sldLayoutId id="2147483887" r:id="rId18"/>
    <p:sldLayoutId id="2147483888" r:id="rId19"/>
    <p:sldLayoutId id="2147483889" r:id="rId20"/>
    <p:sldLayoutId id="2147483890" r:id="rId21"/>
    <p:sldLayoutId id="2147483891" r:id="rId22"/>
    <p:sldLayoutId id="2147483892" r:id="rId23"/>
    <p:sldLayoutId id="2147483893" r:id="rId24"/>
    <p:sldLayoutId id="2147483894" r:id="rId25"/>
    <p:sldLayoutId id="2147483895" r:id="rId26"/>
    <p:sldLayoutId id="2147483896" r:id="rId27"/>
    <p:sldLayoutId id="2147483897" r:id="rId28"/>
  </p:sldLayoutIdLst>
  <p:transition>
    <p:wipe dir="r"/>
  </p:transition>
  <p:hf sldNum="0" hdr="0" ftr="0" dt="0"/>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4.emf"/></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4.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6.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8.xml"/></Relationships>
</file>

<file path=ppt/slides/_rels/slide6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e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63.jpeg"/></Relationships>
</file>

<file path=ppt/slides/_rels/slide73.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8.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9982983-2D4C-901C-7D94-D0AD45706CCC}"/>
              </a:ext>
            </a:extLst>
          </p:cNvPr>
          <p:cNvSpPr>
            <a:spLocks noGrp="1" noChangeArrowheads="1"/>
          </p:cNvSpPr>
          <p:nvPr>
            <p:ph type="ctrTitle" sz="quarter"/>
          </p:nvPr>
        </p:nvSpPr>
        <p:spPr>
          <a:xfrm>
            <a:off x="247650" y="2060575"/>
            <a:ext cx="8572500" cy="1143000"/>
          </a:xfrm>
        </p:spPr>
        <p:txBody>
          <a:bodyPr/>
          <a:lstStyle/>
          <a:p>
            <a:pPr algn="l" eaLnBrk="1" hangingPunct="1"/>
            <a:r>
              <a:rPr lang="en-US" altLang="en-US" dirty="0"/>
              <a:t>Principles of OME</a:t>
            </a:r>
            <a:br>
              <a:rPr lang="en-US" altLang="en-US" dirty="0"/>
            </a:br>
            <a:r>
              <a:rPr lang="en-US" altLang="en-US" dirty="0"/>
              <a:t>Level 4</a:t>
            </a:r>
            <a:br>
              <a:rPr lang="en-US" altLang="en-US" dirty="0"/>
            </a:br>
            <a:r>
              <a:rPr lang="en-US" altLang="en-US" dirty="0"/>
              <a:t>ACDA4019</a:t>
            </a:r>
            <a:br>
              <a:rPr lang="en-US" altLang="en-US" dirty="0"/>
            </a:br>
            <a:br>
              <a:rPr lang="en-US" altLang="en-US" dirty="0"/>
            </a:br>
            <a:r>
              <a:rPr lang="en-US" altLang="en-US" dirty="0"/>
              <a:t>Pyrotechnics</a:t>
            </a:r>
          </a:p>
        </p:txBody>
      </p:sp>
      <p:pic>
        <p:nvPicPr>
          <p:cNvPr id="3" name="Picture 3" descr="smokecolor NICO">
            <a:extLst>
              <a:ext uri="{FF2B5EF4-FFF2-40B4-BE49-F238E27FC236}">
                <a16:creationId xmlns:a16="http://schemas.microsoft.com/office/drawing/2014/main" id="{20B44A5A-B059-CD9B-2F30-4F24FE86F21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585643" y="2332236"/>
            <a:ext cx="5325864" cy="3401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wrap="square" anchor="ctr">
            <a:normAutofit/>
          </a:bodyPr>
          <a:lstStyle/>
          <a:p>
            <a:r>
              <a:rPr lang="en-GB"/>
              <a:t>Pyrotechnics</a:t>
            </a:r>
          </a:p>
        </p:txBody>
      </p:sp>
      <p:pic>
        <p:nvPicPr>
          <p:cNvPr id="4" name="Picture 3" descr="File:Witchcraft; witches giving babies to the devil ...">
            <a:extLst>
              <a:ext uri="{FF2B5EF4-FFF2-40B4-BE49-F238E27FC236}">
                <a16:creationId xmlns:a16="http://schemas.microsoft.com/office/drawing/2014/main" id="{0C199418-C9B2-491E-D4F8-7A64100919B1}"/>
              </a:ext>
            </a:extLst>
          </p:cNvPr>
          <p:cNvPicPr>
            <a:picLocks noChangeAspect="1"/>
          </p:cNvPicPr>
          <p:nvPr/>
        </p:nvPicPr>
        <p:blipFill>
          <a:blip r:embed="rId3" cstate="screen">
            <a:extLst>
              <a:ext uri="{28A0092B-C50C-407E-A947-70E740481C1C}">
                <a14:useLocalDpi xmlns:a14="http://schemas.microsoft.com/office/drawing/2010/main"/>
              </a:ext>
            </a:extLst>
          </a:blip>
          <a:srcRect l="10001" r="15105" b="-4"/>
          <a:stretch>
            <a:fillRect/>
          </a:stretch>
        </p:blipFill>
        <p:spPr>
          <a:xfrm>
            <a:off x="685800" y="1239838"/>
            <a:ext cx="3810000" cy="4375150"/>
          </a:xfrm>
          <a:prstGeom prst="rect">
            <a:avLst/>
          </a:prstGeom>
          <a:noFill/>
        </p:spPr>
      </p:pic>
      <p:sp>
        <p:nvSpPr>
          <p:cNvPr id="3" name="Subtitle 2"/>
          <p:cNvSpPr>
            <a:spLocks noGrp="1"/>
          </p:cNvSpPr>
          <p:nvPr>
            <p:ph sz="half" idx="2"/>
          </p:nvPr>
        </p:nvSpPr>
        <p:spPr>
          <a:xfrm>
            <a:off x="4648200" y="1239838"/>
            <a:ext cx="3810000" cy="4375150"/>
          </a:xfrm>
        </p:spPr>
        <p:txBody>
          <a:bodyPr wrap="square" anchor="t">
            <a:normAutofit/>
          </a:bodyPr>
          <a:lstStyle/>
          <a:p>
            <a:r>
              <a:rPr lang="en-GB" dirty="0"/>
              <a:t>Converting a black art to a black science</a:t>
            </a:r>
          </a:p>
        </p:txBody>
      </p:sp>
    </p:spTree>
    <p:extLst>
      <p:ext uri="{BB962C8B-B14F-4D97-AF65-F5344CB8AC3E}">
        <p14:creationId xmlns:p14="http://schemas.microsoft.com/office/powerpoint/2010/main" val="1966766279"/>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92C05A-976C-5600-E2A1-5F94F2828DEC}"/>
              </a:ext>
            </a:extLst>
          </p:cNvPr>
          <p:cNvSpPr>
            <a:spLocks noGrp="1"/>
          </p:cNvSpPr>
          <p:nvPr>
            <p:ph type="body" sz="quarter" idx="17"/>
          </p:nvPr>
        </p:nvSpPr>
        <p:spPr/>
        <p:txBody>
          <a:bodyPr/>
          <a:lstStyle/>
          <a:p>
            <a:endParaRPr lang="en-US" dirty="0"/>
          </a:p>
        </p:txBody>
      </p:sp>
      <p:sp>
        <p:nvSpPr>
          <p:cNvPr id="4" name="Title 3">
            <a:extLst>
              <a:ext uri="{FF2B5EF4-FFF2-40B4-BE49-F238E27FC236}">
                <a16:creationId xmlns:a16="http://schemas.microsoft.com/office/drawing/2014/main" id="{2396F244-1D0F-7392-23CC-1D73AED199CF}"/>
              </a:ext>
            </a:extLst>
          </p:cNvPr>
          <p:cNvSpPr>
            <a:spLocks noGrp="1"/>
          </p:cNvSpPr>
          <p:nvPr>
            <p:ph type="title"/>
          </p:nvPr>
        </p:nvSpPr>
        <p:spPr/>
        <p:txBody>
          <a:bodyPr/>
          <a:lstStyle/>
          <a:p>
            <a:r>
              <a:rPr lang="en-US" dirty="0">
                <a:solidFill>
                  <a:schemeClr val="tx1"/>
                </a:solidFill>
              </a:rPr>
              <a:t>Definition of a Pyrotechnic</a:t>
            </a:r>
          </a:p>
        </p:txBody>
      </p:sp>
      <p:sp>
        <p:nvSpPr>
          <p:cNvPr id="5" name="Content Placeholder 4">
            <a:extLst>
              <a:ext uri="{FF2B5EF4-FFF2-40B4-BE49-F238E27FC236}">
                <a16:creationId xmlns:a16="http://schemas.microsoft.com/office/drawing/2014/main" id="{2C15F409-B06F-CDE0-2264-10CFC87B31DF}"/>
              </a:ext>
            </a:extLst>
          </p:cNvPr>
          <p:cNvSpPr>
            <a:spLocks noGrp="1"/>
          </p:cNvSpPr>
          <p:nvPr>
            <p:ph sz="quarter" idx="16"/>
          </p:nvPr>
        </p:nvSpPr>
        <p:spPr/>
        <p:txBody>
          <a:bodyPr/>
          <a:lstStyle/>
          <a:p>
            <a:r>
              <a:rPr lang="en-GB" sz="2100" dirty="0"/>
              <a:t>An article that contains explosive substances or an explosive mixture designed to produce heat, light, sound, gas, smoke, or a combination of these effects through self-sustained exothermic chemical reactions</a:t>
            </a:r>
          </a:p>
          <a:p>
            <a:pPr marL="189000" indent="-189000" defTabSz="685761" eaLnBrk="1" fontAlgn="auto" hangingPunct="1">
              <a:lnSpc>
                <a:spcPct val="98000"/>
              </a:lnSpc>
              <a:spcBef>
                <a:spcPts val="750"/>
              </a:spcBef>
              <a:spcAft>
                <a:spcPts val="0"/>
              </a:spcAft>
              <a:buClr>
                <a:srgbClr val="FC4C02"/>
              </a:buClr>
              <a:buSzTx/>
              <a:buFont typeface="Arial" panose="020B0604020202020204" pitchFamily="34" charset="0"/>
              <a:buChar char="•"/>
              <a:defRPr/>
            </a:pPr>
            <a:r>
              <a:rPr lang="en-GB" sz="2100" dirty="0"/>
              <a:t>In their designed use, these compositions do not detonate. However, this does not mean that certain compositions are not capable of detonation if modified or influenced by the appropriate external stimulus.</a:t>
            </a:r>
          </a:p>
          <a:p>
            <a:endParaRPr lang="en-US" sz="2100" dirty="0"/>
          </a:p>
        </p:txBody>
      </p:sp>
      <p:sp>
        <p:nvSpPr>
          <p:cNvPr id="6" name="Text Placeholder 5">
            <a:extLst>
              <a:ext uri="{FF2B5EF4-FFF2-40B4-BE49-F238E27FC236}">
                <a16:creationId xmlns:a16="http://schemas.microsoft.com/office/drawing/2014/main" id="{C09CFAA7-163A-39E7-1D23-37B36251700F}"/>
              </a:ext>
            </a:extLst>
          </p:cNvPr>
          <p:cNvSpPr>
            <a:spLocks noGrp="1"/>
          </p:cNvSpPr>
          <p:nvPr>
            <p:ph type="body" sz="quarter" idx="18"/>
          </p:nvPr>
        </p:nvSpPr>
        <p:spPr/>
        <p:txBody>
          <a:bodyPr/>
          <a:lstStyle/>
          <a:p>
            <a:r>
              <a:rPr lang="en-GB" b="0" i="0" u="none" strike="noStrike" dirty="0">
                <a:solidFill>
                  <a:schemeClr val="tx1"/>
                </a:solidFill>
                <a:effectLst/>
                <a:latin typeface="Helvetica Neue" panose="02000503000000020004" pitchFamily="2" charset="0"/>
              </a:rPr>
              <a:t>Pyrotechnic Articles (Safety) Regulations 2015</a:t>
            </a:r>
            <a:endParaRPr lang="en-US" dirty="0">
              <a:solidFill>
                <a:schemeClr val="tx1"/>
              </a:solidFill>
            </a:endParaRPr>
          </a:p>
        </p:txBody>
      </p:sp>
    </p:spTree>
    <p:extLst>
      <p:ext uri="{BB962C8B-B14F-4D97-AF65-F5344CB8AC3E}">
        <p14:creationId xmlns:p14="http://schemas.microsoft.com/office/powerpoint/2010/main" val="1614321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wrap="square" anchor="ctr">
            <a:normAutofit/>
          </a:bodyPr>
          <a:lstStyle/>
          <a:p>
            <a:r>
              <a:rPr lang="en-GB" dirty="0"/>
              <a:t>A mixture of sciences</a:t>
            </a:r>
          </a:p>
        </p:txBody>
      </p:sp>
      <p:sp>
        <p:nvSpPr>
          <p:cNvPr id="3" name="Content Placeholder 2"/>
          <p:cNvSpPr>
            <a:spLocks noGrp="1"/>
          </p:cNvSpPr>
          <p:nvPr>
            <p:ph sz="half" idx="1"/>
          </p:nvPr>
        </p:nvSpPr>
        <p:spPr>
          <a:xfrm>
            <a:off x="685800" y="1239838"/>
            <a:ext cx="7486600" cy="4375150"/>
          </a:xfrm>
        </p:spPr>
        <p:txBody>
          <a:bodyPr wrap="square" anchor="t">
            <a:normAutofit/>
          </a:bodyPr>
          <a:lstStyle/>
          <a:p>
            <a:pPr>
              <a:lnSpc>
                <a:spcPct val="90000"/>
              </a:lnSpc>
            </a:pPr>
            <a:r>
              <a:rPr lang="en-GB" sz="2200" dirty="0"/>
              <a:t>Not all of the information we need stems from pure chemistry.</a:t>
            </a:r>
          </a:p>
          <a:p>
            <a:pPr>
              <a:lnSpc>
                <a:spcPct val="90000"/>
              </a:lnSpc>
            </a:pPr>
            <a:r>
              <a:rPr lang="en-GB" sz="2200" dirty="0"/>
              <a:t>………which is possibly where the (false) accusations of witchcraft and sorcery are born.</a:t>
            </a:r>
          </a:p>
          <a:p>
            <a:pPr>
              <a:lnSpc>
                <a:spcPct val="90000"/>
              </a:lnSpc>
            </a:pPr>
            <a:r>
              <a:rPr lang="en-GB" sz="2200" b="1" u="sng" dirty="0"/>
              <a:t>“It’s a black art!”</a:t>
            </a:r>
            <a:endParaRPr lang="en-GB" sz="2200" dirty="0"/>
          </a:p>
          <a:p>
            <a:pPr>
              <a:lnSpc>
                <a:spcPct val="90000"/>
              </a:lnSpc>
            </a:pPr>
            <a:r>
              <a:rPr lang="en-GB" sz="2200" dirty="0"/>
              <a:t>It is a complex issue, but the mechanisms can be understood. </a:t>
            </a:r>
          </a:p>
          <a:p>
            <a:pPr>
              <a:lnSpc>
                <a:spcPct val="90000"/>
              </a:lnSpc>
            </a:pPr>
            <a:r>
              <a:rPr lang="en-GB" sz="2200" dirty="0"/>
              <a:t>All it takes is a little thought.</a:t>
            </a:r>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11268034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380" y="1187294"/>
            <a:ext cx="8386311" cy="617008"/>
          </a:xfrm>
        </p:spPr>
        <p:txBody>
          <a:bodyPr anchor="b">
            <a:normAutofit/>
          </a:bodyPr>
          <a:lstStyle/>
          <a:p>
            <a:r>
              <a:rPr lang="en-GB" dirty="0"/>
              <a:t>Simple Chemistry of Pyrotechnics</a:t>
            </a:r>
          </a:p>
        </p:txBody>
      </p:sp>
      <p:graphicFrame>
        <p:nvGraphicFramePr>
          <p:cNvPr id="5" name="Content Placeholder 2">
            <a:extLst>
              <a:ext uri="{FF2B5EF4-FFF2-40B4-BE49-F238E27FC236}">
                <a16:creationId xmlns:a16="http://schemas.microsoft.com/office/drawing/2014/main" id="{8FAD698B-D0E6-E3AA-FB1D-CF50756AFD19}"/>
              </a:ext>
            </a:extLst>
          </p:cNvPr>
          <p:cNvGraphicFramePr>
            <a:graphicFrameLocks noGrp="1"/>
          </p:cNvGraphicFramePr>
          <p:nvPr>
            <p:ph idx="1"/>
          </p:nvPr>
        </p:nvGraphicFramePr>
        <p:xfrm>
          <a:off x="569760" y="2071687"/>
          <a:ext cx="8386141" cy="33620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828205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541E113E-2281-05E9-3CE0-4E3153C12520}"/>
              </a:ext>
            </a:extLst>
          </p:cNvPr>
          <p:cNvSpPr>
            <a:spLocks noGrp="1"/>
          </p:cNvSpPr>
          <p:nvPr>
            <p:ph type="body" sz="quarter" idx="19"/>
          </p:nvPr>
        </p:nvSpPr>
        <p:spPr>
          <a:xfrm>
            <a:off x="0" y="1440000"/>
            <a:ext cx="9144900" cy="4660763"/>
          </a:xfrm>
        </p:spPr>
        <p:txBody>
          <a:bodyPr/>
          <a:lstStyle/>
          <a:p>
            <a:endParaRPr lang="en-US"/>
          </a:p>
        </p:txBody>
      </p:sp>
      <p:sp>
        <p:nvSpPr>
          <p:cNvPr id="4" name="Title 3">
            <a:extLst>
              <a:ext uri="{FF2B5EF4-FFF2-40B4-BE49-F238E27FC236}">
                <a16:creationId xmlns:a16="http://schemas.microsoft.com/office/drawing/2014/main" id="{AE346F39-EA18-6724-B86E-B315B6A5B8C6}"/>
              </a:ext>
            </a:extLst>
          </p:cNvPr>
          <p:cNvSpPr>
            <a:spLocks noGrp="1"/>
          </p:cNvSpPr>
          <p:nvPr>
            <p:ph type="title"/>
          </p:nvPr>
        </p:nvSpPr>
        <p:spPr>
          <a:xfrm>
            <a:off x="387350" y="93663"/>
            <a:ext cx="6435725" cy="522287"/>
          </a:xfrm>
        </p:spPr>
        <p:txBody>
          <a:bodyPr wrap="square" anchor="ctr">
            <a:normAutofit/>
          </a:bodyPr>
          <a:lstStyle/>
          <a:p>
            <a:pPr>
              <a:lnSpc>
                <a:spcPct val="90000"/>
              </a:lnSpc>
            </a:pPr>
            <a:r>
              <a:rPr lang="en-US" sz="2400"/>
              <a:t>Pyrotechnic Effects for the OME Engineer</a:t>
            </a:r>
          </a:p>
        </p:txBody>
      </p:sp>
      <p:graphicFrame>
        <p:nvGraphicFramePr>
          <p:cNvPr id="7" name="Content Placeholder 4">
            <a:extLst>
              <a:ext uri="{FF2B5EF4-FFF2-40B4-BE49-F238E27FC236}">
                <a16:creationId xmlns:a16="http://schemas.microsoft.com/office/drawing/2014/main" id="{2E63BBF0-5CA7-D252-DB93-AC4EC3CA4405}"/>
              </a:ext>
            </a:extLst>
          </p:cNvPr>
          <p:cNvGraphicFramePr>
            <a:graphicFrameLocks noGrp="1"/>
          </p:cNvGraphicFramePr>
          <p:nvPr>
            <p:ph sz="quarter" idx="17"/>
            <p:extLst>
              <p:ext uri="{D42A27DB-BD31-4B8C-83A1-F6EECF244321}">
                <p14:modId xmlns:p14="http://schemas.microsoft.com/office/powerpoint/2010/main" val="1857584947"/>
              </p:ext>
            </p:extLst>
          </p:nvPr>
        </p:nvGraphicFramePr>
        <p:xfrm>
          <a:off x="566737" y="1618262"/>
          <a:ext cx="8388000" cy="3609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9003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18">
            <a:extLst>
              <a:ext uri="{FF2B5EF4-FFF2-40B4-BE49-F238E27FC236}">
                <a16:creationId xmlns:a16="http://schemas.microsoft.com/office/drawing/2014/main" id="{AC295590-C6AE-5194-B3CE-5C51D49F7C05}"/>
              </a:ext>
            </a:extLst>
          </p:cNvPr>
          <p:cNvSpPr>
            <a:spLocks noChangeArrowheads="1"/>
          </p:cNvSpPr>
          <p:nvPr/>
        </p:nvSpPr>
        <p:spPr bwMode="auto">
          <a:xfrm>
            <a:off x="6485380" y="2862937"/>
            <a:ext cx="25955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6" name="Rectangle 218"/>
          <p:cNvSpPr>
            <a:spLocks noChangeArrowheads="1"/>
          </p:cNvSpPr>
          <p:nvPr/>
        </p:nvSpPr>
        <p:spPr bwMode="auto">
          <a:xfrm>
            <a:off x="5587563" y="2866997"/>
            <a:ext cx="25955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4338" name="Rectangle 3"/>
          <p:cNvSpPr>
            <a:spLocks noChangeArrowheads="1"/>
          </p:cNvSpPr>
          <p:nvPr/>
        </p:nvSpPr>
        <p:spPr bwMode="auto">
          <a:xfrm>
            <a:off x="1976438" y="2159795"/>
            <a:ext cx="286941"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4339" name="Rectangle 212"/>
          <p:cNvSpPr>
            <a:spLocks noChangeArrowheads="1"/>
          </p:cNvSpPr>
          <p:nvPr/>
        </p:nvSpPr>
        <p:spPr bwMode="auto">
          <a:xfrm>
            <a:off x="5900739" y="2497932"/>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4340" name="Rectangle 213"/>
          <p:cNvSpPr>
            <a:spLocks noChangeArrowheads="1"/>
          </p:cNvSpPr>
          <p:nvPr/>
        </p:nvSpPr>
        <p:spPr bwMode="auto">
          <a:xfrm>
            <a:off x="6196013" y="2488407"/>
            <a:ext cx="25836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4341" name="Rectangle 214"/>
          <p:cNvSpPr>
            <a:spLocks noChangeArrowheads="1"/>
          </p:cNvSpPr>
          <p:nvPr/>
        </p:nvSpPr>
        <p:spPr bwMode="auto">
          <a:xfrm>
            <a:off x="6509149" y="2497932"/>
            <a:ext cx="25955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2" name="Title 1"/>
          <p:cNvSpPr>
            <a:spLocks noGrp="1"/>
          </p:cNvSpPr>
          <p:nvPr>
            <p:ph type="title"/>
          </p:nvPr>
        </p:nvSpPr>
        <p:spPr>
          <a:xfrm>
            <a:off x="558846" y="992983"/>
            <a:ext cx="6172200" cy="558403"/>
          </a:xfrm>
        </p:spPr>
        <p:txBody>
          <a:bodyPr>
            <a:normAutofit/>
          </a:bodyPr>
          <a:lstStyle/>
          <a:p>
            <a:pPr>
              <a:defRPr/>
            </a:pPr>
            <a:r>
              <a:rPr lang="en-GB" sz="2492" dirty="0"/>
              <a:t>Periodic Table: Propellants and HE</a:t>
            </a:r>
          </a:p>
        </p:txBody>
      </p:sp>
      <p:sp>
        <p:nvSpPr>
          <p:cNvPr id="14344" name="TextBox 16"/>
          <p:cNvSpPr txBox="1">
            <a:spLocks noChangeArrowheads="1"/>
          </p:cNvSpPr>
          <p:nvPr/>
        </p:nvSpPr>
        <p:spPr bwMode="auto">
          <a:xfrm>
            <a:off x="2008017" y="1919288"/>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a:t>
            </a:r>
          </a:p>
        </p:txBody>
      </p:sp>
      <p:sp>
        <p:nvSpPr>
          <p:cNvPr id="19" name="TextBox 18"/>
          <p:cNvSpPr txBox="1"/>
          <p:nvPr/>
        </p:nvSpPr>
        <p:spPr>
          <a:xfrm>
            <a:off x="1594893" y="4213623"/>
            <a:ext cx="243978" cy="220188"/>
          </a:xfrm>
          <a:prstGeom prst="rect">
            <a:avLst/>
          </a:prstGeom>
          <a:noFill/>
        </p:spPr>
        <p:txBody>
          <a:bodyPr wrap="none">
            <a:spAutoFit/>
          </a:bodyPr>
          <a:lstStyle/>
          <a:p>
            <a:pPr algn="ctr">
              <a:defRPr/>
            </a:pPr>
            <a:r>
              <a:rPr lang="en-GB" sz="831"/>
              <a:t>7</a:t>
            </a:r>
          </a:p>
        </p:txBody>
      </p:sp>
      <p:cxnSp>
        <p:nvCxnSpPr>
          <p:cNvPr id="21" name="Straight Connector 20"/>
          <p:cNvCxnSpPr/>
          <p:nvPr/>
        </p:nvCxnSpPr>
        <p:spPr>
          <a:xfrm>
            <a:off x="1980010" y="1735931"/>
            <a:ext cx="0" cy="283964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2278856" y="2152651"/>
            <a:ext cx="0" cy="24229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481139" y="2146697"/>
            <a:ext cx="7977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568553" y="2481263"/>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990754" y="2150270"/>
            <a:ext cx="292837" cy="369332"/>
          </a:xfrm>
          <a:prstGeom prst="rect">
            <a:avLst/>
          </a:prstGeom>
          <a:noFill/>
        </p:spPr>
        <p:txBody>
          <a:bodyPr wrap="none">
            <a:spAutoFit/>
          </a:bodyPr>
          <a:lstStyle/>
          <a:p>
            <a:pPr algn="ctr">
              <a:defRPr/>
            </a:pPr>
            <a:r>
              <a:rPr lang="en-GB" sz="831"/>
              <a:t>1</a:t>
            </a:r>
          </a:p>
          <a:p>
            <a:pPr>
              <a:defRPr/>
            </a:pPr>
            <a:r>
              <a:rPr lang="en-GB" sz="969" b="1"/>
              <a:t>H</a:t>
            </a:r>
          </a:p>
        </p:txBody>
      </p:sp>
      <p:sp>
        <p:nvSpPr>
          <p:cNvPr id="27" name="TextBox 26"/>
          <p:cNvSpPr txBox="1"/>
          <p:nvPr/>
        </p:nvSpPr>
        <p:spPr>
          <a:xfrm>
            <a:off x="1994893" y="2481263"/>
            <a:ext cx="295274" cy="369332"/>
          </a:xfrm>
          <a:prstGeom prst="rect">
            <a:avLst/>
          </a:prstGeom>
          <a:noFill/>
        </p:spPr>
        <p:txBody>
          <a:bodyPr wrap="none">
            <a:spAutoFit/>
          </a:bodyPr>
          <a:lstStyle/>
          <a:p>
            <a:pPr algn="ctr">
              <a:defRPr/>
            </a:pPr>
            <a:r>
              <a:rPr lang="en-GB" sz="831"/>
              <a:t>3</a:t>
            </a:r>
          </a:p>
          <a:p>
            <a:pPr algn="ctr">
              <a:defRPr/>
            </a:pPr>
            <a:r>
              <a:rPr lang="en-GB" sz="969" b="1"/>
              <a:t>Li</a:t>
            </a:r>
          </a:p>
        </p:txBody>
      </p:sp>
      <p:cxnSp>
        <p:nvCxnSpPr>
          <p:cNvPr id="28" name="Straight Connector 27"/>
          <p:cNvCxnSpPr/>
          <p:nvPr/>
        </p:nvCxnSpPr>
        <p:spPr>
          <a:xfrm>
            <a:off x="5568553" y="2831306"/>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964301" y="2831307"/>
            <a:ext cx="343364" cy="369332"/>
          </a:xfrm>
          <a:prstGeom prst="rect">
            <a:avLst/>
          </a:prstGeom>
          <a:noFill/>
        </p:spPr>
        <p:txBody>
          <a:bodyPr wrap="none">
            <a:spAutoFit/>
          </a:bodyPr>
          <a:lstStyle/>
          <a:p>
            <a:pPr algn="ctr">
              <a:defRPr/>
            </a:pPr>
            <a:r>
              <a:rPr lang="en-GB" sz="831"/>
              <a:t>11</a:t>
            </a:r>
          </a:p>
          <a:p>
            <a:pPr algn="ctr">
              <a:defRPr/>
            </a:pPr>
            <a:r>
              <a:rPr lang="en-GB" sz="969" b="1"/>
              <a:t>Na</a:t>
            </a:r>
          </a:p>
        </p:txBody>
      </p:sp>
      <p:cxnSp>
        <p:nvCxnSpPr>
          <p:cNvPr id="30" name="Straight Connector 29"/>
          <p:cNvCxnSpPr/>
          <p:nvPr/>
        </p:nvCxnSpPr>
        <p:spPr>
          <a:xfrm>
            <a:off x="1481137" y="318016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968780" y="3196010"/>
            <a:ext cx="303289" cy="369332"/>
          </a:xfrm>
          <a:prstGeom prst="rect">
            <a:avLst/>
          </a:prstGeom>
          <a:noFill/>
        </p:spPr>
        <p:txBody>
          <a:bodyPr wrap="none">
            <a:spAutoFit/>
          </a:bodyPr>
          <a:lstStyle/>
          <a:p>
            <a:pPr algn="ctr">
              <a:defRPr/>
            </a:pPr>
            <a:r>
              <a:rPr lang="en-GB" sz="831"/>
              <a:t>19</a:t>
            </a:r>
          </a:p>
          <a:p>
            <a:pPr algn="ctr">
              <a:defRPr/>
            </a:pPr>
            <a:r>
              <a:rPr lang="en-GB" sz="969" b="1"/>
              <a:t>K</a:t>
            </a:r>
          </a:p>
        </p:txBody>
      </p:sp>
      <p:sp>
        <p:nvSpPr>
          <p:cNvPr id="32" name="TextBox 31"/>
          <p:cNvSpPr txBox="1"/>
          <p:nvPr/>
        </p:nvSpPr>
        <p:spPr>
          <a:xfrm>
            <a:off x="1953950" y="3529013"/>
            <a:ext cx="349776" cy="369332"/>
          </a:xfrm>
          <a:prstGeom prst="rect">
            <a:avLst/>
          </a:prstGeom>
          <a:noFill/>
        </p:spPr>
        <p:txBody>
          <a:bodyPr wrap="none">
            <a:spAutoFit/>
          </a:bodyPr>
          <a:lstStyle/>
          <a:p>
            <a:pPr algn="ctr">
              <a:defRPr/>
            </a:pPr>
            <a:r>
              <a:rPr lang="en-GB" sz="831"/>
              <a:t>37</a:t>
            </a:r>
          </a:p>
          <a:p>
            <a:pPr algn="ctr">
              <a:defRPr/>
            </a:pPr>
            <a:r>
              <a:rPr lang="en-GB" sz="969" b="1" err="1"/>
              <a:t>Rb</a:t>
            </a:r>
            <a:endParaRPr lang="en-GB" sz="969" b="1"/>
          </a:p>
        </p:txBody>
      </p:sp>
      <p:sp>
        <p:nvSpPr>
          <p:cNvPr id="33" name="TextBox 32"/>
          <p:cNvSpPr txBox="1"/>
          <p:nvPr/>
        </p:nvSpPr>
        <p:spPr>
          <a:xfrm>
            <a:off x="1960729" y="3877866"/>
            <a:ext cx="343364" cy="369332"/>
          </a:xfrm>
          <a:prstGeom prst="rect">
            <a:avLst/>
          </a:prstGeom>
          <a:noFill/>
        </p:spPr>
        <p:txBody>
          <a:bodyPr wrap="none">
            <a:spAutoFit/>
          </a:bodyPr>
          <a:lstStyle/>
          <a:p>
            <a:pPr algn="ctr">
              <a:defRPr/>
            </a:pPr>
            <a:r>
              <a:rPr lang="en-GB" sz="831"/>
              <a:t>55</a:t>
            </a:r>
          </a:p>
          <a:p>
            <a:pPr algn="ctr">
              <a:defRPr/>
            </a:pPr>
            <a:r>
              <a:rPr lang="en-GB" sz="969" b="1"/>
              <a:t>Cs</a:t>
            </a:r>
          </a:p>
        </p:txBody>
      </p:sp>
      <p:sp>
        <p:nvSpPr>
          <p:cNvPr id="34" name="TextBox 33"/>
          <p:cNvSpPr txBox="1"/>
          <p:nvPr/>
        </p:nvSpPr>
        <p:spPr>
          <a:xfrm>
            <a:off x="1978361" y="4226720"/>
            <a:ext cx="308098" cy="369332"/>
          </a:xfrm>
          <a:prstGeom prst="rect">
            <a:avLst/>
          </a:prstGeom>
          <a:noFill/>
        </p:spPr>
        <p:txBody>
          <a:bodyPr wrap="none">
            <a:spAutoFit/>
          </a:bodyPr>
          <a:lstStyle/>
          <a:p>
            <a:pPr algn="ctr">
              <a:defRPr/>
            </a:pPr>
            <a:r>
              <a:rPr lang="en-GB" sz="831"/>
              <a:t>87</a:t>
            </a:r>
          </a:p>
          <a:p>
            <a:pPr algn="ctr">
              <a:defRPr/>
            </a:pPr>
            <a:r>
              <a:rPr lang="en-GB" sz="969" b="1"/>
              <a:t>Fr</a:t>
            </a:r>
          </a:p>
        </p:txBody>
      </p:sp>
      <p:cxnSp>
        <p:nvCxnSpPr>
          <p:cNvPr id="35" name="Straight Connector 34"/>
          <p:cNvCxnSpPr/>
          <p:nvPr/>
        </p:nvCxnSpPr>
        <p:spPr>
          <a:xfrm>
            <a:off x="1477566" y="3529013"/>
            <a:ext cx="58864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481137" y="3877866"/>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481137" y="4226719"/>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477566" y="4575572"/>
            <a:ext cx="13906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1622022" y="2152650"/>
            <a:ext cx="296876" cy="348044"/>
          </a:xfrm>
          <a:prstGeom prst="rect">
            <a:avLst/>
          </a:prstGeom>
          <a:noFill/>
        </p:spPr>
        <p:txBody>
          <a:bodyPr wrap="none">
            <a:spAutoFit/>
          </a:bodyPr>
          <a:lstStyle/>
          <a:p>
            <a:pPr algn="ctr">
              <a:defRPr/>
            </a:pPr>
            <a:r>
              <a:rPr lang="en-GB" sz="831"/>
              <a:t>1</a:t>
            </a:r>
          </a:p>
          <a:p>
            <a:pPr algn="ctr">
              <a:defRPr/>
            </a:pPr>
            <a:r>
              <a:rPr lang="en-GB" sz="831"/>
              <a:t>1s</a:t>
            </a:r>
          </a:p>
        </p:txBody>
      </p:sp>
      <p:sp>
        <p:nvSpPr>
          <p:cNvPr id="40" name="TextBox 39"/>
          <p:cNvSpPr txBox="1"/>
          <p:nvPr/>
        </p:nvSpPr>
        <p:spPr>
          <a:xfrm>
            <a:off x="1547828" y="2481263"/>
            <a:ext cx="415499" cy="348044"/>
          </a:xfrm>
          <a:prstGeom prst="rect">
            <a:avLst/>
          </a:prstGeom>
          <a:noFill/>
        </p:spPr>
        <p:txBody>
          <a:bodyPr wrap="none">
            <a:spAutoFit/>
          </a:bodyPr>
          <a:lstStyle/>
          <a:p>
            <a:pPr algn="ctr">
              <a:defRPr/>
            </a:pPr>
            <a:r>
              <a:rPr lang="en-GB" sz="831"/>
              <a:t>2</a:t>
            </a:r>
          </a:p>
          <a:p>
            <a:pPr algn="ctr">
              <a:defRPr/>
            </a:pPr>
            <a:r>
              <a:rPr lang="en-GB" sz="831"/>
              <a:t>2s2p</a:t>
            </a:r>
          </a:p>
        </p:txBody>
      </p:sp>
      <p:sp>
        <p:nvSpPr>
          <p:cNvPr id="41" name="TextBox 40"/>
          <p:cNvSpPr txBox="1"/>
          <p:nvPr/>
        </p:nvSpPr>
        <p:spPr>
          <a:xfrm>
            <a:off x="1547828" y="2831306"/>
            <a:ext cx="415499" cy="348044"/>
          </a:xfrm>
          <a:prstGeom prst="rect">
            <a:avLst/>
          </a:prstGeom>
          <a:noFill/>
        </p:spPr>
        <p:txBody>
          <a:bodyPr wrap="none">
            <a:spAutoFit/>
          </a:bodyPr>
          <a:lstStyle/>
          <a:p>
            <a:pPr algn="ctr">
              <a:defRPr/>
            </a:pPr>
            <a:r>
              <a:rPr lang="en-GB" sz="831"/>
              <a:t>3</a:t>
            </a:r>
          </a:p>
          <a:p>
            <a:pPr algn="ctr">
              <a:defRPr/>
            </a:pPr>
            <a:r>
              <a:rPr lang="en-GB" sz="831"/>
              <a:t>3s3p</a:t>
            </a:r>
          </a:p>
        </p:txBody>
      </p:sp>
      <p:sp>
        <p:nvSpPr>
          <p:cNvPr id="42" name="TextBox 41"/>
          <p:cNvSpPr txBox="1"/>
          <p:nvPr/>
        </p:nvSpPr>
        <p:spPr>
          <a:xfrm>
            <a:off x="1474230" y="3178969"/>
            <a:ext cx="534121" cy="348044"/>
          </a:xfrm>
          <a:prstGeom prst="rect">
            <a:avLst/>
          </a:prstGeom>
          <a:noFill/>
        </p:spPr>
        <p:txBody>
          <a:bodyPr wrap="none">
            <a:spAutoFit/>
          </a:bodyPr>
          <a:lstStyle/>
          <a:p>
            <a:pPr algn="ctr">
              <a:defRPr/>
            </a:pPr>
            <a:r>
              <a:rPr lang="en-GB" sz="831"/>
              <a:t>4</a:t>
            </a:r>
          </a:p>
          <a:p>
            <a:pPr algn="ctr">
              <a:defRPr/>
            </a:pPr>
            <a:r>
              <a:rPr lang="en-GB" sz="831"/>
              <a:t>4s4d5p</a:t>
            </a:r>
          </a:p>
        </p:txBody>
      </p:sp>
      <p:sp>
        <p:nvSpPr>
          <p:cNvPr id="43" name="TextBox 42"/>
          <p:cNvSpPr txBox="1"/>
          <p:nvPr/>
        </p:nvSpPr>
        <p:spPr>
          <a:xfrm>
            <a:off x="1474230" y="3529013"/>
            <a:ext cx="534121" cy="348044"/>
          </a:xfrm>
          <a:prstGeom prst="rect">
            <a:avLst/>
          </a:prstGeom>
          <a:noFill/>
        </p:spPr>
        <p:txBody>
          <a:bodyPr wrap="none">
            <a:spAutoFit/>
          </a:bodyPr>
          <a:lstStyle/>
          <a:p>
            <a:pPr algn="ctr">
              <a:defRPr/>
            </a:pPr>
            <a:r>
              <a:rPr lang="en-GB" sz="831"/>
              <a:t>5</a:t>
            </a:r>
          </a:p>
          <a:p>
            <a:pPr algn="ctr">
              <a:defRPr/>
            </a:pPr>
            <a:r>
              <a:rPr lang="en-GB" sz="831"/>
              <a:t>5s4d5p</a:t>
            </a:r>
          </a:p>
        </p:txBody>
      </p:sp>
      <p:sp>
        <p:nvSpPr>
          <p:cNvPr id="44" name="TextBox 43"/>
          <p:cNvSpPr txBox="1"/>
          <p:nvPr/>
        </p:nvSpPr>
        <p:spPr>
          <a:xfrm>
            <a:off x="1607990" y="3864769"/>
            <a:ext cx="243978" cy="220188"/>
          </a:xfrm>
          <a:prstGeom prst="rect">
            <a:avLst/>
          </a:prstGeom>
          <a:noFill/>
        </p:spPr>
        <p:txBody>
          <a:bodyPr wrap="none">
            <a:spAutoFit/>
          </a:bodyPr>
          <a:lstStyle/>
          <a:p>
            <a:pPr algn="ctr">
              <a:defRPr/>
            </a:pPr>
            <a:r>
              <a:rPr lang="en-GB" sz="831"/>
              <a:t>6</a:t>
            </a:r>
          </a:p>
        </p:txBody>
      </p:sp>
      <p:cxnSp>
        <p:nvCxnSpPr>
          <p:cNvPr id="45" name="Straight Connector 44"/>
          <p:cNvCxnSpPr/>
          <p:nvPr/>
        </p:nvCxnSpPr>
        <p:spPr>
          <a:xfrm>
            <a:off x="1481138" y="1733551"/>
            <a:ext cx="0" cy="28420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1525192" y="1833563"/>
            <a:ext cx="492443" cy="220188"/>
          </a:xfrm>
          <a:prstGeom prst="rect">
            <a:avLst/>
          </a:prstGeom>
          <a:noFill/>
        </p:spPr>
        <p:txBody>
          <a:bodyPr wrap="none">
            <a:spAutoFit/>
          </a:bodyPr>
          <a:lstStyle/>
          <a:p>
            <a:pPr>
              <a:defRPr/>
            </a:pPr>
            <a:r>
              <a:rPr lang="en-GB" sz="831"/>
              <a:t>Period</a:t>
            </a:r>
          </a:p>
        </p:txBody>
      </p:sp>
      <p:sp>
        <p:nvSpPr>
          <p:cNvPr id="48" name="TextBox 47"/>
          <p:cNvSpPr txBox="1"/>
          <p:nvPr/>
        </p:nvSpPr>
        <p:spPr>
          <a:xfrm>
            <a:off x="4306492" y="1735932"/>
            <a:ext cx="481222" cy="220188"/>
          </a:xfrm>
          <a:prstGeom prst="rect">
            <a:avLst/>
          </a:prstGeom>
          <a:noFill/>
        </p:spPr>
        <p:txBody>
          <a:bodyPr wrap="none">
            <a:spAutoFit/>
          </a:bodyPr>
          <a:lstStyle/>
          <a:p>
            <a:pPr>
              <a:defRPr/>
            </a:pPr>
            <a:r>
              <a:rPr lang="en-GB" sz="831"/>
              <a:t>Group</a:t>
            </a:r>
          </a:p>
        </p:txBody>
      </p:sp>
      <p:cxnSp>
        <p:nvCxnSpPr>
          <p:cNvPr id="50" name="Straight Connector 49"/>
          <p:cNvCxnSpPr/>
          <p:nvPr/>
        </p:nvCxnSpPr>
        <p:spPr>
          <a:xfrm>
            <a:off x="1481137" y="173355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73" name="TextBox 57"/>
          <p:cNvSpPr txBox="1">
            <a:spLocks noChangeArrowheads="1"/>
          </p:cNvSpPr>
          <p:nvPr/>
        </p:nvSpPr>
        <p:spPr bwMode="auto">
          <a:xfrm>
            <a:off x="2287814" y="2289572"/>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2</a:t>
            </a:r>
          </a:p>
        </p:txBody>
      </p:sp>
      <p:sp>
        <p:nvSpPr>
          <p:cNvPr id="60" name="TextBox 59"/>
          <p:cNvSpPr txBox="1"/>
          <p:nvPr/>
        </p:nvSpPr>
        <p:spPr>
          <a:xfrm>
            <a:off x="2265528" y="2481263"/>
            <a:ext cx="343364" cy="369332"/>
          </a:xfrm>
          <a:prstGeom prst="rect">
            <a:avLst/>
          </a:prstGeom>
          <a:noFill/>
        </p:spPr>
        <p:txBody>
          <a:bodyPr wrap="none">
            <a:spAutoFit/>
          </a:bodyPr>
          <a:lstStyle/>
          <a:p>
            <a:pPr algn="ctr">
              <a:defRPr/>
            </a:pPr>
            <a:r>
              <a:rPr lang="en-GB" sz="831"/>
              <a:t>4</a:t>
            </a:r>
          </a:p>
          <a:p>
            <a:pPr algn="ctr">
              <a:defRPr/>
            </a:pPr>
            <a:r>
              <a:rPr lang="en-GB" sz="969" b="1"/>
              <a:t>Be</a:t>
            </a:r>
          </a:p>
        </p:txBody>
      </p:sp>
      <p:sp>
        <p:nvSpPr>
          <p:cNvPr id="61" name="TextBox 60"/>
          <p:cNvSpPr txBox="1"/>
          <p:nvPr/>
        </p:nvSpPr>
        <p:spPr>
          <a:xfrm>
            <a:off x="2249156" y="2831307"/>
            <a:ext cx="364202" cy="369332"/>
          </a:xfrm>
          <a:prstGeom prst="rect">
            <a:avLst/>
          </a:prstGeom>
          <a:noFill/>
        </p:spPr>
        <p:txBody>
          <a:bodyPr wrap="none">
            <a:spAutoFit/>
          </a:bodyPr>
          <a:lstStyle/>
          <a:p>
            <a:pPr algn="ctr">
              <a:defRPr/>
            </a:pPr>
            <a:r>
              <a:rPr lang="en-GB" sz="831"/>
              <a:t>12</a:t>
            </a:r>
          </a:p>
          <a:p>
            <a:pPr algn="ctr">
              <a:defRPr/>
            </a:pPr>
            <a:r>
              <a:rPr lang="en-GB" sz="969" b="1"/>
              <a:t>Mg</a:t>
            </a:r>
          </a:p>
        </p:txBody>
      </p:sp>
      <p:sp>
        <p:nvSpPr>
          <p:cNvPr id="62" name="TextBox 61"/>
          <p:cNvSpPr txBox="1"/>
          <p:nvPr/>
        </p:nvSpPr>
        <p:spPr>
          <a:xfrm>
            <a:off x="2255407" y="3178970"/>
            <a:ext cx="343364" cy="369332"/>
          </a:xfrm>
          <a:prstGeom prst="rect">
            <a:avLst/>
          </a:prstGeom>
          <a:noFill/>
        </p:spPr>
        <p:txBody>
          <a:bodyPr wrap="none">
            <a:spAutoFit/>
          </a:bodyPr>
          <a:lstStyle/>
          <a:p>
            <a:pPr algn="ctr">
              <a:defRPr/>
            </a:pPr>
            <a:r>
              <a:rPr lang="en-GB" sz="831"/>
              <a:t>20</a:t>
            </a:r>
          </a:p>
          <a:p>
            <a:pPr algn="ctr">
              <a:defRPr/>
            </a:pPr>
            <a:r>
              <a:rPr lang="en-GB" sz="969" b="1"/>
              <a:t>Ca</a:t>
            </a:r>
          </a:p>
        </p:txBody>
      </p:sp>
      <p:sp>
        <p:nvSpPr>
          <p:cNvPr id="63" name="TextBox 62"/>
          <p:cNvSpPr txBox="1"/>
          <p:nvPr/>
        </p:nvSpPr>
        <p:spPr>
          <a:xfrm>
            <a:off x="2266057" y="3529013"/>
            <a:ext cx="316112" cy="369332"/>
          </a:xfrm>
          <a:prstGeom prst="rect">
            <a:avLst/>
          </a:prstGeom>
          <a:noFill/>
        </p:spPr>
        <p:txBody>
          <a:bodyPr wrap="none">
            <a:spAutoFit/>
          </a:bodyPr>
          <a:lstStyle/>
          <a:p>
            <a:pPr algn="ctr">
              <a:defRPr/>
            </a:pPr>
            <a:r>
              <a:rPr lang="en-GB" sz="831"/>
              <a:t>38</a:t>
            </a:r>
          </a:p>
          <a:p>
            <a:pPr algn="ctr">
              <a:defRPr/>
            </a:pPr>
            <a:r>
              <a:rPr lang="en-GB" sz="969" b="1" err="1"/>
              <a:t>Sr</a:t>
            </a:r>
            <a:endParaRPr lang="en-GB" sz="969" b="1"/>
          </a:p>
        </p:txBody>
      </p:sp>
      <p:sp>
        <p:nvSpPr>
          <p:cNvPr id="64" name="TextBox 63"/>
          <p:cNvSpPr txBox="1"/>
          <p:nvPr/>
        </p:nvSpPr>
        <p:spPr>
          <a:xfrm>
            <a:off x="2255407" y="3877866"/>
            <a:ext cx="343364" cy="369332"/>
          </a:xfrm>
          <a:prstGeom prst="rect">
            <a:avLst/>
          </a:prstGeom>
          <a:noFill/>
        </p:spPr>
        <p:txBody>
          <a:bodyPr wrap="none">
            <a:spAutoFit/>
          </a:bodyPr>
          <a:lstStyle/>
          <a:p>
            <a:pPr algn="ctr">
              <a:defRPr/>
            </a:pPr>
            <a:r>
              <a:rPr lang="en-GB" sz="831"/>
              <a:t>56</a:t>
            </a:r>
          </a:p>
          <a:p>
            <a:pPr algn="ctr">
              <a:defRPr/>
            </a:pPr>
            <a:r>
              <a:rPr lang="en-GB" sz="969" b="1"/>
              <a:t>Ba</a:t>
            </a:r>
          </a:p>
        </p:txBody>
      </p:sp>
      <p:sp>
        <p:nvSpPr>
          <p:cNvPr id="65" name="TextBox 64"/>
          <p:cNvSpPr txBox="1"/>
          <p:nvPr/>
        </p:nvSpPr>
        <p:spPr>
          <a:xfrm>
            <a:off x="2255407" y="4226720"/>
            <a:ext cx="343364" cy="369332"/>
          </a:xfrm>
          <a:prstGeom prst="rect">
            <a:avLst/>
          </a:prstGeom>
          <a:noFill/>
        </p:spPr>
        <p:txBody>
          <a:bodyPr wrap="none">
            <a:spAutoFit/>
          </a:bodyPr>
          <a:lstStyle/>
          <a:p>
            <a:pPr algn="ctr">
              <a:defRPr/>
            </a:pPr>
            <a:r>
              <a:rPr lang="en-GB" sz="831"/>
              <a:t>88</a:t>
            </a:r>
          </a:p>
          <a:p>
            <a:pPr algn="ctr">
              <a:defRPr/>
            </a:pPr>
            <a:r>
              <a:rPr lang="en-GB" sz="969" b="1"/>
              <a:t>Ra</a:t>
            </a:r>
          </a:p>
        </p:txBody>
      </p:sp>
      <p:sp>
        <p:nvSpPr>
          <p:cNvPr id="14380" name="TextBox 66"/>
          <p:cNvSpPr txBox="1">
            <a:spLocks noChangeArrowheads="1"/>
          </p:cNvSpPr>
          <p:nvPr/>
        </p:nvSpPr>
        <p:spPr bwMode="auto">
          <a:xfrm>
            <a:off x="4019430" y="2988470"/>
            <a:ext cx="1018228"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8          9        10</a:t>
            </a:r>
          </a:p>
        </p:txBody>
      </p:sp>
      <p:cxnSp>
        <p:nvCxnSpPr>
          <p:cNvPr id="77" name="Straight Connector 76"/>
          <p:cNvCxnSpPr/>
          <p:nvPr/>
        </p:nvCxnSpPr>
        <p:spPr>
          <a:xfrm>
            <a:off x="2577704" y="2481264"/>
            <a:ext cx="0" cy="20943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876550" y="3178969"/>
            <a:ext cx="0" cy="13966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83" name="TextBox 78"/>
          <p:cNvSpPr txBox="1">
            <a:spLocks noChangeArrowheads="1"/>
          </p:cNvSpPr>
          <p:nvPr/>
        </p:nvSpPr>
        <p:spPr bwMode="auto">
          <a:xfrm>
            <a:off x="2633095"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3</a:t>
            </a:r>
          </a:p>
        </p:txBody>
      </p:sp>
      <p:sp>
        <p:nvSpPr>
          <p:cNvPr id="83" name="TextBox 82"/>
          <p:cNvSpPr txBox="1"/>
          <p:nvPr/>
        </p:nvSpPr>
        <p:spPr>
          <a:xfrm>
            <a:off x="2566391" y="3178970"/>
            <a:ext cx="336952" cy="369332"/>
          </a:xfrm>
          <a:prstGeom prst="rect">
            <a:avLst/>
          </a:prstGeom>
          <a:noFill/>
        </p:spPr>
        <p:txBody>
          <a:bodyPr wrap="none">
            <a:spAutoFit/>
          </a:bodyPr>
          <a:lstStyle/>
          <a:p>
            <a:pPr algn="ctr">
              <a:defRPr/>
            </a:pPr>
            <a:r>
              <a:rPr lang="en-GB" sz="831"/>
              <a:t>21</a:t>
            </a:r>
          </a:p>
          <a:p>
            <a:pPr algn="ctr">
              <a:defRPr/>
            </a:pPr>
            <a:r>
              <a:rPr lang="en-GB" sz="969" b="1" err="1"/>
              <a:t>Sc</a:t>
            </a:r>
            <a:endParaRPr lang="en-GB" sz="969" b="1"/>
          </a:p>
        </p:txBody>
      </p:sp>
      <p:sp>
        <p:nvSpPr>
          <p:cNvPr id="84" name="TextBox 83"/>
          <p:cNvSpPr txBox="1"/>
          <p:nvPr/>
        </p:nvSpPr>
        <p:spPr>
          <a:xfrm>
            <a:off x="2598105" y="3529013"/>
            <a:ext cx="303289" cy="369332"/>
          </a:xfrm>
          <a:prstGeom prst="rect">
            <a:avLst/>
          </a:prstGeom>
          <a:noFill/>
        </p:spPr>
        <p:txBody>
          <a:bodyPr wrap="none">
            <a:spAutoFit/>
          </a:bodyPr>
          <a:lstStyle/>
          <a:p>
            <a:pPr algn="ctr">
              <a:defRPr/>
            </a:pPr>
            <a:r>
              <a:rPr lang="en-GB" sz="831"/>
              <a:t>39</a:t>
            </a:r>
          </a:p>
          <a:p>
            <a:pPr algn="ctr">
              <a:defRPr/>
            </a:pPr>
            <a:r>
              <a:rPr lang="en-GB" sz="969" b="1"/>
              <a:t>Y</a:t>
            </a:r>
          </a:p>
        </p:txBody>
      </p:sp>
      <p:sp>
        <p:nvSpPr>
          <p:cNvPr id="85" name="TextBox 84"/>
          <p:cNvSpPr txBox="1"/>
          <p:nvPr/>
        </p:nvSpPr>
        <p:spPr>
          <a:xfrm>
            <a:off x="2588419" y="3877866"/>
            <a:ext cx="328613" cy="497187"/>
          </a:xfrm>
          <a:prstGeom prst="rect">
            <a:avLst/>
          </a:prstGeom>
          <a:noFill/>
        </p:spPr>
        <p:txBody>
          <a:bodyPr>
            <a:spAutoFit/>
          </a:bodyPr>
          <a:lstStyle/>
          <a:p>
            <a:pPr algn="ctr">
              <a:defRPr/>
            </a:pPr>
            <a:r>
              <a:rPr lang="en-GB" sz="831"/>
              <a:t>57*</a:t>
            </a:r>
          </a:p>
          <a:p>
            <a:pPr algn="ctr">
              <a:defRPr/>
            </a:pPr>
            <a:r>
              <a:rPr lang="en-GB" sz="969" b="1"/>
              <a:t>La</a:t>
            </a:r>
          </a:p>
        </p:txBody>
      </p:sp>
      <p:sp>
        <p:nvSpPr>
          <p:cNvPr id="86" name="TextBox 85"/>
          <p:cNvSpPr txBox="1"/>
          <p:nvPr/>
        </p:nvSpPr>
        <p:spPr>
          <a:xfrm>
            <a:off x="2555832" y="4226720"/>
            <a:ext cx="386645" cy="369332"/>
          </a:xfrm>
          <a:prstGeom prst="rect">
            <a:avLst/>
          </a:prstGeom>
          <a:noFill/>
        </p:spPr>
        <p:txBody>
          <a:bodyPr wrap="none">
            <a:spAutoFit/>
          </a:bodyPr>
          <a:lstStyle/>
          <a:p>
            <a:pPr algn="ctr">
              <a:defRPr/>
            </a:pPr>
            <a:r>
              <a:rPr lang="en-GB" sz="831"/>
              <a:t>89**</a:t>
            </a:r>
          </a:p>
          <a:p>
            <a:pPr algn="ctr">
              <a:defRPr/>
            </a:pPr>
            <a:r>
              <a:rPr lang="en-GB" sz="969" b="1"/>
              <a:t>Ac</a:t>
            </a:r>
          </a:p>
        </p:txBody>
      </p:sp>
      <p:cxnSp>
        <p:nvCxnSpPr>
          <p:cNvPr id="87" name="Straight Connector 86"/>
          <p:cNvCxnSpPr/>
          <p:nvPr/>
        </p:nvCxnSpPr>
        <p:spPr>
          <a:xfrm>
            <a:off x="3176588"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89" name="TextBox 87"/>
          <p:cNvSpPr txBox="1">
            <a:spLocks noChangeArrowheads="1"/>
          </p:cNvSpPr>
          <p:nvPr/>
        </p:nvSpPr>
        <p:spPr bwMode="auto">
          <a:xfrm>
            <a:off x="2881936"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4</a:t>
            </a:r>
          </a:p>
        </p:txBody>
      </p:sp>
      <p:sp>
        <p:nvSpPr>
          <p:cNvPr id="92" name="TextBox 91"/>
          <p:cNvSpPr txBox="1"/>
          <p:nvPr/>
        </p:nvSpPr>
        <p:spPr>
          <a:xfrm>
            <a:off x="2896952" y="3178970"/>
            <a:ext cx="303289" cy="369332"/>
          </a:xfrm>
          <a:prstGeom prst="rect">
            <a:avLst/>
          </a:prstGeom>
          <a:noFill/>
        </p:spPr>
        <p:txBody>
          <a:bodyPr wrap="none">
            <a:spAutoFit/>
          </a:bodyPr>
          <a:lstStyle/>
          <a:p>
            <a:pPr algn="ctr">
              <a:defRPr/>
            </a:pPr>
            <a:r>
              <a:rPr lang="en-GB" sz="831"/>
              <a:t>22</a:t>
            </a:r>
          </a:p>
          <a:p>
            <a:pPr algn="ctr">
              <a:defRPr/>
            </a:pPr>
            <a:r>
              <a:rPr lang="en-GB" sz="969" b="1" err="1"/>
              <a:t>Ti</a:t>
            </a:r>
            <a:endParaRPr lang="en-GB" sz="969" b="1"/>
          </a:p>
        </p:txBody>
      </p:sp>
      <p:sp>
        <p:nvSpPr>
          <p:cNvPr id="93" name="TextBox 92"/>
          <p:cNvSpPr txBox="1"/>
          <p:nvPr/>
        </p:nvSpPr>
        <p:spPr>
          <a:xfrm>
            <a:off x="2890976" y="3529013"/>
            <a:ext cx="308098" cy="369332"/>
          </a:xfrm>
          <a:prstGeom prst="rect">
            <a:avLst/>
          </a:prstGeom>
          <a:noFill/>
        </p:spPr>
        <p:txBody>
          <a:bodyPr wrap="none">
            <a:spAutoFit/>
          </a:bodyPr>
          <a:lstStyle/>
          <a:p>
            <a:pPr algn="ctr">
              <a:defRPr/>
            </a:pPr>
            <a:r>
              <a:rPr lang="en-GB" sz="831"/>
              <a:t>40</a:t>
            </a:r>
          </a:p>
          <a:p>
            <a:pPr algn="ctr">
              <a:defRPr/>
            </a:pPr>
            <a:r>
              <a:rPr lang="en-GB" sz="969" b="1" err="1"/>
              <a:t>Zr</a:t>
            </a:r>
            <a:endParaRPr lang="en-GB" sz="969" b="1"/>
          </a:p>
        </p:txBody>
      </p:sp>
      <p:sp>
        <p:nvSpPr>
          <p:cNvPr id="94" name="TextBox 93"/>
          <p:cNvSpPr txBox="1"/>
          <p:nvPr/>
        </p:nvSpPr>
        <p:spPr>
          <a:xfrm>
            <a:off x="2890540" y="3877867"/>
            <a:ext cx="316112" cy="369332"/>
          </a:xfrm>
          <a:prstGeom prst="rect">
            <a:avLst/>
          </a:prstGeom>
          <a:noFill/>
        </p:spPr>
        <p:txBody>
          <a:bodyPr wrap="none">
            <a:spAutoFit/>
          </a:bodyPr>
          <a:lstStyle/>
          <a:p>
            <a:pPr algn="ctr">
              <a:defRPr/>
            </a:pPr>
            <a:r>
              <a:rPr lang="en-GB" sz="831"/>
              <a:t>72</a:t>
            </a:r>
          </a:p>
          <a:p>
            <a:pPr algn="ctr">
              <a:defRPr/>
            </a:pPr>
            <a:r>
              <a:rPr lang="en-GB" sz="969" b="1" err="1"/>
              <a:t>Hf</a:t>
            </a:r>
            <a:endParaRPr lang="en-GB" sz="969" b="1"/>
          </a:p>
        </p:txBody>
      </p:sp>
      <p:cxnSp>
        <p:nvCxnSpPr>
          <p:cNvPr id="96" name="Straight Connector 95"/>
          <p:cNvCxnSpPr/>
          <p:nvPr/>
        </p:nvCxnSpPr>
        <p:spPr>
          <a:xfrm>
            <a:off x="3475435"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3204133" y="3180161"/>
            <a:ext cx="303289" cy="369332"/>
          </a:xfrm>
          <a:prstGeom prst="rect">
            <a:avLst/>
          </a:prstGeom>
          <a:noFill/>
        </p:spPr>
        <p:txBody>
          <a:bodyPr wrap="none">
            <a:spAutoFit/>
          </a:bodyPr>
          <a:lstStyle/>
          <a:p>
            <a:pPr algn="ctr">
              <a:defRPr/>
            </a:pPr>
            <a:r>
              <a:rPr lang="en-GB" sz="831"/>
              <a:t>23</a:t>
            </a:r>
          </a:p>
          <a:p>
            <a:pPr algn="ctr">
              <a:defRPr/>
            </a:pPr>
            <a:r>
              <a:rPr lang="en-GB" sz="969" b="1"/>
              <a:t>V</a:t>
            </a:r>
          </a:p>
        </p:txBody>
      </p:sp>
      <p:sp>
        <p:nvSpPr>
          <p:cNvPr id="101" name="TextBox 100"/>
          <p:cNvSpPr txBox="1"/>
          <p:nvPr/>
        </p:nvSpPr>
        <p:spPr>
          <a:xfrm>
            <a:off x="3177318" y="3531395"/>
            <a:ext cx="349776" cy="369332"/>
          </a:xfrm>
          <a:prstGeom prst="rect">
            <a:avLst/>
          </a:prstGeom>
          <a:noFill/>
        </p:spPr>
        <p:txBody>
          <a:bodyPr wrap="none">
            <a:spAutoFit/>
          </a:bodyPr>
          <a:lstStyle/>
          <a:p>
            <a:pPr algn="ctr">
              <a:defRPr/>
            </a:pPr>
            <a:r>
              <a:rPr lang="en-GB" sz="831"/>
              <a:t>41</a:t>
            </a:r>
          </a:p>
          <a:p>
            <a:pPr algn="ctr">
              <a:defRPr/>
            </a:pPr>
            <a:r>
              <a:rPr lang="en-GB" sz="969" b="1" err="1"/>
              <a:t>Nb</a:t>
            </a:r>
            <a:endParaRPr lang="en-GB" sz="969" b="1"/>
          </a:p>
        </p:txBody>
      </p:sp>
      <p:sp>
        <p:nvSpPr>
          <p:cNvPr id="102" name="TextBox 101"/>
          <p:cNvSpPr txBox="1"/>
          <p:nvPr/>
        </p:nvSpPr>
        <p:spPr>
          <a:xfrm>
            <a:off x="3190714" y="3873104"/>
            <a:ext cx="328937" cy="369332"/>
          </a:xfrm>
          <a:prstGeom prst="rect">
            <a:avLst/>
          </a:prstGeom>
          <a:noFill/>
        </p:spPr>
        <p:txBody>
          <a:bodyPr wrap="none">
            <a:spAutoFit/>
          </a:bodyPr>
          <a:lstStyle/>
          <a:p>
            <a:pPr algn="ctr">
              <a:defRPr/>
            </a:pPr>
            <a:r>
              <a:rPr lang="en-GB" sz="831"/>
              <a:t>73</a:t>
            </a:r>
          </a:p>
          <a:p>
            <a:pPr algn="ctr">
              <a:defRPr/>
            </a:pPr>
            <a:r>
              <a:rPr lang="en-GB" sz="969" b="1"/>
              <a:t>Ta</a:t>
            </a:r>
          </a:p>
        </p:txBody>
      </p:sp>
      <p:sp>
        <p:nvSpPr>
          <p:cNvPr id="14397" name="TextBox 102"/>
          <p:cNvSpPr txBox="1">
            <a:spLocks noChangeArrowheads="1"/>
          </p:cNvSpPr>
          <p:nvPr/>
        </p:nvSpPr>
        <p:spPr bwMode="auto">
          <a:xfrm>
            <a:off x="3217692"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5</a:t>
            </a:r>
          </a:p>
        </p:txBody>
      </p:sp>
      <p:cxnSp>
        <p:nvCxnSpPr>
          <p:cNvPr id="104" name="Straight Connector 103"/>
          <p:cNvCxnSpPr/>
          <p:nvPr/>
        </p:nvCxnSpPr>
        <p:spPr>
          <a:xfrm>
            <a:off x="3774281"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478480" y="3180161"/>
            <a:ext cx="322524" cy="369332"/>
          </a:xfrm>
          <a:prstGeom prst="rect">
            <a:avLst/>
          </a:prstGeom>
          <a:noFill/>
        </p:spPr>
        <p:txBody>
          <a:bodyPr wrap="none">
            <a:spAutoFit/>
          </a:bodyPr>
          <a:lstStyle/>
          <a:p>
            <a:pPr algn="ctr">
              <a:defRPr/>
            </a:pPr>
            <a:r>
              <a:rPr lang="en-GB" sz="831"/>
              <a:t>24</a:t>
            </a:r>
          </a:p>
          <a:p>
            <a:pPr algn="ctr">
              <a:defRPr/>
            </a:pPr>
            <a:r>
              <a:rPr lang="en-GB" sz="969" b="1"/>
              <a:t>Cr</a:t>
            </a:r>
          </a:p>
        </p:txBody>
      </p:sp>
      <p:sp>
        <p:nvSpPr>
          <p:cNvPr id="109" name="TextBox 108"/>
          <p:cNvSpPr txBox="1"/>
          <p:nvPr/>
        </p:nvSpPr>
        <p:spPr>
          <a:xfrm>
            <a:off x="3454663" y="3531395"/>
            <a:ext cx="364202" cy="369332"/>
          </a:xfrm>
          <a:prstGeom prst="rect">
            <a:avLst/>
          </a:prstGeom>
          <a:noFill/>
        </p:spPr>
        <p:txBody>
          <a:bodyPr wrap="none">
            <a:spAutoFit/>
          </a:bodyPr>
          <a:lstStyle/>
          <a:p>
            <a:pPr algn="ctr">
              <a:defRPr/>
            </a:pPr>
            <a:r>
              <a:rPr lang="en-GB" sz="831"/>
              <a:t>42</a:t>
            </a:r>
          </a:p>
          <a:p>
            <a:pPr algn="ctr">
              <a:defRPr/>
            </a:pPr>
            <a:r>
              <a:rPr lang="en-GB" sz="969" b="1"/>
              <a:t>Mo</a:t>
            </a:r>
          </a:p>
        </p:txBody>
      </p:sp>
      <p:sp>
        <p:nvSpPr>
          <p:cNvPr id="110" name="TextBox 109"/>
          <p:cNvSpPr txBox="1"/>
          <p:nvPr/>
        </p:nvSpPr>
        <p:spPr>
          <a:xfrm>
            <a:off x="3492860" y="3873104"/>
            <a:ext cx="303289" cy="369332"/>
          </a:xfrm>
          <a:prstGeom prst="rect">
            <a:avLst/>
          </a:prstGeom>
          <a:noFill/>
        </p:spPr>
        <p:txBody>
          <a:bodyPr wrap="none">
            <a:spAutoFit/>
          </a:bodyPr>
          <a:lstStyle/>
          <a:p>
            <a:pPr algn="ctr">
              <a:defRPr/>
            </a:pPr>
            <a:r>
              <a:rPr lang="en-GB" sz="831"/>
              <a:t>74</a:t>
            </a:r>
          </a:p>
          <a:p>
            <a:pPr algn="ctr">
              <a:defRPr/>
            </a:pPr>
            <a:r>
              <a:rPr lang="en-GB" sz="969" b="1"/>
              <a:t>W</a:t>
            </a:r>
          </a:p>
        </p:txBody>
      </p:sp>
      <p:sp>
        <p:nvSpPr>
          <p:cNvPr id="14402" name="TextBox 110"/>
          <p:cNvSpPr txBox="1">
            <a:spLocks noChangeArrowheads="1"/>
          </p:cNvSpPr>
          <p:nvPr/>
        </p:nvSpPr>
        <p:spPr bwMode="auto">
          <a:xfrm>
            <a:off x="3507014"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6</a:t>
            </a:r>
          </a:p>
        </p:txBody>
      </p:sp>
      <p:cxnSp>
        <p:nvCxnSpPr>
          <p:cNvPr id="112" name="Straight Connector 111"/>
          <p:cNvCxnSpPr/>
          <p:nvPr/>
        </p:nvCxnSpPr>
        <p:spPr>
          <a:xfrm>
            <a:off x="4073129" y="3178969"/>
            <a:ext cx="0" cy="10477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04" name="TextBox 113"/>
          <p:cNvSpPr txBox="1">
            <a:spLocks noChangeArrowheads="1"/>
          </p:cNvSpPr>
          <p:nvPr/>
        </p:nvSpPr>
        <p:spPr bwMode="auto">
          <a:xfrm>
            <a:off x="3803479"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7</a:t>
            </a:r>
          </a:p>
        </p:txBody>
      </p:sp>
      <p:sp>
        <p:nvSpPr>
          <p:cNvPr id="115" name="TextBox 114"/>
          <p:cNvSpPr txBox="1"/>
          <p:nvPr/>
        </p:nvSpPr>
        <p:spPr>
          <a:xfrm>
            <a:off x="3736842" y="3180161"/>
            <a:ext cx="364202" cy="369332"/>
          </a:xfrm>
          <a:prstGeom prst="rect">
            <a:avLst/>
          </a:prstGeom>
          <a:noFill/>
        </p:spPr>
        <p:txBody>
          <a:bodyPr wrap="none">
            <a:spAutoFit/>
          </a:bodyPr>
          <a:lstStyle/>
          <a:p>
            <a:pPr algn="ctr">
              <a:defRPr/>
            </a:pPr>
            <a:r>
              <a:rPr lang="en-GB" sz="831"/>
              <a:t>25</a:t>
            </a:r>
          </a:p>
          <a:p>
            <a:pPr algn="ctr">
              <a:defRPr/>
            </a:pPr>
            <a:r>
              <a:rPr lang="en-GB" sz="969" b="1" err="1"/>
              <a:t>Mn</a:t>
            </a:r>
            <a:endParaRPr lang="en-GB" sz="969" b="1"/>
          </a:p>
        </p:txBody>
      </p:sp>
      <p:sp>
        <p:nvSpPr>
          <p:cNvPr id="116" name="TextBox 115"/>
          <p:cNvSpPr txBox="1"/>
          <p:nvPr/>
        </p:nvSpPr>
        <p:spPr>
          <a:xfrm>
            <a:off x="3750903" y="3531395"/>
            <a:ext cx="328937" cy="369332"/>
          </a:xfrm>
          <a:prstGeom prst="rect">
            <a:avLst/>
          </a:prstGeom>
          <a:noFill/>
        </p:spPr>
        <p:txBody>
          <a:bodyPr wrap="none">
            <a:spAutoFit/>
          </a:bodyPr>
          <a:lstStyle/>
          <a:p>
            <a:pPr algn="ctr">
              <a:defRPr/>
            </a:pPr>
            <a:r>
              <a:rPr lang="en-GB" sz="831"/>
              <a:t>43</a:t>
            </a:r>
          </a:p>
          <a:p>
            <a:pPr algn="ctr">
              <a:defRPr/>
            </a:pPr>
            <a:r>
              <a:rPr lang="en-GB" sz="969" b="1"/>
              <a:t>Tc</a:t>
            </a:r>
          </a:p>
        </p:txBody>
      </p:sp>
      <p:sp>
        <p:nvSpPr>
          <p:cNvPr id="117" name="TextBox 116"/>
          <p:cNvSpPr txBox="1"/>
          <p:nvPr/>
        </p:nvSpPr>
        <p:spPr>
          <a:xfrm>
            <a:off x="3746665" y="3873104"/>
            <a:ext cx="343364" cy="369332"/>
          </a:xfrm>
          <a:prstGeom prst="rect">
            <a:avLst/>
          </a:prstGeom>
          <a:noFill/>
        </p:spPr>
        <p:txBody>
          <a:bodyPr wrap="none">
            <a:spAutoFit/>
          </a:bodyPr>
          <a:lstStyle/>
          <a:p>
            <a:pPr algn="ctr">
              <a:defRPr/>
            </a:pPr>
            <a:r>
              <a:rPr lang="en-GB" sz="831"/>
              <a:t>75</a:t>
            </a:r>
          </a:p>
          <a:p>
            <a:pPr algn="ctr">
              <a:defRPr/>
            </a:pPr>
            <a:r>
              <a:rPr lang="en-GB" sz="969" b="1"/>
              <a:t>Re</a:t>
            </a:r>
          </a:p>
        </p:txBody>
      </p:sp>
      <p:cxnSp>
        <p:nvCxnSpPr>
          <p:cNvPr id="119" name="Straight Connector 118"/>
          <p:cNvCxnSpPr/>
          <p:nvPr/>
        </p:nvCxnSpPr>
        <p:spPr>
          <a:xfrm>
            <a:off x="4373166"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4082492" y="3180161"/>
            <a:ext cx="328937" cy="369332"/>
          </a:xfrm>
          <a:prstGeom prst="rect">
            <a:avLst/>
          </a:prstGeom>
          <a:noFill/>
        </p:spPr>
        <p:txBody>
          <a:bodyPr wrap="none">
            <a:spAutoFit/>
          </a:bodyPr>
          <a:lstStyle/>
          <a:p>
            <a:pPr algn="ctr">
              <a:defRPr/>
            </a:pPr>
            <a:r>
              <a:rPr lang="en-GB" sz="831"/>
              <a:t>26</a:t>
            </a:r>
          </a:p>
          <a:p>
            <a:pPr algn="ctr">
              <a:defRPr/>
            </a:pPr>
            <a:r>
              <a:rPr lang="en-GB" sz="969" b="1"/>
              <a:t>Fe</a:t>
            </a:r>
          </a:p>
        </p:txBody>
      </p:sp>
      <p:sp>
        <p:nvSpPr>
          <p:cNvPr id="121" name="TextBox 120"/>
          <p:cNvSpPr txBox="1"/>
          <p:nvPr/>
        </p:nvSpPr>
        <p:spPr>
          <a:xfrm>
            <a:off x="4069095" y="3531395"/>
            <a:ext cx="349776" cy="369332"/>
          </a:xfrm>
          <a:prstGeom prst="rect">
            <a:avLst/>
          </a:prstGeom>
          <a:noFill/>
        </p:spPr>
        <p:txBody>
          <a:bodyPr wrap="none">
            <a:spAutoFit/>
          </a:bodyPr>
          <a:lstStyle/>
          <a:p>
            <a:pPr algn="ctr">
              <a:defRPr/>
            </a:pPr>
            <a:r>
              <a:rPr lang="en-GB" sz="831"/>
              <a:t>44</a:t>
            </a:r>
          </a:p>
          <a:p>
            <a:pPr algn="ctr">
              <a:defRPr/>
            </a:pPr>
            <a:r>
              <a:rPr lang="en-GB" sz="969" b="1"/>
              <a:t>Ru</a:t>
            </a:r>
          </a:p>
        </p:txBody>
      </p:sp>
      <p:sp>
        <p:nvSpPr>
          <p:cNvPr id="122" name="TextBox 121"/>
          <p:cNvSpPr txBox="1"/>
          <p:nvPr/>
        </p:nvSpPr>
        <p:spPr>
          <a:xfrm>
            <a:off x="4046474" y="3873104"/>
            <a:ext cx="349776" cy="369332"/>
          </a:xfrm>
          <a:prstGeom prst="rect">
            <a:avLst/>
          </a:prstGeom>
          <a:noFill/>
        </p:spPr>
        <p:txBody>
          <a:bodyPr wrap="none">
            <a:spAutoFit/>
          </a:bodyPr>
          <a:lstStyle/>
          <a:p>
            <a:pPr algn="ctr">
              <a:defRPr/>
            </a:pPr>
            <a:r>
              <a:rPr lang="en-GB" sz="831"/>
              <a:t>76</a:t>
            </a:r>
          </a:p>
          <a:p>
            <a:pPr algn="ctr">
              <a:defRPr/>
            </a:pPr>
            <a:r>
              <a:rPr lang="en-GB" sz="969" b="1" err="1"/>
              <a:t>Os</a:t>
            </a:r>
            <a:endParaRPr lang="en-GB" sz="969" b="1"/>
          </a:p>
        </p:txBody>
      </p:sp>
      <p:cxnSp>
        <p:nvCxnSpPr>
          <p:cNvPr id="125" name="Straight Connector 124"/>
          <p:cNvCxnSpPr/>
          <p:nvPr/>
        </p:nvCxnSpPr>
        <p:spPr>
          <a:xfrm>
            <a:off x="4672013" y="3175397"/>
            <a:ext cx="0" cy="10513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4970860" y="3178969"/>
            <a:ext cx="0" cy="10537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61895" y="3180161"/>
            <a:ext cx="369012" cy="369332"/>
          </a:xfrm>
          <a:prstGeom prst="rect">
            <a:avLst/>
          </a:prstGeom>
          <a:noFill/>
        </p:spPr>
        <p:txBody>
          <a:bodyPr wrap="none">
            <a:spAutoFit/>
          </a:bodyPr>
          <a:lstStyle/>
          <a:p>
            <a:pPr algn="ctr">
              <a:defRPr/>
            </a:pPr>
            <a:r>
              <a:rPr lang="en-GB" sz="831"/>
              <a:t>27</a:t>
            </a:r>
          </a:p>
          <a:p>
            <a:pPr>
              <a:defRPr/>
            </a:pPr>
            <a:r>
              <a:rPr lang="en-GB" sz="969" b="1"/>
              <a:t>Co</a:t>
            </a:r>
          </a:p>
        </p:txBody>
      </p:sp>
      <p:sp>
        <p:nvSpPr>
          <p:cNvPr id="129" name="TextBox 128"/>
          <p:cNvSpPr txBox="1"/>
          <p:nvPr/>
        </p:nvSpPr>
        <p:spPr>
          <a:xfrm>
            <a:off x="4367942" y="3529013"/>
            <a:ext cx="349776" cy="369332"/>
          </a:xfrm>
          <a:prstGeom prst="rect">
            <a:avLst/>
          </a:prstGeom>
          <a:noFill/>
        </p:spPr>
        <p:txBody>
          <a:bodyPr wrap="none">
            <a:spAutoFit/>
          </a:bodyPr>
          <a:lstStyle/>
          <a:p>
            <a:pPr algn="ctr">
              <a:defRPr/>
            </a:pPr>
            <a:r>
              <a:rPr lang="en-GB" sz="831"/>
              <a:t>45</a:t>
            </a:r>
          </a:p>
          <a:p>
            <a:pPr algn="ctr">
              <a:defRPr/>
            </a:pPr>
            <a:r>
              <a:rPr lang="en-GB" sz="969" b="1"/>
              <a:t>Rh</a:t>
            </a:r>
          </a:p>
        </p:txBody>
      </p:sp>
      <p:sp>
        <p:nvSpPr>
          <p:cNvPr id="130" name="TextBox 129"/>
          <p:cNvSpPr txBox="1"/>
          <p:nvPr/>
        </p:nvSpPr>
        <p:spPr>
          <a:xfrm>
            <a:off x="4382256" y="3877866"/>
            <a:ext cx="303289" cy="369332"/>
          </a:xfrm>
          <a:prstGeom prst="rect">
            <a:avLst/>
          </a:prstGeom>
          <a:noFill/>
        </p:spPr>
        <p:txBody>
          <a:bodyPr wrap="none">
            <a:spAutoFit/>
          </a:bodyPr>
          <a:lstStyle/>
          <a:p>
            <a:pPr algn="ctr">
              <a:defRPr/>
            </a:pPr>
            <a:r>
              <a:rPr lang="en-GB" sz="831"/>
              <a:t>77</a:t>
            </a:r>
          </a:p>
          <a:p>
            <a:pPr algn="ctr">
              <a:defRPr/>
            </a:pPr>
            <a:r>
              <a:rPr lang="en-GB" sz="969" b="1" err="1"/>
              <a:t>Ir</a:t>
            </a:r>
            <a:endParaRPr lang="en-GB" sz="969" b="1"/>
          </a:p>
        </p:txBody>
      </p:sp>
      <p:sp>
        <p:nvSpPr>
          <p:cNvPr id="131" name="TextBox 130"/>
          <p:cNvSpPr txBox="1"/>
          <p:nvPr/>
        </p:nvSpPr>
        <p:spPr>
          <a:xfrm>
            <a:off x="4674186" y="3180161"/>
            <a:ext cx="338554" cy="369332"/>
          </a:xfrm>
          <a:prstGeom prst="rect">
            <a:avLst/>
          </a:prstGeom>
          <a:noFill/>
        </p:spPr>
        <p:txBody>
          <a:bodyPr wrap="none">
            <a:spAutoFit/>
          </a:bodyPr>
          <a:lstStyle/>
          <a:p>
            <a:pPr algn="ctr">
              <a:defRPr/>
            </a:pPr>
            <a:r>
              <a:rPr lang="en-GB" sz="831"/>
              <a:t>28</a:t>
            </a:r>
          </a:p>
          <a:p>
            <a:pPr>
              <a:defRPr/>
            </a:pPr>
            <a:r>
              <a:rPr lang="en-GB" sz="969" b="1"/>
              <a:t>Ni</a:t>
            </a:r>
          </a:p>
        </p:txBody>
      </p:sp>
      <p:sp>
        <p:nvSpPr>
          <p:cNvPr id="132" name="TextBox 131"/>
          <p:cNvSpPr txBox="1"/>
          <p:nvPr/>
        </p:nvSpPr>
        <p:spPr>
          <a:xfrm>
            <a:off x="4668209" y="3529013"/>
            <a:ext cx="343364" cy="369332"/>
          </a:xfrm>
          <a:prstGeom prst="rect">
            <a:avLst/>
          </a:prstGeom>
          <a:noFill/>
        </p:spPr>
        <p:txBody>
          <a:bodyPr wrap="none">
            <a:spAutoFit/>
          </a:bodyPr>
          <a:lstStyle/>
          <a:p>
            <a:pPr algn="ctr">
              <a:defRPr/>
            </a:pPr>
            <a:r>
              <a:rPr lang="en-GB" sz="831"/>
              <a:t>46</a:t>
            </a:r>
          </a:p>
          <a:p>
            <a:pPr algn="ctr">
              <a:defRPr/>
            </a:pPr>
            <a:r>
              <a:rPr lang="en-GB" sz="969" b="1" err="1"/>
              <a:t>Pd</a:t>
            </a:r>
            <a:endParaRPr lang="en-GB" sz="969" b="1"/>
          </a:p>
        </p:txBody>
      </p:sp>
      <p:sp>
        <p:nvSpPr>
          <p:cNvPr id="133" name="TextBox 132"/>
          <p:cNvSpPr txBox="1"/>
          <p:nvPr/>
        </p:nvSpPr>
        <p:spPr>
          <a:xfrm>
            <a:off x="4668371" y="3879057"/>
            <a:ext cx="309701" cy="369332"/>
          </a:xfrm>
          <a:prstGeom prst="rect">
            <a:avLst/>
          </a:prstGeom>
          <a:noFill/>
        </p:spPr>
        <p:txBody>
          <a:bodyPr wrap="none">
            <a:spAutoFit/>
          </a:bodyPr>
          <a:lstStyle/>
          <a:p>
            <a:pPr algn="ctr">
              <a:defRPr/>
            </a:pPr>
            <a:r>
              <a:rPr lang="en-GB" sz="831"/>
              <a:t>78</a:t>
            </a:r>
          </a:p>
          <a:p>
            <a:pPr algn="ctr">
              <a:defRPr/>
            </a:pPr>
            <a:r>
              <a:rPr lang="en-GB" sz="969" b="1"/>
              <a:t>Pt</a:t>
            </a:r>
          </a:p>
        </p:txBody>
      </p:sp>
      <p:cxnSp>
        <p:nvCxnSpPr>
          <p:cNvPr id="136" name="Straight Connector 135"/>
          <p:cNvCxnSpPr/>
          <p:nvPr/>
        </p:nvCxnSpPr>
        <p:spPr>
          <a:xfrm>
            <a:off x="5269706" y="3174206"/>
            <a:ext cx="0" cy="105846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4962566" y="3180161"/>
            <a:ext cx="369012" cy="369332"/>
          </a:xfrm>
          <a:prstGeom prst="rect">
            <a:avLst/>
          </a:prstGeom>
          <a:noFill/>
        </p:spPr>
        <p:txBody>
          <a:bodyPr wrap="none">
            <a:spAutoFit/>
          </a:bodyPr>
          <a:lstStyle/>
          <a:p>
            <a:pPr algn="ctr">
              <a:defRPr/>
            </a:pPr>
            <a:r>
              <a:rPr lang="en-GB" sz="831"/>
              <a:t>29</a:t>
            </a:r>
          </a:p>
          <a:p>
            <a:pPr>
              <a:defRPr/>
            </a:pPr>
            <a:r>
              <a:rPr lang="en-GB" sz="969" b="1"/>
              <a:t>Cu</a:t>
            </a:r>
          </a:p>
        </p:txBody>
      </p:sp>
      <p:sp>
        <p:nvSpPr>
          <p:cNvPr id="138" name="TextBox 137"/>
          <p:cNvSpPr txBox="1"/>
          <p:nvPr/>
        </p:nvSpPr>
        <p:spPr>
          <a:xfrm>
            <a:off x="4968613" y="3529013"/>
            <a:ext cx="349776" cy="369332"/>
          </a:xfrm>
          <a:prstGeom prst="rect">
            <a:avLst/>
          </a:prstGeom>
          <a:noFill/>
        </p:spPr>
        <p:txBody>
          <a:bodyPr wrap="none">
            <a:spAutoFit/>
          </a:bodyPr>
          <a:lstStyle/>
          <a:p>
            <a:pPr algn="ctr">
              <a:defRPr/>
            </a:pPr>
            <a:r>
              <a:rPr lang="en-GB" sz="831"/>
              <a:t>47</a:t>
            </a:r>
          </a:p>
          <a:p>
            <a:pPr algn="ctr">
              <a:defRPr/>
            </a:pPr>
            <a:r>
              <a:rPr lang="en-GB" sz="969" b="1"/>
              <a:t>Ag</a:t>
            </a:r>
          </a:p>
        </p:txBody>
      </p:sp>
      <p:sp>
        <p:nvSpPr>
          <p:cNvPr id="139" name="TextBox 138"/>
          <p:cNvSpPr txBox="1"/>
          <p:nvPr/>
        </p:nvSpPr>
        <p:spPr>
          <a:xfrm>
            <a:off x="4972185" y="3877866"/>
            <a:ext cx="349776" cy="369332"/>
          </a:xfrm>
          <a:prstGeom prst="rect">
            <a:avLst/>
          </a:prstGeom>
          <a:noFill/>
        </p:spPr>
        <p:txBody>
          <a:bodyPr wrap="none">
            <a:spAutoFit/>
          </a:bodyPr>
          <a:lstStyle/>
          <a:p>
            <a:pPr algn="ctr">
              <a:defRPr/>
            </a:pPr>
            <a:r>
              <a:rPr lang="en-GB" sz="831"/>
              <a:t>79</a:t>
            </a:r>
          </a:p>
          <a:p>
            <a:pPr algn="ctr">
              <a:defRPr/>
            </a:pPr>
            <a:r>
              <a:rPr lang="en-GB" sz="969" b="1"/>
              <a:t>Au</a:t>
            </a:r>
          </a:p>
        </p:txBody>
      </p:sp>
      <p:cxnSp>
        <p:nvCxnSpPr>
          <p:cNvPr id="141" name="Straight Connector 140"/>
          <p:cNvCxnSpPr/>
          <p:nvPr/>
        </p:nvCxnSpPr>
        <p:spPr>
          <a:xfrm>
            <a:off x="5568554"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25" name="TextBox 141"/>
          <p:cNvSpPr txBox="1">
            <a:spLocks noChangeArrowheads="1"/>
          </p:cNvSpPr>
          <p:nvPr/>
        </p:nvSpPr>
        <p:spPr bwMode="auto">
          <a:xfrm>
            <a:off x="5281727" y="2988470"/>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12</a:t>
            </a:r>
          </a:p>
        </p:txBody>
      </p:sp>
      <p:sp>
        <p:nvSpPr>
          <p:cNvPr id="143" name="TextBox 142"/>
          <p:cNvSpPr txBox="1"/>
          <p:nvPr/>
        </p:nvSpPr>
        <p:spPr>
          <a:xfrm>
            <a:off x="5279435" y="3180161"/>
            <a:ext cx="335349" cy="369332"/>
          </a:xfrm>
          <a:prstGeom prst="rect">
            <a:avLst/>
          </a:prstGeom>
          <a:noFill/>
        </p:spPr>
        <p:txBody>
          <a:bodyPr wrap="none">
            <a:spAutoFit/>
          </a:bodyPr>
          <a:lstStyle/>
          <a:p>
            <a:pPr algn="ctr">
              <a:defRPr/>
            </a:pPr>
            <a:r>
              <a:rPr lang="en-GB" sz="831"/>
              <a:t>30</a:t>
            </a:r>
          </a:p>
          <a:p>
            <a:pPr algn="ctr">
              <a:defRPr/>
            </a:pPr>
            <a:r>
              <a:rPr lang="en-GB" sz="969" b="1"/>
              <a:t>Zn</a:t>
            </a:r>
          </a:p>
        </p:txBody>
      </p:sp>
      <p:sp>
        <p:nvSpPr>
          <p:cNvPr id="144" name="TextBox 143"/>
          <p:cNvSpPr txBox="1"/>
          <p:nvPr/>
        </p:nvSpPr>
        <p:spPr>
          <a:xfrm>
            <a:off x="5268649" y="3529013"/>
            <a:ext cx="349776" cy="369332"/>
          </a:xfrm>
          <a:prstGeom prst="rect">
            <a:avLst/>
          </a:prstGeom>
          <a:noFill/>
        </p:spPr>
        <p:txBody>
          <a:bodyPr wrap="none">
            <a:spAutoFit/>
          </a:bodyPr>
          <a:lstStyle/>
          <a:p>
            <a:pPr algn="ctr">
              <a:defRPr/>
            </a:pPr>
            <a:r>
              <a:rPr lang="en-GB" sz="831"/>
              <a:t>48</a:t>
            </a:r>
          </a:p>
          <a:p>
            <a:pPr algn="ctr">
              <a:defRPr/>
            </a:pPr>
            <a:r>
              <a:rPr lang="en-GB" sz="969" b="1"/>
              <a:t>Cd</a:t>
            </a:r>
          </a:p>
        </p:txBody>
      </p:sp>
      <p:sp>
        <p:nvSpPr>
          <p:cNvPr id="145" name="TextBox 144"/>
          <p:cNvSpPr txBox="1"/>
          <p:nvPr/>
        </p:nvSpPr>
        <p:spPr>
          <a:xfrm>
            <a:off x="5272221" y="3877866"/>
            <a:ext cx="349776" cy="369332"/>
          </a:xfrm>
          <a:prstGeom prst="rect">
            <a:avLst/>
          </a:prstGeom>
          <a:noFill/>
        </p:spPr>
        <p:txBody>
          <a:bodyPr wrap="none">
            <a:spAutoFit/>
          </a:bodyPr>
          <a:lstStyle/>
          <a:p>
            <a:pPr algn="ctr">
              <a:defRPr/>
            </a:pPr>
            <a:r>
              <a:rPr lang="en-GB" sz="831"/>
              <a:t>80</a:t>
            </a:r>
          </a:p>
          <a:p>
            <a:pPr algn="ctr">
              <a:defRPr/>
            </a:pPr>
            <a:r>
              <a:rPr lang="en-GB" sz="969" b="1"/>
              <a:t>Hg</a:t>
            </a:r>
          </a:p>
        </p:txBody>
      </p:sp>
      <p:cxnSp>
        <p:nvCxnSpPr>
          <p:cNvPr id="146" name="Straight Connector 145"/>
          <p:cNvCxnSpPr/>
          <p:nvPr/>
        </p:nvCxnSpPr>
        <p:spPr>
          <a:xfrm>
            <a:off x="5868591"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614693" y="2481263"/>
            <a:ext cx="274435" cy="369332"/>
          </a:xfrm>
          <a:prstGeom prst="rect">
            <a:avLst/>
          </a:prstGeom>
          <a:noFill/>
        </p:spPr>
        <p:txBody>
          <a:bodyPr wrap="none">
            <a:spAutoFit/>
          </a:bodyPr>
          <a:lstStyle/>
          <a:p>
            <a:pPr algn="ctr">
              <a:defRPr/>
            </a:pPr>
            <a:r>
              <a:rPr lang="en-GB" sz="831"/>
              <a:t>5</a:t>
            </a:r>
          </a:p>
          <a:p>
            <a:pPr algn="ctr">
              <a:defRPr/>
            </a:pPr>
            <a:r>
              <a:rPr lang="en-GB" sz="969" b="1"/>
              <a:t>B</a:t>
            </a:r>
          </a:p>
        </p:txBody>
      </p:sp>
      <p:sp>
        <p:nvSpPr>
          <p:cNvPr id="148" name="TextBox 147"/>
          <p:cNvSpPr txBox="1"/>
          <p:nvPr/>
        </p:nvSpPr>
        <p:spPr>
          <a:xfrm>
            <a:off x="5553832" y="2808479"/>
            <a:ext cx="303289" cy="369332"/>
          </a:xfrm>
          <a:prstGeom prst="rect">
            <a:avLst/>
          </a:prstGeom>
          <a:noFill/>
        </p:spPr>
        <p:txBody>
          <a:bodyPr wrap="none">
            <a:spAutoFit/>
          </a:bodyPr>
          <a:lstStyle/>
          <a:p>
            <a:pPr algn="ctr">
              <a:defRPr/>
            </a:pPr>
            <a:r>
              <a:rPr lang="en-GB" sz="831"/>
              <a:t>13</a:t>
            </a:r>
          </a:p>
          <a:p>
            <a:pPr algn="ctr">
              <a:defRPr/>
            </a:pPr>
            <a:r>
              <a:rPr lang="en-GB" sz="969" b="1"/>
              <a:t>A</a:t>
            </a:r>
            <a:r>
              <a:rPr lang="en-GB" sz="969"/>
              <a:t>l</a:t>
            </a:r>
          </a:p>
        </p:txBody>
      </p:sp>
      <p:sp>
        <p:nvSpPr>
          <p:cNvPr id="149" name="TextBox 148"/>
          <p:cNvSpPr txBox="1"/>
          <p:nvPr/>
        </p:nvSpPr>
        <p:spPr>
          <a:xfrm>
            <a:off x="5566901" y="3178970"/>
            <a:ext cx="349776" cy="369332"/>
          </a:xfrm>
          <a:prstGeom prst="rect">
            <a:avLst/>
          </a:prstGeom>
          <a:noFill/>
        </p:spPr>
        <p:txBody>
          <a:bodyPr wrap="none">
            <a:spAutoFit/>
          </a:bodyPr>
          <a:lstStyle/>
          <a:p>
            <a:pPr algn="ctr">
              <a:defRPr/>
            </a:pPr>
            <a:r>
              <a:rPr lang="en-GB" sz="831"/>
              <a:t>31</a:t>
            </a:r>
          </a:p>
          <a:p>
            <a:pPr algn="ctr">
              <a:defRPr/>
            </a:pPr>
            <a:r>
              <a:rPr lang="en-GB" sz="969" b="1"/>
              <a:t>Ga</a:t>
            </a:r>
          </a:p>
        </p:txBody>
      </p:sp>
      <p:sp>
        <p:nvSpPr>
          <p:cNvPr id="150" name="TextBox 149"/>
          <p:cNvSpPr txBox="1"/>
          <p:nvPr/>
        </p:nvSpPr>
        <p:spPr>
          <a:xfrm>
            <a:off x="5587169" y="3529013"/>
            <a:ext cx="303289" cy="369332"/>
          </a:xfrm>
          <a:prstGeom prst="rect">
            <a:avLst/>
          </a:prstGeom>
          <a:noFill/>
        </p:spPr>
        <p:txBody>
          <a:bodyPr wrap="none">
            <a:spAutoFit/>
          </a:bodyPr>
          <a:lstStyle/>
          <a:p>
            <a:pPr algn="ctr">
              <a:defRPr/>
            </a:pPr>
            <a:r>
              <a:rPr lang="en-GB" sz="831"/>
              <a:t>49</a:t>
            </a:r>
          </a:p>
          <a:p>
            <a:pPr algn="ctr">
              <a:defRPr/>
            </a:pPr>
            <a:r>
              <a:rPr lang="en-GB" sz="969" b="1"/>
              <a:t>In</a:t>
            </a:r>
          </a:p>
        </p:txBody>
      </p:sp>
      <p:sp>
        <p:nvSpPr>
          <p:cNvPr id="151" name="TextBox 150"/>
          <p:cNvSpPr txBox="1"/>
          <p:nvPr/>
        </p:nvSpPr>
        <p:spPr>
          <a:xfrm>
            <a:off x="5574711" y="3877867"/>
            <a:ext cx="335349" cy="369332"/>
          </a:xfrm>
          <a:prstGeom prst="rect">
            <a:avLst/>
          </a:prstGeom>
          <a:noFill/>
        </p:spPr>
        <p:txBody>
          <a:bodyPr wrap="none">
            <a:spAutoFit/>
          </a:bodyPr>
          <a:lstStyle/>
          <a:p>
            <a:pPr algn="ctr">
              <a:defRPr/>
            </a:pPr>
            <a:r>
              <a:rPr lang="en-GB" sz="831"/>
              <a:t>81</a:t>
            </a:r>
          </a:p>
          <a:p>
            <a:pPr algn="ctr">
              <a:defRPr/>
            </a:pPr>
            <a:r>
              <a:rPr lang="en-GB" sz="969" b="1" err="1"/>
              <a:t>Th</a:t>
            </a:r>
            <a:endParaRPr lang="en-GB" sz="969" b="1"/>
          </a:p>
        </p:txBody>
      </p:sp>
      <p:sp>
        <p:nvSpPr>
          <p:cNvPr id="14435" name="TextBox 152"/>
          <p:cNvSpPr txBox="1">
            <a:spLocks noChangeArrowheads="1"/>
          </p:cNvSpPr>
          <p:nvPr/>
        </p:nvSpPr>
        <p:spPr bwMode="auto">
          <a:xfrm>
            <a:off x="5544260"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13</a:t>
            </a:r>
          </a:p>
        </p:txBody>
      </p:sp>
      <p:cxnSp>
        <p:nvCxnSpPr>
          <p:cNvPr id="154" name="Straight Connector 153"/>
          <p:cNvCxnSpPr/>
          <p:nvPr/>
        </p:nvCxnSpPr>
        <p:spPr>
          <a:xfrm>
            <a:off x="6167438"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37" name="TextBox 154"/>
          <p:cNvSpPr txBox="1">
            <a:spLocks noChangeArrowheads="1"/>
          </p:cNvSpPr>
          <p:nvPr/>
        </p:nvSpPr>
        <p:spPr bwMode="auto">
          <a:xfrm>
            <a:off x="584667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14</a:t>
            </a:r>
          </a:p>
        </p:txBody>
      </p:sp>
      <p:sp>
        <p:nvSpPr>
          <p:cNvPr id="156" name="TextBox 155"/>
          <p:cNvSpPr txBox="1"/>
          <p:nvPr/>
        </p:nvSpPr>
        <p:spPr>
          <a:xfrm>
            <a:off x="5886155" y="2462213"/>
            <a:ext cx="274435" cy="369332"/>
          </a:xfrm>
          <a:prstGeom prst="rect">
            <a:avLst/>
          </a:prstGeom>
          <a:noFill/>
        </p:spPr>
        <p:txBody>
          <a:bodyPr wrap="none">
            <a:spAutoFit/>
          </a:bodyPr>
          <a:lstStyle/>
          <a:p>
            <a:pPr algn="ctr">
              <a:defRPr/>
            </a:pPr>
            <a:r>
              <a:rPr lang="en-GB" sz="831"/>
              <a:t>6</a:t>
            </a:r>
          </a:p>
          <a:p>
            <a:pPr algn="ctr">
              <a:defRPr/>
            </a:pPr>
            <a:r>
              <a:rPr lang="en-GB" sz="969" b="1"/>
              <a:t>C</a:t>
            </a:r>
          </a:p>
        </p:txBody>
      </p:sp>
      <p:sp>
        <p:nvSpPr>
          <p:cNvPr id="157" name="TextBox 156"/>
          <p:cNvSpPr txBox="1"/>
          <p:nvPr/>
        </p:nvSpPr>
        <p:spPr>
          <a:xfrm>
            <a:off x="5865180" y="2811066"/>
            <a:ext cx="303289" cy="369332"/>
          </a:xfrm>
          <a:prstGeom prst="rect">
            <a:avLst/>
          </a:prstGeom>
          <a:noFill/>
        </p:spPr>
        <p:txBody>
          <a:bodyPr wrap="none">
            <a:spAutoFit/>
          </a:bodyPr>
          <a:lstStyle/>
          <a:p>
            <a:pPr algn="ctr">
              <a:defRPr/>
            </a:pPr>
            <a:r>
              <a:rPr lang="en-GB" sz="831"/>
              <a:t>14</a:t>
            </a:r>
          </a:p>
          <a:p>
            <a:pPr algn="ctr">
              <a:defRPr/>
            </a:pPr>
            <a:r>
              <a:rPr lang="en-GB" sz="969" b="1"/>
              <a:t>Si</a:t>
            </a:r>
          </a:p>
        </p:txBody>
      </p:sp>
      <p:sp>
        <p:nvSpPr>
          <p:cNvPr id="158" name="TextBox 157"/>
          <p:cNvSpPr txBox="1"/>
          <p:nvPr/>
        </p:nvSpPr>
        <p:spPr>
          <a:xfrm>
            <a:off x="5838364" y="3159920"/>
            <a:ext cx="349776" cy="369332"/>
          </a:xfrm>
          <a:prstGeom prst="rect">
            <a:avLst/>
          </a:prstGeom>
          <a:noFill/>
        </p:spPr>
        <p:txBody>
          <a:bodyPr wrap="none">
            <a:spAutoFit/>
          </a:bodyPr>
          <a:lstStyle/>
          <a:p>
            <a:pPr algn="ctr">
              <a:defRPr/>
            </a:pPr>
            <a:r>
              <a:rPr lang="en-GB" sz="831"/>
              <a:t>32</a:t>
            </a:r>
          </a:p>
          <a:p>
            <a:pPr algn="ctr">
              <a:defRPr/>
            </a:pPr>
            <a:r>
              <a:rPr lang="en-GB" sz="969" b="1"/>
              <a:t>Ge</a:t>
            </a:r>
          </a:p>
        </p:txBody>
      </p:sp>
      <p:sp>
        <p:nvSpPr>
          <p:cNvPr id="159" name="TextBox 158"/>
          <p:cNvSpPr txBox="1"/>
          <p:nvPr/>
        </p:nvSpPr>
        <p:spPr>
          <a:xfrm>
            <a:off x="5837998" y="3509963"/>
            <a:ext cx="343364" cy="369332"/>
          </a:xfrm>
          <a:prstGeom prst="rect">
            <a:avLst/>
          </a:prstGeom>
          <a:noFill/>
        </p:spPr>
        <p:txBody>
          <a:bodyPr wrap="none">
            <a:spAutoFit/>
          </a:bodyPr>
          <a:lstStyle/>
          <a:p>
            <a:pPr algn="ctr">
              <a:defRPr/>
            </a:pPr>
            <a:r>
              <a:rPr lang="en-GB" sz="831"/>
              <a:t>50</a:t>
            </a:r>
          </a:p>
          <a:p>
            <a:pPr algn="ctr">
              <a:defRPr/>
            </a:pPr>
            <a:r>
              <a:rPr lang="en-GB" sz="969" b="1"/>
              <a:t>Sn</a:t>
            </a:r>
          </a:p>
        </p:txBody>
      </p:sp>
      <p:sp>
        <p:nvSpPr>
          <p:cNvPr id="160" name="TextBox 159"/>
          <p:cNvSpPr txBox="1"/>
          <p:nvPr/>
        </p:nvSpPr>
        <p:spPr>
          <a:xfrm>
            <a:off x="5848120" y="3873104"/>
            <a:ext cx="343364" cy="369332"/>
          </a:xfrm>
          <a:prstGeom prst="rect">
            <a:avLst/>
          </a:prstGeom>
          <a:noFill/>
        </p:spPr>
        <p:txBody>
          <a:bodyPr wrap="none">
            <a:spAutoFit/>
          </a:bodyPr>
          <a:lstStyle/>
          <a:p>
            <a:pPr algn="ctr">
              <a:defRPr/>
            </a:pPr>
            <a:r>
              <a:rPr lang="en-GB" sz="831"/>
              <a:t>82</a:t>
            </a:r>
          </a:p>
          <a:p>
            <a:pPr algn="ctr">
              <a:defRPr/>
            </a:pPr>
            <a:r>
              <a:rPr lang="en-GB" sz="969" b="1" err="1"/>
              <a:t>Pb</a:t>
            </a:r>
            <a:endParaRPr lang="en-GB" sz="969" b="1"/>
          </a:p>
        </p:txBody>
      </p:sp>
      <p:cxnSp>
        <p:nvCxnSpPr>
          <p:cNvPr id="161" name="Straight Connector 160"/>
          <p:cNvCxnSpPr/>
          <p:nvPr/>
        </p:nvCxnSpPr>
        <p:spPr>
          <a:xfrm>
            <a:off x="6466285"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44" name="TextBox 161"/>
          <p:cNvSpPr txBox="1">
            <a:spLocks noChangeArrowheads="1"/>
          </p:cNvSpPr>
          <p:nvPr/>
        </p:nvSpPr>
        <p:spPr bwMode="auto">
          <a:xfrm>
            <a:off x="6182435"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15</a:t>
            </a:r>
          </a:p>
        </p:txBody>
      </p:sp>
      <p:sp>
        <p:nvSpPr>
          <p:cNvPr id="163" name="TextBox 162"/>
          <p:cNvSpPr txBox="1"/>
          <p:nvPr/>
        </p:nvSpPr>
        <p:spPr>
          <a:xfrm>
            <a:off x="6217149" y="2481263"/>
            <a:ext cx="274435" cy="369332"/>
          </a:xfrm>
          <a:prstGeom prst="rect">
            <a:avLst/>
          </a:prstGeom>
          <a:noFill/>
        </p:spPr>
        <p:txBody>
          <a:bodyPr wrap="none">
            <a:spAutoFit/>
          </a:bodyPr>
          <a:lstStyle/>
          <a:p>
            <a:pPr algn="ctr">
              <a:defRPr/>
            </a:pPr>
            <a:r>
              <a:rPr lang="en-GB" sz="831"/>
              <a:t>7</a:t>
            </a:r>
          </a:p>
          <a:p>
            <a:pPr algn="ctr">
              <a:defRPr/>
            </a:pPr>
            <a:r>
              <a:rPr lang="en-GB" sz="969" b="1"/>
              <a:t>N</a:t>
            </a:r>
          </a:p>
        </p:txBody>
      </p:sp>
      <p:sp>
        <p:nvSpPr>
          <p:cNvPr id="164" name="TextBox 163"/>
          <p:cNvSpPr txBox="1"/>
          <p:nvPr/>
        </p:nvSpPr>
        <p:spPr>
          <a:xfrm>
            <a:off x="6196174" y="2831307"/>
            <a:ext cx="303289" cy="369332"/>
          </a:xfrm>
          <a:prstGeom prst="rect">
            <a:avLst/>
          </a:prstGeom>
          <a:noFill/>
        </p:spPr>
        <p:txBody>
          <a:bodyPr wrap="none">
            <a:spAutoFit/>
          </a:bodyPr>
          <a:lstStyle/>
          <a:p>
            <a:pPr algn="ctr">
              <a:defRPr/>
            </a:pPr>
            <a:r>
              <a:rPr lang="en-GB" sz="831"/>
              <a:t>15</a:t>
            </a:r>
          </a:p>
          <a:p>
            <a:pPr algn="ctr">
              <a:defRPr/>
            </a:pPr>
            <a:r>
              <a:rPr lang="en-GB" sz="969" b="1"/>
              <a:t>P</a:t>
            </a:r>
          </a:p>
        </p:txBody>
      </p:sp>
      <p:sp>
        <p:nvSpPr>
          <p:cNvPr id="165" name="TextBox 164"/>
          <p:cNvSpPr txBox="1"/>
          <p:nvPr/>
        </p:nvSpPr>
        <p:spPr>
          <a:xfrm>
            <a:off x="6172564" y="3178970"/>
            <a:ext cx="343364" cy="369332"/>
          </a:xfrm>
          <a:prstGeom prst="rect">
            <a:avLst/>
          </a:prstGeom>
          <a:noFill/>
        </p:spPr>
        <p:txBody>
          <a:bodyPr wrap="none">
            <a:spAutoFit/>
          </a:bodyPr>
          <a:lstStyle/>
          <a:p>
            <a:pPr algn="ctr">
              <a:defRPr/>
            </a:pPr>
            <a:r>
              <a:rPr lang="en-GB" sz="831"/>
              <a:t>33</a:t>
            </a:r>
          </a:p>
          <a:p>
            <a:pPr algn="ctr">
              <a:defRPr/>
            </a:pPr>
            <a:r>
              <a:rPr lang="en-GB" sz="969" b="1"/>
              <a:t>As</a:t>
            </a:r>
          </a:p>
        </p:txBody>
      </p:sp>
      <p:sp>
        <p:nvSpPr>
          <p:cNvPr id="166" name="TextBox 165"/>
          <p:cNvSpPr txBox="1"/>
          <p:nvPr/>
        </p:nvSpPr>
        <p:spPr>
          <a:xfrm>
            <a:off x="6168993" y="3529013"/>
            <a:ext cx="343364" cy="369332"/>
          </a:xfrm>
          <a:prstGeom prst="rect">
            <a:avLst/>
          </a:prstGeom>
          <a:noFill/>
        </p:spPr>
        <p:txBody>
          <a:bodyPr wrap="none">
            <a:spAutoFit/>
          </a:bodyPr>
          <a:lstStyle/>
          <a:p>
            <a:pPr algn="ctr">
              <a:defRPr/>
            </a:pPr>
            <a:r>
              <a:rPr lang="en-GB" sz="831"/>
              <a:t>51</a:t>
            </a:r>
          </a:p>
          <a:p>
            <a:pPr algn="ctr">
              <a:defRPr/>
            </a:pPr>
            <a:r>
              <a:rPr lang="en-GB" sz="969" b="1"/>
              <a:t>Sb</a:t>
            </a:r>
          </a:p>
        </p:txBody>
      </p:sp>
      <p:sp>
        <p:nvSpPr>
          <p:cNvPr id="167" name="TextBox 166"/>
          <p:cNvSpPr txBox="1"/>
          <p:nvPr/>
        </p:nvSpPr>
        <p:spPr>
          <a:xfrm>
            <a:off x="6189395" y="3877866"/>
            <a:ext cx="309701" cy="369332"/>
          </a:xfrm>
          <a:prstGeom prst="rect">
            <a:avLst/>
          </a:prstGeom>
          <a:noFill/>
        </p:spPr>
        <p:txBody>
          <a:bodyPr wrap="none">
            <a:spAutoFit/>
          </a:bodyPr>
          <a:lstStyle/>
          <a:p>
            <a:pPr algn="ctr">
              <a:defRPr/>
            </a:pPr>
            <a:r>
              <a:rPr lang="en-GB" sz="831"/>
              <a:t>83</a:t>
            </a:r>
          </a:p>
          <a:p>
            <a:pPr algn="ctr">
              <a:defRPr/>
            </a:pPr>
            <a:r>
              <a:rPr lang="en-GB" sz="969" b="1"/>
              <a:t>Bi</a:t>
            </a:r>
          </a:p>
        </p:txBody>
      </p:sp>
      <p:cxnSp>
        <p:nvCxnSpPr>
          <p:cNvPr id="168" name="Straight Connector 167"/>
          <p:cNvCxnSpPr/>
          <p:nvPr/>
        </p:nvCxnSpPr>
        <p:spPr>
          <a:xfrm>
            <a:off x="6765131"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51" name="TextBox 168"/>
          <p:cNvSpPr txBox="1">
            <a:spLocks noChangeArrowheads="1"/>
          </p:cNvSpPr>
          <p:nvPr/>
        </p:nvSpPr>
        <p:spPr bwMode="auto">
          <a:xfrm>
            <a:off x="647413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16</a:t>
            </a:r>
          </a:p>
        </p:txBody>
      </p:sp>
      <p:sp>
        <p:nvSpPr>
          <p:cNvPr id="170" name="TextBox 169"/>
          <p:cNvSpPr txBox="1"/>
          <p:nvPr/>
        </p:nvSpPr>
        <p:spPr>
          <a:xfrm>
            <a:off x="6499693" y="2481263"/>
            <a:ext cx="280847" cy="369332"/>
          </a:xfrm>
          <a:prstGeom prst="rect">
            <a:avLst/>
          </a:prstGeom>
          <a:noFill/>
        </p:spPr>
        <p:txBody>
          <a:bodyPr wrap="none">
            <a:spAutoFit/>
          </a:bodyPr>
          <a:lstStyle/>
          <a:p>
            <a:pPr algn="ctr">
              <a:defRPr/>
            </a:pPr>
            <a:r>
              <a:rPr lang="en-GB" sz="831"/>
              <a:t>8</a:t>
            </a:r>
          </a:p>
          <a:p>
            <a:pPr algn="ctr">
              <a:defRPr/>
            </a:pPr>
            <a:r>
              <a:rPr lang="en-GB" sz="969" b="1"/>
              <a:t>O</a:t>
            </a:r>
          </a:p>
        </p:txBody>
      </p:sp>
      <p:sp>
        <p:nvSpPr>
          <p:cNvPr id="171" name="TextBox 170"/>
          <p:cNvSpPr txBox="1"/>
          <p:nvPr/>
        </p:nvSpPr>
        <p:spPr>
          <a:xfrm flipH="1">
            <a:off x="6480749" y="2840832"/>
            <a:ext cx="285181" cy="497187"/>
          </a:xfrm>
          <a:prstGeom prst="rect">
            <a:avLst/>
          </a:prstGeom>
          <a:noFill/>
        </p:spPr>
        <p:txBody>
          <a:bodyPr wrap="square">
            <a:spAutoFit/>
          </a:bodyPr>
          <a:lstStyle/>
          <a:p>
            <a:pPr algn="ctr">
              <a:defRPr/>
            </a:pPr>
            <a:r>
              <a:rPr lang="en-GB" sz="831"/>
              <a:t>16</a:t>
            </a:r>
          </a:p>
          <a:p>
            <a:pPr algn="ctr">
              <a:defRPr/>
            </a:pPr>
            <a:r>
              <a:rPr lang="en-GB" sz="969" b="1"/>
              <a:t>S</a:t>
            </a:r>
          </a:p>
        </p:txBody>
      </p:sp>
      <p:sp>
        <p:nvSpPr>
          <p:cNvPr id="172" name="TextBox 171"/>
          <p:cNvSpPr txBox="1"/>
          <p:nvPr/>
        </p:nvSpPr>
        <p:spPr>
          <a:xfrm>
            <a:off x="6462115" y="3178970"/>
            <a:ext cx="336952" cy="369332"/>
          </a:xfrm>
          <a:prstGeom prst="rect">
            <a:avLst/>
          </a:prstGeom>
          <a:noFill/>
        </p:spPr>
        <p:txBody>
          <a:bodyPr wrap="none">
            <a:spAutoFit/>
          </a:bodyPr>
          <a:lstStyle/>
          <a:p>
            <a:pPr algn="ctr">
              <a:defRPr/>
            </a:pPr>
            <a:r>
              <a:rPr lang="en-GB" sz="831"/>
              <a:t>34</a:t>
            </a:r>
          </a:p>
          <a:p>
            <a:pPr algn="ctr">
              <a:defRPr/>
            </a:pPr>
            <a:r>
              <a:rPr lang="en-GB" sz="969" b="1"/>
              <a:t>Se</a:t>
            </a:r>
          </a:p>
        </p:txBody>
      </p:sp>
      <p:sp>
        <p:nvSpPr>
          <p:cNvPr id="173" name="TextBox 172"/>
          <p:cNvSpPr txBox="1"/>
          <p:nvPr/>
        </p:nvSpPr>
        <p:spPr>
          <a:xfrm>
            <a:off x="6462552" y="3529013"/>
            <a:ext cx="328937" cy="369332"/>
          </a:xfrm>
          <a:prstGeom prst="rect">
            <a:avLst/>
          </a:prstGeom>
          <a:noFill/>
        </p:spPr>
        <p:txBody>
          <a:bodyPr wrap="none">
            <a:spAutoFit/>
          </a:bodyPr>
          <a:lstStyle/>
          <a:p>
            <a:pPr algn="ctr">
              <a:defRPr/>
            </a:pPr>
            <a:r>
              <a:rPr lang="en-GB" sz="831"/>
              <a:t>52</a:t>
            </a:r>
          </a:p>
          <a:p>
            <a:pPr algn="ctr">
              <a:defRPr/>
            </a:pPr>
            <a:r>
              <a:rPr lang="en-GB" sz="969" b="1" err="1"/>
              <a:t>Te</a:t>
            </a:r>
            <a:endParaRPr lang="en-GB" sz="969" b="1"/>
          </a:p>
        </p:txBody>
      </p:sp>
      <p:sp>
        <p:nvSpPr>
          <p:cNvPr id="174" name="TextBox 173"/>
          <p:cNvSpPr txBox="1"/>
          <p:nvPr/>
        </p:nvSpPr>
        <p:spPr>
          <a:xfrm>
            <a:off x="6458909" y="3877866"/>
            <a:ext cx="343364" cy="369332"/>
          </a:xfrm>
          <a:prstGeom prst="rect">
            <a:avLst/>
          </a:prstGeom>
          <a:noFill/>
        </p:spPr>
        <p:txBody>
          <a:bodyPr wrap="none">
            <a:spAutoFit/>
          </a:bodyPr>
          <a:lstStyle/>
          <a:p>
            <a:pPr algn="ctr">
              <a:defRPr/>
            </a:pPr>
            <a:r>
              <a:rPr lang="en-GB" sz="831"/>
              <a:t>84</a:t>
            </a:r>
          </a:p>
          <a:p>
            <a:pPr algn="ctr">
              <a:defRPr/>
            </a:pPr>
            <a:r>
              <a:rPr lang="en-GB" sz="969" b="1"/>
              <a:t>Po</a:t>
            </a:r>
          </a:p>
        </p:txBody>
      </p:sp>
      <p:cxnSp>
        <p:nvCxnSpPr>
          <p:cNvPr id="175" name="Straight Connector 174"/>
          <p:cNvCxnSpPr/>
          <p:nvPr/>
        </p:nvCxnSpPr>
        <p:spPr>
          <a:xfrm>
            <a:off x="7065169" y="2125267"/>
            <a:ext cx="0" cy="21074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58" name="TextBox 175"/>
          <p:cNvSpPr txBox="1">
            <a:spLocks noChangeArrowheads="1"/>
          </p:cNvSpPr>
          <p:nvPr/>
        </p:nvSpPr>
        <p:spPr bwMode="auto">
          <a:xfrm>
            <a:off x="675988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17</a:t>
            </a:r>
          </a:p>
        </p:txBody>
      </p:sp>
      <p:sp>
        <p:nvSpPr>
          <p:cNvPr id="177" name="TextBox 176"/>
          <p:cNvSpPr txBox="1"/>
          <p:nvPr/>
        </p:nvSpPr>
        <p:spPr>
          <a:xfrm>
            <a:off x="6817293" y="2481263"/>
            <a:ext cx="260008" cy="369332"/>
          </a:xfrm>
          <a:prstGeom prst="rect">
            <a:avLst/>
          </a:prstGeom>
          <a:noFill/>
        </p:spPr>
        <p:txBody>
          <a:bodyPr wrap="none">
            <a:spAutoFit/>
          </a:bodyPr>
          <a:lstStyle/>
          <a:p>
            <a:pPr algn="ctr">
              <a:defRPr/>
            </a:pPr>
            <a:r>
              <a:rPr lang="en-GB" sz="831"/>
              <a:t>9</a:t>
            </a:r>
          </a:p>
          <a:p>
            <a:pPr algn="ctr">
              <a:defRPr/>
            </a:pPr>
            <a:r>
              <a:rPr lang="en-GB" sz="969" b="1"/>
              <a:t>F</a:t>
            </a:r>
          </a:p>
        </p:txBody>
      </p:sp>
      <p:sp>
        <p:nvSpPr>
          <p:cNvPr id="178" name="TextBox 177"/>
          <p:cNvSpPr txBox="1"/>
          <p:nvPr/>
        </p:nvSpPr>
        <p:spPr>
          <a:xfrm>
            <a:off x="6785899" y="2831307"/>
            <a:ext cx="309701" cy="369332"/>
          </a:xfrm>
          <a:prstGeom prst="rect">
            <a:avLst/>
          </a:prstGeom>
          <a:noFill/>
        </p:spPr>
        <p:txBody>
          <a:bodyPr wrap="none">
            <a:spAutoFit/>
          </a:bodyPr>
          <a:lstStyle/>
          <a:p>
            <a:pPr algn="ctr">
              <a:defRPr/>
            </a:pPr>
            <a:r>
              <a:rPr lang="en-GB" sz="831"/>
              <a:t>17</a:t>
            </a:r>
          </a:p>
          <a:p>
            <a:pPr algn="ctr">
              <a:defRPr/>
            </a:pPr>
            <a:r>
              <a:rPr lang="en-GB" sz="969" b="1"/>
              <a:t>Cl</a:t>
            </a:r>
          </a:p>
        </p:txBody>
      </p:sp>
      <p:sp>
        <p:nvSpPr>
          <p:cNvPr id="179" name="TextBox 178"/>
          <p:cNvSpPr txBox="1"/>
          <p:nvPr/>
        </p:nvSpPr>
        <p:spPr>
          <a:xfrm>
            <a:off x="6775915" y="3178970"/>
            <a:ext cx="322524" cy="369332"/>
          </a:xfrm>
          <a:prstGeom prst="rect">
            <a:avLst/>
          </a:prstGeom>
          <a:noFill/>
        </p:spPr>
        <p:txBody>
          <a:bodyPr wrap="none">
            <a:spAutoFit/>
          </a:bodyPr>
          <a:lstStyle/>
          <a:p>
            <a:pPr algn="ctr">
              <a:defRPr/>
            </a:pPr>
            <a:r>
              <a:rPr lang="en-GB" sz="831"/>
              <a:t>35</a:t>
            </a:r>
          </a:p>
          <a:p>
            <a:pPr algn="ctr">
              <a:defRPr/>
            </a:pPr>
            <a:r>
              <a:rPr lang="en-GB" sz="969" b="1"/>
              <a:t>Br</a:t>
            </a:r>
          </a:p>
        </p:txBody>
      </p:sp>
      <p:sp>
        <p:nvSpPr>
          <p:cNvPr id="180" name="TextBox 179"/>
          <p:cNvSpPr txBox="1"/>
          <p:nvPr/>
        </p:nvSpPr>
        <p:spPr>
          <a:xfrm>
            <a:off x="6781961" y="3524251"/>
            <a:ext cx="303289" cy="369332"/>
          </a:xfrm>
          <a:prstGeom prst="rect">
            <a:avLst/>
          </a:prstGeom>
          <a:noFill/>
        </p:spPr>
        <p:txBody>
          <a:bodyPr wrap="none">
            <a:spAutoFit/>
          </a:bodyPr>
          <a:lstStyle/>
          <a:p>
            <a:pPr algn="ctr">
              <a:defRPr/>
            </a:pPr>
            <a:r>
              <a:rPr lang="en-GB" sz="831"/>
              <a:t>53</a:t>
            </a:r>
          </a:p>
          <a:p>
            <a:pPr algn="ctr">
              <a:defRPr/>
            </a:pPr>
            <a:r>
              <a:rPr lang="en-GB" sz="969" b="1"/>
              <a:t>I</a:t>
            </a:r>
          </a:p>
        </p:txBody>
      </p:sp>
      <p:sp>
        <p:nvSpPr>
          <p:cNvPr id="181" name="TextBox 180"/>
          <p:cNvSpPr txBox="1"/>
          <p:nvPr/>
        </p:nvSpPr>
        <p:spPr>
          <a:xfrm>
            <a:off x="6779121" y="3873104"/>
            <a:ext cx="316112" cy="369332"/>
          </a:xfrm>
          <a:prstGeom prst="rect">
            <a:avLst/>
          </a:prstGeom>
          <a:noFill/>
        </p:spPr>
        <p:txBody>
          <a:bodyPr wrap="none">
            <a:spAutoFit/>
          </a:bodyPr>
          <a:lstStyle/>
          <a:p>
            <a:pPr algn="ctr">
              <a:defRPr/>
            </a:pPr>
            <a:r>
              <a:rPr lang="en-GB" sz="831"/>
              <a:t>85</a:t>
            </a:r>
          </a:p>
          <a:p>
            <a:pPr algn="ctr">
              <a:defRPr/>
            </a:pPr>
            <a:r>
              <a:rPr lang="en-GB" sz="969" b="1"/>
              <a:t>At</a:t>
            </a:r>
          </a:p>
        </p:txBody>
      </p:sp>
      <p:cxnSp>
        <p:nvCxnSpPr>
          <p:cNvPr id="184" name="Straight Connector 183"/>
          <p:cNvCxnSpPr/>
          <p:nvPr/>
        </p:nvCxnSpPr>
        <p:spPr>
          <a:xfrm>
            <a:off x="7364016" y="1733551"/>
            <a:ext cx="0" cy="24991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65" name="TextBox 202"/>
          <p:cNvSpPr txBox="1">
            <a:spLocks noChangeArrowheads="1"/>
          </p:cNvSpPr>
          <p:nvPr/>
        </p:nvSpPr>
        <p:spPr bwMode="auto">
          <a:xfrm>
            <a:off x="7056353" y="1933576"/>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18</a:t>
            </a:r>
          </a:p>
        </p:txBody>
      </p:sp>
      <p:sp>
        <p:nvSpPr>
          <p:cNvPr id="204" name="TextBox 203"/>
          <p:cNvSpPr txBox="1"/>
          <p:nvPr/>
        </p:nvSpPr>
        <p:spPr>
          <a:xfrm>
            <a:off x="7053031" y="2481263"/>
            <a:ext cx="343364" cy="369332"/>
          </a:xfrm>
          <a:prstGeom prst="rect">
            <a:avLst/>
          </a:prstGeom>
          <a:noFill/>
        </p:spPr>
        <p:txBody>
          <a:bodyPr wrap="none">
            <a:spAutoFit/>
          </a:bodyPr>
          <a:lstStyle/>
          <a:p>
            <a:pPr algn="ctr">
              <a:defRPr/>
            </a:pPr>
            <a:r>
              <a:rPr lang="en-GB" sz="831"/>
              <a:t>10</a:t>
            </a:r>
          </a:p>
          <a:p>
            <a:pPr algn="ctr">
              <a:defRPr/>
            </a:pPr>
            <a:r>
              <a:rPr lang="en-GB" sz="969" b="1"/>
              <a:t>Ne</a:t>
            </a:r>
          </a:p>
        </p:txBody>
      </p:sp>
      <p:sp>
        <p:nvSpPr>
          <p:cNvPr id="205" name="TextBox 204"/>
          <p:cNvSpPr txBox="1"/>
          <p:nvPr/>
        </p:nvSpPr>
        <p:spPr>
          <a:xfrm>
            <a:off x="7066428" y="2831307"/>
            <a:ext cx="322524" cy="369332"/>
          </a:xfrm>
          <a:prstGeom prst="rect">
            <a:avLst/>
          </a:prstGeom>
          <a:noFill/>
        </p:spPr>
        <p:txBody>
          <a:bodyPr wrap="none">
            <a:spAutoFit/>
          </a:bodyPr>
          <a:lstStyle/>
          <a:p>
            <a:pPr algn="ctr">
              <a:defRPr/>
            </a:pPr>
            <a:r>
              <a:rPr lang="en-GB" sz="831"/>
              <a:t>18</a:t>
            </a:r>
          </a:p>
          <a:p>
            <a:pPr algn="ctr">
              <a:defRPr/>
            </a:pPr>
            <a:r>
              <a:rPr lang="en-GB" sz="969" b="1" err="1"/>
              <a:t>Ar</a:t>
            </a:r>
            <a:endParaRPr lang="en-GB" sz="969" b="1"/>
          </a:p>
        </p:txBody>
      </p:sp>
      <p:sp>
        <p:nvSpPr>
          <p:cNvPr id="206" name="TextBox 205"/>
          <p:cNvSpPr txBox="1"/>
          <p:nvPr/>
        </p:nvSpPr>
        <p:spPr>
          <a:xfrm>
            <a:off x="7062261" y="3178970"/>
            <a:ext cx="322524" cy="369332"/>
          </a:xfrm>
          <a:prstGeom prst="rect">
            <a:avLst/>
          </a:prstGeom>
          <a:noFill/>
        </p:spPr>
        <p:txBody>
          <a:bodyPr wrap="none">
            <a:spAutoFit/>
          </a:bodyPr>
          <a:lstStyle/>
          <a:p>
            <a:pPr algn="ctr">
              <a:defRPr/>
            </a:pPr>
            <a:r>
              <a:rPr lang="en-GB" sz="831"/>
              <a:t>36</a:t>
            </a:r>
          </a:p>
          <a:p>
            <a:pPr algn="ctr">
              <a:defRPr/>
            </a:pPr>
            <a:r>
              <a:rPr lang="en-GB" sz="969" b="1"/>
              <a:t>Kr</a:t>
            </a:r>
          </a:p>
        </p:txBody>
      </p:sp>
      <p:sp>
        <p:nvSpPr>
          <p:cNvPr id="207" name="TextBox 206"/>
          <p:cNvSpPr txBox="1"/>
          <p:nvPr/>
        </p:nvSpPr>
        <p:spPr>
          <a:xfrm>
            <a:off x="7051474" y="3524251"/>
            <a:ext cx="336952" cy="369332"/>
          </a:xfrm>
          <a:prstGeom prst="rect">
            <a:avLst/>
          </a:prstGeom>
          <a:noFill/>
        </p:spPr>
        <p:txBody>
          <a:bodyPr wrap="none">
            <a:spAutoFit/>
          </a:bodyPr>
          <a:lstStyle/>
          <a:p>
            <a:pPr algn="ctr">
              <a:defRPr/>
            </a:pPr>
            <a:r>
              <a:rPr lang="en-GB" sz="831"/>
              <a:t>54</a:t>
            </a:r>
          </a:p>
          <a:p>
            <a:pPr algn="ctr">
              <a:defRPr/>
            </a:pPr>
            <a:r>
              <a:rPr lang="en-GB" sz="969" b="1" err="1"/>
              <a:t>Xe</a:t>
            </a:r>
            <a:endParaRPr lang="en-GB" sz="969" b="1"/>
          </a:p>
        </p:txBody>
      </p:sp>
      <p:sp>
        <p:nvSpPr>
          <p:cNvPr id="208" name="TextBox 207"/>
          <p:cNvSpPr txBox="1"/>
          <p:nvPr/>
        </p:nvSpPr>
        <p:spPr>
          <a:xfrm>
            <a:off x="7048634" y="3873104"/>
            <a:ext cx="349776" cy="369332"/>
          </a:xfrm>
          <a:prstGeom prst="rect">
            <a:avLst/>
          </a:prstGeom>
          <a:noFill/>
        </p:spPr>
        <p:txBody>
          <a:bodyPr wrap="none">
            <a:spAutoFit/>
          </a:bodyPr>
          <a:lstStyle/>
          <a:p>
            <a:pPr algn="ctr">
              <a:defRPr/>
            </a:pPr>
            <a:r>
              <a:rPr lang="en-GB" sz="831"/>
              <a:t>86</a:t>
            </a:r>
          </a:p>
          <a:p>
            <a:pPr algn="ctr">
              <a:defRPr/>
            </a:pPr>
            <a:r>
              <a:rPr lang="en-GB" sz="969" b="1"/>
              <a:t>Rn</a:t>
            </a:r>
          </a:p>
        </p:txBody>
      </p:sp>
      <p:sp>
        <p:nvSpPr>
          <p:cNvPr id="209" name="TextBox 208"/>
          <p:cNvSpPr txBox="1"/>
          <p:nvPr/>
        </p:nvSpPr>
        <p:spPr>
          <a:xfrm>
            <a:off x="7044103" y="2162176"/>
            <a:ext cx="343364" cy="369332"/>
          </a:xfrm>
          <a:prstGeom prst="rect">
            <a:avLst/>
          </a:prstGeom>
          <a:noFill/>
        </p:spPr>
        <p:txBody>
          <a:bodyPr wrap="none">
            <a:spAutoFit/>
          </a:bodyPr>
          <a:lstStyle/>
          <a:p>
            <a:pPr algn="ctr">
              <a:defRPr/>
            </a:pPr>
            <a:r>
              <a:rPr lang="en-GB" sz="831"/>
              <a:t>2</a:t>
            </a:r>
          </a:p>
          <a:p>
            <a:pPr algn="ctr">
              <a:defRPr/>
            </a:pPr>
            <a:r>
              <a:rPr lang="en-GB" sz="969" b="1"/>
              <a:t>He</a:t>
            </a:r>
          </a:p>
        </p:txBody>
      </p:sp>
      <p:cxnSp>
        <p:nvCxnSpPr>
          <p:cNvPr id="293" name="Straight Connector 292"/>
          <p:cNvCxnSpPr/>
          <p:nvPr/>
        </p:nvCxnSpPr>
        <p:spPr>
          <a:xfrm>
            <a:off x="1481138" y="2831306"/>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481138" y="2481263"/>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474" name="Group 438"/>
          <p:cNvGrpSpPr>
            <a:grpSpLocks/>
          </p:cNvGrpSpPr>
          <p:nvPr/>
        </p:nvGrpSpPr>
        <p:grpSpPr bwMode="auto">
          <a:xfrm>
            <a:off x="1631158" y="4838699"/>
            <a:ext cx="5461126" cy="736045"/>
            <a:chOff x="704528" y="5464545"/>
            <a:chExt cx="7889134" cy="1063837"/>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68887" y="5480033"/>
              <a:ext cx="496023" cy="533811"/>
            </a:xfrm>
            <a:prstGeom prst="rect">
              <a:avLst/>
            </a:prstGeom>
            <a:noFill/>
          </p:spPr>
          <p:txBody>
            <a:bodyPr wrap="none">
              <a:spAutoFit/>
            </a:bodyPr>
            <a:lstStyle/>
            <a:p>
              <a:pPr algn="ctr">
                <a:defRPr/>
              </a:pPr>
              <a:r>
                <a:rPr lang="en-GB" sz="831"/>
                <a:t>58</a:t>
              </a:r>
            </a:p>
            <a:p>
              <a:pPr algn="ctr">
                <a:defRPr/>
              </a:pPr>
              <a:r>
                <a:rPr lang="en-GB" sz="969" b="1"/>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15543" cy="349015"/>
            </a:xfrm>
            <a:prstGeom prst="rect">
              <a:avLst/>
            </a:prstGeom>
            <a:noFill/>
          </p:spPr>
          <p:txBody>
            <a:bodyPr wrap="none">
              <a:spAutoFit/>
            </a:bodyPr>
            <a:lstStyle/>
            <a:p>
              <a:pPr>
                <a:defRPr/>
              </a:pPr>
              <a:r>
                <a:rPr lang="en-GB" sz="969"/>
                <a:t>*</a:t>
              </a:r>
              <a:r>
                <a:rPr lang="en-GB" sz="969" err="1"/>
                <a:t>Lanthanon</a:t>
              </a:r>
              <a:r>
                <a:rPr lang="en-GB" sz="969"/>
                <a:t> series 4f</a:t>
              </a:r>
            </a:p>
          </p:txBody>
        </p:sp>
        <p:sp>
          <p:nvSpPr>
            <p:cNvPr id="384" name="TextBox 383"/>
            <p:cNvSpPr txBox="1"/>
            <p:nvPr/>
          </p:nvSpPr>
          <p:spPr>
            <a:xfrm>
              <a:off x="704528" y="6049637"/>
              <a:ext cx="1737235" cy="349015"/>
            </a:xfrm>
            <a:prstGeom prst="rect">
              <a:avLst/>
            </a:prstGeom>
            <a:noFill/>
          </p:spPr>
          <p:txBody>
            <a:bodyPr wrap="none">
              <a:spAutoFit/>
            </a:bodyPr>
            <a:lstStyle/>
            <a:p>
              <a:pPr>
                <a:defRPr/>
              </a:pPr>
              <a:r>
                <a:rPr lang="en-GB" sz="969"/>
                <a:t>**</a:t>
              </a:r>
              <a:r>
                <a:rPr lang="en-GB" sz="969" err="1"/>
                <a:t>Actinon</a:t>
              </a:r>
              <a:r>
                <a:rPr lang="en-GB" sz="969"/>
                <a:t> series 5f</a:t>
              </a:r>
            </a:p>
          </p:txBody>
        </p:sp>
        <p:sp>
          <p:nvSpPr>
            <p:cNvPr id="385" name="TextBox 384"/>
            <p:cNvSpPr txBox="1"/>
            <p:nvPr/>
          </p:nvSpPr>
          <p:spPr>
            <a:xfrm>
              <a:off x="2472956" y="5965315"/>
              <a:ext cx="484445" cy="533811"/>
            </a:xfrm>
            <a:prstGeom prst="rect">
              <a:avLst/>
            </a:prstGeom>
            <a:noFill/>
          </p:spPr>
          <p:txBody>
            <a:bodyPr wrap="none">
              <a:spAutoFit/>
            </a:bodyPr>
            <a:lstStyle/>
            <a:p>
              <a:pPr algn="ctr">
                <a:defRPr/>
              </a:pPr>
              <a:r>
                <a:rPr lang="en-GB" sz="831"/>
                <a:t>90</a:t>
              </a:r>
            </a:p>
            <a:p>
              <a:pPr algn="ctr">
                <a:defRPr/>
              </a:pPr>
              <a:r>
                <a:rPr lang="en-GB" sz="969" b="1" err="1"/>
                <a:t>Th</a:t>
              </a:r>
              <a:endParaRPr lang="en-GB" sz="969" b="1"/>
            </a:p>
          </p:txBody>
        </p:sp>
        <p:sp>
          <p:nvSpPr>
            <p:cNvPr id="386" name="TextBox 385"/>
            <p:cNvSpPr txBox="1"/>
            <p:nvPr/>
          </p:nvSpPr>
          <p:spPr>
            <a:xfrm>
              <a:off x="2920285" y="5473151"/>
              <a:ext cx="456655" cy="533811"/>
            </a:xfrm>
            <a:prstGeom prst="rect">
              <a:avLst/>
            </a:prstGeom>
            <a:noFill/>
          </p:spPr>
          <p:txBody>
            <a:bodyPr wrap="none">
              <a:spAutoFit/>
            </a:bodyPr>
            <a:lstStyle/>
            <a:p>
              <a:pPr algn="ctr">
                <a:defRPr/>
              </a:pPr>
              <a:r>
                <a:rPr lang="en-GB" sz="831"/>
                <a:t>59</a:t>
              </a:r>
            </a:p>
            <a:p>
              <a:pPr algn="ctr">
                <a:defRPr/>
              </a:pPr>
              <a:r>
                <a:rPr lang="en-GB" sz="969" b="1" err="1"/>
                <a:t>Pr</a:t>
              </a:r>
              <a:endParaRPr lang="en-GB" sz="969" b="1"/>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04373" y="5975641"/>
              <a:ext cx="486760" cy="533811"/>
            </a:xfrm>
            <a:prstGeom prst="rect">
              <a:avLst/>
            </a:prstGeom>
            <a:noFill/>
          </p:spPr>
          <p:txBody>
            <a:bodyPr wrap="none">
              <a:spAutoFit/>
            </a:bodyPr>
            <a:lstStyle/>
            <a:p>
              <a:pPr algn="ctr">
                <a:defRPr/>
              </a:pPr>
              <a:r>
                <a:rPr lang="en-GB" sz="831"/>
                <a:t>91</a:t>
              </a:r>
            </a:p>
            <a:p>
              <a:pPr algn="ctr">
                <a:defRPr/>
              </a:pPr>
              <a:r>
                <a:rPr lang="en-GB" sz="969" b="1"/>
                <a:t>Pa</a:t>
              </a:r>
            </a:p>
          </p:txBody>
        </p:sp>
        <p:sp>
          <p:nvSpPr>
            <p:cNvPr id="390" name="TextBox 389"/>
            <p:cNvSpPr txBox="1"/>
            <p:nvPr/>
          </p:nvSpPr>
          <p:spPr>
            <a:xfrm>
              <a:off x="3327683" y="5473151"/>
              <a:ext cx="505286" cy="533811"/>
            </a:xfrm>
            <a:prstGeom prst="rect">
              <a:avLst/>
            </a:prstGeom>
            <a:noFill/>
          </p:spPr>
          <p:txBody>
            <a:bodyPr wrap="none">
              <a:spAutoFit/>
            </a:bodyPr>
            <a:lstStyle/>
            <a:p>
              <a:pPr algn="ctr">
                <a:defRPr/>
              </a:pPr>
              <a:r>
                <a:rPr lang="en-GB" sz="831"/>
                <a:t>60</a:t>
              </a:r>
            </a:p>
            <a:p>
              <a:pPr algn="ctr">
                <a:defRPr/>
              </a:pPr>
              <a:r>
                <a:rPr lang="en-GB" sz="969" b="1" err="1"/>
                <a:t>Nd</a:t>
              </a:r>
              <a:endParaRPr lang="en-GB" sz="969" b="1"/>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60401" y="5994571"/>
              <a:ext cx="438131" cy="533811"/>
            </a:xfrm>
            <a:prstGeom prst="rect">
              <a:avLst/>
            </a:prstGeom>
            <a:noFill/>
          </p:spPr>
          <p:txBody>
            <a:bodyPr wrap="none">
              <a:spAutoFit/>
            </a:bodyPr>
            <a:lstStyle/>
            <a:p>
              <a:pPr algn="ctr">
                <a:defRPr/>
              </a:pPr>
              <a:r>
                <a:rPr lang="en-GB" sz="831"/>
                <a:t>92</a:t>
              </a:r>
            </a:p>
            <a:p>
              <a:pPr algn="ctr">
                <a:defRPr/>
              </a:pPr>
              <a:r>
                <a:rPr lang="en-GB" sz="969" b="1"/>
                <a:t>U</a:t>
              </a:r>
            </a:p>
          </p:txBody>
        </p:sp>
        <p:sp>
          <p:nvSpPr>
            <p:cNvPr id="394" name="TextBox 393"/>
            <p:cNvSpPr txBox="1"/>
            <p:nvPr/>
          </p:nvSpPr>
          <p:spPr>
            <a:xfrm>
              <a:off x="3739415" y="5473151"/>
              <a:ext cx="546968" cy="533811"/>
            </a:xfrm>
            <a:prstGeom prst="rect">
              <a:avLst/>
            </a:prstGeom>
            <a:noFill/>
          </p:spPr>
          <p:txBody>
            <a:bodyPr wrap="none">
              <a:spAutoFit/>
            </a:bodyPr>
            <a:lstStyle/>
            <a:p>
              <a:pPr algn="ctr">
                <a:defRPr/>
              </a:pPr>
              <a:r>
                <a:rPr lang="en-GB" sz="831"/>
                <a:t>61</a:t>
              </a:r>
            </a:p>
            <a:p>
              <a:pPr algn="ctr">
                <a:defRPr/>
              </a:pPr>
              <a:r>
                <a:rPr lang="en-GB" sz="969" b="1"/>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59397" y="5994569"/>
              <a:ext cx="505286" cy="533811"/>
            </a:xfrm>
            <a:prstGeom prst="rect">
              <a:avLst/>
            </a:prstGeom>
            <a:noFill/>
          </p:spPr>
          <p:txBody>
            <a:bodyPr wrap="none">
              <a:spAutoFit/>
            </a:bodyPr>
            <a:lstStyle/>
            <a:p>
              <a:pPr algn="ctr">
                <a:defRPr/>
              </a:pPr>
              <a:r>
                <a:rPr lang="en-GB" sz="831"/>
                <a:t>93</a:t>
              </a:r>
            </a:p>
            <a:p>
              <a:pPr algn="ctr">
                <a:defRPr/>
              </a:pPr>
              <a:r>
                <a:rPr lang="en-GB" sz="969" b="1"/>
                <a:t>Np</a:t>
              </a:r>
            </a:p>
          </p:txBody>
        </p:sp>
        <p:sp>
          <p:nvSpPr>
            <p:cNvPr id="398" name="TextBox 397"/>
            <p:cNvSpPr txBox="1"/>
            <p:nvPr/>
          </p:nvSpPr>
          <p:spPr>
            <a:xfrm>
              <a:off x="4171129" y="5473151"/>
              <a:ext cx="546968" cy="533811"/>
            </a:xfrm>
            <a:prstGeom prst="rect">
              <a:avLst/>
            </a:prstGeom>
            <a:noFill/>
          </p:spPr>
          <p:txBody>
            <a:bodyPr wrap="none">
              <a:spAutoFit/>
            </a:bodyPr>
            <a:lstStyle/>
            <a:p>
              <a:pPr algn="ctr">
                <a:defRPr/>
              </a:pPr>
              <a:r>
                <a:rPr lang="en-GB" sz="831"/>
                <a:t>62</a:t>
              </a:r>
            </a:p>
            <a:p>
              <a:pPr algn="ctr">
                <a:defRPr/>
              </a:pPr>
              <a:r>
                <a:rPr lang="en-GB" sz="969" b="1"/>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195741" y="5994569"/>
              <a:ext cx="496023" cy="533811"/>
            </a:xfrm>
            <a:prstGeom prst="rect">
              <a:avLst/>
            </a:prstGeom>
            <a:noFill/>
          </p:spPr>
          <p:txBody>
            <a:bodyPr wrap="none">
              <a:spAutoFit/>
            </a:bodyPr>
            <a:lstStyle/>
            <a:p>
              <a:pPr algn="ctr">
                <a:defRPr/>
              </a:pPr>
              <a:r>
                <a:rPr lang="en-GB" sz="831"/>
                <a:t>94</a:t>
              </a:r>
            </a:p>
            <a:p>
              <a:pPr algn="ctr">
                <a:defRPr/>
              </a:pPr>
              <a:r>
                <a:rPr lang="en-GB" sz="969" b="1"/>
                <a:t>Pu</a:t>
              </a:r>
            </a:p>
          </p:txBody>
        </p:sp>
        <p:sp>
          <p:nvSpPr>
            <p:cNvPr id="402" name="TextBox 401"/>
            <p:cNvSpPr txBox="1"/>
            <p:nvPr/>
          </p:nvSpPr>
          <p:spPr>
            <a:xfrm>
              <a:off x="4629175" y="5473151"/>
              <a:ext cx="496023" cy="533811"/>
            </a:xfrm>
            <a:prstGeom prst="rect">
              <a:avLst/>
            </a:prstGeom>
            <a:noFill/>
          </p:spPr>
          <p:txBody>
            <a:bodyPr wrap="none">
              <a:spAutoFit/>
            </a:bodyPr>
            <a:lstStyle/>
            <a:p>
              <a:pPr algn="ctr">
                <a:defRPr/>
              </a:pPr>
              <a:r>
                <a:rPr lang="en-GB" sz="831"/>
                <a:t>63</a:t>
              </a:r>
            </a:p>
            <a:p>
              <a:pPr algn="ctr">
                <a:defRPr/>
              </a:pPr>
              <a:r>
                <a:rPr lang="en-GB" sz="969" b="1" err="1"/>
                <a:t>Eu</a:t>
              </a:r>
              <a:endParaRPr lang="en-GB" sz="969" b="1"/>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598212" y="5994569"/>
              <a:ext cx="556231" cy="533811"/>
            </a:xfrm>
            <a:prstGeom prst="rect">
              <a:avLst/>
            </a:prstGeom>
            <a:noFill/>
          </p:spPr>
          <p:txBody>
            <a:bodyPr wrap="none">
              <a:spAutoFit/>
            </a:bodyPr>
            <a:lstStyle/>
            <a:p>
              <a:pPr algn="ctr">
                <a:defRPr/>
              </a:pPr>
              <a:r>
                <a:rPr lang="en-GB" sz="831"/>
                <a:t>95</a:t>
              </a:r>
            </a:p>
            <a:p>
              <a:pPr algn="ctr">
                <a:defRPr/>
              </a:pPr>
              <a:r>
                <a:rPr lang="en-GB" sz="969" b="1"/>
                <a:t>Am</a:t>
              </a:r>
            </a:p>
          </p:txBody>
        </p:sp>
        <p:sp>
          <p:nvSpPr>
            <p:cNvPr id="406" name="TextBox 405"/>
            <p:cNvSpPr txBox="1"/>
            <p:nvPr/>
          </p:nvSpPr>
          <p:spPr>
            <a:xfrm>
              <a:off x="5051627" y="5473151"/>
              <a:ext cx="514549" cy="533811"/>
            </a:xfrm>
            <a:prstGeom prst="rect">
              <a:avLst/>
            </a:prstGeom>
            <a:noFill/>
          </p:spPr>
          <p:txBody>
            <a:bodyPr wrap="none">
              <a:spAutoFit/>
            </a:bodyPr>
            <a:lstStyle/>
            <a:p>
              <a:pPr algn="ctr">
                <a:defRPr/>
              </a:pPr>
              <a:r>
                <a:rPr lang="en-GB" sz="831"/>
                <a:t>64</a:t>
              </a:r>
            </a:p>
            <a:p>
              <a:pPr algn="ctr">
                <a:defRPr/>
              </a:pPr>
              <a:r>
                <a:rPr lang="en-GB" sz="969" b="1" err="1"/>
                <a:t>Gd</a:t>
              </a:r>
              <a:endParaRPr lang="en-GB" sz="969" b="1"/>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29926" y="5994569"/>
              <a:ext cx="556231" cy="533811"/>
            </a:xfrm>
            <a:prstGeom prst="rect">
              <a:avLst/>
            </a:prstGeom>
            <a:noFill/>
          </p:spPr>
          <p:txBody>
            <a:bodyPr wrap="none">
              <a:spAutoFit/>
            </a:bodyPr>
            <a:lstStyle/>
            <a:p>
              <a:pPr algn="ctr">
                <a:defRPr/>
              </a:pPr>
              <a:r>
                <a:rPr lang="en-GB" sz="831"/>
                <a:t>96</a:t>
              </a:r>
            </a:p>
            <a:p>
              <a:pPr algn="ctr">
                <a:defRPr/>
              </a:pPr>
              <a:r>
                <a:rPr lang="en-GB" sz="969" b="1"/>
                <a:t>Cm</a:t>
              </a:r>
            </a:p>
          </p:txBody>
        </p:sp>
        <p:sp>
          <p:nvSpPr>
            <p:cNvPr id="410" name="TextBox 409"/>
            <p:cNvSpPr txBox="1"/>
            <p:nvPr/>
          </p:nvSpPr>
          <p:spPr>
            <a:xfrm>
              <a:off x="5498392" y="5473151"/>
              <a:ext cx="484445" cy="533811"/>
            </a:xfrm>
            <a:prstGeom prst="rect">
              <a:avLst/>
            </a:prstGeom>
            <a:noFill/>
          </p:spPr>
          <p:txBody>
            <a:bodyPr wrap="none">
              <a:spAutoFit/>
            </a:bodyPr>
            <a:lstStyle/>
            <a:p>
              <a:pPr algn="ctr">
                <a:defRPr/>
              </a:pPr>
              <a:r>
                <a:rPr lang="en-GB" sz="831"/>
                <a:t>65</a:t>
              </a:r>
            </a:p>
            <a:p>
              <a:pPr algn="ctr">
                <a:defRPr/>
              </a:pPr>
              <a:r>
                <a:rPr lang="en-GB" sz="969" b="1"/>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491742" y="5994569"/>
              <a:ext cx="496023" cy="533811"/>
            </a:xfrm>
            <a:prstGeom prst="rect">
              <a:avLst/>
            </a:prstGeom>
            <a:noFill/>
          </p:spPr>
          <p:txBody>
            <a:bodyPr wrap="none">
              <a:spAutoFit/>
            </a:bodyPr>
            <a:lstStyle/>
            <a:p>
              <a:pPr algn="ctr">
                <a:defRPr/>
              </a:pPr>
              <a:r>
                <a:rPr lang="en-GB" sz="831"/>
                <a:t>97</a:t>
              </a:r>
            </a:p>
            <a:p>
              <a:pPr algn="ctr">
                <a:defRPr/>
              </a:pPr>
              <a:r>
                <a:rPr lang="en-GB" sz="969" b="1"/>
                <a:t>Bk</a:t>
              </a:r>
            </a:p>
          </p:txBody>
        </p:sp>
        <p:sp>
          <p:nvSpPr>
            <p:cNvPr id="414" name="TextBox 413"/>
            <p:cNvSpPr txBox="1"/>
            <p:nvPr/>
          </p:nvSpPr>
          <p:spPr>
            <a:xfrm>
              <a:off x="5925177" y="5473151"/>
              <a:ext cx="496023" cy="533811"/>
            </a:xfrm>
            <a:prstGeom prst="rect">
              <a:avLst/>
            </a:prstGeom>
            <a:noFill/>
          </p:spPr>
          <p:txBody>
            <a:bodyPr wrap="none">
              <a:spAutoFit/>
            </a:bodyPr>
            <a:lstStyle/>
            <a:p>
              <a:pPr algn="ctr">
                <a:defRPr/>
              </a:pPr>
              <a:r>
                <a:rPr lang="en-GB" sz="831"/>
                <a:t>66</a:t>
              </a:r>
            </a:p>
            <a:p>
              <a:pPr algn="ctr">
                <a:defRPr/>
              </a:pPr>
              <a:r>
                <a:rPr lang="en-GB" sz="969" b="1" err="1"/>
                <a:t>Dy</a:t>
              </a:r>
              <a:endParaRPr lang="en-GB" sz="969" b="1"/>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43142" y="5994569"/>
              <a:ext cx="456655" cy="533811"/>
            </a:xfrm>
            <a:prstGeom prst="rect">
              <a:avLst/>
            </a:prstGeom>
            <a:noFill/>
          </p:spPr>
          <p:txBody>
            <a:bodyPr wrap="none">
              <a:spAutoFit/>
            </a:bodyPr>
            <a:lstStyle/>
            <a:p>
              <a:pPr algn="ctr">
                <a:defRPr/>
              </a:pPr>
              <a:r>
                <a:rPr lang="en-GB" sz="831"/>
                <a:t>98</a:t>
              </a:r>
            </a:p>
            <a:p>
              <a:pPr algn="ctr">
                <a:defRPr/>
              </a:pPr>
              <a:r>
                <a:rPr lang="en-GB" sz="969" b="1" err="1"/>
                <a:t>Cf</a:t>
              </a:r>
              <a:endParaRPr lang="en-GB" sz="969" b="1"/>
            </a:p>
          </p:txBody>
        </p:sp>
        <p:sp>
          <p:nvSpPr>
            <p:cNvPr id="418" name="TextBox 417"/>
            <p:cNvSpPr txBox="1"/>
            <p:nvPr/>
          </p:nvSpPr>
          <p:spPr>
            <a:xfrm>
              <a:off x="6352259" y="5473151"/>
              <a:ext cx="505286" cy="533811"/>
            </a:xfrm>
            <a:prstGeom prst="rect">
              <a:avLst/>
            </a:prstGeom>
            <a:noFill/>
          </p:spPr>
          <p:txBody>
            <a:bodyPr wrap="none">
              <a:spAutoFit/>
            </a:bodyPr>
            <a:lstStyle/>
            <a:p>
              <a:pPr algn="ctr">
                <a:defRPr/>
              </a:pPr>
              <a:r>
                <a:rPr lang="en-GB" sz="831"/>
                <a:t>67</a:t>
              </a:r>
            </a:p>
            <a:p>
              <a:pPr algn="ctr">
                <a:defRPr/>
              </a:pPr>
              <a:r>
                <a:rPr lang="en-GB" sz="969" b="1" err="1"/>
                <a:t>Ho</a:t>
              </a:r>
              <a:endParaRPr lang="en-GB" sz="969" b="1"/>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60662" y="5994569"/>
              <a:ext cx="486760" cy="533811"/>
            </a:xfrm>
            <a:prstGeom prst="rect">
              <a:avLst/>
            </a:prstGeom>
            <a:noFill/>
          </p:spPr>
          <p:txBody>
            <a:bodyPr wrap="none">
              <a:spAutoFit/>
            </a:bodyPr>
            <a:lstStyle/>
            <a:p>
              <a:pPr algn="ctr">
                <a:defRPr/>
              </a:pPr>
              <a:r>
                <a:rPr lang="en-GB" sz="831"/>
                <a:t>99</a:t>
              </a:r>
            </a:p>
            <a:p>
              <a:pPr algn="ctr">
                <a:defRPr/>
              </a:pPr>
              <a:r>
                <a:rPr lang="en-GB" sz="969" b="1" err="1"/>
                <a:t>Es</a:t>
              </a:r>
              <a:endParaRPr lang="en-GB" sz="969" b="1"/>
            </a:p>
          </p:txBody>
        </p:sp>
        <p:sp>
          <p:nvSpPr>
            <p:cNvPr id="422" name="TextBox 421"/>
            <p:cNvSpPr txBox="1"/>
            <p:nvPr/>
          </p:nvSpPr>
          <p:spPr>
            <a:xfrm>
              <a:off x="6809148" y="5473151"/>
              <a:ext cx="456655" cy="533811"/>
            </a:xfrm>
            <a:prstGeom prst="rect">
              <a:avLst/>
            </a:prstGeom>
            <a:noFill/>
          </p:spPr>
          <p:txBody>
            <a:bodyPr wrap="none">
              <a:spAutoFit/>
            </a:bodyPr>
            <a:lstStyle/>
            <a:p>
              <a:pPr algn="ctr">
                <a:defRPr/>
              </a:pPr>
              <a:r>
                <a:rPr lang="en-GB" sz="831"/>
                <a:t>68</a:t>
              </a:r>
            </a:p>
            <a:p>
              <a:pPr algn="ctr">
                <a:defRPr/>
              </a:pPr>
              <a:r>
                <a:rPr lang="en-GB" sz="969" b="1" err="1"/>
                <a:t>Er</a:t>
              </a:r>
              <a:endParaRPr lang="en-GB" sz="969" b="1"/>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768062" y="5994569"/>
              <a:ext cx="535388" cy="533811"/>
            </a:xfrm>
            <a:prstGeom prst="rect">
              <a:avLst/>
            </a:prstGeom>
            <a:noFill/>
          </p:spPr>
          <p:txBody>
            <a:bodyPr wrap="none">
              <a:spAutoFit/>
            </a:bodyPr>
            <a:lstStyle/>
            <a:p>
              <a:pPr algn="ctr">
                <a:defRPr/>
              </a:pPr>
              <a:r>
                <a:rPr lang="en-GB" sz="831"/>
                <a:t>100</a:t>
              </a:r>
            </a:p>
            <a:p>
              <a:pPr algn="ctr">
                <a:defRPr/>
              </a:pPr>
              <a:r>
                <a:rPr lang="en-GB" sz="969" b="1" err="1"/>
                <a:t>Fm</a:t>
              </a:r>
              <a:endParaRPr lang="en-GB" sz="969" b="1"/>
            </a:p>
          </p:txBody>
        </p:sp>
        <p:sp>
          <p:nvSpPr>
            <p:cNvPr id="426" name="TextBox 425"/>
            <p:cNvSpPr txBox="1"/>
            <p:nvPr/>
          </p:nvSpPr>
          <p:spPr>
            <a:xfrm>
              <a:off x="7201495" y="5473151"/>
              <a:ext cx="535388" cy="533811"/>
            </a:xfrm>
            <a:prstGeom prst="rect">
              <a:avLst/>
            </a:prstGeom>
            <a:noFill/>
          </p:spPr>
          <p:txBody>
            <a:bodyPr wrap="none">
              <a:spAutoFit/>
            </a:bodyPr>
            <a:lstStyle/>
            <a:p>
              <a:pPr algn="ctr">
                <a:defRPr/>
              </a:pPr>
              <a:r>
                <a:rPr lang="en-GB" sz="831"/>
                <a:t>69</a:t>
              </a:r>
            </a:p>
            <a:p>
              <a:pPr algn="ctr">
                <a:defRPr/>
              </a:pPr>
              <a:r>
                <a:rPr lang="en-GB" sz="969" b="1"/>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05267" y="5994569"/>
              <a:ext cx="526126" cy="533811"/>
            </a:xfrm>
            <a:prstGeom prst="rect">
              <a:avLst/>
            </a:prstGeom>
            <a:noFill/>
          </p:spPr>
          <p:txBody>
            <a:bodyPr wrap="none">
              <a:spAutoFit/>
            </a:bodyPr>
            <a:lstStyle/>
            <a:p>
              <a:pPr algn="ctr">
                <a:defRPr/>
              </a:pPr>
              <a:r>
                <a:rPr lang="en-GB" sz="831"/>
                <a:t>101</a:t>
              </a:r>
            </a:p>
            <a:p>
              <a:pPr algn="ctr">
                <a:defRPr/>
              </a:pPr>
              <a:r>
                <a:rPr lang="en-GB" sz="969" b="1" err="1"/>
                <a:t>Md</a:t>
              </a:r>
              <a:endParaRPr lang="en-GB" sz="969" b="1"/>
            </a:p>
          </p:txBody>
        </p:sp>
        <p:sp>
          <p:nvSpPr>
            <p:cNvPr id="430" name="TextBox 429"/>
            <p:cNvSpPr txBox="1"/>
            <p:nvPr/>
          </p:nvSpPr>
          <p:spPr>
            <a:xfrm>
              <a:off x="7652892" y="5464545"/>
              <a:ext cx="496023" cy="533811"/>
            </a:xfrm>
            <a:prstGeom prst="rect">
              <a:avLst/>
            </a:prstGeom>
            <a:noFill/>
          </p:spPr>
          <p:txBody>
            <a:bodyPr wrap="none">
              <a:spAutoFit/>
            </a:bodyPr>
            <a:lstStyle/>
            <a:p>
              <a:pPr algn="ctr">
                <a:defRPr/>
              </a:pPr>
              <a:r>
                <a:rPr lang="en-GB" sz="831"/>
                <a:t>70</a:t>
              </a:r>
            </a:p>
            <a:p>
              <a:pPr algn="ctr">
                <a:defRPr/>
              </a:pPr>
              <a:r>
                <a:rPr lang="en-GB" sz="969" b="1" err="1"/>
                <a:t>Yb</a:t>
              </a:r>
              <a:endParaRPr lang="en-GB" sz="969" b="1"/>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38138" y="5994569"/>
              <a:ext cx="523811" cy="533811"/>
            </a:xfrm>
            <a:prstGeom prst="rect">
              <a:avLst/>
            </a:prstGeom>
            <a:noFill/>
          </p:spPr>
          <p:txBody>
            <a:bodyPr wrap="none">
              <a:spAutoFit/>
            </a:bodyPr>
            <a:lstStyle/>
            <a:p>
              <a:pPr algn="ctr">
                <a:defRPr/>
              </a:pPr>
              <a:r>
                <a:rPr lang="en-GB" sz="831"/>
                <a:t>102</a:t>
              </a:r>
            </a:p>
            <a:p>
              <a:pPr algn="ctr">
                <a:defRPr/>
              </a:pPr>
              <a:r>
                <a:rPr lang="en-GB" sz="969" b="1"/>
                <a:t>No</a:t>
              </a:r>
            </a:p>
          </p:txBody>
        </p:sp>
        <p:sp>
          <p:nvSpPr>
            <p:cNvPr id="434" name="TextBox 433"/>
            <p:cNvSpPr txBox="1"/>
            <p:nvPr/>
          </p:nvSpPr>
          <p:spPr>
            <a:xfrm>
              <a:off x="8091254" y="5473151"/>
              <a:ext cx="484445" cy="533811"/>
            </a:xfrm>
            <a:prstGeom prst="rect">
              <a:avLst/>
            </a:prstGeom>
            <a:noFill/>
          </p:spPr>
          <p:txBody>
            <a:bodyPr wrap="none">
              <a:spAutoFit/>
            </a:bodyPr>
            <a:lstStyle/>
            <a:p>
              <a:pPr algn="ctr">
                <a:defRPr/>
              </a:pPr>
              <a:r>
                <a:rPr lang="en-GB" sz="831"/>
                <a:t>71</a:t>
              </a:r>
            </a:p>
            <a:p>
              <a:pPr algn="ctr">
                <a:defRPr/>
              </a:pPr>
              <a:r>
                <a:rPr lang="en-GB" sz="969" b="1"/>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069851" y="5994569"/>
              <a:ext cx="523811" cy="533811"/>
            </a:xfrm>
            <a:prstGeom prst="rect">
              <a:avLst/>
            </a:prstGeom>
            <a:noFill/>
          </p:spPr>
          <p:txBody>
            <a:bodyPr wrap="none">
              <a:spAutoFit/>
            </a:bodyPr>
            <a:lstStyle/>
            <a:p>
              <a:pPr algn="ctr">
                <a:defRPr/>
              </a:pPr>
              <a:r>
                <a:rPr lang="en-GB" sz="831"/>
                <a:t>103</a:t>
              </a:r>
            </a:p>
            <a:p>
              <a:pPr algn="ctr">
                <a:defRPr/>
              </a:pPr>
              <a:r>
                <a:rPr lang="en-GB" sz="969" b="1" err="1"/>
                <a:t>Lw</a:t>
              </a:r>
              <a:endParaRPr lang="en-GB" sz="969" b="1"/>
            </a:p>
          </p:txBody>
        </p:sp>
      </p:grpSp>
      <p:sp>
        <p:nvSpPr>
          <p:cNvPr id="14475" name="TextBox 237"/>
          <p:cNvSpPr txBox="1">
            <a:spLocks noChangeArrowheads="1"/>
          </p:cNvSpPr>
          <p:nvPr/>
        </p:nvSpPr>
        <p:spPr bwMode="auto">
          <a:xfrm>
            <a:off x="4982285" y="2988470"/>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11</a:t>
            </a:r>
          </a:p>
        </p:txBody>
      </p:sp>
      <p:cxnSp>
        <p:nvCxnSpPr>
          <p:cNvPr id="248" name="Straight Connector 247"/>
          <p:cNvCxnSpPr/>
          <p:nvPr/>
        </p:nvCxnSpPr>
        <p:spPr>
          <a:xfrm>
            <a:off x="7065169" y="2132410"/>
            <a:ext cx="29170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Oval 2">
            <a:extLst>
              <a:ext uri="{FF2B5EF4-FFF2-40B4-BE49-F238E27FC236}">
                <a16:creationId xmlns:a16="http://schemas.microsoft.com/office/drawing/2014/main" id="{03B28DBA-49F3-2F8F-8EB7-8ED13A5DDD23}"/>
              </a:ext>
            </a:extLst>
          </p:cNvPr>
          <p:cNvSpPr/>
          <p:nvPr/>
        </p:nvSpPr>
        <p:spPr>
          <a:xfrm>
            <a:off x="1889603" y="2127649"/>
            <a:ext cx="523397"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5AC7440C-1431-FE2A-D384-D383A6D00B51}"/>
              </a:ext>
            </a:extLst>
          </p:cNvPr>
          <p:cNvSpPr/>
          <p:nvPr/>
        </p:nvSpPr>
        <p:spPr>
          <a:xfrm>
            <a:off x="5439015" y="2838451"/>
            <a:ext cx="523397"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7F324177-B932-D43A-6D5F-63E52CB69A44}"/>
              </a:ext>
            </a:extLst>
          </p:cNvPr>
          <p:cNvSpPr/>
          <p:nvPr/>
        </p:nvSpPr>
        <p:spPr>
          <a:xfrm>
            <a:off x="6478334" y="2838451"/>
            <a:ext cx="623703"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CD36BDE-92AB-2EDD-2D82-9D88CD7DC610}"/>
              </a:ext>
            </a:extLst>
          </p:cNvPr>
          <p:cNvSpPr/>
          <p:nvPr/>
        </p:nvSpPr>
        <p:spPr>
          <a:xfrm>
            <a:off x="2233614" y="2862937"/>
            <a:ext cx="437000"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17829D3-4839-A7A4-9EAB-DF145F90DD00}"/>
              </a:ext>
            </a:extLst>
          </p:cNvPr>
          <p:cNvSpPr/>
          <p:nvPr/>
        </p:nvSpPr>
        <p:spPr>
          <a:xfrm>
            <a:off x="2246096" y="3892321"/>
            <a:ext cx="394355"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87B4C96-3239-DE52-AF50-B1D61714D3BB}"/>
              </a:ext>
            </a:extLst>
          </p:cNvPr>
          <p:cNvSpPr/>
          <p:nvPr/>
        </p:nvSpPr>
        <p:spPr>
          <a:xfrm>
            <a:off x="1864642" y="3180112"/>
            <a:ext cx="523397"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39DC371-997B-973E-F1B5-D31143C41B27}"/>
              </a:ext>
            </a:extLst>
          </p:cNvPr>
          <p:cNvSpPr/>
          <p:nvPr/>
        </p:nvSpPr>
        <p:spPr>
          <a:xfrm>
            <a:off x="5847119" y="2482649"/>
            <a:ext cx="1265678"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3584973"/>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33"/>
          <p:cNvSpPr>
            <a:spLocks noChangeArrowheads="1"/>
          </p:cNvSpPr>
          <p:nvPr/>
        </p:nvSpPr>
        <p:spPr bwMode="auto">
          <a:xfrm>
            <a:off x="5581651" y="2501505"/>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87" name="Rectangle 216"/>
          <p:cNvSpPr>
            <a:spLocks noChangeArrowheads="1"/>
          </p:cNvSpPr>
          <p:nvPr/>
        </p:nvSpPr>
        <p:spPr bwMode="auto">
          <a:xfrm>
            <a:off x="2006205" y="2870598"/>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88" name="Rectangle 217"/>
          <p:cNvSpPr>
            <a:spLocks noChangeArrowheads="1"/>
          </p:cNvSpPr>
          <p:nvPr/>
        </p:nvSpPr>
        <p:spPr bwMode="auto">
          <a:xfrm>
            <a:off x="2012157" y="321707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89" name="Rectangle 219"/>
          <p:cNvSpPr>
            <a:spLocks noChangeArrowheads="1"/>
          </p:cNvSpPr>
          <p:nvPr/>
        </p:nvSpPr>
        <p:spPr bwMode="auto">
          <a:xfrm>
            <a:off x="2007395" y="3907632"/>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0" name="Rectangle 220"/>
          <p:cNvSpPr>
            <a:spLocks noChangeArrowheads="1"/>
          </p:cNvSpPr>
          <p:nvPr/>
        </p:nvSpPr>
        <p:spPr bwMode="auto">
          <a:xfrm>
            <a:off x="2302670" y="3904061"/>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1" name="Rectangle 221"/>
          <p:cNvSpPr>
            <a:spLocks noChangeArrowheads="1"/>
          </p:cNvSpPr>
          <p:nvPr/>
        </p:nvSpPr>
        <p:spPr bwMode="auto">
          <a:xfrm>
            <a:off x="2296717" y="3565923"/>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2" name="Rectangle 222"/>
          <p:cNvSpPr>
            <a:spLocks noChangeArrowheads="1"/>
          </p:cNvSpPr>
          <p:nvPr/>
        </p:nvSpPr>
        <p:spPr bwMode="auto">
          <a:xfrm>
            <a:off x="2301479" y="3218261"/>
            <a:ext cx="26550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93" name="Rectangle 224"/>
          <p:cNvSpPr>
            <a:spLocks noChangeArrowheads="1"/>
          </p:cNvSpPr>
          <p:nvPr/>
        </p:nvSpPr>
        <p:spPr bwMode="auto">
          <a:xfrm>
            <a:off x="2301479" y="2865836"/>
            <a:ext cx="26550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94" name="Rectangle 225"/>
          <p:cNvSpPr>
            <a:spLocks noChangeArrowheads="1"/>
          </p:cNvSpPr>
          <p:nvPr/>
        </p:nvSpPr>
        <p:spPr bwMode="auto">
          <a:xfrm>
            <a:off x="2901555" y="3218261"/>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95" name="Rectangle 226"/>
          <p:cNvSpPr>
            <a:spLocks noChangeArrowheads="1"/>
          </p:cNvSpPr>
          <p:nvPr/>
        </p:nvSpPr>
        <p:spPr bwMode="auto">
          <a:xfrm>
            <a:off x="2901555" y="3561161"/>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6" name="Rectangle 227"/>
          <p:cNvSpPr>
            <a:spLocks noChangeArrowheads="1"/>
          </p:cNvSpPr>
          <p:nvPr/>
        </p:nvSpPr>
        <p:spPr bwMode="auto">
          <a:xfrm>
            <a:off x="2892030" y="3908823"/>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7" name="Rectangle 228"/>
          <p:cNvSpPr>
            <a:spLocks noChangeArrowheads="1"/>
          </p:cNvSpPr>
          <p:nvPr/>
        </p:nvSpPr>
        <p:spPr bwMode="auto">
          <a:xfrm>
            <a:off x="3506392" y="3220642"/>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98" name="Rectangle 229"/>
          <p:cNvSpPr>
            <a:spLocks noChangeArrowheads="1"/>
          </p:cNvSpPr>
          <p:nvPr/>
        </p:nvSpPr>
        <p:spPr bwMode="auto">
          <a:xfrm>
            <a:off x="3792142" y="319683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399" name="Rectangle 230"/>
          <p:cNvSpPr>
            <a:spLocks noChangeArrowheads="1"/>
          </p:cNvSpPr>
          <p:nvPr/>
        </p:nvSpPr>
        <p:spPr bwMode="auto">
          <a:xfrm>
            <a:off x="4101705" y="319683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0" name="Rectangle 231"/>
          <p:cNvSpPr>
            <a:spLocks noChangeArrowheads="1"/>
          </p:cNvSpPr>
          <p:nvPr/>
        </p:nvSpPr>
        <p:spPr bwMode="auto">
          <a:xfrm>
            <a:off x="4997055" y="319683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1" name="Rectangle 232"/>
          <p:cNvSpPr>
            <a:spLocks noChangeArrowheads="1"/>
          </p:cNvSpPr>
          <p:nvPr/>
        </p:nvSpPr>
        <p:spPr bwMode="auto">
          <a:xfrm>
            <a:off x="5295901" y="319683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2" name="Rectangle 234"/>
          <p:cNvSpPr>
            <a:spLocks noChangeArrowheads="1"/>
          </p:cNvSpPr>
          <p:nvPr/>
        </p:nvSpPr>
        <p:spPr bwMode="auto">
          <a:xfrm>
            <a:off x="5586414" y="2862264"/>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3" name="Rectangle 235"/>
          <p:cNvSpPr>
            <a:spLocks noChangeArrowheads="1"/>
          </p:cNvSpPr>
          <p:nvPr/>
        </p:nvSpPr>
        <p:spPr bwMode="auto">
          <a:xfrm>
            <a:off x="5881689" y="2847976"/>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4" name="Rectangle 236"/>
          <p:cNvSpPr>
            <a:spLocks noChangeArrowheads="1"/>
          </p:cNvSpPr>
          <p:nvPr/>
        </p:nvSpPr>
        <p:spPr bwMode="auto">
          <a:xfrm>
            <a:off x="6181726" y="2852739"/>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5" name="Rectangle 238"/>
          <p:cNvSpPr>
            <a:spLocks noChangeArrowheads="1"/>
          </p:cNvSpPr>
          <p:nvPr/>
        </p:nvSpPr>
        <p:spPr bwMode="auto">
          <a:xfrm>
            <a:off x="6780611" y="2495551"/>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6" name="Rectangle 239"/>
          <p:cNvSpPr>
            <a:spLocks noChangeArrowheads="1"/>
          </p:cNvSpPr>
          <p:nvPr/>
        </p:nvSpPr>
        <p:spPr bwMode="auto">
          <a:xfrm>
            <a:off x="6790136" y="2857501"/>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07" name="Rectangle 240"/>
          <p:cNvSpPr>
            <a:spLocks noChangeArrowheads="1"/>
          </p:cNvSpPr>
          <p:nvPr/>
        </p:nvSpPr>
        <p:spPr bwMode="auto">
          <a:xfrm>
            <a:off x="5886451" y="3894536"/>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8" name="Rectangle 241"/>
          <p:cNvSpPr>
            <a:spLocks noChangeArrowheads="1"/>
          </p:cNvSpPr>
          <p:nvPr/>
        </p:nvSpPr>
        <p:spPr bwMode="auto">
          <a:xfrm>
            <a:off x="6172201" y="3883820"/>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9" name="Rectangle 242"/>
          <p:cNvSpPr>
            <a:spLocks noChangeArrowheads="1"/>
          </p:cNvSpPr>
          <p:nvPr/>
        </p:nvSpPr>
        <p:spPr bwMode="auto">
          <a:xfrm>
            <a:off x="3501630" y="3563542"/>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0" name="Rectangle 243"/>
          <p:cNvSpPr>
            <a:spLocks noChangeArrowheads="1"/>
          </p:cNvSpPr>
          <p:nvPr/>
        </p:nvSpPr>
        <p:spPr bwMode="auto">
          <a:xfrm>
            <a:off x="3506392" y="3896917"/>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2" name="Rectangle 3"/>
          <p:cNvSpPr>
            <a:spLocks noChangeArrowheads="1"/>
          </p:cNvSpPr>
          <p:nvPr/>
        </p:nvSpPr>
        <p:spPr bwMode="auto">
          <a:xfrm>
            <a:off x="1976438" y="2159795"/>
            <a:ext cx="286941"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13" name="Rectangle 212"/>
          <p:cNvSpPr>
            <a:spLocks noChangeArrowheads="1"/>
          </p:cNvSpPr>
          <p:nvPr/>
        </p:nvSpPr>
        <p:spPr bwMode="auto">
          <a:xfrm>
            <a:off x="5900739" y="2497932"/>
            <a:ext cx="264319"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14" name="Rectangle 213"/>
          <p:cNvSpPr>
            <a:spLocks noChangeArrowheads="1"/>
          </p:cNvSpPr>
          <p:nvPr/>
        </p:nvSpPr>
        <p:spPr bwMode="auto">
          <a:xfrm>
            <a:off x="6196013" y="2488407"/>
            <a:ext cx="25836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15" name="Rectangle 214"/>
          <p:cNvSpPr>
            <a:spLocks noChangeArrowheads="1"/>
          </p:cNvSpPr>
          <p:nvPr/>
        </p:nvSpPr>
        <p:spPr bwMode="auto">
          <a:xfrm>
            <a:off x="6509149" y="2497932"/>
            <a:ext cx="25955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16416" name="Rectangle 218"/>
          <p:cNvSpPr>
            <a:spLocks noChangeArrowheads="1"/>
          </p:cNvSpPr>
          <p:nvPr/>
        </p:nvSpPr>
        <p:spPr bwMode="auto">
          <a:xfrm>
            <a:off x="6490099" y="2845595"/>
            <a:ext cx="259556" cy="347884"/>
          </a:xfrm>
          <a:prstGeom prst="rect">
            <a:avLst/>
          </a:prstGeom>
          <a:noFill/>
          <a:ln>
            <a:noFill/>
          </a:ln>
        </p:spPr>
        <p:txBody>
          <a:bodyPr lIns="67500" tIns="35100" rIns="67500" bIns="351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solidFill>
                <a:schemeClr val="tx1"/>
              </a:solidFill>
            </a:endParaRPr>
          </a:p>
        </p:txBody>
      </p:sp>
      <p:sp>
        <p:nvSpPr>
          <p:cNvPr id="2" name="Title 1"/>
          <p:cNvSpPr>
            <a:spLocks noGrp="1"/>
          </p:cNvSpPr>
          <p:nvPr>
            <p:ph type="title"/>
          </p:nvPr>
        </p:nvSpPr>
        <p:spPr>
          <a:xfrm>
            <a:off x="294085" y="997150"/>
            <a:ext cx="6172200" cy="558403"/>
          </a:xfrm>
        </p:spPr>
        <p:txBody>
          <a:bodyPr>
            <a:normAutofit/>
          </a:bodyPr>
          <a:lstStyle/>
          <a:p>
            <a:pPr>
              <a:defRPr/>
            </a:pPr>
            <a:r>
              <a:rPr lang="en-GB" sz="2492" dirty="0"/>
              <a:t>Periodic Table: Pyrotechnics</a:t>
            </a:r>
          </a:p>
        </p:txBody>
      </p:sp>
      <p:sp>
        <p:nvSpPr>
          <p:cNvPr id="16419" name="TextBox 16"/>
          <p:cNvSpPr txBox="1">
            <a:spLocks noChangeArrowheads="1"/>
          </p:cNvSpPr>
          <p:nvPr/>
        </p:nvSpPr>
        <p:spPr bwMode="auto">
          <a:xfrm>
            <a:off x="2008017" y="1919288"/>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a:t>
            </a:r>
          </a:p>
        </p:txBody>
      </p:sp>
      <p:sp>
        <p:nvSpPr>
          <p:cNvPr id="19" name="TextBox 18"/>
          <p:cNvSpPr txBox="1"/>
          <p:nvPr/>
        </p:nvSpPr>
        <p:spPr>
          <a:xfrm>
            <a:off x="1594893" y="4213623"/>
            <a:ext cx="243978" cy="220188"/>
          </a:xfrm>
          <a:prstGeom prst="rect">
            <a:avLst/>
          </a:prstGeom>
          <a:noFill/>
        </p:spPr>
        <p:txBody>
          <a:bodyPr wrap="none">
            <a:spAutoFit/>
          </a:bodyPr>
          <a:lstStyle/>
          <a:p>
            <a:pPr algn="ctr">
              <a:defRPr/>
            </a:pPr>
            <a:r>
              <a:rPr lang="en-GB" sz="831"/>
              <a:t>7</a:t>
            </a:r>
          </a:p>
        </p:txBody>
      </p:sp>
      <p:cxnSp>
        <p:nvCxnSpPr>
          <p:cNvPr id="21" name="Straight Connector 20"/>
          <p:cNvCxnSpPr/>
          <p:nvPr/>
        </p:nvCxnSpPr>
        <p:spPr>
          <a:xfrm>
            <a:off x="1980010" y="1735931"/>
            <a:ext cx="0" cy="283964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2278856" y="2152651"/>
            <a:ext cx="0" cy="24229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481139" y="2146697"/>
            <a:ext cx="79771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568553" y="2481263"/>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990754" y="2150270"/>
            <a:ext cx="292837" cy="369332"/>
          </a:xfrm>
          <a:prstGeom prst="rect">
            <a:avLst/>
          </a:prstGeom>
          <a:noFill/>
        </p:spPr>
        <p:txBody>
          <a:bodyPr wrap="none">
            <a:spAutoFit/>
          </a:bodyPr>
          <a:lstStyle/>
          <a:p>
            <a:pPr algn="ctr">
              <a:defRPr/>
            </a:pPr>
            <a:r>
              <a:rPr lang="en-GB" sz="831"/>
              <a:t>1</a:t>
            </a:r>
          </a:p>
          <a:p>
            <a:pPr>
              <a:defRPr/>
            </a:pPr>
            <a:r>
              <a:rPr lang="en-GB" sz="969" b="1"/>
              <a:t>H</a:t>
            </a:r>
          </a:p>
        </p:txBody>
      </p:sp>
      <p:sp>
        <p:nvSpPr>
          <p:cNvPr id="27" name="TextBox 26"/>
          <p:cNvSpPr txBox="1"/>
          <p:nvPr/>
        </p:nvSpPr>
        <p:spPr>
          <a:xfrm>
            <a:off x="1994893" y="2481263"/>
            <a:ext cx="295274" cy="369332"/>
          </a:xfrm>
          <a:prstGeom prst="rect">
            <a:avLst/>
          </a:prstGeom>
          <a:noFill/>
        </p:spPr>
        <p:txBody>
          <a:bodyPr wrap="none">
            <a:spAutoFit/>
          </a:bodyPr>
          <a:lstStyle/>
          <a:p>
            <a:pPr algn="ctr">
              <a:defRPr/>
            </a:pPr>
            <a:r>
              <a:rPr lang="en-GB" sz="831"/>
              <a:t>3</a:t>
            </a:r>
          </a:p>
          <a:p>
            <a:pPr algn="ctr">
              <a:defRPr/>
            </a:pPr>
            <a:r>
              <a:rPr lang="en-GB" sz="969" b="1"/>
              <a:t>Li</a:t>
            </a:r>
          </a:p>
        </p:txBody>
      </p:sp>
      <p:cxnSp>
        <p:nvCxnSpPr>
          <p:cNvPr id="28" name="Straight Connector 27"/>
          <p:cNvCxnSpPr/>
          <p:nvPr/>
        </p:nvCxnSpPr>
        <p:spPr>
          <a:xfrm>
            <a:off x="5568553" y="2831306"/>
            <a:ext cx="17954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964301" y="2831307"/>
            <a:ext cx="343364" cy="369332"/>
          </a:xfrm>
          <a:prstGeom prst="rect">
            <a:avLst/>
          </a:prstGeom>
          <a:noFill/>
        </p:spPr>
        <p:txBody>
          <a:bodyPr wrap="none">
            <a:spAutoFit/>
          </a:bodyPr>
          <a:lstStyle/>
          <a:p>
            <a:pPr algn="ctr">
              <a:defRPr/>
            </a:pPr>
            <a:r>
              <a:rPr lang="en-GB" sz="831"/>
              <a:t>11</a:t>
            </a:r>
          </a:p>
          <a:p>
            <a:pPr algn="ctr">
              <a:defRPr/>
            </a:pPr>
            <a:r>
              <a:rPr lang="en-GB" sz="969" b="1"/>
              <a:t>Na</a:t>
            </a:r>
          </a:p>
        </p:txBody>
      </p:sp>
      <p:cxnSp>
        <p:nvCxnSpPr>
          <p:cNvPr id="30" name="Straight Connector 29"/>
          <p:cNvCxnSpPr/>
          <p:nvPr/>
        </p:nvCxnSpPr>
        <p:spPr>
          <a:xfrm>
            <a:off x="1481137" y="318016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980170" y="3178970"/>
            <a:ext cx="303289" cy="369332"/>
          </a:xfrm>
          <a:prstGeom prst="rect">
            <a:avLst/>
          </a:prstGeom>
          <a:noFill/>
        </p:spPr>
        <p:txBody>
          <a:bodyPr wrap="none">
            <a:spAutoFit/>
          </a:bodyPr>
          <a:lstStyle/>
          <a:p>
            <a:pPr algn="ctr">
              <a:defRPr/>
            </a:pPr>
            <a:r>
              <a:rPr lang="en-GB" sz="831"/>
              <a:t>19</a:t>
            </a:r>
          </a:p>
          <a:p>
            <a:pPr algn="ctr">
              <a:defRPr/>
            </a:pPr>
            <a:r>
              <a:rPr lang="en-GB" sz="969" b="1"/>
              <a:t>K</a:t>
            </a:r>
          </a:p>
        </p:txBody>
      </p:sp>
      <p:sp>
        <p:nvSpPr>
          <p:cNvPr id="32" name="TextBox 31"/>
          <p:cNvSpPr txBox="1"/>
          <p:nvPr/>
        </p:nvSpPr>
        <p:spPr>
          <a:xfrm>
            <a:off x="1953950" y="3529013"/>
            <a:ext cx="349776" cy="369332"/>
          </a:xfrm>
          <a:prstGeom prst="rect">
            <a:avLst/>
          </a:prstGeom>
          <a:noFill/>
        </p:spPr>
        <p:txBody>
          <a:bodyPr wrap="none">
            <a:spAutoFit/>
          </a:bodyPr>
          <a:lstStyle/>
          <a:p>
            <a:pPr algn="ctr">
              <a:defRPr/>
            </a:pPr>
            <a:r>
              <a:rPr lang="en-GB" sz="831"/>
              <a:t>37</a:t>
            </a:r>
          </a:p>
          <a:p>
            <a:pPr algn="ctr">
              <a:defRPr/>
            </a:pPr>
            <a:r>
              <a:rPr lang="en-GB" sz="969" b="1" err="1"/>
              <a:t>Rb</a:t>
            </a:r>
            <a:endParaRPr lang="en-GB" sz="969" b="1"/>
          </a:p>
        </p:txBody>
      </p:sp>
      <p:sp>
        <p:nvSpPr>
          <p:cNvPr id="33" name="TextBox 32"/>
          <p:cNvSpPr txBox="1"/>
          <p:nvPr/>
        </p:nvSpPr>
        <p:spPr>
          <a:xfrm>
            <a:off x="1960729" y="3877866"/>
            <a:ext cx="343364" cy="369332"/>
          </a:xfrm>
          <a:prstGeom prst="rect">
            <a:avLst/>
          </a:prstGeom>
          <a:noFill/>
        </p:spPr>
        <p:txBody>
          <a:bodyPr wrap="none">
            <a:spAutoFit/>
          </a:bodyPr>
          <a:lstStyle/>
          <a:p>
            <a:pPr algn="ctr">
              <a:defRPr/>
            </a:pPr>
            <a:r>
              <a:rPr lang="en-GB" sz="831"/>
              <a:t>55</a:t>
            </a:r>
          </a:p>
          <a:p>
            <a:pPr algn="ctr">
              <a:defRPr/>
            </a:pPr>
            <a:r>
              <a:rPr lang="en-GB" sz="969" b="1"/>
              <a:t>Cs</a:t>
            </a:r>
          </a:p>
        </p:txBody>
      </p:sp>
      <p:sp>
        <p:nvSpPr>
          <p:cNvPr id="34" name="TextBox 33"/>
          <p:cNvSpPr txBox="1"/>
          <p:nvPr/>
        </p:nvSpPr>
        <p:spPr>
          <a:xfrm>
            <a:off x="1978361" y="4226720"/>
            <a:ext cx="308098" cy="369332"/>
          </a:xfrm>
          <a:prstGeom prst="rect">
            <a:avLst/>
          </a:prstGeom>
          <a:noFill/>
        </p:spPr>
        <p:txBody>
          <a:bodyPr wrap="none">
            <a:spAutoFit/>
          </a:bodyPr>
          <a:lstStyle/>
          <a:p>
            <a:pPr algn="ctr">
              <a:defRPr/>
            </a:pPr>
            <a:r>
              <a:rPr lang="en-GB" sz="831"/>
              <a:t>87</a:t>
            </a:r>
          </a:p>
          <a:p>
            <a:pPr algn="ctr">
              <a:defRPr/>
            </a:pPr>
            <a:r>
              <a:rPr lang="en-GB" sz="969" b="1"/>
              <a:t>Fr</a:t>
            </a:r>
          </a:p>
        </p:txBody>
      </p:sp>
      <p:cxnSp>
        <p:nvCxnSpPr>
          <p:cNvPr id="35" name="Straight Connector 34"/>
          <p:cNvCxnSpPr/>
          <p:nvPr/>
        </p:nvCxnSpPr>
        <p:spPr>
          <a:xfrm>
            <a:off x="1477566" y="3529013"/>
            <a:ext cx="58864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481137" y="3877866"/>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481137" y="4226719"/>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477566" y="4575572"/>
            <a:ext cx="13906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1622022" y="2152650"/>
            <a:ext cx="296876" cy="348044"/>
          </a:xfrm>
          <a:prstGeom prst="rect">
            <a:avLst/>
          </a:prstGeom>
          <a:noFill/>
        </p:spPr>
        <p:txBody>
          <a:bodyPr wrap="none">
            <a:spAutoFit/>
          </a:bodyPr>
          <a:lstStyle/>
          <a:p>
            <a:pPr algn="ctr">
              <a:defRPr/>
            </a:pPr>
            <a:r>
              <a:rPr lang="en-GB" sz="831"/>
              <a:t>1</a:t>
            </a:r>
          </a:p>
          <a:p>
            <a:pPr algn="ctr">
              <a:defRPr/>
            </a:pPr>
            <a:r>
              <a:rPr lang="en-GB" sz="831"/>
              <a:t>1s</a:t>
            </a:r>
          </a:p>
        </p:txBody>
      </p:sp>
      <p:sp>
        <p:nvSpPr>
          <p:cNvPr id="40" name="TextBox 39"/>
          <p:cNvSpPr txBox="1"/>
          <p:nvPr/>
        </p:nvSpPr>
        <p:spPr>
          <a:xfrm>
            <a:off x="1547828" y="2481263"/>
            <a:ext cx="415499" cy="348044"/>
          </a:xfrm>
          <a:prstGeom prst="rect">
            <a:avLst/>
          </a:prstGeom>
          <a:noFill/>
        </p:spPr>
        <p:txBody>
          <a:bodyPr wrap="none">
            <a:spAutoFit/>
          </a:bodyPr>
          <a:lstStyle/>
          <a:p>
            <a:pPr algn="ctr">
              <a:defRPr/>
            </a:pPr>
            <a:r>
              <a:rPr lang="en-GB" sz="831"/>
              <a:t>2</a:t>
            </a:r>
          </a:p>
          <a:p>
            <a:pPr algn="ctr">
              <a:defRPr/>
            </a:pPr>
            <a:r>
              <a:rPr lang="en-GB" sz="831"/>
              <a:t>2s2p</a:t>
            </a:r>
          </a:p>
        </p:txBody>
      </p:sp>
      <p:sp>
        <p:nvSpPr>
          <p:cNvPr id="41" name="TextBox 40"/>
          <p:cNvSpPr txBox="1"/>
          <p:nvPr/>
        </p:nvSpPr>
        <p:spPr>
          <a:xfrm>
            <a:off x="1547828" y="2831306"/>
            <a:ext cx="415499" cy="348044"/>
          </a:xfrm>
          <a:prstGeom prst="rect">
            <a:avLst/>
          </a:prstGeom>
          <a:noFill/>
        </p:spPr>
        <p:txBody>
          <a:bodyPr wrap="none">
            <a:spAutoFit/>
          </a:bodyPr>
          <a:lstStyle/>
          <a:p>
            <a:pPr algn="ctr">
              <a:defRPr/>
            </a:pPr>
            <a:r>
              <a:rPr lang="en-GB" sz="831"/>
              <a:t>3</a:t>
            </a:r>
          </a:p>
          <a:p>
            <a:pPr algn="ctr">
              <a:defRPr/>
            </a:pPr>
            <a:r>
              <a:rPr lang="en-GB" sz="831"/>
              <a:t>3s3p</a:t>
            </a:r>
          </a:p>
        </p:txBody>
      </p:sp>
      <p:sp>
        <p:nvSpPr>
          <p:cNvPr id="42" name="TextBox 41"/>
          <p:cNvSpPr txBox="1"/>
          <p:nvPr/>
        </p:nvSpPr>
        <p:spPr>
          <a:xfrm>
            <a:off x="1474230" y="3178969"/>
            <a:ext cx="534121" cy="348044"/>
          </a:xfrm>
          <a:prstGeom prst="rect">
            <a:avLst/>
          </a:prstGeom>
          <a:noFill/>
        </p:spPr>
        <p:txBody>
          <a:bodyPr wrap="none">
            <a:spAutoFit/>
          </a:bodyPr>
          <a:lstStyle/>
          <a:p>
            <a:pPr algn="ctr">
              <a:defRPr/>
            </a:pPr>
            <a:r>
              <a:rPr lang="en-GB" sz="831"/>
              <a:t>4</a:t>
            </a:r>
          </a:p>
          <a:p>
            <a:pPr algn="ctr">
              <a:defRPr/>
            </a:pPr>
            <a:r>
              <a:rPr lang="en-GB" sz="831"/>
              <a:t>4s4d5p</a:t>
            </a:r>
          </a:p>
        </p:txBody>
      </p:sp>
      <p:sp>
        <p:nvSpPr>
          <p:cNvPr id="43" name="TextBox 42"/>
          <p:cNvSpPr txBox="1"/>
          <p:nvPr/>
        </p:nvSpPr>
        <p:spPr>
          <a:xfrm>
            <a:off x="1474230" y="3529013"/>
            <a:ext cx="534121" cy="348044"/>
          </a:xfrm>
          <a:prstGeom prst="rect">
            <a:avLst/>
          </a:prstGeom>
          <a:noFill/>
        </p:spPr>
        <p:txBody>
          <a:bodyPr wrap="none">
            <a:spAutoFit/>
          </a:bodyPr>
          <a:lstStyle/>
          <a:p>
            <a:pPr algn="ctr">
              <a:defRPr/>
            </a:pPr>
            <a:r>
              <a:rPr lang="en-GB" sz="831"/>
              <a:t>5</a:t>
            </a:r>
          </a:p>
          <a:p>
            <a:pPr algn="ctr">
              <a:defRPr/>
            </a:pPr>
            <a:r>
              <a:rPr lang="en-GB" sz="831"/>
              <a:t>5s4d5p</a:t>
            </a:r>
          </a:p>
        </p:txBody>
      </p:sp>
      <p:sp>
        <p:nvSpPr>
          <p:cNvPr id="44" name="TextBox 43"/>
          <p:cNvSpPr txBox="1"/>
          <p:nvPr/>
        </p:nvSpPr>
        <p:spPr>
          <a:xfrm>
            <a:off x="1607990" y="3864769"/>
            <a:ext cx="243978" cy="220188"/>
          </a:xfrm>
          <a:prstGeom prst="rect">
            <a:avLst/>
          </a:prstGeom>
          <a:noFill/>
        </p:spPr>
        <p:txBody>
          <a:bodyPr wrap="none">
            <a:spAutoFit/>
          </a:bodyPr>
          <a:lstStyle/>
          <a:p>
            <a:pPr algn="ctr">
              <a:defRPr/>
            </a:pPr>
            <a:r>
              <a:rPr lang="en-GB" sz="831"/>
              <a:t>6</a:t>
            </a:r>
          </a:p>
        </p:txBody>
      </p:sp>
      <p:cxnSp>
        <p:nvCxnSpPr>
          <p:cNvPr id="45" name="Straight Connector 44"/>
          <p:cNvCxnSpPr/>
          <p:nvPr/>
        </p:nvCxnSpPr>
        <p:spPr>
          <a:xfrm>
            <a:off x="1481138" y="1733551"/>
            <a:ext cx="0" cy="28420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1525192" y="1833563"/>
            <a:ext cx="492443" cy="220188"/>
          </a:xfrm>
          <a:prstGeom prst="rect">
            <a:avLst/>
          </a:prstGeom>
          <a:noFill/>
        </p:spPr>
        <p:txBody>
          <a:bodyPr wrap="none">
            <a:spAutoFit/>
          </a:bodyPr>
          <a:lstStyle/>
          <a:p>
            <a:pPr>
              <a:defRPr/>
            </a:pPr>
            <a:r>
              <a:rPr lang="en-GB" sz="831"/>
              <a:t>Period</a:t>
            </a:r>
          </a:p>
        </p:txBody>
      </p:sp>
      <p:sp>
        <p:nvSpPr>
          <p:cNvPr id="48" name="TextBox 47"/>
          <p:cNvSpPr txBox="1"/>
          <p:nvPr/>
        </p:nvSpPr>
        <p:spPr>
          <a:xfrm>
            <a:off x="4306492" y="1735932"/>
            <a:ext cx="481222" cy="220188"/>
          </a:xfrm>
          <a:prstGeom prst="rect">
            <a:avLst/>
          </a:prstGeom>
          <a:noFill/>
        </p:spPr>
        <p:txBody>
          <a:bodyPr wrap="none">
            <a:spAutoFit/>
          </a:bodyPr>
          <a:lstStyle/>
          <a:p>
            <a:pPr>
              <a:defRPr/>
            </a:pPr>
            <a:r>
              <a:rPr lang="en-GB" sz="831"/>
              <a:t>Group</a:t>
            </a:r>
          </a:p>
        </p:txBody>
      </p:sp>
      <p:cxnSp>
        <p:nvCxnSpPr>
          <p:cNvPr id="50" name="Straight Connector 49"/>
          <p:cNvCxnSpPr/>
          <p:nvPr/>
        </p:nvCxnSpPr>
        <p:spPr>
          <a:xfrm>
            <a:off x="1481137" y="1733550"/>
            <a:ext cx="5882879"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48" name="TextBox 57"/>
          <p:cNvSpPr txBox="1">
            <a:spLocks noChangeArrowheads="1"/>
          </p:cNvSpPr>
          <p:nvPr/>
        </p:nvSpPr>
        <p:spPr bwMode="auto">
          <a:xfrm>
            <a:off x="2287814" y="2289572"/>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2</a:t>
            </a:r>
          </a:p>
        </p:txBody>
      </p:sp>
      <p:sp>
        <p:nvSpPr>
          <p:cNvPr id="60" name="TextBox 59"/>
          <p:cNvSpPr txBox="1"/>
          <p:nvPr/>
        </p:nvSpPr>
        <p:spPr>
          <a:xfrm>
            <a:off x="2265528" y="2481263"/>
            <a:ext cx="343364" cy="369332"/>
          </a:xfrm>
          <a:prstGeom prst="rect">
            <a:avLst/>
          </a:prstGeom>
          <a:noFill/>
        </p:spPr>
        <p:txBody>
          <a:bodyPr wrap="none">
            <a:spAutoFit/>
          </a:bodyPr>
          <a:lstStyle/>
          <a:p>
            <a:pPr algn="ctr">
              <a:defRPr/>
            </a:pPr>
            <a:r>
              <a:rPr lang="en-GB" sz="831"/>
              <a:t>4</a:t>
            </a:r>
          </a:p>
          <a:p>
            <a:pPr algn="ctr">
              <a:defRPr/>
            </a:pPr>
            <a:r>
              <a:rPr lang="en-GB" sz="969" b="1"/>
              <a:t>Be</a:t>
            </a:r>
          </a:p>
        </p:txBody>
      </p:sp>
      <p:sp>
        <p:nvSpPr>
          <p:cNvPr id="61" name="TextBox 60"/>
          <p:cNvSpPr txBox="1"/>
          <p:nvPr/>
        </p:nvSpPr>
        <p:spPr>
          <a:xfrm>
            <a:off x="2249156" y="2831307"/>
            <a:ext cx="364202" cy="369332"/>
          </a:xfrm>
          <a:prstGeom prst="rect">
            <a:avLst/>
          </a:prstGeom>
          <a:noFill/>
        </p:spPr>
        <p:txBody>
          <a:bodyPr wrap="none">
            <a:spAutoFit/>
          </a:bodyPr>
          <a:lstStyle/>
          <a:p>
            <a:pPr algn="ctr">
              <a:defRPr/>
            </a:pPr>
            <a:r>
              <a:rPr lang="en-GB" sz="831"/>
              <a:t>12</a:t>
            </a:r>
          </a:p>
          <a:p>
            <a:pPr algn="ctr">
              <a:defRPr/>
            </a:pPr>
            <a:r>
              <a:rPr lang="en-GB" sz="969" b="1"/>
              <a:t>Mg</a:t>
            </a:r>
          </a:p>
        </p:txBody>
      </p:sp>
      <p:sp>
        <p:nvSpPr>
          <p:cNvPr id="62" name="TextBox 61"/>
          <p:cNvSpPr txBox="1"/>
          <p:nvPr/>
        </p:nvSpPr>
        <p:spPr>
          <a:xfrm>
            <a:off x="2255407" y="3178970"/>
            <a:ext cx="343364" cy="369332"/>
          </a:xfrm>
          <a:prstGeom prst="rect">
            <a:avLst/>
          </a:prstGeom>
          <a:noFill/>
        </p:spPr>
        <p:txBody>
          <a:bodyPr wrap="none">
            <a:spAutoFit/>
          </a:bodyPr>
          <a:lstStyle/>
          <a:p>
            <a:pPr algn="ctr">
              <a:defRPr/>
            </a:pPr>
            <a:r>
              <a:rPr lang="en-GB" sz="831"/>
              <a:t>20</a:t>
            </a:r>
          </a:p>
          <a:p>
            <a:pPr algn="ctr">
              <a:defRPr/>
            </a:pPr>
            <a:r>
              <a:rPr lang="en-GB" sz="969" b="1"/>
              <a:t>Ca</a:t>
            </a:r>
          </a:p>
        </p:txBody>
      </p:sp>
      <p:sp>
        <p:nvSpPr>
          <p:cNvPr id="63" name="TextBox 62"/>
          <p:cNvSpPr txBox="1"/>
          <p:nvPr/>
        </p:nvSpPr>
        <p:spPr>
          <a:xfrm>
            <a:off x="2266057" y="3529013"/>
            <a:ext cx="316112" cy="369332"/>
          </a:xfrm>
          <a:prstGeom prst="rect">
            <a:avLst/>
          </a:prstGeom>
          <a:noFill/>
        </p:spPr>
        <p:txBody>
          <a:bodyPr wrap="none">
            <a:spAutoFit/>
          </a:bodyPr>
          <a:lstStyle/>
          <a:p>
            <a:pPr algn="ctr">
              <a:defRPr/>
            </a:pPr>
            <a:r>
              <a:rPr lang="en-GB" sz="831"/>
              <a:t>38</a:t>
            </a:r>
          </a:p>
          <a:p>
            <a:pPr algn="ctr">
              <a:defRPr/>
            </a:pPr>
            <a:r>
              <a:rPr lang="en-GB" sz="969" b="1" err="1"/>
              <a:t>Sr</a:t>
            </a:r>
            <a:endParaRPr lang="en-GB" sz="969" b="1"/>
          </a:p>
        </p:txBody>
      </p:sp>
      <p:sp>
        <p:nvSpPr>
          <p:cNvPr id="64" name="TextBox 63"/>
          <p:cNvSpPr txBox="1"/>
          <p:nvPr/>
        </p:nvSpPr>
        <p:spPr>
          <a:xfrm>
            <a:off x="2255407" y="3877866"/>
            <a:ext cx="343364" cy="369332"/>
          </a:xfrm>
          <a:prstGeom prst="rect">
            <a:avLst/>
          </a:prstGeom>
          <a:noFill/>
        </p:spPr>
        <p:txBody>
          <a:bodyPr wrap="none">
            <a:spAutoFit/>
          </a:bodyPr>
          <a:lstStyle/>
          <a:p>
            <a:pPr algn="ctr">
              <a:defRPr/>
            </a:pPr>
            <a:r>
              <a:rPr lang="en-GB" sz="831"/>
              <a:t>56</a:t>
            </a:r>
          </a:p>
          <a:p>
            <a:pPr algn="ctr">
              <a:defRPr/>
            </a:pPr>
            <a:r>
              <a:rPr lang="en-GB" sz="969" b="1"/>
              <a:t>Ba</a:t>
            </a:r>
          </a:p>
        </p:txBody>
      </p:sp>
      <p:sp>
        <p:nvSpPr>
          <p:cNvPr id="65" name="TextBox 64"/>
          <p:cNvSpPr txBox="1"/>
          <p:nvPr/>
        </p:nvSpPr>
        <p:spPr>
          <a:xfrm>
            <a:off x="2255407" y="4226720"/>
            <a:ext cx="343364" cy="369332"/>
          </a:xfrm>
          <a:prstGeom prst="rect">
            <a:avLst/>
          </a:prstGeom>
          <a:noFill/>
        </p:spPr>
        <p:txBody>
          <a:bodyPr wrap="none">
            <a:spAutoFit/>
          </a:bodyPr>
          <a:lstStyle/>
          <a:p>
            <a:pPr algn="ctr">
              <a:defRPr/>
            </a:pPr>
            <a:r>
              <a:rPr lang="en-GB" sz="831"/>
              <a:t>88</a:t>
            </a:r>
          </a:p>
          <a:p>
            <a:pPr algn="ctr">
              <a:defRPr/>
            </a:pPr>
            <a:r>
              <a:rPr lang="en-GB" sz="969" b="1"/>
              <a:t>Ra</a:t>
            </a:r>
          </a:p>
        </p:txBody>
      </p:sp>
      <p:sp>
        <p:nvSpPr>
          <p:cNvPr id="16455" name="TextBox 66"/>
          <p:cNvSpPr txBox="1">
            <a:spLocks noChangeArrowheads="1"/>
          </p:cNvSpPr>
          <p:nvPr/>
        </p:nvSpPr>
        <p:spPr bwMode="auto">
          <a:xfrm>
            <a:off x="4019430" y="2988470"/>
            <a:ext cx="1018228"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8          9        10</a:t>
            </a:r>
          </a:p>
        </p:txBody>
      </p:sp>
      <p:cxnSp>
        <p:nvCxnSpPr>
          <p:cNvPr id="77" name="Straight Connector 76"/>
          <p:cNvCxnSpPr/>
          <p:nvPr/>
        </p:nvCxnSpPr>
        <p:spPr>
          <a:xfrm>
            <a:off x="2577704" y="2481264"/>
            <a:ext cx="0" cy="20943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876550" y="3178969"/>
            <a:ext cx="0" cy="13966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58" name="TextBox 78"/>
          <p:cNvSpPr txBox="1">
            <a:spLocks noChangeArrowheads="1"/>
          </p:cNvSpPr>
          <p:nvPr/>
        </p:nvSpPr>
        <p:spPr bwMode="auto">
          <a:xfrm>
            <a:off x="2633095"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3</a:t>
            </a:r>
          </a:p>
        </p:txBody>
      </p:sp>
      <p:sp>
        <p:nvSpPr>
          <p:cNvPr id="83" name="TextBox 82"/>
          <p:cNvSpPr txBox="1"/>
          <p:nvPr/>
        </p:nvSpPr>
        <p:spPr>
          <a:xfrm>
            <a:off x="2566391" y="3178970"/>
            <a:ext cx="336952" cy="369332"/>
          </a:xfrm>
          <a:prstGeom prst="rect">
            <a:avLst/>
          </a:prstGeom>
          <a:noFill/>
        </p:spPr>
        <p:txBody>
          <a:bodyPr wrap="none">
            <a:spAutoFit/>
          </a:bodyPr>
          <a:lstStyle/>
          <a:p>
            <a:pPr algn="ctr">
              <a:defRPr/>
            </a:pPr>
            <a:r>
              <a:rPr lang="en-GB" sz="831"/>
              <a:t>21</a:t>
            </a:r>
          </a:p>
          <a:p>
            <a:pPr algn="ctr">
              <a:defRPr/>
            </a:pPr>
            <a:r>
              <a:rPr lang="en-GB" sz="969" b="1" err="1"/>
              <a:t>Sc</a:t>
            </a:r>
            <a:endParaRPr lang="en-GB" sz="969" b="1"/>
          </a:p>
        </p:txBody>
      </p:sp>
      <p:sp>
        <p:nvSpPr>
          <p:cNvPr id="84" name="TextBox 83"/>
          <p:cNvSpPr txBox="1"/>
          <p:nvPr/>
        </p:nvSpPr>
        <p:spPr>
          <a:xfrm>
            <a:off x="2598105" y="3529013"/>
            <a:ext cx="303289" cy="369332"/>
          </a:xfrm>
          <a:prstGeom prst="rect">
            <a:avLst/>
          </a:prstGeom>
          <a:noFill/>
        </p:spPr>
        <p:txBody>
          <a:bodyPr wrap="none">
            <a:spAutoFit/>
          </a:bodyPr>
          <a:lstStyle/>
          <a:p>
            <a:pPr algn="ctr">
              <a:defRPr/>
            </a:pPr>
            <a:r>
              <a:rPr lang="en-GB" sz="831"/>
              <a:t>39</a:t>
            </a:r>
          </a:p>
          <a:p>
            <a:pPr algn="ctr">
              <a:defRPr/>
            </a:pPr>
            <a:r>
              <a:rPr lang="en-GB" sz="969" b="1"/>
              <a:t>Y</a:t>
            </a:r>
          </a:p>
        </p:txBody>
      </p:sp>
      <p:sp>
        <p:nvSpPr>
          <p:cNvPr id="85" name="TextBox 84"/>
          <p:cNvSpPr txBox="1"/>
          <p:nvPr/>
        </p:nvSpPr>
        <p:spPr>
          <a:xfrm>
            <a:off x="2588419" y="3877866"/>
            <a:ext cx="328613" cy="497187"/>
          </a:xfrm>
          <a:prstGeom prst="rect">
            <a:avLst/>
          </a:prstGeom>
          <a:noFill/>
        </p:spPr>
        <p:txBody>
          <a:bodyPr>
            <a:spAutoFit/>
          </a:bodyPr>
          <a:lstStyle/>
          <a:p>
            <a:pPr algn="ctr">
              <a:defRPr/>
            </a:pPr>
            <a:r>
              <a:rPr lang="en-GB" sz="831"/>
              <a:t>57*</a:t>
            </a:r>
          </a:p>
          <a:p>
            <a:pPr algn="ctr">
              <a:defRPr/>
            </a:pPr>
            <a:r>
              <a:rPr lang="en-GB" sz="969" b="1"/>
              <a:t>La</a:t>
            </a:r>
          </a:p>
        </p:txBody>
      </p:sp>
      <p:sp>
        <p:nvSpPr>
          <p:cNvPr id="86" name="TextBox 85"/>
          <p:cNvSpPr txBox="1"/>
          <p:nvPr/>
        </p:nvSpPr>
        <p:spPr>
          <a:xfrm>
            <a:off x="2555832" y="4226720"/>
            <a:ext cx="386645" cy="369332"/>
          </a:xfrm>
          <a:prstGeom prst="rect">
            <a:avLst/>
          </a:prstGeom>
          <a:noFill/>
        </p:spPr>
        <p:txBody>
          <a:bodyPr wrap="none">
            <a:spAutoFit/>
          </a:bodyPr>
          <a:lstStyle/>
          <a:p>
            <a:pPr algn="ctr">
              <a:defRPr/>
            </a:pPr>
            <a:r>
              <a:rPr lang="en-GB" sz="831"/>
              <a:t>89**</a:t>
            </a:r>
          </a:p>
          <a:p>
            <a:pPr algn="ctr">
              <a:defRPr/>
            </a:pPr>
            <a:r>
              <a:rPr lang="en-GB" sz="969" b="1"/>
              <a:t>Ac</a:t>
            </a:r>
          </a:p>
        </p:txBody>
      </p:sp>
      <p:cxnSp>
        <p:nvCxnSpPr>
          <p:cNvPr id="87" name="Straight Connector 86"/>
          <p:cNvCxnSpPr/>
          <p:nvPr/>
        </p:nvCxnSpPr>
        <p:spPr>
          <a:xfrm>
            <a:off x="3176588"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64" name="TextBox 87"/>
          <p:cNvSpPr txBox="1">
            <a:spLocks noChangeArrowheads="1"/>
          </p:cNvSpPr>
          <p:nvPr/>
        </p:nvSpPr>
        <p:spPr bwMode="auto">
          <a:xfrm>
            <a:off x="2881936"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4</a:t>
            </a:r>
          </a:p>
        </p:txBody>
      </p:sp>
      <p:sp>
        <p:nvSpPr>
          <p:cNvPr id="92" name="TextBox 91"/>
          <p:cNvSpPr txBox="1"/>
          <p:nvPr/>
        </p:nvSpPr>
        <p:spPr>
          <a:xfrm>
            <a:off x="2896952" y="3178970"/>
            <a:ext cx="303289" cy="369332"/>
          </a:xfrm>
          <a:prstGeom prst="rect">
            <a:avLst/>
          </a:prstGeom>
          <a:noFill/>
        </p:spPr>
        <p:txBody>
          <a:bodyPr wrap="none">
            <a:spAutoFit/>
          </a:bodyPr>
          <a:lstStyle/>
          <a:p>
            <a:pPr algn="ctr">
              <a:defRPr/>
            </a:pPr>
            <a:r>
              <a:rPr lang="en-GB" sz="831"/>
              <a:t>22</a:t>
            </a:r>
          </a:p>
          <a:p>
            <a:pPr algn="ctr">
              <a:defRPr/>
            </a:pPr>
            <a:r>
              <a:rPr lang="en-GB" sz="969" b="1" err="1"/>
              <a:t>Ti</a:t>
            </a:r>
            <a:endParaRPr lang="en-GB" sz="969" b="1"/>
          </a:p>
        </p:txBody>
      </p:sp>
      <p:sp>
        <p:nvSpPr>
          <p:cNvPr id="93" name="TextBox 92"/>
          <p:cNvSpPr txBox="1"/>
          <p:nvPr/>
        </p:nvSpPr>
        <p:spPr>
          <a:xfrm>
            <a:off x="2890975" y="3529013"/>
            <a:ext cx="308098" cy="369332"/>
          </a:xfrm>
          <a:prstGeom prst="rect">
            <a:avLst/>
          </a:prstGeom>
          <a:noFill/>
        </p:spPr>
        <p:txBody>
          <a:bodyPr wrap="none">
            <a:spAutoFit/>
          </a:bodyPr>
          <a:lstStyle/>
          <a:p>
            <a:pPr algn="ctr">
              <a:defRPr/>
            </a:pPr>
            <a:r>
              <a:rPr lang="en-GB" sz="831"/>
              <a:t>40</a:t>
            </a:r>
          </a:p>
          <a:p>
            <a:pPr algn="ctr">
              <a:defRPr/>
            </a:pPr>
            <a:r>
              <a:rPr lang="en-GB" sz="969" b="1" err="1"/>
              <a:t>Zr</a:t>
            </a:r>
            <a:endParaRPr lang="en-GB" sz="969" b="1"/>
          </a:p>
        </p:txBody>
      </p:sp>
      <p:sp>
        <p:nvSpPr>
          <p:cNvPr id="94" name="TextBox 93"/>
          <p:cNvSpPr txBox="1"/>
          <p:nvPr/>
        </p:nvSpPr>
        <p:spPr>
          <a:xfrm>
            <a:off x="2890540" y="3877867"/>
            <a:ext cx="316112" cy="369332"/>
          </a:xfrm>
          <a:prstGeom prst="rect">
            <a:avLst/>
          </a:prstGeom>
          <a:noFill/>
        </p:spPr>
        <p:txBody>
          <a:bodyPr wrap="none">
            <a:spAutoFit/>
          </a:bodyPr>
          <a:lstStyle/>
          <a:p>
            <a:pPr algn="ctr">
              <a:defRPr/>
            </a:pPr>
            <a:r>
              <a:rPr lang="en-GB" sz="831"/>
              <a:t>72</a:t>
            </a:r>
          </a:p>
          <a:p>
            <a:pPr algn="ctr">
              <a:defRPr/>
            </a:pPr>
            <a:r>
              <a:rPr lang="en-GB" sz="969" b="1" err="1"/>
              <a:t>Hf</a:t>
            </a:r>
            <a:endParaRPr lang="en-GB" sz="969" b="1"/>
          </a:p>
        </p:txBody>
      </p:sp>
      <p:cxnSp>
        <p:nvCxnSpPr>
          <p:cNvPr id="96" name="Straight Connector 95"/>
          <p:cNvCxnSpPr/>
          <p:nvPr/>
        </p:nvCxnSpPr>
        <p:spPr>
          <a:xfrm>
            <a:off x="3475435"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3204133" y="3180161"/>
            <a:ext cx="303289" cy="369332"/>
          </a:xfrm>
          <a:prstGeom prst="rect">
            <a:avLst/>
          </a:prstGeom>
          <a:noFill/>
        </p:spPr>
        <p:txBody>
          <a:bodyPr wrap="none">
            <a:spAutoFit/>
          </a:bodyPr>
          <a:lstStyle/>
          <a:p>
            <a:pPr algn="ctr">
              <a:defRPr/>
            </a:pPr>
            <a:r>
              <a:rPr lang="en-GB" sz="831"/>
              <a:t>23</a:t>
            </a:r>
          </a:p>
          <a:p>
            <a:pPr algn="ctr">
              <a:defRPr/>
            </a:pPr>
            <a:r>
              <a:rPr lang="en-GB" sz="969" b="1"/>
              <a:t>V</a:t>
            </a:r>
          </a:p>
        </p:txBody>
      </p:sp>
      <p:sp>
        <p:nvSpPr>
          <p:cNvPr id="101" name="TextBox 100"/>
          <p:cNvSpPr txBox="1"/>
          <p:nvPr/>
        </p:nvSpPr>
        <p:spPr>
          <a:xfrm>
            <a:off x="3177318" y="3531395"/>
            <a:ext cx="349776" cy="369332"/>
          </a:xfrm>
          <a:prstGeom prst="rect">
            <a:avLst/>
          </a:prstGeom>
          <a:noFill/>
        </p:spPr>
        <p:txBody>
          <a:bodyPr wrap="none">
            <a:spAutoFit/>
          </a:bodyPr>
          <a:lstStyle/>
          <a:p>
            <a:pPr algn="ctr">
              <a:defRPr/>
            </a:pPr>
            <a:r>
              <a:rPr lang="en-GB" sz="831"/>
              <a:t>41</a:t>
            </a:r>
          </a:p>
          <a:p>
            <a:pPr algn="ctr">
              <a:defRPr/>
            </a:pPr>
            <a:r>
              <a:rPr lang="en-GB" sz="969" b="1" err="1"/>
              <a:t>Nb</a:t>
            </a:r>
            <a:endParaRPr lang="en-GB" sz="969" b="1"/>
          </a:p>
        </p:txBody>
      </p:sp>
      <p:sp>
        <p:nvSpPr>
          <p:cNvPr id="102" name="TextBox 101"/>
          <p:cNvSpPr txBox="1"/>
          <p:nvPr/>
        </p:nvSpPr>
        <p:spPr>
          <a:xfrm>
            <a:off x="3190714" y="3873104"/>
            <a:ext cx="328937" cy="369332"/>
          </a:xfrm>
          <a:prstGeom prst="rect">
            <a:avLst/>
          </a:prstGeom>
          <a:noFill/>
        </p:spPr>
        <p:txBody>
          <a:bodyPr wrap="none">
            <a:spAutoFit/>
          </a:bodyPr>
          <a:lstStyle/>
          <a:p>
            <a:pPr algn="ctr">
              <a:defRPr/>
            </a:pPr>
            <a:r>
              <a:rPr lang="en-GB" sz="831"/>
              <a:t>73</a:t>
            </a:r>
          </a:p>
          <a:p>
            <a:pPr algn="ctr">
              <a:defRPr/>
            </a:pPr>
            <a:r>
              <a:rPr lang="en-GB" sz="969" b="1"/>
              <a:t>Ta</a:t>
            </a:r>
          </a:p>
        </p:txBody>
      </p:sp>
      <p:sp>
        <p:nvSpPr>
          <p:cNvPr id="16472" name="TextBox 102"/>
          <p:cNvSpPr txBox="1">
            <a:spLocks noChangeArrowheads="1"/>
          </p:cNvSpPr>
          <p:nvPr/>
        </p:nvSpPr>
        <p:spPr bwMode="auto">
          <a:xfrm>
            <a:off x="3217692"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5</a:t>
            </a:r>
          </a:p>
        </p:txBody>
      </p:sp>
      <p:cxnSp>
        <p:nvCxnSpPr>
          <p:cNvPr id="104" name="Straight Connector 103"/>
          <p:cNvCxnSpPr/>
          <p:nvPr/>
        </p:nvCxnSpPr>
        <p:spPr>
          <a:xfrm>
            <a:off x="3774281" y="3174206"/>
            <a:ext cx="0" cy="1052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478480" y="3180161"/>
            <a:ext cx="322524" cy="369332"/>
          </a:xfrm>
          <a:prstGeom prst="rect">
            <a:avLst/>
          </a:prstGeom>
          <a:noFill/>
        </p:spPr>
        <p:txBody>
          <a:bodyPr wrap="none">
            <a:spAutoFit/>
          </a:bodyPr>
          <a:lstStyle/>
          <a:p>
            <a:pPr algn="ctr">
              <a:defRPr/>
            </a:pPr>
            <a:r>
              <a:rPr lang="en-GB" sz="831"/>
              <a:t>24</a:t>
            </a:r>
          </a:p>
          <a:p>
            <a:pPr algn="ctr">
              <a:defRPr/>
            </a:pPr>
            <a:r>
              <a:rPr lang="en-GB" sz="969" b="1"/>
              <a:t>Cr</a:t>
            </a:r>
          </a:p>
        </p:txBody>
      </p:sp>
      <p:sp>
        <p:nvSpPr>
          <p:cNvPr id="109" name="TextBox 108"/>
          <p:cNvSpPr txBox="1"/>
          <p:nvPr/>
        </p:nvSpPr>
        <p:spPr>
          <a:xfrm>
            <a:off x="3454663" y="3531395"/>
            <a:ext cx="364202" cy="369332"/>
          </a:xfrm>
          <a:prstGeom prst="rect">
            <a:avLst/>
          </a:prstGeom>
          <a:noFill/>
        </p:spPr>
        <p:txBody>
          <a:bodyPr wrap="none">
            <a:spAutoFit/>
          </a:bodyPr>
          <a:lstStyle/>
          <a:p>
            <a:pPr algn="ctr">
              <a:defRPr/>
            </a:pPr>
            <a:r>
              <a:rPr lang="en-GB" sz="831"/>
              <a:t>42</a:t>
            </a:r>
          </a:p>
          <a:p>
            <a:pPr algn="ctr">
              <a:defRPr/>
            </a:pPr>
            <a:r>
              <a:rPr lang="en-GB" sz="969" b="1"/>
              <a:t>Mo</a:t>
            </a:r>
          </a:p>
        </p:txBody>
      </p:sp>
      <p:sp>
        <p:nvSpPr>
          <p:cNvPr id="110" name="TextBox 109"/>
          <p:cNvSpPr txBox="1"/>
          <p:nvPr/>
        </p:nvSpPr>
        <p:spPr>
          <a:xfrm>
            <a:off x="3492860" y="3873104"/>
            <a:ext cx="303289" cy="369332"/>
          </a:xfrm>
          <a:prstGeom prst="rect">
            <a:avLst/>
          </a:prstGeom>
          <a:noFill/>
        </p:spPr>
        <p:txBody>
          <a:bodyPr wrap="none">
            <a:spAutoFit/>
          </a:bodyPr>
          <a:lstStyle/>
          <a:p>
            <a:pPr algn="ctr">
              <a:defRPr/>
            </a:pPr>
            <a:r>
              <a:rPr lang="en-GB" sz="831"/>
              <a:t>74</a:t>
            </a:r>
          </a:p>
          <a:p>
            <a:pPr algn="ctr">
              <a:defRPr/>
            </a:pPr>
            <a:r>
              <a:rPr lang="en-GB" sz="969" b="1"/>
              <a:t>W</a:t>
            </a:r>
          </a:p>
        </p:txBody>
      </p:sp>
      <p:sp>
        <p:nvSpPr>
          <p:cNvPr id="16477" name="TextBox 110"/>
          <p:cNvSpPr txBox="1">
            <a:spLocks noChangeArrowheads="1"/>
          </p:cNvSpPr>
          <p:nvPr/>
        </p:nvSpPr>
        <p:spPr bwMode="auto">
          <a:xfrm>
            <a:off x="3507014"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6</a:t>
            </a:r>
          </a:p>
        </p:txBody>
      </p:sp>
      <p:cxnSp>
        <p:nvCxnSpPr>
          <p:cNvPr id="112" name="Straight Connector 111"/>
          <p:cNvCxnSpPr/>
          <p:nvPr/>
        </p:nvCxnSpPr>
        <p:spPr>
          <a:xfrm>
            <a:off x="4073129" y="3178969"/>
            <a:ext cx="0" cy="10477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79" name="TextBox 113"/>
          <p:cNvSpPr txBox="1">
            <a:spLocks noChangeArrowheads="1"/>
          </p:cNvSpPr>
          <p:nvPr/>
        </p:nvSpPr>
        <p:spPr bwMode="auto">
          <a:xfrm>
            <a:off x="3803479" y="2988470"/>
            <a:ext cx="248787"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7</a:t>
            </a:r>
          </a:p>
        </p:txBody>
      </p:sp>
      <p:sp>
        <p:nvSpPr>
          <p:cNvPr id="115" name="TextBox 114"/>
          <p:cNvSpPr txBox="1"/>
          <p:nvPr/>
        </p:nvSpPr>
        <p:spPr>
          <a:xfrm>
            <a:off x="3736842" y="3180161"/>
            <a:ext cx="364202" cy="369332"/>
          </a:xfrm>
          <a:prstGeom prst="rect">
            <a:avLst/>
          </a:prstGeom>
          <a:noFill/>
        </p:spPr>
        <p:txBody>
          <a:bodyPr wrap="none">
            <a:spAutoFit/>
          </a:bodyPr>
          <a:lstStyle/>
          <a:p>
            <a:pPr algn="ctr">
              <a:defRPr/>
            </a:pPr>
            <a:r>
              <a:rPr lang="en-GB" sz="831"/>
              <a:t>25</a:t>
            </a:r>
          </a:p>
          <a:p>
            <a:pPr algn="ctr">
              <a:defRPr/>
            </a:pPr>
            <a:r>
              <a:rPr lang="en-GB" sz="969" b="1" err="1"/>
              <a:t>Mn</a:t>
            </a:r>
            <a:endParaRPr lang="en-GB" sz="969" b="1"/>
          </a:p>
        </p:txBody>
      </p:sp>
      <p:sp>
        <p:nvSpPr>
          <p:cNvPr id="116" name="TextBox 115"/>
          <p:cNvSpPr txBox="1"/>
          <p:nvPr/>
        </p:nvSpPr>
        <p:spPr>
          <a:xfrm>
            <a:off x="3750903" y="3531395"/>
            <a:ext cx="328937" cy="369332"/>
          </a:xfrm>
          <a:prstGeom prst="rect">
            <a:avLst/>
          </a:prstGeom>
          <a:noFill/>
        </p:spPr>
        <p:txBody>
          <a:bodyPr wrap="none">
            <a:spAutoFit/>
          </a:bodyPr>
          <a:lstStyle/>
          <a:p>
            <a:pPr algn="ctr">
              <a:defRPr/>
            </a:pPr>
            <a:r>
              <a:rPr lang="en-GB" sz="831"/>
              <a:t>43</a:t>
            </a:r>
          </a:p>
          <a:p>
            <a:pPr algn="ctr">
              <a:defRPr/>
            </a:pPr>
            <a:r>
              <a:rPr lang="en-GB" sz="969" b="1"/>
              <a:t>Tc</a:t>
            </a:r>
          </a:p>
        </p:txBody>
      </p:sp>
      <p:sp>
        <p:nvSpPr>
          <p:cNvPr id="117" name="TextBox 116"/>
          <p:cNvSpPr txBox="1"/>
          <p:nvPr/>
        </p:nvSpPr>
        <p:spPr>
          <a:xfrm>
            <a:off x="3746666" y="3873104"/>
            <a:ext cx="343364" cy="369332"/>
          </a:xfrm>
          <a:prstGeom prst="rect">
            <a:avLst/>
          </a:prstGeom>
          <a:noFill/>
        </p:spPr>
        <p:txBody>
          <a:bodyPr wrap="none">
            <a:spAutoFit/>
          </a:bodyPr>
          <a:lstStyle/>
          <a:p>
            <a:pPr algn="ctr">
              <a:defRPr/>
            </a:pPr>
            <a:r>
              <a:rPr lang="en-GB" sz="831"/>
              <a:t>75</a:t>
            </a:r>
          </a:p>
          <a:p>
            <a:pPr algn="ctr">
              <a:defRPr/>
            </a:pPr>
            <a:r>
              <a:rPr lang="en-GB" sz="969" b="1"/>
              <a:t>Re</a:t>
            </a:r>
          </a:p>
        </p:txBody>
      </p:sp>
      <p:cxnSp>
        <p:nvCxnSpPr>
          <p:cNvPr id="119" name="Straight Connector 118"/>
          <p:cNvCxnSpPr/>
          <p:nvPr/>
        </p:nvCxnSpPr>
        <p:spPr>
          <a:xfrm>
            <a:off x="4373166" y="3180160"/>
            <a:ext cx="0" cy="104655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4082492" y="3180161"/>
            <a:ext cx="328937" cy="369332"/>
          </a:xfrm>
          <a:prstGeom prst="rect">
            <a:avLst/>
          </a:prstGeom>
          <a:noFill/>
        </p:spPr>
        <p:txBody>
          <a:bodyPr wrap="none">
            <a:spAutoFit/>
          </a:bodyPr>
          <a:lstStyle/>
          <a:p>
            <a:pPr algn="ctr">
              <a:defRPr/>
            </a:pPr>
            <a:r>
              <a:rPr lang="en-GB" sz="831"/>
              <a:t>26</a:t>
            </a:r>
          </a:p>
          <a:p>
            <a:pPr algn="ctr">
              <a:defRPr/>
            </a:pPr>
            <a:r>
              <a:rPr lang="en-GB" sz="969" b="1"/>
              <a:t>Fe</a:t>
            </a:r>
          </a:p>
        </p:txBody>
      </p:sp>
      <p:sp>
        <p:nvSpPr>
          <p:cNvPr id="121" name="TextBox 120"/>
          <p:cNvSpPr txBox="1"/>
          <p:nvPr/>
        </p:nvSpPr>
        <p:spPr>
          <a:xfrm>
            <a:off x="4069095" y="3531395"/>
            <a:ext cx="349776" cy="369332"/>
          </a:xfrm>
          <a:prstGeom prst="rect">
            <a:avLst/>
          </a:prstGeom>
          <a:noFill/>
        </p:spPr>
        <p:txBody>
          <a:bodyPr wrap="none">
            <a:spAutoFit/>
          </a:bodyPr>
          <a:lstStyle/>
          <a:p>
            <a:pPr algn="ctr">
              <a:defRPr/>
            </a:pPr>
            <a:r>
              <a:rPr lang="en-GB" sz="831"/>
              <a:t>44</a:t>
            </a:r>
          </a:p>
          <a:p>
            <a:pPr algn="ctr">
              <a:defRPr/>
            </a:pPr>
            <a:r>
              <a:rPr lang="en-GB" sz="969" b="1"/>
              <a:t>Ru</a:t>
            </a:r>
          </a:p>
        </p:txBody>
      </p:sp>
      <p:sp>
        <p:nvSpPr>
          <p:cNvPr id="122" name="TextBox 121"/>
          <p:cNvSpPr txBox="1"/>
          <p:nvPr/>
        </p:nvSpPr>
        <p:spPr>
          <a:xfrm>
            <a:off x="4046474" y="3873104"/>
            <a:ext cx="349776" cy="369332"/>
          </a:xfrm>
          <a:prstGeom prst="rect">
            <a:avLst/>
          </a:prstGeom>
          <a:noFill/>
        </p:spPr>
        <p:txBody>
          <a:bodyPr wrap="none">
            <a:spAutoFit/>
          </a:bodyPr>
          <a:lstStyle/>
          <a:p>
            <a:pPr algn="ctr">
              <a:defRPr/>
            </a:pPr>
            <a:r>
              <a:rPr lang="en-GB" sz="831"/>
              <a:t>76</a:t>
            </a:r>
          </a:p>
          <a:p>
            <a:pPr algn="ctr">
              <a:defRPr/>
            </a:pPr>
            <a:r>
              <a:rPr lang="en-GB" sz="969" b="1" err="1"/>
              <a:t>Os</a:t>
            </a:r>
            <a:endParaRPr lang="en-GB" sz="969" b="1"/>
          </a:p>
        </p:txBody>
      </p:sp>
      <p:cxnSp>
        <p:nvCxnSpPr>
          <p:cNvPr id="125" name="Straight Connector 124"/>
          <p:cNvCxnSpPr/>
          <p:nvPr/>
        </p:nvCxnSpPr>
        <p:spPr>
          <a:xfrm>
            <a:off x="4672013" y="3175397"/>
            <a:ext cx="0" cy="10513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4970860" y="3178969"/>
            <a:ext cx="0" cy="105370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61895" y="3180161"/>
            <a:ext cx="369012" cy="369332"/>
          </a:xfrm>
          <a:prstGeom prst="rect">
            <a:avLst/>
          </a:prstGeom>
          <a:noFill/>
        </p:spPr>
        <p:txBody>
          <a:bodyPr wrap="none">
            <a:spAutoFit/>
          </a:bodyPr>
          <a:lstStyle/>
          <a:p>
            <a:pPr algn="ctr">
              <a:defRPr/>
            </a:pPr>
            <a:r>
              <a:rPr lang="en-GB" sz="831"/>
              <a:t>27</a:t>
            </a:r>
          </a:p>
          <a:p>
            <a:pPr>
              <a:defRPr/>
            </a:pPr>
            <a:r>
              <a:rPr lang="en-GB" sz="969" b="1"/>
              <a:t>Co</a:t>
            </a:r>
          </a:p>
        </p:txBody>
      </p:sp>
      <p:sp>
        <p:nvSpPr>
          <p:cNvPr id="129" name="TextBox 128"/>
          <p:cNvSpPr txBox="1"/>
          <p:nvPr/>
        </p:nvSpPr>
        <p:spPr>
          <a:xfrm>
            <a:off x="4367942" y="3529013"/>
            <a:ext cx="349776" cy="369332"/>
          </a:xfrm>
          <a:prstGeom prst="rect">
            <a:avLst/>
          </a:prstGeom>
          <a:noFill/>
        </p:spPr>
        <p:txBody>
          <a:bodyPr wrap="none">
            <a:spAutoFit/>
          </a:bodyPr>
          <a:lstStyle/>
          <a:p>
            <a:pPr algn="ctr">
              <a:defRPr/>
            </a:pPr>
            <a:r>
              <a:rPr lang="en-GB" sz="831"/>
              <a:t>45</a:t>
            </a:r>
          </a:p>
          <a:p>
            <a:pPr algn="ctr">
              <a:defRPr/>
            </a:pPr>
            <a:r>
              <a:rPr lang="en-GB" sz="969" b="1"/>
              <a:t>Rh</a:t>
            </a:r>
          </a:p>
        </p:txBody>
      </p:sp>
      <p:sp>
        <p:nvSpPr>
          <p:cNvPr id="130" name="TextBox 129"/>
          <p:cNvSpPr txBox="1"/>
          <p:nvPr/>
        </p:nvSpPr>
        <p:spPr>
          <a:xfrm>
            <a:off x="4382256" y="3877866"/>
            <a:ext cx="303289" cy="369332"/>
          </a:xfrm>
          <a:prstGeom prst="rect">
            <a:avLst/>
          </a:prstGeom>
          <a:noFill/>
        </p:spPr>
        <p:txBody>
          <a:bodyPr wrap="none">
            <a:spAutoFit/>
          </a:bodyPr>
          <a:lstStyle/>
          <a:p>
            <a:pPr algn="ctr">
              <a:defRPr/>
            </a:pPr>
            <a:r>
              <a:rPr lang="en-GB" sz="831"/>
              <a:t>77</a:t>
            </a:r>
          </a:p>
          <a:p>
            <a:pPr algn="ctr">
              <a:defRPr/>
            </a:pPr>
            <a:r>
              <a:rPr lang="en-GB" sz="969" b="1" err="1"/>
              <a:t>Ir</a:t>
            </a:r>
            <a:endParaRPr lang="en-GB" sz="969" b="1"/>
          </a:p>
        </p:txBody>
      </p:sp>
      <p:sp>
        <p:nvSpPr>
          <p:cNvPr id="131" name="TextBox 130"/>
          <p:cNvSpPr txBox="1"/>
          <p:nvPr/>
        </p:nvSpPr>
        <p:spPr>
          <a:xfrm>
            <a:off x="4674186" y="3180161"/>
            <a:ext cx="338554" cy="369332"/>
          </a:xfrm>
          <a:prstGeom prst="rect">
            <a:avLst/>
          </a:prstGeom>
          <a:noFill/>
        </p:spPr>
        <p:txBody>
          <a:bodyPr wrap="none">
            <a:spAutoFit/>
          </a:bodyPr>
          <a:lstStyle/>
          <a:p>
            <a:pPr algn="ctr">
              <a:defRPr/>
            </a:pPr>
            <a:r>
              <a:rPr lang="en-GB" sz="831"/>
              <a:t>28</a:t>
            </a:r>
          </a:p>
          <a:p>
            <a:pPr>
              <a:defRPr/>
            </a:pPr>
            <a:r>
              <a:rPr lang="en-GB" sz="969" b="1"/>
              <a:t>Ni</a:t>
            </a:r>
          </a:p>
        </p:txBody>
      </p:sp>
      <p:sp>
        <p:nvSpPr>
          <p:cNvPr id="132" name="TextBox 131"/>
          <p:cNvSpPr txBox="1"/>
          <p:nvPr/>
        </p:nvSpPr>
        <p:spPr>
          <a:xfrm>
            <a:off x="4668210" y="3529013"/>
            <a:ext cx="343364" cy="369332"/>
          </a:xfrm>
          <a:prstGeom prst="rect">
            <a:avLst/>
          </a:prstGeom>
          <a:noFill/>
        </p:spPr>
        <p:txBody>
          <a:bodyPr wrap="none">
            <a:spAutoFit/>
          </a:bodyPr>
          <a:lstStyle/>
          <a:p>
            <a:pPr algn="ctr">
              <a:defRPr/>
            </a:pPr>
            <a:r>
              <a:rPr lang="en-GB" sz="831"/>
              <a:t>46</a:t>
            </a:r>
          </a:p>
          <a:p>
            <a:pPr algn="ctr">
              <a:defRPr/>
            </a:pPr>
            <a:r>
              <a:rPr lang="en-GB" sz="969" b="1" err="1"/>
              <a:t>Pd</a:t>
            </a:r>
            <a:endParaRPr lang="en-GB" sz="969" b="1"/>
          </a:p>
        </p:txBody>
      </p:sp>
      <p:sp>
        <p:nvSpPr>
          <p:cNvPr id="133" name="TextBox 132"/>
          <p:cNvSpPr txBox="1"/>
          <p:nvPr/>
        </p:nvSpPr>
        <p:spPr>
          <a:xfrm>
            <a:off x="4668372" y="3879057"/>
            <a:ext cx="309701" cy="369332"/>
          </a:xfrm>
          <a:prstGeom prst="rect">
            <a:avLst/>
          </a:prstGeom>
          <a:noFill/>
        </p:spPr>
        <p:txBody>
          <a:bodyPr wrap="none">
            <a:spAutoFit/>
          </a:bodyPr>
          <a:lstStyle/>
          <a:p>
            <a:pPr algn="ctr">
              <a:defRPr/>
            </a:pPr>
            <a:r>
              <a:rPr lang="en-GB" sz="831"/>
              <a:t>78</a:t>
            </a:r>
          </a:p>
          <a:p>
            <a:pPr algn="ctr">
              <a:defRPr/>
            </a:pPr>
            <a:r>
              <a:rPr lang="en-GB" sz="969" b="1"/>
              <a:t>Pt</a:t>
            </a:r>
          </a:p>
        </p:txBody>
      </p:sp>
      <p:cxnSp>
        <p:nvCxnSpPr>
          <p:cNvPr id="136" name="Straight Connector 135"/>
          <p:cNvCxnSpPr/>
          <p:nvPr/>
        </p:nvCxnSpPr>
        <p:spPr>
          <a:xfrm>
            <a:off x="5269706" y="3174206"/>
            <a:ext cx="0" cy="105846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4962566" y="3180161"/>
            <a:ext cx="369012" cy="369332"/>
          </a:xfrm>
          <a:prstGeom prst="rect">
            <a:avLst/>
          </a:prstGeom>
          <a:noFill/>
        </p:spPr>
        <p:txBody>
          <a:bodyPr wrap="none">
            <a:spAutoFit/>
          </a:bodyPr>
          <a:lstStyle/>
          <a:p>
            <a:pPr algn="ctr">
              <a:defRPr/>
            </a:pPr>
            <a:r>
              <a:rPr lang="en-GB" sz="831"/>
              <a:t>29</a:t>
            </a:r>
          </a:p>
          <a:p>
            <a:pPr>
              <a:defRPr/>
            </a:pPr>
            <a:r>
              <a:rPr lang="en-GB" sz="969" b="1"/>
              <a:t>Cu</a:t>
            </a:r>
          </a:p>
        </p:txBody>
      </p:sp>
      <p:sp>
        <p:nvSpPr>
          <p:cNvPr id="138" name="TextBox 137"/>
          <p:cNvSpPr txBox="1"/>
          <p:nvPr/>
        </p:nvSpPr>
        <p:spPr>
          <a:xfrm>
            <a:off x="4939570" y="3545766"/>
            <a:ext cx="349776" cy="369332"/>
          </a:xfrm>
          <a:prstGeom prst="rect">
            <a:avLst/>
          </a:prstGeom>
          <a:noFill/>
        </p:spPr>
        <p:txBody>
          <a:bodyPr wrap="none">
            <a:spAutoFit/>
          </a:bodyPr>
          <a:lstStyle/>
          <a:p>
            <a:pPr algn="ctr">
              <a:defRPr/>
            </a:pPr>
            <a:r>
              <a:rPr lang="en-GB" sz="831"/>
              <a:t>47</a:t>
            </a:r>
          </a:p>
          <a:p>
            <a:pPr algn="ctr">
              <a:defRPr/>
            </a:pPr>
            <a:r>
              <a:rPr lang="en-GB" sz="969" b="1"/>
              <a:t>Ag</a:t>
            </a:r>
          </a:p>
        </p:txBody>
      </p:sp>
      <p:sp>
        <p:nvSpPr>
          <p:cNvPr id="139" name="TextBox 138"/>
          <p:cNvSpPr txBox="1"/>
          <p:nvPr/>
        </p:nvSpPr>
        <p:spPr>
          <a:xfrm>
            <a:off x="4972184" y="3877866"/>
            <a:ext cx="349776" cy="369332"/>
          </a:xfrm>
          <a:prstGeom prst="rect">
            <a:avLst/>
          </a:prstGeom>
          <a:noFill/>
        </p:spPr>
        <p:txBody>
          <a:bodyPr wrap="none">
            <a:spAutoFit/>
          </a:bodyPr>
          <a:lstStyle/>
          <a:p>
            <a:pPr algn="ctr">
              <a:defRPr/>
            </a:pPr>
            <a:r>
              <a:rPr lang="en-GB" sz="831"/>
              <a:t>79</a:t>
            </a:r>
          </a:p>
          <a:p>
            <a:pPr algn="ctr">
              <a:defRPr/>
            </a:pPr>
            <a:r>
              <a:rPr lang="en-GB" sz="969" b="1"/>
              <a:t>Au</a:t>
            </a:r>
          </a:p>
        </p:txBody>
      </p:sp>
      <p:cxnSp>
        <p:nvCxnSpPr>
          <p:cNvPr id="141" name="Straight Connector 140"/>
          <p:cNvCxnSpPr/>
          <p:nvPr/>
        </p:nvCxnSpPr>
        <p:spPr>
          <a:xfrm>
            <a:off x="5568554"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00" name="TextBox 141"/>
          <p:cNvSpPr txBox="1">
            <a:spLocks noChangeArrowheads="1"/>
          </p:cNvSpPr>
          <p:nvPr/>
        </p:nvSpPr>
        <p:spPr bwMode="auto">
          <a:xfrm>
            <a:off x="5281727" y="2988470"/>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12</a:t>
            </a:r>
          </a:p>
        </p:txBody>
      </p:sp>
      <p:sp>
        <p:nvSpPr>
          <p:cNvPr id="143" name="TextBox 142"/>
          <p:cNvSpPr txBox="1"/>
          <p:nvPr/>
        </p:nvSpPr>
        <p:spPr>
          <a:xfrm>
            <a:off x="5279435" y="3180161"/>
            <a:ext cx="335349" cy="369332"/>
          </a:xfrm>
          <a:prstGeom prst="rect">
            <a:avLst/>
          </a:prstGeom>
          <a:noFill/>
        </p:spPr>
        <p:txBody>
          <a:bodyPr wrap="none">
            <a:spAutoFit/>
          </a:bodyPr>
          <a:lstStyle/>
          <a:p>
            <a:pPr algn="ctr">
              <a:defRPr/>
            </a:pPr>
            <a:r>
              <a:rPr lang="en-GB" sz="831"/>
              <a:t>30</a:t>
            </a:r>
          </a:p>
          <a:p>
            <a:pPr algn="ctr">
              <a:defRPr/>
            </a:pPr>
            <a:r>
              <a:rPr lang="en-GB" sz="969" b="1"/>
              <a:t>Zn</a:t>
            </a:r>
          </a:p>
        </p:txBody>
      </p:sp>
      <p:sp>
        <p:nvSpPr>
          <p:cNvPr id="144" name="TextBox 143"/>
          <p:cNvSpPr txBox="1"/>
          <p:nvPr/>
        </p:nvSpPr>
        <p:spPr>
          <a:xfrm>
            <a:off x="5268650" y="3529013"/>
            <a:ext cx="349776" cy="369332"/>
          </a:xfrm>
          <a:prstGeom prst="rect">
            <a:avLst/>
          </a:prstGeom>
          <a:noFill/>
        </p:spPr>
        <p:txBody>
          <a:bodyPr wrap="none">
            <a:spAutoFit/>
          </a:bodyPr>
          <a:lstStyle/>
          <a:p>
            <a:pPr algn="ctr">
              <a:defRPr/>
            </a:pPr>
            <a:r>
              <a:rPr lang="en-GB" sz="831"/>
              <a:t>48</a:t>
            </a:r>
          </a:p>
          <a:p>
            <a:pPr algn="ctr">
              <a:defRPr/>
            </a:pPr>
            <a:r>
              <a:rPr lang="en-GB" sz="969" b="1"/>
              <a:t>Cd</a:t>
            </a:r>
          </a:p>
        </p:txBody>
      </p:sp>
      <p:sp>
        <p:nvSpPr>
          <p:cNvPr id="145" name="TextBox 144"/>
          <p:cNvSpPr txBox="1"/>
          <p:nvPr/>
        </p:nvSpPr>
        <p:spPr>
          <a:xfrm>
            <a:off x="5272222" y="3877866"/>
            <a:ext cx="349776" cy="369332"/>
          </a:xfrm>
          <a:prstGeom prst="rect">
            <a:avLst/>
          </a:prstGeom>
          <a:noFill/>
        </p:spPr>
        <p:txBody>
          <a:bodyPr wrap="none">
            <a:spAutoFit/>
          </a:bodyPr>
          <a:lstStyle/>
          <a:p>
            <a:pPr algn="ctr">
              <a:defRPr/>
            </a:pPr>
            <a:r>
              <a:rPr lang="en-GB" sz="831"/>
              <a:t>80</a:t>
            </a:r>
          </a:p>
          <a:p>
            <a:pPr algn="ctr">
              <a:defRPr/>
            </a:pPr>
            <a:r>
              <a:rPr lang="en-GB" sz="969" b="1"/>
              <a:t>Hg</a:t>
            </a:r>
          </a:p>
        </p:txBody>
      </p:sp>
      <p:cxnSp>
        <p:nvCxnSpPr>
          <p:cNvPr id="146" name="Straight Connector 145"/>
          <p:cNvCxnSpPr/>
          <p:nvPr/>
        </p:nvCxnSpPr>
        <p:spPr>
          <a:xfrm>
            <a:off x="5868591"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614693" y="2481263"/>
            <a:ext cx="274435" cy="369332"/>
          </a:xfrm>
          <a:prstGeom prst="rect">
            <a:avLst/>
          </a:prstGeom>
          <a:noFill/>
        </p:spPr>
        <p:txBody>
          <a:bodyPr wrap="none">
            <a:spAutoFit/>
          </a:bodyPr>
          <a:lstStyle/>
          <a:p>
            <a:pPr algn="ctr">
              <a:defRPr/>
            </a:pPr>
            <a:r>
              <a:rPr lang="en-GB" sz="831"/>
              <a:t>5</a:t>
            </a:r>
          </a:p>
          <a:p>
            <a:pPr algn="ctr">
              <a:defRPr/>
            </a:pPr>
            <a:r>
              <a:rPr lang="en-GB" sz="969" b="1"/>
              <a:t>B</a:t>
            </a:r>
          </a:p>
        </p:txBody>
      </p:sp>
      <p:sp>
        <p:nvSpPr>
          <p:cNvPr id="148" name="TextBox 147"/>
          <p:cNvSpPr txBox="1"/>
          <p:nvPr/>
        </p:nvSpPr>
        <p:spPr>
          <a:xfrm>
            <a:off x="5594908" y="2831307"/>
            <a:ext cx="303289" cy="369332"/>
          </a:xfrm>
          <a:prstGeom prst="rect">
            <a:avLst/>
          </a:prstGeom>
          <a:noFill/>
        </p:spPr>
        <p:txBody>
          <a:bodyPr wrap="none">
            <a:spAutoFit/>
          </a:bodyPr>
          <a:lstStyle/>
          <a:p>
            <a:pPr algn="ctr">
              <a:defRPr/>
            </a:pPr>
            <a:r>
              <a:rPr lang="en-GB" sz="831"/>
              <a:t>13</a:t>
            </a:r>
          </a:p>
          <a:p>
            <a:pPr algn="ctr">
              <a:defRPr/>
            </a:pPr>
            <a:r>
              <a:rPr lang="en-GB" sz="969" b="1"/>
              <a:t>A</a:t>
            </a:r>
            <a:r>
              <a:rPr lang="en-GB" sz="969"/>
              <a:t>l</a:t>
            </a:r>
          </a:p>
        </p:txBody>
      </p:sp>
      <p:sp>
        <p:nvSpPr>
          <p:cNvPr id="149" name="TextBox 148"/>
          <p:cNvSpPr txBox="1"/>
          <p:nvPr/>
        </p:nvSpPr>
        <p:spPr>
          <a:xfrm>
            <a:off x="5566901" y="3178970"/>
            <a:ext cx="349776" cy="369332"/>
          </a:xfrm>
          <a:prstGeom prst="rect">
            <a:avLst/>
          </a:prstGeom>
          <a:noFill/>
        </p:spPr>
        <p:txBody>
          <a:bodyPr wrap="none">
            <a:spAutoFit/>
          </a:bodyPr>
          <a:lstStyle/>
          <a:p>
            <a:pPr algn="ctr">
              <a:defRPr/>
            </a:pPr>
            <a:r>
              <a:rPr lang="en-GB" sz="831"/>
              <a:t>31</a:t>
            </a:r>
          </a:p>
          <a:p>
            <a:pPr algn="ctr">
              <a:defRPr/>
            </a:pPr>
            <a:r>
              <a:rPr lang="en-GB" sz="969" b="1"/>
              <a:t>Ga</a:t>
            </a:r>
          </a:p>
        </p:txBody>
      </p:sp>
      <p:sp>
        <p:nvSpPr>
          <p:cNvPr id="150" name="TextBox 149"/>
          <p:cNvSpPr txBox="1"/>
          <p:nvPr/>
        </p:nvSpPr>
        <p:spPr>
          <a:xfrm>
            <a:off x="5587169" y="3529013"/>
            <a:ext cx="303289" cy="369332"/>
          </a:xfrm>
          <a:prstGeom prst="rect">
            <a:avLst/>
          </a:prstGeom>
          <a:noFill/>
        </p:spPr>
        <p:txBody>
          <a:bodyPr wrap="none">
            <a:spAutoFit/>
          </a:bodyPr>
          <a:lstStyle/>
          <a:p>
            <a:pPr algn="ctr">
              <a:defRPr/>
            </a:pPr>
            <a:r>
              <a:rPr lang="en-GB" sz="831"/>
              <a:t>49</a:t>
            </a:r>
          </a:p>
          <a:p>
            <a:pPr algn="ctr">
              <a:defRPr/>
            </a:pPr>
            <a:r>
              <a:rPr lang="en-GB" sz="969" b="1"/>
              <a:t>In</a:t>
            </a:r>
          </a:p>
        </p:txBody>
      </p:sp>
      <p:sp>
        <p:nvSpPr>
          <p:cNvPr id="151" name="TextBox 150"/>
          <p:cNvSpPr txBox="1"/>
          <p:nvPr/>
        </p:nvSpPr>
        <p:spPr>
          <a:xfrm>
            <a:off x="5543732" y="3872373"/>
            <a:ext cx="335349" cy="369332"/>
          </a:xfrm>
          <a:prstGeom prst="rect">
            <a:avLst/>
          </a:prstGeom>
          <a:noFill/>
        </p:spPr>
        <p:txBody>
          <a:bodyPr wrap="none">
            <a:spAutoFit/>
          </a:bodyPr>
          <a:lstStyle/>
          <a:p>
            <a:pPr algn="ctr">
              <a:defRPr/>
            </a:pPr>
            <a:r>
              <a:rPr lang="en-GB" sz="831"/>
              <a:t>81</a:t>
            </a:r>
          </a:p>
          <a:p>
            <a:pPr algn="ctr">
              <a:defRPr/>
            </a:pPr>
            <a:r>
              <a:rPr lang="en-GB" sz="969" b="1" err="1"/>
              <a:t>Th</a:t>
            </a:r>
            <a:endParaRPr lang="en-GB" sz="969" b="1"/>
          </a:p>
        </p:txBody>
      </p:sp>
      <p:sp>
        <p:nvSpPr>
          <p:cNvPr id="16510" name="TextBox 152"/>
          <p:cNvSpPr txBox="1">
            <a:spLocks noChangeArrowheads="1"/>
          </p:cNvSpPr>
          <p:nvPr/>
        </p:nvSpPr>
        <p:spPr bwMode="auto">
          <a:xfrm>
            <a:off x="5544260"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13</a:t>
            </a:r>
          </a:p>
        </p:txBody>
      </p:sp>
      <p:cxnSp>
        <p:nvCxnSpPr>
          <p:cNvPr id="154" name="Straight Connector 153"/>
          <p:cNvCxnSpPr/>
          <p:nvPr/>
        </p:nvCxnSpPr>
        <p:spPr>
          <a:xfrm>
            <a:off x="6167438" y="2481264"/>
            <a:ext cx="0" cy="175141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2" name="TextBox 154"/>
          <p:cNvSpPr txBox="1">
            <a:spLocks noChangeArrowheads="1"/>
          </p:cNvSpPr>
          <p:nvPr/>
        </p:nvSpPr>
        <p:spPr bwMode="auto">
          <a:xfrm>
            <a:off x="584667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14</a:t>
            </a:r>
          </a:p>
        </p:txBody>
      </p:sp>
      <p:sp>
        <p:nvSpPr>
          <p:cNvPr id="156" name="TextBox 155"/>
          <p:cNvSpPr txBox="1"/>
          <p:nvPr/>
        </p:nvSpPr>
        <p:spPr>
          <a:xfrm>
            <a:off x="5875439" y="2477692"/>
            <a:ext cx="274435" cy="369332"/>
          </a:xfrm>
          <a:prstGeom prst="rect">
            <a:avLst/>
          </a:prstGeom>
          <a:noFill/>
        </p:spPr>
        <p:txBody>
          <a:bodyPr wrap="none">
            <a:spAutoFit/>
          </a:bodyPr>
          <a:lstStyle/>
          <a:p>
            <a:pPr algn="ctr">
              <a:defRPr/>
            </a:pPr>
            <a:r>
              <a:rPr lang="en-GB" sz="831"/>
              <a:t>6</a:t>
            </a:r>
          </a:p>
          <a:p>
            <a:pPr algn="ctr">
              <a:defRPr/>
            </a:pPr>
            <a:r>
              <a:rPr lang="en-GB" sz="969" b="1"/>
              <a:t>C</a:t>
            </a:r>
          </a:p>
        </p:txBody>
      </p:sp>
      <p:sp>
        <p:nvSpPr>
          <p:cNvPr id="157" name="TextBox 156"/>
          <p:cNvSpPr txBox="1"/>
          <p:nvPr/>
        </p:nvSpPr>
        <p:spPr>
          <a:xfrm>
            <a:off x="5865180" y="2811066"/>
            <a:ext cx="303289" cy="369332"/>
          </a:xfrm>
          <a:prstGeom prst="rect">
            <a:avLst/>
          </a:prstGeom>
          <a:noFill/>
        </p:spPr>
        <p:txBody>
          <a:bodyPr wrap="none">
            <a:spAutoFit/>
          </a:bodyPr>
          <a:lstStyle/>
          <a:p>
            <a:pPr algn="ctr">
              <a:defRPr/>
            </a:pPr>
            <a:r>
              <a:rPr lang="en-GB" sz="831"/>
              <a:t>14</a:t>
            </a:r>
          </a:p>
          <a:p>
            <a:pPr algn="ctr">
              <a:defRPr/>
            </a:pPr>
            <a:r>
              <a:rPr lang="en-GB" sz="969" b="1"/>
              <a:t>Si</a:t>
            </a:r>
          </a:p>
        </p:txBody>
      </p:sp>
      <p:sp>
        <p:nvSpPr>
          <p:cNvPr id="158" name="TextBox 157"/>
          <p:cNvSpPr txBox="1"/>
          <p:nvPr/>
        </p:nvSpPr>
        <p:spPr>
          <a:xfrm>
            <a:off x="5838364" y="3159920"/>
            <a:ext cx="349776" cy="369332"/>
          </a:xfrm>
          <a:prstGeom prst="rect">
            <a:avLst/>
          </a:prstGeom>
          <a:noFill/>
        </p:spPr>
        <p:txBody>
          <a:bodyPr wrap="none">
            <a:spAutoFit/>
          </a:bodyPr>
          <a:lstStyle/>
          <a:p>
            <a:pPr algn="ctr">
              <a:defRPr/>
            </a:pPr>
            <a:r>
              <a:rPr lang="en-GB" sz="831"/>
              <a:t>32</a:t>
            </a:r>
          </a:p>
          <a:p>
            <a:pPr algn="ctr">
              <a:defRPr/>
            </a:pPr>
            <a:r>
              <a:rPr lang="en-GB" sz="969" b="1"/>
              <a:t>Ge</a:t>
            </a:r>
          </a:p>
        </p:txBody>
      </p:sp>
      <p:sp>
        <p:nvSpPr>
          <p:cNvPr id="159" name="TextBox 158"/>
          <p:cNvSpPr txBox="1"/>
          <p:nvPr/>
        </p:nvSpPr>
        <p:spPr>
          <a:xfrm>
            <a:off x="5837998" y="3509963"/>
            <a:ext cx="343364" cy="369332"/>
          </a:xfrm>
          <a:prstGeom prst="rect">
            <a:avLst/>
          </a:prstGeom>
          <a:noFill/>
        </p:spPr>
        <p:txBody>
          <a:bodyPr wrap="none">
            <a:spAutoFit/>
          </a:bodyPr>
          <a:lstStyle/>
          <a:p>
            <a:pPr algn="ctr">
              <a:defRPr/>
            </a:pPr>
            <a:r>
              <a:rPr lang="en-GB" sz="831"/>
              <a:t>50</a:t>
            </a:r>
          </a:p>
          <a:p>
            <a:pPr algn="ctr">
              <a:defRPr/>
            </a:pPr>
            <a:r>
              <a:rPr lang="en-GB" sz="969" b="1"/>
              <a:t>Sn</a:t>
            </a:r>
          </a:p>
        </p:txBody>
      </p:sp>
      <p:sp>
        <p:nvSpPr>
          <p:cNvPr id="160" name="TextBox 159"/>
          <p:cNvSpPr txBox="1"/>
          <p:nvPr/>
        </p:nvSpPr>
        <p:spPr>
          <a:xfrm>
            <a:off x="5848120" y="3873104"/>
            <a:ext cx="343364" cy="369332"/>
          </a:xfrm>
          <a:prstGeom prst="rect">
            <a:avLst/>
          </a:prstGeom>
          <a:noFill/>
        </p:spPr>
        <p:txBody>
          <a:bodyPr wrap="none">
            <a:spAutoFit/>
          </a:bodyPr>
          <a:lstStyle/>
          <a:p>
            <a:pPr algn="ctr">
              <a:defRPr/>
            </a:pPr>
            <a:r>
              <a:rPr lang="en-GB" sz="831"/>
              <a:t>82</a:t>
            </a:r>
          </a:p>
          <a:p>
            <a:pPr algn="ctr">
              <a:defRPr/>
            </a:pPr>
            <a:r>
              <a:rPr lang="en-GB" sz="969" b="1" err="1"/>
              <a:t>Pb</a:t>
            </a:r>
            <a:endParaRPr lang="en-GB" sz="969" b="1"/>
          </a:p>
        </p:txBody>
      </p:sp>
      <p:cxnSp>
        <p:nvCxnSpPr>
          <p:cNvPr id="161" name="Straight Connector 160"/>
          <p:cNvCxnSpPr/>
          <p:nvPr/>
        </p:nvCxnSpPr>
        <p:spPr>
          <a:xfrm>
            <a:off x="6466285"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9" name="TextBox 161"/>
          <p:cNvSpPr txBox="1">
            <a:spLocks noChangeArrowheads="1"/>
          </p:cNvSpPr>
          <p:nvPr/>
        </p:nvSpPr>
        <p:spPr bwMode="auto">
          <a:xfrm>
            <a:off x="6182435"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15</a:t>
            </a:r>
          </a:p>
        </p:txBody>
      </p:sp>
      <p:sp>
        <p:nvSpPr>
          <p:cNvPr id="163" name="TextBox 162"/>
          <p:cNvSpPr txBox="1"/>
          <p:nvPr/>
        </p:nvSpPr>
        <p:spPr>
          <a:xfrm>
            <a:off x="6217149" y="2481263"/>
            <a:ext cx="274435" cy="369332"/>
          </a:xfrm>
          <a:prstGeom prst="rect">
            <a:avLst/>
          </a:prstGeom>
          <a:noFill/>
        </p:spPr>
        <p:txBody>
          <a:bodyPr wrap="none">
            <a:spAutoFit/>
          </a:bodyPr>
          <a:lstStyle/>
          <a:p>
            <a:pPr algn="ctr">
              <a:defRPr/>
            </a:pPr>
            <a:r>
              <a:rPr lang="en-GB" sz="831"/>
              <a:t>7</a:t>
            </a:r>
          </a:p>
          <a:p>
            <a:pPr algn="ctr">
              <a:defRPr/>
            </a:pPr>
            <a:r>
              <a:rPr lang="en-GB" sz="969" b="1"/>
              <a:t>N</a:t>
            </a:r>
          </a:p>
        </p:txBody>
      </p:sp>
      <p:sp>
        <p:nvSpPr>
          <p:cNvPr id="164" name="TextBox 163"/>
          <p:cNvSpPr txBox="1"/>
          <p:nvPr/>
        </p:nvSpPr>
        <p:spPr>
          <a:xfrm>
            <a:off x="6196174" y="2831307"/>
            <a:ext cx="303289" cy="369332"/>
          </a:xfrm>
          <a:prstGeom prst="rect">
            <a:avLst/>
          </a:prstGeom>
          <a:noFill/>
        </p:spPr>
        <p:txBody>
          <a:bodyPr wrap="none">
            <a:spAutoFit/>
          </a:bodyPr>
          <a:lstStyle/>
          <a:p>
            <a:pPr algn="ctr">
              <a:defRPr/>
            </a:pPr>
            <a:r>
              <a:rPr lang="en-GB" sz="831"/>
              <a:t>15</a:t>
            </a:r>
          </a:p>
          <a:p>
            <a:pPr algn="ctr">
              <a:defRPr/>
            </a:pPr>
            <a:r>
              <a:rPr lang="en-GB" sz="969" b="1"/>
              <a:t>P</a:t>
            </a:r>
          </a:p>
        </p:txBody>
      </p:sp>
      <p:sp>
        <p:nvSpPr>
          <p:cNvPr id="165" name="TextBox 164"/>
          <p:cNvSpPr txBox="1"/>
          <p:nvPr/>
        </p:nvSpPr>
        <p:spPr>
          <a:xfrm>
            <a:off x="6172564" y="3178970"/>
            <a:ext cx="343364" cy="369332"/>
          </a:xfrm>
          <a:prstGeom prst="rect">
            <a:avLst/>
          </a:prstGeom>
          <a:noFill/>
        </p:spPr>
        <p:txBody>
          <a:bodyPr wrap="none">
            <a:spAutoFit/>
          </a:bodyPr>
          <a:lstStyle/>
          <a:p>
            <a:pPr algn="ctr">
              <a:defRPr/>
            </a:pPr>
            <a:r>
              <a:rPr lang="en-GB" sz="831"/>
              <a:t>33</a:t>
            </a:r>
          </a:p>
          <a:p>
            <a:pPr algn="ctr">
              <a:defRPr/>
            </a:pPr>
            <a:r>
              <a:rPr lang="en-GB" sz="969" b="1"/>
              <a:t>As</a:t>
            </a:r>
          </a:p>
        </p:txBody>
      </p:sp>
      <p:sp>
        <p:nvSpPr>
          <p:cNvPr id="166" name="TextBox 165"/>
          <p:cNvSpPr txBox="1"/>
          <p:nvPr/>
        </p:nvSpPr>
        <p:spPr>
          <a:xfrm>
            <a:off x="6168993" y="3529013"/>
            <a:ext cx="343364" cy="369332"/>
          </a:xfrm>
          <a:prstGeom prst="rect">
            <a:avLst/>
          </a:prstGeom>
          <a:noFill/>
        </p:spPr>
        <p:txBody>
          <a:bodyPr wrap="none">
            <a:spAutoFit/>
          </a:bodyPr>
          <a:lstStyle/>
          <a:p>
            <a:pPr algn="ctr">
              <a:defRPr/>
            </a:pPr>
            <a:r>
              <a:rPr lang="en-GB" sz="831"/>
              <a:t>51</a:t>
            </a:r>
          </a:p>
          <a:p>
            <a:pPr algn="ctr">
              <a:defRPr/>
            </a:pPr>
            <a:r>
              <a:rPr lang="en-GB" sz="969" b="1"/>
              <a:t>Sb</a:t>
            </a:r>
          </a:p>
        </p:txBody>
      </p:sp>
      <p:sp>
        <p:nvSpPr>
          <p:cNvPr id="167" name="TextBox 166"/>
          <p:cNvSpPr txBox="1"/>
          <p:nvPr/>
        </p:nvSpPr>
        <p:spPr>
          <a:xfrm>
            <a:off x="6189395" y="3877866"/>
            <a:ext cx="309701" cy="369332"/>
          </a:xfrm>
          <a:prstGeom prst="rect">
            <a:avLst/>
          </a:prstGeom>
          <a:noFill/>
        </p:spPr>
        <p:txBody>
          <a:bodyPr wrap="none">
            <a:spAutoFit/>
          </a:bodyPr>
          <a:lstStyle/>
          <a:p>
            <a:pPr algn="ctr">
              <a:defRPr/>
            </a:pPr>
            <a:r>
              <a:rPr lang="en-GB" sz="831"/>
              <a:t>83</a:t>
            </a:r>
          </a:p>
          <a:p>
            <a:pPr algn="ctr">
              <a:defRPr/>
            </a:pPr>
            <a:r>
              <a:rPr lang="en-GB" sz="969" b="1"/>
              <a:t>Bi</a:t>
            </a:r>
          </a:p>
        </p:txBody>
      </p:sp>
      <p:cxnSp>
        <p:nvCxnSpPr>
          <p:cNvPr id="168" name="Straight Connector 167"/>
          <p:cNvCxnSpPr/>
          <p:nvPr/>
        </p:nvCxnSpPr>
        <p:spPr>
          <a:xfrm>
            <a:off x="6765131" y="2481264"/>
            <a:ext cx="0" cy="17323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26" name="TextBox 168"/>
          <p:cNvSpPr txBox="1">
            <a:spLocks noChangeArrowheads="1"/>
          </p:cNvSpPr>
          <p:nvPr/>
        </p:nvSpPr>
        <p:spPr bwMode="auto">
          <a:xfrm>
            <a:off x="647413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16</a:t>
            </a:r>
          </a:p>
        </p:txBody>
      </p:sp>
      <p:sp>
        <p:nvSpPr>
          <p:cNvPr id="170" name="TextBox 169"/>
          <p:cNvSpPr txBox="1"/>
          <p:nvPr/>
        </p:nvSpPr>
        <p:spPr>
          <a:xfrm>
            <a:off x="6499693" y="2481263"/>
            <a:ext cx="280847" cy="369332"/>
          </a:xfrm>
          <a:prstGeom prst="rect">
            <a:avLst/>
          </a:prstGeom>
          <a:noFill/>
        </p:spPr>
        <p:txBody>
          <a:bodyPr wrap="none">
            <a:spAutoFit/>
          </a:bodyPr>
          <a:lstStyle/>
          <a:p>
            <a:pPr algn="ctr">
              <a:defRPr/>
            </a:pPr>
            <a:r>
              <a:rPr lang="en-GB" sz="831"/>
              <a:t>8</a:t>
            </a:r>
          </a:p>
          <a:p>
            <a:pPr algn="ctr">
              <a:defRPr/>
            </a:pPr>
            <a:r>
              <a:rPr lang="en-GB" sz="969" b="1"/>
              <a:t>O</a:t>
            </a:r>
          </a:p>
        </p:txBody>
      </p:sp>
      <p:sp>
        <p:nvSpPr>
          <p:cNvPr id="171" name="TextBox 170"/>
          <p:cNvSpPr txBox="1"/>
          <p:nvPr/>
        </p:nvSpPr>
        <p:spPr>
          <a:xfrm>
            <a:off x="6483114" y="2831307"/>
            <a:ext cx="303289" cy="369332"/>
          </a:xfrm>
          <a:prstGeom prst="rect">
            <a:avLst/>
          </a:prstGeom>
          <a:noFill/>
        </p:spPr>
        <p:txBody>
          <a:bodyPr wrap="none">
            <a:spAutoFit/>
          </a:bodyPr>
          <a:lstStyle/>
          <a:p>
            <a:pPr algn="ctr">
              <a:defRPr/>
            </a:pPr>
            <a:r>
              <a:rPr lang="en-GB" sz="831"/>
              <a:t>16</a:t>
            </a:r>
          </a:p>
          <a:p>
            <a:pPr algn="ctr">
              <a:defRPr/>
            </a:pPr>
            <a:r>
              <a:rPr lang="en-GB" sz="969" b="1"/>
              <a:t>S</a:t>
            </a:r>
          </a:p>
        </p:txBody>
      </p:sp>
      <p:sp>
        <p:nvSpPr>
          <p:cNvPr id="172" name="TextBox 171"/>
          <p:cNvSpPr txBox="1"/>
          <p:nvPr/>
        </p:nvSpPr>
        <p:spPr>
          <a:xfrm>
            <a:off x="6462115" y="3178970"/>
            <a:ext cx="336952" cy="369332"/>
          </a:xfrm>
          <a:prstGeom prst="rect">
            <a:avLst/>
          </a:prstGeom>
          <a:noFill/>
        </p:spPr>
        <p:txBody>
          <a:bodyPr wrap="none">
            <a:spAutoFit/>
          </a:bodyPr>
          <a:lstStyle/>
          <a:p>
            <a:pPr algn="ctr">
              <a:defRPr/>
            </a:pPr>
            <a:r>
              <a:rPr lang="en-GB" sz="831"/>
              <a:t>34</a:t>
            </a:r>
          </a:p>
          <a:p>
            <a:pPr algn="ctr">
              <a:defRPr/>
            </a:pPr>
            <a:r>
              <a:rPr lang="en-GB" sz="969" b="1"/>
              <a:t>Se</a:t>
            </a:r>
          </a:p>
        </p:txBody>
      </p:sp>
      <p:sp>
        <p:nvSpPr>
          <p:cNvPr id="173" name="TextBox 172"/>
          <p:cNvSpPr txBox="1"/>
          <p:nvPr/>
        </p:nvSpPr>
        <p:spPr>
          <a:xfrm>
            <a:off x="6462552" y="3529013"/>
            <a:ext cx="328937" cy="369332"/>
          </a:xfrm>
          <a:prstGeom prst="rect">
            <a:avLst/>
          </a:prstGeom>
          <a:noFill/>
        </p:spPr>
        <p:txBody>
          <a:bodyPr wrap="none">
            <a:spAutoFit/>
          </a:bodyPr>
          <a:lstStyle/>
          <a:p>
            <a:pPr algn="ctr">
              <a:defRPr/>
            </a:pPr>
            <a:r>
              <a:rPr lang="en-GB" sz="831"/>
              <a:t>52</a:t>
            </a:r>
          </a:p>
          <a:p>
            <a:pPr algn="ctr">
              <a:defRPr/>
            </a:pPr>
            <a:r>
              <a:rPr lang="en-GB" sz="969" b="1" err="1"/>
              <a:t>Te</a:t>
            </a:r>
            <a:endParaRPr lang="en-GB" sz="969" b="1"/>
          </a:p>
        </p:txBody>
      </p:sp>
      <p:sp>
        <p:nvSpPr>
          <p:cNvPr id="174" name="TextBox 173"/>
          <p:cNvSpPr txBox="1"/>
          <p:nvPr/>
        </p:nvSpPr>
        <p:spPr>
          <a:xfrm>
            <a:off x="6458910" y="3877866"/>
            <a:ext cx="343364" cy="369332"/>
          </a:xfrm>
          <a:prstGeom prst="rect">
            <a:avLst/>
          </a:prstGeom>
          <a:noFill/>
        </p:spPr>
        <p:txBody>
          <a:bodyPr wrap="none">
            <a:spAutoFit/>
          </a:bodyPr>
          <a:lstStyle/>
          <a:p>
            <a:pPr algn="ctr">
              <a:defRPr/>
            </a:pPr>
            <a:r>
              <a:rPr lang="en-GB" sz="831"/>
              <a:t>84</a:t>
            </a:r>
          </a:p>
          <a:p>
            <a:pPr algn="ctr">
              <a:defRPr/>
            </a:pPr>
            <a:r>
              <a:rPr lang="en-GB" sz="969" b="1"/>
              <a:t>Po</a:t>
            </a:r>
          </a:p>
        </p:txBody>
      </p:sp>
      <p:cxnSp>
        <p:nvCxnSpPr>
          <p:cNvPr id="175" name="Straight Connector 174"/>
          <p:cNvCxnSpPr/>
          <p:nvPr/>
        </p:nvCxnSpPr>
        <p:spPr>
          <a:xfrm>
            <a:off x="7065169" y="2125267"/>
            <a:ext cx="0" cy="21074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33" name="TextBox 175"/>
          <p:cNvSpPr txBox="1">
            <a:spLocks noChangeArrowheads="1"/>
          </p:cNvSpPr>
          <p:nvPr/>
        </p:nvSpPr>
        <p:spPr bwMode="auto">
          <a:xfrm>
            <a:off x="6759888" y="2240757"/>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17</a:t>
            </a:r>
          </a:p>
        </p:txBody>
      </p:sp>
      <p:sp>
        <p:nvSpPr>
          <p:cNvPr id="177" name="TextBox 176"/>
          <p:cNvSpPr txBox="1"/>
          <p:nvPr/>
        </p:nvSpPr>
        <p:spPr>
          <a:xfrm>
            <a:off x="6817293" y="2481263"/>
            <a:ext cx="260008" cy="369332"/>
          </a:xfrm>
          <a:prstGeom prst="rect">
            <a:avLst/>
          </a:prstGeom>
          <a:noFill/>
        </p:spPr>
        <p:txBody>
          <a:bodyPr wrap="none">
            <a:spAutoFit/>
          </a:bodyPr>
          <a:lstStyle/>
          <a:p>
            <a:pPr algn="ctr">
              <a:defRPr/>
            </a:pPr>
            <a:r>
              <a:rPr lang="en-GB" sz="831"/>
              <a:t>9</a:t>
            </a:r>
          </a:p>
          <a:p>
            <a:pPr algn="ctr">
              <a:defRPr/>
            </a:pPr>
            <a:r>
              <a:rPr lang="en-GB" sz="969" b="1"/>
              <a:t>F</a:t>
            </a:r>
          </a:p>
        </p:txBody>
      </p:sp>
      <p:sp>
        <p:nvSpPr>
          <p:cNvPr id="178" name="TextBox 177"/>
          <p:cNvSpPr txBox="1"/>
          <p:nvPr/>
        </p:nvSpPr>
        <p:spPr>
          <a:xfrm>
            <a:off x="6785899" y="2831307"/>
            <a:ext cx="309701" cy="369332"/>
          </a:xfrm>
          <a:prstGeom prst="rect">
            <a:avLst/>
          </a:prstGeom>
          <a:noFill/>
        </p:spPr>
        <p:txBody>
          <a:bodyPr wrap="none">
            <a:spAutoFit/>
          </a:bodyPr>
          <a:lstStyle/>
          <a:p>
            <a:pPr algn="ctr">
              <a:defRPr/>
            </a:pPr>
            <a:r>
              <a:rPr lang="en-GB" sz="831"/>
              <a:t>17</a:t>
            </a:r>
          </a:p>
          <a:p>
            <a:pPr algn="ctr">
              <a:defRPr/>
            </a:pPr>
            <a:r>
              <a:rPr lang="en-GB" sz="969" b="1"/>
              <a:t>Cl</a:t>
            </a:r>
          </a:p>
        </p:txBody>
      </p:sp>
      <p:sp>
        <p:nvSpPr>
          <p:cNvPr id="179" name="TextBox 178"/>
          <p:cNvSpPr txBox="1"/>
          <p:nvPr/>
        </p:nvSpPr>
        <p:spPr>
          <a:xfrm>
            <a:off x="6775915" y="3178970"/>
            <a:ext cx="322524" cy="369332"/>
          </a:xfrm>
          <a:prstGeom prst="rect">
            <a:avLst/>
          </a:prstGeom>
          <a:noFill/>
        </p:spPr>
        <p:txBody>
          <a:bodyPr wrap="none">
            <a:spAutoFit/>
          </a:bodyPr>
          <a:lstStyle/>
          <a:p>
            <a:pPr algn="ctr">
              <a:defRPr/>
            </a:pPr>
            <a:r>
              <a:rPr lang="en-GB" sz="831"/>
              <a:t>35</a:t>
            </a:r>
          </a:p>
          <a:p>
            <a:pPr algn="ctr">
              <a:defRPr/>
            </a:pPr>
            <a:r>
              <a:rPr lang="en-GB" sz="969" b="1"/>
              <a:t>Br</a:t>
            </a:r>
          </a:p>
        </p:txBody>
      </p:sp>
      <p:sp>
        <p:nvSpPr>
          <p:cNvPr id="180" name="TextBox 179"/>
          <p:cNvSpPr txBox="1"/>
          <p:nvPr/>
        </p:nvSpPr>
        <p:spPr>
          <a:xfrm>
            <a:off x="6781961" y="3524251"/>
            <a:ext cx="303289" cy="369332"/>
          </a:xfrm>
          <a:prstGeom prst="rect">
            <a:avLst/>
          </a:prstGeom>
          <a:noFill/>
        </p:spPr>
        <p:txBody>
          <a:bodyPr wrap="none">
            <a:spAutoFit/>
          </a:bodyPr>
          <a:lstStyle/>
          <a:p>
            <a:pPr algn="ctr">
              <a:defRPr/>
            </a:pPr>
            <a:r>
              <a:rPr lang="en-GB" sz="831"/>
              <a:t>53</a:t>
            </a:r>
          </a:p>
          <a:p>
            <a:pPr algn="ctr">
              <a:defRPr/>
            </a:pPr>
            <a:r>
              <a:rPr lang="en-GB" sz="969" b="1"/>
              <a:t>I</a:t>
            </a:r>
          </a:p>
        </p:txBody>
      </p:sp>
      <p:sp>
        <p:nvSpPr>
          <p:cNvPr id="181" name="TextBox 180"/>
          <p:cNvSpPr txBox="1"/>
          <p:nvPr/>
        </p:nvSpPr>
        <p:spPr>
          <a:xfrm>
            <a:off x="6779121" y="3873104"/>
            <a:ext cx="316112" cy="369332"/>
          </a:xfrm>
          <a:prstGeom prst="rect">
            <a:avLst/>
          </a:prstGeom>
          <a:noFill/>
        </p:spPr>
        <p:txBody>
          <a:bodyPr wrap="none">
            <a:spAutoFit/>
          </a:bodyPr>
          <a:lstStyle/>
          <a:p>
            <a:pPr algn="ctr">
              <a:defRPr/>
            </a:pPr>
            <a:r>
              <a:rPr lang="en-GB" sz="831"/>
              <a:t>85</a:t>
            </a:r>
          </a:p>
          <a:p>
            <a:pPr algn="ctr">
              <a:defRPr/>
            </a:pPr>
            <a:r>
              <a:rPr lang="en-GB" sz="969" b="1"/>
              <a:t>At</a:t>
            </a:r>
          </a:p>
        </p:txBody>
      </p:sp>
      <p:cxnSp>
        <p:nvCxnSpPr>
          <p:cNvPr id="184" name="Straight Connector 183"/>
          <p:cNvCxnSpPr/>
          <p:nvPr/>
        </p:nvCxnSpPr>
        <p:spPr>
          <a:xfrm>
            <a:off x="7364016" y="1733551"/>
            <a:ext cx="0" cy="249912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40" name="TextBox 202"/>
          <p:cNvSpPr txBox="1">
            <a:spLocks noChangeArrowheads="1"/>
          </p:cNvSpPr>
          <p:nvPr/>
        </p:nvSpPr>
        <p:spPr bwMode="auto">
          <a:xfrm>
            <a:off x="7056353" y="1933576"/>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18</a:t>
            </a:r>
          </a:p>
        </p:txBody>
      </p:sp>
      <p:sp>
        <p:nvSpPr>
          <p:cNvPr id="204" name="TextBox 203"/>
          <p:cNvSpPr txBox="1"/>
          <p:nvPr/>
        </p:nvSpPr>
        <p:spPr>
          <a:xfrm>
            <a:off x="7053031" y="2481263"/>
            <a:ext cx="343364" cy="369332"/>
          </a:xfrm>
          <a:prstGeom prst="rect">
            <a:avLst/>
          </a:prstGeom>
          <a:noFill/>
        </p:spPr>
        <p:txBody>
          <a:bodyPr wrap="none">
            <a:spAutoFit/>
          </a:bodyPr>
          <a:lstStyle/>
          <a:p>
            <a:pPr algn="ctr">
              <a:defRPr/>
            </a:pPr>
            <a:r>
              <a:rPr lang="en-GB" sz="831"/>
              <a:t>10</a:t>
            </a:r>
          </a:p>
          <a:p>
            <a:pPr algn="ctr">
              <a:defRPr/>
            </a:pPr>
            <a:r>
              <a:rPr lang="en-GB" sz="969" b="1"/>
              <a:t>Ne</a:t>
            </a:r>
          </a:p>
        </p:txBody>
      </p:sp>
      <p:sp>
        <p:nvSpPr>
          <p:cNvPr id="205" name="TextBox 204"/>
          <p:cNvSpPr txBox="1"/>
          <p:nvPr/>
        </p:nvSpPr>
        <p:spPr>
          <a:xfrm>
            <a:off x="7066428" y="2831307"/>
            <a:ext cx="322524" cy="369332"/>
          </a:xfrm>
          <a:prstGeom prst="rect">
            <a:avLst/>
          </a:prstGeom>
          <a:noFill/>
        </p:spPr>
        <p:txBody>
          <a:bodyPr wrap="none">
            <a:spAutoFit/>
          </a:bodyPr>
          <a:lstStyle/>
          <a:p>
            <a:pPr algn="ctr">
              <a:defRPr/>
            </a:pPr>
            <a:r>
              <a:rPr lang="en-GB" sz="831"/>
              <a:t>18</a:t>
            </a:r>
          </a:p>
          <a:p>
            <a:pPr algn="ctr">
              <a:defRPr/>
            </a:pPr>
            <a:r>
              <a:rPr lang="en-GB" sz="969" b="1" err="1"/>
              <a:t>Ar</a:t>
            </a:r>
            <a:endParaRPr lang="en-GB" sz="969" b="1"/>
          </a:p>
        </p:txBody>
      </p:sp>
      <p:sp>
        <p:nvSpPr>
          <p:cNvPr id="206" name="TextBox 205"/>
          <p:cNvSpPr txBox="1"/>
          <p:nvPr/>
        </p:nvSpPr>
        <p:spPr>
          <a:xfrm>
            <a:off x="7062261" y="3178970"/>
            <a:ext cx="322524" cy="369332"/>
          </a:xfrm>
          <a:prstGeom prst="rect">
            <a:avLst/>
          </a:prstGeom>
          <a:noFill/>
        </p:spPr>
        <p:txBody>
          <a:bodyPr wrap="none">
            <a:spAutoFit/>
          </a:bodyPr>
          <a:lstStyle/>
          <a:p>
            <a:pPr algn="ctr">
              <a:defRPr/>
            </a:pPr>
            <a:r>
              <a:rPr lang="en-GB" sz="831"/>
              <a:t>36</a:t>
            </a:r>
          </a:p>
          <a:p>
            <a:pPr algn="ctr">
              <a:defRPr/>
            </a:pPr>
            <a:r>
              <a:rPr lang="en-GB" sz="969" b="1"/>
              <a:t>Kr</a:t>
            </a:r>
          </a:p>
        </p:txBody>
      </p:sp>
      <p:sp>
        <p:nvSpPr>
          <p:cNvPr id="207" name="TextBox 206"/>
          <p:cNvSpPr txBox="1"/>
          <p:nvPr/>
        </p:nvSpPr>
        <p:spPr>
          <a:xfrm>
            <a:off x="7051475" y="3524251"/>
            <a:ext cx="336952" cy="369332"/>
          </a:xfrm>
          <a:prstGeom prst="rect">
            <a:avLst/>
          </a:prstGeom>
          <a:noFill/>
        </p:spPr>
        <p:txBody>
          <a:bodyPr wrap="none">
            <a:spAutoFit/>
          </a:bodyPr>
          <a:lstStyle/>
          <a:p>
            <a:pPr algn="ctr">
              <a:defRPr/>
            </a:pPr>
            <a:r>
              <a:rPr lang="en-GB" sz="831"/>
              <a:t>54</a:t>
            </a:r>
          </a:p>
          <a:p>
            <a:pPr algn="ctr">
              <a:defRPr/>
            </a:pPr>
            <a:r>
              <a:rPr lang="en-GB" sz="969" b="1" err="1"/>
              <a:t>Xe</a:t>
            </a:r>
            <a:endParaRPr lang="en-GB" sz="969" b="1"/>
          </a:p>
        </p:txBody>
      </p:sp>
      <p:sp>
        <p:nvSpPr>
          <p:cNvPr id="208" name="TextBox 207"/>
          <p:cNvSpPr txBox="1"/>
          <p:nvPr/>
        </p:nvSpPr>
        <p:spPr>
          <a:xfrm>
            <a:off x="7048634" y="3873104"/>
            <a:ext cx="349776" cy="369332"/>
          </a:xfrm>
          <a:prstGeom prst="rect">
            <a:avLst/>
          </a:prstGeom>
          <a:noFill/>
        </p:spPr>
        <p:txBody>
          <a:bodyPr wrap="none">
            <a:spAutoFit/>
          </a:bodyPr>
          <a:lstStyle/>
          <a:p>
            <a:pPr algn="ctr">
              <a:defRPr/>
            </a:pPr>
            <a:r>
              <a:rPr lang="en-GB" sz="831"/>
              <a:t>86</a:t>
            </a:r>
          </a:p>
          <a:p>
            <a:pPr algn="ctr">
              <a:defRPr/>
            </a:pPr>
            <a:r>
              <a:rPr lang="en-GB" sz="969" b="1"/>
              <a:t>Rn</a:t>
            </a:r>
          </a:p>
        </p:txBody>
      </p:sp>
      <p:sp>
        <p:nvSpPr>
          <p:cNvPr id="209" name="TextBox 208"/>
          <p:cNvSpPr txBox="1"/>
          <p:nvPr/>
        </p:nvSpPr>
        <p:spPr>
          <a:xfrm>
            <a:off x="7044103" y="2162176"/>
            <a:ext cx="343364" cy="369332"/>
          </a:xfrm>
          <a:prstGeom prst="rect">
            <a:avLst/>
          </a:prstGeom>
          <a:noFill/>
        </p:spPr>
        <p:txBody>
          <a:bodyPr wrap="none">
            <a:spAutoFit/>
          </a:bodyPr>
          <a:lstStyle/>
          <a:p>
            <a:pPr algn="ctr">
              <a:defRPr/>
            </a:pPr>
            <a:r>
              <a:rPr lang="en-GB" sz="831"/>
              <a:t>2</a:t>
            </a:r>
          </a:p>
          <a:p>
            <a:pPr algn="ctr">
              <a:defRPr/>
            </a:pPr>
            <a:r>
              <a:rPr lang="en-GB" sz="969" b="1"/>
              <a:t>He</a:t>
            </a:r>
          </a:p>
        </p:txBody>
      </p:sp>
      <p:cxnSp>
        <p:nvCxnSpPr>
          <p:cNvPr id="293" name="Straight Connector 292"/>
          <p:cNvCxnSpPr/>
          <p:nvPr/>
        </p:nvCxnSpPr>
        <p:spPr>
          <a:xfrm>
            <a:off x="1481138" y="2831306"/>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481138" y="2481263"/>
            <a:ext cx="109656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549" name="Group 438"/>
          <p:cNvGrpSpPr>
            <a:grpSpLocks/>
          </p:cNvGrpSpPr>
          <p:nvPr/>
        </p:nvGrpSpPr>
        <p:grpSpPr bwMode="auto">
          <a:xfrm>
            <a:off x="1631158" y="4838699"/>
            <a:ext cx="5461126" cy="736045"/>
            <a:chOff x="704528" y="5464545"/>
            <a:chExt cx="7889134" cy="1063837"/>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68887" y="5480033"/>
              <a:ext cx="496023" cy="533811"/>
            </a:xfrm>
            <a:prstGeom prst="rect">
              <a:avLst/>
            </a:prstGeom>
            <a:noFill/>
          </p:spPr>
          <p:txBody>
            <a:bodyPr wrap="none">
              <a:spAutoFit/>
            </a:bodyPr>
            <a:lstStyle/>
            <a:p>
              <a:pPr algn="ctr">
                <a:defRPr/>
              </a:pPr>
              <a:r>
                <a:rPr lang="en-GB" sz="831"/>
                <a:t>58</a:t>
              </a:r>
            </a:p>
            <a:p>
              <a:pPr algn="ctr">
                <a:defRPr/>
              </a:pPr>
              <a:r>
                <a:rPr lang="en-GB" sz="969" b="1"/>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15543" cy="349015"/>
            </a:xfrm>
            <a:prstGeom prst="rect">
              <a:avLst/>
            </a:prstGeom>
            <a:noFill/>
          </p:spPr>
          <p:txBody>
            <a:bodyPr wrap="none">
              <a:spAutoFit/>
            </a:bodyPr>
            <a:lstStyle/>
            <a:p>
              <a:pPr>
                <a:defRPr/>
              </a:pPr>
              <a:r>
                <a:rPr lang="en-GB" sz="969"/>
                <a:t>*</a:t>
              </a:r>
              <a:r>
                <a:rPr lang="en-GB" sz="969" err="1"/>
                <a:t>Lanthanon</a:t>
              </a:r>
              <a:r>
                <a:rPr lang="en-GB" sz="969"/>
                <a:t> series 4f</a:t>
              </a:r>
            </a:p>
          </p:txBody>
        </p:sp>
        <p:sp>
          <p:nvSpPr>
            <p:cNvPr id="384" name="TextBox 383"/>
            <p:cNvSpPr txBox="1"/>
            <p:nvPr/>
          </p:nvSpPr>
          <p:spPr>
            <a:xfrm>
              <a:off x="704528" y="6049637"/>
              <a:ext cx="1737235" cy="349015"/>
            </a:xfrm>
            <a:prstGeom prst="rect">
              <a:avLst/>
            </a:prstGeom>
            <a:noFill/>
          </p:spPr>
          <p:txBody>
            <a:bodyPr wrap="none">
              <a:spAutoFit/>
            </a:bodyPr>
            <a:lstStyle/>
            <a:p>
              <a:pPr>
                <a:defRPr/>
              </a:pPr>
              <a:r>
                <a:rPr lang="en-GB" sz="969"/>
                <a:t>**</a:t>
              </a:r>
              <a:r>
                <a:rPr lang="en-GB" sz="969" err="1"/>
                <a:t>Actinon</a:t>
              </a:r>
              <a:r>
                <a:rPr lang="en-GB" sz="969"/>
                <a:t> series 5f</a:t>
              </a:r>
            </a:p>
          </p:txBody>
        </p:sp>
        <p:sp>
          <p:nvSpPr>
            <p:cNvPr id="385" name="TextBox 384"/>
            <p:cNvSpPr txBox="1"/>
            <p:nvPr/>
          </p:nvSpPr>
          <p:spPr>
            <a:xfrm>
              <a:off x="2472956" y="5965315"/>
              <a:ext cx="484445" cy="533811"/>
            </a:xfrm>
            <a:prstGeom prst="rect">
              <a:avLst/>
            </a:prstGeom>
            <a:noFill/>
          </p:spPr>
          <p:txBody>
            <a:bodyPr wrap="none">
              <a:spAutoFit/>
            </a:bodyPr>
            <a:lstStyle/>
            <a:p>
              <a:pPr algn="ctr">
                <a:defRPr/>
              </a:pPr>
              <a:r>
                <a:rPr lang="en-GB" sz="831"/>
                <a:t>90</a:t>
              </a:r>
            </a:p>
            <a:p>
              <a:pPr algn="ctr">
                <a:defRPr/>
              </a:pPr>
              <a:r>
                <a:rPr lang="en-GB" sz="969" b="1" err="1"/>
                <a:t>Th</a:t>
              </a:r>
              <a:endParaRPr lang="en-GB" sz="969" b="1"/>
            </a:p>
          </p:txBody>
        </p:sp>
        <p:sp>
          <p:nvSpPr>
            <p:cNvPr id="386" name="TextBox 385"/>
            <p:cNvSpPr txBox="1"/>
            <p:nvPr/>
          </p:nvSpPr>
          <p:spPr>
            <a:xfrm>
              <a:off x="2920285" y="5473151"/>
              <a:ext cx="456655" cy="533811"/>
            </a:xfrm>
            <a:prstGeom prst="rect">
              <a:avLst/>
            </a:prstGeom>
            <a:noFill/>
          </p:spPr>
          <p:txBody>
            <a:bodyPr wrap="none">
              <a:spAutoFit/>
            </a:bodyPr>
            <a:lstStyle/>
            <a:p>
              <a:pPr algn="ctr">
                <a:defRPr/>
              </a:pPr>
              <a:r>
                <a:rPr lang="en-GB" sz="831"/>
                <a:t>59</a:t>
              </a:r>
            </a:p>
            <a:p>
              <a:pPr algn="ctr">
                <a:defRPr/>
              </a:pPr>
              <a:r>
                <a:rPr lang="en-GB" sz="969" b="1" err="1"/>
                <a:t>Pr</a:t>
              </a:r>
              <a:endParaRPr lang="en-GB" sz="969" b="1"/>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04373" y="5975641"/>
              <a:ext cx="486760" cy="533811"/>
            </a:xfrm>
            <a:prstGeom prst="rect">
              <a:avLst/>
            </a:prstGeom>
            <a:noFill/>
          </p:spPr>
          <p:txBody>
            <a:bodyPr wrap="none">
              <a:spAutoFit/>
            </a:bodyPr>
            <a:lstStyle/>
            <a:p>
              <a:pPr algn="ctr">
                <a:defRPr/>
              </a:pPr>
              <a:r>
                <a:rPr lang="en-GB" sz="831"/>
                <a:t>91</a:t>
              </a:r>
            </a:p>
            <a:p>
              <a:pPr algn="ctr">
                <a:defRPr/>
              </a:pPr>
              <a:r>
                <a:rPr lang="en-GB" sz="969" b="1"/>
                <a:t>Pa</a:t>
              </a:r>
            </a:p>
          </p:txBody>
        </p:sp>
        <p:sp>
          <p:nvSpPr>
            <p:cNvPr id="390" name="TextBox 389"/>
            <p:cNvSpPr txBox="1"/>
            <p:nvPr/>
          </p:nvSpPr>
          <p:spPr>
            <a:xfrm>
              <a:off x="3327683" y="5473151"/>
              <a:ext cx="505286" cy="533811"/>
            </a:xfrm>
            <a:prstGeom prst="rect">
              <a:avLst/>
            </a:prstGeom>
            <a:noFill/>
          </p:spPr>
          <p:txBody>
            <a:bodyPr wrap="none">
              <a:spAutoFit/>
            </a:bodyPr>
            <a:lstStyle/>
            <a:p>
              <a:pPr algn="ctr">
                <a:defRPr/>
              </a:pPr>
              <a:r>
                <a:rPr lang="en-GB" sz="831"/>
                <a:t>60</a:t>
              </a:r>
            </a:p>
            <a:p>
              <a:pPr algn="ctr">
                <a:defRPr/>
              </a:pPr>
              <a:r>
                <a:rPr lang="en-GB" sz="969" b="1" err="1"/>
                <a:t>Nd</a:t>
              </a:r>
              <a:endParaRPr lang="en-GB" sz="969" b="1"/>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60401" y="5994571"/>
              <a:ext cx="438131" cy="533811"/>
            </a:xfrm>
            <a:prstGeom prst="rect">
              <a:avLst/>
            </a:prstGeom>
            <a:noFill/>
          </p:spPr>
          <p:txBody>
            <a:bodyPr wrap="none">
              <a:spAutoFit/>
            </a:bodyPr>
            <a:lstStyle/>
            <a:p>
              <a:pPr algn="ctr">
                <a:defRPr/>
              </a:pPr>
              <a:r>
                <a:rPr lang="en-GB" sz="831"/>
                <a:t>92</a:t>
              </a:r>
            </a:p>
            <a:p>
              <a:pPr algn="ctr">
                <a:defRPr/>
              </a:pPr>
              <a:r>
                <a:rPr lang="en-GB" sz="969" b="1"/>
                <a:t>U</a:t>
              </a:r>
            </a:p>
          </p:txBody>
        </p:sp>
        <p:sp>
          <p:nvSpPr>
            <p:cNvPr id="394" name="TextBox 393"/>
            <p:cNvSpPr txBox="1"/>
            <p:nvPr/>
          </p:nvSpPr>
          <p:spPr>
            <a:xfrm>
              <a:off x="3739415" y="5473151"/>
              <a:ext cx="546968" cy="533811"/>
            </a:xfrm>
            <a:prstGeom prst="rect">
              <a:avLst/>
            </a:prstGeom>
            <a:noFill/>
          </p:spPr>
          <p:txBody>
            <a:bodyPr wrap="none">
              <a:spAutoFit/>
            </a:bodyPr>
            <a:lstStyle/>
            <a:p>
              <a:pPr algn="ctr">
                <a:defRPr/>
              </a:pPr>
              <a:r>
                <a:rPr lang="en-GB" sz="831"/>
                <a:t>61</a:t>
              </a:r>
            </a:p>
            <a:p>
              <a:pPr algn="ctr">
                <a:defRPr/>
              </a:pPr>
              <a:r>
                <a:rPr lang="en-GB" sz="969" b="1"/>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59397" y="5994569"/>
              <a:ext cx="505286" cy="533811"/>
            </a:xfrm>
            <a:prstGeom prst="rect">
              <a:avLst/>
            </a:prstGeom>
            <a:noFill/>
          </p:spPr>
          <p:txBody>
            <a:bodyPr wrap="none">
              <a:spAutoFit/>
            </a:bodyPr>
            <a:lstStyle/>
            <a:p>
              <a:pPr algn="ctr">
                <a:defRPr/>
              </a:pPr>
              <a:r>
                <a:rPr lang="en-GB" sz="831"/>
                <a:t>93</a:t>
              </a:r>
            </a:p>
            <a:p>
              <a:pPr algn="ctr">
                <a:defRPr/>
              </a:pPr>
              <a:r>
                <a:rPr lang="en-GB" sz="969" b="1"/>
                <a:t>Np</a:t>
              </a:r>
            </a:p>
          </p:txBody>
        </p:sp>
        <p:sp>
          <p:nvSpPr>
            <p:cNvPr id="398" name="TextBox 397"/>
            <p:cNvSpPr txBox="1"/>
            <p:nvPr/>
          </p:nvSpPr>
          <p:spPr>
            <a:xfrm>
              <a:off x="4171129" y="5473151"/>
              <a:ext cx="546968" cy="533811"/>
            </a:xfrm>
            <a:prstGeom prst="rect">
              <a:avLst/>
            </a:prstGeom>
            <a:noFill/>
          </p:spPr>
          <p:txBody>
            <a:bodyPr wrap="none">
              <a:spAutoFit/>
            </a:bodyPr>
            <a:lstStyle/>
            <a:p>
              <a:pPr algn="ctr">
                <a:defRPr/>
              </a:pPr>
              <a:r>
                <a:rPr lang="en-GB" sz="831"/>
                <a:t>62</a:t>
              </a:r>
            </a:p>
            <a:p>
              <a:pPr algn="ctr">
                <a:defRPr/>
              </a:pPr>
              <a:r>
                <a:rPr lang="en-GB" sz="969" b="1"/>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195741" y="5994569"/>
              <a:ext cx="496023" cy="533811"/>
            </a:xfrm>
            <a:prstGeom prst="rect">
              <a:avLst/>
            </a:prstGeom>
            <a:noFill/>
          </p:spPr>
          <p:txBody>
            <a:bodyPr wrap="none">
              <a:spAutoFit/>
            </a:bodyPr>
            <a:lstStyle/>
            <a:p>
              <a:pPr algn="ctr">
                <a:defRPr/>
              </a:pPr>
              <a:r>
                <a:rPr lang="en-GB" sz="831"/>
                <a:t>94</a:t>
              </a:r>
            </a:p>
            <a:p>
              <a:pPr algn="ctr">
                <a:defRPr/>
              </a:pPr>
              <a:r>
                <a:rPr lang="en-GB" sz="969" b="1"/>
                <a:t>Pu</a:t>
              </a:r>
            </a:p>
          </p:txBody>
        </p:sp>
        <p:sp>
          <p:nvSpPr>
            <p:cNvPr id="402" name="TextBox 401"/>
            <p:cNvSpPr txBox="1"/>
            <p:nvPr/>
          </p:nvSpPr>
          <p:spPr>
            <a:xfrm>
              <a:off x="4629175" y="5473151"/>
              <a:ext cx="496023" cy="533811"/>
            </a:xfrm>
            <a:prstGeom prst="rect">
              <a:avLst/>
            </a:prstGeom>
            <a:noFill/>
          </p:spPr>
          <p:txBody>
            <a:bodyPr wrap="none">
              <a:spAutoFit/>
            </a:bodyPr>
            <a:lstStyle/>
            <a:p>
              <a:pPr algn="ctr">
                <a:defRPr/>
              </a:pPr>
              <a:r>
                <a:rPr lang="en-GB" sz="831"/>
                <a:t>63</a:t>
              </a:r>
            </a:p>
            <a:p>
              <a:pPr algn="ctr">
                <a:defRPr/>
              </a:pPr>
              <a:r>
                <a:rPr lang="en-GB" sz="969" b="1" err="1"/>
                <a:t>Eu</a:t>
              </a:r>
              <a:endParaRPr lang="en-GB" sz="969" b="1"/>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598212" y="5994569"/>
              <a:ext cx="556231" cy="533811"/>
            </a:xfrm>
            <a:prstGeom prst="rect">
              <a:avLst/>
            </a:prstGeom>
            <a:noFill/>
          </p:spPr>
          <p:txBody>
            <a:bodyPr wrap="none">
              <a:spAutoFit/>
            </a:bodyPr>
            <a:lstStyle/>
            <a:p>
              <a:pPr algn="ctr">
                <a:defRPr/>
              </a:pPr>
              <a:r>
                <a:rPr lang="en-GB" sz="831"/>
                <a:t>95</a:t>
              </a:r>
            </a:p>
            <a:p>
              <a:pPr algn="ctr">
                <a:defRPr/>
              </a:pPr>
              <a:r>
                <a:rPr lang="en-GB" sz="969" b="1"/>
                <a:t>Am</a:t>
              </a:r>
            </a:p>
          </p:txBody>
        </p:sp>
        <p:sp>
          <p:nvSpPr>
            <p:cNvPr id="406" name="TextBox 405"/>
            <p:cNvSpPr txBox="1"/>
            <p:nvPr/>
          </p:nvSpPr>
          <p:spPr>
            <a:xfrm>
              <a:off x="5051627" y="5473151"/>
              <a:ext cx="514549" cy="533811"/>
            </a:xfrm>
            <a:prstGeom prst="rect">
              <a:avLst/>
            </a:prstGeom>
            <a:noFill/>
          </p:spPr>
          <p:txBody>
            <a:bodyPr wrap="none">
              <a:spAutoFit/>
            </a:bodyPr>
            <a:lstStyle/>
            <a:p>
              <a:pPr algn="ctr">
                <a:defRPr/>
              </a:pPr>
              <a:r>
                <a:rPr lang="en-GB" sz="831"/>
                <a:t>64</a:t>
              </a:r>
            </a:p>
            <a:p>
              <a:pPr algn="ctr">
                <a:defRPr/>
              </a:pPr>
              <a:r>
                <a:rPr lang="en-GB" sz="969" b="1" err="1"/>
                <a:t>Gd</a:t>
              </a:r>
              <a:endParaRPr lang="en-GB" sz="969" b="1"/>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29926" y="5994569"/>
              <a:ext cx="556231" cy="533811"/>
            </a:xfrm>
            <a:prstGeom prst="rect">
              <a:avLst/>
            </a:prstGeom>
            <a:noFill/>
          </p:spPr>
          <p:txBody>
            <a:bodyPr wrap="none">
              <a:spAutoFit/>
            </a:bodyPr>
            <a:lstStyle/>
            <a:p>
              <a:pPr algn="ctr">
                <a:defRPr/>
              </a:pPr>
              <a:r>
                <a:rPr lang="en-GB" sz="831"/>
                <a:t>96</a:t>
              </a:r>
            </a:p>
            <a:p>
              <a:pPr algn="ctr">
                <a:defRPr/>
              </a:pPr>
              <a:r>
                <a:rPr lang="en-GB" sz="969" b="1"/>
                <a:t>Cm</a:t>
              </a:r>
            </a:p>
          </p:txBody>
        </p:sp>
        <p:sp>
          <p:nvSpPr>
            <p:cNvPr id="410" name="TextBox 409"/>
            <p:cNvSpPr txBox="1"/>
            <p:nvPr/>
          </p:nvSpPr>
          <p:spPr>
            <a:xfrm>
              <a:off x="5498392" y="5473151"/>
              <a:ext cx="484445" cy="533811"/>
            </a:xfrm>
            <a:prstGeom prst="rect">
              <a:avLst/>
            </a:prstGeom>
            <a:noFill/>
          </p:spPr>
          <p:txBody>
            <a:bodyPr wrap="none">
              <a:spAutoFit/>
            </a:bodyPr>
            <a:lstStyle/>
            <a:p>
              <a:pPr algn="ctr">
                <a:defRPr/>
              </a:pPr>
              <a:r>
                <a:rPr lang="en-GB" sz="831"/>
                <a:t>65</a:t>
              </a:r>
            </a:p>
            <a:p>
              <a:pPr algn="ctr">
                <a:defRPr/>
              </a:pPr>
              <a:r>
                <a:rPr lang="en-GB" sz="969" b="1"/>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491742" y="5994569"/>
              <a:ext cx="496023" cy="533811"/>
            </a:xfrm>
            <a:prstGeom prst="rect">
              <a:avLst/>
            </a:prstGeom>
            <a:noFill/>
          </p:spPr>
          <p:txBody>
            <a:bodyPr wrap="none">
              <a:spAutoFit/>
            </a:bodyPr>
            <a:lstStyle/>
            <a:p>
              <a:pPr algn="ctr">
                <a:defRPr/>
              </a:pPr>
              <a:r>
                <a:rPr lang="en-GB" sz="831"/>
                <a:t>97</a:t>
              </a:r>
            </a:p>
            <a:p>
              <a:pPr algn="ctr">
                <a:defRPr/>
              </a:pPr>
              <a:r>
                <a:rPr lang="en-GB" sz="969" b="1"/>
                <a:t>Bk</a:t>
              </a:r>
            </a:p>
          </p:txBody>
        </p:sp>
        <p:sp>
          <p:nvSpPr>
            <p:cNvPr id="414" name="TextBox 413"/>
            <p:cNvSpPr txBox="1"/>
            <p:nvPr/>
          </p:nvSpPr>
          <p:spPr>
            <a:xfrm>
              <a:off x="5925177" y="5473151"/>
              <a:ext cx="496023" cy="533811"/>
            </a:xfrm>
            <a:prstGeom prst="rect">
              <a:avLst/>
            </a:prstGeom>
            <a:noFill/>
          </p:spPr>
          <p:txBody>
            <a:bodyPr wrap="none">
              <a:spAutoFit/>
            </a:bodyPr>
            <a:lstStyle/>
            <a:p>
              <a:pPr algn="ctr">
                <a:defRPr/>
              </a:pPr>
              <a:r>
                <a:rPr lang="en-GB" sz="831"/>
                <a:t>66</a:t>
              </a:r>
            </a:p>
            <a:p>
              <a:pPr algn="ctr">
                <a:defRPr/>
              </a:pPr>
              <a:r>
                <a:rPr lang="en-GB" sz="969" b="1" err="1"/>
                <a:t>Dy</a:t>
              </a:r>
              <a:endParaRPr lang="en-GB" sz="969" b="1"/>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43142" y="5994569"/>
              <a:ext cx="456655" cy="533811"/>
            </a:xfrm>
            <a:prstGeom prst="rect">
              <a:avLst/>
            </a:prstGeom>
            <a:noFill/>
          </p:spPr>
          <p:txBody>
            <a:bodyPr wrap="none">
              <a:spAutoFit/>
            </a:bodyPr>
            <a:lstStyle/>
            <a:p>
              <a:pPr algn="ctr">
                <a:defRPr/>
              </a:pPr>
              <a:r>
                <a:rPr lang="en-GB" sz="831"/>
                <a:t>98</a:t>
              </a:r>
            </a:p>
            <a:p>
              <a:pPr algn="ctr">
                <a:defRPr/>
              </a:pPr>
              <a:r>
                <a:rPr lang="en-GB" sz="969" b="1" err="1"/>
                <a:t>Cf</a:t>
              </a:r>
              <a:endParaRPr lang="en-GB" sz="969" b="1"/>
            </a:p>
          </p:txBody>
        </p:sp>
        <p:sp>
          <p:nvSpPr>
            <p:cNvPr id="418" name="TextBox 417"/>
            <p:cNvSpPr txBox="1"/>
            <p:nvPr/>
          </p:nvSpPr>
          <p:spPr>
            <a:xfrm>
              <a:off x="6352259" y="5473151"/>
              <a:ext cx="505286" cy="533811"/>
            </a:xfrm>
            <a:prstGeom prst="rect">
              <a:avLst/>
            </a:prstGeom>
            <a:noFill/>
          </p:spPr>
          <p:txBody>
            <a:bodyPr wrap="none">
              <a:spAutoFit/>
            </a:bodyPr>
            <a:lstStyle/>
            <a:p>
              <a:pPr algn="ctr">
                <a:defRPr/>
              </a:pPr>
              <a:r>
                <a:rPr lang="en-GB" sz="831"/>
                <a:t>67</a:t>
              </a:r>
            </a:p>
            <a:p>
              <a:pPr algn="ctr">
                <a:defRPr/>
              </a:pPr>
              <a:r>
                <a:rPr lang="en-GB" sz="969" b="1" err="1"/>
                <a:t>Ho</a:t>
              </a:r>
              <a:endParaRPr lang="en-GB" sz="969" b="1"/>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60662" y="5994569"/>
              <a:ext cx="486760" cy="533811"/>
            </a:xfrm>
            <a:prstGeom prst="rect">
              <a:avLst/>
            </a:prstGeom>
            <a:noFill/>
          </p:spPr>
          <p:txBody>
            <a:bodyPr wrap="none">
              <a:spAutoFit/>
            </a:bodyPr>
            <a:lstStyle/>
            <a:p>
              <a:pPr algn="ctr">
                <a:defRPr/>
              </a:pPr>
              <a:r>
                <a:rPr lang="en-GB" sz="831"/>
                <a:t>99</a:t>
              </a:r>
            </a:p>
            <a:p>
              <a:pPr algn="ctr">
                <a:defRPr/>
              </a:pPr>
              <a:r>
                <a:rPr lang="en-GB" sz="969" b="1" err="1"/>
                <a:t>Es</a:t>
              </a:r>
              <a:endParaRPr lang="en-GB" sz="969" b="1"/>
            </a:p>
          </p:txBody>
        </p:sp>
        <p:sp>
          <p:nvSpPr>
            <p:cNvPr id="422" name="TextBox 421"/>
            <p:cNvSpPr txBox="1"/>
            <p:nvPr/>
          </p:nvSpPr>
          <p:spPr>
            <a:xfrm>
              <a:off x="6809148" y="5473151"/>
              <a:ext cx="456655" cy="533811"/>
            </a:xfrm>
            <a:prstGeom prst="rect">
              <a:avLst/>
            </a:prstGeom>
            <a:noFill/>
          </p:spPr>
          <p:txBody>
            <a:bodyPr wrap="none">
              <a:spAutoFit/>
            </a:bodyPr>
            <a:lstStyle/>
            <a:p>
              <a:pPr algn="ctr">
                <a:defRPr/>
              </a:pPr>
              <a:r>
                <a:rPr lang="en-GB" sz="831"/>
                <a:t>68</a:t>
              </a:r>
            </a:p>
            <a:p>
              <a:pPr algn="ctr">
                <a:defRPr/>
              </a:pPr>
              <a:r>
                <a:rPr lang="en-GB" sz="969" b="1" err="1"/>
                <a:t>Er</a:t>
              </a:r>
              <a:endParaRPr lang="en-GB" sz="969" b="1"/>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768062" y="5994569"/>
              <a:ext cx="535388" cy="533811"/>
            </a:xfrm>
            <a:prstGeom prst="rect">
              <a:avLst/>
            </a:prstGeom>
            <a:noFill/>
          </p:spPr>
          <p:txBody>
            <a:bodyPr wrap="none">
              <a:spAutoFit/>
            </a:bodyPr>
            <a:lstStyle/>
            <a:p>
              <a:pPr algn="ctr">
                <a:defRPr/>
              </a:pPr>
              <a:r>
                <a:rPr lang="en-GB" sz="831"/>
                <a:t>100</a:t>
              </a:r>
            </a:p>
            <a:p>
              <a:pPr algn="ctr">
                <a:defRPr/>
              </a:pPr>
              <a:r>
                <a:rPr lang="en-GB" sz="969" b="1" err="1"/>
                <a:t>Fm</a:t>
              </a:r>
              <a:endParaRPr lang="en-GB" sz="969" b="1"/>
            </a:p>
          </p:txBody>
        </p:sp>
        <p:sp>
          <p:nvSpPr>
            <p:cNvPr id="426" name="TextBox 425"/>
            <p:cNvSpPr txBox="1"/>
            <p:nvPr/>
          </p:nvSpPr>
          <p:spPr>
            <a:xfrm>
              <a:off x="7201495" y="5473151"/>
              <a:ext cx="535388" cy="533811"/>
            </a:xfrm>
            <a:prstGeom prst="rect">
              <a:avLst/>
            </a:prstGeom>
            <a:noFill/>
          </p:spPr>
          <p:txBody>
            <a:bodyPr wrap="none">
              <a:spAutoFit/>
            </a:bodyPr>
            <a:lstStyle/>
            <a:p>
              <a:pPr algn="ctr">
                <a:defRPr/>
              </a:pPr>
              <a:r>
                <a:rPr lang="en-GB" sz="831"/>
                <a:t>69</a:t>
              </a:r>
            </a:p>
            <a:p>
              <a:pPr algn="ctr">
                <a:defRPr/>
              </a:pPr>
              <a:r>
                <a:rPr lang="en-GB" sz="969" b="1"/>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05267" y="5994569"/>
              <a:ext cx="526126" cy="533811"/>
            </a:xfrm>
            <a:prstGeom prst="rect">
              <a:avLst/>
            </a:prstGeom>
            <a:noFill/>
          </p:spPr>
          <p:txBody>
            <a:bodyPr wrap="none">
              <a:spAutoFit/>
            </a:bodyPr>
            <a:lstStyle/>
            <a:p>
              <a:pPr algn="ctr">
                <a:defRPr/>
              </a:pPr>
              <a:r>
                <a:rPr lang="en-GB" sz="831"/>
                <a:t>101</a:t>
              </a:r>
            </a:p>
            <a:p>
              <a:pPr algn="ctr">
                <a:defRPr/>
              </a:pPr>
              <a:r>
                <a:rPr lang="en-GB" sz="969" b="1" err="1"/>
                <a:t>Md</a:t>
              </a:r>
              <a:endParaRPr lang="en-GB" sz="969" b="1"/>
            </a:p>
          </p:txBody>
        </p:sp>
        <p:sp>
          <p:nvSpPr>
            <p:cNvPr id="430" name="TextBox 429"/>
            <p:cNvSpPr txBox="1"/>
            <p:nvPr/>
          </p:nvSpPr>
          <p:spPr>
            <a:xfrm>
              <a:off x="7652892" y="5464545"/>
              <a:ext cx="496023" cy="533811"/>
            </a:xfrm>
            <a:prstGeom prst="rect">
              <a:avLst/>
            </a:prstGeom>
            <a:noFill/>
          </p:spPr>
          <p:txBody>
            <a:bodyPr wrap="none">
              <a:spAutoFit/>
            </a:bodyPr>
            <a:lstStyle/>
            <a:p>
              <a:pPr algn="ctr">
                <a:defRPr/>
              </a:pPr>
              <a:r>
                <a:rPr lang="en-GB" sz="831"/>
                <a:t>70</a:t>
              </a:r>
            </a:p>
            <a:p>
              <a:pPr algn="ctr">
                <a:defRPr/>
              </a:pPr>
              <a:r>
                <a:rPr lang="en-GB" sz="969" b="1" err="1"/>
                <a:t>Yb</a:t>
              </a:r>
              <a:endParaRPr lang="en-GB" sz="969" b="1"/>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38138" y="5994569"/>
              <a:ext cx="523811" cy="533811"/>
            </a:xfrm>
            <a:prstGeom prst="rect">
              <a:avLst/>
            </a:prstGeom>
            <a:noFill/>
          </p:spPr>
          <p:txBody>
            <a:bodyPr wrap="none">
              <a:spAutoFit/>
            </a:bodyPr>
            <a:lstStyle/>
            <a:p>
              <a:pPr algn="ctr">
                <a:defRPr/>
              </a:pPr>
              <a:r>
                <a:rPr lang="en-GB" sz="831"/>
                <a:t>102</a:t>
              </a:r>
            </a:p>
            <a:p>
              <a:pPr algn="ctr">
                <a:defRPr/>
              </a:pPr>
              <a:r>
                <a:rPr lang="en-GB" sz="969" b="1"/>
                <a:t>No</a:t>
              </a:r>
            </a:p>
          </p:txBody>
        </p:sp>
        <p:sp>
          <p:nvSpPr>
            <p:cNvPr id="434" name="TextBox 433"/>
            <p:cNvSpPr txBox="1"/>
            <p:nvPr/>
          </p:nvSpPr>
          <p:spPr>
            <a:xfrm>
              <a:off x="8091254" y="5473151"/>
              <a:ext cx="484445" cy="533811"/>
            </a:xfrm>
            <a:prstGeom prst="rect">
              <a:avLst/>
            </a:prstGeom>
            <a:noFill/>
          </p:spPr>
          <p:txBody>
            <a:bodyPr wrap="none">
              <a:spAutoFit/>
            </a:bodyPr>
            <a:lstStyle/>
            <a:p>
              <a:pPr algn="ctr">
                <a:defRPr/>
              </a:pPr>
              <a:r>
                <a:rPr lang="en-GB" sz="831"/>
                <a:t>71</a:t>
              </a:r>
            </a:p>
            <a:p>
              <a:pPr algn="ctr">
                <a:defRPr/>
              </a:pPr>
              <a:r>
                <a:rPr lang="en-GB" sz="969" b="1"/>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069851" y="5994569"/>
              <a:ext cx="523811" cy="533811"/>
            </a:xfrm>
            <a:prstGeom prst="rect">
              <a:avLst/>
            </a:prstGeom>
            <a:noFill/>
          </p:spPr>
          <p:txBody>
            <a:bodyPr wrap="none">
              <a:spAutoFit/>
            </a:bodyPr>
            <a:lstStyle/>
            <a:p>
              <a:pPr algn="ctr">
                <a:defRPr/>
              </a:pPr>
              <a:r>
                <a:rPr lang="en-GB" sz="831"/>
                <a:t>103</a:t>
              </a:r>
            </a:p>
            <a:p>
              <a:pPr algn="ctr">
                <a:defRPr/>
              </a:pPr>
              <a:r>
                <a:rPr lang="en-GB" sz="969" b="1" err="1"/>
                <a:t>Lw</a:t>
              </a:r>
              <a:endParaRPr lang="en-GB" sz="969" b="1"/>
            </a:p>
          </p:txBody>
        </p:sp>
      </p:grpSp>
      <p:sp>
        <p:nvSpPr>
          <p:cNvPr id="16550" name="TextBox 237"/>
          <p:cNvSpPr txBox="1">
            <a:spLocks noChangeArrowheads="1"/>
          </p:cNvSpPr>
          <p:nvPr/>
        </p:nvSpPr>
        <p:spPr bwMode="auto">
          <a:xfrm>
            <a:off x="4982285" y="2988470"/>
            <a:ext cx="312906" cy="230832"/>
          </a:xfrm>
          <a:prstGeom prst="rect">
            <a:avLst/>
          </a:prstGeom>
          <a:noFill/>
          <a:ln>
            <a:noFill/>
          </a:ln>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900" b="1">
                <a:solidFill>
                  <a:schemeClr val="tx1"/>
                </a:solidFill>
              </a:rPr>
              <a:t>11</a:t>
            </a:r>
          </a:p>
        </p:txBody>
      </p:sp>
      <p:cxnSp>
        <p:nvCxnSpPr>
          <p:cNvPr id="248" name="Straight Connector 247"/>
          <p:cNvCxnSpPr/>
          <p:nvPr/>
        </p:nvCxnSpPr>
        <p:spPr>
          <a:xfrm>
            <a:off x="7065169" y="2132410"/>
            <a:ext cx="29170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126A929F-7597-AEF3-3B00-C60DB9E5E41C}"/>
              </a:ext>
            </a:extLst>
          </p:cNvPr>
          <p:cNvSpPr/>
          <p:nvPr/>
        </p:nvSpPr>
        <p:spPr>
          <a:xfrm>
            <a:off x="1889603" y="2127649"/>
            <a:ext cx="523397"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1E6031C7-352C-D8E2-9234-1395AF6ECC77}"/>
              </a:ext>
            </a:extLst>
          </p:cNvPr>
          <p:cNvSpPr/>
          <p:nvPr/>
        </p:nvSpPr>
        <p:spPr>
          <a:xfrm>
            <a:off x="1889603" y="2813510"/>
            <a:ext cx="764151" cy="1461995"/>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31DF6F92-448B-EDE5-1A7B-ECBCDE365270}"/>
              </a:ext>
            </a:extLst>
          </p:cNvPr>
          <p:cNvSpPr/>
          <p:nvPr/>
        </p:nvSpPr>
        <p:spPr>
          <a:xfrm>
            <a:off x="5381218" y="2340372"/>
            <a:ext cx="1795463" cy="881063"/>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ABB0083F-6163-29BA-5D72-793F3D2C5869}"/>
              </a:ext>
            </a:extLst>
          </p:cNvPr>
          <p:cNvSpPr/>
          <p:nvPr/>
        </p:nvSpPr>
        <p:spPr>
          <a:xfrm>
            <a:off x="2766454" y="2812383"/>
            <a:ext cx="523397" cy="1597688"/>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E7FE6202-5241-88C7-AC5C-E6241C0D4915}"/>
              </a:ext>
            </a:extLst>
          </p:cNvPr>
          <p:cNvSpPr/>
          <p:nvPr/>
        </p:nvSpPr>
        <p:spPr>
          <a:xfrm>
            <a:off x="3350899" y="2800604"/>
            <a:ext cx="523397" cy="1609469"/>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9DEF660-EDED-FB6A-BBC0-7BCB70DA3CB9}"/>
              </a:ext>
            </a:extLst>
          </p:cNvPr>
          <p:cNvSpPr/>
          <p:nvPr/>
        </p:nvSpPr>
        <p:spPr>
          <a:xfrm>
            <a:off x="3743800" y="3143647"/>
            <a:ext cx="739084"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7A1D3162-A88F-6A0D-5E73-67E233A71671}"/>
              </a:ext>
            </a:extLst>
          </p:cNvPr>
          <p:cNvSpPr/>
          <p:nvPr/>
        </p:nvSpPr>
        <p:spPr>
          <a:xfrm>
            <a:off x="4886797" y="3143649"/>
            <a:ext cx="739084"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08877E1-87EE-528B-8C73-DD7AEC4C234F}"/>
              </a:ext>
            </a:extLst>
          </p:cNvPr>
          <p:cNvSpPr/>
          <p:nvPr/>
        </p:nvSpPr>
        <p:spPr>
          <a:xfrm>
            <a:off x="5813900" y="3842146"/>
            <a:ext cx="739084" cy="3688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1850949"/>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366654" y="857250"/>
            <a:ext cx="6961246" cy="680225"/>
          </a:xfrm>
        </p:spPr>
        <p:txBody>
          <a:bodyPr/>
          <a:lstStyle/>
          <a:p>
            <a:r>
              <a:rPr lang="en-GB" sz="2400" dirty="0"/>
              <a:t>And for the OME Engineer</a:t>
            </a:r>
          </a:p>
        </p:txBody>
      </p:sp>
      <p:sp>
        <p:nvSpPr>
          <p:cNvPr id="78851" name="Rectangle 3"/>
          <p:cNvSpPr>
            <a:spLocks noGrp="1" noChangeArrowheads="1"/>
          </p:cNvSpPr>
          <p:nvPr>
            <p:ph idx="1"/>
          </p:nvPr>
        </p:nvSpPr>
        <p:spPr>
          <a:xfrm>
            <a:off x="143676" y="1716413"/>
            <a:ext cx="3730371" cy="3789039"/>
          </a:xfrm>
          <a:ln>
            <a:solidFill>
              <a:schemeClr val="tx1"/>
            </a:solidFill>
          </a:ln>
        </p:spPr>
        <p:txBody>
          <a:bodyPr>
            <a:noAutofit/>
          </a:bodyPr>
          <a:lstStyle/>
          <a:p>
            <a:pPr>
              <a:lnSpc>
                <a:spcPct val="80000"/>
              </a:lnSpc>
            </a:pPr>
            <a:r>
              <a:rPr lang="en-GB" sz="1200" b="1" u="sng" dirty="0"/>
              <a:t>Produce light. </a:t>
            </a:r>
          </a:p>
          <a:p>
            <a:pPr lvl="1">
              <a:lnSpc>
                <a:spcPct val="80000"/>
              </a:lnSpc>
            </a:pPr>
            <a:r>
              <a:rPr lang="en-GB" sz="1050" dirty="0"/>
              <a:t>Magnesium Powder, Sodium Nitrate, Boiled linseed Oil, Talc</a:t>
            </a:r>
          </a:p>
          <a:p>
            <a:pPr>
              <a:lnSpc>
                <a:spcPct val="80000"/>
              </a:lnSpc>
            </a:pPr>
            <a:r>
              <a:rPr lang="en-GB" sz="1200" b="1" u="sng" dirty="0"/>
              <a:t>Produce heat.</a:t>
            </a:r>
          </a:p>
          <a:p>
            <a:pPr lvl="1">
              <a:lnSpc>
                <a:spcPct val="80000"/>
              </a:lnSpc>
            </a:pPr>
            <a:r>
              <a:rPr lang="en-GB" sz="1050" dirty="0"/>
              <a:t>Hammer Scale, Aluminium Powder, Resin</a:t>
            </a:r>
          </a:p>
          <a:p>
            <a:pPr lvl="1">
              <a:lnSpc>
                <a:spcPct val="80000"/>
              </a:lnSpc>
            </a:pPr>
            <a:r>
              <a:rPr lang="en-GB" sz="1050" dirty="0"/>
              <a:t>Aluminium Powder. Potassium nitrate, Silicon Powder.</a:t>
            </a:r>
          </a:p>
          <a:p>
            <a:pPr lvl="1">
              <a:lnSpc>
                <a:spcPct val="80000"/>
              </a:lnSpc>
            </a:pPr>
            <a:r>
              <a:rPr lang="en-GB" sz="1050" dirty="0"/>
              <a:t>Gunpowder. (Charcoal, Sulphur, Potassium Nitrate)</a:t>
            </a:r>
          </a:p>
          <a:p>
            <a:pPr lvl="1">
              <a:lnSpc>
                <a:spcPct val="80000"/>
              </a:lnSpc>
            </a:pPr>
            <a:r>
              <a:rPr lang="en-GB" sz="1050" dirty="0"/>
              <a:t>Amorphous Boron, Potassium Nitrate, Poly-sulphide Rubber</a:t>
            </a:r>
          </a:p>
          <a:p>
            <a:pPr>
              <a:lnSpc>
                <a:spcPct val="80000"/>
              </a:lnSpc>
            </a:pPr>
            <a:r>
              <a:rPr lang="en-GB" sz="1200" b="1" u="sng" dirty="0"/>
              <a:t>Produce noise.</a:t>
            </a:r>
          </a:p>
          <a:p>
            <a:pPr lvl="1">
              <a:lnSpc>
                <a:spcPct val="80000"/>
              </a:lnSpc>
            </a:pPr>
            <a:r>
              <a:rPr lang="en-GB" sz="1050" dirty="0"/>
              <a:t>Potassium Perchlorate, Potassium Benzoate, </a:t>
            </a:r>
          </a:p>
          <a:p>
            <a:pPr lvl="1">
              <a:lnSpc>
                <a:spcPct val="80000"/>
              </a:lnSpc>
            </a:pPr>
            <a:r>
              <a:rPr lang="en-GB" sz="1050" dirty="0"/>
              <a:t>Magnesium Powder, Potassium Perchlorate, Graphite</a:t>
            </a:r>
          </a:p>
          <a:p>
            <a:pPr>
              <a:lnSpc>
                <a:spcPct val="80000"/>
              </a:lnSpc>
            </a:pPr>
            <a:r>
              <a:rPr lang="en-GB" sz="1200" b="1" u="sng" dirty="0"/>
              <a:t>Produce delays.</a:t>
            </a:r>
          </a:p>
          <a:p>
            <a:pPr lvl="1">
              <a:lnSpc>
                <a:spcPct val="80000"/>
              </a:lnSpc>
            </a:pPr>
            <a:r>
              <a:rPr lang="en-GB" sz="1050" dirty="0"/>
              <a:t>Purpurin, Barium Nitrate, Potassium Nitrate.</a:t>
            </a:r>
          </a:p>
          <a:p>
            <a:pPr lvl="1">
              <a:lnSpc>
                <a:spcPct val="80000"/>
              </a:lnSpc>
            </a:pPr>
            <a:r>
              <a:rPr lang="en-GB" sz="1050" dirty="0"/>
              <a:t>Boron, Bismuth Oxide, Chromic Oxide,</a:t>
            </a:r>
          </a:p>
          <a:p>
            <a:pPr lvl="1">
              <a:lnSpc>
                <a:spcPct val="80000"/>
              </a:lnSpc>
            </a:pPr>
            <a:r>
              <a:rPr lang="en-GB" sz="1050" dirty="0"/>
              <a:t>Gunpowder. (Charcoal, Sulphur, Potassium Nitrate)</a:t>
            </a:r>
          </a:p>
        </p:txBody>
      </p:sp>
      <p:grpSp>
        <p:nvGrpSpPr>
          <p:cNvPr id="78856" name="Group 8"/>
          <p:cNvGrpSpPr>
            <a:grpSpLocks/>
          </p:cNvGrpSpPr>
          <p:nvPr/>
        </p:nvGrpSpPr>
        <p:grpSpPr bwMode="auto">
          <a:xfrm>
            <a:off x="7372739" y="1433278"/>
            <a:ext cx="1627585" cy="4355306"/>
            <a:chOff x="4527" y="461"/>
            <a:chExt cx="1252" cy="3509"/>
          </a:xfrm>
        </p:grpSpPr>
        <p:pic>
          <p:nvPicPr>
            <p:cNvPr id="78852" name="Picture 4" descr="rubber grenade"/>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3"/>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532" y="3073"/>
              <a:ext cx="1247" cy="897"/>
            </a:xfrm>
            <a:prstGeom prst="rect">
              <a:avLst/>
            </a:prstGeom>
            <a:noFill/>
          </p:spPr>
        </p:pic>
      </p:grpSp>
      <p:sp>
        <p:nvSpPr>
          <p:cNvPr id="9" name="Rectangle 3"/>
          <p:cNvSpPr txBox="1">
            <a:spLocks noChangeArrowheads="1"/>
          </p:cNvSpPr>
          <p:nvPr/>
        </p:nvSpPr>
        <p:spPr>
          <a:xfrm>
            <a:off x="4017723" y="1716412"/>
            <a:ext cx="3310177" cy="3789039"/>
          </a:xfrm>
          <a:prstGeom prst="rect">
            <a:avLst/>
          </a:prstGeom>
          <a:ln>
            <a:solidFill>
              <a:schemeClr val="tx1"/>
            </a:solidFill>
          </a:ln>
        </p:spPr>
        <p:txBody>
          <a:bodyPr vert="horz" lIns="68580" tIns="34290" rIns="68580" bIns="3429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80000"/>
              </a:lnSpc>
              <a:buClr>
                <a:srgbClr val="FC4C02"/>
              </a:buClr>
              <a:buFont typeface="Arial" panose="020B0604020202020204" pitchFamily="34" charset="0"/>
              <a:buChar char="•"/>
            </a:pPr>
            <a:r>
              <a:rPr lang="en-GB" sz="1200" b="1" u="sng" dirty="0"/>
              <a:t>Produce flame</a:t>
            </a:r>
            <a:r>
              <a:rPr lang="en-GB" sz="1200" dirty="0"/>
              <a:t>.</a:t>
            </a:r>
          </a:p>
          <a:p>
            <a:pPr lvl="1">
              <a:lnSpc>
                <a:spcPct val="80000"/>
              </a:lnSpc>
              <a:buClr>
                <a:srgbClr val="FC4C02"/>
              </a:buClr>
              <a:buFont typeface="Arial" panose="020B0604020202020204" pitchFamily="34" charset="0"/>
              <a:buChar char="•"/>
            </a:pPr>
            <a:r>
              <a:rPr lang="en-GB" sz="1200" dirty="0"/>
              <a:t>Gunpowder. (Charcoal, Sulphur, Potassium Nitrate)</a:t>
            </a:r>
          </a:p>
          <a:p>
            <a:pPr lvl="1">
              <a:lnSpc>
                <a:spcPct val="80000"/>
              </a:lnSpc>
              <a:buClr>
                <a:srgbClr val="FC4C02"/>
              </a:buClr>
              <a:buFont typeface="Arial" panose="020B0604020202020204" pitchFamily="34" charset="0"/>
              <a:buChar char="•"/>
            </a:pPr>
            <a:r>
              <a:rPr lang="en-GB" sz="1200" dirty="0"/>
              <a:t>Magnesium Powder, Barium peroxide, Potassium Nitrate, Shellac.</a:t>
            </a:r>
          </a:p>
          <a:p>
            <a:pPr>
              <a:lnSpc>
                <a:spcPct val="80000"/>
              </a:lnSpc>
              <a:buClr>
                <a:srgbClr val="FC4C02"/>
              </a:buClr>
              <a:buFont typeface="Arial" panose="020B0604020202020204" pitchFamily="34" charset="0"/>
              <a:buChar char="•"/>
            </a:pPr>
            <a:r>
              <a:rPr lang="en-GB" sz="1200" b="1" u="sng" dirty="0"/>
              <a:t>Produce gas.</a:t>
            </a:r>
          </a:p>
          <a:p>
            <a:pPr lvl="1">
              <a:lnSpc>
                <a:spcPct val="80000"/>
              </a:lnSpc>
              <a:buClr>
                <a:srgbClr val="FC4C02"/>
              </a:buClr>
              <a:buFont typeface="Arial" panose="020B0604020202020204" pitchFamily="34" charset="0"/>
              <a:buChar char="•"/>
            </a:pPr>
            <a:r>
              <a:rPr lang="en-GB" sz="1200" dirty="0"/>
              <a:t>Gunpowder. (Charcoal, Sulphur, Potassium Nitrate)</a:t>
            </a:r>
          </a:p>
          <a:p>
            <a:pPr lvl="1">
              <a:lnSpc>
                <a:spcPct val="80000"/>
              </a:lnSpc>
              <a:buClr>
                <a:srgbClr val="FC4C02"/>
              </a:buClr>
              <a:buFont typeface="Arial" panose="020B0604020202020204" pitchFamily="34" charset="0"/>
              <a:buChar char="•"/>
            </a:pPr>
            <a:r>
              <a:rPr lang="en-GB" sz="1200" dirty="0"/>
              <a:t>Ammonium Perchlorate, Aluminium Powder, HTPB.</a:t>
            </a:r>
          </a:p>
          <a:p>
            <a:pPr>
              <a:lnSpc>
                <a:spcPct val="80000"/>
              </a:lnSpc>
              <a:buClr>
                <a:srgbClr val="FC4C02"/>
              </a:buClr>
              <a:buFont typeface="Arial" panose="020B0604020202020204" pitchFamily="34" charset="0"/>
              <a:buChar char="•"/>
            </a:pPr>
            <a:r>
              <a:rPr lang="en-GB" sz="1200" b="1" u="sng" dirty="0"/>
              <a:t>Produce smoke.</a:t>
            </a:r>
          </a:p>
          <a:p>
            <a:pPr lvl="1">
              <a:lnSpc>
                <a:spcPct val="80000"/>
              </a:lnSpc>
              <a:buClr>
                <a:srgbClr val="FC4C02"/>
              </a:buClr>
              <a:buFont typeface="Arial" panose="020B0604020202020204" pitchFamily="34" charset="0"/>
              <a:buChar char="•"/>
            </a:pPr>
            <a:r>
              <a:rPr lang="en-GB" sz="1200" dirty="0"/>
              <a:t>Magnesium, Sodium Nitrate, Red Phosphorus, Viton</a:t>
            </a:r>
          </a:p>
          <a:p>
            <a:pPr lvl="1">
              <a:lnSpc>
                <a:spcPct val="80000"/>
              </a:lnSpc>
              <a:buClr>
                <a:srgbClr val="FC4C02"/>
              </a:buClr>
              <a:buFont typeface="Arial" panose="020B0604020202020204" pitchFamily="34" charset="0"/>
              <a:buChar char="•"/>
            </a:pPr>
            <a:r>
              <a:rPr lang="en-GB" sz="1200" dirty="0"/>
              <a:t>Lactose, Potassium Chlorate, Dye.</a:t>
            </a:r>
          </a:p>
          <a:p>
            <a:pPr lvl="1">
              <a:lnSpc>
                <a:spcPct val="80000"/>
              </a:lnSpc>
              <a:buClr>
                <a:srgbClr val="FC4C02"/>
              </a:buClr>
              <a:buFont typeface="Arial" panose="020B0604020202020204" pitchFamily="34" charset="0"/>
              <a:buChar char="•"/>
            </a:pPr>
            <a:endParaRPr lang="en-GB" sz="1200" dirty="0"/>
          </a:p>
          <a:p>
            <a:pPr lvl="1">
              <a:lnSpc>
                <a:spcPct val="80000"/>
              </a:lnSpc>
              <a:buClr>
                <a:srgbClr val="FC4C02"/>
              </a:buClr>
              <a:buFont typeface="Arial" panose="020B0604020202020204" pitchFamily="34" charset="0"/>
              <a:buChar char="•"/>
            </a:pPr>
            <a:endParaRPr lang="en-GB" sz="1200" dirty="0"/>
          </a:p>
          <a:p>
            <a:pPr>
              <a:lnSpc>
                <a:spcPct val="80000"/>
              </a:lnSpc>
              <a:buClr>
                <a:srgbClr val="FC4C02"/>
              </a:buClr>
              <a:buFont typeface="Arial" panose="020B0604020202020204" pitchFamily="34" charset="0"/>
              <a:buChar char="•"/>
            </a:pPr>
            <a:r>
              <a:rPr lang="en-GB" sz="1200" b="1" dirty="0"/>
              <a:t>No Wonder Pyrotechnics gets referred to as a “black art!”</a:t>
            </a:r>
          </a:p>
        </p:txBody>
      </p:sp>
    </p:spTree>
    <p:extLst>
      <p:ext uri="{BB962C8B-B14F-4D97-AF65-F5344CB8AC3E}">
        <p14:creationId xmlns:p14="http://schemas.microsoft.com/office/powerpoint/2010/main" val="23646888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1">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1">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88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8851">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8851">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8851">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1" end="1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8851">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bg/>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0" end="0"/>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1" end="1"/>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xEl>
                                              <p:pRg st="3" end="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9">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9">
                                            <p:txEl>
                                              <p:pRg st="7" end="7"/>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nimBg="1"/>
      <p:bldP spid="9"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61C485-A2A3-B3CA-95CB-E41E5C6A8463}"/>
              </a:ext>
            </a:extLst>
          </p:cNvPr>
          <p:cNvSpPr>
            <a:spLocks noGrp="1"/>
          </p:cNvSpPr>
          <p:nvPr>
            <p:ph type="body" sz="quarter" idx="20"/>
          </p:nvPr>
        </p:nvSpPr>
        <p:spPr>
          <a:xfrm>
            <a:off x="568380" y="1937251"/>
            <a:ext cx="8576520" cy="3495572"/>
          </a:xfrm>
        </p:spPr>
        <p:txBody>
          <a:bodyPr>
            <a:normAutofit/>
          </a:bodyPr>
          <a:lstStyle/>
          <a:p>
            <a:r>
              <a:rPr lang="en-GB" sz="1200" dirty="0"/>
              <a:t>Powder.</a:t>
            </a:r>
          </a:p>
          <a:p>
            <a:pPr lvl="1"/>
            <a:r>
              <a:rPr lang="en-GB" sz="1200" dirty="0"/>
              <a:t>Loose powder mix. Usually for flashes and bangs</a:t>
            </a:r>
          </a:p>
          <a:p>
            <a:r>
              <a:rPr lang="en-GB" sz="1200" dirty="0"/>
              <a:t>Pellets</a:t>
            </a:r>
          </a:p>
          <a:p>
            <a:pPr lvl="1"/>
            <a:r>
              <a:rPr lang="en-GB" sz="1200" dirty="0"/>
              <a:t>Compacted pellets of material, burning over their whole surface</a:t>
            </a:r>
          </a:p>
          <a:p>
            <a:pPr lvl="1"/>
            <a:r>
              <a:rPr lang="en-GB" sz="1200" dirty="0"/>
              <a:t>Gunpowder can be considered in this space</a:t>
            </a:r>
          </a:p>
          <a:p>
            <a:pPr lvl="1"/>
            <a:r>
              <a:rPr lang="en-GB" sz="1200" dirty="0"/>
              <a:t>Smoke pellets</a:t>
            </a:r>
          </a:p>
          <a:p>
            <a:pPr lvl="1"/>
            <a:r>
              <a:rPr lang="en-GB" sz="1200" dirty="0"/>
              <a:t>Decoy Flares</a:t>
            </a:r>
          </a:p>
          <a:p>
            <a:pPr lvl="1"/>
            <a:r>
              <a:rPr lang="en-GB" sz="1200" dirty="0"/>
              <a:t>Firework Stars</a:t>
            </a:r>
          </a:p>
          <a:p>
            <a:r>
              <a:rPr lang="en-GB" sz="1200" dirty="0"/>
              <a:t>Compacts</a:t>
            </a:r>
          </a:p>
          <a:p>
            <a:pPr lvl="1"/>
            <a:r>
              <a:rPr lang="en-GB" sz="1200" dirty="0"/>
              <a:t>Compacted columns of powder, burning in “Cigarette Fashion”</a:t>
            </a:r>
          </a:p>
          <a:p>
            <a:pPr lvl="1"/>
            <a:r>
              <a:rPr lang="en-GB" sz="1200" dirty="0"/>
              <a:t>Delays, tracers, illuminating flares, smoke pots……..etc.</a:t>
            </a:r>
          </a:p>
          <a:p>
            <a:pPr lvl="1"/>
            <a:r>
              <a:rPr lang="en-GB" sz="1200" dirty="0"/>
              <a:t>Firework candles and lances	</a:t>
            </a:r>
          </a:p>
          <a:p>
            <a:pPr marL="342900" lvl="1" indent="0">
              <a:buNone/>
            </a:pPr>
            <a:r>
              <a:rPr lang="en-GB" sz="1200" dirty="0"/>
              <a:t>		</a:t>
            </a:r>
          </a:p>
          <a:p>
            <a:pPr lvl="1"/>
            <a:endParaRPr lang="en-GB" sz="1200" dirty="0"/>
          </a:p>
          <a:p>
            <a:pPr marL="342900" lvl="1" indent="0">
              <a:buNone/>
            </a:pPr>
            <a:endParaRPr lang="en-GB" sz="1200" dirty="0"/>
          </a:p>
        </p:txBody>
      </p:sp>
      <p:sp>
        <p:nvSpPr>
          <p:cNvPr id="2" name="Title 1">
            <a:extLst>
              <a:ext uri="{FF2B5EF4-FFF2-40B4-BE49-F238E27FC236}">
                <a16:creationId xmlns:a16="http://schemas.microsoft.com/office/drawing/2014/main" id="{47E50642-2BC1-45B2-D221-6DBC21931969}"/>
              </a:ext>
            </a:extLst>
          </p:cNvPr>
          <p:cNvSpPr>
            <a:spLocks noGrp="1"/>
          </p:cNvSpPr>
          <p:nvPr>
            <p:ph type="title"/>
          </p:nvPr>
        </p:nvSpPr>
        <p:spPr>
          <a:xfrm>
            <a:off x="568380" y="1187294"/>
            <a:ext cx="8386311" cy="617008"/>
          </a:xfrm>
        </p:spPr>
        <p:txBody>
          <a:bodyPr anchor="b">
            <a:normAutofit/>
          </a:bodyPr>
          <a:lstStyle/>
          <a:p>
            <a:r>
              <a:rPr lang="en-GB" dirty="0"/>
              <a:t>Pyrotechnic “Forms”</a:t>
            </a:r>
          </a:p>
        </p:txBody>
      </p:sp>
      <p:pic>
        <p:nvPicPr>
          <p:cNvPr id="5" name="Picture 4" descr="A pile of sand on a white surface&#10;&#10;AI-generated content may be incorrect.">
            <a:extLst>
              <a:ext uri="{FF2B5EF4-FFF2-40B4-BE49-F238E27FC236}">
                <a16:creationId xmlns:a16="http://schemas.microsoft.com/office/drawing/2014/main" id="{49811823-88DD-529C-CF37-6EA397456D98}"/>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rot="5400000">
            <a:off x="6266993" y="2090258"/>
            <a:ext cx="2706015" cy="2670000"/>
          </a:xfrm>
          <a:prstGeom prst="rect">
            <a:avLst/>
          </a:prstGeom>
          <a:noFill/>
        </p:spPr>
      </p:pic>
    </p:spTree>
    <p:extLst>
      <p:ext uri="{BB962C8B-B14F-4D97-AF65-F5344CB8AC3E}">
        <p14:creationId xmlns:p14="http://schemas.microsoft.com/office/powerpoint/2010/main" val="168203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20"/>
          </p:nvPr>
        </p:nvSpPr>
        <p:spPr>
          <a:xfrm>
            <a:off x="0" y="1937251"/>
            <a:ext cx="9144900" cy="3495572"/>
          </a:xfrm>
        </p:spPr>
        <p:txBody>
          <a:bodyPr vert="horz" wrap="square" lIns="68580" tIns="34290" rIns="68580" bIns="34290" numCol="1" rtlCol="0" anchor="t" anchorCtr="0" compatLnSpc="1">
            <a:prstTxWarp prst="textNoShape">
              <a:avLst/>
            </a:prstTxWarp>
            <a:normAutofit fontScale="92500" lnSpcReduction="10000"/>
          </a:bodyPr>
          <a:lstStyle/>
          <a:p>
            <a:r>
              <a:rPr lang="en-GB" dirty="0"/>
              <a:t>For a composition, the inflammation rate depends upon the following factors:</a:t>
            </a:r>
          </a:p>
          <a:p>
            <a:pPr marL="600075" lvl="1" indent="-257175">
              <a:buFont typeface="+mj-lt"/>
              <a:buAutoNum type="arabicPeriod"/>
            </a:pPr>
            <a:r>
              <a:rPr lang="en-GB" sz="1500"/>
              <a:t>The degree of pulverisation of the components: the finer the components are pulverised, the greater the total surface area of the composition will be, and the easier and more rapidly inflammation will proceed.</a:t>
            </a:r>
          </a:p>
          <a:p>
            <a:pPr marL="600075" lvl="1" indent="-257175">
              <a:buFont typeface="+mj-lt"/>
              <a:buAutoNum type="arabicPeriod"/>
            </a:pPr>
            <a:r>
              <a:rPr lang="en-GB" sz="1500"/>
              <a:t>The density of the composition: the higher this density is, the less its total surface will be (the number of pores in the composition is reduced and its inflammation will proceed with greater difficulty and more slowly.</a:t>
            </a:r>
          </a:p>
          <a:p>
            <a:pPr marL="600075" lvl="1" indent="-257175">
              <a:buFont typeface="+mj-lt"/>
              <a:buAutoNum type="arabicPeriod"/>
            </a:pPr>
            <a:r>
              <a:rPr lang="en-GB" sz="1500"/>
              <a:t>The initial temperature of the composition: the higher it is, the more easily and rapidly the process of inflammation will occur.</a:t>
            </a:r>
          </a:p>
          <a:p>
            <a:pPr marL="600075" lvl="1" indent="-257175">
              <a:buFont typeface="+mj-lt"/>
              <a:buAutoNum type="arabicPeriod"/>
            </a:pPr>
            <a:r>
              <a:rPr lang="en-GB" sz="1500"/>
              <a:t>The external pressure: when the external pressure rises, the rate of inflammation increases rapidly; this may be explained by the fact that the compressed gases transfer more heat in a unit of time to the surface of the condensed system that they are igniting, than the same gases would at atmospheric pressure.</a:t>
            </a:r>
          </a:p>
          <a:p>
            <a:pPr marL="600075" lvl="1" indent="-257175">
              <a:buFont typeface="+mj-lt"/>
              <a:buAutoNum type="arabicPeriod"/>
            </a:pPr>
            <a:r>
              <a:rPr lang="en-GB" sz="1500"/>
              <a:t>The composition of the gaseous phase and, in particular, oxygen content in it, since the oxygen actively participates in the processes of the inflammation of many pyrotechnic compositions.</a:t>
            </a:r>
          </a:p>
        </p:txBody>
      </p:sp>
      <p:sp>
        <p:nvSpPr>
          <p:cNvPr id="2" name="Title 1"/>
          <p:cNvSpPr>
            <a:spLocks noGrp="1"/>
          </p:cNvSpPr>
          <p:nvPr>
            <p:ph type="title"/>
          </p:nvPr>
        </p:nvSpPr>
        <p:spPr>
          <a:xfrm>
            <a:off x="188099" y="672698"/>
            <a:ext cx="8386311" cy="617008"/>
          </a:xfrm>
        </p:spPr>
        <p:txBody>
          <a:bodyPr anchor="b">
            <a:normAutofit/>
          </a:bodyPr>
          <a:lstStyle/>
          <a:p>
            <a:r>
              <a:rPr lang="en-GB" dirty="0"/>
              <a:t>From </a:t>
            </a:r>
            <a:r>
              <a:rPr lang="en-GB" dirty="0" err="1"/>
              <a:t>Shidlovsky</a:t>
            </a:r>
            <a:endParaRPr lang="en-GB" dirty="0"/>
          </a:p>
        </p:txBody>
      </p:sp>
    </p:spTree>
    <p:extLst>
      <p:ext uri="{BB962C8B-B14F-4D97-AF65-F5344CB8AC3E}">
        <p14:creationId xmlns:p14="http://schemas.microsoft.com/office/powerpoint/2010/main" val="1006630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3" name="Text Placeholder 1">
            <a:extLst>
              <a:ext uri="{FF2B5EF4-FFF2-40B4-BE49-F238E27FC236}">
                <a16:creationId xmlns:a16="http://schemas.microsoft.com/office/drawing/2014/main" id="{6A1A6158-2463-730E-EFFB-22531CD57552}"/>
              </a:ext>
            </a:extLst>
          </p:cNvPr>
          <p:cNvSpPr>
            <a:spLocks noGrp="1"/>
          </p:cNvSpPr>
          <p:nvPr>
            <p:ph type="body" sz="quarter" idx="18"/>
          </p:nvPr>
        </p:nvSpPr>
        <p:spPr>
          <a:xfrm>
            <a:off x="0" y="1875150"/>
            <a:ext cx="9144900" cy="3558600"/>
          </a:xfrm>
        </p:spPr>
        <p:txBody>
          <a:bodyPr/>
          <a:lstStyle/>
          <a:p>
            <a:endParaRPr lang="en-US"/>
          </a:p>
        </p:txBody>
      </p:sp>
      <p:sp>
        <p:nvSpPr>
          <p:cNvPr id="50178" name="Title 1">
            <a:extLst>
              <a:ext uri="{FF2B5EF4-FFF2-40B4-BE49-F238E27FC236}">
                <a16:creationId xmlns:a16="http://schemas.microsoft.com/office/drawing/2014/main" id="{08377D75-F876-4FA5-D444-3EEA111BA3BE}"/>
              </a:ext>
            </a:extLst>
          </p:cNvPr>
          <p:cNvSpPr>
            <a:spLocks noGrp="1"/>
          </p:cNvSpPr>
          <p:nvPr>
            <p:ph type="title"/>
          </p:nvPr>
        </p:nvSpPr>
        <p:spPr>
          <a:xfrm>
            <a:off x="0" y="1396604"/>
            <a:ext cx="4572000" cy="945000"/>
          </a:xfrm>
        </p:spPr>
        <p:txBody>
          <a:bodyPr vert="horz" wrap="square" lIns="567000" tIns="0" rIns="0" bIns="0" numCol="1" rtlCol="0" anchor="ctr" anchorCtr="0" compatLnSpc="1">
            <a:prstTxWarp prst="textNoShape">
              <a:avLst/>
            </a:prstTxWarp>
            <a:normAutofit/>
          </a:bodyPr>
          <a:lstStyle/>
          <a:p>
            <a:r>
              <a:rPr lang="en-GB" altLang="en-US" kern="1200">
                <a:solidFill>
                  <a:schemeClr val="tx1"/>
                </a:solidFill>
                <a:latin typeface="+mj-lt"/>
                <a:ea typeface="+mj-ea"/>
                <a:cs typeface="+mj-cs"/>
              </a:rPr>
              <a:t>Electromagnetic Radiation</a:t>
            </a:r>
          </a:p>
        </p:txBody>
      </p:sp>
      <p:sp>
        <p:nvSpPr>
          <p:cNvPr id="45060" name="TextBox 5">
            <a:extLst>
              <a:ext uri="{FF2B5EF4-FFF2-40B4-BE49-F238E27FC236}">
                <a16:creationId xmlns:a16="http://schemas.microsoft.com/office/drawing/2014/main" id="{66BF10A9-45CE-4BDC-46EB-54781A4C3D9D}"/>
              </a:ext>
            </a:extLst>
          </p:cNvPr>
          <p:cNvSpPr txBox="1">
            <a:spLocks noChangeArrowheads="1"/>
          </p:cNvSpPr>
          <p:nvPr/>
        </p:nvSpPr>
        <p:spPr bwMode="auto">
          <a:xfrm>
            <a:off x="566738" y="2476501"/>
            <a:ext cx="4005000" cy="23050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0" rIns="0" bIns="0" rtlCol="0">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189000" indent="-189000" defTabSz="685761">
              <a:lnSpc>
                <a:spcPct val="98000"/>
              </a:lnSpc>
              <a:spcBef>
                <a:spcPts val="750"/>
              </a:spcBef>
              <a:buClr>
                <a:srgbClr val="FC4C02"/>
              </a:buClr>
              <a:buFont typeface="Arial" panose="020B0604020202020204" pitchFamily="34" charset="0"/>
              <a:buChar char="•"/>
              <a:defRPr/>
            </a:pPr>
            <a:r>
              <a:rPr lang="en-GB" altLang="en-US" sz="1500">
                <a:solidFill>
                  <a:schemeClr val="tx1"/>
                </a:solidFill>
                <a:latin typeface="+mn-lt"/>
              </a:rPr>
              <a:t>Radiation of appropriate wavelengths is required for various purposes.</a:t>
            </a:r>
          </a:p>
        </p:txBody>
      </p:sp>
      <p:sp>
        <p:nvSpPr>
          <p:cNvPr id="45061" name="TextBox 6">
            <a:extLst>
              <a:ext uri="{FF2B5EF4-FFF2-40B4-BE49-F238E27FC236}">
                <a16:creationId xmlns:a16="http://schemas.microsoft.com/office/drawing/2014/main" id="{F6C93A5B-9FAE-650B-1803-0E9DFC7D689B}"/>
              </a:ext>
            </a:extLst>
          </p:cNvPr>
          <p:cNvSpPr txBox="1">
            <a:spLocks noChangeArrowheads="1"/>
          </p:cNvSpPr>
          <p:nvPr/>
        </p:nvSpPr>
        <p:spPr bwMode="auto">
          <a:xfrm>
            <a:off x="4949999" y="2477250"/>
            <a:ext cx="4005000" cy="230429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0" rIns="0" bIns="0" rtlCol="0">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189000" indent="-189000" defTabSz="685761">
              <a:lnSpc>
                <a:spcPct val="98000"/>
              </a:lnSpc>
              <a:spcBef>
                <a:spcPts val="750"/>
              </a:spcBef>
              <a:buClr>
                <a:srgbClr val="FC4C02"/>
              </a:buClr>
              <a:buFont typeface="Arial" panose="020B0604020202020204" pitchFamily="34" charset="0"/>
              <a:buChar char="•"/>
              <a:defRPr/>
            </a:pPr>
            <a:r>
              <a:rPr lang="en-GB" altLang="en-US" sz="1500" dirty="0">
                <a:solidFill>
                  <a:schemeClr val="tx1"/>
                </a:solidFill>
                <a:latin typeface="+mn-lt"/>
              </a:rPr>
              <a:t>Visible wavelengths:</a:t>
            </a:r>
          </a:p>
          <a:p>
            <a:pPr defTabSz="685761">
              <a:lnSpc>
                <a:spcPct val="98000"/>
              </a:lnSpc>
              <a:spcBef>
                <a:spcPts val="750"/>
              </a:spcBef>
              <a:buClr>
                <a:srgbClr val="FC4C02"/>
              </a:buClr>
              <a:defRPr/>
            </a:pPr>
            <a:endParaRPr lang="en-GB" altLang="en-US" sz="1500" dirty="0">
              <a:solidFill>
                <a:schemeClr val="tx1"/>
              </a:solidFill>
              <a:latin typeface="+mn-lt"/>
            </a:endParaRPr>
          </a:p>
          <a:p>
            <a:pPr marL="489038" lvl="2" indent="-189000" defTabSz="685761">
              <a:lnSpc>
                <a:spcPct val="98000"/>
              </a:lnSpc>
              <a:spcBef>
                <a:spcPts val="750"/>
              </a:spcBef>
              <a:buClr>
                <a:srgbClr val="FC4C02"/>
              </a:buClr>
              <a:buFont typeface="Arial" panose="020B0604020202020204" pitchFamily="34" charset="0"/>
              <a:buChar char="•"/>
              <a:defRPr/>
            </a:pPr>
            <a:r>
              <a:rPr lang="en-GB" altLang="en-US" sz="1500" dirty="0">
                <a:solidFill>
                  <a:schemeClr val="tx1"/>
                </a:solidFill>
                <a:latin typeface="+mn-lt"/>
              </a:rPr>
              <a:t>White light for illumination or temporary blinding</a:t>
            </a:r>
          </a:p>
          <a:p>
            <a:pPr marL="489038" lvl="2" indent="-189000" defTabSz="685761">
              <a:lnSpc>
                <a:spcPct val="98000"/>
              </a:lnSpc>
              <a:spcBef>
                <a:spcPts val="750"/>
              </a:spcBef>
              <a:buClr>
                <a:srgbClr val="FC4C02"/>
              </a:buClr>
              <a:buFont typeface="Arial" panose="020B0604020202020204" pitchFamily="34" charset="0"/>
              <a:buChar char="•"/>
              <a:defRPr/>
            </a:pPr>
            <a:r>
              <a:rPr lang="en-GB" altLang="en-US" sz="1500" dirty="0">
                <a:solidFill>
                  <a:schemeClr val="tx1"/>
                </a:solidFill>
                <a:latin typeface="+mn-lt"/>
              </a:rPr>
              <a:t>Coloured lights for signalling at night</a:t>
            </a:r>
          </a:p>
          <a:p>
            <a:pPr marL="489038" lvl="2" indent="-189000" defTabSz="685761">
              <a:lnSpc>
                <a:spcPct val="98000"/>
              </a:lnSpc>
              <a:spcBef>
                <a:spcPts val="750"/>
              </a:spcBef>
              <a:buClr>
                <a:srgbClr val="FC4C02"/>
              </a:buClr>
              <a:buFont typeface="Arial" panose="020B0604020202020204" pitchFamily="34" charset="0"/>
              <a:buChar char="•"/>
              <a:defRPr/>
            </a:pPr>
            <a:r>
              <a:rPr lang="en-GB" altLang="en-US" sz="1500" dirty="0">
                <a:solidFill>
                  <a:schemeClr val="tx1"/>
                </a:solidFill>
                <a:latin typeface="+mn-lt"/>
              </a:rPr>
              <a:t>Tracers for gun-launched ammunition</a:t>
            </a:r>
          </a:p>
          <a:p>
            <a:pPr marL="489038" lvl="2" indent="-189000" defTabSz="685761">
              <a:lnSpc>
                <a:spcPct val="98000"/>
              </a:lnSpc>
              <a:spcBef>
                <a:spcPts val="750"/>
              </a:spcBef>
              <a:buClr>
                <a:srgbClr val="FC4C02"/>
              </a:buClr>
              <a:buFont typeface="Arial" panose="020B0604020202020204" pitchFamily="34" charset="0"/>
              <a:buChar char="•"/>
              <a:defRPr/>
            </a:pPr>
            <a:r>
              <a:rPr lang="en-GB" altLang="en-US" sz="1500" dirty="0">
                <a:solidFill>
                  <a:schemeClr val="tx1"/>
                </a:solidFill>
                <a:latin typeface="+mn-lt"/>
              </a:rPr>
              <a:t>Visual decoys/distractions</a:t>
            </a:r>
          </a:p>
        </p:txBody>
      </p:sp>
      <p:sp>
        <p:nvSpPr>
          <p:cNvPr id="45062" name="TextBox 7">
            <a:extLst>
              <a:ext uri="{FF2B5EF4-FFF2-40B4-BE49-F238E27FC236}">
                <a16:creationId xmlns:a16="http://schemas.microsoft.com/office/drawing/2014/main" id="{8AEECD5E-E307-F0AA-271C-D8EFD747B1AC}"/>
              </a:ext>
            </a:extLst>
          </p:cNvPr>
          <p:cNvSpPr txBox="1">
            <a:spLocks noChangeArrowheads="1"/>
          </p:cNvSpPr>
          <p:nvPr/>
        </p:nvSpPr>
        <p:spPr bwMode="auto">
          <a:xfrm>
            <a:off x="566738" y="4973242"/>
            <a:ext cx="8379619" cy="459581"/>
          </a:xfrm>
          <a:prstGeom prst="rect">
            <a:avLst/>
          </a:prstGeom>
          <a:solidFill>
            <a:srgbClr val="877E79"/>
          </a:solidFill>
          <a:extLst>
            <a:ext uri="{91240B29-F687-4F45-9708-019B960494DF}">
              <a14:hiddenLine xmlns:a14="http://schemas.microsoft.com/office/drawing/2010/main" w="9525">
                <a:solidFill>
                  <a:srgbClr val="000000"/>
                </a:solidFill>
                <a:miter lim="800000"/>
                <a:headEnd/>
                <a:tailEnd/>
              </a14:hiddenLine>
            </a:ext>
          </a:extLst>
        </p:spPr>
        <p:txBody>
          <a:bodyPr vert="horz" lIns="0" tIns="0" rIns="0" bIns="0" rtlCol="0" anchor="ctr" anchorCtr="0">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defTabSz="685761">
              <a:lnSpc>
                <a:spcPct val="98000"/>
              </a:lnSpc>
              <a:spcBef>
                <a:spcPts val="750"/>
              </a:spcBef>
              <a:buClr>
                <a:srgbClr val="FC4C02"/>
              </a:buClr>
              <a:defRPr/>
            </a:pPr>
            <a:r>
              <a:rPr lang="en-GB" altLang="en-US" sz="1500" dirty="0">
                <a:solidFill>
                  <a:schemeClr val="tx1"/>
                </a:solidFill>
                <a:latin typeface="+mn-lt"/>
              </a:rPr>
              <a:t>Infrared wavelengths: Heat emissions to act as decoys for heat-seeking missiles</a:t>
            </a:r>
          </a:p>
        </p:txBody>
      </p:sp>
    </p:spTree>
    <p:extLst>
      <p:ext uri="{BB962C8B-B14F-4D97-AF65-F5344CB8AC3E}">
        <p14:creationId xmlns:p14="http://schemas.microsoft.com/office/powerpoint/2010/main" val="1099108869"/>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a:extLst>
              <a:ext uri="{FF2B5EF4-FFF2-40B4-BE49-F238E27FC236}">
                <a16:creationId xmlns:a16="http://schemas.microsoft.com/office/drawing/2014/main" id="{62B18748-F616-3DA4-4B9C-EEFAF148DFCA}"/>
              </a:ext>
            </a:extLst>
          </p:cNvPr>
          <p:cNvSpPr>
            <a:spLocks noGrp="1" noChangeArrowheads="1"/>
          </p:cNvSpPr>
          <p:nvPr>
            <p:ph type="title"/>
          </p:nvPr>
        </p:nvSpPr>
        <p:spPr>
          <a:xfrm>
            <a:off x="427436" y="1141811"/>
            <a:ext cx="6172200" cy="529828"/>
          </a:xfrm>
        </p:spPr>
        <p:txBody>
          <a:bodyPr/>
          <a:lstStyle/>
          <a:p>
            <a:pPr eaLnBrk="1" hangingPunct="1"/>
            <a:r>
              <a:rPr lang="en-GB" altLang="en-US" dirty="0"/>
              <a:t>Electromagnetic Spectrum</a:t>
            </a:r>
          </a:p>
        </p:txBody>
      </p:sp>
      <p:sp>
        <p:nvSpPr>
          <p:cNvPr id="51204" name="Text Box 3">
            <a:extLst>
              <a:ext uri="{FF2B5EF4-FFF2-40B4-BE49-F238E27FC236}">
                <a16:creationId xmlns:a16="http://schemas.microsoft.com/office/drawing/2014/main" id="{DB548616-B7A5-3ADC-918C-4561094497B9}"/>
              </a:ext>
            </a:extLst>
          </p:cNvPr>
          <p:cNvSpPr txBox="1">
            <a:spLocks noChangeArrowheads="1"/>
          </p:cNvSpPr>
          <p:nvPr/>
        </p:nvSpPr>
        <p:spPr bwMode="auto">
          <a:xfrm>
            <a:off x="4793456" y="2557464"/>
            <a:ext cx="401241"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6</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5</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4</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3</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2</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1</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0</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-1</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-2</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-3</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-4</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-5</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-6</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-7</a:t>
            </a:r>
            <a:endParaRPr lang="en-GB" altLang="en-US" sz="900">
              <a:latin typeface="Times New Roman" panose="02020603050405020304" pitchFamily="18" charset="0"/>
              <a:ea typeface="MS PGothic" panose="020B0600070205080204" pitchFamily="34" charset="-128"/>
            </a:endParaRPr>
          </a:p>
          <a:p>
            <a:pPr>
              <a:spcBef>
                <a:spcPct val="50000"/>
              </a:spcBef>
            </a:pPr>
            <a:r>
              <a:rPr lang="en-GB" altLang="en-US" sz="900">
                <a:latin typeface="Times New Roman" panose="02020603050405020304" pitchFamily="18" charset="0"/>
                <a:ea typeface="MS PGothic" panose="020B0600070205080204" pitchFamily="34" charset="-128"/>
              </a:rPr>
              <a:t>10</a:t>
            </a:r>
            <a:r>
              <a:rPr lang="en-GB" altLang="en-US" sz="900" baseline="30000">
                <a:latin typeface="Times New Roman" panose="02020603050405020304" pitchFamily="18" charset="0"/>
                <a:ea typeface="MS PGothic" panose="020B0600070205080204" pitchFamily="34" charset="-128"/>
              </a:rPr>
              <a:t>-8</a:t>
            </a:r>
            <a:endParaRPr lang="en-GB" altLang="en-US" sz="900">
              <a:latin typeface="Times New Roman" panose="02020603050405020304" pitchFamily="18" charset="0"/>
              <a:ea typeface="MS PGothic" panose="020B0600070205080204" pitchFamily="34" charset="-128"/>
            </a:endParaRPr>
          </a:p>
        </p:txBody>
      </p:sp>
      <p:grpSp>
        <p:nvGrpSpPr>
          <p:cNvPr id="51205" name="Group 4">
            <a:extLst>
              <a:ext uri="{FF2B5EF4-FFF2-40B4-BE49-F238E27FC236}">
                <a16:creationId xmlns:a16="http://schemas.microsoft.com/office/drawing/2014/main" id="{C20B50B5-D730-EB54-10C9-2ACA7BCE7431}"/>
              </a:ext>
            </a:extLst>
          </p:cNvPr>
          <p:cNvGrpSpPr>
            <a:grpSpLocks/>
          </p:cNvGrpSpPr>
          <p:nvPr/>
        </p:nvGrpSpPr>
        <p:grpSpPr bwMode="auto">
          <a:xfrm>
            <a:off x="1937149" y="2135982"/>
            <a:ext cx="3473053" cy="3500438"/>
            <a:chOff x="603" y="1067"/>
            <a:chExt cx="2917" cy="2940"/>
          </a:xfrm>
        </p:grpSpPr>
        <p:sp>
          <p:nvSpPr>
            <p:cNvPr id="51212" name="Text Box 5">
              <a:extLst>
                <a:ext uri="{FF2B5EF4-FFF2-40B4-BE49-F238E27FC236}">
                  <a16:creationId xmlns:a16="http://schemas.microsoft.com/office/drawing/2014/main" id="{0B800C2C-165B-6F36-96C4-4A75E4BF6BA9}"/>
                </a:ext>
              </a:extLst>
            </p:cNvPr>
            <p:cNvSpPr txBox="1">
              <a:spLocks noChangeArrowheads="1"/>
            </p:cNvSpPr>
            <p:nvPr/>
          </p:nvSpPr>
          <p:spPr bwMode="auto">
            <a:xfrm>
              <a:off x="753" y="1545"/>
              <a:ext cx="654" cy="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900">
                  <a:latin typeface="Times New Roman" panose="02020603050405020304" pitchFamily="18" charset="0"/>
                  <a:ea typeface="MS PGothic" panose="020B0600070205080204" pitchFamily="34" charset="-128"/>
                </a:rPr>
                <a:t>1 kHz</a:t>
              </a:r>
            </a:p>
            <a:p>
              <a:pPr>
                <a:spcBef>
                  <a:spcPct val="50000"/>
                </a:spcBef>
              </a:pPr>
              <a:r>
                <a:rPr lang="en-GB" altLang="en-US" sz="900">
                  <a:latin typeface="Times New Roman" panose="02020603050405020304" pitchFamily="18" charset="0"/>
                  <a:ea typeface="MS PGothic" panose="020B0600070205080204" pitchFamily="34" charset="-128"/>
                </a:rPr>
                <a:t>10 kHz</a:t>
              </a:r>
            </a:p>
            <a:p>
              <a:pPr>
                <a:spcBef>
                  <a:spcPct val="50000"/>
                </a:spcBef>
              </a:pPr>
              <a:r>
                <a:rPr lang="en-GB" altLang="en-US" sz="900">
                  <a:latin typeface="Times New Roman" panose="02020603050405020304" pitchFamily="18" charset="0"/>
                  <a:ea typeface="MS PGothic" panose="020B0600070205080204" pitchFamily="34" charset="-128"/>
                </a:rPr>
                <a:t>100 kHz</a:t>
              </a:r>
            </a:p>
            <a:p>
              <a:pPr>
                <a:spcBef>
                  <a:spcPct val="50000"/>
                </a:spcBef>
              </a:pPr>
              <a:r>
                <a:rPr lang="en-GB" altLang="en-US" sz="900">
                  <a:latin typeface="Times New Roman" panose="02020603050405020304" pitchFamily="18" charset="0"/>
                  <a:ea typeface="MS PGothic" panose="020B0600070205080204" pitchFamily="34" charset="-128"/>
                </a:rPr>
                <a:t>1 MHz</a:t>
              </a:r>
            </a:p>
            <a:p>
              <a:pPr>
                <a:spcBef>
                  <a:spcPct val="50000"/>
                </a:spcBef>
              </a:pPr>
              <a:r>
                <a:rPr lang="en-GB" altLang="en-US" sz="900">
                  <a:latin typeface="Times New Roman" panose="02020603050405020304" pitchFamily="18" charset="0"/>
                  <a:ea typeface="MS PGothic" panose="020B0600070205080204" pitchFamily="34" charset="-128"/>
                </a:rPr>
                <a:t>10 MHz</a:t>
              </a:r>
            </a:p>
            <a:p>
              <a:pPr>
                <a:spcBef>
                  <a:spcPct val="50000"/>
                </a:spcBef>
              </a:pPr>
              <a:r>
                <a:rPr lang="en-GB" altLang="en-US" sz="900">
                  <a:latin typeface="Times New Roman" panose="02020603050405020304" pitchFamily="18" charset="0"/>
                  <a:ea typeface="MS PGothic" panose="020B0600070205080204" pitchFamily="34" charset="-128"/>
                </a:rPr>
                <a:t>100MHz</a:t>
              </a:r>
            </a:p>
            <a:p>
              <a:pPr>
                <a:spcBef>
                  <a:spcPct val="50000"/>
                </a:spcBef>
              </a:pPr>
              <a:r>
                <a:rPr lang="en-GB" altLang="en-US" sz="900">
                  <a:latin typeface="Times New Roman" panose="02020603050405020304" pitchFamily="18" charset="0"/>
                  <a:ea typeface="MS PGothic" panose="020B0600070205080204" pitchFamily="34" charset="-128"/>
                </a:rPr>
                <a:t>1 GHz</a:t>
              </a:r>
            </a:p>
            <a:p>
              <a:pPr>
                <a:spcBef>
                  <a:spcPct val="50000"/>
                </a:spcBef>
              </a:pPr>
              <a:r>
                <a:rPr lang="en-GB" altLang="en-US" sz="900">
                  <a:latin typeface="Times New Roman" panose="02020603050405020304" pitchFamily="18" charset="0"/>
                  <a:ea typeface="MS PGothic" panose="020B0600070205080204" pitchFamily="34" charset="-128"/>
                </a:rPr>
                <a:t>10GHz</a:t>
              </a:r>
            </a:p>
            <a:p>
              <a:pPr>
                <a:spcBef>
                  <a:spcPct val="50000"/>
                </a:spcBef>
              </a:pPr>
              <a:r>
                <a:rPr lang="en-GB" altLang="en-US" sz="900">
                  <a:latin typeface="Times New Roman" panose="02020603050405020304" pitchFamily="18" charset="0"/>
                  <a:ea typeface="MS PGothic" panose="020B0600070205080204" pitchFamily="34" charset="-128"/>
                </a:rPr>
                <a:t>100 GHz</a:t>
              </a:r>
            </a:p>
            <a:p>
              <a:pPr>
                <a:spcBef>
                  <a:spcPct val="50000"/>
                </a:spcBef>
              </a:pPr>
              <a:r>
                <a:rPr lang="en-GB" altLang="en-US" sz="900">
                  <a:latin typeface="Times New Roman" panose="02020603050405020304" pitchFamily="18" charset="0"/>
                  <a:ea typeface="MS PGothic" panose="020B0600070205080204" pitchFamily="34" charset="-128"/>
                </a:rPr>
                <a:t>1 THz</a:t>
              </a:r>
            </a:p>
            <a:p>
              <a:pPr>
                <a:spcBef>
                  <a:spcPct val="50000"/>
                </a:spcBef>
              </a:pPr>
              <a:r>
                <a:rPr lang="en-GB" altLang="en-US" sz="900">
                  <a:latin typeface="Times New Roman" panose="02020603050405020304" pitchFamily="18" charset="0"/>
                  <a:ea typeface="MS PGothic" panose="020B0600070205080204" pitchFamily="34" charset="-128"/>
                </a:rPr>
                <a:t>10 THz</a:t>
              </a:r>
            </a:p>
            <a:p>
              <a:pPr>
                <a:spcBef>
                  <a:spcPct val="50000"/>
                </a:spcBef>
              </a:pPr>
              <a:r>
                <a:rPr lang="en-GB" altLang="en-US" sz="900">
                  <a:latin typeface="Times New Roman" panose="02020603050405020304" pitchFamily="18" charset="0"/>
                  <a:ea typeface="MS PGothic" panose="020B0600070205080204" pitchFamily="34" charset="-128"/>
                </a:rPr>
                <a:t>100 THz</a:t>
              </a:r>
            </a:p>
            <a:p>
              <a:pPr>
                <a:spcBef>
                  <a:spcPct val="50000"/>
                </a:spcBef>
              </a:pPr>
              <a:r>
                <a:rPr lang="en-GB" altLang="en-US" sz="900">
                  <a:latin typeface="Times New Roman" panose="02020603050405020304" pitchFamily="18" charset="0"/>
                  <a:ea typeface="MS PGothic" panose="020B0600070205080204" pitchFamily="34" charset="-128"/>
                </a:rPr>
                <a:t>1000 THz</a:t>
              </a:r>
            </a:p>
            <a:p>
              <a:pPr>
                <a:spcBef>
                  <a:spcPct val="50000"/>
                </a:spcBef>
              </a:pPr>
              <a:r>
                <a:rPr lang="en-GB" altLang="en-US" sz="900">
                  <a:latin typeface="Times New Roman" panose="02020603050405020304" pitchFamily="18" charset="0"/>
                  <a:ea typeface="MS PGothic" panose="020B0600070205080204" pitchFamily="34" charset="-128"/>
                </a:rPr>
                <a:t>10000 THz</a:t>
              </a:r>
            </a:p>
          </p:txBody>
        </p:sp>
        <p:sp>
          <p:nvSpPr>
            <p:cNvPr id="51213" name="Text Box 6">
              <a:extLst>
                <a:ext uri="{FF2B5EF4-FFF2-40B4-BE49-F238E27FC236}">
                  <a16:creationId xmlns:a16="http://schemas.microsoft.com/office/drawing/2014/main" id="{8229DA24-B4CB-7B00-B096-7249E2900EB0}"/>
                </a:ext>
              </a:extLst>
            </p:cNvPr>
            <p:cNvSpPr txBox="1">
              <a:spLocks noChangeArrowheads="1"/>
            </p:cNvSpPr>
            <p:nvPr/>
          </p:nvSpPr>
          <p:spPr bwMode="auto">
            <a:xfrm>
              <a:off x="603" y="1083"/>
              <a:ext cx="742" cy="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200" b="1">
                  <a:latin typeface="Times New Roman" panose="02020603050405020304" pitchFamily="18" charset="0"/>
                  <a:ea typeface="MS PGothic" panose="020B0600070205080204" pitchFamily="34" charset="-128"/>
                </a:rPr>
                <a:t>Frequency</a:t>
              </a:r>
            </a:p>
            <a:p>
              <a:pPr algn="ctr"/>
              <a:r>
                <a:rPr lang="en-GB" altLang="en-US" sz="1200" b="1">
                  <a:latin typeface="Times New Roman" panose="02020603050405020304" pitchFamily="18" charset="0"/>
                  <a:ea typeface="MS PGothic" panose="020B0600070205080204" pitchFamily="34" charset="-128"/>
                </a:rPr>
                <a:t>(Hz)</a:t>
              </a:r>
            </a:p>
          </p:txBody>
        </p:sp>
        <p:sp>
          <p:nvSpPr>
            <p:cNvPr id="51214" name="Text Box 7">
              <a:extLst>
                <a:ext uri="{FF2B5EF4-FFF2-40B4-BE49-F238E27FC236}">
                  <a16:creationId xmlns:a16="http://schemas.microsoft.com/office/drawing/2014/main" id="{BDEB9CF8-B14D-CFB4-4B39-DDDD85660CD8}"/>
                </a:ext>
              </a:extLst>
            </p:cNvPr>
            <p:cNvSpPr txBox="1">
              <a:spLocks noChangeArrowheads="1"/>
            </p:cNvSpPr>
            <p:nvPr/>
          </p:nvSpPr>
          <p:spPr bwMode="auto">
            <a:xfrm>
              <a:off x="2711" y="1067"/>
              <a:ext cx="809" cy="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200" b="1">
                  <a:latin typeface="Times New Roman" panose="02020603050405020304" pitchFamily="18" charset="0"/>
                  <a:ea typeface="MS PGothic" panose="020B0600070205080204" pitchFamily="34" charset="-128"/>
                </a:rPr>
                <a:t>Wavelength</a:t>
              </a:r>
            </a:p>
            <a:p>
              <a:pPr algn="ctr"/>
              <a:r>
                <a:rPr lang="en-GB" altLang="en-US" sz="1200" b="1">
                  <a:latin typeface="Times New Roman" panose="02020603050405020304" pitchFamily="18" charset="0"/>
                  <a:ea typeface="MS PGothic" panose="020B0600070205080204" pitchFamily="34" charset="-128"/>
                </a:rPr>
                <a:t>(m)</a:t>
              </a:r>
            </a:p>
          </p:txBody>
        </p:sp>
        <p:grpSp>
          <p:nvGrpSpPr>
            <p:cNvPr id="51215" name="Group 8">
              <a:extLst>
                <a:ext uri="{FF2B5EF4-FFF2-40B4-BE49-F238E27FC236}">
                  <a16:creationId xmlns:a16="http://schemas.microsoft.com/office/drawing/2014/main" id="{652170EE-8777-DC5C-1B69-0B8F5E1B6F7F}"/>
                </a:ext>
              </a:extLst>
            </p:cNvPr>
            <p:cNvGrpSpPr>
              <a:grpSpLocks/>
            </p:cNvGrpSpPr>
            <p:nvPr/>
          </p:nvGrpSpPr>
          <p:grpSpPr bwMode="auto">
            <a:xfrm>
              <a:off x="1422" y="1294"/>
              <a:ext cx="1392" cy="2678"/>
              <a:chOff x="1278" y="1294"/>
              <a:chExt cx="1392" cy="2678"/>
            </a:xfrm>
          </p:grpSpPr>
          <p:sp>
            <p:nvSpPr>
              <p:cNvPr id="51216" name="Line 9">
                <a:extLst>
                  <a:ext uri="{FF2B5EF4-FFF2-40B4-BE49-F238E27FC236}">
                    <a16:creationId xmlns:a16="http://schemas.microsoft.com/office/drawing/2014/main" id="{F5479EBD-2DDC-8FC1-4CC5-FC871D90CEA0}"/>
                  </a:ext>
                </a:extLst>
              </p:cNvPr>
              <p:cNvSpPr>
                <a:spLocks noChangeShapeType="1"/>
              </p:cNvSpPr>
              <p:nvPr/>
            </p:nvSpPr>
            <p:spPr bwMode="auto">
              <a:xfrm>
                <a:off x="1278" y="1294"/>
                <a:ext cx="0" cy="266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17" name="Line 10">
                <a:extLst>
                  <a:ext uri="{FF2B5EF4-FFF2-40B4-BE49-F238E27FC236}">
                    <a16:creationId xmlns:a16="http://schemas.microsoft.com/office/drawing/2014/main" id="{842AC6F2-638D-61DB-67AC-24B3524CE874}"/>
                  </a:ext>
                </a:extLst>
              </p:cNvPr>
              <p:cNvSpPr>
                <a:spLocks noChangeShapeType="1"/>
              </p:cNvSpPr>
              <p:nvPr/>
            </p:nvSpPr>
            <p:spPr bwMode="auto">
              <a:xfrm>
                <a:off x="2670" y="1294"/>
                <a:ext cx="0" cy="266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18" name="Line 11">
                <a:extLst>
                  <a:ext uri="{FF2B5EF4-FFF2-40B4-BE49-F238E27FC236}">
                    <a16:creationId xmlns:a16="http://schemas.microsoft.com/office/drawing/2014/main" id="{B1F11545-E763-B2BA-BDC6-20047A1CB2CB}"/>
                  </a:ext>
                </a:extLst>
              </p:cNvPr>
              <p:cNvSpPr>
                <a:spLocks noChangeShapeType="1"/>
              </p:cNvSpPr>
              <p:nvPr/>
            </p:nvSpPr>
            <p:spPr bwMode="auto">
              <a:xfrm>
                <a:off x="1278" y="3066"/>
                <a:ext cx="139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19" name="Line 12">
                <a:extLst>
                  <a:ext uri="{FF2B5EF4-FFF2-40B4-BE49-F238E27FC236}">
                    <a16:creationId xmlns:a16="http://schemas.microsoft.com/office/drawing/2014/main" id="{2F745378-49AB-C3E9-2334-AC04B55E66FE}"/>
                  </a:ext>
                </a:extLst>
              </p:cNvPr>
              <p:cNvSpPr>
                <a:spLocks noChangeShapeType="1"/>
              </p:cNvSpPr>
              <p:nvPr/>
            </p:nvSpPr>
            <p:spPr bwMode="auto">
              <a:xfrm>
                <a:off x="1278" y="3366"/>
                <a:ext cx="139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20" name="Line 13">
                <a:extLst>
                  <a:ext uri="{FF2B5EF4-FFF2-40B4-BE49-F238E27FC236}">
                    <a16:creationId xmlns:a16="http://schemas.microsoft.com/office/drawing/2014/main" id="{C342143C-B97E-F097-56AC-E7F29D7272DA}"/>
                  </a:ext>
                </a:extLst>
              </p:cNvPr>
              <p:cNvSpPr>
                <a:spLocks noChangeShapeType="1"/>
              </p:cNvSpPr>
              <p:nvPr/>
            </p:nvSpPr>
            <p:spPr bwMode="auto">
              <a:xfrm>
                <a:off x="1278" y="3626"/>
                <a:ext cx="139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21" name="Line 14">
                <a:extLst>
                  <a:ext uri="{FF2B5EF4-FFF2-40B4-BE49-F238E27FC236}">
                    <a16:creationId xmlns:a16="http://schemas.microsoft.com/office/drawing/2014/main" id="{F366EBC1-0E33-496F-795F-CCEA3C2F1A14}"/>
                  </a:ext>
                </a:extLst>
              </p:cNvPr>
              <p:cNvSpPr>
                <a:spLocks noChangeShapeType="1"/>
              </p:cNvSpPr>
              <p:nvPr/>
            </p:nvSpPr>
            <p:spPr bwMode="auto">
              <a:xfrm>
                <a:off x="1278" y="3694"/>
                <a:ext cx="139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22" name="Line 15">
                <a:extLst>
                  <a:ext uri="{FF2B5EF4-FFF2-40B4-BE49-F238E27FC236}">
                    <a16:creationId xmlns:a16="http://schemas.microsoft.com/office/drawing/2014/main" id="{696A113B-DE93-62A4-CF59-DFEE5B9D754E}"/>
                  </a:ext>
                </a:extLst>
              </p:cNvPr>
              <p:cNvSpPr>
                <a:spLocks noChangeShapeType="1"/>
              </p:cNvSpPr>
              <p:nvPr/>
            </p:nvSpPr>
            <p:spPr bwMode="auto">
              <a:xfrm>
                <a:off x="1278" y="3930"/>
                <a:ext cx="139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51223" name="Text Box 16">
                <a:extLst>
                  <a:ext uri="{FF2B5EF4-FFF2-40B4-BE49-F238E27FC236}">
                    <a16:creationId xmlns:a16="http://schemas.microsoft.com/office/drawing/2014/main" id="{03D83D36-96BD-A0AA-8818-AC5765A35EAF}"/>
                  </a:ext>
                </a:extLst>
              </p:cNvPr>
              <p:cNvSpPr txBox="1">
                <a:spLocks noChangeArrowheads="1"/>
              </p:cNvSpPr>
              <p:nvPr/>
            </p:nvSpPr>
            <p:spPr bwMode="auto">
              <a:xfrm>
                <a:off x="1714" y="1901"/>
                <a:ext cx="554"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latin typeface="Times New Roman" panose="02020603050405020304" pitchFamily="18" charset="0"/>
                    <a:ea typeface="MS PGothic" panose="020B0600070205080204" pitchFamily="34" charset="-128"/>
                  </a:rPr>
                  <a:t>radio</a:t>
                </a:r>
              </a:p>
            </p:txBody>
          </p:sp>
          <p:sp>
            <p:nvSpPr>
              <p:cNvPr id="51224" name="Text Box 17">
                <a:extLst>
                  <a:ext uri="{FF2B5EF4-FFF2-40B4-BE49-F238E27FC236}">
                    <a16:creationId xmlns:a16="http://schemas.microsoft.com/office/drawing/2014/main" id="{BCAAEC55-0755-9F7D-0A47-B46424E8963B}"/>
                  </a:ext>
                </a:extLst>
              </p:cNvPr>
              <p:cNvSpPr txBox="1">
                <a:spLocks noChangeArrowheads="1"/>
              </p:cNvSpPr>
              <p:nvPr/>
            </p:nvSpPr>
            <p:spPr bwMode="auto">
              <a:xfrm>
                <a:off x="1508" y="2626"/>
                <a:ext cx="1017"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latin typeface="Times New Roman" panose="02020603050405020304" pitchFamily="18" charset="0"/>
                    <a:ea typeface="MS PGothic" panose="020B0600070205080204" pitchFamily="34" charset="-128"/>
                  </a:rPr>
                  <a:t>microwave</a:t>
                </a:r>
              </a:p>
            </p:txBody>
          </p:sp>
          <p:sp>
            <p:nvSpPr>
              <p:cNvPr id="51225" name="Text Box 18">
                <a:extLst>
                  <a:ext uri="{FF2B5EF4-FFF2-40B4-BE49-F238E27FC236}">
                    <a16:creationId xmlns:a16="http://schemas.microsoft.com/office/drawing/2014/main" id="{89069D36-FD81-E760-04A0-00C39F87AEB5}"/>
                  </a:ext>
                </a:extLst>
              </p:cNvPr>
              <p:cNvSpPr txBox="1">
                <a:spLocks noChangeArrowheads="1"/>
              </p:cNvSpPr>
              <p:nvPr/>
            </p:nvSpPr>
            <p:spPr bwMode="auto">
              <a:xfrm>
                <a:off x="1474" y="3002"/>
                <a:ext cx="1033"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solidFill>
                      <a:srgbClr val="FF0000"/>
                    </a:solidFill>
                    <a:latin typeface="Times New Roman" panose="02020603050405020304" pitchFamily="18" charset="0"/>
                    <a:ea typeface="MS PGothic" panose="020B0600070205080204" pitchFamily="34" charset="-128"/>
                  </a:rPr>
                  <a:t>far infrared</a:t>
                </a:r>
                <a:endParaRPr lang="en-GB" altLang="en-US">
                  <a:latin typeface="Times New Roman" panose="02020603050405020304" pitchFamily="18" charset="0"/>
                  <a:ea typeface="MS PGothic" panose="020B0600070205080204" pitchFamily="34" charset="-128"/>
                </a:endParaRPr>
              </a:p>
            </p:txBody>
          </p:sp>
          <p:sp>
            <p:nvSpPr>
              <p:cNvPr id="51226" name="Text Box 19">
                <a:extLst>
                  <a:ext uri="{FF2B5EF4-FFF2-40B4-BE49-F238E27FC236}">
                    <a16:creationId xmlns:a16="http://schemas.microsoft.com/office/drawing/2014/main" id="{8F10D00C-3C4C-7770-49EE-74A5F5D3555A}"/>
                  </a:ext>
                </a:extLst>
              </p:cNvPr>
              <p:cNvSpPr txBox="1">
                <a:spLocks noChangeArrowheads="1"/>
              </p:cNvSpPr>
              <p:nvPr/>
            </p:nvSpPr>
            <p:spPr bwMode="auto">
              <a:xfrm>
                <a:off x="1409" y="3321"/>
                <a:ext cx="1151"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solidFill>
                      <a:srgbClr val="FF0000"/>
                    </a:solidFill>
                    <a:latin typeface="Times New Roman" panose="02020603050405020304" pitchFamily="18" charset="0"/>
                    <a:ea typeface="MS PGothic" panose="020B0600070205080204" pitchFamily="34" charset="-128"/>
                  </a:rPr>
                  <a:t>near infrared</a:t>
                </a:r>
                <a:endParaRPr lang="en-GB" altLang="en-US">
                  <a:latin typeface="Times New Roman" panose="02020603050405020304" pitchFamily="18" charset="0"/>
                  <a:ea typeface="MS PGothic" panose="020B0600070205080204" pitchFamily="34" charset="-128"/>
                </a:endParaRPr>
              </a:p>
            </p:txBody>
          </p:sp>
          <p:sp>
            <p:nvSpPr>
              <p:cNvPr id="51227" name="Text Box 20">
                <a:extLst>
                  <a:ext uri="{FF2B5EF4-FFF2-40B4-BE49-F238E27FC236}">
                    <a16:creationId xmlns:a16="http://schemas.microsoft.com/office/drawing/2014/main" id="{C0E36520-28A1-0322-FB96-6836B70A699F}"/>
                  </a:ext>
                </a:extLst>
              </p:cNvPr>
              <p:cNvSpPr txBox="1">
                <a:spLocks noChangeArrowheads="1"/>
              </p:cNvSpPr>
              <p:nvPr/>
            </p:nvSpPr>
            <p:spPr bwMode="auto">
              <a:xfrm>
                <a:off x="1513" y="3662"/>
                <a:ext cx="952"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latin typeface="Times New Roman" panose="02020603050405020304" pitchFamily="18" charset="0"/>
                    <a:ea typeface="MS PGothic" panose="020B0600070205080204" pitchFamily="34" charset="-128"/>
                  </a:rPr>
                  <a:t>ultraviolet</a:t>
                </a:r>
              </a:p>
            </p:txBody>
          </p:sp>
          <p:sp>
            <p:nvSpPr>
              <p:cNvPr id="51228" name="Line 21">
                <a:extLst>
                  <a:ext uri="{FF2B5EF4-FFF2-40B4-BE49-F238E27FC236}">
                    <a16:creationId xmlns:a16="http://schemas.microsoft.com/office/drawing/2014/main" id="{5C7A6C71-A5CA-B5D5-A1DF-08F30CF77922}"/>
                  </a:ext>
                </a:extLst>
              </p:cNvPr>
              <p:cNvSpPr>
                <a:spLocks noChangeShapeType="1"/>
              </p:cNvSpPr>
              <p:nvPr/>
            </p:nvSpPr>
            <p:spPr bwMode="auto">
              <a:xfrm>
                <a:off x="1278" y="2667"/>
                <a:ext cx="136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grpSp>
      </p:grpSp>
      <p:sp>
        <p:nvSpPr>
          <p:cNvPr id="2" name="Rectangle 1">
            <a:extLst>
              <a:ext uri="{FF2B5EF4-FFF2-40B4-BE49-F238E27FC236}">
                <a16:creationId xmlns:a16="http://schemas.microsoft.com/office/drawing/2014/main" id="{0A7B2460-BC41-28F5-9630-A9E6F0C3565C}"/>
              </a:ext>
            </a:extLst>
          </p:cNvPr>
          <p:cNvSpPr/>
          <p:nvPr/>
        </p:nvSpPr>
        <p:spPr>
          <a:xfrm>
            <a:off x="6800851" y="1683543"/>
            <a:ext cx="917972" cy="386119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8460" name="Group 28">
            <a:extLst>
              <a:ext uri="{FF2B5EF4-FFF2-40B4-BE49-F238E27FC236}">
                <a16:creationId xmlns:a16="http://schemas.microsoft.com/office/drawing/2014/main" id="{C04E60BB-C471-7A48-D966-D7BB575879DE}"/>
              </a:ext>
            </a:extLst>
          </p:cNvPr>
          <p:cNvGrpSpPr>
            <a:grpSpLocks/>
          </p:cNvGrpSpPr>
          <p:nvPr/>
        </p:nvGrpSpPr>
        <p:grpSpPr bwMode="auto">
          <a:xfrm>
            <a:off x="4626175" y="1738907"/>
            <a:ext cx="3099197" cy="3750469"/>
            <a:chOff x="2878" y="769"/>
            <a:chExt cx="2603" cy="3150"/>
          </a:xfrm>
        </p:grpSpPr>
        <p:sp>
          <p:nvSpPr>
            <p:cNvPr id="51207" name="Text Box 22">
              <a:extLst>
                <a:ext uri="{FF2B5EF4-FFF2-40B4-BE49-F238E27FC236}">
                  <a16:creationId xmlns:a16="http://schemas.microsoft.com/office/drawing/2014/main" id="{BCAD139C-B861-AEF7-D184-C5D49B7AA6BB}"/>
                </a:ext>
              </a:extLst>
            </p:cNvPr>
            <p:cNvSpPr txBox="1">
              <a:spLocks noChangeArrowheads="1"/>
            </p:cNvSpPr>
            <p:nvPr/>
          </p:nvSpPr>
          <p:spPr bwMode="auto">
            <a:xfrm>
              <a:off x="3829" y="2528"/>
              <a:ext cx="672"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a:solidFill>
                    <a:schemeClr val="tx1"/>
                  </a:solidFill>
                  <a:latin typeface="Times New Roman" panose="02020603050405020304" pitchFamily="18" charset="0"/>
                  <a:ea typeface="MS PGothic" panose="020B0600070205080204" pitchFamily="34" charset="-128"/>
                </a:rPr>
                <a:t>visible</a:t>
              </a:r>
            </a:p>
          </p:txBody>
        </p:sp>
        <p:grpSp>
          <p:nvGrpSpPr>
            <p:cNvPr id="51208" name="Group 23">
              <a:extLst>
                <a:ext uri="{FF2B5EF4-FFF2-40B4-BE49-F238E27FC236}">
                  <a16:creationId xmlns:a16="http://schemas.microsoft.com/office/drawing/2014/main" id="{119B3C24-CC65-5583-E70F-D30C2D9A9385}"/>
                </a:ext>
              </a:extLst>
            </p:cNvPr>
            <p:cNvGrpSpPr>
              <a:grpSpLocks/>
            </p:cNvGrpSpPr>
            <p:nvPr/>
          </p:nvGrpSpPr>
          <p:grpSpPr bwMode="auto">
            <a:xfrm>
              <a:off x="2878" y="769"/>
              <a:ext cx="2603" cy="3150"/>
              <a:chOff x="2878" y="769"/>
              <a:chExt cx="2603" cy="3150"/>
            </a:xfrm>
          </p:grpSpPr>
          <p:sp>
            <p:nvSpPr>
              <p:cNvPr id="51209" name="Line 24">
                <a:extLst>
                  <a:ext uri="{FF2B5EF4-FFF2-40B4-BE49-F238E27FC236}">
                    <a16:creationId xmlns:a16="http://schemas.microsoft.com/office/drawing/2014/main" id="{CA0D7D92-25CA-2CED-9751-814BE2804C21}"/>
                  </a:ext>
                </a:extLst>
              </p:cNvPr>
              <p:cNvSpPr>
                <a:spLocks noChangeShapeType="1"/>
              </p:cNvSpPr>
              <p:nvPr/>
            </p:nvSpPr>
            <p:spPr bwMode="auto">
              <a:xfrm flipV="1">
                <a:off x="2878" y="825"/>
                <a:ext cx="1874" cy="2801"/>
              </a:xfrm>
              <a:prstGeom prst="line">
                <a:avLst/>
              </a:prstGeom>
              <a:noFill/>
              <a:ln w="9525">
                <a:solidFill>
                  <a:srgbClr val="FF0000"/>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sp>
            <p:nvSpPr>
              <p:cNvPr id="51210" name="Line 25">
                <a:extLst>
                  <a:ext uri="{FF2B5EF4-FFF2-40B4-BE49-F238E27FC236}">
                    <a16:creationId xmlns:a16="http://schemas.microsoft.com/office/drawing/2014/main" id="{F3A327C7-BF8D-B7F4-2048-7E97027C91C8}"/>
                  </a:ext>
                </a:extLst>
              </p:cNvPr>
              <p:cNvSpPr>
                <a:spLocks noChangeShapeType="1"/>
              </p:cNvSpPr>
              <p:nvPr/>
            </p:nvSpPr>
            <p:spPr bwMode="auto">
              <a:xfrm>
                <a:off x="2878" y="3694"/>
                <a:ext cx="1874" cy="137"/>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pic>
            <p:nvPicPr>
              <p:cNvPr id="51211" name="Picture 26" descr="zzz">
                <a:extLst>
                  <a:ext uri="{FF2B5EF4-FFF2-40B4-BE49-F238E27FC236}">
                    <a16:creationId xmlns:a16="http://schemas.microsoft.com/office/drawing/2014/main" id="{851CF7C1-EE36-188E-4F2F-A682A581108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727" y="769"/>
                <a:ext cx="754" cy="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Tree>
    <p:extLst>
      <p:ext uri="{BB962C8B-B14F-4D97-AF65-F5344CB8AC3E}">
        <p14:creationId xmlns:p14="http://schemas.microsoft.com/office/powerpoint/2010/main" val="92127208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8460"/>
                                        </p:tgtEl>
                                        <p:attrNameLst>
                                          <p:attrName>style.visibility</p:attrName>
                                        </p:attrNameLst>
                                      </p:cBhvr>
                                      <p:to>
                                        <p:strVal val="visible"/>
                                      </p:to>
                                    </p:set>
                                    <p:animEffect transition="in" filter="wipe(left)">
                                      <p:cBhvr>
                                        <p:cTn id="7" dur="2000"/>
                                        <p:tgtEl>
                                          <p:spTgt spid="184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1" name="Text Box 2">
            <a:extLst>
              <a:ext uri="{FF2B5EF4-FFF2-40B4-BE49-F238E27FC236}">
                <a16:creationId xmlns:a16="http://schemas.microsoft.com/office/drawing/2014/main" id="{7D27E0A4-4C8D-FE9F-4394-2433F01FE615}"/>
              </a:ext>
            </a:extLst>
          </p:cNvPr>
          <p:cNvSpPr txBox="1">
            <a:spLocks noChangeArrowheads="1"/>
          </p:cNvSpPr>
          <p:nvPr/>
        </p:nvSpPr>
        <p:spPr bwMode="auto">
          <a:xfrm>
            <a:off x="424543" y="1931498"/>
            <a:ext cx="792179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defRPr/>
            </a:pPr>
            <a:r>
              <a:rPr lang="en-US" altLang="en-US" dirty="0">
                <a:latin typeface="+mj-lt"/>
                <a:ea typeface="MS PGothic" panose="020B0600070205080204" pitchFamily="34" charset="-128"/>
                <a:cs typeface="Times" panose="02020603050405020304" pitchFamily="18" charset="0"/>
              </a:rPr>
              <a:t>All matter at a temperature above Absolute Zero (-273</a:t>
            </a:r>
            <a:r>
              <a:rPr lang="en-US" altLang="en-US" baseline="30000" dirty="0">
                <a:latin typeface="+mj-lt"/>
                <a:ea typeface="MS PGothic" panose="020B0600070205080204" pitchFamily="34" charset="-128"/>
                <a:cs typeface="Times" panose="02020603050405020304" pitchFamily="18" charset="0"/>
              </a:rPr>
              <a:t>o</a:t>
            </a:r>
            <a:r>
              <a:rPr lang="en-US" altLang="en-US" dirty="0">
                <a:latin typeface="+mj-lt"/>
                <a:ea typeface="MS PGothic" panose="020B0600070205080204" pitchFamily="34" charset="-128"/>
                <a:cs typeface="Times" panose="02020603050405020304" pitchFamily="18" charset="0"/>
              </a:rPr>
              <a:t>C) emits electromagnetic radiation.</a:t>
            </a:r>
          </a:p>
        </p:txBody>
      </p:sp>
      <p:sp>
        <p:nvSpPr>
          <p:cNvPr id="104451" name="Text Box 3">
            <a:extLst>
              <a:ext uri="{FF2B5EF4-FFF2-40B4-BE49-F238E27FC236}">
                <a16:creationId xmlns:a16="http://schemas.microsoft.com/office/drawing/2014/main" id="{15718316-205C-CF50-FEF2-641A50D6E8F4}"/>
              </a:ext>
            </a:extLst>
          </p:cNvPr>
          <p:cNvSpPr txBox="1">
            <a:spLocks noChangeArrowheads="1"/>
          </p:cNvSpPr>
          <p:nvPr/>
        </p:nvSpPr>
        <p:spPr bwMode="auto">
          <a:xfrm>
            <a:off x="457200" y="2810427"/>
            <a:ext cx="60579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defRPr/>
            </a:pPr>
            <a:r>
              <a:rPr lang="en-US" altLang="en-US">
                <a:latin typeface="+mj-lt"/>
                <a:ea typeface="MS PGothic" panose="020B0600070205080204" pitchFamily="34" charset="-128"/>
                <a:cs typeface="Times" panose="02020603050405020304" pitchFamily="18" charset="0"/>
              </a:rPr>
              <a:t>Radiation is emitted by several mechanisms</a:t>
            </a:r>
            <a:r>
              <a:rPr lang="en-US" altLang="en-US">
                <a:latin typeface="Times" panose="02020603050405020304" pitchFamily="18" charset="0"/>
                <a:ea typeface="MS PGothic" panose="020B0600070205080204" pitchFamily="34" charset="-128"/>
                <a:cs typeface="Times" panose="02020603050405020304" pitchFamily="18" charset="0"/>
              </a:rPr>
              <a:t>:</a:t>
            </a:r>
          </a:p>
        </p:txBody>
      </p:sp>
      <p:sp>
        <p:nvSpPr>
          <p:cNvPr id="104452" name="Text Box 4">
            <a:extLst>
              <a:ext uri="{FF2B5EF4-FFF2-40B4-BE49-F238E27FC236}">
                <a16:creationId xmlns:a16="http://schemas.microsoft.com/office/drawing/2014/main" id="{D6BD3306-1685-4FC4-9B0D-3F4B501CA7C7}"/>
              </a:ext>
            </a:extLst>
          </p:cNvPr>
          <p:cNvSpPr txBox="1">
            <a:spLocks noChangeArrowheads="1"/>
          </p:cNvSpPr>
          <p:nvPr/>
        </p:nvSpPr>
        <p:spPr bwMode="auto">
          <a:xfrm>
            <a:off x="1236889" y="3345106"/>
            <a:ext cx="757645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defRPr/>
            </a:pPr>
            <a:r>
              <a:rPr lang="en-US" altLang="en-US">
                <a:latin typeface="+mj-lt"/>
                <a:ea typeface="MS PGothic" panose="020B0600070205080204" pitchFamily="34" charset="-128"/>
                <a:cs typeface="Times" panose="02020603050405020304" pitchFamily="18" charset="0"/>
              </a:rPr>
              <a:t>Black Body radiation: the shape of the energy - wavelength curve depends only on the temperature.</a:t>
            </a:r>
          </a:p>
        </p:txBody>
      </p:sp>
      <p:sp>
        <p:nvSpPr>
          <p:cNvPr id="104453" name="Text Box 5">
            <a:extLst>
              <a:ext uri="{FF2B5EF4-FFF2-40B4-BE49-F238E27FC236}">
                <a16:creationId xmlns:a16="http://schemas.microsoft.com/office/drawing/2014/main" id="{11861C69-F80D-1F3C-22C4-7431A9C30FCD}"/>
              </a:ext>
            </a:extLst>
          </p:cNvPr>
          <p:cNvSpPr txBox="1">
            <a:spLocks noChangeArrowheads="1"/>
          </p:cNvSpPr>
          <p:nvPr/>
        </p:nvSpPr>
        <p:spPr bwMode="auto">
          <a:xfrm>
            <a:off x="1285875" y="4238626"/>
            <a:ext cx="63150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defRPr/>
            </a:pPr>
            <a:r>
              <a:rPr lang="en-US" altLang="en-US">
                <a:latin typeface="+mj-lt"/>
                <a:ea typeface="MS PGothic" panose="020B0600070205080204" pitchFamily="34" charset="-128"/>
                <a:cs typeface="Times" panose="02020603050405020304" pitchFamily="18" charset="0"/>
              </a:rPr>
              <a:t>Specific radiation: the shape of the energy - wavelength curve depends on the chemical species present.</a:t>
            </a:r>
          </a:p>
        </p:txBody>
      </p:sp>
      <p:sp>
        <p:nvSpPr>
          <p:cNvPr id="57350" name="Rectangle 6">
            <a:extLst>
              <a:ext uri="{FF2B5EF4-FFF2-40B4-BE49-F238E27FC236}">
                <a16:creationId xmlns:a16="http://schemas.microsoft.com/office/drawing/2014/main" id="{86D27843-8389-EFC5-67C5-FB7E2F69E8DE}"/>
              </a:ext>
            </a:extLst>
          </p:cNvPr>
          <p:cNvSpPr>
            <a:spLocks noGrp="1" noChangeArrowheads="1"/>
          </p:cNvSpPr>
          <p:nvPr>
            <p:ph type="title"/>
          </p:nvPr>
        </p:nvSpPr>
        <p:spPr>
          <a:xfrm>
            <a:off x="530943" y="1113235"/>
            <a:ext cx="7227170" cy="533400"/>
          </a:xfrm>
        </p:spPr>
        <p:txBody>
          <a:bodyPr/>
          <a:lstStyle/>
          <a:p>
            <a:pPr eaLnBrk="1" hangingPunct="1"/>
            <a:r>
              <a:rPr lang="en-US" altLang="en-US" dirty="0"/>
              <a:t>Emission of Electromagnetic Radiation</a:t>
            </a:r>
          </a:p>
        </p:txBody>
      </p:sp>
    </p:spTree>
    <p:extLst>
      <p:ext uri="{BB962C8B-B14F-4D97-AF65-F5344CB8AC3E}">
        <p14:creationId xmlns:p14="http://schemas.microsoft.com/office/powerpoint/2010/main" val="305354750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044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04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044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autoUpdateAnimBg="0"/>
      <p:bldP spid="104452" grpId="0" autoUpdateAnimBg="0"/>
      <p:bldP spid="104453"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145" y="548680"/>
            <a:ext cx="7053542" cy="637112"/>
          </a:xfrm>
        </p:spPr>
        <p:txBody>
          <a:bodyPr/>
          <a:lstStyle/>
          <a:p>
            <a:r>
              <a:rPr lang="en-GB" dirty="0"/>
              <a:t>Colour Temperature</a:t>
            </a:r>
          </a:p>
        </p:txBody>
      </p:sp>
      <p:pic>
        <p:nvPicPr>
          <p:cNvPr id="2050" name="Picture 2" descr="A nail glowing red when heated witn a propane torch"/>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665128" y="2422814"/>
            <a:ext cx="2100857" cy="24527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2"/>
          <p:cNvGraphicFramePr>
            <a:graphicFrameLocks noGrp="1"/>
          </p:cNvGraphicFramePr>
          <p:nvPr/>
        </p:nvGraphicFramePr>
        <p:xfrm>
          <a:off x="4988728" y="2529049"/>
          <a:ext cx="1676400" cy="2324100"/>
        </p:xfrm>
        <a:graphic>
          <a:graphicData uri="http://schemas.openxmlformats.org/drawingml/2006/table">
            <a:tbl>
              <a:tblPr/>
              <a:tblGrid>
                <a:gridCol w="838200">
                  <a:extLst>
                    <a:ext uri="{9D8B030D-6E8A-4147-A177-3AD203B41FA5}">
                      <a16:colId xmlns:a16="http://schemas.microsoft.com/office/drawing/2014/main" val="2097986035"/>
                    </a:ext>
                  </a:extLst>
                </a:gridCol>
                <a:gridCol w="838200">
                  <a:extLst>
                    <a:ext uri="{9D8B030D-6E8A-4147-A177-3AD203B41FA5}">
                      <a16:colId xmlns:a16="http://schemas.microsoft.com/office/drawing/2014/main" val="3389612561"/>
                    </a:ext>
                  </a:extLst>
                </a:gridCol>
              </a:tblGrid>
              <a:tr h="228600">
                <a:tc>
                  <a:txBody>
                    <a:bodyPr/>
                    <a:lstStyle/>
                    <a:p>
                      <a:pPr algn="ctr" fontAlgn="t"/>
                      <a:r>
                        <a:rPr lang="en-GB" sz="1100">
                          <a:effectLst/>
                        </a:rPr>
                        <a:t>1'000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Red</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04000988"/>
                  </a:ext>
                </a:extLst>
              </a:tr>
              <a:tr h="388620">
                <a:tc>
                  <a:txBody>
                    <a:bodyPr/>
                    <a:lstStyle/>
                    <a:p>
                      <a:pPr algn="ctr" fontAlgn="t"/>
                      <a:r>
                        <a:rPr lang="en-GB" sz="1100">
                          <a:effectLst/>
                        </a:rPr>
                        <a:t>1'500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Reddish orange</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786029366"/>
                  </a:ext>
                </a:extLst>
              </a:tr>
              <a:tr h="388620">
                <a:tc>
                  <a:txBody>
                    <a:bodyPr/>
                    <a:lstStyle/>
                    <a:p>
                      <a:pPr algn="ctr" fontAlgn="t"/>
                      <a:r>
                        <a:rPr lang="en-GB" sz="1100">
                          <a:effectLst/>
                        </a:rPr>
                        <a:t>2'000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Yellowish orange</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84781450"/>
                  </a:ext>
                </a:extLst>
              </a:tr>
              <a:tr h="228600">
                <a:tc>
                  <a:txBody>
                    <a:bodyPr/>
                    <a:lstStyle/>
                    <a:p>
                      <a:pPr algn="ctr" fontAlgn="t"/>
                      <a:r>
                        <a:rPr lang="en-GB" sz="1100">
                          <a:effectLst/>
                        </a:rPr>
                        <a:t>2'800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Yellow</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234846048"/>
                  </a:ext>
                </a:extLst>
              </a:tr>
              <a:tr h="388620">
                <a:tc>
                  <a:txBody>
                    <a:bodyPr/>
                    <a:lstStyle/>
                    <a:p>
                      <a:pPr algn="ctr" fontAlgn="t"/>
                      <a:r>
                        <a:rPr lang="en-GB" sz="1100">
                          <a:effectLst/>
                        </a:rPr>
                        <a:t>3'500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Yellowish white</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071072202"/>
                  </a:ext>
                </a:extLst>
              </a:tr>
              <a:tr h="269555">
                <a:tc>
                  <a:txBody>
                    <a:bodyPr/>
                    <a:lstStyle/>
                    <a:p>
                      <a:pPr algn="ctr" fontAlgn="t"/>
                      <a:r>
                        <a:rPr lang="en-GB" sz="1100">
                          <a:effectLst/>
                        </a:rPr>
                        <a:t>4'500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Warm white</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294672186"/>
                  </a:ext>
                </a:extLst>
              </a:tr>
              <a:tr h="228600">
                <a:tc>
                  <a:txBody>
                    <a:bodyPr/>
                    <a:lstStyle/>
                    <a:p>
                      <a:pPr algn="ctr" fontAlgn="t"/>
                      <a:r>
                        <a:rPr lang="en-GB" sz="1100">
                          <a:effectLst/>
                        </a:rPr>
                        <a:t>5'500 K</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100">
                          <a:effectLst/>
                        </a:rPr>
                        <a:t>White</a:t>
                      </a:r>
                    </a:p>
                  </a:txBody>
                  <a:tcPr marL="68580" marR="68580" marT="34290" marB="34290">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523985073"/>
                  </a:ext>
                </a:extLst>
              </a:tr>
            </a:tbl>
          </a:graphicData>
        </a:graphic>
      </p:graphicFrame>
      <p:sp>
        <p:nvSpPr>
          <p:cNvPr id="4" name="TextBox 3"/>
          <p:cNvSpPr txBox="1"/>
          <p:nvPr/>
        </p:nvSpPr>
        <p:spPr>
          <a:xfrm>
            <a:off x="227145" y="1487391"/>
            <a:ext cx="4553453" cy="4801314"/>
          </a:xfrm>
          <a:prstGeom prst="rect">
            <a:avLst/>
          </a:prstGeom>
          <a:noFill/>
        </p:spPr>
        <p:txBody>
          <a:bodyPr wrap="square" rtlCol="0">
            <a:spAutoFit/>
          </a:bodyPr>
          <a:lstStyle/>
          <a:p>
            <a:r>
              <a:rPr lang="en-GB" dirty="0"/>
              <a:t>The picture shows a nail glowing red hot when heated with a propane torch. You can clearly see the hottest part of the nail glowing yellow, the part that is just outside the flame glowing red and the rest being black because normal cameras cannot see infrared radiation. </a:t>
            </a:r>
          </a:p>
          <a:p>
            <a:endParaRPr lang="en-GB" dirty="0"/>
          </a:p>
          <a:p>
            <a:r>
              <a:rPr lang="en-GB" dirty="0"/>
              <a:t>The blue colour of the flame is not due to blackbody radiation.</a:t>
            </a:r>
          </a:p>
          <a:p>
            <a:endParaRPr lang="en-GB" dirty="0"/>
          </a:p>
          <a:p>
            <a:r>
              <a:rPr lang="en-GB" dirty="0"/>
              <a:t> The temperature of a propane torch is around 3'000 K so the flame should glow yellow, but the chemical reaction taking place emits a much stronger blue radiation masking the faint yellow glow. </a:t>
            </a:r>
            <a:br>
              <a:rPr lang="en-GB" dirty="0"/>
            </a:br>
            <a:endParaRPr lang="en-GB" dirty="0"/>
          </a:p>
        </p:txBody>
      </p:sp>
    </p:spTree>
    <p:extLst>
      <p:ext uri="{BB962C8B-B14F-4D97-AF65-F5344CB8AC3E}">
        <p14:creationId xmlns:p14="http://schemas.microsoft.com/office/powerpoint/2010/main" val="216697872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9" name="Rectangle 5">
            <a:extLst>
              <a:ext uri="{FF2B5EF4-FFF2-40B4-BE49-F238E27FC236}">
                <a16:creationId xmlns:a16="http://schemas.microsoft.com/office/drawing/2014/main" id="{04131860-C8DE-A1D0-CABF-A66CB947783B}"/>
              </a:ext>
            </a:extLst>
          </p:cNvPr>
          <p:cNvSpPr>
            <a:spLocks noGrp="1" noChangeArrowheads="1"/>
          </p:cNvSpPr>
          <p:nvPr>
            <p:ph type="title"/>
          </p:nvPr>
        </p:nvSpPr>
        <p:spPr>
          <a:xfrm>
            <a:off x="406400" y="1034057"/>
            <a:ext cx="6172200" cy="529828"/>
          </a:xfrm>
        </p:spPr>
        <p:txBody>
          <a:bodyPr/>
          <a:lstStyle/>
          <a:p>
            <a:pPr eaLnBrk="1" hangingPunct="1"/>
            <a:r>
              <a:rPr lang="en-GB" altLang="en-US" dirty="0"/>
              <a:t>Emission Spectra - Alkali Metals</a:t>
            </a:r>
          </a:p>
        </p:txBody>
      </p:sp>
      <p:pic>
        <p:nvPicPr>
          <p:cNvPr id="52227" name="Picture 2" descr="Untitled-2">
            <a:extLst>
              <a:ext uri="{FF2B5EF4-FFF2-40B4-BE49-F238E27FC236}">
                <a16:creationId xmlns:a16="http://schemas.microsoft.com/office/drawing/2014/main" id="{114A8106-09DB-F683-689B-30CCF1426EE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87166" y="1808561"/>
            <a:ext cx="5457825" cy="3750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 Box 3">
            <a:extLst>
              <a:ext uri="{FF2B5EF4-FFF2-40B4-BE49-F238E27FC236}">
                <a16:creationId xmlns:a16="http://schemas.microsoft.com/office/drawing/2014/main" id="{72B844F9-74CB-E161-C460-299E14E7FED3}"/>
              </a:ext>
            </a:extLst>
          </p:cNvPr>
          <p:cNvSpPr txBox="1">
            <a:spLocks noChangeArrowheads="1"/>
          </p:cNvSpPr>
          <p:nvPr/>
        </p:nvSpPr>
        <p:spPr bwMode="auto">
          <a:xfrm>
            <a:off x="1565674" y="2025254"/>
            <a:ext cx="467915" cy="327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Aft>
                <a:spcPct val="220000"/>
              </a:spcAft>
            </a:pPr>
            <a:r>
              <a:rPr lang="en-GB" altLang="en-US" sz="1500" b="1">
                <a:latin typeface="Times New Roman" panose="02020603050405020304" pitchFamily="18" charset="0"/>
                <a:ea typeface="MS PGothic" panose="020B0600070205080204" pitchFamily="34" charset="-128"/>
              </a:rPr>
              <a:t>Li</a:t>
            </a:r>
          </a:p>
          <a:p>
            <a:pPr>
              <a:spcAft>
                <a:spcPct val="220000"/>
              </a:spcAft>
            </a:pPr>
            <a:r>
              <a:rPr lang="en-GB" altLang="en-US" sz="1500" b="1">
                <a:latin typeface="Times New Roman" panose="02020603050405020304" pitchFamily="18" charset="0"/>
                <a:ea typeface="MS PGothic" panose="020B0600070205080204" pitchFamily="34" charset="-128"/>
              </a:rPr>
              <a:t>Na</a:t>
            </a:r>
          </a:p>
          <a:p>
            <a:pPr>
              <a:spcAft>
                <a:spcPct val="220000"/>
              </a:spcAft>
            </a:pPr>
            <a:r>
              <a:rPr lang="en-GB" altLang="en-US" sz="1500" b="1">
                <a:latin typeface="Times New Roman" panose="02020603050405020304" pitchFamily="18" charset="0"/>
                <a:ea typeface="MS PGothic" panose="020B0600070205080204" pitchFamily="34" charset="-128"/>
              </a:rPr>
              <a:t>K</a:t>
            </a:r>
          </a:p>
          <a:p>
            <a:pPr>
              <a:spcAft>
                <a:spcPct val="220000"/>
              </a:spcAft>
            </a:pPr>
            <a:r>
              <a:rPr lang="en-GB" altLang="en-US" sz="1500" b="1">
                <a:latin typeface="Times New Roman" panose="02020603050405020304" pitchFamily="18" charset="0"/>
                <a:ea typeface="MS PGothic" panose="020B0600070205080204" pitchFamily="34" charset="-128"/>
              </a:rPr>
              <a:t>Cs</a:t>
            </a:r>
          </a:p>
          <a:p>
            <a:r>
              <a:rPr lang="en-GB" altLang="en-US" sz="1500" b="1">
                <a:latin typeface="Times New Roman" panose="02020603050405020304" pitchFamily="18" charset="0"/>
                <a:ea typeface="MS PGothic" panose="020B0600070205080204" pitchFamily="34" charset="-128"/>
              </a:rPr>
              <a:t>Rb</a:t>
            </a:r>
          </a:p>
        </p:txBody>
      </p:sp>
    </p:spTree>
    <p:extLst>
      <p:ext uri="{BB962C8B-B14F-4D97-AF65-F5344CB8AC3E}">
        <p14:creationId xmlns:p14="http://schemas.microsoft.com/office/powerpoint/2010/main" val="2281147830"/>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56DE19-9FE1-275E-DF9D-DA888202A38D}"/>
              </a:ext>
            </a:extLst>
          </p:cNvPr>
          <p:cNvSpPr/>
          <p:nvPr/>
        </p:nvSpPr>
        <p:spPr>
          <a:xfrm>
            <a:off x="323528" y="1772816"/>
            <a:ext cx="8208912" cy="460056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3" name="Rectangle 4">
            <a:extLst>
              <a:ext uri="{FF2B5EF4-FFF2-40B4-BE49-F238E27FC236}">
                <a16:creationId xmlns:a16="http://schemas.microsoft.com/office/drawing/2014/main" id="{E3E6A6E8-D8CA-1BE2-5F16-12D0CFCA87A8}"/>
              </a:ext>
            </a:extLst>
          </p:cNvPr>
          <p:cNvSpPr>
            <a:spLocks noGrp="1" noChangeArrowheads="1"/>
          </p:cNvSpPr>
          <p:nvPr>
            <p:ph type="title"/>
          </p:nvPr>
        </p:nvSpPr>
        <p:spPr>
          <a:xfrm>
            <a:off x="323528" y="549271"/>
            <a:ext cx="6172200" cy="551260"/>
          </a:xfrm>
        </p:spPr>
        <p:txBody>
          <a:bodyPr/>
          <a:lstStyle/>
          <a:p>
            <a:pPr eaLnBrk="1" hangingPunct="1"/>
            <a:r>
              <a:rPr lang="en-US" altLang="en-US" sz="2700" dirty="0"/>
              <a:t>Pyrotechnic Emitters</a:t>
            </a:r>
            <a:endParaRPr lang="en-GB" altLang="en-US" sz="2700" dirty="0"/>
          </a:p>
        </p:txBody>
      </p:sp>
      <p:graphicFrame>
        <p:nvGraphicFramePr>
          <p:cNvPr id="53252" name="Object 51">
            <a:extLst>
              <a:ext uri="{FF2B5EF4-FFF2-40B4-BE49-F238E27FC236}">
                <a16:creationId xmlns:a16="http://schemas.microsoft.com/office/drawing/2014/main" id="{152078BC-33CD-6D70-D585-9A37B3662DB8}"/>
              </a:ext>
            </a:extLst>
          </p:cNvPr>
          <p:cNvGraphicFramePr>
            <a:graphicFrameLocks noGrp="1" noChangeAspect="1"/>
          </p:cNvGraphicFramePr>
          <p:nvPr>
            <p:ph type="tbl" idx="4294967295"/>
            <p:extLst>
              <p:ext uri="{D42A27DB-BD31-4B8C-83A1-F6EECF244321}">
                <p14:modId xmlns:p14="http://schemas.microsoft.com/office/powerpoint/2010/main" val="1629537598"/>
              </p:ext>
            </p:extLst>
          </p:nvPr>
        </p:nvGraphicFramePr>
        <p:xfrm>
          <a:off x="539552" y="2060848"/>
          <a:ext cx="7833365" cy="4759265"/>
        </p:xfrm>
        <a:graphic>
          <a:graphicData uri="http://schemas.openxmlformats.org/presentationml/2006/ole">
            <mc:AlternateContent xmlns:mc="http://schemas.openxmlformats.org/markup-compatibility/2006">
              <mc:Choice xmlns:v="urn:schemas-microsoft-com:vml" Requires="v">
                <p:oleObj name="Document" r:id="rId3" imgW="7192285" imgH="4369966" progId="Word.Document.8">
                  <p:embed/>
                </p:oleObj>
              </mc:Choice>
              <mc:Fallback>
                <p:oleObj name="Document" r:id="rId3" imgW="7192285" imgH="4369966" progId="Word.Document.8">
                  <p:embed/>
                  <p:pic>
                    <p:nvPicPr>
                      <p:cNvPr id="53252" name="Object 51">
                        <a:extLst>
                          <a:ext uri="{FF2B5EF4-FFF2-40B4-BE49-F238E27FC236}">
                            <a16:creationId xmlns:a16="http://schemas.microsoft.com/office/drawing/2014/main" id="{152078BC-33CD-6D70-D585-9A37B3662DB8}"/>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2060848"/>
                        <a:ext cx="7833365" cy="4759265"/>
                      </a:xfrm>
                      <a:prstGeom prst="rect">
                        <a:avLst/>
                      </a:prstGeom>
                      <a:noFill/>
                      <a:ln>
                        <a:noFill/>
                      </a:ln>
                    </p:spPr>
                  </p:pic>
                </p:oleObj>
              </mc:Fallback>
            </mc:AlternateContent>
          </a:graphicData>
        </a:graphic>
      </p:graphicFrame>
      <p:sp>
        <p:nvSpPr>
          <p:cNvPr id="53251" name="Rectangle 2">
            <a:extLst>
              <a:ext uri="{FF2B5EF4-FFF2-40B4-BE49-F238E27FC236}">
                <a16:creationId xmlns:a16="http://schemas.microsoft.com/office/drawing/2014/main" id="{E044C9EC-0813-AF32-53DB-A792BEEEF658}"/>
              </a:ext>
            </a:extLst>
          </p:cNvPr>
          <p:cNvSpPr>
            <a:spLocks noChangeArrowheads="1"/>
          </p:cNvSpPr>
          <p:nvPr/>
        </p:nvSpPr>
        <p:spPr bwMode="auto">
          <a:xfrm>
            <a:off x="1657350" y="1434703"/>
            <a:ext cx="5829300" cy="336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GB" altLang="en-US" sz="2100">
              <a:ea typeface="MS PGothic" panose="020B0600070205080204" pitchFamily="34" charset="-128"/>
            </a:endParaRPr>
          </a:p>
        </p:txBody>
      </p:sp>
    </p:spTree>
    <p:extLst>
      <p:ext uri="{BB962C8B-B14F-4D97-AF65-F5344CB8AC3E}">
        <p14:creationId xmlns:p14="http://schemas.microsoft.com/office/powerpoint/2010/main" val="3072554476"/>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
            <a:extLst>
              <a:ext uri="{FF2B5EF4-FFF2-40B4-BE49-F238E27FC236}">
                <a16:creationId xmlns:a16="http://schemas.microsoft.com/office/drawing/2014/main" id="{F80951A2-F6B7-70BD-71AD-B8E5FADFFAD1}"/>
              </a:ext>
            </a:extLst>
          </p:cNvPr>
          <p:cNvSpPr>
            <a:spLocks noGrp="1"/>
          </p:cNvSpPr>
          <p:nvPr>
            <p:ph type="body" sz="quarter" idx="17"/>
          </p:nvPr>
        </p:nvSpPr>
        <p:spPr>
          <a:xfrm>
            <a:off x="0" y="1357200"/>
            <a:ext cx="9144900" cy="4744800"/>
          </a:xfrm>
        </p:spPr>
        <p:txBody>
          <a:bodyPr/>
          <a:lstStyle/>
          <a:p>
            <a:endParaRPr lang="en-US"/>
          </a:p>
        </p:txBody>
      </p:sp>
      <p:sp>
        <p:nvSpPr>
          <p:cNvPr id="4" name="Title 3">
            <a:extLst>
              <a:ext uri="{FF2B5EF4-FFF2-40B4-BE49-F238E27FC236}">
                <a16:creationId xmlns:a16="http://schemas.microsoft.com/office/drawing/2014/main" id="{8846CC63-1D6D-82B0-2452-2DB17D2A804D}"/>
              </a:ext>
            </a:extLst>
          </p:cNvPr>
          <p:cNvSpPr>
            <a:spLocks noGrp="1"/>
          </p:cNvSpPr>
          <p:nvPr>
            <p:ph type="title"/>
          </p:nvPr>
        </p:nvSpPr>
        <p:spPr>
          <a:xfrm>
            <a:off x="0" y="719138"/>
            <a:ext cx="4572000" cy="1260000"/>
          </a:xfrm>
        </p:spPr>
        <p:txBody>
          <a:bodyPr wrap="square" anchor="ctr">
            <a:normAutofit/>
          </a:bodyPr>
          <a:lstStyle/>
          <a:p>
            <a:r>
              <a:rPr lang="en-US" dirty="0">
                <a:solidFill>
                  <a:schemeClr val="tx1"/>
                </a:solidFill>
              </a:rPr>
              <a:t>Light</a:t>
            </a:r>
          </a:p>
        </p:txBody>
      </p:sp>
      <p:sp>
        <p:nvSpPr>
          <p:cNvPr id="5" name="Text Placeholder 4">
            <a:extLst>
              <a:ext uri="{FF2B5EF4-FFF2-40B4-BE49-F238E27FC236}">
                <a16:creationId xmlns:a16="http://schemas.microsoft.com/office/drawing/2014/main" id="{848640CB-A84D-3A2B-E2FD-56C4582C62C5}"/>
              </a:ext>
            </a:extLst>
          </p:cNvPr>
          <p:cNvSpPr>
            <a:spLocks noGrp="1"/>
          </p:cNvSpPr>
          <p:nvPr>
            <p:ph sz="quarter" idx="16"/>
          </p:nvPr>
        </p:nvSpPr>
        <p:spPr>
          <a:xfrm>
            <a:off x="567001" y="2160001"/>
            <a:ext cx="4005000" cy="3940763"/>
          </a:xfrm>
        </p:spPr>
        <p:txBody>
          <a:bodyPr wrap="square" anchor="t">
            <a:normAutofit/>
          </a:bodyPr>
          <a:lstStyle/>
          <a:p>
            <a:r>
              <a:rPr lang="en-US" dirty="0"/>
              <a:t>Various Compositions by Role</a:t>
            </a:r>
          </a:p>
        </p:txBody>
      </p:sp>
      <p:pic>
        <p:nvPicPr>
          <p:cNvPr id="9" name="Picture Placeholder 8" descr="A fire in a muddy area&#10;&#10;AI-generated content may be incorrect.">
            <a:extLst>
              <a:ext uri="{FF2B5EF4-FFF2-40B4-BE49-F238E27FC236}">
                <a16:creationId xmlns:a16="http://schemas.microsoft.com/office/drawing/2014/main" id="{01C83752-B18E-8C3F-6AFD-C4D679B9C098}"/>
              </a:ext>
            </a:extLst>
          </p:cNvPr>
          <p:cNvPicPr>
            <a:picLocks noGrp="1" noChangeAspect="1"/>
          </p:cNvPicPr>
          <p:nvPr>
            <p:ph type="pic" sz="quarter" idx="20"/>
          </p:nvPr>
        </p:nvPicPr>
        <p:blipFill>
          <a:blip r:embed="rId2" cstate="screen">
            <a:extLst>
              <a:ext uri="{28A0092B-C50C-407E-A947-70E740481C1C}">
                <a14:useLocalDpi xmlns:a14="http://schemas.microsoft.com/office/drawing/2010/main"/>
              </a:ext>
            </a:extLst>
          </a:blip>
          <a:srcRect l="27254" r="33696" b="-1"/>
          <a:stretch>
            <a:fillRect/>
          </a:stretch>
        </p:blipFill>
        <p:spPr>
          <a:xfrm>
            <a:off x="4949429" y="1357313"/>
            <a:ext cx="4005000" cy="4743450"/>
          </a:xfrm>
          <a:noFill/>
        </p:spPr>
      </p:pic>
    </p:spTree>
    <p:extLst>
      <p:ext uri="{BB962C8B-B14F-4D97-AF65-F5344CB8AC3E}">
        <p14:creationId xmlns:p14="http://schemas.microsoft.com/office/powerpoint/2010/main" val="654312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TextBox 3"/>
          <p:cNvSpPr txBox="1">
            <a:spLocks noChangeArrowheads="1"/>
          </p:cNvSpPr>
          <p:nvPr/>
        </p:nvSpPr>
        <p:spPr bwMode="auto">
          <a:xfrm>
            <a:off x="0" y="1875150"/>
            <a:ext cx="9144900" cy="3558600"/>
          </a:xfrm>
          <a:prstGeom prst="rect">
            <a:avLst/>
          </a:prstGeom>
          <a:solidFill>
            <a:schemeClr val="bg2"/>
          </a:solidFill>
          <a:extLst>
            <a:ext uri="{91240B29-F687-4F45-9708-019B960494DF}">
              <a14:hiddenLine xmlns:a14="http://schemas.microsoft.com/office/drawing/2010/main" w="9525">
                <a:solidFill>
                  <a:srgbClr val="000000"/>
                </a:solidFill>
                <a:miter lim="800000"/>
                <a:headEnd/>
                <a:tailEnd/>
              </a14:hiddenLine>
            </a:ext>
          </a:extLst>
        </p:spPr>
        <p:txBody>
          <a:bodyPr vert="horz" lIns="0" tIns="0" rIns="0" bIns="0" rtlCol="0">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761">
              <a:spcBef>
                <a:spcPts val="750"/>
              </a:spcBef>
              <a:buClr>
                <a:srgbClr val="FC4C02"/>
              </a:buClr>
            </a:pPr>
            <a:endParaRPr lang="en-US" altLang="en-US" sz="1500" dirty="0">
              <a:solidFill>
                <a:schemeClr val="tx1"/>
              </a:solidFill>
            </a:endParaRPr>
          </a:p>
        </p:txBody>
      </p:sp>
      <p:sp>
        <p:nvSpPr>
          <p:cNvPr id="48130" name="Title 1"/>
          <p:cNvSpPr>
            <a:spLocks noGrp="1"/>
          </p:cNvSpPr>
          <p:nvPr>
            <p:ph type="title"/>
          </p:nvPr>
        </p:nvSpPr>
        <p:spPr>
          <a:xfrm>
            <a:off x="0" y="1231200"/>
            <a:ext cx="4572000" cy="945000"/>
          </a:xfrm>
        </p:spPr>
        <p:txBody>
          <a:bodyPr anchor="ctr">
            <a:normAutofit/>
          </a:bodyPr>
          <a:lstStyle/>
          <a:p>
            <a:pPr eaLnBrk="1" hangingPunct="1"/>
            <a:r>
              <a:rPr lang="en-GB" altLang="en-US" dirty="0">
                <a:solidFill>
                  <a:schemeClr val="tx1"/>
                </a:solidFill>
              </a:rPr>
              <a:t>Light - Combustion of MTV</a:t>
            </a:r>
          </a:p>
        </p:txBody>
      </p:sp>
      <p:pic>
        <p:nvPicPr>
          <p:cNvPr id="48131"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67001" y="2477251"/>
            <a:ext cx="4005000" cy="295557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7411" name="Picture 3"/>
          <p:cNvPicPr>
            <a:picLocks noChangeAspect="1" noChangeArrowheads="1"/>
          </p:cNvPicPr>
          <p:nvPr/>
        </p:nvPicPr>
        <p:blipFill>
          <a:blip r:embed="rId3" cstate="screen">
            <a:extLst>
              <a:ext uri="{28A0092B-C50C-407E-A947-70E740481C1C}">
                <a14:useLocalDpi xmlns:a14="http://schemas.microsoft.com/office/drawing/2010/main"/>
              </a:ext>
            </a:extLst>
          </a:blip>
          <a:srcRect r="-2" b="-2"/>
          <a:stretch>
            <a:fillRect/>
          </a:stretch>
        </p:blipFill>
        <p:spPr bwMode="auto">
          <a:xfrm>
            <a:off x="4949429" y="1875235"/>
            <a:ext cx="4005000" cy="3557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9DB07F5-0562-09B1-1002-38E60DACA5D2}"/>
              </a:ext>
            </a:extLst>
          </p:cNvPr>
          <p:cNvSpPr txBox="1"/>
          <p:nvPr/>
        </p:nvSpPr>
        <p:spPr>
          <a:xfrm>
            <a:off x="5702300" y="1368936"/>
            <a:ext cx="2133600" cy="300082"/>
          </a:xfrm>
          <a:prstGeom prst="rect">
            <a:avLst/>
          </a:prstGeom>
          <a:noFill/>
        </p:spPr>
        <p:txBody>
          <a:bodyPr wrap="square">
            <a:spAutoFit/>
          </a:bodyPr>
          <a:lstStyle/>
          <a:p>
            <a:pPr defTabSz="685761">
              <a:spcBef>
                <a:spcPts val="750"/>
              </a:spcBef>
              <a:buClr>
                <a:srgbClr val="FC4C02"/>
              </a:buClr>
            </a:pPr>
            <a:r>
              <a:rPr lang="en-US" altLang="en-US" sz="1350" dirty="0">
                <a:solidFill>
                  <a:schemeClr val="tx1"/>
                </a:solidFill>
              </a:rPr>
              <a:t>~100 g MTV powder</a:t>
            </a:r>
          </a:p>
        </p:txBody>
      </p:sp>
    </p:spTree>
    <p:extLst>
      <p:ext uri="{BB962C8B-B14F-4D97-AF65-F5344CB8AC3E}">
        <p14:creationId xmlns:p14="http://schemas.microsoft.com/office/powerpoint/2010/main" val="42272240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4" name="Text Placeholder 1">
            <a:extLst>
              <a:ext uri="{FF2B5EF4-FFF2-40B4-BE49-F238E27FC236}">
                <a16:creationId xmlns:a16="http://schemas.microsoft.com/office/drawing/2014/main" id="{263F2697-E626-197E-C834-53967AFF3C2C}"/>
              </a:ext>
            </a:extLst>
          </p:cNvPr>
          <p:cNvSpPr>
            <a:spLocks noGrp="1"/>
          </p:cNvSpPr>
          <p:nvPr>
            <p:ph type="body" sz="quarter" idx="17"/>
          </p:nvPr>
        </p:nvSpPr>
        <p:spPr>
          <a:xfrm>
            <a:off x="0" y="1357200"/>
            <a:ext cx="9144900" cy="4744800"/>
          </a:xfrm>
        </p:spPr>
        <p:txBody>
          <a:bodyPr/>
          <a:lstStyle/>
          <a:p>
            <a:endParaRPr lang="en-US"/>
          </a:p>
        </p:txBody>
      </p:sp>
      <p:sp>
        <p:nvSpPr>
          <p:cNvPr id="61444" name="Rectangle 4">
            <a:extLst>
              <a:ext uri="{FF2B5EF4-FFF2-40B4-BE49-F238E27FC236}">
                <a16:creationId xmlns:a16="http://schemas.microsoft.com/office/drawing/2014/main" id="{0E4AB4CA-4412-6FE0-9030-44FC99ACBF79}"/>
              </a:ext>
            </a:extLst>
          </p:cNvPr>
          <p:cNvSpPr>
            <a:spLocks noGrp="1" noChangeArrowheads="1"/>
          </p:cNvSpPr>
          <p:nvPr>
            <p:ph type="title"/>
          </p:nvPr>
        </p:nvSpPr>
        <p:spPr>
          <a:xfrm>
            <a:off x="0" y="719138"/>
            <a:ext cx="4572000" cy="1260000"/>
          </a:xfrm>
        </p:spPr>
        <p:txBody>
          <a:bodyPr vert="horz" wrap="square" lIns="756000" tIns="44450" rIns="90488" bIns="44450" numCol="1" rtlCol="0" anchor="ctr" anchorCtr="0" compatLnSpc="1">
            <a:prstTxWarp prst="textNoShape">
              <a:avLst/>
            </a:prstTxWarp>
            <a:normAutofit/>
          </a:bodyPr>
          <a:lstStyle/>
          <a:p>
            <a:r>
              <a:rPr lang="en-GB" altLang="en-US" b="1" kern="1200" dirty="0">
                <a:solidFill>
                  <a:schemeClr val="tx1"/>
                </a:solidFill>
                <a:latin typeface="+mj-lt"/>
                <a:ea typeface="+mj-ea"/>
                <a:cs typeface="+mj-cs"/>
              </a:rPr>
              <a:t>Spectrum of Red Flare</a:t>
            </a:r>
          </a:p>
        </p:txBody>
      </p:sp>
      <p:sp>
        <p:nvSpPr>
          <p:cNvPr id="61443" name="Text Box 3">
            <a:extLst>
              <a:ext uri="{FF2B5EF4-FFF2-40B4-BE49-F238E27FC236}">
                <a16:creationId xmlns:a16="http://schemas.microsoft.com/office/drawing/2014/main" id="{2E6F6377-5E32-5C84-F5E7-73962354C98F}"/>
              </a:ext>
            </a:extLst>
          </p:cNvPr>
          <p:cNvSpPr txBox="1">
            <a:spLocks noChangeArrowheads="1"/>
          </p:cNvSpPr>
          <p:nvPr/>
        </p:nvSpPr>
        <p:spPr bwMode="auto">
          <a:xfrm>
            <a:off x="189571" y="2160001"/>
            <a:ext cx="4382430" cy="3940763"/>
          </a:xfrm>
          <a:prstGeom prst="rect">
            <a:avLst/>
          </a:prstGeom>
          <a:noFill/>
          <a:ln>
            <a:noFill/>
          </a:ln>
          <a:effectLst/>
        </p:spPr>
        <p:txBody>
          <a:bodyPr vert="horz" wrap="square" lIns="91440" tIns="0" rIns="91440" bIns="45720" numCol="1" rtlCol="0" anchor="t" anchorCtr="0" compatLnSpc="1">
            <a:prstTxWarp prst="textNoShape">
              <a:avLst/>
            </a:prstTxWarp>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SR102</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magnesium		           35</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potassium perchlorate.   30</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strontium carbonate       11</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err="1">
                <a:solidFill>
                  <a:schemeClr val="tx1"/>
                </a:solidFill>
                <a:latin typeface="+mn-lt"/>
              </a:rPr>
              <a:t>Alloprene</a:t>
            </a:r>
            <a:r>
              <a:rPr lang="en-GB" altLang="en-US" sz="2400" dirty="0">
                <a:solidFill>
                  <a:schemeClr val="tx1"/>
                </a:solidFill>
                <a:latin typeface="+mn-lt"/>
              </a:rPr>
              <a:t>		           20</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Boiled linseed oil.           4</a:t>
            </a:r>
          </a:p>
        </p:txBody>
      </p:sp>
      <p:pic>
        <p:nvPicPr>
          <p:cNvPr id="61442" name="Picture 2">
            <a:extLst>
              <a:ext uri="{FF2B5EF4-FFF2-40B4-BE49-F238E27FC236}">
                <a16:creationId xmlns:a16="http://schemas.microsoft.com/office/drawing/2014/main" id="{0292D40E-FAF7-3B17-AAB4-B5CEFFF417E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4949429" y="2377350"/>
            <a:ext cx="4005000" cy="270337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27667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86" name="Text Placeholder 1">
            <a:extLst>
              <a:ext uri="{FF2B5EF4-FFF2-40B4-BE49-F238E27FC236}">
                <a16:creationId xmlns:a16="http://schemas.microsoft.com/office/drawing/2014/main" id="{0B870CC2-260C-279A-CEE8-BCDDE7B12D7E}"/>
              </a:ext>
            </a:extLst>
          </p:cNvPr>
          <p:cNvSpPr>
            <a:spLocks noGrp="1"/>
          </p:cNvSpPr>
          <p:nvPr>
            <p:ph type="body" sz="quarter" idx="17"/>
          </p:nvPr>
        </p:nvSpPr>
        <p:spPr>
          <a:xfrm>
            <a:off x="0" y="1357200"/>
            <a:ext cx="9144900" cy="4744800"/>
          </a:xfrm>
        </p:spPr>
        <p:txBody>
          <a:bodyPr/>
          <a:lstStyle/>
          <a:p>
            <a:endParaRPr lang="en-US"/>
          </a:p>
        </p:txBody>
      </p:sp>
      <p:sp>
        <p:nvSpPr>
          <p:cNvPr id="54276" name="Rectangle 4">
            <a:extLst>
              <a:ext uri="{FF2B5EF4-FFF2-40B4-BE49-F238E27FC236}">
                <a16:creationId xmlns:a16="http://schemas.microsoft.com/office/drawing/2014/main" id="{D40BFE4A-9197-4EFF-5E6D-70861B70C504}"/>
              </a:ext>
            </a:extLst>
          </p:cNvPr>
          <p:cNvSpPr>
            <a:spLocks noGrp="1" noChangeArrowheads="1"/>
          </p:cNvSpPr>
          <p:nvPr>
            <p:ph type="title"/>
          </p:nvPr>
        </p:nvSpPr>
        <p:spPr>
          <a:xfrm>
            <a:off x="0" y="719138"/>
            <a:ext cx="4572000" cy="1260000"/>
          </a:xfrm>
          <a:solidFill>
            <a:srgbClr val="92D050">
              <a:alpha val="90000"/>
            </a:srgbClr>
          </a:solidFill>
        </p:spPr>
        <p:txBody>
          <a:bodyPr vert="horz" wrap="square" lIns="756000" tIns="44450" rIns="90488" bIns="44450" numCol="1" rtlCol="0" anchor="ctr" anchorCtr="0" compatLnSpc="1">
            <a:prstTxWarp prst="textNoShape">
              <a:avLst/>
            </a:prstTxWarp>
            <a:normAutofit/>
          </a:bodyPr>
          <a:lstStyle/>
          <a:p>
            <a:r>
              <a:rPr lang="en-GB" altLang="en-US" b="1" kern="1200" dirty="0">
                <a:solidFill>
                  <a:schemeClr val="tx1"/>
                </a:solidFill>
                <a:latin typeface="+mj-lt"/>
                <a:ea typeface="+mj-ea"/>
                <a:cs typeface="+mj-cs"/>
              </a:rPr>
              <a:t>Spectrum of Green Flare</a:t>
            </a:r>
          </a:p>
        </p:txBody>
      </p:sp>
      <p:sp>
        <p:nvSpPr>
          <p:cNvPr id="54275" name="Text Box 3">
            <a:extLst>
              <a:ext uri="{FF2B5EF4-FFF2-40B4-BE49-F238E27FC236}">
                <a16:creationId xmlns:a16="http://schemas.microsoft.com/office/drawing/2014/main" id="{EF806C4D-81D3-A674-4943-C0754390085D}"/>
              </a:ext>
            </a:extLst>
          </p:cNvPr>
          <p:cNvSpPr txBox="1">
            <a:spLocks noChangeArrowheads="1"/>
          </p:cNvSpPr>
          <p:nvPr/>
        </p:nvSpPr>
        <p:spPr bwMode="auto">
          <a:xfrm>
            <a:off x="189571" y="2160001"/>
            <a:ext cx="4382430" cy="3940763"/>
          </a:xfrm>
          <a:prstGeom prst="rect">
            <a:avLst/>
          </a:prstGeom>
          <a:noFill/>
          <a:ln>
            <a:noFill/>
          </a:ln>
          <a:effectLst/>
        </p:spPr>
        <p:txBody>
          <a:bodyPr vert="horz" wrap="square" lIns="91440" tIns="0" rIns="91440" bIns="45720" numCol="1" rtlCol="0" anchor="t" anchorCtr="0" compatLnSpc="1">
            <a:prstTxWarp prst="textNoShape">
              <a:avLst/>
            </a:prstTxWarp>
            <a:norm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magnesium	                  43</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potassium perchlorate  30</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barium chlorate            13</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starch		                 10</a:t>
            </a:r>
          </a:p>
          <a:p>
            <a:pPr marL="388938" indent="-388938" defTabSz="685761">
              <a:lnSpc>
                <a:spcPct val="90000"/>
              </a:lnSpc>
              <a:spcBef>
                <a:spcPct val="10000"/>
              </a:spcBef>
              <a:spcAft>
                <a:spcPct val="10000"/>
              </a:spcAft>
              <a:buClr>
                <a:srgbClr val="FF1C1C"/>
              </a:buClr>
              <a:buSzPct val="80000"/>
              <a:buFont typeface="Wingdings" pitchFamily="2" charset="2"/>
              <a:buChar char="n"/>
            </a:pPr>
            <a:r>
              <a:rPr lang="en-GB" altLang="en-US" sz="2400" dirty="0">
                <a:solidFill>
                  <a:schemeClr val="tx1"/>
                </a:solidFill>
                <a:latin typeface="+mn-lt"/>
              </a:rPr>
              <a:t>boiled linseed oil	           4</a:t>
            </a:r>
          </a:p>
        </p:txBody>
      </p:sp>
      <p:pic>
        <p:nvPicPr>
          <p:cNvPr id="54274" name="Picture 2" descr="A graph of a green and blue line&#10;&#10;AI-generated content may be incorrect.">
            <a:extLst>
              <a:ext uri="{FF2B5EF4-FFF2-40B4-BE49-F238E27FC236}">
                <a16:creationId xmlns:a16="http://schemas.microsoft.com/office/drawing/2014/main" id="{41EC76C3-E800-44D8-B326-4F65BF07986D}"/>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4949429" y="2277225"/>
            <a:ext cx="4005000" cy="290362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7156726"/>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5">
            <a:extLst>
              <a:ext uri="{FF2B5EF4-FFF2-40B4-BE49-F238E27FC236}">
                <a16:creationId xmlns:a16="http://schemas.microsoft.com/office/drawing/2014/main" id="{E1EC6916-A36B-3A85-05D4-EF589984EC5B}"/>
              </a:ext>
            </a:extLst>
          </p:cNvPr>
          <p:cNvSpPr>
            <a:spLocks noGrp="1" noChangeArrowheads="1"/>
          </p:cNvSpPr>
          <p:nvPr>
            <p:ph type="title"/>
          </p:nvPr>
        </p:nvSpPr>
        <p:spPr>
          <a:xfrm>
            <a:off x="179512" y="692696"/>
            <a:ext cx="8386311" cy="617008"/>
          </a:xfrm>
        </p:spPr>
        <p:txBody>
          <a:bodyPr anchor="b">
            <a:normAutofit/>
          </a:bodyPr>
          <a:lstStyle/>
          <a:p>
            <a:pPr eaLnBrk="1" hangingPunct="1"/>
            <a:r>
              <a:rPr lang="en-US" altLang="en-US" dirty="0"/>
              <a:t>Spectrum of Illuminating Flare</a:t>
            </a:r>
            <a:endParaRPr lang="en-GB" altLang="en-US" dirty="0"/>
          </a:p>
        </p:txBody>
      </p:sp>
      <p:grpSp>
        <p:nvGrpSpPr>
          <p:cNvPr id="55298" name="Group 7">
            <a:extLst>
              <a:ext uri="{FF2B5EF4-FFF2-40B4-BE49-F238E27FC236}">
                <a16:creationId xmlns:a16="http://schemas.microsoft.com/office/drawing/2014/main" id="{489672EA-2863-D607-E7D0-43A476943152}"/>
              </a:ext>
            </a:extLst>
          </p:cNvPr>
          <p:cNvGrpSpPr>
            <a:grpSpLocks/>
          </p:cNvGrpSpPr>
          <p:nvPr/>
        </p:nvGrpSpPr>
        <p:grpSpPr bwMode="auto">
          <a:xfrm>
            <a:off x="1043608" y="1425177"/>
            <a:ext cx="7272808" cy="5172175"/>
            <a:chOff x="703" y="698"/>
            <a:chExt cx="4437" cy="3293"/>
          </a:xfrm>
        </p:grpSpPr>
        <p:pic>
          <p:nvPicPr>
            <p:cNvPr id="55301" name="Picture 2" descr="z">
              <a:extLst>
                <a:ext uri="{FF2B5EF4-FFF2-40B4-BE49-F238E27FC236}">
                  <a16:creationId xmlns:a16="http://schemas.microsoft.com/office/drawing/2014/main" id="{3F283EF0-D5D1-4D48-3967-46CEAFD9CBD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03" y="698"/>
              <a:ext cx="4437" cy="3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2" name="Text Box 3">
              <a:extLst>
                <a:ext uri="{FF2B5EF4-FFF2-40B4-BE49-F238E27FC236}">
                  <a16:creationId xmlns:a16="http://schemas.microsoft.com/office/drawing/2014/main" id="{C1C917E0-63DA-52DF-C44B-963AAD34B891}"/>
                </a:ext>
              </a:extLst>
            </p:cNvPr>
            <p:cNvSpPr txBox="1">
              <a:spLocks noChangeArrowheads="1"/>
            </p:cNvSpPr>
            <p:nvPr/>
          </p:nvSpPr>
          <p:spPr bwMode="auto">
            <a:xfrm>
              <a:off x="3243" y="935"/>
              <a:ext cx="1728" cy="764"/>
            </a:xfrm>
            <a:prstGeom prst="rect">
              <a:avLst/>
            </a:prstGeom>
            <a:solidFill>
              <a:schemeClr val="bg1"/>
            </a:solidFill>
            <a:ln w="9525">
              <a:solidFill>
                <a:srgbClr val="000000"/>
              </a:solidFill>
              <a:miter lim="800000"/>
              <a:headEnd/>
              <a:tailEnd/>
            </a:ln>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473202">
                <a:spcAft>
                  <a:spcPct val="50000"/>
                </a:spcAft>
              </a:pPr>
              <a:r>
                <a:rPr lang="en-US" altLang="en-US" sz="1600" b="1" dirty="0">
                  <a:latin typeface="Times New Roman" panose="02020603050405020304" pitchFamily="18" charset="0"/>
                  <a:ea typeface="MS PGothic" panose="020B0600070205080204" pitchFamily="34" charset="-128"/>
                </a:rPr>
                <a:t>SR550</a:t>
              </a:r>
              <a:endParaRPr lang="en-US" altLang="en-US" sz="1600" dirty="0">
                <a:latin typeface="Times New Roman" panose="02020603050405020304" pitchFamily="18" charset="0"/>
                <a:ea typeface="MS PGothic" panose="020B0600070205080204" pitchFamily="34" charset="-128"/>
              </a:endParaRPr>
            </a:p>
            <a:p>
              <a:pPr defTabSz="473202"/>
              <a:r>
                <a:rPr lang="en-US" altLang="en-US" sz="1600" dirty="0">
                  <a:latin typeface="Times New Roman" panose="02020603050405020304" pitchFamily="18" charset="0"/>
                  <a:ea typeface="MS PGothic" panose="020B0600070205080204" pitchFamily="34" charset="-128"/>
                </a:rPr>
                <a:t>magnesium	                             55</a:t>
              </a:r>
            </a:p>
            <a:p>
              <a:pPr defTabSz="473202"/>
              <a:r>
                <a:rPr lang="en-US" altLang="en-US" sz="1600" dirty="0">
                  <a:latin typeface="Times New Roman" panose="02020603050405020304" pitchFamily="18" charset="0"/>
                  <a:ea typeface="MS PGothic" panose="020B0600070205080204" pitchFamily="34" charset="-128"/>
                </a:rPr>
                <a:t>sodium nitrate                         45</a:t>
              </a:r>
            </a:p>
            <a:p>
              <a:pPr defTabSz="473202"/>
              <a:r>
                <a:rPr lang="en-US" altLang="en-US" sz="1600" dirty="0">
                  <a:latin typeface="Times New Roman" panose="02020603050405020304" pitchFamily="18" charset="0"/>
                  <a:ea typeface="MS PGothic" panose="020B0600070205080204" pitchFamily="34" charset="-128"/>
                </a:rPr>
                <a:t>lithographic varnish                5</a:t>
              </a:r>
              <a:endParaRPr lang="en-US" altLang="en-US" sz="4000" dirty="0">
                <a:latin typeface="Times New Roman" panose="02020603050405020304" pitchFamily="18" charset="0"/>
                <a:ea typeface="MS PGothic" panose="020B0600070205080204" pitchFamily="34" charset="-128"/>
              </a:endParaRPr>
            </a:p>
          </p:txBody>
        </p:sp>
      </p:grpSp>
    </p:spTree>
    <p:extLst>
      <p:ext uri="{BB962C8B-B14F-4D97-AF65-F5344CB8AC3E}">
        <p14:creationId xmlns:p14="http://schemas.microsoft.com/office/powerpoint/2010/main" val="124752939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324" name="Group 2">
            <a:extLst>
              <a:ext uri="{FF2B5EF4-FFF2-40B4-BE49-F238E27FC236}">
                <a16:creationId xmlns:a16="http://schemas.microsoft.com/office/drawing/2014/main" id="{49CBE084-957F-630A-8B0D-67ED4F592322}"/>
              </a:ext>
            </a:extLst>
          </p:cNvPr>
          <p:cNvGrpSpPr>
            <a:grpSpLocks/>
          </p:cNvGrpSpPr>
          <p:nvPr/>
        </p:nvGrpSpPr>
        <p:grpSpPr bwMode="auto">
          <a:xfrm>
            <a:off x="627104" y="2072250"/>
            <a:ext cx="7185256" cy="4165061"/>
            <a:chOff x="1550576" y="1556792"/>
            <a:chExt cx="6405800" cy="4464496"/>
          </a:xfrm>
        </p:grpSpPr>
        <p:pic>
          <p:nvPicPr>
            <p:cNvPr id="56325" name="Picture 4">
              <a:extLst>
                <a:ext uri="{FF2B5EF4-FFF2-40B4-BE49-F238E27FC236}">
                  <a16:creationId xmlns:a16="http://schemas.microsoft.com/office/drawing/2014/main" id="{474794D9-4D5E-D9E6-5D2E-B3CA6353B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0576" y="1556792"/>
              <a:ext cx="6405800"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6" name="TextBox 1">
              <a:extLst>
                <a:ext uri="{FF2B5EF4-FFF2-40B4-BE49-F238E27FC236}">
                  <a16:creationId xmlns:a16="http://schemas.microsoft.com/office/drawing/2014/main" id="{10E44D2C-32F2-44BA-F080-B53063A60F15}"/>
                </a:ext>
              </a:extLst>
            </p:cNvPr>
            <p:cNvSpPr txBox="1">
              <a:spLocks noChangeArrowheads="1"/>
            </p:cNvSpPr>
            <p:nvPr/>
          </p:nvSpPr>
          <p:spPr bwMode="auto">
            <a:xfrm>
              <a:off x="2627784" y="1844824"/>
              <a:ext cx="2126514" cy="152855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548640">
                <a:spcAft>
                  <a:spcPts val="450"/>
                </a:spcAft>
              </a:pPr>
              <a:endParaRPr lang="en-GB" altLang="en-US" sz="1400" dirty="0">
                <a:solidFill>
                  <a:srgbClr val="002060"/>
                </a:solidFill>
                <a:latin typeface="Times" panose="02020603050405020304" pitchFamily="18" charset="0"/>
                <a:cs typeface="Times" panose="02020603050405020304" pitchFamily="18" charset="0"/>
              </a:endParaRPr>
            </a:p>
            <a:p>
              <a:pPr defTabSz="548640">
                <a:spcAft>
                  <a:spcPts val="450"/>
                </a:spcAft>
              </a:pPr>
              <a:r>
                <a:rPr lang="en-GB" altLang="en-US" sz="1400" dirty="0">
                  <a:solidFill>
                    <a:srgbClr val="002060"/>
                  </a:solidFill>
                  <a:latin typeface="Times" panose="02020603050405020304" pitchFamily="18" charset="0"/>
                  <a:cs typeface="Times" panose="02020603050405020304" pitchFamily="18" charset="0"/>
                </a:rPr>
                <a:t>lactose			        22</a:t>
              </a:r>
            </a:p>
            <a:p>
              <a:pPr defTabSz="548640">
                <a:spcAft>
                  <a:spcPts val="450"/>
                </a:spcAft>
              </a:pPr>
              <a:r>
                <a:rPr lang="en-GB" altLang="en-US" sz="1400" dirty="0">
                  <a:solidFill>
                    <a:srgbClr val="002060"/>
                  </a:solidFill>
                  <a:latin typeface="Times" panose="02020603050405020304" pitchFamily="18" charset="0"/>
                  <a:cs typeface="Times" panose="02020603050405020304" pitchFamily="18" charset="0"/>
                </a:rPr>
                <a:t>potassium perchlorate	        60</a:t>
              </a:r>
            </a:p>
            <a:p>
              <a:pPr defTabSz="548640">
                <a:spcAft>
                  <a:spcPts val="450"/>
                </a:spcAft>
              </a:pPr>
              <a:r>
                <a:rPr lang="en-GB" altLang="en-US" sz="1400" dirty="0">
                  <a:solidFill>
                    <a:srgbClr val="002060"/>
                  </a:solidFill>
                  <a:latin typeface="Times" panose="02020603050405020304" pitchFamily="18" charset="0"/>
                  <a:cs typeface="Times" panose="02020603050405020304" pitchFamily="18" charset="0"/>
                </a:rPr>
                <a:t>copper oxide		          9</a:t>
              </a:r>
            </a:p>
            <a:p>
              <a:pPr defTabSz="548640">
                <a:spcAft>
                  <a:spcPts val="450"/>
                </a:spcAft>
              </a:pPr>
              <a:r>
                <a:rPr lang="en-GB" altLang="en-US" sz="1400" dirty="0" err="1">
                  <a:solidFill>
                    <a:srgbClr val="002060"/>
                  </a:solidFill>
                  <a:latin typeface="Times" panose="02020603050405020304" pitchFamily="18" charset="0"/>
                  <a:cs typeface="Times" panose="02020603050405020304" pitchFamily="18" charset="0"/>
                </a:rPr>
                <a:t>Cerechlor</a:t>
              </a:r>
              <a:r>
                <a:rPr lang="en-GB" altLang="en-US" sz="1400" dirty="0">
                  <a:solidFill>
                    <a:srgbClr val="002060"/>
                  </a:solidFill>
                  <a:latin typeface="Times" panose="02020603050405020304" pitchFamily="18" charset="0"/>
                  <a:cs typeface="Times" panose="02020603050405020304" pitchFamily="18" charset="0"/>
                </a:rPr>
                <a:t>	                      9</a:t>
              </a:r>
              <a:endParaRPr lang="en-GB" altLang="en-US" sz="2800" dirty="0">
                <a:solidFill>
                  <a:srgbClr val="002060"/>
                </a:solidFill>
                <a:latin typeface="Times" panose="02020603050405020304" pitchFamily="18" charset="0"/>
                <a:cs typeface="Times" panose="02020603050405020304" pitchFamily="18" charset="0"/>
              </a:endParaRPr>
            </a:p>
          </p:txBody>
        </p:sp>
      </p:grpSp>
      <p:sp>
        <p:nvSpPr>
          <p:cNvPr id="2" name="Rectangle 4">
            <a:extLst>
              <a:ext uri="{FF2B5EF4-FFF2-40B4-BE49-F238E27FC236}">
                <a16:creationId xmlns:a16="http://schemas.microsoft.com/office/drawing/2014/main" id="{A6790B2B-D7F7-8F1D-EBB1-11AABE1B1B99}"/>
              </a:ext>
            </a:extLst>
          </p:cNvPr>
          <p:cNvSpPr txBox="1">
            <a:spLocks noChangeArrowheads="1"/>
          </p:cNvSpPr>
          <p:nvPr/>
        </p:nvSpPr>
        <p:spPr bwMode="auto">
          <a:xfrm>
            <a:off x="75157" y="290657"/>
            <a:ext cx="4572000" cy="1260000"/>
          </a:xfrm>
          <a:prstGeom prst="rect">
            <a:avLst/>
          </a:prstGeom>
          <a:solidFill>
            <a:srgbClr val="0070C0">
              <a:alpha val="90000"/>
            </a:srgbClr>
          </a:solidFill>
          <a:ln>
            <a:noFill/>
          </a:ln>
          <a:effectLst>
            <a:outerShdw dist="17961" dir="2700000" algn="ctr" rotWithShape="0">
              <a:schemeClr val="bg2"/>
            </a:outerShdw>
          </a:effectLst>
        </p:spPr>
        <p:txBody>
          <a:bodyPr vert="horz" wrap="square" lIns="756000" tIns="44450" rIns="90488" bIns="44450" numCol="1" rtlCol="0" anchor="ctr" anchorCtr="0" compatLnSpc="1">
            <a:prstTxWarp prst="textNoShape">
              <a:avLst/>
            </a:prstTxWarp>
            <a:normAutofit/>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GB" altLang="en-US" dirty="0"/>
              <a:t>Spectrum of Blue Flare</a:t>
            </a:r>
          </a:p>
        </p:txBody>
      </p:sp>
    </p:spTree>
    <p:extLst>
      <p:ext uri="{BB962C8B-B14F-4D97-AF65-F5344CB8AC3E}">
        <p14:creationId xmlns:p14="http://schemas.microsoft.com/office/powerpoint/2010/main" val="3571533439"/>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387350" y="93663"/>
            <a:ext cx="6435725" cy="522287"/>
          </a:xfrm>
        </p:spPr>
        <p:txBody>
          <a:bodyPr wrap="square" anchor="ctr">
            <a:normAutofit/>
          </a:bodyPr>
          <a:lstStyle/>
          <a:p>
            <a:r>
              <a:rPr lang="en-GB" dirty="0"/>
              <a:t>Is illumination a good thing?</a:t>
            </a:r>
          </a:p>
        </p:txBody>
      </p:sp>
      <p:sp>
        <p:nvSpPr>
          <p:cNvPr id="114698" name="Content Placeholder 4">
            <a:extLst>
              <a:ext uri="{FF2B5EF4-FFF2-40B4-BE49-F238E27FC236}">
                <a16:creationId xmlns:a16="http://schemas.microsoft.com/office/drawing/2014/main" id="{259877B4-57FB-9AFD-63C6-C2B4697081F9}"/>
              </a:ext>
            </a:extLst>
          </p:cNvPr>
          <p:cNvSpPr>
            <a:spLocks noGrp="1"/>
          </p:cNvSpPr>
          <p:nvPr>
            <p:ph idx="1"/>
          </p:nvPr>
        </p:nvSpPr>
        <p:spPr>
          <a:xfrm>
            <a:off x="685800" y="1239838"/>
            <a:ext cx="7772400" cy="4375150"/>
          </a:xfrm>
        </p:spPr>
        <p:txBody>
          <a:bodyPr wrap="square" anchor="t">
            <a:normAutofit/>
          </a:bodyPr>
          <a:lstStyle/>
          <a:p>
            <a:pPr>
              <a:lnSpc>
                <a:spcPct val="90000"/>
              </a:lnSpc>
            </a:pPr>
            <a:r>
              <a:rPr lang="en-GB" sz="2600"/>
              <a:t>Illumination is a two edged sword.</a:t>
            </a:r>
          </a:p>
          <a:p>
            <a:pPr>
              <a:lnSpc>
                <a:spcPct val="90000"/>
              </a:lnSpc>
            </a:pPr>
            <a:r>
              <a:rPr lang="en-GB" sz="2600"/>
              <a:t>If you can see them they can see you!</a:t>
            </a:r>
          </a:p>
          <a:p>
            <a:pPr>
              <a:lnSpc>
                <a:spcPct val="90000"/>
              </a:lnSpc>
            </a:pPr>
            <a:r>
              <a:rPr lang="en-GB" sz="2600"/>
              <a:t>This is not always a good thing!</a:t>
            </a:r>
          </a:p>
          <a:p>
            <a:pPr>
              <a:lnSpc>
                <a:spcPct val="90000"/>
              </a:lnSpc>
            </a:pPr>
            <a:r>
              <a:rPr lang="en-GB" sz="2600"/>
              <a:t>We can use our knowledge of chemistry and physics to overcome this problem and provide a flare which provides illumination in the infra red region of the electromagnetic spectrum.</a:t>
            </a:r>
          </a:p>
          <a:p>
            <a:pPr>
              <a:lnSpc>
                <a:spcPct val="90000"/>
              </a:lnSpc>
            </a:pPr>
            <a:r>
              <a:rPr lang="en-GB" sz="2600"/>
              <a:t>Thus only those troops equipped with night vision goggles will benefit from the flare output.</a:t>
            </a:r>
          </a:p>
          <a:p>
            <a:pPr>
              <a:lnSpc>
                <a:spcPct val="90000"/>
              </a:lnSpc>
            </a:pPr>
            <a:r>
              <a:rPr lang="en-GB" sz="2600"/>
              <a:t>How do we do this?</a:t>
            </a:r>
          </a:p>
          <a:p>
            <a:pPr>
              <a:lnSpc>
                <a:spcPct val="90000"/>
              </a:lnSpc>
            </a:pPr>
            <a:endParaRPr lang="en-US" sz="2600"/>
          </a:p>
        </p:txBody>
      </p:sp>
    </p:spTree>
    <p:extLst>
      <p:ext uri="{BB962C8B-B14F-4D97-AF65-F5344CB8AC3E}">
        <p14:creationId xmlns:p14="http://schemas.microsoft.com/office/powerpoint/2010/main" val="1927417733"/>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1" name="Text Box 6"/>
          <p:cNvSpPr txBox="1">
            <a:spLocks noChangeArrowheads="1"/>
          </p:cNvSpPr>
          <p:nvPr/>
        </p:nvSpPr>
        <p:spPr bwMode="auto">
          <a:xfrm>
            <a:off x="0" y="1875150"/>
            <a:ext cx="9144900" cy="3558600"/>
          </a:xfrm>
          <a:prstGeom prst="rect">
            <a:avLst/>
          </a:prstGeom>
          <a:solidFill>
            <a:schemeClr val="bg2"/>
          </a:solidFill>
        </p:spPr>
        <p:txBody>
          <a:bodyPr vert="horz" lIns="0" tIns="0" rIns="0" bIns="0" rtlCol="0">
            <a:normAutofit/>
          </a:bodyPr>
          <a:lstStyle/>
          <a:p>
            <a:pPr defTabSz="685761">
              <a:lnSpc>
                <a:spcPct val="98000"/>
              </a:lnSpc>
              <a:spcBef>
                <a:spcPts val="750"/>
              </a:spcBef>
              <a:buClr>
                <a:srgbClr val="FC4C02"/>
              </a:buClr>
            </a:pPr>
            <a:r>
              <a:rPr lang="en-GB" altLang="en-US" sz="1500">
                <a:latin typeface="+mn-lt"/>
              </a:rPr>
              <a:t>Magnesium nitride Mg</a:t>
            </a:r>
            <a:r>
              <a:rPr lang="en-GB" altLang="en-US" sz="1500" baseline="-25000">
                <a:latin typeface="+mn-lt"/>
              </a:rPr>
              <a:t>3</a:t>
            </a:r>
            <a:r>
              <a:rPr lang="en-GB" altLang="en-US" sz="1500">
                <a:latin typeface="+mn-lt"/>
              </a:rPr>
              <a:t>N</a:t>
            </a:r>
            <a:r>
              <a:rPr lang="en-GB" altLang="en-US" sz="1500" baseline="-25000">
                <a:latin typeface="+mn-lt"/>
              </a:rPr>
              <a:t>2</a:t>
            </a:r>
            <a:r>
              <a:rPr lang="en-GB" altLang="en-US" sz="1500">
                <a:latin typeface="+mn-lt"/>
              </a:rPr>
              <a:t> is also formed.</a:t>
            </a:r>
          </a:p>
        </p:txBody>
      </p:sp>
      <p:sp>
        <p:nvSpPr>
          <p:cNvPr id="75779" name="Rectangle 3"/>
          <p:cNvSpPr>
            <a:spLocks noGrp="1" noChangeArrowheads="1"/>
          </p:cNvSpPr>
          <p:nvPr>
            <p:ph type="title"/>
          </p:nvPr>
        </p:nvSpPr>
        <p:spPr>
          <a:xfrm>
            <a:off x="-1" y="1396604"/>
            <a:ext cx="5232401" cy="945000"/>
          </a:xfrm>
        </p:spPr>
        <p:txBody>
          <a:bodyPr vert="horz" wrap="square" lIns="567000" tIns="0" rIns="0" bIns="0" numCol="1" rtlCol="0" anchor="ctr" anchorCtr="0" compatLnSpc="1">
            <a:prstTxWarp prst="textNoShape">
              <a:avLst/>
            </a:prstTxWarp>
            <a:normAutofit/>
          </a:bodyPr>
          <a:lstStyle/>
          <a:p>
            <a:r>
              <a:rPr lang="en-GB" altLang="en-US" kern="1200" dirty="0">
                <a:solidFill>
                  <a:schemeClr val="tx1"/>
                </a:solidFill>
                <a:latin typeface="+mj-lt"/>
                <a:ea typeface="+mj-ea"/>
                <a:cs typeface="+mj-cs"/>
              </a:rPr>
              <a:t>Illuminating Compositions (White Light)</a:t>
            </a:r>
          </a:p>
        </p:txBody>
      </p:sp>
      <p:sp>
        <p:nvSpPr>
          <p:cNvPr id="71684" name="Text Box 4"/>
          <p:cNvSpPr txBox="1">
            <a:spLocks noChangeArrowheads="1"/>
          </p:cNvSpPr>
          <p:nvPr/>
        </p:nvSpPr>
        <p:spPr bwMode="auto">
          <a:xfrm>
            <a:off x="566738" y="4973242"/>
            <a:ext cx="8379619" cy="459581"/>
          </a:xfrm>
          <a:prstGeom prst="rect">
            <a:avLst/>
          </a:prstGeom>
          <a:solidFill>
            <a:srgbClr val="877E79"/>
          </a:solidFill>
        </p:spPr>
        <p:txBody>
          <a:bodyPr vert="horz" lIns="0" tIns="0" rIns="0" bIns="0" rtlCol="0" anchor="ctr" anchorCtr="0">
            <a:normAutofit/>
          </a:bodyPr>
          <a:lstStyle/>
          <a:p>
            <a:pPr algn="ctr" defTabSz="685761">
              <a:lnSpc>
                <a:spcPct val="98000"/>
              </a:lnSpc>
              <a:spcBef>
                <a:spcPts val="750"/>
              </a:spcBef>
              <a:buClr>
                <a:srgbClr val="FC4C02"/>
              </a:buClr>
            </a:pPr>
            <a:r>
              <a:rPr lang="en-GB" altLang="en-US" b="0" kern="1200">
                <a:solidFill>
                  <a:schemeClr val="tx1"/>
                </a:solidFill>
                <a:latin typeface="+mn-lt"/>
                <a:ea typeface="+mn-ea"/>
                <a:cs typeface="+mn-cs"/>
              </a:rPr>
              <a:t>Excess magnesium boils off (b.p.1100ºC) and burns brilliantly in air</a:t>
            </a:r>
          </a:p>
        </p:txBody>
      </p:sp>
      <p:graphicFrame>
        <p:nvGraphicFramePr>
          <p:cNvPr id="75783" name="Text Box 2">
            <a:extLst>
              <a:ext uri="{FF2B5EF4-FFF2-40B4-BE49-F238E27FC236}">
                <a16:creationId xmlns:a16="http://schemas.microsoft.com/office/drawing/2014/main" id="{392DD19D-DF32-E3D9-9606-36FBD9541548}"/>
              </a:ext>
            </a:extLst>
          </p:cNvPr>
          <p:cNvGraphicFramePr/>
          <p:nvPr/>
        </p:nvGraphicFramePr>
        <p:xfrm>
          <a:off x="567001" y="2477250"/>
          <a:ext cx="8379899" cy="2300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4593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4"/>
          <p:cNvSpPr>
            <a:spLocks noGrp="1" noChangeArrowheads="1"/>
          </p:cNvSpPr>
          <p:nvPr>
            <p:ph type="title"/>
          </p:nvPr>
        </p:nvSpPr>
        <p:spPr>
          <a:xfrm>
            <a:off x="421328" y="959051"/>
            <a:ext cx="6172200" cy="583406"/>
          </a:xfrm>
        </p:spPr>
        <p:txBody>
          <a:bodyPr/>
          <a:lstStyle/>
          <a:p>
            <a:r>
              <a:rPr lang="en-GB" altLang="en-US" dirty="0"/>
              <a:t>Military Rocket c.1915</a:t>
            </a:r>
          </a:p>
        </p:txBody>
      </p:sp>
      <p:pic>
        <p:nvPicPr>
          <p:cNvPr id="69634" name="Picture 2" descr="rocket (Faber V2 p36-37"/>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69194" y="2025255"/>
            <a:ext cx="4586288" cy="3198019"/>
          </a:xfrm>
          <a:prstGeom prst="rect">
            <a:avLst/>
          </a:prstGeom>
          <a:noFill/>
          <a:ln w="9525">
            <a:noFill/>
            <a:miter lim="800000"/>
            <a:headEnd/>
            <a:tailEnd/>
          </a:ln>
        </p:spPr>
      </p:pic>
      <p:sp>
        <p:nvSpPr>
          <p:cNvPr id="69635" name="Text Box 3"/>
          <p:cNvSpPr txBox="1">
            <a:spLocks noChangeArrowheads="1"/>
          </p:cNvSpPr>
          <p:nvPr/>
        </p:nvSpPr>
        <p:spPr bwMode="auto">
          <a:xfrm>
            <a:off x="5868592" y="3277791"/>
            <a:ext cx="2735856" cy="923330"/>
          </a:xfrm>
          <a:prstGeom prst="rect">
            <a:avLst/>
          </a:prstGeom>
          <a:noFill/>
          <a:ln w="38100">
            <a:solidFill>
              <a:srgbClr val="FF5050"/>
            </a:solidFill>
            <a:miter lim="800000"/>
            <a:headEnd/>
            <a:tailEnd/>
          </a:ln>
        </p:spPr>
        <p:txBody>
          <a:bodyPr wrap="square">
            <a:spAutoFit/>
          </a:bodyPr>
          <a:lstStyle/>
          <a:p>
            <a:pPr eaLnBrk="0" hangingPunct="0"/>
            <a:r>
              <a:rPr lang="en-GB" altLang="en-US" dirty="0">
                <a:ea typeface="ＭＳ Ｐゴシック" pitchFamily="34" charset="-128"/>
              </a:rPr>
              <a:t>Potassium nitrate   72.8</a:t>
            </a:r>
          </a:p>
          <a:p>
            <a:pPr eaLnBrk="0" hangingPunct="0"/>
            <a:r>
              <a:rPr lang="en-GB" altLang="en-US" dirty="0">
                <a:ea typeface="ＭＳ Ｐゴシック" pitchFamily="34" charset="-128"/>
              </a:rPr>
              <a:t>Sulphur 	                13.6</a:t>
            </a:r>
          </a:p>
          <a:p>
            <a:pPr eaLnBrk="0" hangingPunct="0"/>
            <a:r>
              <a:rPr lang="en-GB" altLang="en-US" dirty="0">
                <a:ea typeface="ＭＳ Ｐゴシック" pitchFamily="34" charset="-128"/>
              </a:rPr>
              <a:t>Charcoal                13.6</a:t>
            </a:r>
          </a:p>
        </p:txBody>
      </p:sp>
      <p:sp>
        <p:nvSpPr>
          <p:cNvPr id="7" name="Text Box 2"/>
          <p:cNvSpPr txBox="1">
            <a:spLocks noChangeArrowheads="1"/>
          </p:cNvSpPr>
          <p:nvPr/>
        </p:nvSpPr>
        <p:spPr bwMode="auto">
          <a:xfrm>
            <a:off x="1634728" y="5397274"/>
            <a:ext cx="3945384" cy="276999"/>
          </a:xfrm>
          <a:prstGeom prst="rect">
            <a:avLst/>
          </a:prstGeom>
          <a:noFill/>
          <a:ln>
            <a:noFill/>
          </a:ln>
        </p:spPr>
        <p:txBody>
          <a:bodyPr wrap="squar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200" i="1" dirty="0">
                <a:latin typeface="+mj-lt"/>
              </a:rPr>
              <a:t>H B Faber.  Military Pyrotechnics Vol 2 1919</a:t>
            </a:r>
          </a:p>
        </p:txBody>
      </p:sp>
    </p:spTree>
    <p:extLst>
      <p:ext uri="{BB962C8B-B14F-4D97-AF65-F5344CB8AC3E}">
        <p14:creationId xmlns:p14="http://schemas.microsoft.com/office/powerpoint/2010/main" val="3110172716"/>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title"/>
          </p:nvPr>
        </p:nvSpPr>
        <p:spPr>
          <a:xfrm>
            <a:off x="519997" y="1036776"/>
            <a:ext cx="6172200" cy="583406"/>
          </a:xfrm>
        </p:spPr>
        <p:txBody>
          <a:bodyPr/>
          <a:lstStyle/>
          <a:p>
            <a:r>
              <a:rPr lang="en-GB" altLang="en-US" dirty="0"/>
              <a:t>Military Signal Rocket c.1915</a:t>
            </a:r>
          </a:p>
        </p:txBody>
      </p:sp>
      <p:pic>
        <p:nvPicPr>
          <p:cNvPr id="71682" name="Picture 2" descr="rocket - signal WW1 (Faber V2 p20)"/>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74414" y="2478478"/>
            <a:ext cx="4737371" cy="1704137"/>
          </a:xfrm>
          <a:prstGeom prst="rect">
            <a:avLst/>
          </a:prstGeom>
          <a:noFill/>
          <a:ln w="9525">
            <a:noFill/>
            <a:miter lim="800000"/>
            <a:headEnd/>
            <a:tailEnd/>
          </a:ln>
        </p:spPr>
      </p:pic>
      <p:sp>
        <p:nvSpPr>
          <p:cNvPr id="6" name="Text Box 2"/>
          <p:cNvSpPr txBox="1">
            <a:spLocks noChangeArrowheads="1"/>
          </p:cNvSpPr>
          <p:nvPr/>
        </p:nvSpPr>
        <p:spPr bwMode="auto">
          <a:xfrm>
            <a:off x="1485899" y="5274809"/>
            <a:ext cx="3825885" cy="276999"/>
          </a:xfrm>
          <a:prstGeom prst="rect">
            <a:avLst/>
          </a:prstGeom>
          <a:noFill/>
          <a:ln>
            <a:noFill/>
          </a:ln>
        </p:spPr>
        <p:txBody>
          <a:bodyPr wrap="squar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200" i="1" dirty="0">
                <a:latin typeface="+mj-lt"/>
              </a:rPr>
              <a:t>H B Faber.  Military Pyrotechnics Vol 2 1919</a:t>
            </a:r>
          </a:p>
        </p:txBody>
      </p:sp>
      <p:sp>
        <p:nvSpPr>
          <p:cNvPr id="71685" name="Text Box 3"/>
          <p:cNvSpPr txBox="1">
            <a:spLocks noChangeArrowheads="1"/>
          </p:cNvSpPr>
          <p:nvPr/>
        </p:nvSpPr>
        <p:spPr bwMode="auto">
          <a:xfrm>
            <a:off x="5741560" y="2829313"/>
            <a:ext cx="3150919" cy="1200329"/>
          </a:xfrm>
          <a:prstGeom prst="rect">
            <a:avLst/>
          </a:prstGeom>
          <a:noFill/>
          <a:ln w="38100">
            <a:solidFill>
              <a:srgbClr val="FF5050"/>
            </a:solidFill>
            <a:miter lim="800000"/>
            <a:headEnd/>
            <a:tailEnd/>
          </a:ln>
        </p:spPr>
        <p:txBody>
          <a:bodyPr wrap="square">
            <a:spAutoFit/>
          </a:bodyPr>
          <a:lstStyle/>
          <a:p>
            <a:pPr eaLnBrk="0" hangingPunct="0"/>
            <a:r>
              <a:rPr lang="en-GB" altLang="en-US" dirty="0">
                <a:latin typeface="+mj-lt"/>
                <a:ea typeface="ＭＳ Ｐゴシック" pitchFamily="34" charset="-128"/>
                <a:cs typeface="Times New Roman" pitchFamily="18" charset="0"/>
              </a:rPr>
              <a:t>Probably</a:t>
            </a:r>
          </a:p>
          <a:p>
            <a:pPr marL="214313" indent="-214313">
              <a:buFont typeface="Arial" panose="020B0604020202020204" pitchFamily="34" charset="0"/>
              <a:buChar char="•"/>
            </a:pPr>
            <a:r>
              <a:rPr lang="en-GB" altLang="en-US" dirty="0">
                <a:latin typeface="+mj-lt"/>
                <a:ea typeface="ＭＳ Ｐゴシック" pitchFamily="34" charset="-128"/>
                <a:cs typeface="Times New Roman" pitchFamily="18" charset="0"/>
              </a:rPr>
              <a:t>potassium nitrate.   72.8</a:t>
            </a:r>
          </a:p>
          <a:p>
            <a:pPr marL="214313" indent="-214313">
              <a:buFont typeface="Arial" panose="020B0604020202020204" pitchFamily="34" charset="0"/>
              <a:buChar char="•"/>
            </a:pPr>
            <a:r>
              <a:rPr lang="en-GB" altLang="en-US" dirty="0">
                <a:latin typeface="+mj-lt"/>
                <a:ea typeface="ＭＳ Ｐゴシック" pitchFamily="34" charset="-128"/>
                <a:cs typeface="Times New Roman" pitchFamily="18" charset="0"/>
              </a:rPr>
              <a:t>sulphur 	      13.6</a:t>
            </a:r>
          </a:p>
          <a:p>
            <a:pPr marL="214313" indent="-214313">
              <a:buFont typeface="Arial" panose="020B0604020202020204" pitchFamily="34" charset="0"/>
              <a:buChar char="•"/>
            </a:pPr>
            <a:r>
              <a:rPr lang="en-GB" altLang="en-US" dirty="0">
                <a:latin typeface="+mj-lt"/>
                <a:ea typeface="ＭＳ Ｐゴシック" pitchFamily="34" charset="-128"/>
                <a:cs typeface="Times New Roman" pitchFamily="18" charset="0"/>
              </a:rPr>
              <a:t>charcoal	      13.6</a:t>
            </a:r>
          </a:p>
        </p:txBody>
      </p:sp>
    </p:spTree>
    <p:extLst>
      <p:ext uri="{BB962C8B-B14F-4D97-AF65-F5344CB8AC3E}">
        <p14:creationId xmlns:p14="http://schemas.microsoft.com/office/powerpoint/2010/main" val="3438943944"/>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506045" y="921744"/>
            <a:ext cx="3329952" cy="617008"/>
          </a:xfrm>
        </p:spPr>
        <p:txBody>
          <a:bodyPr/>
          <a:lstStyle/>
          <a:p>
            <a:r>
              <a:rPr lang="en-GB" dirty="0"/>
              <a:t>Compositions</a:t>
            </a:r>
          </a:p>
        </p:txBody>
      </p:sp>
      <p:grpSp>
        <p:nvGrpSpPr>
          <p:cNvPr id="98307" name="Group 3"/>
          <p:cNvGrpSpPr>
            <a:grpSpLocks/>
          </p:cNvGrpSpPr>
          <p:nvPr/>
        </p:nvGrpSpPr>
        <p:grpSpPr bwMode="auto">
          <a:xfrm>
            <a:off x="3200003" y="2497936"/>
            <a:ext cx="4427934" cy="2214563"/>
            <a:chOff x="1429" y="1570"/>
            <a:chExt cx="3719" cy="1860"/>
          </a:xfrm>
        </p:grpSpPr>
        <p:sp>
          <p:nvSpPr>
            <p:cNvPr id="98308" name="Rectangle 4"/>
            <p:cNvSpPr>
              <a:spLocks noChangeArrowheads="1"/>
            </p:cNvSpPr>
            <p:nvPr/>
          </p:nvSpPr>
          <p:spPr bwMode="auto">
            <a:xfrm>
              <a:off x="1429" y="1570"/>
              <a:ext cx="3719" cy="1860"/>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09" name="Rectangle 5"/>
            <p:cNvSpPr>
              <a:spLocks noChangeArrowheads="1"/>
            </p:cNvSpPr>
            <p:nvPr/>
          </p:nvSpPr>
          <p:spPr bwMode="auto">
            <a:xfrm>
              <a:off x="1429" y="1706"/>
              <a:ext cx="3628" cy="1587"/>
            </a:xfrm>
            <a:prstGeom prst="rect">
              <a:avLst/>
            </a:prstGeom>
            <a:solidFill>
              <a:srgbClr val="800000"/>
            </a:solidFill>
            <a:ln w="9525">
              <a:solidFill>
                <a:schemeClr val="tx1"/>
              </a:solidFill>
              <a:miter lim="800000"/>
              <a:headEnd/>
              <a:tailEnd/>
            </a:ln>
            <a:effectLst/>
          </p:spPr>
          <p:txBody>
            <a:bodyPr wrap="none" anchor="ctr"/>
            <a:lstStyle/>
            <a:p>
              <a:endParaRPr lang="en-US"/>
            </a:p>
          </p:txBody>
        </p:sp>
        <p:sp>
          <p:nvSpPr>
            <p:cNvPr id="98310" name="Rectangle 6"/>
            <p:cNvSpPr>
              <a:spLocks noChangeArrowheads="1"/>
            </p:cNvSpPr>
            <p:nvPr/>
          </p:nvSpPr>
          <p:spPr bwMode="auto">
            <a:xfrm>
              <a:off x="2381" y="1756"/>
              <a:ext cx="2666" cy="1489"/>
            </a:xfrm>
            <a:prstGeom prst="rect">
              <a:avLst/>
            </a:prstGeom>
            <a:solidFill>
              <a:srgbClr val="FFFF00"/>
            </a:solidFill>
            <a:ln w="9525">
              <a:solidFill>
                <a:schemeClr val="tx1"/>
              </a:solidFill>
              <a:miter lim="800000"/>
              <a:headEnd/>
              <a:tailEnd/>
            </a:ln>
            <a:effectLst/>
          </p:spPr>
          <p:txBody>
            <a:bodyPr wrap="none" anchor="ctr"/>
            <a:lstStyle/>
            <a:p>
              <a:endParaRPr lang="en-US"/>
            </a:p>
          </p:txBody>
        </p:sp>
        <p:sp>
          <p:nvSpPr>
            <p:cNvPr id="98311" name="Rectangle 7"/>
            <p:cNvSpPr>
              <a:spLocks noChangeArrowheads="1"/>
            </p:cNvSpPr>
            <p:nvPr/>
          </p:nvSpPr>
          <p:spPr bwMode="auto">
            <a:xfrm>
              <a:off x="1512" y="1761"/>
              <a:ext cx="869" cy="1481"/>
            </a:xfrm>
            <a:prstGeom prst="rect">
              <a:avLst/>
            </a:prstGeom>
            <a:solidFill>
              <a:srgbClr val="333300"/>
            </a:solidFill>
            <a:ln w="9525">
              <a:solidFill>
                <a:schemeClr val="tx1"/>
              </a:solidFill>
              <a:miter lim="800000"/>
              <a:headEnd/>
              <a:tailEnd/>
            </a:ln>
            <a:effectLst/>
          </p:spPr>
          <p:txBody>
            <a:bodyPr wrap="none" anchor="ctr"/>
            <a:lstStyle/>
            <a:p>
              <a:endParaRPr lang="en-US"/>
            </a:p>
          </p:txBody>
        </p:sp>
      </p:grpSp>
      <p:grpSp>
        <p:nvGrpSpPr>
          <p:cNvPr id="98312" name="Group 8"/>
          <p:cNvGrpSpPr>
            <a:grpSpLocks/>
          </p:cNvGrpSpPr>
          <p:nvPr/>
        </p:nvGrpSpPr>
        <p:grpSpPr bwMode="auto">
          <a:xfrm>
            <a:off x="3275014" y="2714630"/>
            <a:ext cx="270272" cy="1782366"/>
            <a:chOff x="1492" y="1752"/>
            <a:chExt cx="227" cy="1497"/>
          </a:xfrm>
        </p:grpSpPr>
        <p:sp>
          <p:nvSpPr>
            <p:cNvPr id="98313" name="Rectangle 9"/>
            <p:cNvSpPr>
              <a:spLocks noChangeArrowheads="1"/>
            </p:cNvSpPr>
            <p:nvPr/>
          </p:nvSpPr>
          <p:spPr bwMode="auto">
            <a:xfrm>
              <a:off x="1492" y="1752"/>
              <a:ext cx="56" cy="1497"/>
            </a:xfrm>
            <a:prstGeom prst="rect">
              <a:avLst/>
            </a:prstGeom>
            <a:solidFill>
              <a:srgbClr val="800000"/>
            </a:solidFill>
            <a:ln w="9525">
              <a:noFill/>
              <a:miter lim="800000"/>
              <a:headEnd/>
              <a:tailEnd/>
            </a:ln>
            <a:effectLst/>
          </p:spPr>
          <p:txBody>
            <a:bodyPr wrap="none" anchor="ctr"/>
            <a:lstStyle/>
            <a:p>
              <a:endParaRPr lang="en-US"/>
            </a:p>
          </p:txBody>
        </p:sp>
        <p:sp>
          <p:nvSpPr>
            <p:cNvPr id="98314" name="Rectangle 10"/>
            <p:cNvSpPr>
              <a:spLocks noChangeArrowheads="1"/>
            </p:cNvSpPr>
            <p:nvPr/>
          </p:nvSpPr>
          <p:spPr bwMode="auto">
            <a:xfrm>
              <a:off x="1548" y="1922"/>
              <a:ext cx="57" cy="1157"/>
            </a:xfrm>
            <a:prstGeom prst="rect">
              <a:avLst/>
            </a:prstGeom>
            <a:solidFill>
              <a:srgbClr val="800000"/>
            </a:solidFill>
            <a:ln w="9525">
              <a:noFill/>
              <a:miter lim="800000"/>
              <a:headEnd/>
              <a:tailEnd/>
            </a:ln>
            <a:effectLst/>
          </p:spPr>
          <p:txBody>
            <a:bodyPr wrap="none" anchor="ctr"/>
            <a:lstStyle/>
            <a:p>
              <a:endParaRPr lang="en-US"/>
            </a:p>
          </p:txBody>
        </p:sp>
        <p:sp>
          <p:nvSpPr>
            <p:cNvPr id="98315" name="Rectangle 11"/>
            <p:cNvSpPr>
              <a:spLocks noChangeArrowheads="1"/>
            </p:cNvSpPr>
            <p:nvPr/>
          </p:nvSpPr>
          <p:spPr bwMode="auto">
            <a:xfrm>
              <a:off x="1605" y="2039"/>
              <a:ext cx="68" cy="924"/>
            </a:xfrm>
            <a:prstGeom prst="rect">
              <a:avLst/>
            </a:prstGeom>
            <a:solidFill>
              <a:srgbClr val="800000"/>
            </a:solidFill>
            <a:ln w="9525">
              <a:noFill/>
              <a:miter lim="800000"/>
              <a:headEnd/>
              <a:tailEnd/>
            </a:ln>
            <a:effectLst/>
          </p:spPr>
          <p:txBody>
            <a:bodyPr wrap="none" anchor="ctr"/>
            <a:lstStyle/>
            <a:p>
              <a:endParaRPr lang="en-US"/>
            </a:p>
          </p:txBody>
        </p:sp>
        <p:sp>
          <p:nvSpPr>
            <p:cNvPr id="98316" name="Rectangle 12"/>
            <p:cNvSpPr>
              <a:spLocks noChangeArrowheads="1"/>
            </p:cNvSpPr>
            <p:nvPr/>
          </p:nvSpPr>
          <p:spPr bwMode="auto">
            <a:xfrm>
              <a:off x="1663" y="2131"/>
              <a:ext cx="56" cy="740"/>
            </a:xfrm>
            <a:prstGeom prst="rect">
              <a:avLst/>
            </a:prstGeom>
            <a:solidFill>
              <a:srgbClr val="800000"/>
            </a:solidFill>
            <a:ln w="9525">
              <a:noFill/>
              <a:miter lim="800000"/>
              <a:headEnd/>
              <a:tailEnd/>
            </a:ln>
            <a:effectLst/>
          </p:spPr>
          <p:txBody>
            <a:bodyPr wrap="none" anchor="ctr"/>
            <a:lstStyle/>
            <a:p>
              <a:endParaRPr lang="en-US"/>
            </a:p>
          </p:txBody>
        </p:sp>
      </p:grpSp>
      <p:sp>
        <p:nvSpPr>
          <p:cNvPr id="98317" name="AutoShape 13"/>
          <p:cNvSpPr>
            <a:spLocks noChangeArrowheads="1"/>
          </p:cNvSpPr>
          <p:nvPr/>
        </p:nvSpPr>
        <p:spPr bwMode="auto">
          <a:xfrm>
            <a:off x="1633141" y="3092058"/>
            <a:ext cx="1243013" cy="107989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a:effectLst/>
        </p:spPr>
        <p:txBody>
          <a:bodyPr wrap="none" anchor="ctr"/>
          <a:lstStyle/>
          <a:p>
            <a:pPr algn="ctr" eaLnBrk="1" hangingPunct="1"/>
            <a:r>
              <a:rPr lang="en-GB" sz="1350"/>
              <a:t>Igniferous</a:t>
            </a:r>
          </a:p>
          <a:p>
            <a:pPr algn="ctr" eaLnBrk="1" hangingPunct="1"/>
            <a:r>
              <a:rPr lang="en-GB" sz="1350"/>
              <a:t>input</a:t>
            </a:r>
          </a:p>
        </p:txBody>
      </p:sp>
      <p:sp>
        <p:nvSpPr>
          <p:cNvPr id="98318" name="Rectangle 14" descr="Solid diamond"/>
          <p:cNvSpPr>
            <a:spLocks noChangeArrowheads="1"/>
          </p:cNvSpPr>
          <p:nvPr/>
        </p:nvSpPr>
        <p:spPr bwMode="auto">
          <a:xfrm>
            <a:off x="3901282" y="2730108"/>
            <a:ext cx="589360" cy="1747838"/>
          </a:xfrm>
          <a:prstGeom prst="rect">
            <a:avLst/>
          </a:prstGeom>
          <a:pattFill prst="solidDmnd">
            <a:fgClr>
              <a:schemeClr val="hlink"/>
            </a:fgClr>
            <a:bgClr>
              <a:schemeClr val="bg2"/>
            </a:bgClr>
          </a:pattFill>
          <a:ln w="9525">
            <a:solidFill>
              <a:schemeClr val="tx1"/>
            </a:solidFill>
            <a:miter lim="800000"/>
            <a:headEnd/>
            <a:tailEnd/>
          </a:ln>
          <a:effectLst/>
        </p:spPr>
        <p:txBody>
          <a:bodyPr wrap="none" anchor="ctr"/>
          <a:lstStyle/>
          <a:p>
            <a:endParaRPr lang="en-US"/>
          </a:p>
        </p:txBody>
      </p:sp>
      <p:grpSp>
        <p:nvGrpSpPr>
          <p:cNvPr id="98319" name="Group 15"/>
          <p:cNvGrpSpPr>
            <a:grpSpLocks/>
          </p:cNvGrpSpPr>
          <p:nvPr/>
        </p:nvGrpSpPr>
        <p:grpSpPr bwMode="auto">
          <a:xfrm>
            <a:off x="3200004" y="2659861"/>
            <a:ext cx="53578" cy="1890713"/>
            <a:chOff x="1429" y="1706"/>
            <a:chExt cx="45" cy="1588"/>
          </a:xfrm>
        </p:grpSpPr>
        <p:sp>
          <p:nvSpPr>
            <p:cNvPr id="98320" name="Rectangle 16"/>
            <p:cNvSpPr>
              <a:spLocks noChangeArrowheads="1"/>
            </p:cNvSpPr>
            <p:nvPr/>
          </p:nvSpPr>
          <p:spPr bwMode="auto">
            <a:xfrm>
              <a:off x="1429" y="1706"/>
              <a:ext cx="45" cy="590"/>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21" name="Rectangle 17"/>
            <p:cNvSpPr>
              <a:spLocks noChangeArrowheads="1"/>
            </p:cNvSpPr>
            <p:nvPr/>
          </p:nvSpPr>
          <p:spPr bwMode="auto">
            <a:xfrm>
              <a:off x="1429" y="2750"/>
              <a:ext cx="45" cy="544"/>
            </a:xfrm>
            <a:prstGeom prst="rect">
              <a:avLst/>
            </a:prstGeom>
            <a:solidFill>
              <a:srgbClr val="C0C0C0"/>
            </a:solidFill>
            <a:ln w="9525">
              <a:solidFill>
                <a:schemeClr val="tx1"/>
              </a:solidFill>
              <a:miter lim="800000"/>
              <a:headEnd/>
              <a:tailEnd/>
            </a:ln>
            <a:effectLst/>
          </p:spPr>
          <p:txBody>
            <a:bodyPr wrap="none" anchor="ctr"/>
            <a:lstStyle/>
            <a:p>
              <a:endParaRPr lang="en-US"/>
            </a:p>
          </p:txBody>
        </p:sp>
      </p:grpSp>
      <p:grpSp>
        <p:nvGrpSpPr>
          <p:cNvPr id="98322" name="Group 18"/>
          <p:cNvGrpSpPr>
            <a:grpSpLocks/>
          </p:cNvGrpSpPr>
          <p:nvPr/>
        </p:nvGrpSpPr>
        <p:grpSpPr bwMode="auto">
          <a:xfrm>
            <a:off x="2983311" y="3362331"/>
            <a:ext cx="378619" cy="540544"/>
            <a:chOff x="1247" y="2296"/>
            <a:chExt cx="318" cy="454"/>
          </a:xfrm>
        </p:grpSpPr>
        <p:sp>
          <p:nvSpPr>
            <p:cNvPr id="98323" name="Rectangle 19"/>
            <p:cNvSpPr>
              <a:spLocks noChangeArrowheads="1"/>
            </p:cNvSpPr>
            <p:nvPr/>
          </p:nvSpPr>
          <p:spPr bwMode="auto">
            <a:xfrm>
              <a:off x="1247" y="2296"/>
              <a:ext cx="317" cy="454"/>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24" name="Rectangle 20"/>
            <p:cNvSpPr>
              <a:spLocks noChangeArrowheads="1"/>
            </p:cNvSpPr>
            <p:nvPr/>
          </p:nvSpPr>
          <p:spPr bwMode="auto">
            <a:xfrm>
              <a:off x="1247" y="2432"/>
              <a:ext cx="45" cy="182"/>
            </a:xfrm>
            <a:prstGeom prst="rect">
              <a:avLst/>
            </a:prstGeom>
            <a:solidFill>
              <a:srgbClr val="00FF00"/>
            </a:solidFill>
            <a:ln w="9525">
              <a:solidFill>
                <a:schemeClr val="tx1"/>
              </a:solidFill>
              <a:miter lim="800000"/>
              <a:headEnd/>
              <a:tailEnd/>
            </a:ln>
            <a:effectLst/>
          </p:spPr>
          <p:txBody>
            <a:bodyPr wrap="none" anchor="ctr"/>
            <a:lstStyle/>
            <a:p>
              <a:endParaRPr lang="en-US"/>
            </a:p>
          </p:txBody>
        </p:sp>
        <p:sp>
          <p:nvSpPr>
            <p:cNvPr id="98325" name="Rectangle 21"/>
            <p:cNvSpPr>
              <a:spLocks noChangeArrowheads="1"/>
            </p:cNvSpPr>
            <p:nvPr/>
          </p:nvSpPr>
          <p:spPr bwMode="auto">
            <a:xfrm>
              <a:off x="1292" y="2500"/>
              <a:ext cx="182" cy="45"/>
            </a:xfrm>
            <a:prstGeom prst="rect">
              <a:avLst/>
            </a:prstGeom>
            <a:solidFill>
              <a:srgbClr val="FF0000"/>
            </a:solidFill>
            <a:ln w="9525">
              <a:solidFill>
                <a:schemeClr val="tx1"/>
              </a:solidFill>
              <a:miter lim="800000"/>
              <a:headEnd/>
              <a:tailEnd/>
            </a:ln>
            <a:effectLst/>
          </p:spPr>
          <p:txBody>
            <a:bodyPr wrap="none" anchor="ctr"/>
            <a:lstStyle/>
            <a:p>
              <a:endParaRPr lang="en-US"/>
            </a:p>
          </p:txBody>
        </p:sp>
        <p:sp>
          <p:nvSpPr>
            <p:cNvPr id="98326" name="Rectangle 22" descr="Solid diamond"/>
            <p:cNvSpPr>
              <a:spLocks noChangeArrowheads="1"/>
            </p:cNvSpPr>
            <p:nvPr/>
          </p:nvSpPr>
          <p:spPr bwMode="auto">
            <a:xfrm>
              <a:off x="1474" y="2387"/>
              <a:ext cx="91" cy="272"/>
            </a:xfrm>
            <a:prstGeom prst="rect">
              <a:avLst/>
            </a:prstGeom>
            <a:pattFill prst="solidDmnd">
              <a:fgClr>
                <a:srgbClr val="000000"/>
              </a:fgClr>
              <a:bgClr>
                <a:schemeClr val="bg2"/>
              </a:bgClr>
            </a:pattFill>
            <a:ln w="9525">
              <a:solidFill>
                <a:schemeClr val="tx1"/>
              </a:solidFill>
              <a:miter lim="800000"/>
              <a:headEnd/>
              <a:tailEnd/>
            </a:ln>
            <a:effectLst/>
          </p:spPr>
          <p:txBody>
            <a:bodyPr wrap="none" anchor="ctr"/>
            <a:lstStyle/>
            <a:p>
              <a:endParaRPr lang="en-US"/>
            </a:p>
          </p:txBody>
        </p:sp>
      </p:grpSp>
      <p:grpSp>
        <p:nvGrpSpPr>
          <p:cNvPr id="98327" name="Group 23"/>
          <p:cNvGrpSpPr>
            <a:grpSpLocks/>
          </p:cNvGrpSpPr>
          <p:nvPr/>
        </p:nvGrpSpPr>
        <p:grpSpPr bwMode="auto">
          <a:xfrm>
            <a:off x="2929732" y="4118377"/>
            <a:ext cx="1781175" cy="1426369"/>
            <a:chOff x="1202" y="2931"/>
            <a:chExt cx="1496" cy="1198"/>
          </a:xfrm>
        </p:grpSpPr>
        <p:sp>
          <p:nvSpPr>
            <p:cNvPr id="98328" name="Text Box 24"/>
            <p:cNvSpPr txBox="1">
              <a:spLocks noChangeArrowheads="1"/>
            </p:cNvSpPr>
            <p:nvPr/>
          </p:nvSpPr>
          <p:spPr bwMode="auto">
            <a:xfrm>
              <a:off x="1202" y="3702"/>
              <a:ext cx="1496" cy="427"/>
            </a:xfrm>
            <a:prstGeom prst="rect">
              <a:avLst/>
            </a:prstGeom>
            <a:noFill/>
            <a:ln w="9525">
              <a:solidFill>
                <a:schemeClr val="tx1"/>
              </a:solidFill>
              <a:miter lim="800000"/>
              <a:headEnd/>
              <a:tailEnd/>
            </a:ln>
            <a:effectLst/>
          </p:spPr>
          <p:txBody>
            <a:bodyPr wrap="none">
              <a:spAutoFit/>
            </a:bodyPr>
            <a:lstStyle/>
            <a:p>
              <a:pPr eaLnBrk="1" hangingPunct="1"/>
              <a:r>
                <a:rPr lang="en-GB" sz="1350"/>
                <a:t>Black Powder Based</a:t>
              </a:r>
            </a:p>
            <a:p>
              <a:pPr eaLnBrk="1" hangingPunct="1"/>
              <a:r>
                <a:rPr lang="en-GB" sz="1350"/>
                <a:t>Igniter Composition</a:t>
              </a:r>
            </a:p>
          </p:txBody>
        </p:sp>
        <p:sp>
          <p:nvSpPr>
            <p:cNvPr id="98329" name="Line 25"/>
            <p:cNvSpPr>
              <a:spLocks noChangeShapeType="1"/>
            </p:cNvSpPr>
            <p:nvPr/>
          </p:nvSpPr>
          <p:spPr bwMode="auto">
            <a:xfrm flipV="1">
              <a:off x="1746" y="2931"/>
              <a:ext cx="45" cy="771"/>
            </a:xfrm>
            <a:prstGeom prst="line">
              <a:avLst/>
            </a:prstGeom>
            <a:noFill/>
            <a:ln w="9525">
              <a:solidFill>
                <a:srgbClr val="FF0000"/>
              </a:solidFill>
              <a:round/>
              <a:headEnd/>
              <a:tailEnd type="triangle" w="med" len="med"/>
            </a:ln>
            <a:effectLst/>
          </p:spPr>
          <p:txBody>
            <a:bodyPr/>
            <a:lstStyle/>
            <a:p>
              <a:endParaRPr lang="en-US"/>
            </a:p>
          </p:txBody>
        </p:sp>
      </p:grpSp>
      <p:grpSp>
        <p:nvGrpSpPr>
          <p:cNvPr id="98330" name="Group 26"/>
          <p:cNvGrpSpPr>
            <a:grpSpLocks/>
          </p:cNvGrpSpPr>
          <p:nvPr/>
        </p:nvGrpSpPr>
        <p:grpSpPr bwMode="auto">
          <a:xfrm>
            <a:off x="5143103" y="3794528"/>
            <a:ext cx="2808684" cy="1712119"/>
            <a:chOff x="3061" y="2750"/>
            <a:chExt cx="2359" cy="1438"/>
          </a:xfrm>
        </p:grpSpPr>
        <p:sp>
          <p:nvSpPr>
            <p:cNvPr id="98331" name="Rectangle 27"/>
            <p:cNvSpPr>
              <a:spLocks noChangeArrowheads="1"/>
            </p:cNvSpPr>
            <p:nvPr/>
          </p:nvSpPr>
          <p:spPr bwMode="auto">
            <a:xfrm>
              <a:off x="3061" y="3612"/>
              <a:ext cx="2359" cy="576"/>
            </a:xfrm>
            <a:prstGeom prst="rect">
              <a:avLst/>
            </a:prstGeom>
            <a:noFill/>
            <a:ln w="9525">
              <a:solidFill>
                <a:schemeClr val="tx1"/>
              </a:solidFill>
              <a:miter lim="800000"/>
              <a:headEnd/>
              <a:tailEnd/>
            </a:ln>
            <a:effectLst/>
          </p:spPr>
          <p:txBody>
            <a:bodyPr wrap="none" anchor="ctr"/>
            <a:lstStyle/>
            <a:p>
              <a:pPr algn="ctr" eaLnBrk="1" hangingPunct="1"/>
              <a:r>
                <a:rPr lang="en-GB" sz="1350"/>
                <a:t>Magnesium, </a:t>
              </a:r>
            </a:p>
            <a:p>
              <a:pPr algn="ctr" eaLnBrk="1" hangingPunct="1"/>
              <a:r>
                <a:rPr lang="en-GB" sz="1350"/>
                <a:t>Sodium Nitrate / Potassium Nitrate</a:t>
              </a:r>
            </a:p>
            <a:p>
              <a:pPr algn="ctr" eaLnBrk="1" hangingPunct="1"/>
              <a:r>
                <a:rPr lang="en-GB" sz="1350"/>
                <a:t>Binder composition</a:t>
              </a:r>
            </a:p>
          </p:txBody>
        </p:sp>
        <p:sp>
          <p:nvSpPr>
            <p:cNvPr id="98332" name="Line 28"/>
            <p:cNvSpPr>
              <a:spLocks noChangeShapeType="1"/>
            </p:cNvSpPr>
            <p:nvPr/>
          </p:nvSpPr>
          <p:spPr bwMode="auto">
            <a:xfrm flipH="1" flipV="1">
              <a:off x="3969" y="2750"/>
              <a:ext cx="589" cy="862"/>
            </a:xfrm>
            <a:prstGeom prst="line">
              <a:avLst/>
            </a:prstGeom>
            <a:noFill/>
            <a:ln w="9525">
              <a:solidFill>
                <a:srgbClr val="FF0000"/>
              </a:solidFill>
              <a:round/>
              <a:headEnd/>
              <a:tailEnd type="triangle" w="med" len="med"/>
            </a:ln>
            <a:effectLst/>
          </p:spPr>
          <p:txBody>
            <a:bodyPr/>
            <a:lstStyle/>
            <a:p>
              <a:endParaRPr lang="en-US"/>
            </a:p>
          </p:txBody>
        </p:sp>
      </p:grpSp>
      <p:grpSp>
        <p:nvGrpSpPr>
          <p:cNvPr id="98333" name="Group 29"/>
          <p:cNvGrpSpPr>
            <a:grpSpLocks/>
          </p:cNvGrpSpPr>
          <p:nvPr/>
        </p:nvGrpSpPr>
        <p:grpSpPr bwMode="auto">
          <a:xfrm>
            <a:off x="3145235" y="1634734"/>
            <a:ext cx="1943100" cy="1944290"/>
            <a:chOff x="1383" y="845"/>
            <a:chExt cx="1632" cy="1633"/>
          </a:xfrm>
        </p:grpSpPr>
        <p:sp>
          <p:nvSpPr>
            <p:cNvPr id="98334" name="Rectangle 30"/>
            <p:cNvSpPr>
              <a:spLocks noChangeArrowheads="1"/>
            </p:cNvSpPr>
            <p:nvPr/>
          </p:nvSpPr>
          <p:spPr bwMode="auto">
            <a:xfrm>
              <a:off x="1927" y="845"/>
              <a:ext cx="1088" cy="499"/>
            </a:xfrm>
            <a:prstGeom prst="rect">
              <a:avLst/>
            </a:prstGeom>
            <a:noFill/>
            <a:ln w="9525">
              <a:solidFill>
                <a:schemeClr val="tx1"/>
              </a:solidFill>
              <a:miter lim="800000"/>
              <a:headEnd/>
              <a:tailEnd/>
            </a:ln>
            <a:effectLst/>
          </p:spPr>
          <p:txBody>
            <a:bodyPr wrap="none" anchor="ctr"/>
            <a:lstStyle/>
            <a:p>
              <a:pPr algn="ctr" eaLnBrk="1" hangingPunct="1"/>
              <a:r>
                <a:rPr lang="en-GB" sz="1350"/>
                <a:t>Gasless Delay</a:t>
              </a:r>
            </a:p>
            <a:p>
              <a:pPr algn="ctr" eaLnBrk="1" hangingPunct="1"/>
              <a:r>
                <a:rPr lang="en-GB" sz="1350"/>
                <a:t> Composition</a:t>
              </a:r>
            </a:p>
          </p:txBody>
        </p:sp>
        <p:sp>
          <p:nvSpPr>
            <p:cNvPr id="98335" name="Line 31"/>
            <p:cNvSpPr>
              <a:spLocks noChangeShapeType="1"/>
            </p:cNvSpPr>
            <p:nvPr/>
          </p:nvSpPr>
          <p:spPr bwMode="auto">
            <a:xfrm flipH="1">
              <a:off x="1383" y="1344"/>
              <a:ext cx="1043" cy="1134"/>
            </a:xfrm>
            <a:prstGeom prst="line">
              <a:avLst/>
            </a:prstGeom>
            <a:noFill/>
            <a:ln w="9525">
              <a:solidFill>
                <a:srgbClr val="FF0000"/>
              </a:solidFill>
              <a:round/>
              <a:headEnd/>
              <a:tailEnd type="triangle" w="med" len="med"/>
            </a:ln>
            <a:effectLst/>
          </p:spPr>
          <p:txBody>
            <a:bodyPr/>
            <a:lstStyle/>
            <a:p>
              <a:endParaRPr lang="en-US"/>
            </a:p>
          </p:txBody>
        </p:sp>
      </p:grpSp>
      <p:grpSp>
        <p:nvGrpSpPr>
          <p:cNvPr id="98336" name="Group 32"/>
          <p:cNvGrpSpPr>
            <a:grpSpLocks/>
          </p:cNvGrpSpPr>
          <p:nvPr/>
        </p:nvGrpSpPr>
        <p:grpSpPr bwMode="auto">
          <a:xfrm>
            <a:off x="1956992" y="1688311"/>
            <a:ext cx="1458515" cy="1944291"/>
            <a:chOff x="385" y="890"/>
            <a:chExt cx="1225" cy="1633"/>
          </a:xfrm>
        </p:grpSpPr>
        <p:sp>
          <p:nvSpPr>
            <p:cNvPr id="98337" name="Rectangle 33"/>
            <p:cNvSpPr>
              <a:spLocks noChangeArrowheads="1"/>
            </p:cNvSpPr>
            <p:nvPr/>
          </p:nvSpPr>
          <p:spPr bwMode="auto">
            <a:xfrm>
              <a:off x="385" y="890"/>
              <a:ext cx="1225" cy="408"/>
            </a:xfrm>
            <a:prstGeom prst="rect">
              <a:avLst/>
            </a:prstGeom>
            <a:noFill/>
            <a:ln w="9525">
              <a:solidFill>
                <a:schemeClr val="tx1"/>
              </a:solidFill>
              <a:miter lim="800000"/>
              <a:headEnd/>
              <a:tailEnd/>
            </a:ln>
            <a:effectLst/>
          </p:spPr>
          <p:txBody>
            <a:bodyPr wrap="none" anchor="ctr"/>
            <a:lstStyle/>
            <a:p>
              <a:pPr algn="ctr" eaLnBrk="1" hangingPunct="1"/>
              <a:r>
                <a:rPr lang="en-GB" sz="1350"/>
                <a:t>Gasless Priming </a:t>
              </a:r>
            </a:p>
            <a:p>
              <a:pPr algn="ctr" eaLnBrk="1" hangingPunct="1"/>
              <a:r>
                <a:rPr lang="en-GB" sz="1350"/>
                <a:t>Composition</a:t>
              </a:r>
            </a:p>
          </p:txBody>
        </p:sp>
        <p:sp>
          <p:nvSpPr>
            <p:cNvPr id="98338" name="Line 34"/>
            <p:cNvSpPr>
              <a:spLocks noChangeShapeType="1"/>
            </p:cNvSpPr>
            <p:nvPr/>
          </p:nvSpPr>
          <p:spPr bwMode="auto">
            <a:xfrm>
              <a:off x="975" y="1298"/>
              <a:ext cx="272" cy="1225"/>
            </a:xfrm>
            <a:prstGeom prst="line">
              <a:avLst/>
            </a:prstGeom>
            <a:noFill/>
            <a:ln w="9525">
              <a:solidFill>
                <a:srgbClr val="FF0000"/>
              </a:solidFill>
              <a:round/>
              <a:headEnd/>
              <a:tailEnd type="triangle" w="med" len="med"/>
            </a:ln>
            <a:effectLst/>
          </p:spPr>
          <p:txBody>
            <a:bodyPr/>
            <a:lstStyle/>
            <a:p>
              <a:endParaRPr lang="en-US"/>
            </a:p>
          </p:txBody>
        </p:sp>
      </p:grpSp>
      <p:grpSp>
        <p:nvGrpSpPr>
          <p:cNvPr id="98339" name="Group 35"/>
          <p:cNvGrpSpPr>
            <a:grpSpLocks/>
          </p:cNvGrpSpPr>
          <p:nvPr/>
        </p:nvGrpSpPr>
        <p:grpSpPr bwMode="auto">
          <a:xfrm>
            <a:off x="3361928" y="1579964"/>
            <a:ext cx="3671888" cy="2052638"/>
            <a:chOff x="1565" y="799"/>
            <a:chExt cx="3084" cy="1724"/>
          </a:xfrm>
        </p:grpSpPr>
        <p:sp>
          <p:nvSpPr>
            <p:cNvPr id="98340" name="Rectangle 36"/>
            <p:cNvSpPr>
              <a:spLocks noChangeArrowheads="1"/>
            </p:cNvSpPr>
            <p:nvPr/>
          </p:nvSpPr>
          <p:spPr bwMode="auto">
            <a:xfrm>
              <a:off x="3288" y="799"/>
              <a:ext cx="1361" cy="576"/>
            </a:xfrm>
            <a:prstGeom prst="rect">
              <a:avLst/>
            </a:prstGeom>
            <a:noFill/>
            <a:ln w="9525">
              <a:solidFill>
                <a:schemeClr val="tx1"/>
              </a:solidFill>
              <a:miter lim="800000"/>
              <a:headEnd/>
              <a:tailEnd/>
            </a:ln>
            <a:effectLst/>
          </p:spPr>
          <p:txBody>
            <a:bodyPr wrap="none" anchor="ctr"/>
            <a:lstStyle/>
            <a:p>
              <a:pPr algn="ctr" eaLnBrk="1" hangingPunct="1"/>
              <a:r>
                <a:rPr lang="en-GB" sz="1350"/>
                <a:t>GP / Silicon</a:t>
              </a:r>
            </a:p>
            <a:p>
              <a:pPr algn="ctr" eaLnBrk="1" hangingPunct="1"/>
              <a:r>
                <a:rPr lang="en-GB" sz="1350"/>
                <a:t>Ignition Compound</a:t>
              </a:r>
            </a:p>
          </p:txBody>
        </p:sp>
        <p:sp>
          <p:nvSpPr>
            <p:cNvPr id="98341" name="Line 37"/>
            <p:cNvSpPr>
              <a:spLocks noChangeShapeType="1"/>
            </p:cNvSpPr>
            <p:nvPr/>
          </p:nvSpPr>
          <p:spPr bwMode="auto">
            <a:xfrm flipH="1">
              <a:off x="1565" y="1389"/>
              <a:ext cx="2313" cy="1134"/>
            </a:xfrm>
            <a:prstGeom prst="line">
              <a:avLst/>
            </a:prstGeom>
            <a:noFill/>
            <a:ln w="9525">
              <a:solidFill>
                <a:srgbClr val="FF0000"/>
              </a:solidFill>
              <a:round/>
              <a:headEnd/>
              <a:tailEnd type="triangle" w="med" len="med"/>
            </a:ln>
            <a:effectLst/>
          </p:spPr>
          <p:txBody>
            <a:bodyPr/>
            <a:lstStyle/>
            <a:p>
              <a:endParaRPr lang="en-US" dirty="0"/>
            </a:p>
          </p:txBody>
        </p:sp>
      </p:grpSp>
    </p:spTree>
    <p:extLst>
      <p:ext uri="{BB962C8B-B14F-4D97-AF65-F5344CB8AC3E}">
        <p14:creationId xmlns:p14="http://schemas.microsoft.com/office/powerpoint/2010/main" val="328809795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64411B5-574D-64FF-502A-8527CE5EE21A}"/>
              </a:ext>
            </a:extLst>
          </p:cNvPr>
          <p:cNvSpPr>
            <a:spLocks noGrp="1"/>
          </p:cNvSpPr>
          <p:nvPr>
            <p:ph type="body" sz="quarter" idx="17"/>
          </p:nvPr>
        </p:nvSpPr>
        <p:spPr/>
        <p:txBody>
          <a:bodyPr/>
          <a:lstStyle/>
          <a:p>
            <a:endParaRPr lang="en-US" dirty="0"/>
          </a:p>
        </p:txBody>
      </p:sp>
      <p:sp>
        <p:nvSpPr>
          <p:cNvPr id="4" name="Title 3">
            <a:extLst>
              <a:ext uri="{FF2B5EF4-FFF2-40B4-BE49-F238E27FC236}">
                <a16:creationId xmlns:a16="http://schemas.microsoft.com/office/drawing/2014/main" id="{6DF49788-AE68-550D-18F9-8EDF3AB678AA}"/>
              </a:ext>
            </a:extLst>
          </p:cNvPr>
          <p:cNvSpPr>
            <a:spLocks noGrp="1"/>
          </p:cNvSpPr>
          <p:nvPr>
            <p:ph type="title"/>
          </p:nvPr>
        </p:nvSpPr>
        <p:spPr/>
        <p:txBody>
          <a:bodyPr/>
          <a:lstStyle/>
          <a:p>
            <a:r>
              <a:rPr lang="en-US" dirty="0">
                <a:solidFill>
                  <a:schemeClr val="tx1"/>
                </a:solidFill>
              </a:rPr>
              <a:t>Photoflash Mixtures</a:t>
            </a:r>
          </a:p>
        </p:txBody>
      </p:sp>
      <p:graphicFrame>
        <p:nvGraphicFramePr>
          <p:cNvPr id="7" name="Content Placeholder 6">
            <a:extLst>
              <a:ext uri="{FF2B5EF4-FFF2-40B4-BE49-F238E27FC236}">
                <a16:creationId xmlns:a16="http://schemas.microsoft.com/office/drawing/2014/main" id="{61F018D5-4E51-6708-9A0A-2E1FDBDDB8BF}"/>
              </a:ext>
            </a:extLst>
          </p:cNvPr>
          <p:cNvGraphicFramePr>
            <a:graphicFrameLocks noGrp="1"/>
          </p:cNvGraphicFramePr>
          <p:nvPr>
            <p:ph sz="quarter" idx="16"/>
          </p:nvPr>
        </p:nvGraphicFramePr>
        <p:xfrm>
          <a:off x="1557338" y="2523767"/>
          <a:ext cx="5586416" cy="2049780"/>
        </p:xfrm>
        <a:graphic>
          <a:graphicData uri="http://schemas.openxmlformats.org/drawingml/2006/table">
            <a:tbl>
              <a:tblPr firstRow="1" bandRow="1">
                <a:tableStyleId>{68D230F3-CF80-4859-8CE7-A43EE81993B5}</a:tableStyleId>
              </a:tblPr>
              <a:tblGrid>
                <a:gridCol w="1396604">
                  <a:extLst>
                    <a:ext uri="{9D8B030D-6E8A-4147-A177-3AD203B41FA5}">
                      <a16:colId xmlns:a16="http://schemas.microsoft.com/office/drawing/2014/main" val="1442694333"/>
                    </a:ext>
                  </a:extLst>
                </a:gridCol>
                <a:gridCol w="1396604">
                  <a:extLst>
                    <a:ext uri="{9D8B030D-6E8A-4147-A177-3AD203B41FA5}">
                      <a16:colId xmlns:a16="http://schemas.microsoft.com/office/drawing/2014/main" val="3920463844"/>
                    </a:ext>
                  </a:extLst>
                </a:gridCol>
                <a:gridCol w="1396604">
                  <a:extLst>
                    <a:ext uri="{9D8B030D-6E8A-4147-A177-3AD203B41FA5}">
                      <a16:colId xmlns:a16="http://schemas.microsoft.com/office/drawing/2014/main" val="1561888799"/>
                    </a:ext>
                  </a:extLst>
                </a:gridCol>
                <a:gridCol w="1396604">
                  <a:extLst>
                    <a:ext uri="{9D8B030D-6E8A-4147-A177-3AD203B41FA5}">
                      <a16:colId xmlns:a16="http://schemas.microsoft.com/office/drawing/2014/main" val="110460835"/>
                    </a:ext>
                  </a:extLst>
                </a:gridCol>
              </a:tblGrid>
              <a:tr h="274320">
                <a:tc>
                  <a:txBody>
                    <a:bodyPr/>
                    <a:lstStyle/>
                    <a:p>
                      <a:r>
                        <a:rPr lang="en-US" sz="1400" dirty="0" err="1"/>
                        <a:t>Oxidiser</a:t>
                      </a:r>
                      <a:endParaRPr lang="en-US" sz="1400" dirty="0"/>
                    </a:p>
                  </a:txBody>
                  <a:tcPr marL="68580" marR="68580" marT="34290" marB="34290"/>
                </a:tc>
                <a:tc>
                  <a:txBody>
                    <a:bodyPr/>
                    <a:lstStyle/>
                    <a:p>
                      <a:r>
                        <a:rPr lang="en-US" sz="1400" dirty="0"/>
                        <a:t>% by weight</a:t>
                      </a:r>
                    </a:p>
                  </a:txBody>
                  <a:tcPr marL="68580" marR="68580" marT="34290" marB="34290"/>
                </a:tc>
                <a:tc>
                  <a:txBody>
                    <a:bodyPr/>
                    <a:lstStyle/>
                    <a:p>
                      <a:r>
                        <a:rPr lang="en-US" sz="1400" dirty="0"/>
                        <a:t>Fuel</a:t>
                      </a:r>
                    </a:p>
                  </a:txBody>
                  <a:tcPr marL="68580" marR="68580" marT="34290" marB="34290"/>
                </a:tc>
                <a:tc>
                  <a:txBody>
                    <a:bodyPr/>
                    <a:lstStyle/>
                    <a:p>
                      <a:r>
                        <a:rPr lang="en-US" sz="1400" dirty="0"/>
                        <a:t>% by weight</a:t>
                      </a:r>
                    </a:p>
                  </a:txBody>
                  <a:tcPr marL="68580" marR="68580" marT="34290" marB="34290"/>
                </a:tc>
                <a:extLst>
                  <a:ext uri="{0D108BD9-81ED-4DB2-BD59-A6C34878D82A}">
                    <a16:rowId xmlns:a16="http://schemas.microsoft.com/office/drawing/2014/main" val="3522738945"/>
                  </a:ext>
                </a:extLst>
              </a:tr>
              <a:tr h="480060">
                <a:tc>
                  <a:txBody>
                    <a:bodyPr/>
                    <a:lstStyle/>
                    <a:p>
                      <a:r>
                        <a:rPr lang="en-US" sz="1400" dirty="0"/>
                        <a:t>KClO4 </a:t>
                      </a:r>
                    </a:p>
                  </a:txBody>
                  <a:tcPr marL="68580" marR="68580" marT="34290" marB="34290"/>
                </a:tc>
                <a:tc>
                  <a:txBody>
                    <a:bodyPr/>
                    <a:lstStyle/>
                    <a:p>
                      <a:r>
                        <a:rPr lang="en-US" sz="1400" dirty="0"/>
                        <a:t>40</a:t>
                      </a:r>
                    </a:p>
                  </a:txBody>
                  <a:tcPr marL="68580" marR="68580" marT="34290" marB="34290"/>
                </a:tc>
                <a:tc>
                  <a:txBody>
                    <a:bodyPr/>
                    <a:lstStyle/>
                    <a:p>
                      <a:r>
                        <a:rPr lang="en-US" sz="1400" dirty="0"/>
                        <a:t>Mg</a:t>
                      </a:r>
                    </a:p>
                    <a:p>
                      <a:r>
                        <a:rPr lang="en-US" sz="1400" dirty="0"/>
                        <a:t>Al</a:t>
                      </a:r>
                    </a:p>
                  </a:txBody>
                  <a:tcPr marL="68580" marR="68580" marT="34290" marB="34290"/>
                </a:tc>
                <a:tc>
                  <a:txBody>
                    <a:bodyPr/>
                    <a:lstStyle/>
                    <a:p>
                      <a:r>
                        <a:rPr lang="en-US" sz="1400" dirty="0"/>
                        <a:t>34</a:t>
                      </a:r>
                    </a:p>
                    <a:p>
                      <a:r>
                        <a:rPr lang="en-US" sz="1400" dirty="0"/>
                        <a:t>26</a:t>
                      </a:r>
                    </a:p>
                  </a:txBody>
                  <a:tcPr marL="68580" marR="68580" marT="34290" marB="34290"/>
                </a:tc>
                <a:extLst>
                  <a:ext uri="{0D108BD9-81ED-4DB2-BD59-A6C34878D82A}">
                    <a16:rowId xmlns:a16="http://schemas.microsoft.com/office/drawing/2014/main" val="1280794793"/>
                  </a:ext>
                </a:extLst>
              </a:tr>
              <a:tr h="278130">
                <a:tc>
                  <a:txBody>
                    <a:bodyPr/>
                    <a:lstStyle/>
                    <a:p>
                      <a:r>
                        <a:rPr lang="en-US" sz="1400" dirty="0"/>
                        <a:t>KClO4</a:t>
                      </a:r>
                    </a:p>
                  </a:txBody>
                  <a:tcPr marL="68580" marR="68580" marT="34290" marB="34290"/>
                </a:tc>
                <a:tc>
                  <a:txBody>
                    <a:bodyPr/>
                    <a:lstStyle/>
                    <a:p>
                      <a:r>
                        <a:rPr lang="en-US" sz="1400" dirty="0"/>
                        <a:t>40</a:t>
                      </a:r>
                    </a:p>
                  </a:txBody>
                  <a:tcPr marL="68580" marR="68580" marT="34290" marB="34290"/>
                </a:tc>
                <a:tc>
                  <a:txBody>
                    <a:bodyPr/>
                    <a:lstStyle/>
                    <a:p>
                      <a:r>
                        <a:rPr lang="en-US" sz="1400" dirty="0"/>
                        <a:t>Mg/Al</a:t>
                      </a:r>
                    </a:p>
                  </a:txBody>
                  <a:tcPr marL="68580" marR="68580" marT="34290" marB="34290"/>
                </a:tc>
                <a:tc>
                  <a:txBody>
                    <a:bodyPr/>
                    <a:lstStyle/>
                    <a:p>
                      <a:r>
                        <a:rPr lang="en-US" sz="1400" dirty="0"/>
                        <a:t>60</a:t>
                      </a:r>
                    </a:p>
                  </a:txBody>
                  <a:tcPr marL="68580" marR="68580" marT="34290" marB="34290"/>
                </a:tc>
                <a:extLst>
                  <a:ext uri="{0D108BD9-81ED-4DB2-BD59-A6C34878D82A}">
                    <a16:rowId xmlns:a16="http://schemas.microsoft.com/office/drawing/2014/main" val="2690152700"/>
                  </a:ext>
                </a:extLst>
              </a:tr>
              <a:tr h="480060">
                <a:tc>
                  <a:txBody>
                    <a:bodyPr/>
                    <a:lstStyle/>
                    <a:p>
                      <a:r>
                        <a:rPr lang="en-US" sz="1400" dirty="0"/>
                        <a:t>KClO4</a:t>
                      </a:r>
                    </a:p>
                    <a:p>
                      <a:r>
                        <a:rPr lang="en-US" sz="1400" dirty="0"/>
                        <a:t>Ba(NO3)2</a:t>
                      </a:r>
                    </a:p>
                  </a:txBody>
                  <a:tcPr marL="68580" marR="68580" marT="34290" marB="34290"/>
                </a:tc>
                <a:tc>
                  <a:txBody>
                    <a:bodyPr/>
                    <a:lstStyle/>
                    <a:p>
                      <a:r>
                        <a:rPr lang="en-US" sz="1400" dirty="0"/>
                        <a:t>30</a:t>
                      </a:r>
                    </a:p>
                    <a:p>
                      <a:r>
                        <a:rPr lang="en-US" sz="1400" dirty="0"/>
                        <a:t>30</a:t>
                      </a:r>
                    </a:p>
                  </a:txBody>
                  <a:tcPr marL="68580" marR="68580" marT="34290" marB="34290"/>
                </a:tc>
                <a:tc>
                  <a:txBody>
                    <a:bodyPr/>
                    <a:lstStyle/>
                    <a:p>
                      <a:r>
                        <a:rPr lang="en-US" sz="1400" dirty="0"/>
                        <a:t>Al</a:t>
                      </a:r>
                    </a:p>
                  </a:txBody>
                  <a:tcPr marL="68580" marR="68580" marT="34290" marB="34290"/>
                </a:tc>
                <a:tc>
                  <a:txBody>
                    <a:bodyPr/>
                    <a:lstStyle/>
                    <a:p>
                      <a:r>
                        <a:rPr lang="en-US" sz="1400" dirty="0"/>
                        <a:t>40</a:t>
                      </a:r>
                    </a:p>
                  </a:txBody>
                  <a:tcPr marL="68580" marR="68580" marT="34290" marB="34290"/>
                </a:tc>
                <a:extLst>
                  <a:ext uri="{0D108BD9-81ED-4DB2-BD59-A6C34878D82A}">
                    <a16:rowId xmlns:a16="http://schemas.microsoft.com/office/drawing/2014/main" val="2271746898"/>
                  </a:ext>
                </a:extLst>
              </a:tr>
              <a:tr h="480060">
                <a:tc>
                  <a:txBody>
                    <a:bodyPr/>
                    <a:lstStyle/>
                    <a:p>
                      <a:r>
                        <a:rPr lang="en-US" sz="1400" dirty="0"/>
                        <a:t>Ba(NO3)2</a:t>
                      </a:r>
                    </a:p>
                  </a:txBody>
                  <a:tcPr marL="68580" marR="68580" marT="34290" marB="34290"/>
                </a:tc>
                <a:tc>
                  <a:txBody>
                    <a:bodyPr/>
                    <a:lstStyle/>
                    <a:p>
                      <a:r>
                        <a:rPr lang="en-US" sz="1400" dirty="0"/>
                        <a:t>54.5</a:t>
                      </a:r>
                    </a:p>
                  </a:txBody>
                  <a:tcPr marL="68580" marR="68580" marT="34290" marB="34290"/>
                </a:tc>
                <a:tc>
                  <a:txBody>
                    <a:bodyPr/>
                    <a:lstStyle/>
                    <a:p>
                      <a:r>
                        <a:rPr lang="en-US" sz="1400" dirty="0"/>
                        <a:t>Mg/Al</a:t>
                      </a:r>
                    </a:p>
                    <a:p>
                      <a:r>
                        <a:rPr lang="en-US" sz="1400" dirty="0"/>
                        <a:t>Al</a:t>
                      </a:r>
                    </a:p>
                  </a:txBody>
                  <a:tcPr marL="68580" marR="68580" marT="34290" marB="34290"/>
                </a:tc>
                <a:tc>
                  <a:txBody>
                    <a:bodyPr/>
                    <a:lstStyle/>
                    <a:p>
                      <a:r>
                        <a:rPr lang="en-US" sz="1400" dirty="0"/>
                        <a:t>45.5</a:t>
                      </a:r>
                    </a:p>
                    <a:p>
                      <a:r>
                        <a:rPr lang="en-US" sz="1400" dirty="0"/>
                        <a:t>4</a:t>
                      </a:r>
                    </a:p>
                  </a:txBody>
                  <a:tcPr marL="68580" marR="68580" marT="34290" marB="34290"/>
                </a:tc>
                <a:extLst>
                  <a:ext uri="{0D108BD9-81ED-4DB2-BD59-A6C34878D82A}">
                    <a16:rowId xmlns:a16="http://schemas.microsoft.com/office/drawing/2014/main" val="3181645723"/>
                  </a:ext>
                </a:extLst>
              </a:tr>
            </a:tbl>
          </a:graphicData>
        </a:graphic>
      </p:graphicFrame>
      <p:sp>
        <p:nvSpPr>
          <p:cNvPr id="6" name="Text Placeholder 5">
            <a:extLst>
              <a:ext uri="{FF2B5EF4-FFF2-40B4-BE49-F238E27FC236}">
                <a16:creationId xmlns:a16="http://schemas.microsoft.com/office/drawing/2014/main" id="{37469DF8-A236-17B3-862F-B1E9AC758ED8}"/>
              </a:ext>
            </a:extLst>
          </p:cNvPr>
          <p:cNvSpPr>
            <a:spLocks noGrp="1"/>
          </p:cNvSpPr>
          <p:nvPr>
            <p:ph type="body" sz="quarter" idx="18"/>
          </p:nvPr>
        </p:nvSpPr>
        <p:spPr>
          <a:xfrm>
            <a:off x="439701" y="4815745"/>
            <a:ext cx="8379619" cy="459581"/>
          </a:xfrm>
        </p:spPr>
        <p:txBody>
          <a:bodyPr/>
          <a:lstStyle/>
          <a:p>
            <a:r>
              <a:rPr lang="en-US" dirty="0">
                <a:solidFill>
                  <a:schemeClr val="tx1"/>
                </a:solidFill>
              </a:rPr>
              <a:t>To produce a burst of light of short duration – very sensitive and explosive compositions!!!!! Can deflagrate to detonation</a:t>
            </a:r>
          </a:p>
        </p:txBody>
      </p:sp>
    </p:spTree>
    <p:extLst>
      <p:ext uri="{BB962C8B-B14F-4D97-AF65-F5344CB8AC3E}">
        <p14:creationId xmlns:p14="http://schemas.microsoft.com/office/powerpoint/2010/main" val="2905146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8" name="Rectangle 4"/>
          <p:cNvSpPr>
            <a:spLocks noGrp="1" noChangeArrowheads="1"/>
          </p:cNvSpPr>
          <p:nvPr>
            <p:ph type="title"/>
          </p:nvPr>
        </p:nvSpPr>
        <p:spPr>
          <a:xfrm>
            <a:off x="462772" y="857251"/>
            <a:ext cx="6172200" cy="583406"/>
          </a:xfrm>
        </p:spPr>
        <p:txBody>
          <a:bodyPr/>
          <a:lstStyle/>
          <a:p>
            <a:r>
              <a:rPr lang="en-US" altLang="en-US" dirty="0"/>
              <a:t>Tracer</a:t>
            </a:r>
          </a:p>
        </p:txBody>
      </p:sp>
      <p:sp>
        <p:nvSpPr>
          <p:cNvPr id="115715" name="Rectangle 3"/>
          <p:cNvSpPr>
            <a:spLocks noGrp="1" noChangeArrowheads="1"/>
          </p:cNvSpPr>
          <p:nvPr>
            <p:ph type="body" idx="4294967295"/>
          </p:nvPr>
        </p:nvSpPr>
        <p:spPr>
          <a:xfrm>
            <a:off x="462772" y="3524368"/>
            <a:ext cx="7679279" cy="2707481"/>
          </a:xfrm>
        </p:spPr>
        <p:txBody>
          <a:bodyPr/>
          <a:lstStyle/>
          <a:p>
            <a:pPr>
              <a:buFontTx/>
              <a:buNone/>
            </a:pPr>
            <a:r>
              <a:rPr lang="en-GB" altLang="en-US" sz="1500" dirty="0">
                <a:latin typeface="+mj-lt"/>
                <a:cs typeface="Times New Roman" pitchFamily="18" charset="0"/>
              </a:rPr>
              <a:t>Tracer must:</a:t>
            </a:r>
          </a:p>
          <a:p>
            <a:pPr lvl="1">
              <a:spcBef>
                <a:spcPct val="50000"/>
              </a:spcBef>
            </a:pPr>
            <a:r>
              <a:rPr lang="en-GB" altLang="en-US" sz="1500" dirty="0">
                <a:latin typeface="+mj-lt"/>
                <a:cs typeface="Times New Roman" pitchFamily="18" charset="0"/>
              </a:rPr>
              <a:t>mechanically survive high longitudinal and transverse acceleration</a:t>
            </a:r>
          </a:p>
          <a:p>
            <a:pPr lvl="1">
              <a:spcBef>
                <a:spcPct val="50000"/>
              </a:spcBef>
            </a:pPr>
            <a:r>
              <a:rPr lang="en-GB" altLang="en-US" sz="1500" dirty="0">
                <a:latin typeface="+mj-lt"/>
                <a:cs typeface="Times New Roman" pitchFamily="18" charset="0"/>
              </a:rPr>
              <a:t>light from the flame of propellant combustion</a:t>
            </a:r>
          </a:p>
          <a:p>
            <a:pPr lvl="1">
              <a:spcBef>
                <a:spcPct val="50000"/>
              </a:spcBef>
            </a:pPr>
            <a:r>
              <a:rPr lang="en-GB" altLang="en-US" sz="1500" dirty="0">
                <a:latin typeface="+mj-lt"/>
                <a:cs typeface="Times New Roman" pitchFamily="18" charset="0"/>
              </a:rPr>
              <a:t>continue burning during rapid depressurisation on breech exit</a:t>
            </a:r>
          </a:p>
          <a:p>
            <a:pPr lvl="1">
              <a:spcBef>
                <a:spcPct val="50000"/>
              </a:spcBef>
            </a:pPr>
            <a:r>
              <a:rPr lang="en-GB" altLang="en-US" sz="1500" dirty="0">
                <a:latin typeface="+mj-lt"/>
                <a:cs typeface="Times New Roman" pitchFamily="18" charset="0"/>
              </a:rPr>
              <a:t>burn perhaps under high spin and possible sub-atmospheric pressure for the duration of flight.</a:t>
            </a:r>
          </a:p>
        </p:txBody>
      </p:sp>
      <p:sp>
        <p:nvSpPr>
          <p:cNvPr id="77826" name="Text Box 2"/>
          <p:cNvSpPr txBox="1">
            <a:spLocks noChangeArrowheads="1"/>
          </p:cNvSpPr>
          <p:nvPr/>
        </p:nvSpPr>
        <p:spPr bwMode="auto">
          <a:xfrm>
            <a:off x="462772" y="1560993"/>
            <a:ext cx="3199692" cy="1361911"/>
          </a:xfrm>
          <a:prstGeom prst="rect">
            <a:avLst/>
          </a:prstGeom>
          <a:noFill/>
          <a:ln w="9525">
            <a:noFill/>
            <a:miter lim="800000"/>
            <a:headEnd/>
            <a:tailEnd/>
          </a:ln>
        </p:spPr>
        <p:txBody>
          <a:bodyPr wrap="square" anchor="ctr">
            <a:spAutoFit/>
          </a:bodyPr>
          <a:lstStyle/>
          <a:p>
            <a:pPr eaLnBrk="0" hangingPunct="0">
              <a:spcBef>
                <a:spcPct val="50000"/>
              </a:spcBef>
            </a:pPr>
            <a:r>
              <a:rPr lang="en-GB" altLang="en-US" sz="1500" dirty="0">
                <a:latin typeface="+mj-lt"/>
                <a:ea typeface="ＭＳ Ｐゴシック" pitchFamily="34" charset="-128"/>
                <a:cs typeface="Times New Roman" pitchFamily="18" charset="0"/>
              </a:rPr>
              <a:t>Requirement:</a:t>
            </a:r>
          </a:p>
          <a:p>
            <a:pPr eaLnBrk="0" hangingPunct="0">
              <a:spcBef>
                <a:spcPct val="50000"/>
              </a:spcBef>
            </a:pPr>
            <a:r>
              <a:rPr lang="en-GB" altLang="en-US" sz="1500" dirty="0">
                <a:latin typeface="+mj-lt"/>
                <a:ea typeface="ＭＳ Ｐゴシック" pitchFamily="34" charset="-128"/>
                <a:cs typeface="Times New Roman" pitchFamily="18" charset="0"/>
              </a:rPr>
              <a:t>Provide a light of adequate intensity and contrast to allow</a:t>
            </a:r>
          </a:p>
          <a:p>
            <a:pPr eaLnBrk="0" hangingPunct="0"/>
            <a:r>
              <a:rPr lang="en-GB" altLang="en-US" sz="1500" dirty="0">
                <a:latin typeface="+mj-lt"/>
                <a:ea typeface="ＭＳ Ｐゴシック" pitchFamily="34" charset="-128"/>
                <a:cs typeface="Times New Roman" pitchFamily="18" charset="0"/>
              </a:rPr>
              <a:t>a round of ammunition to be observed throughout its flight.</a:t>
            </a:r>
          </a:p>
        </p:txBody>
      </p:sp>
      <p:pic>
        <p:nvPicPr>
          <p:cNvPr id="3" name="Picture 2" descr="A fire with a long line&#10;&#10;AI-generated content may be incorrect.">
            <a:extLst>
              <a:ext uri="{FF2B5EF4-FFF2-40B4-BE49-F238E27FC236}">
                <a16:creationId xmlns:a16="http://schemas.microsoft.com/office/drawing/2014/main" id="{B550A95C-DD3F-6351-6471-670C8AE795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56305" y="1224399"/>
            <a:ext cx="3924923" cy="2497679"/>
          </a:xfrm>
          <a:prstGeom prst="rect">
            <a:avLst/>
          </a:prstGeom>
        </p:spPr>
      </p:pic>
    </p:spTree>
    <p:extLst>
      <p:ext uri="{BB962C8B-B14F-4D97-AF65-F5344CB8AC3E}">
        <p14:creationId xmlns:p14="http://schemas.microsoft.com/office/powerpoint/2010/main" val="139946260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57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57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157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157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57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build="p" bldLvl="2"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7" name="Rectangle 2"/>
          <p:cNvSpPr>
            <a:spLocks noGrp="1" noChangeArrowheads="1"/>
          </p:cNvSpPr>
          <p:nvPr>
            <p:ph type="title"/>
          </p:nvPr>
        </p:nvSpPr>
        <p:spPr>
          <a:xfrm>
            <a:off x="468086" y="955150"/>
            <a:ext cx="6172200" cy="583406"/>
          </a:xfrm>
        </p:spPr>
        <p:txBody>
          <a:bodyPr/>
          <a:lstStyle/>
          <a:p>
            <a:r>
              <a:rPr lang="en-US" altLang="en-US" dirty="0"/>
              <a:t>Small Arms Tracer</a:t>
            </a:r>
          </a:p>
        </p:txBody>
      </p:sp>
      <p:pic>
        <p:nvPicPr>
          <p:cNvPr id="6168" name="Picture 2"/>
          <p:cNvPicPr>
            <a:picLocks noChangeAspect="1" noChangeArrowheads="1"/>
          </p:cNvPicPr>
          <p:nvPr/>
        </p:nvPicPr>
        <p:blipFill>
          <a:blip r:embed="rId2"/>
          <a:srcRect/>
          <a:stretch>
            <a:fillRect/>
          </a:stretch>
        </p:blipFill>
        <p:spPr bwMode="auto">
          <a:xfrm>
            <a:off x="1349574" y="2025253"/>
            <a:ext cx="6444853" cy="2807494"/>
          </a:xfrm>
          <a:prstGeom prst="rect">
            <a:avLst/>
          </a:prstGeom>
          <a:noFill/>
          <a:ln w="9525">
            <a:noFill/>
            <a:miter lim="800000"/>
            <a:headEnd/>
            <a:tailEnd/>
          </a:ln>
        </p:spPr>
      </p:pic>
    </p:spTree>
    <p:extLst>
      <p:ext uri="{BB962C8B-B14F-4D97-AF65-F5344CB8AC3E}">
        <p14:creationId xmlns:p14="http://schemas.microsoft.com/office/powerpoint/2010/main" val="3717439814"/>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35169" y="941179"/>
            <a:ext cx="6172200" cy="583406"/>
          </a:xfrm>
        </p:spPr>
        <p:txBody>
          <a:bodyPr/>
          <a:lstStyle/>
          <a:p>
            <a:r>
              <a:rPr lang="en-US" altLang="en-US" dirty="0"/>
              <a:t>Tank Ammunition Tracer</a:t>
            </a:r>
          </a:p>
        </p:txBody>
      </p:sp>
      <p:pic>
        <p:nvPicPr>
          <p:cNvPr id="82947" name="Picture 4" descr="tracer - section copy"/>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571750" y="2561035"/>
            <a:ext cx="4592241" cy="1624013"/>
          </a:xfrm>
          <a:prstGeom prst="rect">
            <a:avLst/>
          </a:prstGeom>
          <a:noFill/>
          <a:ln w="9525">
            <a:noFill/>
            <a:miter lim="800000"/>
            <a:headEnd/>
            <a:tailEnd/>
          </a:ln>
        </p:spPr>
      </p:pic>
      <p:sp>
        <p:nvSpPr>
          <p:cNvPr id="82948" name="Text Box 5"/>
          <p:cNvSpPr txBox="1">
            <a:spLocks noChangeArrowheads="1"/>
          </p:cNvSpPr>
          <p:nvPr/>
        </p:nvSpPr>
        <p:spPr bwMode="auto">
          <a:xfrm>
            <a:off x="4971826" y="1689914"/>
            <a:ext cx="2115002" cy="553998"/>
          </a:xfrm>
          <a:prstGeom prst="rect">
            <a:avLst/>
          </a:prstGeom>
          <a:noFill/>
          <a:ln w="9525">
            <a:noFill/>
            <a:miter lim="800000"/>
            <a:headEnd/>
            <a:tailEnd/>
          </a:ln>
        </p:spPr>
        <p:txBody>
          <a:bodyPr wrap="square" anchor="ctr">
            <a:spAutoFit/>
          </a:bodyPr>
          <a:lstStyle/>
          <a:p>
            <a:pPr algn="ctr" eaLnBrk="0" hangingPunct="0"/>
            <a:r>
              <a:rPr lang="en-GB" altLang="en-US" sz="1500">
                <a:latin typeface="+mj-lt"/>
                <a:ea typeface="ＭＳ Ｐゴシック" pitchFamily="34" charset="-128"/>
              </a:rPr>
              <a:t>Main trace composition</a:t>
            </a:r>
          </a:p>
        </p:txBody>
      </p:sp>
      <p:sp>
        <p:nvSpPr>
          <p:cNvPr id="82949" name="Text Box 6"/>
          <p:cNvSpPr txBox="1">
            <a:spLocks noChangeArrowheads="1"/>
          </p:cNvSpPr>
          <p:nvPr/>
        </p:nvSpPr>
        <p:spPr bwMode="auto">
          <a:xfrm>
            <a:off x="1965485" y="1680389"/>
            <a:ext cx="1870946" cy="553998"/>
          </a:xfrm>
          <a:prstGeom prst="rect">
            <a:avLst/>
          </a:prstGeom>
          <a:noFill/>
          <a:ln w="9525">
            <a:noFill/>
            <a:miter lim="800000"/>
            <a:headEnd/>
            <a:tailEnd/>
          </a:ln>
        </p:spPr>
        <p:txBody>
          <a:bodyPr wrap="square" anchor="ctr">
            <a:spAutoFit/>
          </a:bodyPr>
          <a:lstStyle/>
          <a:p>
            <a:pPr algn="ctr" eaLnBrk="0" hangingPunct="0"/>
            <a:r>
              <a:rPr lang="en-GB" altLang="en-US" sz="1500">
                <a:latin typeface="+mj-lt"/>
                <a:ea typeface="ＭＳ Ｐゴシック" pitchFamily="34" charset="-128"/>
              </a:rPr>
              <a:t>Priming composition</a:t>
            </a:r>
          </a:p>
        </p:txBody>
      </p:sp>
      <p:sp>
        <p:nvSpPr>
          <p:cNvPr id="82950" name="Text Box 7"/>
          <p:cNvSpPr txBox="1">
            <a:spLocks noChangeArrowheads="1"/>
          </p:cNvSpPr>
          <p:nvPr/>
        </p:nvSpPr>
        <p:spPr bwMode="auto">
          <a:xfrm>
            <a:off x="2741067" y="4556939"/>
            <a:ext cx="1884266" cy="553998"/>
          </a:xfrm>
          <a:prstGeom prst="rect">
            <a:avLst/>
          </a:prstGeom>
          <a:noFill/>
          <a:ln w="9525">
            <a:noFill/>
            <a:miter lim="800000"/>
            <a:headEnd/>
            <a:tailEnd/>
          </a:ln>
        </p:spPr>
        <p:txBody>
          <a:bodyPr wrap="square" anchor="ctr">
            <a:spAutoFit/>
          </a:bodyPr>
          <a:lstStyle/>
          <a:p>
            <a:pPr algn="ctr" eaLnBrk="0" hangingPunct="0"/>
            <a:r>
              <a:rPr lang="en-GB" altLang="en-US" sz="1500">
                <a:latin typeface="+mj-lt"/>
                <a:ea typeface="ＭＳ Ｐゴシック" pitchFamily="34" charset="-128"/>
              </a:rPr>
              <a:t>Waxed paper sleeve</a:t>
            </a:r>
          </a:p>
        </p:txBody>
      </p:sp>
      <p:sp>
        <p:nvSpPr>
          <p:cNvPr id="82951" name="Text Box 8"/>
          <p:cNvSpPr txBox="1">
            <a:spLocks noChangeArrowheads="1"/>
          </p:cNvSpPr>
          <p:nvPr/>
        </p:nvSpPr>
        <p:spPr bwMode="auto">
          <a:xfrm>
            <a:off x="1316378" y="4542652"/>
            <a:ext cx="1177245" cy="553998"/>
          </a:xfrm>
          <a:prstGeom prst="rect">
            <a:avLst/>
          </a:prstGeom>
          <a:noFill/>
          <a:ln w="9525">
            <a:noFill/>
            <a:miter lim="800000"/>
            <a:headEnd/>
            <a:tailEnd/>
          </a:ln>
        </p:spPr>
        <p:txBody>
          <a:bodyPr wrap="square" anchor="ctr">
            <a:spAutoFit/>
          </a:bodyPr>
          <a:lstStyle/>
          <a:p>
            <a:pPr algn="ctr" eaLnBrk="0" hangingPunct="0"/>
            <a:r>
              <a:rPr lang="en-GB" altLang="en-US" sz="1500">
                <a:latin typeface="+mj-lt"/>
                <a:ea typeface="ＭＳ Ｐゴシック" pitchFamily="34" charset="-128"/>
              </a:rPr>
              <a:t>Sealing disc</a:t>
            </a:r>
          </a:p>
        </p:txBody>
      </p:sp>
      <p:sp>
        <p:nvSpPr>
          <p:cNvPr id="82952" name="Line 9"/>
          <p:cNvSpPr>
            <a:spLocks noChangeShapeType="1"/>
          </p:cNvSpPr>
          <p:nvPr/>
        </p:nvSpPr>
        <p:spPr bwMode="auto">
          <a:xfrm>
            <a:off x="2571750" y="2218135"/>
            <a:ext cx="571500" cy="1085850"/>
          </a:xfrm>
          <a:prstGeom prst="line">
            <a:avLst/>
          </a:prstGeom>
          <a:noFill/>
          <a:ln w="22225">
            <a:solidFill>
              <a:schemeClr val="tx1"/>
            </a:solidFill>
            <a:round/>
            <a:headEnd/>
            <a:tailEnd type="stealth" w="med" len="sm"/>
          </a:ln>
        </p:spPr>
        <p:txBody>
          <a:bodyPr wrap="none" anchor="ctr"/>
          <a:lstStyle/>
          <a:p>
            <a:endParaRPr lang="en-US"/>
          </a:p>
        </p:txBody>
      </p:sp>
      <p:sp>
        <p:nvSpPr>
          <p:cNvPr id="82953" name="Line 10"/>
          <p:cNvSpPr>
            <a:spLocks noChangeShapeType="1"/>
          </p:cNvSpPr>
          <p:nvPr/>
        </p:nvSpPr>
        <p:spPr bwMode="auto">
          <a:xfrm flipH="1">
            <a:off x="5163741" y="2212181"/>
            <a:ext cx="742950" cy="1085850"/>
          </a:xfrm>
          <a:prstGeom prst="line">
            <a:avLst/>
          </a:prstGeom>
          <a:noFill/>
          <a:ln w="19050">
            <a:solidFill>
              <a:schemeClr val="tx1"/>
            </a:solidFill>
            <a:round/>
            <a:headEnd/>
            <a:tailEnd type="stealth" w="med" len="sm"/>
          </a:ln>
        </p:spPr>
        <p:txBody>
          <a:bodyPr wrap="none" anchor="ctr"/>
          <a:lstStyle/>
          <a:p>
            <a:endParaRPr lang="en-US"/>
          </a:p>
        </p:txBody>
      </p:sp>
      <p:sp>
        <p:nvSpPr>
          <p:cNvPr id="82954" name="Line 11"/>
          <p:cNvSpPr>
            <a:spLocks noChangeShapeType="1"/>
          </p:cNvSpPr>
          <p:nvPr/>
        </p:nvSpPr>
        <p:spPr bwMode="auto">
          <a:xfrm flipV="1">
            <a:off x="4031458" y="3835003"/>
            <a:ext cx="602456" cy="833438"/>
          </a:xfrm>
          <a:prstGeom prst="line">
            <a:avLst/>
          </a:prstGeom>
          <a:noFill/>
          <a:ln w="19050">
            <a:solidFill>
              <a:schemeClr val="tx1"/>
            </a:solidFill>
            <a:round/>
            <a:headEnd/>
            <a:tailEnd type="stealth" w="med" len="sm"/>
          </a:ln>
        </p:spPr>
        <p:txBody>
          <a:bodyPr wrap="none" anchor="ctr"/>
          <a:lstStyle/>
          <a:p>
            <a:endParaRPr lang="en-US"/>
          </a:p>
        </p:txBody>
      </p:sp>
      <p:sp>
        <p:nvSpPr>
          <p:cNvPr id="82955" name="Line 12"/>
          <p:cNvSpPr>
            <a:spLocks noChangeShapeType="1"/>
          </p:cNvSpPr>
          <p:nvPr/>
        </p:nvSpPr>
        <p:spPr bwMode="auto">
          <a:xfrm flipV="1">
            <a:off x="1933575" y="3403998"/>
            <a:ext cx="729854" cy="1264444"/>
          </a:xfrm>
          <a:prstGeom prst="line">
            <a:avLst/>
          </a:prstGeom>
          <a:noFill/>
          <a:ln w="19050">
            <a:solidFill>
              <a:schemeClr val="tx1"/>
            </a:solidFill>
            <a:round/>
            <a:headEnd/>
            <a:tailEnd type="stealth" w="med" len="sm"/>
          </a:ln>
        </p:spPr>
        <p:txBody>
          <a:bodyPr wrap="none" anchor="ctr"/>
          <a:lstStyle/>
          <a:p>
            <a:endParaRPr lang="en-US"/>
          </a:p>
        </p:txBody>
      </p:sp>
    </p:spTree>
    <p:extLst>
      <p:ext uri="{BB962C8B-B14F-4D97-AF65-F5344CB8AC3E}">
        <p14:creationId xmlns:p14="http://schemas.microsoft.com/office/powerpoint/2010/main" val="2565776803"/>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1" name="Rectangle 2"/>
          <p:cNvSpPr>
            <a:spLocks noGrp="1" noChangeArrowheads="1"/>
          </p:cNvSpPr>
          <p:nvPr>
            <p:ph type="title"/>
          </p:nvPr>
        </p:nvSpPr>
        <p:spPr>
          <a:xfrm>
            <a:off x="537766" y="976313"/>
            <a:ext cx="6172200" cy="583406"/>
          </a:xfrm>
        </p:spPr>
        <p:txBody>
          <a:bodyPr/>
          <a:lstStyle/>
          <a:p>
            <a:r>
              <a:rPr lang="en-US" altLang="en-US" dirty="0"/>
              <a:t>Tank Tracer</a:t>
            </a:r>
          </a:p>
        </p:txBody>
      </p:sp>
      <p:sp>
        <p:nvSpPr>
          <p:cNvPr id="4132" name="Rectangle 2"/>
          <p:cNvSpPr>
            <a:spLocks noChangeArrowheads="1"/>
          </p:cNvSpPr>
          <p:nvPr/>
        </p:nvSpPr>
        <p:spPr bwMode="auto">
          <a:xfrm>
            <a:off x="1143000" y="672584"/>
            <a:ext cx="6858000" cy="369332"/>
          </a:xfrm>
          <a:prstGeom prst="rect">
            <a:avLst/>
          </a:prstGeom>
          <a:noFill/>
          <a:ln w="9525">
            <a:noFill/>
            <a:miter lim="800000"/>
            <a:headEnd/>
            <a:tailEnd/>
          </a:ln>
        </p:spPr>
        <p:txBody>
          <a:bodyPr wrap="square" anchor="ctr">
            <a:spAutoFit/>
          </a:bodyPr>
          <a:lstStyle/>
          <a:p>
            <a:endParaRPr lang="en-GB">
              <a:latin typeface="Calibri" pitchFamily="34" charset="0"/>
            </a:endParaRPr>
          </a:p>
        </p:txBody>
      </p:sp>
      <p:graphicFrame>
        <p:nvGraphicFramePr>
          <p:cNvPr id="4129" name="Object 33"/>
          <p:cNvGraphicFramePr>
            <a:graphicFrameLocks noChangeAspect="1"/>
          </p:cNvGraphicFramePr>
          <p:nvPr/>
        </p:nvGraphicFramePr>
        <p:xfrm>
          <a:off x="1223963" y="2262189"/>
          <a:ext cx="3630216" cy="2650331"/>
        </p:xfrm>
        <a:graphic>
          <a:graphicData uri="http://schemas.openxmlformats.org/presentationml/2006/ole">
            <mc:AlternateContent xmlns:mc="http://schemas.openxmlformats.org/markup-compatibility/2006">
              <mc:Choice xmlns:v="urn:schemas-microsoft-com:vml" Requires="v">
                <p:oleObj name="Slide" r:id="rId2" imgW="4305300" imgH="3227388" progId="PowerPoint.Slide.8">
                  <p:embed/>
                </p:oleObj>
              </mc:Choice>
              <mc:Fallback>
                <p:oleObj name="Slide" r:id="rId2" imgW="4305300" imgH="3227388" progId="PowerPoint.Slide.8">
                  <p:embed/>
                  <p:pic>
                    <p:nvPicPr>
                      <p:cNvPr id="4129" name="Object 33"/>
                      <p:cNvPicPr>
                        <a:picLocks noChangeAspect="1" noChangeArrowheads="1"/>
                      </p:cNvPicPr>
                      <p:nvPr/>
                    </p:nvPicPr>
                    <p:blipFill>
                      <a:blip r:embed="rId3">
                        <a:extLst>
                          <a:ext uri="{28A0092B-C50C-407E-A947-70E740481C1C}">
                            <a14:useLocalDpi xmlns:a14="http://schemas.microsoft.com/office/drawing/2010/main" val="0"/>
                          </a:ext>
                        </a:extLst>
                      </a:blip>
                      <a:srcRect t="3346"/>
                      <a:stretch>
                        <a:fillRect/>
                      </a:stretch>
                    </p:blipFill>
                    <p:spPr bwMode="auto">
                      <a:xfrm>
                        <a:off x="1223963" y="2262189"/>
                        <a:ext cx="3630216" cy="265033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133" name="Rectangle 4"/>
          <p:cNvSpPr>
            <a:spLocks noChangeArrowheads="1"/>
          </p:cNvSpPr>
          <p:nvPr/>
        </p:nvSpPr>
        <p:spPr bwMode="auto">
          <a:xfrm>
            <a:off x="1143000" y="672584"/>
            <a:ext cx="6858000" cy="369332"/>
          </a:xfrm>
          <a:prstGeom prst="rect">
            <a:avLst/>
          </a:prstGeom>
          <a:noFill/>
          <a:ln w="9525">
            <a:noFill/>
            <a:miter lim="800000"/>
            <a:headEnd/>
            <a:tailEnd/>
          </a:ln>
        </p:spPr>
        <p:txBody>
          <a:bodyPr wrap="square" anchor="ctr">
            <a:spAutoFit/>
          </a:bodyPr>
          <a:lstStyle/>
          <a:p>
            <a:endParaRPr lang="en-GB">
              <a:latin typeface="Calibri" pitchFamily="34" charset="0"/>
            </a:endParaRPr>
          </a:p>
        </p:txBody>
      </p:sp>
      <p:sp>
        <p:nvSpPr>
          <p:cNvPr id="4134" name="TextBox 5"/>
          <p:cNvSpPr txBox="1">
            <a:spLocks noChangeArrowheads="1"/>
          </p:cNvSpPr>
          <p:nvPr/>
        </p:nvSpPr>
        <p:spPr bwMode="auto">
          <a:xfrm>
            <a:off x="4865200" y="2110372"/>
            <a:ext cx="3055144" cy="1246495"/>
          </a:xfrm>
          <a:prstGeom prst="rect">
            <a:avLst/>
          </a:prstGeom>
          <a:noFill/>
          <a:ln w="9525">
            <a:noFill/>
            <a:miter lim="800000"/>
            <a:headEnd/>
            <a:tailEnd/>
          </a:ln>
        </p:spPr>
        <p:txBody>
          <a:bodyPr wrap="square">
            <a:spAutoFit/>
          </a:bodyPr>
          <a:lstStyle/>
          <a:p>
            <a:r>
              <a:rPr lang="en-GB" sz="1500" u="sng">
                <a:latin typeface="+mj-lt"/>
                <a:cs typeface="Times New Roman" pitchFamily="18" charset="0"/>
              </a:rPr>
              <a:t>Priming</a:t>
            </a:r>
          </a:p>
          <a:p>
            <a:r>
              <a:rPr lang="en-GB" sz="1500">
                <a:latin typeface="+mj-lt"/>
                <a:cs typeface="Times New Roman" pitchFamily="18" charset="0"/>
              </a:rPr>
              <a:t>Mg + BaO</a:t>
            </a:r>
            <a:r>
              <a:rPr lang="en-GB" sz="1500" baseline="-25000">
                <a:latin typeface="+mj-lt"/>
                <a:cs typeface="Times New Roman" pitchFamily="18" charset="0"/>
              </a:rPr>
              <a:t>2</a:t>
            </a:r>
            <a:r>
              <a:rPr lang="en-GB" sz="1500">
                <a:latin typeface="+mj-lt"/>
                <a:cs typeface="Times New Roman" pitchFamily="18" charset="0"/>
              </a:rPr>
              <a:t> = </a:t>
            </a:r>
            <a:r>
              <a:rPr lang="en-GB" sz="1500" err="1">
                <a:latin typeface="+mj-lt"/>
                <a:cs typeface="Times New Roman" pitchFamily="18" charset="0"/>
              </a:rPr>
              <a:t>MgO</a:t>
            </a:r>
            <a:r>
              <a:rPr lang="en-GB" sz="1500">
                <a:latin typeface="+mj-lt"/>
                <a:cs typeface="Times New Roman" pitchFamily="18" charset="0"/>
              </a:rPr>
              <a:t> + </a:t>
            </a:r>
            <a:r>
              <a:rPr lang="en-GB" sz="1500" err="1">
                <a:latin typeface="+mj-lt"/>
                <a:cs typeface="Times New Roman" pitchFamily="18" charset="0"/>
              </a:rPr>
              <a:t>BaO</a:t>
            </a:r>
            <a:endParaRPr lang="en-GB" sz="1500">
              <a:latin typeface="+mj-lt"/>
              <a:cs typeface="Times New Roman" pitchFamily="18" charset="0"/>
            </a:endParaRPr>
          </a:p>
          <a:p>
            <a:r>
              <a:rPr lang="en-GB" sz="1500">
                <a:latin typeface="+mj-lt"/>
                <a:cs typeface="Times New Roman" pitchFamily="18" charset="0"/>
              </a:rPr>
              <a:t>Presses with binder to form ceramic-like layer which resists gun pressure.</a:t>
            </a:r>
          </a:p>
        </p:txBody>
      </p:sp>
      <p:sp>
        <p:nvSpPr>
          <p:cNvPr id="4135" name="TextBox 18"/>
          <p:cNvSpPr txBox="1">
            <a:spLocks noChangeArrowheads="1"/>
          </p:cNvSpPr>
          <p:nvPr/>
        </p:nvSpPr>
        <p:spPr bwMode="auto">
          <a:xfrm>
            <a:off x="4865200" y="3374994"/>
            <a:ext cx="3055144" cy="830997"/>
          </a:xfrm>
          <a:prstGeom prst="rect">
            <a:avLst/>
          </a:prstGeom>
          <a:noFill/>
          <a:ln w="9525">
            <a:noFill/>
            <a:miter lim="800000"/>
            <a:headEnd/>
            <a:tailEnd/>
          </a:ln>
        </p:spPr>
        <p:txBody>
          <a:bodyPr wrap="square">
            <a:spAutoFit/>
          </a:bodyPr>
          <a:lstStyle/>
          <a:p>
            <a:r>
              <a:rPr lang="en-GB" sz="1500" u="sng" dirty="0">
                <a:latin typeface="+mj-lt"/>
                <a:cs typeface="Times New Roman" pitchFamily="18" charset="0"/>
              </a:rPr>
              <a:t>Transfer mix</a:t>
            </a:r>
          </a:p>
          <a:p>
            <a:r>
              <a:rPr lang="en-GB" sz="1500" dirty="0">
                <a:latin typeface="+mj-lt"/>
                <a:cs typeface="Times New Roman" pitchFamily="18" charset="0"/>
              </a:rPr>
              <a:t>Usually a mixture of priming and main trace compositions</a:t>
            </a:r>
            <a:r>
              <a:rPr lang="en-GB" dirty="0">
                <a:latin typeface="Times New Roman" pitchFamily="18" charset="0"/>
                <a:cs typeface="Times New Roman" pitchFamily="18" charset="0"/>
              </a:rPr>
              <a:t>.</a:t>
            </a:r>
          </a:p>
        </p:txBody>
      </p:sp>
      <p:sp>
        <p:nvSpPr>
          <p:cNvPr id="4136" name="TextBox 19"/>
          <p:cNvSpPr txBox="1">
            <a:spLocks noChangeArrowheads="1"/>
          </p:cNvSpPr>
          <p:nvPr/>
        </p:nvSpPr>
        <p:spPr bwMode="auto">
          <a:xfrm>
            <a:off x="4864895" y="4265329"/>
            <a:ext cx="3055144" cy="784830"/>
          </a:xfrm>
          <a:prstGeom prst="rect">
            <a:avLst/>
          </a:prstGeom>
          <a:noFill/>
          <a:ln w="9525">
            <a:noFill/>
            <a:miter lim="800000"/>
            <a:headEnd/>
            <a:tailEnd/>
          </a:ln>
        </p:spPr>
        <p:txBody>
          <a:bodyPr wrap="square">
            <a:spAutoFit/>
          </a:bodyPr>
          <a:lstStyle/>
          <a:p>
            <a:r>
              <a:rPr lang="en-GB" sz="1500" u="sng">
                <a:latin typeface="+mj-lt"/>
                <a:cs typeface="Times New Roman" pitchFamily="18" charset="0"/>
              </a:rPr>
              <a:t>Main trace composition</a:t>
            </a:r>
          </a:p>
          <a:p>
            <a:r>
              <a:rPr lang="en-GB" sz="1500">
                <a:latin typeface="+mj-lt"/>
                <a:cs typeface="Times New Roman" pitchFamily="18" charset="0"/>
              </a:rPr>
              <a:t>Based on Mg + </a:t>
            </a:r>
            <a:r>
              <a:rPr lang="en-GB" sz="1500" err="1">
                <a:latin typeface="+mj-lt"/>
                <a:cs typeface="Times New Roman" pitchFamily="18" charset="0"/>
              </a:rPr>
              <a:t>Sr</a:t>
            </a:r>
            <a:r>
              <a:rPr lang="en-GB" sz="1500">
                <a:latin typeface="+mj-lt"/>
                <a:cs typeface="Times New Roman" pitchFamily="18" charset="0"/>
              </a:rPr>
              <a:t>(NO</a:t>
            </a:r>
            <a:r>
              <a:rPr lang="en-GB" sz="1500" baseline="-25000">
                <a:latin typeface="+mj-lt"/>
                <a:cs typeface="Times New Roman" pitchFamily="18" charset="0"/>
              </a:rPr>
              <a:t>3</a:t>
            </a:r>
            <a:r>
              <a:rPr lang="en-GB" sz="1500">
                <a:latin typeface="+mj-lt"/>
                <a:cs typeface="Times New Roman" pitchFamily="18" charset="0"/>
              </a:rPr>
              <a:t>)</a:t>
            </a:r>
            <a:r>
              <a:rPr lang="en-GB" sz="1500" baseline="-25000">
                <a:latin typeface="+mj-lt"/>
                <a:cs typeface="Times New Roman" pitchFamily="18" charset="0"/>
              </a:rPr>
              <a:t>2</a:t>
            </a:r>
            <a:r>
              <a:rPr lang="en-GB" sz="1500">
                <a:latin typeface="+mj-lt"/>
                <a:cs typeface="Times New Roman" pitchFamily="18" charset="0"/>
              </a:rPr>
              <a:t>, chlorinated binder.</a:t>
            </a:r>
          </a:p>
        </p:txBody>
      </p:sp>
    </p:spTree>
    <p:extLst>
      <p:ext uri="{BB962C8B-B14F-4D97-AF65-F5344CB8AC3E}">
        <p14:creationId xmlns:p14="http://schemas.microsoft.com/office/powerpoint/2010/main" val="1945384465"/>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E7BC07-1F60-55A6-127A-790E83E12D3F}"/>
              </a:ext>
            </a:extLst>
          </p:cNvPr>
          <p:cNvSpPr>
            <a:spLocks noGrp="1"/>
          </p:cNvSpPr>
          <p:nvPr>
            <p:ph type="title"/>
          </p:nvPr>
        </p:nvSpPr>
        <p:spPr>
          <a:xfrm>
            <a:off x="424364" y="692696"/>
            <a:ext cx="4147636" cy="617008"/>
          </a:xfrm>
          <a:solidFill>
            <a:schemeClr val="accent1"/>
          </a:solidFill>
        </p:spPr>
        <p:txBody>
          <a:bodyPr anchor="b">
            <a:normAutofit/>
          </a:bodyPr>
          <a:lstStyle/>
          <a:p>
            <a:r>
              <a:rPr lang="en-US" dirty="0" err="1"/>
              <a:t>Colour</a:t>
            </a:r>
            <a:r>
              <a:rPr lang="en-US" dirty="0"/>
              <a:t> Intensification</a:t>
            </a:r>
          </a:p>
        </p:txBody>
      </p:sp>
      <p:graphicFrame>
        <p:nvGraphicFramePr>
          <p:cNvPr id="7" name="Content Placeholder 6">
            <a:extLst>
              <a:ext uri="{FF2B5EF4-FFF2-40B4-BE49-F238E27FC236}">
                <a16:creationId xmlns:a16="http://schemas.microsoft.com/office/drawing/2014/main" id="{76A2C42F-CDEE-921F-F7B7-F33BADB18E38}"/>
              </a:ext>
            </a:extLst>
          </p:cNvPr>
          <p:cNvGraphicFramePr>
            <a:graphicFrameLocks noGrp="1"/>
          </p:cNvGraphicFramePr>
          <p:nvPr>
            <p:ph idx="1"/>
            <p:extLst>
              <p:ext uri="{D42A27DB-BD31-4B8C-83A1-F6EECF244321}">
                <p14:modId xmlns:p14="http://schemas.microsoft.com/office/powerpoint/2010/main" val="3519431400"/>
              </p:ext>
            </p:extLst>
          </p:nvPr>
        </p:nvGraphicFramePr>
        <p:xfrm>
          <a:off x="470738" y="1747964"/>
          <a:ext cx="8202524" cy="4665560"/>
        </p:xfrm>
        <a:graphic>
          <a:graphicData uri="http://schemas.openxmlformats.org/drawingml/2006/table">
            <a:tbl>
              <a:tblPr firstRow="1" bandRow="1">
                <a:tableStyleId>{C083E6E3-FA7D-4D7B-A595-EF9225AFEA82}</a:tableStyleId>
              </a:tblPr>
              <a:tblGrid>
                <a:gridCol w="2102584">
                  <a:extLst>
                    <a:ext uri="{9D8B030D-6E8A-4147-A177-3AD203B41FA5}">
                      <a16:colId xmlns:a16="http://schemas.microsoft.com/office/drawing/2014/main" val="450521119"/>
                    </a:ext>
                  </a:extLst>
                </a:gridCol>
                <a:gridCol w="1251062">
                  <a:extLst>
                    <a:ext uri="{9D8B030D-6E8A-4147-A177-3AD203B41FA5}">
                      <a16:colId xmlns:a16="http://schemas.microsoft.com/office/drawing/2014/main" val="1927909903"/>
                    </a:ext>
                  </a:extLst>
                </a:gridCol>
                <a:gridCol w="994734">
                  <a:extLst>
                    <a:ext uri="{9D8B030D-6E8A-4147-A177-3AD203B41FA5}">
                      <a16:colId xmlns:a16="http://schemas.microsoft.com/office/drawing/2014/main" val="2975587709"/>
                    </a:ext>
                  </a:extLst>
                </a:gridCol>
                <a:gridCol w="1426955">
                  <a:extLst>
                    <a:ext uri="{9D8B030D-6E8A-4147-A177-3AD203B41FA5}">
                      <a16:colId xmlns:a16="http://schemas.microsoft.com/office/drawing/2014/main" val="3870439517"/>
                    </a:ext>
                  </a:extLst>
                </a:gridCol>
                <a:gridCol w="1356474">
                  <a:extLst>
                    <a:ext uri="{9D8B030D-6E8A-4147-A177-3AD203B41FA5}">
                      <a16:colId xmlns:a16="http://schemas.microsoft.com/office/drawing/2014/main" val="2386537349"/>
                    </a:ext>
                  </a:extLst>
                </a:gridCol>
                <a:gridCol w="1070715">
                  <a:extLst>
                    <a:ext uri="{9D8B030D-6E8A-4147-A177-3AD203B41FA5}">
                      <a16:colId xmlns:a16="http://schemas.microsoft.com/office/drawing/2014/main" val="2940062319"/>
                    </a:ext>
                  </a:extLst>
                </a:gridCol>
              </a:tblGrid>
              <a:tr h="240148">
                <a:tc>
                  <a:txBody>
                    <a:bodyPr/>
                    <a:lstStyle/>
                    <a:p>
                      <a:endParaRPr lang="en-US" sz="1600"/>
                    </a:p>
                  </a:txBody>
                  <a:tcPr marL="54579" marR="54579" marT="27290" marB="27290"/>
                </a:tc>
                <a:tc>
                  <a:txBody>
                    <a:bodyPr/>
                    <a:lstStyle/>
                    <a:p>
                      <a:r>
                        <a:rPr lang="en-US" sz="1600"/>
                        <a:t>Prime</a:t>
                      </a:r>
                    </a:p>
                  </a:txBody>
                  <a:tcPr marL="54579" marR="54579" marT="27290" marB="27290"/>
                </a:tc>
                <a:tc>
                  <a:txBody>
                    <a:bodyPr/>
                    <a:lstStyle/>
                    <a:p>
                      <a:r>
                        <a:rPr lang="en-US" sz="1600"/>
                        <a:t>Red</a:t>
                      </a:r>
                    </a:p>
                  </a:txBody>
                  <a:tcPr marL="54579" marR="54579" marT="27290" marB="27290"/>
                </a:tc>
                <a:tc>
                  <a:txBody>
                    <a:bodyPr/>
                    <a:lstStyle/>
                    <a:p>
                      <a:r>
                        <a:rPr lang="en-US" sz="1600"/>
                        <a:t>Orange</a:t>
                      </a:r>
                    </a:p>
                  </a:txBody>
                  <a:tcPr marL="54579" marR="54579" marT="27290" marB="27290"/>
                </a:tc>
                <a:tc>
                  <a:txBody>
                    <a:bodyPr/>
                    <a:lstStyle/>
                    <a:p>
                      <a:r>
                        <a:rPr lang="en-US" sz="1600"/>
                        <a:t>Green </a:t>
                      </a:r>
                    </a:p>
                  </a:txBody>
                  <a:tcPr marL="54579" marR="54579" marT="27290" marB="27290"/>
                </a:tc>
                <a:tc>
                  <a:txBody>
                    <a:bodyPr/>
                    <a:lstStyle/>
                    <a:p>
                      <a:r>
                        <a:rPr lang="en-US" sz="1600"/>
                        <a:t>Blue</a:t>
                      </a:r>
                    </a:p>
                  </a:txBody>
                  <a:tcPr marL="54579" marR="54579" marT="27290" marB="27290"/>
                </a:tc>
                <a:extLst>
                  <a:ext uri="{0D108BD9-81ED-4DB2-BD59-A6C34878D82A}">
                    <a16:rowId xmlns:a16="http://schemas.microsoft.com/office/drawing/2014/main" val="3910998023"/>
                  </a:ext>
                </a:extLst>
              </a:tr>
              <a:tr h="240148">
                <a:tc>
                  <a:txBody>
                    <a:bodyPr/>
                    <a:lstStyle/>
                    <a:p>
                      <a:r>
                        <a:rPr lang="en-US" sz="1600"/>
                        <a:t>Red Gum</a:t>
                      </a:r>
                    </a:p>
                  </a:txBody>
                  <a:tcPr marL="54579" marR="54579" marT="27290" marB="27290"/>
                </a:tc>
                <a:tc>
                  <a:txBody>
                    <a:bodyPr/>
                    <a:lstStyle/>
                    <a:p>
                      <a:endParaRPr lang="en-US" sz="1600"/>
                    </a:p>
                  </a:txBody>
                  <a:tcPr marL="54579" marR="54579" marT="27290" marB="27290"/>
                </a:tc>
                <a:tc>
                  <a:txBody>
                    <a:bodyPr/>
                    <a:lstStyle/>
                    <a:p>
                      <a:r>
                        <a:rPr lang="en-US" sz="1600"/>
                        <a:t>9</a:t>
                      </a:r>
                    </a:p>
                  </a:txBody>
                  <a:tcPr marL="54579" marR="54579" marT="27290" marB="27290"/>
                </a:tc>
                <a:tc>
                  <a:txBody>
                    <a:bodyPr/>
                    <a:lstStyle/>
                    <a:p>
                      <a:r>
                        <a:rPr lang="en-US" sz="1600"/>
                        <a:t>9</a:t>
                      </a:r>
                    </a:p>
                  </a:txBody>
                  <a:tcPr marL="54579" marR="54579" marT="27290" marB="27290"/>
                </a:tc>
                <a:tc>
                  <a:txBody>
                    <a:bodyPr/>
                    <a:lstStyle/>
                    <a:p>
                      <a:r>
                        <a:rPr lang="en-US" sz="1600"/>
                        <a:t>5</a:t>
                      </a:r>
                    </a:p>
                  </a:txBody>
                  <a:tcPr marL="54579" marR="54579" marT="27290" marB="27290"/>
                </a:tc>
                <a:tc>
                  <a:txBody>
                    <a:bodyPr/>
                    <a:lstStyle/>
                    <a:p>
                      <a:r>
                        <a:rPr lang="en-US" sz="1600"/>
                        <a:t>9</a:t>
                      </a:r>
                    </a:p>
                  </a:txBody>
                  <a:tcPr marL="54579" marR="54579" marT="27290" marB="27290"/>
                </a:tc>
                <a:extLst>
                  <a:ext uri="{0D108BD9-81ED-4DB2-BD59-A6C34878D82A}">
                    <a16:rowId xmlns:a16="http://schemas.microsoft.com/office/drawing/2014/main" val="621431177"/>
                  </a:ext>
                </a:extLst>
              </a:tr>
              <a:tr h="240148">
                <a:tc>
                  <a:txBody>
                    <a:bodyPr/>
                    <a:lstStyle/>
                    <a:p>
                      <a:r>
                        <a:rPr lang="en-US" sz="1600"/>
                        <a:t>Charcoal</a:t>
                      </a:r>
                    </a:p>
                  </a:txBody>
                  <a:tcPr marL="54579" marR="54579" marT="27290" marB="27290"/>
                </a:tc>
                <a:tc>
                  <a:txBody>
                    <a:bodyPr/>
                    <a:lstStyle/>
                    <a:p>
                      <a:r>
                        <a:rPr lang="en-US" sz="1600"/>
                        <a:t>20</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1700513110"/>
                  </a:ext>
                </a:extLst>
              </a:tr>
              <a:tr h="240148">
                <a:tc>
                  <a:txBody>
                    <a:bodyPr/>
                    <a:lstStyle/>
                    <a:p>
                      <a:r>
                        <a:rPr lang="en-US" sz="1600"/>
                        <a:t>Magnalium</a:t>
                      </a:r>
                    </a:p>
                  </a:txBody>
                  <a:tcPr marL="54579" marR="54579" marT="27290" marB="27290"/>
                </a:tc>
                <a:tc>
                  <a:txBody>
                    <a:bodyPr/>
                    <a:lstStyle/>
                    <a:p>
                      <a:r>
                        <a:rPr lang="en-US" sz="1600"/>
                        <a:t>5</a:t>
                      </a:r>
                    </a:p>
                  </a:txBody>
                  <a:tcPr marL="54579" marR="54579" marT="27290" marB="27290"/>
                </a:tc>
                <a:tc>
                  <a:txBody>
                    <a:bodyPr/>
                    <a:lstStyle/>
                    <a:p>
                      <a:r>
                        <a:rPr lang="en-US" sz="1600"/>
                        <a:t>6</a:t>
                      </a:r>
                    </a:p>
                  </a:txBody>
                  <a:tcPr marL="54579" marR="54579" marT="27290" marB="27290"/>
                </a:tc>
                <a:tc>
                  <a:txBody>
                    <a:bodyPr/>
                    <a:lstStyle/>
                    <a:p>
                      <a:r>
                        <a:rPr lang="en-US" sz="1600"/>
                        <a:t>6</a:t>
                      </a:r>
                    </a:p>
                  </a:txBody>
                  <a:tcPr marL="54579" marR="54579" marT="27290" marB="27290"/>
                </a:tc>
                <a:tc>
                  <a:txBody>
                    <a:bodyPr/>
                    <a:lstStyle/>
                    <a:p>
                      <a:r>
                        <a:rPr lang="en-US" sz="1600"/>
                        <a:t>11</a:t>
                      </a:r>
                    </a:p>
                  </a:txBody>
                  <a:tcPr marL="54579" marR="54579" marT="27290" marB="27290"/>
                </a:tc>
                <a:tc>
                  <a:txBody>
                    <a:bodyPr/>
                    <a:lstStyle/>
                    <a:p>
                      <a:r>
                        <a:rPr lang="en-US" sz="1600"/>
                        <a:t>6</a:t>
                      </a:r>
                    </a:p>
                  </a:txBody>
                  <a:tcPr marL="54579" marR="54579" marT="27290" marB="27290"/>
                </a:tc>
                <a:extLst>
                  <a:ext uri="{0D108BD9-81ED-4DB2-BD59-A6C34878D82A}">
                    <a16:rowId xmlns:a16="http://schemas.microsoft.com/office/drawing/2014/main" val="1325815963"/>
                  </a:ext>
                </a:extLst>
              </a:tr>
              <a:tr h="240148">
                <a:tc>
                  <a:txBody>
                    <a:bodyPr/>
                    <a:lstStyle/>
                    <a:p>
                      <a:r>
                        <a:rPr lang="en-US" sz="1600"/>
                        <a:t>Potassium Perchlorate</a:t>
                      </a:r>
                    </a:p>
                  </a:txBody>
                  <a:tcPr marL="54579" marR="54579" marT="27290" marB="27290"/>
                </a:tc>
                <a:tc>
                  <a:txBody>
                    <a:bodyPr/>
                    <a:lstStyle/>
                    <a:p>
                      <a:r>
                        <a:rPr lang="en-US" sz="1600"/>
                        <a:t>55</a:t>
                      </a:r>
                    </a:p>
                  </a:txBody>
                  <a:tcPr marL="54579" marR="54579" marT="27290" marB="27290"/>
                </a:tc>
                <a:tc>
                  <a:txBody>
                    <a:bodyPr/>
                    <a:lstStyle/>
                    <a:p>
                      <a:r>
                        <a:rPr lang="en-US" sz="1600"/>
                        <a:t>55</a:t>
                      </a:r>
                    </a:p>
                  </a:txBody>
                  <a:tcPr marL="54579" marR="54579" marT="27290" marB="27290"/>
                </a:tc>
                <a:tc>
                  <a:txBody>
                    <a:bodyPr/>
                    <a:lstStyle/>
                    <a:p>
                      <a:r>
                        <a:rPr lang="en-US" sz="1600"/>
                        <a:t>55</a:t>
                      </a:r>
                    </a:p>
                  </a:txBody>
                  <a:tcPr marL="54579" marR="54579" marT="27290" marB="27290"/>
                </a:tc>
                <a:tc>
                  <a:txBody>
                    <a:bodyPr/>
                    <a:lstStyle/>
                    <a:p>
                      <a:r>
                        <a:rPr lang="en-US" sz="1600"/>
                        <a:t>30</a:t>
                      </a:r>
                    </a:p>
                  </a:txBody>
                  <a:tcPr marL="54579" marR="54579" marT="27290" marB="27290"/>
                </a:tc>
                <a:tc>
                  <a:txBody>
                    <a:bodyPr/>
                    <a:lstStyle/>
                    <a:p>
                      <a:r>
                        <a:rPr lang="en-US" sz="1600"/>
                        <a:t>55</a:t>
                      </a:r>
                    </a:p>
                  </a:txBody>
                  <a:tcPr marL="54579" marR="54579" marT="27290" marB="27290"/>
                </a:tc>
                <a:extLst>
                  <a:ext uri="{0D108BD9-81ED-4DB2-BD59-A6C34878D82A}">
                    <a16:rowId xmlns:a16="http://schemas.microsoft.com/office/drawing/2014/main" val="1960638658"/>
                  </a:ext>
                </a:extLst>
              </a:tr>
              <a:tr h="240148">
                <a:tc>
                  <a:txBody>
                    <a:bodyPr/>
                    <a:lstStyle/>
                    <a:p>
                      <a:r>
                        <a:rPr lang="en-US" sz="1600"/>
                        <a:t>Barium Nitrate</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r>
                        <a:rPr lang="en-US" sz="1600"/>
                        <a:t>24</a:t>
                      </a:r>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2624882676"/>
                  </a:ext>
                </a:extLst>
              </a:tr>
              <a:tr h="240148">
                <a:tc>
                  <a:txBody>
                    <a:bodyPr/>
                    <a:lstStyle/>
                    <a:p>
                      <a:r>
                        <a:rPr lang="en-US" sz="1600"/>
                        <a:t>Red Iron Oxide</a:t>
                      </a:r>
                    </a:p>
                  </a:txBody>
                  <a:tcPr marL="54579" marR="54579" marT="27290" marB="27290"/>
                </a:tc>
                <a:tc>
                  <a:txBody>
                    <a:bodyPr/>
                    <a:lstStyle/>
                    <a:p>
                      <a:r>
                        <a:rPr lang="en-US" sz="1600"/>
                        <a:t>5</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3891712679"/>
                  </a:ext>
                </a:extLst>
              </a:tr>
              <a:tr h="240148">
                <a:tc>
                  <a:txBody>
                    <a:bodyPr/>
                    <a:lstStyle/>
                    <a:p>
                      <a:r>
                        <a:rPr lang="en-US" sz="1600"/>
                        <a:t>Strontium Carbonate</a:t>
                      </a:r>
                    </a:p>
                  </a:txBody>
                  <a:tcPr marL="54579" marR="54579" marT="27290" marB="27290"/>
                </a:tc>
                <a:tc>
                  <a:txBody>
                    <a:bodyPr/>
                    <a:lstStyle/>
                    <a:p>
                      <a:endParaRPr lang="en-US" sz="1600"/>
                    </a:p>
                  </a:txBody>
                  <a:tcPr marL="54579" marR="54579" marT="27290" marB="27290"/>
                </a:tc>
                <a:tc>
                  <a:txBody>
                    <a:bodyPr/>
                    <a:lstStyle/>
                    <a:p>
                      <a:r>
                        <a:rPr lang="en-US" sz="1600"/>
                        <a:t>15</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3037025342"/>
                  </a:ext>
                </a:extLst>
              </a:tr>
              <a:tr h="240148">
                <a:tc>
                  <a:txBody>
                    <a:bodyPr/>
                    <a:lstStyle/>
                    <a:p>
                      <a:r>
                        <a:rPr lang="en-US" sz="1600"/>
                        <a:t>Calcium Carbonate</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r>
                        <a:rPr lang="en-US" sz="1600"/>
                        <a:t>15</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3573728735"/>
                  </a:ext>
                </a:extLst>
              </a:tr>
              <a:tr h="240148">
                <a:tc>
                  <a:txBody>
                    <a:bodyPr/>
                    <a:lstStyle/>
                    <a:p>
                      <a:r>
                        <a:rPr lang="en-US" sz="1600"/>
                        <a:t>Barium Carbonate</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r>
                        <a:rPr lang="en-US" sz="1600"/>
                        <a:t>15</a:t>
                      </a:r>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1055618463"/>
                  </a:ext>
                </a:extLst>
              </a:tr>
              <a:tr h="240148">
                <a:tc>
                  <a:txBody>
                    <a:bodyPr/>
                    <a:lstStyle/>
                    <a:p>
                      <a:r>
                        <a:rPr lang="en-US" sz="1600"/>
                        <a:t>Copper Carbonate</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r>
                        <a:rPr lang="en-US" sz="1600"/>
                        <a:t>15</a:t>
                      </a:r>
                    </a:p>
                  </a:txBody>
                  <a:tcPr marL="54579" marR="54579" marT="27290" marB="27290"/>
                </a:tc>
                <a:extLst>
                  <a:ext uri="{0D108BD9-81ED-4DB2-BD59-A6C34878D82A}">
                    <a16:rowId xmlns:a16="http://schemas.microsoft.com/office/drawing/2014/main" val="2556239787"/>
                  </a:ext>
                </a:extLst>
              </a:tr>
              <a:tr h="240148">
                <a:tc>
                  <a:txBody>
                    <a:bodyPr/>
                    <a:lstStyle/>
                    <a:p>
                      <a:r>
                        <a:rPr lang="en-US" sz="1600"/>
                        <a:t>Parlon</a:t>
                      </a:r>
                    </a:p>
                  </a:txBody>
                  <a:tcPr marL="54579" marR="54579" marT="27290" marB="27290"/>
                </a:tc>
                <a:tc>
                  <a:txBody>
                    <a:bodyPr/>
                    <a:lstStyle/>
                    <a:p>
                      <a:endParaRPr lang="en-US" sz="1600"/>
                    </a:p>
                  </a:txBody>
                  <a:tcPr marL="54579" marR="54579" marT="27290" marB="27290"/>
                </a:tc>
                <a:tc>
                  <a:txBody>
                    <a:bodyPr/>
                    <a:lstStyle/>
                    <a:p>
                      <a:r>
                        <a:rPr lang="en-US" sz="1600"/>
                        <a:t>15</a:t>
                      </a:r>
                    </a:p>
                  </a:txBody>
                  <a:tcPr marL="54579" marR="54579" marT="27290" marB="27290"/>
                </a:tc>
                <a:tc>
                  <a:txBody>
                    <a:bodyPr/>
                    <a:lstStyle/>
                    <a:p>
                      <a:r>
                        <a:rPr lang="en-US" sz="1600"/>
                        <a:t>15</a:t>
                      </a:r>
                    </a:p>
                  </a:txBody>
                  <a:tcPr marL="54579" marR="54579" marT="27290" marB="27290"/>
                </a:tc>
                <a:tc>
                  <a:txBody>
                    <a:bodyPr/>
                    <a:lstStyle/>
                    <a:p>
                      <a:r>
                        <a:rPr lang="en-US" sz="1600"/>
                        <a:t>15</a:t>
                      </a:r>
                    </a:p>
                  </a:txBody>
                  <a:tcPr marL="54579" marR="54579" marT="27290" marB="27290"/>
                </a:tc>
                <a:tc>
                  <a:txBody>
                    <a:bodyPr/>
                    <a:lstStyle/>
                    <a:p>
                      <a:r>
                        <a:rPr lang="en-US" sz="1600"/>
                        <a:t>15</a:t>
                      </a:r>
                    </a:p>
                  </a:txBody>
                  <a:tcPr marL="54579" marR="54579" marT="27290" marB="27290"/>
                </a:tc>
                <a:extLst>
                  <a:ext uri="{0D108BD9-81ED-4DB2-BD59-A6C34878D82A}">
                    <a16:rowId xmlns:a16="http://schemas.microsoft.com/office/drawing/2014/main" val="2742254246"/>
                  </a:ext>
                </a:extLst>
              </a:tr>
              <a:tr h="240148">
                <a:tc>
                  <a:txBody>
                    <a:bodyPr/>
                    <a:lstStyle/>
                    <a:p>
                      <a:r>
                        <a:rPr lang="en-US" sz="1600"/>
                        <a:t>Wood Meal (70 mesh)</a:t>
                      </a:r>
                    </a:p>
                  </a:txBody>
                  <a:tcPr marL="54579" marR="54579" marT="27290" marB="27290"/>
                </a:tc>
                <a:tc>
                  <a:txBody>
                    <a:bodyPr/>
                    <a:lstStyle/>
                    <a:p>
                      <a:r>
                        <a:rPr lang="en-US" sz="1600"/>
                        <a:t>6</a:t>
                      </a:r>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tc>
                  <a:txBody>
                    <a:bodyPr/>
                    <a:lstStyle/>
                    <a:p>
                      <a:endParaRPr lang="en-US" sz="1600"/>
                    </a:p>
                  </a:txBody>
                  <a:tcPr marL="54579" marR="54579" marT="27290" marB="27290"/>
                </a:tc>
                <a:extLst>
                  <a:ext uri="{0D108BD9-81ED-4DB2-BD59-A6C34878D82A}">
                    <a16:rowId xmlns:a16="http://schemas.microsoft.com/office/drawing/2014/main" val="830708133"/>
                  </a:ext>
                </a:extLst>
              </a:tr>
              <a:tr h="240148">
                <a:tc>
                  <a:txBody>
                    <a:bodyPr/>
                    <a:lstStyle/>
                    <a:p>
                      <a:r>
                        <a:rPr lang="en-US" sz="1600"/>
                        <a:t>Dextrine</a:t>
                      </a:r>
                    </a:p>
                  </a:txBody>
                  <a:tcPr marL="54579" marR="54579" marT="27290" marB="27290"/>
                </a:tc>
                <a:tc>
                  <a:txBody>
                    <a:bodyPr/>
                    <a:lstStyle/>
                    <a:p>
                      <a:r>
                        <a:rPr lang="en-US" sz="1600"/>
                        <a:t>4</a:t>
                      </a:r>
                    </a:p>
                  </a:txBody>
                  <a:tcPr marL="54579" marR="54579" marT="27290" marB="27290"/>
                </a:tc>
                <a:tc>
                  <a:txBody>
                    <a:bodyPr/>
                    <a:lstStyle/>
                    <a:p>
                      <a:r>
                        <a:rPr lang="en-US" sz="1600"/>
                        <a:t>4</a:t>
                      </a:r>
                    </a:p>
                  </a:txBody>
                  <a:tcPr marL="54579" marR="54579" marT="27290" marB="27290"/>
                </a:tc>
                <a:tc>
                  <a:txBody>
                    <a:bodyPr/>
                    <a:lstStyle/>
                    <a:p>
                      <a:r>
                        <a:rPr lang="en-US" sz="1600"/>
                        <a:t>4</a:t>
                      </a:r>
                    </a:p>
                  </a:txBody>
                  <a:tcPr marL="54579" marR="54579" marT="27290" marB="27290"/>
                </a:tc>
                <a:tc>
                  <a:txBody>
                    <a:bodyPr/>
                    <a:lstStyle/>
                    <a:p>
                      <a:r>
                        <a:rPr lang="en-US" sz="1600"/>
                        <a:t>4</a:t>
                      </a:r>
                    </a:p>
                  </a:txBody>
                  <a:tcPr marL="54579" marR="54579" marT="27290" marB="27290"/>
                </a:tc>
                <a:tc>
                  <a:txBody>
                    <a:bodyPr/>
                    <a:lstStyle/>
                    <a:p>
                      <a:r>
                        <a:rPr lang="en-US" sz="1600" dirty="0"/>
                        <a:t>4</a:t>
                      </a:r>
                    </a:p>
                  </a:txBody>
                  <a:tcPr marL="54579" marR="54579" marT="27290" marB="27290"/>
                </a:tc>
                <a:extLst>
                  <a:ext uri="{0D108BD9-81ED-4DB2-BD59-A6C34878D82A}">
                    <a16:rowId xmlns:a16="http://schemas.microsoft.com/office/drawing/2014/main" val="1531409380"/>
                  </a:ext>
                </a:extLst>
              </a:tr>
            </a:tbl>
          </a:graphicData>
        </a:graphic>
      </p:graphicFrame>
    </p:spTree>
    <p:extLst>
      <p:ext uri="{BB962C8B-B14F-4D97-AF65-F5344CB8AC3E}">
        <p14:creationId xmlns:p14="http://schemas.microsoft.com/office/powerpoint/2010/main" val="1043078192"/>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78" name="Text Placeholder 1">
            <a:extLst>
              <a:ext uri="{FF2B5EF4-FFF2-40B4-BE49-F238E27FC236}">
                <a16:creationId xmlns:a16="http://schemas.microsoft.com/office/drawing/2014/main" id="{1051E9A1-5D77-3B56-675B-89FC049395DD}"/>
              </a:ext>
            </a:extLst>
          </p:cNvPr>
          <p:cNvSpPr>
            <a:spLocks noGrp="1"/>
          </p:cNvSpPr>
          <p:nvPr>
            <p:ph type="body" sz="quarter" idx="19"/>
          </p:nvPr>
        </p:nvSpPr>
        <p:spPr>
          <a:xfrm>
            <a:off x="0" y="1440000"/>
            <a:ext cx="9144900" cy="4660763"/>
          </a:xfrm>
        </p:spPr>
        <p:txBody>
          <a:bodyPr/>
          <a:lstStyle/>
          <a:p>
            <a:endParaRPr lang="en-US" dirty="0"/>
          </a:p>
        </p:txBody>
      </p:sp>
      <p:sp>
        <p:nvSpPr>
          <p:cNvPr id="86020" name="Rectangle 1077"/>
          <p:cNvSpPr>
            <a:spLocks noGrp="1" noChangeArrowheads="1"/>
          </p:cNvSpPr>
          <p:nvPr>
            <p:ph type="title"/>
          </p:nvPr>
        </p:nvSpPr>
        <p:spPr>
          <a:xfrm>
            <a:off x="387350" y="93663"/>
            <a:ext cx="6435725" cy="522287"/>
          </a:xfrm>
        </p:spPr>
        <p:txBody>
          <a:bodyPr vert="horz" wrap="square" lIns="90488" tIns="44450" rIns="90488" bIns="44450" numCol="1" rtlCol="0" anchor="ctr" anchorCtr="0" compatLnSpc="1">
            <a:prstTxWarp prst="textNoShape">
              <a:avLst/>
            </a:prstTxWarp>
            <a:normAutofit/>
          </a:bodyPr>
          <a:lstStyle/>
          <a:p>
            <a:r>
              <a:rPr lang="en-GB" altLang="en-US" b="1" kern="1200">
                <a:latin typeface="+mj-lt"/>
                <a:ea typeface="+mj-ea"/>
                <a:cs typeface="+mj-cs"/>
              </a:rPr>
              <a:t>The Laser and IR Threat Spectrum</a:t>
            </a:r>
          </a:p>
        </p:txBody>
      </p:sp>
      <p:sp>
        <p:nvSpPr>
          <p:cNvPr id="86018" name="Text Box 1027"/>
          <p:cNvSpPr txBox="1">
            <a:spLocks noChangeArrowheads="1"/>
          </p:cNvSpPr>
          <p:nvPr/>
        </p:nvSpPr>
        <p:spPr bwMode="auto">
          <a:xfrm>
            <a:off x="566738" y="5487989"/>
            <a:ext cx="8379619" cy="612775"/>
          </a:xfrm>
          <a:prstGeom prst="rect">
            <a:avLst/>
          </a:prstGeom>
          <a:solidFill>
            <a:srgbClr val="877E79"/>
          </a:solidFill>
          <a:ln>
            <a:noFill/>
          </a:ln>
          <a:effectLst/>
        </p:spPr>
        <p:txBody>
          <a:bodyPr vert="horz" wrap="square" lIns="91440" tIns="45720" rIns="91440" bIns="45720" numCol="1" rtlCol="0" anchor="ctr" anchorCtr="0" compatLnSpc="1">
            <a:prstTxWarp prst="textNoShape">
              <a:avLst/>
            </a:prstTxWarp>
            <a:normAutofit/>
          </a:bodyPr>
          <a:lstStyle/>
          <a:p>
            <a:pPr algn="ctr" defTabSz="685761">
              <a:spcBef>
                <a:spcPct val="10000"/>
              </a:spcBef>
              <a:spcAft>
                <a:spcPct val="10000"/>
              </a:spcAft>
              <a:buClr>
                <a:srgbClr val="FF1C1C"/>
              </a:buClr>
              <a:buSzPct val="80000"/>
            </a:pPr>
            <a:r>
              <a:rPr lang="en-GB" altLang="en-US" sz="1350" b="0" kern="1200">
                <a:solidFill>
                  <a:schemeClr val="tx1"/>
                </a:solidFill>
                <a:latin typeface="+mn-lt"/>
                <a:ea typeface="+mn-ea"/>
                <a:cs typeface="+mn-cs"/>
              </a:rPr>
              <a:t>After  C Coleman  J. Defence Science </a:t>
            </a:r>
            <a:r>
              <a:rPr lang="en-GB" altLang="en-US" sz="1350" b="0" u="sng" kern="1200">
                <a:solidFill>
                  <a:schemeClr val="tx1"/>
                </a:solidFill>
                <a:latin typeface="+mn-lt"/>
                <a:ea typeface="+mn-ea"/>
                <a:cs typeface="+mn-cs"/>
              </a:rPr>
              <a:t>5</a:t>
            </a:r>
            <a:r>
              <a:rPr lang="en-GB" altLang="en-US" sz="1350" b="0" kern="1200">
                <a:solidFill>
                  <a:schemeClr val="tx1"/>
                </a:solidFill>
                <a:latin typeface="+mn-lt"/>
                <a:ea typeface="+mn-ea"/>
                <a:cs typeface="+mn-cs"/>
              </a:rPr>
              <a:t>, 303 (2000)</a:t>
            </a:r>
          </a:p>
        </p:txBody>
      </p:sp>
      <p:grpSp>
        <p:nvGrpSpPr>
          <p:cNvPr id="86019" name="Group 1028"/>
          <p:cNvGrpSpPr>
            <a:grpSpLocks/>
          </p:cNvGrpSpPr>
          <p:nvPr/>
        </p:nvGrpSpPr>
        <p:grpSpPr bwMode="auto">
          <a:xfrm>
            <a:off x="899592" y="1546254"/>
            <a:ext cx="7037263" cy="4259010"/>
            <a:chOff x="356" y="1298"/>
            <a:chExt cx="4714" cy="2790"/>
          </a:xfrm>
        </p:grpSpPr>
        <p:grpSp>
          <p:nvGrpSpPr>
            <p:cNvPr id="86021" name="Group 1029"/>
            <p:cNvGrpSpPr>
              <a:grpSpLocks/>
            </p:cNvGrpSpPr>
            <p:nvPr/>
          </p:nvGrpSpPr>
          <p:grpSpPr bwMode="auto">
            <a:xfrm>
              <a:off x="356" y="1298"/>
              <a:ext cx="4714" cy="2790"/>
              <a:chOff x="360" y="1298"/>
              <a:chExt cx="4714" cy="2790"/>
            </a:xfrm>
          </p:grpSpPr>
          <p:sp>
            <p:nvSpPr>
              <p:cNvPr id="86023" name="Text Box 1030"/>
              <p:cNvSpPr txBox="1">
                <a:spLocks noChangeArrowheads="1"/>
              </p:cNvSpPr>
              <p:nvPr/>
            </p:nvSpPr>
            <p:spPr bwMode="auto">
              <a:xfrm>
                <a:off x="360" y="1332"/>
                <a:ext cx="1547" cy="2243"/>
              </a:xfrm>
              <a:prstGeom prst="rect">
                <a:avLst/>
              </a:prstGeom>
              <a:noFill/>
              <a:ln w="9525">
                <a:noFill/>
                <a:miter lim="800000"/>
                <a:headEnd/>
                <a:tailEnd/>
              </a:ln>
            </p:spPr>
            <p:txBody>
              <a:bodyPr>
                <a:spAutoFit/>
              </a:bodyPr>
              <a:lstStyle/>
              <a:p>
                <a:pPr defTabSz="737235">
                  <a:spcBef>
                    <a:spcPct val="100000"/>
                  </a:spcBef>
                  <a:spcAft>
                    <a:spcPct val="100000"/>
                  </a:spcAft>
                </a:pPr>
                <a:r>
                  <a:rPr lang="en-US" altLang="en-US" sz="1129" kern="1200">
                    <a:solidFill>
                      <a:schemeClr val="tx1"/>
                    </a:solidFill>
                    <a:latin typeface="Calibri" pitchFamily="34" charset="0"/>
                    <a:ea typeface="+mn-ea"/>
                    <a:cs typeface="+mn-cs"/>
                  </a:rPr>
                  <a:t>Laser Radars</a:t>
                </a:r>
              </a:p>
              <a:p>
                <a:pPr defTabSz="737235">
                  <a:spcBef>
                    <a:spcPct val="100000"/>
                  </a:spcBef>
                  <a:spcAft>
                    <a:spcPct val="100000"/>
                  </a:spcAft>
                </a:pPr>
                <a:r>
                  <a:rPr lang="en-US" altLang="en-US" sz="1129" kern="1200">
                    <a:solidFill>
                      <a:schemeClr val="tx1"/>
                    </a:solidFill>
                    <a:latin typeface="Calibri" pitchFamily="34" charset="0"/>
                    <a:ea typeface="+mn-ea"/>
                    <a:cs typeface="+mn-cs"/>
                  </a:rPr>
                  <a:t>Laser CLOS, Beamriders</a:t>
                </a:r>
              </a:p>
              <a:p>
                <a:pPr defTabSz="737235">
                  <a:spcBef>
                    <a:spcPct val="100000"/>
                  </a:spcBef>
                  <a:spcAft>
                    <a:spcPct val="100000"/>
                  </a:spcAft>
                </a:pPr>
                <a:r>
                  <a:rPr lang="en-US" altLang="en-US" sz="1129" kern="1200">
                    <a:solidFill>
                      <a:schemeClr val="tx1"/>
                    </a:solidFill>
                    <a:latin typeface="Calibri" pitchFamily="34" charset="0"/>
                    <a:ea typeface="+mn-ea"/>
                    <a:cs typeface="+mn-cs"/>
                  </a:rPr>
                  <a:t>Laser Rangefinders, Trackers</a:t>
                </a:r>
              </a:p>
              <a:p>
                <a:pPr defTabSz="737235">
                  <a:spcBef>
                    <a:spcPct val="100000"/>
                  </a:spcBef>
                  <a:spcAft>
                    <a:spcPct val="100000"/>
                  </a:spcAft>
                </a:pPr>
                <a:r>
                  <a:rPr lang="en-US" altLang="en-US" sz="1129" kern="1200">
                    <a:solidFill>
                      <a:schemeClr val="tx1"/>
                    </a:solidFill>
                    <a:latin typeface="Calibri" pitchFamily="34" charset="0"/>
                    <a:ea typeface="+mn-ea"/>
                    <a:cs typeface="+mn-cs"/>
                  </a:rPr>
                  <a:t>EOCM/IRCM</a:t>
                </a:r>
              </a:p>
              <a:p>
                <a:pPr defTabSz="737235">
                  <a:spcBef>
                    <a:spcPct val="100000"/>
                  </a:spcBef>
                  <a:spcAft>
                    <a:spcPct val="100000"/>
                  </a:spcAft>
                </a:pPr>
                <a:r>
                  <a:rPr lang="en-US" altLang="en-US" sz="1129" kern="1200">
                    <a:solidFill>
                      <a:schemeClr val="tx1"/>
                    </a:solidFill>
                    <a:latin typeface="Calibri" pitchFamily="34" charset="0"/>
                    <a:ea typeface="+mn-ea"/>
                    <a:cs typeface="+mn-cs"/>
                  </a:rPr>
                  <a:t>EO Acquisition, Tracking</a:t>
                </a:r>
              </a:p>
              <a:p>
                <a:pPr defTabSz="737235">
                  <a:spcBef>
                    <a:spcPct val="100000"/>
                  </a:spcBef>
                  <a:spcAft>
                    <a:spcPct val="100000"/>
                  </a:spcAft>
                </a:pPr>
                <a:r>
                  <a:rPr lang="en-US" altLang="en-US" sz="1129" kern="1200">
                    <a:solidFill>
                      <a:schemeClr val="tx1"/>
                    </a:solidFill>
                    <a:latin typeface="Calibri" pitchFamily="34" charset="0"/>
                    <a:ea typeface="+mn-ea"/>
                    <a:cs typeface="+mn-cs"/>
                  </a:rPr>
                  <a:t>IR Seekers</a:t>
                </a:r>
                <a:endParaRPr lang="en-US" altLang="en-US" sz="1050">
                  <a:latin typeface="Calibri" pitchFamily="34" charset="0"/>
                </a:endParaRPr>
              </a:p>
            </p:txBody>
          </p:sp>
          <p:grpSp>
            <p:nvGrpSpPr>
              <p:cNvPr id="86024" name="Group 1031"/>
              <p:cNvGrpSpPr>
                <a:grpSpLocks/>
              </p:cNvGrpSpPr>
              <p:nvPr/>
            </p:nvGrpSpPr>
            <p:grpSpPr bwMode="auto">
              <a:xfrm>
                <a:off x="1776" y="1298"/>
                <a:ext cx="3298" cy="2790"/>
                <a:chOff x="1776" y="1298"/>
                <a:chExt cx="3298" cy="2790"/>
              </a:xfrm>
            </p:grpSpPr>
            <p:grpSp>
              <p:nvGrpSpPr>
                <p:cNvPr id="86025" name="Group 1032"/>
                <p:cNvGrpSpPr>
                  <a:grpSpLocks/>
                </p:cNvGrpSpPr>
                <p:nvPr/>
              </p:nvGrpSpPr>
              <p:grpSpPr bwMode="auto">
                <a:xfrm>
                  <a:off x="1896" y="1298"/>
                  <a:ext cx="3072" cy="2258"/>
                  <a:chOff x="1152" y="1152"/>
                  <a:chExt cx="3072" cy="2258"/>
                </a:xfrm>
              </p:grpSpPr>
              <p:sp>
                <p:nvSpPr>
                  <p:cNvPr id="86052" name="Rectangle 1033"/>
                  <p:cNvSpPr>
                    <a:spLocks noChangeArrowheads="1"/>
                  </p:cNvSpPr>
                  <p:nvPr/>
                </p:nvSpPr>
                <p:spPr bwMode="auto">
                  <a:xfrm>
                    <a:off x="1152" y="1152"/>
                    <a:ext cx="3072" cy="2256"/>
                  </a:xfrm>
                  <a:prstGeom prst="rect">
                    <a:avLst/>
                  </a:prstGeom>
                  <a:noFill/>
                  <a:ln w="9525">
                    <a:solidFill>
                      <a:schemeClr val="tx1"/>
                    </a:solidFill>
                    <a:miter lim="800000"/>
                    <a:headEnd/>
                    <a:tailEnd/>
                  </a:ln>
                </p:spPr>
                <p:txBody>
                  <a:bodyPr wrap="none" anchor="ctr"/>
                  <a:lstStyle/>
                  <a:p>
                    <a:endParaRPr lang="en-GB">
                      <a:latin typeface="Calibri" pitchFamily="34" charset="0"/>
                    </a:endParaRPr>
                  </a:p>
                </p:txBody>
              </p:sp>
              <p:sp>
                <p:nvSpPr>
                  <p:cNvPr id="86053" name="Line 1034"/>
                  <p:cNvSpPr>
                    <a:spLocks noChangeShapeType="1"/>
                  </p:cNvSpPr>
                  <p:nvPr/>
                </p:nvSpPr>
                <p:spPr bwMode="auto">
                  <a:xfrm flipV="1">
                    <a:off x="1387" y="1152"/>
                    <a:ext cx="0" cy="2256"/>
                  </a:xfrm>
                  <a:prstGeom prst="line">
                    <a:avLst/>
                  </a:prstGeom>
                  <a:noFill/>
                  <a:ln w="9525">
                    <a:solidFill>
                      <a:schemeClr val="tx1"/>
                    </a:solidFill>
                    <a:round/>
                    <a:headEnd/>
                    <a:tailEnd/>
                  </a:ln>
                </p:spPr>
                <p:txBody>
                  <a:bodyPr wrap="none" anchor="ctr"/>
                  <a:lstStyle/>
                  <a:p>
                    <a:endParaRPr lang="en-US"/>
                  </a:p>
                </p:txBody>
              </p:sp>
              <p:sp>
                <p:nvSpPr>
                  <p:cNvPr id="86054" name="Line 1035"/>
                  <p:cNvSpPr>
                    <a:spLocks noChangeShapeType="1"/>
                  </p:cNvSpPr>
                  <p:nvPr/>
                </p:nvSpPr>
                <p:spPr bwMode="auto">
                  <a:xfrm flipV="1">
                    <a:off x="1539" y="1152"/>
                    <a:ext cx="0" cy="2256"/>
                  </a:xfrm>
                  <a:prstGeom prst="line">
                    <a:avLst/>
                  </a:prstGeom>
                  <a:noFill/>
                  <a:ln w="9525">
                    <a:solidFill>
                      <a:schemeClr val="tx1"/>
                    </a:solidFill>
                    <a:round/>
                    <a:headEnd/>
                    <a:tailEnd/>
                  </a:ln>
                </p:spPr>
                <p:txBody>
                  <a:bodyPr wrap="none" anchor="ctr"/>
                  <a:lstStyle/>
                  <a:p>
                    <a:endParaRPr lang="en-US"/>
                  </a:p>
                </p:txBody>
              </p:sp>
              <p:sp>
                <p:nvSpPr>
                  <p:cNvPr id="86055" name="Line 1036"/>
                  <p:cNvSpPr>
                    <a:spLocks noChangeShapeType="1"/>
                  </p:cNvSpPr>
                  <p:nvPr/>
                </p:nvSpPr>
                <p:spPr bwMode="auto">
                  <a:xfrm flipV="1">
                    <a:off x="1667" y="1152"/>
                    <a:ext cx="0" cy="2256"/>
                  </a:xfrm>
                  <a:prstGeom prst="line">
                    <a:avLst/>
                  </a:prstGeom>
                  <a:noFill/>
                  <a:ln w="9525">
                    <a:solidFill>
                      <a:schemeClr val="tx1"/>
                    </a:solidFill>
                    <a:round/>
                    <a:headEnd/>
                    <a:tailEnd/>
                  </a:ln>
                </p:spPr>
                <p:txBody>
                  <a:bodyPr wrap="none" anchor="ctr"/>
                  <a:lstStyle/>
                  <a:p>
                    <a:endParaRPr lang="en-US"/>
                  </a:p>
                </p:txBody>
              </p:sp>
              <p:sp>
                <p:nvSpPr>
                  <p:cNvPr id="86056" name="Line 1037"/>
                  <p:cNvSpPr>
                    <a:spLocks noChangeShapeType="1"/>
                  </p:cNvSpPr>
                  <p:nvPr/>
                </p:nvSpPr>
                <p:spPr bwMode="auto">
                  <a:xfrm flipV="1">
                    <a:off x="1787" y="1152"/>
                    <a:ext cx="0" cy="2256"/>
                  </a:xfrm>
                  <a:prstGeom prst="line">
                    <a:avLst/>
                  </a:prstGeom>
                  <a:noFill/>
                  <a:ln w="9525">
                    <a:solidFill>
                      <a:schemeClr val="tx1"/>
                    </a:solidFill>
                    <a:round/>
                    <a:headEnd/>
                    <a:tailEnd/>
                  </a:ln>
                </p:spPr>
                <p:txBody>
                  <a:bodyPr wrap="none" anchor="ctr"/>
                  <a:lstStyle/>
                  <a:p>
                    <a:endParaRPr lang="en-US"/>
                  </a:p>
                </p:txBody>
              </p:sp>
              <p:sp>
                <p:nvSpPr>
                  <p:cNvPr id="86057" name="Line 1038"/>
                  <p:cNvSpPr>
                    <a:spLocks noChangeShapeType="1"/>
                  </p:cNvSpPr>
                  <p:nvPr/>
                </p:nvSpPr>
                <p:spPr bwMode="auto">
                  <a:xfrm flipV="1">
                    <a:off x="1881" y="1152"/>
                    <a:ext cx="0" cy="2256"/>
                  </a:xfrm>
                  <a:prstGeom prst="line">
                    <a:avLst/>
                  </a:prstGeom>
                  <a:noFill/>
                  <a:ln w="9525">
                    <a:solidFill>
                      <a:schemeClr val="tx1"/>
                    </a:solidFill>
                    <a:round/>
                    <a:headEnd/>
                    <a:tailEnd/>
                  </a:ln>
                </p:spPr>
                <p:txBody>
                  <a:bodyPr wrap="none" anchor="ctr"/>
                  <a:lstStyle/>
                  <a:p>
                    <a:endParaRPr lang="en-US"/>
                  </a:p>
                </p:txBody>
              </p:sp>
              <p:sp>
                <p:nvSpPr>
                  <p:cNvPr id="86058" name="Line 1039"/>
                  <p:cNvSpPr>
                    <a:spLocks noChangeShapeType="1"/>
                  </p:cNvSpPr>
                  <p:nvPr/>
                </p:nvSpPr>
                <p:spPr bwMode="auto">
                  <a:xfrm flipV="1">
                    <a:off x="1967" y="1154"/>
                    <a:ext cx="0" cy="2256"/>
                  </a:xfrm>
                  <a:prstGeom prst="line">
                    <a:avLst/>
                  </a:prstGeom>
                  <a:noFill/>
                  <a:ln w="9525">
                    <a:solidFill>
                      <a:schemeClr val="tx1"/>
                    </a:solidFill>
                    <a:round/>
                    <a:headEnd/>
                    <a:tailEnd/>
                  </a:ln>
                </p:spPr>
                <p:txBody>
                  <a:bodyPr wrap="none" anchor="ctr"/>
                  <a:lstStyle/>
                  <a:p>
                    <a:endParaRPr lang="en-US"/>
                  </a:p>
                </p:txBody>
              </p:sp>
              <p:sp>
                <p:nvSpPr>
                  <p:cNvPr id="86059" name="Line 1040"/>
                  <p:cNvSpPr>
                    <a:spLocks noChangeShapeType="1"/>
                  </p:cNvSpPr>
                  <p:nvPr/>
                </p:nvSpPr>
                <p:spPr bwMode="auto">
                  <a:xfrm flipV="1">
                    <a:off x="2043" y="1152"/>
                    <a:ext cx="0" cy="2256"/>
                  </a:xfrm>
                  <a:prstGeom prst="line">
                    <a:avLst/>
                  </a:prstGeom>
                  <a:noFill/>
                  <a:ln w="9525">
                    <a:solidFill>
                      <a:schemeClr val="tx1"/>
                    </a:solidFill>
                    <a:round/>
                    <a:headEnd/>
                    <a:tailEnd/>
                  </a:ln>
                </p:spPr>
                <p:txBody>
                  <a:bodyPr wrap="none" anchor="ctr"/>
                  <a:lstStyle/>
                  <a:p>
                    <a:endParaRPr lang="en-US"/>
                  </a:p>
                </p:txBody>
              </p:sp>
              <p:sp>
                <p:nvSpPr>
                  <p:cNvPr id="86060" name="Line 1041"/>
                  <p:cNvSpPr>
                    <a:spLocks noChangeShapeType="1"/>
                  </p:cNvSpPr>
                  <p:nvPr/>
                </p:nvSpPr>
                <p:spPr bwMode="auto">
                  <a:xfrm flipV="1">
                    <a:off x="2539" y="1152"/>
                    <a:ext cx="0" cy="2256"/>
                  </a:xfrm>
                  <a:prstGeom prst="line">
                    <a:avLst/>
                  </a:prstGeom>
                  <a:noFill/>
                  <a:ln w="9525">
                    <a:solidFill>
                      <a:schemeClr val="tx1"/>
                    </a:solidFill>
                    <a:round/>
                    <a:headEnd/>
                    <a:tailEnd/>
                  </a:ln>
                </p:spPr>
                <p:txBody>
                  <a:bodyPr wrap="none" anchor="ctr"/>
                  <a:lstStyle/>
                  <a:p>
                    <a:endParaRPr lang="en-US"/>
                  </a:p>
                </p:txBody>
              </p:sp>
              <p:sp>
                <p:nvSpPr>
                  <p:cNvPr id="86061" name="Line 1042"/>
                  <p:cNvSpPr>
                    <a:spLocks noChangeShapeType="1"/>
                  </p:cNvSpPr>
                  <p:nvPr/>
                </p:nvSpPr>
                <p:spPr bwMode="auto">
                  <a:xfrm flipV="1">
                    <a:off x="2843" y="1152"/>
                    <a:ext cx="0" cy="2256"/>
                  </a:xfrm>
                  <a:prstGeom prst="line">
                    <a:avLst/>
                  </a:prstGeom>
                  <a:noFill/>
                  <a:ln w="9525">
                    <a:solidFill>
                      <a:schemeClr val="tx1"/>
                    </a:solidFill>
                    <a:round/>
                    <a:headEnd/>
                    <a:tailEnd/>
                  </a:ln>
                </p:spPr>
                <p:txBody>
                  <a:bodyPr wrap="none" anchor="ctr"/>
                  <a:lstStyle/>
                  <a:p>
                    <a:endParaRPr lang="en-US"/>
                  </a:p>
                </p:txBody>
              </p:sp>
              <p:sp>
                <p:nvSpPr>
                  <p:cNvPr id="86062" name="Line 1043"/>
                  <p:cNvSpPr>
                    <a:spLocks noChangeShapeType="1"/>
                  </p:cNvSpPr>
                  <p:nvPr/>
                </p:nvSpPr>
                <p:spPr bwMode="auto">
                  <a:xfrm flipV="1">
                    <a:off x="3051" y="1152"/>
                    <a:ext cx="0" cy="2256"/>
                  </a:xfrm>
                  <a:prstGeom prst="line">
                    <a:avLst/>
                  </a:prstGeom>
                  <a:noFill/>
                  <a:ln w="9525">
                    <a:solidFill>
                      <a:schemeClr val="tx1"/>
                    </a:solidFill>
                    <a:round/>
                    <a:headEnd/>
                    <a:tailEnd/>
                  </a:ln>
                </p:spPr>
                <p:txBody>
                  <a:bodyPr wrap="none" anchor="ctr"/>
                  <a:lstStyle/>
                  <a:p>
                    <a:endParaRPr lang="en-US"/>
                  </a:p>
                </p:txBody>
              </p:sp>
              <p:sp>
                <p:nvSpPr>
                  <p:cNvPr id="86063" name="Line 1044"/>
                  <p:cNvSpPr>
                    <a:spLocks noChangeShapeType="1"/>
                  </p:cNvSpPr>
                  <p:nvPr/>
                </p:nvSpPr>
                <p:spPr bwMode="auto">
                  <a:xfrm flipV="1">
                    <a:off x="3219" y="1152"/>
                    <a:ext cx="0" cy="2256"/>
                  </a:xfrm>
                  <a:prstGeom prst="line">
                    <a:avLst/>
                  </a:prstGeom>
                  <a:noFill/>
                  <a:ln w="9525">
                    <a:solidFill>
                      <a:schemeClr val="tx1"/>
                    </a:solidFill>
                    <a:round/>
                    <a:headEnd/>
                    <a:tailEnd/>
                  </a:ln>
                </p:spPr>
                <p:txBody>
                  <a:bodyPr wrap="none" anchor="ctr"/>
                  <a:lstStyle/>
                  <a:p>
                    <a:endParaRPr lang="en-US"/>
                  </a:p>
                </p:txBody>
              </p:sp>
              <p:sp>
                <p:nvSpPr>
                  <p:cNvPr id="86064" name="Line 1045"/>
                  <p:cNvSpPr>
                    <a:spLocks noChangeShapeType="1"/>
                  </p:cNvSpPr>
                  <p:nvPr/>
                </p:nvSpPr>
                <p:spPr bwMode="auto">
                  <a:xfrm flipV="1">
                    <a:off x="3341" y="1152"/>
                    <a:ext cx="0" cy="2256"/>
                  </a:xfrm>
                  <a:prstGeom prst="line">
                    <a:avLst/>
                  </a:prstGeom>
                  <a:noFill/>
                  <a:ln w="9525">
                    <a:solidFill>
                      <a:schemeClr val="tx1"/>
                    </a:solidFill>
                    <a:round/>
                    <a:headEnd/>
                    <a:tailEnd/>
                  </a:ln>
                </p:spPr>
                <p:txBody>
                  <a:bodyPr wrap="none" anchor="ctr"/>
                  <a:lstStyle/>
                  <a:p>
                    <a:endParaRPr lang="en-US"/>
                  </a:p>
                </p:txBody>
              </p:sp>
              <p:sp>
                <p:nvSpPr>
                  <p:cNvPr id="86065" name="Line 1046"/>
                  <p:cNvSpPr>
                    <a:spLocks noChangeShapeType="1"/>
                  </p:cNvSpPr>
                  <p:nvPr/>
                </p:nvSpPr>
                <p:spPr bwMode="auto">
                  <a:xfrm flipV="1">
                    <a:off x="3459" y="1152"/>
                    <a:ext cx="0" cy="2256"/>
                  </a:xfrm>
                  <a:prstGeom prst="line">
                    <a:avLst/>
                  </a:prstGeom>
                  <a:noFill/>
                  <a:ln w="9525">
                    <a:solidFill>
                      <a:schemeClr val="tx1"/>
                    </a:solidFill>
                    <a:round/>
                    <a:headEnd/>
                    <a:tailEnd/>
                  </a:ln>
                </p:spPr>
                <p:txBody>
                  <a:bodyPr wrap="none" anchor="ctr"/>
                  <a:lstStyle/>
                  <a:p>
                    <a:endParaRPr lang="en-US"/>
                  </a:p>
                </p:txBody>
              </p:sp>
              <p:sp>
                <p:nvSpPr>
                  <p:cNvPr id="86066" name="Line 1047"/>
                  <p:cNvSpPr>
                    <a:spLocks noChangeShapeType="1"/>
                  </p:cNvSpPr>
                  <p:nvPr/>
                </p:nvSpPr>
                <p:spPr bwMode="auto">
                  <a:xfrm flipV="1">
                    <a:off x="3563" y="1152"/>
                    <a:ext cx="0" cy="2256"/>
                  </a:xfrm>
                  <a:prstGeom prst="line">
                    <a:avLst/>
                  </a:prstGeom>
                  <a:noFill/>
                  <a:ln w="9525">
                    <a:solidFill>
                      <a:schemeClr val="tx1"/>
                    </a:solidFill>
                    <a:round/>
                    <a:headEnd/>
                    <a:tailEnd/>
                  </a:ln>
                </p:spPr>
                <p:txBody>
                  <a:bodyPr wrap="none" anchor="ctr"/>
                  <a:lstStyle/>
                  <a:p>
                    <a:endParaRPr lang="en-US"/>
                  </a:p>
                </p:txBody>
              </p:sp>
              <p:sp>
                <p:nvSpPr>
                  <p:cNvPr id="86067" name="Line 1048"/>
                  <p:cNvSpPr>
                    <a:spLocks noChangeShapeType="1"/>
                  </p:cNvSpPr>
                  <p:nvPr/>
                </p:nvSpPr>
                <p:spPr bwMode="auto">
                  <a:xfrm flipV="1">
                    <a:off x="3643" y="1152"/>
                    <a:ext cx="0" cy="2256"/>
                  </a:xfrm>
                  <a:prstGeom prst="line">
                    <a:avLst/>
                  </a:prstGeom>
                  <a:noFill/>
                  <a:ln w="9525">
                    <a:solidFill>
                      <a:schemeClr val="tx1"/>
                    </a:solidFill>
                    <a:round/>
                    <a:headEnd/>
                    <a:tailEnd/>
                  </a:ln>
                </p:spPr>
                <p:txBody>
                  <a:bodyPr wrap="none" anchor="ctr"/>
                  <a:lstStyle/>
                  <a:p>
                    <a:endParaRPr lang="en-US"/>
                  </a:p>
                </p:txBody>
              </p:sp>
              <p:sp>
                <p:nvSpPr>
                  <p:cNvPr id="86068" name="Line 1049"/>
                  <p:cNvSpPr>
                    <a:spLocks noChangeShapeType="1"/>
                  </p:cNvSpPr>
                  <p:nvPr/>
                </p:nvSpPr>
                <p:spPr bwMode="auto">
                  <a:xfrm flipV="1">
                    <a:off x="3721" y="1152"/>
                    <a:ext cx="0" cy="2256"/>
                  </a:xfrm>
                  <a:prstGeom prst="line">
                    <a:avLst/>
                  </a:prstGeom>
                  <a:noFill/>
                  <a:ln w="9525">
                    <a:solidFill>
                      <a:schemeClr val="tx1"/>
                    </a:solidFill>
                    <a:round/>
                    <a:headEnd/>
                    <a:tailEnd/>
                  </a:ln>
                </p:spPr>
                <p:txBody>
                  <a:bodyPr wrap="none" anchor="ctr"/>
                  <a:lstStyle/>
                  <a:p>
                    <a:endParaRPr lang="en-US"/>
                  </a:p>
                </p:txBody>
              </p:sp>
            </p:grpSp>
            <p:grpSp>
              <p:nvGrpSpPr>
                <p:cNvPr id="86026" name="Group 1050"/>
                <p:cNvGrpSpPr>
                  <a:grpSpLocks/>
                </p:cNvGrpSpPr>
                <p:nvPr/>
              </p:nvGrpSpPr>
              <p:grpSpPr bwMode="auto">
                <a:xfrm>
                  <a:off x="2267" y="1377"/>
                  <a:ext cx="2382" cy="2112"/>
                  <a:chOff x="2267" y="1359"/>
                  <a:chExt cx="2382" cy="2112"/>
                </a:xfrm>
              </p:grpSpPr>
              <p:sp>
                <p:nvSpPr>
                  <p:cNvPr id="86030" name="Line 1051"/>
                  <p:cNvSpPr>
                    <a:spLocks noChangeShapeType="1"/>
                  </p:cNvSpPr>
                  <p:nvPr/>
                </p:nvSpPr>
                <p:spPr bwMode="auto">
                  <a:xfrm flipV="1">
                    <a:off x="2822" y="1359"/>
                    <a:ext cx="0" cy="109"/>
                  </a:xfrm>
                  <a:prstGeom prst="line">
                    <a:avLst/>
                  </a:prstGeom>
                  <a:noFill/>
                  <a:ln w="76200">
                    <a:solidFill>
                      <a:srgbClr val="FF0000"/>
                    </a:solidFill>
                    <a:round/>
                    <a:headEnd/>
                    <a:tailEnd/>
                  </a:ln>
                </p:spPr>
                <p:txBody>
                  <a:bodyPr wrap="none" anchor="ctr"/>
                  <a:lstStyle/>
                  <a:p>
                    <a:endParaRPr lang="en-US"/>
                  </a:p>
                </p:txBody>
              </p:sp>
              <p:sp>
                <p:nvSpPr>
                  <p:cNvPr id="86031" name="Line 1052"/>
                  <p:cNvSpPr>
                    <a:spLocks noChangeShapeType="1"/>
                  </p:cNvSpPr>
                  <p:nvPr/>
                </p:nvSpPr>
                <p:spPr bwMode="auto">
                  <a:xfrm flipV="1">
                    <a:off x="3166" y="1359"/>
                    <a:ext cx="0" cy="109"/>
                  </a:xfrm>
                  <a:prstGeom prst="line">
                    <a:avLst/>
                  </a:prstGeom>
                  <a:noFill/>
                  <a:ln w="76200">
                    <a:solidFill>
                      <a:srgbClr val="FF0000"/>
                    </a:solidFill>
                    <a:round/>
                    <a:headEnd/>
                    <a:tailEnd/>
                  </a:ln>
                </p:spPr>
                <p:txBody>
                  <a:bodyPr wrap="none" anchor="ctr"/>
                  <a:lstStyle/>
                  <a:p>
                    <a:endParaRPr lang="en-US"/>
                  </a:p>
                </p:txBody>
              </p:sp>
              <p:sp>
                <p:nvSpPr>
                  <p:cNvPr id="86032" name="Line 1053"/>
                  <p:cNvSpPr>
                    <a:spLocks noChangeShapeType="1"/>
                  </p:cNvSpPr>
                  <p:nvPr/>
                </p:nvSpPr>
                <p:spPr bwMode="auto">
                  <a:xfrm flipV="1">
                    <a:off x="3350" y="1359"/>
                    <a:ext cx="0" cy="109"/>
                  </a:xfrm>
                  <a:prstGeom prst="line">
                    <a:avLst/>
                  </a:prstGeom>
                  <a:noFill/>
                  <a:ln w="76200">
                    <a:solidFill>
                      <a:srgbClr val="FF0000"/>
                    </a:solidFill>
                    <a:round/>
                    <a:headEnd/>
                    <a:tailEnd/>
                  </a:ln>
                </p:spPr>
                <p:txBody>
                  <a:bodyPr wrap="none" anchor="ctr"/>
                  <a:lstStyle/>
                  <a:p>
                    <a:endParaRPr lang="en-US"/>
                  </a:p>
                </p:txBody>
              </p:sp>
              <p:sp>
                <p:nvSpPr>
                  <p:cNvPr id="86033" name="Line 1054"/>
                  <p:cNvSpPr>
                    <a:spLocks noChangeShapeType="1"/>
                  </p:cNvSpPr>
                  <p:nvPr/>
                </p:nvSpPr>
                <p:spPr bwMode="auto">
                  <a:xfrm flipV="1">
                    <a:off x="4494" y="1359"/>
                    <a:ext cx="0" cy="109"/>
                  </a:xfrm>
                  <a:prstGeom prst="line">
                    <a:avLst/>
                  </a:prstGeom>
                  <a:noFill/>
                  <a:ln w="76200">
                    <a:solidFill>
                      <a:srgbClr val="FF0000"/>
                    </a:solidFill>
                    <a:round/>
                    <a:headEnd/>
                    <a:tailEnd/>
                  </a:ln>
                </p:spPr>
                <p:txBody>
                  <a:bodyPr wrap="none" anchor="ctr"/>
                  <a:lstStyle/>
                  <a:p>
                    <a:endParaRPr lang="en-US"/>
                  </a:p>
                </p:txBody>
              </p:sp>
              <p:sp>
                <p:nvSpPr>
                  <p:cNvPr id="86034" name="Line 1055"/>
                  <p:cNvSpPr>
                    <a:spLocks noChangeShapeType="1"/>
                  </p:cNvSpPr>
                  <p:nvPr/>
                </p:nvSpPr>
                <p:spPr bwMode="auto">
                  <a:xfrm flipV="1">
                    <a:off x="4494" y="1767"/>
                    <a:ext cx="0" cy="109"/>
                  </a:xfrm>
                  <a:prstGeom prst="line">
                    <a:avLst/>
                  </a:prstGeom>
                  <a:noFill/>
                  <a:ln w="76200">
                    <a:solidFill>
                      <a:srgbClr val="FF0000"/>
                    </a:solidFill>
                    <a:round/>
                    <a:headEnd/>
                    <a:tailEnd/>
                  </a:ln>
                </p:spPr>
                <p:txBody>
                  <a:bodyPr wrap="none" anchor="ctr"/>
                  <a:lstStyle/>
                  <a:p>
                    <a:endParaRPr lang="en-US"/>
                  </a:p>
                </p:txBody>
              </p:sp>
              <p:sp>
                <p:nvSpPr>
                  <p:cNvPr id="86035" name="Line 1056"/>
                  <p:cNvSpPr>
                    <a:spLocks noChangeShapeType="1"/>
                  </p:cNvSpPr>
                  <p:nvPr/>
                </p:nvSpPr>
                <p:spPr bwMode="auto">
                  <a:xfrm flipV="1">
                    <a:off x="4494" y="2167"/>
                    <a:ext cx="0" cy="109"/>
                  </a:xfrm>
                  <a:prstGeom prst="line">
                    <a:avLst/>
                  </a:prstGeom>
                  <a:noFill/>
                  <a:ln w="76200">
                    <a:solidFill>
                      <a:srgbClr val="FF0000"/>
                    </a:solidFill>
                    <a:round/>
                    <a:headEnd/>
                    <a:tailEnd/>
                  </a:ln>
                </p:spPr>
                <p:txBody>
                  <a:bodyPr wrap="none" anchor="ctr"/>
                  <a:lstStyle/>
                  <a:p>
                    <a:endParaRPr lang="en-US"/>
                  </a:p>
                </p:txBody>
              </p:sp>
              <p:sp>
                <p:nvSpPr>
                  <p:cNvPr id="86036" name="Line 1057"/>
                  <p:cNvSpPr>
                    <a:spLocks noChangeShapeType="1"/>
                  </p:cNvSpPr>
                  <p:nvPr/>
                </p:nvSpPr>
                <p:spPr bwMode="auto">
                  <a:xfrm flipV="1">
                    <a:off x="3350" y="1763"/>
                    <a:ext cx="0" cy="109"/>
                  </a:xfrm>
                  <a:prstGeom prst="line">
                    <a:avLst/>
                  </a:prstGeom>
                  <a:noFill/>
                  <a:ln w="76200">
                    <a:solidFill>
                      <a:srgbClr val="FF0000"/>
                    </a:solidFill>
                    <a:round/>
                    <a:headEnd/>
                    <a:tailEnd/>
                  </a:ln>
                </p:spPr>
                <p:txBody>
                  <a:bodyPr wrap="none" anchor="ctr"/>
                  <a:lstStyle/>
                  <a:p>
                    <a:endParaRPr lang="en-US"/>
                  </a:p>
                </p:txBody>
              </p:sp>
              <p:sp>
                <p:nvSpPr>
                  <p:cNvPr id="86037" name="Line 1058"/>
                  <p:cNvSpPr>
                    <a:spLocks noChangeShapeType="1"/>
                  </p:cNvSpPr>
                  <p:nvPr/>
                </p:nvSpPr>
                <p:spPr bwMode="auto">
                  <a:xfrm flipV="1">
                    <a:off x="3166" y="1763"/>
                    <a:ext cx="0" cy="109"/>
                  </a:xfrm>
                  <a:prstGeom prst="line">
                    <a:avLst/>
                  </a:prstGeom>
                  <a:noFill/>
                  <a:ln w="76200">
                    <a:solidFill>
                      <a:srgbClr val="FF0000"/>
                    </a:solidFill>
                    <a:round/>
                    <a:headEnd/>
                    <a:tailEnd/>
                  </a:ln>
                </p:spPr>
                <p:txBody>
                  <a:bodyPr wrap="none" anchor="ctr"/>
                  <a:lstStyle/>
                  <a:p>
                    <a:endParaRPr lang="en-US"/>
                  </a:p>
                </p:txBody>
              </p:sp>
              <p:sp>
                <p:nvSpPr>
                  <p:cNvPr id="86038" name="Line 1059"/>
                  <p:cNvSpPr>
                    <a:spLocks noChangeShapeType="1"/>
                  </p:cNvSpPr>
                  <p:nvPr/>
                </p:nvSpPr>
                <p:spPr bwMode="auto">
                  <a:xfrm flipV="1">
                    <a:off x="2822" y="1763"/>
                    <a:ext cx="0" cy="109"/>
                  </a:xfrm>
                  <a:prstGeom prst="line">
                    <a:avLst/>
                  </a:prstGeom>
                  <a:noFill/>
                  <a:ln w="76200">
                    <a:solidFill>
                      <a:srgbClr val="FF0000"/>
                    </a:solidFill>
                    <a:round/>
                    <a:headEnd/>
                    <a:tailEnd/>
                  </a:ln>
                </p:spPr>
                <p:txBody>
                  <a:bodyPr wrap="none" anchor="ctr"/>
                  <a:lstStyle/>
                  <a:p>
                    <a:endParaRPr lang="en-US"/>
                  </a:p>
                </p:txBody>
              </p:sp>
              <p:sp>
                <p:nvSpPr>
                  <p:cNvPr id="86039" name="Line 1060"/>
                  <p:cNvSpPr>
                    <a:spLocks noChangeShapeType="1"/>
                  </p:cNvSpPr>
                  <p:nvPr/>
                </p:nvSpPr>
                <p:spPr bwMode="auto">
                  <a:xfrm flipV="1">
                    <a:off x="2606" y="2165"/>
                    <a:ext cx="0" cy="109"/>
                  </a:xfrm>
                  <a:prstGeom prst="line">
                    <a:avLst/>
                  </a:prstGeom>
                  <a:noFill/>
                  <a:ln w="76200">
                    <a:solidFill>
                      <a:srgbClr val="FF0000"/>
                    </a:solidFill>
                    <a:round/>
                    <a:headEnd/>
                    <a:tailEnd/>
                  </a:ln>
                </p:spPr>
                <p:txBody>
                  <a:bodyPr wrap="none" anchor="ctr"/>
                  <a:lstStyle/>
                  <a:p>
                    <a:endParaRPr lang="en-US"/>
                  </a:p>
                </p:txBody>
              </p:sp>
              <p:sp>
                <p:nvSpPr>
                  <p:cNvPr id="86040" name="Line 1061"/>
                  <p:cNvSpPr>
                    <a:spLocks noChangeShapeType="1"/>
                  </p:cNvSpPr>
                  <p:nvPr/>
                </p:nvSpPr>
                <p:spPr bwMode="auto">
                  <a:xfrm flipV="1">
                    <a:off x="2814" y="2165"/>
                    <a:ext cx="0" cy="109"/>
                  </a:xfrm>
                  <a:prstGeom prst="line">
                    <a:avLst/>
                  </a:prstGeom>
                  <a:noFill/>
                  <a:ln w="76200">
                    <a:solidFill>
                      <a:srgbClr val="FF0000"/>
                    </a:solidFill>
                    <a:round/>
                    <a:headEnd/>
                    <a:tailEnd/>
                  </a:ln>
                </p:spPr>
                <p:txBody>
                  <a:bodyPr wrap="none" anchor="ctr"/>
                  <a:lstStyle/>
                  <a:p>
                    <a:endParaRPr lang="en-US"/>
                  </a:p>
                </p:txBody>
              </p:sp>
              <p:sp>
                <p:nvSpPr>
                  <p:cNvPr id="86041" name="Rectangle 1062"/>
                  <p:cNvSpPr>
                    <a:spLocks noChangeArrowheads="1"/>
                  </p:cNvSpPr>
                  <p:nvPr/>
                </p:nvSpPr>
                <p:spPr bwMode="auto">
                  <a:xfrm>
                    <a:off x="2267" y="2560"/>
                    <a:ext cx="162" cy="106"/>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2" name="Line 1063"/>
                  <p:cNvSpPr>
                    <a:spLocks noChangeShapeType="1"/>
                  </p:cNvSpPr>
                  <p:nvPr/>
                </p:nvSpPr>
                <p:spPr bwMode="auto">
                  <a:xfrm flipV="1">
                    <a:off x="3158" y="2165"/>
                    <a:ext cx="0" cy="109"/>
                  </a:xfrm>
                  <a:prstGeom prst="line">
                    <a:avLst/>
                  </a:prstGeom>
                  <a:noFill/>
                  <a:ln w="76200">
                    <a:solidFill>
                      <a:srgbClr val="FF0000"/>
                    </a:solidFill>
                    <a:round/>
                    <a:headEnd/>
                    <a:tailEnd/>
                  </a:ln>
                </p:spPr>
                <p:txBody>
                  <a:bodyPr wrap="none" anchor="ctr"/>
                  <a:lstStyle/>
                  <a:p>
                    <a:endParaRPr lang="en-US"/>
                  </a:p>
                </p:txBody>
              </p:sp>
              <p:sp>
                <p:nvSpPr>
                  <p:cNvPr id="86043" name="Rectangle 1064"/>
                  <p:cNvSpPr>
                    <a:spLocks noChangeArrowheads="1"/>
                  </p:cNvSpPr>
                  <p:nvPr/>
                </p:nvSpPr>
                <p:spPr bwMode="auto">
                  <a:xfrm>
                    <a:off x="3239" y="2548"/>
                    <a:ext cx="588"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4" name="Rectangle 1065"/>
                  <p:cNvSpPr>
                    <a:spLocks noChangeArrowheads="1"/>
                  </p:cNvSpPr>
                  <p:nvPr/>
                </p:nvSpPr>
                <p:spPr bwMode="auto">
                  <a:xfrm>
                    <a:off x="4391" y="2554"/>
                    <a:ext cx="258" cy="112"/>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5" name="Rectangle 1066"/>
                  <p:cNvSpPr>
                    <a:spLocks noChangeArrowheads="1"/>
                  </p:cNvSpPr>
                  <p:nvPr/>
                </p:nvSpPr>
                <p:spPr bwMode="auto">
                  <a:xfrm>
                    <a:off x="2273" y="2956"/>
                    <a:ext cx="282"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6" name="Rectangle 1067"/>
                  <p:cNvSpPr>
                    <a:spLocks noChangeArrowheads="1"/>
                  </p:cNvSpPr>
                  <p:nvPr/>
                </p:nvSpPr>
                <p:spPr bwMode="auto">
                  <a:xfrm>
                    <a:off x="3593" y="2950"/>
                    <a:ext cx="372"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7" name="Rectangle 1068"/>
                  <p:cNvSpPr>
                    <a:spLocks noChangeArrowheads="1"/>
                  </p:cNvSpPr>
                  <p:nvPr/>
                </p:nvSpPr>
                <p:spPr bwMode="auto">
                  <a:xfrm>
                    <a:off x="4313" y="2950"/>
                    <a:ext cx="336"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8" name="Rectangle 1069"/>
                  <p:cNvSpPr>
                    <a:spLocks noChangeArrowheads="1"/>
                  </p:cNvSpPr>
                  <p:nvPr/>
                </p:nvSpPr>
                <p:spPr bwMode="auto">
                  <a:xfrm>
                    <a:off x="4313" y="3352"/>
                    <a:ext cx="336"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49" name="Rectangle 1070"/>
                  <p:cNvSpPr>
                    <a:spLocks noChangeArrowheads="1"/>
                  </p:cNvSpPr>
                  <p:nvPr/>
                </p:nvSpPr>
                <p:spPr bwMode="auto">
                  <a:xfrm>
                    <a:off x="3725" y="3352"/>
                    <a:ext cx="138"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50" name="Rectangle 1071"/>
                  <p:cNvSpPr>
                    <a:spLocks noChangeArrowheads="1"/>
                  </p:cNvSpPr>
                  <p:nvPr/>
                </p:nvSpPr>
                <p:spPr bwMode="auto">
                  <a:xfrm>
                    <a:off x="3492" y="3352"/>
                    <a:ext cx="191" cy="118"/>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sp>
                <p:nvSpPr>
                  <p:cNvPr id="86051" name="Rectangle 1072"/>
                  <p:cNvSpPr>
                    <a:spLocks noChangeArrowheads="1"/>
                  </p:cNvSpPr>
                  <p:nvPr/>
                </p:nvSpPr>
                <p:spPr bwMode="auto">
                  <a:xfrm>
                    <a:off x="3216" y="3352"/>
                    <a:ext cx="234" cy="119"/>
                  </a:xfrm>
                  <a:prstGeom prst="rect">
                    <a:avLst/>
                  </a:prstGeom>
                  <a:solidFill>
                    <a:srgbClr val="FF0000"/>
                  </a:solidFill>
                  <a:ln w="9525">
                    <a:noFill/>
                    <a:miter lim="800000"/>
                    <a:headEnd/>
                    <a:tailEnd/>
                  </a:ln>
                </p:spPr>
                <p:txBody>
                  <a:bodyPr wrap="none" anchor="ctr"/>
                  <a:lstStyle/>
                  <a:p>
                    <a:endParaRPr lang="en-GB" altLang="en-US">
                      <a:latin typeface="Calibri" pitchFamily="34" charset="0"/>
                    </a:endParaRPr>
                  </a:p>
                </p:txBody>
              </p:sp>
            </p:grpSp>
            <p:grpSp>
              <p:nvGrpSpPr>
                <p:cNvPr id="86027" name="Group 1073"/>
                <p:cNvGrpSpPr>
                  <a:grpSpLocks/>
                </p:cNvGrpSpPr>
                <p:nvPr/>
              </p:nvGrpSpPr>
              <p:grpSpPr bwMode="auto">
                <a:xfrm>
                  <a:off x="1776" y="3585"/>
                  <a:ext cx="3298" cy="503"/>
                  <a:chOff x="1776" y="3585"/>
                  <a:chExt cx="3298" cy="503"/>
                </a:xfrm>
              </p:grpSpPr>
              <p:sp>
                <p:nvSpPr>
                  <p:cNvPr id="86028" name="Text Box 1074"/>
                  <p:cNvSpPr txBox="1">
                    <a:spLocks noChangeArrowheads="1"/>
                  </p:cNvSpPr>
                  <p:nvPr/>
                </p:nvSpPr>
                <p:spPr bwMode="auto">
                  <a:xfrm>
                    <a:off x="1776" y="3585"/>
                    <a:ext cx="3298" cy="224"/>
                  </a:xfrm>
                  <a:prstGeom prst="rect">
                    <a:avLst/>
                  </a:prstGeom>
                  <a:noFill/>
                  <a:ln w="9525">
                    <a:noFill/>
                    <a:miter lim="800000"/>
                    <a:headEnd/>
                    <a:tailEnd/>
                  </a:ln>
                </p:spPr>
                <p:txBody>
                  <a:bodyPr>
                    <a:spAutoFit/>
                  </a:bodyPr>
                  <a:lstStyle/>
                  <a:p>
                    <a:pPr defTabSz="737235">
                      <a:spcBef>
                        <a:spcPct val="50000"/>
                      </a:spcBef>
                    </a:pPr>
                    <a:r>
                      <a:rPr lang="en-US" altLang="en-US" sz="1129" kern="1200">
                        <a:solidFill>
                          <a:schemeClr val="tx1"/>
                        </a:solidFill>
                        <a:latin typeface="Calibri" pitchFamily="34" charset="0"/>
                        <a:ea typeface="+mn-ea"/>
                        <a:cs typeface="+mn-cs"/>
                      </a:rPr>
                      <a:t>0.3         0.5    0.7    1.0              2         3           5               10             20</a:t>
                    </a:r>
                    <a:endParaRPr lang="en-US" altLang="en-US" sz="1050">
                      <a:latin typeface="Calibri" pitchFamily="34" charset="0"/>
                    </a:endParaRPr>
                  </a:p>
                </p:txBody>
              </p:sp>
              <p:sp>
                <p:nvSpPr>
                  <p:cNvPr id="86029" name="Text Box 1075"/>
                  <p:cNvSpPr txBox="1">
                    <a:spLocks noChangeArrowheads="1"/>
                  </p:cNvSpPr>
                  <p:nvPr/>
                </p:nvSpPr>
                <p:spPr bwMode="auto">
                  <a:xfrm>
                    <a:off x="2946" y="3729"/>
                    <a:ext cx="934" cy="359"/>
                  </a:xfrm>
                  <a:prstGeom prst="rect">
                    <a:avLst/>
                  </a:prstGeom>
                  <a:noFill/>
                  <a:ln w="9525">
                    <a:noFill/>
                    <a:miter lim="800000"/>
                    <a:headEnd/>
                    <a:tailEnd/>
                  </a:ln>
                </p:spPr>
                <p:txBody>
                  <a:bodyPr>
                    <a:spAutoFit/>
                  </a:bodyPr>
                  <a:lstStyle/>
                  <a:p>
                    <a:pPr defTabSz="737235">
                      <a:spcBef>
                        <a:spcPct val="50000"/>
                      </a:spcBef>
                    </a:pPr>
                    <a:r>
                      <a:rPr lang="en-US" altLang="en-US" sz="1129" kern="1200">
                        <a:solidFill>
                          <a:schemeClr val="tx1"/>
                        </a:solidFill>
                        <a:latin typeface="Calibri" pitchFamily="34" charset="0"/>
                        <a:ea typeface="+mn-ea"/>
                        <a:cs typeface="+mn-cs"/>
                      </a:rPr>
                      <a:t>Wavelength (µm)</a:t>
                    </a:r>
                    <a:endParaRPr lang="en-US" altLang="en-US" sz="1050">
                      <a:latin typeface="Calibri" pitchFamily="34" charset="0"/>
                    </a:endParaRPr>
                  </a:p>
                </p:txBody>
              </p:sp>
            </p:grpSp>
          </p:grpSp>
        </p:grpSp>
        <p:sp>
          <p:nvSpPr>
            <p:cNvPr id="86022" name="Picture 1076" descr="spec"/>
            <p:cNvSpPr>
              <a:spLocks noChangeAspect="1" noChangeArrowheads="1"/>
            </p:cNvSpPr>
            <p:nvPr/>
          </p:nvSpPr>
          <p:spPr bwMode="auto">
            <a:xfrm>
              <a:off x="2119" y="3775"/>
              <a:ext cx="432" cy="111"/>
            </a:xfrm>
            <a:prstGeom prst="rect">
              <a:avLst/>
            </a:prstGeom>
            <a:noFill/>
            <a:ln w="9525">
              <a:noFill/>
              <a:miter lim="800000"/>
              <a:headEnd/>
              <a:tailEnd/>
            </a:ln>
          </p:spPr>
          <p:txBody>
            <a:bodyPr/>
            <a:lstStyle/>
            <a:p>
              <a:endParaRPr lang="en-US"/>
            </a:p>
          </p:txBody>
        </p:sp>
      </p:grpSp>
    </p:spTree>
    <p:extLst>
      <p:ext uri="{BB962C8B-B14F-4D97-AF65-F5344CB8AC3E}">
        <p14:creationId xmlns:p14="http://schemas.microsoft.com/office/powerpoint/2010/main" val="40803925"/>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4" name="Rectangle 2052"/>
          <p:cNvSpPr>
            <a:spLocks noGrp="1" noChangeArrowheads="1"/>
          </p:cNvSpPr>
          <p:nvPr>
            <p:ph type="title"/>
          </p:nvPr>
        </p:nvSpPr>
        <p:spPr>
          <a:xfrm>
            <a:off x="506016" y="919757"/>
            <a:ext cx="6172200" cy="560784"/>
          </a:xfrm>
        </p:spPr>
        <p:txBody>
          <a:bodyPr/>
          <a:lstStyle/>
          <a:p>
            <a:r>
              <a:rPr lang="en-GB" altLang="en-US" dirty="0"/>
              <a:t>Aircraft Signature</a:t>
            </a:r>
          </a:p>
        </p:txBody>
      </p:sp>
      <p:sp>
        <p:nvSpPr>
          <p:cNvPr id="87042" name="Text Box 2050"/>
          <p:cNvSpPr txBox="1">
            <a:spLocks noChangeArrowheads="1"/>
          </p:cNvSpPr>
          <p:nvPr/>
        </p:nvSpPr>
        <p:spPr bwMode="auto">
          <a:xfrm>
            <a:off x="4498181" y="1370097"/>
            <a:ext cx="138113" cy="507831"/>
          </a:xfrm>
          <a:prstGeom prst="rect">
            <a:avLst/>
          </a:prstGeom>
          <a:noFill/>
          <a:ln w="9525">
            <a:noFill/>
            <a:miter lim="800000"/>
            <a:headEnd/>
            <a:tailEnd/>
          </a:ln>
        </p:spPr>
        <p:txBody>
          <a:bodyPr wrap="square" anchor="ctr">
            <a:spAutoFit/>
          </a:bodyPr>
          <a:lstStyle/>
          <a:p>
            <a:pPr>
              <a:spcBef>
                <a:spcPct val="50000"/>
              </a:spcBef>
            </a:pPr>
            <a:endParaRPr lang="en-GB" altLang="en-US" sz="2700">
              <a:latin typeface="Calibri" pitchFamily="34" charset="0"/>
            </a:endParaRPr>
          </a:p>
        </p:txBody>
      </p:sp>
      <p:pic>
        <p:nvPicPr>
          <p:cNvPr id="52227" name="Picture 2051" descr="CM - TI aircraft 1"/>
          <p:cNvPicPr>
            <a:picLocks noChangeAspect="1" noChangeArrowheads="1"/>
          </p:cNvPicPr>
          <p:nvPr/>
        </p:nvPicPr>
        <p:blipFill>
          <a:blip r:embed="rId2"/>
          <a:srcRect/>
          <a:stretch>
            <a:fillRect/>
          </a:stretch>
        </p:blipFill>
        <p:spPr bwMode="auto">
          <a:xfrm>
            <a:off x="5029201" y="4456511"/>
            <a:ext cx="2084785" cy="1201340"/>
          </a:xfrm>
          <a:prstGeom prst="rect">
            <a:avLst/>
          </a:prstGeom>
          <a:noFill/>
          <a:ln w="9525">
            <a:noFill/>
            <a:miter lim="800000"/>
            <a:headEnd/>
            <a:tailEnd/>
          </a:ln>
        </p:spPr>
      </p:pic>
      <p:grpSp>
        <p:nvGrpSpPr>
          <p:cNvPr id="87045" name="Group 2065"/>
          <p:cNvGrpSpPr>
            <a:grpSpLocks/>
          </p:cNvGrpSpPr>
          <p:nvPr/>
        </p:nvGrpSpPr>
        <p:grpSpPr bwMode="auto">
          <a:xfrm>
            <a:off x="1485901" y="2159794"/>
            <a:ext cx="6316265" cy="2437210"/>
            <a:chOff x="288" y="1094"/>
            <a:chExt cx="5305" cy="2047"/>
          </a:xfrm>
        </p:grpSpPr>
        <p:pic>
          <p:nvPicPr>
            <p:cNvPr id="87047" name="Picture 2054" descr="CM - aircraft - signature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88" y="1430"/>
              <a:ext cx="5162" cy="970"/>
            </a:xfrm>
            <a:prstGeom prst="rect">
              <a:avLst/>
            </a:prstGeom>
            <a:noFill/>
            <a:ln w="9525">
              <a:noFill/>
              <a:miter lim="800000"/>
              <a:headEnd/>
              <a:tailEnd/>
            </a:ln>
          </p:spPr>
        </p:pic>
        <p:sp>
          <p:nvSpPr>
            <p:cNvPr id="87048" name="Text Box 2055"/>
            <p:cNvSpPr txBox="1">
              <a:spLocks noChangeArrowheads="1"/>
            </p:cNvSpPr>
            <p:nvPr/>
          </p:nvSpPr>
          <p:spPr bwMode="auto">
            <a:xfrm>
              <a:off x="3744" y="1382"/>
              <a:ext cx="1849" cy="271"/>
            </a:xfrm>
            <a:prstGeom prst="rect">
              <a:avLst/>
            </a:prstGeom>
            <a:noFill/>
            <a:ln w="9525">
              <a:noFill/>
              <a:miter lim="800000"/>
              <a:headEnd/>
              <a:tailEnd/>
            </a:ln>
          </p:spPr>
          <p:txBody>
            <a:bodyPr wrap="none">
              <a:spAutoFit/>
            </a:bodyPr>
            <a:lstStyle/>
            <a:p>
              <a:r>
                <a:rPr lang="en-GB" altLang="en-US" sz="1500">
                  <a:latin typeface="Times New Roman" pitchFamily="18" charset="0"/>
                  <a:cs typeface="Times New Roman" pitchFamily="18" charset="0"/>
                </a:rPr>
                <a:t>Plume (long wavelengths)</a:t>
              </a:r>
            </a:p>
          </p:txBody>
        </p:sp>
        <p:sp>
          <p:nvSpPr>
            <p:cNvPr id="87049" name="Text Box 2056"/>
            <p:cNvSpPr txBox="1">
              <a:spLocks noChangeArrowheads="1"/>
            </p:cNvSpPr>
            <p:nvPr/>
          </p:nvSpPr>
          <p:spPr bwMode="auto">
            <a:xfrm>
              <a:off x="472" y="1094"/>
              <a:ext cx="2471" cy="271"/>
            </a:xfrm>
            <a:prstGeom prst="rect">
              <a:avLst/>
            </a:prstGeom>
            <a:noFill/>
            <a:ln w="9525">
              <a:noFill/>
              <a:miter lim="800000"/>
              <a:headEnd/>
              <a:tailEnd/>
            </a:ln>
          </p:spPr>
          <p:txBody>
            <a:bodyPr wrap="none">
              <a:spAutoFit/>
            </a:bodyPr>
            <a:lstStyle/>
            <a:p>
              <a:r>
                <a:rPr lang="en-GB" altLang="en-US" sz="1500">
                  <a:latin typeface="Times New Roman" pitchFamily="18" charset="0"/>
                  <a:cs typeface="Times New Roman" pitchFamily="18" charset="0"/>
                </a:rPr>
                <a:t>Solar reflection (short wavelengths)</a:t>
              </a:r>
            </a:p>
          </p:txBody>
        </p:sp>
        <p:sp>
          <p:nvSpPr>
            <p:cNvPr id="87050" name="Text Box 2057"/>
            <p:cNvSpPr txBox="1">
              <a:spLocks noChangeArrowheads="1"/>
            </p:cNvSpPr>
            <p:nvPr/>
          </p:nvSpPr>
          <p:spPr bwMode="auto">
            <a:xfrm>
              <a:off x="336" y="2870"/>
              <a:ext cx="1697" cy="271"/>
            </a:xfrm>
            <a:prstGeom prst="rect">
              <a:avLst/>
            </a:prstGeom>
            <a:noFill/>
            <a:ln w="9525">
              <a:noFill/>
              <a:miter lim="800000"/>
              <a:headEnd/>
              <a:tailEnd/>
            </a:ln>
          </p:spPr>
          <p:txBody>
            <a:bodyPr wrap="none">
              <a:spAutoFit/>
            </a:bodyPr>
            <a:lstStyle/>
            <a:p>
              <a:r>
                <a:rPr lang="en-GB" altLang="en-US" sz="1500">
                  <a:latin typeface="Times New Roman" pitchFamily="18" charset="0"/>
                  <a:cs typeface="Times New Roman" pitchFamily="18" charset="0"/>
                </a:rPr>
                <a:t>Fuselage (negative UV)</a:t>
              </a:r>
            </a:p>
          </p:txBody>
        </p:sp>
        <p:sp>
          <p:nvSpPr>
            <p:cNvPr id="87051" name="Text Box 2058"/>
            <p:cNvSpPr txBox="1">
              <a:spLocks noChangeArrowheads="1"/>
            </p:cNvSpPr>
            <p:nvPr/>
          </p:nvSpPr>
          <p:spPr bwMode="auto">
            <a:xfrm>
              <a:off x="2736" y="2630"/>
              <a:ext cx="2492" cy="271"/>
            </a:xfrm>
            <a:prstGeom prst="rect">
              <a:avLst/>
            </a:prstGeom>
            <a:noFill/>
            <a:ln w="9525">
              <a:noFill/>
              <a:miter lim="800000"/>
              <a:headEnd/>
              <a:tailEnd/>
            </a:ln>
          </p:spPr>
          <p:txBody>
            <a:bodyPr wrap="none">
              <a:spAutoFit/>
            </a:bodyPr>
            <a:lstStyle/>
            <a:p>
              <a:r>
                <a:rPr lang="en-GB" altLang="en-US" sz="1500">
                  <a:latin typeface="Times New Roman" pitchFamily="18" charset="0"/>
                  <a:cs typeface="Times New Roman" pitchFamily="18" charset="0"/>
                </a:rPr>
                <a:t>Hot metal parts (mid-IR continuum)</a:t>
              </a:r>
            </a:p>
          </p:txBody>
        </p:sp>
        <p:sp>
          <p:nvSpPr>
            <p:cNvPr id="87052" name="Line 2059"/>
            <p:cNvSpPr>
              <a:spLocks noChangeShapeType="1"/>
            </p:cNvSpPr>
            <p:nvPr/>
          </p:nvSpPr>
          <p:spPr bwMode="auto">
            <a:xfrm flipH="1">
              <a:off x="1776" y="1334"/>
              <a:ext cx="192" cy="528"/>
            </a:xfrm>
            <a:prstGeom prst="line">
              <a:avLst/>
            </a:prstGeom>
            <a:noFill/>
            <a:ln w="19050">
              <a:solidFill>
                <a:schemeClr val="accent2"/>
              </a:solidFill>
              <a:round/>
              <a:headEnd/>
              <a:tailEnd type="stealth" w="med" len="med"/>
            </a:ln>
          </p:spPr>
          <p:txBody>
            <a:bodyPr wrap="none" anchor="ctr"/>
            <a:lstStyle/>
            <a:p>
              <a:endParaRPr lang="en-US"/>
            </a:p>
          </p:txBody>
        </p:sp>
        <p:sp>
          <p:nvSpPr>
            <p:cNvPr id="87053" name="Line 2060"/>
            <p:cNvSpPr>
              <a:spLocks noChangeShapeType="1"/>
            </p:cNvSpPr>
            <p:nvPr/>
          </p:nvSpPr>
          <p:spPr bwMode="auto">
            <a:xfrm>
              <a:off x="1968" y="1334"/>
              <a:ext cx="672" cy="528"/>
            </a:xfrm>
            <a:prstGeom prst="line">
              <a:avLst/>
            </a:prstGeom>
            <a:noFill/>
            <a:ln w="19050">
              <a:solidFill>
                <a:schemeClr val="accent2"/>
              </a:solidFill>
              <a:round/>
              <a:headEnd/>
              <a:tailEnd type="stealth" w="med" len="med"/>
            </a:ln>
          </p:spPr>
          <p:txBody>
            <a:bodyPr wrap="none" anchor="ctr"/>
            <a:lstStyle/>
            <a:p>
              <a:endParaRPr lang="en-US"/>
            </a:p>
          </p:txBody>
        </p:sp>
        <p:sp>
          <p:nvSpPr>
            <p:cNvPr id="87054" name="Line 2061"/>
            <p:cNvSpPr>
              <a:spLocks noChangeShapeType="1"/>
            </p:cNvSpPr>
            <p:nvPr/>
          </p:nvSpPr>
          <p:spPr bwMode="auto">
            <a:xfrm flipV="1">
              <a:off x="1584" y="2294"/>
              <a:ext cx="288" cy="528"/>
            </a:xfrm>
            <a:prstGeom prst="line">
              <a:avLst/>
            </a:prstGeom>
            <a:noFill/>
            <a:ln w="19050">
              <a:solidFill>
                <a:schemeClr val="accent2"/>
              </a:solidFill>
              <a:round/>
              <a:headEnd/>
              <a:tailEnd type="stealth" w="med" len="med"/>
            </a:ln>
          </p:spPr>
          <p:txBody>
            <a:bodyPr wrap="none" anchor="ctr"/>
            <a:lstStyle/>
            <a:p>
              <a:endParaRPr lang="en-US"/>
            </a:p>
          </p:txBody>
        </p:sp>
        <p:sp>
          <p:nvSpPr>
            <p:cNvPr id="87055" name="Line 2062"/>
            <p:cNvSpPr>
              <a:spLocks noChangeShapeType="1"/>
            </p:cNvSpPr>
            <p:nvPr/>
          </p:nvSpPr>
          <p:spPr bwMode="auto">
            <a:xfrm flipH="1" flipV="1">
              <a:off x="3216" y="2198"/>
              <a:ext cx="240" cy="480"/>
            </a:xfrm>
            <a:prstGeom prst="line">
              <a:avLst/>
            </a:prstGeom>
            <a:noFill/>
            <a:ln w="19050">
              <a:solidFill>
                <a:schemeClr val="accent2"/>
              </a:solidFill>
              <a:round/>
              <a:headEnd/>
              <a:tailEnd type="stealth" w="med" len="med"/>
            </a:ln>
          </p:spPr>
          <p:txBody>
            <a:bodyPr wrap="none" anchor="ctr"/>
            <a:lstStyle/>
            <a:p>
              <a:endParaRPr lang="en-US"/>
            </a:p>
          </p:txBody>
        </p:sp>
        <p:sp>
          <p:nvSpPr>
            <p:cNvPr id="87056" name="Line 2063"/>
            <p:cNvSpPr>
              <a:spLocks noChangeShapeType="1"/>
            </p:cNvSpPr>
            <p:nvPr/>
          </p:nvSpPr>
          <p:spPr bwMode="auto">
            <a:xfrm flipH="1">
              <a:off x="4368" y="1622"/>
              <a:ext cx="96" cy="384"/>
            </a:xfrm>
            <a:prstGeom prst="line">
              <a:avLst/>
            </a:prstGeom>
            <a:noFill/>
            <a:ln w="19050">
              <a:solidFill>
                <a:schemeClr val="accent2"/>
              </a:solidFill>
              <a:round/>
              <a:headEnd/>
              <a:tailEnd type="stealth" w="med" len="med"/>
            </a:ln>
          </p:spPr>
          <p:txBody>
            <a:bodyPr wrap="none" anchor="ctr"/>
            <a:lstStyle/>
            <a:p>
              <a:endParaRPr lang="en-US"/>
            </a:p>
          </p:txBody>
        </p:sp>
      </p:grpSp>
      <p:sp>
        <p:nvSpPr>
          <p:cNvPr id="87046" name="Text Box 2064"/>
          <p:cNvSpPr txBox="1">
            <a:spLocks noChangeArrowheads="1"/>
          </p:cNvSpPr>
          <p:nvPr/>
        </p:nvSpPr>
        <p:spPr bwMode="auto">
          <a:xfrm>
            <a:off x="1257301" y="5410350"/>
            <a:ext cx="3264694" cy="461665"/>
          </a:xfrm>
          <a:prstGeom prst="rect">
            <a:avLst/>
          </a:prstGeom>
          <a:noFill/>
          <a:ln w="9525">
            <a:noFill/>
            <a:miter lim="800000"/>
            <a:headEnd/>
            <a:tailEnd/>
          </a:ln>
        </p:spPr>
        <p:txBody>
          <a:bodyPr wrap="square" anchor="ctr">
            <a:spAutoFit/>
          </a:bodyPr>
          <a:lstStyle/>
          <a:p>
            <a:r>
              <a:rPr lang="en-GB" altLang="en-US" sz="1200">
                <a:latin typeface="Calibri" pitchFamily="34" charset="0"/>
              </a:rPr>
              <a:t>Brune.  </a:t>
            </a:r>
            <a:r>
              <a:rPr lang="en-GB" altLang="en-US" sz="1200" i="1">
                <a:latin typeface="Calibri" pitchFamily="34" charset="0"/>
              </a:rPr>
              <a:t>Expendable decoys</a:t>
            </a:r>
            <a:endParaRPr lang="en-GB" altLang="en-US" sz="1200">
              <a:latin typeface="Calibri" pitchFamily="34" charset="0"/>
            </a:endParaRPr>
          </a:p>
          <a:p>
            <a:r>
              <a:rPr lang="en-GB" altLang="en-US" sz="1200">
                <a:latin typeface="Calibri" pitchFamily="34" charset="0"/>
              </a:rPr>
              <a:t>The Infrared &amp; Electro-Optical Systems Handbook</a:t>
            </a:r>
          </a:p>
        </p:txBody>
      </p:sp>
    </p:spTree>
    <p:extLst>
      <p:ext uri="{BB962C8B-B14F-4D97-AF65-F5344CB8AC3E}">
        <p14:creationId xmlns:p14="http://schemas.microsoft.com/office/powerpoint/2010/main" val="246838678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2227"/>
                                        </p:tgtEl>
                                        <p:attrNameLst>
                                          <p:attrName>style.visibility</p:attrName>
                                        </p:attrNameLst>
                                      </p:cBhvr>
                                      <p:to>
                                        <p:strVal val="visible"/>
                                      </p:to>
                                    </p:set>
                                    <p:animEffect transition="in" filter="checkerboard(across)">
                                      <p:cBhvr>
                                        <p:cTn id="7" dur="5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09" name="Text Placeholder 1">
            <a:extLst>
              <a:ext uri="{FF2B5EF4-FFF2-40B4-BE49-F238E27FC236}">
                <a16:creationId xmlns:a16="http://schemas.microsoft.com/office/drawing/2014/main" id="{D7B5C359-1C77-8F83-E677-74FF96CE3732}"/>
              </a:ext>
            </a:extLst>
          </p:cNvPr>
          <p:cNvSpPr>
            <a:spLocks noGrp="1"/>
          </p:cNvSpPr>
          <p:nvPr>
            <p:ph type="body" sz="quarter" idx="18"/>
          </p:nvPr>
        </p:nvSpPr>
        <p:spPr>
          <a:xfrm>
            <a:off x="0" y="1875150"/>
            <a:ext cx="9144900" cy="3558600"/>
          </a:xfrm>
        </p:spPr>
        <p:txBody>
          <a:bodyPr/>
          <a:lstStyle/>
          <a:p>
            <a:endParaRPr lang="en-US"/>
          </a:p>
        </p:txBody>
      </p:sp>
      <p:sp>
        <p:nvSpPr>
          <p:cNvPr id="89090" name="Rectangle 2"/>
          <p:cNvSpPr>
            <a:spLocks noGrp="1" noChangeArrowheads="1"/>
          </p:cNvSpPr>
          <p:nvPr>
            <p:ph type="title"/>
          </p:nvPr>
        </p:nvSpPr>
        <p:spPr>
          <a:xfrm>
            <a:off x="0" y="1396604"/>
            <a:ext cx="4572000" cy="945000"/>
          </a:xfrm>
        </p:spPr>
        <p:txBody>
          <a:bodyPr vert="horz" wrap="square" lIns="567000" tIns="0" rIns="0" bIns="0" numCol="1" rtlCol="0" anchor="ctr" anchorCtr="0" compatLnSpc="1">
            <a:prstTxWarp prst="textNoShape">
              <a:avLst/>
            </a:prstTxWarp>
            <a:normAutofit/>
          </a:bodyPr>
          <a:lstStyle/>
          <a:p>
            <a:r>
              <a:rPr lang="en-GB" altLang="en-US" kern="1200">
                <a:solidFill>
                  <a:schemeClr val="tx1"/>
                </a:solidFill>
                <a:latin typeface="+mj-lt"/>
                <a:ea typeface="+mj-ea"/>
                <a:cs typeface="+mj-cs"/>
              </a:rPr>
              <a:t>IR Decoy Composition</a:t>
            </a:r>
          </a:p>
        </p:txBody>
      </p:sp>
      <p:sp>
        <p:nvSpPr>
          <p:cNvPr id="89092" name="Rectangle 2"/>
          <p:cNvSpPr>
            <a:spLocks noChangeArrowheads="1"/>
          </p:cNvSpPr>
          <p:nvPr/>
        </p:nvSpPr>
        <p:spPr bwMode="auto">
          <a:xfrm>
            <a:off x="566738" y="2476501"/>
            <a:ext cx="4005000" cy="2305044"/>
          </a:xfrm>
          <a:prstGeom prst="rect">
            <a:avLst/>
          </a:prstGeom>
        </p:spPr>
        <p:txBody>
          <a:bodyPr vert="horz" lIns="0" tIns="0" rIns="0" bIns="0" rtlCol="0">
            <a:normAutofit/>
          </a:bodyPr>
          <a:lstStyle/>
          <a:p>
            <a:pPr marL="189000" indent="-189000" defTabSz="685761">
              <a:lnSpc>
                <a:spcPct val="98000"/>
              </a:lnSpc>
              <a:spcBef>
                <a:spcPts val="750"/>
              </a:spcBef>
              <a:buClr>
                <a:srgbClr val="FC4C02"/>
              </a:buClr>
              <a:buFont typeface="Arial" panose="020B0604020202020204" pitchFamily="34" charset="0"/>
              <a:buChar char="•"/>
            </a:pPr>
            <a:r>
              <a:rPr lang="en-GB" altLang="en-US" sz="1500" dirty="0"/>
              <a:t>Most current flares contain MTV</a:t>
            </a:r>
          </a:p>
          <a:p>
            <a:pPr marL="189000" lvl="1" indent="-189000" defTabSz="685761">
              <a:lnSpc>
                <a:spcPct val="98000"/>
              </a:lnSpc>
              <a:spcBef>
                <a:spcPts val="750"/>
              </a:spcBef>
              <a:buClr>
                <a:srgbClr val="FC4C02"/>
              </a:buClr>
              <a:buFont typeface="Arial" panose="020B0604020202020204" pitchFamily="34" charset="0"/>
              <a:buChar char="•"/>
            </a:pPr>
            <a:r>
              <a:rPr lang="en-GB" altLang="en-US" sz="1500" u="sng" dirty="0"/>
              <a:t>M</a:t>
            </a:r>
            <a:r>
              <a:rPr lang="en-GB" altLang="en-US" sz="1500" dirty="0"/>
              <a:t>agnesium, </a:t>
            </a:r>
            <a:r>
              <a:rPr lang="en-GB" altLang="en-US" sz="1500" u="sng" dirty="0"/>
              <a:t>T</a:t>
            </a:r>
            <a:r>
              <a:rPr lang="en-GB" altLang="en-US" sz="1500" dirty="0"/>
              <a:t>eflon, </a:t>
            </a:r>
            <a:r>
              <a:rPr lang="en-GB" altLang="en-US" sz="1500" u="sng" dirty="0"/>
              <a:t>V</a:t>
            </a:r>
            <a:r>
              <a:rPr lang="en-GB" altLang="en-US" sz="1500" dirty="0"/>
              <a:t>iton</a:t>
            </a:r>
          </a:p>
          <a:p>
            <a:pPr marL="189000" indent="-189000" defTabSz="685761">
              <a:lnSpc>
                <a:spcPct val="98000"/>
              </a:lnSpc>
              <a:spcBef>
                <a:spcPts val="750"/>
              </a:spcBef>
              <a:buClr>
                <a:srgbClr val="FC4C02"/>
              </a:buClr>
              <a:buFont typeface="Arial" panose="020B0604020202020204" pitchFamily="34" charset="0"/>
              <a:buChar char="•"/>
            </a:pPr>
            <a:r>
              <a:rPr lang="en-GB" altLang="en-US" sz="1500" dirty="0"/>
              <a:t>The compositions were originally developed in China Lake (USA) during the 1950s.</a:t>
            </a:r>
          </a:p>
          <a:p>
            <a:pPr marL="189000" indent="-189000" defTabSz="685761">
              <a:lnSpc>
                <a:spcPct val="98000"/>
              </a:lnSpc>
              <a:spcBef>
                <a:spcPts val="750"/>
              </a:spcBef>
              <a:buClr>
                <a:srgbClr val="FC4C02"/>
              </a:buClr>
              <a:buFont typeface="Arial" panose="020B0604020202020204" pitchFamily="34" charset="0"/>
              <a:buChar char="•"/>
            </a:pPr>
            <a:r>
              <a:rPr lang="en-GB" altLang="en-US" sz="1500" dirty="0"/>
              <a:t>They are very energetic, emit intensely in the infrared, and are quite hazardous to manufacture</a:t>
            </a:r>
            <a:endParaRPr lang="en-GB" sz="1500" dirty="0"/>
          </a:p>
        </p:txBody>
      </p:sp>
      <p:sp>
        <p:nvSpPr>
          <p:cNvPr id="6" name="Rectangle 3"/>
          <p:cNvSpPr txBox="1">
            <a:spLocks noChangeArrowheads="1"/>
          </p:cNvSpPr>
          <p:nvPr/>
        </p:nvSpPr>
        <p:spPr bwMode="auto">
          <a:xfrm>
            <a:off x="4949999" y="2477250"/>
            <a:ext cx="4005000" cy="2304295"/>
          </a:xfrm>
          <a:prstGeom prst="rect">
            <a:avLst/>
          </a:prstGeom>
        </p:spPr>
        <p:txBody>
          <a:bodyPr vert="horz" lIns="0" tIns="0" rIns="0" bIns="0" rtlCol="0">
            <a:normAutofit/>
          </a:bodyPr>
          <a:lstStyle/>
          <a:p>
            <a:pPr marL="189000" indent="-189000" defTabSz="685761">
              <a:lnSpc>
                <a:spcPct val="98000"/>
              </a:lnSpc>
              <a:spcBef>
                <a:spcPts val="750"/>
              </a:spcBef>
              <a:buClr>
                <a:srgbClr val="FC4C02"/>
              </a:buClr>
              <a:buFont typeface="Arial" panose="020B0604020202020204" pitchFamily="34" charset="0"/>
              <a:buChar char="•"/>
            </a:pPr>
            <a:r>
              <a:rPr lang="en-GB" altLang="en-US" sz="1500"/>
              <a:t>The main reaction is :</a:t>
            </a:r>
          </a:p>
          <a:p>
            <a:pPr marL="189000" lvl="1" indent="-189000" defTabSz="685761">
              <a:lnSpc>
                <a:spcPct val="98000"/>
              </a:lnSpc>
              <a:spcBef>
                <a:spcPts val="750"/>
              </a:spcBef>
              <a:buClr>
                <a:srgbClr val="FC4C02"/>
              </a:buClr>
              <a:buFont typeface="Arial" panose="020B0604020202020204" pitchFamily="34" charset="0"/>
              <a:buChar char="•"/>
            </a:pPr>
            <a:r>
              <a:rPr lang="en-GB" altLang="en-US" sz="1500"/>
              <a:t>Mg + (C</a:t>
            </a:r>
            <a:r>
              <a:rPr lang="en-GB" altLang="en-US" sz="1500" baseline="-25000"/>
              <a:t>2</a:t>
            </a:r>
            <a:r>
              <a:rPr lang="en-GB" altLang="en-US" sz="1500"/>
              <a:t>F</a:t>
            </a:r>
            <a:r>
              <a:rPr lang="en-GB" altLang="en-US" sz="1500" baseline="-25000"/>
              <a:t>4</a:t>
            </a:r>
            <a:r>
              <a:rPr lang="en-GB" altLang="en-US" sz="1500"/>
              <a:t>) = MgF</a:t>
            </a:r>
            <a:r>
              <a:rPr lang="en-GB" altLang="en-US" sz="1500" baseline="-25000"/>
              <a:t>2</a:t>
            </a:r>
            <a:r>
              <a:rPr lang="en-GB" altLang="en-US" sz="1500"/>
              <a:t> + 2C</a:t>
            </a:r>
          </a:p>
          <a:p>
            <a:pPr marL="189000" indent="-189000" defTabSz="685761">
              <a:lnSpc>
                <a:spcPct val="98000"/>
              </a:lnSpc>
              <a:spcBef>
                <a:spcPts val="750"/>
              </a:spcBef>
              <a:buClr>
                <a:srgbClr val="FC4C02"/>
              </a:buClr>
              <a:buFont typeface="Arial" panose="020B0604020202020204" pitchFamily="34" charset="0"/>
              <a:buChar char="•"/>
            </a:pPr>
            <a:r>
              <a:rPr lang="en-GB" altLang="en-US" sz="1500"/>
              <a:t>The main emission comes from the surface of the flare as a </a:t>
            </a:r>
            <a:r>
              <a:rPr lang="en-GB" altLang="en-US" sz="1500" u="sng"/>
              <a:t>hot grey body</a:t>
            </a:r>
            <a:r>
              <a:rPr lang="en-GB" altLang="en-US" sz="1500"/>
              <a:t>.</a:t>
            </a:r>
          </a:p>
          <a:p>
            <a:pPr marL="189000" indent="-189000" defTabSz="685761">
              <a:lnSpc>
                <a:spcPct val="98000"/>
              </a:lnSpc>
              <a:spcBef>
                <a:spcPts val="750"/>
              </a:spcBef>
              <a:buClr>
                <a:srgbClr val="FC4C02"/>
              </a:buClr>
              <a:buFont typeface="Arial" panose="020B0604020202020204" pitchFamily="34" charset="0"/>
              <a:buChar char="•"/>
            </a:pPr>
            <a:r>
              <a:rPr lang="en-GB" altLang="en-US" sz="1500"/>
              <a:t>The carbon can burn in the air producing hot carbon dioxide (specific emission).</a:t>
            </a:r>
          </a:p>
          <a:p>
            <a:pPr marL="189000" indent="-189000" defTabSz="685761">
              <a:lnSpc>
                <a:spcPct val="98000"/>
              </a:lnSpc>
              <a:spcBef>
                <a:spcPts val="750"/>
              </a:spcBef>
              <a:buClr>
                <a:srgbClr val="FC4C02"/>
              </a:buClr>
              <a:buFont typeface="Arial" panose="020B0604020202020204" pitchFamily="34" charset="0"/>
              <a:buChar char="•"/>
            </a:pPr>
            <a:r>
              <a:rPr lang="en-GB" altLang="en-US" sz="1500"/>
              <a:t>Any excess magnesium burns in air.</a:t>
            </a:r>
          </a:p>
        </p:txBody>
      </p:sp>
    </p:spTree>
    <p:extLst>
      <p:ext uri="{BB962C8B-B14F-4D97-AF65-F5344CB8AC3E}">
        <p14:creationId xmlns:p14="http://schemas.microsoft.com/office/powerpoint/2010/main" val="20903055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0" name="Text Placeholder 1">
            <a:extLst>
              <a:ext uri="{FF2B5EF4-FFF2-40B4-BE49-F238E27FC236}">
                <a16:creationId xmlns:a16="http://schemas.microsoft.com/office/drawing/2014/main" id="{CB08F379-89AA-27ED-75B5-CDAFB4ED9D6A}"/>
              </a:ext>
            </a:extLst>
          </p:cNvPr>
          <p:cNvSpPr>
            <a:spLocks noGrp="1"/>
          </p:cNvSpPr>
          <p:nvPr>
            <p:ph type="body" sz="quarter" idx="17"/>
          </p:nvPr>
        </p:nvSpPr>
        <p:spPr>
          <a:xfrm>
            <a:off x="0" y="1875150"/>
            <a:ext cx="9144900" cy="3558600"/>
          </a:xfrm>
        </p:spPr>
        <p:txBody>
          <a:bodyPr/>
          <a:lstStyle/>
          <a:p>
            <a:endParaRPr lang="en-US"/>
          </a:p>
        </p:txBody>
      </p:sp>
      <p:sp>
        <p:nvSpPr>
          <p:cNvPr id="3104" name="Rectangle 3"/>
          <p:cNvSpPr>
            <a:spLocks noGrp="1" noChangeArrowheads="1"/>
          </p:cNvSpPr>
          <p:nvPr>
            <p:ph type="title"/>
          </p:nvPr>
        </p:nvSpPr>
        <p:spPr>
          <a:xfrm>
            <a:off x="0" y="1396604"/>
            <a:ext cx="4572000" cy="945000"/>
          </a:xfrm>
        </p:spPr>
        <p:txBody>
          <a:bodyPr anchor="ctr">
            <a:normAutofit/>
          </a:bodyPr>
          <a:lstStyle/>
          <a:p>
            <a:r>
              <a:rPr lang="en-US" altLang="en-US" dirty="0">
                <a:solidFill>
                  <a:schemeClr val="tx1"/>
                </a:solidFill>
              </a:rPr>
              <a:t>IR Decoy Deployment</a:t>
            </a:r>
          </a:p>
        </p:txBody>
      </p:sp>
      <p:pic>
        <p:nvPicPr>
          <p:cNvPr id="3103" name="Picture 2" descr="Flares1"/>
          <p:cNvPicPr>
            <a:picLocks noChangeAspect="1" noChangeArrowheads="1"/>
          </p:cNvPicPr>
          <p:nvPr/>
        </p:nvPicPr>
        <p:blipFill>
          <a:blip r:embed="rId3" cstate="screen">
            <a:extLst>
              <a:ext uri="{28A0092B-C50C-407E-A947-70E740481C1C}">
                <a14:useLocalDpi xmlns:a14="http://schemas.microsoft.com/office/drawing/2010/main"/>
              </a:ext>
            </a:extLst>
          </a:blip>
          <a:srcRect r="-1"/>
          <a:stretch>
            <a:fillRect/>
          </a:stretch>
        </p:blipFill>
        <p:spPr bwMode="auto">
          <a:xfrm>
            <a:off x="567001" y="2477251"/>
            <a:ext cx="4005000" cy="2955572"/>
          </a:xfrm>
          <a:prstGeom prst="rect">
            <a:avLst/>
          </a:prstGeom>
          <a:noFill/>
          <a:ln w="9525">
            <a:noFill/>
            <a:miter lim="800000"/>
            <a:headEnd/>
            <a:tailEnd/>
          </a:ln>
        </p:spPr>
      </p:pic>
      <p:pic>
        <p:nvPicPr>
          <p:cNvPr id="3105" name="Picture 5" descr="CM - helo - Chinook deploying flare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949429" y="1875235"/>
            <a:ext cx="4005000" cy="3557588"/>
          </a:xfrm>
          <a:prstGeom prst="rect">
            <a:avLst/>
          </a:prstGeom>
          <a:noFill/>
          <a:ln w="9525">
            <a:noFill/>
            <a:miter lim="800000"/>
            <a:headEnd/>
            <a:tailEnd/>
          </a:ln>
        </p:spPr>
      </p:pic>
    </p:spTree>
    <p:extLst>
      <p:ext uri="{BB962C8B-B14F-4D97-AF65-F5344CB8AC3E}">
        <p14:creationId xmlns:p14="http://schemas.microsoft.com/office/powerpoint/2010/main" val="4222878436"/>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93" name="Text Placeholder 1">
            <a:extLst>
              <a:ext uri="{FF2B5EF4-FFF2-40B4-BE49-F238E27FC236}">
                <a16:creationId xmlns:a16="http://schemas.microsoft.com/office/drawing/2014/main" id="{6262DBE1-A5D2-0F19-F76D-F0C514703C1C}"/>
              </a:ext>
            </a:extLst>
          </p:cNvPr>
          <p:cNvSpPr>
            <a:spLocks noGrp="1"/>
          </p:cNvSpPr>
          <p:nvPr>
            <p:ph type="body" sz="quarter" idx="17"/>
          </p:nvPr>
        </p:nvSpPr>
        <p:spPr>
          <a:xfrm>
            <a:off x="0" y="1875150"/>
            <a:ext cx="9144900" cy="3558600"/>
          </a:xfrm>
        </p:spPr>
        <p:txBody>
          <a:bodyPr/>
          <a:lstStyle/>
          <a:p>
            <a:endParaRPr lang="en-US"/>
          </a:p>
        </p:txBody>
      </p:sp>
      <p:sp>
        <p:nvSpPr>
          <p:cNvPr id="93188" name="Rectangle 4"/>
          <p:cNvSpPr>
            <a:spLocks noGrp="1" noChangeArrowheads="1"/>
          </p:cNvSpPr>
          <p:nvPr>
            <p:ph type="title"/>
          </p:nvPr>
        </p:nvSpPr>
        <p:spPr>
          <a:xfrm>
            <a:off x="0" y="1396604"/>
            <a:ext cx="4572000" cy="945000"/>
          </a:xfrm>
        </p:spPr>
        <p:txBody>
          <a:bodyPr anchor="ctr">
            <a:normAutofit/>
          </a:bodyPr>
          <a:lstStyle/>
          <a:p>
            <a:r>
              <a:rPr lang="en-GB" altLang="en-US">
                <a:solidFill>
                  <a:schemeClr val="tx1"/>
                </a:solidFill>
              </a:rPr>
              <a:t>Aircraft Countermeasures</a:t>
            </a:r>
          </a:p>
        </p:txBody>
      </p:sp>
      <p:pic>
        <p:nvPicPr>
          <p:cNvPr id="93187" name="Picture 3" descr="Pod KB on Draken"/>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67001" y="2477251"/>
            <a:ext cx="4005000" cy="2955572"/>
          </a:xfrm>
          <a:prstGeom prst="rect">
            <a:avLst/>
          </a:prstGeom>
          <a:noFill/>
          <a:ln w="9525">
            <a:noFill/>
            <a:miter lim="800000"/>
            <a:headEnd/>
            <a:tailEnd/>
          </a:ln>
        </p:spPr>
      </p:pic>
      <p:pic>
        <p:nvPicPr>
          <p:cNvPr id="93186" name="Picture 2" descr="Pod KB on Deaken"/>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49429" y="1875235"/>
            <a:ext cx="4005000" cy="3557588"/>
          </a:xfrm>
          <a:prstGeom prst="rect">
            <a:avLst/>
          </a:prstGeom>
          <a:noFill/>
          <a:ln w="9525">
            <a:noFill/>
            <a:miter lim="800000"/>
            <a:headEnd/>
            <a:tailEnd/>
          </a:ln>
        </p:spPr>
      </p:pic>
    </p:spTree>
    <p:extLst>
      <p:ext uri="{BB962C8B-B14F-4D97-AF65-F5344CB8AC3E}">
        <p14:creationId xmlns:p14="http://schemas.microsoft.com/office/powerpoint/2010/main" val="1178799879"/>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5" name="Rectangle 5"/>
          <p:cNvSpPr>
            <a:spLocks noGrp="1" noChangeArrowheads="1"/>
          </p:cNvSpPr>
          <p:nvPr>
            <p:ph type="title"/>
          </p:nvPr>
        </p:nvSpPr>
        <p:spPr>
          <a:xfrm>
            <a:off x="307579" y="974405"/>
            <a:ext cx="6172200" cy="638175"/>
          </a:xfrm>
        </p:spPr>
        <p:txBody>
          <a:bodyPr/>
          <a:lstStyle/>
          <a:p>
            <a:r>
              <a:rPr lang="en-GB" altLang="en-US" dirty="0"/>
              <a:t>Radiant Spectrum of MTV and Kerosene</a:t>
            </a:r>
          </a:p>
        </p:txBody>
      </p:sp>
      <p:grpSp>
        <p:nvGrpSpPr>
          <p:cNvPr id="8" name="Group 7">
            <a:extLst>
              <a:ext uri="{FF2B5EF4-FFF2-40B4-BE49-F238E27FC236}">
                <a16:creationId xmlns:a16="http://schemas.microsoft.com/office/drawing/2014/main" id="{206D3084-7099-968B-F54F-B9E8F69FD02A}"/>
              </a:ext>
            </a:extLst>
          </p:cNvPr>
          <p:cNvGrpSpPr/>
          <p:nvPr/>
        </p:nvGrpSpPr>
        <p:grpSpPr>
          <a:xfrm>
            <a:off x="1937656" y="1873246"/>
            <a:ext cx="5479143" cy="3297530"/>
            <a:chOff x="737810" y="1621367"/>
            <a:chExt cx="6001657" cy="3909872"/>
          </a:xfrm>
        </p:grpSpPr>
        <p:grpSp>
          <p:nvGrpSpPr>
            <p:cNvPr id="3" name="Group 2">
              <a:extLst>
                <a:ext uri="{FF2B5EF4-FFF2-40B4-BE49-F238E27FC236}">
                  <a16:creationId xmlns:a16="http://schemas.microsoft.com/office/drawing/2014/main" id="{6A102A68-E69E-004F-C423-D3D7F9D8E505}"/>
                </a:ext>
              </a:extLst>
            </p:cNvPr>
            <p:cNvGrpSpPr/>
            <p:nvPr/>
          </p:nvGrpSpPr>
          <p:grpSpPr>
            <a:xfrm>
              <a:off x="737810" y="1621367"/>
              <a:ext cx="6001657" cy="3909872"/>
              <a:chOff x="2329543" y="1679510"/>
              <a:chExt cx="7532914" cy="4702629"/>
            </a:xfrm>
          </p:grpSpPr>
          <p:sp>
            <p:nvSpPr>
              <p:cNvPr id="2" name="Rectangle 1">
                <a:extLst>
                  <a:ext uri="{FF2B5EF4-FFF2-40B4-BE49-F238E27FC236}">
                    <a16:creationId xmlns:a16="http://schemas.microsoft.com/office/drawing/2014/main" id="{7163F3C3-6768-DEE1-24E0-9EE239C6A745}"/>
                  </a:ext>
                </a:extLst>
              </p:cNvPr>
              <p:cNvSpPr/>
              <p:nvPr/>
            </p:nvSpPr>
            <p:spPr>
              <a:xfrm>
                <a:off x="2491273" y="1679510"/>
                <a:ext cx="7371184" cy="47026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5234" name="Group 2"/>
              <p:cNvGrpSpPr>
                <a:grpSpLocks/>
              </p:cNvGrpSpPr>
              <p:nvPr/>
            </p:nvGrpSpPr>
            <p:grpSpPr bwMode="auto">
              <a:xfrm>
                <a:off x="2329543" y="1785305"/>
                <a:ext cx="7197725" cy="4491038"/>
                <a:chOff x="658" y="1071"/>
                <a:chExt cx="4534" cy="2829"/>
              </a:xfrm>
            </p:grpSpPr>
            <p:pic>
              <p:nvPicPr>
                <p:cNvPr id="95236" name="Picture 3" descr="emission spectrum - Mg PTFE 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58" y="1071"/>
                  <a:ext cx="4534" cy="2829"/>
                </a:xfrm>
                <a:prstGeom prst="rect">
                  <a:avLst/>
                </a:prstGeom>
                <a:noFill/>
                <a:ln w="9525">
                  <a:noFill/>
                  <a:miter lim="800000"/>
                  <a:headEnd/>
                  <a:tailEnd/>
                </a:ln>
              </p:spPr>
            </p:pic>
            <p:pic>
              <p:nvPicPr>
                <p:cNvPr id="95237" name="Picture 4" descr="emission spectrum - continuous no wavelengths copy"/>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533" y="1198"/>
                  <a:ext cx="272" cy="342"/>
                </a:xfrm>
                <a:prstGeom prst="rect">
                  <a:avLst/>
                </a:prstGeom>
                <a:noFill/>
                <a:ln w="9525">
                  <a:noFill/>
                  <a:miter lim="800000"/>
                  <a:headEnd/>
                  <a:tailEnd/>
                </a:ln>
              </p:spPr>
            </p:pic>
          </p:grpSp>
        </p:grpSp>
        <p:sp>
          <p:nvSpPr>
            <p:cNvPr id="5" name="Rectangle 4">
              <a:extLst>
                <a:ext uri="{FF2B5EF4-FFF2-40B4-BE49-F238E27FC236}">
                  <a16:creationId xmlns:a16="http://schemas.microsoft.com/office/drawing/2014/main" id="{3206E02B-49D3-A3C4-F7FD-EE1AED7ED3B5}"/>
                </a:ext>
              </a:extLst>
            </p:cNvPr>
            <p:cNvSpPr/>
            <p:nvPr/>
          </p:nvSpPr>
          <p:spPr bwMode="auto">
            <a:xfrm>
              <a:off x="3285067" y="2746397"/>
              <a:ext cx="880533" cy="330377"/>
            </a:xfrm>
            <a:prstGeom prst="rect">
              <a:avLst/>
            </a:prstGeom>
            <a:solidFill>
              <a:srgbClr val="FFFF99">
                <a:alpha val="43000"/>
              </a:srgbClr>
            </a:solidFill>
            <a:ln>
              <a:noFill/>
            </a:ln>
            <a:effectLst/>
          </p:spPr>
          <p:txBody>
            <a:bodyPr vert="horz" wrap="square" lIns="67500" tIns="35100" rIns="67500" bIns="35100" numCol="1" rtlCol="0" anchor="t" anchorCtr="0" compatLnSpc="1">
              <a:prstTxWarp prst="textNoShape">
                <a:avLst/>
              </a:prstTxWarp>
              <a:spAutoFit/>
            </a:bodyPr>
            <a:lstStyle/>
            <a:p>
              <a:pPr algn="ctr" defTabSz="685800"/>
              <a:r>
                <a:rPr lang="en-GB" sz="1350" dirty="0">
                  <a:solidFill>
                    <a:schemeClr val="bg1"/>
                  </a:solidFill>
                </a:rPr>
                <a:t>MTV</a:t>
              </a:r>
            </a:p>
          </p:txBody>
        </p:sp>
        <p:sp>
          <p:nvSpPr>
            <p:cNvPr id="6" name="Rectangle 5">
              <a:extLst>
                <a:ext uri="{FF2B5EF4-FFF2-40B4-BE49-F238E27FC236}">
                  <a16:creationId xmlns:a16="http://schemas.microsoft.com/office/drawing/2014/main" id="{019C77AA-2C53-2792-CEA5-FD0DF90F79A6}"/>
                </a:ext>
              </a:extLst>
            </p:cNvPr>
            <p:cNvSpPr/>
            <p:nvPr/>
          </p:nvSpPr>
          <p:spPr bwMode="auto">
            <a:xfrm>
              <a:off x="4641345" y="2746397"/>
              <a:ext cx="880532" cy="330377"/>
            </a:xfrm>
            <a:prstGeom prst="rect">
              <a:avLst/>
            </a:prstGeom>
            <a:solidFill>
              <a:schemeClr val="accent1">
                <a:alpha val="35000"/>
              </a:schemeClr>
            </a:solidFill>
            <a:ln>
              <a:noFill/>
            </a:ln>
            <a:effectLst/>
          </p:spPr>
          <p:txBody>
            <a:bodyPr vert="horz" wrap="square" lIns="67500" tIns="35100" rIns="67500" bIns="35100" numCol="1" rtlCol="0" anchor="t" anchorCtr="0" compatLnSpc="1">
              <a:prstTxWarp prst="textNoShape">
                <a:avLst/>
              </a:prstTxWarp>
              <a:spAutoFit/>
            </a:bodyPr>
            <a:lstStyle/>
            <a:p>
              <a:pPr algn="ctr" defTabSz="685800"/>
              <a:r>
                <a:rPr lang="en-GB" sz="1350" dirty="0">
                  <a:solidFill>
                    <a:schemeClr val="bg1"/>
                  </a:solidFill>
                </a:rPr>
                <a:t>MTV</a:t>
              </a:r>
            </a:p>
          </p:txBody>
        </p:sp>
        <p:sp>
          <p:nvSpPr>
            <p:cNvPr id="7" name="TextBox 6">
              <a:extLst>
                <a:ext uri="{FF2B5EF4-FFF2-40B4-BE49-F238E27FC236}">
                  <a16:creationId xmlns:a16="http://schemas.microsoft.com/office/drawing/2014/main" id="{F850B998-4D97-4A73-D693-7B96CB7C8500}"/>
                </a:ext>
              </a:extLst>
            </p:cNvPr>
            <p:cNvSpPr txBox="1"/>
            <p:nvPr/>
          </p:nvSpPr>
          <p:spPr>
            <a:xfrm>
              <a:off x="3948191" y="2193046"/>
              <a:ext cx="718153" cy="218958"/>
            </a:xfrm>
            <a:prstGeom prst="rect">
              <a:avLst/>
            </a:prstGeom>
            <a:noFill/>
          </p:spPr>
          <p:txBody>
            <a:bodyPr wrap="none" lIns="0" tIns="0" rIns="0" bIns="0" rtlCol="0">
              <a:spAutoFit/>
            </a:bodyPr>
            <a:lstStyle/>
            <a:p>
              <a:pPr algn="l"/>
              <a:r>
                <a:rPr lang="en-US" sz="1200" dirty="0">
                  <a:solidFill>
                    <a:schemeClr val="bg1"/>
                  </a:solidFill>
                </a:rPr>
                <a:t>Kerosene</a:t>
              </a:r>
            </a:p>
          </p:txBody>
        </p:sp>
      </p:grpSp>
    </p:spTree>
    <p:extLst>
      <p:ext uri="{BB962C8B-B14F-4D97-AF65-F5344CB8AC3E}">
        <p14:creationId xmlns:p14="http://schemas.microsoft.com/office/powerpoint/2010/main" val="3208376208"/>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50255521-2FAA-48A9-2649-9888A9580E4B}"/>
              </a:ext>
            </a:extLst>
          </p:cNvPr>
          <p:cNvSpPr>
            <a:spLocks noGrp="1"/>
          </p:cNvSpPr>
          <p:nvPr>
            <p:ph type="body" sz="quarter" idx="20"/>
          </p:nvPr>
        </p:nvSpPr>
        <p:spPr>
          <a:xfrm>
            <a:off x="0" y="1440000"/>
            <a:ext cx="9144900" cy="4660763"/>
          </a:xfrm>
        </p:spPr>
        <p:txBody>
          <a:bodyPr/>
          <a:lstStyle/>
          <a:p>
            <a:endParaRPr lang="en-US"/>
          </a:p>
        </p:txBody>
      </p:sp>
      <p:sp>
        <p:nvSpPr>
          <p:cNvPr id="4" name="Title 3">
            <a:extLst>
              <a:ext uri="{FF2B5EF4-FFF2-40B4-BE49-F238E27FC236}">
                <a16:creationId xmlns:a16="http://schemas.microsoft.com/office/drawing/2014/main" id="{5893729D-D5CD-0AC2-17B7-46922B33D327}"/>
              </a:ext>
            </a:extLst>
          </p:cNvPr>
          <p:cNvSpPr>
            <a:spLocks noGrp="1"/>
          </p:cNvSpPr>
          <p:nvPr>
            <p:ph type="title"/>
          </p:nvPr>
        </p:nvSpPr>
        <p:spPr>
          <a:xfrm>
            <a:off x="179512" y="496093"/>
            <a:ext cx="6435725" cy="522287"/>
          </a:xfrm>
        </p:spPr>
        <p:txBody>
          <a:bodyPr wrap="square" anchor="ctr">
            <a:normAutofit/>
          </a:bodyPr>
          <a:lstStyle/>
          <a:p>
            <a:r>
              <a:rPr lang="en-US" dirty="0"/>
              <a:t>Difference between flares and chaff</a:t>
            </a:r>
          </a:p>
        </p:txBody>
      </p:sp>
      <p:sp>
        <p:nvSpPr>
          <p:cNvPr id="5" name="Content Placeholder 4">
            <a:extLst>
              <a:ext uri="{FF2B5EF4-FFF2-40B4-BE49-F238E27FC236}">
                <a16:creationId xmlns:a16="http://schemas.microsoft.com/office/drawing/2014/main" id="{50149DB9-E3ED-D27D-3169-DB19B8A8CD7B}"/>
              </a:ext>
            </a:extLst>
          </p:cNvPr>
          <p:cNvSpPr>
            <a:spLocks noGrp="1"/>
          </p:cNvSpPr>
          <p:nvPr>
            <p:ph sz="quarter" idx="17"/>
          </p:nvPr>
        </p:nvSpPr>
        <p:spPr>
          <a:xfrm>
            <a:off x="567001" y="1620001"/>
            <a:ext cx="4005000" cy="3609760"/>
          </a:xfrm>
        </p:spPr>
        <p:txBody>
          <a:bodyPr wrap="square" anchor="t">
            <a:normAutofit/>
          </a:bodyPr>
          <a:lstStyle/>
          <a:p>
            <a:pPr marL="0" indent="0">
              <a:lnSpc>
                <a:spcPct val="90000"/>
              </a:lnSpc>
              <a:buNone/>
            </a:pPr>
            <a:r>
              <a:rPr lang="en-US" sz="2000" b="1"/>
              <a:t>Flares</a:t>
            </a:r>
          </a:p>
          <a:p>
            <a:pPr>
              <a:lnSpc>
                <a:spcPct val="90000"/>
              </a:lnSpc>
            </a:pPr>
            <a:endParaRPr lang="en-US" sz="2000"/>
          </a:p>
          <a:p>
            <a:pPr>
              <a:lnSpc>
                <a:spcPct val="90000"/>
              </a:lnSpc>
            </a:pPr>
            <a:r>
              <a:rPr lang="en-US" sz="2000"/>
              <a:t>Defensive countermeasure or illuminating composition</a:t>
            </a:r>
          </a:p>
          <a:p>
            <a:pPr>
              <a:lnSpc>
                <a:spcPct val="90000"/>
              </a:lnSpc>
            </a:pPr>
            <a:r>
              <a:rPr lang="en-US" sz="2000"/>
              <a:t>Provide a heat source to mimic the target being acquired by a heat seeking missiles, or aerial illumination for up to 30 minutes in some cases.</a:t>
            </a:r>
          </a:p>
          <a:p>
            <a:pPr>
              <a:lnSpc>
                <a:spcPct val="90000"/>
              </a:lnSpc>
            </a:pPr>
            <a:r>
              <a:rPr lang="en-US" sz="2000"/>
              <a:t>Both based on magnesium</a:t>
            </a:r>
          </a:p>
        </p:txBody>
      </p:sp>
      <p:sp>
        <p:nvSpPr>
          <p:cNvPr id="6" name="Content Placeholder 5">
            <a:extLst>
              <a:ext uri="{FF2B5EF4-FFF2-40B4-BE49-F238E27FC236}">
                <a16:creationId xmlns:a16="http://schemas.microsoft.com/office/drawing/2014/main" id="{8E29C2A0-12BB-E789-F29F-5B72FBDF6C87}"/>
              </a:ext>
            </a:extLst>
          </p:cNvPr>
          <p:cNvSpPr>
            <a:spLocks noGrp="1"/>
          </p:cNvSpPr>
          <p:nvPr>
            <p:ph sz="quarter" idx="19"/>
          </p:nvPr>
        </p:nvSpPr>
        <p:spPr>
          <a:xfrm>
            <a:off x="4949999" y="1620001"/>
            <a:ext cx="4005000" cy="3609760"/>
          </a:xfrm>
        </p:spPr>
        <p:txBody>
          <a:bodyPr wrap="square" anchor="t">
            <a:normAutofit/>
          </a:bodyPr>
          <a:lstStyle/>
          <a:p>
            <a:pPr marL="0" indent="0">
              <a:lnSpc>
                <a:spcPct val="90000"/>
              </a:lnSpc>
              <a:buNone/>
            </a:pPr>
            <a:r>
              <a:rPr lang="en-US" sz="1500" b="1"/>
              <a:t>Chaff</a:t>
            </a:r>
          </a:p>
          <a:p>
            <a:pPr>
              <a:lnSpc>
                <a:spcPct val="90000"/>
              </a:lnSpc>
            </a:pPr>
            <a:r>
              <a:rPr lang="en-US" sz="1500"/>
              <a:t>Defensive countermeasure</a:t>
            </a:r>
          </a:p>
          <a:p>
            <a:pPr>
              <a:lnSpc>
                <a:spcPct val="90000"/>
              </a:lnSpc>
            </a:pPr>
            <a:r>
              <a:rPr lang="en-US" sz="1500"/>
              <a:t>A radar jamming material, which obfuscates tracking systems on radar seeking missiles</a:t>
            </a:r>
          </a:p>
          <a:p>
            <a:pPr>
              <a:lnSpc>
                <a:spcPct val="90000"/>
              </a:lnSpc>
            </a:pPr>
            <a:r>
              <a:rPr lang="en-US" sz="1500"/>
              <a:t>Examples are clouds of brass flakes, or glass </a:t>
            </a:r>
            <a:r>
              <a:rPr lang="en-US" sz="1500" err="1"/>
              <a:t>fibres</a:t>
            </a:r>
            <a:r>
              <a:rPr lang="en-US" sz="1500"/>
              <a:t> coated with </a:t>
            </a:r>
            <a:r>
              <a:rPr lang="en-US" sz="1500" err="1"/>
              <a:t>aluminium</a:t>
            </a:r>
            <a:r>
              <a:rPr lang="en-US" sz="1500"/>
              <a:t>, discharged from a chaff dispenser</a:t>
            </a:r>
          </a:p>
          <a:p>
            <a:pPr>
              <a:lnSpc>
                <a:spcPct val="90000"/>
              </a:lnSpc>
            </a:pPr>
            <a:r>
              <a:rPr lang="en-US" sz="1500"/>
              <a:t>Dispersed by pyrotechnic burster, they create a radar reflective cloud called a chaff corridor</a:t>
            </a:r>
          </a:p>
          <a:p>
            <a:pPr>
              <a:lnSpc>
                <a:spcPct val="90000"/>
              </a:lnSpc>
            </a:pPr>
            <a:r>
              <a:rPr lang="en-US" sz="1500"/>
              <a:t>Settling velocity of about 30 cm per second</a:t>
            </a:r>
          </a:p>
        </p:txBody>
      </p:sp>
    </p:spTree>
    <p:extLst>
      <p:ext uri="{BB962C8B-B14F-4D97-AF65-F5344CB8AC3E}">
        <p14:creationId xmlns:p14="http://schemas.microsoft.com/office/powerpoint/2010/main" val="39767981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hand holding a fluffy white object&#10;&#10;AI-generated content may be incorrect.">
            <a:extLst>
              <a:ext uri="{FF2B5EF4-FFF2-40B4-BE49-F238E27FC236}">
                <a16:creationId xmlns:a16="http://schemas.microsoft.com/office/drawing/2014/main" id="{B1466D09-5021-B11F-C55E-3D4CDDB24ACC}"/>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a:xfrm>
            <a:off x="1" y="1194750"/>
            <a:ext cx="9144000" cy="4239000"/>
          </a:xfrm>
          <a:prstGeom prst="rect">
            <a:avLst/>
          </a:prstGeom>
          <a:noFill/>
        </p:spPr>
      </p:pic>
      <p:sp>
        <p:nvSpPr>
          <p:cNvPr id="12" name="Title 3">
            <a:extLst>
              <a:ext uri="{FF2B5EF4-FFF2-40B4-BE49-F238E27FC236}">
                <a16:creationId xmlns:a16="http://schemas.microsoft.com/office/drawing/2014/main" id="{2975C323-B9E5-0153-3223-3A6CE1CBA8B0}"/>
              </a:ext>
            </a:extLst>
          </p:cNvPr>
          <p:cNvSpPr>
            <a:spLocks noGrp="1"/>
          </p:cNvSpPr>
          <p:nvPr>
            <p:ph type="title"/>
          </p:nvPr>
        </p:nvSpPr>
        <p:spPr>
          <a:xfrm>
            <a:off x="21885" y="17113"/>
            <a:ext cx="6121711" cy="1228500"/>
          </a:xfrm>
        </p:spPr>
        <p:txBody>
          <a:bodyPr/>
          <a:lstStyle/>
          <a:p>
            <a:r>
              <a:rPr lang="en-US" dirty="0">
                <a:solidFill>
                  <a:schemeClr val="tx1"/>
                </a:solidFill>
              </a:rPr>
              <a:t>Example of Glass/Al Chaff</a:t>
            </a:r>
          </a:p>
        </p:txBody>
      </p:sp>
    </p:spTree>
    <p:extLst>
      <p:ext uri="{BB962C8B-B14F-4D97-AF65-F5344CB8AC3E}">
        <p14:creationId xmlns:p14="http://schemas.microsoft.com/office/powerpoint/2010/main" val="22628643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fire in the dirt&#10;&#10;AI-generated content may be incorrect.">
            <a:extLst>
              <a:ext uri="{FF2B5EF4-FFF2-40B4-BE49-F238E27FC236}">
                <a16:creationId xmlns:a16="http://schemas.microsoft.com/office/drawing/2014/main" id="{CAC96B09-92AC-26CF-E4DE-0EB723C3CB42}"/>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3646" b="3646"/>
          <a:stretch>
            <a:fillRect/>
          </a:stretch>
        </p:blipFill>
        <p:spPr/>
      </p:pic>
      <p:sp>
        <p:nvSpPr>
          <p:cNvPr id="4" name="Title 3">
            <a:extLst>
              <a:ext uri="{FF2B5EF4-FFF2-40B4-BE49-F238E27FC236}">
                <a16:creationId xmlns:a16="http://schemas.microsoft.com/office/drawing/2014/main" id="{3DC17A2E-84D9-997E-B216-E93D4831EB2F}"/>
              </a:ext>
            </a:extLst>
          </p:cNvPr>
          <p:cNvSpPr>
            <a:spLocks noGrp="1"/>
          </p:cNvSpPr>
          <p:nvPr>
            <p:ph type="title"/>
          </p:nvPr>
        </p:nvSpPr>
        <p:spPr/>
        <p:txBody>
          <a:bodyPr/>
          <a:lstStyle/>
          <a:p>
            <a:r>
              <a:rPr lang="en-US" dirty="0">
                <a:solidFill>
                  <a:schemeClr val="tx1"/>
                </a:solidFill>
              </a:rPr>
              <a:t>Heat</a:t>
            </a:r>
          </a:p>
        </p:txBody>
      </p:sp>
      <p:sp>
        <p:nvSpPr>
          <p:cNvPr id="5" name="Text Placeholder 4">
            <a:extLst>
              <a:ext uri="{FF2B5EF4-FFF2-40B4-BE49-F238E27FC236}">
                <a16:creationId xmlns:a16="http://schemas.microsoft.com/office/drawing/2014/main" id="{22669999-21C0-C9A6-80D9-4DA63AB67277}"/>
              </a:ext>
            </a:extLst>
          </p:cNvPr>
          <p:cNvSpPr>
            <a:spLocks noGrp="1"/>
          </p:cNvSpPr>
          <p:nvPr>
            <p:ph type="body" sz="quarter" idx="20"/>
          </p:nvPr>
        </p:nvSpPr>
        <p:spPr/>
        <p:txBody>
          <a:bodyPr/>
          <a:lstStyle/>
          <a:p>
            <a:r>
              <a:rPr lang="en-US" dirty="0">
                <a:solidFill>
                  <a:schemeClr val="tx1"/>
                </a:solidFill>
              </a:rPr>
              <a:t>Thermite (we have covered many heat producers already in explosive trains)</a:t>
            </a:r>
          </a:p>
        </p:txBody>
      </p:sp>
    </p:spTree>
    <p:extLst>
      <p:ext uri="{BB962C8B-B14F-4D97-AF65-F5344CB8AC3E}">
        <p14:creationId xmlns:p14="http://schemas.microsoft.com/office/powerpoint/2010/main" val="1783604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F60DC61-28D1-97AC-A763-C027C56AF1E2}"/>
              </a:ext>
            </a:extLst>
          </p:cNvPr>
          <p:cNvSpPr>
            <a:spLocks noGrp="1"/>
          </p:cNvSpPr>
          <p:nvPr>
            <p:ph type="body" sz="quarter" idx="18"/>
          </p:nvPr>
        </p:nvSpPr>
        <p:spPr/>
        <p:txBody>
          <a:bodyPr/>
          <a:lstStyle/>
          <a:p>
            <a:endParaRPr lang="en-US" sz="2000" dirty="0"/>
          </a:p>
        </p:txBody>
      </p:sp>
      <p:sp>
        <p:nvSpPr>
          <p:cNvPr id="4" name="Title 3">
            <a:extLst>
              <a:ext uri="{FF2B5EF4-FFF2-40B4-BE49-F238E27FC236}">
                <a16:creationId xmlns:a16="http://schemas.microsoft.com/office/drawing/2014/main" id="{01A4E379-2F49-3186-077F-EE00BCE32AC5}"/>
              </a:ext>
            </a:extLst>
          </p:cNvPr>
          <p:cNvSpPr>
            <a:spLocks noGrp="1"/>
          </p:cNvSpPr>
          <p:nvPr>
            <p:ph type="title"/>
          </p:nvPr>
        </p:nvSpPr>
        <p:spPr/>
        <p:txBody>
          <a:bodyPr/>
          <a:lstStyle/>
          <a:p>
            <a:r>
              <a:rPr lang="en-US" dirty="0">
                <a:solidFill>
                  <a:schemeClr val="tx1"/>
                </a:solidFill>
              </a:rPr>
              <a:t>Metal and Metal Oxide Reaction</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6661BFCF-A985-2E99-8C0A-D1193095609F}"/>
                  </a:ext>
                </a:extLst>
              </p:cNvPr>
              <p:cNvSpPr>
                <a:spLocks noGrp="1"/>
              </p:cNvSpPr>
              <p:nvPr>
                <p:ph sz="quarter" idx="16"/>
              </p:nvPr>
            </p:nvSpPr>
            <p:spPr>
              <a:xfrm>
                <a:off x="566737" y="2476501"/>
                <a:ext cx="4741862" cy="2305044"/>
              </a:xfrm>
            </p:spPr>
            <p:txBody>
              <a:bodyPr/>
              <a:lstStyle/>
              <a:p>
                <a14:m>
                  <m:oMath xmlns:m="http://schemas.openxmlformats.org/officeDocument/2006/math">
                    <m:sSub>
                      <m:sSubPr>
                        <m:ctrlPr>
                          <a:rPr lang="en-US" sz="1600" i="1" smtClean="0">
                            <a:latin typeface="Cambria Math" panose="02040503050406030204" pitchFamily="18" charset="0"/>
                          </a:rPr>
                        </m:ctrlPr>
                      </m:sSubPr>
                      <m:e>
                        <m:r>
                          <a:rPr lang="en-GB" sz="1600" b="0" i="1" smtClean="0">
                            <a:latin typeface="Cambria Math" panose="02040503050406030204" pitchFamily="18" charset="0"/>
                          </a:rPr>
                          <m:t>𝐹𝑒</m:t>
                        </m:r>
                      </m:e>
                      <m:sub>
                        <m:r>
                          <a:rPr lang="en-GB" sz="1600" b="0" i="1" smtClean="0">
                            <a:latin typeface="Cambria Math" panose="02040503050406030204" pitchFamily="18" charset="0"/>
                          </a:rPr>
                          <m:t>2</m:t>
                        </m:r>
                      </m:sub>
                    </m:sSub>
                    <m:sSub>
                      <m:sSubPr>
                        <m:ctrlPr>
                          <a:rPr lang="en-US" sz="1600" i="1" smtClean="0">
                            <a:latin typeface="Cambria Math" panose="02040503050406030204" pitchFamily="18" charset="0"/>
                          </a:rPr>
                        </m:ctrlPr>
                      </m:sSubPr>
                      <m:e>
                        <m:r>
                          <a:rPr lang="en-GB" sz="1600" b="0" i="1" smtClean="0">
                            <a:latin typeface="Cambria Math" panose="02040503050406030204" pitchFamily="18" charset="0"/>
                          </a:rPr>
                          <m:t>𝑂</m:t>
                        </m:r>
                      </m:e>
                      <m:sub>
                        <m:r>
                          <a:rPr lang="en-GB" sz="1600" b="0" i="1" smtClean="0">
                            <a:latin typeface="Cambria Math" panose="02040503050406030204" pitchFamily="18" charset="0"/>
                          </a:rPr>
                          <m:t>3(</m:t>
                        </m:r>
                        <m:r>
                          <a:rPr lang="en-GB" sz="1600" b="0" i="1" smtClean="0">
                            <a:latin typeface="Cambria Math" panose="02040503050406030204" pitchFamily="18" charset="0"/>
                          </a:rPr>
                          <m:t>𝑠</m:t>
                        </m:r>
                        <m:r>
                          <a:rPr lang="en-GB" sz="1600" b="0" i="1" smtClean="0">
                            <a:latin typeface="Cambria Math" panose="02040503050406030204" pitchFamily="18" charset="0"/>
                          </a:rPr>
                          <m:t>)</m:t>
                        </m:r>
                      </m:sub>
                    </m:sSub>
                    <m:r>
                      <a:rPr lang="en-GB" sz="1600" b="0" i="1" smtClean="0">
                        <a:latin typeface="Cambria Math" panose="02040503050406030204" pitchFamily="18" charset="0"/>
                      </a:rPr>
                      <m:t>+2</m:t>
                    </m:r>
                    <m:sSub>
                      <m:sSubPr>
                        <m:ctrlPr>
                          <a:rPr lang="en-GB" sz="1600" b="0" i="1" smtClean="0">
                            <a:latin typeface="Cambria Math" panose="02040503050406030204" pitchFamily="18" charset="0"/>
                          </a:rPr>
                        </m:ctrlPr>
                      </m:sSubPr>
                      <m:e>
                        <m:r>
                          <a:rPr lang="en-GB" sz="1600" b="0" i="1" smtClean="0">
                            <a:latin typeface="Cambria Math" panose="02040503050406030204" pitchFamily="18" charset="0"/>
                          </a:rPr>
                          <m:t>𝐴𝑙</m:t>
                        </m:r>
                      </m:e>
                      <m:sub>
                        <m:r>
                          <a:rPr lang="en-GB" sz="1600" b="0" i="1" smtClean="0">
                            <a:latin typeface="Cambria Math" panose="02040503050406030204" pitchFamily="18" charset="0"/>
                          </a:rPr>
                          <m:t>(</m:t>
                        </m:r>
                        <m:r>
                          <a:rPr lang="en-GB" sz="1600" b="0" i="1" smtClean="0">
                            <a:latin typeface="Cambria Math" panose="02040503050406030204" pitchFamily="18" charset="0"/>
                          </a:rPr>
                          <m:t>𝑠</m:t>
                        </m:r>
                        <m:r>
                          <a:rPr lang="en-GB" sz="1600" b="0" i="1" smtClean="0">
                            <a:latin typeface="Cambria Math" panose="02040503050406030204" pitchFamily="18" charset="0"/>
                          </a:rPr>
                          <m:t>)</m:t>
                        </m:r>
                      </m:sub>
                    </m:sSub>
                    <m:r>
                      <a:rPr lang="en-GB" sz="1600" b="0" i="1" smtClean="0">
                        <a:latin typeface="Cambria Math" panose="02040503050406030204" pitchFamily="18" charset="0"/>
                        <a:ea typeface="Cambria Math" panose="02040503050406030204" pitchFamily="18" charset="0"/>
                      </a:rPr>
                      <m:t>→</m:t>
                    </m:r>
                    <m:sSub>
                      <m:sSubPr>
                        <m:ctrlPr>
                          <a:rPr lang="en-GB" sz="1600" b="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𝐴𝑙</m:t>
                        </m:r>
                      </m:e>
                      <m:sub>
                        <m:r>
                          <a:rPr lang="en-GB" sz="1600" b="0" i="1" smtClean="0">
                            <a:latin typeface="Cambria Math" panose="02040503050406030204" pitchFamily="18" charset="0"/>
                            <a:ea typeface="Cambria Math" panose="02040503050406030204" pitchFamily="18" charset="0"/>
                          </a:rPr>
                          <m:t>2</m:t>
                        </m:r>
                      </m:sub>
                    </m:sSub>
                    <m:sSub>
                      <m:sSubPr>
                        <m:ctrlPr>
                          <a:rPr lang="en-GB" sz="1600" b="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𝑂</m:t>
                        </m:r>
                      </m:e>
                      <m:sub>
                        <m:r>
                          <a:rPr lang="en-GB" sz="1600" b="0" i="1" smtClean="0">
                            <a:latin typeface="Cambria Math" panose="02040503050406030204" pitchFamily="18" charset="0"/>
                            <a:ea typeface="Cambria Math" panose="02040503050406030204" pitchFamily="18" charset="0"/>
                          </a:rPr>
                          <m:t>3(</m:t>
                        </m:r>
                        <m:r>
                          <a:rPr lang="en-GB" sz="1600" b="0" i="1" smtClean="0">
                            <a:latin typeface="Cambria Math" panose="02040503050406030204" pitchFamily="18" charset="0"/>
                            <a:ea typeface="Cambria Math" panose="02040503050406030204" pitchFamily="18" charset="0"/>
                          </a:rPr>
                          <m:t>𝑠</m:t>
                        </m:r>
                        <m:r>
                          <a:rPr lang="en-GB" sz="1600" b="0" i="1" smtClean="0">
                            <a:latin typeface="Cambria Math" panose="02040503050406030204" pitchFamily="18" charset="0"/>
                            <a:ea typeface="Cambria Math" panose="02040503050406030204" pitchFamily="18" charset="0"/>
                          </a:rPr>
                          <m:t>)</m:t>
                        </m:r>
                      </m:sub>
                    </m:sSub>
                    <m:r>
                      <a:rPr lang="en-GB" sz="1600" b="0" i="1" smtClean="0">
                        <a:latin typeface="Cambria Math" panose="02040503050406030204" pitchFamily="18" charset="0"/>
                        <a:ea typeface="Cambria Math" panose="02040503050406030204" pitchFamily="18" charset="0"/>
                      </a:rPr>
                      <m:t>+2</m:t>
                    </m:r>
                    <m:sSub>
                      <m:sSubPr>
                        <m:ctrlPr>
                          <a:rPr lang="en-GB" sz="1600" b="0" i="1" smtClean="0">
                            <a:latin typeface="Cambria Math" panose="02040503050406030204" pitchFamily="18" charset="0"/>
                            <a:ea typeface="Cambria Math" panose="02040503050406030204" pitchFamily="18" charset="0"/>
                          </a:rPr>
                        </m:ctrlPr>
                      </m:sSubPr>
                      <m:e>
                        <m:r>
                          <a:rPr lang="en-GB" sz="1600" b="0" i="1" smtClean="0">
                            <a:latin typeface="Cambria Math" panose="02040503050406030204" pitchFamily="18" charset="0"/>
                            <a:ea typeface="Cambria Math" panose="02040503050406030204" pitchFamily="18" charset="0"/>
                          </a:rPr>
                          <m:t>𝐹𝑒</m:t>
                        </m:r>
                      </m:e>
                      <m:sub>
                        <m:r>
                          <a:rPr lang="en-GB" sz="1600" b="0" i="1" smtClean="0">
                            <a:latin typeface="Cambria Math" panose="02040503050406030204" pitchFamily="18" charset="0"/>
                            <a:ea typeface="Cambria Math" panose="02040503050406030204" pitchFamily="18" charset="0"/>
                          </a:rPr>
                          <m:t>(</m:t>
                        </m:r>
                        <m:r>
                          <a:rPr lang="en-GB" sz="1600" b="0" i="1" smtClean="0">
                            <a:latin typeface="Cambria Math" panose="02040503050406030204" pitchFamily="18" charset="0"/>
                            <a:ea typeface="Cambria Math" panose="02040503050406030204" pitchFamily="18" charset="0"/>
                          </a:rPr>
                          <m:t>𝑠</m:t>
                        </m:r>
                        <m:r>
                          <a:rPr lang="en-GB" sz="1600" b="0" i="1" smtClean="0">
                            <a:latin typeface="Cambria Math" panose="02040503050406030204" pitchFamily="18" charset="0"/>
                            <a:ea typeface="Cambria Math" panose="02040503050406030204" pitchFamily="18" charset="0"/>
                          </a:rPr>
                          <m:t>)</m:t>
                        </m:r>
                      </m:sub>
                    </m:sSub>
                    <m:r>
                      <a:rPr lang="en-GB" sz="1600" b="0" i="1" smtClean="0">
                        <a:latin typeface="Cambria Math" panose="02040503050406030204" pitchFamily="18" charset="0"/>
                        <a:ea typeface="Cambria Math" panose="02040503050406030204" pitchFamily="18" charset="0"/>
                      </a:rPr>
                      <m:t>+</m:t>
                    </m:r>
                    <m:r>
                      <a:rPr lang="en-GB" sz="1600" b="0" i="1" smtClean="0">
                        <a:latin typeface="Cambria Math" panose="02040503050406030204" pitchFamily="18" charset="0"/>
                        <a:ea typeface="Cambria Math" panose="02040503050406030204" pitchFamily="18" charset="0"/>
                      </a:rPr>
                      <m:t>𝐻𝑒𝑎𝑡</m:t>
                    </m:r>
                  </m:oMath>
                </a14:m>
                <a:endParaRPr lang="en-GB" sz="1600" b="0" dirty="0">
                  <a:ea typeface="Cambria Math" panose="02040503050406030204" pitchFamily="18" charset="0"/>
                </a:endParaRPr>
              </a:p>
              <a:p>
                <a:r>
                  <a:rPr lang="en-US" sz="1600" dirty="0"/>
                  <a:t>That heat is approx. 845 kJ mo1</a:t>
                </a:r>
                <a:r>
                  <a:rPr lang="en-US" sz="1600" baseline="30000" dirty="0"/>
                  <a:t>-1</a:t>
                </a:r>
                <a:r>
                  <a:rPr lang="en-US" sz="1600" dirty="0"/>
                  <a:t> and 2400 </a:t>
                </a:r>
                <a:r>
                  <a:rPr lang="en-US" sz="1600" baseline="30000" dirty="0" err="1"/>
                  <a:t>o</a:t>
                </a:r>
                <a:r>
                  <a:rPr lang="en-US" sz="1600" dirty="0" err="1"/>
                  <a:t>C.</a:t>
                </a:r>
                <a:endParaRPr lang="en-US" sz="1600" dirty="0"/>
              </a:p>
              <a:p>
                <a:r>
                  <a:rPr lang="en-US" sz="1600" dirty="0"/>
                  <a:t>Used principally in the welding of railway tracks, other ferrous metals or in the disposal of unexploded ordnance</a:t>
                </a:r>
              </a:p>
              <a:p>
                <a:r>
                  <a:rPr lang="en-US" sz="1600" dirty="0"/>
                  <a:t>But, not just Iron (III) Oxide and Al, what about plaster of </a:t>
                </a:r>
                <a:r>
                  <a:rPr lang="en-US" sz="1600" dirty="0" err="1"/>
                  <a:t>paris</a:t>
                </a:r>
                <a:r>
                  <a:rPr lang="en-US" sz="1600" dirty="0"/>
                  <a:t> and Al?</a:t>
                </a:r>
              </a:p>
              <a:p>
                <a:endParaRPr lang="en-US" sz="1600" dirty="0"/>
              </a:p>
              <a:p>
                <a:pPr lvl="1"/>
                <a14:m>
                  <m:oMath xmlns:m="http://schemas.openxmlformats.org/officeDocument/2006/math">
                    <m:r>
                      <a:rPr lang="en-GB" sz="1400" b="0" i="1" smtClean="0">
                        <a:latin typeface="Cambria Math" panose="02040503050406030204" pitchFamily="18" charset="0"/>
                      </a:rPr>
                      <m:t>8</m:t>
                    </m:r>
                    <m:sSub>
                      <m:sSubPr>
                        <m:ctrlPr>
                          <a:rPr lang="en-GB" sz="1400" b="0" i="1" smtClean="0">
                            <a:latin typeface="Cambria Math" panose="02040503050406030204" pitchFamily="18" charset="0"/>
                          </a:rPr>
                        </m:ctrlPr>
                      </m:sSubPr>
                      <m:e>
                        <m:r>
                          <a:rPr lang="en-GB" sz="1400" b="0" i="1" smtClean="0">
                            <a:latin typeface="Cambria Math" panose="02040503050406030204" pitchFamily="18" charset="0"/>
                          </a:rPr>
                          <m:t>𝐴𝑙</m:t>
                        </m:r>
                      </m:e>
                      <m:sub>
                        <m:r>
                          <a:rPr lang="en-GB" sz="1400" b="0" i="1" smtClean="0">
                            <a:latin typeface="Cambria Math" panose="02040503050406030204" pitchFamily="18" charset="0"/>
                          </a:rPr>
                          <m:t>(</m:t>
                        </m:r>
                        <m:r>
                          <a:rPr lang="en-GB" sz="1400" b="0" i="1" smtClean="0">
                            <a:latin typeface="Cambria Math" panose="02040503050406030204" pitchFamily="18" charset="0"/>
                          </a:rPr>
                          <m:t>𝑠</m:t>
                        </m:r>
                        <m:r>
                          <a:rPr lang="en-GB" sz="1400" b="0" i="1" smtClean="0">
                            <a:latin typeface="Cambria Math" panose="02040503050406030204" pitchFamily="18" charset="0"/>
                          </a:rPr>
                          <m:t>)</m:t>
                        </m:r>
                      </m:sub>
                    </m:sSub>
                    <m:r>
                      <a:rPr lang="en-GB" sz="1400" b="0" i="1" smtClean="0">
                        <a:latin typeface="Cambria Math" panose="02040503050406030204" pitchFamily="18" charset="0"/>
                      </a:rPr>
                      <m:t>+2</m:t>
                    </m:r>
                    <m:r>
                      <a:rPr lang="en-GB" sz="1400" b="0" i="1" smtClean="0">
                        <a:latin typeface="Cambria Math" panose="02040503050406030204" pitchFamily="18" charset="0"/>
                      </a:rPr>
                      <m:t>𝐶𝑎𝑆</m:t>
                    </m:r>
                    <m:sSub>
                      <m:sSubPr>
                        <m:ctrlPr>
                          <a:rPr lang="en-GB" sz="1400" b="0" i="1" smtClean="0">
                            <a:latin typeface="Cambria Math" panose="02040503050406030204" pitchFamily="18" charset="0"/>
                          </a:rPr>
                        </m:ctrlPr>
                      </m:sSubPr>
                      <m:e>
                        <m:r>
                          <a:rPr lang="en-GB" sz="1400" b="0" i="1" smtClean="0">
                            <a:latin typeface="Cambria Math" panose="02040503050406030204" pitchFamily="18" charset="0"/>
                          </a:rPr>
                          <m:t>𝑂</m:t>
                        </m:r>
                      </m:e>
                      <m:sub>
                        <m:r>
                          <a:rPr lang="en-GB" sz="1400" b="0" i="1" smtClean="0">
                            <a:latin typeface="Cambria Math" panose="02040503050406030204" pitchFamily="18" charset="0"/>
                          </a:rPr>
                          <m:t>4</m:t>
                        </m:r>
                      </m:sub>
                    </m:sSub>
                    <m:r>
                      <a:rPr lang="en-GB" sz="1400" b="0" i="1" smtClean="0">
                        <a:latin typeface="Cambria Math" panose="02040503050406030204" pitchFamily="18" charset="0"/>
                      </a:rPr>
                      <m:t>.2</m:t>
                    </m:r>
                    <m:sSub>
                      <m:sSubPr>
                        <m:ctrlPr>
                          <a:rPr lang="en-GB" sz="1400" b="0" i="1" smtClean="0">
                            <a:latin typeface="Cambria Math" panose="02040503050406030204" pitchFamily="18" charset="0"/>
                          </a:rPr>
                        </m:ctrlPr>
                      </m:sSubPr>
                      <m:e>
                        <m:r>
                          <a:rPr lang="en-GB" sz="1400" b="0" i="1" smtClean="0">
                            <a:latin typeface="Cambria Math" panose="02040503050406030204" pitchFamily="18" charset="0"/>
                          </a:rPr>
                          <m:t>𝐻</m:t>
                        </m:r>
                      </m:e>
                      <m:sub>
                        <m:r>
                          <a:rPr lang="en-GB" sz="1400" b="0" i="1" smtClean="0">
                            <a:latin typeface="Cambria Math" panose="02040503050406030204" pitchFamily="18" charset="0"/>
                          </a:rPr>
                          <m:t>2</m:t>
                        </m:r>
                      </m:sub>
                    </m:sSub>
                    <m:sSub>
                      <m:sSubPr>
                        <m:ctrlPr>
                          <a:rPr lang="en-GB" sz="1400" b="0" i="1" smtClean="0">
                            <a:latin typeface="Cambria Math" panose="02040503050406030204" pitchFamily="18" charset="0"/>
                          </a:rPr>
                        </m:ctrlPr>
                      </m:sSubPr>
                      <m:e>
                        <m:r>
                          <a:rPr lang="en-GB" sz="1400" b="0" i="1" smtClean="0">
                            <a:latin typeface="Cambria Math" panose="02040503050406030204" pitchFamily="18" charset="0"/>
                          </a:rPr>
                          <m:t>𝑂</m:t>
                        </m:r>
                      </m:e>
                      <m:sub>
                        <m:r>
                          <a:rPr lang="en-GB" sz="1400" b="0" i="1" smtClean="0">
                            <a:latin typeface="Cambria Math" panose="02040503050406030204" pitchFamily="18" charset="0"/>
                          </a:rPr>
                          <m:t>(</m:t>
                        </m:r>
                        <m:r>
                          <a:rPr lang="en-GB" sz="1400" b="0" i="1" smtClean="0">
                            <a:latin typeface="Cambria Math" panose="02040503050406030204" pitchFamily="18" charset="0"/>
                          </a:rPr>
                          <m:t>𝑠</m:t>
                        </m:r>
                        <m:r>
                          <a:rPr lang="en-GB" sz="1400" b="0" i="1" smtClean="0">
                            <a:latin typeface="Cambria Math" panose="02040503050406030204" pitchFamily="18" charset="0"/>
                          </a:rPr>
                          <m:t>)</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𝐶𝑎</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𝑆</m:t>
                        </m:r>
                      </m:e>
                      <m: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𝑠</m:t>
                        </m:r>
                        <m:r>
                          <a:rPr lang="en-GB" sz="1400" b="0" i="1" smtClean="0">
                            <a:latin typeface="Cambria Math" panose="02040503050406030204" pitchFamily="18" charset="0"/>
                            <a:ea typeface="Cambria Math" panose="02040503050406030204" pitchFamily="18" charset="0"/>
                          </a:rPr>
                          <m:t>)</m:t>
                        </m:r>
                      </m:sub>
                    </m:sSub>
                    <m:r>
                      <a:rPr lang="en-GB" sz="1400" b="0" i="1" smtClean="0">
                        <a:latin typeface="Cambria Math" panose="02040503050406030204" pitchFamily="18" charset="0"/>
                        <a:ea typeface="Cambria Math" panose="02040503050406030204" pitchFamily="18" charset="0"/>
                      </a:rPr>
                      <m:t>+</m:t>
                    </m:r>
                  </m:oMath>
                </a14:m>
                <a:r>
                  <a:rPr lang="en-GB" sz="1400" dirty="0">
                    <a:ea typeface="Cambria Math" panose="02040503050406030204" pitchFamily="18" charset="0"/>
                  </a:rPr>
                  <a:t> </a:t>
                </a:r>
                <a14:m>
                  <m:oMath xmlns:m="http://schemas.openxmlformats.org/officeDocument/2006/math">
                    <m:sSub>
                      <m:sSubPr>
                        <m:ctrlPr>
                          <a:rPr lang="en-GB" sz="1400" i="1">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4</m:t>
                        </m:r>
                        <m:r>
                          <a:rPr lang="en-GB" sz="1400" i="1">
                            <a:latin typeface="Cambria Math" panose="02040503050406030204" pitchFamily="18" charset="0"/>
                            <a:ea typeface="Cambria Math" panose="02040503050406030204" pitchFamily="18" charset="0"/>
                          </a:rPr>
                          <m:t>𝐴𝑙</m:t>
                        </m:r>
                      </m:e>
                      <m:sub>
                        <m:r>
                          <a:rPr lang="en-GB" sz="1400" i="1">
                            <a:latin typeface="Cambria Math" panose="02040503050406030204" pitchFamily="18" charset="0"/>
                            <a:ea typeface="Cambria Math" panose="02040503050406030204" pitchFamily="18" charset="0"/>
                          </a:rPr>
                          <m:t>2</m:t>
                        </m:r>
                      </m:sub>
                    </m:sSub>
                    <m:sSub>
                      <m:sSubPr>
                        <m:ctrlPr>
                          <a:rPr lang="en-GB" sz="1400" i="1">
                            <a:latin typeface="Cambria Math" panose="02040503050406030204" pitchFamily="18" charset="0"/>
                            <a:ea typeface="Cambria Math" panose="02040503050406030204" pitchFamily="18" charset="0"/>
                          </a:rPr>
                        </m:ctrlPr>
                      </m:sSubPr>
                      <m:e>
                        <m:r>
                          <a:rPr lang="en-GB" sz="1400" i="1">
                            <a:latin typeface="Cambria Math" panose="02040503050406030204" pitchFamily="18" charset="0"/>
                            <a:ea typeface="Cambria Math" panose="02040503050406030204" pitchFamily="18" charset="0"/>
                          </a:rPr>
                          <m:t>𝑂</m:t>
                        </m:r>
                      </m:e>
                      <m:sub>
                        <m:r>
                          <a:rPr lang="en-GB" sz="1400" i="1">
                            <a:latin typeface="Cambria Math" panose="02040503050406030204" pitchFamily="18" charset="0"/>
                            <a:ea typeface="Cambria Math" panose="02040503050406030204" pitchFamily="18" charset="0"/>
                          </a:rPr>
                          <m:t>3(</m:t>
                        </m:r>
                        <m:r>
                          <a:rPr lang="en-GB" sz="1400" i="1">
                            <a:latin typeface="Cambria Math" panose="02040503050406030204" pitchFamily="18" charset="0"/>
                            <a:ea typeface="Cambria Math" panose="02040503050406030204" pitchFamily="18" charset="0"/>
                          </a:rPr>
                          <m:t>𝑠</m:t>
                        </m:r>
                        <m:r>
                          <a:rPr lang="en-GB" sz="1400" i="1">
                            <a:latin typeface="Cambria Math" panose="02040503050406030204" pitchFamily="18" charset="0"/>
                            <a:ea typeface="Cambria Math" panose="02040503050406030204" pitchFamily="18" charset="0"/>
                          </a:rPr>
                          <m:t>)</m:t>
                        </m:r>
                      </m:sub>
                    </m:sSub>
                    <m:r>
                      <a:rPr lang="en-GB" sz="1400" i="1" smtClean="0">
                        <a:latin typeface="Cambria Math" panose="02040503050406030204" pitchFamily="18" charset="0"/>
                        <a:ea typeface="Cambria Math" panose="02040503050406030204" pitchFamily="18" charset="0"/>
                      </a:rPr>
                      <m:t>+</m:t>
                    </m:r>
                    <m:sSub>
                      <m:sSubPr>
                        <m:ctrlPr>
                          <a:rPr lang="en-GB" sz="140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𝐶𝑎</m:t>
                        </m:r>
                      </m:e>
                      <m: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𝑠</m:t>
                        </m:r>
                        <m:r>
                          <a:rPr lang="en-GB" sz="1400" b="0" i="1" smtClean="0">
                            <a:latin typeface="Cambria Math" panose="02040503050406030204" pitchFamily="18" charset="0"/>
                            <a:ea typeface="Cambria Math" panose="02040503050406030204" pitchFamily="18" charset="0"/>
                          </a:rPr>
                          <m:t>)</m:t>
                        </m:r>
                      </m:sub>
                    </m:sSub>
                    <m:r>
                      <a:rPr lang="en-GB" sz="1400" b="0" i="1" smtClean="0">
                        <a:latin typeface="Cambria Math" panose="02040503050406030204" pitchFamily="18" charset="0"/>
                        <a:ea typeface="Cambria Math" panose="02040503050406030204" pitchFamily="18" charset="0"/>
                      </a:rPr>
                      <m:t>+4</m:t>
                    </m:r>
                    <m:sSub>
                      <m:sSubPr>
                        <m:ctrlPr>
                          <a:rPr lang="en-GB" sz="1400" b="0" i="1" smtClean="0">
                            <a:latin typeface="Cambria Math" panose="02040503050406030204" pitchFamily="18" charset="0"/>
                            <a:ea typeface="Cambria Math" panose="02040503050406030204" pitchFamily="18" charset="0"/>
                          </a:rPr>
                        </m:ctrlPr>
                      </m:sSubPr>
                      <m:e>
                        <m:r>
                          <a:rPr lang="en-GB" sz="1400" b="0" i="1" smtClean="0">
                            <a:latin typeface="Cambria Math" panose="02040503050406030204" pitchFamily="18" charset="0"/>
                            <a:ea typeface="Cambria Math" panose="02040503050406030204" pitchFamily="18" charset="0"/>
                          </a:rPr>
                          <m:t>𝐻</m:t>
                        </m:r>
                      </m:e>
                      <m:sub>
                        <m:r>
                          <a:rPr lang="en-GB" sz="1400" b="0" i="1" smtClean="0">
                            <a:latin typeface="Cambria Math" panose="02040503050406030204" pitchFamily="18" charset="0"/>
                            <a:ea typeface="Cambria Math" panose="02040503050406030204" pitchFamily="18" charset="0"/>
                          </a:rPr>
                          <m:t>2(</m:t>
                        </m:r>
                        <m:r>
                          <a:rPr lang="en-GB" sz="1400" b="0" i="1" smtClean="0">
                            <a:latin typeface="Cambria Math" panose="02040503050406030204" pitchFamily="18" charset="0"/>
                            <a:ea typeface="Cambria Math" panose="02040503050406030204" pitchFamily="18" charset="0"/>
                          </a:rPr>
                          <m:t>𝑔</m:t>
                        </m:r>
                        <m:r>
                          <a:rPr lang="en-GB" sz="1400" b="0" i="1" smtClean="0">
                            <a:latin typeface="Cambria Math" panose="02040503050406030204" pitchFamily="18" charset="0"/>
                            <a:ea typeface="Cambria Math" panose="02040503050406030204" pitchFamily="18" charset="0"/>
                          </a:rPr>
                          <m:t>)</m:t>
                        </m:r>
                      </m:sub>
                    </m:sSub>
                    <m:r>
                      <a:rPr lang="en-GB" sz="1400" b="0" i="1" smtClean="0">
                        <a:latin typeface="Cambria Math" panose="02040503050406030204" pitchFamily="18" charset="0"/>
                        <a:ea typeface="Cambria Math" panose="02040503050406030204" pitchFamily="18" charset="0"/>
                      </a:rPr>
                      <m:t>+</m:t>
                    </m:r>
                    <m:r>
                      <a:rPr lang="en-GB" sz="1400" b="0" i="1" smtClean="0">
                        <a:latin typeface="Cambria Math" panose="02040503050406030204" pitchFamily="18" charset="0"/>
                        <a:ea typeface="Cambria Math" panose="02040503050406030204" pitchFamily="18" charset="0"/>
                      </a:rPr>
                      <m:t>𝐻𝑒𝑎𝑡</m:t>
                    </m:r>
                  </m:oMath>
                </a14:m>
                <a:endParaRPr lang="en-GB" sz="1400" b="0" dirty="0">
                  <a:ea typeface="Cambria Math" panose="02040503050406030204" pitchFamily="18" charset="0"/>
                </a:endParaRPr>
              </a:p>
              <a:p>
                <a:pPr lvl="1"/>
                <a:r>
                  <a:rPr lang="en-US" sz="1400" dirty="0"/>
                  <a:t>Heat is approx. 3557 kJ mol</a:t>
                </a:r>
                <a:r>
                  <a:rPr lang="en-US" sz="1400" baseline="30000" dirty="0"/>
                  <a:t>-1</a:t>
                </a:r>
                <a:r>
                  <a:rPr lang="en-US" sz="1400" dirty="0"/>
                  <a:t> and 3100 </a:t>
                </a:r>
                <a:r>
                  <a:rPr lang="en-US" sz="1400" baseline="30000" dirty="0" err="1"/>
                  <a:t>o</a:t>
                </a:r>
                <a:r>
                  <a:rPr lang="en-US" sz="1400" dirty="0" err="1"/>
                  <a:t>C</a:t>
                </a:r>
                <a:endParaRPr lang="en-US" sz="1400" dirty="0"/>
              </a:p>
              <a:p>
                <a:pPr marL="0" indent="0">
                  <a:buNone/>
                </a:pPr>
                <a:endParaRPr lang="en-US" sz="1600" dirty="0"/>
              </a:p>
            </p:txBody>
          </p:sp>
        </mc:Choice>
        <mc:Fallback xmlns="">
          <p:sp>
            <p:nvSpPr>
              <p:cNvPr id="5" name="Content Placeholder 4">
                <a:extLst>
                  <a:ext uri="{FF2B5EF4-FFF2-40B4-BE49-F238E27FC236}">
                    <a16:creationId xmlns:a16="http://schemas.microsoft.com/office/drawing/2014/main" id="{6661BFCF-A985-2E99-8C0A-D1193095609F}"/>
                  </a:ext>
                </a:extLst>
              </p:cNvPr>
              <p:cNvSpPr>
                <a:spLocks noGrp="1" noRot="1" noChangeAspect="1" noMove="1" noResize="1" noEditPoints="1" noAdjustHandles="1" noChangeArrowheads="1" noChangeShapeType="1" noTextEdit="1"/>
              </p:cNvSpPr>
              <p:nvPr>
                <p:ph sz="quarter" idx="16"/>
              </p:nvPr>
            </p:nvSpPr>
            <p:spPr>
              <a:xfrm>
                <a:off x="566737" y="2476501"/>
                <a:ext cx="4741862" cy="2305044"/>
              </a:xfrm>
              <a:blipFill>
                <a:blip r:embed="rId2"/>
                <a:stretch>
                  <a:fillRect r="-1600" b="-42623"/>
                </a:stretch>
              </a:blipFill>
            </p:spPr>
            <p:txBody>
              <a:bodyPr/>
              <a:lstStyle/>
              <a:p>
                <a:r>
                  <a:rPr lang="en-US">
                    <a:noFill/>
                  </a:rPr>
                  <a:t> </a:t>
                </a:r>
              </a:p>
            </p:txBody>
          </p:sp>
        </mc:Fallback>
      </mc:AlternateContent>
      <p:pic>
        <p:nvPicPr>
          <p:cNvPr id="10" name="Content Placeholder 9" descr="A metal object on the ground&#10;&#10;AI-generated content may be incorrect.">
            <a:extLst>
              <a:ext uri="{FF2B5EF4-FFF2-40B4-BE49-F238E27FC236}">
                <a16:creationId xmlns:a16="http://schemas.microsoft.com/office/drawing/2014/main" id="{A7F27895-DC27-6760-3764-6BE9766343C8}"/>
              </a:ext>
            </a:extLst>
          </p:cNvPr>
          <p:cNvPicPr>
            <a:picLocks noGrp="1" noChangeAspect="1"/>
          </p:cNvPicPr>
          <p:nvPr>
            <p:ph sz="quarter" idx="17"/>
          </p:nvPr>
        </p:nvPicPr>
        <p:blipFill>
          <a:blip r:embed="rId3" cstate="screen">
            <a:extLst>
              <a:ext uri="{28A0092B-C50C-407E-A947-70E740481C1C}">
                <a14:useLocalDpi xmlns:a14="http://schemas.microsoft.com/office/drawing/2010/main"/>
              </a:ext>
            </a:extLst>
          </a:blip>
          <a:stretch>
            <a:fillRect/>
          </a:stretch>
        </p:blipFill>
        <p:spPr>
          <a:xfrm>
            <a:off x="5473731" y="2476501"/>
            <a:ext cx="3338473" cy="2100364"/>
          </a:xfrm>
        </p:spPr>
      </p:pic>
    </p:spTree>
    <p:extLst>
      <p:ext uri="{BB962C8B-B14F-4D97-AF65-F5344CB8AC3E}">
        <p14:creationId xmlns:p14="http://schemas.microsoft.com/office/powerpoint/2010/main" val="42292949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person using a hammer to cut a piece of wood&#10;&#10;AI-generated content may be incorrect.">
            <a:extLst>
              <a:ext uri="{FF2B5EF4-FFF2-40B4-BE49-F238E27FC236}">
                <a16:creationId xmlns:a16="http://schemas.microsoft.com/office/drawing/2014/main" id="{9D3E9B15-D007-CCD4-5B43-20F8B7AB5E3B}"/>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4" name="Title 3">
            <a:extLst>
              <a:ext uri="{FF2B5EF4-FFF2-40B4-BE49-F238E27FC236}">
                <a16:creationId xmlns:a16="http://schemas.microsoft.com/office/drawing/2014/main" id="{BA8B3943-8C04-A25F-07C1-AE97C613E537}"/>
              </a:ext>
            </a:extLst>
          </p:cNvPr>
          <p:cNvSpPr>
            <a:spLocks noGrp="1"/>
          </p:cNvSpPr>
          <p:nvPr>
            <p:ph type="title"/>
          </p:nvPr>
        </p:nvSpPr>
        <p:spPr/>
        <p:txBody>
          <a:bodyPr/>
          <a:lstStyle/>
          <a:p>
            <a:r>
              <a:rPr lang="en-US" dirty="0">
                <a:solidFill>
                  <a:schemeClr val="tx1"/>
                </a:solidFill>
              </a:rPr>
              <a:t>Sound</a:t>
            </a:r>
          </a:p>
        </p:txBody>
      </p:sp>
      <p:sp>
        <p:nvSpPr>
          <p:cNvPr id="5" name="Text Placeholder 4">
            <a:extLst>
              <a:ext uri="{FF2B5EF4-FFF2-40B4-BE49-F238E27FC236}">
                <a16:creationId xmlns:a16="http://schemas.microsoft.com/office/drawing/2014/main" id="{F129A872-4C3C-FEB0-C605-93D8CF194E74}"/>
              </a:ext>
            </a:extLst>
          </p:cNvPr>
          <p:cNvSpPr>
            <a:spLocks noGrp="1"/>
          </p:cNvSpPr>
          <p:nvPr>
            <p:ph type="body" sz="quarter" idx="20"/>
          </p:nvPr>
        </p:nvSpPr>
        <p:spPr/>
        <p:txBody>
          <a:bodyPr/>
          <a:lstStyle/>
          <a:p>
            <a:r>
              <a:rPr lang="en-US" dirty="0">
                <a:solidFill>
                  <a:schemeClr val="tx1"/>
                </a:solidFill>
              </a:rPr>
              <a:t>The sound effect is termed a ‘report’</a:t>
            </a:r>
          </a:p>
        </p:txBody>
      </p:sp>
    </p:spTree>
    <p:extLst>
      <p:ext uri="{BB962C8B-B14F-4D97-AF65-F5344CB8AC3E}">
        <p14:creationId xmlns:p14="http://schemas.microsoft.com/office/powerpoint/2010/main" val="30071638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90FCDC-9F37-93DC-0AF4-EDB1845949BC}"/>
              </a:ext>
            </a:extLst>
          </p:cNvPr>
          <p:cNvSpPr>
            <a:spLocks noGrp="1"/>
          </p:cNvSpPr>
          <p:nvPr>
            <p:ph type="body" sz="quarter" idx="18"/>
          </p:nvPr>
        </p:nvSpPr>
        <p:spPr/>
        <p:txBody>
          <a:bodyPr/>
          <a:lstStyle/>
          <a:p>
            <a:endParaRPr lang="en-US" dirty="0"/>
          </a:p>
        </p:txBody>
      </p:sp>
      <p:sp>
        <p:nvSpPr>
          <p:cNvPr id="4" name="Title 3">
            <a:extLst>
              <a:ext uri="{FF2B5EF4-FFF2-40B4-BE49-F238E27FC236}">
                <a16:creationId xmlns:a16="http://schemas.microsoft.com/office/drawing/2014/main" id="{6425FD6A-2131-B75D-6798-8283498208F1}"/>
              </a:ext>
            </a:extLst>
          </p:cNvPr>
          <p:cNvSpPr>
            <a:spLocks noGrp="1"/>
          </p:cNvSpPr>
          <p:nvPr>
            <p:ph type="title"/>
          </p:nvPr>
        </p:nvSpPr>
        <p:spPr/>
        <p:txBody>
          <a:bodyPr/>
          <a:lstStyle/>
          <a:p>
            <a:r>
              <a:rPr lang="en-US" dirty="0">
                <a:solidFill>
                  <a:schemeClr val="tx1"/>
                </a:solidFill>
              </a:rPr>
              <a:t>Theory</a:t>
            </a:r>
          </a:p>
        </p:txBody>
      </p:sp>
      <p:sp>
        <p:nvSpPr>
          <p:cNvPr id="5" name="Content Placeholder 4">
            <a:extLst>
              <a:ext uri="{FF2B5EF4-FFF2-40B4-BE49-F238E27FC236}">
                <a16:creationId xmlns:a16="http://schemas.microsoft.com/office/drawing/2014/main" id="{7FAB41D6-BE84-08B4-A3B8-708D22C508BE}"/>
              </a:ext>
            </a:extLst>
          </p:cNvPr>
          <p:cNvSpPr>
            <a:spLocks noGrp="1"/>
          </p:cNvSpPr>
          <p:nvPr>
            <p:ph sz="quarter" idx="16"/>
          </p:nvPr>
        </p:nvSpPr>
        <p:spPr>
          <a:xfrm>
            <a:off x="611560" y="2132856"/>
            <a:ext cx="8116001" cy="2305044"/>
          </a:xfrm>
        </p:spPr>
        <p:txBody>
          <a:bodyPr/>
          <a:lstStyle/>
          <a:p>
            <a:r>
              <a:rPr lang="en-US" sz="2400" dirty="0"/>
              <a:t>The mixture of a metal fuel and </a:t>
            </a:r>
            <a:r>
              <a:rPr lang="en-US" sz="2400" dirty="0" err="1"/>
              <a:t>oxidiser</a:t>
            </a:r>
            <a:r>
              <a:rPr lang="en-US" sz="2400" dirty="0"/>
              <a:t> under confinement</a:t>
            </a:r>
          </a:p>
          <a:p>
            <a:r>
              <a:rPr lang="en-US" sz="2400" dirty="0"/>
              <a:t>Typically flash compositions, relying on a large % of metal fuel in a fine particle size (&lt; 270 mesh)</a:t>
            </a:r>
          </a:p>
          <a:p>
            <a:r>
              <a:rPr lang="en-US" sz="2400" dirty="0"/>
              <a:t>Flame temperatures typically 3000 </a:t>
            </a:r>
            <a:r>
              <a:rPr lang="en-US" sz="2400" baseline="30000" dirty="0" err="1"/>
              <a:t>o</a:t>
            </a:r>
            <a:r>
              <a:rPr lang="en-US" sz="2400" dirty="0" err="1"/>
              <a:t>C</a:t>
            </a:r>
            <a:endParaRPr lang="en-US" sz="2400" dirty="0"/>
          </a:p>
          <a:p>
            <a:r>
              <a:rPr lang="en-US" sz="2400" dirty="0"/>
              <a:t>Compositions can mass explode – why?</a:t>
            </a:r>
          </a:p>
          <a:p>
            <a:r>
              <a:rPr lang="en-US" sz="2400" dirty="0"/>
              <a:t>Beware of moisture levels in the air during manufacture, storage and transportation.</a:t>
            </a:r>
          </a:p>
          <a:p>
            <a:pPr lvl="1"/>
            <a:r>
              <a:rPr lang="en-US" sz="2000" dirty="0"/>
              <a:t>1 g can deflagrate violently under the right conditions</a:t>
            </a:r>
          </a:p>
          <a:p>
            <a:endParaRPr lang="en-US" sz="2400" dirty="0"/>
          </a:p>
        </p:txBody>
      </p:sp>
    </p:spTree>
    <p:extLst>
      <p:ext uri="{BB962C8B-B14F-4D97-AF65-F5344CB8AC3E}">
        <p14:creationId xmlns:p14="http://schemas.microsoft.com/office/powerpoint/2010/main" val="6136499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p:cNvSpPr>
            <a:spLocks noGrp="1" noChangeArrowheads="1"/>
          </p:cNvSpPr>
          <p:nvPr>
            <p:ph type="title"/>
          </p:nvPr>
        </p:nvSpPr>
        <p:spPr>
          <a:xfrm>
            <a:off x="401638" y="776087"/>
            <a:ext cx="6172200" cy="638175"/>
          </a:xfrm>
        </p:spPr>
        <p:txBody>
          <a:bodyPr/>
          <a:lstStyle/>
          <a:p>
            <a:r>
              <a:rPr lang="en-GB" altLang="en-US" dirty="0"/>
              <a:t>Flash Compositions</a:t>
            </a:r>
          </a:p>
        </p:txBody>
      </p:sp>
      <p:sp>
        <p:nvSpPr>
          <p:cNvPr id="114690" name="Rectangle 24"/>
          <p:cNvSpPr>
            <a:spLocks noChangeArrowheads="1"/>
          </p:cNvSpPr>
          <p:nvPr/>
        </p:nvSpPr>
        <p:spPr bwMode="auto">
          <a:xfrm>
            <a:off x="1478757" y="1773971"/>
            <a:ext cx="3357563" cy="1477328"/>
          </a:xfrm>
          <a:prstGeom prst="rect">
            <a:avLst/>
          </a:prstGeom>
          <a:noFill/>
          <a:ln w="9525">
            <a:noFill/>
            <a:miter lim="800000"/>
            <a:headEnd/>
            <a:tailEnd/>
          </a:ln>
        </p:spPr>
        <p:txBody>
          <a:bodyPr wrap="square">
            <a:spAutoFit/>
          </a:bodyPr>
          <a:lstStyle/>
          <a:p>
            <a:r>
              <a:rPr lang="en-US" altLang="en-US">
                <a:ea typeface="ＭＳ Ｐゴシック" pitchFamily="34" charset="-128"/>
              </a:rPr>
              <a:t>4Mg + KClO</a:t>
            </a:r>
            <a:r>
              <a:rPr lang="en-US" altLang="en-US" baseline="-25000">
                <a:ea typeface="ＭＳ Ｐゴシック" pitchFamily="34" charset="-128"/>
              </a:rPr>
              <a:t>4</a:t>
            </a:r>
            <a:r>
              <a:rPr lang="en-US" altLang="en-US">
                <a:ea typeface="ＭＳ Ｐゴシック" pitchFamily="34" charset="-128"/>
              </a:rPr>
              <a:t> = 4MgO + </a:t>
            </a:r>
            <a:r>
              <a:rPr lang="en-US" altLang="en-US" err="1">
                <a:ea typeface="ＭＳ Ｐゴシック" pitchFamily="34" charset="-128"/>
              </a:rPr>
              <a:t>KCl</a:t>
            </a:r>
            <a:endParaRPr lang="en-US" altLang="en-US">
              <a:ea typeface="ＭＳ Ｐゴシック" pitchFamily="34" charset="-128"/>
            </a:endParaRPr>
          </a:p>
          <a:p>
            <a:endParaRPr lang="en-US" altLang="en-US">
              <a:ea typeface="ＭＳ Ｐゴシック" pitchFamily="34" charset="-128"/>
            </a:endParaRPr>
          </a:p>
          <a:p>
            <a:r>
              <a:rPr lang="en-GB" altLang="en-US">
                <a:ea typeface="ＭＳ Ｐゴシック" pitchFamily="34" charset="-128"/>
              </a:rPr>
              <a:t>41%</a:t>
            </a:r>
          </a:p>
          <a:p>
            <a:endParaRPr lang="en-GB" altLang="en-US">
              <a:ea typeface="ＭＳ Ｐゴシック" pitchFamily="34" charset="-128"/>
            </a:endParaRPr>
          </a:p>
          <a:p>
            <a:r>
              <a:rPr lang="en-GB" altLang="en-US">
                <a:latin typeface="Symbol" pitchFamily="18" charset="2"/>
                <a:ea typeface="ＭＳ Ｐゴシック" pitchFamily="34" charset="-128"/>
              </a:rPr>
              <a:t>D</a:t>
            </a:r>
            <a:r>
              <a:rPr lang="en-GB" altLang="en-US">
                <a:ea typeface="ＭＳ Ｐゴシック" pitchFamily="34" charset="-128"/>
              </a:rPr>
              <a:t>H = -2413 kJ;  </a:t>
            </a:r>
            <a:r>
              <a:rPr lang="en-GB" altLang="en-US" i="1">
                <a:ea typeface="ＭＳ Ｐゴシック" pitchFamily="34" charset="-128"/>
              </a:rPr>
              <a:t>q</a:t>
            </a:r>
            <a:r>
              <a:rPr lang="en-GB" altLang="en-US">
                <a:ea typeface="ＭＳ Ｐゴシック" pitchFamily="34" charset="-128"/>
              </a:rPr>
              <a:t> = -10.2 kJ.g</a:t>
            </a:r>
            <a:r>
              <a:rPr lang="en-GB" altLang="en-US" baseline="30000">
                <a:ea typeface="ＭＳ Ｐゴシック" pitchFamily="34" charset="-128"/>
              </a:rPr>
              <a:t>-1</a:t>
            </a:r>
            <a:endParaRPr lang="en-US" altLang="en-US" baseline="30000">
              <a:ea typeface="ＭＳ Ｐゴシック" pitchFamily="34" charset="-128"/>
            </a:endParaRPr>
          </a:p>
        </p:txBody>
      </p:sp>
      <p:sp>
        <p:nvSpPr>
          <p:cNvPr id="114691" name="Rectangle 25"/>
          <p:cNvSpPr>
            <a:spLocks noChangeArrowheads="1"/>
          </p:cNvSpPr>
          <p:nvPr/>
        </p:nvSpPr>
        <p:spPr bwMode="auto">
          <a:xfrm>
            <a:off x="1478758" y="3430026"/>
            <a:ext cx="3503090" cy="1477328"/>
          </a:xfrm>
          <a:prstGeom prst="rect">
            <a:avLst/>
          </a:prstGeom>
          <a:noFill/>
          <a:ln w="9525">
            <a:noFill/>
            <a:miter lim="800000"/>
            <a:headEnd/>
            <a:tailEnd/>
          </a:ln>
        </p:spPr>
        <p:txBody>
          <a:bodyPr wrap="square">
            <a:spAutoFit/>
          </a:bodyPr>
          <a:lstStyle/>
          <a:p>
            <a:r>
              <a:rPr lang="en-US" altLang="en-US">
                <a:ea typeface="ＭＳ Ｐゴシック" pitchFamily="34" charset="-128"/>
              </a:rPr>
              <a:t>8Al + 3KClO</a:t>
            </a:r>
            <a:r>
              <a:rPr lang="en-US" altLang="en-US" baseline="-25000">
                <a:ea typeface="ＭＳ Ｐゴシック" pitchFamily="34" charset="-128"/>
              </a:rPr>
              <a:t>4</a:t>
            </a:r>
            <a:r>
              <a:rPr lang="en-US" altLang="en-US">
                <a:ea typeface="ＭＳ Ｐゴシック" pitchFamily="34" charset="-128"/>
              </a:rPr>
              <a:t> = 4Al</a:t>
            </a:r>
            <a:r>
              <a:rPr lang="en-US" altLang="en-US" baseline="-25000">
                <a:ea typeface="ＭＳ Ｐゴシック" pitchFamily="34" charset="-128"/>
              </a:rPr>
              <a:t>2</a:t>
            </a:r>
            <a:r>
              <a:rPr lang="en-US" altLang="en-US">
                <a:ea typeface="ＭＳ Ｐゴシック" pitchFamily="34" charset="-128"/>
              </a:rPr>
              <a:t>O</a:t>
            </a:r>
            <a:r>
              <a:rPr lang="en-US" altLang="en-US" baseline="-25000">
                <a:ea typeface="ＭＳ Ｐゴシック" pitchFamily="34" charset="-128"/>
              </a:rPr>
              <a:t>3</a:t>
            </a:r>
            <a:r>
              <a:rPr lang="en-US" altLang="en-US">
                <a:ea typeface="ＭＳ Ｐゴシック" pitchFamily="34" charset="-128"/>
              </a:rPr>
              <a:t> + 3KCl</a:t>
            </a:r>
          </a:p>
          <a:p>
            <a:endParaRPr lang="en-US" altLang="en-US">
              <a:ea typeface="ＭＳ Ｐゴシック" pitchFamily="34" charset="-128"/>
            </a:endParaRPr>
          </a:p>
          <a:p>
            <a:r>
              <a:rPr lang="en-GB" altLang="en-US">
                <a:ea typeface="ＭＳ Ｐゴシック" pitchFamily="34" charset="-128"/>
              </a:rPr>
              <a:t>27%</a:t>
            </a:r>
          </a:p>
          <a:p>
            <a:endParaRPr lang="en-GB" altLang="en-US">
              <a:ea typeface="ＭＳ Ｐゴシック" pitchFamily="34" charset="-128"/>
            </a:endParaRPr>
          </a:p>
          <a:p>
            <a:r>
              <a:rPr lang="en-GB" altLang="en-US">
                <a:latin typeface="Symbol" pitchFamily="18" charset="2"/>
                <a:ea typeface="ＭＳ Ｐゴシック" pitchFamily="34" charset="-128"/>
              </a:rPr>
              <a:t>D</a:t>
            </a:r>
            <a:r>
              <a:rPr lang="en-GB" altLang="en-US">
                <a:ea typeface="ＭＳ Ｐゴシック" pitchFamily="34" charset="-128"/>
              </a:rPr>
              <a:t>H = -6722 kJ;  </a:t>
            </a:r>
            <a:r>
              <a:rPr lang="en-GB" altLang="en-US" i="1">
                <a:ea typeface="ＭＳ Ｐゴシック" pitchFamily="34" charset="-128"/>
              </a:rPr>
              <a:t>q</a:t>
            </a:r>
            <a:r>
              <a:rPr lang="en-GB" altLang="en-US">
                <a:ea typeface="ＭＳ Ｐゴシック" pitchFamily="34" charset="-128"/>
              </a:rPr>
              <a:t> = -10.6 kJ.g</a:t>
            </a:r>
            <a:r>
              <a:rPr lang="en-GB" altLang="en-US" baseline="30000">
                <a:ea typeface="ＭＳ Ｐゴシック" pitchFamily="34" charset="-128"/>
              </a:rPr>
              <a:t>-1</a:t>
            </a:r>
            <a:endParaRPr lang="en-US" altLang="en-US" baseline="30000">
              <a:ea typeface="ＭＳ Ｐゴシック" pitchFamily="34" charset="-128"/>
            </a:endParaRPr>
          </a:p>
        </p:txBody>
      </p:sp>
      <p:sp>
        <p:nvSpPr>
          <p:cNvPr id="114692" name="Text Box 26"/>
          <p:cNvSpPr txBox="1">
            <a:spLocks noChangeArrowheads="1"/>
          </p:cNvSpPr>
          <p:nvPr/>
        </p:nvSpPr>
        <p:spPr bwMode="auto">
          <a:xfrm>
            <a:off x="5270557" y="1749986"/>
            <a:ext cx="3448900" cy="1246495"/>
          </a:xfrm>
          <a:prstGeom prst="rect">
            <a:avLst/>
          </a:prstGeom>
          <a:noFill/>
          <a:ln w="12700">
            <a:solidFill>
              <a:srgbClr val="FF0000"/>
            </a:solidFill>
            <a:miter lim="800000"/>
            <a:headEnd/>
            <a:tailEnd/>
          </a:ln>
        </p:spPr>
        <p:txBody>
          <a:bodyPr wrap="square">
            <a:spAutoFit/>
          </a:bodyPr>
          <a:lstStyle/>
          <a:p>
            <a:r>
              <a:rPr lang="en-GB" altLang="en-US" sz="1500" u="sng" dirty="0">
                <a:latin typeface="+mj-lt"/>
                <a:ea typeface="ＭＳ Ｐゴシック" pitchFamily="34" charset="-128"/>
              </a:rPr>
              <a:t>SR801B</a:t>
            </a:r>
          </a:p>
          <a:p>
            <a:r>
              <a:rPr lang="en-GB" altLang="en-US" sz="1500" dirty="0">
                <a:latin typeface="+mj-lt"/>
                <a:ea typeface="ＭＳ Ｐゴシック" pitchFamily="34" charset="-128"/>
              </a:rPr>
              <a:t>magnesium		             57</a:t>
            </a:r>
          </a:p>
          <a:p>
            <a:r>
              <a:rPr lang="en-GB" altLang="en-US" sz="1500" dirty="0">
                <a:latin typeface="+mj-lt"/>
                <a:ea typeface="ＭＳ Ｐゴシック" pitchFamily="34" charset="-128"/>
              </a:rPr>
              <a:t>potassium perchlorate	37</a:t>
            </a:r>
          </a:p>
          <a:p>
            <a:r>
              <a:rPr lang="en-GB" altLang="en-US" sz="1500" dirty="0">
                <a:latin typeface="+mj-lt"/>
                <a:ea typeface="ＭＳ Ｐゴシック" pitchFamily="34" charset="-128"/>
              </a:rPr>
              <a:t>graphite		                  6</a:t>
            </a:r>
            <a:endParaRPr lang="en-US" altLang="en-US" sz="1500" dirty="0">
              <a:latin typeface="+mj-lt"/>
              <a:ea typeface="ＭＳ Ｐゴシック" pitchFamily="34" charset="-128"/>
            </a:endParaRPr>
          </a:p>
        </p:txBody>
      </p:sp>
      <p:sp>
        <p:nvSpPr>
          <p:cNvPr id="114693" name="Text Box 27"/>
          <p:cNvSpPr txBox="1">
            <a:spLocks noChangeArrowheads="1"/>
          </p:cNvSpPr>
          <p:nvPr/>
        </p:nvSpPr>
        <p:spPr bwMode="auto">
          <a:xfrm>
            <a:off x="5311378" y="3337182"/>
            <a:ext cx="3448900" cy="1708160"/>
          </a:xfrm>
          <a:prstGeom prst="rect">
            <a:avLst/>
          </a:prstGeom>
          <a:noFill/>
          <a:ln w="12700">
            <a:solidFill>
              <a:srgbClr val="FF0000"/>
            </a:solidFill>
            <a:miter lim="800000"/>
            <a:headEnd/>
            <a:tailEnd/>
          </a:ln>
        </p:spPr>
        <p:txBody>
          <a:bodyPr wrap="square">
            <a:spAutoFit/>
          </a:bodyPr>
          <a:lstStyle/>
          <a:p>
            <a:r>
              <a:rPr lang="en-GB" altLang="en-US" sz="1500" u="sng" dirty="0">
                <a:latin typeface="+mj-lt"/>
                <a:ea typeface="ＭＳ Ｐゴシック" pitchFamily="34" charset="-128"/>
              </a:rPr>
              <a:t>SR811</a:t>
            </a:r>
          </a:p>
          <a:p>
            <a:r>
              <a:rPr lang="en-GB" altLang="en-US" sz="1500" dirty="0">
                <a:latin typeface="+mj-lt"/>
                <a:ea typeface="ＭＳ Ｐゴシック" pitchFamily="34" charset="-128"/>
              </a:rPr>
              <a:t>aluminium		                    70</a:t>
            </a:r>
          </a:p>
          <a:p>
            <a:r>
              <a:rPr lang="en-GB" altLang="en-US" sz="1500" dirty="0">
                <a:latin typeface="+mj-lt"/>
                <a:ea typeface="ＭＳ Ｐゴシック" pitchFamily="34" charset="-128"/>
              </a:rPr>
              <a:t>potassium perchlorate	  30</a:t>
            </a:r>
          </a:p>
          <a:p>
            <a:endParaRPr lang="en-GB" altLang="en-US" sz="1500" dirty="0">
              <a:latin typeface="+mj-lt"/>
              <a:ea typeface="ＭＳ Ｐゴシック" pitchFamily="34" charset="-128"/>
            </a:endParaRPr>
          </a:p>
          <a:p>
            <a:r>
              <a:rPr lang="en-GB" altLang="en-US" sz="1500" dirty="0">
                <a:latin typeface="+mj-lt"/>
                <a:ea typeface="ＭＳ Ｐゴシック" pitchFamily="34" charset="-128"/>
              </a:rPr>
              <a:t>S</a:t>
            </a:r>
            <a:r>
              <a:rPr lang="en-GB" altLang="en-US" sz="1500" u="sng" dirty="0">
                <a:latin typeface="+mj-lt"/>
                <a:ea typeface="ＭＳ Ｐゴシック" pitchFamily="34" charset="-128"/>
              </a:rPr>
              <a:t>R812</a:t>
            </a:r>
          </a:p>
          <a:p>
            <a:r>
              <a:rPr lang="en-GB" altLang="en-US" sz="1500" dirty="0">
                <a:latin typeface="+mj-lt"/>
                <a:ea typeface="ＭＳ Ｐゴシック" pitchFamily="34" charset="-128"/>
              </a:rPr>
              <a:t>aluminium		                    50</a:t>
            </a:r>
          </a:p>
          <a:p>
            <a:r>
              <a:rPr lang="en-GB" altLang="en-US" sz="1500" dirty="0">
                <a:latin typeface="+mj-lt"/>
                <a:ea typeface="ＭＳ Ｐゴシック" pitchFamily="34" charset="-128"/>
              </a:rPr>
              <a:t>potassium perchlorate	  50</a:t>
            </a:r>
            <a:endParaRPr lang="en-US" altLang="en-US" sz="1500" dirty="0">
              <a:latin typeface="+mj-lt"/>
              <a:ea typeface="ＭＳ Ｐゴシック" pitchFamily="34" charset="-128"/>
            </a:endParaRPr>
          </a:p>
        </p:txBody>
      </p:sp>
      <p:sp>
        <p:nvSpPr>
          <p:cNvPr id="114695" name="TextBox 1"/>
          <p:cNvSpPr txBox="1">
            <a:spLocks noChangeArrowheads="1"/>
          </p:cNvSpPr>
          <p:nvPr/>
        </p:nvSpPr>
        <p:spPr bwMode="auto">
          <a:xfrm>
            <a:off x="1371601" y="5382816"/>
            <a:ext cx="5461397" cy="369332"/>
          </a:xfrm>
          <a:prstGeom prst="rect">
            <a:avLst/>
          </a:prstGeom>
          <a:noFill/>
          <a:ln w="9525">
            <a:noFill/>
            <a:miter lim="800000"/>
            <a:headEnd/>
            <a:tailEnd/>
          </a:ln>
        </p:spPr>
        <p:txBody>
          <a:bodyPr wrap="square">
            <a:spAutoFit/>
          </a:bodyPr>
          <a:lstStyle/>
          <a:p>
            <a:r>
              <a:rPr lang="en-GB"/>
              <a:t>Violent reaction required – loose powder fill</a:t>
            </a:r>
          </a:p>
        </p:txBody>
      </p:sp>
    </p:spTree>
    <p:extLst>
      <p:ext uri="{BB962C8B-B14F-4D97-AF65-F5344CB8AC3E}">
        <p14:creationId xmlns:p14="http://schemas.microsoft.com/office/powerpoint/2010/main" val="1321173416"/>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331078" y="400085"/>
            <a:ext cx="6172200" cy="638175"/>
          </a:xfrm>
        </p:spPr>
        <p:txBody>
          <a:bodyPr/>
          <a:lstStyle/>
          <a:p>
            <a:r>
              <a:rPr lang="en-GB" altLang="en-US" dirty="0" err="1"/>
              <a:t>Thunderflash</a:t>
            </a:r>
            <a:r>
              <a:rPr lang="en-GB" altLang="en-US" dirty="0"/>
              <a:t> Mk 8</a:t>
            </a:r>
          </a:p>
        </p:txBody>
      </p:sp>
      <p:grpSp>
        <p:nvGrpSpPr>
          <p:cNvPr id="116739" name="Group 3"/>
          <p:cNvGrpSpPr>
            <a:grpSpLocks/>
          </p:cNvGrpSpPr>
          <p:nvPr/>
        </p:nvGrpSpPr>
        <p:grpSpPr bwMode="auto">
          <a:xfrm>
            <a:off x="1488531" y="1387113"/>
            <a:ext cx="7136467" cy="3602831"/>
            <a:chOff x="60" y="1093"/>
            <a:chExt cx="5755" cy="3026"/>
          </a:xfrm>
        </p:grpSpPr>
        <p:pic>
          <p:nvPicPr>
            <p:cNvPr id="116741" name="Picture 4" descr="thunderflash copy"/>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82" y="1862"/>
              <a:ext cx="5036" cy="1054"/>
            </a:xfrm>
            <a:prstGeom prst="rect">
              <a:avLst/>
            </a:prstGeom>
            <a:noFill/>
            <a:ln w="9525">
              <a:noFill/>
              <a:miter lim="800000"/>
              <a:headEnd/>
              <a:tailEnd/>
            </a:ln>
          </p:spPr>
        </p:pic>
        <p:sp>
          <p:nvSpPr>
            <p:cNvPr id="116742" name="Text Box 5"/>
            <p:cNvSpPr txBox="1">
              <a:spLocks noChangeArrowheads="1"/>
            </p:cNvSpPr>
            <p:nvPr/>
          </p:nvSpPr>
          <p:spPr bwMode="auto">
            <a:xfrm>
              <a:off x="60" y="1093"/>
              <a:ext cx="2316" cy="543"/>
            </a:xfrm>
            <a:prstGeom prst="rect">
              <a:avLst/>
            </a:prstGeom>
            <a:noFill/>
            <a:ln w="9525">
              <a:noFill/>
              <a:miter lim="800000"/>
              <a:headEnd/>
              <a:tailEnd/>
            </a:ln>
          </p:spPr>
          <p:txBody>
            <a:bodyPr wrap="square" anchor="ctr">
              <a:spAutoFit/>
            </a:bodyPr>
            <a:lstStyle/>
            <a:p>
              <a:pPr algn="ctr"/>
              <a:r>
                <a:rPr lang="en-GB" altLang="en-US">
                  <a:latin typeface="+mj-lt"/>
                  <a:ea typeface="ＭＳ Ｐゴシック" pitchFamily="34" charset="-128"/>
                </a:rPr>
                <a:t>Igniter Wick Fast (108 mm)</a:t>
              </a:r>
            </a:p>
          </p:txBody>
        </p:sp>
        <p:sp>
          <p:nvSpPr>
            <p:cNvPr id="116743" name="Text Box 6"/>
            <p:cNvSpPr txBox="1">
              <a:spLocks noChangeArrowheads="1"/>
            </p:cNvSpPr>
            <p:nvPr/>
          </p:nvSpPr>
          <p:spPr bwMode="auto">
            <a:xfrm>
              <a:off x="2280" y="1102"/>
              <a:ext cx="1416" cy="543"/>
            </a:xfrm>
            <a:prstGeom prst="rect">
              <a:avLst/>
            </a:prstGeom>
            <a:noFill/>
            <a:ln w="9525">
              <a:noFill/>
              <a:miter lim="800000"/>
              <a:headEnd/>
              <a:tailEnd/>
            </a:ln>
          </p:spPr>
          <p:txBody>
            <a:bodyPr anchor="ctr">
              <a:spAutoFit/>
            </a:bodyPr>
            <a:lstStyle/>
            <a:p>
              <a:r>
                <a:rPr lang="en-GB" altLang="en-US">
                  <a:latin typeface="+mj-lt"/>
                  <a:ea typeface="ＭＳ Ｐゴシック" pitchFamily="34" charset="-128"/>
                </a:rPr>
                <a:t>match composition</a:t>
              </a:r>
            </a:p>
          </p:txBody>
        </p:sp>
        <p:sp>
          <p:nvSpPr>
            <p:cNvPr id="116744" name="Text Box 7"/>
            <p:cNvSpPr txBox="1">
              <a:spLocks noChangeArrowheads="1"/>
            </p:cNvSpPr>
            <p:nvPr/>
          </p:nvSpPr>
          <p:spPr bwMode="auto">
            <a:xfrm>
              <a:off x="3558" y="1409"/>
              <a:ext cx="656"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striker</a:t>
              </a:r>
            </a:p>
          </p:txBody>
        </p:sp>
        <p:sp>
          <p:nvSpPr>
            <p:cNvPr id="116745" name="Text Box 8"/>
            <p:cNvSpPr txBox="1">
              <a:spLocks noChangeArrowheads="1"/>
            </p:cNvSpPr>
            <p:nvPr/>
          </p:nvSpPr>
          <p:spPr bwMode="auto">
            <a:xfrm>
              <a:off x="4015" y="1218"/>
              <a:ext cx="1138"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tear off tape</a:t>
              </a:r>
            </a:p>
          </p:txBody>
        </p:sp>
        <p:sp>
          <p:nvSpPr>
            <p:cNvPr id="116746" name="Text Box 9"/>
            <p:cNvSpPr txBox="1">
              <a:spLocks noChangeArrowheads="1"/>
            </p:cNvSpPr>
            <p:nvPr/>
          </p:nvSpPr>
          <p:spPr bwMode="auto">
            <a:xfrm>
              <a:off x="4148" y="3210"/>
              <a:ext cx="1090"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quickmatch</a:t>
              </a:r>
            </a:p>
          </p:txBody>
        </p:sp>
        <p:sp>
          <p:nvSpPr>
            <p:cNvPr id="116747" name="Text Box 10"/>
            <p:cNvSpPr txBox="1">
              <a:spLocks noChangeArrowheads="1"/>
            </p:cNvSpPr>
            <p:nvPr/>
          </p:nvSpPr>
          <p:spPr bwMode="auto">
            <a:xfrm>
              <a:off x="2753" y="3809"/>
              <a:ext cx="3062"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flash composition SR 801B (11.7 g)</a:t>
              </a:r>
            </a:p>
          </p:txBody>
        </p:sp>
        <p:sp>
          <p:nvSpPr>
            <p:cNvPr id="116748" name="Text Box 11"/>
            <p:cNvSpPr txBox="1">
              <a:spLocks noChangeArrowheads="1"/>
            </p:cNvSpPr>
            <p:nvPr/>
          </p:nvSpPr>
          <p:spPr bwMode="auto">
            <a:xfrm>
              <a:off x="2921" y="3210"/>
              <a:ext cx="1069"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gunpowder</a:t>
              </a:r>
            </a:p>
          </p:txBody>
        </p:sp>
        <p:sp>
          <p:nvSpPr>
            <p:cNvPr id="116749" name="Text Box 12"/>
            <p:cNvSpPr txBox="1">
              <a:spLocks noChangeArrowheads="1"/>
            </p:cNvSpPr>
            <p:nvPr/>
          </p:nvSpPr>
          <p:spPr bwMode="auto">
            <a:xfrm>
              <a:off x="1962" y="3210"/>
              <a:ext cx="1018" cy="310"/>
            </a:xfrm>
            <a:prstGeom prst="rect">
              <a:avLst/>
            </a:prstGeom>
            <a:noFill/>
            <a:ln w="9525">
              <a:noFill/>
              <a:miter lim="800000"/>
              <a:headEnd/>
              <a:tailEnd/>
            </a:ln>
          </p:spPr>
          <p:txBody>
            <a:bodyPr wrap="none" anchor="ctr">
              <a:spAutoFit/>
            </a:bodyPr>
            <a:lstStyle/>
            <a:p>
              <a:pPr algn="ctr"/>
              <a:r>
                <a:rPr lang="en-GB" altLang="en-US">
                  <a:latin typeface="+mj-lt"/>
                  <a:ea typeface="ＭＳ Ｐゴシック" pitchFamily="34" charset="-128"/>
                </a:rPr>
                <a:t>paper wad</a:t>
              </a:r>
            </a:p>
          </p:txBody>
        </p:sp>
        <p:sp>
          <p:nvSpPr>
            <p:cNvPr id="116750" name="Text Box 13"/>
            <p:cNvSpPr txBox="1">
              <a:spLocks noChangeArrowheads="1"/>
            </p:cNvSpPr>
            <p:nvPr/>
          </p:nvSpPr>
          <p:spPr bwMode="auto">
            <a:xfrm>
              <a:off x="634" y="3094"/>
              <a:ext cx="1248" cy="543"/>
            </a:xfrm>
            <a:prstGeom prst="rect">
              <a:avLst/>
            </a:prstGeom>
            <a:noFill/>
            <a:ln w="9525">
              <a:noFill/>
              <a:miter lim="800000"/>
              <a:headEnd/>
              <a:tailEnd/>
            </a:ln>
          </p:spPr>
          <p:txBody>
            <a:bodyPr anchor="ctr">
              <a:spAutoFit/>
            </a:bodyPr>
            <a:lstStyle/>
            <a:p>
              <a:r>
                <a:rPr lang="en-GB" altLang="en-US">
                  <a:latin typeface="+mj-lt"/>
                  <a:ea typeface="ＭＳ Ｐゴシック" pitchFamily="34" charset="-128"/>
                </a:rPr>
                <a:t>hollow paper tube</a:t>
              </a:r>
            </a:p>
          </p:txBody>
        </p:sp>
        <p:sp>
          <p:nvSpPr>
            <p:cNvPr id="116751" name="Line 14"/>
            <p:cNvSpPr>
              <a:spLocks noChangeShapeType="1"/>
            </p:cNvSpPr>
            <p:nvPr/>
          </p:nvSpPr>
          <p:spPr bwMode="auto">
            <a:xfrm>
              <a:off x="4704" y="1488"/>
              <a:ext cx="240" cy="528"/>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2" name="Line 15"/>
            <p:cNvSpPr>
              <a:spLocks noChangeShapeType="1"/>
            </p:cNvSpPr>
            <p:nvPr/>
          </p:nvSpPr>
          <p:spPr bwMode="auto">
            <a:xfrm>
              <a:off x="3984" y="1680"/>
              <a:ext cx="240" cy="432"/>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3" name="Line 16"/>
            <p:cNvSpPr>
              <a:spLocks noChangeShapeType="1"/>
            </p:cNvSpPr>
            <p:nvPr/>
          </p:nvSpPr>
          <p:spPr bwMode="auto">
            <a:xfrm>
              <a:off x="3216" y="1584"/>
              <a:ext cx="192" cy="480"/>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4" name="Line 17"/>
            <p:cNvSpPr>
              <a:spLocks noChangeShapeType="1"/>
            </p:cNvSpPr>
            <p:nvPr/>
          </p:nvSpPr>
          <p:spPr bwMode="auto">
            <a:xfrm>
              <a:off x="1680" y="1488"/>
              <a:ext cx="1200" cy="624"/>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5" name="Line 18"/>
            <p:cNvSpPr>
              <a:spLocks noChangeShapeType="1"/>
            </p:cNvSpPr>
            <p:nvPr/>
          </p:nvSpPr>
          <p:spPr bwMode="auto">
            <a:xfrm flipV="1">
              <a:off x="1488" y="2544"/>
              <a:ext cx="528" cy="672"/>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6" name="Line 19"/>
            <p:cNvSpPr>
              <a:spLocks noChangeShapeType="1"/>
            </p:cNvSpPr>
            <p:nvPr/>
          </p:nvSpPr>
          <p:spPr bwMode="auto">
            <a:xfrm flipV="1">
              <a:off x="2736" y="2592"/>
              <a:ext cx="432" cy="672"/>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7" name="Line 20"/>
            <p:cNvSpPr>
              <a:spLocks noChangeShapeType="1"/>
            </p:cNvSpPr>
            <p:nvPr/>
          </p:nvSpPr>
          <p:spPr bwMode="auto">
            <a:xfrm flipV="1">
              <a:off x="3456" y="2448"/>
              <a:ext cx="480" cy="816"/>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8" name="Line 21"/>
            <p:cNvSpPr>
              <a:spLocks noChangeShapeType="1"/>
            </p:cNvSpPr>
            <p:nvPr/>
          </p:nvSpPr>
          <p:spPr bwMode="auto">
            <a:xfrm flipH="1" flipV="1">
              <a:off x="4560" y="2592"/>
              <a:ext cx="192" cy="624"/>
            </a:xfrm>
            <a:prstGeom prst="line">
              <a:avLst/>
            </a:prstGeom>
            <a:noFill/>
            <a:ln w="15875">
              <a:solidFill>
                <a:srgbClr val="00B0F0"/>
              </a:solidFill>
              <a:round/>
              <a:headEnd/>
              <a:tailEnd type="triangle" w="med" len="med"/>
            </a:ln>
          </p:spPr>
          <p:txBody>
            <a:bodyPr wrap="none" anchor="ctr">
              <a:spAutoFit/>
            </a:bodyPr>
            <a:lstStyle/>
            <a:p>
              <a:endParaRPr lang="en-US"/>
            </a:p>
          </p:txBody>
        </p:sp>
        <p:sp>
          <p:nvSpPr>
            <p:cNvPr id="116759" name="Line 22"/>
            <p:cNvSpPr>
              <a:spLocks noChangeShapeType="1"/>
            </p:cNvSpPr>
            <p:nvPr/>
          </p:nvSpPr>
          <p:spPr bwMode="auto">
            <a:xfrm flipH="1" flipV="1">
              <a:off x="4032" y="2592"/>
              <a:ext cx="288" cy="1296"/>
            </a:xfrm>
            <a:prstGeom prst="line">
              <a:avLst/>
            </a:prstGeom>
            <a:noFill/>
            <a:ln w="15875">
              <a:solidFill>
                <a:srgbClr val="00B0F0"/>
              </a:solidFill>
              <a:round/>
              <a:headEnd/>
              <a:tailEnd type="triangle" w="med" len="med"/>
            </a:ln>
          </p:spPr>
          <p:txBody>
            <a:bodyPr wrap="none" anchor="ctr">
              <a:spAutoFit/>
            </a:bodyPr>
            <a:lstStyle/>
            <a:p>
              <a:endParaRPr lang="en-US"/>
            </a:p>
          </p:txBody>
        </p:sp>
      </p:grpSp>
      <p:sp>
        <p:nvSpPr>
          <p:cNvPr id="116740" name="Text Box 23"/>
          <p:cNvSpPr txBox="1">
            <a:spLocks noChangeArrowheads="1"/>
          </p:cNvSpPr>
          <p:nvPr/>
        </p:nvSpPr>
        <p:spPr bwMode="auto">
          <a:xfrm>
            <a:off x="5331045" y="5286410"/>
            <a:ext cx="3195782" cy="923330"/>
          </a:xfrm>
          <a:prstGeom prst="rect">
            <a:avLst/>
          </a:prstGeom>
          <a:noFill/>
          <a:ln w="9525">
            <a:solidFill>
              <a:schemeClr val="accent2"/>
            </a:solidFill>
            <a:miter lim="800000"/>
            <a:headEnd/>
            <a:tailEnd/>
          </a:ln>
        </p:spPr>
        <p:txBody>
          <a:bodyPr wrap="square">
            <a:spAutoFit/>
          </a:bodyPr>
          <a:lstStyle/>
          <a:p>
            <a:r>
              <a:rPr lang="en-GB" altLang="en-US" dirty="0">
                <a:latin typeface="+mj-lt"/>
                <a:ea typeface="ＭＳ Ｐゴシック" pitchFamily="34" charset="-128"/>
              </a:rPr>
              <a:t>magnesium	          57</a:t>
            </a:r>
          </a:p>
          <a:p>
            <a:r>
              <a:rPr lang="en-GB" altLang="en-US" dirty="0">
                <a:latin typeface="+mj-lt"/>
                <a:ea typeface="ＭＳ Ｐゴシック" pitchFamily="34" charset="-128"/>
              </a:rPr>
              <a:t>potassium perchlorate   37</a:t>
            </a:r>
          </a:p>
          <a:p>
            <a:r>
              <a:rPr lang="en-GB" altLang="en-US" dirty="0">
                <a:latin typeface="+mj-lt"/>
                <a:ea typeface="ＭＳ Ｐゴシック" pitchFamily="34" charset="-128"/>
              </a:rPr>
              <a:t>graphite		          6</a:t>
            </a:r>
            <a:endParaRPr lang="en-US" altLang="en-US" dirty="0">
              <a:latin typeface="+mj-lt"/>
              <a:ea typeface="ＭＳ Ｐゴシック" pitchFamily="34" charset="-128"/>
            </a:endParaRPr>
          </a:p>
        </p:txBody>
      </p:sp>
    </p:spTree>
    <p:extLst>
      <p:ext uri="{BB962C8B-B14F-4D97-AF65-F5344CB8AC3E}">
        <p14:creationId xmlns:p14="http://schemas.microsoft.com/office/powerpoint/2010/main" val="3738329279"/>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2" name="Rectangle 2"/>
          <p:cNvSpPr>
            <a:spLocks noGrp="1" noChangeArrowheads="1"/>
          </p:cNvSpPr>
          <p:nvPr>
            <p:ph type="title"/>
          </p:nvPr>
        </p:nvSpPr>
        <p:spPr>
          <a:xfrm>
            <a:off x="463550" y="957859"/>
            <a:ext cx="5829300" cy="641747"/>
          </a:xfrm>
        </p:spPr>
        <p:txBody>
          <a:bodyPr/>
          <a:lstStyle/>
          <a:p>
            <a:r>
              <a:rPr lang="en-GB" altLang="en-US" dirty="0"/>
              <a:t>Stun Grenade</a:t>
            </a:r>
          </a:p>
        </p:txBody>
      </p:sp>
      <p:sp>
        <p:nvSpPr>
          <p:cNvPr id="12292" name="Rectangle 3"/>
          <p:cNvSpPr>
            <a:spLocks noGrp="1" noChangeArrowheads="1"/>
          </p:cNvSpPr>
          <p:nvPr>
            <p:ph type="body" sz="half" idx="2"/>
          </p:nvPr>
        </p:nvSpPr>
        <p:spPr>
          <a:xfrm>
            <a:off x="3757614" y="1814514"/>
            <a:ext cx="4104085" cy="3450431"/>
          </a:xfrm>
        </p:spPr>
        <p:txBody>
          <a:bodyPr rtlCol="0">
            <a:normAutofit fontScale="92500" lnSpcReduction="10000"/>
          </a:bodyPr>
          <a:lstStyle/>
          <a:p>
            <a:pPr fontAlgn="auto">
              <a:spcAft>
                <a:spcPts val="0"/>
              </a:spcAft>
              <a:buFont typeface="Arial" panose="020B0604020202020204" pitchFamily="34" charset="0"/>
              <a:buChar char="•"/>
              <a:defRPr/>
            </a:pPr>
            <a:r>
              <a:rPr lang="en-GB" altLang="en-US" sz="1800">
                <a:latin typeface="+mj-lt"/>
                <a:cs typeface="Times New Roman" panose="02020603050405020304" pitchFamily="18" charset="0"/>
              </a:rPr>
              <a:t>High energy, high temperature mixture.</a:t>
            </a:r>
          </a:p>
          <a:p>
            <a:pPr lvl="1" fontAlgn="auto">
              <a:spcAft>
                <a:spcPts val="0"/>
              </a:spcAft>
              <a:buFont typeface="Arial" panose="020B0604020202020204" pitchFamily="34" charset="0"/>
              <a:buChar char="–"/>
              <a:defRPr/>
            </a:pPr>
            <a:r>
              <a:rPr lang="en-GB" altLang="en-US" sz="1500">
                <a:latin typeface="+mj-lt"/>
                <a:cs typeface="Times New Roman" panose="02020603050405020304" pitchFamily="18" charset="0"/>
              </a:rPr>
              <a:t>aluminium / potassium perchlorate</a:t>
            </a:r>
          </a:p>
          <a:p>
            <a:pPr fontAlgn="auto">
              <a:spcBef>
                <a:spcPts val="900"/>
              </a:spcBef>
              <a:spcAft>
                <a:spcPts val="0"/>
              </a:spcAft>
              <a:buFont typeface="Arial" panose="020B0604020202020204" pitchFamily="34" charset="0"/>
              <a:buChar char="•"/>
              <a:defRPr/>
            </a:pPr>
            <a:r>
              <a:rPr lang="en-GB" altLang="en-US" sz="1800">
                <a:latin typeface="+mj-lt"/>
                <a:cs typeface="Times New Roman" panose="02020603050405020304" pitchFamily="18" charset="0"/>
              </a:rPr>
              <a:t>Loose powder fill for maximum reaction rate.</a:t>
            </a:r>
          </a:p>
          <a:p>
            <a:pPr fontAlgn="auto">
              <a:spcBef>
                <a:spcPts val="900"/>
              </a:spcBef>
              <a:spcAft>
                <a:spcPts val="0"/>
              </a:spcAft>
              <a:buFont typeface="Arial" panose="020B0604020202020204" pitchFamily="34" charset="0"/>
              <a:buChar char="•"/>
              <a:defRPr/>
            </a:pPr>
            <a:r>
              <a:rPr lang="en-GB" altLang="en-US" sz="1800">
                <a:latin typeface="+mj-lt"/>
                <a:cs typeface="Times New Roman" panose="02020603050405020304" pitchFamily="18" charset="0"/>
              </a:rPr>
              <a:t>Composition confined in aluminium tube for maximum effect.</a:t>
            </a:r>
          </a:p>
          <a:p>
            <a:pPr fontAlgn="auto">
              <a:spcBef>
                <a:spcPts val="900"/>
              </a:spcBef>
              <a:spcAft>
                <a:spcPts val="0"/>
              </a:spcAft>
              <a:buFont typeface="Arial" panose="020B0604020202020204" pitchFamily="34" charset="0"/>
              <a:buChar char="•"/>
              <a:defRPr/>
            </a:pPr>
            <a:r>
              <a:rPr lang="en-GB" altLang="en-US" sz="1800">
                <a:latin typeface="+mj-lt"/>
                <a:cs typeface="Times New Roman" panose="02020603050405020304" pitchFamily="18" charset="0"/>
              </a:rPr>
              <a:t>Grenades are scattered before functioning.</a:t>
            </a:r>
          </a:p>
          <a:p>
            <a:pPr fontAlgn="auto">
              <a:spcBef>
                <a:spcPts val="900"/>
              </a:spcBef>
              <a:spcAft>
                <a:spcPts val="0"/>
              </a:spcAft>
              <a:buFont typeface="Arial" panose="020B0604020202020204" pitchFamily="34" charset="0"/>
              <a:buChar char="•"/>
              <a:defRPr/>
            </a:pPr>
            <a:r>
              <a:rPr lang="en-GB" altLang="en-US" sz="1800">
                <a:latin typeface="+mj-lt"/>
                <a:cs typeface="Times New Roman" panose="02020603050405020304" pitchFamily="18" charset="0"/>
              </a:rPr>
              <a:t>No two grenades should function simultaneously to cause excessively high overpressure.</a:t>
            </a:r>
            <a:endParaRPr lang="en-US" altLang="en-US" sz="1800">
              <a:latin typeface="+mj-lt"/>
              <a:cs typeface="Times New Roman" panose="02020603050405020304" pitchFamily="18" charset="0"/>
            </a:endParaRPr>
          </a:p>
        </p:txBody>
      </p:sp>
      <p:pic>
        <p:nvPicPr>
          <p:cNvPr id="7184" name="Picture 4" descr="grenade - stun - Haley &amp; Weller copy"/>
          <p:cNvPicPr>
            <a:picLocks noChangeAspect="1" noChangeArrowheads="1"/>
          </p:cNvPicPr>
          <p:nvPr/>
        </p:nvPicPr>
        <p:blipFill>
          <a:blip r:embed="rId2"/>
          <a:srcRect/>
          <a:stretch>
            <a:fillRect/>
          </a:stretch>
        </p:blipFill>
        <p:spPr bwMode="auto">
          <a:xfrm>
            <a:off x="1600201" y="1801416"/>
            <a:ext cx="1621631" cy="3571875"/>
          </a:xfrm>
          <a:prstGeom prst="rect">
            <a:avLst/>
          </a:prstGeom>
          <a:noFill/>
          <a:ln w="9525">
            <a:noFill/>
            <a:miter lim="800000"/>
            <a:headEnd/>
            <a:tailEnd/>
          </a:ln>
        </p:spPr>
      </p:pic>
      <p:sp>
        <p:nvSpPr>
          <p:cNvPr id="7185" name="Text Box 5"/>
          <p:cNvSpPr txBox="1">
            <a:spLocks noChangeArrowheads="1"/>
          </p:cNvSpPr>
          <p:nvPr/>
        </p:nvSpPr>
        <p:spPr bwMode="auto">
          <a:xfrm>
            <a:off x="1439466" y="5389960"/>
            <a:ext cx="2318148" cy="369332"/>
          </a:xfrm>
          <a:prstGeom prst="rect">
            <a:avLst/>
          </a:prstGeom>
          <a:noFill/>
          <a:ln w="9525">
            <a:noFill/>
            <a:miter lim="800000"/>
            <a:headEnd/>
            <a:tailEnd/>
          </a:ln>
        </p:spPr>
        <p:txBody>
          <a:bodyPr wrap="square">
            <a:spAutoFit/>
          </a:bodyPr>
          <a:lstStyle/>
          <a:p>
            <a:r>
              <a:rPr lang="en-GB" altLang="en-US" i="1" dirty="0">
                <a:latin typeface="Times New Roman" pitchFamily="18" charset="0"/>
                <a:ea typeface="ＭＳ Ｐゴシック" pitchFamily="34" charset="-128"/>
              </a:rPr>
              <a:t>Haley &amp; Weller</a:t>
            </a:r>
          </a:p>
        </p:txBody>
      </p:sp>
    </p:spTree>
    <p:extLst>
      <p:ext uri="{BB962C8B-B14F-4D97-AF65-F5344CB8AC3E}">
        <p14:creationId xmlns:p14="http://schemas.microsoft.com/office/powerpoint/2010/main" val="151956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29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292">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29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29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29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6" name="Rectangle 2"/>
          <p:cNvSpPr>
            <a:spLocks noGrp="1" noChangeArrowheads="1"/>
          </p:cNvSpPr>
          <p:nvPr>
            <p:ph type="title"/>
          </p:nvPr>
        </p:nvSpPr>
        <p:spPr>
          <a:xfrm>
            <a:off x="397669" y="857250"/>
            <a:ext cx="5829300" cy="648891"/>
          </a:xfrm>
        </p:spPr>
        <p:txBody>
          <a:bodyPr/>
          <a:lstStyle/>
          <a:p>
            <a:r>
              <a:rPr lang="en-GB" altLang="en-US" dirty="0"/>
              <a:t>Stun Grenade</a:t>
            </a:r>
          </a:p>
        </p:txBody>
      </p:sp>
      <p:pic>
        <p:nvPicPr>
          <p:cNvPr id="14341" name="Picture 4" descr="grenade - stun - NICO copy"/>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843462" y="2438401"/>
            <a:ext cx="2767013" cy="2864644"/>
          </a:xfrm>
          <a:prstGeom prst="rect">
            <a:avLst/>
          </a:prstGeom>
          <a:noFill/>
          <a:ln w="9525">
            <a:noFill/>
            <a:miter lim="800000"/>
            <a:headEnd/>
            <a:tailEnd/>
          </a:ln>
        </p:spPr>
      </p:pic>
      <p:pic>
        <p:nvPicPr>
          <p:cNvPr id="8209" name="Picture 32" descr="grenade - stun - training - NICO copy"/>
          <p:cNvPicPr>
            <a:picLocks noChangeAspect="1" noChangeArrowheads="1"/>
          </p:cNvPicPr>
          <p:nvPr/>
        </p:nvPicPr>
        <p:blipFill>
          <a:blip r:embed="rId3"/>
          <a:srcRect/>
          <a:stretch>
            <a:fillRect/>
          </a:stretch>
        </p:blipFill>
        <p:spPr bwMode="auto">
          <a:xfrm>
            <a:off x="1509713" y="2122886"/>
            <a:ext cx="1315641" cy="3239690"/>
          </a:xfrm>
          <a:prstGeom prst="rect">
            <a:avLst/>
          </a:prstGeom>
          <a:noFill/>
          <a:ln w="9525">
            <a:noFill/>
            <a:miter lim="800000"/>
            <a:headEnd/>
            <a:tailEnd/>
          </a:ln>
        </p:spPr>
      </p:pic>
      <p:grpSp>
        <p:nvGrpSpPr>
          <p:cNvPr id="8210" name="Group 4"/>
          <p:cNvGrpSpPr>
            <a:grpSpLocks/>
          </p:cNvGrpSpPr>
          <p:nvPr/>
        </p:nvGrpSpPr>
        <p:grpSpPr bwMode="auto">
          <a:xfrm>
            <a:off x="3011091" y="2703911"/>
            <a:ext cx="957263" cy="2430065"/>
            <a:chOff x="1429" y="1272"/>
            <a:chExt cx="804" cy="2332"/>
          </a:xfrm>
        </p:grpSpPr>
        <p:sp>
          <p:nvSpPr>
            <p:cNvPr id="8211" name="Rectangle 5"/>
            <p:cNvSpPr>
              <a:spLocks noChangeArrowheads="1"/>
            </p:cNvSpPr>
            <p:nvPr/>
          </p:nvSpPr>
          <p:spPr bwMode="auto">
            <a:xfrm>
              <a:off x="1429" y="1502"/>
              <a:ext cx="804" cy="2102"/>
            </a:xfrm>
            <a:prstGeom prst="rect">
              <a:avLst/>
            </a:prstGeom>
            <a:solidFill>
              <a:schemeClr val="accent1"/>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2" name="Rectangle 6"/>
            <p:cNvSpPr>
              <a:spLocks noChangeArrowheads="1"/>
            </p:cNvSpPr>
            <p:nvPr/>
          </p:nvSpPr>
          <p:spPr bwMode="auto">
            <a:xfrm>
              <a:off x="1835" y="2525"/>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3" name="Rectangle 7"/>
            <p:cNvSpPr>
              <a:spLocks noChangeArrowheads="1"/>
            </p:cNvSpPr>
            <p:nvPr/>
          </p:nvSpPr>
          <p:spPr bwMode="auto">
            <a:xfrm>
              <a:off x="1835" y="3018"/>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4" name="Rectangle 8"/>
            <p:cNvSpPr>
              <a:spLocks noChangeArrowheads="1"/>
            </p:cNvSpPr>
            <p:nvPr/>
          </p:nvSpPr>
          <p:spPr bwMode="auto">
            <a:xfrm>
              <a:off x="1835" y="2032"/>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5" name="Rectangle 9"/>
            <p:cNvSpPr>
              <a:spLocks noChangeArrowheads="1"/>
            </p:cNvSpPr>
            <p:nvPr/>
          </p:nvSpPr>
          <p:spPr bwMode="auto">
            <a:xfrm>
              <a:off x="1835" y="1539"/>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6" name="Rectangle 10"/>
            <p:cNvSpPr>
              <a:spLocks noChangeArrowheads="1"/>
            </p:cNvSpPr>
            <p:nvPr/>
          </p:nvSpPr>
          <p:spPr bwMode="auto">
            <a:xfrm>
              <a:off x="1438" y="2768"/>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7" name="Rectangle 11"/>
            <p:cNvSpPr>
              <a:spLocks noChangeArrowheads="1"/>
            </p:cNvSpPr>
            <p:nvPr/>
          </p:nvSpPr>
          <p:spPr bwMode="auto">
            <a:xfrm>
              <a:off x="1438" y="3261"/>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8" name="Rectangle 12"/>
            <p:cNvSpPr>
              <a:spLocks noChangeArrowheads="1"/>
            </p:cNvSpPr>
            <p:nvPr/>
          </p:nvSpPr>
          <p:spPr bwMode="auto">
            <a:xfrm>
              <a:off x="1438" y="2275"/>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19" name="Rectangle 13"/>
            <p:cNvSpPr>
              <a:spLocks noChangeArrowheads="1"/>
            </p:cNvSpPr>
            <p:nvPr/>
          </p:nvSpPr>
          <p:spPr bwMode="auto">
            <a:xfrm>
              <a:off x="1438" y="1782"/>
              <a:ext cx="389" cy="187"/>
            </a:xfrm>
            <a:prstGeom prst="rect">
              <a:avLst/>
            </a:prstGeom>
            <a:solidFill>
              <a:srgbClr val="FF0000"/>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20" name="Rectangle 14"/>
            <p:cNvSpPr>
              <a:spLocks noChangeArrowheads="1"/>
            </p:cNvSpPr>
            <p:nvPr/>
          </p:nvSpPr>
          <p:spPr bwMode="auto">
            <a:xfrm>
              <a:off x="1805" y="1272"/>
              <a:ext cx="59" cy="2213"/>
            </a:xfrm>
            <a:prstGeom prst="rect">
              <a:avLst/>
            </a:prstGeom>
            <a:solidFill>
              <a:schemeClr val="accent1"/>
            </a:solidFill>
            <a:ln w="9525">
              <a:solidFill>
                <a:schemeClr val="tx1"/>
              </a:solidFill>
              <a:miter lim="800000"/>
              <a:headEnd/>
              <a:tailEnd/>
            </a:ln>
          </p:spPr>
          <p:txBody>
            <a:bodyPr wrap="none" anchor="ctr"/>
            <a:lstStyle/>
            <a:p>
              <a:endParaRPr lang="en-GB" altLang="en-US">
                <a:ea typeface="ＭＳ Ｐゴシック" pitchFamily="34" charset="-128"/>
              </a:endParaRPr>
            </a:p>
          </p:txBody>
        </p:sp>
        <p:sp>
          <p:nvSpPr>
            <p:cNvPr id="8221" name="Line 15"/>
            <p:cNvSpPr>
              <a:spLocks noChangeShapeType="1"/>
            </p:cNvSpPr>
            <p:nvPr/>
          </p:nvSpPr>
          <p:spPr bwMode="auto">
            <a:xfrm>
              <a:off x="1797" y="1782"/>
              <a:ext cx="0" cy="69"/>
            </a:xfrm>
            <a:prstGeom prst="line">
              <a:avLst/>
            </a:prstGeom>
            <a:noFill/>
            <a:ln w="19050">
              <a:solidFill>
                <a:schemeClr val="tx1"/>
              </a:solidFill>
              <a:round/>
              <a:headEnd/>
              <a:tailEnd/>
            </a:ln>
          </p:spPr>
          <p:txBody>
            <a:bodyPr/>
            <a:lstStyle/>
            <a:p>
              <a:endParaRPr lang="en-US"/>
            </a:p>
          </p:txBody>
        </p:sp>
        <p:sp>
          <p:nvSpPr>
            <p:cNvPr id="8222" name="Line 16"/>
            <p:cNvSpPr>
              <a:spLocks noChangeShapeType="1"/>
            </p:cNvSpPr>
            <p:nvPr/>
          </p:nvSpPr>
          <p:spPr bwMode="auto">
            <a:xfrm>
              <a:off x="1798" y="1900"/>
              <a:ext cx="0" cy="69"/>
            </a:xfrm>
            <a:prstGeom prst="line">
              <a:avLst/>
            </a:prstGeom>
            <a:noFill/>
            <a:ln w="19050">
              <a:solidFill>
                <a:schemeClr val="tx1"/>
              </a:solidFill>
              <a:round/>
              <a:headEnd/>
              <a:tailEnd/>
            </a:ln>
          </p:spPr>
          <p:txBody>
            <a:bodyPr/>
            <a:lstStyle/>
            <a:p>
              <a:endParaRPr lang="en-US"/>
            </a:p>
          </p:txBody>
        </p:sp>
        <p:sp>
          <p:nvSpPr>
            <p:cNvPr id="8223" name="Line 17"/>
            <p:cNvSpPr>
              <a:spLocks noChangeShapeType="1"/>
            </p:cNvSpPr>
            <p:nvPr/>
          </p:nvSpPr>
          <p:spPr bwMode="auto">
            <a:xfrm>
              <a:off x="1873" y="2032"/>
              <a:ext cx="0" cy="69"/>
            </a:xfrm>
            <a:prstGeom prst="line">
              <a:avLst/>
            </a:prstGeom>
            <a:noFill/>
            <a:ln w="19050">
              <a:solidFill>
                <a:schemeClr val="tx1"/>
              </a:solidFill>
              <a:round/>
              <a:headEnd/>
              <a:tailEnd/>
            </a:ln>
          </p:spPr>
          <p:txBody>
            <a:bodyPr/>
            <a:lstStyle/>
            <a:p>
              <a:endParaRPr lang="en-US"/>
            </a:p>
          </p:txBody>
        </p:sp>
        <p:sp>
          <p:nvSpPr>
            <p:cNvPr id="8224" name="Line 18"/>
            <p:cNvSpPr>
              <a:spLocks noChangeShapeType="1"/>
            </p:cNvSpPr>
            <p:nvPr/>
          </p:nvSpPr>
          <p:spPr bwMode="auto">
            <a:xfrm>
              <a:off x="1874" y="2150"/>
              <a:ext cx="0" cy="69"/>
            </a:xfrm>
            <a:prstGeom prst="line">
              <a:avLst/>
            </a:prstGeom>
            <a:noFill/>
            <a:ln w="19050">
              <a:solidFill>
                <a:schemeClr val="tx1"/>
              </a:solidFill>
              <a:round/>
              <a:headEnd/>
              <a:tailEnd/>
            </a:ln>
          </p:spPr>
          <p:txBody>
            <a:bodyPr/>
            <a:lstStyle/>
            <a:p>
              <a:endParaRPr lang="en-US"/>
            </a:p>
          </p:txBody>
        </p:sp>
        <p:sp>
          <p:nvSpPr>
            <p:cNvPr id="8225" name="Line 19"/>
            <p:cNvSpPr>
              <a:spLocks noChangeShapeType="1"/>
            </p:cNvSpPr>
            <p:nvPr/>
          </p:nvSpPr>
          <p:spPr bwMode="auto">
            <a:xfrm>
              <a:off x="1796" y="2273"/>
              <a:ext cx="0" cy="69"/>
            </a:xfrm>
            <a:prstGeom prst="line">
              <a:avLst/>
            </a:prstGeom>
            <a:noFill/>
            <a:ln w="19050">
              <a:solidFill>
                <a:schemeClr val="tx1"/>
              </a:solidFill>
              <a:round/>
              <a:headEnd/>
              <a:tailEnd/>
            </a:ln>
          </p:spPr>
          <p:txBody>
            <a:bodyPr/>
            <a:lstStyle/>
            <a:p>
              <a:endParaRPr lang="en-US"/>
            </a:p>
          </p:txBody>
        </p:sp>
        <p:sp>
          <p:nvSpPr>
            <p:cNvPr id="8226" name="Line 20"/>
            <p:cNvSpPr>
              <a:spLocks noChangeShapeType="1"/>
            </p:cNvSpPr>
            <p:nvPr/>
          </p:nvSpPr>
          <p:spPr bwMode="auto">
            <a:xfrm>
              <a:off x="1797" y="2391"/>
              <a:ext cx="0" cy="69"/>
            </a:xfrm>
            <a:prstGeom prst="line">
              <a:avLst/>
            </a:prstGeom>
            <a:noFill/>
            <a:ln w="19050">
              <a:solidFill>
                <a:schemeClr val="tx1"/>
              </a:solidFill>
              <a:round/>
              <a:headEnd/>
              <a:tailEnd/>
            </a:ln>
          </p:spPr>
          <p:txBody>
            <a:bodyPr/>
            <a:lstStyle/>
            <a:p>
              <a:endParaRPr lang="en-US"/>
            </a:p>
          </p:txBody>
        </p:sp>
        <p:sp>
          <p:nvSpPr>
            <p:cNvPr id="8227" name="Line 21"/>
            <p:cNvSpPr>
              <a:spLocks noChangeShapeType="1"/>
            </p:cNvSpPr>
            <p:nvPr/>
          </p:nvSpPr>
          <p:spPr bwMode="auto">
            <a:xfrm>
              <a:off x="1875" y="2523"/>
              <a:ext cx="0" cy="69"/>
            </a:xfrm>
            <a:prstGeom prst="line">
              <a:avLst/>
            </a:prstGeom>
            <a:noFill/>
            <a:ln w="19050">
              <a:solidFill>
                <a:schemeClr val="tx1"/>
              </a:solidFill>
              <a:round/>
              <a:headEnd/>
              <a:tailEnd/>
            </a:ln>
          </p:spPr>
          <p:txBody>
            <a:bodyPr/>
            <a:lstStyle/>
            <a:p>
              <a:endParaRPr lang="en-US"/>
            </a:p>
          </p:txBody>
        </p:sp>
        <p:sp>
          <p:nvSpPr>
            <p:cNvPr id="8228" name="Line 22"/>
            <p:cNvSpPr>
              <a:spLocks noChangeShapeType="1"/>
            </p:cNvSpPr>
            <p:nvPr/>
          </p:nvSpPr>
          <p:spPr bwMode="auto">
            <a:xfrm>
              <a:off x="1876" y="2641"/>
              <a:ext cx="0" cy="69"/>
            </a:xfrm>
            <a:prstGeom prst="line">
              <a:avLst/>
            </a:prstGeom>
            <a:noFill/>
            <a:ln w="19050">
              <a:solidFill>
                <a:schemeClr val="tx1"/>
              </a:solidFill>
              <a:round/>
              <a:headEnd/>
              <a:tailEnd/>
            </a:ln>
          </p:spPr>
          <p:txBody>
            <a:bodyPr/>
            <a:lstStyle/>
            <a:p>
              <a:endParaRPr lang="en-US"/>
            </a:p>
          </p:txBody>
        </p:sp>
        <p:sp>
          <p:nvSpPr>
            <p:cNvPr id="8229" name="Line 23"/>
            <p:cNvSpPr>
              <a:spLocks noChangeShapeType="1"/>
            </p:cNvSpPr>
            <p:nvPr/>
          </p:nvSpPr>
          <p:spPr bwMode="auto">
            <a:xfrm>
              <a:off x="1795" y="2770"/>
              <a:ext cx="0" cy="69"/>
            </a:xfrm>
            <a:prstGeom prst="line">
              <a:avLst/>
            </a:prstGeom>
            <a:noFill/>
            <a:ln w="19050">
              <a:solidFill>
                <a:schemeClr val="tx1"/>
              </a:solidFill>
              <a:round/>
              <a:headEnd/>
              <a:tailEnd/>
            </a:ln>
          </p:spPr>
          <p:txBody>
            <a:bodyPr/>
            <a:lstStyle/>
            <a:p>
              <a:endParaRPr lang="en-US"/>
            </a:p>
          </p:txBody>
        </p:sp>
        <p:sp>
          <p:nvSpPr>
            <p:cNvPr id="8230" name="Line 24"/>
            <p:cNvSpPr>
              <a:spLocks noChangeShapeType="1"/>
            </p:cNvSpPr>
            <p:nvPr/>
          </p:nvSpPr>
          <p:spPr bwMode="auto">
            <a:xfrm>
              <a:off x="1796" y="2888"/>
              <a:ext cx="0" cy="69"/>
            </a:xfrm>
            <a:prstGeom prst="line">
              <a:avLst/>
            </a:prstGeom>
            <a:noFill/>
            <a:ln w="19050">
              <a:solidFill>
                <a:schemeClr val="tx1"/>
              </a:solidFill>
              <a:round/>
              <a:headEnd/>
              <a:tailEnd/>
            </a:ln>
          </p:spPr>
          <p:txBody>
            <a:bodyPr/>
            <a:lstStyle/>
            <a:p>
              <a:endParaRPr lang="en-US"/>
            </a:p>
          </p:txBody>
        </p:sp>
        <p:sp>
          <p:nvSpPr>
            <p:cNvPr id="8231" name="Line 25"/>
            <p:cNvSpPr>
              <a:spLocks noChangeShapeType="1"/>
            </p:cNvSpPr>
            <p:nvPr/>
          </p:nvSpPr>
          <p:spPr bwMode="auto">
            <a:xfrm>
              <a:off x="1877" y="3020"/>
              <a:ext cx="0" cy="69"/>
            </a:xfrm>
            <a:prstGeom prst="line">
              <a:avLst/>
            </a:prstGeom>
            <a:noFill/>
            <a:ln w="19050">
              <a:solidFill>
                <a:schemeClr val="tx1"/>
              </a:solidFill>
              <a:round/>
              <a:headEnd/>
              <a:tailEnd/>
            </a:ln>
          </p:spPr>
          <p:txBody>
            <a:bodyPr/>
            <a:lstStyle/>
            <a:p>
              <a:endParaRPr lang="en-US"/>
            </a:p>
          </p:txBody>
        </p:sp>
        <p:sp>
          <p:nvSpPr>
            <p:cNvPr id="8232" name="Line 26"/>
            <p:cNvSpPr>
              <a:spLocks noChangeShapeType="1"/>
            </p:cNvSpPr>
            <p:nvPr/>
          </p:nvSpPr>
          <p:spPr bwMode="auto">
            <a:xfrm>
              <a:off x="1878" y="3138"/>
              <a:ext cx="0" cy="69"/>
            </a:xfrm>
            <a:prstGeom prst="line">
              <a:avLst/>
            </a:prstGeom>
            <a:noFill/>
            <a:ln w="19050">
              <a:solidFill>
                <a:schemeClr val="tx1"/>
              </a:solidFill>
              <a:round/>
              <a:headEnd/>
              <a:tailEnd/>
            </a:ln>
          </p:spPr>
          <p:txBody>
            <a:bodyPr/>
            <a:lstStyle/>
            <a:p>
              <a:endParaRPr lang="en-US"/>
            </a:p>
          </p:txBody>
        </p:sp>
        <p:sp>
          <p:nvSpPr>
            <p:cNvPr id="8233" name="Line 27"/>
            <p:cNvSpPr>
              <a:spLocks noChangeShapeType="1"/>
            </p:cNvSpPr>
            <p:nvPr/>
          </p:nvSpPr>
          <p:spPr bwMode="auto">
            <a:xfrm>
              <a:off x="1797" y="3261"/>
              <a:ext cx="0" cy="69"/>
            </a:xfrm>
            <a:prstGeom prst="line">
              <a:avLst/>
            </a:prstGeom>
            <a:noFill/>
            <a:ln w="19050">
              <a:solidFill>
                <a:schemeClr val="tx1"/>
              </a:solidFill>
              <a:round/>
              <a:headEnd/>
              <a:tailEnd/>
            </a:ln>
          </p:spPr>
          <p:txBody>
            <a:bodyPr/>
            <a:lstStyle/>
            <a:p>
              <a:endParaRPr lang="en-US"/>
            </a:p>
          </p:txBody>
        </p:sp>
        <p:sp>
          <p:nvSpPr>
            <p:cNvPr id="8234" name="Line 28"/>
            <p:cNvSpPr>
              <a:spLocks noChangeShapeType="1"/>
            </p:cNvSpPr>
            <p:nvPr/>
          </p:nvSpPr>
          <p:spPr bwMode="auto">
            <a:xfrm>
              <a:off x="1798" y="3379"/>
              <a:ext cx="0" cy="69"/>
            </a:xfrm>
            <a:prstGeom prst="line">
              <a:avLst/>
            </a:prstGeom>
            <a:noFill/>
            <a:ln w="19050">
              <a:solidFill>
                <a:schemeClr val="tx1"/>
              </a:solidFill>
              <a:round/>
              <a:headEnd/>
              <a:tailEnd/>
            </a:ln>
          </p:spPr>
          <p:txBody>
            <a:bodyPr/>
            <a:lstStyle/>
            <a:p>
              <a:endParaRPr lang="en-US"/>
            </a:p>
          </p:txBody>
        </p:sp>
        <p:sp>
          <p:nvSpPr>
            <p:cNvPr id="8235" name="Line 29"/>
            <p:cNvSpPr>
              <a:spLocks noChangeShapeType="1"/>
            </p:cNvSpPr>
            <p:nvPr/>
          </p:nvSpPr>
          <p:spPr bwMode="auto">
            <a:xfrm>
              <a:off x="1876" y="1540"/>
              <a:ext cx="0" cy="69"/>
            </a:xfrm>
            <a:prstGeom prst="line">
              <a:avLst/>
            </a:prstGeom>
            <a:noFill/>
            <a:ln w="19050">
              <a:solidFill>
                <a:schemeClr val="tx1"/>
              </a:solidFill>
              <a:round/>
              <a:headEnd/>
              <a:tailEnd/>
            </a:ln>
          </p:spPr>
          <p:txBody>
            <a:bodyPr/>
            <a:lstStyle/>
            <a:p>
              <a:endParaRPr lang="en-US"/>
            </a:p>
          </p:txBody>
        </p:sp>
        <p:sp>
          <p:nvSpPr>
            <p:cNvPr id="8236" name="Line 30"/>
            <p:cNvSpPr>
              <a:spLocks noChangeShapeType="1"/>
            </p:cNvSpPr>
            <p:nvPr/>
          </p:nvSpPr>
          <p:spPr bwMode="auto">
            <a:xfrm>
              <a:off x="1877" y="1658"/>
              <a:ext cx="0" cy="69"/>
            </a:xfrm>
            <a:prstGeom prst="line">
              <a:avLst/>
            </a:prstGeom>
            <a:noFill/>
            <a:ln w="19050">
              <a:solidFill>
                <a:schemeClr val="tx1"/>
              </a:solidFill>
              <a:round/>
              <a:headEnd/>
              <a:tailEnd/>
            </a:ln>
          </p:spPr>
          <p:txBody>
            <a:bodyPr/>
            <a:lstStyle/>
            <a:p>
              <a:endParaRPr lang="en-US"/>
            </a:p>
          </p:txBody>
        </p:sp>
      </p:grpSp>
    </p:spTree>
    <p:extLst>
      <p:ext uri="{BB962C8B-B14F-4D97-AF65-F5344CB8AC3E}">
        <p14:creationId xmlns:p14="http://schemas.microsoft.com/office/powerpoint/2010/main" val="100395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76FEE1-FB04-4052-A6C8-FB1C7C46A450}"/>
              </a:ext>
            </a:extLst>
          </p:cNvPr>
          <p:cNvSpPr>
            <a:spLocks noGrp="1"/>
          </p:cNvSpPr>
          <p:nvPr>
            <p:ph type="title"/>
          </p:nvPr>
        </p:nvSpPr>
        <p:spPr>
          <a:xfrm>
            <a:off x="900" y="260648"/>
            <a:ext cx="4571100" cy="1260000"/>
          </a:xfrm>
        </p:spPr>
        <p:txBody>
          <a:bodyPr/>
          <a:lstStyle/>
          <a:p>
            <a:r>
              <a:rPr lang="en-US" dirty="0">
                <a:solidFill>
                  <a:schemeClr val="tx1"/>
                </a:solidFill>
              </a:rPr>
              <a:t>Typical Compositions</a:t>
            </a:r>
          </a:p>
        </p:txBody>
      </p:sp>
      <p:graphicFrame>
        <p:nvGraphicFramePr>
          <p:cNvPr id="7" name="Content Placeholder 6">
            <a:extLst>
              <a:ext uri="{FF2B5EF4-FFF2-40B4-BE49-F238E27FC236}">
                <a16:creationId xmlns:a16="http://schemas.microsoft.com/office/drawing/2014/main" id="{092D01F9-0D67-9791-B0AA-975BC534CE4F}"/>
              </a:ext>
            </a:extLst>
          </p:cNvPr>
          <p:cNvGraphicFramePr>
            <a:graphicFrameLocks noGrp="1"/>
          </p:cNvGraphicFramePr>
          <p:nvPr>
            <p:ph sz="quarter" idx="16"/>
            <p:extLst>
              <p:ext uri="{D42A27DB-BD31-4B8C-83A1-F6EECF244321}">
                <p14:modId xmlns:p14="http://schemas.microsoft.com/office/powerpoint/2010/main" val="3604909191"/>
              </p:ext>
            </p:extLst>
          </p:nvPr>
        </p:nvGraphicFramePr>
        <p:xfrm>
          <a:off x="539552" y="1772816"/>
          <a:ext cx="8379618" cy="4526280"/>
        </p:xfrm>
        <a:graphic>
          <a:graphicData uri="http://schemas.openxmlformats.org/drawingml/2006/table">
            <a:tbl>
              <a:tblPr firstRow="1" bandRow="1">
                <a:tableStyleId>{C083E6E3-FA7D-4D7B-A595-EF9225AFEA82}</a:tableStyleId>
              </a:tblPr>
              <a:tblGrid>
                <a:gridCol w="2793206">
                  <a:extLst>
                    <a:ext uri="{9D8B030D-6E8A-4147-A177-3AD203B41FA5}">
                      <a16:colId xmlns:a16="http://schemas.microsoft.com/office/drawing/2014/main" val="712087887"/>
                    </a:ext>
                  </a:extLst>
                </a:gridCol>
                <a:gridCol w="2793206">
                  <a:extLst>
                    <a:ext uri="{9D8B030D-6E8A-4147-A177-3AD203B41FA5}">
                      <a16:colId xmlns:a16="http://schemas.microsoft.com/office/drawing/2014/main" val="2913499353"/>
                    </a:ext>
                  </a:extLst>
                </a:gridCol>
                <a:gridCol w="2793206">
                  <a:extLst>
                    <a:ext uri="{9D8B030D-6E8A-4147-A177-3AD203B41FA5}">
                      <a16:colId xmlns:a16="http://schemas.microsoft.com/office/drawing/2014/main" val="2756489055"/>
                    </a:ext>
                  </a:extLst>
                </a:gridCol>
              </a:tblGrid>
              <a:tr h="278130">
                <a:tc>
                  <a:txBody>
                    <a:bodyPr/>
                    <a:lstStyle/>
                    <a:p>
                      <a:r>
                        <a:rPr lang="en-US" sz="1800" dirty="0"/>
                        <a:t>Composition</a:t>
                      </a:r>
                    </a:p>
                  </a:txBody>
                  <a:tcPr marL="68580" marR="68580" marT="34290" marB="34290"/>
                </a:tc>
                <a:tc>
                  <a:txBody>
                    <a:bodyPr/>
                    <a:lstStyle/>
                    <a:p>
                      <a:r>
                        <a:rPr lang="en-US" sz="1800" dirty="0"/>
                        <a:t>% by weight</a:t>
                      </a:r>
                    </a:p>
                  </a:txBody>
                  <a:tcPr marL="68580" marR="68580" marT="34290" marB="34290"/>
                </a:tc>
                <a:tc>
                  <a:txBody>
                    <a:bodyPr/>
                    <a:lstStyle/>
                    <a:p>
                      <a:r>
                        <a:rPr lang="en-US" sz="1800" dirty="0"/>
                        <a:t>Use</a:t>
                      </a:r>
                    </a:p>
                  </a:txBody>
                  <a:tcPr marL="68580" marR="68580" marT="34290" marB="34290"/>
                </a:tc>
                <a:extLst>
                  <a:ext uri="{0D108BD9-81ED-4DB2-BD59-A6C34878D82A}">
                    <a16:rowId xmlns:a16="http://schemas.microsoft.com/office/drawing/2014/main" val="3609448740"/>
                  </a:ext>
                </a:extLst>
              </a:tr>
              <a:tr h="685800">
                <a:tc>
                  <a:txBody>
                    <a:bodyPr/>
                    <a:lstStyle/>
                    <a:p>
                      <a:r>
                        <a:rPr lang="en-US" sz="1800" dirty="0"/>
                        <a:t>Potassium Perchlorate</a:t>
                      </a:r>
                    </a:p>
                    <a:p>
                      <a:r>
                        <a:rPr lang="en-US" sz="1800" dirty="0"/>
                        <a:t>Antimony </a:t>
                      </a:r>
                      <a:r>
                        <a:rPr lang="en-US" sz="1800" dirty="0" err="1"/>
                        <a:t>Sulphide</a:t>
                      </a:r>
                      <a:endParaRPr lang="en-US" sz="1800" dirty="0"/>
                    </a:p>
                    <a:p>
                      <a:r>
                        <a:rPr lang="en-US" sz="1800" dirty="0"/>
                        <a:t>Magnesium</a:t>
                      </a:r>
                    </a:p>
                  </a:txBody>
                  <a:tcPr marL="68580" marR="68580" marT="34290" marB="34290"/>
                </a:tc>
                <a:tc>
                  <a:txBody>
                    <a:bodyPr/>
                    <a:lstStyle/>
                    <a:p>
                      <a:r>
                        <a:rPr lang="en-US" sz="1800" dirty="0"/>
                        <a:t>50</a:t>
                      </a:r>
                    </a:p>
                    <a:p>
                      <a:r>
                        <a:rPr lang="en-US" sz="1800" dirty="0"/>
                        <a:t>33</a:t>
                      </a:r>
                    </a:p>
                    <a:p>
                      <a:r>
                        <a:rPr lang="en-US" sz="1800" dirty="0"/>
                        <a:t>17</a:t>
                      </a:r>
                    </a:p>
                  </a:txBody>
                  <a:tcPr marL="68580" marR="68580" marT="34290" marB="34290"/>
                </a:tc>
                <a:tc>
                  <a:txBody>
                    <a:bodyPr/>
                    <a:lstStyle/>
                    <a:p>
                      <a:r>
                        <a:rPr lang="en-US" sz="1800" dirty="0"/>
                        <a:t>Military noise simulators</a:t>
                      </a:r>
                    </a:p>
                  </a:txBody>
                  <a:tcPr marL="68580" marR="68580" marT="34290" marB="34290"/>
                </a:tc>
                <a:extLst>
                  <a:ext uri="{0D108BD9-81ED-4DB2-BD59-A6C34878D82A}">
                    <a16:rowId xmlns:a16="http://schemas.microsoft.com/office/drawing/2014/main" val="772651510"/>
                  </a:ext>
                </a:extLst>
              </a:tr>
              <a:tr h="891540">
                <a:tc>
                  <a:txBody>
                    <a:bodyPr/>
                    <a:lstStyle/>
                    <a:p>
                      <a:r>
                        <a:rPr lang="en-US" sz="1800" dirty="0"/>
                        <a:t>Potassium perchlorate</a:t>
                      </a:r>
                    </a:p>
                    <a:p>
                      <a:r>
                        <a:rPr lang="en-US" sz="1800" dirty="0"/>
                        <a:t>Aluminium</a:t>
                      </a:r>
                    </a:p>
                    <a:p>
                      <a:r>
                        <a:rPr lang="en-US" sz="1800" dirty="0"/>
                        <a:t>Sulphur</a:t>
                      </a:r>
                    </a:p>
                    <a:p>
                      <a:r>
                        <a:rPr lang="en-US" sz="1800" dirty="0"/>
                        <a:t>Antimony </a:t>
                      </a:r>
                      <a:r>
                        <a:rPr lang="en-US" sz="1800" dirty="0" err="1"/>
                        <a:t>Sulphide</a:t>
                      </a:r>
                      <a:endParaRPr lang="en-US" sz="1800" dirty="0"/>
                    </a:p>
                  </a:txBody>
                  <a:tcPr marL="68580" marR="68580" marT="34290" marB="34290"/>
                </a:tc>
                <a:tc>
                  <a:txBody>
                    <a:bodyPr/>
                    <a:lstStyle/>
                    <a:p>
                      <a:r>
                        <a:rPr lang="en-US" sz="1800" dirty="0"/>
                        <a:t>64</a:t>
                      </a:r>
                    </a:p>
                    <a:p>
                      <a:r>
                        <a:rPr lang="en-US" sz="1800" dirty="0"/>
                        <a:t>22.5</a:t>
                      </a:r>
                    </a:p>
                    <a:p>
                      <a:r>
                        <a:rPr lang="en-US" sz="1800" dirty="0"/>
                        <a:t>10</a:t>
                      </a:r>
                    </a:p>
                    <a:p>
                      <a:r>
                        <a:rPr lang="en-US" sz="1800" dirty="0"/>
                        <a:t>3.5</a:t>
                      </a:r>
                    </a:p>
                  </a:txBody>
                  <a:tcPr marL="68580" marR="68580" marT="34290" marB="34290"/>
                </a:tc>
                <a:tc>
                  <a:txBody>
                    <a:bodyPr/>
                    <a:lstStyle/>
                    <a:p>
                      <a:r>
                        <a:rPr lang="en-US" sz="1800" dirty="0"/>
                        <a:t>Firecrackers for military training or noise simulation in theatres</a:t>
                      </a:r>
                    </a:p>
                  </a:txBody>
                  <a:tcPr marL="68580" marR="68580" marT="34290" marB="34290"/>
                </a:tc>
                <a:extLst>
                  <a:ext uri="{0D108BD9-81ED-4DB2-BD59-A6C34878D82A}">
                    <a16:rowId xmlns:a16="http://schemas.microsoft.com/office/drawing/2014/main" val="242397844"/>
                  </a:ext>
                </a:extLst>
              </a:tr>
              <a:tr h="685800">
                <a:tc>
                  <a:txBody>
                    <a:bodyPr/>
                    <a:lstStyle/>
                    <a:p>
                      <a:r>
                        <a:rPr lang="en-US" sz="1800" dirty="0"/>
                        <a:t>Potassium Chlorate</a:t>
                      </a:r>
                    </a:p>
                    <a:p>
                      <a:r>
                        <a:rPr lang="en-US" sz="1800" dirty="0"/>
                        <a:t>Sulphur</a:t>
                      </a:r>
                    </a:p>
                    <a:p>
                      <a:r>
                        <a:rPr lang="en-US" sz="1800" dirty="0"/>
                        <a:t>Aluminium</a:t>
                      </a:r>
                    </a:p>
                  </a:txBody>
                  <a:tcPr marL="68580" marR="68580" marT="34290" marB="34290"/>
                </a:tc>
                <a:tc>
                  <a:txBody>
                    <a:bodyPr/>
                    <a:lstStyle/>
                    <a:p>
                      <a:r>
                        <a:rPr lang="en-US" sz="1800" dirty="0"/>
                        <a:t>43</a:t>
                      </a:r>
                    </a:p>
                    <a:p>
                      <a:r>
                        <a:rPr lang="en-US" sz="1800" dirty="0"/>
                        <a:t>26</a:t>
                      </a:r>
                    </a:p>
                    <a:p>
                      <a:r>
                        <a:rPr lang="en-US" sz="1800" dirty="0"/>
                        <a:t>31</a:t>
                      </a:r>
                    </a:p>
                  </a:txBody>
                  <a:tcPr marL="68580" marR="68580" marT="34290" marB="34290"/>
                </a:tc>
                <a:tc>
                  <a:txBody>
                    <a:bodyPr/>
                    <a:lstStyle/>
                    <a:p>
                      <a:r>
                        <a:rPr lang="en-US" sz="1800" dirty="0"/>
                        <a:t>Japanese flash thunder for aerial fireworks</a:t>
                      </a:r>
                    </a:p>
                  </a:txBody>
                  <a:tcPr marL="68580" marR="68580" marT="34290" marB="34290"/>
                </a:tc>
                <a:extLst>
                  <a:ext uri="{0D108BD9-81ED-4DB2-BD59-A6C34878D82A}">
                    <a16:rowId xmlns:a16="http://schemas.microsoft.com/office/drawing/2014/main" val="3910063123"/>
                  </a:ext>
                </a:extLst>
              </a:tr>
              <a:tr h="685800">
                <a:tc>
                  <a:txBody>
                    <a:bodyPr/>
                    <a:lstStyle/>
                    <a:p>
                      <a:r>
                        <a:rPr lang="en-US" sz="1800" dirty="0"/>
                        <a:t>Potassium perchlorate</a:t>
                      </a:r>
                    </a:p>
                    <a:p>
                      <a:r>
                        <a:rPr lang="en-US" sz="1800" dirty="0"/>
                        <a:t>Sulphur</a:t>
                      </a:r>
                    </a:p>
                    <a:p>
                      <a:r>
                        <a:rPr lang="en-US" sz="1800" dirty="0"/>
                        <a:t>Aluminium</a:t>
                      </a:r>
                    </a:p>
                  </a:txBody>
                  <a:tcPr marL="68580" marR="68580" marT="34290" marB="34290"/>
                </a:tc>
                <a:tc>
                  <a:txBody>
                    <a:bodyPr/>
                    <a:lstStyle/>
                    <a:p>
                      <a:r>
                        <a:rPr lang="en-US" sz="1800" dirty="0"/>
                        <a:t>50</a:t>
                      </a:r>
                    </a:p>
                    <a:p>
                      <a:r>
                        <a:rPr lang="en-US" sz="1800" dirty="0"/>
                        <a:t>27</a:t>
                      </a:r>
                    </a:p>
                    <a:p>
                      <a:r>
                        <a:rPr lang="en-US" sz="1800" dirty="0"/>
                        <a:t>23</a:t>
                      </a:r>
                    </a:p>
                  </a:txBody>
                  <a:tcPr marL="68580" marR="68580" marT="34290" marB="34290"/>
                </a:tc>
                <a:tc>
                  <a:txBody>
                    <a:bodyPr/>
                    <a:lstStyle/>
                    <a:p>
                      <a:r>
                        <a:rPr lang="en-US" sz="1800" dirty="0"/>
                        <a:t>Japanese flash thunder</a:t>
                      </a:r>
                    </a:p>
                    <a:p>
                      <a:r>
                        <a:rPr lang="en-US" sz="1800" dirty="0"/>
                        <a:t>For aerial fireworks</a:t>
                      </a:r>
                    </a:p>
                  </a:txBody>
                  <a:tcPr marL="68580" marR="68580" marT="34290" marB="34290"/>
                </a:tc>
                <a:extLst>
                  <a:ext uri="{0D108BD9-81ED-4DB2-BD59-A6C34878D82A}">
                    <a16:rowId xmlns:a16="http://schemas.microsoft.com/office/drawing/2014/main" val="438966718"/>
                  </a:ext>
                </a:extLst>
              </a:tr>
              <a:tr h="278130">
                <a:tc>
                  <a:txBody>
                    <a:bodyPr/>
                    <a:lstStyle/>
                    <a:p>
                      <a:endParaRPr lang="en-US" sz="1800"/>
                    </a:p>
                  </a:txBody>
                  <a:tcPr marL="68580" marR="68580" marT="34290" marB="34290"/>
                </a:tc>
                <a:tc>
                  <a:txBody>
                    <a:bodyPr/>
                    <a:lstStyle/>
                    <a:p>
                      <a:endParaRPr lang="en-US" sz="1800"/>
                    </a:p>
                  </a:txBody>
                  <a:tcPr marL="68580" marR="68580" marT="34290" marB="34290"/>
                </a:tc>
                <a:tc>
                  <a:txBody>
                    <a:bodyPr/>
                    <a:lstStyle/>
                    <a:p>
                      <a:endParaRPr lang="en-US" sz="1800" dirty="0"/>
                    </a:p>
                  </a:txBody>
                  <a:tcPr marL="68580" marR="68580" marT="34290" marB="34290"/>
                </a:tc>
                <a:extLst>
                  <a:ext uri="{0D108BD9-81ED-4DB2-BD59-A6C34878D82A}">
                    <a16:rowId xmlns:a16="http://schemas.microsoft.com/office/drawing/2014/main" val="1212142117"/>
                  </a:ext>
                </a:extLst>
              </a:tr>
            </a:tbl>
          </a:graphicData>
        </a:graphic>
      </p:graphicFrame>
    </p:spTree>
    <p:extLst>
      <p:ext uri="{BB962C8B-B14F-4D97-AF65-F5344CB8AC3E}">
        <p14:creationId xmlns:p14="http://schemas.microsoft.com/office/powerpoint/2010/main" val="1903619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working on a piece of electronics&#10;&#10;AI-generated content may be incorrect.">
            <a:extLst>
              <a:ext uri="{FF2B5EF4-FFF2-40B4-BE49-F238E27FC236}">
                <a16:creationId xmlns:a16="http://schemas.microsoft.com/office/drawing/2014/main" id="{11867C11-B958-ADBC-9A81-281365B9308F}"/>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4" name="Title 3">
            <a:extLst>
              <a:ext uri="{FF2B5EF4-FFF2-40B4-BE49-F238E27FC236}">
                <a16:creationId xmlns:a16="http://schemas.microsoft.com/office/drawing/2014/main" id="{93BB4E4C-E50F-786D-FE82-105FC51BB893}"/>
              </a:ext>
            </a:extLst>
          </p:cNvPr>
          <p:cNvSpPr>
            <a:spLocks noGrp="1"/>
          </p:cNvSpPr>
          <p:nvPr>
            <p:ph type="title"/>
          </p:nvPr>
        </p:nvSpPr>
        <p:spPr/>
        <p:txBody>
          <a:bodyPr/>
          <a:lstStyle/>
          <a:p>
            <a:r>
              <a:rPr lang="en-US" dirty="0">
                <a:solidFill>
                  <a:schemeClr val="tx1"/>
                </a:solidFill>
              </a:rPr>
              <a:t>Delay</a:t>
            </a:r>
          </a:p>
        </p:txBody>
      </p:sp>
      <p:sp>
        <p:nvSpPr>
          <p:cNvPr id="5" name="Text Placeholder 4">
            <a:extLst>
              <a:ext uri="{FF2B5EF4-FFF2-40B4-BE49-F238E27FC236}">
                <a16:creationId xmlns:a16="http://schemas.microsoft.com/office/drawing/2014/main" id="{C3A6DC58-1BA2-78F3-7D0F-4F2D072E28EE}"/>
              </a:ext>
            </a:extLst>
          </p:cNvPr>
          <p:cNvSpPr>
            <a:spLocks noGrp="1"/>
          </p:cNvSpPr>
          <p:nvPr>
            <p:ph type="body" sz="quarter" idx="20"/>
          </p:nvPr>
        </p:nvSpPr>
        <p:spPr/>
        <p:txBody>
          <a:bodyPr/>
          <a:lstStyle/>
          <a:p>
            <a:endParaRPr lang="en-US"/>
          </a:p>
        </p:txBody>
      </p:sp>
    </p:spTree>
    <p:extLst>
      <p:ext uri="{BB962C8B-B14F-4D97-AF65-F5344CB8AC3E}">
        <p14:creationId xmlns:p14="http://schemas.microsoft.com/office/powerpoint/2010/main" val="29863522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395536" y="514855"/>
            <a:ext cx="6172200" cy="583406"/>
          </a:xfrm>
        </p:spPr>
        <p:txBody>
          <a:bodyPr/>
          <a:lstStyle/>
          <a:p>
            <a:r>
              <a:rPr lang="en-GB" dirty="0"/>
              <a:t>Delay</a:t>
            </a:r>
          </a:p>
        </p:txBody>
      </p:sp>
      <p:sp>
        <p:nvSpPr>
          <p:cNvPr id="26627" name="TextBox 3"/>
          <p:cNvSpPr txBox="1">
            <a:spLocks noChangeArrowheads="1"/>
          </p:cNvSpPr>
          <p:nvPr/>
        </p:nvSpPr>
        <p:spPr bwMode="auto">
          <a:xfrm>
            <a:off x="1547812" y="1386293"/>
            <a:ext cx="6048375" cy="646331"/>
          </a:xfrm>
          <a:prstGeom prst="rect">
            <a:avLst/>
          </a:prstGeom>
          <a:noFill/>
          <a:ln w="9525">
            <a:noFill/>
            <a:miter lim="800000"/>
            <a:headEnd/>
            <a:tailEnd/>
          </a:ln>
        </p:spPr>
        <p:txBody>
          <a:bodyPr wrap="square">
            <a:spAutoFit/>
          </a:bodyPr>
          <a:lstStyle/>
          <a:p>
            <a:r>
              <a:rPr lang="en-GB" dirty="0">
                <a:latin typeface="Times New Roman" pitchFamily="18" charset="0"/>
                <a:cs typeface="Times New Roman" pitchFamily="18" charset="0"/>
              </a:rPr>
              <a:t>It is often required to introduce a time delay between one </a:t>
            </a:r>
            <a:r>
              <a:rPr lang="en-GB" dirty="0" err="1">
                <a:latin typeface="Times New Roman" pitchFamily="18" charset="0"/>
                <a:cs typeface="Times New Roman" pitchFamily="18" charset="0"/>
              </a:rPr>
              <a:t>igniferous</a:t>
            </a:r>
            <a:r>
              <a:rPr lang="en-GB" dirty="0">
                <a:latin typeface="Times New Roman" pitchFamily="18" charset="0"/>
                <a:cs typeface="Times New Roman" pitchFamily="18" charset="0"/>
              </a:rPr>
              <a:t> event and another.</a:t>
            </a:r>
          </a:p>
        </p:txBody>
      </p:sp>
      <p:sp>
        <p:nvSpPr>
          <p:cNvPr id="3" name="Rounded Rectangle 2">
            <a:extLst>
              <a:ext uri="{FF2B5EF4-FFF2-40B4-BE49-F238E27FC236}">
                <a16:creationId xmlns:a16="http://schemas.microsoft.com/office/drawing/2014/main" id="{332E5BD3-9AD4-A838-7F82-865D198B23BA}"/>
              </a:ext>
            </a:extLst>
          </p:cNvPr>
          <p:cNvSpPr/>
          <p:nvPr/>
        </p:nvSpPr>
        <p:spPr bwMode="auto">
          <a:xfrm>
            <a:off x="1403648" y="2204590"/>
            <a:ext cx="6048375" cy="4104456"/>
          </a:xfrm>
          <a:prstGeom prst="round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pic>
        <p:nvPicPr>
          <p:cNvPr id="26628" name="Picture 24"/>
          <p:cNvPicPr>
            <a:picLocks noChangeAspect="1"/>
          </p:cNvPicPr>
          <p:nvPr/>
        </p:nvPicPr>
        <p:blipFill>
          <a:blip r:embed="rId2"/>
          <a:srcRect/>
          <a:stretch>
            <a:fillRect/>
          </a:stretch>
        </p:blipFill>
        <p:spPr bwMode="auto">
          <a:xfrm>
            <a:off x="1915616" y="2694718"/>
            <a:ext cx="5024438" cy="3124200"/>
          </a:xfrm>
          <a:prstGeom prst="rect">
            <a:avLst/>
          </a:prstGeom>
          <a:noFill/>
          <a:ln w="9525">
            <a:noFill/>
            <a:miter lim="800000"/>
            <a:headEnd/>
            <a:tailEnd/>
          </a:ln>
        </p:spPr>
      </p:pic>
    </p:spTree>
    <p:extLst>
      <p:ext uri="{BB962C8B-B14F-4D97-AF65-F5344CB8AC3E}">
        <p14:creationId xmlns:p14="http://schemas.microsoft.com/office/powerpoint/2010/main" val="2532226124"/>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2418160" y="3033712"/>
            <a:ext cx="4138613" cy="102393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355" name="Title 1"/>
          <p:cNvSpPr>
            <a:spLocks noGrp="1"/>
          </p:cNvSpPr>
          <p:nvPr>
            <p:ph type="title"/>
          </p:nvPr>
        </p:nvSpPr>
        <p:spPr>
          <a:xfrm>
            <a:off x="237401" y="480874"/>
            <a:ext cx="7053542" cy="484749"/>
          </a:xfrm>
        </p:spPr>
        <p:txBody>
          <a:bodyPr/>
          <a:lstStyle/>
          <a:p>
            <a:r>
              <a:rPr lang="en-GB" altLang="en-US" dirty="0"/>
              <a:t>Timing an Event (gassy delays)</a:t>
            </a:r>
          </a:p>
        </p:txBody>
      </p:sp>
      <p:sp>
        <p:nvSpPr>
          <p:cNvPr id="4" name="Rectangle 3"/>
          <p:cNvSpPr/>
          <p:nvPr/>
        </p:nvSpPr>
        <p:spPr>
          <a:xfrm>
            <a:off x="2418161" y="3039666"/>
            <a:ext cx="1047750" cy="1023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Event</a:t>
            </a:r>
          </a:p>
        </p:txBody>
      </p:sp>
      <p:sp>
        <p:nvSpPr>
          <p:cNvPr id="5" name="Rectangle 4"/>
          <p:cNvSpPr/>
          <p:nvPr/>
        </p:nvSpPr>
        <p:spPr>
          <a:xfrm>
            <a:off x="5509022" y="3039666"/>
            <a:ext cx="1047750" cy="1023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Another Event</a:t>
            </a:r>
          </a:p>
        </p:txBody>
      </p:sp>
      <p:sp>
        <p:nvSpPr>
          <p:cNvPr id="6" name="Rectangle 5"/>
          <p:cNvSpPr/>
          <p:nvPr/>
        </p:nvSpPr>
        <p:spPr>
          <a:xfrm>
            <a:off x="3467101" y="3663554"/>
            <a:ext cx="2041922" cy="40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3467101" y="3039666"/>
            <a:ext cx="2041922" cy="40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A Delay</a:t>
            </a:r>
          </a:p>
        </p:txBody>
      </p:sp>
      <p:sp>
        <p:nvSpPr>
          <p:cNvPr id="8" name="Rectangle 7"/>
          <p:cNvSpPr/>
          <p:nvPr/>
        </p:nvSpPr>
        <p:spPr>
          <a:xfrm>
            <a:off x="3467101" y="3605213"/>
            <a:ext cx="2041922" cy="58341"/>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3467101" y="3433764"/>
            <a:ext cx="2041922" cy="59531"/>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8" name="Group 17"/>
          <p:cNvGrpSpPr>
            <a:grpSpLocks/>
          </p:cNvGrpSpPr>
          <p:nvPr/>
        </p:nvGrpSpPr>
        <p:grpSpPr bwMode="auto">
          <a:xfrm>
            <a:off x="375892" y="1333076"/>
            <a:ext cx="8516587" cy="1758977"/>
            <a:chOff x="144999" y="613349"/>
            <a:chExt cx="16450946" cy="3127133"/>
          </a:xfrm>
        </p:grpSpPr>
        <p:sp>
          <p:nvSpPr>
            <p:cNvPr id="10" name="Rectangle 9"/>
            <p:cNvSpPr/>
            <p:nvPr/>
          </p:nvSpPr>
          <p:spPr>
            <a:xfrm>
              <a:off x="6374565" y="3556328"/>
              <a:ext cx="3369792" cy="18415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500"/>
            </a:p>
          </p:txBody>
        </p:sp>
        <p:sp>
          <p:nvSpPr>
            <p:cNvPr id="100371" name="TextBox 11"/>
            <p:cNvSpPr txBox="1">
              <a:spLocks noChangeArrowheads="1"/>
            </p:cNvSpPr>
            <p:nvPr/>
          </p:nvSpPr>
          <p:spPr bwMode="auto">
            <a:xfrm>
              <a:off x="144999" y="613349"/>
              <a:ext cx="16450946" cy="1641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If the starting event leaves the delay open, It burns vented then a gassy delay composition may </a:t>
              </a:r>
            </a:p>
            <a:p>
              <a:r>
                <a:rPr lang="en-GB" altLang="en-US" dirty="0"/>
                <a:t>be used. </a:t>
              </a:r>
              <a:r>
                <a:rPr lang="en-GB" altLang="en-US" b="1" dirty="0"/>
                <a:t>Gunpowder, SR623 (Purpurin, Barium Nitrate, Potassium Nitrate)</a:t>
              </a:r>
            </a:p>
          </p:txBody>
        </p:sp>
      </p:grpSp>
      <p:grpSp>
        <p:nvGrpSpPr>
          <p:cNvPr id="20" name="Group 19"/>
          <p:cNvGrpSpPr>
            <a:grpSpLocks/>
          </p:cNvGrpSpPr>
          <p:nvPr/>
        </p:nvGrpSpPr>
        <p:grpSpPr bwMode="auto">
          <a:xfrm>
            <a:off x="375892" y="2346312"/>
            <a:ext cx="6911579" cy="1169209"/>
            <a:chOff x="-1313396" y="1652696"/>
            <a:chExt cx="12191402" cy="2077614"/>
          </a:xfrm>
        </p:grpSpPr>
        <p:sp>
          <p:nvSpPr>
            <p:cNvPr id="13" name="Rectangle 12"/>
            <p:cNvSpPr/>
            <p:nvPr/>
          </p:nvSpPr>
          <p:spPr>
            <a:xfrm>
              <a:off x="4156837" y="3535665"/>
              <a:ext cx="131490" cy="184064"/>
            </a:xfrm>
            <a:prstGeom prst="rect">
              <a:avLst/>
            </a:prstGeom>
            <a:solidFill>
              <a:schemeClr val="accent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p:nvPr/>
          </p:nvSpPr>
          <p:spPr>
            <a:xfrm>
              <a:off x="7404956" y="3535664"/>
              <a:ext cx="336024" cy="194644"/>
            </a:xfrm>
            <a:prstGeom prst="rect">
              <a:avLst/>
            </a:prstGeom>
            <a:solidFill>
              <a:schemeClr val="accent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Isosceles Triangle 16"/>
            <p:cNvSpPr/>
            <p:nvPr/>
          </p:nvSpPr>
          <p:spPr>
            <a:xfrm rot="16200000" flipH="1">
              <a:off x="7502949" y="3492278"/>
              <a:ext cx="194642" cy="281421"/>
            </a:xfrm>
            <a:prstGeom prst="triangle">
              <a:avLst>
                <a:gd name="adj" fmla="val 5000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369" name="TextBox 18"/>
            <p:cNvSpPr txBox="1">
              <a:spLocks noChangeArrowheads="1"/>
            </p:cNvSpPr>
            <p:nvPr/>
          </p:nvSpPr>
          <p:spPr bwMode="auto">
            <a:xfrm>
              <a:off x="-1313396" y="1652696"/>
              <a:ext cx="12191402" cy="1148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Normally a priming “pick up” and an output composition is needed (SR 41 / 44, SR 252)</a:t>
              </a:r>
            </a:p>
          </p:txBody>
        </p:sp>
      </p:grpSp>
      <p:sp>
        <p:nvSpPr>
          <p:cNvPr id="21" name="TextBox 20"/>
          <p:cNvSpPr txBox="1">
            <a:spLocks noChangeArrowheads="1"/>
          </p:cNvSpPr>
          <p:nvPr/>
        </p:nvSpPr>
        <p:spPr bwMode="auto">
          <a:xfrm>
            <a:off x="375893" y="4447685"/>
            <a:ext cx="572994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Delay normally drawn in a tube (aluminium)</a:t>
            </a:r>
          </a:p>
          <a:p>
            <a:endParaRPr lang="en-GB" altLang="en-US" sz="1200" dirty="0"/>
          </a:p>
          <a:p>
            <a:r>
              <a:rPr lang="en-GB" altLang="en-US" sz="1200" dirty="0"/>
              <a:t> </a:t>
            </a:r>
          </a:p>
        </p:txBody>
      </p:sp>
      <p:sp>
        <p:nvSpPr>
          <p:cNvPr id="22" name="TextBox 21"/>
          <p:cNvSpPr txBox="1">
            <a:spLocks noChangeArrowheads="1"/>
          </p:cNvSpPr>
          <p:nvPr/>
        </p:nvSpPr>
        <p:spPr bwMode="auto">
          <a:xfrm>
            <a:off x="375892" y="4862023"/>
            <a:ext cx="8421521"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500" dirty="0"/>
              <a:t>If</a:t>
            </a:r>
            <a:r>
              <a:rPr lang="en-GB" altLang="en-US" dirty="0"/>
              <a:t> pressed there will be several increments filled down the length. Pressed delays are tolerated, but only where the number of interfaces can be managed to two or three</a:t>
            </a:r>
          </a:p>
        </p:txBody>
      </p:sp>
    </p:spTree>
    <p:extLst>
      <p:ext uri="{BB962C8B-B14F-4D97-AF65-F5344CB8AC3E}">
        <p14:creationId xmlns:p14="http://schemas.microsoft.com/office/powerpoint/2010/main" val="178371725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2418160" y="3407220"/>
            <a:ext cx="4138613" cy="102393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79" name="Title 1"/>
          <p:cNvSpPr>
            <a:spLocks noGrp="1"/>
          </p:cNvSpPr>
          <p:nvPr>
            <p:ph type="title"/>
          </p:nvPr>
        </p:nvSpPr>
        <p:spPr>
          <a:xfrm>
            <a:off x="250628" y="412555"/>
            <a:ext cx="7053542" cy="585327"/>
          </a:xfrm>
        </p:spPr>
        <p:txBody>
          <a:bodyPr/>
          <a:lstStyle/>
          <a:p>
            <a:r>
              <a:rPr lang="en-GB" altLang="en-US" dirty="0"/>
              <a:t>Timing an Event (gasless delays)</a:t>
            </a:r>
          </a:p>
        </p:txBody>
      </p:sp>
      <p:sp>
        <p:nvSpPr>
          <p:cNvPr id="4" name="Rectangle 3"/>
          <p:cNvSpPr/>
          <p:nvPr/>
        </p:nvSpPr>
        <p:spPr>
          <a:xfrm>
            <a:off x="2418160" y="3407220"/>
            <a:ext cx="1047750" cy="1023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Event</a:t>
            </a:r>
          </a:p>
        </p:txBody>
      </p:sp>
      <p:sp>
        <p:nvSpPr>
          <p:cNvPr id="5" name="Rectangle 4"/>
          <p:cNvSpPr/>
          <p:nvPr/>
        </p:nvSpPr>
        <p:spPr>
          <a:xfrm>
            <a:off x="5509022" y="3413174"/>
            <a:ext cx="1047750" cy="1023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Another Event</a:t>
            </a:r>
          </a:p>
        </p:txBody>
      </p:sp>
      <p:sp>
        <p:nvSpPr>
          <p:cNvPr id="6" name="Rectangle 5"/>
          <p:cNvSpPr/>
          <p:nvPr/>
        </p:nvSpPr>
        <p:spPr>
          <a:xfrm>
            <a:off x="3467101" y="4037062"/>
            <a:ext cx="2041922" cy="40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3467101" y="3413174"/>
            <a:ext cx="2041922" cy="40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t>A Delay</a:t>
            </a:r>
          </a:p>
        </p:txBody>
      </p:sp>
      <p:sp>
        <p:nvSpPr>
          <p:cNvPr id="8" name="Rectangle 7"/>
          <p:cNvSpPr/>
          <p:nvPr/>
        </p:nvSpPr>
        <p:spPr>
          <a:xfrm>
            <a:off x="3467101" y="3978721"/>
            <a:ext cx="2041922" cy="58341"/>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3467101" y="3807272"/>
            <a:ext cx="2041922" cy="59531"/>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8" name="Group 17"/>
          <p:cNvGrpSpPr>
            <a:grpSpLocks/>
          </p:cNvGrpSpPr>
          <p:nvPr/>
        </p:nvGrpSpPr>
        <p:grpSpPr bwMode="auto">
          <a:xfrm>
            <a:off x="258545" y="1164064"/>
            <a:ext cx="8461573" cy="2815211"/>
            <a:chOff x="-1586820" y="159952"/>
            <a:chExt cx="15041856" cy="5004784"/>
          </a:xfrm>
        </p:grpSpPr>
        <p:sp>
          <p:nvSpPr>
            <p:cNvPr id="10" name="Rectangle 9"/>
            <p:cNvSpPr/>
            <p:nvPr/>
          </p:nvSpPr>
          <p:spPr>
            <a:xfrm>
              <a:off x="4233234" y="4980586"/>
              <a:ext cx="3369523" cy="18415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95" name="TextBox 11"/>
            <p:cNvSpPr txBox="1">
              <a:spLocks noChangeArrowheads="1"/>
            </p:cNvSpPr>
            <p:nvPr/>
          </p:nvSpPr>
          <p:spPr bwMode="auto">
            <a:xfrm>
              <a:off x="-1586820" y="159952"/>
              <a:ext cx="15041856" cy="209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nchor="t">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latin typeface="Arial"/>
                  <a:cs typeface="Arial"/>
                </a:rPr>
                <a:t>If the starting event leaves the delay closed, it burns unvented then a gasless delay composition is required.</a:t>
              </a:r>
            </a:p>
            <a:p>
              <a:endParaRPr lang="en-GB" altLang="en-US" dirty="0"/>
            </a:p>
            <a:p>
              <a:r>
                <a:rPr lang="en-GB" altLang="en-US" dirty="0"/>
                <a:t>Boron / bismuth oxide / chromic oxide or other “thermite” type composition </a:t>
              </a:r>
            </a:p>
          </p:txBody>
        </p:sp>
      </p:grpSp>
      <p:grpSp>
        <p:nvGrpSpPr>
          <p:cNvPr id="20" name="Group 19"/>
          <p:cNvGrpSpPr>
            <a:grpSpLocks/>
          </p:cNvGrpSpPr>
          <p:nvPr/>
        </p:nvGrpSpPr>
        <p:grpSpPr bwMode="auto">
          <a:xfrm>
            <a:off x="258545" y="2593991"/>
            <a:ext cx="7346809" cy="1013604"/>
            <a:chOff x="-1635410" y="1937436"/>
            <a:chExt cx="13059380" cy="1803181"/>
          </a:xfrm>
        </p:grpSpPr>
        <p:sp>
          <p:nvSpPr>
            <p:cNvPr id="13" name="Rectangle 12"/>
            <p:cNvSpPr/>
            <p:nvPr/>
          </p:nvSpPr>
          <p:spPr>
            <a:xfrm>
              <a:off x="4131317" y="3545752"/>
              <a:ext cx="103705" cy="194865"/>
            </a:xfrm>
            <a:prstGeom prst="rect">
              <a:avLst/>
            </a:prstGeom>
            <a:solidFill>
              <a:schemeClr val="accent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p:nvPr/>
          </p:nvSpPr>
          <p:spPr>
            <a:xfrm>
              <a:off x="7405397" y="3558461"/>
              <a:ext cx="249736" cy="171565"/>
            </a:xfrm>
            <a:prstGeom prst="rect">
              <a:avLst/>
            </a:prstGeom>
            <a:solidFill>
              <a:schemeClr val="accent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Isosceles Triangle 16"/>
            <p:cNvSpPr/>
            <p:nvPr/>
          </p:nvSpPr>
          <p:spPr>
            <a:xfrm rot="16200000" flipH="1">
              <a:off x="7490822" y="3503682"/>
              <a:ext cx="171565" cy="258291"/>
            </a:xfrm>
            <a:prstGeom prst="triangle">
              <a:avLst>
                <a:gd name="adj" fmla="val 5000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93" name="TextBox 18"/>
            <p:cNvSpPr txBox="1">
              <a:spLocks noChangeArrowheads="1"/>
            </p:cNvSpPr>
            <p:nvPr/>
          </p:nvSpPr>
          <p:spPr bwMode="auto">
            <a:xfrm>
              <a:off x="-1635410" y="1937436"/>
              <a:ext cx="13059380" cy="1149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A priming “pick up” and an output composition is needed but the priming should be gasless. </a:t>
              </a:r>
            </a:p>
          </p:txBody>
        </p:sp>
      </p:grpSp>
      <p:sp>
        <p:nvSpPr>
          <p:cNvPr id="21" name="TextBox 20"/>
          <p:cNvSpPr txBox="1">
            <a:spLocks noChangeArrowheads="1"/>
          </p:cNvSpPr>
          <p:nvPr/>
        </p:nvSpPr>
        <p:spPr bwMode="auto">
          <a:xfrm>
            <a:off x="426452" y="4662057"/>
            <a:ext cx="621089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Delay normally drawn in a tube (aluminium)</a:t>
            </a:r>
          </a:p>
          <a:p>
            <a:endParaRPr lang="en-GB" altLang="en-US" dirty="0"/>
          </a:p>
          <a:p>
            <a:r>
              <a:rPr lang="en-GB" altLang="en-US" dirty="0"/>
              <a:t> </a:t>
            </a:r>
          </a:p>
        </p:txBody>
      </p:sp>
      <p:sp>
        <p:nvSpPr>
          <p:cNvPr id="22" name="TextBox 21"/>
          <p:cNvSpPr txBox="1">
            <a:spLocks noChangeArrowheads="1"/>
          </p:cNvSpPr>
          <p:nvPr/>
        </p:nvSpPr>
        <p:spPr bwMode="auto">
          <a:xfrm>
            <a:off x="427389" y="5294675"/>
            <a:ext cx="840248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If pressed there will be several increments filled down the length. Pressed delays are fine, but only where the number of interfaces can be managed to two or three</a:t>
            </a:r>
          </a:p>
        </p:txBody>
      </p:sp>
    </p:spTree>
    <p:extLst>
      <p:ext uri="{BB962C8B-B14F-4D97-AF65-F5344CB8AC3E}">
        <p14:creationId xmlns:p14="http://schemas.microsoft.com/office/powerpoint/2010/main" val="37806531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482600" y="987979"/>
            <a:ext cx="6172200" cy="583406"/>
          </a:xfrm>
        </p:spPr>
        <p:txBody>
          <a:bodyPr/>
          <a:lstStyle/>
          <a:p>
            <a:r>
              <a:rPr lang="en-GB" dirty="0"/>
              <a:t>Delay</a:t>
            </a:r>
          </a:p>
        </p:txBody>
      </p:sp>
      <p:sp>
        <p:nvSpPr>
          <p:cNvPr id="27651" name="TextBox 3"/>
          <p:cNvSpPr txBox="1">
            <a:spLocks noChangeArrowheads="1"/>
          </p:cNvSpPr>
          <p:nvPr/>
        </p:nvSpPr>
        <p:spPr bwMode="auto">
          <a:xfrm>
            <a:off x="1494235" y="1646635"/>
            <a:ext cx="6048375" cy="369332"/>
          </a:xfrm>
          <a:prstGeom prst="rect">
            <a:avLst/>
          </a:prstGeom>
          <a:noFill/>
          <a:ln w="9525">
            <a:noFill/>
            <a:miter lim="800000"/>
            <a:headEnd/>
            <a:tailEnd/>
          </a:ln>
        </p:spPr>
        <p:txBody>
          <a:bodyPr wrap="square">
            <a:spAutoFit/>
          </a:bodyPr>
          <a:lstStyle/>
          <a:p>
            <a:r>
              <a:rPr lang="en-GB">
                <a:latin typeface="+mj-lt"/>
                <a:cs typeface="Times New Roman" pitchFamily="18" charset="0"/>
              </a:rPr>
              <a:t>Aircrew Escape System – Delay element.</a:t>
            </a:r>
          </a:p>
        </p:txBody>
      </p:sp>
      <p:pic>
        <p:nvPicPr>
          <p:cNvPr id="27652" name="Picture 5" descr="Fig 0402 delay - F111 copy"/>
          <p:cNvPicPr>
            <a:picLocks noChangeAspect="1"/>
          </p:cNvPicPr>
          <p:nvPr/>
        </p:nvPicPr>
        <p:blipFill>
          <a:blip r:embed="rId2"/>
          <a:srcRect/>
          <a:stretch>
            <a:fillRect/>
          </a:stretch>
        </p:blipFill>
        <p:spPr bwMode="auto">
          <a:xfrm>
            <a:off x="1818085" y="2132411"/>
            <a:ext cx="5400675" cy="2683669"/>
          </a:xfrm>
          <a:prstGeom prst="rect">
            <a:avLst/>
          </a:prstGeom>
          <a:noFill/>
          <a:ln w="9525">
            <a:noFill/>
            <a:miter lim="800000"/>
            <a:headEnd/>
            <a:tailEnd/>
          </a:ln>
        </p:spPr>
      </p:pic>
      <p:cxnSp>
        <p:nvCxnSpPr>
          <p:cNvPr id="7" name="Straight Arrow Connector 6"/>
          <p:cNvCxnSpPr/>
          <p:nvPr/>
        </p:nvCxnSpPr>
        <p:spPr>
          <a:xfrm>
            <a:off x="1223963" y="3474244"/>
            <a:ext cx="648891"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786564" y="3468291"/>
            <a:ext cx="594122"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
        <p:nvSpPr>
          <p:cNvPr id="27655" name="TextBox 7"/>
          <p:cNvSpPr txBox="1">
            <a:spLocks noChangeArrowheads="1"/>
          </p:cNvSpPr>
          <p:nvPr/>
        </p:nvSpPr>
        <p:spPr bwMode="auto">
          <a:xfrm>
            <a:off x="1128226" y="2690090"/>
            <a:ext cx="776288" cy="738664"/>
          </a:xfrm>
          <a:prstGeom prst="rect">
            <a:avLst/>
          </a:prstGeom>
          <a:noFill/>
          <a:ln w="9525">
            <a:noFill/>
            <a:miter lim="800000"/>
            <a:headEnd/>
            <a:tailEnd/>
          </a:ln>
        </p:spPr>
        <p:txBody>
          <a:bodyPr wrap="square">
            <a:spAutoFit/>
          </a:bodyPr>
          <a:lstStyle/>
          <a:p>
            <a:r>
              <a:rPr lang="en-GB" sz="1050">
                <a:latin typeface="+mj-lt"/>
                <a:cs typeface="Times New Roman" pitchFamily="18" charset="0"/>
              </a:rPr>
              <a:t>Pressure from</a:t>
            </a:r>
          </a:p>
          <a:p>
            <a:r>
              <a:rPr lang="en-GB" sz="1050">
                <a:latin typeface="+mj-lt"/>
                <a:cs typeface="Times New Roman" pitchFamily="18" charset="0"/>
              </a:rPr>
              <a:t>Rocket motor</a:t>
            </a:r>
          </a:p>
        </p:txBody>
      </p:sp>
      <p:sp>
        <p:nvSpPr>
          <p:cNvPr id="27656" name="TextBox 12"/>
          <p:cNvSpPr txBox="1">
            <a:spLocks noChangeArrowheads="1"/>
          </p:cNvSpPr>
          <p:nvPr/>
        </p:nvSpPr>
        <p:spPr bwMode="auto">
          <a:xfrm>
            <a:off x="7218761" y="2844642"/>
            <a:ext cx="864394" cy="577081"/>
          </a:xfrm>
          <a:prstGeom prst="rect">
            <a:avLst/>
          </a:prstGeom>
          <a:noFill/>
          <a:ln w="9525">
            <a:noFill/>
            <a:miter lim="800000"/>
            <a:headEnd/>
            <a:tailEnd/>
          </a:ln>
        </p:spPr>
        <p:txBody>
          <a:bodyPr wrap="square">
            <a:spAutoFit/>
          </a:bodyPr>
          <a:lstStyle/>
          <a:p>
            <a:r>
              <a:rPr lang="en-GB" sz="1050">
                <a:latin typeface="+mj-lt"/>
                <a:cs typeface="Times New Roman" pitchFamily="18" charset="0"/>
              </a:rPr>
              <a:t>Output to</a:t>
            </a:r>
          </a:p>
          <a:p>
            <a:r>
              <a:rPr lang="en-GB" sz="1050">
                <a:latin typeface="+mj-lt"/>
                <a:cs typeface="Times New Roman" pitchFamily="18" charset="0"/>
              </a:rPr>
              <a:t>Explosive</a:t>
            </a:r>
          </a:p>
          <a:p>
            <a:r>
              <a:rPr lang="en-GB" sz="1050">
                <a:latin typeface="+mj-lt"/>
                <a:cs typeface="Times New Roman" pitchFamily="18" charset="0"/>
              </a:rPr>
              <a:t>Bolt</a:t>
            </a:r>
          </a:p>
        </p:txBody>
      </p:sp>
      <p:sp>
        <p:nvSpPr>
          <p:cNvPr id="27657" name="TextBox 13"/>
          <p:cNvSpPr txBox="1">
            <a:spLocks noChangeArrowheads="1"/>
          </p:cNvSpPr>
          <p:nvPr/>
        </p:nvSpPr>
        <p:spPr bwMode="auto">
          <a:xfrm>
            <a:off x="1439466" y="5049441"/>
            <a:ext cx="3348558" cy="646331"/>
          </a:xfrm>
          <a:prstGeom prst="rect">
            <a:avLst/>
          </a:prstGeom>
          <a:noFill/>
          <a:ln w="9525">
            <a:noFill/>
            <a:miter lim="800000"/>
            <a:headEnd/>
            <a:tailEnd/>
          </a:ln>
        </p:spPr>
        <p:txBody>
          <a:bodyPr wrap="square">
            <a:spAutoFit/>
          </a:bodyPr>
          <a:lstStyle/>
          <a:p>
            <a:r>
              <a:rPr lang="en-GB">
                <a:latin typeface="+mj-lt"/>
                <a:cs typeface="Times New Roman" pitchFamily="18" charset="0"/>
              </a:rPr>
              <a:t>SCID – Small Column Insulated Delay.</a:t>
            </a:r>
          </a:p>
        </p:txBody>
      </p:sp>
      <p:sp>
        <p:nvSpPr>
          <p:cNvPr id="27658" name="TextBox 10"/>
          <p:cNvSpPr txBox="1">
            <a:spLocks noChangeArrowheads="1"/>
          </p:cNvSpPr>
          <p:nvPr/>
        </p:nvSpPr>
        <p:spPr bwMode="auto">
          <a:xfrm>
            <a:off x="1464618" y="5870021"/>
            <a:ext cx="4536281" cy="646331"/>
          </a:xfrm>
          <a:prstGeom prst="rect">
            <a:avLst/>
          </a:prstGeom>
          <a:noFill/>
          <a:ln w="9525">
            <a:noFill/>
            <a:miter lim="800000"/>
            <a:headEnd/>
            <a:tailEnd/>
          </a:ln>
        </p:spPr>
        <p:txBody>
          <a:bodyPr wrap="square">
            <a:spAutoFit/>
          </a:bodyPr>
          <a:lstStyle/>
          <a:p>
            <a:r>
              <a:rPr lang="en-GB" dirty="0" err="1">
                <a:latin typeface="+mj-lt"/>
                <a:cs typeface="Times New Roman" pitchFamily="18" charset="0"/>
              </a:rPr>
              <a:t>Hivelite</a:t>
            </a:r>
            <a:r>
              <a:rPr lang="en-GB" dirty="0">
                <a:latin typeface="+mj-lt"/>
                <a:cs typeface="Times New Roman" pitchFamily="18" charset="0"/>
              </a:rPr>
              <a:t> – Cs</a:t>
            </a:r>
            <a:r>
              <a:rPr lang="en-GB" baseline="-25000" dirty="0">
                <a:latin typeface="+mj-lt"/>
                <a:cs typeface="Times New Roman" pitchFamily="18" charset="0"/>
              </a:rPr>
              <a:t>2</a:t>
            </a:r>
            <a:r>
              <a:rPr lang="en-GB" dirty="0">
                <a:latin typeface="+mj-lt"/>
                <a:cs typeface="Times New Roman" pitchFamily="18" charset="0"/>
              </a:rPr>
              <a:t>B</a:t>
            </a:r>
            <a:r>
              <a:rPr lang="en-GB" baseline="-25000" dirty="0">
                <a:latin typeface="+mj-lt"/>
                <a:cs typeface="Times New Roman" pitchFamily="18" charset="0"/>
              </a:rPr>
              <a:t>10</a:t>
            </a:r>
            <a:r>
              <a:rPr lang="en-GB" dirty="0">
                <a:latin typeface="+mj-lt"/>
                <a:cs typeface="Times New Roman" pitchFamily="18" charset="0"/>
              </a:rPr>
              <a:t>H</a:t>
            </a:r>
            <a:r>
              <a:rPr lang="en-GB" baseline="-25000" dirty="0">
                <a:latin typeface="+mj-lt"/>
                <a:cs typeface="Times New Roman" pitchFamily="18" charset="0"/>
              </a:rPr>
              <a:t>10</a:t>
            </a:r>
            <a:r>
              <a:rPr lang="en-GB" dirty="0">
                <a:latin typeface="+mj-lt"/>
                <a:cs typeface="Times New Roman" pitchFamily="18" charset="0"/>
              </a:rPr>
              <a:t> / KNO</a:t>
            </a:r>
            <a:r>
              <a:rPr lang="en-GB" baseline="-25000" dirty="0">
                <a:latin typeface="+mj-lt"/>
                <a:cs typeface="Times New Roman" pitchFamily="18" charset="0"/>
              </a:rPr>
              <a:t>3</a:t>
            </a:r>
            <a:r>
              <a:rPr lang="en-GB" dirty="0">
                <a:latin typeface="+mj-lt"/>
                <a:cs typeface="Times New Roman" pitchFamily="18" charset="0"/>
              </a:rPr>
              <a:t> / polyethylene binder.</a:t>
            </a:r>
          </a:p>
        </p:txBody>
      </p:sp>
    </p:spTree>
    <p:extLst>
      <p:ext uri="{BB962C8B-B14F-4D97-AF65-F5344CB8AC3E}">
        <p14:creationId xmlns:p14="http://schemas.microsoft.com/office/powerpoint/2010/main" val="2330250534"/>
      </p:ext>
    </p:extLst>
  </p:cSld>
  <p:clrMapOvr>
    <a:masterClrMapping/>
  </p:clrMapOvr>
  <p:transition>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527BDE6-80DC-F5B6-6801-D601651AE5B2}"/>
              </a:ext>
            </a:extLst>
          </p:cNvPr>
          <p:cNvSpPr>
            <a:spLocks noGrp="1"/>
          </p:cNvSpPr>
          <p:nvPr>
            <p:ph type="body" sz="quarter" idx="17"/>
          </p:nvPr>
        </p:nvSpPr>
        <p:spPr/>
        <p:txBody>
          <a:bodyPr/>
          <a:lstStyle/>
          <a:p>
            <a:endParaRPr lang="en-US" dirty="0"/>
          </a:p>
        </p:txBody>
      </p:sp>
      <p:sp>
        <p:nvSpPr>
          <p:cNvPr id="4" name="Title 3">
            <a:extLst>
              <a:ext uri="{FF2B5EF4-FFF2-40B4-BE49-F238E27FC236}">
                <a16:creationId xmlns:a16="http://schemas.microsoft.com/office/drawing/2014/main" id="{2FE27A09-0FAF-7D21-8C85-DD4609C501C4}"/>
              </a:ext>
            </a:extLst>
          </p:cNvPr>
          <p:cNvSpPr>
            <a:spLocks noGrp="1"/>
          </p:cNvSpPr>
          <p:nvPr>
            <p:ph type="title"/>
          </p:nvPr>
        </p:nvSpPr>
        <p:spPr>
          <a:xfrm>
            <a:off x="0" y="404664"/>
            <a:ext cx="7092281" cy="1260000"/>
          </a:xfrm>
        </p:spPr>
        <p:txBody>
          <a:bodyPr/>
          <a:lstStyle/>
          <a:p>
            <a:r>
              <a:rPr lang="en-US" dirty="0">
                <a:solidFill>
                  <a:schemeClr val="tx1"/>
                </a:solidFill>
              </a:rPr>
              <a:t>Typical Pyrotechnic Delays and Burning Rate</a:t>
            </a:r>
          </a:p>
        </p:txBody>
      </p:sp>
      <p:graphicFrame>
        <p:nvGraphicFramePr>
          <p:cNvPr id="7" name="Content Placeholder 6">
            <a:extLst>
              <a:ext uri="{FF2B5EF4-FFF2-40B4-BE49-F238E27FC236}">
                <a16:creationId xmlns:a16="http://schemas.microsoft.com/office/drawing/2014/main" id="{A92B923A-B27D-F069-D30F-A05975962835}"/>
              </a:ext>
            </a:extLst>
          </p:cNvPr>
          <p:cNvGraphicFramePr>
            <a:graphicFrameLocks noGrp="1"/>
          </p:cNvGraphicFramePr>
          <p:nvPr>
            <p:ph sz="quarter" idx="16"/>
            <p:extLst>
              <p:ext uri="{D42A27DB-BD31-4B8C-83A1-F6EECF244321}">
                <p14:modId xmlns:p14="http://schemas.microsoft.com/office/powerpoint/2010/main" val="3126848860"/>
              </p:ext>
            </p:extLst>
          </p:nvPr>
        </p:nvGraphicFramePr>
        <p:xfrm>
          <a:off x="539552" y="1806033"/>
          <a:ext cx="8379620" cy="4183380"/>
        </p:xfrm>
        <a:graphic>
          <a:graphicData uri="http://schemas.openxmlformats.org/drawingml/2006/table">
            <a:tbl>
              <a:tblPr firstRow="1" bandRow="1">
                <a:tableStyleId>{D27102A9-8310-4765-A935-A1911B00CA55}</a:tableStyleId>
              </a:tblPr>
              <a:tblGrid>
                <a:gridCol w="2094905">
                  <a:extLst>
                    <a:ext uri="{9D8B030D-6E8A-4147-A177-3AD203B41FA5}">
                      <a16:colId xmlns:a16="http://schemas.microsoft.com/office/drawing/2014/main" val="4138764006"/>
                    </a:ext>
                  </a:extLst>
                </a:gridCol>
                <a:gridCol w="2094905">
                  <a:extLst>
                    <a:ext uri="{9D8B030D-6E8A-4147-A177-3AD203B41FA5}">
                      <a16:colId xmlns:a16="http://schemas.microsoft.com/office/drawing/2014/main" val="4141398532"/>
                    </a:ext>
                  </a:extLst>
                </a:gridCol>
                <a:gridCol w="2094905">
                  <a:extLst>
                    <a:ext uri="{9D8B030D-6E8A-4147-A177-3AD203B41FA5}">
                      <a16:colId xmlns:a16="http://schemas.microsoft.com/office/drawing/2014/main" val="3934164811"/>
                    </a:ext>
                  </a:extLst>
                </a:gridCol>
                <a:gridCol w="2094905">
                  <a:extLst>
                    <a:ext uri="{9D8B030D-6E8A-4147-A177-3AD203B41FA5}">
                      <a16:colId xmlns:a16="http://schemas.microsoft.com/office/drawing/2014/main" val="10845667"/>
                    </a:ext>
                  </a:extLst>
                </a:gridCol>
              </a:tblGrid>
              <a:tr h="278130">
                <a:tc>
                  <a:txBody>
                    <a:bodyPr/>
                    <a:lstStyle/>
                    <a:p>
                      <a:r>
                        <a:rPr lang="en-US" sz="1800" dirty="0"/>
                        <a:t>Component</a:t>
                      </a:r>
                    </a:p>
                  </a:txBody>
                  <a:tcPr marL="68580" marR="68580" marT="34290" marB="34290"/>
                </a:tc>
                <a:tc>
                  <a:txBody>
                    <a:bodyPr/>
                    <a:lstStyle/>
                    <a:p>
                      <a:r>
                        <a:rPr lang="en-US" sz="1800" dirty="0"/>
                        <a:t>Formula</a:t>
                      </a:r>
                    </a:p>
                  </a:txBody>
                  <a:tcPr marL="68580" marR="68580" marT="34290" marB="34290"/>
                </a:tc>
                <a:tc>
                  <a:txBody>
                    <a:bodyPr/>
                    <a:lstStyle/>
                    <a:p>
                      <a:r>
                        <a:rPr lang="en-US" sz="1800" dirty="0"/>
                        <a:t>% by weight</a:t>
                      </a:r>
                    </a:p>
                  </a:txBody>
                  <a:tcPr marL="68580" marR="68580" marT="34290" marB="34290"/>
                </a:tc>
                <a:tc>
                  <a:txBody>
                    <a:bodyPr/>
                    <a:lstStyle/>
                    <a:p>
                      <a:r>
                        <a:rPr lang="en-US" sz="1800" dirty="0"/>
                        <a:t>Burning rate (cm/s)</a:t>
                      </a:r>
                    </a:p>
                  </a:txBody>
                  <a:tcPr marL="68580" marR="68580" marT="34290" marB="34290"/>
                </a:tc>
                <a:extLst>
                  <a:ext uri="{0D108BD9-81ED-4DB2-BD59-A6C34878D82A}">
                    <a16:rowId xmlns:a16="http://schemas.microsoft.com/office/drawing/2014/main" val="289410561"/>
                  </a:ext>
                </a:extLst>
              </a:tr>
              <a:tr h="685800">
                <a:tc>
                  <a:txBody>
                    <a:bodyPr/>
                    <a:lstStyle/>
                    <a:p>
                      <a:r>
                        <a:rPr lang="en-US" sz="1800" dirty="0"/>
                        <a:t>Red lead oxide</a:t>
                      </a:r>
                    </a:p>
                    <a:p>
                      <a:r>
                        <a:rPr lang="en-US" sz="1800" dirty="0"/>
                        <a:t>Silicon</a:t>
                      </a:r>
                    </a:p>
                    <a:p>
                      <a:r>
                        <a:rPr lang="en-US" sz="1800" dirty="0"/>
                        <a:t>Nitrocellulose</a:t>
                      </a:r>
                    </a:p>
                  </a:txBody>
                  <a:tcPr marL="68580" marR="68580" marT="34290" marB="34290"/>
                </a:tc>
                <a:tc>
                  <a:txBody>
                    <a:bodyPr/>
                    <a:lstStyle/>
                    <a:p>
                      <a:r>
                        <a:rPr lang="en-US" sz="1800" dirty="0"/>
                        <a:t>Pb3O4</a:t>
                      </a:r>
                    </a:p>
                    <a:p>
                      <a:r>
                        <a:rPr lang="en-US" sz="1800" dirty="0"/>
                        <a:t>Si</a:t>
                      </a:r>
                    </a:p>
                    <a:p>
                      <a:r>
                        <a:rPr lang="en-US" sz="1800" dirty="0"/>
                        <a:t>-</a:t>
                      </a:r>
                    </a:p>
                  </a:txBody>
                  <a:tcPr marL="68580" marR="68580" marT="34290" marB="34290"/>
                </a:tc>
                <a:tc>
                  <a:txBody>
                    <a:bodyPr/>
                    <a:lstStyle/>
                    <a:p>
                      <a:r>
                        <a:rPr lang="en-US" sz="1800" dirty="0"/>
                        <a:t>85</a:t>
                      </a:r>
                    </a:p>
                    <a:p>
                      <a:r>
                        <a:rPr lang="en-US" sz="1800" dirty="0"/>
                        <a:t>15</a:t>
                      </a:r>
                    </a:p>
                    <a:p>
                      <a:r>
                        <a:rPr lang="en-US" sz="1800" dirty="0"/>
                        <a:t>1.8</a:t>
                      </a:r>
                    </a:p>
                  </a:txBody>
                  <a:tcPr marL="68580" marR="68580" marT="34290" marB="34290"/>
                </a:tc>
                <a:tc>
                  <a:txBody>
                    <a:bodyPr/>
                    <a:lstStyle/>
                    <a:p>
                      <a:r>
                        <a:rPr lang="en-US" sz="1800" dirty="0"/>
                        <a:t>1.7</a:t>
                      </a:r>
                    </a:p>
                  </a:txBody>
                  <a:tcPr marL="68580" marR="68580" marT="34290" marB="34290"/>
                </a:tc>
                <a:extLst>
                  <a:ext uri="{0D108BD9-81ED-4DB2-BD59-A6C34878D82A}">
                    <a16:rowId xmlns:a16="http://schemas.microsoft.com/office/drawing/2014/main" val="1260693045"/>
                  </a:ext>
                </a:extLst>
              </a:tr>
              <a:tr h="480060">
                <a:tc>
                  <a:txBody>
                    <a:bodyPr/>
                    <a:lstStyle/>
                    <a:p>
                      <a:r>
                        <a:rPr lang="en-US" sz="1800" dirty="0"/>
                        <a:t>Barium chromate</a:t>
                      </a:r>
                    </a:p>
                    <a:p>
                      <a:r>
                        <a:rPr lang="en-US" sz="1800" dirty="0"/>
                        <a:t>Boron</a:t>
                      </a:r>
                    </a:p>
                  </a:txBody>
                  <a:tcPr marL="68580" marR="68580" marT="34290" marB="34290"/>
                </a:tc>
                <a:tc>
                  <a:txBody>
                    <a:bodyPr/>
                    <a:lstStyle/>
                    <a:p>
                      <a:r>
                        <a:rPr lang="en-US" sz="1800" dirty="0"/>
                        <a:t>BaCrO4</a:t>
                      </a:r>
                    </a:p>
                    <a:p>
                      <a:r>
                        <a:rPr lang="en-US" sz="1800" dirty="0"/>
                        <a:t>B</a:t>
                      </a:r>
                    </a:p>
                  </a:txBody>
                  <a:tcPr marL="68580" marR="68580" marT="34290" marB="34290"/>
                </a:tc>
                <a:tc>
                  <a:txBody>
                    <a:bodyPr/>
                    <a:lstStyle/>
                    <a:p>
                      <a:r>
                        <a:rPr lang="en-US" sz="1800" dirty="0"/>
                        <a:t>90</a:t>
                      </a:r>
                    </a:p>
                    <a:p>
                      <a:r>
                        <a:rPr lang="en-US" sz="1800" dirty="0"/>
                        <a:t>10</a:t>
                      </a:r>
                    </a:p>
                  </a:txBody>
                  <a:tcPr marL="68580" marR="68580" marT="34290" marB="34290"/>
                </a:tc>
                <a:tc>
                  <a:txBody>
                    <a:bodyPr/>
                    <a:lstStyle/>
                    <a:p>
                      <a:r>
                        <a:rPr lang="en-US" sz="1800" dirty="0"/>
                        <a:t>5.1</a:t>
                      </a:r>
                    </a:p>
                  </a:txBody>
                  <a:tcPr marL="68580" marR="68580" marT="34290" marB="34290"/>
                </a:tc>
                <a:extLst>
                  <a:ext uri="{0D108BD9-81ED-4DB2-BD59-A6C34878D82A}">
                    <a16:rowId xmlns:a16="http://schemas.microsoft.com/office/drawing/2014/main" val="3922514064"/>
                  </a:ext>
                </a:extLst>
              </a:tr>
              <a:tr h="685800">
                <a:tc>
                  <a:txBody>
                    <a:bodyPr/>
                    <a:lstStyle/>
                    <a:p>
                      <a:r>
                        <a:rPr lang="en-US" sz="1800" dirty="0"/>
                        <a:t>Barium chromate</a:t>
                      </a:r>
                    </a:p>
                    <a:p>
                      <a:r>
                        <a:rPr lang="en-US" sz="1800" dirty="0"/>
                        <a:t>Potassium perchlorate</a:t>
                      </a:r>
                    </a:p>
                    <a:p>
                      <a:r>
                        <a:rPr lang="en-US" sz="1800" dirty="0"/>
                        <a:t>Tungsten</a:t>
                      </a:r>
                    </a:p>
                  </a:txBody>
                  <a:tcPr marL="68580" marR="68580" marT="34290" marB="34290"/>
                </a:tc>
                <a:tc>
                  <a:txBody>
                    <a:bodyPr/>
                    <a:lstStyle/>
                    <a:p>
                      <a:r>
                        <a:rPr lang="en-US" sz="1800" dirty="0"/>
                        <a:t>BaCrO4</a:t>
                      </a:r>
                    </a:p>
                    <a:p>
                      <a:r>
                        <a:rPr lang="en-US" sz="1800" dirty="0"/>
                        <a:t>KClO4</a:t>
                      </a:r>
                    </a:p>
                    <a:p>
                      <a:r>
                        <a:rPr lang="en-US" sz="1800" dirty="0"/>
                        <a:t>W</a:t>
                      </a:r>
                    </a:p>
                  </a:txBody>
                  <a:tcPr marL="68580" marR="68580" marT="34290" marB="34290"/>
                </a:tc>
                <a:tc>
                  <a:txBody>
                    <a:bodyPr/>
                    <a:lstStyle/>
                    <a:p>
                      <a:r>
                        <a:rPr lang="en-US" sz="1800" dirty="0"/>
                        <a:t>40</a:t>
                      </a:r>
                    </a:p>
                    <a:p>
                      <a:r>
                        <a:rPr lang="en-US" sz="1800" dirty="0"/>
                        <a:t>10</a:t>
                      </a:r>
                    </a:p>
                    <a:p>
                      <a:r>
                        <a:rPr lang="en-US" sz="1800" dirty="0"/>
                        <a:t>50</a:t>
                      </a:r>
                    </a:p>
                  </a:txBody>
                  <a:tcPr marL="68580" marR="68580" marT="34290" marB="34290"/>
                </a:tc>
                <a:tc>
                  <a:txBody>
                    <a:bodyPr/>
                    <a:lstStyle/>
                    <a:p>
                      <a:r>
                        <a:rPr lang="en-US" sz="1800" dirty="0"/>
                        <a:t>0.3</a:t>
                      </a:r>
                    </a:p>
                  </a:txBody>
                  <a:tcPr marL="68580" marR="68580" marT="34290" marB="34290"/>
                </a:tc>
                <a:extLst>
                  <a:ext uri="{0D108BD9-81ED-4DB2-BD59-A6C34878D82A}">
                    <a16:rowId xmlns:a16="http://schemas.microsoft.com/office/drawing/2014/main" val="3730667443"/>
                  </a:ext>
                </a:extLst>
              </a:tr>
              <a:tr h="685800">
                <a:tc>
                  <a:txBody>
                    <a:bodyPr/>
                    <a:lstStyle/>
                    <a:p>
                      <a:r>
                        <a:rPr lang="en-US" sz="1800" dirty="0"/>
                        <a:t>Lead chromate</a:t>
                      </a:r>
                    </a:p>
                    <a:p>
                      <a:r>
                        <a:rPr lang="en-US" sz="1800" dirty="0"/>
                        <a:t>Barium chromate</a:t>
                      </a:r>
                    </a:p>
                    <a:p>
                      <a:r>
                        <a:rPr lang="en-US" sz="1800" dirty="0"/>
                        <a:t>Manganese</a:t>
                      </a:r>
                    </a:p>
                  </a:txBody>
                  <a:tcPr marL="68580" marR="68580" marT="34290" marB="34290"/>
                </a:tc>
                <a:tc>
                  <a:txBody>
                    <a:bodyPr/>
                    <a:lstStyle/>
                    <a:p>
                      <a:r>
                        <a:rPr lang="en-US" sz="1800" dirty="0"/>
                        <a:t>PbCrO4</a:t>
                      </a:r>
                    </a:p>
                    <a:p>
                      <a:r>
                        <a:rPr lang="en-US" sz="1800" dirty="0"/>
                        <a:t>BaCrO4</a:t>
                      </a:r>
                    </a:p>
                    <a:p>
                      <a:r>
                        <a:rPr lang="en-US" sz="1800" dirty="0"/>
                        <a:t>Mn</a:t>
                      </a:r>
                    </a:p>
                  </a:txBody>
                  <a:tcPr marL="68580" marR="68580" marT="34290" marB="34290"/>
                </a:tc>
                <a:tc>
                  <a:txBody>
                    <a:bodyPr/>
                    <a:lstStyle/>
                    <a:p>
                      <a:r>
                        <a:rPr lang="en-US" sz="1800" dirty="0"/>
                        <a:t>37</a:t>
                      </a:r>
                    </a:p>
                    <a:p>
                      <a:r>
                        <a:rPr lang="en-US" sz="1800" dirty="0"/>
                        <a:t>30</a:t>
                      </a:r>
                    </a:p>
                    <a:p>
                      <a:r>
                        <a:rPr lang="en-US" sz="1800" dirty="0"/>
                        <a:t>33</a:t>
                      </a:r>
                    </a:p>
                  </a:txBody>
                  <a:tcPr marL="68580" marR="68580" marT="34290" marB="34290"/>
                </a:tc>
                <a:tc>
                  <a:txBody>
                    <a:bodyPr/>
                    <a:lstStyle/>
                    <a:p>
                      <a:r>
                        <a:rPr lang="en-US" sz="1800" dirty="0"/>
                        <a:t>0.3</a:t>
                      </a:r>
                    </a:p>
                  </a:txBody>
                  <a:tcPr marL="68580" marR="68580" marT="34290" marB="34290"/>
                </a:tc>
                <a:extLst>
                  <a:ext uri="{0D108BD9-81ED-4DB2-BD59-A6C34878D82A}">
                    <a16:rowId xmlns:a16="http://schemas.microsoft.com/office/drawing/2014/main" val="4279837239"/>
                  </a:ext>
                </a:extLst>
              </a:tr>
            </a:tbl>
          </a:graphicData>
        </a:graphic>
      </p:graphicFrame>
    </p:spTree>
    <p:extLst>
      <p:ext uri="{BB962C8B-B14F-4D97-AF65-F5344CB8AC3E}">
        <p14:creationId xmlns:p14="http://schemas.microsoft.com/office/powerpoint/2010/main" val="17551587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B2B51F2-117B-C0AE-FCF2-C2FCE0B76E7D}"/>
              </a:ext>
            </a:extLst>
          </p:cNvPr>
          <p:cNvSpPr>
            <a:spLocks noGrp="1"/>
          </p:cNvSpPr>
          <p:nvPr>
            <p:ph type="body" sz="quarter" idx="17"/>
          </p:nvPr>
        </p:nvSpPr>
        <p:spPr/>
        <p:txBody>
          <a:bodyPr/>
          <a:lstStyle/>
          <a:p>
            <a:endParaRPr lang="en-US" dirty="0"/>
          </a:p>
        </p:txBody>
      </p:sp>
      <p:sp>
        <p:nvSpPr>
          <p:cNvPr id="4" name="Title 3">
            <a:extLst>
              <a:ext uri="{FF2B5EF4-FFF2-40B4-BE49-F238E27FC236}">
                <a16:creationId xmlns:a16="http://schemas.microsoft.com/office/drawing/2014/main" id="{EDDF99F7-28DD-755B-2AC0-CE4997261638}"/>
              </a:ext>
            </a:extLst>
          </p:cNvPr>
          <p:cNvSpPr>
            <a:spLocks noGrp="1"/>
          </p:cNvSpPr>
          <p:nvPr>
            <p:ph type="title"/>
          </p:nvPr>
        </p:nvSpPr>
        <p:spPr>
          <a:xfrm>
            <a:off x="20797" y="260648"/>
            <a:ext cx="6516217" cy="1260000"/>
          </a:xfrm>
        </p:spPr>
        <p:txBody>
          <a:bodyPr/>
          <a:lstStyle/>
          <a:p>
            <a:r>
              <a:rPr lang="en-US" dirty="0">
                <a:solidFill>
                  <a:schemeClr val="tx1"/>
                </a:solidFill>
              </a:rPr>
              <a:t>The BaCrO</a:t>
            </a:r>
            <a:r>
              <a:rPr lang="en-US" baseline="-25000" dirty="0">
                <a:solidFill>
                  <a:schemeClr val="tx1"/>
                </a:solidFill>
              </a:rPr>
              <a:t>4</a:t>
            </a:r>
            <a:r>
              <a:rPr lang="en-US" dirty="0">
                <a:solidFill>
                  <a:schemeClr val="tx1"/>
                </a:solidFill>
              </a:rPr>
              <a:t>-KClO</a:t>
            </a:r>
            <a:r>
              <a:rPr lang="en-US" baseline="-25000" dirty="0">
                <a:solidFill>
                  <a:schemeClr val="tx1"/>
                </a:solidFill>
              </a:rPr>
              <a:t>4</a:t>
            </a:r>
            <a:r>
              <a:rPr lang="en-US" dirty="0">
                <a:solidFill>
                  <a:schemeClr val="tx1"/>
                </a:solidFill>
              </a:rPr>
              <a:t>-Mo System</a:t>
            </a:r>
          </a:p>
        </p:txBody>
      </p:sp>
      <p:graphicFrame>
        <p:nvGraphicFramePr>
          <p:cNvPr id="7" name="Content Placeholder 6">
            <a:extLst>
              <a:ext uri="{FF2B5EF4-FFF2-40B4-BE49-F238E27FC236}">
                <a16:creationId xmlns:a16="http://schemas.microsoft.com/office/drawing/2014/main" id="{96D13833-3FF8-C1C6-1501-89CCE03F82B7}"/>
              </a:ext>
            </a:extLst>
          </p:cNvPr>
          <p:cNvGraphicFramePr>
            <a:graphicFrameLocks noGrp="1"/>
          </p:cNvGraphicFramePr>
          <p:nvPr>
            <p:ph sz="quarter" idx="16"/>
            <p:extLst>
              <p:ext uri="{D42A27DB-BD31-4B8C-83A1-F6EECF244321}">
                <p14:modId xmlns:p14="http://schemas.microsoft.com/office/powerpoint/2010/main" val="3975874339"/>
              </p:ext>
            </p:extLst>
          </p:nvPr>
        </p:nvGraphicFramePr>
        <p:xfrm>
          <a:off x="382190" y="2471569"/>
          <a:ext cx="8379620" cy="1623060"/>
        </p:xfrm>
        <a:graphic>
          <a:graphicData uri="http://schemas.openxmlformats.org/drawingml/2006/table">
            <a:tbl>
              <a:tblPr firstRow="1" bandRow="1">
                <a:tableStyleId>{D27102A9-8310-4765-A935-A1911B00CA55}</a:tableStyleId>
              </a:tblPr>
              <a:tblGrid>
                <a:gridCol w="1675924">
                  <a:extLst>
                    <a:ext uri="{9D8B030D-6E8A-4147-A177-3AD203B41FA5}">
                      <a16:colId xmlns:a16="http://schemas.microsoft.com/office/drawing/2014/main" val="2436733530"/>
                    </a:ext>
                  </a:extLst>
                </a:gridCol>
                <a:gridCol w="1675924">
                  <a:extLst>
                    <a:ext uri="{9D8B030D-6E8A-4147-A177-3AD203B41FA5}">
                      <a16:colId xmlns:a16="http://schemas.microsoft.com/office/drawing/2014/main" val="3323441844"/>
                    </a:ext>
                  </a:extLst>
                </a:gridCol>
                <a:gridCol w="1675924">
                  <a:extLst>
                    <a:ext uri="{9D8B030D-6E8A-4147-A177-3AD203B41FA5}">
                      <a16:colId xmlns:a16="http://schemas.microsoft.com/office/drawing/2014/main" val="1036735496"/>
                    </a:ext>
                  </a:extLst>
                </a:gridCol>
                <a:gridCol w="1675924">
                  <a:extLst>
                    <a:ext uri="{9D8B030D-6E8A-4147-A177-3AD203B41FA5}">
                      <a16:colId xmlns:a16="http://schemas.microsoft.com/office/drawing/2014/main" val="221234864"/>
                    </a:ext>
                  </a:extLst>
                </a:gridCol>
                <a:gridCol w="1675924">
                  <a:extLst>
                    <a:ext uri="{9D8B030D-6E8A-4147-A177-3AD203B41FA5}">
                      <a16:colId xmlns:a16="http://schemas.microsoft.com/office/drawing/2014/main" val="1845781934"/>
                    </a:ext>
                  </a:extLst>
                </a:gridCol>
              </a:tblGrid>
              <a:tr h="480060">
                <a:tc>
                  <a:txBody>
                    <a:bodyPr/>
                    <a:lstStyle/>
                    <a:p>
                      <a:r>
                        <a:rPr lang="en-US" sz="1400" dirty="0"/>
                        <a:t>Mixture</a:t>
                      </a:r>
                    </a:p>
                  </a:txBody>
                  <a:tcPr marL="68580" marR="68580" marT="34290" marB="34290"/>
                </a:tc>
                <a:tc>
                  <a:txBody>
                    <a:bodyPr/>
                    <a:lstStyle/>
                    <a:p>
                      <a:r>
                        <a:rPr lang="en-US" sz="1400" dirty="0"/>
                        <a:t>% Chromate</a:t>
                      </a:r>
                    </a:p>
                  </a:txBody>
                  <a:tcPr marL="68580" marR="68580" marT="34290" marB="34290"/>
                </a:tc>
                <a:tc>
                  <a:txBody>
                    <a:bodyPr/>
                    <a:lstStyle/>
                    <a:p>
                      <a:r>
                        <a:rPr lang="en-US" sz="1400" dirty="0"/>
                        <a:t>% Perchlorate</a:t>
                      </a:r>
                    </a:p>
                  </a:txBody>
                  <a:tcPr marL="68580" marR="68580" marT="34290" marB="34290"/>
                </a:tc>
                <a:tc>
                  <a:txBody>
                    <a:bodyPr/>
                    <a:lstStyle/>
                    <a:p>
                      <a:r>
                        <a:rPr lang="en-US" sz="1400" dirty="0"/>
                        <a:t>% Molybdenum</a:t>
                      </a:r>
                    </a:p>
                  </a:txBody>
                  <a:tcPr marL="68580" marR="68580" marT="34290" marB="34290"/>
                </a:tc>
                <a:tc>
                  <a:txBody>
                    <a:bodyPr/>
                    <a:lstStyle/>
                    <a:p>
                      <a:r>
                        <a:rPr lang="en-US" sz="1400" dirty="0"/>
                        <a:t>Burning rate (cm/s)</a:t>
                      </a:r>
                    </a:p>
                  </a:txBody>
                  <a:tcPr marL="68580" marR="68580" marT="34290" marB="34290"/>
                </a:tc>
                <a:extLst>
                  <a:ext uri="{0D108BD9-81ED-4DB2-BD59-A6C34878D82A}">
                    <a16:rowId xmlns:a16="http://schemas.microsoft.com/office/drawing/2014/main" val="1931597595"/>
                  </a:ext>
                </a:extLst>
              </a:tr>
              <a:tr h="278130">
                <a:tc>
                  <a:txBody>
                    <a:bodyPr/>
                    <a:lstStyle/>
                    <a:p>
                      <a:r>
                        <a:rPr lang="en-US" sz="1400" dirty="0"/>
                        <a:t>1</a:t>
                      </a:r>
                    </a:p>
                  </a:txBody>
                  <a:tcPr marL="68580" marR="68580" marT="34290" marB="34290"/>
                </a:tc>
                <a:tc>
                  <a:txBody>
                    <a:bodyPr/>
                    <a:lstStyle/>
                    <a:p>
                      <a:r>
                        <a:rPr lang="en-US" sz="1400" dirty="0"/>
                        <a:t>10</a:t>
                      </a:r>
                    </a:p>
                  </a:txBody>
                  <a:tcPr marL="68580" marR="68580" marT="34290" marB="34290"/>
                </a:tc>
                <a:tc>
                  <a:txBody>
                    <a:bodyPr/>
                    <a:lstStyle/>
                    <a:p>
                      <a:r>
                        <a:rPr lang="en-US" sz="1400" dirty="0"/>
                        <a:t>10</a:t>
                      </a:r>
                    </a:p>
                  </a:txBody>
                  <a:tcPr marL="68580" marR="68580" marT="34290" marB="34290"/>
                </a:tc>
                <a:tc>
                  <a:txBody>
                    <a:bodyPr/>
                    <a:lstStyle/>
                    <a:p>
                      <a:r>
                        <a:rPr lang="en-US" sz="1400" dirty="0"/>
                        <a:t>80</a:t>
                      </a:r>
                    </a:p>
                  </a:txBody>
                  <a:tcPr marL="68580" marR="68580" marT="34290" marB="34290"/>
                </a:tc>
                <a:tc>
                  <a:txBody>
                    <a:bodyPr/>
                    <a:lstStyle/>
                    <a:p>
                      <a:r>
                        <a:rPr lang="en-US" sz="1400" dirty="0"/>
                        <a:t>25.4</a:t>
                      </a:r>
                    </a:p>
                  </a:txBody>
                  <a:tcPr marL="68580" marR="68580" marT="34290" marB="34290"/>
                </a:tc>
                <a:extLst>
                  <a:ext uri="{0D108BD9-81ED-4DB2-BD59-A6C34878D82A}">
                    <a16:rowId xmlns:a16="http://schemas.microsoft.com/office/drawing/2014/main" val="1165006274"/>
                  </a:ext>
                </a:extLst>
              </a:tr>
              <a:tr h="278130">
                <a:tc>
                  <a:txBody>
                    <a:bodyPr/>
                    <a:lstStyle/>
                    <a:p>
                      <a:r>
                        <a:rPr lang="en-US" sz="1400" dirty="0"/>
                        <a:t>2</a:t>
                      </a:r>
                    </a:p>
                  </a:txBody>
                  <a:tcPr marL="68580" marR="68580" marT="34290" marB="34290"/>
                </a:tc>
                <a:tc>
                  <a:txBody>
                    <a:bodyPr/>
                    <a:lstStyle/>
                    <a:p>
                      <a:r>
                        <a:rPr lang="en-US" sz="1400" dirty="0"/>
                        <a:t>40</a:t>
                      </a:r>
                    </a:p>
                  </a:txBody>
                  <a:tcPr marL="68580" marR="68580" marT="34290" marB="34290"/>
                </a:tc>
                <a:tc>
                  <a:txBody>
                    <a:bodyPr/>
                    <a:lstStyle/>
                    <a:p>
                      <a:r>
                        <a:rPr lang="en-US" sz="1400" dirty="0"/>
                        <a:t>5</a:t>
                      </a:r>
                    </a:p>
                  </a:txBody>
                  <a:tcPr marL="68580" marR="68580" marT="34290" marB="34290"/>
                </a:tc>
                <a:tc>
                  <a:txBody>
                    <a:bodyPr/>
                    <a:lstStyle/>
                    <a:p>
                      <a:r>
                        <a:rPr lang="en-US" sz="1400" dirty="0"/>
                        <a:t>55</a:t>
                      </a:r>
                    </a:p>
                  </a:txBody>
                  <a:tcPr marL="68580" marR="68580" marT="34290" marB="34290"/>
                </a:tc>
                <a:tc>
                  <a:txBody>
                    <a:bodyPr/>
                    <a:lstStyle/>
                    <a:p>
                      <a:r>
                        <a:rPr lang="en-US" sz="1400" dirty="0"/>
                        <a:t>1.3</a:t>
                      </a:r>
                    </a:p>
                  </a:txBody>
                  <a:tcPr marL="68580" marR="68580" marT="34290" marB="34290"/>
                </a:tc>
                <a:extLst>
                  <a:ext uri="{0D108BD9-81ED-4DB2-BD59-A6C34878D82A}">
                    <a16:rowId xmlns:a16="http://schemas.microsoft.com/office/drawing/2014/main" val="1660763832"/>
                  </a:ext>
                </a:extLst>
              </a:tr>
              <a:tr h="278130">
                <a:tc>
                  <a:txBody>
                    <a:bodyPr/>
                    <a:lstStyle/>
                    <a:p>
                      <a:r>
                        <a:rPr lang="en-US" sz="1400" dirty="0"/>
                        <a:t>3</a:t>
                      </a:r>
                    </a:p>
                  </a:txBody>
                  <a:tcPr marL="68580" marR="68580" marT="34290" marB="34290"/>
                </a:tc>
                <a:tc>
                  <a:txBody>
                    <a:bodyPr/>
                    <a:lstStyle/>
                    <a:p>
                      <a:r>
                        <a:rPr lang="en-US" sz="1400" dirty="0"/>
                        <a:t>55</a:t>
                      </a:r>
                    </a:p>
                  </a:txBody>
                  <a:tcPr marL="68580" marR="68580" marT="34290" marB="34290"/>
                </a:tc>
                <a:tc>
                  <a:txBody>
                    <a:bodyPr/>
                    <a:lstStyle/>
                    <a:p>
                      <a:r>
                        <a:rPr lang="en-US" sz="1400" dirty="0"/>
                        <a:t>10</a:t>
                      </a:r>
                    </a:p>
                  </a:txBody>
                  <a:tcPr marL="68580" marR="68580" marT="34290" marB="34290"/>
                </a:tc>
                <a:tc>
                  <a:txBody>
                    <a:bodyPr/>
                    <a:lstStyle/>
                    <a:p>
                      <a:r>
                        <a:rPr lang="en-US" sz="1400" dirty="0"/>
                        <a:t>35</a:t>
                      </a:r>
                    </a:p>
                  </a:txBody>
                  <a:tcPr marL="68580" marR="68580" marT="34290" marB="34290"/>
                </a:tc>
                <a:tc>
                  <a:txBody>
                    <a:bodyPr/>
                    <a:lstStyle/>
                    <a:p>
                      <a:r>
                        <a:rPr lang="en-US" sz="1400" dirty="0"/>
                        <a:t>0.42</a:t>
                      </a:r>
                    </a:p>
                  </a:txBody>
                  <a:tcPr marL="68580" marR="68580" marT="34290" marB="34290"/>
                </a:tc>
                <a:extLst>
                  <a:ext uri="{0D108BD9-81ED-4DB2-BD59-A6C34878D82A}">
                    <a16:rowId xmlns:a16="http://schemas.microsoft.com/office/drawing/2014/main" val="4197400460"/>
                  </a:ext>
                </a:extLst>
              </a:tr>
              <a:tr h="278130">
                <a:tc>
                  <a:txBody>
                    <a:bodyPr/>
                    <a:lstStyle/>
                    <a:p>
                      <a:r>
                        <a:rPr lang="en-US" sz="1400" dirty="0"/>
                        <a:t>4</a:t>
                      </a:r>
                    </a:p>
                  </a:txBody>
                  <a:tcPr marL="68580" marR="68580" marT="34290" marB="34290"/>
                </a:tc>
                <a:tc>
                  <a:txBody>
                    <a:bodyPr/>
                    <a:lstStyle/>
                    <a:p>
                      <a:r>
                        <a:rPr lang="en-US" sz="1400" dirty="0"/>
                        <a:t>65</a:t>
                      </a:r>
                    </a:p>
                  </a:txBody>
                  <a:tcPr marL="68580" marR="68580" marT="34290" marB="34290"/>
                </a:tc>
                <a:tc>
                  <a:txBody>
                    <a:bodyPr/>
                    <a:lstStyle/>
                    <a:p>
                      <a:r>
                        <a:rPr lang="en-US" sz="1400" dirty="0"/>
                        <a:t>5</a:t>
                      </a:r>
                    </a:p>
                  </a:txBody>
                  <a:tcPr marL="68580" marR="68580" marT="34290" marB="34290"/>
                </a:tc>
                <a:tc>
                  <a:txBody>
                    <a:bodyPr/>
                    <a:lstStyle/>
                    <a:p>
                      <a:r>
                        <a:rPr lang="en-US" sz="1400" dirty="0"/>
                        <a:t>30</a:t>
                      </a:r>
                    </a:p>
                  </a:txBody>
                  <a:tcPr marL="68580" marR="68580" marT="34290" marB="34290"/>
                </a:tc>
                <a:tc>
                  <a:txBody>
                    <a:bodyPr/>
                    <a:lstStyle/>
                    <a:p>
                      <a:r>
                        <a:rPr lang="en-US" sz="1400" dirty="0"/>
                        <a:t>0.14</a:t>
                      </a:r>
                    </a:p>
                  </a:txBody>
                  <a:tcPr marL="68580" marR="68580" marT="34290" marB="34290"/>
                </a:tc>
                <a:extLst>
                  <a:ext uri="{0D108BD9-81ED-4DB2-BD59-A6C34878D82A}">
                    <a16:rowId xmlns:a16="http://schemas.microsoft.com/office/drawing/2014/main" val="1930319153"/>
                  </a:ext>
                </a:extLst>
              </a:tr>
            </a:tbl>
          </a:graphicData>
        </a:graphic>
      </p:graphicFrame>
      <p:sp>
        <p:nvSpPr>
          <p:cNvPr id="6" name="Text Placeholder 5">
            <a:extLst>
              <a:ext uri="{FF2B5EF4-FFF2-40B4-BE49-F238E27FC236}">
                <a16:creationId xmlns:a16="http://schemas.microsoft.com/office/drawing/2014/main" id="{7A527E11-C7EF-4862-FA33-1E38F90508BD}"/>
              </a:ext>
            </a:extLst>
          </p:cNvPr>
          <p:cNvSpPr>
            <a:spLocks noGrp="1"/>
          </p:cNvSpPr>
          <p:nvPr>
            <p:ph type="body" sz="quarter" idx="18"/>
          </p:nvPr>
        </p:nvSpPr>
        <p:spPr/>
        <p:txBody>
          <a:bodyPr/>
          <a:lstStyle/>
          <a:p>
            <a:r>
              <a:rPr lang="en-US" dirty="0">
                <a:solidFill>
                  <a:schemeClr val="tx1"/>
                </a:solidFill>
              </a:rPr>
              <a:t>Typical delay composition used in grenades</a:t>
            </a:r>
          </a:p>
        </p:txBody>
      </p:sp>
    </p:spTree>
    <p:extLst>
      <p:ext uri="{BB962C8B-B14F-4D97-AF65-F5344CB8AC3E}">
        <p14:creationId xmlns:p14="http://schemas.microsoft.com/office/powerpoint/2010/main" val="361162259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0B9085-A0B9-27D2-0A06-C7AD74EC658E}"/>
              </a:ext>
            </a:extLst>
          </p:cNvPr>
          <p:cNvSpPr>
            <a:spLocks noGrp="1"/>
          </p:cNvSpPr>
          <p:nvPr>
            <p:ph type="body" sz="quarter" idx="17"/>
          </p:nvPr>
        </p:nvSpPr>
        <p:spPr/>
        <p:txBody>
          <a:bodyPr/>
          <a:lstStyle/>
          <a:p>
            <a:endParaRPr lang="en-US" dirty="0"/>
          </a:p>
        </p:txBody>
      </p:sp>
      <p:sp>
        <p:nvSpPr>
          <p:cNvPr id="4" name="Title 3">
            <a:extLst>
              <a:ext uri="{FF2B5EF4-FFF2-40B4-BE49-F238E27FC236}">
                <a16:creationId xmlns:a16="http://schemas.microsoft.com/office/drawing/2014/main" id="{FDB59D1D-4A70-0185-B1D3-356AD7C6B1F8}"/>
              </a:ext>
            </a:extLst>
          </p:cNvPr>
          <p:cNvSpPr>
            <a:spLocks noGrp="1"/>
          </p:cNvSpPr>
          <p:nvPr>
            <p:ph type="title"/>
          </p:nvPr>
        </p:nvSpPr>
        <p:spPr/>
        <p:txBody>
          <a:bodyPr/>
          <a:lstStyle/>
          <a:p>
            <a:r>
              <a:rPr lang="en-US" dirty="0">
                <a:solidFill>
                  <a:schemeClr val="tx1"/>
                </a:solidFill>
              </a:rPr>
              <a:t>Delay Compositions</a:t>
            </a:r>
          </a:p>
        </p:txBody>
      </p:sp>
      <p:graphicFrame>
        <p:nvGraphicFramePr>
          <p:cNvPr id="7" name="Content Placeholder 6">
            <a:extLst>
              <a:ext uri="{FF2B5EF4-FFF2-40B4-BE49-F238E27FC236}">
                <a16:creationId xmlns:a16="http://schemas.microsoft.com/office/drawing/2014/main" id="{01808A36-DF47-1EA1-9959-22028BBBAAC4}"/>
              </a:ext>
            </a:extLst>
          </p:cNvPr>
          <p:cNvGraphicFramePr>
            <a:graphicFrameLocks noGrp="1"/>
          </p:cNvGraphicFramePr>
          <p:nvPr>
            <p:ph sz="quarter" idx="16"/>
          </p:nvPr>
        </p:nvGraphicFramePr>
        <p:xfrm>
          <a:off x="566738" y="2477691"/>
          <a:ext cx="8379618" cy="2125980"/>
        </p:xfrm>
        <a:graphic>
          <a:graphicData uri="http://schemas.openxmlformats.org/drawingml/2006/table">
            <a:tbl>
              <a:tblPr firstRow="1" bandRow="1">
                <a:tableStyleId>{17292A2E-F333-43FB-9621-5CBBE7FDCDCB}</a:tableStyleId>
              </a:tblPr>
              <a:tblGrid>
                <a:gridCol w="4189809">
                  <a:extLst>
                    <a:ext uri="{9D8B030D-6E8A-4147-A177-3AD203B41FA5}">
                      <a16:colId xmlns:a16="http://schemas.microsoft.com/office/drawing/2014/main" val="710207821"/>
                    </a:ext>
                  </a:extLst>
                </a:gridCol>
                <a:gridCol w="4189809">
                  <a:extLst>
                    <a:ext uri="{9D8B030D-6E8A-4147-A177-3AD203B41FA5}">
                      <a16:colId xmlns:a16="http://schemas.microsoft.com/office/drawing/2014/main" val="2616448305"/>
                    </a:ext>
                  </a:extLst>
                </a:gridCol>
              </a:tblGrid>
              <a:tr h="685800">
                <a:tc>
                  <a:txBody>
                    <a:bodyPr/>
                    <a:lstStyle/>
                    <a:p>
                      <a:r>
                        <a:rPr lang="en-US" sz="1400" b="1" dirty="0"/>
                        <a:t>PbO2/Si</a:t>
                      </a:r>
                    </a:p>
                    <a:p>
                      <a:r>
                        <a:rPr lang="en-US" sz="1400" b="1" dirty="0"/>
                        <a:t>Mo/KClO4</a:t>
                      </a:r>
                    </a:p>
                    <a:p>
                      <a:r>
                        <a:rPr lang="en-US" sz="1400" b="1" dirty="0"/>
                        <a:t>BaCrO4/PbO2/B</a:t>
                      </a:r>
                    </a:p>
                  </a:txBody>
                  <a:tcPr marL="68580" marR="68580" marT="34290" marB="34290"/>
                </a:tc>
                <a:tc>
                  <a:txBody>
                    <a:bodyPr/>
                    <a:lstStyle/>
                    <a:p>
                      <a:r>
                        <a:rPr lang="en-US" sz="1400" b="1" dirty="0"/>
                        <a:t>Millisecond delays</a:t>
                      </a:r>
                    </a:p>
                  </a:txBody>
                  <a:tcPr marL="68580" marR="68580" marT="34290" marB="34290"/>
                </a:tc>
                <a:extLst>
                  <a:ext uri="{0D108BD9-81ED-4DB2-BD59-A6C34878D82A}">
                    <a16:rowId xmlns:a16="http://schemas.microsoft.com/office/drawing/2014/main" val="4185657540"/>
                  </a:ext>
                </a:extLst>
              </a:tr>
              <a:tr h="1097280">
                <a:tc>
                  <a:txBody>
                    <a:bodyPr/>
                    <a:lstStyle/>
                    <a:p>
                      <a:r>
                        <a:rPr lang="en-US" sz="1400" b="1" dirty="0"/>
                        <a:t>BaO2/Se</a:t>
                      </a:r>
                    </a:p>
                    <a:p>
                      <a:r>
                        <a:rPr lang="en-US" sz="1400" b="1" dirty="0"/>
                        <a:t>Fe/KMnO4</a:t>
                      </a:r>
                    </a:p>
                    <a:p>
                      <a:r>
                        <a:rPr lang="en-US" sz="1400" b="1" dirty="0"/>
                        <a:t>Sb/KMnO4</a:t>
                      </a:r>
                    </a:p>
                    <a:p>
                      <a:r>
                        <a:rPr lang="en-US" sz="1400" b="1" dirty="0"/>
                        <a:t>B/BaCrO4</a:t>
                      </a:r>
                    </a:p>
                    <a:p>
                      <a:r>
                        <a:rPr lang="en-US" sz="1400" b="1" dirty="0"/>
                        <a:t>KNO3/C/S</a:t>
                      </a:r>
                    </a:p>
                  </a:txBody>
                  <a:tcPr marL="68580" marR="68580" marT="34290" marB="34290">
                    <a:solidFill>
                      <a:schemeClr val="accent3">
                        <a:lumMod val="60000"/>
                        <a:lumOff val="40000"/>
                      </a:schemeClr>
                    </a:solidFill>
                  </a:tcPr>
                </a:tc>
                <a:tc>
                  <a:txBody>
                    <a:bodyPr/>
                    <a:lstStyle/>
                    <a:p>
                      <a:r>
                        <a:rPr lang="en-US" sz="1400" b="1" dirty="0"/>
                        <a:t>Second delays</a:t>
                      </a:r>
                    </a:p>
                  </a:txBody>
                  <a:tcPr marL="68580" marR="68580" marT="34290" marB="34290">
                    <a:solidFill>
                      <a:schemeClr val="accent3">
                        <a:lumMod val="60000"/>
                        <a:lumOff val="40000"/>
                      </a:schemeClr>
                    </a:solidFill>
                  </a:tcPr>
                </a:tc>
                <a:extLst>
                  <a:ext uri="{0D108BD9-81ED-4DB2-BD59-A6C34878D82A}">
                    <a16:rowId xmlns:a16="http://schemas.microsoft.com/office/drawing/2014/main" val="2668943513"/>
                  </a:ext>
                </a:extLst>
              </a:tr>
              <a:tr h="278130">
                <a:tc>
                  <a:txBody>
                    <a:bodyPr/>
                    <a:lstStyle/>
                    <a:p>
                      <a:r>
                        <a:rPr lang="en-US" sz="1400" b="1" dirty="0"/>
                        <a:t>W/BaCrO4/KClO4</a:t>
                      </a:r>
                    </a:p>
                  </a:txBody>
                  <a:tcPr marL="68580" marR="68580" marT="34290" marB="34290">
                    <a:solidFill>
                      <a:srgbClr val="92D050"/>
                    </a:solidFill>
                  </a:tcPr>
                </a:tc>
                <a:tc>
                  <a:txBody>
                    <a:bodyPr/>
                    <a:lstStyle/>
                    <a:p>
                      <a:r>
                        <a:rPr lang="en-US" sz="1400" b="1" dirty="0"/>
                        <a:t>Long delays</a:t>
                      </a:r>
                    </a:p>
                  </a:txBody>
                  <a:tcPr marL="68580" marR="68580" marT="34290" marB="34290">
                    <a:solidFill>
                      <a:srgbClr val="92D050"/>
                    </a:solidFill>
                  </a:tcPr>
                </a:tc>
                <a:extLst>
                  <a:ext uri="{0D108BD9-81ED-4DB2-BD59-A6C34878D82A}">
                    <a16:rowId xmlns:a16="http://schemas.microsoft.com/office/drawing/2014/main" val="3721551207"/>
                  </a:ext>
                </a:extLst>
              </a:tr>
            </a:tbl>
          </a:graphicData>
        </a:graphic>
      </p:graphicFrame>
      <p:sp>
        <p:nvSpPr>
          <p:cNvPr id="6" name="Text Placeholder 5">
            <a:extLst>
              <a:ext uri="{FF2B5EF4-FFF2-40B4-BE49-F238E27FC236}">
                <a16:creationId xmlns:a16="http://schemas.microsoft.com/office/drawing/2014/main" id="{C2F88456-4741-0799-375F-8F36C5A8AB8B}"/>
              </a:ext>
            </a:extLst>
          </p:cNvPr>
          <p:cNvSpPr>
            <a:spLocks noGrp="1"/>
          </p:cNvSpPr>
          <p:nvPr>
            <p:ph type="body" sz="quarter" idx="18"/>
          </p:nvPr>
        </p:nvSpPr>
        <p:spPr/>
        <p:txBody>
          <a:bodyPr/>
          <a:lstStyle/>
          <a:p>
            <a:r>
              <a:rPr lang="en-US" dirty="0">
                <a:solidFill>
                  <a:schemeClr val="tx1"/>
                </a:solidFill>
              </a:rPr>
              <a:t>A rule of thumb for delays</a:t>
            </a:r>
          </a:p>
        </p:txBody>
      </p:sp>
    </p:spTree>
    <p:extLst>
      <p:ext uri="{BB962C8B-B14F-4D97-AF65-F5344CB8AC3E}">
        <p14:creationId xmlns:p14="http://schemas.microsoft.com/office/powerpoint/2010/main" val="2775172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group of people running in a warehouse&#10;&#10;AI-generated content may be incorrect.">
            <a:extLst>
              <a:ext uri="{FF2B5EF4-FFF2-40B4-BE49-F238E27FC236}">
                <a16:creationId xmlns:a16="http://schemas.microsoft.com/office/drawing/2014/main" id="{F18DD755-0F7F-E177-FB71-27EEA4145552}"/>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a:xfrm>
            <a:off x="16" y="1194750"/>
            <a:ext cx="9143984" cy="4239000"/>
          </a:xfrm>
          <a:noFill/>
        </p:spPr>
      </p:pic>
      <p:sp>
        <p:nvSpPr>
          <p:cNvPr id="4" name="Title 3">
            <a:extLst>
              <a:ext uri="{FF2B5EF4-FFF2-40B4-BE49-F238E27FC236}">
                <a16:creationId xmlns:a16="http://schemas.microsoft.com/office/drawing/2014/main" id="{2BD3BBDF-5DBF-8E05-79F9-E55DFB793A89}"/>
              </a:ext>
            </a:extLst>
          </p:cNvPr>
          <p:cNvSpPr>
            <a:spLocks noGrp="1"/>
          </p:cNvSpPr>
          <p:nvPr>
            <p:ph type="title"/>
          </p:nvPr>
        </p:nvSpPr>
        <p:spPr>
          <a:xfrm>
            <a:off x="3027179" y="1398247"/>
            <a:ext cx="5918400" cy="1111826"/>
          </a:xfrm>
        </p:spPr>
        <p:txBody>
          <a:bodyPr anchor="ctr">
            <a:normAutofit/>
          </a:bodyPr>
          <a:lstStyle/>
          <a:p>
            <a:r>
              <a:rPr lang="en-US" dirty="0">
                <a:solidFill>
                  <a:schemeClr val="tx1"/>
                </a:solidFill>
              </a:rPr>
              <a:t>Gas</a:t>
            </a:r>
          </a:p>
        </p:txBody>
      </p:sp>
      <p:sp>
        <p:nvSpPr>
          <p:cNvPr id="5" name="Text Placeholder 4">
            <a:extLst>
              <a:ext uri="{FF2B5EF4-FFF2-40B4-BE49-F238E27FC236}">
                <a16:creationId xmlns:a16="http://schemas.microsoft.com/office/drawing/2014/main" id="{AEBC7BE7-F4FA-9197-563F-C73FE071FBE8}"/>
              </a:ext>
            </a:extLst>
          </p:cNvPr>
          <p:cNvSpPr>
            <a:spLocks noGrp="1"/>
          </p:cNvSpPr>
          <p:nvPr>
            <p:ph type="body" sz="quarter" idx="20"/>
          </p:nvPr>
        </p:nvSpPr>
        <p:spPr>
          <a:xfrm>
            <a:off x="3226102" y="2510072"/>
            <a:ext cx="5337953" cy="567000"/>
          </a:xfrm>
        </p:spPr>
        <p:txBody>
          <a:bodyPr anchor="b">
            <a:normAutofit lnSpcReduction="10000"/>
          </a:bodyPr>
          <a:lstStyle/>
          <a:p>
            <a:pPr>
              <a:spcAft>
                <a:spcPts val="450"/>
              </a:spcAft>
            </a:pPr>
            <a:r>
              <a:rPr lang="en-US" dirty="0">
                <a:solidFill>
                  <a:schemeClr val="tx1"/>
                </a:solidFill>
              </a:rPr>
              <a:t>When we need to use the products of combustion to facilitate expansion</a:t>
            </a:r>
          </a:p>
        </p:txBody>
      </p:sp>
    </p:spTree>
    <p:extLst>
      <p:ext uri="{BB962C8B-B14F-4D97-AF65-F5344CB8AC3E}">
        <p14:creationId xmlns:p14="http://schemas.microsoft.com/office/powerpoint/2010/main" val="9102757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type="title"/>
          </p:nvPr>
        </p:nvSpPr>
        <p:spPr>
          <a:xfrm>
            <a:off x="632222" y="996226"/>
            <a:ext cx="6172200" cy="583406"/>
          </a:xfrm>
        </p:spPr>
        <p:txBody>
          <a:bodyPr/>
          <a:lstStyle/>
          <a:p>
            <a:r>
              <a:rPr lang="en-GB" altLang="en-US" dirty="0"/>
              <a:t>Car Air Bags</a:t>
            </a:r>
          </a:p>
        </p:txBody>
      </p:sp>
      <p:grpSp>
        <p:nvGrpSpPr>
          <p:cNvPr id="61443" name="Group 4"/>
          <p:cNvGrpSpPr>
            <a:grpSpLocks/>
          </p:cNvGrpSpPr>
          <p:nvPr/>
        </p:nvGrpSpPr>
        <p:grpSpPr bwMode="auto">
          <a:xfrm>
            <a:off x="1381126" y="1462024"/>
            <a:ext cx="6172200" cy="4254027"/>
            <a:chOff x="89" y="1089"/>
            <a:chExt cx="4481" cy="3017"/>
          </a:xfrm>
        </p:grpSpPr>
        <p:sp>
          <p:nvSpPr>
            <p:cNvPr id="61445" name="Text Box 5"/>
            <p:cNvSpPr txBox="1">
              <a:spLocks noChangeArrowheads="1"/>
            </p:cNvSpPr>
            <p:nvPr/>
          </p:nvSpPr>
          <p:spPr bwMode="auto">
            <a:xfrm>
              <a:off x="2160" y="3648"/>
              <a:ext cx="1488" cy="458"/>
            </a:xfrm>
            <a:prstGeom prst="rect">
              <a:avLst/>
            </a:prstGeom>
            <a:noFill/>
            <a:ln w="9525">
              <a:noFill/>
              <a:miter lim="800000"/>
              <a:headEnd/>
              <a:tailEnd/>
            </a:ln>
          </p:spPr>
          <p:txBody>
            <a:bodyPr>
              <a:spAutoFit/>
            </a:bodyPr>
            <a:lstStyle/>
            <a:p>
              <a:pPr eaLnBrk="0" hangingPunct="0">
                <a:spcBef>
                  <a:spcPct val="50000"/>
                </a:spcBef>
              </a:pPr>
              <a:r>
                <a:rPr lang="en-GB" altLang="en-US">
                  <a:latin typeface="+mj-lt"/>
                  <a:ea typeface="ＭＳ Ｐゴシック" pitchFamily="34" charset="-128"/>
                </a:rPr>
                <a:t>Electrically Initiated</a:t>
              </a:r>
            </a:p>
          </p:txBody>
        </p:sp>
        <p:pic>
          <p:nvPicPr>
            <p:cNvPr id="61446" name="Picture 6" descr="pyromechanism - inflator driver side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32" y="1089"/>
              <a:ext cx="3438" cy="2488"/>
            </a:xfrm>
            <a:prstGeom prst="rect">
              <a:avLst/>
            </a:prstGeom>
            <a:noFill/>
            <a:ln w="9525">
              <a:noFill/>
              <a:miter lim="800000"/>
              <a:headEnd/>
              <a:tailEnd/>
            </a:ln>
          </p:spPr>
        </p:pic>
        <p:sp>
          <p:nvSpPr>
            <p:cNvPr id="61447" name="Text Box 7"/>
            <p:cNvSpPr txBox="1">
              <a:spLocks noChangeArrowheads="1"/>
            </p:cNvSpPr>
            <p:nvPr/>
          </p:nvSpPr>
          <p:spPr bwMode="auto">
            <a:xfrm>
              <a:off x="2072" y="1117"/>
              <a:ext cx="523" cy="229"/>
            </a:xfrm>
            <a:prstGeom prst="rect">
              <a:avLst/>
            </a:prstGeom>
            <a:noFill/>
            <a:ln w="9525">
              <a:noFill/>
              <a:miter lim="800000"/>
              <a:headEnd/>
              <a:tailEnd/>
            </a:ln>
          </p:spPr>
          <p:txBody>
            <a:bodyPr wrap="none" anchor="ctr">
              <a:spAutoFit/>
            </a:bodyPr>
            <a:lstStyle/>
            <a:p>
              <a:pPr algn="ctr" eaLnBrk="0" hangingPunct="0"/>
              <a:r>
                <a:rPr lang="en-GB" altLang="en-US" sz="1500" dirty="0">
                  <a:latin typeface="+mj-lt"/>
                  <a:ea typeface="ＭＳ Ｐゴシック" pitchFamily="34" charset="-128"/>
                </a:rPr>
                <a:t>Igniter</a:t>
              </a:r>
            </a:p>
          </p:txBody>
        </p:sp>
        <p:sp>
          <p:nvSpPr>
            <p:cNvPr id="61448" name="Text Box 8"/>
            <p:cNvSpPr txBox="1">
              <a:spLocks noChangeArrowheads="1"/>
            </p:cNvSpPr>
            <p:nvPr/>
          </p:nvSpPr>
          <p:spPr bwMode="auto">
            <a:xfrm>
              <a:off x="1357" y="1546"/>
              <a:ext cx="733" cy="229"/>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rPr>
                <a:t>Enhancer</a:t>
              </a:r>
            </a:p>
          </p:txBody>
        </p:sp>
        <p:sp>
          <p:nvSpPr>
            <p:cNvPr id="61449" name="Text Box 9"/>
            <p:cNvSpPr txBox="1">
              <a:spLocks noChangeArrowheads="1"/>
            </p:cNvSpPr>
            <p:nvPr/>
          </p:nvSpPr>
          <p:spPr bwMode="auto">
            <a:xfrm>
              <a:off x="89" y="1966"/>
              <a:ext cx="1091" cy="393"/>
            </a:xfrm>
            <a:prstGeom prst="rect">
              <a:avLst/>
            </a:prstGeom>
            <a:noFill/>
            <a:ln w="9525">
              <a:noFill/>
              <a:miter lim="800000"/>
              <a:headEnd/>
              <a:tailEnd/>
            </a:ln>
          </p:spPr>
          <p:txBody>
            <a:bodyPr wrap="none" anchor="ctr">
              <a:spAutoFit/>
            </a:bodyPr>
            <a:lstStyle/>
            <a:p>
              <a:pPr eaLnBrk="0" hangingPunct="0"/>
              <a:r>
                <a:rPr lang="en-GB" altLang="en-US" sz="1500">
                  <a:latin typeface="+mj-lt"/>
                  <a:ea typeface="ＭＳ Ｐゴシック" pitchFamily="34" charset="-128"/>
                </a:rPr>
                <a:t>Gas generating</a:t>
              </a:r>
            </a:p>
            <a:p>
              <a:pPr eaLnBrk="0" hangingPunct="0"/>
              <a:r>
                <a:rPr lang="en-GB" altLang="en-US" sz="1500">
                  <a:latin typeface="+mj-lt"/>
                  <a:ea typeface="ＭＳ Ｐゴシック" pitchFamily="34" charset="-128"/>
                </a:rPr>
                <a:t>composition</a:t>
              </a:r>
            </a:p>
          </p:txBody>
        </p:sp>
        <p:sp>
          <p:nvSpPr>
            <p:cNvPr id="61450" name="Line 10"/>
            <p:cNvSpPr>
              <a:spLocks noChangeShapeType="1"/>
            </p:cNvSpPr>
            <p:nvPr/>
          </p:nvSpPr>
          <p:spPr bwMode="auto">
            <a:xfrm>
              <a:off x="2415" y="1376"/>
              <a:ext cx="373" cy="1086"/>
            </a:xfrm>
            <a:prstGeom prst="line">
              <a:avLst/>
            </a:prstGeom>
            <a:noFill/>
            <a:ln w="19050">
              <a:solidFill>
                <a:srgbClr val="FFC000"/>
              </a:solidFill>
              <a:round/>
              <a:headEnd/>
              <a:tailEnd type="stealth" w="med" len="sm"/>
            </a:ln>
          </p:spPr>
          <p:txBody>
            <a:bodyPr wrap="none" anchor="ctr">
              <a:spAutoFit/>
            </a:bodyPr>
            <a:lstStyle/>
            <a:p>
              <a:endParaRPr lang="en-US"/>
            </a:p>
          </p:txBody>
        </p:sp>
        <p:sp>
          <p:nvSpPr>
            <p:cNvPr id="61451" name="Line 11"/>
            <p:cNvSpPr>
              <a:spLocks noChangeShapeType="1"/>
            </p:cNvSpPr>
            <p:nvPr/>
          </p:nvSpPr>
          <p:spPr bwMode="auto">
            <a:xfrm>
              <a:off x="2084" y="1800"/>
              <a:ext cx="652" cy="1252"/>
            </a:xfrm>
            <a:prstGeom prst="line">
              <a:avLst/>
            </a:prstGeom>
            <a:noFill/>
            <a:ln w="19050">
              <a:solidFill>
                <a:srgbClr val="FFC000"/>
              </a:solidFill>
              <a:round/>
              <a:headEnd/>
              <a:tailEnd type="stealth" w="med" len="sm"/>
            </a:ln>
          </p:spPr>
          <p:txBody>
            <a:bodyPr wrap="none" anchor="ctr">
              <a:spAutoFit/>
            </a:bodyPr>
            <a:lstStyle/>
            <a:p>
              <a:endParaRPr lang="en-US"/>
            </a:p>
          </p:txBody>
        </p:sp>
        <p:sp>
          <p:nvSpPr>
            <p:cNvPr id="61452" name="Line 12"/>
            <p:cNvSpPr>
              <a:spLocks noChangeShapeType="1"/>
            </p:cNvSpPr>
            <p:nvPr/>
          </p:nvSpPr>
          <p:spPr bwMode="auto">
            <a:xfrm>
              <a:off x="1164" y="2235"/>
              <a:ext cx="838" cy="475"/>
            </a:xfrm>
            <a:prstGeom prst="line">
              <a:avLst/>
            </a:prstGeom>
            <a:noFill/>
            <a:ln w="19050">
              <a:solidFill>
                <a:srgbClr val="FFC000"/>
              </a:solidFill>
              <a:round/>
              <a:headEnd/>
              <a:tailEnd type="stealth" w="med" len="sm"/>
            </a:ln>
          </p:spPr>
          <p:txBody>
            <a:bodyPr wrap="none" anchor="ctr">
              <a:spAutoFit/>
            </a:bodyPr>
            <a:lstStyle/>
            <a:p>
              <a:endParaRPr lang="en-US"/>
            </a:p>
          </p:txBody>
        </p:sp>
      </p:grpSp>
      <p:sp>
        <p:nvSpPr>
          <p:cNvPr id="61444" name="Text Box 16"/>
          <p:cNvSpPr txBox="1">
            <a:spLocks noChangeArrowheads="1"/>
          </p:cNvSpPr>
          <p:nvPr/>
        </p:nvSpPr>
        <p:spPr bwMode="auto">
          <a:xfrm>
            <a:off x="1381126" y="5530454"/>
            <a:ext cx="2427685" cy="646331"/>
          </a:xfrm>
          <a:prstGeom prst="rect">
            <a:avLst/>
          </a:prstGeom>
          <a:noFill/>
          <a:ln w="9525">
            <a:noFill/>
            <a:miter lim="800000"/>
            <a:headEnd/>
            <a:tailEnd/>
          </a:ln>
        </p:spPr>
        <p:txBody>
          <a:bodyPr wrap="square">
            <a:spAutoFit/>
          </a:bodyPr>
          <a:lstStyle/>
          <a:p>
            <a:pPr eaLnBrk="0" hangingPunct="0">
              <a:spcBef>
                <a:spcPct val="50000"/>
              </a:spcBef>
            </a:pPr>
            <a:r>
              <a:rPr lang="en-GB" altLang="en-US">
                <a:latin typeface="Times New Roman" pitchFamily="18" charset="0"/>
                <a:ea typeface="ＭＳ Ｐゴシック" pitchFamily="34" charset="-128"/>
              </a:rPr>
              <a:t>After </a:t>
            </a:r>
            <a:r>
              <a:rPr lang="en-GB" altLang="en-US" i="1">
                <a:latin typeface="Times New Roman" pitchFamily="18" charset="0"/>
                <a:ea typeface="ＭＳ Ｐゴシック" pitchFamily="34" charset="-128"/>
              </a:rPr>
              <a:t>Breed Technologies Inc</a:t>
            </a:r>
            <a:r>
              <a:rPr lang="en-GB" altLang="en-US">
                <a:latin typeface="Times New Roman" pitchFamily="18" charset="0"/>
                <a:ea typeface="ＭＳ Ｐゴシック" pitchFamily="34" charset="-128"/>
              </a:rPr>
              <a:t>.</a:t>
            </a:r>
          </a:p>
        </p:txBody>
      </p:sp>
    </p:spTree>
    <p:extLst>
      <p:ext uri="{BB962C8B-B14F-4D97-AF65-F5344CB8AC3E}">
        <p14:creationId xmlns:p14="http://schemas.microsoft.com/office/powerpoint/2010/main" val="1874894531"/>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5"/>
          <p:cNvSpPr>
            <a:spLocks noGrp="1" noChangeArrowheads="1"/>
          </p:cNvSpPr>
          <p:nvPr>
            <p:ph type="title"/>
          </p:nvPr>
        </p:nvSpPr>
        <p:spPr>
          <a:xfrm>
            <a:off x="424260" y="857251"/>
            <a:ext cx="7291388" cy="594122"/>
          </a:xfrm>
        </p:spPr>
        <p:txBody>
          <a:bodyPr/>
          <a:lstStyle/>
          <a:p>
            <a:r>
              <a:rPr lang="en-GB" altLang="en-US" dirty="0"/>
              <a:t>Car Airbags - Pyrotechnic Compositions</a:t>
            </a:r>
          </a:p>
        </p:txBody>
      </p:sp>
      <p:sp>
        <p:nvSpPr>
          <p:cNvPr id="65538" name="Text Box 2"/>
          <p:cNvSpPr txBox="1">
            <a:spLocks noChangeArrowheads="1"/>
          </p:cNvSpPr>
          <p:nvPr/>
        </p:nvSpPr>
        <p:spPr bwMode="auto">
          <a:xfrm>
            <a:off x="1331120" y="2010967"/>
            <a:ext cx="3489722" cy="2100575"/>
          </a:xfrm>
          <a:prstGeom prst="rect">
            <a:avLst/>
          </a:prstGeom>
          <a:noFill/>
          <a:ln w="9525">
            <a:solidFill>
              <a:schemeClr val="tx1"/>
            </a:solidFill>
            <a:miter lim="800000"/>
            <a:headEnd/>
            <a:tailEnd/>
          </a:ln>
        </p:spPr>
        <p:txBody>
          <a:bodyPr wrap="square">
            <a:spAutoFit/>
          </a:bodyPr>
          <a:lstStyle/>
          <a:p>
            <a:pPr algn="ctr" eaLnBrk="0" hangingPunct="0">
              <a:spcBef>
                <a:spcPct val="50000"/>
              </a:spcBef>
            </a:pPr>
            <a:r>
              <a:rPr lang="en-GB" altLang="en-US" sz="1500" dirty="0">
                <a:latin typeface="+mj-lt"/>
                <a:ea typeface="ＭＳ Ｐゴシック" pitchFamily="34" charset="-128"/>
                <a:cs typeface="Times New Roman" pitchFamily="18" charset="0"/>
              </a:rPr>
              <a:t>Early Gas </a:t>
            </a:r>
            <a:r>
              <a:rPr lang="en-GB" altLang="en-US" sz="1500" dirty="0" err="1">
                <a:latin typeface="+mj-lt"/>
                <a:ea typeface="ＭＳ Ｐゴシック" pitchFamily="34" charset="-128"/>
                <a:cs typeface="Times New Roman" pitchFamily="18" charset="0"/>
              </a:rPr>
              <a:t>Generant</a:t>
            </a:r>
            <a:endParaRPr lang="en-GB" altLang="en-US" sz="1500" dirty="0">
              <a:latin typeface="+mj-lt"/>
              <a:ea typeface="ＭＳ Ｐゴシック" pitchFamily="34" charset="-128"/>
              <a:cs typeface="Times New Roman" pitchFamily="18" charset="0"/>
            </a:endParaRPr>
          </a:p>
          <a:p>
            <a:pPr eaLnBrk="0" hangingPunct="0">
              <a:spcBef>
                <a:spcPct val="50000"/>
              </a:spcBef>
            </a:pPr>
            <a:r>
              <a:rPr lang="en-GB" altLang="en-US" sz="1500" dirty="0">
                <a:latin typeface="+mj-lt"/>
                <a:ea typeface="ＭＳ Ｐゴシック" pitchFamily="34" charset="-128"/>
                <a:cs typeface="Times New Roman" pitchFamily="18" charset="0"/>
              </a:rPr>
              <a:t>Sodium </a:t>
            </a:r>
            <a:r>
              <a:rPr lang="en-GB" altLang="en-US" sz="1500" dirty="0" err="1">
                <a:latin typeface="+mj-lt"/>
                <a:ea typeface="ＭＳ Ｐゴシック" pitchFamily="34" charset="-128"/>
                <a:cs typeface="Times New Roman" pitchFamily="18" charset="0"/>
              </a:rPr>
              <a:t>Azide</a:t>
            </a:r>
            <a:r>
              <a:rPr lang="en-GB" altLang="en-US" sz="1500" dirty="0">
                <a:latin typeface="+mj-lt"/>
                <a:ea typeface="ＭＳ Ｐゴシック" pitchFamily="34" charset="-128"/>
                <a:cs typeface="Times New Roman" pitchFamily="18" charset="0"/>
              </a:rPr>
              <a:t>.               63</a:t>
            </a:r>
          </a:p>
          <a:p>
            <a:pPr eaLnBrk="0" hangingPunct="0">
              <a:spcBef>
                <a:spcPct val="30000"/>
              </a:spcBef>
            </a:pPr>
            <a:r>
              <a:rPr lang="en-GB" altLang="en-US" sz="1500" dirty="0">
                <a:latin typeface="+mj-lt"/>
                <a:ea typeface="ＭＳ Ｐゴシック" pitchFamily="34" charset="-128"/>
                <a:cs typeface="Times New Roman" pitchFamily="18" charset="0"/>
              </a:rPr>
              <a:t>Sodium Nitrate              19		                   </a:t>
            </a:r>
          </a:p>
          <a:p>
            <a:pPr eaLnBrk="0" hangingPunct="0">
              <a:spcBef>
                <a:spcPct val="30000"/>
              </a:spcBef>
            </a:pPr>
            <a:r>
              <a:rPr lang="en-GB" altLang="en-US" sz="1500" dirty="0">
                <a:latin typeface="+mj-lt"/>
                <a:ea typeface="ＭＳ Ｐゴシック" pitchFamily="34" charset="-128"/>
                <a:cs typeface="Times New Roman" pitchFamily="18" charset="0"/>
              </a:rPr>
              <a:t>Silicon Dioxide              17</a:t>
            </a:r>
          </a:p>
          <a:p>
            <a:pPr eaLnBrk="0" hangingPunct="0">
              <a:spcBef>
                <a:spcPct val="30000"/>
              </a:spcBef>
            </a:pPr>
            <a:r>
              <a:rPr lang="en-GB" altLang="en-US" sz="1500" dirty="0">
                <a:latin typeface="+mj-lt"/>
                <a:ea typeface="ＭＳ Ｐゴシック" pitchFamily="34" charset="-128"/>
                <a:cs typeface="Times New Roman" pitchFamily="18" charset="0"/>
              </a:rPr>
              <a:t>Magnesium Silicate.      0.5</a:t>
            </a:r>
          </a:p>
          <a:p>
            <a:pPr eaLnBrk="0" hangingPunct="0">
              <a:spcBef>
                <a:spcPct val="30000"/>
              </a:spcBef>
            </a:pPr>
            <a:r>
              <a:rPr lang="en-GB" altLang="en-US" sz="1500" dirty="0">
                <a:latin typeface="+mj-lt"/>
                <a:ea typeface="ＭＳ Ｐゴシック" pitchFamily="34" charset="-128"/>
                <a:cs typeface="Times New Roman" pitchFamily="18" charset="0"/>
              </a:rPr>
              <a:t>aluminium oxide.           0.5</a:t>
            </a:r>
          </a:p>
        </p:txBody>
      </p:sp>
      <p:sp>
        <p:nvSpPr>
          <p:cNvPr id="65539" name="Text Box 3"/>
          <p:cNvSpPr txBox="1">
            <a:spLocks noChangeArrowheads="1"/>
          </p:cNvSpPr>
          <p:nvPr/>
        </p:nvSpPr>
        <p:spPr bwMode="auto">
          <a:xfrm>
            <a:off x="4895851" y="2010967"/>
            <a:ext cx="2908697" cy="1269578"/>
          </a:xfrm>
          <a:prstGeom prst="rect">
            <a:avLst/>
          </a:prstGeom>
          <a:noFill/>
          <a:ln w="9525">
            <a:solidFill>
              <a:schemeClr val="tx1"/>
            </a:solidFill>
            <a:miter lim="800000"/>
            <a:headEnd/>
            <a:tailEnd/>
          </a:ln>
        </p:spPr>
        <p:txBody>
          <a:bodyPr wrap="square">
            <a:spAutoFit/>
          </a:bodyPr>
          <a:lstStyle/>
          <a:p>
            <a:pPr algn="ctr" eaLnBrk="0" hangingPunct="0">
              <a:spcBef>
                <a:spcPct val="50000"/>
              </a:spcBef>
            </a:pPr>
            <a:r>
              <a:rPr lang="en-GB" altLang="en-US" sz="1500" dirty="0">
                <a:latin typeface="+mj-lt"/>
                <a:ea typeface="ＭＳ Ｐゴシック" pitchFamily="34" charset="-128"/>
                <a:cs typeface="Times New Roman" pitchFamily="18" charset="0"/>
              </a:rPr>
              <a:t>Typical Enhancer</a:t>
            </a:r>
          </a:p>
          <a:p>
            <a:pPr eaLnBrk="0" hangingPunct="0">
              <a:spcBef>
                <a:spcPct val="50000"/>
              </a:spcBef>
            </a:pPr>
            <a:r>
              <a:rPr lang="en-GB" altLang="en-US" sz="1500" dirty="0">
                <a:latin typeface="+mj-lt"/>
                <a:ea typeface="ＭＳ Ｐゴシック" pitchFamily="34" charset="-128"/>
                <a:cs typeface="Times New Roman" pitchFamily="18" charset="0"/>
              </a:rPr>
              <a:t>Boron                     25</a:t>
            </a:r>
          </a:p>
          <a:p>
            <a:pPr eaLnBrk="0" hangingPunct="0">
              <a:spcBef>
                <a:spcPct val="30000"/>
              </a:spcBef>
            </a:pPr>
            <a:r>
              <a:rPr lang="en-GB" altLang="en-US" sz="1500" dirty="0">
                <a:latin typeface="+mj-lt"/>
                <a:ea typeface="ＭＳ Ｐゴシック" pitchFamily="34" charset="-128"/>
                <a:cs typeface="Times New Roman" pitchFamily="18" charset="0"/>
              </a:rPr>
              <a:t>Potassium Nitrate  65</a:t>
            </a:r>
          </a:p>
          <a:p>
            <a:pPr eaLnBrk="0" hangingPunct="0">
              <a:spcBef>
                <a:spcPct val="30000"/>
              </a:spcBef>
            </a:pPr>
            <a:r>
              <a:rPr lang="en-GB" altLang="en-US" sz="1500" dirty="0">
                <a:latin typeface="+mj-lt"/>
                <a:ea typeface="ＭＳ Ｐゴシック" pitchFamily="34" charset="-128"/>
                <a:cs typeface="Times New Roman" pitchFamily="18" charset="0"/>
              </a:rPr>
              <a:t>Binder                    10</a:t>
            </a:r>
          </a:p>
        </p:txBody>
      </p:sp>
      <p:sp>
        <p:nvSpPr>
          <p:cNvPr id="65540" name="Text Box 4"/>
          <p:cNvSpPr txBox="1">
            <a:spLocks noChangeArrowheads="1"/>
          </p:cNvSpPr>
          <p:nvPr/>
        </p:nvSpPr>
        <p:spPr bwMode="auto">
          <a:xfrm>
            <a:off x="1331120" y="4667878"/>
            <a:ext cx="5876925" cy="784830"/>
          </a:xfrm>
          <a:prstGeom prst="rect">
            <a:avLst/>
          </a:prstGeom>
          <a:noFill/>
          <a:ln w="9525">
            <a:noFill/>
            <a:miter lim="800000"/>
            <a:headEnd/>
            <a:tailEnd/>
          </a:ln>
        </p:spPr>
        <p:txBody>
          <a:bodyPr wrap="square">
            <a:spAutoFit/>
          </a:bodyPr>
          <a:lstStyle/>
          <a:p>
            <a:pPr eaLnBrk="0" hangingPunct="0">
              <a:spcBef>
                <a:spcPct val="50000"/>
              </a:spcBef>
            </a:pPr>
            <a:r>
              <a:rPr lang="en-US" altLang="en-US" dirty="0">
                <a:latin typeface="+mj-lt"/>
                <a:ea typeface="ＭＳ Ｐゴシック" pitchFamily="34" charset="-128"/>
                <a:cs typeface="Times New Roman" pitchFamily="18" charset="0"/>
              </a:rPr>
              <a:t>5NaN</a:t>
            </a:r>
            <a:r>
              <a:rPr lang="en-US" altLang="en-US" baseline="-25000" dirty="0">
                <a:latin typeface="+mj-lt"/>
                <a:ea typeface="ＭＳ Ｐゴシック" pitchFamily="34" charset="-128"/>
                <a:cs typeface="Times New Roman" pitchFamily="18" charset="0"/>
              </a:rPr>
              <a:t>3</a:t>
            </a:r>
            <a:r>
              <a:rPr lang="en-US" altLang="en-US" dirty="0">
                <a:latin typeface="+mj-lt"/>
                <a:ea typeface="ＭＳ Ｐゴシック" pitchFamily="34" charset="-128"/>
                <a:cs typeface="Times New Roman" pitchFamily="18" charset="0"/>
              </a:rPr>
              <a:t> + NaNO</a:t>
            </a:r>
            <a:r>
              <a:rPr lang="en-US" altLang="en-US" baseline="-25000" dirty="0">
                <a:latin typeface="+mj-lt"/>
                <a:ea typeface="ＭＳ Ｐゴシック" pitchFamily="34" charset="-128"/>
                <a:cs typeface="Times New Roman" pitchFamily="18" charset="0"/>
              </a:rPr>
              <a:t>3</a:t>
            </a:r>
            <a:r>
              <a:rPr lang="en-US" altLang="en-US" dirty="0">
                <a:latin typeface="+mj-lt"/>
                <a:ea typeface="ＭＳ Ｐゴシック" pitchFamily="34" charset="-128"/>
                <a:cs typeface="Times New Roman" pitchFamily="18" charset="0"/>
              </a:rPr>
              <a:t> = 3Na</a:t>
            </a:r>
            <a:r>
              <a:rPr lang="en-US" altLang="en-US" baseline="-25000" dirty="0">
                <a:latin typeface="+mj-lt"/>
                <a:ea typeface="ＭＳ Ｐゴシック" pitchFamily="34" charset="-128"/>
                <a:cs typeface="Times New Roman" pitchFamily="18" charset="0"/>
              </a:rPr>
              <a:t>2</a:t>
            </a:r>
            <a:r>
              <a:rPr lang="en-US" altLang="en-US" dirty="0">
                <a:latin typeface="+mj-lt"/>
                <a:ea typeface="ＭＳ Ｐゴシック" pitchFamily="34" charset="-128"/>
                <a:cs typeface="Times New Roman" pitchFamily="18" charset="0"/>
              </a:rPr>
              <a:t>O + 8N</a:t>
            </a:r>
            <a:r>
              <a:rPr lang="en-US" altLang="en-US" baseline="-25000" dirty="0">
                <a:latin typeface="+mj-lt"/>
                <a:ea typeface="ＭＳ Ｐゴシック" pitchFamily="34" charset="-128"/>
                <a:cs typeface="Times New Roman" pitchFamily="18" charset="0"/>
              </a:rPr>
              <a:t>2</a:t>
            </a:r>
            <a:r>
              <a:rPr lang="en-US" altLang="en-US" dirty="0">
                <a:latin typeface="+mj-lt"/>
                <a:ea typeface="ＭＳ Ｐゴシック" pitchFamily="34" charset="-128"/>
                <a:cs typeface="Times New Roman" pitchFamily="18" charset="0"/>
              </a:rPr>
              <a:t>	</a:t>
            </a:r>
          </a:p>
          <a:p>
            <a:pPr eaLnBrk="0" hangingPunct="0">
              <a:spcBef>
                <a:spcPct val="50000"/>
              </a:spcBef>
            </a:pPr>
            <a:r>
              <a:rPr lang="el-GR" altLang="en-US" dirty="0">
                <a:latin typeface="+mj-lt"/>
                <a:ea typeface="ＭＳ Ｐゴシック" pitchFamily="34" charset="-128"/>
                <a:cs typeface="Times New Roman" pitchFamily="18" charset="0"/>
              </a:rPr>
              <a:t>Δ</a:t>
            </a:r>
            <a:r>
              <a:rPr lang="en-US" altLang="en-US" i="1" dirty="0">
                <a:latin typeface="+mj-lt"/>
                <a:ea typeface="ＭＳ Ｐゴシック" pitchFamily="34" charset="-128"/>
                <a:cs typeface="Times New Roman" pitchFamily="18" charset="0"/>
              </a:rPr>
              <a:t>H</a:t>
            </a:r>
            <a:r>
              <a:rPr lang="en-US" altLang="en-US" dirty="0">
                <a:latin typeface="+mj-lt"/>
                <a:ea typeface="ＭＳ Ｐゴシック" pitchFamily="34" charset="-128"/>
                <a:cs typeface="Times New Roman" pitchFamily="18" charset="0"/>
              </a:rPr>
              <a:t> = -892 kJ,    </a:t>
            </a:r>
            <a:r>
              <a:rPr lang="en-US" altLang="en-US" i="1" dirty="0">
                <a:latin typeface="+mj-lt"/>
                <a:ea typeface="ＭＳ Ｐゴシック" pitchFamily="34" charset="-128"/>
                <a:cs typeface="Times New Roman" pitchFamily="18" charset="0"/>
              </a:rPr>
              <a:t>q</a:t>
            </a:r>
            <a:r>
              <a:rPr lang="en-US" altLang="en-US" dirty="0">
                <a:latin typeface="+mj-lt"/>
                <a:ea typeface="ＭＳ Ｐゴシック" pitchFamily="34" charset="-128"/>
                <a:cs typeface="Times New Roman" pitchFamily="18" charset="0"/>
              </a:rPr>
              <a:t> = -2180 kJ kg</a:t>
            </a:r>
            <a:r>
              <a:rPr lang="en-US" altLang="en-US" baseline="30000" dirty="0">
                <a:latin typeface="+mj-lt"/>
                <a:ea typeface="ＭＳ Ｐゴシック" pitchFamily="34" charset="-128"/>
                <a:cs typeface="Times New Roman" pitchFamily="18" charset="0"/>
              </a:rPr>
              <a:t>-1</a:t>
            </a:r>
            <a:r>
              <a:rPr lang="en-US" altLang="en-US" dirty="0">
                <a:latin typeface="+mj-lt"/>
                <a:ea typeface="ＭＳ Ｐゴシック" pitchFamily="34" charset="-128"/>
                <a:cs typeface="Times New Roman" pitchFamily="18" charset="0"/>
              </a:rPr>
              <a:t>,</a:t>
            </a:r>
            <a:r>
              <a:rPr lang="en-US" altLang="en-US" baseline="30000" dirty="0">
                <a:latin typeface="+mj-lt"/>
                <a:ea typeface="ＭＳ Ｐゴシック" pitchFamily="34" charset="-128"/>
                <a:cs typeface="Times New Roman" pitchFamily="18" charset="0"/>
              </a:rPr>
              <a:t>   </a:t>
            </a:r>
            <a:r>
              <a:rPr lang="en-US" altLang="en-US" dirty="0">
                <a:latin typeface="+mj-lt"/>
                <a:ea typeface="ＭＳ Ｐゴシック" pitchFamily="34" charset="-128"/>
                <a:cs typeface="Times New Roman" pitchFamily="18" charset="0"/>
              </a:rPr>
              <a:t>V</a:t>
            </a:r>
            <a:r>
              <a:rPr lang="en-US" altLang="en-US" baseline="-25000" dirty="0">
                <a:latin typeface="+mj-lt"/>
                <a:ea typeface="ＭＳ Ｐゴシック" pitchFamily="34" charset="-128"/>
                <a:cs typeface="Times New Roman" pitchFamily="18" charset="0"/>
              </a:rPr>
              <a:t>N</a:t>
            </a:r>
            <a:r>
              <a:rPr lang="en-US" altLang="en-US" sz="1200" baseline="-25000" dirty="0">
                <a:latin typeface="+mj-lt"/>
                <a:ea typeface="ＭＳ Ｐゴシック" pitchFamily="34" charset="-128"/>
                <a:cs typeface="Times New Roman" pitchFamily="18" charset="0"/>
              </a:rPr>
              <a:t>2</a:t>
            </a:r>
            <a:r>
              <a:rPr lang="en-US" altLang="en-US" dirty="0">
                <a:latin typeface="+mj-lt"/>
                <a:ea typeface="ＭＳ Ｐゴシック" pitchFamily="34" charset="-128"/>
                <a:cs typeface="Times New Roman" pitchFamily="18" charset="0"/>
              </a:rPr>
              <a:t> =   43.7 litre.kg</a:t>
            </a:r>
            <a:r>
              <a:rPr lang="en-US" altLang="en-US" baseline="30000" dirty="0">
                <a:latin typeface="+mj-lt"/>
                <a:ea typeface="ＭＳ Ｐゴシック" pitchFamily="34" charset="-128"/>
                <a:cs typeface="Times New Roman" pitchFamily="18" charset="0"/>
              </a:rPr>
              <a:t>-1</a:t>
            </a:r>
          </a:p>
        </p:txBody>
      </p:sp>
    </p:spTree>
    <p:extLst>
      <p:ext uri="{BB962C8B-B14F-4D97-AF65-F5344CB8AC3E}">
        <p14:creationId xmlns:p14="http://schemas.microsoft.com/office/powerpoint/2010/main" val="1891154244"/>
      </p:ext>
    </p:extLst>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C1D1E-FFAC-DC65-FFC8-3EF25D13D12B}"/>
            </a:ext>
          </a:extLst>
        </p:cNvPr>
        <p:cNvGrpSpPr/>
        <p:nvPr/>
      </p:nvGrpSpPr>
      <p:grpSpPr>
        <a:xfrm>
          <a:off x="0" y="0"/>
          <a:ext cx="0" cy="0"/>
          <a:chOff x="0" y="0"/>
          <a:chExt cx="0" cy="0"/>
        </a:xfrm>
      </p:grpSpPr>
      <p:pic>
        <p:nvPicPr>
          <p:cNvPr id="9" name="Picture Placeholder 8" descr="Pink smoke in the air&#10;&#10;AI-generated content may be incorrect.">
            <a:extLst>
              <a:ext uri="{FF2B5EF4-FFF2-40B4-BE49-F238E27FC236}">
                <a16:creationId xmlns:a16="http://schemas.microsoft.com/office/drawing/2014/main" id="{07F79433-0979-4E5B-4966-A8115428A2DB}"/>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4" name="Title 3">
            <a:extLst>
              <a:ext uri="{FF2B5EF4-FFF2-40B4-BE49-F238E27FC236}">
                <a16:creationId xmlns:a16="http://schemas.microsoft.com/office/drawing/2014/main" id="{3D447FF6-B6EE-675C-F941-655ACC165041}"/>
              </a:ext>
            </a:extLst>
          </p:cNvPr>
          <p:cNvSpPr>
            <a:spLocks noGrp="1"/>
          </p:cNvSpPr>
          <p:nvPr>
            <p:ph type="title"/>
          </p:nvPr>
        </p:nvSpPr>
        <p:spPr/>
        <p:txBody>
          <a:bodyPr/>
          <a:lstStyle/>
          <a:p>
            <a:r>
              <a:rPr lang="en-US" dirty="0">
                <a:solidFill>
                  <a:schemeClr val="tx1"/>
                </a:solidFill>
              </a:rPr>
              <a:t>Smoke</a:t>
            </a:r>
          </a:p>
        </p:txBody>
      </p:sp>
      <p:sp>
        <p:nvSpPr>
          <p:cNvPr id="5" name="Text Placeholder 4">
            <a:extLst>
              <a:ext uri="{FF2B5EF4-FFF2-40B4-BE49-F238E27FC236}">
                <a16:creationId xmlns:a16="http://schemas.microsoft.com/office/drawing/2014/main" id="{97CE5244-8526-8CBF-73CE-AD32845F9B20}"/>
              </a:ext>
            </a:extLst>
          </p:cNvPr>
          <p:cNvSpPr>
            <a:spLocks noGrp="1"/>
          </p:cNvSpPr>
          <p:nvPr>
            <p:ph type="body" sz="quarter" idx="20"/>
          </p:nvPr>
        </p:nvSpPr>
        <p:spPr/>
        <p:txBody>
          <a:bodyPr/>
          <a:lstStyle/>
          <a:p>
            <a:endParaRPr lang="en-US"/>
          </a:p>
        </p:txBody>
      </p:sp>
    </p:spTree>
    <p:extLst>
      <p:ext uri="{BB962C8B-B14F-4D97-AF65-F5344CB8AC3E}">
        <p14:creationId xmlns:p14="http://schemas.microsoft.com/office/powerpoint/2010/main" val="15814791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308F5199-51E6-DEA3-6D7D-5DFD512E493E}"/>
              </a:ext>
            </a:extLst>
          </p:cNvPr>
          <p:cNvSpPr>
            <a:spLocks noGrp="1"/>
          </p:cNvSpPr>
          <p:nvPr>
            <p:ph type="title"/>
          </p:nvPr>
        </p:nvSpPr>
        <p:spPr>
          <a:xfrm>
            <a:off x="387350" y="93663"/>
            <a:ext cx="6435725" cy="522287"/>
          </a:xfrm>
        </p:spPr>
        <p:txBody>
          <a:bodyPr vert="horz" wrap="square" lIns="90488" tIns="44450" rIns="90488" bIns="44450" numCol="1" rtlCol="0" anchor="ctr" anchorCtr="0" compatLnSpc="1">
            <a:prstTxWarp prst="textNoShape">
              <a:avLst/>
            </a:prstTxWarp>
            <a:normAutofit/>
          </a:bodyPr>
          <a:lstStyle/>
          <a:p>
            <a:r>
              <a:rPr lang="en-US" altLang="en-US"/>
              <a:t>Pyrotechnic Smoke Compositions</a:t>
            </a:r>
          </a:p>
        </p:txBody>
      </p:sp>
      <p:sp>
        <p:nvSpPr>
          <p:cNvPr id="4" name="Rectangle 11">
            <a:extLst>
              <a:ext uri="{FF2B5EF4-FFF2-40B4-BE49-F238E27FC236}">
                <a16:creationId xmlns:a16="http://schemas.microsoft.com/office/drawing/2014/main" id="{B0ED0400-B4CC-3660-771C-8215ED913FFF}"/>
              </a:ext>
            </a:extLst>
          </p:cNvPr>
          <p:cNvSpPr txBox="1">
            <a:spLocks noChangeArrowheads="1"/>
          </p:cNvSpPr>
          <p:nvPr/>
        </p:nvSpPr>
        <p:spPr bwMode="auto">
          <a:xfrm>
            <a:off x="685800" y="1239838"/>
            <a:ext cx="3810000" cy="43751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342900" indent="-342900">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88938"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Signalling and Marking:</a:t>
            </a:r>
          </a:p>
          <a:p>
            <a:pPr marL="388938" lvl="2"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coloured smokes - day time signalling</a:t>
            </a:r>
          </a:p>
          <a:p>
            <a:pPr marL="388938" lvl="2"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coloured smokes - marking fall of shot/bomb for practice.</a:t>
            </a:r>
          </a:p>
          <a:p>
            <a:pPr marL="388938"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Screening (visible and infrared):</a:t>
            </a:r>
          </a:p>
          <a:p>
            <a:pPr marL="388938" lvl="2"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hand grenades</a:t>
            </a:r>
          </a:p>
          <a:p>
            <a:pPr marL="388938" lvl="2"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projected rounds for self-screening (vis and IR)</a:t>
            </a:r>
          </a:p>
          <a:p>
            <a:pPr marL="388938" lvl="3"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AFV</a:t>
            </a:r>
          </a:p>
          <a:p>
            <a:pPr marL="388938" lvl="1"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Projected rounds for remote screening (vis and IR):</a:t>
            </a:r>
          </a:p>
          <a:p>
            <a:pPr marL="388938" lvl="3"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artillery, tank, mortar</a:t>
            </a:r>
          </a:p>
          <a:p>
            <a:pPr marL="388938" lvl="1"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Emplaced or mobile munitions for longer duration screens:</a:t>
            </a:r>
          </a:p>
          <a:p>
            <a:pPr marL="388938" lvl="3"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smoke pots</a:t>
            </a:r>
          </a:p>
          <a:p>
            <a:pPr marL="388938" lvl="3" indent="-388938" defTabSz="685761">
              <a:lnSpc>
                <a:spcPct val="90000"/>
              </a:lnSpc>
              <a:spcBef>
                <a:spcPct val="10000"/>
              </a:spcBef>
              <a:spcAft>
                <a:spcPct val="10000"/>
              </a:spcAft>
              <a:buClr>
                <a:srgbClr val="FF1C1C"/>
              </a:buClr>
              <a:buSzPct val="80000"/>
              <a:buFont typeface="Wingdings" pitchFamily="2" charset="2"/>
              <a:buChar char="n"/>
              <a:defRPr/>
            </a:pPr>
            <a:r>
              <a:rPr lang="en-US" altLang="en-US" sz="1500">
                <a:solidFill>
                  <a:schemeClr val="tx1"/>
                </a:solidFill>
                <a:latin typeface="+mn-lt"/>
              </a:rPr>
              <a:t>large area generators.</a:t>
            </a:r>
          </a:p>
        </p:txBody>
      </p:sp>
      <p:pic>
        <p:nvPicPr>
          <p:cNvPr id="2" name="Picture 3" descr="smokecolor NICO">
            <a:extLst>
              <a:ext uri="{FF2B5EF4-FFF2-40B4-BE49-F238E27FC236}">
                <a16:creationId xmlns:a16="http://schemas.microsoft.com/office/drawing/2014/main" id="{5E65CB45-623E-3558-5374-96453EE74AF7}"/>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4648200" y="2209574"/>
            <a:ext cx="3810000" cy="243567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307622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499"/>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499"/>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499"/>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499"/>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499"/>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499"/>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499"/>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499"/>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499"/>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1E3E5A-A39F-E0E6-D859-BCE0990C5FD6}"/>
              </a:ext>
            </a:extLst>
          </p:cNvPr>
          <p:cNvSpPr>
            <a:spLocks noGrp="1"/>
          </p:cNvSpPr>
          <p:nvPr>
            <p:ph type="body" sz="quarter" idx="18"/>
          </p:nvPr>
        </p:nvSpPr>
        <p:spPr/>
        <p:txBody>
          <a:bodyPr/>
          <a:lstStyle/>
          <a:p>
            <a:endParaRPr lang="en-US" dirty="0"/>
          </a:p>
        </p:txBody>
      </p:sp>
      <p:sp>
        <p:nvSpPr>
          <p:cNvPr id="4" name="Title 3">
            <a:extLst>
              <a:ext uri="{FF2B5EF4-FFF2-40B4-BE49-F238E27FC236}">
                <a16:creationId xmlns:a16="http://schemas.microsoft.com/office/drawing/2014/main" id="{A4121EEB-C371-ECB2-8F0B-221991E767E6}"/>
              </a:ext>
            </a:extLst>
          </p:cNvPr>
          <p:cNvSpPr>
            <a:spLocks noGrp="1"/>
          </p:cNvSpPr>
          <p:nvPr>
            <p:ph type="title"/>
          </p:nvPr>
        </p:nvSpPr>
        <p:spPr/>
        <p:txBody>
          <a:bodyPr/>
          <a:lstStyle/>
          <a:p>
            <a:r>
              <a:rPr lang="en-US" dirty="0">
                <a:solidFill>
                  <a:schemeClr val="tx1"/>
                </a:solidFill>
              </a:rPr>
              <a:t>Theory</a:t>
            </a:r>
          </a:p>
        </p:txBody>
      </p:sp>
      <p:sp>
        <p:nvSpPr>
          <p:cNvPr id="5" name="Content Placeholder 4">
            <a:extLst>
              <a:ext uri="{FF2B5EF4-FFF2-40B4-BE49-F238E27FC236}">
                <a16:creationId xmlns:a16="http://schemas.microsoft.com/office/drawing/2014/main" id="{81DBDB8A-5F14-E9C9-CE19-34817FED543D}"/>
              </a:ext>
            </a:extLst>
          </p:cNvPr>
          <p:cNvSpPr>
            <a:spLocks noGrp="1"/>
          </p:cNvSpPr>
          <p:nvPr>
            <p:ph sz="quarter" idx="16"/>
          </p:nvPr>
        </p:nvSpPr>
        <p:spPr/>
        <p:txBody>
          <a:bodyPr/>
          <a:lstStyle/>
          <a:p>
            <a:r>
              <a:rPr lang="en-US" sz="2000" dirty="0"/>
              <a:t>Two basic principles are used:</a:t>
            </a:r>
          </a:p>
          <a:p>
            <a:pPr lvl="1"/>
            <a:r>
              <a:rPr lang="en-US" sz="1800" dirty="0"/>
              <a:t>The condensation of </a:t>
            </a:r>
            <a:r>
              <a:rPr lang="en-US" sz="1800" dirty="0" err="1"/>
              <a:t>vapourised</a:t>
            </a:r>
            <a:r>
              <a:rPr lang="en-US" sz="1800" dirty="0"/>
              <a:t> material</a:t>
            </a:r>
          </a:p>
          <a:p>
            <a:pPr lvl="1"/>
            <a:r>
              <a:rPr lang="en-US" sz="1800" dirty="0"/>
              <a:t>The dispersion of solid or liquid particles</a:t>
            </a:r>
          </a:p>
          <a:p>
            <a:r>
              <a:rPr lang="en-US" sz="2000" dirty="0"/>
              <a:t>Technically, a dispersion of fine solid particles is a smoke, while liquid particles create a fog</a:t>
            </a:r>
          </a:p>
          <a:p>
            <a:r>
              <a:rPr lang="en-US" sz="2000" dirty="0"/>
              <a:t>Smokes usually 10</a:t>
            </a:r>
            <a:r>
              <a:rPr lang="en-US" sz="2000" baseline="30000" dirty="0"/>
              <a:t>-5</a:t>
            </a:r>
            <a:r>
              <a:rPr lang="en-US" sz="2000" dirty="0"/>
              <a:t> to 10</a:t>
            </a:r>
            <a:r>
              <a:rPr lang="en-US" sz="2000" baseline="30000" dirty="0"/>
              <a:t>-9</a:t>
            </a:r>
            <a:r>
              <a:rPr lang="en-US" sz="2000" dirty="0"/>
              <a:t> </a:t>
            </a:r>
            <a:r>
              <a:rPr lang="en-US" sz="2000" dirty="0" err="1"/>
              <a:t>metres</a:t>
            </a:r>
            <a:endParaRPr lang="en-US" sz="2000" dirty="0"/>
          </a:p>
        </p:txBody>
      </p:sp>
      <p:sp>
        <p:nvSpPr>
          <p:cNvPr id="6" name="Content Placeholder 5">
            <a:extLst>
              <a:ext uri="{FF2B5EF4-FFF2-40B4-BE49-F238E27FC236}">
                <a16:creationId xmlns:a16="http://schemas.microsoft.com/office/drawing/2014/main" id="{E90781FF-B0DB-9D99-A8B7-7D8451D8E90F}"/>
              </a:ext>
            </a:extLst>
          </p:cNvPr>
          <p:cNvSpPr>
            <a:spLocks noGrp="1"/>
          </p:cNvSpPr>
          <p:nvPr>
            <p:ph sz="quarter" idx="17"/>
          </p:nvPr>
        </p:nvSpPr>
        <p:spPr/>
        <p:txBody>
          <a:bodyPr/>
          <a:lstStyle/>
          <a:p>
            <a:r>
              <a:rPr lang="en-US" sz="1800" b="1" dirty="0"/>
              <a:t>The heat of reaction between the </a:t>
            </a:r>
            <a:r>
              <a:rPr lang="en-US" sz="1800" b="1" dirty="0" err="1"/>
              <a:t>oxidiser</a:t>
            </a:r>
            <a:r>
              <a:rPr lang="en-US" sz="1800" b="1" dirty="0"/>
              <a:t> and fuel </a:t>
            </a:r>
            <a:r>
              <a:rPr lang="en-US" sz="1800" b="1" dirty="0" err="1"/>
              <a:t>vapourises</a:t>
            </a:r>
            <a:r>
              <a:rPr lang="en-US" sz="1800" b="1" dirty="0"/>
              <a:t> a volatile ingredient, which then condenses as a fine, solid smoke upon leaving the reaction zone</a:t>
            </a:r>
          </a:p>
        </p:txBody>
      </p:sp>
    </p:spTree>
    <p:extLst>
      <p:ext uri="{BB962C8B-B14F-4D97-AF65-F5344CB8AC3E}">
        <p14:creationId xmlns:p14="http://schemas.microsoft.com/office/powerpoint/2010/main" val="3090464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8EC0CB-511E-A968-A54D-DB8D46C2A56C}"/>
              </a:ext>
            </a:extLst>
          </p:cNvPr>
          <p:cNvSpPr>
            <a:spLocks noGrp="1"/>
          </p:cNvSpPr>
          <p:nvPr>
            <p:ph type="title"/>
          </p:nvPr>
        </p:nvSpPr>
        <p:spPr>
          <a:xfrm>
            <a:off x="173380" y="332656"/>
            <a:ext cx="8386311" cy="617008"/>
          </a:xfrm>
        </p:spPr>
        <p:txBody>
          <a:bodyPr anchor="b">
            <a:normAutofit/>
          </a:bodyPr>
          <a:lstStyle/>
          <a:p>
            <a:r>
              <a:rPr lang="en-US" dirty="0"/>
              <a:t>Smoke Compositions</a:t>
            </a:r>
          </a:p>
        </p:txBody>
      </p:sp>
      <p:graphicFrame>
        <p:nvGraphicFramePr>
          <p:cNvPr id="7" name="Content Placeholder 6">
            <a:extLst>
              <a:ext uri="{FF2B5EF4-FFF2-40B4-BE49-F238E27FC236}">
                <a16:creationId xmlns:a16="http://schemas.microsoft.com/office/drawing/2014/main" id="{F2948D1F-8B17-D034-AB2D-0D4BE81B9D53}"/>
              </a:ext>
            </a:extLst>
          </p:cNvPr>
          <p:cNvGraphicFramePr>
            <a:graphicFrameLocks noGrp="1"/>
          </p:cNvGraphicFramePr>
          <p:nvPr>
            <p:ph idx="1"/>
            <p:extLst>
              <p:ext uri="{D42A27DB-BD31-4B8C-83A1-F6EECF244321}">
                <p14:modId xmlns:p14="http://schemas.microsoft.com/office/powerpoint/2010/main" val="1025662881"/>
              </p:ext>
            </p:extLst>
          </p:nvPr>
        </p:nvGraphicFramePr>
        <p:xfrm>
          <a:off x="611560" y="1268760"/>
          <a:ext cx="7717089" cy="5003052"/>
        </p:xfrm>
        <a:graphic>
          <a:graphicData uri="http://schemas.openxmlformats.org/drawingml/2006/table">
            <a:tbl>
              <a:tblPr firstRow="1" bandRow="1">
                <a:tableStyleId>{912C8C85-51F0-491E-9774-3900AFEF0FD7}</a:tableStyleId>
              </a:tblPr>
              <a:tblGrid>
                <a:gridCol w="3217982">
                  <a:extLst>
                    <a:ext uri="{9D8B030D-6E8A-4147-A177-3AD203B41FA5}">
                      <a16:colId xmlns:a16="http://schemas.microsoft.com/office/drawing/2014/main" val="1421499529"/>
                    </a:ext>
                  </a:extLst>
                </a:gridCol>
                <a:gridCol w="1978034">
                  <a:extLst>
                    <a:ext uri="{9D8B030D-6E8A-4147-A177-3AD203B41FA5}">
                      <a16:colId xmlns:a16="http://schemas.microsoft.com/office/drawing/2014/main" val="787526752"/>
                    </a:ext>
                  </a:extLst>
                </a:gridCol>
                <a:gridCol w="2521073">
                  <a:extLst>
                    <a:ext uri="{9D8B030D-6E8A-4147-A177-3AD203B41FA5}">
                      <a16:colId xmlns:a16="http://schemas.microsoft.com/office/drawing/2014/main" val="1522605380"/>
                    </a:ext>
                  </a:extLst>
                </a:gridCol>
              </a:tblGrid>
              <a:tr h="249042">
                <a:tc>
                  <a:txBody>
                    <a:bodyPr/>
                    <a:lstStyle/>
                    <a:p>
                      <a:r>
                        <a:rPr lang="en-US" sz="1800" dirty="0">
                          <a:solidFill>
                            <a:schemeClr val="tx1"/>
                          </a:solidFill>
                        </a:rPr>
                        <a:t>Composition</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r>
                        <a:rPr lang="en-US" sz="1800" dirty="0">
                          <a:solidFill>
                            <a:schemeClr val="tx1"/>
                          </a:solidFill>
                        </a:rPr>
                        <a:t>% by weight</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tc>
                  <a:txBody>
                    <a:bodyPr/>
                    <a:lstStyle/>
                    <a:p>
                      <a:r>
                        <a:rPr lang="en-US" sz="1800" dirty="0" err="1">
                          <a:solidFill>
                            <a:schemeClr val="tx1"/>
                          </a:solidFill>
                        </a:rPr>
                        <a:t>Colour</a:t>
                      </a:r>
                      <a:r>
                        <a:rPr lang="en-US" sz="1800" dirty="0">
                          <a:solidFill>
                            <a:schemeClr val="tx1"/>
                          </a:solidFill>
                        </a:rPr>
                        <a:t> of Smoke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75000"/>
                      </a:schemeClr>
                    </a:solidFill>
                  </a:tcPr>
                </a:tc>
                <a:extLst>
                  <a:ext uri="{0D108BD9-81ED-4DB2-BD59-A6C34878D82A}">
                    <a16:rowId xmlns:a16="http://schemas.microsoft.com/office/drawing/2014/main" val="2091361481"/>
                  </a:ext>
                </a:extLst>
              </a:tr>
              <a:tr h="418844">
                <a:tc>
                  <a:txBody>
                    <a:bodyPr/>
                    <a:lstStyle/>
                    <a:p>
                      <a:r>
                        <a:rPr lang="en-US" sz="1800">
                          <a:solidFill>
                            <a:schemeClr val="tx1"/>
                          </a:solidFill>
                        </a:rPr>
                        <a:t>Potassium Chlorate</a:t>
                      </a:r>
                    </a:p>
                    <a:p>
                      <a:r>
                        <a:rPr lang="en-US" sz="1800">
                          <a:solidFill>
                            <a:schemeClr val="tx1"/>
                          </a:solidFill>
                        </a:rPr>
                        <a:t>Anthracene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50000"/>
                      </a:schemeClr>
                    </a:solidFill>
                  </a:tcPr>
                </a:tc>
                <a:tc>
                  <a:txBody>
                    <a:bodyPr/>
                    <a:lstStyle/>
                    <a:p>
                      <a:r>
                        <a:rPr lang="en-US" sz="1800">
                          <a:solidFill>
                            <a:schemeClr val="tx1"/>
                          </a:solidFill>
                        </a:rPr>
                        <a:t>55</a:t>
                      </a:r>
                    </a:p>
                    <a:p>
                      <a:r>
                        <a:rPr lang="en-US" sz="1800">
                          <a:solidFill>
                            <a:schemeClr val="tx1"/>
                          </a:solidFill>
                        </a:rPr>
                        <a:t>45</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50000"/>
                      </a:schemeClr>
                    </a:solidFill>
                  </a:tcPr>
                </a:tc>
                <a:tc>
                  <a:txBody>
                    <a:bodyPr/>
                    <a:lstStyle/>
                    <a:p>
                      <a:r>
                        <a:rPr lang="en-US" sz="1800" dirty="0">
                          <a:solidFill>
                            <a:schemeClr val="tx1"/>
                          </a:solidFill>
                        </a:rPr>
                        <a:t>Black</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50000"/>
                      </a:schemeClr>
                    </a:solidFill>
                  </a:tcPr>
                </a:tc>
                <a:extLst>
                  <a:ext uri="{0D108BD9-81ED-4DB2-BD59-A6C34878D82A}">
                    <a16:rowId xmlns:a16="http://schemas.microsoft.com/office/drawing/2014/main" val="3891231625"/>
                  </a:ext>
                </a:extLst>
              </a:tr>
              <a:tr h="758446">
                <a:tc>
                  <a:txBody>
                    <a:bodyPr/>
                    <a:lstStyle/>
                    <a:p>
                      <a:r>
                        <a:rPr lang="en-US" sz="1800"/>
                        <a:t>Potassium Chlorate</a:t>
                      </a:r>
                    </a:p>
                    <a:p>
                      <a:r>
                        <a:rPr lang="en-US" sz="1800"/>
                        <a:t>Sulphur</a:t>
                      </a:r>
                    </a:p>
                    <a:p>
                      <a:r>
                        <a:rPr lang="en-US" sz="1800"/>
                        <a:t>Green Dye</a:t>
                      </a:r>
                    </a:p>
                    <a:p>
                      <a:r>
                        <a:rPr lang="en-US" sz="1800"/>
                        <a:t>Sodium Bicarbonate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r>
                        <a:rPr lang="en-US" sz="1800" dirty="0"/>
                        <a:t>25.4</a:t>
                      </a:r>
                    </a:p>
                    <a:p>
                      <a:r>
                        <a:rPr lang="en-US" sz="1800" dirty="0"/>
                        <a:t>10</a:t>
                      </a:r>
                    </a:p>
                    <a:p>
                      <a:r>
                        <a:rPr lang="en-US" sz="1800" dirty="0"/>
                        <a:t>40</a:t>
                      </a:r>
                    </a:p>
                    <a:p>
                      <a:r>
                        <a:rPr lang="en-US" sz="1800" dirty="0"/>
                        <a:t>24.6</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r>
                        <a:rPr lang="en-US" sz="1800" dirty="0"/>
                        <a:t>Green</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2367843503"/>
                  </a:ext>
                </a:extLst>
              </a:tr>
              <a:tr h="758446">
                <a:tc>
                  <a:txBody>
                    <a:bodyPr/>
                    <a:lstStyle/>
                    <a:p>
                      <a:r>
                        <a:rPr lang="en-US" sz="1800"/>
                        <a:t>Potassium Chlorate</a:t>
                      </a:r>
                    </a:p>
                    <a:p>
                      <a:r>
                        <a:rPr lang="en-US" sz="1800"/>
                        <a:t>Lactose</a:t>
                      </a:r>
                    </a:p>
                    <a:p>
                      <a:r>
                        <a:rPr lang="en-US" sz="1800"/>
                        <a:t>Red Dye</a:t>
                      </a:r>
                    </a:p>
                    <a:p>
                      <a:r>
                        <a:rPr lang="en-US" sz="1800"/>
                        <a:t>Magnesium Carbonate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r>
                        <a:rPr lang="en-US" sz="1800"/>
                        <a:t>29.5</a:t>
                      </a:r>
                    </a:p>
                    <a:p>
                      <a:r>
                        <a:rPr lang="en-US" sz="1800"/>
                        <a:t>18</a:t>
                      </a:r>
                    </a:p>
                    <a:p>
                      <a:r>
                        <a:rPr lang="en-US" sz="1800"/>
                        <a:t>47.5</a:t>
                      </a:r>
                    </a:p>
                    <a:p>
                      <a:r>
                        <a:rPr lang="en-US" sz="1800"/>
                        <a:t>5</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r>
                        <a:rPr lang="en-US" sz="1800" dirty="0"/>
                        <a:t>Red</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3496941635"/>
                  </a:ext>
                </a:extLst>
              </a:tr>
              <a:tr h="758446">
                <a:tc>
                  <a:txBody>
                    <a:bodyPr/>
                    <a:lstStyle/>
                    <a:p>
                      <a:r>
                        <a:rPr lang="en-US" sz="1800" dirty="0">
                          <a:solidFill>
                            <a:schemeClr val="bg1"/>
                          </a:solidFill>
                        </a:rPr>
                        <a:t>Potassium Chlorate</a:t>
                      </a:r>
                    </a:p>
                    <a:p>
                      <a:r>
                        <a:rPr lang="en-US" sz="1800" dirty="0">
                          <a:solidFill>
                            <a:schemeClr val="bg1"/>
                          </a:solidFill>
                        </a:rPr>
                        <a:t>Sucrose</a:t>
                      </a:r>
                    </a:p>
                    <a:p>
                      <a:r>
                        <a:rPr lang="en-US" sz="1800" dirty="0" err="1">
                          <a:solidFill>
                            <a:schemeClr val="bg1"/>
                          </a:solidFill>
                        </a:rPr>
                        <a:t>Chinoline</a:t>
                      </a:r>
                      <a:r>
                        <a:rPr lang="en-US" sz="1800" dirty="0">
                          <a:solidFill>
                            <a:schemeClr val="bg1"/>
                          </a:solidFill>
                        </a:rPr>
                        <a:t> Yellow Dye</a:t>
                      </a:r>
                    </a:p>
                    <a:p>
                      <a:r>
                        <a:rPr lang="en-US" sz="1800" dirty="0">
                          <a:solidFill>
                            <a:schemeClr val="bg1"/>
                          </a:solidFill>
                        </a:rPr>
                        <a:t>Magnesium Carbonate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US" sz="1800">
                          <a:solidFill>
                            <a:schemeClr val="bg1"/>
                          </a:solidFill>
                        </a:rPr>
                        <a:t>22</a:t>
                      </a:r>
                    </a:p>
                    <a:p>
                      <a:r>
                        <a:rPr lang="en-US" sz="1800">
                          <a:solidFill>
                            <a:schemeClr val="bg1"/>
                          </a:solidFill>
                        </a:rPr>
                        <a:t>15</a:t>
                      </a:r>
                    </a:p>
                    <a:p>
                      <a:r>
                        <a:rPr lang="en-US" sz="1800">
                          <a:solidFill>
                            <a:schemeClr val="bg1"/>
                          </a:solidFill>
                        </a:rPr>
                        <a:t>42</a:t>
                      </a:r>
                    </a:p>
                    <a:p>
                      <a:r>
                        <a:rPr lang="en-US" sz="1800">
                          <a:solidFill>
                            <a:schemeClr val="bg1"/>
                          </a:solidFill>
                        </a:rPr>
                        <a:t>21</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US" sz="1800" dirty="0">
                          <a:solidFill>
                            <a:schemeClr val="bg1"/>
                          </a:solidFill>
                        </a:rPr>
                        <a:t>Yellow</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761131071"/>
                  </a:ext>
                </a:extLst>
              </a:tr>
              <a:tr h="418844">
                <a:tc>
                  <a:txBody>
                    <a:bodyPr/>
                    <a:lstStyle/>
                    <a:p>
                      <a:r>
                        <a:rPr lang="en-US" sz="1800">
                          <a:solidFill>
                            <a:schemeClr val="bg1"/>
                          </a:solidFill>
                        </a:rPr>
                        <a:t>Red Phosphorous</a:t>
                      </a:r>
                    </a:p>
                    <a:p>
                      <a:r>
                        <a:rPr lang="en-US" sz="1800">
                          <a:solidFill>
                            <a:schemeClr val="bg1"/>
                          </a:solidFill>
                        </a:rPr>
                        <a:t>Butyl Rubber</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US" sz="1800" dirty="0">
                          <a:solidFill>
                            <a:schemeClr val="bg1"/>
                          </a:solidFill>
                        </a:rPr>
                        <a:t>63</a:t>
                      </a:r>
                    </a:p>
                    <a:p>
                      <a:r>
                        <a:rPr lang="en-US" sz="1800" dirty="0">
                          <a:solidFill>
                            <a:schemeClr val="bg1"/>
                          </a:solidFill>
                        </a:rPr>
                        <a:t>37</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US" sz="1800" dirty="0">
                          <a:solidFill>
                            <a:schemeClr val="bg1"/>
                          </a:solidFill>
                        </a:rPr>
                        <a:t>White</a:t>
                      </a:r>
                    </a:p>
                  </a:txBody>
                  <a:tcPr marL="56600" marR="56600" marT="28301" marB="283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4214046911"/>
                  </a:ext>
                </a:extLst>
              </a:tr>
            </a:tbl>
          </a:graphicData>
        </a:graphic>
      </p:graphicFrame>
    </p:spTree>
    <p:extLst>
      <p:ext uri="{BB962C8B-B14F-4D97-AF65-F5344CB8AC3E}">
        <p14:creationId xmlns:p14="http://schemas.microsoft.com/office/powerpoint/2010/main" val="4122463343"/>
      </p:ext>
    </p:extLst>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title"/>
          </p:nvPr>
        </p:nvSpPr>
        <p:spPr>
          <a:xfrm>
            <a:off x="290513" y="1089385"/>
            <a:ext cx="6172200" cy="529828"/>
          </a:xfrm>
        </p:spPr>
        <p:txBody>
          <a:bodyPr/>
          <a:lstStyle/>
          <a:p>
            <a:r>
              <a:rPr lang="en-GB" altLang="en-US" dirty="0"/>
              <a:t>Signalling/Screening Smoke</a:t>
            </a:r>
          </a:p>
        </p:txBody>
      </p:sp>
      <p:pic>
        <p:nvPicPr>
          <p:cNvPr id="38915" name="Picture 2" descr="grenade smoke NICO"/>
          <p:cNvPicPr>
            <a:picLocks noChangeAspect="1" noChangeArrowheads="1"/>
          </p:cNvPicPr>
          <p:nvPr/>
        </p:nvPicPr>
        <p:blipFill>
          <a:blip r:embed="rId2"/>
          <a:srcRect/>
          <a:stretch>
            <a:fillRect/>
          </a:stretch>
        </p:blipFill>
        <p:spPr bwMode="auto">
          <a:xfrm>
            <a:off x="1438276" y="4374396"/>
            <a:ext cx="2138363" cy="1373981"/>
          </a:xfrm>
          <a:prstGeom prst="rect">
            <a:avLst/>
          </a:prstGeom>
          <a:noFill/>
          <a:ln w="9525">
            <a:noFill/>
            <a:miter lim="800000"/>
            <a:headEnd/>
            <a:tailEnd/>
          </a:ln>
        </p:spPr>
      </p:pic>
      <p:grpSp>
        <p:nvGrpSpPr>
          <p:cNvPr id="38916" name="Group 26"/>
          <p:cNvGrpSpPr>
            <a:grpSpLocks/>
          </p:cNvGrpSpPr>
          <p:nvPr/>
        </p:nvGrpSpPr>
        <p:grpSpPr bwMode="auto">
          <a:xfrm>
            <a:off x="888058" y="1560909"/>
            <a:ext cx="7665243" cy="3736181"/>
            <a:chOff x="-555" y="472"/>
            <a:chExt cx="6438" cy="3138"/>
          </a:xfrm>
        </p:grpSpPr>
        <p:pic>
          <p:nvPicPr>
            <p:cNvPr id="38917" name="Picture 5" descr="smoke - grenade hand training L72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491" y="688"/>
              <a:ext cx="1820" cy="2922"/>
            </a:xfrm>
            <a:prstGeom prst="rect">
              <a:avLst/>
            </a:prstGeom>
            <a:noFill/>
            <a:ln w="9525">
              <a:noFill/>
              <a:miter lim="800000"/>
              <a:headEnd/>
              <a:tailEnd/>
            </a:ln>
          </p:spPr>
        </p:pic>
        <p:grpSp>
          <p:nvGrpSpPr>
            <p:cNvPr id="38918" name="Group 25"/>
            <p:cNvGrpSpPr>
              <a:grpSpLocks/>
            </p:cNvGrpSpPr>
            <p:nvPr/>
          </p:nvGrpSpPr>
          <p:grpSpPr bwMode="auto">
            <a:xfrm>
              <a:off x="-555" y="472"/>
              <a:ext cx="6438" cy="2831"/>
              <a:chOff x="-555" y="472"/>
              <a:chExt cx="6438" cy="2831"/>
            </a:xfrm>
          </p:grpSpPr>
          <p:sp>
            <p:nvSpPr>
              <p:cNvPr id="38919" name="Text Box 6"/>
              <p:cNvSpPr txBox="1">
                <a:spLocks noChangeArrowheads="1"/>
              </p:cNvSpPr>
              <p:nvPr/>
            </p:nvSpPr>
            <p:spPr bwMode="auto">
              <a:xfrm>
                <a:off x="4166" y="472"/>
                <a:ext cx="1717"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Pre-cocked striker</a:t>
                </a:r>
              </a:p>
            </p:txBody>
          </p:sp>
          <p:sp>
            <p:nvSpPr>
              <p:cNvPr id="38920" name="Text Box 7"/>
              <p:cNvSpPr txBox="1">
                <a:spLocks noChangeArrowheads="1"/>
              </p:cNvSpPr>
              <p:nvPr/>
            </p:nvSpPr>
            <p:spPr bwMode="auto">
              <a:xfrm>
                <a:off x="4612" y="2260"/>
                <a:ext cx="1168"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Fly-up lever</a:t>
                </a:r>
              </a:p>
            </p:txBody>
          </p:sp>
          <p:sp>
            <p:nvSpPr>
              <p:cNvPr id="38921" name="Text Box 8"/>
              <p:cNvSpPr txBox="1">
                <a:spLocks noChangeArrowheads="1"/>
              </p:cNvSpPr>
              <p:nvPr/>
            </p:nvSpPr>
            <p:spPr bwMode="auto">
              <a:xfrm>
                <a:off x="-517" y="2027"/>
                <a:ext cx="2837" cy="543"/>
              </a:xfrm>
              <a:prstGeom prst="rect">
                <a:avLst/>
              </a:prstGeom>
              <a:noFill/>
              <a:ln w="9525">
                <a:noFill/>
                <a:miter lim="800000"/>
                <a:headEnd/>
                <a:tailEnd/>
              </a:ln>
            </p:spPr>
            <p:txBody>
              <a:bodyPr wrap="none" anchor="ctr">
                <a:spAutoFit/>
              </a:bodyPr>
              <a:lstStyle/>
              <a:p>
                <a:pPr eaLnBrk="0" hangingPunct="0"/>
                <a:r>
                  <a:rPr lang="en-GB" altLang="en-US" dirty="0">
                    <a:latin typeface="+mj-lt"/>
                    <a:ea typeface="ＭＳ Ｐゴシック" pitchFamily="34" charset="-128"/>
                    <a:cs typeface="Times New Roman" pitchFamily="18" charset="0"/>
                  </a:rPr>
                  <a:t>Smoke composition</a:t>
                </a:r>
              </a:p>
              <a:p>
                <a:pPr eaLnBrk="0" hangingPunct="0"/>
                <a:r>
                  <a:rPr lang="en-GB" altLang="en-US" dirty="0">
                    <a:latin typeface="+mj-lt"/>
                    <a:ea typeface="ＭＳ Ｐゴシック" pitchFamily="34" charset="-128"/>
                    <a:cs typeface="Times New Roman" pitchFamily="18" charset="0"/>
                  </a:rPr>
                  <a:t>(lactose / sodium chlorate / dye</a:t>
                </a:r>
              </a:p>
            </p:txBody>
          </p:sp>
          <p:sp>
            <p:nvSpPr>
              <p:cNvPr id="38922" name="Text Box 9"/>
              <p:cNvSpPr txBox="1">
                <a:spLocks noChangeArrowheads="1"/>
              </p:cNvSpPr>
              <p:nvPr/>
            </p:nvSpPr>
            <p:spPr bwMode="auto">
              <a:xfrm>
                <a:off x="-527" y="1490"/>
                <a:ext cx="1975"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dirty="0">
                    <a:latin typeface="+mj-lt"/>
                    <a:ea typeface="ＭＳ Ｐゴシック" pitchFamily="34" charset="-128"/>
                    <a:cs typeface="Times New Roman" pitchFamily="18" charset="0"/>
                  </a:rPr>
                  <a:t>Primed cambric SMP</a:t>
                </a:r>
              </a:p>
            </p:txBody>
          </p:sp>
          <p:sp>
            <p:nvSpPr>
              <p:cNvPr id="38923" name="Text Box 10"/>
              <p:cNvSpPr txBox="1">
                <a:spLocks noChangeArrowheads="1"/>
              </p:cNvSpPr>
              <p:nvPr/>
            </p:nvSpPr>
            <p:spPr bwMode="auto">
              <a:xfrm>
                <a:off x="-527" y="1776"/>
                <a:ext cx="2148"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dirty="0">
                    <a:latin typeface="+mj-lt"/>
                    <a:ea typeface="ＭＳ Ｐゴシック" pitchFamily="34" charset="-128"/>
                    <a:cs typeface="Times New Roman" pitchFamily="18" charset="0"/>
                  </a:rPr>
                  <a:t>Primed cambric SR252</a:t>
                </a:r>
              </a:p>
            </p:txBody>
          </p:sp>
          <p:sp>
            <p:nvSpPr>
              <p:cNvPr id="38924" name="Text Box 11"/>
              <p:cNvSpPr txBox="1">
                <a:spLocks noChangeArrowheads="1"/>
              </p:cNvSpPr>
              <p:nvPr/>
            </p:nvSpPr>
            <p:spPr bwMode="auto">
              <a:xfrm>
                <a:off x="-555" y="678"/>
                <a:ext cx="2622" cy="659"/>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dirty="0">
                    <a:latin typeface="+mj-lt"/>
                    <a:ea typeface="ＭＳ Ｐゴシック" pitchFamily="34" charset="-128"/>
                    <a:cs typeface="Times New Roman" pitchFamily="18" charset="0"/>
                  </a:rPr>
                  <a:t>Ely percussion cap 0.22 inc. </a:t>
                </a:r>
              </a:p>
              <a:p>
                <a:pPr eaLnBrk="0" hangingPunct="0">
                  <a:spcBef>
                    <a:spcPct val="50000"/>
                  </a:spcBef>
                </a:pPr>
                <a:r>
                  <a:rPr lang="en-GB" altLang="en-US" dirty="0">
                    <a:latin typeface="+mj-lt"/>
                    <a:ea typeface="ＭＳ Ｐゴシック" pitchFamily="34" charset="-128"/>
                    <a:cs typeface="Times New Roman" pitchFamily="18" charset="0"/>
                  </a:rPr>
                  <a:t>(Vented Rimfire)</a:t>
                </a:r>
              </a:p>
            </p:txBody>
          </p:sp>
          <p:sp>
            <p:nvSpPr>
              <p:cNvPr id="38925" name="Text Box 12"/>
              <p:cNvSpPr txBox="1">
                <a:spLocks noChangeArrowheads="1"/>
              </p:cNvSpPr>
              <p:nvPr/>
            </p:nvSpPr>
            <p:spPr bwMode="auto">
              <a:xfrm>
                <a:off x="-540" y="1232"/>
                <a:ext cx="1835" cy="310"/>
              </a:xfrm>
              <a:prstGeom prst="rect">
                <a:avLst/>
              </a:prstGeom>
              <a:noFill/>
              <a:ln w="9525">
                <a:noFill/>
                <a:miter lim="800000"/>
                <a:headEnd/>
                <a:tailEnd/>
              </a:ln>
            </p:spPr>
            <p:txBody>
              <a:bodyPr wrap="none" anchor="ctr">
                <a:spAutoFit/>
              </a:bodyPr>
              <a:lstStyle/>
              <a:p>
                <a:pPr algn="r" eaLnBrk="0" hangingPunct="0">
                  <a:spcBef>
                    <a:spcPct val="50000"/>
                  </a:spcBef>
                </a:pPr>
                <a:r>
                  <a:rPr lang="en-GB" altLang="en-US" dirty="0">
                    <a:latin typeface="+mj-lt"/>
                    <a:ea typeface="ＭＳ Ｐゴシック" pitchFamily="34" charset="-128"/>
                    <a:cs typeface="Times New Roman" pitchFamily="18" charset="0"/>
                  </a:rPr>
                  <a:t>Delay (Gunpowder)</a:t>
                </a:r>
              </a:p>
            </p:txBody>
          </p:sp>
          <p:sp>
            <p:nvSpPr>
              <p:cNvPr id="38926" name="Line 16"/>
              <p:cNvSpPr>
                <a:spLocks noChangeShapeType="1"/>
              </p:cNvSpPr>
              <p:nvPr/>
            </p:nvSpPr>
            <p:spPr bwMode="auto">
              <a:xfrm>
                <a:off x="2320" y="2006"/>
                <a:ext cx="746" cy="229"/>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7" name="Line 17"/>
              <p:cNvSpPr>
                <a:spLocks noChangeShapeType="1"/>
              </p:cNvSpPr>
              <p:nvPr/>
            </p:nvSpPr>
            <p:spPr bwMode="auto">
              <a:xfrm>
                <a:off x="2320" y="2461"/>
                <a:ext cx="544" cy="16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8" name="Line 18"/>
              <p:cNvSpPr>
                <a:spLocks noChangeShapeType="1"/>
              </p:cNvSpPr>
              <p:nvPr/>
            </p:nvSpPr>
            <p:spPr bwMode="auto">
              <a:xfrm flipH="1">
                <a:off x="3889" y="688"/>
                <a:ext cx="432" cy="247"/>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9" name="Line 19"/>
              <p:cNvSpPr>
                <a:spLocks noChangeShapeType="1"/>
              </p:cNvSpPr>
              <p:nvPr/>
            </p:nvSpPr>
            <p:spPr bwMode="auto">
              <a:xfrm flipH="1">
                <a:off x="4212" y="2414"/>
                <a:ext cx="512" cy="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0" name="Text Box 20"/>
              <p:cNvSpPr txBox="1">
                <a:spLocks noChangeArrowheads="1"/>
              </p:cNvSpPr>
              <p:nvPr/>
            </p:nvSpPr>
            <p:spPr bwMode="auto">
              <a:xfrm>
                <a:off x="5042" y="2993"/>
                <a:ext cx="597"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Body</a:t>
                </a:r>
              </a:p>
            </p:txBody>
          </p:sp>
          <p:sp>
            <p:nvSpPr>
              <p:cNvPr id="38931" name="Text Box 21"/>
              <p:cNvSpPr txBox="1">
                <a:spLocks noChangeArrowheads="1"/>
              </p:cNvSpPr>
              <p:nvPr/>
            </p:nvSpPr>
            <p:spPr bwMode="auto">
              <a:xfrm>
                <a:off x="4709" y="1713"/>
                <a:ext cx="1060" cy="310"/>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Vent holes</a:t>
                </a:r>
              </a:p>
            </p:txBody>
          </p:sp>
          <p:sp>
            <p:nvSpPr>
              <p:cNvPr id="38932" name="Line 22"/>
              <p:cNvSpPr>
                <a:spLocks noChangeShapeType="1"/>
              </p:cNvSpPr>
              <p:nvPr/>
            </p:nvSpPr>
            <p:spPr bwMode="auto">
              <a:xfrm flipH="1" flipV="1">
                <a:off x="3817" y="1327"/>
                <a:ext cx="1000" cy="48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3" name="Line 23"/>
              <p:cNvSpPr>
                <a:spLocks noChangeShapeType="1"/>
              </p:cNvSpPr>
              <p:nvPr/>
            </p:nvSpPr>
            <p:spPr bwMode="auto">
              <a:xfrm flipH="1">
                <a:off x="4134" y="3145"/>
                <a:ext cx="901" cy="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4" name="Line 24"/>
              <p:cNvSpPr>
                <a:spLocks noChangeShapeType="1"/>
              </p:cNvSpPr>
              <p:nvPr/>
            </p:nvSpPr>
            <p:spPr bwMode="auto">
              <a:xfrm>
                <a:off x="2332" y="1669"/>
                <a:ext cx="317" cy="0"/>
              </a:xfrm>
              <a:prstGeom prst="line">
                <a:avLst/>
              </a:prstGeom>
              <a:noFill/>
              <a:ln w="19050">
                <a:solidFill>
                  <a:srgbClr val="0066FF"/>
                </a:solidFill>
                <a:round/>
                <a:headEnd/>
                <a:tailEnd type="triangle" w="med" len="med"/>
              </a:ln>
            </p:spPr>
            <p:txBody>
              <a:bodyPr/>
              <a:lstStyle/>
              <a:p>
                <a:endParaRPr lang="en-US"/>
              </a:p>
            </p:txBody>
          </p:sp>
          <p:sp>
            <p:nvSpPr>
              <p:cNvPr id="38935" name="Line 25"/>
              <p:cNvSpPr>
                <a:spLocks noChangeShapeType="1"/>
              </p:cNvSpPr>
              <p:nvPr/>
            </p:nvSpPr>
            <p:spPr bwMode="auto">
              <a:xfrm>
                <a:off x="2365" y="1418"/>
                <a:ext cx="953" cy="0"/>
              </a:xfrm>
              <a:prstGeom prst="line">
                <a:avLst/>
              </a:prstGeom>
              <a:noFill/>
              <a:ln w="19050">
                <a:solidFill>
                  <a:srgbClr val="0066FF"/>
                </a:solidFill>
                <a:round/>
                <a:headEnd/>
                <a:tailEnd type="triangle" w="med" len="med"/>
              </a:ln>
            </p:spPr>
            <p:txBody>
              <a:bodyPr/>
              <a:lstStyle/>
              <a:p>
                <a:endParaRPr lang="en-US"/>
              </a:p>
            </p:txBody>
          </p:sp>
          <p:sp>
            <p:nvSpPr>
              <p:cNvPr id="38936" name="Line 26"/>
              <p:cNvSpPr>
                <a:spLocks noChangeShapeType="1"/>
              </p:cNvSpPr>
              <p:nvPr/>
            </p:nvSpPr>
            <p:spPr bwMode="auto">
              <a:xfrm>
                <a:off x="2365" y="1101"/>
                <a:ext cx="998" cy="0"/>
              </a:xfrm>
              <a:prstGeom prst="line">
                <a:avLst/>
              </a:prstGeom>
              <a:noFill/>
              <a:ln w="19050">
                <a:solidFill>
                  <a:srgbClr val="0066FF"/>
                </a:solidFill>
                <a:round/>
                <a:headEnd/>
                <a:tailEnd type="triangle" w="med" len="med"/>
              </a:ln>
            </p:spPr>
            <p:txBody>
              <a:bodyPr/>
              <a:lstStyle/>
              <a:p>
                <a:endParaRPr lang="en-US"/>
              </a:p>
            </p:txBody>
          </p:sp>
        </p:grpSp>
      </p:grpSp>
    </p:spTree>
    <p:extLst>
      <p:ext uri="{BB962C8B-B14F-4D97-AF65-F5344CB8AC3E}">
        <p14:creationId xmlns:p14="http://schemas.microsoft.com/office/powerpoint/2010/main" val="1682695692"/>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EB372F0E-1964-DE08-CE40-9D72468DD766}"/>
              </a:ext>
            </a:extLst>
          </p:cNvPr>
          <p:cNvSpPr>
            <a:spLocks noGrp="1" noChangeArrowheads="1"/>
          </p:cNvSpPr>
          <p:nvPr>
            <p:ph type="title"/>
          </p:nvPr>
        </p:nvSpPr>
        <p:spPr>
          <a:xfrm>
            <a:off x="651831" y="991175"/>
            <a:ext cx="3671888" cy="594122"/>
          </a:xfrm>
        </p:spPr>
        <p:txBody>
          <a:bodyPr/>
          <a:lstStyle/>
          <a:p>
            <a:pPr eaLnBrk="1" hangingPunct="1"/>
            <a:r>
              <a:rPr lang="en-GB" altLang="en-US" dirty="0"/>
              <a:t>Anti-Riot Agent - CS</a:t>
            </a:r>
            <a:endParaRPr lang="en-US" altLang="en-US" dirty="0"/>
          </a:p>
        </p:txBody>
      </p:sp>
      <p:sp>
        <p:nvSpPr>
          <p:cNvPr id="67588" name="TextBox 13">
            <a:extLst>
              <a:ext uri="{FF2B5EF4-FFF2-40B4-BE49-F238E27FC236}">
                <a16:creationId xmlns:a16="http://schemas.microsoft.com/office/drawing/2014/main" id="{56664972-23B7-499E-D401-13C4BDE98BCD}"/>
              </a:ext>
            </a:extLst>
          </p:cNvPr>
          <p:cNvSpPr txBox="1">
            <a:spLocks noChangeArrowheads="1"/>
          </p:cNvSpPr>
          <p:nvPr/>
        </p:nvSpPr>
        <p:spPr bwMode="auto">
          <a:xfrm>
            <a:off x="651832" y="4952977"/>
            <a:ext cx="8397551"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500">
                <a:latin typeface="+mj-lt"/>
                <a:cs typeface="Times" panose="02020603050405020304" pitchFamily="18" charset="0"/>
              </a:rPr>
              <a:t>CS can cause severe pulmonary damage and can also damage the heart and liver.</a:t>
            </a:r>
          </a:p>
        </p:txBody>
      </p:sp>
      <p:pic>
        <p:nvPicPr>
          <p:cNvPr id="74756" name="Picture 2">
            <a:extLst>
              <a:ext uri="{FF2B5EF4-FFF2-40B4-BE49-F238E27FC236}">
                <a16:creationId xmlns:a16="http://schemas.microsoft.com/office/drawing/2014/main" id="{781F58C4-9DE8-7712-30A7-42A89CDB98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3706" y="1902190"/>
            <a:ext cx="2560748" cy="1829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7" name="Rectangle 2">
            <a:extLst>
              <a:ext uri="{FF2B5EF4-FFF2-40B4-BE49-F238E27FC236}">
                <a16:creationId xmlns:a16="http://schemas.microsoft.com/office/drawing/2014/main" id="{20569C0D-5838-0647-E85B-144A2EAB2641}"/>
              </a:ext>
            </a:extLst>
          </p:cNvPr>
          <p:cNvSpPr>
            <a:spLocks noChangeArrowheads="1"/>
          </p:cNvSpPr>
          <p:nvPr/>
        </p:nvSpPr>
        <p:spPr bwMode="auto">
          <a:xfrm>
            <a:off x="2672952" y="4175474"/>
            <a:ext cx="3798094"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500" i="1">
                <a:latin typeface="Calibri" panose="020F0502020204030204" pitchFamily="34" charset="0"/>
              </a:rPr>
              <a:t>o</a:t>
            </a:r>
            <a:r>
              <a:rPr lang="en-GB" altLang="en-US" sz="1500">
                <a:latin typeface="Calibri" panose="020F0502020204030204" pitchFamily="34" charset="0"/>
              </a:rPr>
              <a:t>-</a:t>
            </a:r>
            <a:r>
              <a:rPr lang="en-GB" altLang="en-US" sz="1500" err="1">
                <a:latin typeface="Calibri" panose="020F0502020204030204" pitchFamily="34" charset="0"/>
              </a:rPr>
              <a:t>chlorobenzylidene</a:t>
            </a:r>
            <a:r>
              <a:rPr lang="en-GB" altLang="en-US" sz="1500">
                <a:latin typeface="Calibri" panose="020F0502020204030204" pitchFamily="34" charset="0"/>
              </a:rPr>
              <a:t> malononitrile</a:t>
            </a:r>
          </a:p>
          <a:p>
            <a:pPr algn="ctr"/>
            <a:r>
              <a:rPr lang="en-GB" altLang="en-US" sz="1500">
                <a:latin typeface="Calibri" panose="020F0502020204030204" pitchFamily="34" charset="0"/>
              </a:rPr>
              <a:t>melts 95°C, boils 310-315°C (760 mm. Hg) </a:t>
            </a:r>
          </a:p>
        </p:txBody>
      </p:sp>
    </p:spTree>
    <p:extLst>
      <p:ext uri="{BB962C8B-B14F-4D97-AF65-F5344CB8AC3E}">
        <p14:creationId xmlns:p14="http://schemas.microsoft.com/office/powerpoint/2010/main" val="1891837681"/>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43690" y="986399"/>
            <a:ext cx="6172200" cy="583406"/>
          </a:xfrm>
        </p:spPr>
        <p:txBody>
          <a:bodyPr/>
          <a:lstStyle/>
          <a:p>
            <a:r>
              <a:rPr lang="en-GB" dirty="0"/>
              <a:t>Smoke Munitions</a:t>
            </a:r>
          </a:p>
        </p:txBody>
      </p:sp>
      <p:grpSp>
        <p:nvGrpSpPr>
          <p:cNvPr id="29699" name="Group 3"/>
          <p:cNvGrpSpPr>
            <a:grpSpLocks/>
          </p:cNvGrpSpPr>
          <p:nvPr/>
        </p:nvGrpSpPr>
        <p:grpSpPr bwMode="auto">
          <a:xfrm>
            <a:off x="1591866" y="1754982"/>
            <a:ext cx="5786438" cy="2018110"/>
            <a:chOff x="599151" y="1265238"/>
            <a:chExt cx="7713921" cy="2690535"/>
          </a:xfrm>
        </p:grpSpPr>
        <p:sp>
          <p:nvSpPr>
            <p:cNvPr id="29701" name="Text Box 8"/>
            <p:cNvSpPr txBox="1">
              <a:spLocks noChangeArrowheads="1"/>
            </p:cNvSpPr>
            <p:nvPr/>
          </p:nvSpPr>
          <p:spPr bwMode="auto">
            <a:xfrm>
              <a:off x="1609398" y="1265238"/>
              <a:ext cx="2316902" cy="430842"/>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White phosphorus</a:t>
              </a:r>
            </a:p>
          </p:txBody>
        </p:sp>
        <p:pic>
          <p:nvPicPr>
            <p:cNvPr id="29702" name="Picture 2"/>
            <p:cNvPicPr>
              <a:picLocks noChangeAspect="1"/>
            </p:cNvPicPr>
            <p:nvPr/>
          </p:nvPicPr>
          <p:blipFill>
            <a:blip r:embed="rId3"/>
            <a:srcRect/>
            <a:stretch>
              <a:fillRect/>
            </a:stretch>
          </p:blipFill>
          <p:spPr bwMode="auto">
            <a:xfrm>
              <a:off x="599151" y="2348706"/>
              <a:ext cx="7713921" cy="1607067"/>
            </a:xfrm>
            <a:prstGeom prst="rect">
              <a:avLst/>
            </a:prstGeom>
            <a:noFill/>
            <a:ln w="9525">
              <a:noFill/>
              <a:miter lim="800000"/>
              <a:headEnd/>
              <a:tailEnd/>
            </a:ln>
          </p:spPr>
        </p:pic>
        <p:sp>
          <p:nvSpPr>
            <p:cNvPr id="29703" name="Text Box 9"/>
            <p:cNvSpPr txBox="1">
              <a:spLocks noChangeArrowheads="1"/>
            </p:cNvSpPr>
            <p:nvPr/>
          </p:nvSpPr>
          <p:spPr bwMode="auto">
            <a:xfrm>
              <a:off x="6348609" y="1289052"/>
              <a:ext cx="1530498" cy="430842"/>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HE booster</a:t>
              </a:r>
            </a:p>
          </p:txBody>
        </p:sp>
        <p:sp>
          <p:nvSpPr>
            <p:cNvPr id="29704" name="Line 10"/>
            <p:cNvSpPr>
              <a:spLocks noChangeShapeType="1"/>
            </p:cNvSpPr>
            <p:nvPr/>
          </p:nvSpPr>
          <p:spPr bwMode="auto">
            <a:xfrm>
              <a:off x="3182604" y="1658593"/>
              <a:ext cx="720725" cy="1295400"/>
            </a:xfrm>
            <a:prstGeom prst="line">
              <a:avLst/>
            </a:prstGeom>
            <a:noFill/>
            <a:ln w="19050">
              <a:solidFill>
                <a:srgbClr val="0066FF"/>
              </a:solidFill>
              <a:round/>
              <a:headEnd/>
              <a:tailEnd type="triangle" w="med" len="med"/>
            </a:ln>
          </p:spPr>
          <p:txBody>
            <a:bodyPr/>
            <a:lstStyle/>
            <a:p>
              <a:endParaRPr lang="en-US"/>
            </a:p>
          </p:txBody>
        </p:sp>
        <p:sp>
          <p:nvSpPr>
            <p:cNvPr id="29705" name="Line 11"/>
            <p:cNvSpPr>
              <a:spLocks noChangeShapeType="1"/>
            </p:cNvSpPr>
            <p:nvPr/>
          </p:nvSpPr>
          <p:spPr bwMode="auto">
            <a:xfrm flipH="1">
              <a:off x="6590684" y="1668663"/>
              <a:ext cx="485000" cy="1384720"/>
            </a:xfrm>
            <a:prstGeom prst="line">
              <a:avLst/>
            </a:prstGeom>
            <a:noFill/>
            <a:ln w="19050">
              <a:solidFill>
                <a:srgbClr val="0066FF"/>
              </a:solidFill>
              <a:round/>
              <a:headEnd/>
              <a:tailEnd type="triangle" w="med" len="med"/>
            </a:ln>
          </p:spPr>
          <p:txBody>
            <a:bodyPr/>
            <a:lstStyle/>
            <a:p>
              <a:endParaRPr lang="en-US"/>
            </a:p>
          </p:txBody>
        </p:sp>
        <p:sp>
          <p:nvSpPr>
            <p:cNvPr id="29706" name="Text Box 8"/>
            <p:cNvSpPr txBox="1">
              <a:spLocks noChangeArrowheads="1"/>
            </p:cNvSpPr>
            <p:nvPr/>
          </p:nvSpPr>
          <p:spPr bwMode="auto">
            <a:xfrm>
              <a:off x="4862765" y="1268554"/>
              <a:ext cx="977022" cy="430842"/>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Ullage</a:t>
              </a:r>
            </a:p>
          </p:txBody>
        </p:sp>
        <p:sp>
          <p:nvSpPr>
            <p:cNvPr id="29707" name="Line 10"/>
            <p:cNvSpPr>
              <a:spLocks noChangeShapeType="1"/>
            </p:cNvSpPr>
            <p:nvPr/>
          </p:nvSpPr>
          <p:spPr bwMode="auto">
            <a:xfrm>
              <a:off x="5481828" y="1671847"/>
              <a:ext cx="720725" cy="1295400"/>
            </a:xfrm>
            <a:prstGeom prst="line">
              <a:avLst/>
            </a:prstGeom>
            <a:noFill/>
            <a:ln w="19050">
              <a:solidFill>
                <a:srgbClr val="0066FF"/>
              </a:solidFill>
              <a:round/>
              <a:headEnd/>
              <a:tailEnd type="triangle" w="med" len="med"/>
            </a:ln>
          </p:spPr>
          <p:txBody>
            <a:bodyPr/>
            <a:lstStyle/>
            <a:p>
              <a:endParaRPr lang="en-US"/>
            </a:p>
          </p:txBody>
        </p:sp>
      </p:grpSp>
      <p:sp>
        <p:nvSpPr>
          <p:cNvPr id="33" name="Text Box 4"/>
          <p:cNvSpPr txBox="1">
            <a:spLocks noChangeArrowheads="1"/>
          </p:cNvSpPr>
          <p:nvPr/>
        </p:nvSpPr>
        <p:spPr bwMode="auto">
          <a:xfrm>
            <a:off x="1545431" y="4131469"/>
            <a:ext cx="4268391" cy="1361911"/>
          </a:xfrm>
          <a:prstGeom prst="rect">
            <a:avLst/>
          </a:prstGeom>
          <a:noFill/>
          <a:ln w="9525">
            <a:solidFill>
              <a:schemeClr val="tx1"/>
            </a:solidFill>
            <a:miter lim="800000"/>
            <a:headEnd/>
            <a:tailEnd/>
          </a:ln>
        </p:spPr>
        <p:txBody>
          <a:bodyPr wrap="square">
            <a:spAutoFit/>
          </a:bodyPr>
          <a:lstStyle/>
          <a:p>
            <a:pPr eaLnBrk="0" hangingPunct="0">
              <a:spcBef>
                <a:spcPct val="50000"/>
              </a:spcBef>
            </a:pPr>
            <a:r>
              <a:rPr lang="en-GB" altLang="en-US" sz="1500">
                <a:latin typeface="+mj-lt"/>
                <a:ea typeface="ＭＳ Ｐゴシック" pitchFamily="34" charset="-128"/>
                <a:cs typeface="Times New Roman" pitchFamily="18" charset="0"/>
              </a:rPr>
              <a:t>rapid smoke, short duration</a:t>
            </a:r>
          </a:p>
          <a:p>
            <a:pPr eaLnBrk="0" hangingPunct="0">
              <a:spcBef>
                <a:spcPct val="50000"/>
              </a:spcBef>
            </a:pPr>
            <a:r>
              <a:rPr lang="en-GB" altLang="en-US" sz="1500">
                <a:latin typeface="+mj-lt"/>
                <a:ea typeface="ＭＳ Ｐゴシック" pitchFamily="34" charset="-128"/>
                <a:cs typeface="Times New Roman" pitchFamily="18" charset="0"/>
              </a:rPr>
              <a:t>pillaring due to convection</a:t>
            </a:r>
          </a:p>
          <a:p>
            <a:pPr eaLnBrk="0" hangingPunct="0">
              <a:spcBef>
                <a:spcPct val="50000"/>
              </a:spcBef>
            </a:pPr>
            <a:r>
              <a:rPr lang="en-GB" altLang="en-US" sz="1500">
                <a:latin typeface="+mj-lt"/>
                <a:ea typeface="ＭＳ Ｐゴシック" pitchFamily="34" charset="-128"/>
                <a:cs typeface="Times New Roman" pitchFamily="18" charset="0"/>
              </a:rPr>
              <a:t>highly incendiary</a:t>
            </a:r>
          </a:p>
          <a:p>
            <a:pPr eaLnBrk="0" hangingPunct="0">
              <a:spcBef>
                <a:spcPct val="50000"/>
              </a:spcBef>
            </a:pPr>
            <a:r>
              <a:rPr lang="en-GB" altLang="en-US" sz="1500">
                <a:latin typeface="+mj-lt"/>
                <a:ea typeface="ＭＳ Ｐゴシック" pitchFamily="34" charset="-128"/>
                <a:cs typeface="Times New Roman" pitchFamily="18" charset="0"/>
              </a:rPr>
              <a:t>toxic residue – highly persistent under water</a:t>
            </a:r>
          </a:p>
        </p:txBody>
      </p:sp>
    </p:spTree>
    <p:extLst>
      <p:ext uri="{BB962C8B-B14F-4D97-AF65-F5344CB8AC3E}">
        <p14:creationId xmlns:p14="http://schemas.microsoft.com/office/powerpoint/2010/main" val="23542864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box(out)">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60761" y="1048347"/>
            <a:ext cx="6172200" cy="529828"/>
          </a:xfrm>
        </p:spPr>
        <p:txBody>
          <a:bodyPr/>
          <a:lstStyle/>
          <a:p>
            <a:r>
              <a:rPr lang="en-GB" altLang="en-US" dirty="0"/>
              <a:t>Mortar Smoke Bomb</a:t>
            </a:r>
          </a:p>
        </p:txBody>
      </p:sp>
      <p:grpSp>
        <p:nvGrpSpPr>
          <p:cNvPr id="30723" name="Group 24"/>
          <p:cNvGrpSpPr>
            <a:grpSpLocks/>
          </p:cNvGrpSpPr>
          <p:nvPr/>
        </p:nvGrpSpPr>
        <p:grpSpPr bwMode="auto">
          <a:xfrm>
            <a:off x="1389461" y="1741886"/>
            <a:ext cx="6486525" cy="3714750"/>
            <a:chOff x="219" y="743"/>
            <a:chExt cx="5448" cy="3120"/>
          </a:xfrm>
        </p:grpSpPr>
        <p:pic>
          <p:nvPicPr>
            <p:cNvPr id="30744" name="Picture 4" descr="z copy"/>
            <p:cNvPicPr>
              <a:picLocks noChangeAspect="1" noChangeArrowheads="1"/>
            </p:cNvPicPr>
            <p:nvPr/>
          </p:nvPicPr>
          <p:blipFill>
            <a:blip r:embed="rId3"/>
            <a:srcRect/>
            <a:stretch>
              <a:fillRect/>
            </a:stretch>
          </p:blipFill>
          <p:spPr bwMode="auto">
            <a:xfrm>
              <a:off x="416" y="1617"/>
              <a:ext cx="4987" cy="1081"/>
            </a:xfrm>
            <a:prstGeom prst="rect">
              <a:avLst/>
            </a:prstGeom>
            <a:noFill/>
            <a:ln w="9525">
              <a:noFill/>
              <a:miter lim="800000"/>
              <a:headEnd/>
              <a:tailEnd/>
            </a:ln>
          </p:spPr>
        </p:pic>
        <p:sp>
          <p:nvSpPr>
            <p:cNvPr id="30745" name="Text Box 6"/>
            <p:cNvSpPr txBox="1">
              <a:spLocks noChangeArrowheads="1"/>
            </p:cNvSpPr>
            <p:nvPr/>
          </p:nvSpPr>
          <p:spPr bwMode="auto">
            <a:xfrm>
              <a:off x="219" y="3592"/>
              <a:ext cx="1387" cy="271"/>
            </a:xfrm>
            <a:prstGeom prst="rect">
              <a:avLst/>
            </a:prstGeom>
            <a:noFill/>
            <a:ln w="9525">
              <a:noFill/>
              <a:miter lim="800000"/>
              <a:headEnd/>
              <a:tailEnd/>
            </a:ln>
          </p:spPr>
          <p:txBody>
            <a:bodyPr wrap="none" anchor="ctr">
              <a:spAutoFit/>
            </a:bodyPr>
            <a:lstStyle/>
            <a:p>
              <a:pPr eaLnBrk="0" hangingPunct="0"/>
              <a:r>
                <a:rPr lang="en-GB" altLang="en-US" sz="1500">
                  <a:latin typeface="+mj-lt"/>
                  <a:ea typeface="ＭＳ Ｐゴシック" pitchFamily="34" charset="-128"/>
                  <a:cs typeface="Times New Roman" pitchFamily="18" charset="0"/>
                </a:rPr>
                <a:t>Primary cartridge</a:t>
              </a:r>
            </a:p>
          </p:txBody>
        </p:sp>
        <p:sp>
          <p:nvSpPr>
            <p:cNvPr id="30746" name="Text Box 7"/>
            <p:cNvSpPr txBox="1">
              <a:spLocks noChangeArrowheads="1"/>
            </p:cNvSpPr>
            <p:nvPr/>
          </p:nvSpPr>
          <p:spPr bwMode="auto">
            <a:xfrm>
              <a:off x="1523" y="3283"/>
              <a:ext cx="1694"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Augmenting cartridge</a:t>
              </a:r>
            </a:p>
          </p:txBody>
        </p:sp>
        <p:sp>
          <p:nvSpPr>
            <p:cNvPr id="30747" name="Text Box 8"/>
            <p:cNvSpPr txBox="1">
              <a:spLocks noChangeArrowheads="1"/>
            </p:cNvSpPr>
            <p:nvPr/>
          </p:nvSpPr>
          <p:spPr bwMode="auto">
            <a:xfrm>
              <a:off x="4754" y="3217"/>
              <a:ext cx="913"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Time Fuze</a:t>
              </a:r>
            </a:p>
          </p:txBody>
        </p:sp>
        <p:sp>
          <p:nvSpPr>
            <p:cNvPr id="30748" name="Line 9"/>
            <p:cNvSpPr>
              <a:spLocks noChangeShapeType="1"/>
            </p:cNvSpPr>
            <p:nvPr/>
          </p:nvSpPr>
          <p:spPr bwMode="auto">
            <a:xfrm flipH="1" flipV="1">
              <a:off x="793" y="2173"/>
              <a:ext cx="38" cy="1393"/>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49" name="Line 10"/>
            <p:cNvSpPr>
              <a:spLocks noChangeShapeType="1"/>
            </p:cNvSpPr>
            <p:nvPr/>
          </p:nvSpPr>
          <p:spPr bwMode="auto">
            <a:xfrm flipH="1" flipV="1">
              <a:off x="1146" y="2373"/>
              <a:ext cx="645" cy="966"/>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0" name="Text Box 11"/>
            <p:cNvSpPr txBox="1">
              <a:spLocks noChangeArrowheads="1"/>
            </p:cNvSpPr>
            <p:nvPr/>
          </p:nvSpPr>
          <p:spPr bwMode="auto">
            <a:xfrm>
              <a:off x="787" y="743"/>
              <a:ext cx="1286"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RP composition</a:t>
              </a:r>
            </a:p>
          </p:txBody>
        </p:sp>
        <p:sp>
          <p:nvSpPr>
            <p:cNvPr id="30751" name="Text Box 12"/>
            <p:cNvSpPr txBox="1">
              <a:spLocks noChangeArrowheads="1"/>
            </p:cNvSpPr>
            <p:nvPr/>
          </p:nvSpPr>
          <p:spPr bwMode="auto">
            <a:xfrm>
              <a:off x="3807" y="1060"/>
              <a:ext cx="1064"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Pusher plate</a:t>
              </a:r>
            </a:p>
          </p:txBody>
        </p:sp>
        <p:sp>
          <p:nvSpPr>
            <p:cNvPr id="30752" name="Text Box 13"/>
            <p:cNvSpPr txBox="1">
              <a:spLocks noChangeArrowheads="1"/>
            </p:cNvSpPr>
            <p:nvPr/>
          </p:nvSpPr>
          <p:spPr bwMode="auto">
            <a:xfrm>
              <a:off x="1950" y="1060"/>
              <a:ext cx="1838"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Rubber shock absorber</a:t>
              </a:r>
            </a:p>
          </p:txBody>
        </p:sp>
        <p:sp>
          <p:nvSpPr>
            <p:cNvPr id="30753" name="Text Box 14"/>
            <p:cNvSpPr txBox="1">
              <a:spLocks noChangeArrowheads="1"/>
            </p:cNvSpPr>
            <p:nvPr/>
          </p:nvSpPr>
          <p:spPr bwMode="auto">
            <a:xfrm>
              <a:off x="3974" y="743"/>
              <a:ext cx="1686" cy="271"/>
            </a:xfrm>
            <a:prstGeom prst="rect">
              <a:avLst/>
            </a:prstGeom>
            <a:noFill/>
            <a:ln w="9525">
              <a:noFill/>
              <a:miter lim="800000"/>
              <a:headEnd/>
              <a:tailEnd/>
            </a:ln>
          </p:spPr>
          <p:txBody>
            <a:bodyPr wrap="none" anchor="ctr">
              <a:spAutoFit/>
            </a:bodyPr>
            <a:lstStyle/>
            <a:p>
              <a:pPr algn="ctr" eaLnBrk="0" hangingPunct="0"/>
              <a:r>
                <a:rPr lang="en-GB" altLang="en-US" sz="1500">
                  <a:latin typeface="+mj-lt"/>
                  <a:ea typeface="ＭＳ Ｐゴシック" pitchFamily="34" charset="-128"/>
                  <a:cs typeface="Times New Roman" pitchFamily="18" charset="0"/>
                </a:rPr>
                <a:t>Compensating spring</a:t>
              </a:r>
            </a:p>
          </p:txBody>
        </p:sp>
        <p:sp>
          <p:nvSpPr>
            <p:cNvPr id="30754" name="Text Box 15"/>
            <p:cNvSpPr txBox="1">
              <a:spLocks noChangeArrowheads="1"/>
            </p:cNvSpPr>
            <p:nvPr/>
          </p:nvSpPr>
          <p:spPr bwMode="auto">
            <a:xfrm>
              <a:off x="1947" y="2965"/>
              <a:ext cx="3087" cy="271"/>
            </a:xfrm>
            <a:prstGeom prst="rect">
              <a:avLst/>
            </a:prstGeom>
            <a:noFill/>
            <a:ln w="9525">
              <a:noFill/>
              <a:miter lim="800000"/>
              <a:headEnd/>
              <a:tailEnd/>
            </a:ln>
          </p:spPr>
          <p:txBody>
            <a:bodyPr wrap="none" anchor="ctr">
              <a:spAutoFit/>
            </a:bodyPr>
            <a:lstStyle/>
            <a:p>
              <a:pPr eaLnBrk="0" hangingPunct="0"/>
              <a:r>
                <a:rPr lang="en-GB" altLang="en-US" sz="1500">
                  <a:latin typeface="+mj-lt"/>
                  <a:ea typeface="ＭＳ Ｐゴシック" pitchFamily="34" charset="-128"/>
                  <a:cs typeface="Times New Roman" pitchFamily="18" charset="0"/>
                </a:rPr>
                <a:t>Paper washer and activated carbon cloth</a:t>
              </a:r>
            </a:p>
          </p:txBody>
        </p:sp>
        <p:sp>
          <p:nvSpPr>
            <p:cNvPr id="30755" name="Line 16"/>
            <p:cNvSpPr>
              <a:spLocks noChangeShapeType="1"/>
            </p:cNvSpPr>
            <p:nvPr/>
          </p:nvSpPr>
          <p:spPr bwMode="auto">
            <a:xfrm flipH="1">
              <a:off x="4446" y="1026"/>
              <a:ext cx="702" cy="968"/>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6" name="Line 17"/>
            <p:cNvSpPr>
              <a:spLocks noChangeShapeType="1"/>
            </p:cNvSpPr>
            <p:nvPr/>
          </p:nvSpPr>
          <p:spPr bwMode="auto">
            <a:xfrm flipH="1">
              <a:off x="4312" y="1344"/>
              <a:ext cx="65" cy="779"/>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7" name="Line 18"/>
            <p:cNvSpPr>
              <a:spLocks noChangeShapeType="1"/>
            </p:cNvSpPr>
            <p:nvPr/>
          </p:nvSpPr>
          <p:spPr bwMode="auto">
            <a:xfrm>
              <a:off x="3133" y="1298"/>
              <a:ext cx="1113" cy="696"/>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8" name="Line 19"/>
            <p:cNvSpPr>
              <a:spLocks noChangeShapeType="1"/>
            </p:cNvSpPr>
            <p:nvPr/>
          </p:nvSpPr>
          <p:spPr bwMode="auto">
            <a:xfrm flipH="1" flipV="1">
              <a:off x="2859" y="2239"/>
              <a:ext cx="703" cy="783"/>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9" name="Line 20"/>
            <p:cNvSpPr>
              <a:spLocks noChangeShapeType="1"/>
            </p:cNvSpPr>
            <p:nvPr/>
          </p:nvSpPr>
          <p:spPr bwMode="auto">
            <a:xfrm flipV="1">
              <a:off x="3562" y="2212"/>
              <a:ext cx="600" cy="800"/>
            </a:xfrm>
            <a:prstGeom prst="line">
              <a:avLst/>
            </a:prstGeom>
            <a:noFill/>
            <a:ln w="19050">
              <a:solidFill>
                <a:srgbClr val="0066FF"/>
              </a:solidFill>
              <a:round/>
              <a:headEnd/>
              <a:tailEnd type="stealth" w="med" len="med"/>
            </a:ln>
          </p:spPr>
          <p:txBody>
            <a:bodyPr wrap="none" anchor="ctr">
              <a:spAutoFit/>
            </a:bodyPr>
            <a:lstStyle/>
            <a:p>
              <a:endParaRPr lang="en-US"/>
            </a:p>
          </p:txBody>
        </p:sp>
        <p:sp>
          <p:nvSpPr>
            <p:cNvPr id="30760" name="Line 21"/>
            <p:cNvSpPr>
              <a:spLocks noChangeShapeType="1"/>
            </p:cNvSpPr>
            <p:nvPr/>
          </p:nvSpPr>
          <p:spPr bwMode="auto">
            <a:xfrm>
              <a:off x="1300" y="1026"/>
              <a:ext cx="2129" cy="1080"/>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61" name="Line 22"/>
            <p:cNvSpPr>
              <a:spLocks noChangeShapeType="1"/>
            </p:cNvSpPr>
            <p:nvPr/>
          </p:nvSpPr>
          <p:spPr bwMode="auto">
            <a:xfrm flipH="1" flipV="1">
              <a:off x="5029" y="2289"/>
              <a:ext cx="166" cy="937"/>
            </a:xfrm>
            <a:prstGeom prst="line">
              <a:avLst/>
            </a:prstGeom>
            <a:noFill/>
            <a:ln w="19050">
              <a:solidFill>
                <a:srgbClr val="0066FF"/>
              </a:solidFill>
              <a:round/>
              <a:headEnd/>
              <a:tailEnd type="stealth" w="med" len="med"/>
            </a:ln>
          </p:spPr>
          <p:txBody>
            <a:bodyPr anchor="ctr">
              <a:spAutoFit/>
            </a:bodyPr>
            <a:lstStyle/>
            <a:p>
              <a:endParaRPr lang="en-US"/>
            </a:p>
          </p:txBody>
        </p:sp>
      </p:grpSp>
    </p:spTree>
    <p:extLst>
      <p:ext uri="{BB962C8B-B14F-4D97-AF65-F5344CB8AC3E}">
        <p14:creationId xmlns:p14="http://schemas.microsoft.com/office/powerpoint/2010/main" val="593221986"/>
      </p:ext>
    </p:extLst>
  </p:cSld>
  <p:clrMapOvr>
    <a:masterClrMapping/>
  </p:clrMapOvr>
  <p:transition>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10766" y="1031082"/>
            <a:ext cx="6172200" cy="529828"/>
          </a:xfrm>
        </p:spPr>
        <p:txBody>
          <a:bodyPr/>
          <a:lstStyle/>
          <a:p>
            <a:r>
              <a:rPr lang="en-GB" altLang="en-US" dirty="0"/>
              <a:t>L8 Smoke Grenade</a:t>
            </a:r>
          </a:p>
        </p:txBody>
      </p:sp>
      <p:grpSp>
        <p:nvGrpSpPr>
          <p:cNvPr id="34819" name="Group 22"/>
          <p:cNvGrpSpPr>
            <a:grpSpLocks/>
          </p:cNvGrpSpPr>
          <p:nvPr/>
        </p:nvGrpSpPr>
        <p:grpSpPr bwMode="auto">
          <a:xfrm>
            <a:off x="1250156" y="1808560"/>
            <a:ext cx="6616304" cy="3837385"/>
            <a:chOff x="229" y="755"/>
            <a:chExt cx="5557" cy="3223"/>
          </a:xfrm>
        </p:grpSpPr>
        <p:pic>
          <p:nvPicPr>
            <p:cNvPr id="34820" name="Picture 4" descr="CM - vehicle - grenade smoke L8 section copy"/>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94" y="1866"/>
              <a:ext cx="3902" cy="1540"/>
            </a:xfrm>
            <a:prstGeom prst="rect">
              <a:avLst/>
            </a:prstGeom>
            <a:noFill/>
            <a:ln w="9525">
              <a:noFill/>
              <a:miter lim="800000"/>
              <a:headEnd/>
              <a:tailEnd/>
            </a:ln>
          </p:spPr>
        </p:pic>
        <p:sp>
          <p:nvSpPr>
            <p:cNvPr id="34821" name="Text Box 5"/>
            <p:cNvSpPr txBox="1">
              <a:spLocks noChangeArrowheads="1"/>
            </p:cNvSpPr>
            <p:nvPr/>
          </p:nvSpPr>
          <p:spPr bwMode="auto">
            <a:xfrm>
              <a:off x="229" y="762"/>
              <a:ext cx="2262" cy="271"/>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Gunpowder expulsion charge</a:t>
              </a:r>
            </a:p>
          </p:txBody>
        </p:sp>
        <p:sp>
          <p:nvSpPr>
            <p:cNvPr id="34822" name="Text Box 6"/>
            <p:cNvSpPr txBox="1">
              <a:spLocks noChangeArrowheads="1"/>
            </p:cNvSpPr>
            <p:nvPr/>
          </p:nvSpPr>
          <p:spPr bwMode="auto">
            <a:xfrm>
              <a:off x="1840" y="1528"/>
              <a:ext cx="1425" cy="271"/>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Gunpowder delay</a:t>
              </a:r>
            </a:p>
          </p:txBody>
        </p:sp>
        <p:sp>
          <p:nvSpPr>
            <p:cNvPr id="34823" name="Text Box 7"/>
            <p:cNvSpPr txBox="1">
              <a:spLocks noChangeArrowheads="1"/>
            </p:cNvSpPr>
            <p:nvPr/>
          </p:nvSpPr>
          <p:spPr bwMode="auto">
            <a:xfrm>
              <a:off x="2716" y="755"/>
              <a:ext cx="3070" cy="465"/>
            </a:xfrm>
            <a:prstGeom prst="rect">
              <a:avLst/>
            </a:prstGeom>
            <a:noFill/>
            <a:ln w="9525">
              <a:noFill/>
              <a:miter lim="800000"/>
              <a:headEnd/>
              <a:tailEnd/>
            </a:ln>
          </p:spPr>
          <p:txBody>
            <a:bodyPr>
              <a:spAutoFit/>
            </a:bodyPr>
            <a:lstStyle/>
            <a:p>
              <a:pPr eaLnBrk="0" hangingPunct="0"/>
              <a:r>
                <a:rPr lang="en-GB" altLang="en-US" sz="1500">
                  <a:latin typeface="+mj-lt"/>
                  <a:ea typeface="ＭＳ Ｐゴシック" pitchFamily="34" charset="-128"/>
                  <a:cs typeface="Times New Roman" pitchFamily="18" charset="0"/>
                </a:rPr>
                <a:t>Smoke composition</a:t>
              </a:r>
            </a:p>
            <a:p>
              <a:pPr eaLnBrk="0" hangingPunct="0"/>
              <a:r>
                <a:rPr lang="en-GB" altLang="en-US" sz="1500">
                  <a:latin typeface="+mj-lt"/>
                  <a:ea typeface="ＭＳ Ｐゴシック" pitchFamily="34" charset="-128"/>
                  <a:cs typeface="Times New Roman" pitchFamily="18" charset="0"/>
                </a:rPr>
                <a:t>red phosphorus / butyl rubber  (PN841)</a:t>
              </a:r>
            </a:p>
          </p:txBody>
        </p:sp>
        <p:sp>
          <p:nvSpPr>
            <p:cNvPr id="34824" name="Text Box 8"/>
            <p:cNvSpPr txBox="1">
              <a:spLocks noChangeArrowheads="1"/>
            </p:cNvSpPr>
            <p:nvPr/>
          </p:nvSpPr>
          <p:spPr bwMode="auto">
            <a:xfrm>
              <a:off x="939" y="1136"/>
              <a:ext cx="1432" cy="271"/>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Fuzehead ‘A’ type</a:t>
              </a:r>
            </a:p>
          </p:txBody>
        </p:sp>
        <p:sp>
          <p:nvSpPr>
            <p:cNvPr id="34825" name="Text Box 9"/>
            <p:cNvSpPr txBox="1">
              <a:spLocks noChangeArrowheads="1"/>
            </p:cNvSpPr>
            <p:nvPr/>
          </p:nvSpPr>
          <p:spPr bwMode="auto">
            <a:xfrm>
              <a:off x="3651" y="1386"/>
              <a:ext cx="2080" cy="465"/>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Gunpowder burster charge</a:t>
              </a:r>
            </a:p>
            <a:p>
              <a:pPr eaLnBrk="0" hangingPunct="0"/>
              <a:r>
                <a:rPr lang="en-GB" altLang="en-US" sz="1500">
                  <a:latin typeface="+mj-lt"/>
                  <a:ea typeface="ＭＳ Ｐゴシック" pitchFamily="34" charset="-128"/>
                  <a:cs typeface="Times New Roman" pitchFamily="18" charset="0"/>
                </a:rPr>
                <a:t>G12 or G2</a:t>
              </a:r>
            </a:p>
          </p:txBody>
        </p:sp>
        <p:sp>
          <p:nvSpPr>
            <p:cNvPr id="34826" name="Text Box 12"/>
            <p:cNvSpPr txBox="1">
              <a:spLocks noChangeArrowheads="1"/>
            </p:cNvSpPr>
            <p:nvPr/>
          </p:nvSpPr>
          <p:spPr bwMode="auto">
            <a:xfrm>
              <a:off x="3766" y="3707"/>
              <a:ext cx="1083" cy="271"/>
            </a:xfrm>
            <a:prstGeom prst="rect">
              <a:avLst/>
            </a:prstGeom>
            <a:noFill/>
            <a:ln w="9525">
              <a:noFill/>
              <a:miter lim="800000"/>
              <a:headEnd/>
              <a:tailEnd/>
            </a:ln>
          </p:spPr>
          <p:txBody>
            <a:bodyPr wrap="none">
              <a:spAutoFit/>
            </a:bodyPr>
            <a:lstStyle/>
            <a:p>
              <a:pPr eaLnBrk="0" hangingPunct="0"/>
              <a:r>
                <a:rPr lang="en-GB" altLang="en-US" sz="1500">
                  <a:latin typeface="+mj-lt"/>
                  <a:ea typeface="ＭＳ Ｐゴシック" pitchFamily="34" charset="-128"/>
                  <a:cs typeface="Times New Roman" pitchFamily="18" charset="0"/>
                </a:rPr>
                <a:t>Rubber body</a:t>
              </a:r>
            </a:p>
          </p:txBody>
        </p:sp>
        <p:sp>
          <p:nvSpPr>
            <p:cNvPr id="34827" name="Line 13"/>
            <p:cNvSpPr>
              <a:spLocks noChangeShapeType="1"/>
            </p:cNvSpPr>
            <p:nvPr/>
          </p:nvSpPr>
          <p:spPr bwMode="auto">
            <a:xfrm>
              <a:off x="748" y="1026"/>
              <a:ext cx="493" cy="1309"/>
            </a:xfrm>
            <a:prstGeom prst="line">
              <a:avLst/>
            </a:prstGeom>
            <a:noFill/>
            <a:ln w="19050">
              <a:solidFill>
                <a:schemeClr val="tx1"/>
              </a:solidFill>
              <a:round/>
              <a:headEnd/>
              <a:tailEnd type="stealth" w="med" len="sm"/>
            </a:ln>
          </p:spPr>
          <p:txBody>
            <a:bodyPr anchor="ctr">
              <a:spAutoFit/>
            </a:bodyPr>
            <a:lstStyle/>
            <a:p>
              <a:endParaRPr lang="en-US"/>
            </a:p>
          </p:txBody>
        </p:sp>
        <p:sp>
          <p:nvSpPr>
            <p:cNvPr id="34828" name="Line 14"/>
            <p:cNvSpPr>
              <a:spLocks noChangeShapeType="1"/>
            </p:cNvSpPr>
            <p:nvPr/>
          </p:nvSpPr>
          <p:spPr bwMode="auto">
            <a:xfrm flipH="1">
              <a:off x="1424" y="1389"/>
              <a:ext cx="50" cy="929"/>
            </a:xfrm>
            <a:prstGeom prst="line">
              <a:avLst/>
            </a:prstGeom>
            <a:noFill/>
            <a:ln w="19050">
              <a:solidFill>
                <a:schemeClr val="tx1"/>
              </a:solidFill>
              <a:round/>
              <a:headEnd/>
              <a:tailEnd type="stealth" w="med" len="sm"/>
            </a:ln>
          </p:spPr>
          <p:txBody>
            <a:bodyPr anchor="ctr">
              <a:spAutoFit/>
            </a:bodyPr>
            <a:lstStyle/>
            <a:p>
              <a:endParaRPr lang="en-US"/>
            </a:p>
          </p:txBody>
        </p:sp>
        <p:sp>
          <p:nvSpPr>
            <p:cNvPr id="34829" name="Line 15"/>
            <p:cNvSpPr>
              <a:spLocks noChangeShapeType="1"/>
            </p:cNvSpPr>
            <p:nvPr/>
          </p:nvSpPr>
          <p:spPr bwMode="auto">
            <a:xfrm flipH="1">
              <a:off x="1808" y="1752"/>
              <a:ext cx="616" cy="900"/>
            </a:xfrm>
            <a:prstGeom prst="line">
              <a:avLst/>
            </a:prstGeom>
            <a:noFill/>
            <a:ln w="19050">
              <a:solidFill>
                <a:schemeClr val="tx1"/>
              </a:solidFill>
              <a:round/>
              <a:headEnd/>
              <a:tailEnd type="stealth" w="med" len="sm"/>
            </a:ln>
          </p:spPr>
          <p:txBody>
            <a:bodyPr wrap="none" anchor="ctr">
              <a:spAutoFit/>
            </a:bodyPr>
            <a:lstStyle/>
            <a:p>
              <a:endParaRPr lang="en-US"/>
            </a:p>
          </p:txBody>
        </p:sp>
        <p:sp>
          <p:nvSpPr>
            <p:cNvPr id="34830" name="Line 16"/>
            <p:cNvSpPr>
              <a:spLocks noChangeShapeType="1"/>
            </p:cNvSpPr>
            <p:nvPr/>
          </p:nvSpPr>
          <p:spPr bwMode="auto">
            <a:xfrm flipH="1">
              <a:off x="3391" y="1235"/>
              <a:ext cx="100" cy="1083"/>
            </a:xfrm>
            <a:prstGeom prst="line">
              <a:avLst/>
            </a:prstGeom>
            <a:noFill/>
            <a:ln w="19050">
              <a:solidFill>
                <a:schemeClr val="tx1"/>
              </a:solidFill>
              <a:round/>
              <a:headEnd/>
              <a:tailEnd type="stealth" w="med" len="sm"/>
            </a:ln>
          </p:spPr>
          <p:txBody>
            <a:bodyPr wrap="square" anchor="ctr">
              <a:spAutoFit/>
            </a:bodyPr>
            <a:lstStyle/>
            <a:p>
              <a:endParaRPr lang="en-US"/>
            </a:p>
          </p:txBody>
        </p:sp>
        <p:sp>
          <p:nvSpPr>
            <p:cNvPr id="34831" name="Line 17"/>
            <p:cNvSpPr>
              <a:spLocks noChangeShapeType="1"/>
            </p:cNvSpPr>
            <p:nvPr/>
          </p:nvSpPr>
          <p:spPr bwMode="auto">
            <a:xfrm flipH="1">
              <a:off x="3941" y="1885"/>
              <a:ext cx="100" cy="783"/>
            </a:xfrm>
            <a:prstGeom prst="line">
              <a:avLst/>
            </a:prstGeom>
            <a:noFill/>
            <a:ln w="19050">
              <a:solidFill>
                <a:schemeClr val="tx1"/>
              </a:solidFill>
              <a:round/>
              <a:headEnd/>
              <a:tailEnd type="stealth" w="med" len="sm"/>
            </a:ln>
          </p:spPr>
          <p:txBody>
            <a:bodyPr wrap="square" anchor="ctr">
              <a:spAutoFit/>
            </a:bodyPr>
            <a:lstStyle/>
            <a:p>
              <a:endParaRPr lang="en-US"/>
            </a:p>
          </p:txBody>
        </p:sp>
        <p:sp>
          <p:nvSpPr>
            <p:cNvPr id="34832" name="Line 18"/>
            <p:cNvSpPr>
              <a:spLocks noChangeShapeType="1"/>
            </p:cNvSpPr>
            <p:nvPr/>
          </p:nvSpPr>
          <p:spPr bwMode="auto">
            <a:xfrm flipH="1" flipV="1">
              <a:off x="3641" y="3204"/>
              <a:ext cx="400" cy="500"/>
            </a:xfrm>
            <a:prstGeom prst="line">
              <a:avLst/>
            </a:prstGeom>
            <a:noFill/>
            <a:ln w="19050">
              <a:solidFill>
                <a:schemeClr val="tx1"/>
              </a:solidFill>
              <a:round/>
              <a:headEnd/>
              <a:tailEnd type="stealth" w="med" len="sm"/>
            </a:ln>
          </p:spPr>
          <p:txBody>
            <a:bodyPr wrap="none" anchor="ctr">
              <a:spAutoFit/>
            </a:bodyPr>
            <a:lstStyle/>
            <a:p>
              <a:endParaRPr lang="en-US"/>
            </a:p>
          </p:txBody>
        </p:sp>
      </p:grpSp>
    </p:spTree>
    <p:extLst>
      <p:ext uri="{BB962C8B-B14F-4D97-AF65-F5344CB8AC3E}">
        <p14:creationId xmlns:p14="http://schemas.microsoft.com/office/powerpoint/2010/main" val="1829920180"/>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1379" name="Picture 3" descr="155"/>
          <p:cNvPicPr>
            <a:picLocks noChangeAspect="1" noChangeArrowheads="1"/>
          </p:cNvPicPr>
          <p:nvPr/>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771650" y="2000251"/>
            <a:ext cx="4972050" cy="2012156"/>
          </a:xfrm>
          <a:prstGeom prst="rect">
            <a:avLst/>
          </a:prstGeom>
          <a:noFill/>
        </p:spPr>
      </p:pic>
      <p:pic>
        <p:nvPicPr>
          <p:cNvPr id="101380" name="Picture 4" descr="105"/>
          <p:cNvPicPr>
            <a:picLocks noChangeAspect="1" noChangeArrowheads="1"/>
          </p:cNvPicPr>
          <p:nvPr/>
        </p:nvPicPr>
        <p:blipFill>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783205" y="3937993"/>
            <a:ext cx="3109913" cy="1268016"/>
          </a:xfrm>
          <a:prstGeom prst="rect">
            <a:avLst/>
          </a:prstGeom>
          <a:noFill/>
        </p:spPr>
      </p:pic>
      <p:sp>
        <p:nvSpPr>
          <p:cNvPr id="101381" name="Text Box 5"/>
          <p:cNvSpPr txBox="1">
            <a:spLocks noChangeArrowheads="1"/>
          </p:cNvSpPr>
          <p:nvPr/>
        </p:nvSpPr>
        <p:spPr bwMode="auto">
          <a:xfrm>
            <a:off x="5657850" y="2971801"/>
            <a:ext cx="1828800" cy="300082"/>
          </a:xfrm>
          <a:prstGeom prst="rect">
            <a:avLst/>
          </a:prstGeom>
          <a:noFill/>
          <a:ln w="9525">
            <a:noFill/>
            <a:miter lim="800000"/>
            <a:headEnd/>
            <a:tailEnd/>
          </a:ln>
          <a:effectLst/>
        </p:spPr>
        <p:txBody>
          <a:bodyPr wrap="square">
            <a:spAutoFit/>
          </a:bodyPr>
          <a:lstStyle/>
          <a:p>
            <a:pPr>
              <a:spcBef>
                <a:spcPct val="50000"/>
              </a:spcBef>
            </a:pPr>
            <a:r>
              <a:rPr lang="en-GB" sz="1350">
                <a:latin typeface="Arial Black" pitchFamily="34" charset="0"/>
              </a:rPr>
              <a:t>155 mm, DM 125</a:t>
            </a:r>
          </a:p>
        </p:txBody>
      </p:sp>
      <p:sp>
        <p:nvSpPr>
          <p:cNvPr id="101382" name="Text Box 6"/>
          <p:cNvSpPr txBox="1">
            <a:spLocks noChangeArrowheads="1"/>
          </p:cNvSpPr>
          <p:nvPr/>
        </p:nvSpPr>
        <p:spPr bwMode="auto">
          <a:xfrm>
            <a:off x="5657850" y="4572001"/>
            <a:ext cx="1828800" cy="300082"/>
          </a:xfrm>
          <a:prstGeom prst="rect">
            <a:avLst/>
          </a:prstGeom>
          <a:noFill/>
          <a:ln w="9525">
            <a:noFill/>
            <a:miter lim="800000"/>
            <a:headEnd/>
            <a:tailEnd/>
          </a:ln>
          <a:effectLst/>
        </p:spPr>
        <p:txBody>
          <a:bodyPr wrap="square">
            <a:spAutoFit/>
          </a:bodyPr>
          <a:lstStyle/>
          <a:p>
            <a:pPr>
              <a:spcBef>
                <a:spcPct val="50000"/>
              </a:spcBef>
            </a:pPr>
            <a:r>
              <a:rPr lang="en-GB" sz="1350">
                <a:latin typeface="Arial Black" pitchFamily="34" charset="0"/>
              </a:rPr>
              <a:t>105 mm, XMR102</a:t>
            </a:r>
          </a:p>
        </p:txBody>
      </p:sp>
      <p:sp>
        <p:nvSpPr>
          <p:cNvPr id="101383" name="Rectangle 7"/>
          <p:cNvSpPr>
            <a:spLocks noGrp="1" noChangeArrowheads="1"/>
          </p:cNvSpPr>
          <p:nvPr>
            <p:ph type="title"/>
          </p:nvPr>
        </p:nvSpPr>
        <p:spPr>
          <a:xfrm>
            <a:off x="242888" y="943571"/>
            <a:ext cx="7886700" cy="994172"/>
          </a:xfrm>
        </p:spPr>
        <p:txBody>
          <a:bodyPr/>
          <a:lstStyle/>
          <a:p>
            <a:r>
              <a:rPr lang="en-GB" b="0"/>
              <a:t>Artillery “Bi-Spectral” smoke rounds</a:t>
            </a:r>
          </a:p>
        </p:txBody>
      </p:sp>
    </p:spTree>
    <p:extLst>
      <p:ext uri="{BB962C8B-B14F-4D97-AF65-F5344CB8AC3E}">
        <p14:creationId xmlns:p14="http://schemas.microsoft.com/office/powerpoint/2010/main" val="3696787744"/>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628650" y="1214674"/>
            <a:ext cx="2423809" cy="382430"/>
          </a:xfrm>
        </p:spPr>
        <p:txBody>
          <a:bodyPr/>
          <a:lstStyle/>
          <a:p>
            <a:r>
              <a:rPr lang="en-GB" dirty="0"/>
              <a:t>Mortar</a:t>
            </a:r>
          </a:p>
        </p:txBody>
      </p:sp>
      <p:sp>
        <p:nvSpPr>
          <p:cNvPr id="108547" name="Rectangle 3"/>
          <p:cNvSpPr>
            <a:spLocks noGrp="1" noChangeArrowheads="1"/>
          </p:cNvSpPr>
          <p:nvPr>
            <p:ph idx="1"/>
          </p:nvPr>
        </p:nvSpPr>
        <p:spPr>
          <a:xfrm>
            <a:off x="628650" y="1979533"/>
            <a:ext cx="3244850" cy="3281363"/>
          </a:xfrm>
        </p:spPr>
        <p:txBody>
          <a:bodyPr/>
          <a:lstStyle/>
          <a:p>
            <a:r>
              <a:rPr lang="en-GB" sz="1200" dirty="0"/>
              <a:t>If we deploy a pot we have room for only one (perhaps) two if well designed.</a:t>
            </a:r>
          </a:p>
          <a:p>
            <a:r>
              <a:rPr lang="en-GB" sz="1200" dirty="0"/>
              <a:t>Use pellets (cheeses).</a:t>
            </a:r>
          </a:p>
          <a:p>
            <a:r>
              <a:rPr lang="en-GB" sz="1800" b="1" dirty="0"/>
              <a:t>Why do we want to get more sources on the ground?</a:t>
            </a:r>
          </a:p>
        </p:txBody>
      </p:sp>
      <p:pic>
        <p:nvPicPr>
          <p:cNvPr id="108548" name="Picture 4" descr="81mm_RP"/>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91025" y="1701403"/>
            <a:ext cx="3568304" cy="3995738"/>
          </a:xfrm>
          <a:prstGeom prst="rect">
            <a:avLst/>
          </a:prstGeom>
          <a:noFill/>
        </p:spPr>
      </p:pic>
    </p:spTree>
    <p:extLst>
      <p:ext uri="{BB962C8B-B14F-4D97-AF65-F5344CB8AC3E}">
        <p14:creationId xmlns:p14="http://schemas.microsoft.com/office/powerpoint/2010/main" val="14087850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85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85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close up of a cable on fire&#10;&#10;AI-generated content may be incorrect.">
            <a:extLst>
              <a:ext uri="{FF2B5EF4-FFF2-40B4-BE49-F238E27FC236}">
                <a16:creationId xmlns:a16="http://schemas.microsoft.com/office/drawing/2014/main" id="{BEED4E3E-5E26-AB5E-6D54-C85499217EB8}"/>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4" name="Title 3">
            <a:extLst>
              <a:ext uri="{FF2B5EF4-FFF2-40B4-BE49-F238E27FC236}">
                <a16:creationId xmlns:a16="http://schemas.microsoft.com/office/drawing/2014/main" id="{EFF73ACB-CA80-B2F5-4B8A-2FBC1CC2DEA7}"/>
              </a:ext>
            </a:extLst>
          </p:cNvPr>
          <p:cNvSpPr>
            <a:spLocks noGrp="1"/>
          </p:cNvSpPr>
          <p:nvPr>
            <p:ph type="title"/>
          </p:nvPr>
        </p:nvSpPr>
        <p:spPr/>
        <p:txBody>
          <a:bodyPr/>
          <a:lstStyle/>
          <a:p>
            <a:r>
              <a:rPr lang="en-US" dirty="0">
                <a:solidFill>
                  <a:schemeClr val="tx1"/>
                </a:solidFill>
              </a:rPr>
              <a:t>Flame</a:t>
            </a:r>
          </a:p>
        </p:txBody>
      </p:sp>
      <p:sp>
        <p:nvSpPr>
          <p:cNvPr id="2" name="Text Placeholder 1">
            <a:extLst>
              <a:ext uri="{FF2B5EF4-FFF2-40B4-BE49-F238E27FC236}">
                <a16:creationId xmlns:a16="http://schemas.microsoft.com/office/drawing/2014/main" id="{90B6F36D-437E-E2DD-C816-2476F9468CE5}"/>
              </a:ext>
            </a:extLst>
          </p:cNvPr>
          <p:cNvSpPr>
            <a:spLocks noGrp="1"/>
          </p:cNvSpPr>
          <p:nvPr>
            <p:ph type="body" sz="quarter" idx="20"/>
          </p:nvPr>
        </p:nvSpPr>
        <p:spPr/>
        <p:txBody>
          <a:bodyPr/>
          <a:lstStyle/>
          <a:p>
            <a:endParaRPr lang="en-US"/>
          </a:p>
        </p:txBody>
      </p:sp>
    </p:spTree>
    <p:extLst>
      <p:ext uri="{BB962C8B-B14F-4D97-AF65-F5344CB8AC3E}">
        <p14:creationId xmlns:p14="http://schemas.microsoft.com/office/powerpoint/2010/main" val="6935697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4">
            <a:extLst>
              <a:ext uri="{FF2B5EF4-FFF2-40B4-BE49-F238E27FC236}">
                <a16:creationId xmlns:a16="http://schemas.microsoft.com/office/drawing/2014/main" id="{1AF81D2B-2F15-AB8C-8712-3FACC709043A}"/>
              </a:ext>
            </a:extLst>
          </p:cNvPr>
          <p:cNvSpPr>
            <a:spLocks noGrp="1" noChangeArrowheads="1"/>
          </p:cNvSpPr>
          <p:nvPr>
            <p:ph type="title"/>
          </p:nvPr>
        </p:nvSpPr>
        <p:spPr>
          <a:xfrm>
            <a:off x="0" y="480178"/>
            <a:ext cx="4572000" cy="945000"/>
          </a:xfrm>
        </p:spPr>
        <p:txBody>
          <a:bodyPr vert="horz" wrap="square" lIns="567000" tIns="0" rIns="0" bIns="0" numCol="1" rtlCol="0" anchor="ctr" anchorCtr="0" compatLnSpc="1">
            <a:prstTxWarp prst="textNoShape">
              <a:avLst/>
            </a:prstTxWarp>
            <a:normAutofit/>
          </a:bodyPr>
          <a:lstStyle/>
          <a:p>
            <a:r>
              <a:rPr lang="en-GB" altLang="en-US" kern="1200" dirty="0">
                <a:solidFill>
                  <a:schemeClr val="tx1"/>
                </a:solidFill>
                <a:latin typeface="+mj-lt"/>
                <a:ea typeface="+mj-ea"/>
                <a:cs typeface="+mj-cs"/>
              </a:rPr>
              <a:t>Toxicity</a:t>
            </a:r>
          </a:p>
        </p:txBody>
      </p:sp>
      <p:sp>
        <p:nvSpPr>
          <p:cNvPr id="88073" name="Content Placeholder 4">
            <a:extLst>
              <a:ext uri="{FF2B5EF4-FFF2-40B4-BE49-F238E27FC236}">
                <a16:creationId xmlns:a16="http://schemas.microsoft.com/office/drawing/2014/main" id="{5C42DFF3-A786-9610-812C-18D86C1F1B36}"/>
              </a:ext>
            </a:extLst>
          </p:cNvPr>
          <p:cNvSpPr>
            <a:spLocks noGrp="1"/>
          </p:cNvSpPr>
          <p:nvPr>
            <p:ph sz="quarter" idx="16"/>
          </p:nvPr>
        </p:nvSpPr>
        <p:spPr>
          <a:xfrm>
            <a:off x="611560" y="1916832"/>
            <a:ext cx="7764463" cy="2305044"/>
          </a:xfrm>
        </p:spPr>
        <p:txBody>
          <a:bodyPr/>
          <a:lstStyle/>
          <a:p>
            <a:pPr defTabSz="685761">
              <a:lnSpc>
                <a:spcPct val="98000"/>
              </a:lnSpc>
              <a:spcBef>
                <a:spcPts val="750"/>
              </a:spcBef>
              <a:buClr>
                <a:srgbClr val="FC4C02"/>
              </a:buClr>
              <a:defRPr/>
            </a:pPr>
            <a:r>
              <a:rPr lang="en-GB" altLang="en-US" sz="1800" dirty="0"/>
              <a:t>A wide variety of required effects requires a huge variety of pyrotechnic ingredients and mixtures.</a:t>
            </a:r>
          </a:p>
          <a:p>
            <a:pPr defTabSz="685761">
              <a:lnSpc>
                <a:spcPct val="98000"/>
              </a:lnSpc>
              <a:spcBef>
                <a:spcPts val="750"/>
              </a:spcBef>
              <a:buClr>
                <a:srgbClr val="FC4C02"/>
              </a:buClr>
              <a:defRPr/>
            </a:pPr>
            <a:endParaRPr lang="en-GB" altLang="en-US" sz="1800" dirty="0"/>
          </a:p>
          <a:p>
            <a:pPr defTabSz="685761">
              <a:lnSpc>
                <a:spcPct val="98000"/>
              </a:lnSpc>
              <a:spcBef>
                <a:spcPts val="750"/>
              </a:spcBef>
              <a:buClr>
                <a:srgbClr val="FC4C02"/>
              </a:buClr>
              <a:defRPr/>
            </a:pPr>
            <a:r>
              <a:rPr lang="en-GB" altLang="en-US" sz="1800" dirty="0"/>
              <a:t>Pyrotechnic compositions function by burning, but some may explode if sufficiently insulted.</a:t>
            </a:r>
          </a:p>
          <a:p>
            <a:pPr defTabSz="685761">
              <a:lnSpc>
                <a:spcPct val="98000"/>
              </a:lnSpc>
              <a:spcBef>
                <a:spcPts val="750"/>
              </a:spcBef>
              <a:buClr>
                <a:srgbClr val="FC4C02"/>
              </a:buClr>
              <a:defRPr/>
            </a:pPr>
            <a:endParaRPr lang="en-GB" altLang="en-US" sz="1800" dirty="0"/>
          </a:p>
          <a:p>
            <a:pPr defTabSz="685761">
              <a:lnSpc>
                <a:spcPct val="98000"/>
              </a:lnSpc>
              <a:spcBef>
                <a:spcPts val="750"/>
              </a:spcBef>
              <a:buClr>
                <a:srgbClr val="FC4C02"/>
              </a:buClr>
              <a:defRPr/>
            </a:pPr>
            <a:r>
              <a:rPr lang="en-GB" altLang="en-US" sz="1800" dirty="0"/>
              <a:t>Small pyrotechnic devices are used in many HE munitions – to act as time delays, igniters.</a:t>
            </a:r>
          </a:p>
          <a:p>
            <a:pPr defTabSz="685761">
              <a:lnSpc>
                <a:spcPct val="98000"/>
              </a:lnSpc>
              <a:spcBef>
                <a:spcPts val="750"/>
              </a:spcBef>
              <a:buClr>
                <a:srgbClr val="FC4C02"/>
              </a:buClr>
              <a:defRPr/>
            </a:pPr>
            <a:endParaRPr lang="en-GB" altLang="en-US" sz="1800" dirty="0"/>
          </a:p>
          <a:p>
            <a:pPr defTabSz="685761">
              <a:lnSpc>
                <a:spcPct val="98000"/>
              </a:lnSpc>
              <a:spcBef>
                <a:spcPts val="750"/>
              </a:spcBef>
              <a:buClr>
                <a:srgbClr val="FC4C02"/>
              </a:buClr>
              <a:defRPr/>
            </a:pPr>
            <a:r>
              <a:rPr lang="en-GB" altLang="en-US" sz="1800" dirty="0"/>
              <a:t>Much effort is being expended to reduce the toxicity of burnt and unburned mixtures.</a:t>
            </a:r>
          </a:p>
          <a:p>
            <a:endParaRPr lang="en-US" sz="3600" dirty="0"/>
          </a:p>
        </p:txBody>
      </p:sp>
    </p:spTree>
    <p:extLst>
      <p:ext uri="{BB962C8B-B14F-4D97-AF65-F5344CB8AC3E}">
        <p14:creationId xmlns:p14="http://schemas.microsoft.com/office/powerpoint/2010/main" val="2718671027"/>
      </p:ext>
    </p:extLst>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FFBEDF-930C-BD3A-402B-34AB9C932508}"/>
              </a:ext>
            </a:extLst>
          </p:cNvPr>
          <p:cNvSpPr>
            <a:spLocks noGrp="1"/>
          </p:cNvSpPr>
          <p:nvPr>
            <p:ph type="title"/>
          </p:nvPr>
        </p:nvSpPr>
        <p:spPr>
          <a:xfrm>
            <a:off x="568380" y="1187294"/>
            <a:ext cx="8386311" cy="617008"/>
          </a:xfrm>
        </p:spPr>
        <p:txBody>
          <a:bodyPr anchor="b">
            <a:normAutofit/>
          </a:bodyPr>
          <a:lstStyle/>
          <a:p>
            <a:r>
              <a:rPr lang="en-US" dirty="0"/>
              <a:t>Summary</a:t>
            </a:r>
          </a:p>
        </p:txBody>
      </p:sp>
      <p:graphicFrame>
        <p:nvGraphicFramePr>
          <p:cNvPr id="8" name="Content Placeholder 4">
            <a:extLst>
              <a:ext uri="{FF2B5EF4-FFF2-40B4-BE49-F238E27FC236}">
                <a16:creationId xmlns:a16="http://schemas.microsoft.com/office/drawing/2014/main" id="{DEB0EA39-C1C0-16A0-5058-4EFD952E921B}"/>
              </a:ext>
            </a:extLst>
          </p:cNvPr>
          <p:cNvGraphicFramePr>
            <a:graphicFrameLocks noGrp="1"/>
          </p:cNvGraphicFramePr>
          <p:nvPr>
            <p:ph idx="1"/>
            <p:extLst>
              <p:ext uri="{D42A27DB-BD31-4B8C-83A1-F6EECF244321}">
                <p14:modId xmlns:p14="http://schemas.microsoft.com/office/powerpoint/2010/main" val="1193205491"/>
              </p:ext>
            </p:extLst>
          </p:nvPr>
        </p:nvGraphicFramePr>
        <p:xfrm>
          <a:off x="569760" y="2071687"/>
          <a:ext cx="8386141" cy="33620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1823862"/>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Material</a:t>
            </a:r>
          </a:p>
        </p:txBody>
      </p:sp>
      <p:sp>
        <p:nvSpPr>
          <p:cNvPr id="3" name="Content Placeholder 2"/>
          <p:cNvSpPr>
            <a:spLocks noGrp="1"/>
          </p:cNvSpPr>
          <p:nvPr>
            <p:ph idx="1"/>
          </p:nvPr>
        </p:nvSpPr>
        <p:spPr/>
        <p:txBody>
          <a:bodyPr/>
          <a:lstStyle/>
          <a:p>
            <a:r>
              <a:rPr lang="en-GB" sz="2000" dirty="0"/>
              <a:t>JSP 333 “Service Book of Explosives” Chapter 10, Pyrotechnics.</a:t>
            </a:r>
          </a:p>
          <a:p>
            <a:r>
              <a:rPr lang="en-GB" sz="2000" dirty="0"/>
              <a:t>Fundamentals of Pyrotechnics Parts 1 and 2. (Anatoly </a:t>
            </a:r>
            <a:r>
              <a:rPr lang="en-GB" sz="2000" dirty="0" err="1"/>
              <a:t>Shidlovsky</a:t>
            </a:r>
            <a:r>
              <a:rPr lang="en-GB" sz="2000" dirty="0"/>
              <a:t>.)</a:t>
            </a:r>
          </a:p>
          <a:p>
            <a:r>
              <a:rPr lang="en-GB" sz="2000" dirty="0"/>
              <a:t>Pyrotechnics, John Conkling.</a:t>
            </a:r>
          </a:p>
          <a:p>
            <a:r>
              <a:rPr lang="en-GB" sz="2000" dirty="0"/>
              <a:t>Monograph on Pyrotechnic Compositions (J. C. </a:t>
            </a:r>
            <a:r>
              <a:rPr lang="en-GB" sz="2000" dirty="0" err="1"/>
              <a:t>Cacket</a:t>
            </a:r>
            <a:r>
              <a:rPr lang="en-GB" sz="2000" dirty="0"/>
              <a:t> RARDE)</a:t>
            </a:r>
          </a:p>
          <a:p>
            <a:pPr lvl="1"/>
            <a:r>
              <a:rPr lang="en-GB" sz="1800" dirty="0"/>
              <a:t>1965, Good description but units are from the stone age!</a:t>
            </a:r>
          </a:p>
          <a:p>
            <a:r>
              <a:rPr lang="en-GB" sz="2000" dirty="0"/>
              <a:t>F.L. McIntyre, A compilation of hazards and test data for pyrotechnic compositions. Report ARLCD-CR-80047, U.S. Army Armament Research and Development Command, Dover, NJ, 1980.</a:t>
            </a:r>
          </a:p>
          <a:p>
            <a:r>
              <a:rPr lang="en-GB" sz="2000" dirty="0"/>
              <a:t>Explosives, Propellants and Pyrotechnics. A. Bailey, S. G. Murray. Brassey’s Volume 2</a:t>
            </a:r>
          </a:p>
          <a:p>
            <a:endParaRPr lang="en-GB" sz="2000" dirty="0"/>
          </a:p>
        </p:txBody>
      </p:sp>
    </p:spTree>
    <p:extLst>
      <p:ext uri="{BB962C8B-B14F-4D97-AF65-F5344CB8AC3E}">
        <p14:creationId xmlns:p14="http://schemas.microsoft.com/office/powerpoint/2010/main" val="1254904661"/>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14606</TotalTime>
  <Words>4932</Words>
  <Application>Microsoft Macintosh PowerPoint</Application>
  <PresentationFormat>On-screen Show (4:3)</PresentationFormat>
  <Paragraphs>1290</Paragraphs>
  <Slides>77</Slides>
  <Notes>29</Notes>
  <HiddenSlides>0</HiddenSlides>
  <MMClips>0</MMClips>
  <ScaleCrop>false</ScaleCrop>
  <HeadingPairs>
    <vt:vector size="8" baseType="variant">
      <vt:variant>
        <vt:lpstr>Fonts Used</vt:lpstr>
      </vt:variant>
      <vt:variant>
        <vt:i4>14</vt:i4>
      </vt:variant>
      <vt:variant>
        <vt:lpstr>Theme</vt:lpstr>
      </vt:variant>
      <vt:variant>
        <vt:i4>1</vt:i4>
      </vt:variant>
      <vt:variant>
        <vt:lpstr>Embedded OLE Servers</vt:lpstr>
      </vt:variant>
      <vt:variant>
        <vt:i4>2</vt:i4>
      </vt:variant>
      <vt:variant>
        <vt:lpstr>Slide Titles</vt:lpstr>
      </vt:variant>
      <vt:variant>
        <vt:i4>77</vt:i4>
      </vt:variant>
    </vt:vector>
  </HeadingPairs>
  <TitlesOfParts>
    <vt:vector size="94" baseType="lpstr">
      <vt:lpstr>ＭＳ Ｐゴシック</vt:lpstr>
      <vt:lpstr>ＭＳ Ｐゴシック</vt:lpstr>
      <vt:lpstr>Arial</vt:lpstr>
      <vt:lpstr>Arial Black</vt:lpstr>
      <vt:lpstr>Calibri</vt:lpstr>
      <vt:lpstr>Cambria Math</vt:lpstr>
      <vt:lpstr>GI</vt:lpstr>
      <vt:lpstr>Helvetica Neue</vt:lpstr>
      <vt:lpstr>Roboto</vt:lpstr>
      <vt:lpstr>Symbol</vt:lpstr>
      <vt:lpstr>tahoma</vt:lpstr>
      <vt:lpstr>Times</vt:lpstr>
      <vt:lpstr>Times New Roman</vt:lpstr>
      <vt:lpstr>Wingdings</vt:lpstr>
      <vt:lpstr>2008 Background</vt:lpstr>
      <vt:lpstr>Document</vt:lpstr>
      <vt:lpstr>Slide</vt:lpstr>
      <vt:lpstr>Principles of OME Level 4 ACDA4019  Pyrotechnics</vt:lpstr>
      <vt:lpstr>Pyrotechnics</vt:lpstr>
      <vt:lpstr>Definition of a Pyrotechnic</vt:lpstr>
      <vt:lpstr>A mixture of sciences</vt:lpstr>
      <vt:lpstr>Simple Chemistry of Pyrotechnics</vt:lpstr>
      <vt:lpstr>Pyrotechnic Effects for the OME Engineer</vt:lpstr>
      <vt:lpstr>Periodic Table: Propellants and HE</vt:lpstr>
      <vt:lpstr>Periodic Table: Pyrotechnics</vt:lpstr>
      <vt:lpstr>And for the OME Engineer</vt:lpstr>
      <vt:lpstr>Pyrotechnic “Forms”</vt:lpstr>
      <vt:lpstr>From Shidlovsky</vt:lpstr>
      <vt:lpstr>Electromagnetic Radiation</vt:lpstr>
      <vt:lpstr>Electromagnetic Spectrum</vt:lpstr>
      <vt:lpstr>Emission of Electromagnetic Radiation</vt:lpstr>
      <vt:lpstr>Colour Temperature</vt:lpstr>
      <vt:lpstr>Emission Spectra - Alkali Metals</vt:lpstr>
      <vt:lpstr>Pyrotechnic Emitters</vt:lpstr>
      <vt:lpstr>Light</vt:lpstr>
      <vt:lpstr>Light - Combustion of MTV</vt:lpstr>
      <vt:lpstr>Spectrum of Red Flare</vt:lpstr>
      <vt:lpstr>Spectrum of Green Flare</vt:lpstr>
      <vt:lpstr>Spectrum of Illuminating Flare</vt:lpstr>
      <vt:lpstr>PowerPoint Presentation</vt:lpstr>
      <vt:lpstr>Is illumination a good thing?</vt:lpstr>
      <vt:lpstr>Illuminating Compositions (White Light)</vt:lpstr>
      <vt:lpstr>Military Rocket c.1915</vt:lpstr>
      <vt:lpstr>Military Signal Rocket c.1915</vt:lpstr>
      <vt:lpstr>Compositions</vt:lpstr>
      <vt:lpstr>Photoflash Mixtures</vt:lpstr>
      <vt:lpstr>Tracer</vt:lpstr>
      <vt:lpstr>Small Arms Tracer</vt:lpstr>
      <vt:lpstr>Tank Ammunition Tracer</vt:lpstr>
      <vt:lpstr>Tank Tracer</vt:lpstr>
      <vt:lpstr>Colour Intensification</vt:lpstr>
      <vt:lpstr>The Laser and IR Threat Spectrum</vt:lpstr>
      <vt:lpstr>Aircraft Signature</vt:lpstr>
      <vt:lpstr>IR Decoy Composition</vt:lpstr>
      <vt:lpstr>IR Decoy Deployment</vt:lpstr>
      <vt:lpstr>Aircraft Countermeasures</vt:lpstr>
      <vt:lpstr>Radiant Spectrum of MTV and Kerosene</vt:lpstr>
      <vt:lpstr>Difference between flares and chaff</vt:lpstr>
      <vt:lpstr>Example of Glass/Al Chaff</vt:lpstr>
      <vt:lpstr>Heat</vt:lpstr>
      <vt:lpstr>Metal and Metal Oxide Reaction</vt:lpstr>
      <vt:lpstr>Sound</vt:lpstr>
      <vt:lpstr>Theory</vt:lpstr>
      <vt:lpstr>Flash Compositions</vt:lpstr>
      <vt:lpstr>Thunderflash Mk 8</vt:lpstr>
      <vt:lpstr>Stun Grenade</vt:lpstr>
      <vt:lpstr>Stun Grenade</vt:lpstr>
      <vt:lpstr>Typical Compositions</vt:lpstr>
      <vt:lpstr>Delay</vt:lpstr>
      <vt:lpstr>Delay</vt:lpstr>
      <vt:lpstr>Timing an Event (gassy delays)</vt:lpstr>
      <vt:lpstr>Timing an Event (gasless delays)</vt:lpstr>
      <vt:lpstr>Delay</vt:lpstr>
      <vt:lpstr>Typical Pyrotechnic Delays and Burning Rate</vt:lpstr>
      <vt:lpstr>The BaCrO4-KClO4-Mo System</vt:lpstr>
      <vt:lpstr>Delay Compositions</vt:lpstr>
      <vt:lpstr>Gas</vt:lpstr>
      <vt:lpstr>Car Air Bags</vt:lpstr>
      <vt:lpstr>Car Airbags - Pyrotechnic Compositions</vt:lpstr>
      <vt:lpstr>Smoke</vt:lpstr>
      <vt:lpstr>Pyrotechnic Smoke Compositions</vt:lpstr>
      <vt:lpstr>Theory</vt:lpstr>
      <vt:lpstr>Smoke Compositions</vt:lpstr>
      <vt:lpstr>Signalling/Screening Smoke</vt:lpstr>
      <vt:lpstr>Anti-Riot Agent - CS</vt:lpstr>
      <vt:lpstr>Smoke Munitions</vt:lpstr>
      <vt:lpstr>Mortar Smoke Bomb</vt:lpstr>
      <vt:lpstr>L8 Smoke Grenade</vt:lpstr>
      <vt:lpstr>Artillery “Bi-Spectral” smoke rounds</vt:lpstr>
      <vt:lpstr>Mortar</vt:lpstr>
      <vt:lpstr>Flame</vt:lpstr>
      <vt:lpstr>Toxicity</vt:lpstr>
      <vt:lpstr>Summary</vt:lpstr>
      <vt:lpstr>Reference Material</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803</cp:revision>
  <cp:lastPrinted>2002-11-08T08:36:02Z</cp:lastPrinted>
  <dcterms:created xsi:type="dcterms:W3CDTF">1999-11-24T16:34:17Z</dcterms:created>
  <dcterms:modified xsi:type="dcterms:W3CDTF">2025-09-02T11:24:53Z</dcterms:modified>
</cp:coreProperties>
</file>