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60" r:id="rId5"/>
    <p:sldId id="450" r:id="rId6"/>
    <p:sldId id="452" r:id="rId7"/>
    <p:sldId id="455" r:id="rId8"/>
    <p:sldId id="454" r:id="rId9"/>
    <p:sldId id="476" r:id="rId10"/>
    <p:sldId id="475" r:id="rId11"/>
    <p:sldId id="453" r:id="rId12"/>
    <p:sldId id="456" r:id="rId13"/>
    <p:sldId id="458" r:id="rId14"/>
    <p:sldId id="469" r:id="rId15"/>
    <p:sldId id="4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push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play.kahoot.it/v2/?quizId=61fa8174-3052-424c-b0df-f1feff5e7622"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phi.org/wp-content/uploads/migration/uploads/application/files/ghcah59qtuhe4iqhf3h7kp12v7q8xv15quh6u99569k1zuzce7.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ho.int/publications/i/item/97892415505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Introduction to Digital Health Promotion</a:t>
            </a: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Opeyemi Odejimi</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2800" dirty="0">
                <a:latin typeface="Arial" panose="020B0604020202020204" pitchFamily="34" charset="0"/>
                <a:cs typeface="Arial" panose="020B0604020202020204" pitchFamily="34" charset="0"/>
              </a:rPr>
              <a:t>At the end of this session, student should be able to: </a:t>
            </a:r>
          </a:p>
          <a:p>
            <a:pPr marL="0" indent="0">
              <a:buNone/>
            </a:pPr>
            <a:endParaRPr lang="en-GB" sz="2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a:t>
            </a:r>
            <a:r>
              <a:rPr lang="en-GB" sz="2800" dirty="0">
                <a:effectLst/>
                <a:latin typeface="Arial" panose="020B0604020202020204" pitchFamily="34" charset="0"/>
                <a:ea typeface="Arial" panose="020B0604020202020204" pitchFamily="34" charset="0"/>
                <a:cs typeface="Arial" panose="020B0604020202020204" pitchFamily="34" charset="0"/>
              </a:rPr>
              <a:t>the concept of digital health promotion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Identify recent digital technology used in health promotion </a:t>
            </a:r>
          </a:p>
          <a:p>
            <a:pPr lvl="0" algn="just" rtl="0">
              <a:lnSpc>
                <a:spcPct val="115000"/>
              </a:lnSpc>
              <a:buFont typeface="Wingdings" panose="05000000000000000000" pitchFamily="2" charset="2"/>
              <a:buChar char="§"/>
            </a:pPr>
            <a:r>
              <a:rPr lang="en-GB" sz="2800" dirty="0">
                <a:effectLst/>
                <a:latin typeface="Arial" panose="020B0604020202020204" pitchFamily="34" charset="0"/>
                <a:ea typeface="Arial" panose="020B0604020202020204" pitchFamily="34" charset="0"/>
                <a:cs typeface="Arial" panose="020B0604020202020204" pitchFamily="34" charset="0"/>
              </a:rPr>
              <a:t>Apply digital technology in health promotion </a:t>
            </a: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BBF76-4E34-B871-9F10-E28747AEE3B9}"/>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92A7EB43-4DFB-D5F0-C2BF-E2BD311E157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Digital technology is getting increasingly integrated in our everyday lives. </a:t>
            </a:r>
          </a:p>
          <a:p>
            <a:r>
              <a:rPr lang="en-GB" dirty="0"/>
              <a:t>It is fast becoming a necessity</a:t>
            </a:r>
          </a:p>
          <a:p>
            <a:r>
              <a:rPr lang="en-GB" dirty="0"/>
              <a:t>There has been a significant change since the late 1990s when internet became readily accessible to this era of social media and interconnection of smart objects </a:t>
            </a:r>
          </a:p>
          <a:p>
            <a:endParaRPr lang="en-GB" dirty="0"/>
          </a:p>
        </p:txBody>
      </p:sp>
    </p:spTree>
    <p:extLst>
      <p:ext uri="{BB962C8B-B14F-4D97-AF65-F5344CB8AC3E}">
        <p14:creationId xmlns:p14="http://schemas.microsoft.com/office/powerpoint/2010/main" val="259939425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9B03-A187-A940-CB91-1B989B0D1C5B}"/>
              </a:ext>
            </a:extLst>
          </p:cNvPr>
          <p:cNvSpPr>
            <a:spLocks noGrp="1"/>
          </p:cNvSpPr>
          <p:nvPr>
            <p:ph type="title"/>
          </p:nvPr>
        </p:nvSpPr>
        <p:spPr/>
        <p:txBody>
          <a:bodyPr/>
          <a:lstStyle/>
          <a:p>
            <a:r>
              <a:rPr lang="en-GB" dirty="0"/>
              <a:t>Digital health </a:t>
            </a:r>
          </a:p>
        </p:txBody>
      </p:sp>
      <p:sp>
        <p:nvSpPr>
          <p:cNvPr id="3" name="Content Placeholder 2">
            <a:extLst>
              <a:ext uri="{FF2B5EF4-FFF2-40B4-BE49-F238E27FC236}">
                <a16:creationId xmlns:a16="http://schemas.microsoft.com/office/drawing/2014/main" id="{7C644AC6-4EA3-3E08-C8EB-6BE8BC287537}"/>
              </a:ext>
            </a:extLst>
          </p:cNvPr>
          <p:cNvSpPr>
            <a:spLocks noGrp="1"/>
          </p:cNvSpPr>
          <p:nvPr>
            <p:ph idx="1"/>
          </p:nvPr>
        </p:nvSpPr>
        <p:spPr>
          <a:xfrm>
            <a:off x="457200" y="1196752"/>
            <a:ext cx="8229600" cy="4320481"/>
          </a:xfrm>
        </p:spPr>
        <p:txBody>
          <a:bodyPr>
            <a:normAutofit/>
          </a:bodyPr>
          <a:lstStyle/>
          <a:p>
            <a:pPr algn="l"/>
            <a:r>
              <a:rPr lang="en-GB" sz="2600" b="0" i="0" u="none" strike="noStrike" baseline="0" dirty="0">
                <a:latin typeface="Arial" panose="020B0604020202020204" pitchFamily="34" charset="0"/>
                <a:cs typeface="Arial" panose="020B0604020202020204" pitchFamily="34" charset="0"/>
              </a:rPr>
              <a:t>“refers to a wide range of technologies directed at delivering healthcare, providing information to lay people and helping them share their experiences of health and illness, training and educating healthcare professionals, helping people with chronic illnesses to engage in self- care and encouraging others to engage in activities to promote their health and wellbeing and avoid illness” (Lupton 2018)</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2342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EF702-8AF3-BF61-6118-B6FE64331F10}"/>
              </a:ext>
            </a:extLst>
          </p:cNvPr>
          <p:cNvSpPr>
            <a:spLocks noGrp="1"/>
          </p:cNvSpPr>
          <p:nvPr>
            <p:ph type="title"/>
          </p:nvPr>
        </p:nvSpPr>
        <p:spPr/>
        <p:txBody>
          <a:bodyPr/>
          <a:lstStyle/>
          <a:p>
            <a:r>
              <a:rPr lang="en-GB" dirty="0"/>
              <a:t>Drivers </a:t>
            </a:r>
          </a:p>
        </p:txBody>
      </p:sp>
      <p:sp>
        <p:nvSpPr>
          <p:cNvPr id="3" name="Content Placeholder 2">
            <a:extLst>
              <a:ext uri="{FF2B5EF4-FFF2-40B4-BE49-F238E27FC236}">
                <a16:creationId xmlns:a16="http://schemas.microsoft.com/office/drawing/2014/main" id="{B53064C6-644D-8B88-977D-74B26F550833}"/>
              </a:ext>
            </a:extLst>
          </p:cNvPr>
          <p:cNvSpPr>
            <a:spLocks noGrp="1"/>
          </p:cNvSpPr>
          <p:nvPr>
            <p:ph idx="1"/>
          </p:nvPr>
        </p:nvSpPr>
        <p:spPr/>
        <p:txBody>
          <a:bodyPr>
            <a:normAutofit fontScale="92500" lnSpcReduction="20000"/>
          </a:bodyPr>
          <a:lstStyle/>
          <a:p>
            <a:pPr marL="0" indent="0">
              <a:buNone/>
            </a:pPr>
            <a:r>
              <a:rPr lang="en-GB" b="1" i="1" dirty="0">
                <a:solidFill>
                  <a:srgbClr val="7030A0"/>
                </a:solidFill>
              </a:rPr>
              <a:t>What are the drivers of digital technology in healthcare? </a:t>
            </a:r>
          </a:p>
          <a:p>
            <a:pPr lvl="1"/>
            <a:r>
              <a:rPr lang="en-GB" dirty="0"/>
              <a:t>Social media </a:t>
            </a:r>
          </a:p>
          <a:p>
            <a:pPr lvl="1"/>
            <a:r>
              <a:rPr lang="en-GB" dirty="0"/>
              <a:t>Growing young population </a:t>
            </a:r>
          </a:p>
          <a:p>
            <a:pPr lvl="1"/>
            <a:r>
              <a:rPr lang="en-GB" dirty="0"/>
              <a:t>Faster wireless communication with higher bandwidth </a:t>
            </a:r>
          </a:p>
          <a:p>
            <a:pPr lvl="1"/>
            <a:r>
              <a:rPr lang="en-GB" dirty="0"/>
              <a:t>Increased data processing power</a:t>
            </a:r>
          </a:p>
          <a:p>
            <a:pPr lvl="1"/>
            <a:r>
              <a:rPr lang="en-GB" dirty="0"/>
              <a:t>Improved design of microelectronics and sensor devices </a:t>
            </a:r>
          </a:p>
          <a:p>
            <a:pPr lvl="1"/>
            <a:r>
              <a:rPr lang="en-GB" dirty="0"/>
              <a:t>Covid-19</a:t>
            </a:r>
          </a:p>
          <a:p>
            <a:pPr marL="457200" lvl="1" indent="0">
              <a:buNone/>
            </a:pPr>
            <a:endParaRPr lang="en-GB" dirty="0"/>
          </a:p>
          <a:p>
            <a:endParaRPr lang="en-GB" dirty="0"/>
          </a:p>
        </p:txBody>
      </p:sp>
    </p:spTree>
    <p:extLst>
      <p:ext uri="{BB962C8B-B14F-4D97-AF65-F5344CB8AC3E}">
        <p14:creationId xmlns:p14="http://schemas.microsoft.com/office/powerpoint/2010/main" val="335805203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E8594-98C7-3F94-BE87-DD76CFB687B5}"/>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A8F4B7E2-4604-2A59-178F-75B9D472E59E}"/>
              </a:ext>
            </a:extLst>
          </p:cNvPr>
          <p:cNvSpPr>
            <a:spLocks noGrp="1"/>
          </p:cNvSpPr>
          <p:nvPr>
            <p:ph idx="1"/>
          </p:nvPr>
        </p:nvSpPr>
        <p:spPr/>
        <p:txBody>
          <a:bodyPr>
            <a:normAutofit fontScale="55000" lnSpcReduction="20000"/>
          </a:bodyPr>
          <a:lstStyle/>
          <a:p>
            <a:pPr marL="0" indent="0">
              <a:buNone/>
            </a:pPr>
            <a:r>
              <a:rPr lang="en-GB" b="1" i="1" dirty="0">
                <a:solidFill>
                  <a:srgbClr val="7030A0"/>
                </a:solidFill>
              </a:rPr>
              <a:t>Give some examples of digital technology used in healthcare? </a:t>
            </a:r>
          </a:p>
          <a:p>
            <a:pPr marL="0" indent="0">
              <a:buNone/>
            </a:pPr>
            <a:endParaRPr lang="en-GB" dirty="0"/>
          </a:p>
          <a:p>
            <a:r>
              <a:rPr lang="en-GB" dirty="0"/>
              <a:t>Radio</a:t>
            </a:r>
          </a:p>
          <a:p>
            <a:r>
              <a:rPr lang="en-GB" dirty="0"/>
              <a:t>Television</a:t>
            </a:r>
          </a:p>
          <a:p>
            <a:r>
              <a:rPr lang="en-GB" dirty="0"/>
              <a:t>Internet</a:t>
            </a:r>
          </a:p>
          <a:p>
            <a:r>
              <a:rPr lang="en-GB" dirty="0"/>
              <a:t>Social media </a:t>
            </a:r>
          </a:p>
          <a:p>
            <a:r>
              <a:rPr lang="en-GB" dirty="0"/>
              <a:t>Smartphones </a:t>
            </a:r>
          </a:p>
          <a:p>
            <a:r>
              <a:rPr lang="en-GB" dirty="0"/>
              <a:t>Wearable devices</a:t>
            </a:r>
          </a:p>
          <a:p>
            <a:r>
              <a:rPr lang="en-GB" dirty="0"/>
              <a:t>Gamification  </a:t>
            </a:r>
          </a:p>
          <a:p>
            <a:r>
              <a:rPr lang="en-GB" dirty="0"/>
              <a:t>Implantable</a:t>
            </a:r>
          </a:p>
          <a:p>
            <a:r>
              <a:rPr lang="en-GB" dirty="0"/>
              <a:t>Robotics </a:t>
            </a:r>
          </a:p>
          <a:p>
            <a:r>
              <a:rPr lang="en-GB" dirty="0"/>
              <a:t>Artificial intelligence</a:t>
            </a:r>
          </a:p>
          <a:p>
            <a:endParaRPr lang="en-GB" dirty="0"/>
          </a:p>
          <a:p>
            <a:pPr marL="0" indent="0">
              <a:buNone/>
            </a:pPr>
            <a:r>
              <a:rPr lang="en-GB" dirty="0"/>
              <a:t>NB: many of these technologies intersect themselves  </a:t>
            </a:r>
          </a:p>
          <a:p>
            <a:endParaRPr lang="en-GB" dirty="0"/>
          </a:p>
        </p:txBody>
      </p:sp>
    </p:spTree>
    <p:extLst>
      <p:ext uri="{BB962C8B-B14F-4D97-AF65-F5344CB8AC3E}">
        <p14:creationId xmlns:p14="http://schemas.microsoft.com/office/powerpoint/2010/main" val="162844626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anim calcmode="lin" valueType="num">
                                      <p:cBhvr>
                                        <p:cTn id="2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fade">
                                      <p:cBhvr>
                                        <p:cTn id="55" dur="1000"/>
                                        <p:tgtEl>
                                          <p:spTgt spid="3">
                                            <p:txEl>
                                              <p:pRg st="7" end="7"/>
                                            </p:txEl>
                                          </p:spTgt>
                                        </p:tgtEl>
                                      </p:cBhvr>
                                    </p:animEffect>
                                    <p:anim calcmode="lin" valueType="num">
                                      <p:cBhvr>
                                        <p:cTn id="5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8" end="8"/>
                                            </p:txEl>
                                          </p:spTgt>
                                        </p:tgtEl>
                                        <p:attrNameLst>
                                          <p:attrName>style.visibility</p:attrName>
                                        </p:attrNameLst>
                                      </p:cBhvr>
                                      <p:to>
                                        <p:strVal val="visible"/>
                                      </p:to>
                                    </p:set>
                                    <p:animEffect transition="in" filter="fade">
                                      <p:cBhvr>
                                        <p:cTn id="62" dur="1000"/>
                                        <p:tgtEl>
                                          <p:spTgt spid="3">
                                            <p:txEl>
                                              <p:pRg st="8" end="8"/>
                                            </p:txEl>
                                          </p:spTgt>
                                        </p:tgtEl>
                                      </p:cBhvr>
                                    </p:animEffect>
                                    <p:anim calcmode="lin" valueType="num">
                                      <p:cBhvr>
                                        <p:cTn id="6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9" end="9"/>
                                            </p:txEl>
                                          </p:spTgt>
                                        </p:tgtEl>
                                        <p:attrNameLst>
                                          <p:attrName>style.visibility</p:attrName>
                                        </p:attrNameLst>
                                      </p:cBhvr>
                                      <p:to>
                                        <p:strVal val="visible"/>
                                      </p:to>
                                    </p:set>
                                    <p:animEffect transition="in" filter="fade">
                                      <p:cBhvr>
                                        <p:cTn id="69" dur="1000"/>
                                        <p:tgtEl>
                                          <p:spTgt spid="3">
                                            <p:txEl>
                                              <p:pRg st="9" end="9"/>
                                            </p:txEl>
                                          </p:spTgt>
                                        </p:tgtEl>
                                      </p:cBhvr>
                                    </p:animEffect>
                                    <p:anim calcmode="lin" valueType="num">
                                      <p:cBhvr>
                                        <p:cTn id="7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3">
                                            <p:txEl>
                                              <p:pRg st="10" end="10"/>
                                            </p:txEl>
                                          </p:spTgt>
                                        </p:tgtEl>
                                        <p:attrNameLst>
                                          <p:attrName>style.visibility</p:attrName>
                                        </p:attrNameLst>
                                      </p:cBhvr>
                                      <p:to>
                                        <p:strVal val="visible"/>
                                      </p:to>
                                    </p:set>
                                    <p:animEffect transition="in" filter="fade">
                                      <p:cBhvr>
                                        <p:cTn id="76" dur="1000"/>
                                        <p:tgtEl>
                                          <p:spTgt spid="3">
                                            <p:txEl>
                                              <p:pRg st="10" end="10"/>
                                            </p:txEl>
                                          </p:spTgt>
                                        </p:tgtEl>
                                      </p:cBhvr>
                                    </p:animEffect>
                                    <p:anim calcmode="lin" valueType="num">
                                      <p:cBhvr>
                                        <p:cTn id="7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3">
                                            <p:txEl>
                                              <p:pRg st="11" end="11"/>
                                            </p:txEl>
                                          </p:spTgt>
                                        </p:tgtEl>
                                        <p:attrNameLst>
                                          <p:attrName>style.visibility</p:attrName>
                                        </p:attrNameLst>
                                      </p:cBhvr>
                                      <p:to>
                                        <p:strVal val="visible"/>
                                      </p:to>
                                    </p:set>
                                    <p:animEffect transition="in" filter="fade">
                                      <p:cBhvr>
                                        <p:cTn id="83" dur="1000"/>
                                        <p:tgtEl>
                                          <p:spTgt spid="3">
                                            <p:txEl>
                                              <p:pRg st="11" end="11"/>
                                            </p:txEl>
                                          </p:spTgt>
                                        </p:tgtEl>
                                      </p:cBhvr>
                                    </p:animEffect>
                                    <p:anim calcmode="lin" valueType="num">
                                      <p:cBhvr>
                                        <p:cTn id="8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3">
                                            <p:txEl>
                                              <p:pRg st="13" end="13"/>
                                            </p:txEl>
                                          </p:spTgt>
                                        </p:tgtEl>
                                        <p:attrNameLst>
                                          <p:attrName>style.visibility</p:attrName>
                                        </p:attrNameLst>
                                      </p:cBhvr>
                                      <p:to>
                                        <p:strVal val="visible"/>
                                      </p:to>
                                    </p:set>
                                    <p:animEffect transition="in" filter="fade">
                                      <p:cBhvr>
                                        <p:cTn id="90" dur="1000"/>
                                        <p:tgtEl>
                                          <p:spTgt spid="3">
                                            <p:txEl>
                                              <p:pRg st="13" end="13"/>
                                            </p:txEl>
                                          </p:spTgt>
                                        </p:tgtEl>
                                      </p:cBhvr>
                                    </p:animEffect>
                                    <p:anim calcmode="lin" valueType="num">
                                      <p:cBhvr>
                                        <p:cTn id="91"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92"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8C68B-31CB-02E9-F32D-8891401375EA}"/>
              </a:ext>
            </a:extLst>
          </p:cNvPr>
          <p:cNvSpPr>
            <a:spLocks noGrp="1"/>
          </p:cNvSpPr>
          <p:nvPr>
            <p:ph type="title"/>
          </p:nvPr>
        </p:nvSpPr>
        <p:spPr/>
        <p:txBody>
          <a:bodyPr/>
          <a:lstStyle/>
          <a:p>
            <a:r>
              <a:rPr lang="en-GB" dirty="0"/>
              <a:t>Are you tech savvy???</a:t>
            </a:r>
          </a:p>
        </p:txBody>
      </p:sp>
      <p:sp>
        <p:nvSpPr>
          <p:cNvPr id="3" name="Content Placeholder 2">
            <a:extLst>
              <a:ext uri="{FF2B5EF4-FFF2-40B4-BE49-F238E27FC236}">
                <a16:creationId xmlns:a16="http://schemas.microsoft.com/office/drawing/2014/main" id="{69534756-B641-8ADB-F612-C2C0E431E018}"/>
              </a:ext>
            </a:extLst>
          </p:cNvPr>
          <p:cNvSpPr>
            <a:spLocks noGrp="1"/>
          </p:cNvSpPr>
          <p:nvPr>
            <p:ph idx="1"/>
          </p:nvPr>
        </p:nvSpPr>
        <p:spPr/>
        <p:txBody>
          <a:bodyPr/>
          <a:lstStyle/>
          <a:p>
            <a:endParaRPr lang="en-GB" dirty="0"/>
          </a:p>
          <a:p>
            <a:r>
              <a:rPr lang="en-GB" dirty="0">
                <a:hlinkClick r:id="rId2"/>
              </a:rPr>
              <a:t>https://play.kahoot.it/v2/?quizId=61fa8174-3052-424c-b0df-f1feff5e7622</a:t>
            </a:r>
            <a:r>
              <a:rPr lang="en-GB" dirty="0"/>
              <a:t> </a:t>
            </a:r>
          </a:p>
        </p:txBody>
      </p:sp>
    </p:spTree>
    <p:extLst>
      <p:ext uri="{BB962C8B-B14F-4D97-AF65-F5344CB8AC3E}">
        <p14:creationId xmlns:p14="http://schemas.microsoft.com/office/powerpoint/2010/main" val="112623538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EB7E0-35DF-0A0A-7488-E853EBF6ACC0}"/>
              </a:ext>
            </a:extLst>
          </p:cNvPr>
          <p:cNvSpPr>
            <a:spLocks noGrp="1"/>
          </p:cNvSpPr>
          <p:nvPr>
            <p:ph type="title"/>
          </p:nvPr>
        </p:nvSpPr>
        <p:spPr/>
        <p:txBody>
          <a:bodyPr/>
          <a:lstStyle/>
          <a:p>
            <a:r>
              <a:rPr lang="en-GB" dirty="0"/>
              <a:t>Digital health promotion </a:t>
            </a:r>
          </a:p>
        </p:txBody>
      </p:sp>
      <p:sp>
        <p:nvSpPr>
          <p:cNvPr id="3" name="Content Placeholder 2">
            <a:extLst>
              <a:ext uri="{FF2B5EF4-FFF2-40B4-BE49-F238E27FC236}">
                <a16:creationId xmlns:a16="http://schemas.microsoft.com/office/drawing/2014/main" id="{C1C69BF4-096E-9155-BD87-6A1FF7A8D98C}"/>
              </a:ext>
            </a:extLst>
          </p:cNvPr>
          <p:cNvSpPr>
            <a:spLocks noGrp="1"/>
          </p:cNvSpPr>
          <p:nvPr>
            <p:ph idx="1"/>
          </p:nvPr>
        </p:nvSpPr>
        <p:spPr/>
        <p:txBody>
          <a:bodyPr/>
          <a:lstStyle/>
          <a:p>
            <a:r>
              <a:rPr lang="en-GB" dirty="0"/>
              <a:t>Refers to the use of digital technologies in health promotion (Koh et al 2021). </a:t>
            </a:r>
          </a:p>
          <a:p>
            <a:r>
              <a:rPr lang="en-GB" dirty="0"/>
              <a:t>Its aim is to improve the health of populations</a:t>
            </a:r>
          </a:p>
          <a:p>
            <a:r>
              <a:rPr lang="en-GB" dirty="0"/>
              <a:t>Involves the use of digital devices, tools and platforms </a:t>
            </a:r>
          </a:p>
          <a:p>
            <a:pPr marL="0" indent="0">
              <a:buNone/>
            </a:pPr>
            <a:endParaRPr lang="en-GB" dirty="0"/>
          </a:p>
          <a:p>
            <a:endParaRPr lang="en-GB" dirty="0"/>
          </a:p>
        </p:txBody>
      </p:sp>
    </p:spTree>
    <p:extLst>
      <p:ext uri="{BB962C8B-B14F-4D97-AF65-F5344CB8AC3E}">
        <p14:creationId xmlns:p14="http://schemas.microsoft.com/office/powerpoint/2010/main" val="5230262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F4C4D-5DF5-D291-E237-87A0B964690C}"/>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4BDB35E2-D8B4-385B-A0C8-D8CFA8EDBC70}"/>
              </a:ext>
            </a:extLst>
          </p:cNvPr>
          <p:cNvSpPr>
            <a:spLocks noGrp="1"/>
          </p:cNvSpPr>
          <p:nvPr>
            <p:ph idx="1"/>
          </p:nvPr>
        </p:nvSpPr>
        <p:spPr/>
        <p:txBody>
          <a:bodyPr/>
          <a:lstStyle/>
          <a:p>
            <a:r>
              <a:rPr lang="en-GB" dirty="0"/>
              <a:t>Disseminate information </a:t>
            </a:r>
          </a:p>
          <a:p>
            <a:r>
              <a:rPr lang="en-GB" dirty="0"/>
              <a:t>Collect information</a:t>
            </a:r>
          </a:p>
          <a:p>
            <a:r>
              <a:rPr lang="en-GB" dirty="0"/>
              <a:t>‘nudge’</a:t>
            </a:r>
          </a:p>
          <a:p>
            <a:r>
              <a:rPr lang="en-GB" dirty="0"/>
              <a:t>Targeted and personalised</a:t>
            </a:r>
          </a:p>
          <a:p>
            <a:r>
              <a:rPr lang="en-GB" dirty="0"/>
              <a:t>Inexpensive  </a:t>
            </a:r>
          </a:p>
        </p:txBody>
      </p:sp>
    </p:spTree>
    <p:extLst>
      <p:ext uri="{BB962C8B-B14F-4D97-AF65-F5344CB8AC3E}">
        <p14:creationId xmlns:p14="http://schemas.microsoft.com/office/powerpoint/2010/main" val="46543649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AF9F-20E6-E343-2B51-6FD3AB67FBF9}"/>
              </a:ext>
            </a:extLst>
          </p:cNvPr>
          <p:cNvSpPr>
            <a:spLocks noGrp="1"/>
          </p:cNvSpPr>
          <p:nvPr>
            <p:ph type="title"/>
          </p:nvPr>
        </p:nvSpPr>
        <p:spPr/>
        <p:txBody>
          <a:bodyPr/>
          <a:lstStyle/>
          <a:p>
            <a:r>
              <a:rPr lang="en-GB" dirty="0"/>
              <a:t>Criticism </a:t>
            </a:r>
          </a:p>
        </p:txBody>
      </p:sp>
      <p:sp>
        <p:nvSpPr>
          <p:cNvPr id="3" name="Content Placeholder 2">
            <a:extLst>
              <a:ext uri="{FF2B5EF4-FFF2-40B4-BE49-F238E27FC236}">
                <a16:creationId xmlns:a16="http://schemas.microsoft.com/office/drawing/2014/main" id="{CF245004-038F-80E3-89A2-713B3C994503}"/>
              </a:ext>
            </a:extLst>
          </p:cNvPr>
          <p:cNvSpPr>
            <a:spLocks noGrp="1"/>
          </p:cNvSpPr>
          <p:nvPr>
            <p:ph idx="1"/>
          </p:nvPr>
        </p:nvSpPr>
        <p:spPr/>
        <p:txBody>
          <a:bodyPr>
            <a:normAutofit fontScale="77500" lnSpcReduction="20000"/>
          </a:bodyPr>
          <a:lstStyle/>
          <a:p>
            <a:r>
              <a:rPr lang="en-GB" dirty="0"/>
              <a:t>Difficult to measure/evaluate</a:t>
            </a:r>
          </a:p>
          <a:p>
            <a:r>
              <a:rPr lang="en-GB" dirty="0"/>
              <a:t>Difficult to control who is targeted </a:t>
            </a:r>
          </a:p>
          <a:p>
            <a:r>
              <a:rPr lang="en-GB" dirty="0"/>
              <a:t>Misleading information</a:t>
            </a:r>
          </a:p>
          <a:p>
            <a:r>
              <a:rPr lang="en-GB" dirty="0"/>
              <a:t>Inaccurate information </a:t>
            </a:r>
          </a:p>
          <a:p>
            <a:r>
              <a:rPr lang="en-GB" dirty="0"/>
              <a:t>Safety concerns</a:t>
            </a:r>
          </a:p>
          <a:p>
            <a:r>
              <a:rPr lang="en-GB" dirty="0"/>
              <a:t>Privacy concerns</a:t>
            </a:r>
          </a:p>
          <a:p>
            <a:r>
              <a:rPr lang="en-GB" dirty="0"/>
              <a:t>Impersonal</a:t>
            </a:r>
          </a:p>
          <a:p>
            <a:r>
              <a:rPr lang="en-GB" dirty="0"/>
              <a:t>Widening inequality</a:t>
            </a:r>
          </a:p>
          <a:p>
            <a:r>
              <a:rPr lang="en-GB" dirty="0"/>
              <a:t>Focus on the individual ignoring other determinants of health</a:t>
            </a:r>
          </a:p>
        </p:txBody>
      </p:sp>
    </p:spTree>
    <p:extLst>
      <p:ext uri="{BB962C8B-B14F-4D97-AF65-F5344CB8AC3E}">
        <p14:creationId xmlns:p14="http://schemas.microsoft.com/office/powerpoint/2010/main" val="86771103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1972-E42F-23C3-E72F-A93114C57D22}"/>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27F17813-3C46-8EF2-0F7E-70979BE6BC4F}"/>
              </a:ext>
            </a:extLst>
          </p:cNvPr>
          <p:cNvSpPr>
            <a:spLocks noGrp="1"/>
          </p:cNvSpPr>
          <p:nvPr>
            <p:ph idx="1"/>
          </p:nvPr>
        </p:nvSpPr>
        <p:spPr/>
        <p:txBody>
          <a:bodyPr>
            <a:normAutofit fontScale="92500" lnSpcReduction="10000"/>
          </a:bodyPr>
          <a:lstStyle/>
          <a:p>
            <a:r>
              <a:rPr lang="en-GB" sz="3200" b="0" i="0" dirty="0">
                <a:solidFill>
                  <a:srgbClr val="222222"/>
                </a:solidFill>
                <a:effectLst/>
                <a:latin typeface="Arial" panose="020B0604020202020204" pitchFamily="34" charset="0"/>
              </a:rPr>
              <a:t>O'Neil, I., 2019. </a:t>
            </a:r>
            <a:r>
              <a:rPr lang="en-GB" sz="3200" b="0" i="1" dirty="0">
                <a:solidFill>
                  <a:srgbClr val="222222"/>
                </a:solidFill>
                <a:effectLst/>
                <a:latin typeface="Arial" panose="020B0604020202020204" pitchFamily="34" charset="0"/>
              </a:rPr>
              <a:t>Digital Health Promotion: A Critical Introduction</a:t>
            </a:r>
            <a:r>
              <a:rPr lang="en-GB" sz="3200" b="0" i="0" dirty="0">
                <a:solidFill>
                  <a:srgbClr val="222222"/>
                </a:solidFill>
                <a:effectLst/>
                <a:latin typeface="Arial" panose="020B0604020202020204" pitchFamily="34" charset="0"/>
              </a:rPr>
              <a:t>. John Wiley &amp; Sons.</a:t>
            </a:r>
          </a:p>
          <a:p>
            <a:pPr algn="l"/>
            <a:r>
              <a:rPr lang="en-GB" sz="3200" b="0" i="0" u="none" strike="noStrike" baseline="0" dirty="0">
                <a:latin typeface="PpgpgkAdvTTb5929f4c"/>
              </a:rPr>
              <a:t>Eysenbach G. What is e-health? J Med Internet Res. 2001;3:2.</a:t>
            </a:r>
          </a:p>
          <a:p>
            <a:pPr algn="l"/>
            <a:r>
              <a:rPr lang="en-GB" sz="3200" b="0" i="0" u="none" strike="noStrike" baseline="0" dirty="0">
                <a:latin typeface="PpgpgkAdvTTb5929f4c"/>
              </a:rPr>
              <a:t>Center for Technology and Aging (2011) mHealth technologies: applications to benefit older adults. Oakland, CA: Center for Technology and Aging; 2011. Available at: </a:t>
            </a:r>
            <a:r>
              <a:rPr lang="en-GB" sz="1800" dirty="0">
                <a:hlinkClick r:id="rId2"/>
              </a:rPr>
              <a:t>Microsoft Word - mHealth_Position_Paper_Discussion_Draft_3.29.11.doc (phi.org)</a:t>
            </a:r>
            <a:r>
              <a:rPr lang="en-GB" sz="1800" dirty="0"/>
              <a:t> </a:t>
            </a:r>
            <a:endParaRPr lang="en-GB" sz="3200" b="0" i="0" u="none" strike="noStrike" baseline="0" dirty="0">
              <a:latin typeface="PpgpgkAdvTTb5929f4c"/>
            </a:endParaRPr>
          </a:p>
          <a:p>
            <a:endParaRPr lang="en-GB" sz="3200" dirty="0"/>
          </a:p>
          <a:p>
            <a:endParaRPr lang="en-GB" dirty="0"/>
          </a:p>
        </p:txBody>
      </p:sp>
    </p:spTree>
    <p:extLst>
      <p:ext uri="{BB962C8B-B14F-4D97-AF65-F5344CB8AC3E}">
        <p14:creationId xmlns:p14="http://schemas.microsoft.com/office/powerpoint/2010/main" val="230667477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81F7-49CD-60EB-62B0-01FD1E6E4B9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199FF58-48A7-8CF3-86D0-E7F481C21243}"/>
              </a:ext>
            </a:extLst>
          </p:cNvPr>
          <p:cNvSpPr>
            <a:spLocks noGrp="1"/>
          </p:cNvSpPr>
          <p:nvPr>
            <p:ph idx="1"/>
          </p:nvPr>
        </p:nvSpPr>
        <p:spPr/>
        <p:txBody>
          <a:bodyPr>
            <a:normAutofit fontScale="55000" lnSpcReduction="20000"/>
          </a:bodyPr>
          <a:lstStyle/>
          <a:p>
            <a:r>
              <a:rPr lang="en-GB" b="0" i="0" dirty="0">
                <a:solidFill>
                  <a:srgbClr val="222222"/>
                </a:solidFill>
                <a:effectLst/>
                <a:latin typeface="Arial" panose="020B0604020202020204" pitchFamily="34" charset="0"/>
              </a:rPr>
              <a:t>Bitar, H., &amp; </a:t>
            </a:r>
            <a:r>
              <a:rPr lang="en-GB" b="0" i="0" dirty="0" err="1">
                <a:solidFill>
                  <a:srgbClr val="222222"/>
                </a:solidFill>
                <a:effectLst/>
                <a:latin typeface="Arial" panose="020B0604020202020204" pitchFamily="34" charset="0"/>
              </a:rPr>
              <a:t>Alismail</a:t>
            </a:r>
            <a:r>
              <a:rPr lang="en-GB" b="0" i="0" dirty="0">
                <a:solidFill>
                  <a:srgbClr val="222222"/>
                </a:solidFill>
                <a:effectLst/>
                <a:latin typeface="Arial" panose="020B0604020202020204" pitchFamily="34" charset="0"/>
              </a:rPr>
              <a:t>, S. (2021). The role of eHealth, telehealth, and telemedicine for chronic disease patients during COVID-19 pandemic: A rapid systematic review. </a:t>
            </a:r>
            <a:r>
              <a:rPr lang="en-GB" b="0" i="1" dirty="0">
                <a:solidFill>
                  <a:srgbClr val="222222"/>
                </a:solidFill>
                <a:effectLst/>
                <a:latin typeface="Arial" panose="020B0604020202020204" pitchFamily="34" charset="0"/>
              </a:rPr>
              <a:t>Digital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 20552076211009396. </a:t>
            </a:r>
          </a:p>
          <a:p>
            <a:r>
              <a:rPr lang="en-GB" dirty="0">
                <a:latin typeface="Arial" panose="020B0604020202020204" pitchFamily="34" charset="0"/>
                <a:cs typeface="Arial" panose="020B0604020202020204" pitchFamily="34" charset="0"/>
              </a:rPr>
              <a:t>Cross, R., Davis, S., and O’Neil, I (2017) Health communication: Theoretical and critical perspectives. Cambridge: Polity</a:t>
            </a:r>
          </a:p>
          <a:p>
            <a:r>
              <a:rPr lang="en-GB" b="0" i="0" dirty="0" err="1">
                <a:solidFill>
                  <a:srgbClr val="222222"/>
                </a:solidFill>
                <a:effectLst/>
                <a:latin typeface="Arial" panose="020B0604020202020204" pitchFamily="34" charset="0"/>
                <a:cs typeface="Arial" panose="020B0604020202020204" pitchFamily="34" charset="0"/>
              </a:rPr>
              <a:t>Gretton</a:t>
            </a:r>
            <a:r>
              <a:rPr lang="en-GB" dirty="0">
                <a:solidFill>
                  <a:srgbClr val="222222"/>
                </a:solidFill>
                <a:latin typeface="Arial" panose="020B0604020202020204" pitchFamily="34" charset="0"/>
                <a:cs typeface="Arial" panose="020B0604020202020204" pitchFamily="34" charset="0"/>
              </a:rPr>
              <a:t>, C., and </a:t>
            </a:r>
            <a:r>
              <a:rPr lang="en-GB" dirty="0" err="1">
                <a:solidFill>
                  <a:srgbClr val="222222"/>
                </a:solidFill>
                <a:latin typeface="Arial" panose="020B0604020202020204" pitchFamily="34" charset="0"/>
                <a:cs typeface="Arial" panose="020B0604020202020204" pitchFamily="34" charset="0"/>
              </a:rPr>
              <a:t>Honeyman</a:t>
            </a:r>
            <a:r>
              <a:rPr lang="en-GB" dirty="0">
                <a:solidFill>
                  <a:srgbClr val="222222"/>
                </a:solidFill>
                <a:latin typeface="Arial" panose="020B0604020202020204" pitchFamily="34" charset="0"/>
                <a:cs typeface="Arial" panose="020B0604020202020204" pitchFamily="34" charset="0"/>
              </a:rPr>
              <a:t>, M (2016) The digital revolution: Eight technologies that will change health and care. London: The King’s Fund </a:t>
            </a:r>
            <a:endParaRPr lang="en-GB" b="0" i="0" dirty="0">
              <a:solidFill>
                <a:srgbClr val="222222"/>
              </a:solidFill>
              <a:effectLst/>
              <a:latin typeface="Arial" panose="020B0604020202020204" pitchFamily="34" charset="0"/>
              <a:cs typeface="Arial" panose="020B0604020202020204" pitchFamily="34" charset="0"/>
            </a:endParaRPr>
          </a:p>
          <a:p>
            <a:r>
              <a:rPr lang="en-GB" b="0" i="0" dirty="0">
                <a:solidFill>
                  <a:srgbClr val="222222"/>
                </a:solidFill>
                <a:effectLst/>
                <a:latin typeface="Arial" panose="020B0604020202020204" pitchFamily="34" charset="0"/>
                <a:cs typeface="Arial" panose="020B0604020202020204" pitchFamily="34" charset="0"/>
              </a:rPr>
              <a:t>Koh, A., Swanepoel, D. W., Ling, A., Ho, B. L., Tan, S. Y., &amp; Lim, J. (2021). Digital health promotion: promise and peril. </a:t>
            </a:r>
            <a:r>
              <a:rPr lang="en-GB" b="0" i="1" dirty="0">
                <a:solidFill>
                  <a:srgbClr val="222222"/>
                </a:solidFill>
                <a:effectLst/>
                <a:latin typeface="Arial" panose="020B0604020202020204" pitchFamily="34" charset="0"/>
                <a:cs typeface="Arial" panose="020B0604020202020204" pitchFamily="34" charset="0"/>
              </a:rPr>
              <a:t>Health Promotion International</a:t>
            </a:r>
            <a:r>
              <a:rPr lang="en-GB" b="0" i="0" dirty="0">
                <a:solidFill>
                  <a:srgbClr val="222222"/>
                </a:solidFill>
                <a:effectLst/>
                <a:latin typeface="Arial" panose="020B0604020202020204" pitchFamily="34" charset="0"/>
                <a:cs typeface="Arial" panose="020B0604020202020204" pitchFamily="34" charset="0"/>
              </a:rPr>
              <a:t>, </a:t>
            </a:r>
            <a:r>
              <a:rPr lang="en-GB" b="0" i="1" dirty="0">
                <a:solidFill>
                  <a:srgbClr val="222222"/>
                </a:solidFill>
                <a:effectLst/>
                <a:latin typeface="Arial" panose="020B0604020202020204" pitchFamily="34" charset="0"/>
                <a:cs typeface="Arial" panose="020B0604020202020204" pitchFamily="34" charset="0"/>
              </a:rPr>
              <a:t>36</a:t>
            </a:r>
            <a:r>
              <a:rPr lang="en-GB" b="0" i="0" dirty="0">
                <a:solidFill>
                  <a:srgbClr val="222222"/>
                </a:solidFill>
                <a:effectLst/>
                <a:latin typeface="Arial" panose="020B0604020202020204" pitchFamily="34" charset="0"/>
                <a:cs typeface="Arial" panose="020B0604020202020204" pitchFamily="34" charset="0"/>
              </a:rPr>
              <a:t>(Supplement_1), i70-i80.</a:t>
            </a:r>
          </a:p>
          <a:p>
            <a:r>
              <a:rPr lang="en-GB" b="0" i="0" dirty="0">
                <a:solidFill>
                  <a:srgbClr val="222222"/>
                </a:solidFill>
                <a:effectLst/>
                <a:latin typeface="Arial" panose="020B0604020202020204" pitchFamily="34" charset="0"/>
              </a:rPr>
              <a:t>Lupton, D. (2014). Health promotion in the digital era: a critical commentary. </a:t>
            </a:r>
            <a:r>
              <a:rPr lang="en-GB" b="0" i="1" dirty="0">
                <a:solidFill>
                  <a:srgbClr val="222222"/>
                </a:solidFill>
                <a:effectLst/>
                <a:latin typeface="Arial" panose="020B0604020202020204" pitchFamily="34" charset="0"/>
              </a:rPr>
              <a:t>Health promotion international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30</a:t>
            </a:r>
            <a:r>
              <a:rPr lang="en-GB" b="0" i="0" dirty="0">
                <a:solidFill>
                  <a:srgbClr val="222222"/>
                </a:solidFill>
                <a:effectLst/>
                <a:latin typeface="Arial" panose="020B0604020202020204" pitchFamily="34" charset="0"/>
              </a:rPr>
              <a:t>(1), 174-183.</a:t>
            </a:r>
            <a:endParaRPr lang="en-GB" dirty="0">
              <a:latin typeface="Arial" panose="020B0604020202020204" pitchFamily="34" charset="0"/>
              <a:cs typeface="Arial" panose="020B0604020202020204" pitchFamily="34" charset="0"/>
            </a:endParaRPr>
          </a:p>
          <a:p>
            <a:r>
              <a:rPr lang="en-GB" b="0" i="0" dirty="0">
                <a:solidFill>
                  <a:srgbClr val="000000"/>
                </a:solidFill>
                <a:effectLst/>
                <a:latin typeface="Arial" panose="020B0604020202020204" pitchFamily="34" charset="0"/>
                <a:cs typeface="Arial" panose="020B0604020202020204" pitchFamily="34" charset="0"/>
              </a:rPr>
              <a:t>WHO (2019) WHO Guideline: Recommendations on digital interventions for health system strengthening. World Health Organization. 2019. Available at: </a:t>
            </a:r>
            <a:r>
              <a:rPr lang="en-GB" b="0" i="0" u="none" strike="noStrike" dirty="0">
                <a:solidFill>
                  <a:srgbClr val="2F4A8B"/>
                </a:solidFill>
                <a:effectLst/>
                <a:latin typeface="Arial" panose="020B0604020202020204" pitchFamily="34" charset="0"/>
                <a:cs typeface="Arial" panose="020B0604020202020204" pitchFamily="34" charset="0"/>
                <a:hlinkClick r:id="rId2"/>
              </a:rPr>
              <a:t>https://www.who.int/publications/i/item/9789241550505</a:t>
            </a:r>
            <a:r>
              <a:rPr lang="en-GB" b="0" i="0" dirty="0">
                <a:solidFill>
                  <a:srgbClr val="000000"/>
                </a:solidFill>
                <a:effectLst/>
                <a:latin typeface="Arial" panose="020B0604020202020204" pitchFamily="34" charset="0"/>
                <a:cs typeface="Arial" panose="020B0604020202020204" pitchFamily="34" charset="0"/>
              </a:rPr>
              <a:t> .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637146"/>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1245</TotalTime>
  <Words>632</Words>
  <Application>Microsoft Office PowerPoint</Application>
  <PresentationFormat>On-screen Show (4:3)</PresentationFormat>
  <Paragraphs>71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PpgpgkAdvTTb5929f4c</vt:lpstr>
      <vt:lpstr>Wingdings</vt:lpstr>
      <vt:lpstr>20140311PresentationUWTSDTemplate</vt:lpstr>
      <vt:lpstr>  Introduction to Digital Health Promotion  </vt:lpstr>
      <vt:lpstr>Learning objectives</vt:lpstr>
      <vt:lpstr>Introduction </vt:lpstr>
      <vt:lpstr>Digital health </vt:lpstr>
      <vt:lpstr>Drivers </vt:lpstr>
      <vt:lpstr>Examples</vt:lpstr>
      <vt:lpstr>Are you tech savvy???</vt:lpstr>
      <vt:lpstr>Digital health promotion </vt:lpstr>
      <vt:lpstr>Advantages </vt:lpstr>
      <vt:lpstr>Criticism </vt:lpstr>
      <vt:lpstr>Further reading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Opeyemi Odejimi</cp:lastModifiedBy>
  <cp:revision>68</cp:revision>
  <dcterms:created xsi:type="dcterms:W3CDTF">2015-04-14T15:21:28Z</dcterms:created>
  <dcterms:modified xsi:type="dcterms:W3CDTF">2025-01-15T16:58:46Z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