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3.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4.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5.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6.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3" r:id="rId2"/>
    <p:sldMasterId id="2147483669" r:id="rId3"/>
    <p:sldMasterId id="2147483677" r:id="rId4"/>
    <p:sldMasterId id="2147483680" r:id="rId5"/>
    <p:sldMasterId id="2147483684" r:id="rId6"/>
    <p:sldMasterId id="2147483688" r:id="rId7"/>
  </p:sldMasterIdLst>
  <p:notesMasterIdLst>
    <p:notesMasterId r:id="rId37"/>
  </p:notesMasterIdLst>
  <p:sldIdLst>
    <p:sldId id="257" r:id="rId8"/>
    <p:sldId id="256" r:id="rId9"/>
    <p:sldId id="917" r:id="rId10"/>
    <p:sldId id="537" r:id="rId11"/>
    <p:sldId id="263" r:id="rId12"/>
    <p:sldId id="287" r:id="rId13"/>
    <p:sldId id="273" r:id="rId14"/>
    <p:sldId id="276" r:id="rId15"/>
    <p:sldId id="288" r:id="rId16"/>
    <p:sldId id="283" r:id="rId17"/>
    <p:sldId id="284" r:id="rId18"/>
    <p:sldId id="538" r:id="rId19"/>
    <p:sldId id="262" r:id="rId20"/>
    <p:sldId id="539" r:id="rId21"/>
    <p:sldId id="264" r:id="rId22"/>
    <p:sldId id="541" r:id="rId23"/>
    <p:sldId id="274" r:id="rId24"/>
    <p:sldId id="551" r:id="rId25"/>
    <p:sldId id="552" r:id="rId26"/>
    <p:sldId id="553" r:id="rId27"/>
    <p:sldId id="547" r:id="rId28"/>
    <p:sldId id="259" r:id="rId29"/>
    <p:sldId id="540" r:id="rId30"/>
    <p:sldId id="554" r:id="rId31"/>
    <p:sldId id="555" r:id="rId32"/>
    <p:sldId id="265" r:id="rId33"/>
    <p:sldId id="545" r:id="rId34"/>
    <p:sldId id="546" r:id="rId35"/>
    <p:sldId id="285"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9EA159B0-4D1B-4829-91F1-1EE9A10502A6}">
          <p14:sldIdLst>
            <p14:sldId id="257"/>
            <p14:sldId id="256"/>
          </p14:sldIdLst>
        </p14:section>
        <p14:section name="Default Section" id="{DB243323-AA26-4E06-96A0-7CAC0F13CEFD}">
          <p14:sldIdLst/>
        </p14:section>
        <p14:section name="Default Section" id="{CDC99EC2-5556-4F8C-93D0-8301FE6DFEA4}">
          <p14:sldIdLst>
            <p14:sldId id="917"/>
            <p14:sldId id="537"/>
            <p14:sldId id="263"/>
            <p14:sldId id="287"/>
            <p14:sldId id="273"/>
            <p14:sldId id="276"/>
            <p14:sldId id="288"/>
            <p14:sldId id="283"/>
            <p14:sldId id="284"/>
            <p14:sldId id="538"/>
            <p14:sldId id="262"/>
            <p14:sldId id="539"/>
            <p14:sldId id="264"/>
            <p14:sldId id="541"/>
            <p14:sldId id="274"/>
            <p14:sldId id="551"/>
            <p14:sldId id="552"/>
            <p14:sldId id="553"/>
            <p14:sldId id="547"/>
            <p14:sldId id="259"/>
            <p14:sldId id="540"/>
            <p14:sldId id="554"/>
            <p14:sldId id="555"/>
            <p14:sldId id="265"/>
            <p14:sldId id="545"/>
            <p14:sldId id="546"/>
            <p14:sldId id="285"/>
          </p14:sldIdLst>
        </p14:section>
        <p14:section name="Untitled Section" id="{2A8F0491-05E5-4579-8C49-691F6262B64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82FBEDD-C578-4879-A5CE-7C95BA5F61B6}" v="20" dt="2026-03-17T11:13:13.20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6" d="100"/>
          <a:sy n="86" d="100"/>
        </p:scale>
        <p:origin x="105" y="45"/>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viewProps" Target="viewProps.xml"/><Relationship Id="rId21" Type="http://schemas.openxmlformats.org/officeDocument/2006/relationships/slide" Target="slides/slide14.xml"/><Relationship Id="rId34" Type="http://schemas.openxmlformats.org/officeDocument/2006/relationships/slide" Target="slides/slide27.xml"/><Relationship Id="rId42" Type="http://schemas.microsoft.com/office/2015/10/relationships/revisionInfo" Target="revisionInfo.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8" Type="http://schemas.openxmlformats.org/officeDocument/2006/relationships/slide" Target="slides/slide1.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1E89D4-6094-4551-A5B4-D27CE92AEAD8}" type="datetimeFigureOut">
              <a:rPr lang="en-GB" smtClean="0"/>
              <a:t>17/03/2026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92CD4B5-2B5D-47D0-98E9-D3387C93EA43}" type="slidenum">
              <a:rPr lang="en-GB" smtClean="0"/>
              <a:t>‹#›</a:t>
            </a:fld>
            <a:endParaRPr lang="en-GB"/>
          </a:p>
        </p:txBody>
      </p:sp>
    </p:spTree>
    <p:extLst>
      <p:ext uri="{BB962C8B-B14F-4D97-AF65-F5344CB8AC3E}">
        <p14:creationId xmlns:p14="http://schemas.microsoft.com/office/powerpoint/2010/main" val="33820204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Footer Placeholder 3"/>
          <p:cNvSpPr>
            <a:spLocks noGrp="1"/>
          </p:cNvSpPr>
          <p:nvPr>
            <p:ph type="ftr" sz="quarter" idx="10"/>
          </p:nvPr>
        </p:nvSpPr>
        <p:spPr/>
        <p:txBody>
          <a:bodyPr/>
          <a:lstStyle/>
          <a:p>
            <a:r>
              <a:rPr lang="en-GB"/>
              <a:t>Dr G Squires 2015</a:t>
            </a:r>
          </a:p>
        </p:txBody>
      </p:sp>
      <p:sp>
        <p:nvSpPr>
          <p:cNvPr id="5" name="Slide Number Placeholder 4"/>
          <p:cNvSpPr>
            <a:spLocks noGrp="1"/>
          </p:cNvSpPr>
          <p:nvPr>
            <p:ph type="sldNum" sz="quarter" idx="11"/>
          </p:nvPr>
        </p:nvSpPr>
        <p:spPr/>
        <p:txBody>
          <a:bodyPr/>
          <a:lstStyle/>
          <a:p>
            <a:fld id="{AC85B6DA-B389-4EF8-839C-0B5C6451E66E}" type="slidenum">
              <a:rPr lang="en-GB" smtClean="0"/>
              <a:pPr/>
              <a:t>13</a:t>
            </a:fld>
            <a:endParaRPr lang="en-GB"/>
          </a:p>
        </p:txBody>
      </p:sp>
    </p:spTree>
    <p:extLst>
      <p:ext uri="{BB962C8B-B14F-4D97-AF65-F5344CB8AC3E}">
        <p14:creationId xmlns:p14="http://schemas.microsoft.com/office/powerpoint/2010/main" val="16901204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Footer Placeholder 3"/>
          <p:cNvSpPr>
            <a:spLocks noGrp="1"/>
          </p:cNvSpPr>
          <p:nvPr>
            <p:ph type="ftr" sz="quarter" idx="10"/>
          </p:nvPr>
        </p:nvSpPr>
        <p:spPr/>
        <p:txBody>
          <a:bodyPr/>
          <a:lstStyle/>
          <a:p>
            <a:r>
              <a:rPr lang="en-GB"/>
              <a:t>Dr G Squires 2015</a:t>
            </a:r>
          </a:p>
        </p:txBody>
      </p:sp>
      <p:sp>
        <p:nvSpPr>
          <p:cNvPr id="5" name="Slide Number Placeholder 4"/>
          <p:cNvSpPr>
            <a:spLocks noGrp="1"/>
          </p:cNvSpPr>
          <p:nvPr>
            <p:ph type="sldNum" sz="quarter" idx="11"/>
          </p:nvPr>
        </p:nvSpPr>
        <p:spPr/>
        <p:txBody>
          <a:bodyPr/>
          <a:lstStyle/>
          <a:p>
            <a:fld id="{AC85B6DA-B389-4EF8-839C-0B5C6451E66E}" type="slidenum">
              <a:rPr lang="en-GB" smtClean="0"/>
              <a:pPr/>
              <a:t>16</a:t>
            </a:fld>
            <a:endParaRPr lang="en-GB"/>
          </a:p>
        </p:txBody>
      </p:sp>
    </p:spTree>
    <p:extLst>
      <p:ext uri="{BB962C8B-B14F-4D97-AF65-F5344CB8AC3E}">
        <p14:creationId xmlns:p14="http://schemas.microsoft.com/office/powerpoint/2010/main" val="40169384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Footer Placeholder 3"/>
          <p:cNvSpPr>
            <a:spLocks noGrp="1"/>
          </p:cNvSpPr>
          <p:nvPr>
            <p:ph type="ftr" sz="quarter" idx="10"/>
          </p:nvPr>
        </p:nvSpPr>
        <p:spPr/>
        <p:txBody>
          <a:bodyPr/>
          <a:lstStyle/>
          <a:p>
            <a:r>
              <a:rPr lang="en-GB"/>
              <a:t>Dr G Squires 2015</a:t>
            </a:r>
          </a:p>
        </p:txBody>
      </p:sp>
      <p:sp>
        <p:nvSpPr>
          <p:cNvPr id="5" name="Slide Number Placeholder 4"/>
          <p:cNvSpPr>
            <a:spLocks noGrp="1"/>
          </p:cNvSpPr>
          <p:nvPr>
            <p:ph type="sldNum" sz="quarter" idx="11"/>
          </p:nvPr>
        </p:nvSpPr>
        <p:spPr/>
        <p:txBody>
          <a:bodyPr/>
          <a:lstStyle/>
          <a:p>
            <a:fld id="{AC85B6DA-B389-4EF8-839C-0B5C6451E66E}" type="slidenum">
              <a:rPr lang="en-GB" smtClean="0"/>
              <a:pPr/>
              <a:t>17</a:t>
            </a:fld>
            <a:endParaRPr lang="en-GB"/>
          </a:p>
        </p:txBody>
      </p:sp>
    </p:spTree>
    <p:extLst>
      <p:ext uri="{BB962C8B-B14F-4D97-AF65-F5344CB8AC3E}">
        <p14:creationId xmlns:p14="http://schemas.microsoft.com/office/powerpoint/2010/main" val="41484068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Footer Placeholder 3"/>
          <p:cNvSpPr>
            <a:spLocks noGrp="1"/>
          </p:cNvSpPr>
          <p:nvPr>
            <p:ph type="ftr" sz="quarter" idx="10"/>
          </p:nvPr>
        </p:nvSpPr>
        <p:spPr/>
        <p:txBody>
          <a:bodyPr/>
          <a:lstStyle/>
          <a:p>
            <a:r>
              <a:rPr lang="en-GB"/>
              <a:t>Dr G Squires 2015</a:t>
            </a:r>
          </a:p>
        </p:txBody>
      </p:sp>
      <p:sp>
        <p:nvSpPr>
          <p:cNvPr id="5" name="Slide Number Placeholder 4"/>
          <p:cNvSpPr>
            <a:spLocks noGrp="1"/>
          </p:cNvSpPr>
          <p:nvPr>
            <p:ph type="sldNum" sz="quarter" idx="11"/>
          </p:nvPr>
        </p:nvSpPr>
        <p:spPr/>
        <p:txBody>
          <a:bodyPr/>
          <a:lstStyle/>
          <a:p>
            <a:fld id="{AC85B6DA-B389-4EF8-839C-0B5C6451E66E}" type="slidenum">
              <a:rPr lang="en-GB" smtClean="0"/>
              <a:pPr/>
              <a:t>23</a:t>
            </a:fld>
            <a:endParaRPr lang="en-GB"/>
          </a:p>
        </p:txBody>
      </p:sp>
    </p:spTree>
    <p:extLst>
      <p:ext uri="{BB962C8B-B14F-4D97-AF65-F5344CB8AC3E}">
        <p14:creationId xmlns:p14="http://schemas.microsoft.com/office/powerpoint/2010/main" val="13219409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Footer Placeholder 3"/>
          <p:cNvSpPr>
            <a:spLocks noGrp="1"/>
          </p:cNvSpPr>
          <p:nvPr>
            <p:ph type="ftr" sz="quarter" idx="10"/>
          </p:nvPr>
        </p:nvSpPr>
        <p:spPr/>
        <p:txBody>
          <a:bodyPr/>
          <a:lstStyle/>
          <a:p>
            <a:r>
              <a:rPr lang="en-GB"/>
              <a:t>Dr G Squires 2015</a:t>
            </a:r>
          </a:p>
        </p:txBody>
      </p:sp>
      <p:sp>
        <p:nvSpPr>
          <p:cNvPr id="5" name="Slide Number Placeholder 4"/>
          <p:cNvSpPr>
            <a:spLocks noGrp="1"/>
          </p:cNvSpPr>
          <p:nvPr>
            <p:ph type="sldNum" sz="quarter" idx="11"/>
          </p:nvPr>
        </p:nvSpPr>
        <p:spPr/>
        <p:txBody>
          <a:bodyPr/>
          <a:lstStyle/>
          <a:p>
            <a:fld id="{AC85B6DA-B389-4EF8-839C-0B5C6451E66E}" type="slidenum">
              <a:rPr lang="en-GB" smtClean="0"/>
              <a:pPr/>
              <a:t>26</a:t>
            </a:fld>
            <a:endParaRPr lang="en-GB"/>
          </a:p>
        </p:txBody>
      </p:sp>
    </p:spTree>
    <p:extLst>
      <p:ext uri="{BB962C8B-B14F-4D97-AF65-F5344CB8AC3E}">
        <p14:creationId xmlns:p14="http://schemas.microsoft.com/office/powerpoint/2010/main" val="17513357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5.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6.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6.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7.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7.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7.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7.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09175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23FF6-4048-9A7C-6027-893A5EFFA71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404399E-4427-2CA4-441D-FC417620DFA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826D69B-285E-48F4-123F-63837F39EAFE}"/>
              </a:ext>
            </a:extLst>
          </p:cNvPr>
          <p:cNvSpPr>
            <a:spLocks noGrp="1"/>
          </p:cNvSpPr>
          <p:nvPr>
            <p:ph type="dt" sz="half" idx="10"/>
          </p:nvPr>
        </p:nvSpPr>
        <p:spPr/>
        <p:txBody>
          <a:bodyPr/>
          <a:lstStyle/>
          <a:p>
            <a:fld id="{99A1C846-AB29-4590-A849-EE7631694EDB}" type="datetimeFigureOut">
              <a:rPr lang="en-GB" smtClean="0"/>
              <a:t>17/03/2026</a:t>
            </a:fld>
            <a:endParaRPr lang="en-GB"/>
          </a:p>
        </p:txBody>
      </p:sp>
      <p:sp>
        <p:nvSpPr>
          <p:cNvPr id="5" name="Footer Placeholder 4">
            <a:extLst>
              <a:ext uri="{FF2B5EF4-FFF2-40B4-BE49-F238E27FC236}">
                <a16:creationId xmlns:a16="http://schemas.microsoft.com/office/drawing/2014/main" id="{4CE285C9-181E-C65C-ED02-DD6E9CDFA0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E5B805-B8B9-44D9-70FF-B64409B8BC25}"/>
              </a:ext>
            </a:extLst>
          </p:cNvPr>
          <p:cNvSpPr>
            <a:spLocks noGrp="1"/>
          </p:cNvSpPr>
          <p:nvPr>
            <p:ph type="sldNum" sz="quarter" idx="12"/>
          </p:nvPr>
        </p:nvSpPr>
        <p:spPr/>
        <p:txBody>
          <a:bodyPr/>
          <a:lstStyle/>
          <a:p>
            <a:fld id="{EAE1DE72-575F-45CB-9CB5-FA4D0F6395D9}" type="slidenum">
              <a:rPr lang="en-GB" smtClean="0"/>
              <a:t>‹#›</a:t>
            </a:fld>
            <a:endParaRPr lang="en-GB"/>
          </a:p>
        </p:txBody>
      </p:sp>
    </p:spTree>
    <p:extLst>
      <p:ext uri="{BB962C8B-B14F-4D97-AF65-F5344CB8AC3E}">
        <p14:creationId xmlns:p14="http://schemas.microsoft.com/office/powerpoint/2010/main" val="41598911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2827277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close-up of a blue and yellow banner&#10;&#10;Description automatically generated">
            <a:extLst>
              <a:ext uri="{FF2B5EF4-FFF2-40B4-BE49-F238E27FC236}">
                <a16:creationId xmlns:a16="http://schemas.microsoft.com/office/drawing/2014/main" id="{DA7057D0-FC8F-3847-733D-20DDF758B554}"/>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6804851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3" name="Picture 2" descr="A blue background with a blue background&#10;&#10;Description automatically generated">
            <a:extLst>
              <a:ext uri="{FF2B5EF4-FFF2-40B4-BE49-F238E27FC236}">
                <a16:creationId xmlns:a16="http://schemas.microsoft.com/office/drawing/2014/main" id="{69C8BF3C-607A-57A8-722A-506D472D1DF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Text Placeholder 2">
            <a:extLst>
              <a:ext uri="{FF2B5EF4-FFF2-40B4-BE49-F238E27FC236}">
                <a16:creationId xmlns:a16="http://schemas.microsoft.com/office/drawing/2014/main" id="{CEE8E5BF-F8FD-1004-2D0C-A2318DDFCDEB}"/>
              </a:ext>
            </a:extLst>
          </p:cNvPr>
          <p:cNvSpPr>
            <a:spLocks noGrp="1"/>
          </p:cNvSpPr>
          <p:nvPr>
            <p:ph idx="1"/>
          </p:nvPr>
        </p:nvSpPr>
        <p:spPr>
          <a:xfrm>
            <a:off x="630810"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
        <p:nvSpPr>
          <p:cNvPr id="6" name="Text Placeholder 2">
            <a:extLst>
              <a:ext uri="{FF2B5EF4-FFF2-40B4-BE49-F238E27FC236}">
                <a16:creationId xmlns:a16="http://schemas.microsoft.com/office/drawing/2014/main" id="{D064EFEB-B375-BC6B-33CA-D988E61B1FC5}"/>
              </a:ext>
            </a:extLst>
          </p:cNvPr>
          <p:cNvSpPr>
            <a:spLocks noGrp="1"/>
          </p:cNvSpPr>
          <p:nvPr>
            <p:ph idx="10"/>
          </p:nvPr>
        </p:nvSpPr>
        <p:spPr>
          <a:xfrm>
            <a:off x="6723497"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7045506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4" name="Picture 3" descr="A blue background with a logo&#10;&#10;Description automatically generated">
            <a:extLst>
              <a:ext uri="{FF2B5EF4-FFF2-40B4-BE49-F238E27FC236}">
                <a16:creationId xmlns:a16="http://schemas.microsoft.com/office/drawing/2014/main" id="{51A1BA08-5390-B75E-C2D0-6DD9A81611AD}"/>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1799393"/>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1272754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lue background with yellow text&#10;&#10;Description automatically generated">
            <a:extLst>
              <a:ext uri="{FF2B5EF4-FFF2-40B4-BE49-F238E27FC236}">
                <a16:creationId xmlns:a16="http://schemas.microsoft.com/office/drawing/2014/main" id="{0BEAED2B-9FEC-B78D-03CD-086B9CE00DD0}"/>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747462"/>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054760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US"/>
              <a:t>Click to edit Master text styles</a:t>
            </a:r>
          </a:p>
        </p:txBody>
      </p:sp>
    </p:spTree>
    <p:extLst>
      <p:ext uri="{BB962C8B-B14F-4D97-AF65-F5344CB8AC3E}">
        <p14:creationId xmlns:p14="http://schemas.microsoft.com/office/powerpoint/2010/main" val="10160909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uilding with a castle and a lawn&#10;&#10;Description automatically generated with medium confidence">
            <a:extLst>
              <a:ext uri="{FF2B5EF4-FFF2-40B4-BE49-F238E27FC236}">
                <a16:creationId xmlns:a16="http://schemas.microsoft.com/office/drawing/2014/main" id="{1C817A1A-66FC-0D73-CAE6-0ACB41F8C61A}"/>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0591528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7" name="Picture 6" descr="A collage of a building and a blue background&#10;&#10;Description automatically generated">
            <a:extLst>
              <a:ext uri="{FF2B5EF4-FFF2-40B4-BE49-F238E27FC236}">
                <a16:creationId xmlns:a16="http://schemas.microsoft.com/office/drawing/2014/main" id="{4D30E6F1-26E9-F12A-7CD6-2618AF1BD9A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7624173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4" name="Picture 3" descr="A person walking in front of a building&#10;&#10;Description automatically generated">
            <a:extLst>
              <a:ext uri="{FF2B5EF4-FFF2-40B4-BE49-F238E27FC236}">
                <a16:creationId xmlns:a16="http://schemas.microsoft.com/office/drawing/2014/main" id="{4BDD6A68-7D05-A905-FEEF-FE5BD34B57B1}"/>
              </a:ext>
            </a:extLst>
          </p:cNvPr>
          <p:cNvPicPr>
            <a:picLocks noChangeAspect="1"/>
          </p:cNvPicPr>
          <p:nvPr userDrawn="1"/>
        </p:nvPicPr>
        <p:blipFill>
          <a:blip r:embed="rId2"/>
          <a:stretch>
            <a:fillRect/>
          </a:stretch>
        </p:blipFill>
        <p:spPr>
          <a:xfrm>
            <a:off x="0" y="0"/>
            <a:ext cx="12225130" cy="6876636"/>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113637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close-up of a sign&#10;&#10;Description automatically generated">
            <a:extLst>
              <a:ext uri="{FF2B5EF4-FFF2-40B4-BE49-F238E27FC236}">
                <a16:creationId xmlns:a16="http://schemas.microsoft.com/office/drawing/2014/main" id="{3E77CE5E-641B-461F-2079-9D6FE68EF01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7580619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rick building with a blue background&#10;&#10;Description automatically generated">
            <a:extLst>
              <a:ext uri="{FF2B5EF4-FFF2-40B4-BE49-F238E27FC236}">
                <a16:creationId xmlns:a16="http://schemas.microsoft.com/office/drawing/2014/main" id="{64464E32-E365-A57D-70E2-930F08636E9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214679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pic>
        <p:nvPicPr>
          <p:cNvPr id="5" name="Picture 4" descr="A building with glass doors&#10;&#10;Description automatically generated with medium confidence">
            <a:extLst>
              <a:ext uri="{FF2B5EF4-FFF2-40B4-BE49-F238E27FC236}">
                <a16:creationId xmlns:a16="http://schemas.microsoft.com/office/drawing/2014/main" id="{EA3385E4-FDDB-6E79-32ED-E22FFEB3DEF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42568249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953043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6" name="Picture 5" descr="A screenshot of a computer&#10;&#10;Description automatically generated">
            <a:extLst>
              <a:ext uri="{FF2B5EF4-FFF2-40B4-BE49-F238E27FC236}">
                <a16:creationId xmlns:a16="http://schemas.microsoft.com/office/drawing/2014/main" id="{8EBC572C-48FE-AD9A-7AD7-86C36D520AD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736329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897D59-68B4-6334-C7B6-DC2344A96FE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1C943B6-EE66-A971-3D2D-EC66D2285D2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8AA29EA-42EF-D0DB-BCC9-28CC4D444CC1}"/>
              </a:ext>
            </a:extLst>
          </p:cNvPr>
          <p:cNvSpPr>
            <a:spLocks noGrp="1"/>
          </p:cNvSpPr>
          <p:nvPr>
            <p:ph type="dt" sz="half" idx="10"/>
          </p:nvPr>
        </p:nvSpPr>
        <p:spPr/>
        <p:txBody>
          <a:bodyPr/>
          <a:lstStyle/>
          <a:p>
            <a:fld id="{9166E3CC-7C43-4D72-888C-D9B4BCA5FB17}" type="datetimeFigureOut">
              <a:rPr lang="en-GB" smtClean="0"/>
              <a:t>17/03/2026</a:t>
            </a:fld>
            <a:endParaRPr lang="en-GB"/>
          </a:p>
        </p:txBody>
      </p:sp>
      <p:sp>
        <p:nvSpPr>
          <p:cNvPr id="5" name="Footer Placeholder 4">
            <a:extLst>
              <a:ext uri="{FF2B5EF4-FFF2-40B4-BE49-F238E27FC236}">
                <a16:creationId xmlns:a16="http://schemas.microsoft.com/office/drawing/2014/main" id="{EBE14738-10BE-C0AF-99B0-FF99C3AE3E9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0F2AAE-6DAF-30B1-607A-E2F2A0388AD9}"/>
              </a:ext>
            </a:extLst>
          </p:cNvPr>
          <p:cNvSpPr>
            <a:spLocks noGrp="1"/>
          </p:cNvSpPr>
          <p:nvPr>
            <p:ph type="sldNum" sz="quarter" idx="12"/>
          </p:nvPr>
        </p:nvSpPr>
        <p:spPr/>
        <p:txBody>
          <a:bodyPr/>
          <a:lstStyle/>
          <a:p>
            <a:fld id="{BBFCBE3A-6B9D-4D57-B41B-0F35BE1C976D}" type="slidenum">
              <a:rPr lang="en-GB" smtClean="0"/>
              <a:t>‹#›</a:t>
            </a:fld>
            <a:endParaRPr lang="en-GB"/>
          </a:p>
        </p:txBody>
      </p:sp>
    </p:spTree>
    <p:extLst>
      <p:ext uri="{BB962C8B-B14F-4D97-AF65-F5344CB8AC3E}">
        <p14:creationId xmlns:p14="http://schemas.microsoft.com/office/powerpoint/2010/main" val="428723654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313B4-364A-57FB-8AB9-A6F77EEA1D7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EF3FC6A-78E5-A2DD-EC98-07EC5371173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BA6433B-A86C-418B-734C-6A2055C2015F}"/>
              </a:ext>
            </a:extLst>
          </p:cNvPr>
          <p:cNvSpPr>
            <a:spLocks noGrp="1"/>
          </p:cNvSpPr>
          <p:nvPr>
            <p:ph type="dt" sz="half" idx="10"/>
          </p:nvPr>
        </p:nvSpPr>
        <p:spPr/>
        <p:txBody>
          <a:bodyPr/>
          <a:lstStyle/>
          <a:p>
            <a:fld id="{6924DECE-925F-40BB-A610-91DD68AA377E}" type="datetimeFigureOut">
              <a:rPr lang="en-GB" smtClean="0"/>
              <a:t>17/03/2026</a:t>
            </a:fld>
            <a:endParaRPr lang="en-GB"/>
          </a:p>
        </p:txBody>
      </p:sp>
      <p:sp>
        <p:nvSpPr>
          <p:cNvPr id="5" name="Footer Placeholder 4">
            <a:extLst>
              <a:ext uri="{FF2B5EF4-FFF2-40B4-BE49-F238E27FC236}">
                <a16:creationId xmlns:a16="http://schemas.microsoft.com/office/drawing/2014/main" id="{2B63DAE7-FF4B-25D3-899B-AB19FBD4F7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1E6D2C-0625-B76C-4B18-A947F5CDA512}"/>
              </a:ext>
            </a:extLst>
          </p:cNvPr>
          <p:cNvSpPr>
            <a:spLocks noGrp="1"/>
          </p:cNvSpPr>
          <p:nvPr>
            <p:ph type="sldNum" sz="quarter" idx="12"/>
          </p:nvPr>
        </p:nvSpPr>
        <p:spPr/>
        <p:txBody>
          <a:bodyPr/>
          <a:lstStyle/>
          <a:p>
            <a:fld id="{C7B78352-CC87-4711-8E04-6461DA13CAAC}" type="slidenum">
              <a:rPr lang="en-GB" smtClean="0"/>
              <a:t>‹#›</a:t>
            </a:fld>
            <a:endParaRPr lang="en-GB"/>
          </a:p>
        </p:txBody>
      </p:sp>
    </p:spTree>
    <p:extLst>
      <p:ext uri="{BB962C8B-B14F-4D97-AF65-F5344CB8AC3E}">
        <p14:creationId xmlns:p14="http://schemas.microsoft.com/office/powerpoint/2010/main" val="40205450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4866652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white background with a blue corner&#10;&#10;Description automatically generated">
            <a:extLst>
              <a:ext uri="{FF2B5EF4-FFF2-40B4-BE49-F238E27FC236}">
                <a16:creationId xmlns:a16="http://schemas.microsoft.com/office/drawing/2014/main" id="{817A9442-27D8-B02F-B9F4-270681D0BB5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E16F96A5-5C09-DAAF-EEDA-1617BAE837FF}"/>
              </a:ext>
            </a:extLst>
          </p:cNvPr>
          <p:cNvSpPr/>
          <p:nvPr userDrawn="1"/>
        </p:nvSpPr>
        <p:spPr>
          <a:xfrm>
            <a:off x="3201167" y="-44726"/>
            <a:ext cx="9114183"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noFill/>
              </a:ln>
            </a:endParaRPr>
          </a:p>
        </p:txBody>
      </p:sp>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794889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6" name="Picture 5" descr="A white background with a blue corner&#10;&#10;Description automatically generated">
            <a:extLst>
              <a:ext uri="{FF2B5EF4-FFF2-40B4-BE49-F238E27FC236}">
                <a16:creationId xmlns:a16="http://schemas.microsoft.com/office/drawing/2014/main" id="{80CF7868-0290-577D-2085-664A8E0B0C91}"/>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6802F7B1-BC09-69F9-23EF-79194C8C4C5D}"/>
              </a:ext>
            </a:extLst>
          </p:cNvPr>
          <p:cNvSpPr/>
          <p:nvPr userDrawn="1"/>
        </p:nvSpPr>
        <p:spPr>
          <a:xfrm>
            <a:off x="3201167" y="-44726"/>
            <a:ext cx="9114183"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noFill/>
              </a:ln>
            </a:endParaRPr>
          </a:p>
        </p:txBody>
      </p:sp>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1791728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1726951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white background with a yellow border&#10;&#10;Description automatically generated with medium confidence">
            <a:extLst>
              <a:ext uri="{FF2B5EF4-FFF2-40B4-BE49-F238E27FC236}">
                <a16:creationId xmlns:a16="http://schemas.microsoft.com/office/drawing/2014/main" id="{DEC84BAF-399B-3EB4-7D16-7AD6FB4F55BE}"/>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268573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6" name="Picture 5" descr="A white background with a yellow border&#10;&#10;Description automatically generated with medium confidence">
            <a:extLst>
              <a:ext uri="{FF2B5EF4-FFF2-40B4-BE49-F238E27FC236}">
                <a16:creationId xmlns:a16="http://schemas.microsoft.com/office/drawing/2014/main" id="{7D4F2A6B-7701-15B3-8D63-AE3B9136812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3458363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a:extLst>
              <a:ext uri="{FF2B5EF4-FFF2-40B4-BE49-F238E27FC236}">
                <a16:creationId xmlns:a16="http://schemas.microsoft.com/office/drawing/2014/main" id="{833A1326-9D43-09DB-5E37-B98D0D47AAA6}"/>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29670145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5" name="Picture 4" descr="A picture containing screenshot&#10;&#10;Description automatically generated">
            <a:extLst>
              <a:ext uri="{FF2B5EF4-FFF2-40B4-BE49-F238E27FC236}">
                <a16:creationId xmlns:a16="http://schemas.microsoft.com/office/drawing/2014/main" id="{A6147C08-E57A-E8CA-B376-B4DC322868A1}"/>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02375024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5" name="Picture 4" descr="A picture containing white, design&#10;&#10;Description automatically generated">
            <a:extLst>
              <a:ext uri="{FF2B5EF4-FFF2-40B4-BE49-F238E27FC236}">
                <a16:creationId xmlns:a16="http://schemas.microsoft.com/office/drawing/2014/main" id="{774A1D26-8EA3-74D0-FBFC-4CF8C9D3F04E}"/>
              </a:ext>
            </a:extLst>
          </p:cNvPr>
          <p:cNvPicPr>
            <a:picLocks noChangeAspect="1"/>
          </p:cNvPicPr>
          <p:nvPr userDrawn="1"/>
        </p:nvPicPr>
        <p:blipFill>
          <a:blip r:embed="rId2"/>
          <a:stretch>
            <a:fillRect/>
          </a:stretch>
        </p:blipFill>
        <p:spPr>
          <a:xfrm>
            <a:off x="0" y="0"/>
            <a:ext cx="11988800" cy="6743700"/>
          </a:xfrm>
          <a:prstGeom prst="rect">
            <a:avLst/>
          </a:prstGeom>
        </p:spPr>
      </p:pic>
    </p:spTree>
    <p:extLst>
      <p:ext uri="{BB962C8B-B14F-4D97-AF65-F5344CB8AC3E}">
        <p14:creationId xmlns:p14="http://schemas.microsoft.com/office/powerpoint/2010/main" val="154452585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white, design&#10;&#10;Description automatically generated">
            <a:extLst>
              <a:ext uri="{FF2B5EF4-FFF2-40B4-BE49-F238E27FC236}">
                <a16:creationId xmlns:a16="http://schemas.microsoft.com/office/drawing/2014/main" id="{85FD50FD-721E-1F95-9A39-D7E608D3EF7B}"/>
              </a:ext>
            </a:extLst>
          </p:cNvPr>
          <p:cNvPicPr>
            <a:picLocks noChangeAspect="1"/>
          </p:cNvPicPr>
          <p:nvPr userDrawn="1"/>
        </p:nvPicPr>
        <p:blipFill>
          <a:blip r:embed="rId2"/>
          <a:stretch>
            <a:fillRect/>
          </a:stretch>
        </p:blipFill>
        <p:spPr>
          <a:xfrm>
            <a:off x="-1" y="0"/>
            <a:ext cx="11921067" cy="6705600"/>
          </a:xfrm>
          <a:prstGeom prst="rect">
            <a:avLst/>
          </a:prstGeom>
        </p:spPr>
      </p:pic>
    </p:spTree>
    <p:extLst>
      <p:ext uri="{BB962C8B-B14F-4D97-AF65-F5344CB8AC3E}">
        <p14:creationId xmlns:p14="http://schemas.microsoft.com/office/powerpoint/2010/main" val="343688326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white, design&#10;&#10;Description automatically generated">
            <a:extLst>
              <a:ext uri="{FF2B5EF4-FFF2-40B4-BE49-F238E27FC236}">
                <a16:creationId xmlns:a16="http://schemas.microsoft.com/office/drawing/2014/main" id="{3E1D8928-218C-F04A-18B1-A079BA0B15E9}"/>
              </a:ext>
            </a:extLst>
          </p:cNvPr>
          <p:cNvPicPr>
            <a:picLocks noChangeAspect="1"/>
          </p:cNvPicPr>
          <p:nvPr userDrawn="1"/>
        </p:nvPicPr>
        <p:blipFill>
          <a:blip r:embed="rId2"/>
          <a:stretch>
            <a:fillRect/>
          </a:stretch>
        </p:blipFill>
        <p:spPr>
          <a:xfrm>
            <a:off x="-1" y="0"/>
            <a:ext cx="11801475" cy="6638330"/>
          </a:xfrm>
          <a:prstGeom prst="rect">
            <a:avLst/>
          </a:prstGeom>
        </p:spPr>
      </p:pic>
    </p:spTree>
    <p:extLst>
      <p:ext uri="{BB962C8B-B14F-4D97-AF65-F5344CB8AC3E}">
        <p14:creationId xmlns:p14="http://schemas.microsoft.com/office/powerpoint/2010/main" val="274594627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white, design&#10;&#10;Description automatically generated">
            <a:extLst>
              <a:ext uri="{FF2B5EF4-FFF2-40B4-BE49-F238E27FC236}">
                <a16:creationId xmlns:a16="http://schemas.microsoft.com/office/drawing/2014/main" id="{2A77C552-7913-376C-22DA-CF0691E0A31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14678975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238236118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19758396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5.xml"/><Relationship Id="rId7" Type="http://schemas.openxmlformats.org/officeDocument/2006/relationships/image" Target="../media/image2.png"/><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theme" Target="../theme/theme2.xml"/><Relationship Id="rId5" Type="http://schemas.openxmlformats.org/officeDocument/2006/relationships/slideLayout" Target="../slideLayouts/slideLayout7.xml"/><Relationship Id="rId4" Type="http://schemas.openxmlformats.org/officeDocument/2006/relationships/slideLayout" Target="../slideLayouts/slideLayout6.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10.xml"/><Relationship Id="rId7" Type="http://schemas.openxmlformats.org/officeDocument/2006/relationships/slideLayout" Target="../slideLayouts/slideLayout14.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5" Type="http://schemas.openxmlformats.org/officeDocument/2006/relationships/slideLayout" Target="../slideLayouts/slideLayout12.xml"/><Relationship Id="rId4" Type="http://schemas.openxmlformats.org/officeDocument/2006/relationships/slideLayout" Target="../slideLayouts/slideLayout11.xml"/><Relationship Id="rId9" Type="http://schemas.openxmlformats.org/officeDocument/2006/relationships/image" Target="../media/image7.png"/></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image" Target="../media/image14.png"/><Relationship Id="rId5" Type="http://schemas.openxmlformats.org/officeDocument/2006/relationships/theme" Target="../theme/theme4.xml"/><Relationship Id="rId4" Type="http://schemas.openxmlformats.org/officeDocument/2006/relationships/slideLayout" Target="../slideLayouts/slideLayout18.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21.xml"/><Relationship Id="rId2" Type="http://schemas.openxmlformats.org/officeDocument/2006/relationships/slideLayout" Target="../slideLayouts/slideLayout20.xml"/><Relationship Id="rId1" Type="http://schemas.openxmlformats.org/officeDocument/2006/relationships/slideLayout" Target="../slideLayouts/slideLayout19.xml"/><Relationship Id="rId5" Type="http://schemas.openxmlformats.org/officeDocument/2006/relationships/image" Target="../media/image16.pn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24.xml"/><Relationship Id="rId2" Type="http://schemas.openxmlformats.org/officeDocument/2006/relationships/slideLayout" Target="../slideLayouts/slideLayout23.xml"/><Relationship Id="rId1" Type="http://schemas.openxmlformats.org/officeDocument/2006/relationships/slideLayout" Target="../slideLayouts/slideLayout22.xml"/><Relationship Id="rId5" Type="http://schemas.openxmlformats.org/officeDocument/2006/relationships/image" Target="../media/image19.png"/><Relationship Id="rId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5" Type="http://schemas.openxmlformats.org/officeDocument/2006/relationships/slideLayout" Target="../slideLayouts/slideLayout29.xml"/><Relationship Id="rId4" Type="http://schemas.openxmlformats.org/officeDocument/2006/relationships/slideLayout" Target="../slideLayouts/slideLayout28.xml"/><Relationship Id="rId9"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A1C846-AB29-4590-A849-EE7631694EDB}" type="datetimeFigureOut">
              <a:rPr lang="en-GB" smtClean="0"/>
              <a:t>17/03/2026</a:t>
            </a:fld>
            <a:endParaRPr lang="en-GB"/>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E1DE72-575F-45CB-9CB5-FA4D0F6395D9}" type="slidenum">
              <a:rPr lang="en-GB" smtClean="0"/>
              <a:t>‹#›</a:t>
            </a:fld>
            <a:endParaRPr lang="en-GB"/>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2093947992"/>
      </p:ext>
    </p:extLst>
  </p:cSld>
  <p:clrMap bg1="lt1" tx1="dk1" bg2="lt2" tx2="dk2" accent1="accent1" accent2="accent2" accent3="accent3" accent4="accent4" accent5="accent5" accent6="accent6" hlink="hlink" folHlink="folHlink"/>
  <p:sldLayoutIdLst>
    <p:sldLayoutId id="2147483661" r:id="rId1"/>
    <p:sldLayoutId id="2147483662"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129312873"/>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pic>
        <p:nvPicPr>
          <p:cNvPr id="3" name="Picture 2" descr="A blue and white background&#10;&#10;Description automatically generated">
            <a:extLst>
              <a:ext uri="{FF2B5EF4-FFF2-40B4-BE49-F238E27FC236}">
                <a16:creationId xmlns:a16="http://schemas.microsoft.com/office/drawing/2014/main" id="{BF243FAE-C9BF-560F-03CE-0AB92CA09623}"/>
              </a:ext>
            </a:extLst>
          </p:cNvPr>
          <p:cNvPicPr>
            <a:picLocks noChangeAspect="1"/>
          </p:cNvPicPr>
          <p:nvPr/>
        </p:nvPicPr>
        <p:blipFill>
          <a:blip r:embed="rId9"/>
          <a:stretch>
            <a:fillRect/>
          </a:stretch>
        </p:blipFill>
        <p:spPr>
          <a:xfrm>
            <a:off x="0" y="0"/>
            <a:ext cx="12192000" cy="6858000"/>
          </a:xfrm>
          <a:prstGeom prst="rect">
            <a:avLst/>
          </a:prstGeom>
        </p:spPr>
      </p:pic>
    </p:spTree>
    <p:extLst>
      <p:ext uri="{BB962C8B-B14F-4D97-AF65-F5344CB8AC3E}">
        <p14:creationId xmlns:p14="http://schemas.microsoft.com/office/powerpoint/2010/main" val="665771932"/>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blue and white background&#10;&#10;Description automatically generated">
            <a:extLst>
              <a:ext uri="{FF2B5EF4-FFF2-40B4-BE49-F238E27FC236}">
                <a16:creationId xmlns:a16="http://schemas.microsoft.com/office/drawing/2014/main" id="{F2F710DE-1040-53E8-EF72-7B7DD44EF53E}"/>
              </a:ext>
            </a:extLst>
          </p:cNvPr>
          <p:cNvPicPr>
            <a:picLocks noChangeAspect="1"/>
          </p:cNvPicPr>
          <p:nvPr/>
        </p:nvPicPr>
        <p:blipFill>
          <a:blip r:embed="rId6"/>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19176302"/>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704" r:id="rId3"/>
    <p:sldLayoutId id="2147483705"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white background with blue border&#10;&#10;Description automatically generated">
            <a:extLst>
              <a:ext uri="{FF2B5EF4-FFF2-40B4-BE49-F238E27FC236}">
                <a16:creationId xmlns:a16="http://schemas.microsoft.com/office/drawing/2014/main" id="{FFE709B4-E458-1800-B901-126D619FF2DC}"/>
              </a:ext>
            </a:extLst>
          </p:cNvPr>
          <p:cNvPicPr>
            <a:picLocks noChangeAspect="1"/>
          </p:cNvPicPr>
          <p:nvPr/>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
            <a:extLst>
              <a:ext uri="{FF2B5EF4-FFF2-40B4-BE49-F238E27FC236}">
                <a16:creationId xmlns:a16="http://schemas.microsoft.com/office/drawing/2014/main" id="{11624223-D0A5-1996-255E-23A2837A1709}"/>
              </a:ext>
            </a:extLst>
          </p:cNvPr>
          <p:cNvSpPr/>
          <p:nvPr/>
        </p:nvSpPr>
        <p:spPr>
          <a:xfrm>
            <a:off x="3201167" y="-44726"/>
            <a:ext cx="9114183"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noFill/>
              </a:ln>
            </a:endParaRPr>
          </a:p>
        </p:txBody>
      </p:sp>
    </p:spTree>
    <p:extLst>
      <p:ext uri="{BB962C8B-B14F-4D97-AF65-F5344CB8AC3E}">
        <p14:creationId xmlns:p14="http://schemas.microsoft.com/office/powerpoint/2010/main" val="314984539"/>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A white background with a yellow border&#10;&#10;Description automatically generated with medium confidence">
            <a:extLst>
              <a:ext uri="{FF2B5EF4-FFF2-40B4-BE49-F238E27FC236}">
                <a16:creationId xmlns:a16="http://schemas.microsoft.com/office/drawing/2014/main" id="{75CC8AAB-A52B-5798-2F83-586D692B7AA1}"/>
              </a:ext>
            </a:extLst>
          </p:cNvPr>
          <p:cNvPicPr>
            <a:picLocks noChangeAspect="1"/>
          </p:cNvPicPr>
          <p:nvPr/>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4172036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5893026"/>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gif"/><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01551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00B9C3-BD4F-A3D5-7170-DB45B656CD86}"/>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7A20F181-DF6F-05B8-90CF-0B57D7875107}"/>
              </a:ext>
            </a:extLst>
          </p:cNvPr>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17597176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F177069-59A4-05BE-247B-BF9CB41193DD}"/>
              </a:ext>
            </a:extLst>
          </p:cNvPr>
          <p:cNvPicPr>
            <a:picLocks noChangeAspect="1"/>
          </p:cNvPicPr>
          <p:nvPr/>
        </p:nvPicPr>
        <p:blipFill rotWithShape="1">
          <a:blip r:embed="rId2"/>
          <a:srcRect t="25000"/>
          <a:stretch/>
        </p:blipFill>
        <p:spPr>
          <a:xfrm>
            <a:off x="-3049" y="0"/>
            <a:ext cx="12191999" cy="6857990"/>
          </a:xfrm>
          <a:prstGeom prst="rect">
            <a:avLst/>
          </a:prstGeom>
        </p:spPr>
      </p:pic>
      <p:sp>
        <p:nvSpPr>
          <p:cNvPr id="2" name="Title 1">
            <a:extLst>
              <a:ext uri="{FF2B5EF4-FFF2-40B4-BE49-F238E27FC236}">
                <a16:creationId xmlns:a16="http://schemas.microsoft.com/office/drawing/2014/main" id="{20AA31E6-322B-56E0-16B7-6AE072C62E44}"/>
              </a:ext>
            </a:extLst>
          </p:cNvPr>
          <p:cNvSpPr>
            <a:spLocks noGrp="1"/>
          </p:cNvSpPr>
          <p:nvPr>
            <p:ph type="ctrTitle"/>
          </p:nvPr>
        </p:nvSpPr>
        <p:spPr>
          <a:xfrm>
            <a:off x="1097280" y="325550"/>
            <a:ext cx="10058400" cy="3574778"/>
          </a:xfrm>
          <a:effectLst>
            <a:outerShdw blurRad="50800" dist="38100" dir="2700000" algn="tl" rotWithShape="0">
              <a:prstClr val="black">
                <a:alpha val="40000"/>
              </a:prstClr>
            </a:outerShdw>
          </a:effectLst>
        </p:spPr>
        <p:txBody>
          <a:bodyPr>
            <a:normAutofit/>
          </a:bodyPr>
          <a:lstStyle/>
          <a:p>
            <a:r>
              <a:rPr lang="en-GB" sz="5200" dirty="0">
                <a:solidFill>
                  <a:srgbClr val="FFFFFF"/>
                </a:solidFill>
              </a:rPr>
              <a:t>Dyslexia/SPLD Awareness</a:t>
            </a:r>
          </a:p>
        </p:txBody>
      </p:sp>
      <p:sp>
        <p:nvSpPr>
          <p:cNvPr id="3" name="Subtitle 2">
            <a:extLst>
              <a:ext uri="{FF2B5EF4-FFF2-40B4-BE49-F238E27FC236}">
                <a16:creationId xmlns:a16="http://schemas.microsoft.com/office/drawing/2014/main" id="{D8E37A64-7CE7-B2F0-1051-07D26E54AA3C}"/>
              </a:ext>
            </a:extLst>
          </p:cNvPr>
          <p:cNvSpPr>
            <a:spLocks noGrp="1"/>
          </p:cNvSpPr>
          <p:nvPr>
            <p:ph type="subTitle" idx="1"/>
          </p:nvPr>
        </p:nvSpPr>
        <p:spPr>
          <a:xfrm>
            <a:off x="1100051" y="4072043"/>
            <a:ext cx="10058400" cy="1282707"/>
          </a:xfrm>
          <a:effectLst>
            <a:outerShdw blurRad="50800" dist="38100" dir="2700000" algn="tl" rotWithShape="0">
              <a:prstClr val="black">
                <a:alpha val="40000"/>
              </a:prstClr>
            </a:outerShdw>
          </a:effectLst>
        </p:spPr>
        <p:txBody>
          <a:bodyPr>
            <a:normAutofit/>
          </a:bodyPr>
          <a:lstStyle/>
          <a:p>
            <a:r>
              <a:rPr lang="en-GB" sz="4800" dirty="0" err="1">
                <a:solidFill>
                  <a:srgbClr val="FFFFFF"/>
                </a:solidFill>
              </a:rPr>
              <a:t>Ymwybyddiaeth</a:t>
            </a:r>
            <a:r>
              <a:rPr lang="en-GB" sz="4800" dirty="0">
                <a:solidFill>
                  <a:srgbClr val="FFFFFF"/>
                </a:solidFill>
              </a:rPr>
              <a:t> o </a:t>
            </a:r>
            <a:r>
              <a:rPr lang="en-GB" sz="4800" dirty="0" err="1">
                <a:solidFill>
                  <a:srgbClr val="FFFFFF"/>
                </a:solidFill>
              </a:rPr>
              <a:t>ddyslecsia</a:t>
            </a:r>
            <a:endParaRPr lang="en-GB" sz="4800" dirty="0">
              <a:solidFill>
                <a:srgbClr val="FFFFFF"/>
              </a:solidFill>
            </a:endParaRPr>
          </a:p>
        </p:txBody>
      </p:sp>
    </p:spTree>
    <p:extLst>
      <p:ext uri="{BB962C8B-B14F-4D97-AF65-F5344CB8AC3E}">
        <p14:creationId xmlns:p14="http://schemas.microsoft.com/office/powerpoint/2010/main" val="27608911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52BA35-B559-6414-B4BA-233CAB2A474B}"/>
              </a:ext>
            </a:extLst>
          </p:cNvPr>
          <p:cNvSpPr>
            <a:spLocks noGrp="1"/>
          </p:cNvSpPr>
          <p:nvPr>
            <p:ph type="title"/>
          </p:nvPr>
        </p:nvSpPr>
        <p:spPr/>
        <p:txBody>
          <a:bodyPr/>
          <a:lstStyle/>
          <a:p>
            <a:r>
              <a:rPr lang="en-GB" sz="4400" b="1" dirty="0">
                <a:effectLst/>
                <a:latin typeface="Arial" panose="020B0604020202020204" pitchFamily="34" charset="0"/>
                <a:ea typeface="Times New Roman" panose="02020603050405020304" pitchFamily="18" charset="0"/>
                <a:cs typeface="Arial" panose="020B0604020202020204" pitchFamily="34" charset="0"/>
              </a:rPr>
              <a:t>Definition of Dyslexia/</a:t>
            </a:r>
            <a:r>
              <a:rPr lang="en-GB" sz="4400" b="1" dirty="0" err="1">
                <a:effectLst/>
                <a:latin typeface="Arial" panose="020B0604020202020204" pitchFamily="34" charset="0"/>
                <a:ea typeface="Times New Roman" panose="02020603050405020304" pitchFamily="18" charset="0"/>
                <a:cs typeface="Arial" panose="020B0604020202020204" pitchFamily="34" charset="0"/>
              </a:rPr>
              <a:t>SpLD</a:t>
            </a:r>
            <a:br>
              <a:rPr lang="en-GB" sz="4400" dirty="0">
                <a:effectLst/>
                <a:latin typeface="Arial" panose="020B0604020202020204" pitchFamily="34" charset="0"/>
                <a:ea typeface="Times New Roman" panose="02020603050405020304" pitchFamily="18"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4A20CCD7-43C8-3AB4-34B2-DE3ACE704DE3}"/>
              </a:ext>
            </a:extLst>
          </p:cNvPr>
          <p:cNvSpPr>
            <a:spLocks noGrp="1"/>
          </p:cNvSpPr>
          <p:nvPr>
            <p:ph idx="1"/>
          </p:nvPr>
        </p:nvSpPr>
        <p:spPr>
          <a:xfrm>
            <a:off x="838200" y="1127051"/>
            <a:ext cx="10515600" cy="5365824"/>
          </a:xfrm>
        </p:spPr>
        <p:txBody>
          <a:bodyPr>
            <a:normAutofit fontScale="40000" lnSpcReduction="20000"/>
          </a:bodyPr>
          <a:lstStyle/>
          <a:p>
            <a:pPr marL="0" indent="0">
              <a:buNone/>
              <a:tabLst>
                <a:tab pos="2865755" algn="ctr"/>
                <a:tab pos="5731510" algn="r"/>
              </a:tabLst>
            </a:pP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r>
              <a:rPr lang="en-GB" sz="4000" dirty="0">
                <a:effectLst/>
                <a:latin typeface="Arial" panose="020B0604020202020204" pitchFamily="34" charset="0"/>
                <a:ea typeface="Times New Roman" panose="02020603050405020304" pitchFamily="18" charset="0"/>
                <a:cs typeface="Arial" panose="020B0604020202020204" pitchFamily="34" charset="0"/>
              </a:rPr>
              <a:t>The British Dyslexia Association (BDA) has adopted the following description of dyslexia, taken from Sir Jim Rose’s 2009 review report:</a:t>
            </a:r>
            <a:endParaRPr lang="en-GB" sz="40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r>
              <a:rPr lang="en-GB" sz="4000" dirty="0">
                <a:effectLst/>
                <a:latin typeface="Arial" panose="020B0604020202020204" pitchFamily="34" charset="0"/>
                <a:ea typeface="Times New Roman" panose="02020603050405020304" pitchFamily="18" charset="0"/>
                <a:cs typeface="Arial" panose="020B0604020202020204" pitchFamily="34" charset="0"/>
              </a:rPr>
              <a:t> </a:t>
            </a:r>
            <a:endParaRPr lang="en-GB" sz="40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r>
              <a:rPr lang="en-GB" sz="4000" i="1" dirty="0">
                <a:effectLst/>
                <a:latin typeface="Arial" panose="020B0604020202020204" pitchFamily="34" charset="0"/>
                <a:ea typeface="Times New Roman" panose="02020603050405020304" pitchFamily="18" charset="0"/>
                <a:cs typeface="Arial" panose="020B0604020202020204" pitchFamily="34" charset="0"/>
              </a:rPr>
              <a:t>'Dyslexia is a learning difficulty that primarily affects the skills involved in accurate and fluent word reading and spelling.</a:t>
            </a:r>
            <a:endParaRPr lang="en-GB" sz="40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r>
              <a:rPr lang="en-GB" sz="4000" dirty="0">
                <a:effectLst/>
                <a:latin typeface="Arial" panose="020B0604020202020204" pitchFamily="34" charset="0"/>
                <a:ea typeface="Times New Roman" panose="02020603050405020304" pitchFamily="18" charset="0"/>
                <a:cs typeface="Arial" panose="020B0604020202020204" pitchFamily="34" charset="0"/>
              </a:rPr>
              <a:t> </a:t>
            </a:r>
            <a:endParaRPr lang="en-GB" sz="40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buSzPts val="1000"/>
              <a:buFont typeface="Symbol" panose="05050102010706020507" pitchFamily="18" charset="2"/>
              <a:buChar char=""/>
            </a:pPr>
            <a:r>
              <a:rPr lang="en-GB" sz="4000" i="1" dirty="0">
                <a:effectLst/>
                <a:latin typeface="Arial" panose="020B0604020202020204" pitchFamily="34" charset="0"/>
                <a:ea typeface="Times New Roman" panose="02020603050405020304" pitchFamily="18" charset="0"/>
                <a:cs typeface="Arial" panose="020B0604020202020204" pitchFamily="34" charset="0"/>
              </a:rPr>
              <a:t>Characteristic features of dyslexia are difficulties in phonological awareness, verbal memory and verbal processing speed.</a:t>
            </a:r>
            <a:endParaRPr lang="en-GB" sz="40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buSzPts val="1000"/>
              <a:buFont typeface="Symbol" panose="05050102010706020507" pitchFamily="18" charset="2"/>
              <a:buChar char=""/>
            </a:pPr>
            <a:r>
              <a:rPr lang="en-GB" sz="4000" i="1" dirty="0">
                <a:effectLst/>
                <a:latin typeface="Arial" panose="020B0604020202020204" pitchFamily="34" charset="0"/>
                <a:ea typeface="Times New Roman" panose="02020603050405020304" pitchFamily="18" charset="0"/>
                <a:cs typeface="Arial" panose="020B0604020202020204" pitchFamily="34" charset="0"/>
              </a:rPr>
              <a:t>Dyslexia occurs across the range of intellectual abilities.</a:t>
            </a:r>
            <a:endParaRPr lang="en-GB" sz="40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buSzPts val="1000"/>
              <a:buFont typeface="Symbol" panose="05050102010706020507" pitchFamily="18" charset="2"/>
              <a:buChar char=""/>
            </a:pPr>
            <a:r>
              <a:rPr lang="en-GB" sz="4000" i="1" dirty="0">
                <a:effectLst/>
                <a:latin typeface="Arial" panose="020B0604020202020204" pitchFamily="34" charset="0"/>
                <a:ea typeface="Times New Roman" panose="02020603050405020304" pitchFamily="18" charset="0"/>
                <a:cs typeface="Arial" panose="020B0604020202020204" pitchFamily="34" charset="0"/>
              </a:rPr>
              <a:t>It is best thought of as a continuum, not a distinct category, and there are no clear cut-off points.</a:t>
            </a:r>
            <a:endParaRPr lang="en-GB" sz="40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buSzPts val="1000"/>
              <a:buFont typeface="Symbol" panose="05050102010706020507" pitchFamily="18" charset="2"/>
              <a:buChar char=""/>
            </a:pPr>
            <a:r>
              <a:rPr lang="en-GB" sz="4000" i="1" dirty="0">
                <a:effectLst/>
                <a:latin typeface="Arial" panose="020B0604020202020204" pitchFamily="34" charset="0"/>
                <a:ea typeface="Times New Roman" panose="02020603050405020304" pitchFamily="18" charset="0"/>
                <a:cs typeface="Arial" panose="020B0604020202020204" pitchFamily="34" charset="0"/>
              </a:rPr>
              <a:t>Co-occurring difficulties may be seen in aspects of language, motor co-ordination, mental calculation, concentration and personal organisation, but these are not, by themselves, markers of dyslexia.</a:t>
            </a:r>
            <a:endParaRPr lang="en-GB" sz="40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r>
              <a:rPr lang="en-GB" sz="4000" i="1" dirty="0">
                <a:effectLst/>
                <a:latin typeface="Arial" panose="020B0604020202020204" pitchFamily="34" charset="0"/>
                <a:ea typeface="Times New Roman" panose="02020603050405020304" pitchFamily="18" charset="0"/>
                <a:cs typeface="Arial" panose="020B0604020202020204" pitchFamily="34" charset="0"/>
              </a:rPr>
              <a:t> </a:t>
            </a:r>
            <a:endParaRPr lang="en-GB" sz="40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r>
              <a:rPr lang="en-GB" sz="4000" i="1" dirty="0">
                <a:effectLst/>
                <a:latin typeface="Arial" panose="020B0604020202020204" pitchFamily="34" charset="0"/>
                <a:ea typeface="Times New Roman" panose="02020603050405020304" pitchFamily="18" charset="0"/>
                <a:cs typeface="Arial" panose="020B0604020202020204" pitchFamily="34" charset="0"/>
              </a:rPr>
              <a:t>A good indication of the severity and persistence of dyslexic difficulties can be gained by examining how the individual responds or has responded to well-founded intervention.'</a:t>
            </a:r>
            <a:endParaRPr lang="en-GB" sz="40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r>
              <a:rPr lang="en-GB" sz="4000" dirty="0">
                <a:effectLst/>
                <a:latin typeface="Arial" panose="020B0604020202020204" pitchFamily="34" charset="0"/>
                <a:ea typeface="Times New Roman" panose="02020603050405020304" pitchFamily="18" charset="0"/>
                <a:cs typeface="Arial" panose="020B0604020202020204" pitchFamily="34" charset="0"/>
              </a:rPr>
              <a:t> </a:t>
            </a:r>
            <a:endParaRPr lang="en-GB" sz="40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r>
              <a:rPr lang="en-GB" sz="4000" dirty="0">
                <a:effectLst/>
                <a:latin typeface="Arial" panose="020B0604020202020204" pitchFamily="34" charset="0"/>
                <a:ea typeface="Times New Roman" panose="02020603050405020304" pitchFamily="18" charset="0"/>
                <a:cs typeface="Arial" panose="020B0604020202020204" pitchFamily="34" charset="0"/>
              </a:rPr>
              <a:t>The BDA have made the following addition to this description: </a:t>
            </a:r>
            <a:r>
              <a:rPr lang="en-GB" sz="4000" i="1" dirty="0">
                <a:effectLst/>
                <a:latin typeface="Arial" panose="020B0604020202020204" pitchFamily="34" charset="0"/>
                <a:ea typeface="Times New Roman" panose="02020603050405020304" pitchFamily="18" charset="0"/>
                <a:cs typeface="Arial" panose="020B0604020202020204" pitchFamily="34" charset="0"/>
              </a:rPr>
              <a:t>“In addition to these characteristics, the BDA acknowledges the visual and auditory processing difficulties that some individuals with dyslexia can experience, and points out that dyslexic readers can show a combination of abilities and difficulties that affect the learning process. Some also have strengths in other areas, such as design, problem solving, creative skills, interactive skills and oral skills”</a:t>
            </a:r>
            <a:r>
              <a:rPr lang="en-GB" sz="4000" dirty="0">
                <a:effectLst/>
                <a:latin typeface="Arial" panose="020B0604020202020204" pitchFamily="34" charset="0"/>
                <a:ea typeface="Times New Roman" panose="02020603050405020304" pitchFamily="18" charset="0"/>
                <a:cs typeface="Arial" panose="020B0604020202020204" pitchFamily="34" charset="0"/>
              </a:rPr>
              <a:t>.</a:t>
            </a:r>
            <a:endParaRPr lang="en-GB" sz="40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5685263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rint"/>
          <p:cNvPicPr>
            <a:picLocks noChangeAspect="1" noChangeArrowheads="1"/>
          </p:cNvPicPr>
          <p:nvPr/>
        </p:nvPicPr>
        <p:blipFill rotWithShape="1">
          <a:blip r:embed="rId2" cstate="print">
            <a:alphaModFix amt="35000"/>
            <a:extLst>
              <a:ext uri="{28A0092B-C50C-407E-A947-70E740481C1C}">
                <a14:useLocalDpi xmlns:a14="http://schemas.microsoft.com/office/drawing/2010/main" val="0"/>
              </a:ext>
            </a:extLst>
          </a:blip>
          <a:srcRect t="13711" b="27079"/>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838200" y="365125"/>
            <a:ext cx="10515600" cy="1325563"/>
          </a:xfrm>
        </p:spPr>
        <p:txBody>
          <a:bodyPr>
            <a:normAutofit/>
          </a:bodyPr>
          <a:lstStyle/>
          <a:p>
            <a:r>
              <a:rPr lang="en-GB" sz="2100">
                <a:solidFill>
                  <a:srgbClr val="FFFFFF"/>
                </a:solidFill>
                <a:latin typeface="Comic Sans MS" panose="030F0702030302020204" pitchFamily="66" charset="0"/>
              </a:rPr>
              <a:t>1. </a:t>
            </a:r>
            <a:r>
              <a:rPr lang="en-GB" sz="2100" i="1">
                <a:solidFill>
                  <a:srgbClr val="FFFFFF"/>
                </a:solidFill>
                <a:latin typeface="Comic Sans MS" panose="030F0702030302020204" pitchFamily="66" charset="0"/>
              </a:rPr>
              <a:t>The Difficulty</a:t>
            </a:r>
            <a:br>
              <a:rPr lang="en-GB" sz="2100">
                <a:solidFill>
                  <a:srgbClr val="FFFFFF"/>
                </a:solidFill>
                <a:latin typeface="Comic Sans MS" panose="030F0702030302020204" pitchFamily="66" charset="0"/>
              </a:rPr>
            </a:br>
            <a:br>
              <a:rPr lang="en-GB" sz="2100">
                <a:solidFill>
                  <a:srgbClr val="FFFFFF"/>
                </a:solidFill>
                <a:latin typeface="Comic Sans MS" panose="030F0702030302020204" pitchFamily="66" charset="0"/>
              </a:rPr>
            </a:br>
            <a:br>
              <a:rPr lang="en-GB" sz="2100">
                <a:solidFill>
                  <a:srgbClr val="FFFFFF"/>
                </a:solidFill>
              </a:rPr>
            </a:br>
            <a:endParaRPr lang="en-GB" sz="2100">
              <a:solidFill>
                <a:srgbClr val="FFFFFF"/>
              </a:solidFill>
            </a:endParaRPr>
          </a:p>
        </p:txBody>
      </p:sp>
      <p:sp>
        <p:nvSpPr>
          <p:cNvPr id="7" name="Content Placeholder 6"/>
          <p:cNvSpPr>
            <a:spLocks noGrp="1"/>
          </p:cNvSpPr>
          <p:nvPr>
            <p:ph idx="1"/>
          </p:nvPr>
        </p:nvSpPr>
        <p:spPr>
          <a:xfrm>
            <a:off x="838200" y="1825625"/>
            <a:ext cx="10515600" cy="4351338"/>
          </a:xfrm>
        </p:spPr>
        <p:txBody>
          <a:bodyPr>
            <a:normAutofit/>
          </a:bodyPr>
          <a:lstStyle/>
          <a:p>
            <a:pPr lvl="0"/>
            <a:r>
              <a:rPr lang="en-GB">
                <a:solidFill>
                  <a:srgbClr val="FFFFFF"/>
                </a:solidFill>
                <a:latin typeface="Comic Sans MS" panose="030F0702030302020204" pitchFamily="66" charset="0"/>
              </a:rPr>
              <a:t>Research studies show evidence that:</a:t>
            </a:r>
          </a:p>
          <a:p>
            <a:pPr lvl="0"/>
            <a:r>
              <a:rPr lang="en-GB">
                <a:solidFill>
                  <a:srgbClr val="FFFFFF"/>
                </a:solidFill>
                <a:latin typeface="Comic Sans MS" panose="030F0702030302020204" pitchFamily="66" charset="0"/>
              </a:rPr>
              <a:t>neurological deficits in sensory processing systems,</a:t>
            </a:r>
          </a:p>
          <a:p>
            <a:pPr lvl="0"/>
            <a:r>
              <a:rPr lang="en-GB">
                <a:solidFill>
                  <a:srgbClr val="FFFFFF"/>
                </a:solidFill>
                <a:latin typeface="Comic Sans MS" panose="030F0702030302020204" pitchFamily="66" charset="0"/>
              </a:rPr>
              <a:t> anomalies in language processing areas of the brain and</a:t>
            </a:r>
          </a:p>
          <a:p>
            <a:pPr lvl="0"/>
            <a:r>
              <a:rPr lang="en-GB">
                <a:solidFill>
                  <a:srgbClr val="FFFFFF"/>
                </a:solidFill>
                <a:latin typeface="Comic Sans MS" panose="030F0702030302020204" pitchFamily="66" charset="0"/>
              </a:rPr>
              <a:t> anomalies in the functioning of the cerebellum….</a:t>
            </a:r>
          </a:p>
        </p:txBody>
      </p:sp>
    </p:spTree>
    <p:extLst>
      <p:ext uri="{BB962C8B-B14F-4D97-AF65-F5344CB8AC3E}">
        <p14:creationId xmlns:p14="http://schemas.microsoft.com/office/powerpoint/2010/main" val="37786290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92583" y="501651"/>
            <a:ext cx="4434720" cy="1716255"/>
          </a:xfrm>
        </p:spPr>
        <p:txBody>
          <a:bodyPr anchor="b">
            <a:normAutofit/>
          </a:bodyPr>
          <a:lstStyle/>
          <a:p>
            <a:r>
              <a:rPr lang="en-GB" sz="3900" b="1">
                <a:latin typeface="Comic Sans MS" panose="030F0702030302020204" pitchFamily="66" charset="0"/>
              </a:rPr>
              <a:t>HAVE AN AFFECT ON</a:t>
            </a:r>
            <a:br>
              <a:rPr lang="en-GB" sz="3900">
                <a:latin typeface="Comic Sans MS" panose="030F0702030302020204" pitchFamily="66" charset="0"/>
              </a:rPr>
            </a:br>
            <a:endParaRPr lang="en-GB" sz="3900"/>
          </a:p>
        </p:txBody>
      </p:sp>
      <p:pic>
        <p:nvPicPr>
          <p:cNvPr id="2052" name="Picture 4" descr="http://media5.picsearch.com/is?hvpK5JbvObV8heXt12Ak6gSMOhTBAqVpVfnsixE38xw&amp;height=256"/>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21174" b="21174"/>
          <a:stretch/>
        </p:blipFill>
        <p:spPr bwMode="auto">
          <a:xfrm>
            <a:off x="279143" y="299508"/>
            <a:ext cx="5221625" cy="3010397"/>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http://media2.picsearch.com/is?-bmZS9xbhlmkcRwSnBaJtqN4hjm-XJN5GAzD95FOTaQ&amp;height=256"/>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9156" b="23192"/>
          <a:stretch/>
        </p:blipFill>
        <p:spPr bwMode="auto">
          <a:xfrm>
            <a:off x="279143" y="3548095"/>
            <a:ext cx="5221625" cy="3010397"/>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6392583" y="2645922"/>
            <a:ext cx="4434721" cy="3710427"/>
          </a:xfrm>
        </p:spPr>
        <p:txBody>
          <a:bodyPr anchor="t">
            <a:normAutofit/>
          </a:bodyPr>
          <a:lstStyle/>
          <a:p>
            <a:pPr marL="0" indent="0">
              <a:buNone/>
            </a:pPr>
            <a:endParaRPr lang="en-GB" sz="2000">
              <a:solidFill>
                <a:schemeClr val="tx1">
                  <a:alpha val="80000"/>
                </a:schemeClr>
              </a:solidFill>
              <a:latin typeface="Comic Sans MS" panose="030F0702030302020204" pitchFamily="66" charset="0"/>
            </a:endParaRPr>
          </a:p>
          <a:p>
            <a:pPr marL="0" indent="0">
              <a:buNone/>
            </a:pPr>
            <a:endParaRPr lang="en-GB" sz="2000">
              <a:solidFill>
                <a:schemeClr val="tx1">
                  <a:alpha val="80000"/>
                </a:schemeClr>
              </a:solidFill>
              <a:latin typeface="Comic Sans MS" panose="030F0702030302020204" pitchFamily="66" charset="0"/>
            </a:endParaRPr>
          </a:p>
          <a:p>
            <a:pPr lvl="0"/>
            <a:r>
              <a:rPr lang="en-GB" sz="2000">
                <a:solidFill>
                  <a:schemeClr val="tx1">
                    <a:alpha val="80000"/>
                  </a:schemeClr>
                </a:solidFill>
                <a:latin typeface="Comic Sans MS" panose="030F0702030302020204" pitchFamily="66" charset="0"/>
              </a:rPr>
              <a:t>The development of phonemic and phonological segmentation skills, </a:t>
            </a:r>
          </a:p>
          <a:p>
            <a:pPr lvl="0"/>
            <a:endParaRPr lang="en-GB" sz="2000">
              <a:solidFill>
                <a:schemeClr val="tx1">
                  <a:alpha val="80000"/>
                </a:schemeClr>
              </a:solidFill>
              <a:latin typeface="Comic Sans MS" panose="030F0702030302020204" pitchFamily="66" charset="0"/>
            </a:endParaRPr>
          </a:p>
          <a:p>
            <a:pPr lvl="0"/>
            <a:r>
              <a:rPr lang="en-GB" sz="2000">
                <a:solidFill>
                  <a:schemeClr val="tx1">
                    <a:alpha val="80000"/>
                  </a:schemeClr>
                </a:solidFill>
                <a:latin typeface="Comic Sans MS" panose="030F0702030302020204" pitchFamily="66" charset="0"/>
              </a:rPr>
              <a:t>The development of motor and visual –spatial skills</a:t>
            </a:r>
          </a:p>
          <a:p>
            <a:pPr lvl="0"/>
            <a:endParaRPr lang="en-GB" sz="2000">
              <a:solidFill>
                <a:schemeClr val="tx1">
                  <a:alpha val="80000"/>
                </a:schemeClr>
              </a:solidFill>
              <a:latin typeface="Comic Sans MS" panose="030F0702030302020204" pitchFamily="66" charset="0"/>
            </a:endParaRPr>
          </a:p>
          <a:p>
            <a:pPr lvl="0"/>
            <a:r>
              <a:rPr lang="en-GB" sz="2000">
                <a:solidFill>
                  <a:schemeClr val="tx1">
                    <a:alpha val="80000"/>
                  </a:schemeClr>
                </a:solidFill>
                <a:latin typeface="Comic Sans MS" panose="030F0702030302020204" pitchFamily="66" charset="0"/>
              </a:rPr>
              <a:t>The learning of skills to an automatic level</a:t>
            </a:r>
          </a:p>
          <a:p>
            <a:endParaRPr lang="en-GB" sz="2000">
              <a:solidFill>
                <a:schemeClr val="tx1">
                  <a:alpha val="80000"/>
                </a:schemeClr>
              </a:solidFill>
            </a:endParaRPr>
          </a:p>
        </p:txBody>
      </p:sp>
    </p:spTree>
    <p:extLst>
      <p:ext uri="{BB962C8B-B14F-4D97-AF65-F5344CB8AC3E}">
        <p14:creationId xmlns:p14="http://schemas.microsoft.com/office/powerpoint/2010/main" val="31251465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latin typeface="Comic Sans MS" panose="030F0702030302020204" pitchFamily="66" charset="0"/>
              </a:rPr>
              <a:t>These deficits have implications for</a:t>
            </a:r>
          </a:p>
        </p:txBody>
      </p:sp>
      <p:sp>
        <p:nvSpPr>
          <p:cNvPr id="3" name="Content Placeholder 2"/>
          <p:cNvSpPr>
            <a:spLocks noGrp="1"/>
          </p:cNvSpPr>
          <p:nvPr>
            <p:ph idx="1"/>
          </p:nvPr>
        </p:nvSpPr>
        <p:spPr/>
        <p:txBody>
          <a:bodyPr>
            <a:normAutofit fontScale="85000" lnSpcReduction="20000"/>
          </a:bodyPr>
          <a:lstStyle/>
          <a:p>
            <a:endParaRPr lang="en-GB" dirty="0"/>
          </a:p>
          <a:p>
            <a:endParaRPr lang="en-GB" dirty="0"/>
          </a:p>
          <a:p>
            <a:endParaRPr lang="en-GB" dirty="0"/>
          </a:p>
          <a:p>
            <a:pPr>
              <a:buNone/>
            </a:pPr>
            <a:r>
              <a:rPr lang="en-GB" b="1" dirty="0"/>
              <a:t>  </a:t>
            </a:r>
          </a:p>
          <a:p>
            <a:pPr>
              <a:buNone/>
            </a:pPr>
            <a:endParaRPr lang="en-GB" b="1" dirty="0"/>
          </a:p>
          <a:p>
            <a:pPr>
              <a:buNone/>
            </a:pPr>
            <a:endParaRPr lang="en-GB" b="1" dirty="0"/>
          </a:p>
          <a:p>
            <a:pPr>
              <a:buNone/>
            </a:pPr>
            <a:r>
              <a:rPr lang="en-GB" b="1" dirty="0">
                <a:latin typeface="Comic Sans MS" panose="030F0702030302020204" pitchFamily="66" charset="0"/>
              </a:rPr>
              <a:t>a .  Working Memory – </a:t>
            </a:r>
            <a:r>
              <a:rPr lang="en-GB" sz="1800" b="1" dirty="0">
                <a:solidFill>
                  <a:srgbClr val="FF0000"/>
                </a:solidFill>
                <a:latin typeface="Comic Sans MS" panose="030F0702030302020204" pitchFamily="66" charset="0"/>
              </a:rPr>
              <a:t>where information from the senses is 	processed and passed to cognitive centres for further      	processing</a:t>
            </a:r>
          </a:p>
          <a:p>
            <a:pPr>
              <a:buNone/>
            </a:pPr>
            <a:r>
              <a:rPr lang="en-GB" sz="1800" b="1" dirty="0">
                <a:latin typeface="Comic Sans MS" panose="030F0702030302020204" pitchFamily="66" charset="0"/>
              </a:rPr>
              <a:t>                                      </a:t>
            </a:r>
          </a:p>
          <a:p>
            <a:pPr>
              <a:buNone/>
            </a:pPr>
            <a:r>
              <a:rPr lang="en-GB" b="1" dirty="0">
                <a:latin typeface="Comic Sans MS" panose="030F0702030302020204" pitchFamily="66" charset="0"/>
              </a:rPr>
              <a:t>b.   Long-term memory - </a:t>
            </a:r>
            <a:r>
              <a:rPr lang="en-GB" b="1" dirty="0">
                <a:solidFill>
                  <a:srgbClr val="FF0000"/>
                </a:solidFill>
                <a:latin typeface="Comic Sans MS" panose="030F0702030302020204" pitchFamily="66" charset="0"/>
              </a:rPr>
              <a:t>Recall</a:t>
            </a:r>
            <a:endParaRPr lang="en-GB" b="1" dirty="0">
              <a:latin typeface="Comic Sans MS" panose="030F0702030302020204" pitchFamily="66" charset="0"/>
            </a:endParaRPr>
          </a:p>
        </p:txBody>
      </p:sp>
      <p:pic>
        <p:nvPicPr>
          <p:cNvPr id="1026" name="Picture 2" descr="C:\Users\amelia\Downloads\memory_image.jpg"/>
          <p:cNvPicPr>
            <a:picLocks noChangeAspect="1" noChangeArrowheads="1"/>
          </p:cNvPicPr>
          <p:nvPr/>
        </p:nvPicPr>
        <p:blipFill>
          <a:blip r:embed="rId2" cstate="print"/>
          <a:srcRect/>
          <a:stretch>
            <a:fillRect/>
          </a:stretch>
        </p:blipFill>
        <p:spPr bwMode="auto">
          <a:xfrm>
            <a:off x="4452926" y="1500175"/>
            <a:ext cx="3333750" cy="2371725"/>
          </a:xfrm>
          <a:prstGeom prst="rect">
            <a:avLst/>
          </a:prstGeom>
          <a:noFill/>
        </p:spPr>
      </p:pic>
    </p:spTree>
    <p:extLst>
      <p:ext uri="{BB962C8B-B14F-4D97-AF65-F5344CB8AC3E}">
        <p14:creationId xmlns:p14="http://schemas.microsoft.com/office/powerpoint/2010/main" val="961223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checkerboard(across)">
                                      <p:cBhvr>
                                        <p:cTn id="7" dur="5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6" end="6"/>
                                            </p:txEl>
                                          </p:spTgt>
                                        </p:tgtEl>
                                        <p:attrNameLst>
                                          <p:attrName>style.visibility</p:attrName>
                                        </p:attrNameLst>
                                      </p:cBhvr>
                                      <p:to>
                                        <p:strVal val="visible"/>
                                      </p:to>
                                    </p:set>
                                    <p:animEffect transition="in" filter="blinds(horizontal)">
                                      <p:cBhvr>
                                        <p:cTn id="12" dur="500"/>
                                        <p:tgtEl>
                                          <p:spTgt spid="3">
                                            <p:txEl>
                                              <p:pRg st="6" end="6"/>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8" end="8"/>
                                            </p:txEl>
                                          </p:spTgt>
                                        </p:tgtEl>
                                        <p:attrNameLst>
                                          <p:attrName>style.visibility</p:attrName>
                                        </p:attrNameLst>
                                      </p:cBhvr>
                                      <p:to>
                                        <p:strVal val="visible"/>
                                      </p:to>
                                    </p:set>
                                    <p:animEffect transition="in" filter="blinds(horizontal)">
                                      <p:cBhvr>
                                        <p:cTn id="1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solidFill>
                  <a:srgbClr val="7030A0"/>
                </a:solidFill>
                <a:latin typeface="Comic Sans MS" panose="030F0702030302020204" pitchFamily="66" charset="0"/>
              </a:rPr>
              <a:t>Dyslexic learners have difficulty with :</a:t>
            </a:r>
            <a:br>
              <a:rPr lang="en-GB" dirty="0"/>
            </a:br>
            <a:endParaRPr lang="en-GB" dirty="0"/>
          </a:p>
        </p:txBody>
      </p:sp>
      <p:sp>
        <p:nvSpPr>
          <p:cNvPr id="3" name="Content Placeholder 2"/>
          <p:cNvSpPr>
            <a:spLocks noGrp="1"/>
          </p:cNvSpPr>
          <p:nvPr>
            <p:ph idx="1"/>
          </p:nvPr>
        </p:nvSpPr>
        <p:spPr>
          <a:xfrm>
            <a:off x="322923" y="1533484"/>
            <a:ext cx="7886700" cy="3703266"/>
          </a:xfrm>
        </p:spPr>
        <p:txBody>
          <a:bodyPr>
            <a:normAutofit/>
          </a:bodyPr>
          <a:lstStyle/>
          <a:p>
            <a:pPr lvl="0"/>
            <a:r>
              <a:rPr lang="en-GB" sz="2400" b="1" dirty="0">
                <a:solidFill>
                  <a:schemeClr val="accent6">
                    <a:lumMod val="75000"/>
                  </a:schemeClr>
                </a:solidFill>
                <a:latin typeface="Comic Sans MS" pitchFamily="66" charset="0"/>
              </a:rPr>
              <a:t>Learning and using a symbolic system e.g. alphabetic</a:t>
            </a:r>
          </a:p>
          <a:p>
            <a:pPr lvl="0"/>
            <a:endParaRPr lang="en-GB" sz="2400" dirty="0">
              <a:latin typeface="Comic Sans MS" pitchFamily="66" charset="0"/>
            </a:endParaRPr>
          </a:p>
          <a:p>
            <a:pPr lvl="0"/>
            <a:r>
              <a:rPr lang="en-GB" sz="2400" b="1" dirty="0">
                <a:solidFill>
                  <a:srgbClr val="0070C0"/>
                </a:solidFill>
                <a:latin typeface="Comic Sans MS" pitchFamily="66" charset="0"/>
              </a:rPr>
              <a:t>Tasks of phonological processing</a:t>
            </a:r>
          </a:p>
          <a:p>
            <a:pPr marL="0" indent="0">
              <a:buNone/>
            </a:pPr>
            <a:endParaRPr lang="en-GB" sz="2400" dirty="0">
              <a:latin typeface="Comic Sans MS" pitchFamily="66" charset="0"/>
            </a:endParaRPr>
          </a:p>
          <a:p>
            <a:pPr lvl="0"/>
            <a:r>
              <a:rPr lang="en-GB" sz="2400" b="1" dirty="0">
                <a:solidFill>
                  <a:srgbClr val="7030A0"/>
                </a:solidFill>
                <a:latin typeface="Comic Sans MS" pitchFamily="66" charset="0"/>
              </a:rPr>
              <a:t>Mastering skills to an automatic level of performance</a:t>
            </a:r>
            <a:endParaRPr lang="en-GB" sz="2400" dirty="0">
              <a:solidFill>
                <a:srgbClr val="7030A0"/>
              </a:solidFill>
              <a:latin typeface="Comic Sans MS" pitchFamily="66" charset="0"/>
            </a:endParaRPr>
          </a:p>
          <a:p>
            <a:endParaRPr lang="en-GB" dirty="0"/>
          </a:p>
        </p:txBody>
      </p:sp>
      <p:pic>
        <p:nvPicPr>
          <p:cNvPr id="3074" name="Picture 2" descr="http://media3.picsearch.com/is?YHQB9RQys5wAMzNnaVgPAPP-JpacZm2OeFlH8ArIKfA&amp;height=26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25728" y="1102696"/>
            <a:ext cx="3320033" cy="2326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8801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blinds(horizontal)">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i="1" dirty="0">
                <a:latin typeface="Comic Sans MS" panose="030F0702030302020204" pitchFamily="66" charset="0"/>
              </a:rPr>
              <a:t>Consequently</a:t>
            </a:r>
            <a:br>
              <a:rPr lang="en-GB" dirty="0"/>
            </a:br>
            <a:endParaRPr lang="en-GB" dirty="0"/>
          </a:p>
        </p:txBody>
      </p:sp>
      <p:sp>
        <p:nvSpPr>
          <p:cNvPr id="3" name="Content Placeholder 2"/>
          <p:cNvSpPr>
            <a:spLocks noGrp="1"/>
          </p:cNvSpPr>
          <p:nvPr>
            <p:ph idx="1"/>
          </p:nvPr>
        </p:nvSpPr>
        <p:spPr/>
        <p:txBody>
          <a:bodyPr>
            <a:normAutofit lnSpcReduction="10000"/>
          </a:bodyPr>
          <a:lstStyle/>
          <a:p>
            <a:pPr lvl="0"/>
            <a:endParaRPr lang="en-GB" b="1" dirty="0">
              <a:latin typeface="Comic Sans MS" panose="030F0702030302020204" pitchFamily="66" charset="0"/>
            </a:endParaRPr>
          </a:p>
          <a:p>
            <a:pPr lvl="0"/>
            <a:r>
              <a:rPr lang="en-GB" b="1" dirty="0">
                <a:solidFill>
                  <a:srgbClr val="C00000"/>
                </a:solidFill>
                <a:latin typeface="Comic Sans MS" panose="030F0702030302020204" pitchFamily="66" charset="0"/>
              </a:rPr>
              <a:t>The basic or low-level tasks of written language (and or other systems) require close attention and make great demands on the working memory</a:t>
            </a:r>
          </a:p>
          <a:p>
            <a:pPr lvl="0"/>
            <a:endParaRPr lang="en-GB" b="1" dirty="0">
              <a:latin typeface="Comic Sans MS" panose="030F0702030302020204" pitchFamily="66" charset="0"/>
            </a:endParaRPr>
          </a:p>
          <a:p>
            <a:pPr lvl="0"/>
            <a:endParaRPr lang="en-GB" dirty="0">
              <a:latin typeface="Comic Sans MS" panose="030F0702030302020204" pitchFamily="66" charset="0"/>
            </a:endParaRPr>
          </a:p>
          <a:p>
            <a:pPr lvl="0"/>
            <a:r>
              <a:rPr lang="en-GB" b="1" dirty="0">
                <a:solidFill>
                  <a:srgbClr val="0070C0"/>
                </a:solidFill>
                <a:latin typeface="Comic Sans MS" panose="030F0702030302020204" pitchFamily="66" charset="0"/>
              </a:rPr>
              <a:t>The difficulties are multiplied where tasks are complex or multi-level </a:t>
            </a:r>
            <a:endParaRPr lang="en-GB" dirty="0">
              <a:solidFill>
                <a:srgbClr val="0070C0"/>
              </a:solidFill>
              <a:latin typeface="Comic Sans MS" panose="030F0702030302020204" pitchFamily="66" charset="0"/>
            </a:endParaRPr>
          </a:p>
          <a:p>
            <a:endParaRPr lang="en-GB" dirty="0"/>
          </a:p>
        </p:txBody>
      </p:sp>
      <p:pic>
        <p:nvPicPr>
          <p:cNvPr id="4098" name="Picture 2" descr="http://static4.businessinsider.com/image/50210a70ecad04f13b000008/multitasking-is-making-you-dumb-infographic.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15623" y="5175334"/>
            <a:ext cx="3456384" cy="2273131"/>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everydaylife.globalpost.com/DM-Resize/photos.demandstudios.com/getty/article/34/112/71019436.jpg?w=600&amp;h=600&amp;keep_ratio=1&amp;webp=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91944" y="400256"/>
            <a:ext cx="3816424" cy="1660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6229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dirty="0">
                <a:solidFill>
                  <a:srgbClr val="FF0000"/>
                </a:solidFill>
                <a:latin typeface="Comic Sans MS" pitchFamily="66" charset="0"/>
              </a:rPr>
              <a:t>Students with dyslexia  may have poor vocabulary due to </a:t>
            </a:r>
            <a:r>
              <a:rPr lang="en-GB" sz="3600" dirty="0">
                <a:latin typeface="Comic Sans MS" pitchFamily="66" charset="0"/>
              </a:rPr>
              <a:t>:</a:t>
            </a:r>
            <a:br>
              <a:rPr lang="en-GB" sz="3600" dirty="0">
                <a:latin typeface="Comic Sans MS" pitchFamily="66" charset="0"/>
              </a:rPr>
            </a:br>
            <a:endParaRPr lang="en-GB" dirty="0">
              <a:solidFill>
                <a:srgbClr val="FF0000"/>
              </a:solidFill>
              <a:latin typeface="Comic Sans MS" pitchFamily="66" charset="0"/>
            </a:endParaRPr>
          </a:p>
        </p:txBody>
      </p:sp>
      <p:sp>
        <p:nvSpPr>
          <p:cNvPr id="3" name="Content Placeholder 2"/>
          <p:cNvSpPr>
            <a:spLocks noGrp="1"/>
          </p:cNvSpPr>
          <p:nvPr>
            <p:ph idx="1"/>
          </p:nvPr>
        </p:nvSpPr>
        <p:spPr>
          <a:xfrm>
            <a:off x="2152650" y="1340768"/>
            <a:ext cx="7886700" cy="5328592"/>
          </a:xfrm>
        </p:spPr>
        <p:txBody>
          <a:bodyPr>
            <a:noAutofit/>
          </a:bodyPr>
          <a:lstStyle/>
          <a:p>
            <a:pPr>
              <a:buNone/>
            </a:pPr>
            <a:endParaRPr lang="en-GB" sz="2400" dirty="0">
              <a:latin typeface="Comic Sans MS" pitchFamily="66" charset="0"/>
            </a:endParaRPr>
          </a:p>
          <a:p>
            <a:r>
              <a:rPr lang="en-GB" sz="2400" dirty="0">
                <a:latin typeface="Comic Sans MS" pitchFamily="66" charset="0"/>
              </a:rPr>
              <a:t>Limited life experiences           </a:t>
            </a:r>
          </a:p>
          <a:p>
            <a:pPr>
              <a:buNone/>
            </a:pPr>
            <a:endParaRPr lang="en-GB" sz="2400" dirty="0">
              <a:latin typeface="Comic Sans MS" pitchFamily="66" charset="0"/>
            </a:endParaRPr>
          </a:p>
          <a:p>
            <a:r>
              <a:rPr lang="en-GB" sz="2400" dirty="0">
                <a:solidFill>
                  <a:srgbClr val="0070C0"/>
                </a:solidFill>
                <a:latin typeface="Comic Sans MS" pitchFamily="66" charset="0"/>
              </a:rPr>
              <a:t>Specific difficulties learning and remembering new words</a:t>
            </a:r>
          </a:p>
          <a:p>
            <a:pPr>
              <a:buNone/>
            </a:pPr>
            <a:endParaRPr lang="en-GB" sz="2400" dirty="0">
              <a:latin typeface="Comic Sans MS" pitchFamily="66" charset="0"/>
            </a:endParaRPr>
          </a:p>
          <a:p>
            <a:r>
              <a:rPr lang="en-GB" sz="2400" dirty="0">
                <a:latin typeface="Comic Sans MS" pitchFamily="66" charset="0"/>
              </a:rPr>
              <a:t>Problems accessing words stored in the memory</a:t>
            </a:r>
          </a:p>
          <a:p>
            <a:pPr>
              <a:buNone/>
            </a:pPr>
            <a:endParaRPr lang="en-GB" sz="2400" dirty="0">
              <a:latin typeface="Comic Sans MS" pitchFamily="66" charset="0"/>
            </a:endParaRPr>
          </a:p>
          <a:p>
            <a:r>
              <a:rPr lang="en-GB" sz="2400" dirty="0">
                <a:solidFill>
                  <a:schemeClr val="accent6">
                    <a:lumMod val="75000"/>
                  </a:schemeClr>
                </a:solidFill>
                <a:latin typeface="Comic Sans MS" pitchFamily="66" charset="0"/>
              </a:rPr>
              <a:t>Feeling de-motivated or disinterested in the topic or learning process </a:t>
            </a:r>
          </a:p>
        </p:txBody>
      </p:sp>
      <p:pic>
        <p:nvPicPr>
          <p:cNvPr id="6" name="Picture 2" descr="http://teaching.monster.com/nfs/teaching/attachment_images/0008/5768/shutterstock_32832217_crop380w.png?126339434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826442"/>
            <a:ext cx="4176464" cy="17284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62812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0" y="1"/>
            <a:ext cx="7886700" cy="1124744"/>
          </a:xfrm>
        </p:spPr>
        <p:txBody>
          <a:bodyPr>
            <a:normAutofit/>
          </a:bodyPr>
          <a:lstStyle/>
          <a:p>
            <a:r>
              <a:rPr lang="en-GB" sz="2400" dirty="0">
                <a:solidFill>
                  <a:srgbClr val="FF0000"/>
                </a:solidFill>
                <a:latin typeface="Comic Sans MS" pitchFamily="66" charset="0"/>
              </a:rPr>
              <a:t>A limited vocabulary means that students may not be able to ; </a:t>
            </a:r>
          </a:p>
        </p:txBody>
      </p:sp>
      <p:sp>
        <p:nvSpPr>
          <p:cNvPr id="4" name="AutoShape 2" descr="data:image/jpeg;base64,/9j/4AAQSkZJRgABAQAAAQABAAD/2wCEAAkGBhQSDxUUDxAPDw8QDw8QEBAPEA8PDw8PFhAVFBUQFBIXHCYeFxkjGRQUHy8gJCcpLCwsFR4xNTAqNSYrLCkBCQoKDgwOGg8PGi0kHiQpKSkqLCwsKSkqLywsKSkpLCotKSwpLykpLTAsLCwqKSwsLCosLCksLCkqLCwpLC0sKf/AABEIAOEA4AMBIgACEQEDEQH/xAAcAAABBQEBAQAAAAAAAAAAAAAAAQIEBQYDBwj/xABBEAABAwIDBAcEBwYGAwAAAAABAAIDBBEFEiExQVFhBgcTcYGRoSIyscEUQlJicoLhFSOSotHwQ1WElNLxJDNj/8QAGwEAAQUBAQAAAAAAAAAAAAAAAgADBAUGAQf/xAA6EQABAwIDBQUGBAYDAQAAAAABAAIDBBESITEFQVFhkRNxgaHRBhQiMrHBUuHw8SMzQlOi0hZykhX/2gAMAwEAAhEDEQA/APcUIQkkhCEjnAC5NgFwkAXKSVI54G0gDmbKuqMTOxmg+0dvgFAe4k3JJPPVZes9pYISWwjGeOg/P9ZqSynJ1yVy6vYPrDwuUgxKP7XmCPkqUhNIVN/ymqv8jfP1T4pWcStFHO13uuB7iE9ZcqXT4q9vve23nt8CrSk9p43nDO3DzGY6a/VA6kP9JV6hcqepa8Xae8bx3hdVq2SNkaHMNwd4UMgg2KEIQjXEIQhJJCELnPUBgu49w3lBJIyJpe82A3ldAJyC6Jr5QNpA7yAqqfEXO2eyOW3zUQrJ1XtREw4YGYuZyHTX6KS2mJ+Yq6Ncz7Y9U5taw7Ht8Tb4qhKaVXj2pqL5sb5+qd91bxWlBSrNRzub7riO7Z5KxpMYB0k0+8NniNyu6L2ip5zhkGA88x19U0+mc3MZq0QkBSrSKKhCEJJIQhCSSRzrC52BU9XVl54NGwfMqRitR9Qd7vkFXLBe0e1HPeaWM5D5uZ4dw+vcpsEVhiKcodHi0MxcIZoZXRmzxHIx5YeDgDos/wBaOLOp8JndGS17wyEOGhAkeGuIPHLmXgPRHpA6irYp2EgNeBKBsfCTZ7CN+nqAdyrtnbFdW075g6xGQHEgX/JHJNgcAvqcppS34JCVQqSFwq6tkbS6V7I2Da+RzWNF9ntONkMkDgC0hzSAQ5pBBB2EEbQvCOubpE6bEDACexpQ1obfQzFoc95HHUN/LzK1nUbjLpKWaB5JFPJG6O5vlZIHXaOWZhP5loJdjPioRVl2eRI5HTPommTgyYF6fDOWOu02PoRwK0VJVCRuYeI4HgswVJwysySC/uu0d8indibSdSyiN5+B3kePqjqIcbbjULSIQhejqoQhCEklxqagMbc7dw4lU8khcbuNz/eidV1Gd5O4aN7lyuvMNt7UdWSljD8DdOfP05KxiiwDmgrjTVjJBeKSORoJaTG9rwHDaCWnbyXn3Xd0kdBRsgicWuq3vDyDY9gwDM2+65c0d1wvPup3HHwYoyME9lVB0UjdxdlLmOtxDhbucUqbYr5qJ1Vita5A4ga59bJOms/CvoYppSkrM9YuOOpMMmljOWUhsUbhta6RwbmHMAuI5gKogidNI2NupIHVSCcIuVftma4kNc1xabOAIJaeBA2FBXzJ0Q6Svo62OZrnZS8Cdt9JIifbB4m2o5gFfTWbhqNx4hWm1Nlu2e9oxXBGR001QwS9oFOw3EshyuPsH+U/0V8si5XeCVmZuU7WbObf0/or/wBntpuJ91lP/U/b06JmqhyxjxVmhCFs1XIQhc6h1mOPBrj6IXuwtLuC6BcqimlzPJ4k+W5MuuYKW68ZkcZHl7tSb9Vc4bZLMdZ+GOqMJnawXexrZmgak9m8OcB+UOXzbDEXODWglziGtA2lxNgB4lfXN1lqPq2oYqv6THCRKHZ2Mzkwxv8Attj3HhrYbgNFo9j7ZZQwvjeCd4txtoVGmgLyCFpqdmVjWnUta1pPEgAJxKQlNJWb1zUsBfNnWRTlmLVQdtMxeObXtDmnyIXoXUXhhbT1ExBAmkjjZfeIw4kjleS35Vq+lHQGlr5GyVDXiRgDc8TwwvYDcNdcG+067dVdUNCyCJsULBHFG0NYxuwD5nfffdams2wyahbTtBxWAdwy4d9lHjpy2QuOikEphKCU0lZsBTwFrMPnzxNO+1j3jQ/BSFWdH33iPJ5+AKs16xQSmWmjedS0KhlbheRzQo2Iy5YzxPsjx/S6kqtxp3stH3ifIfqmtqSmKjkeNbW65fdKIYngKtBS3XMFLdeS2VrZeRdf9K7/AMSSxyDt4ydwccjh5gO/hWP6p8PdLi8BaLthL5nng1rDb+YtHive+kGAw1kDoaluaNxBFjlcxw2Pa7cR8yFA6KdCqfD2uFOHF8ls8spDpHAbG3AAAHABamn2yyLZxprHHYgcLG+fhdRnQEyYty0BKx/WvQGXCJwwXMZjmt91jxm8mlx8FriVzkaCCCAQQQQRcEEWII4LP00pglbKP6SD0KlOZiBC+TIoy5wa0Xc4hoA2kk2AX1fTsLWNadrWNae8AArI4Z1VUcFWKhglJa7PHE9wdFE/aCNLm265NlryVe7b2lHXFgivYX14m3omqaEx3xIJXfDZ8szTuJynuOn9FGJTc1j3Kmp5DFI2QbiD0UtzcTSFtEJGnRKvXlnkLnOLscOLXD0T0iB4Dmlp3royKywcqqPpTC6rNLGJZJWf+1zInOhiNgcr5NgOo8TZW1VHkkc3gTbu2j0VHj+GvcxstJlbVQPdLGNGsmzC0kEnJ4A13Oa07l5K2JrZHRy65jgAefL91duuRdqvLpMyqcA6Qx1cWeO7XtOSaF+ksEo0Mb27je+u9WeZMPjcxxa4WIRCxFwnEppKTMmlyGyMBKSmkpC5R6usZGxz5XNZGxpc9zjZrWjeSja0k2CLRQcc6SxUmUztmEbzYzNic+GM3t+8ePdVjmvs1HxWdweV1ZJ9KkaWUwa5lHE8WL2OFn1UjTvcPZaDsaT9pXxPBS5Y2ssz+oa8O7w38+7MWknPduWn6PD9z3vd8AFaqvw1mWNrd4GvedT6lTwvS6CMxU7GHUAKjmOJ5KVVmOD2Wn7xHmP0VkoeKRZoncR7Q8NvpdNbUjMtJIwcPpn9koTaQFUQKLrmHJcy8qsrqyfdISs/0g6a01IQyRzpKh3uU0De1neTs9kbL87KBFiOJ1GsdNTUER2Grc+eoI49kywaeRUplHIW43Wa07ybX7t58AUGIXsMytaSkJWY/Ydefexax4R0FK1o/iufVNdh2JR6x19LUH7NTSCK/wCeE/JEKZm6Vv8Al92ruI/hPl6rTkppKyEnTeWmNsUo5KdlwPpNOfpFKeZt7TO43K0lJXslYHwvZLG4Xa9jg5p8QuSU0kQBcMjoRmOoyTjXtdkFIJTEhcu2HR5pmjcDmPcNV2CIyyNYN5AXXOwglbFuzuSrkx66hestWeQmuKcuUhQP0SCqcbgvZ43aO7txVQHq/qH8VnquPI7T3Ts5clh9tUBxmdg119Va0suWA+Cz+PdFnPl+k0Mv0SuAAL7XhqWj/DnZ9Yfe2jnYWgQ9YfYOEeLU8lFJsEzWulpJebXtuR3a23laoSpszWvaWva17Tta4BzT3g6KnZOC0MmbiA0Ojh3HhyIPKykmOxu02+ij0nSSmlF4qqnk/DNHfxbe4XSoxiFgvJPAwcXyxtHqVQ1nV/h8hu6kiaf/AJl8Xowgei4w9W2HtNxSh345JnDyzI+zo9cT+7C364vsuXk4DqfRPr+simDuzpe0r5zo2KlY59zzfawHMXUemwCorHtlxUtbE0h0WHxnNE1w2Ond/iO5bPULQ0VDFC3LBFHC3hGxrAe+w1XYyIu2ZGLQNsfxE3d4bh4Z80sBd858N35roXKRh0WeQE+63U8zuCgZ7mwVvQ2AAH/Z4qbsuhMsgkePhHmf1qmqiXCLDVX1O5TmqvpQrBuxb5miqCgrm9ye5R5XIJCk0LPVsOR5G7a3uWV6U4pVMeyGmbG01f7qGpcT/wCPMA5787bG942uLbb2m4W3xBge2x2jUHgVRudY2cNQd+48QsBW0nuk/aBt2HTgDw8D1GSuIn9qy181VdGeh8NGC5t5ql9zLVS+1NI47bE+6OQ8SVe5lx7RHaKple+Vxe83KkNaGiwXUuTS5ci9NMiANRJ8gDgQ4AtIIIIBBG8EHaFiq7Av2c91XQuyU49qroiT2cjdmaH7MnAbN2g0WvL0x7+KlQSuiNtWnUbiP1odRuTb2h3eudBNIYmmdrGSuGZzGElsdzcMudpAsCd5BV/gsNgXHa7Zyb+qpacZna+78eSv6Z60Ox6P4/eHi3Aff0UOplywDxVvCVJaolOpYWxYqwpy5SBdUxwScLpBVtSFR14WlmiVXVUl1XSsT7SshNW5DqDbluTocTY73XA8r6+Sn1+FX3LNV/R2+7XjsKoptmRPNxkfLopjZ3DXNXn0kJDUjishJhEzfdmlA4Z3Eeq5/s2oO2aY/mI+Cif/ACD+IJz3kcFrZq9rRdzgBzIChOxcONme1z3fqqil6POJu7M48XEk+q0WH4HbcpkOyY2m7jfyTbqgnRdKFpO1aTD4FyocLtuV5S0tlfww2sBooT3LvBHopQTGtT1YAWCZTXKLOpZXCViakFwiaqeqKoa871pqiBVNXRXVVNGHAhwuFIa62YWd/arQbPOU89nmpLasHYRbkuOIYNfcs9UYC9pvG57PwuLfgqSTZLHG7DZS21B3rUfSE01I4rHOpaobJ5PENPxCaKCod700pHfl+FkwNkO3uHn6IveRwWqqMTY33nAeOvkozcRzn2QQOJ2lVVJgRBuQSeJ1Pmr6iwy25T4NmRRm7sz5Jp87jpkp9Cr+iYoFFRK9paeyvImqG4qXA1SQmRtT1YtFkyUqRLZFkrLiY5q4SQKVZJlQOZdECqyWiuoU2Fg7lf8AZpDEmHU4KIPWWkwUcFz/AGIOC1nYjgjsRwQe6ou0WbgwccFYQYeBuVr2IS5E62ABCX3UaOnspDWJwCVPhtkBKSyckSo1xImuanIQkLqjviUaSlurAhNLEw6IFEHKmloL7lEkwgHctEY00wpkwBHjWYdgY4JowMcFqOwSdgh93XcazrMHHBSocNA3K47BObEiEK4XqJBSWUxkdk8MTrKUxlk2SgBKAhKnUKEIQkkhCEJJIQhRpcQY3fc/d19UxNURQDFK4NHM2RBpdopKSyr3YxwYfE2TRjPFn836KsO3qC9u08neic7CTgrKyLKFHi7Dtu3vGnopjHgi4II4jVWEFXBUZxPB7j9tUDmObqEtkWSoUpAhCEJJJLIslQkkksiyVCVkklkWSPkAFyQBzUSTFGjZd3oPVRKisp6f+a8Dxz6ao2sc7QKZZGVVpxj7n836JW40N7D4EFQBt3Z5Nu08neic7CTgrHKiyjw4ix31rHg7RSVZwzRTNxRuBHI3TTmluqSyLJUJ9ChCEJJIQhCSSFyqKgMFz4DeU6aYNaSd3qeCpJZi43P/AEOCoNs7XFCzAzN505Difsn4oseZ0XSoq3P2mw4DZ+qjpyxh62KH6b9FzyXz9n2+Vv0btL2y573tfTNa3O2q8+tU1z3PzeRmd+X63KddrMtFsCmlOKaVDCcCaQlincw3aSD6HvCy/STrHo6KdsM73mQgF4iZnETTsL9dNNbC5tu1C0EFQ2RjXxuD2PaHsc03a5pFwQeFlM7OeANlsW3+U5joV0FrrhaChxMP0Psv4bj3f0U5ZO9tm0K/wyv7Rtj77dvMcVuNi7ZNT/Am+fceP5/VQainwfE3RTUIQtQoaEIQkkhQ6uvy6N1d6BFfV5RYe8fQcVVrI7c22acmnpz8W88OQ5/Tv0lQw3+JyWSQuN3Ek80xRcWxWKmgfNUPEcUbbucdd9gAN5JIAHEqj6JdYdLiLnsp+0ZJGMxjma1rnMuBnblcQRcjfcXCxPYzysdPYkDU69SpmIA2WkKaU8rlPMGNLnkNY1pc5zjZrWgXJJ3ABMDNOBIQpFLiLmfeb9k/I7lkMA6yKOsqDBBI8Sa5O0ZkEwGpLDfXTWxsbblpSp7TU0MoObHdP3CQwyDiFpqepa9t2nvG8HgV1WYpaoxuuPEbiFpIZQ5oc3UEXC9C2TtQVzLOyeNR9x+slWzw9mctE9CEK6UdCEJCUklVYpPd2UbG7e9Q7prpLkk7ySi68gr6k1VQ+U7zl3bvJW7GYWgKp6Y4g6HDqmRhs9lNKWEbnFuVp8CQfBfK6+rukGG/SaSaC4BmgkjBOwOc0hp8DY+C+XmYNMan6OIn/STJ2XZW9oSXta3z4arW+yz2NilBOdwT3W/dQ6kG4X030TrnTYfTSPN3yUsLnE7S7ILnxIurVQcGoBT00MINxDDHFfiWsAJ8SCVLzLFzYTI4t0ubd11PaDZfK/SWvdNWzyuJJkqJXa7hnNh4Cw8F7T1MYi6TC8riT2E8kbb/AGCGyAeBe5eSdPMCdS4hMxzSGOkfLEdzonuLmkHfa9jzaV7H1T4K6mwxvaAtfO985adCGuAay4/C0H8y3e3HxO2czDvw4enooVMD2pWxJT6Sp7N4dwOvNu9ciUwlYmJ7o3h7dQbhWmEEWK2QN9mxKoeETZoW8Rdp8Dp6WUxetwSiaJsg3gHqqB7cLi3ghNe+wJOwC5TlDxWS0f4iB8/kgq5/d4Hy8ASkxuJwCq5JS5xJ3n+wm3TAUt14+9znuLnZk5lW9rLynr9xNwhpoAfZkfLK/nkDWtH87vILAdV9UY8Xpi0n2pDG4De17HNIPn6L0Xr1wN8tNDUMaXCmfI2WwvaOTLZ55BzAPzrIdTXR582ICctIhpQ5xdb2TKWlrGA8dS78vMLeUEkTNjOJ4PB7ze31CgPaTN0XvxKxvW3WujwibKSDIYoiR9l0gzDxAI8VsCVn+nOCGrw6eFmsjmB0Y4yMcHtb4ltvFY2hc1lTG5+gcL9VOe0lpsvmzDq50MzJYzZ8UjJGn7zTcfBfVcU2ZrXDY5rXDuIv818s4ZhEk9SyBjXdq+QR5SCC03s7MN1tSeFivqSKMNaGjY1oaO4Cw+C1PtRgLora59MrfdR6IHNOKtMCqtSw7D7Te/eP74KpJT6WbLI13Bw8t/os/s6oNNUskHHPuOqmyx42ELXIQherKiQudSfYd+F3wXRMlbdpHEEeiblBLCBwK6NVmQU665XS5l42Qryy6XXH6MzPnyM7S2XtMrc+Xhm22TrpC5IXGiWFOJTSUl0hK7ZEAuFXQRyFpliilLDmYZI2PLHcW5hoe5dSUEphKPMiyMBKSmEoLkwlEAiWj6Ou/dH8Z+AVqqvAG2h/E5x+XyVmF6jssEUkYP4QqGfOR3elVZjZ9lv4j8FZqtxtv7sHg74gpvbIJoZAOH3CUH8wKpBS3XMORdeV2VvZOdqLEXB0IOoI4Fc4YWsblja1jRsaxoa0eA0TrpLrueiVk4lNJSEppK6AjAXFtFGJDI2KMSuFnSBjBI4cC+1yupKQlMJTmZ1RAWSkphcguSMFyANpIHmbI2tJNgunJbWM6DuHwTkxqevXm6LOFIkSpjiuONl0LO4lFklI3E5h3H9bqK5+my+mwb+SucWgztuPebqOY3hUIkXme1aM09QbfKcx6eCuoHY2c1l8J6YVc1PHI3DHy9o0uLmVNPEy+YggNeS4WtbXeCpjekFZvwmUf62kV4wACzQANdAABqbnTvJS5lGdNESSIm273/7IxGd7j5eipRjlV/lcv+7o/wDkg45Vf5ZL/u6P/krkvTS9B2jP7bf8v9kWA8T5eion47WbsKkP+tpAmNx+suM2FSAXFy2spCfLRXpeml6cErP7ber/APZLAfxHy9FWdGMYdU0rZZGCNznzNsNhDJXMDhqdobx23Vne5sNpNh3rkLAWAAA2AAAAcgp2FRXdnOwe7zPFPQU/vU+FgsCegQvf2bLlaajblY1o+qAFLaoVM5TWr0yIBrQBoFRuzKVR62HPG5u8jTvGoXcrm9yCdoewsdoQQfFJuRuFlsyy2MVWLB7xSwYe6PM7s3vkkLyy+l2kgB1vBbHFoMr8w91x15O/VQg9eYyRuo5nMc0Otx079VeC0rQQVmei/TgzSGmroxR4gzbE7Rkw+1ESde654gndfYxjUVLCZaiQRxt0ubkudua1o1ceQULH+jFPWtAqYw4t9yRpLJY/wvGvhs5KpoOrqnjmZLJLVVbojeJtXN2rIzuIbYajy5IyKSQ4zdvFoF//ACb5A8wbc0NpBlrzUzCesCkqJBGHvhmd7sdTG6Fz+GW+h7r3WgLlV47gMFZHkqYxIPqu2SRnix+0H+zdZ2LoA4ew/E8RfTDTsDLlu37BkBvl3aALnZ00guHFnI/F0It0IHei+NuVr+SsMQ6xqGGUxSVIztNnZGSSMYeBc0EXUun6YUcjbsrKYjbrMxhA5tcQR5KVS4fFFGGRRRxxtFg1rGgW+fequt6GUUrs0lHAXbSWtMd+8MIBRAUhyIeOdwfKwt1K7/E5eabQdLxU1XZ0kZngjv29XmywtdbRken7x17cAtVhEeaUHcz2j37vX4Kqp4GRsDImNjY3RrGNDWjuAV/hkeRv3jq7+isNnUzJ6kOY2zG55534X5nllZMzPLGEE5lX8b12Ch05UsLftVOUFcpCuy4yBC/RdCg1EioK9tjcb9o+avKpqpK1ipKyBk7cDwpUTyw3CiCZO7VU9XI9hu3XkVFHSNo0kDmc7EjzCys2zJWH4RccvRWLZ2nXJaHtE0yKmZj8R2Sx/wAYCH45ENssY/O1RPdn3tYpzGFbmRc3Sqil6TxfVcXn7gJHnsXNmIvkOgyjzPmpcOzppDpYc026ZoV8yTMbbt6u6I7OAVDhsBWlooFqaGjZTizdd5VfLIXnNW1IFOCi07VLCvWaKGUhUacqSVHmagkGS61VdWQQQdQVQzHKeW4q/qmKhxCErP11GypHxajQqbDIWaJolR2io5618Z1GYeRTGdJIvrOyHg8FvrsWYl2dNGdL92antmad6vjImmRVIxuI7JY/42/1XKXpBENssfg4E+QTApnk2DSjxjirkyLk+eyoX9JGn/1hz+di1vqulNI95u7yGxWEGy5Xn4sh+tyZfO0aZq/ozrc7d3LmrulcqWhhKv6KFaulgbC0MYMlXSPLjcq0pgpjVHgYpAVuwZKMUqY4J6QhcIukFBniVbUUqvHsUd8ChSR3TzXLK1WHX3KlrMBB3LeSUajvw/kopiKcxLzOo6KA/VHkuDeiQGxo8l6a7DBwTf2UOCWByVwsFTdHLblc0eCW3LUx4WOClR0IG5ONiJQlyq6LDrK3hgsuzILLs1imMZZNEpY2rsmtCcpIQFC5PauqaULkgoM0KrqmjurxzFxfCoj47p0OWQrMIvuVJV9Ggdy9CfSrg6hHBRjEUeJeYS9D2n6o8k6HokB9X0XpRw0cE5uGjguiNyWILDUvRy25XFJg1ty0zMPHBd2Ug4J1sKEvVXS4dZWsFPZd2QroGqUyMBNlyGtTwhCfCBCQoQuJJCmFKhNORBc3JhQhNFGmlIhCBdTmroEqE61CU4JUITgQp4SoQnUKEiEIUkhTClQgKJc3JhQhMlGhOCELoXE4J4QhPBCnBKUIRhcQnBCES4v/2Q=="/>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data:image/jpeg;base64,/9j/4AAQSkZJRgABAQAAAQABAAD/2wCEAAkGBhQSDxUUDxAPDw8QDw8QEBAPEA8PDw8PFhAVFBUQFBIXHCYeFxkjGRQUHy8gJCcpLCwsFR4xNTAqNSYrLCkBCQoKDgwOGg8PGi0kHiQpKSkqLCwsKSkqLywsKSkpLCotKSwpLykpLTAsLCwqKSwsLCosLCksLCkqLCwpLC0sKf/AABEIAOEA4AMBIgACEQEDEQH/xAAcAAABBQEBAQAAAAAAAAAAAAAAAQIEBQYDBwj/xABBEAABAwIDBAcEBwYGAwAAAAABAAIDBBEFEiExQVFhBgcTcYGRoSIyscEUQlJicoLhFSOSotHwQ1WElNLxJDNj/8QAGwEAAQUBAQAAAAAAAAAAAAAAAgADBAUGAQf/xAA6EQABAwIDBQUGBAYDAQAAAAABAAIDBBESITEFQVFhkRNxgaHRBhQiMrHBUuHw8SMzQlOi0hZykhX/2gAMAwEAAhEDEQA/APcUIQkkhCEjnAC5NgFwkAXKSVI54G0gDmbKuqMTOxmg+0dvgFAe4k3JJPPVZes9pYISWwjGeOg/P9ZqSynJ1yVy6vYPrDwuUgxKP7XmCPkqUhNIVN/ymqv8jfP1T4pWcStFHO13uuB7iE9ZcqXT4q9vve23nt8CrSk9p43nDO3DzGY6a/VA6kP9JV6hcqepa8Xae8bx3hdVq2SNkaHMNwd4UMgg2KEIQjXEIQhJJCELnPUBgu49w3lBJIyJpe82A3ldAJyC6Jr5QNpA7yAqqfEXO2eyOW3zUQrJ1XtREw4YGYuZyHTX6KS2mJ+Yq6Ncz7Y9U5taw7Ht8Tb4qhKaVXj2pqL5sb5+qd91bxWlBSrNRzub7riO7Z5KxpMYB0k0+8NniNyu6L2ip5zhkGA88x19U0+mc3MZq0QkBSrSKKhCEJJIQhCSSRzrC52BU9XVl54NGwfMqRitR9Qd7vkFXLBe0e1HPeaWM5D5uZ4dw+vcpsEVhiKcodHi0MxcIZoZXRmzxHIx5YeDgDos/wBaOLOp8JndGS17wyEOGhAkeGuIPHLmXgPRHpA6irYp2EgNeBKBsfCTZ7CN+nqAdyrtnbFdW075g6xGQHEgX/JHJNgcAvqcppS34JCVQqSFwq6tkbS6V7I2Da+RzWNF9ntONkMkDgC0hzSAQ5pBBB2EEbQvCOubpE6bEDACexpQ1obfQzFoc95HHUN/LzK1nUbjLpKWaB5JFPJG6O5vlZIHXaOWZhP5loJdjPioRVl2eRI5HTPommTgyYF6fDOWOu02PoRwK0VJVCRuYeI4HgswVJwysySC/uu0d8indibSdSyiN5+B3kePqjqIcbbjULSIQhejqoQhCEklxqagMbc7dw4lU8khcbuNz/eidV1Gd5O4aN7lyuvMNt7UdWSljD8DdOfP05KxiiwDmgrjTVjJBeKSORoJaTG9rwHDaCWnbyXn3Xd0kdBRsgicWuq3vDyDY9gwDM2+65c0d1wvPup3HHwYoyME9lVB0UjdxdlLmOtxDhbucUqbYr5qJ1Vita5A4ga59bJOms/CvoYppSkrM9YuOOpMMmljOWUhsUbhta6RwbmHMAuI5gKogidNI2NupIHVSCcIuVftma4kNc1xabOAIJaeBA2FBXzJ0Q6Svo62OZrnZS8Cdt9JIifbB4m2o5gFfTWbhqNx4hWm1Nlu2e9oxXBGR001QwS9oFOw3EshyuPsH+U/0V8si5XeCVmZuU7WbObf0/or/wBntpuJ91lP/U/b06JmqhyxjxVmhCFs1XIQhc6h1mOPBrj6IXuwtLuC6BcqimlzPJ4k+W5MuuYKW68ZkcZHl7tSb9Vc4bZLMdZ+GOqMJnawXexrZmgak9m8OcB+UOXzbDEXODWglziGtA2lxNgB4lfXN1lqPq2oYqv6THCRKHZ2Mzkwxv8Attj3HhrYbgNFo9j7ZZQwvjeCd4txtoVGmgLyCFpqdmVjWnUta1pPEgAJxKQlNJWb1zUsBfNnWRTlmLVQdtMxeObXtDmnyIXoXUXhhbT1ExBAmkjjZfeIw4kjleS35Vq+lHQGlr5GyVDXiRgDc8TwwvYDcNdcG+067dVdUNCyCJsULBHFG0NYxuwD5nfffdams2wyahbTtBxWAdwy4d9lHjpy2QuOikEphKCU0lZsBTwFrMPnzxNO+1j3jQ/BSFWdH33iPJ5+AKs16xQSmWmjedS0KhlbheRzQo2Iy5YzxPsjx/S6kqtxp3stH3ifIfqmtqSmKjkeNbW65fdKIYngKtBS3XMFLdeS2VrZeRdf9K7/AMSSxyDt4ydwccjh5gO/hWP6p8PdLi8BaLthL5nng1rDb+YtHive+kGAw1kDoaluaNxBFjlcxw2Pa7cR8yFA6KdCqfD2uFOHF8ls8spDpHAbG3AAAHABamn2yyLZxprHHYgcLG+fhdRnQEyYty0BKx/WvQGXCJwwXMZjmt91jxm8mlx8FriVzkaCCCAQQQQRcEEWII4LP00pglbKP6SD0KlOZiBC+TIoy5wa0Xc4hoA2kk2AX1fTsLWNadrWNae8AArI4Z1VUcFWKhglJa7PHE9wdFE/aCNLm265NlryVe7b2lHXFgivYX14m3omqaEx3xIJXfDZ8szTuJynuOn9FGJTc1j3Kmp5DFI2QbiD0UtzcTSFtEJGnRKvXlnkLnOLscOLXD0T0iB4Dmlp3royKywcqqPpTC6rNLGJZJWf+1zInOhiNgcr5NgOo8TZW1VHkkc3gTbu2j0VHj+GvcxstJlbVQPdLGNGsmzC0kEnJ4A13Oa07l5K2JrZHRy65jgAefL91duuRdqvLpMyqcA6Qx1cWeO7XtOSaF+ksEo0Mb27je+u9WeZMPjcxxa4WIRCxFwnEppKTMmlyGyMBKSmkpC5R6usZGxz5XNZGxpc9zjZrWjeSja0k2CLRQcc6SxUmUztmEbzYzNic+GM3t+8ePdVjmvs1HxWdweV1ZJ9KkaWUwa5lHE8WL2OFn1UjTvcPZaDsaT9pXxPBS5Y2ssz+oa8O7w38+7MWknPduWn6PD9z3vd8AFaqvw1mWNrd4GvedT6lTwvS6CMxU7GHUAKjmOJ5KVVmOD2Wn7xHmP0VkoeKRZoncR7Q8NvpdNbUjMtJIwcPpn9koTaQFUQKLrmHJcy8qsrqyfdISs/0g6a01IQyRzpKh3uU0De1neTs9kbL87KBFiOJ1GsdNTUER2Grc+eoI49kywaeRUplHIW43Wa07ybX7t58AUGIXsMytaSkJWY/Ydefexax4R0FK1o/iufVNdh2JR6x19LUH7NTSCK/wCeE/JEKZm6Vv8Al92ruI/hPl6rTkppKyEnTeWmNsUo5KdlwPpNOfpFKeZt7TO43K0lJXslYHwvZLG4Xa9jg5p8QuSU0kQBcMjoRmOoyTjXtdkFIJTEhcu2HR5pmjcDmPcNV2CIyyNYN5AXXOwglbFuzuSrkx66hestWeQmuKcuUhQP0SCqcbgvZ43aO7txVQHq/qH8VnquPI7T3Ts5clh9tUBxmdg119Va0suWA+Cz+PdFnPl+k0Mv0SuAAL7XhqWj/DnZ9Yfe2jnYWgQ9YfYOEeLU8lFJsEzWulpJebXtuR3a23laoSpszWvaWva17Tta4BzT3g6KnZOC0MmbiA0Ojh3HhyIPKykmOxu02+ij0nSSmlF4qqnk/DNHfxbe4XSoxiFgvJPAwcXyxtHqVQ1nV/h8hu6kiaf/AJl8Xowgei4w9W2HtNxSh345JnDyzI+zo9cT+7C364vsuXk4DqfRPr+simDuzpe0r5zo2KlY59zzfawHMXUemwCorHtlxUtbE0h0WHxnNE1w2Ond/iO5bPULQ0VDFC3LBFHC3hGxrAe+w1XYyIu2ZGLQNsfxE3d4bh4Z80sBd858N35roXKRh0WeQE+63U8zuCgZ7mwVvQ2AAH/Z4qbsuhMsgkePhHmf1qmqiXCLDVX1O5TmqvpQrBuxb5miqCgrm9ye5R5XIJCk0LPVsOR5G7a3uWV6U4pVMeyGmbG01f7qGpcT/wCPMA5787bG942uLbb2m4W3xBge2x2jUHgVRudY2cNQd+48QsBW0nuk/aBt2HTgDw8D1GSuIn9qy181VdGeh8NGC5t5ql9zLVS+1NI47bE+6OQ8SVe5lx7RHaKple+Vxe83KkNaGiwXUuTS5ci9NMiANRJ8gDgQ4AtIIIIBBG8EHaFiq7Av2c91XQuyU49qroiT2cjdmaH7MnAbN2g0WvL0x7+KlQSuiNtWnUbiP1odRuTb2h3eudBNIYmmdrGSuGZzGElsdzcMudpAsCd5BV/gsNgXHa7Zyb+qpacZna+78eSv6Z60Ox6P4/eHi3Aff0UOplywDxVvCVJaolOpYWxYqwpy5SBdUxwScLpBVtSFR14WlmiVXVUl1XSsT7SshNW5DqDbluTocTY73XA8r6+Sn1+FX3LNV/R2+7XjsKoptmRPNxkfLopjZ3DXNXn0kJDUjishJhEzfdmlA4Z3Eeq5/s2oO2aY/mI+Cif/ACD+IJz3kcFrZq9rRdzgBzIChOxcONme1z3fqqil6POJu7M48XEk+q0WH4HbcpkOyY2m7jfyTbqgnRdKFpO1aTD4FyocLtuV5S0tlfww2sBooT3LvBHopQTGtT1YAWCZTXKLOpZXCViakFwiaqeqKoa871pqiBVNXRXVVNGHAhwuFIa62YWd/arQbPOU89nmpLasHYRbkuOIYNfcs9UYC9pvG57PwuLfgqSTZLHG7DZS21B3rUfSE01I4rHOpaobJ5PENPxCaKCod700pHfl+FkwNkO3uHn6IveRwWqqMTY33nAeOvkozcRzn2QQOJ2lVVJgRBuQSeJ1Pmr6iwy25T4NmRRm7sz5Jp87jpkp9Cr+iYoFFRK9paeyvImqG4qXA1SQmRtT1YtFkyUqRLZFkrLiY5q4SQKVZJlQOZdECqyWiuoU2Fg7lf8AZpDEmHU4KIPWWkwUcFz/AGIOC1nYjgjsRwQe6ou0WbgwccFYQYeBuVr2IS5E62ABCX3UaOnspDWJwCVPhtkBKSyckSo1xImuanIQkLqjviUaSlurAhNLEw6IFEHKmloL7lEkwgHctEY00wpkwBHjWYdgY4JowMcFqOwSdgh93XcazrMHHBSocNA3K47BObEiEK4XqJBSWUxkdk8MTrKUxlk2SgBKAhKnUKEIQkkhCEJJIQhRpcQY3fc/d19UxNURQDFK4NHM2RBpdopKSyr3YxwYfE2TRjPFn836KsO3qC9u08neic7CTgrKyLKFHi7Dtu3vGnopjHgi4II4jVWEFXBUZxPB7j9tUDmObqEtkWSoUpAhCEJJJLIslQkkksiyVCVkklkWSPkAFyQBzUSTFGjZd3oPVRKisp6f+a8Dxz6ao2sc7QKZZGVVpxj7n836JW40N7D4EFQBt3Z5Nu08neic7CTgrHKiyjw4ix31rHg7RSVZwzRTNxRuBHI3TTmluqSyLJUJ9ChCEJJIQhCSSFyqKgMFz4DeU6aYNaSd3qeCpJZi43P/AEOCoNs7XFCzAzN505Difsn4oseZ0XSoq3P2mw4DZ+qjpyxh62KH6b9FzyXz9n2+Vv0btL2y573tfTNa3O2q8+tU1z3PzeRmd+X63KddrMtFsCmlOKaVDCcCaQlincw3aSD6HvCy/STrHo6KdsM73mQgF4iZnETTsL9dNNbC5tu1C0EFQ2RjXxuD2PaHsc03a5pFwQeFlM7OeANlsW3+U5joV0FrrhaChxMP0Psv4bj3f0U5ZO9tm0K/wyv7Rtj77dvMcVuNi7ZNT/Am+fceP5/VQainwfE3RTUIQtQoaEIQkkhQ6uvy6N1d6BFfV5RYe8fQcVVrI7c22acmnpz8W88OQ5/Tv0lQw3+JyWSQuN3Ek80xRcWxWKmgfNUPEcUbbucdd9gAN5JIAHEqj6JdYdLiLnsp+0ZJGMxjma1rnMuBnblcQRcjfcXCxPYzysdPYkDU69SpmIA2WkKaU8rlPMGNLnkNY1pc5zjZrWgXJJ3ABMDNOBIQpFLiLmfeb9k/I7lkMA6yKOsqDBBI8Sa5O0ZkEwGpLDfXTWxsbblpSp7TU0MoObHdP3CQwyDiFpqepa9t2nvG8HgV1WYpaoxuuPEbiFpIZQ5oc3UEXC9C2TtQVzLOyeNR9x+slWzw9mctE9CEK6UdCEJCUklVYpPd2UbG7e9Q7prpLkk7ySi68gr6k1VQ+U7zl3bvJW7GYWgKp6Y4g6HDqmRhs9lNKWEbnFuVp8CQfBfK6+rukGG/SaSaC4BmgkjBOwOc0hp8DY+C+XmYNMan6OIn/STJ2XZW9oSXta3z4arW+yz2NilBOdwT3W/dQ6kG4X030TrnTYfTSPN3yUsLnE7S7ILnxIurVQcGoBT00MINxDDHFfiWsAJ8SCVLzLFzYTI4t0ubd11PaDZfK/SWvdNWzyuJJkqJXa7hnNh4Cw8F7T1MYi6TC8riT2E8kbb/AGCGyAeBe5eSdPMCdS4hMxzSGOkfLEdzonuLmkHfa9jzaV7H1T4K6mwxvaAtfO985adCGuAay4/C0H8y3e3HxO2czDvw4enooVMD2pWxJT6Sp7N4dwOvNu9ciUwlYmJ7o3h7dQbhWmEEWK2QN9mxKoeETZoW8Rdp8Dp6WUxetwSiaJsg3gHqqB7cLi3ghNe+wJOwC5TlDxWS0f4iB8/kgq5/d4Hy8ASkxuJwCq5JS5xJ3n+wm3TAUt14+9znuLnZk5lW9rLynr9xNwhpoAfZkfLK/nkDWtH87vILAdV9UY8Xpi0n2pDG4De17HNIPn6L0Xr1wN8tNDUMaXCmfI2WwvaOTLZ55BzAPzrIdTXR582ICctIhpQ5xdb2TKWlrGA8dS78vMLeUEkTNjOJ4PB7ze31CgPaTN0XvxKxvW3WujwibKSDIYoiR9l0gzDxAI8VsCVn+nOCGrw6eFmsjmB0Y4yMcHtb4ltvFY2hc1lTG5+gcL9VOe0lpsvmzDq50MzJYzZ8UjJGn7zTcfBfVcU2ZrXDY5rXDuIv818s4ZhEk9SyBjXdq+QR5SCC03s7MN1tSeFivqSKMNaGjY1oaO4Cw+C1PtRgLora59MrfdR6IHNOKtMCqtSw7D7Te/eP74KpJT6WbLI13Bw8t/os/s6oNNUskHHPuOqmyx42ELXIQherKiQudSfYd+F3wXRMlbdpHEEeiblBLCBwK6NVmQU665XS5l42Qryy6XXH6MzPnyM7S2XtMrc+Xhm22TrpC5IXGiWFOJTSUl0hK7ZEAuFXQRyFpliilLDmYZI2PLHcW5hoe5dSUEphKPMiyMBKSmEoLkwlEAiWj6Ou/dH8Z+AVqqvAG2h/E5x+XyVmF6jssEUkYP4QqGfOR3elVZjZ9lv4j8FZqtxtv7sHg74gpvbIJoZAOH3CUH8wKpBS3XMORdeV2VvZOdqLEXB0IOoI4Fc4YWsblja1jRsaxoa0eA0TrpLrueiVk4lNJSEppK6AjAXFtFGJDI2KMSuFnSBjBI4cC+1yupKQlMJTmZ1RAWSkphcguSMFyANpIHmbI2tJNgunJbWM6DuHwTkxqevXm6LOFIkSpjiuONl0LO4lFklI3E5h3H9bqK5+my+mwb+SucWgztuPebqOY3hUIkXme1aM09QbfKcx6eCuoHY2c1l8J6YVc1PHI3DHy9o0uLmVNPEy+YggNeS4WtbXeCpjekFZvwmUf62kV4wACzQANdAABqbnTvJS5lGdNESSIm273/7IxGd7j5eipRjlV/lcv+7o/wDkg45Vf5ZL/u6P/krkvTS9B2jP7bf8v9kWA8T5eion47WbsKkP+tpAmNx+suM2FSAXFy2spCfLRXpeml6cErP7ber/APZLAfxHy9FWdGMYdU0rZZGCNznzNsNhDJXMDhqdobx23Vne5sNpNh3rkLAWAAA2AAAAcgp2FRXdnOwe7zPFPQU/vU+FgsCegQvf2bLlaajblY1o+qAFLaoVM5TWr0yIBrQBoFRuzKVR62HPG5u8jTvGoXcrm9yCdoewsdoQQfFJuRuFlsyy2MVWLB7xSwYe6PM7s3vkkLyy+l2kgB1vBbHFoMr8w91x15O/VQg9eYyRuo5nMc0Otx079VeC0rQQVmei/TgzSGmroxR4gzbE7Rkw+1ESde654gndfYxjUVLCZaiQRxt0ubkudua1o1ceQULH+jFPWtAqYw4t9yRpLJY/wvGvhs5KpoOrqnjmZLJLVVbojeJtXN2rIzuIbYajy5IyKSQ4zdvFoF//ACb5A8wbc0NpBlrzUzCesCkqJBGHvhmd7sdTG6Fz+GW+h7r3WgLlV47gMFZHkqYxIPqu2SRnix+0H+zdZ2LoA4ew/E8RfTDTsDLlu37BkBvl3aALnZ00guHFnI/F0It0IHei+NuVr+SsMQ6xqGGUxSVIztNnZGSSMYeBc0EXUun6YUcjbsrKYjbrMxhA5tcQR5KVS4fFFGGRRRxxtFg1rGgW+fequt6GUUrs0lHAXbSWtMd+8MIBRAUhyIeOdwfKwt1K7/E5eabQdLxU1XZ0kZngjv29XmywtdbRken7x17cAtVhEeaUHcz2j37vX4Kqp4GRsDImNjY3RrGNDWjuAV/hkeRv3jq7+isNnUzJ6kOY2zG55534X5nllZMzPLGEE5lX8b12Ch05UsLftVOUFcpCuy4yBC/RdCg1EioK9tjcb9o+avKpqpK1ipKyBk7cDwpUTyw3CiCZO7VU9XI9hu3XkVFHSNo0kDmc7EjzCys2zJWH4RccvRWLZ2nXJaHtE0yKmZj8R2Sx/wAYCH45ENssY/O1RPdn3tYpzGFbmRc3Sqil6TxfVcXn7gJHnsXNmIvkOgyjzPmpcOzppDpYc026ZoV8yTMbbt6u6I7OAVDhsBWlooFqaGjZTizdd5VfLIXnNW1IFOCi07VLCvWaKGUhUacqSVHmagkGS61VdWQQQdQVQzHKeW4q/qmKhxCErP11GypHxajQqbDIWaJolR2io5618Z1GYeRTGdJIvrOyHg8FvrsWYl2dNGdL92antmad6vjImmRVIxuI7JY/42/1XKXpBENssfg4E+QTApnk2DSjxjirkyLk+eyoX9JGn/1hz+di1vqulNI95u7yGxWEGy5Xn4sh+tyZfO0aZq/ozrc7d3LmrulcqWhhKv6KFaulgbC0MYMlXSPLjcq0pgpjVHgYpAVuwZKMUqY4J6QhcIukFBniVbUUqvHsUd8ChSR3TzXLK1WHX3KlrMBB3LeSUajvw/kopiKcxLzOo6KA/VHkuDeiQGxo8l6a7DBwTf2UOCWByVwsFTdHLblc0eCW3LUx4WOClR0IG5ONiJQlyq6LDrK3hgsuzILLs1imMZZNEpY2rsmtCcpIQFC5PauqaULkgoM0KrqmjurxzFxfCoj47p0OWQrMIvuVJV9Ggdy9CfSrg6hHBRjEUeJeYS9D2n6o8k6HokB9X0XpRw0cE5uGjguiNyWILDUvRy25XFJg1ty0zMPHBd2Ug4J1sKEvVXS4dZWsFPZd2QroGqUyMBNlyGtTwhCfCBCQoQuJJCmFKhNORBc3JhQhNFGmlIhCBdTmroEqE61CU4JUITgQp4SoQnUKEiEIUkhTClQgKJc3JhQhMlGhOCELoXE4J4QhPBCnBKUIRhcQnBCES4v/2Q=="/>
          <p:cNvSpPr>
            <a:spLocks noChangeAspect="1" noChangeArrowheads="1"/>
          </p:cNvSpPr>
          <p:nvPr/>
        </p:nvSpPr>
        <p:spPr bwMode="auto">
          <a:xfrm>
            <a:off x="1831975" y="7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data:image/jpeg;base64,/9j/4AAQSkZJRgABAQAAAQABAAD/2wCEAAkGBhQSDxUUDxAPDw8QDw8QEBAPEA8PDw8PFhAVFBUQFBIXHCYeFxkjGRQUHy8gJCcpLCwsFR4xNTAqNSYrLCkBCQoKDgwOGg8PGi0kHiQpKSkqLCwsKSkqLywsKSkpLCotKSwpLykpLTAsLCwqKSwsLCosLCksLCkqLCwpLC0sKf/AABEIAOEA4AMBIgACEQEDEQH/xAAcAAABBQEBAQAAAAAAAAAAAAAAAQIEBQYDBwj/xABBEAABAwIDBAcEBwYGAwAAAAABAAIDBBEFEiExQVFhBgcTcYGRoSIyscEUQlJicoLhFSOSotHwQ1WElNLxJDNj/8QAGwEAAQUBAQAAAAAAAAAAAAAAAgADBAUGAQf/xAA6EQABAwIDBQUGBAYDAQAAAAABAAIDBBESITEFQVFhkRNxgaHRBhQiMrHBUuHw8SMzQlOi0hZykhX/2gAMAwEAAhEDEQA/APcUIQkkhCEjnAC5NgFwkAXKSVI54G0gDmbKuqMTOxmg+0dvgFAe4k3JJPPVZes9pYISWwjGeOg/P9ZqSynJ1yVy6vYPrDwuUgxKP7XmCPkqUhNIVN/ymqv8jfP1T4pWcStFHO13uuB7iE9ZcqXT4q9vve23nt8CrSk9p43nDO3DzGY6a/VA6kP9JV6hcqepa8Xae8bx3hdVq2SNkaHMNwd4UMgg2KEIQjXEIQhJJCELnPUBgu49w3lBJIyJpe82A3ldAJyC6Jr5QNpA7yAqqfEXO2eyOW3zUQrJ1XtREw4YGYuZyHTX6KS2mJ+Yq6Ncz7Y9U5taw7Ht8Tb4qhKaVXj2pqL5sb5+qd91bxWlBSrNRzub7riO7Z5KxpMYB0k0+8NniNyu6L2ip5zhkGA88x19U0+mc3MZq0QkBSrSKKhCEJJIQhCSSRzrC52BU9XVl54NGwfMqRitR9Qd7vkFXLBe0e1HPeaWM5D5uZ4dw+vcpsEVhiKcodHi0MxcIZoZXRmzxHIx5YeDgDos/wBaOLOp8JndGS17wyEOGhAkeGuIPHLmXgPRHpA6irYp2EgNeBKBsfCTZ7CN+nqAdyrtnbFdW075g6xGQHEgX/JHJNgcAvqcppS34JCVQqSFwq6tkbS6V7I2Da+RzWNF9ntONkMkDgC0hzSAQ5pBBB2EEbQvCOubpE6bEDACexpQ1obfQzFoc95HHUN/LzK1nUbjLpKWaB5JFPJG6O5vlZIHXaOWZhP5loJdjPioRVl2eRI5HTPommTgyYF6fDOWOu02PoRwK0VJVCRuYeI4HgswVJwysySC/uu0d8indibSdSyiN5+B3kePqjqIcbbjULSIQhejqoQhCEklxqagMbc7dw4lU8khcbuNz/eidV1Gd5O4aN7lyuvMNt7UdWSljD8DdOfP05KxiiwDmgrjTVjJBeKSORoJaTG9rwHDaCWnbyXn3Xd0kdBRsgicWuq3vDyDY9gwDM2+65c0d1wvPup3HHwYoyME9lVB0UjdxdlLmOtxDhbucUqbYr5qJ1Vita5A4ga59bJOms/CvoYppSkrM9YuOOpMMmljOWUhsUbhta6RwbmHMAuI5gKogidNI2NupIHVSCcIuVftma4kNc1xabOAIJaeBA2FBXzJ0Q6Svo62OZrnZS8Cdt9JIifbB4m2o5gFfTWbhqNx4hWm1Nlu2e9oxXBGR001QwS9oFOw3EshyuPsH+U/0V8si5XeCVmZuU7WbObf0/or/wBntpuJ91lP/U/b06JmqhyxjxVmhCFs1XIQhc6h1mOPBrj6IXuwtLuC6BcqimlzPJ4k+W5MuuYKW68ZkcZHl7tSb9Vc4bZLMdZ+GOqMJnawXexrZmgak9m8OcB+UOXzbDEXODWglziGtA2lxNgB4lfXN1lqPq2oYqv6THCRKHZ2Mzkwxv8Attj3HhrYbgNFo9j7ZZQwvjeCd4txtoVGmgLyCFpqdmVjWnUta1pPEgAJxKQlNJWb1zUsBfNnWRTlmLVQdtMxeObXtDmnyIXoXUXhhbT1ExBAmkjjZfeIw4kjleS35Vq+lHQGlr5GyVDXiRgDc8TwwvYDcNdcG+067dVdUNCyCJsULBHFG0NYxuwD5nfffdams2wyahbTtBxWAdwy4d9lHjpy2QuOikEphKCU0lZsBTwFrMPnzxNO+1j3jQ/BSFWdH33iPJ5+AKs16xQSmWmjedS0KhlbheRzQo2Iy5YzxPsjx/S6kqtxp3stH3ifIfqmtqSmKjkeNbW65fdKIYngKtBS3XMFLdeS2VrZeRdf9K7/AMSSxyDt4ydwccjh5gO/hWP6p8PdLi8BaLthL5nng1rDb+YtHive+kGAw1kDoaluaNxBFjlcxw2Pa7cR8yFA6KdCqfD2uFOHF8ls8spDpHAbG3AAAHABamn2yyLZxprHHYgcLG+fhdRnQEyYty0BKx/WvQGXCJwwXMZjmt91jxm8mlx8FriVzkaCCCAQQQQRcEEWII4LP00pglbKP6SD0KlOZiBC+TIoy5wa0Xc4hoA2kk2AX1fTsLWNadrWNae8AArI4Z1VUcFWKhglJa7PHE9wdFE/aCNLm265NlryVe7b2lHXFgivYX14m3omqaEx3xIJXfDZ8szTuJynuOn9FGJTc1j3Kmp5DFI2QbiD0UtzcTSFtEJGnRKvXlnkLnOLscOLXD0T0iB4Dmlp3royKywcqqPpTC6rNLGJZJWf+1zInOhiNgcr5NgOo8TZW1VHkkc3gTbu2j0VHj+GvcxstJlbVQPdLGNGsmzC0kEnJ4A13Oa07l5K2JrZHRy65jgAefL91duuRdqvLpMyqcA6Qx1cWeO7XtOSaF+ksEo0Mb27je+u9WeZMPjcxxa4WIRCxFwnEppKTMmlyGyMBKSmkpC5R6usZGxz5XNZGxpc9zjZrWjeSja0k2CLRQcc6SxUmUztmEbzYzNic+GM3t+8ePdVjmvs1HxWdweV1ZJ9KkaWUwa5lHE8WL2OFn1UjTvcPZaDsaT9pXxPBS5Y2ssz+oa8O7w38+7MWknPduWn6PD9z3vd8AFaqvw1mWNrd4GvedT6lTwvS6CMxU7GHUAKjmOJ5KVVmOD2Wn7xHmP0VkoeKRZoncR7Q8NvpdNbUjMtJIwcPpn9koTaQFUQKLrmHJcy8qsrqyfdISs/0g6a01IQyRzpKh3uU0De1neTs9kbL87KBFiOJ1GsdNTUER2Grc+eoI49kywaeRUplHIW43Wa07ybX7t58AUGIXsMytaSkJWY/Ydefexax4R0FK1o/iufVNdh2JR6x19LUH7NTSCK/wCeE/JEKZm6Vv8Al92ruI/hPl6rTkppKyEnTeWmNsUo5KdlwPpNOfpFKeZt7TO43K0lJXslYHwvZLG4Xa9jg5p8QuSU0kQBcMjoRmOoyTjXtdkFIJTEhcu2HR5pmjcDmPcNV2CIyyNYN5AXXOwglbFuzuSrkx66hestWeQmuKcuUhQP0SCqcbgvZ43aO7txVQHq/qH8VnquPI7T3Ts5clh9tUBxmdg119Va0suWA+Cz+PdFnPl+k0Mv0SuAAL7XhqWj/DnZ9Yfe2jnYWgQ9YfYOEeLU8lFJsEzWulpJebXtuR3a23laoSpszWvaWva17Tta4BzT3g6KnZOC0MmbiA0Ojh3HhyIPKykmOxu02+ij0nSSmlF4qqnk/DNHfxbe4XSoxiFgvJPAwcXyxtHqVQ1nV/h8hu6kiaf/AJl8Xowgei4w9W2HtNxSh345JnDyzI+zo9cT+7C364vsuXk4DqfRPr+simDuzpe0r5zo2KlY59zzfawHMXUemwCorHtlxUtbE0h0WHxnNE1w2Ond/iO5bPULQ0VDFC3LBFHC3hGxrAe+w1XYyIu2ZGLQNsfxE3d4bh4Z80sBd858N35roXKRh0WeQE+63U8zuCgZ7mwVvQ2AAH/Z4qbsuhMsgkePhHmf1qmqiXCLDVX1O5TmqvpQrBuxb5miqCgrm9ye5R5XIJCk0LPVsOR5G7a3uWV6U4pVMeyGmbG01f7qGpcT/wCPMA5787bG942uLbb2m4W3xBge2x2jUHgVRudY2cNQd+48QsBW0nuk/aBt2HTgDw8D1GSuIn9qy181VdGeh8NGC5t5ql9zLVS+1NI47bE+6OQ8SVe5lx7RHaKple+Vxe83KkNaGiwXUuTS5ci9NMiANRJ8gDgQ4AtIIIIBBG8EHaFiq7Av2c91XQuyU49qroiT2cjdmaH7MnAbN2g0WvL0x7+KlQSuiNtWnUbiP1odRuTb2h3eudBNIYmmdrGSuGZzGElsdzcMudpAsCd5BV/gsNgXHa7Zyb+qpacZna+78eSv6Z60Ox6P4/eHi3Aff0UOplywDxVvCVJaolOpYWxYqwpy5SBdUxwScLpBVtSFR14WlmiVXVUl1XSsT7SshNW5DqDbluTocTY73XA8r6+Sn1+FX3LNV/R2+7XjsKoptmRPNxkfLopjZ3DXNXn0kJDUjishJhEzfdmlA4Z3Eeq5/s2oO2aY/mI+Cif/ACD+IJz3kcFrZq9rRdzgBzIChOxcONme1z3fqqil6POJu7M48XEk+q0WH4HbcpkOyY2m7jfyTbqgnRdKFpO1aTD4FyocLtuV5S0tlfww2sBooT3LvBHopQTGtT1YAWCZTXKLOpZXCViakFwiaqeqKoa871pqiBVNXRXVVNGHAhwuFIa62YWd/arQbPOU89nmpLasHYRbkuOIYNfcs9UYC9pvG57PwuLfgqSTZLHG7DZS21B3rUfSE01I4rHOpaobJ5PENPxCaKCod700pHfl+FkwNkO3uHn6IveRwWqqMTY33nAeOvkozcRzn2QQOJ2lVVJgRBuQSeJ1Pmr6iwy25T4NmRRm7sz5Jp87jpkp9Cr+iYoFFRK9paeyvImqG4qXA1SQmRtT1YtFkyUqRLZFkrLiY5q4SQKVZJlQOZdECqyWiuoU2Fg7lf8AZpDEmHU4KIPWWkwUcFz/AGIOC1nYjgjsRwQe6ou0WbgwccFYQYeBuVr2IS5E62ABCX3UaOnspDWJwCVPhtkBKSyckSo1xImuanIQkLqjviUaSlurAhNLEw6IFEHKmloL7lEkwgHctEY00wpkwBHjWYdgY4JowMcFqOwSdgh93XcazrMHHBSocNA3K47BObEiEK4XqJBSWUxkdk8MTrKUxlk2SgBKAhKnUKEIQkkhCEJJIQhRpcQY3fc/d19UxNURQDFK4NHM2RBpdopKSyr3YxwYfE2TRjPFn836KsO3qC9u08neic7CTgrKyLKFHi7Dtu3vGnopjHgi4II4jVWEFXBUZxPB7j9tUDmObqEtkWSoUpAhCEJJJLIslQkkksiyVCVkklkWSPkAFyQBzUSTFGjZd3oPVRKisp6f+a8Dxz6ao2sc7QKZZGVVpxj7n836JW40N7D4EFQBt3Z5Nu08neic7CTgrHKiyjw4ix31rHg7RSVZwzRTNxRuBHI3TTmluqSyLJUJ9ChCEJJIQhCSSFyqKgMFz4DeU6aYNaSd3qeCpJZi43P/AEOCoNs7XFCzAzN505Difsn4oseZ0XSoq3P2mw4DZ+qjpyxh62KH6b9FzyXz9n2+Vv0btL2y573tfTNa3O2q8+tU1z3PzeRmd+X63KddrMtFsCmlOKaVDCcCaQlincw3aSD6HvCy/STrHo6KdsM73mQgF4iZnETTsL9dNNbC5tu1C0EFQ2RjXxuD2PaHsc03a5pFwQeFlM7OeANlsW3+U5joV0FrrhaChxMP0Psv4bj3f0U5ZO9tm0K/wyv7Rtj77dvMcVuNi7ZNT/Am+fceP5/VQainwfE3RTUIQtQoaEIQkkhQ6uvy6N1d6BFfV5RYe8fQcVVrI7c22acmnpz8W88OQ5/Tv0lQw3+JyWSQuN3Ek80xRcWxWKmgfNUPEcUbbucdd9gAN5JIAHEqj6JdYdLiLnsp+0ZJGMxjma1rnMuBnblcQRcjfcXCxPYzysdPYkDU69SpmIA2WkKaU8rlPMGNLnkNY1pc5zjZrWgXJJ3ABMDNOBIQpFLiLmfeb9k/I7lkMA6yKOsqDBBI8Sa5O0ZkEwGpLDfXTWxsbblpSp7TU0MoObHdP3CQwyDiFpqepa9t2nvG8HgV1WYpaoxuuPEbiFpIZQ5oc3UEXC9C2TtQVzLOyeNR9x+slWzw9mctE9CEK6UdCEJCUklVYpPd2UbG7e9Q7prpLkk7ySi68gr6k1VQ+U7zl3bvJW7GYWgKp6Y4g6HDqmRhs9lNKWEbnFuVp8CQfBfK6+rukGG/SaSaC4BmgkjBOwOc0hp8DY+C+XmYNMan6OIn/STJ2XZW9oSXta3z4arW+yz2NilBOdwT3W/dQ6kG4X030TrnTYfTSPN3yUsLnE7S7ILnxIurVQcGoBT00MINxDDHFfiWsAJ8SCVLzLFzYTI4t0ubd11PaDZfK/SWvdNWzyuJJkqJXa7hnNh4Cw8F7T1MYi6TC8riT2E8kbb/AGCGyAeBe5eSdPMCdS4hMxzSGOkfLEdzonuLmkHfa9jzaV7H1T4K6mwxvaAtfO985adCGuAay4/C0H8y3e3HxO2czDvw4enooVMD2pWxJT6Sp7N4dwOvNu9ciUwlYmJ7o3h7dQbhWmEEWK2QN9mxKoeETZoW8Rdp8Dp6WUxetwSiaJsg3gHqqB7cLi3ghNe+wJOwC5TlDxWS0f4iB8/kgq5/d4Hy8ASkxuJwCq5JS5xJ3n+wm3TAUt14+9znuLnZk5lW9rLynr9xNwhpoAfZkfLK/nkDWtH87vILAdV9UY8Xpi0n2pDG4De17HNIPn6L0Xr1wN8tNDUMaXCmfI2WwvaOTLZ55BzAPzrIdTXR582ICctIhpQ5xdb2TKWlrGA8dS78vMLeUEkTNjOJ4PB7ze31CgPaTN0XvxKxvW3WujwibKSDIYoiR9l0gzDxAI8VsCVn+nOCGrw6eFmsjmB0Y4yMcHtb4ltvFY2hc1lTG5+gcL9VOe0lpsvmzDq50MzJYzZ8UjJGn7zTcfBfVcU2ZrXDY5rXDuIv818s4ZhEk9SyBjXdq+QR5SCC03s7MN1tSeFivqSKMNaGjY1oaO4Cw+C1PtRgLora59MrfdR6IHNOKtMCqtSw7D7Te/eP74KpJT6WbLI13Bw8t/os/s6oNNUskHHPuOqmyx42ELXIQherKiQudSfYd+F3wXRMlbdpHEEeiblBLCBwK6NVmQU665XS5l42Qryy6XXH6MzPnyM7S2XtMrc+Xhm22TrpC5IXGiWFOJTSUl0hK7ZEAuFXQRyFpliilLDmYZI2PLHcW5hoe5dSUEphKPMiyMBKSmEoLkwlEAiWj6Ou/dH8Z+AVqqvAG2h/E5x+XyVmF6jssEUkYP4QqGfOR3elVZjZ9lv4j8FZqtxtv7sHg74gpvbIJoZAOH3CUH8wKpBS3XMORdeV2VvZOdqLEXB0IOoI4Fc4YWsblja1jRsaxoa0eA0TrpLrueiVk4lNJSEppK6AjAXFtFGJDI2KMSuFnSBjBI4cC+1yupKQlMJTmZ1RAWSkphcguSMFyANpIHmbI2tJNgunJbWM6DuHwTkxqevXm6LOFIkSpjiuONl0LO4lFklI3E5h3H9bqK5+my+mwb+SucWgztuPebqOY3hUIkXme1aM09QbfKcx6eCuoHY2c1l8J6YVc1PHI3DHy9o0uLmVNPEy+YggNeS4WtbXeCpjekFZvwmUf62kV4wACzQANdAABqbnTvJS5lGdNESSIm273/7IxGd7j5eipRjlV/lcv+7o/wDkg45Vf5ZL/u6P/krkvTS9B2jP7bf8v9kWA8T5eion47WbsKkP+tpAmNx+suM2FSAXFy2spCfLRXpeml6cErP7ber/APZLAfxHy9FWdGMYdU0rZZGCNznzNsNhDJXMDhqdobx23Vne5sNpNh3rkLAWAAA2AAAAcgp2FRXdnOwe7zPFPQU/vU+FgsCegQvf2bLlaajblY1o+qAFLaoVM5TWr0yIBrQBoFRuzKVR62HPG5u8jTvGoXcrm9yCdoewsdoQQfFJuRuFlsyy2MVWLB7xSwYe6PM7s3vkkLyy+l2kgB1vBbHFoMr8w91x15O/VQg9eYyRuo5nMc0Otx079VeC0rQQVmei/TgzSGmroxR4gzbE7Rkw+1ESde654gndfYxjUVLCZaiQRxt0ubkudua1o1ceQULH+jFPWtAqYw4t9yRpLJY/wvGvhs5KpoOrqnjmZLJLVVbojeJtXN2rIzuIbYajy5IyKSQ4zdvFoF//ACb5A8wbc0NpBlrzUzCesCkqJBGHvhmd7sdTG6Fz+GW+h7r3WgLlV47gMFZHkqYxIPqu2SRnix+0H+zdZ2LoA4ew/E8RfTDTsDLlu37BkBvl3aALnZ00guHFnI/F0It0IHei+NuVr+SsMQ6xqGGUxSVIztNnZGSSMYeBc0EXUun6YUcjbsrKYjbrMxhA5tcQR5KVS4fFFGGRRRxxtFg1rGgW+fequt6GUUrs0lHAXbSWtMd+8MIBRAUhyIeOdwfKwt1K7/E5eabQdLxU1XZ0kZngjv29XmywtdbRken7x17cAtVhEeaUHcz2j37vX4Kqp4GRsDImNjY3RrGNDWjuAV/hkeRv3jq7+isNnUzJ6kOY2zG55534X5nllZMzPLGEE5lX8b12Ch05UsLftVOUFcpCuy4yBC/RdCg1EioK9tjcb9o+avKpqpK1ipKyBk7cDwpUTyw3CiCZO7VU9XI9hu3XkVFHSNo0kDmc7EjzCys2zJWH4RccvRWLZ2nXJaHtE0yKmZj8R2Sx/wAYCH45ENssY/O1RPdn3tYpzGFbmRc3Sqil6TxfVcXn7gJHnsXNmIvkOgyjzPmpcOzppDpYc026ZoV8yTMbbt6u6I7OAVDhsBWlooFqaGjZTizdd5VfLIXnNW1IFOCi07VLCvWaKGUhUacqSVHmagkGS61VdWQQQdQVQzHKeW4q/qmKhxCErP11GypHxajQqbDIWaJolR2io5618Z1GYeRTGdJIvrOyHg8FvrsWYl2dNGdL92antmad6vjImmRVIxuI7JY/42/1XKXpBENssfg4E+QTApnk2DSjxjirkyLk+eyoX9JGn/1hz+di1vqulNI95u7yGxWEGy5Xn4sh+tyZfO0aZq/ozrc7d3LmrulcqWhhKv6KFaulgbC0MYMlXSPLjcq0pgpjVHgYpAVuwZKMUqY4J6QhcIukFBniVbUUqvHsUd8ChSR3TzXLK1WHX3KlrMBB3LeSUajvw/kopiKcxLzOo6KA/VHkuDeiQGxo8l6a7DBwTf2UOCWByVwsFTdHLblc0eCW3LUx4WOClR0IG5ONiJQlyq6LDrK3hgsuzILLs1imMZZNEpY2rsmtCcpIQFC5PauqaULkgoM0KrqmjurxzFxfCoj47p0OWQrMIvuVJV9Ggdy9CfSrg6hHBRjEUeJeYS9D2n6o8k6HokB9X0XpRw0cE5uGjguiNyWILDUvRy25XFJg1ty0zMPHBd2Ug4J1sKEvVXS4dZWsFPZd2QroGqUyMBNlyGtTwhCfCBCQoQuJJCmFKhNORBc3JhQhNFGmlIhCBdTmroEqE61CU4JUITgQp4SoQnUKEiEIUkhTClQgKJc3JhQhMlGhOCELoXE4J4QhPBCnBKUIRhcQnBCES4v/2Q=="/>
          <p:cNvSpPr>
            <a:spLocks noChangeAspect="1" noChangeArrowheads="1"/>
          </p:cNvSpPr>
          <p:nvPr/>
        </p:nvSpPr>
        <p:spPr bwMode="auto">
          <a:xfrm>
            <a:off x="1984375" y="1603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Content Placeholder 2"/>
          <p:cNvSpPr>
            <a:spLocks noGrp="1"/>
          </p:cNvSpPr>
          <p:nvPr>
            <p:ph idx="1"/>
          </p:nvPr>
        </p:nvSpPr>
        <p:spPr>
          <a:xfrm>
            <a:off x="919942" y="843117"/>
            <a:ext cx="10252363" cy="5275759"/>
          </a:xfrm>
        </p:spPr>
        <p:txBody>
          <a:bodyPr>
            <a:noAutofit/>
          </a:bodyPr>
          <a:lstStyle/>
          <a:p>
            <a:r>
              <a:rPr lang="en-GB" dirty="0">
                <a:latin typeface="Comic Sans MS" pitchFamily="66" charset="0"/>
              </a:rPr>
              <a:t>Understand the full meaning of what is said</a:t>
            </a:r>
          </a:p>
          <a:p>
            <a:pPr>
              <a:buNone/>
            </a:pPr>
            <a:endParaRPr lang="en-GB" sz="2400" dirty="0">
              <a:latin typeface="Comic Sans MS" pitchFamily="66" charset="0"/>
            </a:endParaRPr>
          </a:p>
          <a:p>
            <a:r>
              <a:rPr lang="en-GB" dirty="0">
                <a:solidFill>
                  <a:schemeClr val="accent2">
                    <a:lumMod val="75000"/>
                  </a:schemeClr>
                </a:solidFill>
                <a:latin typeface="Comic Sans MS" pitchFamily="66" charset="0"/>
              </a:rPr>
              <a:t>Extend knowledge through lessons because earlier work has not been understood</a:t>
            </a:r>
          </a:p>
          <a:p>
            <a:pPr>
              <a:buNone/>
            </a:pPr>
            <a:endParaRPr lang="en-GB" sz="2400" dirty="0">
              <a:latin typeface="Comic Sans MS" pitchFamily="66" charset="0"/>
            </a:endParaRPr>
          </a:p>
          <a:p>
            <a:r>
              <a:rPr lang="en-GB" dirty="0">
                <a:latin typeface="Comic Sans MS" pitchFamily="66" charset="0"/>
              </a:rPr>
              <a:t>Learn through reading           </a:t>
            </a:r>
          </a:p>
          <a:p>
            <a:pPr>
              <a:buNone/>
            </a:pPr>
            <a:endParaRPr lang="en-GB" sz="2400" dirty="0">
              <a:latin typeface="Comic Sans MS" pitchFamily="66" charset="0"/>
            </a:endParaRPr>
          </a:p>
          <a:p>
            <a:r>
              <a:rPr lang="en-GB" dirty="0">
                <a:solidFill>
                  <a:srgbClr val="7030A0"/>
                </a:solidFill>
                <a:latin typeface="Comic Sans MS" pitchFamily="66" charset="0"/>
              </a:rPr>
              <a:t>Express their ideas and emotions clearly</a:t>
            </a:r>
          </a:p>
          <a:p>
            <a:pPr>
              <a:buNone/>
            </a:pPr>
            <a:endParaRPr lang="en-GB" sz="2400" dirty="0">
              <a:latin typeface="Comic Sans MS" pitchFamily="66" charset="0"/>
            </a:endParaRPr>
          </a:p>
          <a:p>
            <a:r>
              <a:rPr lang="en-GB" dirty="0">
                <a:solidFill>
                  <a:srgbClr val="0070C0"/>
                </a:solidFill>
                <a:latin typeface="Comic Sans MS" pitchFamily="66" charset="0"/>
              </a:rPr>
              <a:t>Demonstrate evidence of improved knowledge through writing</a:t>
            </a:r>
          </a:p>
          <a:p>
            <a:pPr marL="0" indent="0">
              <a:buNone/>
            </a:pPr>
            <a:endParaRPr lang="en-GB" sz="2400" dirty="0">
              <a:latin typeface="Comic Sans MS" pitchFamily="66" charset="0"/>
            </a:endParaRPr>
          </a:p>
        </p:txBody>
      </p:sp>
      <p:pic>
        <p:nvPicPr>
          <p:cNvPr id="2060" name="Picture 12" descr="http://blog.friendshipcircle.org/wp-content/uploads/2011/03/Fac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71965" y="2564905"/>
            <a:ext cx="1766261" cy="16592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17323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105DCD02-CCA2-1D4E-A2DE-12544589A1D1}" type="slidenum">
              <a:rPr lang="en-US" smtClean="0"/>
              <a:pPr/>
              <a:t>12</a:t>
            </a:fld>
            <a:endParaRPr lang="en-US"/>
          </a:p>
        </p:txBody>
      </p:sp>
      <p:pic>
        <p:nvPicPr>
          <p:cNvPr id="6" name="Picture 5"/>
          <p:cNvPicPr>
            <a:picLocks noChangeAspect="1"/>
          </p:cNvPicPr>
          <p:nvPr/>
        </p:nvPicPr>
        <p:blipFill rotWithShape="1">
          <a:blip r:embed="rId2"/>
          <a:srcRect l="2103" t="2290" r="5691"/>
          <a:stretch/>
        </p:blipFill>
        <p:spPr>
          <a:xfrm>
            <a:off x="2228850" y="1085850"/>
            <a:ext cx="7715250" cy="4876800"/>
          </a:xfrm>
          <a:prstGeom prst="rect">
            <a:avLst/>
          </a:prstGeom>
        </p:spPr>
      </p:pic>
    </p:spTree>
    <p:extLst>
      <p:ext uri="{BB962C8B-B14F-4D97-AF65-F5344CB8AC3E}">
        <p14:creationId xmlns:p14="http://schemas.microsoft.com/office/powerpoint/2010/main" val="34940308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 cluster of related difficulties</a:t>
            </a:r>
          </a:p>
        </p:txBody>
      </p:sp>
      <p:sp>
        <p:nvSpPr>
          <p:cNvPr id="3" name="Content Placeholder 2"/>
          <p:cNvSpPr>
            <a:spLocks noGrp="1"/>
          </p:cNvSpPr>
          <p:nvPr>
            <p:ph idx="1"/>
          </p:nvPr>
        </p:nvSpPr>
        <p:spPr/>
        <p:txBody>
          <a:bodyPr>
            <a:normAutofit/>
          </a:bodyPr>
          <a:lstStyle/>
          <a:p>
            <a:r>
              <a:rPr lang="en-GB" dirty="0"/>
              <a:t>ADHD – Attention Deficit Hyperactivity Disorder</a:t>
            </a:r>
          </a:p>
          <a:p>
            <a:r>
              <a:rPr lang="en-GB" dirty="0"/>
              <a:t>Dyspraxia</a:t>
            </a:r>
          </a:p>
          <a:p>
            <a:r>
              <a:rPr lang="en-GB" dirty="0"/>
              <a:t>Dyslexia</a:t>
            </a:r>
          </a:p>
          <a:p>
            <a:r>
              <a:rPr lang="en-GB" dirty="0"/>
              <a:t>SLI – specific language impairment (now DLD)</a:t>
            </a:r>
          </a:p>
          <a:p>
            <a:r>
              <a:rPr lang="en-GB" dirty="0"/>
              <a:t>ASD – Autistic Spectrum Disorder</a:t>
            </a:r>
          </a:p>
        </p:txBody>
      </p:sp>
      <p:sp>
        <p:nvSpPr>
          <p:cNvPr id="5" name="Slide Number Placeholder 4"/>
          <p:cNvSpPr>
            <a:spLocks noGrp="1"/>
          </p:cNvSpPr>
          <p:nvPr>
            <p:ph type="sldNum" sz="quarter" idx="12"/>
          </p:nvPr>
        </p:nvSpPr>
        <p:spPr/>
        <p:txBody>
          <a:bodyPr/>
          <a:lstStyle/>
          <a:p>
            <a:fld id="{105DCD02-CCA2-1D4E-A2DE-12544589A1D1}" type="slidenum">
              <a:rPr lang="en-US" smtClean="0"/>
              <a:pPr/>
              <a:t>13</a:t>
            </a:fld>
            <a:endParaRPr lang="en-US"/>
          </a:p>
        </p:txBody>
      </p:sp>
    </p:spTree>
    <p:extLst>
      <p:ext uri="{BB962C8B-B14F-4D97-AF65-F5344CB8AC3E}">
        <p14:creationId xmlns:p14="http://schemas.microsoft.com/office/powerpoint/2010/main" val="18515390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105DCD02-CCA2-1D4E-A2DE-12544589A1D1}" type="slidenum">
              <a:rPr lang="en-US" smtClean="0"/>
              <a:pPr/>
              <a:t>14</a:t>
            </a:fld>
            <a:endParaRPr lang="en-US"/>
          </a:p>
        </p:txBody>
      </p:sp>
      <p:pic>
        <p:nvPicPr>
          <p:cNvPr id="6" name="Picture 5"/>
          <p:cNvPicPr>
            <a:picLocks noChangeAspect="1"/>
          </p:cNvPicPr>
          <p:nvPr/>
        </p:nvPicPr>
        <p:blipFill rotWithShape="1">
          <a:blip r:embed="rId2"/>
          <a:srcRect r="2099"/>
          <a:stretch/>
        </p:blipFill>
        <p:spPr>
          <a:xfrm>
            <a:off x="2238376" y="600075"/>
            <a:ext cx="7553325" cy="5657850"/>
          </a:xfrm>
          <a:prstGeom prst="rect">
            <a:avLst/>
          </a:prstGeom>
        </p:spPr>
      </p:pic>
    </p:spTree>
    <p:extLst>
      <p:ext uri="{BB962C8B-B14F-4D97-AF65-F5344CB8AC3E}">
        <p14:creationId xmlns:p14="http://schemas.microsoft.com/office/powerpoint/2010/main" val="7030396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ADHD – neurological explanations</a:t>
            </a:r>
          </a:p>
        </p:txBody>
      </p:sp>
      <p:sp>
        <p:nvSpPr>
          <p:cNvPr id="3" name="Content Placeholder 2"/>
          <p:cNvSpPr>
            <a:spLocks noGrp="1"/>
          </p:cNvSpPr>
          <p:nvPr>
            <p:ph idx="1"/>
          </p:nvPr>
        </p:nvSpPr>
        <p:spPr/>
        <p:txBody>
          <a:bodyPr/>
          <a:lstStyle/>
          <a:p>
            <a:r>
              <a:rPr lang="en-GB" dirty="0"/>
              <a:t>Attentional regulation and impulse control</a:t>
            </a:r>
          </a:p>
          <a:p>
            <a:pPr lvl="1"/>
            <a:r>
              <a:rPr lang="en-GB" dirty="0"/>
              <a:t>Central executive dysfunction</a:t>
            </a:r>
          </a:p>
          <a:p>
            <a:pPr lvl="1"/>
            <a:r>
              <a:rPr lang="en-GB" dirty="0"/>
              <a:t>Pre-frontal lobes implicated</a:t>
            </a:r>
          </a:p>
          <a:p>
            <a:pPr lvl="1"/>
            <a:r>
              <a:rPr lang="en-GB" dirty="0"/>
              <a:t>Poor planning and self-monitoring</a:t>
            </a:r>
          </a:p>
          <a:p>
            <a:r>
              <a:rPr lang="en-GB" dirty="0"/>
              <a:t>Hyperactivity</a:t>
            </a:r>
          </a:p>
          <a:p>
            <a:pPr lvl="1"/>
            <a:r>
              <a:rPr lang="en-GB" dirty="0"/>
              <a:t>Reticular activating system implicated, need for stimulation</a:t>
            </a:r>
          </a:p>
        </p:txBody>
      </p:sp>
    </p:spTree>
    <p:extLst>
      <p:ext uri="{BB962C8B-B14F-4D97-AF65-F5344CB8AC3E}">
        <p14:creationId xmlns:p14="http://schemas.microsoft.com/office/powerpoint/2010/main" val="17085907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Impact on literacy</a:t>
            </a:r>
          </a:p>
        </p:txBody>
      </p:sp>
      <p:sp>
        <p:nvSpPr>
          <p:cNvPr id="3" name="Content Placeholder 2"/>
          <p:cNvSpPr>
            <a:spLocks noGrp="1"/>
          </p:cNvSpPr>
          <p:nvPr>
            <p:ph idx="1"/>
          </p:nvPr>
        </p:nvSpPr>
        <p:spPr/>
        <p:txBody>
          <a:bodyPr>
            <a:normAutofit fontScale="85000" lnSpcReduction="20000"/>
          </a:bodyPr>
          <a:lstStyle/>
          <a:p>
            <a:r>
              <a:rPr lang="en-GB" dirty="0"/>
              <a:t>Failure to start task </a:t>
            </a:r>
          </a:p>
          <a:p>
            <a:r>
              <a:rPr lang="en-GB" dirty="0"/>
              <a:t>Runs out of time to finish task</a:t>
            </a:r>
          </a:p>
          <a:p>
            <a:r>
              <a:rPr lang="en-GB" dirty="0"/>
              <a:t>Easily distracted by others and by self</a:t>
            </a:r>
          </a:p>
          <a:p>
            <a:r>
              <a:rPr lang="en-GB" dirty="0"/>
              <a:t>Poor organisation of ideas</a:t>
            </a:r>
          </a:p>
          <a:p>
            <a:r>
              <a:rPr lang="en-GB" dirty="0"/>
              <a:t>Incomplete sentences, spellings, words</a:t>
            </a:r>
          </a:p>
          <a:p>
            <a:r>
              <a:rPr lang="en-GB" dirty="0"/>
              <a:t>Poor handwriting due to inattentiveness</a:t>
            </a:r>
          </a:p>
          <a:p>
            <a:r>
              <a:rPr lang="en-GB" dirty="0"/>
              <a:t>Emotional reactions to work</a:t>
            </a:r>
          </a:p>
          <a:p>
            <a:r>
              <a:rPr lang="en-GB" dirty="0"/>
              <a:t>Good verbally (when focused) but poor in writing</a:t>
            </a:r>
          </a:p>
          <a:p>
            <a:r>
              <a:rPr lang="en-GB" dirty="0"/>
              <a:t>Lots of interesting and diverse ideas, difficulty selecting which ones to follow</a:t>
            </a:r>
          </a:p>
        </p:txBody>
      </p:sp>
    </p:spTree>
    <p:extLst>
      <p:ext uri="{BB962C8B-B14F-4D97-AF65-F5344CB8AC3E}">
        <p14:creationId xmlns:p14="http://schemas.microsoft.com/office/powerpoint/2010/main" val="28941019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Handwriting regulation</a:t>
            </a:r>
          </a:p>
        </p:txBody>
      </p:sp>
      <p:sp>
        <p:nvSpPr>
          <p:cNvPr id="3" name="Content Placeholder 2"/>
          <p:cNvSpPr>
            <a:spLocks noGrp="1"/>
          </p:cNvSpPr>
          <p:nvPr>
            <p:ph idx="1"/>
          </p:nvPr>
        </p:nvSpPr>
        <p:spPr/>
        <p:txBody>
          <a:bodyPr/>
          <a:lstStyle/>
          <a:p>
            <a:r>
              <a:rPr lang="en-GB" dirty="0"/>
              <a:t>Poor attention to letter formation &amp;</a:t>
            </a:r>
          </a:p>
          <a:p>
            <a:r>
              <a:rPr lang="en-GB" dirty="0"/>
              <a:t>Lapses of attention to task &amp;</a:t>
            </a:r>
          </a:p>
          <a:p>
            <a:r>
              <a:rPr lang="en-GB" dirty="0"/>
              <a:t>Ease of distraction &amp;</a:t>
            </a:r>
          </a:p>
          <a:p>
            <a:r>
              <a:rPr lang="en-GB" dirty="0"/>
              <a:t>Impulsivity and tendency to rush</a:t>
            </a:r>
          </a:p>
          <a:p>
            <a:endParaRPr lang="en-GB" dirty="0"/>
          </a:p>
          <a:p>
            <a:r>
              <a:rPr lang="en-GB" dirty="0"/>
              <a:t>= poor handwriting</a:t>
            </a:r>
          </a:p>
        </p:txBody>
      </p:sp>
    </p:spTree>
    <p:extLst>
      <p:ext uri="{BB962C8B-B14F-4D97-AF65-F5344CB8AC3E}">
        <p14:creationId xmlns:p14="http://schemas.microsoft.com/office/powerpoint/2010/main" val="33713121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AD656-91C7-0B87-6D0D-957150D1F7AB}"/>
              </a:ext>
            </a:extLst>
          </p:cNvPr>
          <p:cNvSpPr>
            <a:spLocks noGrp="1"/>
          </p:cNvSpPr>
          <p:nvPr>
            <p:ph type="title"/>
          </p:nvPr>
        </p:nvSpPr>
        <p:spPr/>
        <p:txBody>
          <a:bodyPr>
            <a:normAutofit/>
          </a:bodyPr>
          <a:lstStyle/>
          <a:p>
            <a:r>
              <a:rPr lang="en-GB" b="1" i="0" dirty="0">
                <a:solidFill>
                  <a:srgbClr val="1A1A1A"/>
                </a:solidFill>
                <a:effectLst/>
                <a:latin typeface="inherit"/>
              </a:rPr>
              <a:t>Attention Deficit Hyperactivity Disorder (ADHD)</a:t>
            </a:r>
            <a:br>
              <a:rPr lang="en-GB" b="1" i="0" dirty="0">
                <a:solidFill>
                  <a:srgbClr val="1A1A1A"/>
                </a:solidFill>
                <a:effectLst/>
                <a:latin typeface="inherit"/>
              </a:rPr>
            </a:br>
            <a:endParaRPr lang="en-GB" dirty="0"/>
          </a:p>
        </p:txBody>
      </p:sp>
      <p:sp>
        <p:nvSpPr>
          <p:cNvPr id="3" name="Content Placeholder 2">
            <a:extLst>
              <a:ext uri="{FF2B5EF4-FFF2-40B4-BE49-F238E27FC236}">
                <a16:creationId xmlns:a16="http://schemas.microsoft.com/office/drawing/2014/main" id="{2CDC9B6A-623A-A01B-BF0A-DFF83185BB41}"/>
              </a:ext>
            </a:extLst>
          </p:cNvPr>
          <p:cNvSpPr>
            <a:spLocks noGrp="1"/>
          </p:cNvSpPr>
          <p:nvPr>
            <p:ph idx="1"/>
          </p:nvPr>
        </p:nvSpPr>
        <p:spPr/>
        <p:txBody>
          <a:bodyPr/>
          <a:lstStyle/>
          <a:p>
            <a:r>
              <a:rPr lang="en-GB" b="0" i="0" dirty="0">
                <a:solidFill>
                  <a:srgbClr val="1A1A1A"/>
                </a:solidFill>
                <a:effectLst/>
                <a:latin typeface="LDN Kono BDA"/>
              </a:rPr>
              <a:t>ADHD is a neurodevelopmental disorder which has features relating to both specific learning difficulties and mental health. There are three main presentations of ADHD: predominantly inattentive, predominantly hyperactive and impulsive or combined presentation which includes symptoms of both. These symptoms are present in multiple settings, such as at school, at home or at work, and affect or reduce the quality of social, academic or occupational functioning</a:t>
            </a:r>
          </a:p>
          <a:p>
            <a:endParaRPr lang="en-GB" dirty="0"/>
          </a:p>
        </p:txBody>
      </p:sp>
    </p:spTree>
    <p:extLst>
      <p:ext uri="{BB962C8B-B14F-4D97-AF65-F5344CB8AC3E}">
        <p14:creationId xmlns:p14="http://schemas.microsoft.com/office/powerpoint/2010/main" val="32823447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16880-A98B-14E5-0C60-24CFFC2E9974}"/>
              </a:ext>
            </a:extLst>
          </p:cNvPr>
          <p:cNvSpPr>
            <a:spLocks noGrp="1"/>
          </p:cNvSpPr>
          <p:nvPr>
            <p:ph type="title"/>
          </p:nvPr>
        </p:nvSpPr>
        <p:spPr/>
        <p:txBody>
          <a:bodyPr/>
          <a:lstStyle/>
          <a:p>
            <a:r>
              <a:rPr lang="en-GB" dirty="0"/>
              <a:t>ADHD</a:t>
            </a:r>
          </a:p>
        </p:txBody>
      </p:sp>
      <p:sp>
        <p:nvSpPr>
          <p:cNvPr id="3" name="Content Placeholder 2">
            <a:extLst>
              <a:ext uri="{FF2B5EF4-FFF2-40B4-BE49-F238E27FC236}">
                <a16:creationId xmlns:a16="http://schemas.microsoft.com/office/drawing/2014/main" id="{36C4AEF2-AA87-8D26-2BC0-DB27FCF7DB03}"/>
              </a:ext>
            </a:extLst>
          </p:cNvPr>
          <p:cNvSpPr>
            <a:spLocks noGrp="1"/>
          </p:cNvSpPr>
          <p:nvPr>
            <p:ph idx="1"/>
          </p:nvPr>
        </p:nvSpPr>
        <p:spPr/>
        <p:txBody>
          <a:bodyPr>
            <a:normAutofit fontScale="55000" lnSpcReduction="20000"/>
          </a:bodyPr>
          <a:lstStyle/>
          <a:p>
            <a:pPr fontAlgn="base"/>
            <a:r>
              <a:rPr lang="en-GB" dirty="0">
                <a:effectLst/>
              </a:rPr>
              <a:t>Common ADHD symptoms include:</a:t>
            </a:r>
          </a:p>
          <a:p>
            <a:pPr fontAlgn="base">
              <a:buFont typeface="Arial" panose="020B0604020202020204" pitchFamily="34" charset="0"/>
              <a:buChar char="•"/>
            </a:pPr>
            <a:r>
              <a:rPr lang="en-GB" dirty="0">
                <a:effectLst/>
                <a:latin typeface="inherit"/>
              </a:rPr>
              <a:t>Inattention</a:t>
            </a:r>
          </a:p>
          <a:p>
            <a:pPr fontAlgn="base">
              <a:buFont typeface="Arial" panose="020B0604020202020204" pitchFamily="34" charset="0"/>
              <a:buChar char="•"/>
            </a:pPr>
            <a:r>
              <a:rPr lang="en-GB" dirty="0">
                <a:effectLst/>
                <a:latin typeface="inherit"/>
              </a:rPr>
              <a:t>lack of focus</a:t>
            </a:r>
          </a:p>
          <a:p>
            <a:pPr fontAlgn="base">
              <a:buFont typeface="Arial" panose="020B0604020202020204" pitchFamily="34" charset="0"/>
              <a:buChar char="•"/>
            </a:pPr>
            <a:r>
              <a:rPr lang="en-GB" dirty="0">
                <a:effectLst/>
                <a:latin typeface="inherit"/>
              </a:rPr>
              <a:t>Poor time management</a:t>
            </a:r>
          </a:p>
          <a:p>
            <a:pPr fontAlgn="base">
              <a:buFont typeface="Arial" panose="020B0604020202020204" pitchFamily="34" charset="0"/>
              <a:buChar char="•"/>
            </a:pPr>
            <a:r>
              <a:rPr lang="en-GB" dirty="0">
                <a:effectLst/>
                <a:latin typeface="inherit"/>
              </a:rPr>
              <a:t>Weak impulse control</a:t>
            </a:r>
          </a:p>
          <a:p>
            <a:pPr fontAlgn="base">
              <a:buFont typeface="Arial" panose="020B0604020202020204" pitchFamily="34" charset="0"/>
              <a:buChar char="•"/>
            </a:pPr>
            <a:r>
              <a:rPr lang="en-GB" dirty="0">
                <a:effectLst/>
                <a:latin typeface="inherit"/>
              </a:rPr>
              <a:t>Emotional dysregulation</a:t>
            </a:r>
          </a:p>
          <a:p>
            <a:pPr fontAlgn="base">
              <a:buFont typeface="Arial" panose="020B0604020202020204" pitchFamily="34" charset="0"/>
              <a:buChar char="•"/>
            </a:pPr>
            <a:r>
              <a:rPr lang="en-GB" dirty="0">
                <a:effectLst/>
                <a:latin typeface="inherit"/>
              </a:rPr>
              <a:t>Hyperfocus</a:t>
            </a:r>
          </a:p>
          <a:p>
            <a:pPr fontAlgn="base">
              <a:buFont typeface="Arial" panose="020B0604020202020204" pitchFamily="34" charset="0"/>
              <a:buChar char="•"/>
            </a:pPr>
            <a:r>
              <a:rPr lang="en-GB" dirty="0">
                <a:effectLst/>
                <a:latin typeface="inherit"/>
              </a:rPr>
              <a:t>Hyperactivity</a:t>
            </a:r>
          </a:p>
          <a:p>
            <a:pPr fontAlgn="base">
              <a:buFont typeface="Arial" panose="020B0604020202020204" pitchFamily="34" charset="0"/>
              <a:buChar char="•"/>
            </a:pPr>
            <a:r>
              <a:rPr lang="en-GB" dirty="0">
                <a:effectLst/>
                <a:latin typeface="inherit"/>
              </a:rPr>
              <a:t>Executive dysfunction</a:t>
            </a:r>
          </a:p>
          <a:p>
            <a:pPr fontAlgn="base">
              <a:buFont typeface="Arial" panose="020B0604020202020204" pitchFamily="34" charset="0"/>
              <a:buChar char="•"/>
            </a:pPr>
            <a:r>
              <a:rPr lang="en-GB" dirty="0">
                <a:effectLst/>
                <a:latin typeface="inherit"/>
              </a:rPr>
              <a:t>Poor working memory</a:t>
            </a:r>
          </a:p>
          <a:p>
            <a:pPr marL="0" indent="0">
              <a:buNone/>
            </a:pPr>
            <a:br>
              <a:rPr lang="en-GB" dirty="0">
                <a:effectLst/>
              </a:rPr>
            </a:br>
            <a:endParaRPr lang="en-GB" dirty="0"/>
          </a:p>
        </p:txBody>
      </p:sp>
    </p:spTree>
    <p:extLst>
      <p:ext uri="{BB962C8B-B14F-4D97-AF65-F5344CB8AC3E}">
        <p14:creationId xmlns:p14="http://schemas.microsoft.com/office/powerpoint/2010/main" val="5431640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492250-08F9-5B14-45F6-C11291A8892F}"/>
              </a:ext>
            </a:extLst>
          </p:cNvPr>
          <p:cNvSpPr>
            <a:spLocks noGrp="1"/>
          </p:cNvSpPr>
          <p:nvPr>
            <p:ph type="title"/>
          </p:nvPr>
        </p:nvSpPr>
        <p:spPr/>
        <p:txBody>
          <a:bodyPr/>
          <a:lstStyle/>
          <a:p>
            <a:r>
              <a:rPr lang="en-GB" dirty="0"/>
              <a:t>ADHD</a:t>
            </a:r>
          </a:p>
        </p:txBody>
      </p:sp>
      <p:sp>
        <p:nvSpPr>
          <p:cNvPr id="3" name="Content Placeholder 2">
            <a:extLst>
              <a:ext uri="{FF2B5EF4-FFF2-40B4-BE49-F238E27FC236}">
                <a16:creationId xmlns:a16="http://schemas.microsoft.com/office/drawing/2014/main" id="{1A110955-F8AE-6A0B-FAA8-F53B7E5AB2D1}"/>
              </a:ext>
            </a:extLst>
          </p:cNvPr>
          <p:cNvSpPr>
            <a:spLocks noGrp="1"/>
          </p:cNvSpPr>
          <p:nvPr>
            <p:ph idx="1"/>
          </p:nvPr>
        </p:nvSpPr>
        <p:spPr/>
        <p:txBody>
          <a:bodyPr>
            <a:normAutofit fontScale="92500" lnSpcReduction="20000"/>
          </a:bodyPr>
          <a:lstStyle/>
          <a:p>
            <a:r>
              <a:rPr lang="en-GB" b="0" i="0" dirty="0">
                <a:solidFill>
                  <a:srgbClr val="1A1A1A"/>
                </a:solidFill>
                <a:effectLst/>
                <a:latin typeface="LDN Kono BDA"/>
              </a:rPr>
              <a:t>Similarly to dyslexia, individuals with ADHD can show considerable strengths alongside their weaknesses and difficulties. These strengths may be associated with characteristics of ADHD such as the ability to hyperfocus, as well as increased creativity, imagination and problem solving. When supporting people with ADHD it's important to understand and build upon their individual strengths, as well as support them in managing difficulties that stem from inattention, hyperactivity or impulsive behaviour. It's also important to recognise the mental health impacts of ADHD when creating a system of support, as ADHD is known to co-occur with mental health conditions such as anxiety and depression.</a:t>
            </a:r>
            <a:br>
              <a:rPr lang="en-GB" dirty="0"/>
            </a:br>
            <a:br>
              <a:rPr lang="en-GB" dirty="0"/>
            </a:br>
            <a:r>
              <a:rPr lang="en-GB" b="0" i="0" dirty="0">
                <a:solidFill>
                  <a:srgbClr val="1A1A1A"/>
                </a:solidFill>
                <a:effectLst/>
                <a:latin typeface="LDN Kono BDA"/>
              </a:rPr>
              <a:t>Some examples of celebrities with ADHD are Emma Watson, Michael Phelps, Simone Biles, Justin Timberlake, Jamie Oliver and Solange Knowles.</a:t>
            </a:r>
            <a:endParaRPr lang="en-GB" dirty="0"/>
          </a:p>
        </p:txBody>
      </p:sp>
    </p:spTree>
    <p:extLst>
      <p:ext uri="{BB962C8B-B14F-4D97-AF65-F5344CB8AC3E}">
        <p14:creationId xmlns:p14="http://schemas.microsoft.com/office/powerpoint/2010/main" val="41245635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descr="Large skydiving group mid-air">
            <a:extLst>
              <a:ext uri="{FF2B5EF4-FFF2-40B4-BE49-F238E27FC236}">
                <a16:creationId xmlns:a16="http://schemas.microsoft.com/office/drawing/2014/main" id="{C1EF4D38-2956-1656-AC65-13A620EDD6AF}"/>
              </a:ext>
            </a:extLst>
          </p:cNvPr>
          <p:cNvPicPr>
            <a:picLocks noChangeAspect="1"/>
          </p:cNvPicPr>
          <p:nvPr/>
        </p:nvPicPr>
        <p:blipFill rotWithShape="1">
          <a:blip r:embed="rId2">
            <a:duotone>
              <a:prstClr val="black"/>
              <a:schemeClr val="tx2">
                <a:tint val="45000"/>
                <a:satMod val="400000"/>
              </a:schemeClr>
            </a:duotone>
            <a:alphaModFix amt="25000"/>
          </a:blip>
          <a:srcRect t="11570" b="3844"/>
          <a:stretch/>
        </p:blipFill>
        <p:spPr>
          <a:xfrm>
            <a:off x="20" y="10"/>
            <a:ext cx="12191980" cy="6857990"/>
          </a:xfrm>
          <a:prstGeom prst="rect">
            <a:avLst/>
          </a:prstGeom>
        </p:spPr>
      </p:pic>
      <p:sp>
        <p:nvSpPr>
          <p:cNvPr id="2" name="Title 1">
            <a:extLst>
              <a:ext uri="{FF2B5EF4-FFF2-40B4-BE49-F238E27FC236}">
                <a16:creationId xmlns:a16="http://schemas.microsoft.com/office/drawing/2014/main" id="{8A67395F-9EF4-28DF-1205-E2B22C16E647}"/>
              </a:ext>
            </a:extLst>
          </p:cNvPr>
          <p:cNvSpPr>
            <a:spLocks noGrp="1"/>
          </p:cNvSpPr>
          <p:nvPr>
            <p:ph type="title"/>
          </p:nvPr>
        </p:nvSpPr>
        <p:spPr>
          <a:xfrm>
            <a:off x="1024128" y="585216"/>
            <a:ext cx="9720072" cy="1499616"/>
          </a:xfrm>
        </p:spPr>
        <p:txBody>
          <a:bodyPr>
            <a:normAutofit/>
          </a:bodyPr>
          <a:lstStyle/>
          <a:p>
            <a:r>
              <a:rPr lang="en-GB">
                <a:solidFill>
                  <a:schemeClr val="tx1"/>
                </a:solidFill>
              </a:rPr>
              <a:t>ADHD Key Challenges</a:t>
            </a:r>
          </a:p>
        </p:txBody>
      </p:sp>
      <p:sp>
        <p:nvSpPr>
          <p:cNvPr id="3" name="Content Placeholder 2">
            <a:extLst>
              <a:ext uri="{FF2B5EF4-FFF2-40B4-BE49-F238E27FC236}">
                <a16:creationId xmlns:a16="http://schemas.microsoft.com/office/drawing/2014/main" id="{5551C752-BCFA-F25B-A413-FA476C04D972}"/>
              </a:ext>
            </a:extLst>
          </p:cNvPr>
          <p:cNvSpPr>
            <a:spLocks noGrp="1"/>
          </p:cNvSpPr>
          <p:nvPr>
            <p:ph idx="1"/>
          </p:nvPr>
        </p:nvSpPr>
        <p:spPr>
          <a:xfrm>
            <a:off x="946543" y="1765069"/>
            <a:ext cx="9720073" cy="4023360"/>
          </a:xfrm>
        </p:spPr>
        <p:txBody>
          <a:bodyPr>
            <a:normAutofit lnSpcReduction="10000"/>
          </a:bodyPr>
          <a:lstStyle/>
          <a:p>
            <a:r>
              <a:rPr lang="en-GB" dirty="0"/>
              <a:t>Organisational skills, getting around new places and making appropriate decisions.</a:t>
            </a:r>
          </a:p>
          <a:p>
            <a:r>
              <a:rPr lang="en-GB" dirty="0"/>
              <a:t>Impulsivity may show as difficulties in knowing which place to be in at the correct time</a:t>
            </a:r>
          </a:p>
          <a:p>
            <a:r>
              <a:rPr lang="en-GB" dirty="0"/>
              <a:t>Answering out of turn in tutorials</a:t>
            </a:r>
          </a:p>
          <a:p>
            <a:r>
              <a:rPr lang="en-GB" dirty="0"/>
              <a:t>Taking unnecessary risks and only thinking of the consequences afterwards.</a:t>
            </a:r>
          </a:p>
          <a:p>
            <a:r>
              <a:rPr lang="en-GB" dirty="0"/>
              <a:t>Poor  concentration which shows as difficulty in completing tasks or assignments</a:t>
            </a:r>
          </a:p>
        </p:txBody>
      </p:sp>
    </p:spTree>
    <p:extLst>
      <p:ext uri="{BB962C8B-B14F-4D97-AF65-F5344CB8AC3E}">
        <p14:creationId xmlns:p14="http://schemas.microsoft.com/office/powerpoint/2010/main" val="8534816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alendar">
            <a:extLst>
              <a:ext uri="{FF2B5EF4-FFF2-40B4-BE49-F238E27FC236}">
                <a16:creationId xmlns:a16="http://schemas.microsoft.com/office/drawing/2014/main" id="{21BF552B-1C06-901C-A25F-E7161D85FB71}"/>
              </a:ext>
            </a:extLst>
          </p:cNvPr>
          <p:cNvPicPr>
            <a:picLocks noChangeAspect="1"/>
          </p:cNvPicPr>
          <p:nvPr/>
        </p:nvPicPr>
        <p:blipFill rotWithShape="1">
          <a:blip r:embed="rId2">
            <a:duotone>
              <a:prstClr val="black"/>
              <a:schemeClr val="tx2">
                <a:tint val="45000"/>
                <a:satMod val="400000"/>
              </a:schemeClr>
            </a:duotone>
            <a:alphaModFix amt="25000"/>
          </a:blip>
          <a:srcRect t="15730"/>
          <a:stretch/>
        </p:blipFill>
        <p:spPr>
          <a:xfrm>
            <a:off x="20" y="10"/>
            <a:ext cx="12191980" cy="6857990"/>
          </a:xfrm>
          <a:prstGeom prst="rect">
            <a:avLst/>
          </a:prstGeom>
        </p:spPr>
      </p:pic>
      <p:sp>
        <p:nvSpPr>
          <p:cNvPr id="2" name="Title 1">
            <a:extLst>
              <a:ext uri="{FF2B5EF4-FFF2-40B4-BE49-F238E27FC236}">
                <a16:creationId xmlns:a16="http://schemas.microsoft.com/office/drawing/2014/main" id="{B185A318-51B3-B2C2-100A-522128A17C3B}"/>
              </a:ext>
            </a:extLst>
          </p:cNvPr>
          <p:cNvSpPr>
            <a:spLocks noGrp="1"/>
          </p:cNvSpPr>
          <p:nvPr>
            <p:ph type="title"/>
          </p:nvPr>
        </p:nvSpPr>
        <p:spPr>
          <a:xfrm>
            <a:off x="1024128" y="585216"/>
            <a:ext cx="9720072" cy="1499616"/>
          </a:xfrm>
        </p:spPr>
        <p:txBody>
          <a:bodyPr>
            <a:normAutofit/>
          </a:bodyPr>
          <a:lstStyle/>
          <a:p>
            <a:r>
              <a:rPr lang="en-GB">
                <a:solidFill>
                  <a:schemeClr val="tx1"/>
                </a:solidFill>
              </a:rPr>
              <a:t>ADHD Key challenges</a:t>
            </a:r>
          </a:p>
        </p:txBody>
      </p:sp>
      <p:sp>
        <p:nvSpPr>
          <p:cNvPr id="3" name="Content Placeholder 2">
            <a:extLst>
              <a:ext uri="{FF2B5EF4-FFF2-40B4-BE49-F238E27FC236}">
                <a16:creationId xmlns:a16="http://schemas.microsoft.com/office/drawing/2014/main" id="{0F99D86C-CF89-478B-CA68-9156A5EE8073}"/>
              </a:ext>
            </a:extLst>
          </p:cNvPr>
          <p:cNvSpPr>
            <a:spLocks noGrp="1"/>
          </p:cNvSpPr>
          <p:nvPr>
            <p:ph idx="1"/>
          </p:nvPr>
        </p:nvSpPr>
        <p:spPr>
          <a:xfrm>
            <a:off x="1079546" y="1759527"/>
            <a:ext cx="9720073" cy="4023360"/>
          </a:xfrm>
        </p:spPr>
        <p:txBody>
          <a:bodyPr>
            <a:normAutofit fontScale="92500" lnSpcReduction="20000"/>
          </a:bodyPr>
          <a:lstStyle/>
          <a:p>
            <a:r>
              <a:rPr lang="en-GB" dirty="0"/>
              <a:t>Drifting off in meetings or lectures or when undertaking a task</a:t>
            </a:r>
          </a:p>
          <a:p>
            <a:r>
              <a:rPr lang="en-GB" dirty="0"/>
              <a:t>Poor time management seen as difficulties completing tasks in time</a:t>
            </a:r>
          </a:p>
          <a:p>
            <a:r>
              <a:rPr lang="en-GB" dirty="0"/>
              <a:t>Getting to places on time, or answering questions in a given time frame, and understanding how much time a task will take  to be finished.</a:t>
            </a:r>
          </a:p>
          <a:p>
            <a:r>
              <a:rPr lang="en-GB" dirty="0"/>
              <a:t>Fidgety when having to sit for any length of time or feeling restless inside</a:t>
            </a:r>
          </a:p>
          <a:p>
            <a:r>
              <a:rPr lang="en-GB" dirty="0"/>
              <a:t>Lose interest in a task before the end is completed</a:t>
            </a:r>
          </a:p>
          <a:p>
            <a:r>
              <a:rPr lang="en-GB" dirty="0"/>
              <a:t>Initiation difficulties i.e. </a:t>
            </a:r>
            <a:r>
              <a:rPr lang="en-GB" dirty="0" err="1"/>
              <a:t>difficultes</a:t>
            </a:r>
            <a:r>
              <a:rPr lang="en-GB" dirty="0"/>
              <a:t> getting off the starting block  to get work completed – instead spending time doing anything else to avoid it.</a:t>
            </a:r>
          </a:p>
        </p:txBody>
      </p:sp>
    </p:spTree>
    <p:extLst>
      <p:ext uri="{BB962C8B-B14F-4D97-AF65-F5344CB8AC3E}">
        <p14:creationId xmlns:p14="http://schemas.microsoft.com/office/powerpoint/2010/main" val="15363733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ADHD</a:t>
            </a:r>
          </a:p>
        </p:txBody>
      </p:sp>
      <p:sp>
        <p:nvSpPr>
          <p:cNvPr id="3" name="Content Placeholder 2"/>
          <p:cNvSpPr>
            <a:spLocks noGrp="1"/>
          </p:cNvSpPr>
          <p:nvPr>
            <p:ph idx="1"/>
          </p:nvPr>
        </p:nvSpPr>
        <p:spPr/>
        <p:txBody>
          <a:bodyPr>
            <a:normAutofit/>
          </a:bodyPr>
          <a:lstStyle/>
          <a:p>
            <a:r>
              <a:rPr lang="en-GB" dirty="0"/>
              <a:t>Triad of </a:t>
            </a:r>
          </a:p>
          <a:p>
            <a:pPr lvl="1"/>
            <a:r>
              <a:rPr lang="en-GB" dirty="0"/>
              <a:t>Inattention – poor attentional control</a:t>
            </a:r>
          </a:p>
          <a:p>
            <a:pPr lvl="1"/>
            <a:r>
              <a:rPr lang="en-GB" dirty="0"/>
              <a:t>Impulsivity – poor inhibition</a:t>
            </a:r>
          </a:p>
          <a:p>
            <a:pPr lvl="1"/>
            <a:r>
              <a:rPr lang="en-GB" dirty="0"/>
              <a:t>Hyperactivity </a:t>
            </a:r>
          </a:p>
          <a:p>
            <a:pPr marL="457200" lvl="1" indent="0">
              <a:buNone/>
            </a:pPr>
            <a:endParaRPr lang="en-GB" dirty="0"/>
          </a:p>
        </p:txBody>
      </p:sp>
      <p:sp>
        <p:nvSpPr>
          <p:cNvPr id="5" name="Slide Number Placeholder 4"/>
          <p:cNvSpPr>
            <a:spLocks noGrp="1"/>
          </p:cNvSpPr>
          <p:nvPr>
            <p:ph type="sldNum" sz="quarter" idx="12"/>
          </p:nvPr>
        </p:nvSpPr>
        <p:spPr/>
        <p:txBody>
          <a:bodyPr/>
          <a:lstStyle/>
          <a:p>
            <a:fld id="{105DCD02-CCA2-1D4E-A2DE-12544589A1D1}" type="slidenum">
              <a:rPr lang="en-US" smtClean="0"/>
              <a:pPr/>
              <a:t>23</a:t>
            </a:fld>
            <a:endParaRPr lang="en-US"/>
          </a:p>
        </p:txBody>
      </p:sp>
    </p:spTree>
    <p:extLst>
      <p:ext uri="{BB962C8B-B14F-4D97-AF65-F5344CB8AC3E}">
        <p14:creationId xmlns:p14="http://schemas.microsoft.com/office/powerpoint/2010/main" val="895280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E266E-4E19-9283-EF88-D47348127757}"/>
              </a:ext>
            </a:extLst>
          </p:cNvPr>
          <p:cNvSpPr>
            <a:spLocks noGrp="1"/>
          </p:cNvSpPr>
          <p:nvPr>
            <p:ph type="title"/>
          </p:nvPr>
        </p:nvSpPr>
        <p:spPr/>
        <p:txBody>
          <a:bodyPr/>
          <a:lstStyle/>
          <a:p>
            <a:r>
              <a:rPr lang="en-GB" dirty="0"/>
              <a:t>Developmental Coordination Disorder (DCD)</a:t>
            </a:r>
            <a:br>
              <a:rPr lang="en-GB" dirty="0"/>
            </a:br>
            <a:r>
              <a:rPr lang="en-GB" dirty="0"/>
              <a:t>Dyspraxia</a:t>
            </a:r>
          </a:p>
        </p:txBody>
      </p:sp>
      <p:sp>
        <p:nvSpPr>
          <p:cNvPr id="3" name="Content Placeholder 2">
            <a:extLst>
              <a:ext uri="{FF2B5EF4-FFF2-40B4-BE49-F238E27FC236}">
                <a16:creationId xmlns:a16="http://schemas.microsoft.com/office/drawing/2014/main" id="{FCE1A1CC-52BC-3340-964E-D6F61F1E26DA}"/>
              </a:ext>
            </a:extLst>
          </p:cNvPr>
          <p:cNvSpPr>
            <a:spLocks noGrp="1"/>
          </p:cNvSpPr>
          <p:nvPr>
            <p:ph idx="1"/>
          </p:nvPr>
        </p:nvSpPr>
        <p:spPr/>
        <p:txBody>
          <a:bodyPr>
            <a:normAutofit lnSpcReduction="10000"/>
          </a:bodyPr>
          <a:lstStyle/>
          <a:p>
            <a:pPr algn="l" fontAlgn="base"/>
            <a:r>
              <a:rPr lang="en-GB" b="0" i="0" dirty="0">
                <a:solidFill>
                  <a:srgbClr val="1A1A1A"/>
                </a:solidFill>
                <a:effectLst/>
                <a:latin typeface="LDN Kono BDA"/>
              </a:rPr>
              <a:t>Developmental Coordination Disorder (DCD), also known as dyspraxia, is a common disorder affecting fine and/or gross motor coordination in children and adults. This condition is formally recognised by international organisations including the World Health Organisation.</a:t>
            </a:r>
          </a:p>
          <a:p>
            <a:pPr algn="l" fontAlgn="base"/>
            <a:r>
              <a:rPr lang="en-GB" b="0" i="0" dirty="0">
                <a:solidFill>
                  <a:srgbClr val="1A1A1A"/>
                </a:solidFill>
                <a:effectLst/>
                <a:latin typeface="LDN Kono BDA"/>
              </a:rPr>
              <a:t>DCD is distinct from other motor disorders such as cerebral palsy and stroke. The range of intellectual ability is in line with the general population. Individuals may vary in how their difficulties present; these may change over time depending on environmental demands and life experience, and will persist into adulthood.</a:t>
            </a:r>
          </a:p>
          <a:p>
            <a:endParaRPr lang="en-GB" dirty="0"/>
          </a:p>
        </p:txBody>
      </p:sp>
    </p:spTree>
    <p:extLst>
      <p:ext uri="{BB962C8B-B14F-4D97-AF65-F5344CB8AC3E}">
        <p14:creationId xmlns:p14="http://schemas.microsoft.com/office/powerpoint/2010/main" val="28779674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A5B9B-7F67-1229-9BBC-B66BF30EA941}"/>
              </a:ext>
            </a:extLst>
          </p:cNvPr>
          <p:cNvSpPr>
            <a:spLocks noGrp="1"/>
          </p:cNvSpPr>
          <p:nvPr>
            <p:ph type="title"/>
          </p:nvPr>
        </p:nvSpPr>
        <p:spPr/>
        <p:txBody>
          <a:bodyPr/>
          <a:lstStyle/>
          <a:p>
            <a:r>
              <a:rPr lang="en-GB" dirty="0"/>
              <a:t>DCD/Dyspraxia</a:t>
            </a:r>
          </a:p>
        </p:txBody>
      </p:sp>
      <p:sp>
        <p:nvSpPr>
          <p:cNvPr id="3" name="Content Placeholder 2">
            <a:extLst>
              <a:ext uri="{FF2B5EF4-FFF2-40B4-BE49-F238E27FC236}">
                <a16:creationId xmlns:a16="http://schemas.microsoft.com/office/drawing/2014/main" id="{A795C991-E1AF-CFC0-289E-D64F2DEDDBB7}"/>
              </a:ext>
            </a:extLst>
          </p:cNvPr>
          <p:cNvSpPr>
            <a:spLocks noGrp="1"/>
          </p:cNvSpPr>
          <p:nvPr>
            <p:ph idx="1"/>
          </p:nvPr>
        </p:nvSpPr>
        <p:spPr/>
        <p:txBody>
          <a:bodyPr/>
          <a:lstStyle/>
          <a:p>
            <a:r>
              <a:rPr lang="en-GB" b="0" i="0" dirty="0">
                <a:solidFill>
                  <a:srgbClr val="1A1A1A"/>
                </a:solidFill>
                <a:effectLst/>
                <a:latin typeface="LDN Kono BDA"/>
              </a:rPr>
              <a:t>An individual’s coordination difficulties may affect participation and functioning of everyday life skills in education, work and employment. Children may present with difficulties with self-care, writing, typing, riding a bike, play as well as other educational and recreational activities. In adulthood many of these difficulties will continue, as well as learning new skills at home, in education and work, such as driving a car and DIY.</a:t>
            </a:r>
            <a:endParaRPr lang="en-GB" dirty="0"/>
          </a:p>
        </p:txBody>
      </p:sp>
    </p:spTree>
    <p:extLst>
      <p:ext uri="{BB962C8B-B14F-4D97-AF65-F5344CB8AC3E}">
        <p14:creationId xmlns:p14="http://schemas.microsoft.com/office/powerpoint/2010/main" val="16476107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Dyspraxia</a:t>
            </a:r>
          </a:p>
        </p:txBody>
      </p:sp>
      <p:sp>
        <p:nvSpPr>
          <p:cNvPr id="3" name="Content Placeholder 2"/>
          <p:cNvSpPr>
            <a:spLocks noGrp="1"/>
          </p:cNvSpPr>
          <p:nvPr>
            <p:ph idx="1"/>
          </p:nvPr>
        </p:nvSpPr>
        <p:spPr/>
        <p:txBody>
          <a:bodyPr/>
          <a:lstStyle/>
          <a:p>
            <a:r>
              <a:rPr lang="en-GB" dirty="0"/>
              <a:t>Cerebellum implicated</a:t>
            </a:r>
          </a:p>
          <a:p>
            <a:r>
              <a:rPr lang="en-GB" dirty="0"/>
              <a:t>Poor co-ordination Poor organisation of ideas, get jumbled up easily</a:t>
            </a:r>
          </a:p>
          <a:p>
            <a:r>
              <a:rPr lang="en-GB" dirty="0"/>
              <a:t>Verbal dyspraxia</a:t>
            </a:r>
          </a:p>
          <a:p>
            <a:r>
              <a:rPr lang="en-GB" dirty="0"/>
              <a:t>Dysgraphia (poor handwriting)</a:t>
            </a:r>
          </a:p>
        </p:txBody>
      </p:sp>
    </p:spTree>
    <p:extLst>
      <p:ext uri="{BB962C8B-B14F-4D97-AF65-F5344CB8AC3E}">
        <p14:creationId xmlns:p14="http://schemas.microsoft.com/office/powerpoint/2010/main" val="11793098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riting an appointment on a paper agenda">
            <a:extLst>
              <a:ext uri="{FF2B5EF4-FFF2-40B4-BE49-F238E27FC236}">
                <a16:creationId xmlns:a16="http://schemas.microsoft.com/office/drawing/2014/main" id="{A96CDBBC-6D4E-2DC8-79E3-51735FE4E595}"/>
              </a:ext>
            </a:extLst>
          </p:cNvPr>
          <p:cNvPicPr>
            <a:picLocks noChangeAspect="1"/>
          </p:cNvPicPr>
          <p:nvPr/>
        </p:nvPicPr>
        <p:blipFill rotWithShape="1">
          <a:blip r:embed="rId2">
            <a:duotone>
              <a:prstClr val="black"/>
              <a:schemeClr val="tx2">
                <a:tint val="45000"/>
                <a:satMod val="400000"/>
              </a:schemeClr>
            </a:duotone>
            <a:alphaModFix amt="25000"/>
          </a:blip>
          <a:srcRect t="15730"/>
          <a:stretch/>
        </p:blipFill>
        <p:spPr>
          <a:xfrm>
            <a:off x="20" y="10"/>
            <a:ext cx="12191980" cy="6857990"/>
          </a:xfrm>
          <a:prstGeom prst="rect">
            <a:avLst/>
          </a:prstGeom>
        </p:spPr>
      </p:pic>
      <p:sp>
        <p:nvSpPr>
          <p:cNvPr id="2" name="Title 1">
            <a:extLst>
              <a:ext uri="{FF2B5EF4-FFF2-40B4-BE49-F238E27FC236}">
                <a16:creationId xmlns:a16="http://schemas.microsoft.com/office/drawing/2014/main" id="{771655CA-5E59-B0D3-EDFC-F25223B28E51}"/>
              </a:ext>
            </a:extLst>
          </p:cNvPr>
          <p:cNvSpPr>
            <a:spLocks noGrp="1"/>
          </p:cNvSpPr>
          <p:nvPr>
            <p:ph type="title"/>
          </p:nvPr>
        </p:nvSpPr>
        <p:spPr>
          <a:xfrm>
            <a:off x="1024128" y="585216"/>
            <a:ext cx="9720072" cy="1499616"/>
          </a:xfrm>
        </p:spPr>
        <p:txBody>
          <a:bodyPr>
            <a:normAutofit/>
          </a:bodyPr>
          <a:lstStyle/>
          <a:p>
            <a:r>
              <a:rPr lang="en-GB">
                <a:solidFill>
                  <a:schemeClr val="tx1"/>
                </a:solidFill>
              </a:rPr>
              <a:t>Dyspraxia/DCD key challenges</a:t>
            </a:r>
          </a:p>
        </p:txBody>
      </p:sp>
      <p:sp>
        <p:nvSpPr>
          <p:cNvPr id="3" name="Content Placeholder 2">
            <a:extLst>
              <a:ext uri="{FF2B5EF4-FFF2-40B4-BE49-F238E27FC236}">
                <a16:creationId xmlns:a16="http://schemas.microsoft.com/office/drawing/2014/main" id="{6CEAC3FC-A4E9-9142-F9C1-FEBA6B5D0D7E}"/>
              </a:ext>
            </a:extLst>
          </p:cNvPr>
          <p:cNvSpPr>
            <a:spLocks noGrp="1"/>
          </p:cNvSpPr>
          <p:nvPr>
            <p:ph idx="1"/>
          </p:nvPr>
        </p:nvSpPr>
        <p:spPr>
          <a:xfrm>
            <a:off x="1024128" y="2286000"/>
            <a:ext cx="9720073" cy="4023360"/>
          </a:xfrm>
        </p:spPr>
        <p:txBody>
          <a:bodyPr>
            <a:normAutofit/>
          </a:bodyPr>
          <a:lstStyle/>
          <a:p>
            <a:r>
              <a:rPr lang="en-GB" sz="1900" dirty="0"/>
              <a:t>Slower writing notes legibly in a lecture</a:t>
            </a:r>
          </a:p>
          <a:p>
            <a:r>
              <a:rPr lang="en-GB" sz="1900" dirty="0"/>
              <a:t>Difficulty for others in reading their writing</a:t>
            </a:r>
          </a:p>
          <a:p>
            <a:r>
              <a:rPr lang="en-GB" sz="1900" dirty="0"/>
              <a:t>Organising self and activities – late assignments, lose possessions</a:t>
            </a:r>
          </a:p>
          <a:p>
            <a:r>
              <a:rPr lang="en-GB" sz="1900" dirty="0"/>
              <a:t>Prioritising tasks</a:t>
            </a:r>
          </a:p>
          <a:p>
            <a:r>
              <a:rPr lang="en-GB" sz="1900" dirty="0"/>
              <a:t>Time concepts – late for meetings, or very early, difficulty in knowing how long a task will take.</a:t>
            </a:r>
          </a:p>
          <a:p>
            <a:r>
              <a:rPr lang="en-GB" sz="1900" dirty="0"/>
              <a:t>Using scissors and other equipment needing good motor control</a:t>
            </a:r>
          </a:p>
          <a:p>
            <a:r>
              <a:rPr lang="en-GB" sz="1900" dirty="0"/>
              <a:t>Driving and orienteering around new places</a:t>
            </a:r>
          </a:p>
          <a:p>
            <a:r>
              <a:rPr lang="en-GB" sz="1900" dirty="0"/>
              <a:t>Slower learning a new or less familiar skill</a:t>
            </a:r>
          </a:p>
          <a:p>
            <a:r>
              <a:rPr lang="en-GB" sz="1900" dirty="0"/>
              <a:t>Packing bags or filing notes may be harder </a:t>
            </a:r>
          </a:p>
        </p:txBody>
      </p:sp>
    </p:spTree>
    <p:extLst>
      <p:ext uri="{BB962C8B-B14F-4D97-AF65-F5344CB8AC3E}">
        <p14:creationId xmlns:p14="http://schemas.microsoft.com/office/powerpoint/2010/main" val="4451226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op view of two blouses on wooden planks">
            <a:extLst>
              <a:ext uri="{FF2B5EF4-FFF2-40B4-BE49-F238E27FC236}">
                <a16:creationId xmlns:a16="http://schemas.microsoft.com/office/drawing/2014/main" id="{AF135FDB-DC20-DA9C-777A-5E766B94B48D}"/>
              </a:ext>
            </a:extLst>
          </p:cNvPr>
          <p:cNvPicPr>
            <a:picLocks noChangeAspect="1"/>
          </p:cNvPicPr>
          <p:nvPr/>
        </p:nvPicPr>
        <p:blipFill rotWithShape="1">
          <a:blip r:embed="rId2">
            <a:duotone>
              <a:prstClr val="black"/>
              <a:schemeClr val="tx2">
                <a:tint val="45000"/>
                <a:satMod val="400000"/>
              </a:schemeClr>
            </a:duotone>
            <a:alphaModFix amt="25000"/>
          </a:blip>
          <a:srcRect t="13131" b="2600"/>
          <a:stretch/>
        </p:blipFill>
        <p:spPr>
          <a:xfrm>
            <a:off x="20" y="10"/>
            <a:ext cx="12191980" cy="6857990"/>
          </a:xfrm>
          <a:prstGeom prst="rect">
            <a:avLst/>
          </a:prstGeom>
        </p:spPr>
      </p:pic>
      <p:sp>
        <p:nvSpPr>
          <p:cNvPr id="2" name="Title 1">
            <a:extLst>
              <a:ext uri="{FF2B5EF4-FFF2-40B4-BE49-F238E27FC236}">
                <a16:creationId xmlns:a16="http://schemas.microsoft.com/office/drawing/2014/main" id="{CB41F944-E503-F89F-1349-300582417606}"/>
              </a:ext>
            </a:extLst>
          </p:cNvPr>
          <p:cNvSpPr>
            <a:spLocks noGrp="1"/>
          </p:cNvSpPr>
          <p:nvPr>
            <p:ph type="title"/>
          </p:nvPr>
        </p:nvSpPr>
        <p:spPr>
          <a:xfrm>
            <a:off x="1024128" y="585216"/>
            <a:ext cx="9720072" cy="1499616"/>
          </a:xfrm>
        </p:spPr>
        <p:txBody>
          <a:bodyPr>
            <a:normAutofit/>
          </a:bodyPr>
          <a:lstStyle/>
          <a:p>
            <a:r>
              <a:rPr lang="en-GB">
                <a:solidFill>
                  <a:schemeClr val="tx1"/>
                </a:solidFill>
              </a:rPr>
              <a:t>Dyspraxia/DCD key challenges</a:t>
            </a:r>
          </a:p>
        </p:txBody>
      </p:sp>
      <p:sp>
        <p:nvSpPr>
          <p:cNvPr id="3" name="Content Placeholder 2">
            <a:extLst>
              <a:ext uri="{FF2B5EF4-FFF2-40B4-BE49-F238E27FC236}">
                <a16:creationId xmlns:a16="http://schemas.microsoft.com/office/drawing/2014/main" id="{A29B0FEA-7E8C-5788-77CA-D4386673C314}"/>
              </a:ext>
            </a:extLst>
          </p:cNvPr>
          <p:cNvSpPr>
            <a:spLocks noGrp="1"/>
          </p:cNvSpPr>
          <p:nvPr>
            <p:ph idx="1"/>
          </p:nvPr>
        </p:nvSpPr>
        <p:spPr>
          <a:xfrm>
            <a:off x="1024128" y="2286000"/>
            <a:ext cx="9720073" cy="4023360"/>
          </a:xfrm>
        </p:spPr>
        <p:txBody>
          <a:bodyPr>
            <a:normAutofit/>
          </a:bodyPr>
          <a:lstStyle/>
          <a:p>
            <a:r>
              <a:rPr lang="en-GB" dirty="0"/>
              <a:t>Ironing and folding clothes</a:t>
            </a:r>
          </a:p>
          <a:p>
            <a:r>
              <a:rPr lang="en-GB" dirty="0"/>
              <a:t>Preparing hot meals from scratch and to time can be stressful</a:t>
            </a:r>
          </a:p>
          <a:p>
            <a:r>
              <a:rPr lang="en-GB" dirty="0"/>
              <a:t>Learning to drive, park and estimate distances.</a:t>
            </a:r>
          </a:p>
        </p:txBody>
      </p:sp>
    </p:spTree>
    <p:extLst>
      <p:ext uri="{BB962C8B-B14F-4D97-AF65-F5344CB8AC3E}">
        <p14:creationId xmlns:p14="http://schemas.microsoft.com/office/powerpoint/2010/main" val="31353551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itchFamily="66" charset="0"/>
              </a:rPr>
              <a:t>References</a:t>
            </a:r>
          </a:p>
        </p:txBody>
      </p:sp>
      <p:sp>
        <p:nvSpPr>
          <p:cNvPr id="3" name="Content Placeholder 2"/>
          <p:cNvSpPr>
            <a:spLocks noGrp="1"/>
          </p:cNvSpPr>
          <p:nvPr>
            <p:ph idx="1"/>
          </p:nvPr>
        </p:nvSpPr>
        <p:spPr/>
        <p:txBody>
          <a:bodyPr>
            <a:normAutofit/>
          </a:bodyPr>
          <a:lstStyle/>
          <a:p>
            <a:r>
              <a:rPr lang="en-GB" sz="2000" dirty="0">
                <a:latin typeface="Comic Sans MS" pitchFamily="66" charset="0"/>
              </a:rPr>
              <a:t>Miles, T R 1970, </a:t>
            </a:r>
            <a:r>
              <a:rPr lang="en-GB" sz="2000" i="1" dirty="0">
                <a:latin typeface="Comic Sans MS" pitchFamily="66" charset="0"/>
              </a:rPr>
              <a:t>On helping the dyslexic child,</a:t>
            </a:r>
            <a:endParaRPr lang="en-GB" sz="2000" dirty="0">
              <a:latin typeface="Comic Sans MS" pitchFamily="66" charset="0"/>
            </a:endParaRPr>
          </a:p>
          <a:p>
            <a:pPr marL="0" indent="0">
              <a:buNone/>
            </a:pPr>
            <a:r>
              <a:rPr lang="en-GB" sz="2000" dirty="0">
                <a:latin typeface="Comic Sans MS" pitchFamily="66" charset="0"/>
              </a:rPr>
              <a:t>Methuen Educational Ltd, London, Toronto, Sydney &amp; Wellington.</a:t>
            </a:r>
          </a:p>
          <a:p>
            <a:r>
              <a:rPr lang="en-GB" sz="2000" dirty="0">
                <a:latin typeface="Comic Sans MS" pitchFamily="66" charset="0"/>
              </a:rPr>
              <a:t>Muter, V 2003, </a:t>
            </a:r>
            <a:r>
              <a:rPr lang="en-GB" sz="2000" i="1" dirty="0">
                <a:latin typeface="Comic Sans MS" pitchFamily="66" charset="0"/>
              </a:rPr>
              <a:t>Early Reading Development and Dyslexia, </a:t>
            </a:r>
            <a:r>
              <a:rPr lang="en-GB" sz="2000" dirty="0" err="1">
                <a:latin typeface="Comic Sans MS" pitchFamily="66" charset="0"/>
              </a:rPr>
              <a:t>Whurr</a:t>
            </a:r>
            <a:r>
              <a:rPr lang="en-GB" sz="2000" dirty="0">
                <a:latin typeface="Comic Sans MS" pitchFamily="66" charset="0"/>
              </a:rPr>
              <a:t>, London &amp; Philadelphia.</a:t>
            </a:r>
            <a:endParaRPr lang="en-GB" sz="2000" i="1" dirty="0">
              <a:latin typeface="Comic Sans MS" pitchFamily="66" charset="0"/>
            </a:endParaRPr>
          </a:p>
          <a:p>
            <a:r>
              <a:rPr lang="en-GB" sz="2000" dirty="0">
                <a:latin typeface="Comic Sans MS" pitchFamily="66" charset="0"/>
              </a:rPr>
              <a:t>Pollock, J &amp;Waller, E 1997, </a:t>
            </a:r>
            <a:r>
              <a:rPr lang="en-GB" sz="2000" i="1" dirty="0">
                <a:latin typeface="Comic Sans MS" pitchFamily="66" charset="0"/>
              </a:rPr>
              <a:t>Day to Day Dyslexia in the Classroom, </a:t>
            </a:r>
            <a:r>
              <a:rPr lang="en-GB" sz="2000" dirty="0">
                <a:latin typeface="Comic Sans MS" pitchFamily="66" charset="0"/>
              </a:rPr>
              <a:t>revised edition, Routledge, London.</a:t>
            </a:r>
          </a:p>
          <a:p>
            <a:r>
              <a:rPr lang="en-GB" sz="2000" dirty="0">
                <a:latin typeface="Comic Sans MS" pitchFamily="66" charset="0"/>
              </a:rPr>
              <a:t>  www.bdsdyselxia.org.uk</a:t>
            </a:r>
          </a:p>
        </p:txBody>
      </p:sp>
    </p:spTree>
    <p:extLst>
      <p:ext uri="{BB962C8B-B14F-4D97-AF65-F5344CB8AC3E}">
        <p14:creationId xmlns:p14="http://schemas.microsoft.com/office/powerpoint/2010/main" val="2482555652"/>
      </p:ext>
    </p:extLst>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3ADACCA7-A0F1-4AED-8127-65658204012C}"/>
    </a:ext>
  </a:extLst>
</a:theme>
</file>

<file path=ppt/theme/theme2.xml><?xml version="1.0" encoding="utf-8"?>
<a:theme xmlns:a="http://schemas.openxmlformats.org/drawingml/2006/main" name="UWTSD 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2CF64DD8-8BF1-4055-AA84-573F3383EB47}"/>
    </a:ext>
  </a:extLst>
</a:theme>
</file>

<file path=ppt/theme/theme3.xml><?xml version="1.0" encoding="utf-8"?>
<a:theme xmlns:a="http://schemas.openxmlformats.org/drawingml/2006/main" name="UWTSD 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A90DDE76-B0D5-491C-8752-ECFED6AA521C}"/>
    </a:ext>
  </a:extLst>
</a:theme>
</file>

<file path=ppt/theme/theme4.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28F54E00-A234-4BC1-9AB6-79240979EE68}"/>
    </a:ext>
  </a:extLst>
</a:theme>
</file>

<file path=ppt/theme/theme5.xml><?xml version="1.0" encoding="utf-8"?>
<a:theme xmlns:a="http://schemas.openxmlformats.org/drawingml/2006/main" name="UWTSD 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C7F0C43E-27EF-47B1-8821-274995F2A906}"/>
    </a:ext>
  </a:extLst>
</a:theme>
</file>

<file path=ppt/theme/theme6.xml><?xml version="1.0" encoding="utf-8"?>
<a:theme xmlns:a="http://schemas.openxmlformats.org/drawingml/2006/main" name="UWTSD 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EA912BCD-5E67-480B-8B94-57CAE682B78A}"/>
    </a:ext>
  </a:extLst>
</a:theme>
</file>

<file path=ppt/theme/theme7.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6FFC3E98-B57F-408A-8819-024F225AFAE9}"/>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UWTSD_Powerpoint Template Accessible Widescreen_2023 Sept</Template>
  <TotalTime>0</TotalTime>
  <Words>1493</Words>
  <Application>Microsoft Office PowerPoint</Application>
  <PresentationFormat>Widescreen</PresentationFormat>
  <Paragraphs>178</Paragraphs>
  <Slides>29</Slides>
  <Notes>5</Notes>
  <HiddenSlides>0</HiddenSlides>
  <MMClips>0</MMClips>
  <ScaleCrop>false</ScaleCrop>
  <HeadingPairs>
    <vt:vector size="6" baseType="variant">
      <vt:variant>
        <vt:lpstr>Fonts Used</vt:lpstr>
      </vt:variant>
      <vt:variant>
        <vt:i4>8</vt:i4>
      </vt:variant>
      <vt:variant>
        <vt:lpstr>Theme</vt:lpstr>
      </vt:variant>
      <vt:variant>
        <vt:i4>7</vt:i4>
      </vt:variant>
      <vt:variant>
        <vt:lpstr>Slide Titles</vt:lpstr>
      </vt:variant>
      <vt:variant>
        <vt:i4>29</vt:i4>
      </vt:variant>
    </vt:vector>
  </HeadingPairs>
  <TitlesOfParts>
    <vt:vector size="44" baseType="lpstr">
      <vt:lpstr>inherit</vt:lpstr>
      <vt:lpstr>LDN Kono BDA</vt:lpstr>
      <vt:lpstr>Aptos</vt:lpstr>
      <vt:lpstr>Arial</vt:lpstr>
      <vt:lpstr>Calibri</vt:lpstr>
      <vt:lpstr>Calibri Light</vt:lpstr>
      <vt:lpstr>Comic Sans MS</vt:lpstr>
      <vt:lpstr>Symbol</vt:lpstr>
      <vt:lpstr>UWTSD Holding Page</vt:lpstr>
      <vt:lpstr>UWTSD Title Page 1</vt:lpstr>
      <vt:lpstr>UWTSD Text 1</vt:lpstr>
      <vt:lpstr>UWTSD Text 2</vt:lpstr>
      <vt:lpstr>UWTSD Text 3</vt:lpstr>
      <vt:lpstr>UWTSD Text 4</vt:lpstr>
      <vt:lpstr>UWTSD Logo Variations place image in Background</vt:lpstr>
      <vt:lpstr>PowerPoint Presentation</vt:lpstr>
      <vt:lpstr>PowerPoint Presentation</vt:lpstr>
      <vt:lpstr>Dyslexia/SPLD Awareness</vt:lpstr>
      <vt:lpstr>Definition of Dyslexia/SpLD </vt:lpstr>
      <vt:lpstr>1. The Difficulty   </vt:lpstr>
      <vt:lpstr>HAVE AN AFFECT ON </vt:lpstr>
      <vt:lpstr>These deficits have implications for</vt:lpstr>
      <vt:lpstr>Dyslexic learners have difficulty with : </vt:lpstr>
      <vt:lpstr>Consequently </vt:lpstr>
      <vt:lpstr>Students with dyslexia  may have poor vocabulary due to : </vt:lpstr>
      <vt:lpstr>A limited vocabulary means that students may not be able to ; </vt:lpstr>
      <vt:lpstr>PowerPoint Presentation</vt:lpstr>
      <vt:lpstr>A cluster of related difficulties</vt:lpstr>
      <vt:lpstr>PowerPoint Presentation</vt:lpstr>
      <vt:lpstr>ADHD – neurological explanations</vt:lpstr>
      <vt:lpstr>Impact on literacy</vt:lpstr>
      <vt:lpstr>Handwriting regulation</vt:lpstr>
      <vt:lpstr>Attention Deficit Hyperactivity Disorder (ADHD) </vt:lpstr>
      <vt:lpstr>ADHD</vt:lpstr>
      <vt:lpstr>ADHD</vt:lpstr>
      <vt:lpstr>ADHD Key Challenges</vt:lpstr>
      <vt:lpstr>ADHD Key challenges</vt:lpstr>
      <vt:lpstr>ADHD</vt:lpstr>
      <vt:lpstr>Developmental Coordination Disorder (DCD) Dyspraxia</vt:lpstr>
      <vt:lpstr>DCD/Dyspraxia</vt:lpstr>
      <vt:lpstr>Dyspraxia</vt:lpstr>
      <vt:lpstr>Dyspraxia/DCD key challenges</vt:lpstr>
      <vt:lpstr>Dyspraxia/DCD key challenges</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Natasha Young</dc:creator>
  <cp:lastModifiedBy>Darren O'Connor</cp:lastModifiedBy>
  <cp:revision>5</cp:revision>
  <dcterms:created xsi:type="dcterms:W3CDTF">2024-09-09T10:46:02Z</dcterms:created>
  <dcterms:modified xsi:type="dcterms:W3CDTF">2026-03-17T11:29:35Z</dcterms:modified>
</cp:coreProperties>
</file>