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1" r:id="rId1"/>
  </p:sldMasterIdLst>
  <p:notesMasterIdLst>
    <p:notesMasterId r:id="rId19"/>
  </p:notesMasterIdLst>
  <p:sldIdLst>
    <p:sldId id="256" r:id="rId2"/>
    <p:sldId id="257" r:id="rId3"/>
    <p:sldId id="258" r:id="rId4"/>
    <p:sldId id="259" r:id="rId5"/>
    <p:sldId id="274" r:id="rId6"/>
    <p:sldId id="275" r:id="rId7"/>
    <p:sldId id="276" r:id="rId8"/>
    <p:sldId id="277" r:id="rId9"/>
    <p:sldId id="278" r:id="rId10"/>
    <p:sldId id="279" r:id="rId11"/>
    <p:sldId id="280" r:id="rId12"/>
    <p:sldId id="272" r:id="rId13"/>
    <p:sldId id="264" r:id="rId14"/>
    <p:sldId id="265" r:id="rId15"/>
    <p:sldId id="266" r:id="rId16"/>
    <p:sldId id="281" r:id="rId17"/>
    <p:sldId id="267" r:id="rId18"/>
  </p:sldIdLst>
  <p:sldSz cx="18288000" cy="10287000"/>
  <p:notesSz cx="6858000" cy="9144000"/>
  <p:embeddedFontLst>
    <p:embeddedFont>
      <p:font typeface="Calibri" panose="020F0502020204030204" pitchFamily="34" charset="0"/>
      <p:regular r:id="rId20"/>
      <p:bold r:id="rId21"/>
      <p:italic r:id="rId22"/>
      <p:boldItalic r:id="rId23"/>
    </p:embeddedFont>
    <p:embeddedFont>
      <p:font typeface="Open Sans" panose="020B0604020202020204" charset="0"/>
      <p:regular r:id="rId24"/>
      <p:bold r:id="rId25"/>
      <p:italic r:id="rId26"/>
      <p:boldItalic r:id="rId27"/>
    </p:embeddedFont>
    <p:embeddedFont>
      <p:font typeface="Open Sans Bold" panose="020B0604020202020204" charset="0"/>
      <p:regular r:id="rId28"/>
      <p:bold r:id="rId29"/>
    </p:embeddedFont>
    <p:embeddedFont>
      <p:font typeface="Cloud Bold" panose="020B0604020202020204" charset="0"/>
      <p:regular r:id="rId30"/>
    </p:embeddedFont>
    <p:embeddedFont>
      <p:font typeface="Gill Sans MT" panose="020B0502020104020203" pitchFamily="34" charset="0"/>
      <p:regular r:id="rId31"/>
      <p:bold r:id="rId32"/>
      <p:italic r:id="rId33"/>
      <p:boldItalic r:id="rId34"/>
    </p:embeddedFont>
    <p:embeddedFont>
      <p:font typeface="Cloud" panose="020B0604020202020204" charset="0"/>
      <p:regular r:id="rId35"/>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E65467-6688-40B7-93FF-DABEFFB7EDD9}" v="24" dt="2026-07-18T10:13:21.1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57" autoAdjust="0"/>
    <p:restoredTop sz="93410" autoAdjust="0"/>
  </p:normalViewPr>
  <p:slideViewPr>
    <p:cSldViewPr>
      <p:cViewPr varScale="1">
        <p:scale>
          <a:sx n="46" d="100"/>
          <a:sy n="46" d="100"/>
        </p:scale>
        <p:origin x="750" y="5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39" Type="http://schemas.openxmlformats.org/officeDocument/2006/relationships/tableStyles" Target="tableStyles.xml"/><Relationship Id="rId21" Type="http://schemas.openxmlformats.org/officeDocument/2006/relationships/font" Target="fonts/font2.fntdata"/><Relationship Id="rId34" Type="http://schemas.openxmlformats.org/officeDocument/2006/relationships/font" Target="fonts/font1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33" Type="http://schemas.openxmlformats.org/officeDocument/2006/relationships/font" Target="fonts/font14.fntdata"/><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2" Type="http://schemas.openxmlformats.org/officeDocument/2006/relationships/font" Target="fonts/font13.fntdata"/><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font" Target="fonts/font1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font" Target="fonts/font11.fntdata"/><Relationship Id="rId35" Type="http://schemas.openxmlformats.org/officeDocument/2006/relationships/font" Target="fonts/font16.fntdata"/><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62BA4F-FFAB-445D-9F7D-67F9753D7B98}" type="datetimeFigureOut">
              <a:rPr lang="en-US" smtClean="0"/>
              <a:t>7/19/2026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150AEE1-A3E2-4985-8CFE-7D699D10A5CD}" type="slidenum">
              <a:rPr lang="en-US" smtClean="0"/>
              <a:t>‹#›</a:t>
            </a:fld>
            <a:endParaRPr lang="en-US"/>
          </a:p>
        </p:txBody>
      </p:sp>
    </p:spTree>
    <p:extLst>
      <p:ext uri="{BB962C8B-B14F-4D97-AF65-F5344CB8AC3E}">
        <p14:creationId xmlns:p14="http://schemas.microsoft.com/office/powerpoint/2010/main" val="15503211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50AEE1-A3E2-4985-8CFE-7D699D10A5CD}" type="slidenum">
              <a:rPr lang="en-US" smtClean="0"/>
              <a:t>1</a:t>
            </a:fld>
            <a:endParaRPr lang="en-US"/>
          </a:p>
        </p:txBody>
      </p:sp>
    </p:spTree>
    <p:extLst>
      <p:ext uri="{BB962C8B-B14F-4D97-AF65-F5344CB8AC3E}">
        <p14:creationId xmlns:p14="http://schemas.microsoft.com/office/powerpoint/2010/main" val="653922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50AEE1-A3E2-4985-8CFE-7D699D10A5CD}" type="slidenum">
              <a:rPr lang="en-US" smtClean="0"/>
              <a:t>2</a:t>
            </a:fld>
            <a:endParaRPr lang="en-US"/>
          </a:p>
        </p:txBody>
      </p:sp>
    </p:spTree>
    <p:extLst>
      <p:ext uri="{BB962C8B-B14F-4D97-AF65-F5344CB8AC3E}">
        <p14:creationId xmlns:p14="http://schemas.microsoft.com/office/powerpoint/2010/main" val="33027697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50AEE1-A3E2-4985-8CFE-7D699D10A5CD}" type="slidenum">
              <a:rPr lang="en-US" smtClean="0"/>
              <a:t>3</a:t>
            </a:fld>
            <a:endParaRPr lang="en-US"/>
          </a:p>
        </p:txBody>
      </p:sp>
    </p:spTree>
    <p:extLst>
      <p:ext uri="{BB962C8B-B14F-4D97-AF65-F5344CB8AC3E}">
        <p14:creationId xmlns:p14="http://schemas.microsoft.com/office/powerpoint/2010/main" val="29783452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50AEE1-A3E2-4985-8CFE-7D699D10A5CD}" type="slidenum">
              <a:rPr lang="en-US" smtClean="0"/>
              <a:t>4</a:t>
            </a:fld>
            <a:endParaRPr lang="en-US"/>
          </a:p>
        </p:txBody>
      </p:sp>
    </p:spTree>
    <p:extLst>
      <p:ext uri="{BB962C8B-B14F-4D97-AF65-F5344CB8AC3E}">
        <p14:creationId xmlns:p14="http://schemas.microsoft.com/office/powerpoint/2010/main" val="37400804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50AEE1-A3E2-4985-8CFE-7D699D10A5CD}" type="slidenum">
              <a:rPr lang="en-US" smtClean="0"/>
              <a:t>5</a:t>
            </a:fld>
            <a:endParaRPr lang="en-US"/>
          </a:p>
        </p:txBody>
      </p:sp>
    </p:spTree>
    <p:extLst>
      <p:ext uri="{BB962C8B-B14F-4D97-AF65-F5344CB8AC3E}">
        <p14:creationId xmlns:p14="http://schemas.microsoft.com/office/powerpoint/2010/main" val="37400804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50AEE1-A3E2-4985-8CFE-7D699D10A5CD}" type="slidenum">
              <a:rPr lang="en-US" smtClean="0"/>
              <a:t>6</a:t>
            </a:fld>
            <a:endParaRPr lang="en-US"/>
          </a:p>
        </p:txBody>
      </p:sp>
    </p:spTree>
    <p:extLst>
      <p:ext uri="{BB962C8B-B14F-4D97-AF65-F5344CB8AC3E}">
        <p14:creationId xmlns:p14="http://schemas.microsoft.com/office/powerpoint/2010/main" val="37400804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50AEE1-A3E2-4985-8CFE-7D699D10A5CD}" type="slidenum">
              <a:rPr lang="en-US" smtClean="0"/>
              <a:t>7</a:t>
            </a:fld>
            <a:endParaRPr lang="en-US"/>
          </a:p>
        </p:txBody>
      </p:sp>
    </p:spTree>
    <p:extLst>
      <p:ext uri="{BB962C8B-B14F-4D97-AF65-F5344CB8AC3E}">
        <p14:creationId xmlns:p14="http://schemas.microsoft.com/office/powerpoint/2010/main" val="37400804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50AEE1-A3E2-4985-8CFE-7D699D10A5CD}" type="slidenum">
              <a:rPr lang="en-US" smtClean="0"/>
              <a:t>8</a:t>
            </a:fld>
            <a:endParaRPr lang="en-US"/>
          </a:p>
        </p:txBody>
      </p:sp>
    </p:spTree>
    <p:extLst>
      <p:ext uri="{BB962C8B-B14F-4D97-AF65-F5344CB8AC3E}">
        <p14:creationId xmlns:p14="http://schemas.microsoft.com/office/powerpoint/2010/main" val="37400804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50AEE1-A3E2-4985-8CFE-7D699D10A5CD}" type="slidenum">
              <a:rPr lang="en-US" smtClean="0"/>
              <a:t>9</a:t>
            </a:fld>
            <a:endParaRPr lang="en-US"/>
          </a:p>
        </p:txBody>
      </p:sp>
    </p:spTree>
    <p:extLst>
      <p:ext uri="{BB962C8B-B14F-4D97-AF65-F5344CB8AC3E}">
        <p14:creationId xmlns:p14="http://schemas.microsoft.com/office/powerpoint/2010/main" val="37400804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50AEE1-A3E2-4985-8CFE-7D699D10A5CD}" type="slidenum">
              <a:rPr lang="en-US" smtClean="0"/>
              <a:t>10</a:t>
            </a:fld>
            <a:endParaRPr lang="en-US"/>
          </a:p>
        </p:txBody>
      </p:sp>
    </p:spTree>
    <p:extLst>
      <p:ext uri="{BB962C8B-B14F-4D97-AF65-F5344CB8AC3E}">
        <p14:creationId xmlns:p14="http://schemas.microsoft.com/office/powerpoint/2010/main" val="37400804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50AEE1-A3E2-4985-8CFE-7D699D10A5CD}" type="slidenum">
              <a:rPr lang="en-US" smtClean="0"/>
              <a:t>11</a:t>
            </a:fld>
            <a:endParaRPr lang="en-US"/>
          </a:p>
        </p:txBody>
      </p:sp>
    </p:spTree>
    <p:extLst>
      <p:ext uri="{BB962C8B-B14F-4D97-AF65-F5344CB8AC3E}">
        <p14:creationId xmlns:p14="http://schemas.microsoft.com/office/powerpoint/2010/main" val="37400804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50AEE1-A3E2-4985-8CFE-7D699D10A5CD}" type="slidenum">
              <a:rPr lang="en-US" smtClean="0"/>
              <a:t>13</a:t>
            </a:fld>
            <a:endParaRPr lang="en-US"/>
          </a:p>
        </p:txBody>
      </p:sp>
    </p:spTree>
    <p:extLst>
      <p:ext uri="{BB962C8B-B14F-4D97-AF65-F5344CB8AC3E}">
        <p14:creationId xmlns:p14="http://schemas.microsoft.com/office/powerpoint/2010/main" val="26528949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50AEE1-A3E2-4985-8CFE-7D699D10A5CD}" type="slidenum">
              <a:rPr lang="en-US" smtClean="0"/>
              <a:t>14</a:t>
            </a:fld>
            <a:endParaRPr lang="en-US"/>
          </a:p>
        </p:txBody>
      </p:sp>
    </p:spTree>
    <p:extLst>
      <p:ext uri="{BB962C8B-B14F-4D97-AF65-F5344CB8AC3E}">
        <p14:creationId xmlns:p14="http://schemas.microsoft.com/office/powerpoint/2010/main" val="23930648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D150AEE1-A3E2-4985-8CFE-7D699D10A5CD}" type="slidenum">
              <a:rPr lang="en-US" smtClean="0"/>
              <a:t>15</a:t>
            </a:fld>
            <a:endParaRPr lang="en-US"/>
          </a:p>
        </p:txBody>
      </p:sp>
    </p:spTree>
    <p:extLst>
      <p:ext uri="{BB962C8B-B14F-4D97-AF65-F5344CB8AC3E}">
        <p14:creationId xmlns:p14="http://schemas.microsoft.com/office/powerpoint/2010/main" val="21904869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626669" y="1203448"/>
            <a:ext cx="12955610" cy="3812147"/>
          </a:xfrm>
        </p:spPr>
        <p:txBody>
          <a:bodyPr bIns="0" anchor="b">
            <a:normAutofit/>
          </a:bodyPr>
          <a:lstStyle>
            <a:lvl1pPr algn="l">
              <a:defRPr sz="9900"/>
            </a:lvl1pPr>
          </a:lstStyle>
          <a:p>
            <a:r>
              <a:rPr lang="en-US"/>
              <a:t>Click to edit Master title style</a:t>
            </a:r>
            <a:endParaRPr lang="en-US" dirty="0"/>
          </a:p>
        </p:txBody>
      </p:sp>
      <p:sp>
        <p:nvSpPr>
          <p:cNvPr id="3" name="Subtitle 2"/>
          <p:cNvSpPr>
            <a:spLocks noGrp="1"/>
          </p:cNvSpPr>
          <p:nvPr>
            <p:ph type="subTitle" idx="1"/>
          </p:nvPr>
        </p:nvSpPr>
        <p:spPr>
          <a:xfrm>
            <a:off x="3626670" y="5296807"/>
            <a:ext cx="12955608" cy="1466432"/>
          </a:xfrm>
        </p:spPr>
        <p:txBody>
          <a:bodyPr tIns="91440" bIns="91440">
            <a:normAutofit/>
          </a:bodyPr>
          <a:lstStyle>
            <a:lvl1pPr marL="0" indent="0" algn="l">
              <a:buNone/>
              <a:defRPr sz="2700" b="0" cap="all" baseline="0">
                <a:solidFill>
                  <a:schemeClr val="tx1"/>
                </a:solidFill>
              </a:defRPr>
            </a:lvl1pPr>
            <a:lvl2pPr marL="685800" indent="0" algn="ctr">
              <a:buNone/>
              <a:defRPr sz="27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7/19/2026</a:t>
            </a:fld>
            <a:endParaRPr lang="en-US"/>
          </a:p>
        </p:txBody>
      </p:sp>
      <p:sp>
        <p:nvSpPr>
          <p:cNvPr id="5" name="Footer Placeholder 4"/>
          <p:cNvSpPr>
            <a:spLocks noGrp="1"/>
          </p:cNvSpPr>
          <p:nvPr>
            <p:ph type="ftr" sz="quarter" idx="11"/>
          </p:nvPr>
        </p:nvSpPr>
        <p:spPr>
          <a:xfrm>
            <a:off x="3624751" y="493961"/>
            <a:ext cx="7460873" cy="463802"/>
          </a:xfrm>
        </p:spPr>
        <p:txBody>
          <a:bodyPr/>
          <a:lstStyle/>
          <a:p>
            <a:endParaRPr lang="en-US"/>
          </a:p>
        </p:txBody>
      </p:sp>
      <p:sp>
        <p:nvSpPr>
          <p:cNvPr id="6" name="Slide Number Placeholder 5"/>
          <p:cNvSpPr>
            <a:spLocks noGrp="1"/>
          </p:cNvSpPr>
          <p:nvPr>
            <p:ph type="sldNum" sz="quarter" idx="12"/>
          </p:nvPr>
        </p:nvSpPr>
        <p:spPr>
          <a:xfrm>
            <a:off x="2156497" y="1198460"/>
            <a:ext cx="1216529" cy="755367"/>
          </a:xfrm>
        </p:spPr>
        <p:txBody>
          <a:bodyPr/>
          <a:lstStyle/>
          <a:p>
            <a:fld id="{B6F15528-21DE-4FAA-801E-634DDDAF4B2B}" type="slidenum">
              <a:rPr lang="en-US" smtClean="0"/>
              <a:pPr/>
              <a:t>‹#›</a:t>
            </a:fld>
            <a:endParaRPr lang="en-US"/>
          </a:p>
        </p:txBody>
      </p:sp>
      <p:cxnSp>
        <p:nvCxnSpPr>
          <p:cNvPr id="15" name="Straight Connector 14"/>
          <p:cNvCxnSpPr/>
          <p:nvPr/>
        </p:nvCxnSpPr>
        <p:spPr>
          <a:xfrm>
            <a:off x="3626670" y="5292813"/>
            <a:ext cx="12955608"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32923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33" name="Straight Connector 32"/>
          <p:cNvCxnSpPr/>
          <p:nvPr/>
        </p:nvCxnSpPr>
        <p:spPr>
          <a:xfrm>
            <a:off x="2180844" y="2770632"/>
            <a:ext cx="1441128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894811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181359" y="2634195"/>
            <a:ext cx="12964731" cy="2831925"/>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2181359" y="5709293"/>
            <a:ext cx="12945669" cy="1519394"/>
          </a:xfrm>
        </p:spPr>
        <p:txBody>
          <a:bodyPr tIns="91440">
            <a:normAutofit/>
          </a:bodyPr>
          <a:lstStyle>
            <a:lvl1pPr marL="0" indent="0" algn="l">
              <a:buNone/>
              <a:defRPr sz="2700">
                <a:solidFill>
                  <a:schemeClr val="tx1"/>
                </a:solidFill>
              </a:defRPr>
            </a:lvl1pPr>
            <a:lvl2pPr marL="685800" indent="0">
              <a:buNone/>
              <a:defRPr sz="2700">
                <a:solidFill>
                  <a:schemeClr val="tx1">
                    <a:tint val="75000"/>
                  </a:schemeClr>
                </a:solidFill>
              </a:defRPr>
            </a:lvl2pPr>
            <a:lvl3pPr marL="1371600" indent="0">
              <a:buNone/>
              <a:defRPr sz="2700">
                <a:solidFill>
                  <a:schemeClr val="tx1">
                    <a:tint val="75000"/>
                  </a:schemeClr>
                </a:solidFill>
              </a:defRPr>
            </a:lvl3pPr>
            <a:lvl4pPr marL="2057400" indent="0">
              <a:buNone/>
              <a:defRPr sz="2400">
                <a:solidFill>
                  <a:schemeClr val="tx1">
                    <a:tint val="75000"/>
                  </a:schemeClr>
                </a:solidFill>
              </a:defRPr>
            </a:lvl4pPr>
            <a:lvl5pPr marL="2743200" indent="0">
              <a:buNone/>
              <a:defRPr sz="2400">
                <a:solidFill>
                  <a:schemeClr val="tx1">
                    <a:tint val="75000"/>
                  </a:schemeClr>
                </a:solidFill>
              </a:defRPr>
            </a:lvl5pPr>
            <a:lvl6pPr marL="3429000" indent="0">
              <a:buNone/>
              <a:defRPr sz="2400">
                <a:solidFill>
                  <a:schemeClr val="tx1">
                    <a:tint val="75000"/>
                  </a:schemeClr>
                </a:solidFill>
              </a:defRPr>
            </a:lvl6pPr>
            <a:lvl7pPr marL="4114800" indent="0">
              <a:buNone/>
              <a:defRPr sz="2400">
                <a:solidFill>
                  <a:schemeClr val="tx1">
                    <a:tint val="75000"/>
                  </a:schemeClr>
                </a:solidFill>
              </a:defRPr>
            </a:lvl7pPr>
            <a:lvl8pPr marL="4800600" indent="0">
              <a:buNone/>
              <a:defRPr sz="2400">
                <a:solidFill>
                  <a:schemeClr val="tx1">
                    <a:tint val="75000"/>
                  </a:schemeClr>
                </a:solidFill>
              </a:defRPr>
            </a:lvl8pPr>
            <a:lvl9pPr marL="5486400" indent="0">
              <a:buNone/>
              <a:defRPr sz="2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5" name="Straight Connector 14"/>
          <p:cNvCxnSpPr/>
          <p:nvPr/>
        </p:nvCxnSpPr>
        <p:spPr>
          <a:xfrm>
            <a:off x="2181359" y="5707478"/>
            <a:ext cx="1294566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324418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173826" y="1207334"/>
            <a:ext cx="14408453" cy="1588958"/>
          </a:xfrm>
        </p:spPr>
        <p:txBody>
          <a:bodyPr/>
          <a:lstStyle/>
          <a:p>
            <a:r>
              <a:rPr lang="en-US"/>
              <a:t>Click to edit Master title style</a:t>
            </a:r>
            <a:endParaRPr lang="en-US" dirty="0"/>
          </a:p>
        </p:txBody>
      </p:sp>
      <p:sp>
        <p:nvSpPr>
          <p:cNvPr id="3" name="Content Placeholder 2"/>
          <p:cNvSpPr>
            <a:spLocks noGrp="1"/>
          </p:cNvSpPr>
          <p:nvPr>
            <p:ph sz="half" idx="1"/>
          </p:nvPr>
        </p:nvSpPr>
        <p:spPr>
          <a:xfrm>
            <a:off x="2170997" y="3016318"/>
            <a:ext cx="6967728" cy="51728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620657" y="3026015"/>
            <a:ext cx="6967728" cy="5162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7/19/2026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cxnSp>
        <p:nvCxnSpPr>
          <p:cNvPr id="35" name="Straight Connector 34"/>
          <p:cNvCxnSpPr/>
          <p:nvPr/>
        </p:nvCxnSpPr>
        <p:spPr>
          <a:xfrm>
            <a:off x="2180844" y="2770632"/>
            <a:ext cx="1441128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0194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70787" y="1206245"/>
            <a:ext cx="14411492" cy="15844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170787" y="3029324"/>
            <a:ext cx="6967728" cy="1202915"/>
          </a:xfrm>
        </p:spPr>
        <p:txBody>
          <a:bodyPr anchor="b">
            <a:normAutofit/>
          </a:bodyPr>
          <a:lstStyle>
            <a:lvl1pPr marL="0" indent="0">
              <a:lnSpc>
                <a:spcPct val="100000"/>
              </a:lnSpc>
              <a:buNone/>
              <a:defRPr sz="3300" b="0" cap="all" baseline="0">
                <a:solidFill>
                  <a:schemeClr val="accent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4" name="Content Placeholder 3"/>
          <p:cNvSpPr>
            <a:spLocks noGrp="1"/>
          </p:cNvSpPr>
          <p:nvPr>
            <p:ph sz="half" idx="2"/>
          </p:nvPr>
        </p:nvSpPr>
        <p:spPr>
          <a:xfrm>
            <a:off x="2170787" y="4236404"/>
            <a:ext cx="6967728" cy="39666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618543" y="3034505"/>
            <a:ext cx="6967728" cy="1203356"/>
          </a:xfrm>
        </p:spPr>
        <p:txBody>
          <a:bodyPr anchor="b">
            <a:normAutofit/>
          </a:bodyPr>
          <a:lstStyle>
            <a:lvl1pPr marL="0" indent="0">
              <a:lnSpc>
                <a:spcPct val="100000"/>
              </a:lnSpc>
              <a:buNone/>
              <a:defRPr sz="3300" b="0" cap="all" baseline="0">
                <a:solidFill>
                  <a:schemeClr val="accent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Click to edit Master text styles</a:t>
            </a:r>
          </a:p>
        </p:txBody>
      </p:sp>
      <p:sp>
        <p:nvSpPr>
          <p:cNvPr id="6" name="Content Placeholder 5"/>
          <p:cNvSpPr>
            <a:spLocks noGrp="1"/>
          </p:cNvSpPr>
          <p:nvPr>
            <p:ph sz="quarter" idx="4"/>
          </p:nvPr>
        </p:nvSpPr>
        <p:spPr>
          <a:xfrm>
            <a:off x="9618543" y="4232237"/>
            <a:ext cx="6967728" cy="39560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7/19/2026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cxnSp>
        <p:nvCxnSpPr>
          <p:cNvPr id="29" name="Straight Connector 28"/>
          <p:cNvCxnSpPr/>
          <p:nvPr/>
        </p:nvCxnSpPr>
        <p:spPr>
          <a:xfrm>
            <a:off x="2180844" y="2770632"/>
            <a:ext cx="1441128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13047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7/19/2026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cxnSp>
        <p:nvCxnSpPr>
          <p:cNvPr id="25" name="Straight Connector 24"/>
          <p:cNvCxnSpPr/>
          <p:nvPr/>
        </p:nvCxnSpPr>
        <p:spPr>
          <a:xfrm>
            <a:off x="2180844" y="2770632"/>
            <a:ext cx="1441128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005537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970823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67007" y="1198460"/>
            <a:ext cx="4909649" cy="3370676"/>
          </a:xfrm>
        </p:spPr>
        <p:txBody>
          <a:bodyPr anchor="b">
            <a:normAutofit/>
          </a:bodyPr>
          <a:lstStyle>
            <a:lvl1pPr algn="l">
              <a:defRPr sz="3600"/>
            </a:lvl1pPr>
          </a:lstStyle>
          <a:p>
            <a:r>
              <a:rPr lang="en-US"/>
              <a:t>Click to edit Master title style</a:t>
            </a:r>
            <a:endParaRPr lang="en-US" dirty="0"/>
          </a:p>
        </p:txBody>
      </p:sp>
      <p:sp>
        <p:nvSpPr>
          <p:cNvPr id="3" name="Content Placeholder 2"/>
          <p:cNvSpPr>
            <a:spLocks noGrp="1"/>
          </p:cNvSpPr>
          <p:nvPr>
            <p:ph idx="1"/>
          </p:nvPr>
        </p:nvSpPr>
        <p:spPr>
          <a:xfrm>
            <a:off x="7565571" y="1198461"/>
            <a:ext cx="9018705" cy="6988239"/>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167007" y="4808237"/>
            <a:ext cx="4912520" cy="3372272"/>
          </a:xfrm>
        </p:spPr>
        <p:txBody>
          <a:bodyPr/>
          <a:lstStyle>
            <a:lvl1pPr marL="0" indent="0" algn="l">
              <a:buNone/>
              <a:defRPr sz="24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cxnSp>
        <p:nvCxnSpPr>
          <p:cNvPr id="17" name="Straight Connector 16"/>
          <p:cNvCxnSpPr/>
          <p:nvPr/>
        </p:nvCxnSpPr>
        <p:spPr>
          <a:xfrm>
            <a:off x="2172420" y="4808237"/>
            <a:ext cx="490423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298809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1216081" y="723256"/>
            <a:ext cx="6111800" cy="7723652"/>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2176809" y="1694270"/>
            <a:ext cx="8298492" cy="2745876"/>
          </a:xfrm>
        </p:spPr>
        <p:txBody>
          <a:bodyPr anchor="b">
            <a:normAutofit/>
          </a:bodyPr>
          <a:lstStyle>
            <a:lvl1pPr>
              <a:defRPr sz="4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2186584" y="1683814"/>
            <a:ext cx="4186757" cy="5799491"/>
          </a:xfrm>
          <a:solidFill>
            <a:schemeClr val="bg1">
              <a:lumMod val="85000"/>
            </a:schemeClr>
          </a:solidFill>
          <a:ln w="9525" cap="sq">
            <a:noFill/>
            <a:miter lim="800000"/>
          </a:ln>
          <a:effectLst/>
        </p:spPr>
        <p:txBody>
          <a:bodyPr anchor="t"/>
          <a:lstStyle>
            <a:lvl1pPr marL="0" indent="0" algn="ctr">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US"/>
              <a:t>Click icon to add picture</a:t>
            </a:r>
            <a:endParaRPr lang="en-US" dirty="0"/>
          </a:p>
        </p:txBody>
      </p:sp>
      <p:sp>
        <p:nvSpPr>
          <p:cNvPr id="4" name="Text Placeholder 3"/>
          <p:cNvSpPr>
            <a:spLocks noGrp="1"/>
          </p:cNvSpPr>
          <p:nvPr>
            <p:ph type="body" sz="half" idx="2"/>
          </p:nvPr>
        </p:nvSpPr>
        <p:spPr>
          <a:xfrm>
            <a:off x="2175494" y="4718988"/>
            <a:ext cx="8286606" cy="3005613"/>
          </a:xfrm>
        </p:spPr>
        <p:txBody>
          <a:bodyPr>
            <a:normAutofit/>
          </a:bodyPr>
          <a:lstStyle>
            <a:lvl1pPr marL="0" indent="0" algn="l">
              <a:buNone/>
              <a:defRPr sz="2700"/>
            </a:lvl1pPr>
            <a:lvl2pPr marL="685800" indent="0">
              <a:buNone/>
              <a:defRPr sz="2100"/>
            </a:lvl2pPr>
            <a:lvl3pPr marL="1371600" indent="0">
              <a:buNone/>
              <a:defRPr sz="1800"/>
            </a:lvl3pPr>
            <a:lvl4pPr marL="2057400" indent="0">
              <a:buNone/>
              <a:defRPr sz="1500"/>
            </a:lvl4pPr>
            <a:lvl5pPr marL="2743200" indent="0">
              <a:buNone/>
              <a:defRPr sz="1500"/>
            </a:lvl5pPr>
            <a:lvl6pPr marL="3429000" indent="0">
              <a:buNone/>
              <a:defRPr sz="1500"/>
            </a:lvl6pPr>
            <a:lvl7pPr marL="4114800" indent="0">
              <a:buNone/>
              <a:defRPr sz="1500"/>
            </a:lvl7pPr>
            <a:lvl8pPr marL="4800600" indent="0">
              <a:buNone/>
              <a:defRPr sz="1500"/>
            </a:lvl8pPr>
            <a:lvl9pPr marL="5486400" indent="0">
              <a:buNone/>
              <a:defRPr sz="1500"/>
            </a:lvl9pPr>
          </a:lstStyle>
          <a:p>
            <a:pPr lvl="0"/>
            <a:r>
              <a:rPr lang="en-US"/>
              <a:t>Click to edit Master text styles</a:t>
            </a:r>
          </a:p>
        </p:txBody>
      </p:sp>
      <p:sp>
        <p:nvSpPr>
          <p:cNvPr id="5" name="Date Placeholder 4"/>
          <p:cNvSpPr>
            <a:spLocks noGrp="1"/>
          </p:cNvSpPr>
          <p:nvPr>
            <p:ph type="dt" sz="half" idx="10"/>
          </p:nvPr>
        </p:nvSpPr>
        <p:spPr>
          <a:xfrm>
            <a:off x="2171074" y="8204785"/>
            <a:ext cx="8291027" cy="480185"/>
          </a:xfrm>
        </p:spPr>
        <p:txBody>
          <a:bodyPr/>
          <a:lstStyle>
            <a:lvl1pPr algn="l">
              <a:defRPr/>
            </a:lvl1pPr>
          </a:lstStyle>
          <a:p>
            <a:fld id="{1D8BD707-D9CF-40AE-B4C6-C98DA3205C09}" type="datetimeFigureOut">
              <a:rPr lang="en-US" smtClean="0"/>
              <a:pPr/>
              <a:t>7/19/2026</a:t>
            </a:fld>
            <a:endParaRPr lang="en-US"/>
          </a:p>
        </p:txBody>
      </p:sp>
      <p:sp>
        <p:nvSpPr>
          <p:cNvPr id="6" name="Footer Placeholder 5"/>
          <p:cNvSpPr>
            <a:spLocks noGrp="1"/>
          </p:cNvSpPr>
          <p:nvPr>
            <p:ph type="ftr" sz="quarter" idx="11"/>
          </p:nvPr>
        </p:nvSpPr>
        <p:spPr>
          <a:xfrm>
            <a:off x="2171073" y="477961"/>
            <a:ext cx="8311506" cy="481397"/>
          </a:xfrm>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cxnSp>
        <p:nvCxnSpPr>
          <p:cNvPr id="31" name="Straight Connector 30"/>
          <p:cNvCxnSpPr/>
          <p:nvPr/>
        </p:nvCxnSpPr>
        <p:spPr>
          <a:xfrm>
            <a:off x="2171074" y="4715408"/>
            <a:ext cx="8291027"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207563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26" name="Straight Connector 25"/>
          <p:cNvCxnSpPr/>
          <p:nvPr/>
        </p:nvCxnSpPr>
        <p:spPr>
          <a:xfrm>
            <a:off x="2180844" y="2770632"/>
            <a:ext cx="1441128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765598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158667" y="1198460"/>
            <a:ext cx="2423613" cy="6989834"/>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2167008" y="1198460"/>
            <a:ext cx="11743245" cy="69898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7/19/2026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5" name="Straight Connector 14"/>
          <p:cNvCxnSpPr/>
          <p:nvPr/>
        </p:nvCxnSpPr>
        <p:spPr>
          <a:xfrm>
            <a:off x="14158667" y="1198460"/>
            <a:ext cx="0" cy="6989834"/>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485254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8393213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3029215"/>
            <a:ext cx="18288000" cy="6158912"/>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7" name="Picture 6"/>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bwMode="black">
          <a:xfrm>
            <a:off x="0" y="9189720"/>
            <a:ext cx="18288000" cy="1114425"/>
          </a:xfrm>
          <a:prstGeom prst="rect">
            <a:avLst/>
          </a:prstGeom>
        </p:spPr>
      </p:pic>
      <p:sp>
        <p:nvSpPr>
          <p:cNvPr id="2" name="Title Placeholder 1"/>
          <p:cNvSpPr>
            <a:spLocks noGrp="1"/>
          </p:cNvSpPr>
          <p:nvPr>
            <p:ph type="title"/>
          </p:nvPr>
        </p:nvSpPr>
        <p:spPr>
          <a:xfrm>
            <a:off x="2177369" y="1206779"/>
            <a:ext cx="14404913" cy="1573853"/>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177369" y="3023599"/>
            <a:ext cx="14404913" cy="5175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331208" y="495555"/>
            <a:ext cx="5251073" cy="463802"/>
          </a:xfrm>
          <a:prstGeom prst="rect">
            <a:avLst/>
          </a:prstGeom>
        </p:spPr>
        <p:txBody>
          <a:bodyPr vert="horz" lIns="91440" tIns="45720" rIns="91440" bIns="45720" rtlCol="0" anchor="ctr"/>
          <a:lstStyle>
            <a:lvl1pPr algn="r">
              <a:defRPr sz="1500">
                <a:solidFill>
                  <a:schemeClr val="tx1">
                    <a:tint val="75000"/>
                  </a:schemeClr>
                </a:solidFill>
              </a:defRPr>
            </a:lvl1pPr>
          </a:lstStyle>
          <a:p>
            <a:fld id="{1D8BD707-D9CF-40AE-B4C6-C98DA3205C09}" type="datetimeFigureOut">
              <a:rPr lang="en-US" smtClean="0"/>
              <a:pPr/>
              <a:t>7/19/2026</a:t>
            </a:fld>
            <a:endParaRPr lang="en-US"/>
          </a:p>
        </p:txBody>
      </p:sp>
      <p:sp>
        <p:nvSpPr>
          <p:cNvPr id="5" name="Footer Placeholder 4"/>
          <p:cNvSpPr>
            <a:spLocks noGrp="1"/>
          </p:cNvSpPr>
          <p:nvPr>
            <p:ph type="ftr" sz="quarter" idx="3"/>
          </p:nvPr>
        </p:nvSpPr>
        <p:spPr>
          <a:xfrm>
            <a:off x="2177369" y="493961"/>
            <a:ext cx="8908254" cy="463802"/>
          </a:xfrm>
          <a:prstGeom prst="rect">
            <a:avLst/>
          </a:prstGeom>
        </p:spPr>
        <p:txBody>
          <a:bodyPr vert="horz" lIns="91440" tIns="45720" rIns="91440" bIns="45720" rtlCol="0" anchor="ctr"/>
          <a:lstStyle>
            <a:lvl1pPr algn="l">
              <a:defRPr sz="15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20091" y="1198460"/>
            <a:ext cx="1216529" cy="755367"/>
          </a:xfrm>
          <a:prstGeom prst="rect">
            <a:avLst/>
          </a:prstGeom>
        </p:spPr>
        <p:txBody>
          <a:bodyPr vert="horz" lIns="91440" tIns="45720" rIns="91440" bIns="45720" rtlCol="0" anchor="t"/>
          <a:lstStyle>
            <a:lvl1pPr algn="r">
              <a:defRPr sz="4200">
                <a:solidFill>
                  <a:schemeClr val="accent1"/>
                </a:solidFill>
              </a:defRPr>
            </a:lvl1pPr>
          </a:lstStyle>
          <a:p>
            <a:fld id="{B6F15528-21DE-4FAA-801E-634DDDAF4B2B}" type="slidenum">
              <a:rPr lang="en-US" smtClean="0"/>
              <a:pPr/>
              <a:t>‹#›</a:t>
            </a:fld>
            <a:endParaRPr lang="en-US"/>
          </a:p>
        </p:txBody>
      </p:sp>
      <p:cxnSp>
        <p:nvCxnSpPr>
          <p:cNvPr id="10" name="Straight Connector 9"/>
          <p:cNvCxnSpPr/>
          <p:nvPr/>
        </p:nvCxnSpPr>
        <p:spPr>
          <a:xfrm>
            <a:off x="0" y="9192620"/>
            <a:ext cx="18288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5160464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1371600" rtl="0" eaLnBrk="1" latinLnBrk="0" hangingPunct="1">
        <a:lnSpc>
          <a:spcPct val="90000"/>
        </a:lnSpc>
        <a:spcBef>
          <a:spcPct val="0"/>
        </a:spcBef>
        <a:buNone/>
        <a:defRPr sz="4800" b="0" i="0" kern="1200" cap="all">
          <a:solidFill>
            <a:schemeClr val="tx1"/>
          </a:solidFill>
          <a:effectLst/>
          <a:latin typeface="+mj-lt"/>
          <a:ea typeface="+mj-ea"/>
          <a:cs typeface="+mj-cs"/>
        </a:defRPr>
      </a:lvl1pPr>
    </p:titleStyle>
    <p:bodyStyle>
      <a:lvl1pPr marL="342900" indent="-342900" algn="l" defTabSz="1371600" rtl="0" eaLnBrk="1" latinLnBrk="0" hangingPunct="1">
        <a:lnSpc>
          <a:spcPct val="120000"/>
        </a:lnSpc>
        <a:spcBef>
          <a:spcPts val="1500"/>
        </a:spcBef>
        <a:buClr>
          <a:schemeClr val="accent1"/>
        </a:buClr>
        <a:buSzPct val="100000"/>
        <a:buFont typeface="Arial" panose="020B0604020202020204" pitchFamily="34" charset="0"/>
        <a:buChar char="•"/>
        <a:defRPr sz="3000" kern="1200">
          <a:solidFill>
            <a:schemeClr val="tx1"/>
          </a:solidFill>
          <a:effectLst/>
          <a:latin typeface="+mn-lt"/>
          <a:ea typeface="+mn-ea"/>
          <a:cs typeface="+mn-cs"/>
        </a:defRPr>
      </a:lvl1pPr>
      <a:lvl2pPr marL="10287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2700" kern="1200" cap="none" baseline="0">
          <a:solidFill>
            <a:schemeClr val="tx1"/>
          </a:solidFill>
          <a:effectLst/>
          <a:latin typeface="+mn-lt"/>
          <a:ea typeface="+mn-ea"/>
          <a:cs typeface="+mn-cs"/>
        </a:defRPr>
      </a:lvl2pPr>
      <a:lvl3pPr marL="17145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2400" kern="1200">
          <a:solidFill>
            <a:schemeClr val="tx1"/>
          </a:solidFill>
          <a:effectLst/>
          <a:latin typeface="+mn-lt"/>
          <a:ea typeface="+mn-ea"/>
          <a:cs typeface="+mn-cs"/>
        </a:defRPr>
      </a:lvl3pPr>
      <a:lvl4pPr marL="24003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2100" kern="1200" cap="none" baseline="0">
          <a:solidFill>
            <a:schemeClr val="tx1"/>
          </a:solidFill>
          <a:effectLst/>
          <a:latin typeface="+mn-lt"/>
          <a:ea typeface="+mn-ea"/>
          <a:cs typeface="+mn-cs"/>
        </a:defRPr>
      </a:lvl4pPr>
      <a:lvl5pPr marL="30861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1800" kern="1200">
          <a:solidFill>
            <a:schemeClr val="tx1"/>
          </a:solidFill>
          <a:effectLst/>
          <a:latin typeface="+mn-lt"/>
          <a:ea typeface="+mn-ea"/>
          <a:cs typeface="+mn-cs"/>
        </a:defRPr>
      </a:lvl5pPr>
      <a:lvl6pPr marL="37719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1800" kern="1200">
          <a:solidFill>
            <a:schemeClr val="tx1"/>
          </a:solidFill>
          <a:effectLst/>
          <a:latin typeface="+mn-lt"/>
          <a:ea typeface="+mn-ea"/>
          <a:cs typeface="+mn-cs"/>
        </a:defRPr>
      </a:lvl6pPr>
      <a:lvl7pPr marL="44577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1800" kern="1200">
          <a:solidFill>
            <a:schemeClr val="tx1"/>
          </a:solidFill>
          <a:effectLst/>
          <a:latin typeface="+mn-lt"/>
          <a:ea typeface="+mn-ea"/>
          <a:cs typeface="+mn-cs"/>
        </a:defRPr>
      </a:lvl7pPr>
      <a:lvl8pPr marL="51435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1800" kern="1200" baseline="0">
          <a:solidFill>
            <a:schemeClr val="tx1"/>
          </a:solidFill>
          <a:effectLst/>
          <a:latin typeface="+mn-lt"/>
          <a:ea typeface="+mn-ea"/>
          <a:cs typeface="+mn-cs"/>
        </a:defRPr>
      </a:lvl8pPr>
      <a:lvl9pPr marL="5829300" indent="-342900" algn="l" defTabSz="1371600" rtl="0" eaLnBrk="1" latinLnBrk="0" hangingPunct="1">
        <a:lnSpc>
          <a:spcPct val="120000"/>
        </a:lnSpc>
        <a:spcBef>
          <a:spcPts val="750"/>
        </a:spcBef>
        <a:buClr>
          <a:schemeClr val="accent1"/>
        </a:buClr>
        <a:buSzPct val="100000"/>
        <a:buFont typeface="Arial" panose="020B0604020202020204" pitchFamily="34" charset="0"/>
        <a:buChar char="•"/>
        <a:defRPr sz="1800" kern="1200" baseline="0">
          <a:solidFill>
            <a:schemeClr val="tx1"/>
          </a:solidFill>
          <a:effectLst/>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2.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hyperlink" Target="https://www.arthritis-health.com/types/osteoarthritis/knee-osteoarthritis-risk-factors" TargetMode="Externa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hyperlink" Target="https://www.nhsaaa.net/musculoskeletal-msk-service-patient-portal/knee-msk-patient-portal/osteoarthritis-of-the-knee-msk-patient-portal/" TargetMode="External"/><Relationship Id="rId5" Type="http://schemas.openxmlformats.org/officeDocument/2006/relationships/hyperlink" Target="https://doi.org/10.1111/j.1469-7580.2010.01292.x" TargetMode="External"/><Relationship Id="rId4" Type="http://schemas.openxmlformats.org/officeDocument/2006/relationships/hyperlink" Target="https://www.cdc.gov/arthritis/risk-factors/index.html"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ncbi.nlm.nih.gov/books/NBK588843/" TargetMode="External"/><Relationship Id="rId2" Type="http://schemas.openxmlformats.org/officeDocument/2006/relationships/hyperlink" Target="https://matthewprovenchermd.com/knee-anatomy-joint-vail-aspen-denver-co/" TargetMode="External"/><Relationship Id="rId1" Type="http://schemas.openxmlformats.org/officeDocument/2006/relationships/slideLayout" Target="../slideLayouts/slideLayout7.xml"/><Relationship Id="rId4" Type="http://schemas.openxmlformats.org/officeDocument/2006/relationships/hyperlink" Target="https://doi.org/10.3233/WOR-131739"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8E8E8"/>
        </a:solidFill>
        <a:effectLst/>
      </p:bgPr>
    </p:bg>
    <p:spTree>
      <p:nvGrpSpPr>
        <p:cNvPr id="1" name=""/>
        <p:cNvGrpSpPr/>
        <p:nvPr/>
      </p:nvGrpSpPr>
      <p:grpSpPr>
        <a:xfrm>
          <a:off x="0" y="0"/>
          <a:ext cx="0" cy="0"/>
          <a:chOff x="0" y="0"/>
          <a:chExt cx="0" cy="0"/>
        </a:xfrm>
      </p:grpSpPr>
      <p:grpSp>
        <p:nvGrpSpPr>
          <p:cNvPr id="10" name="Group 10"/>
          <p:cNvGrpSpPr/>
          <p:nvPr/>
        </p:nvGrpSpPr>
        <p:grpSpPr>
          <a:xfrm>
            <a:off x="3505200" y="5143500"/>
            <a:ext cx="10181820" cy="3371577"/>
            <a:chOff x="0" y="0"/>
            <a:chExt cx="1666893" cy="191066"/>
          </a:xfrm>
        </p:grpSpPr>
        <p:sp>
          <p:nvSpPr>
            <p:cNvPr id="11" name="Freeform 11"/>
            <p:cNvSpPr/>
            <p:nvPr/>
          </p:nvSpPr>
          <p:spPr>
            <a:xfrm>
              <a:off x="0" y="0"/>
              <a:ext cx="1666893" cy="191066"/>
            </a:xfrm>
            <a:custGeom>
              <a:avLst/>
              <a:gdLst/>
              <a:ahLst/>
              <a:cxnLst/>
              <a:rect l="l" t="t" r="r" b="b"/>
              <a:pathLst>
                <a:path w="1666893" h="191066">
                  <a:moveTo>
                    <a:pt x="62386" y="0"/>
                  </a:moveTo>
                  <a:lnTo>
                    <a:pt x="1604508" y="0"/>
                  </a:lnTo>
                  <a:cubicBezTo>
                    <a:pt x="1638962" y="0"/>
                    <a:pt x="1666893" y="27931"/>
                    <a:pt x="1666893" y="62386"/>
                  </a:cubicBezTo>
                  <a:lnTo>
                    <a:pt x="1666893" y="128680"/>
                  </a:lnTo>
                  <a:cubicBezTo>
                    <a:pt x="1666893" y="163135"/>
                    <a:pt x="1638962" y="191066"/>
                    <a:pt x="1604508" y="191066"/>
                  </a:cubicBezTo>
                  <a:lnTo>
                    <a:pt x="62386" y="191066"/>
                  </a:lnTo>
                  <a:cubicBezTo>
                    <a:pt x="27931" y="191066"/>
                    <a:pt x="0" y="163135"/>
                    <a:pt x="0" y="128680"/>
                  </a:cubicBezTo>
                  <a:lnTo>
                    <a:pt x="0" y="62386"/>
                  </a:lnTo>
                  <a:cubicBezTo>
                    <a:pt x="0" y="27931"/>
                    <a:pt x="27931" y="0"/>
                    <a:pt x="62386" y="0"/>
                  </a:cubicBezTo>
                  <a:close/>
                </a:path>
              </a:pathLst>
            </a:custGeom>
            <a:solidFill>
              <a:srgbClr val="E57373"/>
            </a:solidFill>
          </p:spPr>
          <p:txBody>
            <a:bodyPr/>
            <a:lstStyle/>
            <a:p>
              <a:endParaRPr lang="en-US"/>
            </a:p>
          </p:txBody>
        </p:sp>
        <p:sp>
          <p:nvSpPr>
            <p:cNvPr id="12" name="TextBox 12"/>
            <p:cNvSpPr txBox="1"/>
            <p:nvPr/>
          </p:nvSpPr>
          <p:spPr>
            <a:xfrm>
              <a:off x="0" y="-38100"/>
              <a:ext cx="1666893" cy="229166"/>
            </a:xfrm>
            <a:prstGeom prst="rect">
              <a:avLst/>
            </a:prstGeom>
          </p:spPr>
          <p:txBody>
            <a:bodyPr lIns="50800" tIns="50800" rIns="50800" bIns="50800" rtlCol="0" anchor="ctr"/>
            <a:lstStyle/>
            <a:p>
              <a:pPr algn="ctr">
                <a:lnSpc>
                  <a:spcPts val="2659"/>
                </a:lnSpc>
                <a:spcBef>
                  <a:spcPct val="0"/>
                </a:spcBef>
              </a:pPr>
              <a:endParaRPr/>
            </a:p>
          </p:txBody>
        </p:sp>
      </p:grpSp>
      <p:sp>
        <p:nvSpPr>
          <p:cNvPr id="13" name="TextBox 13"/>
          <p:cNvSpPr txBox="1"/>
          <p:nvPr/>
        </p:nvSpPr>
        <p:spPr>
          <a:xfrm>
            <a:off x="968734" y="660640"/>
            <a:ext cx="16336677" cy="4674235"/>
          </a:xfrm>
          <a:prstGeom prst="rect">
            <a:avLst/>
          </a:prstGeom>
        </p:spPr>
        <p:txBody>
          <a:bodyPr lIns="0" tIns="0" rIns="0" bIns="0" rtlCol="0" anchor="t">
            <a:spAutoFit/>
          </a:bodyPr>
          <a:lstStyle/>
          <a:p>
            <a:pPr algn="ctr">
              <a:lnSpc>
                <a:spcPts val="9094"/>
              </a:lnSpc>
            </a:pPr>
            <a:r>
              <a:rPr lang="en-US" sz="8499" b="1" dirty="0">
                <a:solidFill>
                  <a:srgbClr val="0F4C5C"/>
                </a:solidFill>
                <a:latin typeface="Cloud Bold"/>
                <a:ea typeface="Cloud Bold"/>
                <a:cs typeface="Cloud Bold"/>
                <a:sym typeface="Cloud Bold"/>
              </a:rPr>
              <a:t>Care Plan for a  Musculoskeletal Disorder:</a:t>
            </a:r>
          </a:p>
          <a:p>
            <a:pPr algn="ctr">
              <a:lnSpc>
                <a:spcPts val="9094"/>
              </a:lnSpc>
            </a:pPr>
            <a:r>
              <a:rPr lang="en-US" sz="8499" b="1" dirty="0">
                <a:solidFill>
                  <a:srgbClr val="0F4C5C"/>
                </a:solidFill>
                <a:latin typeface="Cloud Bold"/>
                <a:ea typeface="Cloud Bold"/>
                <a:cs typeface="Cloud Bold"/>
                <a:sym typeface="Cloud Bold"/>
              </a:rPr>
              <a:t>Osteoarthritis of the Knee</a:t>
            </a:r>
          </a:p>
          <a:p>
            <a:pPr algn="ctr">
              <a:lnSpc>
                <a:spcPts val="9094"/>
              </a:lnSpc>
            </a:pPr>
            <a:endParaRPr lang="en-US" sz="8499" dirty="0">
              <a:solidFill>
                <a:srgbClr val="0F4C5C"/>
              </a:solidFill>
              <a:latin typeface="Cloud Bold"/>
              <a:ea typeface="Cloud Bold"/>
              <a:cs typeface="Cloud Bold"/>
              <a:sym typeface="Cloud Bold"/>
            </a:endParaRPr>
          </a:p>
        </p:txBody>
      </p:sp>
      <p:sp>
        <p:nvSpPr>
          <p:cNvPr id="14" name="TextBox 14"/>
          <p:cNvSpPr txBox="1"/>
          <p:nvPr/>
        </p:nvSpPr>
        <p:spPr>
          <a:xfrm>
            <a:off x="3962400" y="5468484"/>
            <a:ext cx="9724620" cy="3077766"/>
          </a:xfrm>
          <a:prstGeom prst="rect">
            <a:avLst/>
          </a:prstGeom>
        </p:spPr>
        <p:txBody>
          <a:bodyPr wrap="square" lIns="0" tIns="0" rIns="0" bIns="0" rtlCol="0" anchor="t">
            <a:spAutoFit/>
          </a:bodyPr>
          <a:lstStyle/>
          <a:p>
            <a:pPr algn="ctr">
              <a:lnSpc>
                <a:spcPts val="4759"/>
              </a:lnSpc>
            </a:pPr>
            <a:r>
              <a:rPr lang="en-US" sz="3399" b="1" dirty="0">
                <a:solidFill>
                  <a:srgbClr val="E8E8E8"/>
                </a:solidFill>
                <a:latin typeface="Cloud"/>
                <a:ea typeface="Cloud"/>
                <a:cs typeface="Cloud"/>
                <a:sym typeface="Cloud"/>
              </a:rPr>
              <a:t>Student Name: </a:t>
            </a:r>
            <a:r>
              <a:rPr lang="en-US" sz="3399" b="1" dirty="0" err="1">
                <a:solidFill>
                  <a:srgbClr val="E8E8E8"/>
                </a:solidFill>
                <a:latin typeface="Cloud"/>
                <a:ea typeface="Cloud"/>
                <a:cs typeface="Cloud"/>
                <a:sym typeface="Cloud"/>
              </a:rPr>
              <a:t>Stacilee</a:t>
            </a:r>
            <a:r>
              <a:rPr lang="en-US" sz="3399" b="1" dirty="0">
                <a:solidFill>
                  <a:srgbClr val="E8E8E8"/>
                </a:solidFill>
                <a:latin typeface="Cloud"/>
                <a:ea typeface="Cloud"/>
                <a:cs typeface="Cloud"/>
                <a:sym typeface="Cloud"/>
              </a:rPr>
              <a:t> Julia</a:t>
            </a:r>
          </a:p>
          <a:p>
            <a:pPr algn="ctr">
              <a:lnSpc>
                <a:spcPts val="4759"/>
              </a:lnSpc>
            </a:pPr>
            <a:r>
              <a:rPr lang="en-US" sz="3399" b="1" dirty="0">
                <a:solidFill>
                  <a:srgbClr val="E8E8E8"/>
                </a:solidFill>
                <a:latin typeface="Cloud"/>
                <a:ea typeface="Cloud"/>
                <a:cs typeface="Cloud"/>
                <a:sym typeface="Cloud"/>
              </a:rPr>
              <a:t>Student ID: 2436469</a:t>
            </a:r>
          </a:p>
          <a:p>
            <a:pPr algn="ctr">
              <a:lnSpc>
                <a:spcPts val="4759"/>
              </a:lnSpc>
            </a:pPr>
            <a:r>
              <a:rPr lang="en-US" sz="3399" b="1" dirty="0">
                <a:solidFill>
                  <a:srgbClr val="E8E8E8"/>
                </a:solidFill>
                <a:latin typeface="Cloud"/>
                <a:ea typeface="Cloud"/>
                <a:cs typeface="Cloud"/>
                <a:sym typeface="Cloud"/>
              </a:rPr>
              <a:t>Module Name: Introduction to Physiology</a:t>
            </a:r>
          </a:p>
          <a:p>
            <a:pPr algn="ctr">
              <a:lnSpc>
                <a:spcPts val="4759"/>
              </a:lnSpc>
            </a:pPr>
            <a:r>
              <a:rPr lang="en-US" sz="3399" b="1" dirty="0">
                <a:solidFill>
                  <a:srgbClr val="E8E8E8"/>
                </a:solidFill>
                <a:latin typeface="Cloud"/>
                <a:ea typeface="Cloud"/>
                <a:cs typeface="Cloud"/>
                <a:sym typeface="Cloud"/>
              </a:rPr>
              <a:t>Assignment Title: Component 2 Presentation</a:t>
            </a:r>
          </a:p>
          <a:p>
            <a:pPr algn="ctr">
              <a:lnSpc>
                <a:spcPts val="4759"/>
              </a:lnSpc>
            </a:pPr>
            <a:endParaRPr lang="en-US" sz="3399" b="1" dirty="0">
              <a:solidFill>
                <a:srgbClr val="E8E8E8"/>
              </a:solidFill>
              <a:latin typeface="Cloud"/>
              <a:ea typeface="Cloud"/>
              <a:cs typeface="Cloud"/>
              <a:sym typeface="Cloud"/>
            </a:endParaRPr>
          </a:p>
        </p:txBody>
      </p:sp>
      <p:pic>
        <p:nvPicPr>
          <p:cNvPr id="25" name="Audio 24">
            <a:hlinkClick r:id="" action="ppaction://media"/>
            <a:extLst>
              <a:ext uri="{FF2B5EF4-FFF2-40B4-BE49-F238E27FC236}">
                <a16:creationId xmlns:a16="http://schemas.microsoft.com/office/drawing/2014/main" id="{C7D9304A-382C-9BD1-1245-AAE18801E8E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8702"/>
    </mc:Choice>
    <mc:Fallback xmlns="">
      <p:transition spd="slow" advTm="587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extLst mod="1">
    <p:ext uri="{E180D4A7-C9FB-4DFB-919C-405C955672EB}">
      <p14:showEvtLst xmlns:p14="http://schemas.microsoft.com/office/powerpoint/2010/main">
        <p14:playEvt time="1274" objId="3"/>
        <p14:stopEvt time="6301" objId="3"/>
      </p14:showEvtLst>
    </p:ext>
  </p:extLs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8E8E8"/>
        </a:solidFill>
        <a:effectLst/>
      </p:bgPr>
    </p:bg>
    <p:spTree>
      <p:nvGrpSpPr>
        <p:cNvPr id="1" name=""/>
        <p:cNvGrpSpPr/>
        <p:nvPr/>
      </p:nvGrpSpPr>
      <p:grpSpPr>
        <a:xfrm>
          <a:off x="0" y="0"/>
          <a:ext cx="0" cy="0"/>
          <a:chOff x="0" y="0"/>
          <a:chExt cx="0" cy="0"/>
        </a:xfrm>
      </p:grpSpPr>
      <p:sp>
        <p:nvSpPr>
          <p:cNvPr id="10" name="Freeform 10"/>
          <p:cNvSpPr/>
          <p:nvPr/>
        </p:nvSpPr>
        <p:spPr>
          <a:xfrm>
            <a:off x="3364544" y="-679846"/>
            <a:ext cx="11558912" cy="9938147"/>
          </a:xfrm>
          <a:custGeom>
            <a:avLst/>
            <a:gdLst/>
            <a:ahLst/>
            <a:cxnLst/>
            <a:rect l="l" t="t" r="r" b="b"/>
            <a:pathLst>
              <a:path w="11558912" h="6269851">
                <a:moveTo>
                  <a:pt x="0" y="0"/>
                </a:moveTo>
                <a:lnTo>
                  <a:pt x="11558912" y="0"/>
                </a:lnTo>
                <a:lnTo>
                  <a:pt x="11558912" y="6269851"/>
                </a:lnTo>
                <a:lnTo>
                  <a:pt x="0" y="6269851"/>
                </a:lnTo>
                <a:lnTo>
                  <a:pt x="0" y="0"/>
                </a:lnTo>
                <a:close/>
              </a:path>
            </a:pathLst>
          </a:custGeom>
          <a:blipFill>
            <a:blip r:embed="rId5"/>
            <a:stretch>
              <a:fillRect l="-22734" r="-22734"/>
            </a:stretch>
          </a:blipFill>
        </p:spPr>
        <p:txBody>
          <a:bodyPr/>
          <a:lstStyle/>
          <a:p>
            <a:endParaRPr lang="en-GB" sz="2400" dirty="0"/>
          </a:p>
        </p:txBody>
      </p:sp>
      <p:sp>
        <p:nvSpPr>
          <p:cNvPr id="11" name="TextBox 11"/>
          <p:cNvSpPr txBox="1"/>
          <p:nvPr/>
        </p:nvSpPr>
        <p:spPr>
          <a:xfrm>
            <a:off x="2819400" y="664537"/>
            <a:ext cx="12656267" cy="935990"/>
          </a:xfrm>
          <a:prstGeom prst="rect">
            <a:avLst/>
          </a:prstGeom>
        </p:spPr>
        <p:txBody>
          <a:bodyPr lIns="0" tIns="0" rIns="0" bIns="0" rtlCol="0" anchor="t">
            <a:spAutoFit/>
          </a:bodyPr>
          <a:lstStyle/>
          <a:p>
            <a:pPr algn="ctr">
              <a:lnSpc>
                <a:spcPts val="6955"/>
              </a:lnSpc>
            </a:pPr>
            <a:r>
              <a:rPr lang="en-US" sz="6500" b="1" dirty="0">
                <a:solidFill>
                  <a:srgbClr val="0F4C5C"/>
                </a:solidFill>
                <a:latin typeface="Cloud Bold"/>
                <a:ea typeface="Cloud Bold"/>
                <a:cs typeface="Cloud Bold"/>
                <a:sym typeface="Cloud Bold"/>
              </a:rPr>
              <a:t>Aims of this Presentation </a:t>
            </a:r>
          </a:p>
        </p:txBody>
      </p:sp>
      <p:sp>
        <p:nvSpPr>
          <p:cNvPr id="12" name="TextBox 12"/>
          <p:cNvSpPr txBox="1"/>
          <p:nvPr/>
        </p:nvSpPr>
        <p:spPr>
          <a:xfrm>
            <a:off x="3559159" y="2680045"/>
            <a:ext cx="4322855" cy="1487587"/>
          </a:xfrm>
          <a:prstGeom prst="rect">
            <a:avLst/>
          </a:prstGeom>
        </p:spPr>
        <p:txBody>
          <a:bodyPr lIns="0" tIns="0" rIns="0" bIns="0" rtlCol="0" anchor="t">
            <a:spAutoFit/>
          </a:bodyPr>
          <a:lstStyle/>
          <a:p>
            <a:pPr algn="ctr">
              <a:lnSpc>
                <a:spcPts val="2940"/>
              </a:lnSpc>
              <a:spcBef>
                <a:spcPct val="0"/>
              </a:spcBef>
            </a:pPr>
            <a:r>
              <a:rPr lang="en-US" sz="2400" b="1" dirty="0">
                <a:solidFill>
                  <a:srgbClr val="00B050"/>
                </a:solidFill>
                <a:latin typeface="Open Sans"/>
                <a:ea typeface="Open Sans"/>
                <a:cs typeface="Open Sans"/>
                <a:sym typeface="Open Sans"/>
              </a:rPr>
              <a:t>Clinical focus</a:t>
            </a:r>
          </a:p>
          <a:p>
            <a:pPr algn="just">
              <a:lnSpc>
                <a:spcPts val="2940"/>
              </a:lnSpc>
              <a:spcBef>
                <a:spcPct val="0"/>
              </a:spcBef>
            </a:pPr>
            <a:r>
              <a:rPr lang="en-US" sz="2400" dirty="0">
                <a:solidFill>
                  <a:srgbClr val="0F4C5C"/>
                </a:solidFill>
                <a:latin typeface="Open Sans"/>
                <a:ea typeface="Open Sans"/>
                <a:cs typeface="Open Sans"/>
                <a:sym typeface="Open Sans"/>
              </a:rPr>
              <a:t>Care Plan with a common MSD, OA of the knee and how the plan is developed.</a:t>
            </a:r>
          </a:p>
        </p:txBody>
      </p:sp>
      <p:sp>
        <p:nvSpPr>
          <p:cNvPr id="14" name="TextBox 14"/>
          <p:cNvSpPr txBox="1"/>
          <p:nvPr/>
        </p:nvSpPr>
        <p:spPr>
          <a:xfrm>
            <a:off x="10134600" y="2657381"/>
            <a:ext cx="3976022" cy="2872581"/>
          </a:xfrm>
          <a:prstGeom prst="rect">
            <a:avLst/>
          </a:prstGeom>
        </p:spPr>
        <p:txBody>
          <a:bodyPr wrap="square" lIns="0" tIns="0" rIns="0" bIns="0" rtlCol="0" anchor="t">
            <a:spAutoFit/>
          </a:bodyPr>
          <a:lstStyle/>
          <a:p>
            <a:pPr algn="ctr">
              <a:lnSpc>
                <a:spcPts val="3219"/>
              </a:lnSpc>
            </a:pPr>
            <a:r>
              <a:rPr lang="en-US" sz="2299" b="1" dirty="0">
                <a:solidFill>
                  <a:srgbClr val="00B050"/>
                </a:solidFill>
                <a:latin typeface="Open Sans"/>
                <a:ea typeface="Open Sans"/>
                <a:cs typeface="Open Sans"/>
                <a:sym typeface="Open Sans"/>
              </a:rPr>
              <a:t>Body System </a:t>
            </a:r>
          </a:p>
          <a:p>
            <a:pPr algn="just">
              <a:lnSpc>
                <a:spcPts val="3219"/>
              </a:lnSpc>
              <a:spcBef>
                <a:spcPct val="0"/>
              </a:spcBef>
            </a:pPr>
            <a:r>
              <a:rPr lang="en-US" sz="2400" dirty="0">
                <a:solidFill>
                  <a:srgbClr val="0F4C5C"/>
                </a:solidFill>
                <a:latin typeface="Open Sans"/>
                <a:ea typeface="Open Sans"/>
                <a:cs typeface="Open Sans"/>
                <a:sym typeface="Open Sans"/>
              </a:rPr>
              <a:t>The structure and function of the knee as a major synovial joint, and the normal function of cartilage and joints.</a:t>
            </a:r>
          </a:p>
          <a:p>
            <a:pPr algn="ctr">
              <a:lnSpc>
                <a:spcPts val="3219"/>
              </a:lnSpc>
              <a:spcBef>
                <a:spcPct val="0"/>
              </a:spcBef>
            </a:pPr>
            <a:endParaRPr lang="en-US" sz="2299" dirty="0">
              <a:solidFill>
                <a:srgbClr val="0F4C5C"/>
              </a:solidFill>
              <a:latin typeface="Open Sans"/>
              <a:ea typeface="Open Sans"/>
              <a:cs typeface="Open Sans"/>
              <a:sym typeface="Open Sans"/>
            </a:endParaRPr>
          </a:p>
        </p:txBody>
      </p:sp>
      <p:sp>
        <p:nvSpPr>
          <p:cNvPr id="15" name="TextBox 15"/>
          <p:cNvSpPr txBox="1"/>
          <p:nvPr/>
        </p:nvSpPr>
        <p:spPr>
          <a:xfrm>
            <a:off x="3559159" y="5640406"/>
            <a:ext cx="5217051" cy="2231380"/>
          </a:xfrm>
          <a:prstGeom prst="rect">
            <a:avLst/>
          </a:prstGeom>
        </p:spPr>
        <p:txBody>
          <a:bodyPr wrap="square" lIns="0" tIns="0" rIns="0" bIns="0" rtlCol="0" anchor="t">
            <a:spAutoFit/>
          </a:bodyPr>
          <a:lstStyle/>
          <a:p>
            <a:pPr algn="ctr">
              <a:lnSpc>
                <a:spcPts val="2939"/>
              </a:lnSpc>
              <a:spcBef>
                <a:spcPct val="0"/>
              </a:spcBef>
            </a:pPr>
            <a:r>
              <a:rPr lang="en-US" sz="2800" b="1" dirty="0">
                <a:solidFill>
                  <a:srgbClr val="00B050"/>
                </a:solidFill>
                <a:latin typeface="Open Sans"/>
                <a:ea typeface="Open Sans"/>
                <a:cs typeface="Open Sans"/>
                <a:sym typeface="Open Sans"/>
              </a:rPr>
              <a:t>Disease impact </a:t>
            </a:r>
          </a:p>
          <a:p>
            <a:pPr algn="just">
              <a:lnSpc>
                <a:spcPts val="2939"/>
              </a:lnSpc>
              <a:spcBef>
                <a:spcPct val="0"/>
              </a:spcBef>
            </a:pPr>
            <a:r>
              <a:rPr lang="en-US" sz="2800" dirty="0">
                <a:solidFill>
                  <a:srgbClr val="0F4C5C"/>
                </a:solidFill>
                <a:latin typeface="Open Sans"/>
                <a:ea typeface="Open Sans"/>
                <a:cs typeface="Open Sans"/>
                <a:sym typeface="Open Sans"/>
              </a:rPr>
              <a:t>How osteoarthritis compromises the integrity of cartilage, joint mechanics and mobility, and how it is diagnosed in practice.</a:t>
            </a:r>
          </a:p>
        </p:txBody>
      </p:sp>
      <p:sp>
        <p:nvSpPr>
          <p:cNvPr id="16" name="TextBox 16"/>
          <p:cNvSpPr txBox="1"/>
          <p:nvPr/>
        </p:nvSpPr>
        <p:spPr>
          <a:xfrm>
            <a:off x="10120745" y="5640406"/>
            <a:ext cx="3976022" cy="2423740"/>
          </a:xfrm>
          <a:prstGeom prst="rect">
            <a:avLst/>
          </a:prstGeom>
        </p:spPr>
        <p:txBody>
          <a:bodyPr lIns="0" tIns="0" rIns="0" bIns="0" rtlCol="0" anchor="t">
            <a:spAutoFit/>
          </a:bodyPr>
          <a:lstStyle/>
          <a:p>
            <a:pPr algn="ctr">
              <a:lnSpc>
                <a:spcPts val="2659"/>
              </a:lnSpc>
              <a:spcBef>
                <a:spcPct val="0"/>
              </a:spcBef>
            </a:pPr>
            <a:r>
              <a:rPr lang="en-GB" sz="2400" b="1" dirty="0">
                <a:solidFill>
                  <a:srgbClr val="00B050"/>
                </a:solidFill>
                <a:latin typeface="Open Sans"/>
                <a:ea typeface="Open Sans"/>
                <a:cs typeface="Open Sans"/>
                <a:sym typeface="Open Sans"/>
              </a:rPr>
              <a:t>Person-centred plan</a:t>
            </a:r>
            <a:r>
              <a:rPr lang="en-GB" sz="2400" dirty="0">
                <a:solidFill>
                  <a:srgbClr val="00B050"/>
                </a:solidFill>
                <a:latin typeface="Open Sans"/>
                <a:ea typeface="Open Sans"/>
                <a:cs typeface="Open Sans"/>
                <a:sym typeface="Open Sans"/>
              </a:rPr>
              <a:t> </a:t>
            </a:r>
          </a:p>
          <a:p>
            <a:pPr algn="just">
              <a:lnSpc>
                <a:spcPts val="2659"/>
              </a:lnSpc>
              <a:spcBef>
                <a:spcPct val="0"/>
              </a:spcBef>
            </a:pPr>
            <a:r>
              <a:rPr lang="en-GB" sz="2400" dirty="0">
                <a:solidFill>
                  <a:srgbClr val="0F4C5C"/>
                </a:solidFill>
                <a:latin typeface="Open Sans"/>
                <a:ea typeface="Open Sans"/>
                <a:cs typeface="Open Sans"/>
                <a:sym typeface="Open Sans"/>
              </a:rPr>
              <a:t>His demographics, occupational and lifestyle risk factors, and evidence-based recommendations for routine, monitoring, communication and ethics</a:t>
            </a:r>
            <a:r>
              <a:rPr lang="en-US" sz="2400" dirty="0">
                <a:solidFill>
                  <a:srgbClr val="0F4C5C"/>
                </a:solidFill>
                <a:latin typeface="Open Sans"/>
                <a:ea typeface="Open Sans"/>
                <a:cs typeface="Open Sans"/>
                <a:sym typeface="Open Sans"/>
              </a:rPr>
              <a:t>.</a:t>
            </a:r>
          </a:p>
        </p:txBody>
      </p:sp>
      <p:pic>
        <p:nvPicPr>
          <p:cNvPr id="21" name="Audio 20">
            <a:hlinkClick r:id="" action="ppaction://media"/>
            <a:extLst>
              <a:ext uri="{FF2B5EF4-FFF2-40B4-BE49-F238E27FC236}">
                <a16:creationId xmlns:a16="http://schemas.microsoft.com/office/drawing/2014/main" id="{E4708CDD-EBA2-0201-E47A-5E9ADAF7606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329688" t="-329688" r="-329688" b="-329688"/>
          <a:stretch>
            <a:fillRect/>
          </a:stretch>
        </p:blipFill>
        <p:spPr>
          <a:xfrm>
            <a:off x="15087600" y="7048500"/>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66620"/>
    </mc:Choice>
    <mc:Fallback xmlns="">
      <p:transition spd="slow" advTm="66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8E8E8"/>
        </a:solidFill>
        <a:effectLst/>
      </p:bgPr>
    </p:bg>
    <p:spTree>
      <p:nvGrpSpPr>
        <p:cNvPr id="1" name=""/>
        <p:cNvGrpSpPr/>
        <p:nvPr/>
      </p:nvGrpSpPr>
      <p:grpSpPr>
        <a:xfrm>
          <a:off x="0" y="0"/>
          <a:ext cx="0" cy="0"/>
          <a:chOff x="0" y="0"/>
          <a:chExt cx="0" cy="0"/>
        </a:xfrm>
      </p:grpSpPr>
      <p:sp>
        <p:nvSpPr>
          <p:cNvPr id="11" name="TextBox 11"/>
          <p:cNvSpPr txBox="1"/>
          <p:nvPr/>
        </p:nvSpPr>
        <p:spPr>
          <a:xfrm>
            <a:off x="1676400" y="723900"/>
            <a:ext cx="13500000" cy="1097280"/>
          </a:xfrm>
          <a:prstGeom prst="rect">
            <a:avLst/>
          </a:prstGeom>
        </p:spPr>
        <p:txBody>
          <a:bodyPr wrap="square" lIns="0" tIns="0" rIns="0" bIns="0" rtlCol="0" anchor="t">
            <a:spAutoFit/>
          </a:bodyPr>
          <a:lstStyle/>
          <a:p>
            <a:pPr algn="ctr">
              <a:lnSpc>
                <a:spcPts val="4300"/>
              </a:lnSpc>
            </a:pPr>
            <a:r>
              <a:rPr lang="en-US" sz="3600" b="1" dirty="0">
                <a:solidFill>
                  <a:srgbClr val="0F4C5C"/>
                </a:solidFill>
                <a:latin typeface="Cloud Bold"/>
                <a:ea typeface="Cloud Bold"/>
                <a:cs typeface="Cloud Bold"/>
                <a:sym typeface="Cloud Bold"/>
              </a:rPr>
              <a:t>Case Study of David Ellison </a:t>
            </a:r>
          </a:p>
        </p:txBody>
      </p:sp>
      <p:graphicFrame>
        <p:nvGraphicFramePr>
          <p:cNvPr id="13" name="Table 0">
            <a:extLst>
              <a:ext uri="{FF2B5EF4-FFF2-40B4-BE49-F238E27FC236}">
                <a16:creationId xmlns:a16="http://schemas.microsoft.com/office/drawing/2014/main" id="{97EDB1BE-EC67-BBD8-FAF1-14A6B00FDE1C}"/>
              </a:ext>
            </a:extLst>
          </p:cNvPr>
          <p:cNvGraphicFramePr>
            <a:graphicFrameLocks noGrp="1"/>
          </p:cNvGraphicFramePr>
          <p:nvPr>
            <p:extLst>
              <p:ext uri="{D42A27DB-BD31-4B8C-83A1-F6EECF244321}">
                <p14:modId xmlns:p14="http://schemas.microsoft.com/office/powerpoint/2010/main" val="650509725"/>
              </p:ext>
            </p:extLst>
          </p:nvPr>
        </p:nvGraphicFramePr>
        <p:xfrm>
          <a:off x="1676400" y="1562100"/>
          <a:ext cx="16383000" cy="8483600"/>
        </p:xfrm>
        <a:graphic>
          <a:graphicData uri="http://schemas.openxmlformats.org/drawingml/2006/table">
            <a:tbl>
              <a:tblPr/>
              <a:tblGrid>
                <a:gridCol w="4924370">
                  <a:extLst>
                    <a:ext uri="{9D8B030D-6E8A-4147-A177-3AD203B41FA5}">
                      <a16:colId xmlns:a16="http://schemas.microsoft.com/office/drawing/2014/main" val="20000"/>
                    </a:ext>
                  </a:extLst>
                </a:gridCol>
                <a:gridCol w="11458630">
                  <a:extLst>
                    <a:ext uri="{9D8B030D-6E8A-4147-A177-3AD203B41FA5}">
                      <a16:colId xmlns:a16="http://schemas.microsoft.com/office/drawing/2014/main" val="20001"/>
                    </a:ext>
                  </a:extLst>
                </a:gridCol>
              </a:tblGrid>
              <a:tr h="982557">
                <a:tc>
                  <a:txBody>
                    <a:bodyPr/>
                    <a:lstStyle/>
                    <a:p>
                      <a:pPr marL="0" indent="0" algn="l">
                        <a:buNone/>
                      </a:pPr>
                      <a:r>
                        <a:rPr lang="en-US" sz="2900" b="1" dirty="0">
                          <a:solidFill>
                            <a:srgbClr val="00B050"/>
                          </a:solidFill>
                        </a:rPr>
                        <a:t>Diagnosis</a:t>
                      </a:r>
                      <a:endParaRPr lang="en-US" sz="290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lgn="l">
                        <a:buNone/>
                      </a:pPr>
                      <a:r>
                        <a:rPr lang="en-US" sz="3000" b="0" i="0" kern="1200" dirty="0">
                          <a:solidFill>
                            <a:schemeClr val="tx1"/>
                          </a:solidFill>
                          <a:effectLst/>
                          <a:latin typeface="+mn-lt"/>
                          <a:ea typeface="+mn-ea"/>
                          <a:cs typeface="+mn-cs"/>
                        </a:rPr>
                        <a:t>Osteoarthritis of right knee with clinical diagnosis according to NICE NG226 criteria</a:t>
                      </a:r>
                      <a:endParaRPr lang="en-US" sz="300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982557">
                <a:tc>
                  <a:txBody>
                    <a:bodyPr/>
                    <a:lstStyle/>
                    <a:p>
                      <a:pPr marL="0" indent="0" algn="l">
                        <a:buNone/>
                      </a:pPr>
                      <a:r>
                        <a:rPr lang="en-US" sz="2900" b="1" dirty="0">
                          <a:solidFill>
                            <a:srgbClr val="00B050"/>
                          </a:solidFill>
                        </a:rPr>
                        <a:t>Occupational history</a:t>
                      </a:r>
                      <a:endParaRPr lang="en-US" sz="290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lgn="l">
                        <a:buNone/>
                      </a:pPr>
                      <a:r>
                        <a:rPr lang="en-US" sz="3000" b="0" i="0" kern="1200" dirty="0">
                          <a:solidFill>
                            <a:schemeClr val="tx1"/>
                          </a:solidFill>
                          <a:effectLst/>
                          <a:latin typeface="+mn-lt"/>
                          <a:ea typeface="+mn-ea"/>
                          <a:cs typeface="+mn-cs"/>
                        </a:rPr>
                        <a:t>Forty years of working as a bricklayer, years of repetitive kneeling, squatting and heavy lifting.</a:t>
                      </a:r>
                      <a:endParaRPr lang="en-US" sz="300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1336689">
                <a:tc>
                  <a:txBody>
                    <a:bodyPr/>
                    <a:lstStyle/>
                    <a:p>
                      <a:pPr marL="0" indent="0" algn="l">
                        <a:buNone/>
                      </a:pPr>
                      <a:r>
                        <a:rPr lang="en-US" sz="2900" b="1" dirty="0">
                          <a:solidFill>
                            <a:srgbClr val="00B050"/>
                          </a:solidFill>
                        </a:rPr>
                        <a:t>Previous joint injury</a:t>
                      </a:r>
                      <a:endParaRPr lang="en-US" sz="290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lgn="l">
                        <a:buNone/>
                      </a:pPr>
                      <a:r>
                        <a:rPr lang="en-US" sz="3000" b="0" i="0" kern="1200" dirty="0">
                          <a:solidFill>
                            <a:schemeClr val="tx1"/>
                          </a:solidFill>
                          <a:effectLst/>
                          <a:latin typeface="+mn-lt"/>
                          <a:ea typeface="+mn-ea"/>
                          <a:cs typeface="+mn-cs"/>
                        </a:rPr>
                        <a:t>At 27 years old, he suffered a right knee meniscus tear as a football player. </a:t>
                      </a:r>
                      <a:r>
                        <a:rPr lang="en-US" sz="3000" dirty="0"/>
                        <a:t/>
                      </a:r>
                      <a:br>
                        <a:rPr lang="en-US" sz="3000" dirty="0"/>
                      </a:br>
                      <a:endParaRPr lang="en-US" sz="300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982557">
                <a:tc>
                  <a:txBody>
                    <a:bodyPr/>
                    <a:lstStyle/>
                    <a:p>
                      <a:pPr marL="0" indent="0" algn="l">
                        <a:buNone/>
                      </a:pPr>
                      <a:r>
                        <a:rPr lang="en-US" sz="2900" b="1" dirty="0">
                          <a:solidFill>
                            <a:srgbClr val="00B050"/>
                          </a:solidFill>
                        </a:rPr>
                        <a:t>BMI</a:t>
                      </a:r>
                      <a:endParaRPr lang="en-US" sz="290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lgn="l">
                        <a:buNone/>
                      </a:pPr>
                      <a:r>
                        <a:rPr lang="en-US" sz="3000" b="0" i="0" kern="1200" dirty="0">
                          <a:solidFill>
                            <a:schemeClr val="tx1"/>
                          </a:solidFill>
                          <a:effectLst/>
                          <a:latin typeface="+mn-lt"/>
                          <a:ea typeface="+mn-ea"/>
                          <a:cs typeface="+mn-cs"/>
                        </a:rPr>
                        <a:t>There are 33 kg/m² which is considered as obese. </a:t>
                      </a:r>
                      <a:r>
                        <a:rPr lang="en-US" sz="3000" dirty="0"/>
                        <a:t/>
                      </a:r>
                      <a:br>
                        <a:rPr lang="en-US" sz="3000" dirty="0"/>
                      </a:br>
                      <a:endParaRPr lang="en-US" sz="300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982557">
                <a:tc>
                  <a:txBody>
                    <a:bodyPr/>
                    <a:lstStyle/>
                    <a:p>
                      <a:pPr marL="0" indent="0" algn="l">
                        <a:buNone/>
                      </a:pPr>
                      <a:r>
                        <a:rPr lang="en-US" sz="2900" b="1" dirty="0">
                          <a:solidFill>
                            <a:srgbClr val="00B050"/>
                          </a:solidFill>
                        </a:rPr>
                        <a:t>Family history</a:t>
                      </a:r>
                      <a:endParaRPr lang="en-US" sz="290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lgn="l">
                        <a:buNone/>
                      </a:pPr>
                      <a:r>
                        <a:rPr lang="en-US" sz="3000" b="0" i="0" kern="1200" dirty="0">
                          <a:solidFill>
                            <a:schemeClr val="tx1"/>
                          </a:solidFill>
                          <a:effectLst/>
                          <a:latin typeface="+mn-lt"/>
                          <a:ea typeface="+mn-ea"/>
                          <a:cs typeface="+mn-cs"/>
                        </a:rPr>
                        <a:t>Mother suffered from the osteoarthritis of the knee. </a:t>
                      </a:r>
                      <a:r>
                        <a:rPr lang="en-US" sz="3000" dirty="0"/>
                        <a:t/>
                      </a:r>
                      <a:br>
                        <a:rPr lang="en-US" sz="3000" dirty="0"/>
                      </a:br>
                      <a:endParaRPr lang="en-US" sz="300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982557">
                <a:tc>
                  <a:txBody>
                    <a:bodyPr/>
                    <a:lstStyle/>
                    <a:p>
                      <a:pPr marL="0" indent="0" algn="l">
                        <a:buNone/>
                      </a:pPr>
                      <a:r>
                        <a:rPr lang="en-US" sz="2900" b="1" dirty="0">
                          <a:solidFill>
                            <a:srgbClr val="00B050"/>
                          </a:solidFill>
                        </a:rPr>
                        <a:t>Activity level</a:t>
                      </a:r>
                      <a:endParaRPr lang="en-US" sz="290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lgn="l">
                        <a:buNone/>
                      </a:pPr>
                      <a:r>
                        <a:rPr lang="en-US" sz="3000" b="0" i="0" kern="1200" dirty="0">
                          <a:solidFill>
                            <a:schemeClr val="tx1"/>
                          </a:solidFill>
                          <a:effectLst/>
                          <a:latin typeface="+mn-lt"/>
                          <a:ea typeface="+mn-ea"/>
                          <a:cs typeface="+mn-cs"/>
                        </a:rPr>
                        <a:t>More sedentary; makes less movement than usual because it hurts and they are afraid of making the pain worse. </a:t>
                      </a:r>
                      <a:endParaRPr lang="en-US" sz="300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1751524">
                <a:tc>
                  <a:txBody>
                    <a:bodyPr/>
                    <a:lstStyle/>
                    <a:p>
                      <a:pPr marL="0" indent="0" algn="l">
                        <a:buNone/>
                      </a:pPr>
                      <a:r>
                        <a:rPr lang="en-US" sz="2900" b="1" dirty="0">
                          <a:solidFill>
                            <a:srgbClr val="00B050"/>
                          </a:solidFill>
                        </a:rPr>
                        <a:t>Home situation</a:t>
                      </a:r>
                      <a:endParaRPr lang="en-US" sz="290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lgn="l">
                        <a:buNone/>
                      </a:pPr>
                      <a:r>
                        <a:rPr lang="en-US" sz="3000" b="0" i="0" kern="1200" dirty="0">
                          <a:solidFill>
                            <a:schemeClr val="tx1"/>
                          </a:solidFill>
                          <a:effectLst/>
                          <a:latin typeface="+mn-lt"/>
                          <a:ea typeface="+mn-ea"/>
                          <a:cs typeface="+mn-cs"/>
                        </a:rPr>
                        <a:t>Has two adult children who live nearby and provide support; Lives with his wife </a:t>
                      </a:r>
                      <a:r>
                        <a:rPr lang="en-US" sz="3000" dirty="0"/>
                        <a:t/>
                      </a:r>
                      <a:br>
                        <a:rPr lang="en-US" sz="3000" dirty="0"/>
                      </a:br>
                      <a:r>
                        <a:rPr lang="en-US" sz="3000" dirty="0"/>
                        <a:t/>
                      </a:r>
                      <a:br>
                        <a:rPr lang="en-US" sz="3000" dirty="0"/>
                      </a:br>
                      <a:endParaRPr lang="en-US" sz="300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bl>
          </a:graphicData>
        </a:graphic>
      </p:graphicFrame>
      <p:pic>
        <p:nvPicPr>
          <p:cNvPr id="17" name="Audio 16">
            <a:hlinkClick r:id="" action="ppaction://media"/>
            <a:extLst>
              <a:ext uri="{FF2B5EF4-FFF2-40B4-BE49-F238E27FC236}">
                <a16:creationId xmlns:a16="http://schemas.microsoft.com/office/drawing/2014/main" id="{0380CED6-0DC7-D8E2-3E69-48FE363E6B0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82361"/>
    </mc:Choice>
    <mc:Fallback xmlns="">
      <p:transition spd="slow" advTm="823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8E8E8"/>
        </a:solidFill>
        <a:effectLst/>
      </p:bgPr>
    </p:bg>
    <p:spTree>
      <p:nvGrpSpPr>
        <p:cNvPr id="1" name=""/>
        <p:cNvGrpSpPr/>
        <p:nvPr/>
      </p:nvGrpSpPr>
      <p:grpSpPr>
        <a:xfrm>
          <a:off x="0" y="0"/>
          <a:ext cx="0" cy="0"/>
          <a:chOff x="0" y="0"/>
          <a:chExt cx="0" cy="0"/>
        </a:xfrm>
      </p:grpSpPr>
      <p:sp>
        <p:nvSpPr>
          <p:cNvPr id="10" name="Freeform 10"/>
          <p:cNvSpPr/>
          <p:nvPr/>
        </p:nvSpPr>
        <p:spPr>
          <a:xfrm>
            <a:off x="-431702" y="0"/>
            <a:ext cx="12093555" cy="8996521"/>
          </a:xfrm>
          <a:custGeom>
            <a:avLst/>
            <a:gdLst/>
            <a:ahLst/>
            <a:cxnLst/>
            <a:rect l="l" t="t" r="r" b="b"/>
            <a:pathLst>
              <a:path w="12093555" h="8996521">
                <a:moveTo>
                  <a:pt x="0" y="0"/>
                </a:moveTo>
                <a:lnTo>
                  <a:pt x="12093555" y="0"/>
                </a:lnTo>
                <a:lnTo>
                  <a:pt x="12093555" y="8996521"/>
                </a:lnTo>
                <a:lnTo>
                  <a:pt x="0" y="8996521"/>
                </a:lnTo>
                <a:lnTo>
                  <a:pt x="0" y="0"/>
                </a:lnTo>
                <a:close/>
              </a:path>
            </a:pathLst>
          </a:custGeom>
          <a:blipFill>
            <a:blip r:embed="rId5"/>
            <a:stretch>
              <a:fillRect l="-2021" r="-2021"/>
            </a:stretch>
          </a:blipFill>
        </p:spPr>
        <p:txBody>
          <a:bodyPr/>
          <a:lstStyle/>
          <a:p>
            <a:endParaRPr lang="en-US"/>
          </a:p>
        </p:txBody>
      </p:sp>
      <p:sp>
        <p:nvSpPr>
          <p:cNvPr id="97" name="Anatomy Card BG"/>
          <p:cNvSpPr/>
          <p:nvPr/>
        </p:nvSpPr>
        <p:spPr>
          <a:xfrm>
            <a:off x="12300000" y="280000"/>
            <a:ext cx="5750000" cy="9350000"/>
          </a:xfrm>
          <a:prstGeom prst="roundRect">
            <a:avLst>
              <a:gd name="adj" fmla="val 3000"/>
            </a:avLst>
          </a:prstGeom>
          <a:solidFill>
            <a:srgbClr val="E7EEF0"/>
          </a:solidFill>
          <a:ln/>
        </p:spPr>
        <p:txBody>
          <a:bodyPr/>
          <a:lstStyle/>
          <a:p>
            <a:endParaRPr lang="en-US"/>
          </a:p>
        </p:txBody>
      </p:sp>
      <p:sp>
        <p:nvSpPr>
          <p:cNvPr id="98" name="Anatomy Card Title"/>
          <p:cNvSpPr/>
          <p:nvPr/>
        </p:nvSpPr>
        <p:spPr>
          <a:xfrm>
            <a:off x="12570000" y="470000"/>
            <a:ext cx="5300000" cy="700000"/>
          </a:xfrm>
          <a:prstGeom prst="rect">
            <a:avLst/>
          </a:prstGeom>
          <a:noFill/>
          <a:ln/>
        </p:spPr>
        <p:txBody>
          <a:bodyPr wrap="square" rtlCol="0" anchor="t"/>
          <a:lstStyle/>
          <a:p>
            <a:r>
              <a:rPr lang="en-US" sz="2600" b="1" dirty="0">
                <a:solidFill>
                  <a:srgbClr val="1F3B57"/>
                </a:solidFill>
                <a:latin typeface="Calibri" pitchFamily="34" charset="0"/>
              </a:rPr>
              <a:t>Anatomy of the Knee Joint</a:t>
            </a:r>
          </a:p>
        </p:txBody>
      </p:sp>
      <p:sp>
        <p:nvSpPr>
          <p:cNvPr id="11" name="TextBox 11"/>
          <p:cNvSpPr txBox="1"/>
          <p:nvPr/>
        </p:nvSpPr>
        <p:spPr>
          <a:xfrm>
            <a:off x="12300000" y="1350000"/>
            <a:ext cx="5570000" cy="8252965"/>
          </a:xfrm>
          <a:prstGeom prst="rect">
            <a:avLst/>
          </a:prstGeom>
        </p:spPr>
        <p:txBody>
          <a:bodyPr wrap="square" lIns="0" tIns="0" rIns="0" bIns="0" rtlCol="0" anchor="t">
            <a:spAutoFit/>
          </a:bodyPr>
          <a:lstStyle/>
          <a:p>
            <a:pPr marL="431801" lvl="1" indent="-215900">
              <a:lnSpc>
                <a:spcPct val="150000"/>
              </a:lnSpc>
              <a:buFont typeface="Arial"/>
              <a:buChar char="•"/>
            </a:pPr>
            <a:r>
              <a:rPr lang="en-GB" sz="2000" dirty="0">
                <a:latin typeface="Arial" panose="020B0604020202020204" pitchFamily="34" charset="0"/>
                <a:cs typeface="Arial" panose="020B0604020202020204" pitchFamily="34" charset="0"/>
              </a:rPr>
              <a:t>A synovial hinge joint between the femur and tibia and patellar bones allows the leg to flex and extend, and there is some rotation.</a:t>
            </a:r>
          </a:p>
          <a:p>
            <a:pPr marL="431801" lvl="1" indent="-215900">
              <a:lnSpc>
                <a:spcPct val="150000"/>
              </a:lnSpc>
              <a:buFont typeface="Arial"/>
              <a:buChar char="•"/>
            </a:pPr>
            <a:r>
              <a:rPr lang="en-GB" sz="2000" dirty="0">
                <a:latin typeface="Arial" panose="020B0604020202020204" pitchFamily="34" charset="0"/>
                <a:cs typeface="Arial" panose="020B0604020202020204" pitchFamily="34" charset="0"/>
              </a:rPr>
              <a:t> On the ends of bones, there is smooth gliding, low friction, articular (hyaline) cartilage that is able to absorb and distribute load. The medial and lateral menisci are C-shaped fibrocartilage pads which help to cushion and stabilise the joint.</a:t>
            </a:r>
          </a:p>
          <a:p>
            <a:pPr marL="431801" lvl="1" indent="-215900">
              <a:lnSpc>
                <a:spcPct val="150000"/>
              </a:lnSpc>
              <a:buFont typeface="Arial"/>
              <a:buChar char="•"/>
            </a:pPr>
            <a:r>
              <a:rPr lang="en-GB" sz="2000" dirty="0">
                <a:latin typeface="Arial" panose="020B0604020202020204" pitchFamily="34" charset="0"/>
                <a:cs typeface="Arial" panose="020B0604020202020204" pitchFamily="34" charset="0"/>
              </a:rPr>
              <a:t> Surrounding the joint is a synovial capsule that contains a slippery fluid called synovial fluid and has a synovial membrane that produces synovial fluid to lubricate the joint. </a:t>
            </a:r>
          </a:p>
          <a:p>
            <a:pPr marL="431801" lvl="1" indent="-215900">
              <a:lnSpc>
                <a:spcPct val="150000"/>
              </a:lnSpc>
              <a:buFont typeface="Arial"/>
              <a:buChar char="•"/>
            </a:pPr>
            <a:r>
              <a:rPr lang="en-GB" sz="2000" dirty="0">
                <a:latin typeface="Arial" panose="020B0604020202020204" pitchFamily="34" charset="0"/>
                <a:cs typeface="Arial" panose="020B0604020202020204" pitchFamily="34" charset="0"/>
              </a:rPr>
              <a:t>The ligaments (ACL, PCL, MCL, LCL) and surrounding muscles, particularly the quadriceps and hamstrings are responsible for stability and movement. </a:t>
            </a:r>
            <a:br>
              <a:rPr lang="en-GB" sz="2000" dirty="0">
                <a:latin typeface="Arial" panose="020B0604020202020204" pitchFamily="34" charset="0"/>
                <a:cs typeface="Arial" panose="020B0604020202020204" pitchFamily="34" charset="0"/>
              </a:rPr>
            </a:br>
            <a:endParaRPr lang="en-GB" sz="2000" dirty="0">
              <a:solidFill>
                <a:srgbClr val="000000"/>
              </a:solidFill>
              <a:latin typeface="Arial" panose="020B0604020202020204" pitchFamily="34" charset="0"/>
              <a:ea typeface="Cloud"/>
              <a:cs typeface="Arial" panose="020B0604020202020204" pitchFamily="34" charset="0"/>
              <a:sym typeface="Cloud"/>
            </a:endParaRPr>
          </a:p>
        </p:txBody>
      </p:sp>
      <p:pic>
        <p:nvPicPr>
          <p:cNvPr id="17" name="Audio 16">
            <a:hlinkClick r:id="" action="ppaction://media"/>
            <a:extLst>
              <a:ext uri="{FF2B5EF4-FFF2-40B4-BE49-F238E27FC236}">
                <a16:creationId xmlns:a16="http://schemas.microsoft.com/office/drawing/2014/main" id="{1DEAF12E-D007-5E24-D116-4AFD33368BD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6048"/>
    </mc:Choice>
    <mc:Fallback xmlns="">
      <p:transition spd="slow" advTm="760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p:cNvSpPr/>
          <p:nvPr/>
        </p:nvSpPr>
        <p:spPr>
          <a:xfrm>
            <a:off x="754380" y="316280"/>
            <a:ext cx="16870680" cy="891540"/>
          </a:xfrm>
          <a:prstGeom prst="rect">
            <a:avLst/>
          </a:prstGeom>
          <a:noFill/>
          <a:ln/>
        </p:spPr>
        <p:txBody>
          <a:bodyPr wrap="square" rtlCol="0" anchor="ctr"/>
          <a:lstStyle/>
          <a:p>
            <a:r>
              <a:rPr lang="en-US" sz="4200" b="1" dirty="0">
                <a:solidFill>
                  <a:srgbClr val="1F3B57"/>
                </a:solidFill>
                <a:latin typeface="Calibri" pitchFamily="34" charset="0"/>
                <a:ea typeface="Calibri" pitchFamily="34" charset="-122"/>
                <a:cs typeface="Calibri" pitchFamily="34" charset="-120"/>
              </a:rPr>
              <a:t>Physiology: Cartilage and Normal Joint Function</a:t>
            </a:r>
            <a:endParaRPr lang="en-US" sz="4200" dirty="0"/>
          </a:p>
        </p:txBody>
      </p:sp>
      <p:sp>
        <p:nvSpPr>
          <p:cNvPr id="5" name="Text 3"/>
          <p:cNvSpPr/>
          <p:nvPr/>
        </p:nvSpPr>
        <p:spPr>
          <a:xfrm>
            <a:off x="685800" y="1413559"/>
            <a:ext cx="16870680" cy="1390602"/>
          </a:xfrm>
          <a:prstGeom prst="rect">
            <a:avLst/>
          </a:prstGeom>
          <a:noFill/>
          <a:ln/>
        </p:spPr>
        <p:txBody>
          <a:bodyPr wrap="square" rtlCol="0" anchor="ctr"/>
          <a:lstStyle/>
          <a:p>
            <a:r>
              <a:rPr lang="en-US" sz="2800" dirty="0">
                <a:solidFill>
                  <a:srgbClr val="202A30"/>
                </a:solidFill>
                <a:latin typeface="Calibri" pitchFamily="34" charset="0"/>
                <a:ea typeface="Calibri" pitchFamily="34" charset="-122"/>
                <a:cs typeface="Calibri" pitchFamily="34" charset="-120"/>
              </a:rPr>
              <a:t>A healthy knee depends on a continuous, tightly balanced cycle of cartilage maintenance, adequate lubrication, and coordinated muscular support.</a:t>
            </a:r>
            <a:endParaRPr lang="en-US" sz="2800" dirty="0"/>
          </a:p>
        </p:txBody>
      </p:sp>
      <p:sp>
        <p:nvSpPr>
          <p:cNvPr id="6" name="Shape 4"/>
          <p:cNvSpPr/>
          <p:nvPr/>
        </p:nvSpPr>
        <p:spPr>
          <a:xfrm>
            <a:off x="706374" y="3497580"/>
            <a:ext cx="4046220" cy="4800600"/>
          </a:xfrm>
          <a:prstGeom prst="roundRect">
            <a:avLst>
              <a:gd name="adj" fmla="val 3390"/>
            </a:avLst>
          </a:prstGeom>
          <a:solidFill>
            <a:srgbClr val="1F3B57"/>
          </a:solidFill>
          <a:ln/>
        </p:spPr>
        <p:txBody>
          <a:bodyPr/>
          <a:lstStyle/>
          <a:p>
            <a:endParaRPr lang="en-US" sz="2800"/>
          </a:p>
        </p:txBody>
      </p:sp>
      <p:sp>
        <p:nvSpPr>
          <p:cNvPr id="7" name="Text 5"/>
          <p:cNvSpPr/>
          <p:nvPr/>
        </p:nvSpPr>
        <p:spPr>
          <a:xfrm>
            <a:off x="960120" y="3771900"/>
            <a:ext cx="3497580" cy="685800"/>
          </a:xfrm>
          <a:prstGeom prst="rect">
            <a:avLst/>
          </a:prstGeom>
          <a:noFill/>
          <a:ln/>
        </p:spPr>
        <p:txBody>
          <a:bodyPr wrap="square" rtlCol="0" anchor="ctr"/>
          <a:lstStyle/>
          <a:p>
            <a:r>
              <a:rPr lang="en-US" sz="2800" b="1" dirty="0">
                <a:solidFill>
                  <a:srgbClr val="FFFF00"/>
                </a:solidFill>
                <a:latin typeface="Calibri" pitchFamily="34" charset="0"/>
                <a:ea typeface="Calibri" pitchFamily="34" charset="-122"/>
                <a:cs typeface="Calibri" pitchFamily="34" charset="-120"/>
              </a:rPr>
              <a:t>Cartilage Matrix</a:t>
            </a:r>
            <a:endParaRPr lang="en-US" sz="2800" dirty="0">
              <a:solidFill>
                <a:srgbClr val="FFFF00"/>
              </a:solidFill>
            </a:endParaRPr>
          </a:p>
        </p:txBody>
      </p:sp>
      <p:sp>
        <p:nvSpPr>
          <p:cNvPr id="8" name="Shape 6"/>
          <p:cNvSpPr/>
          <p:nvPr/>
        </p:nvSpPr>
        <p:spPr>
          <a:xfrm>
            <a:off x="960120" y="4526280"/>
            <a:ext cx="3497580" cy="0"/>
          </a:xfrm>
          <a:prstGeom prst="line">
            <a:avLst/>
          </a:prstGeom>
          <a:noFill/>
          <a:ln w="9525">
            <a:solidFill>
              <a:srgbClr val="FFFFFF">
                <a:alpha val="60000"/>
              </a:srgbClr>
            </a:solidFill>
            <a:prstDash val="solid"/>
          </a:ln>
        </p:spPr>
        <p:txBody>
          <a:bodyPr/>
          <a:lstStyle/>
          <a:p>
            <a:endParaRPr lang="en-US" sz="3200"/>
          </a:p>
        </p:txBody>
      </p:sp>
      <p:sp>
        <p:nvSpPr>
          <p:cNvPr id="9" name="Text 7"/>
          <p:cNvSpPr/>
          <p:nvPr/>
        </p:nvSpPr>
        <p:spPr>
          <a:xfrm>
            <a:off x="960120" y="5219700"/>
            <a:ext cx="3771900" cy="2872740"/>
          </a:xfrm>
          <a:prstGeom prst="rect">
            <a:avLst/>
          </a:prstGeom>
          <a:noFill/>
          <a:ln/>
        </p:spPr>
        <p:txBody>
          <a:bodyPr wrap="square" rtlCol="0" anchor="ctr"/>
          <a:lstStyle/>
          <a:p>
            <a:pPr>
              <a:lnSpc>
                <a:spcPct val="120000"/>
              </a:lnSpc>
            </a:pPr>
            <a:r>
              <a:rPr lang="en-US" sz="2400" dirty="0">
                <a:solidFill>
                  <a:schemeClr val="bg1"/>
                </a:solidFill>
              </a:rPr>
              <a:t>The chondrocytes maintain cartilage extracellular matrix of collagen and proteoglycans, by continuously degrading and repairing it to maintain cartilage smoothness and resilience. </a:t>
            </a:r>
            <a:r>
              <a:rPr lang="en-US" sz="3200" dirty="0">
                <a:solidFill>
                  <a:schemeClr val="bg1"/>
                </a:solidFill>
              </a:rPr>
              <a:t/>
            </a:r>
            <a:br>
              <a:rPr lang="en-US" sz="3200" dirty="0">
                <a:solidFill>
                  <a:schemeClr val="bg1"/>
                </a:solidFill>
              </a:rPr>
            </a:br>
            <a:endParaRPr lang="en-US" sz="2800" dirty="0">
              <a:solidFill>
                <a:schemeClr val="bg1"/>
              </a:solidFill>
            </a:endParaRPr>
          </a:p>
        </p:txBody>
      </p:sp>
      <p:sp>
        <p:nvSpPr>
          <p:cNvPr id="10" name="Shape 8"/>
          <p:cNvSpPr/>
          <p:nvPr/>
        </p:nvSpPr>
        <p:spPr>
          <a:xfrm>
            <a:off x="5074920" y="3497580"/>
            <a:ext cx="4046220" cy="4800600"/>
          </a:xfrm>
          <a:prstGeom prst="roundRect">
            <a:avLst>
              <a:gd name="adj" fmla="val 3390"/>
            </a:avLst>
          </a:prstGeom>
          <a:solidFill>
            <a:srgbClr val="3D6E80"/>
          </a:solidFill>
          <a:ln/>
        </p:spPr>
        <p:txBody>
          <a:bodyPr/>
          <a:lstStyle/>
          <a:p>
            <a:endParaRPr lang="en-US" sz="2800">
              <a:solidFill>
                <a:srgbClr val="FF0000"/>
              </a:solidFill>
            </a:endParaRPr>
          </a:p>
        </p:txBody>
      </p:sp>
      <p:sp>
        <p:nvSpPr>
          <p:cNvPr id="11" name="Text 9"/>
          <p:cNvSpPr/>
          <p:nvPr/>
        </p:nvSpPr>
        <p:spPr>
          <a:xfrm>
            <a:off x="5349240" y="3771900"/>
            <a:ext cx="3497580" cy="685800"/>
          </a:xfrm>
          <a:prstGeom prst="rect">
            <a:avLst/>
          </a:prstGeom>
          <a:noFill/>
          <a:ln/>
        </p:spPr>
        <p:txBody>
          <a:bodyPr wrap="square" rtlCol="0" anchor="ctr"/>
          <a:lstStyle/>
          <a:p>
            <a:r>
              <a:rPr lang="en-US" sz="2800" b="1" dirty="0">
                <a:solidFill>
                  <a:srgbClr val="FFFF00"/>
                </a:solidFill>
                <a:latin typeface="Calibri" pitchFamily="34" charset="0"/>
                <a:ea typeface="Calibri" pitchFamily="34" charset="-122"/>
                <a:cs typeface="Calibri" pitchFamily="34" charset="-120"/>
              </a:rPr>
              <a:t>Joint Lubrication</a:t>
            </a:r>
            <a:endParaRPr lang="en-US" sz="2800" dirty="0">
              <a:solidFill>
                <a:srgbClr val="FFFF00"/>
              </a:solidFill>
            </a:endParaRPr>
          </a:p>
        </p:txBody>
      </p:sp>
      <p:sp>
        <p:nvSpPr>
          <p:cNvPr id="12" name="Shape 10"/>
          <p:cNvSpPr/>
          <p:nvPr/>
        </p:nvSpPr>
        <p:spPr>
          <a:xfrm>
            <a:off x="5349240" y="4526280"/>
            <a:ext cx="3497580" cy="0"/>
          </a:xfrm>
          <a:prstGeom prst="line">
            <a:avLst/>
          </a:prstGeom>
          <a:noFill/>
          <a:ln w="9525">
            <a:solidFill>
              <a:srgbClr val="FFFFFF">
                <a:alpha val="60000"/>
              </a:srgbClr>
            </a:solidFill>
            <a:prstDash val="solid"/>
          </a:ln>
        </p:spPr>
        <p:txBody>
          <a:bodyPr/>
          <a:lstStyle/>
          <a:p>
            <a:endParaRPr lang="en-US" sz="3200"/>
          </a:p>
        </p:txBody>
      </p:sp>
      <p:sp>
        <p:nvSpPr>
          <p:cNvPr id="13" name="Text 11"/>
          <p:cNvSpPr/>
          <p:nvPr/>
        </p:nvSpPr>
        <p:spPr>
          <a:xfrm>
            <a:off x="5349240" y="4732020"/>
            <a:ext cx="3771900" cy="3360420"/>
          </a:xfrm>
          <a:prstGeom prst="rect">
            <a:avLst/>
          </a:prstGeom>
          <a:noFill/>
          <a:ln/>
        </p:spPr>
        <p:txBody>
          <a:bodyPr wrap="square" rtlCol="0" anchor="ctr"/>
          <a:lstStyle/>
          <a:p>
            <a:pPr>
              <a:lnSpc>
                <a:spcPct val="120000"/>
              </a:lnSpc>
            </a:pPr>
            <a:r>
              <a:rPr lang="en-US" sz="2400" dirty="0">
                <a:solidFill>
                  <a:schemeClr val="bg1"/>
                </a:solidFill>
              </a:rPr>
              <a:t>Friction between cartilage surfaces is reduced and nutrients to cartilage are supplied by synovial fluid secreted by the synovial membrane, which lacks a blood supply. </a:t>
            </a:r>
            <a:r>
              <a:rPr lang="en-US" sz="3200" dirty="0">
                <a:solidFill>
                  <a:schemeClr val="bg1"/>
                </a:solidFill>
              </a:rPr>
              <a:t/>
            </a:r>
            <a:br>
              <a:rPr lang="en-US" sz="3200" dirty="0">
                <a:solidFill>
                  <a:schemeClr val="bg1"/>
                </a:solidFill>
              </a:rPr>
            </a:br>
            <a:endParaRPr lang="en-US" sz="2800" dirty="0">
              <a:solidFill>
                <a:schemeClr val="bg1"/>
              </a:solidFill>
            </a:endParaRPr>
          </a:p>
        </p:txBody>
      </p:sp>
      <p:sp>
        <p:nvSpPr>
          <p:cNvPr id="14" name="Shape 12"/>
          <p:cNvSpPr/>
          <p:nvPr/>
        </p:nvSpPr>
        <p:spPr>
          <a:xfrm>
            <a:off x="9464040" y="3497580"/>
            <a:ext cx="4046220" cy="4800600"/>
          </a:xfrm>
          <a:prstGeom prst="roundRect">
            <a:avLst>
              <a:gd name="adj" fmla="val 3390"/>
            </a:avLst>
          </a:prstGeom>
          <a:solidFill>
            <a:srgbClr val="1F3B57"/>
          </a:solidFill>
          <a:ln/>
        </p:spPr>
        <p:txBody>
          <a:bodyPr/>
          <a:lstStyle/>
          <a:p>
            <a:endParaRPr lang="en-US" sz="2800"/>
          </a:p>
        </p:txBody>
      </p:sp>
      <p:sp>
        <p:nvSpPr>
          <p:cNvPr id="15" name="Text 13"/>
          <p:cNvSpPr/>
          <p:nvPr/>
        </p:nvSpPr>
        <p:spPr>
          <a:xfrm>
            <a:off x="9738360" y="3771900"/>
            <a:ext cx="3497580" cy="685800"/>
          </a:xfrm>
          <a:prstGeom prst="rect">
            <a:avLst/>
          </a:prstGeom>
          <a:noFill/>
          <a:ln/>
        </p:spPr>
        <p:txBody>
          <a:bodyPr wrap="square" rtlCol="0" anchor="ctr"/>
          <a:lstStyle/>
          <a:p>
            <a:r>
              <a:rPr lang="en-US" sz="2800" b="1" dirty="0">
                <a:solidFill>
                  <a:srgbClr val="FFFF00"/>
                </a:solidFill>
                <a:latin typeface="Calibri" pitchFamily="34" charset="0"/>
                <a:ea typeface="Calibri" pitchFamily="34" charset="-122"/>
                <a:cs typeface="Calibri" pitchFamily="34" charset="-120"/>
              </a:rPr>
              <a:t>Load Distribution</a:t>
            </a:r>
            <a:endParaRPr lang="en-US" sz="2800" dirty="0">
              <a:solidFill>
                <a:srgbClr val="FFFF00"/>
              </a:solidFill>
            </a:endParaRPr>
          </a:p>
        </p:txBody>
      </p:sp>
      <p:sp>
        <p:nvSpPr>
          <p:cNvPr id="16" name="Shape 14"/>
          <p:cNvSpPr/>
          <p:nvPr/>
        </p:nvSpPr>
        <p:spPr>
          <a:xfrm>
            <a:off x="9738360" y="4526280"/>
            <a:ext cx="3497580" cy="0"/>
          </a:xfrm>
          <a:prstGeom prst="line">
            <a:avLst/>
          </a:prstGeom>
          <a:noFill/>
          <a:ln w="9525">
            <a:solidFill>
              <a:srgbClr val="FFFFFF">
                <a:alpha val="60000"/>
              </a:srgbClr>
            </a:solidFill>
            <a:prstDash val="solid"/>
          </a:ln>
        </p:spPr>
        <p:txBody>
          <a:bodyPr/>
          <a:lstStyle/>
          <a:p>
            <a:endParaRPr lang="en-US" sz="3200"/>
          </a:p>
        </p:txBody>
      </p:sp>
      <p:sp>
        <p:nvSpPr>
          <p:cNvPr id="17" name="Text 15"/>
          <p:cNvSpPr/>
          <p:nvPr/>
        </p:nvSpPr>
        <p:spPr>
          <a:xfrm>
            <a:off x="9738360" y="4732020"/>
            <a:ext cx="3771900" cy="3360420"/>
          </a:xfrm>
          <a:prstGeom prst="rect">
            <a:avLst/>
          </a:prstGeom>
          <a:noFill/>
          <a:ln/>
        </p:spPr>
        <p:txBody>
          <a:bodyPr wrap="square" rtlCol="0" anchor="ctr"/>
          <a:lstStyle/>
          <a:p>
            <a:pPr>
              <a:lnSpc>
                <a:spcPct val="120000"/>
              </a:lnSpc>
            </a:pPr>
            <a:r>
              <a:rPr lang="en-US" sz="2400" dirty="0">
                <a:solidFill>
                  <a:schemeClr val="bg1"/>
                </a:solidFill>
              </a:rPr>
              <a:t>During standing, walking and weight bearing activity, it evenly distributes the compressive forces over the joint surface.</a:t>
            </a:r>
            <a:br>
              <a:rPr lang="en-US" sz="2400" dirty="0">
                <a:solidFill>
                  <a:schemeClr val="bg1"/>
                </a:solidFill>
              </a:rPr>
            </a:br>
            <a:r>
              <a:rPr lang="en-US" sz="3200" dirty="0">
                <a:solidFill>
                  <a:schemeClr val="bg1"/>
                </a:solidFill>
              </a:rPr>
              <a:t/>
            </a:r>
            <a:br>
              <a:rPr lang="en-US" sz="3200" dirty="0">
                <a:solidFill>
                  <a:schemeClr val="bg1"/>
                </a:solidFill>
              </a:rPr>
            </a:br>
            <a:endParaRPr lang="en-US" sz="2800" dirty="0">
              <a:solidFill>
                <a:schemeClr val="bg1"/>
              </a:solidFill>
            </a:endParaRPr>
          </a:p>
        </p:txBody>
      </p:sp>
      <p:sp>
        <p:nvSpPr>
          <p:cNvPr id="18" name="Shape 16"/>
          <p:cNvSpPr/>
          <p:nvPr/>
        </p:nvSpPr>
        <p:spPr>
          <a:xfrm>
            <a:off x="13853160" y="3497580"/>
            <a:ext cx="4046220" cy="4800600"/>
          </a:xfrm>
          <a:prstGeom prst="roundRect">
            <a:avLst>
              <a:gd name="adj" fmla="val 3390"/>
            </a:avLst>
          </a:prstGeom>
          <a:solidFill>
            <a:srgbClr val="3D6E80"/>
          </a:solidFill>
          <a:ln/>
        </p:spPr>
        <p:txBody>
          <a:bodyPr/>
          <a:lstStyle/>
          <a:p>
            <a:endParaRPr lang="en-US" sz="2800"/>
          </a:p>
        </p:txBody>
      </p:sp>
      <p:sp>
        <p:nvSpPr>
          <p:cNvPr id="19" name="Text 17"/>
          <p:cNvSpPr/>
          <p:nvPr/>
        </p:nvSpPr>
        <p:spPr>
          <a:xfrm>
            <a:off x="14127480" y="3771900"/>
            <a:ext cx="3497580" cy="685800"/>
          </a:xfrm>
          <a:prstGeom prst="rect">
            <a:avLst/>
          </a:prstGeom>
          <a:noFill/>
          <a:ln/>
        </p:spPr>
        <p:txBody>
          <a:bodyPr wrap="square" rtlCol="0" anchor="ctr"/>
          <a:lstStyle/>
          <a:p>
            <a:r>
              <a:rPr lang="en-US" sz="2800" b="1" dirty="0">
                <a:solidFill>
                  <a:srgbClr val="FFFF00"/>
                </a:solidFill>
                <a:latin typeface="Calibri" pitchFamily="34" charset="0"/>
                <a:ea typeface="Calibri" pitchFamily="34" charset="-122"/>
                <a:cs typeface="Calibri" pitchFamily="34" charset="-120"/>
              </a:rPr>
              <a:t>Movement &amp; Stability</a:t>
            </a:r>
            <a:endParaRPr lang="en-US" sz="2800" dirty="0">
              <a:solidFill>
                <a:srgbClr val="FFFF00"/>
              </a:solidFill>
            </a:endParaRPr>
          </a:p>
        </p:txBody>
      </p:sp>
      <p:sp>
        <p:nvSpPr>
          <p:cNvPr id="20" name="Shape 18"/>
          <p:cNvSpPr/>
          <p:nvPr/>
        </p:nvSpPr>
        <p:spPr>
          <a:xfrm>
            <a:off x="14127480" y="4526280"/>
            <a:ext cx="3497580" cy="0"/>
          </a:xfrm>
          <a:prstGeom prst="line">
            <a:avLst/>
          </a:prstGeom>
          <a:noFill/>
          <a:ln w="9525">
            <a:solidFill>
              <a:srgbClr val="FFFFFF">
                <a:alpha val="60000"/>
              </a:srgbClr>
            </a:solidFill>
            <a:prstDash val="solid"/>
          </a:ln>
        </p:spPr>
        <p:txBody>
          <a:bodyPr/>
          <a:lstStyle/>
          <a:p>
            <a:endParaRPr lang="en-US" sz="3200"/>
          </a:p>
        </p:txBody>
      </p:sp>
      <p:sp>
        <p:nvSpPr>
          <p:cNvPr id="21" name="Text 19"/>
          <p:cNvSpPr/>
          <p:nvPr/>
        </p:nvSpPr>
        <p:spPr>
          <a:xfrm>
            <a:off x="14127480" y="4732020"/>
            <a:ext cx="3771900" cy="3360420"/>
          </a:xfrm>
          <a:prstGeom prst="rect">
            <a:avLst/>
          </a:prstGeom>
          <a:noFill/>
          <a:ln/>
        </p:spPr>
        <p:txBody>
          <a:bodyPr wrap="square" rtlCol="0" anchor="ctr"/>
          <a:lstStyle/>
          <a:p>
            <a:pPr>
              <a:lnSpc>
                <a:spcPct val="120000"/>
              </a:lnSpc>
            </a:pPr>
            <a:r>
              <a:rPr lang="en-US" sz="2400" dirty="0">
                <a:solidFill>
                  <a:schemeClr val="bg1"/>
                </a:solidFill>
              </a:rPr>
              <a:t/>
            </a:r>
            <a:br>
              <a:rPr lang="en-US" sz="2400" dirty="0">
                <a:solidFill>
                  <a:schemeClr val="bg1"/>
                </a:solidFill>
              </a:rPr>
            </a:br>
            <a:r>
              <a:rPr lang="en-US" sz="2400" dirty="0">
                <a:solidFill>
                  <a:schemeClr val="bg1"/>
                </a:solidFill>
              </a:rPr>
              <a:t>The quadriceps and hamstring muscles, along with the knee ligaments, help control movement and prevent abnormal or excessive forces on the knee joint (NHS Ayrshire and Arran, 2024) </a:t>
            </a:r>
            <a:r>
              <a:rPr lang="en-US" sz="3200" dirty="0">
                <a:solidFill>
                  <a:schemeClr val="bg1"/>
                </a:solidFill>
              </a:rPr>
              <a:t/>
            </a:r>
            <a:br>
              <a:rPr lang="en-US" sz="3200" dirty="0">
                <a:solidFill>
                  <a:schemeClr val="bg1"/>
                </a:solidFill>
              </a:rPr>
            </a:br>
            <a:endParaRPr lang="en-US" sz="2800" dirty="0">
              <a:solidFill>
                <a:schemeClr val="bg1"/>
              </a:solidFill>
            </a:endParaRPr>
          </a:p>
        </p:txBody>
      </p:sp>
      <p:sp>
        <p:nvSpPr>
          <p:cNvPr id="99" name="Citation Note"/>
          <p:cNvSpPr/>
          <p:nvPr/>
        </p:nvSpPr>
        <p:spPr>
          <a:xfrm>
            <a:off x="685800" y="8420000"/>
            <a:ext cx="16870680" cy="900000"/>
          </a:xfrm>
          <a:prstGeom prst="rect">
            <a:avLst/>
          </a:prstGeom>
          <a:noFill/>
          <a:ln/>
        </p:spPr>
        <p:txBody>
          <a:bodyPr wrap="square" rtlCol="0" anchor="t"/>
          <a:lstStyle/>
          <a:p>
            <a:r>
              <a:rPr lang="en-US" sz="2400" i="1" dirty="0">
                <a:solidFill>
                  <a:srgbClr val="5C6B70"/>
                </a:solidFill>
                <a:latin typeface="Calibri" pitchFamily="34" charset="0"/>
              </a:rPr>
              <a:t>This balance between cartilage breakdown and repair is ultimately disrupted by osteoarthritis (</a:t>
            </a:r>
            <a:r>
              <a:rPr lang="en-US" sz="2400" i="1" dirty="0" err="1">
                <a:solidFill>
                  <a:srgbClr val="5C6B70"/>
                </a:solidFill>
                <a:latin typeface="Calibri" pitchFamily="34" charset="0"/>
              </a:rPr>
              <a:t>Meskell</a:t>
            </a:r>
            <a:r>
              <a:rPr lang="en-US" sz="2400" i="1" dirty="0">
                <a:solidFill>
                  <a:srgbClr val="5C6B70"/>
                </a:solidFill>
                <a:latin typeface="Calibri" pitchFamily="34" charset="0"/>
              </a:rPr>
              <a:t>, 2010).</a:t>
            </a:r>
          </a:p>
        </p:txBody>
      </p:sp>
      <p:sp>
        <p:nvSpPr>
          <p:cNvPr id="22" name="Text 20"/>
          <p:cNvSpPr/>
          <p:nvPr/>
        </p:nvSpPr>
        <p:spPr>
          <a:xfrm>
            <a:off x="685800" y="9669780"/>
            <a:ext cx="9601200" cy="411480"/>
          </a:xfrm>
          <a:prstGeom prst="rect">
            <a:avLst/>
          </a:prstGeom>
          <a:noFill/>
          <a:ln/>
        </p:spPr>
        <p:txBody>
          <a:bodyPr wrap="square" rtlCol="0" anchor="ctr"/>
          <a:lstStyle/>
          <a:p>
            <a:r>
              <a:rPr lang="en-US" sz="1350" dirty="0">
                <a:solidFill>
                  <a:srgbClr val="5C6B70"/>
                </a:solidFill>
                <a:latin typeface="Calibri" pitchFamily="34" charset="0"/>
                <a:ea typeface="Calibri" pitchFamily="34" charset="-122"/>
                <a:cs typeface="Calibri" pitchFamily="34" charset="-120"/>
              </a:rPr>
              <a:t>Component 2 – Care Plan Presentation</a:t>
            </a:r>
            <a:endParaRPr lang="en-US" sz="1350" dirty="0"/>
          </a:p>
        </p:txBody>
      </p:sp>
      <p:sp>
        <p:nvSpPr>
          <p:cNvPr id="23" name="Text 21"/>
          <p:cNvSpPr/>
          <p:nvPr/>
        </p:nvSpPr>
        <p:spPr>
          <a:xfrm>
            <a:off x="16911828" y="9669780"/>
            <a:ext cx="685800" cy="411480"/>
          </a:xfrm>
          <a:prstGeom prst="rect">
            <a:avLst/>
          </a:prstGeom>
          <a:noFill/>
          <a:ln/>
        </p:spPr>
        <p:txBody>
          <a:bodyPr wrap="square" rtlCol="0" anchor="ctr"/>
          <a:lstStyle/>
          <a:p>
            <a:pPr algn="r"/>
            <a:r>
              <a:rPr lang="en-US" sz="1350" dirty="0">
                <a:solidFill>
                  <a:srgbClr val="5C6B70"/>
                </a:solidFill>
                <a:latin typeface="Calibri" pitchFamily="34" charset="0"/>
                <a:ea typeface="Calibri" pitchFamily="34" charset="-122"/>
                <a:cs typeface="Calibri" pitchFamily="34" charset="-120"/>
              </a:rPr>
              <a:t>5</a:t>
            </a:r>
            <a:endParaRPr lang="en-US" sz="1350" dirty="0"/>
          </a:p>
        </p:txBody>
      </p:sp>
      <p:pic>
        <p:nvPicPr>
          <p:cNvPr id="28" name="Audio 27">
            <a:hlinkClick r:id="" action="ppaction://media"/>
            <a:extLst>
              <a:ext uri="{FF2B5EF4-FFF2-40B4-BE49-F238E27FC236}">
                <a16:creationId xmlns:a16="http://schemas.microsoft.com/office/drawing/2014/main" id="{3BE7F3C7-7C8F-05CA-CD5A-2A34585CDC0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5079"/>
    </mc:Choice>
    <mc:Fallback xmlns="">
      <p:transition spd="slow" advTm="750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8E8E8"/>
        </a:solidFill>
        <a:effectLst/>
      </p:bgPr>
    </p:bg>
    <p:spTree>
      <p:nvGrpSpPr>
        <p:cNvPr id="1" name=""/>
        <p:cNvGrpSpPr/>
        <p:nvPr/>
      </p:nvGrpSpPr>
      <p:grpSpPr>
        <a:xfrm>
          <a:off x="0" y="0"/>
          <a:ext cx="0" cy="0"/>
          <a:chOff x="0" y="0"/>
          <a:chExt cx="0" cy="0"/>
        </a:xfrm>
      </p:grpSpPr>
      <p:sp>
        <p:nvSpPr>
          <p:cNvPr id="11" name="TextBox 11"/>
          <p:cNvSpPr txBox="1"/>
          <p:nvPr/>
        </p:nvSpPr>
        <p:spPr>
          <a:xfrm>
            <a:off x="1981200" y="266700"/>
            <a:ext cx="14782800" cy="567463"/>
          </a:xfrm>
          <a:prstGeom prst="rect">
            <a:avLst/>
          </a:prstGeom>
        </p:spPr>
        <p:txBody>
          <a:bodyPr wrap="square" lIns="0" tIns="0" rIns="0" bIns="0" rtlCol="0" anchor="t">
            <a:spAutoFit/>
          </a:bodyPr>
          <a:lstStyle/>
          <a:p>
            <a:pPr algn="ctr">
              <a:lnSpc>
                <a:spcPts val="4300"/>
              </a:lnSpc>
            </a:pPr>
            <a:r>
              <a:rPr lang="en-US" sz="4000" b="1" dirty="0">
                <a:solidFill>
                  <a:srgbClr val="0F4C5C"/>
                </a:solidFill>
                <a:latin typeface="Cloud Bold"/>
                <a:ea typeface="Cloud Bold"/>
                <a:cs typeface="Cloud Bold"/>
                <a:sym typeface="Cloud Bold"/>
              </a:rPr>
              <a:t>Pathophysiology and Diagnosis of Osteoarthritis</a:t>
            </a:r>
          </a:p>
        </p:txBody>
      </p:sp>
      <p:graphicFrame>
        <p:nvGraphicFramePr>
          <p:cNvPr id="13" name="Table 0">
            <a:extLst>
              <a:ext uri="{FF2B5EF4-FFF2-40B4-BE49-F238E27FC236}">
                <a16:creationId xmlns:a16="http://schemas.microsoft.com/office/drawing/2014/main" id="{97EDB1BE-EC67-BBD8-FAF1-14A6B00FDE1C}"/>
              </a:ext>
            </a:extLst>
          </p:cNvPr>
          <p:cNvGraphicFramePr>
            <a:graphicFrameLocks noGrp="1"/>
          </p:cNvGraphicFramePr>
          <p:nvPr>
            <p:extLst>
              <p:ext uri="{D42A27DB-BD31-4B8C-83A1-F6EECF244321}">
                <p14:modId xmlns:p14="http://schemas.microsoft.com/office/powerpoint/2010/main" val="606045795"/>
              </p:ext>
            </p:extLst>
          </p:nvPr>
        </p:nvGraphicFramePr>
        <p:xfrm>
          <a:off x="1295400" y="1207354"/>
          <a:ext cx="16763999" cy="7898547"/>
        </p:xfrm>
        <a:graphic>
          <a:graphicData uri="http://schemas.openxmlformats.org/drawingml/2006/table">
            <a:tbl>
              <a:tblPr/>
              <a:tblGrid>
                <a:gridCol w="5038891">
                  <a:extLst>
                    <a:ext uri="{9D8B030D-6E8A-4147-A177-3AD203B41FA5}">
                      <a16:colId xmlns:a16="http://schemas.microsoft.com/office/drawing/2014/main" val="20000"/>
                    </a:ext>
                  </a:extLst>
                </a:gridCol>
                <a:gridCol w="11725108">
                  <a:extLst>
                    <a:ext uri="{9D8B030D-6E8A-4147-A177-3AD203B41FA5}">
                      <a16:colId xmlns:a16="http://schemas.microsoft.com/office/drawing/2014/main" val="20001"/>
                    </a:ext>
                  </a:extLst>
                </a:gridCol>
              </a:tblGrid>
              <a:tr h="1495735">
                <a:tc>
                  <a:txBody>
                    <a:bodyPr/>
                    <a:lstStyle/>
                    <a:p>
                      <a:pPr marL="0" indent="0">
                        <a:buNone/>
                      </a:pPr>
                      <a:r>
                        <a:rPr lang="en-US" sz="3200" b="1" dirty="0">
                          <a:solidFill>
                            <a:srgbClr val="00B050"/>
                          </a:solidFill>
                        </a:rPr>
                        <a:t>Cartilage breakdown</a:t>
                      </a:r>
                      <a:endParaRPr lang="en-US" sz="320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buNone/>
                      </a:pPr>
                      <a:r>
                        <a:rPr lang="en-GB" sz="2500" b="0" i="0" kern="1200" noProof="0" dirty="0">
                          <a:solidFill>
                            <a:schemeClr val="tx1"/>
                          </a:solidFill>
                          <a:effectLst/>
                          <a:latin typeface="+mn-lt"/>
                          <a:ea typeface="+mn-ea"/>
                          <a:cs typeface="+mn-cs"/>
                        </a:rPr>
                        <a:t>Over time, cartilage becomes thinner and frayed by repeated mechanical stress and joint injury, thereby not being able to repair cartilage as fast as it breaks down. </a:t>
                      </a:r>
                      <a:r>
                        <a:rPr lang="en-GB" sz="2500" noProof="0" dirty="0"/>
                        <a:t/>
                      </a:r>
                      <a:br>
                        <a:rPr lang="en-GB" sz="2500" noProof="0" dirty="0"/>
                      </a:br>
                      <a:endParaRPr lang="en-GB" sz="2500" noProof="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1705671">
                <a:tc>
                  <a:txBody>
                    <a:bodyPr/>
                    <a:lstStyle/>
                    <a:p>
                      <a:pPr marL="0" indent="0">
                        <a:buNone/>
                      </a:pPr>
                      <a:r>
                        <a:rPr lang="en-US" sz="3200" b="1" dirty="0">
                          <a:solidFill>
                            <a:srgbClr val="00B050"/>
                          </a:solidFill>
                        </a:rPr>
                        <a:t>Exposed bone changes</a:t>
                      </a:r>
                      <a:endParaRPr lang="en-US" sz="320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buNone/>
                      </a:pPr>
                      <a:r>
                        <a:rPr lang="en-GB" sz="2500" b="0" i="0" kern="1200" noProof="0" dirty="0">
                          <a:solidFill>
                            <a:schemeClr val="tx1"/>
                          </a:solidFill>
                          <a:effectLst/>
                          <a:latin typeface="+mn-lt"/>
                          <a:ea typeface="+mn-ea"/>
                          <a:cs typeface="+mn-cs"/>
                        </a:rPr>
                        <a:t/>
                      </a:r>
                      <a:br>
                        <a:rPr lang="en-GB" sz="2500" b="0" i="0" kern="1200" noProof="0" dirty="0">
                          <a:solidFill>
                            <a:schemeClr val="tx1"/>
                          </a:solidFill>
                          <a:effectLst/>
                          <a:latin typeface="+mn-lt"/>
                          <a:ea typeface="+mn-ea"/>
                          <a:cs typeface="+mn-cs"/>
                        </a:rPr>
                      </a:br>
                      <a:r>
                        <a:rPr lang="en-GB" sz="2500" b="0" i="0" kern="1200" noProof="0" dirty="0">
                          <a:solidFill>
                            <a:schemeClr val="tx1"/>
                          </a:solidFill>
                          <a:effectLst/>
                          <a:latin typeface="+mn-lt"/>
                          <a:ea typeface="+mn-ea"/>
                          <a:cs typeface="+mn-cs"/>
                        </a:rPr>
                        <a:t>As cartilage wears away, the bone beneath the cartilage becomes thicker (sclerosis) and bone spurs develop on the edge of the joint (osteophytes). </a:t>
                      </a:r>
                      <a:r>
                        <a:rPr lang="en-GB" sz="2500" noProof="0" dirty="0"/>
                        <a:t/>
                      </a:r>
                      <a:br>
                        <a:rPr lang="en-GB" sz="2500" noProof="0" dirty="0"/>
                      </a:br>
                      <a:endParaRPr lang="en-GB" sz="2500" noProof="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1495735">
                <a:tc>
                  <a:txBody>
                    <a:bodyPr/>
                    <a:lstStyle/>
                    <a:p>
                      <a:pPr marL="0" indent="0">
                        <a:buNone/>
                      </a:pPr>
                      <a:r>
                        <a:rPr lang="en-US" sz="3200" b="1" dirty="0">
                          <a:solidFill>
                            <a:srgbClr val="00B050"/>
                          </a:solidFill>
                        </a:rPr>
                        <a:t>Reduced lubrication</a:t>
                      </a:r>
                      <a:endParaRPr lang="en-US" sz="320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buNone/>
                      </a:pPr>
                      <a:r>
                        <a:rPr lang="en-GB" sz="2500" b="0" i="0" kern="1200" noProof="0" dirty="0">
                          <a:solidFill>
                            <a:schemeClr val="tx1"/>
                          </a:solidFill>
                          <a:effectLst/>
                          <a:latin typeface="+mn-lt"/>
                          <a:ea typeface="+mn-ea"/>
                          <a:cs typeface="+mn-cs"/>
                        </a:rPr>
                        <a:t>Synovial inflammation, even mild, changes the properties of the synovial fluid, and causes friction and possible lack of lubrication in the synovial joints. </a:t>
                      </a:r>
                      <a:r>
                        <a:rPr lang="en-GB" sz="2500" noProof="0" dirty="0"/>
                        <a:t/>
                      </a:r>
                      <a:br>
                        <a:rPr lang="en-GB" sz="2500" noProof="0" dirty="0"/>
                      </a:br>
                      <a:endParaRPr lang="en-GB" sz="2500" noProof="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1495735">
                <a:tc>
                  <a:txBody>
                    <a:bodyPr/>
                    <a:lstStyle/>
                    <a:p>
                      <a:pPr marL="0" indent="0">
                        <a:buNone/>
                      </a:pPr>
                      <a:r>
                        <a:rPr lang="en-US" sz="3200" b="1" dirty="0">
                          <a:solidFill>
                            <a:srgbClr val="00B050"/>
                          </a:solidFill>
                        </a:rPr>
                        <a:t>Clinical presentation</a:t>
                      </a:r>
                      <a:endParaRPr lang="en-US" sz="320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buNone/>
                      </a:pPr>
                      <a:r>
                        <a:rPr lang="en-GB" sz="2500" b="0" i="0" kern="1200" noProof="0" dirty="0">
                          <a:solidFill>
                            <a:schemeClr val="tx1"/>
                          </a:solidFill>
                          <a:effectLst/>
                          <a:latin typeface="+mn-lt"/>
                          <a:ea typeface="+mn-ea"/>
                          <a:cs typeface="+mn-cs"/>
                        </a:rPr>
                        <a:t>The consequence is narrowing of the joint space, pain with motion, stiffness, crepitus, and a decreased range of motion (ROM), all of which affect their ability to do their everyday activities, including walking or kneeling.</a:t>
                      </a:r>
                      <a:endParaRPr lang="en-GB" sz="2500" noProof="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1705671">
                <a:tc>
                  <a:txBody>
                    <a:bodyPr/>
                    <a:lstStyle/>
                    <a:p>
                      <a:pPr marL="0" indent="0">
                        <a:buNone/>
                      </a:pPr>
                      <a:r>
                        <a:rPr lang="en-US" sz="3200" b="1" dirty="0">
                          <a:solidFill>
                            <a:srgbClr val="00B050"/>
                          </a:solidFill>
                        </a:rPr>
                        <a:t>NICE diagnostic criteria</a:t>
                      </a:r>
                      <a:endParaRPr lang="en-US" sz="320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buNone/>
                      </a:pPr>
                      <a:r>
                        <a:rPr lang="en-GB" sz="2500" b="0" i="0" kern="1200" noProof="0" dirty="0">
                          <a:solidFill>
                            <a:schemeClr val="tx1"/>
                          </a:solidFill>
                          <a:effectLst/>
                          <a:latin typeface="+mn-lt"/>
                          <a:ea typeface="+mn-ea"/>
                          <a:cs typeface="+mn-cs"/>
                        </a:rPr>
                        <a:t>NICE NG226 says that a clinical diagnosis (no imaging) can be made in adults aged 45 or older who have joint pain associated with activity and who have no morning stiffness or stiffness for less than 30 minutes David fits this criteria. </a:t>
                      </a:r>
                      <a:r>
                        <a:rPr lang="en-GB" sz="2500" noProof="0" dirty="0"/>
                        <a:t/>
                      </a:r>
                      <a:br>
                        <a:rPr lang="en-GB" sz="2500" noProof="0" dirty="0"/>
                      </a:br>
                      <a:endParaRPr lang="en-GB" sz="2500" noProof="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bl>
          </a:graphicData>
        </a:graphic>
      </p:graphicFrame>
      <p:pic>
        <p:nvPicPr>
          <p:cNvPr id="4" name="Audio 3">
            <a:hlinkClick r:id="" action="ppaction://media"/>
            <a:extLst>
              <a:ext uri="{FF2B5EF4-FFF2-40B4-BE49-F238E27FC236}">
                <a16:creationId xmlns:a16="http://schemas.microsoft.com/office/drawing/2014/main" id="{71CB7EC9-3C7A-00B9-5BDD-343292DF2F5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108122"/>
    </mc:Choice>
    <mc:Fallback xmlns="">
      <p:transition spd="slow" advTm="1081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p:cNvSpPr/>
          <p:nvPr/>
        </p:nvSpPr>
        <p:spPr>
          <a:xfrm>
            <a:off x="685800" y="1179576"/>
            <a:ext cx="16870680" cy="891540"/>
          </a:xfrm>
          <a:prstGeom prst="rect">
            <a:avLst/>
          </a:prstGeom>
          <a:noFill/>
          <a:ln/>
        </p:spPr>
        <p:txBody>
          <a:bodyPr wrap="square" rtlCol="0" anchor="ctr"/>
          <a:lstStyle/>
          <a:p>
            <a:r>
              <a:rPr lang="en-US" sz="4200" b="1" dirty="0">
                <a:solidFill>
                  <a:srgbClr val="1F3B57"/>
                </a:solidFill>
                <a:latin typeface="Calibri" pitchFamily="34" charset="0"/>
                <a:ea typeface="Calibri" pitchFamily="34" charset="-122"/>
                <a:cs typeface="Calibri" pitchFamily="34" charset="-120"/>
              </a:rPr>
              <a:t>Non-Modifiable Risk Factors</a:t>
            </a:r>
            <a:endParaRPr lang="en-US" sz="4200" dirty="0"/>
          </a:p>
        </p:txBody>
      </p:sp>
      <p:sp>
        <p:nvSpPr>
          <p:cNvPr id="5" name="Text 3"/>
          <p:cNvSpPr/>
          <p:nvPr/>
        </p:nvSpPr>
        <p:spPr>
          <a:xfrm>
            <a:off x="685800" y="2537460"/>
            <a:ext cx="16870680" cy="754380"/>
          </a:xfrm>
          <a:prstGeom prst="rect">
            <a:avLst/>
          </a:prstGeom>
          <a:noFill/>
          <a:ln/>
        </p:spPr>
        <p:txBody>
          <a:bodyPr wrap="square" rtlCol="0" anchor="ctr"/>
          <a:lstStyle/>
          <a:p>
            <a:r>
              <a:rPr lang="en-US" sz="2800" dirty="0">
                <a:solidFill>
                  <a:srgbClr val="202A30"/>
                </a:solidFill>
                <a:latin typeface="Calibri" pitchFamily="34" charset="0"/>
                <a:ea typeface="Calibri" pitchFamily="34" charset="-122"/>
                <a:cs typeface="Calibri" pitchFamily="34" charset="-120"/>
              </a:rPr>
              <a:t>Several factors that cannot be changed have shaped David’s risk of developing knee osteoarthritis.</a:t>
            </a:r>
            <a:endParaRPr lang="en-US" sz="2800" dirty="0"/>
          </a:p>
        </p:txBody>
      </p:sp>
      <p:sp>
        <p:nvSpPr>
          <p:cNvPr id="6" name="Shape 4"/>
          <p:cNvSpPr/>
          <p:nvPr/>
        </p:nvSpPr>
        <p:spPr>
          <a:xfrm>
            <a:off x="706374" y="3497580"/>
            <a:ext cx="4046220" cy="4800600"/>
          </a:xfrm>
          <a:prstGeom prst="roundRect">
            <a:avLst>
              <a:gd name="adj" fmla="val 3390"/>
            </a:avLst>
          </a:prstGeom>
          <a:solidFill>
            <a:srgbClr val="1F3B57"/>
          </a:solidFill>
          <a:ln/>
        </p:spPr>
        <p:txBody>
          <a:bodyPr/>
          <a:lstStyle/>
          <a:p>
            <a:endParaRPr lang="en-US" sz="2800"/>
          </a:p>
        </p:txBody>
      </p:sp>
      <p:sp>
        <p:nvSpPr>
          <p:cNvPr id="7" name="Text 5"/>
          <p:cNvSpPr/>
          <p:nvPr/>
        </p:nvSpPr>
        <p:spPr>
          <a:xfrm>
            <a:off x="960120" y="3771900"/>
            <a:ext cx="3497580" cy="685800"/>
          </a:xfrm>
          <a:prstGeom prst="rect">
            <a:avLst/>
          </a:prstGeom>
          <a:noFill/>
          <a:ln/>
        </p:spPr>
        <p:txBody>
          <a:bodyPr wrap="square" rtlCol="0" anchor="ctr"/>
          <a:lstStyle/>
          <a:p>
            <a:r>
              <a:rPr lang="en-US" sz="2400" b="1" dirty="0">
                <a:solidFill>
                  <a:srgbClr val="FFFF00"/>
                </a:solidFill>
                <a:latin typeface="Calibri" pitchFamily="34" charset="0"/>
                <a:ea typeface="Calibri" pitchFamily="34" charset="-122"/>
                <a:cs typeface="Calibri" pitchFamily="34" charset="-120"/>
              </a:rPr>
              <a:t>Age</a:t>
            </a:r>
            <a:endParaRPr lang="en-US" sz="2400" dirty="0">
              <a:solidFill>
                <a:srgbClr val="FFFF00"/>
              </a:solidFill>
            </a:endParaRPr>
          </a:p>
        </p:txBody>
      </p:sp>
      <p:sp>
        <p:nvSpPr>
          <p:cNvPr id="8" name="Shape 6"/>
          <p:cNvSpPr/>
          <p:nvPr/>
        </p:nvSpPr>
        <p:spPr>
          <a:xfrm>
            <a:off x="960120" y="4526280"/>
            <a:ext cx="3497580" cy="0"/>
          </a:xfrm>
          <a:prstGeom prst="line">
            <a:avLst/>
          </a:prstGeom>
          <a:noFill/>
          <a:ln w="9525">
            <a:solidFill>
              <a:srgbClr val="FFFFFF">
                <a:alpha val="60000"/>
              </a:srgbClr>
            </a:solidFill>
            <a:prstDash val="solid"/>
          </a:ln>
        </p:spPr>
        <p:txBody>
          <a:bodyPr/>
          <a:lstStyle/>
          <a:p>
            <a:endParaRPr lang="en-US" sz="2800"/>
          </a:p>
        </p:txBody>
      </p:sp>
      <p:sp>
        <p:nvSpPr>
          <p:cNvPr id="9" name="Text 7"/>
          <p:cNvSpPr/>
          <p:nvPr/>
        </p:nvSpPr>
        <p:spPr>
          <a:xfrm>
            <a:off x="960120" y="4732020"/>
            <a:ext cx="3497580" cy="3360420"/>
          </a:xfrm>
          <a:prstGeom prst="rect">
            <a:avLst/>
          </a:prstGeom>
          <a:noFill/>
          <a:ln/>
        </p:spPr>
        <p:txBody>
          <a:bodyPr wrap="square" rtlCol="0" anchor="ctr"/>
          <a:lstStyle/>
          <a:p>
            <a:pPr>
              <a:lnSpc>
                <a:spcPct val="120000"/>
              </a:lnSpc>
            </a:pPr>
            <a:r>
              <a:rPr lang="en-US" sz="2400" dirty="0">
                <a:solidFill>
                  <a:schemeClr val="bg1"/>
                </a:solidFill>
              </a:rPr>
              <a:t/>
            </a:r>
            <a:br>
              <a:rPr lang="en-US" sz="2400" dirty="0">
                <a:solidFill>
                  <a:schemeClr val="bg1"/>
                </a:solidFill>
              </a:rPr>
            </a:br>
            <a:r>
              <a:rPr lang="en-US" sz="2400" dirty="0">
                <a:solidFill>
                  <a:schemeClr val="bg1"/>
                </a:solidFill>
              </a:rPr>
              <a:t>David is 64. The onset of knee OA typically begins after the age of 40 and it is clearly more frequent with age.</a:t>
            </a:r>
            <a:br>
              <a:rPr lang="en-US" sz="2400" dirty="0">
                <a:solidFill>
                  <a:schemeClr val="bg1"/>
                </a:solidFill>
              </a:rPr>
            </a:br>
            <a:r>
              <a:rPr lang="en-US" sz="2400" dirty="0">
                <a:solidFill>
                  <a:schemeClr val="bg1"/>
                </a:solidFill>
              </a:rPr>
              <a:t/>
            </a:r>
            <a:br>
              <a:rPr lang="en-US" sz="2400" dirty="0">
                <a:solidFill>
                  <a:schemeClr val="bg1"/>
                </a:solidFill>
              </a:rPr>
            </a:br>
            <a:endParaRPr lang="en-US" sz="2400" dirty="0">
              <a:solidFill>
                <a:schemeClr val="bg1"/>
              </a:solidFill>
            </a:endParaRPr>
          </a:p>
        </p:txBody>
      </p:sp>
      <p:sp>
        <p:nvSpPr>
          <p:cNvPr id="10" name="Shape 8"/>
          <p:cNvSpPr/>
          <p:nvPr/>
        </p:nvSpPr>
        <p:spPr>
          <a:xfrm>
            <a:off x="5074920" y="3497580"/>
            <a:ext cx="4046220" cy="4800600"/>
          </a:xfrm>
          <a:prstGeom prst="roundRect">
            <a:avLst>
              <a:gd name="adj" fmla="val 3390"/>
            </a:avLst>
          </a:prstGeom>
          <a:solidFill>
            <a:srgbClr val="3D6E80"/>
          </a:solidFill>
          <a:ln/>
        </p:spPr>
        <p:txBody>
          <a:bodyPr/>
          <a:lstStyle/>
          <a:p>
            <a:endParaRPr lang="en-US" sz="2800"/>
          </a:p>
        </p:txBody>
      </p:sp>
      <p:sp>
        <p:nvSpPr>
          <p:cNvPr id="11" name="Text 9"/>
          <p:cNvSpPr/>
          <p:nvPr/>
        </p:nvSpPr>
        <p:spPr>
          <a:xfrm>
            <a:off x="5349240" y="3771900"/>
            <a:ext cx="3497580" cy="685800"/>
          </a:xfrm>
          <a:prstGeom prst="rect">
            <a:avLst/>
          </a:prstGeom>
          <a:noFill/>
          <a:ln/>
        </p:spPr>
        <p:txBody>
          <a:bodyPr wrap="square" rtlCol="0" anchor="ctr"/>
          <a:lstStyle/>
          <a:p>
            <a:r>
              <a:rPr lang="en-US" sz="2400" b="1" dirty="0">
                <a:solidFill>
                  <a:srgbClr val="FFFF00"/>
                </a:solidFill>
                <a:latin typeface="Calibri" pitchFamily="34" charset="0"/>
                <a:ea typeface="Calibri" pitchFamily="34" charset="-122"/>
                <a:cs typeface="Calibri" pitchFamily="34" charset="-120"/>
              </a:rPr>
              <a:t>Sex</a:t>
            </a:r>
            <a:endParaRPr lang="en-US" sz="2400" dirty="0">
              <a:solidFill>
                <a:srgbClr val="FFFF00"/>
              </a:solidFill>
            </a:endParaRPr>
          </a:p>
        </p:txBody>
      </p:sp>
      <p:sp>
        <p:nvSpPr>
          <p:cNvPr id="12" name="Shape 10"/>
          <p:cNvSpPr/>
          <p:nvPr/>
        </p:nvSpPr>
        <p:spPr>
          <a:xfrm>
            <a:off x="5349240" y="4526280"/>
            <a:ext cx="3497580" cy="0"/>
          </a:xfrm>
          <a:prstGeom prst="line">
            <a:avLst/>
          </a:prstGeom>
          <a:noFill/>
          <a:ln w="9525">
            <a:solidFill>
              <a:srgbClr val="FFFFFF">
                <a:alpha val="60000"/>
              </a:srgbClr>
            </a:solidFill>
            <a:prstDash val="solid"/>
          </a:ln>
        </p:spPr>
        <p:txBody>
          <a:bodyPr/>
          <a:lstStyle/>
          <a:p>
            <a:endParaRPr lang="en-US" sz="2800"/>
          </a:p>
        </p:txBody>
      </p:sp>
      <p:sp>
        <p:nvSpPr>
          <p:cNvPr id="13" name="Text 11"/>
          <p:cNvSpPr/>
          <p:nvPr/>
        </p:nvSpPr>
        <p:spPr>
          <a:xfrm>
            <a:off x="5349240" y="4732020"/>
            <a:ext cx="3497580" cy="3360420"/>
          </a:xfrm>
          <a:prstGeom prst="rect">
            <a:avLst/>
          </a:prstGeom>
          <a:noFill/>
          <a:ln/>
        </p:spPr>
        <p:txBody>
          <a:bodyPr wrap="square" rtlCol="0" anchor="ctr"/>
          <a:lstStyle/>
          <a:p>
            <a:pPr>
              <a:lnSpc>
                <a:spcPct val="120000"/>
              </a:lnSpc>
            </a:pPr>
            <a:r>
              <a:rPr lang="en-US" sz="2400" dirty="0">
                <a:solidFill>
                  <a:schemeClr val="bg1"/>
                </a:solidFill>
              </a:rPr>
              <a:t/>
            </a:r>
            <a:br>
              <a:rPr lang="en-US" sz="2400" dirty="0">
                <a:solidFill>
                  <a:schemeClr val="bg1"/>
                </a:solidFill>
              </a:rPr>
            </a:br>
            <a:r>
              <a:rPr lang="en-US" sz="2400" dirty="0">
                <a:solidFill>
                  <a:schemeClr val="bg1"/>
                </a:solidFill>
              </a:rPr>
              <a:t>David is still </a:t>
            </a:r>
            <a:r>
              <a:rPr lang="en-US" sz="2400" dirty="0" smtClean="0">
                <a:solidFill>
                  <a:schemeClr val="bg1"/>
                </a:solidFill>
              </a:rPr>
              <a:t>a young fellow, </a:t>
            </a:r>
            <a:r>
              <a:rPr lang="en-US" sz="2400" dirty="0">
                <a:solidFill>
                  <a:schemeClr val="bg1"/>
                </a:solidFill>
              </a:rPr>
              <a:t>but age still has </a:t>
            </a:r>
            <a:r>
              <a:rPr lang="en-US" sz="2400" dirty="0" smtClean="0">
                <a:solidFill>
                  <a:schemeClr val="bg1"/>
                </a:solidFill>
              </a:rPr>
              <a:t>a major </a:t>
            </a:r>
            <a:r>
              <a:rPr lang="en-US" sz="2400" dirty="0">
                <a:solidFill>
                  <a:schemeClr val="bg1"/>
                </a:solidFill>
              </a:rPr>
              <a:t>influence. Women are at greater risk than men, but men can get knee osteoarthritis as well.</a:t>
            </a:r>
            <a:br>
              <a:rPr lang="en-US" sz="2400" dirty="0">
                <a:solidFill>
                  <a:schemeClr val="bg1"/>
                </a:solidFill>
              </a:rPr>
            </a:br>
            <a:r>
              <a:rPr lang="en-US" sz="2400" dirty="0">
                <a:solidFill>
                  <a:schemeClr val="bg1"/>
                </a:solidFill>
              </a:rPr>
              <a:t/>
            </a:r>
            <a:br>
              <a:rPr lang="en-US" sz="2400" dirty="0">
                <a:solidFill>
                  <a:schemeClr val="bg1"/>
                </a:solidFill>
              </a:rPr>
            </a:br>
            <a:endParaRPr lang="en-US" sz="2400" dirty="0">
              <a:solidFill>
                <a:schemeClr val="bg1"/>
              </a:solidFill>
            </a:endParaRPr>
          </a:p>
        </p:txBody>
      </p:sp>
      <p:sp>
        <p:nvSpPr>
          <p:cNvPr id="14" name="Shape 12"/>
          <p:cNvSpPr/>
          <p:nvPr/>
        </p:nvSpPr>
        <p:spPr>
          <a:xfrm>
            <a:off x="9464040" y="3497580"/>
            <a:ext cx="4046220" cy="4800600"/>
          </a:xfrm>
          <a:prstGeom prst="roundRect">
            <a:avLst>
              <a:gd name="adj" fmla="val 3390"/>
            </a:avLst>
          </a:prstGeom>
          <a:solidFill>
            <a:srgbClr val="1F3B57"/>
          </a:solidFill>
          <a:ln/>
        </p:spPr>
        <p:txBody>
          <a:bodyPr/>
          <a:lstStyle/>
          <a:p>
            <a:endParaRPr lang="en-US" sz="2800"/>
          </a:p>
        </p:txBody>
      </p:sp>
      <p:sp>
        <p:nvSpPr>
          <p:cNvPr id="15" name="Text 13"/>
          <p:cNvSpPr/>
          <p:nvPr/>
        </p:nvSpPr>
        <p:spPr>
          <a:xfrm>
            <a:off x="9738360" y="3771900"/>
            <a:ext cx="3497580" cy="685800"/>
          </a:xfrm>
          <a:prstGeom prst="rect">
            <a:avLst/>
          </a:prstGeom>
          <a:noFill/>
          <a:ln/>
        </p:spPr>
        <p:txBody>
          <a:bodyPr wrap="square" rtlCol="0" anchor="ctr"/>
          <a:lstStyle/>
          <a:p>
            <a:r>
              <a:rPr lang="en-US" sz="2400" b="1" dirty="0">
                <a:solidFill>
                  <a:srgbClr val="FFFF00"/>
                </a:solidFill>
                <a:latin typeface="Calibri" pitchFamily="34" charset="0"/>
                <a:ea typeface="Calibri" pitchFamily="34" charset="-122"/>
                <a:cs typeface="Calibri" pitchFamily="34" charset="-120"/>
              </a:rPr>
              <a:t>Genetics / Family History</a:t>
            </a:r>
            <a:endParaRPr lang="en-US" sz="2400" dirty="0">
              <a:solidFill>
                <a:srgbClr val="FFFF00"/>
              </a:solidFill>
            </a:endParaRPr>
          </a:p>
        </p:txBody>
      </p:sp>
      <p:sp>
        <p:nvSpPr>
          <p:cNvPr id="16" name="Shape 14"/>
          <p:cNvSpPr/>
          <p:nvPr/>
        </p:nvSpPr>
        <p:spPr>
          <a:xfrm>
            <a:off x="9738360" y="4526280"/>
            <a:ext cx="3497580" cy="0"/>
          </a:xfrm>
          <a:prstGeom prst="line">
            <a:avLst/>
          </a:prstGeom>
          <a:noFill/>
          <a:ln w="9525">
            <a:solidFill>
              <a:srgbClr val="FFFFFF">
                <a:alpha val="60000"/>
              </a:srgbClr>
            </a:solidFill>
            <a:prstDash val="solid"/>
          </a:ln>
        </p:spPr>
        <p:txBody>
          <a:bodyPr/>
          <a:lstStyle/>
          <a:p>
            <a:endParaRPr lang="en-US" sz="2800"/>
          </a:p>
        </p:txBody>
      </p:sp>
      <p:sp>
        <p:nvSpPr>
          <p:cNvPr id="17" name="Text 15"/>
          <p:cNvSpPr/>
          <p:nvPr/>
        </p:nvSpPr>
        <p:spPr>
          <a:xfrm>
            <a:off x="9738360" y="4732020"/>
            <a:ext cx="3497580" cy="3360420"/>
          </a:xfrm>
          <a:prstGeom prst="rect">
            <a:avLst/>
          </a:prstGeom>
          <a:noFill/>
          <a:ln/>
        </p:spPr>
        <p:txBody>
          <a:bodyPr wrap="square" rtlCol="0" anchor="ctr"/>
          <a:lstStyle/>
          <a:p>
            <a:pPr>
              <a:lnSpc>
                <a:spcPct val="120000"/>
              </a:lnSpc>
            </a:pPr>
            <a:r>
              <a:rPr lang="en-US" sz="2400" dirty="0">
                <a:solidFill>
                  <a:schemeClr val="bg1"/>
                </a:solidFill>
              </a:rPr>
              <a:t>His mother suffered from osteoarthritis of the knee. If there is a family history of knee OA, a person is more likely to develop knee OA.</a:t>
            </a:r>
            <a:br>
              <a:rPr lang="en-US" sz="2400" dirty="0">
                <a:solidFill>
                  <a:schemeClr val="bg1"/>
                </a:solidFill>
              </a:rPr>
            </a:br>
            <a:r>
              <a:rPr lang="en-US" sz="2400" dirty="0">
                <a:solidFill>
                  <a:schemeClr val="bg1"/>
                </a:solidFill>
              </a:rPr>
              <a:t/>
            </a:r>
            <a:br>
              <a:rPr lang="en-US" sz="2400" dirty="0">
                <a:solidFill>
                  <a:schemeClr val="bg1"/>
                </a:solidFill>
              </a:rPr>
            </a:br>
            <a:endParaRPr lang="en-US" sz="2400" dirty="0">
              <a:solidFill>
                <a:schemeClr val="bg1"/>
              </a:solidFill>
            </a:endParaRPr>
          </a:p>
        </p:txBody>
      </p:sp>
      <p:sp>
        <p:nvSpPr>
          <p:cNvPr id="18" name="Shape 16"/>
          <p:cNvSpPr/>
          <p:nvPr/>
        </p:nvSpPr>
        <p:spPr>
          <a:xfrm>
            <a:off x="13853160" y="3497580"/>
            <a:ext cx="4046220" cy="4800600"/>
          </a:xfrm>
          <a:prstGeom prst="roundRect">
            <a:avLst>
              <a:gd name="adj" fmla="val 3390"/>
            </a:avLst>
          </a:prstGeom>
          <a:solidFill>
            <a:srgbClr val="3D6E80"/>
          </a:solidFill>
          <a:ln/>
        </p:spPr>
        <p:txBody>
          <a:bodyPr/>
          <a:lstStyle/>
          <a:p>
            <a:endParaRPr lang="en-US" sz="2800"/>
          </a:p>
        </p:txBody>
      </p:sp>
      <p:sp>
        <p:nvSpPr>
          <p:cNvPr id="19" name="Text 17"/>
          <p:cNvSpPr/>
          <p:nvPr/>
        </p:nvSpPr>
        <p:spPr>
          <a:xfrm>
            <a:off x="14127480" y="3771900"/>
            <a:ext cx="3497580" cy="685800"/>
          </a:xfrm>
          <a:prstGeom prst="rect">
            <a:avLst/>
          </a:prstGeom>
          <a:noFill/>
          <a:ln/>
        </p:spPr>
        <p:txBody>
          <a:bodyPr wrap="square" rtlCol="0" anchor="ctr"/>
          <a:lstStyle/>
          <a:p>
            <a:r>
              <a:rPr lang="en-US" sz="2400" b="1" dirty="0">
                <a:solidFill>
                  <a:srgbClr val="FFFF00"/>
                </a:solidFill>
                <a:latin typeface="Calibri" pitchFamily="34" charset="0"/>
                <a:ea typeface="Calibri" pitchFamily="34" charset="-122"/>
                <a:cs typeface="Calibri" pitchFamily="34" charset="-120"/>
              </a:rPr>
              <a:t>Previous Joint Injury</a:t>
            </a:r>
            <a:endParaRPr lang="en-US" sz="2400" dirty="0">
              <a:solidFill>
                <a:srgbClr val="FFFF00"/>
              </a:solidFill>
            </a:endParaRPr>
          </a:p>
        </p:txBody>
      </p:sp>
      <p:sp>
        <p:nvSpPr>
          <p:cNvPr id="20" name="Shape 18"/>
          <p:cNvSpPr/>
          <p:nvPr/>
        </p:nvSpPr>
        <p:spPr>
          <a:xfrm>
            <a:off x="14127480" y="4526280"/>
            <a:ext cx="3497580" cy="0"/>
          </a:xfrm>
          <a:prstGeom prst="line">
            <a:avLst/>
          </a:prstGeom>
          <a:noFill/>
          <a:ln w="9525">
            <a:solidFill>
              <a:srgbClr val="FFFFFF">
                <a:alpha val="60000"/>
              </a:srgbClr>
            </a:solidFill>
            <a:prstDash val="solid"/>
          </a:ln>
        </p:spPr>
        <p:txBody>
          <a:bodyPr/>
          <a:lstStyle/>
          <a:p>
            <a:endParaRPr lang="en-US" sz="2800"/>
          </a:p>
        </p:txBody>
      </p:sp>
      <p:sp>
        <p:nvSpPr>
          <p:cNvPr id="21" name="Text 19"/>
          <p:cNvSpPr/>
          <p:nvPr/>
        </p:nvSpPr>
        <p:spPr>
          <a:xfrm>
            <a:off x="14127480" y="4732020"/>
            <a:ext cx="3497580" cy="3360420"/>
          </a:xfrm>
          <a:prstGeom prst="rect">
            <a:avLst/>
          </a:prstGeom>
          <a:noFill/>
          <a:ln/>
        </p:spPr>
        <p:txBody>
          <a:bodyPr wrap="square" rtlCol="0" anchor="ctr"/>
          <a:lstStyle/>
          <a:p>
            <a:pPr>
              <a:lnSpc>
                <a:spcPct val="120000"/>
              </a:lnSpc>
            </a:pPr>
            <a:r>
              <a:rPr lang="en-US" sz="3200" dirty="0">
                <a:solidFill>
                  <a:schemeClr val="bg1"/>
                </a:solidFill>
              </a:rPr>
              <a:t/>
            </a:r>
            <a:br>
              <a:rPr lang="en-US" sz="3200" dirty="0">
                <a:solidFill>
                  <a:schemeClr val="bg1"/>
                </a:solidFill>
              </a:rPr>
            </a:br>
            <a:r>
              <a:rPr lang="en-US" sz="3200" dirty="0">
                <a:solidFill>
                  <a:schemeClr val="bg1"/>
                </a:solidFill>
              </a:rPr>
              <a:t>At age 27, he tore his meniscus in the same knee.</a:t>
            </a:r>
          </a:p>
        </p:txBody>
      </p:sp>
      <p:sp>
        <p:nvSpPr>
          <p:cNvPr id="22" name="Text 20"/>
          <p:cNvSpPr/>
          <p:nvPr/>
        </p:nvSpPr>
        <p:spPr>
          <a:xfrm>
            <a:off x="685800" y="9669780"/>
            <a:ext cx="9601200" cy="411480"/>
          </a:xfrm>
          <a:prstGeom prst="rect">
            <a:avLst/>
          </a:prstGeom>
          <a:noFill/>
          <a:ln/>
        </p:spPr>
        <p:txBody>
          <a:bodyPr wrap="square" rtlCol="0" anchor="ctr"/>
          <a:lstStyle/>
          <a:p>
            <a:r>
              <a:rPr lang="en-US" sz="1350" dirty="0">
                <a:solidFill>
                  <a:srgbClr val="5C6B70"/>
                </a:solidFill>
                <a:latin typeface="Calibri" pitchFamily="34" charset="0"/>
                <a:ea typeface="Calibri" pitchFamily="34" charset="-122"/>
                <a:cs typeface="Calibri" pitchFamily="34" charset="-120"/>
              </a:rPr>
              <a:t>Component 2 – Care Plan Presentation</a:t>
            </a:r>
            <a:endParaRPr lang="en-US" sz="1350" dirty="0"/>
          </a:p>
        </p:txBody>
      </p:sp>
      <p:sp>
        <p:nvSpPr>
          <p:cNvPr id="23" name="Text 21"/>
          <p:cNvSpPr/>
          <p:nvPr/>
        </p:nvSpPr>
        <p:spPr>
          <a:xfrm>
            <a:off x="16911828" y="9669780"/>
            <a:ext cx="685800" cy="411480"/>
          </a:xfrm>
          <a:prstGeom prst="rect">
            <a:avLst/>
          </a:prstGeom>
          <a:noFill/>
          <a:ln/>
        </p:spPr>
        <p:txBody>
          <a:bodyPr wrap="square" rtlCol="0" anchor="ctr"/>
          <a:lstStyle/>
          <a:p>
            <a:pPr algn="r"/>
            <a:r>
              <a:rPr lang="en-US" sz="1350" dirty="0">
                <a:solidFill>
                  <a:srgbClr val="5C6B70"/>
                </a:solidFill>
                <a:latin typeface="Calibri" pitchFamily="34" charset="0"/>
                <a:ea typeface="Calibri" pitchFamily="34" charset="-122"/>
                <a:cs typeface="Calibri" pitchFamily="34" charset="-120"/>
              </a:rPr>
              <a:t>7</a:t>
            </a:r>
            <a:endParaRPr lang="en-US" sz="1350" dirty="0"/>
          </a:p>
        </p:txBody>
      </p:sp>
      <p:pic>
        <p:nvPicPr>
          <p:cNvPr id="24" name="Audio 23">
            <a:hlinkClick r:id="" action="ppaction://media"/>
            <a:extLst>
              <a:ext uri="{FF2B5EF4-FFF2-40B4-BE49-F238E27FC236}">
                <a16:creationId xmlns:a16="http://schemas.microsoft.com/office/drawing/2014/main" id="{D0D47DBF-04F1-FFF6-E183-13E481793D0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83746"/>
    </mc:Choice>
    <mc:Fallback xmlns="">
      <p:transition spd="slow" advTm="837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p:cNvSpPr/>
          <p:nvPr/>
        </p:nvSpPr>
        <p:spPr>
          <a:xfrm>
            <a:off x="685800" y="514350"/>
            <a:ext cx="16870680" cy="891540"/>
          </a:xfrm>
          <a:prstGeom prst="rect">
            <a:avLst/>
          </a:prstGeom>
          <a:noFill/>
          <a:ln/>
        </p:spPr>
        <p:txBody>
          <a:bodyPr wrap="square" rtlCol="0" anchor="ctr"/>
          <a:lstStyle/>
          <a:p>
            <a:r>
              <a:rPr lang="en-US" sz="4200" b="1" dirty="0">
                <a:solidFill>
                  <a:srgbClr val="1F3B57"/>
                </a:solidFill>
                <a:latin typeface="Calibri" pitchFamily="34" charset="0"/>
                <a:ea typeface="Calibri" pitchFamily="34" charset="-122"/>
                <a:cs typeface="Calibri" pitchFamily="34" charset="-120"/>
              </a:rPr>
              <a:t>Modifiable and Occupational Risk Factors</a:t>
            </a:r>
            <a:endParaRPr lang="en-US" sz="4200" dirty="0"/>
          </a:p>
        </p:txBody>
      </p:sp>
      <p:sp>
        <p:nvSpPr>
          <p:cNvPr id="5" name="Text 3"/>
          <p:cNvSpPr/>
          <p:nvPr/>
        </p:nvSpPr>
        <p:spPr>
          <a:xfrm>
            <a:off x="665018" y="1474470"/>
            <a:ext cx="16870680" cy="754380"/>
          </a:xfrm>
          <a:prstGeom prst="rect">
            <a:avLst/>
          </a:prstGeom>
          <a:noFill/>
          <a:ln/>
        </p:spPr>
        <p:txBody>
          <a:bodyPr wrap="square" rtlCol="0" anchor="ctr"/>
          <a:lstStyle/>
          <a:p>
            <a:r>
              <a:rPr lang="en-US" sz="2800" dirty="0">
                <a:solidFill>
                  <a:srgbClr val="202A30"/>
                </a:solidFill>
                <a:latin typeface="Calibri" pitchFamily="34" charset="0"/>
                <a:ea typeface="Calibri" pitchFamily="34" charset="-122"/>
                <a:cs typeface="Calibri" pitchFamily="34" charset="-120"/>
              </a:rPr>
              <a:t>Several lifestyle- and occupation-related factors are also highly relevant to David’s care and prognosis.</a:t>
            </a:r>
            <a:endParaRPr lang="en-US" sz="2800" dirty="0"/>
          </a:p>
        </p:txBody>
      </p:sp>
      <p:sp>
        <p:nvSpPr>
          <p:cNvPr id="6" name="Shape 4"/>
          <p:cNvSpPr/>
          <p:nvPr/>
        </p:nvSpPr>
        <p:spPr>
          <a:xfrm>
            <a:off x="706374" y="3497580"/>
            <a:ext cx="4046220" cy="4800600"/>
          </a:xfrm>
          <a:prstGeom prst="roundRect">
            <a:avLst>
              <a:gd name="adj" fmla="val 3390"/>
            </a:avLst>
          </a:prstGeom>
          <a:solidFill>
            <a:srgbClr val="1F3B57"/>
          </a:solidFill>
          <a:ln/>
        </p:spPr>
        <p:txBody>
          <a:bodyPr/>
          <a:lstStyle/>
          <a:p>
            <a:endParaRPr lang="en-US" sz="2700"/>
          </a:p>
        </p:txBody>
      </p:sp>
      <p:sp>
        <p:nvSpPr>
          <p:cNvPr id="7" name="Text 5"/>
          <p:cNvSpPr/>
          <p:nvPr/>
        </p:nvSpPr>
        <p:spPr>
          <a:xfrm>
            <a:off x="960120" y="3771900"/>
            <a:ext cx="3497580" cy="685800"/>
          </a:xfrm>
          <a:prstGeom prst="rect">
            <a:avLst/>
          </a:prstGeom>
          <a:noFill/>
          <a:ln/>
        </p:spPr>
        <p:txBody>
          <a:bodyPr wrap="square" rtlCol="0" anchor="ctr"/>
          <a:lstStyle/>
          <a:p>
            <a:r>
              <a:rPr lang="en-US" sz="2400" b="1" dirty="0">
                <a:solidFill>
                  <a:srgbClr val="FFFF00"/>
                </a:solidFill>
                <a:latin typeface="Calibri" pitchFamily="34" charset="0"/>
                <a:ea typeface="Calibri" pitchFamily="34" charset="-122"/>
                <a:cs typeface="Calibri" pitchFamily="34" charset="-120"/>
              </a:rPr>
              <a:t>Excess Body Weight</a:t>
            </a:r>
            <a:endParaRPr lang="en-US" sz="2400" dirty="0">
              <a:solidFill>
                <a:srgbClr val="FFFF00"/>
              </a:solidFill>
            </a:endParaRPr>
          </a:p>
        </p:txBody>
      </p:sp>
      <p:sp>
        <p:nvSpPr>
          <p:cNvPr id="8" name="Shape 6"/>
          <p:cNvSpPr/>
          <p:nvPr/>
        </p:nvSpPr>
        <p:spPr>
          <a:xfrm>
            <a:off x="960120" y="4526280"/>
            <a:ext cx="3497580" cy="0"/>
          </a:xfrm>
          <a:prstGeom prst="line">
            <a:avLst/>
          </a:prstGeom>
          <a:noFill/>
          <a:ln w="9525">
            <a:solidFill>
              <a:srgbClr val="FFFFFF">
                <a:alpha val="60000"/>
              </a:srgbClr>
            </a:solidFill>
            <a:prstDash val="solid"/>
          </a:ln>
        </p:spPr>
        <p:txBody>
          <a:bodyPr/>
          <a:lstStyle/>
          <a:p>
            <a:endParaRPr lang="en-US" sz="2800"/>
          </a:p>
        </p:txBody>
      </p:sp>
      <p:sp>
        <p:nvSpPr>
          <p:cNvPr id="9" name="Text 7"/>
          <p:cNvSpPr/>
          <p:nvPr/>
        </p:nvSpPr>
        <p:spPr>
          <a:xfrm>
            <a:off x="960120" y="4732020"/>
            <a:ext cx="3771900" cy="3360420"/>
          </a:xfrm>
          <a:prstGeom prst="rect">
            <a:avLst/>
          </a:prstGeom>
          <a:noFill/>
          <a:ln/>
        </p:spPr>
        <p:txBody>
          <a:bodyPr wrap="square" rtlCol="0" anchor="ctr"/>
          <a:lstStyle/>
          <a:p>
            <a:pPr>
              <a:lnSpc>
                <a:spcPct val="120000"/>
              </a:lnSpc>
            </a:pPr>
            <a:r>
              <a:rPr lang="en-US" sz="2400" dirty="0">
                <a:solidFill>
                  <a:schemeClr val="bg1"/>
                </a:solidFill>
              </a:rPr>
              <a:t>BMI of 33 (obese range). Each additional kilogram of weight is a significant increase in the stress on the knee joint during walking and standing.</a:t>
            </a:r>
            <a:br>
              <a:rPr lang="en-US" sz="2400" dirty="0">
                <a:solidFill>
                  <a:schemeClr val="bg1"/>
                </a:solidFill>
              </a:rPr>
            </a:br>
            <a:r>
              <a:rPr lang="en-US" sz="2400" dirty="0">
                <a:solidFill>
                  <a:schemeClr val="bg1"/>
                </a:solidFill>
              </a:rPr>
              <a:t/>
            </a:r>
            <a:br>
              <a:rPr lang="en-US" sz="2400" dirty="0">
                <a:solidFill>
                  <a:schemeClr val="bg1"/>
                </a:solidFill>
              </a:rPr>
            </a:br>
            <a:endParaRPr lang="en-US" sz="2400" dirty="0">
              <a:solidFill>
                <a:schemeClr val="bg1"/>
              </a:solidFill>
            </a:endParaRPr>
          </a:p>
        </p:txBody>
      </p:sp>
      <p:sp>
        <p:nvSpPr>
          <p:cNvPr id="10" name="Shape 8"/>
          <p:cNvSpPr/>
          <p:nvPr/>
        </p:nvSpPr>
        <p:spPr>
          <a:xfrm>
            <a:off x="5074920" y="3497580"/>
            <a:ext cx="4046220" cy="4800600"/>
          </a:xfrm>
          <a:prstGeom prst="roundRect">
            <a:avLst>
              <a:gd name="adj" fmla="val 3390"/>
            </a:avLst>
          </a:prstGeom>
          <a:solidFill>
            <a:srgbClr val="3D6E80"/>
          </a:solidFill>
          <a:ln/>
        </p:spPr>
        <p:txBody>
          <a:bodyPr/>
          <a:lstStyle/>
          <a:p>
            <a:endParaRPr lang="en-US" sz="2700"/>
          </a:p>
        </p:txBody>
      </p:sp>
      <p:sp>
        <p:nvSpPr>
          <p:cNvPr id="11" name="Text 9"/>
          <p:cNvSpPr/>
          <p:nvPr/>
        </p:nvSpPr>
        <p:spPr>
          <a:xfrm>
            <a:off x="5349240" y="3771900"/>
            <a:ext cx="3497580" cy="685800"/>
          </a:xfrm>
          <a:prstGeom prst="rect">
            <a:avLst/>
          </a:prstGeom>
          <a:noFill/>
          <a:ln/>
        </p:spPr>
        <p:txBody>
          <a:bodyPr wrap="square" rtlCol="0" anchor="ctr"/>
          <a:lstStyle/>
          <a:p>
            <a:r>
              <a:rPr lang="en-US" sz="2400" b="1" dirty="0">
                <a:solidFill>
                  <a:srgbClr val="FFFF00"/>
                </a:solidFill>
                <a:latin typeface="Calibri" pitchFamily="34" charset="0"/>
                <a:ea typeface="Calibri" pitchFamily="34" charset="-122"/>
                <a:cs typeface="Calibri" pitchFamily="34" charset="-120"/>
              </a:rPr>
              <a:t>Occupational Exposure</a:t>
            </a:r>
            <a:endParaRPr lang="en-US" sz="2400" dirty="0">
              <a:solidFill>
                <a:srgbClr val="FFFF00"/>
              </a:solidFill>
            </a:endParaRPr>
          </a:p>
        </p:txBody>
      </p:sp>
      <p:sp>
        <p:nvSpPr>
          <p:cNvPr id="12" name="Shape 10"/>
          <p:cNvSpPr/>
          <p:nvPr/>
        </p:nvSpPr>
        <p:spPr>
          <a:xfrm>
            <a:off x="5349240" y="4526280"/>
            <a:ext cx="3497580" cy="0"/>
          </a:xfrm>
          <a:prstGeom prst="line">
            <a:avLst/>
          </a:prstGeom>
          <a:noFill/>
          <a:ln w="9525">
            <a:solidFill>
              <a:srgbClr val="FFFFFF">
                <a:alpha val="60000"/>
              </a:srgbClr>
            </a:solidFill>
            <a:prstDash val="solid"/>
          </a:ln>
        </p:spPr>
        <p:txBody>
          <a:bodyPr/>
          <a:lstStyle/>
          <a:p>
            <a:endParaRPr lang="en-US" sz="2800"/>
          </a:p>
        </p:txBody>
      </p:sp>
      <p:sp>
        <p:nvSpPr>
          <p:cNvPr id="13" name="Text 11"/>
          <p:cNvSpPr/>
          <p:nvPr/>
        </p:nvSpPr>
        <p:spPr>
          <a:xfrm>
            <a:off x="5095494" y="4732020"/>
            <a:ext cx="4025646" cy="3566160"/>
          </a:xfrm>
          <a:prstGeom prst="rect">
            <a:avLst/>
          </a:prstGeom>
          <a:noFill/>
          <a:ln/>
        </p:spPr>
        <p:txBody>
          <a:bodyPr wrap="square" rtlCol="0" anchor="ctr"/>
          <a:lstStyle/>
          <a:p>
            <a:pPr>
              <a:lnSpc>
                <a:spcPct val="120000"/>
              </a:lnSpc>
            </a:pPr>
            <a:r>
              <a:rPr lang="en-US" sz="2400" dirty="0">
                <a:solidFill>
                  <a:schemeClr val="bg1"/>
                </a:solidFill>
              </a:rPr>
              <a:t/>
            </a:r>
            <a:br>
              <a:rPr lang="en-US" sz="2400" dirty="0">
                <a:solidFill>
                  <a:schemeClr val="bg1"/>
                </a:solidFill>
              </a:rPr>
            </a:br>
            <a:r>
              <a:rPr lang="en-US" sz="2400" dirty="0">
                <a:solidFill>
                  <a:schemeClr val="bg1"/>
                </a:solidFill>
              </a:rPr>
              <a:t>40 years of experience as a bricklayer. The risk of developing knee osteoarthritis (</a:t>
            </a:r>
            <a:r>
              <a:rPr lang="en-US" sz="2400" dirty="0" err="1">
                <a:solidFill>
                  <a:schemeClr val="bg1"/>
                </a:solidFill>
              </a:rPr>
              <a:t>Yucesoy</a:t>
            </a:r>
            <a:r>
              <a:rPr lang="en-US" sz="2400" dirty="0">
                <a:solidFill>
                  <a:schemeClr val="bg1"/>
                </a:solidFill>
              </a:rPr>
              <a:t> et al., 2015) has been associated with certain jobs that require repetitive kneeling, squatting or heavy lifting.</a:t>
            </a:r>
            <a:br>
              <a:rPr lang="en-US" sz="2400" dirty="0">
                <a:solidFill>
                  <a:schemeClr val="bg1"/>
                </a:solidFill>
              </a:rPr>
            </a:br>
            <a:r>
              <a:rPr lang="en-US" sz="2400" dirty="0">
                <a:solidFill>
                  <a:schemeClr val="bg1"/>
                </a:solidFill>
              </a:rPr>
              <a:t/>
            </a:r>
            <a:br>
              <a:rPr lang="en-US" sz="2400" dirty="0">
                <a:solidFill>
                  <a:schemeClr val="bg1"/>
                </a:solidFill>
              </a:rPr>
            </a:br>
            <a:endParaRPr lang="en-US" sz="2400" dirty="0">
              <a:solidFill>
                <a:schemeClr val="bg1"/>
              </a:solidFill>
            </a:endParaRPr>
          </a:p>
        </p:txBody>
      </p:sp>
      <p:sp>
        <p:nvSpPr>
          <p:cNvPr id="14" name="Shape 12"/>
          <p:cNvSpPr/>
          <p:nvPr/>
        </p:nvSpPr>
        <p:spPr>
          <a:xfrm>
            <a:off x="9464040" y="3497580"/>
            <a:ext cx="4046220" cy="4800600"/>
          </a:xfrm>
          <a:prstGeom prst="roundRect">
            <a:avLst>
              <a:gd name="adj" fmla="val 3390"/>
            </a:avLst>
          </a:prstGeom>
          <a:solidFill>
            <a:srgbClr val="1F3B57"/>
          </a:solidFill>
          <a:ln/>
        </p:spPr>
        <p:txBody>
          <a:bodyPr/>
          <a:lstStyle/>
          <a:p>
            <a:endParaRPr lang="en-US" sz="2700"/>
          </a:p>
        </p:txBody>
      </p:sp>
      <p:sp>
        <p:nvSpPr>
          <p:cNvPr id="15" name="Text 13"/>
          <p:cNvSpPr/>
          <p:nvPr/>
        </p:nvSpPr>
        <p:spPr>
          <a:xfrm>
            <a:off x="9738360" y="3771900"/>
            <a:ext cx="3497580" cy="685800"/>
          </a:xfrm>
          <a:prstGeom prst="rect">
            <a:avLst/>
          </a:prstGeom>
          <a:noFill/>
          <a:ln/>
        </p:spPr>
        <p:txBody>
          <a:bodyPr wrap="square" rtlCol="0" anchor="ctr"/>
          <a:lstStyle/>
          <a:p>
            <a:r>
              <a:rPr lang="en-US" sz="2400" b="1" dirty="0">
                <a:solidFill>
                  <a:srgbClr val="FFFF00"/>
                </a:solidFill>
                <a:latin typeface="Calibri" pitchFamily="34" charset="0"/>
                <a:ea typeface="Calibri" pitchFamily="34" charset="-122"/>
                <a:cs typeface="Calibri" pitchFamily="34" charset="-120"/>
              </a:rPr>
              <a:t>Reduced Physical Activity</a:t>
            </a:r>
            <a:endParaRPr lang="en-US" sz="2400" dirty="0">
              <a:solidFill>
                <a:srgbClr val="FFFF00"/>
              </a:solidFill>
            </a:endParaRPr>
          </a:p>
        </p:txBody>
      </p:sp>
      <p:sp>
        <p:nvSpPr>
          <p:cNvPr id="16" name="Shape 14"/>
          <p:cNvSpPr/>
          <p:nvPr/>
        </p:nvSpPr>
        <p:spPr>
          <a:xfrm>
            <a:off x="9738360" y="4526280"/>
            <a:ext cx="3497580" cy="0"/>
          </a:xfrm>
          <a:prstGeom prst="line">
            <a:avLst/>
          </a:prstGeom>
          <a:noFill/>
          <a:ln w="9525">
            <a:solidFill>
              <a:srgbClr val="FFFFFF">
                <a:alpha val="60000"/>
              </a:srgbClr>
            </a:solidFill>
            <a:prstDash val="solid"/>
          </a:ln>
        </p:spPr>
        <p:txBody>
          <a:bodyPr/>
          <a:lstStyle/>
          <a:p>
            <a:endParaRPr lang="en-US" sz="2800"/>
          </a:p>
        </p:txBody>
      </p:sp>
      <p:sp>
        <p:nvSpPr>
          <p:cNvPr id="17" name="Text 15"/>
          <p:cNvSpPr/>
          <p:nvPr/>
        </p:nvSpPr>
        <p:spPr>
          <a:xfrm>
            <a:off x="9464040" y="4732020"/>
            <a:ext cx="4046220" cy="3360420"/>
          </a:xfrm>
          <a:prstGeom prst="rect">
            <a:avLst/>
          </a:prstGeom>
          <a:noFill/>
          <a:ln/>
        </p:spPr>
        <p:txBody>
          <a:bodyPr wrap="square" rtlCol="0" anchor="ctr"/>
          <a:lstStyle/>
          <a:p>
            <a:pPr>
              <a:lnSpc>
                <a:spcPct val="120000"/>
              </a:lnSpc>
            </a:pPr>
            <a:endParaRPr lang="en-US" sz="2400" dirty="0">
              <a:solidFill>
                <a:schemeClr val="bg1"/>
              </a:solidFill>
            </a:endParaRPr>
          </a:p>
          <a:p>
            <a:pPr>
              <a:lnSpc>
                <a:spcPct val="120000"/>
              </a:lnSpc>
            </a:pPr>
            <a:r>
              <a:rPr lang="en-US" sz="2400" dirty="0">
                <a:solidFill>
                  <a:schemeClr val="bg1"/>
                </a:solidFill>
              </a:rPr>
              <a:t>More sedentary since the onset of symptoms. High loading increases risk, chronic inactivity causes muscle weakness around the joint, and the shock absorption effect is decreased.</a:t>
            </a:r>
            <a:br>
              <a:rPr lang="en-US" sz="2400" dirty="0">
                <a:solidFill>
                  <a:schemeClr val="bg1"/>
                </a:solidFill>
              </a:rPr>
            </a:br>
            <a:r>
              <a:rPr lang="en-US" sz="2400" dirty="0">
                <a:solidFill>
                  <a:schemeClr val="bg1"/>
                </a:solidFill>
              </a:rPr>
              <a:t/>
            </a:r>
            <a:br>
              <a:rPr lang="en-US" sz="2400" dirty="0">
                <a:solidFill>
                  <a:schemeClr val="bg1"/>
                </a:solidFill>
              </a:rPr>
            </a:br>
            <a:endParaRPr lang="en-US" sz="2400" dirty="0">
              <a:solidFill>
                <a:schemeClr val="bg1"/>
              </a:solidFill>
            </a:endParaRPr>
          </a:p>
        </p:txBody>
      </p:sp>
      <p:sp>
        <p:nvSpPr>
          <p:cNvPr id="18" name="Shape 16"/>
          <p:cNvSpPr/>
          <p:nvPr/>
        </p:nvSpPr>
        <p:spPr>
          <a:xfrm>
            <a:off x="13853160" y="3497580"/>
            <a:ext cx="4046220" cy="4800600"/>
          </a:xfrm>
          <a:prstGeom prst="roundRect">
            <a:avLst>
              <a:gd name="adj" fmla="val 3390"/>
            </a:avLst>
          </a:prstGeom>
          <a:solidFill>
            <a:srgbClr val="3D6E80"/>
          </a:solidFill>
          <a:ln/>
        </p:spPr>
        <p:txBody>
          <a:bodyPr/>
          <a:lstStyle/>
          <a:p>
            <a:endParaRPr lang="en-US" sz="2700"/>
          </a:p>
        </p:txBody>
      </p:sp>
      <p:sp>
        <p:nvSpPr>
          <p:cNvPr id="19" name="Text 17"/>
          <p:cNvSpPr/>
          <p:nvPr/>
        </p:nvSpPr>
        <p:spPr>
          <a:xfrm>
            <a:off x="14127480" y="3771900"/>
            <a:ext cx="3497580" cy="685800"/>
          </a:xfrm>
          <a:prstGeom prst="rect">
            <a:avLst/>
          </a:prstGeom>
          <a:noFill/>
          <a:ln/>
        </p:spPr>
        <p:txBody>
          <a:bodyPr wrap="square" rtlCol="0" anchor="ctr"/>
          <a:lstStyle/>
          <a:p>
            <a:r>
              <a:rPr lang="en-US" sz="2400" b="1" dirty="0">
                <a:solidFill>
                  <a:srgbClr val="FFFF00"/>
                </a:solidFill>
                <a:latin typeface="Calibri" pitchFamily="34" charset="0"/>
                <a:ea typeface="Calibri" pitchFamily="34" charset="-122"/>
                <a:cs typeface="Calibri" pitchFamily="34" charset="-120"/>
              </a:rPr>
              <a:t>Unresolved Joint Injury</a:t>
            </a:r>
            <a:endParaRPr lang="en-US" sz="2400" dirty="0">
              <a:solidFill>
                <a:srgbClr val="FFFF00"/>
              </a:solidFill>
            </a:endParaRPr>
          </a:p>
        </p:txBody>
      </p:sp>
      <p:sp>
        <p:nvSpPr>
          <p:cNvPr id="20" name="Shape 18"/>
          <p:cNvSpPr/>
          <p:nvPr/>
        </p:nvSpPr>
        <p:spPr>
          <a:xfrm>
            <a:off x="14127480" y="4526280"/>
            <a:ext cx="3497580" cy="0"/>
          </a:xfrm>
          <a:prstGeom prst="line">
            <a:avLst/>
          </a:prstGeom>
          <a:noFill/>
          <a:ln w="9525">
            <a:solidFill>
              <a:srgbClr val="FFFFFF">
                <a:alpha val="60000"/>
              </a:srgbClr>
            </a:solidFill>
            <a:prstDash val="solid"/>
          </a:ln>
        </p:spPr>
        <p:txBody>
          <a:bodyPr/>
          <a:lstStyle/>
          <a:p>
            <a:endParaRPr lang="en-US" sz="2800"/>
          </a:p>
        </p:txBody>
      </p:sp>
      <p:sp>
        <p:nvSpPr>
          <p:cNvPr id="21" name="Text 19"/>
          <p:cNvSpPr/>
          <p:nvPr/>
        </p:nvSpPr>
        <p:spPr>
          <a:xfrm>
            <a:off x="14127480" y="4732020"/>
            <a:ext cx="3497580" cy="3360420"/>
          </a:xfrm>
          <a:prstGeom prst="rect">
            <a:avLst/>
          </a:prstGeom>
          <a:noFill/>
          <a:ln/>
        </p:spPr>
        <p:txBody>
          <a:bodyPr wrap="square" rtlCol="0" anchor="ctr"/>
          <a:lstStyle/>
          <a:p>
            <a:pPr>
              <a:lnSpc>
                <a:spcPct val="120000"/>
              </a:lnSpc>
            </a:pPr>
            <a:r>
              <a:rPr lang="en-US" sz="2400" dirty="0">
                <a:solidFill>
                  <a:schemeClr val="bg1"/>
                </a:solidFill>
              </a:rPr>
              <a:t>The meniscus was not surgically repaired. If not adequately rehabilitated, a previous joint injury will cause changes in joint mechanics and load distribution over the years. </a:t>
            </a:r>
            <a:br>
              <a:rPr lang="en-US" sz="2400" dirty="0">
                <a:solidFill>
                  <a:schemeClr val="bg1"/>
                </a:solidFill>
              </a:rPr>
            </a:br>
            <a:endParaRPr lang="en-US" sz="2400" dirty="0">
              <a:solidFill>
                <a:schemeClr val="bg1"/>
              </a:solidFill>
            </a:endParaRPr>
          </a:p>
        </p:txBody>
      </p:sp>
      <p:sp>
        <p:nvSpPr>
          <p:cNvPr id="22" name="Text 20"/>
          <p:cNvSpPr/>
          <p:nvPr/>
        </p:nvSpPr>
        <p:spPr>
          <a:xfrm>
            <a:off x="685800" y="9669780"/>
            <a:ext cx="9601200" cy="411480"/>
          </a:xfrm>
          <a:prstGeom prst="rect">
            <a:avLst/>
          </a:prstGeom>
          <a:noFill/>
          <a:ln/>
        </p:spPr>
        <p:txBody>
          <a:bodyPr wrap="square" rtlCol="0" anchor="ctr"/>
          <a:lstStyle/>
          <a:p>
            <a:r>
              <a:rPr lang="en-US" sz="1350" dirty="0">
                <a:solidFill>
                  <a:srgbClr val="5C6B70"/>
                </a:solidFill>
                <a:latin typeface="Calibri" pitchFamily="34" charset="0"/>
                <a:ea typeface="Calibri" pitchFamily="34" charset="-122"/>
                <a:cs typeface="Calibri" pitchFamily="34" charset="-120"/>
              </a:rPr>
              <a:t>Component 2 – Care Plan Presentation</a:t>
            </a:r>
            <a:endParaRPr lang="en-US" sz="1350" dirty="0"/>
          </a:p>
        </p:txBody>
      </p:sp>
      <p:sp>
        <p:nvSpPr>
          <p:cNvPr id="23" name="Text 21"/>
          <p:cNvSpPr/>
          <p:nvPr/>
        </p:nvSpPr>
        <p:spPr>
          <a:xfrm>
            <a:off x="16911828" y="9669780"/>
            <a:ext cx="685800" cy="411480"/>
          </a:xfrm>
          <a:prstGeom prst="rect">
            <a:avLst/>
          </a:prstGeom>
          <a:noFill/>
          <a:ln/>
        </p:spPr>
        <p:txBody>
          <a:bodyPr wrap="square" rtlCol="0" anchor="ctr"/>
          <a:lstStyle/>
          <a:p>
            <a:pPr algn="r"/>
            <a:r>
              <a:rPr lang="en-US" sz="1350" dirty="0">
                <a:solidFill>
                  <a:srgbClr val="5C6B70"/>
                </a:solidFill>
                <a:latin typeface="Calibri" pitchFamily="34" charset="0"/>
                <a:ea typeface="Calibri" pitchFamily="34" charset="-122"/>
                <a:cs typeface="Calibri" pitchFamily="34" charset="-120"/>
              </a:rPr>
              <a:t>8</a:t>
            </a:r>
            <a:endParaRPr lang="en-US" sz="1350" dirty="0"/>
          </a:p>
        </p:txBody>
      </p:sp>
      <p:pic>
        <p:nvPicPr>
          <p:cNvPr id="24" name="Audio 23">
            <a:hlinkClick r:id="" action="ppaction://media"/>
            <a:extLst>
              <a:ext uri="{FF2B5EF4-FFF2-40B4-BE49-F238E27FC236}">
                <a16:creationId xmlns:a16="http://schemas.microsoft.com/office/drawing/2014/main" id="{E5806DEA-F8FE-DCEF-CBD3-0A860C81F78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91387"/>
    </mc:Choice>
    <mc:Fallback xmlns="">
      <p:transition spd="slow" advTm="91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8E8E8"/>
        </a:solidFill>
        <a:effectLst/>
      </p:bgPr>
    </p:bg>
    <p:spTree>
      <p:nvGrpSpPr>
        <p:cNvPr id="1" name=""/>
        <p:cNvGrpSpPr/>
        <p:nvPr/>
      </p:nvGrpSpPr>
      <p:grpSpPr>
        <a:xfrm>
          <a:off x="0" y="0"/>
          <a:ext cx="0" cy="0"/>
          <a:chOff x="0" y="0"/>
          <a:chExt cx="0" cy="0"/>
        </a:xfrm>
      </p:grpSpPr>
      <p:sp>
        <p:nvSpPr>
          <p:cNvPr id="11" name="TextBox 11"/>
          <p:cNvSpPr txBox="1"/>
          <p:nvPr/>
        </p:nvSpPr>
        <p:spPr>
          <a:xfrm>
            <a:off x="2133600" y="342900"/>
            <a:ext cx="14498883" cy="551433"/>
          </a:xfrm>
          <a:prstGeom prst="rect">
            <a:avLst/>
          </a:prstGeom>
        </p:spPr>
        <p:txBody>
          <a:bodyPr wrap="square" lIns="0" tIns="0" rIns="0" bIns="0" rtlCol="0" anchor="t">
            <a:spAutoFit/>
          </a:bodyPr>
          <a:lstStyle/>
          <a:p>
            <a:pPr algn="ctr">
              <a:lnSpc>
                <a:spcPts val="4300"/>
              </a:lnSpc>
            </a:pPr>
            <a:r>
              <a:rPr lang="en-US" sz="3600" b="1" dirty="0">
                <a:solidFill>
                  <a:srgbClr val="0F4C5C"/>
                </a:solidFill>
                <a:latin typeface="Cloud Bold"/>
                <a:ea typeface="Cloud Bold"/>
                <a:cs typeface="Cloud Bold"/>
                <a:sym typeface="Cloud Bold"/>
              </a:rPr>
              <a:t>Care Routine: Non-Pharmacological Management (First-Line)</a:t>
            </a:r>
          </a:p>
        </p:txBody>
      </p:sp>
      <p:graphicFrame>
        <p:nvGraphicFramePr>
          <p:cNvPr id="13" name="Table 0">
            <a:extLst>
              <a:ext uri="{FF2B5EF4-FFF2-40B4-BE49-F238E27FC236}">
                <a16:creationId xmlns:a16="http://schemas.microsoft.com/office/drawing/2014/main" id="{97EDB1BE-EC67-BBD8-FAF1-14A6B00FDE1C}"/>
              </a:ext>
            </a:extLst>
          </p:cNvPr>
          <p:cNvGraphicFramePr>
            <a:graphicFrameLocks noGrp="1"/>
          </p:cNvGraphicFramePr>
          <p:nvPr>
            <p:extLst>
              <p:ext uri="{D42A27DB-BD31-4B8C-83A1-F6EECF244321}">
                <p14:modId xmlns:p14="http://schemas.microsoft.com/office/powerpoint/2010/main" val="2968094969"/>
              </p:ext>
            </p:extLst>
          </p:nvPr>
        </p:nvGraphicFramePr>
        <p:xfrm>
          <a:off x="1905000" y="1028700"/>
          <a:ext cx="16383000" cy="8125414"/>
        </p:xfrm>
        <a:graphic>
          <a:graphicData uri="http://schemas.openxmlformats.org/drawingml/2006/table">
            <a:tbl>
              <a:tblPr/>
              <a:tblGrid>
                <a:gridCol w="4411059">
                  <a:extLst>
                    <a:ext uri="{9D8B030D-6E8A-4147-A177-3AD203B41FA5}">
                      <a16:colId xmlns:a16="http://schemas.microsoft.com/office/drawing/2014/main" val="20000"/>
                    </a:ext>
                  </a:extLst>
                </a:gridCol>
                <a:gridCol w="11971941">
                  <a:extLst>
                    <a:ext uri="{9D8B030D-6E8A-4147-A177-3AD203B41FA5}">
                      <a16:colId xmlns:a16="http://schemas.microsoft.com/office/drawing/2014/main" val="20001"/>
                    </a:ext>
                  </a:extLst>
                </a:gridCol>
              </a:tblGrid>
              <a:tr h="1538696">
                <a:tc>
                  <a:txBody>
                    <a:bodyPr/>
                    <a:lstStyle/>
                    <a:p>
                      <a:pPr marL="0" indent="0">
                        <a:buNone/>
                      </a:pPr>
                      <a:r>
                        <a:rPr lang="en-GB" sz="2800" b="1" noProof="0" dirty="0">
                          <a:solidFill>
                            <a:srgbClr val="00B050"/>
                          </a:solidFill>
                        </a:rPr>
                        <a:t>Education</a:t>
                      </a:r>
                      <a:endParaRPr lang="en-GB" sz="2800" noProof="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buNone/>
                      </a:pPr>
                      <a:r>
                        <a:rPr lang="en-GB" sz="2500" b="0" i="0" kern="1200" noProof="0" dirty="0">
                          <a:solidFill>
                            <a:schemeClr val="tx1"/>
                          </a:solidFill>
                          <a:effectLst/>
                          <a:latin typeface="+mn-lt"/>
                          <a:ea typeface="+mn-ea"/>
                          <a:cs typeface="+mn-cs"/>
                        </a:rPr>
                        <a:t>Structured education about osteoarthritis: it is not an inevitably worsening condition, it is a fluctuating condition which can be managed (NICE, 2022) </a:t>
                      </a:r>
                      <a:r>
                        <a:rPr lang="en-GB" sz="2500" noProof="0" dirty="0"/>
                        <a:t/>
                      </a:r>
                      <a:br>
                        <a:rPr lang="en-GB" sz="2500" noProof="0" dirty="0"/>
                      </a:br>
                      <a:endParaRPr lang="en-GB" sz="2500" noProof="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0"/>
                  </a:ext>
                </a:extLst>
              </a:tr>
              <a:tr h="1754663">
                <a:tc>
                  <a:txBody>
                    <a:bodyPr/>
                    <a:lstStyle/>
                    <a:p>
                      <a:pPr marL="0" indent="0">
                        <a:buNone/>
                      </a:pPr>
                      <a:r>
                        <a:rPr lang="en-GB" sz="2800" b="1" noProof="0" dirty="0">
                          <a:solidFill>
                            <a:srgbClr val="00B050"/>
                          </a:solidFill>
                        </a:rPr>
                        <a:t>Exercise programme</a:t>
                      </a:r>
                      <a:endParaRPr lang="en-GB" sz="2800" noProof="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buNone/>
                      </a:pPr>
                      <a:r>
                        <a:rPr lang="en-GB" sz="2500" b="0" i="0" kern="1200" noProof="0" dirty="0">
                          <a:solidFill>
                            <a:schemeClr val="tx1"/>
                          </a:solidFill>
                          <a:effectLst/>
                          <a:latin typeface="+mn-lt"/>
                          <a:ea typeface="+mn-ea"/>
                          <a:cs typeface="+mn-cs"/>
                        </a:rPr>
                        <a:t/>
                      </a:r>
                      <a:br>
                        <a:rPr lang="en-GB" sz="2500" b="0" i="0" kern="1200" noProof="0" dirty="0">
                          <a:solidFill>
                            <a:schemeClr val="tx1"/>
                          </a:solidFill>
                          <a:effectLst/>
                          <a:latin typeface="+mn-lt"/>
                          <a:ea typeface="+mn-ea"/>
                          <a:cs typeface="+mn-cs"/>
                        </a:rPr>
                      </a:br>
                      <a:r>
                        <a:rPr lang="en-GB" sz="2500" b="0" i="0" kern="1200" noProof="0" dirty="0">
                          <a:solidFill>
                            <a:schemeClr val="tx1"/>
                          </a:solidFill>
                          <a:effectLst/>
                          <a:latin typeface="+mn-lt"/>
                          <a:ea typeface="+mn-ea"/>
                          <a:cs typeface="+mn-cs"/>
                        </a:rPr>
                        <a:t>Individually tailored therapeutic exercise programme, which includes local muscle strengthening (quadriceps) and general aerobic fitness (NICE, 2022). </a:t>
                      </a:r>
                      <a:r>
                        <a:rPr lang="en-GB" sz="2500" noProof="0" dirty="0"/>
                        <a:t/>
                      </a:r>
                      <a:br>
                        <a:rPr lang="en-GB" sz="2500" noProof="0" dirty="0"/>
                      </a:br>
                      <a:endParaRPr lang="en-GB" sz="2500" noProof="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1538696">
                <a:tc>
                  <a:txBody>
                    <a:bodyPr/>
                    <a:lstStyle/>
                    <a:p>
                      <a:pPr marL="0" indent="0">
                        <a:buNone/>
                      </a:pPr>
                      <a:r>
                        <a:rPr lang="en-GB" sz="2800" b="1" noProof="0" dirty="0">
                          <a:solidFill>
                            <a:srgbClr val="00B050"/>
                          </a:solidFill>
                        </a:rPr>
                        <a:t>Weight management</a:t>
                      </a:r>
                      <a:endParaRPr lang="en-GB" sz="2800" noProof="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buNone/>
                      </a:pPr>
                      <a:r>
                        <a:rPr lang="en-GB" sz="2500" b="0" i="0" kern="1200" noProof="0" dirty="0">
                          <a:solidFill>
                            <a:schemeClr val="tx1"/>
                          </a:solidFill>
                          <a:effectLst/>
                          <a:latin typeface="+mn-lt"/>
                          <a:ea typeface="+mn-ea"/>
                          <a:cs typeface="+mn-cs"/>
                        </a:rPr>
                        <a:t>For supervised structured weight management support due to his BMI of 33 - weight loss also decreases the loading of the joints (NICE, 2022). </a:t>
                      </a:r>
                      <a:r>
                        <a:rPr lang="en-GB" sz="2500" noProof="0" dirty="0"/>
                        <a:t/>
                      </a:r>
                      <a:br>
                        <a:rPr lang="en-GB" sz="2500" noProof="0" dirty="0"/>
                      </a:br>
                      <a:endParaRPr lang="en-GB" sz="2500" noProof="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1538696">
                <a:tc>
                  <a:txBody>
                    <a:bodyPr/>
                    <a:lstStyle/>
                    <a:p>
                      <a:pPr marL="0" indent="0">
                        <a:buNone/>
                      </a:pPr>
                      <a:r>
                        <a:rPr lang="en-GB" sz="2800" b="1" noProof="0" dirty="0">
                          <a:solidFill>
                            <a:srgbClr val="00B050"/>
                          </a:solidFill>
                        </a:rPr>
                        <a:t>Walking aid</a:t>
                      </a:r>
                      <a:endParaRPr lang="en-GB" sz="2800" noProof="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buNone/>
                      </a:pPr>
                      <a:r>
                        <a:rPr lang="en-GB" sz="2500" b="0" i="0" kern="1200" noProof="0" dirty="0">
                          <a:solidFill>
                            <a:schemeClr val="tx1"/>
                          </a:solidFill>
                          <a:effectLst/>
                          <a:latin typeface="+mn-lt"/>
                          <a:ea typeface="+mn-ea"/>
                          <a:cs typeface="+mn-cs"/>
                        </a:rPr>
                        <a:t>Use a walking stick to help minimise load on the affected knee and to ensure safety and confidence when moving around. </a:t>
                      </a:r>
                      <a:r>
                        <a:rPr lang="en-GB" sz="2500" noProof="0" dirty="0"/>
                        <a:t/>
                      </a:r>
                      <a:br>
                        <a:rPr lang="en-GB" sz="2500" noProof="0" dirty="0"/>
                      </a:br>
                      <a:endParaRPr lang="en-GB" sz="2500" noProof="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1754663">
                <a:tc>
                  <a:txBody>
                    <a:bodyPr/>
                    <a:lstStyle/>
                    <a:p>
                      <a:pPr marL="0" indent="0">
                        <a:buNone/>
                      </a:pPr>
                      <a:r>
                        <a:rPr lang="en-GB" sz="2800" b="1" noProof="0" dirty="0">
                          <a:solidFill>
                            <a:srgbClr val="00B050"/>
                          </a:solidFill>
                        </a:rPr>
                        <a:t>Occupational advice</a:t>
                      </a:r>
                      <a:endParaRPr lang="en-GB" sz="2800" noProof="0" dirty="0">
                        <a:solidFill>
                          <a:srgbClr val="00B050"/>
                        </a:solidFill>
                      </a:endParaRPr>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E7EEF0"/>
                    </a:solidFill>
                  </a:tcPr>
                </a:tc>
                <a:tc>
                  <a:txBody>
                    <a:bodyPr/>
                    <a:lstStyle/>
                    <a:p>
                      <a:pPr marL="0" indent="0">
                        <a:buNone/>
                      </a:pPr>
                      <a:r>
                        <a:rPr lang="en-GB" sz="2500" b="0" i="0" kern="1200" noProof="0" dirty="0">
                          <a:solidFill>
                            <a:schemeClr val="tx1"/>
                          </a:solidFill>
                          <a:effectLst/>
                          <a:latin typeface="+mn-lt"/>
                          <a:ea typeface="+mn-ea"/>
                          <a:cs typeface="+mn-cs"/>
                        </a:rPr>
                        <a:t/>
                      </a:r>
                      <a:br>
                        <a:rPr lang="en-GB" sz="2500" b="0" i="0" kern="1200" noProof="0" dirty="0">
                          <a:solidFill>
                            <a:schemeClr val="tx1"/>
                          </a:solidFill>
                          <a:effectLst/>
                          <a:latin typeface="+mn-lt"/>
                          <a:ea typeface="+mn-ea"/>
                          <a:cs typeface="+mn-cs"/>
                        </a:rPr>
                      </a:br>
                      <a:r>
                        <a:rPr lang="en-GB" sz="2500" b="0" i="0" kern="1200" noProof="0" dirty="0">
                          <a:solidFill>
                            <a:schemeClr val="tx1"/>
                          </a:solidFill>
                          <a:effectLst/>
                          <a:latin typeface="+mn-lt"/>
                          <a:ea typeface="+mn-ea"/>
                          <a:cs typeface="+mn-cs"/>
                        </a:rPr>
                        <a:t>Advice surrounding adaptation/reduction of kneeling and heavy lifting as per his brick laying background, </a:t>
                      </a:r>
                      <a:r>
                        <a:rPr lang="en-GB" sz="2500" noProof="0" dirty="0"/>
                        <a:t/>
                      </a:r>
                      <a:br>
                        <a:rPr lang="en-GB" sz="2500" noProof="0" dirty="0"/>
                      </a:br>
                      <a:endParaRPr lang="en-GB" sz="2500" noProof="0" dirty="0"/>
                    </a:p>
                  </a:txBody>
                  <a:tcPr marL="101600" marR="101600" marT="50800" marB="50800" anchor="ctr">
                    <a:lnL w="9525" cap="flat" cmpd="sng" algn="ctr">
                      <a:solidFill>
                        <a:srgbClr val="DCE4E6"/>
                      </a:solidFill>
                      <a:prstDash val="solid"/>
                      <a:round/>
                      <a:headEnd type="none" w="med" len="med"/>
                      <a:tailEnd type="none" w="med" len="med"/>
                    </a:lnL>
                    <a:lnR w="9525" cap="flat" cmpd="sng" algn="ctr">
                      <a:solidFill>
                        <a:srgbClr val="DCE4E6"/>
                      </a:solidFill>
                      <a:prstDash val="solid"/>
                      <a:round/>
                      <a:headEnd type="none" w="med" len="med"/>
                      <a:tailEnd type="none" w="med" len="med"/>
                    </a:lnR>
                    <a:lnT w="9525" cap="flat" cmpd="sng" algn="ctr">
                      <a:solidFill>
                        <a:srgbClr val="DCE4E6"/>
                      </a:solidFill>
                      <a:prstDash val="solid"/>
                      <a:round/>
                      <a:headEnd type="none" w="med" len="med"/>
                      <a:tailEnd type="none" w="med" len="med"/>
                    </a:lnT>
                    <a:lnB w="9525" cap="flat" cmpd="sng" algn="ctr">
                      <a:solidFill>
                        <a:srgbClr val="DCE4E6"/>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bl>
          </a:graphicData>
        </a:graphic>
      </p:graphicFrame>
      <p:pic>
        <p:nvPicPr>
          <p:cNvPr id="4" name="Audio 3">
            <a:hlinkClick r:id="" action="ppaction://media"/>
            <a:extLst>
              <a:ext uri="{FF2B5EF4-FFF2-40B4-BE49-F238E27FC236}">
                <a16:creationId xmlns:a16="http://schemas.microsoft.com/office/drawing/2014/main" id="{70819080-1C5B-B93A-364B-7C0F77B18369}"/>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3985"/>
    </mc:Choice>
    <mc:Fallback xmlns="">
      <p:transition spd="slow" advTm="739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p:cNvSpPr/>
          <p:nvPr/>
        </p:nvSpPr>
        <p:spPr>
          <a:xfrm>
            <a:off x="960120" y="312420"/>
            <a:ext cx="16870680" cy="891540"/>
          </a:xfrm>
          <a:prstGeom prst="rect">
            <a:avLst/>
          </a:prstGeom>
          <a:noFill/>
          <a:ln/>
        </p:spPr>
        <p:txBody>
          <a:bodyPr wrap="square" rtlCol="0" anchor="ctr"/>
          <a:lstStyle/>
          <a:p>
            <a:r>
              <a:rPr lang="en-US" sz="4200" b="1" dirty="0">
                <a:solidFill>
                  <a:srgbClr val="1F3B57"/>
                </a:solidFill>
                <a:latin typeface="Calibri" pitchFamily="34" charset="0"/>
                <a:ea typeface="Calibri" pitchFamily="34" charset="-122"/>
                <a:cs typeface="Calibri" pitchFamily="34" charset="-120"/>
              </a:rPr>
              <a:t>Care Routine: Pharmacological Management and Referral</a:t>
            </a:r>
            <a:endParaRPr lang="en-US" sz="4200" dirty="0"/>
          </a:p>
        </p:txBody>
      </p:sp>
      <p:sp>
        <p:nvSpPr>
          <p:cNvPr id="5" name="Text 3"/>
          <p:cNvSpPr/>
          <p:nvPr/>
        </p:nvSpPr>
        <p:spPr>
          <a:xfrm>
            <a:off x="706374" y="1748790"/>
            <a:ext cx="16870680" cy="1184910"/>
          </a:xfrm>
          <a:prstGeom prst="rect">
            <a:avLst/>
          </a:prstGeom>
          <a:noFill/>
          <a:ln/>
        </p:spPr>
        <p:txBody>
          <a:bodyPr wrap="square" rtlCol="0" anchor="ctr"/>
          <a:lstStyle/>
          <a:p>
            <a:r>
              <a:rPr lang="en-US" sz="3200" dirty="0">
                <a:solidFill>
                  <a:srgbClr val="202A30"/>
                </a:solidFill>
                <a:latin typeface="Calibri" pitchFamily="34" charset="0"/>
                <a:ea typeface="Calibri" pitchFamily="34" charset="-122"/>
                <a:cs typeface="Calibri" pitchFamily="34" charset="-120"/>
              </a:rPr>
              <a:t>Where non-pharmacological measures alone are not enough, NICE guideline NG226 recommends a conservative, stepped approach to medication.</a:t>
            </a:r>
            <a:endParaRPr lang="en-US" sz="3200" dirty="0"/>
          </a:p>
        </p:txBody>
      </p:sp>
      <p:sp>
        <p:nvSpPr>
          <p:cNvPr id="6" name="Shape 4"/>
          <p:cNvSpPr/>
          <p:nvPr/>
        </p:nvSpPr>
        <p:spPr>
          <a:xfrm>
            <a:off x="706374" y="3497580"/>
            <a:ext cx="4046220" cy="4800600"/>
          </a:xfrm>
          <a:prstGeom prst="roundRect">
            <a:avLst>
              <a:gd name="adj" fmla="val 3390"/>
            </a:avLst>
          </a:prstGeom>
          <a:solidFill>
            <a:srgbClr val="1F3B57"/>
          </a:solidFill>
          <a:ln/>
        </p:spPr>
        <p:txBody>
          <a:bodyPr/>
          <a:lstStyle/>
          <a:p>
            <a:endParaRPr lang="en-US" sz="2700"/>
          </a:p>
        </p:txBody>
      </p:sp>
      <p:sp>
        <p:nvSpPr>
          <p:cNvPr id="7" name="Text 5"/>
          <p:cNvSpPr/>
          <p:nvPr/>
        </p:nvSpPr>
        <p:spPr>
          <a:xfrm>
            <a:off x="960120" y="3771900"/>
            <a:ext cx="3497580" cy="685800"/>
          </a:xfrm>
          <a:prstGeom prst="rect">
            <a:avLst/>
          </a:prstGeom>
          <a:noFill/>
          <a:ln/>
        </p:spPr>
        <p:txBody>
          <a:bodyPr wrap="square" rtlCol="0" anchor="ctr"/>
          <a:lstStyle/>
          <a:p>
            <a:r>
              <a:rPr lang="en-US" sz="2400" b="1" dirty="0">
                <a:solidFill>
                  <a:srgbClr val="FFC000"/>
                </a:solidFill>
                <a:latin typeface="Calibri" pitchFamily="34" charset="0"/>
                <a:ea typeface="Calibri" pitchFamily="34" charset="-122"/>
                <a:cs typeface="Calibri" pitchFamily="34" charset="-120"/>
              </a:rPr>
              <a:t>Topical NSAIDs</a:t>
            </a:r>
            <a:endParaRPr lang="en-US" sz="2400" dirty="0">
              <a:solidFill>
                <a:srgbClr val="FFC000"/>
              </a:solidFill>
            </a:endParaRPr>
          </a:p>
        </p:txBody>
      </p:sp>
      <p:sp>
        <p:nvSpPr>
          <p:cNvPr id="8" name="Shape 6"/>
          <p:cNvSpPr/>
          <p:nvPr/>
        </p:nvSpPr>
        <p:spPr>
          <a:xfrm>
            <a:off x="960120" y="4526280"/>
            <a:ext cx="3497580" cy="0"/>
          </a:xfrm>
          <a:prstGeom prst="line">
            <a:avLst/>
          </a:prstGeom>
          <a:noFill/>
          <a:ln w="9525">
            <a:solidFill>
              <a:srgbClr val="FFFFFF">
                <a:alpha val="60000"/>
              </a:srgbClr>
            </a:solidFill>
            <a:prstDash val="solid"/>
          </a:ln>
        </p:spPr>
        <p:txBody>
          <a:bodyPr/>
          <a:lstStyle/>
          <a:p>
            <a:endParaRPr lang="en-US" sz="2700"/>
          </a:p>
        </p:txBody>
      </p:sp>
      <p:sp>
        <p:nvSpPr>
          <p:cNvPr id="9" name="Text 7"/>
          <p:cNvSpPr/>
          <p:nvPr/>
        </p:nvSpPr>
        <p:spPr>
          <a:xfrm>
            <a:off x="706374" y="4732019"/>
            <a:ext cx="4025646" cy="3532909"/>
          </a:xfrm>
          <a:prstGeom prst="rect">
            <a:avLst/>
          </a:prstGeom>
          <a:noFill/>
          <a:ln/>
        </p:spPr>
        <p:txBody>
          <a:bodyPr wrap="square" rtlCol="0" anchor="ctr"/>
          <a:lstStyle/>
          <a:p>
            <a:pPr>
              <a:lnSpc>
                <a:spcPct val="120000"/>
              </a:lnSpc>
            </a:pPr>
            <a:r>
              <a:rPr lang="en-US" sz="2400" dirty="0">
                <a:solidFill>
                  <a:schemeClr val="bg1"/>
                </a:solidFill>
              </a:rPr>
              <a:t>First-line pharmacological option for knee osteoarthritis, offering pain relief with a lower risk of systemic side effects than oral medication (NICE, 2022).</a:t>
            </a:r>
            <a:br>
              <a:rPr lang="en-US" sz="2400" dirty="0">
                <a:solidFill>
                  <a:schemeClr val="bg1"/>
                </a:solidFill>
              </a:rPr>
            </a:br>
            <a:endParaRPr lang="en-US" sz="2400" dirty="0">
              <a:solidFill>
                <a:schemeClr val="bg1"/>
              </a:solidFill>
            </a:endParaRPr>
          </a:p>
        </p:txBody>
      </p:sp>
      <p:sp>
        <p:nvSpPr>
          <p:cNvPr id="10" name="Shape 8"/>
          <p:cNvSpPr/>
          <p:nvPr/>
        </p:nvSpPr>
        <p:spPr>
          <a:xfrm>
            <a:off x="5074920" y="3497580"/>
            <a:ext cx="4046220" cy="4800600"/>
          </a:xfrm>
          <a:prstGeom prst="roundRect">
            <a:avLst>
              <a:gd name="adj" fmla="val 3390"/>
            </a:avLst>
          </a:prstGeom>
          <a:solidFill>
            <a:srgbClr val="3D6E80"/>
          </a:solidFill>
          <a:ln/>
        </p:spPr>
        <p:txBody>
          <a:bodyPr/>
          <a:lstStyle/>
          <a:p>
            <a:endParaRPr lang="en-US" sz="2800"/>
          </a:p>
        </p:txBody>
      </p:sp>
      <p:sp>
        <p:nvSpPr>
          <p:cNvPr id="11" name="Text 9"/>
          <p:cNvSpPr/>
          <p:nvPr/>
        </p:nvSpPr>
        <p:spPr>
          <a:xfrm>
            <a:off x="5349240" y="3771900"/>
            <a:ext cx="3497580" cy="685800"/>
          </a:xfrm>
          <a:prstGeom prst="rect">
            <a:avLst/>
          </a:prstGeom>
          <a:noFill/>
          <a:ln/>
        </p:spPr>
        <p:txBody>
          <a:bodyPr wrap="square" rtlCol="0" anchor="ctr"/>
          <a:lstStyle/>
          <a:p>
            <a:r>
              <a:rPr lang="en-US" sz="2400" b="1" dirty="0">
                <a:solidFill>
                  <a:srgbClr val="FFC000"/>
                </a:solidFill>
                <a:latin typeface="Calibri" pitchFamily="34" charset="0"/>
                <a:ea typeface="Calibri" pitchFamily="34" charset="-122"/>
                <a:cs typeface="Calibri" pitchFamily="34" charset="-120"/>
              </a:rPr>
              <a:t>Oral NSAIDs</a:t>
            </a:r>
            <a:endParaRPr lang="en-US" sz="2400" dirty="0">
              <a:solidFill>
                <a:srgbClr val="FFC000"/>
              </a:solidFill>
            </a:endParaRPr>
          </a:p>
        </p:txBody>
      </p:sp>
      <p:sp>
        <p:nvSpPr>
          <p:cNvPr id="12" name="Shape 10"/>
          <p:cNvSpPr/>
          <p:nvPr/>
        </p:nvSpPr>
        <p:spPr>
          <a:xfrm>
            <a:off x="5349240" y="4526280"/>
            <a:ext cx="3497580" cy="0"/>
          </a:xfrm>
          <a:prstGeom prst="line">
            <a:avLst/>
          </a:prstGeom>
          <a:noFill/>
          <a:ln w="9525">
            <a:solidFill>
              <a:srgbClr val="FFFFFF">
                <a:alpha val="60000"/>
              </a:srgbClr>
            </a:solidFill>
            <a:prstDash val="solid"/>
          </a:ln>
        </p:spPr>
        <p:txBody>
          <a:bodyPr/>
          <a:lstStyle/>
          <a:p>
            <a:endParaRPr lang="en-US" sz="2700"/>
          </a:p>
        </p:txBody>
      </p:sp>
      <p:sp>
        <p:nvSpPr>
          <p:cNvPr id="13" name="Text 11"/>
          <p:cNvSpPr/>
          <p:nvPr/>
        </p:nvSpPr>
        <p:spPr>
          <a:xfrm>
            <a:off x="5095494" y="4732020"/>
            <a:ext cx="4025646" cy="3360420"/>
          </a:xfrm>
          <a:prstGeom prst="rect">
            <a:avLst/>
          </a:prstGeom>
          <a:noFill/>
          <a:ln/>
        </p:spPr>
        <p:txBody>
          <a:bodyPr wrap="square" rtlCol="0" anchor="ctr"/>
          <a:lstStyle/>
          <a:p>
            <a:pPr>
              <a:lnSpc>
                <a:spcPct val="120000"/>
              </a:lnSpc>
            </a:pPr>
            <a:r>
              <a:rPr lang="en-US" sz="2800" dirty="0">
                <a:solidFill>
                  <a:schemeClr val="bg1"/>
                </a:solidFill>
              </a:rPr>
              <a:t/>
            </a:r>
            <a:br>
              <a:rPr lang="en-US" sz="2800" dirty="0">
                <a:solidFill>
                  <a:schemeClr val="bg1"/>
                </a:solidFill>
              </a:rPr>
            </a:br>
            <a:r>
              <a:rPr lang="en-US" sz="2800" dirty="0">
                <a:solidFill>
                  <a:schemeClr val="bg1"/>
                </a:solidFill>
              </a:rPr>
              <a:t>Second-line drug if topical therapy fails; used at the lowest dose possible with gastroprotection, given David's age.</a:t>
            </a:r>
            <a:br>
              <a:rPr lang="en-US" sz="2800" dirty="0">
                <a:solidFill>
                  <a:schemeClr val="bg1"/>
                </a:solidFill>
              </a:rPr>
            </a:br>
            <a:r>
              <a:rPr lang="en-US" sz="2800" dirty="0">
                <a:solidFill>
                  <a:schemeClr val="bg1"/>
                </a:solidFill>
              </a:rPr>
              <a:t/>
            </a:r>
            <a:br>
              <a:rPr lang="en-US" sz="2800" dirty="0">
                <a:solidFill>
                  <a:schemeClr val="bg1"/>
                </a:solidFill>
              </a:rPr>
            </a:br>
            <a:endParaRPr lang="en-US" sz="2800" dirty="0">
              <a:solidFill>
                <a:schemeClr val="bg1"/>
              </a:solidFill>
            </a:endParaRPr>
          </a:p>
        </p:txBody>
      </p:sp>
      <p:sp>
        <p:nvSpPr>
          <p:cNvPr id="14" name="Shape 12"/>
          <p:cNvSpPr/>
          <p:nvPr/>
        </p:nvSpPr>
        <p:spPr>
          <a:xfrm>
            <a:off x="9464040" y="3497580"/>
            <a:ext cx="4046220" cy="4800600"/>
          </a:xfrm>
          <a:prstGeom prst="roundRect">
            <a:avLst>
              <a:gd name="adj" fmla="val 3390"/>
            </a:avLst>
          </a:prstGeom>
          <a:solidFill>
            <a:srgbClr val="1F3B57"/>
          </a:solidFill>
          <a:ln/>
        </p:spPr>
        <p:txBody>
          <a:bodyPr/>
          <a:lstStyle/>
          <a:p>
            <a:endParaRPr lang="en-US" sz="2700"/>
          </a:p>
        </p:txBody>
      </p:sp>
      <p:sp>
        <p:nvSpPr>
          <p:cNvPr id="15" name="Text 13"/>
          <p:cNvSpPr/>
          <p:nvPr/>
        </p:nvSpPr>
        <p:spPr>
          <a:xfrm>
            <a:off x="9738360" y="3771900"/>
            <a:ext cx="3497580" cy="685800"/>
          </a:xfrm>
          <a:prstGeom prst="rect">
            <a:avLst/>
          </a:prstGeom>
          <a:noFill/>
          <a:ln/>
        </p:spPr>
        <p:txBody>
          <a:bodyPr wrap="square" rtlCol="0" anchor="ctr"/>
          <a:lstStyle/>
          <a:p>
            <a:r>
              <a:rPr lang="en-US" sz="2400" b="1" dirty="0">
                <a:solidFill>
                  <a:srgbClr val="FFC000"/>
                </a:solidFill>
                <a:latin typeface="Calibri" pitchFamily="34" charset="0"/>
                <a:ea typeface="Calibri" pitchFamily="34" charset="-122"/>
                <a:cs typeface="Calibri" pitchFamily="34" charset="-120"/>
              </a:rPr>
              <a:t>Conservative Prescribing</a:t>
            </a:r>
            <a:endParaRPr lang="en-US" sz="2400" dirty="0">
              <a:solidFill>
                <a:srgbClr val="FFC000"/>
              </a:solidFill>
            </a:endParaRPr>
          </a:p>
        </p:txBody>
      </p:sp>
      <p:sp>
        <p:nvSpPr>
          <p:cNvPr id="16" name="Shape 14"/>
          <p:cNvSpPr/>
          <p:nvPr/>
        </p:nvSpPr>
        <p:spPr>
          <a:xfrm>
            <a:off x="9738360" y="4526280"/>
            <a:ext cx="3497580" cy="0"/>
          </a:xfrm>
          <a:prstGeom prst="line">
            <a:avLst/>
          </a:prstGeom>
          <a:noFill/>
          <a:ln w="9525">
            <a:solidFill>
              <a:srgbClr val="FFFFFF">
                <a:alpha val="60000"/>
              </a:srgbClr>
            </a:solidFill>
            <a:prstDash val="solid"/>
          </a:ln>
        </p:spPr>
        <p:txBody>
          <a:bodyPr/>
          <a:lstStyle/>
          <a:p>
            <a:endParaRPr lang="en-US" sz="2700"/>
          </a:p>
        </p:txBody>
      </p:sp>
      <p:sp>
        <p:nvSpPr>
          <p:cNvPr id="17" name="Text 15"/>
          <p:cNvSpPr/>
          <p:nvPr/>
        </p:nvSpPr>
        <p:spPr>
          <a:xfrm>
            <a:off x="9464040" y="4904509"/>
            <a:ext cx="4046220" cy="3360420"/>
          </a:xfrm>
          <a:prstGeom prst="rect">
            <a:avLst/>
          </a:prstGeom>
          <a:noFill/>
          <a:ln/>
        </p:spPr>
        <p:txBody>
          <a:bodyPr wrap="square" rtlCol="0" anchor="ctr"/>
          <a:lstStyle/>
          <a:p>
            <a:pPr>
              <a:lnSpc>
                <a:spcPct val="120000"/>
              </a:lnSpc>
            </a:pPr>
            <a:r>
              <a:rPr lang="en-US" sz="2400" dirty="0">
                <a:solidFill>
                  <a:schemeClr val="bg1"/>
                </a:solidFill>
              </a:rPr>
              <a:t/>
            </a:r>
            <a:br>
              <a:rPr lang="en-US" sz="2400" dirty="0">
                <a:solidFill>
                  <a:schemeClr val="bg1"/>
                </a:solidFill>
              </a:rPr>
            </a:br>
            <a:r>
              <a:rPr lang="en-US" sz="2400" dirty="0">
                <a:solidFill>
                  <a:schemeClr val="bg1"/>
                </a:solidFill>
              </a:rPr>
              <a:t>NICE's guidance is conservative and cautions against the use of medicine in general (NICE, 2022), and would not recommend that opioids should be prescribed as a first-line treatment for osteoarthritis.</a:t>
            </a:r>
            <a:br>
              <a:rPr lang="en-US" sz="2400" dirty="0">
                <a:solidFill>
                  <a:schemeClr val="bg1"/>
                </a:solidFill>
              </a:rPr>
            </a:br>
            <a:r>
              <a:rPr lang="en-US" sz="2400" dirty="0">
                <a:solidFill>
                  <a:schemeClr val="bg1"/>
                </a:solidFill>
              </a:rPr>
              <a:t/>
            </a:r>
            <a:br>
              <a:rPr lang="en-US" sz="2400" dirty="0">
                <a:solidFill>
                  <a:schemeClr val="bg1"/>
                </a:solidFill>
              </a:rPr>
            </a:br>
            <a:endParaRPr lang="en-US" sz="2400" dirty="0">
              <a:solidFill>
                <a:schemeClr val="bg1"/>
              </a:solidFill>
            </a:endParaRPr>
          </a:p>
        </p:txBody>
      </p:sp>
      <p:sp>
        <p:nvSpPr>
          <p:cNvPr id="18" name="Shape 16"/>
          <p:cNvSpPr/>
          <p:nvPr/>
        </p:nvSpPr>
        <p:spPr>
          <a:xfrm>
            <a:off x="13853160" y="3497580"/>
            <a:ext cx="4046220" cy="4800600"/>
          </a:xfrm>
          <a:prstGeom prst="roundRect">
            <a:avLst>
              <a:gd name="adj" fmla="val 3390"/>
            </a:avLst>
          </a:prstGeom>
          <a:solidFill>
            <a:srgbClr val="3D6E80"/>
          </a:solidFill>
          <a:ln/>
        </p:spPr>
        <p:txBody>
          <a:bodyPr/>
          <a:lstStyle/>
          <a:p>
            <a:endParaRPr lang="en-US" sz="2700"/>
          </a:p>
        </p:txBody>
      </p:sp>
      <p:sp>
        <p:nvSpPr>
          <p:cNvPr id="19" name="Text 17"/>
          <p:cNvSpPr/>
          <p:nvPr/>
        </p:nvSpPr>
        <p:spPr>
          <a:xfrm>
            <a:off x="14127480" y="3771900"/>
            <a:ext cx="3497580" cy="685800"/>
          </a:xfrm>
          <a:prstGeom prst="rect">
            <a:avLst/>
          </a:prstGeom>
          <a:noFill/>
          <a:ln/>
        </p:spPr>
        <p:txBody>
          <a:bodyPr wrap="square" rtlCol="0" anchor="ctr"/>
          <a:lstStyle/>
          <a:p>
            <a:r>
              <a:rPr lang="en-US" sz="2400" b="1" dirty="0">
                <a:solidFill>
                  <a:srgbClr val="FFC000"/>
                </a:solidFill>
                <a:latin typeface="Calibri" pitchFamily="34" charset="0"/>
                <a:ea typeface="Calibri" pitchFamily="34" charset="-122"/>
                <a:cs typeface="Calibri" pitchFamily="34" charset="-120"/>
              </a:rPr>
              <a:t>Referral for Joint Replacement</a:t>
            </a:r>
            <a:endParaRPr lang="en-US" sz="2400" dirty="0">
              <a:solidFill>
                <a:srgbClr val="FFC000"/>
              </a:solidFill>
            </a:endParaRPr>
          </a:p>
        </p:txBody>
      </p:sp>
      <p:sp>
        <p:nvSpPr>
          <p:cNvPr id="20" name="Shape 18"/>
          <p:cNvSpPr/>
          <p:nvPr/>
        </p:nvSpPr>
        <p:spPr>
          <a:xfrm>
            <a:off x="14127480" y="4526280"/>
            <a:ext cx="3497580" cy="0"/>
          </a:xfrm>
          <a:prstGeom prst="line">
            <a:avLst/>
          </a:prstGeom>
          <a:noFill/>
          <a:ln w="9525">
            <a:solidFill>
              <a:srgbClr val="FFFFFF">
                <a:alpha val="60000"/>
              </a:srgbClr>
            </a:solidFill>
            <a:prstDash val="solid"/>
          </a:ln>
        </p:spPr>
        <p:txBody>
          <a:bodyPr/>
          <a:lstStyle/>
          <a:p>
            <a:endParaRPr lang="en-US" sz="2700"/>
          </a:p>
        </p:txBody>
      </p:sp>
      <p:sp>
        <p:nvSpPr>
          <p:cNvPr id="21" name="Text 19"/>
          <p:cNvSpPr/>
          <p:nvPr/>
        </p:nvSpPr>
        <p:spPr>
          <a:xfrm>
            <a:off x="13853160" y="4904509"/>
            <a:ext cx="3977640" cy="3360420"/>
          </a:xfrm>
          <a:prstGeom prst="rect">
            <a:avLst/>
          </a:prstGeom>
          <a:noFill/>
          <a:ln/>
        </p:spPr>
        <p:txBody>
          <a:bodyPr wrap="square" rtlCol="0" anchor="ctr"/>
          <a:lstStyle/>
          <a:p>
            <a:pPr>
              <a:lnSpc>
                <a:spcPct val="120000"/>
              </a:lnSpc>
            </a:pPr>
            <a:r>
              <a:rPr lang="en-US" sz="2400" dirty="0">
                <a:solidFill>
                  <a:schemeClr val="bg1"/>
                </a:solidFill>
              </a:rPr>
              <a:t>For people with TKA, where non-surgical treatment has not helped to manage symptoms and the impact on quality of life is substantial, refer for total knee replacement (NICE, 2022). </a:t>
            </a:r>
            <a:br>
              <a:rPr lang="en-US" sz="2400" dirty="0">
                <a:solidFill>
                  <a:schemeClr val="bg1"/>
                </a:solidFill>
              </a:rPr>
            </a:br>
            <a:endParaRPr lang="en-US" sz="2400" dirty="0">
              <a:solidFill>
                <a:schemeClr val="bg1"/>
              </a:solidFill>
            </a:endParaRPr>
          </a:p>
        </p:txBody>
      </p:sp>
      <p:sp>
        <p:nvSpPr>
          <p:cNvPr id="22" name="Text 20"/>
          <p:cNvSpPr/>
          <p:nvPr/>
        </p:nvSpPr>
        <p:spPr>
          <a:xfrm>
            <a:off x="685800" y="9669780"/>
            <a:ext cx="9601200" cy="411480"/>
          </a:xfrm>
          <a:prstGeom prst="rect">
            <a:avLst/>
          </a:prstGeom>
          <a:noFill/>
          <a:ln/>
        </p:spPr>
        <p:txBody>
          <a:bodyPr wrap="square" rtlCol="0" anchor="ctr"/>
          <a:lstStyle/>
          <a:p>
            <a:r>
              <a:rPr lang="en-US" sz="1350" dirty="0">
                <a:solidFill>
                  <a:srgbClr val="5C6B70"/>
                </a:solidFill>
                <a:latin typeface="Calibri" pitchFamily="34" charset="0"/>
                <a:ea typeface="Calibri" pitchFamily="34" charset="-122"/>
                <a:cs typeface="Calibri" pitchFamily="34" charset="-120"/>
              </a:rPr>
              <a:t>Component 2 – Care Plan Presentation</a:t>
            </a:r>
            <a:endParaRPr lang="en-US" sz="1350" dirty="0"/>
          </a:p>
        </p:txBody>
      </p:sp>
      <p:sp>
        <p:nvSpPr>
          <p:cNvPr id="23" name="Text 21"/>
          <p:cNvSpPr/>
          <p:nvPr/>
        </p:nvSpPr>
        <p:spPr>
          <a:xfrm>
            <a:off x="16911828" y="9669780"/>
            <a:ext cx="685800" cy="411480"/>
          </a:xfrm>
          <a:prstGeom prst="rect">
            <a:avLst/>
          </a:prstGeom>
          <a:noFill/>
          <a:ln/>
        </p:spPr>
        <p:txBody>
          <a:bodyPr wrap="square" rtlCol="0" anchor="ctr"/>
          <a:lstStyle/>
          <a:p>
            <a:pPr algn="r"/>
            <a:r>
              <a:rPr lang="en-US" sz="1350" dirty="0">
                <a:solidFill>
                  <a:srgbClr val="5C6B70"/>
                </a:solidFill>
                <a:latin typeface="Calibri" pitchFamily="34" charset="0"/>
                <a:ea typeface="Calibri" pitchFamily="34" charset="-122"/>
                <a:cs typeface="Calibri" pitchFamily="34" charset="-120"/>
              </a:rPr>
              <a:t>10</a:t>
            </a:r>
            <a:endParaRPr lang="en-US" sz="1350" dirty="0"/>
          </a:p>
        </p:txBody>
      </p:sp>
      <p:pic>
        <p:nvPicPr>
          <p:cNvPr id="24" name="Audio 23">
            <a:hlinkClick r:id="" action="ppaction://media"/>
            <a:extLst>
              <a:ext uri="{FF2B5EF4-FFF2-40B4-BE49-F238E27FC236}">
                <a16:creationId xmlns:a16="http://schemas.microsoft.com/office/drawing/2014/main" id="{FF24A042-A3A2-D5CC-9D4C-38630FF325C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75850"/>
    </mc:Choice>
    <mc:Fallback xmlns="">
      <p:transition spd="slow" advTm="758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p:cNvSpPr/>
          <p:nvPr/>
        </p:nvSpPr>
        <p:spPr>
          <a:xfrm>
            <a:off x="616804" y="586359"/>
            <a:ext cx="16870680" cy="891540"/>
          </a:xfrm>
          <a:prstGeom prst="rect">
            <a:avLst/>
          </a:prstGeom>
          <a:noFill/>
          <a:ln/>
        </p:spPr>
        <p:txBody>
          <a:bodyPr wrap="square" rtlCol="0" anchor="ctr"/>
          <a:lstStyle/>
          <a:p>
            <a:r>
              <a:rPr lang="en-US" sz="4200" b="1" dirty="0">
                <a:solidFill>
                  <a:srgbClr val="1F3B57"/>
                </a:solidFill>
                <a:latin typeface="Calibri" pitchFamily="34" charset="0"/>
                <a:ea typeface="Calibri" pitchFamily="34" charset="-122"/>
                <a:cs typeface="Calibri" pitchFamily="34" charset="-120"/>
              </a:rPr>
              <a:t>Monitoring and Follow-Up</a:t>
            </a:r>
            <a:endParaRPr lang="en-US" sz="4200" dirty="0"/>
          </a:p>
        </p:txBody>
      </p:sp>
      <p:sp>
        <p:nvSpPr>
          <p:cNvPr id="5" name="Text 3"/>
          <p:cNvSpPr/>
          <p:nvPr/>
        </p:nvSpPr>
        <p:spPr>
          <a:xfrm>
            <a:off x="651164" y="1954530"/>
            <a:ext cx="16870680" cy="754380"/>
          </a:xfrm>
          <a:prstGeom prst="rect">
            <a:avLst/>
          </a:prstGeom>
          <a:noFill/>
          <a:ln/>
        </p:spPr>
        <p:txBody>
          <a:bodyPr wrap="square" rtlCol="0" anchor="ctr"/>
          <a:lstStyle/>
          <a:p>
            <a:r>
              <a:rPr lang="en-US" sz="2800" dirty="0">
                <a:solidFill>
                  <a:srgbClr val="202A30"/>
                </a:solidFill>
                <a:latin typeface="Calibri" pitchFamily="34" charset="0"/>
                <a:ea typeface="Calibri" pitchFamily="34" charset="-122"/>
                <a:cs typeface="Calibri" pitchFamily="34" charset="-120"/>
              </a:rPr>
              <a:t>Monitoring is an ongoing part of David’s care plan, tailored to his individual needs rather than a fixed schedule.</a:t>
            </a:r>
            <a:endParaRPr lang="en-US" sz="2800" dirty="0"/>
          </a:p>
        </p:txBody>
      </p:sp>
      <p:sp>
        <p:nvSpPr>
          <p:cNvPr id="6" name="Shape 4"/>
          <p:cNvSpPr/>
          <p:nvPr/>
        </p:nvSpPr>
        <p:spPr>
          <a:xfrm>
            <a:off x="706374" y="3497580"/>
            <a:ext cx="4046220" cy="4800600"/>
          </a:xfrm>
          <a:prstGeom prst="roundRect">
            <a:avLst>
              <a:gd name="adj" fmla="val 3390"/>
            </a:avLst>
          </a:prstGeom>
          <a:solidFill>
            <a:srgbClr val="1F3B57"/>
          </a:solidFill>
          <a:ln/>
        </p:spPr>
        <p:txBody>
          <a:bodyPr/>
          <a:lstStyle/>
          <a:p>
            <a:endParaRPr lang="en-US" sz="2700"/>
          </a:p>
        </p:txBody>
      </p:sp>
      <p:sp>
        <p:nvSpPr>
          <p:cNvPr id="7" name="Text 5"/>
          <p:cNvSpPr/>
          <p:nvPr/>
        </p:nvSpPr>
        <p:spPr>
          <a:xfrm>
            <a:off x="960120" y="3771900"/>
            <a:ext cx="3497580" cy="685800"/>
          </a:xfrm>
          <a:prstGeom prst="rect">
            <a:avLst/>
          </a:prstGeom>
          <a:noFill/>
          <a:ln/>
        </p:spPr>
        <p:txBody>
          <a:bodyPr wrap="square" rtlCol="0" anchor="ctr"/>
          <a:lstStyle/>
          <a:p>
            <a:r>
              <a:rPr lang="en-US" sz="2175" b="1" dirty="0">
                <a:solidFill>
                  <a:srgbClr val="FFC000"/>
                </a:solidFill>
                <a:latin typeface="Calibri" pitchFamily="34" charset="0"/>
                <a:ea typeface="Calibri" pitchFamily="34" charset="-122"/>
                <a:cs typeface="Calibri" pitchFamily="34" charset="-120"/>
              </a:rPr>
              <a:t>Individualised Follow-Up</a:t>
            </a:r>
            <a:endParaRPr lang="en-US" sz="2175" dirty="0">
              <a:solidFill>
                <a:srgbClr val="FFC000"/>
              </a:solidFill>
            </a:endParaRPr>
          </a:p>
        </p:txBody>
      </p:sp>
      <p:sp>
        <p:nvSpPr>
          <p:cNvPr id="8" name="Shape 6"/>
          <p:cNvSpPr/>
          <p:nvPr/>
        </p:nvSpPr>
        <p:spPr>
          <a:xfrm>
            <a:off x="960120" y="4526280"/>
            <a:ext cx="3497580" cy="0"/>
          </a:xfrm>
          <a:prstGeom prst="line">
            <a:avLst/>
          </a:prstGeom>
          <a:noFill/>
          <a:ln w="9525">
            <a:solidFill>
              <a:srgbClr val="FFFFFF">
                <a:alpha val="60000"/>
              </a:srgbClr>
            </a:solidFill>
            <a:prstDash val="solid"/>
          </a:ln>
        </p:spPr>
        <p:txBody>
          <a:bodyPr/>
          <a:lstStyle/>
          <a:p>
            <a:endParaRPr lang="en-US" sz="2700"/>
          </a:p>
        </p:txBody>
      </p:sp>
      <p:sp>
        <p:nvSpPr>
          <p:cNvPr id="9" name="Text 7"/>
          <p:cNvSpPr/>
          <p:nvPr/>
        </p:nvSpPr>
        <p:spPr>
          <a:xfrm>
            <a:off x="960120" y="4732020"/>
            <a:ext cx="3771900" cy="3360420"/>
          </a:xfrm>
          <a:prstGeom prst="rect">
            <a:avLst/>
          </a:prstGeom>
          <a:noFill/>
          <a:ln/>
        </p:spPr>
        <p:txBody>
          <a:bodyPr wrap="square" rtlCol="0" anchor="ctr"/>
          <a:lstStyle/>
          <a:p>
            <a:pPr>
              <a:lnSpc>
                <a:spcPct val="120000"/>
              </a:lnSpc>
            </a:pPr>
            <a:r>
              <a:rPr lang="en-US" sz="2400" dirty="0">
                <a:solidFill>
                  <a:schemeClr val="bg1"/>
                </a:solidFill>
              </a:rPr>
              <a:t>Do not follow a set schedule for everyone – plan follow-up based on David's needs, symptom severity, and functional limitations (NICE, 2022).</a:t>
            </a:r>
            <a:br>
              <a:rPr lang="en-US" sz="2400" dirty="0">
                <a:solidFill>
                  <a:schemeClr val="bg1"/>
                </a:solidFill>
              </a:rPr>
            </a:br>
            <a:r>
              <a:rPr lang="en-US" sz="2400" dirty="0">
                <a:solidFill>
                  <a:schemeClr val="bg1"/>
                </a:solidFill>
              </a:rPr>
              <a:t/>
            </a:r>
            <a:br>
              <a:rPr lang="en-US" sz="2400" dirty="0">
                <a:solidFill>
                  <a:schemeClr val="bg1"/>
                </a:solidFill>
              </a:rPr>
            </a:br>
            <a:endParaRPr lang="en-US" sz="2400" dirty="0">
              <a:solidFill>
                <a:schemeClr val="bg1"/>
              </a:solidFill>
            </a:endParaRPr>
          </a:p>
        </p:txBody>
      </p:sp>
      <p:sp>
        <p:nvSpPr>
          <p:cNvPr id="10" name="Shape 8"/>
          <p:cNvSpPr/>
          <p:nvPr/>
        </p:nvSpPr>
        <p:spPr>
          <a:xfrm>
            <a:off x="5074920" y="3497580"/>
            <a:ext cx="4046220" cy="4800600"/>
          </a:xfrm>
          <a:prstGeom prst="roundRect">
            <a:avLst>
              <a:gd name="adj" fmla="val 3390"/>
            </a:avLst>
          </a:prstGeom>
          <a:solidFill>
            <a:srgbClr val="3D6E80"/>
          </a:solidFill>
          <a:ln/>
        </p:spPr>
        <p:txBody>
          <a:bodyPr/>
          <a:lstStyle/>
          <a:p>
            <a:endParaRPr lang="en-US" sz="2700"/>
          </a:p>
        </p:txBody>
      </p:sp>
      <p:sp>
        <p:nvSpPr>
          <p:cNvPr id="11" name="Text 9"/>
          <p:cNvSpPr/>
          <p:nvPr/>
        </p:nvSpPr>
        <p:spPr>
          <a:xfrm>
            <a:off x="5349240" y="3771900"/>
            <a:ext cx="3497580" cy="685800"/>
          </a:xfrm>
          <a:prstGeom prst="rect">
            <a:avLst/>
          </a:prstGeom>
          <a:noFill/>
          <a:ln/>
        </p:spPr>
        <p:txBody>
          <a:bodyPr wrap="square" rtlCol="0" anchor="ctr"/>
          <a:lstStyle/>
          <a:p>
            <a:r>
              <a:rPr lang="en-US" sz="2175" b="1" dirty="0">
                <a:solidFill>
                  <a:srgbClr val="FFC000"/>
                </a:solidFill>
                <a:latin typeface="Calibri" pitchFamily="34" charset="0"/>
                <a:ea typeface="Calibri" pitchFamily="34" charset="-122"/>
                <a:cs typeface="Calibri" pitchFamily="34" charset="-120"/>
              </a:rPr>
              <a:t>Symptom &amp; Function Tracking</a:t>
            </a:r>
            <a:endParaRPr lang="en-US" sz="2175" dirty="0">
              <a:solidFill>
                <a:srgbClr val="FFC000"/>
              </a:solidFill>
            </a:endParaRPr>
          </a:p>
        </p:txBody>
      </p:sp>
      <p:sp>
        <p:nvSpPr>
          <p:cNvPr id="12" name="Shape 10"/>
          <p:cNvSpPr/>
          <p:nvPr/>
        </p:nvSpPr>
        <p:spPr>
          <a:xfrm>
            <a:off x="5349240" y="4526280"/>
            <a:ext cx="3497580" cy="0"/>
          </a:xfrm>
          <a:prstGeom prst="line">
            <a:avLst/>
          </a:prstGeom>
          <a:noFill/>
          <a:ln w="9525">
            <a:solidFill>
              <a:srgbClr val="FFFFFF">
                <a:alpha val="60000"/>
              </a:srgbClr>
            </a:solidFill>
            <a:prstDash val="solid"/>
          </a:ln>
        </p:spPr>
        <p:txBody>
          <a:bodyPr/>
          <a:lstStyle/>
          <a:p>
            <a:endParaRPr lang="en-US" sz="2700"/>
          </a:p>
        </p:txBody>
      </p:sp>
      <p:sp>
        <p:nvSpPr>
          <p:cNvPr id="13" name="Text 11"/>
          <p:cNvSpPr/>
          <p:nvPr/>
        </p:nvSpPr>
        <p:spPr>
          <a:xfrm>
            <a:off x="5349240" y="4732020"/>
            <a:ext cx="3497580" cy="3360420"/>
          </a:xfrm>
          <a:prstGeom prst="rect">
            <a:avLst/>
          </a:prstGeom>
          <a:noFill/>
          <a:ln/>
        </p:spPr>
        <p:txBody>
          <a:bodyPr wrap="square" rtlCol="0" anchor="ctr"/>
          <a:lstStyle/>
          <a:p>
            <a:pPr>
              <a:lnSpc>
                <a:spcPct val="120000"/>
              </a:lnSpc>
            </a:pPr>
            <a:r>
              <a:rPr lang="en-US" sz="2800" dirty="0">
                <a:solidFill>
                  <a:schemeClr val="bg1"/>
                </a:solidFill>
              </a:rPr>
              <a:t/>
            </a:r>
            <a:br>
              <a:rPr lang="en-US" sz="2800" dirty="0">
                <a:solidFill>
                  <a:schemeClr val="bg1"/>
                </a:solidFill>
              </a:rPr>
            </a:br>
            <a:r>
              <a:rPr lang="en-US" sz="2800" dirty="0">
                <a:solidFill>
                  <a:schemeClr val="bg1"/>
                </a:solidFill>
              </a:rPr>
              <a:t>Monitor his pain, mobility, and ability to perform daily activities such as walking and climbing stairs regularly.</a:t>
            </a:r>
            <a:br>
              <a:rPr lang="en-US" sz="2800" dirty="0">
                <a:solidFill>
                  <a:schemeClr val="bg1"/>
                </a:solidFill>
              </a:rPr>
            </a:br>
            <a:r>
              <a:rPr lang="en-US" sz="2800" dirty="0">
                <a:solidFill>
                  <a:schemeClr val="bg1"/>
                </a:solidFill>
              </a:rPr>
              <a:t/>
            </a:r>
            <a:br>
              <a:rPr lang="en-US" sz="2800" dirty="0">
                <a:solidFill>
                  <a:schemeClr val="bg1"/>
                </a:solidFill>
              </a:rPr>
            </a:br>
            <a:endParaRPr lang="en-US" sz="2800" dirty="0">
              <a:solidFill>
                <a:schemeClr val="bg1"/>
              </a:solidFill>
            </a:endParaRPr>
          </a:p>
        </p:txBody>
      </p:sp>
      <p:sp>
        <p:nvSpPr>
          <p:cNvPr id="14" name="Shape 12"/>
          <p:cNvSpPr/>
          <p:nvPr/>
        </p:nvSpPr>
        <p:spPr>
          <a:xfrm>
            <a:off x="9464040" y="3497580"/>
            <a:ext cx="4046220" cy="4800600"/>
          </a:xfrm>
          <a:prstGeom prst="roundRect">
            <a:avLst>
              <a:gd name="adj" fmla="val 3390"/>
            </a:avLst>
          </a:prstGeom>
          <a:solidFill>
            <a:srgbClr val="1F3B57"/>
          </a:solidFill>
          <a:ln/>
        </p:spPr>
        <p:txBody>
          <a:bodyPr/>
          <a:lstStyle/>
          <a:p>
            <a:endParaRPr lang="en-US" sz="2700"/>
          </a:p>
        </p:txBody>
      </p:sp>
      <p:sp>
        <p:nvSpPr>
          <p:cNvPr id="15" name="Text 13"/>
          <p:cNvSpPr/>
          <p:nvPr/>
        </p:nvSpPr>
        <p:spPr>
          <a:xfrm>
            <a:off x="9738360" y="3771900"/>
            <a:ext cx="3497580" cy="685800"/>
          </a:xfrm>
          <a:prstGeom prst="rect">
            <a:avLst/>
          </a:prstGeom>
          <a:noFill/>
          <a:ln/>
        </p:spPr>
        <p:txBody>
          <a:bodyPr wrap="square" rtlCol="0" anchor="ctr"/>
          <a:lstStyle/>
          <a:p>
            <a:r>
              <a:rPr lang="en-US" sz="2175" b="1" dirty="0">
                <a:solidFill>
                  <a:srgbClr val="FFC000"/>
                </a:solidFill>
                <a:latin typeface="Calibri" pitchFamily="34" charset="0"/>
                <a:ea typeface="Calibri" pitchFamily="34" charset="-122"/>
                <a:cs typeface="Calibri" pitchFamily="34" charset="-120"/>
              </a:rPr>
              <a:t>Medication Safety</a:t>
            </a:r>
            <a:endParaRPr lang="en-US" sz="2175" dirty="0">
              <a:solidFill>
                <a:srgbClr val="FFC000"/>
              </a:solidFill>
            </a:endParaRPr>
          </a:p>
        </p:txBody>
      </p:sp>
      <p:sp>
        <p:nvSpPr>
          <p:cNvPr id="16" name="Shape 14"/>
          <p:cNvSpPr/>
          <p:nvPr/>
        </p:nvSpPr>
        <p:spPr>
          <a:xfrm>
            <a:off x="9738360" y="4526280"/>
            <a:ext cx="3497580" cy="0"/>
          </a:xfrm>
          <a:prstGeom prst="line">
            <a:avLst/>
          </a:prstGeom>
          <a:noFill/>
          <a:ln w="9525">
            <a:solidFill>
              <a:srgbClr val="FFFFFF">
                <a:alpha val="60000"/>
              </a:srgbClr>
            </a:solidFill>
            <a:prstDash val="solid"/>
          </a:ln>
        </p:spPr>
        <p:txBody>
          <a:bodyPr/>
          <a:lstStyle/>
          <a:p>
            <a:endParaRPr lang="en-US" sz="2700"/>
          </a:p>
        </p:txBody>
      </p:sp>
      <p:sp>
        <p:nvSpPr>
          <p:cNvPr id="17" name="Text 15"/>
          <p:cNvSpPr/>
          <p:nvPr/>
        </p:nvSpPr>
        <p:spPr>
          <a:xfrm>
            <a:off x="9738360" y="4732020"/>
            <a:ext cx="3497580" cy="3360420"/>
          </a:xfrm>
          <a:prstGeom prst="rect">
            <a:avLst/>
          </a:prstGeom>
          <a:noFill/>
          <a:ln/>
        </p:spPr>
        <p:txBody>
          <a:bodyPr wrap="square" rtlCol="0" anchor="ctr"/>
          <a:lstStyle/>
          <a:p>
            <a:pPr>
              <a:lnSpc>
                <a:spcPct val="120000"/>
              </a:lnSpc>
            </a:pPr>
            <a:r>
              <a:rPr lang="en-US" sz="2800" dirty="0">
                <a:solidFill>
                  <a:schemeClr val="bg1"/>
                </a:solidFill>
              </a:rPr>
              <a:t>Side effects of NSAID use: gastrointestinal; renal; greater risk in older adults.</a:t>
            </a:r>
            <a:br>
              <a:rPr lang="en-US" sz="2800" dirty="0">
                <a:solidFill>
                  <a:schemeClr val="bg1"/>
                </a:solidFill>
              </a:rPr>
            </a:br>
            <a:endParaRPr lang="en-US" sz="2800" dirty="0">
              <a:solidFill>
                <a:schemeClr val="bg1"/>
              </a:solidFill>
            </a:endParaRPr>
          </a:p>
        </p:txBody>
      </p:sp>
      <p:sp>
        <p:nvSpPr>
          <p:cNvPr id="18" name="Shape 16"/>
          <p:cNvSpPr/>
          <p:nvPr/>
        </p:nvSpPr>
        <p:spPr>
          <a:xfrm>
            <a:off x="13853160" y="3497580"/>
            <a:ext cx="4046220" cy="4800600"/>
          </a:xfrm>
          <a:prstGeom prst="roundRect">
            <a:avLst>
              <a:gd name="adj" fmla="val 3390"/>
            </a:avLst>
          </a:prstGeom>
          <a:solidFill>
            <a:srgbClr val="3D6E80"/>
          </a:solidFill>
          <a:ln/>
        </p:spPr>
        <p:txBody>
          <a:bodyPr/>
          <a:lstStyle/>
          <a:p>
            <a:endParaRPr lang="en-US" sz="2700"/>
          </a:p>
        </p:txBody>
      </p:sp>
      <p:sp>
        <p:nvSpPr>
          <p:cNvPr id="19" name="Text 17"/>
          <p:cNvSpPr/>
          <p:nvPr/>
        </p:nvSpPr>
        <p:spPr>
          <a:xfrm>
            <a:off x="14127480" y="3771900"/>
            <a:ext cx="3497580" cy="685800"/>
          </a:xfrm>
          <a:prstGeom prst="rect">
            <a:avLst/>
          </a:prstGeom>
          <a:noFill/>
          <a:ln/>
        </p:spPr>
        <p:txBody>
          <a:bodyPr wrap="square" rtlCol="0" anchor="ctr"/>
          <a:lstStyle/>
          <a:p>
            <a:r>
              <a:rPr lang="en-US" sz="2175" b="1" dirty="0">
                <a:solidFill>
                  <a:srgbClr val="FFC000"/>
                </a:solidFill>
                <a:latin typeface="Calibri" pitchFamily="34" charset="0"/>
                <a:ea typeface="Calibri" pitchFamily="34" charset="-122"/>
                <a:cs typeface="Calibri" pitchFamily="34" charset="-120"/>
              </a:rPr>
              <a:t>Prompt for Review</a:t>
            </a:r>
            <a:endParaRPr lang="en-US" sz="2175" dirty="0">
              <a:solidFill>
                <a:srgbClr val="FFC000"/>
              </a:solidFill>
            </a:endParaRPr>
          </a:p>
        </p:txBody>
      </p:sp>
      <p:sp>
        <p:nvSpPr>
          <p:cNvPr id="20" name="Shape 18"/>
          <p:cNvSpPr/>
          <p:nvPr/>
        </p:nvSpPr>
        <p:spPr>
          <a:xfrm>
            <a:off x="14127480" y="4526280"/>
            <a:ext cx="3497580" cy="0"/>
          </a:xfrm>
          <a:prstGeom prst="line">
            <a:avLst/>
          </a:prstGeom>
          <a:noFill/>
          <a:ln w="9525">
            <a:solidFill>
              <a:srgbClr val="FFFFFF">
                <a:alpha val="60000"/>
              </a:srgbClr>
            </a:solidFill>
            <a:prstDash val="solid"/>
          </a:ln>
        </p:spPr>
        <p:txBody>
          <a:bodyPr/>
          <a:lstStyle/>
          <a:p>
            <a:endParaRPr lang="en-US" sz="2700"/>
          </a:p>
        </p:txBody>
      </p:sp>
      <p:sp>
        <p:nvSpPr>
          <p:cNvPr id="21" name="Text 19"/>
          <p:cNvSpPr/>
          <p:nvPr/>
        </p:nvSpPr>
        <p:spPr>
          <a:xfrm>
            <a:off x="14127480" y="4732020"/>
            <a:ext cx="3497580" cy="3360420"/>
          </a:xfrm>
          <a:prstGeom prst="rect">
            <a:avLst/>
          </a:prstGeom>
          <a:noFill/>
          <a:ln/>
        </p:spPr>
        <p:txBody>
          <a:bodyPr wrap="square" rtlCol="0" anchor="ctr"/>
          <a:lstStyle/>
          <a:p>
            <a:pPr>
              <a:lnSpc>
                <a:spcPct val="120000"/>
              </a:lnSpc>
            </a:pPr>
            <a:r>
              <a:rPr lang="en-US" sz="2400" dirty="0">
                <a:solidFill>
                  <a:schemeClr val="bg1"/>
                </a:solidFill>
              </a:rPr>
              <a:t>If the agreed management plan is not helping or is causing difficulties for David, offer to discuss this at an earlier time than planned (NICE, 2022). </a:t>
            </a:r>
            <a:br>
              <a:rPr lang="en-US" sz="2400" dirty="0">
                <a:solidFill>
                  <a:schemeClr val="bg1"/>
                </a:solidFill>
              </a:rPr>
            </a:br>
            <a:endParaRPr lang="en-US" sz="2400" dirty="0">
              <a:solidFill>
                <a:schemeClr val="bg1"/>
              </a:solidFill>
            </a:endParaRPr>
          </a:p>
        </p:txBody>
      </p:sp>
      <p:sp>
        <p:nvSpPr>
          <p:cNvPr id="22" name="Text 20"/>
          <p:cNvSpPr/>
          <p:nvPr/>
        </p:nvSpPr>
        <p:spPr>
          <a:xfrm>
            <a:off x="685800" y="9669780"/>
            <a:ext cx="9601200" cy="411480"/>
          </a:xfrm>
          <a:prstGeom prst="rect">
            <a:avLst/>
          </a:prstGeom>
          <a:noFill/>
          <a:ln/>
        </p:spPr>
        <p:txBody>
          <a:bodyPr wrap="square" rtlCol="0" anchor="ctr"/>
          <a:lstStyle/>
          <a:p>
            <a:r>
              <a:rPr lang="en-US" sz="1350" dirty="0">
                <a:solidFill>
                  <a:srgbClr val="5C6B70"/>
                </a:solidFill>
                <a:latin typeface="Calibri" pitchFamily="34" charset="0"/>
                <a:ea typeface="Calibri" pitchFamily="34" charset="-122"/>
                <a:cs typeface="Calibri" pitchFamily="34" charset="-120"/>
              </a:rPr>
              <a:t>Component 2 – Care Plan Presentation</a:t>
            </a:r>
            <a:endParaRPr lang="en-US" sz="1350" dirty="0"/>
          </a:p>
        </p:txBody>
      </p:sp>
      <p:sp>
        <p:nvSpPr>
          <p:cNvPr id="23" name="Text 21"/>
          <p:cNvSpPr/>
          <p:nvPr/>
        </p:nvSpPr>
        <p:spPr>
          <a:xfrm>
            <a:off x="16911828" y="9669780"/>
            <a:ext cx="685800" cy="411480"/>
          </a:xfrm>
          <a:prstGeom prst="rect">
            <a:avLst/>
          </a:prstGeom>
          <a:noFill/>
          <a:ln/>
        </p:spPr>
        <p:txBody>
          <a:bodyPr wrap="square" rtlCol="0" anchor="ctr"/>
          <a:lstStyle/>
          <a:p>
            <a:pPr algn="r"/>
            <a:r>
              <a:rPr lang="en-US" sz="1350" dirty="0">
                <a:solidFill>
                  <a:srgbClr val="5C6B70"/>
                </a:solidFill>
                <a:latin typeface="Calibri" pitchFamily="34" charset="0"/>
                <a:ea typeface="Calibri" pitchFamily="34" charset="-122"/>
                <a:cs typeface="Calibri" pitchFamily="34" charset="-120"/>
              </a:rPr>
              <a:t>11</a:t>
            </a:r>
            <a:endParaRPr lang="en-US" sz="1350" dirty="0"/>
          </a:p>
        </p:txBody>
      </p:sp>
      <p:pic>
        <p:nvPicPr>
          <p:cNvPr id="24" name="Audio 23">
            <a:hlinkClick r:id="" action="ppaction://media"/>
            <a:extLst>
              <a:ext uri="{FF2B5EF4-FFF2-40B4-BE49-F238E27FC236}">
                <a16:creationId xmlns:a16="http://schemas.microsoft.com/office/drawing/2014/main" id="{80472C57-0170-FA52-A1AA-EE763FA6E43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8500"/>
    </mc:Choice>
    <mc:Fallback xmlns="">
      <p:transition spd="slow" advTm="585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p:cNvSpPr/>
          <p:nvPr/>
        </p:nvSpPr>
        <p:spPr>
          <a:xfrm>
            <a:off x="685800" y="750778"/>
            <a:ext cx="16870680" cy="891540"/>
          </a:xfrm>
          <a:prstGeom prst="rect">
            <a:avLst/>
          </a:prstGeom>
          <a:noFill/>
          <a:ln/>
        </p:spPr>
        <p:txBody>
          <a:bodyPr wrap="square" rtlCol="0" anchor="ctr"/>
          <a:lstStyle/>
          <a:p>
            <a:r>
              <a:rPr lang="en-US" sz="4200" b="1" dirty="0">
                <a:solidFill>
                  <a:srgbClr val="1F3B57"/>
                </a:solidFill>
                <a:latin typeface="Calibri" pitchFamily="34" charset="0"/>
                <a:ea typeface="Calibri" pitchFamily="34" charset="-122"/>
                <a:cs typeface="Calibri" pitchFamily="34" charset="-120"/>
              </a:rPr>
              <a:t>Care Planning: A Holistic, Person-Centred Approach</a:t>
            </a:r>
            <a:endParaRPr lang="en-US" sz="4200" dirty="0"/>
          </a:p>
        </p:txBody>
      </p:sp>
      <p:sp>
        <p:nvSpPr>
          <p:cNvPr id="5" name="Text 3"/>
          <p:cNvSpPr/>
          <p:nvPr/>
        </p:nvSpPr>
        <p:spPr>
          <a:xfrm>
            <a:off x="685800" y="1933956"/>
            <a:ext cx="16870680" cy="1152144"/>
          </a:xfrm>
          <a:prstGeom prst="rect">
            <a:avLst/>
          </a:prstGeom>
          <a:noFill/>
          <a:ln/>
        </p:spPr>
        <p:txBody>
          <a:bodyPr wrap="square" rtlCol="0" anchor="ctr"/>
          <a:lstStyle/>
          <a:p>
            <a:r>
              <a:rPr lang="en-US" sz="2800" dirty="0">
                <a:solidFill>
                  <a:srgbClr val="202A30"/>
                </a:solidFill>
                <a:latin typeface="Calibri" pitchFamily="34" charset="0"/>
                <a:ea typeface="Calibri" pitchFamily="34" charset="-122"/>
                <a:cs typeface="Calibri" pitchFamily="34" charset="-120"/>
              </a:rPr>
              <a:t>David's care plan should be built around him as a whole person, coordinated across several professionals, and shaped by his own preferences (NICE, 2022).</a:t>
            </a:r>
            <a:endParaRPr lang="en-US" sz="2800" dirty="0"/>
          </a:p>
        </p:txBody>
      </p:sp>
      <p:sp>
        <p:nvSpPr>
          <p:cNvPr id="6" name="Shape 4"/>
          <p:cNvSpPr/>
          <p:nvPr/>
        </p:nvSpPr>
        <p:spPr>
          <a:xfrm>
            <a:off x="706374" y="3497580"/>
            <a:ext cx="4046220" cy="4800600"/>
          </a:xfrm>
          <a:prstGeom prst="roundRect">
            <a:avLst>
              <a:gd name="adj" fmla="val 3390"/>
            </a:avLst>
          </a:prstGeom>
          <a:solidFill>
            <a:srgbClr val="1F3B57"/>
          </a:solidFill>
          <a:ln/>
        </p:spPr>
        <p:txBody>
          <a:bodyPr/>
          <a:lstStyle/>
          <a:p>
            <a:endParaRPr lang="en-US" sz="2700"/>
          </a:p>
        </p:txBody>
      </p:sp>
      <p:sp>
        <p:nvSpPr>
          <p:cNvPr id="7" name="Text 5"/>
          <p:cNvSpPr/>
          <p:nvPr/>
        </p:nvSpPr>
        <p:spPr>
          <a:xfrm>
            <a:off x="960120" y="3771900"/>
            <a:ext cx="3497580" cy="685800"/>
          </a:xfrm>
          <a:prstGeom prst="rect">
            <a:avLst/>
          </a:prstGeom>
          <a:noFill/>
          <a:ln/>
        </p:spPr>
        <p:txBody>
          <a:bodyPr wrap="square" rtlCol="0" anchor="ctr"/>
          <a:lstStyle/>
          <a:p>
            <a:r>
              <a:rPr lang="en-US" sz="2175" b="1" dirty="0">
                <a:solidFill>
                  <a:srgbClr val="FFC000"/>
                </a:solidFill>
                <a:latin typeface="Calibri" pitchFamily="34" charset="0"/>
                <a:ea typeface="Calibri" pitchFamily="34" charset="-122"/>
                <a:cs typeface="Calibri" pitchFamily="34" charset="-120"/>
              </a:rPr>
              <a:t>Physical</a:t>
            </a:r>
            <a:endParaRPr lang="en-US" sz="2175" dirty="0">
              <a:solidFill>
                <a:srgbClr val="FFC000"/>
              </a:solidFill>
            </a:endParaRPr>
          </a:p>
        </p:txBody>
      </p:sp>
      <p:sp>
        <p:nvSpPr>
          <p:cNvPr id="8" name="Shape 6"/>
          <p:cNvSpPr/>
          <p:nvPr/>
        </p:nvSpPr>
        <p:spPr>
          <a:xfrm>
            <a:off x="960120" y="4526280"/>
            <a:ext cx="3497580" cy="0"/>
          </a:xfrm>
          <a:prstGeom prst="line">
            <a:avLst/>
          </a:prstGeom>
          <a:noFill/>
          <a:ln w="9525">
            <a:solidFill>
              <a:srgbClr val="FFFFFF">
                <a:alpha val="60000"/>
              </a:srgbClr>
            </a:solidFill>
            <a:prstDash val="solid"/>
          </a:ln>
        </p:spPr>
        <p:txBody>
          <a:bodyPr/>
          <a:lstStyle/>
          <a:p>
            <a:endParaRPr lang="en-US" sz="2700"/>
          </a:p>
        </p:txBody>
      </p:sp>
      <p:sp>
        <p:nvSpPr>
          <p:cNvPr id="9" name="Text 7"/>
          <p:cNvSpPr/>
          <p:nvPr/>
        </p:nvSpPr>
        <p:spPr>
          <a:xfrm>
            <a:off x="960120" y="4937760"/>
            <a:ext cx="3497580" cy="3360420"/>
          </a:xfrm>
          <a:prstGeom prst="rect">
            <a:avLst/>
          </a:prstGeom>
          <a:noFill/>
          <a:ln/>
        </p:spPr>
        <p:txBody>
          <a:bodyPr wrap="square" rtlCol="0" anchor="ctr"/>
          <a:lstStyle/>
          <a:p>
            <a:pPr>
              <a:lnSpc>
                <a:spcPct val="120000"/>
              </a:lnSpc>
            </a:pPr>
            <a:r>
              <a:rPr lang="en-GB" sz="2400" dirty="0">
                <a:solidFill>
                  <a:schemeClr val="bg1"/>
                </a:solidFill>
              </a:rPr>
              <a:t>Physiotherapist</a:t>
            </a:r>
            <a:r>
              <a:rPr lang="en-US" sz="2400" dirty="0">
                <a:solidFill>
                  <a:schemeClr val="bg1"/>
                </a:solidFill>
              </a:rPr>
              <a:t> to start and then progress his exercise </a:t>
            </a:r>
            <a:r>
              <a:rPr lang="en-US" sz="2400" dirty="0" err="1">
                <a:solidFill>
                  <a:schemeClr val="bg1"/>
                </a:solidFill>
              </a:rPr>
              <a:t>programme</a:t>
            </a:r>
            <a:r>
              <a:rPr lang="en-US" sz="2400" dirty="0">
                <a:solidFill>
                  <a:schemeClr val="bg1"/>
                </a:solidFill>
              </a:rPr>
              <a:t>; GP and orthopedic team to review his medicine or refer him for an operation, if required. </a:t>
            </a:r>
            <a:br>
              <a:rPr lang="en-US" sz="2400" dirty="0">
                <a:solidFill>
                  <a:schemeClr val="bg1"/>
                </a:solidFill>
              </a:rPr>
            </a:br>
            <a:r>
              <a:rPr lang="en-US" sz="2400" dirty="0">
                <a:solidFill>
                  <a:schemeClr val="bg1"/>
                </a:solidFill>
              </a:rPr>
              <a:t/>
            </a:r>
            <a:br>
              <a:rPr lang="en-US" sz="2400" dirty="0">
                <a:solidFill>
                  <a:schemeClr val="bg1"/>
                </a:solidFill>
              </a:rPr>
            </a:br>
            <a:endParaRPr lang="en-US" sz="2400" dirty="0">
              <a:solidFill>
                <a:schemeClr val="bg1"/>
              </a:solidFill>
            </a:endParaRPr>
          </a:p>
        </p:txBody>
      </p:sp>
      <p:sp>
        <p:nvSpPr>
          <p:cNvPr id="10" name="Shape 8"/>
          <p:cNvSpPr/>
          <p:nvPr/>
        </p:nvSpPr>
        <p:spPr>
          <a:xfrm>
            <a:off x="5074920" y="3497580"/>
            <a:ext cx="4046220" cy="4800600"/>
          </a:xfrm>
          <a:prstGeom prst="roundRect">
            <a:avLst>
              <a:gd name="adj" fmla="val 3390"/>
            </a:avLst>
          </a:prstGeom>
          <a:solidFill>
            <a:srgbClr val="3D6E80"/>
          </a:solidFill>
          <a:ln/>
        </p:spPr>
        <p:txBody>
          <a:bodyPr/>
          <a:lstStyle/>
          <a:p>
            <a:endParaRPr lang="en-US" sz="2700"/>
          </a:p>
        </p:txBody>
      </p:sp>
      <p:sp>
        <p:nvSpPr>
          <p:cNvPr id="11" name="Text 9"/>
          <p:cNvSpPr/>
          <p:nvPr/>
        </p:nvSpPr>
        <p:spPr>
          <a:xfrm>
            <a:off x="5349240" y="3771900"/>
            <a:ext cx="3497580" cy="685800"/>
          </a:xfrm>
          <a:prstGeom prst="rect">
            <a:avLst/>
          </a:prstGeom>
          <a:noFill/>
          <a:ln/>
        </p:spPr>
        <p:txBody>
          <a:bodyPr wrap="square" rtlCol="0" anchor="ctr"/>
          <a:lstStyle/>
          <a:p>
            <a:r>
              <a:rPr lang="en-US" sz="2175" b="1" dirty="0">
                <a:solidFill>
                  <a:srgbClr val="FFC000"/>
                </a:solidFill>
                <a:latin typeface="Calibri" pitchFamily="34" charset="0"/>
                <a:ea typeface="Calibri" pitchFamily="34" charset="-122"/>
                <a:cs typeface="Calibri" pitchFamily="34" charset="-120"/>
              </a:rPr>
              <a:t>Psychological</a:t>
            </a:r>
            <a:endParaRPr lang="en-US" sz="2175" dirty="0">
              <a:solidFill>
                <a:srgbClr val="FFC000"/>
              </a:solidFill>
            </a:endParaRPr>
          </a:p>
        </p:txBody>
      </p:sp>
      <p:sp>
        <p:nvSpPr>
          <p:cNvPr id="12" name="Shape 10"/>
          <p:cNvSpPr/>
          <p:nvPr/>
        </p:nvSpPr>
        <p:spPr>
          <a:xfrm>
            <a:off x="5349240" y="4526280"/>
            <a:ext cx="3497580" cy="0"/>
          </a:xfrm>
          <a:prstGeom prst="line">
            <a:avLst/>
          </a:prstGeom>
          <a:noFill/>
          <a:ln w="9525">
            <a:solidFill>
              <a:srgbClr val="FFFFFF">
                <a:alpha val="60000"/>
              </a:srgbClr>
            </a:solidFill>
            <a:prstDash val="solid"/>
          </a:ln>
        </p:spPr>
        <p:txBody>
          <a:bodyPr/>
          <a:lstStyle/>
          <a:p>
            <a:endParaRPr lang="en-US" sz="2700"/>
          </a:p>
        </p:txBody>
      </p:sp>
      <p:sp>
        <p:nvSpPr>
          <p:cNvPr id="13" name="Text 11"/>
          <p:cNvSpPr/>
          <p:nvPr/>
        </p:nvSpPr>
        <p:spPr>
          <a:xfrm>
            <a:off x="5349240" y="4732020"/>
            <a:ext cx="3497580" cy="3360420"/>
          </a:xfrm>
          <a:prstGeom prst="rect">
            <a:avLst/>
          </a:prstGeom>
          <a:noFill/>
          <a:ln/>
        </p:spPr>
        <p:txBody>
          <a:bodyPr wrap="square" rtlCol="0" anchor="ctr"/>
          <a:lstStyle/>
          <a:p>
            <a:pPr>
              <a:lnSpc>
                <a:spcPct val="120000"/>
              </a:lnSpc>
            </a:pPr>
            <a:r>
              <a:rPr lang="en-US" sz="2400" dirty="0">
                <a:solidFill>
                  <a:schemeClr val="bg1"/>
                </a:solidFill>
              </a:rPr>
              <a:t/>
            </a:r>
            <a:br>
              <a:rPr lang="en-US" sz="2400" dirty="0">
                <a:solidFill>
                  <a:schemeClr val="bg1"/>
                </a:solidFill>
              </a:rPr>
            </a:br>
            <a:r>
              <a:rPr lang="en-US" sz="2400" dirty="0">
                <a:solidFill>
                  <a:schemeClr val="bg1"/>
                </a:solidFill>
              </a:rPr>
              <a:t>Emotional support for the emotional impact of chronic pain and loss of mobility e.g. low mood, frustration of loss of independence </a:t>
            </a:r>
            <a:br>
              <a:rPr lang="en-US" sz="2400" dirty="0">
                <a:solidFill>
                  <a:schemeClr val="bg1"/>
                </a:solidFill>
              </a:rPr>
            </a:br>
            <a:r>
              <a:rPr lang="en-US" sz="2400" dirty="0">
                <a:solidFill>
                  <a:schemeClr val="bg1"/>
                </a:solidFill>
              </a:rPr>
              <a:t/>
            </a:r>
            <a:br>
              <a:rPr lang="en-US" sz="2400" dirty="0">
                <a:solidFill>
                  <a:schemeClr val="bg1"/>
                </a:solidFill>
              </a:rPr>
            </a:br>
            <a:endParaRPr lang="en-US" sz="2400" dirty="0">
              <a:solidFill>
                <a:schemeClr val="bg1"/>
              </a:solidFill>
            </a:endParaRPr>
          </a:p>
        </p:txBody>
      </p:sp>
      <p:sp>
        <p:nvSpPr>
          <p:cNvPr id="14" name="Shape 12"/>
          <p:cNvSpPr/>
          <p:nvPr/>
        </p:nvSpPr>
        <p:spPr>
          <a:xfrm>
            <a:off x="9464040" y="3497580"/>
            <a:ext cx="4046220" cy="4800600"/>
          </a:xfrm>
          <a:prstGeom prst="roundRect">
            <a:avLst>
              <a:gd name="adj" fmla="val 3390"/>
            </a:avLst>
          </a:prstGeom>
          <a:solidFill>
            <a:srgbClr val="1F3B57"/>
          </a:solidFill>
          <a:ln/>
        </p:spPr>
        <p:txBody>
          <a:bodyPr/>
          <a:lstStyle/>
          <a:p>
            <a:endParaRPr lang="en-US" sz="2700"/>
          </a:p>
        </p:txBody>
      </p:sp>
      <p:sp>
        <p:nvSpPr>
          <p:cNvPr id="15" name="Text 13"/>
          <p:cNvSpPr/>
          <p:nvPr/>
        </p:nvSpPr>
        <p:spPr>
          <a:xfrm>
            <a:off x="9738360" y="3771900"/>
            <a:ext cx="3497580" cy="685800"/>
          </a:xfrm>
          <a:prstGeom prst="rect">
            <a:avLst/>
          </a:prstGeom>
          <a:noFill/>
          <a:ln/>
        </p:spPr>
        <p:txBody>
          <a:bodyPr wrap="square" rtlCol="0" anchor="ctr"/>
          <a:lstStyle/>
          <a:p>
            <a:r>
              <a:rPr lang="en-US" sz="2175" b="1" dirty="0">
                <a:solidFill>
                  <a:srgbClr val="FFC000"/>
                </a:solidFill>
                <a:latin typeface="Calibri" pitchFamily="34" charset="0"/>
                <a:ea typeface="Calibri" pitchFamily="34" charset="-122"/>
                <a:cs typeface="Calibri" pitchFamily="34" charset="-120"/>
              </a:rPr>
              <a:t>Social &amp; occupational</a:t>
            </a:r>
            <a:endParaRPr lang="en-US" sz="2175" dirty="0">
              <a:solidFill>
                <a:srgbClr val="FFC000"/>
              </a:solidFill>
            </a:endParaRPr>
          </a:p>
        </p:txBody>
      </p:sp>
      <p:sp>
        <p:nvSpPr>
          <p:cNvPr id="16" name="Shape 14"/>
          <p:cNvSpPr/>
          <p:nvPr/>
        </p:nvSpPr>
        <p:spPr>
          <a:xfrm>
            <a:off x="9738360" y="4526280"/>
            <a:ext cx="3497580" cy="0"/>
          </a:xfrm>
          <a:prstGeom prst="line">
            <a:avLst/>
          </a:prstGeom>
          <a:noFill/>
          <a:ln w="9525">
            <a:solidFill>
              <a:srgbClr val="FFFFFF">
                <a:alpha val="60000"/>
              </a:srgbClr>
            </a:solidFill>
            <a:prstDash val="solid"/>
          </a:ln>
        </p:spPr>
        <p:txBody>
          <a:bodyPr/>
          <a:lstStyle/>
          <a:p>
            <a:endParaRPr lang="en-US" sz="2700"/>
          </a:p>
        </p:txBody>
      </p:sp>
      <p:sp>
        <p:nvSpPr>
          <p:cNvPr id="17" name="Text 15"/>
          <p:cNvSpPr/>
          <p:nvPr/>
        </p:nvSpPr>
        <p:spPr>
          <a:xfrm>
            <a:off x="9738360" y="4732020"/>
            <a:ext cx="3497580" cy="3360420"/>
          </a:xfrm>
          <a:prstGeom prst="rect">
            <a:avLst/>
          </a:prstGeom>
          <a:noFill/>
          <a:ln/>
        </p:spPr>
        <p:txBody>
          <a:bodyPr wrap="square" rtlCol="0" anchor="ctr"/>
          <a:lstStyle/>
          <a:p>
            <a:pPr>
              <a:lnSpc>
                <a:spcPct val="120000"/>
              </a:lnSpc>
            </a:pPr>
            <a:r>
              <a:rPr lang="en-US" sz="2400" dirty="0">
                <a:solidFill>
                  <a:schemeClr val="bg1"/>
                </a:solidFill>
              </a:rPr>
              <a:t>Occupational therapist, home and mobility adaptations, advice as settles in retirement; Dietitian, structured weight management. </a:t>
            </a:r>
            <a:br>
              <a:rPr lang="en-US" sz="2400" dirty="0">
                <a:solidFill>
                  <a:schemeClr val="bg1"/>
                </a:solidFill>
              </a:rPr>
            </a:br>
            <a:r>
              <a:rPr lang="en-US" sz="2400" dirty="0">
                <a:solidFill>
                  <a:schemeClr val="bg1"/>
                </a:solidFill>
              </a:rPr>
              <a:t/>
            </a:r>
            <a:br>
              <a:rPr lang="en-US" sz="2400" dirty="0">
                <a:solidFill>
                  <a:schemeClr val="bg1"/>
                </a:solidFill>
              </a:rPr>
            </a:br>
            <a:endParaRPr lang="en-US" sz="2400" dirty="0">
              <a:solidFill>
                <a:schemeClr val="bg1"/>
              </a:solidFill>
            </a:endParaRPr>
          </a:p>
        </p:txBody>
      </p:sp>
      <p:sp>
        <p:nvSpPr>
          <p:cNvPr id="18" name="Shape 16"/>
          <p:cNvSpPr/>
          <p:nvPr/>
        </p:nvSpPr>
        <p:spPr>
          <a:xfrm>
            <a:off x="13853160" y="3497580"/>
            <a:ext cx="4046220" cy="4800600"/>
          </a:xfrm>
          <a:prstGeom prst="roundRect">
            <a:avLst>
              <a:gd name="adj" fmla="val 3390"/>
            </a:avLst>
          </a:prstGeom>
          <a:solidFill>
            <a:srgbClr val="3D6E80"/>
          </a:solidFill>
          <a:ln/>
        </p:spPr>
        <p:txBody>
          <a:bodyPr/>
          <a:lstStyle/>
          <a:p>
            <a:endParaRPr lang="en-US" sz="2700"/>
          </a:p>
        </p:txBody>
      </p:sp>
      <p:sp>
        <p:nvSpPr>
          <p:cNvPr id="19" name="Text 17"/>
          <p:cNvSpPr/>
          <p:nvPr/>
        </p:nvSpPr>
        <p:spPr>
          <a:xfrm>
            <a:off x="14127480" y="3771900"/>
            <a:ext cx="3497580" cy="685800"/>
          </a:xfrm>
          <a:prstGeom prst="rect">
            <a:avLst/>
          </a:prstGeom>
          <a:noFill/>
          <a:ln/>
        </p:spPr>
        <p:txBody>
          <a:bodyPr wrap="square" rtlCol="0" anchor="ctr"/>
          <a:lstStyle/>
          <a:p>
            <a:r>
              <a:rPr lang="en-US" sz="2175" b="1" dirty="0">
                <a:solidFill>
                  <a:srgbClr val="FFC000"/>
                </a:solidFill>
                <a:latin typeface="Calibri" pitchFamily="34" charset="0"/>
                <a:ea typeface="Calibri" pitchFamily="34" charset="-122"/>
                <a:cs typeface="Calibri" pitchFamily="34" charset="-120"/>
              </a:rPr>
              <a:t>Preferences</a:t>
            </a:r>
            <a:endParaRPr lang="en-US" sz="2175" dirty="0">
              <a:solidFill>
                <a:srgbClr val="FFC000"/>
              </a:solidFill>
            </a:endParaRPr>
          </a:p>
        </p:txBody>
      </p:sp>
      <p:sp>
        <p:nvSpPr>
          <p:cNvPr id="20" name="Shape 18"/>
          <p:cNvSpPr/>
          <p:nvPr/>
        </p:nvSpPr>
        <p:spPr>
          <a:xfrm>
            <a:off x="14127480" y="4526280"/>
            <a:ext cx="3497580" cy="0"/>
          </a:xfrm>
          <a:prstGeom prst="line">
            <a:avLst/>
          </a:prstGeom>
          <a:noFill/>
          <a:ln w="9525">
            <a:solidFill>
              <a:srgbClr val="FFFFFF">
                <a:alpha val="60000"/>
              </a:srgbClr>
            </a:solidFill>
            <a:prstDash val="solid"/>
          </a:ln>
        </p:spPr>
        <p:txBody>
          <a:bodyPr/>
          <a:lstStyle/>
          <a:p>
            <a:endParaRPr lang="en-US" sz="2700"/>
          </a:p>
        </p:txBody>
      </p:sp>
      <p:sp>
        <p:nvSpPr>
          <p:cNvPr id="21" name="Text 19"/>
          <p:cNvSpPr/>
          <p:nvPr/>
        </p:nvSpPr>
        <p:spPr>
          <a:xfrm>
            <a:off x="14127480" y="4732020"/>
            <a:ext cx="3497580" cy="3360420"/>
          </a:xfrm>
          <a:prstGeom prst="rect">
            <a:avLst/>
          </a:prstGeom>
          <a:noFill/>
          <a:ln/>
        </p:spPr>
        <p:txBody>
          <a:bodyPr wrap="square" rtlCol="0" anchor="ctr"/>
          <a:lstStyle/>
          <a:p>
            <a:pPr>
              <a:lnSpc>
                <a:spcPct val="120000"/>
              </a:lnSpc>
            </a:pPr>
            <a:r>
              <a:rPr lang="en-US" sz="2400" dirty="0">
                <a:solidFill>
                  <a:schemeClr val="bg1"/>
                </a:solidFill>
              </a:rPr>
              <a:t>His opinions on treatment (his opinion on surgery, his opinion on when to do surgery etc.) should be supporting his treatment decisions throughout treatment (NICE, 2022) </a:t>
            </a:r>
            <a:br>
              <a:rPr lang="en-US" sz="2400" dirty="0">
                <a:solidFill>
                  <a:schemeClr val="bg1"/>
                </a:solidFill>
              </a:rPr>
            </a:br>
            <a:endParaRPr lang="en-US" sz="2400" dirty="0">
              <a:solidFill>
                <a:schemeClr val="bg1"/>
              </a:solidFill>
            </a:endParaRPr>
          </a:p>
        </p:txBody>
      </p:sp>
      <p:sp>
        <p:nvSpPr>
          <p:cNvPr id="22" name="Text 20"/>
          <p:cNvSpPr/>
          <p:nvPr/>
        </p:nvSpPr>
        <p:spPr>
          <a:xfrm>
            <a:off x="685800" y="9669780"/>
            <a:ext cx="9601200" cy="411480"/>
          </a:xfrm>
          <a:prstGeom prst="rect">
            <a:avLst/>
          </a:prstGeom>
          <a:noFill/>
          <a:ln/>
        </p:spPr>
        <p:txBody>
          <a:bodyPr wrap="square" rtlCol="0" anchor="ctr"/>
          <a:lstStyle/>
          <a:p>
            <a:r>
              <a:rPr lang="en-US" sz="1350" dirty="0">
                <a:solidFill>
                  <a:srgbClr val="5C6B70"/>
                </a:solidFill>
                <a:latin typeface="Calibri" pitchFamily="34" charset="0"/>
                <a:ea typeface="Calibri" pitchFamily="34" charset="-122"/>
                <a:cs typeface="Calibri" pitchFamily="34" charset="-120"/>
              </a:rPr>
              <a:t>Component 2 – Care Plan Presentation</a:t>
            </a:r>
            <a:endParaRPr lang="en-US" sz="1350" dirty="0"/>
          </a:p>
        </p:txBody>
      </p:sp>
      <p:sp>
        <p:nvSpPr>
          <p:cNvPr id="23" name="Text 21"/>
          <p:cNvSpPr/>
          <p:nvPr/>
        </p:nvSpPr>
        <p:spPr>
          <a:xfrm>
            <a:off x="16911828" y="9669780"/>
            <a:ext cx="685800" cy="411480"/>
          </a:xfrm>
          <a:prstGeom prst="rect">
            <a:avLst/>
          </a:prstGeom>
          <a:noFill/>
          <a:ln/>
        </p:spPr>
        <p:txBody>
          <a:bodyPr wrap="square" rtlCol="0" anchor="ctr"/>
          <a:lstStyle/>
          <a:p>
            <a:pPr algn="r"/>
            <a:r>
              <a:rPr lang="en-US" sz="1350" dirty="0">
                <a:solidFill>
                  <a:srgbClr val="5C6B70"/>
                </a:solidFill>
                <a:latin typeface="Calibri" pitchFamily="34" charset="0"/>
                <a:ea typeface="Calibri" pitchFamily="34" charset="-122"/>
                <a:cs typeface="Calibri" pitchFamily="34" charset="-120"/>
              </a:rPr>
              <a:t>12</a:t>
            </a:r>
            <a:endParaRPr lang="en-US" sz="1350" dirty="0"/>
          </a:p>
        </p:txBody>
      </p:sp>
      <p:pic>
        <p:nvPicPr>
          <p:cNvPr id="28" name="Audio 27">
            <a:hlinkClick r:id="" action="ppaction://media"/>
            <a:extLst>
              <a:ext uri="{FF2B5EF4-FFF2-40B4-BE49-F238E27FC236}">
                <a16:creationId xmlns:a16="http://schemas.microsoft.com/office/drawing/2014/main" id="{CF52F1CD-76E1-A588-071A-D51E51D9398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4819"/>
    </mc:Choice>
    <mc:Fallback xmlns="">
      <p:transition spd="slow" advTm="548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8E8E8"/>
        </a:solidFill>
        <a:effectLst/>
      </p:bgPr>
    </p:bg>
    <p:spTree>
      <p:nvGrpSpPr>
        <p:cNvPr id="1" name=""/>
        <p:cNvGrpSpPr/>
        <p:nvPr/>
      </p:nvGrpSpPr>
      <p:grpSpPr>
        <a:xfrm>
          <a:off x="0" y="0"/>
          <a:ext cx="0" cy="0"/>
          <a:chOff x="0" y="0"/>
          <a:chExt cx="0" cy="0"/>
        </a:xfrm>
      </p:grpSpPr>
      <p:sp>
        <p:nvSpPr>
          <p:cNvPr id="10" name="TextBox 10"/>
          <p:cNvSpPr txBox="1"/>
          <p:nvPr/>
        </p:nvSpPr>
        <p:spPr>
          <a:xfrm>
            <a:off x="3249040" y="638025"/>
            <a:ext cx="11789919" cy="1200000"/>
          </a:xfrm>
          <a:prstGeom prst="rect">
            <a:avLst/>
          </a:prstGeom>
        </p:spPr>
        <p:txBody>
          <a:bodyPr wrap="square" lIns="0" tIns="0" rIns="0" bIns="0" rtlCol="0" anchor="t">
            <a:spAutoFit/>
          </a:bodyPr>
          <a:lstStyle/>
          <a:p>
            <a:pPr algn="ctr">
              <a:lnSpc>
                <a:spcPts val="4700"/>
              </a:lnSpc>
            </a:pPr>
            <a:r>
              <a:rPr lang="en-US" sz="4200" b="1" dirty="0">
                <a:solidFill>
                  <a:srgbClr val="0F4C5C"/>
                </a:solidFill>
                <a:latin typeface="Cloud Bold"/>
                <a:ea typeface="Cloud Bold"/>
                <a:cs typeface="Cloud Bold"/>
                <a:sym typeface="Cloud Bold"/>
              </a:rPr>
              <a:t>Communication and Ethical Consideration </a:t>
            </a:r>
          </a:p>
        </p:txBody>
      </p:sp>
      <p:sp>
        <p:nvSpPr>
          <p:cNvPr id="14" name="TextBox 13"/>
          <p:cNvSpPr txBox="1"/>
          <p:nvPr/>
        </p:nvSpPr>
        <p:spPr>
          <a:xfrm>
            <a:off x="685800" y="2100000"/>
            <a:ext cx="7500000" cy="5786199"/>
          </a:xfrm>
          <a:prstGeom prst="rect">
            <a:avLst/>
          </a:prstGeom>
          <a:noFill/>
        </p:spPr>
        <p:txBody>
          <a:bodyPr wrap="square">
            <a:spAutoFit/>
          </a:bodyPr>
          <a:lstStyle/>
          <a:p>
            <a:pPr>
              <a:spcAft>
                <a:spcPts val="1200"/>
              </a:spcAft>
            </a:pPr>
            <a:r>
              <a:rPr lang="en-US" sz="3600" b="1" dirty="0">
                <a:solidFill>
                  <a:srgbClr val="00B050"/>
                </a:solidFill>
              </a:rPr>
              <a:t>Communication: </a:t>
            </a:r>
          </a:p>
          <a:p>
            <a:pPr>
              <a:spcAft>
                <a:spcPts val="1200"/>
              </a:spcAft>
            </a:pPr>
            <a:r>
              <a:rPr lang="en-US" sz="3600" dirty="0"/>
              <a:t> Explain osteoarthritis simply, clearly, and without jargon, and debunk the misconception that it will always  progress. Implement shared decision-making, particularly in the discussion of medication and surgery. Use verbal explanations and provide written or home accessible information to support.</a:t>
            </a:r>
          </a:p>
        </p:txBody>
      </p:sp>
      <p:sp>
        <p:nvSpPr>
          <p:cNvPr id="16" name="TextBox 15"/>
          <p:cNvSpPr txBox="1"/>
          <p:nvPr/>
        </p:nvSpPr>
        <p:spPr>
          <a:xfrm>
            <a:off x="8600000" y="2100000"/>
            <a:ext cx="9307000" cy="6647974"/>
          </a:xfrm>
          <a:prstGeom prst="rect">
            <a:avLst/>
          </a:prstGeom>
          <a:noFill/>
        </p:spPr>
        <p:txBody>
          <a:bodyPr wrap="square">
            <a:spAutoFit/>
          </a:bodyPr>
          <a:lstStyle/>
          <a:p>
            <a:pPr>
              <a:spcAft>
                <a:spcPts val="1200"/>
              </a:spcAft>
            </a:pPr>
            <a:r>
              <a:rPr lang="en-US" sz="3600" b="1" dirty="0">
                <a:solidFill>
                  <a:srgbClr val="00B050"/>
                </a:solidFill>
              </a:rPr>
              <a:t>Ethical Considerations:</a:t>
            </a:r>
          </a:p>
          <a:p>
            <a:pPr>
              <a:spcAft>
                <a:spcPts val="1200"/>
              </a:spcAft>
            </a:pPr>
            <a:r>
              <a:rPr lang="en-US" sz="3600" dirty="0"/>
              <a:t> Autonomy: David is able to make decisions about treatment, such as whether to have surgery, and these are informed decisions (NMC, 2018). </a:t>
            </a:r>
          </a:p>
          <a:p>
            <a:pPr>
              <a:spcAft>
                <a:spcPts val="1200"/>
              </a:spcAft>
            </a:pPr>
            <a:r>
              <a:rPr lang="en-US" sz="3600" dirty="0"/>
              <a:t>Beneficence &amp; non-maleficence: balancing the benefits of NSAIDs with gastrointestinal and renal risk in an older adult. </a:t>
            </a:r>
          </a:p>
          <a:p>
            <a:pPr>
              <a:spcAft>
                <a:spcPts val="1200"/>
              </a:spcAft>
            </a:pPr>
            <a:r>
              <a:rPr lang="en-US" sz="3600" dirty="0"/>
              <a:t>Justice: Equal opportunity to physiotherapy and joint replacement for all, irrespective of background.</a:t>
            </a:r>
          </a:p>
        </p:txBody>
      </p:sp>
      <p:pic>
        <p:nvPicPr>
          <p:cNvPr id="5" name="Audio 4">
            <a:hlinkClick r:id="" action="ppaction://media"/>
            <a:extLst>
              <a:ext uri="{FF2B5EF4-FFF2-40B4-BE49-F238E27FC236}">
                <a16:creationId xmlns:a16="http://schemas.microsoft.com/office/drawing/2014/main" id="{C9B6FAB3-84F4-4745-57B3-1909CAC9C15F}"/>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57601"/>
    </mc:Choice>
    <mc:Fallback xmlns="">
      <p:transition spd="slow" advTm="576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8E8E8"/>
        </a:solidFill>
        <a:effectLst/>
      </p:bgPr>
    </p:bg>
    <p:spTree>
      <p:nvGrpSpPr>
        <p:cNvPr id="1" name=""/>
        <p:cNvGrpSpPr/>
        <p:nvPr/>
      </p:nvGrpSpPr>
      <p:grpSpPr>
        <a:xfrm>
          <a:off x="0" y="0"/>
          <a:ext cx="0" cy="0"/>
          <a:chOff x="0" y="0"/>
          <a:chExt cx="0" cy="0"/>
        </a:xfrm>
      </p:grpSpPr>
      <p:sp>
        <p:nvSpPr>
          <p:cNvPr id="10" name="TextBox 10"/>
          <p:cNvSpPr txBox="1"/>
          <p:nvPr/>
        </p:nvSpPr>
        <p:spPr>
          <a:xfrm>
            <a:off x="3900000" y="300000"/>
            <a:ext cx="9000000" cy="900000"/>
          </a:xfrm>
          <a:prstGeom prst="rect">
            <a:avLst/>
          </a:prstGeom>
        </p:spPr>
        <p:txBody>
          <a:bodyPr lIns="0" tIns="0" rIns="0" bIns="0" rtlCol="0" anchor="t">
            <a:spAutoFit/>
          </a:bodyPr>
          <a:lstStyle/>
          <a:p>
            <a:pPr algn="l">
              <a:lnSpc>
                <a:spcPts val="4700"/>
              </a:lnSpc>
            </a:pPr>
            <a:r>
              <a:rPr lang="en-US" sz="4200" b="1" dirty="0">
                <a:solidFill>
                  <a:srgbClr val="0F4C5C"/>
                </a:solidFill>
                <a:latin typeface="Cloud Bold"/>
                <a:ea typeface="Cloud Bold"/>
                <a:cs typeface="Cloud Bold"/>
                <a:sym typeface="Cloud Bold"/>
              </a:rPr>
              <a:t>Summary</a:t>
            </a:r>
          </a:p>
          <a:p>
            <a:pPr algn="l">
              <a:lnSpc>
                <a:spcPts val="4700"/>
              </a:lnSpc>
            </a:pPr>
            <a:endParaRPr lang="en-US" sz="4200" b="1" dirty="0">
              <a:solidFill>
                <a:srgbClr val="0F4C5C"/>
              </a:solidFill>
              <a:latin typeface="Cloud Bold"/>
              <a:ea typeface="Cloud Bold"/>
              <a:cs typeface="Cloud Bold"/>
              <a:sym typeface="Cloud Bold"/>
            </a:endParaRPr>
          </a:p>
        </p:txBody>
      </p:sp>
      <p:sp>
        <p:nvSpPr>
          <p:cNvPr id="11" name="TextBox 11"/>
          <p:cNvSpPr txBox="1"/>
          <p:nvPr/>
        </p:nvSpPr>
        <p:spPr>
          <a:xfrm>
            <a:off x="3352800" y="1090745"/>
            <a:ext cx="14554200" cy="8002191"/>
          </a:xfrm>
          <a:prstGeom prst="rect">
            <a:avLst/>
          </a:prstGeom>
        </p:spPr>
        <p:txBody>
          <a:bodyPr wrap="square" lIns="0" tIns="0" rIns="0" bIns="0" rtlCol="0" anchor="t">
            <a:spAutoFit/>
          </a:bodyPr>
          <a:lstStyle/>
          <a:p>
            <a:pPr marL="714402" lvl="1" indent="-357201" algn="just">
              <a:buFont typeface="Arial"/>
              <a:buChar char="•"/>
            </a:pPr>
            <a:r>
              <a:rPr lang="en-GB" sz="4000" dirty="0"/>
              <a:t>The knee is a synovial joint that depends on normal cartilage, </a:t>
            </a:r>
            <a:r>
              <a:rPr lang="en-US" sz="4000" dirty="0"/>
              <a:t>synovial fluid, meniscus, and muscle coordination to function properly</a:t>
            </a:r>
            <a:r>
              <a:rPr lang="en-GB" sz="4000" dirty="0"/>
              <a:t>. </a:t>
            </a:r>
          </a:p>
          <a:p>
            <a:pPr marL="714402" lvl="1" indent="-357201" algn="just">
              <a:buFont typeface="Arial"/>
              <a:buChar char="•"/>
            </a:pPr>
            <a:r>
              <a:rPr lang="en-GB" sz="4000" dirty="0"/>
              <a:t>Osteoarthritis occurs when </a:t>
            </a:r>
            <a:r>
              <a:rPr lang="en-US" sz="4000" dirty="0"/>
              <a:t>cartilage breakdown exceeds repair, and it can be clinically diagnosed without imaging and is associated with pain, stiffness,</a:t>
            </a:r>
            <a:r>
              <a:rPr lang="en-GB" sz="4000" dirty="0"/>
              <a:t> and loss of motion. </a:t>
            </a:r>
          </a:p>
          <a:p>
            <a:pPr marL="714402" lvl="1" indent="-357201" algn="just">
              <a:buFont typeface="Arial"/>
              <a:buChar char="•"/>
            </a:pPr>
            <a:r>
              <a:rPr lang="en-GB" sz="4000" dirty="0"/>
              <a:t> </a:t>
            </a:r>
            <a:r>
              <a:rPr lang="en-US" sz="4000" dirty="0"/>
              <a:t>Risk status is determined by non-modifiable factors such as age, family history, and previous injury, as well as modifiable factors such as</a:t>
            </a:r>
            <a:r>
              <a:rPr lang="en-GB" sz="4000" dirty="0"/>
              <a:t> weight and occupational loading. </a:t>
            </a:r>
          </a:p>
          <a:p>
            <a:pPr marL="714402" lvl="1" indent="-357201" algn="just">
              <a:buFont typeface="Arial"/>
              <a:buChar char="•"/>
            </a:pPr>
            <a:r>
              <a:rPr lang="en-GB" sz="4000" dirty="0"/>
              <a:t>The best plan for him to be mobile, independent and with good well-being is a person-centred plan based on education, exercise and weight management following NICE NG226 guidance (Chaplin, 2023).</a:t>
            </a:r>
            <a:endParaRPr lang="en-GB" sz="4000" dirty="0">
              <a:solidFill>
                <a:srgbClr val="0F4C5C"/>
              </a:solidFill>
              <a:latin typeface="Times New Roman" panose="02020603050405020304" pitchFamily="18" charset="0"/>
              <a:ea typeface="Cloud"/>
              <a:cs typeface="Times New Roman" panose="02020603050405020304" pitchFamily="18" charset="0"/>
              <a:sym typeface="Cloud"/>
            </a:endParaRPr>
          </a:p>
        </p:txBody>
      </p:sp>
      <p:pic>
        <p:nvPicPr>
          <p:cNvPr id="4" name="Audio 3">
            <a:hlinkClick r:id="" action="ppaction://media"/>
            <a:extLst>
              <a:ext uri="{FF2B5EF4-FFF2-40B4-BE49-F238E27FC236}">
                <a16:creationId xmlns:a16="http://schemas.microsoft.com/office/drawing/2014/main" id="{7AFF6061-361D-4554-08CF-F92C77BBCFF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329688" t="-329688" r="-329688" b="-329688"/>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xmlns:p14="http://schemas.microsoft.com/office/powerpoint/2010/main">
    <mc:Choice Requires="p14">
      <p:transition spd="slow" p14:dur="2000" advTm="45135"/>
    </mc:Choice>
    <mc:Fallback xmlns="">
      <p:transition spd="slow" advTm="451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E8E8E8"/>
        </a:solidFill>
        <a:effectLst/>
      </p:bgPr>
    </p:bg>
    <p:spTree>
      <p:nvGrpSpPr>
        <p:cNvPr id="1" name=""/>
        <p:cNvGrpSpPr/>
        <p:nvPr/>
      </p:nvGrpSpPr>
      <p:grpSpPr>
        <a:xfrm>
          <a:off x="0" y="0"/>
          <a:ext cx="0" cy="0"/>
          <a:chOff x="0" y="0"/>
          <a:chExt cx="0" cy="0"/>
        </a:xfrm>
      </p:grpSpPr>
      <p:sp>
        <p:nvSpPr>
          <p:cNvPr id="10" name="TextBox 10"/>
          <p:cNvSpPr txBox="1"/>
          <p:nvPr/>
        </p:nvSpPr>
        <p:spPr>
          <a:xfrm>
            <a:off x="2362200" y="419100"/>
            <a:ext cx="6930187" cy="897890"/>
          </a:xfrm>
          <a:prstGeom prst="rect">
            <a:avLst/>
          </a:prstGeom>
        </p:spPr>
        <p:txBody>
          <a:bodyPr wrap="square" lIns="0" tIns="0" rIns="0" bIns="0" rtlCol="0" anchor="t">
            <a:spAutoFit/>
          </a:bodyPr>
          <a:lstStyle/>
          <a:p>
            <a:pPr algn="ctr">
              <a:lnSpc>
                <a:spcPts val="6955"/>
              </a:lnSpc>
            </a:pPr>
            <a:r>
              <a:rPr lang="en-US" sz="6500" b="1" dirty="0">
                <a:solidFill>
                  <a:srgbClr val="0F4C5C"/>
                </a:solidFill>
                <a:latin typeface="Open Sans Bold"/>
                <a:ea typeface="Open Sans Bold"/>
                <a:cs typeface="Open Sans Bold"/>
                <a:sym typeface="Open Sans Bold"/>
              </a:rPr>
              <a:t>Reference List </a:t>
            </a:r>
          </a:p>
        </p:txBody>
      </p:sp>
      <p:sp>
        <p:nvSpPr>
          <p:cNvPr id="11" name="TextBox 11"/>
          <p:cNvSpPr txBox="1"/>
          <p:nvPr/>
        </p:nvSpPr>
        <p:spPr>
          <a:xfrm>
            <a:off x="914400" y="1638300"/>
            <a:ext cx="16002000" cy="7201972"/>
          </a:xfrm>
          <a:prstGeom prst="rect">
            <a:avLst/>
          </a:prstGeom>
        </p:spPr>
        <p:txBody>
          <a:bodyPr wrap="square" lIns="0" tIns="0" rIns="0" bIns="0" rtlCol="0" anchor="t">
            <a:spAutoFit/>
          </a:bodyPr>
          <a:lstStyle/>
          <a:p>
            <a:pPr lvl="1"/>
            <a:r>
              <a:rPr lang="en-US" sz="3600" dirty="0"/>
              <a:t>Arthritis-health (2019) </a:t>
            </a:r>
            <a:r>
              <a:rPr lang="en-US" sz="3600" i="1" dirty="0"/>
              <a:t>Knee osteoarthritis causes</a:t>
            </a:r>
            <a:r>
              <a:rPr lang="en-US" sz="3600" dirty="0"/>
              <a:t>. Available at: </a:t>
            </a:r>
            <a:r>
              <a:rPr lang="en-US" sz="3600" u="sng" dirty="0">
                <a:hlinkClick r:id="rId3"/>
              </a:rPr>
              <a:t>https://www.arthritis-health.com/types/osteoarthritis/knee-osteoarthritis-risk-factors</a:t>
            </a:r>
            <a:r>
              <a:rPr lang="en-US" sz="3600" dirty="0"/>
              <a:t> (Accessed: 15 July 2026).</a:t>
            </a:r>
            <a:endParaRPr lang="en-GB" sz="3200" dirty="0"/>
          </a:p>
          <a:p>
            <a:pPr lvl="1"/>
            <a:r>
              <a:rPr lang="en-US" sz="3600" dirty="0"/>
              <a:t>CDC (2026) </a:t>
            </a:r>
            <a:r>
              <a:rPr lang="en-US" sz="3600" i="1" dirty="0"/>
              <a:t>Arthritis Risk Factors.</a:t>
            </a:r>
            <a:r>
              <a:rPr lang="en-US" sz="3600" dirty="0"/>
              <a:t> Available at: </a:t>
            </a:r>
            <a:r>
              <a:rPr lang="en-US" sz="3600" u="sng" dirty="0">
                <a:hlinkClick r:id="rId4"/>
              </a:rPr>
              <a:t>https://www.cdc.gov/arthritis/risk-factors/index.html</a:t>
            </a:r>
            <a:r>
              <a:rPr lang="en-US" sz="3600" dirty="0"/>
              <a:t> (Accessed: 15 July 2026).</a:t>
            </a:r>
            <a:endParaRPr lang="en-GB" sz="3200" dirty="0"/>
          </a:p>
          <a:p>
            <a:pPr lvl="1"/>
            <a:r>
              <a:rPr lang="en-US" sz="3600" dirty="0"/>
              <a:t>Chaplin, S. (2023) ‘NICE on the diagnosis and management of osteoarthritis’, </a:t>
            </a:r>
            <a:r>
              <a:rPr lang="en-US" sz="3600" i="1" dirty="0"/>
              <a:t>Prescriber</a:t>
            </a:r>
            <a:r>
              <a:rPr lang="en-US" sz="3600" dirty="0"/>
              <a:t>, 34. 15-16. 10.1002/psb.2040.</a:t>
            </a:r>
            <a:endParaRPr lang="en-GB" sz="3200" dirty="0"/>
          </a:p>
          <a:p>
            <a:pPr lvl="1"/>
            <a:r>
              <a:rPr lang="en-US" sz="3600" dirty="0" err="1"/>
              <a:t>Meskell</a:t>
            </a:r>
            <a:r>
              <a:rPr lang="en-US" sz="3600" dirty="0"/>
              <a:t>, M. (2010) ‘Principles of Anatomy and Physiology’, </a:t>
            </a:r>
            <a:r>
              <a:rPr lang="en-US" sz="3600" i="1" dirty="0"/>
              <a:t>Journal of Anatomy</a:t>
            </a:r>
            <a:r>
              <a:rPr lang="en-US" sz="3600" dirty="0"/>
              <a:t>, 217(5), 631. </a:t>
            </a:r>
            <a:r>
              <a:rPr lang="en-US" sz="3600" u="sng" dirty="0">
                <a:hlinkClick r:id="rId5"/>
              </a:rPr>
              <a:t>https://doi.org/10.1111/j.1469-7580.2010.01292.x</a:t>
            </a:r>
            <a:r>
              <a:rPr lang="en-US" sz="3600" dirty="0"/>
              <a:t> </a:t>
            </a:r>
            <a:endParaRPr lang="en-GB" sz="3200" dirty="0"/>
          </a:p>
          <a:p>
            <a:pPr lvl="1"/>
            <a:r>
              <a:rPr lang="en-US" sz="3600" dirty="0"/>
              <a:t>NHS Ayrshire and Arran (2024) </a:t>
            </a:r>
            <a:r>
              <a:rPr lang="en-US" sz="3600" i="1" dirty="0"/>
              <a:t>Osteoarthritis of the knee (MSK patient portal).</a:t>
            </a:r>
            <a:r>
              <a:rPr lang="en-US" sz="3600" dirty="0"/>
              <a:t> Available at: </a:t>
            </a:r>
            <a:r>
              <a:rPr lang="en-US" sz="3600" u="sng" dirty="0">
                <a:hlinkClick r:id="rId6"/>
              </a:rPr>
              <a:t>https://www.nhsaaa.net/musculoskeletal-msk-service-patient-portal/knee-msk-patient-portal/osteoarthritis-of-the-knee-msk-patient-portal/</a:t>
            </a:r>
            <a:r>
              <a:rPr lang="en-US" sz="3600" dirty="0"/>
              <a:t> (Accessed: 12 July 2026).</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2095500"/>
            <a:ext cx="17221200" cy="6863417"/>
          </a:xfrm>
          <a:prstGeom prst="rect">
            <a:avLst/>
          </a:prstGeom>
        </p:spPr>
        <p:txBody>
          <a:bodyPr wrap="square">
            <a:spAutoFit/>
          </a:bodyPr>
          <a:lstStyle/>
          <a:p>
            <a:pPr lvl="1"/>
            <a:r>
              <a:rPr lang="en-US" sz="4000" dirty="0"/>
              <a:t>Mathew </a:t>
            </a:r>
            <a:r>
              <a:rPr lang="en-US" sz="4000" dirty="0" err="1"/>
              <a:t>Provencher</a:t>
            </a:r>
            <a:r>
              <a:rPr lang="en-US" sz="4000" dirty="0"/>
              <a:t>, (2026). </a:t>
            </a:r>
            <a:r>
              <a:rPr lang="en-US" sz="4000" i="1" dirty="0"/>
              <a:t>Knee Anatomy. </a:t>
            </a:r>
            <a:r>
              <a:rPr lang="en-US" sz="4000" dirty="0"/>
              <a:t>[Image] Available at: </a:t>
            </a:r>
            <a:r>
              <a:rPr lang="en-US" sz="4000" dirty="0">
                <a:hlinkClick r:id="rId2"/>
              </a:rPr>
              <a:t>https://matthewprovenchermd.com/knee-anatomy-joint-vail-aspen-denver-co/</a:t>
            </a:r>
            <a:r>
              <a:rPr lang="en-US" sz="4000" dirty="0"/>
              <a:t> (Accessed: 14 July 2026). </a:t>
            </a:r>
            <a:endParaRPr lang="en-US" sz="4400" dirty="0">
              <a:solidFill>
                <a:srgbClr val="0F4C5C"/>
              </a:solidFill>
              <a:latin typeface="Open Sans"/>
              <a:ea typeface="Open Sans"/>
              <a:cs typeface="Open Sans"/>
              <a:sym typeface="Open Sans"/>
            </a:endParaRPr>
          </a:p>
          <a:p>
            <a:pPr lvl="1"/>
            <a:r>
              <a:rPr lang="en-US" sz="4000" dirty="0"/>
              <a:t>National Institute for Health and Care Excellence (NICE) (2022) </a:t>
            </a:r>
            <a:r>
              <a:rPr lang="en-US" sz="4000" i="1" dirty="0"/>
              <a:t>Osteoarthritis in over 16s: diagnosis and management. NG226. </a:t>
            </a:r>
            <a:r>
              <a:rPr lang="en-US" sz="4000" dirty="0"/>
              <a:t>Available at: </a:t>
            </a:r>
            <a:r>
              <a:rPr lang="en-US" sz="4000" u="sng" dirty="0">
                <a:hlinkClick r:id="rId3"/>
              </a:rPr>
              <a:t>https://www.ncbi.nlm.nih.gov/books/NBK588843/</a:t>
            </a:r>
            <a:r>
              <a:rPr lang="en-US" sz="4000" dirty="0"/>
              <a:t> (Accessed: 12 July 2026).</a:t>
            </a:r>
            <a:endParaRPr lang="en-GB" sz="3600" dirty="0"/>
          </a:p>
          <a:p>
            <a:pPr lvl="1"/>
            <a:r>
              <a:rPr lang="en-US" sz="4000" dirty="0"/>
              <a:t>Nursing Midwifery Council (NMC) (2018) </a:t>
            </a:r>
            <a:r>
              <a:rPr lang="en-US" sz="4000" i="1" dirty="0"/>
              <a:t>The Code: Professional Standards of Practice and </a:t>
            </a:r>
            <a:r>
              <a:rPr lang="en-US" sz="4000" i="1" dirty="0" err="1"/>
              <a:t>Behaviour</a:t>
            </a:r>
            <a:r>
              <a:rPr lang="en-US" sz="4000" i="1" dirty="0"/>
              <a:t> for Nurses.</a:t>
            </a:r>
            <a:r>
              <a:rPr lang="en-US" sz="4000" dirty="0"/>
              <a:t> NMC: Midwives and Nursing Associates. NMC.</a:t>
            </a:r>
            <a:endParaRPr lang="en-GB" sz="3600" dirty="0"/>
          </a:p>
          <a:p>
            <a:pPr lvl="1"/>
            <a:r>
              <a:rPr lang="en-US" sz="4000" dirty="0" err="1"/>
              <a:t>Yucesoy</a:t>
            </a:r>
            <a:r>
              <a:rPr lang="en-US" sz="4000" dirty="0"/>
              <a:t>, B., et al. (2015) ‘Occupational and genetic risk factors for osteoarthritis: a review’, </a:t>
            </a:r>
            <a:r>
              <a:rPr lang="en-US" sz="4000" i="1" dirty="0"/>
              <a:t>Work (Reading, Mass.)</a:t>
            </a:r>
            <a:r>
              <a:rPr lang="en-US" sz="4000" dirty="0"/>
              <a:t>, 50(2), 261–273. </a:t>
            </a:r>
            <a:r>
              <a:rPr lang="en-US" sz="4000" u="sng" dirty="0">
                <a:hlinkClick r:id="rId4"/>
              </a:rPr>
              <a:t>https://doi.org/10.3233/WOR-131739</a:t>
            </a:r>
            <a:r>
              <a:rPr lang="en-US" sz="4000" dirty="0"/>
              <a:t> </a:t>
            </a:r>
            <a:endParaRPr lang="en-GB" sz="3600" dirty="0"/>
          </a:p>
        </p:txBody>
      </p:sp>
      <p:sp>
        <p:nvSpPr>
          <p:cNvPr id="3" name="TextBox 10"/>
          <p:cNvSpPr txBox="1"/>
          <p:nvPr/>
        </p:nvSpPr>
        <p:spPr>
          <a:xfrm>
            <a:off x="2209800" y="723900"/>
            <a:ext cx="6472987" cy="897890"/>
          </a:xfrm>
          <a:prstGeom prst="rect">
            <a:avLst/>
          </a:prstGeom>
        </p:spPr>
        <p:txBody>
          <a:bodyPr wrap="square" lIns="0" tIns="0" rIns="0" bIns="0" rtlCol="0" anchor="t">
            <a:spAutoFit/>
          </a:bodyPr>
          <a:lstStyle/>
          <a:p>
            <a:pPr algn="ctr">
              <a:lnSpc>
                <a:spcPts val="6955"/>
              </a:lnSpc>
            </a:pPr>
            <a:r>
              <a:rPr lang="en-US" sz="6500" b="1" dirty="0">
                <a:solidFill>
                  <a:srgbClr val="0F4C5C"/>
                </a:solidFill>
                <a:latin typeface="Open Sans Bold"/>
                <a:ea typeface="Open Sans Bold"/>
                <a:cs typeface="Open Sans Bold"/>
                <a:sym typeface="Open Sans Bold"/>
              </a:rPr>
              <a:t>Reference List </a:t>
            </a:r>
          </a:p>
        </p:txBody>
      </p:sp>
    </p:spTree>
    <p:extLst>
      <p:ext uri="{BB962C8B-B14F-4D97-AF65-F5344CB8AC3E}">
        <p14:creationId xmlns:p14="http://schemas.microsoft.com/office/powerpoint/2010/main" val="23839321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E8E8E8"/>
        </a:solidFill>
        <a:effectLst/>
      </p:bgPr>
    </p:bg>
    <p:spTree>
      <p:nvGrpSpPr>
        <p:cNvPr id="1" name=""/>
        <p:cNvGrpSpPr/>
        <p:nvPr/>
      </p:nvGrpSpPr>
      <p:grpSpPr>
        <a:xfrm>
          <a:off x="0" y="0"/>
          <a:ext cx="0" cy="0"/>
          <a:chOff x="0" y="0"/>
          <a:chExt cx="0" cy="0"/>
        </a:xfrm>
      </p:grpSpPr>
      <p:sp>
        <p:nvSpPr>
          <p:cNvPr id="10" name="TextBox 10"/>
          <p:cNvSpPr txBox="1"/>
          <p:nvPr/>
        </p:nvSpPr>
        <p:spPr>
          <a:xfrm>
            <a:off x="5280198" y="3459162"/>
            <a:ext cx="7727604" cy="1787525"/>
          </a:xfrm>
          <a:prstGeom prst="rect">
            <a:avLst/>
          </a:prstGeom>
        </p:spPr>
        <p:txBody>
          <a:bodyPr lIns="0" tIns="0" rIns="0" bIns="0" rtlCol="0" anchor="t">
            <a:spAutoFit/>
          </a:bodyPr>
          <a:lstStyle/>
          <a:p>
            <a:pPr algn="ctr">
              <a:lnSpc>
                <a:spcPts val="13375"/>
              </a:lnSpc>
            </a:pPr>
            <a:r>
              <a:rPr lang="en-US" sz="12500" b="1">
                <a:solidFill>
                  <a:srgbClr val="0F4C5C"/>
                </a:solidFill>
                <a:latin typeface="Cloud Bold"/>
                <a:ea typeface="Cloud Bold"/>
                <a:cs typeface="Cloud Bold"/>
                <a:sym typeface="Cloud Bold"/>
              </a:rPr>
              <a:t>Thank You</a:t>
            </a:r>
          </a:p>
        </p:txBody>
      </p:sp>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1226</TotalTime>
  <Words>1819</Words>
  <Application>Microsoft Office PowerPoint</Application>
  <PresentationFormat>Custom</PresentationFormat>
  <Paragraphs>170</Paragraphs>
  <Slides>17</Slides>
  <Notes>15</Notes>
  <HiddenSlides>0</HiddenSlides>
  <MMClips>14</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17</vt:i4>
      </vt:variant>
    </vt:vector>
  </HeadingPairs>
  <TitlesOfParts>
    <vt:vector size="27" baseType="lpstr">
      <vt:lpstr>Calibri</vt:lpstr>
      <vt:lpstr>Aptos</vt:lpstr>
      <vt:lpstr>Open Sans</vt:lpstr>
      <vt:lpstr>Open Sans Bold</vt:lpstr>
      <vt:lpstr>Cloud Bold</vt:lpstr>
      <vt:lpstr>Gill Sans MT</vt:lpstr>
      <vt:lpstr>Times New Roman</vt:lpstr>
      <vt:lpstr>Arial</vt:lpstr>
      <vt:lpstr>Cloud</vt:lpstr>
      <vt:lpstr>Gallery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Beige and Red Simple Modern Human Anatomy and Health Awareness Presentation</dc:title>
  <dc:creator>Stacilee</dc:creator>
  <cp:lastModifiedBy>Dell</cp:lastModifiedBy>
  <cp:revision>22</cp:revision>
  <dcterms:created xsi:type="dcterms:W3CDTF">2006-08-16T00:00:00Z</dcterms:created>
  <dcterms:modified xsi:type="dcterms:W3CDTF">2026-07-19T10:32:22Z</dcterms:modified>
  <dc:identifier>DAHPcqxMNoY</dc:identifier>
</cp:coreProperties>
</file>