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569" r:id="rId2"/>
    <p:sldId id="561" r:id="rId3"/>
    <p:sldId id="531" r:id="rId4"/>
    <p:sldId id="572" r:id="rId5"/>
    <p:sldId id="349" r:id="rId6"/>
    <p:sldId id="351" r:id="rId7"/>
    <p:sldId id="379" r:id="rId8"/>
    <p:sldId id="381" r:id="rId9"/>
    <p:sldId id="380" r:id="rId10"/>
    <p:sldId id="352" r:id="rId11"/>
    <p:sldId id="353" r:id="rId12"/>
    <p:sldId id="355" r:id="rId13"/>
    <p:sldId id="356" r:id="rId14"/>
    <p:sldId id="535" r:id="rId15"/>
    <p:sldId id="536" r:id="rId16"/>
    <p:sldId id="564" r:id="rId17"/>
    <p:sldId id="358" r:id="rId18"/>
    <p:sldId id="359" r:id="rId19"/>
    <p:sldId id="552" r:id="rId20"/>
    <p:sldId id="384" r:id="rId21"/>
    <p:sldId id="362" r:id="rId22"/>
    <p:sldId id="386" r:id="rId23"/>
    <p:sldId id="364" r:id="rId24"/>
    <p:sldId id="365" r:id="rId25"/>
    <p:sldId id="366" r:id="rId26"/>
    <p:sldId id="537" r:id="rId27"/>
    <p:sldId id="367" r:id="rId28"/>
    <p:sldId id="368" r:id="rId29"/>
    <p:sldId id="551" r:id="rId30"/>
    <p:sldId id="370" r:id="rId31"/>
    <p:sldId id="371" r:id="rId32"/>
    <p:sldId id="553" r:id="rId33"/>
    <p:sldId id="373" r:id="rId34"/>
    <p:sldId id="374" r:id="rId35"/>
    <p:sldId id="567" r:id="rId36"/>
    <p:sldId id="573" r:id="rId37"/>
    <p:sldId id="375" r:id="rId38"/>
    <p:sldId id="570" r:id="rId39"/>
    <p:sldId id="427" r:id="rId40"/>
    <p:sldId id="429" r:id="rId41"/>
    <p:sldId id="430" r:id="rId42"/>
    <p:sldId id="571" r:id="rId43"/>
    <p:sldId id="431" r:id="rId44"/>
    <p:sldId id="432" r:id="rId45"/>
    <p:sldId id="433" r:id="rId46"/>
    <p:sldId id="434" r:id="rId47"/>
    <p:sldId id="435" r:id="rId48"/>
    <p:sldId id="574" r:id="rId49"/>
    <p:sldId id="55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1" autoAdjust="0"/>
    <p:restoredTop sz="94660"/>
  </p:normalViewPr>
  <p:slideViewPr>
    <p:cSldViewPr snapToGrid="0">
      <p:cViewPr varScale="1">
        <p:scale>
          <a:sx n="65" d="100"/>
          <a:sy n="65" d="100"/>
        </p:scale>
        <p:origin x="78" y="78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_rels/data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ata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ata6.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0.svg"/><Relationship Id="rId5" Type="http://schemas.openxmlformats.org/officeDocument/2006/relationships/image" Target="../media/image13.png"/><Relationship Id="rId4" Type="http://schemas.openxmlformats.org/officeDocument/2006/relationships/image" Target="../media/image2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rawing6.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0.svg"/><Relationship Id="rId5" Type="http://schemas.openxmlformats.org/officeDocument/2006/relationships/image" Target="../media/image13.pn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coloredtext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5">
        <a:alpha val="0"/>
      </a:schemeClr>
    </dgm:fillClrLst>
    <dgm:linClrLst meth="repeat">
      <a:schemeClr val="accent5">
        <a:alpha val="0"/>
      </a:schemeClr>
    </dgm:linClrLst>
    <dgm:effectClrLst/>
    <dgm:txLinClrLst/>
    <dgm:txFillClrLst>
      <a:schemeClr val="accent5"/>
      <a:schemeClr val="accent6"/>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DE0085-634E-45E9-85EE-9DD2C742C46D}"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963D6E6D-9B24-4BAE-804A-94CA36BA2A4F}">
      <dgm:prSet/>
      <dgm:spPr/>
      <dgm:t>
        <a:bodyPr/>
        <a:lstStyle/>
        <a:p>
          <a:r>
            <a:rPr lang="en-US" b="0" i="0" dirty="0"/>
            <a:t>It is part of a teacher/lecturer’s role</a:t>
          </a:r>
          <a:endParaRPr lang="en-US" dirty="0"/>
        </a:p>
      </dgm:t>
    </dgm:pt>
    <dgm:pt modelId="{6E0FA5FF-AF49-475B-B011-D386C0D85F08}" type="parTrans" cxnId="{73680B56-48C0-4AE8-90B0-48B996B91239}">
      <dgm:prSet/>
      <dgm:spPr/>
      <dgm:t>
        <a:bodyPr/>
        <a:lstStyle/>
        <a:p>
          <a:endParaRPr lang="en-US"/>
        </a:p>
      </dgm:t>
    </dgm:pt>
    <dgm:pt modelId="{C1F77D8E-2133-426F-8535-FDC29879FB40}" type="sibTrans" cxnId="{73680B56-48C0-4AE8-90B0-48B996B91239}">
      <dgm:prSet/>
      <dgm:spPr/>
      <dgm:t>
        <a:bodyPr/>
        <a:lstStyle/>
        <a:p>
          <a:endParaRPr lang="en-US"/>
        </a:p>
      </dgm:t>
    </dgm:pt>
    <dgm:pt modelId="{C9719583-4345-4CDE-BE41-6283C545124C}">
      <dgm:prSet/>
      <dgm:spPr/>
      <dgm:t>
        <a:bodyPr/>
        <a:lstStyle/>
        <a:p>
          <a:r>
            <a:rPr lang="en-US" b="0" i="0" dirty="0"/>
            <a:t>You can see things in their natural context</a:t>
          </a:r>
          <a:endParaRPr lang="en-US" dirty="0"/>
        </a:p>
      </dgm:t>
    </dgm:pt>
    <dgm:pt modelId="{2C2A0DDD-0A33-4F01-94EF-3B18CE4B1AAE}" type="parTrans" cxnId="{EA28961C-7678-4AFA-9FA2-4C69DE31BDC4}">
      <dgm:prSet/>
      <dgm:spPr/>
      <dgm:t>
        <a:bodyPr/>
        <a:lstStyle/>
        <a:p>
          <a:endParaRPr lang="en-US"/>
        </a:p>
      </dgm:t>
    </dgm:pt>
    <dgm:pt modelId="{F792EB6A-3A51-4008-93D9-168ECE55B6E0}" type="sibTrans" cxnId="{EA28961C-7678-4AFA-9FA2-4C69DE31BDC4}">
      <dgm:prSet/>
      <dgm:spPr/>
      <dgm:t>
        <a:bodyPr/>
        <a:lstStyle/>
        <a:p>
          <a:endParaRPr lang="en-US"/>
        </a:p>
      </dgm:t>
    </dgm:pt>
    <dgm:pt modelId="{4393D8EA-769F-4530-98CF-879191AD0A52}">
      <dgm:prSet/>
      <dgm:spPr/>
      <dgm:t>
        <a:bodyPr/>
        <a:lstStyle/>
        <a:p>
          <a:r>
            <a:rPr lang="en-US" b="0" i="0" dirty="0"/>
            <a:t>You can see things that may escape conscious awareness</a:t>
          </a:r>
          <a:endParaRPr lang="en-US" dirty="0"/>
        </a:p>
      </dgm:t>
    </dgm:pt>
    <dgm:pt modelId="{828A994D-3D9C-4779-98E8-83D691969742}" type="parTrans" cxnId="{E2A727F5-0429-451A-AD8C-7A07B2A42DA2}">
      <dgm:prSet/>
      <dgm:spPr/>
      <dgm:t>
        <a:bodyPr/>
        <a:lstStyle/>
        <a:p>
          <a:endParaRPr lang="en-US"/>
        </a:p>
      </dgm:t>
    </dgm:pt>
    <dgm:pt modelId="{7BE91174-CC79-4A86-BE33-2D61CEB7DE30}" type="sibTrans" cxnId="{E2A727F5-0429-451A-AD8C-7A07B2A42DA2}">
      <dgm:prSet/>
      <dgm:spPr/>
      <dgm:t>
        <a:bodyPr/>
        <a:lstStyle/>
        <a:p>
          <a:endParaRPr lang="en-US"/>
        </a:p>
      </dgm:t>
    </dgm:pt>
    <dgm:pt modelId="{79826983-D4DF-46CA-854D-FB034D251A92}">
      <dgm:prSet/>
      <dgm:spPr/>
      <dgm:t>
        <a:bodyPr/>
        <a:lstStyle/>
        <a:p>
          <a:r>
            <a:rPr lang="en-US" b="0" i="0" dirty="0"/>
            <a:t>You can learn about things that people may be unwilling to talk about</a:t>
          </a:r>
          <a:endParaRPr lang="en-US" dirty="0"/>
        </a:p>
      </dgm:t>
    </dgm:pt>
    <dgm:pt modelId="{CA39BD33-997D-42C4-A513-6FFE0148F036}" type="parTrans" cxnId="{97820108-9414-4491-8EC7-2E687AFC449E}">
      <dgm:prSet/>
      <dgm:spPr/>
      <dgm:t>
        <a:bodyPr/>
        <a:lstStyle/>
        <a:p>
          <a:endParaRPr lang="en-US"/>
        </a:p>
      </dgm:t>
    </dgm:pt>
    <dgm:pt modelId="{3A70ACB9-0FEB-4F1B-B4E6-ED3163671277}" type="sibTrans" cxnId="{97820108-9414-4491-8EC7-2E687AFC449E}">
      <dgm:prSet/>
      <dgm:spPr/>
      <dgm:t>
        <a:bodyPr/>
        <a:lstStyle/>
        <a:p>
          <a:endParaRPr lang="en-US"/>
        </a:p>
      </dgm:t>
    </dgm:pt>
    <dgm:pt modelId="{AD2B981B-A071-4F4B-A13F-7D0C24559EE8}">
      <dgm:prSet/>
      <dgm:spPr/>
      <dgm:t>
        <a:bodyPr/>
        <a:lstStyle/>
        <a:p>
          <a:r>
            <a:rPr lang="en-US" b="0" i="0" dirty="0"/>
            <a:t>It can be inconspicuous and part of normal classroom routine</a:t>
          </a:r>
          <a:endParaRPr lang="en-US" dirty="0"/>
        </a:p>
      </dgm:t>
    </dgm:pt>
    <dgm:pt modelId="{8E3829A9-EF51-4853-AFE4-A500DF741B97}" type="parTrans" cxnId="{BB93E811-5AF6-47EC-A106-21CEDEE9B5F9}">
      <dgm:prSet/>
      <dgm:spPr/>
      <dgm:t>
        <a:bodyPr/>
        <a:lstStyle/>
        <a:p>
          <a:endParaRPr lang="en-US"/>
        </a:p>
      </dgm:t>
    </dgm:pt>
    <dgm:pt modelId="{20FDC3CF-3770-4E0B-8E24-105288FEA76E}" type="sibTrans" cxnId="{BB93E811-5AF6-47EC-A106-21CEDEE9B5F9}">
      <dgm:prSet/>
      <dgm:spPr/>
      <dgm:t>
        <a:bodyPr/>
        <a:lstStyle/>
        <a:p>
          <a:endParaRPr lang="en-US"/>
        </a:p>
      </dgm:t>
    </dgm:pt>
    <dgm:pt modelId="{A1A7688D-94BA-47D7-8C0F-FD8FDFC1DA58}">
      <dgm:prSet/>
      <dgm:spPr/>
      <dgm:t>
        <a:bodyPr/>
        <a:lstStyle/>
        <a:p>
          <a:r>
            <a:rPr lang="en-US" b="0" i="0" dirty="0"/>
            <a:t>It can be the least intrusive of all methods</a:t>
          </a:r>
          <a:endParaRPr lang="en-US" dirty="0"/>
        </a:p>
      </dgm:t>
    </dgm:pt>
    <dgm:pt modelId="{311686AF-D13D-4CB9-9C25-DE496F3AEB67}" type="parTrans" cxnId="{5AD2C679-AC77-4AA6-9528-1698106022E7}">
      <dgm:prSet/>
      <dgm:spPr/>
      <dgm:t>
        <a:bodyPr/>
        <a:lstStyle/>
        <a:p>
          <a:endParaRPr lang="en-US"/>
        </a:p>
      </dgm:t>
    </dgm:pt>
    <dgm:pt modelId="{EC5BCEE0-076F-4793-BD1B-948C9E9095E0}" type="sibTrans" cxnId="{5AD2C679-AC77-4AA6-9528-1698106022E7}">
      <dgm:prSet/>
      <dgm:spPr/>
      <dgm:t>
        <a:bodyPr/>
        <a:lstStyle/>
        <a:p>
          <a:endParaRPr lang="en-US"/>
        </a:p>
      </dgm:t>
    </dgm:pt>
    <dgm:pt modelId="{FB66249A-0CB1-46BF-BEB9-A12109B93970}">
      <dgm:prSet/>
      <dgm:spPr/>
      <dgm:t>
        <a:bodyPr/>
        <a:lstStyle/>
        <a:p>
          <a:endParaRPr lang="en-US" dirty="0"/>
        </a:p>
      </dgm:t>
    </dgm:pt>
    <dgm:pt modelId="{373CC8E8-19BB-4E43-AED7-19751A7DAD96}" type="parTrans" cxnId="{47816A72-F908-4DF8-BD01-E4566EC2B1D8}">
      <dgm:prSet/>
      <dgm:spPr/>
      <dgm:t>
        <a:bodyPr/>
        <a:lstStyle/>
        <a:p>
          <a:endParaRPr lang="en-US"/>
        </a:p>
      </dgm:t>
    </dgm:pt>
    <dgm:pt modelId="{8C02C9AD-D6FA-4878-B2A4-D6D410C0A847}" type="sibTrans" cxnId="{47816A72-F908-4DF8-BD01-E4566EC2B1D8}">
      <dgm:prSet/>
      <dgm:spPr/>
      <dgm:t>
        <a:bodyPr/>
        <a:lstStyle/>
        <a:p>
          <a:endParaRPr lang="en-US"/>
        </a:p>
      </dgm:t>
    </dgm:pt>
    <dgm:pt modelId="{E47DCE76-0D0F-407A-82CD-DDB6EC52553C}" type="pres">
      <dgm:prSet presAssocID="{6ADE0085-634E-45E9-85EE-9DD2C742C46D}" presName="vert0" presStyleCnt="0">
        <dgm:presLayoutVars>
          <dgm:dir/>
          <dgm:animOne val="branch"/>
          <dgm:animLvl val="lvl"/>
        </dgm:presLayoutVars>
      </dgm:prSet>
      <dgm:spPr/>
    </dgm:pt>
    <dgm:pt modelId="{8AFDE1EF-0D81-4C1C-8E94-EFF6B78F80B9}" type="pres">
      <dgm:prSet presAssocID="{963D6E6D-9B24-4BAE-804A-94CA36BA2A4F}" presName="thickLine" presStyleLbl="alignNode1" presStyleIdx="0" presStyleCnt="7"/>
      <dgm:spPr/>
    </dgm:pt>
    <dgm:pt modelId="{4CDB71E9-C4B2-4B59-873B-A2B2247E9D8E}" type="pres">
      <dgm:prSet presAssocID="{963D6E6D-9B24-4BAE-804A-94CA36BA2A4F}" presName="horz1" presStyleCnt="0"/>
      <dgm:spPr/>
    </dgm:pt>
    <dgm:pt modelId="{0749E7EA-0B48-4A69-A0E7-5C9D3CA1EF86}" type="pres">
      <dgm:prSet presAssocID="{963D6E6D-9B24-4BAE-804A-94CA36BA2A4F}" presName="tx1" presStyleLbl="revTx" presStyleIdx="0" presStyleCnt="7"/>
      <dgm:spPr/>
    </dgm:pt>
    <dgm:pt modelId="{8F43AAC8-BFED-4249-BC84-325660F4FBA6}" type="pres">
      <dgm:prSet presAssocID="{963D6E6D-9B24-4BAE-804A-94CA36BA2A4F}" presName="vert1" presStyleCnt="0"/>
      <dgm:spPr/>
    </dgm:pt>
    <dgm:pt modelId="{F6E1B940-FC5B-4010-9B31-50F16FABCDD6}" type="pres">
      <dgm:prSet presAssocID="{C9719583-4345-4CDE-BE41-6283C545124C}" presName="thickLine" presStyleLbl="alignNode1" presStyleIdx="1" presStyleCnt="7"/>
      <dgm:spPr/>
    </dgm:pt>
    <dgm:pt modelId="{F87C7E26-B369-4B9F-A4A6-EED1AAD2DFC8}" type="pres">
      <dgm:prSet presAssocID="{C9719583-4345-4CDE-BE41-6283C545124C}" presName="horz1" presStyleCnt="0"/>
      <dgm:spPr/>
    </dgm:pt>
    <dgm:pt modelId="{FAF7D39C-BD53-485F-9A10-9E3A61FF9212}" type="pres">
      <dgm:prSet presAssocID="{C9719583-4345-4CDE-BE41-6283C545124C}" presName="tx1" presStyleLbl="revTx" presStyleIdx="1" presStyleCnt="7"/>
      <dgm:spPr/>
    </dgm:pt>
    <dgm:pt modelId="{C246C849-F02E-42C7-91F6-AFEBCCD29B65}" type="pres">
      <dgm:prSet presAssocID="{C9719583-4345-4CDE-BE41-6283C545124C}" presName="vert1" presStyleCnt="0"/>
      <dgm:spPr/>
    </dgm:pt>
    <dgm:pt modelId="{B3F27721-DBA7-4421-8C5B-72ADF738A54C}" type="pres">
      <dgm:prSet presAssocID="{4393D8EA-769F-4530-98CF-879191AD0A52}" presName="thickLine" presStyleLbl="alignNode1" presStyleIdx="2" presStyleCnt="7"/>
      <dgm:spPr/>
    </dgm:pt>
    <dgm:pt modelId="{37D156CA-D94B-4FA3-85FB-F278B264DABB}" type="pres">
      <dgm:prSet presAssocID="{4393D8EA-769F-4530-98CF-879191AD0A52}" presName="horz1" presStyleCnt="0"/>
      <dgm:spPr/>
    </dgm:pt>
    <dgm:pt modelId="{C638B51F-7CED-431B-853A-7BF87EF7454C}" type="pres">
      <dgm:prSet presAssocID="{4393D8EA-769F-4530-98CF-879191AD0A52}" presName="tx1" presStyleLbl="revTx" presStyleIdx="2" presStyleCnt="7"/>
      <dgm:spPr/>
    </dgm:pt>
    <dgm:pt modelId="{B34EFD19-2CAC-433F-9187-16D63E66A4F3}" type="pres">
      <dgm:prSet presAssocID="{4393D8EA-769F-4530-98CF-879191AD0A52}" presName="vert1" presStyleCnt="0"/>
      <dgm:spPr/>
    </dgm:pt>
    <dgm:pt modelId="{14FC0B87-93C9-4B44-BE8A-7F553BA32D4A}" type="pres">
      <dgm:prSet presAssocID="{79826983-D4DF-46CA-854D-FB034D251A92}" presName="thickLine" presStyleLbl="alignNode1" presStyleIdx="3" presStyleCnt="7"/>
      <dgm:spPr/>
    </dgm:pt>
    <dgm:pt modelId="{4469A0F2-D3D1-4FAB-9428-F2C9F172DF07}" type="pres">
      <dgm:prSet presAssocID="{79826983-D4DF-46CA-854D-FB034D251A92}" presName="horz1" presStyleCnt="0"/>
      <dgm:spPr/>
    </dgm:pt>
    <dgm:pt modelId="{6AE31167-7645-4E4A-890C-4936BF85A762}" type="pres">
      <dgm:prSet presAssocID="{79826983-D4DF-46CA-854D-FB034D251A92}" presName="tx1" presStyleLbl="revTx" presStyleIdx="3" presStyleCnt="7"/>
      <dgm:spPr/>
    </dgm:pt>
    <dgm:pt modelId="{E8C9789B-8804-4E6C-98AA-A8FD26173E31}" type="pres">
      <dgm:prSet presAssocID="{79826983-D4DF-46CA-854D-FB034D251A92}" presName="vert1" presStyleCnt="0"/>
      <dgm:spPr/>
    </dgm:pt>
    <dgm:pt modelId="{8DB9CA13-1E82-4742-B15E-5E9DB0BF7B13}" type="pres">
      <dgm:prSet presAssocID="{AD2B981B-A071-4F4B-A13F-7D0C24559EE8}" presName="thickLine" presStyleLbl="alignNode1" presStyleIdx="4" presStyleCnt="7"/>
      <dgm:spPr/>
    </dgm:pt>
    <dgm:pt modelId="{DADDCFCE-BCD8-4C8E-86DD-F55CE1210F84}" type="pres">
      <dgm:prSet presAssocID="{AD2B981B-A071-4F4B-A13F-7D0C24559EE8}" presName="horz1" presStyleCnt="0"/>
      <dgm:spPr/>
    </dgm:pt>
    <dgm:pt modelId="{F10EACA6-052A-4805-A10D-FB81C276E955}" type="pres">
      <dgm:prSet presAssocID="{AD2B981B-A071-4F4B-A13F-7D0C24559EE8}" presName="tx1" presStyleLbl="revTx" presStyleIdx="4" presStyleCnt="7"/>
      <dgm:spPr/>
    </dgm:pt>
    <dgm:pt modelId="{E8FF7FEE-6151-4229-9865-8EFF5026B380}" type="pres">
      <dgm:prSet presAssocID="{AD2B981B-A071-4F4B-A13F-7D0C24559EE8}" presName="vert1" presStyleCnt="0"/>
      <dgm:spPr/>
    </dgm:pt>
    <dgm:pt modelId="{E2904968-0348-4251-A20E-A297D38ECD79}" type="pres">
      <dgm:prSet presAssocID="{A1A7688D-94BA-47D7-8C0F-FD8FDFC1DA58}" presName="thickLine" presStyleLbl="alignNode1" presStyleIdx="5" presStyleCnt="7"/>
      <dgm:spPr/>
    </dgm:pt>
    <dgm:pt modelId="{A0A84EF3-EEB0-466E-8DF5-0B3C0C17710E}" type="pres">
      <dgm:prSet presAssocID="{A1A7688D-94BA-47D7-8C0F-FD8FDFC1DA58}" presName="horz1" presStyleCnt="0"/>
      <dgm:spPr/>
    </dgm:pt>
    <dgm:pt modelId="{763D7A77-0133-4EE0-8E5A-68F0A14C4757}" type="pres">
      <dgm:prSet presAssocID="{A1A7688D-94BA-47D7-8C0F-FD8FDFC1DA58}" presName="tx1" presStyleLbl="revTx" presStyleIdx="5" presStyleCnt="7"/>
      <dgm:spPr/>
    </dgm:pt>
    <dgm:pt modelId="{D5FE3A7C-9EBD-4728-8448-64458586B42E}" type="pres">
      <dgm:prSet presAssocID="{A1A7688D-94BA-47D7-8C0F-FD8FDFC1DA58}" presName="vert1" presStyleCnt="0"/>
      <dgm:spPr/>
    </dgm:pt>
    <dgm:pt modelId="{E4DD874C-A195-4102-BEFC-2D67CACB7743}" type="pres">
      <dgm:prSet presAssocID="{FB66249A-0CB1-46BF-BEB9-A12109B93970}" presName="thickLine" presStyleLbl="alignNode1" presStyleIdx="6" presStyleCnt="7"/>
      <dgm:spPr/>
    </dgm:pt>
    <dgm:pt modelId="{B4B74ED9-0C34-468C-AA02-B7252B02D48B}" type="pres">
      <dgm:prSet presAssocID="{FB66249A-0CB1-46BF-BEB9-A12109B93970}" presName="horz1" presStyleCnt="0"/>
      <dgm:spPr/>
    </dgm:pt>
    <dgm:pt modelId="{18F8DEA8-7747-4247-AE2C-5A4612302B13}" type="pres">
      <dgm:prSet presAssocID="{FB66249A-0CB1-46BF-BEB9-A12109B93970}" presName="tx1" presStyleLbl="revTx" presStyleIdx="6" presStyleCnt="7"/>
      <dgm:spPr/>
    </dgm:pt>
    <dgm:pt modelId="{A13FF56D-C9CE-42AE-924F-8AAF1730F9D0}" type="pres">
      <dgm:prSet presAssocID="{FB66249A-0CB1-46BF-BEB9-A12109B93970}" presName="vert1" presStyleCnt="0"/>
      <dgm:spPr/>
    </dgm:pt>
  </dgm:ptLst>
  <dgm:cxnLst>
    <dgm:cxn modelId="{97820108-9414-4491-8EC7-2E687AFC449E}" srcId="{6ADE0085-634E-45E9-85EE-9DD2C742C46D}" destId="{79826983-D4DF-46CA-854D-FB034D251A92}" srcOrd="3" destOrd="0" parTransId="{CA39BD33-997D-42C4-A513-6FFE0148F036}" sibTransId="{3A70ACB9-0FEB-4F1B-B4E6-ED3163671277}"/>
    <dgm:cxn modelId="{45A4F009-7172-4482-BAB0-288B80DA3C8E}" type="presOf" srcId="{963D6E6D-9B24-4BAE-804A-94CA36BA2A4F}" destId="{0749E7EA-0B48-4A69-A0E7-5C9D3CA1EF86}" srcOrd="0" destOrd="0" presId="urn:microsoft.com/office/officeart/2008/layout/LinedList"/>
    <dgm:cxn modelId="{62D3AD0E-0735-492B-B731-6D70FC2F740F}" type="presOf" srcId="{79826983-D4DF-46CA-854D-FB034D251A92}" destId="{6AE31167-7645-4E4A-890C-4936BF85A762}" srcOrd="0" destOrd="0" presId="urn:microsoft.com/office/officeart/2008/layout/LinedList"/>
    <dgm:cxn modelId="{BB93E811-5AF6-47EC-A106-21CEDEE9B5F9}" srcId="{6ADE0085-634E-45E9-85EE-9DD2C742C46D}" destId="{AD2B981B-A071-4F4B-A13F-7D0C24559EE8}" srcOrd="4" destOrd="0" parTransId="{8E3829A9-EF51-4853-AFE4-A500DF741B97}" sibTransId="{20FDC3CF-3770-4E0B-8E24-105288FEA76E}"/>
    <dgm:cxn modelId="{EA28961C-7678-4AFA-9FA2-4C69DE31BDC4}" srcId="{6ADE0085-634E-45E9-85EE-9DD2C742C46D}" destId="{C9719583-4345-4CDE-BE41-6283C545124C}" srcOrd="1" destOrd="0" parTransId="{2C2A0DDD-0A33-4F01-94EF-3B18CE4B1AAE}" sibTransId="{F792EB6A-3A51-4008-93D9-168ECE55B6E0}"/>
    <dgm:cxn modelId="{06D2EA23-A92C-4D30-88CF-7BB47A2BC10B}" type="presOf" srcId="{FB66249A-0CB1-46BF-BEB9-A12109B93970}" destId="{18F8DEA8-7747-4247-AE2C-5A4612302B13}" srcOrd="0" destOrd="0" presId="urn:microsoft.com/office/officeart/2008/layout/LinedList"/>
    <dgm:cxn modelId="{866D9D31-1B9C-4497-803D-9F8E47647E10}" type="presOf" srcId="{C9719583-4345-4CDE-BE41-6283C545124C}" destId="{FAF7D39C-BD53-485F-9A10-9E3A61FF9212}" srcOrd="0" destOrd="0" presId="urn:microsoft.com/office/officeart/2008/layout/LinedList"/>
    <dgm:cxn modelId="{47816A72-F908-4DF8-BD01-E4566EC2B1D8}" srcId="{6ADE0085-634E-45E9-85EE-9DD2C742C46D}" destId="{FB66249A-0CB1-46BF-BEB9-A12109B93970}" srcOrd="6" destOrd="0" parTransId="{373CC8E8-19BB-4E43-AED7-19751A7DAD96}" sibTransId="{8C02C9AD-D6FA-4878-B2A4-D6D410C0A847}"/>
    <dgm:cxn modelId="{73680B56-48C0-4AE8-90B0-48B996B91239}" srcId="{6ADE0085-634E-45E9-85EE-9DD2C742C46D}" destId="{963D6E6D-9B24-4BAE-804A-94CA36BA2A4F}" srcOrd="0" destOrd="0" parTransId="{6E0FA5FF-AF49-475B-B011-D386C0D85F08}" sibTransId="{C1F77D8E-2133-426F-8535-FDC29879FB40}"/>
    <dgm:cxn modelId="{5AD2C679-AC77-4AA6-9528-1698106022E7}" srcId="{6ADE0085-634E-45E9-85EE-9DD2C742C46D}" destId="{A1A7688D-94BA-47D7-8C0F-FD8FDFC1DA58}" srcOrd="5" destOrd="0" parTransId="{311686AF-D13D-4CB9-9C25-DE496F3AEB67}" sibTransId="{EC5BCEE0-076F-4793-BD1B-948C9E9095E0}"/>
    <dgm:cxn modelId="{BE3E698C-A559-49F4-8B1F-CAF792AB9796}" type="presOf" srcId="{AD2B981B-A071-4F4B-A13F-7D0C24559EE8}" destId="{F10EACA6-052A-4805-A10D-FB81C276E955}" srcOrd="0" destOrd="0" presId="urn:microsoft.com/office/officeart/2008/layout/LinedList"/>
    <dgm:cxn modelId="{E319E5E5-D4FA-46EA-9526-742FAE2C4999}" type="presOf" srcId="{A1A7688D-94BA-47D7-8C0F-FD8FDFC1DA58}" destId="{763D7A77-0133-4EE0-8E5A-68F0A14C4757}" srcOrd="0" destOrd="0" presId="urn:microsoft.com/office/officeart/2008/layout/LinedList"/>
    <dgm:cxn modelId="{0F9C2FEC-ACBC-4259-9B04-E57F323B91A4}" type="presOf" srcId="{6ADE0085-634E-45E9-85EE-9DD2C742C46D}" destId="{E47DCE76-0D0F-407A-82CD-DDB6EC52553C}" srcOrd="0" destOrd="0" presId="urn:microsoft.com/office/officeart/2008/layout/LinedList"/>
    <dgm:cxn modelId="{E2A727F5-0429-451A-AD8C-7A07B2A42DA2}" srcId="{6ADE0085-634E-45E9-85EE-9DD2C742C46D}" destId="{4393D8EA-769F-4530-98CF-879191AD0A52}" srcOrd="2" destOrd="0" parTransId="{828A994D-3D9C-4779-98E8-83D691969742}" sibTransId="{7BE91174-CC79-4A86-BE33-2D61CEB7DE30}"/>
    <dgm:cxn modelId="{CA39CFF6-B7F8-4899-95BF-FC03A2B1B560}" type="presOf" srcId="{4393D8EA-769F-4530-98CF-879191AD0A52}" destId="{C638B51F-7CED-431B-853A-7BF87EF7454C}" srcOrd="0" destOrd="0" presId="urn:microsoft.com/office/officeart/2008/layout/LinedList"/>
    <dgm:cxn modelId="{4594B85C-32FE-44CB-A661-537FC9D4B3A7}" type="presParOf" srcId="{E47DCE76-0D0F-407A-82CD-DDB6EC52553C}" destId="{8AFDE1EF-0D81-4C1C-8E94-EFF6B78F80B9}" srcOrd="0" destOrd="0" presId="urn:microsoft.com/office/officeart/2008/layout/LinedList"/>
    <dgm:cxn modelId="{81726C3A-CC7D-49EB-8597-F51CCBF8097C}" type="presParOf" srcId="{E47DCE76-0D0F-407A-82CD-DDB6EC52553C}" destId="{4CDB71E9-C4B2-4B59-873B-A2B2247E9D8E}" srcOrd="1" destOrd="0" presId="urn:microsoft.com/office/officeart/2008/layout/LinedList"/>
    <dgm:cxn modelId="{101FCEB5-2235-4CCE-8719-393903130A99}" type="presParOf" srcId="{4CDB71E9-C4B2-4B59-873B-A2B2247E9D8E}" destId="{0749E7EA-0B48-4A69-A0E7-5C9D3CA1EF86}" srcOrd="0" destOrd="0" presId="urn:microsoft.com/office/officeart/2008/layout/LinedList"/>
    <dgm:cxn modelId="{D3F49431-DB7C-4E17-8AF7-BE86E89AF935}" type="presParOf" srcId="{4CDB71E9-C4B2-4B59-873B-A2B2247E9D8E}" destId="{8F43AAC8-BFED-4249-BC84-325660F4FBA6}" srcOrd="1" destOrd="0" presId="urn:microsoft.com/office/officeart/2008/layout/LinedList"/>
    <dgm:cxn modelId="{D24C4E45-DA52-4C47-B0EE-AF5FB54643C3}" type="presParOf" srcId="{E47DCE76-0D0F-407A-82CD-DDB6EC52553C}" destId="{F6E1B940-FC5B-4010-9B31-50F16FABCDD6}" srcOrd="2" destOrd="0" presId="urn:microsoft.com/office/officeart/2008/layout/LinedList"/>
    <dgm:cxn modelId="{CD1820F7-FEAD-4AAD-82F6-E1F75378E139}" type="presParOf" srcId="{E47DCE76-0D0F-407A-82CD-DDB6EC52553C}" destId="{F87C7E26-B369-4B9F-A4A6-EED1AAD2DFC8}" srcOrd="3" destOrd="0" presId="urn:microsoft.com/office/officeart/2008/layout/LinedList"/>
    <dgm:cxn modelId="{7884976C-1CD9-4D47-80C6-E5D78AB41B70}" type="presParOf" srcId="{F87C7E26-B369-4B9F-A4A6-EED1AAD2DFC8}" destId="{FAF7D39C-BD53-485F-9A10-9E3A61FF9212}" srcOrd="0" destOrd="0" presId="urn:microsoft.com/office/officeart/2008/layout/LinedList"/>
    <dgm:cxn modelId="{9F34AC79-E64C-48DB-AF30-6CF061FE7BB8}" type="presParOf" srcId="{F87C7E26-B369-4B9F-A4A6-EED1AAD2DFC8}" destId="{C246C849-F02E-42C7-91F6-AFEBCCD29B65}" srcOrd="1" destOrd="0" presId="urn:microsoft.com/office/officeart/2008/layout/LinedList"/>
    <dgm:cxn modelId="{E6DC5C7C-B3F1-412D-9D49-9FB899B9408B}" type="presParOf" srcId="{E47DCE76-0D0F-407A-82CD-DDB6EC52553C}" destId="{B3F27721-DBA7-4421-8C5B-72ADF738A54C}" srcOrd="4" destOrd="0" presId="urn:microsoft.com/office/officeart/2008/layout/LinedList"/>
    <dgm:cxn modelId="{40D7C6D8-4F95-4247-8A06-0C33BA080F55}" type="presParOf" srcId="{E47DCE76-0D0F-407A-82CD-DDB6EC52553C}" destId="{37D156CA-D94B-4FA3-85FB-F278B264DABB}" srcOrd="5" destOrd="0" presId="urn:microsoft.com/office/officeart/2008/layout/LinedList"/>
    <dgm:cxn modelId="{C576AE0B-62F3-4119-B9D0-65266CEF4B9C}" type="presParOf" srcId="{37D156CA-D94B-4FA3-85FB-F278B264DABB}" destId="{C638B51F-7CED-431B-853A-7BF87EF7454C}" srcOrd="0" destOrd="0" presId="urn:microsoft.com/office/officeart/2008/layout/LinedList"/>
    <dgm:cxn modelId="{F329DB05-5BE3-48CE-893F-A1354DFEFE2F}" type="presParOf" srcId="{37D156CA-D94B-4FA3-85FB-F278B264DABB}" destId="{B34EFD19-2CAC-433F-9187-16D63E66A4F3}" srcOrd="1" destOrd="0" presId="urn:microsoft.com/office/officeart/2008/layout/LinedList"/>
    <dgm:cxn modelId="{6CF77BDB-B2BB-4C27-AD10-078DF42DE4C3}" type="presParOf" srcId="{E47DCE76-0D0F-407A-82CD-DDB6EC52553C}" destId="{14FC0B87-93C9-4B44-BE8A-7F553BA32D4A}" srcOrd="6" destOrd="0" presId="urn:microsoft.com/office/officeart/2008/layout/LinedList"/>
    <dgm:cxn modelId="{C5626615-398A-448B-BE25-BDC2DC382975}" type="presParOf" srcId="{E47DCE76-0D0F-407A-82CD-DDB6EC52553C}" destId="{4469A0F2-D3D1-4FAB-9428-F2C9F172DF07}" srcOrd="7" destOrd="0" presId="urn:microsoft.com/office/officeart/2008/layout/LinedList"/>
    <dgm:cxn modelId="{612C2450-C50E-44F4-BFD1-A98D66770087}" type="presParOf" srcId="{4469A0F2-D3D1-4FAB-9428-F2C9F172DF07}" destId="{6AE31167-7645-4E4A-890C-4936BF85A762}" srcOrd="0" destOrd="0" presId="urn:microsoft.com/office/officeart/2008/layout/LinedList"/>
    <dgm:cxn modelId="{5E81F8EC-C238-46F4-8579-05BF8CD7D3E5}" type="presParOf" srcId="{4469A0F2-D3D1-4FAB-9428-F2C9F172DF07}" destId="{E8C9789B-8804-4E6C-98AA-A8FD26173E31}" srcOrd="1" destOrd="0" presId="urn:microsoft.com/office/officeart/2008/layout/LinedList"/>
    <dgm:cxn modelId="{78BC994A-E3D9-420E-95E2-3FBF4A62F269}" type="presParOf" srcId="{E47DCE76-0D0F-407A-82CD-DDB6EC52553C}" destId="{8DB9CA13-1E82-4742-B15E-5E9DB0BF7B13}" srcOrd="8" destOrd="0" presId="urn:microsoft.com/office/officeart/2008/layout/LinedList"/>
    <dgm:cxn modelId="{4E126DD7-C97E-4E38-8173-3029690DC6F4}" type="presParOf" srcId="{E47DCE76-0D0F-407A-82CD-DDB6EC52553C}" destId="{DADDCFCE-BCD8-4C8E-86DD-F55CE1210F84}" srcOrd="9" destOrd="0" presId="urn:microsoft.com/office/officeart/2008/layout/LinedList"/>
    <dgm:cxn modelId="{0460BFD5-5C1F-44D8-82F4-F863E667388B}" type="presParOf" srcId="{DADDCFCE-BCD8-4C8E-86DD-F55CE1210F84}" destId="{F10EACA6-052A-4805-A10D-FB81C276E955}" srcOrd="0" destOrd="0" presId="urn:microsoft.com/office/officeart/2008/layout/LinedList"/>
    <dgm:cxn modelId="{6C57651A-C59D-46EC-8169-4F492C8823DD}" type="presParOf" srcId="{DADDCFCE-BCD8-4C8E-86DD-F55CE1210F84}" destId="{E8FF7FEE-6151-4229-9865-8EFF5026B380}" srcOrd="1" destOrd="0" presId="urn:microsoft.com/office/officeart/2008/layout/LinedList"/>
    <dgm:cxn modelId="{AFAE59D5-232E-4DA4-A52D-4217F3A875F2}" type="presParOf" srcId="{E47DCE76-0D0F-407A-82CD-DDB6EC52553C}" destId="{E2904968-0348-4251-A20E-A297D38ECD79}" srcOrd="10" destOrd="0" presId="urn:microsoft.com/office/officeart/2008/layout/LinedList"/>
    <dgm:cxn modelId="{526C8E30-AC1F-4A33-9A99-4558082D21CB}" type="presParOf" srcId="{E47DCE76-0D0F-407A-82CD-DDB6EC52553C}" destId="{A0A84EF3-EEB0-466E-8DF5-0B3C0C17710E}" srcOrd="11" destOrd="0" presId="urn:microsoft.com/office/officeart/2008/layout/LinedList"/>
    <dgm:cxn modelId="{065FAA91-454D-41D3-AAC6-70C281517557}" type="presParOf" srcId="{A0A84EF3-EEB0-466E-8DF5-0B3C0C17710E}" destId="{763D7A77-0133-4EE0-8E5A-68F0A14C4757}" srcOrd="0" destOrd="0" presId="urn:microsoft.com/office/officeart/2008/layout/LinedList"/>
    <dgm:cxn modelId="{204E0E45-6087-4CC6-9714-DFCEA57A1827}" type="presParOf" srcId="{A0A84EF3-EEB0-466E-8DF5-0B3C0C17710E}" destId="{D5FE3A7C-9EBD-4728-8448-64458586B42E}" srcOrd="1" destOrd="0" presId="urn:microsoft.com/office/officeart/2008/layout/LinedList"/>
    <dgm:cxn modelId="{ED64CB34-3516-4CFA-A37C-0B973970C1F1}" type="presParOf" srcId="{E47DCE76-0D0F-407A-82CD-DDB6EC52553C}" destId="{E4DD874C-A195-4102-BEFC-2D67CACB7743}" srcOrd="12" destOrd="0" presId="urn:microsoft.com/office/officeart/2008/layout/LinedList"/>
    <dgm:cxn modelId="{B67106BF-ECD3-4824-97E4-D897CF5CD763}" type="presParOf" srcId="{E47DCE76-0D0F-407A-82CD-DDB6EC52553C}" destId="{B4B74ED9-0C34-468C-AA02-B7252B02D48B}" srcOrd="13" destOrd="0" presId="urn:microsoft.com/office/officeart/2008/layout/LinedList"/>
    <dgm:cxn modelId="{E34B8485-76BD-4D5B-89C0-2BE0DDDC95A9}" type="presParOf" srcId="{B4B74ED9-0C34-468C-AA02-B7252B02D48B}" destId="{18F8DEA8-7747-4247-AE2C-5A4612302B13}" srcOrd="0" destOrd="0" presId="urn:microsoft.com/office/officeart/2008/layout/LinedList"/>
    <dgm:cxn modelId="{564E0AA4-A02A-4689-AC93-E5339D7A3947}" type="presParOf" srcId="{B4B74ED9-0C34-468C-AA02-B7252B02D48B}" destId="{A13FF56D-C9CE-42AE-924F-8AAF1730F9D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83DFA0-43E6-4D98-B851-2F2E9B4926FF}"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n-US"/>
        </a:p>
      </dgm:t>
    </dgm:pt>
    <dgm:pt modelId="{D3516843-054E-43E2-932D-A9F940052003}">
      <dgm:prSet/>
      <dgm:spPr/>
      <dgm:t>
        <a:bodyPr/>
        <a:lstStyle/>
        <a:p>
          <a:r>
            <a:rPr lang="en-GB" dirty="0"/>
            <a:t>(a) observers, no matter how experienced, are unable to identify successful teachers </a:t>
          </a:r>
          <a:endParaRPr lang="en-US" dirty="0"/>
        </a:p>
      </dgm:t>
    </dgm:pt>
    <dgm:pt modelId="{57192A20-D8F7-49DE-84D1-E9358A38E408}" type="parTrans" cxnId="{43FFA0C5-1038-466B-824A-62813F4C1AB6}">
      <dgm:prSet/>
      <dgm:spPr/>
      <dgm:t>
        <a:bodyPr/>
        <a:lstStyle/>
        <a:p>
          <a:endParaRPr lang="en-US"/>
        </a:p>
      </dgm:t>
    </dgm:pt>
    <dgm:pt modelId="{5B601F12-F470-4213-9C02-71EB771D5859}" type="sibTrans" cxnId="{43FFA0C5-1038-466B-824A-62813F4C1AB6}">
      <dgm:prSet/>
      <dgm:spPr/>
      <dgm:t>
        <a:bodyPr/>
        <a:lstStyle/>
        <a:p>
          <a:endParaRPr lang="en-US" dirty="0"/>
        </a:p>
      </dgm:t>
    </dgm:pt>
    <dgm:pt modelId="{2E08A0F2-6D4D-4539-906D-735ACA1DCCB5}">
      <dgm:prSet/>
      <dgm:spPr/>
      <dgm:t>
        <a:bodyPr/>
        <a:lstStyle/>
        <a:p>
          <a:r>
            <a:rPr lang="en-GB" dirty="0"/>
            <a:t>(b) certain cognitive operations may be contributing to this outcome</a:t>
          </a:r>
          <a:endParaRPr lang="en-US" dirty="0"/>
        </a:p>
      </dgm:t>
    </dgm:pt>
    <dgm:pt modelId="{01673753-523C-4ED8-BBE4-8C798C028EB2}" type="parTrans" cxnId="{97CBC27C-E3EE-400B-B3E6-CAC15AB0A014}">
      <dgm:prSet/>
      <dgm:spPr/>
      <dgm:t>
        <a:bodyPr/>
        <a:lstStyle/>
        <a:p>
          <a:endParaRPr lang="en-US"/>
        </a:p>
      </dgm:t>
    </dgm:pt>
    <dgm:pt modelId="{5046FBBA-7CC4-493C-BAEE-5720137B1518}" type="sibTrans" cxnId="{97CBC27C-E3EE-400B-B3E6-CAC15AB0A014}">
      <dgm:prSet/>
      <dgm:spPr/>
      <dgm:t>
        <a:bodyPr/>
        <a:lstStyle/>
        <a:p>
          <a:endParaRPr lang="en-US"/>
        </a:p>
      </dgm:t>
    </dgm:pt>
    <dgm:pt modelId="{961354CA-EC75-4700-8A70-03ACE8E0ACF1}" type="pres">
      <dgm:prSet presAssocID="{DA83DFA0-43E6-4D98-B851-2F2E9B4926FF}" presName="outerComposite" presStyleCnt="0">
        <dgm:presLayoutVars>
          <dgm:chMax val="5"/>
          <dgm:dir/>
          <dgm:resizeHandles val="exact"/>
        </dgm:presLayoutVars>
      </dgm:prSet>
      <dgm:spPr/>
    </dgm:pt>
    <dgm:pt modelId="{D0732CA6-9E8B-4051-8BE2-A9D9A157DC3A}" type="pres">
      <dgm:prSet presAssocID="{DA83DFA0-43E6-4D98-B851-2F2E9B4926FF}" presName="dummyMaxCanvas" presStyleCnt="0">
        <dgm:presLayoutVars/>
      </dgm:prSet>
      <dgm:spPr/>
    </dgm:pt>
    <dgm:pt modelId="{33850BD4-BBBF-4480-BB2E-00C59798D690}" type="pres">
      <dgm:prSet presAssocID="{DA83DFA0-43E6-4D98-B851-2F2E9B4926FF}" presName="TwoNodes_1" presStyleLbl="node1" presStyleIdx="0" presStyleCnt="2">
        <dgm:presLayoutVars>
          <dgm:bulletEnabled val="1"/>
        </dgm:presLayoutVars>
      </dgm:prSet>
      <dgm:spPr/>
    </dgm:pt>
    <dgm:pt modelId="{9F7A4416-0F2A-4C54-9FEA-794D832C153C}" type="pres">
      <dgm:prSet presAssocID="{DA83DFA0-43E6-4D98-B851-2F2E9B4926FF}" presName="TwoNodes_2" presStyleLbl="node1" presStyleIdx="1" presStyleCnt="2" custScaleX="104441">
        <dgm:presLayoutVars>
          <dgm:bulletEnabled val="1"/>
        </dgm:presLayoutVars>
      </dgm:prSet>
      <dgm:spPr/>
    </dgm:pt>
    <dgm:pt modelId="{EC7D6CCB-E7C4-4A36-B07A-C684A5964925}" type="pres">
      <dgm:prSet presAssocID="{DA83DFA0-43E6-4D98-B851-2F2E9B4926FF}" presName="TwoConn_1-2" presStyleLbl="fgAccFollowNode1" presStyleIdx="0" presStyleCnt="1">
        <dgm:presLayoutVars>
          <dgm:bulletEnabled val="1"/>
        </dgm:presLayoutVars>
      </dgm:prSet>
      <dgm:spPr/>
    </dgm:pt>
    <dgm:pt modelId="{CEEA3FAC-8533-4134-989A-EA122A5E0A1C}" type="pres">
      <dgm:prSet presAssocID="{DA83DFA0-43E6-4D98-B851-2F2E9B4926FF}" presName="TwoNodes_1_text" presStyleLbl="node1" presStyleIdx="1" presStyleCnt="2">
        <dgm:presLayoutVars>
          <dgm:bulletEnabled val="1"/>
        </dgm:presLayoutVars>
      </dgm:prSet>
      <dgm:spPr/>
    </dgm:pt>
    <dgm:pt modelId="{5CD11553-114C-4216-BA34-2BE8F7CA8734}" type="pres">
      <dgm:prSet presAssocID="{DA83DFA0-43E6-4D98-B851-2F2E9B4926FF}" presName="TwoNodes_2_text" presStyleLbl="node1" presStyleIdx="1" presStyleCnt="2">
        <dgm:presLayoutVars>
          <dgm:bulletEnabled val="1"/>
        </dgm:presLayoutVars>
      </dgm:prSet>
      <dgm:spPr/>
    </dgm:pt>
  </dgm:ptLst>
  <dgm:cxnLst>
    <dgm:cxn modelId="{3AE7854C-39EE-4BAB-A9A1-C5AD138F7AAF}" type="presOf" srcId="{DA83DFA0-43E6-4D98-B851-2F2E9B4926FF}" destId="{961354CA-EC75-4700-8A70-03ACE8E0ACF1}" srcOrd="0" destOrd="0" presId="urn:microsoft.com/office/officeart/2005/8/layout/vProcess5"/>
    <dgm:cxn modelId="{97CBC27C-E3EE-400B-B3E6-CAC15AB0A014}" srcId="{DA83DFA0-43E6-4D98-B851-2F2E9B4926FF}" destId="{2E08A0F2-6D4D-4539-906D-735ACA1DCCB5}" srcOrd="1" destOrd="0" parTransId="{01673753-523C-4ED8-BBE4-8C798C028EB2}" sibTransId="{5046FBBA-7CC4-493C-BAEE-5720137B1518}"/>
    <dgm:cxn modelId="{95401AAF-34DB-4932-B025-FD772F6C9921}" type="presOf" srcId="{5B601F12-F470-4213-9C02-71EB771D5859}" destId="{EC7D6CCB-E7C4-4A36-B07A-C684A5964925}" srcOrd="0" destOrd="0" presId="urn:microsoft.com/office/officeart/2005/8/layout/vProcess5"/>
    <dgm:cxn modelId="{BEB228B4-F35E-4FD4-8A42-775D97CE12BF}" type="presOf" srcId="{D3516843-054E-43E2-932D-A9F940052003}" destId="{CEEA3FAC-8533-4134-989A-EA122A5E0A1C}" srcOrd="1" destOrd="0" presId="urn:microsoft.com/office/officeart/2005/8/layout/vProcess5"/>
    <dgm:cxn modelId="{CD3C6BB9-C547-484C-8488-8AA5183034FB}" type="presOf" srcId="{D3516843-054E-43E2-932D-A9F940052003}" destId="{33850BD4-BBBF-4480-BB2E-00C59798D690}" srcOrd="0" destOrd="0" presId="urn:microsoft.com/office/officeart/2005/8/layout/vProcess5"/>
    <dgm:cxn modelId="{43FFA0C5-1038-466B-824A-62813F4C1AB6}" srcId="{DA83DFA0-43E6-4D98-B851-2F2E9B4926FF}" destId="{D3516843-054E-43E2-932D-A9F940052003}" srcOrd="0" destOrd="0" parTransId="{57192A20-D8F7-49DE-84D1-E9358A38E408}" sibTransId="{5B601F12-F470-4213-9C02-71EB771D5859}"/>
    <dgm:cxn modelId="{8790DBDB-A00C-43DC-89EF-6AE588C5188B}" type="presOf" srcId="{2E08A0F2-6D4D-4539-906D-735ACA1DCCB5}" destId="{9F7A4416-0F2A-4C54-9FEA-794D832C153C}" srcOrd="0" destOrd="0" presId="urn:microsoft.com/office/officeart/2005/8/layout/vProcess5"/>
    <dgm:cxn modelId="{22D900ED-A62E-4ECF-AF2B-2317A21D41EE}" type="presOf" srcId="{2E08A0F2-6D4D-4539-906D-735ACA1DCCB5}" destId="{5CD11553-114C-4216-BA34-2BE8F7CA8734}" srcOrd="1" destOrd="0" presId="urn:microsoft.com/office/officeart/2005/8/layout/vProcess5"/>
    <dgm:cxn modelId="{3E4288D9-BC37-4117-917E-AD71778DB1E0}" type="presParOf" srcId="{961354CA-EC75-4700-8A70-03ACE8E0ACF1}" destId="{D0732CA6-9E8B-4051-8BE2-A9D9A157DC3A}" srcOrd="0" destOrd="0" presId="urn:microsoft.com/office/officeart/2005/8/layout/vProcess5"/>
    <dgm:cxn modelId="{DC54D176-841B-489F-B610-058E10E17774}" type="presParOf" srcId="{961354CA-EC75-4700-8A70-03ACE8E0ACF1}" destId="{33850BD4-BBBF-4480-BB2E-00C59798D690}" srcOrd="1" destOrd="0" presId="urn:microsoft.com/office/officeart/2005/8/layout/vProcess5"/>
    <dgm:cxn modelId="{F74D0AEF-C3DD-484A-8B1F-151FE47B1BE9}" type="presParOf" srcId="{961354CA-EC75-4700-8A70-03ACE8E0ACF1}" destId="{9F7A4416-0F2A-4C54-9FEA-794D832C153C}" srcOrd="2" destOrd="0" presId="urn:microsoft.com/office/officeart/2005/8/layout/vProcess5"/>
    <dgm:cxn modelId="{36E8363E-2FEC-475D-BDDD-5CD6D7B5804C}" type="presParOf" srcId="{961354CA-EC75-4700-8A70-03ACE8E0ACF1}" destId="{EC7D6CCB-E7C4-4A36-B07A-C684A5964925}" srcOrd="3" destOrd="0" presId="urn:microsoft.com/office/officeart/2005/8/layout/vProcess5"/>
    <dgm:cxn modelId="{EF3B9245-9B59-4167-8C03-F1BD4D1625AD}" type="presParOf" srcId="{961354CA-EC75-4700-8A70-03ACE8E0ACF1}" destId="{CEEA3FAC-8533-4134-989A-EA122A5E0A1C}" srcOrd="4" destOrd="0" presId="urn:microsoft.com/office/officeart/2005/8/layout/vProcess5"/>
    <dgm:cxn modelId="{9C3AE38E-6C44-41E2-9B45-F78235F33427}" type="presParOf" srcId="{961354CA-EC75-4700-8A70-03ACE8E0ACF1}" destId="{5CD11553-114C-4216-BA34-2BE8F7CA8734}"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C2709D-136C-4ED5-B770-F5057C5126AF}"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2852E10-DD7F-43CD-B35C-ED769249D81F}">
      <dgm:prSet/>
      <dgm:spPr/>
      <dgm:t>
        <a:bodyPr/>
        <a:lstStyle/>
        <a:p>
          <a:pPr>
            <a:defRPr cap="all"/>
          </a:pPr>
          <a:r>
            <a:rPr lang="en-GB" b="0" i="0" dirty="0"/>
            <a:t>Qualitative observation</a:t>
          </a:r>
          <a:endParaRPr lang="en-US" dirty="0"/>
        </a:p>
      </dgm:t>
    </dgm:pt>
    <dgm:pt modelId="{6BA2F784-8533-4C7D-BE8C-2CB5837DF2A3}" type="parTrans" cxnId="{C1029A98-E95D-463F-B206-0160706D8250}">
      <dgm:prSet/>
      <dgm:spPr/>
      <dgm:t>
        <a:bodyPr/>
        <a:lstStyle/>
        <a:p>
          <a:endParaRPr lang="en-US"/>
        </a:p>
      </dgm:t>
    </dgm:pt>
    <dgm:pt modelId="{676DBA57-C3DC-4E03-84AC-143EF8C0758D}" type="sibTrans" cxnId="{C1029A98-E95D-463F-B206-0160706D8250}">
      <dgm:prSet/>
      <dgm:spPr/>
      <dgm:t>
        <a:bodyPr/>
        <a:lstStyle/>
        <a:p>
          <a:endParaRPr lang="en-US"/>
        </a:p>
      </dgm:t>
    </dgm:pt>
    <dgm:pt modelId="{FD0C5604-9BD3-4EB1-97FC-1D579F7EF147}">
      <dgm:prSet/>
      <dgm:spPr/>
      <dgm:t>
        <a:bodyPr/>
        <a:lstStyle/>
        <a:p>
          <a:pPr>
            <a:defRPr cap="all"/>
          </a:pPr>
          <a:r>
            <a:rPr lang="en-GB" b="0" i="0" dirty="0"/>
            <a:t>Quantitative observation</a:t>
          </a:r>
          <a:endParaRPr lang="en-US" dirty="0"/>
        </a:p>
      </dgm:t>
    </dgm:pt>
    <dgm:pt modelId="{BAE4DAB8-5F2E-48F1-8834-C2AC087F1FA9}" type="parTrans" cxnId="{F5E275C2-0E71-4299-A69B-13B57891DEB0}">
      <dgm:prSet/>
      <dgm:spPr/>
      <dgm:t>
        <a:bodyPr/>
        <a:lstStyle/>
        <a:p>
          <a:endParaRPr lang="en-US"/>
        </a:p>
      </dgm:t>
    </dgm:pt>
    <dgm:pt modelId="{D53010CD-5DDE-4AF4-BB30-0C75B597C272}" type="sibTrans" cxnId="{F5E275C2-0E71-4299-A69B-13B57891DEB0}">
      <dgm:prSet/>
      <dgm:spPr/>
      <dgm:t>
        <a:bodyPr/>
        <a:lstStyle/>
        <a:p>
          <a:endParaRPr lang="en-US"/>
        </a:p>
      </dgm:t>
    </dgm:pt>
    <dgm:pt modelId="{8CE8C9B8-4604-42A0-BF65-D202BB5CF10F}" type="pres">
      <dgm:prSet presAssocID="{3DC2709D-136C-4ED5-B770-F5057C5126AF}" presName="root" presStyleCnt="0">
        <dgm:presLayoutVars>
          <dgm:dir/>
          <dgm:resizeHandles val="exact"/>
        </dgm:presLayoutVars>
      </dgm:prSet>
      <dgm:spPr/>
    </dgm:pt>
    <dgm:pt modelId="{662C0E7C-CB4B-4178-8BC6-9F45D565C5A6}" type="pres">
      <dgm:prSet presAssocID="{42852E10-DD7F-43CD-B35C-ED769249D81F}" presName="compNode" presStyleCnt="0"/>
      <dgm:spPr/>
    </dgm:pt>
    <dgm:pt modelId="{A2814A1A-50CB-4A42-AA6B-011D8B5118E9}" type="pres">
      <dgm:prSet presAssocID="{42852E10-DD7F-43CD-B35C-ED769249D81F}" presName="iconBgRect" presStyleLbl="bgShp" presStyleIdx="0" presStyleCnt="2"/>
      <dgm:spPr/>
    </dgm:pt>
    <dgm:pt modelId="{1E79223E-62DF-48D6-84C1-B3904D069BB1}" type="pres">
      <dgm:prSet presAssocID="{42852E10-DD7F-43CD-B35C-ED769249D81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ye"/>
        </a:ext>
      </dgm:extLst>
    </dgm:pt>
    <dgm:pt modelId="{B7492C0B-A15F-44A7-ADCB-6F60AF3F3421}" type="pres">
      <dgm:prSet presAssocID="{42852E10-DD7F-43CD-B35C-ED769249D81F}" presName="spaceRect" presStyleCnt="0"/>
      <dgm:spPr/>
    </dgm:pt>
    <dgm:pt modelId="{97BF4E16-A841-45EB-A47F-59304C3A3319}" type="pres">
      <dgm:prSet presAssocID="{42852E10-DD7F-43CD-B35C-ED769249D81F}" presName="textRect" presStyleLbl="revTx" presStyleIdx="0" presStyleCnt="2">
        <dgm:presLayoutVars>
          <dgm:chMax val="1"/>
          <dgm:chPref val="1"/>
        </dgm:presLayoutVars>
      </dgm:prSet>
      <dgm:spPr/>
    </dgm:pt>
    <dgm:pt modelId="{92582AB0-46B7-4F48-A0EE-7A91BF301959}" type="pres">
      <dgm:prSet presAssocID="{676DBA57-C3DC-4E03-84AC-143EF8C0758D}" presName="sibTrans" presStyleCnt="0"/>
      <dgm:spPr/>
    </dgm:pt>
    <dgm:pt modelId="{5AEF3791-3649-425C-B8EE-CC2033D6FD03}" type="pres">
      <dgm:prSet presAssocID="{FD0C5604-9BD3-4EB1-97FC-1D579F7EF147}" presName="compNode" presStyleCnt="0"/>
      <dgm:spPr/>
    </dgm:pt>
    <dgm:pt modelId="{045D9AAB-0B3B-420B-9688-B2046B4AA596}" type="pres">
      <dgm:prSet presAssocID="{FD0C5604-9BD3-4EB1-97FC-1D579F7EF147}" presName="iconBgRect" presStyleLbl="bgShp" presStyleIdx="1" presStyleCnt="2"/>
      <dgm:spPr/>
    </dgm:pt>
    <dgm:pt modelId="{3FB7571C-609B-474E-ACED-1BEE9B18E991}" type="pres">
      <dgm:prSet presAssocID="{FD0C5604-9BD3-4EB1-97FC-1D579F7EF14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chart"/>
        </a:ext>
      </dgm:extLst>
    </dgm:pt>
    <dgm:pt modelId="{F7DD398D-CCE7-4B79-A832-180CFC9A043D}" type="pres">
      <dgm:prSet presAssocID="{FD0C5604-9BD3-4EB1-97FC-1D579F7EF147}" presName="spaceRect" presStyleCnt="0"/>
      <dgm:spPr/>
    </dgm:pt>
    <dgm:pt modelId="{1149D8AA-C352-4F06-A5B0-DA81EBBD930E}" type="pres">
      <dgm:prSet presAssocID="{FD0C5604-9BD3-4EB1-97FC-1D579F7EF147}" presName="textRect" presStyleLbl="revTx" presStyleIdx="1" presStyleCnt="2">
        <dgm:presLayoutVars>
          <dgm:chMax val="1"/>
          <dgm:chPref val="1"/>
        </dgm:presLayoutVars>
      </dgm:prSet>
      <dgm:spPr/>
    </dgm:pt>
  </dgm:ptLst>
  <dgm:cxnLst>
    <dgm:cxn modelId="{ED34616A-543E-4D90-A021-81E642BB4E31}" type="presOf" srcId="{FD0C5604-9BD3-4EB1-97FC-1D579F7EF147}" destId="{1149D8AA-C352-4F06-A5B0-DA81EBBD930E}" srcOrd="0" destOrd="0" presId="urn:microsoft.com/office/officeart/2018/5/layout/IconCircleLabelList"/>
    <dgm:cxn modelId="{ACB9466A-8EBF-45D5-8556-341247857301}" type="presOf" srcId="{3DC2709D-136C-4ED5-B770-F5057C5126AF}" destId="{8CE8C9B8-4604-42A0-BF65-D202BB5CF10F}" srcOrd="0" destOrd="0" presId="urn:microsoft.com/office/officeart/2018/5/layout/IconCircleLabelList"/>
    <dgm:cxn modelId="{C1029A98-E95D-463F-B206-0160706D8250}" srcId="{3DC2709D-136C-4ED5-B770-F5057C5126AF}" destId="{42852E10-DD7F-43CD-B35C-ED769249D81F}" srcOrd="0" destOrd="0" parTransId="{6BA2F784-8533-4C7D-BE8C-2CB5837DF2A3}" sibTransId="{676DBA57-C3DC-4E03-84AC-143EF8C0758D}"/>
    <dgm:cxn modelId="{0E6A29C2-4983-4032-B45F-8BA9F77F43CC}" type="presOf" srcId="{42852E10-DD7F-43CD-B35C-ED769249D81F}" destId="{97BF4E16-A841-45EB-A47F-59304C3A3319}" srcOrd="0" destOrd="0" presId="urn:microsoft.com/office/officeart/2018/5/layout/IconCircleLabelList"/>
    <dgm:cxn modelId="{F5E275C2-0E71-4299-A69B-13B57891DEB0}" srcId="{3DC2709D-136C-4ED5-B770-F5057C5126AF}" destId="{FD0C5604-9BD3-4EB1-97FC-1D579F7EF147}" srcOrd="1" destOrd="0" parTransId="{BAE4DAB8-5F2E-48F1-8834-C2AC087F1FA9}" sibTransId="{D53010CD-5DDE-4AF4-BB30-0C75B597C272}"/>
    <dgm:cxn modelId="{5EAC15BF-25C2-44CF-88FC-50C347F6FEA5}" type="presParOf" srcId="{8CE8C9B8-4604-42A0-BF65-D202BB5CF10F}" destId="{662C0E7C-CB4B-4178-8BC6-9F45D565C5A6}" srcOrd="0" destOrd="0" presId="urn:microsoft.com/office/officeart/2018/5/layout/IconCircleLabelList"/>
    <dgm:cxn modelId="{2FCF4786-6258-4A61-B46C-ACC39A193ED1}" type="presParOf" srcId="{662C0E7C-CB4B-4178-8BC6-9F45D565C5A6}" destId="{A2814A1A-50CB-4A42-AA6B-011D8B5118E9}" srcOrd="0" destOrd="0" presId="urn:microsoft.com/office/officeart/2018/5/layout/IconCircleLabelList"/>
    <dgm:cxn modelId="{45D6B721-F277-4A19-9966-E9E2FE307D52}" type="presParOf" srcId="{662C0E7C-CB4B-4178-8BC6-9F45D565C5A6}" destId="{1E79223E-62DF-48D6-84C1-B3904D069BB1}" srcOrd="1" destOrd="0" presId="urn:microsoft.com/office/officeart/2018/5/layout/IconCircleLabelList"/>
    <dgm:cxn modelId="{E1C14D2C-1C29-4B9D-957B-52FA939CA7EA}" type="presParOf" srcId="{662C0E7C-CB4B-4178-8BC6-9F45D565C5A6}" destId="{B7492C0B-A15F-44A7-ADCB-6F60AF3F3421}" srcOrd="2" destOrd="0" presId="urn:microsoft.com/office/officeart/2018/5/layout/IconCircleLabelList"/>
    <dgm:cxn modelId="{93628619-6D2B-41B8-8852-ECCCB8C9BE7C}" type="presParOf" srcId="{662C0E7C-CB4B-4178-8BC6-9F45D565C5A6}" destId="{97BF4E16-A841-45EB-A47F-59304C3A3319}" srcOrd="3" destOrd="0" presId="urn:microsoft.com/office/officeart/2018/5/layout/IconCircleLabelList"/>
    <dgm:cxn modelId="{9C96CC82-DD8F-4263-A595-A3B1AFC96EA5}" type="presParOf" srcId="{8CE8C9B8-4604-42A0-BF65-D202BB5CF10F}" destId="{92582AB0-46B7-4F48-A0EE-7A91BF301959}" srcOrd="1" destOrd="0" presId="urn:microsoft.com/office/officeart/2018/5/layout/IconCircleLabelList"/>
    <dgm:cxn modelId="{F8B60754-69AB-4FB8-BEBA-9BEC5AAFC3D2}" type="presParOf" srcId="{8CE8C9B8-4604-42A0-BF65-D202BB5CF10F}" destId="{5AEF3791-3649-425C-B8EE-CC2033D6FD03}" srcOrd="2" destOrd="0" presId="urn:microsoft.com/office/officeart/2018/5/layout/IconCircleLabelList"/>
    <dgm:cxn modelId="{D0FFE79E-8261-448D-98DE-AE934B0EF775}" type="presParOf" srcId="{5AEF3791-3649-425C-B8EE-CC2033D6FD03}" destId="{045D9AAB-0B3B-420B-9688-B2046B4AA596}" srcOrd="0" destOrd="0" presId="urn:microsoft.com/office/officeart/2018/5/layout/IconCircleLabelList"/>
    <dgm:cxn modelId="{ACFEFDB0-4257-4EA7-B4A6-54846B8BEB21}" type="presParOf" srcId="{5AEF3791-3649-425C-B8EE-CC2033D6FD03}" destId="{3FB7571C-609B-474E-ACED-1BEE9B18E991}" srcOrd="1" destOrd="0" presId="urn:microsoft.com/office/officeart/2018/5/layout/IconCircleLabelList"/>
    <dgm:cxn modelId="{CCF51A0B-099A-4DB7-B857-31986DEFAF07}" type="presParOf" srcId="{5AEF3791-3649-425C-B8EE-CC2033D6FD03}" destId="{F7DD398D-CCE7-4B79-A832-180CFC9A043D}" srcOrd="2" destOrd="0" presId="urn:microsoft.com/office/officeart/2018/5/layout/IconCircleLabelList"/>
    <dgm:cxn modelId="{22A1ECE4-2533-43CF-B695-49FE37D7F664}" type="presParOf" srcId="{5AEF3791-3649-425C-B8EE-CC2033D6FD03}" destId="{1149D8AA-C352-4F06-A5B0-DA81EBBD930E}"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E13D49D-DE25-4B90-BC9E-545EE213C28C}" type="doc">
      <dgm:prSet loTypeId="urn:microsoft.com/office/officeart/2018/5/layout/IconCircleLabelList" loCatId="icon" qsTypeId="urn:microsoft.com/office/officeart/2005/8/quickstyle/simple1" qsCatId="simple" csTypeId="urn:microsoft.com/office/officeart/2018/5/colors/Iconchunking_coloredtext_colorful5" csCatId="colorful" phldr="1"/>
      <dgm:spPr/>
      <dgm:t>
        <a:bodyPr/>
        <a:lstStyle/>
        <a:p>
          <a:endParaRPr lang="en-US"/>
        </a:p>
      </dgm:t>
    </dgm:pt>
    <dgm:pt modelId="{09B02128-2865-48D2-9054-07FBF0275271}">
      <dgm:prSet/>
      <dgm:spPr/>
      <dgm:t>
        <a:bodyPr/>
        <a:lstStyle/>
        <a:p>
          <a:pPr>
            <a:defRPr cap="all"/>
          </a:pPr>
          <a:r>
            <a:rPr lang="en-GB" dirty="0"/>
            <a:t>Strengths</a:t>
          </a:r>
          <a:endParaRPr lang="en-US" dirty="0"/>
        </a:p>
      </dgm:t>
    </dgm:pt>
    <dgm:pt modelId="{0C413379-8C2C-49B6-92CB-2F4DA72DD077}" type="parTrans" cxnId="{366D7BEE-AD0A-42F5-B2E2-1C739BC227F5}">
      <dgm:prSet/>
      <dgm:spPr/>
      <dgm:t>
        <a:bodyPr/>
        <a:lstStyle/>
        <a:p>
          <a:endParaRPr lang="en-US"/>
        </a:p>
      </dgm:t>
    </dgm:pt>
    <dgm:pt modelId="{502B529B-68FE-449D-A158-7EA59223765C}" type="sibTrans" cxnId="{366D7BEE-AD0A-42F5-B2E2-1C739BC227F5}">
      <dgm:prSet/>
      <dgm:spPr/>
      <dgm:t>
        <a:bodyPr/>
        <a:lstStyle/>
        <a:p>
          <a:endParaRPr lang="en-US"/>
        </a:p>
      </dgm:t>
    </dgm:pt>
    <dgm:pt modelId="{25063FA3-3E4B-486B-914D-5E4F92C88D1D}">
      <dgm:prSet/>
      <dgm:spPr/>
      <dgm:t>
        <a:bodyPr/>
        <a:lstStyle/>
        <a:p>
          <a:pPr>
            <a:defRPr cap="all"/>
          </a:pPr>
          <a:r>
            <a:rPr lang="en-GB" dirty="0"/>
            <a:t>Limitations</a:t>
          </a:r>
          <a:endParaRPr lang="en-US" dirty="0"/>
        </a:p>
      </dgm:t>
    </dgm:pt>
    <dgm:pt modelId="{15D2EDC7-7FBF-445B-A5D8-A5DACA236B99}" type="parTrans" cxnId="{7327083F-5F3C-42DF-98B9-2F985E74C57F}">
      <dgm:prSet/>
      <dgm:spPr/>
      <dgm:t>
        <a:bodyPr/>
        <a:lstStyle/>
        <a:p>
          <a:endParaRPr lang="en-US"/>
        </a:p>
      </dgm:t>
    </dgm:pt>
    <dgm:pt modelId="{C8FE7F6E-1D81-43EC-9CC6-FA15EC3C67F8}" type="sibTrans" cxnId="{7327083F-5F3C-42DF-98B9-2F985E74C57F}">
      <dgm:prSet/>
      <dgm:spPr/>
      <dgm:t>
        <a:bodyPr/>
        <a:lstStyle/>
        <a:p>
          <a:endParaRPr lang="en-US"/>
        </a:p>
      </dgm:t>
    </dgm:pt>
    <dgm:pt modelId="{B0E5135C-5B6B-43E4-9D19-9800C83A26B1}" type="pres">
      <dgm:prSet presAssocID="{3E13D49D-DE25-4B90-BC9E-545EE213C28C}" presName="root" presStyleCnt="0">
        <dgm:presLayoutVars>
          <dgm:dir/>
          <dgm:resizeHandles val="exact"/>
        </dgm:presLayoutVars>
      </dgm:prSet>
      <dgm:spPr/>
    </dgm:pt>
    <dgm:pt modelId="{FEE1F792-793A-44DF-B557-98A6D0EB0812}" type="pres">
      <dgm:prSet presAssocID="{09B02128-2865-48D2-9054-07FBF0275271}" presName="compNode" presStyleCnt="0"/>
      <dgm:spPr/>
    </dgm:pt>
    <dgm:pt modelId="{823CB23D-04BD-44E9-B38D-8DA9890BAA00}" type="pres">
      <dgm:prSet presAssocID="{09B02128-2865-48D2-9054-07FBF0275271}" presName="iconBgRect" presStyleLbl="bgShp" presStyleIdx="0" presStyleCnt="2"/>
      <dgm:spPr/>
    </dgm:pt>
    <dgm:pt modelId="{A91D7CFA-0917-434E-B9F3-AEBB2175AFD0}" type="pres">
      <dgm:prSet presAssocID="{09B02128-2865-48D2-9054-07FBF027527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umbbell"/>
        </a:ext>
      </dgm:extLst>
    </dgm:pt>
    <dgm:pt modelId="{F978668C-14DC-43E0-AD13-73D09FE87A0F}" type="pres">
      <dgm:prSet presAssocID="{09B02128-2865-48D2-9054-07FBF0275271}" presName="spaceRect" presStyleCnt="0"/>
      <dgm:spPr/>
    </dgm:pt>
    <dgm:pt modelId="{51C476F8-0625-4B4C-AC73-3B77F490B174}" type="pres">
      <dgm:prSet presAssocID="{09B02128-2865-48D2-9054-07FBF0275271}" presName="textRect" presStyleLbl="revTx" presStyleIdx="0" presStyleCnt="2">
        <dgm:presLayoutVars>
          <dgm:chMax val="1"/>
          <dgm:chPref val="1"/>
        </dgm:presLayoutVars>
      </dgm:prSet>
      <dgm:spPr/>
    </dgm:pt>
    <dgm:pt modelId="{C9EB7F96-9D1B-46B5-B0AF-883E007C3BE2}" type="pres">
      <dgm:prSet presAssocID="{502B529B-68FE-449D-A158-7EA59223765C}" presName="sibTrans" presStyleCnt="0"/>
      <dgm:spPr/>
    </dgm:pt>
    <dgm:pt modelId="{6F3C88AB-935B-4CA4-BB90-AE7F4A52C89F}" type="pres">
      <dgm:prSet presAssocID="{25063FA3-3E4B-486B-914D-5E4F92C88D1D}" presName="compNode" presStyleCnt="0"/>
      <dgm:spPr/>
    </dgm:pt>
    <dgm:pt modelId="{FA3F6458-9DE7-4B41-9CE8-83CA4BBD8D64}" type="pres">
      <dgm:prSet presAssocID="{25063FA3-3E4B-486B-914D-5E4F92C88D1D}" presName="iconBgRect" presStyleLbl="bgShp" presStyleIdx="1" presStyleCnt="2"/>
      <dgm:spPr/>
    </dgm:pt>
    <dgm:pt modelId="{E7DE4693-537F-4516-9974-E36F0230E3D4}" type="pres">
      <dgm:prSet presAssocID="{25063FA3-3E4B-486B-914D-5E4F92C88D1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CD50851F-7215-4617-B88E-A08DB466F033}" type="pres">
      <dgm:prSet presAssocID="{25063FA3-3E4B-486B-914D-5E4F92C88D1D}" presName="spaceRect" presStyleCnt="0"/>
      <dgm:spPr/>
    </dgm:pt>
    <dgm:pt modelId="{3500BBA3-26AC-4982-8259-604A8391EDA7}" type="pres">
      <dgm:prSet presAssocID="{25063FA3-3E4B-486B-914D-5E4F92C88D1D}" presName="textRect" presStyleLbl="revTx" presStyleIdx="1" presStyleCnt="2">
        <dgm:presLayoutVars>
          <dgm:chMax val="1"/>
          <dgm:chPref val="1"/>
        </dgm:presLayoutVars>
      </dgm:prSet>
      <dgm:spPr/>
    </dgm:pt>
  </dgm:ptLst>
  <dgm:cxnLst>
    <dgm:cxn modelId="{5164B10A-F8BF-4D5D-8543-25BB7086360E}" type="presOf" srcId="{3E13D49D-DE25-4B90-BC9E-545EE213C28C}" destId="{B0E5135C-5B6B-43E4-9D19-9800C83A26B1}" srcOrd="0" destOrd="0" presId="urn:microsoft.com/office/officeart/2018/5/layout/IconCircleLabelList"/>
    <dgm:cxn modelId="{7E33471A-20F3-4649-B709-19FA653F1139}" type="presOf" srcId="{09B02128-2865-48D2-9054-07FBF0275271}" destId="{51C476F8-0625-4B4C-AC73-3B77F490B174}" srcOrd="0" destOrd="0" presId="urn:microsoft.com/office/officeart/2018/5/layout/IconCircleLabelList"/>
    <dgm:cxn modelId="{7327083F-5F3C-42DF-98B9-2F985E74C57F}" srcId="{3E13D49D-DE25-4B90-BC9E-545EE213C28C}" destId="{25063FA3-3E4B-486B-914D-5E4F92C88D1D}" srcOrd="1" destOrd="0" parTransId="{15D2EDC7-7FBF-445B-A5D8-A5DACA236B99}" sibTransId="{C8FE7F6E-1D81-43EC-9CC6-FA15EC3C67F8}"/>
    <dgm:cxn modelId="{366D7BEE-AD0A-42F5-B2E2-1C739BC227F5}" srcId="{3E13D49D-DE25-4B90-BC9E-545EE213C28C}" destId="{09B02128-2865-48D2-9054-07FBF0275271}" srcOrd="0" destOrd="0" parTransId="{0C413379-8C2C-49B6-92CB-2F4DA72DD077}" sibTransId="{502B529B-68FE-449D-A158-7EA59223765C}"/>
    <dgm:cxn modelId="{34ED78F9-F011-4A4A-AD34-4620081282C1}" type="presOf" srcId="{25063FA3-3E4B-486B-914D-5E4F92C88D1D}" destId="{3500BBA3-26AC-4982-8259-604A8391EDA7}" srcOrd="0" destOrd="0" presId="urn:microsoft.com/office/officeart/2018/5/layout/IconCircleLabelList"/>
    <dgm:cxn modelId="{FB786450-E4F9-476D-805E-C80000CE564F}" type="presParOf" srcId="{B0E5135C-5B6B-43E4-9D19-9800C83A26B1}" destId="{FEE1F792-793A-44DF-B557-98A6D0EB0812}" srcOrd="0" destOrd="0" presId="urn:microsoft.com/office/officeart/2018/5/layout/IconCircleLabelList"/>
    <dgm:cxn modelId="{D6A2C45C-712E-42F7-AF35-678E106C9BB8}" type="presParOf" srcId="{FEE1F792-793A-44DF-B557-98A6D0EB0812}" destId="{823CB23D-04BD-44E9-B38D-8DA9890BAA00}" srcOrd="0" destOrd="0" presId="urn:microsoft.com/office/officeart/2018/5/layout/IconCircleLabelList"/>
    <dgm:cxn modelId="{A4FBE80C-125C-4130-8333-89A040902ED9}" type="presParOf" srcId="{FEE1F792-793A-44DF-B557-98A6D0EB0812}" destId="{A91D7CFA-0917-434E-B9F3-AEBB2175AFD0}" srcOrd="1" destOrd="0" presId="urn:microsoft.com/office/officeart/2018/5/layout/IconCircleLabelList"/>
    <dgm:cxn modelId="{436876CB-F936-415D-8013-6656D8CA69B8}" type="presParOf" srcId="{FEE1F792-793A-44DF-B557-98A6D0EB0812}" destId="{F978668C-14DC-43E0-AD13-73D09FE87A0F}" srcOrd="2" destOrd="0" presId="urn:microsoft.com/office/officeart/2018/5/layout/IconCircleLabelList"/>
    <dgm:cxn modelId="{B3B1C4F2-FABD-4EF4-85FB-87E9C56CB2C1}" type="presParOf" srcId="{FEE1F792-793A-44DF-B557-98A6D0EB0812}" destId="{51C476F8-0625-4B4C-AC73-3B77F490B174}" srcOrd="3" destOrd="0" presId="urn:microsoft.com/office/officeart/2018/5/layout/IconCircleLabelList"/>
    <dgm:cxn modelId="{7655047E-3466-45E2-8640-5DC49E2B1112}" type="presParOf" srcId="{B0E5135C-5B6B-43E4-9D19-9800C83A26B1}" destId="{C9EB7F96-9D1B-46B5-B0AF-883E007C3BE2}" srcOrd="1" destOrd="0" presId="urn:microsoft.com/office/officeart/2018/5/layout/IconCircleLabelList"/>
    <dgm:cxn modelId="{9EC88DE5-2FCC-430B-ADF5-7854296FE515}" type="presParOf" srcId="{B0E5135C-5B6B-43E4-9D19-9800C83A26B1}" destId="{6F3C88AB-935B-4CA4-BB90-AE7F4A52C89F}" srcOrd="2" destOrd="0" presId="urn:microsoft.com/office/officeart/2018/5/layout/IconCircleLabelList"/>
    <dgm:cxn modelId="{825D610F-4334-41FF-BF1E-91735E527F6C}" type="presParOf" srcId="{6F3C88AB-935B-4CA4-BB90-AE7F4A52C89F}" destId="{FA3F6458-9DE7-4B41-9CE8-83CA4BBD8D64}" srcOrd="0" destOrd="0" presId="urn:microsoft.com/office/officeart/2018/5/layout/IconCircleLabelList"/>
    <dgm:cxn modelId="{CCC77BE5-DBC4-45BC-BD12-C9A75B3B773F}" type="presParOf" srcId="{6F3C88AB-935B-4CA4-BB90-AE7F4A52C89F}" destId="{E7DE4693-537F-4516-9974-E36F0230E3D4}" srcOrd="1" destOrd="0" presId="urn:microsoft.com/office/officeart/2018/5/layout/IconCircleLabelList"/>
    <dgm:cxn modelId="{51B62954-F170-4656-9856-CAE0FAC700DC}" type="presParOf" srcId="{6F3C88AB-935B-4CA4-BB90-AE7F4A52C89F}" destId="{CD50851F-7215-4617-B88E-A08DB466F033}" srcOrd="2" destOrd="0" presId="urn:microsoft.com/office/officeart/2018/5/layout/IconCircleLabelList"/>
    <dgm:cxn modelId="{C6A8A0A9-6A14-4067-815C-AE1D9035B04C}" type="presParOf" srcId="{6F3C88AB-935B-4CA4-BB90-AE7F4A52C89F}" destId="{3500BBA3-26AC-4982-8259-604A8391EDA7}"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CB7839-C8E7-4012-9196-A9BC57990988}" type="doc">
      <dgm:prSet loTypeId="urn:microsoft.com/office/officeart/2005/8/layout/hierarchy1" loCatId="hierarchy" qsTypeId="urn:microsoft.com/office/officeart/2005/8/quickstyle/simple1" qsCatId="simple" csTypeId="urn:microsoft.com/office/officeart/2005/8/colors/accent5_2" csCatId="accent5" phldr="1"/>
      <dgm:spPr/>
      <dgm:t>
        <a:bodyPr/>
        <a:lstStyle/>
        <a:p>
          <a:endParaRPr lang="en-US"/>
        </a:p>
      </dgm:t>
    </dgm:pt>
    <dgm:pt modelId="{6ACC6386-E70A-4F7F-9B0F-774C9DD375B5}">
      <dgm:prSet/>
      <dgm:spPr/>
      <dgm:t>
        <a:bodyPr/>
        <a:lstStyle/>
        <a:p>
          <a:r>
            <a:rPr lang="en-US" dirty="0"/>
            <a:t>Provides the researcher the opportunity to watch what people actually do rather than relying on reports of what they </a:t>
          </a:r>
          <a:r>
            <a:rPr lang="en-US" b="1" dirty="0"/>
            <a:t>say</a:t>
          </a:r>
          <a:r>
            <a:rPr lang="en-US" dirty="0"/>
            <a:t> they do.</a:t>
          </a:r>
        </a:p>
      </dgm:t>
    </dgm:pt>
    <dgm:pt modelId="{933CB88F-A030-49C3-AC16-A60CF597DCC6}" type="parTrans" cxnId="{DFC7A88A-5D31-4A49-8778-A43DE32F22BC}">
      <dgm:prSet/>
      <dgm:spPr/>
      <dgm:t>
        <a:bodyPr/>
        <a:lstStyle/>
        <a:p>
          <a:endParaRPr lang="en-US"/>
        </a:p>
      </dgm:t>
    </dgm:pt>
    <dgm:pt modelId="{9D5FB7B0-0F6D-4850-84C1-BA3312BDBDE4}" type="sibTrans" cxnId="{DFC7A88A-5D31-4A49-8778-A43DE32F22BC}">
      <dgm:prSet/>
      <dgm:spPr/>
      <dgm:t>
        <a:bodyPr/>
        <a:lstStyle/>
        <a:p>
          <a:endParaRPr lang="en-US"/>
        </a:p>
      </dgm:t>
    </dgm:pt>
    <dgm:pt modelId="{FB6D690B-19E8-49E6-B2DE-BFA05EAFDFC6}">
      <dgm:prSet/>
      <dgm:spPr/>
      <dgm:t>
        <a:bodyPr/>
        <a:lstStyle/>
        <a:p>
          <a:r>
            <a:rPr lang="en-US" dirty="0"/>
            <a:t>Can avoid biasing factors e.g. those caused by an interviewer.</a:t>
          </a:r>
        </a:p>
      </dgm:t>
    </dgm:pt>
    <dgm:pt modelId="{A8974CBE-69D9-4D41-8983-8C70C8F9D57B}" type="parTrans" cxnId="{2DE52D00-4732-4F0F-A521-2DDCB4136101}">
      <dgm:prSet/>
      <dgm:spPr/>
      <dgm:t>
        <a:bodyPr/>
        <a:lstStyle/>
        <a:p>
          <a:endParaRPr lang="en-US"/>
        </a:p>
      </dgm:t>
    </dgm:pt>
    <dgm:pt modelId="{E7352A2B-3A14-4E15-B8E3-DCD41818443B}" type="sibTrans" cxnId="{2DE52D00-4732-4F0F-A521-2DDCB4136101}">
      <dgm:prSet/>
      <dgm:spPr/>
      <dgm:t>
        <a:bodyPr/>
        <a:lstStyle/>
        <a:p>
          <a:endParaRPr lang="en-US"/>
        </a:p>
      </dgm:t>
    </dgm:pt>
    <dgm:pt modelId="{53050219-C207-4A70-8F63-A30A514049BE}" type="pres">
      <dgm:prSet presAssocID="{07CB7839-C8E7-4012-9196-A9BC57990988}" presName="hierChild1" presStyleCnt="0">
        <dgm:presLayoutVars>
          <dgm:chPref val="1"/>
          <dgm:dir/>
          <dgm:animOne val="branch"/>
          <dgm:animLvl val="lvl"/>
          <dgm:resizeHandles/>
        </dgm:presLayoutVars>
      </dgm:prSet>
      <dgm:spPr/>
    </dgm:pt>
    <dgm:pt modelId="{D541F5B4-0878-4C60-8DD9-20F9531410F6}" type="pres">
      <dgm:prSet presAssocID="{6ACC6386-E70A-4F7F-9B0F-774C9DD375B5}" presName="hierRoot1" presStyleCnt="0"/>
      <dgm:spPr/>
    </dgm:pt>
    <dgm:pt modelId="{DC68B1EF-4543-449B-9A2C-8ECF7EB6C44C}" type="pres">
      <dgm:prSet presAssocID="{6ACC6386-E70A-4F7F-9B0F-774C9DD375B5}" presName="composite" presStyleCnt="0"/>
      <dgm:spPr/>
    </dgm:pt>
    <dgm:pt modelId="{D14183B9-207C-4770-A578-079538D64F27}" type="pres">
      <dgm:prSet presAssocID="{6ACC6386-E70A-4F7F-9B0F-774C9DD375B5}" presName="background" presStyleLbl="node0" presStyleIdx="0" presStyleCnt="2"/>
      <dgm:spPr/>
    </dgm:pt>
    <dgm:pt modelId="{4E33F298-0B9D-4BAE-A0C5-0FFB615C1C4A}" type="pres">
      <dgm:prSet presAssocID="{6ACC6386-E70A-4F7F-9B0F-774C9DD375B5}" presName="text" presStyleLbl="fgAcc0" presStyleIdx="0" presStyleCnt="2">
        <dgm:presLayoutVars>
          <dgm:chPref val="3"/>
        </dgm:presLayoutVars>
      </dgm:prSet>
      <dgm:spPr/>
    </dgm:pt>
    <dgm:pt modelId="{B2B5679F-B868-4E55-B0B2-35429359365A}" type="pres">
      <dgm:prSet presAssocID="{6ACC6386-E70A-4F7F-9B0F-774C9DD375B5}" presName="hierChild2" presStyleCnt="0"/>
      <dgm:spPr/>
    </dgm:pt>
    <dgm:pt modelId="{CAA3B4B4-00BE-4C37-831C-E2D35A9606F2}" type="pres">
      <dgm:prSet presAssocID="{FB6D690B-19E8-49E6-B2DE-BFA05EAFDFC6}" presName="hierRoot1" presStyleCnt="0"/>
      <dgm:spPr/>
    </dgm:pt>
    <dgm:pt modelId="{5268AB6C-7B66-4752-96B1-AE7BDFF19A3D}" type="pres">
      <dgm:prSet presAssocID="{FB6D690B-19E8-49E6-B2DE-BFA05EAFDFC6}" presName="composite" presStyleCnt="0"/>
      <dgm:spPr/>
    </dgm:pt>
    <dgm:pt modelId="{009643A8-0D0F-40E9-AA5D-1D52BDECF4A5}" type="pres">
      <dgm:prSet presAssocID="{FB6D690B-19E8-49E6-B2DE-BFA05EAFDFC6}" presName="background" presStyleLbl="node0" presStyleIdx="1" presStyleCnt="2"/>
      <dgm:spPr/>
    </dgm:pt>
    <dgm:pt modelId="{53ECAFB1-A744-4C8E-866B-5B949ABEE07A}" type="pres">
      <dgm:prSet presAssocID="{FB6D690B-19E8-49E6-B2DE-BFA05EAFDFC6}" presName="text" presStyleLbl="fgAcc0" presStyleIdx="1" presStyleCnt="2">
        <dgm:presLayoutVars>
          <dgm:chPref val="3"/>
        </dgm:presLayoutVars>
      </dgm:prSet>
      <dgm:spPr/>
    </dgm:pt>
    <dgm:pt modelId="{F57CB117-9F8A-485D-AAFD-0C7965CC20DD}" type="pres">
      <dgm:prSet presAssocID="{FB6D690B-19E8-49E6-B2DE-BFA05EAFDFC6}" presName="hierChild2" presStyleCnt="0"/>
      <dgm:spPr/>
    </dgm:pt>
  </dgm:ptLst>
  <dgm:cxnLst>
    <dgm:cxn modelId="{2DE52D00-4732-4F0F-A521-2DDCB4136101}" srcId="{07CB7839-C8E7-4012-9196-A9BC57990988}" destId="{FB6D690B-19E8-49E6-B2DE-BFA05EAFDFC6}" srcOrd="1" destOrd="0" parTransId="{A8974CBE-69D9-4D41-8983-8C70C8F9D57B}" sibTransId="{E7352A2B-3A14-4E15-B8E3-DCD41818443B}"/>
    <dgm:cxn modelId="{8AD2C072-0A02-4B45-AC3B-6E7D10CDDFB0}" type="presOf" srcId="{07CB7839-C8E7-4012-9196-A9BC57990988}" destId="{53050219-C207-4A70-8F63-A30A514049BE}" srcOrd="0" destOrd="0" presId="urn:microsoft.com/office/officeart/2005/8/layout/hierarchy1"/>
    <dgm:cxn modelId="{750ACE86-CB51-4320-B201-9F84D351F475}" type="presOf" srcId="{6ACC6386-E70A-4F7F-9B0F-774C9DD375B5}" destId="{4E33F298-0B9D-4BAE-A0C5-0FFB615C1C4A}" srcOrd="0" destOrd="0" presId="urn:microsoft.com/office/officeart/2005/8/layout/hierarchy1"/>
    <dgm:cxn modelId="{DFC7A88A-5D31-4A49-8778-A43DE32F22BC}" srcId="{07CB7839-C8E7-4012-9196-A9BC57990988}" destId="{6ACC6386-E70A-4F7F-9B0F-774C9DD375B5}" srcOrd="0" destOrd="0" parTransId="{933CB88F-A030-49C3-AC16-A60CF597DCC6}" sibTransId="{9D5FB7B0-0F6D-4850-84C1-BA3312BDBDE4}"/>
    <dgm:cxn modelId="{A50B9FE7-E1C0-4C3E-8720-3AABFEE3F59D}" type="presOf" srcId="{FB6D690B-19E8-49E6-B2DE-BFA05EAFDFC6}" destId="{53ECAFB1-A744-4C8E-866B-5B949ABEE07A}" srcOrd="0" destOrd="0" presId="urn:microsoft.com/office/officeart/2005/8/layout/hierarchy1"/>
    <dgm:cxn modelId="{4F56A741-FE75-4E98-BD0A-09572DF228BF}" type="presParOf" srcId="{53050219-C207-4A70-8F63-A30A514049BE}" destId="{D541F5B4-0878-4C60-8DD9-20F9531410F6}" srcOrd="0" destOrd="0" presId="urn:microsoft.com/office/officeart/2005/8/layout/hierarchy1"/>
    <dgm:cxn modelId="{9FC6BB26-A8C7-4872-B5C4-F7DA36F9E75F}" type="presParOf" srcId="{D541F5B4-0878-4C60-8DD9-20F9531410F6}" destId="{DC68B1EF-4543-449B-9A2C-8ECF7EB6C44C}" srcOrd="0" destOrd="0" presId="urn:microsoft.com/office/officeart/2005/8/layout/hierarchy1"/>
    <dgm:cxn modelId="{33A62CB6-0BD3-4ECE-96AF-1089BD090691}" type="presParOf" srcId="{DC68B1EF-4543-449B-9A2C-8ECF7EB6C44C}" destId="{D14183B9-207C-4770-A578-079538D64F27}" srcOrd="0" destOrd="0" presId="urn:microsoft.com/office/officeart/2005/8/layout/hierarchy1"/>
    <dgm:cxn modelId="{30BC1958-DAEC-4F99-A162-D5ABF17F095F}" type="presParOf" srcId="{DC68B1EF-4543-449B-9A2C-8ECF7EB6C44C}" destId="{4E33F298-0B9D-4BAE-A0C5-0FFB615C1C4A}" srcOrd="1" destOrd="0" presId="urn:microsoft.com/office/officeart/2005/8/layout/hierarchy1"/>
    <dgm:cxn modelId="{729613F6-D8C6-462E-B1A1-6FFBB7E18780}" type="presParOf" srcId="{D541F5B4-0878-4C60-8DD9-20F9531410F6}" destId="{B2B5679F-B868-4E55-B0B2-35429359365A}" srcOrd="1" destOrd="0" presId="urn:microsoft.com/office/officeart/2005/8/layout/hierarchy1"/>
    <dgm:cxn modelId="{89CDDF26-B848-4107-B06F-3580DF64ACCE}" type="presParOf" srcId="{53050219-C207-4A70-8F63-A30A514049BE}" destId="{CAA3B4B4-00BE-4C37-831C-E2D35A9606F2}" srcOrd="1" destOrd="0" presId="urn:microsoft.com/office/officeart/2005/8/layout/hierarchy1"/>
    <dgm:cxn modelId="{EF6F68C2-ADF1-4C85-B52F-B8F8A8678423}" type="presParOf" srcId="{CAA3B4B4-00BE-4C37-831C-E2D35A9606F2}" destId="{5268AB6C-7B66-4752-96B1-AE7BDFF19A3D}" srcOrd="0" destOrd="0" presId="urn:microsoft.com/office/officeart/2005/8/layout/hierarchy1"/>
    <dgm:cxn modelId="{B88B331C-38DB-4953-98FE-6F763836FBBA}" type="presParOf" srcId="{5268AB6C-7B66-4752-96B1-AE7BDFF19A3D}" destId="{009643A8-0D0F-40E9-AA5D-1D52BDECF4A5}" srcOrd="0" destOrd="0" presId="urn:microsoft.com/office/officeart/2005/8/layout/hierarchy1"/>
    <dgm:cxn modelId="{D95212AC-0572-4319-99F8-9824AB7A0DD3}" type="presParOf" srcId="{5268AB6C-7B66-4752-96B1-AE7BDFF19A3D}" destId="{53ECAFB1-A744-4C8E-866B-5B949ABEE07A}" srcOrd="1" destOrd="0" presId="urn:microsoft.com/office/officeart/2005/8/layout/hierarchy1"/>
    <dgm:cxn modelId="{45D71B39-4376-4E6C-9437-8CCEA95DE544}" type="presParOf" srcId="{CAA3B4B4-00BE-4C37-831C-E2D35A9606F2}" destId="{F57CB117-9F8A-485D-AAFD-0C7965CC20D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8BD0170-530F-4D5F-878D-12E1FC2D92E8}"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1942F027-48A8-4BEB-B4BF-1830B76C786D}">
      <dgm:prSet custT="1"/>
      <dgm:spPr/>
      <dgm:t>
        <a:bodyPr/>
        <a:lstStyle/>
        <a:p>
          <a:pPr>
            <a:lnSpc>
              <a:spcPct val="100000"/>
            </a:lnSpc>
          </a:pPr>
          <a:r>
            <a:rPr lang="en-US" sz="2000" dirty="0"/>
            <a:t>Only behaviour and physical personal characteristics can usually be examined.  The researcher does not learn about motives, attitudes, intentions, or feelings.</a:t>
          </a:r>
        </a:p>
      </dgm:t>
    </dgm:pt>
    <dgm:pt modelId="{5C78419D-C469-4315-A1BD-4F3C2C3C31A7}" type="parTrans" cxnId="{110D3F1A-014E-4133-A38A-EAF47D3A144C}">
      <dgm:prSet/>
      <dgm:spPr/>
      <dgm:t>
        <a:bodyPr/>
        <a:lstStyle/>
        <a:p>
          <a:endParaRPr lang="en-US"/>
        </a:p>
      </dgm:t>
    </dgm:pt>
    <dgm:pt modelId="{F303216A-6AB9-4098-B2C3-17F38B95E856}" type="sibTrans" cxnId="{110D3F1A-014E-4133-A38A-EAF47D3A144C}">
      <dgm:prSet/>
      <dgm:spPr/>
      <dgm:t>
        <a:bodyPr/>
        <a:lstStyle/>
        <a:p>
          <a:pPr>
            <a:lnSpc>
              <a:spcPct val="100000"/>
            </a:lnSpc>
          </a:pPr>
          <a:endParaRPr lang="en-US"/>
        </a:p>
      </dgm:t>
    </dgm:pt>
    <dgm:pt modelId="{0DF2B620-CE90-4628-AA2D-5C7BD222D04B}">
      <dgm:prSet custT="1"/>
      <dgm:spPr/>
      <dgm:t>
        <a:bodyPr/>
        <a:lstStyle/>
        <a:p>
          <a:pPr>
            <a:lnSpc>
              <a:spcPct val="100000"/>
            </a:lnSpc>
          </a:pPr>
          <a:r>
            <a:rPr lang="en-US" sz="2000" dirty="0"/>
            <a:t>Can be time consuming if the observed behavior occurs rather infrequently.</a:t>
          </a:r>
        </a:p>
      </dgm:t>
    </dgm:pt>
    <dgm:pt modelId="{2C6FC439-C0B0-4808-9646-006B75AD3607}" type="parTrans" cxnId="{996CDD77-82BD-4F21-BE73-A55F95C54F29}">
      <dgm:prSet/>
      <dgm:spPr/>
      <dgm:t>
        <a:bodyPr/>
        <a:lstStyle/>
        <a:p>
          <a:endParaRPr lang="en-US"/>
        </a:p>
      </dgm:t>
    </dgm:pt>
    <dgm:pt modelId="{0A3A2FD3-F8AC-4E90-A631-9451CC6D375F}" type="sibTrans" cxnId="{996CDD77-82BD-4F21-BE73-A55F95C54F29}">
      <dgm:prSet/>
      <dgm:spPr/>
      <dgm:t>
        <a:bodyPr/>
        <a:lstStyle/>
        <a:p>
          <a:pPr>
            <a:lnSpc>
              <a:spcPct val="100000"/>
            </a:lnSpc>
          </a:pPr>
          <a:endParaRPr lang="en-US"/>
        </a:p>
      </dgm:t>
    </dgm:pt>
    <dgm:pt modelId="{5955BBBA-5852-4A33-9516-F7EF7D672F9E}">
      <dgm:prSet custT="1"/>
      <dgm:spPr/>
      <dgm:t>
        <a:bodyPr/>
        <a:lstStyle/>
        <a:p>
          <a:pPr>
            <a:lnSpc>
              <a:spcPct val="100000"/>
            </a:lnSpc>
          </a:pPr>
          <a:r>
            <a:rPr lang="en-US" sz="2000" dirty="0"/>
            <a:t>Interpretation of data may be a problem.</a:t>
          </a:r>
        </a:p>
      </dgm:t>
    </dgm:pt>
    <dgm:pt modelId="{BE5C2016-66D9-4C4D-A123-57885EDD2190}" type="parTrans" cxnId="{9CBE65A4-8CC4-46EA-B63C-BC23C351ACCD}">
      <dgm:prSet/>
      <dgm:spPr/>
      <dgm:t>
        <a:bodyPr/>
        <a:lstStyle/>
        <a:p>
          <a:endParaRPr lang="en-US"/>
        </a:p>
      </dgm:t>
    </dgm:pt>
    <dgm:pt modelId="{FC517FC5-93B0-4C45-955A-88FA6E709076}" type="sibTrans" cxnId="{9CBE65A4-8CC4-46EA-B63C-BC23C351ACCD}">
      <dgm:prSet/>
      <dgm:spPr/>
      <dgm:t>
        <a:bodyPr/>
        <a:lstStyle/>
        <a:p>
          <a:pPr>
            <a:lnSpc>
              <a:spcPct val="100000"/>
            </a:lnSpc>
          </a:pPr>
          <a:endParaRPr lang="en-US"/>
        </a:p>
      </dgm:t>
    </dgm:pt>
    <dgm:pt modelId="{A4E6BF38-D89B-4EC9-B109-DF30C0463ECD}">
      <dgm:prSet custT="1"/>
      <dgm:spPr/>
      <dgm:t>
        <a:bodyPr/>
        <a:lstStyle/>
        <a:p>
          <a:pPr>
            <a:lnSpc>
              <a:spcPct val="100000"/>
            </a:lnSpc>
          </a:pPr>
          <a:r>
            <a:rPr lang="en-US" sz="2000" dirty="0"/>
            <a:t>Possible invasion of privacy.</a:t>
          </a:r>
        </a:p>
      </dgm:t>
    </dgm:pt>
    <dgm:pt modelId="{50A8D7EC-78A4-4C1D-92CD-39F813674713}" type="parTrans" cxnId="{10BA6439-33D6-4DDE-A836-E8095D4ECF34}">
      <dgm:prSet/>
      <dgm:spPr/>
      <dgm:t>
        <a:bodyPr/>
        <a:lstStyle/>
        <a:p>
          <a:endParaRPr lang="en-US"/>
        </a:p>
      </dgm:t>
    </dgm:pt>
    <dgm:pt modelId="{C6A99102-DB15-4243-AF70-C94136F0C66D}" type="sibTrans" cxnId="{10BA6439-33D6-4DDE-A836-E8095D4ECF34}">
      <dgm:prSet/>
      <dgm:spPr/>
      <dgm:t>
        <a:bodyPr/>
        <a:lstStyle/>
        <a:p>
          <a:endParaRPr lang="en-US"/>
        </a:p>
      </dgm:t>
    </dgm:pt>
    <dgm:pt modelId="{CDB2B7AC-9B0A-417C-87D7-53C7F0DDB649}" type="pres">
      <dgm:prSet presAssocID="{58BD0170-530F-4D5F-878D-12E1FC2D92E8}" presName="root" presStyleCnt="0">
        <dgm:presLayoutVars>
          <dgm:dir/>
          <dgm:resizeHandles val="exact"/>
        </dgm:presLayoutVars>
      </dgm:prSet>
      <dgm:spPr/>
    </dgm:pt>
    <dgm:pt modelId="{35EB6BA7-4D99-41FC-B625-BBAE83D21719}" type="pres">
      <dgm:prSet presAssocID="{58BD0170-530F-4D5F-878D-12E1FC2D92E8}" presName="container" presStyleCnt="0">
        <dgm:presLayoutVars>
          <dgm:dir/>
          <dgm:resizeHandles val="exact"/>
        </dgm:presLayoutVars>
      </dgm:prSet>
      <dgm:spPr/>
    </dgm:pt>
    <dgm:pt modelId="{E6DBF788-DCFF-46AA-A64E-F001963DB9DB}" type="pres">
      <dgm:prSet presAssocID="{1942F027-48A8-4BEB-B4BF-1830B76C786D}" presName="compNode" presStyleCnt="0"/>
      <dgm:spPr/>
    </dgm:pt>
    <dgm:pt modelId="{9D062B1A-E9D4-421A-916F-3581A83B281F}" type="pres">
      <dgm:prSet presAssocID="{1942F027-48A8-4BEB-B4BF-1830B76C786D}" presName="iconBgRect" presStyleLbl="bgShp" presStyleIdx="0" presStyleCnt="4"/>
      <dgm:spPr/>
    </dgm:pt>
    <dgm:pt modelId="{85AD725A-7815-4DC1-B24B-A27EF4FAF18C}" type="pres">
      <dgm:prSet presAssocID="{1942F027-48A8-4BEB-B4BF-1830B76C786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Idea"/>
        </a:ext>
      </dgm:extLst>
    </dgm:pt>
    <dgm:pt modelId="{61CEEB34-20F9-46FC-92E6-38E9F5630EC5}" type="pres">
      <dgm:prSet presAssocID="{1942F027-48A8-4BEB-B4BF-1830B76C786D}" presName="spaceRect" presStyleCnt="0"/>
      <dgm:spPr/>
    </dgm:pt>
    <dgm:pt modelId="{647ACFFF-327B-4A5F-A82D-D1542708C075}" type="pres">
      <dgm:prSet presAssocID="{1942F027-48A8-4BEB-B4BF-1830B76C786D}" presName="textRect" presStyleLbl="revTx" presStyleIdx="0" presStyleCnt="4">
        <dgm:presLayoutVars>
          <dgm:chMax val="1"/>
          <dgm:chPref val="1"/>
        </dgm:presLayoutVars>
      </dgm:prSet>
      <dgm:spPr/>
    </dgm:pt>
    <dgm:pt modelId="{04F953E1-C17A-416C-BEBE-B21B3DF7EB1C}" type="pres">
      <dgm:prSet presAssocID="{F303216A-6AB9-4098-B2C3-17F38B95E856}" presName="sibTrans" presStyleLbl="sibTrans2D1" presStyleIdx="0" presStyleCnt="0"/>
      <dgm:spPr/>
    </dgm:pt>
    <dgm:pt modelId="{BE040EE9-B15A-4730-A625-DDC3727AAEFB}" type="pres">
      <dgm:prSet presAssocID="{0DF2B620-CE90-4628-AA2D-5C7BD222D04B}" presName="compNode" presStyleCnt="0"/>
      <dgm:spPr/>
    </dgm:pt>
    <dgm:pt modelId="{9C577763-B5FE-4780-A218-A8C624C88B9A}" type="pres">
      <dgm:prSet presAssocID="{0DF2B620-CE90-4628-AA2D-5C7BD222D04B}" presName="iconBgRect" presStyleLbl="bgShp" presStyleIdx="1" presStyleCnt="4"/>
      <dgm:spPr/>
    </dgm:pt>
    <dgm:pt modelId="{A1611D12-DDD6-46D4-8340-F108818EDFCD}" type="pres">
      <dgm:prSet presAssocID="{0DF2B620-CE90-4628-AA2D-5C7BD222D04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46B27FDA-F01C-4662-AC2A-8760E2327AEB}" type="pres">
      <dgm:prSet presAssocID="{0DF2B620-CE90-4628-AA2D-5C7BD222D04B}" presName="spaceRect" presStyleCnt="0"/>
      <dgm:spPr/>
    </dgm:pt>
    <dgm:pt modelId="{0EDF82DE-6184-4220-834B-C400169937C5}" type="pres">
      <dgm:prSet presAssocID="{0DF2B620-CE90-4628-AA2D-5C7BD222D04B}" presName="textRect" presStyleLbl="revTx" presStyleIdx="1" presStyleCnt="4">
        <dgm:presLayoutVars>
          <dgm:chMax val="1"/>
          <dgm:chPref val="1"/>
        </dgm:presLayoutVars>
      </dgm:prSet>
      <dgm:spPr/>
    </dgm:pt>
    <dgm:pt modelId="{DE5288ED-6FAD-4F8B-BAB1-9FD39812F315}" type="pres">
      <dgm:prSet presAssocID="{0A3A2FD3-F8AC-4E90-A631-9451CC6D375F}" presName="sibTrans" presStyleLbl="sibTrans2D1" presStyleIdx="0" presStyleCnt="0"/>
      <dgm:spPr/>
    </dgm:pt>
    <dgm:pt modelId="{77A19C54-65D0-4DE2-AAF6-65D192EE61E3}" type="pres">
      <dgm:prSet presAssocID="{5955BBBA-5852-4A33-9516-F7EF7D672F9E}" presName="compNode" presStyleCnt="0"/>
      <dgm:spPr/>
    </dgm:pt>
    <dgm:pt modelId="{3FF2E010-825A-485B-AC63-59FD3DFFB395}" type="pres">
      <dgm:prSet presAssocID="{5955BBBA-5852-4A33-9516-F7EF7D672F9E}" presName="iconBgRect" presStyleLbl="bgShp" presStyleIdx="2" presStyleCnt="4"/>
      <dgm:spPr/>
    </dgm:pt>
    <dgm:pt modelId="{772BCA4B-2879-472F-957C-E586AA2B3FB1}" type="pres">
      <dgm:prSet presAssocID="{5955BBBA-5852-4A33-9516-F7EF7D672F9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chart"/>
        </a:ext>
      </dgm:extLst>
    </dgm:pt>
    <dgm:pt modelId="{15A61519-D141-47F6-8BE4-68DAA71C77E8}" type="pres">
      <dgm:prSet presAssocID="{5955BBBA-5852-4A33-9516-F7EF7D672F9E}" presName="spaceRect" presStyleCnt="0"/>
      <dgm:spPr/>
    </dgm:pt>
    <dgm:pt modelId="{4F183F2E-96BB-46D7-970D-9A6E0ABA9CA7}" type="pres">
      <dgm:prSet presAssocID="{5955BBBA-5852-4A33-9516-F7EF7D672F9E}" presName="textRect" presStyleLbl="revTx" presStyleIdx="2" presStyleCnt="4">
        <dgm:presLayoutVars>
          <dgm:chMax val="1"/>
          <dgm:chPref val="1"/>
        </dgm:presLayoutVars>
      </dgm:prSet>
      <dgm:spPr/>
    </dgm:pt>
    <dgm:pt modelId="{6A591FF1-BFF5-4415-AC0E-C3C319877755}" type="pres">
      <dgm:prSet presAssocID="{FC517FC5-93B0-4C45-955A-88FA6E709076}" presName="sibTrans" presStyleLbl="sibTrans2D1" presStyleIdx="0" presStyleCnt="0"/>
      <dgm:spPr/>
    </dgm:pt>
    <dgm:pt modelId="{04B79B3E-AA0C-4649-ABA6-EA13CA41429B}" type="pres">
      <dgm:prSet presAssocID="{A4E6BF38-D89B-4EC9-B109-DF30C0463ECD}" presName="compNode" presStyleCnt="0"/>
      <dgm:spPr/>
    </dgm:pt>
    <dgm:pt modelId="{3514EE8F-2C33-4088-86CB-3BD286EE8C6A}" type="pres">
      <dgm:prSet presAssocID="{A4E6BF38-D89B-4EC9-B109-DF30C0463ECD}" presName="iconBgRect" presStyleLbl="bgShp" presStyleIdx="3" presStyleCnt="4"/>
      <dgm:spPr/>
    </dgm:pt>
    <dgm:pt modelId="{6B7AFA64-C770-4C4F-B8A9-B434858C6FB3}" type="pres">
      <dgm:prSet presAssocID="{A4E6BF38-D89B-4EC9-B109-DF30C0463EC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ock"/>
        </a:ext>
      </dgm:extLst>
    </dgm:pt>
    <dgm:pt modelId="{3A8FB692-42D6-426F-9FBB-B2D2396DFF23}" type="pres">
      <dgm:prSet presAssocID="{A4E6BF38-D89B-4EC9-B109-DF30C0463ECD}" presName="spaceRect" presStyleCnt="0"/>
      <dgm:spPr/>
    </dgm:pt>
    <dgm:pt modelId="{CEDDAED0-DCE3-462F-8FD9-89A5AF4B2F76}" type="pres">
      <dgm:prSet presAssocID="{A4E6BF38-D89B-4EC9-B109-DF30C0463ECD}" presName="textRect" presStyleLbl="revTx" presStyleIdx="3" presStyleCnt="4">
        <dgm:presLayoutVars>
          <dgm:chMax val="1"/>
          <dgm:chPref val="1"/>
        </dgm:presLayoutVars>
      </dgm:prSet>
      <dgm:spPr/>
    </dgm:pt>
  </dgm:ptLst>
  <dgm:cxnLst>
    <dgm:cxn modelId="{110D3F1A-014E-4133-A38A-EAF47D3A144C}" srcId="{58BD0170-530F-4D5F-878D-12E1FC2D92E8}" destId="{1942F027-48A8-4BEB-B4BF-1830B76C786D}" srcOrd="0" destOrd="0" parTransId="{5C78419D-C469-4315-A1BD-4F3C2C3C31A7}" sibTransId="{F303216A-6AB9-4098-B2C3-17F38B95E856}"/>
    <dgm:cxn modelId="{9470D120-F67A-45A4-B4A8-FC804FB0092D}" type="presOf" srcId="{A4E6BF38-D89B-4EC9-B109-DF30C0463ECD}" destId="{CEDDAED0-DCE3-462F-8FD9-89A5AF4B2F76}" srcOrd="0" destOrd="0" presId="urn:microsoft.com/office/officeart/2018/2/layout/IconCircleList"/>
    <dgm:cxn modelId="{02EC122F-CA5F-47CA-8F1B-30DE00D142F3}" type="presOf" srcId="{5955BBBA-5852-4A33-9516-F7EF7D672F9E}" destId="{4F183F2E-96BB-46D7-970D-9A6E0ABA9CA7}" srcOrd="0" destOrd="0" presId="urn:microsoft.com/office/officeart/2018/2/layout/IconCircleList"/>
    <dgm:cxn modelId="{10BA6439-33D6-4DDE-A836-E8095D4ECF34}" srcId="{58BD0170-530F-4D5F-878D-12E1FC2D92E8}" destId="{A4E6BF38-D89B-4EC9-B109-DF30C0463ECD}" srcOrd="3" destOrd="0" parTransId="{50A8D7EC-78A4-4C1D-92CD-39F813674713}" sibTransId="{C6A99102-DB15-4243-AF70-C94136F0C66D}"/>
    <dgm:cxn modelId="{996CDD77-82BD-4F21-BE73-A55F95C54F29}" srcId="{58BD0170-530F-4D5F-878D-12E1FC2D92E8}" destId="{0DF2B620-CE90-4628-AA2D-5C7BD222D04B}" srcOrd="1" destOrd="0" parTransId="{2C6FC439-C0B0-4808-9646-006B75AD3607}" sibTransId="{0A3A2FD3-F8AC-4E90-A631-9451CC6D375F}"/>
    <dgm:cxn modelId="{E7DC437D-F422-4742-8287-7DD4AF45F64A}" type="presOf" srcId="{58BD0170-530F-4D5F-878D-12E1FC2D92E8}" destId="{CDB2B7AC-9B0A-417C-87D7-53C7F0DDB649}" srcOrd="0" destOrd="0" presId="urn:microsoft.com/office/officeart/2018/2/layout/IconCircleList"/>
    <dgm:cxn modelId="{EED7219D-ECE0-49B5-B379-E41870A5A332}" type="presOf" srcId="{FC517FC5-93B0-4C45-955A-88FA6E709076}" destId="{6A591FF1-BFF5-4415-AC0E-C3C319877755}" srcOrd="0" destOrd="0" presId="urn:microsoft.com/office/officeart/2018/2/layout/IconCircleList"/>
    <dgm:cxn modelId="{9CBE65A4-8CC4-46EA-B63C-BC23C351ACCD}" srcId="{58BD0170-530F-4D5F-878D-12E1FC2D92E8}" destId="{5955BBBA-5852-4A33-9516-F7EF7D672F9E}" srcOrd="2" destOrd="0" parTransId="{BE5C2016-66D9-4C4D-A123-57885EDD2190}" sibTransId="{FC517FC5-93B0-4C45-955A-88FA6E709076}"/>
    <dgm:cxn modelId="{705625AD-B705-4C3A-AC25-31E918F92411}" type="presOf" srcId="{1942F027-48A8-4BEB-B4BF-1830B76C786D}" destId="{647ACFFF-327B-4A5F-A82D-D1542708C075}" srcOrd="0" destOrd="0" presId="urn:microsoft.com/office/officeart/2018/2/layout/IconCircleList"/>
    <dgm:cxn modelId="{EF1FE4D5-084B-4C37-9AE6-7AEF3A242AF2}" type="presOf" srcId="{F303216A-6AB9-4098-B2C3-17F38B95E856}" destId="{04F953E1-C17A-416C-BEBE-B21B3DF7EB1C}" srcOrd="0" destOrd="0" presId="urn:microsoft.com/office/officeart/2018/2/layout/IconCircleList"/>
    <dgm:cxn modelId="{CE8C7FF0-DE8B-458E-80B5-5BC9D63E3142}" type="presOf" srcId="{0A3A2FD3-F8AC-4E90-A631-9451CC6D375F}" destId="{DE5288ED-6FAD-4F8B-BAB1-9FD39812F315}" srcOrd="0" destOrd="0" presId="urn:microsoft.com/office/officeart/2018/2/layout/IconCircleList"/>
    <dgm:cxn modelId="{C67297FE-B20B-4D57-8833-B2ADD4A9DA39}" type="presOf" srcId="{0DF2B620-CE90-4628-AA2D-5C7BD222D04B}" destId="{0EDF82DE-6184-4220-834B-C400169937C5}" srcOrd="0" destOrd="0" presId="urn:microsoft.com/office/officeart/2018/2/layout/IconCircleList"/>
    <dgm:cxn modelId="{FBED75DE-6889-4383-8338-F0CAC112A71C}" type="presParOf" srcId="{CDB2B7AC-9B0A-417C-87D7-53C7F0DDB649}" destId="{35EB6BA7-4D99-41FC-B625-BBAE83D21719}" srcOrd="0" destOrd="0" presId="urn:microsoft.com/office/officeart/2018/2/layout/IconCircleList"/>
    <dgm:cxn modelId="{CB6EF399-E317-49A7-A072-6C4753978618}" type="presParOf" srcId="{35EB6BA7-4D99-41FC-B625-BBAE83D21719}" destId="{E6DBF788-DCFF-46AA-A64E-F001963DB9DB}" srcOrd="0" destOrd="0" presId="urn:microsoft.com/office/officeart/2018/2/layout/IconCircleList"/>
    <dgm:cxn modelId="{66C858E4-3258-49ED-B582-378D17233EBD}" type="presParOf" srcId="{E6DBF788-DCFF-46AA-A64E-F001963DB9DB}" destId="{9D062B1A-E9D4-421A-916F-3581A83B281F}" srcOrd="0" destOrd="0" presId="urn:microsoft.com/office/officeart/2018/2/layout/IconCircleList"/>
    <dgm:cxn modelId="{4BFB6F66-64F0-43A9-88E6-B4AFB343D2ED}" type="presParOf" srcId="{E6DBF788-DCFF-46AA-A64E-F001963DB9DB}" destId="{85AD725A-7815-4DC1-B24B-A27EF4FAF18C}" srcOrd="1" destOrd="0" presId="urn:microsoft.com/office/officeart/2018/2/layout/IconCircleList"/>
    <dgm:cxn modelId="{42870861-3679-4AF5-9C2E-043D75C2DC1B}" type="presParOf" srcId="{E6DBF788-DCFF-46AA-A64E-F001963DB9DB}" destId="{61CEEB34-20F9-46FC-92E6-38E9F5630EC5}" srcOrd="2" destOrd="0" presId="urn:microsoft.com/office/officeart/2018/2/layout/IconCircleList"/>
    <dgm:cxn modelId="{7DC1CF60-761C-44A8-992E-AC6E01E01F83}" type="presParOf" srcId="{E6DBF788-DCFF-46AA-A64E-F001963DB9DB}" destId="{647ACFFF-327B-4A5F-A82D-D1542708C075}" srcOrd="3" destOrd="0" presId="urn:microsoft.com/office/officeart/2018/2/layout/IconCircleList"/>
    <dgm:cxn modelId="{C6C5F666-5E7A-48B4-8FE4-C580A728D0EB}" type="presParOf" srcId="{35EB6BA7-4D99-41FC-B625-BBAE83D21719}" destId="{04F953E1-C17A-416C-BEBE-B21B3DF7EB1C}" srcOrd="1" destOrd="0" presId="urn:microsoft.com/office/officeart/2018/2/layout/IconCircleList"/>
    <dgm:cxn modelId="{F928A2F5-8F01-410A-BCDF-0F128C07A68F}" type="presParOf" srcId="{35EB6BA7-4D99-41FC-B625-BBAE83D21719}" destId="{BE040EE9-B15A-4730-A625-DDC3727AAEFB}" srcOrd="2" destOrd="0" presId="urn:microsoft.com/office/officeart/2018/2/layout/IconCircleList"/>
    <dgm:cxn modelId="{0687D847-CAAF-40D8-A203-C7AF00F60953}" type="presParOf" srcId="{BE040EE9-B15A-4730-A625-DDC3727AAEFB}" destId="{9C577763-B5FE-4780-A218-A8C624C88B9A}" srcOrd="0" destOrd="0" presId="urn:microsoft.com/office/officeart/2018/2/layout/IconCircleList"/>
    <dgm:cxn modelId="{896628D4-896D-4A30-B2D1-6FB7F83AC8D5}" type="presParOf" srcId="{BE040EE9-B15A-4730-A625-DDC3727AAEFB}" destId="{A1611D12-DDD6-46D4-8340-F108818EDFCD}" srcOrd="1" destOrd="0" presId="urn:microsoft.com/office/officeart/2018/2/layout/IconCircleList"/>
    <dgm:cxn modelId="{B31050ED-9D3A-4488-B2D0-1515F9B2B766}" type="presParOf" srcId="{BE040EE9-B15A-4730-A625-DDC3727AAEFB}" destId="{46B27FDA-F01C-4662-AC2A-8760E2327AEB}" srcOrd="2" destOrd="0" presId="urn:microsoft.com/office/officeart/2018/2/layout/IconCircleList"/>
    <dgm:cxn modelId="{D157AE4D-28B7-43EB-A4C6-CE4A625B715A}" type="presParOf" srcId="{BE040EE9-B15A-4730-A625-DDC3727AAEFB}" destId="{0EDF82DE-6184-4220-834B-C400169937C5}" srcOrd="3" destOrd="0" presId="urn:microsoft.com/office/officeart/2018/2/layout/IconCircleList"/>
    <dgm:cxn modelId="{15056566-B96F-4F84-8321-0610B3D5E0CB}" type="presParOf" srcId="{35EB6BA7-4D99-41FC-B625-BBAE83D21719}" destId="{DE5288ED-6FAD-4F8B-BAB1-9FD39812F315}" srcOrd="3" destOrd="0" presId="urn:microsoft.com/office/officeart/2018/2/layout/IconCircleList"/>
    <dgm:cxn modelId="{290252A2-2EE1-4BA3-AA9B-C8CA75BE9CFF}" type="presParOf" srcId="{35EB6BA7-4D99-41FC-B625-BBAE83D21719}" destId="{77A19C54-65D0-4DE2-AAF6-65D192EE61E3}" srcOrd="4" destOrd="0" presId="urn:microsoft.com/office/officeart/2018/2/layout/IconCircleList"/>
    <dgm:cxn modelId="{ADF0AD68-F002-484E-82F2-9FBB747F8983}" type="presParOf" srcId="{77A19C54-65D0-4DE2-AAF6-65D192EE61E3}" destId="{3FF2E010-825A-485B-AC63-59FD3DFFB395}" srcOrd="0" destOrd="0" presId="urn:microsoft.com/office/officeart/2018/2/layout/IconCircleList"/>
    <dgm:cxn modelId="{B336C59E-38D6-482F-902E-62CE64749BE7}" type="presParOf" srcId="{77A19C54-65D0-4DE2-AAF6-65D192EE61E3}" destId="{772BCA4B-2879-472F-957C-E586AA2B3FB1}" srcOrd="1" destOrd="0" presId="urn:microsoft.com/office/officeart/2018/2/layout/IconCircleList"/>
    <dgm:cxn modelId="{1F01A2A7-9470-4D8F-88B6-D18549ED0C6F}" type="presParOf" srcId="{77A19C54-65D0-4DE2-AAF6-65D192EE61E3}" destId="{15A61519-D141-47F6-8BE4-68DAA71C77E8}" srcOrd="2" destOrd="0" presId="urn:microsoft.com/office/officeart/2018/2/layout/IconCircleList"/>
    <dgm:cxn modelId="{679767F0-EB99-4E91-AAAE-1B25DEA02C02}" type="presParOf" srcId="{77A19C54-65D0-4DE2-AAF6-65D192EE61E3}" destId="{4F183F2E-96BB-46D7-970D-9A6E0ABA9CA7}" srcOrd="3" destOrd="0" presId="urn:microsoft.com/office/officeart/2018/2/layout/IconCircleList"/>
    <dgm:cxn modelId="{71B23346-9D90-4769-A9C3-A29B447704E0}" type="presParOf" srcId="{35EB6BA7-4D99-41FC-B625-BBAE83D21719}" destId="{6A591FF1-BFF5-4415-AC0E-C3C319877755}" srcOrd="5" destOrd="0" presId="urn:microsoft.com/office/officeart/2018/2/layout/IconCircleList"/>
    <dgm:cxn modelId="{73457AA5-4BE5-4306-A8FC-3A0B03AA66C0}" type="presParOf" srcId="{35EB6BA7-4D99-41FC-B625-BBAE83D21719}" destId="{04B79B3E-AA0C-4649-ABA6-EA13CA41429B}" srcOrd="6" destOrd="0" presId="urn:microsoft.com/office/officeart/2018/2/layout/IconCircleList"/>
    <dgm:cxn modelId="{F484EEFD-49AD-4BB5-AA94-8884C59E3938}" type="presParOf" srcId="{04B79B3E-AA0C-4649-ABA6-EA13CA41429B}" destId="{3514EE8F-2C33-4088-86CB-3BD286EE8C6A}" srcOrd="0" destOrd="0" presId="urn:microsoft.com/office/officeart/2018/2/layout/IconCircleList"/>
    <dgm:cxn modelId="{C45EEB25-7127-4161-AC12-9ED0B19CD931}" type="presParOf" srcId="{04B79B3E-AA0C-4649-ABA6-EA13CA41429B}" destId="{6B7AFA64-C770-4C4F-B8A9-B434858C6FB3}" srcOrd="1" destOrd="0" presId="urn:microsoft.com/office/officeart/2018/2/layout/IconCircleList"/>
    <dgm:cxn modelId="{45A16D2D-3475-4377-AF43-A9B7CA897F44}" type="presParOf" srcId="{04B79B3E-AA0C-4649-ABA6-EA13CA41429B}" destId="{3A8FB692-42D6-426F-9FBB-B2D2396DFF23}" srcOrd="2" destOrd="0" presId="urn:microsoft.com/office/officeart/2018/2/layout/IconCircleList"/>
    <dgm:cxn modelId="{D8324A8B-78B2-4EE3-85E3-1FD8F5E1BEA3}" type="presParOf" srcId="{04B79B3E-AA0C-4649-ABA6-EA13CA41429B}" destId="{CEDDAED0-DCE3-462F-8FD9-89A5AF4B2F76}"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15BD59A-BB83-1244-A043-560952FD43B9}" type="doc">
      <dgm:prSet loTypeId="urn:microsoft.com/office/officeart/2005/8/layout/cycle4" loCatId="relationship" qsTypeId="urn:microsoft.com/office/officeart/2005/8/quickstyle/3D3" qsCatId="3D" csTypeId="urn:microsoft.com/office/officeart/2005/8/colors/colorful5" csCatId="colorful" phldr="1"/>
      <dgm:spPr/>
      <dgm:t>
        <a:bodyPr/>
        <a:lstStyle/>
        <a:p>
          <a:endParaRPr lang="en-US"/>
        </a:p>
      </dgm:t>
    </dgm:pt>
    <dgm:pt modelId="{D3AC64AB-1393-E742-9D2A-CEA696CC3668}">
      <dgm:prSet phldrT="[Text]"/>
      <dgm:spPr/>
      <dgm:t>
        <a:bodyPr/>
        <a:lstStyle/>
        <a:p>
          <a:r>
            <a:rPr lang="en-US" i="0" dirty="0">
              <a:latin typeface="+mn-lt"/>
              <a:ea typeface="+mn-ea"/>
              <a:cs typeface="+mn-cs"/>
            </a:rPr>
            <a:t>Generalisability</a:t>
          </a:r>
          <a:endParaRPr lang="en-US" i="0" dirty="0"/>
        </a:p>
      </dgm:t>
    </dgm:pt>
    <dgm:pt modelId="{3DCF65CA-DD14-4045-99BE-A9C0E8792809}" type="parTrans" cxnId="{C4303D41-EDA4-4547-B8C1-47AE3BB34213}">
      <dgm:prSet/>
      <dgm:spPr/>
      <dgm:t>
        <a:bodyPr/>
        <a:lstStyle/>
        <a:p>
          <a:endParaRPr lang="en-US"/>
        </a:p>
      </dgm:t>
    </dgm:pt>
    <dgm:pt modelId="{3FC7692C-C38C-6041-A513-E672DC87366A}" type="sibTrans" cxnId="{C4303D41-EDA4-4547-B8C1-47AE3BB34213}">
      <dgm:prSet/>
      <dgm:spPr/>
      <dgm:t>
        <a:bodyPr/>
        <a:lstStyle/>
        <a:p>
          <a:endParaRPr lang="en-US"/>
        </a:p>
      </dgm:t>
    </dgm:pt>
    <dgm:pt modelId="{7D9AEA14-F608-6C42-B3D7-7739FA8AF601}">
      <dgm:prSet phldrT="[Text]" custT="1"/>
      <dgm:spPr/>
      <dgm:t>
        <a:bodyPr/>
        <a:lstStyle/>
        <a:p>
          <a:r>
            <a:rPr lang="en-US" sz="1900" i="0" dirty="0">
              <a:latin typeface="+mn-lt"/>
              <a:ea typeface="+mn-ea"/>
              <a:cs typeface="+mn-cs"/>
            </a:rPr>
            <a:t>the application of research results to cases or situations beyond those examined in the study</a:t>
          </a:r>
          <a:endParaRPr lang="en-US" sz="1900" i="0" dirty="0"/>
        </a:p>
      </dgm:t>
    </dgm:pt>
    <dgm:pt modelId="{B52FE76E-E2C3-2B49-B63E-F4EA27F1B453}" type="parTrans" cxnId="{A778F83F-04E1-2945-B5F0-29A3ACD58396}">
      <dgm:prSet/>
      <dgm:spPr/>
      <dgm:t>
        <a:bodyPr/>
        <a:lstStyle/>
        <a:p>
          <a:endParaRPr lang="en-US"/>
        </a:p>
      </dgm:t>
    </dgm:pt>
    <dgm:pt modelId="{5492751A-0081-9B4B-AFBF-0E6E6C95E5BF}" type="sibTrans" cxnId="{A778F83F-04E1-2945-B5F0-29A3ACD58396}">
      <dgm:prSet/>
      <dgm:spPr/>
      <dgm:t>
        <a:bodyPr/>
        <a:lstStyle/>
        <a:p>
          <a:endParaRPr lang="en-US"/>
        </a:p>
      </dgm:t>
    </dgm:pt>
    <dgm:pt modelId="{CD6874BD-86AE-0C4F-901B-83BED17FD47D}">
      <dgm:prSet phldrT="[Text]"/>
      <dgm:spPr/>
      <dgm:t>
        <a:bodyPr/>
        <a:lstStyle/>
        <a:p>
          <a:r>
            <a:rPr lang="en-US" dirty="0"/>
            <a:t>Reliability</a:t>
          </a:r>
        </a:p>
      </dgm:t>
    </dgm:pt>
    <dgm:pt modelId="{771D5872-4232-6742-B1FF-BF13C3FACDD2}" type="parTrans" cxnId="{6E650272-5D09-6445-8F82-0892AFC48AB1}">
      <dgm:prSet/>
      <dgm:spPr/>
      <dgm:t>
        <a:bodyPr/>
        <a:lstStyle/>
        <a:p>
          <a:endParaRPr lang="en-US"/>
        </a:p>
      </dgm:t>
    </dgm:pt>
    <dgm:pt modelId="{ECDEAA2E-9485-9D4E-AEB4-E96623FC85D8}" type="sibTrans" cxnId="{6E650272-5D09-6445-8F82-0892AFC48AB1}">
      <dgm:prSet/>
      <dgm:spPr/>
      <dgm:t>
        <a:bodyPr/>
        <a:lstStyle/>
        <a:p>
          <a:endParaRPr lang="en-US"/>
        </a:p>
      </dgm:t>
    </dgm:pt>
    <dgm:pt modelId="{57D702E4-A713-EA4A-9518-6C2C1D7840B5}">
      <dgm:prSet phldrT="[Text]" custT="1"/>
      <dgm:spPr/>
      <dgm:t>
        <a:bodyPr/>
        <a:lstStyle/>
        <a:p>
          <a:r>
            <a:rPr lang="en-US" sz="1900" b="0" dirty="0">
              <a:latin typeface="+mn-lt"/>
              <a:ea typeface="+mn-ea"/>
              <a:cs typeface="+mn-cs"/>
            </a:rPr>
            <a:t>the degree to which an assessment tool produces stable and consistent    	results. </a:t>
          </a:r>
          <a:endParaRPr lang="en-US" sz="1900" dirty="0"/>
        </a:p>
      </dgm:t>
    </dgm:pt>
    <dgm:pt modelId="{A32A6068-7803-9042-BD38-A805B852F614}" type="parTrans" cxnId="{96B0DCDF-4E37-BB40-B57C-0FF46359B39D}">
      <dgm:prSet/>
      <dgm:spPr/>
      <dgm:t>
        <a:bodyPr/>
        <a:lstStyle/>
        <a:p>
          <a:endParaRPr lang="en-US"/>
        </a:p>
      </dgm:t>
    </dgm:pt>
    <dgm:pt modelId="{34071A67-A072-084E-8F13-8D2E146F58EE}" type="sibTrans" cxnId="{96B0DCDF-4E37-BB40-B57C-0FF46359B39D}">
      <dgm:prSet/>
      <dgm:spPr/>
      <dgm:t>
        <a:bodyPr/>
        <a:lstStyle/>
        <a:p>
          <a:endParaRPr lang="en-US"/>
        </a:p>
      </dgm:t>
    </dgm:pt>
    <dgm:pt modelId="{2A728220-DAE0-D74B-ABAD-C710F2EDB421}">
      <dgm:prSet phldrT="[Text]"/>
      <dgm:spPr/>
      <dgm:t>
        <a:bodyPr/>
        <a:lstStyle/>
        <a:p>
          <a:r>
            <a:rPr lang="en-US" dirty="0"/>
            <a:t>Validity</a:t>
          </a:r>
        </a:p>
      </dgm:t>
    </dgm:pt>
    <dgm:pt modelId="{480EF5C1-9346-4240-BED8-0B5CB92C4EED}" type="parTrans" cxnId="{006A614B-5BBF-BA44-BCD2-DA4D866BCEE0}">
      <dgm:prSet/>
      <dgm:spPr/>
      <dgm:t>
        <a:bodyPr/>
        <a:lstStyle/>
        <a:p>
          <a:endParaRPr lang="en-US"/>
        </a:p>
      </dgm:t>
    </dgm:pt>
    <dgm:pt modelId="{305EED8F-D447-FE42-A280-E2B8BA552B26}" type="sibTrans" cxnId="{006A614B-5BBF-BA44-BCD2-DA4D866BCEE0}">
      <dgm:prSet/>
      <dgm:spPr/>
      <dgm:t>
        <a:bodyPr/>
        <a:lstStyle/>
        <a:p>
          <a:endParaRPr lang="en-US"/>
        </a:p>
      </dgm:t>
    </dgm:pt>
    <dgm:pt modelId="{9D6D0024-84DE-8149-80A2-69B9A4C78700}">
      <dgm:prSet phldrT="[Text]" custT="1"/>
      <dgm:spPr/>
      <dgm:t>
        <a:bodyPr/>
        <a:lstStyle/>
        <a:p>
          <a:r>
            <a:rPr lang="en-US" sz="1900" b="0" dirty="0">
              <a:latin typeface="+mn-lt"/>
              <a:ea typeface="+mn-ea"/>
              <a:cs typeface="+mn-cs"/>
            </a:rPr>
            <a:t>the credibility or believability of the research. Are the findings genuine?  </a:t>
          </a:r>
          <a:endParaRPr lang="en-US" sz="1900" dirty="0"/>
        </a:p>
      </dgm:t>
    </dgm:pt>
    <dgm:pt modelId="{DEBF5CE1-766C-094F-8A30-FAEDFE59A021}" type="parTrans" cxnId="{9E14F559-E76A-D843-B7A4-A286638977CA}">
      <dgm:prSet/>
      <dgm:spPr/>
      <dgm:t>
        <a:bodyPr/>
        <a:lstStyle/>
        <a:p>
          <a:endParaRPr lang="en-US"/>
        </a:p>
      </dgm:t>
    </dgm:pt>
    <dgm:pt modelId="{6EAC0104-AC40-A74F-AF53-307C7B9004B4}" type="sibTrans" cxnId="{9E14F559-E76A-D843-B7A4-A286638977CA}">
      <dgm:prSet/>
      <dgm:spPr/>
      <dgm:t>
        <a:bodyPr/>
        <a:lstStyle/>
        <a:p>
          <a:endParaRPr lang="en-US"/>
        </a:p>
      </dgm:t>
    </dgm:pt>
    <dgm:pt modelId="{8D666F0E-F3C3-C54A-8870-42BC7A8250DF}">
      <dgm:prSet phldrT="[Text]"/>
      <dgm:spPr/>
      <dgm:t>
        <a:bodyPr/>
        <a:lstStyle/>
        <a:p>
          <a:r>
            <a:rPr lang="en-US" dirty="0"/>
            <a:t>Representative sample</a:t>
          </a:r>
        </a:p>
      </dgm:t>
    </dgm:pt>
    <dgm:pt modelId="{B5474616-C594-AB46-A434-8C76F04FB139}" type="parTrans" cxnId="{2BD5E9E8-B4D8-BD46-AB69-9F484938F27F}">
      <dgm:prSet/>
      <dgm:spPr/>
      <dgm:t>
        <a:bodyPr/>
        <a:lstStyle/>
        <a:p>
          <a:endParaRPr lang="en-US"/>
        </a:p>
      </dgm:t>
    </dgm:pt>
    <dgm:pt modelId="{BC0A2726-B3CF-D644-9649-7E751FED3E2A}" type="sibTrans" cxnId="{2BD5E9E8-B4D8-BD46-AB69-9F484938F27F}">
      <dgm:prSet/>
      <dgm:spPr/>
      <dgm:t>
        <a:bodyPr/>
        <a:lstStyle/>
        <a:p>
          <a:endParaRPr lang="en-US"/>
        </a:p>
      </dgm:t>
    </dgm:pt>
    <dgm:pt modelId="{FC477046-9569-7A4F-B478-21EFE4C00CDA}">
      <dgm:prSet phldrT="[Text]"/>
      <dgm:spPr/>
      <dgm:t>
        <a:bodyPr/>
        <a:lstStyle/>
        <a:p>
          <a:r>
            <a:rPr lang="en-US" dirty="0">
              <a:latin typeface="+mn-lt"/>
              <a:ea typeface="+mn-ea"/>
              <a:cs typeface="+mn-cs"/>
            </a:rPr>
            <a:t>a small quantity of something that accurately reflects the larger entity</a:t>
          </a:r>
          <a:endParaRPr lang="en-US" dirty="0"/>
        </a:p>
      </dgm:t>
    </dgm:pt>
    <dgm:pt modelId="{16B39B7A-9CEB-0642-A617-1621CF0542A4}" type="parTrans" cxnId="{FBD120E8-A8E2-974F-A307-3FA8D896AF5C}">
      <dgm:prSet/>
      <dgm:spPr/>
      <dgm:t>
        <a:bodyPr/>
        <a:lstStyle/>
        <a:p>
          <a:endParaRPr lang="en-US"/>
        </a:p>
      </dgm:t>
    </dgm:pt>
    <dgm:pt modelId="{B0EC940B-FDA6-4F41-AF9D-7F7A8C7ECF3C}" type="sibTrans" cxnId="{FBD120E8-A8E2-974F-A307-3FA8D896AF5C}">
      <dgm:prSet/>
      <dgm:spPr/>
      <dgm:t>
        <a:bodyPr/>
        <a:lstStyle/>
        <a:p>
          <a:endParaRPr lang="en-US"/>
        </a:p>
      </dgm:t>
    </dgm:pt>
    <dgm:pt modelId="{DB0E039C-4D00-A245-A198-4D198D796158}" type="pres">
      <dgm:prSet presAssocID="{515BD59A-BB83-1244-A043-560952FD43B9}" presName="cycleMatrixDiagram" presStyleCnt="0">
        <dgm:presLayoutVars>
          <dgm:chMax val="1"/>
          <dgm:dir/>
          <dgm:animLvl val="lvl"/>
          <dgm:resizeHandles val="exact"/>
        </dgm:presLayoutVars>
      </dgm:prSet>
      <dgm:spPr/>
    </dgm:pt>
    <dgm:pt modelId="{C5D02AEE-A3BF-2047-BDA1-27EB40905417}" type="pres">
      <dgm:prSet presAssocID="{515BD59A-BB83-1244-A043-560952FD43B9}" presName="children" presStyleCnt="0"/>
      <dgm:spPr/>
    </dgm:pt>
    <dgm:pt modelId="{6CA0260C-9207-834B-973E-03FCF516A9B9}" type="pres">
      <dgm:prSet presAssocID="{515BD59A-BB83-1244-A043-560952FD43B9}" presName="child1group" presStyleCnt="0"/>
      <dgm:spPr/>
    </dgm:pt>
    <dgm:pt modelId="{EB4670F1-8E16-C047-AD41-3DD9E38EF873}" type="pres">
      <dgm:prSet presAssocID="{515BD59A-BB83-1244-A043-560952FD43B9}" presName="child1" presStyleLbl="bgAcc1" presStyleIdx="0" presStyleCnt="4" custLinFactNeighborX="-2269" custLinFactNeighborY="-1347"/>
      <dgm:spPr/>
    </dgm:pt>
    <dgm:pt modelId="{EE493515-FDB3-A343-8B6D-2B9E677EF869}" type="pres">
      <dgm:prSet presAssocID="{515BD59A-BB83-1244-A043-560952FD43B9}" presName="child1Text" presStyleLbl="bgAcc1" presStyleIdx="0" presStyleCnt="4">
        <dgm:presLayoutVars>
          <dgm:bulletEnabled val="1"/>
        </dgm:presLayoutVars>
      </dgm:prSet>
      <dgm:spPr/>
    </dgm:pt>
    <dgm:pt modelId="{8D74ECF9-52A4-7146-B52F-85E0E5932F07}" type="pres">
      <dgm:prSet presAssocID="{515BD59A-BB83-1244-A043-560952FD43B9}" presName="child2group" presStyleCnt="0"/>
      <dgm:spPr/>
    </dgm:pt>
    <dgm:pt modelId="{7C65E52C-8882-D140-941C-420215C8067F}" type="pres">
      <dgm:prSet presAssocID="{515BD59A-BB83-1244-A043-560952FD43B9}" presName="child2" presStyleLbl="bgAcc1" presStyleIdx="1" presStyleCnt="4"/>
      <dgm:spPr/>
    </dgm:pt>
    <dgm:pt modelId="{51AACCE0-E695-E746-89AB-3E548B0CCC11}" type="pres">
      <dgm:prSet presAssocID="{515BD59A-BB83-1244-A043-560952FD43B9}" presName="child2Text" presStyleLbl="bgAcc1" presStyleIdx="1" presStyleCnt="4">
        <dgm:presLayoutVars>
          <dgm:bulletEnabled val="1"/>
        </dgm:presLayoutVars>
      </dgm:prSet>
      <dgm:spPr/>
    </dgm:pt>
    <dgm:pt modelId="{19CEC373-7FE5-B042-981E-2D5FC49924E1}" type="pres">
      <dgm:prSet presAssocID="{515BD59A-BB83-1244-A043-560952FD43B9}" presName="child3group" presStyleCnt="0"/>
      <dgm:spPr/>
    </dgm:pt>
    <dgm:pt modelId="{A612645D-00DF-5844-88E7-6C4F9D7360AC}" type="pres">
      <dgm:prSet presAssocID="{515BD59A-BB83-1244-A043-560952FD43B9}" presName="child3" presStyleLbl="bgAcc1" presStyleIdx="2" presStyleCnt="4"/>
      <dgm:spPr/>
    </dgm:pt>
    <dgm:pt modelId="{C76F99C3-A28A-D948-9944-D59363456F36}" type="pres">
      <dgm:prSet presAssocID="{515BD59A-BB83-1244-A043-560952FD43B9}" presName="child3Text" presStyleLbl="bgAcc1" presStyleIdx="2" presStyleCnt="4">
        <dgm:presLayoutVars>
          <dgm:bulletEnabled val="1"/>
        </dgm:presLayoutVars>
      </dgm:prSet>
      <dgm:spPr/>
    </dgm:pt>
    <dgm:pt modelId="{70049EFE-8C94-BE4C-8425-D26D75D3860C}" type="pres">
      <dgm:prSet presAssocID="{515BD59A-BB83-1244-A043-560952FD43B9}" presName="child4group" presStyleCnt="0"/>
      <dgm:spPr/>
    </dgm:pt>
    <dgm:pt modelId="{B584D4F6-7252-F54D-965C-4F7277D7C452}" type="pres">
      <dgm:prSet presAssocID="{515BD59A-BB83-1244-A043-560952FD43B9}" presName="child4" presStyleLbl="bgAcc1" presStyleIdx="3" presStyleCnt="4"/>
      <dgm:spPr/>
    </dgm:pt>
    <dgm:pt modelId="{1815F51C-AD63-744D-A03C-46E2769809F4}" type="pres">
      <dgm:prSet presAssocID="{515BD59A-BB83-1244-A043-560952FD43B9}" presName="child4Text" presStyleLbl="bgAcc1" presStyleIdx="3" presStyleCnt="4">
        <dgm:presLayoutVars>
          <dgm:bulletEnabled val="1"/>
        </dgm:presLayoutVars>
      </dgm:prSet>
      <dgm:spPr/>
    </dgm:pt>
    <dgm:pt modelId="{AD790B39-EEB1-7D4E-8CA3-8C890EF50FE5}" type="pres">
      <dgm:prSet presAssocID="{515BD59A-BB83-1244-A043-560952FD43B9}" presName="childPlaceholder" presStyleCnt="0"/>
      <dgm:spPr/>
    </dgm:pt>
    <dgm:pt modelId="{B0D7E013-0BC9-D142-A2B4-84ACA38F5539}" type="pres">
      <dgm:prSet presAssocID="{515BD59A-BB83-1244-A043-560952FD43B9}" presName="circle" presStyleCnt="0"/>
      <dgm:spPr/>
    </dgm:pt>
    <dgm:pt modelId="{ECD5416B-9FC5-6B4D-A303-DD377DB313E4}" type="pres">
      <dgm:prSet presAssocID="{515BD59A-BB83-1244-A043-560952FD43B9}" presName="quadrant1" presStyleLbl="node1" presStyleIdx="0" presStyleCnt="4">
        <dgm:presLayoutVars>
          <dgm:chMax val="1"/>
          <dgm:bulletEnabled val="1"/>
        </dgm:presLayoutVars>
      </dgm:prSet>
      <dgm:spPr/>
    </dgm:pt>
    <dgm:pt modelId="{29905C16-0A08-D24F-9921-0A0F4D22D6B7}" type="pres">
      <dgm:prSet presAssocID="{515BD59A-BB83-1244-A043-560952FD43B9}" presName="quadrant2" presStyleLbl="node1" presStyleIdx="1" presStyleCnt="4">
        <dgm:presLayoutVars>
          <dgm:chMax val="1"/>
          <dgm:bulletEnabled val="1"/>
        </dgm:presLayoutVars>
      </dgm:prSet>
      <dgm:spPr/>
    </dgm:pt>
    <dgm:pt modelId="{CEA3217C-519C-BE47-844F-150682B5B8CC}" type="pres">
      <dgm:prSet presAssocID="{515BD59A-BB83-1244-A043-560952FD43B9}" presName="quadrant3" presStyleLbl="node1" presStyleIdx="2" presStyleCnt="4">
        <dgm:presLayoutVars>
          <dgm:chMax val="1"/>
          <dgm:bulletEnabled val="1"/>
        </dgm:presLayoutVars>
      </dgm:prSet>
      <dgm:spPr/>
    </dgm:pt>
    <dgm:pt modelId="{429981F0-21EF-D14D-ACC7-D9F682319155}" type="pres">
      <dgm:prSet presAssocID="{515BD59A-BB83-1244-A043-560952FD43B9}" presName="quadrant4" presStyleLbl="node1" presStyleIdx="3" presStyleCnt="4">
        <dgm:presLayoutVars>
          <dgm:chMax val="1"/>
          <dgm:bulletEnabled val="1"/>
        </dgm:presLayoutVars>
      </dgm:prSet>
      <dgm:spPr/>
    </dgm:pt>
    <dgm:pt modelId="{55958A7D-3670-F548-9938-6E4812A16DA8}" type="pres">
      <dgm:prSet presAssocID="{515BD59A-BB83-1244-A043-560952FD43B9}" presName="quadrantPlaceholder" presStyleCnt="0"/>
      <dgm:spPr/>
    </dgm:pt>
    <dgm:pt modelId="{76BD5B68-5FA6-4041-890F-798607832EEC}" type="pres">
      <dgm:prSet presAssocID="{515BD59A-BB83-1244-A043-560952FD43B9}" presName="center1" presStyleLbl="fgShp" presStyleIdx="0" presStyleCnt="2"/>
      <dgm:spPr/>
    </dgm:pt>
    <dgm:pt modelId="{3C6AEB85-1AD9-D946-9A87-71838825696A}" type="pres">
      <dgm:prSet presAssocID="{515BD59A-BB83-1244-A043-560952FD43B9}" presName="center2" presStyleLbl="fgShp" presStyleIdx="1" presStyleCnt="2"/>
      <dgm:spPr/>
    </dgm:pt>
  </dgm:ptLst>
  <dgm:cxnLst>
    <dgm:cxn modelId="{7EF3D008-64F4-D344-8601-EAD385233DE5}" type="presOf" srcId="{9D6D0024-84DE-8149-80A2-69B9A4C78700}" destId="{A612645D-00DF-5844-88E7-6C4F9D7360AC}" srcOrd="0" destOrd="0" presId="urn:microsoft.com/office/officeart/2005/8/layout/cycle4"/>
    <dgm:cxn modelId="{A6E69227-5940-7247-AFB7-00E938974D24}" type="presOf" srcId="{515BD59A-BB83-1244-A043-560952FD43B9}" destId="{DB0E039C-4D00-A245-A198-4D198D796158}" srcOrd="0" destOrd="0" presId="urn:microsoft.com/office/officeart/2005/8/layout/cycle4"/>
    <dgm:cxn modelId="{87DCB733-4D04-5E41-8EBE-B8D33A55CD90}" type="presOf" srcId="{57D702E4-A713-EA4A-9518-6C2C1D7840B5}" destId="{51AACCE0-E695-E746-89AB-3E548B0CCC11}" srcOrd="1" destOrd="0" presId="urn:microsoft.com/office/officeart/2005/8/layout/cycle4"/>
    <dgm:cxn modelId="{A5D22939-DC99-A74C-994E-929EF0953DBF}" type="presOf" srcId="{2A728220-DAE0-D74B-ABAD-C710F2EDB421}" destId="{CEA3217C-519C-BE47-844F-150682B5B8CC}" srcOrd="0" destOrd="0" presId="urn:microsoft.com/office/officeart/2005/8/layout/cycle4"/>
    <dgm:cxn modelId="{B85DDF3A-EA02-6A4F-BEAA-5508C2168E15}" type="presOf" srcId="{FC477046-9569-7A4F-B478-21EFE4C00CDA}" destId="{B584D4F6-7252-F54D-965C-4F7277D7C452}" srcOrd="0" destOrd="0" presId="urn:microsoft.com/office/officeart/2005/8/layout/cycle4"/>
    <dgm:cxn modelId="{A778F83F-04E1-2945-B5F0-29A3ACD58396}" srcId="{D3AC64AB-1393-E742-9D2A-CEA696CC3668}" destId="{7D9AEA14-F608-6C42-B3D7-7739FA8AF601}" srcOrd="0" destOrd="0" parTransId="{B52FE76E-E2C3-2B49-B63E-F4EA27F1B453}" sibTransId="{5492751A-0081-9B4B-AFBF-0E6E6C95E5BF}"/>
    <dgm:cxn modelId="{C4303D41-EDA4-4547-B8C1-47AE3BB34213}" srcId="{515BD59A-BB83-1244-A043-560952FD43B9}" destId="{D3AC64AB-1393-E742-9D2A-CEA696CC3668}" srcOrd="0" destOrd="0" parTransId="{3DCF65CA-DD14-4045-99BE-A9C0E8792809}" sibTransId="{3FC7692C-C38C-6041-A513-E672DC87366A}"/>
    <dgm:cxn modelId="{006A614B-5BBF-BA44-BCD2-DA4D866BCEE0}" srcId="{515BD59A-BB83-1244-A043-560952FD43B9}" destId="{2A728220-DAE0-D74B-ABAD-C710F2EDB421}" srcOrd="2" destOrd="0" parTransId="{480EF5C1-9346-4240-BED8-0B5CB92C4EED}" sibTransId="{305EED8F-D447-FE42-A280-E2B8BA552B26}"/>
    <dgm:cxn modelId="{6458FF71-C1DA-C04A-9ABF-B96B83DBDCCE}" type="presOf" srcId="{8D666F0E-F3C3-C54A-8870-42BC7A8250DF}" destId="{429981F0-21EF-D14D-ACC7-D9F682319155}" srcOrd="0" destOrd="0" presId="urn:microsoft.com/office/officeart/2005/8/layout/cycle4"/>
    <dgm:cxn modelId="{6E650272-5D09-6445-8F82-0892AFC48AB1}" srcId="{515BD59A-BB83-1244-A043-560952FD43B9}" destId="{CD6874BD-86AE-0C4F-901B-83BED17FD47D}" srcOrd="1" destOrd="0" parTransId="{771D5872-4232-6742-B1FF-BF13C3FACDD2}" sibTransId="{ECDEAA2E-9485-9D4E-AEB4-E96623FC85D8}"/>
    <dgm:cxn modelId="{62D15659-F50A-884C-AEB0-ED2FDCF08C84}" type="presOf" srcId="{CD6874BD-86AE-0C4F-901B-83BED17FD47D}" destId="{29905C16-0A08-D24F-9921-0A0F4D22D6B7}" srcOrd="0" destOrd="0" presId="urn:microsoft.com/office/officeart/2005/8/layout/cycle4"/>
    <dgm:cxn modelId="{9E14F559-E76A-D843-B7A4-A286638977CA}" srcId="{2A728220-DAE0-D74B-ABAD-C710F2EDB421}" destId="{9D6D0024-84DE-8149-80A2-69B9A4C78700}" srcOrd="0" destOrd="0" parTransId="{DEBF5CE1-766C-094F-8A30-FAEDFE59A021}" sibTransId="{6EAC0104-AC40-A74F-AF53-307C7B9004B4}"/>
    <dgm:cxn modelId="{D69E48C5-5E6A-384A-AA4C-4A471E62ED6F}" type="presOf" srcId="{7D9AEA14-F608-6C42-B3D7-7739FA8AF601}" destId="{EE493515-FDB3-A343-8B6D-2B9E677EF869}" srcOrd="1" destOrd="0" presId="urn:microsoft.com/office/officeart/2005/8/layout/cycle4"/>
    <dgm:cxn modelId="{F80E81CC-7164-9140-ADC0-6A0FEBB751ED}" type="presOf" srcId="{D3AC64AB-1393-E742-9D2A-CEA696CC3668}" destId="{ECD5416B-9FC5-6B4D-A303-DD377DB313E4}" srcOrd="0" destOrd="0" presId="urn:microsoft.com/office/officeart/2005/8/layout/cycle4"/>
    <dgm:cxn modelId="{96B0DCDF-4E37-BB40-B57C-0FF46359B39D}" srcId="{CD6874BD-86AE-0C4F-901B-83BED17FD47D}" destId="{57D702E4-A713-EA4A-9518-6C2C1D7840B5}" srcOrd="0" destOrd="0" parTransId="{A32A6068-7803-9042-BD38-A805B852F614}" sibTransId="{34071A67-A072-084E-8F13-8D2E146F58EE}"/>
    <dgm:cxn modelId="{44C7A8E3-9AA9-3A4F-A54D-6891A5A33E40}" type="presOf" srcId="{57D702E4-A713-EA4A-9518-6C2C1D7840B5}" destId="{7C65E52C-8882-D140-941C-420215C8067F}" srcOrd="0" destOrd="0" presId="urn:microsoft.com/office/officeart/2005/8/layout/cycle4"/>
    <dgm:cxn modelId="{FBD120E8-A8E2-974F-A307-3FA8D896AF5C}" srcId="{8D666F0E-F3C3-C54A-8870-42BC7A8250DF}" destId="{FC477046-9569-7A4F-B478-21EFE4C00CDA}" srcOrd="0" destOrd="0" parTransId="{16B39B7A-9CEB-0642-A617-1621CF0542A4}" sibTransId="{B0EC940B-FDA6-4F41-AF9D-7F7A8C7ECF3C}"/>
    <dgm:cxn modelId="{2BD5E9E8-B4D8-BD46-AB69-9F484938F27F}" srcId="{515BD59A-BB83-1244-A043-560952FD43B9}" destId="{8D666F0E-F3C3-C54A-8870-42BC7A8250DF}" srcOrd="3" destOrd="0" parTransId="{B5474616-C594-AB46-A434-8C76F04FB139}" sibTransId="{BC0A2726-B3CF-D644-9649-7E751FED3E2A}"/>
    <dgm:cxn modelId="{6FA211EE-96EB-574F-B610-699D6B1044AD}" type="presOf" srcId="{9D6D0024-84DE-8149-80A2-69B9A4C78700}" destId="{C76F99C3-A28A-D948-9944-D59363456F36}" srcOrd="1" destOrd="0" presId="urn:microsoft.com/office/officeart/2005/8/layout/cycle4"/>
    <dgm:cxn modelId="{142868F4-8CB9-F94F-AC9C-E9E8CA2E3E47}" type="presOf" srcId="{7D9AEA14-F608-6C42-B3D7-7739FA8AF601}" destId="{EB4670F1-8E16-C047-AD41-3DD9E38EF873}" srcOrd="0" destOrd="0" presId="urn:microsoft.com/office/officeart/2005/8/layout/cycle4"/>
    <dgm:cxn modelId="{7C3D82FB-0EFF-834C-8916-CA6A89FE0D23}" type="presOf" srcId="{FC477046-9569-7A4F-B478-21EFE4C00CDA}" destId="{1815F51C-AD63-744D-A03C-46E2769809F4}" srcOrd="1" destOrd="0" presId="urn:microsoft.com/office/officeart/2005/8/layout/cycle4"/>
    <dgm:cxn modelId="{D0BB44EB-F6B0-A844-AB44-7BF14383ECC7}" type="presParOf" srcId="{DB0E039C-4D00-A245-A198-4D198D796158}" destId="{C5D02AEE-A3BF-2047-BDA1-27EB40905417}" srcOrd="0" destOrd="0" presId="urn:microsoft.com/office/officeart/2005/8/layout/cycle4"/>
    <dgm:cxn modelId="{16053B3E-2F48-5345-AB82-93F20A69E14A}" type="presParOf" srcId="{C5D02AEE-A3BF-2047-BDA1-27EB40905417}" destId="{6CA0260C-9207-834B-973E-03FCF516A9B9}" srcOrd="0" destOrd="0" presId="urn:microsoft.com/office/officeart/2005/8/layout/cycle4"/>
    <dgm:cxn modelId="{61DB7942-7DAD-5647-8E4A-8D41E8293EBF}" type="presParOf" srcId="{6CA0260C-9207-834B-973E-03FCF516A9B9}" destId="{EB4670F1-8E16-C047-AD41-3DD9E38EF873}" srcOrd="0" destOrd="0" presId="urn:microsoft.com/office/officeart/2005/8/layout/cycle4"/>
    <dgm:cxn modelId="{32B29D60-E7B6-1B4E-9084-8DF6656DC91E}" type="presParOf" srcId="{6CA0260C-9207-834B-973E-03FCF516A9B9}" destId="{EE493515-FDB3-A343-8B6D-2B9E677EF869}" srcOrd="1" destOrd="0" presId="urn:microsoft.com/office/officeart/2005/8/layout/cycle4"/>
    <dgm:cxn modelId="{8C2A735B-AFE6-BB45-BE1B-F7F5E5FAC40A}" type="presParOf" srcId="{C5D02AEE-A3BF-2047-BDA1-27EB40905417}" destId="{8D74ECF9-52A4-7146-B52F-85E0E5932F07}" srcOrd="1" destOrd="0" presId="urn:microsoft.com/office/officeart/2005/8/layout/cycle4"/>
    <dgm:cxn modelId="{C27B7022-7F80-8C49-98C0-08DA74FCA80D}" type="presParOf" srcId="{8D74ECF9-52A4-7146-B52F-85E0E5932F07}" destId="{7C65E52C-8882-D140-941C-420215C8067F}" srcOrd="0" destOrd="0" presId="urn:microsoft.com/office/officeart/2005/8/layout/cycle4"/>
    <dgm:cxn modelId="{B5149690-7EC0-FA43-97BB-7CED7A658505}" type="presParOf" srcId="{8D74ECF9-52A4-7146-B52F-85E0E5932F07}" destId="{51AACCE0-E695-E746-89AB-3E548B0CCC11}" srcOrd="1" destOrd="0" presId="urn:microsoft.com/office/officeart/2005/8/layout/cycle4"/>
    <dgm:cxn modelId="{E8035781-90A7-2E45-8236-375C443803FC}" type="presParOf" srcId="{C5D02AEE-A3BF-2047-BDA1-27EB40905417}" destId="{19CEC373-7FE5-B042-981E-2D5FC49924E1}" srcOrd="2" destOrd="0" presId="urn:microsoft.com/office/officeart/2005/8/layout/cycle4"/>
    <dgm:cxn modelId="{7EC6C33A-586B-244C-BD7A-62AB2442D295}" type="presParOf" srcId="{19CEC373-7FE5-B042-981E-2D5FC49924E1}" destId="{A612645D-00DF-5844-88E7-6C4F9D7360AC}" srcOrd="0" destOrd="0" presId="urn:microsoft.com/office/officeart/2005/8/layout/cycle4"/>
    <dgm:cxn modelId="{F0ECB699-F31C-E547-BA68-9034CE3C265A}" type="presParOf" srcId="{19CEC373-7FE5-B042-981E-2D5FC49924E1}" destId="{C76F99C3-A28A-D948-9944-D59363456F36}" srcOrd="1" destOrd="0" presId="urn:microsoft.com/office/officeart/2005/8/layout/cycle4"/>
    <dgm:cxn modelId="{7027B26E-530D-334A-9B15-960B856CFD9D}" type="presParOf" srcId="{C5D02AEE-A3BF-2047-BDA1-27EB40905417}" destId="{70049EFE-8C94-BE4C-8425-D26D75D3860C}" srcOrd="3" destOrd="0" presId="urn:microsoft.com/office/officeart/2005/8/layout/cycle4"/>
    <dgm:cxn modelId="{B38C19EA-3B5B-FB41-BB76-6D339A7F3CE6}" type="presParOf" srcId="{70049EFE-8C94-BE4C-8425-D26D75D3860C}" destId="{B584D4F6-7252-F54D-965C-4F7277D7C452}" srcOrd="0" destOrd="0" presId="urn:microsoft.com/office/officeart/2005/8/layout/cycle4"/>
    <dgm:cxn modelId="{D842DAC9-5AB1-7740-8561-AF3DFA94BB1F}" type="presParOf" srcId="{70049EFE-8C94-BE4C-8425-D26D75D3860C}" destId="{1815F51C-AD63-744D-A03C-46E2769809F4}" srcOrd="1" destOrd="0" presId="urn:microsoft.com/office/officeart/2005/8/layout/cycle4"/>
    <dgm:cxn modelId="{16EE8ED3-B4E8-8743-B8D8-5AD56C1674FC}" type="presParOf" srcId="{C5D02AEE-A3BF-2047-BDA1-27EB40905417}" destId="{AD790B39-EEB1-7D4E-8CA3-8C890EF50FE5}" srcOrd="4" destOrd="0" presId="urn:microsoft.com/office/officeart/2005/8/layout/cycle4"/>
    <dgm:cxn modelId="{0C11C193-70F8-5F49-9B91-569869CAA834}" type="presParOf" srcId="{DB0E039C-4D00-A245-A198-4D198D796158}" destId="{B0D7E013-0BC9-D142-A2B4-84ACA38F5539}" srcOrd="1" destOrd="0" presId="urn:microsoft.com/office/officeart/2005/8/layout/cycle4"/>
    <dgm:cxn modelId="{B2DC7F1A-B8B4-8140-B9B2-2435BD1F4557}" type="presParOf" srcId="{B0D7E013-0BC9-D142-A2B4-84ACA38F5539}" destId="{ECD5416B-9FC5-6B4D-A303-DD377DB313E4}" srcOrd="0" destOrd="0" presId="urn:microsoft.com/office/officeart/2005/8/layout/cycle4"/>
    <dgm:cxn modelId="{AD36E6AF-CAD6-334A-BDA8-AEFDD3356F58}" type="presParOf" srcId="{B0D7E013-0BC9-D142-A2B4-84ACA38F5539}" destId="{29905C16-0A08-D24F-9921-0A0F4D22D6B7}" srcOrd="1" destOrd="0" presId="urn:microsoft.com/office/officeart/2005/8/layout/cycle4"/>
    <dgm:cxn modelId="{79A12487-78DD-DE41-A606-3FB3D3F269C0}" type="presParOf" srcId="{B0D7E013-0BC9-D142-A2B4-84ACA38F5539}" destId="{CEA3217C-519C-BE47-844F-150682B5B8CC}" srcOrd="2" destOrd="0" presId="urn:microsoft.com/office/officeart/2005/8/layout/cycle4"/>
    <dgm:cxn modelId="{00CA865E-ECC9-164A-B22D-5B3BE03FFFF9}" type="presParOf" srcId="{B0D7E013-0BC9-D142-A2B4-84ACA38F5539}" destId="{429981F0-21EF-D14D-ACC7-D9F682319155}" srcOrd="3" destOrd="0" presId="urn:microsoft.com/office/officeart/2005/8/layout/cycle4"/>
    <dgm:cxn modelId="{B7BFD520-4B8D-5442-A769-B17F9D7881EC}" type="presParOf" srcId="{B0D7E013-0BC9-D142-A2B4-84ACA38F5539}" destId="{55958A7D-3670-F548-9938-6E4812A16DA8}" srcOrd="4" destOrd="0" presId="urn:microsoft.com/office/officeart/2005/8/layout/cycle4"/>
    <dgm:cxn modelId="{AD4CC60A-E7DC-2E4B-8942-49D031800EB8}" type="presParOf" srcId="{DB0E039C-4D00-A245-A198-4D198D796158}" destId="{76BD5B68-5FA6-4041-890F-798607832EEC}" srcOrd="2" destOrd="0" presId="urn:microsoft.com/office/officeart/2005/8/layout/cycle4"/>
    <dgm:cxn modelId="{021E2EDD-5C71-1E4F-B790-54D3BF83009E}" type="presParOf" srcId="{DB0E039C-4D00-A245-A198-4D198D796158}" destId="{3C6AEB85-1AD9-D946-9A87-71838825696A}"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D45AEEE-B664-4045-8992-C644263B10DC}" type="doc">
      <dgm:prSet loTypeId="urn:microsoft.com/office/officeart/2016/7/layout/VerticalSolidActionList" loCatId="List" qsTypeId="urn:microsoft.com/office/officeart/2005/8/quickstyle/simple2" qsCatId="simple" csTypeId="urn:microsoft.com/office/officeart/2005/8/colors/colorful2" csCatId="colorful" phldr="1"/>
      <dgm:spPr/>
      <dgm:t>
        <a:bodyPr/>
        <a:lstStyle/>
        <a:p>
          <a:endParaRPr lang="en-US"/>
        </a:p>
      </dgm:t>
    </dgm:pt>
    <dgm:pt modelId="{EC397C40-5C7D-4EBC-A023-983A574BED5F}">
      <dgm:prSet/>
      <dgm:spPr/>
      <dgm:t>
        <a:bodyPr/>
        <a:lstStyle/>
        <a:p>
          <a:r>
            <a:rPr lang="en-US"/>
            <a:t>Input</a:t>
          </a:r>
        </a:p>
      </dgm:t>
    </dgm:pt>
    <dgm:pt modelId="{4E2FC250-20BD-4B13-952F-45AA755A7179}" type="parTrans" cxnId="{60F1034B-7FD1-4509-9BB3-E0850182E059}">
      <dgm:prSet/>
      <dgm:spPr/>
      <dgm:t>
        <a:bodyPr/>
        <a:lstStyle/>
        <a:p>
          <a:endParaRPr lang="en-US"/>
        </a:p>
      </dgm:t>
    </dgm:pt>
    <dgm:pt modelId="{C89D3CB5-A9BB-4A9A-A562-2BA805391E95}" type="sibTrans" cxnId="{60F1034B-7FD1-4509-9BB3-E0850182E059}">
      <dgm:prSet/>
      <dgm:spPr/>
      <dgm:t>
        <a:bodyPr/>
        <a:lstStyle/>
        <a:p>
          <a:endParaRPr lang="en-US"/>
        </a:p>
      </dgm:t>
    </dgm:pt>
    <dgm:pt modelId="{4061580D-0B06-4FA5-BC28-D220A2AA5B6E}">
      <dgm:prSet/>
      <dgm:spPr/>
      <dgm:t>
        <a:bodyPr/>
        <a:lstStyle/>
        <a:p>
          <a:r>
            <a:rPr lang="en-US" dirty="0"/>
            <a:t>your research question(s) to the shared document (if you have not already done so).</a:t>
          </a:r>
        </a:p>
      </dgm:t>
    </dgm:pt>
    <dgm:pt modelId="{BC0E2148-8A3C-4766-B627-6089C04AD5DF}" type="parTrans" cxnId="{556EB604-EF59-4B80-9691-F4F1304E83EA}">
      <dgm:prSet/>
      <dgm:spPr/>
      <dgm:t>
        <a:bodyPr/>
        <a:lstStyle/>
        <a:p>
          <a:endParaRPr lang="en-US"/>
        </a:p>
      </dgm:t>
    </dgm:pt>
    <dgm:pt modelId="{AF0209DD-419E-48A1-9E33-9193D320FB52}" type="sibTrans" cxnId="{556EB604-EF59-4B80-9691-F4F1304E83EA}">
      <dgm:prSet/>
      <dgm:spPr/>
      <dgm:t>
        <a:bodyPr/>
        <a:lstStyle/>
        <a:p>
          <a:endParaRPr lang="en-US"/>
        </a:p>
      </dgm:t>
    </dgm:pt>
    <dgm:pt modelId="{1BB3D61B-2433-4AD5-9BE5-3F7DD918BADD}">
      <dgm:prSet/>
      <dgm:spPr/>
      <dgm:t>
        <a:bodyPr/>
        <a:lstStyle/>
        <a:p>
          <a:r>
            <a:rPr lang="en-US" dirty="0"/>
            <a:t>Comment</a:t>
          </a:r>
        </a:p>
      </dgm:t>
    </dgm:pt>
    <dgm:pt modelId="{D1072927-F170-4F0A-AAB7-4654AF5149BD}" type="parTrans" cxnId="{B42FE825-8063-42CB-BF27-1ABC8A3FCF25}">
      <dgm:prSet/>
      <dgm:spPr/>
      <dgm:t>
        <a:bodyPr/>
        <a:lstStyle/>
        <a:p>
          <a:endParaRPr lang="en-US"/>
        </a:p>
      </dgm:t>
    </dgm:pt>
    <dgm:pt modelId="{53CF12A6-E7E8-401D-8945-F5474861109C}" type="sibTrans" cxnId="{B42FE825-8063-42CB-BF27-1ABC8A3FCF25}">
      <dgm:prSet/>
      <dgm:spPr/>
      <dgm:t>
        <a:bodyPr/>
        <a:lstStyle/>
        <a:p>
          <a:endParaRPr lang="en-US"/>
        </a:p>
      </dgm:t>
    </dgm:pt>
    <dgm:pt modelId="{A57CBEA7-93C8-4C7C-B922-6AEA7AA76FA7}">
      <dgm:prSet/>
      <dgm:spPr/>
      <dgm:t>
        <a:bodyPr/>
        <a:lstStyle/>
        <a:p>
          <a:r>
            <a:rPr lang="en-US" dirty="0"/>
            <a:t>on someone else’s RQ.</a:t>
          </a:r>
        </a:p>
      </dgm:t>
    </dgm:pt>
    <dgm:pt modelId="{D9E03F79-DB03-43D9-90F3-65CE1A3F1554}" type="parTrans" cxnId="{D6137D25-E1AB-4756-B3FF-6A4D6D44D002}">
      <dgm:prSet/>
      <dgm:spPr/>
      <dgm:t>
        <a:bodyPr/>
        <a:lstStyle/>
        <a:p>
          <a:endParaRPr lang="en-US"/>
        </a:p>
      </dgm:t>
    </dgm:pt>
    <dgm:pt modelId="{5C2BAC62-D208-45AE-A77A-4608C91DF607}" type="sibTrans" cxnId="{D6137D25-E1AB-4756-B3FF-6A4D6D44D002}">
      <dgm:prSet/>
      <dgm:spPr/>
      <dgm:t>
        <a:bodyPr/>
        <a:lstStyle/>
        <a:p>
          <a:endParaRPr lang="en-US"/>
        </a:p>
      </dgm:t>
    </dgm:pt>
    <dgm:pt modelId="{FC538F71-FC50-4AC2-A31E-C5617A2497AD}">
      <dgm:prSet/>
      <dgm:spPr/>
      <dgm:t>
        <a:bodyPr/>
        <a:lstStyle/>
        <a:p>
          <a:r>
            <a:rPr lang="en-US" dirty="0"/>
            <a:t>Thank you</a:t>
          </a:r>
        </a:p>
      </dgm:t>
    </dgm:pt>
    <dgm:pt modelId="{B54F6AA1-7577-4E55-8188-8B992617DDCD}" type="parTrans" cxnId="{205E761B-9FD5-4882-91F5-23AE7CE3387C}">
      <dgm:prSet/>
      <dgm:spPr/>
      <dgm:t>
        <a:bodyPr/>
        <a:lstStyle/>
        <a:p>
          <a:endParaRPr lang="en-US"/>
        </a:p>
      </dgm:t>
    </dgm:pt>
    <dgm:pt modelId="{920A9602-4E26-433A-AA17-85F1BB604208}" type="sibTrans" cxnId="{205E761B-9FD5-4882-91F5-23AE7CE3387C}">
      <dgm:prSet/>
      <dgm:spPr/>
      <dgm:t>
        <a:bodyPr/>
        <a:lstStyle/>
        <a:p>
          <a:endParaRPr lang="en-US"/>
        </a:p>
      </dgm:t>
    </dgm:pt>
    <dgm:pt modelId="{F1803A2F-4C62-41D5-9E6C-8F1292FD95F0}">
      <dgm:prSet/>
      <dgm:spPr/>
      <dgm:t>
        <a:bodyPr/>
        <a:lstStyle/>
        <a:p>
          <a:r>
            <a:rPr lang="en-US" dirty="0"/>
            <a:t>to those who have already done so.</a:t>
          </a:r>
        </a:p>
      </dgm:t>
    </dgm:pt>
    <dgm:pt modelId="{5592EBF4-BE9E-47D1-AE9D-00E794922B99}" type="parTrans" cxnId="{496AE226-9FDD-4E97-832D-F6EB4069CAD3}">
      <dgm:prSet/>
      <dgm:spPr/>
      <dgm:t>
        <a:bodyPr/>
        <a:lstStyle/>
        <a:p>
          <a:endParaRPr lang="en-US"/>
        </a:p>
      </dgm:t>
    </dgm:pt>
    <dgm:pt modelId="{58C7F4E4-9389-4C88-B2AF-59B95ED4DE34}" type="sibTrans" cxnId="{496AE226-9FDD-4E97-832D-F6EB4069CAD3}">
      <dgm:prSet/>
      <dgm:spPr/>
      <dgm:t>
        <a:bodyPr/>
        <a:lstStyle/>
        <a:p>
          <a:endParaRPr lang="en-US"/>
        </a:p>
      </dgm:t>
    </dgm:pt>
    <dgm:pt modelId="{320978B1-80F8-4587-8AA7-51EC9D00D6DE}" type="pres">
      <dgm:prSet presAssocID="{5D45AEEE-B664-4045-8992-C644263B10DC}" presName="Name0" presStyleCnt="0">
        <dgm:presLayoutVars>
          <dgm:dir/>
          <dgm:animLvl val="lvl"/>
          <dgm:resizeHandles val="exact"/>
        </dgm:presLayoutVars>
      </dgm:prSet>
      <dgm:spPr/>
    </dgm:pt>
    <dgm:pt modelId="{D5EB7E56-D8E2-4EA5-A188-8D158CE6353C}" type="pres">
      <dgm:prSet presAssocID="{EC397C40-5C7D-4EBC-A023-983A574BED5F}" presName="linNode" presStyleCnt="0"/>
      <dgm:spPr/>
    </dgm:pt>
    <dgm:pt modelId="{9837A72C-7593-402A-9C9D-7E1791DC8CAF}" type="pres">
      <dgm:prSet presAssocID="{EC397C40-5C7D-4EBC-A023-983A574BED5F}" presName="parentText" presStyleLbl="alignNode1" presStyleIdx="0" presStyleCnt="3">
        <dgm:presLayoutVars>
          <dgm:chMax val="1"/>
          <dgm:bulletEnabled/>
        </dgm:presLayoutVars>
      </dgm:prSet>
      <dgm:spPr/>
    </dgm:pt>
    <dgm:pt modelId="{0DACC0FF-57F6-4B20-BC19-F79A3A2E13D1}" type="pres">
      <dgm:prSet presAssocID="{EC397C40-5C7D-4EBC-A023-983A574BED5F}" presName="descendantText" presStyleLbl="alignAccFollowNode1" presStyleIdx="0" presStyleCnt="3">
        <dgm:presLayoutVars>
          <dgm:bulletEnabled/>
        </dgm:presLayoutVars>
      </dgm:prSet>
      <dgm:spPr/>
    </dgm:pt>
    <dgm:pt modelId="{94E2F2C3-5163-4494-8BCB-B826AA186B82}" type="pres">
      <dgm:prSet presAssocID="{C89D3CB5-A9BB-4A9A-A562-2BA805391E95}" presName="sp" presStyleCnt="0"/>
      <dgm:spPr/>
    </dgm:pt>
    <dgm:pt modelId="{77930E90-BD15-4AA2-B2CD-4648CC1C6C2A}" type="pres">
      <dgm:prSet presAssocID="{1BB3D61B-2433-4AD5-9BE5-3F7DD918BADD}" presName="linNode" presStyleCnt="0"/>
      <dgm:spPr/>
    </dgm:pt>
    <dgm:pt modelId="{98C40700-D9FB-4139-B04E-7C294B1A428E}" type="pres">
      <dgm:prSet presAssocID="{1BB3D61B-2433-4AD5-9BE5-3F7DD918BADD}" presName="parentText" presStyleLbl="alignNode1" presStyleIdx="1" presStyleCnt="3">
        <dgm:presLayoutVars>
          <dgm:chMax val="1"/>
          <dgm:bulletEnabled/>
        </dgm:presLayoutVars>
      </dgm:prSet>
      <dgm:spPr/>
    </dgm:pt>
    <dgm:pt modelId="{3FF65569-98BC-44B4-8C57-88E0932E91CC}" type="pres">
      <dgm:prSet presAssocID="{1BB3D61B-2433-4AD5-9BE5-3F7DD918BADD}" presName="descendantText" presStyleLbl="alignAccFollowNode1" presStyleIdx="1" presStyleCnt="3">
        <dgm:presLayoutVars>
          <dgm:bulletEnabled/>
        </dgm:presLayoutVars>
      </dgm:prSet>
      <dgm:spPr/>
    </dgm:pt>
    <dgm:pt modelId="{ECF42AB3-B055-457B-8932-885410AA5573}" type="pres">
      <dgm:prSet presAssocID="{53CF12A6-E7E8-401D-8945-F5474861109C}" presName="sp" presStyleCnt="0"/>
      <dgm:spPr/>
    </dgm:pt>
    <dgm:pt modelId="{81CC202B-7A97-40EC-9DF0-7F133B7E1CAB}" type="pres">
      <dgm:prSet presAssocID="{FC538F71-FC50-4AC2-A31E-C5617A2497AD}" presName="linNode" presStyleCnt="0"/>
      <dgm:spPr/>
    </dgm:pt>
    <dgm:pt modelId="{EBC46ED7-C5B6-4E68-952F-FE838C026E5B}" type="pres">
      <dgm:prSet presAssocID="{FC538F71-FC50-4AC2-A31E-C5617A2497AD}" presName="parentText" presStyleLbl="alignNode1" presStyleIdx="2" presStyleCnt="3">
        <dgm:presLayoutVars>
          <dgm:chMax val="1"/>
          <dgm:bulletEnabled/>
        </dgm:presLayoutVars>
      </dgm:prSet>
      <dgm:spPr/>
    </dgm:pt>
    <dgm:pt modelId="{41B24FF0-8CC3-4A3C-93F4-A53AA61A9AAF}" type="pres">
      <dgm:prSet presAssocID="{FC538F71-FC50-4AC2-A31E-C5617A2497AD}" presName="descendantText" presStyleLbl="alignAccFollowNode1" presStyleIdx="2" presStyleCnt="3">
        <dgm:presLayoutVars>
          <dgm:bulletEnabled/>
        </dgm:presLayoutVars>
      </dgm:prSet>
      <dgm:spPr/>
    </dgm:pt>
  </dgm:ptLst>
  <dgm:cxnLst>
    <dgm:cxn modelId="{556EB604-EF59-4B80-9691-F4F1304E83EA}" srcId="{EC397C40-5C7D-4EBC-A023-983A574BED5F}" destId="{4061580D-0B06-4FA5-BC28-D220A2AA5B6E}" srcOrd="0" destOrd="0" parTransId="{BC0E2148-8A3C-4766-B627-6089C04AD5DF}" sibTransId="{AF0209DD-419E-48A1-9E33-9193D320FB52}"/>
    <dgm:cxn modelId="{205E761B-9FD5-4882-91F5-23AE7CE3387C}" srcId="{5D45AEEE-B664-4045-8992-C644263B10DC}" destId="{FC538F71-FC50-4AC2-A31E-C5617A2497AD}" srcOrd="2" destOrd="0" parTransId="{B54F6AA1-7577-4E55-8188-8B992617DDCD}" sibTransId="{920A9602-4E26-433A-AA17-85F1BB604208}"/>
    <dgm:cxn modelId="{2767AF1C-C6F4-410C-85DB-9FF330B454EA}" type="presOf" srcId="{5D45AEEE-B664-4045-8992-C644263B10DC}" destId="{320978B1-80F8-4587-8AA7-51EC9D00D6DE}" srcOrd="0" destOrd="0" presId="urn:microsoft.com/office/officeart/2016/7/layout/VerticalSolidActionList"/>
    <dgm:cxn modelId="{D6137D25-E1AB-4756-B3FF-6A4D6D44D002}" srcId="{1BB3D61B-2433-4AD5-9BE5-3F7DD918BADD}" destId="{A57CBEA7-93C8-4C7C-B922-6AEA7AA76FA7}" srcOrd="0" destOrd="0" parTransId="{D9E03F79-DB03-43D9-90F3-65CE1A3F1554}" sibTransId="{5C2BAC62-D208-45AE-A77A-4608C91DF607}"/>
    <dgm:cxn modelId="{B42FE825-8063-42CB-BF27-1ABC8A3FCF25}" srcId="{5D45AEEE-B664-4045-8992-C644263B10DC}" destId="{1BB3D61B-2433-4AD5-9BE5-3F7DD918BADD}" srcOrd="1" destOrd="0" parTransId="{D1072927-F170-4F0A-AAB7-4654AF5149BD}" sibTransId="{53CF12A6-E7E8-401D-8945-F5474861109C}"/>
    <dgm:cxn modelId="{496AE226-9FDD-4E97-832D-F6EB4069CAD3}" srcId="{FC538F71-FC50-4AC2-A31E-C5617A2497AD}" destId="{F1803A2F-4C62-41D5-9E6C-8F1292FD95F0}" srcOrd="0" destOrd="0" parTransId="{5592EBF4-BE9E-47D1-AE9D-00E794922B99}" sibTransId="{58C7F4E4-9389-4C88-B2AF-59B95ED4DE34}"/>
    <dgm:cxn modelId="{D6846439-C436-4394-8C2F-362742EC596F}" type="presOf" srcId="{4061580D-0B06-4FA5-BC28-D220A2AA5B6E}" destId="{0DACC0FF-57F6-4B20-BC19-F79A3A2E13D1}" srcOrd="0" destOrd="0" presId="urn:microsoft.com/office/officeart/2016/7/layout/VerticalSolidActionList"/>
    <dgm:cxn modelId="{60F1034B-7FD1-4509-9BB3-E0850182E059}" srcId="{5D45AEEE-B664-4045-8992-C644263B10DC}" destId="{EC397C40-5C7D-4EBC-A023-983A574BED5F}" srcOrd="0" destOrd="0" parTransId="{4E2FC250-20BD-4B13-952F-45AA755A7179}" sibTransId="{C89D3CB5-A9BB-4A9A-A562-2BA805391E95}"/>
    <dgm:cxn modelId="{F4F52091-1951-4D37-8A3E-46E7ED53B40C}" type="presOf" srcId="{1BB3D61B-2433-4AD5-9BE5-3F7DD918BADD}" destId="{98C40700-D9FB-4139-B04E-7C294B1A428E}" srcOrd="0" destOrd="0" presId="urn:microsoft.com/office/officeart/2016/7/layout/VerticalSolidActionList"/>
    <dgm:cxn modelId="{0788E5C0-C5A3-4EB9-944E-772505B4CB7C}" type="presOf" srcId="{EC397C40-5C7D-4EBC-A023-983A574BED5F}" destId="{9837A72C-7593-402A-9C9D-7E1791DC8CAF}" srcOrd="0" destOrd="0" presId="urn:microsoft.com/office/officeart/2016/7/layout/VerticalSolidActionList"/>
    <dgm:cxn modelId="{25005ED0-79BC-40BA-9F2F-00D56B55E893}" type="presOf" srcId="{A57CBEA7-93C8-4C7C-B922-6AEA7AA76FA7}" destId="{3FF65569-98BC-44B4-8C57-88E0932E91CC}" srcOrd="0" destOrd="0" presId="urn:microsoft.com/office/officeart/2016/7/layout/VerticalSolidActionList"/>
    <dgm:cxn modelId="{8E91B3F6-0C4A-4AAA-AB2B-9C980EFA2CC4}" type="presOf" srcId="{F1803A2F-4C62-41D5-9E6C-8F1292FD95F0}" destId="{41B24FF0-8CC3-4A3C-93F4-A53AA61A9AAF}" srcOrd="0" destOrd="0" presId="urn:microsoft.com/office/officeart/2016/7/layout/VerticalSolidActionList"/>
    <dgm:cxn modelId="{D48643FB-7C71-4357-81A9-7D65459825B0}" type="presOf" srcId="{FC538F71-FC50-4AC2-A31E-C5617A2497AD}" destId="{EBC46ED7-C5B6-4E68-952F-FE838C026E5B}" srcOrd="0" destOrd="0" presId="urn:microsoft.com/office/officeart/2016/7/layout/VerticalSolidActionList"/>
    <dgm:cxn modelId="{BCA0656B-2BC1-4A9F-989D-FE3B5F131315}" type="presParOf" srcId="{320978B1-80F8-4587-8AA7-51EC9D00D6DE}" destId="{D5EB7E56-D8E2-4EA5-A188-8D158CE6353C}" srcOrd="0" destOrd="0" presId="urn:microsoft.com/office/officeart/2016/7/layout/VerticalSolidActionList"/>
    <dgm:cxn modelId="{0B1A9957-2CB7-4BAC-9583-E6484F398816}" type="presParOf" srcId="{D5EB7E56-D8E2-4EA5-A188-8D158CE6353C}" destId="{9837A72C-7593-402A-9C9D-7E1791DC8CAF}" srcOrd="0" destOrd="0" presId="urn:microsoft.com/office/officeart/2016/7/layout/VerticalSolidActionList"/>
    <dgm:cxn modelId="{34926C50-B386-473C-9FB5-0DC3CBE6EAAF}" type="presParOf" srcId="{D5EB7E56-D8E2-4EA5-A188-8D158CE6353C}" destId="{0DACC0FF-57F6-4B20-BC19-F79A3A2E13D1}" srcOrd="1" destOrd="0" presId="urn:microsoft.com/office/officeart/2016/7/layout/VerticalSolidActionList"/>
    <dgm:cxn modelId="{214C3D23-B6FF-4FAF-8C6B-A3BEA1B155A0}" type="presParOf" srcId="{320978B1-80F8-4587-8AA7-51EC9D00D6DE}" destId="{94E2F2C3-5163-4494-8BCB-B826AA186B82}" srcOrd="1" destOrd="0" presId="urn:microsoft.com/office/officeart/2016/7/layout/VerticalSolidActionList"/>
    <dgm:cxn modelId="{67DC5DAF-826B-4D4E-82D2-8DBDA5666D01}" type="presParOf" srcId="{320978B1-80F8-4587-8AA7-51EC9D00D6DE}" destId="{77930E90-BD15-4AA2-B2CD-4648CC1C6C2A}" srcOrd="2" destOrd="0" presId="urn:microsoft.com/office/officeart/2016/7/layout/VerticalSolidActionList"/>
    <dgm:cxn modelId="{5324F6BE-820E-4FF0-AAFD-F8E21E76AA88}" type="presParOf" srcId="{77930E90-BD15-4AA2-B2CD-4648CC1C6C2A}" destId="{98C40700-D9FB-4139-B04E-7C294B1A428E}" srcOrd="0" destOrd="0" presId="urn:microsoft.com/office/officeart/2016/7/layout/VerticalSolidActionList"/>
    <dgm:cxn modelId="{093CD22E-FD1E-4DBD-912E-D74AB2FAA597}" type="presParOf" srcId="{77930E90-BD15-4AA2-B2CD-4648CC1C6C2A}" destId="{3FF65569-98BC-44B4-8C57-88E0932E91CC}" srcOrd="1" destOrd="0" presId="urn:microsoft.com/office/officeart/2016/7/layout/VerticalSolidActionList"/>
    <dgm:cxn modelId="{51D0A795-054D-4094-9580-6F3921BE97A1}" type="presParOf" srcId="{320978B1-80F8-4587-8AA7-51EC9D00D6DE}" destId="{ECF42AB3-B055-457B-8932-885410AA5573}" srcOrd="3" destOrd="0" presId="urn:microsoft.com/office/officeart/2016/7/layout/VerticalSolidActionList"/>
    <dgm:cxn modelId="{D724AEEE-7B1F-4526-881A-3D1CDC26344C}" type="presParOf" srcId="{320978B1-80F8-4587-8AA7-51EC9D00D6DE}" destId="{81CC202B-7A97-40EC-9DF0-7F133B7E1CAB}" srcOrd="4" destOrd="0" presId="urn:microsoft.com/office/officeart/2016/7/layout/VerticalSolidActionList"/>
    <dgm:cxn modelId="{FB742387-160E-4F26-A9D9-BE5E45F97958}" type="presParOf" srcId="{81CC202B-7A97-40EC-9DF0-7F133B7E1CAB}" destId="{EBC46ED7-C5B6-4E68-952F-FE838C026E5B}" srcOrd="0" destOrd="0" presId="urn:microsoft.com/office/officeart/2016/7/layout/VerticalSolidActionList"/>
    <dgm:cxn modelId="{57C8FD4E-CBC3-4891-AE52-AF0925772003}" type="presParOf" srcId="{81CC202B-7A97-40EC-9DF0-7F133B7E1CAB}" destId="{41B24FF0-8CC3-4A3C-93F4-A53AA61A9AAF}"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FDE1EF-0D81-4C1C-8E94-EFF6B78F80B9}">
      <dsp:nvSpPr>
        <dsp:cNvPr id="0" name=""/>
        <dsp:cNvSpPr/>
      </dsp:nvSpPr>
      <dsp:spPr>
        <a:xfrm>
          <a:off x="0" y="618"/>
          <a:ext cx="7324759"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49E7EA-0B48-4A69-A0E7-5C9D3CA1EF86}">
      <dsp:nvSpPr>
        <dsp:cNvPr id="0" name=""/>
        <dsp:cNvSpPr/>
      </dsp:nvSpPr>
      <dsp:spPr>
        <a:xfrm>
          <a:off x="0" y="618"/>
          <a:ext cx="7324759" cy="7239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dirty="0"/>
            <a:t>It is part of a teacher/lecturer’s role</a:t>
          </a:r>
          <a:endParaRPr lang="en-US" sz="2000" kern="1200" dirty="0"/>
        </a:p>
      </dsp:txBody>
      <dsp:txXfrm>
        <a:off x="0" y="618"/>
        <a:ext cx="7324759" cy="723975"/>
      </dsp:txXfrm>
    </dsp:sp>
    <dsp:sp modelId="{F6E1B940-FC5B-4010-9B31-50F16FABCDD6}">
      <dsp:nvSpPr>
        <dsp:cNvPr id="0" name=""/>
        <dsp:cNvSpPr/>
      </dsp:nvSpPr>
      <dsp:spPr>
        <a:xfrm>
          <a:off x="0" y="724593"/>
          <a:ext cx="7324759" cy="0"/>
        </a:xfrm>
        <a:prstGeom prst="line">
          <a:avLst/>
        </a:prstGeom>
        <a:solidFill>
          <a:schemeClr val="accent2">
            <a:hueOff val="1073936"/>
            <a:satOff val="-3082"/>
            <a:lumOff val="-4935"/>
            <a:alphaOff val="0"/>
          </a:schemeClr>
        </a:solidFill>
        <a:ln w="19050" cap="flat" cmpd="sng" algn="ctr">
          <a:solidFill>
            <a:schemeClr val="accent2">
              <a:hueOff val="1073936"/>
              <a:satOff val="-3082"/>
              <a:lumOff val="-493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F7D39C-BD53-485F-9A10-9E3A61FF9212}">
      <dsp:nvSpPr>
        <dsp:cNvPr id="0" name=""/>
        <dsp:cNvSpPr/>
      </dsp:nvSpPr>
      <dsp:spPr>
        <a:xfrm>
          <a:off x="0" y="724593"/>
          <a:ext cx="7324759" cy="7239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dirty="0"/>
            <a:t>You can see things in their natural context</a:t>
          </a:r>
          <a:endParaRPr lang="en-US" sz="2000" kern="1200" dirty="0"/>
        </a:p>
      </dsp:txBody>
      <dsp:txXfrm>
        <a:off x="0" y="724593"/>
        <a:ext cx="7324759" cy="723975"/>
      </dsp:txXfrm>
    </dsp:sp>
    <dsp:sp modelId="{B3F27721-DBA7-4421-8C5B-72ADF738A54C}">
      <dsp:nvSpPr>
        <dsp:cNvPr id="0" name=""/>
        <dsp:cNvSpPr/>
      </dsp:nvSpPr>
      <dsp:spPr>
        <a:xfrm>
          <a:off x="0" y="1448568"/>
          <a:ext cx="7324759" cy="0"/>
        </a:xfrm>
        <a:prstGeom prst="line">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38B51F-7CED-431B-853A-7BF87EF7454C}">
      <dsp:nvSpPr>
        <dsp:cNvPr id="0" name=""/>
        <dsp:cNvSpPr/>
      </dsp:nvSpPr>
      <dsp:spPr>
        <a:xfrm>
          <a:off x="0" y="1448568"/>
          <a:ext cx="7324759" cy="7239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dirty="0"/>
            <a:t>You can see things that may escape conscious awareness</a:t>
          </a:r>
          <a:endParaRPr lang="en-US" sz="2000" kern="1200" dirty="0"/>
        </a:p>
      </dsp:txBody>
      <dsp:txXfrm>
        <a:off x="0" y="1448568"/>
        <a:ext cx="7324759" cy="723975"/>
      </dsp:txXfrm>
    </dsp:sp>
    <dsp:sp modelId="{14FC0B87-93C9-4B44-BE8A-7F553BA32D4A}">
      <dsp:nvSpPr>
        <dsp:cNvPr id="0" name=""/>
        <dsp:cNvSpPr/>
      </dsp:nvSpPr>
      <dsp:spPr>
        <a:xfrm>
          <a:off x="0" y="2172543"/>
          <a:ext cx="7324759"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E31167-7645-4E4A-890C-4936BF85A762}">
      <dsp:nvSpPr>
        <dsp:cNvPr id="0" name=""/>
        <dsp:cNvSpPr/>
      </dsp:nvSpPr>
      <dsp:spPr>
        <a:xfrm>
          <a:off x="0" y="2172543"/>
          <a:ext cx="7324759" cy="7239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dirty="0"/>
            <a:t>You can learn about things that people may be unwilling to talk about</a:t>
          </a:r>
          <a:endParaRPr lang="en-US" sz="2000" kern="1200" dirty="0"/>
        </a:p>
      </dsp:txBody>
      <dsp:txXfrm>
        <a:off x="0" y="2172543"/>
        <a:ext cx="7324759" cy="723975"/>
      </dsp:txXfrm>
    </dsp:sp>
    <dsp:sp modelId="{8DB9CA13-1E82-4742-B15E-5E9DB0BF7B13}">
      <dsp:nvSpPr>
        <dsp:cNvPr id="0" name=""/>
        <dsp:cNvSpPr/>
      </dsp:nvSpPr>
      <dsp:spPr>
        <a:xfrm>
          <a:off x="0" y="2896519"/>
          <a:ext cx="7324759" cy="0"/>
        </a:xfrm>
        <a:prstGeom prst="line">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0EACA6-052A-4805-A10D-FB81C276E955}">
      <dsp:nvSpPr>
        <dsp:cNvPr id="0" name=""/>
        <dsp:cNvSpPr/>
      </dsp:nvSpPr>
      <dsp:spPr>
        <a:xfrm>
          <a:off x="0" y="2896519"/>
          <a:ext cx="7324759" cy="7239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dirty="0"/>
            <a:t>It can be inconspicuous and part of normal classroom routine</a:t>
          </a:r>
          <a:endParaRPr lang="en-US" sz="2000" kern="1200" dirty="0"/>
        </a:p>
      </dsp:txBody>
      <dsp:txXfrm>
        <a:off x="0" y="2896519"/>
        <a:ext cx="7324759" cy="723975"/>
      </dsp:txXfrm>
    </dsp:sp>
    <dsp:sp modelId="{E2904968-0348-4251-A20E-A297D38ECD79}">
      <dsp:nvSpPr>
        <dsp:cNvPr id="0" name=""/>
        <dsp:cNvSpPr/>
      </dsp:nvSpPr>
      <dsp:spPr>
        <a:xfrm>
          <a:off x="0" y="3620494"/>
          <a:ext cx="7324759" cy="0"/>
        </a:xfrm>
        <a:prstGeom prst="line">
          <a:avLst/>
        </a:prstGeom>
        <a:solidFill>
          <a:schemeClr val="accent2">
            <a:hueOff val="5369678"/>
            <a:satOff val="-15411"/>
            <a:lumOff val="-24674"/>
            <a:alphaOff val="0"/>
          </a:schemeClr>
        </a:solidFill>
        <a:ln w="19050" cap="flat" cmpd="sng" algn="ctr">
          <a:solidFill>
            <a:schemeClr val="accent2">
              <a:hueOff val="5369678"/>
              <a:satOff val="-15411"/>
              <a:lumOff val="-2467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3D7A77-0133-4EE0-8E5A-68F0A14C4757}">
      <dsp:nvSpPr>
        <dsp:cNvPr id="0" name=""/>
        <dsp:cNvSpPr/>
      </dsp:nvSpPr>
      <dsp:spPr>
        <a:xfrm>
          <a:off x="0" y="3620494"/>
          <a:ext cx="7324759" cy="7239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dirty="0"/>
            <a:t>It can be the least intrusive of all methods</a:t>
          </a:r>
          <a:endParaRPr lang="en-US" sz="2000" kern="1200" dirty="0"/>
        </a:p>
      </dsp:txBody>
      <dsp:txXfrm>
        <a:off x="0" y="3620494"/>
        <a:ext cx="7324759" cy="723975"/>
      </dsp:txXfrm>
    </dsp:sp>
    <dsp:sp modelId="{E4DD874C-A195-4102-BEFC-2D67CACB7743}">
      <dsp:nvSpPr>
        <dsp:cNvPr id="0" name=""/>
        <dsp:cNvSpPr/>
      </dsp:nvSpPr>
      <dsp:spPr>
        <a:xfrm>
          <a:off x="0" y="4344469"/>
          <a:ext cx="7324759"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F8DEA8-7747-4247-AE2C-5A4612302B13}">
      <dsp:nvSpPr>
        <dsp:cNvPr id="0" name=""/>
        <dsp:cNvSpPr/>
      </dsp:nvSpPr>
      <dsp:spPr>
        <a:xfrm>
          <a:off x="0" y="4344469"/>
          <a:ext cx="7324759" cy="7239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endParaRPr lang="en-US" sz="2000" kern="1200" dirty="0"/>
        </a:p>
      </dsp:txBody>
      <dsp:txXfrm>
        <a:off x="0" y="4344469"/>
        <a:ext cx="7324759" cy="7239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850BD4-BBBF-4480-BB2E-00C59798D690}">
      <dsp:nvSpPr>
        <dsp:cNvPr id="0" name=""/>
        <dsp:cNvSpPr/>
      </dsp:nvSpPr>
      <dsp:spPr>
        <a:xfrm>
          <a:off x="-99237" y="0"/>
          <a:ext cx="8938260" cy="1958102"/>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dirty="0"/>
            <a:t>(a) observers, no matter how experienced, are unable to identify successful teachers </a:t>
          </a:r>
          <a:endParaRPr lang="en-US" sz="3600" kern="1200" dirty="0"/>
        </a:p>
      </dsp:txBody>
      <dsp:txXfrm>
        <a:off x="-41886" y="57351"/>
        <a:ext cx="6914408" cy="1843400"/>
      </dsp:txXfrm>
    </dsp:sp>
    <dsp:sp modelId="{9F7A4416-0F2A-4C54-9FEA-794D832C153C}">
      <dsp:nvSpPr>
        <dsp:cNvPr id="0" name=""/>
        <dsp:cNvSpPr/>
      </dsp:nvSpPr>
      <dsp:spPr>
        <a:xfrm>
          <a:off x="1279628" y="2393235"/>
          <a:ext cx="9335208" cy="1958102"/>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dirty="0"/>
            <a:t>(b) certain cognitive operations may be contributing to this outcome</a:t>
          </a:r>
          <a:endParaRPr lang="en-US" sz="3600" kern="1200" dirty="0"/>
        </a:p>
      </dsp:txBody>
      <dsp:txXfrm>
        <a:off x="1336979" y="2450586"/>
        <a:ext cx="6243826" cy="1843400"/>
      </dsp:txXfrm>
    </dsp:sp>
    <dsp:sp modelId="{EC7D6CCB-E7C4-4A36-B07A-C684A5964925}">
      <dsp:nvSpPr>
        <dsp:cNvPr id="0" name=""/>
        <dsp:cNvSpPr/>
      </dsp:nvSpPr>
      <dsp:spPr>
        <a:xfrm>
          <a:off x="7566256" y="1539285"/>
          <a:ext cx="1272766" cy="1272766"/>
        </a:xfrm>
        <a:prstGeom prst="downArrow">
          <a:avLst>
            <a:gd name="adj1" fmla="val 55000"/>
            <a:gd name="adj2" fmla="val 45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7852628" y="1539285"/>
        <a:ext cx="700022" cy="9577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814A1A-50CB-4A42-AA6B-011D8B5118E9}">
      <dsp:nvSpPr>
        <dsp:cNvPr id="0" name=""/>
        <dsp:cNvSpPr/>
      </dsp:nvSpPr>
      <dsp:spPr>
        <a:xfrm>
          <a:off x="2615623" y="18849"/>
          <a:ext cx="1852875" cy="185287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79223E-62DF-48D6-84C1-B3904D069BB1}">
      <dsp:nvSpPr>
        <dsp:cNvPr id="0" name=""/>
        <dsp:cNvSpPr/>
      </dsp:nvSpPr>
      <dsp:spPr>
        <a:xfrm>
          <a:off x="3010498" y="413724"/>
          <a:ext cx="1063125" cy="1063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BF4E16-A841-45EB-A47F-59304C3A3319}">
      <dsp:nvSpPr>
        <dsp:cNvPr id="0" name=""/>
        <dsp:cNvSpPr/>
      </dsp:nvSpPr>
      <dsp:spPr>
        <a:xfrm>
          <a:off x="2023310" y="2448850"/>
          <a:ext cx="30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b="0" i="0" kern="1200" dirty="0"/>
            <a:t>Qualitative observation</a:t>
          </a:r>
          <a:endParaRPr lang="en-US" sz="2500" kern="1200" dirty="0"/>
        </a:p>
      </dsp:txBody>
      <dsp:txXfrm>
        <a:off x="2023310" y="2448850"/>
        <a:ext cx="3037500" cy="720000"/>
      </dsp:txXfrm>
    </dsp:sp>
    <dsp:sp modelId="{045D9AAB-0B3B-420B-9688-B2046B4AA596}">
      <dsp:nvSpPr>
        <dsp:cNvPr id="0" name=""/>
        <dsp:cNvSpPr/>
      </dsp:nvSpPr>
      <dsp:spPr>
        <a:xfrm>
          <a:off x="6184685" y="18849"/>
          <a:ext cx="1852875" cy="185287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B7571C-609B-474E-ACED-1BEE9B18E991}">
      <dsp:nvSpPr>
        <dsp:cNvPr id="0" name=""/>
        <dsp:cNvSpPr/>
      </dsp:nvSpPr>
      <dsp:spPr>
        <a:xfrm>
          <a:off x="6579560" y="413724"/>
          <a:ext cx="1063125" cy="1063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49D8AA-C352-4F06-A5B0-DA81EBBD930E}">
      <dsp:nvSpPr>
        <dsp:cNvPr id="0" name=""/>
        <dsp:cNvSpPr/>
      </dsp:nvSpPr>
      <dsp:spPr>
        <a:xfrm>
          <a:off x="5592373" y="2448850"/>
          <a:ext cx="30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b="0" i="0" kern="1200" dirty="0"/>
            <a:t>Quantitative observation</a:t>
          </a:r>
          <a:endParaRPr lang="en-US" sz="2500" kern="1200" dirty="0"/>
        </a:p>
      </dsp:txBody>
      <dsp:txXfrm>
        <a:off x="5592373" y="2448850"/>
        <a:ext cx="303750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3CB23D-04BD-44E9-B38D-8DA9890BAA00}">
      <dsp:nvSpPr>
        <dsp:cNvPr id="0" name=""/>
        <dsp:cNvSpPr/>
      </dsp:nvSpPr>
      <dsp:spPr>
        <a:xfrm>
          <a:off x="2615623" y="18849"/>
          <a:ext cx="1852875" cy="185287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1D7CFA-0917-434E-B9F3-AEBB2175AFD0}">
      <dsp:nvSpPr>
        <dsp:cNvPr id="0" name=""/>
        <dsp:cNvSpPr/>
      </dsp:nvSpPr>
      <dsp:spPr>
        <a:xfrm>
          <a:off x="3010498" y="413724"/>
          <a:ext cx="1063125" cy="1063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C476F8-0625-4B4C-AC73-3B77F490B174}">
      <dsp:nvSpPr>
        <dsp:cNvPr id="0" name=""/>
        <dsp:cNvSpPr/>
      </dsp:nvSpPr>
      <dsp:spPr>
        <a:xfrm>
          <a:off x="2023310" y="2448850"/>
          <a:ext cx="30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911350">
            <a:lnSpc>
              <a:spcPct val="90000"/>
            </a:lnSpc>
            <a:spcBef>
              <a:spcPct val="0"/>
            </a:spcBef>
            <a:spcAft>
              <a:spcPct val="35000"/>
            </a:spcAft>
            <a:buNone/>
            <a:defRPr cap="all"/>
          </a:pPr>
          <a:r>
            <a:rPr lang="en-GB" sz="4300" kern="1200"/>
            <a:t>Strengths</a:t>
          </a:r>
          <a:endParaRPr lang="en-US" sz="4300" kern="1200"/>
        </a:p>
      </dsp:txBody>
      <dsp:txXfrm>
        <a:off x="2023310" y="2448850"/>
        <a:ext cx="3037500" cy="720000"/>
      </dsp:txXfrm>
    </dsp:sp>
    <dsp:sp modelId="{FA3F6458-9DE7-4B41-9CE8-83CA4BBD8D64}">
      <dsp:nvSpPr>
        <dsp:cNvPr id="0" name=""/>
        <dsp:cNvSpPr/>
      </dsp:nvSpPr>
      <dsp:spPr>
        <a:xfrm>
          <a:off x="6184685" y="18849"/>
          <a:ext cx="1852875" cy="1852875"/>
        </a:xfrm>
        <a:prstGeom prst="ellipse">
          <a:avLst/>
        </a:prstGeom>
        <a:solidFill>
          <a:schemeClr val="accent5">
            <a:hueOff val="-12152150"/>
            <a:satOff val="-826"/>
            <a:lumOff val="1961"/>
            <a:alphaOff val="0"/>
          </a:schemeClr>
        </a:solidFill>
        <a:ln>
          <a:noFill/>
        </a:ln>
        <a:effectLst/>
      </dsp:spPr>
      <dsp:style>
        <a:lnRef idx="0">
          <a:scrgbClr r="0" g="0" b="0"/>
        </a:lnRef>
        <a:fillRef idx="1">
          <a:scrgbClr r="0" g="0" b="0"/>
        </a:fillRef>
        <a:effectRef idx="0">
          <a:scrgbClr r="0" g="0" b="0"/>
        </a:effectRef>
        <a:fontRef idx="minor"/>
      </dsp:style>
    </dsp:sp>
    <dsp:sp modelId="{E7DE4693-537F-4516-9974-E36F0230E3D4}">
      <dsp:nvSpPr>
        <dsp:cNvPr id="0" name=""/>
        <dsp:cNvSpPr/>
      </dsp:nvSpPr>
      <dsp:spPr>
        <a:xfrm>
          <a:off x="6579560" y="413724"/>
          <a:ext cx="1063125" cy="1063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00BBA3-26AC-4982-8259-604A8391EDA7}">
      <dsp:nvSpPr>
        <dsp:cNvPr id="0" name=""/>
        <dsp:cNvSpPr/>
      </dsp:nvSpPr>
      <dsp:spPr>
        <a:xfrm>
          <a:off x="5592373" y="2448850"/>
          <a:ext cx="30375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911350">
            <a:lnSpc>
              <a:spcPct val="90000"/>
            </a:lnSpc>
            <a:spcBef>
              <a:spcPct val="0"/>
            </a:spcBef>
            <a:spcAft>
              <a:spcPct val="35000"/>
            </a:spcAft>
            <a:buNone/>
            <a:defRPr cap="all"/>
          </a:pPr>
          <a:r>
            <a:rPr lang="en-GB" sz="4300" kern="1200"/>
            <a:t>Limitations</a:t>
          </a:r>
          <a:endParaRPr lang="en-US" sz="4300" kern="1200"/>
        </a:p>
      </dsp:txBody>
      <dsp:txXfrm>
        <a:off x="5592373" y="2448850"/>
        <a:ext cx="3037500"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4183B9-207C-4770-A578-079538D64F27}">
      <dsp:nvSpPr>
        <dsp:cNvPr id="0" name=""/>
        <dsp:cNvSpPr/>
      </dsp:nvSpPr>
      <dsp:spPr>
        <a:xfrm>
          <a:off x="307163" y="778"/>
          <a:ext cx="4302367" cy="2732003"/>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33F298-0B9D-4BAE-A0C5-0FFB615C1C4A}">
      <dsp:nvSpPr>
        <dsp:cNvPr id="0" name=""/>
        <dsp:cNvSpPr/>
      </dsp:nvSpPr>
      <dsp:spPr>
        <a:xfrm>
          <a:off x="785204" y="454917"/>
          <a:ext cx="4302367" cy="2732003"/>
        </a:xfrm>
        <a:prstGeom prst="roundRect">
          <a:avLst>
            <a:gd name="adj" fmla="val 10000"/>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Provides the researcher the opportunity to watch what people actually do rather than relying on reports of what they </a:t>
          </a:r>
          <a:r>
            <a:rPr lang="en-US" sz="2800" b="1" kern="1200" dirty="0"/>
            <a:t>say</a:t>
          </a:r>
          <a:r>
            <a:rPr lang="en-US" sz="2800" kern="1200" dirty="0"/>
            <a:t> they do.</a:t>
          </a:r>
        </a:p>
      </dsp:txBody>
      <dsp:txXfrm>
        <a:off x="865222" y="534935"/>
        <a:ext cx="4142331" cy="2571967"/>
      </dsp:txXfrm>
    </dsp:sp>
    <dsp:sp modelId="{009643A8-0D0F-40E9-AA5D-1D52BDECF4A5}">
      <dsp:nvSpPr>
        <dsp:cNvPr id="0" name=""/>
        <dsp:cNvSpPr/>
      </dsp:nvSpPr>
      <dsp:spPr>
        <a:xfrm>
          <a:off x="5565612" y="778"/>
          <a:ext cx="4302367" cy="2732003"/>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ECAFB1-A744-4C8E-866B-5B949ABEE07A}">
      <dsp:nvSpPr>
        <dsp:cNvPr id="0" name=""/>
        <dsp:cNvSpPr/>
      </dsp:nvSpPr>
      <dsp:spPr>
        <a:xfrm>
          <a:off x="6043653" y="454917"/>
          <a:ext cx="4302367" cy="2732003"/>
        </a:xfrm>
        <a:prstGeom prst="roundRect">
          <a:avLst>
            <a:gd name="adj" fmla="val 10000"/>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Can avoid biasing factors e.g. those caused by an interviewer.</a:t>
          </a:r>
        </a:p>
      </dsp:txBody>
      <dsp:txXfrm>
        <a:off x="6123671" y="534935"/>
        <a:ext cx="4142331" cy="25719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062B1A-E9D4-421A-916F-3581A83B281F}">
      <dsp:nvSpPr>
        <dsp:cNvPr id="0" name=""/>
        <dsp:cNvSpPr/>
      </dsp:nvSpPr>
      <dsp:spPr>
        <a:xfrm>
          <a:off x="516333" y="49257"/>
          <a:ext cx="1273638" cy="127363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AD725A-7815-4DC1-B24B-A27EF4FAF18C}">
      <dsp:nvSpPr>
        <dsp:cNvPr id="0" name=""/>
        <dsp:cNvSpPr/>
      </dsp:nvSpPr>
      <dsp:spPr>
        <a:xfrm>
          <a:off x="783797" y="316721"/>
          <a:ext cx="738710" cy="7387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7ACFFF-327B-4A5F-A82D-D1542708C075}">
      <dsp:nvSpPr>
        <dsp:cNvPr id="0" name=""/>
        <dsp:cNvSpPr/>
      </dsp:nvSpPr>
      <dsp:spPr>
        <a:xfrm>
          <a:off x="2062894" y="49257"/>
          <a:ext cx="3002147" cy="12736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dirty="0"/>
            <a:t>Only behaviour and physical personal characteristics can usually be examined.  The researcher does not learn about motives, attitudes, intentions, or feelings.</a:t>
          </a:r>
        </a:p>
      </dsp:txBody>
      <dsp:txXfrm>
        <a:off x="2062894" y="49257"/>
        <a:ext cx="3002147" cy="1273638"/>
      </dsp:txXfrm>
    </dsp:sp>
    <dsp:sp modelId="{9C577763-B5FE-4780-A218-A8C624C88B9A}">
      <dsp:nvSpPr>
        <dsp:cNvPr id="0" name=""/>
        <dsp:cNvSpPr/>
      </dsp:nvSpPr>
      <dsp:spPr>
        <a:xfrm>
          <a:off x="5588142" y="49257"/>
          <a:ext cx="1273638" cy="127363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611D12-DDD6-46D4-8340-F108818EDFCD}">
      <dsp:nvSpPr>
        <dsp:cNvPr id="0" name=""/>
        <dsp:cNvSpPr/>
      </dsp:nvSpPr>
      <dsp:spPr>
        <a:xfrm>
          <a:off x="5855606" y="316721"/>
          <a:ext cx="738710" cy="7387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DF82DE-6184-4220-834B-C400169937C5}">
      <dsp:nvSpPr>
        <dsp:cNvPr id="0" name=""/>
        <dsp:cNvSpPr/>
      </dsp:nvSpPr>
      <dsp:spPr>
        <a:xfrm>
          <a:off x="7134703" y="49257"/>
          <a:ext cx="3002147" cy="12736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dirty="0"/>
            <a:t>Can be time consuming if the observed behavior occurs rather infrequently.</a:t>
          </a:r>
        </a:p>
      </dsp:txBody>
      <dsp:txXfrm>
        <a:off x="7134703" y="49257"/>
        <a:ext cx="3002147" cy="1273638"/>
      </dsp:txXfrm>
    </dsp:sp>
    <dsp:sp modelId="{3FF2E010-825A-485B-AC63-59FD3DFFB395}">
      <dsp:nvSpPr>
        <dsp:cNvPr id="0" name=""/>
        <dsp:cNvSpPr/>
      </dsp:nvSpPr>
      <dsp:spPr>
        <a:xfrm>
          <a:off x="516333" y="1864804"/>
          <a:ext cx="1273638" cy="127363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2BCA4B-2879-472F-957C-E586AA2B3FB1}">
      <dsp:nvSpPr>
        <dsp:cNvPr id="0" name=""/>
        <dsp:cNvSpPr/>
      </dsp:nvSpPr>
      <dsp:spPr>
        <a:xfrm>
          <a:off x="783797" y="2132268"/>
          <a:ext cx="738710" cy="7387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183F2E-96BB-46D7-970D-9A6E0ABA9CA7}">
      <dsp:nvSpPr>
        <dsp:cNvPr id="0" name=""/>
        <dsp:cNvSpPr/>
      </dsp:nvSpPr>
      <dsp:spPr>
        <a:xfrm>
          <a:off x="2062894" y="1864804"/>
          <a:ext cx="3002147" cy="12736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dirty="0"/>
            <a:t>Interpretation of data may be a problem.</a:t>
          </a:r>
        </a:p>
      </dsp:txBody>
      <dsp:txXfrm>
        <a:off x="2062894" y="1864804"/>
        <a:ext cx="3002147" cy="1273638"/>
      </dsp:txXfrm>
    </dsp:sp>
    <dsp:sp modelId="{3514EE8F-2C33-4088-86CB-3BD286EE8C6A}">
      <dsp:nvSpPr>
        <dsp:cNvPr id="0" name=""/>
        <dsp:cNvSpPr/>
      </dsp:nvSpPr>
      <dsp:spPr>
        <a:xfrm>
          <a:off x="5588142" y="1864804"/>
          <a:ext cx="1273638" cy="127363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7AFA64-C770-4C4F-B8A9-B434858C6FB3}">
      <dsp:nvSpPr>
        <dsp:cNvPr id="0" name=""/>
        <dsp:cNvSpPr/>
      </dsp:nvSpPr>
      <dsp:spPr>
        <a:xfrm>
          <a:off x="5855606" y="2132268"/>
          <a:ext cx="738710" cy="73871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DDAED0-DCE3-462F-8FD9-89A5AF4B2F76}">
      <dsp:nvSpPr>
        <dsp:cNvPr id="0" name=""/>
        <dsp:cNvSpPr/>
      </dsp:nvSpPr>
      <dsp:spPr>
        <a:xfrm>
          <a:off x="7134703" y="1864804"/>
          <a:ext cx="3002147" cy="12736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dirty="0"/>
            <a:t>Possible invasion of privacy.</a:t>
          </a:r>
        </a:p>
      </dsp:txBody>
      <dsp:txXfrm>
        <a:off x="7134703" y="1864804"/>
        <a:ext cx="3002147" cy="12736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12645D-00DF-5844-88E7-6C4F9D7360AC}">
      <dsp:nvSpPr>
        <dsp:cNvPr id="0" name=""/>
        <dsp:cNvSpPr/>
      </dsp:nvSpPr>
      <dsp:spPr>
        <a:xfrm>
          <a:off x="5480303" y="4652889"/>
          <a:ext cx="3358896" cy="2175803"/>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71450" lvl="1" indent="-171450" algn="l" defTabSz="844550">
            <a:lnSpc>
              <a:spcPct val="90000"/>
            </a:lnSpc>
            <a:spcBef>
              <a:spcPct val="0"/>
            </a:spcBef>
            <a:spcAft>
              <a:spcPct val="15000"/>
            </a:spcAft>
            <a:buChar char="•"/>
          </a:pPr>
          <a:r>
            <a:rPr lang="en-US" sz="1900" b="0" kern="1200" dirty="0">
              <a:latin typeface="+mn-lt"/>
              <a:ea typeface="+mn-ea"/>
              <a:cs typeface="+mn-cs"/>
            </a:rPr>
            <a:t>the credibility or believability of the research. Are the findings genuine?  </a:t>
          </a:r>
          <a:endParaRPr lang="en-US" sz="1900" kern="1200" dirty="0"/>
        </a:p>
      </dsp:txBody>
      <dsp:txXfrm>
        <a:off x="6535767" y="5244634"/>
        <a:ext cx="2255637" cy="1536262"/>
      </dsp:txXfrm>
    </dsp:sp>
    <dsp:sp modelId="{B584D4F6-7252-F54D-965C-4F7277D7C452}">
      <dsp:nvSpPr>
        <dsp:cNvPr id="0" name=""/>
        <dsp:cNvSpPr/>
      </dsp:nvSpPr>
      <dsp:spPr>
        <a:xfrm>
          <a:off x="0" y="4652889"/>
          <a:ext cx="3358896" cy="2175803"/>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171450" lvl="1" indent="-171450" algn="l" defTabSz="844550">
            <a:lnSpc>
              <a:spcPct val="90000"/>
            </a:lnSpc>
            <a:spcBef>
              <a:spcPct val="0"/>
            </a:spcBef>
            <a:spcAft>
              <a:spcPct val="15000"/>
            </a:spcAft>
            <a:buChar char="•"/>
          </a:pPr>
          <a:r>
            <a:rPr lang="en-US" sz="1900" kern="1200" dirty="0">
              <a:latin typeface="+mn-lt"/>
              <a:ea typeface="+mn-ea"/>
              <a:cs typeface="+mn-cs"/>
            </a:rPr>
            <a:t>a small quantity of something that accurately reflects the larger entity</a:t>
          </a:r>
          <a:endParaRPr lang="en-US" sz="1900" kern="1200" dirty="0"/>
        </a:p>
      </dsp:txBody>
      <dsp:txXfrm>
        <a:off x="47795" y="5244634"/>
        <a:ext cx="2255637" cy="1536262"/>
      </dsp:txXfrm>
    </dsp:sp>
    <dsp:sp modelId="{7C65E52C-8882-D140-941C-420215C8067F}">
      <dsp:nvSpPr>
        <dsp:cNvPr id="0" name=""/>
        <dsp:cNvSpPr/>
      </dsp:nvSpPr>
      <dsp:spPr>
        <a:xfrm>
          <a:off x="5480303" y="29307"/>
          <a:ext cx="3358896" cy="2175803"/>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71450" lvl="1" indent="-171450" algn="l" defTabSz="844550">
            <a:lnSpc>
              <a:spcPct val="90000"/>
            </a:lnSpc>
            <a:spcBef>
              <a:spcPct val="0"/>
            </a:spcBef>
            <a:spcAft>
              <a:spcPct val="15000"/>
            </a:spcAft>
            <a:buChar char="•"/>
          </a:pPr>
          <a:r>
            <a:rPr lang="en-US" sz="1900" b="0" kern="1200" dirty="0">
              <a:latin typeface="+mn-lt"/>
              <a:ea typeface="+mn-ea"/>
              <a:cs typeface="+mn-cs"/>
            </a:rPr>
            <a:t>the degree to which an assessment tool produces stable and consistent    	results. </a:t>
          </a:r>
          <a:endParaRPr lang="en-US" sz="1900" kern="1200" dirty="0"/>
        </a:p>
      </dsp:txBody>
      <dsp:txXfrm>
        <a:off x="6535767" y="77102"/>
        <a:ext cx="2255637" cy="1536262"/>
      </dsp:txXfrm>
    </dsp:sp>
    <dsp:sp modelId="{EB4670F1-8E16-C047-AD41-3DD9E38EF873}">
      <dsp:nvSpPr>
        <dsp:cNvPr id="0" name=""/>
        <dsp:cNvSpPr/>
      </dsp:nvSpPr>
      <dsp:spPr>
        <a:xfrm>
          <a:off x="0" y="0"/>
          <a:ext cx="3358896" cy="2175803"/>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t" anchorCtr="0">
          <a:noAutofit/>
        </a:bodyPr>
        <a:lstStyle/>
        <a:p>
          <a:pPr marL="171450" lvl="1" indent="-171450" algn="l" defTabSz="844550">
            <a:lnSpc>
              <a:spcPct val="90000"/>
            </a:lnSpc>
            <a:spcBef>
              <a:spcPct val="0"/>
            </a:spcBef>
            <a:spcAft>
              <a:spcPct val="15000"/>
            </a:spcAft>
            <a:buChar char="•"/>
          </a:pPr>
          <a:r>
            <a:rPr lang="en-US" sz="1900" i="0" kern="1200" dirty="0">
              <a:latin typeface="+mn-lt"/>
              <a:ea typeface="+mn-ea"/>
              <a:cs typeface="+mn-cs"/>
            </a:rPr>
            <a:t>the application of research results to cases or situations beyond those examined in the study</a:t>
          </a:r>
          <a:endParaRPr lang="en-US" sz="1900" i="0" kern="1200" dirty="0"/>
        </a:p>
      </dsp:txBody>
      <dsp:txXfrm>
        <a:off x="47795" y="47795"/>
        <a:ext cx="2255637" cy="1536262"/>
      </dsp:txXfrm>
    </dsp:sp>
    <dsp:sp modelId="{ECD5416B-9FC5-6B4D-A303-DD377DB313E4}">
      <dsp:nvSpPr>
        <dsp:cNvPr id="0" name=""/>
        <dsp:cNvSpPr/>
      </dsp:nvSpPr>
      <dsp:spPr>
        <a:xfrm>
          <a:off x="1407472" y="416872"/>
          <a:ext cx="2944133" cy="2944133"/>
        </a:xfrm>
        <a:prstGeom prst="pieWedg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i="0" kern="1200" dirty="0">
              <a:latin typeface="+mn-lt"/>
              <a:ea typeface="+mn-ea"/>
              <a:cs typeface="+mn-cs"/>
            </a:rPr>
            <a:t>Generalisability</a:t>
          </a:r>
          <a:endParaRPr lang="en-US" sz="2000" i="0" kern="1200" dirty="0"/>
        </a:p>
      </dsp:txBody>
      <dsp:txXfrm>
        <a:off x="2269789" y="1279189"/>
        <a:ext cx="2081816" cy="2081816"/>
      </dsp:txXfrm>
    </dsp:sp>
    <dsp:sp modelId="{29905C16-0A08-D24F-9921-0A0F4D22D6B7}">
      <dsp:nvSpPr>
        <dsp:cNvPr id="0" name=""/>
        <dsp:cNvSpPr/>
      </dsp:nvSpPr>
      <dsp:spPr>
        <a:xfrm rot="5400000">
          <a:off x="4487593" y="416872"/>
          <a:ext cx="2944133" cy="2944133"/>
        </a:xfrm>
        <a:prstGeom prst="pieWedge">
          <a:avLst/>
        </a:prstGeom>
        <a:solidFill>
          <a:schemeClr val="accent5">
            <a:hueOff val="-4050717"/>
            <a:satOff val="-275"/>
            <a:lumOff val="65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t>Reliability</a:t>
          </a:r>
        </a:p>
      </dsp:txBody>
      <dsp:txXfrm rot="-5400000">
        <a:off x="4487593" y="1279189"/>
        <a:ext cx="2081816" cy="2081816"/>
      </dsp:txXfrm>
    </dsp:sp>
    <dsp:sp modelId="{CEA3217C-519C-BE47-844F-150682B5B8CC}">
      <dsp:nvSpPr>
        <dsp:cNvPr id="0" name=""/>
        <dsp:cNvSpPr/>
      </dsp:nvSpPr>
      <dsp:spPr>
        <a:xfrm rot="10800000">
          <a:off x="4487593" y="3496993"/>
          <a:ext cx="2944133" cy="2944133"/>
        </a:xfrm>
        <a:prstGeom prst="pieWedge">
          <a:avLst/>
        </a:prstGeom>
        <a:solidFill>
          <a:schemeClr val="accent5">
            <a:hueOff val="-8101434"/>
            <a:satOff val="-551"/>
            <a:lumOff val="1307"/>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t>Validity</a:t>
          </a:r>
        </a:p>
      </dsp:txBody>
      <dsp:txXfrm rot="10800000">
        <a:off x="4487593" y="3496993"/>
        <a:ext cx="2081816" cy="2081816"/>
      </dsp:txXfrm>
    </dsp:sp>
    <dsp:sp modelId="{429981F0-21EF-D14D-ACC7-D9F682319155}">
      <dsp:nvSpPr>
        <dsp:cNvPr id="0" name=""/>
        <dsp:cNvSpPr/>
      </dsp:nvSpPr>
      <dsp:spPr>
        <a:xfrm rot="16200000">
          <a:off x="1407472" y="3496993"/>
          <a:ext cx="2944133" cy="2944133"/>
        </a:xfrm>
        <a:prstGeom prst="pieWedge">
          <a:avLst/>
        </a:prstGeom>
        <a:solidFill>
          <a:schemeClr val="accent5">
            <a:hueOff val="-12152150"/>
            <a:satOff val="-826"/>
            <a:lumOff val="196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dirty="0"/>
            <a:t>Representative sample</a:t>
          </a:r>
        </a:p>
      </dsp:txBody>
      <dsp:txXfrm rot="5400000">
        <a:off x="2269789" y="3496993"/>
        <a:ext cx="2081816" cy="2081816"/>
      </dsp:txXfrm>
    </dsp:sp>
    <dsp:sp modelId="{76BD5B68-5FA6-4041-890F-798607832EEC}">
      <dsp:nvSpPr>
        <dsp:cNvPr id="0" name=""/>
        <dsp:cNvSpPr/>
      </dsp:nvSpPr>
      <dsp:spPr>
        <a:xfrm>
          <a:off x="3911346" y="2817055"/>
          <a:ext cx="1016508" cy="883920"/>
        </a:xfrm>
        <a:prstGeom prst="circularArrow">
          <a:avLst/>
        </a:prstGeom>
        <a:solidFill>
          <a:schemeClr val="accent5">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3C6AEB85-1AD9-D946-9A87-71838825696A}">
      <dsp:nvSpPr>
        <dsp:cNvPr id="0" name=""/>
        <dsp:cNvSpPr/>
      </dsp:nvSpPr>
      <dsp:spPr>
        <a:xfrm rot="10800000">
          <a:off x="3911346" y="3157024"/>
          <a:ext cx="1016508" cy="883920"/>
        </a:xfrm>
        <a:prstGeom prst="circularArrow">
          <a:avLst/>
        </a:prstGeom>
        <a:solidFill>
          <a:schemeClr val="accent5">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ACC0FF-57F6-4B20-BC19-F79A3A2E13D1}">
      <dsp:nvSpPr>
        <dsp:cNvPr id="0" name=""/>
        <dsp:cNvSpPr/>
      </dsp:nvSpPr>
      <dsp:spPr>
        <a:xfrm>
          <a:off x="2103120" y="1359"/>
          <a:ext cx="8412480" cy="1393787"/>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354022" rIns="163225" bIns="354022" numCol="1" spcCol="1270" anchor="ctr" anchorCtr="0">
          <a:noAutofit/>
        </a:bodyPr>
        <a:lstStyle/>
        <a:p>
          <a:pPr marL="0" lvl="0" indent="0" algn="l" defTabSz="1066800">
            <a:lnSpc>
              <a:spcPct val="90000"/>
            </a:lnSpc>
            <a:spcBef>
              <a:spcPct val="0"/>
            </a:spcBef>
            <a:spcAft>
              <a:spcPct val="35000"/>
            </a:spcAft>
            <a:buNone/>
          </a:pPr>
          <a:r>
            <a:rPr lang="en-US" sz="2400" kern="1200" dirty="0"/>
            <a:t>your research question(s) to the shared document (if you have not already done so).</a:t>
          </a:r>
        </a:p>
      </dsp:txBody>
      <dsp:txXfrm>
        <a:off x="2103120" y="1359"/>
        <a:ext cx="8412480" cy="1393787"/>
      </dsp:txXfrm>
    </dsp:sp>
    <dsp:sp modelId="{9837A72C-7593-402A-9C9D-7E1791DC8CAF}">
      <dsp:nvSpPr>
        <dsp:cNvPr id="0" name=""/>
        <dsp:cNvSpPr/>
      </dsp:nvSpPr>
      <dsp:spPr>
        <a:xfrm>
          <a:off x="0" y="1359"/>
          <a:ext cx="2103120" cy="1393787"/>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1290" tIns="137675" rIns="111290" bIns="137675" numCol="1" spcCol="1270" anchor="ctr" anchorCtr="0">
          <a:noAutofit/>
        </a:bodyPr>
        <a:lstStyle/>
        <a:p>
          <a:pPr marL="0" lvl="0" indent="0" algn="ctr" defTabSz="1244600">
            <a:lnSpc>
              <a:spcPct val="90000"/>
            </a:lnSpc>
            <a:spcBef>
              <a:spcPct val="0"/>
            </a:spcBef>
            <a:spcAft>
              <a:spcPct val="35000"/>
            </a:spcAft>
            <a:buNone/>
          </a:pPr>
          <a:r>
            <a:rPr lang="en-US" sz="2800" kern="1200"/>
            <a:t>Input</a:t>
          </a:r>
        </a:p>
      </dsp:txBody>
      <dsp:txXfrm>
        <a:off x="0" y="1359"/>
        <a:ext cx="2103120" cy="1393787"/>
      </dsp:txXfrm>
    </dsp:sp>
    <dsp:sp modelId="{3FF65569-98BC-44B4-8C57-88E0932E91CC}">
      <dsp:nvSpPr>
        <dsp:cNvPr id="0" name=""/>
        <dsp:cNvSpPr/>
      </dsp:nvSpPr>
      <dsp:spPr>
        <a:xfrm>
          <a:off x="2103120" y="1478775"/>
          <a:ext cx="8412480" cy="1393787"/>
        </a:xfrm>
        <a:prstGeom prst="rect">
          <a:avLst/>
        </a:prstGeom>
        <a:solidFill>
          <a:schemeClr val="accent2">
            <a:tint val="40000"/>
            <a:alpha val="90000"/>
            <a:hueOff val="3367359"/>
            <a:satOff val="-31116"/>
            <a:lumOff val="-3508"/>
            <a:alphaOff val="0"/>
          </a:schemeClr>
        </a:solidFill>
        <a:ln w="19050" cap="flat" cmpd="sng" algn="ctr">
          <a:solidFill>
            <a:schemeClr val="accent2">
              <a:tint val="40000"/>
              <a:alpha val="90000"/>
              <a:hueOff val="3367359"/>
              <a:satOff val="-31116"/>
              <a:lumOff val="-35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354022" rIns="163225" bIns="354022" numCol="1" spcCol="1270" anchor="ctr" anchorCtr="0">
          <a:noAutofit/>
        </a:bodyPr>
        <a:lstStyle/>
        <a:p>
          <a:pPr marL="0" lvl="0" indent="0" algn="l" defTabSz="1066800">
            <a:lnSpc>
              <a:spcPct val="90000"/>
            </a:lnSpc>
            <a:spcBef>
              <a:spcPct val="0"/>
            </a:spcBef>
            <a:spcAft>
              <a:spcPct val="35000"/>
            </a:spcAft>
            <a:buNone/>
          </a:pPr>
          <a:r>
            <a:rPr lang="en-US" sz="2400" kern="1200" dirty="0"/>
            <a:t>on someone else’s RQ.</a:t>
          </a:r>
        </a:p>
      </dsp:txBody>
      <dsp:txXfrm>
        <a:off x="2103120" y="1478775"/>
        <a:ext cx="8412480" cy="1393787"/>
      </dsp:txXfrm>
    </dsp:sp>
    <dsp:sp modelId="{98C40700-D9FB-4139-B04E-7C294B1A428E}">
      <dsp:nvSpPr>
        <dsp:cNvPr id="0" name=""/>
        <dsp:cNvSpPr/>
      </dsp:nvSpPr>
      <dsp:spPr>
        <a:xfrm>
          <a:off x="0" y="1478775"/>
          <a:ext cx="2103120" cy="1393787"/>
        </a:xfrm>
        <a:prstGeom prst="rect">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1290" tIns="137675" rIns="111290" bIns="137675" numCol="1" spcCol="1270" anchor="ctr" anchorCtr="0">
          <a:noAutofit/>
        </a:bodyPr>
        <a:lstStyle/>
        <a:p>
          <a:pPr marL="0" lvl="0" indent="0" algn="ctr" defTabSz="1244600">
            <a:lnSpc>
              <a:spcPct val="90000"/>
            </a:lnSpc>
            <a:spcBef>
              <a:spcPct val="0"/>
            </a:spcBef>
            <a:spcAft>
              <a:spcPct val="35000"/>
            </a:spcAft>
            <a:buNone/>
          </a:pPr>
          <a:r>
            <a:rPr lang="en-US" sz="2800" kern="1200" dirty="0"/>
            <a:t>Comment</a:t>
          </a:r>
        </a:p>
      </dsp:txBody>
      <dsp:txXfrm>
        <a:off x="0" y="1478775"/>
        <a:ext cx="2103120" cy="1393787"/>
      </dsp:txXfrm>
    </dsp:sp>
    <dsp:sp modelId="{41B24FF0-8CC3-4A3C-93F4-A53AA61A9AAF}">
      <dsp:nvSpPr>
        <dsp:cNvPr id="0" name=""/>
        <dsp:cNvSpPr/>
      </dsp:nvSpPr>
      <dsp:spPr>
        <a:xfrm>
          <a:off x="2103120" y="2956190"/>
          <a:ext cx="8412480" cy="1393787"/>
        </a:xfrm>
        <a:prstGeom prst="rect">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354022" rIns="163225" bIns="354022" numCol="1" spcCol="1270" anchor="ctr" anchorCtr="0">
          <a:noAutofit/>
        </a:bodyPr>
        <a:lstStyle/>
        <a:p>
          <a:pPr marL="0" lvl="0" indent="0" algn="l" defTabSz="1066800">
            <a:lnSpc>
              <a:spcPct val="90000"/>
            </a:lnSpc>
            <a:spcBef>
              <a:spcPct val="0"/>
            </a:spcBef>
            <a:spcAft>
              <a:spcPct val="35000"/>
            </a:spcAft>
            <a:buNone/>
          </a:pPr>
          <a:r>
            <a:rPr lang="en-US" sz="2400" kern="1200" dirty="0"/>
            <a:t>to those who have already done so.</a:t>
          </a:r>
        </a:p>
      </dsp:txBody>
      <dsp:txXfrm>
        <a:off x="2103120" y="2956190"/>
        <a:ext cx="8412480" cy="1393787"/>
      </dsp:txXfrm>
    </dsp:sp>
    <dsp:sp modelId="{EBC46ED7-C5B6-4E68-952F-FE838C026E5B}">
      <dsp:nvSpPr>
        <dsp:cNvPr id="0" name=""/>
        <dsp:cNvSpPr/>
      </dsp:nvSpPr>
      <dsp:spPr>
        <a:xfrm>
          <a:off x="0" y="2956190"/>
          <a:ext cx="2103120" cy="1393787"/>
        </a:xfrm>
        <a:prstGeom prst="rect">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1290" tIns="137675" rIns="111290" bIns="137675" numCol="1" spcCol="1270" anchor="ctr" anchorCtr="0">
          <a:noAutofit/>
        </a:bodyPr>
        <a:lstStyle/>
        <a:p>
          <a:pPr marL="0" lvl="0" indent="0" algn="ctr" defTabSz="1244600">
            <a:lnSpc>
              <a:spcPct val="90000"/>
            </a:lnSpc>
            <a:spcBef>
              <a:spcPct val="0"/>
            </a:spcBef>
            <a:spcAft>
              <a:spcPct val="35000"/>
            </a:spcAft>
            <a:buNone/>
          </a:pPr>
          <a:r>
            <a:rPr lang="en-US" sz="2800" kern="1200" dirty="0"/>
            <a:t>Thank you</a:t>
          </a:r>
        </a:p>
      </dsp:txBody>
      <dsp:txXfrm>
        <a:off x="0" y="2956190"/>
        <a:ext cx="2103120" cy="139378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8.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E776DB-1A81-4B1E-850B-D1A4F6932935}" type="datetimeFigureOut">
              <a:rPr lang="en-GB" smtClean="0"/>
              <a:t>24/10/2024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3CCC7D-3891-445D-BB39-4621DC4E44B0}" type="slidenum">
              <a:rPr lang="en-GB" smtClean="0"/>
              <a:t>‹#›</a:t>
            </a:fld>
            <a:endParaRPr lang="en-GB" dirty="0"/>
          </a:p>
        </p:txBody>
      </p:sp>
    </p:spTree>
    <p:extLst>
      <p:ext uri="{BB962C8B-B14F-4D97-AF65-F5344CB8AC3E}">
        <p14:creationId xmlns:p14="http://schemas.microsoft.com/office/powerpoint/2010/main" val="33292153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D901C6-E312-466C-BDA3-788FEE329012}" type="slidenum">
              <a:rPr lang="en-GB" smtClean="0"/>
              <a:pPr/>
              <a:t>5</a:t>
            </a:fld>
            <a:endParaRPr lang="en-GB" dirty="0"/>
          </a:p>
        </p:txBody>
      </p:sp>
    </p:spTree>
    <p:extLst>
      <p:ext uri="{BB962C8B-B14F-4D97-AF65-F5344CB8AC3E}">
        <p14:creationId xmlns:p14="http://schemas.microsoft.com/office/powerpoint/2010/main" val="12727595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71463E-5B37-4B15-946A-8BBCE73F654C}" type="slidenum">
              <a:rPr lang="en-GB" smtClean="0"/>
              <a:pPr/>
              <a:t>6</a:t>
            </a:fld>
            <a:endParaRPr lang="en-GB" dirty="0"/>
          </a:p>
        </p:txBody>
      </p:sp>
    </p:spTree>
    <p:extLst>
      <p:ext uri="{BB962C8B-B14F-4D97-AF65-F5344CB8AC3E}">
        <p14:creationId xmlns:p14="http://schemas.microsoft.com/office/powerpoint/2010/main" val="1713599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D71463E-5B37-4B15-946A-8BBCE73F654C}" type="slidenum">
              <a:rPr lang="en-GB" smtClean="0"/>
              <a:pPr/>
              <a:t>10</a:t>
            </a:fld>
            <a:endParaRPr lang="en-GB" dirty="0"/>
          </a:p>
        </p:txBody>
      </p:sp>
    </p:spTree>
    <p:extLst>
      <p:ext uri="{BB962C8B-B14F-4D97-AF65-F5344CB8AC3E}">
        <p14:creationId xmlns:p14="http://schemas.microsoft.com/office/powerpoint/2010/main" val="2745159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bwMode="auto">
          <a:noFill/>
          <a:ln>
            <a:miter lim="800000"/>
            <a:headEnd/>
            <a:tailEnd/>
          </a:ln>
        </p:spPr>
        <p:txBody>
          <a:bodyPr/>
          <a:lstStyle/>
          <a:p>
            <a:fld id="{F40B1854-543C-054A-85A2-BF362F1F68D6}" type="slidenum">
              <a:rPr lang="en-US">
                <a:latin typeface="Arial" pitchFamily="-105" charset="0"/>
              </a:rPr>
              <a:pPr/>
              <a:t>17</a:t>
            </a:fld>
            <a:endParaRPr lang="en-US" dirty="0">
              <a:latin typeface="Arial" pitchFamily="-105" charset="0"/>
            </a:endParaRPr>
          </a:p>
        </p:txBody>
      </p:sp>
      <p:sp>
        <p:nvSpPr>
          <p:cNvPr id="28675" name="Rectangle 2"/>
          <p:cNvSpPr txBox="1">
            <a:spLocks noGrp="1" noChangeArrowheads="1"/>
          </p:cNvSpPr>
          <p:nvPr/>
        </p:nvSpPr>
        <p:spPr bwMode="auto">
          <a:xfrm>
            <a:off x="223044" y="232881"/>
            <a:ext cx="2916240" cy="487700"/>
          </a:xfrm>
          <a:prstGeom prst="rect">
            <a:avLst/>
          </a:prstGeom>
          <a:noFill/>
          <a:ln w="9525">
            <a:noFill/>
            <a:miter lim="800000"/>
            <a:headEnd/>
            <a:tailEnd/>
          </a:ln>
        </p:spPr>
        <p:txBody>
          <a:bodyPr lIns="92494" tIns="46247" rIns="92494" bIns="46247">
            <a:prstTxWarp prst="textNoShape">
              <a:avLst/>
            </a:prstTxWarp>
          </a:bodyPr>
          <a:lstStyle/>
          <a:p>
            <a:pPr defTabSz="912813"/>
            <a:r>
              <a:rPr lang="en-US" sz="1100" dirty="0">
                <a:latin typeface="Arial" pitchFamily="-105" charset="0"/>
              </a:rPr>
              <a:t>Unit 5: Collecting data</a:t>
            </a:r>
          </a:p>
        </p:txBody>
      </p:sp>
      <p:sp>
        <p:nvSpPr>
          <p:cNvPr id="28676" name="Rectangle 2"/>
          <p:cNvSpPr>
            <a:spLocks noGrp="1" noRot="1" noChangeAspect="1" noChangeArrowheads="1" noTextEdit="1"/>
          </p:cNvSpPr>
          <p:nvPr>
            <p:ph type="sldImg"/>
          </p:nvPr>
        </p:nvSpPr>
        <p:spPr bwMode="auto">
          <a:xfrm>
            <a:off x="106363" y="730250"/>
            <a:ext cx="6515100" cy="3665538"/>
          </a:xfrm>
          <a:noFill/>
          <a:ln>
            <a:solidFill>
              <a:srgbClr val="000000"/>
            </a:solidFill>
            <a:miter lim="800000"/>
            <a:headEnd/>
            <a:tailEnd/>
          </a:ln>
        </p:spPr>
      </p:sp>
      <p:sp>
        <p:nvSpPr>
          <p:cNvPr id="28677" name="Rectangle 3"/>
          <p:cNvSpPr>
            <a:spLocks noGrp="1" noChangeArrowheads="1"/>
          </p:cNvSpPr>
          <p:nvPr>
            <p:ph type="body" idx="1"/>
          </p:nvPr>
        </p:nvSpPr>
        <p:spPr bwMode="auto">
          <a:xfrm>
            <a:off x="672163" y="4642426"/>
            <a:ext cx="5380327" cy="4401107"/>
          </a:xfrm>
          <a:noFill/>
        </p:spPr>
        <p:txBody>
          <a:bodyPr lIns="92494" tIns="46247" rIns="92494" bIns="46247"/>
          <a:lstStyle/>
          <a:p>
            <a:pPr eaLnBrk="1" hangingPunct="1">
              <a:spcBef>
                <a:spcPct val="0"/>
              </a:spcBef>
            </a:pPr>
            <a:endParaRPr lang="en-US" dirty="0">
              <a:latin typeface="Arial" pitchFamily="-105" charset="0"/>
            </a:endParaRPr>
          </a:p>
        </p:txBody>
      </p:sp>
    </p:spTree>
    <p:extLst>
      <p:ext uri="{BB962C8B-B14F-4D97-AF65-F5344CB8AC3E}">
        <p14:creationId xmlns:p14="http://schemas.microsoft.com/office/powerpoint/2010/main" val="2989809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ln>
            <a:miter lim="800000"/>
            <a:headEnd/>
            <a:tailEnd/>
          </a:ln>
        </p:spPr>
        <p:txBody>
          <a:bodyPr/>
          <a:lstStyle/>
          <a:p>
            <a:fld id="{38FB56BC-32D6-0841-94E1-72F4C2F54EF3}" type="slidenum">
              <a:rPr lang="en-US">
                <a:latin typeface="Arial" pitchFamily="-105" charset="0"/>
              </a:rPr>
              <a:pPr/>
              <a:t>31</a:t>
            </a:fld>
            <a:endParaRPr lang="en-US" dirty="0">
              <a:latin typeface="Arial" pitchFamily="-105" charset="0"/>
            </a:endParaRPr>
          </a:p>
        </p:txBody>
      </p:sp>
      <p:sp>
        <p:nvSpPr>
          <p:cNvPr id="45059" name="Rectangle 2"/>
          <p:cNvSpPr txBox="1">
            <a:spLocks noGrp="1" noChangeArrowheads="1"/>
          </p:cNvSpPr>
          <p:nvPr/>
        </p:nvSpPr>
        <p:spPr bwMode="auto">
          <a:xfrm>
            <a:off x="223044" y="232881"/>
            <a:ext cx="2916240" cy="487700"/>
          </a:xfrm>
          <a:prstGeom prst="rect">
            <a:avLst/>
          </a:prstGeom>
          <a:noFill/>
          <a:ln w="9525">
            <a:noFill/>
            <a:miter lim="800000"/>
            <a:headEnd/>
            <a:tailEnd/>
          </a:ln>
        </p:spPr>
        <p:txBody>
          <a:bodyPr lIns="92494" tIns="46247" rIns="92494" bIns="46247">
            <a:prstTxWarp prst="textNoShape">
              <a:avLst/>
            </a:prstTxWarp>
          </a:bodyPr>
          <a:lstStyle/>
          <a:p>
            <a:pPr defTabSz="912813"/>
            <a:r>
              <a:rPr lang="en-US" sz="1100" dirty="0">
                <a:latin typeface="Arial" pitchFamily="-105" charset="0"/>
              </a:rPr>
              <a:t>Unit 5: Collecting data</a:t>
            </a:r>
          </a:p>
        </p:txBody>
      </p:sp>
      <p:sp>
        <p:nvSpPr>
          <p:cNvPr id="45060" name="Rectangle 2"/>
          <p:cNvSpPr>
            <a:spLocks noGrp="1" noRot="1" noChangeAspect="1" noChangeArrowheads="1" noTextEdit="1"/>
          </p:cNvSpPr>
          <p:nvPr>
            <p:ph type="sldImg"/>
          </p:nvPr>
        </p:nvSpPr>
        <p:spPr bwMode="auto">
          <a:xfrm>
            <a:off x="106363" y="730250"/>
            <a:ext cx="6515100" cy="3665538"/>
          </a:xfrm>
          <a:noFill/>
          <a:ln>
            <a:solidFill>
              <a:srgbClr val="000000"/>
            </a:solidFill>
            <a:miter lim="800000"/>
            <a:headEnd/>
            <a:tailEnd/>
          </a:ln>
        </p:spPr>
      </p:sp>
      <p:sp>
        <p:nvSpPr>
          <p:cNvPr id="45061" name="Rectangle 4"/>
          <p:cNvSpPr>
            <a:spLocks noGrp="1" noChangeArrowheads="1"/>
          </p:cNvSpPr>
          <p:nvPr>
            <p:ph type="body" idx="1"/>
          </p:nvPr>
        </p:nvSpPr>
        <p:spPr bwMode="auto">
          <a:xfrm>
            <a:off x="672163" y="4642426"/>
            <a:ext cx="5380327" cy="4401107"/>
          </a:xfrm>
          <a:noFill/>
        </p:spPr>
        <p:txBody>
          <a:bodyPr/>
          <a:lstStyle/>
          <a:p>
            <a:pPr eaLnBrk="1" hangingPunct="1">
              <a:spcBef>
                <a:spcPct val="0"/>
              </a:spcBef>
            </a:pPr>
            <a:endParaRPr lang="en-US" dirty="0">
              <a:latin typeface="Arial" pitchFamily="-105" charset="0"/>
            </a:endParaRPr>
          </a:p>
        </p:txBody>
      </p:sp>
    </p:spTree>
    <p:extLst>
      <p:ext uri="{BB962C8B-B14F-4D97-AF65-F5344CB8AC3E}">
        <p14:creationId xmlns:p14="http://schemas.microsoft.com/office/powerpoint/2010/main" val="1370667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kern="1200" dirty="0">
                <a:solidFill>
                  <a:schemeClr val="tx1"/>
                </a:solidFill>
                <a:latin typeface="+mn-lt"/>
                <a:ea typeface="+mn-ea"/>
                <a:cs typeface="+mn-cs"/>
              </a:rPr>
              <a:t>Reliability is the degree to which an assessment tool produces stable and consistent results. </a:t>
            </a:r>
            <a:r>
              <a:rPr lang="en-US" sz="1200" kern="1200" dirty="0">
                <a:solidFill>
                  <a:schemeClr val="tx1"/>
                </a:solidFill>
                <a:latin typeface="+mn-lt"/>
                <a:ea typeface="+mn-ea"/>
                <a:cs typeface="+mn-cs"/>
              </a:rPr>
              <a:t>Other researchers must be able to perform exactly the same experiment, under the same conditions and generate the same results.</a:t>
            </a:r>
            <a:endParaRPr lang="en-US" sz="1200" b="0" kern="1200" dirty="0">
              <a:solidFill>
                <a:schemeClr val="tx1"/>
              </a:solidFill>
              <a:latin typeface="+mn-lt"/>
              <a:ea typeface="+mn-ea"/>
              <a:cs typeface="+mn-cs"/>
            </a:endParaRPr>
          </a:p>
          <a:p>
            <a:endParaRPr lang="en-US" sz="1200" b="0" kern="1200" dirty="0">
              <a:solidFill>
                <a:schemeClr val="tx1"/>
              </a:solidFill>
              <a:latin typeface="+mn-lt"/>
              <a:ea typeface="+mn-ea"/>
              <a:cs typeface="+mn-cs"/>
            </a:endParaRPr>
          </a:p>
          <a:p>
            <a:r>
              <a:rPr lang="en-US" sz="1200" b="0" kern="1200" dirty="0">
                <a:solidFill>
                  <a:schemeClr val="tx1"/>
                </a:solidFill>
                <a:latin typeface="+mn-lt"/>
                <a:ea typeface="+mn-ea"/>
                <a:cs typeface="+mn-cs"/>
              </a:rPr>
              <a:t>Validity refers to the credibility or believability of the research. Are the findings genuine?  Do your findings truly represent the phenomenon you are claiming to measure?</a:t>
            </a:r>
          </a:p>
          <a:p>
            <a:endParaRPr lang="en-US" sz="1200" b="0" kern="1200" dirty="0">
              <a:solidFill>
                <a:schemeClr val="tx1"/>
              </a:solidFill>
              <a:latin typeface="+mn-lt"/>
              <a:ea typeface="+mn-ea"/>
              <a:cs typeface="+mn-cs"/>
            </a:endParaRPr>
          </a:p>
          <a:p>
            <a:r>
              <a:rPr lang="en-US" sz="1200" kern="1200" dirty="0">
                <a:solidFill>
                  <a:schemeClr val="tx1"/>
                </a:solidFill>
                <a:latin typeface="+mn-lt"/>
                <a:ea typeface="+mn-ea"/>
                <a:cs typeface="+mn-cs"/>
              </a:rPr>
              <a:t>A representative sample is a small quantity of something that accurately reflects the larger entity. An example is when a small number of people accurately reflect the members of an entire population. In a classroom of 30 students, in which half the students are male and half are female, a representative sample might include six students: three males and three females. </a:t>
            </a:r>
          </a:p>
          <a:p>
            <a:endParaRPr lang="en-US" sz="1200" b="0" kern="1200" dirty="0">
              <a:solidFill>
                <a:schemeClr val="tx1"/>
              </a:solidFill>
              <a:latin typeface="+mn-lt"/>
              <a:ea typeface="+mn-ea"/>
              <a:cs typeface="+mn-cs"/>
            </a:endParaRPr>
          </a:p>
          <a:p>
            <a:r>
              <a:rPr lang="en-US" sz="1200" i="1" kern="1200" dirty="0">
                <a:solidFill>
                  <a:schemeClr val="tx1"/>
                </a:solidFill>
                <a:latin typeface="+mn-lt"/>
                <a:ea typeface="+mn-ea"/>
                <a:cs typeface="+mn-cs"/>
              </a:rPr>
              <a:t>“Generalisation is concerned with the application of research results to cases or situations beyond those examined in the study.” Collis and Hussey 2003</a:t>
            </a:r>
          </a:p>
          <a:p>
            <a:r>
              <a:rPr lang="en-US" sz="1200" kern="1200" dirty="0">
                <a:solidFill>
                  <a:schemeClr val="tx1"/>
                </a:solidFill>
                <a:latin typeface="+mn-lt"/>
                <a:ea typeface="+mn-ea"/>
                <a:cs typeface="+mn-cs"/>
              </a:rPr>
              <a:t>Can the results of the research be applied more generally and more widely than the study itself or are they only relevant to the specific context of the study?</a:t>
            </a:r>
            <a:endParaRPr lang="en-US" b="0" dirty="0"/>
          </a:p>
        </p:txBody>
      </p:sp>
      <p:sp>
        <p:nvSpPr>
          <p:cNvPr id="4" name="Slide Number Placeholder 3"/>
          <p:cNvSpPr>
            <a:spLocks noGrp="1"/>
          </p:cNvSpPr>
          <p:nvPr>
            <p:ph type="sldNum" sz="quarter" idx="10"/>
          </p:nvPr>
        </p:nvSpPr>
        <p:spPr/>
        <p:txBody>
          <a:bodyPr/>
          <a:lstStyle/>
          <a:p>
            <a:fld id="{30F29891-1B53-0747-BB8F-932F4C08B3CE}" type="slidenum">
              <a:rPr lang="en-US" smtClean="0"/>
              <a:pPr/>
              <a:t>32</a:t>
            </a:fld>
            <a:endParaRPr lang="en-US" dirty="0"/>
          </a:p>
        </p:txBody>
      </p:sp>
    </p:spTree>
    <p:extLst>
      <p:ext uri="{BB962C8B-B14F-4D97-AF65-F5344CB8AC3E}">
        <p14:creationId xmlns:p14="http://schemas.microsoft.com/office/powerpoint/2010/main" val="1031298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0" dirty="0"/>
          </a:p>
        </p:txBody>
      </p:sp>
      <p:sp>
        <p:nvSpPr>
          <p:cNvPr id="4" name="Slide Number Placeholder 3"/>
          <p:cNvSpPr>
            <a:spLocks noGrp="1"/>
          </p:cNvSpPr>
          <p:nvPr>
            <p:ph type="sldNum" sz="quarter" idx="10"/>
          </p:nvPr>
        </p:nvSpPr>
        <p:spPr/>
        <p:txBody>
          <a:bodyPr/>
          <a:lstStyle/>
          <a:p>
            <a:fld id="{30F29891-1B53-0747-BB8F-932F4C08B3CE}" type="slidenum">
              <a:rPr lang="en-US" smtClean="0"/>
              <a:pPr/>
              <a:t>33</a:t>
            </a:fld>
            <a:endParaRPr lang="en-US" dirty="0"/>
          </a:p>
        </p:txBody>
      </p:sp>
    </p:spTree>
    <p:extLst>
      <p:ext uri="{BB962C8B-B14F-4D97-AF65-F5344CB8AC3E}">
        <p14:creationId xmlns:p14="http://schemas.microsoft.com/office/powerpoint/2010/main" val="801181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Using Leuven scale to judge</a:t>
            </a:r>
            <a:r>
              <a:rPr lang="en-US" baseline="0" dirty="0"/>
              <a:t> participation</a:t>
            </a:r>
            <a:endParaRPr lang="en-US" dirty="0"/>
          </a:p>
        </p:txBody>
      </p:sp>
      <p:sp>
        <p:nvSpPr>
          <p:cNvPr id="4" name="Slide Number Placeholder 3"/>
          <p:cNvSpPr>
            <a:spLocks noGrp="1"/>
          </p:cNvSpPr>
          <p:nvPr>
            <p:ph type="sldNum" sz="quarter" idx="10"/>
          </p:nvPr>
        </p:nvSpPr>
        <p:spPr/>
        <p:txBody>
          <a:bodyPr/>
          <a:lstStyle/>
          <a:p>
            <a:fld id="{89D901C6-E312-466C-BDA3-788FEE329012}" type="slidenum">
              <a:rPr lang="en-GB" smtClean="0"/>
              <a:pPr/>
              <a:t>37</a:t>
            </a:fld>
            <a:endParaRPr lang="en-GB" dirty="0"/>
          </a:p>
        </p:txBody>
      </p:sp>
    </p:spTree>
    <p:extLst>
      <p:ext uri="{BB962C8B-B14F-4D97-AF65-F5344CB8AC3E}">
        <p14:creationId xmlns:p14="http://schemas.microsoft.com/office/powerpoint/2010/main" val="837866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26B388-B270-4253-A4FD-A973CF0D160E}" type="slidenum">
              <a:rPr lang="en-GB" smtClean="0"/>
              <a:t>40</a:t>
            </a:fld>
            <a:endParaRPr lang="en-GB" dirty="0"/>
          </a:p>
        </p:txBody>
      </p:sp>
    </p:spTree>
    <p:extLst>
      <p:ext uri="{BB962C8B-B14F-4D97-AF65-F5344CB8AC3E}">
        <p14:creationId xmlns:p14="http://schemas.microsoft.com/office/powerpoint/2010/main" val="3224417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26B388-B270-4253-A4FD-A973CF0D160E}" type="slidenum">
              <a:rPr lang="en-GB" smtClean="0"/>
              <a:t>41</a:t>
            </a:fld>
            <a:endParaRPr lang="en-GB" dirty="0"/>
          </a:p>
        </p:txBody>
      </p:sp>
    </p:spTree>
    <p:extLst>
      <p:ext uri="{BB962C8B-B14F-4D97-AF65-F5344CB8AC3E}">
        <p14:creationId xmlns:p14="http://schemas.microsoft.com/office/powerpoint/2010/main" val="2090249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666666"/>
                </a:solidFill>
                <a:effectLst/>
                <a:latin typeface="open sans" panose="020B0606030504020204" pitchFamily="34" charset="0"/>
              </a:rPr>
              <a:t>This means that you select those members of the community who you think will provide you with the best information.</a:t>
            </a:r>
            <a:endParaRPr lang="en-GB" dirty="0"/>
          </a:p>
        </p:txBody>
      </p:sp>
      <p:sp>
        <p:nvSpPr>
          <p:cNvPr id="4" name="Slide Number Placeholder 3"/>
          <p:cNvSpPr>
            <a:spLocks noGrp="1"/>
          </p:cNvSpPr>
          <p:nvPr>
            <p:ph type="sldNum" sz="quarter" idx="5"/>
          </p:nvPr>
        </p:nvSpPr>
        <p:spPr/>
        <p:txBody>
          <a:bodyPr/>
          <a:lstStyle/>
          <a:p>
            <a:fld id="{EE04589B-467C-4A92-BF3B-A10D6B0F50EB}" type="slidenum">
              <a:rPr lang="en-GB" smtClean="0"/>
              <a:t>44</a:t>
            </a:fld>
            <a:endParaRPr lang="en-GB" dirty="0"/>
          </a:p>
        </p:txBody>
      </p:sp>
    </p:spTree>
    <p:extLst>
      <p:ext uri="{BB962C8B-B14F-4D97-AF65-F5344CB8AC3E}">
        <p14:creationId xmlns:p14="http://schemas.microsoft.com/office/powerpoint/2010/main" val="3249835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Helvetica" panose="020B0604020202020204" pitchFamily="34" charset="0"/>
              </a:rPr>
              <a:t>Randomly select individuals through the use of a random number generator or some means of random selection.</a:t>
            </a:r>
          </a:p>
          <a:p>
            <a:endParaRPr lang="en-GB" b="0" i="0" dirty="0">
              <a:solidFill>
                <a:srgbClr val="000000"/>
              </a:solidFill>
              <a:effectLst/>
              <a:latin typeface="Helvetica" panose="020B0604020202020204" pitchFamily="34" charset="0"/>
            </a:endParaRPr>
          </a:p>
          <a:p>
            <a:r>
              <a:rPr lang="en-GB" b="0" i="0" dirty="0">
                <a:solidFill>
                  <a:srgbClr val="111111"/>
                </a:solidFill>
                <a:effectLst/>
                <a:latin typeface="SourceSansPro"/>
              </a:rPr>
              <a:t>A simple random sample is used to represent the entire data population. It is often used when there is very little information available about the data population, when the data population has far too many differences to divide into various subsets, or when there is only one distinct characteristic among the data population. For example, a sweet company may want to study the buying habits of its customers to determine the future of its product line. If there are 10,000 customers, it may use choose 100 of those customers as a random sample. It can then apply what it finds from those 100 customers to the rest of its base. It will sample 100 members purely at random without any regard for their individual characteristics.</a:t>
            </a:r>
            <a:endParaRPr lang="en-GB" dirty="0"/>
          </a:p>
        </p:txBody>
      </p:sp>
      <p:sp>
        <p:nvSpPr>
          <p:cNvPr id="4" name="Slide Number Placeholder 3"/>
          <p:cNvSpPr>
            <a:spLocks noGrp="1"/>
          </p:cNvSpPr>
          <p:nvPr>
            <p:ph type="sldNum" sz="quarter" idx="5"/>
          </p:nvPr>
        </p:nvSpPr>
        <p:spPr/>
        <p:txBody>
          <a:bodyPr/>
          <a:lstStyle/>
          <a:p>
            <a:fld id="{EE04589B-467C-4A92-BF3B-A10D6B0F50EB}" type="slidenum">
              <a:rPr lang="en-GB" smtClean="0"/>
              <a:t>45</a:t>
            </a:fld>
            <a:endParaRPr lang="en-GB" dirty="0"/>
          </a:p>
        </p:txBody>
      </p:sp>
    </p:spTree>
    <p:extLst>
      <p:ext uri="{BB962C8B-B14F-4D97-AF65-F5344CB8AC3E}">
        <p14:creationId xmlns:p14="http://schemas.microsoft.com/office/powerpoint/2010/main" val="26765739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Helvetica" panose="020B0604020202020204" pitchFamily="34" charset="0"/>
              </a:rPr>
              <a:t>Put every member of a population into some order. Choose a random starting point and select every n</a:t>
            </a:r>
            <a:r>
              <a:rPr lang="en-GB" b="0" i="0" baseline="30000" dirty="0">
                <a:solidFill>
                  <a:srgbClr val="000000"/>
                </a:solidFill>
                <a:effectLst/>
                <a:latin typeface="Helvetica" panose="020B0604020202020204" pitchFamily="34" charset="0"/>
              </a:rPr>
              <a:t>th</a:t>
            </a:r>
            <a:r>
              <a:rPr lang="en-GB" b="0" i="0" dirty="0">
                <a:solidFill>
                  <a:srgbClr val="000000"/>
                </a:solidFill>
                <a:effectLst/>
                <a:latin typeface="Helvetica" panose="020B0604020202020204" pitchFamily="34" charset="0"/>
              </a:rPr>
              <a:t> member to be in the sample.</a:t>
            </a:r>
            <a:endParaRPr lang="en-GB" dirty="0"/>
          </a:p>
        </p:txBody>
      </p:sp>
      <p:sp>
        <p:nvSpPr>
          <p:cNvPr id="4" name="Slide Number Placeholder 3"/>
          <p:cNvSpPr>
            <a:spLocks noGrp="1"/>
          </p:cNvSpPr>
          <p:nvPr>
            <p:ph type="sldNum" sz="quarter" idx="5"/>
          </p:nvPr>
        </p:nvSpPr>
        <p:spPr/>
        <p:txBody>
          <a:bodyPr/>
          <a:lstStyle/>
          <a:p>
            <a:fld id="{EE04589B-467C-4A92-BF3B-A10D6B0F50EB}" type="slidenum">
              <a:rPr lang="en-GB" smtClean="0"/>
              <a:t>46</a:t>
            </a:fld>
            <a:endParaRPr lang="en-GB" dirty="0"/>
          </a:p>
        </p:txBody>
      </p:sp>
    </p:spTree>
    <p:extLst>
      <p:ext uri="{BB962C8B-B14F-4D97-AF65-F5344CB8AC3E}">
        <p14:creationId xmlns:p14="http://schemas.microsoft.com/office/powerpoint/2010/main" val="3260471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11111"/>
                </a:solidFill>
                <a:effectLst/>
                <a:latin typeface="SourceSansPro"/>
              </a:rPr>
              <a:t>Stratified random sampling involves dividing the entire population into homogeneous groups called strata (plural for stratum). Random samples are then selected from each stratum.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11111"/>
                </a:solidFill>
                <a:effectLst/>
                <a:latin typeface="SourceSansPro"/>
              </a:rPr>
              <a:t>However, stratified sampling is more complicated, time consuming, and potentially more expensive to carry out than simplified random sampling.</a:t>
            </a:r>
          </a:p>
          <a:p>
            <a:endParaRPr lang="en-GB" dirty="0"/>
          </a:p>
        </p:txBody>
      </p:sp>
      <p:sp>
        <p:nvSpPr>
          <p:cNvPr id="4" name="Slide Number Placeholder 3"/>
          <p:cNvSpPr>
            <a:spLocks noGrp="1"/>
          </p:cNvSpPr>
          <p:nvPr>
            <p:ph type="sldNum" sz="quarter" idx="5"/>
          </p:nvPr>
        </p:nvSpPr>
        <p:spPr/>
        <p:txBody>
          <a:bodyPr/>
          <a:lstStyle/>
          <a:p>
            <a:fld id="{EE04589B-467C-4A92-BF3B-A10D6B0F50EB}" type="slidenum">
              <a:rPr lang="en-GB" smtClean="0"/>
              <a:t>47</a:t>
            </a:fld>
            <a:endParaRPr lang="en-GB" dirty="0"/>
          </a:p>
        </p:txBody>
      </p:sp>
    </p:spTree>
    <p:extLst>
      <p:ext uri="{BB962C8B-B14F-4D97-AF65-F5344CB8AC3E}">
        <p14:creationId xmlns:p14="http://schemas.microsoft.com/office/powerpoint/2010/main" val="69953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15B25-8C2D-43B5-C23D-9BD7CA9E585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6151C4F-37C2-352D-0F09-22554742E9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4D477BC-6F66-2CA2-B31B-2B6208FEBCE1}"/>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5" name="Footer Placeholder 4">
            <a:extLst>
              <a:ext uri="{FF2B5EF4-FFF2-40B4-BE49-F238E27FC236}">
                <a16:creationId xmlns:a16="http://schemas.microsoft.com/office/drawing/2014/main" id="{39B8E287-9D45-AB0F-A3C8-67F96E28880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7019208-EF22-CE82-2864-8D8CD63B50C5}"/>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1463021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C6BB8-EAEC-2CE6-DB09-CBBF274398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46A591-B3AB-80A7-B1CF-D812CCA5E07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F5D5C4-B791-F1FF-CB30-CE2F885FBDF5}"/>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5" name="Footer Placeholder 4">
            <a:extLst>
              <a:ext uri="{FF2B5EF4-FFF2-40B4-BE49-F238E27FC236}">
                <a16:creationId xmlns:a16="http://schemas.microsoft.com/office/drawing/2014/main" id="{0B2D08F5-FCC5-8E59-9CB6-3F4D944284F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F0D3FA4-54F8-E072-8805-31ACC86AE66C}"/>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3674374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B6CFC-07F7-DEF2-15A0-DCDC442C236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A5D82E-FB50-AB06-947C-67B15FB8EF9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AB13FF8-D0D3-FBBB-D6FE-7390FF76D5F3}"/>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5" name="Footer Placeholder 4">
            <a:extLst>
              <a:ext uri="{FF2B5EF4-FFF2-40B4-BE49-F238E27FC236}">
                <a16:creationId xmlns:a16="http://schemas.microsoft.com/office/drawing/2014/main" id="{47BEB68B-713E-B9D0-EACD-88CFEF35E6A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AB4DDA6-BC6E-A1AB-B960-1546F4DD5C2E}"/>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243667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608D0-B266-098C-2BBB-44D786313C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BCA142A-0B5C-67B8-1210-5AD567A07EB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8C4765D-6E03-DF04-B764-CC66FD1EF3D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3F535BF-DD06-89C5-0A99-35EC79BABD0B}"/>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6" name="Footer Placeholder 5">
            <a:extLst>
              <a:ext uri="{FF2B5EF4-FFF2-40B4-BE49-F238E27FC236}">
                <a16:creationId xmlns:a16="http://schemas.microsoft.com/office/drawing/2014/main" id="{E89168A3-5CB1-00C8-1987-F61FD32B3707}"/>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F3EBF31-306D-64A8-7A98-8A4D7652328D}"/>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1019083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2EB8E-B9E6-9D7D-5664-D5EF2FCA40A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44C635-1392-AEEE-8318-529840798B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4CC7F7-30DE-2762-CDCB-0B1F99612E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303A461-7A15-2922-1BBF-4A4D06517D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D298416-A5D1-F7E4-5351-D9631E1091E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9B293B-C9ED-A7FA-38C0-FE83104AB6A4}"/>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8" name="Footer Placeholder 7">
            <a:extLst>
              <a:ext uri="{FF2B5EF4-FFF2-40B4-BE49-F238E27FC236}">
                <a16:creationId xmlns:a16="http://schemas.microsoft.com/office/drawing/2014/main" id="{D10E433A-8C44-E729-A440-50D153E79EDA}"/>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2D6E8FF-13EC-F740-32F1-77AFA8AD02D5}"/>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2807540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0B528-830E-CA05-E087-C05DE0C75D7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570FF12-3CE8-6B43-5D5D-BEFA36F45113}"/>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4" name="Footer Placeholder 3">
            <a:extLst>
              <a:ext uri="{FF2B5EF4-FFF2-40B4-BE49-F238E27FC236}">
                <a16:creationId xmlns:a16="http://schemas.microsoft.com/office/drawing/2014/main" id="{7261EC5A-99CA-A7AC-6FBD-76C44CC40983}"/>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B0EEFFA-3BA7-C7FD-954D-2FA6A6D95B25}"/>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3855262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19B507-5EAE-560E-B2BE-353EFE349D21}"/>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3" name="Footer Placeholder 2">
            <a:extLst>
              <a:ext uri="{FF2B5EF4-FFF2-40B4-BE49-F238E27FC236}">
                <a16:creationId xmlns:a16="http://schemas.microsoft.com/office/drawing/2014/main" id="{3B692F17-D121-F1E7-7663-9292253EABE9}"/>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C6BB1C66-64FE-749C-2BD8-EDF16C301170}"/>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36668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79059-3FBE-7122-C50B-1B13AA1C57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6E89C91-6FA6-9A6C-4AAD-22B9C1A964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54B77C7-8310-EEB4-71FA-398F60B35A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042235-1CAE-E64D-4A13-87862AF21EB5}"/>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6" name="Footer Placeholder 5">
            <a:extLst>
              <a:ext uri="{FF2B5EF4-FFF2-40B4-BE49-F238E27FC236}">
                <a16:creationId xmlns:a16="http://schemas.microsoft.com/office/drawing/2014/main" id="{93CE0275-0681-6BDB-00AF-4408F3A29C8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EE291B1-D88A-B39B-AB60-E016625BD064}"/>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1483382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E4DA3-C648-8C42-3E8C-826512E13A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11982C4-0D29-94E8-5934-85ED01A584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E435A048-DB17-E9E2-FA23-B5FD4353EC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F73804-8C80-04C9-FDB0-6192EF14DD32}"/>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6" name="Footer Placeholder 5">
            <a:extLst>
              <a:ext uri="{FF2B5EF4-FFF2-40B4-BE49-F238E27FC236}">
                <a16:creationId xmlns:a16="http://schemas.microsoft.com/office/drawing/2014/main" id="{8A03DC0F-4690-DF62-4582-AE6FBAF552A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82A7FCA-E03C-1B73-0C47-9EFE73A3742D}"/>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1373613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B2714-2A57-09FD-B337-848FED5E8B2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D99894-C6FD-4360-D6D4-B55576AB30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86C134-E86B-8C30-CBC2-A35F44BE7565}"/>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5" name="Footer Placeholder 4">
            <a:extLst>
              <a:ext uri="{FF2B5EF4-FFF2-40B4-BE49-F238E27FC236}">
                <a16:creationId xmlns:a16="http://schemas.microsoft.com/office/drawing/2014/main" id="{475CE1D0-1422-0DB0-A388-6F6CC95A4F2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3DB995E-AF80-EED9-DFC1-359E5D9024F7}"/>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864830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BABF03-BAFE-4D95-1F9F-424F5FB0409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626C28-6780-8B56-CDD9-7BD72726141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E11492-394B-90F8-2006-C9A001212784}"/>
              </a:ext>
            </a:extLst>
          </p:cNvPr>
          <p:cNvSpPr>
            <a:spLocks noGrp="1"/>
          </p:cNvSpPr>
          <p:nvPr>
            <p:ph type="dt" sz="half" idx="10"/>
          </p:nvPr>
        </p:nvSpPr>
        <p:spPr/>
        <p:txBody>
          <a:bodyPr/>
          <a:lstStyle/>
          <a:p>
            <a:fld id="{3466DD82-4DA9-4887-9488-65061E7552F9}" type="datetimeFigureOut">
              <a:rPr lang="en-GB" smtClean="0"/>
              <a:t>24/10/2024</a:t>
            </a:fld>
            <a:endParaRPr lang="en-GB" dirty="0"/>
          </a:p>
        </p:txBody>
      </p:sp>
      <p:sp>
        <p:nvSpPr>
          <p:cNvPr id="5" name="Footer Placeholder 4">
            <a:extLst>
              <a:ext uri="{FF2B5EF4-FFF2-40B4-BE49-F238E27FC236}">
                <a16:creationId xmlns:a16="http://schemas.microsoft.com/office/drawing/2014/main" id="{00B250C0-FFE4-B728-A8C6-6CE43FBEBC0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8E83B6C-B407-7570-7E9F-73174FF3D4F1}"/>
              </a:ext>
            </a:extLst>
          </p:cNvPr>
          <p:cNvSpPr>
            <a:spLocks noGrp="1"/>
          </p:cNvSpPr>
          <p:nvPr>
            <p:ph type="sldNum" sz="quarter" idx="12"/>
          </p:nvPr>
        </p:nvSpPr>
        <p:spPr/>
        <p:txBody>
          <a:bodyPr/>
          <a:lstStyle/>
          <a:p>
            <a:fld id="{53851A62-5F81-4D45-BCC3-6D40C7AD0B3D}" type="slidenum">
              <a:rPr lang="en-GB" smtClean="0"/>
              <a:t>‹#›</a:t>
            </a:fld>
            <a:endParaRPr lang="en-GB" dirty="0"/>
          </a:p>
        </p:txBody>
      </p:sp>
    </p:spTree>
    <p:extLst>
      <p:ext uri="{BB962C8B-B14F-4D97-AF65-F5344CB8AC3E}">
        <p14:creationId xmlns:p14="http://schemas.microsoft.com/office/powerpoint/2010/main" val="1075599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GB"/>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1C6F07A9-6212-4D4C-A558-14F8939FD9A4}" type="slidenum">
              <a:rPr lang="en-US"/>
              <a:pPr>
                <a:defRPr/>
              </a:pPr>
              <a:t>‹#›</a:t>
            </a:fld>
            <a:endParaRPr lang="en-US" dirty="0"/>
          </a:p>
        </p:txBody>
      </p:sp>
    </p:spTree>
    <p:extLst>
      <p:ext uri="{BB962C8B-B14F-4D97-AF65-F5344CB8AC3E}">
        <p14:creationId xmlns:p14="http://schemas.microsoft.com/office/powerpoint/2010/main" val="2497517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CB3D34-05DD-05B3-D4D6-653F1CC498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A20820-167B-D320-3EB8-DF977B8D71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37060C-63D7-1BF2-5807-A2D7F68CD4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466DD82-4DA9-4887-9488-65061E7552F9}" type="datetimeFigureOut">
              <a:rPr lang="en-GB" smtClean="0"/>
              <a:t>24/10/2024</a:t>
            </a:fld>
            <a:endParaRPr lang="en-GB" dirty="0"/>
          </a:p>
        </p:txBody>
      </p:sp>
      <p:sp>
        <p:nvSpPr>
          <p:cNvPr id="5" name="Footer Placeholder 4">
            <a:extLst>
              <a:ext uri="{FF2B5EF4-FFF2-40B4-BE49-F238E27FC236}">
                <a16:creationId xmlns:a16="http://schemas.microsoft.com/office/drawing/2014/main" id="{C0641F29-772A-D4FE-ED8A-25DD2C29DF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6ED90FC8-E3C6-8452-10FA-5F37C3E4BE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3851A62-5F81-4D45-BCC3-6D40C7AD0B3D}" type="slidenum">
              <a:rPr lang="en-GB" smtClean="0"/>
              <a:t>‹#›</a:t>
            </a:fld>
            <a:endParaRPr lang="en-GB" dirty="0"/>
          </a:p>
        </p:txBody>
      </p:sp>
    </p:spTree>
    <p:extLst>
      <p:ext uri="{BB962C8B-B14F-4D97-AF65-F5344CB8AC3E}">
        <p14:creationId xmlns:p14="http://schemas.microsoft.com/office/powerpoint/2010/main" val="3841111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svgsilh.com/image/1426344.html"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IGQmdoK_Zf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cem.org/blog/414"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diagramLayout" Target="../diagrams/layout4.xml"/><Relationship Id="rId7" Type="http://schemas.openxmlformats.org/officeDocument/2006/relationships/image" Target="../media/image24.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5.sv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2.tmp"/><Relationship Id="rId2" Type="http://schemas.openxmlformats.org/officeDocument/2006/relationships/image" Target="../media/image41.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4.tmp"/><Relationship Id="rId2" Type="http://schemas.openxmlformats.org/officeDocument/2006/relationships/image" Target="../media/image43.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6.tmp"/></Relationships>
</file>

<file path=ppt/slides/_rels/slide38.xml.rels><?xml version="1.0" encoding="UTF-8" standalone="yes"?>
<Relationships xmlns="http://schemas.openxmlformats.org/package/2006/relationships"><Relationship Id="rId3" Type="http://schemas.openxmlformats.org/officeDocument/2006/relationships/image" Target="../media/image48.tmp"/><Relationship Id="rId2" Type="http://schemas.openxmlformats.org/officeDocument/2006/relationships/image" Target="../media/image47.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1.svg"/></Relationships>
</file>

<file path=ppt/slides/_rels/slide42.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3.tmp"/><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4.tmp"/><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5.tmp"/><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6.tmp"/><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58.tmp"/><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D4677D2-D5AC-4CF9-9EED-2B89D0A1C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6D54F7E-825A-4BBA-815F-35CCA8B97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80681"/>
            <a:ext cx="12192000" cy="277731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bstract paint in multi-colour">
            <a:extLst>
              <a:ext uri="{FF2B5EF4-FFF2-40B4-BE49-F238E27FC236}">
                <a16:creationId xmlns:a16="http://schemas.microsoft.com/office/drawing/2014/main" id="{B52E3D32-2DBA-4F10-EEEE-8B2277520F93}"/>
              </a:ext>
            </a:extLst>
          </p:cNvPr>
          <p:cNvPicPr>
            <a:picLocks noChangeAspect="1"/>
          </p:cNvPicPr>
          <p:nvPr/>
        </p:nvPicPr>
        <p:blipFill>
          <a:blip r:embed="rId2"/>
          <a:srcRect t="33365" b="10385"/>
          <a:stretch/>
        </p:blipFill>
        <p:spPr>
          <a:xfrm>
            <a:off x="1" y="1"/>
            <a:ext cx="12191999" cy="6858000"/>
          </a:xfrm>
          <a:custGeom>
            <a:avLst/>
            <a:gdLst/>
            <a:ahLst/>
            <a:cxnLst/>
            <a:rect l="l" t="t" r="r" b="b"/>
            <a:pathLst>
              <a:path w="12191999" h="6842601">
                <a:moveTo>
                  <a:pt x="0" y="0"/>
                </a:moveTo>
                <a:lnTo>
                  <a:pt x="12191999" y="0"/>
                </a:lnTo>
                <a:lnTo>
                  <a:pt x="12191999" y="6842601"/>
                </a:lnTo>
                <a:lnTo>
                  <a:pt x="10316981" y="6842601"/>
                </a:lnTo>
                <a:cubicBezTo>
                  <a:pt x="10312796" y="6835189"/>
                  <a:pt x="10163183" y="6730124"/>
                  <a:pt x="10158998" y="6722712"/>
                </a:cubicBezTo>
                <a:cubicBezTo>
                  <a:pt x="10120278" y="6678190"/>
                  <a:pt x="10156462" y="6716223"/>
                  <a:pt x="10090349" y="6671420"/>
                </a:cubicBezTo>
                <a:cubicBezTo>
                  <a:pt x="10043032" y="6655694"/>
                  <a:pt x="9995855" y="6551879"/>
                  <a:pt x="9955425" y="6498018"/>
                </a:cubicBezTo>
                <a:cubicBezTo>
                  <a:pt x="9939618" y="6480021"/>
                  <a:pt x="9915110" y="6461677"/>
                  <a:pt x="9891265" y="6454528"/>
                </a:cubicBezTo>
                <a:cubicBezTo>
                  <a:pt x="9868239" y="6464957"/>
                  <a:pt x="9865423" y="6431640"/>
                  <a:pt x="9848227" y="6426063"/>
                </a:cubicBezTo>
                <a:cubicBezTo>
                  <a:pt x="9838059" y="6433162"/>
                  <a:pt x="9815047" y="6410348"/>
                  <a:pt x="9812354" y="6399604"/>
                </a:cubicBezTo>
                <a:cubicBezTo>
                  <a:pt x="9825285" y="6377997"/>
                  <a:pt x="9725923" y="6372757"/>
                  <a:pt x="9725915" y="6356381"/>
                </a:cubicBezTo>
                <a:cubicBezTo>
                  <a:pt x="9696279" y="6348066"/>
                  <a:pt x="9591199" y="6354143"/>
                  <a:pt x="9575033" y="6325258"/>
                </a:cubicBezTo>
                <a:cubicBezTo>
                  <a:pt x="9516434" y="6303128"/>
                  <a:pt x="9441613" y="6276805"/>
                  <a:pt x="9415626" y="6271777"/>
                </a:cubicBezTo>
                <a:cubicBezTo>
                  <a:pt x="9378293" y="6313495"/>
                  <a:pt x="9281935" y="6171365"/>
                  <a:pt x="9171493" y="6150430"/>
                </a:cubicBezTo>
                <a:cubicBezTo>
                  <a:pt x="9155426" y="6152396"/>
                  <a:pt x="9147439" y="6151015"/>
                  <a:pt x="9146018" y="6139864"/>
                </a:cubicBezTo>
                <a:cubicBezTo>
                  <a:pt x="9112029" y="6132441"/>
                  <a:pt x="9087339" y="6101138"/>
                  <a:pt x="9059635" y="6109957"/>
                </a:cubicBezTo>
                <a:cubicBezTo>
                  <a:pt x="9024424" y="6092144"/>
                  <a:pt x="9043048" y="6078417"/>
                  <a:pt x="9010911" y="6064789"/>
                </a:cubicBezTo>
                <a:lnTo>
                  <a:pt x="8866811" y="6028191"/>
                </a:lnTo>
                <a:cubicBezTo>
                  <a:pt x="8846465" y="6021172"/>
                  <a:pt x="8825221" y="6000527"/>
                  <a:pt x="8804584" y="5994237"/>
                </a:cubicBezTo>
                <a:lnTo>
                  <a:pt x="8783071" y="5990448"/>
                </a:lnTo>
                <a:lnTo>
                  <a:pt x="8770456" y="5978060"/>
                </a:lnTo>
                <a:cubicBezTo>
                  <a:pt x="8764772" y="5975259"/>
                  <a:pt x="8757695" y="5974720"/>
                  <a:pt x="8748297" y="5978070"/>
                </a:cubicBezTo>
                <a:cubicBezTo>
                  <a:pt x="8730344" y="5973495"/>
                  <a:pt x="8679808" y="5955894"/>
                  <a:pt x="8662742" y="5950603"/>
                </a:cubicBezTo>
                <a:lnTo>
                  <a:pt x="8645902" y="5946326"/>
                </a:lnTo>
                <a:lnTo>
                  <a:pt x="8638176" y="5938358"/>
                </a:lnTo>
                <a:cubicBezTo>
                  <a:pt x="8625897" y="5932642"/>
                  <a:pt x="8594811" y="5922073"/>
                  <a:pt x="8572224" y="5912032"/>
                </a:cubicBezTo>
                <a:cubicBezTo>
                  <a:pt x="8553809" y="5897782"/>
                  <a:pt x="8529845" y="5886100"/>
                  <a:pt x="8502655" y="5878114"/>
                </a:cubicBezTo>
                <a:cubicBezTo>
                  <a:pt x="8496990" y="5883034"/>
                  <a:pt x="8489611" y="5872566"/>
                  <a:pt x="8485159" y="5869819"/>
                </a:cubicBezTo>
                <a:cubicBezTo>
                  <a:pt x="8483457" y="5873482"/>
                  <a:pt x="8471232" y="5872664"/>
                  <a:pt x="8468539" y="5868711"/>
                </a:cubicBezTo>
                <a:cubicBezTo>
                  <a:pt x="8389167" y="5836352"/>
                  <a:pt x="8421742" y="5881497"/>
                  <a:pt x="8379810" y="5849376"/>
                </a:cubicBezTo>
                <a:cubicBezTo>
                  <a:pt x="8371729" y="5846373"/>
                  <a:pt x="8364483" y="5846766"/>
                  <a:pt x="8357758" y="5848601"/>
                </a:cubicBezTo>
                <a:lnTo>
                  <a:pt x="8315264" y="5836192"/>
                </a:lnTo>
                <a:cubicBezTo>
                  <a:pt x="8299077" y="5829531"/>
                  <a:pt x="8281671" y="5824011"/>
                  <a:pt x="8263455" y="5819793"/>
                </a:cubicBezTo>
                <a:cubicBezTo>
                  <a:pt x="8257386" y="5826849"/>
                  <a:pt x="8245582" y="5813448"/>
                  <a:pt x="8239287" y="5810141"/>
                </a:cubicBezTo>
                <a:cubicBezTo>
                  <a:pt x="8237965" y="5815186"/>
                  <a:pt x="8222226" y="5815108"/>
                  <a:pt x="8217888" y="5810039"/>
                </a:cubicBezTo>
                <a:cubicBezTo>
                  <a:pt x="8109447" y="5773303"/>
                  <a:pt x="8161302" y="5831037"/>
                  <a:pt x="8100547" y="5791517"/>
                </a:cubicBezTo>
                <a:cubicBezTo>
                  <a:pt x="8089574" y="5788167"/>
                  <a:pt x="8080448" y="5789295"/>
                  <a:pt x="8072316" y="5792309"/>
                </a:cubicBezTo>
                <a:lnTo>
                  <a:pt x="8056967" y="5800648"/>
                </a:lnTo>
                <a:lnTo>
                  <a:pt x="8047885" y="5795270"/>
                </a:lnTo>
                <a:cubicBezTo>
                  <a:pt x="8010204" y="5788738"/>
                  <a:pt x="7996426" y="5797608"/>
                  <a:pt x="7977128" y="5783189"/>
                </a:cubicBezTo>
                <a:cubicBezTo>
                  <a:pt x="7943466" y="5775577"/>
                  <a:pt x="7904823" y="5770953"/>
                  <a:pt x="7874392" y="5763715"/>
                </a:cubicBezTo>
                <a:cubicBezTo>
                  <a:pt x="7860337" y="5743777"/>
                  <a:pt x="7817541" y="5748989"/>
                  <a:pt x="7794543" y="5739759"/>
                </a:cubicBezTo>
                <a:cubicBezTo>
                  <a:pt x="7784688" y="5731467"/>
                  <a:pt x="7776709" y="5729004"/>
                  <a:pt x="7763762" y="5734031"/>
                </a:cubicBezTo>
                <a:cubicBezTo>
                  <a:pt x="7718781" y="5694154"/>
                  <a:pt x="7732231" y="5727368"/>
                  <a:pt x="7685889" y="5707234"/>
                </a:cubicBezTo>
                <a:cubicBezTo>
                  <a:pt x="7646521" y="5687607"/>
                  <a:pt x="7600389" y="5671470"/>
                  <a:pt x="7566744" y="5634586"/>
                </a:cubicBezTo>
                <a:cubicBezTo>
                  <a:pt x="7561306" y="5624813"/>
                  <a:pt x="7543589" y="5618525"/>
                  <a:pt x="7527170" y="5620542"/>
                </a:cubicBezTo>
                <a:cubicBezTo>
                  <a:pt x="7524343" y="5620889"/>
                  <a:pt x="7521664" y="5621475"/>
                  <a:pt x="7519214" y="5622280"/>
                </a:cubicBezTo>
                <a:cubicBezTo>
                  <a:pt x="7500062" y="5596964"/>
                  <a:pt x="7480476" y="5604337"/>
                  <a:pt x="7473157" y="5588143"/>
                </a:cubicBezTo>
                <a:cubicBezTo>
                  <a:pt x="7433415" y="5574859"/>
                  <a:pt x="7395118" y="5582388"/>
                  <a:pt x="7388000" y="5568063"/>
                </a:cubicBezTo>
                <a:cubicBezTo>
                  <a:pt x="7366403" y="5564920"/>
                  <a:pt x="7332262" y="5573848"/>
                  <a:pt x="7320876" y="5557698"/>
                </a:cubicBezTo>
                <a:cubicBezTo>
                  <a:pt x="7314891" y="5568111"/>
                  <a:pt x="7299319" y="5544964"/>
                  <a:pt x="7284480" y="5549820"/>
                </a:cubicBezTo>
                <a:cubicBezTo>
                  <a:pt x="7273570" y="5554430"/>
                  <a:pt x="7266301" y="5548483"/>
                  <a:pt x="7256619" y="5546379"/>
                </a:cubicBezTo>
                <a:cubicBezTo>
                  <a:pt x="7242503" y="5549088"/>
                  <a:pt x="7202543" y="5533379"/>
                  <a:pt x="7193112" y="5525289"/>
                </a:cubicBezTo>
                <a:cubicBezTo>
                  <a:pt x="7172259" y="5499151"/>
                  <a:pt x="7108617" y="5505485"/>
                  <a:pt x="7090943" y="5485177"/>
                </a:cubicBezTo>
                <a:cubicBezTo>
                  <a:pt x="7083637" y="5481419"/>
                  <a:pt x="7076140" y="5479148"/>
                  <a:pt x="7068566" y="5477809"/>
                </a:cubicBezTo>
                <a:lnTo>
                  <a:pt x="7023035" y="5476595"/>
                </a:lnTo>
                <a:lnTo>
                  <a:pt x="7001197" y="5476163"/>
                </a:lnTo>
                <a:cubicBezTo>
                  <a:pt x="7016126" y="5454256"/>
                  <a:pt x="6943549" y="5466815"/>
                  <a:pt x="6967472" y="5451057"/>
                </a:cubicBezTo>
                <a:cubicBezTo>
                  <a:pt x="6931240" y="5443544"/>
                  <a:pt x="6920843" y="5429649"/>
                  <a:pt x="6883334" y="5418880"/>
                </a:cubicBezTo>
                <a:lnTo>
                  <a:pt x="6742417" y="5386446"/>
                </a:lnTo>
                <a:cubicBezTo>
                  <a:pt x="6690532" y="5366095"/>
                  <a:pt x="6665174" y="5364632"/>
                  <a:pt x="6618315" y="5353085"/>
                </a:cubicBezTo>
                <a:cubicBezTo>
                  <a:pt x="6581698" y="5304210"/>
                  <a:pt x="6547395" y="5315779"/>
                  <a:pt x="6521050" y="5283194"/>
                </a:cubicBezTo>
                <a:cubicBezTo>
                  <a:pt x="6469114" y="5268862"/>
                  <a:pt x="6472597" y="5253957"/>
                  <a:pt x="6414460" y="5253832"/>
                </a:cubicBezTo>
                <a:lnTo>
                  <a:pt x="6362535" y="5220502"/>
                </a:lnTo>
                <a:cubicBezTo>
                  <a:pt x="6350866" y="5213881"/>
                  <a:pt x="6347641" y="5215777"/>
                  <a:pt x="6344443" y="5214103"/>
                </a:cubicBezTo>
                <a:lnTo>
                  <a:pt x="6343344" y="5210454"/>
                </a:lnTo>
                <a:lnTo>
                  <a:pt x="6333344" y="5205307"/>
                </a:lnTo>
                <a:lnTo>
                  <a:pt x="6315602" y="5193288"/>
                </a:lnTo>
                <a:lnTo>
                  <a:pt x="6310442" y="5192802"/>
                </a:lnTo>
                <a:lnTo>
                  <a:pt x="6280815" y="5177420"/>
                </a:lnTo>
                <a:lnTo>
                  <a:pt x="6279533" y="5178045"/>
                </a:lnTo>
                <a:cubicBezTo>
                  <a:pt x="6275980" y="5179097"/>
                  <a:pt x="6272084" y="5179212"/>
                  <a:pt x="6267362" y="5177370"/>
                </a:cubicBezTo>
                <a:cubicBezTo>
                  <a:pt x="6261796" y="5192470"/>
                  <a:pt x="6259530" y="5180933"/>
                  <a:pt x="6246095" y="5174167"/>
                </a:cubicBezTo>
                <a:lnTo>
                  <a:pt x="6155252" y="5161201"/>
                </a:lnTo>
                <a:lnTo>
                  <a:pt x="6148525" y="5158442"/>
                </a:lnTo>
                <a:lnTo>
                  <a:pt x="6148187" y="5158573"/>
                </a:lnTo>
                <a:cubicBezTo>
                  <a:pt x="6146292" y="5158370"/>
                  <a:pt x="6143916" y="5157611"/>
                  <a:pt x="6140686" y="5156032"/>
                </a:cubicBezTo>
                <a:lnTo>
                  <a:pt x="6136260" y="5153413"/>
                </a:lnTo>
                <a:lnTo>
                  <a:pt x="6123208" y="5148061"/>
                </a:lnTo>
                <a:lnTo>
                  <a:pt x="6117367" y="5147451"/>
                </a:lnTo>
                <a:lnTo>
                  <a:pt x="5957305" y="5146062"/>
                </a:lnTo>
                <a:cubicBezTo>
                  <a:pt x="5920540" y="5140405"/>
                  <a:pt x="5887096" y="5142015"/>
                  <a:pt x="5857259" y="5132052"/>
                </a:cubicBezTo>
                <a:cubicBezTo>
                  <a:pt x="5843335" y="5135303"/>
                  <a:pt x="5830921" y="5135493"/>
                  <a:pt x="5821375" y="5125606"/>
                </a:cubicBezTo>
                <a:cubicBezTo>
                  <a:pt x="5786501" y="5122615"/>
                  <a:pt x="5775399" y="5132648"/>
                  <a:pt x="5755916" y="5120171"/>
                </a:cubicBezTo>
                <a:cubicBezTo>
                  <a:pt x="5732132" y="5135438"/>
                  <a:pt x="5732735" y="5128211"/>
                  <a:pt x="5725007" y="5121437"/>
                </a:cubicBezTo>
                <a:lnTo>
                  <a:pt x="5723810" y="5120848"/>
                </a:lnTo>
                <a:lnTo>
                  <a:pt x="5720531" y="5123048"/>
                </a:lnTo>
                <a:lnTo>
                  <a:pt x="5714794" y="5123371"/>
                </a:lnTo>
                <a:lnTo>
                  <a:pt x="5700141" y="5120131"/>
                </a:lnTo>
                <a:lnTo>
                  <a:pt x="5694799" y="5118234"/>
                </a:lnTo>
                <a:cubicBezTo>
                  <a:pt x="5691058" y="5117179"/>
                  <a:pt x="5688491" y="5116804"/>
                  <a:pt x="5686627" y="5116903"/>
                </a:cubicBezTo>
                <a:lnTo>
                  <a:pt x="5686371" y="5117086"/>
                </a:lnTo>
                <a:lnTo>
                  <a:pt x="5678818" y="5115416"/>
                </a:lnTo>
                <a:cubicBezTo>
                  <a:pt x="5666199" y="5112102"/>
                  <a:pt x="5654035" y="5108410"/>
                  <a:pt x="5642547" y="5104511"/>
                </a:cubicBezTo>
                <a:cubicBezTo>
                  <a:pt x="5629444" y="5114945"/>
                  <a:pt x="5588783" y="5093343"/>
                  <a:pt x="5587979" y="5116963"/>
                </a:cubicBezTo>
                <a:cubicBezTo>
                  <a:pt x="5572317" y="5112380"/>
                  <a:pt x="5564904" y="5101292"/>
                  <a:pt x="5566635" y="5117158"/>
                </a:cubicBezTo>
                <a:cubicBezTo>
                  <a:pt x="5561375" y="5116079"/>
                  <a:pt x="5557787" y="5116811"/>
                  <a:pt x="5554952" y="5118417"/>
                </a:cubicBezTo>
                <a:lnTo>
                  <a:pt x="5554039" y="5119241"/>
                </a:lnTo>
                <a:lnTo>
                  <a:pt x="5514253" y="5109018"/>
                </a:lnTo>
                <a:lnTo>
                  <a:pt x="5492156" y="5099904"/>
                </a:lnTo>
                <a:lnTo>
                  <a:pt x="5480446" y="5096385"/>
                </a:lnTo>
                <a:lnTo>
                  <a:pt x="5477744" y="5092939"/>
                </a:lnTo>
                <a:cubicBezTo>
                  <a:pt x="5474490" y="5090581"/>
                  <a:pt x="5469391" y="5088951"/>
                  <a:pt x="5460150" y="5088988"/>
                </a:cubicBezTo>
                <a:lnTo>
                  <a:pt x="5457901" y="5089459"/>
                </a:lnTo>
                <a:lnTo>
                  <a:pt x="5444243" y="5082761"/>
                </a:lnTo>
                <a:cubicBezTo>
                  <a:pt x="5439993" y="5080007"/>
                  <a:pt x="5436418" y="5076805"/>
                  <a:pt x="5433825" y="5072992"/>
                </a:cubicBezTo>
                <a:cubicBezTo>
                  <a:pt x="5379442" y="5082090"/>
                  <a:pt x="5336110" y="5058382"/>
                  <a:pt x="5280996" y="5052402"/>
                </a:cubicBezTo>
                <a:cubicBezTo>
                  <a:pt x="5250806" y="5043777"/>
                  <a:pt x="5168599" y="5048109"/>
                  <a:pt x="5161582" y="5019668"/>
                </a:cubicBezTo>
                <a:cubicBezTo>
                  <a:pt x="5121870" y="5011383"/>
                  <a:pt x="5095637" y="5009222"/>
                  <a:pt x="5042717" y="5002692"/>
                </a:cubicBezTo>
                <a:cubicBezTo>
                  <a:pt x="4991136" y="4972487"/>
                  <a:pt x="4902282" y="4979360"/>
                  <a:pt x="4840514" y="4959306"/>
                </a:cubicBezTo>
                <a:cubicBezTo>
                  <a:pt x="4799904" y="4976415"/>
                  <a:pt x="4824087" y="4958371"/>
                  <a:pt x="4786778" y="4956661"/>
                </a:cubicBezTo>
                <a:cubicBezTo>
                  <a:pt x="4801901" y="4937231"/>
                  <a:pt x="4739845" y="4961208"/>
                  <a:pt x="4743741" y="4937104"/>
                </a:cubicBezTo>
                <a:cubicBezTo>
                  <a:pt x="4736829" y="4937557"/>
                  <a:pt x="4730010" y="4938753"/>
                  <a:pt x="4723136" y="4940138"/>
                </a:cubicBezTo>
                <a:lnTo>
                  <a:pt x="4719535" y="4940850"/>
                </a:lnTo>
                <a:lnTo>
                  <a:pt x="4706143" y="4939586"/>
                </a:lnTo>
                <a:lnTo>
                  <a:pt x="4701098" y="4944372"/>
                </a:lnTo>
                <a:lnTo>
                  <a:pt x="4680034" y="4946157"/>
                </a:lnTo>
                <a:cubicBezTo>
                  <a:pt x="4672339" y="4946029"/>
                  <a:pt x="4664292" y="4944964"/>
                  <a:pt x="4655740" y="4942396"/>
                </a:cubicBezTo>
                <a:cubicBezTo>
                  <a:pt x="4636359" y="4929384"/>
                  <a:pt x="4599700" y="4935346"/>
                  <a:pt x="4569298" y="4929596"/>
                </a:cubicBezTo>
                <a:lnTo>
                  <a:pt x="4555977" y="4924356"/>
                </a:lnTo>
                <a:lnTo>
                  <a:pt x="4508949" y="4921648"/>
                </a:lnTo>
                <a:cubicBezTo>
                  <a:pt x="4495668" y="4920437"/>
                  <a:pt x="4482007" y="4918694"/>
                  <a:pt x="4467838" y="4915993"/>
                </a:cubicBezTo>
                <a:lnTo>
                  <a:pt x="4441948" y="4909300"/>
                </a:lnTo>
                <a:lnTo>
                  <a:pt x="4394719" y="4901820"/>
                </a:lnTo>
                <a:lnTo>
                  <a:pt x="4356810" y="4905146"/>
                </a:lnTo>
                <a:lnTo>
                  <a:pt x="4222144" y="4909117"/>
                </a:lnTo>
                <a:cubicBezTo>
                  <a:pt x="4202488" y="4913903"/>
                  <a:pt x="4184742" y="4933491"/>
                  <a:pt x="4160481" y="4923474"/>
                </a:cubicBezTo>
                <a:cubicBezTo>
                  <a:pt x="4165854" y="4934564"/>
                  <a:pt x="4131661" y="4919946"/>
                  <a:pt x="4124879" y="4929303"/>
                </a:cubicBezTo>
                <a:cubicBezTo>
                  <a:pt x="4120895" y="4937086"/>
                  <a:pt x="4109593" y="4934464"/>
                  <a:pt x="4100114" y="4936007"/>
                </a:cubicBezTo>
                <a:cubicBezTo>
                  <a:pt x="4091835" y="4943256"/>
                  <a:pt x="4045978" y="4943549"/>
                  <a:pt x="4030957" y="4939826"/>
                </a:cubicBezTo>
                <a:cubicBezTo>
                  <a:pt x="3989825" y="4924453"/>
                  <a:pt x="3946860" y="4952050"/>
                  <a:pt x="3913764" y="4940618"/>
                </a:cubicBezTo>
                <a:cubicBezTo>
                  <a:pt x="3904534" y="4939906"/>
                  <a:pt x="3896577" y="4940543"/>
                  <a:pt x="3889457" y="4942017"/>
                </a:cubicBezTo>
                <a:lnTo>
                  <a:pt x="3871115" y="4948115"/>
                </a:lnTo>
                <a:lnTo>
                  <a:pt x="3869086" y="4953796"/>
                </a:lnTo>
                <a:lnTo>
                  <a:pt x="3856124" y="4955351"/>
                </a:lnTo>
                <a:lnTo>
                  <a:pt x="3835967" y="4964002"/>
                </a:lnTo>
                <a:cubicBezTo>
                  <a:pt x="3826465" y="4939857"/>
                  <a:pt x="3782586" y="4975947"/>
                  <a:pt x="3785910" y="4953998"/>
                </a:cubicBezTo>
                <a:cubicBezTo>
                  <a:pt x="3750785" y="4960085"/>
                  <a:pt x="3699033" y="4941571"/>
                  <a:pt x="3671085" y="4966563"/>
                </a:cubicBezTo>
                <a:cubicBezTo>
                  <a:pt x="3621255" y="4971431"/>
                  <a:pt x="3562637" y="4982991"/>
                  <a:pt x="3486928" y="4983204"/>
                </a:cubicBezTo>
                <a:cubicBezTo>
                  <a:pt x="3446030" y="4983424"/>
                  <a:pt x="3343460" y="4965124"/>
                  <a:pt x="3280956" y="4963864"/>
                </a:cubicBezTo>
                <a:cubicBezTo>
                  <a:pt x="3227193" y="4969510"/>
                  <a:pt x="3256481" y="4962609"/>
                  <a:pt x="3211563" y="4982704"/>
                </a:cubicBezTo>
                <a:cubicBezTo>
                  <a:pt x="3207119" y="4979549"/>
                  <a:pt x="3170070" y="4977192"/>
                  <a:pt x="3164681" y="4975408"/>
                </a:cubicBezTo>
                <a:lnTo>
                  <a:pt x="3127171" y="4968229"/>
                </a:lnTo>
                <a:lnTo>
                  <a:pt x="3096889" y="4965619"/>
                </a:lnTo>
                <a:cubicBezTo>
                  <a:pt x="3088441" y="4967572"/>
                  <a:pt x="3082883" y="4967054"/>
                  <a:pt x="3078620" y="4965444"/>
                </a:cubicBezTo>
                <a:lnTo>
                  <a:pt x="3074275" y="4962670"/>
                </a:lnTo>
                <a:lnTo>
                  <a:pt x="3036436" y="4957455"/>
                </a:lnTo>
                <a:lnTo>
                  <a:pt x="3031995" y="4958829"/>
                </a:lnTo>
                <a:lnTo>
                  <a:pt x="2994028" y="4956800"/>
                </a:lnTo>
                <a:cubicBezTo>
                  <a:pt x="2992299" y="4958944"/>
                  <a:pt x="2989407" y="4960397"/>
                  <a:pt x="2984001" y="4960444"/>
                </a:cubicBezTo>
                <a:cubicBezTo>
                  <a:pt x="2994191" y="4975446"/>
                  <a:pt x="2981386" y="4966249"/>
                  <a:pt x="2964542" y="4965062"/>
                </a:cubicBezTo>
                <a:cubicBezTo>
                  <a:pt x="2976613" y="4988096"/>
                  <a:pt x="2927627" y="4975618"/>
                  <a:pt x="2921274" y="4988440"/>
                </a:cubicBezTo>
                <a:cubicBezTo>
                  <a:pt x="2908629" y="4987050"/>
                  <a:pt x="2895476" y="4985998"/>
                  <a:pt x="2882111" y="4985411"/>
                </a:cubicBezTo>
                <a:lnTo>
                  <a:pt x="2874282" y="4985361"/>
                </a:lnTo>
                <a:cubicBezTo>
                  <a:pt x="2874237" y="4985437"/>
                  <a:pt x="2874193" y="4985514"/>
                  <a:pt x="2874147" y="4985591"/>
                </a:cubicBezTo>
                <a:cubicBezTo>
                  <a:pt x="2872492" y="4986074"/>
                  <a:pt x="2869935" y="4986243"/>
                  <a:pt x="2865932" y="4985999"/>
                </a:cubicBezTo>
                <a:lnTo>
                  <a:pt x="2860008" y="4985269"/>
                </a:lnTo>
                <a:lnTo>
                  <a:pt x="2844819" y="4985172"/>
                </a:lnTo>
                <a:lnTo>
                  <a:pt x="2839735" y="4986676"/>
                </a:lnTo>
                <a:lnTo>
                  <a:pt x="2837922" y="4989488"/>
                </a:lnTo>
                <a:lnTo>
                  <a:pt x="2836507" y="4989165"/>
                </a:lnTo>
                <a:cubicBezTo>
                  <a:pt x="2825749" y="4984209"/>
                  <a:pt x="2822382" y="4977089"/>
                  <a:pt x="2808859" y="4996804"/>
                </a:cubicBezTo>
                <a:cubicBezTo>
                  <a:pt x="2784233" y="4988767"/>
                  <a:pt x="2779499" y="5000786"/>
                  <a:pt x="2745907" y="5005126"/>
                </a:cubicBezTo>
                <a:cubicBezTo>
                  <a:pt x="2731796" y="4997536"/>
                  <a:pt x="2720518" y="5000295"/>
                  <a:pt x="2709519" y="5006333"/>
                </a:cubicBezTo>
                <a:cubicBezTo>
                  <a:pt x="2676766" y="5002878"/>
                  <a:pt x="2646981" y="5011377"/>
                  <a:pt x="2610212" y="5013529"/>
                </a:cubicBezTo>
                <a:cubicBezTo>
                  <a:pt x="2570359" y="5003730"/>
                  <a:pt x="2550109" y="5021491"/>
                  <a:pt x="2510814" y="5023713"/>
                </a:cubicBezTo>
                <a:cubicBezTo>
                  <a:pt x="2476639" y="5006722"/>
                  <a:pt x="2482834" y="5038639"/>
                  <a:pt x="2462736" y="5045398"/>
                </a:cubicBezTo>
                <a:lnTo>
                  <a:pt x="2457050" y="5046022"/>
                </a:lnTo>
                <a:lnTo>
                  <a:pt x="2442184" y="5043549"/>
                </a:lnTo>
                <a:lnTo>
                  <a:pt x="2436703" y="5041929"/>
                </a:lnTo>
                <a:cubicBezTo>
                  <a:pt x="2432888" y="5041072"/>
                  <a:pt x="2430299" y="5040830"/>
                  <a:pt x="2428451" y="5041027"/>
                </a:cubicBezTo>
                <a:lnTo>
                  <a:pt x="2420551" y="5039949"/>
                </a:lnTo>
                <a:cubicBezTo>
                  <a:pt x="2407700" y="5037296"/>
                  <a:pt x="2395274" y="5034239"/>
                  <a:pt x="2383501" y="5030941"/>
                </a:cubicBezTo>
                <a:cubicBezTo>
                  <a:pt x="2362992" y="5032521"/>
                  <a:pt x="2317884" y="5047662"/>
                  <a:pt x="2297493" y="5049431"/>
                </a:cubicBezTo>
                <a:lnTo>
                  <a:pt x="2261156" y="5041558"/>
                </a:lnTo>
                <a:lnTo>
                  <a:pt x="2200581" y="5024964"/>
                </a:lnTo>
                <a:lnTo>
                  <a:pt x="2198380" y="5025550"/>
                </a:lnTo>
                <a:lnTo>
                  <a:pt x="2116066" y="5019568"/>
                </a:lnTo>
                <a:cubicBezTo>
                  <a:pt x="2111600" y="5017036"/>
                  <a:pt x="2059664" y="5006071"/>
                  <a:pt x="2056754" y="5002394"/>
                </a:cubicBezTo>
                <a:cubicBezTo>
                  <a:pt x="2003393" y="5014336"/>
                  <a:pt x="1998298" y="5008800"/>
                  <a:pt x="1942916" y="5005703"/>
                </a:cubicBezTo>
                <a:cubicBezTo>
                  <a:pt x="1882138" y="4994708"/>
                  <a:pt x="1836966" y="4976630"/>
                  <a:pt x="1796717" y="4970423"/>
                </a:cubicBezTo>
                <a:cubicBezTo>
                  <a:pt x="1724075" y="4959337"/>
                  <a:pt x="1636218" y="4936339"/>
                  <a:pt x="1583222" y="4931235"/>
                </a:cubicBezTo>
                <a:cubicBezTo>
                  <a:pt x="1544265" y="4950469"/>
                  <a:pt x="1556109" y="4927628"/>
                  <a:pt x="1518821" y="4927872"/>
                </a:cubicBezTo>
                <a:cubicBezTo>
                  <a:pt x="1497291" y="4925112"/>
                  <a:pt x="1483221" y="4916728"/>
                  <a:pt x="1471837" y="4914678"/>
                </a:cubicBezTo>
                <a:lnTo>
                  <a:pt x="1450515" y="4915578"/>
                </a:lnTo>
                <a:lnTo>
                  <a:pt x="1437078" y="4915016"/>
                </a:lnTo>
                <a:lnTo>
                  <a:pt x="1432462" y="4920065"/>
                </a:lnTo>
                <a:lnTo>
                  <a:pt x="1411645" y="4922952"/>
                </a:lnTo>
                <a:cubicBezTo>
                  <a:pt x="1384856" y="4920079"/>
                  <a:pt x="1306656" y="4907389"/>
                  <a:pt x="1271729" y="4902828"/>
                </a:cubicBezTo>
                <a:cubicBezTo>
                  <a:pt x="1258697" y="4896954"/>
                  <a:pt x="1213546" y="4890036"/>
                  <a:pt x="1202076" y="4895589"/>
                </a:cubicBezTo>
                <a:cubicBezTo>
                  <a:pt x="1192059" y="4895561"/>
                  <a:pt x="1182171" y="4891311"/>
                  <a:pt x="1174670" y="4898040"/>
                </a:cubicBezTo>
                <a:cubicBezTo>
                  <a:pt x="1163701" y="4905820"/>
                  <a:pt x="1136874" y="4886643"/>
                  <a:pt x="1137035" y="4897965"/>
                </a:cubicBezTo>
                <a:cubicBezTo>
                  <a:pt x="1117838" y="4884693"/>
                  <a:pt x="1091386" y="4900421"/>
                  <a:pt x="1069882" y="4901859"/>
                </a:cubicBezTo>
                <a:cubicBezTo>
                  <a:pt x="1055589" y="4889467"/>
                  <a:pt x="1024570" y="4904705"/>
                  <a:pt x="980935" y="4900090"/>
                </a:cubicBezTo>
                <a:cubicBezTo>
                  <a:pt x="947614" y="4895538"/>
                  <a:pt x="913224" y="4886405"/>
                  <a:pt x="869960" y="4874547"/>
                </a:cubicBezTo>
                <a:cubicBezTo>
                  <a:pt x="819114" y="4845820"/>
                  <a:pt x="768074" y="4839770"/>
                  <a:pt x="721345" y="4828937"/>
                </a:cubicBezTo>
                <a:cubicBezTo>
                  <a:pt x="667944" y="4819060"/>
                  <a:pt x="698286" y="4848426"/>
                  <a:pt x="635428" y="4819153"/>
                </a:cubicBezTo>
                <a:cubicBezTo>
                  <a:pt x="626286" y="4826707"/>
                  <a:pt x="617638" y="4825980"/>
                  <a:pt x="604106" y="4819994"/>
                </a:cubicBezTo>
                <a:cubicBezTo>
                  <a:pt x="583276" y="4822237"/>
                  <a:pt x="539859" y="4835097"/>
                  <a:pt x="510451" y="4832608"/>
                </a:cubicBezTo>
                <a:cubicBezTo>
                  <a:pt x="489781" y="4829929"/>
                  <a:pt x="443867" y="4807857"/>
                  <a:pt x="427656" y="4805062"/>
                </a:cubicBezTo>
                <a:cubicBezTo>
                  <a:pt x="424088" y="4806479"/>
                  <a:pt x="419580" y="4809736"/>
                  <a:pt x="413184" y="4815837"/>
                </a:cubicBezTo>
                <a:cubicBezTo>
                  <a:pt x="387673" y="4805882"/>
                  <a:pt x="379855" y="4817328"/>
                  <a:pt x="341772" y="4818825"/>
                </a:cubicBezTo>
                <a:cubicBezTo>
                  <a:pt x="327795" y="4810179"/>
                  <a:pt x="314729" y="4811964"/>
                  <a:pt x="301266" y="4817000"/>
                </a:cubicBezTo>
                <a:cubicBezTo>
                  <a:pt x="265781" y="4810886"/>
                  <a:pt x="231017" y="4816794"/>
                  <a:pt x="189886" y="4815871"/>
                </a:cubicBezTo>
                <a:cubicBezTo>
                  <a:pt x="147910" y="4802917"/>
                  <a:pt x="121702" y="4818738"/>
                  <a:pt x="77762" y="4817675"/>
                </a:cubicBezTo>
                <a:cubicBezTo>
                  <a:pt x="38733" y="4795315"/>
                  <a:pt x="44308" y="4840244"/>
                  <a:pt x="8164" y="4835320"/>
                </a:cubicBezTo>
                <a:lnTo>
                  <a:pt x="0" y="4832771"/>
                </a:lnTo>
                <a:close/>
              </a:path>
            </a:pathLst>
          </a:custGeom>
        </p:spPr>
      </p:pic>
      <p:sp>
        <p:nvSpPr>
          <p:cNvPr id="2" name="Title 1">
            <a:extLst>
              <a:ext uri="{FF2B5EF4-FFF2-40B4-BE49-F238E27FC236}">
                <a16:creationId xmlns:a16="http://schemas.microsoft.com/office/drawing/2014/main" id="{64534BF8-7E31-30EC-0C9B-81375C01BFCB}"/>
              </a:ext>
            </a:extLst>
          </p:cNvPr>
          <p:cNvSpPr>
            <a:spLocks noGrp="1"/>
          </p:cNvSpPr>
          <p:nvPr>
            <p:ph type="title"/>
          </p:nvPr>
        </p:nvSpPr>
        <p:spPr>
          <a:xfrm>
            <a:off x="599818" y="5234320"/>
            <a:ext cx="6931319" cy="752217"/>
          </a:xfrm>
        </p:spPr>
        <p:txBody>
          <a:bodyPr vert="horz" lIns="91440" tIns="45720" rIns="91440" bIns="45720" rtlCol="0" anchor="b">
            <a:normAutofit/>
          </a:bodyPr>
          <a:lstStyle/>
          <a:p>
            <a:r>
              <a:rPr lang="en-US" sz="3600" dirty="0">
                <a:ln w="22225">
                  <a:solidFill>
                    <a:schemeClr val="tx1"/>
                  </a:solidFill>
                  <a:miter lim="800000"/>
                </a:ln>
                <a:solidFill>
                  <a:schemeClr val="tx1">
                    <a:lumMod val="85000"/>
                    <a:lumOff val="15000"/>
                  </a:schemeClr>
                </a:solidFill>
              </a:rPr>
              <a:t>ECDE7018</a:t>
            </a:r>
          </a:p>
        </p:txBody>
      </p:sp>
      <p:sp>
        <p:nvSpPr>
          <p:cNvPr id="3" name="Text Placeholder 2">
            <a:extLst>
              <a:ext uri="{FF2B5EF4-FFF2-40B4-BE49-F238E27FC236}">
                <a16:creationId xmlns:a16="http://schemas.microsoft.com/office/drawing/2014/main" id="{0E41C485-F981-5741-32B4-8A4D84DF9212}"/>
              </a:ext>
            </a:extLst>
          </p:cNvPr>
          <p:cNvSpPr>
            <a:spLocks noGrp="1"/>
          </p:cNvSpPr>
          <p:nvPr>
            <p:ph type="body" idx="1"/>
          </p:nvPr>
        </p:nvSpPr>
        <p:spPr>
          <a:xfrm>
            <a:off x="599819" y="6059086"/>
            <a:ext cx="6931319" cy="349725"/>
          </a:xfrm>
        </p:spPr>
        <p:txBody>
          <a:bodyPr vert="horz" lIns="91440" tIns="45720" rIns="91440" bIns="45720" rtlCol="0" anchor="t">
            <a:normAutofit/>
          </a:bodyPr>
          <a:lstStyle/>
          <a:p>
            <a:r>
              <a:rPr lang="en-US" sz="1600" dirty="0">
                <a:solidFill>
                  <a:schemeClr val="tx1">
                    <a:lumMod val="85000"/>
                    <a:lumOff val="15000"/>
                  </a:schemeClr>
                </a:solidFill>
              </a:rPr>
              <a:t>Session 4</a:t>
            </a:r>
          </a:p>
        </p:txBody>
      </p:sp>
    </p:spTree>
    <p:extLst>
      <p:ext uri="{BB962C8B-B14F-4D97-AF65-F5344CB8AC3E}">
        <p14:creationId xmlns:p14="http://schemas.microsoft.com/office/powerpoint/2010/main" val="42779569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BC516D4-58C1-9AA6-D64F-7941BE8EC0D6}"/>
              </a:ext>
            </a:extLst>
          </p:cNvPr>
          <p:cNvSpPr txBox="1">
            <a:spLocks noGrp="1"/>
          </p:cNvSpPr>
          <p:nvPr>
            <p:ph idx="1"/>
          </p:nvPr>
        </p:nvSpPr>
        <p:spPr>
          <a:xfrm>
            <a:off x="901461" y="418306"/>
            <a:ext cx="10515600" cy="4682949"/>
          </a:xfrm>
          <a:custGeom>
            <a:avLst/>
            <a:gdLst>
              <a:gd name="connsiteX0" fmla="*/ 0 w 10515600"/>
              <a:gd name="connsiteY0" fmla="*/ 0 h 4682949"/>
              <a:gd name="connsiteX1" fmla="*/ 552069 w 10515600"/>
              <a:gd name="connsiteY1" fmla="*/ 0 h 4682949"/>
              <a:gd name="connsiteX2" fmla="*/ 893826 w 10515600"/>
              <a:gd name="connsiteY2" fmla="*/ 0 h 4682949"/>
              <a:gd name="connsiteX3" fmla="*/ 1445895 w 10515600"/>
              <a:gd name="connsiteY3" fmla="*/ 0 h 4682949"/>
              <a:gd name="connsiteX4" fmla="*/ 2103120 w 10515600"/>
              <a:gd name="connsiteY4" fmla="*/ 0 h 4682949"/>
              <a:gd name="connsiteX5" fmla="*/ 2655189 w 10515600"/>
              <a:gd name="connsiteY5" fmla="*/ 0 h 4682949"/>
              <a:gd name="connsiteX6" fmla="*/ 3522726 w 10515600"/>
              <a:gd name="connsiteY6" fmla="*/ 0 h 4682949"/>
              <a:gd name="connsiteX7" fmla="*/ 4074795 w 10515600"/>
              <a:gd name="connsiteY7" fmla="*/ 0 h 4682949"/>
              <a:gd name="connsiteX8" fmla="*/ 4521708 w 10515600"/>
              <a:gd name="connsiteY8" fmla="*/ 0 h 4682949"/>
              <a:gd name="connsiteX9" fmla="*/ 4968621 w 10515600"/>
              <a:gd name="connsiteY9" fmla="*/ 0 h 4682949"/>
              <a:gd name="connsiteX10" fmla="*/ 5836158 w 10515600"/>
              <a:gd name="connsiteY10" fmla="*/ 0 h 4682949"/>
              <a:gd name="connsiteX11" fmla="*/ 6388227 w 10515600"/>
              <a:gd name="connsiteY11" fmla="*/ 0 h 4682949"/>
              <a:gd name="connsiteX12" fmla="*/ 6729984 w 10515600"/>
              <a:gd name="connsiteY12" fmla="*/ 0 h 4682949"/>
              <a:gd name="connsiteX13" fmla="*/ 7597521 w 10515600"/>
              <a:gd name="connsiteY13" fmla="*/ 0 h 4682949"/>
              <a:gd name="connsiteX14" fmla="*/ 8254746 w 10515600"/>
              <a:gd name="connsiteY14" fmla="*/ 0 h 4682949"/>
              <a:gd name="connsiteX15" fmla="*/ 8596503 w 10515600"/>
              <a:gd name="connsiteY15" fmla="*/ 0 h 4682949"/>
              <a:gd name="connsiteX16" fmla="*/ 9148572 w 10515600"/>
              <a:gd name="connsiteY16" fmla="*/ 0 h 4682949"/>
              <a:gd name="connsiteX17" fmla="*/ 9805797 w 10515600"/>
              <a:gd name="connsiteY17" fmla="*/ 0 h 4682949"/>
              <a:gd name="connsiteX18" fmla="*/ 10515600 w 10515600"/>
              <a:gd name="connsiteY18" fmla="*/ 0 h 4682949"/>
              <a:gd name="connsiteX19" fmla="*/ 10515600 w 10515600"/>
              <a:gd name="connsiteY19" fmla="*/ 575334 h 4682949"/>
              <a:gd name="connsiteX20" fmla="*/ 10515600 w 10515600"/>
              <a:gd name="connsiteY20" fmla="*/ 1291156 h 4682949"/>
              <a:gd name="connsiteX21" fmla="*/ 10515600 w 10515600"/>
              <a:gd name="connsiteY21" fmla="*/ 1960149 h 4682949"/>
              <a:gd name="connsiteX22" fmla="*/ 10515600 w 10515600"/>
              <a:gd name="connsiteY22" fmla="*/ 2535482 h 4682949"/>
              <a:gd name="connsiteX23" fmla="*/ 10515600 w 10515600"/>
              <a:gd name="connsiteY23" fmla="*/ 3204475 h 4682949"/>
              <a:gd name="connsiteX24" fmla="*/ 10515600 w 10515600"/>
              <a:gd name="connsiteY24" fmla="*/ 3967127 h 4682949"/>
              <a:gd name="connsiteX25" fmla="*/ 10515600 w 10515600"/>
              <a:gd name="connsiteY25" fmla="*/ 4682949 h 4682949"/>
              <a:gd name="connsiteX26" fmla="*/ 10068687 w 10515600"/>
              <a:gd name="connsiteY26" fmla="*/ 4682949 h 4682949"/>
              <a:gd name="connsiteX27" fmla="*/ 9411462 w 10515600"/>
              <a:gd name="connsiteY27" fmla="*/ 4682949 h 4682949"/>
              <a:gd name="connsiteX28" fmla="*/ 8543925 w 10515600"/>
              <a:gd name="connsiteY28" fmla="*/ 4682949 h 4682949"/>
              <a:gd name="connsiteX29" fmla="*/ 7991856 w 10515600"/>
              <a:gd name="connsiteY29" fmla="*/ 4682949 h 4682949"/>
              <a:gd name="connsiteX30" fmla="*/ 7229475 w 10515600"/>
              <a:gd name="connsiteY30" fmla="*/ 4682949 h 4682949"/>
              <a:gd name="connsiteX31" fmla="*/ 6572250 w 10515600"/>
              <a:gd name="connsiteY31" fmla="*/ 4682949 h 4682949"/>
              <a:gd name="connsiteX32" fmla="*/ 6125337 w 10515600"/>
              <a:gd name="connsiteY32" fmla="*/ 4682949 h 4682949"/>
              <a:gd name="connsiteX33" fmla="*/ 5468112 w 10515600"/>
              <a:gd name="connsiteY33" fmla="*/ 4682949 h 4682949"/>
              <a:gd name="connsiteX34" fmla="*/ 5021199 w 10515600"/>
              <a:gd name="connsiteY34" fmla="*/ 4682949 h 4682949"/>
              <a:gd name="connsiteX35" fmla="*/ 4258818 w 10515600"/>
              <a:gd name="connsiteY35" fmla="*/ 4682949 h 4682949"/>
              <a:gd name="connsiteX36" fmla="*/ 3391281 w 10515600"/>
              <a:gd name="connsiteY36" fmla="*/ 4682949 h 4682949"/>
              <a:gd name="connsiteX37" fmla="*/ 2628900 w 10515600"/>
              <a:gd name="connsiteY37" fmla="*/ 4682949 h 4682949"/>
              <a:gd name="connsiteX38" fmla="*/ 2076831 w 10515600"/>
              <a:gd name="connsiteY38" fmla="*/ 4682949 h 4682949"/>
              <a:gd name="connsiteX39" fmla="*/ 1524762 w 10515600"/>
              <a:gd name="connsiteY39" fmla="*/ 4682949 h 4682949"/>
              <a:gd name="connsiteX40" fmla="*/ 762381 w 10515600"/>
              <a:gd name="connsiteY40" fmla="*/ 4682949 h 4682949"/>
              <a:gd name="connsiteX41" fmla="*/ 0 w 10515600"/>
              <a:gd name="connsiteY41" fmla="*/ 4682949 h 4682949"/>
              <a:gd name="connsiteX42" fmla="*/ 0 w 10515600"/>
              <a:gd name="connsiteY42" fmla="*/ 4060786 h 4682949"/>
              <a:gd name="connsiteX43" fmla="*/ 0 w 10515600"/>
              <a:gd name="connsiteY43" fmla="*/ 3391793 h 4682949"/>
              <a:gd name="connsiteX44" fmla="*/ 0 w 10515600"/>
              <a:gd name="connsiteY44" fmla="*/ 2675971 h 4682949"/>
              <a:gd name="connsiteX45" fmla="*/ 0 w 10515600"/>
              <a:gd name="connsiteY45" fmla="*/ 2053808 h 4682949"/>
              <a:gd name="connsiteX46" fmla="*/ 0 w 10515600"/>
              <a:gd name="connsiteY46" fmla="*/ 1431644 h 4682949"/>
              <a:gd name="connsiteX47" fmla="*/ 0 w 10515600"/>
              <a:gd name="connsiteY47" fmla="*/ 903140 h 4682949"/>
              <a:gd name="connsiteX48" fmla="*/ 0 w 10515600"/>
              <a:gd name="connsiteY48" fmla="*/ 0 h 4682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0515600" h="4682949" extrusionOk="0">
                <a:moveTo>
                  <a:pt x="0" y="0"/>
                </a:moveTo>
                <a:cubicBezTo>
                  <a:pt x="227318" y="24743"/>
                  <a:pt x="337332" y="-7604"/>
                  <a:pt x="552069" y="0"/>
                </a:cubicBezTo>
                <a:cubicBezTo>
                  <a:pt x="766806" y="7604"/>
                  <a:pt x="768476" y="7808"/>
                  <a:pt x="893826" y="0"/>
                </a:cubicBezTo>
                <a:cubicBezTo>
                  <a:pt x="1019176" y="-7808"/>
                  <a:pt x="1293156" y="11309"/>
                  <a:pt x="1445895" y="0"/>
                </a:cubicBezTo>
                <a:cubicBezTo>
                  <a:pt x="1598634" y="-11309"/>
                  <a:pt x="1825289" y="31951"/>
                  <a:pt x="2103120" y="0"/>
                </a:cubicBezTo>
                <a:cubicBezTo>
                  <a:pt x="2380952" y="-31951"/>
                  <a:pt x="2522169" y="18068"/>
                  <a:pt x="2655189" y="0"/>
                </a:cubicBezTo>
                <a:cubicBezTo>
                  <a:pt x="2788209" y="-18068"/>
                  <a:pt x="3202783" y="25235"/>
                  <a:pt x="3522726" y="0"/>
                </a:cubicBezTo>
                <a:cubicBezTo>
                  <a:pt x="3842669" y="-25235"/>
                  <a:pt x="3911523" y="-21029"/>
                  <a:pt x="4074795" y="0"/>
                </a:cubicBezTo>
                <a:cubicBezTo>
                  <a:pt x="4238067" y="21029"/>
                  <a:pt x="4428489" y="-22061"/>
                  <a:pt x="4521708" y="0"/>
                </a:cubicBezTo>
                <a:cubicBezTo>
                  <a:pt x="4614927" y="22061"/>
                  <a:pt x="4748852" y="19943"/>
                  <a:pt x="4968621" y="0"/>
                </a:cubicBezTo>
                <a:cubicBezTo>
                  <a:pt x="5188390" y="-19943"/>
                  <a:pt x="5500199" y="2474"/>
                  <a:pt x="5836158" y="0"/>
                </a:cubicBezTo>
                <a:cubicBezTo>
                  <a:pt x="6172117" y="-2474"/>
                  <a:pt x="6216058" y="18231"/>
                  <a:pt x="6388227" y="0"/>
                </a:cubicBezTo>
                <a:cubicBezTo>
                  <a:pt x="6560396" y="-18231"/>
                  <a:pt x="6566296" y="-460"/>
                  <a:pt x="6729984" y="0"/>
                </a:cubicBezTo>
                <a:cubicBezTo>
                  <a:pt x="6893672" y="460"/>
                  <a:pt x="7374114" y="-36417"/>
                  <a:pt x="7597521" y="0"/>
                </a:cubicBezTo>
                <a:cubicBezTo>
                  <a:pt x="7820928" y="36417"/>
                  <a:pt x="8027573" y="14190"/>
                  <a:pt x="8254746" y="0"/>
                </a:cubicBezTo>
                <a:cubicBezTo>
                  <a:pt x="8481919" y="-14190"/>
                  <a:pt x="8471946" y="-3374"/>
                  <a:pt x="8596503" y="0"/>
                </a:cubicBezTo>
                <a:cubicBezTo>
                  <a:pt x="8721060" y="3374"/>
                  <a:pt x="8879793" y="18963"/>
                  <a:pt x="9148572" y="0"/>
                </a:cubicBezTo>
                <a:cubicBezTo>
                  <a:pt x="9417351" y="-18963"/>
                  <a:pt x="9617863" y="26261"/>
                  <a:pt x="9805797" y="0"/>
                </a:cubicBezTo>
                <a:cubicBezTo>
                  <a:pt x="9993731" y="-26261"/>
                  <a:pt x="10367270" y="-32881"/>
                  <a:pt x="10515600" y="0"/>
                </a:cubicBezTo>
                <a:cubicBezTo>
                  <a:pt x="10510583" y="154244"/>
                  <a:pt x="10530706" y="331572"/>
                  <a:pt x="10515600" y="575334"/>
                </a:cubicBezTo>
                <a:cubicBezTo>
                  <a:pt x="10500494" y="819096"/>
                  <a:pt x="10519060" y="1011656"/>
                  <a:pt x="10515600" y="1291156"/>
                </a:cubicBezTo>
                <a:cubicBezTo>
                  <a:pt x="10512140" y="1570656"/>
                  <a:pt x="10491329" y="1756204"/>
                  <a:pt x="10515600" y="1960149"/>
                </a:cubicBezTo>
                <a:cubicBezTo>
                  <a:pt x="10539871" y="2164094"/>
                  <a:pt x="10497375" y="2417670"/>
                  <a:pt x="10515600" y="2535482"/>
                </a:cubicBezTo>
                <a:cubicBezTo>
                  <a:pt x="10533825" y="2653294"/>
                  <a:pt x="10505132" y="2970869"/>
                  <a:pt x="10515600" y="3204475"/>
                </a:cubicBezTo>
                <a:cubicBezTo>
                  <a:pt x="10526068" y="3438081"/>
                  <a:pt x="10504590" y="3711625"/>
                  <a:pt x="10515600" y="3967127"/>
                </a:cubicBezTo>
                <a:cubicBezTo>
                  <a:pt x="10526610" y="4222629"/>
                  <a:pt x="10485599" y="4345111"/>
                  <a:pt x="10515600" y="4682949"/>
                </a:cubicBezTo>
                <a:cubicBezTo>
                  <a:pt x="10299255" y="4686889"/>
                  <a:pt x="10212162" y="4690862"/>
                  <a:pt x="10068687" y="4682949"/>
                </a:cubicBezTo>
                <a:cubicBezTo>
                  <a:pt x="9925212" y="4675036"/>
                  <a:pt x="9591819" y="4689043"/>
                  <a:pt x="9411462" y="4682949"/>
                </a:cubicBezTo>
                <a:cubicBezTo>
                  <a:pt x="9231105" y="4676855"/>
                  <a:pt x="8852859" y="4698128"/>
                  <a:pt x="8543925" y="4682949"/>
                </a:cubicBezTo>
                <a:cubicBezTo>
                  <a:pt x="8234991" y="4667770"/>
                  <a:pt x="8208278" y="4694713"/>
                  <a:pt x="7991856" y="4682949"/>
                </a:cubicBezTo>
                <a:cubicBezTo>
                  <a:pt x="7775434" y="4671185"/>
                  <a:pt x="7514227" y="4684109"/>
                  <a:pt x="7229475" y="4682949"/>
                </a:cubicBezTo>
                <a:cubicBezTo>
                  <a:pt x="6944723" y="4681789"/>
                  <a:pt x="6792697" y="4672178"/>
                  <a:pt x="6572250" y="4682949"/>
                </a:cubicBezTo>
                <a:cubicBezTo>
                  <a:pt x="6351804" y="4693720"/>
                  <a:pt x="6266953" y="4679775"/>
                  <a:pt x="6125337" y="4682949"/>
                </a:cubicBezTo>
                <a:cubicBezTo>
                  <a:pt x="5983721" y="4686123"/>
                  <a:pt x="5603595" y="4684345"/>
                  <a:pt x="5468112" y="4682949"/>
                </a:cubicBezTo>
                <a:cubicBezTo>
                  <a:pt x="5332630" y="4681553"/>
                  <a:pt x="5201691" y="4667267"/>
                  <a:pt x="5021199" y="4682949"/>
                </a:cubicBezTo>
                <a:cubicBezTo>
                  <a:pt x="4840707" y="4698631"/>
                  <a:pt x="4568517" y="4717368"/>
                  <a:pt x="4258818" y="4682949"/>
                </a:cubicBezTo>
                <a:cubicBezTo>
                  <a:pt x="3949119" y="4648530"/>
                  <a:pt x="3613550" y="4639823"/>
                  <a:pt x="3391281" y="4682949"/>
                </a:cubicBezTo>
                <a:cubicBezTo>
                  <a:pt x="3169012" y="4726075"/>
                  <a:pt x="2877069" y="4690641"/>
                  <a:pt x="2628900" y="4682949"/>
                </a:cubicBezTo>
                <a:cubicBezTo>
                  <a:pt x="2380731" y="4675257"/>
                  <a:pt x="2205585" y="4707509"/>
                  <a:pt x="2076831" y="4682949"/>
                </a:cubicBezTo>
                <a:cubicBezTo>
                  <a:pt x="1948077" y="4658389"/>
                  <a:pt x="1682270" y="4705910"/>
                  <a:pt x="1524762" y="4682949"/>
                </a:cubicBezTo>
                <a:cubicBezTo>
                  <a:pt x="1367254" y="4659988"/>
                  <a:pt x="1122276" y="4657409"/>
                  <a:pt x="762381" y="4682949"/>
                </a:cubicBezTo>
                <a:cubicBezTo>
                  <a:pt x="402486" y="4708489"/>
                  <a:pt x="191023" y="4652419"/>
                  <a:pt x="0" y="4682949"/>
                </a:cubicBezTo>
                <a:cubicBezTo>
                  <a:pt x="23316" y="4374808"/>
                  <a:pt x="-14695" y="4302248"/>
                  <a:pt x="0" y="4060786"/>
                </a:cubicBezTo>
                <a:cubicBezTo>
                  <a:pt x="14695" y="3819324"/>
                  <a:pt x="-20016" y="3570921"/>
                  <a:pt x="0" y="3391793"/>
                </a:cubicBezTo>
                <a:cubicBezTo>
                  <a:pt x="20016" y="3212665"/>
                  <a:pt x="-6241" y="2915880"/>
                  <a:pt x="0" y="2675971"/>
                </a:cubicBezTo>
                <a:cubicBezTo>
                  <a:pt x="6241" y="2436062"/>
                  <a:pt x="-26240" y="2255063"/>
                  <a:pt x="0" y="2053808"/>
                </a:cubicBezTo>
                <a:cubicBezTo>
                  <a:pt x="26240" y="1852553"/>
                  <a:pt x="-16101" y="1627500"/>
                  <a:pt x="0" y="1431644"/>
                </a:cubicBezTo>
                <a:cubicBezTo>
                  <a:pt x="16101" y="1235788"/>
                  <a:pt x="-2351" y="1119475"/>
                  <a:pt x="0" y="903140"/>
                </a:cubicBezTo>
                <a:cubicBezTo>
                  <a:pt x="2351" y="686805"/>
                  <a:pt x="-34976" y="323110"/>
                  <a:pt x="0" y="0"/>
                </a:cubicBezTo>
                <a:close/>
              </a:path>
            </a:pathLst>
          </a:custGeom>
          <a:noFill/>
          <a:ln w="38100">
            <a:solidFill>
              <a:schemeClr val="accent2"/>
            </a:solidFill>
            <a:extLst>
              <a:ext uri="{C807C97D-BFC1-408E-A445-0C87EB9F89A2}">
                <ask:lineSketchStyleProps xmlns:ask="http://schemas.microsoft.com/office/drawing/2018/sketchyshapes" sd="3242559348">
                  <a:prstGeom prst="rect">
                    <a:avLst/>
                  </a:prstGeom>
                  <ask:type>
                    <ask:lineSketchFreehand/>
                  </ask:type>
                </ask:lineSketchStyleProps>
              </a:ext>
            </a:extLst>
          </a:ln>
        </p:spPr>
        <p:txBody>
          <a:bodyPr wrap="square" rtlCol="0">
            <a:spAutoFit/>
          </a:bodyPr>
          <a:lstStyle/>
          <a:p>
            <a:pPr marL="0" indent="0">
              <a:lnSpc>
                <a:spcPct val="107000"/>
              </a:lnSpc>
              <a:spcAft>
                <a:spcPts val="800"/>
              </a:spcAft>
              <a:buNone/>
            </a:pPr>
            <a:r>
              <a:rPr lang="en-GB" sz="2800" kern="0" dirty="0">
                <a:solidFill>
                  <a:srgbClr val="371376"/>
                </a:solidFill>
                <a:effectLst/>
                <a:latin typeface="Open Sans" panose="020B0606030504020204" pitchFamily="34" charset="0"/>
                <a:ea typeface="Times New Roman" panose="02020603050405020304" pitchFamily="18" charset="0"/>
                <a:cs typeface="Times New Roman" panose="02020603050405020304" pitchFamily="18" charset="0"/>
              </a:rPr>
              <a:t>Investigating food preference</a:t>
            </a:r>
            <a:endParaRPr lang="en-GB" sz="2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GB" sz="2800" kern="0" dirty="0">
                <a:solidFill>
                  <a:srgbClr val="2B2438"/>
                </a:solidFill>
                <a:effectLst/>
                <a:latin typeface="Open Sans" panose="020B0606030504020204" pitchFamily="34" charset="0"/>
                <a:ea typeface="Times New Roman" panose="02020603050405020304" pitchFamily="18" charset="0"/>
                <a:cs typeface="Times New Roman" panose="02020603050405020304" pitchFamily="18" charset="0"/>
              </a:rPr>
              <a:t>Many theories have been offered to explain food preference in humans, some of which are biological, others due to environmental influence. </a:t>
            </a:r>
          </a:p>
          <a:p>
            <a:pPr marL="0" indent="0">
              <a:lnSpc>
                <a:spcPct val="107000"/>
              </a:lnSpc>
              <a:spcAft>
                <a:spcPts val="800"/>
              </a:spcAft>
              <a:buNone/>
            </a:pPr>
            <a:r>
              <a:rPr lang="en-GB" kern="0" dirty="0">
                <a:solidFill>
                  <a:srgbClr val="2B2438"/>
                </a:solidFill>
                <a:latin typeface="Open Sans" panose="020B0606030504020204" pitchFamily="34" charset="0"/>
                <a:ea typeface="DengXian" panose="02010600030101010101" pitchFamily="2" charset="-122"/>
                <a:cs typeface="Times New Roman" panose="02020603050405020304" pitchFamily="18" charset="0"/>
              </a:rPr>
              <a:t>C</a:t>
            </a:r>
            <a:r>
              <a:rPr lang="en-GB" sz="2800" kern="0" dirty="0">
                <a:solidFill>
                  <a:srgbClr val="2B2438"/>
                </a:solidFill>
                <a:effectLst/>
                <a:latin typeface="Open Sans" panose="020B0606030504020204" pitchFamily="34" charset="0"/>
                <a:ea typeface="Times New Roman" panose="02020603050405020304" pitchFamily="18" charset="0"/>
                <a:cs typeface="Times New Roman" panose="02020603050405020304" pitchFamily="18" charset="0"/>
              </a:rPr>
              <a:t>arry out a study to investigate:</a:t>
            </a:r>
            <a:endParaRPr lang="en-GB" sz="28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sz="2800" kern="0" dirty="0">
                <a:solidFill>
                  <a:srgbClr val="2B2438"/>
                </a:solidFill>
                <a:effectLst/>
                <a:latin typeface="Open Sans" panose="020B0606030504020204" pitchFamily="34" charset="0"/>
                <a:ea typeface="Times New Roman" panose="02020603050405020304" pitchFamily="18" charset="0"/>
                <a:cs typeface="Times New Roman" panose="02020603050405020304" pitchFamily="18" charset="0"/>
              </a:rPr>
              <a:t>Whether more males or females are vegetarians;</a:t>
            </a:r>
            <a:endParaRPr lang="en-GB" sz="2800" kern="100" dirty="0">
              <a:solidFill>
                <a:srgbClr val="2B2438"/>
              </a:solidFill>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sz="2800" kern="0" dirty="0">
                <a:solidFill>
                  <a:srgbClr val="2B2438"/>
                </a:solidFill>
                <a:effectLst/>
                <a:latin typeface="Open Sans" panose="020B0606030504020204" pitchFamily="34" charset="0"/>
                <a:ea typeface="Times New Roman" panose="02020603050405020304" pitchFamily="18" charset="0"/>
                <a:cs typeface="Times New Roman" panose="02020603050405020304" pitchFamily="18" charset="0"/>
              </a:rPr>
              <a:t>How long the males and female participants have been vegetarian.</a:t>
            </a:r>
            <a:endParaRPr lang="en-GB" sz="2800" kern="100" dirty="0">
              <a:solidFill>
                <a:srgbClr val="2B2438"/>
              </a:solidFill>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3" name="TextBox 2">
            <a:extLst>
              <a:ext uri="{FF2B5EF4-FFF2-40B4-BE49-F238E27FC236}">
                <a16:creationId xmlns:a16="http://schemas.microsoft.com/office/drawing/2014/main" id="{DA2E7DE4-0E70-6BE2-D8AE-C50D9957AF29}"/>
              </a:ext>
            </a:extLst>
          </p:cNvPr>
          <p:cNvSpPr txBox="1"/>
          <p:nvPr/>
        </p:nvSpPr>
        <p:spPr>
          <a:xfrm>
            <a:off x="1512498" y="5411638"/>
            <a:ext cx="9167003" cy="1200329"/>
          </a:xfrm>
          <a:custGeom>
            <a:avLst/>
            <a:gdLst>
              <a:gd name="connsiteX0" fmla="*/ 0 w 9167003"/>
              <a:gd name="connsiteY0" fmla="*/ 0 h 1200329"/>
              <a:gd name="connsiteX1" fmla="*/ 297928 w 9167003"/>
              <a:gd name="connsiteY1" fmla="*/ 0 h 1200329"/>
              <a:gd name="connsiteX2" fmla="*/ 962535 w 9167003"/>
              <a:gd name="connsiteY2" fmla="*/ 0 h 1200329"/>
              <a:gd name="connsiteX3" fmla="*/ 1535473 w 9167003"/>
              <a:gd name="connsiteY3" fmla="*/ 0 h 1200329"/>
              <a:gd name="connsiteX4" fmla="*/ 2291751 w 9167003"/>
              <a:gd name="connsiteY4" fmla="*/ 0 h 1200329"/>
              <a:gd name="connsiteX5" fmla="*/ 2681348 w 9167003"/>
              <a:gd name="connsiteY5" fmla="*/ 0 h 1200329"/>
              <a:gd name="connsiteX6" fmla="*/ 3345956 w 9167003"/>
              <a:gd name="connsiteY6" fmla="*/ 0 h 1200329"/>
              <a:gd name="connsiteX7" fmla="*/ 4102234 w 9167003"/>
              <a:gd name="connsiteY7" fmla="*/ 0 h 1200329"/>
              <a:gd name="connsiteX8" fmla="*/ 4858512 w 9167003"/>
              <a:gd name="connsiteY8" fmla="*/ 0 h 1200329"/>
              <a:gd name="connsiteX9" fmla="*/ 5339779 w 9167003"/>
              <a:gd name="connsiteY9" fmla="*/ 0 h 1200329"/>
              <a:gd name="connsiteX10" fmla="*/ 5912717 w 9167003"/>
              <a:gd name="connsiteY10" fmla="*/ 0 h 1200329"/>
              <a:gd name="connsiteX11" fmla="*/ 6393985 w 9167003"/>
              <a:gd name="connsiteY11" fmla="*/ 0 h 1200329"/>
              <a:gd name="connsiteX12" fmla="*/ 6966922 w 9167003"/>
              <a:gd name="connsiteY12" fmla="*/ 0 h 1200329"/>
              <a:gd name="connsiteX13" fmla="*/ 7264850 w 9167003"/>
              <a:gd name="connsiteY13" fmla="*/ 0 h 1200329"/>
              <a:gd name="connsiteX14" fmla="*/ 8021128 w 9167003"/>
              <a:gd name="connsiteY14" fmla="*/ 0 h 1200329"/>
              <a:gd name="connsiteX15" fmla="*/ 8410725 w 9167003"/>
              <a:gd name="connsiteY15" fmla="*/ 0 h 1200329"/>
              <a:gd name="connsiteX16" fmla="*/ 9167003 w 9167003"/>
              <a:gd name="connsiteY16" fmla="*/ 0 h 1200329"/>
              <a:gd name="connsiteX17" fmla="*/ 9167003 w 9167003"/>
              <a:gd name="connsiteY17" fmla="*/ 424116 h 1200329"/>
              <a:gd name="connsiteX18" fmla="*/ 9167003 w 9167003"/>
              <a:gd name="connsiteY18" fmla="*/ 788216 h 1200329"/>
              <a:gd name="connsiteX19" fmla="*/ 9167003 w 9167003"/>
              <a:gd name="connsiteY19" fmla="*/ 1200329 h 1200329"/>
              <a:gd name="connsiteX20" fmla="*/ 8869075 w 9167003"/>
              <a:gd name="connsiteY20" fmla="*/ 1200329 h 1200329"/>
              <a:gd name="connsiteX21" fmla="*/ 8479478 w 9167003"/>
              <a:gd name="connsiteY21" fmla="*/ 1200329 h 1200329"/>
              <a:gd name="connsiteX22" fmla="*/ 7998210 w 9167003"/>
              <a:gd name="connsiteY22" fmla="*/ 1200329 h 1200329"/>
              <a:gd name="connsiteX23" fmla="*/ 7425272 w 9167003"/>
              <a:gd name="connsiteY23" fmla="*/ 1200329 h 1200329"/>
              <a:gd name="connsiteX24" fmla="*/ 7035675 w 9167003"/>
              <a:gd name="connsiteY24" fmla="*/ 1200329 h 1200329"/>
              <a:gd name="connsiteX25" fmla="*/ 6462737 w 9167003"/>
              <a:gd name="connsiteY25" fmla="*/ 1200329 h 1200329"/>
              <a:gd name="connsiteX26" fmla="*/ 5798129 w 9167003"/>
              <a:gd name="connsiteY26" fmla="*/ 1200329 h 1200329"/>
              <a:gd name="connsiteX27" fmla="*/ 5225192 w 9167003"/>
              <a:gd name="connsiteY27" fmla="*/ 1200329 h 1200329"/>
              <a:gd name="connsiteX28" fmla="*/ 4927264 w 9167003"/>
              <a:gd name="connsiteY28" fmla="*/ 1200329 h 1200329"/>
              <a:gd name="connsiteX29" fmla="*/ 4445996 w 9167003"/>
              <a:gd name="connsiteY29" fmla="*/ 1200329 h 1200329"/>
              <a:gd name="connsiteX30" fmla="*/ 3781389 w 9167003"/>
              <a:gd name="connsiteY30" fmla="*/ 1200329 h 1200329"/>
              <a:gd name="connsiteX31" fmla="*/ 3300121 w 9167003"/>
              <a:gd name="connsiteY31" fmla="*/ 1200329 h 1200329"/>
              <a:gd name="connsiteX32" fmla="*/ 2910523 w 9167003"/>
              <a:gd name="connsiteY32" fmla="*/ 1200329 h 1200329"/>
              <a:gd name="connsiteX33" fmla="*/ 2154246 w 9167003"/>
              <a:gd name="connsiteY33" fmla="*/ 1200329 h 1200329"/>
              <a:gd name="connsiteX34" fmla="*/ 1672978 w 9167003"/>
              <a:gd name="connsiteY34" fmla="*/ 1200329 h 1200329"/>
              <a:gd name="connsiteX35" fmla="*/ 1375050 w 9167003"/>
              <a:gd name="connsiteY35" fmla="*/ 1200329 h 1200329"/>
              <a:gd name="connsiteX36" fmla="*/ 710443 w 9167003"/>
              <a:gd name="connsiteY36" fmla="*/ 1200329 h 1200329"/>
              <a:gd name="connsiteX37" fmla="*/ 0 w 9167003"/>
              <a:gd name="connsiteY37" fmla="*/ 1200329 h 1200329"/>
              <a:gd name="connsiteX38" fmla="*/ 0 w 9167003"/>
              <a:gd name="connsiteY38" fmla="*/ 824226 h 1200329"/>
              <a:gd name="connsiteX39" fmla="*/ 0 w 9167003"/>
              <a:gd name="connsiteY39" fmla="*/ 424116 h 1200329"/>
              <a:gd name="connsiteX40" fmla="*/ 0 w 9167003"/>
              <a:gd name="connsiteY40"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9167003" h="1200329" extrusionOk="0">
                <a:moveTo>
                  <a:pt x="0" y="0"/>
                </a:moveTo>
                <a:cubicBezTo>
                  <a:pt x="88066" y="-33360"/>
                  <a:pt x="215426" y="24463"/>
                  <a:pt x="297928" y="0"/>
                </a:cubicBezTo>
                <a:cubicBezTo>
                  <a:pt x="380430" y="-24463"/>
                  <a:pt x="749024" y="51115"/>
                  <a:pt x="962535" y="0"/>
                </a:cubicBezTo>
                <a:cubicBezTo>
                  <a:pt x="1176046" y="-51115"/>
                  <a:pt x="1319614" y="170"/>
                  <a:pt x="1535473" y="0"/>
                </a:cubicBezTo>
                <a:cubicBezTo>
                  <a:pt x="1751332" y="-170"/>
                  <a:pt x="1940921" y="2774"/>
                  <a:pt x="2291751" y="0"/>
                </a:cubicBezTo>
                <a:cubicBezTo>
                  <a:pt x="2642581" y="-2774"/>
                  <a:pt x="2494072" y="21601"/>
                  <a:pt x="2681348" y="0"/>
                </a:cubicBezTo>
                <a:cubicBezTo>
                  <a:pt x="2868624" y="-21601"/>
                  <a:pt x="3076057" y="50628"/>
                  <a:pt x="3345956" y="0"/>
                </a:cubicBezTo>
                <a:cubicBezTo>
                  <a:pt x="3615855" y="-50628"/>
                  <a:pt x="3899043" y="60302"/>
                  <a:pt x="4102234" y="0"/>
                </a:cubicBezTo>
                <a:cubicBezTo>
                  <a:pt x="4305425" y="-60302"/>
                  <a:pt x="4499240" y="50729"/>
                  <a:pt x="4858512" y="0"/>
                </a:cubicBezTo>
                <a:cubicBezTo>
                  <a:pt x="5217784" y="-50729"/>
                  <a:pt x="5182190" y="3149"/>
                  <a:pt x="5339779" y="0"/>
                </a:cubicBezTo>
                <a:cubicBezTo>
                  <a:pt x="5497368" y="-3149"/>
                  <a:pt x="5644318" y="16321"/>
                  <a:pt x="5912717" y="0"/>
                </a:cubicBezTo>
                <a:cubicBezTo>
                  <a:pt x="6181116" y="-16321"/>
                  <a:pt x="6203918" y="7195"/>
                  <a:pt x="6393985" y="0"/>
                </a:cubicBezTo>
                <a:cubicBezTo>
                  <a:pt x="6584052" y="-7195"/>
                  <a:pt x="6752155" y="49734"/>
                  <a:pt x="6966922" y="0"/>
                </a:cubicBezTo>
                <a:cubicBezTo>
                  <a:pt x="7181689" y="-49734"/>
                  <a:pt x="7195414" y="12578"/>
                  <a:pt x="7264850" y="0"/>
                </a:cubicBezTo>
                <a:cubicBezTo>
                  <a:pt x="7334286" y="-12578"/>
                  <a:pt x="7835310" y="63191"/>
                  <a:pt x="8021128" y="0"/>
                </a:cubicBezTo>
                <a:cubicBezTo>
                  <a:pt x="8206946" y="-63191"/>
                  <a:pt x="8262510" y="11279"/>
                  <a:pt x="8410725" y="0"/>
                </a:cubicBezTo>
                <a:cubicBezTo>
                  <a:pt x="8558940" y="-11279"/>
                  <a:pt x="8906035" y="6074"/>
                  <a:pt x="9167003" y="0"/>
                </a:cubicBezTo>
                <a:cubicBezTo>
                  <a:pt x="9173597" y="166943"/>
                  <a:pt x="9153346" y="305849"/>
                  <a:pt x="9167003" y="424116"/>
                </a:cubicBezTo>
                <a:cubicBezTo>
                  <a:pt x="9180660" y="542383"/>
                  <a:pt x="9145640" y="705759"/>
                  <a:pt x="9167003" y="788216"/>
                </a:cubicBezTo>
                <a:cubicBezTo>
                  <a:pt x="9188366" y="870673"/>
                  <a:pt x="9120590" y="1032962"/>
                  <a:pt x="9167003" y="1200329"/>
                </a:cubicBezTo>
                <a:cubicBezTo>
                  <a:pt x="9019447" y="1222421"/>
                  <a:pt x="9010010" y="1174145"/>
                  <a:pt x="8869075" y="1200329"/>
                </a:cubicBezTo>
                <a:cubicBezTo>
                  <a:pt x="8728140" y="1226513"/>
                  <a:pt x="8591305" y="1163105"/>
                  <a:pt x="8479478" y="1200329"/>
                </a:cubicBezTo>
                <a:cubicBezTo>
                  <a:pt x="8367651" y="1237553"/>
                  <a:pt x="8136115" y="1144533"/>
                  <a:pt x="7998210" y="1200329"/>
                </a:cubicBezTo>
                <a:cubicBezTo>
                  <a:pt x="7860305" y="1256125"/>
                  <a:pt x="7711081" y="1185116"/>
                  <a:pt x="7425272" y="1200329"/>
                </a:cubicBezTo>
                <a:cubicBezTo>
                  <a:pt x="7139463" y="1215542"/>
                  <a:pt x="7162728" y="1191973"/>
                  <a:pt x="7035675" y="1200329"/>
                </a:cubicBezTo>
                <a:cubicBezTo>
                  <a:pt x="6908622" y="1208685"/>
                  <a:pt x="6684830" y="1176840"/>
                  <a:pt x="6462737" y="1200329"/>
                </a:cubicBezTo>
                <a:cubicBezTo>
                  <a:pt x="6240644" y="1223818"/>
                  <a:pt x="6077868" y="1157125"/>
                  <a:pt x="5798129" y="1200329"/>
                </a:cubicBezTo>
                <a:cubicBezTo>
                  <a:pt x="5518390" y="1243533"/>
                  <a:pt x="5478697" y="1154687"/>
                  <a:pt x="5225192" y="1200329"/>
                </a:cubicBezTo>
                <a:cubicBezTo>
                  <a:pt x="4971687" y="1245971"/>
                  <a:pt x="5074653" y="1173169"/>
                  <a:pt x="4927264" y="1200329"/>
                </a:cubicBezTo>
                <a:cubicBezTo>
                  <a:pt x="4779875" y="1227489"/>
                  <a:pt x="4603991" y="1192956"/>
                  <a:pt x="4445996" y="1200329"/>
                </a:cubicBezTo>
                <a:cubicBezTo>
                  <a:pt x="4288001" y="1207702"/>
                  <a:pt x="3974224" y="1131871"/>
                  <a:pt x="3781389" y="1200329"/>
                </a:cubicBezTo>
                <a:cubicBezTo>
                  <a:pt x="3588554" y="1268787"/>
                  <a:pt x="3457484" y="1158824"/>
                  <a:pt x="3300121" y="1200329"/>
                </a:cubicBezTo>
                <a:cubicBezTo>
                  <a:pt x="3142758" y="1241834"/>
                  <a:pt x="3014470" y="1174394"/>
                  <a:pt x="2910523" y="1200329"/>
                </a:cubicBezTo>
                <a:cubicBezTo>
                  <a:pt x="2806576" y="1226264"/>
                  <a:pt x="2478539" y="1178639"/>
                  <a:pt x="2154246" y="1200329"/>
                </a:cubicBezTo>
                <a:cubicBezTo>
                  <a:pt x="1829953" y="1222019"/>
                  <a:pt x="1870249" y="1158927"/>
                  <a:pt x="1672978" y="1200329"/>
                </a:cubicBezTo>
                <a:cubicBezTo>
                  <a:pt x="1475707" y="1241731"/>
                  <a:pt x="1489548" y="1164801"/>
                  <a:pt x="1375050" y="1200329"/>
                </a:cubicBezTo>
                <a:cubicBezTo>
                  <a:pt x="1260552" y="1235857"/>
                  <a:pt x="957597" y="1179663"/>
                  <a:pt x="710443" y="1200329"/>
                </a:cubicBezTo>
                <a:cubicBezTo>
                  <a:pt x="463289" y="1220995"/>
                  <a:pt x="353257" y="1120168"/>
                  <a:pt x="0" y="1200329"/>
                </a:cubicBezTo>
                <a:cubicBezTo>
                  <a:pt x="-744" y="1026691"/>
                  <a:pt x="30283" y="947880"/>
                  <a:pt x="0" y="824226"/>
                </a:cubicBezTo>
                <a:cubicBezTo>
                  <a:pt x="-30283" y="700572"/>
                  <a:pt x="28068" y="622094"/>
                  <a:pt x="0" y="424116"/>
                </a:cubicBezTo>
                <a:cubicBezTo>
                  <a:pt x="-28068" y="226138"/>
                  <a:pt x="44128" y="192390"/>
                  <a:pt x="0" y="0"/>
                </a:cubicBezTo>
                <a:close/>
              </a:path>
            </a:pathLst>
          </a:custGeom>
          <a:noFill/>
          <a:ln>
            <a:solidFill>
              <a:schemeClr val="accent5"/>
            </a:solidFill>
            <a:extLst>
              <a:ext uri="{C807C97D-BFC1-408E-A445-0C87EB9F89A2}">
                <ask:lineSketchStyleProps xmlns:ask="http://schemas.microsoft.com/office/drawing/2018/sketchyshapes" sd="1503654135">
                  <a:prstGeom prst="rect">
                    <a:avLst/>
                  </a:prstGeom>
                  <ask:type>
                    <ask:lineSketchScribble/>
                  </ask:type>
                </ask:lineSketchStyleProps>
              </a:ext>
            </a:extLst>
          </a:ln>
        </p:spPr>
        <p:txBody>
          <a:bodyPr wrap="square" rtlCol="0">
            <a:spAutoFit/>
          </a:bodyPr>
          <a:lstStyle/>
          <a:p>
            <a:r>
              <a:rPr lang="en-GB" dirty="0"/>
              <a:t>Task:</a:t>
            </a:r>
          </a:p>
          <a:p>
            <a:pPr marL="342900" indent="-342900">
              <a:buAutoNum type="arabicPeriod"/>
            </a:pPr>
            <a:r>
              <a:rPr lang="en-GB" dirty="0"/>
              <a:t>Decide whether this is a qualitative, quantitative or mixed-methods study.</a:t>
            </a:r>
          </a:p>
          <a:p>
            <a:pPr marL="342900" indent="-342900">
              <a:buAutoNum type="arabicPeriod"/>
            </a:pPr>
            <a:r>
              <a:rPr lang="en-GB" dirty="0"/>
              <a:t>Consider why we might need this information – who would use it?</a:t>
            </a:r>
          </a:p>
          <a:p>
            <a:pPr marL="342900" indent="-342900">
              <a:buAutoNum type="arabicPeriod"/>
            </a:pPr>
            <a:r>
              <a:rPr lang="en-GB" dirty="0"/>
              <a:t>What could you add to or change about the study to ‘improve’ its value?</a:t>
            </a:r>
          </a:p>
        </p:txBody>
      </p:sp>
      <p:pic>
        <p:nvPicPr>
          <p:cNvPr id="4" name="Graphic 3">
            <a:extLst>
              <a:ext uri="{FF2B5EF4-FFF2-40B4-BE49-F238E27FC236}">
                <a16:creationId xmlns:a16="http://schemas.microsoft.com/office/drawing/2014/main" id="{8DCD6248-5794-7CBA-502A-DBC56E67F7D5}"/>
              </a:ext>
            </a:extLst>
          </p:cNvPr>
          <p:cNvPicPr>
            <a:picLocks noChangeAspect="1"/>
          </p:cNvPicPr>
          <p:nvPr/>
        </p:nvPicPr>
        <p:blipFill>
          <a:blip r:embed="rId2">
            <a:extLs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11000116" y="5596926"/>
            <a:ext cx="1015041" cy="1015041"/>
          </a:xfrm>
          <a:prstGeom prst="rect">
            <a:avLst/>
          </a:prstGeom>
        </p:spPr>
      </p:pic>
    </p:spTree>
    <p:extLst>
      <p:ext uri="{BB962C8B-B14F-4D97-AF65-F5344CB8AC3E}">
        <p14:creationId xmlns:p14="http://schemas.microsoft.com/office/powerpoint/2010/main" val="2648693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Picture 6" descr="Telescope at top of the Eiffel Tower looking down out at the city">
            <a:extLst>
              <a:ext uri="{FF2B5EF4-FFF2-40B4-BE49-F238E27FC236}">
                <a16:creationId xmlns:a16="http://schemas.microsoft.com/office/drawing/2014/main" id="{2546CB7C-1AE4-B470-421D-75771950F22A}"/>
              </a:ext>
            </a:extLst>
          </p:cNvPr>
          <p:cNvPicPr>
            <a:picLocks noChangeAspect="1"/>
          </p:cNvPicPr>
          <p:nvPr/>
        </p:nvPicPr>
        <p:blipFill rotWithShape="1">
          <a:blip r:embed="rId2"/>
          <a:srcRect t="17883"/>
          <a:stretch/>
        </p:blipFill>
        <p:spPr>
          <a:xfrm>
            <a:off x="-3047" y="10"/>
            <a:ext cx="12191999" cy="6857990"/>
          </a:xfrm>
          <a:prstGeom prst="rect">
            <a:avLst/>
          </a:prstGeom>
        </p:spPr>
      </p:pic>
      <p:sp>
        <p:nvSpPr>
          <p:cNvPr id="33" name="Rectangle 32">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1C44BBEA-84CA-7D58-1FF0-40361A2D1E67}"/>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cap="all" spc="-150" baseline="0" dirty="0">
                <a:solidFill>
                  <a:srgbClr val="FFFFFF"/>
                </a:solidFill>
              </a:rPr>
              <a:t>observation</a:t>
            </a:r>
          </a:p>
        </p:txBody>
      </p:sp>
      <p:sp>
        <p:nvSpPr>
          <p:cNvPr id="5" name="Text Placeholder 4">
            <a:extLst>
              <a:ext uri="{FF2B5EF4-FFF2-40B4-BE49-F238E27FC236}">
                <a16:creationId xmlns:a16="http://schemas.microsoft.com/office/drawing/2014/main" id="{ED6ED426-8CBD-540E-4926-9521709D79EA}"/>
              </a:ext>
            </a:extLst>
          </p:cNvPr>
          <p:cNvSpPr>
            <a:spLocks noGrp="1"/>
          </p:cNvSpPr>
          <p:nvPr>
            <p:ph type="body"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pPr algn="ctr"/>
            <a:endParaRPr lang="en-US" dirty="0">
              <a:solidFill>
                <a:srgbClr val="FFFFFF"/>
              </a:solidFill>
            </a:endParaRPr>
          </a:p>
        </p:txBody>
      </p:sp>
    </p:spTree>
    <p:extLst>
      <p:ext uri="{BB962C8B-B14F-4D97-AF65-F5344CB8AC3E}">
        <p14:creationId xmlns:p14="http://schemas.microsoft.com/office/powerpoint/2010/main" val="2383906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2B1A1-25EB-77CF-1101-A2663025BA97}"/>
              </a:ext>
            </a:extLst>
          </p:cNvPr>
          <p:cNvSpPr>
            <a:spLocks noGrp="1"/>
          </p:cNvSpPr>
          <p:nvPr>
            <p:ph type="title"/>
          </p:nvPr>
        </p:nvSpPr>
        <p:spPr/>
        <p:txBody>
          <a:bodyPr/>
          <a:lstStyle/>
          <a:p>
            <a:r>
              <a:rPr lang="en-GB" dirty="0"/>
              <a:t>Assessment Component 2</a:t>
            </a:r>
          </a:p>
        </p:txBody>
      </p:sp>
      <p:pic>
        <p:nvPicPr>
          <p:cNvPr id="4" name="Content Placeholder 4" descr="A questionnaire with black and white text&#10;&#10;Description automatically generated">
            <a:extLst>
              <a:ext uri="{FF2B5EF4-FFF2-40B4-BE49-F238E27FC236}">
                <a16:creationId xmlns:a16="http://schemas.microsoft.com/office/drawing/2014/main" id="{985553D7-A07E-81C8-A32C-42A413B0EA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1968" y="1798473"/>
            <a:ext cx="9264304" cy="4694402"/>
          </a:xfrm>
        </p:spPr>
      </p:pic>
      <p:sp>
        <p:nvSpPr>
          <p:cNvPr id="5" name="TextBox 4">
            <a:extLst>
              <a:ext uri="{FF2B5EF4-FFF2-40B4-BE49-F238E27FC236}">
                <a16:creationId xmlns:a16="http://schemas.microsoft.com/office/drawing/2014/main" id="{6D4061C9-4FE4-02FF-EB01-F898B192D2A6}"/>
              </a:ext>
            </a:extLst>
          </p:cNvPr>
          <p:cNvSpPr txBox="1"/>
          <p:nvPr/>
        </p:nvSpPr>
        <p:spPr>
          <a:xfrm>
            <a:off x="1179871" y="5080819"/>
            <a:ext cx="9497961" cy="516194"/>
          </a:xfrm>
          <a:prstGeom prst="rect">
            <a:avLst/>
          </a:prstGeom>
          <a:noFill/>
          <a:ln w="38100">
            <a:solidFill>
              <a:schemeClr val="accent5"/>
            </a:solidFill>
          </a:ln>
        </p:spPr>
        <p:txBody>
          <a:bodyPr wrap="square" rtlCol="0">
            <a:spAutoFit/>
          </a:bodyPr>
          <a:lstStyle/>
          <a:p>
            <a:endParaRPr lang="en-GB" dirty="0"/>
          </a:p>
        </p:txBody>
      </p:sp>
    </p:spTree>
    <p:extLst>
      <p:ext uri="{BB962C8B-B14F-4D97-AF65-F5344CB8AC3E}">
        <p14:creationId xmlns:p14="http://schemas.microsoft.com/office/powerpoint/2010/main" val="3831132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9156F39-A24F-B41F-7796-6D84163868BA}"/>
              </a:ext>
            </a:extLst>
          </p:cNvPr>
          <p:cNvSpPr>
            <a:spLocks noGrp="1"/>
          </p:cNvSpPr>
          <p:nvPr>
            <p:ph type="title"/>
          </p:nvPr>
        </p:nvSpPr>
        <p:spPr>
          <a:xfrm>
            <a:off x="565149" y="1204720"/>
            <a:ext cx="3198777" cy="4344711"/>
          </a:xfrm>
        </p:spPr>
        <p:txBody>
          <a:bodyPr>
            <a:normAutofit/>
          </a:bodyPr>
          <a:lstStyle/>
          <a:p>
            <a:r>
              <a:rPr lang="en-GB" dirty="0"/>
              <a:t>Observation</a:t>
            </a:r>
          </a:p>
        </p:txBody>
      </p:sp>
      <p:graphicFrame>
        <p:nvGraphicFramePr>
          <p:cNvPr id="18" name="Content Placeholder 2">
            <a:extLst>
              <a:ext uri="{FF2B5EF4-FFF2-40B4-BE49-F238E27FC236}">
                <a16:creationId xmlns:a16="http://schemas.microsoft.com/office/drawing/2014/main" id="{571D3546-EEE1-42B2-3212-891F5D778BAD}"/>
              </a:ext>
            </a:extLst>
          </p:cNvPr>
          <p:cNvGraphicFramePr>
            <a:graphicFrameLocks noGrp="1"/>
          </p:cNvGraphicFramePr>
          <p:nvPr>
            <p:ph idx="1"/>
          </p:nvPr>
        </p:nvGraphicFramePr>
        <p:xfrm>
          <a:off x="4065511" y="1204720"/>
          <a:ext cx="7324759" cy="50690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058091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AB8B4A1-48F2-4880-523E-A2B30039131C}"/>
              </a:ext>
            </a:extLst>
          </p:cNvPr>
          <p:cNvSpPr>
            <a:spLocks noGrp="1"/>
          </p:cNvSpPr>
          <p:nvPr>
            <p:ph type="title"/>
          </p:nvPr>
        </p:nvSpPr>
        <p:spPr>
          <a:xfrm>
            <a:off x="765403" y="739490"/>
            <a:ext cx="10579608" cy="1188720"/>
          </a:xfrm>
        </p:spPr>
        <p:txBody>
          <a:bodyPr>
            <a:normAutofit fontScale="90000"/>
          </a:bodyPr>
          <a:lstStyle/>
          <a:p>
            <a:r>
              <a:rPr lang="en-GB" sz="4000" dirty="0"/>
              <a:t>Research Evidence: </a:t>
            </a:r>
            <a:br>
              <a:rPr lang="en-GB" sz="4000" dirty="0"/>
            </a:br>
            <a:r>
              <a:rPr lang="en-GB" sz="4000" dirty="0"/>
              <a:t>Can observers spot </a:t>
            </a:r>
            <a:r>
              <a:rPr lang="en-GB" sz="4000" b="1" dirty="0"/>
              <a:t>good teaching</a:t>
            </a:r>
            <a:r>
              <a:rPr lang="en-GB" sz="4000" dirty="0"/>
              <a:t>?</a:t>
            </a:r>
            <a:endParaRPr lang="en-GB" sz="4000" dirty="0">
              <a:solidFill>
                <a:schemeClr val="tx2"/>
              </a:solidFill>
            </a:endParaRPr>
          </a:p>
        </p:txBody>
      </p:sp>
      <p:sp>
        <p:nvSpPr>
          <p:cNvPr id="3" name="Content Placeholder 2"/>
          <p:cNvSpPr>
            <a:spLocks noGrp="1"/>
          </p:cNvSpPr>
          <p:nvPr>
            <p:ph idx="1"/>
          </p:nvPr>
        </p:nvSpPr>
        <p:spPr>
          <a:xfrm>
            <a:off x="825909" y="2558476"/>
            <a:ext cx="9888793" cy="2568337"/>
          </a:xfrm>
        </p:spPr>
        <p:txBody>
          <a:bodyPr/>
          <a:lstStyle/>
          <a:p>
            <a:pPr marL="0" indent="0" defTabSz="804672">
              <a:spcBef>
                <a:spcPts val="880"/>
              </a:spcBef>
              <a:buNone/>
            </a:pPr>
            <a:r>
              <a:rPr lang="en-GB" sz="2464" kern="1200" dirty="0">
                <a:solidFill>
                  <a:schemeClr val="tx1"/>
                </a:solidFill>
                <a:latin typeface="+mn-lt"/>
                <a:ea typeface="+mn-ea"/>
                <a:cs typeface="+mn-cs"/>
              </a:rPr>
              <a:t>Strong et al. (2011) used value-added scores to identify ‘effective’ and ‘ineffective’ teachers, showed videos of them teaching to observers and asked them to say which teachers were in which group. </a:t>
            </a:r>
          </a:p>
          <a:p>
            <a:pPr marL="201168" indent="-201168" defTabSz="804672">
              <a:spcBef>
                <a:spcPts val="880"/>
              </a:spcBef>
            </a:pPr>
            <a:endParaRPr lang="en-GB" sz="2464" kern="1200" dirty="0">
              <a:solidFill>
                <a:schemeClr val="tx1"/>
              </a:solidFill>
              <a:latin typeface="+mn-lt"/>
              <a:ea typeface="+mn-ea"/>
              <a:cs typeface="+mn-cs"/>
            </a:endParaRPr>
          </a:p>
          <a:p>
            <a:pPr marL="0" indent="0" defTabSz="804672">
              <a:spcBef>
                <a:spcPts val="880"/>
              </a:spcBef>
              <a:buNone/>
            </a:pPr>
            <a:r>
              <a:rPr lang="en-GB" sz="2464" kern="1200" dirty="0">
                <a:solidFill>
                  <a:schemeClr val="tx1"/>
                </a:solidFill>
                <a:latin typeface="+mn-lt"/>
                <a:ea typeface="+mn-ea"/>
                <a:cs typeface="+mn-cs"/>
              </a:rPr>
              <a:t>What do you think the figures showed?</a:t>
            </a:r>
            <a:endParaRPr lang="en-GB" dirty="0"/>
          </a:p>
        </p:txBody>
      </p:sp>
      <p:sp>
        <p:nvSpPr>
          <p:cNvPr id="7" name="TextBox 6"/>
          <p:cNvSpPr txBox="1"/>
          <p:nvPr/>
        </p:nvSpPr>
        <p:spPr>
          <a:xfrm>
            <a:off x="7706032" y="5585398"/>
            <a:ext cx="3971361" cy="742254"/>
          </a:xfrm>
          <a:prstGeom prst="rect">
            <a:avLst/>
          </a:prstGeom>
          <a:noFill/>
          <a:ln w="57150">
            <a:solidFill>
              <a:schemeClr val="accent6">
                <a:lumMod val="60000"/>
                <a:lumOff val="40000"/>
              </a:schemeClr>
            </a:solidFill>
          </a:ln>
        </p:spPr>
        <p:txBody>
          <a:bodyPr wrap="square" rtlCol="0">
            <a:spAutoFit/>
          </a:bodyPr>
          <a:lstStyle/>
          <a:p>
            <a:pPr defTabSz="804672">
              <a:spcAft>
                <a:spcPts val="600"/>
              </a:spcAft>
            </a:pPr>
            <a:r>
              <a:rPr lang="en-GB" sz="1056" kern="1200" dirty="0">
                <a:solidFill>
                  <a:schemeClr val="tx1"/>
                </a:solidFill>
                <a:latin typeface="+mn-lt"/>
                <a:ea typeface="+mn-ea"/>
                <a:cs typeface="+mn-cs"/>
              </a:rPr>
              <a:t>Strong, M., Gargani, J. &amp; Hacifazlioglu, O. (2011) Do We Know a Successful Teacher When We See One? Experiments in the Identification of Effective Teachers. In Journal of Teacher Education, Volume: 62 issue: 4, page(s): 367-382</a:t>
            </a:r>
            <a:endParaRPr lang="en-GB" sz="1200" dirty="0"/>
          </a:p>
        </p:txBody>
      </p:sp>
    </p:spTree>
    <p:extLst>
      <p:ext uri="{BB962C8B-B14F-4D97-AF65-F5344CB8AC3E}">
        <p14:creationId xmlns:p14="http://schemas.microsoft.com/office/powerpoint/2010/main" val="2896017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304" y="155399"/>
            <a:ext cx="5754696" cy="1837349"/>
          </a:xfrm>
        </p:spPr>
        <p:txBody>
          <a:bodyPr>
            <a:normAutofit/>
          </a:bodyPr>
          <a:lstStyle/>
          <a:p>
            <a:pPr algn="ctr"/>
            <a:r>
              <a:rPr lang="en-GB" sz="3600" dirty="0">
                <a:solidFill>
                  <a:schemeClr val="tx2"/>
                </a:solidFill>
              </a:rPr>
              <a:t>The study found that:</a:t>
            </a:r>
          </a:p>
        </p:txBody>
      </p:sp>
      <p:sp>
        <p:nvSpPr>
          <p:cNvPr id="3" name="Content Placeholder 2"/>
          <p:cNvSpPr>
            <a:spLocks noGrp="1"/>
          </p:cNvSpPr>
          <p:nvPr>
            <p:ph idx="1"/>
          </p:nvPr>
        </p:nvSpPr>
        <p:spPr>
          <a:xfrm>
            <a:off x="870155" y="2145891"/>
            <a:ext cx="10702683" cy="3828162"/>
          </a:xfrm>
        </p:spPr>
        <p:txBody>
          <a:bodyPr anchor="t">
            <a:normAutofit/>
          </a:bodyPr>
          <a:lstStyle/>
          <a:p>
            <a:pPr marL="0" indent="0">
              <a:buNone/>
            </a:pPr>
            <a:r>
              <a:rPr lang="en-GB" sz="2400" dirty="0">
                <a:solidFill>
                  <a:schemeClr val="tx2"/>
                </a:solidFill>
              </a:rPr>
              <a:t>In the experiments where the observers were not trained in observation, the proportion correctly identified by experienced teachers and head teachers was below the 50% that would be expected by pure chance.</a:t>
            </a:r>
          </a:p>
          <a:p>
            <a:endParaRPr lang="en-GB" sz="2400" dirty="0">
              <a:solidFill>
                <a:schemeClr val="tx2"/>
              </a:solidFill>
            </a:endParaRPr>
          </a:p>
          <a:p>
            <a:pPr marL="0" indent="0">
              <a:buNone/>
            </a:pPr>
            <a:r>
              <a:rPr lang="en-GB" sz="2400" dirty="0">
                <a:solidFill>
                  <a:schemeClr val="tx2"/>
                </a:solidFill>
              </a:rPr>
              <a:t>At this level of accuracy, fewer than 1% of those judged to be ‘Inadequate’ are genuinely inadequate; of those rated ‘Outstanding’, only 4% are actually outstanding. </a:t>
            </a:r>
          </a:p>
          <a:p>
            <a:pPr marL="0" indent="0">
              <a:buNone/>
            </a:pPr>
            <a:endParaRPr lang="en-GB" sz="2400" dirty="0">
              <a:solidFill>
                <a:schemeClr val="tx2"/>
              </a:solidFill>
            </a:endParaRPr>
          </a:p>
          <a:p>
            <a:pPr marL="0" indent="0">
              <a:buNone/>
            </a:pPr>
            <a:r>
              <a:rPr lang="en-GB" sz="2400" dirty="0">
                <a:solidFill>
                  <a:schemeClr val="tx2"/>
                </a:solidFill>
              </a:rPr>
              <a:t>Overall, 63% of judgements will be wrong.</a:t>
            </a:r>
          </a:p>
          <a:p>
            <a:endParaRPr lang="en-GB" sz="1600" dirty="0">
              <a:solidFill>
                <a:schemeClr val="tx2"/>
              </a:solidFill>
            </a:endParaRPr>
          </a:p>
        </p:txBody>
      </p:sp>
    </p:spTree>
    <p:extLst>
      <p:ext uri="{BB962C8B-B14F-4D97-AF65-F5344CB8AC3E}">
        <p14:creationId xmlns:p14="http://schemas.microsoft.com/office/powerpoint/2010/main" val="90153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EEC38BE8-4811-7FCC-2DF0-524E59D89EFF}"/>
              </a:ext>
            </a:extLst>
          </p:cNvPr>
          <p:cNvPicPr>
            <a:picLocks noChangeAspect="1"/>
          </p:cNvPicPr>
          <p:nvPr/>
        </p:nvPicPr>
        <p:blipFill>
          <a:blip r:embed="rId2">
            <a:duotone>
              <a:schemeClr val="bg2">
                <a:shade val="45000"/>
                <a:satMod val="135000"/>
              </a:schemeClr>
              <a:prstClr val="white"/>
            </a:duotone>
          </a:blip>
          <a:srcRect b="15730"/>
          <a:stretch/>
        </p:blipFill>
        <p:spPr>
          <a:xfrm>
            <a:off x="20" y="10"/>
            <a:ext cx="12191980" cy="6857990"/>
          </a:xfrm>
          <a:prstGeom prst="rect">
            <a:avLst/>
          </a:prstGeom>
        </p:spPr>
      </p:pic>
      <p:sp>
        <p:nvSpPr>
          <p:cNvPr id="24" name="Rectangle 23">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38200" y="365125"/>
            <a:ext cx="10515600" cy="1325563"/>
          </a:xfrm>
        </p:spPr>
        <p:txBody>
          <a:bodyPr>
            <a:normAutofit/>
          </a:bodyPr>
          <a:lstStyle/>
          <a:p>
            <a:r>
              <a:rPr lang="en-GB" dirty="0"/>
              <a:t>The authors concluded that:</a:t>
            </a:r>
          </a:p>
        </p:txBody>
      </p:sp>
      <p:graphicFrame>
        <p:nvGraphicFramePr>
          <p:cNvPr id="5" name="Content Placeholder 2">
            <a:extLst>
              <a:ext uri="{FF2B5EF4-FFF2-40B4-BE49-F238E27FC236}">
                <a16:creationId xmlns:a16="http://schemas.microsoft.com/office/drawing/2014/main" id="{42907C95-7E26-5381-A7DC-718CB481E144}"/>
              </a:ext>
            </a:extLst>
          </p:cNvPr>
          <p:cNvGraphicFramePr>
            <a:graphicFrameLocks noGrp="1"/>
          </p:cNvGraphicFramePr>
          <p:nvPr>
            <p:ph idx="1"/>
            <p:extLst>
              <p:ext uri="{D42A27DB-BD31-4B8C-83A1-F6EECF244321}">
                <p14:modId xmlns:p14="http://schemas.microsoft.com/office/powerpoint/2010/main" val="28106534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59339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38201" y="365125"/>
            <a:ext cx="5251316" cy="1807305"/>
          </a:xfrm>
        </p:spPr>
        <p:txBody>
          <a:bodyPr>
            <a:normAutofit/>
          </a:bodyPr>
          <a:lstStyle/>
          <a:p>
            <a:r>
              <a:rPr lang="en-GB" dirty="0"/>
              <a:t>In other studies:</a:t>
            </a:r>
          </a:p>
        </p:txBody>
      </p:sp>
      <p:sp>
        <p:nvSpPr>
          <p:cNvPr id="3" name="Content Placeholder 2"/>
          <p:cNvSpPr>
            <a:spLocks noGrp="1"/>
          </p:cNvSpPr>
          <p:nvPr>
            <p:ph idx="1"/>
          </p:nvPr>
        </p:nvSpPr>
        <p:spPr>
          <a:xfrm>
            <a:off x="838200" y="2333297"/>
            <a:ext cx="4619621" cy="3843666"/>
          </a:xfrm>
        </p:spPr>
        <p:txBody>
          <a:bodyPr>
            <a:normAutofit/>
          </a:bodyPr>
          <a:lstStyle/>
          <a:p>
            <a:pPr marL="0" indent="0">
              <a:buNone/>
            </a:pPr>
            <a:r>
              <a:rPr lang="en-GB" sz="3000" dirty="0"/>
              <a:t>If a lesson is judged ‘Outstanding’ by one observer, the probability that a second observer would give a different judgement is between 51% and 78%.</a:t>
            </a:r>
          </a:p>
          <a:p>
            <a:endParaRPr lang="en-GB" sz="2000" dirty="0"/>
          </a:p>
        </p:txBody>
      </p:sp>
      <p:pic>
        <p:nvPicPr>
          <p:cNvPr id="5" name="Picture 4" descr="Toy plastic numbers">
            <a:extLst>
              <a:ext uri="{FF2B5EF4-FFF2-40B4-BE49-F238E27FC236}">
                <a16:creationId xmlns:a16="http://schemas.microsoft.com/office/drawing/2014/main" id="{1464D6B6-9566-2D03-6A87-97CD92F3E967}"/>
              </a:ext>
            </a:extLst>
          </p:cNvPr>
          <p:cNvPicPr>
            <a:picLocks noChangeAspect="1"/>
          </p:cNvPicPr>
          <p:nvPr/>
        </p:nvPicPr>
        <p:blipFill rotWithShape="1">
          <a:blip r:embed="rId2"/>
          <a:srcRect l="17902" r="2406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9446491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396" y="2439054"/>
            <a:ext cx="10740404" cy="3188586"/>
          </a:xfrm>
        </p:spPr>
        <p:txBody>
          <a:bodyPr>
            <a:normAutofit/>
          </a:bodyPr>
          <a:lstStyle/>
          <a:p>
            <a:r>
              <a:rPr lang="en-GB" dirty="0"/>
              <a:t>Observation produces a strong emotional response (is it difficult not to think about what we ‘would have done’?);</a:t>
            </a:r>
          </a:p>
          <a:p>
            <a:r>
              <a:rPr lang="en-GB" dirty="0"/>
              <a:t>Learning is invisible (can we ‘see’ when / what pupils are learning?);</a:t>
            </a:r>
          </a:p>
          <a:p>
            <a:r>
              <a:rPr lang="en-GB" dirty="0"/>
              <a:t>We assume that if you can do it, you can spot it (can you describe everything you do explicitly?);</a:t>
            </a:r>
          </a:p>
          <a:p>
            <a:r>
              <a:rPr lang="en-GB" dirty="0"/>
              <a:t>We don’t believe that our observation can miss things (in-attentional blindness).</a:t>
            </a:r>
          </a:p>
        </p:txBody>
      </p:sp>
      <p:sp>
        <p:nvSpPr>
          <p:cNvPr id="6" name="Slide Number Placeholder 5"/>
          <p:cNvSpPr>
            <a:spLocks noGrp="1"/>
          </p:cNvSpPr>
          <p:nvPr>
            <p:ph type="sldNum" sz="quarter" idx="12"/>
          </p:nvPr>
        </p:nvSpPr>
        <p:spPr/>
        <p:txBody>
          <a:bodyPr/>
          <a:lstStyle/>
          <a:p>
            <a:fld id="{4ED357AA-FABF-AA4B-9415-FFC06ACDC7FB}" type="slidenum">
              <a:rPr lang="en-US" smtClean="0"/>
              <a:pPr/>
              <a:t>10</a:t>
            </a:fld>
            <a:endParaRPr lang="en-US" dirty="0"/>
          </a:p>
        </p:txBody>
      </p:sp>
      <p:sp>
        <p:nvSpPr>
          <p:cNvPr id="8" name="TextBox 7"/>
          <p:cNvSpPr txBox="1"/>
          <p:nvPr/>
        </p:nvSpPr>
        <p:spPr>
          <a:xfrm>
            <a:off x="2286823" y="5988123"/>
            <a:ext cx="2874682" cy="646331"/>
          </a:xfrm>
          <a:prstGeom prst="rect">
            <a:avLst/>
          </a:prstGeom>
          <a:noFill/>
          <a:ln>
            <a:solidFill>
              <a:schemeClr val="accent2"/>
            </a:solidFill>
          </a:ln>
        </p:spPr>
        <p:txBody>
          <a:bodyPr wrap="square" rtlCol="0">
            <a:spAutoFit/>
          </a:bodyPr>
          <a:lstStyle/>
          <a:p>
            <a:r>
              <a:rPr lang="en-GB" dirty="0">
                <a:hlinkClick r:id="rId3"/>
              </a:rPr>
              <a:t>https://www.youtube.com/watch?v=IGQmdoK_ZfY</a:t>
            </a:r>
            <a:endParaRPr lang="en-GB" dirty="0"/>
          </a:p>
        </p:txBody>
      </p:sp>
      <p:sp>
        <p:nvSpPr>
          <p:cNvPr id="9" name="TextBox 8"/>
          <p:cNvSpPr txBox="1"/>
          <p:nvPr/>
        </p:nvSpPr>
        <p:spPr>
          <a:xfrm>
            <a:off x="9143538" y="6172789"/>
            <a:ext cx="2242217" cy="461665"/>
          </a:xfrm>
          <a:prstGeom prst="rect">
            <a:avLst/>
          </a:prstGeom>
          <a:noFill/>
          <a:ln>
            <a:solidFill>
              <a:schemeClr val="accent1"/>
            </a:solidFill>
          </a:ln>
        </p:spPr>
        <p:txBody>
          <a:bodyPr wrap="square" rtlCol="0">
            <a:spAutoFit/>
          </a:bodyPr>
          <a:lstStyle/>
          <a:p>
            <a:r>
              <a:rPr lang="en-GB" sz="1200" dirty="0"/>
              <a:t>Taken from Professor Rob Coe:</a:t>
            </a:r>
          </a:p>
          <a:p>
            <a:r>
              <a:rPr lang="en-GB" sz="1200" dirty="0">
                <a:hlinkClick r:id="rId4"/>
              </a:rPr>
              <a:t>https://www.cem.org/blog/414</a:t>
            </a:r>
            <a:endParaRPr lang="en-GB" sz="1200" dirty="0"/>
          </a:p>
        </p:txBody>
      </p:sp>
      <p:sp>
        <p:nvSpPr>
          <p:cNvPr id="11" name="Title 10">
            <a:extLst>
              <a:ext uri="{FF2B5EF4-FFF2-40B4-BE49-F238E27FC236}">
                <a16:creationId xmlns:a16="http://schemas.microsoft.com/office/drawing/2014/main" id="{F6F48303-0BF1-698C-286E-9BCA6D58D992}"/>
              </a:ext>
            </a:extLst>
          </p:cNvPr>
          <p:cNvSpPr>
            <a:spLocks noGrp="1"/>
          </p:cNvSpPr>
          <p:nvPr>
            <p:ph type="title"/>
          </p:nvPr>
        </p:nvSpPr>
        <p:spPr>
          <a:xfrm>
            <a:off x="514662" y="632022"/>
            <a:ext cx="10569883" cy="1446550"/>
          </a:xfrm>
        </p:spPr>
        <p:txBody>
          <a:bodyPr/>
          <a:lstStyle/>
          <a:p>
            <a:r>
              <a:rPr lang="en-GB" dirty="0"/>
              <a:t>How can the research evidence be so out of line with our intuition?</a:t>
            </a:r>
          </a:p>
        </p:txBody>
      </p:sp>
    </p:spTree>
    <p:extLst>
      <p:ext uri="{BB962C8B-B14F-4D97-AF65-F5344CB8AC3E}">
        <p14:creationId xmlns:p14="http://schemas.microsoft.com/office/powerpoint/2010/main" val="638580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Magnifying glass and question mark">
            <a:extLst>
              <a:ext uri="{FF2B5EF4-FFF2-40B4-BE49-F238E27FC236}">
                <a16:creationId xmlns:a16="http://schemas.microsoft.com/office/drawing/2014/main" id="{0C459E3F-392E-731F-A411-07A66F959140}"/>
              </a:ext>
            </a:extLst>
          </p:cNvPr>
          <p:cNvPicPr>
            <a:picLocks noChangeAspect="1"/>
          </p:cNvPicPr>
          <p:nvPr/>
        </p:nvPicPr>
        <p:blipFill rotWithShape="1">
          <a:blip r:embed="rId2">
            <a:alphaModFix amt="50000"/>
          </a:blip>
          <a:srcRect l="25"/>
          <a:stretch/>
        </p:blipFill>
        <p:spPr>
          <a:xfrm>
            <a:off x="20" y="10"/>
            <a:ext cx="12188930" cy="6857990"/>
          </a:xfrm>
          <a:prstGeom prst="rect">
            <a:avLst/>
          </a:prstGeom>
        </p:spPr>
      </p:pic>
      <p:sp>
        <p:nvSpPr>
          <p:cNvPr id="2" name="Title 1"/>
          <p:cNvSpPr>
            <a:spLocks noGrp="1"/>
          </p:cNvSpPr>
          <p:nvPr>
            <p:ph type="title"/>
          </p:nvPr>
        </p:nvSpPr>
        <p:spPr>
          <a:xfrm>
            <a:off x="1524000" y="1122363"/>
            <a:ext cx="9144000" cy="3063240"/>
          </a:xfrm>
        </p:spPr>
        <p:txBody>
          <a:bodyPr vert="horz" lIns="91440" tIns="45720" rIns="91440" bIns="45720" rtlCol="0" anchor="b">
            <a:normAutofit/>
          </a:bodyPr>
          <a:lstStyle/>
          <a:p>
            <a:pPr algn="ctr">
              <a:defRPr/>
            </a:pPr>
            <a:r>
              <a:rPr lang="en-US" sz="6600" cap="all" spc="-150" baseline="0" dirty="0">
                <a:solidFill>
                  <a:schemeClr val="bg1"/>
                </a:solidFill>
              </a:rPr>
              <a:t>What can be observed …</a:t>
            </a:r>
          </a:p>
        </p:txBody>
      </p:sp>
      <p:sp>
        <p:nvSpPr>
          <p:cNvPr id="11"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700591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30808-9461-E5B9-089C-C8DA991650BB}"/>
              </a:ext>
            </a:extLst>
          </p:cNvPr>
          <p:cNvSpPr>
            <a:spLocks noGrp="1"/>
          </p:cNvSpPr>
          <p:nvPr>
            <p:ph type="title"/>
          </p:nvPr>
        </p:nvSpPr>
        <p:spPr>
          <a:xfrm>
            <a:off x="7441573" y="422786"/>
            <a:ext cx="4133647" cy="1446550"/>
          </a:xfrm>
        </p:spPr>
        <p:txBody>
          <a:bodyPr>
            <a:normAutofit/>
          </a:bodyPr>
          <a:lstStyle/>
          <a:p>
            <a:r>
              <a:rPr lang="en-US" dirty="0"/>
              <a:t>What can be observed?</a:t>
            </a:r>
            <a:endParaRPr lang="en-GB" dirty="0"/>
          </a:p>
        </p:txBody>
      </p:sp>
      <p:sp>
        <p:nvSpPr>
          <p:cNvPr id="24579" name="Rectangle 3"/>
          <p:cNvSpPr>
            <a:spLocks noGrp="1" noChangeArrowheads="1"/>
          </p:cNvSpPr>
          <p:nvPr>
            <p:ph idx="1"/>
          </p:nvPr>
        </p:nvSpPr>
        <p:spPr>
          <a:xfrm>
            <a:off x="7550813" y="2321389"/>
            <a:ext cx="4089556" cy="3944775"/>
          </a:xfrm>
        </p:spPr>
        <p:txBody>
          <a:bodyPr>
            <a:noAutofit/>
          </a:bodyPr>
          <a:lstStyle/>
          <a:p>
            <a:pPr>
              <a:lnSpc>
                <a:spcPct val="90000"/>
              </a:lnSpc>
            </a:pPr>
            <a:r>
              <a:rPr lang="en-US" dirty="0"/>
              <a:t>Human behaviour </a:t>
            </a:r>
          </a:p>
          <a:p>
            <a:pPr>
              <a:lnSpc>
                <a:spcPct val="90000"/>
              </a:lnSpc>
            </a:pPr>
            <a:r>
              <a:rPr lang="en-US" dirty="0"/>
              <a:t>Physical actions and interactions</a:t>
            </a:r>
          </a:p>
          <a:p>
            <a:pPr>
              <a:lnSpc>
                <a:spcPct val="90000"/>
              </a:lnSpc>
            </a:pPr>
            <a:r>
              <a:rPr lang="en-US" dirty="0"/>
              <a:t>Verbal behaviour</a:t>
            </a:r>
          </a:p>
          <a:p>
            <a:pPr>
              <a:lnSpc>
                <a:spcPct val="90000"/>
              </a:lnSpc>
            </a:pPr>
            <a:r>
              <a:rPr lang="en-US" dirty="0"/>
              <a:t>Expressive behaviour</a:t>
            </a:r>
          </a:p>
          <a:p>
            <a:pPr>
              <a:lnSpc>
                <a:spcPct val="90000"/>
              </a:lnSpc>
            </a:pPr>
            <a:r>
              <a:rPr lang="en-US" dirty="0"/>
              <a:t>Spatial locations</a:t>
            </a:r>
          </a:p>
          <a:p>
            <a:pPr>
              <a:lnSpc>
                <a:spcPct val="90000"/>
              </a:lnSpc>
            </a:pPr>
            <a:r>
              <a:rPr lang="en-US" dirty="0"/>
              <a:t>Temporal patterns</a:t>
            </a:r>
          </a:p>
          <a:p>
            <a:pPr>
              <a:lnSpc>
                <a:spcPct val="90000"/>
              </a:lnSpc>
            </a:pPr>
            <a:r>
              <a:rPr lang="en-US" dirty="0"/>
              <a:t>Physical objects</a:t>
            </a:r>
          </a:p>
        </p:txBody>
      </p:sp>
      <p:pic>
        <p:nvPicPr>
          <p:cNvPr id="24581" name="Picture 24580" descr="A group of multi coloured wooden stick figures">
            <a:extLst>
              <a:ext uri="{FF2B5EF4-FFF2-40B4-BE49-F238E27FC236}">
                <a16:creationId xmlns:a16="http://schemas.microsoft.com/office/drawing/2014/main" id="{977BD309-538B-9B91-0EDA-77D762FAA45C}"/>
              </a:ext>
            </a:extLst>
          </p:cNvPr>
          <p:cNvPicPr>
            <a:picLocks noChangeAspect="1"/>
          </p:cNvPicPr>
          <p:nvPr/>
        </p:nvPicPr>
        <p:blipFill rotWithShape="1">
          <a:blip r:embed="rId2"/>
          <a:srcRect l="10565" r="19077"/>
          <a:stretch/>
        </p:blipFill>
        <p:spPr>
          <a:xfrm>
            <a:off x="20" y="10"/>
            <a:ext cx="6967738" cy="6857990"/>
          </a:xfrm>
          <a:prstGeom prst="rect">
            <a:avLst/>
          </a:prstGeom>
        </p:spPr>
      </p:pic>
    </p:spTree>
    <p:extLst>
      <p:ext uri="{BB962C8B-B14F-4D97-AF65-F5344CB8AC3E}">
        <p14:creationId xmlns:p14="http://schemas.microsoft.com/office/powerpoint/2010/main" val="1404796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Magnifying glass and question mark">
            <a:extLst>
              <a:ext uri="{FF2B5EF4-FFF2-40B4-BE49-F238E27FC236}">
                <a16:creationId xmlns:a16="http://schemas.microsoft.com/office/drawing/2014/main" id="{1174017F-E815-0311-45CB-CB3909C87BEE}"/>
              </a:ext>
            </a:extLst>
          </p:cNvPr>
          <p:cNvPicPr>
            <a:picLocks noChangeAspect="1"/>
          </p:cNvPicPr>
          <p:nvPr/>
        </p:nvPicPr>
        <p:blipFill rotWithShape="1">
          <a:blip r:embed="rId2">
            <a:alphaModFix amt="50000"/>
          </a:blip>
          <a:srcRect l="25"/>
          <a:stretch/>
        </p:blipFill>
        <p:spPr>
          <a:xfrm>
            <a:off x="20" y="10"/>
            <a:ext cx="12188930" cy="6857990"/>
          </a:xfrm>
          <a:prstGeom prst="rect">
            <a:avLst/>
          </a:prstGeom>
        </p:spPr>
      </p:pic>
      <p:sp>
        <p:nvSpPr>
          <p:cNvPr id="2" name="Title 1"/>
          <p:cNvSpPr>
            <a:spLocks noGrp="1"/>
          </p:cNvSpPr>
          <p:nvPr>
            <p:ph type="title"/>
          </p:nvPr>
        </p:nvSpPr>
        <p:spPr>
          <a:xfrm>
            <a:off x="1524000" y="1122363"/>
            <a:ext cx="9144000" cy="3063240"/>
          </a:xfrm>
        </p:spPr>
        <p:txBody>
          <a:bodyPr vert="horz" lIns="91440" tIns="45720" rIns="91440" bIns="45720" rtlCol="0" anchor="b">
            <a:normAutofit/>
          </a:bodyPr>
          <a:lstStyle/>
          <a:p>
            <a:pPr algn="ctr">
              <a:defRPr/>
            </a:pPr>
            <a:r>
              <a:rPr lang="en-US" sz="6600" cap="all" spc="-150" baseline="0" dirty="0">
                <a:solidFill>
                  <a:schemeClr val="bg1"/>
                </a:solidFill>
              </a:rPr>
              <a:t>How can we observe?</a:t>
            </a:r>
          </a:p>
        </p:txBody>
      </p:sp>
      <p:sp>
        <p:nvSpPr>
          <p:cNvPr id="11"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4296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22B2111-06FB-3E33-E7DB-32DA0984AD70}"/>
              </a:ext>
            </a:extLst>
          </p:cNvPr>
          <p:cNvSpPr>
            <a:spLocks noGrp="1"/>
          </p:cNvSpPr>
          <p:nvPr>
            <p:ph type="title"/>
          </p:nvPr>
        </p:nvSpPr>
        <p:spPr>
          <a:xfrm>
            <a:off x="565149" y="373497"/>
            <a:ext cx="8267299" cy="1446550"/>
          </a:xfrm>
        </p:spPr>
        <p:txBody>
          <a:bodyPr>
            <a:normAutofit/>
          </a:bodyPr>
          <a:lstStyle/>
          <a:p>
            <a:br>
              <a:rPr lang="en-US" dirty="0">
                <a:ea typeface="Arial" pitchFamily="-105" charset="0"/>
                <a:cs typeface="Arial" pitchFamily="-105" charset="0"/>
              </a:rPr>
            </a:br>
            <a:r>
              <a:rPr lang="en-US" dirty="0">
                <a:ea typeface="Arial" pitchFamily="-105" charset="0"/>
                <a:cs typeface="Arial" pitchFamily="-105" charset="0"/>
              </a:rPr>
              <a:t>How can we observe?</a:t>
            </a:r>
            <a:endParaRPr lang="en-GB" dirty="0"/>
          </a:p>
        </p:txBody>
      </p:sp>
      <p:graphicFrame>
        <p:nvGraphicFramePr>
          <p:cNvPr id="18" name="Content Placeholder 4">
            <a:extLst>
              <a:ext uri="{FF2B5EF4-FFF2-40B4-BE49-F238E27FC236}">
                <a16:creationId xmlns:a16="http://schemas.microsoft.com/office/drawing/2014/main" id="{007B14E7-195A-C30A-04DE-C73DD49D5ADD}"/>
              </a:ext>
            </a:extLst>
          </p:cNvPr>
          <p:cNvGraphicFramePr>
            <a:graphicFrameLocks noGrp="1"/>
          </p:cNvGraphicFramePr>
          <p:nvPr>
            <p:ph idx="1"/>
          </p:nvPr>
        </p:nvGraphicFramePr>
        <p:xfrm>
          <a:off x="565149" y="2692400"/>
          <a:ext cx="10653184" cy="3187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6741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58CC390-12BD-3417-DFE7-762756E06FD9}"/>
              </a:ext>
            </a:extLst>
          </p:cNvPr>
          <p:cNvSpPr>
            <a:spLocks noGrp="1"/>
          </p:cNvSpPr>
          <p:nvPr>
            <p:ph type="title"/>
          </p:nvPr>
        </p:nvSpPr>
        <p:spPr/>
        <p:txBody>
          <a:bodyPr/>
          <a:lstStyle/>
          <a:p>
            <a:r>
              <a:rPr lang="en-US" dirty="0">
                <a:ea typeface="Arial" pitchFamily="-105" charset="0"/>
                <a:cs typeface="Arial" pitchFamily="-105" charset="0"/>
              </a:rPr>
              <a:t>How can we observe?</a:t>
            </a:r>
            <a:endParaRPr lang="en-GB" dirty="0"/>
          </a:p>
        </p:txBody>
      </p:sp>
      <p:sp>
        <p:nvSpPr>
          <p:cNvPr id="7" name="Text Placeholder 6">
            <a:extLst>
              <a:ext uri="{FF2B5EF4-FFF2-40B4-BE49-F238E27FC236}">
                <a16:creationId xmlns:a16="http://schemas.microsoft.com/office/drawing/2014/main" id="{F8A1AB89-977F-2861-AB1F-2CBD1EC80EB5}"/>
              </a:ext>
            </a:extLst>
          </p:cNvPr>
          <p:cNvSpPr>
            <a:spLocks noGrp="1"/>
          </p:cNvSpPr>
          <p:nvPr>
            <p:ph type="body" idx="1"/>
          </p:nvPr>
        </p:nvSpPr>
        <p:spPr/>
        <p:txBody>
          <a:bodyPr/>
          <a:lstStyle/>
          <a:p>
            <a:r>
              <a:rPr lang="en-GB" b="1" i="0" dirty="0">
                <a:solidFill>
                  <a:srgbClr val="202124"/>
                </a:solidFill>
                <a:effectLst/>
                <a:latin typeface="arial" panose="020B0604020202020204" pitchFamily="34" charset="0"/>
              </a:rPr>
              <a:t>Qualitative observations…</a:t>
            </a:r>
            <a:endParaRPr lang="en-GB" dirty="0"/>
          </a:p>
        </p:txBody>
      </p:sp>
      <p:sp>
        <p:nvSpPr>
          <p:cNvPr id="3" name="Content Placeholder 2">
            <a:extLst>
              <a:ext uri="{FF2B5EF4-FFF2-40B4-BE49-F238E27FC236}">
                <a16:creationId xmlns:a16="http://schemas.microsoft.com/office/drawing/2014/main" id="{B99F3D46-B61B-F90A-F4CD-E72C35282B91}"/>
              </a:ext>
            </a:extLst>
          </p:cNvPr>
          <p:cNvSpPr>
            <a:spLocks noGrp="1"/>
          </p:cNvSpPr>
          <p:nvPr>
            <p:ph sz="half" idx="2"/>
          </p:nvPr>
        </p:nvSpPr>
        <p:spPr>
          <a:xfrm>
            <a:off x="772470" y="2892152"/>
            <a:ext cx="5157787" cy="3684588"/>
          </a:xfrm>
        </p:spPr>
        <p:txBody>
          <a:bodyPr>
            <a:normAutofit/>
          </a:bodyPr>
          <a:lstStyle/>
          <a:p>
            <a:pPr marL="0" indent="0">
              <a:buNone/>
            </a:pPr>
            <a:r>
              <a:rPr lang="en-GB" b="0" i="0" dirty="0">
                <a:solidFill>
                  <a:srgbClr val="001D35"/>
                </a:solidFill>
                <a:effectLst/>
                <a:latin typeface="Calibri" panose="020F0502020204030204" pitchFamily="34" charset="0"/>
                <a:cs typeface="Calibri" panose="020F0502020204030204" pitchFamily="34" charset="0"/>
              </a:rPr>
              <a:t>involve </a:t>
            </a:r>
            <a:r>
              <a:rPr lang="en-GB" dirty="0">
                <a:latin typeface="Calibri" panose="020F0502020204030204" pitchFamily="34" charset="0"/>
                <a:cs typeface="Calibri" panose="020F0502020204030204" pitchFamily="34" charset="0"/>
              </a:rPr>
              <a:t>observing people, events, or physical characteristics in their </a:t>
            </a:r>
            <a:r>
              <a:rPr lang="en-GB" b="1" dirty="0">
                <a:latin typeface="Calibri" panose="020F0502020204030204" pitchFamily="34" charset="0"/>
                <a:cs typeface="Calibri" panose="020F0502020204030204" pitchFamily="34" charset="0"/>
              </a:rPr>
              <a:t>natural setting. </a:t>
            </a:r>
          </a:p>
          <a:p>
            <a:pPr marL="0" indent="0">
              <a:buNone/>
            </a:pPr>
            <a:r>
              <a:rPr lang="en-GB" i="0" dirty="0">
                <a:solidFill>
                  <a:srgbClr val="202124"/>
                </a:solidFill>
                <a:effectLst/>
                <a:latin typeface="Calibri" panose="020F0502020204030204" pitchFamily="34" charset="0"/>
                <a:cs typeface="Calibri" panose="020F0502020204030204" pitchFamily="34" charset="0"/>
              </a:rPr>
              <a:t>They are made when you use your senses to observe the results.</a:t>
            </a:r>
            <a:endParaRPr lang="en-GB" dirty="0">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6C7D1987-2B82-19F8-0102-07765624E8CB}"/>
              </a:ext>
            </a:extLst>
          </p:cNvPr>
          <p:cNvSpPr>
            <a:spLocks noGrp="1"/>
          </p:cNvSpPr>
          <p:nvPr>
            <p:ph type="body" sz="quarter" idx="3"/>
          </p:nvPr>
        </p:nvSpPr>
        <p:spPr/>
        <p:txBody>
          <a:bodyPr/>
          <a:lstStyle/>
          <a:p>
            <a:r>
              <a:rPr lang="en-GB" i="0" dirty="0">
                <a:solidFill>
                  <a:srgbClr val="202124"/>
                </a:solidFill>
                <a:effectLst/>
                <a:latin typeface="arial" panose="020B0604020202020204" pitchFamily="34" charset="0"/>
              </a:rPr>
              <a:t>Quantitative observations…</a:t>
            </a:r>
            <a:endParaRPr lang="en-GB" dirty="0"/>
          </a:p>
        </p:txBody>
      </p:sp>
      <p:sp>
        <p:nvSpPr>
          <p:cNvPr id="9" name="Content Placeholder 8">
            <a:extLst>
              <a:ext uri="{FF2B5EF4-FFF2-40B4-BE49-F238E27FC236}">
                <a16:creationId xmlns:a16="http://schemas.microsoft.com/office/drawing/2014/main" id="{DF360E51-6850-DB38-8216-05E07754F956}"/>
              </a:ext>
            </a:extLst>
          </p:cNvPr>
          <p:cNvSpPr>
            <a:spLocks noGrp="1"/>
          </p:cNvSpPr>
          <p:nvPr>
            <p:ph sz="quarter" idx="4"/>
          </p:nvPr>
        </p:nvSpPr>
        <p:spPr>
          <a:xfrm>
            <a:off x="6236342" y="2892152"/>
            <a:ext cx="5183188" cy="3684588"/>
          </a:xfrm>
        </p:spPr>
        <p:txBody>
          <a:bodyPr>
            <a:normAutofit/>
          </a:bodyPr>
          <a:lstStyle/>
          <a:p>
            <a:pPr marL="0" indent="0">
              <a:buNone/>
            </a:pPr>
            <a:r>
              <a:rPr lang="en-GB" b="1" dirty="0">
                <a:solidFill>
                  <a:srgbClr val="202124"/>
                </a:solidFill>
                <a:latin typeface="Calibri" panose="020F0502020204030204" pitchFamily="34" charset="0"/>
                <a:cs typeface="Calibri" panose="020F0502020204030204" pitchFamily="34" charset="0"/>
              </a:rPr>
              <a:t>could</a:t>
            </a:r>
            <a:r>
              <a:rPr lang="en-GB" dirty="0">
                <a:solidFill>
                  <a:srgbClr val="202124"/>
                </a:solidFill>
                <a:latin typeface="Calibri" panose="020F0502020204030204" pitchFamily="34" charset="0"/>
                <a:cs typeface="Calibri" panose="020F0502020204030204" pitchFamily="34" charset="0"/>
              </a:rPr>
              <a:t> be</a:t>
            </a:r>
            <a:r>
              <a:rPr lang="en-GB" b="0" i="0" dirty="0">
                <a:solidFill>
                  <a:srgbClr val="202124"/>
                </a:solidFill>
                <a:effectLst/>
                <a:latin typeface="Calibri" panose="020F0502020204030204" pitchFamily="34" charset="0"/>
                <a:cs typeface="Calibri" panose="020F0502020204030204" pitchFamily="34" charset="0"/>
              </a:rPr>
              <a:t> made with instruments such as rulers, cylinders, beakers and thermometers. </a:t>
            </a:r>
          </a:p>
          <a:p>
            <a:pPr marL="0" indent="0">
              <a:buNone/>
            </a:pPr>
            <a:r>
              <a:rPr lang="en-GB" b="0" i="0" dirty="0">
                <a:solidFill>
                  <a:srgbClr val="202124"/>
                </a:solidFill>
                <a:effectLst/>
                <a:latin typeface="Calibri" panose="020F0502020204030204" pitchFamily="34" charset="0"/>
                <a:cs typeface="Calibri" panose="020F0502020204030204" pitchFamily="34" charset="0"/>
              </a:rPr>
              <a:t>These results are measurable.</a:t>
            </a:r>
          </a:p>
          <a:p>
            <a:pPr marL="0" indent="0">
              <a:buNone/>
            </a:pPr>
            <a:endParaRPr lang="en-GB" dirty="0">
              <a:solidFill>
                <a:srgbClr val="202124"/>
              </a:solidFill>
              <a:latin typeface="Calibri" panose="020F0502020204030204" pitchFamily="34" charset="0"/>
              <a:cs typeface="Calibri" panose="020F0502020204030204" pitchFamily="34" charset="0"/>
            </a:endParaRPr>
          </a:p>
          <a:p>
            <a:pPr marL="0" indent="0">
              <a:buNone/>
            </a:pPr>
            <a:r>
              <a:rPr lang="en-GB" dirty="0">
                <a:solidFill>
                  <a:srgbClr val="202124"/>
                </a:solidFill>
                <a:latin typeface="Calibri" panose="020F0502020204030204" pitchFamily="34" charset="0"/>
                <a:cs typeface="Calibri" panose="020F0502020204030204" pitchFamily="34" charset="0"/>
              </a:rPr>
              <a:t>OR…..</a:t>
            </a:r>
            <a:endParaRPr lang="en-GB" dirty="0">
              <a:latin typeface="Calibri" panose="020F0502020204030204" pitchFamily="34" charset="0"/>
              <a:cs typeface="Calibri" panose="020F0502020204030204" pitchFamily="34" charset="0"/>
            </a:endParaRPr>
          </a:p>
        </p:txBody>
      </p:sp>
      <p:pic>
        <p:nvPicPr>
          <p:cNvPr id="4" name="Picture 3" descr="A group of beakers with different colored liquids&#10;&#10;Description automatically generated">
            <a:extLst>
              <a:ext uri="{FF2B5EF4-FFF2-40B4-BE49-F238E27FC236}">
                <a16:creationId xmlns:a16="http://schemas.microsoft.com/office/drawing/2014/main" id="{14D2FE02-D1C3-C322-DABE-C6F7F76ADB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64301" y="5260701"/>
            <a:ext cx="2401342" cy="1316038"/>
          </a:xfrm>
          <a:prstGeom prst="rect">
            <a:avLst/>
          </a:prstGeom>
        </p:spPr>
      </p:pic>
      <p:pic>
        <p:nvPicPr>
          <p:cNvPr id="10" name="Picture 9">
            <a:extLst>
              <a:ext uri="{FF2B5EF4-FFF2-40B4-BE49-F238E27FC236}">
                <a16:creationId xmlns:a16="http://schemas.microsoft.com/office/drawing/2014/main" id="{37F6A062-CE86-FA6A-B096-4242555250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357" y="5394384"/>
            <a:ext cx="2095118" cy="1182355"/>
          </a:xfrm>
          <a:prstGeom prst="rect">
            <a:avLst/>
          </a:prstGeom>
        </p:spPr>
      </p:pic>
    </p:spTree>
    <p:extLst>
      <p:ext uri="{BB962C8B-B14F-4D97-AF65-F5344CB8AC3E}">
        <p14:creationId xmlns:p14="http://schemas.microsoft.com/office/powerpoint/2010/main" val="3886854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60B69-1564-93B7-BB7E-61D749792447}"/>
              </a:ext>
            </a:extLst>
          </p:cNvPr>
          <p:cNvSpPr>
            <a:spLocks noGrp="1"/>
          </p:cNvSpPr>
          <p:nvPr>
            <p:ph type="title"/>
          </p:nvPr>
        </p:nvSpPr>
        <p:spPr/>
        <p:txBody>
          <a:bodyPr/>
          <a:lstStyle/>
          <a:p>
            <a:r>
              <a:rPr lang="en-GB" i="0" dirty="0">
                <a:solidFill>
                  <a:srgbClr val="202124"/>
                </a:solidFill>
                <a:effectLst/>
                <a:latin typeface="arial" panose="020B0604020202020204" pitchFamily="34" charset="0"/>
              </a:rPr>
              <a:t>Quantitative observations…</a:t>
            </a:r>
            <a:endParaRPr lang="en-GB" dirty="0"/>
          </a:p>
        </p:txBody>
      </p:sp>
      <p:sp>
        <p:nvSpPr>
          <p:cNvPr id="4" name="Content Placeholder 3">
            <a:extLst>
              <a:ext uri="{FF2B5EF4-FFF2-40B4-BE49-F238E27FC236}">
                <a16:creationId xmlns:a16="http://schemas.microsoft.com/office/drawing/2014/main" id="{396169CB-E500-F1D2-AC4D-27C88D024C03}"/>
              </a:ext>
            </a:extLst>
          </p:cNvPr>
          <p:cNvSpPr>
            <a:spLocks noGrp="1"/>
          </p:cNvSpPr>
          <p:nvPr>
            <p:ph idx="1"/>
          </p:nvPr>
        </p:nvSpPr>
        <p:spPr>
          <a:xfrm>
            <a:off x="509587" y="2141537"/>
            <a:ext cx="10515600" cy="4351338"/>
          </a:xfrm>
        </p:spPr>
        <p:txBody>
          <a:bodyPr>
            <a:normAutofit/>
          </a:bodyPr>
          <a:lstStyle/>
          <a:p>
            <a:pPr marL="0" indent="0">
              <a:buNone/>
            </a:pPr>
            <a:r>
              <a:rPr lang="en-GB" sz="3000" dirty="0">
                <a:solidFill>
                  <a:srgbClr val="222222"/>
                </a:solidFill>
                <a:latin typeface="Calibri" panose="020F0502020204030204" pitchFamily="34" charset="0"/>
                <a:cs typeface="Calibri" panose="020F0502020204030204" pitchFamily="34" charset="0"/>
              </a:rPr>
              <a:t>could include </a:t>
            </a:r>
            <a:r>
              <a:rPr lang="en-GB" sz="3000" b="1" dirty="0">
                <a:solidFill>
                  <a:srgbClr val="222222"/>
                </a:solidFill>
                <a:latin typeface="Calibri" panose="020F0502020204030204" pitchFamily="34" charset="0"/>
                <a:cs typeface="Calibri" panose="020F0502020204030204" pitchFamily="34" charset="0"/>
              </a:rPr>
              <a:t>s</a:t>
            </a:r>
            <a:r>
              <a:rPr lang="en-GB" sz="3000" b="1" i="0" dirty="0">
                <a:solidFill>
                  <a:srgbClr val="222222"/>
                </a:solidFill>
                <a:effectLst/>
                <a:latin typeface="Calibri" panose="020F0502020204030204" pitchFamily="34" charset="0"/>
                <a:cs typeface="Calibri" panose="020F0502020204030204" pitchFamily="34" charset="0"/>
              </a:rPr>
              <a:t>ystematic observation </a:t>
            </a:r>
            <a:r>
              <a:rPr lang="en-GB" sz="3000" b="0" i="0" dirty="0">
                <a:solidFill>
                  <a:srgbClr val="222222"/>
                </a:solidFill>
                <a:effectLst/>
                <a:latin typeface="Calibri" panose="020F0502020204030204" pitchFamily="34" charset="0"/>
                <a:cs typeface="Calibri" panose="020F0502020204030204" pitchFamily="34" charset="0"/>
              </a:rPr>
              <a:t>- used to count how often a particular phenomenon is observed.</a:t>
            </a:r>
          </a:p>
          <a:p>
            <a:pPr marL="0" indent="0">
              <a:buNone/>
            </a:pPr>
            <a:endParaRPr lang="en-GB" sz="3000" dirty="0">
              <a:solidFill>
                <a:srgbClr val="222222"/>
              </a:solidFill>
              <a:latin typeface="Calibri" panose="020F0502020204030204" pitchFamily="34" charset="0"/>
              <a:cs typeface="Calibri" panose="020F0502020204030204" pitchFamily="34" charset="0"/>
            </a:endParaRPr>
          </a:p>
          <a:p>
            <a:pPr marL="0" indent="0">
              <a:buNone/>
            </a:pPr>
            <a:r>
              <a:rPr lang="en-GB" sz="3000" b="0" i="0" dirty="0">
                <a:solidFill>
                  <a:srgbClr val="222222"/>
                </a:solidFill>
                <a:effectLst/>
                <a:latin typeface="Calibri" panose="020F0502020204030204" pitchFamily="34" charset="0"/>
                <a:cs typeface="Calibri" panose="020F0502020204030204" pitchFamily="34" charset="0"/>
              </a:rPr>
              <a:t>The items and the manner of the observation are well defined; e.g. using a tick-box system or assigning a score to the observation. </a:t>
            </a:r>
            <a:endParaRPr lang="en-GB" sz="3000"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D9B11EDD-B33D-AF5A-CD61-B6F18453EA5F}"/>
              </a:ext>
            </a:extLst>
          </p:cNvPr>
          <p:cNvSpPr txBox="1"/>
          <p:nvPr/>
        </p:nvSpPr>
        <p:spPr>
          <a:xfrm>
            <a:off x="8874728" y="252441"/>
            <a:ext cx="3069665" cy="1754326"/>
          </a:xfrm>
          <a:prstGeom prst="rect">
            <a:avLst/>
          </a:prstGeom>
          <a:noFill/>
          <a:ln>
            <a:solidFill>
              <a:schemeClr val="accent1"/>
            </a:solidFill>
          </a:ln>
        </p:spPr>
        <p:txBody>
          <a:bodyPr wrap="square" rtlCol="0">
            <a:spAutoFit/>
          </a:bodyPr>
          <a:lstStyle/>
          <a:p>
            <a:r>
              <a:rPr lang="en-GB" b="0" i="0" dirty="0">
                <a:solidFill>
                  <a:srgbClr val="222222"/>
                </a:solidFill>
                <a:effectLst/>
                <a:latin typeface="poppins" panose="00000500000000000000" pitchFamily="2" charset="0"/>
              </a:rPr>
              <a:t>Quantitative observation is used when the researcher wants to be able to numerically describe the phenomenon (Ellis, 2022)</a:t>
            </a:r>
            <a:endParaRPr lang="en-GB" dirty="0"/>
          </a:p>
        </p:txBody>
      </p:sp>
      <p:sp>
        <p:nvSpPr>
          <p:cNvPr id="8" name="TextBox 7">
            <a:extLst>
              <a:ext uri="{FF2B5EF4-FFF2-40B4-BE49-F238E27FC236}">
                <a16:creationId xmlns:a16="http://schemas.microsoft.com/office/drawing/2014/main" id="{B1A73585-1A68-958D-3CB0-3CCB8E9EA404}"/>
              </a:ext>
            </a:extLst>
          </p:cNvPr>
          <p:cNvSpPr txBox="1"/>
          <p:nvPr/>
        </p:nvSpPr>
        <p:spPr>
          <a:xfrm>
            <a:off x="9649978" y="6378360"/>
            <a:ext cx="2294415" cy="338554"/>
          </a:xfrm>
          <a:prstGeom prst="rect">
            <a:avLst/>
          </a:prstGeom>
          <a:noFill/>
          <a:ln>
            <a:solidFill>
              <a:schemeClr val="accent1"/>
            </a:solidFill>
          </a:ln>
        </p:spPr>
        <p:txBody>
          <a:bodyPr wrap="square" rtlCol="0">
            <a:spAutoFit/>
          </a:bodyPr>
          <a:lstStyle/>
          <a:p>
            <a:r>
              <a:rPr lang="en-GB" sz="800" b="0" i="0" dirty="0">
                <a:solidFill>
                  <a:srgbClr val="222222"/>
                </a:solidFill>
                <a:effectLst/>
                <a:latin typeface="poppins" panose="00000500000000000000" pitchFamily="2" charset="0"/>
              </a:rPr>
              <a:t>Ellis P (2022) </a:t>
            </a:r>
            <a:r>
              <a:rPr lang="en-GB" sz="800" b="0" i="1" dirty="0">
                <a:solidFill>
                  <a:srgbClr val="222222"/>
                </a:solidFill>
                <a:effectLst/>
                <a:latin typeface="poppins" panose="00000500000000000000" pitchFamily="2" charset="0"/>
              </a:rPr>
              <a:t>Understanding Research for Nursing Students</a:t>
            </a:r>
            <a:r>
              <a:rPr lang="en-GB" sz="800" b="0" i="0" dirty="0">
                <a:solidFill>
                  <a:srgbClr val="222222"/>
                </a:solidFill>
                <a:effectLst/>
                <a:latin typeface="poppins" panose="00000500000000000000" pitchFamily="2" charset="0"/>
              </a:rPr>
              <a:t> (5th edn) London: Sage.</a:t>
            </a:r>
            <a:endParaRPr lang="en-GB" sz="800" dirty="0"/>
          </a:p>
        </p:txBody>
      </p:sp>
      <p:pic>
        <p:nvPicPr>
          <p:cNvPr id="5" name="Picture 4" descr="A close-up of a form&#10;&#10;Description automatically generated">
            <a:extLst>
              <a:ext uri="{FF2B5EF4-FFF2-40B4-BE49-F238E27FC236}">
                <a16:creationId xmlns:a16="http://schemas.microsoft.com/office/drawing/2014/main" id="{E5EA4F7C-DFD4-9F32-060C-56BA64A269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875" y="4659880"/>
            <a:ext cx="2572919" cy="1832995"/>
          </a:xfrm>
          <a:prstGeom prst="rect">
            <a:avLst/>
          </a:prstGeom>
          <a:ln>
            <a:solidFill>
              <a:schemeClr val="accent6"/>
            </a:solidFill>
          </a:ln>
        </p:spPr>
      </p:pic>
      <p:pic>
        <p:nvPicPr>
          <p:cNvPr id="9" name="Picture 8" descr="A white sheet with green text&#10;&#10;Description automatically generated">
            <a:extLst>
              <a:ext uri="{FF2B5EF4-FFF2-40B4-BE49-F238E27FC236}">
                <a16:creationId xmlns:a16="http://schemas.microsoft.com/office/drawing/2014/main" id="{889B7D33-1A49-D071-8095-B3BE604EA2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4659880"/>
            <a:ext cx="2484119" cy="1832995"/>
          </a:xfrm>
          <a:prstGeom prst="rect">
            <a:avLst/>
          </a:prstGeom>
          <a:ln>
            <a:solidFill>
              <a:schemeClr val="accent6"/>
            </a:solidFill>
          </a:ln>
        </p:spPr>
      </p:pic>
    </p:spTree>
    <p:extLst>
      <p:ext uri="{BB962C8B-B14F-4D97-AF65-F5344CB8AC3E}">
        <p14:creationId xmlns:p14="http://schemas.microsoft.com/office/powerpoint/2010/main" val="34922451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32413" y="678382"/>
            <a:ext cx="8267296" cy="1446550"/>
          </a:xfrm>
        </p:spPr>
        <p:txBody>
          <a:bodyPr/>
          <a:lstStyle/>
          <a:p>
            <a:pPr>
              <a:buClr>
                <a:schemeClr val="accent6">
                  <a:lumMod val="75000"/>
                </a:schemeClr>
              </a:buClr>
              <a:defRPr/>
            </a:pPr>
            <a:r>
              <a:rPr lang="en-US" altLang="en-US" dirty="0">
                <a:ea typeface="+mj-ea"/>
                <a:cs typeface="Arial" panose="020B0604020202020204" pitchFamily="34" charset="0"/>
              </a:rPr>
              <a:t>Types of Observation</a:t>
            </a:r>
          </a:p>
        </p:txBody>
      </p:sp>
      <p:sp>
        <p:nvSpPr>
          <p:cNvPr id="27651" name="Rectangle 3"/>
          <p:cNvSpPr>
            <a:spLocks noGrp="1" noChangeArrowheads="1"/>
          </p:cNvSpPr>
          <p:nvPr>
            <p:ph idx="1"/>
          </p:nvPr>
        </p:nvSpPr>
        <p:spPr>
          <a:xfrm>
            <a:off x="1391060" y="2139309"/>
            <a:ext cx="8267296" cy="3188586"/>
          </a:xfrm>
        </p:spPr>
        <p:txBody>
          <a:bodyPr/>
          <a:lstStyle/>
          <a:p>
            <a:pPr eaLnBrk="1" hangingPunct="1">
              <a:buFontTx/>
              <a:buNone/>
            </a:pPr>
            <a:r>
              <a:rPr lang="en-US" sz="2600" dirty="0">
                <a:latin typeface="Arial" pitchFamily="-105" charset="0"/>
                <a:ea typeface="Arial" pitchFamily="-105" charset="0"/>
                <a:cs typeface="Arial" pitchFamily="-105" charset="0"/>
              </a:rPr>
              <a:t>	  Structured   			        	Unstructured</a:t>
            </a:r>
          </a:p>
        </p:txBody>
      </p:sp>
      <p:sp>
        <p:nvSpPr>
          <p:cNvPr id="27653" name="Text Box 5"/>
          <p:cNvSpPr txBox="1">
            <a:spLocks noChangeArrowheads="1"/>
          </p:cNvSpPr>
          <p:nvPr/>
        </p:nvSpPr>
        <p:spPr bwMode="auto">
          <a:xfrm>
            <a:off x="3477849" y="5968800"/>
            <a:ext cx="5288261" cy="707886"/>
          </a:xfrm>
          <a:prstGeom prst="rect">
            <a:avLst/>
          </a:prstGeom>
          <a:noFill/>
          <a:ln w="9525">
            <a:solidFill>
              <a:schemeClr val="accent1"/>
            </a:solidFill>
            <a:miter lim="800000"/>
            <a:headEnd/>
            <a:tailEnd/>
          </a:ln>
        </p:spPr>
        <p:txBody>
          <a:bodyPr wrap="square">
            <a:prstTxWarp prst="textNoShape">
              <a:avLst/>
            </a:prstTxWarp>
            <a:spAutoFit/>
          </a:bodyPr>
          <a:lstStyle/>
          <a:p>
            <a:pPr eaLnBrk="0" hangingPunct="0">
              <a:spcBef>
                <a:spcPct val="50000"/>
              </a:spcBef>
            </a:pPr>
            <a:r>
              <a:rPr lang="en-US" sz="2000" i="1" dirty="0">
                <a:latin typeface="Arial" pitchFamily="-105" charset="0"/>
              </a:rPr>
              <a:t>Observing what does not happen may be as important as observing what does happen.</a:t>
            </a:r>
            <a:endParaRPr lang="en-US" sz="2000" i="1" dirty="0"/>
          </a:p>
        </p:txBody>
      </p:sp>
      <p:sp>
        <p:nvSpPr>
          <p:cNvPr id="27654" name="Text Box 6"/>
          <p:cNvSpPr txBox="1">
            <a:spLocks noChangeArrowheads="1"/>
          </p:cNvSpPr>
          <p:nvPr/>
        </p:nvSpPr>
        <p:spPr bwMode="auto">
          <a:xfrm>
            <a:off x="2070592" y="5032399"/>
            <a:ext cx="1697621" cy="461665"/>
          </a:xfrm>
          <a:prstGeom prst="rect">
            <a:avLst/>
          </a:prstGeom>
          <a:noFill/>
          <a:ln w="9525">
            <a:solidFill>
              <a:schemeClr val="accent1"/>
            </a:solidFill>
            <a:miter lim="800000"/>
            <a:headEnd/>
            <a:tailEnd/>
          </a:ln>
        </p:spPr>
        <p:txBody>
          <a:bodyPr wrap="square">
            <a:prstTxWarp prst="textNoShape">
              <a:avLst/>
            </a:prstTxWarp>
            <a:spAutoFit/>
          </a:bodyPr>
          <a:lstStyle/>
          <a:p>
            <a:pPr eaLnBrk="0" hangingPunct="0">
              <a:spcBef>
                <a:spcPct val="50000"/>
              </a:spcBef>
            </a:pPr>
            <a:r>
              <a:rPr lang="en-US" sz="2400" dirty="0">
                <a:latin typeface="Albertus Extra Bold" charset="0"/>
              </a:rPr>
              <a:t>Looking for</a:t>
            </a:r>
            <a:endParaRPr lang="en-US" sz="2400" dirty="0"/>
          </a:p>
        </p:txBody>
      </p:sp>
      <p:sp>
        <p:nvSpPr>
          <p:cNvPr id="27655" name="Text Box 7"/>
          <p:cNvSpPr txBox="1">
            <a:spLocks noChangeArrowheads="1"/>
          </p:cNvSpPr>
          <p:nvPr/>
        </p:nvSpPr>
        <p:spPr bwMode="auto">
          <a:xfrm>
            <a:off x="7968937" y="5062041"/>
            <a:ext cx="1594347" cy="461665"/>
          </a:xfrm>
          <a:prstGeom prst="rect">
            <a:avLst/>
          </a:prstGeom>
          <a:noFill/>
          <a:ln w="9525">
            <a:solidFill>
              <a:schemeClr val="accent1"/>
            </a:solidFill>
            <a:miter lim="800000"/>
            <a:headEnd/>
            <a:tailEnd/>
          </a:ln>
        </p:spPr>
        <p:txBody>
          <a:bodyPr wrap="square">
            <a:prstTxWarp prst="textNoShape">
              <a:avLst/>
            </a:prstTxWarp>
            <a:spAutoFit/>
          </a:bodyPr>
          <a:lstStyle/>
          <a:p>
            <a:pPr eaLnBrk="0" hangingPunct="0">
              <a:spcBef>
                <a:spcPct val="50000"/>
              </a:spcBef>
            </a:pPr>
            <a:r>
              <a:rPr lang="en-US" sz="2400" dirty="0">
                <a:latin typeface="Albertus Extra Bold" charset="0"/>
              </a:rPr>
              <a:t>Looking at</a:t>
            </a:r>
            <a:endParaRPr lang="en-US" sz="2400" dirty="0"/>
          </a:p>
        </p:txBody>
      </p:sp>
      <p:sp>
        <p:nvSpPr>
          <p:cNvPr id="27656" name="TextBox 7"/>
          <p:cNvSpPr txBox="1">
            <a:spLocks noChangeArrowheads="1"/>
          </p:cNvSpPr>
          <p:nvPr/>
        </p:nvSpPr>
        <p:spPr bwMode="auto">
          <a:xfrm>
            <a:off x="565149" y="3031289"/>
            <a:ext cx="4705219" cy="1938992"/>
          </a:xfrm>
          <a:prstGeom prst="rect">
            <a:avLst/>
          </a:prstGeom>
          <a:noFill/>
          <a:ln w="9525">
            <a:noFill/>
            <a:miter lim="800000"/>
            <a:headEnd/>
            <a:tailEnd/>
          </a:ln>
        </p:spPr>
        <p:txBody>
          <a:bodyPr wrap="square">
            <a:prstTxWarp prst="textNoShape">
              <a:avLst/>
            </a:prstTxWarp>
            <a:spAutoFit/>
          </a:bodyPr>
          <a:lstStyle/>
          <a:p>
            <a:r>
              <a:rPr lang="en-US" sz="2000" dirty="0">
                <a:solidFill>
                  <a:srgbClr val="B13F9A"/>
                </a:solidFill>
                <a:latin typeface="Arial" pitchFamily="-105" charset="0"/>
              </a:rPr>
              <a:t>Sometimes we have something specific we want to observe – leadership skills; level of participation etc.   </a:t>
            </a:r>
          </a:p>
          <a:p>
            <a:r>
              <a:rPr lang="en-US" sz="2000" dirty="0">
                <a:solidFill>
                  <a:srgbClr val="B13F9A"/>
                </a:solidFill>
                <a:latin typeface="Arial" pitchFamily="-105" charset="0"/>
              </a:rPr>
              <a:t>We use a structured, preset guide (schedule) of what to observe or a checklist.  </a:t>
            </a:r>
          </a:p>
        </p:txBody>
      </p:sp>
      <p:sp>
        <p:nvSpPr>
          <p:cNvPr id="27657" name="TextBox 8"/>
          <p:cNvSpPr txBox="1">
            <a:spLocks noChangeArrowheads="1"/>
          </p:cNvSpPr>
          <p:nvPr/>
        </p:nvSpPr>
        <p:spPr bwMode="auto">
          <a:xfrm>
            <a:off x="6604742" y="3031289"/>
            <a:ext cx="4457816" cy="1938992"/>
          </a:xfrm>
          <a:prstGeom prst="rect">
            <a:avLst/>
          </a:prstGeom>
          <a:noFill/>
          <a:ln w="9525">
            <a:noFill/>
            <a:miter lim="800000"/>
            <a:headEnd/>
            <a:tailEnd/>
          </a:ln>
        </p:spPr>
        <p:txBody>
          <a:bodyPr wrap="square">
            <a:prstTxWarp prst="textNoShape">
              <a:avLst/>
            </a:prstTxWarp>
            <a:spAutoFit/>
          </a:bodyPr>
          <a:lstStyle/>
          <a:p>
            <a:r>
              <a:rPr lang="en-US" sz="2000" dirty="0">
                <a:solidFill>
                  <a:srgbClr val="B13F9A"/>
                </a:solidFill>
                <a:latin typeface="Arial" pitchFamily="-105" charset="0"/>
              </a:rPr>
              <a:t>Sometimes we want to see what is naturally occurring or exists without predetermined ideas.  We use have an open-ended approach to observation and record all that we observe.</a:t>
            </a:r>
          </a:p>
        </p:txBody>
      </p:sp>
    </p:spTree>
    <p:extLst>
      <p:ext uri="{BB962C8B-B14F-4D97-AF65-F5344CB8AC3E}">
        <p14:creationId xmlns:p14="http://schemas.microsoft.com/office/powerpoint/2010/main" val="14253930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57345" y="329184"/>
            <a:ext cx="6891527" cy="1783080"/>
          </a:xfrm>
        </p:spPr>
        <p:txBody>
          <a:bodyPr anchor="b">
            <a:normAutofit/>
          </a:bodyPr>
          <a:lstStyle/>
          <a:p>
            <a:pPr eaLnBrk="1" hangingPunct="1">
              <a:defRPr/>
            </a:pPr>
            <a:r>
              <a:rPr lang="en-US" sz="5400" dirty="0">
                <a:ea typeface="+mj-ea"/>
                <a:cs typeface="+mj-cs"/>
              </a:rPr>
              <a:t>Your role in observation</a:t>
            </a:r>
            <a:br>
              <a:rPr lang="en-US" sz="5400" dirty="0">
                <a:ea typeface="+mj-ea"/>
                <a:cs typeface="+mj-cs"/>
              </a:rPr>
            </a:br>
            <a:endParaRPr lang="en-US" sz="5400" dirty="0">
              <a:ea typeface="+mj-ea"/>
              <a:cs typeface="+mj-cs"/>
            </a:endParaRPr>
          </a:p>
        </p:txBody>
      </p:sp>
      <p:pic>
        <p:nvPicPr>
          <p:cNvPr id="29701" name="Picture 29700" descr="Large skydiving group mid-air">
            <a:extLst>
              <a:ext uri="{FF2B5EF4-FFF2-40B4-BE49-F238E27FC236}">
                <a16:creationId xmlns:a16="http://schemas.microsoft.com/office/drawing/2014/main" id="{EED1B05B-C228-37A2-2BC5-7C99C6FC5317}"/>
              </a:ext>
            </a:extLst>
          </p:cNvPr>
          <p:cNvPicPr>
            <a:picLocks noChangeAspect="1"/>
          </p:cNvPicPr>
          <p:nvPr/>
        </p:nvPicPr>
        <p:blipFill rotWithShape="1">
          <a:blip r:embed="rId2"/>
          <a:srcRect l="28003" r="26836"/>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9699" name="Rectangle 3"/>
          <p:cNvSpPr>
            <a:spLocks noGrp="1" noChangeArrowheads="1"/>
          </p:cNvSpPr>
          <p:nvPr>
            <p:ph idx="1"/>
          </p:nvPr>
        </p:nvSpPr>
        <p:spPr>
          <a:xfrm>
            <a:off x="4936638" y="2706624"/>
            <a:ext cx="7180564" cy="3483864"/>
          </a:xfrm>
        </p:spPr>
        <p:txBody>
          <a:bodyPr>
            <a:noAutofit/>
          </a:bodyPr>
          <a:lstStyle/>
          <a:p>
            <a:pPr eaLnBrk="1" hangingPunct="1">
              <a:buNone/>
            </a:pPr>
            <a:r>
              <a:rPr lang="en-US" sz="2200" dirty="0"/>
              <a:t>A choice between:</a:t>
            </a:r>
          </a:p>
          <a:p>
            <a:pPr marL="0" indent="0">
              <a:buNone/>
            </a:pPr>
            <a:r>
              <a:rPr lang="en-US" sz="2200" dirty="0"/>
              <a:t>*Non-participant observation - Researcher is not part of the activity taking place, but simply observes. </a:t>
            </a:r>
          </a:p>
          <a:p>
            <a:pPr marL="0" indent="0">
              <a:buNone/>
            </a:pPr>
            <a:r>
              <a:rPr lang="en-US" sz="2200" dirty="0"/>
              <a:t>*Participant observation - Researcher takes part in community, organisation or activity. Researcher attempts to learn what it is like to be part of the community, organisation, or participate in the activity.</a:t>
            </a:r>
          </a:p>
          <a:p>
            <a:pPr marL="0" indent="0" eaLnBrk="1" hangingPunct="1">
              <a:buNone/>
            </a:pPr>
            <a:endParaRPr lang="en-US" sz="2200" dirty="0"/>
          </a:p>
        </p:txBody>
      </p:sp>
    </p:spTree>
    <p:extLst>
      <p:ext uri="{BB962C8B-B14F-4D97-AF65-F5344CB8AC3E}">
        <p14:creationId xmlns:p14="http://schemas.microsoft.com/office/powerpoint/2010/main" val="445260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57345" y="329184"/>
            <a:ext cx="6891527" cy="1783080"/>
          </a:xfrm>
        </p:spPr>
        <p:txBody>
          <a:bodyPr anchor="b">
            <a:normAutofit/>
          </a:bodyPr>
          <a:lstStyle/>
          <a:p>
            <a:pPr eaLnBrk="1" hangingPunct="1">
              <a:defRPr/>
            </a:pPr>
            <a:r>
              <a:rPr lang="en-US" sz="5400" dirty="0">
                <a:ea typeface="+mj-ea"/>
                <a:cs typeface="+mj-cs"/>
              </a:rPr>
              <a:t>Your role in observation</a:t>
            </a:r>
            <a:br>
              <a:rPr lang="en-US" sz="5400" dirty="0">
                <a:ea typeface="+mj-ea"/>
                <a:cs typeface="+mj-cs"/>
              </a:rPr>
            </a:br>
            <a:endParaRPr lang="en-US" sz="5400" dirty="0">
              <a:ea typeface="+mj-ea"/>
              <a:cs typeface="+mj-cs"/>
            </a:endParaRPr>
          </a:p>
        </p:txBody>
      </p:sp>
      <p:pic>
        <p:nvPicPr>
          <p:cNvPr id="29701" name="Picture 29700" descr="Large skydiving group mid-air">
            <a:extLst>
              <a:ext uri="{FF2B5EF4-FFF2-40B4-BE49-F238E27FC236}">
                <a16:creationId xmlns:a16="http://schemas.microsoft.com/office/drawing/2014/main" id="{EED1B05B-C228-37A2-2BC5-7C99C6FC5317}"/>
              </a:ext>
            </a:extLst>
          </p:cNvPr>
          <p:cNvPicPr>
            <a:picLocks noChangeAspect="1"/>
          </p:cNvPicPr>
          <p:nvPr/>
        </p:nvPicPr>
        <p:blipFill rotWithShape="1">
          <a:blip r:embed="rId2"/>
          <a:srcRect l="28003" r="26836"/>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9699" name="Rectangle 3"/>
          <p:cNvSpPr>
            <a:spLocks noGrp="1" noChangeArrowheads="1"/>
          </p:cNvSpPr>
          <p:nvPr>
            <p:ph idx="1"/>
          </p:nvPr>
        </p:nvSpPr>
        <p:spPr>
          <a:xfrm>
            <a:off x="4936638" y="2706624"/>
            <a:ext cx="7180564" cy="3483864"/>
          </a:xfrm>
        </p:spPr>
        <p:txBody>
          <a:bodyPr>
            <a:noAutofit/>
          </a:bodyPr>
          <a:lstStyle/>
          <a:p>
            <a:pPr marL="0" indent="0">
              <a:buNone/>
            </a:pPr>
            <a:r>
              <a:rPr lang="en-US" sz="2200" dirty="0"/>
              <a:t>A choice between:</a:t>
            </a:r>
          </a:p>
          <a:p>
            <a:pPr marL="0" indent="0">
              <a:buNone/>
            </a:pPr>
            <a:r>
              <a:rPr lang="en-GB" sz="2200" b="0" i="0" dirty="0">
                <a:solidFill>
                  <a:srgbClr val="202124"/>
                </a:solidFill>
                <a:effectLst/>
                <a:latin typeface="Google Sans"/>
              </a:rPr>
              <a:t>*Overt observation = </a:t>
            </a:r>
            <a:r>
              <a:rPr lang="en-GB" sz="2200" b="0" i="0" dirty="0">
                <a:solidFill>
                  <a:srgbClr val="040C28"/>
                </a:solidFill>
                <a:effectLst/>
                <a:latin typeface="Google Sans"/>
              </a:rPr>
              <a:t>those being observed are aware of the fact that they are being observed</a:t>
            </a:r>
            <a:r>
              <a:rPr lang="en-GB" sz="2200" b="0" i="0" dirty="0">
                <a:solidFill>
                  <a:srgbClr val="202124"/>
                </a:solidFill>
                <a:effectLst/>
                <a:latin typeface="Google Sans"/>
              </a:rPr>
              <a:t>.</a:t>
            </a:r>
            <a:endParaRPr lang="en-US" sz="2200" b="0" i="0" dirty="0">
              <a:solidFill>
                <a:srgbClr val="202124"/>
              </a:solidFill>
              <a:effectLst/>
              <a:latin typeface="Google Sans"/>
            </a:endParaRPr>
          </a:p>
          <a:p>
            <a:pPr marL="0" indent="0">
              <a:buNone/>
            </a:pPr>
            <a:r>
              <a:rPr lang="en-GB" sz="2200" b="0" i="0" dirty="0">
                <a:solidFill>
                  <a:srgbClr val="202124"/>
                </a:solidFill>
                <a:effectLst/>
                <a:latin typeface="Google Sans"/>
              </a:rPr>
              <a:t>*Covert observation =</a:t>
            </a:r>
            <a:r>
              <a:rPr lang="en-GB" sz="2200" b="0" i="0" dirty="0">
                <a:solidFill>
                  <a:srgbClr val="040C28"/>
                </a:solidFill>
                <a:effectLst/>
                <a:latin typeface="Google Sans"/>
              </a:rPr>
              <a:t> the researcher is "undercover“; i.e. the participants are unaware that they are being observed</a:t>
            </a:r>
            <a:r>
              <a:rPr lang="en-GB" sz="2200" b="0" i="0" dirty="0">
                <a:solidFill>
                  <a:srgbClr val="202124"/>
                </a:solidFill>
                <a:effectLst/>
                <a:latin typeface="Google Sans"/>
              </a:rPr>
              <a:t>.</a:t>
            </a:r>
          </a:p>
          <a:p>
            <a:pPr marL="0" indent="0">
              <a:buNone/>
            </a:pPr>
            <a:endParaRPr lang="en-US" sz="2200" dirty="0"/>
          </a:p>
          <a:p>
            <a:pPr eaLnBrk="1" hangingPunct="1">
              <a:buNone/>
            </a:pPr>
            <a:r>
              <a:rPr lang="en-US" sz="2200" dirty="0"/>
              <a:t>If you are an overt, non-participant observer (i.e. ‘fly-on-the wall), how will you deal with interested participants?</a:t>
            </a:r>
          </a:p>
        </p:txBody>
      </p:sp>
    </p:spTree>
    <p:extLst>
      <p:ext uri="{BB962C8B-B14F-4D97-AF65-F5344CB8AC3E}">
        <p14:creationId xmlns:p14="http://schemas.microsoft.com/office/powerpoint/2010/main" val="36457689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DA99A6-54AD-4D3F-5DCA-A057D99FC9BC}"/>
              </a:ext>
            </a:extLst>
          </p:cNvPr>
          <p:cNvSpPr>
            <a:spLocks noGrp="1"/>
          </p:cNvSpPr>
          <p:nvPr>
            <p:ph type="title"/>
          </p:nvPr>
        </p:nvSpPr>
        <p:spPr>
          <a:xfrm>
            <a:off x="565149" y="638130"/>
            <a:ext cx="8267296" cy="1446550"/>
          </a:xfrm>
        </p:spPr>
        <p:txBody>
          <a:bodyPr>
            <a:normAutofit/>
          </a:bodyPr>
          <a:lstStyle/>
          <a:p>
            <a:r>
              <a:rPr lang="en-US" dirty="0"/>
              <a:t>OBSERVATION</a:t>
            </a:r>
            <a:endParaRPr lang="en-GB" dirty="0"/>
          </a:p>
        </p:txBody>
      </p:sp>
      <p:graphicFrame>
        <p:nvGraphicFramePr>
          <p:cNvPr id="7" name="Content Placeholder 2">
            <a:extLst>
              <a:ext uri="{FF2B5EF4-FFF2-40B4-BE49-F238E27FC236}">
                <a16:creationId xmlns:a16="http://schemas.microsoft.com/office/drawing/2014/main" id="{391045D6-D794-B221-2A0A-16421234A377}"/>
              </a:ext>
            </a:extLst>
          </p:cNvPr>
          <p:cNvGraphicFramePr>
            <a:graphicFrameLocks noGrp="1"/>
          </p:cNvGraphicFramePr>
          <p:nvPr>
            <p:ph idx="1"/>
          </p:nvPr>
        </p:nvGraphicFramePr>
        <p:xfrm>
          <a:off x="565149" y="2692400"/>
          <a:ext cx="10653184" cy="3187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Graphic 1" descr="Boardroom with solid fill">
            <a:extLst>
              <a:ext uri="{FF2B5EF4-FFF2-40B4-BE49-F238E27FC236}">
                <a16:creationId xmlns:a16="http://schemas.microsoft.com/office/drawing/2014/main" id="{A96C7DCB-AD31-6060-C824-62314C468D9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602552" y="229919"/>
            <a:ext cx="1284638" cy="1284638"/>
          </a:xfrm>
          <a:prstGeom prst="rect">
            <a:avLst/>
          </a:prstGeom>
        </p:spPr>
      </p:pic>
    </p:spTree>
    <p:extLst>
      <p:ext uri="{BB962C8B-B14F-4D97-AF65-F5344CB8AC3E}">
        <p14:creationId xmlns:p14="http://schemas.microsoft.com/office/powerpoint/2010/main" val="967231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9571A9F-FC6C-F156-D94B-BAA092088511}"/>
              </a:ext>
            </a:extLst>
          </p:cNvPr>
          <p:cNvSpPr>
            <a:spLocks noGrp="1"/>
          </p:cNvSpPr>
          <p:nvPr>
            <p:ph type="title"/>
          </p:nvPr>
        </p:nvSpPr>
        <p:spPr>
          <a:xfrm>
            <a:off x="453769" y="687050"/>
            <a:ext cx="10091328" cy="1446550"/>
          </a:xfrm>
        </p:spPr>
        <p:txBody>
          <a:bodyPr>
            <a:normAutofit/>
          </a:bodyPr>
          <a:lstStyle/>
          <a:p>
            <a:r>
              <a:rPr lang="en-US" dirty="0"/>
              <a:t>Advantages of Observation in Research</a:t>
            </a:r>
            <a:endParaRPr lang="en-GB" dirty="0"/>
          </a:p>
        </p:txBody>
      </p:sp>
      <p:sp>
        <p:nvSpPr>
          <p:cNvPr id="32770" name="Rectangle 2"/>
          <p:cNvSpPr>
            <a:spLocks noChangeArrowheads="1"/>
          </p:cNvSpPr>
          <p:nvPr/>
        </p:nvSpPr>
        <p:spPr bwMode="auto">
          <a:xfrm>
            <a:off x="2209800" y="457200"/>
            <a:ext cx="7772400" cy="1219200"/>
          </a:xfrm>
          <a:prstGeom prst="rect">
            <a:avLst/>
          </a:prstGeom>
          <a:noFill/>
          <a:ln w="12700">
            <a:noFill/>
            <a:miter lim="800000"/>
            <a:headEnd/>
            <a:tailEnd/>
          </a:ln>
        </p:spPr>
        <p:txBody>
          <a:bodyPr lIns="90488" tIns="44450" rIns="90488" bIns="44450" anchor="ctr">
            <a:prstTxWarp prst="textNoShape">
              <a:avLst/>
            </a:prstTxWarp>
          </a:bodyPr>
          <a:lstStyle/>
          <a:p>
            <a:pPr algn="ctr"/>
            <a:endParaRPr lang="en-US" sz="3200" dirty="0">
              <a:solidFill>
                <a:schemeClr val="tx2"/>
              </a:solidFill>
              <a:latin typeface="Trebuchet MS" pitchFamily="-105" charset="0"/>
            </a:endParaRPr>
          </a:p>
        </p:txBody>
      </p:sp>
      <p:graphicFrame>
        <p:nvGraphicFramePr>
          <p:cNvPr id="32772" name="Content Placeholder 4">
            <a:extLst>
              <a:ext uri="{FF2B5EF4-FFF2-40B4-BE49-F238E27FC236}">
                <a16:creationId xmlns:a16="http://schemas.microsoft.com/office/drawing/2014/main" id="{FF11035C-E4A9-05C0-740D-A0A4ED0E43A9}"/>
              </a:ext>
            </a:extLst>
          </p:cNvPr>
          <p:cNvGraphicFramePr>
            <a:graphicFrameLocks noGrp="1"/>
          </p:cNvGraphicFramePr>
          <p:nvPr>
            <p:ph idx="1"/>
          </p:nvPr>
        </p:nvGraphicFramePr>
        <p:xfrm>
          <a:off x="565149" y="2692400"/>
          <a:ext cx="10653184" cy="3187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76684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9571A9F-FC6C-F156-D94B-BAA092088511}"/>
              </a:ext>
            </a:extLst>
          </p:cNvPr>
          <p:cNvSpPr>
            <a:spLocks noGrp="1"/>
          </p:cNvSpPr>
          <p:nvPr>
            <p:ph type="title"/>
          </p:nvPr>
        </p:nvSpPr>
        <p:spPr>
          <a:xfrm>
            <a:off x="565149" y="737850"/>
            <a:ext cx="9109793" cy="1446550"/>
          </a:xfrm>
        </p:spPr>
        <p:txBody>
          <a:bodyPr>
            <a:normAutofit/>
          </a:bodyPr>
          <a:lstStyle/>
          <a:p>
            <a:r>
              <a:rPr lang="en-US" dirty="0"/>
              <a:t>Limitations of Observation Research</a:t>
            </a:r>
            <a:endParaRPr lang="en-GB" dirty="0"/>
          </a:p>
        </p:txBody>
      </p:sp>
      <p:sp>
        <p:nvSpPr>
          <p:cNvPr id="32770" name="Rectangle 2"/>
          <p:cNvSpPr>
            <a:spLocks noChangeArrowheads="1"/>
          </p:cNvSpPr>
          <p:nvPr/>
        </p:nvSpPr>
        <p:spPr bwMode="auto">
          <a:xfrm>
            <a:off x="2209800" y="457200"/>
            <a:ext cx="7772400" cy="1219200"/>
          </a:xfrm>
          <a:prstGeom prst="rect">
            <a:avLst/>
          </a:prstGeom>
          <a:noFill/>
          <a:ln w="12700">
            <a:noFill/>
            <a:miter lim="800000"/>
            <a:headEnd/>
            <a:tailEnd/>
          </a:ln>
        </p:spPr>
        <p:txBody>
          <a:bodyPr lIns="90488" tIns="44450" rIns="90488" bIns="44450" anchor="ctr">
            <a:prstTxWarp prst="textNoShape">
              <a:avLst/>
            </a:prstTxWarp>
          </a:bodyPr>
          <a:lstStyle/>
          <a:p>
            <a:pPr algn="ctr"/>
            <a:endParaRPr lang="en-US" sz="3200" dirty="0">
              <a:solidFill>
                <a:schemeClr val="tx2"/>
              </a:solidFill>
              <a:latin typeface="Trebuchet MS" pitchFamily="-105" charset="0"/>
            </a:endParaRPr>
          </a:p>
        </p:txBody>
      </p:sp>
      <p:graphicFrame>
        <p:nvGraphicFramePr>
          <p:cNvPr id="32779" name="Content Placeholder 5">
            <a:extLst>
              <a:ext uri="{FF2B5EF4-FFF2-40B4-BE49-F238E27FC236}">
                <a16:creationId xmlns:a16="http://schemas.microsoft.com/office/drawing/2014/main" id="{3F789935-A240-A746-6788-E25C063B39AE}"/>
              </a:ext>
            </a:extLst>
          </p:cNvPr>
          <p:cNvGraphicFramePr>
            <a:graphicFrameLocks noGrp="1"/>
          </p:cNvGraphicFramePr>
          <p:nvPr>
            <p:ph idx="1"/>
          </p:nvPr>
        </p:nvGraphicFramePr>
        <p:xfrm>
          <a:off x="565149" y="2692400"/>
          <a:ext cx="10653184" cy="3187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93032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699688" y="1625608"/>
            <a:ext cx="6518647" cy="2722164"/>
          </a:xfrm>
        </p:spPr>
        <p:txBody>
          <a:bodyPr vert="horz" lIns="91440" tIns="45720" rIns="91440" bIns="45720" rtlCol="0" anchor="b">
            <a:normAutofit/>
          </a:bodyPr>
          <a:lstStyle/>
          <a:p>
            <a:pPr>
              <a:lnSpc>
                <a:spcPct val="90000"/>
              </a:lnSpc>
              <a:buClr>
                <a:schemeClr val="accent6">
                  <a:lumMod val="75000"/>
                </a:schemeClr>
              </a:buClr>
              <a:defRPr/>
            </a:pPr>
            <a:r>
              <a:rPr lang="en-US" altLang="en-US" sz="6800" kern="1200" cap="all" spc="-150" baseline="0" dirty="0">
                <a:solidFill>
                  <a:schemeClr val="tx1"/>
                </a:solidFill>
                <a:latin typeface="+mj-lt"/>
                <a:ea typeface="+mj-ea"/>
                <a:cs typeface="+mj-cs"/>
              </a:rPr>
              <a:t>Limitations – </a:t>
            </a:r>
            <a:br>
              <a:rPr lang="en-US" altLang="en-US" sz="6800" kern="1200" cap="all" spc="-150" baseline="0" dirty="0">
                <a:solidFill>
                  <a:schemeClr val="tx1"/>
                </a:solidFill>
                <a:latin typeface="+mj-lt"/>
                <a:ea typeface="+mj-ea"/>
                <a:cs typeface="+mj-cs"/>
              </a:rPr>
            </a:br>
            <a:r>
              <a:rPr lang="en-US" altLang="en-US" sz="6800" kern="1200" cap="all" spc="-150" baseline="0" dirty="0">
                <a:solidFill>
                  <a:schemeClr val="tx1"/>
                </a:solidFill>
                <a:latin typeface="+mj-lt"/>
                <a:ea typeface="+mj-ea"/>
                <a:cs typeface="+mj-cs"/>
              </a:rPr>
              <a:t>the observer…</a:t>
            </a:r>
          </a:p>
        </p:txBody>
      </p:sp>
      <p:sp>
        <p:nvSpPr>
          <p:cNvPr id="4" name="Text Placeholder 3"/>
          <p:cNvSpPr>
            <a:spLocks noGrp="1"/>
          </p:cNvSpPr>
          <p:nvPr>
            <p:ph type="body" idx="1"/>
          </p:nvPr>
        </p:nvSpPr>
        <p:spPr>
          <a:xfrm>
            <a:off x="4699688" y="4466845"/>
            <a:ext cx="6518647" cy="882904"/>
          </a:xfrm>
        </p:spPr>
        <p:txBody>
          <a:bodyPr vert="horz" lIns="91440" tIns="45720" rIns="91440" bIns="45720" rtlCol="0">
            <a:normAutofit/>
          </a:bodyPr>
          <a:lstStyle/>
          <a:p>
            <a:endParaRPr lang="en-US" dirty="0"/>
          </a:p>
        </p:txBody>
      </p:sp>
      <p:pic>
        <p:nvPicPr>
          <p:cNvPr id="34819" name="Picture 3"/>
          <p:cNvPicPr>
            <a:picLocks noChangeArrowheads="1"/>
          </p:cNvPicPr>
          <p:nvPr/>
        </p:nvPicPr>
        <p:blipFill>
          <a:blip r:embed="rId2"/>
          <a:stretch>
            <a:fillRect/>
          </a:stretch>
        </p:blipFill>
        <p:spPr bwMode="auto">
          <a:xfrm>
            <a:off x="973665" y="1972658"/>
            <a:ext cx="2792794" cy="3176353"/>
          </a:xfrm>
          <a:prstGeom prst="rect">
            <a:avLst/>
          </a:prstGeom>
          <a:noFill/>
        </p:spPr>
      </p:pic>
    </p:spTree>
    <p:extLst>
      <p:ext uri="{BB962C8B-B14F-4D97-AF65-F5344CB8AC3E}">
        <p14:creationId xmlns:p14="http://schemas.microsoft.com/office/powerpoint/2010/main" val="1537601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761800" y="459070"/>
            <a:ext cx="5334197" cy="1708242"/>
          </a:xfrm>
        </p:spPr>
        <p:txBody>
          <a:bodyPr vert="horz" lIns="91440" tIns="45720" rIns="91440" bIns="45720" rtlCol="0" anchor="ctr">
            <a:normAutofit/>
          </a:bodyPr>
          <a:lstStyle/>
          <a:p>
            <a:pPr>
              <a:buClr>
                <a:schemeClr val="accent6">
                  <a:lumMod val="75000"/>
                </a:schemeClr>
              </a:buClr>
              <a:defRPr/>
            </a:pPr>
            <a:r>
              <a:rPr lang="en-US" sz="4000" dirty="0"/>
              <a:t>Observer Effect</a:t>
            </a:r>
          </a:p>
        </p:txBody>
      </p:sp>
      <p:sp>
        <p:nvSpPr>
          <p:cNvPr id="35843" name="Rectangle 3"/>
          <p:cNvSpPr>
            <a:spLocks noGrp="1" noChangeArrowheads="1"/>
          </p:cNvSpPr>
          <p:nvPr>
            <p:ph type="body" sz="half" idx="1"/>
          </p:nvPr>
        </p:nvSpPr>
        <p:spPr>
          <a:xfrm>
            <a:off x="488054" y="2470244"/>
            <a:ext cx="6086650" cy="3769835"/>
          </a:xfrm>
        </p:spPr>
        <p:txBody>
          <a:bodyPr vert="horz" lIns="91440" tIns="45720" rIns="91440" bIns="45720" rtlCol="0" anchor="ctr">
            <a:normAutofit fontScale="92500"/>
          </a:bodyPr>
          <a:lstStyle/>
          <a:p>
            <a:r>
              <a:rPr lang="en-US" sz="2000" dirty="0"/>
              <a:t>The presence of an observer can have a considerable effect on the behaviour of those being observed.</a:t>
            </a:r>
          </a:p>
          <a:p>
            <a:r>
              <a:rPr lang="en-US" sz="2000" dirty="0"/>
              <a:t>Explaining to a participant what you are doing may affect their behaviour </a:t>
            </a:r>
          </a:p>
          <a:p>
            <a:r>
              <a:rPr lang="en-US" sz="2000" dirty="0"/>
              <a:t>Behaviour or ‘act’? </a:t>
            </a:r>
          </a:p>
          <a:p>
            <a:endParaRPr lang="en-US" sz="2000" dirty="0"/>
          </a:p>
          <a:p>
            <a:endParaRPr lang="en-US" sz="2000" dirty="0"/>
          </a:p>
          <a:p>
            <a:pPr marL="0" indent="0">
              <a:buNone/>
            </a:pPr>
            <a:r>
              <a:rPr lang="en-US" sz="2000" dirty="0"/>
              <a:t>Roethlisberger and Dickson (1939) </a:t>
            </a:r>
          </a:p>
          <a:p>
            <a:pPr marL="0" indent="0">
              <a:buNone/>
            </a:pPr>
            <a:r>
              <a:rPr lang="en-US" sz="2000" dirty="0"/>
              <a:t>Hawthorne effect – the presence of an observer increased productivity at the Hawthorne electrical works, Chicago</a:t>
            </a:r>
          </a:p>
          <a:p>
            <a:pPr marL="0"/>
            <a:endParaRPr lang="en-US" sz="1700" dirty="0"/>
          </a:p>
          <a:p>
            <a:endParaRPr lang="en-US" sz="1700" dirty="0"/>
          </a:p>
        </p:txBody>
      </p:sp>
      <p:pic>
        <p:nvPicPr>
          <p:cNvPr id="35845" name="Picture 35844" descr="A picture of a viewing telescope with a city on its background">
            <a:extLst>
              <a:ext uri="{FF2B5EF4-FFF2-40B4-BE49-F238E27FC236}">
                <a16:creationId xmlns:a16="http://schemas.microsoft.com/office/drawing/2014/main" id="{3F6BCF2A-9E9F-DE8E-A05F-CB96D15CF931}"/>
              </a:ext>
            </a:extLst>
          </p:cNvPr>
          <p:cNvPicPr>
            <a:picLocks noChangeAspect="1"/>
          </p:cNvPicPr>
          <p:nvPr/>
        </p:nvPicPr>
        <p:blipFill rotWithShape="1">
          <a:blip r:embed="rId2"/>
          <a:srcRect l="26089" r="24599"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237835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297762" y="329184"/>
            <a:ext cx="6251110" cy="1783080"/>
          </a:xfrm>
        </p:spPr>
        <p:txBody>
          <a:bodyPr vert="horz" lIns="91440" tIns="45720" rIns="91440" bIns="45720" rtlCol="0" anchor="b">
            <a:normAutofit/>
          </a:bodyPr>
          <a:lstStyle/>
          <a:p>
            <a:pPr>
              <a:buClr>
                <a:schemeClr val="accent6">
                  <a:lumMod val="75000"/>
                </a:schemeClr>
              </a:buClr>
              <a:defRPr/>
            </a:pPr>
            <a:r>
              <a:rPr lang="en-US" sz="5400" dirty="0"/>
              <a:t>Observer Bias</a:t>
            </a:r>
          </a:p>
        </p:txBody>
      </p:sp>
      <p:pic>
        <p:nvPicPr>
          <p:cNvPr id="36869" name="Picture 36868" descr="A group of multi coloured wooden stick figures">
            <a:extLst>
              <a:ext uri="{FF2B5EF4-FFF2-40B4-BE49-F238E27FC236}">
                <a16:creationId xmlns:a16="http://schemas.microsoft.com/office/drawing/2014/main" id="{2A673696-87BB-1573-0FD7-5C9B13D757B3}"/>
              </a:ext>
            </a:extLst>
          </p:cNvPr>
          <p:cNvPicPr>
            <a:picLocks noChangeAspect="1"/>
          </p:cNvPicPr>
          <p:nvPr/>
        </p:nvPicPr>
        <p:blipFill rotWithShape="1">
          <a:blip r:embed="rId2"/>
          <a:srcRect l="19420" r="3355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6867" name="Rectangle 3"/>
          <p:cNvSpPr>
            <a:spLocks noGrp="1" noChangeArrowheads="1"/>
          </p:cNvSpPr>
          <p:nvPr>
            <p:ph type="body" sz="half" idx="1"/>
          </p:nvPr>
        </p:nvSpPr>
        <p:spPr>
          <a:xfrm>
            <a:off x="5297762" y="2706624"/>
            <a:ext cx="6251110" cy="3483864"/>
          </a:xfrm>
        </p:spPr>
        <p:txBody>
          <a:bodyPr vert="horz" lIns="91440" tIns="45720" rIns="91440" bIns="45720" rtlCol="0">
            <a:normAutofit/>
          </a:bodyPr>
          <a:lstStyle/>
          <a:p>
            <a:r>
              <a:rPr lang="en-US" sz="2200" dirty="0"/>
              <a:t>Certain attitudes may bias what you </a:t>
            </a:r>
            <a:r>
              <a:rPr lang="en-US" altLang="ja-JP" sz="2200" dirty="0"/>
              <a:t>“see”</a:t>
            </a:r>
          </a:p>
          <a:p>
            <a:r>
              <a:rPr lang="en-US" sz="2200" dirty="0"/>
              <a:t>Observer expectations </a:t>
            </a:r>
          </a:p>
          <a:p>
            <a:r>
              <a:rPr lang="en-US" sz="2200" dirty="0"/>
              <a:t>Observer emotions</a:t>
            </a:r>
          </a:p>
          <a:p>
            <a:endParaRPr lang="en-US" sz="2200" dirty="0"/>
          </a:p>
          <a:p>
            <a:endParaRPr lang="en-US" sz="2200" dirty="0"/>
          </a:p>
          <a:p>
            <a:endParaRPr lang="en-US" sz="2200" dirty="0"/>
          </a:p>
          <a:p>
            <a:endParaRPr lang="en-US" sz="2200" dirty="0"/>
          </a:p>
        </p:txBody>
      </p:sp>
    </p:spTree>
    <p:extLst>
      <p:ext uri="{BB962C8B-B14F-4D97-AF65-F5344CB8AC3E}">
        <p14:creationId xmlns:p14="http://schemas.microsoft.com/office/powerpoint/2010/main" val="23486303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6535437" y="355246"/>
            <a:ext cx="5901526" cy="3566160"/>
          </a:xfrm>
        </p:spPr>
        <p:txBody>
          <a:bodyPr vert="horz" lIns="91440" tIns="45720" rIns="91440" bIns="45720" rtlCol="0" anchor="b">
            <a:normAutofit/>
          </a:bodyPr>
          <a:lstStyle/>
          <a:p>
            <a:pPr>
              <a:buClr>
                <a:schemeClr val="accent6">
                  <a:lumMod val="75000"/>
                </a:schemeClr>
              </a:buClr>
              <a:defRPr/>
            </a:pPr>
            <a:r>
              <a:rPr lang="en-US" altLang="en-US" sz="3000" spc="-150" baseline="0" dirty="0"/>
              <a:t>You have </a:t>
            </a:r>
            <a:r>
              <a:rPr lang="en-US" sz="3000" dirty="0"/>
              <a:t>15 seconds to look at the image. </a:t>
            </a:r>
            <a:br>
              <a:rPr lang="en-US" sz="3000" dirty="0"/>
            </a:br>
            <a:br>
              <a:rPr lang="en-US" sz="3000" dirty="0"/>
            </a:br>
            <a:r>
              <a:rPr lang="en-US" sz="3000" dirty="0"/>
              <a:t>You can:</a:t>
            </a:r>
            <a:br>
              <a:rPr lang="en-US" sz="3000" dirty="0"/>
            </a:br>
            <a:r>
              <a:rPr lang="en-US" sz="3000" dirty="0"/>
              <a:t>*draw a picture</a:t>
            </a:r>
            <a:br>
              <a:rPr lang="en-US" sz="3000" dirty="0"/>
            </a:br>
            <a:r>
              <a:rPr lang="en-US" sz="3000" dirty="0"/>
              <a:t>*make a list / notes</a:t>
            </a:r>
            <a:endParaRPr lang="en-US" altLang="en-US" sz="3000" spc="-150" dirty="0"/>
          </a:p>
        </p:txBody>
      </p:sp>
      <p:pic>
        <p:nvPicPr>
          <p:cNvPr id="41988" name="Picture 3" descr="unitedstates_route-66.jpg"/>
          <p:cNvPicPr>
            <a:picLocks noChangeAspect="1"/>
          </p:cNvPicPr>
          <p:nvPr/>
        </p:nvPicPr>
        <p:blipFill rotWithShape="1">
          <a:blip r:embed="rId2">
            <a:extLst>
              <a:ext uri="{BEBA8EAE-BF5A-486C-A8C5-ECC9F3942E4B}">
                <a14:imgProps xmlns:a14="http://schemas.microsoft.com/office/drawing/2010/main">
                  <a14:imgLayer r:embed="rId3">
                    <a14:imgEffect>
                      <a14:artisticGlass/>
                    </a14:imgEffect>
                  </a14:imgLayer>
                </a14:imgProps>
              </a:ext>
            </a:extLst>
          </a:blip>
          <a:srcRect l="3307" r="15891" b="1"/>
          <a:stretch/>
        </p:blipFill>
        <p:spPr bwMode="auto">
          <a:xfrm>
            <a:off x="619859" y="2206378"/>
            <a:ext cx="5416261" cy="4424065"/>
          </a:xfrm>
          <a:custGeom>
            <a:avLst/>
            <a:gdLst/>
            <a:ahLst/>
            <a:cxnLst/>
            <a:rect l="l" t="t" r="r" b="b"/>
            <a:pathLst>
              <a:path w="5531320" h="4424065">
                <a:moveTo>
                  <a:pt x="4292328" y="3931444"/>
                </a:moveTo>
                <a:cubicBezTo>
                  <a:pt x="3830135" y="4131325"/>
                  <a:pt x="3346708" y="4259111"/>
                  <a:pt x="2855653" y="4364392"/>
                </a:cubicBezTo>
                <a:lnTo>
                  <a:pt x="2855525" y="4364392"/>
                </a:lnTo>
                <a:cubicBezTo>
                  <a:pt x="3386634" y="4394018"/>
                  <a:pt x="3853531" y="4210158"/>
                  <a:pt x="4292328" y="3931444"/>
                </a:cubicBezTo>
                <a:close/>
                <a:moveTo>
                  <a:pt x="4302118" y="3923561"/>
                </a:moveTo>
                <a:lnTo>
                  <a:pt x="4301102" y="3924959"/>
                </a:lnTo>
                <a:lnTo>
                  <a:pt x="4302881" y="3924959"/>
                </a:lnTo>
                <a:close/>
                <a:moveTo>
                  <a:pt x="3885572" y="334733"/>
                </a:moveTo>
                <a:cubicBezTo>
                  <a:pt x="4046889" y="406840"/>
                  <a:pt x="4203653" y="488713"/>
                  <a:pt x="4355013" y="579880"/>
                </a:cubicBezTo>
                <a:cubicBezTo>
                  <a:pt x="4662082" y="768063"/>
                  <a:pt x="4933803" y="995790"/>
                  <a:pt x="5144619" y="1290779"/>
                </a:cubicBezTo>
                <a:cubicBezTo>
                  <a:pt x="5314365" y="1528042"/>
                  <a:pt x="5426258" y="1789591"/>
                  <a:pt x="5468598" y="2088522"/>
                </a:cubicBezTo>
                <a:cubicBezTo>
                  <a:pt x="5479330" y="2001424"/>
                  <a:pt x="5480182" y="1913385"/>
                  <a:pt x="5471141" y="1826083"/>
                </a:cubicBezTo>
                <a:cubicBezTo>
                  <a:pt x="5455337" y="1662962"/>
                  <a:pt x="5406307" y="1504799"/>
                  <a:pt x="5327080" y="1361348"/>
                </a:cubicBezTo>
                <a:cubicBezTo>
                  <a:pt x="5206160" y="1140233"/>
                  <a:pt x="5033362" y="965782"/>
                  <a:pt x="4833354" y="816507"/>
                </a:cubicBezTo>
                <a:cubicBezTo>
                  <a:pt x="4597235" y="640276"/>
                  <a:pt x="4336322" y="509438"/>
                  <a:pt x="4063457" y="400724"/>
                </a:cubicBezTo>
                <a:cubicBezTo>
                  <a:pt x="4033360" y="388607"/>
                  <a:pt x="4003060" y="376909"/>
                  <a:pt x="3972544" y="365631"/>
                </a:cubicBezTo>
                <a:cubicBezTo>
                  <a:pt x="3943680" y="354950"/>
                  <a:pt x="3914563" y="345033"/>
                  <a:pt x="3885572" y="334733"/>
                </a:cubicBezTo>
                <a:close/>
                <a:moveTo>
                  <a:pt x="3865737" y="329520"/>
                </a:moveTo>
                <a:cubicBezTo>
                  <a:pt x="3865737" y="329520"/>
                  <a:pt x="3865737" y="330410"/>
                  <a:pt x="3866500" y="330537"/>
                </a:cubicBezTo>
                <a:lnTo>
                  <a:pt x="3869806" y="330156"/>
                </a:lnTo>
                <a:close/>
                <a:moveTo>
                  <a:pt x="2219772" y="85645"/>
                </a:moveTo>
                <a:cubicBezTo>
                  <a:pt x="2206943" y="84005"/>
                  <a:pt x="2193910" y="85264"/>
                  <a:pt x="2181627" y="89333"/>
                </a:cubicBezTo>
                <a:cubicBezTo>
                  <a:pt x="1932920" y="125113"/>
                  <a:pt x="1690800" y="197118"/>
                  <a:pt x="1462972" y="303073"/>
                </a:cubicBezTo>
                <a:cubicBezTo>
                  <a:pt x="971789" y="529528"/>
                  <a:pt x="578130" y="865460"/>
                  <a:pt x="308698" y="1338461"/>
                </a:cubicBezTo>
                <a:cubicBezTo>
                  <a:pt x="180225" y="1561852"/>
                  <a:pt x="97653" y="1808638"/>
                  <a:pt x="65840" y="2064364"/>
                </a:cubicBezTo>
                <a:cubicBezTo>
                  <a:pt x="71943" y="2050505"/>
                  <a:pt x="77284" y="2036391"/>
                  <a:pt x="82115" y="2022150"/>
                </a:cubicBezTo>
                <a:cubicBezTo>
                  <a:pt x="170104" y="1763653"/>
                  <a:pt x="279580" y="1515073"/>
                  <a:pt x="423261" y="1282260"/>
                </a:cubicBezTo>
                <a:cubicBezTo>
                  <a:pt x="630770" y="945565"/>
                  <a:pt x="895371" y="664944"/>
                  <a:pt x="1231812" y="454001"/>
                </a:cubicBezTo>
                <a:cubicBezTo>
                  <a:pt x="1535193" y="263783"/>
                  <a:pt x="1866802" y="149729"/>
                  <a:pt x="2219772" y="85645"/>
                </a:cubicBezTo>
                <a:close/>
                <a:moveTo>
                  <a:pt x="2612541" y="836"/>
                </a:moveTo>
                <a:cubicBezTo>
                  <a:pt x="2715914" y="-4250"/>
                  <a:pt x="2831240" y="14695"/>
                  <a:pt x="2946311" y="35548"/>
                </a:cubicBezTo>
                <a:cubicBezTo>
                  <a:pt x="3291652" y="98106"/>
                  <a:pt x="3631144" y="182915"/>
                  <a:pt x="3961100" y="303581"/>
                </a:cubicBezTo>
                <a:cubicBezTo>
                  <a:pt x="4278341" y="419543"/>
                  <a:pt x="4581341" y="563350"/>
                  <a:pt x="4854588" y="764502"/>
                </a:cubicBezTo>
                <a:cubicBezTo>
                  <a:pt x="5067438" y="921152"/>
                  <a:pt x="5250408" y="1105521"/>
                  <a:pt x="5377813" y="1339732"/>
                </a:cubicBezTo>
                <a:cubicBezTo>
                  <a:pt x="5459812" y="1489986"/>
                  <a:pt x="5510304" y="1655396"/>
                  <a:pt x="5526198" y="1825829"/>
                </a:cubicBezTo>
                <a:cubicBezTo>
                  <a:pt x="5538277" y="1951327"/>
                  <a:pt x="5527342" y="2074917"/>
                  <a:pt x="5510558" y="2199398"/>
                </a:cubicBezTo>
                <a:cubicBezTo>
                  <a:pt x="5502967" y="2266991"/>
                  <a:pt x="5502713" y="2335195"/>
                  <a:pt x="5509796" y="2402839"/>
                </a:cubicBezTo>
                <a:cubicBezTo>
                  <a:pt x="5534208" y="2664197"/>
                  <a:pt x="5468472" y="2926051"/>
                  <a:pt x="5323520" y="3144890"/>
                </a:cubicBezTo>
                <a:cubicBezTo>
                  <a:pt x="5201340" y="3332234"/>
                  <a:pt x="5041042" y="3491719"/>
                  <a:pt x="4853062" y="3612932"/>
                </a:cubicBezTo>
                <a:cubicBezTo>
                  <a:pt x="4671110" y="3732072"/>
                  <a:pt x="4498566" y="3864563"/>
                  <a:pt x="4316359" y="3982940"/>
                </a:cubicBezTo>
                <a:cubicBezTo>
                  <a:pt x="4019717" y="4175573"/>
                  <a:pt x="3701077" y="4317347"/>
                  <a:pt x="3352557" y="4386771"/>
                </a:cubicBezTo>
                <a:cubicBezTo>
                  <a:pt x="3160954" y="4425590"/>
                  <a:pt x="2964456" y="4434173"/>
                  <a:pt x="2770207" y="4412201"/>
                </a:cubicBezTo>
                <a:cubicBezTo>
                  <a:pt x="2685525" y="4402537"/>
                  <a:pt x="2599953" y="4402410"/>
                  <a:pt x="2514889" y="4393637"/>
                </a:cubicBezTo>
                <a:cubicBezTo>
                  <a:pt x="2307137" y="4370851"/>
                  <a:pt x="2102209" y="4327277"/>
                  <a:pt x="1903167" y="4263562"/>
                </a:cubicBezTo>
                <a:cubicBezTo>
                  <a:pt x="1560623" y="4156119"/>
                  <a:pt x="1238932" y="4006972"/>
                  <a:pt x="948393" y="3794249"/>
                </a:cubicBezTo>
                <a:cubicBezTo>
                  <a:pt x="647554" y="3573897"/>
                  <a:pt x="396813" y="3308660"/>
                  <a:pt x="223634" y="2975526"/>
                </a:cubicBezTo>
                <a:cubicBezTo>
                  <a:pt x="129454" y="2796370"/>
                  <a:pt x="67150" y="2602198"/>
                  <a:pt x="39520" y="2401695"/>
                </a:cubicBezTo>
                <a:cubicBezTo>
                  <a:pt x="34510" y="2367555"/>
                  <a:pt x="26729" y="2333872"/>
                  <a:pt x="16252" y="2300991"/>
                </a:cubicBezTo>
                <a:cubicBezTo>
                  <a:pt x="-9179" y="2218598"/>
                  <a:pt x="-24" y="2135695"/>
                  <a:pt x="11801" y="2053556"/>
                </a:cubicBezTo>
                <a:cubicBezTo>
                  <a:pt x="93686" y="1480615"/>
                  <a:pt x="377868" y="1021983"/>
                  <a:pt x="812850" y="651084"/>
                </a:cubicBezTo>
                <a:cubicBezTo>
                  <a:pt x="1176755" y="340201"/>
                  <a:pt x="1598260" y="146042"/>
                  <a:pt x="2066810" y="52586"/>
                </a:cubicBezTo>
                <a:cubicBezTo>
                  <a:pt x="2154544" y="35039"/>
                  <a:pt x="2243041" y="23087"/>
                  <a:pt x="2332046" y="14441"/>
                </a:cubicBezTo>
                <a:cubicBezTo>
                  <a:pt x="2421052" y="5794"/>
                  <a:pt x="2508913" y="2107"/>
                  <a:pt x="2612541" y="836"/>
                </a:cubicBezTo>
                <a:close/>
              </a:path>
            </a:pathLst>
          </a:custGeom>
          <a:noFill/>
        </p:spPr>
      </p:pic>
      <p:sp>
        <p:nvSpPr>
          <p:cNvPr id="2" name="TextBox 1">
            <a:extLst>
              <a:ext uri="{FF2B5EF4-FFF2-40B4-BE49-F238E27FC236}">
                <a16:creationId xmlns:a16="http://schemas.microsoft.com/office/drawing/2014/main" id="{93C893BE-A5CC-9169-BD95-14C76490D23E}"/>
              </a:ext>
            </a:extLst>
          </p:cNvPr>
          <p:cNvSpPr txBox="1"/>
          <p:nvPr/>
        </p:nvSpPr>
        <p:spPr>
          <a:xfrm>
            <a:off x="482444" y="860129"/>
            <a:ext cx="5305708" cy="984885"/>
          </a:xfrm>
          <a:prstGeom prst="rect">
            <a:avLst/>
          </a:prstGeom>
          <a:noFill/>
        </p:spPr>
        <p:txBody>
          <a:bodyPr wrap="square" rtlCol="0">
            <a:spAutoFit/>
          </a:bodyPr>
          <a:lstStyle/>
          <a:p>
            <a:r>
              <a:rPr lang="en-US" altLang="en-US" sz="4000" spc="-150" baseline="0" dirty="0"/>
              <a:t>How well do you observe?</a:t>
            </a:r>
            <a:br>
              <a:rPr lang="en-US" altLang="en-US" sz="1800" spc="-150" baseline="0" dirty="0"/>
            </a:br>
            <a:endParaRPr lang="en-GB" dirty="0"/>
          </a:p>
        </p:txBody>
      </p:sp>
    </p:spTree>
    <p:extLst>
      <p:ext uri="{BB962C8B-B14F-4D97-AF65-F5344CB8AC3E}">
        <p14:creationId xmlns:p14="http://schemas.microsoft.com/office/powerpoint/2010/main" val="1379512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1075216" y="398136"/>
            <a:ext cx="7543800" cy="914400"/>
          </a:xfrm>
        </p:spPr>
        <p:txBody>
          <a:bodyPr>
            <a:normAutofit/>
          </a:bodyPr>
          <a:lstStyle/>
          <a:p>
            <a:pPr>
              <a:buClr>
                <a:schemeClr val="accent6">
                  <a:lumMod val="75000"/>
                </a:schemeClr>
              </a:buClr>
              <a:defRPr/>
            </a:pPr>
            <a:endParaRPr lang="en-US" altLang="en-US" dirty="0">
              <a:ea typeface="+mj-ea"/>
              <a:cs typeface="+mj-cs"/>
            </a:endParaRPr>
          </a:p>
        </p:txBody>
      </p:sp>
      <p:pic>
        <p:nvPicPr>
          <p:cNvPr id="41988" name="Picture 3" descr="unitedstates_route-66.jpg"/>
          <p:cNvPicPr>
            <a:picLocks noChangeAspect="1"/>
          </p:cNvPicPr>
          <p:nvPr/>
        </p:nvPicPr>
        <p:blipFill>
          <a:blip r:embed="rId2"/>
          <a:srcRect/>
          <a:stretch>
            <a:fillRect/>
          </a:stretch>
        </p:blipFill>
        <p:spPr bwMode="auto">
          <a:xfrm>
            <a:off x="0" y="-8181"/>
            <a:ext cx="12192000" cy="6866181"/>
          </a:xfrm>
          <a:prstGeom prst="rect">
            <a:avLst/>
          </a:prstGeom>
          <a:noFill/>
          <a:ln w="9525">
            <a:noFill/>
            <a:miter lim="800000"/>
            <a:headEnd/>
            <a:tailEnd/>
          </a:ln>
        </p:spPr>
      </p:pic>
    </p:spTree>
    <p:extLst>
      <p:ext uri="{BB962C8B-B14F-4D97-AF65-F5344CB8AC3E}">
        <p14:creationId xmlns:p14="http://schemas.microsoft.com/office/powerpoint/2010/main" val="21965549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Magnifying glass and question mark">
            <a:extLst>
              <a:ext uri="{FF2B5EF4-FFF2-40B4-BE49-F238E27FC236}">
                <a16:creationId xmlns:a16="http://schemas.microsoft.com/office/drawing/2014/main" id="{B700E2BF-A53D-E311-42B4-2F3A308EF492}"/>
              </a:ext>
            </a:extLst>
          </p:cNvPr>
          <p:cNvPicPr>
            <a:picLocks noChangeAspect="1"/>
          </p:cNvPicPr>
          <p:nvPr/>
        </p:nvPicPr>
        <p:blipFill rotWithShape="1">
          <a:blip r:embed="rId2">
            <a:alphaModFix amt="50000"/>
          </a:blip>
          <a:srcRect l="25"/>
          <a:stretch/>
        </p:blipFill>
        <p:spPr>
          <a:xfrm>
            <a:off x="20" y="10"/>
            <a:ext cx="12188931" cy="6857990"/>
          </a:xfrm>
          <a:prstGeom prst="rect">
            <a:avLst/>
          </a:prstGeom>
        </p:spPr>
      </p:pic>
      <p:sp>
        <p:nvSpPr>
          <p:cNvPr id="2" name="Title 1"/>
          <p:cNvSpPr>
            <a:spLocks noGrp="1"/>
          </p:cNvSpPr>
          <p:nvPr>
            <p:ph type="title"/>
          </p:nvPr>
        </p:nvSpPr>
        <p:spPr>
          <a:xfrm>
            <a:off x="1524000" y="1122363"/>
            <a:ext cx="9144000" cy="3063240"/>
          </a:xfrm>
        </p:spPr>
        <p:txBody>
          <a:bodyPr vert="horz" lIns="91440" tIns="45720" rIns="91440" bIns="45720" rtlCol="0" anchor="b">
            <a:normAutofit/>
          </a:bodyPr>
          <a:lstStyle/>
          <a:p>
            <a:pPr algn="ctr">
              <a:defRPr/>
            </a:pPr>
            <a:r>
              <a:rPr lang="en-US" altLang="en-US" sz="6600" cap="all" spc="-150" baseline="0" dirty="0">
                <a:solidFill>
                  <a:schemeClr val="bg1"/>
                </a:solidFill>
              </a:rPr>
              <a:t>How well do you observe? </a:t>
            </a:r>
            <a:endParaRPr lang="en-US" sz="6600" cap="all" spc="-150" baseline="0" dirty="0">
              <a:solidFill>
                <a:schemeClr val="bg1"/>
              </a:solidFill>
            </a:endParaRPr>
          </a:p>
        </p:txBody>
      </p:sp>
      <p:sp>
        <p:nvSpPr>
          <p:cNvPr id="11"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641343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1075216" y="398136"/>
            <a:ext cx="7543800" cy="914400"/>
          </a:xfrm>
        </p:spPr>
        <p:txBody>
          <a:bodyPr>
            <a:normAutofit/>
          </a:bodyPr>
          <a:lstStyle/>
          <a:p>
            <a:pPr>
              <a:buClr>
                <a:schemeClr val="accent6">
                  <a:lumMod val="75000"/>
                </a:schemeClr>
              </a:buClr>
              <a:defRPr/>
            </a:pPr>
            <a:endParaRPr lang="en-US" altLang="en-US" dirty="0">
              <a:ea typeface="+mj-ea"/>
              <a:cs typeface="+mj-cs"/>
            </a:endParaRPr>
          </a:p>
        </p:txBody>
      </p:sp>
      <p:pic>
        <p:nvPicPr>
          <p:cNvPr id="41988" name="Picture 3" descr="unitedstates_route-66.jpg"/>
          <p:cNvPicPr>
            <a:picLocks noChangeAspect="1"/>
          </p:cNvPicPr>
          <p:nvPr/>
        </p:nvPicPr>
        <p:blipFill>
          <a:blip r:embed="rId2"/>
          <a:srcRect/>
          <a:stretch>
            <a:fillRect/>
          </a:stretch>
        </p:blipFill>
        <p:spPr bwMode="auto">
          <a:xfrm>
            <a:off x="0" y="-8181"/>
            <a:ext cx="12192000" cy="6866181"/>
          </a:xfrm>
          <a:prstGeom prst="rect">
            <a:avLst/>
          </a:prstGeom>
          <a:noFill/>
          <a:ln w="9525">
            <a:noFill/>
            <a:miter lim="800000"/>
            <a:headEnd/>
            <a:tailEnd/>
          </a:ln>
        </p:spPr>
      </p:pic>
    </p:spTree>
    <p:extLst>
      <p:ext uri="{BB962C8B-B14F-4D97-AF65-F5344CB8AC3E}">
        <p14:creationId xmlns:p14="http://schemas.microsoft.com/office/powerpoint/2010/main" val="19656422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Wood human figure">
            <a:extLst>
              <a:ext uri="{FF2B5EF4-FFF2-40B4-BE49-F238E27FC236}">
                <a16:creationId xmlns:a16="http://schemas.microsoft.com/office/drawing/2014/main" id="{9D2AA1CB-3CCB-7017-8A39-EF7E430B81EE}"/>
              </a:ext>
            </a:extLst>
          </p:cNvPr>
          <p:cNvPicPr>
            <a:picLocks noChangeAspect="1"/>
          </p:cNvPicPr>
          <p:nvPr/>
        </p:nvPicPr>
        <p:blipFill rotWithShape="1">
          <a:blip r:embed="rId2">
            <a:alphaModFix amt="50000"/>
          </a:blip>
          <a:srcRect r="-1" b="15708"/>
          <a:stretch/>
        </p:blipFill>
        <p:spPr>
          <a:xfrm>
            <a:off x="20" y="10"/>
            <a:ext cx="12188930" cy="6857990"/>
          </a:xfrm>
          <a:prstGeom prst="rect">
            <a:avLst/>
          </a:prstGeom>
        </p:spPr>
      </p:pic>
      <p:sp>
        <p:nvSpPr>
          <p:cNvPr id="2" name="Title 1"/>
          <p:cNvSpPr>
            <a:spLocks noGrp="1"/>
          </p:cNvSpPr>
          <p:nvPr>
            <p:ph type="title"/>
          </p:nvPr>
        </p:nvSpPr>
        <p:spPr>
          <a:xfrm>
            <a:off x="1524000" y="1122363"/>
            <a:ext cx="9144000" cy="3063240"/>
          </a:xfrm>
        </p:spPr>
        <p:txBody>
          <a:bodyPr vert="horz" lIns="91440" tIns="45720" rIns="91440" bIns="45720" rtlCol="0" anchor="b">
            <a:normAutofit/>
          </a:bodyPr>
          <a:lstStyle/>
          <a:p>
            <a:pPr algn="ctr">
              <a:defRPr/>
            </a:pPr>
            <a:r>
              <a:rPr lang="en-US" sz="6600" cap="all" spc="-150" baseline="0" dirty="0">
                <a:solidFill>
                  <a:schemeClr val="bg1"/>
                </a:solidFill>
              </a:rPr>
              <a:t>What next?</a:t>
            </a:r>
          </a:p>
        </p:txBody>
      </p:sp>
      <p:sp>
        <p:nvSpPr>
          <p:cNvPr id="11"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277863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297762" y="329184"/>
            <a:ext cx="6251110" cy="1783080"/>
          </a:xfrm>
        </p:spPr>
        <p:txBody>
          <a:bodyPr anchor="b">
            <a:normAutofit/>
          </a:bodyPr>
          <a:lstStyle/>
          <a:p>
            <a:pPr>
              <a:buClr>
                <a:schemeClr val="accent6">
                  <a:lumMod val="75000"/>
                </a:schemeClr>
              </a:buClr>
              <a:defRPr/>
            </a:pPr>
            <a:r>
              <a:rPr lang="en-US" altLang="en-US" sz="3800" dirty="0">
                <a:ea typeface="+mj-ea"/>
                <a:cs typeface="+mj-cs"/>
              </a:rPr>
              <a:t>Steps in planning for observation</a:t>
            </a:r>
            <a:br>
              <a:rPr lang="en-US" altLang="en-US" sz="3800" dirty="0">
                <a:ea typeface="+mj-ea"/>
                <a:cs typeface="+mj-cs"/>
              </a:rPr>
            </a:br>
            <a:endParaRPr lang="en-US" altLang="en-US" sz="3800" dirty="0">
              <a:ea typeface="+mj-ea"/>
              <a:cs typeface="+mj-cs"/>
            </a:endParaRPr>
          </a:p>
        </p:txBody>
      </p:sp>
      <p:pic>
        <p:nvPicPr>
          <p:cNvPr id="44037" name="Picture 44036" descr="Time compass on hand">
            <a:extLst>
              <a:ext uri="{FF2B5EF4-FFF2-40B4-BE49-F238E27FC236}">
                <a16:creationId xmlns:a16="http://schemas.microsoft.com/office/drawing/2014/main" id="{120536F6-C48F-720D-95C1-0C6465D94D39}"/>
              </a:ext>
            </a:extLst>
          </p:cNvPr>
          <p:cNvPicPr>
            <a:picLocks noChangeAspect="1"/>
          </p:cNvPicPr>
          <p:nvPr/>
        </p:nvPicPr>
        <p:blipFill rotWithShape="1">
          <a:blip r:embed="rId3"/>
          <a:srcRect l="20834" r="34005"/>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44035" name="Rectangle 3"/>
          <p:cNvSpPr>
            <a:spLocks noGrp="1" noChangeArrowheads="1"/>
          </p:cNvSpPr>
          <p:nvPr>
            <p:ph idx="1"/>
          </p:nvPr>
        </p:nvSpPr>
        <p:spPr>
          <a:xfrm>
            <a:off x="4905793" y="2602714"/>
            <a:ext cx="7034710" cy="3483864"/>
          </a:xfrm>
        </p:spPr>
        <p:txBody>
          <a:bodyPr>
            <a:noAutofit/>
          </a:bodyPr>
          <a:lstStyle/>
          <a:p>
            <a:pPr eaLnBrk="1" hangingPunct="1"/>
            <a:r>
              <a:rPr lang="en-US" sz="1800" b="1" dirty="0"/>
              <a:t>WHO:</a:t>
            </a:r>
            <a:r>
              <a:rPr lang="en-US" sz="1800" dirty="0"/>
              <a:t> Decide who will be observed.</a:t>
            </a:r>
          </a:p>
          <a:p>
            <a:pPr eaLnBrk="1" hangingPunct="1"/>
            <a:r>
              <a:rPr lang="en-US" sz="1800" b="1" dirty="0"/>
              <a:t>WHY:</a:t>
            </a:r>
            <a:r>
              <a:rPr lang="en-US" sz="1800" dirty="0"/>
              <a:t> Establish why they are selected</a:t>
            </a:r>
          </a:p>
          <a:p>
            <a:pPr eaLnBrk="1" hangingPunct="1"/>
            <a:r>
              <a:rPr lang="en-US" sz="1800" b="1" dirty="0"/>
              <a:t>WHAT:</a:t>
            </a:r>
            <a:r>
              <a:rPr lang="en-US" sz="1800" dirty="0"/>
              <a:t> Determine aspects that will be observed (characteristics, attributes, behaviours, etc.)</a:t>
            </a:r>
          </a:p>
          <a:p>
            <a:pPr eaLnBrk="1" hangingPunct="1"/>
            <a:r>
              <a:rPr lang="en-US" sz="1800" b="1" dirty="0"/>
              <a:t>WHEN:</a:t>
            </a:r>
            <a:r>
              <a:rPr lang="en-US" sz="1800" dirty="0"/>
              <a:t> Determine when observations will be made.</a:t>
            </a:r>
          </a:p>
          <a:p>
            <a:pPr eaLnBrk="1" hangingPunct="1"/>
            <a:r>
              <a:rPr lang="en-US" sz="1800" b="1" dirty="0"/>
              <a:t>WHERE:</a:t>
            </a:r>
            <a:r>
              <a:rPr lang="en-US" sz="1800" dirty="0"/>
              <a:t> Determine where observations will be made</a:t>
            </a:r>
          </a:p>
          <a:p>
            <a:pPr eaLnBrk="1" hangingPunct="1"/>
            <a:r>
              <a:rPr lang="en-US" sz="1800" b="1" dirty="0"/>
              <a:t>HOW:</a:t>
            </a:r>
            <a:r>
              <a:rPr lang="en-US" sz="1800" dirty="0"/>
              <a:t> Develop the observation schedule</a:t>
            </a:r>
          </a:p>
          <a:p>
            <a:pPr eaLnBrk="1" hangingPunct="1"/>
            <a:r>
              <a:rPr lang="en-US" sz="1800" b="1" dirty="0"/>
              <a:t>HOW:</a:t>
            </a:r>
            <a:r>
              <a:rPr lang="en-US" sz="1800" dirty="0"/>
              <a:t> Pilot / test the observation schedule</a:t>
            </a:r>
          </a:p>
          <a:p>
            <a:pPr eaLnBrk="1" hangingPunct="1"/>
            <a:r>
              <a:rPr lang="en-US" sz="1800" b="1" dirty="0"/>
              <a:t>DO:</a:t>
            </a:r>
            <a:r>
              <a:rPr lang="en-US" sz="1800" dirty="0"/>
              <a:t> Conduct the observations </a:t>
            </a:r>
          </a:p>
          <a:p>
            <a:pPr eaLnBrk="1" hangingPunct="1"/>
            <a:r>
              <a:rPr lang="en-US" sz="1800" b="1" dirty="0"/>
              <a:t>SO?: </a:t>
            </a:r>
            <a:r>
              <a:rPr lang="en-US" sz="1800" dirty="0"/>
              <a:t>Analyse and interpret the collected information.</a:t>
            </a:r>
          </a:p>
          <a:p>
            <a:pPr eaLnBrk="1" hangingPunct="1"/>
            <a:r>
              <a:rPr lang="en-US" sz="1800" b="1" dirty="0"/>
              <a:t>SHARE:</a:t>
            </a:r>
            <a:r>
              <a:rPr lang="en-US" sz="1800" dirty="0"/>
              <a:t> Write up your findings.</a:t>
            </a:r>
          </a:p>
        </p:txBody>
      </p:sp>
    </p:spTree>
    <p:extLst>
      <p:ext uri="{BB962C8B-B14F-4D97-AF65-F5344CB8AC3E}">
        <p14:creationId xmlns:p14="http://schemas.microsoft.com/office/powerpoint/2010/main" val="15521181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732756"/>
            <a:ext cx="10515600" cy="1325563"/>
          </a:xfrm>
        </p:spPr>
        <p:txBody>
          <a:bodyPr anchor="t">
            <a:normAutofit/>
          </a:bodyPr>
          <a:lstStyle/>
          <a:p>
            <a:r>
              <a:rPr lang="en-US" dirty="0"/>
              <a:t>Discussion Points</a:t>
            </a:r>
            <a:endParaRPr lang="en-GB" dirty="0"/>
          </a:p>
        </p:txBody>
      </p:sp>
      <p:sp>
        <p:nvSpPr>
          <p:cNvPr id="3" name="Content Placeholder 2"/>
          <p:cNvSpPr>
            <a:spLocks noGrp="1"/>
          </p:cNvSpPr>
          <p:nvPr>
            <p:ph idx="1"/>
          </p:nvPr>
        </p:nvSpPr>
        <p:spPr>
          <a:xfrm>
            <a:off x="677334" y="2058319"/>
            <a:ext cx="5220430" cy="3701270"/>
          </a:xfrm>
        </p:spPr>
        <p:txBody>
          <a:bodyPr>
            <a:normAutofit/>
          </a:bodyPr>
          <a:lstStyle/>
          <a:p>
            <a:pPr>
              <a:lnSpc>
                <a:spcPct val="150000"/>
              </a:lnSpc>
              <a:buFont typeface="Wingdings" panose="05000000000000000000" pitchFamily="2" charset="2"/>
              <a:buChar char="Ø"/>
            </a:pPr>
            <a:r>
              <a:rPr lang="en-US" sz="3200" dirty="0"/>
              <a:t> Reliability</a:t>
            </a:r>
          </a:p>
          <a:p>
            <a:pPr>
              <a:lnSpc>
                <a:spcPct val="150000"/>
              </a:lnSpc>
              <a:buFont typeface="Wingdings" panose="05000000000000000000" pitchFamily="2" charset="2"/>
              <a:buChar char="Ø"/>
            </a:pPr>
            <a:r>
              <a:rPr lang="en-US" sz="3200" dirty="0"/>
              <a:t> Validity</a:t>
            </a:r>
          </a:p>
          <a:p>
            <a:pPr>
              <a:lnSpc>
                <a:spcPct val="150000"/>
              </a:lnSpc>
              <a:buFont typeface="Wingdings" panose="05000000000000000000" pitchFamily="2" charset="2"/>
              <a:buChar char="Ø"/>
            </a:pPr>
            <a:r>
              <a:rPr lang="en-US" sz="3200" dirty="0"/>
              <a:t> Representative sample</a:t>
            </a:r>
          </a:p>
          <a:p>
            <a:pPr>
              <a:lnSpc>
                <a:spcPct val="150000"/>
              </a:lnSpc>
              <a:buFont typeface="Wingdings" panose="05000000000000000000" pitchFamily="2" charset="2"/>
              <a:buChar char="Ø"/>
            </a:pPr>
            <a:r>
              <a:rPr lang="en-US" sz="3200" dirty="0"/>
              <a:t> Generalisability</a:t>
            </a:r>
          </a:p>
        </p:txBody>
      </p:sp>
      <p:pic>
        <p:nvPicPr>
          <p:cNvPr id="2" name="Graphic 1" descr="Boardroom with solid fill">
            <a:extLst>
              <a:ext uri="{FF2B5EF4-FFF2-40B4-BE49-F238E27FC236}">
                <a16:creationId xmlns:a16="http://schemas.microsoft.com/office/drawing/2014/main" id="{3D2E8C24-E1F1-C91A-81FE-BE715306C75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602552" y="229919"/>
            <a:ext cx="1284638" cy="1284638"/>
          </a:xfrm>
          <a:prstGeom prst="rect">
            <a:avLst/>
          </a:prstGeom>
        </p:spPr>
      </p:pic>
    </p:spTree>
    <p:extLst>
      <p:ext uri="{BB962C8B-B14F-4D97-AF65-F5344CB8AC3E}">
        <p14:creationId xmlns:p14="http://schemas.microsoft.com/office/powerpoint/2010/main" val="40270462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1433852540"/>
              </p:ext>
            </p:extLst>
          </p:nvPr>
        </p:nvGraphicFramePr>
        <p:xfrm>
          <a:off x="1828800" y="0"/>
          <a:ext cx="8839200"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26380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149" y="1204721"/>
            <a:ext cx="6886726" cy="1446550"/>
          </a:xfrm>
        </p:spPr>
        <p:txBody>
          <a:bodyPr>
            <a:normAutofit/>
          </a:bodyPr>
          <a:lstStyle/>
          <a:p>
            <a:r>
              <a:rPr lang="en-US" dirty="0"/>
              <a:t>Observation schedules</a:t>
            </a:r>
          </a:p>
        </p:txBody>
      </p:sp>
      <p:sp>
        <p:nvSpPr>
          <p:cNvPr id="3" name="Content Placeholder 2"/>
          <p:cNvSpPr>
            <a:spLocks noGrp="1"/>
          </p:cNvSpPr>
          <p:nvPr>
            <p:ph idx="1"/>
          </p:nvPr>
        </p:nvSpPr>
        <p:spPr>
          <a:xfrm>
            <a:off x="565150" y="2691638"/>
            <a:ext cx="7238880" cy="3188586"/>
          </a:xfrm>
        </p:spPr>
        <p:txBody>
          <a:bodyPr>
            <a:normAutofit fontScale="77500" lnSpcReduction="20000"/>
          </a:bodyPr>
          <a:lstStyle/>
          <a:p>
            <a:pPr marL="0" indent="0">
              <a:buNone/>
            </a:pPr>
            <a:r>
              <a:rPr lang="en-US" dirty="0"/>
              <a:t>Strengths and challenges???</a:t>
            </a:r>
          </a:p>
          <a:p>
            <a:pPr marL="0" indent="0">
              <a:buNone/>
            </a:pPr>
            <a:endParaRPr lang="en-US" dirty="0"/>
          </a:p>
          <a:p>
            <a:pPr marL="0" indent="0">
              <a:buNone/>
            </a:pPr>
            <a:r>
              <a:rPr lang="en-US" b="1" dirty="0"/>
              <a:t>On the next two slides, choose option 1 or option 2</a:t>
            </a:r>
            <a:r>
              <a:rPr lang="en-US" dirty="0"/>
              <a:t>.</a:t>
            </a:r>
          </a:p>
          <a:p>
            <a:pPr marL="0" indent="0">
              <a:buNone/>
            </a:pPr>
            <a:endParaRPr lang="en-US" dirty="0"/>
          </a:p>
          <a:p>
            <a:pPr marL="0" indent="0">
              <a:buNone/>
            </a:pPr>
            <a:r>
              <a:rPr lang="en-US" dirty="0"/>
              <a:t>Discuss:</a:t>
            </a:r>
          </a:p>
          <a:p>
            <a:pPr marL="0" indent="0">
              <a:buNone/>
            </a:pPr>
            <a:r>
              <a:rPr lang="en-US" dirty="0"/>
              <a:t>* For what reason(s) would you use your observation schedule?</a:t>
            </a:r>
          </a:p>
          <a:p>
            <a:pPr marL="0" indent="0">
              <a:buNone/>
            </a:pPr>
            <a:r>
              <a:rPr lang="en-US" dirty="0"/>
              <a:t>* How would you use it?</a:t>
            </a:r>
          </a:p>
          <a:p>
            <a:pPr marL="0" indent="0">
              <a:buNone/>
            </a:pPr>
            <a:r>
              <a:rPr lang="en-US" dirty="0"/>
              <a:t>* What type of data would you collect?</a:t>
            </a:r>
          </a:p>
        </p:txBody>
      </p:sp>
      <p:pic>
        <p:nvPicPr>
          <p:cNvPr id="7" name="Graphic 6" descr="Business Growth">
            <a:extLst>
              <a:ext uri="{FF2B5EF4-FFF2-40B4-BE49-F238E27FC236}">
                <a16:creationId xmlns:a16="http://schemas.microsoft.com/office/drawing/2014/main" id="{757C99A8-351E-FA1D-4C34-257211B55E5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5541" y="2164438"/>
            <a:ext cx="2792794" cy="2792794"/>
          </a:xfrm>
          <a:prstGeom prst="rect">
            <a:avLst/>
          </a:prstGeom>
        </p:spPr>
      </p:pic>
    </p:spTree>
    <p:extLst>
      <p:ext uri="{BB962C8B-B14F-4D97-AF65-F5344CB8AC3E}">
        <p14:creationId xmlns:p14="http://schemas.microsoft.com/office/powerpoint/2010/main" val="40011642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up of a survey&#10;&#10;Description automatically generated">
            <a:extLst>
              <a:ext uri="{FF2B5EF4-FFF2-40B4-BE49-F238E27FC236}">
                <a16:creationId xmlns:a16="http://schemas.microsoft.com/office/drawing/2014/main" id="{1F122557-0E5E-529C-FDDB-9477D304B7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9433" y="208067"/>
            <a:ext cx="6911518" cy="4557405"/>
          </a:xfrm>
          <a:prstGeom prst="rect">
            <a:avLst/>
          </a:prstGeom>
          <a:ln w="38100">
            <a:solidFill>
              <a:schemeClr val="accent4"/>
            </a:solidFill>
          </a:ln>
        </p:spPr>
      </p:pic>
      <p:pic>
        <p:nvPicPr>
          <p:cNvPr id="4" name="Content Placeholder 7" descr="A white sheet with black text&#10;&#10;Description automatically generated with medium confidence">
            <a:extLst>
              <a:ext uri="{FF2B5EF4-FFF2-40B4-BE49-F238E27FC236}">
                <a16:creationId xmlns:a16="http://schemas.microsoft.com/office/drawing/2014/main" id="{E6DBF31E-F582-6C4D-9171-340DF928420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271661" y="3145766"/>
            <a:ext cx="7686809" cy="3347109"/>
          </a:xfrm>
          <a:prstGeom prst="rect">
            <a:avLst/>
          </a:prstGeom>
          <a:ln w="38100">
            <a:solidFill>
              <a:schemeClr val="accent5"/>
            </a:solidFill>
          </a:ln>
        </p:spPr>
      </p:pic>
      <p:sp>
        <p:nvSpPr>
          <p:cNvPr id="3" name="Rectangle 2">
            <a:extLst>
              <a:ext uri="{FF2B5EF4-FFF2-40B4-BE49-F238E27FC236}">
                <a16:creationId xmlns:a16="http://schemas.microsoft.com/office/drawing/2014/main" id="{D301412B-DFE5-B9EF-E333-F86D23B30750}"/>
              </a:ext>
            </a:extLst>
          </p:cNvPr>
          <p:cNvSpPr/>
          <p:nvPr/>
        </p:nvSpPr>
        <p:spPr>
          <a:xfrm>
            <a:off x="7373825" y="258822"/>
            <a:ext cx="1170513" cy="400110"/>
          </a:xfrm>
          <a:prstGeom prst="rect">
            <a:avLst/>
          </a:prstGeom>
          <a:noFill/>
          <a:ln w="38100">
            <a:solidFill>
              <a:schemeClr val="accent4"/>
            </a:solidFill>
          </a:ln>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2000" b="1" cap="none" spc="0" dirty="0">
                <a:ln/>
                <a:solidFill>
                  <a:schemeClr val="accent4"/>
                </a:solidFill>
                <a:effectLst/>
              </a:rPr>
              <a:t>Option 1</a:t>
            </a:r>
          </a:p>
        </p:txBody>
      </p:sp>
      <p:sp>
        <p:nvSpPr>
          <p:cNvPr id="8" name="TextBox 7">
            <a:extLst>
              <a:ext uri="{FF2B5EF4-FFF2-40B4-BE49-F238E27FC236}">
                <a16:creationId xmlns:a16="http://schemas.microsoft.com/office/drawing/2014/main" id="{E3F83D0D-1ECB-0630-58BA-BA0C3318FC50}"/>
              </a:ext>
            </a:extLst>
          </p:cNvPr>
          <p:cNvSpPr txBox="1"/>
          <p:nvPr/>
        </p:nvSpPr>
        <p:spPr>
          <a:xfrm>
            <a:off x="10673751" y="2731699"/>
            <a:ext cx="1155940" cy="369332"/>
          </a:xfrm>
          <a:prstGeom prst="rect">
            <a:avLst/>
          </a:prstGeom>
          <a:noFill/>
          <a:ln w="38100">
            <a:solidFill>
              <a:schemeClr val="accent5"/>
            </a:solidFill>
          </a:ln>
        </p:spPr>
        <p:txBody>
          <a:bodyPr wrap="square" rtlCol="0">
            <a:spAutoFit/>
            <a:scene3d>
              <a:camera prst="orthographicFront"/>
              <a:lightRig rig="soft" dir="t">
                <a:rot lat="0" lon="0" rev="15600000"/>
              </a:lightRig>
            </a:scene3d>
            <a:sp3d extrusionH="57150" prstMaterial="softEdge">
              <a:bevelT w="25400" h="38100"/>
            </a:sp3d>
          </a:bodyPr>
          <a:lstStyle/>
          <a:p>
            <a:r>
              <a:rPr lang="en-GB" b="1" dirty="0">
                <a:ln/>
                <a:solidFill>
                  <a:schemeClr val="accent5">
                    <a:lumMod val="60000"/>
                    <a:lumOff val="40000"/>
                  </a:schemeClr>
                </a:solidFill>
              </a:rPr>
              <a:t>Option 2</a:t>
            </a:r>
          </a:p>
        </p:txBody>
      </p:sp>
    </p:spTree>
    <p:extLst>
      <p:ext uri="{BB962C8B-B14F-4D97-AF65-F5344CB8AC3E}">
        <p14:creationId xmlns:p14="http://schemas.microsoft.com/office/powerpoint/2010/main" val="4385402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0EBFB-416E-E1A8-C216-5F06777EA736}"/>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D40AB198-E3D4-4759-9A23-DDC9FFF37515}"/>
              </a:ext>
            </a:extLst>
          </p:cNvPr>
          <p:cNvSpPr/>
          <p:nvPr/>
        </p:nvSpPr>
        <p:spPr>
          <a:xfrm>
            <a:off x="10008221" y="166250"/>
            <a:ext cx="1170513" cy="400110"/>
          </a:xfrm>
          <a:prstGeom prst="rect">
            <a:avLst/>
          </a:prstGeom>
          <a:noFill/>
          <a:ln w="38100">
            <a:solidFill>
              <a:schemeClr val="accent4"/>
            </a:solidFill>
          </a:ln>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2000" b="1" cap="none" spc="0" dirty="0">
                <a:ln/>
                <a:solidFill>
                  <a:schemeClr val="accent4"/>
                </a:solidFill>
                <a:effectLst/>
              </a:rPr>
              <a:t>Option 1</a:t>
            </a:r>
          </a:p>
        </p:txBody>
      </p:sp>
      <p:sp>
        <p:nvSpPr>
          <p:cNvPr id="8" name="TextBox 7">
            <a:extLst>
              <a:ext uri="{FF2B5EF4-FFF2-40B4-BE49-F238E27FC236}">
                <a16:creationId xmlns:a16="http://schemas.microsoft.com/office/drawing/2014/main" id="{7B2A09C3-34CB-A8BA-B97C-2FA7B9C8F872}"/>
              </a:ext>
            </a:extLst>
          </p:cNvPr>
          <p:cNvSpPr txBox="1"/>
          <p:nvPr/>
        </p:nvSpPr>
        <p:spPr>
          <a:xfrm>
            <a:off x="10673751" y="2731699"/>
            <a:ext cx="1155940" cy="369332"/>
          </a:xfrm>
          <a:prstGeom prst="rect">
            <a:avLst/>
          </a:prstGeom>
          <a:noFill/>
          <a:ln w="38100">
            <a:solidFill>
              <a:schemeClr val="accent5"/>
            </a:solidFill>
          </a:ln>
        </p:spPr>
        <p:txBody>
          <a:bodyPr wrap="square" rtlCol="0">
            <a:spAutoFit/>
            <a:scene3d>
              <a:camera prst="orthographicFront"/>
              <a:lightRig rig="soft" dir="t">
                <a:rot lat="0" lon="0" rev="15600000"/>
              </a:lightRig>
            </a:scene3d>
            <a:sp3d extrusionH="57150" prstMaterial="softEdge">
              <a:bevelT w="25400" h="38100"/>
            </a:sp3d>
          </a:bodyPr>
          <a:lstStyle/>
          <a:p>
            <a:r>
              <a:rPr lang="en-GB" b="1" dirty="0">
                <a:ln/>
                <a:solidFill>
                  <a:schemeClr val="accent5">
                    <a:lumMod val="60000"/>
                    <a:lumOff val="40000"/>
                  </a:schemeClr>
                </a:solidFill>
              </a:rPr>
              <a:t>Option 2</a:t>
            </a:r>
          </a:p>
        </p:txBody>
      </p:sp>
      <p:pic>
        <p:nvPicPr>
          <p:cNvPr id="2" name="Picture 1" descr="A table with numbers and text&#10;&#10;Description automatically generated">
            <a:extLst>
              <a:ext uri="{FF2B5EF4-FFF2-40B4-BE49-F238E27FC236}">
                <a16:creationId xmlns:a16="http://schemas.microsoft.com/office/drawing/2014/main" id="{45AAA9D2-B136-1D76-E3D0-BF54BF1C07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550" y="107008"/>
            <a:ext cx="9697671" cy="3232557"/>
          </a:xfrm>
          <a:prstGeom prst="rect">
            <a:avLst/>
          </a:prstGeom>
          <a:ln w="38100">
            <a:solidFill>
              <a:schemeClr val="accent4"/>
            </a:solidFill>
          </a:ln>
        </p:spPr>
      </p:pic>
      <p:pic>
        <p:nvPicPr>
          <p:cNvPr id="9" name="Content Placeholder 4" descr="A screenshot of a white sheet&#10;&#10;Description automatically generated">
            <a:extLst>
              <a:ext uri="{FF2B5EF4-FFF2-40B4-BE49-F238E27FC236}">
                <a16:creationId xmlns:a16="http://schemas.microsoft.com/office/drawing/2014/main" id="{A122A02C-02E6-1776-75C5-A4AF874439E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388634" y="3101031"/>
            <a:ext cx="6653723" cy="3649961"/>
          </a:xfrm>
          <a:ln w="38100">
            <a:solidFill>
              <a:schemeClr val="accent5"/>
            </a:solidFill>
          </a:ln>
        </p:spPr>
      </p:pic>
    </p:spTree>
    <p:extLst>
      <p:ext uri="{BB962C8B-B14F-4D97-AF65-F5344CB8AC3E}">
        <p14:creationId xmlns:p14="http://schemas.microsoft.com/office/powerpoint/2010/main" val="23998592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164" y="313426"/>
            <a:ext cx="6886726" cy="1446550"/>
          </a:xfrm>
        </p:spPr>
        <p:txBody>
          <a:bodyPr>
            <a:normAutofit/>
          </a:bodyPr>
          <a:lstStyle/>
          <a:p>
            <a:r>
              <a:rPr lang="en-US" dirty="0"/>
              <a:t>Leuven Scale</a:t>
            </a:r>
          </a:p>
        </p:txBody>
      </p:sp>
      <p:pic>
        <p:nvPicPr>
          <p:cNvPr id="9" name="Picture 8" descr="Laevers.jpg"/>
          <p:cNvPicPr>
            <a:picLocks noChangeAspect="1"/>
          </p:cNvPicPr>
          <p:nvPr/>
        </p:nvPicPr>
        <p:blipFill>
          <a:blip r:embed="rId3"/>
          <a:stretch>
            <a:fillRect/>
          </a:stretch>
        </p:blipFill>
        <p:spPr>
          <a:xfrm>
            <a:off x="7632290" y="1333246"/>
            <a:ext cx="4110310" cy="3844558"/>
          </a:xfrm>
          <a:prstGeom prst="rect">
            <a:avLst/>
          </a:prstGeom>
        </p:spPr>
      </p:pic>
      <p:sp>
        <p:nvSpPr>
          <p:cNvPr id="7" name="Slide Number Placeholder 6"/>
          <p:cNvSpPr>
            <a:spLocks noGrp="1"/>
          </p:cNvSpPr>
          <p:nvPr>
            <p:ph type="sldNum" sz="quarter" idx="12"/>
          </p:nvPr>
        </p:nvSpPr>
        <p:spPr>
          <a:xfrm>
            <a:off x="10813024" y="511175"/>
            <a:ext cx="914400" cy="310896"/>
          </a:xfrm>
        </p:spPr>
        <p:txBody>
          <a:bodyPr>
            <a:normAutofit/>
          </a:bodyPr>
          <a:lstStyle/>
          <a:p>
            <a:pPr>
              <a:spcAft>
                <a:spcPts val="600"/>
              </a:spcAft>
            </a:pPr>
            <a:fld id="{4ED357AA-FABF-AA4B-9415-FFC06ACDC7FB}" type="slidenum">
              <a:rPr lang="en-US" smtClean="0"/>
              <a:pPr>
                <a:spcAft>
                  <a:spcPts val="600"/>
                </a:spcAft>
              </a:pPr>
              <a:t>37</a:t>
            </a:fld>
            <a:endParaRPr lang="en-US" dirty="0"/>
          </a:p>
        </p:txBody>
      </p:sp>
      <p:sp>
        <p:nvSpPr>
          <p:cNvPr id="3" name="TextBox 2">
            <a:extLst>
              <a:ext uri="{FF2B5EF4-FFF2-40B4-BE49-F238E27FC236}">
                <a16:creationId xmlns:a16="http://schemas.microsoft.com/office/drawing/2014/main" id="{DE6FD5ED-B063-9EC5-A993-F76132155241}"/>
              </a:ext>
            </a:extLst>
          </p:cNvPr>
          <p:cNvSpPr txBox="1"/>
          <p:nvPr/>
        </p:nvSpPr>
        <p:spPr>
          <a:xfrm>
            <a:off x="10223516" y="5249571"/>
            <a:ext cx="1519084" cy="369332"/>
          </a:xfrm>
          <a:prstGeom prst="rect">
            <a:avLst/>
          </a:prstGeom>
          <a:noFill/>
          <a:ln w="38100">
            <a:solidFill>
              <a:schemeClr val="accent6"/>
            </a:solidFill>
          </a:ln>
        </p:spPr>
        <p:txBody>
          <a:bodyPr wrap="square" rtlCol="0">
            <a:spAutoFit/>
          </a:bodyPr>
          <a:lstStyle/>
          <a:p>
            <a:r>
              <a:rPr lang="en-GB" dirty="0"/>
              <a:t>Ferré Laevers</a:t>
            </a:r>
          </a:p>
        </p:txBody>
      </p:sp>
      <p:pic>
        <p:nvPicPr>
          <p:cNvPr id="13" name="Picture 12" descr="Graphical user interface, text&#10;&#10;Description automatically generated">
            <a:extLst>
              <a:ext uri="{FF2B5EF4-FFF2-40B4-BE49-F238E27FC236}">
                <a16:creationId xmlns:a16="http://schemas.microsoft.com/office/drawing/2014/main" id="{D9DC6AFC-ECCA-E905-5D0A-68050D0271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742" y="1237381"/>
            <a:ext cx="7299016" cy="4094160"/>
          </a:xfrm>
          <a:prstGeom prst="rect">
            <a:avLst/>
          </a:prstGeom>
        </p:spPr>
      </p:pic>
    </p:spTree>
    <p:extLst>
      <p:ext uri="{BB962C8B-B14F-4D97-AF65-F5344CB8AC3E}">
        <p14:creationId xmlns:p14="http://schemas.microsoft.com/office/powerpoint/2010/main" val="23846531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CA24F-9A6C-0228-1EA7-0FCDDECE896A}"/>
              </a:ext>
            </a:extLst>
          </p:cNvPr>
          <p:cNvSpPr>
            <a:spLocks noGrp="1"/>
          </p:cNvSpPr>
          <p:nvPr>
            <p:ph type="title"/>
          </p:nvPr>
        </p:nvSpPr>
        <p:spPr/>
        <p:txBody>
          <a:bodyPr/>
          <a:lstStyle/>
          <a:p>
            <a:r>
              <a:rPr lang="en-GB" dirty="0"/>
              <a:t>Follow-up Task(s)</a:t>
            </a:r>
          </a:p>
        </p:txBody>
      </p:sp>
      <p:pic>
        <p:nvPicPr>
          <p:cNvPr id="5" name="Content Placeholder 4" descr="A screenshot of a computer&#10;&#10;Description automatically generated">
            <a:extLst>
              <a:ext uri="{FF2B5EF4-FFF2-40B4-BE49-F238E27FC236}">
                <a16:creationId xmlns:a16="http://schemas.microsoft.com/office/drawing/2014/main" id="{C3217B8D-B502-E0B0-F3C7-18806CDF3D1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1875" y="2152353"/>
            <a:ext cx="9104029" cy="3434810"/>
          </a:xfrm>
        </p:spPr>
      </p:pic>
      <p:pic>
        <p:nvPicPr>
          <p:cNvPr id="7" name="Picture 6" descr="A screenshot of a computer&#10;&#10;Description automatically generated">
            <a:extLst>
              <a:ext uri="{FF2B5EF4-FFF2-40B4-BE49-F238E27FC236}">
                <a16:creationId xmlns:a16="http://schemas.microsoft.com/office/drawing/2014/main" id="{8E64B4D1-F9C1-69B8-4813-B3C670BDBC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05904" y="117473"/>
            <a:ext cx="2886096" cy="4748247"/>
          </a:xfrm>
          <a:prstGeom prst="rect">
            <a:avLst/>
          </a:prstGeom>
        </p:spPr>
      </p:pic>
      <p:sp>
        <p:nvSpPr>
          <p:cNvPr id="3" name="Rectangle: Rounded Corners 2">
            <a:extLst>
              <a:ext uri="{FF2B5EF4-FFF2-40B4-BE49-F238E27FC236}">
                <a16:creationId xmlns:a16="http://schemas.microsoft.com/office/drawing/2014/main" id="{73747E3C-760B-C818-B7D6-F5DF7C80809A}"/>
              </a:ext>
            </a:extLst>
          </p:cNvPr>
          <p:cNvSpPr/>
          <p:nvPr/>
        </p:nvSpPr>
        <p:spPr>
          <a:xfrm>
            <a:off x="144211" y="2063092"/>
            <a:ext cx="5756257" cy="3434810"/>
          </a:xfrm>
          <a:prstGeom prst="roundRect">
            <a:avLst/>
          </a:prstGeom>
          <a:noFill/>
          <a:ln w="571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Arrow Connector 5">
            <a:extLst>
              <a:ext uri="{FF2B5EF4-FFF2-40B4-BE49-F238E27FC236}">
                <a16:creationId xmlns:a16="http://schemas.microsoft.com/office/drawing/2014/main" id="{C32A5F3D-79BC-7875-3A0B-433B451CD84D}"/>
              </a:ext>
            </a:extLst>
          </p:cNvPr>
          <p:cNvCxnSpPr>
            <a:cxnSpLocks/>
          </p:cNvCxnSpPr>
          <p:nvPr/>
        </p:nvCxnSpPr>
        <p:spPr>
          <a:xfrm>
            <a:off x="7441721" y="365125"/>
            <a:ext cx="0" cy="145717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8" name="Flowchart: Summing Junction 7">
            <a:extLst>
              <a:ext uri="{FF2B5EF4-FFF2-40B4-BE49-F238E27FC236}">
                <a16:creationId xmlns:a16="http://schemas.microsoft.com/office/drawing/2014/main" id="{44850235-5E31-386D-5F0F-7E892AB22813}"/>
              </a:ext>
            </a:extLst>
          </p:cNvPr>
          <p:cNvSpPr/>
          <p:nvPr/>
        </p:nvSpPr>
        <p:spPr>
          <a:xfrm>
            <a:off x="5704936" y="1978325"/>
            <a:ext cx="3572136" cy="3519578"/>
          </a:xfrm>
          <a:prstGeom prst="flowChartSummingJunction">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35CE8D38-6C9C-4B62-A49B-E276FA41457C}"/>
              </a:ext>
            </a:extLst>
          </p:cNvPr>
          <p:cNvSpPr/>
          <p:nvPr/>
        </p:nvSpPr>
        <p:spPr>
          <a:xfrm>
            <a:off x="9283109" y="1581510"/>
            <a:ext cx="2886096" cy="2628182"/>
          </a:xfrm>
          <a:prstGeom prst="roundRect">
            <a:avLst/>
          </a:prstGeom>
          <a:no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D5A4E85F-80C2-211B-99F2-F70BCCA29D6B}"/>
              </a:ext>
            </a:extLst>
          </p:cNvPr>
          <p:cNvSpPr/>
          <p:nvPr/>
        </p:nvSpPr>
        <p:spPr>
          <a:xfrm rot="16200000">
            <a:off x="9754685" y="5118340"/>
            <a:ext cx="1897812" cy="437072"/>
          </a:xfrm>
          <a:prstGeom prst="rightArrow">
            <a:avLst>
              <a:gd name="adj1" fmla="val 50000"/>
              <a:gd name="adj2" fmla="val 90789"/>
            </a:avLst>
          </a:prstGeom>
          <a:solidFill>
            <a:schemeClr val="accent6">
              <a:lumMod val="75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C337DD87-89A1-BACD-F963-01B8F024043B}"/>
              </a:ext>
            </a:extLst>
          </p:cNvPr>
          <p:cNvSpPr/>
          <p:nvPr/>
        </p:nvSpPr>
        <p:spPr>
          <a:xfrm>
            <a:off x="9277072" y="166777"/>
            <a:ext cx="1770488" cy="299049"/>
          </a:xfrm>
          <a:prstGeom prst="roundRect">
            <a:avLst/>
          </a:prstGeom>
          <a:no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3677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descr="Droplets on a glass surface with a needle">
            <a:extLst>
              <a:ext uri="{FF2B5EF4-FFF2-40B4-BE49-F238E27FC236}">
                <a16:creationId xmlns:a16="http://schemas.microsoft.com/office/drawing/2014/main" id="{5AE4B992-AEA9-1DB7-A947-7E2FCC8E926C}"/>
              </a:ext>
            </a:extLst>
          </p:cNvPr>
          <p:cNvPicPr>
            <a:picLocks noChangeAspect="1"/>
          </p:cNvPicPr>
          <p:nvPr/>
        </p:nvPicPr>
        <p:blipFill rotWithShape="1">
          <a:blip r:embed="rId2">
            <a:alphaModFix amt="50000"/>
          </a:blip>
          <a:srcRect t="1" r="-1" b="24980"/>
          <a:stretch/>
        </p:blipFill>
        <p:spPr>
          <a:xfrm>
            <a:off x="20" y="10"/>
            <a:ext cx="12188930" cy="6857990"/>
          </a:xfrm>
          <a:prstGeom prst="rect">
            <a:avLst/>
          </a:prstGeom>
        </p:spPr>
      </p:pic>
      <p:sp>
        <p:nvSpPr>
          <p:cNvPr id="9" name="Title 8">
            <a:extLst>
              <a:ext uri="{FF2B5EF4-FFF2-40B4-BE49-F238E27FC236}">
                <a16:creationId xmlns:a16="http://schemas.microsoft.com/office/drawing/2014/main" id="{D3AD120B-06AC-D4D0-5B4A-92BDA7693D43}"/>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cap="all" spc="-150" baseline="0" dirty="0">
                <a:solidFill>
                  <a:schemeClr val="bg1"/>
                </a:solidFill>
              </a:rPr>
              <a:t>sampling</a:t>
            </a:r>
          </a:p>
        </p:txBody>
      </p:sp>
      <p:sp>
        <p:nvSpPr>
          <p:cNvPr id="10" name="Text Placeholder 9">
            <a:extLst>
              <a:ext uri="{FF2B5EF4-FFF2-40B4-BE49-F238E27FC236}">
                <a16:creationId xmlns:a16="http://schemas.microsoft.com/office/drawing/2014/main" id="{0AC1B496-4820-1340-8C7D-C832E1719701}"/>
              </a:ext>
            </a:extLst>
          </p:cNvPr>
          <p:cNvSpPr>
            <a:spLocks noGrp="1"/>
          </p:cNvSpPr>
          <p:nvPr>
            <p:ph type="body" idx="1"/>
          </p:nvPr>
        </p:nvSpPr>
        <p:spPr>
          <a:xfrm>
            <a:off x="1527048" y="4599432"/>
            <a:ext cx="9144000" cy="1536192"/>
          </a:xfrm>
        </p:spPr>
        <p:txBody>
          <a:bodyPr vert="horz" lIns="91440" tIns="45720" rIns="91440" bIns="45720" rtlCol="0">
            <a:normAutofit/>
          </a:bodyPr>
          <a:lstStyle/>
          <a:p>
            <a:pPr algn="ctr"/>
            <a:endParaRPr lang="en-US" dirty="0">
              <a:solidFill>
                <a:schemeClr val="bg1"/>
              </a:solidFill>
            </a:endParaRPr>
          </a:p>
        </p:txBody>
      </p:sp>
      <p:sp>
        <p:nvSpPr>
          <p:cNvPr id="19"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70616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A360F-1BB3-C2CF-2F6C-39671E1AF818}"/>
              </a:ext>
            </a:extLst>
          </p:cNvPr>
          <p:cNvSpPr>
            <a:spLocks noGrp="1"/>
          </p:cNvSpPr>
          <p:nvPr>
            <p:ph type="title"/>
          </p:nvPr>
        </p:nvSpPr>
        <p:spPr>
          <a:xfrm>
            <a:off x="549702" y="521906"/>
            <a:ext cx="11169748" cy="1446550"/>
          </a:xfrm>
        </p:spPr>
        <p:txBody>
          <a:bodyPr>
            <a:normAutofit fontScale="90000"/>
          </a:bodyPr>
          <a:lstStyle/>
          <a:p>
            <a:r>
              <a:rPr lang="en-GB" dirty="0"/>
              <a:t>Research Question:</a:t>
            </a:r>
            <a:br>
              <a:rPr lang="en-GB" dirty="0"/>
            </a:br>
            <a:r>
              <a:rPr lang="en-GB" sz="3300" dirty="0"/>
              <a:t>Do university students think that they are cleverer than their peers? </a:t>
            </a:r>
            <a:br>
              <a:rPr lang="en-GB" sz="3300" dirty="0"/>
            </a:br>
            <a:r>
              <a:rPr lang="en-GB" sz="2200" dirty="0"/>
              <a:t>(i.e. others of the same age who are not university students)</a:t>
            </a:r>
          </a:p>
        </p:txBody>
      </p:sp>
      <p:sp>
        <p:nvSpPr>
          <p:cNvPr id="3" name="Content Placeholder 2">
            <a:extLst>
              <a:ext uri="{FF2B5EF4-FFF2-40B4-BE49-F238E27FC236}">
                <a16:creationId xmlns:a16="http://schemas.microsoft.com/office/drawing/2014/main" id="{811F96F0-E066-5A68-DAF0-C095E122E695}"/>
              </a:ext>
            </a:extLst>
          </p:cNvPr>
          <p:cNvSpPr>
            <a:spLocks noGrp="1"/>
          </p:cNvSpPr>
          <p:nvPr>
            <p:ph idx="1"/>
          </p:nvPr>
        </p:nvSpPr>
        <p:spPr>
          <a:xfrm>
            <a:off x="474823" y="2401100"/>
            <a:ext cx="11319507" cy="4185437"/>
          </a:xfrm>
        </p:spPr>
        <p:txBody>
          <a:bodyPr>
            <a:normAutofit fontScale="77500" lnSpcReduction="20000"/>
          </a:bodyPr>
          <a:lstStyle/>
          <a:p>
            <a:pPr marL="0" indent="0" algn="l">
              <a:buNone/>
            </a:pPr>
            <a:r>
              <a:rPr lang="en-GB" dirty="0">
                <a:solidFill>
                  <a:srgbClr val="0D405F"/>
                </a:solidFill>
                <a:latin typeface="Inter"/>
              </a:rPr>
              <a:t>The t</a:t>
            </a:r>
            <a:r>
              <a:rPr lang="en-GB" b="0" i="0" dirty="0">
                <a:solidFill>
                  <a:srgbClr val="0D405F"/>
                </a:solidFill>
                <a:effectLst/>
                <a:latin typeface="Inter"/>
              </a:rPr>
              <a:t>arget population is the 10,000 undergraduate students at my university.</a:t>
            </a:r>
          </a:p>
          <a:p>
            <a:pPr marL="0" indent="0" algn="l">
              <a:buNone/>
            </a:pPr>
            <a:r>
              <a:rPr lang="en-GB" dirty="0">
                <a:solidFill>
                  <a:srgbClr val="0D405F"/>
                </a:solidFill>
                <a:latin typeface="Inter"/>
              </a:rPr>
              <a:t>I</a:t>
            </a:r>
            <a:r>
              <a:rPr lang="en-GB" b="0" i="0" dirty="0">
                <a:solidFill>
                  <a:srgbClr val="0D405F"/>
                </a:solidFill>
                <a:effectLst/>
                <a:latin typeface="Inter"/>
              </a:rPr>
              <a:t> recruit 200 participants. </a:t>
            </a:r>
          </a:p>
          <a:p>
            <a:pPr marL="0" indent="0" algn="l">
              <a:buNone/>
            </a:pPr>
            <a:r>
              <a:rPr lang="en-GB" b="0" i="0" dirty="0">
                <a:solidFill>
                  <a:srgbClr val="0D405F"/>
                </a:solidFill>
                <a:effectLst/>
                <a:latin typeface="Inter"/>
              </a:rPr>
              <a:t>They are studying in the </a:t>
            </a:r>
            <a:r>
              <a:rPr lang="en-GB" dirty="0">
                <a:solidFill>
                  <a:srgbClr val="0D405F"/>
                </a:solidFill>
                <a:latin typeface="Inter"/>
              </a:rPr>
              <a:t>F</a:t>
            </a:r>
            <a:r>
              <a:rPr lang="en-GB" b="0" i="0" dirty="0">
                <a:solidFill>
                  <a:srgbClr val="0D405F"/>
                </a:solidFill>
                <a:effectLst/>
                <a:latin typeface="Inter"/>
              </a:rPr>
              <a:t>aculty of Science and Engineering. </a:t>
            </a:r>
          </a:p>
          <a:p>
            <a:pPr marL="0" indent="0" algn="l">
              <a:buNone/>
            </a:pPr>
            <a:r>
              <a:rPr lang="en-GB" b="0" i="0" dirty="0">
                <a:solidFill>
                  <a:srgbClr val="0D405F"/>
                </a:solidFill>
                <a:effectLst/>
                <a:latin typeface="Inter"/>
              </a:rPr>
              <a:t>Most of them are British, male, 18–20 years old and from a high socio-economic background. </a:t>
            </a:r>
          </a:p>
          <a:p>
            <a:pPr marL="0" indent="0" algn="l">
              <a:buNone/>
            </a:pPr>
            <a:r>
              <a:rPr lang="en-GB" b="0" i="0" dirty="0">
                <a:solidFill>
                  <a:srgbClr val="0D405F"/>
                </a:solidFill>
                <a:effectLst/>
                <a:latin typeface="Inter"/>
              </a:rPr>
              <a:t>I give them a maths test.</a:t>
            </a:r>
          </a:p>
          <a:p>
            <a:pPr marL="0" indent="0" algn="l">
              <a:buNone/>
            </a:pPr>
            <a:r>
              <a:rPr lang="en-GB" b="0" i="0" dirty="0">
                <a:solidFill>
                  <a:srgbClr val="0D405F"/>
                </a:solidFill>
                <a:effectLst/>
                <a:latin typeface="Inter"/>
              </a:rPr>
              <a:t>I then ask them to rate how well they think performed compared to everyone else. </a:t>
            </a:r>
          </a:p>
          <a:p>
            <a:pPr marL="0" indent="0" algn="l">
              <a:buNone/>
            </a:pPr>
            <a:r>
              <a:rPr lang="en-GB" b="0" i="0" dirty="0">
                <a:solidFill>
                  <a:srgbClr val="0D405F"/>
                </a:solidFill>
                <a:effectLst/>
                <a:latin typeface="Inter"/>
              </a:rPr>
              <a:t>The finding show that the average participant believes that they are cleverer than 66% of the population.</a:t>
            </a:r>
          </a:p>
          <a:p>
            <a:pPr marL="0" indent="0" algn="l">
              <a:buNone/>
            </a:pPr>
            <a:endParaRPr lang="en-GB" b="0" i="0" dirty="0">
              <a:solidFill>
                <a:srgbClr val="0D405F"/>
              </a:solidFill>
              <a:effectLst/>
              <a:latin typeface="Inter"/>
            </a:endParaRPr>
          </a:p>
          <a:p>
            <a:pPr marL="0" indent="0" algn="l">
              <a:buNone/>
            </a:pPr>
            <a:endParaRPr lang="en-GB" b="0" i="0" dirty="0">
              <a:solidFill>
                <a:srgbClr val="0D405F"/>
              </a:solidFill>
              <a:effectLst/>
              <a:latin typeface="Inter"/>
            </a:endParaRPr>
          </a:p>
          <a:p>
            <a:pPr marL="0" indent="0" algn="l">
              <a:buNone/>
            </a:pPr>
            <a:r>
              <a:rPr lang="en-GB" sz="2800" b="1" i="0" dirty="0">
                <a:solidFill>
                  <a:srgbClr val="0D405F"/>
                </a:solidFill>
                <a:effectLst/>
                <a:latin typeface="Inter"/>
              </a:rPr>
              <a:t>Can I conclude that most people believe themselves to be cleverer than their peers?</a:t>
            </a:r>
          </a:p>
          <a:p>
            <a:pPr algn="l"/>
            <a:endParaRPr lang="en-GB" b="0" i="0" dirty="0">
              <a:solidFill>
                <a:srgbClr val="0D405F"/>
              </a:solidFill>
              <a:effectLst/>
              <a:latin typeface="Inter"/>
            </a:endParaRPr>
          </a:p>
          <a:p>
            <a:endParaRPr lang="en-GB" dirty="0"/>
          </a:p>
        </p:txBody>
      </p:sp>
    </p:spTree>
    <p:extLst>
      <p:ext uri="{BB962C8B-B14F-4D97-AF65-F5344CB8AC3E}">
        <p14:creationId xmlns:p14="http://schemas.microsoft.com/office/powerpoint/2010/main" val="4595797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4678C-533E-91D3-94AD-A0EBC3AD3EDB}"/>
              </a:ext>
            </a:extLst>
          </p:cNvPr>
          <p:cNvSpPr>
            <a:spLocks noGrp="1"/>
          </p:cNvSpPr>
          <p:nvPr>
            <p:ph type="title"/>
          </p:nvPr>
        </p:nvSpPr>
        <p:spPr>
          <a:xfrm>
            <a:off x="797105" y="1625608"/>
            <a:ext cx="6696972" cy="2722164"/>
          </a:xfrm>
        </p:spPr>
        <p:txBody>
          <a:bodyPr vert="horz" lIns="91440" tIns="45720" rIns="91440" bIns="45720" rtlCol="0" anchor="b">
            <a:normAutofit fontScale="90000"/>
          </a:bodyPr>
          <a:lstStyle/>
          <a:p>
            <a:pPr>
              <a:lnSpc>
                <a:spcPct val="90000"/>
              </a:lnSpc>
            </a:pPr>
            <a:r>
              <a:rPr lang="en-US" sz="3200" kern="1200" spc="-150" dirty="0">
                <a:solidFill>
                  <a:schemeClr val="tx1"/>
                </a:solidFill>
                <a:latin typeface="+mj-lt"/>
                <a:ea typeface="+mj-ea"/>
                <a:cs typeface="+mj-cs"/>
              </a:rPr>
              <a:t>What is a sample?</a:t>
            </a:r>
            <a:br>
              <a:rPr lang="en-US" sz="3200" kern="1200" spc="-150" dirty="0">
                <a:solidFill>
                  <a:schemeClr val="tx1"/>
                </a:solidFill>
                <a:latin typeface="+mj-lt"/>
                <a:ea typeface="+mj-ea"/>
                <a:cs typeface="+mj-cs"/>
              </a:rPr>
            </a:br>
            <a:r>
              <a:rPr lang="en-US" sz="3200" kern="1200" spc="-150" dirty="0">
                <a:solidFill>
                  <a:schemeClr val="tx1"/>
                </a:solidFill>
                <a:latin typeface="+mj-lt"/>
                <a:ea typeface="+mj-ea"/>
                <a:cs typeface="+mj-cs"/>
              </a:rPr>
              <a:t>Why use a sample?</a:t>
            </a:r>
            <a:br>
              <a:rPr lang="en-US" sz="3200" kern="1200" spc="-150" dirty="0">
                <a:solidFill>
                  <a:schemeClr val="tx1"/>
                </a:solidFill>
                <a:latin typeface="+mj-lt"/>
                <a:ea typeface="+mj-ea"/>
                <a:cs typeface="+mj-cs"/>
              </a:rPr>
            </a:br>
            <a:br>
              <a:rPr lang="en-US" sz="3200" kern="1200" spc="-150" dirty="0">
                <a:solidFill>
                  <a:schemeClr val="tx1"/>
                </a:solidFill>
                <a:latin typeface="+mj-lt"/>
                <a:ea typeface="+mj-ea"/>
                <a:cs typeface="+mj-cs"/>
              </a:rPr>
            </a:br>
            <a:br>
              <a:rPr lang="en-US" sz="3200" kern="1200" spc="-150" dirty="0">
                <a:solidFill>
                  <a:schemeClr val="tx1"/>
                </a:solidFill>
                <a:latin typeface="+mj-lt"/>
                <a:ea typeface="+mj-ea"/>
                <a:cs typeface="+mj-cs"/>
              </a:rPr>
            </a:br>
            <a:r>
              <a:rPr lang="en-US" sz="3200" kern="1200" spc="-150" dirty="0">
                <a:solidFill>
                  <a:schemeClr val="tx1"/>
                </a:solidFill>
                <a:latin typeface="+mj-lt"/>
                <a:ea typeface="+mj-ea"/>
                <a:cs typeface="+mj-cs"/>
              </a:rPr>
              <a:t>Should the sample always be representative?</a:t>
            </a:r>
          </a:p>
        </p:txBody>
      </p:sp>
      <p:pic>
        <p:nvPicPr>
          <p:cNvPr id="7" name="Graphic 6" descr="Questions">
            <a:extLst>
              <a:ext uri="{FF2B5EF4-FFF2-40B4-BE49-F238E27FC236}">
                <a16:creationId xmlns:a16="http://schemas.microsoft.com/office/drawing/2014/main" id="{4ECC80F4-1492-817C-5B90-ECC63ABCEA3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25541" y="2164438"/>
            <a:ext cx="2792794" cy="2792794"/>
          </a:xfrm>
          <a:prstGeom prst="rect">
            <a:avLst/>
          </a:prstGeom>
        </p:spPr>
      </p:pic>
    </p:spTree>
    <p:extLst>
      <p:ext uri="{BB962C8B-B14F-4D97-AF65-F5344CB8AC3E}">
        <p14:creationId xmlns:p14="http://schemas.microsoft.com/office/powerpoint/2010/main" val="2849574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20071-187F-9637-C854-91CE8A29CD03}"/>
              </a:ext>
            </a:extLst>
          </p:cNvPr>
          <p:cNvSpPr>
            <a:spLocks noGrp="1"/>
          </p:cNvSpPr>
          <p:nvPr>
            <p:ph type="title"/>
          </p:nvPr>
        </p:nvSpPr>
        <p:spPr/>
        <p:txBody>
          <a:bodyPr/>
          <a:lstStyle/>
          <a:p>
            <a:r>
              <a:rPr lang="en-GB" dirty="0"/>
              <a:t>Assessment Component 2</a:t>
            </a:r>
          </a:p>
        </p:txBody>
      </p:sp>
      <p:pic>
        <p:nvPicPr>
          <p:cNvPr id="5" name="Content Placeholder 4" descr="A questionnaire with black and white text&#10;&#10;Description automatically generated">
            <a:extLst>
              <a:ext uri="{FF2B5EF4-FFF2-40B4-BE49-F238E27FC236}">
                <a16:creationId xmlns:a16="http://schemas.microsoft.com/office/drawing/2014/main" id="{D315166A-6981-10A5-1ED3-86514565585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5199" y="1757056"/>
            <a:ext cx="9061601" cy="4591689"/>
          </a:xfrm>
        </p:spPr>
      </p:pic>
      <p:sp>
        <p:nvSpPr>
          <p:cNvPr id="6" name="TextBox 5">
            <a:extLst>
              <a:ext uri="{FF2B5EF4-FFF2-40B4-BE49-F238E27FC236}">
                <a16:creationId xmlns:a16="http://schemas.microsoft.com/office/drawing/2014/main" id="{FB2C30A3-52CD-0D6C-6431-B78CE6C87E4B}"/>
              </a:ext>
            </a:extLst>
          </p:cNvPr>
          <p:cNvSpPr txBox="1"/>
          <p:nvPr/>
        </p:nvSpPr>
        <p:spPr>
          <a:xfrm>
            <a:off x="1565199" y="4468761"/>
            <a:ext cx="9061601" cy="449826"/>
          </a:xfrm>
          <a:prstGeom prst="rect">
            <a:avLst/>
          </a:prstGeom>
          <a:noFill/>
          <a:ln w="38100">
            <a:solidFill>
              <a:schemeClr val="accent5"/>
            </a:solidFill>
          </a:ln>
        </p:spPr>
        <p:txBody>
          <a:bodyPr wrap="square" rtlCol="0">
            <a:spAutoFit/>
          </a:bodyPr>
          <a:lstStyle/>
          <a:p>
            <a:endParaRPr lang="en-GB" dirty="0"/>
          </a:p>
        </p:txBody>
      </p:sp>
    </p:spTree>
    <p:extLst>
      <p:ext uri="{BB962C8B-B14F-4D97-AF65-F5344CB8AC3E}">
        <p14:creationId xmlns:p14="http://schemas.microsoft.com/office/powerpoint/2010/main" val="6556768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5216B-4FAF-3085-4A1C-65D7A9EDABB0}"/>
              </a:ext>
            </a:extLst>
          </p:cNvPr>
          <p:cNvSpPr>
            <a:spLocks noGrp="1"/>
          </p:cNvSpPr>
          <p:nvPr>
            <p:ph type="title"/>
          </p:nvPr>
        </p:nvSpPr>
        <p:spPr>
          <a:xfrm>
            <a:off x="565149" y="1204721"/>
            <a:ext cx="4114799" cy="1446550"/>
          </a:xfrm>
        </p:spPr>
        <p:txBody>
          <a:bodyPr vert="horz" lIns="91440" tIns="45720" rIns="91440" bIns="45720" rtlCol="0" anchor="t">
            <a:noAutofit/>
          </a:bodyPr>
          <a:lstStyle/>
          <a:p>
            <a:pPr>
              <a:lnSpc>
                <a:spcPct val="90000"/>
              </a:lnSpc>
            </a:pPr>
            <a:r>
              <a:rPr lang="en-US" sz="4000" b="0" i="0" kern="1200" dirty="0">
                <a:solidFill>
                  <a:schemeClr val="tx1"/>
                </a:solidFill>
                <a:effectLst/>
                <a:latin typeface="+mj-lt"/>
                <a:ea typeface="+mj-ea"/>
                <a:cs typeface="+mj-cs"/>
              </a:rPr>
              <a:t>Random and non-random sampling techniques – </a:t>
            </a:r>
            <a:r>
              <a:rPr lang="en-US" sz="4000" b="1" i="0" kern="1200" dirty="0">
                <a:solidFill>
                  <a:schemeClr val="tx1"/>
                </a:solidFill>
                <a:effectLst/>
                <a:latin typeface="+mj-lt"/>
                <a:ea typeface="+mj-ea"/>
                <a:cs typeface="+mj-cs"/>
              </a:rPr>
              <a:t>which will you choose?</a:t>
            </a:r>
            <a:endParaRPr lang="en-US" sz="4000" b="1" kern="1200" dirty="0">
              <a:solidFill>
                <a:schemeClr val="tx1"/>
              </a:solidFill>
              <a:latin typeface="+mj-lt"/>
              <a:ea typeface="+mj-ea"/>
              <a:cs typeface="+mj-cs"/>
            </a:endParaRPr>
          </a:p>
        </p:txBody>
      </p:sp>
      <p:sp>
        <p:nvSpPr>
          <p:cNvPr id="3" name="TextBox 2">
            <a:extLst>
              <a:ext uri="{FF2B5EF4-FFF2-40B4-BE49-F238E27FC236}">
                <a16:creationId xmlns:a16="http://schemas.microsoft.com/office/drawing/2014/main" id="{DFE26EF1-87FC-3D93-8B39-51DD503FAF1E}"/>
              </a:ext>
            </a:extLst>
          </p:cNvPr>
          <p:cNvSpPr txBox="1"/>
          <p:nvPr/>
        </p:nvSpPr>
        <p:spPr>
          <a:xfrm>
            <a:off x="675763" y="5803548"/>
            <a:ext cx="4114799" cy="641497"/>
          </a:xfrm>
          <a:prstGeom prst="rect">
            <a:avLst/>
          </a:prstGeom>
        </p:spPr>
        <p:txBody>
          <a:bodyPr vert="horz" lIns="91440" tIns="45720" rIns="91440" bIns="45720" rtlCol="0">
            <a:normAutofit/>
          </a:bodyPr>
          <a:lstStyle/>
          <a:p>
            <a:pPr>
              <a:spcAft>
                <a:spcPts val="600"/>
              </a:spcAft>
              <a:buClr>
                <a:schemeClr val="accent1"/>
              </a:buClr>
            </a:pPr>
            <a:r>
              <a:rPr lang="en-US" dirty="0"/>
              <a:t>Flick, 2014</a:t>
            </a:r>
          </a:p>
        </p:txBody>
      </p:sp>
      <p:pic>
        <p:nvPicPr>
          <p:cNvPr id="5" name="Picture 4" descr="Push pins laying down with one standing up">
            <a:extLst>
              <a:ext uri="{FF2B5EF4-FFF2-40B4-BE49-F238E27FC236}">
                <a16:creationId xmlns:a16="http://schemas.microsoft.com/office/drawing/2014/main" id="{E27CCA15-34C4-1288-DFC1-62F22C2C2C97}"/>
              </a:ext>
            </a:extLst>
          </p:cNvPr>
          <p:cNvPicPr>
            <a:picLocks noChangeAspect="1"/>
          </p:cNvPicPr>
          <p:nvPr/>
        </p:nvPicPr>
        <p:blipFill rotWithShape="1">
          <a:blip r:embed="rId2"/>
          <a:srcRect l="16383" r="22657"/>
          <a:stretch/>
        </p:blipFill>
        <p:spPr>
          <a:xfrm>
            <a:off x="5224242" y="10"/>
            <a:ext cx="6967758" cy="6857990"/>
          </a:xfrm>
          <a:prstGeom prst="rect">
            <a:avLst/>
          </a:prstGeom>
        </p:spPr>
      </p:pic>
    </p:spTree>
    <p:extLst>
      <p:ext uri="{BB962C8B-B14F-4D97-AF65-F5344CB8AC3E}">
        <p14:creationId xmlns:p14="http://schemas.microsoft.com/office/powerpoint/2010/main" val="357192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07754-80AD-FB36-6A5E-18F587891845}"/>
              </a:ext>
            </a:extLst>
          </p:cNvPr>
          <p:cNvSpPr>
            <a:spLocks noGrp="1"/>
          </p:cNvSpPr>
          <p:nvPr>
            <p:ph type="title"/>
          </p:nvPr>
        </p:nvSpPr>
        <p:spPr>
          <a:xfrm>
            <a:off x="447210" y="593265"/>
            <a:ext cx="6991643" cy="1446550"/>
          </a:xfrm>
        </p:spPr>
        <p:txBody>
          <a:bodyPr>
            <a:normAutofit/>
          </a:bodyPr>
          <a:lstStyle/>
          <a:p>
            <a:r>
              <a:rPr lang="en-GB" dirty="0">
                <a:cs typeface="Calibri" panose="020F0502020204030204" pitchFamily="34" charset="0"/>
              </a:rPr>
              <a:t>C</a:t>
            </a:r>
            <a:r>
              <a:rPr lang="en-GB" i="0" dirty="0">
                <a:effectLst/>
                <a:cs typeface="Calibri" panose="020F0502020204030204" pitchFamily="34" charset="0"/>
              </a:rPr>
              <a:t>onvenience sample</a:t>
            </a:r>
            <a:br>
              <a:rPr lang="en-GB" i="0" dirty="0">
                <a:effectLst/>
                <a:cs typeface="Calibri" panose="020F0502020204030204" pitchFamily="34" charset="0"/>
              </a:rPr>
            </a:br>
            <a:r>
              <a:rPr lang="en-GB" sz="2000" i="0" dirty="0">
                <a:effectLst/>
                <a:cs typeface="Calibri" panose="020F0502020204030204" pitchFamily="34" charset="0"/>
              </a:rPr>
              <a:t>(non-random sampling) </a:t>
            </a:r>
            <a:endParaRPr lang="en-GB" sz="2000" dirty="0">
              <a:cs typeface="Calibri" panose="020F0502020204030204" pitchFamily="34" charset="0"/>
            </a:endParaRPr>
          </a:p>
        </p:txBody>
      </p:sp>
      <p:sp>
        <p:nvSpPr>
          <p:cNvPr id="3" name="Content Placeholder 2">
            <a:extLst>
              <a:ext uri="{FF2B5EF4-FFF2-40B4-BE49-F238E27FC236}">
                <a16:creationId xmlns:a16="http://schemas.microsoft.com/office/drawing/2014/main" id="{35AE0544-AFE6-DA1B-F03E-64AC2DAF0D65}"/>
              </a:ext>
            </a:extLst>
          </p:cNvPr>
          <p:cNvSpPr>
            <a:spLocks noGrp="1"/>
          </p:cNvSpPr>
          <p:nvPr>
            <p:ph idx="1"/>
          </p:nvPr>
        </p:nvSpPr>
        <p:spPr>
          <a:xfrm>
            <a:off x="393895" y="2039815"/>
            <a:ext cx="5793053" cy="4600135"/>
          </a:xfrm>
        </p:spPr>
        <p:txBody>
          <a:bodyPr>
            <a:normAutofit/>
          </a:bodyPr>
          <a:lstStyle/>
          <a:p>
            <a:pPr marL="0" indent="0" algn="l" fontAlgn="base">
              <a:buNone/>
            </a:pPr>
            <a:r>
              <a:rPr lang="en-GB" sz="2600" b="1" i="0" dirty="0">
                <a:effectLst/>
                <a:latin typeface="Calibri" panose="020F0502020204030204" pitchFamily="34" charset="0"/>
                <a:cs typeface="Calibri" panose="020F0502020204030204" pitchFamily="34" charset="0"/>
              </a:rPr>
              <a:t>Example:</a:t>
            </a:r>
            <a:r>
              <a:rPr lang="en-GB" sz="2600" b="0" i="0" dirty="0">
                <a:effectLst/>
                <a:latin typeface="Calibri" panose="020F0502020204030204" pitchFamily="34" charset="0"/>
                <a:cs typeface="Calibri" panose="020F0502020204030204" pitchFamily="34" charset="0"/>
              </a:rPr>
              <a:t> </a:t>
            </a:r>
          </a:p>
          <a:p>
            <a:pPr marL="0" indent="0" fontAlgn="base">
              <a:buNone/>
            </a:pPr>
            <a:r>
              <a:rPr lang="en-GB" sz="2600" dirty="0">
                <a:latin typeface="Calibri" panose="020F0502020204030204" pitchFamily="34" charset="0"/>
                <a:cs typeface="Calibri" panose="020F0502020204030204" pitchFamily="34" charset="0"/>
              </a:rPr>
              <a:t>Deliberately choose a group of people who are most likely to provide information that will answer your research question (e.g. teachers from a school who you know use a specific strategy)</a:t>
            </a:r>
          </a:p>
          <a:p>
            <a:pPr marL="0" indent="0" fontAlgn="base">
              <a:buNone/>
            </a:pPr>
            <a:r>
              <a:rPr lang="en-GB" sz="2600" b="1" i="0" dirty="0">
                <a:effectLst/>
                <a:latin typeface="Calibri" panose="020F0502020204030204" pitchFamily="34" charset="0"/>
                <a:cs typeface="Calibri" panose="020F0502020204030204" pitchFamily="34" charset="0"/>
              </a:rPr>
              <a:t>Benefit: </a:t>
            </a:r>
          </a:p>
          <a:p>
            <a:pPr marL="0" indent="0">
              <a:buNone/>
            </a:pPr>
            <a:r>
              <a:rPr lang="en-GB" sz="2600" dirty="0">
                <a:latin typeface="Calibri" panose="020F0502020204030204" pitchFamily="34" charset="0"/>
                <a:cs typeface="Calibri" panose="020F0502020204030204" pitchFamily="34" charset="0"/>
              </a:rPr>
              <a:t>You have participants that are likely to give you the information you want to get</a:t>
            </a:r>
          </a:p>
          <a:p>
            <a:endParaRPr lang="en-GB" dirty="0"/>
          </a:p>
        </p:txBody>
      </p:sp>
      <p:sp>
        <p:nvSpPr>
          <p:cNvPr id="4" name="TextBox 3">
            <a:extLst>
              <a:ext uri="{FF2B5EF4-FFF2-40B4-BE49-F238E27FC236}">
                <a16:creationId xmlns:a16="http://schemas.microsoft.com/office/drawing/2014/main" id="{6E9D097D-145B-AF14-5AAC-029A005DE6E3}"/>
              </a:ext>
            </a:extLst>
          </p:cNvPr>
          <p:cNvSpPr txBox="1"/>
          <p:nvPr/>
        </p:nvSpPr>
        <p:spPr>
          <a:xfrm>
            <a:off x="6376182" y="4986419"/>
            <a:ext cx="5149683" cy="1754326"/>
          </a:xfrm>
          <a:prstGeom prst="rect">
            <a:avLst/>
          </a:prstGeom>
          <a:noFill/>
          <a:ln w="28575">
            <a:solidFill>
              <a:srgbClr val="92D050"/>
            </a:solidFill>
          </a:ln>
        </p:spPr>
        <p:txBody>
          <a:bodyPr wrap="square" rtlCol="0">
            <a:spAutoFit/>
          </a:bodyPr>
          <a:lstStyle/>
          <a:p>
            <a:r>
              <a:rPr lang="en-GB" dirty="0"/>
              <a:t>Limitations:</a:t>
            </a:r>
          </a:p>
          <a:p>
            <a:r>
              <a:rPr lang="en-GB" dirty="0">
                <a:solidFill>
                  <a:srgbClr val="444444"/>
                </a:solidFill>
                <a:latin typeface="Open Sans" panose="020B0606030504020204" pitchFamily="34" charset="0"/>
              </a:rPr>
              <a:t>D</a:t>
            </a:r>
            <a:r>
              <a:rPr lang="en-GB" b="0" i="0" dirty="0">
                <a:solidFill>
                  <a:srgbClr val="444444"/>
                </a:solidFill>
                <a:effectLst/>
                <a:latin typeface="Open Sans" panose="020B0606030504020204" pitchFamily="34" charset="0"/>
              </a:rPr>
              <a:t>oes not produce a representative sample of the population and this can distort the results.</a:t>
            </a:r>
          </a:p>
          <a:p>
            <a:r>
              <a:rPr lang="en-GB" b="0" i="0" dirty="0">
                <a:solidFill>
                  <a:srgbClr val="444444"/>
                </a:solidFill>
                <a:effectLst/>
                <a:latin typeface="Open Sans" panose="020B0606030504020204" pitchFamily="34" charset="0"/>
              </a:rPr>
              <a:t> </a:t>
            </a:r>
          </a:p>
          <a:p>
            <a:r>
              <a:rPr lang="en-GB" b="0" i="0" dirty="0">
                <a:solidFill>
                  <a:srgbClr val="444444"/>
                </a:solidFill>
                <a:effectLst/>
                <a:latin typeface="Open Sans" panose="020B0606030504020204" pitchFamily="34" charset="0"/>
              </a:rPr>
              <a:t>Findings cannot be generalised to the wider population.</a:t>
            </a:r>
            <a:endParaRPr lang="en-GB" dirty="0"/>
          </a:p>
        </p:txBody>
      </p:sp>
      <p:pic>
        <p:nvPicPr>
          <p:cNvPr id="8" name="Picture 7" descr="A picture containing bubble chart&#10;&#10;Description automatically generated">
            <a:extLst>
              <a:ext uri="{FF2B5EF4-FFF2-40B4-BE49-F238E27FC236}">
                <a16:creationId xmlns:a16="http://schemas.microsoft.com/office/drawing/2014/main" id="{3EA1DDDB-AAF5-1A05-D57A-882029C3AE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7260" y="79668"/>
            <a:ext cx="5607530" cy="4700594"/>
          </a:xfrm>
          <a:prstGeom prst="rect">
            <a:avLst/>
          </a:prstGeom>
        </p:spPr>
      </p:pic>
    </p:spTree>
    <p:extLst>
      <p:ext uri="{BB962C8B-B14F-4D97-AF65-F5344CB8AC3E}">
        <p14:creationId xmlns:p14="http://schemas.microsoft.com/office/powerpoint/2010/main" val="252600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07754-80AD-FB36-6A5E-18F587891845}"/>
              </a:ext>
            </a:extLst>
          </p:cNvPr>
          <p:cNvSpPr>
            <a:spLocks noGrp="1"/>
          </p:cNvSpPr>
          <p:nvPr>
            <p:ph type="title"/>
          </p:nvPr>
        </p:nvSpPr>
        <p:spPr>
          <a:xfrm>
            <a:off x="6417733" y="490537"/>
            <a:ext cx="5291663" cy="1628775"/>
          </a:xfrm>
        </p:spPr>
        <p:txBody>
          <a:bodyPr anchor="b">
            <a:normAutofit/>
          </a:bodyPr>
          <a:lstStyle/>
          <a:p>
            <a:r>
              <a:rPr lang="en-GB" sz="4000" i="0" dirty="0">
                <a:effectLst/>
                <a:cs typeface="Calibri" panose="020F0502020204030204" pitchFamily="34" charset="0"/>
              </a:rPr>
              <a:t>Simple random sample</a:t>
            </a:r>
            <a:r>
              <a:rPr lang="en-GB" sz="4000" b="1" i="0" dirty="0">
                <a:effectLst/>
              </a:rPr>
              <a:t> </a:t>
            </a:r>
            <a:endParaRPr lang="en-GB" sz="4000" dirty="0"/>
          </a:p>
        </p:txBody>
      </p:sp>
      <p:pic>
        <p:nvPicPr>
          <p:cNvPr id="6" name="Picture 5" descr="A picture containing diagram&#10;&#10;Description automatically generated">
            <a:extLst>
              <a:ext uri="{FF2B5EF4-FFF2-40B4-BE49-F238E27FC236}">
                <a16:creationId xmlns:a16="http://schemas.microsoft.com/office/drawing/2014/main" id="{BF82FE26-AB35-9F6A-432B-651E8774C2D9}"/>
              </a:ext>
            </a:extLst>
          </p:cNvPr>
          <p:cNvPicPr>
            <a:picLocks noChangeAspect="1"/>
          </p:cNvPicPr>
          <p:nvPr/>
        </p:nvPicPr>
        <p:blipFill rotWithShape="1">
          <a:blip r:embed="rId3"/>
          <a:srcRect l="6753" r="7451" b="2"/>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35AE0544-AFE6-DA1B-F03E-64AC2DAF0D65}"/>
              </a:ext>
            </a:extLst>
          </p:cNvPr>
          <p:cNvSpPr>
            <a:spLocks noGrp="1"/>
          </p:cNvSpPr>
          <p:nvPr>
            <p:ph idx="1"/>
          </p:nvPr>
        </p:nvSpPr>
        <p:spPr>
          <a:xfrm>
            <a:off x="6417734" y="2614612"/>
            <a:ext cx="5291663" cy="3752849"/>
          </a:xfrm>
        </p:spPr>
        <p:txBody>
          <a:bodyPr>
            <a:normAutofit/>
          </a:bodyPr>
          <a:lstStyle/>
          <a:p>
            <a:pPr marL="0" indent="0" fontAlgn="base">
              <a:buNone/>
            </a:pPr>
            <a:r>
              <a:rPr lang="en-GB" sz="1800" b="1" i="0" dirty="0">
                <a:effectLst/>
                <a:latin typeface="Calibri" panose="020F0502020204030204" pitchFamily="34" charset="0"/>
                <a:cs typeface="Calibri" panose="020F0502020204030204" pitchFamily="34" charset="0"/>
              </a:rPr>
              <a:t>Example:</a:t>
            </a:r>
            <a:r>
              <a:rPr lang="en-GB" sz="1800" b="0" i="0" dirty="0">
                <a:effectLst/>
                <a:latin typeface="Calibri" panose="020F0502020204030204" pitchFamily="34" charset="0"/>
                <a:cs typeface="Calibri" panose="020F0502020204030204" pitchFamily="34" charset="0"/>
              </a:rPr>
              <a:t> </a:t>
            </a:r>
          </a:p>
          <a:p>
            <a:pPr marL="0" indent="0" fontAlgn="base">
              <a:buNone/>
            </a:pPr>
            <a:r>
              <a:rPr lang="en-GB" sz="1800" b="0" i="0" dirty="0">
                <a:effectLst/>
                <a:latin typeface="Calibri" panose="020F0502020204030204" pitchFamily="34" charset="0"/>
                <a:cs typeface="Calibri" panose="020F0502020204030204" pitchFamily="34" charset="0"/>
              </a:rPr>
              <a:t>Assign a number to all 100 students. </a:t>
            </a:r>
          </a:p>
          <a:p>
            <a:pPr marL="0" indent="0" fontAlgn="base">
              <a:buNone/>
            </a:pPr>
            <a:r>
              <a:rPr lang="en-GB" sz="1800" b="0" i="0" dirty="0">
                <a:effectLst/>
                <a:latin typeface="Calibri" panose="020F0502020204030204" pitchFamily="34" charset="0"/>
                <a:cs typeface="Calibri" panose="020F0502020204030204" pitchFamily="34" charset="0"/>
              </a:rPr>
              <a:t>Then, use a random number generator to select 10 random numbers and use the corresponding students as members in the sample.</a:t>
            </a:r>
          </a:p>
          <a:p>
            <a:pPr marL="0" indent="0" fontAlgn="base">
              <a:buNone/>
            </a:pPr>
            <a:endParaRPr lang="en-GB" sz="1800" b="0" i="0" dirty="0">
              <a:effectLst/>
              <a:latin typeface="Calibri" panose="020F0502020204030204" pitchFamily="34" charset="0"/>
              <a:cs typeface="Calibri" panose="020F0502020204030204" pitchFamily="34" charset="0"/>
            </a:endParaRPr>
          </a:p>
          <a:p>
            <a:pPr marL="0" indent="0" fontAlgn="base">
              <a:buNone/>
            </a:pPr>
            <a:r>
              <a:rPr lang="en-GB" sz="1800" b="1" i="0" dirty="0">
                <a:effectLst/>
                <a:latin typeface="Calibri" panose="020F0502020204030204" pitchFamily="34" charset="0"/>
                <a:cs typeface="Calibri" panose="020F0502020204030204" pitchFamily="34" charset="0"/>
              </a:rPr>
              <a:t>Benefit: </a:t>
            </a:r>
          </a:p>
          <a:p>
            <a:pPr marL="0" indent="0" fontAlgn="base">
              <a:buNone/>
            </a:pPr>
            <a:r>
              <a:rPr lang="en-GB" sz="1800" b="0" i="0" dirty="0">
                <a:effectLst/>
                <a:latin typeface="Calibri" panose="020F0502020204030204" pitchFamily="34" charset="0"/>
                <a:cs typeface="Calibri" panose="020F0502020204030204" pitchFamily="34" charset="0"/>
              </a:rPr>
              <a:t>Simple random samples are usually representative of the population we are interested in since every member has an equal chance of being included in the sample.</a:t>
            </a:r>
          </a:p>
          <a:p>
            <a:endParaRPr lang="en-GB" sz="1800" dirty="0"/>
          </a:p>
        </p:txBody>
      </p:sp>
    </p:spTree>
    <p:extLst>
      <p:ext uri="{BB962C8B-B14F-4D97-AF65-F5344CB8AC3E}">
        <p14:creationId xmlns:p14="http://schemas.microsoft.com/office/powerpoint/2010/main" val="291957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4F300-2E20-5A9E-AD8A-D1B58EBA64CE}"/>
              </a:ext>
            </a:extLst>
          </p:cNvPr>
          <p:cNvSpPr>
            <a:spLocks noGrp="1"/>
          </p:cNvSpPr>
          <p:nvPr>
            <p:ph type="title"/>
          </p:nvPr>
        </p:nvSpPr>
        <p:spPr>
          <a:xfrm>
            <a:off x="336549" y="583690"/>
            <a:ext cx="6801670" cy="1446550"/>
          </a:xfrm>
        </p:spPr>
        <p:txBody>
          <a:bodyPr>
            <a:normAutofit/>
          </a:bodyPr>
          <a:lstStyle/>
          <a:p>
            <a:r>
              <a:rPr lang="en-GB" i="0" dirty="0">
                <a:effectLst/>
                <a:cs typeface="Calibri" panose="020F0502020204030204" pitchFamily="34" charset="0"/>
              </a:rPr>
              <a:t>Systematic random sample</a:t>
            </a:r>
            <a:endParaRPr lang="en-GB" dirty="0">
              <a:cs typeface="Calibri" panose="020F0502020204030204" pitchFamily="34" charset="0"/>
            </a:endParaRPr>
          </a:p>
        </p:txBody>
      </p:sp>
      <p:sp>
        <p:nvSpPr>
          <p:cNvPr id="3" name="Content Placeholder 2">
            <a:extLst>
              <a:ext uri="{FF2B5EF4-FFF2-40B4-BE49-F238E27FC236}">
                <a16:creationId xmlns:a16="http://schemas.microsoft.com/office/drawing/2014/main" id="{D8B2F08E-0164-40E4-D8C4-6DF6853A17D6}"/>
              </a:ext>
            </a:extLst>
          </p:cNvPr>
          <p:cNvSpPr>
            <a:spLocks noGrp="1"/>
          </p:cNvSpPr>
          <p:nvPr>
            <p:ph idx="1"/>
          </p:nvPr>
        </p:nvSpPr>
        <p:spPr>
          <a:xfrm>
            <a:off x="336549" y="1806677"/>
            <a:ext cx="5904953" cy="4542504"/>
          </a:xfrm>
        </p:spPr>
        <p:txBody>
          <a:bodyPr>
            <a:normAutofit fontScale="92500"/>
          </a:bodyPr>
          <a:lstStyle/>
          <a:p>
            <a:pPr marL="0" indent="0" fontAlgn="base">
              <a:lnSpc>
                <a:spcPct val="90000"/>
              </a:lnSpc>
              <a:buNone/>
            </a:pPr>
            <a:r>
              <a:rPr lang="en-GB" b="1" i="0" dirty="0">
                <a:effectLst/>
                <a:latin typeface="Calibri" panose="020F0502020204030204" pitchFamily="34" charset="0"/>
                <a:cs typeface="Calibri" panose="020F0502020204030204" pitchFamily="34" charset="0"/>
              </a:rPr>
              <a:t>Example:</a:t>
            </a:r>
            <a:r>
              <a:rPr lang="en-GB" b="0" i="0" dirty="0">
                <a:effectLst/>
                <a:latin typeface="Calibri" panose="020F0502020204030204" pitchFamily="34" charset="0"/>
                <a:cs typeface="Calibri" panose="020F0502020204030204" pitchFamily="34" charset="0"/>
              </a:rPr>
              <a:t> </a:t>
            </a:r>
          </a:p>
          <a:p>
            <a:pPr marL="0" indent="0" fontAlgn="base">
              <a:lnSpc>
                <a:spcPct val="90000"/>
              </a:lnSpc>
              <a:buNone/>
            </a:pPr>
            <a:r>
              <a:rPr lang="en-GB" b="0" i="0" dirty="0">
                <a:effectLst/>
                <a:latin typeface="Calibri" panose="020F0502020204030204" pitchFamily="34" charset="0"/>
                <a:cs typeface="Calibri" panose="020F0502020204030204" pitchFamily="34" charset="0"/>
              </a:rPr>
              <a:t>Create a list in alphabetical order based on the </a:t>
            </a:r>
            <a:r>
              <a:rPr lang="en-GB" dirty="0">
                <a:latin typeface="Calibri" panose="020F0502020204030204" pitchFamily="34" charset="0"/>
                <a:cs typeface="Calibri" panose="020F0502020204030204" pitchFamily="34" charset="0"/>
              </a:rPr>
              <a:t>sur</a:t>
            </a:r>
            <a:r>
              <a:rPr lang="en-GB" b="0" i="0" dirty="0">
                <a:effectLst/>
                <a:latin typeface="Calibri" panose="020F0502020204030204" pitchFamily="34" charset="0"/>
                <a:cs typeface="Calibri" panose="020F0502020204030204" pitchFamily="34" charset="0"/>
              </a:rPr>
              <a:t>name of all </a:t>
            </a:r>
            <a:r>
              <a:rPr lang="en-GB" dirty="0">
                <a:latin typeface="Calibri" panose="020F0502020204030204" pitchFamily="34" charset="0"/>
                <a:cs typeface="Calibri" panose="020F0502020204030204" pitchFamily="34" charset="0"/>
              </a:rPr>
              <a:t>your</a:t>
            </a:r>
            <a:r>
              <a:rPr lang="en-GB" b="0" i="0" dirty="0">
                <a:effectLst/>
                <a:latin typeface="Calibri" panose="020F0502020204030204" pitchFamily="34" charset="0"/>
                <a:cs typeface="Calibri" panose="020F0502020204030204" pitchFamily="34" charset="0"/>
              </a:rPr>
              <a:t> students, randomly choose a starting point, and pick every 3</a:t>
            </a:r>
            <a:r>
              <a:rPr lang="en-GB" b="0" i="0" baseline="30000" dirty="0">
                <a:effectLst/>
                <a:latin typeface="Calibri" panose="020F0502020204030204" pitchFamily="34" charset="0"/>
                <a:cs typeface="Calibri" panose="020F0502020204030204" pitchFamily="34" charset="0"/>
              </a:rPr>
              <a:t>rd</a:t>
            </a:r>
            <a:r>
              <a:rPr lang="en-GB" b="0" i="0" dirty="0">
                <a:effectLst/>
                <a:latin typeface="Calibri" panose="020F0502020204030204" pitchFamily="34" charset="0"/>
                <a:cs typeface="Calibri" panose="020F0502020204030204" pitchFamily="34" charset="0"/>
              </a:rPr>
              <a:t> student to be in the sample.</a:t>
            </a:r>
          </a:p>
          <a:p>
            <a:pPr marL="0" indent="0" fontAlgn="base">
              <a:lnSpc>
                <a:spcPct val="90000"/>
              </a:lnSpc>
              <a:buNone/>
            </a:pPr>
            <a:r>
              <a:rPr lang="en-GB" b="1" i="0" dirty="0">
                <a:effectLst/>
                <a:latin typeface="Calibri" panose="020F0502020204030204" pitchFamily="34" charset="0"/>
                <a:cs typeface="Calibri" panose="020F0502020204030204" pitchFamily="34" charset="0"/>
              </a:rPr>
              <a:t>Benefit: </a:t>
            </a:r>
          </a:p>
          <a:p>
            <a:pPr marL="0" indent="0" fontAlgn="base">
              <a:lnSpc>
                <a:spcPct val="90000"/>
              </a:lnSpc>
              <a:buNone/>
            </a:pPr>
            <a:r>
              <a:rPr lang="en-GB" b="0" i="0" dirty="0">
                <a:effectLst/>
                <a:latin typeface="Calibri" panose="020F0502020204030204" pitchFamily="34" charset="0"/>
                <a:cs typeface="Calibri" panose="020F0502020204030204" pitchFamily="34" charset="0"/>
              </a:rPr>
              <a:t>Systematic random samples are usually representative of the population we are interested in since every member has an equal chance of being included in the sample.</a:t>
            </a:r>
          </a:p>
          <a:p>
            <a:pPr marL="0" indent="0">
              <a:lnSpc>
                <a:spcPct val="90000"/>
              </a:lnSpc>
              <a:buNone/>
            </a:pPr>
            <a:endParaRPr lang="en-GB" sz="1900" dirty="0"/>
          </a:p>
        </p:txBody>
      </p:sp>
      <p:pic>
        <p:nvPicPr>
          <p:cNvPr id="4" name="Picture 3" descr="A picture containing diagram&#10;&#10;Description automatically generated">
            <a:extLst>
              <a:ext uri="{FF2B5EF4-FFF2-40B4-BE49-F238E27FC236}">
                <a16:creationId xmlns:a16="http://schemas.microsoft.com/office/drawing/2014/main" id="{F300FDEB-18D9-FCBA-A930-0A48E9433B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1503" y="1428236"/>
            <a:ext cx="5613947" cy="4112216"/>
          </a:xfrm>
          <a:prstGeom prst="rect">
            <a:avLst/>
          </a:prstGeom>
        </p:spPr>
      </p:pic>
    </p:spTree>
    <p:extLst>
      <p:ext uri="{BB962C8B-B14F-4D97-AF65-F5344CB8AC3E}">
        <p14:creationId xmlns:p14="http://schemas.microsoft.com/office/powerpoint/2010/main" val="1795336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7AACC-15B6-B5DE-612E-4F6B1A3808A2}"/>
              </a:ext>
            </a:extLst>
          </p:cNvPr>
          <p:cNvSpPr>
            <a:spLocks noGrp="1"/>
          </p:cNvSpPr>
          <p:nvPr>
            <p:ph type="title"/>
          </p:nvPr>
        </p:nvSpPr>
        <p:spPr>
          <a:xfrm>
            <a:off x="417665" y="622544"/>
            <a:ext cx="6189612" cy="1446550"/>
          </a:xfrm>
        </p:spPr>
        <p:txBody>
          <a:bodyPr>
            <a:normAutofit/>
          </a:bodyPr>
          <a:lstStyle/>
          <a:p>
            <a:r>
              <a:rPr lang="en-GB" i="0" dirty="0">
                <a:effectLst/>
                <a:cs typeface="Calibri" panose="020F0502020204030204" pitchFamily="34" charset="0"/>
              </a:rPr>
              <a:t>Stratified random sample </a:t>
            </a:r>
            <a:endParaRPr lang="en-GB" dirty="0">
              <a:cs typeface="Calibri" panose="020F0502020204030204" pitchFamily="34" charset="0"/>
            </a:endParaRPr>
          </a:p>
        </p:txBody>
      </p:sp>
      <p:sp>
        <p:nvSpPr>
          <p:cNvPr id="3" name="Content Placeholder 2">
            <a:extLst>
              <a:ext uri="{FF2B5EF4-FFF2-40B4-BE49-F238E27FC236}">
                <a16:creationId xmlns:a16="http://schemas.microsoft.com/office/drawing/2014/main" id="{6CAAAE7E-5BCD-4BAB-178D-6BAB2C87E38E}"/>
              </a:ext>
            </a:extLst>
          </p:cNvPr>
          <p:cNvSpPr>
            <a:spLocks noGrp="1"/>
          </p:cNvSpPr>
          <p:nvPr>
            <p:ph idx="1"/>
          </p:nvPr>
        </p:nvSpPr>
        <p:spPr>
          <a:xfrm>
            <a:off x="294968" y="1939413"/>
            <a:ext cx="5743091" cy="4490884"/>
          </a:xfrm>
        </p:spPr>
        <p:txBody>
          <a:bodyPr>
            <a:normAutofit/>
          </a:bodyPr>
          <a:lstStyle/>
          <a:p>
            <a:pPr marL="0" indent="0" fontAlgn="base">
              <a:lnSpc>
                <a:spcPct val="90000"/>
              </a:lnSpc>
              <a:buNone/>
            </a:pPr>
            <a:r>
              <a:rPr lang="en-GB" b="1" i="0" dirty="0">
                <a:effectLst/>
                <a:latin typeface="Calibri" panose="020F0502020204030204" pitchFamily="34" charset="0"/>
                <a:cs typeface="Calibri" panose="020F0502020204030204" pitchFamily="34" charset="0"/>
              </a:rPr>
              <a:t>Example:</a:t>
            </a:r>
            <a:r>
              <a:rPr lang="en-GB" b="0" i="0" dirty="0">
                <a:effectLst/>
                <a:latin typeface="Calibri" panose="020F0502020204030204" pitchFamily="34" charset="0"/>
                <a:cs typeface="Calibri" panose="020F0502020204030204" pitchFamily="34" charset="0"/>
              </a:rPr>
              <a:t> </a:t>
            </a:r>
          </a:p>
          <a:p>
            <a:pPr marL="0" indent="0" fontAlgn="base">
              <a:lnSpc>
                <a:spcPct val="90000"/>
              </a:lnSpc>
              <a:buNone/>
            </a:pPr>
            <a:r>
              <a:rPr lang="en-GB" b="0" i="0" dirty="0">
                <a:effectLst/>
                <a:latin typeface="Calibri" panose="020F0502020204030204" pitchFamily="34" charset="0"/>
                <a:cs typeface="Calibri" panose="020F0502020204030204" pitchFamily="34" charset="0"/>
              </a:rPr>
              <a:t>Split up all students according to their year group – Year 5, Year 7, Year 9 and Year 11. Randomly select 25 students from each grade to be in the sample.</a:t>
            </a:r>
          </a:p>
          <a:p>
            <a:pPr marL="0" indent="0" fontAlgn="base">
              <a:lnSpc>
                <a:spcPct val="90000"/>
              </a:lnSpc>
              <a:buNone/>
            </a:pPr>
            <a:r>
              <a:rPr lang="en-GB" b="1" i="0" dirty="0">
                <a:effectLst/>
                <a:latin typeface="Calibri" panose="020F0502020204030204" pitchFamily="34" charset="0"/>
                <a:cs typeface="Calibri" panose="020F0502020204030204" pitchFamily="34" charset="0"/>
              </a:rPr>
              <a:t>Benefit: </a:t>
            </a:r>
          </a:p>
          <a:p>
            <a:pPr marL="0" indent="0" fontAlgn="base">
              <a:lnSpc>
                <a:spcPct val="90000"/>
              </a:lnSpc>
              <a:buNone/>
            </a:pPr>
            <a:r>
              <a:rPr lang="en-GB" b="0" i="0" dirty="0">
                <a:effectLst/>
                <a:latin typeface="Calibri" panose="020F0502020204030204" pitchFamily="34" charset="0"/>
                <a:cs typeface="Calibri" panose="020F0502020204030204" pitchFamily="34" charset="0"/>
              </a:rPr>
              <a:t>Stratified random samples ensure that an equal number of students from each year group are included in the sample.</a:t>
            </a:r>
          </a:p>
        </p:txBody>
      </p:sp>
      <p:pic>
        <p:nvPicPr>
          <p:cNvPr id="7" name="Picture 6" descr="Diagram&#10;&#10;Description automatically generated">
            <a:extLst>
              <a:ext uri="{FF2B5EF4-FFF2-40B4-BE49-F238E27FC236}">
                <a16:creationId xmlns:a16="http://schemas.microsoft.com/office/drawing/2014/main" id="{CE16B10D-5E31-877C-1E2E-D7D60A5219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3097" y="1766623"/>
            <a:ext cx="5826393" cy="4763076"/>
          </a:xfrm>
          <a:prstGeom prst="rect">
            <a:avLst/>
          </a:prstGeom>
        </p:spPr>
      </p:pic>
    </p:spTree>
    <p:extLst>
      <p:ext uri="{BB962C8B-B14F-4D97-AF65-F5344CB8AC3E}">
        <p14:creationId xmlns:p14="http://schemas.microsoft.com/office/powerpoint/2010/main" val="674116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72E4BC3-578C-CE7B-399A-5E6B43B60879}"/>
              </a:ext>
            </a:extLst>
          </p:cNvPr>
          <p:cNvPicPr>
            <a:picLocks noChangeAspect="1"/>
          </p:cNvPicPr>
          <p:nvPr/>
        </p:nvPicPr>
        <p:blipFill>
          <a:blip r:embed="rId2">
            <a:duotone>
              <a:schemeClr val="bg2">
                <a:shade val="45000"/>
                <a:satMod val="135000"/>
              </a:schemeClr>
              <a:prstClr val="white"/>
            </a:duotone>
          </a:blip>
          <a:srcRect l="6325" r="12341" b="-1"/>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C127E1-9AF8-AC72-1F9D-0CDD00CA814F}"/>
              </a:ext>
            </a:extLst>
          </p:cNvPr>
          <p:cNvSpPr>
            <a:spLocks noGrp="1"/>
          </p:cNvSpPr>
          <p:nvPr>
            <p:ph type="title"/>
          </p:nvPr>
        </p:nvSpPr>
        <p:spPr>
          <a:xfrm>
            <a:off x="838200" y="365125"/>
            <a:ext cx="10515600" cy="1325563"/>
          </a:xfrm>
        </p:spPr>
        <p:txBody>
          <a:bodyPr>
            <a:normAutofit/>
          </a:bodyPr>
          <a:lstStyle/>
          <a:p>
            <a:r>
              <a:rPr lang="en-GB" dirty="0"/>
              <a:t>To do:</a:t>
            </a:r>
          </a:p>
        </p:txBody>
      </p:sp>
      <p:graphicFrame>
        <p:nvGraphicFramePr>
          <p:cNvPr id="5" name="Content Placeholder 2">
            <a:extLst>
              <a:ext uri="{FF2B5EF4-FFF2-40B4-BE49-F238E27FC236}">
                <a16:creationId xmlns:a16="http://schemas.microsoft.com/office/drawing/2014/main" id="{7F0D1A99-F05C-A1B5-A078-FCD8AE909E2E}"/>
              </a:ext>
            </a:extLst>
          </p:cNvPr>
          <p:cNvGraphicFramePr>
            <a:graphicFrameLocks noGrp="1"/>
          </p:cNvGraphicFramePr>
          <p:nvPr>
            <p:ph idx="1"/>
            <p:extLst>
              <p:ext uri="{D42A27DB-BD31-4B8C-83A1-F6EECF244321}">
                <p14:modId xmlns:p14="http://schemas.microsoft.com/office/powerpoint/2010/main" val="177483724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A close-up of a document&#10;&#10;Description automatically generated">
            <a:extLst>
              <a:ext uri="{FF2B5EF4-FFF2-40B4-BE49-F238E27FC236}">
                <a16:creationId xmlns:a16="http://schemas.microsoft.com/office/drawing/2014/main" id="{F3DFC20B-1AAA-0533-8D03-227914E091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549581" y="119189"/>
            <a:ext cx="2492478" cy="1411681"/>
          </a:xfrm>
          <a:prstGeom prst="rect">
            <a:avLst/>
          </a:prstGeom>
        </p:spPr>
      </p:pic>
    </p:spTree>
    <p:extLst>
      <p:ext uri="{BB962C8B-B14F-4D97-AF65-F5344CB8AC3E}">
        <p14:creationId xmlns:p14="http://schemas.microsoft.com/office/powerpoint/2010/main" val="9350691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Food on a table">
            <a:extLst>
              <a:ext uri="{FF2B5EF4-FFF2-40B4-BE49-F238E27FC236}">
                <a16:creationId xmlns:a16="http://schemas.microsoft.com/office/drawing/2014/main" id="{00BEB011-24BA-6956-81D8-24DD0CA5393A}"/>
              </a:ext>
            </a:extLst>
          </p:cNvPr>
          <p:cNvPicPr>
            <a:picLocks noChangeAspect="1"/>
          </p:cNvPicPr>
          <p:nvPr/>
        </p:nvPicPr>
        <p:blipFill rotWithShape="1">
          <a:blip r:embed="rId2">
            <a:alphaModFix amt="50000"/>
          </a:blip>
          <a:srcRect t="9230" r="-1" b="6478"/>
          <a:stretch/>
        </p:blipFill>
        <p:spPr>
          <a:xfrm>
            <a:off x="20" y="10"/>
            <a:ext cx="12188930" cy="6857990"/>
          </a:xfrm>
          <a:prstGeom prst="rect">
            <a:avLst/>
          </a:prstGeom>
        </p:spPr>
      </p:pic>
      <p:sp>
        <p:nvSpPr>
          <p:cNvPr id="2" name="Title 1">
            <a:extLst>
              <a:ext uri="{FF2B5EF4-FFF2-40B4-BE49-F238E27FC236}">
                <a16:creationId xmlns:a16="http://schemas.microsoft.com/office/drawing/2014/main" id="{2F9FE0EC-4FCC-AFC8-444A-2665341B43E5}"/>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dirty="0">
                <a:solidFill>
                  <a:schemeClr val="bg1"/>
                </a:solidFill>
              </a:rPr>
              <a:t>Time for lunch.</a:t>
            </a:r>
            <a:br>
              <a:rPr lang="en-US" sz="6600" dirty="0">
                <a:solidFill>
                  <a:schemeClr val="bg1"/>
                </a:solidFill>
              </a:rPr>
            </a:br>
            <a:r>
              <a:rPr lang="en-US" sz="6600" dirty="0">
                <a:solidFill>
                  <a:schemeClr val="bg1"/>
                </a:solidFill>
              </a:rPr>
              <a:t>See you next week.</a:t>
            </a:r>
          </a:p>
        </p:txBody>
      </p:sp>
      <p:sp>
        <p:nvSpPr>
          <p:cNvPr id="12"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34267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136</TotalTime>
  <Words>2396</Words>
  <Application>Microsoft Office PowerPoint</Application>
  <PresentationFormat>Widescreen</PresentationFormat>
  <Paragraphs>244</Paragraphs>
  <Slides>49</Slides>
  <Notes>14</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49</vt:i4>
      </vt:variant>
    </vt:vector>
  </HeadingPairs>
  <TitlesOfParts>
    <vt:vector size="65" baseType="lpstr">
      <vt:lpstr>Albertus Extra Bold</vt:lpstr>
      <vt:lpstr>Google Sans</vt:lpstr>
      <vt:lpstr>Inter</vt:lpstr>
      <vt:lpstr>SourceSansPro</vt:lpstr>
      <vt:lpstr>Aptos</vt:lpstr>
      <vt:lpstr>Aptos Display</vt:lpstr>
      <vt:lpstr>Arial</vt:lpstr>
      <vt:lpstr>Arial</vt:lpstr>
      <vt:lpstr>Calibri</vt:lpstr>
      <vt:lpstr>Helvetica</vt:lpstr>
      <vt:lpstr>Open Sans</vt:lpstr>
      <vt:lpstr>Open Sans</vt:lpstr>
      <vt:lpstr>poppins</vt:lpstr>
      <vt:lpstr>Trebuchet MS</vt:lpstr>
      <vt:lpstr>Wingdings</vt:lpstr>
      <vt:lpstr>Office Theme</vt:lpstr>
      <vt:lpstr>ECDE7018</vt:lpstr>
      <vt:lpstr>PowerPoint Presentation</vt:lpstr>
      <vt:lpstr>observation</vt:lpstr>
      <vt:lpstr>Assessment Component 2</vt:lpstr>
      <vt:lpstr>Observation</vt:lpstr>
      <vt:lpstr>Research Evidence:  Can observers spot good teaching?</vt:lpstr>
      <vt:lpstr>The study found that:</vt:lpstr>
      <vt:lpstr>The authors concluded that:</vt:lpstr>
      <vt:lpstr>In other studies:</vt:lpstr>
      <vt:lpstr>How can the research evidence be so out of line with our intuition?</vt:lpstr>
      <vt:lpstr>What can be observed …</vt:lpstr>
      <vt:lpstr>What can be observed?</vt:lpstr>
      <vt:lpstr>How can we observe?</vt:lpstr>
      <vt:lpstr> How can we observe?</vt:lpstr>
      <vt:lpstr>How can we observe?</vt:lpstr>
      <vt:lpstr>Quantitative observations…</vt:lpstr>
      <vt:lpstr>Types of Observation</vt:lpstr>
      <vt:lpstr>Your role in observation </vt:lpstr>
      <vt:lpstr>Your role in observation </vt:lpstr>
      <vt:lpstr>OBSERVATION</vt:lpstr>
      <vt:lpstr>Advantages of Observation in Research</vt:lpstr>
      <vt:lpstr>Limitations of Observation Research</vt:lpstr>
      <vt:lpstr>Limitations –  the observer…</vt:lpstr>
      <vt:lpstr>Observer Effect</vt:lpstr>
      <vt:lpstr>Observer Bias</vt:lpstr>
      <vt:lpstr>You have 15 seconds to look at the image.   You can: *draw a picture *make a list / notes</vt:lpstr>
      <vt:lpstr>PowerPoint Presentation</vt:lpstr>
      <vt:lpstr>How well do you observe? </vt:lpstr>
      <vt:lpstr>PowerPoint Presentation</vt:lpstr>
      <vt:lpstr>What next?</vt:lpstr>
      <vt:lpstr>Steps in planning for observation </vt:lpstr>
      <vt:lpstr>Discussion Points</vt:lpstr>
      <vt:lpstr>PowerPoint Presentation</vt:lpstr>
      <vt:lpstr>Observation schedules</vt:lpstr>
      <vt:lpstr>PowerPoint Presentation</vt:lpstr>
      <vt:lpstr>PowerPoint Presentation</vt:lpstr>
      <vt:lpstr>Leuven Scale</vt:lpstr>
      <vt:lpstr>Follow-up Task(s)</vt:lpstr>
      <vt:lpstr>sampling</vt:lpstr>
      <vt:lpstr>Research Question: Do university students think that they are cleverer than their peers?  (i.e. others of the same age who are not university students)</vt:lpstr>
      <vt:lpstr>What is a sample? Why use a sample?   Should the sample always be representative?</vt:lpstr>
      <vt:lpstr>Assessment Component 2</vt:lpstr>
      <vt:lpstr>Random and non-random sampling techniques – which will you choose?</vt:lpstr>
      <vt:lpstr>Convenience sample (non-random sampling) </vt:lpstr>
      <vt:lpstr>Simple random sample </vt:lpstr>
      <vt:lpstr>Systematic random sample</vt:lpstr>
      <vt:lpstr>Stratified random sample </vt:lpstr>
      <vt:lpstr>To do:</vt:lpstr>
      <vt:lpstr>Time for lunch. See you next week.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Catherine Morgan</dc:creator>
  <cp:lastModifiedBy>Catherine Morgan</cp:lastModifiedBy>
  <cp:revision>17</cp:revision>
  <dcterms:created xsi:type="dcterms:W3CDTF">2024-10-17T14:16:40Z</dcterms:created>
  <dcterms:modified xsi:type="dcterms:W3CDTF">2024-10-24T09:28:09Z</dcterms:modified>
</cp:coreProperties>
</file>