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96"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5249" autoAdjust="0"/>
  </p:normalViewPr>
  <p:slideViewPr>
    <p:cSldViewPr snapToGrid="0" snapToObjects="1">
      <p:cViewPr varScale="1">
        <p:scale>
          <a:sx n="48" d="100"/>
          <a:sy n="48" d="100"/>
        </p:scale>
        <p:origin x="72" y="42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619D3C-7859-4AB9-845B-04C0482DCFFB}"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51BD936B-E04F-4077-A105-183AC1C0B499}">
      <dgm:prSet phldrT="[Text]"/>
      <dgm:spPr/>
      <dgm:t>
        <a:bodyPr/>
        <a:lstStyle/>
        <a:p>
          <a:r>
            <a:rPr lang="en-US" dirty="0"/>
            <a:t>Client outcomes ‘Session aims’</a:t>
          </a:r>
        </a:p>
      </dgm:t>
    </dgm:pt>
    <dgm:pt modelId="{CC10F596-85B2-42A9-80F3-513358053DCD}" type="parTrans" cxnId="{FF1C41E3-795F-4294-ABBB-7814A79BA784}">
      <dgm:prSet/>
      <dgm:spPr/>
      <dgm:t>
        <a:bodyPr/>
        <a:lstStyle/>
        <a:p>
          <a:endParaRPr lang="en-US"/>
        </a:p>
      </dgm:t>
    </dgm:pt>
    <dgm:pt modelId="{C78C2040-AB43-4931-BE87-12CD55BDD0DF}" type="sibTrans" cxnId="{FF1C41E3-795F-4294-ABBB-7814A79BA784}">
      <dgm:prSet/>
      <dgm:spPr/>
      <dgm:t>
        <a:bodyPr/>
        <a:lstStyle/>
        <a:p>
          <a:endParaRPr lang="en-US"/>
        </a:p>
      </dgm:t>
    </dgm:pt>
    <dgm:pt modelId="{9FD71D3D-A928-4E5A-B061-D201FD754B3D}">
      <dgm:prSet phldrT="[Text]"/>
      <dgm:spPr/>
      <dgm:t>
        <a:bodyPr/>
        <a:lstStyle/>
        <a:p>
          <a:r>
            <a:rPr lang="en-US" dirty="0"/>
            <a:t>Process           ‘The script’</a:t>
          </a:r>
        </a:p>
      </dgm:t>
    </dgm:pt>
    <dgm:pt modelId="{146660C4-0CC8-4A52-8108-4AA94BFEE0B9}" type="parTrans" cxnId="{6B820110-1173-4105-96AF-9810A92BA5A0}">
      <dgm:prSet/>
      <dgm:spPr/>
      <dgm:t>
        <a:bodyPr/>
        <a:lstStyle/>
        <a:p>
          <a:endParaRPr lang="en-US"/>
        </a:p>
      </dgm:t>
    </dgm:pt>
    <dgm:pt modelId="{60B1837E-0A97-4C79-84B6-13EB130E3353}" type="sibTrans" cxnId="{6B820110-1173-4105-96AF-9810A92BA5A0}">
      <dgm:prSet/>
      <dgm:spPr/>
      <dgm:t>
        <a:bodyPr/>
        <a:lstStyle/>
        <a:p>
          <a:endParaRPr lang="en-US"/>
        </a:p>
      </dgm:t>
    </dgm:pt>
    <dgm:pt modelId="{68CAB239-EE17-4138-90FE-104F9358700F}">
      <dgm:prSet phldrT="[Text]"/>
      <dgm:spPr/>
      <dgm:t>
        <a:bodyPr/>
        <a:lstStyle/>
        <a:p>
          <a:r>
            <a:rPr lang="en-US" dirty="0"/>
            <a:t>Participants     ‘The inputs’</a:t>
          </a:r>
        </a:p>
      </dgm:t>
    </dgm:pt>
    <dgm:pt modelId="{EA1C4F8A-DDB3-462F-9A9B-7CB75085BD41}" type="parTrans" cxnId="{F9B73C96-49AB-447F-9C4F-D4CBAC14EB21}">
      <dgm:prSet/>
      <dgm:spPr/>
      <dgm:t>
        <a:bodyPr/>
        <a:lstStyle/>
        <a:p>
          <a:endParaRPr lang="en-US"/>
        </a:p>
      </dgm:t>
    </dgm:pt>
    <dgm:pt modelId="{EEEA03A5-8F29-43BD-849B-BA8F04E747CE}" type="sibTrans" cxnId="{F9B73C96-49AB-447F-9C4F-D4CBAC14EB21}">
      <dgm:prSet/>
      <dgm:spPr/>
      <dgm:t>
        <a:bodyPr/>
        <a:lstStyle/>
        <a:p>
          <a:endParaRPr lang="en-US"/>
        </a:p>
      </dgm:t>
    </dgm:pt>
    <dgm:pt modelId="{A798E1E4-2BBB-4E45-8E2E-E61C9D93642A}">
      <dgm:prSet phldrT="[Text]"/>
      <dgm:spPr/>
      <dgm:t>
        <a:bodyPr/>
        <a:lstStyle/>
        <a:p>
          <a:r>
            <a:rPr lang="en-US" dirty="0"/>
            <a:t>Platform         ‘The enabler’</a:t>
          </a:r>
        </a:p>
      </dgm:t>
    </dgm:pt>
    <dgm:pt modelId="{09BBAE19-3C30-4C78-8817-3279B637D0F2}" type="parTrans" cxnId="{BDC76C2A-903F-48EB-ACF3-C4E1DECE582A}">
      <dgm:prSet/>
      <dgm:spPr/>
      <dgm:t>
        <a:bodyPr/>
        <a:lstStyle/>
        <a:p>
          <a:endParaRPr lang="en-US"/>
        </a:p>
      </dgm:t>
    </dgm:pt>
    <dgm:pt modelId="{F32D5088-63DD-4EC4-A1A9-314320E835A4}" type="sibTrans" cxnId="{BDC76C2A-903F-48EB-ACF3-C4E1DECE582A}">
      <dgm:prSet/>
      <dgm:spPr/>
      <dgm:t>
        <a:bodyPr/>
        <a:lstStyle/>
        <a:p>
          <a:endParaRPr lang="en-US"/>
        </a:p>
      </dgm:t>
    </dgm:pt>
    <dgm:pt modelId="{64341C13-6839-4032-9E12-36E0538DF467}" type="pres">
      <dgm:prSet presAssocID="{5B619D3C-7859-4AB9-845B-04C0482DCFFB}" presName="Name0" presStyleCnt="0">
        <dgm:presLayoutVars>
          <dgm:orgChart val="1"/>
          <dgm:chPref val="1"/>
          <dgm:dir/>
          <dgm:animOne val="branch"/>
          <dgm:animLvl val="lvl"/>
          <dgm:resizeHandles/>
        </dgm:presLayoutVars>
      </dgm:prSet>
      <dgm:spPr/>
    </dgm:pt>
    <dgm:pt modelId="{9DE92A1D-49CF-43F1-AD91-B68CD9E8578A}" type="pres">
      <dgm:prSet presAssocID="{51BD936B-E04F-4077-A105-183AC1C0B499}" presName="hierRoot1" presStyleCnt="0">
        <dgm:presLayoutVars>
          <dgm:hierBranch val="init"/>
        </dgm:presLayoutVars>
      </dgm:prSet>
      <dgm:spPr/>
    </dgm:pt>
    <dgm:pt modelId="{52A98433-4E2D-49BE-BE96-C050A8991862}" type="pres">
      <dgm:prSet presAssocID="{51BD936B-E04F-4077-A105-183AC1C0B499}" presName="rootComposite1" presStyleCnt="0"/>
      <dgm:spPr/>
    </dgm:pt>
    <dgm:pt modelId="{9B6C51CA-A2FC-49E8-ACCB-B64CCA324909}" type="pres">
      <dgm:prSet presAssocID="{51BD936B-E04F-4077-A105-183AC1C0B499}" presName="rootText1" presStyleLbl="alignAcc1" presStyleIdx="0" presStyleCnt="0">
        <dgm:presLayoutVars>
          <dgm:chPref val="3"/>
        </dgm:presLayoutVars>
      </dgm:prSet>
      <dgm:spPr/>
    </dgm:pt>
    <dgm:pt modelId="{A6E978C5-8DA6-4581-AB36-59F5B6A7C457}" type="pres">
      <dgm:prSet presAssocID="{51BD936B-E04F-4077-A105-183AC1C0B499}" presName="topArc1" presStyleLbl="parChTrans1D1" presStyleIdx="0" presStyleCnt="8"/>
      <dgm:spPr/>
    </dgm:pt>
    <dgm:pt modelId="{84C35344-539C-48B2-AD9A-2E43BCF724D1}" type="pres">
      <dgm:prSet presAssocID="{51BD936B-E04F-4077-A105-183AC1C0B499}" presName="bottomArc1" presStyleLbl="parChTrans1D1" presStyleIdx="1" presStyleCnt="8"/>
      <dgm:spPr/>
    </dgm:pt>
    <dgm:pt modelId="{9B136B0D-518E-4FF6-AB2A-60476DF42294}" type="pres">
      <dgm:prSet presAssocID="{51BD936B-E04F-4077-A105-183AC1C0B499}" presName="topConnNode1" presStyleLbl="node1" presStyleIdx="0" presStyleCnt="0"/>
      <dgm:spPr/>
    </dgm:pt>
    <dgm:pt modelId="{FD8FDA46-2D0D-4E14-A9C4-C8F7BD766106}" type="pres">
      <dgm:prSet presAssocID="{51BD936B-E04F-4077-A105-183AC1C0B499}" presName="hierChild2" presStyleCnt="0"/>
      <dgm:spPr/>
    </dgm:pt>
    <dgm:pt modelId="{A1A24F26-848F-4E36-95B6-A9FF7FE57557}" type="pres">
      <dgm:prSet presAssocID="{146660C4-0CC8-4A52-8108-4AA94BFEE0B9}" presName="Name28" presStyleLbl="parChTrans1D2" presStyleIdx="0" presStyleCnt="3"/>
      <dgm:spPr/>
    </dgm:pt>
    <dgm:pt modelId="{88A1BF44-614D-4D91-9D87-FC0CDBB552F7}" type="pres">
      <dgm:prSet presAssocID="{9FD71D3D-A928-4E5A-B061-D201FD754B3D}" presName="hierRoot2" presStyleCnt="0">
        <dgm:presLayoutVars>
          <dgm:hierBranch val="init"/>
        </dgm:presLayoutVars>
      </dgm:prSet>
      <dgm:spPr/>
    </dgm:pt>
    <dgm:pt modelId="{912F0895-1813-45A3-BF98-EC89FD9431FC}" type="pres">
      <dgm:prSet presAssocID="{9FD71D3D-A928-4E5A-B061-D201FD754B3D}" presName="rootComposite2" presStyleCnt="0"/>
      <dgm:spPr/>
    </dgm:pt>
    <dgm:pt modelId="{5011B17E-BC4F-4584-AA71-CF7BB397BFD2}" type="pres">
      <dgm:prSet presAssocID="{9FD71D3D-A928-4E5A-B061-D201FD754B3D}" presName="rootText2" presStyleLbl="alignAcc1" presStyleIdx="0" presStyleCnt="0">
        <dgm:presLayoutVars>
          <dgm:chPref val="3"/>
        </dgm:presLayoutVars>
      </dgm:prSet>
      <dgm:spPr/>
    </dgm:pt>
    <dgm:pt modelId="{7D50C94A-DA73-469F-B005-2CD945C94C75}" type="pres">
      <dgm:prSet presAssocID="{9FD71D3D-A928-4E5A-B061-D201FD754B3D}" presName="topArc2" presStyleLbl="parChTrans1D1" presStyleIdx="2" presStyleCnt="8"/>
      <dgm:spPr/>
    </dgm:pt>
    <dgm:pt modelId="{AD666127-E941-405D-A9D9-08A6EBED18A0}" type="pres">
      <dgm:prSet presAssocID="{9FD71D3D-A928-4E5A-B061-D201FD754B3D}" presName="bottomArc2" presStyleLbl="parChTrans1D1" presStyleIdx="3" presStyleCnt="8"/>
      <dgm:spPr/>
    </dgm:pt>
    <dgm:pt modelId="{37295A8E-5609-45CA-A877-E35D78092507}" type="pres">
      <dgm:prSet presAssocID="{9FD71D3D-A928-4E5A-B061-D201FD754B3D}" presName="topConnNode2" presStyleLbl="node2" presStyleIdx="0" presStyleCnt="0"/>
      <dgm:spPr/>
    </dgm:pt>
    <dgm:pt modelId="{22D7BA3F-BCEB-42DC-B365-67DF809B8E1E}" type="pres">
      <dgm:prSet presAssocID="{9FD71D3D-A928-4E5A-B061-D201FD754B3D}" presName="hierChild4" presStyleCnt="0"/>
      <dgm:spPr/>
    </dgm:pt>
    <dgm:pt modelId="{9E3A0E75-4EE7-4193-995D-61D4373675B1}" type="pres">
      <dgm:prSet presAssocID="{9FD71D3D-A928-4E5A-B061-D201FD754B3D}" presName="hierChild5" presStyleCnt="0"/>
      <dgm:spPr/>
    </dgm:pt>
    <dgm:pt modelId="{33FEDB56-E574-461F-9916-EC94B77F8B2D}" type="pres">
      <dgm:prSet presAssocID="{EA1C4F8A-DDB3-462F-9A9B-7CB75085BD41}" presName="Name28" presStyleLbl="parChTrans1D2" presStyleIdx="1" presStyleCnt="3"/>
      <dgm:spPr/>
    </dgm:pt>
    <dgm:pt modelId="{5A175B14-18D2-4CBA-AB88-166A355476C3}" type="pres">
      <dgm:prSet presAssocID="{68CAB239-EE17-4138-90FE-104F9358700F}" presName="hierRoot2" presStyleCnt="0">
        <dgm:presLayoutVars>
          <dgm:hierBranch val="init"/>
        </dgm:presLayoutVars>
      </dgm:prSet>
      <dgm:spPr/>
    </dgm:pt>
    <dgm:pt modelId="{4D78834B-72A4-4A4C-8B87-FF40CCD56FA4}" type="pres">
      <dgm:prSet presAssocID="{68CAB239-EE17-4138-90FE-104F9358700F}" presName="rootComposite2" presStyleCnt="0"/>
      <dgm:spPr/>
    </dgm:pt>
    <dgm:pt modelId="{3DA52724-F992-4D68-BD35-A932ECC62B08}" type="pres">
      <dgm:prSet presAssocID="{68CAB239-EE17-4138-90FE-104F9358700F}" presName="rootText2" presStyleLbl="alignAcc1" presStyleIdx="0" presStyleCnt="0">
        <dgm:presLayoutVars>
          <dgm:chPref val="3"/>
        </dgm:presLayoutVars>
      </dgm:prSet>
      <dgm:spPr/>
    </dgm:pt>
    <dgm:pt modelId="{C5217CA6-E0A5-4103-8B71-807BF5CD4507}" type="pres">
      <dgm:prSet presAssocID="{68CAB239-EE17-4138-90FE-104F9358700F}" presName="topArc2" presStyleLbl="parChTrans1D1" presStyleIdx="4" presStyleCnt="8"/>
      <dgm:spPr/>
    </dgm:pt>
    <dgm:pt modelId="{5B32D20C-3E3F-424D-932E-3C4E6ECB73E5}" type="pres">
      <dgm:prSet presAssocID="{68CAB239-EE17-4138-90FE-104F9358700F}" presName="bottomArc2" presStyleLbl="parChTrans1D1" presStyleIdx="5" presStyleCnt="8"/>
      <dgm:spPr/>
    </dgm:pt>
    <dgm:pt modelId="{F2AC1088-8C1A-43CE-A53D-D0169A9BF71F}" type="pres">
      <dgm:prSet presAssocID="{68CAB239-EE17-4138-90FE-104F9358700F}" presName="topConnNode2" presStyleLbl="node2" presStyleIdx="0" presStyleCnt="0"/>
      <dgm:spPr/>
    </dgm:pt>
    <dgm:pt modelId="{8F8F9C2B-EC31-423A-8652-3E751606B3E2}" type="pres">
      <dgm:prSet presAssocID="{68CAB239-EE17-4138-90FE-104F9358700F}" presName="hierChild4" presStyleCnt="0"/>
      <dgm:spPr/>
    </dgm:pt>
    <dgm:pt modelId="{C0C594F5-70C7-4C7C-BCB5-E1237C518124}" type="pres">
      <dgm:prSet presAssocID="{68CAB239-EE17-4138-90FE-104F9358700F}" presName="hierChild5" presStyleCnt="0"/>
      <dgm:spPr/>
    </dgm:pt>
    <dgm:pt modelId="{B7D2DF16-B473-415D-8772-65E46E2588E3}" type="pres">
      <dgm:prSet presAssocID="{09BBAE19-3C30-4C78-8817-3279B637D0F2}" presName="Name28" presStyleLbl="parChTrans1D2" presStyleIdx="2" presStyleCnt="3"/>
      <dgm:spPr/>
    </dgm:pt>
    <dgm:pt modelId="{5BABE65F-7DED-47CA-B20B-AEC8C4B05209}" type="pres">
      <dgm:prSet presAssocID="{A798E1E4-2BBB-4E45-8E2E-E61C9D93642A}" presName="hierRoot2" presStyleCnt="0">
        <dgm:presLayoutVars>
          <dgm:hierBranch val="init"/>
        </dgm:presLayoutVars>
      </dgm:prSet>
      <dgm:spPr/>
    </dgm:pt>
    <dgm:pt modelId="{027EB030-C491-4BB5-88BA-3728875AD80C}" type="pres">
      <dgm:prSet presAssocID="{A798E1E4-2BBB-4E45-8E2E-E61C9D93642A}" presName="rootComposite2" presStyleCnt="0"/>
      <dgm:spPr/>
    </dgm:pt>
    <dgm:pt modelId="{C3AB55A3-1920-40DB-A484-F074D14DF67A}" type="pres">
      <dgm:prSet presAssocID="{A798E1E4-2BBB-4E45-8E2E-E61C9D93642A}" presName="rootText2" presStyleLbl="alignAcc1" presStyleIdx="0" presStyleCnt="0">
        <dgm:presLayoutVars>
          <dgm:chPref val="3"/>
        </dgm:presLayoutVars>
      </dgm:prSet>
      <dgm:spPr/>
    </dgm:pt>
    <dgm:pt modelId="{C476FC65-0827-4315-B77A-D5AF697825E6}" type="pres">
      <dgm:prSet presAssocID="{A798E1E4-2BBB-4E45-8E2E-E61C9D93642A}" presName="topArc2" presStyleLbl="parChTrans1D1" presStyleIdx="6" presStyleCnt="8"/>
      <dgm:spPr/>
    </dgm:pt>
    <dgm:pt modelId="{CA6AF844-7040-4D2E-8C6D-E439FAE9521E}" type="pres">
      <dgm:prSet presAssocID="{A798E1E4-2BBB-4E45-8E2E-E61C9D93642A}" presName="bottomArc2" presStyleLbl="parChTrans1D1" presStyleIdx="7" presStyleCnt="8"/>
      <dgm:spPr/>
    </dgm:pt>
    <dgm:pt modelId="{B7A217E2-5FBD-4ADA-89CC-D7C940E6213E}" type="pres">
      <dgm:prSet presAssocID="{A798E1E4-2BBB-4E45-8E2E-E61C9D93642A}" presName="topConnNode2" presStyleLbl="node2" presStyleIdx="0" presStyleCnt="0"/>
      <dgm:spPr/>
    </dgm:pt>
    <dgm:pt modelId="{CEA294F8-4C82-4A7D-BC5C-E257EB505F1D}" type="pres">
      <dgm:prSet presAssocID="{A798E1E4-2BBB-4E45-8E2E-E61C9D93642A}" presName="hierChild4" presStyleCnt="0"/>
      <dgm:spPr/>
    </dgm:pt>
    <dgm:pt modelId="{5CF29D7A-0D0E-4BD2-B6F1-F4044AB2555F}" type="pres">
      <dgm:prSet presAssocID="{A798E1E4-2BBB-4E45-8E2E-E61C9D93642A}" presName="hierChild5" presStyleCnt="0"/>
      <dgm:spPr/>
    </dgm:pt>
    <dgm:pt modelId="{7118E3C4-D0A9-4E21-8871-F7574469F42B}" type="pres">
      <dgm:prSet presAssocID="{51BD936B-E04F-4077-A105-183AC1C0B499}" presName="hierChild3" presStyleCnt="0"/>
      <dgm:spPr/>
    </dgm:pt>
  </dgm:ptLst>
  <dgm:cxnLst>
    <dgm:cxn modelId="{6B820110-1173-4105-96AF-9810A92BA5A0}" srcId="{51BD936B-E04F-4077-A105-183AC1C0B499}" destId="{9FD71D3D-A928-4E5A-B061-D201FD754B3D}" srcOrd="0" destOrd="0" parTransId="{146660C4-0CC8-4A52-8108-4AA94BFEE0B9}" sibTransId="{60B1837E-0A97-4C79-84B6-13EB130E3353}"/>
    <dgm:cxn modelId="{BDC76C2A-903F-48EB-ACF3-C4E1DECE582A}" srcId="{51BD936B-E04F-4077-A105-183AC1C0B499}" destId="{A798E1E4-2BBB-4E45-8E2E-E61C9D93642A}" srcOrd="2" destOrd="0" parTransId="{09BBAE19-3C30-4C78-8817-3279B637D0F2}" sibTransId="{F32D5088-63DD-4EC4-A1A9-314320E835A4}"/>
    <dgm:cxn modelId="{40ADBC3C-D8E2-431E-AF98-6A098EBE41CF}" type="presOf" srcId="{A798E1E4-2BBB-4E45-8E2E-E61C9D93642A}" destId="{C3AB55A3-1920-40DB-A484-F074D14DF67A}" srcOrd="0" destOrd="0" presId="urn:microsoft.com/office/officeart/2008/layout/HalfCircleOrganizationChart"/>
    <dgm:cxn modelId="{3B98246B-7617-4C0A-A8C2-6B48FC30C560}" type="presOf" srcId="{51BD936B-E04F-4077-A105-183AC1C0B499}" destId="{9B136B0D-518E-4FF6-AB2A-60476DF42294}" srcOrd="1" destOrd="0" presId="urn:microsoft.com/office/officeart/2008/layout/HalfCircleOrganizationChart"/>
    <dgm:cxn modelId="{8280124D-47F6-49CF-BBCC-534818367E59}" type="presOf" srcId="{9FD71D3D-A928-4E5A-B061-D201FD754B3D}" destId="{5011B17E-BC4F-4584-AA71-CF7BB397BFD2}" srcOrd="0" destOrd="0" presId="urn:microsoft.com/office/officeart/2008/layout/HalfCircleOrganizationChart"/>
    <dgm:cxn modelId="{07D69170-3687-41A2-8B0B-69FF5F30A5ED}" type="presOf" srcId="{5B619D3C-7859-4AB9-845B-04C0482DCFFB}" destId="{64341C13-6839-4032-9E12-36E0538DF467}" srcOrd="0" destOrd="0" presId="urn:microsoft.com/office/officeart/2008/layout/HalfCircleOrganizationChart"/>
    <dgm:cxn modelId="{D45B887F-E826-4C27-B480-CC1F6F583998}" type="presOf" srcId="{EA1C4F8A-DDB3-462F-9A9B-7CB75085BD41}" destId="{33FEDB56-E574-461F-9916-EC94B77F8B2D}" srcOrd="0" destOrd="0" presId="urn:microsoft.com/office/officeart/2008/layout/HalfCircleOrganizationChart"/>
    <dgm:cxn modelId="{D1902889-6B84-44FB-9346-3A7B6568823D}" type="presOf" srcId="{09BBAE19-3C30-4C78-8817-3279B637D0F2}" destId="{B7D2DF16-B473-415D-8772-65E46E2588E3}" srcOrd="0" destOrd="0" presId="urn:microsoft.com/office/officeart/2008/layout/HalfCircleOrganizationChart"/>
    <dgm:cxn modelId="{F9B73C96-49AB-447F-9C4F-D4CBAC14EB21}" srcId="{51BD936B-E04F-4077-A105-183AC1C0B499}" destId="{68CAB239-EE17-4138-90FE-104F9358700F}" srcOrd="1" destOrd="0" parTransId="{EA1C4F8A-DDB3-462F-9A9B-7CB75085BD41}" sibTransId="{EEEA03A5-8F29-43BD-849B-BA8F04E747CE}"/>
    <dgm:cxn modelId="{6A7788AE-08D7-4A44-A81B-F2B65DDBD007}" type="presOf" srcId="{68CAB239-EE17-4138-90FE-104F9358700F}" destId="{3DA52724-F992-4D68-BD35-A932ECC62B08}" srcOrd="0" destOrd="0" presId="urn:microsoft.com/office/officeart/2008/layout/HalfCircleOrganizationChart"/>
    <dgm:cxn modelId="{C1E5E8B9-70F6-4D1D-B072-2BF01DC935B7}" type="presOf" srcId="{A798E1E4-2BBB-4E45-8E2E-E61C9D93642A}" destId="{B7A217E2-5FBD-4ADA-89CC-D7C940E6213E}" srcOrd="1" destOrd="0" presId="urn:microsoft.com/office/officeart/2008/layout/HalfCircleOrganizationChart"/>
    <dgm:cxn modelId="{5A4DD6BF-8C86-4AE9-A4CE-06CD43ADD5E6}" type="presOf" srcId="{51BD936B-E04F-4077-A105-183AC1C0B499}" destId="{9B6C51CA-A2FC-49E8-ACCB-B64CCA324909}" srcOrd="0" destOrd="0" presId="urn:microsoft.com/office/officeart/2008/layout/HalfCircleOrganizationChart"/>
    <dgm:cxn modelId="{6A29E6CD-E8B2-49D5-BC0B-B192199620C4}" type="presOf" srcId="{9FD71D3D-A928-4E5A-B061-D201FD754B3D}" destId="{37295A8E-5609-45CA-A877-E35D78092507}" srcOrd="1" destOrd="0" presId="urn:microsoft.com/office/officeart/2008/layout/HalfCircleOrganizationChart"/>
    <dgm:cxn modelId="{364299D3-8CE3-43BA-8450-9767F75A125D}" type="presOf" srcId="{68CAB239-EE17-4138-90FE-104F9358700F}" destId="{F2AC1088-8C1A-43CE-A53D-D0169A9BF71F}" srcOrd="1" destOrd="0" presId="urn:microsoft.com/office/officeart/2008/layout/HalfCircleOrganizationChart"/>
    <dgm:cxn modelId="{B0421ADC-C53F-4BEC-8DCE-C24AAB9317F9}" type="presOf" srcId="{146660C4-0CC8-4A52-8108-4AA94BFEE0B9}" destId="{A1A24F26-848F-4E36-95B6-A9FF7FE57557}" srcOrd="0" destOrd="0" presId="urn:microsoft.com/office/officeart/2008/layout/HalfCircleOrganizationChart"/>
    <dgm:cxn modelId="{FF1C41E3-795F-4294-ABBB-7814A79BA784}" srcId="{5B619D3C-7859-4AB9-845B-04C0482DCFFB}" destId="{51BD936B-E04F-4077-A105-183AC1C0B499}" srcOrd="0" destOrd="0" parTransId="{CC10F596-85B2-42A9-80F3-513358053DCD}" sibTransId="{C78C2040-AB43-4931-BE87-12CD55BDD0DF}"/>
    <dgm:cxn modelId="{1B6C3FCA-2DD4-4EC7-8225-8D39DD105AF6}" type="presParOf" srcId="{64341C13-6839-4032-9E12-36E0538DF467}" destId="{9DE92A1D-49CF-43F1-AD91-B68CD9E8578A}" srcOrd="0" destOrd="0" presId="urn:microsoft.com/office/officeart/2008/layout/HalfCircleOrganizationChart"/>
    <dgm:cxn modelId="{2A3499D3-6AE0-4E7A-B708-FF5ED6FDFEDE}" type="presParOf" srcId="{9DE92A1D-49CF-43F1-AD91-B68CD9E8578A}" destId="{52A98433-4E2D-49BE-BE96-C050A8991862}" srcOrd="0" destOrd="0" presId="urn:microsoft.com/office/officeart/2008/layout/HalfCircleOrganizationChart"/>
    <dgm:cxn modelId="{7259E83D-7BB9-4032-A5F8-ACF140B1204D}" type="presParOf" srcId="{52A98433-4E2D-49BE-BE96-C050A8991862}" destId="{9B6C51CA-A2FC-49E8-ACCB-B64CCA324909}" srcOrd="0" destOrd="0" presId="urn:microsoft.com/office/officeart/2008/layout/HalfCircleOrganizationChart"/>
    <dgm:cxn modelId="{B45F6660-D8AC-4C8E-BCAB-1FADC95B4514}" type="presParOf" srcId="{52A98433-4E2D-49BE-BE96-C050A8991862}" destId="{A6E978C5-8DA6-4581-AB36-59F5B6A7C457}" srcOrd="1" destOrd="0" presId="urn:microsoft.com/office/officeart/2008/layout/HalfCircleOrganizationChart"/>
    <dgm:cxn modelId="{39560EC4-4D37-46BF-A72E-AA3519C8B845}" type="presParOf" srcId="{52A98433-4E2D-49BE-BE96-C050A8991862}" destId="{84C35344-539C-48B2-AD9A-2E43BCF724D1}" srcOrd="2" destOrd="0" presId="urn:microsoft.com/office/officeart/2008/layout/HalfCircleOrganizationChart"/>
    <dgm:cxn modelId="{3E470A79-4139-44E1-A81D-908F64B75862}" type="presParOf" srcId="{52A98433-4E2D-49BE-BE96-C050A8991862}" destId="{9B136B0D-518E-4FF6-AB2A-60476DF42294}" srcOrd="3" destOrd="0" presId="urn:microsoft.com/office/officeart/2008/layout/HalfCircleOrganizationChart"/>
    <dgm:cxn modelId="{EE9EF999-7FD9-4C21-86F6-48CAE4287663}" type="presParOf" srcId="{9DE92A1D-49CF-43F1-AD91-B68CD9E8578A}" destId="{FD8FDA46-2D0D-4E14-A9C4-C8F7BD766106}" srcOrd="1" destOrd="0" presId="urn:microsoft.com/office/officeart/2008/layout/HalfCircleOrganizationChart"/>
    <dgm:cxn modelId="{95EB7BA3-0972-49C5-A2F9-518864AF1CB4}" type="presParOf" srcId="{FD8FDA46-2D0D-4E14-A9C4-C8F7BD766106}" destId="{A1A24F26-848F-4E36-95B6-A9FF7FE57557}" srcOrd="0" destOrd="0" presId="urn:microsoft.com/office/officeart/2008/layout/HalfCircleOrganizationChart"/>
    <dgm:cxn modelId="{9AD335A7-E99F-4FC3-B0E4-A4C1F20DE150}" type="presParOf" srcId="{FD8FDA46-2D0D-4E14-A9C4-C8F7BD766106}" destId="{88A1BF44-614D-4D91-9D87-FC0CDBB552F7}" srcOrd="1" destOrd="0" presId="urn:microsoft.com/office/officeart/2008/layout/HalfCircleOrganizationChart"/>
    <dgm:cxn modelId="{C0E9BFEA-BE82-4EC7-A37E-E483CAB2B5B2}" type="presParOf" srcId="{88A1BF44-614D-4D91-9D87-FC0CDBB552F7}" destId="{912F0895-1813-45A3-BF98-EC89FD9431FC}" srcOrd="0" destOrd="0" presId="urn:microsoft.com/office/officeart/2008/layout/HalfCircleOrganizationChart"/>
    <dgm:cxn modelId="{5E6EA406-0B50-4533-9505-31778851ED72}" type="presParOf" srcId="{912F0895-1813-45A3-BF98-EC89FD9431FC}" destId="{5011B17E-BC4F-4584-AA71-CF7BB397BFD2}" srcOrd="0" destOrd="0" presId="urn:microsoft.com/office/officeart/2008/layout/HalfCircleOrganizationChart"/>
    <dgm:cxn modelId="{7BE06BF5-B20C-40DA-B20E-551044D1F727}" type="presParOf" srcId="{912F0895-1813-45A3-BF98-EC89FD9431FC}" destId="{7D50C94A-DA73-469F-B005-2CD945C94C75}" srcOrd="1" destOrd="0" presId="urn:microsoft.com/office/officeart/2008/layout/HalfCircleOrganizationChart"/>
    <dgm:cxn modelId="{EF2C961A-9105-4939-A3E6-0E65DC056BAD}" type="presParOf" srcId="{912F0895-1813-45A3-BF98-EC89FD9431FC}" destId="{AD666127-E941-405D-A9D9-08A6EBED18A0}" srcOrd="2" destOrd="0" presId="urn:microsoft.com/office/officeart/2008/layout/HalfCircleOrganizationChart"/>
    <dgm:cxn modelId="{D9514893-F28D-40B0-A5BB-A0679F65A08F}" type="presParOf" srcId="{912F0895-1813-45A3-BF98-EC89FD9431FC}" destId="{37295A8E-5609-45CA-A877-E35D78092507}" srcOrd="3" destOrd="0" presId="urn:microsoft.com/office/officeart/2008/layout/HalfCircleOrganizationChart"/>
    <dgm:cxn modelId="{CB534F99-3EFD-4D16-94DA-8C28C4C8A1FD}" type="presParOf" srcId="{88A1BF44-614D-4D91-9D87-FC0CDBB552F7}" destId="{22D7BA3F-BCEB-42DC-B365-67DF809B8E1E}" srcOrd="1" destOrd="0" presId="urn:microsoft.com/office/officeart/2008/layout/HalfCircleOrganizationChart"/>
    <dgm:cxn modelId="{F8A746EE-A752-44A5-BFA9-4C775D8BE0E3}" type="presParOf" srcId="{88A1BF44-614D-4D91-9D87-FC0CDBB552F7}" destId="{9E3A0E75-4EE7-4193-995D-61D4373675B1}" srcOrd="2" destOrd="0" presId="urn:microsoft.com/office/officeart/2008/layout/HalfCircleOrganizationChart"/>
    <dgm:cxn modelId="{82D8BC5A-90B5-4171-90AE-EF7FD009F5C3}" type="presParOf" srcId="{FD8FDA46-2D0D-4E14-A9C4-C8F7BD766106}" destId="{33FEDB56-E574-461F-9916-EC94B77F8B2D}" srcOrd="2" destOrd="0" presId="urn:microsoft.com/office/officeart/2008/layout/HalfCircleOrganizationChart"/>
    <dgm:cxn modelId="{6941F9C6-E7B9-41F3-BB85-A07C8D676FBE}" type="presParOf" srcId="{FD8FDA46-2D0D-4E14-A9C4-C8F7BD766106}" destId="{5A175B14-18D2-4CBA-AB88-166A355476C3}" srcOrd="3" destOrd="0" presId="urn:microsoft.com/office/officeart/2008/layout/HalfCircleOrganizationChart"/>
    <dgm:cxn modelId="{8572D070-B124-4EA4-A00C-1823C2807346}" type="presParOf" srcId="{5A175B14-18D2-4CBA-AB88-166A355476C3}" destId="{4D78834B-72A4-4A4C-8B87-FF40CCD56FA4}" srcOrd="0" destOrd="0" presId="urn:microsoft.com/office/officeart/2008/layout/HalfCircleOrganizationChart"/>
    <dgm:cxn modelId="{82621E55-5F3A-4AF1-9FF9-70B2DC36C85F}" type="presParOf" srcId="{4D78834B-72A4-4A4C-8B87-FF40CCD56FA4}" destId="{3DA52724-F992-4D68-BD35-A932ECC62B08}" srcOrd="0" destOrd="0" presId="urn:microsoft.com/office/officeart/2008/layout/HalfCircleOrganizationChart"/>
    <dgm:cxn modelId="{7E7062B8-5018-4CD1-A0CE-42AC30F73A67}" type="presParOf" srcId="{4D78834B-72A4-4A4C-8B87-FF40CCD56FA4}" destId="{C5217CA6-E0A5-4103-8B71-807BF5CD4507}" srcOrd="1" destOrd="0" presId="urn:microsoft.com/office/officeart/2008/layout/HalfCircleOrganizationChart"/>
    <dgm:cxn modelId="{20AC52FD-B9CD-4AB2-A771-D5F12E64CD7A}" type="presParOf" srcId="{4D78834B-72A4-4A4C-8B87-FF40CCD56FA4}" destId="{5B32D20C-3E3F-424D-932E-3C4E6ECB73E5}" srcOrd="2" destOrd="0" presId="urn:microsoft.com/office/officeart/2008/layout/HalfCircleOrganizationChart"/>
    <dgm:cxn modelId="{4E1AF2AD-8A7B-4BB4-8236-FA5D95275109}" type="presParOf" srcId="{4D78834B-72A4-4A4C-8B87-FF40CCD56FA4}" destId="{F2AC1088-8C1A-43CE-A53D-D0169A9BF71F}" srcOrd="3" destOrd="0" presId="urn:microsoft.com/office/officeart/2008/layout/HalfCircleOrganizationChart"/>
    <dgm:cxn modelId="{BB675117-F438-4E3C-8B1B-4125BCDB603C}" type="presParOf" srcId="{5A175B14-18D2-4CBA-AB88-166A355476C3}" destId="{8F8F9C2B-EC31-423A-8652-3E751606B3E2}" srcOrd="1" destOrd="0" presId="urn:microsoft.com/office/officeart/2008/layout/HalfCircleOrganizationChart"/>
    <dgm:cxn modelId="{4AB72029-834B-4268-8EB5-950A81AEAFD6}" type="presParOf" srcId="{5A175B14-18D2-4CBA-AB88-166A355476C3}" destId="{C0C594F5-70C7-4C7C-BCB5-E1237C518124}" srcOrd="2" destOrd="0" presId="urn:microsoft.com/office/officeart/2008/layout/HalfCircleOrganizationChart"/>
    <dgm:cxn modelId="{7ACBA3C7-9426-4A20-9641-231330A6D430}" type="presParOf" srcId="{FD8FDA46-2D0D-4E14-A9C4-C8F7BD766106}" destId="{B7D2DF16-B473-415D-8772-65E46E2588E3}" srcOrd="4" destOrd="0" presId="urn:microsoft.com/office/officeart/2008/layout/HalfCircleOrganizationChart"/>
    <dgm:cxn modelId="{9EDF21A7-8D56-41B6-84AC-07423D192717}" type="presParOf" srcId="{FD8FDA46-2D0D-4E14-A9C4-C8F7BD766106}" destId="{5BABE65F-7DED-47CA-B20B-AEC8C4B05209}" srcOrd="5" destOrd="0" presId="urn:microsoft.com/office/officeart/2008/layout/HalfCircleOrganizationChart"/>
    <dgm:cxn modelId="{08D11284-A497-43DA-9141-827025408A1F}" type="presParOf" srcId="{5BABE65F-7DED-47CA-B20B-AEC8C4B05209}" destId="{027EB030-C491-4BB5-88BA-3728875AD80C}" srcOrd="0" destOrd="0" presId="urn:microsoft.com/office/officeart/2008/layout/HalfCircleOrganizationChart"/>
    <dgm:cxn modelId="{F8BE7FCA-E98D-4CDF-8F96-29E800B34D78}" type="presParOf" srcId="{027EB030-C491-4BB5-88BA-3728875AD80C}" destId="{C3AB55A3-1920-40DB-A484-F074D14DF67A}" srcOrd="0" destOrd="0" presId="urn:microsoft.com/office/officeart/2008/layout/HalfCircleOrganizationChart"/>
    <dgm:cxn modelId="{A959EECF-07E7-4A05-9C06-8166A17A56BB}" type="presParOf" srcId="{027EB030-C491-4BB5-88BA-3728875AD80C}" destId="{C476FC65-0827-4315-B77A-D5AF697825E6}" srcOrd="1" destOrd="0" presId="urn:microsoft.com/office/officeart/2008/layout/HalfCircleOrganizationChart"/>
    <dgm:cxn modelId="{B9028083-FD7A-4331-8036-FF2772C42E42}" type="presParOf" srcId="{027EB030-C491-4BB5-88BA-3728875AD80C}" destId="{CA6AF844-7040-4D2E-8C6D-E439FAE9521E}" srcOrd="2" destOrd="0" presId="urn:microsoft.com/office/officeart/2008/layout/HalfCircleOrganizationChart"/>
    <dgm:cxn modelId="{2926089D-2D44-48B3-804D-888A7394A0CA}" type="presParOf" srcId="{027EB030-C491-4BB5-88BA-3728875AD80C}" destId="{B7A217E2-5FBD-4ADA-89CC-D7C940E6213E}" srcOrd="3" destOrd="0" presId="urn:microsoft.com/office/officeart/2008/layout/HalfCircleOrganizationChart"/>
    <dgm:cxn modelId="{1FF7101B-5A6E-4570-8F24-5A7ECC52D0CF}" type="presParOf" srcId="{5BABE65F-7DED-47CA-B20B-AEC8C4B05209}" destId="{CEA294F8-4C82-4A7D-BC5C-E257EB505F1D}" srcOrd="1" destOrd="0" presId="urn:microsoft.com/office/officeart/2008/layout/HalfCircleOrganizationChart"/>
    <dgm:cxn modelId="{1CA8A0E0-8FED-49DD-B9C8-62880BE91EC9}" type="presParOf" srcId="{5BABE65F-7DED-47CA-B20B-AEC8C4B05209}" destId="{5CF29D7A-0D0E-4BD2-B6F1-F4044AB2555F}" srcOrd="2" destOrd="0" presId="urn:microsoft.com/office/officeart/2008/layout/HalfCircleOrganizationChart"/>
    <dgm:cxn modelId="{C4C82175-F096-40E1-B1CF-42F8178A3C10}" type="presParOf" srcId="{9DE92A1D-49CF-43F1-AD91-B68CD9E8578A}" destId="{7118E3C4-D0A9-4E21-8871-F7574469F42B}"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2DF16-B473-415D-8772-65E46E2588E3}">
      <dsp:nvSpPr>
        <dsp:cNvPr id="0" name=""/>
        <dsp:cNvSpPr/>
      </dsp:nvSpPr>
      <dsp:spPr>
        <a:xfrm>
          <a:off x="5836443" y="1012301"/>
          <a:ext cx="2448285" cy="424909"/>
        </a:xfrm>
        <a:custGeom>
          <a:avLst/>
          <a:gdLst/>
          <a:ahLst/>
          <a:cxnLst/>
          <a:rect l="0" t="0" r="0" b="0"/>
          <a:pathLst>
            <a:path>
              <a:moveTo>
                <a:pt x="0" y="0"/>
              </a:moveTo>
              <a:lnTo>
                <a:pt x="0" y="212454"/>
              </a:lnTo>
              <a:lnTo>
                <a:pt x="2448285" y="212454"/>
              </a:lnTo>
              <a:lnTo>
                <a:pt x="2448285" y="4249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FEDB56-E574-461F-9916-EC94B77F8B2D}">
      <dsp:nvSpPr>
        <dsp:cNvPr id="0" name=""/>
        <dsp:cNvSpPr/>
      </dsp:nvSpPr>
      <dsp:spPr>
        <a:xfrm>
          <a:off x="5790723" y="1012301"/>
          <a:ext cx="91440" cy="424909"/>
        </a:xfrm>
        <a:custGeom>
          <a:avLst/>
          <a:gdLst/>
          <a:ahLst/>
          <a:cxnLst/>
          <a:rect l="0" t="0" r="0" b="0"/>
          <a:pathLst>
            <a:path>
              <a:moveTo>
                <a:pt x="45720" y="0"/>
              </a:moveTo>
              <a:lnTo>
                <a:pt x="45720" y="4249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A24F26-848F-4E36-95B6-A9FF7FE57557}">
      <dsp:nvSpPr>
        <dsp:cNvPr id="0" name=""/>
        <dsp:cNvSpPr/>
      </dsp:nvSpPr>
      <dsp:spPr>
        <a:xfrm>
          <a:off x="3388158" y="1012301"/>
          <a:ext cx="2448285" cy="424909"/>
        </a:xfrm>
        <a:custGeom>
          <a:avLst/>
          <a:gdLst/>
          <a:ahLst/>
          <a:cxnLst/>
          <a:rect l="0" t="0" r="0" b="0"/>
          <a:pathLst>
            <a:path>
              <a:moveTo>
                <a:pt x="2448285" y="0"/>
              </a:moveTo>
              <a:lnTo>
                <a:pt x="2448285" y="212454"/>
              </a:lnTo>
              <a:lnTo>
                <a:pt x="0" y="212454"/>
              </a:lnTo>
              <a:lnTo>
                <a:pt x="0" y="4249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E978C5-8DA6-4581-AB36-59F5B6A7C457}">
      <dsp:nvSpPr>
        <dsp:cNvPr id="0" name=""/>
        <dsp:cNvSpPr/>
      </dsp:nvSpPr>
      <dsp:spPr>
        <a:xfrm>
          <a:off x="5330599" y="613"/>
          <a:ext cx="1011688" cy="1011688"/>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4C35344-539C-48B2-AD9A-2E43BCF724D1}">
      <dsp:nvSpPr>
        <dsp:cNvPr id="0" name=""/>
        <dsp:cNvSpPr/>
      </dsp:nvSpPr>
      <dsp:spPr>
        <a:xfrm>
          <a:off x="5330599" y="613"/>
          <a:ext cx="1011688" cy="1011688"/>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6C51CA-A2FC-49E8-ACCB-B64CCA324909}">
      <dsp:nvSpPr>
        <dsp:cNvPr id="0" name=""/>
        <dsp:cNvSpPr/>
      </dsp:nvSpPr>
      <dsp:spPr>
        <a:xfrm>
          <a:off x="4824755" y="182717"/>
          <a:ext cx="2023376" cy="6474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Client outcomes ‘Session aims’</a:t>
          </a:r>
        </a:p>
      </dsp:txBody>
      <dsp:txXfrm>
        <a:off x="4824755" y="182717"/>
        <a:ext cx="2023376" cy="647480"/>
      </dsp:txXfrm>
    </dsp:sp>
    <dsp:sp modelId="{7D50C94A-DA73-469F-B005-2CD945C94C75}">
      <dsp:nvSpPr>
        <dsp:cNvPr id="0" name=""/>
        <dsp:cNvSpPr/>
      </dsp:nvSpPr>
      <dsp:spPr>
        <a:xfrm>
          <a:off x="2882313" y="1437211"/>
          <a:ext cx="1011688" cy="1011688"/>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666127-E941-405D-A9D9-08A6EBED18A0}">
      <dsp:nvSpPr>
        <dsp:cNvPr id="0" name=""/>
        <dsp:cNvSpPr/>
      </dsp:nvSpPr>
      <dsp:spPr>
        <a:xfrm>
          <a:off x="2882313" y="1437211"/>
          <a:ext cx="1011688" cy="1011688"/>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11B17E-BC4F-4584-AA71-CF7BB397BFD2}">
      <dsp:nvSpPr>
        <dsp:cNvPr id="0" name=""/>
        <dsp:cNvSpPr/>
      </dsp:nvSpPr>
      <dsp:spPr>
        <a:xfrm>
          <a:off x="2376469" y="1619314"/>
          <a:ext cx="2023376" cy="6474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Process           ‘The script’</a:t>
          </a:r>
        </a:p>
      </dsp:txBody>
      <dsp:txXfrm>
        <a:off x="2376469" y="1619314"/>
        <a:ext cx="2023376" cy="647480"/>
      </dsp:txXfrm>
    </dsp:sp>
    <dsp:sp modelId="{C5217CA6-E0A5-4103-8B71-807BF5CD4507}">
      <dsp:nvSpPr>
        <dsp:cNvPr id="0" name=""/>
        <dsp:cNvSpPr/>
      </dsp:nvSpPr>
      <dsp:spPr>
        <a:xfrm>
          <a:off x="5330599" y="1437211"/>
          <a:ext cx="1011688" cy="1011688"/>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B32D20C-3E3F-424D-932E-3C4E6ECB73E5}">
      <dsp:nvSpPr>
        <dsp:cNvPr id="0" name=""/>
        <dsp:cNvSpPr/>
      </dsp:nvSpPr>
      <dsp:spPr>
        <a:xfrm>
          <a:off x="5330599" y="1437211"/>
          <a:ext cx="1011688" cy="1011688"/>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A52724-F992-4D68-BD35-A932ECC62B08}">
      <dsp:nvSpPr>
        <dsp:cNvPr id="0" name=""/>
        <dsp:cNvSpPr/>
      </dsp:nvSpPr>
      <dsp:spPr>
        <a:xfrm>
          <a:off x="4824755" y="1619314"/>
          <a:ext cx="2023376" cy="6474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Participants     ‘The inputs’</a:t>
          </a:r>
        </a:p>
      </dsp:txBody>
      <dsp:txXfrm>
        <a:off x="4824755" y="1619314"/>
        <a:ext cx="2023376" cy="647480"/>
      </dsp:txXfrm>
    </dsp:sp>
    <dsp:sp modelId="{C476FC65-0827-4315-B77A-D5AF697825E6}">
      <dsp:nvSpPr>
        <dsp:cNvPr id="0" name=""/>
        <dsp:cNvSpPr/>
      </dsp:nvSpPr>
      <dsp:spPr>
        <a:xfrm>
          <a:off x="7778884" y="1437211"/>
          <a:ext cx="1011688" cy="1011688"/>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6AF844-7040-4D2E-8C6D-E439FAE9521E}">
      <dsp:nvSpPr>
        <dsp:cNvPr id="0" name=""/>
        <dsp:cNvSpPr/>
      </dsp:nvSpPr>
      <dsp:spPr>
        <a:xfrm>
          <a:off x="7778884" y="1437211"/>
          <a:ext cx="1011688" cy="1011688"/>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AB55A3-1920-40DB-A484-F074D14DF67A}">
      <dsp:nvSpPr>
        <dsp:cNvPr id="0" name=""/>
        <dsp:cNvSpPr/>
      </dsp:nvSpPr>
      <dsp:spPr>
        <a:xfrm>
          <a:off x="7273040" y="1619314"/>
          <a:ext cx="2023376" cy="64748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Platform         ‘The enabler’</a:t>
          </a:r>
        </a:p>
      </dsp:txBody>
      <dsp:txXfrm>
        <a:off x="7273040" y="1619314"/>
        <a:ext cx="2023376" cy="647480"/>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7/17/2024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18</a:t>
            </a:fld>
            <a:endParaRPr lang="en-US"/>
          </a:p>
        </p:txBody>
      </p:sp>
    </p:spTree>
    <p:extLst>
      <p:ext uri="{BB962C8B-B14F-4D97-AF65-F5344CB8AC3E}">
        <p14:creationId xmlns:p14="http://schemas.microsoft.com/office/powerpoint/2010/main" val="2170876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17/07/2024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17/07/2024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17-Jul-24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215301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17/07/2024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5.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1600200"/>
            <a:ext cx="9067800" cy="4114800"/>
          </a:xfrm>
        </p:spPr>
        <p:txBody>
          <a:bodyPr rtlCol="0">
            <a:normAutofit fontScale="90000"/>
          </a:bodyPr>
          <a:lstStyle/>
          <a:p>
            <a:pPr>
              <a:defRPr/>
            </a:pPr>
            <a:r>
              <a:rPr lang="en-GB" altLang="en-US" sz="4000" b="1" dirty="0">
                <a:effectLst>
                  <a:outerShdw blurRad="38100" dist="38100" dir="2700000" algn="tl">
                    <a:srgbClr val="000000">
                      <a:alpha val="43137"/>
                    </a:srgbClr>
                  </a:outerShdw>
                </a:effectLst>
              </a:rPr>
              <a:t>Design Thinking and Innovation</a:t>
            </a:r>
            <a:br>
              <a:rPr lang="en-GB" altLang="en-US" sz="2400" dirty="0"/>
            </a:br>
            <a:br>
              <a:rPr lang="en-GB" altLang="en-US" sz="1800" dirty="0"/>
            </a:br>
            <a:r>
              <a:rPr lang="en-GB" b="1" dirty="0"/>
              <a:t>BALM 6002</a:t>
            </a:r>
            <a:br>
              <a:rPr lang="en-GB" sz="8800" b="1" dirty="0"/>
            </a:br>
            <a:br>
              <a:rPr lang="en-GB" sz="4000" b="1" u="sng" dirty="0"/>
            </a:br>
            <a:r>
              <a:rPr lang="en-GB" sz="4000" b="1" u="sng" dirty="0"/>
              <a:t>Design </a:t>
            </a:r>
            <a:r>
              <a:rPr lang="en-GB" b="1" dirty="0"/>
              <a:t>thinking-Innovative group mapping</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F2E0F2-9FC9-927B-B57D-719AFCFA7982}"/>
              </a:ext>
            </a:extLst>
          </p:cNvPr>
          <p:cNvSpPr txBox="1"/>
          <p:nvPr/>
        </p:nvSpPr>
        <p:spPr>
          <a:xfrm>
            <a:off x="108156" y="32022"/>
            <a:ext cx="9065342" cy="1446550"/>
          </a:xfrm>
          <a:prstGeom prst="rect">
            <a:avLst/>
          </a:prstGeom>
          <a:noFill/>
        </p:spPr>
        <p:txBody>
          <a:bodyPr wrap="square" rtlCol="0">
            <a:spAutoFit/>
          </a:bodyPr>
          <a:lstStyle/>
          <a:p>
            <a:r>
              <a:rPr lang="en-GB" sz="4400" dirty="0"/>
              <a:t>Modern World – Strategy and Complexity</a:t>
            </a:r>
          </a:p>
        </p:txBody>
      </p:sp>
      <p:grpSp>
        <p:nvGrpSpPr>
          <p:cNvPr id="12" name="Group 11">
            <a:extLst>
              <a:ext uri="{FF2B5EF4-FFF2-40B4-BE49-F238E27FC236}">
                <a16:creationId xmlns:a16="http://schemas.microsoft.com/office/drawing/2014/main" id="{C678F7E4-5D92-714B-0262-7ED316920580}"/>
              </a:ext>
            </a:extLst>
          </p:cNvPr>
          <p:cNvGrpSpPr/>
          <p:nvPr/>
        </p:nvGrpSpPr>
        <p:grpSpPr>
          <a:xfrm>
            <a:off x="2026681" y="1478572"/>
            <a:ext cx="8138638" cy="3967291"/>
            <a:chOff x="1671484" y="1053745"/>
            <a:chExt cx="8813911" cy="4397536"/>
          </a:xfrm>
        </p:grpSpPr>
        <p:pic>
          <p:nvPicPr>
            <p:cNvPr id="7" name="Picture 6">
              <a:extLst>
                <a:ext uri="{FF2B5EF4-FFF2-40B4-BE49-F238E27FC236}">
                  <a16:creationId xmlns:a16="http://schemas.microsoft.com/office/drawing/2014/main" id="{5F567D14-E326-953D-D29A-03BB33A5AED8}"/>
                </a:ext>
              </a:extLst>
            </p:cNvPr>
            <p:cNvPicPr>
              <a:picLocks noChangeAspect="1"/>
            </p:cNvPicPr>
            <p:nvPr/>
          </p:nvPicPr>
          <p:blipFill>
            <a:blip r:embed="rId3"/>
            <a:stretch>
              <a:fillRect/>
            </a:stretch>
          </p:blipFill>
          <p:spPr>
            <a:xfrm>
              <a:off x="1671484" y="1661426"/>
              <a:ext cx="4845050" cy="3444638"/>
            </a:xfrm>
            <a:prstGeom prst="rect">
              <a:avLst/>
            </a:prstGeom>
            <a:ln>
              <a:solidFill>
                <a:schemeClr val="tx1"/>
              </a:solidFill>
            </a:ln>
          </p:spPr>
        </p:pic>
        <p:pic>
          <p:nvPicPr>
            <p:cNvPr id="8" name="Picture 7">
              <a:extLst>
                <a:ext uri="{FF2B5EF4-FFF2-40B4-BE49-F238E27FC236}">
                  <a16:creationId xmlns:a16="http://schemas.microsoft.com/office/drawing/2014/main" id="{B495C376-2477-A721-663A-594EFD79DC89}"/>
                </a:ext>
              </a:extLst>
            </p:cNvPr>
            <p:cNvPicPr>
              <a:picLocks noChangeAspect="1"/>
            </p:cNvPicPr>
            <p:nvPr/>
          </p:nvPicPr>
          <p:blipFill>
            <a:blip r:embed="rId4"/>
            <a:stretch>
              <a:fillRect/>
            </a:stretch>
          </p:blipFill>
          <p:spPr>
            <a:xfrm>
              <a:off x="5939197" y="1053745"/>
              <a:ext cx="4546198" cy="3429293"/>
            </a:xfrm>
            <a:prstGeom prst="rect">
              <a:avLst/>
            </a:prstGeom>
            <a:ln>
              <a:solidFill>
                <a:schemeClr val="tx1"/>
              </a:solidFill>
            </a:ln>
          </p:spPr>
        </p:pic>
        <p:pic>
          <p:nvPicPr>
            <p:cNvPr id="9" name="Picture 8">
              <a:extLst>
                <a:ext uri="{FF2B5EF4-FFF2-40B4-BE49-F238E27FC236}">
                  <a16:creationId xmlns:a16="http://schemas.microsoft.com/office/drawing/2014/main" id="{85CC4272-1C46-6F1E-9302-1DBCB1664366}"/>
                </a:ext>
              </a:extLst>
            </p:cNvPr>
            <p:cNvPicPr>
              <a:picLocks noChangeAspect="1"/>
            </p:cNvPicPr>
            <p:nvPr/>
          </p:nvPicPr>
          <p:blipFill>
            <a:blip r:embed="rId5"/>
            <a:stretch>
              <a:fillRect/>
            </a:stretch>
          </p:blipFill>
          <p:spPr>
            <a:xfrm>
              <a:off x="3318652" y="4292866"/>
              <a:ext cx="6930512" cy="1158415"/>
            </a:xfrm>
            <a:prstGeom prst="rect">
              <a:avLst/>
            </a:prstGeom>
            <a:ln>
              <a:solidFill>
                <a:schemeClr val="tx1"/>
              </a:solidFill>
            </a:ln>
          </p:spPr>
        </p:pic>
      </p:grpSp>
      <p:pic>
        <p:nvPicPr>
          <p:cNvPr id="2" name="Picture 1">
            <a:extLst>
              <a:ext uri="{FF2B5EF4-FFF2-40B4-BE49-F238E27FC236}">
                <a16:creationId xmlns:a16="http://schemas.microsoft.com/office/drawing/2014/main" id="{8CD72FE4-6FB1-4133-A820-F07CA07ABAF4}"/>
              </a:ext>
            </a:extLst>
          </p:cNvPr>
          <p:cNvPicPr>
            <a:picLocks noChangeAspect="1"/>
          </p:cNvPicPr>
          <p:nvPr/>
        </p:nvPicPr>
        <p:blipFill>
          <a:blip r:embed="rId6"/>
          <a:stretch>
            <a:fillRect/>
          </a:stretch>
        </p:blipFill>
        <p:spPr>
          <a:xfrm>
            <a:off x="0" y="5778914"/>
            <a:ext cx="2883658" cy="1079086"/>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4F6438-62C8-B63E-B9D9-C9635F94A36A}"/>
              </a:ext>
            </a:extLst>
          </p:cNvPr>
          <p:cNvSpPr txBox="1"/>
          <p:nvPr/>
        </p:nvSpPr>
        <p:spPr>
          <a:xfrm>
            <a:off x="108156" y="32022"/>
            <a:ext cx="9065342" cy="1446550"/>
          </a:xfrm>
          <a:prstGeom prst="rect">
            <a:avLst/>
          </a:prstGeom>
          <a:noFill/>
        </p:spPr>
        <p:txBody>
          <a:bodyPr wrap="square" rtlCol="0">
            <a:spAutoFit/>
          </a:bodyPr>
          <a:lstStyle/>
          <a:p>
            <a:r>
              <a:rPr lang="en-GB" sz="4400" dirty="0"/>
              <a:t>Causal Mapping for Problem Structuring</a:t>
            </a:r>
          </a:p>
        </p:txBody>
      </p:sp>
      <p:sp>
        <p:nvSpPr>
          <p:cNvPr id="6" name="Content Placeholder 2">
            <a:extLst>
              <a:ext uri="{FF2B5EF4-FFF2-40B4-BE49-F238E27FC236}">
                <a16:creationId xmlns:a16="http://schemas.microsoft.com/office/drawing/2014/main" id="{ED513155-58EE-5D1C-AE26-A27B6F9D7DD0}"/>
              </a:ext>
            </a:extLst>
          </p:cNvPr>
          <p:cNvSpPr>
            <a:spLocks noGrp="1"/>
          </p:cNvSpPr>
          <p:nvPr>
            <p:ph idx="1"/>
          </p:nvPr>
        </p:nvSpPr>
        <p:spPr>
          <a:xfrm>
            <a:off x="975852" y="1947657"/>
            <a:ext cx="9446342" cy="2962685"/>
          </a:xfrm>
        </p:spPr>
        <p:txBody>
          <a:bodyPr>
            <a:noAutofit/>
          </a:bodyPr>
          <a:lstStyle/>
          <a:p>
            <a:r>
              <a:rPr lang="en-GB" sz="1600" dirty="0"/>
              <a:t>Action-oriented causal mapping is based on SODA approach (Strategic Options Development and Analysis) as a method for working on complex problems and is informed by Kelly’s Personal Construct Theory:</a:t>
            </a:r>
          </a:p>
          <a:p>
            <a:pPr lvl="3"/>
            <a:r>
              <a:rPr lang="en-GB" sz="1600" dirty="0"/>
              <a:t>help to understand better some aspects of an individual’s thinking about a problem or question</a:t>
            </a:r>
          </a:p>
          <a:p>
            <a:pPr lvl="3"/>
            <a:r>
              <a:rPr lang="en-GB" sz="1600" dirty="0"/>
              <a:t>can be built by paying attention to the expressed causality (because, in order to, and so etc.)</a:t>
            </a:r>
          </a:p>
          <a:p>
            <a:r>
              <a:rPr lang="en-GB" sz="1600" dirty="0"/>
              <a:t>The use of causal mapping emphasizes idiosyncrasy – each viewpoint represents their own understanding of the world around them</a:t>
            </a:r>
          </a:p>
          <a:p>
            <a:r>
              <a:rPr lang="en-GB" sz="1600" dirty="0"/>
              <a:t>Advantage of causal mapping – allows to capture the complexity and richness of empirical material without reducing it</a:t>
            </a:r>
          </a:p>
          <a:p>
            <a:r>
              <a:rPr lang="en-GB" sz="1600" dirty="0"/>
              <a:t>Difference from CLD: ideographic mapping (zooming in), rather than nomothetic (summarising) </a:t>
            </a:r>
          </a:p>
        </p:txBody>
      </p:sp>
      <p:pic>
        <p:nvPicPr>
          <p:cNvPr id="2" name="Picture 1">
            <a:extLst>
              <a:ext uri="{FF2B5EF4-FFF2-40B4-BE49-F238E27FC236}">
                <a16:creationId xmlns:a16="http://schemas.microsoft.com/office/drawing/2014/main" id="{EE7EC687-8586-4DF9-810E-201F4BF109DB}"/>
              </a:ext>
            </a:extLst>
          </p:cNvPr>
          <p:cNvPicPr>
            <a:picLocks noChangeAspect="1"/>
          </p:cNvPicPr>
          <p:nvPr/>
        </p:nvPicPr>
        <p:blipFill>
          <a:blip r:embed="rId2"/>
          <a:stretch>
            <a:fillRect/>
          </a:stretch>
        </p:blipFill>
        <p:spPr>
          <a:xfrm>
            <a:off x="0" y="5664188"/>
            <a:ext cx="2883658" cy="1079086"/>
          </a:xfrm>
          <a:prstGeom prst="rect">
            <a:avLst/>
          </a:prstGeom>
        </p:spPr>
      </p:pic>
    </p:spTree>
    <p:extLst>
      <p:ext uri="{BB962C8B-B14F-4D97-AF65-F5344CB8AC3E}">
        <p14:creationId xmlns:p14="http://schemas.microsoft.com/office/powerpoint/2010/main" val="1488338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5D2A93-0D27-E77E-1CE3-21193A52E1DA}"/>
              </a:ext>
            </a:extLst>
          </p:cNvPr>
          <p:cNvSpPr txBox="1"/>
          <p:nvPr/>
        </p:nvSpPr>
        <p:spPr>
          <a:xfrm>
            <a:off x="108156" y="32022"/>
            <a:ext cx="9065342" cy="769441"/>
          </a:xfrm>
          <a:prstGeom prst="rect">
            <a:avLst/>
          </a:prstGeom>
          <a:noFill/>
        </p:spPr>
        <p:txBody>
          <a:bodyPr wrap="square" rtlCol="0">
            <a:spAutoFit/>
          </a:bodyPr>
          <a:lstStyle/>
          <a:p>
            <a:r>
              <a:rPr lang="en-GB" sz="4400" dirty="0"/>
              <a:t>Causal Mapping in Groups</a:t>
            </a:r>
          </a:p>
        </p:txBody>
      </p:sp>
      <p:sp>
        <p:nvSpPr>
          <p:cNvPr id="6" name="Content Placeholder 2">
            <a:extLst>
              <a:ext uri="{FF2B5EF4-FFF2-40B4-BE49-F238E27FC236}">
                <a16:creationId xmlns:a16="http://schemas.microsoft.com/office/drawing/2014/main" id="{FC62E7BC-F91C-33CA-ADB2-CE41302E2C08}"/>
              </a:ext>
            </a:extLst>
          </p:cNvPr>
          <p:cNvSpPr>
            <a:spLocks noGrp="1"/>
          </p:cNvSpPr>
          <p:nvPr>
            <p:ph idx="1"/>
          </p:nvPr>
        </p:nvSpPr>
        <p:spPr>
          <a:xfrm>
            <a:off x="661220" y="2002606"/>
            <a:ext cx="4481052" cy="2254762"/>
          </a:xfrm>
        </p:spPr>
        <p:txBody>
          <a:bodyPr>
            <a:normAutofit/>
          </a:bodyPr>
          <a:lstStyle/>
          <a:p>
            <a:r>
              <a:rPr lang="en-GB" sz="2000" dirty="0"/>
              <a:t>Causal maps are constructed through mapping group meetings or by merging cognitive maps obtained individually </a:t>
            </a:r>
          </a:p>
          <a:p>
            <a:r>
              <a:rPr lang="en-GB" sz="2000" dirty="0"/>
              <a:t>When validating the map with participants, it can serve as a ‘transitional object’ which reflects their changing minds</a:t>
            </a:r>
          </a:p>
        </p:txBody>
      </p:sp>
      <p:pic>
        <p:nvPicPr>
          <p:cNvPr id="7" name="Picture 2">
            <a:extLst>
              <a:ext uri="{FF2B5EF4-FFF2-40B4-BE49-F238E27FC236}">
                <a16:creationId xmlns:a16="http://schemas.microsoft.com/office/drawing/2014/main" id="{7653108E-55CA-0A26-58B3-E71F39E00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8330" y="1356391"/>
            <a:ext cx="5775470" cy="384853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B6CFF6C-9BB1-4896-BC62-E8E7144B2506}"/>
              </a:ext>
            </a:extLst>
          </p:cNvPr>
          <p:cNvPicPr>
            <a:picLocks noChangeAspect="1"/>
          </p:cNvPicPr>
          <p:nvPr/>
        </p:nvPicPr>
        <p:blipFill>
          <a:blip r:embed="rId3"/>
          <a:stretch>
            <a:fillRect/>
          </a:stretch>
        </p:blipFill>
        <p:spPr>
          <a:xfrm>
            <a:off x="18088" y="5653678"/>
            <a:ext cx="2883658" cy="1079086"/>
          </a:xfrm>
          <a:prstGeom prst="rect">
            <a:avLst/>
          </a:prstGeom>
        </p:spPr>
      </p:pic>
    </p:spTree>
    <p:extLst>
      <p:ext uri="{BB962C8B-B14F-4D97-AF65-F5344CB8AC3E}">
        <p14:creationId xmlns:p14="http://schemas.microsoft.com/office/powerpoint/2010/main" val="3162019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28DDDC-84D1-DA42-A524-F14B71F536D3}"/>
              </a:ext>
            </a:extLst>
          </p:cNvPr>
          <p:cNvSpPr txBox="1"/>
          <p:nvPr/>
        </p:nvSpPr>
        <p:spPr>
          <a:xfrm>
            <a:off x="108156" y="32022"/>
            <a:ext cx="9065342" cy="769441"/>
          </a:xfrm>
          <a:prstGeom prst="rect">
            <a:avLst/>
          </a:prstGeom>
          <a:noFill/>
        </p:spPr>
        <p:txBody>
          <a:bodyPr wrap="square" rtlCol="0">
            <a:spAutoFit/>
          </a:bodyPr>
          <a:lstStyle/>
          <a:p>
            <a:r>
              <a:rPr lang="en-GB" sz="4400" dirty="0"/>
              <a:t>Strategic Problem Structuring Map</a:t>
            </a:r>
          </a:p>
        </p:txBody>
      </p:sp>
      <p:pic>
        <p:nvPicPr>
          <p:cNvPr id="6" name="Picture 2">
            <a:extLst>
              <a:ext uri="{FF2B5EF4-FFF2-40B4-BE49-F238E27FC236}">
                <a16:creationId xmlns:a16="http://schemas.microsoft.com/office/drawing/2014/main" id="{DC003993-362C-67E3-7D88-03B625D14F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8087" y="1681317"/>
            <a:ext cx="8215825" cy="39378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2AF6BB-2290-FF54-4C83-2C37DC893D6A}"/>
              </a:ext>
            </a:extLst>
          </p:cNvPr>
          <p:cNvSpPr txBox="1"/>
          <p:nvPr/>
        </p:nvSpPr>
        <p:spPr>
          <a:xfrm>
            <a:off x="955962" y="1152061"/>
            <a:ext cx="10280073" cy="369332"/>
          </a:xfrm>
          <a:prstGeom prst="rect">
            <a:avLst/>
          </a:prstGeom>
          <a:noFill/>
        </p:spPr>
        <p:txBody>
          <a:bodyPr wrap="square">
            <a:spAutoFit/>
          </a:bodyPr>
          <a:lstStyle/>
          <a:p>
            <a:r>
              <a:rPr lang="en-GB" b="0" dirty="0">
                <a:solidFill>
                  <a:srgbClr val="000000"/>
                </a:solidFill>
                <a:effectLst/>
                <a:latin typeface="Calibri" panose="020F0502020204030204" pitchFamily="34" charset="0"/>
              </a:rPr>
              <a:t>Example of a causal map of a project focused on improving livelihood of smallholder farmers in Brazil</a:t>
            </a:r>
            <a:endParaRPr lang="en-GB" dirty="0"/>
          </a:p>
        </p:txBody>
      </p:sp>
      <p:pic>
        <p:nvPicPr>
          <p:cNvPr id="2" name="Picture 1">
            <a:extLst>
              <a:ext uri="{FF2B5EF4-FFF2-40B4-BE49-F238E27FC236}">
                <a16:creationId xmlns:a16="http://schemas.microsoft.com/office/drawing/2014/main" id="{38E125FE-A394-4984-9FAA-E9C2818D1C4C}"/>
              </a:ext>
            </a:extLst>
          </p:cNvPr>
          <p:cNvPicPr>
            <a:picLocks noChangeAspect="1"/>
          </p:cNvPicPr>
          <p:nvPr/>
        </p:nvPicPr>
        <p:blipFill>
          <a:blip r:embed="rId3"/>
          <a:stretch>
            <a:fillRect/>
          </a:stretch>
        </p:blipFill>
        <p:spPr>
          <a:xfrm>
            <a:off x="0" y="5779059"/>
            <a:ext cx="2883658" cy="1079086"/>
          </a:xfrm>
          <a:prstGeom prst="rect">
            <a:avLst/>
          </a:prstGeom>
        </p:spPr>
      </p:pic>
    </p:spTree>
    <p:extLst>
      <p:ext uri="{BB962C8B-B14F-4D97-AF65-F5344CB8AC3E}">
        <p14:creationId xmlns:p14="http://schemas.microsoft.com/office/powerpoint/2010/main" val="425065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A490D-9C07-31B1-FD36-B6BCA7639B23}"/>
              </a:ext>
            </a:extLst>
          </p:cNvPr>
          <p:cNvSpPr txBox="1"/>
          <p:nvPr/>
        </p:nvSpPr>
        <p:spPr>
          <a:xfrm>
            <a:off x="108156" y="32022"/>
            <a:ext cx="9065342" cy="769441"/>
          </a:xfrm>
          <a:prstGeom prst="rect">
            <a:avLst/>
          </a:prstGeom>
          <a:noFill/>
        </p:spPr>
        <p:txBody>
          <a:bodyPr wrap="square" rtlCol="0">
            <a:spAutoFit/>
          </a:bodyPr>
          <a:lstStyle/>
          <a:p>
            <a:r>
              <a:rPr lang="en-GB" sz="4400" dirty="0"/>
              <a:t>Mapping Guidelines</a:t>
            </a:r>
          </a:p>
        </p:txBody>
      </p:sp>
      <p:sp>
        <p:nvSpPr>
          <p:cNvPr id="6" name="Content Placeholder 2">
            <a:extLst>
              <a:ext uri="{FF2B5EF4-FFF2-40B4-BE49-F238E27FC236}">
                <a16:creationId xmlns:a16="http://schemas.microsoft.com/office/drawing/2014/main" id="{DB4889FA-8F2B-6B6C-8FE1-642B01E25D2F}"/>
              </a:ext>
            </a:extLst>
          </p:cNvPr>
          <p:cNvSpPr>
            <a:spLocks noGrp="1"/>
          </p:cNvSpPr>
          <p:nvPr>
            <p:ph idx="1"/>
          </p:nvPr>
        </p:nvSpPr>
        <p:spPr>
          <a:xfrm>
            <a:off x="798368" y="1180922"/>
            <a:ext cx="6772471" cy="371526"/>
          </a:xfrm>
        </p:spPr>
        <p:txBody>
          <a:bodyPr>
            <a:normAutofit/>
          </a:bodyPr>
          <a:lstStyle/>
          <a:p>
            <a:pPr marL="0" indent="0">
              <a:buNone/>
            </a:pPr>
            <a:r>
              <a:rPr lang="en-GB" sz="1600" dirty="0"/>
              <a:t>It is a structured, rigorous approach which follows a number of rules:</a:t>
            </a:r>
          </a:p>
          <a:p>
            <a:endParaRPr lang="en-GB" sz="2000" dirty="0"/>
          </a:p>
        </p:txBody>
      </p:sp>
      <p:graphicFrame>
        <p:nvGraphicFramePr>
          <p:cNvPr id="7" name="Table 6">
            <a:extLst>
              <a:ext uri="{FF2B5EF4-FFF2-40B4-BE49-F238E27FC236}">
                <a16:creationId xmlns:a16="http://schemas.microsoft.com/office/drawing/2014/main" id="{9A2F4398-C46E-2979-C16F-202DEC2206A6}"/>
              </a:ext>
            </a:extLst>
          </p:cNvPr>
          <p:cNvGraphicFramePr>
            <a:graphicFrameLocks noGrp="1"/>
          </p:cNvGraphicFramePr>
          <p:nvPr>
            <p:extLst>
              <p:ext uri="{D42A27DB-BD31-4B8C-83A1-F6EECF244321}">
                <p14:modId xmlns:p14="http://schemas.microsoft.com/office/powerpoint/2010/main" val="351003583"/>
              </p:ext>
            </p:extLst>
          </p:nvPr>
        </p:nvGraphicFramePr>
        <p:xfrm>
          <a:off x="878032" y="1736092"/>
          <a:ext cx="10435936" cy="3385816"/>
        </p:xfrm>
        <a:graphic>
          <a:graphicData uri="http://schemas.openxmlformats.org/drawingml/2006/table">
            <a:tbl>
              <a:tblPr/>
              <a:tblGrid>
                <a:gridCol w="5217968">
                  <a:extLst>
                    <a:ext uri="{9D8B030D-6E8A-4147-A177-3AD203B41FA5}">
                      <a16:colId xmlns:a16="http://schemas.microsoft.com/office/drawing/2014/main" val="2923135283"/>
                    </a:ext>
                  </a:extLst>
                </a:gridCol>
                <a:gridCol w="5217968">
                  <a:extLst>
                    <a:ext uri="{9D8B030D-6E8A-4147-A177-3AD203B41FA5}">
                      <a16:colId xmlns:a16="http://schemas.microsoft.com/office/drawing/2014/main" val="2218154309"/>
                    </a:ext>
                  </a:extLst>
                </a:gridCol>
              </a:tblGrid>
              <a:tr h="689809">
                <a:tc>
                  <a:txBody>
                    <a:bodyPr/>
                    <a:lstStyle/>
                    <a:p>
                      <a:pPr algn="ctr" rtl="0" fontAlgn="base"/>
                      <a:r>
                        <a:rPr lang="en-GB" sz="1600" b="1" i="0" dirty="0">
                          <a:effectLst/>
                          <a:latin typeface="+mn-lt"/>
                        </a:rPr>
                        <a:t>DO</a:t>
                      </a:r>
                      <a:r>
                        <a:rPr lang="en-GB" sz="1600" b="0" i="0" dirty="0">
                          <a:effectLst/>
                          <a:latin typeface="+mn-lt"/>
                        </a:rPr>
                        <a:t> </a:t>
                      </a:r>
                      <a:endParaRPr lang="en-GB" sz="2800" b="0" i="0" dirty="0">
                        <a:effectLst/>
                        <a:latin typeface="+mn-lt"/>
                      </a:endParaRPr>
                    </a:p>
                  </a:txBody>
                  <a:tcPr anchor="ctr">
                    <a:lnL>
                      <a:noFill/>
                    </a:lnL>
                    <a:lnR>
                      <a:noFill/>
                    </a:lnR>
                    <a:lnT>
                      <a:noFill/>
                    </a:lnT>
                    <a:lnB>
                      <a:noFill/>
                    </a:lnB>
                  </a:tcPr>
                </a:tc>
                <a:tc>
                  <a:txBody>
                    <a:bodyPr/>
                    <a:lstStyle/>
                    <a:p>
                      <a:pPr algn="ctr" rtl="0" fontAlgn="base"/>
                      <a:r>
                        <a:rPr lang="en-GB" sz="1600" b="1" i="0" dirty="0">
                          <a:effectLst/>
                          <a:latin typeface="+mn-lt"/>
                        </a:rPr>
                        <a:t>DO NOT</a:t>
                      </a:r>
                      <a:r>
                        <a:rPr lang="en-GB" sz="1600" b="0" i="0" dirty="0">
                          <a:effectLst/>
                          <a:latin typeface="+mn-lt"/>
                        </a:rPr>
                        <a:t> </a:t>
                      </a:r>
                      <a:endParaRPr lang="en-GB" sz="2800" b="0" i="0" dirty="0">
                        <a:effectLst/>
                        <a:latin typeface="+mn-lt"/>
                      </a:endParaRPr>
                    </a:p>
                  </a:txBody>
                  <a:tcPr anchor="ctr">
                    <a:lnL>
                      <a:noFill/>
                    </a:lnL>
                    <a:lnR>
                      <a:noFill/>
                    </a:lnR>
                    <a:lnT>
                      <a:noFill/>
                    </a:lnT>
                    <a:lnB>
                      <a:noFill/>
                    </a:lnB>
                  </a:tcPr>
                </a:tc>
                <a:extLst>
                  <a:ext uri="{0D108BD9-81ED-4DB2-BD59-A6C34878D82A}">
                    <a16:rowId xmlns:a16="http://schemas.microsoft.com/office/drawing/2014/main" val="2696092944"/>
                  </a:ext>
                </a:extLst>
              </a:tr>
              <a:tr h="2696007">
                <a:tc>
                  <a:txBody>
                    <a:bodyPr/>
                    <a:lstStyle/>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use short statements (6–8 words)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look for actions (imperative verbs), e.g. “find more funding” instead of “need to find more funding”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retain ownership (use the participant’s original language)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break down long statements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look for contrasts in meaning (opposite poles) </a:t>
                      </a:r>
                    </a:p>
                    <a:p>
                      <a:pPr marL="285750" indent="-285750" algn="l" rtl="0" fontAlgn="base">
                        <a:buFont typeface="Arial" panose="020B0604020202020204" pitchFamily="34" charset="0"/>
                        <a:buChar char="•"/>
                      </a:pPr>
                      <a:r>
                        <a:rPr lang="en-GB" sz="1600" b="1" i="0" dirty="0">
                          <a:effectLst/>
                          <a:latin typeface="+mn-lt"/>
                        </a:rPr>
                        <a:t>Do</a:t>
                      </a:r>
                      <a:r>
                        <a:rPr lang="en-GB" sz="1600" b="0" i="0" dirty="0">
                          <a:effectLst/>
                          <a:latin typeface="+mn-lt"/>
                        </a:rPr>
                        <a:t> watch out for possible key issues and general outcomes that are good in their own right </a:t>
                      </a:r>
                    </a:p>
                  </a:txBody>
                  <a:tcPr>
                    <a:lnL>
                      <a:noFill/>
                    </a:lnL>
                    <a:lnR>
                      <a:noFill/>
                    </a:lnR>
                    <a:lnT>
                      <a:noFill/>
                    </a:lnT>
                    <a:lnB>
                      <a:noFill/>
                    </a:lnB>
                  </a:tcPr>
                </a:tc>
                <a:tc>
                  <a:txBody>
                    <a:bodyPr/>
                    <a:lstStyle/>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aggregate the statements </a:t>
                      </a:r>
                    </a:p>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use too generic statements, e.g. “management communication”</a:t>
                      </a:r>
                      <a:r>
                        <a:rPr lang="en-GB" sz="1600" b="1" i="0" dirty="0">
                          <a:effectLst/>
                          <a:latin typeface="+mn-lt"/>
                        </a:rPr>
                        <a:t> </a:t>
                      </a:r>
                      <a:r>
                        <a:rPr lang="en-GB" sz="1600" b="0" i="0" dirty="0">
                          <a:effectLst/>
                          <a:latin typeface="+mn-lt"/>
                        </a:rPr>
                        <a:t> </a:t>
                      </a:r>
                    </a:p>
                    <a:p>
                      <a:pPr marL="285750" indent="-285750" algn="l" rtl="0" fontAlgn="base">
                        <a:buFont typeface="Arial" panose="020B0604020202020204" pitchFamily="34" charset="0"/>
                        <a:buChar char="•"/>
                      </a:pPr>
                      <a:r>
                        <a:rPr lang="en-GB" sz="1600" b="1" i="0" dirty="0">
                          <a:effectLst/>
                          <a:latin typeface="+mn-lt"/>
                        </a:rPr>
                        <a:t>Do not</a:t>
                      </a:r>
                      <a:r>
                        <a:rPr lang="en-GB" sz="1600" b="0" i="0" dirty="0">
                          <a:effectLst/>
                          <a:latin typeface="+mn-lt"/>
                        </a:rPr>
                        <a:t> make judgements about, or omit, things that you believe to be less relevant – they may turn out to be important once the map has been produced </a:t>
                      </a:r>
                    </a:p>
                  </a:txBody>
                  <a:tcPr>
                    <a:lnL>
                      <a:noFill/>
                    </a:lnL>
                    <a:lnR>
                      <a:noFill/>
                    </a:lnR>
                    <a:lnT>
                      <a:noFill/>
                    </a:lnT>
                    <a:lnB>
                      <a:noFill/>
                    </a:lnB>
                  </a:tcPr>
                </a:tc>
                <a:extLst>
                  <a:ext uri="{0D108BD9-81ED-4DB2-BD59-A6C34878D82A}">
                    <a16:rowId xmlns:a16="http://schemas.microsoft.com/office/drawing/2014/main" val="1061617235"/>
                  </a:ext>
                </a:extLst>
              </a:tr>
            </a:tbl>
          </a:graphicData>
        </a:graphic>
      </p:graphicFrame>
      <p:pic>
        <p:nvPicPr>
          <p:cNvPr id="2" name="Picture 1">
            <a:extLst>
              <a:ext uri="{FF2B5EF4-FFF2-40B4-BE49-F238E27FC236}">
                <a16:creationId xmlns:a16="http://schemas.microsoft.com/office/drawing/2014/main" id="{E50CD025-C100-4A4D-9A64-17B4FE293921}"/>
              </a:ext>
            </a:extLst>
          </p:cNvPr>
          <p:cNvPicPr>
            <a:picLocks noChangeAspect="1"/>
          </p:cNvPicPr>
          <p:nvPr/>
        </p:nvPicPr>
        <p:blipFill>
          <a:blip r:embed="rId2"/>
          <a:stretch>
            <a:fillRect/>
          </a:stretch>
        </p:blipFill>
        <p:spPr>
          <a:xfrm>
            <a:off x="0" y="5677078"/>
            <a:ext cx="2883658" cy="1079086"/>
          </a:xfrm>
          <a:prstGeom prst="rect">
            <a:avLst/>
          </a:prstGeom>
        </p:spPr>
      </p:pic>
    </p:spTree>
    <p:extLst>
      <p:ext uri="{BB962C8B-B14F-4D97-AF65-F5344CB8AC3E}">
        <p14:creationId xmlns:p14="http://schemas.microsoft.com/office/powerpoint/2010/main" val="3246053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9D1719-D196-31CF-01C7-72A009178BA7}"/>
              </a:ext>
            </a:extLst>
          </p:cNvPr>
          <p:cNvSpPr txBox="1"/>
          <p:nvPr/>
        </p:nvSpPr>
        <p:spPr>
          <a:xfrm>
            <a:off x="108156" y="32022"/>
            <a:ext cx="9065342" cy="769441"/>
          </a:xfrm>
          <a:prstGeom prst="rect">
            <a:avLst/>
          </a:prstGeom>
          <a:noFill/>
        </p:spPr>
        <p:txBody>
          <a:bodyPr wrap="square" rtlCol="0">
            <a:spAutoFit/>
          </a:bodyPr>
          <a:lstStyle/>
          <a:p>
            <a:r>
              <a:rPr lang="en-GB" sz="4400" dirty="0"/>
              <a:t>Causal Mapping</a:t>
            </a:r>
          </a:p>
        </p:txBody>
      </p:sp>
      <p:sp>
        <p:nvSpPr>
          <p:cNvPr id="6" name="Content Placeholder 2">
            <a:extLst>
              <a:ext uri="{FF2B5EF4-FFF2-40B4-BE49-F238E27FC236}">
                <a16:creationId xmlns:a16="http://schemas.microsoft.com/office/drawing/2014/main" id="{CC352BC5-68B6-AB6F-2EE6-682FBEFAAAE7}"/>
              </a:ext>
            </a:extLst>
          </p:cNvPr>
          <p:cNvSpPr>
            <a:spLocks noGrp="1"/>
          </p:cNvSpPr>
          <p:nvPr>
            <p:ph idx="1"/>
          </p:nvPr>
        </p:nvSpPr>
        <p:spPr>
          <a:xfrm>
            <a:off x="370437" y="1991406"/>
            <a:ext cx="5281457" cy="2050159"/>
          </a:xfrm>
        </p:spPr>
        <p:txBody>
          <a:bodyPr>
            <a:normAutofit/>
          </a:bodyPr>
          <a:lstStyle/>
          <a:p>
            <a:pPr marL="380990" indent="-380990"/>
            <a:r>
              <a:rPr lang="en-GB" sz="1600" dirty="0"/>
              <a:t>Adding an arrow between two concepts indicates at least a partial influence of the concept initiating the arrow to the concept receiving the arrow.</a:t>
            </a:r>
          </a:p>
          <a:p>
            <a:pPr marL="380990" indent="-380990"/>
            <a:r>
              <a:rPr lang="en-GB" sz="1600" dirty="0"/>
              <a:t>In combination, the links and concepts create an issue system which can be arranged hierarchically from potential causes through to ultimate effects.</a:t>
            </a:r>
          </a:p>
        </p:txBody>
      </p:sp>
      <p:pic>
        <p:nvPicPr>
          <p:cNvPr id="7" name="Picture 2">
            <a:extLst>
              <a:ext uri="{FF2B5EF4-FFF2-40B4-BE49-F238E27FC236}">
                <a16:creationId xmlns:a16="http://schemas.microsoft.com/office/drawing/2014/main" id="{30E83978-5923-54A2-3B5E-8152DCAE4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0361" y="1725492"/>
            <a:ext cx="5981202" cy="226741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6F179FA9-1FA5-4F7B-AD8F-22B76D858E8D}"/>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99303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5D7121-1412-661E-E487-C1B99CF240B8}"/>
              </a:ext>
            </a:extLst>
          </p:cNvPr>
          <p:cNvSpPr txBox="1"/>
          <p:nvPr/>
        </p:nvSpPr>
        <p:spPr>
          <a:xfrm>
            <a:off x="108156" y="32022"/>
            <a:ext cx="9065342" cy="769441"/>
          </a:xfrm>
          <a:prstGeom prst="rect">
            <a:avLst/>
          </a:prstGeom>
          <a:noFill/>
        </p:spPr>
        <p:txBody>
          <a:bodyPr wrap="square" rtlCol="0">
            <a:spAutoFit/>
          </a:bodyPr>
          <a:lstStyle/>
          <a:p>
            <a:r>
              <a:rPr lang="en-GB" sz="4400" dirty="0"/>
              <a:t>Example of Connected Statements</a:t>
            </a:r>
          </a:p>
        </p:txBody>
      </p:sp>
      <p:pic>
        <p:nvPicPr>
          <p:cNvPr id="6" name="Picture 2">
            <a:extLst>
              <a:ext uri="{FF2B5EF4-FFF2-40B4-BE49-F238E27FC236}">
                <a16:creationId xmlns:a16="http://schemas.microsoft.com/office/drawing/2014/main" id="{DAC4CF15-E3F0-458F-F337-0D9DD77C9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2239" y="3093076"/>
            <a:ext cx="6736775" cy="23123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A67A0F7-4010-51E5-AD8D-5949EE1DD43F}"/>
              </a:ext>
            </a:extLst>
          </p:cNvPr>
          <p:cNvSpPr txBox="1"/>
          <p:nvPr/>
        </p:nvSpPr>
        <p:spPr>
          <a:xfrm>
            <a:off x="415412" y="1119374"/>
            <a:ext cx="9053945" cy="984885"/>
          </a:xfrm>
          <a:prstGeom prst="rect">
            <a:avLst/>
          </a:prstGeom>
          <a:noFill/>
        </p:spPr>
        <p:txBody>
          <a:bodyPr wrap="square">
            <a:spAutoFit/>
          </a:bodyPr>
          <a:lstStyle/>
          <a:p>
            <a:pPr algn="l" rtl="0" fontAlgn="base">
              <a:spcBef>
                <a:spcPts val="600"/>
              </a:spcBef>
            </a:pPr>
            <a:r>
              <a:rPr lang="en-GB" sz="1600" b="0" i="0" dirty="0">
                <a:solidFill>
                  <a:srgbClr val="000000"/>
                </a:solidFill>
                <a:effectLst/>
                <a:latin typeface="Calibri" panose="020F0502020204030204" pitchFamily="34" charset="0"/>
              </a:rPr>
              <a:t>When looking for connections, it is useful to use two questions: </a:t>
            </a:r>
          </a:p>
          <a:p>
            <a:pPr marL="342900" indent="-342900" algn="l" rtl="0" fontAlgn="base">
              <a:spcBef>
                <a:spcPts val="600"/>
              </a:spcBef>
              <a:buFont typeface="+mj-lt"/>
              <a:buAutoNum type="arabicPeriod"/>
            </a:pPr>
            <a:r>
              <a:rPr lang="en-GB" sz="1600" b="0" i="0" dirty="0">
                <a:solidFill>
                  <a:srgbClr val="000000"/>
                </a:solidFill>
                <a:effectLst/>
                <a:latin typeface="Calibri" panose="020F0502020204030204" pitchFamily="34" charset="0"/>
              </a:rPr>
              <a:t>The statements coming out of the issues (in the middle) answer the question “why”. </a:t>
            </a:r>
          </a:p>
          <a:p>
            <a:pPr marL="342900" indent="-342900" algn="l" rtl="0" fontAlgn="base">
              <a:spcBef>
                <a:spcPts val="600"/>
              </a:spcBef>
              <a:buFont typeface="+mj-lt"/>
              <a:buAutoNum type="arabicPeriod"/>
            </a:pPr>
            <a:r>
              <a:rPr lang="en-GB" sz="1600" b="0" i="0" dirty="0">
                <a:solidFill>
                  <a:srgbClr val="000000"/>
                </a:solidFill>
                <a:effectLst/>
                <a:latin typeface="Calibri" panose="020F0502020204030204" pitchFamily="34" charset="0"/>
              </a:rPr>
              <a:t>The statement coming into the issues answer the question “how”. </a:t>
            </a:r>
          </a:p>
        </p:txBody>
      </p:sp>
      <p:sp>
        <p:nvSpPr>
          <p:cNvPr id="8" name="TextBox 7">
            <a:extLst>
              <a:ext uri="{FF2B5EF4-FFF2-40B4-BE49-F238E27FC236}">
                <a16:creationId xmlns:a16="http://schemas.microsoft.com/office/drawing/2014/main" id="{01D28F46-16AE-A246-EBAB-84AD27FB5FA9}"/>
              </a:ext>
            </a:extLst>
          </p:cNvPr>
          <p:cNvSpPr txBox="1"/>
          <p:nvPr/>
        </p:nvSpPr>
        <p:spPr>
          <a:xfrm>
            <a:off x="415412" y="2268384"/>
            <a:ext cx="6736775" cy="1615827"/>
          </a:xfrm>
          <a:prstGeom prst="rect">
            <a:avLst/>
          </a:prstGeom>
          <a:noFill/>
        </p:spPr>
        <p:txBody>
          <a:bodyPr wrap="square">
            <a:spAutoFit/>
          </a:bodyPr>
          <a:lstStyle/>
          <a:p>
            <a:pPr algn="l" rtl="0" fontAlgn="base">
              <a:spcBef>
                <a:spcPts val="600"/>
              </a:spcBef>
            </a:pPr>
            <a:r>
              <a:rPr lang="en-GB" sz="1600" b="0" i="1" dirty="0">
                <a:solidFill>
                  <a:srgbClr val="000000"/>
                </a:solidFill>
                <a:effectLst/>
                <a:latin typeface="Calibri" panose="020F0502020204030204" pitchFamily="34" charset="0"/>
              </a:rPr>
              <a:t>Example: The university wants to attract more students from overseas:</a:t>
            </a:r>
          </a:p>
          <a:p>
            <a:pPr algn="l" rtl="0" fontAlgn="base">
              <a:spcBef>
                <a:spcPts val="600"/>
              </a:spcBef>
            </a:pPr>
            <a:r>
              <a:rPr lang="en-GB" sz="1600" i="1" dirty="0">
                <a:solidFill>
                  <a:srgbClr val="000000"/>
                </a:solidFill>
                <a:latin typeface="Calibri" panose="020F0502020204030204" pitchFamily="34" charset="0"/>
              </a:rPr>
              <a:t>Why?: to increase university income</a:t>
            </a:r>
          </a:p>
          <a:p>
            <a:pPr algn="l" rtl="0" fontAlgn="base">
              <a:spcBef>
                <a:spcPts val="600"/>
              </a:spcBef>
            </a:pPr>
            <a:r>
              <a:rPr lang="en-GB" sz="1600" b="0" i="1" dirty="0">
                <a:solidFill>
                  <a:srgbClr val="000000"/>
                </a:solidFill>
                <a:effectLst/>
                <a:latin typeface="Calibri" panose="020F0502020204030204" pitchFamily="34" charset="0"/>
              </a:rPr>
              <a:t>How?: </a:t>
            </a:r>
            <a:r>
              <a:rPr lang="en-GB" sz="1600" i="1" dirty="0">
                <a:solidFill>
                  <a:srgbClr val="000000"/>
                </a:solidFill>
                <a:latin typeface="Calibri" panose="020F0502020204030204" pitchFamily="34" charset="0"/>
              </a:rPr>
              <a:t>b</a:t>
            </a:r>
            <a:r>
              <a:rPr lang="en-GB" sz="1600" b="0" i="1" dirty="0">
                <a:solidFill>
                  <a:srgbClr val="000000"/>
                </a:solidFill>
                <a:effectLst/>
                <a:latin typeface="Calibri" panose="020F0502020204030204" pitchFamily="34" charset="0"/>
              </a:rPr>
              <a:t>y imp</a:t>
            </a:r>
            <a:r>
              <a:rPr lang="en-GB" sz="1600" i="1" dirty="0">
                <a:solidFill>
                  <a:srgbClr val="000000"/>
                </a:solidFill>
                <a:latin typeface="Calibri" panose="020F0502020204030204" pitchFamily="34" charset="0"/>
              </a:rPr>
              <a:t>roving branding and university ranking</a:t>
            </a:r>
          </a:p>
          <a:p>
            <a:pPr algn="l" rtl="0" fontAlgn="base">
              <a:spcBef>
                <a:spcPts val="600"/>
              </a:spcBef>
            </a:pPr>
            <a:r>
              <a:rPr lang="en-GB" sz="1600" b="0" i="1" dirty="0">
                <a:solidFill>
                  <a:srgbClr val="000000"/>
                </a:solidFill>
                <a:effectLst/>
                <a:latin typeface="Calibri" panose="020F0502020204030204" pitchFamily="34" charset="0"/>
              </a:rPr>
              <a:t>Then </a:t>
            </a:r>
            <a:r>
              <a:rPr lang="en-GB" sz="1600" i="1" dirty="0">
                <a:solidFill>
                  <a:srgbClr val="000000"/>
                </a:solidFill>
                <a:latin typeface="Calibri" panose="020F0502020204030204" pitchFamily="34" charset="0"/>
              </a:rPr>
              <a:t>the ranking will also increase research funding from the government, which will also help increase income. </a:t>
            </a:r>
            <a:endParaRPr lang="en-GB" sz="1600" b="0" i="1"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F06B6161-3946-41BA-9DFD-0EE5A5C063C5}"/>
              </a:ext>
            </a:extLst>
          </p:cNvPr>
          <p:cNvPicPr>
            <a:picLocks noChangeAspect="1"/>
          </p:cNvPicPr>
          <p:nvPr/>
        </p:nvPicPr>
        <p:blipFill>
          <a:blip r:embed="rId3"/>
          <a:stretch>
            <a:fillRect/>
          </a:stretch>
        </p:blipFill>
        <p:spPr>
          <a:xfrm>
            <a:off x="0" y="5813073"/>
            <a:ext cx="2883658" cy="1079086"/>
          </a:xfrm>
          <a:prstGeom prst="rect">
            <a:avLst/>
          </a:prstGeom>
        </p:spPr>
      </p:pic>
    </p:spTree>
    <p:extLst>
      <p:ext uri="{BB962C8B-B14F-4D97-AF65-F5344CB8AC3E}">
        <p14:creationId xmlns:p14="http://schemas.microsoft.com/office/powerpoint/2010/main" val="59637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61553A-592E-36FC-BDD3-642E336C03C6}"/>
              </a:ext>
            </a:extLst>
          </p:cNvPr>
          <p:cNvSpPr txBox="1"/>
          <p:nvPr/>
        </p:nvSpPr>
        <p:spPr>
          <a:xfrm>
            <a:off x="108156" y="32022"/>
            <a:ext cx="9065342" cy="769441"/>
          </a:xfrm>
          <a:prstGeom prst="rect">
            <a:avLst/>
          </a:prstGeom>
          <a:noFill/>
        </p:spPr>
        <p:txBody>
          <a:bodyPr wrap="square" rtlCol="0">
            <a:spAutoFit/>
          </a:bodyPr>
          <a:lstStyle/>
          <a:p>
            <a:r>
              <a:rPr lang="en-GB" sz="4400" dirty="0"/>
              <a:t>Tidying and Merging Maps</a:t>
            </a:r>
          </a:p>
        </p:txBody>
      </p:sp>
      <p:sp>
        <p:nvSpPr>
          <p:cNvPr id="6" name="Content Placeholder 2">
            <a:extLst>
              <a:ext uri="{FF2B5EF4-FFF2-40B4-BE49-F238E27FC236}">
                <a16:creationId xmlns:a16="http://schemas.microsoft.com/office/drawing/2014/main" id="{557E2948-19BA-F2A1-C4DF-5D5E95B4C8CC}"/>
              </a:ext>
            </a:extLst>
          </p:cNvPr>
          <p:cNvSpPr>
            <a:spLocks noGrp="1"/>
          </p:cNvSpPr>
          <p:nvPr>
            <p:ph idx="1"/>
          </p:nvPr>
        </p:nvSpPr>
        <p:spPr>
          <a:xfrm>
            <a:off x="680884" y="1412672"/>
            <a:ext cx="7529052" cy="3090504"/>
          </a:xfrm>
        </p:spPr>
        <p:txBody>
          <a:bodyPr>
            <a:normAutofit/>
          </a:bodyPr>
          <a:lstStyle/>
          <a:p>
            <a:r>
              <a:rPr lang="en-GB" sz="1800" dirty="0"/>
              <a:t>Tidying maps</a:t>
            </a:r>
          </a:p>
          <a:p>
            <a:pPr lvl="2"/>
            <a:r>
              <a:rPr lang="en-GB" sz="1800" dirty="0"/>
              <a:t>Correct wording</a:t>
            </a:r>
          </a:p>
          <a:p>
            <a:pPr lvl="2"/>
            <a:r>
              <a:rPr lang="en-GB" sz="1800" dirty="0"/>
              <a:t>Check the direction of arrows</a:t>
            </a:r>
          </a:p>
          <a:p>
            <a:pPr lvl="2"/>
            <a:r>
              <a:rPr lang="en-GB" sz="1800" dirty="0"/>
              <a:t>Remove unnecessary summary links</a:t>
            </a:r>
          </a:p>
          <a:p>
            <a:pPr lvl="2"/>
            <a:r>
              <a:rPr lang="en-GB" sz="1800" dirty="0"/>
              <a:t>Tying up heads</a:t>
            </a:r>
          </a:p>
          <a:p>
            <a:pPr lvl="2"/>
            <a:r>
              <a:rPr lang="en-GB" sz="1800" dirty="0"/>
              <a:t>Check the validity of feedback loops</a:t>
            </a:r>
          </a:p>
          <a:p>
            <a:r>
              <a:rPr lang="en-GB" sz="1800" dirty="0"/>
              <a:t>Merging statements</a:t>
            </a:r>
          </a:p>
          <a:p>
            <a:pPr lvl="2"/>
            <a:r>
              <a:rPr lang="en-GB" sz="1800" dirty="0"/>
              <a:t>Similar wording can be an indicator for merging however… </a:t>
            </a:r>
          </a:p>
          <a:p>
            <a:pPr lvl="2"/>
            <a:r>
              <a:rPr lang="en-GB" sz="1800" dirty="0"/>
              <a:t>… It is important to pay attention to the context (ins and outs)</a:t>
            </a:r>
          </a:p>
        </p:txBody>
      </p:sp>
      <p:pic>
        <p:nvPicPr>
          <p:cNvPr id="2" name="Picture 1">
            <a:extLst>
              <a:ext uri="{FF2B5EF4-FFF2-40B4-BE49-F238E27FC236}">
                <a16:creationId xmlns:a16="http://schemas.microsoft.com/office/drawing/2014/main" id="{FDCDA13A-B139-4285-8812-F689E8C8249B}"/>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3099212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134F4E-1417-8B85-451D-32EC1CC2253E}"/>
              </a:ext>
            </a:extLst>
          </p:cNvPr>
          <p:cNvSpPr txBox="1"/>
          <p:nvPr/>
        </p:nvSpPr>
        <p:spPr>
          <a:xfrm>
            <a:off x="108156" y="32022"/>
            <a:ext cx="9065342" cy="769441"/>
          </a:xfrm>
          <a:prstGeom prst="rect">
            <a:avLst/>
          </a:prstGeom>
          <a:noFill/>
        </p:spPr>
        <p:txBody>
          <a:bodyPr wrap="square" rtlCol="0">
            <a:spAutoFit/>
          </a:bodyPr>
          <a:lstStyle/>
          <a:p>
            <a:r>
              <a:rPr lang="en-GB" sz="4400" dirty="0"/>
              <a:t>Removing Summary Links</a:t>
            </a:r>
          </a:p>
        </p:txBody>
      </p:sp>
      <p:pic>
        <p:nvPicPr>
          <p:cNvPr id="6" name="Picture 2">
            <a:extLst>
              <a:ext uri="{FF2B5EF4-FFF2-40B4-BE49-F238E27FC236}">
                <a16:creationId xmlns:a16="http://schemas.microsoft.com/office/drawing/2014/main" id="{9AF9511A-991F-9484-3B40-0FFA835171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3703" y="1199535"/>
            <a:ext cx="6161510" cy="37232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784A90-B655-192D-B0BE-B6FDFFC7448C}"/>
              </a:ext>
            </a:extLst>
          </p:cNvPr>
          <p:cNvSpPr txBox="1"/>
          <p:nvPr/>
        </p:nvSpPr>
        <p:spPr>
          <a:xfrm>
            <a:off x="583935" y="1958793"/>
            <a:ext cx="4658592" cy="1908215"/>
          </a:xfrm>
          <a:prstGeom prst="rect">
            <a:avLst/>
          </a:prstGeom>
          <a:noFill/>
        </p:spPr>
        <p:txBody>
          <a:bodyPr wrap="square">
            <a:spAutoFit/>
          </a:bodyPr>
          <a:lstStyle/>
          <a:p>
            <a:pPr algn="l" rtl="0" fontAlgn="base">
              <a:spcBef>
                <a:spcPts val="600"/>
              </a:spcBef>
            </a:pPr>
            <a:r>
              <a:rPr lang="en-GB" sz="1800" b="0" i="0" dirty="0">
                <a:solidFill>
                  <a:srgbClr val="000000"/>
                </a:solidFill>
                <a:effectLst/>
                <a:latin typeface="Calibri" panose="020F0502020204030204" pitchFamily="34" charset="0"/>
              </a:rPr>
              <a:t>On this map, 15 is connected to 8 through 14 and 13. </a:t>
            </a:r>
          </a:p>
          <a:p>
            <a:pPr algn="l" rtl="0" fontAlgn="base">
              <a:spcBef>
                <a:spcPts val="600"/>
              </a:spcBef>
            </a:pPr>
            <a:r>
              <a:rPr lang="en-GB" dirty="0">
                <a:solidFill>
                  <a:srgbClr val="000000"/>
                </a:solidFill>
                <a:latin typeface="Calibri" panose="020F0502020204030204" pitchFamily="34" charset="0"/>
              </a:rPr>
              <a:t>Link between 15 and 8 is redundant and can be removed.</a:t>
            </a:r>
          </a:p>
          <a:p>
            <a:pPr algn="l" rtl="0" fontAlgn="base">
              <a:spcBef>
                <a:spcPts val="600"/>
              </a:spcBef>
            </a:pPr>
            <a:r>
              <a:rPr lang="en-GB" sz="1800" b="0" i="0" dirty="0">
                <a:solidFill>
                  <a:srgbClr val="000000"/>
                </a:solidFill>
                <a:effectLst/>
                <a:latin typeface="Calibri" panose="020F0502020204030204" pitchFamily="34" charset="0"/>
              </a:rPr>
              <a:t>I</a:t>
            </a:r>
            <a:r>
              <a:rPr lang="en-GB" dirty="0">
                <a:solidFill>
                  <a:srgbClr val="000000"/>
                </a:solidFill>
                <a:latin typeface="Calibri" panose="020F0502020204030204" pitchFamily="34" charset="0"/>
              </a:rPr>
              <a:t>f it has another explanation, then a clarification statement should be added between 15 and 8.</a:t>
            </a:r>
            <a:endParaRPr lang="en-GB" sz="18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0AA4E4AB-6D38-46B5-9716-21950B12983F}"/>
              </a:ext>
            </a:extLst>
          </p:cNvPr>
          <p:cNvPicPr>
            <a:picLocks noChangeAspect="1"/>
          </p:cNvPicPr>
          <p:nvPr/>
        </p:nvPicPr>
        <p:blipFill>
          <a:blip r:embed="rId3"/>
          <a:stretch>
            <a:fillRect/>
          </a:stretch>
        </p:blipFill>
        <p:spPr>
          <a:xfrm>
            <a:off x="29573" y="5746892"/>
            <a:ext cx="2883658" cy="1079086"/>
          </a:xfrm>
          <a:prstGeom prst="rect">
            <a:avLst/>
          </a:prstGeom>
        </p:spPr>
      </p:pic>
    </p:spTree>
    <p:extLst>
      <p:ext uri="{BB962C8B-B14F-4D97-AF65-F5344CB8AC3E}">
        <p14:creationId xmlns:p14="http://schemas.microsoft.com/office/powerpoint/2010/main" val="3452303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D2285-487D-59B5-24C1-2E2985C3E77C}"/>
              </a:ext>
            </a:extLst>
          </p:cNvPr>
          <p:cNvSpPr txBox="1"/>
          <p:nvPr/>
        </p:nvSpPr>
        <p:spPr>
          <a:xfrm>
            <a:off x="108156" y="32022"/>
            <a:ext cx="9065342" cy="769441"/>
          </a:xfrm>
          <a:prstGeom prst="rect">
            <a:avLst/>
          </a:prstGeom>
          <a:noFill/>
        </p:spPr>
        <p:txBody>
          <a:bodyPr wrap="square" rtlCol="0">
            <a:spAutoFit/>
          </a:bodyPr>
          <a:lstStyle/>
          <a:p>
            <a:r>
              <a:rPr lang="en-GB" sz="4400" dirty="0"/>
              <a:t>Tying up heads</a:t>
            </a:r>
          </a:p>
        </p:txBody>
      </p:sp>
      <p:pic>
        <p:nvPicPr>
          <p:cNvPr id="6" name="Picture 2">
            <a:extLst>
              <a:ext uri="{FF2B5EF4-FFF2-40B4-BE49-F238E27FC236}">
                <a16:creationId xmlns:a16="http://schemas.microsoft.com/office/drawing/2014/main" id="{F01A9C2F-38CC-FE9E-B245-CCA5313CE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3758" y="2198631"/>
            <a:ext cx="7322033" cy="33086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797950B-491D-5BBC-1CDA-1F126ACC2F55}"/>
              </a:ext>
            </a:extLst>
          </p:cNvPr>
          <p:cNvSpPr txBox="1"/>
          <p:nvPr/>
        </p:nvSpPr>
        <p:spPr>
          <a:xfrm>
            <a:off x="603021" y="1338440"/>
            <a:ext cx="6367896" cy="1077218"/>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On this map, 16 and 21 are unlikely to be goals in their own right.</a:t>
            </a:r>
          </a:p>
          <a:p>
            <a:pPr algn="l" rtl="0" fontAlgn="base">
              <a:spcBef>
                <a:spcPts val="600"/>
              </a:spcBef>
            </a:pPr>
            <a:r>
              <a:rPr lang="en-GB" sz="1800" b="0" i="0" dirty="0">
                <a:solidFill>
                  <a:srgbClr val="000000"/>
                </a:solidFill>
                <a:effectLst/>
                <a:latin typeface="Calibri" panose="020F0502020204030204" pitchFamily="34" charset="0"/>
              </a:rPr>
              <a:t>They are likely to lead to higher level goals.</a:t>
            </a:r>
          </a:p>
          <a:p>
            <a:pPr algn="l" rtl="0" fontAlgn="base">
              <a:spcBef>
                <a:spcPts val="600"/>
              </a:spcBef>
            </a:pPr>
            <a:r>
              <a:rPr lang="en-GB" dirty="0">
                <a:solidFill>
                  <a:srgbClr val="000000"/>
                </a:solidFill>
                <a:latin typeface="Calibri" panose="020F0502020204030204" pitchFamily="34" charset="0"/>
              </a:rPr>
              <a:t>This might require further discussion in the group.</a:t>
            </a:r>
            <a:endParaRPr lang="en-GB" sz="18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ABDF0CD1-F033-40C4-9150-26FBEB476CF9}"/>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608784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B92031-3236-7C18-E8B3-B5C527C59EF1}"/>
              </a:ext>
            </a:extLst>
          </p:cNvPr>
          <p:cNvSpPr txBox="1"/>
          <p:nvPr/>
        </p:nvSpPr>
        <p:spPr>
          <a:xfrm>
            <a:off x="108156" y="32022"/>
            <a:ext cx="9065342" cy="1446550"/>
          </a:xfrm>
          <a:prstGeom prst="rect">
            <a:avLst/>
          </a:prstGeom>
          <a:noFill/>
        </p:spPr>
        <p:txBody>
          <a:bodyPr wrap="square" rtlCol="0">
            <a:spAutoFit/>
          </a:bodyPr>
          <a:lstStyle/>
          <a:p>
            <a:r>
              <a:rPr lang="en-GB" sz="4400" dirty="0"/>
              <a:t>Similar Wording with Different Meaning</a:t>
            </a:r>
          </a:p>
        </p:txBody>
      </p:sp>
      <p:pic>
        <p:nvPicPr>
          <p:cNvPr id="6" name="Picture 2">
            <a:extLst>
              <a:ext uri="{FF2B5EF4-FFF2-40B4-BE49-F238E27FC236}">
                <a16:creationId xmlns:a16="http://schemas.microsoft.com/office/drawing/2014/main" id="{700F7A3A-D666-B70E-CE3C-FCCD7AA70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6130" y="1708504"/>
            <a:ext cx="7407644" cy="339479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6C0D24-0791-576F-2F54-18154C28CA7B}"/>
              </a:ext>
            </a:extLst>
          </p:cNvPr>
          <p:cNvSpPr txBox="1"/>
          <p:nvPr/>
        </p:nvSpPr>
        <p:spPr>
          <a:xfrm>
            <a:off x="571273" y="1825424"/>
            <a:ext cx="4092288" cy="2739211"/>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Statements 6 and 10 have the same wording, however:</a:t>
            </a:r>
          </a:p>
          <a:p>
            <a:pPr algn="l" rtl="0" fontAlgn="base">
              <a:spcBef>
                <a:spcPts val="600"/>
              </a:spcBef>
            </a:pPr>
            <a:r>
              <a:rPr lang="en-GB" sz="1800" b="0" i="0" dirty="0">
                <a:solidFill>
                  <a:srgbClr val="000000"/>
                </a:solidFill>
                <a:effectLst/>
                <a:latin typeface="Calibri" panose="020F0502020204030204" pitchFamily="34" charset="0"/>
              </a:rPr>
              <a:t>Statement 6 </a:t>
            </a:r>
            <a:r>
              <a:rPr lang="en-GB" dirty="0">
                <a:solidFill>
                  <a:srgbClr val="000000"/>
                </a:solidFill>
                <a:latin typeface="Calibri" panose="020F0502020204030204" pitchFamily="34" charset="0"/>
              </a:rPr>
              <a:t>is used in the context of synergy between passenger and freight transport – sharing of transport for different purposes.</a:t>
            </a:r>
          </a:p>
          <a:p>
            <a:pPr algn="l" rtl="0" fontAlgn="base">
              <a:spcBef>
                <a:spcPts val="600"/>
              </a:spcBef>
            </a:pPr>
            <a:r>
              <a:rPr lang="en-GB" sz="1800" b="0" i="0" dirty="0">
                <a:solidFill>
                  <a:srgbClr val="000000"/>
                </a:solidFill>
                <a:effectLst/>
                <a:latin typeface="Calibri" panose="020F0502020204030204" pitchFamily="34" charset="0"/>
              </a:rPr>
              <a:t>Statement 10 is used in the context of road congestions – sharing to reduce the number of vehicles on the road.</a:t>
            </a:r>
          </a:p>
        </p:txBody>
      </p:sp>
      <p:pic>
        <p:nvPicPr>
          <p:cNvPr id="2" name="Picture 1">
            <a:extLst>
              <a:ext uri="{FF2B5EF4-FFF2-40B4-BE49-F238E27FC236}">
                <a16:creationId xmlns:a16="http://schemas.microsoft.com/office/drawing/2014/main" id="{DC14D68F-1C47-4AF2-8DCA-C784203F079B}"/>
              </a:ext>
            </a:extLst>
          </p:cNvPr>
          <p:cNvPicPr>
            <a:picLocks noChangeAspect="1"/>
          </p:cNvPicPr>
          <p:nvPr/>
        </p:nvPicPr>
        <p:blipFill>
          <a:blip r:embed="rId3"/>
          <a:stretch>
            <a:fillRect/>
          </a:stretch>
        </p:blipFill>
        <p:spPr>
          <a:xfrm>
            <a:off x="0" y="5622146"/>
            <a:ext cx="2883658" cy="1079086"/>
          </a:xfrm>
          <a:prstGeom prst="rect">
            <a:avLst/>
          </a:prstGeom>
        </p:spPr>
      </p:pic>
    </p:spTree>
    <p:extLst>
      <p:ext uri="{BB962C8B-B14F-4D97-AF65-F5344CB8AC3E}">
        <p14:creationId xmlns:p14="http://schemas.microsoft.com/office/powerpoint/2010/main" val="3901412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30D857-43C9-0029-28BF-4DEBC38E9728}"/>
              </a:ext>
            </a:extLst>
          </p:cNvPr>
          <p:cNvSpPr txBox="1"/>
          <p:nvPr/>
        </p:nvSpPr>
        <p:spPr>
          <a:xfrm>
            <a:off x="108156" y="32022"/>
            <a:ext cx="9065342" cy="769441"/>
          </a:xfrm>
          <a:prstGeom prst="rect">
            <a:avLst/>
          </a:prstGeom>
          <a:noFill/>
        </p:spPr>
        <p:txBody>
          <a:bodyPr wrap="square" rtlCol="0">
            <a:spAutoFit/>
          </a:bodyPr>
          <a:lstStyle/>
          <a:p>
            <a:r>
              <a:rPr lang="en-GB" sz="4400" dirty="0"/>
              <a:t>Analysing Maps</a:t>
            </a:r>
          </a:p>
        </p:txBody>
      </p:sp>
      <p:sp>
        <p:nvSpPr>
          <p:cNvPr id="6" name="Content Placeholder 2">
            <a:extLst>
              <a:ext uri="{FF2B5EF4-FFF2-40B4-BE49-F238E27FC236}">
                <a16:creationId xmlns:a16="http://schemas.microsoft.com/office/drawing/2014/main" id="{7CE34679-9F61-F548-FD05-836552135361}"/>
              </a:ext>
            </a:extLst>
          </p:cNvPr>
          <p:cNvSpPr>
            <a:spLocks noGrp="1"/>
          </p:cNvSpPr>
          <p:nvPr>
            <p:ph idx="1"/>
          </p:nvPr>
        </p:nvSpPr>
        <p:spPr>
          <a:xfrm>
            <a:off x="651387" y="1039044"/>
            <a:ext cx="9780638" cy="4419311"/>
          </a:xfrm>
        </p:spPr>
        <p:txBody>
          <a:bodyPr>
            <a:normAutofit/>
          </a:bodyPr>
          <a:lstStyle/>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Focusing on the selected aspects of the map  </a:t>
            </a:r>
          </a:p>
          <a:p>
            <a:pPr lvl="1" fontAlgn="base"/>
            <a:r>
              <a:rPr lang="en-GB" sz="1800" b="0" i="0" dirty="0">
                <a:solidFill>
                  <a:srgbClr val="000000"/>
                </a:solidFill>
                <a:effectLst/>
                <a:latin typeface="Calibri" panose="020F0502020204030204" pitchFamily="34" charset="0"/>
              </a:rPr>
              <a:t>Views – you can display parts of the map on different views to make it easier to focus on specific areas </a:t>
            </a:r>
          </a:p>
          <a:p>
            <a:pPr lvl="1" fontAlgn="base"/>
            <a:r>
              <a:rPr lang="en-GB" sz="1800" b="0" i="0" dirty="0">
                <a:solidFill>
                  <a:srgbClr val="000000"/>
                </a:solidFill>
                <a:effectLst/>
                <a:latin typeface="Calibri" panose="020F0502020204030204" pitchFamily="34" charset="0"/>
              </a:rPr>
              <a:t>Using styles – you can use different styles for different clusters or themes to aid visual analysis </a:t>
            </a:r>
          </a:p>
          <a:p>
            <a:pPr lvl="1" fontAlgn="base"/>
            <a:r>
              <a:rPr lang="en-GB" sz="1800" b="0" i="0" dirty="0">
                <a:solidFill>
                  <a:srgbClr val="000000"/>
                </a:solidFill>
                <a:effectLst/>
                <a:latin typeface="Calibri" panose="020F0502020204030204" pitchFamily="34" charset="0"/>
              </a:rPr>
              <a:t>Sets – you can split the map into different sets by theme or cluster to make it easier to manipulate the map during the analysis </a:t>
            </a:r>
          </a:p>
          <a:p>
            <a:pPr lvl="1" fontAlgn="base"/>
            <a:r>
              <a:rPr lang="en-GB" sz="1800" b="0" i="0" dirty="0">
                <a:solidFill>
                  <a:srgbClr val="000000"/>
                </a:solidFill>
                <a:effectLst/>
                <a:latin typeface="Calibri" panose="020F0502020204030204" pitchFamily="34" charset="0"/>
              </a:rPr>
              <a:t>Lists – you can look at different lists, e.g., heads, tails or most central concepts to aid the analysis and validation of the map.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Elaborating relationships </a:t>
            </a: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Exploring interesting options and issues  </a:t>
            </a:r>
          </a:p>
          <a:p>
            <a:pPr lvl="1" fontAlgn="base"/>
            <a:r>
              <a:rPr lang="en-GB" sz="1800" b="0" i="0" dirty="0">
                <a:solidFill>
                  <a:srgbClr val="000000"/>
                </a:solidFill>
                <a:effectLst/>
                <a:latin typeface="Calibri" panose="020F0502020204030204" pitchFamily="34" charset="0"/>
              </a:rPr>
              <a:t>Reinforcing loops </a:t>
            </a:r>
          </a:p>
          <a:p>
            <a:pPr lvl="1" fontAlgn="base"/>
            <a:r>
              <a:rPr lang="en-GB" sz="1800" b="0" i="0" dirty="0">
                <a:solidFill>
                  <a:srgbClr val="000000"/>
                </a:solidFill>
                <a:effectLst/>
                <a:latin typeface="Calibri" panose="020F0502020204030204" pitchFamily="34" charset="0"/>
              </a:rPr>
              <a:t>Domain/central (watch out for catch-all phrases) </a:t>
            </a:r>
          </a:p>
          <a:p>
            <a:pPr lvl="1" fontAlgn="base"/>
            <a:r>
              <a:rPr lang="en-GB" sz="1800" b="0" i="0" dirty="0">
                <a:solidFill>
                  <a:srgbClr val="000000"/>
                </a:solidFill>
                <a:effectLst/>
                <a:latin typeface="Calibri" panose="020F0502020204030204" pitchFamily="34" charset="0"/>
              </a:rPr>
              <a:t>Heads (end goals) and tails (actions to achieve the goals) </a:t>
            </a:r>
          </a:p>
          <a:p>
            <a:pPr lvl="1" fontAlgn="base"/>
            <a:r>
              <a:rPr lang="en-GB" sz="1800" b="0" i="0" dirty="0">
                <a:solidFill>
                  <a:srgbClr val="000000"/>
                </a:solidFill>
                <a:effectLst/>
                <a:latin typeface="Calibri" panose="020F0502020204030204" pitchFamily="34" charset="0"/>
              </a:rPr>
              <a:t>Cluster and busy statements </a:t>
            </a:r>
          </a:p>
        </p:txBody>
      </p:sp>
      <p:pic>
        <p:nvPicPr>
          <p:cNvPr id="2" name="Picture 1">
            <a:extLst>
              <a:ext uri="{FF2B5EF4-FFF2-40B4-BE49-F238E27FC236}">
                <a16:creationId xmlns:a16="http://schemas.microsoft.com/office/drawing/2014/main" id="{BF54A6CB-0F85-4CDF-B3DE-4D3EDE706456}"/>
              </a:ext>
            </a:extLst>
          </p:cNvPr>
          <p:cNvPicPr>
            <a:picLocks noChangeAspect="1"/>
          </p:cNvPicPr>
          <p:nvPr/>
        </p:nvPicPr>
        <p:blipFill>
          <a:blip r:embed="rId2"/>
          <a:stretch>
            <a:fillRect/>
          </a:stretch>
        </p:blipFill>
        <p:spPr>
          <a:xfrm>
            <a:off x="0" y="5695936"/>
            <a:ext cx="2883658" cy="1079086"/>
          </a:xfrm>
          <a:prstGeom prst="rect">
            <a:avLst/>
          </a:prstGeom>
        </p:spPr>
      </p:pic>
    </p:spTree>
    <p:extLst>
      <p:ext uri="{BB962C8B-B14F-4D97-AF65-F5344CB8AC3E}">
        <p14:creationId xmlns:p14="http://schemas.microsoft.com/office/powerpoint/2010/main" val="326024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56432B-B526-B0CA-EF81-F5B8237C6D03}"/>
              </a:ext>
            </a:extLst>
          </p:cNvPr>
          <p:cNvSpPr txBox="1"/>
          <p:nvPr/>
        </p:nvSpPr>
        <p:spPr>
          <a:xfrm>
            <a:off x="108156" y="32022"/>
            <a:ext cx="9065342" cy="769441"/>
          </a:xfrm>
          <a:prstGeom prst="rect">
            <a:avLst/>
          </a:prstGeom>
          <a:noFill/>
        </p:spPr>
        <p:txBody>
          <a:bodyPr wrap="square" rtlCol="0">
            <a:spAutoFit/>
          </a:bodyPr>
          <a:lstStyle/>
          <a:p>
            <a:r>
              <a:rPr lang="en-GB" sz="4400" dirty="0"/>
              <a:t>Identifying Busy/Central Concepts</a:t>
            </a:r>
          </a:p>
        </p:txBody>
      </p:sp>
      <p:pic>
        <p:nvPicPr>
          <p:cNvPr id="6" name="Picture 2">
            <a:extLst>
              <a:ext uri="{FF2B5EF4-FFF2-40B4-BE49-F238E27FC236}">
                <a16:creationId xmlns:a16="http://schemas.microsoft.com/office/drawing/2014/main" id="{7362E692-FC3C-ACC4-6724-4404CB8508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361" y="1536249"/>
            <a:ext cx="7121068" cy="33404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CBD682C-6306-93AC-54ED-319D2239A911}"/>
              </a:ext>
            </a:extLst>
          </p:cNvPr>
          <p:cNvSpPr txBox="1"/>
          <p:nvPr/>
        </p:nvSpPr>
        <p:spPr>
          <a:xfrm>
            <a:off x="9077892" y="2019146"/>
            <a:ext cx="2321435" cy="2139047"/>
          </a:xfrm>
          <a:prstGeom prst="rect">
            <a:avLst/>
          </a:prstGeom>
          <a:noFill/>
        </p:spPr>
        <p:txBody>
          <a:bodyPr wrap="square">
            <a:spAutoFit/>
          </a:bodyPr>
          <a:lstStyle/>
          <a:p>
            <a:pPr>
              <a:spcBef>
                <a:spcPts val="600"/>
              </a:spcBef>
            </a:pPr>
            <a:r>
              <a:rPr lang="en-GB" b="1" i="0" dirty="0">
                <a:solidFill>
                  <a:srgbClr val="000000"/>
                </a:solidFill>
                <a:effectLst/>
                <a:latin typeface="Calibri" panose="020F0502020204030204" pitchFamily="34" charset="0"/>
              </a:rPr>
              <a:t>Count of link</a:t>
            </a:r>
            <a:r>
              <a:rPr lang="en-GB" b="0" i="0" dirty="0">
                <a:solidFill>
                  <a:srgbClr val="000000"/>
                </a:solidFill>
                <a:effectLst/>
                <a:latin typeface="Calibri" panose="020F0502020204030204" pitchFamily="34" charset="0"/>
              </a:rPr>
              <a:t>:</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A </a:t>
            </a:r>
            <a:r>
              <a:rPr lang="en-GB" dirty="0">
                <a:solidFill>
                  <a:srgbClr val="000000"/>
                </a:solidFill>
                <a:latin typeface="Calibri" panose="020F0502020204030204" pitchFamily="34" charset="0"/>
              </a:rPr>
              <a:t>–</a:t>
            </a:r>
            <a:r>
              <a:rPr lang="en-GB" b="0" i="0" dirty="0">
                <a:solidFill>
                  <a:srgbClr val="000000"/>
                </a:solidFill>
                <a:effectLst/>
                <a:latin typeface="Calibri" panose="020F0502020204030204" pitchFamily="34" charset="0"/>
              </a:rPr>
              <a:t> 10 links</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B – 11 links </a:t>
            </a:r>
          </a:p>
          <a:p>
            <a:pPr>
              <a:spcBef>
                <a:spcPts val="600"/>
              </a:spcBef>
            </a:pPr>
            <a:r>
              <a:rPr lang="en-GB" b="1" i="0" dirty="0">
                <a:solidFill>
                  <a:srgbClr val="000000"/>
                </a:solidFill>
                <a:effectLst/>
                <a:latin typeface="Calibri" panose="020F0502020204030204" pitchFamily="34" charset="0"/>
              </a:rPr>
              <a:t>Weighted sum</a:t>
            </a:r>
            <a:r>
              <a:rPr lang="en-GB" b="0" i="0" dirty="0">
                <a:solidFill>
                  <a:srgbClr val="000000"/>
                </a:solidFill>
                <a:effectLst/>
                <a:latin typeface="Calibri" panose="020F0502020204030204" pitchFamily="34" charset="0"/>
              </a:rPr>
              <a:t>: </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A – 8  </a:t>
            </a:r>
          </a:p>
          <a:p>
            <a:pPr marL="285750" indent="-285750">
              <a:spcBef>
                <a:spcPts val="600"/>
              </a:spcBef>
              <a:buFont typeface="Arial" panose="020B0604020202020204" pitchFamily="34" charset="0"/>
              <a:buChar char="•"/>
            </a:pPr>
            <a:r>
              <a:rPr lang="en-GB" b="0" i="0" dirty="0">
                <a:solidFill>
                  <a:srgbClr val="000000"/>
                </a:solidFill>
                <a:effectLst/>
                <a:latin typeface="Calibri" panose="020F0502020204030204" pitchFamily="34" charset="0"/>
              </a:rPr>
              <a:t>concept B – 6.6</a:t>
            </a:r>
            <a:endParaRPr lang="en-GB" dirty="0"/>
          </a:p>
        </p:txBody>
      </p:sp>
      <p:pic>
        <p:nvPicPr>
          <p:cNvPr id="2" name="Picture 1">
            <a:extLst>
              <a:ext uri="{FF2B5EF4-FFF2-40B4-BE49-F238E27FC236}">
                <a16:creationId xmlns:a16="http://schemas.microsoft.com/office/drawing/2014/main" id="{B3395FFA-0920-4E0C-A1CB-7666118803FE}"/>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908768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a:extLst>
              <a:ext uri="{FF2B5EF4-FFF2-40B4-BE49-F238E27FC236}">
                <a16:creationId xmlns:a16="http://schemas.microsoft.com/office/drawing/2014/main" id="{6427F79C-2C64-420E-F597-55C92F292A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1820" y="516628"/>
            <a:ext cx="6672024" cy="515903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85B63BF-5E5E-A0C9-0D3C-5E3C8B377A5D}"/>
              </a:ext>
            </a:extLst>
          </p:cNvPr>
          <p:cNvSpPr txBox="1"/>
          <p:nvPr/>
        </p:nvSpPr>
        <p:spPr>
          <a:xfrm>
            <a:off x="573611" y="2714509"/>
            <a:ext cx="4092288" cy="1831271"/>
          </a:xfrm>
          <a:prstGeom prst="rect">
            <a:avLst/>
          </a:prstGeom>
          <a:noFill/>
        </p:spPr>
        <p:txBody>
          <a:bodyPr wrap="square">
            <a:spAutoFit/>
          </a:bodyPr>
          <a:lstStyle/>
          <a:p>
            <a:pPr algn="l" rtl="0" fontAlgn="base">
              <a:spcBef>
                <a:spcPts val="600"/>
              </a:spcBef>
            </a:pPr>
            <a:r>
              <a:rPr lang="en-GB" dirty="0">
                <a:solidFill>
                  <a:srgbClr val="000000"/>
                </a:solidFill>
                <a:latin typeface="Calibri" panose="020F0502020204030204" pitchFamily="34" charset="0"/>
              </a:rPr>
              <a:t>The link Statements 22 and 8 is too broad and lots of room for interpretation.</a:t>
            </a:r>
          </a:p>
          <a:p>
            <a:pPr algn="l" rtl="0" fontAlgn="base">
              <a:spcBef>
                <a:spcPts val="600"/>
              </a:spcBef>
            </a:pPr>
            <a:r>
              <a:rPr lang="en-GB" sz="1800" b="0" i="0" dirty="0">
                <a:solidFill>
                  <a:srgbClr val="000000"/>
                </a:solidFill>
                <a:effectLst/>
                <a:latin typeface="Calibri" panose="020F0502020204030204" pitchFamily="34" charset="0"/>
              </a:rPr>
              <a:t>Elaborating on why policies for limiting unsustainable consumer contribute to the transition to net zero helps to put the two statements into a specific context.</a:t>
            </a:r>
          </a:p>
        </p:txBody>
      </p:sp>
      <p:pic>
        <p:nvPicPr>
          <p:cNvPr id="8" name="Picture 2">
            <a:extLst>
              <a:ext uri="{FF2B5EF4-FFF2-40B4-BE49-F238E27FC236}">
                <a16:creationId xmlns:a16="http://schemas.microsoft.com/office/drawing/2014/main" id="{208FDACB-36E4-6529-A05D-59A0291ADC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18" y="955048"/>
            <a:ext cx="6336437" cy="756589"/>
          </a:xfrm>
          <a:prstGeom prst="rect">
            <a:avLst/>
          </a:prstGeom>
          <a:noFill/>
          <a:extLst>
            <a:ext uri="{909E8E84-426E-40DD-AFC4-6F175D3DCCD1}">
              <a14:hiddenFill xmlns:a14="http://schemas.microsoft.com/office/drawing/2010/main">
                <a:solidFill>
                  <a:srgbClr val="FFFFFF"/>
                </a:solidFill>
              </a14:hiddenFill>
            </a:ext>
          </a:extLst>
        </p:spPr>
      </p:pic>
      <p:sp>
        <p:nvSpPr>
          <p:cNvPr id="9" name="Arrow: Bent 8">
            <a:extLst>
              <a:ext uri="{FF2B5EF4-FFF2-40B4-BE49-F238E27FC236}">
                <a16:creationId xmlns:a16="http://schemas.microsoft.com/office/drawing/2014/main" id="{29B73352-F7DF-26C0-0FF3-717A1633FD00}"/>
              </a:ext>
            </a:extLst>
          </p:cNvPr>
          <p:cNvSpPr/>
          <p:nvPr/>
        </p:nvSpPr>
        <p:spPr>
          <a:xfrm flipV="1">
            <a:off x="5710423" y="1594334"/>
            <a:ext cx="1350627" cy="595618"/>
          </a:xfrm>
          <a:prstGeom prst="ben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8A19EAA4-37FB-46CF-CA82-C4FDF70E4052}"/>
              </a:ext>
            </a:extLst>
          </p:cNvPr>
          <p:cNvSpPr txBox="1"/>
          <p:nvPr/>
        </p:nvSpPr>
        <p:spPr>
          <a:xfrm>
            <a:off x="108156" y="32022"/>
            <a:ext cx="9065342" cy="769441"/>
          </a:xfrm>
          <a:prstGeom prst="rect">
            <a:avLst/>
          </a:prstGeom>
          <a:noFill/>
        </p:spPr>
        <p:txBody>
          <a:bodyPr wrap="square" rtlCol="0">
            <a:spAutoFit/>
          </a:bodyPr>
          <a:lstStyle/>
          <a:p>
            <a:r>
              <a:rPr lang="en-GB" sz="4400" dirty="0"/>
              <a:t>Elaborating Relationship</a:t>
            </a:r>
          </a:p>
        </p:txBody>
      </p:sp>
      <p:pic>
        <p:nvPicPr>
          <p:cNvPr id="2" name="Picture 1">
            <a:extLst>
              <a:ext uri="{FF2B5EF4-FFF2-40B4-BE49-F238E27FC236}">
                <a16:creationId xmlns:a16="http://schemas.microsoft.com/office/drawing/2014/main" id="{C8CA1D5E-FFAB-48D8-B13A-0D5FF4477DA0}"/>
              </a:ext>
            </a:extLst>
          </p:cNvPr>
          <p:cNvPicPr>
            <a:picLocks noChangeAspect="1"/>
          </p:cNvPicPr>
          <p:nvPr/>
        </p:nvPicPr>
        <p:blipFill>
          <a:blip r:embed="rId4"/>
          <a:stretch>
            <a:fillRect/>
          </a:stretch>
        </p:blipFill>
        <p:spPr>
          <a:xfrm>
            <a:off x="-1008" y="5778914"/>
            <a:ext cx="2883658" cy="1079086"/>
          </a:xfrm>
          <a:prstGeom prst="rect">
            <a:avLst/>
          </a:prstGeom>
        </p:spPr>
      </p:pic>
    </p:spTree>
    <p:extLst>
      <p:ext uri="{BB962C8B-B14F-4D97-AF65-F5344CB8AC3E}">
        <p14:creationId xmlns:p14="http://schemas.microsoft.com/office/powerpoint/2010/main" val="755936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02A5E5-C89E-7A72-CC5E-86432BAC5ADE}"/>
              </a:ext>
            </a:extLst>
          </p:cNvPr>
          <p:cNvSpPr txBox="1"/>
          <p:nvPr/>
        </p:nvSpPr>
        <p:spPr>
          <a:xfrm>
            <a:off x="108156" y="32022"/>
            <a:ext cx="9065342" cy="769441"/>
          </a:xfrm>
          <a:prstGeom prst="rect">
            <a:avLst/>
          </a:prstGeom>
          <a:noFill/>
        </p:spPr>
        <p:txBody>
          <a:bodyPr wrap="square" rtlCol="0">
            <a:spAutoFit/>
          </a:bodyPr>
          <a:lstStyle/>
          <a:p>
            <a:r>
              <a:rPr lang="en-GB" sz="4400" dirty="0"/>
              <a:t>Implications of Feedback Loops</a:t>
            </a:r>
          </a:p>
        </p:txBody>
      </p:sp>
      <p:sp>
        <p:nvSpPr>
          <p:cNvPr id="6" name="Content Placeholder 2">
            <a:extLst>
              <a:ext uri="{FF2B5EF4-FFF2-40B4-BE49-F238E27FC236}">
                <a16:creationId xmlns:a16="http://schemas.microsoft.com/office/drawing/2014/main" id="{9097117F-4169-8D66-4EC2-6D5D88ABCD96}"/>
              </a:ext>
            </a:extLst>
          </p:cNvPr>
          <p:cNvSpPr>
            <a:spLocks noGrp="1"/>
          </p:cNvSpPr>
          <p:nvPr>
            <p:ph idx="1"/>
          </p:nvPr>
        </p:nvSpPr>
        <p:spPr>
          <a:xfrm>
            <a:off x="838200" y="1304516"/>
            <a:ext cx="9377516" cy="3464130"/>
          </a:xfrm>
        </p:spPr>
        <p:txBody>
          <a:bodyPr>
            <a:noAutofit/>
          </a:bodyPr>
          <a:lstStyle/>
          <a:p>
            <a:pPr>
              <a:buFont typeface="Arial" panose="020B0604020202020204" pitchFamily="34" charset="0"/>
              <a:buChar char="•"/>
            </a:pPr>
            <a:r>
              <a:rPr lang="en-GB" sz="1800" dirty="0"/>
              <a:t>Balancing feedback loops stabilise or self-correct</a:t>
            </a:r>
          </a:p>
          <a:p>
            <a:pPr marL="685791" lvl="1" indent="-342900">
              <a:buFont typeface="Courier New" panose="02070309020205020404" pitchFamily="49" charset="0"/>
              <a:buChar char="o"/>
            </a:pPr>
            <a:r>
              <a:rPr lang="en-GB" sz="1800" dirty="0"/>
              <a:t>maintain a state within boundaries (thermostat).</a:t>
            </a:r>
          </a:p>
          <a:p>
            <a:pPr marL="685791" lvl="1" indent="-342900">
              <a:buFont typeface="Courier New" panose="02070309020205020404" pitchFamily="49" charset="0"/>
              <a:buChar char="o"/>
            </a:pPr>
            <a:r>
              <a:rPr lang="en-GB" sz="1800" dirty="0"/>
              <a:t>‘equilibrium’ of a single value or.</a:t>
            </a:r>
          </a:p>
          <a:p>
            <a:pPr marL="685791" lvl="1" indent="-342900">
              <a:buFont typeface="Courier New" panose="02070309020205020404" pitchFamily="49" charset="0"/>
              <a:buChar char="o"/>
            </a:pPr>
            <a:r>
              <a:rPr lang="en-GB" sz="1800" dirty="0"/>
              <a:t>alternating between two values.</a:t>
            </a:r>
          </a:p>
          <a:p>
            <a:pPr>
              <a:buFont typeface="Arial" panose="020B0604020202020204" pitchFamily="34" charset="0"/>
              <a:buChar char="•"/>
            </a:pPr>
            <a:r>
              <a:rPr lang="en-GB" sz="1800" dirty="0"/>
              <a:t>Reinforcing feedback loops go to infinity</a:t>
            </a:r>
          </a:p>
          <a:p>
            <a:pPr marL="685791" lvl="1" indent="-342900">
              <a:buFont typeface="Courier New" panose="02070309020205020404" pitchFamily="49" charset="0"/>
              <a:buChar char="o"/>
            </a:pPr>
            <a:r>
              <a:rPr lang="en-GB" sz="1800" dirty="0"/>
              <a:t>escalate as they are self-sustaining (pile of sand)</a:t>
            </a:r>
          </a:p>
          <a:p>
            <a:pPr marL="685791" lvl="1" indent="-342900">
              <a:buFont typeface="Courier New" panose="02070309020205020404" pitchFamily="49" charset="0"/>
              <a:buChar char="o"/>
            </a:pPr>
            <a:r>
              <a:rPr lang="en-GB" sz="1800" dirty="0"/>
              <a:t>with issues, these loops could be vicious cycles</a:t>
            </a:r>
          </a:p>
          <a:p>
            <a:pPr marL="685791" lvl="1" indent="-342900">
              <a:buFont typeface="Courier New" panose="02070309020205020404" pitchFamily="49" charset="0"/>
              <a:buChar char="o"/>
            </a:pPr>
            <a:r>
              <a:rPr lang="en-GB" sz="1800" dirty="0"/>
              <a:t>with beneficial options, these loops could be virtuous cycles.</a:t>
            </a:r>
          </a:p>
          <a:p>
            <a:pPr>
              <a:buFont typeface="Arial" panose="020B0604020202020204" pitchFamily="34" charset="0"/>
              <a:buChar char="•"/>
            </a:pPr>
            <a:r>
              <a:rPr lang="en-GB" sz="1800" dirty="0"/>
              <a:t>When a priority issue or goal is part of the feedback loop, the loop could represent a complex matter of high significance to the organization.</a:t>
            </a:r>
          </a:p>
          <a:p>
            <a:pPr marL="0" indent="0">
              <a:buNone/>
            </a:pPr>
            <a:endParaRPr lang="en-GB" sz="2000" dirty="0"/>
          </a:p>
        </p:txBody>
      </p:sp>
      <p:pic>
        <p:nvPicPr>
          <p:cNvPr id="2" name="Picture 1">
            <a:extLst>
              <a:ext uri="{FF2B5EF4-FFF2-40B4-BE49-F238E27FC236}">
                <a16:creationId xmlns:a16="http://schemas.microsoft.com/office/drawing/2014/main" id="{082BEBAD-52C4-4699-AA9B-F977042B754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79215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395ED0-1DD3-76BA-6619-4FD64CE2353E}"/>
              </a:ext>
            </a:extLst>
          </p:cNvPr>
          <p:cNvSpPr txBox="1"/>
          <p:nvPr/>
        </p:nvSpPr>
        <p:spPr>
          <a:xfrm>
            <a:off x="108156" y="32022"/>
            <a:ext cx="9065342" cy="769441"/>
          </a:xfrm>
          <a:prstGeom prst="rect">
            <a:avLst/>
          </a:prstGeom>
          <a:noFill/>
        </p:spPr>
        <p:txBody>
          <a:bodyPr wrap="square" rtlCol="0">
            <a:spAutoFit/>
          </a:bodyPr>
          <a:lstStyle/>
          <a:p>
            <a:r>
              <a:rPr lang="en-GB" sz="4400" dirty="0"/>
              <a:t>Case Study</a:t>
            </a:r>
          </a:p>
        </p:txBody>
      </p:sp>
      <p:sp>
        <p:nvSpPr>
          <p:cNvPr id="6" name="Title 1">
            <a:extLst>
              <a:ext uri="{FF2B5EF4-FFF2-40B4-BE49-F238E27FC236}">
                <a16:creationId xmlns:a16="http://schemas.microsoft.com/office/drawing/2014/main" id="{215F11A0-1D3E-B180-99C8-48FEE3C7AEC3}"/>
              </a:ext>
            </a:extLst>
          </p:cNvPr>
          <p:cNvSpPr>
            <a:spLocks noGrp="1"/>
          </p:cNvSpPr>
          <p:nvPr>
            <p:ph type="title"/>
          </p:nvPr>
        </p:nvSpPr>
        <p:spPr>
          <a:xfrm>
            <a:off x="356419" y="1053655"/>
            <a:ext cx="10515600" cy="519778"/>
          </a:xfrm>
        </p:spPr>
        <p:txBody>
          <a:bodyPr>
            <a:noAutofit/>
          </a:bodyPr>
          <a:lstStyle/>
          <a:p>
            <a:r>
              <a:rPr lang="en-GB" sz="1800" b="1" dirty="0">
                <a:latin typeface="+mn-lt"/>
              </a:rPr>
              <a:t>A story of the Landless Workers' Movement in Brazil and the formation of </a:t>
            </a:r>
            <a:r>
              <a:rPr lang="en-GB" sz="1800" b="1" dirty="0" err="1">
                <a:latin typeface="+mn-lt"/>
              </a:rPr>
              <a:t>Canudos</a:t>
            </a:r>
            <a:r>
              <a:rPr lang="en-GB" sz="1800" b="1" dirty="0">
                <a:latin typeface="+mn-lt"/>
              </a:rPr>
              <a:t> settlement</a:t>
            </a:r>
          </a:p>
        </p:txBody>
      </p:sp>
      <p:sp>
        <p:nvSpPr>
          <p:cNvPr id="7" name="Content Placeholder 2">
            <a:extLst>
              <a:ext uri="{FF2B5EF4-FFF2-40B4-BE49-F238E27FC236}">
                <a16:creationId xmlns:a16="http://schemas.microsoft.com/office/drawing/2014/main" id="{97A275F7-4AEA-40F0-D9BD-CC54C7461619}"/>
              </a:ext>
            </a:extLst>
          </p:cNvPr>
          <p:cNvSpPr>
            <a:spLocks noGrp="1"/>
          </p:cNvSpPr>
          <p:nvPr>
            <p:ph idx="1"/>
          </p:nvPr>
        </p:nvSpPr>
        <p:spPr>
          <a:xfrm>
            <a:off x="356419" y="1573433"/>
            <a:ext cx="10515600" cy="4351338"/>
          </a:xfrm>
        </p:spPr>
        <p:txBody>
          <a:bodyPr>
            <a:noAutofit/>
          </a:bodyPr>
          <a:lstStyle/>
          <a:p>
            <a:pPr marL="0" indent="0">
              <a:buNone/>
            </a:pPr>
            <a:r>
              <a:rPr lang="en-GB" sz="1400" dirty="0"/>
              <a:t>A </a:t>
            </a:r>
            <a:r>
              <a:rPr lang="en-GB" sz="1400" dirty="0" err="1"/>
              <a:t>Canudos</a:t>
            </a:r>
            <a:r>
              <a:rPr lang="en-GB" sz="1400" dirty="0"/>
              <a:t> settlement of small farmers in Brazil was established when 12,757 hectares of land that belonged to the former president, </a:t>
            </a:r>
            <a:r>
              <a:rPr lang="en-GB" sz="1400" dirty="0" err="1"/>
              <a:t>Colemas</a:t>
            </a:r>
            <a:r>
              <a:rPr lang="en-GB" sz="1400" dirty="0"/>
              <a:t> Rezende, and his family was occupied. This first occupation occurred on 6 October 1997. 127 families stayed in this location for nine days under pressure from other farmers, the police and local politicians. </a:t>
            </a:r>
          </a:p>
          <a:p>
            <a:pPr marL="0" indent="0">
              <a:buNone/>
            </a:pPr>
            <a:r>
              <a:rPr lang="en-GB" sz="1400" dirty="0"/>
              <a:t>The solidarity Movement of Landless Rural Workers started a conflict with the local landlords to expropriate a part of their land. This provoked marches for peace, social justice and agrarian reform. </a:t>
            </a:r>
          </a:p>
          <a:p>
            <a:pPr marL="0" indent="0">
              <a:buNone/>
            </a:pPr>
            <a:r>
              <a:rPr lang="en-GB" sz="1400" dirty="0"/>
              <a:t>After four consecutive occupations and conflicts with armed forces, 48 per cent of the Legal Reservation and Permanent Preservation Area was given to the families. </a:t>
            </a:r>
          </a:p>
          <a:p>
            <a:pPr marL="0" indent="0">
              <a:buNone/>
            </a:pPr>
            <a:r>
              <a:rPr lang="en-GB" sz="1400" dirty="0"/>
              <a:t>In the following years, the government struggled to attract younger people from the already pressured cities. How could they make rural life more appealing? Perhaps they could improve living conditions by giving small farmers special credits, family scholarships and retirement income. </a:t>
            </a:r>
          </a:p>
          <a:p>
            <a:pPr marL="0" indent="0">
              <a:buNone/>
            </a:pPr>
            <a:r>
              <a:rPr lang="en-GB" sz="1400" dirty="0"/>
              <a:t>Maize was easy to grow but wasn’t profitable for the farmers. In 2006, the Brazilian government signed a new law to support local farmers. This law included the stipulation that 30 per cent of school food must be sourced from local suppliers. This meant farmers could sell fruit and vegetables at higher prices and improve their living conditions. </a:t>
            </a:r>
          </a:p>
          <a:p>
            <a:pPr marL="0" indent="0">
              <a:buNone/>
            </a:pPr>
            <a:r>
              <a:rPr lang="en-GB" sz="1400" dirty="0"/>
              <a:t>However, the farmers had to meet certain requirements to be able to bid for contracts. For example, how would these farmers control the quality of their products? Or how would they organize their supply chain? The University of São Paulo offered help by educating the farmers on how to monitor produce and meet HACCP (Hazard analysis and critical control points) standards. This helped slightly, but more work and infrastructure was needed.</a:t>
            </a:r>
            <a:endParaRPr lang="en-GB" sz="2000" dirty="0"/>
          </a:p>
        </p:txBody>
      </p:sp>
      <p:pic>
        <p:nvPicPr>
          <p:cNvPr id="2" name="Picture 1">
            <a:extLst>
              <a:ext uri="{FF2B5EF4-FFF2-40B4-BE49-F238E27FC236}">
                <a16:creationId xmlns:a16="http://schemas.microsoft.com/office/drawing/2014/main" id="{4C508B81-938B-4880-A705-04CF77478543}"/>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136517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D059C40-899B-B5FD-7942-F5F70D80B526}"/>
              </a:ext>
            </a:extLst>
          </p:cNvPr>
          <p:cNvSpPr>
            <a:spLocks noGrp="1"/>
          </p:cNvSpPr>
          <p:nvPr>
            <p:ph type="title"/>
          </p:nvPr>
        </p:nvSpPr>
        <p:spPr>
          <a:xfrm>
            <a:off x="356419" y="1053655"/>
            <a:ext cx="10515600" cy="519778"/>
          </a:xfrm>
        </p:spPr>
        <p:txBody>
          <a:bodyPr>
            <a:noAutofit/>
          </a:bodyPr>
          <a:lstStyle/>
          <a:p>
            <a:r>
              <a:rPr lang="en-GB" sz="1800" b="1" dirty="0">
                <a:latin typeface="+mn-lt"/>
              </a:rPr>
              <a:t>A story of the Landless Workers' Movement in Brazil and the formation of </a:t>
            </a:r>
            <a:r>
              <a:rPr lang="en-GB" sz="1800" b="1" dirty="0" err="1">
                <a:latin typeface="+mn-lt"/>
              </a:rPr>
              <a:t>Canudos</a:t>
            </a:r>
            <a:r>
              <a:rPr lang="en-GB" sz="1800" b="1" dirty="0">
                <a:latin typeface="+mn-lt"/>
              </a:rPr>
              <a:t> settlement</a:t>
            </a:r>
          </a:p>
        </p:txBody>
      </p:sp>
      <p:sp>
        <p:nvSpPr>
          <p:cNvPr id="6" name="TextBox 5">
            <a:extLst>
              <a:ext uri="{FF2B5EF4-FFF2-40B4-BE49-F238E27FC236}">
                <a16:creationId xmlns:a16="http://schemas.microsoft.com/office/drawing/2014/main" id="{9F8A6A1F-4D2D-4BD4-1430-43E7C2C95DBE}"/>
              </a:ext>
            </a:extLst>
          </p:cNvPr>
          <p:cNvSpPr txBox="1"/>
          <p:nvPr/>
        </p:nvSpPr>
        <p:spPr>
          <a:xfrm>
            <a:off x="108156" y="32022"/>
            <a:ext cx="9065342" cy="769441"/>
          </a:xfrm>
          <a:prstGeom prst="rect">
            <a:avLst/>
          </a:prstGeom>
          <a:noFill/>
        </p:spPr>
        <p:txBody>
          <a:bodyPr wrap="square" rtlCol="0">
            <a:spAutoFit/>
          </a:bodyPr>
          <a:lstStyle/>
          <a:p>
            <a:r>
              <a:rPr lang="en-GB" sz="4400" dirty="0"/>
              <a:t>Case Study</a:t>
            </a:r>
          </a:p>
        </p:txBody>
      </p:sp>
      <p:pic>
        <p:nvPicPr>
          <p:cNvPr id="7" name="Content Placeholder 7">
            <a:extLst>
              <a:ext uri="{FF2B5EF4-FFF2-40B4-BE49-F238E27FC236}">
                <a16:creationId xmlns:a16="http://schemas.microsoft.com/office/drawing/2014/main" id="{42D8AF7B-90CF-8582-8F7A-CC3918F6BD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18128" y="1687966"/>
            <a:ext cx="8646983" cy="3985877"/>
          </a:xfrm>
        </p:spPr>
      </p:pic>
      <p:pic>
        <p:nvPicPr>
          <p:cNvPr id="2" name="Picture 1">
            <a:extLst>
              <a:ext uri="{FF2B5EF4-FFF2-40B4-BE49-F238E27FC236}">
                <a16:creationId xmlns:a16="http://schemas.microsoft.com/office/drawing/2014/main" id="{AFAAF30E-019D-4751-B040-5BE6C4891D39}"/>
              </a:ext>
            </a:extLst>
          </p:cNvPr>
          <p:cNvPicPr>
            <a:picLocks noChangeAspect="1"/>
          </p:cNvPicPr>
          <p:nvPr/>
        </p:nvPicPr>
        <p:blipFill>
          <a:blip r:embed="rId4"/>
          <a:stretch>
            <a:fillRect/>
          </a:stretch>
        </p:blipFill>
        <p:spPr>
          <a:xfrm>
            <a:off x="0" y="5746892"/>
            <a:ext cx="2883658" cy="1079086"/>
          </a:xfrm>
          <a:prstGeom prst="rect">
            <a:avLst/>
          </a:prstGeom>
        </p:spPr>
      </p:pic>
    </p:spTree>
    <p:extLst>
      <p:ext uri="{BB962C8B-B14F-4D97-AF65-F5344CB8AC3E}">
        <p14:creationId xmlns:p14="http://schemas.microsoft.com/office/powerpoint/2010/main" val="1567827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9733F3-F46B-BCD7-32A0-B5F5C44A44D5}"/>
              </a:ext>
            </a:extLst>
          </p:cNvPr>
          <p:cNvSpPr txBox="1"/>
          <p:nvPr/>
        </p:nvSpPr>
        <p:spPr>
          <a:xfrm>
            <a:off x="108156" y="32022"/>
            <a:ext cx="9065342" cy="769441"/>
          </a:xfrm>
          <a:prstGeom prst="rect">
            <a:avLst/>
          </a:prstGeom>
          <a:noFill/>
        </p:spPr>
        <p:txBody>
          <a:bodyPr wrap="square" rtlCol="0">
            <a:spAutoFit/>
          </a:bodyPr>
          <a:lstStyle/>
          <a:p>
            <a:r>
              <a:rPr lang="en-GB" sz="4400" dirty="0"/>
              <a:t>Agreeing Priorities</a:t>
            </a:r>
          </a:p>
        </p:txBody>
      </p:sp>
      <p:sp>
        <p:nvSpPr>
          <p:cNvPr id="6" name="Content Placeholder 2">
            <a:extLst>
              <a:ext uri="{FF2B5EF4-FFF2-40B4-BE49-F238E27FC236}">
                <a16:creationId xmlns:a16="http://schemas.microsoft.com/office/drawing/2014/main" id="{B391B67F-199C-0947-7474-26AC6BCD01EE}"/>
              </a:ext>
            </a:extLst>
          </p:cNvPr>
          <p:cNvSpPr>
            <a:spLocks noGrp="1"/>
          </p:cNvSpPr>
          <p:nvPr>
            <p:ph idx="1"/>
          </p:nvPr>
        </p:nvSpPr>
        <p:spPr>
          <a:xfrm>
            <a:off x="553063" y="1357536"/>
            <a:ext cx="8708923" cy="3440605"/>
          </a:xfrm>
        </p:spPr>
        <p:txBody>
          <a:bodyPr>
            <a:noAutofit/>
          </a:bodyPr>
          <a:lstStyle/>
          <a:p>
            <a:pPr>
              <a:buFont typeface="Arial" panose="020B0604020202020204" pitchFamily="34" charset="0"/>
              <a:buChar char="•"/>
            </a:pPr>
            <a:r>
              <a:rPr lang="en-GB" sz="1800" dirty="0"/>
              <a:t>Using our judgement and group discussion, supported by analysis, you can identify a set of priority initiatives. </a:t>
            </a:r>
          </a:p>
          <a:p>
            <a:pPr>
              <a:buFont typeface="Arial" panose="020B0604020202020204" pitchFamily="34" charset="0"/>
              <a:buChar char="•"/>
            </a:pPr>
            <a:r>
              <a:rPr lang="en-GB" sz="1800" dirty="0"/>
              <a:t>You can then review these priority initiatives and grade them on relative priority (i.e., which of these priorities matters most).</a:t>
            </a:r>
          </a:p>
          <a:p>
            <a:pPr>
              <a:buFont typeface="Arial" panose="020B0604020202020204" pitchFamily="34" charset="0"/>
              <a:buChar char="•"/>
            </a:pPr>
            <a:r>
              <a:rPr lang="en-GB" sz="1800" dirty="0"/>
              <a:t>You can consider factors such as the relative urgency, feasibility, potential impact or indeed any other criteria of importance to the organisation as you decide on the relative priority of ideas within the priority set.</a:t>
            </a:r>
          </a:p>
          <a:p>
            <a:pPr>
              <a:buFont typeface="Arial" panose="020B0604020202020204" pitchFamily="34" charset="0"/>
              <a:buChar char="•"/>
            </a:pPr>
            <a:r>
              <a:rPr lang="en-GB" sz="1800" dirty="0"/>
              <a:t>You can set up a vote to help decide relative priority when working with a management team.</a:t>
            </a:r>
          </a:p>
          <a:p>
            <a:pPr>
              <a:buFont typeface="Arial" panose="020B0604020202020204" pitchFamily="34" charset="0"/>
              <a:buChar char="•"/>
            </a:pPr>
            <a:r>
              <a:rPr lang="en-GB" sz="1800" dirty="0"/>
              <a:t>Once you have decided on relative priority, you can add an indicator in the text of the priority ideas to capture our decision.</a:t>
            </a:r>
          </a:p>
          <a:p>
            <a:endParaRPr lang="en-GB" sz="2000" dirty="0"/>
          </a:p>
        </p:txBody>
      </p:sp>
      <p:pic>
        <p:nvPicPr>
          <p:cNvPr id="2" name="Picture 1">
            <a:extLst>
              <a:ext uri="{FF2B5EF4-FFF2-40B4-BE49-F238E27FC236}">
                <a16:creationId xmlns:a16="http://schemas.microsoft.com/office/drawing/2014/main" id="{9C9A56C9-2446-4F03-9DED-B7D76267E702}"/>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3612556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85C89E-A323-F034-7D4A-C9D0689B1851}"/>
              </a:ext>
            </a:extLst>
          </p:cNvPr>
          <p:cNvSpPr txBox="1"/>
          <p:nvPr/>
        </p:nvSpPr>
        <p:spPr>
          <a:xfrm>
            <a:off x="108156" y="32022"/>
            <a:ext cx="9065342" cy="1446550"/>
          </a:xfrm>
          <a:prstGeom prst="rect">
            <a:avLst/>
          </a:prstGeom>
          <a:noFill/>
        </p:spPr>
        <p:txBody>
          <a:bodyPr wrap="square" rtlCol="0">
            <a:spAutoFit/>
          </a:bodyPr>
          <a:lstStyle/>
          <a:p>
            <a:r>
              <a:rPr lang="en-GB" sz="4400" dirty="0"/>
              <a:t>‘Making Open Strategy’ – What is it About?</a:t>
            </a:r>
          </a:p>
        </p:txBody>
      </p:sp>
      <p:sp>
        <p:nvSpPr>
          <p:cNvPr id="6" name="Content Placeholder 3">
            <a:extLst>
              <a:ext uri="{FF2B5EF4-FFF2-40B4-BE49-F238E27FC236}">
                <a16:creationId xmlns:a16="http://schemas.microsoft.com/office/drawing/2014/main" id="{7B50D80D-3898-22F0-72E5-BB0AE357EE93}"/>
              </a:ext>
            </a:extLst>
          </p:cNvPr>
          <p:cNvSpPr>
            <a:spLocks noGrp="1"/>
          </p:cNvSpPr>
          <p:nvPr>
            <p:ph idx="1"/>
          </p:nvPr>
        </p:nvSpPr>
        <p:spPr>
          <a:xfrm>
            <a:off x="838200" y="1736264"/>
            <a:ext cx="9065342" cy="3385471"/>
          </a:xfrm>
        </p:spPr>
        <p:txBody>
          <a:bodyPr>
            <a:normAutofit/>
          </a:bodyPr>
          <a:lstStyle/>
          <a:p>
            <a:r>
              <a:rPr lang="en-GB" sz="1800" dirty="0"/>
              <a:t>Process where managers are supported in the </a:t>
            </a:r>
            <a:r>
              <a:rPr lang="en-GB" sz="1800" b="1" dirty="0"/>
              <a:t>development of </a:t>
            </a:r>
            <a:r>
              <a:rPr lang="en-GB" sz="1800" b="1" i="1" dirty="0"/>
              <a:t>their own </a:t>
            </a:r>
            <a:r>
              <a:rPr lang="en-GB" sz="1800" b="1" dirty="0"/>
              <a:t>strategy</a:t>
            </a:r>
            <a:r>
              <a:rPr lang="en-GB" sz="1800" dirty="0"/>
              <a:t> rather than being presented the results of an in-depth external piece of analysis undertaken by support staff. </a:t>
            </a:r>
          </a:p>
          <a:p>
            <a:r>
              <a:rPr lang="en-GB" sz="1800" dirty="0"/>
              <a:t>Balancing the need to be </a:t>
            </a:r>
            <a:r>
              <a:rPr lang="en-GB" sz="1800" b="1" dirty="0"/>
              <a:t>thoughtful and intelligent</a:t>
            </a:r>
            <a:r>
              <a:rPr lang="en-GB" sz="1800" dirty="0"/>
              <a:t> about the future direction whilst at the same time account for the </a:t>
            </a:r>
            <a:r>
              <a:rPr lang="en-GB" sz="1800" b="1" dirty="0"/>
              <a:t>social and political pressures</a:t>
            </a:r>
            <a:r>
              <a:rPr lang="en-GB" sz="1800" dirty="0"/>
              <a:t> in the successful implementation of agreements. </a:t>
            </a:r>
          </a:p>
          <a:p>
            <a:r>
              <a:rPr lang="en-GB" sz="1800" dirty="0"/>
              <a:t>Initially the group focuses on using hunch, experience, wisdom to work with all the </a:t>
            </a:r>
            <a:r>
              <a:rPr lang="en-GB" sz="1800" b="1" dirty="0"/>
              <a:t>strategic issues and opportunities. </a:t>
            </a:r>
          </a:p>
          <a:p>
            <a:r>
              <a:rPr lang="en-GB" sz="1800" dirty="0"/>
              <a:t>Success means knowing what success looks like: </a:t>
            </a:r>
            <a:r>
              <a:rPr lang="en-GB" sz="1800" b="1" dirty="0"/>
              <a:t>exploring purpose.</a:t>
            </a:r>
          </a:p>
          <a:p>
            <a:r>
              <a:rPr lang="en-GB" sz="1800" dirty="0"/>
              <a:t>A successful strategy follows from competitive </a:t>
            </a:r>
            <a:r>
              <a:rPr lang="en-GB" sz="1800" b="1" dirty="0"/>
              <a:t>differentiation.</a:t>
            </a:r>
            <a:endParaRPr lang="en-GB" sz="1800" dirty="0"/>
          </a:p>
          <a:p>
            <a:endParaRPr lang="en-GB" sz="2000" dirty="0"/>
          </a:p>
        </p:txBody>
      </p:sp>
      <p:pic>
        <p:nvPicPr>
          <p:cNvPr id="2" name="Picture 1">
            <a:extLst>
              <a:ext uri="{FF2B5EF4-FFF2-40B4-BE49-F238E27FC236}">
                <a16:creationId xmlns:a16="http://schemas.microsoft.com/office/drawing/2014/main" id="{F81B15B7-053C-472A-86E3-2465C6C45CC1}"/>
              </a:ext>
            </a:extLst>
          </p:cNvPr>
          <p:cNvPicPr>
            <a:picLocks noChangeAspect="1"/>
          </p:cNvPicPr>
          <p:nvPr/>
        </p:nvPicPr>
        <p:blipFill>
          <a:blip r:embed="rId2"/>
          <a:stretch>
            <a:fillRect/>
          </a:stretch>
        </p:blipFill>
        <p:spPr>
          <a:xfrm>
            <a:off x="0" y="5746892"/>
            <a:ext cx="2883658" cy="1079086"/>
          </a:xfrm>
          <a:prstGeom prst="rect">
            <a:avLst/>
          </a:prstGeom>
        </p:spPr>
      </p:pic>
    </p:spTree>
    <p:extLst>
      <p:ext uri="{BB962C8B-B14F-4D97-AF65-F5344CB8AC3E}">
        <p14:creationId xmlns:p14="http://schemas.microsoft.com/office/powerpoint/2010/main" val="3511775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E966B0-E448-4A43-1DCD-F00591241268}"/>
              </a:ext>
            </a:extLst>
          </p:cNvPr>
          <p:cNvSpPr txBox="1"/>
          <p:nvPr/>
        </p:nvSpPr>
        <p:spPr>
          <a:xfrm>
            <a:off x="108156" y="32022"/>
            <a:ext cx="9065342" cy="769441"/>
          </a:xfrm>
          <a:prstGeom prst="rect">
            <a:avLst/>
          </a:prstGeom>
          <a:noFill/>
        </p:spPr>
        <p:txBody>
          <a:bodyPr wrap="square" rtlCol="0">
            <a:spAutoFit/>
          </a:bodyPr>
          <a:lstStyle/>
          <a:p>
            <a:r>
              <a:rPr lang="en-GB" sz="4400" dirty="0"/>
              <a:t>The Focus of ‘Making Open Strategy’</a:t>
            </a:r>
          </a:p>
        </p:txBody>
      </p:sp>
      <p:pic>
        <p:nvPicPr>
          <p:cNvPr id="6" name="Picture 2">
            <a:extLst>
              <a:ext uri="{FF2B5EF4-FFF2-40B4-BE49-F238E27FC236}">
                <a16:creationId xmlns:a16="http://schemas.microsoft.com/office/drawing/2014/main" id="{299739C2-7782-68D8-65BA-E5F90A919D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240036"/>
            <a:ext cx="4795391" cy="41715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4E0E1CA-3A73-9D4C-C0AB-34D2A749FC14}"/>
              </a:ext>
            </a:extLst>
          </p:cNvPr>
          <p:cNvSpPr txBox="1"/>
          <p:nvPr/>
        </p:nvSpPr>
        <p:spPr>
          <a:xfrm>
            <a:off x="634203" y="1402224"/>
            <a:ext cx="4825766" cy="3847207"/>
          </a:xfrm>
          <a:prstGeom prst="rect">
            <a:avLst/>
          </a:prstGeom>
          <a:noFill/>
        </p:spPr>
        <p:txBody>
          <a:bodyPr wrap="square">
            <a:spAutoFit/>
          </a:bodyPr>
          <a:lstStyle/>
          <a:p>
            <a:pPr marL="285750" indent="-285750" algn="l" rtl="0" fontAlgn="base">
              <a:spcBef>
                <a:spcPts val="600"/>
              </a:spcBef>
              <a:buFont typeface="Arial" panose="020B0604020202020204" pitchFamily="34" charset="0"/>
              <a:buChar char="•"/>
            </a:pPr>
            <a:r>
              <a:rPr lang="en-GB" sz="1800" b="1" i="0" dirty="0">
                <a:solidFill>
                  <a:srgbClr val="000000"/>
                </a:solidFill>
                <a:effectLst/>
                <a:latin typeface="Calibri" panose="020F0502020204030204" pitchFamily="34" charset="0"/>
              </a:rPr>
              <a:t>Issue focus:</a:t>
            </a:r>
            <a:r>
              <a:rPr lang="en-GB" sz="1800" b="0" i="0" dirty="0">
                <a:solidFill>
                  <a:srgbClr val="000000"/>
                </a:solidFill>
                <a:effectLst/>
                <a:latin typeface="Calibri" panose="020F0502020204030204" pitchFamily="34" charset="0"/>
              </a:rPr>
              <a:t> interest in the issues an organisation is currently facing, and their prioritisation in order to explore potential solutions to the issues that are recognised by the group as the most important. </a:t>
            </a:r>
          </a:p>
          <a:p>
            <a:pPr marL="285750" indent="-285750" algn="l" rtl="0" fontAlgn="base">
              <a:spcBef>
                <a:spcPts val="600"/>
              </a:spcBef>
              <a:buFont typeface="Arial" panose="020B0604020202020204" pitchFamily="34" charset="0"/>
              <a:buChar char="•"/>
            </a:pPr>
            <a:r>
              <a:rPr lang="en-GB" sz="1800" b="1" i="0" dirty="0">
                <a:solidFill>
                  <a:srgbClr val="000000"/>
                </a:solidFill>
                <a:effectLst/>
                <a:latin typeface="Calibri" panose="020F0502020204030204" pitchFamily="34" charset="0"/>
              </a:rPr>
              <a:t>Purpose focus:</a:t>
            </a:r>
            <a:r>
              <a:rPr lang="en-GB" sz="1800" b="0" i="0" dirty="0">
                <a:solidFill>
                  <a:srgbClr val="000000"/>
                </a:solidFill>
                <a:effectLst/>
                <a:latin typeface="Calibri" panose="020F0502020204030204" pitchFamily="34" charset="0"/>
              </a:rPr>
              <a:t> interest in organisational purpose</a:t>
            </a:r>
            <a:r>
              <a:rPr lang="en-GB" dirty="0">
                <a:solidFill>
                  <a:srgbClr val="000000"/>
                </a:solidFill>
                <a:latin typeface="Calibri" panose="020F0502020204030204" pitchFamily="34" charset="0"/>
              </a:rPr>
              <a:t> as</a:t>
            </a:r>
            <a:r>
              <a:rPr lang="en-GB" sz="1800" b="0" i="0" dirty="0">
                <a:solidFill>
                  <a:srgbClr val="000000"/>
                </a:solidFill>
                <a:effectLst/>
                <a:latin typeface="Calibri" panose="020F0502020204030204" pitchFamily="34" charset="0"/>
              </a:rPr>
              <a:t> the system of organisational goals and their interrelations. </a:t>
            </a:r>
          </a:p>
          <a:p>
            <a:pPr marL="285750" indent="-285750" algn="l" rtl="0" fontAlgn="base">
              <a:spcBef>
                <a:spcPts val="600"/>
              </a:spcBef>
              <a:buFont typeface="Arial" panose="020B0604020202020204" pitchFamily="34" charset="0"/>
              <a:buChar char="•"/>
            </a:pPr>
            <a:r>
              <a:rPr lang="en-GB" sz="1800" b="1" i="0" dirty="0">
                <a:solidFill>
                  <a:srgbClr val="000000"/>
                </a:solidFill>
                <a:effectLst/>
                <a:latin typeface="Calibri" panose="020F0502020204030204" pitchFamily="34" charset="0"/>
              </a:rPr>
              <a:t>Competitive advantage / Differentiation focus:</a:t>
            </a:r>
            <a:r>
              <a:rPr lang="en-GB" sz="1800" b="0" i="0" dirty="0">
                <a:solidFill>
                  <a:srgbClr val="000000"/>
                </a:solidFill>
                <a:effectLst/>
                <a:latin typeface="Calibri" panose="020F0502020204030204" pitchFamily="34" charset="0"/>
              </a:rPr>
              <a:t> Interest in what makes the organisation competitive</a:t>
            </a:r>
            <a:r>
              <a:rPr lang="en-GB" dirty="0">
                <a:solidFill>
                  <a:srgbClr val="000000"/>
                </a:solidFill>
                <a:latin typeface="Calibri" panose="020F0502020204030204" pitchFamily="34" charset="0"/>
              </a:rPr>
              <a:t> by</a:t>
            </a:r>
            <a:r>
              <a:rPr lang="en-GB" sz="1800" b="0" i="0" dirty="0">
                <a:solidFill>
                  <a:srgbClr val="000000"/>
                </a:solidFill>
                <a:effectLst/>
                <a:latin typeface="Calibri" panose="020F0502020204030204" pitchFamily="34" charset="0"/>
              </a:rPr>
              <a:t> exploring and identifying patterns of distinctiveness that emerge from identified organisational competences.</a:t>
            </a:r>
          </a:p>
        </p:txBody>
      </p:sp>
      <p:pic>
        <p:nvPicPr>
          <p:cNvPr id="2" name="Picture 1">
            <a:extLst>
              <a:ext uri="{FF2B5EF4-FFF2-40B4-BE49-F238E27FC236}">
                <a16:creationId xmlns:a16="http://schemas.microsoft.com/office/drawing/2014/main" id="{50DC5F04-395A-4655-9AD5-7749D87DA469}"/>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1853783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38CCF6-5839-E9A0-9455-AB5E6CF987A8}"/>
              </a:ext>
            </a:extLst>
          </p:cNvPr>
          <p:cNvSpPr txBox="1"/>
          <p:nvPr/>
        </p:nvSpPr>
        <p:spPr>
          <a:xfrm>
            <a:off x="108155" y="32022"/>
            <a:ext cx="10432025" cy="1446550"/>
          </a:xfrm>
          <a:prstGeom prst="rect">
            <a:avLst/>
          </a:prstGeom>
          <a:noFill/>
        </p:spPr>
        <p:txBody>
          <a:bodyPr wrap="square" rtlCol="0">
            <a:spAutoFit/>
          </a:bodyPr>
          <a:lstStyle/>
          <a:p>
            <a:r>
              <a:rPr lang="en-GB" sz="4400" dirty="0"/>
              <a:t>Differentiation Focus: Assets, Competences and Competence outcomes</a:t>
            </a:r>
          </a:p>
        </p:txBody>
      </p:sp>
      <p:sp>
        <p:nvSpPr>
          <p:cNvPr id="6" name="Content Placeholder 2">
            <a:extLst>
              <a:ext uri="{FF2B5EF4-FFF2-40B4-BE49-F238E27FC236}">
                <a16:creationId xmlns:a16="http://schemas.microsoft.com/office/drawing/2014/main" id="{72115ED2-3ACE-2A29-C396-F3B103437204}"/>
              </a:ext>
            </a:extLst>
          </p:cNvPr>
          <p:cNvSpPr>
            <a:spLocks noGrp="1"/>
          </p:cNvSpPr>
          <p:nvPr>
            <p:ph idx="1"/>
          </p:nvPr>
        </p:nvSpPr>
        <p:spPr>
          <a:xfrm>
            <a:off x="167080" y="1825624"/>
            <a:ext cx="5928920" cy="3513291"/>
          </a:xfrm>
        </p:spPr>
        <p:txBody>
          <a:bodyPr>
            <a:noAutofit/>
          </a:bodyPr>
          <a:lstStyle/>
          <a:p>
            <a:pPr lvl="1">
              <a:buFont typeface="Arial" panose="020B0604020202020204" pitchFamily="34" charset="0"/>
              <a:buChar char="•"/>
            </a:pPr>
            <a:r>
              <a:rPr lang="en-GB" sz="1800" dirty="0"/>
              <a:t>Individual competences are rarely distinctive – distinctiveness arises through patterns or bundles of competences.</a:t>
            </a:r>
          </a:p>
          <a:p>
            <a:pPr lvl="1">
              <a:buFont typeface="Arial" panose="020B0604020202020204" pitchFamily="34" charset="0"/>
              <a:buChar char="•"/>
            </a:pPr>
            <a:r>
              <a:rPr lang="en-GB" sz="1800" dirty="0"/>
              <a:t>Core competences develop through networks of relationships between competences and organisational purpose.</a:t>
            </a:r>
          </a:p>
          <a:p>
            <a:pPr lvl="1">
              <a:buFont typeface="Arial" panose="020B0604020202020204" pitchFamily="34" charset="0"/>
              <a:buChar char="•"/>
            </a:pPr>
            <a:r>
              <a:rPr lang="en-GB" sz="1800" dirty="0"/>
              <a:t>Unlike distinctive competences, distinctive outcomes cannot be managed directly – they are more externally focussed and support business goals directly.</a:t>
            </a:r>
          </a:p>
          <a:p>
            <a:pPr lvl="1">
              <a:buFont typeface="Arial" panose="020B0604020202020204" pitchFamily="34" charset="0"/>
              <a:buChar char="•"/>
            </a:pPr>
            <a:r>
              <a:rPr lang="en-GB" sz="1800" dirty="0"/>
              <a:t>Historical assets can be exploited by distinctive competences in order to achieve distinctive competence outcomes.</a:t>
            </a:r>
          </a:p>
          <a:p>
            <a:endParaRPr lang="en-GB" sz="2400" dirty="0"/>
          </a:p>
        </p:txBody>
      </p:sp>
      <p:pic>
        <p:nvPicPr>
          <p:cNvPr id="7" name="Picture 2">
            <a:extLst>
              <a:ext uri="{FF2B5EF4-FFF2-40B4-BE49-F238E27FC236}">
                <a16:creationId xmlns:a16="http://schemas.microsoft.com/office/drawing/2014/main" id="{4E0E6BC6-DA3A-E91C-92A8-AD608AE72C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1665" y="1519085"/>
            <a:ext cx="5457445" cy="30687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D09331F-62EF-B7D6-C85F-07D4E2C66FE1}"/>
              </a:ext>
            </a:extLst>
          </p:cNvPr>
          <p:cNvSpPr txBox="1"/>
          <p:nvPr/>
        </p:nvSpPr>
        <p:spPr>
          <a:xfrm>
            <a:off x="7972259" y="3744310"/>
            <a:ext cx="3757626" cy="884070"/>
          </a:xfrm>
          <a:prstGeom prst="rect">
            <a:avLst/>
          </a:prstGeom>
          <a:solidFill>
            <a:schemeClr val="accent5">
              <a:lumMod val="20000"/>
              <a:lumOff val="80000"/>
            </a:schemeClr>
          </a:solidFill>
        </p:spPr>
        <p:txBody>
          <a:bodyPr wrap="square" lIns="144000" tIns="72000" rIns="72000" bIns="72000">
            <a:spAutoFit/>
          </a:bodyPr>
          <a:lstStyle/>
          <a:p>
            <a:pPr marL="0" lvl="1"/>
            <a:r>
              <a:rPr lang="en-GB" sz="1600" dirty="0"/>
              <a:t>What we achieve – competence outcomes</a:t>
            </a:r>
          </a:p>
          <a:p>
            <a:pPr marL="0" lvl="1"/>
            <a:r>
              <a:rPr lang="en-GB" sz="1600" dirty="0"/>
              <a:t>What we do – competences</a:t>
            </a:r>
          </a:p>
          <a:p>
            <a:pPr marL="0" lvl="1"/>
            <a:r>
              <a:rPr lang="en-GB" sz="1600" dirty="0"/>
              <a:t>What we have – assets</a:t>
            </a:r>
          </a:p>
        </p:txBody>
      </p:sp>
      <p:pic>
        <p:nvPicPr>
          <p:cNvPr id="2" name="Picture 1">
            <a:extLst>
              <a:ext uri="{FF2B5EF4-FFF2-40B4-BE49-F238E27FC236}">
                <a16:creationId xmlns:a16="http://schemas.microsoft.com/office/drawing/2014/main" id="{C067FFA2-6537-4B79-9DCB-03A8D20DE038}"/>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374696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20F458-6C05-2A06-B04D-8DC1783EC339}"/>
              </a:ext>
            </a:extLst>
          </p:cNvPr>
          <p:cNvSpPr txBox="1"/>
          <p:nvPr/>
        </p:nvSpPr>
        <p:spPr>
          <a:xfrm>
            <a:off x="108155" y="32022"/>
            <a:ext cx="11779045" cy="1446550"/>
          </a:xfrm>
          <a:prstGeom prst="rect">
            <a:avLst/>
          </a:prstGeom>
          <a:noFill/>
        </p:spPr>
        <p:txBody>
          <a:bodyPr wrap="square" rtlCol="0">
            <a:spAutoFit/>
          </a:bodyPr>
          <a:lstStyle/>
          <a:p>
            <a:r>
              <a:rPr lang="en-GB" sz="4400" dirty="0"/>
              <a:t>Example: Statements generated for a competitive advantage focused strategy</a:t>
            </a:r>
          </a:p>
        </p:txBody>
      </p:sp>
      <p:pic>
        <p:nvPicPr>
          <p:cNvPr id="6" name="Picture 2">
            <a:extLst>
              <a:ext uri="{FF2B5EF4-FFF2-40B4-BE49-F238E27FC236}">
                <a16:creationId xmlns:a16="http://schemas.microsoft.com/office/drawing/2014/main" id="{DFD359F2-210B-A507-04B0-27D283312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6660" y="1478572"/>
            <a:ext cx="6898680" cy="430194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8424D0A-BC0D-42CC-9035-7183F27E10B3}"/>
              </a:ext>
            </a:extLst>
          </p:cNvPr>
          <p:cNvPicPr>
            <a:picLocks noChangeAspect="1"/>
          </p:cNvPicPr>
          <p:nvPr/>
        </p:nvPicPr>
        <p:blipFill>
          <a:blip r:embed="rId3"/>
          <a:stretch>
            <a:fillRect/>
          </a:stretch>
        </p:blipFill>
        <p:spPr>
          <a:xfrm>
            <a:off x="108155" y="5746892"/>
            <a:ext cx="2883658" cy="1079086"/>
          </a:xfrm>
          <a:prstGeom prst="rect">
            <a:avLst/>
          </a:prstGeom>
        </p:spPr>
      </p:pic>
    </p:spTree>
    <p:extLst>
      <p:ext uri="{BB962C8B-B14F-4D97-AF65-F5344CB8AC3E}">
        <p14:creationId xmlns:p14="http://schemas.microsoft.com/office/powerpoint/2010/main" val="2446709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5FF1F0-F34F-583B-8CD4-0B9AB91B4DA5}"/>
              </a:ext>
            </a:extLst>
          </p:cNvPr>
          <p:cNvSpPr txBox="1"/>
          <p:nvPr/>
        </p:nvSpPr>
        <p:spPr>
          <a:xfrm>
            <a:off x="108155" y="32022"/>
            <a:ext cx="11779045" cy="1446550"/>
          </a:xfrm>
          <a:prstGeom prst="rect">
            <a:avLst/>
          </a:prstGeom>
          <a:noFill/>
        </p:spPr>
        <p:txBody>
          <a:bodyPr wrap="square" rtlCol="0">
            <a:spAutoFit/>
          </a:bodyPr>
          <a:lstStyle/>
          <a:p>
            <a:r>
              <a:rPr lang="en-GB" sz="4400" dirty="0"/>
              <a:t>Example: Statements classified into assets, competences and competence outcomes</a:t>
            </a:r>
          </a:p>
        </p:txBody>
      </p:sp>
      <p:grpSp>
        <p:nvGrpSpPr>
          <p:cNvPr id="6" name="Group 5">
            <a:extLst>
              <a:ext uri="{FF2B5EF4-FFF2-40B4-BE49-F238E27FC236}">
                <a16:creationId xmlns:a16="http://schemas.microsoft.com/office/drawing/2014/main" id="{264D3206-719E-BE34-965B-6983F8F2DFC3}"/>
              </a:ext>
            </a:extLst>
          </p:cNvPr>
          <p:cNvGrpSpPr/>
          <p:nvPr/>
        </p:nvGrpSpPr>
        <p:grpSpPr>
          <a:xfrm>
            <a:off x="3100855" y="1792851"/>
            <a:ext cx="7098890" cy="3598606"/>
            <a:chOff x="400050" y="2044700"/>
            <a:chExt cx="11391900" cy="4448175"/>
          </a:xfrm>
        </p:grpSpPr>
        <p:pic>
          <p:nvPicPr>
            <p:cNvPr id="7" name="Picture 2">
              <a:extLst>
                <a:ext uri="{FF2B5EF4-FFF2-40B4-BE49-F238E27FC236}">
                  <a16:creationId xmlns:a16="http://schemas.microsoft.com/office/drawing/2014/main" id="{D72F0D36-DBD0-1FE1-2C90-1161BC8F61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2044700"/>
              <a:ext cx="11391900" cy="44481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B458C35-FCD2-15CB-E947-F5875F8A080B}"/>
                </a:ext>
              </a:extLst>
            </p:cNvPr>
            <p:cNvSpPr txBox="1"/>
            <p:nvPr/>
          </p:nvSpPr>
          <p:spPr>
            <a:xfrm>
              <a:off x="1599161" y="3017014"/>
              <a:ext cx="6985910" cy="342394"/>
            </a:xfrm>
            <a:prstGeom prst="rect">
              <a:avLst/>
            </a:prstGeom>
            <a:noFill/>
          </p:spPr>
          <p:txBody>
            <a:bodyPr wrap="square">
              <a:spAutoFit/>
            </a:bodyPr>
            <a:lstStyle/>
            <a:p>
              <a:pPr algn="ctr"/>
              <a:r>
                <a:rPr lang="en-GB" sz="1100" b="0" i="1" dirty="0">
                  <a:solidFill>
                    <a:srgbClr val="000000"/>
                  </a:solidFill>
                  <a:effectLst/>
                  <a:latin typeface="Calibri" panose="020F0502020204030204" pitchFamily="34" charset="0"/>
                </a:rPr>
                <a:t>Most competences should be reformulated to start with “ABLE</a:t>
              </a:r>
              <a:r>
                <a:rPr lang="en-GB" sz="1200" b="0" i="1" dirty="0">
                  <a:solidFill>
                    <a:srgbClr val="000000"/>
                  </a:solidFill>
                  <a:effectLst/>
                  <a:latin typeface="Calibri" panose="020F0502020204030204" pitchFamily="34" charset="0"/>
                </a:rPr>
                <a:t>”</a:t>
              </a:r>
              <a:endParaRPr lang="en-GB" sz="1200" i="1" dirty="0"/>
            </a:p>
          </p:txBody>
        </p:sp>
        <p:cxnSp>
          <p:nvCxnSpPr>
            <p:cNvPr id="9" name="Straight Arrow Connector 8">
              <a:extLst>
                <a:ext uri="{FF2B5EF4-FFF2-40B4-BE49-F238E27FC236}">
                  <a16:creationId xmlns:a16="http://schemas.microsoft.com/office/drawing/2014/main" id="{1BFA0869-FF29-FB70-EACA-1758D89BFC22}"/>
                </a:ext>
              </a:extLst>
            </p:cNvPr>
            <p:cNvCxnSpPr>
              <a:cxnSpLocks/>
            </p:cNvCxnSpPr>
            <p:nvPr/>
          </p:nvCxnSpPr>
          <p:spPr>
            <a:xfrm flipH="1">
              <a:off x="3775046" y="3370263"/>
              <a:ext cx="1317071" cy="35401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4B89B7E5-1C8C-C1EB-CCEC-B16A66C55C64}"/>
                </a:ext>
              </a:extLst>
            </p:cNvPr>
            <p:cNvCxnSpPr>
              <a:cxnSpLocks/>
            </p:cNvCxnSpPr>
            <p:nvPr/>
          </p:nvCxnSpPr>
          <p:spPr>
            <a:xfrm>
              <a:off x="5092117" y="3370263"/>
              <a:ext cx="1459685" cy="354012"/>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grpSp>
      <p:sp>
        <p:nvSpPr>
          <p:cNvPr id="11" name="TextBox 10">
            <a:extLst>
              <a:ext uri="{FF2B5EF4-FFF2-40B4-BE49-F238E27FC236}">
                <a16:creationId xmlns:a16="http://schemas.microsoft.com/office/drawing/2014/main" id="{831CF55D-0304-3208-0DE7-0DF434340097}"/>
              </a:ext>
            </a:extLst>
          </p:cNvPr>
          <p:cNvSpPr txBox="1"/>
          <p:nvPr/>
        </p:nvSpPr>
        <p:spPr>
          <a:xfrm>
            <a:off x="1722049" y="4580163"/>
            <a:ext cx="1070265" cy="330072"/>
          </a:xfrm>
          <a:prstGeom prst="rect">
            <a:avLst/>
          </a:prstGeom>
          <a:noFill/>
        </p:spPr>
        <p:txBody>
          <a:bodyPr wrap="square" lIns="144000" tIns="72000" rIns="72000" bIns="72000">
            <a:spAutoFit/>
          </a:bodyPr>
          <a:lstStyle/>
          <a:p>
            <a:pPr marL="0" lvl="1" algn="ctr"/>
            <a:r>
              <a:rPr lang="en-GB" sz="1200" b="1" dirty="0"/>
              <a:t>Assets</a:t>
            </a:r>
          </a:p>
        </p:txBody>
      </p:sp>
      <p:sp>
        <p:nvSpPr>
          <p:cNvPr id="12" name="TextBox 11">
            <a:extLst>
              <a:ext uri="{FF2B5EF4-FFF2-40B4-BE49-F238E27FC236}">
                <a16:creationId xmlns:a16="http://schemas.microsoft.com/office/drawing/2014/main" id="{4FD2EDA8-3ADC-9AC5-449B-B592A9037B57}"/>
              </a:ext>
            </a:extLst>
          </p:cNvPr>
          <p:cNvSpPr txBox="1"/>
          <p:nvPr/>
        </p:nvSpPr>
        <p:spPr>
          <a:xfrm>
            <a:off x="1413510" y="1887158"/>
            <a:ext cx="1687345" cy="330072"/>
          </a:xfrm>
          <a:prstGeom prst="rect">
            <a:avLst/>
          </a:prstGeom>
          <a:solidFill>
            <a:srgbClr val="63CEEC"/>
          </a:solidFill>
        </p:spPr>
        <p:txBody>
          <a:bodyPr wrap="square" lIns="144000" tIns="72000" rIns="72000" bIns="72000">
            <a:spAutoFit/>
          </a:bodyPr>
          <a:lstStyle/>
          <a:p>
            <a:pPr marL="0" lvl="1" algn="ctr"/>
            <a:r>
              <a:rPr lang="en-GB" sz="1200" b="1" dirty="0"/>
              <a:t>Competence outcomes</a:t>
            </a:r>
          </a:p>
        </p:txBody>
      </p:sp>
      <p:sp>
        <p:nvSpPr>
          <p:cNvPr id="13" name="TextBox 12">
            <a:extLst>
              <a:ext uri="{FF2B5EF4-FFF2-40B4-BE49-F238E27FC236}">
                <a16:creationId xmlns:a16="http://schemas.microsoft.com/office/drawing/2014/main" id="{5B37E086-7E27-91CF-7B67-3E0CEFF4463B}"/>
              </a:ext>
            </a:extLst>
          </p:cNvPr>
          <p:cNvSpPr txBox="1"/>
          <p:nvPr/>
        </p:nvSpPr>
        <p:spPr>
          <a:xfrm>
            <a:off x="1662737" y="3262082"/>
            <a:ext cx="1188892" cy="330072"/>
          </a:xfrm>
          <a:prstGeom prst="rect">
            <a:avLst/>
          </a:prstGeom>
          <a:noFill/>
          <a:ln w="19050">
            <a:solidFill>
              <a:schemeClr val="tx1"/>
            </a:solidFill>
          </a:ln>
        </p:spPr>
        <p:txBody>
          <a:bodyPr wrap="square" lIns="144000" tIns="72000" rIns="72000" bIns="72000">
            <a:spAutoFit/>
          </a:bodyPr>
          <a:lstStyle/>
          <a:p>
            <a:pPr marL="0" lvl="1" algn="ctr"/>
            <a:r>
              <a:rPr lang="en-GB" sz="1200" b="1" dirty="0"/>
              <a:t>Competences</a:t>
            </a:r>
          </a:p>
        </p:txBody>
      </p:sp>
      <p:pic>
        <p:nvPicPr>
          <p:cNvPr id="2" name="Picture 1">
            <a:extLst>
              <a:ext uri="{FF2B5EF4-FFF2-40B4-BE49-F238E27FC236}">
                <a16:creationId xmlns:a16="http://schemas.microsoft.com/office/drawing/2014/main" id="{F73EEDCA-0A26-4F16-834A-9CABEAE21A04}"/>
              </a:ext>
            </a:extLst>
          </p:cNvPr>
          <p:cNvPicPr>
            <a:picLocks noChangeAspect="1"/>
          </p:cNvPicPr>
          <p:nvPr/>
        </p:nvPicPr>
        <p:blipFill>
          <a:blip r:embed="rId3"/>
          <a:stretch>
            <a:fillRect/>
          </a:stretch>
        </p:blipFill>
        <p:spPr>
          <a:xfrm>
            <a:off x="11882" y="5746892"/>
            <a:ext cx="2883658" cy="1079086"/>
          </a:xfrm>
          <a:prstGeom prst="rect">
            <a:avLst/>
          </a:prstGeom>
        </p:spPr>
      </p:pic>
    </p:spTree>
    <p:extLst>
      <p:ext uri="{BB962C8B-B14F-4D97-AF65-F5344CB8AC3E}">
        <p14:creationId xmlns:p14="http://schemas.microsoft.com/office/powerpoint/2010/main" val="2327128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F627DD-267F-DC98-74F2-184C72A9A086}"/>
              </a:ext>
            </a:extLst>
          </p:cNvPr>
          <p:cNvSpPr txBox="1"/>
          <p:nvPr/>
        </p:nvSpPr>
        <p:spPr>
          <a:xfrm>
            <a:off x="108156" y="32022"/>
            <a:ext cx="10207420" cy="1446550"/>
          </a:xfrm>
          <a:prstGeom prst="rect">
            <a:avLst/>
          </a:prstGeom>
          <a:noFill/>
        </p:spPr>
        <p:txBody>
          <a:bodyPr wrap="square" rtlCol="0">
            <a:spAutoFit/>
          </a:bodyPr>
          <a:lstStyle/>
          <a:p>
            <a:r>
              <a:rPr lang="en-GB" sz="4400" dirty="0"/>
              <a:t>Example: Focus on the most distinctive items and exploring their connectiveness </a:t>
            </a:r>
          </a:p>
        </p:txBody>
      </p:sp>
      <p:pic>
        <p:nvPicPr>
          <p:cNvPr id="6" name="Picture 2">
            <a:extLst>
              <a:ext uri="{FF2B5EF4-FFF2-40B4-BE49-F238E27FC236}">
                <a16:creationId xmlns:a16="http://schemas.microsoft.com/office/drawing/2014/main" id="{DB1CBB57-CD16-DF9E-94E3-72EC7EC5AD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199" y="1859268"/>
            <a:ext cx="6652033" cy="3565053"/>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705BDE73-4852-FACC-F81F-CE09332B3B32}"/>
              </a:ext>
            </a:extLst>
          </p:cNvPr>
          <p:cNvSpPr>
            <a:spLocks noGrp="1"/>
          </p:cNvSpPr>
          <p:nvPr>
            <p:ph idx="1"/>
          </p:nvPr>
        </p:nvSpPr>
        <p:spPr>
          <a:xfrm>
            <a:off x="432006" y="2601705"/>
            <a:ext cx="3200838" cy="2080178"/>
          </a:xfrm>
        </p:spPr>
        <p:txBody>
          <a:bodyPr>
            <a:noAutofit/>
          </a:bodyPr>
          <a:lstStyle/>
          <a:p>
            <a:pPr lvl="1">
              <a:buFont typeface="Arial" panose="020B0604020202020204" pitchFamily="34" charset="0"/>
              <a:buChar char="•"/>
            </a:pPr>
            <a:r>
              <a:rPr lang="en-GB" sz="1800" dirty="0"/>
              <a:t>The most distinctive items should be moved to the right</a:t>
            </a:r>
          </a:p>
          <a:p>
            <a:pPr lvl="1">
              <a:buFont typeface="Arial" panose="020B0604020202020204" pitchFamily="34" charset="0"/>
              <a:buChar char="•"/>
            </a:pPr>
            <a:r>
              <a:rPr lang="en-GB" sz="1800" dirty="0"/>
              <a:t>Connections between the identified items should be explored to identify the patterns of distinctiveness</a:t>
            </a:r>
            <a:endParaRPr lang="en-GB" sz="2000" dirty="0"/>
          </a:p>
        </p:txBody>
      </p:sp>
      <p:pic>
        <p:nvPicPr>
          <p:cNvPr id="2" name="Picture 1">
            <a:extLst>
              <a:ext uri="{FF2B5EF4-FFF2-40B4-BE49-F238E27FC236}">
                <a16:creationId xmlns:a16="http://schemas.microsoft.com/office/drawing/2014/main" id="{B5B7C494-5F1C-49F6-9E7F-80C8A7197EB7}"/>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928537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86CF4B-8F9F-FBC3-BD7B-B85D40DCFE2E}"/>
              </a:ext>
            </a:extLst>
          </p:cNvPr>
          <p:cNvSpPr txBox="1"/>
          <p:nvPr/>
        </p:nvSpPr>
        <p:spPr>
          <a:xfrm>
            <a:off x="108156" y="32022"/>
            <a:ext cx="10207420" cy="769441"/>
          </a:xfrm>
          <a:prstGeom prst="rect">
            <a:avLst/>
          </a:prstGeom>
          <a:noFill/>
        </p:spPr>
        <p:txBody>
          <a:bodyPr wrap="square" rtlCol="0">
            <a:spAutoFit/>
          </a:bodyPr>
          <a:lstStyle/>
          <a:p>
            <a:r>
              <a:rPr lang="en-GB" sz="4400" dirty="0"/>
              <a:t>Designing a Session</a:t>
            </a:r>
          </a:p>
        </p:txBody>
      </p:sp>
      <p:graphicFrame>
        <p:nvGraphicFramePr>
          <p:cNvPr id="6" name="Content Placeholder 3">
            <a:extLst>
              <a:ext uri="{FF2B5EF4-FFF2-40B4-BE49-F238E27FC236}">
                <a16:creationId xmlns:a16="http://schemas.microsoft.com/office/drawing/2014/main" id="{C4CCD7A8-290D-D20F-2416-A248D41206C5}"/>
              </a:ext>
            </a:extLst>
          </p:cNvPr>
          <p:cNvGraphicFramePr>
            <a:graphicFrameLocks noGrp="1"/>
          </p:cNvGraphicFramePr>
          <p:nvPr>
            <p:ph idx="1"/>
            <p:extLst>
              <p:ext uri="{D42A27DB-BD31-4B8C-83A1-F6EECF244321}">
                <p14:modId xmlns:p14="http://schemas.microsoft.com/office/powerpoint/2010/main" val="4124113692"/>
              </p:ext>
            </p:extLst>
          </p:nvPr>
        </p:nvGraphicFramePr>
        <p:xfrm>
          <a:off x="0" y="820288"/>
          <a:ext cx="11672887" cy="2449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DE1F02D-47ED-BB02-B742-06084E258962}"/>
              </a:ext>
            </a:extLst>
          </p:cNvPr>
          <p:cNvSpPr txBox="1"/>
          <p:nvPr/>
        </p:nvSpPr>
        <p:spPr>
          <a:xfrm flipH="1">
            <a:off x="2243138" y="3399327"/>
            <a:ext cx="2285999" cy="2031325"/>
          </a:xfrm>
          <a:prstGeom prst="rect">
            <a:avLst/>
          </a:prstGeom>
          <a:noFill/>
        </p:spPr>
        <p:txBody>
          <a:bodyPr wrap="square" rtlCol="0">
            <a:spAutoFit/>
          </a:bodyPr>
          <a:lstStyle/>
          <a:p>
            <a:pPr algn="ctr"/>
            <a:r>
              <a:rPr lang="en-GB" sz="1400" dirty="0"/>
              <a:t>Decide on what questions to </a:t>
            </a:r>
          </a:p>
          <a:p>
            <a:pPr algn="ctr"/>
            <a:r>
              <a:rPr lang="en-GB" sz="1400" dirty="0"/>
              <a:t>ask to guide participant responses.</a:t>
            </a:r>
          </a:p>
          <a:p>
            <a:pPr algn="ctr"/>
            <a:r>
              <a:rPr lang="en-GB" sz="1400" dirty="0"/>
              <a:t>Decide on which frameworks, if any, to use to organise responses.</a:t>
            </a:r>
          </a:p>
          <a:p>
            <a:pPr algn="ctr"/>
            <a:r>
              <a:rPr lang="en-GB" sz="1400" dirty="0"/>
              <a:t>Get clear on the ordering, timing and instructions for key activities.</a:t>
            </a:r>
          </a:p>
        </p:txBody>
      </p:sp>
      <p:sp>
        <p:nvSpPr>
          <p:cNvPr id="8" name="TextBox 7">
            <a:extLst>
              <a:ext uri="{FF2B5EF4-FFF2-40B4-BE49-F238E27FC236}">
                <a16:creationId xmlns:a16="http://schemas.microsoft.com/office/drawing/2014/main" id="{F3190EFA-0760-4D5E-7EF2-5FBAD17F2D17}"/>
              </a:ext>
            </a:extLst>
          </p:cNvPr>
          <p:cNvSpPr txBox="1"/>
          <p:nvPr/>
        </p:nvSpPr>
        <p:spPr>
          <a:xfrm flipH="1">
            <a:off x="4710113" y="3399326"/>
            <a:ext cx="2286000" cy="2031325"/>
          </a:xfrm>
          <a:prstGeom prst="rect">
            <a:avLst/>
          </a:prstGeom>
          <a:noFill/>
        </p:spPr>
        <p:txBody>
          <a:bodyPr wrap="square" rtlCol="0">
            <a:spAutoFit/>
          </a:bodyPr>
          <a:lstStyle/>
          <a:p>
            <a:pPr algn="ctr"/>
            <a:r>
              <a:rPr lang="en-GB" sz="1400" dirty="0"/>
              <a:t>Work with the sponsor to identify the</a:t>
            </a:r>
          </a:p>
          <a:p>
            <a:pPr algn="ctr"/>
            <a:r>
              <a:rPr lang="en-GB" sz="1400" dirty="0"/>
              <a:t>‘right’ people to be involved.</a:t>
            </a:r>
          </a:p>
          <a:p>
            <a:pPr algn="ctr"/>
            <a:r>
              <a:rPr lang="en-GB" sz="1400" dirty="0"/>
              <a:t>Think about the diversity of</a:t>
            </a:r>
          </a:p>
          <a:p>
            <a:pPr algn="ctr"/>
            <a:r>
              <a:rPr lang="en-GB" sz="1400" dirty="0"/>
              <a:t>inputs required in order to</a:t>
            </a:r>
          </a:p>
          <a:p>
            <a:pPr algn="ctr"/>
            <a:r>
              <a:rPr lang="en-GB" sz="1400" dirty="0"/>
              <a:t>achieve the best outcomes.</a:t>
            </a:r>
          </a:p>
          <a:p>
            <a:pPr algn="ctr"/>
            <a:r>
              <a:rPr lang="en-GB" sz="1400" dirty="0"/>
              <a:t>Provide a formal invite from</a:t>
            </a:r>
          </a:p>
          <a:p>
            <a:pPr algn="ctr"/>
            <a:r>
              <a:rPr lang="en-GB" sz="1400" dirty="0"/>
              <a:t>the session sponsor to</a:t>
            </a:r>
          </a:p>
          <a:p>
            <a:pPr algn="ctr"/>
            <a:r>
              <a:rPr lang="en-GB" sz="1400" dirty="0"/>
              <a:t>legitimise proceedings.</a:t>
            </a:r>
          </a:p>
        </p:txBody>
      </p:sp>
      <p:sp>
        <p:nvSpPr>
          <p:cNvPr id="9" name="TextBox 8">
            <a:extLst>
              <a:ext uri="{FF2B5EF4-FFF2-40B4-BE49-F238E27FC236}">
                <a16:creationId xmlns:a16="http://schemas.microsoft.com/office/drawing/2014/main" id="{404CA7FF-4E8F-5C0C-1AC1-F83436D51FDC}"/>
              </a:ext>
            </a:extLst>
          </p:cNvPr>
          <p:cNvSpPr txBox="1"/>
          <p:nvPr/>
        </p:nvSpPr>
        <p:spPr>
          <a:xfrm flipH="1">
            <a:off x="7200764" y="3399325"/>
            <a:ext cx="2285999" cy="2031325"/>
          </a:xfrm>
          <a:prstGeom prst="rect">
            <a:avLst/>
          </a:prstGeom>
          <a:noFill/>
        </p:spPr>
        <p:txBody>
          <a:bodyPr wrap="square" rtlCol="0">
            <a:spAutoFit/>
          </a:bodyPr>
          <a:lstStyle/>
          <a:p>
            <a:pPr algn="ctr"/>
            <a:r>
              <a:rPr lang="en-GB" sz="1400" dirty="0"/>
              <a:t>Decide on the role that technology and supporting </a:t>
            </a:r>
          </a:p>
          <a:p>
            <a:pPr algn="ctr"/>
            <a:r>
              <a:rPr lang="en-GB" sz="1400" dirty="0"/>
              <a:t>materials will play in running </a:t>
            </a:r>
          </a:p>
          <a:p>
            <a:pPr algn="ctr"/>
            <a:r>
              <a:rPr lang="en-GB" sz="1400" dirty="0"/>
              <a:t>the workshop.</a:t>
            </a:r>
          </a:p>
          <a:p>
            <a:pPr algn="ctr"/>
            <a:r>
              <a:rPr lang="en-GB" sz="1400" dirty="0"/>
              <a:t>Think about the needs of the session- the time available, abilities of participants, practicalities of logistics.</a:t>
            </a:r>
          </a:p>
          <a:p>
            <a:pPr algn="ctr"/>
            <a:r>
              <a:rPr lang="en-GB" sz="1400" dirty="0"/>
              <a:t>Own the organising task!</a:t>
            </a:r>
          </a:p>
        </p:txBody>
      </p:sp>
      <p:sp>
        <p:nvSpPr>
          <p:cNvPr id="10" name="TextBox 9">
            <a:extLst>
              <a:ext uri="{FF2B5EF4-FFF2-40B4-BE49-F238E27FC236}">
                <a16:creationId xmlns:a16="http://schemas.microsoft.com/office/drawing/2014/main" id="{E6174AB3-F232-1BD1-7811-1A4448DF66C1}"/>
              </a:ext>
            </a:extLst>
          </p:cNvPr>
          <p:cNvSpPr txBox="1"/>
          <p:nvPr/>
        </p:nvSpPr>
        <p:spPr>
          <a:xfrm flipH="1">
            <a:off x="7029452" y="820288"/>
            <a:ext cx="3043237" cy="954107"/>
          </a:xfrm>
          <a:prstGeom prst="rect">
            <a:avLst/>
          </a:prstGeom>
          <a:noFill/>
        </p:spPr>
        <p:txBody>
          <a:bodyPr wrap="square" rtlCol="0">
            <a:spAutoFit/>
          </a:bodyPr>
          <a:lstStyle/>
          <a:p>
            <a:r>
              <a:rPr lang="en-GB" sz="1400" dirty="0"/>
              <a:t>Work with the client to be</a:t>
            </a:r>
          </a:p>
          <a:p>
            <a:r>
              <a:rPr lang="en-GB" sz="1400" dirty="0"/>
              <a:t>crystal clear on the target outcomes, and benefits / limitations of the methods to be used.</a:t>
            </a:r>
          </a:p>
        </p:txBody>
      </p:sp>
      <p:pic>
        <p:nvPicPr>
          <p:cNvPr id="2" name="Picture 1">
            <a:extLst>
              <a:ext uri="{FF2B5EF4-FFF2-40B4-BE49-F238E27FC236}">
                <a16:creationId xmlns:a16="http://schemas.microsoft.com/office/drawing/2014/main" id="{BE943E8F-DF28-447D-85D8-59842C0B0B9C}"/>
              </a:ext>
            </a:extLst>
          </p:cNvPr>
          <p:cNvPicPr>
            <a:picLocks noChangeAspect="1"/>
          </p:cNvPicPr>
          <p:nvPr/>
        </p:nvPicPr>
        <p:blipFill>
          <a:blip r:embed="rId7"/>
          <a:stretch>
            <a:fillRect/>
          </a:stretch>
        </p:blipFill>
        <p:spPr>
          <a:xfrm>
            <a:off x="0" y="5769487"/>
            <a:ext cx="2883658" cy="1079086"/>
          </a:xfrm>
          <a:prstGeom prst="rect">
            <a:avLst/>
          </a:prstGeom>
        </p:spPr>
      </p:pic>
    </p:spTree>
    <p:extLst>
      <p:ext uri="{BB962C8B-B14F-4D97-AF65-F5344CB8AC3E}">
        <p14:creationId xmlns:p14="http://schemas.microsoft.com/office/powerpoint/2010/main" val="28712677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F1E47A-FCDC-299F-C571-3EBBCC7B7F25}"/>
              </a:ext>
            </a:extLst>
          </p:cNvPr>
          <p:cNvSpPr txBox="1"/>
          <p:nvPr/>
        </p:nvSpPr>
        <p:spPr>
          <a:xfrm>
            <a:off x="108156" y="32022"/>
            <a:ext cx="10207420" cy="769441"/>
          </a:xfrm>
          <a:prstGeom prst="rect">
            <a:avLst/>
          </a:prstGeom>
          <a:noFill/>
        </p:spPr>
        <p:txBody>
          <a:bodyPr wrap="square" rtlCol="0">
            <a:spAutoFit/>
          </a:bodyPr>
          <a:lstStyle/>
          <a:p>
            <a:r>
              <a:rPr lang="en-GB" sz="4400" dirty="0"/>
              <a:t>Mapping Process</a:t>
            </a:r>
          </a:p>
        </p:txBody>
      </p:sp>
      <p:pic>
        <p:nvPicPr>
          <p:cNvPr id="46" name="Content Placeholder 3">
            <a:extLst>
              <a:ext uri="{FF2B5EF4-FFF2-40B4-BE49-F238E27FC236}">
                <a16:creationId xmlns:a16="http://schemas.microsoft.com/office/drawing/2014/main" id="{7B06C21D-AF34-0147-0935-551898DC153B}"/>
              </a:ext>
            </a:extLst>
          </p:cNvPr>
          <p:cNvPicPr>
            <a:picLocks noGrp="1" noChangeAspect="1"/>
          </p:cNvPicPr>
          <p:nvPr>
            <p:ph idx="1"/>
          </p:nvPr>
        </p:nvPicPr>
        <p:blipFill rotWithShape="1">
          <a:blip r:embed="rId2" cstate="print">
            <a:grayscl/>
            <a:extLst>
              <a:ext uri="{28A0092B-C50C-407E-A947-70E740481C1C}">
                <a14:useLocalDpi xmlns:a14="http://schemas.microsoft.com/office/drawing/2010/main" val="0"/>
              </a:ext>
            </a:extLst>
          </a:blip>
          <a:srcRect t="12015"/>
          <a:stretch/>
        </p:blipFill>
        <p:spPr>
          <a:xfrm>
            <a:off x="1978805" y="801463"/>
            <a:ext cx="8507084" cy="4920231"/>
          </a:xfrm>
        </p:spPr>
      </p:pic>
      <p:pic>
        <p:nvPicPr>
          <p:cNvPr id="2" name="Picture 1">
            <a:extLst>
              <a:ext uri="{FF2B5EF4-FFF2-40B4-BE49-F238E27FC236}">
                <a16:creationId xmlns:a16="http://schemas.microsoft.com/office/drawing/2014/main" id="{A32AEE7F-C11B-4ED8-8260-1AB53A933F36}"/>
              </a:ext>
            </a:extLst>
          </p:cNvPr>
          <p:cNvPicPr>
            <a:picLocks noChangeAspect="1"/>
          </p:cNvPicPr>
          <p:nvPr/>
        </p:nvPicPr>
        <p:blipFill>
          <a:blip r:embed="rId3"/>
          <a:stretch>
            <a:fillRect/>
          </a:stretch>
        </p:blipFill>
        <p:spPr>
          <a:xfrm>
            <a:off x="0" y="5746892"/>
            <a:ext cx="2883658" cy="1079086"/>
          </a:xfrm>
          <a:prstGeom prst="rect">
            <a:avLst/>
          </a:prstGeom>
        </p:spPr>
      </p:pic>
    </p:spTree>
    <p:extLst>
      <p:ext uri="{BB962C8B-B14F-4D97-AF65-F5344CB8AC3E}">
        <p14:creationId xmlns:p14="http://schemas.microsoft.com/office/powerpoint/2010/main" val="2863301445"/>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609</TotalTime>
  <Words>2019</Words>
  <Application>Microsoft Office PowerPoint</Application>
  <PresentationFormat>Widescreen</PresentationFormat>
  <Paragraphs>163</Paragraphs>
  <Slides>27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Courier New</vt:lpstr>
      <vt:lpstr>Kogan Page</vt:lpstr>
      <vt:lpstr>Design Thinking and Innovation  BALM 6002  Design thinking-Innovative group mapping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story of the Landless Workers' Movement in Brazil and the formation of Canudos settlement</vt:lpstr>
      <vt:lpstr>A story of the Landless Workers' Movement in Brazil and the formation of Canudos settlement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Pepple, Dennis G. (Dr.)</cp:lastModifiedBy>
  <cp:revision>22</cp:revision>
  <dcterms:created xsi:type="dcterms:W3CDTF">2021-05-12T10:15:20Z</dcterms:created>
  <dcterms:modified xsi:type="dcterms:W3CDTF">2024-07-17T14:43:56Z</dcterms:modified>
</cp:coreProperties>
</file>