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8"/>
  </p:notesMasterIdLst>
  <p:sldIdLst>
    <p:sldId id="258" r:id="rId5"/>
    <p:sldId id="259" r:id="rId6"/>
    <p:sldId id="296" r:id="rId7"/>
    <p:sldId id="297" r:id="rId8"/>
    <p:sldId id="256" r:id="rId9"/>
    <p:sldId id="286" r:id="rId10"/>
    <p:sldId id="294" r:id="rId11"/>
    <p:sldId id="307" r:id="rId12"/>
    <p:sldId id="301" r:id="rId13"/>
    <p:sldId id="300" r:id="rId14"/>
    <p:sldId id="299" r:id="rId15"/>
    <p:sldId id="298" r:id="rId16"/>
    <p:sldId id="302" r:id="rId17"/>
    <p:sldId id="257" r:id="rId18"/>
    <p:sldId id="260" r:id="rId19"/>
    <p:sldId id="261" r:id="rId20"/>
    <p:sldId id="262" r:id="rId21"/>
    <p:sldId id="263" r:id="rId22"/>
    <p:sldId id="304" r:id="rId23"/>
    <p:sldId id="295" r:id="rId24"/>
    <p:sldId id="305" r:id="rId25"/>
    <p:sldId id="303" r:id="rId26"/>
    <p:sldId id="264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8190EB-C7EC-ACEB-8A49-FA37D203877E}" v="286" dt="2024-11-24T12:51:17.2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0510" autoAdjust="0"/>
  </p:normalViewPr>
  <p:slideViewPr>
    <p:cSldViewPr snapToGrid="0">
      <p:cViewPr>
        <p:scale>
          <a:sx n="92" d="100"/>
          <a:sy n="92" d="100"/>
        </p:scale>
        <p:origin x="120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741A0F-E851-48BB-97D7-D2E9D2556C32}" type="datetimeFigureOut">
              <a:rPr lang="en-US" smtClean="0"/>
              <a:t>11/27/2024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DE3FA3-6CD3-489E-A53C-BFD19A9C94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800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3FA3-6CD3-489E-A53C-BFD19A9C94E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6869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to the assignment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3FA3-6CD3-489E-A53C-BFD19A9C94E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8395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example: role play of shops, vets, doctors, dentist, cafes, hairdressers etc plus real life activities such as cooking, gardening, cleaning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B92CE7-B5B3-4D92-A60E-100B794D487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1851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you think of other benefits to providing engaging experiences?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3FA3-6CD3-489E-A53C-BFD19A9C94E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4799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Discussion-</a:t>
            </a:r>
          </a:p>
          <a:p>
            <a:r>
              <a:rPr lang="en-GB" dirty="0"/>
              <a:t>Content of previous lecture:</a:t>
            </a:r>
          </a:p>
          <a:p>
            <a:r>
              <a:rPr lang="en-GB" sz="1200" dirty="0">
                <a:solidFill>
                  <a:srgbClr val="0070C0"/>
                </a:solidFill>
              </a:rPr>
              <a:t>Providing safe and nurturing environments</a:t>
            </a:r>
          </a:p>
          <a:p>
            <a:r>
              <a:rPr lang="en-GB" sz="1200" dirty="0">
                <a:solidFill>
                  <a:srgbClr val="0070C0"/>
                </a:solidFill>
              </a:rPr>
              <a:t>Responding to the child's needs</a:t>
            </a:r>
          </a:p>
          <a:p>
            <a:r>
              <a:rPr lang="en-GB" sz="1200" dirty="0">
                <a:solidFill>
                  <a:srgbClr val="0070C0"/>
                </a:solidFill>
              </a:rPr>
              <a:t>Supporting brain development through interaction</a:t>
            </a:r>
          </a:p>
          <a:p>
            <a:r>
              <a:rPr lang="en-GB" sz="1200" dirty="0">
                <a:solidFill>
                  <a:srgbClr val="0070C0"/>
                </a:solidFill>
              </a:rPr>
              <a:t>Encouraging physical development</a:t>
            </a:r>
          </a:p>
          <a:p>
            <a:r>
              <a:rPr lang="en-GB" sz="1200" dirty="0">
                <a:solidFill>
                  <a:srgbClr val="0070C0"/>
                </a:solidFill>
              </a:rPr>
              <a:t>Supporting social and emotional growth</a:t>
            </a:r>
          </a:p>
          <a:p>
            <a:r>
              <a:rPr lang="en-GB" sz="1200" dirty="0">
                <a:solidFill>
                  <a:srgbClr val="0070C0"/>
                </a:solidFill>
              </a:rPr>
              <a:t>Prompting healthy habits and nutrition</a:t>
            </a:r>
          </a:p>
          <a:p>
            <a:r>
              <a:rPr lang="en-GB" sz="1200" dirty="0">
                <a:solidFill>
                  <a:srgbClr val="0070C0"/>
                </a:solidFill>
              </a:rPr>
              <a:t>Encouraging curiosity and exploration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3FA3-6CD3-489E-A53C-BFD19A9C94E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5842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Consider the role of the adult in sitting back and avoiding breaking the play cycle – </a:t>
            </a:r>
          </a:p>
          <a:p>
            <a:r>
              <a:rPr lang="en-GB" dirty="0"/>
              <a:t>Breaking the cycle could mean bringing a stop to the learning and taking away the ability to learn new things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3FA3-6CD3-489E-A53C-BFD19A9C94E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1211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3FA3-6CD3-489E-A53C-BFD19A9C94E0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683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207C0-086C-41F8-8469-3E8759DD18ED}" type="datetimeFigureOut">
              <a:rPr lang="en-US" smtClean="0"/>
              <a:t>11/27/2024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7F3C-CD90-4C38-88BA-D7D00A63A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233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207C0-086C-41F8-8469-3E8759DD18ED}" type="datetimeFigureOut">
              <a:rPr lang="en-US" smtClean="0"/>
              <a:t>11/27/2024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7F3C-CD90-4C38-88BA-D7D00A63A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313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207C0-086C-41F8-8469-3E8759DD18ED}" type="datetimeFigureOut">
              <a:rPr lang="en-US" smtClean="0"/>
              <a:t>11/27/2024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7F3C-CD90-4C38-88BA-D7D00A63A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782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207C0-086C-41F8-8469-3E8759DD18ED}" type="datetimeFigureOut">
              <a:rPr lang="en-US" smtClean="0"/>
              <a:t>11/27/2024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7F3C-CD90-4C38-88BA-D7D00A63A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786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207C0-086C-41F8-8469-3E8759DD18ED}" type="datetimeFigureOut">
              <a:rPr lang="en-US" smtClean="0"/>
              <a:t>11/27/2024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7F3C-CD90-4C38-88BA-D7D00A63A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071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207C0-086C-41F8-8469-3E8759DD18ED}" type="datetimeFigureOut">
              <a:rPr lang="en-US" smtClean="0"/>
              <a:t>11/27/2024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7F3C-CD90-4C38-88BA-D7D00A63A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495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207C0-086C-41F8-8469-3E8759DD18ED}" type="datetimeFigureOut">
              <a:rPr lang="en-US" smtClean="0"/>
              <a:t>11/27/2024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7F3C-CD90-4C38-88BA-D7D00A63A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441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207C0-086C-41F8-8469-3E8759DD18ED}" type="datetimeFigureOut">
              <a:rPr lang="en-US" smtClean="0"/>
              <a:t>11/27/2024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7F3C-CD90-4C38-88BA-D7D00A63A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570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207C0-086C-41F8-8469-3E8759DD18ED}" type="datetimeFigureOut">
              <a:rPr lang="en-US" smtClean="0"/>
              <a:t>11/27/2024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7F3C-CD90-4C38-88BA-D7D00A63A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332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207C0-086C-41F8-8469-3E8759DD18ED}" type="datetimeFigureOut">
              <a:rPr lang="en-US" smtClean="0"/>
              <a:t>11/27/2024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7F3C-CD90-4C38-88BA-D7D00A63A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236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207C0-086C-41F8-8469-3E8759DD18ED}" type="datetimeFigureOut">
              <a:rPr lang="en-US" smtClean="0"/>
              <a:t>11/27/2024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77F3C-CD90-4C38-88BA-D7D00A63A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207C0-086C-41F8-8469-3E8759DD18ED}" type="datetimeFigureOut">
              <a:rPr lang="en-US" smtClean="0"/>
              <a:t>11/27/2024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E77F3C-CD90-4C38-88BA-D7D00A63A4DB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278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VNNsN9IJkws?feature=oembed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e_04ZrNroTo?feature=oembed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tandfonline-com.ezproxy.uwtsd.ac.uk/doi/pdf/10.1080/03004279.2021.1930095?needAccess=true" TargetMode="External"/><Relationship Id="rId2" Type="http://schemas.openxmlformats.org/officeDocument/2006/relationships/hyperlink" Target="https://doi.org/10.1080/03004279.2021.1930095" TargetMode="Externa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files.eric.ed.gov/fulltext/ED539399.pdf" TargetMode="External"/><Relationship Id="rId3" Type="http://schemas.openxmlformats.org/officeDocument/2006/relationships/hyperlink" Target="https://www.theeducationpeople.org/blog/exploring-pedagogy-introducing-urie-bronfenbrenner/" TargetMode="External"/><Relationship Id="rId7" Type="http://schemas.openxmlformats.org/officeDocument/2006/relationships/hyperlink" Target="https://www.youtube.com/watch?v=dSacWWtto4E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e_04ZrNroTo" TargetMode="External"/><Relationship Id="rId5" Type="http://schemas.openxmlformats.org/officeDocument/2006/relationships/hyperlink" Target="https://www.thecuriosityapproach.com/blog/before-a-child-writes-their-name" TargetMode="External"/><Relationship Id="rId4" Type="http://schemas.openxmlformats.org/officeDocument/2006/relationships/hyperlink" Target="https://www.plasp.com/engagement#:~:text=Engagement%20is%20a%20state%20of,they%20are%20doing%20or%20experiencing." TargetMode="External"/><Relationship Id="rId9" Type="http://schemas.openxmlformats.org/officeDocument/2006/relationships/hyperlink" Target="https://www.youtube.com/watch?app=desktop&amp;v=VNNsN9IJkw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B88B6-9822-0432-7B9B-09720064F9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3158" y="2235200"/>
            <a:ext cx="9785684" cy="2387600"/>
          </a:xfrm>
        </p:spPr>
        <p:txBody>
          <a:bodyPr>
            <a:normAutofit fontScale="90000"/>
          </a:bodyPr>
          <a:lstStyle/>
          <a:p>
            <a:r>
              <a:rPr kumimoji="0" lang="en-GB" sz="6000" b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ECEY4005C:Y 1000 </a:t>
            </a:r>
            <a:r>
              <a:rPr lang="en-GB" sz="6000" b="1" dirty="0">
                <a:solidFill>
                  <a:schemeClr val="tx1"/>
                </a:solidFill>
                <a:ea typeface="+mn-ea"/>
              </a:rPr>
              <a:t>D</a:t>
            </a:r>
            <a:r>
              <a:rPr kumimoji="0" lang="en-GB" sz="6000" b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iwrnod</a:t>
            </a:r>
            <a:r>
              <a:rPr kumimoji="0" lang="en-GB" sz="6000" b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6000" b="1" dirty="0">
                <a:solidFill>
                  <a:schemeClr val="tx1"/>
                </a:solidFill>
                <a:ea typeface="+mn-ea"/>
              </a:rPr>
              <a:t>C</a:t>
            </a:r>
            <a:r>
              <a:rPr kumimoji="0" lang="en-GB" sz="6000" b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yntaf</a:t>
            </a:r>
            <a:br>
              <a:rPr kumimoji="0" lang="en-GB" sz="6000" b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kumimoji="0" lang="en-GB" sz="6000" b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6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ECEY4005: The First 1000 Days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800569-F785-1241-91D3-FDEF8EE816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777694"/>
            <a:ext cx="9235669" cy="990588"/>
          </a:xfrm>
        </p:spPr>
        <p:txBody>
          <a:bodyPr/>
          <a:lstStyle/>
          <a:p>
            <a:r>
              <a:rPr lang="en-GB" dirty="0" err="1"/>
              <a:t>Darlith</a:t>
            </a:r>
            <a:r>
              <a:rPr lang="en-GB" dirty="0"/>
              <a:t> 4- Engaging experiences</a:t>
            </a:r>
          </a:p>
          <a:p>
            <a:r>
              <a:rPr lang="en-GB" dirty="0"/>
              <a:t> </a:t>
            </a:r>
            <a:r>
              <a:rPr lang="en-GB" dirty="0">
                <a:solidFill>
                  <a:srgbClr val="0070C0"/>
                </a:solidFill>
              </a:rPr>
              <a:t>Lecture 4 – </a:t>
            </a:r>
            <a:r>
              <a:rPr lang="en-GB" dirty="0" err="1">
                <a:solidFill>
                  <a:srgbClr val="0070C0"/>
                </a:solidFill>
              </a:rPr>
              <a:t>Profiadau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difyr</a:t>
            </a: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8984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6CA-ECE6-E442-63CA-822DF91BF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Ailgapio</a:t>
            </a:r>
            <a:r>
              <a:rPr lang="en-GB" dirty="0"/>
              <a:t>                     </a:t>
            </a:r>
            <a:r>
              <a:rPr lang="en-GB" dirty="0">
                <a:solidFill>
                  <a:srgbClr val="0070C0"/>
                </a:solidFill>
              </a:rPr>
              <a:t>Recap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3002F-DA81-6CB2-178D-10CA677DC6E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oedolyn</a:t>
            </a:r>
            <a:r>
              <a:rPr lang="en-GB" dirty="0"/>
              <a:t> </a:t>
            </a:r>
            <a:r>
              <a:rPr lang="en-GB" dirty="0" err="1"/>
              <a:t>galluog</a:t>
            </a:r>
            <a:r>
              <a:rPr lang="en-GB" dirty="0"/>
              <a:t>?</a:t>
            </a:r>
          </a:p>
          <a:p>
            <a:r>
              <a:rPr lang="en-GB" dirty="0"/>
              <a:t>Pam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rol</a:t>
            </a:r>
            <a:r>
              <a:rPr lang="en-GB" dirty="0"/>
              <a:t> yr </a:t>
            </a:r>
            <a:r>
              <a:rPr lang="en-GB" dirty="0" err="1"/>
              <a:t>oedolyn</a:t>
            </a:r>
            <a:r>
              <a:rPr lang="en-GB" dirty="0"/>
              <a:t> </a:t>
            </a:r>
            <a:r>
              <a:rPr lang="en-GB" dirty="0" err="1"/>
              <a:t>galluog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1000 </a:t>
            </a:r>
            <a:r>
              <a:rPr lang="en-GB" dirty="0" err="1"/>
              <a:t>dirwnod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2C9245-2406-4ED9-4DE1-D6427172B9D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What is an enabling adult?</a:t>
            </a:r>
          </a:p>
          <a:p>
            <a:r>
              <a:rPr lang="en-GB" dirty="0">
                <a:solidFill>
                  <a:srgbClr val="0070C0"/>
                </a:solidFill>
              </a:rPr>
              <a:t>Why is the role of an enabling adult important in the first 1000 days?</a:t>
            </a:r>
            <a:endParaRPr lang="en-US" dirty="0">
              <a:solidFill>
                <a:srgbClr val="0070C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045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48127-6564-88C4-80A0-86475B15A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Theori</a:t>
            </a:r>
            <a:r>
              <a:rPr lang="en-GB" dirty="0"/>
              <a:t> </a:t>
            </a:r>
            <a:r>
              <a:rPr lang="en-GB" dirty="0" err="1"/>
              <a:t>ategol</a:t>
            </a:r>
            <a:r>
              <a:rPr lang="en-GB" dirty="0"/>
              <a:t>    </a:t>
            </a:r>
            <a:r>
              <a:rPr lang="en-GB" dirty="0">
                <a:solidFill>
                  <a:srgbClr val="0070C0"/>
                </a:solidFill>
              </a:rPr>
              <a:t>Supporting theory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50D3AE-304D-6788-7AE0-63DC51DCF3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solidFill>
                  <a:srgbClr val="0070C0"/>
                </a:solidFill>
              </a:rPr>
              <a:t>Pikler</a:t>
            </a:r>
            <a:endParaRPr lang="en-GB" sz="3200" dirty="0">
              <a:solidFill>
                <a:srgbClr val="0070C0"/>
              </a:solidFill>
            </a:endParaRPr>
          </a:p>
          <a:p>
            <a:r>
              <a:rPr lang="en-GB" sz="3200" dirty="0">
                <a:solidFill>
                  <a:srgbClr val="0070C0"/>
                </a:solidFill>
              </a:rPr>
              <a:t>Bowlby</a:t>
            </a:r>
          </a:p>
          <a:p>
            <a:r>
              <a:rPr lang="en-GB" sz="3200" dirty="0">
                <a:solidFill>
                  <a:srgbClr val="0070C0"/>
                </a:solidFill>
              </a:rPr>
              <a:t>Bronfenbrenner </a:t>
            </a:r>
            <a:endParaRPr lang="en-US" sz="3200" dirty="0">
              <a:solidFill>
                <a:srgbClr val="0070C0"/>
              </a:solidFill>
            </a:endParaRPr>
          </a:p>
        </p:txBody>
      </p:sp>
      <p:pic>
        <p:nvPicPr>
          <p:cNvPr id="5" name="Picture 2" descr="@playroomstories Emmi Pikler's 7 key principles Oskar's Wooden Ark Blogpost">
            <a:extLst>
              <a:ext uri="{FF2B5EF4-FFF2-40B4-BE49-F238E27FC236}">
                <a16:creationId xmlns:a16="http://schemas.microsoft.com/office/drawing/2014/main" id="{61896219-3F7C-F466-EBAA-34F21152D1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7029" y="2268541"/>
            <a:ext cx="3193324" cy="3193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D75D2C14-0409-5FBD-46C5-F791C4C005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" b="5165"/>
          <a:stretch/>
        </p:blipFill>
        <p:spPr bwMode="auto">
          <a:xfrm>
            <a:off x="7853082" y="1516456"/>
            <a:ext cx="3702773" cy="2969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1397166-CF8C-514C-24C5-62C8966BC98A}"/>
              </a:ext>
            </a:extLst>
          </p:cNvPr>
          <p:cNvSpPr txBox="1"/>
          <p:nvPr/>
        </p:nvSpPr>
        <p:spPr>
          <a:xfrm>
            <a:off x="9543376" y="4578684"/>
            <a:ext cx="25619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(The Education People, 2021)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7919654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B7AE7-7A53-AD4F-2AF7-583F3ADBB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181600" cy="1312421"/>
          </a:xfrm>
        </p:spPr>
        <p:txBody>
          <a:bodyPr/>
          <a:lstStyle/>
          <a:p>
            <a:r>
              <a:rPr lang="en-GB" dirty="0" err="1"/>
              <a:t>Ymgysylltu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D685B-B7B0-86D1-544B-5798EE03618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Mae </a:t>
            </a:r>
            <a:r>
              <a:rPr lang="en-US" dirty="0" err="1"/>
              <a:t>ymgysylltu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gyflwr</a:t>
            </a:r>
            <a:r>
              <a:rPr lang="en-US" dirty="0"/>
              <a:t> o </a:t>
            </a:r>
            <a:r>
              <a:rPr lang="en-US" dirty="0" err="1"/>
              <a:t>gymryd</a:t>
            </a:r>
            <a:r>
              <a:rPr lang="en-US" dirty="0"/>
              <a:t> </a:t>
            </a:r>
            <a:r>
              <a:rPr lang="en-US" dirty="0" err="1"/>
              <a:t>rhan</a:t>
            </a:r>
            <a:r>
              <a:rPr lang="en-US" dirty="0"/>
              <a:t> </a:t>
            </a:r>
            <a:r>
              <a:rPr lang="en-US" dirty="0" err="1"/>
              <a:t>wirioneddol</a:t>
            </a:r>
            <a:r>
              <a:rPr lang="en-US" dirty="0"/>
              <a:t> a </a:t>
            </a:r>
            <a:r>
              <a:rPr lang="en-US" dirty="0" err="1"/>
              <a:t>diddordeb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rhywbeth</a:t>
            </a:r>
            <a:r>
              <a:rPr lang="en-US" dirty="0"/>
              <a:t>. Mae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orau</a:t>
            </a:r>
            <a:r>
              <a:rPr lang="en-US" dirty="0"/>
              <a:t> pan </a:t>
            </a:r>
            <a:r>
              <a:rPr lang="en-US" dirty="0" err="1"/>
              <a:t>fyddant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ymwneud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ddwfn</a:t>
            </a:r>
            <a:r>
              <a:rPr lang="en-US" dirty="0"/>
              <a:t> </a:t>
            </a:r>
            <a:r>
              <a:rPr lang="en-US" dirty="0" err="1"/>
              <a:t>â'r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y </a:t>
            </a: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neu'n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brofi</a:t>
            </a:r>
            <a:r>
              <a:rPr lang="en-US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389C36-36E5-22B3-D7C3-A2E224AA40D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070C0"/>
                </a:solidFill>
                <a:effectLst/>
              </a:rPr>
              <a:t>Engagement is a state of being genuinely involved and interested in something. Children learn best when they are deeply engaged in what they are doing or experiencing.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0070C0"/>
                </a:solidFill>
              </a:rPr>
              <a:t>(PLASP, 2024)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82EB98-3969-7AAC-A004-28F926806FBC}"/>
              </a:ext>
            </a:extLst>
          </p:cNvPr>
          <p:cNvSpPr txBox="1"/>
          <p:nvPr/>
        </p:nvSpPr>
        <p:spPr>
          <a:xfrm>
            <a:off x="6019800" y="689757"/>
            <a:ext cx="33794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 Engagement 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7178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E1B7A7A-D33E-8068-EB95-EFF06E799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181600" cy="1126791"/>
          </a:xfrm>
        </p:spPr>
        <p:txBody>
          <a:bodyPr/>
          <a:lstStyle/>
          <a:p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difyr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C063953-14EB-816F-E4EF-505829BD57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32085"/>
            <a:ext cx="5181600" cy="4351338"/>
          </a:xfrm>
        </p:spPr>
        <p:txBody>
          <a:bodyPr>
            <a:normAutofit/>
          </a:bodyPr>
          <a:lstStyle/>
          <a:p>
            <a:r>
              <a:rPr lang="en-US" sz="2400" dirty="0" err="1"/>
              <a:t>Gweithgareddau</a:t>
            </a:r>
            <a:r>
              <a:rPr lang="en-US" sz="2400" dirty="0"/>
              <a:t> a </a:t>
            </a:r>
            <a:r>
              <a:rPr lang="en-US" sz="2400" dirty="0" err="1"/>
              <a:t>rhyngweithiadau</a:t>
            </a:r>
            <a:r>
              <a:rPr lang="en-US" sz="2400" dirty="0"/>
              <a:t> </a:t>
            </a:r>
            <a:r>
              <a:rPr lang="en-US" sz="2400" dirty="0" err="1"/>
              <a:t>sy'n</a:t>
            </a:r>
            <a:r>
              <a:rPr lang="en-US" sz="2400" dirty="0"/>
              <a:t> </a:t>
            </a:r>
            <a:r>
              <a:rPr lang="en-US" sz="2400" dirty="0" err="1"/>
              <a:t>ysgogi</a:t>
            </a:r>
            <a:r>
              <a:rPr lang="en-US" sz="2400" dirty="0"/>
              <a:t> </a:t>
            </a:r>
            <a:r>
              <a:rPr lang="en-US" sz="2400" dirty="0" err="1"/>
              <a:t>gwahanol</a:t>
            </a:r>
            <a:r>
              <a:rPr lang="en-US" sz="2400" dirty="0"/>
              <a:t> </a:t>
            </a:r>
            <a:r>
              <a:rPr lang="en-US" sz="2400" dirty="0" err="1"/>
              <a:t>feysydd</a:t>
            </a:r>
            <a:r>
              <a:rPr lang="en-US" sz="2400" dirty="0"/>
              <a:t> </a:t>
            </a:r>
            <a:r>
              <a:rPr lang="en-US" sz="2400" dirty="0" err="1"/>
              <a:t>datblygiad</a:t>
            </a:r>
            <a:endParaRPr lang="en-US" sz="2400" dirty="0"/>
          </a:p>
          <a:p>
            <a:r>
              <a:rPr lang="en-US" sz="2400" dirty="0" err="1"/>
              <a:t>Mae'r</a:t>
            </a:r>
            <a:r>
              <a:rPr lang="en-US" sz="2400" dirty="0"/>
              <a:t> </a:t>
            </a:r>
            <a:r>
              <a:rPr lang="en-US" sz="2400" dirty="0" err="1"/>
              <a:t>profiadau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cynnwys</a:t>
            </a:r>
            <a:r>
              <a:rPr lang="en-US" sz="2400" dirty="0"/>
              <a:t> </a:t>
            </a:r>
            <a:r>
              <a:rPr lang="en-US" sz="2400" dirty="0" err="1"/>
              <a:t>cyfranogwyr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weithredol</a:t>
            </a:r>
            <a:r>
              <a:rPr lang="en-US" sz="2400" dirty="0"/>
              <a:t> </a:t>
            </a:r>
          </a:p>
          <a:p>
            <a:r>
              <a:rPr lang="en-US" sz="2400" dirty="0" err="1"/>
              <a:t>Maent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ymgorffori</a:t>
            </a:r>
            <a:r>
              <a:rPr lang="en-US" sz="2400" dirty="0"/>
              <a:t> </a:t>
            </a:r>
            <a:r>
              <a:rPr lang="en-US" sz="2400" dirty="0" err="1"/>
              <a:t>synhwyrau</a:t>
            </a:r>
            <a:r>
              <a:rPr lang="en-US" sz="2400" dirty="0"/>
              <a:t> </a:t>
            </a:r>
            <a:r>
              <a:rPr lang="en-US" sz="2400" dirty="0" err="1"/>
              <a:t>lluosog</a:t>
            </a:r>
            <a:endParaRPr lang="en-US" sz="24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60334C-79BD-513F-5ABC-39BA6873C4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32085"/>
            <a:ext cx="5181600" cy="435133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Activities and interactions that stimulate different areas of development</a:t>
            </a:r>
          </a:p>
          <a:p>
            <a:r>
              <a:rPr lang="en-GB" sz="2400" dirty="0">
                <a:solidFill>
                  <a:srgbClr val="0070C0"/>
                </a:solidFill>
              </a:rPr>
              <a:t>These experiences actively involve participants </a:t>
            </a:r>
          </a:p>
          <a:p>
            <a:r>
              <a:rPr lang="en-GB" sz="2400" dirty="0">
                <a:solidFill>
                  <a:srgbClr val="0070C0"/>
                </a:solidFill>
              </a:rPr>
              <a:t>They incorporate multiple senses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0070C0"/>
                </a:solidFill>
              </a:rPr>
              <a:t>(PLASP, 2024)</a:t>
            </a:r>
          </a:p>
          <a:p>
            <a:endParaRPr lang="en-GB" sz="2400" dirty="0">
              <a:solidFill>
                <a:srgbClr val="0070C0"/>
              </a:solidFill>
            </a:endParaRPr>
          </a:p>
          <a:p>
            <a:endParaRPr lang="en-GB" sz="2000" dirty="0">
              <a:solidFill>
                <a:srgbClr val="0070C0"/>
              </a:solidFill>
            </a:endParaRPr>
          </a:p>
          <a:p>
            <a:endParaRPr lang="en-US" sz="2400" dirty="0">
              <a:solidFill>
                <a:srgbClr val="0070C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1929A3-4F5A-8672-B5A3-138E3718E02C}"/>
              </a:ext>
            </a:extLst>
          </p:cNvPr>
          <p:cNvSpPr txBox="1"/>
          <p:nvPr/>
        </p:nvSpPr>
        <p:spPr>
          <a:xfrm>
            <a:off x="6172200" y="574577"/>
            <a:ext cx="52613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Engaging experiences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3747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7D0BCAF-323D-4138-8D7B-7F59243E4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Difyr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Engaging Experiences in the Early Years</a:t>
            </a:r>
            <a:r>
              <a:rPr lang="en-GB" dirty="0"/>
              <a:t>
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B64B6F4-F76C-4903-A063-7063BAAD3F3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Dylai'r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gynigiwn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bwrpasol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ystyrlon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Dylent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annibyniaeth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plant,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chynnig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risg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her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chyfleoedd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brofi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llwyddiant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daith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Dylent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gwreiddio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cyd-destunau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go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dilys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lefelau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dwfn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gyfranogiad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chyfnodau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hir 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gweithredol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di-dor.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(Welsh Government, 2022)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7C5380-9C6D-4D73-9387-DF86D15D7F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experiences we offer in the early years should be hands-on, purposeful and meaningful to the child. </a:t>
            </a:r>
          </a:p>
          <a:p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should encourage children’s independence, and offer risk, challenge and opportunities to experience success along the learning journey.</a:t>
            </a:r>
          </a:p>
          <a:p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should be rooted in real-life, authentic contexts, to engage children in deep levels of involvement and long periods of uninterrupted active learning.</a:t>
            </a:r>
          </a:p>
        </p:txBody>
      </p:sp>
    </p:spTree>
    <p:extLst>
      <p:ext uri="{BB962C8B-B14F-4D97-AF65-F5344CB8AC3E}">
        <p14:creationId xmlns:p14="http://schemas.microsoft.com/office/powerpoint/2010/main" val="1725003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3">
            <a:extLst>
              <a:ext uri="{FF2B5EF4-FFF2-40B4-BE49-F238E27FC236}">
                <a16:creationId xmlns:a16="http://schemas.microsoft.com/office/drawing/2014/main" id="{3DAB84DD-4A76-B3E6-C799-56358EE1D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Difyr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Engaging Experiences in the Early Years </a:t>
            </a:r>
            <a:r>
              <a:rPr lang="en-GB" dirty="0"/>
              <a:t>
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FC7EF-5CB8-1744-1C48-0C3D50E2FBE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400" dirty="0" err="1"/>
              <a:t>dylid</a:t>
            </a:r>
            <a:r>
              <a:rPr lang="en-GB" sz="2400" dirty="0"/>
              <a:t> </a:t>
            </a:r>
            <a:r>
              <a:rPr lang="en-GB" sz="2400" dirty="0" err="1"/>
              <a:t>cefnogi</a:t>
            </a:r>
            <a:r>
              <a:rPr lang="en-GB" sz="2400" dirty="0"/>
              <a:t> </a:t>
            </a:r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cyfannol</a:t>
            </a:r>
            <a:r>
              <a:rPr lang="en-GB" sz="2400" dirty="0"/>
              <a:t> plant,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helpu</a:t>
            </a:r>
            <a:r>
              <a:rPr lang="en-GB" sz="2400" dirty="0"/>
              <a:t> plant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wneud</a:t>
            </a:r>
            <a:r>
              <a:rPr lang="en-GB" sz="2400" dirty="0"/>
              <a:t> </a:t>
            </a:r>
            <a:r>
              <a:rPr lang="en-GB" sz="2400" dirty="0" err="1"/>
              <a:t>cysylltiadau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draws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profiadau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dylai</a:t>
            </a:r>
            <a:r>
              <a:rPr lang="en-GB" sz="2400" dirty="0"/>
              <a:t> plant </a:t>
            </a:r>
            <a:r>
              <a:rPr lang="en-GB" sz="2400" dirty="0" err="1"/>
              <a:t>gael</a:t>
            </a:r>
            <a:r>
              <a:rPr lang="en-GB" sz="2400" dirty="0"/>
              <a:t> </a:t>
            </a:r>
            <a:r>
              <a:rPr lang="en-GB" sz="2400" dirty="0" err="1"/>
              <a:t>amrywiaeth</a:t>
            </a:r>
            <a:r>
              <a:rPr lang="en-GB" sz="2400" dirty="0"/>
              <a:t> o </a:t>
            </a:r>
            <a:r>
              <a:rPr lang="en-GB" sz="2400" dirty="0" err="1"/>
              <a:t>gyfleoedd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arbrofi</a:t>
            </a:r>
            <a:r>
              <a:rPr lang="en-GB" sz="2400" dirty="0"/>
              <a:t> ag </a:t>
            </a:r>
            <a:r>
              <a:rPr lang="en-GB" sz="2400" dirty="0" err="1"/>
              <a:t>amrywiaeth</a:t>
            </a:r>
            <a:r>
              <a:rPr lang="en-GB" sz="2400" dirty="0"/>
              <a:t> o offer a </a:t>
            </a:r>
            <a:r>
              <a:rPr lang="en-GB" sz="2400" dirty="0" err="1"/>
              <a:t>defnyddiau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wneud</a:t>
            </a:r>
            <a:r>
              <a:rPr lang="en-GB" sz="2400" dirty="0"/>
              <a:t> </a:t>
            </a:r>
            <a:r>
              <a:rPr lang="en-GB" sz="2400" dirty="0" err="1"/>
              <a:t>marciau</a:t>
            </a:r>
            <a:endParaRPr lang="en-GB" sz="2400" dirty="0"/>
          </a:p>
          <a:p>
            <a:r>
              <a:rPr lang="en-GB" sz="2400" dirty="0" err="1"/>
              <a:t>Dylai</a:t>
            </a:r>
            <a:r>
              <a:rPr lang="en-GB" sz="2400" dirty="0"/>
              <a:t> </a:t>
            </a:r>
            <a:r>
              <a:rPr lang="en-GB" sz="2400" dirty="0" err="1"/>
              <a:t>pob</a:t>
            </a:r>
            <a:r>
              <a:rPr lang="en-GB" sz="2400" dirty="0"/>
              <a:t> </a:t>
            </a:r>
            <a:r>
              <a:rPr lang="en-GB" sz="2400" dirty="0" err="1"/>
              <a:t>plentyn</a:t>
            </a:r>
            <a:r>
              <a:rPr lang="en-GB" sz="2400" dirty="0"/>
              <a:t> </a:t>
            </a:r>
            <a:r>
              <a:rPr lang="en-GB" sz="2400" dirty="0" err="1"/>
              <a:t>gael</a:t>
            </a:r>
            <a:r>
              <a:rPr lang="en-GB" sz="2400" dirty="0"/>
              <a:t> </a:t>
            </a:r>
            <a:r>
              <a:rPr lang="en-GB" sz="2400" dirty="0" err="1"/>
              <a:t>profiadau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hyrwyddo</a:t>
            </a:r>
            <a:r>
              <a:rPr lang="en-GB" sz="2400" dirty="0"/>
              <a:t> </a:t>
            </a:r>
            <a:r>
              <a:rPr lang="en-GB" sz="2400" dirty="0" err="1"/>
              <a:t>mwynhad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gweithgarwch</a:t>
            </a:r>
            <a:r>
              <a:rPr lang="en-GB" sz="2400" dirty="0"/>
              <a:t> </a:t>
            </a:r>
            <a:r>
              <a:rPr lang="en-GB" sz="2400" dirty="0" err="1"/>
              <a:t>corfforol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Dylai</a:t>
            </a:r>
            <a:r>
              <a:rPr lang="en-GB" sz="2400" dirty="0"/>
              <a:t> </a:t>
            </a:r>
            <a:r>
              <a:rPr lang="en-GB" sz="2400" dirty="0" err="1"/>
              <a:t>profiad</a:t>
            </a:r>
            <a:r>
              <a:rPr lang="en-GB" sz="2400" dirty="0"/>
              <a:t> </a:t>
            </a:r>
            <a:r>
              <a:rPr lang="en-GB" sz="2400" dirty="0" err="1"/>
              <a:t>helpu</a:t>
            </a:r>
            <a:r>
              <a:rPr lang="en-GB" sz="2400" dirty="0"/>
              <a:t> plant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asesu</a:t>
            </a:r>
            <a:r>
              <a:rPr lang="en-GB" sz="2400" dirty="0"/>
              <a:t> a </a:t>
            </a:r>
            <a:r>
              <a:rPr lang="en-GB" sz="2400" dirty="0" err="1"/>
              <a:t>rheoli</a:t>
            </a:r>
            <a:r>
              <a:rPr lang="en-GB" sz="2400" dirty="0"/>
              <a:t> </a:t>
            </a:r>
            <a:r>
              <a:rPr lang="en-GB" sz="2400" dirty="0" err="1"/>
              <a:t>risg</a:t>
            </a:r>
            <a:r>
              <a:rPr lang="en-GB" sz="2400" dirty="0"/>
              <a:t>,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helpu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feddwl</a:t>
            </a:r>
            <a:r>
              <a:rPr lang="en-GB" sz="2400" dirty="0"/>
              <a:t>, </a:t>
            </a:r>
            <a:r>
              <a:rPr lang="en-GB" sz="2400" dirty="0" err="1"/>
              <a:t>cynllunio</a:t>
            </a:r>
            <a:r>
              <a:rPr lang="en-GB" sz="2400" dirty="0"/>
              <a:t> a </a:t>
            </a:r>
            <a:r>
              <a:rPr lang="en-GB" sz="2400" dirty="0" err="1"/>
              <a:t>gwneud</a:t>
            </a:r>
            <a:r>
              <a:rPr lang="en-GB" sz="2400" dirty="0"/>
              <a:t> </a:t>
            </a:r>
            <a:r>
              <a:rPr lang="en-GB" sz="2400" dirty="0" err="1"/>
              <a:t>penderfyniadau</a:t>
            </a:r>
            <a:r>
              <a:rPr lang="en-GB" sz="2400" dirty="0"/>
              <a:t> am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symudiadau</a:t>
            </a:r>
            <a:r>
              <a:rPr lang="en-GB" sz="2400" dirty="0"/>
              <a:t> </a:t>
            </a:r>
            <a:r>
              <a:rPr lang="en-GB" sz="2400" dirty="0" err="1"/>
              <a:t>a’u</a:t>
            </a:r>
            <a:r>
              <a:rPr lang="en-GB" sz="2400" dirty="0"/>
              <a:t> </a:t>
            </a:r>
            <a:r>
              <a:rPr lang="en-GB" sz="2400" dirty="0" err="1"/>
              <a:t>gweithredoedd</a:t>
            </a:r>
            <a:r>
              <a:rPr lang="en-GB" sz="2400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2951A3-53F5-F15F-E8DE-A90951F3EE8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should support holistic child development, helping children to make connections across their learning experiences.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children should have a variety of opportunities to experiment with a range of mark–making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All children should have experiences that promote enjoyment in physical activity.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Experience should help children to gauge and manage risk, supporting them to think, plan and make decisions about their movements and actions. 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(Welsh government, 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6609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7037D-94A3-B708-72C0-03283D32E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45" y="287514"/>
            <a:ext cx="12364154" cy="1255007"/>
          </a:xfrm>
        </p:spPr>
        <p:txBody>
          <a:bodyPr>
            <a:normAutofit fontScale="90000"/>
          </a:bodyPr>
          <a:lstStyle/>
          <a:p>
            <a:r>
              <a:rPr lang="en-US" err="1">
                <a:ea typeface="+mj-lt"/>
                <a:cs typeface="+mj-lt"/>
              </a:rPr>
              <a:t>Profiadau</a:t>
            </a:r>
            <a:r>
              <a:rPr lang="en-US" dirty="0">
                <a:ea typeface="+mj-lt"/>
                <a:cs typeface="+mj-lt"/>
              </a:rPr>
              <a:t> </a:t>
            </a:r>
            <a:r>
              <a:rPr lang="en-US" err="1">
                <a:ea typeface="+mj-lt"/>
                <a:cs typeface="+mj-lt"/>
              </a:rPr>
              <a:t>sy'n</a:t>
            </a:r>
            <a:r>
              <a:rPr lang="en-US" dirty="0">
                <a:ea typeface="+mj-lt"/>
                <a:cs typeface="+mj-lt"/>
              </a:rPr>
              <a:t> </a:t>
            </a:r>
            <a:r>
              <a:rPr lang="en-US" err="1">
                <a:ea typeface="+mj-lt"/>
                <a:cs typeface="+mj-lt"/>
              </a:rPr>
              <a:t>Adeiladu</a:t>
            </a:r>
            <a:r>
              <a:rPr lang="en-US" dirty="0">
                <a:ea typeface="+mj-lt"/>
                <a:cs typeface="+mj-lt"/>
              </a:rPr>
              <a:t> </a:t>
            </a:r>
            <a:r>
              <a:rPr lang="en-US" err="1">
                <a:ea typeface="+mj-lt"/>
                <a:cs typeface="+mj-lt"/>
              </a:rPr>
              <a:t>Pensaernïaeth</a:t>
            </a:r>
            <a:r>
              <a:rPr lang="en-US" dirty="0">
                <a:ea typeface="+mj-lt"/>
                <a:cs typeface="+mj-lt"/>
              </a:rPr>
              <a:t> yr </a:t>
            </a:r>
            <a:r>
              <a:rPr lang="en-US" err="1">
                <a:ea typeface="+mj-lt"/>
                <a:cs typeface="+mj-lt"/>
              </a:rPr>
              <a:t>Ymennydd</a:t>
            </a:r>
            <a:br>
              <a:rPr lang="en-US" dirty="0">
                <a:solidFill>
                  <a:srgbClr val="0F0F0F"/>
                </a:solidFill>
                <a:latin typeface="Arial"/>
                <a:ea typeface="Roboto"/>
                <a:cs typeface="Roboto"/>
              </a:rPr>
            </a:br>
            <a:r>
              <a:rPr lang="en-US" dirty="0">
                <a:solidFill>
                  <a:srgbClr val="0070C0"/>
                </a:solidFill>
                <a:latin typeface="Arial"/>
                <a:ea typeface="Roboto"/>
                <a:cs typeface="Roboto"/>
              </a:rPr>
              <a:t>Experiences Build Brain Architecture</a:t>
            </a:r>
            <a:endParaRPr lang="en-US" dirty="0">
              <a:solidFill>
                <a:srgbClr val="0070C0"/>
              </a:solidFill>
              <a:latin typeface="Arial"/>
              <a:cs typeface="Arial"/>
            </a:endParaRPr>
          </a:p>
        </p:txBody>
      </p:sp>
      <p:pic>
        <p:nvPicPr>
          <p:cNvPr id="5" name="Online Media 4" title="1. Experiences Build Brain Architecture">
            <a:hlinkClick r:id="" action="ppaction://media"/>
            <a:extLst>
              <a:ext uri="{FF2B5EF4-FFF2-40B4-BE49-F238E27FC236}">
                <a16:creationId xmlns:a16="http://schemas.microsoft.com/office/drawing/2014/main" id="{56C246C1-2F2A-F4E6-FA43-B73C522672C0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757311" y="1541994"/>
            <a:ext cx="6677377" cy="382340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FCCE9A-09E6-6949-F8B7-A1881D3F3662}"/>
              </a:ext>
            </a:extLst>
          </p:cNvPr>
          <p:cNvSpPr txBox="1"/>
          <p:nvPr/>
        </p:nvSpPr>
        <p:spPr>
          <a:xfrm>
            <a:off x="2297545" y="5384030"/>
            <a:ext cx="31594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Arial"/>
              </a:rPr>
              <a:t>(Harvard University, 2011)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5892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F4CA2-802C-FA05-9C73-19C61F091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Engreifftiau</a:t>
            </a:r>
            <a:r>
              <a:rPr lang="en-GB" dirty="0"/>
              <a:t> o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Difyr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Examples of Engaging Activities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33F19-8E74-8D38-AEE7-66BF61DDEE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41537"/>
            <a:ext cx="5181600" cy="4351338"/>
          </a:xfrm>
        </p:spPr>
        <p:txBody>
          <a:bodyPr>
            <a:normAutofit/>
          </a:bodyPr>
          <a:lstStyle/>
          <a:p>
            <a:r>
              <a:rPr lang="en-US" sz="2400" dirty="0" err="1"/>
              <a:t>Chwarae</a:t>
            </a:r>
            <a:r>
              <a:rPr lang="en-US" sz="2400" dirty="0"/>
              <a:t> </a:t>
            </a:r>
            <a:r>
              <a:rPr lang="en-US" sz="2400" dirty="0" err="1"/>
              <a:t>Synhwyraidd</a:t>
            </a:r>
            <a:endParaRPr lang="en-US" sz="2400" dirty="0"/>
          </a:p>
          <a:p>
            <a:r>
              <a:rPr lang="en-US" sz="2400" dirty="0" err="1"/>
              <a:t>Chwarae</a:t>
            </a:r>
            <a:r>
              <a:rPr lang="en-US" sz="2400" dirty="0"/>
              <a:t> </a:t>
            </a:r>
            <a:r>
              <a:rPr lang="en-US" sz="2400" dirty="0" err="1"/>
              <a:t>Rôl</a:t>
            </a:r>
            <a:endParaRPr lang="en-US" sz="2400" dirty="0"/>
          </a:p>
          <a:p>
            <a:r>
              <a:rPr lang="en-US" sz="2400" dirty="0" err="1"/>
              <a:t>Archwilio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yr </a:t>
            </a:r>
            <a:r>
              <a:rPr lang="en-US" sz="2400" dirty="0" err="1"/>
              <a:t>awyr</a:t>
            </a:r>
            <a:r>
              <a:rPr lang="en-US" sz="2400" dirty="0"/>
              <a:t> </a:t>
            </a:r>
            <a:r>
              <a:rPr lang="en-US" sz="2400" dirty="0" err="1"/>
              <a:t>agored</a:t>
            </a:r>
            <a:endParaRPr lang="en-US" sz="2400" dirty="0"/>
          </a:p>
          <a:p>
            <a:r>
              <a:rPr lang="en-US" sz="2400" dirty="0" err="1"/>
              <a:t>Arbrofion</a:t>
            </a:r>
            <a:r>
              <a:rPr lang="en-US" sz="2400" dirty="0"/>
              <a:t> </a:t>
            </a:r>
            <a:r>
              <a:rPr lang="en-US" sz="2400" dirty="0" err="1"/>
              <a:t>gwyddoniaeth</a:t>
            </a:r>
            <a:endParaRPr lang="en-US" sz="2400" dirty="0"/>
          </a:p>
          <a:p>
            <a:r>
              <a:rPr lang="en-US" sz="2400" dirty="0" err="1"/>
              <a:t>Gweithgareddau</a:t>
            </a:r>
            <a:r>
              <a:rPr lang="en-US" sz="2400" dirty="0"/>
              <a:t> iechyd a </a:t>
            </a:r>
            <a:r>
              <a:rPr lang="en-US" sz="2400" dirty="0" err="1"/>
              <a:t>lles</a:t>
            </a:r>
            <a:endParaRPr lang="en-US" sz="2400" dirty="0"/>
          </a:p>
          <a:p>
            <a:r>
              <a:rPr lang="en-US" sz="2400" dirty="0" err="1"/>
              <a:t>Gweithgareddau</a:t>
            </a:r>
            <a:r>
              <a:rPr lang="en-US" sz="2400" dirty="0"/>
              <a:t> </a:t>
            </a:r>
            <a:r>
              <a:rPr lang="en-US" sz="2400" dirty="0" err="1"/>
              <a:t>corfforol</a:t>
            </a:r>
            <a:endParaRPr lang="en-US" sz="2400" dirty="0"/>
          </a:p>
          <a:p>
            <a:r>
              <a:rPr lang="en-US" sz="2400" dirty="0" err="1"/>
              <a:t>Gweithgareddau</a:t>
            </a:r>
            <a:r>
              <a:rPr lang="en-US" sz="2400" dirty="0"/>
              <a:t> </a:t>
            </a:r>
            <a:r>
              <a:rPr lang="en-US" sz="2400" dirty="0" err="1"/>
              <a:t>gwneud</a:t>
            </a:r>
            <a:r>
              <a:rPr lang="en-US" sz="2400" dirty="0"/>
              <a:t> </a:t>
            </a:r>
            <a:r>
              <a:rPr lang="en-US" sz="2400" dirty="0" err="1"/>
              <a:t>marciau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85ABA8-5CE4-C5F5-AB38-C448F3BD49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41537"/>
            <a:ext cx="5181600" cy="435133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Sensory Play</a:t>
            </a:r>
          </a:p>
          <a:p>
            <a:r>
              <a:rPr lang="en-GB" sz="2400" dirty="0">
                <a:solidFill>
                  <a:srgbClr val="0070C0"/>
                </a:solidFill>
              </a:rPr>
              <a:t>Role Play</a:t>
            </a:r>
          </a:p>
          <a:p>
            <a:r>
              <a:rPr lang="en-GB" sz="2400" dirty="0">
                <a:solidFill>
                  <a:srgbClr val="0070C0"/>
                </a:solidFill>
              </a:rPr>
              <a:t>Outdoor exploration</a:t>
            </a:r>
          </a:p>
          <a:p>
            <a:r>
              <a:rPr lang="en-GB" sz="2400" dirty="0">
                <a:solidFill>
                  <a:srgbClr val="0070C0"/>
                </a:solidFill>
              </a:rPr>
              <a:t>Science experiments</a:t>
            </a:r>
          </a:p>
          <a:p>
            <a:r>
              <a:rPr lang="en-GB" sz="2400" dirty="0">
                <a:solidFill>
                  <a:srgbClr val="0070C0"/>
                </a:solidFill>
              </a:rPr>
              <a:t>Mindfulness</a:t>
            </a:r>
          </a:p>
          <a:p>
            <a:r>
              <a:rPr lang="en-GB" sz="2400" dirty="0">
                <a:solidFill>
                  <a:srgbClr val="0070C0"/>
                </a:solidFill>
              </a:rPr>
              <a:t>Physical activity</a:t>
            </a:r>
          </a:p>
          <a:p>
            <a:r>
              <a:rPr lang="en-GB" sz="2400" dirty="0">
                <a:solidFill>
                  <a:srgbClr val="0070C0"/>
                </a:solidFill>
              </a:rPr>
              <a:t>Mark-making</a:t>
            </a:r>
            <a:endParaRPr lang="en-US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6586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74849-76A0-76D5-9C26-6BE29C0DA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/>
              <a:t>Buddion</a:t>
            </a:r>
            <a:r>
              <a:rPr lang="en-GB" sz="4000" dirty="0"/>
              <a:t> </a:t>
            </a:r>
            <a:r>
              <a:rPr lang="en-GB" sz="4000" dirty="0" err="1"/>
              <a:t>Profiadau</a:t>
            </a:r>
            <a:r>
              <a:rPr lang="en-GB" sz="4000" dirty="0"/>
              <a:t> </a:t>
            </a:r>
            <a:r>
              <a:rPr lang="en-GB" sz="4000" dirty="0" err="1"/>
              <a:t>Difyr</a:t>
            </a:r>
            <a:br>
              <a:rPr lang="en-GB" sz="4000" dirty="0"/>
            </a:br>
            <a:r>
              <a:rPr lang="en-GB" sz="4000" dirty="0">
                <a:solidFill>
                  <a:srgbClr val="0070C0"/>
                </a:solidFill>
              </a:rPr>
              <a:t>Benefits of Engaging Experiences 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39DAA-E15F-24B2-6CB7-C0FA8717D3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04380"/>
            <a:ext cx="5181600" cy="4351338"/>
          </a:xfrm>
        </p:spPr>
        <p:txBody>
          <a:bodyPr>
            <a:normAutofit/>
          </a:bodyPr>
          <a:lstStyle/>
          <a:p>
            <a:r>
              <a:rPr lang="en-US" sz="2000" dirty="0" err="1"/>
              <a:t>Trwy</a:t>
            </a:r>
            <a:r>
              <a:rPr lang="en-US" sz="2000" dirty="0"/>
              <a:t> </a:t>
            </a:r>
            <a:r>
              <a:rPr lang="en-US" sz="2000" dirty="0" err="1"/>
              <a:t>gymryd</a:t>
            </a:r>
            <a:r>
              <a:rPr lang="en-US" sz="2000" dirty="0"/>
              <a:t> </a:t>
            </a:r>
            <a:r>
              <a:rPr lang="en-US" sz="2000" dirty="0" err="1"/>
              <a:t>rhan</a:t>
            </a:r>
            <a:r>
              <a:rPr lang="en-US" sz="2000" dirty="0"/>
              <a:t> </a:t>
            </a:r>
            <a:r>
              <a:rPr lang="en-US" sz="2000" dirty="0" err="1"/>
              <a:t>mewn</a:t>
            </a:r>
            <a:r>
              <a:rPr lang="en-US" sz="2000" dirty="0"/>
              <a:t> </a:t>
            </a:r>
            <a:r>
              <a:rPr lang="en-US" sz="2000" dirty="0" err="1"/>
              <a:t>gweithgareddau</a:t>
            </a:r>
            <a:r>
              <a:rPr lang="en-US" sz="2000" dirty="0"/>
              <a:t> </a:t>
            </a:r>
            <a:r>
              <a:rPr lang="en-US" sz="2000" dirty="0" err="1"/>
              <a:t>chwarae</a:t>
            </a:r>
            <a:r>
              <a:rPr lang="en-US" sz="2000" dirty="0"/>
              <a:t> </a:t>
            </a:r>
            <a:r>
              <a:rPr lang="en-US" sz="2000" dirty="0" err="1"/>
              <a:t>sy’n</a:t>
            </a:r>
            <a:r>
              <a:rPr lang="en-US" sz="2000" dirty="0"/>
              <a:t> </a:t>
            </a:r>
            <a:r>
              <a:rPr lang="en-US" sz="2000" dirty="0" err="1"/>
              <a:t>targedu</a:t>
            </a:r>
            <a:r>
              <a:rPr lang="en-US" sz="2000" dirty="0"/>
              <a:t> </a:t>
            </a:r>
            <a:r>
              <a:rPr lang="en-US" sz="2000" dirty="0" err="1"/>
              <a:t>sgiliau</a:t>
            </a:r>
            <a:r>
              <a:rPr lang="en-US" sz="2000" dirty="0"/>
              <a:t> </a:t>
            </a:r>
            <a:r>
              <a:rPr lang="en-US" sz="2000" dirty="0" err="1"/>
              <a:t>echddygol</a:t>
            </a:r>
            <a:r>
              <a:rPr lang="en-US" sz="2000" dirty="0"/>
              <a:t> </a:t>
            </a:r>
            <a:r>
              <a:rPr lang="en-US" sz="2000" dirty="0" err="1"/>
              <a:t>manwl</a:t>
            </a:r>
            <a:r>
              <a:rPr lang="en-US" sz="2000" dirty="0"/>
              <a:t>, </a:t>
            </a:r>
            <a:r>
              <a:rPr lang="en-US" sz="2000" dirty="0" err="1"/>
              <a:t>cydsymud</a:t>
            </a:r>
            <a:r>
              <a:rPr lang="en-US" sz="2000" dirty="0"/>
              <a:t> </a:t>
            </a:r>
            <a:r>
              <a:rPr lang="en-US" sz="2000" dirty="0" err="1"/>
              <a:t>llaw-llygad</a:t>
            </a:r>
            <a:r>
              <a:rPr lang="en-US" sz="2000" dirty="0"/>
              <a:t>, </a:t>
            </a:r>
            <a:r>
              <a:rPr lang="en-US" sz="2000" dirty="0" err="1"/>
              <a:t>ymwybyddiaeth</a:t>
            </a:r>
            <a:r>
              <a:rPr lang="en-US" sz="2000" dirty="0"/>
              <a:t> </a:t>
            </a:r>
            <a:r>
              <a:rPr lang="en-US" sz="2000" dirty="0" err="1"/>
              <a:t>ofodol</a:t>
            </a:r>
            <a:r>
              <a:rPr lang="en-US" sz="2000" dirty="0"/>
              <a:t>, </a:t>
            </a:r>
            <a:r>
              <a:rPr lang="en-US" sz="2000" dirty="0" err="1"/>
              <a:t>creadigrwydd</a:t>
            </a:r>
            <a:r>
              <a:rPr lang="en-US" sz="2000" dirty="0"/>
              <a:t>, </a:t>
            </a:r>
            <a:r>
              <a:rPr lang="en-US" sz="2000" dirty="0" err="1"/>
              <a:t>sgiliau</a:t>
            </a:r>
            <a:r>
              <a:rPr lang="en-US" sz="2000" dirty="0"/>
              <a:t> </a:t>
            </a:r>
            <a:r>
              <a:rPr lang="en-US" sz="2000" dirty="0" err="1"/>
              <a:t>cymdeithasol</a:t>
            </a:r>
            <a:r>
              <a:rPr lang="en-US" sz="2000" dirty="0"/>
              <a:t> a </a:t>
            </a:r>
            <a:r>
              <a:rPr lang="en-US" sz="2000" dirty="0" err="1"/>
              <a:t>datblygiad</a:t>
            </a:r>
            <a:r>
              <a:rPr lang="en-US" sz="2000" dirty="0"/>
              <a:t> </a:t>
            </a:r>
            <a:r>
              <a:rPr lang="en-US" sz="2000" dirty="0" err="1"/>
              <a:t>gwybyddol</a:t>
            </a:r>
            <a:r>
              <a:rPr lang="en-US" sz="2000" dirty="0"/>
              <a:t>, gall plant </a:t>
            </a:r>
            <a:r>
              <a:rPr lang="en-US" sz="2000" dirty="0" err="1"/>
              <a:t>ddatblygu’r</a:t>
            </a:r>
            <a:r>
              <a:rPr lang="en-US" sz="2000" dirty="0"/>
              <a:t> </a:t>
            </a:r>
            <a:r>
              <a:rPr lang="en-US" sz="2000" dirty="0" err="1"/>
              <a:t>sgiliau</a:t>
            </a:r>
            <a:r>
              <a:rPr lang="en-US" sz="2000" dirty="0"/>
              <a:t> </a:t>
            </a:r>
            <a:r>
              <a:rPr lang="en-US" sz="2000" dirty="0" err="1"/>
              <a:t>sylfaenol</a:t>
            </a:r>
            <a:r>
              <a:rPr lang="en-US" sz="2000" dirty="0"/>
              <a:t> </a:t>
            </a:r>
            <a:r>
              <a:rPr lang="en-US" sz="2000" dirty="0" err="1"/>
              <a:t>sydd</a:t>
            </a:r>
            <a:r>
              <a:rPr lang="en-US" sz="2000" dirty="0"/>
              <a:t> </a:t>
            </a:r>
            <a:r>
              <a:rPr lang="en-US" sz="2000" dirty="0" err="1"/>
              <a:t>eu</a:t>
            </a:r>
            <a:r>
              <a:rPr lang="en-US" sz="2000" dirty="0"/>
              <a:t> </a:t>
            </a:r>
            <a:r>
              <a:rPr lang="en-US" sz="2000" dirty="0" err="1"/>
              <a:t>hangen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gyfer</a:t>
            </a:r>
            <a:r>
              <a:rPr lang="en-US" sz="2000" dirty="0"/>
              <a:t> </a:t>
            </a:r>
            <a:r>
              <a:rPr lang="en-US" sz="2000" dirty="0" err="1"/>
              <a:t>galluoedd</a:t>
            </a:r>
            <a:r>
              <a:rPr lang="en-US" sz="2000" dirty="0"/>
              <a:t> </a:t>
            </a:r>
            <a:r>
              <a:rPr lang="en-US" sz="2000" dirty="0" err="1"/>
              <a:t>llwyddiannus</a:t>
            </a:r>
            <a:r>
              <a:rPr lang="en-US" sz="2000" dirty="0"/>
              <a:t> a </a:t>
            </a:r>
            <a:r>
              <a:rPr lang="en-US" sz="2000" dirty="0" err="1"/>
              <a:t>pharodrwydd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gyfer</a:t>
            </a:r>
            <a:r>
              <a:rPr lang="en-US" sz="2000" dirty="0"/>
              <a:t> yr </a:t>
            </a:r>
            <a:r>
              <a:rPr lang="en-US" sz="2000" dirty="0" err="1"/>
              <a:t>ysgol</a:t>
            </a:r>
            <a:r>
              <a:rPr lang="en-US" sz="2000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549247-7720-4C86-210C-A117529735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6316" y="2004380"/>
            <a:ext cx="5181600" cy="435133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“By engaging in play-based activities that target fine motor skills, hand-eye coordination, spatial awareness, creativity, social skills and cognitive development, children can develop the foundational skills necessary for successful abilities and school readiness.”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(The Curiosity Approach, 2024)</a:t>
            </a:r>
            <a:endParaRPr lang="en-US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4712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339A0-BE35-49C8-C096-4AF49CF63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/>
              <a:t>Rôl</a:t>
            </a:r>
            <a:r>
              <a:rPr lang="en-GB" sz="4000" dirty="0"/>
              <a:t> yr </a:t>
            </a:r>
            <a:r>
              <a:rPr lang="en-GB" sz="4000" dirty="0" err="1"/>
              <a:t>oedolyn</a:t>
            </a:r>
            <a:r>
              <a:rPr lang="en-GB" sz="4000" dirty="0"/>
              <a:t> </a:t>
            </a:r>
            <a:r>
              <a:rPr lang="en-GB" sz="4000" dirty="0" err="1"/>
              <a:t>wrth</a:t>
            </a:r>
            <a:r>
              <a:rPr lang="en-GB" sz="4000" dirty="0"/>
              <a:t> </a:t>
            </a:r>
            <a:r>
              <a:rPr lang="en-GB" sz="4000" dirty="0" err="1"/>
              <a:t>galluogi</a:t>
            </a:r>
            <a:br>
              <a:rPr lang="en-GB" sz="4000" dirty="0">
                <a:solidFill>
                  <a:srgbClr val="0070C0"/>
                </a:solidFill>
              </a:rPr>
            </a:br>
            <a:r>
              <a:rPr lang="en-GB" sz="4000" dirty="0">
                <a:solidFill>
                  <a:srgbClr val="0070C0"/>
                </a:solidFill>
              </a:rPr>
              <a:t>The role of the enabling adult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195B8-5973-9255-778D-5DCD94BC0DE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/>
              <a:t>Meddyliwch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i'r</a:t>
            </a:r>
            <a:r>
              <a:rPr lang="en-US" dirty="0"/>
              <a:t> </a:t>
            </a:r>
            <a:r>
              <a:rPr lang="en-US" dirty="0" err="1"/>
              <a:t>ddarlith</a:t>
            </a:r>
            <a:r>
              <a:rPr lang="en-US" dirty="0"/>
              <a:t> </a:t>
            </a:r>
            <a:r>
              <a:rPr lang="en-US" dirty="0" err="1"/>
              <a:t>flaenorol</a:t>
            </a:r>
            <a:endParaRPr lang="en-US" dirty="0"/>
          </a:p>
          <a:p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rôl</a:t>
            </a:r>
            <a:r>
              <a:rPr lang="en-US" dirty="0"/>
              <a:t> yr </a:t>
            </a:r>
            <a:r>
              <a:rPr lang="en-US" dirty="0" err="1"/>
              <a:t>oedolyn</a:t>
            </a:r>
            <a:r>
              <a:rPr lang="en-US" dirty="0"/>
              <a:t> </a:t>
            </a:r>
            <a:r>
              <a:rPr lang="en-US" dirty="0" err="1"/>
              <a:t>galluogi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ddarparu</a:t>
            </a:r>
            <a:r>
              <a:rPr lang="en-US" dirty="0"/>
              <a:t> </a:t>
            </a:r>
            <a:r>
              <a:rPr lang="en-US" dirty="0" err="1"/>
              <a:t>profiadau</a:t>
            </a:r>
            <a:r>
              <a:rPr lang="en-US" dirty="0"/>
              <a:t> </a:t>
            </a:r>
            <a:r>
              <a:rPr lang="en-US" dirty="0" err="1"/>
              <a:t>difyr</a:t>
            </a:r>
            <a:r>
              <a:rPr lang="en-US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618819-586E-124A-76BA-BC26B8054C7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Think back to the previous lecture</a:t>
            </a:r>
          </a:p>
          <a:p>
            <a:r>
              <a:rPr lang="en-GB" dirty="0">
                <a:solidFill>
                  <a:srgbClr val="0070C0"/>
                </a:solidFill>
              </a:rPr>
              <a:t>What is the role of the enabling adult in providing engaging experiences?</a:t>
            </a: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8346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14C31-7993-4FB2-B4FD-30D2B9F98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4625"/>
            <a:ext cx="5181600" cy="1229919"/>
          </a:xfrm>
        </p:spPr>
        <p:txBody>
          <a:bodyPr/>
          <a:lstStyle/>
          <a:p>
            <a:r>
              <a:rPr lang="en-GB" dirty="0"/>
              <a:t>Y </a:t>
            </a:r>
            <a:r>
              <a:rPr lang="en-GB" dirty="0" err="1"/>
              <a:t>cylchred</a:t>
            </a:r>
            <a:r>
              <a:rPr lang="en-GB" dirty="0"/>
              <a:t> </a:t>
            </a:r>
            <a:r>
              <a:rPr lang="en-GB" dirty="0" err="1"/>
              <a:t>chwarae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2AAB3-6CD3-5D73-9AC7-88C903642E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Mae </a:t>
            </a:r>
            <a:r>
              <a:rPr lang="en-US" sz="2000" dirty="0" err="1"/>
              <a:t>gan</a:t>
            </a:r>
            <a:r>
              <a:rPr lang="en-US" sz="2000" dirty="0"/>
              <a:t> y </a:t>
            </a:r>
            <a:r>
              <a:rPr lang="en-US" sz="2000" dirty="0" err="1"/>
              <a:t>cylch</a:t>
            </a:r>
            <a:r>
              <a:rPr lang="en-US" sz="2000" dirty="0"/>
              <a:t> </a:t>
            </a:r>
            <a:r>
              <a:rPr lang="en-US" sz="2000" dirty="0" err="1"/>
              <a:t>chwarae</a:t>
            </a:r>
            <a:r>
              <a:rPr lang="en-US" sz="2000" dirty="0"/>
              <a:t> </a:t>
            </a:r>
            <a:r>
              <a:rPr lang="en-US" sz="2000" dirty="0" err="1"/>
              <a:t>chwe</a:t>
            </a:r>
            <a:r>
              <a:rPr lang="en-US" sz="2000" dirty="0"/>
              <a:t> </a:t>
            </a:r>
            <a:r>
              <a:rPr lang="en-US" sz="2000" dirty="0" err="1"/>
              <a:t>elfen</a:t>
            </a:r>
            <a:r>
              <a:rPr lang="en-US" sz="2000" dirty="0"/>
              <a:t>: </a:t>
            </a:r>
            <a:r>
              <a:rPr lang="en-US" sz="2000" dirty="0" err="1"/>
              <a:t>metelude</a:t>
            </a:r>
            <a:r>
              <a:rPr lang="en-US" sz="2000" dirty="0"/>
              <a:t>, </a:t>
            </a:r>
            <a:r>
              <a:rPr lang="en-US" sz="2000" dirty="0" err="1"/>
              <a:t>ciw</a:t>
            </a:r>
            <a:r>
              <a:rPr lang="en-US" sz="2000" dirty="0"/>
              <a:t> </a:t>
            </a:r>
            <a:r>
              <a:rPr lang="en-US" sz="2000" dirty="0" err="1"/>
              <a:t>chwarae</a:t>
            </a:r>
            <a:r>
              <a:rPr lang="en-US" sz="2000" dirty="0"/>
              <a:t>, </a:t>
            </a:r>
            <a:r>
              <a:rPr lang="en-US" sz="2000" dirty="0" err="1"/>
              <a:t>dychwelyd</a:t>
            </a:r>
            <a:r>
              <a:rPr lang="en-US" sz="2000" dirty="0"/>
              <a:t> </a:t>
            </a:r>
            <a:r>
              <a:rPr lang="en-US" sz="2000" dirty="0" err="1"/>
              <a:t>chwarae</a:t>
            </a:r>
            <a:r>
              <a:rPr lang="en-US" sz="2000" dirty="0"/>
              <a:t>, </a:t>
            </a:r>
            <a:r>
              <a:rPr lang="en-US" sz="2000" dirty="0" err="1"/>
              <a:t>ffrâm</a:t>
            </a:r>
            <a:r>
              <a:rPr lang="en-US" sz="2000" dirty="0"/>
              <a:t> </a:t>
            </a:r>
            <a:r>
              <a:rPr lang="en-US" sz="2000" dirty="0" err="1"/>
              <a:t>chwarae</a:t>
            </a:r>
            <a:r>
              <a:rPr lang="en-US" sz="2000" dirty="0"/>
              <a:t>, </a:t>
            </a:r>
            <a:r>
              <a:rPr lang="en-US" sz="2000" dirty="0" err="1"/>
              <a:t>dolen</a:t>
            </a:r>
            <a:r>
              <a:rPr lang="en-US" sz="2000" dirty="0"/>
              <a:t> a </a:t>
            </a:r>
            <a:r>
              <a:rPr lang="en-US" sz="2000" dirty="0" err="1"/>
              <a:t>llif</a:t>
            </a:r>
            <a:r>
              <a:rPr lang="en-US" sz="2000" dirty="0"/>
              <a:t>, a </a:t>
            </a:r>
            <a:r>
              <a:rPr lang="en-US" sz="2000" dirty="0" err="1"/>
              <a:t>difodiant</a:t>
            </a:r>
            <a:r>
              <a:rPr lang="en-US" sz="2000" dirty="0"/>
              <a:t>.</a:t>
            </a:r>
          </a:p>
          <a:p>
            <a:r>
              <a:rPr lang="en-US" sz="2000" dirty="0" err="1"/>
              <a:t>Mae’n</a:t>
            </a:r>
            <a:r>
              <a:rPr lang="en-US" sz="2000" dirty="0"/>
              <a:t> </a:t>
            </a:r>
            <a:r>
              <a:rPr lang="en-US" sz="2000" dirty="0" err="1"/>
              <a:t>bwysig</a:t>
            </a:r>
            <a:r>
              <a:rPr lang="en-US" sz="2000" dirty="0"/>
              <a:t> </a:t>
            </a:r>
            <a:r>
              <a:rPr lang="en-US" sz="2000" dirty="0" err="1"/>
              <a:t>cydnabod</a:t>
            </a:r>
            <a:r>
              <a:rPr lang="en-US" sz="2000" dirty="0"/>
              <a:t> </a:t>
            </a:r>
            <a:r>
              <a:rPr lang="en-US" sz="2000" dirty="0" err="1"/>
              <a:t>rôl</a:t>
            </a:r>
            <a:r>
              <a:rPr lang="en-US" sz="2000" dirty="0"/>
              <a:t> yr </a:t>
            </a:r>
            <a:r>
              <a:rPr lang="en-US" sz="2000" dirty="0" err="1"/>
              <a:t>oedolyn</a:t>
            </a:r>
            <a:r>
              <a:rPr lang="en-US" sz="2000" dirty="0"/>
              <a:t> </a:t>
            </a:r>
            <a:r>
              <a:rPr lang="en-US" sz="2000" dirty="0" err="1"/>
              <a:t>wrth</a:t>
            </a:r>
            <a:r>
              <a:rPr lang="en-US" sz="2000" dirty="0"/>
              <a:t> </a:t>
            </a:r>
            <a:r>
              <a:rPr lang="en-US" sz="2000" dirty="0" err="1"/>
              <a:t>osgoi</a:t>
            </a:r>
            <a:r>
              <a:rPr lang="en-US" sz="2000" dirty="0"/>
              <a:t> </a:t>
            </a:r>
            <a:r>
              <a:rPr lang="en-US" sz="2000" dirty="0" err="1"/>
              <a:t>Difwyno</a:t>
            </a:r>
            <a:r>
              <a:rPr lang="en-US" sz="2000" dirty="0"/>
              <a:t> – </a:t>
            </a:r>
            <a:r>
              <a:rPr lang="en-US" sz="2000" dirty="0" err="1"/>
              <a:t>sef</a:t>
            </a:r>
            <a:r>
              <a:rPr lang="en-US" sz="2000" dirty="0"/>
              <a:t> pan </a:t>
            </a:r>
            <a:r>
              <a:rPr lang="en-US" sz="2000" dirty="0" err="1"/>
              <a:t>ddaw’r</a:t>
            </a:r>
            <a:r>
              <a:rPr lang="en-US" sz="2000" dirty="0"/>
              <a:t> </a:t>
            </a:r>
            <a:r>
              <a:rPr lang="en-US" sz="2000" dirty="0" err="1"/>
              <a:t>chwarae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ben </a:t>
            </a:r>
            <a:r>
              <a:rPr lang="en-US" sz="2000" dirty="0" err="1"/>
              <a:t>gan</a:t>
            </a:r>
            <a:r>
              <a:rPr lang="en-US" sz="2000" dirty="0"/>
              <a:t> </a:t>
            </a:r>
            <a:r>
              <a:rPr lang="en-US" sz="2000" dirty="0" err="1"/>
              <a:t>rywun</a:t>
            </a:r>
            <a:r>
              <a:rPr lang="en-US" sz="2000" dirty="0"/>
              <a:t> neu </a:t>
            </a:r>
            <a:r>
              <a:rPr lang="en-US" sz="2000" dirty="0" err="1"/>
              <a:t>rywbeth</a:t>
            </a:r>
            <a:r>
              <a:rPr lang="en-US" sz="2000" dirty="0"/>
              <a:t> </a:t>
            </a:r>
            <a:r>
              <a:rPr lang="en-US" sz="2000" dirty="0" err="1"/>
              <a:t>allanol</a:t>
            </a:r>
            <a:r>
              <a:rPr lang="en-US" sz="2000" dirty="0"/>
              <a:t>.</a:t>
            </a:r>
          </a:p>
          <a:p>
            <a:pPr marL="0" indent="0">
              <a:buNone/>
            </a:pPr>
            <a:r>
              <a:rPr lang="en-US" sz="1800" dirty="0"/>
              <a:t>(</a:t>
            </a:r>
            <a:r>
              <a:rPr lang="en-US" sz="1800" dirty="0" err="1"/>
              <a:t>Prifysgol</a:t>
            </a:r>
            <a:r>
              <a:rPr lang="en-US" sz="1800" dirty="0"/>
              <a:t> Abertawe, 2023)</a:t>
            </a:r>
          </a:p>
          <a:p>
            <a:pPr marL="0" indent="0">
              <a:buNone/>
            </a:pPr>
            <a:r>
              <a:rPr lang="en-US" sz="2000" dirty="0" err="1"/>
              <a:t>Ond</a:t>
            </a:r>
            <a:r>
              <a:rPr lang="en-US" sz="2000" dirty="0"/>
              <a:t> pam?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9F0388-ABA0-6690-9B9A-467329DF8A7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2000" b="0" i="0" dirty="0">
                <a:solidFill>
                  <a:srgbClr val="0070C0"/>
                </a:solidFill>
                <a:effectLst/>
              </a:rPr>
              <a:t>The play cycle has six elements: </a:t>
            </a:r>
            <a:r>
              <a:rPr lang="en-US" sz="2000" b="0" i="0" dirty="0" err="1">
                <a:solidFill>
                  <a:srgbClr val="0070C0"/>
                </a:solidFill>
                <a:effectLst/>
              </a:rPr>
              <a:t>metalude</a:t>
            </a:r>
            <a:r>
              <a:rPr lang="en-US" sz="2000" b="0" i="0" dirty="0">
                <a:solidFill>
                  <a:srgbClr val="0070C0"/>
                </a:solidFill>
                <a:effectLst/>
              </a:rPr>
              <a:t>, play cue, play return, play frame, loop and flow, and annihilation.</a:t>
            </a:r>
          </a:p>
          <a:p>
            <a:r>
              <a:rPr lang="en-US" sz="2000" b="0" i="0" dirty="0">
                <a:solidFill>
                  <a:srgbClr val="0070C0"/>
                </a:solidFill>
                <a:effectLst/>
              </a:rPr>
              <a:t>It is important to recognize the role of the adult in avoiding Adulteration – this being when the play is brought to an end by someone or something external.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0070C0"/>
                </a:solidFill>
              </a:rPr>
              <a:t>(Swansea University, 2023)</a:t>
            </a:r>
            <a:endParaRPr lang="en-US" sz="1800" b="0" i="0" dirty="0">
              <a:solidFill>
                <a:srgbClr val="0070C0"/>
              </a:solidFill>
              <a:effectLst/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0070C0"/>
                </a:solidFill>
              </a:rPr>
              <a:t>But why?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2AEDDD-1858-6DD2-86F4-54814FE00D31}"/>
              </a:ext>
            </a:extLst>
          </p:cNvPr>
          <p:cNvSpPr txBox="1"/>
          <p:nvPr/>
        </p:nvSpPr>
        <p:spPr>
          <a:xfrm>
            <a:off x="6096000" y="625642"/>
            <a:ext cx="35189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The Play cycle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777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1543DE7-EF8A-4E08-D04F-46B5484C19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794716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Gweithdy</a:t>
            </a:r>
            <a:r>
              <a:rPr lang="en-GB" dirty="0"/>
              <a:t> Y 1000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Cyntaf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The First 1000 Days Workshop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7DBC2491-15EE-D5CC-C83A-FA6961428C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585480"/>
            <a:ext cx="9260541" cy="775447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enghreifftiau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/>
              <a:t>lloffion</a:t>
            </a:r>
            <a:endParaRPr lang="en-GB" dirty="0"/>
          </a:p>
          <a:p>
            <a:r>
              <a:rPr lang="en-GB" dirty="0">
                <a:solidFill>
                  <a:srgbClr val="0070C0"/>
                </a:solidFill>
              </a:rPr>
              <a:t>Consider using some of these activities as examples within your scrapbook</a:t>
            </a: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2753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1167D3C-F637-358A-A24F-DDEF2B12C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0" y="365125"/>
            <a:ext cx="5181600" cy="1043584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Activities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532E9D7-2317-2181-74FB-5BABA571F66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/>
              <a:t>Basgedi</a:t>
            </a:r>
            <a:r>
              <a:rPr lang="en-US" dirty="0"/>
              <a:t> </a:t>
            </a:r>
            <a:r>
              <a:rPr lang="en-US" dirty="0" err="1"/>
              <a:t>trysor</a:t>
            </a:r>
            <a:endParaRPr lang="en-US" dirty="0"/>
          </a:p>
          <a:p>
            <a:r>
              <a:rPr lang="en-US" dirty="0" err="1"/>
              <a:t>Pwrpas</a:t>
            </a:r>
            <a:r>
              <a:rPr lang="en-US" dirty="0"/>
              <a:t>: </a:t>
            </a:r>
            <a:r>
              <a:rPr lang="en-US" dirty="0" err="1"/>
              <a:t>Archwilio</a:t>
            </a:r>
            <a:r>
              <a:rPr lang="en-US" dirty="0"/>
              <a:t> </a:t>
            </a:r>
            <a:r>
              <a:rPr lang="en-US" dirty="0" err="1"/>
              <a:t>gwead</a:t>
            </a:r>
            <a:endParaRPr lang="en-US" dirty="0"/>
          </a:p>
          <a:p>
            <a:r>
              <a:rPr lang="en-US" dirty="0" err="1"/>
              <a:t>Enghreifftiau</a:t>
            </a:r>
            <a:r>
              <a:rPr lang="en-US" dirty="0"/>
              <a:t>: </a:t>
            </a:r>
            <a:r>
              <a:rPr lang="en-US" dirty="0" err="1"/>
              <a:t>ffabrigau</a:t>
            </a:r>
            <a:r>
              <a:rPr lang="en-US" dirty="0"/>
              <a:t>, </a:t>
            </a:r>
            <a:r>
              <a:rPr lang="en-US" dirty="0" err="1"/>
              <a:t>sbyngau</a:t>
            </a:r>
            <a:r>
              <a:rPr lang="en-US" dirty="0"/>
              <a:t>, </a:t>
            </a:r>
            <a:r>
              <a:rPr lang="en-US" dirty="0" err="1"/>
              <a:t>ratlau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E2044A-6EA6-28F4-D093-652CAECA498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Treasure baskets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Purpose: Texture exploration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Examples: fabrics, sponges, rattles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3E98C4-8CDB-9266-74A9-53A357C14527}"/>
              </a:ext>
            </a:extLst>
          </p:cNvPr>
          <p:cNvSpPr txBox="1"/>
          <p:nvPr/>
        </p:nvSpPr>
        <p:spPr>
          <a:xfrm>
            <a:off x="838200" y="532974"/>
            <a:ext cx="39501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/>
              <a:t>Gweithgareddau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96688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88BA5-0FE0-6D54-B488-3C222F06E0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24345" y="1640523"/>
            <a:ext cx="5181600" cy="4351338"/>
          </a:xfrm>
        </p:spPr>
        <p:txBody>
          <a:bodyPr/>
          <a:lstStyle/>
          <a:p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synhwyraidd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Pwrpas</a:t>
            </a:r>
            <a:r>
              <a:rPr lang="en-US" dirty="0"/>
              <a:t>: </a:t>
            </a:r>
            <a:r>
              <a:rPr lang="en-US" dirty="0" err="1"/>
              <a:t>ysgogi</a:t>
            </a:r>
            <a:r>
              <a:rPr lang="en-US" dirty="0"/>
              <a:t> </a:t>
            </a:r>
            <a:r>
              <a:rPr lang="en-US" dirty="0" err="1"/>
              <a:t>synhwyrau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Enghreifftiau</a:t>
            </a:r>
            <a:r>
              <a:rPr lang="en-US" dirty="0"/>
              <a:t>: </a:t>
            </a:r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dŵr</a:t>
            </a:r>
            <a:r>
              <a:rPr lang="en-US" dirty="0"/>
              <a:t>, </a:t>
            </a:r>
            <a:r>
              <a:rPr lang="en-US" dirty="0" err="1"/>
              <a:t>tywod</a:t>
            </a:r>
            <a:r>
              <a:rPr lang="en-US" dirty="0"/>
              <a:t> </a:t>
            </a:r>
            <a:r>
              <a:rPr lang="en-US" dirty="0" err="1"/>
              <a:t>grawnfwyd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87EF08-0B80-4598-7B01-5ACA2EFD45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24345" y="3690903"/>
            <a:ext cx="5181600" cy="2086442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Sensory play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Purpose: stimulates senses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Examples: water play, cereal sand</a:t>
            </a:r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3074" name="Picture 2" descr="Image preview">
            <a:extLst>
              <a:ext uri="{FF2B5EF4-FFF2-40B4-BE49-F238E27FC236}">
                <a16:creationId xmlns:a16="http://schemas.microsoft.com/office/drawing/2014/main" id="{7859AB21-3337-3292-CCD3-A8E5BB9B29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0237" y="408111"/>
            <a:ext cx="3755131" cy="4951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989EAE0-50BB-FA58-10D9-8B7779B9768E}"/>
              </a:ext>
            </a:extLst>
          </p:cNvPr>
          <p:cNvSpPr txBox="1"/>
          <p:nvPr/>
        </p:nvSpPr>
        <p:spPr>
          <a:xfrm>
            <a:off x="824345" y="166577"/>
            <a:ext cx="395012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/>
              <a:t>Gweithgareddau</a:t>
            </a:r>
            <a:endParaRPr lang="en-GB" sz="4000" dirty="0"/>
          </a:p>
          <a:p>
            <a:r>
              <a:rPr lang="en-GB" sz="4000" dirty="0">
                <a:solidFill>
                  <a:srgbClr val="0070C0"/>
                </a:solidFill>
              </a:rPr>
              <a:t>Activities</a:t>
            </a:r>
            <a:endParaRPr lang="en-US" sz="4000" dirty="0">
              <a:solidFill>
                <a:srgbClr val="0070C0"/>
              </a:solidFill>
            </a:endParaRPr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0269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EE412-5262-7656-F626-3FA77192B5E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bol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Pwrpas</a:t>
            </a:r>
            <a:r>
              <a:rPr lang="en-US" dirty="0"/>
              <a:t>: </a:t>
            </a:r>
            <a:r>
              <a:rPr lang="en-US" dirty="0" err="1"/>
              <a:t>Cryfhau</a:t>
            </a:r>
            <a:r>
              <a:rPr lang="en-US" dirty="0"/>
              <a:t> </a:t>
            </a:r>
            <a:r>
              <a:rPr lang="en-US" dirty="0" err="1"/>
              <a:t>cyhyrau</a:t>
            </a:r>
            <a:r>
              <a:rPr lang="en-US" dirty="0"/>
              <a:t>,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adeiladu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gallu</a:t>
            </a:r>
            <a:r>
              <a:rPr lang="en-US" dirty="0"/>
              <a:t> I </a:t>
            </a:r>
            <a:r>
              <a:rPr lang="en-US" dirty="0" err="1"/>
              <a:t>symud</a:t>
            </a:r>
            <a:r>
              <a:rPr lang="en-US" dirty="0"/>
              <a:t> o </a:t>
            </a:r>
            <a:r>
              <a:rPr lang="en-US" dirty="0" err="1"/>
              <a:t>gwmpas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8C73FA-437E-DE22-FBB7-579E529CD67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Tummy time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Purpose: Strengthens muscles, builds their ability to move around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3AF50FEA-0E39-0D2D-C660-AF8E49032D1B}"/>
              </a:ext>
            </a:extLst>
          </p:cNvPr>
          <p:cNvSpPr txBox="1">
            <a:spLocks/>
          </p:cNvSpPr>
          <p:nvPr/>
        </p:nvSpPr>
        <p:spPr>
          <a:xfrm>
            <a:off x="6172200" y="365125"/>
            <a:ext cx="5181600" cy="10435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rgbClr val="0070C0"/>
                </a:solidFill>
              </a:rPr>
              <a:t>Activities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81A2A4-CABC-7FCD-2674-7FB5BCD39FB4}"/>
              </a:ext>
            </a:extLst>
          </p:cNvPr>
          <p:cNvSpPr txBox="1"/>
          <p:nvPr/>
        </p:nvSpPr>
        <p:spPr>
          <a:xfrm>
            <a:off x="838200" y="532974"/>
            <a:ext cx="39501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/>
              <a:t>Gweithgareddau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3400605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BCC79-D9A2-9FD3-F3DD-93028A97D59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/>
              <a:t>Canu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Pwrpas</a:t>
            </a:r>
            <a:r>
              <a:rPr lang="en-US" dirty="0"/>
              <a:t>: Yn </a:t>
            </a:r>
            <a:r>
              <a:rPr lang="en-US" dirty="0" err="1"/>
              <a:t>hybu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,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gwrando</a:t>
            </a:r>
            <a:r>
              <a:rPr lang="en-US" dirty="0"/>
              <a:t> a rhythm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EACA4F-39C6-0FB3-BA5C-F468B73B4C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3429000"/>
            <a:ext cx="4717473" cy="1984375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Singing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Purpose: Boosts language skills, listening skills and rhythm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B3B49A-C2CF-CCFD-5E3E-305FE72EE346}"/>
              </a:ext>
            </a:extLst>
          </p:cNvPr>
          <p:cNvSpPr txBox="1"/>
          <p:nvPr/>
        </p:nvSpPr>
        <p:spPr>
          <a:xfrm>
            <a:off x="838200" y="276664"/>
            <a:ext cx="395012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/>
              <a:t>Gweithgareddau</a:t>
            </a:r>
            <a:endParaRPr lang="en-GB" sz="4000" dirty="0"/>
          </a:p>
          <a:p>
            <a:r>
              <a:rPr lang="en-GB" sz="4000" dirty="0">
                <a:solidFill>
                  <a:srgbClr val="0070C0"/>
                </a:solidFill>
              </a:rPr>
              <a:t>Activities</a:t>
            </a:r>
            <a:endParaRPr lang="en-US" sz="4000" dirty="0">
              <a:solidFill>
                <a:srgbClr val="0070C0"/>
              </a:solidFill>
            </a:endParaRPr>
          </a:p>
          <a:p>
            <a:endParaRPr lang="en-US" sz="4000" dirty="0"/>
          </a:p>
        </p:txBody>
      </p:sp>
      <p:pic>
        <p:nvPicPr>
          <p:cNvPr id="9" name="Online Media 8" title="Wheels on the Bus | @CoComelon Nursery Rhymes &amp; Kids Songs">
            <a:hlinkClick r:id="" action="ppaction://media"/>
            <a:extLst>
              <a:ext uri="{FF2B5EF4-FFF2-40B4-BE49-F238E27FC236}">
                <a16:creationId xmlns:a16="http://schemas.microsoft.com/office/drawing/2014/main" id="{F68240C3-2403-D69F-3077-ED8C2F35C88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096000" y="1399310"/>
            <a:ext cx="5521384" cy="31195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B9A0285-293C-FDB5-F7EF-CDB77F89949C}"/>
              </a:ext>
            </a:extLst>
          </p:cNvPr>
          <p:cNvSpPr txBox="1"/>
          <p:nvPr/>
        </p:nvSpPr>
        <p:spPr>
          <a:xfrm>
            <a:off x="9677400" y="4518892"/>
            <a:ext cx="221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Cocomelon</a:t>
            </a:r>
            <a:r>
              <a:rPr lang="en-GB" dirty="0"/>
              <a:t>, 2018)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0494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31D02-644F-AEFA-87B8-C5FED290094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/>
              <a:t>Adrodd</a:t>
            </a:r>
            <a:r>
              <a:rPr lang="en-US" dirty="0"/>
              <a:t> </a:t>
            </a:r>
            <a:r>
              <a:rPr lang="en-US" dirty="0" err="1"/>
              <a:t>stori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Pwrpas</a:t>
            </a:r>
            <a:r>
              <a:rPr lang="en-US" dirty="0"/>
              <a:t>: </a:t>
            </a:r>
            <a:r>
              <a:rPr lang="en-US" dirty="0" err="1"/>
              <a:t>Gwella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</a:t>
            </a:r>
            <a:r>
              <a:rPr lang="en-US" dirty="0" err="1"/>
              <a:t>cynnar</a:t>
            </a:r>
            <a:r>
              <a:rPr lang="en-US" dirty="0"/>
              <a:t> a </a:t>
            </a:r>
            <a:r>
              <a:rPr lang="en-US" dirty="0" err="1"/>
              <a:t>bondio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D50150-B4F3-9CE6-0843-2A93678374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3429000"/>
            <a:ext cx="4357255" cy="2102139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Story telling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Purpose: Enhances early literacy and bonding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507879-12CE-F4FD-5E3E-2E1939D68865}"/>
              </a:ext>
            </a:extLst>
          </p:cNvPr>
          <p:cNvSpPr txBox="1"/>
          <p:nvPr/>
        </p:nvSpPr>
        <p:spPr>
          <a:xfrm>
            <a:off x="838200" y="357365"/>
            <a:ext cx="475210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Gweithgareddau</a:t>
            </a:r>
            <a:endParaRPr lang="en-GB" sz="4000" dirty="0"/>
          </a:p>
          <a:p>
            <a:r>
              <a:rPr lang="en-GB" sz="4000" dirty="0">
                <a:solidFill>
                  <a:srgbClr val="0070C0"/>
                </a:solidFill>
              </a:rPr>
              <a:t>Activities</a:t>
            </a:r>
            <a:endParaRPr lang="en-US" sz="4000" dirty="0">
              <a:solidFill>
                <a:srgbClr val="0070C0"/>
              </a:solidFill>
            </a:endParaRPr>
          </a:p>
          <a:p>
            <a:endParaRPr lang="en-US" sz="4000" dirty="0"/>
          </a:p>
        </p:txBody>
      </p:sp>
      <p:pic>
        <p:nvPicPr>
          <p:cNvPr id="4098" name="Picture 2" descr="Image preview">
            <a:extLst>
              <a:ext uri="{FF2B5EF4-FFF2-40B4-BE49-F238E27FC236}">
                <a16:creationId xmlns:a16="http://schemas.microsoft.com/office/drawing/2014/main" id="{3DE22538-94CB-DD26-11BD-62905896DB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8782" y="357365"/>
            <a:ext cx="3699572" cy="4932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31525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171CE-6300-0053-5D5E-BDAB66083E2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400" dirty="0" err="1"/>
              <a:t>Diffiniad</a:t>
            </a:r>
            <a:endParaRPr lang="en-US" sz="2400" dirty="0"/>
          </a:p>
          <a:p>
            <a:endParaRPr lang="en-US" sz="2400" dirty="0"/>
          </a:p>
          <a:p>
            <a:pPr marL="0" indent="0">
              <a:buNone/>
            </a:pPr>
            <a:r>
              <a:rPr lang="en-US" sz="2400" dirty="0" err="1"/>
              <a:t>Ydych</a:t>
            </a:r>
            <a:r>
              <a:rPr lang="en-US" sz="2400" dirty="0"/>
              <a:t> </a:t>
            </a:r>
            <a:r>
              <a:rPr lang="en-US" sz="2400" dirty="0" err="1"/>
              <a:t>chi'n</a:t>
            </a:r>
            <a:r>
              <a:rPr lang="en-US" sz="2400" dirty="0"/>
              <a:t> </a:t>
            </a:r>
            <a:r>
              <a:rPr lang="en-US" sz="2400" dirty="0" err="1"/>
              <a:t>teimlo</a:t>
            </a:r>
            <a:r>
              <a:rPr lang="en-US" sz="2400" dirty="0"/>
              <a:t> y </a:t>
            </a:r>
            <a:r>
              <a:rPr lang="en-US" sz="2400" dirty="0" err="1"/>
              <a:t>gellir</a:t>
            </a:r>
            <a:r>
              <a:rPr lang="en-US" sz="2400" dirty="0"/>
              <a:t> </a:t>
            </a:r>
            <a:r>
              <a:rPr lang="en-US" sz="2400" dirty="0" err="1"/>
              <a:t>cyflawni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trwy'r</a:t>
            </a:r>
            <a:r>
              <a:rPr lang="en-US" sz="2400" dirty="0"/>
              <a:t> </a:t>
            </a:r>
            <a:r>
              <a:rPr lang="en-US" sz="2400" dirty="0" err="1"/>
              <a:t>gweithgareddau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2CC260-19CD-A15B-1B04-8A0DBC4EAE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Definition</a:t>
            </a:r>
          </a:p>
          <a:p>
            <a:pPr marL="0" indent="0">
              <a:buNone/>
            </a:pPr>
            <a:r>
              <a:rPr lang="en-US" sz="2000" b="0" i="0" dirty="0">
                <a:solidFill>
                  <a:srgbClr val="0070C0"/>
                </a:solidFill>
                <a:effectLst/>
              </a:rPr>
              <a:t>When learned information is completely understood and can now be used to make connections with other previously known knowledge aiding in further understanding.</a:t>
            </a:r>
            <a:endParaRPr lang="en-GB" sz="20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Do you feel this can be achieved through these activities?</a:t>
            </a:r>
            <a:endParaRPr lang="en-US" sz="2400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7369EA8-1324-3AAD-EC77-5D3067455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17000"/>
            <a:ext cx="5181600" cy="1250544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Meaningful learning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363E98-D828-4D5D-885D-C438CB60FAB6}"/>
              </a:ext>
            </a:extLst>
          </p:cNvPr>
          <p:cNvSpPr txBox="1"/>
          <p:nvPr/>
        </p:nvSpPr>
        <p:spPr>
          <a:xfrm>
            <a:off x="838200" y="588329"/>
            <a:ext cx="36250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+mj-lt"/>
              </a:rPr>
              <a:t>Dysgu</a:t>
            </a:r>
            <a:r>
              <a:rPr lang="en-GB" sz="4000" dirty="0">
                <a:latin typeface="+mj-lt"/>
              </a:rPr>
              <a:t> </a:t>
            </a:r>
            <a:r>
              <a:rPr lang="en-GB" sz="4000" dirty="0" err="1">
                <a:latin typeface="+mj-lt"/>
              </a:rPr>
              <a:t>Ystyrlon</a:t>
            </a:r>
            <a:endParaRPr lang="en-US" sz="4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051140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C8DE8-01E9-DCC0-3AB2-46E97626D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17000"/>
            <a:ext cx="5181600" cy="1250544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Meaningful learning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483CC-0E9F-3726-FA55-4425D82715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Beth </a:t>
            </a:r>
            <a:r>
              <a:rPr lang="en-US" sz="1800" dirty="0" err="1"/>
              <a:t>yw'r</a:t>
            </a:r>
            <a:r>
              <a:rPr lang="en-US" sz="1800" dirty="0"/>
              <a:t> </a:t>
            </a:r>
            <a:r>
              <a:rPr lang="en-US" sz="1800" dirty="0" err="1"/>
              <a:t>manteision</a:t>
            </a:r>
            <a:r>
              <a:rPr lang="en-US" sz="1800" dirty="0"/>
              <a:t> ac a </a:t>
            </a:r>
            <a:r>
              <a:rPr lang="en-US" sz="1800" dirty="0" err="1"/>
              <a:t>yw'r</a:t>
            </a:r>
            <a:r>
              <a:rPr lang="en-US" sz="1800" dirty="0"/>
              <a:t> </a:t>
            </a:r>
            <a:r>
              <a:rPr lang="en-US" sz="1800" dirty="0" err="1"/>
              <a:t>gweithgareddau</a:t>
            </a:r>
            <a:r>
              <a:rPr lang="en-US" sz="1800" dirty="0"/>
              <a:t> </a:t>
            </a:r>
            <a:r>
              <a:rPr lang="en-US" sz="1800" dirty="0" err="1"/>
              <a:t>hyn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darparu</a:t>
            </a:r>
            <a:r>
              <a:rPr lang="en-US" sz="1800" dirty="0"/>
              <a:t> </a:t>
            </a:r>
            <a:r>
              <a:rPr lang="en-US" sz="1800" dirty="0" err="1"/>
              <a:t>dysgu</a:t>
            </a:r>
            <a:r>
              <a:rPr lang="en-US" sz="1800" dirty="0"/>
              <a:t> </a:t>
            </a:r>
            <a:r>
              <a:rPr lang="en-US" sz="1800" dirty="0" err="1"/>
              <a:t>ystyrlon</a:t>
            </a:r>
            <a:r>
              <a:rPr lang="en-US" sz="1800" dirty="0"/>
              <a:t>? </a:t>
            </a:r>
          </a:p>
          <a:p>
            <a:r>
              <a:rPr lang="en-US" sz="1800" dirty="0" err="1"/>
              <a:t>Datrys</a:t>
            </a:r>
            <a:r>
              <a:rPr lang="en-US" sz="1800" dirty="0"/>
              <a:t> </a:t>
            </a:r>
            <a:r>
              <a:rPr lang="en-US" sz="1800" dirty="0" err="1"/>
              <a:t>problemau</a:t>
            </a:r>
            <a:r>
              <a:rPr lang="en-US" sz="1800" dirty="0"/>
              <a:t> </a:t>
            </a:r>
          </a:p>
          <a:p>
            <a:r>
              <a:rPr lang="en-US" sz="1800" dirty="0" err="1"/>
              <a:t>Cefnogi</a:t>
            </a:r>
            <a:r>
              <a:rPr lang="en-US" sz="1800" dirty="0"/>
              <a:t> </a:t>
            </a:r>
            <a:r>
              <a:rPr lang="en-US" sz="1800" dirty="0" err="1"/>
              <a:t>datblygiad</a:t>
            </a:r>
            <a:r>
              <a:rPr lang="en-US" sz="1800" dirty="0"/>
              <a:t> </a:t>
            </a:r>
            <a:r>
              <a:rPr lang="en-US" sz="1800" dirty="0" err="1"/>
              <a:t>iaith</a:t>
            </a:r>
            <a:r>
              <a:rPr lang="en-US" sz="1800" dirty="0"/>
              <a:t>  </a:t>
            </a:r>
          </a:p>
          <a:p>
            <a:r>
              <a:rPr lang="en-US" sz="1800" dirty="0" err="1"/>
              <a:t>Meithrin</a:t>
            </a:r>
            <a:r>
              <a:rPr lang="en-US" sz="1800" dirty="0"/>
              <a:t> </a:t>
            </a:r>
            <a:r>
              <a:rPr lang="en-US" sz="1800" dirty="0" err="1"/>
              <a:t>perthnasoedd</a:t>
            </a:r>
            <a:r>
              <a:rPr lang="en-US" sz="1800" dirty="0"/>
              <a:t> </a:t>
            </a:r>
          </a:p>
          <a:p>
            <a:r>
              <a:rPr lang="en-US" sz="1800" dirty="0"/>
              <a:t>Creu </a:t>
            </a:r>
            <a:r>
              <a:rPr lang="en-US" sz="1800" dirty="0" err="1"/>
              <a:t>ymdeimlad</a:t>
            </a:r>
            <a:r>
              <a:rPr lang="en-US" sz="1800" dirty="0"/>
              <a:t> </a:t>
            </a:r>
            <a:r>
              <a:rPr lang="en-US" sz="1800" dirty="0" err="1"/>
              <a:t>o'r</a:t>
            </a:r>
            <a:r>
              <a:rPr lang="en-US" sz="1800" dirty="0"/>
              <a:t> </a:t>
            </a:r>
            <a:r>
              <a:rPr lang="en-US" sz="1800" dirty="0" err="1"/>
              <a:t>byd</a:t>
            </a:r>
            <a:r>
              <a:rPr lang="en-US" sz="1800" dirty="0"/>
              <a:t> </a:t>
            </a:r>
            <a:r>
              <a:rPr lang="en-US" sz="1800" dirty="0" err="1"/>
              <a:t>o'u</a:t>
            </a:r>
            <a:r>
              <a:rPr lang="en-US" sz="1800" dirty="0"/>
              <a:t> </a:t>
            </a:r>
            <a:r>
              <a:rPr lang="en-US" sz="1800" dirty="0" err="1"/>
              <a:t>cwmpas</a:t>
            </a:r>
            <a:r>
              <a:rPr lang="en-US" sz="1800" dirty="0"/>
              <a:t>  </a:t>
            </a:r>
          </a:p>
          <a:p>
            <a:r>
              <a:rPr lang="en-US" sz="1800" dirty="0" err="1"/>
              <a:t>Gwella</a:t>
            </a:r>
            <a:r>
              <a:rPr lang="en-US" sz="1800" dirty="0"/>
              <a:t> </a:t>
            </a:r>
            <a:r>
              <a:rPr lang="en-US" sz="1800" dirty="0" err="1"/>
              <a:t>cof</a:t>
            </a:r>
            <a:r>
              <a:rPr lang="en-US" sz="1800" dirty="0"/>
              <a:t>  </a:t>
            </a:r>
          </a:p>
          <a:p>
            <a:r>
              <a:rPr lang="en-US" sz="1800" dirty="0" err="1"/>
              <a:t>Datblygu</a:t>
            </a:r>
            <a:r>
              <a:rPr lang="en-US" sz="1800" dirty="0"/>
              <a:t> </a:t>
            </a:r>
            <a:r>
              <a:rPr lang="en-US" sz="1800" dirty="0" err="1"/>
              <a:t>sgiliau</a:t>
            </a:r>
            <a:r>
              <a:rPr lang="en-US" sz="1800" dirty="0"/>
              <a:t> </a:t>
            </a:r>
            <a:r>
              <a:rPr lang="en-US" sz="1800" dirty="0" err="1"/>
              <a:t>echddygol</a:t>
            </a:r>
            <a:r>
              <a:rPr lang="en-US" sz="1800" dirty="0"/>
              <a:t> </a:t>
            </a:r>
            <a:r>
              <a:rPr lang="en-US" sz="1800" dirty="0" err="1"/>
              <a:t>manwl</a:t>
            </a:r>
            <a:endParaRPr lang="en-US" sz="1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632307-5482-BD89-CC95-13DD56AE7C5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l" rtl="0" fontAlgn="base">
              <a:buNone/>
            </a:pPr>
            <a:r>
              <a:rPr lang="en-US" sz="1800" i="0" dirty="0">
                <a:solidFill>
                  <a:srgbClr val="0070C0"/>
                </a:solidFill>
                <a:effectLst/>
                <a:latin typeface="Calibri" panose="020F0502020204030204" pitchFamily="34" charset="0"/>
              </a:rPr>
              <a:t>What are the benefits and do these activities provide meaningful learning? </a:t>
            </a:r>
            <a:endParaRPr lang="en-US" i="0" dirty="0">
              <a:solidFill>
                <a:srgbClr val="0070C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i="0" dirty="0">
                <a:solidFill>
                  <a:srgbClr val="0070C0"/>
                </a:solidFill>
                <a:effectLst/>
                <a:latin typeface="Calibri" panose="020F0502020204030204" pitchFamily="34" charset="0"/>
              </a:rPr>
              <a:t>Problem solving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i="0" dirty="0">
                <a:solidFill>
                  <a:srgbClr val="0070C0"/>
                </a:solidFill>
                <a:effectLst/>
                <a:latin typeface="Calibri" panose="020F0502020204030204" pitchFamily="34" charset="0"/>
              </a:rPr>
              <a:t>Supporting language development 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i="0" dirty="0">
                <a:solidFill>
                  <a:srgbClr val="0070C0"/>
                </a:solidFill>
                <a:effectLst/>
                <a:latin typeface="Calibri" panose="020F0502020204030204" pitchFamily="34" charset="0"/>
              </a:rPr>
              <a:t>Building relationships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i="0" dirty="0">
                <a:solidFill>
                  <a:srgbClr val="0070C0"/>
                </a:solidFill>
                <a:effectLst/>
                <a:latin typeface="Calibri" panose="020F0502020204030204" pitchFamily="34" charset="0"/>
              </a:rPr>
              <a:t>Creating a sense of the world around them 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i="0" dirty="0">
                <a:solidFill>
                  <a:srgbClr val="0070C0"/>
                </a:solidFill>
                <a:effectLst/>
                <a:latin typeface="Calibri" panose="020F0502020204030204" pitchFamily="34" charset="0"/>
              </a:rPr>
              <a:t>Enhancing memory 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i="0" dirty="0">
                <a:solidFill>
                  <a:srgbClr val="0070C0"/>
                </a:solidFill>
                <a:effectLst/>
                <a:latin typeface="Calibri" panose="020F0502020204030204" pitchFamily="34" charset="0"/>
              </a:rPr>
              <a:t>Developing fine motor skills 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91E767-E106-AA3B-4C19-E988CD3B00BF}"/>
              </a:ext>
            </a:extLst>
          </p:cNvPr>
          <p:cNvSpPr txBox="1"/>
          <p:nvPr/>
        </p:nvSpPr>
        <p:spPr>
          <a:xfrm>
            <a:off x="838200" y="588329"/>
            <a:ext cx="36250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+mj-lt"/>
              </a:rPr>
              <a:t>Dysgu</a:t>
            </a:r>
            <a:r>
              <a:rPr lang="en-GB" sz="4000" dirty="0">
                <a:latin typeface="+mj-lt"/>
              </a:rPr>
              <a:t> </a:t>
            </a:r>
            <a:r>
              <a:rPr lang="en-GB" sz="4000" dirty="0" err="1">
                <a:latin typeface="+mj-lt"/>
              </a:rPr>
              <a:t>Ystyrlon</a:t>
            </a:r>
            <a:endParaRPr lang="en-US" sz="4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798051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3359E3-C633-4471-7687-397290F58E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245" y="1998807"/>
            <a:ext cx="9857509" cy="320357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“a growing body of research suggests that students learn more deeply and perform better on complex tasks if they have the opportunity to engage in more “authentic” learning—projects and activities”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70C0"/>
                </a:solidFill>
              </a:rPr>
              <a:t>(Barrell and Darling-Hammond, 2008)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D94E34-E787-9087-CBE1-1366FD179097}"/>
              </a:ext>
            </a:extLst>
          </p:cNvPr>
          <p:cNvSpPr txBox="1"/>
          <p:nvPr/>
        </p:nvSpPr>
        <p:spPr>
          <a:xfrm>
            <a:off x="838200" y="588329"/>
            <a:ext cx="36250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+mj-lt"/>
              </a:rPr>
              <a:t>Dysgu</a:t>
            </a:r>
            <a:r>
              <a:rPr lang="en-GB" sz="4000" dirty="0">
                <a:latin typeface="+mj-lt"/>
              </a:rPr>
              <a:t> </a:t>
            </a:r>
            <a:r>
              <a:rPr lang="en-GB" sz="4000" dirty="0" err="1">
                <a:latin typeface="+mj-lt"/>
              </a:rPr>
              <a:t>Ystyrlon</a:t>
            </a:r>
            <a:endParaRPr lang="en-US" sz="4000" dirty="0">
              <a:latin typeface="+mj-lt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83B6712-55B6-E193-9E9D-98410CE6B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17000"/>
            <a:ext cx="5181600" cy="1250544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Meaningful learning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64476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4845F-1CA4-ABA6-9526-0D08246E9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181600" cy="1140541"/>
          </a:xfrm>
        </p:spPr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annibynol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B9175-4126-A391-732E-F5AA55D72E1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ea typeface="+mn-lt"/>
                <a:cs typeface="+mn-lt"/>
              </a:rPr>
              <a:t>Ystyriwch enghreifftiau o arfer gorau o'r erthygl isod gan gydnabod cyfleoedd dysgu ystyrlon a chyfleoedd ar gyfer profiadau difyr</a:t>
            </a:r>
            <a:endParaRPr lang="en-US" sz="2400" dirty="0">
              <a:cs typeface="Arial" panose="020B0604020202020204"/>
            </a:endParaRPr>
          </a:p>
          <a:p>
            <a:r>
              <a:rPr lang="en-US" sz="140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Forrester, G. </a:t>
            </a:r>
            <a:r>
              <a:rPr lang="en-US" sz="1400" i="1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et al.</a:t>
            </a:r>
            <a:r>
              <a:rPr lang="en-US" sz="140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 (2022) ‘Understanding the World in the Early Years Foundation Stage: practitioners’ perspectives of best practice and effective provision’, </a:t>
            </a:r>
            <a:r>
              <a:rPr lang="en-US" sz="1400" i="1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Education 3-13</a:t>
            </a:r>
            <a:r>
              <a:rPr lang="en-US" sz="140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, 50(8), pp. 1072–1084. Available at: </a:t>
            </a:r>
            <a:r>
              <a:rPr lang="en-US" sz="1400" dirty="0">
                <a:solidFill>
                  <a:srgbClr val="3A3A3A"/>
                </a:solidFill>
                <a:latin typeface="Arial"/>
                <a:ea typeface="Source Sans Pro"/>
                <a:cs typeface="Arial"/>
                <a:hlinkClick r:id="rId2"/>
              </a:rPr>
              <a:t>https://doi.org/10.1080/03004279.2021.1930095</a:t>
            </a:r>
            <a:r>
              <a:rPr lang="en-US" sz="1400" dirty="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.</a:t>
            </a:r>
            <a:endParaRPr lang="en-US" sz="1400">
              <a:latin typeface="Arial"/>
              <a:ea typeface="Source Sans Pro"/>
              <a:cs typeface="Arial"/>
            </a:endParaRPr>
          </a:p>
          <a:p>
            <a:r>
              <a:rPr lang="en-US" sz="1400" dirty="0">
                <a:cs typeface="Arial"/>
                <a:hlinkClick r:id="rId3"/>
              </a:rPr>
              <a:t>Understanding the World in the Early Years Foundation Stage: practitioners’ perspectives of best pra</a:t>
            </a:r>
            <a:endParaRPr lang="en-US" sz="14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79BB6C-9333-8994-C7FD-22400AFD43D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solidFill>
                  <a:srgbClr val="0070C0"/>
                </a:solidFill>
              </a:rPr>
              <a:t>Consider best practice examples from the article below with recognition of meaningful learning opportunities and opportunities for engaging experiences</a:t>
            </a:r>
            <a:endParaRPr lang="en-US" sz="2400"/>
          </a:p>
          <a:p>
            <a:r>
              <a:rPr lang="en-US" sz="140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Forrester, G. </a:t>
            </a:r>
            <a:r>
              <a:rPr lang="en-US" sz="1400" i="1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et al.</a:t>
            </a:r>
            <a:r>
              <a:rPr lang="en-US" sz="140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 (2022) ‘Understanding the World in the Early Years Foundation Stage: practitioners’ perspectives of best practice and effective provision’, </a:t>
            </a:r>
            <a:r>
              <a:rPr lang="en-US" sz="1400" i="1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Education 3-13</a:t>
            </a:r>
            <a:r>
              <a:rPr lang="en-US" sz="140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, 50(8), pp. 1072–1084. Available at: </a:t>
            </a:r>
            <a:r>
              <a:rPr lang="en-US" sz="1400" dirty="0">
                <a:solidFill>
                  <a:srgbClr val="3A3A3A"/>
                </a:solidFill>
                <a:latin typeface="Arial"/>
                <a:ea typeface="Source Sans Pro"/>
                <a:cs typeface="Arial"/>
                <a:hlinkClick r:id="rId2"/>
              </a:rPr>
              <a:t>https://doi.org/10.1080/03004279.2021.1930095</a:t>
            </a:r>
            <a:r>
              <a:rPr lang="en-US" sz="1400" dirty="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.</a:t>
            </a:r>
            <a:endParaRPr lang="en-US" sz="1400">
              <a:solidFill>
                <a:srgbClr val="000000"/>
              </a:solidFill>
              <a:latin typeface="Arial"/>
              <a:ea typeface="Source Sans Pro"/>
              <a:cs typeface="Arial"/>
            </a:endParaRPr>
          </a:p>
          <a:p>
            <a:r>
              <a:rPr lang="en-US" sz="1400" dirty="0">
                <a:solidFill>
                  <a:srgbClr val="000000"/>
                </a:solidFill>
                <a:cs typeface="Arial"/>
                <a:hlinkClick r:id="rId3"/>
              </a:rPr>
              <a:t>Understanding the World in the Early Years Foundation Stage: practitioners’ perspectives of best pra</a:t>
            </a:r>
            <a:endParaRPr lang="en-GB" sz="1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9D475D-49E5-197B-72B2-B18FC3849A97}"/>
              </a:ext>
            </a:extLst>
          </p:cNvPr>
          <p:cNvSpPr txBox="1"/>
          <p:nvPr/>
        </p:nvSpPr>
        <p:spPr>
          <a:xfrm>
            <a:off x="6175962" y="550689"/>
            <a:ext cx="45191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0070C0"/>
                </a:solidFill>
              </a:rPr>
              <a:t>Independent task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8174657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71C820D-36E9-840F-35E2-0FC1861CE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Reference list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EDD253-B18B-B8D6-775F-C8C80DBE04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/>
              <a:t>The Education People. (2021). ‘</a:t>
            </a:r>
            <a:r>
              <a:rPr lang="en-US" sz="1200" i="0" dirty="0">
                <a:solidFill>
                  <a:srgbClr val="212529"/>
                </a:solidFill>
                <a:effectLst/>
              </a:rPr>
              <a:t>Urie Bronfenbrenner's Ecological Systems Theory’. </a:t>
            </a:r>
            <a:r>
              <a:rPr lang="en-US" sz="1200" dirty="0">
                <a:hlinkClick r:id="rId3"/>
              </a:rPr>
              <a:t>Exploring Pedagogy - Introducing Urie Bronfenbrenner</a:t>
            </a:r>
            <a:r>
              <a:rPr lang="en-US" sz="1200" dirty="0"/>
              <a:t> [Accessed: 05/11/24].</a:t>
            </a:r>
            <a:endParaRPr lang="en-US" sz="1200" dirty="0">
              <a:cs typeface="Arial"/>
            </a:endParaRPr>
          </a:p>
          <a:p>
            <a:r>
              <a:rPr lang="en-US" sz="1200" dirty="0"/>
              <a:t>PLASP. (2024). ‘Engagement’. </a:t>
            </a:r>
            <a:r>
              <a:rPr lang="en-US" sz="1200" dirty="0">
                <a:hlinkClick r:id="rId4"/>
              </a:rPr>
              <a:t>Engagement – PLASP</a:t>
            </a:r>
            <a:r>
              <a:rPr lang="en-US" sz="1200" dirty="0"/>
              <a:t> [Accessed: 05/11/24].</a:t>
            </a:r>
          </a:p>
          <a:p>
            <a:r>
              <a:rPr lang="en-US" sz="1200" dirty="0"/>
              <a:t>The Curiosity Approach. (2024). ‘BEFORE A CHLD WRITES THEIR NAME’. </a:t>
            </a:r>
            <a:r>
              <a:rPr lang="en-US" sz="1200" dirty="0">
                <a:hlinkClick r:id="rId5"/>
              </a:rPr>
              <a:t>https://www.thecuriosityapproach.com/blog/before-a-child-writes-their-name</a:t>
            </a:r>
            <a:r>
              <a:rPr lang="en-US" sz="1200" dirty="0"/>
              <a:t> [Accessed: 05/11/24]. </a:t>
            </a:r>
          </a:p>
          <a:p>
            <a:r>
              <a:rPr lang="en-US" sz="1200" dirty="0"/>
              <a:t>Coco Melon. (2018). ‘Wheels on the bus’. </a:t>
            </a:r>
            <a:r>
              <a:rPr lang="en-US" sz="1200" dirty="0">
                <a:hlinkClick r:id="rId6"/>
              </a:rPr>
              <a:t>Wheels on the Bus | @CoComelon Nursery Rhymes &amp; Kids Songs – YouTube</a:t>
            </a:r>
            <a:r>
              <a:rPr lang="en-US" sz="1200" dirty="0"/>
              <a:t> [Accessed: 05/11/24].</a:t>
            </a:r>
          </a:p>
          <a:p>
            <a:r>
              <a:rPr lang="en-US" sz="1200" dirty="0"/>
              <a:t>Swansea University. (2023). ‘The Play Cycle in a Nutshell’. </a:t>
            </a:r>
            <a:r>
              <a:rPr lang="en-US" sz="1200" dirty="0">
                <a:hlinkClick r:id="rId7"/>
              </a:rPr>
              <a:t>We've got a whole afternoon of Scooby Doo and Scooby Doo and more Scooby Doo. Stream on ITVX | ITVX</a:t>
            </a:r>
            <a:r>
              <a:rPr lang="en-US" sz="1200" dirty="0"/>
              <a:t> [Accessed: 11/11/24].</a:t>
            </a:r>
          </a:p>
          <a:p>
            <a:r>
              <a:rPr lang="en-US" sz="1200" dirty="0"/>
              <a:t>Barrell, B, and Darling-Hammond, L. (2008). ‘Teaching for Meaningful Learning’. </a:t>
            </a:r>
            <a:r>
              <a:rPr lang="en-US" sz="1200" dirty="0">
                <a:hlinkClick r:id="rId8"/>
              </a:rPr>
              <a:t>ED539399.pdf</a:t>
            </a:r>
            <a:r>
              <a:rPr lang="en-US" sz="1200" dirty="0"/>
              <a:t> [Accessed: 11/11/24].</a:t>
            </a:r>
          </a:p>
          <a:p>
            <a:r>
              <a:rPr lang="en-US" sz="1200">
                <a:cs typeface="Arial"/>
              </a:rPr>
              <a:t>Harvard University. (2011). </a:t>
            </a:r>
            <a:r>
              <a:rPr lang="en-US" sz="1200">
                <a:ea typeface="+mn-lt"/>
                <a:cs typeface="+mn-lt"/>
              </a:rPr>
              <a:t>'Experiences Build Brain Architecture'. </a:t>
            </a:r>
            <a:r>
              <a:rPr lang="en-US" sz="1200" dirty="0">
                <a:ea typeface="+mn-lt"/>
                <a:cs typeface="+mn-lt"/>
                <a:hlinkClick r:id="rId9"/>
              </a:rPr>
              <a:t>1. Experiences Build Brain Architecture - YouTube</a:t>
            </a:r>
            <a:r>
              <a:rPr lang="en-US" sz="1200">
                <a:ea typeface="+mn-lt"/>
                <a:cs typeface="+mn-lt"/>
              </a:rPr>
              <a:t> [Accessed: 19/11/24].</a:t>
            </a:r>
            <a:endParaRPr lang="en-US" sz="1200" dirty="0">
              <a:ea typeface="+mn-lt"/>
              <a:cs typeface="+mn-lt"/>
            </a:endParaRPr>
          </a:p>
          <a:p>
            <a:endParaRPr lang="en-US" sz="1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68823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 (1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7B51991-48B1-4003-9E52-7B61F3EB3F2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C59333F-385E-448C-BE3E-65B5F7F441D2}">
  <ds:schemaRefs>
    <ds:schemaRef ds:uri="http://purl.org/dc/elements/1.1/"/>
    <ds:schemaRef ds:uri="e4a72011-89be-41d7-bd49-565121a9e247"/>
    <ds:schemaRef ds:uri="http://schemas.microsoft.com/office/infopath/2007/PartnerControls"/>
    <ds:schemaRef ds:uri="http://schemas.microsoft.com/office/2006/metadata/properties"/>
    <ds:schemaRef ds:uri="16bfc89a-06a0-41d6-ae50-6ff65b36cb8b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7E7A61AD-2E7D-438D-BC0D-EFFD79E52EF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 (1)</Template>
  <TotalTime>8023</TotalTime>
  <Words>1506</Words>
  <Application>Microsoft Office PowerPoint</Application>
  <PresentationFormat>Widescreen</PresentationFormat>
  <Paragraphs>181</Paragraphs>
  <Slides>23</Slides>
  <Notes>7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UWTSD PP Template (Cream background) (1)</vt:lpstr>
      <vt:lpstr>ECEY4005C:Y 1000 Diwrnod Cyntaf  ECEY4005: The First 1000 Days</vt:lpstr>
      <vt:lpstr>Ailgapio                     Recap</vt:lpstr>
      <vt:lpstr>Theori ategol    Supporting theory</vt:lpstr>
      <vt:lpstr>Ymgysylltu</vt:lpstr>
      <vt:lpstr>Profiadau difyr</vt:lpstr>
      <vt:lpstr> Profiadau Difyr yn y Blynyddoedd Cynnar Engaging Experiences in the Early Years
</vt:lpstr>
      <vt:lpstr> Profiadau Difyr yn y Blynyddoedd Cynnar Engaging Experiences in the Early Years 
</vt:lpstr>
      <vt:lpstr>Profiadau sy'n Adeiladu Pensaernïaeth yr Ymennydd Experiences Build Brain Architecture</vt:lpstr>
      <vt:lpstr>Engreifftiau o Gweithgareddau Difyr Examples of Engaging Activities</vt:lpstr>
      <vt:lpstr>Buddion Profiadau Difyr Benefits of Engaging Experiences </vt:lpstr>
      <vt:lpstr>Rôl yr oedolyn wrth galluogi The role of the enabling adult</vt:lpstr>
      <vt:lpstr>Y cylchred chwarae</vt:lpstr>
      <vt:lpstr>Gweithdy Y 1000 Diwrnod Cyntaf The First 1000 Days Workshop</vt:lpstr>
      <vt:lpstr>Activities</vt:lpstr>
      <vt:lpstr>PowerPoint Presentation</vt:lpstr>
      <vt:lpstr>PowerPoint Presentation</vt:lpstr>
      <vt:lpstr>PowerPoint Presentation</vt:lpstr>
      <vt:lpstr>PowerPoint Presentation</vt:lpstr>
      <vt:lpstr>Meaningful learning</vt:lpstr>
      <vt:lpstr>Meaningful learning</vt:lpstr>
      <vt:lpstr>Meaningful learning</vt:lpstr>
      <vt:lpstr>Tasg annibynol</vt:lpstr>
      <vt:lpstr>Rhestr cyfeirnodi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Natasha Jones</dc:creator>
  <cp:lastModifiedBy>Natasha Jones</cp:lastModifiedBy>
  <cp:revision>83</cp:revision>
  <dcterms:created xsi:type="dcterms:W3CDTF">2024-10-24T17:55:00Z</dcterms:created>
  <dcterms:modified xsi:type="dcterms:W3CDTF">2024-11-28T00:46:31Z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MediaServiceImageTags">
    <vt:lpwstr/>
  </property>
</Properties>
</file>