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74" r:id="rId12"/>
    <p:sldId id="266" r:id="rId13"/>
    <p:sldId id="267" r:id="rId14"/>
    <p:sldId id="268" r:id="rId15"/>
    <p:sldId id="269" r:id="rId16"/>
    <p:sldId id="270" r:id="rId17"/>
    <p:sldId id="271" r:id="rId18"/>
    <p:sldId id="272" r:id="rId19"/>
    <p:sldId id="273"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C2E4765-E8F3-D50A-D541-A28E0E40D7BF}" v="480" dt="2026-06-14T18:39:00.8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63" d="100"/>
          <a:sy n="63" d="100"/>
        </p:scale>
        <p:origin x="612"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6A34ADF-9C69-437F-ADB2-C6FBEE5A2F8E}"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F3E195D8-B61B-49F4-9DDC-4263CEEBB9CB}">
      <dgm:prSet/>
      <dgm:spPr/>
      <dgm:t>
        <a:bodyPr/>
        <a:lstStyle/>
        <a:p>
          <a:r>
            <a:rPr lang="en-US" dirty="0"/>
            <a:t>The graph shows that most customers pay relatively low monthly charges, while only a few pay much higher fees.</a:t>
          </a:r>
        </a:p>
      </dgm:t>
    </dgm:pt>
    <dgm:pt modelId="{8A0C2A90-101D-4CF2-B622-21671084D427}" type="parTrans" cxnId="{A5782817-42E4-427D-BC54-2ECE2CE72398}">
      <dgm:prSet/>
      <dgm:spPr/>
      <dgm:t>
        <a:bodyPr/>
        <a:lstStyle/>
        <a:p>
          <a:endParaRPr lang="en-US"/>
        </a:p>
      </dgm:t>
    </dgm:pt>
    <dgm:pt modelId="{FAA9CB96-4D55-4E55-8141-B0C2DC383FFF}" type="sibTrans" cxnId="{A5782817-42E4-427D-BC54-2ECE2CE72398}">
      <dgm:prSet/>
      <dgm:spPr/>
      <dgm:t>
        <a:bodyPr/>
        <a:lstStyle/>
        <a:p>
          <a:endParaRPr lang="en-US"/>
        </a:p>
      </dgm:t>
    </dgm:pt>
    <dgm:pt modelId="{58240900-DE12-450E-B1E9-E08313676CA2}">
      <dgm:prSet/>
      <dgm:spPr/>
      <dgm:t>
        <a:bodyPr/>
        <a:lstStyle/>
        <a:p>
          <a:r>
            <a:rPr lang="en-US"/>
            <a:t>Customers who pay more might decide to leave if they feel they are not getting enough value for their money. </a:t>
          </a:r>
        </a:p>
      </dgm:t>
    </dgm:pt>
    <dgm:pt modelId="{F59F47B0-D62B-4545-ACBF-FE9C568754F9}" type="parTrans" cxnId="{65E3B957-6D36-411E-BB91-C84C838B1535}">
      <dgm:prSet/>
      <dgm:spPr/>
      <dgm:t>
        <a:bodyPr/>
        <a:lstStyle/>
        <a:p>
          <a:endParaRPr lang="en-US"/>
        </a:p>
      </dgm:t>
    </dgm:pt>
    <dgm:pt modelId="{1D69A546-3527-4A41-B0EC-EE0EC734BD60}" type="sibTrans" cxnId="{65E3B957-6D36-411E-BB91-C84C838B1535}">
      <dgm:prSet/>
      <dgm:spPr/>
      <dgm:t>
        <a:bodyPr/>
        <a:lstStyle/>
        <a:p>
          <a:endParaRPr lang="en-US"/>
        </a:p>
      </dgm:t>
    </dgm:pt>
    <dgm:pt modelId="{EF5D975D-68FB-40FD-9FD4-91709900A80B}">
      <dgm:prSet/>
      <dgm:spPr/>
      <dgm:t>
        <a:bodyPr/>
        <a:lstStyle/>
        <a:p>
          <a:r>
            <a:rPr lang="en-US"/>
            <a:t>Customers with lower charges may not use the service as much and could be more likely to switch providers. </a:t>
          </a:r>
        </a:p>
      </dgm:t>
    </dgm:pt>
    <dgm:pt modelId="{81C2B3CD-0899-4261-942B-10678462699E}" type="parTrans" cxnId="{B20CF1D7-3BD2-4DF5-9046-C67E7A9E3E1D}">
      <dgm:prSet/>
      <dgm:spPr/>
      <dgm:t>
        <a:bodyPr/>
        <a:lstStyle/>
        <a:p>
          <a:endParaRPr lang="en-US"/>
        </a:p>
      </dgm:t>
    </dgm:pt>
    <dgm:pt modelId="{8CBC1044-8388-4B13-9374-E0484346A102}" type="sibTrans" cxnId="{B20CF1D7-3BD2-4DF5-9046-C67E7A9E3E1D}">
      <dgm:prSet/>
      <dgm:spPr/>
      <dgm:t>
        <a:bodyPr/>
        <a:lstStyle/>
        <a:p>
          <a:endParaRPr lang="en-US"/>
        </a:p>
      </dgm:t>
    </dgm:pt>
    <dgm:pt modelId="{2E84641B-75CE-4E80-B9EF-3ECC734257E6}">
      <dgm:prSet/>
      <dgm:spPr/>
      <dgm:t>
        <a:bodyPr/>
        <a:lstStyle/>
        <a:p>
          <a:r>
            <a:rPr lang="en-US"/>
            <a:t>Overall, monthly charges seem to play an important role in customer churn.</a:t>
          </a:r>
        </a:p>
      </dgm:t>
    </dgm:pt>
    <dgm:pt modelId="{1AF91C10-738C-4049-B05D-543A1881A7CD}" type="parTrans" cxnId="{359424BF-F023-4144-98D4-FCB6D8910994}">
      <dgm:prSet/>
      <dgm:spPr/>
      <dgm:t>
        <a:bodyPr/>
        <a:lstStyle/>
        <a:p>
          <a:endParaRPr lang="en-US"/>
        </a:p>
      </dgm:t>
    </dgm:pt>
    <dgm:pt modelId="{B03A1E65-00BA-4ABB-8D9A-CCF75839CE14}" type="sibTrans" cxnId="{359424BF-F023-4144-98D4-FCB6D8910994}">
      <dgm:prSet/>
      <dgm:spPr/>
      <dgm:t>
        <a:bodyPr/>
        <a:lstStyle/>
        <a:p>
          <a:endParaRPr lang="en-US"/>
        </a:p>
      </dgm:t>
    </dgm:pt>
    <dgm:pt modelId="{51C53FB5-FCBF-4FEF-85EC-98C8EB984737}" type="pres">
      <dgm:prSet presAssocID="{D6A34ADF-9C69-437F-ADB2-C6FBEE5A2F8E}" presName="linear" presStyleCnt="0">
        <dgm:presLayoutVars>
          <dgm:animLvl val="lvl"/>
          <dgm:resizeHandles val="exact"/>
        </dgm:presLayoutVars>
      </dgm:prSet>
      <dgm:spPr/>
    </dgm:pt>
    <dgm:pt modelId="{7F9899E1-AB19-40F0-8EB7-9B0389E7AA65}" type="pres">
      <dgm:prSet presAssocID="{F3E195D8-B61B-49F4-9DDC-4263CEEBB9CB}" presName="parentText" presStyleLbl="node1" presStyleIdx="0" presStyleCnt="4">
        <dgm:presLayoutVars>
          <dgm:chMax val="0"/>
          <dgm:bulletEnabled val="1"/>
        </dgm:presLayoutVars>
      </dgm:prSet>
      <dgm:spPr/>
    </dgm:pt>
    <dgm:pt modelId="{7AA748B7-32EA-42CA-95D7-4795536DD910}" type="pres">
      <dgm:prSet presAssocID="{FAA9CB96-4D55-4E55-8141-B0C2DC383FFF}" presName="spacer" presStyleCnt="0"/>
      <dgm:spPr/>
    </dgm:pt>
    <dgm:pt modelId="{8CAF09CA-3505-4D91-9DC8-170F20D8716F}" type="pres">
      <dgm:prSet presAssocID="{58240900-DE12-450E-B1E9-E08313676CA2}" presName="parentText" presStyleLbl="node1" presStyleIdx="1" presStyleCnt="4">
        <dgm:presLayoutVars>
          <dgm:chMax val="0"/>
          <dgm:bulletEnabled val="1"/>
        </dgm:presLayoutVars>
      </dgm:prSet>
      <dgm:spPr/>
    </dgm:pt>
    <dgm:pt modelId="{7E8AF740-3D34-4EE2-981B-672FFBEE271C}" type="pres">
      <dgm:prSet presAssocID="{1D69A546-3527-4A41-B0EC-EE0EC734BD60}" presName="spacer" presStyleCnt="0"/>
      <dgm:spPr/>
    </dgm:pt>
    <dgm:pt modelId="{87D2AE98-F0B9-4AAD-B15D-4C81ABAA5A6F}" type="pres">
      <dgm:prSet presAssocID="{EF5D975D-68FB-40FD-9FD4-91709900A80B}" presName="parentText" presStyleLbl="node1" presStyleIdx="2" presStyleCnt="4">
        <dgm:presLayoutVars>
          <dgm:chMax val="0"/>
          <dgm:bulletEnabled val="1"/>
        </dgm:presLayoutVars>
      </dgm:prSet>
      <dgm:spPr/>
    </dgm:pt>
    <dgm:pt modelId="{100E7C49-22D3-4D5A-AE80-DB7146599F33}" type="pres">
      <dgm:prSet presAssocID="{8CBC1044-8388-4B13-9374-E0484346A102}" presName="spacer" presStyleCnt="0"/>
      <dgm:spPr/>
    </dgm:pt>
    <dgm:pt modelId="{9AE4918E-1970-46ED-BE4B-1CD010B50756}" type="pres">
      <dgm:prSet presAssocID="{2E84641B-75CE-4E80-B9EF-3ECC734257E6}" presName="parentText" presStyleLbl="node1" presStyleIdx="3" presStyleCnt="4">
        <dgm:presLayoutVars>
          <dgm:chMax val="0"/>
          <dgm:bulletEnabled val="1"/>
        </dgm:presLayoutVars>
      </dgm:prSet>
      <dgm:spPr/>
    </dgm:pt>
  </dgm:ptLst>
  <dgm:cxnLst>
    <dgm:cxn modelId="{BC80E307-704F-4B00-9917-06F728EF94CE}" type="presOf" srcId="{D6A34ADF-9C69-437F-ADB2-C6FBEE5A2F8E}" destId="{51C53FB5-FCBF-4FEF-85EC-98C8EB984737}" srcOrd="0" destOrd="0" presId="urn:microsoft.com/office/officeart/2005/8/layout/vList2"/>
    <dgm:cxn modelId="{A5782817-42E4-427D-BC54-2ECE2CE72398}" srcId="{D6A34ADF-9C69-437F-ADB2-C6FBEE5A2F8E}" destId="{F3E195D8-B61B-49F4-9DDC-4263CEEBB9CB}" srcOrd="0" destOrd="0" parTransId="{8A0C2A90-101D-4CF2-B622-21671084D427}" sibTransId="{FAA9CB96-4D55-4E55-8141-B0C2DC383FFF}"/>
    <dgm:cxn modelId="{40EF7643-3CBC-4187-BBB4-4F65C572F09D}" type="presOf" srcId="{2E84641B-75CE-4E80-B9EF-3ECC734257E6}" destId="{9AE4918E-1970-46ED-BE4B-1CD010B50756}" srcOrd="0" destOrd="0" presId="urn:microsoft.com/office/officeart/2005/8/layout/vList2"/>
    <dgm:cxn modelId="{2B389172-7DB1-4672-BE8C-02CF2E8CDF95}" type="presOf" srcId="{EF5D975D-68FB-40FD-9FD4-91709900A80B}" destId="{87D2AE98-F0B9-4AAD-B15D-4C81ABAA5A6F}" srcOrd="0" destOrd="0" presId="urn:microsoft.com/office/officeart/2005/8/layout/vList2"/>
    <dgm:cxn modelId="{65E3B957-6D36-411E-BB91-C84C838B1535}" srcId="{D6A34ADF-9C69-437F-ADB2-C6FBEE5A2F8E}" destId="{58240900-DE12-450E-B1E9-E08313676CA2}" srcOrd="1" destOrd="0" parTransId="{F59F47B0-D62B-4545-ACBF-FE9C568754F9}" sibTransId="{1D69A546-3527-4A41-B0EC-EE0EC734BD60}"/>
    <dgm:cxn modelId="{2AD2AFB0-89C1-49BB-AFE6-C1ADEE9CCB33}" type="presOf" srcId="{F3E195D8-B61B-49F4-9DDC-4263CEEBB9CB}" destId="{7F9899E1-AB19-40F0-8EB7-9B0389E7AA65}" srcOrd="0" destOrd="0" presId="urn:microsoft.com/office/officeart/2005/8/layout/vList2"/>
    <dgm:cxn modelId="{46556CB2-E5FC-4EFD-B331-988080ED1A1B}" type="presOf" srcId="{58240900-DE12-450E-B1E9-E08313676CA2}" destId="{8CAF09CA-3505-4D91-9DC8-170F20D8716F}" srcOrd="0" destOrd="0" presId="urn:microsoft.com/office/officeart/2005/8/layout/vList2"/>
    <dgm:cxn modelId="{359424BF-F023-4144-98D4-FCB6D8910994}" srcId="{D6A34ADF-9C69-437F-ADB2-C6FBEE5A2F8E}" destId="{2E84641B-75CE-4E80-B9EF-3ECC734257E6}" srcOrd="3" destOrd="0" parTransId="{1AF91C10-738C-4049-B05D-543A1881A7CD}" sibTransId="{B03A1E65-00BA-4ABB-8D9A-CCF75839CE14}"/>
    <dgm:cxn modelId="{B20CF1D7-3BD2-4DF5-9046-C67E7A9E3E1D}" srcId="{D6A34ADF-9C69-437F-ADB2-C6FBEE5A2F8E}" destId="{EF5D975D-68FB-40FD-9FD4-91709900A80B}" srcOrd="2" destOrd="0" parTransId="{81C2B3CD-0899-4261-942B-10678462699E}" sibTransId="{8CBC1044-8388-4B13-9374-E0484346A102}"/>
    <dgm:cxn modelId="{3313370C-FC9F-4C7F-B8AC-DCBAFF5537C6}" type="presParOf" srcId="{51C53FB5-FCBF-4FEF-85EC-98C8EB984737}" destId="{7F9899E1-AB19-40F0-8EB7-9B0389E7AA65}" srcOrd="0" destOrd="0" presId="urn:microsoft.com/office/officeart/2005/8/layout/vList2"/>
    <dgm:cxn modelId="{7BD11ECE-9403-4D0F-9F6C-10E23DF38EDD}" type="presParOf" srcId="{51C53FB5-FCBF-4FEF-85EC-98C8EB984737}" destId="{7AA748B7-32EA-42CA-95D7-4795536DD910}" srcOrd="1" destOrd="0" presId="urn:microsoft.com/office/officeart/2005/8/layout/vList2"/>
    <dgm:cxn modelId="{DE173BD2-695E-4EB5-AA80-9B980C0FCC93}" type="presParOf" srcId="{51C53FB5-FCBF-4FEF-85EC-98C8EB984737}" destId="{8CAF09CA-3505-4D91-9DC8-170F20D8716F}" srcOrd="2" destOrd="0" presId="urn:microsoft.com/office/officeart/2005/8/layout/vList2"/>
    <dgm:cxn modelId="{1E2A0D14-DCE0-4BE1-99E2-117970E7F656}" type="presParOf" srcId="{51C53FB5-FCBF-4FEF-85EC-98C8EB984737}" destId="{7E8AF740-3D34-4EE2-981B-672FFBEE271C}" srcOrd="3" destOrd="0" presId="urn:microsoft.com/office/officeart/2005/8/layout/vList2"/>
    <dgm:cxn modelId="{6123C8C9-D3D1-43B3-BCD2-F8B0FCE01172}" type="presParOf" srcId="{51C53FB5-FCBF-4FEF-85EC-98C8EB984737}" destId="{87D2AE98-F0B9-4AAD-B15D-4C81ABAA5A6F}" srcOrd="4" destOrd="0" presId="urn:microsoft.com/office/officeart/2005/8/layout/vList2"/>
    <dgm:cxn modelId="{CFD6975E-89F4-4EEF-863E-49F000FD4BA2}" type="presParOf" srcId="{51C53FB5-FCBF-4FEF-85EC-98C8EB984737}" destId="{100E7C49-22D3-4D5A-AE80-DB7146599F33}" srcOrd="5" destOrd="0" presId="urn:microsoft.com/office/officeart/2005/8/layout/vList2"/>
    <dgm:cxn modelId="{4C328103-724D-4098-87AC-4166CD9E31A9}" type="presParOf" srcId="{51C53FB5-FCBF-4FEF-85EC-98C8EB984737}" destId="{9AE4918E-1970-46ED-BE4B-1CD010B5075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9899E1-AB19-40F0-8EB7-9B0389E7AA65}">
      <dsp:nvSpPr>
        <dsp:cNvPr id="0" name=""/>
        <dsp:cNvSpPr/>
      </dsp:nvSpPr>
      <dsp:spPr>
        <a:xfrm>
          <a:off x="0" y="92074"/>
          <a:ext cx="4646905" cy="82485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The graph shows that most customers pay relatively low monthly charges, while only a few pay much higher fees.</a:t>
          </a:r>
        </a:p>
      </dsp:txBody>
      <dsp:txXfrm>
        <a:off x="40266" y="132340"/>
        <a:ext cx="4566373" cy="744318"/>
      </dsp:txXfrm>
    </dsp:sp>
    <dsp:sp modelId="{8CAF09CA-3505-4D91-9DC8-170F20D8716F}">
      <dsp:nvSpPr>
        <dsp:cNvPr id="0" name=""/>
        <dsp:cNvSpPr/>
      </dsp:nvSpPr>
      <dsp:spPr>
        <a:xfrm>
          <a:off x="0" y="960124"/>
          <a:ext cx="4646905" cy="824850"/>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Customers who pay more might decide to leave if they feel they are not getting enough value for their money. </a:t>
          </a:r>
        </a:p>
      </dsp:txBody>
      <dsp:txXfrm>
        <a:off x="40266" y="1000390"/>
        <a:ext cx="4566373" cy="744318"/>
      </dsp:txXfrm>
    </dsp:sp>
    <dsp:sp modelId="{87D2AE98-F0B9-4AAD-B15D-4C81ABAA5A6F}">
      <dsp:nvSpPr>
        <dsp:cNvPr id="0" name=""/>
        <dsp:cNvSpPr/>
      </dsp:nvSpPr>
      <dsp:spPr>
        <a:xfrm>
          <a:off x="0" y="1828174"/>
          <a:ext cx="4646905" cy="824850"/>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Customers with lower charges may not use the service as much and could be more likely to switch providers. </a:t>
          </a:r>
        </a:p>
      </dsp:txBody>
      <dsp:txXfrm>
        <a:off x="40266" y="1868440"/>
        <a:ext cx="4566373" cy="744318"/>
      </dsp:txXfrm>
    </dsp:sp>
    <dsp:sp modelId="{9AE4918E-1970-46ED-BE4B-1CD010B50756}">
      <dsp:nvSpPr>
        <dsp:cNvPr id="0" name=""/>
        <dsp:cNvSpPr/>
      </dsp:nvSpPr>
      <dsp:spPr>
        <a:xfrm>
          <a:off x="0" y="2696224"/>
          <a:ext cx="4646905" cy="82485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Overall, monthly charges seem to play an important role in customer churn.</a:t>
          </a:r>
        </a:p>
      </dsp:txBody>
      <dsp:txXfrm>
        <a:off x="40266" y="2736490"/>
        <a:ext cx="4566373" cy="74431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7/2/2026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7/2/2026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7/2/2026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7/2/2026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7/2/2026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7/2/2026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6.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sv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doi.org/10.1016/j.rico.2023.100342" TargetMode="External"/><Relationship Id="rId2" Type="http://schemas.openxmlformats.org/officeDocument/2006/relationships/hyperlink" Target="https://doi.org/10.1109/iconat66879.2025.11362579"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297762" y="640080"/>
            <a:ext cx="6251110" cy="3566160"/>
          </a:xfrm>
        </p:spPr>
        <p:txBody>
          <a:bodyPr anchor="b">
            <a:normAutofit/>
          </a:bodyPr>
          <a:lstStyle/>
          <a:p>
            <a:pPr algn="l"/>
            <a:r>
              <a:rPr lang="en-IN" sz="5000" b="1">
                <a:latin typeface="Calibri Light"/>
                <a:ea typeface="Calibri Light"/>
                <a:cs typeface="Calibri Light"/>
              </a:rPr>
              <a:t>MSc Data and Artificial Intelligence</a:t>
            </a:r>
            <a:br>
              <a:rPr lang="en-IN" sz="5000" b="1">
                <a:latin typeface="Calibri Light"/>
                <a:ea typeface="Calibri Light"/>
                <a:cs typeface="Calibri Light"/>
              </a:rPr>
            </a:br>
            <a:r>
              <a:rPr lang="en-IN" sz="5000" b="1">
                <a:latin typeface="Calibri Light"/>
                <a:ea typeface="Calibri Light"/>
                <a:cs typeface="Calibri Light"/>
              </a:rPr>
              <a:t>Data Mining &amp; Visualisation</a:t>
            </a:r>
            <a:br>
              <a:rPr lang="en-IN" sz="5000" b="1">
                <a:latin typeface="Calibri Light"/>
                <a:ea typeface="Calibri Light"/>
                <a:cs typeface="Calibri Light"/>
              </a:rPr>
            </a:br>
            <a:endParaRPr lang="en-US" sz="5000"/>
          </a:p>
        </p:txBody>
      </p:sp>
      <p:sp>
        <p:nvSpPr>
          <p:cNvPr id="3" name="Subtitle 2"/>
          <p:cNvSpPr>
            <a:spLocks noGrp="1"/>
          </p:cNvSpPr>
          <p:nvPr>
            <p:ph type="subTitle" idx="1"/>
          </p:nvPr>
        </p:nvSpPr>
        <p:spPr>
          <a:xfrm>
            <a:off x="5297760" y="4636008"/>
            <a:ext cx="6251111" cy="1572768"/>
          </a:xfrm>
        </p:spPr>
        <p:txBody>
          <a:bodyPr vert="horz" lIns="91440" tIns="45720" rIns="91440" bIns="45720" rtlCol="0">
            <a:normAutofit/>
          </a:bodyPr>
          <a:lstStyle/>
          <a:p>
            <a:pPr algn="l"/>
            <a:r>
              <a:rPr lang="en-US">
                <a:latin typeface="Times New Roman"/>
                <a:cs typeface="Times New Roman"/>
              </a:rPr>
              <a:t>Exploratory Data Analysis – Presentation</a:t>
            </a:r>
            <a:endParaRPr lang="en-US">
              <a:latin typeface="Aptos" panose="020B0004020202020204"/>
              <a:cs typeface="Times New Roman"/>
            </a:endParaRPr>
          </a:p>
          <a:p>
            <a:pPr algn="l"/>
            <a:r>
              <a:rPr lang="en-GB" b="1" cap="all">
                <a:latin typeface="Calibri Light"/>
                <a:ea typeface="Calibri Light"/>
                <a:cs typeface="Calibri Light"/>
              </a:rPr>
              <a:t>Lecture: Dr Nouh </a:t>
            </a:r>
            <a:r>
              <a:rPr lang="en-GB" b="1" cap="all" err="1">
                <a:latin typeface="Calibri Light"/>
                <a:ea typeface="Calibri Light"/>
                <a:cs typeface="Calibri Light"/>
              </a:rPr>
              <a:t>Elmitwally</a:t>
            </a:r>
            <a:endParaRPr lang="en-GB" err="1"/>
          </a:p>
          <a:p>
            <a:pPr algn="l"/>
            <a:r>
              <a:rPr lang="en-GB" b="1" cap="all">
                <a:latin typeface="Calibri Light"/>
                <a:ea typeface="Calibri Light"/>
                <a:cs typeface="Calibri Light"/>
              </a:rPr>
              <a:t>Student number : 2029731</a:t>
            </a:r>
          </a:p>
        </p:txBody>
      </p:sp>
      <p:pic>
        <p:nvPicPr>
          <p:cNvPr id="5" name="Picture 4">
            <a:extLst>
              <a:ext uri="{FF2B5EF4-FFF2-40B4-BE49-F238E27FC236}">
                <a16:creationId xmlns:a16="http://schemas.microsoft.com/office/drawing/2014/main" id="{5746F486-59E7-C7E4-F63A-BD530B3D688B}"/>
              </a:ext>
            </a:extLst>
          </p:cNvPr>
          <p:cNvPicPr>
            <a:picLocks noChangeAspect="1"/>
          </p:cNvPicPr>
          <p:nvPr/>
        </p:nvPicPr>
        <p:blipFill>
          <a:blip r:embed="rId2"/>
          <a:srcRect l="7066" r="57122" b="6250"/>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7A37CD-22C2-D9B2-0FBF-BD8646677436}"/>
              </a:ext>
            </a:extLst>
          </p:cNvPr>
          <p:cNvSpPr>
            <a:spLocks noGrp="1"/>
          </p:cNvSpPr>
          <p:nvPr>
            <p:ph type="title"/>
          </p:nvPr>
        </p:nvSpPr>
        <p:spPr>
          <a:xfrm>
            <a:off x="686834" y="1153572"/>
            <a:ext cx="3200400" cy="4461163"/>
          </a:xfrm>
        </p:spPr>
        <p:txBody>
          <a:bodyPr>
            <a:normAutofit/>
          </a:bodyPr>
          <a:lstStyle/>
          <a:p>
            <a:r>
              <a:rPr lang="en-US">
                <a:solidFill>
                  <a:srgbClr val="FFFFFF"/>
                </a:solidFill>
                <a:ea typeface="+mj-lt"/>
                <a:cs typeface="+mj-lt"/>
              </a:rPr>
              <a:t>Project Aim &amp; Objectives</a:t>
            </a:r>
            <a:endParaRPr lang="en-US">
              <a:solidFill>
                <a:srgbClr val="FFFFFF"/>
              </a:solidFill>
            </a:endParaRP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0531211-0F84-92B7-AA5E-A7C7DD472D52}"/>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200" b="1" dirty="0">
                <a:ea typeface="+mn-lt"/>
                <a:cs typeface="+mn-lt"/>
              </a:rPr>
              <a:t>Aim:</a:t>
            </a:r>
            <a:r>
              <a:rPr lang="en-US" sz="2200" dirty="0">
                <a:ea typeface="+mn-lt"/>
                <a:cs typeface="+mn-lt"/>
              </a:rPr>
              <a:t>  Explore, clean and analyze the Telecom Customer churn dataset using EDA.</a:t>
            </a:r>
            <a:endParaRPr lang="en-US" sz="2200" dirty="0"/>
          </a:p>
          <a:p>
            <a:endParaRPr lang="en-US" sz="2200" dirty="0">
              <a:ea typeface="+mn-lt"/>
              <a:cs typeface="+mn-lt"/>
            </a:endParaRPr>
          </a:p>
          <a:p>
            <a:r>
              <a:rPr lang="en-US" sz="2200" b="1" dirty="0">
                <a:ea typeface="+mn-lt"/>
                <a:cs typeface="+mn-lt"/>
              </a:rPr>
              <a:t>Objectives:</a:t>
            </a:r>
          </a:p>
          <a:p>
            <a:r>
              <a:rPr lang="en-US" sz="2200" dirty="0">
                <a:ea typeface="+mn-lt"/>
                <a:cs typeface="+mn-lt"/>
              </a:rPr>
              <a:t>Data cleaning and preparation for analysis.</a:t>
            </a:r>
          </a:p>
          <a:p>
            <a:r>
              <a:rPr lang="en-US" sz="2200" dirty="0">
                <a:ea typeface="+mn-lt"/>
                <a:cs typeface="+mn-lt"/>
              </a:rPr>
              <a:t>Discovering trends, patterns, and relationships in data.</a:t>
            </a:r>
          </a:p>
          <a:p>
            <a:r>
              <a:rPr lang="en-US" sz="2200" dirty="0">
                <a:ea typeface="+mn-lt"/>
                <a:cs typeface="+mn-lt"/>
              </a:rPr>
              <a:t>Presenting and explaining the results of (EDA) analysis.</a:t>
            </a:r>
          </a:p>
          <a:p>
            <a:r>
              <a:rPr lang="en-US" sz="2200" dirty="0">
                <a:ea typeface="+mn-lt"/>
                <a:cs typeface="+mn-lt"/>
              </a:rPr>
              <a:t>Detecting missing values and outliers, using appropriate solutions to improve data quality and increase the accuracy of the analysis.</a:t>
            </a:r>
          </a:p>
          <a:p>
            <a:r>
              <a:rPr lang="en-US" sz="2200" dirty="0">
                <a:ea typeface="+mn-lt"/>
                <a:cs typeface="+mn-lt"/>
              </a:rPr>
              <a:t>Using the results obtained for decision-making recommendations.</a:t>
            </a:r>
          </a:p>
          <a:p>
            <a:endParaRPr lang="en-US" sz="2200" dirty="0">
              <a:ea typeface="+mn-lt"/>
              <a:cs typeface="+mn-lt"/>
            </a:endParaRPr>
          </a:p>
          <a:p>
            <a:endParaRPr lang="en-US" sz="2200" dirty="0">
              <a:ea typeface="+mn-lt"/>
              <a:cs typeface="+mn-lt"/>
            </a:endParaRPr>
          </a:p>
          <a:p>
            <a:endParaRPr lang="en-US" sz="2200" dirty="0">
              <a:ea typeface="+mn-lt"/>
              <a:cs typeface="+mn-lt"/>
            </a:endParaRPr>
          </a:p>
        </p:txBody>
      </p:sp>
    </p:spTree>
    <p:extLst>
      <p:ext uri="{BB962C8B-B14F-4D97-AF65-F5344CB8AC3E}">
        <p14:creationId xmlns:p14="http://schemas.microsoft.com/office/powerpoint/2010/main" val="32073967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4C3FA5-873F-ED37-BCB4-F2F738ADAF81}"/>
              </a:ext>
            </a:extLst>
          </p:cNvPr>
          <p:cNvSpPr>
            <a:spLocks noGrp="1"/>
          </p:cNvSpPr>
          <p:nvPr>
            <p:ph type="title"/>
          </p:nvPr>
        </p:nvSpPr>
        <p:spPr>
          <a:xfrm>
            <a:off x="686834" y="1153572"/>
            <a:ext cx="3200400" cy="4461163"/>
          </a:xfrm>
        </p:spPr>
        <p:txBody>
          <a:bodyPr>
            <a:normAutofit/>
          </a:bodyPr>
          <a:lstStyle/>
          <a:p>
            <a:r>
              <a:rPr lang="en-US">
                <a:solidFill>
                  <a:srgbClr val="FFFFFF"/>
                </a:solidFill>
              </a:rPr>
              <a:t>Introduc</a:t>
            </a:r>
            <a:r>
              <a:rPr lang="en-US">
                <a:solidFill>
                  <a:srgbClr val="FFFFFF"/>
                </a:solidFill>
                <a:latin typeface="Aptos Display"/>
              </a:rPr>
              <a:t>tion</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2AE59BB-3094-0AC5-C537-0B619FB165E1}"/>
              </a:ext>
            </a:extLst>
          </p:cNvPr>
          <p:cNvSpPr>
            <a:spLocks noGrp="1"/>
          </p:cNvSpPr>
          <p:nvPr>
            <p:ph idx="1"/>
          </p:nvPr>
        </p:nvSpPr>
        <p:spPr>
          <a:xfrm>
            <a:off x="4447308" y="591344"/>
            <a:ext cx="6906491" cy="5585619"/>
          </a:xfrm>
        </p:spPr>
        <p:txBody>
          <a:bodyPr vert="horz" lIns="91440" tIns="45720" rIns="91440" bIns="45720" rtlCol="0" anchor="ctr">
            <a:normAutofit/>
          </a:bodyPr>
          <a:lstStyle/>
          <a:p>
            <a:endParaRPr lang="en-US" sz="1800">
              <a:ea typeface="+mn-lt"/>
              <a:cs typeface="+mn-lt"/>
            </a:endParaRPr>
          </a:p>
          <a:p>
            <a:r>
              <a:rPr lang="en-US" sz="1800">
                <a:ea typeface="+mn-lt"/>
                <a:cs typeface="+mn-lt"/>
              </a:rPr>
              <a:t>Customer churn is one of the main challenges faced by telecom companies. Since keeping existing customers is usually cheaper than attracting new ones, understanding why customers leave is important. In this analysis, EDA techniques were used to explore the dataset, identify key patterns, and gain insights that could support customer retention strategies. We noticed that usage patterns and service quality often influence whether customers stay or leave [1].</a:t>
            </a:r>
            <a:endParaRPr lang="en-US" sz="1800"/>
          </a:p>
          <a:p>
            <a:endParaRPr lang="en-US" sz="1800">
              <a:ea typeface="+mn-lt"/>
              <a:cs typeface="+mn-lt"/>
            </a:endParaRPr>
          </a:p>
          <a:p>
            <a:r>
              <a:rPr lang="en-US" sz="1800">
                <a:ea typeface="+mn-lt"/>
                <a:cs typeface="+mn-lt"/>
              </a:rPr>
              <a:t>The main goal of customer churn analysis is to understand and predict as early as possible which users are likely to leave the service. This allows us to respond to their issues in time, improve the service experience, and better meet their needs in order to retain them as customers [2].</a:t>
            </a:r>
          </a:p>
          <a:p>
            <a:endParaRPr lang="en-US" sz="1800">
              <a:ea typeface="+mn-lt"/>
              <a:cs typeface="+mn-lt"/>
            </a:endParaRPr>
          </a:p>
          <a:p>
            <a:r>
              <a:rPr lang="en-US" sz="1800">
                <a:ea typeface="+mn-lt"/>
                <a:cs typeface="+mn-lt"/>
              </a:rPr>
              <a:t>The results will help us with predictive modeling and guide us towards ideas for conducting proactive customer retention campaigns.</a:t>
            </a:r>
            <a:endParaRPr lang="en-US" sz="1800"/>
          </a:p>
        </p:txBody>
      </p:sp>
    </p:spTree>
    <p:extLst>
      <p:ext uri="{BB962C8B-B14F-4D97-AF65-F5344CB8AC3E}">
        <p14:creationId xmlns:p14="http://schemas.microsoft.com/office/powerpoint/2010/main" val="36691046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341D57-8C53-B0C6-0060-8B5A69D00B8F}"/>
              </a:ext>
            </a:extLst>
          </p:cNvPr>
          <p:cNvSpPr>
            <a:spLocks noGrp="1"/>
          </p:cNvSpPr>
          <p:nvPr>
            <p:ph type="title"/>
          </p:nvPr>
        </p:nvSpPr>
        <p:spPr>
          <a:xfrm>
            <a:off x="793662" y="386930"/>
            <a:ext cx="10066122" cy="1298448"/>
          </a:xfrm>
        </p:spPr>
        <p:txBody>
          <a:bodyPr anchor="b">
            <a:normAutofit/>
          </a:bodyPr>
          <a:lstStyle/>
          <a:p>
            <a:r>
              <a:rPr lang="en-US" sz="4800">
                <a:ea typeface="+mj-lt"/>
                <a:cs typeface="+mj-lt"/>
              </a:rPr>
              <a:t>Data Overview</a:t>
            </a:r>
            <a:endParaRPr lang="en-US" sz="4800"/>
          </a:p>
        </p:txBody>
      </p:sp>
      <p:sp>
        <p:nvSpPr>
          <p:cNvPr id="25" name="Rectangle 24">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2A364E0-67EC-80CB-78F5-9A40853E7076}"/>
              </a:ext>
            </a:extLst>
          </p:cNvPr>
          <p:cNvSpPr>
            <a:spLocks noGrp="1"/>
          </p:cNvSpPr>
          <p:nvPr>
            <p:ph idx="1"/>
          </p:nvPr>
        </p:nvSpPr>
        <p:spPr>
          <a:xfrm>
            <a:off x="793661" y="2599509"/>
            <a:ext cx="4530898" cy="3639450"/>
          </a:xfrm>
        </p:spPr>
        <p:txBody>
          <a:bodyPr vert="horz" lIns="91440" tIns="45720" rIns="91440" bIns="45720" rtlCol="0" anchor="ctr">
            <a:normAutofit/>
          </a:bodyPr>
          <a:lstStyle/>
          <a:p>
            <a:r>
              <a:rPr lang="en-US" sz="2000" b="1">
                <a:ea typeface="+mn-lt"/>
                <a:cs typeface="+mn-lt"/>
              </a:rPr>
              <a:t>Dataset Name:</a:t>
            </a:r>
            <a:r>
              <a:rPr lang="en-US" sz="2000">
                <a:ea typeface="+mn-lt"/>
                <a:cs typeface="+mn-lt"/>
              </a:rPr>
              <a:t> Telecom Customer Churn – Top Predictive Features</a:t>
            </a:r>
            <a:endParaRPr lang="en-US" sz="2000"/>
          </a:p>
          <a:p>
            <a:r>
              <a:rPr lang="en-US" sz="2000" b="1">
                <a:ea typeface="+mn-lt"/>
                <a:cs typeface="+mn-lt"/>
              </a:rPr>
              <a:t>Target Variable:</a:t>
            </a:r>
            <a:r>
              <a:rPr lang="en-US" sz="2000">
                <a:ea typeface="+mn-lt"/>
                <a:cs typeface="+mn-lt"/>
              </a:rPr>
              <a:t> churn (0 = stays, 1 = leaves)</a:t>
            </a:r>
            <a:endParaRPr lang="en-US" sz="2000"/>
          </a:p>
          <a:p>
            <a:r>
              <a:rPr lang="en-US" sz="2000"/>
              <a:t>Description</a:t>
            </a:r>
          </a:p>
          <a:p>
            <a:r>
              <a:rPr lang="en-US" sz="2000">
                <a:ea typeface="+mn-lt"/>
                <a:cs typeface="+mn-lt"/>
              </a:rPr>
              <a:t>This dataset contains </a:t>
            </a:r>
            <a:r>
              <a:rPr lang="en-GB" sz="2000">
                <a:latin typeface="Aptos"/>
                <a:ea typeface="+mn-lt"/>
                <a:cs typeface="Arial"/>
              </a:rPr>
              <a:t>100 variables and approximately 100 thousand records</a:t>
            </a:r>
            <a:r>
              <a:rPr lang="en-GB" sz="2000">
                <a:latin typeface="Arial"/>
                <a:ea typeface="+mn-lt"/>
                <a:cs typeface="Arial"/>
              </a:rPr>
              <a:t>. </a:t>
            </a:r>
            <a:endParaRPr lang="en-US" sz="2000"/>
          </a:p>
          <a:p>
            <a:r>
              <a:rPr lang="en-US" sz="2000" dirty="0">
                <a:ea typeface="+mn-lt"/>
                <a:cs typeface="+mn-lt"/>
              </a:rPr>
              <a:t>All variables are numerical and represent different aspects of customer behavior.</a:t>
            </a:r>
            <a:endParaRPr lang="en-US" sz="2000" dirty="0"/>
          </a:p>
        </p:txBody>
      </p:sp>
      <p:pic>
        <p:nvPicPr>
          <p:cNvPr id="4" name="Picture 3">
            <a:extLst>
              <a:ext uri="{FF2B5EF4-FFF2-40B4-BE49-F238E27FC236}">
                <a16:creationId xmlns:a16="http://schemas.microsoft.com/office/drawing/2014/main" id="{979DE057-1A84-9A6B-77EE-4C709F87E11D}"/>
              </a:ext>
            </a:extLst>
          </p:cNvPr>
          <p:cNvPicPr>
            <a:picLocks noChangeAspect="1"/>
          </p:cNvPicPr>
          <p:nvPr/>
        </p:nvPicPr>
        <p:blipFill>
          <a:blip r:embed="rId2"/>
          <a:stretch>
            <a:fillRect/>
          </a:stretch>
        </p:blipFill>
        <p:spPr>
          <a:xfrm>
            <a:off x="5977046" y="2484255"/>
            <a:ext cx="5019248" cy="3714244"/>
          </a:xfrm>
          <a:prstGeom prst="rect">
            <a:avLst/>
          </a:prstGeom>
        </p:spPr>
      </p:pic>
      <p:sp>
        <p:nvSpPr>
          <p:cNvPr id="27" name="Rectangle 2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398881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7AD6DF-D4B6-053B-C2E1-27702F72688E}"/>
              </a:ext>
            </a:extLst>
          </p:cNvPr>
          <p:cNvSpPr>
            <a:spLocks noGrp="1"/>
          </p:cNvSpPr>
          <p:nvPr>
            <p:ph type="title"/>
          </p:nvPr>
        </p:nvSpPr>
        <p:spPr>
          <a:xfrm>
            <a:off x="640080" y="329184"/>
            <a:ext cx="6894576" cy="1783080"/>
          </a:xfrm>
        </p:spPr>
        <p:txBody>
          <a:bodyPr anchor="b">
            <a:normAutofit/>
          </a:bodyPr>
          <a:lstStyle/>
          <a:p>
            <a:r>
              <a:rPr lang="en-GB" dirty="0"/>
              <a:t>Practical Data Handling</a:t>
            </a:r>
            <a:endParaRPr lang="en-US" sz="5400" dirty="0"/>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F37A34A-05F1-75B2-03E5-6B22E5D0E955}"/>
              </a:ext>
            </a:extLst>
          </p:cNvPr>
          <p:cNvSpPr>
            <a:spLocks noGrp="1"/>
          </p:cNvSpPr>
          <p:nvPr>
            <p:ph idx="1"/>
          </p:nvPr>
        </p:nvSpPr>
        <p:spPr>
          <a:xfrm>
            <a:off x="713821" y="2441448"/>
            <a:ext cx="6894576" cy="4019427"/>
          </a:xfrm>
        </p:spPr>
        <p:txBody>
          <a:bodyPr vert="horz" lIns="91440" tIns="45720" rIns="91440" bIns="45720" rtlCol="0" anchor="t">
            <a:noAutofit/>
          </a:bodyPr>
          <a:lstStyle/>
          <a:p>
            <a:r>
              <a:rPr lang="en-US" sz="1800" b="1" dirty="0">
                <a:ea typeface="+mn-lt"/>
                <a:cs typeface="+mn-lt"/>
              </a:rPr>
              <a:t>Missing Values:</a:t>
            </a:r>
            <a:br>
              <a:rPr lang="en-US" sz="1800" b="1" dirty="0">
                <a:ea typeface="+mn-lt"/>
                <a:cs typeface="+mn-lt"/>
              </a:rPr>
            </a:br>
            <a:r>
              <a:rPr lang="en-US" sz="1800" b="1" dirty="0">
                <a:ea typeface="+mn-lt"/>
                <a:cs typeface="+mn-lt"/>
              </a:rPr>
              <a:t> </a:t>
            </a:r>
            <a:r>
              <a:rPr lang="en-US" sz="1800" dirty="0">
                <a:ea typeface="+mn-lt"/>
                <a:cs typeface="+mn-lt"/>
              </a:rPr>
              <a:t>When checking the dataset for missing data, no significant gaps were found in the selected variables. Overall, the completeness of the data is high.</a:t>
            </a:r>
            <a:endParaRPr lang="bg-BG" sz="1800" dirty="0">
              <a:ea typeface="+mn-lt"/>
              <a:cs typeface="+mn-lt"/>
            </a:endParaRPr>
          </a:p>
          <a:p>
            <a:r>
              <a:rPr lang="en-US" sz="1800" dirty="0"/>
              <a:t>The heatmap shows the completeness of the dataset.</a:t>
            </a:r>
            <a:endParaRPr lang="en-US" sz="1800" dirty="0">
              <a:ea typeface="+mn-lt"/>
              <a:cs typeface="+mn-lt"/>
            </a:endParaRPr>
          </a:p>
          <a:p>
            <a:r>
              <a:rPr lang="en-US" sz="1800" b="1" dirty="0">
                <a:ea typeface="+mn-lt"/>
                <a:cs typeface="+mn-lt"/>
              </a:rPr>
              <a:t>Outliers:</a:t>
            </a:r>
            <a:br>
              <a:rPr lang="en-US" sz="1800" b="1" dirty="0">
                <a:ea typeface="+mn-lt"/>
                <a:cs typeface="+mn-lt"/>
              </a:rPr>
            </a:br>
            <a:r>
              <a:rPr lang="en-US" sz="1800" b="1" dirty="0">
                <a:ea typeface="+mn-lt"/>
                <a:cs typeface="+mn-lt"/>
              </a:rPr>
              <a:t> </a:t>
            </a:r>
            <a:r>
              <a:rPr lang="en-US" sz="1800" dirty="0">
                <a:ea typeface="+mn-lt"/>
                <a:cs typeface="+mn-lt"/>
              </a:rPr>
              <a:t>Outliers are present in the MOU (Minutes of Use) variables, indicating unusually high or low levels of service usage.</a:t>
            </a:r>
            <a:endParaRPr lang="en-US" sz="1800" dirty="0"/>
          </a:p>
          <a:p>
            <a:r>
              <a:rPr lang="en-US" sz="1800" b="1" dirty="0">
                <a:ea typeface="+mn-lt"/>
                <a:cs typeface="+mn-lt"/>
              </a:rPr>
              <a:t>Data Types:</a:t>
            </a:r>
            <a:br>
              <a:rPr lang="en-US" sz="1800" b="1" dirty="0">
                <a:ea typeface="+mn-lt"/>
                <a:cs typeface="+mn-lt"/>
              </a:rPr>
            </a:br>
            <a:r>
              <a:rPr lang="en-US" sz="1800" b="1" dirty="0">
                <a:ea typeface="+mn-lt"/>
                <a:cs typeface="+mn-lt"/>
              </a:rPr>
              <a:t> </a:t>
            </a:r>
            <a:r>
              <a:rPr lang="en-US" sz="1800" dirty="0">
                <a:ea typeface="+mn-lt"/>
                <a:cs typeface="+mn-lt"/>
              </a:rPr>
              <a:t>All attributes are numerical, while the target variable (</a:t>
            </a:r>
            <a:r>
              <a:rPr lang="en-US" sz="1800" i="1" dirty="0">
                <a:ea typeface="+mn-lt"/>
                <a:cs typeface="+mn-lt"/>
              </a:rPr>
              <a:t>churn</a:t>
            </a:r>
            <a:r>
              <a:rPr lang="en-US" sz="1800" dirty="0">
                <a:ea typeface="+mn-lt"/>
                <a:cs typeface="+mn-lt"/>
              </a:rPr>
              <a:t>) is binary (0 = stays, 1 = leaves).</a:t>
            </a:r>
            <a:endParaRPr lang="en-US" sz="1800" dirty="0"/>
          </a:p>
          <a:p>
            <a:r>
              <a:rPr lang="en-US" sz="1800" b="1" dirty="0">
                <a:ea typeface="+mn-lt"/>
                <a:cs typeface="+mn-lt"/>
              </a:rPr>
              <a:t>Consistency:</a:t>
            </a:r>
            <a:br>
              <a:rPr lang="en-US" sz="1800" b="1" dirty="0">
                <a:ea typeface="+mn-lt"/>
                <a:cs typeface="+mn-lt"/>
              </a:rPr>
            </a:br>
            <a:r>
              <a:rPr lang="en-US" sz="1800" dirty="0">
                <a:ea typeface="+mn-lt"/>
                <a:cs typeface="+mn-lt"/>
              </a:rPr>
              <a:t> No negative or unrealistic values were identified, and all variable ranges appear reasonable and consistent.</a:t>
            </a:r>
            <a:endParaRPr lang="en-US" sz="1800" dirty="0"/>
          </a:p>
          <a:p>
            <a:endParaRPr lang="en-US" sz="1700" dirty="0"/>
          </a:p>
        </p:txBody>
      </p:sp>
      <p:pic>
        <p:nvPicPr>
          <p:cNvPr id="4" name="Picture 3">
            <a:extLst>
              <a:ext uri="{FF2B5EF4-FFF2-40B4-BE49-F238E27FC236}">
                <a16:creationId xmlns:a16="http://schemas.microsoft.com/office/drawing/2014/main" id="{AADD615D-68C0-9FC1-3905-7AF941E9FE2E}"/>
              </a:ext>
            </a:extLst>
          </p:cNvPr>
          <p:cNvPicPr>
            <a:picLocks noChangeAspect="1"/>
          </p:cNvPicPr>
          <p:nvPr/>
        </p:nvPicPr>
        <p:blipFill>
          <a:blip r:embed="rId2"/>
          <a:stretch>
            <a:fillRect/>
          </a:stretch>
        </p:blipFill>
        <p:spPr>
          <a:xfrm>
            <a:off x="7670111" y="3427885"/>
            <a:ext cx="4001301" cy="2476158"/>
          </a:xfrm>
          <a:prstGeom prst="rect">
            <a:avLst/>
          </a:prstGeom>
        </p:spPr>
      </p:pic>
      <p:pic>
        <p:nvPicPr>
          <p:cNvPr id="5" name="Picture 4">
            <a:extLst>
              <a:ext uri="{FF2B5EF4-FFF2-40B4-BE49-F238E27FC236}">
                <a16:creationId xmlns:a16="http://schemas.microsoft.com/office/drawing/2014/main" id="{9D1787EF-71B1-B39A-D6D2-5BC27F16851A}"/>
              </a:ext>
            </a:extLst>
          </p:cNvPr>
          <p:cNvPicPr>
            <a:picLocks noChangeAspect="1"/>
          </p:cNvPicPr>
          <p:nvPr/>
        </p:nvPicPr>
        <p:blipFill>
          <a:blip r:embed="rId3"/>
          <a:stretch>
            <a:fillRect/>
          </a:stretch>
        </p:blipFill>
        <p:spPr>
          <a:xfrm>
            <a:off x="7670112" y="1222748"/>
            <a:ext cx="4008843" cy="1612347"/>
          </a:xfrm>
          <a:prstGeom prst="rect">
            <a:avLst/>
          </a:prstGeom>
        </p:spPr>
      </p:pic>
    </p:spTree>
    <p:extLst>
      <p:ext uri="{BB962C8B-B14F-4D97-AF65-F5344CB8AC3E}">
        <p14:creationId xmlns:p14="http://schemas.microsoft.com/office/powerpoint/2010/main" val="16107839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Freeform: Shape 48">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619FA12-772F-33CA-A605-1504BC4008BA}"/>
              </a:ext>
            </a:extLst>
          </p:cNvPr>
          <p:cNvSpPr>
            <a:spLocks noGrp="1"/>
          </p:cNvSpPr>
          <p:nvPr>
            <p:ph type="title"/>
          </p:nvPr>
        </p:nvSpPr>
        <p:spPr>
          <a:xfrm>
            <a:off x="1137034" y="609600"/>
            <a:ext cx="4784796" cy="1330840"/>
          </a:xfrm>
        </p:spPr>
        <p:txBody>
          <a:bodyPr>
            <a:normAutofit/>
          </a:bodyPr>
          <a:lstStyle/>
          <a:p>
            <a:r>
              <a:rPr lang="en-US">
                <a:ea typeface="+mj-lt"/>
                <a:cs typeface="+mj-lt"/>
              </a:rPr>
              <a:t>Data Cleaning and Preparation</a:t>
            </a:r>
            <a:endParaRPr lang="en-US"/>
          </a:p>
        </p:txBody>
      </p:sp>
      <p:sp>
        <p:nvSpPr>
          <p:cNvPr id="3" name="Content Placeholder 2">
            <a:extLst>
              <a:ext uri="{FF2B5EF4-FFF2-40B4-BE49-F238E27FC236}">
                <a16:creationId xmlns:a16="http://schemas.microsoft.com/office/drawing/2014/main" id="{D2D35178-7A2E-CD23-04BB-5F077A065739}"/>
              </a:ext>
            </a:extLst>
          </p:cNvPr>
          <p:cNvSpPr>
            <a:spLocks noGrp="1"/>
          </p:cNvSpPr>
          <p:nvPr>
            <p:ph idx="1"/>
          </p:nvPr>
        </p:nvSpPr>
        <p:spPr>
          <a:xfrm>
            <a:off x="1137034" y="2194102"/>
            <a:ext cx="4438036" cy="3908585"/>
          </a:xfrm>
        </p:spPr>
        <p:txBody>
          <a:bodyPr vert="horz" lIns="91440" tIns="45720" rIns="91440" bIns="45720" rtlCol="0">
            <a:normAutofit/>
          </a:bodyPr>
          <a:lstStyle/>
          <a:p>
            <a:r>
              <a:rPr lang="en-US" sz="1400" b="1">
                <a:ea typeface="+mn-lt"/>
                <a:cs typeface="+mn-lt"/>
              </a:rPr>
              <a:t>Missing Values:</a:t>
            </a:r>
            <a:endParaRPr lang="en-US" sz="1400"/>
          </a:p>
          <a:p>
            <a:r>
              <a:rPr lang="en-US" sz="1400">
                <a:ea typeface="+mn-lt"/>
                <a:cs typeface="+mn-lt"/>
              </a:rPr>
              <a:t>Since no major gaps were detected, no imputation was required. The dataset was ready for further analysis without additional data filling.</a:t>
            </a:r>
          </a:p>
          <a:p>
            <a:r>
              <a:rPr lang="en-US" sz="1400" b="1">
                <a:ea typeface="+mn-lt"/>
                <a:cs typeface="+mn-lt"/>
              </a:rPr>
              <a:t>Data Types:</a:t>
            </a:r>
          </a:p>
          <a:p>
            <a:r>
              <a:rPr lang="en-US" sz="1400">
                <a:ea typeface="+mn-lt"/>
                <a:cs typeface="+mn-lt"/>
              </a:rPr>
              <a:t>All variables are numeric, while churn is a binary variable (0 = stay, 1 = leave), so no data type conversion was required.</a:t>
            </a:r>
          </a:p>
          <a:p>
            <a:r>
              <a:rPr lang="en-US" sz="1400" b="1">
                <a:ea typeface="+mn-lt"/>
                <a:cs typeface="+mn-lt"/>
              </a:rPr>
              <a:t>Consistency Checks:</a:t>
            </a:r>
          </a:p>
          <a:p>
            <a:r>
              <a:rPr lang="en-US" sz="1400">
                <a:ea typeface="+mn-lt"/>
                <a:cs typeface="+mn-lt"/>
              </a:rPr>
              <a:t>To ensure data quality, unrealistic values such as negative MOU values were removed.</a:t>
            </a:r>
          </a:p>
          <a:p>
            <a:r>
              <a:rPr lang="en-US" sz="1400" b="1">
                <a:ea typeface="+mn-lt"/>
                <a:cs typeface="+mn-lt"/>
              </a:rPr>
              <a:t>Standardization:</a:t>
            </a:r>
          </a:p>
          <a:p>
            <a:r>
              <a:rPr lang="en-US" sz="1400">
                <a:ea typeface="+mn-lt"/>
                <a:cs typeface="+mn-lt"/>
              </a:rPr>
              <a:t>The data was scaled using StandardScaler to ensure consistent scaling before running further analysis.</a:t>
            </a:r>
          </a:p>
          <a:p>
            <a:endParaRPr lang="en-US" sz="1400"/>
          </a:p>
        </p:txBody>
      </p:sp>
      <p:pic>
        <p:nvPicPr>
          <p:cNvPr id="5" name="Picture 4">
            <a:extLst>
              <a:ext uri="{FF2B5EF4-FFF2-40B4-BE49-F238E27FC236}">
                <a16:creationId xmlns:a16="http://schemas.microsoft.com/office/drawing/2014/main" id="{C3530372-754C-D09E-B064-ADBA51A18B4B}"/>
              </a:ext>
            </a:extLst>
          </p:cNvPr>
          <p:cNvPicPr>
            <a:picLocks noChangeAspect="1"/>
          </p:cNvPicPr>
          <p:nvPr/>
        </p:nvPicPr>
        <p:blipFill>
          <a:blip r:embed="rId2"/>
          <a:stretch>
            <a:fillRect/>
          </a:stretch>
        </p:blipFill>
        <p:spPr>
          <a:xfrm>
            <a:off x="6880610" y="1811540"/>
            <a:ext cx="4737650" cy="3257134"/>
          </a:xfrm>
          <a:prstGeom prst="rect">
            <a:avLst/>
          </a:prstGeom>
        </p:spPr>
      </p:pic>
    </p:spTree>
    <p:extLst>
      <p:ext uri="{BB962C8B-B14F-4D97-AF65-F5344CB8AC3E}">
        <p14:creationId xmlns:p14="http://schemas.microsoft.com/office/powerpoint/2010/main" val="18575390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8" name="Rectangle 37">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262F09-C37D-98B9-5F9C-0EFA737342F0}"/>
              </a:ext>
            </a:extLst>
          </p:cNvPr>
          <p:cNvSpPr>
            <a:spLocks noGrp="1"/>
          </p:cNvSpPr>
          <p:nvPr>
            <p:ph type="title"/>
          </p:nvPr>
        </p:nvSpPr>
        <p:spPr>
          <a:xfrm>
            <a:off x="761803" y="350196"/>
            <a:ext cx="4646904" cy="1624520"/>
          </a:xfrm>
        </p:spPr>
        <p:txBody>
          <a:bodyPr anchor="ctr">
            <a:normAutofit/>
          </a:bodyPr>
          <a:lstStyle/>
          <a:p>
            <a:r>
              <a:rPr lang="en-US" sz="3700">
                <a:ea typeface="+mj-lt"/>
                <a:cs typeface="+mj-lt"/>
              </a:rPr>
              <a:t>Univariate Analysis (Total Monthly Recurring Charge )</a:t>
            </a:r>
            <a:endParaRPr lang="en-US" sz="3700"/>
          </a:p>
        </p:txBody>
      </p:sp>
      <p:graphicFrame>
        <p:nvGraphicFramePr>
          <p:cNvPr id="6" name="Content Placeholder 2">
            <a:extLst>
              <a:ext uri="{FF2B5EF4-FFF2-40B4-BE49-F238E27FC236}">
                <a16:creationId xmlns:a16="http://schemas.microsoft.com/office/drawing/2014/main" id="{E3B06F4C-EC38-9E75-E509-8FB058A86F69}"/>
              </a:ext>
            </a:extLst>
          </p:cNvPr>
          <p:cNvGraphicFramePr>
            <a:graphicFrameLocks noGrp="1"/>
          </p:cNvGraphicFramePr>
          <p:nvPr>
            <p:ph idx="1"/>
            <p:extLst>
              <p:ext uri="{D42A27DB-BD31-4B8C-83A1-F6EECF244321}">
                <p14:modId xmlns:p14="http://schemas.microsoft.com/office/powerpoint/2010/main" val="1978875808"/>
              </p:ext>
            </p:extLst>
          </p:nvPr>
        </p:nvGraphicFramePr>
        <p:xfrm>
          <a:off x="761802" y="2743200"/>
          <a:ext cx="4646905" cy="36131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10B319FD-EC2E-0596-0004-0A75B2F403E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783579" y="1028700"/>
            <a:ext cx="5943601" cy="5417819"/>
          </a:xfrm>
          <a:prstGeom prst="rect">
            <a:avLst/>
          </a:prstGeom>
        </p:spPr>
      </p:pic>
    </p:spTree>
    <p:extLst>
      <p:ext uri="{BB962C8B-B14F-4D97-AF65-F5344CB8AC3E}">
        <p14:creationId xmlns:p14="http://schemas.microsoft.com/office/powerpoint/2010/main" val="16237959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458248-0D1A-FD3E-EE5D-B6B4AF2D94CE}"/>
              </a:ext>
            </a:extLst>
          </p:cNvPr>
          <p:cNvSpPr>
            <a:spLocks noGrp="1"/>
          </p:cNvSpPr>
          <p:nvPr>
            <p:ph type="title"/>
          </p:nvPr>
        </p:nvSpPr>
        <p:spPr>
          <a:xfrm>
            <a:off x="793662" y="386930"/>
            <a:ext cx="10066122" cy="1298448"/>
          </a:xfrm>
        </p:spPr>
        <p:txBody>
          <a:bodyPr anchor="b">
            <a:normAutofit/>
          </a:bodyPr>
          <a:lstStyle/>
          <a:p>
            <a:r>
              <a:rPr lang="en-US">
                <a:ea typeface="+mj-lt"/>
                <a:cs typeface="+mj-lt"/>
              </a:rPr>
              <a:t>Univariate Analysis (Mean Minutes of Use)</a:t>
            </a:r>
            <a:endParaRPr lang="en-US"/>
          </a:p>
        </p:txBody>
      </p:sp>
      <p:sp>
        <p:nvSpPr>
          <p:cNvPr id="29" name="Rectangle 28">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83A76E2-AE45-2529-0BCA-03104B3D0566}"/>
              </a:ext>
            </a:extLst>
          </p:cNvPr>
          <p:cNvSpPr>
            <a:spLocks noGrp="1"/>
          </p:cNvSpPr>
          <p:nvPr>
            <p:ph idx="1"/>
          </p:nvPr>
        </p:nvSpPr>
        <p:spPr>
          <a:xfrm>
            <a:off x="793661" y="2599509"/>
            <a:ext cx="4530898" cy="3639450"/>
          </a:xfrm>
        </p:spPr>
        <p:txBody>
          <a:bodyPr vert="horz" lIns="91440" tIns="45720" rIns="91440" bIns="45720" rtlCol="0" anchor="ctr">
            <a:normAutofit/>
          </a:bodyPr>
          <a:lstStyle/>
          <a:p>
            <a:r>
              <a:rPr lang="en-US" sz="1700">
                <a:ea typeface="+mn-lt"/>
                <a:cs typeface="+mn-lt"/>
              </a:rPr>
              <a:t>The histogram shows that most customers have relatively low usage levels, with values concentrated close to zero.</a:t>
            </a:r>
          </a:p>
          <a:p>
            <a:r>
              <a:rPr lang="en-US" sz="1700">
                <a:ea typeface="+mn-lt"/>
                <a:cs typeface="+mn-lt"/>
              </a:rPr>
              <a:t> As usage increases, the number of customers decreases significantly. </a:t>
            </a:r>
          </a:p>
          <a:p>
            <a:r>
              <a:rPr lang="en-US" sz="1700">
                <a:ea typeface="+mn-lt"/>
                <a:cs typeface="+mn-lt"/>
              </a:rPr>
              <a:t>Only a small group of customers use the service very heavily, reaching exceptionally high usage levels.</a:t>
            </a:r>
          </a:p>
          <a:p>
            <a:r>
              <a:rPr lang="en-US" sz="1700">
                <a:ea typeface="+mn-lt"/>
                <a:cs typeface="+mn-lt"/>
              </a:rPr>
              <a:t>This creates a right-skewed distribution, indicating that while low usage is common, a few customers are much more active than the rest.</a:t>
            </a:r>
            <a:endParaRPr lang="en-US" sz="1700"/>
          </a:p>
        </p:txBody>
      </p:sp>
      <p:pic>
        <p:nvPicPr>
          <p:cNvPr id="8" name="Picture 7">
            <a:extLst>
              <a:ext uri="{FF2B5EF4-FFF2-40B4-BE49-F238E27FC236}">
                <a16:creationId xmlns:a16="http://schemas.microsoft.com/office/drawing/2014/main" id="{8CD26319-1C94-2C22-AFA5-2A74E7CC329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911532" y="2780068"/>
            <a:ext cx="5150277" cy="3590252"/>
          </a:xfrm>
          <a:prstGeom prst="rect">
            <a:avLst/>
          </a:prstGeom>
        </p:spPr>
      </p:pic>
      <p:sp>
        <p:nvSpPr>
          <p:cNvPr id="33" name="Rectangle 32">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725509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A0E28A-73FD-130D-27B4-36570CF7059A}"/>
              </a:ext>
            </a:extLst>
          </p:cNvPr>
          <p:cNvSpPr>
            <a:spLocks noGrp="1"/>
          </p:cNvSpPr>
          <p:nvPr>
            <p:ph type="title"/>
          </p:nvPr>
        </p:nvSpPr>
        <p:spPr>
          <a:xfrm>
            <a:off x="645064" y="525982"/>
            <a:ext cx="5161376" cy="954117"/>
          </a:xfrm>
        </p:spPr>
        <p:txBody>
          <a:bodyPr anchor="b">
            <a:normAutofit fontScale="90000"/>
          </a:bodyPr>
          <a:lstStyle/>
          <a:p>
            <a:r>
              <a:rPr lang="en-US" sz="3600" dirty="0"/>
              <a:t> Univariate Analysis</a:t>
            </a:r>
            <a:br>
              <a:rPr lang="en-US" sz="3600" dirty="0"/>
            </a:br>
            <a:r>
              <a:rPr lang="en-US" sz="3600" dirty="0"/>
              <a:t>Customer care calls</a:t>
            </a:r>
          </a:p>
        </p:txBody>
      </p:sp>
      <p:sp>
        <p:nvSpPr>
          <p:cNvPr id="27" name="Rectangle 26">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B2DC31E-6442-3A51-7DEF-55D2D1300AA8}"/>
              </a:ext>
            </a:extLst>
          </p:cNvPr>
          <p:cNvSpPr>
            <a:spLocks noGrp="1"/>
          </p:cNvSpPr>
          <p:nvPr>
            <p:ph idx="1"/>
          </p:nvPr>
        </p:nvSpPr>
        <p:spPr>
          <a:xfrm>
            <a:off x="645066" y="2031101"/>
            <a:ext cx="4282984" cy="3511943"/>
          </a:xfrm>
        </p:spPr>
        <p:txBody>
          <a:bodyPr vert="horz" lIns="91440" tIns="45720" rIns="91440" bIns="45720" rtlCol="0" anchor="ctr">
            <a:normAutofit/>
          </a:bodyPr>
          <a:lstStyle/>
          <a:p>
            <a:r>
              <a:rPr lang="en-US" sz="1800">
                <a:ea typeface="+mn-lt"/>
                <a:cs typeface="+mn-lt"/>
              </a:rPr>
              <a:t>The chart shows that most customers have little or no contact with customer service. Only a small number of customers contact support frequently, which may suggest that they are experiencing problems or are less satisfied with the service.</a:t>
            </a:r>
            <a:endParaRPr lang="en-US" sz="1800"/>
          </a:p>
        </p:txBody>
      </p:sp>
      <p:sp>
        <p:nvSpPr>
          <p:cNvPr id="29" name="Rectangle 28">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AF995250-331E-DDC4-8997-B07B88D01F1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5999" y="1120141"/>
            <a:ext cx="5628018" cy="3951700"/>
          </a:xfrm>
          <a:prstGeom prst="rect">
            <a:avLst/>
          </a:prstGeom>
        </p:spPr>
      </p:pic>
    </p:spTree>
    <p:extLst>
      <p:ext uri="{BB962C8B-B14F-4D97-AF65-F5344CB8AC3E}">
        <p14:creationId xmlns:p14="http://schemas.microsoft.com/office/powerpoint/2010/main" val="39679719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A1C80-B469-FB60-317F-E4D58937DEE9}"/>
              </a:ext>
            </a:extLst>
          </p:cNvPr>
          <p:cNvSpPr>
            <a:spLocks noGrp="1"/>
          </p:cNvSpPr>
          <p:nvPr>
            <p:ph type="title"/>
          </p:nvPr>
        </p:nvSpPr>
        <p:spPr/>
        <p:txBody>
          <a:bodyPr>
            <a:normAutofit fontScale="90000"/>
          </a:bodyPr>
          <a:lstStyle/>
          <a:p>
            <a:pPr algn="ctr"/>
            <a:r>
              <a:rPr lang="en-US" dirty="0">
                <a:ea typeface="+mj-lt"/>
                <a:cs typeface="+mj-lt"/>
              </a:rPr>
              <a:t>Multivariate Analysis 1</a:t>
            </a:r>
            <a:br>
              <a:rPr lang="en-US" dirty="0">
                <a:ea typeface="+mj-lt"/>
                <a:cs typeface="+mj-lt"/>
              </a:rPr>
            </a:br>
            <a:r>
              <a:rPr lang="en-US" dirty="0"/>
              <a:t>Average Minutes of Use: 6 Months vs 3 Months</a:t>
            </a:r>
          </a:p>
        </p:txBody>
      </p:sp>
      <p:sp>
        <p:nvSpPr>
          <p:cNvPr id="3" name="Content Placeholder 2">
            <a:extLst>
              <a:ext uri="{FF2B5EF4-FFF2-40B4-BE49-F238E27FC236}">
                <a16:creationId xmlns:a16="http://schemas.microsoft.com/office/drawing/2014/main" id="{8E8452BB-2792-DC2F-BFB7-607AA72ED41F}"/>
              </a:ext>
            </a:extLst>
          </p:cNvPr>
          <p:cNvSpPr>
            <a:spLocks noGrp="1"/>
          </p:cNvSpPr>
          <p:nvPr>
            <p:ph sz="half" idx="1"/>
          </p:nvPr>
        </p:nvSpPr>
        <p:spPr>
          <a:xfrm>
            <a:off x="838200" y="1746798"/>
            <a:ext cx="4498428" cy="4430165"/>
          </a:xfrm>
        </p:spPr>
        <p:txBody>
          <a:bodyPr vert="horz" lIns="91440" tIns="45720" rIns="91440" bIns="45720" rtlCol="0" anchor="t">
            <a:normAutofit/>
          </a:bodyPr>
          <a:lstStyle/>
          <a:p>
            <a:pPr marL="0" indent="0">
              <a:buNone/>
            </a:pPr>
            <a:endParaRPr lang="en-US" sz="2400" dirty="0">
              <a:ea typeface="+mn-lt"/>
              <a:cs typeface="+mn-lt"/>
            </a:endParaRPr>
          </a:p>
          <a:p>
            <a:pPr marL="0" indent="0">
              <a:buNone/>
            </a:pPr>
            <a:endParaRPr lang="en-US" sz="2400" dirty="0">
              <a:ea typeface="+mn-lt"/>
              <a:cs typeface="+mn-lt"/>
            </a:endParaRPr>
          </a:p>
          <a:p>
            <a:pPr marL="0" indent="0">
              <a:buNone/>
            </a:pPr>
            <a:r>
              <a:rPr lang="en-US" sz="2400" dirty="0">
                <a:ea typeface="+mn-lt"/>
                <a:cs typeface="+mn-lt"/>
              </a:rPr>
              <a:t>From this diagram, we see that customers who have been more active in the last 6 months also spread their activity over the last 3 months. </a:t>
            </a:r>
          </a:p>
          <a:p>
            <a:pPr marL="0" indent="0">
              <a:buNone/>
            </a:pPr>
            <a:r>
              <a:rPr lang="en-US" sz="2400" dirty="0">
                <a:ea typeface="+mn-lt"/>
                <a:cs typeface="+mn-lt"/>
              </a:rPr>
              <a:t>This indicates their loyalty and a low probability churn.</a:t>
            </a:r>
            <a:endParaRPr lang="en-US" sz="2400" dirty="0"/>
          </a:p>
        </p:txBody>
      </p:sp>
      <p:sp>
        <p:nvSpPr>
          <p:cNvPr id="5" name="Content Placeholder 4">
            <a:extLst>
              <a:ext uri="{FF2B5EF4-FFF2-40B4-BE49-F238E27FC236}">
                <a16:creationId xmlns:a16="http://schemas.microsoft.com/office/drawing/2014/main" id="{96FF8454-3242-23CC-49EA-75D6AFA82331}"/>
              </a:ext>
            </a:extLst>
          </p:cNvPr>
          <p:cNvSpPr>
            <a:spLocks noGrp="1"/>
          </p:cNvSpPr>
          <p:nvPr>
            <p:ph sz="half" idx="2"/>
          </p:nvPr>
        </p:nvSpPr>
        <p:spPr>
          <a:xfrm>
            <a:off x="5357649" y="2235200"/>
            <a:ext cx="5996151" cy="3941763"/>
          </a:xfrm>
        </p:spPr>
        <p:txBody>
          <a:bodyPr vert="horz" lIns="91440" tIns="45720" rIns="91440" bIns="45720" rtlCol="0" anchor="t">
            <a:normAutofit/>
          </a:bodyPr>
          <a:lstStyle/>
          <a:p>
            <a:pPr>
              <a:buNone/>
            </a:pPr>
            <a:endParaRPr lang="en-US" sz="1400" dirty="0"/>
          </a:p>
        </p:txBody>
      </p:sp>
      <p:pic>
        <p:nvPicPr>
          <p:cNvPr id="4" name="Picture 3">
            <a:extLst>
              <a:ext uri="{FF2B5EF4-FFF2-40B4-BE49-F238E27FC236}">
                <a16:creationId xmlns:a16="http://schemas.microsoft.com/office/drawing/2014/main" id="{3B2FC6D2-0861-41E8-A929-BDFB5559CD2F}"/>
              </a:ext>
            </a:extLst>
          </p:cNvPr>
          <p:cNvPicPr>
            <a:picLocks noChangeAspect="1"/>
          </p:cNvPicPr>
          <p:nvPr/>
        </p:nvPicPr>
        <p:blipFill>
          <a:blip r:embed="rId2"/>
          <a:stretch>
            <a:fillRect/>
          </a:stretch>
        </p:blipFill>
        <p:spPr>
          <a:xfrm>
            <a:off x="6096000" y="2550160"/>
            <a:ext cx="4779841" cy="3413760"/>
          </a:xfrm>
          <a:prstGeom prst="rect">
            <a:avLst/>
          </a:prstGeom>
        </p:spPr>
      </p:pic>
    </p:spTree>
    <p:extLst>
      <p:ext uri="{BB962C8B-B14F-4D97-AF65-F5344CB8AC3E}">
        <p14:creationId xmlns:p14="http://schemas.microsoft.com/office/powerpoint/2010/main" val="7234337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755789-5C79-A439-1DD8-89A22DB652E8}"/>
              </a:ext>
            </a:extLst>
          </p:cNvPr>
          <p:cNvSpPr>
            <a:spLocks noGrp="1"/>
          </p:cNvSpPr>
          <p:nvPr>
            <p:ph type="title"/>
          </p:nvPr>
        </p:nvSpPr>
        <p:spPr/>
        <p:txBody>
          <a:bodyPr>
            <a:normAutofit fontScale="90000"/>
          </a:bodyPr>
          <a:lstStyle/>
          <a:p>
            <a:pPr algn="ctr"/>
            <a:r>
              <a:rPr lang="en-US" dirty="0"/>
              <a:t>Multivariate Analysis 2</a:t>
            </a:r>
            <a:br>
              <a:rPr lang="en-US" dirty="0">
                <a:solidFill>
                  <a:srgbClr val="595959"/>
                </a:solidFill>
              </a:rPr>
            </a:br>
            <a:r>
              <a:rPr lang="en-US" dirty="0"/>
              <a:t>Total Monthly Recurring Charge vs Minutes of Use</a:t>
            </a:r>
          </a:p>
        </p:txBody>
      </p:sp>
      <p:sp>
        <p:nvSpPr>
          <p:cNvPr id="3" name="Content Placeholder 2">
            <a:extLst>
              <a:ext uri="{FF2B5EF4-FFF2-40B4-BE49-F238E27FC236}">
                <a16:creationId xmlns:a16="http://schemas.microsoft.com/office/drawing/2014/main" id="{1F6117A1-9763-5EED-DE9E-94B9B884FE86}"/>
              </a:ext>
            </a:extLst>
          </p:cNvPr>
          <p:cNvSpPr>
            <a:spLocks noGrp="1"/>
          </p:cNvSpPr>
          <p:nvPr>
            <p:ph sz="half" idx="1"/>
          </p:nvPr>
        </p:nvSpPr>
        <p:spPr/>
        <p:txBody>
          <a:bodyPr>
            <a:normAutofit fontScale="85000" lnSpcReduction="20000"/>
          </a:bodyPr>
          <a:lstStyle/>
          <a:p>
            <a:pPr>
              <a:buNone/>
            </a:pPr>
            <a:r>
              <a:rPr lang="en-US" dirty="0">
                <a:ea typeface="+mn-lt"/>
                <a:cs typeface="+mn-lt"/>
              </a:rPr>
              <a:t>The diagram shows that most customers have low monthly fees and low usage.</a:t>
            </a:r>
            <a:endParaRPr lang="en-US" dirty="0"/>
          </a:p>
          <a:p>
            <a:pPr>
              <a:buNone/>
            </a:pPr>
            <a:r>
              <a:rPr lang="en-US" dirty="0">
                <a:ea typeface="+mn-lt"/>
                <a:cs typeface="+mn-lt"/>
              </a:rPr>
              <a:t>We notice that customers with higher monthly fees tend to have higher usage, although the relationship is not very strong.</a:t>
            </a:r>
            <a:endParaRPr lang="en-US" dirty="0"/>
          </a:p>
          <a:p>
            <a:pPr>
              <a:buNone/>
            </a:pPr>
            <a:r>
              <a:rPr lang="en-US" dirty="0">
                <a:ea typeface="+mn-lt"/>
                <a:cs typeface="+mn-lt"/>
              </a:rPr>
              <a:t>There are a few outliers with very high </a:t>
            </a:r>
            <a:r>
              <a:rPr lang="en-US" dirty="0" err="1">
                <a:ea typeface="+mn-lt"/>
                <a:cs typeface="+mn-lt"/>
              </a:rPr>
              <a:t>mou_Mean</a:t>
            </a:r>
            <a:r>
              <a:rPr lang="en-US" dirty="0">
                <a:ea typeface="+mn-lt"/>
                <a:cs typeface="+mn-lt"/>
              </a:rPr>
              <a:t> values, which refer to customers with extremely active consumption, regardless of price.</a:t>
            </a:r>
            <a:endParaRPr lang="en-US" dirty="0"/>
          </a:p>
          <a:p>
            <a:pPr marL="0" indent="0">
              <a:buNone/>
            </a:pPr>
            <a:r>
              <a:rPr lang="en-US" dirty="0">
                <a:ea typeface="+mn-lt"/>
                <a:cs typeface="+mn-lt"/>
              </a:rPr>
              <a:t>We can assume that price is not the only factor determining consumption levels.</a:t>
            </a:r>
            <a:endParaRPr lang="en-US" dirty="0"/>
          </a:p>
          <a:p>
            <a:endParaRPr lang="en-US" dirty="0"/>
          </a:p>
        </p:txBody>
      </p:sp>
      <p:pic>
        <p:nvPicPr>
          <p:cNvPr id="5" name="Content Placeholder 4">
            <a:extLst>
              <a:ext uri="{FF2B5EF4-FFF2-40B4-BE49-F238E27FC236}">
                <a16:creationId xmlns:a16="http://schemas.microsoft.com/office/drawing/2014/main" id="{40C79357-34CF-B03A-7B38-741EF9DA6AA7}"/>
              </a:ext>
            </a:extLst>
          </p:cNvPr>
          <p:cNvPicPr>
            <a:picLocks noGrp="1" noChangeAspect="1"/>
          </p:cNvPicPr>
          <p:nvPr>
            <p:ph sz="half" idx="2"/>
          </p:nvPr>
        </p:nvPicPr>
        <p:blipFill>
          <a:blip r:embed="rId2"/>
          <a:stretch>
            <a:fillRect/>
          </a:stretch>
        </p:blipFill>
        <p:spPr>
          <a:xfrm>
            <a:off x="6172200" y="2001323"/>
            <a:ext cx="5181600" cy="3999942"/>
          </a:xfrm>
          <a:prstGeom prst="rect">
            <a:avLst/>
          </a:prstGeom>
        </p:spPr>
      </p:pic>
    </p:spTree>
    <p:extLst>
      <p:ext uri="{BB962C8B-B14F-4D97-AF65-F5344CB8AC3E}">
        <p14:creationId xmlns:p14="http://schemas.microsoft.com/office/powerpoint/2010/main" val="27660758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0C47A0-1196-BB0C-5943-4A5A3D1A7FD9}"/>
              </a:ext>
            </a:extLst>
          </p:cNvPr>
          <p:cNvSpPr>
            <a:spLocks noGrp="1"/>
          </p:cNvSpPr>
          <p:nvPr>
            <p:ph type="title"/>
          </p:nvPr>
        </p:nvSpPr>
        <p:spPr>
          <a:xfrm>
            <a:off x="645064" y="525982"/>
            <a:ext cx="4658456" cy="1200361"/>
          </a:xfrm>
        </p:spPr>
        <p:txBody>
          <a:bodyPr vert="horz" lIns="91440" tIns="45720" rIns="91440" bIns="45720" rtlCol="0" anchor="b">
            <a:normAutofit fontScale="90000"/>
          </a:bodyPr>
          <a:lstStyle/>
          <a:p>
            <a:pPr algn="ctr"/>
            <a:r>
              <a:rPr lang="en-US" sz="3600" kern="1200" dirty="0">
                <a:solidFill>
                  <a:schemeClr val="tx1"/>
                </a:solidFill>
                <a:latin typeface="+mj-lt"/>
                <a:ea typeface="+mj-ea"/>
                <a:cs typeface="+mj-cs"/>
              </a:rPr>
              <a:t>Multivariate Analysis 3</a:t>
            </a:r>
            <a:br>
              <a:rPr lang="en-US" sz="3600" kern="1200" dirty="0">
                <a:solidFill>
                  <a:schemeClr val="tx1"/>
                </a:solidFill>
                <a:latin typeface="+mj-lt"/>
                <a:ea typeface="+mj-ea"/>
                <a:cs typeface="+mj-cs"/>
              </a:rPr>
            </a:br>
            <a:r>
              <a:rPr lang="en-US" sz="3600" kern="1200" dirty="0">
                <a:solidFill>
                  <a:schemeClr val="tx1"/>
                </a:solidFill>
                <a:latin typeface="+mj-lt"/>
                <a:ea typeface="+mj-ea"/>
                <a:cs typeface="+mj-cs"/>
              </a:rPr>
              <a:t>Churn vs Total Monthly Recurring Charge </a:t>
            </a:r>
          </a:p>
        </p:txBody>
      </p:sp>
      <p:sp>
        <p:nvSpPr>
          <p:cNvPr id="28" name="Rectangle 27">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726FB15-FAFD-11F3-A056-7196AAC03645}"/>
              </a:ext>
            </a:extLst>
          </p:cNvPr>
          <p:cNvSpPr>
            <a:spLocks noGrp="1"/>
          </p:cNvSpPr>
          <p:nvPr>
            <p:ph sz="half" idx="1"/>
          </p:nvPr>
        </p:nvSpPr>
        <p:spPr>
          <a:xfrm>
            <a:off x="645066" y="2031101"/>
            <a:ext cx="4282984" cy="3511943"/>
          </a:xfrm>
        </p:spPr>
        <p:txBody>
          <a:bodyPr vert="horz" lIns="91440" tIns="45720" rIns="91440" bIns="45720" rtlCol="0" anchor="ctr">
            <a:normAutofit/>
          </a:bodyPr>
          <a:lstStyle/>
          <a:p>
            <a:r>
              <a:rPr lang="en-US" sz="1800"/>
              <a:t>The graph shows that there is not much difference between the churn and non-churn groups.</a:t>
            </a:r>
          </a:p>
          <a:p>
            <a:r>
              <a:rPr lang="en-US" sz="1800"/>
              <a:t>Both groups have a similar median.</a:t>
            </a:r>
          </a:p>
          <a:p>
            <a:pPr marL="0"/>
            <a:r>
              <a:rPr lang="en-US" sz="1800"/>
              <a:t>The conclusion is that monthly fee does not have a strong influence on churn.</a:t>
            </a:r>
          </a:p>
        </p:txBody>
      </p:sp>
      <p:sp>
        <p:nvSpPr>
          <p:cNvPr id="30" name="Rectangle 29">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2C7F02C4-3115-DA65-82CA-26531A435F14}"/>
              </a:ext>
            </a:extLst>
          </p:cNvPr>
          <p:cNvPicPr>
            <a:picLocks noGrp="1" noChangeAspect="1"/>
          </p:cNvPicPr>
          <p:nvPr>
            <p:ph sz="half" idx="2"/>
          </p:nvPr>
        </p:nvPicPr>
        <p:blipFill>
          <a:blip r:embed="rId2"/>
          <a:stretch>
            <a:fillRect/>
          </a:stretch>
        </p:blipFill>
        <p:spPr>
          <a:xfrm>
            <a:off x="5987738" y="1462354"/>
            <a:ext cx="5628018" cy="3700421"/>
          </a:xfrm>
          <a:prstGeom prst="rect">
            <a:avLst/>
          </a:prstGeom>
        </p:spPr>
      </p:pic>
    </p:spTree>
    <p:extLst>
      <p:ext uri="{BB962C8B-B14F-4D97-AF65-F5344CB8AC3E}">
        <p14:creationId xmlns:p14="http://schemas.microsoft.com/office/powerpoint/2010/main" val="10439770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F687420-BEB4-45CD-8226-339BE553B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9ADF2B-0921-E67A-3D7C-C784CC35EA33}"/>
              </a:ext>
            </a:extLst>
          </p:cNvPr>
          <p:cNvSpPr>
            <a:spLocks noGrp="1"/>
          </p:cNvSpPr>
          <p:nvPr>
            <p:ph type="title"/>
          </p:nvPr>
        </p:nvSpPr>
        <p:spPr>
          <a:xfrm>
            <a:off x="645064" y="525982"/>
            <a:ext cx="4465416" cy="1200361"/>
          </a:xfrm>
        </p:spPr>
        <p:txBody>
          <a:bodyPr vert="horz" lIns="91440" tIns="45720" rIns="91440" bIns="45720" rtlCol="0" anchor="b">
            <a:normAutofit fontScale="90000"/>
          </a:bodyPr>
          <a:lstStyle/>
          <a:p>
            <a:pPr algn="ctr"/>
            <a:r>
              <a:rPr lang="en-US" sz="3600" dirty="0"/>
              <a:t>Multivariate Analysis 4</a:t>
            </a:r>
            <a:br>
              <a:rPr lang="en-US" sz="3600" dirty="0"/>
            </a:br>
            <a:r>
              <a:rPr lang="en-US" sz="3600" dirty="0"/>
              <a:t>Churn vs Minutes of Use</a:t>
            </a:r>
          </a:p>
        </p:txBody>
      </p:sp>
      <p:sp>
        <p:nvSpPr>
          <p:cNvPr id="19" name="Rectangle 18">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A07E3FF5-C372-F5C3-2098-A764F127D2F3}"/>
              </a:ext>
            </a:extLst>
          </p:cNvPr>
          <p:cNvSpPr>
            <a:spLocks noGrp="1"/>
          </p:cNvSpPr>
          <p:nvPr>
            <p:ph sz="half" idx="2"/>
          </p:nvPr>
        </p:nvSpPr>
        <p:spPr>
          <a:xfrm>
            <a:off x="645066" y="2031101"/>
            <a:ext cx="4282984" cy="3511943"/>
          </a:xfrm>
        </p:spPr>
        <p:txBody>
          <a:bodyPr vert="horz" lIns="91440" tIns="45720" rIns="91440" bIns="45720" rtlCol="0" anchor="ctr">
            <a:normAutofit/>
          </a:bodyPr>
          <a:lstStyle/>
          <a:p>
            <a:r>
              <a:rPr lang="en-US" sz="1800"/>
              <a:t>The graph shows that customers who stay (churn = 0) have a slightly higher median mou_Mean — that is, they use the service more than those who leave (churn = 1).</a:t>
            </a:r>
          </a:p>
          <a:p>
            <a:r>
              <a:rPr lang="en-US" sz="1800"/>
              <a:t>The difference between the two groups is not huge, but it is consistent — churn customers talk less.</a:t>
            </a:r>
          </a:p>
          <a:p>
            <a:r>
              <a:rPr lang="en-US" sz="1800"/>
              <a:t>The conclusion is that less usage is associated with less engagement and a higher likelihood of churning.</a:t>
            </a:r>
          </a:p>
        </p:txBody>
      </p:sp>
      <p:sp>
        <p:nvSpPr>
          <p:cNvPr id="21" name="Rectangle 20">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5E9F1CA0-4DF4-F4D0-5FE2-437AEBD4057C}"/>
              </a:ext>
            </a:extLst>
          </p:cNvPr>
          <p:cNvPicPr>
            <a:picLocks noGrp="1" noChangeAspect="1"/>
          </p:cNvPicPr>
          <p:nvPr>
            <p:ph sz="half" idx="1"/>
          </p:nvPr>
        </p:nvPicPr>
        <p:blipFill>
          <a:blip r:embed="rId2"/>
          <a:srcRect l="15767" r="11823" b="-1"/>
          <a:stretch>
            <a:fillRect/>
          </a:stretch>
        </p:blipFill>
        <p:spPr>
          <a:xfrm>
            <a:off x="5987738" y="650494"/>
            <a:ext cx="5628018" cy="5324142"/>
          </a:xfrm>
          <a:prstGeom prst="rect">
            <a:avLst/>
          </a:prstGeom>
        </p:spPr>
      </p:pic>
    </p:spTree>
    <p:extLst>
      <p:ext uri="{BB962C8B-B14F-4D97-AF65-F5344CB8AC3E}">
        <p14:creationId xmlns:p14="http://schemas.microsoft.com/office/powerpoint/2010/main" val="12716293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08E838-65AC-30D8-255A-47D06F6E64F4}"/>
              </a:ext>
            </a:extLst>
          </p:cNvPr>
          <p:cNvSpPr>
            <a:spLocks noGrp="1"/>
          </p:cNvSpPr>
          <p:nvPr>
            <p:ph type="title"/>
          </p:nvPr>
        </p:nvSpPr>
        <p:spPr>
          <a:xfrm>
            <a:off x="645064" y="525982"/>
            <a:ext cx="4282983" cy="1200361"/>
          </a:xfrm>
        </p:spPr>
        <p:txBody>
          <a:bodyPr anchor="b">
            <a:normAutofit/>
          </a:bodyPr>
          <a:lstStyle/>
          <a:p>
            <a:r>
              <a:rPr lang="en-US" sz="3600">
                <a:ea typeface="+mj-lt"/>
                <a:cs typeface="+mj-lt"/>
              </a:rPr>
              <a:t>Correlation Heatmap</a:t>
            </a:r>
            <a:endParaRPr lang="en-US" sz="3600"/>
          </a:p>
        </p:txBody>
      </p:sp>
      <p:sp>
        <p:nvSpPr>
          <p:cNvPr id="18" name="Rectangle 17">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5791A90-0E0A-094F-76DE-8589F57046BB}"/>
              </a:ext>
            </a:extLst>
          </p:cNvPr>
          <p:cNvSpPr>
            <a:spLocks noGrp="1"/>
          </p:cNvSpPr>
          <p:nvPr>
            <p:ph idx="1"/>
          </p:nvPr>
        </p:nvSpPr>
        <p:spPr>
          <a:xfrm>
            <a:off x="645066" y="2031101"/>
            <a:ext cx="4282984" cy="3511943"/>
          </a:xfrm>
        </p:spPr>
        <p:txBody>
          <a:bodyPr vert="horz" lIns="91440" tIns="45720" rIns="91440" bIns="45720" rtlCol="0" anchor="ctr">
            <a:normAutofit/>
          </a:bodyPr>
          <a:lstStyle/>
          <a:p>
            <a:pPr>
              <a:buNone/>
            </a:pPr>
            <a:r>
              <a:rPr lang="en-US" sz="1800">
                <a:ea typeface="+mn-lt"/>
                <a:cs typeface="+mn-lt"/>
              </a:rPr>
              <a:t>This heatmap shows a strong positive correlation between: mou_Mean, avg6mou, avg3mou, totmrc_Mean, indicating that customers who talk more pay more.</a:t>
            </a:r>
            <a:endParaRPr lang="en-US" sz="1800"/>
          </a:p>
          <a:p>
            <a:pPr marL="0" indent="0">
              <a:buNone/>
            </a:pPr>
            <a:endParaRPr lang="en-US" sz="1800">
              <a:ea typeface="+mn-lt"/>
              <a:cs typeface="+mn-lt"/>
            </a:endParaRPr>
          </a:p>
          <a:p>
            <a:pPr marL="0" indent="0">
              <a:buNone/>
            </a:pPr>
            <a:r>
              <a:rPr lang="en-US" sz="1800">
                <a:ea typeface="+mn-lt"/>
                <a:cs typeface="+mn-lt"/>
              </a:rPr>
              <a:t>Customer churn has a weak correlation with most variables, meaning that customers with higher activity are less likely to leave.</a:t>
            </a:r>
            <a:endParaRPr lang="en-US" sz="1800"/>
          </a:p>
        </p:txBody>
      </p:sp>
      <p:sp>
        <p:nvSpPr>
          <p:cNvPr id="20" name="Rectangle 19">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8697C7D-844D-2BDE-9A0B-7D160A1F1D0F}"/>
              </a:ext>
            </a:extLst>
          </p:cNvPr>
          <p:cNvPicPr>
            <a:picLocks noChangeAspect="1"/>
          </p:cNvPicPr>
          <p:nvPr/>
        </p:nvPicPr>
        <p:blipFill>
          <a:blip r:embed="rId2"/>
          <a:stretch>
            <a:fillRect/>
          </a:stretch>
        </p:blipFill>
        <p:spPr>
          <a:xfrm>
            <a:off x="5987738" y="969903"/>
            <a:ext cx="5628018" cy="4685324"/>
          </a:xfrm>
          <a:prstGeom prst="rect">
            <a:avLst/>
          </a:prstGeom>
        </p:spPr>
      </p:pic>
    </p:spTree>
    <p:extLst>
      <p:ext uri="{BB962C8B-B14F-4D97-AF65-F5344CB8AC3E}">
        <p14:creationId xmlns:p14="http://schemas.microsoft.com/office/powerpoint/2010/main" val="28793433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F687420-BEB4-45CD-8226-339BE553B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8F6D7B-16EB-39C1-3263-FED7FEAE37DD}"/>
              </a:ext>
            </a:extLst>
          </p:cNvPr>
          <p:cNvSpPr>
            <a:spLocks noGrp="1"/>
          </p:cNvSpPr>
          <p:nvPr>
            <p:ph type="title"/>
          </p:nvPr>
        </p:nvSpPr>
        <p:spPr>
          <a:xfrm>
            <a:off x="645064" y="525982"/>
            <a:ext cx="4282983" cy="1200361"/>
          </a:xfrm>
        </p:spPr>
        <p:txBody>
          <a:bodyPr anchor="b">
            <a:normAutofit/>
          </a:bodyPr>
          <a:lstStyle/>
          <a:p>
            <a:r>
              <a:rPr lang="en-US" sz="2500">
                <a:latin typeface="Aptos"/>
                <a:ea typeface="Calibri Light"/>
                <a:cs typeface="Calibri Light"/>
              </a:rPr>
              <a:t>Feature Relationships(</a:t>
            </a:r>
            <a:r>
              <a:rPr lang="en-US" sz="2500">
                <a:latin typeface="Aptos"/>
                <a:ea typeface="+mj-lt"/>
                <a:cs typeface="+mj-lt"/>
              </a:rPr>
              <a:t>Pairwise Scatter Matrix)</a:t>
            </a:r>
            <a:endParaRPr lang="en-US" sz="2500">
              <a:latin typeface="Aptos"/>
            </a:endParaRPr>
          </a:p>
        </p:txBody>
      </p:sp>
      <p:sp>
        <p:nvSpPr>
          <p:cNvPr id="18" name="Rectangle 17">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198E90A-7E52-72A7-B8D4-FA01FB33EF1F}"/>
              </a:ext>
            </a:extLst>
          </p:cNvPr>
          <p:cNvSpPr>
            <a:spLocks noGrp="1"/>
          </p:cNvSpPr>
          <p:nvPr>
            <p:ph idx="1"/>
          </p:nvPr>
        </p:nvSpPr>
        <p:spPr>
          <a:xfrm>
            <a:off x="645066" y="2031101"/>
            <a:ext cx="4282984" cy="3511943"/>
          </a:xfrm>
        </p:spPr>
        <p:txBody>
          <a:bodyPr vert="horz" lIns="91440" tIns="45720" rIns="91440" bIns="45720" rtlCol="0" anchor="ctr">
            <a:normAutofit/>
          </a:bodyPr>
          <a:lstStyle/>
          <a:p>
            <a:r>
              <a:rPr lang="en-US" sz="1400">
                <a:ea typeface="+mn-lt"/>
                <a:cs typeface="+mn-lt"/>
              </a:rPr>
              <a:t>From the scatter matrix, I noticed a strong relationship between the usage variables (avg6mou, avg3mou, and mou_Mean), which is expected since they all measure customer activity. </a:t>
            </a:r>
          </a:p>
          <a:p>
            <a:r>
              <a:rPr lang="en-US" sz="1400">
                <a:ea typeface="+mn-lt"/>
                <a:cs typeface="+mn-lt"/>
              </a:rPr>
              <a:t>There is also a moderate relationship between usage and monthly charges (totmrc_Mean), suggesting that customers who use the service more generally pay higher fees. </a:t>
            </a:r>
          </a:p>
          <a:p>
            <a:r>
              <a:rPr lang="en-US" sz="1400">
                <a:ea typeface="+mn-lt"/>
                <a:cs typeface="+mn-lt"/>
              </a:rPr>
              <a:t>The distributions are right-skewed, showing that most customers have relatively low usage levels, while only a small number are highly active.</a:t>
            </a:r>
          </a:p>
          <a:p>
            <a:r>
              <a:rPr lang="en-US" sz="1400">
                <a:ea typeface="+mn-lt"/>
                <a:cs typeface="+mn-lt"/>
              </a:rPr>
              <a:t> Overall, customer activity appears to be a stronger indicator of churn than monthly charges alone.</a:t>
            </a:r>
            <a:endParaRPr lang="en-US" sz="1400"/>
          </a:p>
          <a:p>
            <a:endParaRPr lang="en-US" sz="1400"/>
          </a:p>
        </p:txBody>
      </p:sp>
      <p:sp>
        <p:nvSpPr>
          <p:cNvPr id="20" name="Rectangle 19">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648DE11-FED9-D516-1DDE-20623B171680}"/>
              </a:ext>
            </a:extLst>
          </p:cNvPr>
          <p:cNvPicPr>
            <a:picLocks noChangeAspect="1"/>
          </p:cNvPicPr>
          <p:nvPr/>
        </p:nvPicPr>
        <p:blipFill>
          <a:blip r:embed="rId2"/>
          <a:srcRect t="7161" r="-1" b="129"/>
          <a:stretch>
            <a:fillRect/>
          </a:stretch>
        </p:blipFill>
        <p:spPr>
          <a:xfrm>
            <a:off x="5987738" y="650494"/>
            <a:ext cx="5628018" cy="5324142"/>
          </a:xfrm>
          <a:prstGeom prst="rect">
            <a:avLst/>
          </a:prstGeom>
        </p:spPr>
      </p:pic>
    </p:spTree>
    <p:extLst>
      <p:ext uri="{BB962C8B-B14F-4D97-AF65-F5344CB8AC3E}">
        <p14:creationId xmlns:p14="http://schemas.microsoft.com/office/powerpoint/2010/main" val="12593477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8279C1-0BB3-500E-CF11-00189B7AE1C6}"/>
              </a:ext>
            </a:extLst>
          </p:cNvPr>
          <p:cNvSpPr>
            <a:spLocks noGrp="1"/>
          </p:cNvSpPr>
          <p:nvPr>
            <p:ph type="title"/>
          </p:nvPr>
        </p:nvSpPr>
        <p:spPr>
          <a:xfrm>
            <a:off x="645064" y="525982"/>
            <a:ext cx="4282983" cy="1200361"/>
          </a:xfrm>
        </p:spPr>
        <p:txBody>
          <a:bodyPr anchor="b">
            <a:normAutofit/>
          </a:bodyPr>
          <a:lstStyle/>
          <a:p>
            <a:r>
              <a:rPr lang="en-US" sz="3600">
                <a:latin typeface="Aptos"/>
              </a:rPr>
              <a:t>Cluster analysis</a:t>
            </a:r>
            <a:endParaRPr lang="en-US" sz="3600"/>
          </a:p>
        </p:txBody>
      </p:sp>
      <p:sp>
        <p:nvSpPr>
          <p:cNvPr id="18" name="Rectangle 17">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3DBDB10-C328-1E60-2941-DAF4767DE14F}"/>
              </a:ext>
            </a:extLst>
          </p:cNvPr>
          <p:cNvSpPr>
            <a:spLocks noGrp="1"/>
          </p:cNvSpPr>
          <p:nvPr>
            <p:ph idx="1"/>
          </p:nvPr>
        </p:nvSpPr>
        <p:spPr>
          <a:xfrm>
            <a:off x="645066" y="2031101"/>
            <a:ext cx="4282984" cy="3511943"/>
          </a:xfrm>
        </p:spPr>
        <p:txBody>
          <a:bodyPr vert="horz" lIns="91440" tIns="45720" rIns="91440" bIns="45720" rtlCol="0" anchor="ctr">
            <a:normAutofit/>
          </a:bodyPr>
          <a:lstStyle/>
          <a:p>
            <a:pPr>
              <a:buNone/>
            </a:pPr>
            <a:r>
              <a:rPr lang="en-US" sz="1800" dirty="0"/>
              <a:t>     Cluster analysis splits customers into three main groups based on their level of activity. The most active customers (red cluster) show the highest usage and are likely less prone to churn, while the low-activity group (blue cluster) appears to be the most at risk. The medium-activity group (green cluster) sits in between and could potentially be retained with targeted marketing or service improvement efforts.</a:t>
            </a:r>
          </a:p>
          <a:p>
            <a:pPr marL="0" indent="0">
              <a:buNone/>
            </a:pPr>
            <a:endParaRPr lang="en-US" sz="1800" dirty="0"/>
          </a:p>
        </p:txBody>
      </p:sp>
      <p:sp>
        <p:nvSpPr>
          <p:cNvPr id="20" name="Rectangle 19">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5BC074D-5B89-7691-59C2-712A0D1DAA6A}"/>
              </a:ext>
            </a:extLst>
          </p:cNvPr>
          <p:cNvPicPr>
            <a:picLocks noChangeAspect="1"/>
          </p:cNvPicPr>
          <p:nvPr/>
        </p:nvPicPr>
        <p:blipFill>
          <a:blip r:embed="rId2"/>
          <a:stretch>
            <a:fillRect/>
          </a:stretch>
        </p:blipFill>
        <p:spPr>
          <a:xfrm>
            <a:off x="5987738" y="1441249"/>
            <a:ext cx="5628018" cy="3742631"/>
          </a:xfrm>
          <a:prstGeom prst="rect">
            <a:avLst/>
          </a:prstGeom>
        </p:spPr>
      </p:pic>
    </p:spTree>
    <p:extLst>
      <p:ext uri="{BB962C8B-B14F-4D97-AF65-F5344CB8AC3E}">
        <p14:creationId xmlns:p14="http://schemas.microsoft.com/office/powerpoint/2010/main" val="16180015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B367E3-9FF3-DA53-B767-E59B88887C51}"/>
              </a:ext>
            </a:extLst>
          </p:cNvPr>
          <p:cNvSpPr>
            <a:spLocks noGrp="1"/>
          </p:cNvSpPr>
          <p:nvPr>
            <p:ph type="title"/>
          </p:nvPr>
        </p:nvSpPr>
        <p:spPr>
          <a:xfrm>
            <a:off x="645064" y="525982"/>
            <a:ext cx="4282983" cy="1200361"/>
          </a:xfrm>
        </p:spPr>
        <p:txBody>
          <a:bodyPr anchor="b">
            <a:normAutofit/>
          </a:bodyPr>
          <a:lstStyle/>
          <a:p>
            <a:r>
              <a:rPr lang="en-GB" sz="3600"/>
              <a:t>Executive summary </a:t>
            </a:r>
            <a:endParaRPr lang="en-US" sz="3600"/>
          </a:p>
        </p:txBody>
      </p:sp>
      <p:sp>
        <p:nvSpPr>
          <p:cNvPr id="25" name="Rectangle 24">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D76C08D-2DF6-1323-9292-73FEA003213B}"/>
              </a:ext>
            </a:extLst>
          </p:cNvPr>
          <p:cNvSpPr>
            <a:spLocks noGrp="1"/>
          </p:cNvSpPr>
          <p:nvPr>
            <p:ph idx="1"/>
          </p:nvPr>
        </p:nvSpPr>
        <p:spPr>
          <a:xfrm>
            <a:off x="645066" y="2031101"/>
            <a:ext cx="4282984" cy="3511943"/>
          </a:xfrm>
        </p:spPr>
        <p:txBody>
          <a:bodyPr vert="horz" lIns="91440" tIns="45720" rIns="91440" bIns="45720" rtlCol="0" anchor="ctr">
            <a:normAutofit/>
          </a:bodyPr>
          <a:lstStyle/>
          <a:p>
            <a:pPr marL="0" indent="0">
              <a:buNone/>
            </a:pPr>
            <a:r>
              <a:rPr lang="en-US" sz="1500">
                <a:ea typeface="+mn-lt"/>
                <a:cs typeface="+mn-lt"/>
              </a:rPr>
              <a:t>Most customers show low service usage and low monthly fees. Customers with lower usage tend to churn more often. </a:t>
            </a:r>
            <a:endParaRPr lang="en-US" sz="1500"/>
          </a:p>
          <a:p>
            <a:pPr marL="0" indent="0">
              <a:buNone/>
            </a:pPr>
            <a:r>
              <a:rPr lang="en-US" sz="1500">
                <a:ea typeface="+mn-lt"/>
                <a:cs typeface="+mn-lt"/>
              </a:rPr>
              <a:t>Higher activity usually means stronger engagement and lower risk of churn. </a:t>
            </a:r>
          </a:p>
          <a:p>
            <a:pPr marL="0" indent="0">
              <a:buNone/>
            </a:pPr>
            <a:r>
              <a:rPr lang="en-US" sz="1500">
                <a:ea typeface="+mn-lt"/>
                <a:cs typeface="+mn-lt"/>
              </a:rPr>
              <a:t>Customers who talk more tend to pay more. However, price alone does not determine churn. </a:t>
            </a:r>
          </a:p>
          <a:p>
            <a:pPr marL="0" indent="0">
              <a:buNone/>
            </a:pPr>
            <a:r>
              <a:rPr lang="en-US" sz="1500">
                <a:ea typeface="+mn-lt"/>
                <a:cs typeface="+mn-lt"/>
              </a:rPr>
              <a:t>Few customers contact support frequently, which may indicate dissatisfaction or service issues. </a:t>
            </a:r>
          </a:p>
          <a:p>
            <a:pPr marL="0" indent="0">
              <a:buNone/>
            </a:pPr>
            <a:r>
              <a:rPr lang="en-US" sz="1500">
                <a:ea typeface="+mn-lt"/>
                <a:cs typeface="+mn-lt"/>
              </a:rPr>
              <a:t>There are strong correlations between usage variables (mou_Mean, avg3mou, avg6mou). </a:t>
            </a:r>
          </a:p>
          <a:p>
            <a:pPr marL="0" indent="0">
              <a:buNone/>
            </a:pPr>
            <a:r>
              <a:rPr lang="en-US" sz="1500">
                <a:ea typeface="+mn-lt"/>
                <a:cs typeface="+mn-lt"/>
              </a:rPr>
              <a:t>Churn shows weak correlation with most characteristics.</a:t>
            </a:r>
            <a:endParaRPr lang="en-US" sz="1500"/>
          </a:p>
        </p:txBody>
      </p:sp>
      <p:sp>
        <p:nvSpPr>
          <p:cNvPr id="27" name="Rectangle 26">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D355030-BB83-1EFB-0DDF-E63E99F2436C}"/>
              </a:ext>
            </a:extLst>
          </p:cNvPr>
          <p:cNvPicPr>
            <a:picLocks noChangeAspect="1"/>
          </p:cNvPicPr>
          <p:nvPr/>
        </p:nvPicPr>
        <p:blipFill>
          <a:blip r:embed="rId2"/>
          <a:srcRect l="13993" r="35951"/>
          <a:stretch>
            <a:fillRect/>
          </a:stretch>
        </p:blipFill>
        <p:spPr>
          <a:xfrm>
            <a:off x="6432812" y="650494"/>
            <a:ext cx="4737869" cy="5324142"/>
          </a:xfrm>
          <a:prstGeom prst="rect">
            <a:avLst/>
          </a:prstGeom>
        </p:spPr>
      </p:pic>
    </p:spTree>
    <p:extLst>
      <p:ext uri="{BB962C8B-B14F-4D97-AF65-F5344CB8AC3E}">
        <p14:creationId xmlns:p14="http://schemas.microsoft.com/office/powerpoint/2010/main" val="34820303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02239D2-A05D-4A1C-9F06-FBA7FC730E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0EE3EA-09DA-D35F-C9AA-EB9146AB7D4C}"/>
              </a:ext>
            </a:extLst>
          </p:cNvPr>
          <p:cNvSpPr>
            <a:spLocks noGrp="1"/>
          </p:cNvSpPr>
          <p:nvPr>
            <p:ph type="title"/>
          </p:nvPr>
        </p:nvSpPr>
        <p:spPr>
          <a:xfrm>
            <a:off x="2019300" y="538956"/>
            <a:ext cx="8985250" cy="1118394"/>
          </a:xfrm>
        </p:spPr>
        <p:txBody>
          <a:bodyPr anchor="t">
            <a:normAutofit/>
          </a:bodyPr>
          <a:lstStyle/>
          <a:p>
            <a:r>
              <a:rPr lang="en-US" sz="4000">
                <a:ea typeface="+mj-lt"/>
                <a:cs typeface="+mj-lt"/>
              </a:rPr>
              <a:t>Recommendations</a:t>
            </a:r>
            <a:endParaRPr lang="en-US" sz="4000"/>
          </a:p>
        </p:txBody>
      </p:sp>
      <p:pic>
        <p:nvPicPr>
          <p:cNvPr id="16" name="Graphic 15" descr="Business Growth">
            <a:extLst>
              <a:ext uri="{FF2B5EF4-FFF2-40B4-BE49-F238E27FC236}">
                <a16:creationId xmlns:a16="http://schemas.microsoft.com/office/drawing/2014/main" id="{13809317-406D-6DD0-2B06-6157F54F6F1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104900" y="538956"/>
            <a:ext cx="749300" cy="749300"/>
          </a:xfrm>
          <a:prstGeom prst="rect">
            <a:avLst/>
          </a:prstGeom>
        </p:spPr>
      </p:pic>
      <p:sp>
        <p:nvSpPr>
          <p:cNvPr id="3" name="Content Placeholder 2">
            <a:extLst>
              <a:ext uri="{FF2B5EF4-FFF2-40B4-BE49-F238E27FC236}">
                <a16:creationId xmlns:a16="http://schemas.microsoft.com/office/drawing/2014/main" id="{2C3E3803-E17D-B6B8-F2B1-1F425E12D1FE}"/>
              </a:ext>
            </a:extLst>
          </p:cNvPr>
          <p:cNvSpPr>
            <a:spLocks noGrp="1"/>
          </p:cNvSpPr>
          <p:nvPr>
            <p:ph idx="1"/>
          </p:nvPr>
        </p:nvSpPr>
        <p:spPr>
          <a:xfrm>
            <a:off x="1009650" y="1847849"/>
            <a:ext cx="9994900" cy="4254501"/>
          </a:xfrm>
        </p:spPr>
        <p:txBody>
          <a:bodyPr vert="horz" lIns="91440" tIns="45720" rIns="91440" bIns="45720" rtlCol="0">
            <a:normAutofit/>
          </a:bodyPr>
          <a:lstStyle/>
          <a:p>
            <a:pPr>
              <a:buFont typeface="Arial"/>
              <a:buChar char="•"/>
            </a:pPr>
            <a:r>
              <a:rPr lang="en-US" sz="2000">
                <a:ea typeface="+mn-lt"/>
                <a:cs typeface="+mn-lt"/>
              </a:rPr>
              <a:t>Focus on customers with low usage and encourage them to use the service more through rewards or special offers. </a:t>
            </a:r>
            <a:endParaRPr lang="en-US" sz="2000"/>
          </a:p>
          <a:p>
            <a:pPr>
              <a:buFont typeface="Arial"/>
              <a:buChar char="•"/>
            </a:pPr>
            <a:r>
              <a:rPr lang="en-US" sz="2000">
                <a:ea typeface="+mn-lt"/>
                <a:cs typeface="+mn-lt"/>
              </a:rPr>
              <a:t>Give loyal customers extra benefits to keep them interested in the service. </a:t>
            </a:r>
            <a:endParaRPr lang="en-US" sz="2000"/>
          </a:p>
          <a:p>
            <a:pPr>
              <a:buFont typeface="Arial"/>
              <a:buChar char="•"/>
            </a:pPr>
            <a:r>
              <a:rPr lang="en-US" sz="2000">
                <a:ea typeface="+mn-lt"/>
                <a:cs typeface="+mn-lt"/>
              </a:rPr>
              <a:t>Promote annual plans, as they may help reduce churn. </a:t>
            </a:r>
            <a:endParaRPr lang="en-US" sz="2000"/>
          </a:p>
          <a:p>
            <a:pPr>
              <a:buFont typeface="Arial"/>
              <a:buChar char="•"/>
            </a:pPr>
            <a:r>
              <a:rPr lang="en-US" sz="2000">
                <a:ea typeface="+mn-lt"/>
                <a:cs typeface="+mn-lt"/>
              </a:rPr>
              <a:t>Offer small discounts when customers renew their plans. </a:t>
            </a:r>
            <a:endParaRPr lang="en-US" sz="2000"/>
          </a:p>
          <a:p>
            <a:pPr>
              <a:buFont typeface="Arial"/>
              <a:buChar char="•"/>
            </a:pPr>
            <a:r>
              <a:rPr lang="en-US" sz="2000">
                <a:ea typeface="+mn-lt"/>
                <a:cs typeface="+mn-lt"/>
              </a:rPr>
              <a:t>Improve customer support and reduce response times. </a:t>
            </a:r>
            <a:endParaRPr lang="en-US" sz="2000"/>
          </a:p>
          <a:p>
            <a:pPr>
              <a:buFont typeface="Arial"/>
              <a:buChar char="•"/>
            </a:pPr>
            <a:r>
              <a:rPr lang="en-US" sz="2000">
                <a:ea typeface="+mn-lt"/>
                <a:cs typeface="+mn-lt"/>
              </a:rPr>
              <a:t>Use customer data to provide more relevant offers.</a:t>
            </a:r>
            <a:endParaRPr lang="en-US" sz="2000"/>
          </a:p>
          <a:p>
            <a:pPr marL="0" indent="0">
              <a:buNone/>
            </a:pPr>
            <a:endParaRPr lang="en-US" sz="2000"/>
          </a:p>
        </p:txBody>
      </p:sp>
    </p:spTree>
    <p:extLst>
      <p:ext uri="{BB962C8B-B14F-4D97-AF65-F5344CB8AC3E}">
        <p14:creationId xmlns:p14="http://schemas.microsoft.com/office/powerpoint/2010/main" val="29309501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20" name="Rectangle 1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4" name="Rectangle 23">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F57442-6615-02F5-F9D8-AA741C1CBBCF}"/>
              </a:ext>
            </a:extLst>
          </p:cNvPr>
          <p:cNvSpPr>
            <a:spLocks noGrp="1"/>
          </p:cNvSpPr>
          <p:nvPr>
            <p:ph type="title"/>
          </p:nvPr>
        </p:nvSpPr>
        <p:spPr>
          <a:xfrm>
            <a:off x="1043631" y="809898"/>
            <a:ext cx="9942716" cy="1554480"/>
          </a:xfrm>
        </p:spPr>
        <p:txBody>
          <a:bodyPr anchor="ctr">
            <a:normAutofit/>
          </a:bodyPr>
          <a:lstStyle/>
          <a:p>
            <a:r>
              <a:rPr lang="en-US" sz="4800"/>
              <a:t>References</a:t>
            </a:r>
          </a:p>
        </p:txBody>
      </p:sp>
      <p:sp>
        <p:nvSpPr>
          <p:cNvPr id="3" name="Content Placeholder 2">
            <a:extLst>
              <a:ext uri="{FF2B5EF4-FFF2-40B4-BE49-F238E27FC236}">
                <a16:creationId xmlns:a16="http://schemas.microsoft.com/office/drawing/2014/main" id="{C309F9FA-7DF0-4B01-9FE6-3453E04AC07D}"/>
              </a:ext>
            </a:extLst>
          </p:cNvPr>
          <p:cNvSpPr>
            <a:spLocks noGrp="1"/>
          </p:cNvSpPr>
          <p:nvPr>
            <p:ph idx="1"/>
          </p:nvPr>
        </p:nvSpPr>
        <p:spPr>
          <a:xfrm>
            <a:off x="1045028" y="3017522"/>
            <a:ext cx="9941319" cy="3124658"/>
          </a:xfrm>
        </p:spPr>
        <p:txBody>
          <a:bodyPr vert="horz" lIns="91440" tIns="45720" rIns="91440" bIns="45720" rtlCol="0" anchor="ctr">
            <a:normAutofit/>
          </a:bodyPr>
          <a:lstStyle/>
          <a:p>
            <a:pPr>
              <a:buNone/>
            </a:pPr>
            <a:r>
              <a:rPr lang="en-US" sz="1900">
                <a:ea typeface="+mn-lt"/>
                <a:cs typeface="+mn-lt"/>
              </a:rPr>
              <a:t>[1]</a:t>
            </a:r>
          </a:p>
          <a:p>
            <a:pPr>
              <a:buNone/>
            </a:pPr>
            <a:r>
              <a:rPr lang="en-US" sz="1900">
                <a:ea typeface="+mn-lt"/>
                <a:cs typeface="+mn-lt"/>
              </a:rPr>
              <a:t>Z. Hudli, R. Kademani, P. Patil, S. Harakuni, and S. Shahapur, “A Predictive Model for Telecom Customer Churn Using Machine Learning,” </a:t>
            </a:r>
            <a:r>
              <a:rPr lang="en-US" sz="1900" i="1">
                <a:ea typeface="+mn-lt"/>
                <a:cs typeface="+mn-lt"/>
              </a:rPr>
              <a:t>2025 IEEE 4th International Conference for Advancement in Technology (ICONAT)</a:t>
            </a:r>
            <a:r>
              <a:rPr lang="en-US" sz="1900">
                <a:ea typeface="+mn-lt"/>
                <a:cs typeface="+mn-lt"/>
              </a:rPr>
              <a:t>, pp. 1–7, Sep. 2025, doi: </a:t>
            </a:r>
            <a:r>
              <a:rPr lang="en-US" sz="1900">
                <a:ea typeface="+mn-lt"/>
                <a:cs typeface="+mn-lt"/>
                <a:hlinkClick r:id="rId2"/>
              </a:rPr>
              <a:t>https://doi.org/10.1109/iconat66879.2025.11362579</a:t>
            </a:r>
            <a:r>
              <a:rPr lang="en-US" sz="1900">
                <a:ea typeface="+mn-lt"/>
                <a:cs typeface="+mn-lt"/>
              </a:rPr>
              <a:t>.</a:t>
            </a:r>
          </a:p>
          <a:p>
            <a:pPr>
              <a:buNone/>
            </a:pPr>
            <a:r>
              <a:rPr lang="en-US" sz="1900">
                <a:ea typeface="+mn-lt"/>
                <a:cs typeface="+mn-lt"/>
              </a:rPr>
              <a:t>[</a:t>
            </a:r>
            <a:r>
              <a:rPr lang="bg" sz="1900">
                <a:ea typeface="+mn-lt"/>
                <a:cs typeface="+mn-lt"/>
              </a:rPr>
              <a:t>2</a:t>
            </a:r>
            <a:r>
              <a:rPr lang="en-US" sz="1900">
                <a:ea typeface="+mn-lt"/>
                <a:cs typeface="+mn-lt"/>
              </a:rPr>
              <a:t>]</a:t>
            </a:r>
          </a:p>
          <a:p>
            <a:pPr>
              <a:buNone/>
            </a:pPr>
            <a:r>
              <a:rPr lang="en-US" sz="1900">
                <a:ea typeface="+mn-lt"/>
                <a:cs typeface="+mn-lt"/>
              </a:rPr>
              <a:t>S. K. Wagh, A. A. Andhale, K. S. Wagh, J. R. Pansare, S. P. Ambadekar, and S. H. Gawande, “Customer Churn Prediction in Telecom Sector using Machine Learning Techniques,” </a:t>
            </a:r>
            <a:r>
              <a:rPr lang="en-US" sz="1900" i="1">
                <a:ea typeface="+mn-lt"/>
                <a:cs typeface="+mn-lt"/>
              </a:rPr>
              <a:t>Results in Control and Optimization</a:t>
            </a:r>
            <a:r>
              <a:rPr lang="en-US" sz="1900">
                <a:ea typeface="+mn-lt"/>
                <a:cs typeface="+mn-lt"/>
              </a:rPr>
              <a:t>, vol. 14, p. 100342, Nov. 2023, doi: </a:t>
            </a:r>
            <a:r>
              <a:rPr lang="en-US" sz="1900">
                <a:ea typeface="+mn-lt"/>
                <a:cs typeface="+mn-lt"/>
                <a:hlinkClick r:id="rId3"/>
              </a:rPr>
              <a:t>https://doi.org/10.1016/j.rico.2023.100342</a:t>
            </a:r>
            <a:r>
              <a:rPr lang="en-US" sz="1900">
                <a:ea typeface="+mn-lt"/>
                <a:cs typeface="+mn-lt"/>
              </a:rPr>
              <a:t>.</a:t>
            </a:r>
          </a:p>
          <a:p>
            <a:pPr marL="0" indent="0">
              <a:buNone/>
            </a:pPr>
            <a:endParaRPr lang="en-US" sz="1900"/>
          </a:p>
        </p:txBody>
      </p:sp>
      <p:cxnSp>
        <p:nvCxnSpPr>
          <p:cNvPr id="26" name="Straight Connector 2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640505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434</TotalTime>
  <Words>1571</Words>
  <Application>Microsoft Office PowerPoint</Application>
  <PresentationFormat>Widescreen</PresentationFormat>
  <Paragraphs>102</Paragraphs>
  <Slides>19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Aptos</vt:lpstr>
      <vt:lpstr>Aptos Display</vt:lpstr>
      <vt:lpstr>Arial</vt:lpstr>
      <vt:lpstr>Calibri Light</vt:lpstr>
      <vt:lpstr>Times New Roman</vt:lpstr>
      <vt:lpstr>office theme</vt:lpstr>
      <vt:lpstr>MSc Data and Artificial Intelligence Data Mining &amp; Visualisation </vt:lpstr>
      <vt:lpstr>Project Aim &amp; Objectives</vt:lpstr>
      <vt:lpstr>Introduction</vt:lpstr>
      <vt:lpstr>Data Overview</vt:lpstr>
      <vt:lpstr>Practical Data Handling</vt:lpstr>
      <vt:lpstr>Data Cleaning and Preparation</vt:lpstr>
      <vt:lpstr>Univariate Analysis (Total Monthly Recurring Charge )</vt:lpstr>
      <vt:lpstr>Univariate Analysis (Mean Minutes of Use)</vt:lpstr>
      <vt:lpstr> Univariate Analysis Customer care calls</vt:lpstr>
      <vt:lpstr>Multivariate Analysis 1 Average Minutes of Use: 6 Months vs 3 Months</vt:lpstr>
      <vt:lpstr>Multivariate Analysis 2 Total Monthly Recurring Charge vs Minutes of Use</vt:lpstr>
      <vt:lpstr>Multivariate Analysis 3 Churn vs Total Monthly Recurring Charge </vt:lpstr>
      <vt:lpstr>Multivariate Analysis 4 Churn vs Minutes of Use</vt:lpstr>
      <vt:lpstr>Correlation Heatmap</vt:lpstr>
      <vt:lpstr>Feature Relationships(Pairwise Scatter Matrix)</vt:lpstr>
      <vt:lpstr>Cluster analysis</vt:lpstr>
      <vt:lpstr>Executive summary </vt:lpstr>
      <vt:lpstr>Recommendations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Marin Karakolev (2029731)</cp:lastModifiedBy>
  <cp:revision>366</cp:revision>
  <dcterms:created xsi:type="dcterms:W3CDTF">2026-06-13T10:55:58Z</dcterms:created>
  <dcterms:modified xsi:type="dcterms:W3CDTF">2026-07-02T09:25:05Z</dcterms:modified>
</cp:coreProperties>
</file>