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embeddedFontLst>
    <p:embeddedFont>
      <p:font typeface="Calibri" panose="020F0502020204030204" pitchFamily="34" charset="0"/>
      <p:regular r:id="rId15"/>
      <p:bold r:id="rId16"/>
      <p:italic r:id="rId17"/>
      <p:boldItalic r:id="rId18"/>
    </p:embeddedFont>
    <p:embeddedFont>
      <p:font typeface="Calibri Light" panose="020F0302020204030204" pitchFamily="34" charset="0"/>
      <p:regular r:id="rId19"/>
      <p: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ADEAE-AC64-40B5-BF35-4BE9B33036E8}" v="2" dt="2020-11-16T15:12:00.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34" autoAdjust="0"/>
    <p:restoredTop sz="94660"/>
  </p:normalViewPr>
  <p:slideViewPr>
    <p:cSldViewPr snapToGrid="0">
      <p:cViewPr varScale="1">
        <p:scale>
          <a:sx n="59" d="100"/>
          <a:sy n="59" d="100"/>
        </p:scale>
        <p:origin x="9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B7FCE-4A9A-4403-BE55-F610F8CBC9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88E84B-50CE-4466-AEE4-B24DBD537B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3C5BDA-05EB-4255-B5B3-B85A10858C9E}"/>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5" name="Footer Placeholder 4">
            <a:extLst>
              <a:ext uri="{FF2B5EF4-FFF2-40B4-BE49-F238E27FC236}">
                <a16:creationId xmlns:a16="http://schemas.microsoft.com/office/drawing/2014/main" id="{74DE182B-12CA-4327-8182-81F4FCDD17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B2F624-0116-47A2-BD36-A262567407E6}"/>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3999252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9B227-4E5A-43EF-8B2A-655399CB8C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67579F-B828-496D-8D89-D9C578E9C0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DE1CD3-5143-492B-A68B-8BD44FDC69B9}"/>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5" name="Footer Placeholder 4">
            <a:extLst>
              <a:ext uri="{FF2B5EF4-FFF2-40B4-BE49-F238E27FC236}">
                <a16:creationId xmlns:a16="http://schemas.microsoft.com/office/drawing/2014/main" id="{E61A5B96-44C5-4960-82D4-A4057CC399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B8350-CC5D-4A0E-9F38-31C5DB653A62}"/>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1676199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B0A62-F434-486F-92E1-8C5C612815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AC52D4-7CDF-482C-BA84-169E934DD3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2034EA-D778-40BD-BB36-8D3026C0FA41}"/>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5" name="Footer Placeholder 4">
            <a:extLst>
              <a:ext uri="{FF2B5EF4-FFF2-40B4-BE49-F238E27FC236}">
                <a16:creationId xmlns:a16="http://schemas.microsoft.com/office/drawing/2014/main" id="{3CBE3C51-7EE4-4D65-8E6D-FE4105346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DF9952-FE29-4C88-9422-D50AD1FEA07F}"/>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596789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5051E-ABAB-40C9-A26B-48FB4521A7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708F31-3827-4602-9C9C-B65029745A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D0FE57-9F1A-4DC2-B1DB-CD967A38C2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165CE8-5C25-438A-9DBF-17059768BA78}"/>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6" name="Footer Placeholder 5">
            <a:extLst>
              <a:ext uri="{FF2B5EF4-FFF2-40B4-BE49-F238E27FC236}">
                <a16:creationId xmlns:a16="http://schemas.microsoft.com/office/drawing/2014/main" id="{7F55B7AE-62F2-4DC3-8D64-11B53B3400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8E81C-BEC4-4C4E-9951-0B374941E48A}"/>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434459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7112-E54A-42BB-84E4-6BC6C729DD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9D663C-163D-4410-8F6A-89BDDB696C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9396FF-B52A-4C2E-90BC-91F8C5B181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CA85C2-41EF-4A76-AEDA-3F4C1E6B73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824F27-638C-48A3-90BA-722163E59C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957A0B-2611-426C-ACE7-139A024D7880}"/>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8" name="Footer Placeholder 7">
            <a:extLst>
              <a:ext uri="{FF2B5EF4-FFF2-40B4-BE49-F238E27FC236}">
                <a16:creationId xmlns:a16="http://schemas.microsoft.com/office/drawing/2014/main" id="{1F1C96A3-72A1-4147-8CD6-AED0020A89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D6E5D4-C4CB-4637-BAB0-3C1F2ECB0187}"/>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292758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18EF-FA1A-4CE9-8058-D8D4BA6C3B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D78848-D1A9-4921-98D5-C8F158EA15A0}"/>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4" name="Footer Placeholder 3">
            <a:extLst>
              <a:ext uri="{FF2B5EF4-FFF2-40B4-BE49-F238E27FC236}">
                <a16:creationId xmlns:a16="http://schemas.microsoft.com/office/drawing/2014/main" id="{DD1E340E-8937-4D4D-A0DC-AE48FEA5D8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117B19-6337-4591-AFEC-5BB0FD99A96A}"/>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744698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D2E745-439F-48F8-86E5-DDD2DDD0E36F}"/>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3" name="Footer Placeholder 2">
            <a:extLst>
              <a:ext uri="{FF2B5EF4-FFF2-40B4-BE49-F238E27FC236}">
                <a16:creationId xmlns:a16="http://schemas.microsoft.com/office/drawing/2014/main" id="{FD9BBE41-B930-4243-97B9-651AD3D198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D1640B-10F6-4F02-A4A2-D46793F2CAF9}"/>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557114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01D3-6014-4EC4-A961-8B0BB948B6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7BD576-7F9C-4740-A138-9D72CDBA0C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20B9D4-44B8-4ED1-AC82-89619CDFF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307787-AD6C-4CB9-B724-D83B01C234A8}"/>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6" name="Footer Placeholder 5">
            <a:extLst>
              <a:ext uri="{FF2B5EF4-FFF2-40B4-BE49-F238E27FC236}">
                <a16:creationId xmlns:a16="http://schemas.microsoft.com/office/drawing/2014/main" id="{B59F4389-BC38-4CD7-8A28-58F74F3090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374774-9E66-4CE9-B57D-91A8855A8818}"/>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1294250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4234-B7DA-44E2-8719-26EF428090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BA2ED9-9599-4A89-A2AE-01E0F347A1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2C8218-0230-4B5E-81CC-FD66F3230F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13D6CC-BF43-406B-B6F8-3BC560C0AFA6}"/>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6" name="Footer Placeholder 5">
            <a:extLst>
              <a:ext uri="{FF2B5EF4-FFF2-40B4-BE49-F238E27FC236}">
                <a16:creationId xmlns:a16="http://schemas.microsoft.com/office/drawing/2014/main" id="{F6E9FE14-B064-4807-96E4-549BF263B6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39BCBC-251A-4EFD-92D6-F606AA567079}"/>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1583356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623A-15D7-4991-AD26-85E43C3068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CD253D-E4EA-4D5A-9BD0-9B3E7B0079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14ACEE-656E-4630-806A-D6DF956CB3C9}"/>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5" name="Footer Placeholder 4">
            <a:extLst>
              <a:ext uri="{FF2B5EF4-FFF2-40B4-BE49-F238E27FC236}">
                <a16:creationId xmlns:a16="http://schemas.microsoft.com/office/drawing/2014/main" id="{F54A38DB-A265-44C6-8824-4CA2D703D7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96DAFE-C5CD-4844-853F-ECF880D3118E}"/>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1472712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CE4290-BD8A-4822-AF61-86DFF05C4B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892321-5624-42D8-9CBB-850C74A220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7905B6-8ED1-4429-B9D3-508CDA3800D3}"/>
              </a:ext>
            </a:extLst>
          </p:cNvPr>
          <p:cNvSpPr>
            <a:spLocks noGrp="1"/>
          </p:cNvSpPr>
          <p:nvPr>
            <p:ph type="dt" sz="half" idx="10"/>
          </p:nvPr>
        </p:nvSpPr>
        <p:spPr/>
        <p:txBody>
          <a:bodyPr/>
          <a:lstStyle/>
          <a:p>
            <a:fld id="{81156D56-FBBD-4B9C-BD68-1C51A6E95688}" type="datetimeFigureOut">
              <a:rPr lang="en-GB" smtClean="0"/>
              <a:t>17/11/2020</a:t>
            </a:fld>
            <a:endParaRPr lang="en-GB"/>
          </a:p>
        </p:txBody>
      </p:sp>
      <p:sp>
        <p:nvSpPr>
          <p:cNvPr id="5" name="Footer Placeholder 4">
            <a:extLst>
              <a:ext uri="{FF2B5EF4-FFF2-40B4-BE49-F238E27FC236}">
                <a16:creationId xmlns:a16="http://schemas.microsoft.com/office/drawing/2014/main" id="{13A5823A-1FFF-4022-B593-DADBE9A57E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FB8F3-2A25-4250-ADE2-B9ADA49209A4}"/>
              </a:ext>
            </a:extLst>
          </p:cNvPr>
          <p:cNvSpPr>
            <a:spLocks noGrp="1"/>
          </p:cNvSpPr>
          <p:nvPr>
            <p:ph type="sldNum" sz="quarter" idx="12"/>
          </p:nvPr>
        </p:nvSpPr>
        <p:spPr/>
        <p:txBody>
          <a:bodyPr/>
          <a:lstStyle/>
          <a:p>
            <a:fld id="{07A9ECAE-C400-4DE1-B2D0-7310433C3E70}" type="slidenum">
              <a:rPr lang="en-GB" smtClean="0"/>
              <a:t>‹#›</a:t>
            </a:fld>
            <a:endParaRPr lang="en-GB"/>
          </a:p>
        </p:txBody>
      </p:sp>
    </p:spTree>
    <p:extLst>
      <p:ext uri="{BB962C8B-B14F-4D97-AF65-F5344CB8AC3E}">
        <p14:creationId xmlns:p14="http://schemas.microsoft.com/office/powerpoint/2010/main" val="1221963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2DB274-B81F-4A11-9B0B-FBFA5628A1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BEB12B-99A1-4A1F-B43D-0414C5E2F9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CEE06-255E-4AD3-B169-1792C09F6D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56D56-FBBD-4B9C-BD68-1C51A6E95688}" type="datetimeFigureOut">
              <a:rPr lang="en-GB" smtClean="0"/>
              <a:t>17/11/2020</a:t>
            </a:fld>
            <a:endParaRPr lang="en-GB"/>
          </a:p>
        </p:txBody>
      </p:sp>
      <p:sp>
        <p:nvSpPr>
          <p:cNvPr id="5" name="Footer Placeholder 4">
            <a:extLst>
              <a:ext uri="{FF2B5EF4-FFF2-40B4-BE49-F238E27FC236}">
                <a16:creationId xmlns:a16="http://schemas.microsoft.com/office/drawing/2014/main" id="{96FE17D5-E12A-4DB0-AE43-E57DD7E203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0BEF71-8CD4-4E61-8E4D-264D07FFE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A9ECAE-C400-4DE1-B2D0-7310433C3E70}" type="slidenum">
              <a:rPr lang="en-GB" smtClean="0"/>
              <a:t>‹#›</a:t>
            </a:fld>
            <a:endParaRPr lang="en-GB"/>
          </a:p>
        </p:txBody>
      </p:sp>
    </p:spTree>
    <p:extLst>
      <p:ext uri="{BB962C8B-B14F-4D97-AF65-F5344CB8AC3E}">
        <p14:creationId xmlns:p14="http://schemas.microsoft.com/office/powerpoint/2010/main" val="37798956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FD89E4-776C-4D8A-8A4E-4122261B3AB7}"/>
              </a:ext>
            </a:extLst>
          </p:cNvPr>
          <p:cNvSpPr>
            <a:spLocks noGrp="1"/>
          </p:cNvSpPr>
          <p:nvPr>
            <p:ph idx="1"/>
          </p:nvPr>
        </p:nvSpPr>
        <p:spPr/>
        <p:txBody>
          <a:bodyPr/>
          <a:lstStyle/>
          <a:p>
            <a:pPr marL="0" indent="0" algn="ctr">
              <a:buNone/>
            </a:pP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ctr">
              <a:buNone/>
            </a:pPr>
            <a:endParaRPr lang="en-GB" sz="1800" b="1" dirty="0">
              <a:latin typeface="Arial" panose="020B0604020202020204" pitchFamily="34" charset="0"/>
              <a:ea typeface="Times New Roman" panose="02020603050405020304" pitchFamily="18" charset="0"/>
              <a:cs typeface="Times New Roman" panose="02020603050405020304" pitchFamily="18" charset="0"/>
            </a:endParaRPr>
          </a:p>
          <a:p>
            <a:pPr marL="0" indent="0" algn="ctr">
              <a:buNone/>
            </a:pPr>
            <a:r>
              <a:rPr lang="en-GB" sz="4800" b="1" dirty="0" err="1">
                <a:effectLst/>
                <a:latin typeface="Arial" panose="020B0604020202020204" pitchFamily="34" charset="0"/>
                <a:ea typeface="Times New Roman" panose="02020603050405020304" pitchFamily="18" charset="0"/>
                <a:cs typeface="Times New Roman" panose="02020603050405020304" pitchFamily="18" charset="0"/>
              </a:rPr>
              <a:t>Corbière</a:t>
            </a:r>
            <a:r>
              <a:rPr lang="en-GB" sz="4800" b="1" dirty="0">
                <a:effectLst/>
                <a:latin typeface="Arial" panose="020B0604020202020204" pitchFamily="34" charset="0"/>
                <a:ea typeface="Times New Roman" panose="02020603050405020304" pitchFamily="18" charset="0"/>
                <a:cs typeface="Times New Roman" panose="02020603050405020304" pitchFamily="18" charset="0"/>
              </a:rPr>
              <a:t> and the idea of poetry</a:t>
            </a:r>
            <a:endParaRPr lang="en-GB" sz="4800" dirty="0"/>
          </a:p>
        </p:txBody>
      </p:sp>
      <p:sp>
        <p:nvSpPr>
          <p:cNvPr id="4" name="Subtitle 2">
            <a:extLst>
              <a:ext uri="{FF2B5EF4-FFF2-40B4-BE49-F238E27FC236}">
                <a16:creationId xmlns:a16="http://schemas.microsoft.com/office/drawing/2014/main" id="{DBCBD6B4-6F50-48F7-8557-4F9786393DBC}"/>
              </a:ext>
            </a:extLst>
          </p:cNvPr>
          <p:cNvSpPr>
            <a:spLocks noGrp="1"/>
          </p:cNvSpPr>
          <p:nvPr>
            <p:ph type="title"/>
          </p:nvPr>
        </p:nvSpPr>
        <p:spPr>
          <a:xfrm>
            <a:off x="838200" y="365125"/>
            <a:ext cx="10515600" cy="1325563"/>
          </a:xfrm>
        </p:spPr>
        <p:txBody>
          <a:bodyPr/>
          <a:lstStyle/>
          <a:p>
            <a:pPr algn="ctr"/>
            <a:br>
              <a:rPr lang="en-GB" b="1" dirty="0">
                <a:effectLst/>
                <a:latin typeface="Arial" panose="020B0604020202020204" pitchFamily="34" charset="0"/>
                <a:ea typeface="Times New Roman" panose="02020603050405020304" pitchFamily="18" charset="0"/>
              </a:rPr>
            </a:br>
            <a:r>
              <a:rPr lang="en-GB" b="1" dirty="0">
                <a:effectLst/>
                <a:latin typeface="Arial" panose="020B0604020202020204" pitchFamily="34" charset="0"/>
                <a:ea typeface="Times New Roman" panose="02020603050405020304" pitchFamily="18" charset="0"/>
                <a:cs typeface="Arial" panose="020B0604020202020204" pitchFamily="34" charset="0"/>
              </a:rPr>
              <a:t>MODULE CODE: HPCS6007</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7115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E351-987F-475A-A5C1-621BB4225B03}"/>
              </a:ext>
            </a:extLst>
          </p:cNvPr>
          <p:cNvSpPr>
            <a:spLocks noGrp="1"/>
          </p:cNvSpPr>
          <p:nvPr>
            <p:ph type="title"/>
          </p:nvPr>
        </p:nvSpPr>
        <p:spPr/>
        <p:txBody>
          <a:bodyPr>
            <a:normAutofit fontScale="90000"/>
          </a:bodyPr>
          <a:lstStyle/>
          <a:p>
            <a:pPr algn="ctr"/>
            <a:br>
              <a:rPr lang="fr-FR" u="sng" dirty="0">
                <a:latin typeface="Arial" panose="020B0604020202020204" pitchFamily="34" charset="0"/>
                <a:ea typeface="Times New Roman" panose="02020603050405020304" pitchFamily="18" charset="0"/>
                <a:cs typeface="Times New Roman" panose="02020603050405020304" pitchFamily="18" charset="0"/>
              </a:rPr>
            </a:br>
            <a:r>
              <a:rPr lang="fr-FR" sz="5300" dirty="0">
                <a:effectLst/>
                <a:latin typeface="Arial" panose="020B0604020202020204" pitchFamily="34" charset="0"/>
                <a:ea typeface="Times New Roman" panose="02020603050405020304" pitchFamily="18" charset="0"/>
                <a:cs typeface="Times New Roman" panose="02020603050405020304" pitchFamily="18" charset="0"/>
              </a:rPr>
              <a:t>‘</a:t>
            </a:r>
            <a:r>
              <a:rPr lang="fr-FR" sz="5300" dirty="0" err="1">
                <a:effectLst/>
                <a:latin typeface="Arial" panose="020B0604020202020204" pitchFamily="34" charset="0"/>
                <a:ea typeface="Times New Roman" panose="02020603050405020304" pitchFamily="18" charset="0"/>
                <a:cs typeface="Times New Roman" panose="02020603050405020304" pitchFamily="18" charset="0"/>
              </a:rPr>
              <a:t>Bretaigne</a:t>
            </a:r>
            <a:r>
              <a:rPr lang="fr-FR" sz="5300" dirty="0">
                <a:effectLst/>
                <a:latin typeface="Arial" panose="020B0604020202020204" pitchFamily="34" charset="0"/>
                <a:ea typeface="Times New Roman" panose="02020603050405020304" pitchFamily="18" charset="0"/>
                <a:cs typeface="Times New Roman" panose="02020603050405020304" pitchFamily="18" charset="0"/>
              </a:rPr>
              <a:t> est poésie’</a:t>
            </a:r>
            <a:br>
              <a:rPr lang="en-GB" sz="5300" dirty="0">
                <a:effectLst/>
                <a:latin typeface="Times New Roman" panose="02020603050405020304" pitchFamily="18" charset="0"/>
                <a:ea typeface="Times New Roman" panose="02020603050405020304" pitchFamily="18" charset="0"/>
              </a:rPr>
            </a:br>
            <a:endParaRPr lang="en-GB" sz="5300" dirty="0"/>
          </a:p>
        </p:txBody>
      </p:sp>
      <p:sp>
        <p:nvSpPr>
          <p:cNvPr id="3" name="Content Placeholder 2">
            <a:extLst>
              <a:ext uri="{FF2B5EF4-FFF2-40B4-BE49-F238E27FC236}">
                <a16:creationId xmlns:a16="http://schemas.microsoft.com/office/drawing/2014/main" id="{0BDE9914-8413-47B3-8E5E-FF8AD0DC2B49}"/>
              </a:ext>
            </a:extLst>
          </p:cNvPr>
          <p:cNvSpPr>
            <a:spLocks noGrp="1"/>
          </p:cNvSpPr>
          <p:nvPr>
            <p:ph idx="1"/>
          </p:nvPr>
        </p:nvSpPr>
        <p:spPr/>
        <p:txBody>
          <a:bodyPr>
            <a:normAutofit/>
          </a:bodyPr>
          <a:lstStyle/>
          <a:p>
            <a:endParaRPr lang="en-GB" sz="4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4800" dirty="0" err="1">
                <a:effectLst/>
                <a:latin typeface="Arial" panose="020B0604020202020204" pitchFamily="34" charset="0"/>
                <a:ea typeface="Times New Roman" panose="02020603050405020304" pitchFamily="18" charset="0"/>
                <a:cs typeface="Times New Roman" panose="02020603050405020304" pitchFamily="18" charset="0"/>
              </a:rPr>
              <a:t>Poeticness</a:t>
            </a:r>
            <a:endParaRPr lang="en-GB" sz="4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4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4800" dirty="0">
                <a:effectLst/>
                <a:latin typeface="Arial" panose="020B0604020202020204" pitchFamily="34" charset="0"/>
                <a:ea typeface="Times New Roman" panose="02020603050405020304" pitchFamily="18" charset="0"/>
                <a:cs typeface="Times New Roman" panose="02020603050405020304" pitchFamily="18" charset="0"/>
              </a:rPr>
              <a:t>Textuality </a:t>
            </a:r>
            <a:endParaRPr lang="en-GB" sz="4800" dirty="0"/>
          </a:p>
        </p:txBody>
      </p:sp>
    </p:spTree>
    <p:extLst>
      <p:ext uri="{BB962C8B-B14F-4D97-AF65-F5344CB8AC3E}">
        <p14:creationId xmlns:p14="http://schemas.microsoft.com/office/powerpoint/2010/main" val="3015719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8A612-43F8-4744-B5C2-B68A14F970F1}"/>
              </a:ext>
            </a:extLst>
          </p:cNvPr>
          <p:cNvSpPr>
            <a:spLocks noGrp="1"/>
          </p:cNvSpPr>
          <p:nvPr>
            <p:ph type="title"/>
          </p:nvPr>
        </p:nvSpPr>
        <p:spPr>
          <a:xfrm>
            <a:off x="4965430" y="629268"/>
            <a:ext cx="6586491" cy="1286160"/>
          </a:xfrm>
        </p:spPr>
        <p:txBody>
          <a:bodyPr anchor="b">
            <a:normAutofit/>
          </a:bodyPr>
          <a:lstStyle/>
          <a:p>
            <a:r>
              <a:rPr lang="en-US" sz="3600" dirty="0">
                <a:latin typeface="Arial" panose="020B0604020202020204" pitchFamily="34" charset="0"/>
                <a:cs typeface="Arial" panose="020B0604020202020204" pitchFamily="34" charset="0"/>
              </a:rPr>
              <a:t>Auguste </a:t>
            </a:r>
            <a:r>
              <a:rPr lang="en-US" sz="3600" dirty="0" err="1">
                <a:latin typeface="Arial" panose="020B0604020202020204" pitchFamily="34" charset="0"/>
                <a:cs typeface="Arial" panose="020B0604020202020204" pitchFamily="34" charset="0"/>
              </a:rPr>
              <a:t>Brizeux</a:t>
            </a:r>
            <a:r>
              <a:rPr lang="en-US" sz="3600" dirty="0">
                <a:latin typeface="Arial" panose="020B0604020202020204" pitchFamily="34" charset="0"/>
                <a:cs typeface="Arial" panose="020B0604020202020204" pitchFamily="34" charset="0"/>
              </a:rPr>
              <a:t> (</a:t>
            </a:r>
            <a:r>
              <a:rPr lang="en-GB" sz="3600" b="0" i="0" dirty="0">
                <a:solidFill>
                  <a:srgbClr val="202122"/>
                </a:solidFill>
                <a:effectLst/>
                <a:latin typeface="Arial" panose="020B0604020202020204" pitchFamily="34" charset="0"/>
                <a:cs typeface="Arial" panose="020B0604020202020204" pitchFamily="34" charset="0"/>
              </a:rPr>
              <a:t>1803 –1858)</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E9CBDD-FBFE-4B9D-A6F2-8EB2975E2190}"/>
              </a:ext>
            </a:extLst>
          </p:cNvPr>
          <p:cNvSpPr>
            <a:spLocks noGrp="1"/>
          </p:cNvSpPr>
          <p:nvPr>
            <p:ph idx="1"/>
          </p:nvPr>
        </p:nvSpPr>
        <p:spPr>
          <a:xfrm>
            <a:off x="4965431" y="2438400"/>
            <a:ext cx="6586489" cy="3785419"/>
          </a:xfrm>
        </p:spPr>
        <p:txBody>
          <a:bodyPr>
            <a:normAutofit/>
          </a:bodyPr>
          <a:lstStyle/>
          <a:p>
            <a:endParaRPr lang="en-GB" sz="3600" i="1"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3600" i="1" dirty="0">
                <a:effectLst/>
                <a:latin typeface="Arial" panose="020B0604020202020204" pitchFamily="34" charset="0"/>
                <a:ea typeface="Times New Roman" panose="02020603050405020304" pitchFamily="18" charset="0"/>
                <a:cs typeface="Times New Roman" panose="02020603050405020304" pitchFamily="18" charset="0"/>
              </a:rPr>
              <a:t>Marie</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(1831) </a:t>
            </a:r>
          </a:p>
          <a:p>
            <a:endParaRPr lang="en-GB" sz="36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3600" i="1" dirty="0">
                <a:latin typeface="Arial" panose="020B0604020202020204" pitchFamily="34" charset="0"/>
                <a:ea typeface="Times New Roman" panose="02020603050405020304" pitchFamily="18" charset="0"/>
                <a:cs typeface="Times New Roman" panose="02020603050405020304" pitchFamily="18" charset="0"/>
              </a:rPr>
              <a:t>Les Bretons </a:t>
            </a:r>
            <a:r>
              <a:rPr lang="en-GB" sz="3600" dirty="0">
                <a:latin typeface="Arial" panose="020B0604020202020204" pitchFamily="34" charset="0"/>
                <a:ea typeface="Times New Roman" panose="02020603050405020304" pitchFamily="18" charset="0"/>
                <a:cs typeface="Times New Roman" panose="02020603050405020304" pitchFamily="18" charset="0"/>
              </a:rPr>
              <a:t>(1845)</a:t>
            </a:r>
          </a:p>
          <a:p>
            <a:endParaRPr lang="en-GB" sz="36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000" dirty="0"/>
          </a:p>
        </p:txBody>
      </p:sp>
      <p:pic>
        <p:nvPicPr>
          <p:cNvPr id="1026" name="Picture 2" descr="Brizeux Julien Pélage Auguste - Encyclopédie de Brocéliande">
            <a:extLst>
              <a:ext uri="{FF2B5EF4-FFF2-40B4-BE49-F238E27FC236}">
                <a16:creationId xmlns:a16="http://schemas.microsoft.com/office/drawing/2014/main" id="{37BE4CF5-2461-45AF-BDE0-6887A39644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37" r="6938"/>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58F6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936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28BEF-66CA-4A19-83AF-E91FB8C7A838}"/>
              </a:ext>
            </a:extLst>
          </p:cNvPr>
          <p:cNvSpPr>
            <a:spLocks noGrp="1"/>
          </p:cNvSpPr>
          <p:nvPr>
            <p:ph type="title"/>
          </p:nvPr>
        </p:nvSpPr>
        <p:spPr/>
        <p:txBody>
          <a:bodyPr>
            <a:normAutofit/>
          </a:bodyPr>
          <a:lstStyle/>
          <a:p>
            <a:pPr algn="ctr"/>
            <a:r>
              <a:rPr lang="en-GB" sz="3600" dirty="0">
                <a:effectLst/>
                <a:latin typeface="Arial" panose="020B0604020202020204" pitchFamily="34" charset="0"/>
                <a:ea typeface="Times New Roman" panose="02020603050405020304" pitchFamily="18" charset="0"/>
                <a:cs typeface="Times New Roman" panose="02020603050405020304" pitchFamily="18" charset="0"/>
              </a:rPr>
              <a:t>Anatole le </a:t>
            </a:r>
            <a:r>
              <a:rPr lang="en-GB" sz="3600" dirty="0" err="1">
                <a:effectLst/>
                <a:latin typeface="Arial" panose="020B0604020202020204" pitchFamily="34" charset="0"/>
                <a:ea typeface="Times New Roman" panose="02020603050405020304" pitchFamily="18" charset="0"/>
                <a:cs typeface="Times New Roman" panose="02020603050405020304" pitchFamily="18" charset="0"/>
              </a:rPr>
              <a:t>Braz</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(1859-1926)</a:t>
            </a:r>
            <a:endParaRPr lang="en-GB" sz="3600" dirty="0"/>
          </a:p>
        </p:txBody>
      </p:sp>
      <p:sp>
        <p:nvSpPr>
          <p:cNvPr id="3" name="Content Placeholder 2">
            <a:extLst>
              <a:ext uri="{FF2B5EF4-FFF2-40B4-BE49-F238E27FC236}">
                <a16:creationId xmlns:a16="http://schemas.microsoft.com/office/drawing/2014/main" id="{F133812A-2194-4015-A1BD-EE8790EFEEDB}"/>
              </a:ext>
            </a:extLst>
          </p:cNvPr>
          <p:cNvSpPr>
            <a:spLocks noGrp="1"/>
          </p:cNvSpPr>
          <p:nvPr>
            <p:ph idx="1"/>
          </p:nvPr>
        </p:nvSpPr>
        <p:spPr/>
        <p:txBody>
          <a:bodyPr/>
          <a:lstStyle/>
          <a:p>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cs typeface="Times New Roman" panose="02020603050405020304" pitchFamily="18" charset="0"/>
              </a:rPr>
              <a:t>Brittany is not only a French </a:t>
            </a:r>
            <a:r>
              <a:rPr lang="en-GB" sz="3200" dirty="0" err="1">
                <a:effectLst/>
                <a:latin typeface="Arial" panose="020B0604020202020204" pitchFamily="34" charset="0"/>
                <a:ea typeface="Times New Roman" panose="02020603050405020304" pitchFamily="18" charset="0"/>
                <a:cs typeface="Times New Roman" panose="02020603050405020304" pitchFamily="18" charset="0"/>
              </a:rPr>
              <a:t>Hesperie</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 born by divine decree as a land of poetry: Brittany is itself a poetry, the richest, most gushing, most inexhaustible of poetries.</a:t>
            </a:r>
          </a:p>
          <a:p>
            <a:endParaRPr lang="en-GB" sz="32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cs typeface="Times New Roman" panose="02020603050405020304" pitchFamily="18" charset="0"/>
              </a:rPr>
              <a:t>The Breton is not just born a poet, but the poetic stimulus has speared him like some inherited destiny, a sort of royal ill.</a:t>
            </a:r>
            <a:endParaRPr lang="en-GB" sz="3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084649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30786-E4D1-4CB3-8E3B-DC7A0050BF43}"/>
              </a:ext>
            </a:extLst>
          </p:cNvPr>
          <p:cNvSpPr>
            <a:spLocks noGrp="1"/>
          </p:cNvSpPr>
          <p:nvPr>
            <p:ph type="title"/>
          </p:nvPr>
        </p:nvSpPr>
        <p:spPr/>
        <p:txBody>
          <a:bodyPr/>
          <a:lstStyle/>
          <a:p>
            <a:pPr algn="ctr"/>
            <a:r>
              <a:rPr lang="en-US" sz="4400" dirty="0">
                <a:latin typeface="Arial" panose="020B0604020202020204" pitchFamily="34" charset="0"/>
                <a:cs typeface="Arial" panose="020B0604020202020204" pitchFamily="34" charset="0"/>
              </a:rPr>
              <a:t>Auguste </a:t>
            </a:r>
            <a:r>
              <a:rPr lang="en-US" sz="4400" dirty="0" err="1">
                <a:latin typeface="Arial" panose="020B0604020202020204" pitchFamily="34" charset="0"/>
                <a:cs typeface="Arial" panose="020B0604020202020204" pitchFamily="34" charset="0"/>
              </a:rPr>
              <a:t>Brizeux</a:t>
            </a:r>
            <a:r>
              <a:rPr lang="en-US" sz="4400" dirty="0">
                <a:latin typeface="Arial" panose="020B0604020202020204" pitchFamily="34" charset="0"/>
                <a:cs typeface="Arial" panose="020B0604020202020204" pitchFamily="34" charset="0"/>
              </a:rPr>
              <a:t> (</a:t>
            </a:r>
            <a:r>
              <a:rPr lang="en-GB" sz="4400" b="0" i="0" dirty="0">
                <a:solidFill>
                  <a:srgbClr val="202122"/>
                </a:solidFill>
                <a:effectLst/>
                <a:latin typeface="Arial" panose="020B0604020202020204" pitchFamily="34" charset="0"/>
                <a:cs typeface="Arial" panose="020B0604020202020204" pitchFamily="34" charset="0"/>
              </a:rPr>
              <a:t>1803 –1858)</a:t>
            </a:r>
            <a:endParaRPr lang="en-GB" dirty="0"/>
          </a:p>
        </p:txBody>
      </p:sp>
      <p:sp>
        <p:nvSpPr>
          <p:cNvPr id="3" name="Content Placeholder 2">
            <a:extLst>
              <a:ext uri="{FF2B5EF4-FFF2-40B4-BE49-F238E27FC236}">
                <a16:creationId xmlns:a16="http://schemas.microsoft.com/office/drawing/2014/main" id="{32DA8609-176A-466F-AE4A-5E7A0610936C}"/>
              </a:ext>
            </a:extLst>
          </p:cNvPr>
          <p:cNvSpPr>
            <a:spLocks noGrp="1"/>
          </p:cNvSpPr>
          <p:nvPr>
            <p:ph idx="1"/>
          </p:nvPr>
        </p:nvSpPr>
        <p:spPr/>
        <p:txBody>
          <a:bodyPr>
            <a:noAutofit/>
          </a:bodyPr>
          <a:lstStyle/>
          <a:p>
            <a:r>
              <a:rPr lang="en-GB" dirty="0">
                <a:effectLst/>
                <a:latin typeface="Arial" panose="020B0604020202020204" pitchFamily="34" charset="0"/>
                <a:ea typeface="Times New Roman" panose="02020603050405020304" pitchFamily="18" charset="0"/>
                <a:cs typeface="Times New Roman" panose="02020603050405020304" pitchFamily="18" charset="0"/>
              </a:rPr>
              <a:t>Very few people have accurate ideas about Brittany. To appreciate simple people you have to be raised among them, to have spoken their language young, to have sat at their table. Only then is their intimate poetry and the native grace of their habits revealed. </a:t>
            </a:r>
          </a:p>
          <a:p>
            <a:endParaRPr lang="en-GB" dirty="0">
              <a:effectLst/>
              <a:latin typeface="Times New Roman" panose="02020603050405020304" pitchFamily="18" charset="0"/>
              <a:ea typeface="Times New Roman" panose="02020603050405020304" pitchFamily="18" charset="0"/>
            </a:endParaRPr>
          </a:p>
          <a:p>
            <a:r>
              <a:rPr lang="en-GB" dirty="0">
                <a:effectLst/>
                <a:latin typeface="Arial" panose="020B0604020202020204" pitchFamily="34" charset="0"/>
                <a:ea typeface="Times New Roman" panose="02020603050405020304" pitchFamily="18" charset="0"/>
                <a:cs typeface="Times New Roman" panose="02020603050405020304" pitchFamily="18" charset="0"/>
              </a:rPr>
              <a:t>The civilized countryside around Paris is too known. There is no religion, no art, no costumes, no language here. They no longer have the ignorance that keeps people on the right path, but neither do they yet have the science that brings us back to this path. </a:t>
            </a:r>
            <a:endParaRPr lang="en-GB" dirty="0"/>
          </a:p>
        </p:txBody>
      </p:sp>
    </p:spTree>
    <p:extLst>
      <p:ext uri="{BB962C8B-B14F-4D97-AF65-F5344CB8AC3E}">
        <p14:creationId xmlns:p14="http://schemas.microsoft.com/office/powerpoint/2010/main" val="4018115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97BAB-A27E-47FF-AC12-1E2CDBDE7E76}"/>
              </a:ext>
            </a:extLst>
          </p:cNvPr>
          <p:cNvSpPr>
            <a:spLocks noGrp="1"/>
          </p:cNvSpPr>
          <p:nvPr>
            <p:ph type="title"/>
          </p:nvPr>
        </p:nvSpPr>
        <p:spPr>
          <a:xfrm>
            <a:off x="4965430" y="629268"/>
            <a:ext cx="6586491" cy="1286160"/>
          </a:xfrm>
        </p:spPr>
        <p:txBody>
          <a:bodyPr anchor="b">
            <a:normAutofit/>
          </a:bodyPr>
          <a:lstStyle/>
          <a:p>
            <a:r>
              <a:rPr lang="en-US"/>
              <a:t>Auguste Brizeux (cont.)</a:t>
            </a:r>
            <a:endParaRPr lang="en-GB" dirty="0"/>
          </a:p>
        </p:txBody>
      </p:sp>
      <p:sp>
        <p:nvSpPr>
          <p:cNvPr id="3" name="Content Placeholder 2">
            <a:extLst>
              <a:ext uri="{FF2B5EF4-FFF2-40B4-BE49-F238E27FC236}">
                <a16:creationId xmlns:a16="http://schemas.microsoft.com/office/drawing/2014/main" id="{3848DC87-1607-4C44-980E-8874C6EA6FD3}"/>
              </a:ext>
            </a:extLst>
          </p:cNvPr>
          <p:cNvSpPr>
            <a:spLocks noGrp="1"/>
          </p:cNvSpPr>
          <p:nvPr>
            <p:ph idx="1"/>
          </p:nvPr>
        </p:nvSpPr>
        <p:spPr>
          <a:xfrm>
            <a:off x="4965431" y="2438400"/>
            <a:ext cx="6586489" cy="3785419"/>
          </a:xfrm>
        </p:spPr>
        <p:txBody>
          <a:bodyPr>
            <a:normAutofit/>
          </a:bodyPr>
          <a:lstStyle/>
          <a:p>
            <a:pPr indent="0" hangingPunc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indent="0" hangingPunc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I know all their names: Albin, </a:t>
            </a:r>
            <a:r>
              <a:rPr lang="en-GB" sz="2400" dirty="0" err="1">
                <a:effectLst/>
                <a:latin typeface="Arial" panose="020B0604020202020204" pitchFamily="34" charset="0"/>
                <a:ea typeface="Times New Roman" panose="02020603050405020304" pitchFamily="18" charset="0"/>
                <a:cs typeface="Arial" panose="020B0604020202020204" pitchFamily="34" charset="0"/>
              </a:rPr>
              <a:t>Élo</a:t>
            </a:r>
            <a:r>
              <a:rPr lang="en-GB" sz="2400" dirty="0">
                <a:effectLst/>
                <a:latin typeface="Arial" panose="020B0604020202020204" pitchFamily="34" charset="0"/>
                <a:ea typeface="Times New Roman" panose="02020603050405020304" pitchFamily="18" charset="0"/>
                <a:cs typeface="Arial" panose="020B0604020202020204" pitchFamily="34" charset="0"/>
              </a:rPr>
              <a:t>, Daniel,</a:t>
            </a:r>
          </a:p>
          <a:p>
            <a:pPr indent="0" hangingPunc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Alan from </a:t>
            </a:r>
            <a:r>
              <a:rPr lang="en-GB" sz="2400" dirty="0" err="1">
                <a:effectLst/>
                <a:latin typeface="Arial" panose="020B0604020202020204" pitchFamily="34" charset="0"/>
                <a:ea typeface="Times New Roman" panose="02020603050405020304" pitchFamily="18" charset="0"/>
                <a:cs typeface="Arial" panose="020B0604020202020204" pitchFamily="34" charset="0"/>
              </a:rPr>
              <a:t>Scaer</a:t>
            </a:r>
            <a:r>
              <a:rPr lang="en-GB" sz="2400" dirty="0">
                <a:effectLst/>
                <a:latin typeface="Arial" panose="020B0604020202020204" pitchFamily="34" charset="0"/>
                <a:ea typeface="Times New Roman" panose="02020603050405020304" pitchFamily="18" charset="0"/>
                <a:cs typeface="Arial" panose="020B0604020202020204" pitchFamily="34" charset="0"/>
              </a:rPr>
              <a:t>, Ives from Ker-</a:t>
            </a:r>
            <a:r>
              <a:rPr lang="en-GB" sz="2400" dirty="0" err="1">
                <a:effectLst/>
                <a:latin typeface="Arial" panose="020B0604020202020204" pitchFamily="34" charset="0"/>
                <a:ea typeface="Times New Roman" panose="02020603050405020304" pitchFamily="18" charset="0"/>
                <a:cs typeface="Arial" panose="020B0604020202020204" pitchFamily="34" charset="0"/>
              </a:rPr>
              <a:t>ihuel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indent="0" hangingPunc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All young peasants with </a:t>
            </a:r>
            <a:r>
              <a:rPr lang="en-GB" sz="2400" b="1" dirty="0">
                <a:effectLst/>
                <a:latin typeface="Arial" panose="020B0604020202020204" pitchFamily="34" charset="0"/>
                <a:ea typeface="Times New Roman" panose="02020603050405020304" pitchFamily="18" charset="0"/>
                <a:cs typeface="Arial" panose="020B0604020202020204" pitchFamily="34" charset="0"/>
              </a:rPr>
              <a:t>strange costumes</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indent="0" hangingPunc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Their long hair flowing, like angels.</a:t>
            </a:r>
          </a:p>
          <a:p>
            <a:endParaRPr lang="en-GB" sz="2000" dirty="0"/>
          </a:p>
        </p:txBody>
      </p:sp>
      <p:pic>
        <p:nvPicPr>
          <p:cNvPr id="2050" name="Picture 2" descr="CPA FRANCE 29 &quot;Les Kernevel en costume de Scaër&quot; | 29 finistere : autres  communes (29) | Ref: 53151 | collection-jfm.fr">
            <a:extLst>
              <a:ext uri="{FF2B5EF4-FFF2-40B4-BE49-F238E27FC236}">
                <a16:creationId xmlns:a16="http://schemas.microsoft.com/office/drawing/2014/main" id="{26E455D5-BC68-4938-9FCF-BB7195D5A2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4946"/>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2056"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DDB9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7826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85BFE-6D39-4BDD-8C31-C26551C46B21}"/>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Auguste </a:t>
            </a:r>
            <a:r>
              <a:rPr lang="en-US" dirty="0" err="1">
                <a:latin typeface="Arial" panose="020B0604020202020204" pitchFamily="34" charset="0"/>
                <a:cs typeface="Arial" panose="020B0604020202020204" pitchFamily="34" charset="0"/>
              </a:rPr>
              <a:t>Brizeux</a:t>
            </a:r>
            <a:r>
              <a:rPr lang="en-US" dirty="0">
                <a:latin typeface="Arial" panose="020B0604020202020204" pitchFamily="34" charset="0"/>
                <a:cs typeface="Arial" panose="020B0604020202020204" pitchFamily="34" charset="0"/>
              </a:rPr>
              <a:t> (cont.)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7AF657-DAE4-4209-8070-355359275FE8}"/>
              </a:ext>
            </a:extLst>
          </p:cNvPr>
          <p:cNvSpPr>
            <a:spLocks noGrp="1"/>
          </p:cNvSpPr>
          <p:nvPr>
            <p:ph idx="1"/>
          </p:nvPr>
        </p:nvSpPr>
        <p:spPr/>
        <p:txBody>
          <a:bodyPr/>
          <a:lstStyle/>
          <a:p>
            <a:pPr indent="0" algn="just" hangingPunct="0">
              <a:buNone/>
            </a:pPr>
            <a:endParaRPr lang="en-GB" sz="3600" dirty="0">
              <a:effectLst/>
              <a:latin typeface="Arial" panose="020B0604020202020204" pitchFamily="34" charset="0"/>
              <a:ea typeface="Times New Roman" panose="02020603050405020304" pitchFamily="18" charset="0"/>
              <a:cs typeface="Times New Roman" panose="02020603050405020304" pitchFamily="18" charset="0"/>
            </a:endParaRPr>
          </a:p>
          <a:p>
            <a:pPr indent="0" algn="just" hangingPunct="0">
              <a:buNone/>
            </a:pPr>
            <a:r>
              <a:rPr lang="en-GB" sz="3600" dirty="0">
                <a:effectLst/>
                <a:latin typeface="Arial" panose="020B0604020202020204" pitchFamily="34" charset="0"/>
                <a:ea typeface="Times New Roman" panose="02020603050405020304" pitchFamily="18" charset="0"/>
                <a:cs typeface="Times New Roman" panose="02020603050405020304" pitchFamily="18" charset="0"/>
              </a:rPr>
              <a:t>Arches of bridges, fall ! Grow, defending woods,</a:t>
            </a:r>
            <a:endParaRPr lang="en-GB" sz="3600" dirty="0">
              <a:effectLst/>
              <a:latin typeface="Times New Roman" panose="02020603050405020304" pitchFamily="18" charset="0"/>
              <a:ea typeface="Times New Roman" panose="02020603050405020304" pitchFamily="18" charset="0"/>
            </a:endParaRPr>
          </a:p>
          <a:p>
            <a:pPr indent="0" algn="just" hangingPunct="0">
              <a:buNone/>
            </a:pPr>
            <a:r>
              <a:rPr lang="en-GB" sz="3600" dirty="0">
                <a:effectLst/>
                <a:latin typeface="Arial" panose="020B0604020202020204" pitchFamily="34" charset="0"/>
                <a:ea typeface="Times New Roman" panose="02020603050405020304" pitchFamily="18" charset="0"/>
                <a:cs typeface="Times New Roman" panose="02020603050405020304" pitchFamily="18" charset="0"/>
              </a:rPr>
              <a:t>And close all paths to these invaders!</a:t>
            </a:r>
            <a:endParaRPr lang="en-GB" sz="3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5430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76F1B-1900-4918-BA44-547D1DC25D2D}"/>
              </a:ext>
            </a:extLst>
          </p:cNvPr>
          <p:cNvSpPr>
            <a:spLocks noGrp="1"/>
          </p:cNvSpPr>
          <p:nvPr>
            <p:ph type="title"/>
          </p:nvPr>
        </p:nvSpPr>
        <p:spPr/>
        <p:txBody>
          <a:bodyPr/>
          <a:lstStyle/>
          <a:p>
            <a:pPr algn="ctr"/>
            <a:r>
              <a:rPr lang="en-GB" dirty="0">
                <a:effectLst/>
                <a:latin typeface="Arial" panose="020B0604020202020204" pitchFamily="34" charset="0"/>
                <a:ea typeface="Times New Roman" panose="02020603050405020304" pitchFamily="18" charset="0"/>
                <a:cs typeface="Times New Roman" panose="02020603050405020304" pitchFamily="18" charset="0"/>
              </a:rPr>
              <a:t>Brittany as a textual construct</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9FBD6F7-F3E7-4D02-B7E7-373D0583AA9C}"/>
              </a:ext>
            </a:extLst>
          </p:cNvPr>
          <p:cNvSpPr>
            <a:spLocks noGrp="1"/>
          </p:cNvSpPr>
          <p:nvPr>
            <p:ph idx="1"/>
          </p:nvPr>
        </p:nvSpPr>
        <p:spPr/>
        <p:txBody>
          <a:bodyPr>
            <a:normAutofit lnSpcReduction="10000"/>
          </a:bodyPr>
          <a:lstStyle/>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dirty="0">
                <a:effectLst/>
                <a:latin typeface="Arial" panose="020B0604020202020204" pitchFamily="34" charset="0"/>
                <a:ea typeface="Times New Roman" panose="02020603050405020304" pitchFamily="18" charset="0"/>
                <a:cs typeface="Times New Roman" panose="02020603050405020304" pitchFamily="18" charset="0"/>
              </a:rPr>
              <a:t>It is not about the referent ‘Paris’, but about certain symbolic representations, various manifestations of the discursive category ‘Paris’.</a:t>
            </a:r>
          </a:p>
          <a:p>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dirty="0">
                <a:effectLst/>
                <a:latin typeface="Arial" panose="020B0604020202020204" pitchFamily="34" charset="0"/>
                <a:ea typeface="Times New Roman" panose="02020603050405020304" pitchFamily="18" charset="0"/>
                <a:cs typeface="Times New Roman" panose="02020603050405020304" pitchFamily="18" charset="0"/>
              </a:rPr>
              <a:t>‘history’ is not ‘behind’ the text, but </a:t>
            </a:r>
            <a:r>
              <a:rPr lang="en-GB" i="1" dirty="0">
                <a:effectLst/>
                <a:latin typeface="Arial" panose="020B0604020202020204" pitchFamily="34" charset="0"/>
                <a:ea typeface="Times New Roman" panose="02020603050405020304" pitchFamily="18" charset="0"/>
                <a:cs typeface="Times New Roman" panose="02020603050405020304" pitchFamily="18" charset="0"/>
              </a:rPr>
              <a:t>in</a:t>
            </a:r>
            <a:r>
              <a:rPr lang="en-GB" dirty="0">
                <a:effectLst/>
                <a:latin typeface="Arial" panose="020B0604020202020204" pitchFamily="34" charset="0"/>
                <a:ea typeface="Times New Roman" panose="02020603050405020304" pitchFamily="18" charset="0"/>
                <a:cs typeface="Times New Roman" panose="02020603050405020304" pitchFamily="18" charset="0"/>
              </a:rPr>
              <a:t> the text, in its sinews, textures, syntax, vocabulary, as process of articulation; and if that shift of preposition begs many questions, it at least moves us away from the positivist reduction of literary history to simple ‘source’ material towards a more active engagement with language and literature as themselves ‘active’ forms. </a:t>
            </a:r>
            <a:endParaRPr lang="en-GB" dirty="0"/>
          </a:p>
        </p:txBody>
      </p:sp>
    </p:spTree>
    <p:extLst>
      <p:ext uri="{BB962C8B-B14F-4D97-AF65-F5344CB8AC3E}">
        <p14:creationId xmlns:p14="http://schemas.microsoft.com/office/powerpoint/2010/main" val="4291278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1BB0C-88A1-4DED-AB71-6190CC7B0F77}"/>
              </a:ext>
            </a:extLst>
          </p:cNvPr>
          <p:cNvSpPr>
            <a:spLocks noGrp="1"/>
          </p:cNvSpPr>
          <p:nvPr>
            <p:ph type="title"/>
          </p:nvPr>
        </p:nvSpPr>
        <p:spPr/>
        <p:txBody>
          <a:bodyPr>
            <a:normAutofit/>
          </a:bodyPr>
          <a:lstStyle/>
          <a:p>
            <a:pPr algn="ctr"/>
            <a:r>
              <a:rPr lang="en-GB" dirty="0">
                <a:effectLst/>
                <a:latin typeface="Arial" panose="020B0604020202020204" pitchFamily="34" charset="0"/>
                <a:ea typeface="Times New Roman" panose="02020603050405020304" pitchFamily="18" charset="0"/>
                <a:cs typeface="Arial" panose="020B0604020202020204" pitchFamily="34" charset="0"/>
              </a:rPr>
              <a:t>Tristan </a:t>
            </a:r>
            <a:r>
              <a:rPr lang="en-GB" dirty="0" err="1">
                <a:effectLst/>
                <a:latin typeface="Arial" panose="020B0604020202020204" pitchFamily="34" charset="0"/>
                <a:ea typeface="Times New Roman" panose="02020603050405020304" pitchFamily="18" charset="0"/>
                <a:cs typeface="Arial" panose="020B0604020202020204" pitchFamily="34" charset="0"/>
              </a:rPr>
              <a:t>Corbière</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a:solidFill>
                  <a:srgbClr val="000000"/>
                </a:solidFill>
                <a:effectLst/>
                <a:latin typeface="Arial" panose="020B0604020202020204" pitchFamily="34" charset="0"/>
                <a:ea typeface="Calibri" panose="020F0502020204030204" pitchFamily="34" charset="0"/>
                <a:cs typeface="Arial" panose="020B0604020202020204" pitchFamily="34" charset="0"/>
              </a:rPr>
              <a:t>(1845–75)</a:t>
            </a:r>
            <a:r>
              <a:rPr lang="en-GB" dirty="0">
                <a:effectLst/>
                <a:latin typeface="Arial" panose="020B0604020202020204" pitchFamily="34" charset="0"/>
                <a:ea typeface="Times New Roman" panose="02020603050405020304" pitchFamily="18"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1AB80B-2655-4412-BC6D-4008A8076FE3}"/>
              </a:ext>
            </a:extLst>
          </p:cNvPr>
          <p:cNvSpPr>
            <a:spLocks noGrp="1"/>
          </p:cNvSpPr>
          <p:nvPr>
            <p:ph idx="1"/>
          </p:nvPr>
        </p:nvSpPr>
        <p:spPr/>
        <p:txBody>
          <a:bodyPr/>
          <a:lstStyle/>
          <a:p>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400" i="1" dirty="0">
                <a:effectLst/>
                <a:latin typeface="Arial" panose="020B0604020202020204" pitchFamily="34" charset="0"/>
                <a:ea typeface="Times New Roman" panose="02020603050405020304" pitchFamily="18" charset="0"/>
                <a:cs typeface="Times New Roman" panose="02020603050405020304" pitchFamily="18" charset="0"/>
              </a:rPr>
              <a:t>Les Amours jaunes /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Jaundiced Loves/ Yellowed Loves (1873)</a:t>
            </a:r>
          </a:p>
          <a:p>
            <a:endParaRPr lang="en-GB" sz="2400" dirty="0">
              <a:latin typeface="Arial" panose="020B0604020202020204" pitchFamily="34" charset="0"/>
              <a:cs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cs typeface="Times New Roman" panose="02020603050405020304" pitchFamily="18" charset="0"/>
              </a:rPr>
              <a:t>What a properly Breton </a:t>
            </a:r>
            <a:r>
              <a:rPr lang="en-GB" sz="2000" dirty="0" err="1">
                <a:effectLst/>
                <a:latin typeface="Arial" panose="020B0604020202020204" pitchFamily="34" charset="0"/>
                <a:ea typeface="Times New Roman" panose="02020603050405020304" pitchFamily="18" charset="0"/>
                <a:cs typeface="Times New Roman" panose="02020603050405020304" pitchFamily="18" charset="0"/>
              </a:rPr>
              <a:t>Breton</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Child of the heather and great oaks and shorelines! And how the memory and love of strong and superstitious beliefs held by his rough and tender coastal compatriots lived on in him, frightful false sceptic. </a:t>
            </a:r>
          </a:p>
          <a:p>
            <a:pPr marL="457200" lvl="1" indent="0">
              <a:buNone/>
            </a:pPr>
            <a:r>
              <a:rPr lang="en-GB" sz="2000" i="1" dirty="0">
                <a:latin typeface="Arial" panose="020B0604020202020204" pitchFamily="34" charset="0"/>
                <a:ea typeface="Times New Roman" panose="02020603050405020304" pitchFamily="18" charset="0"/>
                <a:cs typeface="Times New Roman" panose="02020603050405020304" pitchFamily="18" charset="0"/>
              </a:rPr>
              <a:t>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Les </a:t>
            </a:r>
            <a:r>
              <a:rPr lang="en-GB" sz="2000" i="1" dirty="0" err="1">
                <a:effectLst/>
                <a:latin typeface="Arial" panose="020B0604020202020204" pitchFamily="34" charset="0"/>
                <a:ea typeface="Times New Roman" panose="02020603050405020304" pitchFamily="18" charset="0"/>
                <a:cs typeface="Times New Roman" panose="02020603050405020304" pitchFamily="18" charset="0"/>
              </a:rPr>
              <a:t>Poètes</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000" i="1" dirty="0" err="1">
                <a:effectLst/>
                <a:latin typeface="Arial" panose="020B0604020202020204" pitchFamily="34" charset="0"/>
                <a:ea typeface="Times New Roman" panose="02020603050405020304" pitchFamily="18" charset="0"/>
                <a:cs typeface="Times New Roman" panose="02020603050405020304" pitchFamily="18" charset="0"/>
              </a:rPr>
              <a:t>maudits</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Damned Poets</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(1884) – Paul Verlaine</a:t>
            </a:r>
          </a:p>
          <a:p>
            <a:pPr marL="457200" lvl="1" indent="0">
              <a:buNone/>
            </a:pPr>
            <a:endParaRPr lang="en-GB" sz="2000" dirty="0">
              <a:effectLst/>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cs typeface="Times New Roman" panose="02020603050405020304" pitchFamily="18" charset="0"/>
              </a:rPr>
              <a:t>…it was hardly French, the author spoke ‘negro’.</a:t>
            </a:r>
          </a:p>
          <a:p>
            <a:pPr marL="914400" lvl="2" indent="0">
              <a:buNone/>
            </a:pPr>
            <a:r>
              <a:rPr lang="fr-FR" dirty="0">
                <a:effectLst/>
                <a:latin typeface="Arial" panose="020B0604020202020204" pitchFamily="34" charset="0"/>
                <a:ea typeface="Times New Roman" panose="02020603050405020304" pitchFamily="18" charset="0"/>
                <a:cs typeface="Times New Roman" panose="02020603050405020304" pitchFamily="18" charset="0"/>
              </a:rPr>
              <a:t>K.-J. Huysmans, </a:t>
            </a:r>
            <a:r>
              <a:rPr lang="fr-FR" i="1" dirty="0">
                <a:effectLst/>
                <a:latin typeface="Arial" panose="020B0604020202020204" pitchFamily="34" charset="0"/>
                <a:ea typeface="Times New Roman" panose="02020603050405020304" pitchFamily="18" charset="0"/>
                <a:cs typeface="Times New Roman" panose="02020603050405020304" pitchFamily="18" charset="0"/>
              </a:rPr>
              <a:t>A Rebours </a:t>
            </a:r>
            <a:r>
              <a:rPr lang="en-GB" i="1" dirty="0">
                <a:latin typeface="Arial" panose="020B0604020202020204" pitchFamily="34" charset="0"/>
                <a:ea typeface="Times New Roman" panose="02020603050405020304" pitchFamily="18" charset="0"/>
                <a:cs typeface="Times New Roman" panose="02020603050405020304" pitchFamily="18" charset="0"/>
              </a:rPr>
              <a:t>/ Against the Grain </a:t>
            </a:r>
            <a:r>
              <a:rPr lang="en-GB" dirty="0">
                <a:latin typeface="Arial" panose="020B0604020202020204" pitchFamily="34" charset="0"/>
                <a:ea typeface="Times New Roman" panose="02020603050405020304" pitchFamily="18" charset="0"/>
                <a:cs typeface="Times New Roman" panose="02020603050405020304" pitchFamily="18" charset="0"/>
              </a:rPr>
              <a:t>(1885)</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lvl="1"/>
            <a:endParaRPr lang="en-GB" dirty="0">
              <a:effectLst/>
              <a:latin typeface="Times New Roman" panose="02020603050405020304" pitchFamily="18" charset="0"/>
              <a:ea typeface="Times New Roman" panose="02020603050405020304" pitchFamily="18" charset="0"/>
            </a:endParaRPr>
          </a:p>
          <a:p>
            <a:endParaRPr lang="en-GB" sz="2400" dirty="0"/>
          </a:p>
        </p:txBody>
      </p:sp>
    </p:spTree>
    <p:extLst>
      <p:ext uri="{BB962C8B-B14F-4D97-AF65-F5344CB8AC3E}">
        <p14:creationId xmlns:p14="http://schemas.microsoft.com/office/powerpoint/2010/main" val="1646345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1FDE0-E023-4547-B0F1-7060F4833979}"/>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Paris v. Brittany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7628EE9-50E6-45ED-8431-52BAFBAA9832}"/>
              </a:ext>
            </a:extLst>
          </p:cNvPr>
          <p:cNvSpPr>
            <a:spLocks noGrp="1"/>
          </p:cNvSpPr>
          <p:nvPr>
            <p:ph idx="1"/>
          </p:nvPr>
        </p:nvSpPr>
        <p:spPr/>
        <p:txBody>
          <a:bodyPr/>
          <a:lstStyle/>
          <a:p>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dirty="0">
                <a:effectLst/>
                <a:latin typeface="Arial" panose="020B0604020202020204" pitchFamily="34" charset="0"/>
                <a:ea typeface="Times New Roman" panose="02020603050405020304" pitchFamily="18" charset="0"/>
                <a:cs typeface="Times New Roman" panose="02020603050405020304" pitchFamily="18" charset="0"/>
              </a:rPr>
              <a:t>In the structure of Jaundiced/ Yellowed Loves, Paris signifies solitude and damnation, Brittany human solidarity and religious status.</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19407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A31F-55B3-4E41-8035-6FC49CFFAA96}"/>
              </a:ext>
            </a:extLst>
          </p:cNvPr>
          <p:cNvSpPr>
            <a:spLocks noGrp="1"/>
          </p:cNvSpPr>
          <p:nvPr>
            <p:ph type="title"/>
          </p:nvPr>
        </p:nvSpPr>
        <p:spPr/>
        <p:txBody>
          <a:bodyPr>
            <a:normAutofit/>
          </a:bodyPr>
          <a:lstStyle/>
          <a:p>
            <a:pPr algn="ctr"/>
            <a:r>
              <a:rPr lang="en-GB" sz="3600" dirty="0">
                <a:effectLst/>
                <a:latin typeface="Arial" panose="020B0604020202020204" pitchFamily="34" charset="0"/>
                <a:ea typeface="Times New Roman" panose="02020603050405020304" pitchFamily="18" charset="0"/>
                <a:cs typeface="Times New Roman" panose="02020603050405020304" pitchFamily="18" charset="0"/>
              </a:rPr>
              <a:t>The End/ ‘La Fin’ </a:t>
            </a:r>
            <a:endParaRPr lang="en-GB" sz="3600" dirty="0"/>
          </a:p>
        </p:txBody>
      </p:sp>
      <p:sp>
        <p:nvSpPr>
          <p:cNvPr id="3" name="Content Placeholder 2">
            <a:extLst>
              <a:ext uri="{FF2B5EF4-FFF2-40B4-BE49-F238E27FC236}">
                <a16:creationId xmlns:a16="http://schemas.microsoft.com/office/drawing/2014/main" id="{78FFAAA3-2CF6-4E50-9326-3D769D650B18}"/>
              </a:ext>
            </a:extLst>
          </p:cNvPr>
          <p:cNvSpPr>
            <a:spLocks noGrp="1"/>
          </p:cNvSpPr>
          <p:nvPr>
            <p:ph idx="1"/>
          </p:nvPr>
        </p:nvSpPr>
        <p:spPr/>
        <p:txBody>
          <a:bodyPr/>
          <a:lstStyle/>
          <a:p>
            <a:endParaRPr lang="en-US" dirty="0"/>
          </a:p>
          <a:p>
            <a:pPr indent="0">
              <a:buNone/>
            </a:pPr>
            <a:r>
              <a:rPr lang="en-GB" sz="3600" dirty="0">
                <a:solidFill>
                  <a:srgbClr val="212529"/>
                </a:solidFill>
                <a:effectLst/>
                <a:latin typeface="Arial" panose="020B0604020202020204" pitchFamily="34" charset="0"/>
                <a:ea typeface="Times New Roman" panose="02020603050405020304" pitchFamily="18" charset="0"/>
              </a:rPr>
              <a:t>So, all those mariners […]</a:t>
            </a:r>
            <a:endParaRPr lang="en-GB" sz="3600" dirty="0">
              <a:effectLst/>
              <a:latin typeface="Times New Roman" panose="02020603050405020304" pitchFamily="18" charset="0"/>
              <a:ea typeface="Times New Roman" panose="02020603050405020304" pitchFamily="18" charset="0"/>
            </a:endParaRPr>
          </a:p>
          <a:p>
            <a:pPr indent="0">
              <a:buNone/>
            </a:pPr>
            <a:r>
              <a:rPr lang="en-GB" sz="3600" dirty="0">
                <a:solidFill>
                  <a:srgbClr val="212529"/>
                </a:solidFill>
                <a:effectLst/>
                <a:latin typeface="Arial" panose="020B0604020202020204" pitchFamily="34" charset="0"/>
                <a:ea typeface="Times New Roman" panose="02020603050405020304" pitchFamily="18" charset="0"/>
              </a:rPr>
              <a:t>Are dead […]</a:t>
            </a:r>
            <a:endParaRPr lang="en-GB" sz="3600" dirty="0">
              <a:effectLst/>
              <a:latin typeface="Times New Roman" panose="02020603050405020304" pitchFamily="18" charset="0"/>
              <a:ea typeface="Times New Roman" panose="02020603050405020304" pitchFamily="18" charset="0"/>
            </a:endParaRPr>
          </a:p>
          <a:p>
            <a:pPr indent="0">
              <a:buNone/>
            </a:pPr>
            <a:r>
              <a:rPr lang="en-GB" sz="3600" dirty="0">
                <a:solidFill>
                  <a:srgbClr val="212529"/>
                </a:solidFill>
                <a:effectLst/>
                <a:latin typeface="Arial" panose="020B0604020202020204" pitchFamily="34" charset="0"/>
                <a:ea typeface="Times New Roman" panose="02020603050405020304" pitchFamily="18" charset="0"/>
              </a:rPr>
              <a:t>So be it! It’s their role; they died with their boots on!</a:t>
            </a:r>
            <a:endParaRPr lang="en-GB" sz="3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01599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035D5-013B-4D89-94CC-1287A40D4F6D}"/>
              </a:ext>
            </a:extLst>
          </p:cNvPr>
          <p:cNvSpPr>
            <a:spLocks noGrp="1"/>
          </p:cNvSpPr>
          <p:nvPr>
            <p:ph type="title"/>
          </p:nvPr>
        </p:nvSpPr>
        <p:spPr/>
        <p:txBody>
          <a:bodyPr>
            <a:normAutofit/>
          </a:bodyPr>
          <a:lstStyle/>
          <a:p>
            <a:pPr algn="ctr"/>
            <a:r>
              <a:rPr lang="en-GB" sz="3600" dirty="0">
                <a:latin typeface="Arial" panose="020B0604020202020204" pitchFamily="34" charset="0"/>
                <a:ea typeface="Times New Roman" panose="02020603050405020304" pitchFamily="18" charset="0"/>
                <a:cs typeface="Times New Roman" panose="02020603050405020304" pitchFamily="18" charset="0"/>
              </a:rPr>
              <a:t>T</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he toad’/ ‘le </a:t>
            </a:r>
            <a:r>
              <a:rPr lang="en-GB" sz="3600" dirty="0" err="1">
                <a:latin typeface="Arial" panose="020B0604020202020204" pitchFamily="34" charset="0"/>
                <a:ea typeface="Times New Roman" panose="02020603050405020304" pitchFamily="18" charset="0"/>
                <a:cs typeface="Times New Roman" panose="02020603050405020304" pitchFamily="18" charset="0"/>
              </a:rPr>
              <a:t>c</a:t>
            </a:r>
            <a:r>
              <a:rPr lang="en-GB" sz="3600" dirty="0" err="1">
                <a:effectLst/>
                <a:latin typeface="Arial" panose="020B0604020202020204" pitchFamily="34" charset="0"/>
                <a:ea typeface="Times New Roman" panose="02020603050405020304" pitchFamily="18" charset="0"/>
                <a:cs typeface="Times New Roman" panose="02020603050405020304" pitchFamily="18" charset="0"/>
              </a:rPr>
              <a:t>rapaud</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600" dirty="0"/>
          </a:p>
        </p:txBody>
      </p:sp>
      <p:sp>
        <p:nvSpPr>
          <p:cNvPr id="3" name="Content Placeholder 2">
            <a:extLst>
              <a:ext uri="{FF2B5EF4-FFF2-40B4-BE49-F238E27FC236}">
                <a16:creationId xmlns:a16="http://schemas.microsoft.com/office/drawing/2014/main" id="{4A03AC4E-9828-4D8D-9270-90B4CC4045DA}"/>
              </a:ext>
            </a:extLst>
          </p:cNvPr>
          <p:cNvSpPr>
            <a:spLocks noGrp="1"/>
          </p:cNvSpPr>
          <p:nvPr>
            <p:ph idx="1"/>
          </p:nvPr>
        </p:nvSpPr>
        <p:spPr/>
        <p:txBody>
          <a:bodyPr/>
          <a:lstStyle/>
          <a:p>
            <a:endParaRPr lang="en-US" dirty="0"/>
          </a:p>
          <a:p>
            <a:pPr marL="0" indent="0">
              <a:buNone/>
            </a:pPr>
            <a:r>
              <a:rPr lang="en-GB" sz="3600" dirty="0">
                <a:solidFill>
                  <a:srgbClr val="212529"/>
                </a:solidFill>
                <a:effectLst/>
                <a:latin typeface="Arial" panose="020B0604020202020204" pitchFamily="34" charset="0"/>
                <a:ea typeface="Times New Roman" panose="02020603050405020304" pitchFamily="18" charset="0"/>
              </a:rPr>
              <a:t>Farewell – that toad, there, is me.</a:t>
            </a:r>
          </a:p>
          <a:p>
            <a:pPr marL="0" indent="0">
              <a:buNone/>
            </a:pPr>
            <a:endParaRPr lang="en-GB" sz="3600" dirty="0">
              <a:effectLst/>
              <a:latin typeface="Times New Roman" panose="02020603050405020304" pitchFamily="18" charset="0"/>
              <a:ea typeface="Times New Roman" panose="02020603050405020304" pitchFamily="18" charset="0"/>
            </a:endParaRPr>
          </a:p>
          <a:p>
            <a:pPr marL="0" indent="0">
              <a:buNone/>
            </a:pPr>
            <a:endParaRPr lang="en-GB" sz="3600" dirty="0">
              <a:effectLst/>
              <a:latin typeface="Times New Roman" panose="02020603050405020304" pitchFamily="18" charset="0"/>
              <a:ea typeface="Times New Roman" panose="02020603050405020304" pitchFamily="18" charset="0"/>
            </a:endParaRPr>
          </a:p>
          <a:p>
            <a:pPr marL="0" indent="0">
              <a:buNone/>
            </a:pPr>
            <a:r>
              <a:rPr lang="en-GB" sz="3600" dirty="0">
                <a:effectLst/>
                <a:latin typeface="Arial" panose="020B0604020202020204" pitchFamily="34" charset="0"/>
                <a:ea typeface="Times New Roman" panose="02020603050405020304" pitchFamily="18" charset="0"/>
                <a:cs typeface="Times New Roman" panose="02020603050405020304" pitchFamily="18" charset="0"/>
              </a:rPr>
              <a:t>…a nightingale in the mud</a:t>
            </a:r>
            <a:endParaRPr lang="en-GB" sz="3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66248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4866C-14BA-4A0E-96A5-BB1CC59AE02F}"/>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Word play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1C25C0-1337-487A-92D7-07C186B24687}"/>
              </a:ext>
            </a:extLst>
          </p:cNvPr>
          <p:cNvSpPr>
            <a:spLocks noGrp="1"/>
          </p:cNvSpPr>
          <p:nvPr>
            <p:ph idx="1"/>
          </p:nvPr>
        </p:nvSpPr>
        <p:spPr/>
        <p:txBody>
          <a:bodyPr>
            <a:normAutofit/>
          </a:bodyPr>
          <a:lstStyle/>
          <a:p>
            <a:endParaRPr lang="en-GB" sz="36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3600" dirty="0">
                <a:effectLst/>
                <a:latin typeface="Arial" panose="020B0604020202020204" pitchFamily="34" charset="0"/>
                <a:ea typeface="Times New Roman" panose="02020603050405020304" pitchFamily="18" charset="0"/>
                <a:cs typeface="Times New Roman" panose="02020603050405020304" pitchFamily="18" charset="0"/>
              </a:rPr>
              <a:t>Marcelle</a:t>
            </a:r>
          </a:p>
          <a:p>
            <a:r>
              <a:rPr lang="en-GB" sz="36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3600" dirty="0" err="1">
                <a:effectLst/>
                <a:latin typeface="Arial" panose="020B0604020202020204" pitchFamily="34" charset="0"/>
                <a:ea typeface="Times New Roman" panose="02020603050405020304" pitchFamily="18" charset="0"/>
                <a:cs typeface="Times New Roman" panose="02020603050405020304" pitchFamily="18" charset="0"/>
              </a:rPr>
              <a:t>celle</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de Marc’</a:t>
            </a:r>
          </a:p>
          <a:p>
            <a:r>
              <a:rPr lang="en-GB" sz="3600" dirty="0">
                <a:effectLst/>
                <a:latin typeface="Arial" panose="020B0604020202020204" pitchFamily="34" charset="0"/>
                <a:ea typeface="Times New Roman" panose="02020603050405020304" pitchFamily="18" charset="0"/>
                <a:cs typeface="Times New Roman" panose="02020603050405020304" pitchFamily="18" charset="0"/>
              </a:rPr>
              <a:t>she who belongs to Marc</a:t>
            </a:r>
          </a:p>
          <a:p>
            <a:r>
              <a:rPr lang="en-GB" sz="3600" dirty="0">
                <a:effectLst/>
                <a:latin typeface="Arial" panose="020B0604020202020204" pitchFamily="34" charset="0"/>
                <a:ea typeface="Times New Roman" panose="02020603050405020304" pitchFamily="18" charset="0"/>
                <a:cs typeface="Times New Roman" panose="02020603050405020304" pitchFamily="18" charset="0"/>
              </a:rPr>
              <a:t>Tristan and </a:t>
            </a:r>
            <a:r>
              <a:rPr lang="en-GB" sz="3600" dirty="0" err="1">
                <a:effectLst/>
                <a:latin typeface="Arial" panose="020B0604020202020204" pitchFamily="34" charset="0"/>
                <a:ea typeface="Times New Roman" panose="02020603050405020304" pitchFamily="18" charset="0"/>
                <a:cs typeface="Times New Roman" panose="02020603050405020304" pitchFamily="18" charset="0"/>
              </a:rPr>
              <a:t>Yseult</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600" dirty="0"/>
          </a:p>
        </p:txBody>
      </p:sp>
    </p:spTree>
    <p:extLst>
      <p:ext uri="{BB962C8B-B14F-4D97-AF65-F5344CB8AC3E}">
        <p14:creationId xmlns:p14="http://schemas.microsoft.com/office/powerpoint/2010/main" val="1247955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582</Words>
  <Application>Microsoft Office PowerPoint</Application>
  <PresentationFormat>Widescreen</PresentationFormat>
  <Paragraphs>67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 Light</vt:lpstr>
      <vt:lpstr>Arial</vt:lpstr>
      <vt:lpstr>Times New Roman</vt:lpstr>
      <vt:lpstr>Calibri</vt:lpstr>
      <vt:lpstr>Office Theme</vt:lpstr>
      <vt:lpstr> MODULE CODE: HPCS6007 </vt:lpstr>
      <vt:lpstr> ‘Bretaigne est poésie’ </vt:lpstr>
      <vt:lpstr>Auguste Brizeux (1803 –1858)</vt:lpstr>
      <vt:lpstr>Anatole le Braz (1859-1926)</vt:lpstr>
      <vt:lpstr>Auguste Brizeux (1803 –1858)</vt:lpstr>
      <vt:lpstr>Auguste Brizeux (cont.)</vt:lpstr>
      <vt:lpstr>Auguste Brizeux (cont.)</vt:lpstr>
      <vt:lpstr>Brittany as a textual construct </vt:lpstr>
      <vt:lpstr>Tristan Corbière (1845–75) </vt:lpstr>
      <vt:lpstr>Paris v. Brittany</vt:lpstr>
      <vt:lpstr>The End/ ‘La Fin’ </vt:lpstr>
      <vt:lpstr>The toad’/ ‘le crapaud’ </vt:lpstr>
      <vt:lpstr>Word play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Shilton</dc:creator>
  <cp:lastModifiedBy>Nicholas Shilton</cp:lastModifiedBy>
  <cp:revision>2</cp:revision>
  <dcterms:created xsi:type="dcterms:W3CDTF">2020-11-16T14:53:06Z</dcterms:created>
  <dcterms:modified xsi:type="dcterms:W3CDTF">2020-11-17T09:31:27Z</dcterms:modified>
</cp:coreProperties>
</file>