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1" r:id="rId1"/>
  </p:sldMasterIdLst>
  <p:notesMasterIdLst>
    <p:notesMasterId r:id="rId46"/>
  </p:notesMasterIdLst>
  <p:sldIdLst>
    <p:sldId id="256" r:id="rId2"/>
    <p:sldId id="445" r:id="rId3"/>
    <p:sldId id="446" r:id="rId4"/>
    <p:sldId id="447" r:id="rId5"/>
    <p:sldId id="448" r:id="rId6"/>
    <p:sldId id="449" r:id="rId7"/>
    <p:sldId id="450" r:id="rId8"/>
    <p:sldId id="451" r:id="rId9"/>
    <p:sldId id="452" r:id="rId10"/>
    <p:sldId id="453" r:id="rId11"/>
    <p:sldId id="454" r:id="rId12"/>
    <p:sldId id="455" r:id="rId13"/>
    <p:sldId id="456" r:id="rId14"/>
    <p:sldId id="457" r:id="rId15"/>
    <p:sldId id="458" r:id="rId16"/>
    <p:sldId id="459" r:id="rId17"/>
    <p:sldId id="460" r:id="rId18"/>
    <p:sldId id="461" r:id="rId19"/>
    <p:sldId id="462" r:id="rId20"/>
    <p:sldId id="463" r:id="rId21"/>
    <p:sldId id="483" r:id="rId22"/>
    <p:sldId id="484" r:id="rId23"/>
    <p:sldId id="464" r:id="rId24"/>
    <p:sldId id="465" r:id="rId25"/>
    <p:sldId id="466" r:id="rId26"/>
    <p:sldId id="467" r:id="rId27"/>
    <p:sldId id="468" r:id="rId28"/>
    <p:sldId id="469" r:id="rId29"/>
    <p:sldId id="470" r:id="rId30"/>
    <p:sldId id="471" r:id="rId31"/>
    <p:sldId id="472" r:id="rId32"/>
    <p:sldId id="473" r:id="rId33"/>
    <p:sldId id="474" r:id="rId34"/>
    <p:sldId id="475" r:id="rId35"/>
    <p:sldId id="476" r:id="rId36"/>
    <p:sldId id="477" r:id="rId37"/>
    <p:sldId id="478" r:id="rId38"/>
    <p:sldId id="485" r:id="rId39"/>
    <p:sldId id="479" r:id="rId40"/>
    <p:sldId id="480" r:id="rId41"/>
    <p:sldId id="481" r:id="rId42"/>
    <p:sldId id="482" r:id="rId43"/>
    <p:sldId id="387" r:id="rId44"/>
    <p:sldId id="415" r:id="rId45"/>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2" name="laser" initials="laser" lastIdx="1" clrIdx="0"/>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5706" autoAdjust="0"/>
  </p:normalViewPr>
  <p:slideViewPr>
    <p:cSldViewPr snapToGrid="0" snapToObjects="1">
      <p:cViewPr varScale="1">
        <p:scale>
          <a:sx n="92" d="100"/>
          <a:sy n="92" d="100"/>
        </p:scale>
        <p:origin x="394" y="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commentAuthors" Target="commentAuthors.xml"/><Relationship Id="rId50"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D01589B9-7201-41BB-BB6C-CE6490D5B4E0}" type="datetimeFigureOut">
              <a:rPr lang="en-US" smtClean="0"/>
              <a:pPr/>
              <a:t>5/31/2026</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97970ACC-877F-4D3B-8A93-B8BA4EA78D53}" type="slidenum">
              <a:rPr lang="en-GB" smtClean="0"/>
              <a:pPr/>
              <a:t>‹#›</a:t>
            </a:fld>
            <a:endParaRPr lang="en-GB"/>
          </a:p>
        </p:txBody>
      </p:sp>
    </p:spTree>
    <p:extLst>
      <p:ext uri="{BB962C8B-B14F-4D97-AF65-F5344CB8AC3E}">
        <p14:creationId xmlns:p14="http://schemas.microsoft.com/office/powerpoint/2010/main" val="138364611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3" Type="http://schemas.openxmlformats.org/officeDocument/2006/relationships/hyperlink" Target="https://pubmed.ncbi.nlm.nih.gov/35087270/" TargetMode="External"/><Relationship Id="rId2" Type="http://schemas.openxmlformats.org/officeDocument/2006/relationships/slide" Target="../slides/slide24.xml"/><Relationship Id="rId1" Type="http://schemas.openxmlformats.org/officeDocument/2006/relationships/notesMaster" Target="../notesMasters/notesMaster1.xml"/><Relationship Id="rId4" Type="http://schemas.openxmlformats.org/officeDocument/2006/relationships/hyperlink" Target="https://pmc.ncbi.nlm.nih.gov/articles/PMC8789323/" TargetMode="Externa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97970ACC-877F-4D3B-8A93-B8BA4EA78D53}" type="slidenum">
              <a:rPr lang="en-GB" smtClean="0"/>
              <a:pPr/>
              <a:t>1</a:t>
            </a:fld>
            <a:endParaRPr lang="en-GB"/>
          </a:p>
        </p:txBody>
      </p:sp>
    </p:spTree>
    <p:extLst>
      <p:ext uri="{BB962C8B-B14F-4D97-AF65-F5344CB8AC3E}">
        <p14:creationId xmlns:p14="http://schemas.microsoft.com/office/powerpoint/2010/main" val="270999887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55000" lnSpcReduction="20000"/>
          </a:bodyPr>
          <a:lstStyle/>
          <a:p>
            <a:pPr marL="171450" marR="0" lvl="0" indent="-171450" algn="just"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As a future information security professional, you will be required to understand the scope of an organization’s legal and ethical responsibilities </a:t>
            </a:r>
          </a:p>
          <a:p>
            <a:pPr marL="171450" marR="0" lvl="0" indent="-171450" algn="just"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To minimize the organization’s liabilities, the information security practitioner must understand the current legal environment and keep apprised of new laws, regulations, and ethical issues as they emerge </a:t>
            </a:r>
          </a:p>
          <a:p>
            <a:pPr marL="171450" marR="0" lvl="0" indent="-171450" algn="just"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By educating employees and management about their legal and ethical obligations and the proper use of information technology and information security, security professionals can keep an organization focused on their primary mission</a:t>
            </a:r>
          </a:p>
          <a:p>
            <a:pPr marL="171450" marR="0" lvl="0" indent="-171450" algn="just"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endPar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endParaRPr>
          </a:p>
          <a:p>
            <a:pPr marL="171450" marR="0" lvl="0" indent="-171450" algn="just"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The InfoSec professional has a unique position within the organization, entrusted with the organization information </a:t>
            </a:r>
          </a:p>
          <a:p>
            <a:pPr marL="171450" marR="0" lvl="0" indent="-171450" algn="just"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Not only are they responsible for protecting the information, they are privy to the secrets and structures of the systems that store, transmit, use, and protect that information </a:t>
            </a:r>
          </a:p>
          <a:p>
            <a:pPr marL="171450" marR="0" lvl="0" indent="-171450" algn="just"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Thus, they must be beyond reproach, with the highest ethical and moral standards</a:t>
            </a:r>
          </a:p>
          <a:p>
            <a:pPr marL="171450" marR="0" lvl="0" indent="-171450" algn="just"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endPar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endParaRPr>
          </a:p>
          <a:p>
            <a:pPr algn="just"/>
            <a:endParaRPr lang="en-GB" dirty="0"/>
          </a:p>
        </p:txBody>
      </p:sp>
      <p:sp>
        <p:nvSpPr>
          <p:cNvPr id="4" name="Slide Number Placeholder 3"/>
          <p:cNvSpPr>
            <a:spLocks noGrp="1"/>
          </p:cNvSpPr>
          <p:nvPr>
            <p:ph type="sldNum" sz="quarter" idx="10"/>
          </p:nvPr>
        </p:nvSpPr>
        <p:spPr/>
        <p:txBody>
          <a:bodyPr/>
          <a:lstStyle/>
          <a:p>
            <a:fld id="{97970ACC-877F-4D3B-8A93-B8BA4EA78D53}" type="slidenum">
              <a:rPr lang="en-GB" smtClean="0"/>
              <a:pPr/>
              <a:t>2</a:t>
            </a:fld>
            <a:endParaRPr lang="en-GB"/>
          </a:p>
        </p:txBody>
      </p:sp>
    </p:spTree>
    <p:extLst>
      <p:ext uri="{BB962C8B-B14F-4D97-AF65-F5344CB8AC3E}">
        <p14:creationId xmlns:p14="http://schemas.microsoft.com/office/powerpoint/2010/main" val="263796838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Regulatory pressure </a:t>
            </a:r>
          </a:p>
          <a:p>
            <a:r>
              <a:rPr lang="en-US" dirty="0"/>
              <a:t>Cyber resilience </a:t>
            </a:r>
          </a:p>
          <a:p>
            <a:r>
              <a:rPr lang="en-US" dirty="0"/>
              <a:t>Digital transformation </a:t>
            </a:r>
          </a:p>
          <a:p>
            <a:r>
              <a:rPr lang="en-US" dirty="0"/>
              <a:t>AI governance </a:t>
            </a:r>
          </a:p>
          <a:p>
            <a:r>
              <a:rPr lang="en-US" dirty="0"/>
              <a:t>Board accountability </a:t>
            </a:r>
          </a:p>
          <a:p>
            <a:r>
              <a:rPr lang="en-US" dirty="0"/>
              <a:t>This immediately aligns the lecture to governance.</a:t>
            </a:r>
          </a:p>
          <a:p>
            <a:endParaRPr lang="en-GB" dirty="0"/>
          </a:p>
        </p:txBody>
      </p:sp>
      <p:sp>
        <p:nvSpPr>
          <p:cNvPr id="4" name="Slide Number Placeholder 3"/>
          <p:cNvSpPr>
            <a:spLocks noGrp="1"/>
          </p:cNvSpPr>
          <p:nvPr>
            <p:ph type="sldNum" sz="quarter" idx="5"/>
          </p:nvPr>
        </p:nvSpPr>
        <p:spPr/>
        <p:txBody>
          <a:bodyPr/>
          <a:lstStyle/>
          <a:p>
            <a:fld id="{97970ACC-877F-4D3B-8A93-B8BA4EA78D53}" type="slidenum">
              <a:rPr lang="en-GB" smtClean="0"/>
              <a:pPr/>
              <a:t>3</a:t>
            </a:fld>
            <a:endParaRPr lang="en-GB"/>
          </a:p>
        </p:txBody>
      </p:sp>
    </p:spTree>
    <p:extLst>
      <p:ext uri="{BB962C8B-B14F-4D97-AF65-F5344CB8AC3E}">
        <p14:creationId xmlns:p14="http://schemas.microsoft.com/office/powerpoint/2010/main" val="28854040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400">
                <a:solidFill>
                  <a:schemeClr val="tx1"/>
                </a:solidFill>
                <a:latin typeface="Times New Roman" pitchFamily="18" charset="0"/>
              </a:defRPr>
            </a:lvl1pPr>
            <a:lvl2pPr marL="742950" indent="-285750" eaLnBrk="0" hangingPunct="0">
              <a:defRPr sz="4400">
                <a:solidFill>
                  <a:schemeClr val="tx1"/>
                </a:solidFill>
                <a:latin typeface="Times New Roman" pitchFamily="18" charset="0"/>
              </a:defRPr>
            </a:lvl2pPr>
            <a:lvl3pPr marL="1143000" indent="-228600" eaLnBrk="0" hangingPunct="0">
              <a:defRPr sz="4400">
                <a:solidFill>
                  <a:schemeClr val="tx1"/>
                </a:solidFill>
                <a:latin typeface="Times New Roman" pitchFamily="18" charset="0"/>
              </a:defRPr>
            </a:lvl3pPr>
            <a:lvl4pPr marL="1600200" indent="-228600" eaLnBrk="0" hangingPunct="0">
              <a:defRPr sz="4400">
                <a:solidFill>
                  <a:schemeClr val="tx1"/>
                </a:solidFill>
                <a:latin typeface="Times New Roman" pitchFamily="18" charset="0"/>
              </a:defRPr>
            </a:lvl4pPr>
            <a:lvl5pPr marL="2057400" indent="-228600" eaLnBrk="0" hangingPunct="0">
              <a:defRPr sz="4400">
                <a:solidFill>
                  <a:schemeClr val="tx1"/>
                </a:solidFill>
                <a:latin typeface="Times New Roman" pitchFamily="18" charset="0"/>
              </a:defRPr>
            </a:lvl5pPr>
            <a:lvl6pPr marL="2514600" indent="-228600" eaLnBrk="0" fontAlgn="base" hangingPunct="0">
              <a:spcBef>
                <a:spcPct val="0"/>
              </a:spcBef>
              <a:spcAft>
                <a:spcPct val="0"/>
              </a:spcAft>
              <a:defRPr sz="4400">
                <a:solidFill>
                  <a:schemeClr val="tx1"/>
                </a:solidFill>
                <a:latin typeface="Times New Roman" pitchFamily="18" charset="0"/>
              </a:defRPr>
            </a:lvl6pPr>
            <a:lvl7pPr marL="2971800" indent="-228600" eaLnBrk="0" fontAlgn="base" hangingPunct="0">
              <a:spcBef>
                <a:spcPct val="0"/>
              </a:spcBef>
              <a:spcAft>
                <a:spcPct val="0"/>
              </a:spcAft>
              <a:defRPr sz="4400">
                <a:solidFill>
                  <a:schemeClr val="tx1"/>
                </a:solidFill>
                <a:latin typeface="Times New Roman" pitchFamily="18" charset="0"/>
              </a:defRPr>
            </a:lvl7pPr>
            <a:lvl8pPr marL="3429000" indent="-228600" eaLnBrk="0" fontAlgn="base" hangingPunct="0">
              <a:spcBef>
                <a:spcPct val="0"/>
              </a:spcBef>
              <a:spcAft>
                <a:spcPct val="0"/>
              </a:spcAft>
              <a:defRPr sz="4400">
                <a:solidFill>
                  <a:schemeClr val="tx1"/>
                </a:solidFill>
                <a:latin typeface="Times New Roman" pitchFamily="18" charset="0"/>
              </a:defRPr>
            </a:lvl8pPr>
            <a:lvl9pPr marL="3886200" indent="-228600" eaLnBrk="0" fontAlgn="base" hangingPunct="0">
              <a:spcBef>
                <a:spcPct val="0"/>
              </a:spcBef>
              <a:spcAft>
                <a:spcPct val="0"/>
              </a:spcAft>
              <a:defRPr sz="4400">
                <a:solidFill>
                  <a:schemeClr val="tx1"/>
                </a:solidFill>
                <a:latin typeface="Times New Roman" pitchFamily="18" charset="0"/>
              </a:defRPr>
            </a:lvl9pPr>
          </a:lstStyle>
          <a:p>
            <a:pPr eaLnBrk="1" hangingPunct="1"/>
            <a:fld id="{8E321586-D067-4184-9007-B4E9DB8D7BD9}" type="slidenum">
              <a:rPr lang="en-US" sz="1200" smtClean="0"/>
              <a:pPr eaLnBrk="1" hangingPunct="1"/>
              <a:t>4</a:t>
            </a:fld>
            <a:endParaRPr lang="en-US" sz="1200" dirty="0"/>
          </a:p>
        </p:txBody>
      </p:sp>
      <p:sp>
        <p:nvSpPr>
          <p:cNvPr id="77827" name="Rectangle 2"/>
          <p:cNvSpPr>
            <a:spLocks noGrp="1" noRot="1" noChangeAspect="1" noChangeArrowheads="1" noTextEdit="1"/>
          </p:cNvSpPr>
          <p:nvPr>
            <p:ph type="sldImg"/>
          </p:nvPr>
        </p:nvSpPr>
        <p:spPr>
          <a:ln/>
        </p:spPr>
      </p:sp>
      <p:sp>
        <p:nvSpPr>
          <p:cNvPr id="7782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lnSpc>
                <a:spcPct val="90000"/>
              </a:lnSpc>
            </a:pPr>
            <a:endParaRPr lang="en-US" sz="900" dirty="0"/>
          </a:p>
        </p:txBody>
      </p:sp>
    </p:spTree>
    <p:extLst>
      <p:ext uri="{BB962C8B-B14F-4D97-AF65-F5344CB8AC3E}">
        <p14:creationId xmlns:p14="http://schemas.microsoft.com/office/powerpoint/2010/main" val="10535589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400">
                <a:solidFill>
                  <a:schemeClr val="tx1"/>
                </a:solidFill>
                <a:latin typeface="Times New Roman" pitchFamily="18" charset="0"/>
              </a:defRPr>
            </a:lvl1pPr>
            <a:lvl2pPr marL="742950" indent="-285750" eaLnBrk="0" hangingPunct="0">
              <a:defRPr sz="4400">
                <a:solidFill>
                  <a:schemeClr val="tx1"/>
                </a:solidFill>
                <a:latin typeface="Times New Roman" pitchFamily="18" charset="0"/>
              </a:defRPr>
            </a:lvl2pPr>
            <a:lvl3pPr marL="1143000" indent="-228600" eaLnBrk="0" hangingPunct="0">
              <a:defRPr sz="4400">
                <a:solidFill>
                  <a:schemeClr val="tx1"/>
                </a:solidFill>
                <a:latin typeface="Times New Roman" pitchFamily="18" charset="0"/>
              </a:defRPr>
            </a:lvl3pPr>
            <a:lvl4pPr marL="1600200" indent="-228600" eaLnBrk="0" hangingPunct="0">
              <a:defRPr sz="4400">
                <a:solidFill>
                  <a:schemeClr val="tx1"/>
                </a:solidFill>
                <a:latin typeface="Times New Roman" pitchFamily="18" charset="0"/>
              </a:defRPr>
            </a:lvl4pPr>
            <a:lvl5pPr marL="2057400" indent="-228600" eaLnBrk="0" hangingPunct="0">
              <a:defRPr sz="4400">
                <a:solidFill>
                  <a:schemeClr val="tx1"/>
                </a:solidFill>
                <a:latin typeface="Times New Roman" pitchFamily="18" charset="0"/>
              </a:defRPr>
            </a:lvl5pPr>
            <a:lvl6pPr marL="2514600" indent="-228600" eaLnBrk="0" fontAlgn="base" hangingPunct="0">
              <a:spcBef>
                <a:spcPct val="0"/>
              </a:spcBef>
              <a:spcAft>
                <a:spcPct val="0"/>
              </a:spcAft>
              <a:defRPr sz="4400">
                <a:solidFill>
                  <a:schemeClr val="tx1"/>
                </a:solidFill>
                <a:latin typeface="Times New Roman" pitchFamily="18" charset="0"/>
              </a:defRPr>
            </a:lvl6pPr>
            <a:lvl7pPr marL="2971800" indent="-228600" eaLnBrk="0" fontAlgn="base" hangingPunct="0">
              <a:spcBef>
                <a:spcPct val="0"/>
              </a:spcBef>
              <a:spcAft>
                <a:spcPct val="0"/>
              </a:spcAft>
              <a:defRPr sz="4400">
                <a:solidFill>
                  <a:schemeClr val="tx1"/>
                </a:solidFill>
                <a:latin typeface="Times New Roman" pitchFamily="18" charset="0"/>
              </a:defRPr>
            </a:lvl7pPr>
            <a:lvl8pPr marL="3429000" indent="-228600" eaLnBrk="0" fontAlgn="base" hangingPunct="0">
              <a:spcBef>
                <a:spcPct val="0"/>
              </a:spcBef>
              <a:spcAft>
                <a:spcPct val="0"/>
              </a:spcAft>
              <a:defRPr sz="4400">
                <a:solidFill>
                  <a:schemeClr val="tx1"/>
                </a:solidFill>
                <a:latin typeface="Times New Roman" pitchFamily="18" charset="0"/>
              </a:defRPr>
            </a:lvl8pPr>
            <a:lvl9pPr marL="3886200" indent="-228600" eaLnBrk="0" fontAlgn="base" hangingPunct="0">
              <a:spcBef>
                <a:spcPct val="0"/>
              </a:spcBef>
              <a:spcAft>
                <a:spcPct val="0"/>
              </a:spcAft>
              <a:defRPr sz="4400">
                <a:solidFill>
                  <a:schemeClr val="tx1"/>
                </a:solidFill>
                <a:latin typeface="Times New Roman" pitchFamily="18" charset="0"/>
              </a:defRPr>
            </a:lvl9pPr>
          </a:lstStyle>
          <a:p>
            <a:pPr eaLnBrk="1" hangingPunct="1"/>
            <a:fld id="{FA232D9C-265F-4460-AF59-C13A2E041116}" type="slidenum">
              <a:rPr lang="en-US" sz="1200" smtClean="0"/>
              <a:pPr eaLnBrk="1" hangingPunct="1"/>
              <a:t>5</a:t>
            </a:fld>
            <a:endParaRPr lang="en-US" sz="1200" dirty="0"/>
          </a:p>
        </p:txBody>
      </p:sp>
      <p:sp>
        <p:nvSpPr>
          <p:cNvPr id="78851" name="Rectangle 2"/>
          <p:cNvSpPr>
            <a:spLocks noGrp="1" noRot="1" noChangeAspect="1" noChangeArrowheads="1" noTextEdit="1"/>
          </p:cNvSpPr>
          <p:nvPr>
            <p:ph type="sldImg"/>
          </p:nvPr>
        </p:nvSpPr>
        <p:spPr>
          <a:ln/>
        </p:spPr>
      </p:sp>
      <p:sp>
        <p:nvSpPr>
          <p:cNvPr id="7885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dirty="0"/>
          </a:p>
        </p:txBody>
      </p:sp>
    </p:spTree>
    <p:extLst>
      <p:ext uri="{BB962C8B-B14F-4D97-AF65-F5344CB8AC3E}">
        <p14:creationId xmlns:p14="http://schemas.microsoft.com/office/powerpoint/2010/main" val="194347889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400">
                <a:solidFill>
                  <a:schemeClr val="tx1"/>
                </a:solidFill>
                <a:latin typeface="Times New Roman" pitchFamily="18" charset="0"/>
              </a:defRPr>
            </a:lvl1pPr>
            <a:lvl2pPr marL="742950" indent="-285750" eaLnBrk="0" hangingPunct="0">
              <a:defRPr sz="4400">
                <a:solidFill>
                  <a:schemeClr val="tx1"/>
                </a:solidFill>
                <a:latin typeface="Times New Roman" pitchFamily="18" charset="0"/>
              </a:defRPr>
            </a:lvl2pPr>
            <a:lvl3pPr marL="1143000" indent="-228600" eaLnBrk="0" hangingPunct="0">
              <a:defRPr sz="4400">
                <a:solidFill>
                  <a:schemeClr val="tx1"/>
                </a:solidFill>
                <a:latin typeface="Times New Roman" pitchFamily="18" charset="0"/>
              </a:defRPr>
            </a:lvl3pPr>
            <a:lvl4pPr marL="1600200" indent="-228600" eaLnBrk="0" hangingPunct="0">
              <a:defRPr sz="4400">
                <a:solidFill>
                  <a:schemeClr val="tx1"/>
                </a:solidFill>
                <a:latin typeface="Times New Roman" pitchFamily="18" charset="0"/>
              </a:defRPr>
            </a:lvl4pPr>
            <a:lvl5pPr marL="2057400" indent="-228600" eaLnBrk="0" hangingPunct="0">
              <a:defRPr sz="4400">
                <a:solidFill>
                  <a:schemeClr val="tx1"/>
                </a:solidFill>
                <a:latin typeface="Times New Roman" pitchFamily="18" charset="0"/>
              </a:defRPr>
            </a:lvl5pPr>
            <a:lvl6pPr marL="2514600" indent="-228600" eaLnBrk="0" fontAlgn="base" hangingPunct="0">
              <a:spcBef>
                <a:spcPct val="0"/>
              </a:spcBef>
              <a:spcAft>
                <a:spcPct val="0"/>
              </a:spcAft>
              <a:defRPr sz="4400">
                <a:solidFill>
                  <a:schemeClr val="tx1"/>
                </a:solidFill>
                <a:latin typeface="Times New Roman" pitchFamily="18" charset="0"/>
              </a:defRPr>
            </a:lvl6pPr>
            <a:lvl7pPr marL="2971800" indent="-228600" eaLnBrk="0" fontAlgn="base" hangingPunct="0">
              <a:spcBef>
                <a:spcPct val="0"/>
              </a:spcBef>
              <a:spcAft>
                <a:spcPct val="0"/>
              </a:spcAft>
              <a:defRPr sz="4400">
                <a:solidFill>
                  <a:schemeClr val="tx1"/>
                </a:solidFill>
                <a:latin typeface="Times New Roman" pitchFamily="18" charset="0"/>
              </a:defRPr>
            </a:lvl7pPr>
            <a:lvl8pPr marL="3429000" indent="-228600" eaLnBrk="0" fontAlgn="base" hangingPunct="0">
              <a:spcBef>
                <a:spcPct val="0"/>
              </a:spcBef>
              <a:spcAft>
                <a:spcPct val="0"/>
              </a:spcAft>
              <a:defRPr sz="4400">
                <a:solidFill>
                  <a:schemeClr val="tx1"/>
                </a:solidFill>
                <a:latin typeface="Times New Roman" pitchFamily="18" charset="0"/>
              </a:defRPr>
            </a:lvl8pPr>
            <a:lvl9pPr marL="3886200" indent="-228600" eaLnBrk="0" fontAlgn="base" hangingPunct="0">
              <a:spcBef>
                <a:spcPct val="0"/>
              </a:spcBef>
              <a:spcAft>
                <a:spcPct val="0"/>
              </a:spcAft>
              <a:defRPr sz="4400">
                <a:solidFill>
                  <a:schemeClr val="tx1"/>
                </a:solidFill>
                <a:latin typeface="Times New Roman" pitchFamily="18" charset="0"/>
              </a:defRPr>
            </a:lvl9pPr>
          </a:lstStyle>
          <a:p>
            <a:pPr eaLnBrk="1" hangingPunct="1"/>
            <a:fld id="{CAF31C80-486E-4A77-BE18-13452F99D72A}" type="slidenum">
              <a:rPr lang="en-US" sz="1200" smtClean="0"/>
              <a:pPr eaLnBrk="1" hangingPunct="1"/>
              <a:t>6</a:t>
            </a:fld>
            <a:endParaRPr lang="en-US" sz="1200" dirty="0"/>
          </a:p>
        </p:txBody>
      </p:sp>
      <p:sp>
        <p:nvSpPr>
          <p:cNvPr id="79875" name="Rectangle 2"/>
          <p:cNvSpPr>
            <a:spLocks noGrp="1" noRot="1" noChangeAspect="1" noChangeArrowheads="1" noTextEdit="1"/>
          </p:cNvSpPr>
          <p:nvPr>
            <p:ph type="sldImg"/>
          </p:nvPr>
        </p:nvSpPr>
        <p:spPr>
          <a:ln/>
        </p:spPr>
      </p:sp>
      <p:sp>
        <p:nvSpPr>
          <p:cNvPr id="7987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fontScale="40000" lnSpcReduction="20000"/>
          </a:bodyPr>
          <a:lstStyle/>
          <a:p>
            <a:pPr marL="0" marR="0" lvl="0" indent="0" algn="l" defTabSz="914400" rtl="0" eaLnBrk="1" fontAlgn="auto" latinLnBrk="0" hangingPunct="1">
              <a:lnSpc>
                <a:spcPct val="95000"/>
              </a:lnSpc>
              <a:spcBef>
                <a:spcPts val="1200"/>
              </a:spcBef>
              <a:spcAft>
                <a:spcPts val="0"/>
              </a:spcAft>
              <a:buClr>
                <a:srgbClr val="055C91"/>
              </a:buClr>
              <a:buSzTx/>
              <a:buFont typeface="Arial" pitchFamily="34" charset="0"/>
              <a:buNone/>
              <a:tabLst/>
              <a:defRPr/>
            </a:pPr>
            <a:r>
              <a:rPr kumimoji="0" lang="en-US" sz="2800" b="1" i="0" u="none" strike="noStrike" kern="1200" cap="none" spc="0" normalizeH="0" baseline="0" noProof="0" dirty="0">
                <a:ln>
                  <a:noFill/>
                </a:ln>
                <a:solidFill>
                  <a:srgbClr val="000000">
                    <a:lumMod val="75000"/>
                    <a:lumOff val="25000"/>
                  </a:srgbClr>
                </a:solidFill>
                <a:effectLst/>
                <a:uLnTx/>
                <a:uFillTx/>
                <a:latin typeface="+mn-lt"/>
                <a:ea typeface="+mn-ea"/>
                <a:cs typeface="+mn-cs"/>
              </a:rPr>
              <a:t>Mission Statement:</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The mission statement explicitly declares the business of the organization and its intended areas of operations</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The mission statement explains what the organization does and for whom</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400" b="0" i="1" u="none" strike="noStrike" kern="1200" cap="none" spc="0" normalizeH="0" baseline="0" noProof="0" dirty="0">
                <a:ln>
                  <a:noFill/>
                </a:ln>
                <a:solidFill>
                  <a:srgbClr val="000000">
                    <a:lumMod val="75000"/>
                    <a:lumOff val="25000"/>
                  </a:srgbClr>
                </a:solidFill>
                <a:effectLst/>
                <a:uLnTx/>
                <a:uFillTx/>
                <a:latin typeface="+mn-lt"/>
                <a:ea typeface="+mn-ea"/>
                <a:cs typeface="+mn-cs"/>
              </a:rPr>
              <a:t>Random Widget Works designs and manufactures quality widgets and associated equipment and supplies for use in modern business environments</a:t>
            </a:r>
          </a:p>
          <a:p>
            <a:pPr eaLnBrk="1" hangingPunct="1"/>
            <a:endParaRPr lang="en-US" dirty="0"/>
          </a:p>
          <a:p>
            <a:pPr eaLnBrk="1" hangingPunct="1"/>
            <a:r>
              <a:rPr lang="en-US" b="1" dirty="0"/>
              <a:t>Vision Statement:</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The vision statement is an idealistic expression of what the organization wants to become </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It expresses where the organization wants to go, whereas the mission statement describes how it wants to get there</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They should be ambitious as they are meant to express the aspirations of the organization and to serve as a means for visualizing its future</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400" b="0" i="1" u="none" strike="noStrike" kern="1200" cap="none" spc="0" normalizeH="0" baseline="0" noProof="0" dirty="0">
                <a:ln>
                  <a:noFill/>
                </a:ln>
                <a:solidFill>
                  <a:srgbClr val="000000">
                    <a:lumMod val="75000"/>
                    <a:lumOff val="25000"/>
                  </a:srgbClr>
                </a:solidFill>
                <a:effectLst/>
                <a:uLnTx/>
                <a:uFillTx/>
                <a:latin typeface="+mn-lt"/>
                <a:ea typeface="+mn-ea"/>
                <a:cs typeface="+mn-cs"/>
              </a:rPr>
              <a:t>Random Widget Works will be the preferred manufacturer of choice for every business’s widget equipment needs, with an RWW widget in every gismo in use</a:t>
            </a:r>
            <a:endPar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endParaRPr>
          </a:p>
          <a:p>
            <a:pPr eaLnBrk="1" hangingPunct="1"/>
            <a:endParaRPr lang="en-US" dirty="0"/>
          </a:p>
          <a:p>
            <a:pPr eaLnBrk="1" hangingPunct="1"/>
            <a:r>
              <a:rPr lang="en-US" b="1" dirty="0"/>
              <a:t>Values Statement:</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By establishing a formal set of organizational principles and qualities in a values statement, as well as benchmarks for measuring behavior against these published values, an organization makes its conduct and performance standards clear to its employees and the public</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400" b="0" i="1" u="none" strike="noStrike" kern="1200" cap="none" spc="0" normalizeH="0" baseline="0" noProof="0" dirty="0">
                <a:ln>
                  <a:noFill/>
                </a:ln>
                <a:solidFill>
                  <a:srgbClr val="000000">
                    <a:lumMod val="75000"/>
                    <a:lumOff val="25000"/>
                  </a:srgbClr>
                </a:solidFill>
                <a:effectLst/>
                <a:uLnTx/>
                <a:uFillTx/>
                <a:latin typeface="+mn-lt"/>
                <a:ea typeface="+mn-ea"/>
                <a:cs typeface="+mn-cs"/>
              </a:rPr>
              <a:t>Random Widget Works values commitment, honesty, integrity, and social responsibility among its employees, and is committed to providing its services in harmony with its corporate, social, legal, and natural environments</a:t>
            </a:r>
          </a:p>
          <a:p>
            <a:pPr eaLnBrk="1" hangingPunct="1"/>
            <a:endParaRPr lang="en-US" dirty="0"/>
          </a:p>
          <a:p>
            <a:pPr eaLnBrk="1" hangingPunct="1"/>
            <a:endParaRPr lang="en-US" dirty="0"/>
          </a:p>
        </p:txBody>
      </p:sp>
    </p:spTree>
    <p:extLst>
      <p:ext uri="{BB962C8B-B14F-4D97-AF65-F5344CB8AC3E}">
        <p14:creationId xmlns:p14="http://schemas.microsoft.com/office/powerpoint/2010/main" val="309736279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Slide Image Placeholder 1"/>
          <p:cNvSpPr>
            <a:spLocks noGrp="1" noRot="1" noChangeAspect="1" noTextEdit="1"/>
          </p:cNvSpPr>
          <p:nvPr>
            <p:ph type="sldImg"/>
          </p:nvPr>
        </p:nvSpPr>
        <p:spPr>
          <a:ln/>
        </p:spPr>
      </p:sp>
      <p:sp>
        <p:nvSpPr>
          <p:cNvPr id="8499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dirty="0"/>
          </a:p>
        </p:txBody>
      </p:sp>
      <p:sp>
        <p:nvSpPr>
          <p:cNvPr id="8499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400">
                <a:solidFill>
                  <a:schemeClr val="tx1"/>
                </a:solidFill>
                <a:latin typeface="Times New Roman" pitchFamily="18" charset="0"/>
              </a:defRPr>
            </a:lvl1pPr>
            <a:lvl2pPr marL="742950" indent="-285750" eaLnBrk="0" hangingPunct="0">
              <a:defRPr sz="4400">
                <a:solidFill>
                  <a:schemeClr val="tx1"/>
                </a:solidFill>
                <a:latin typeface="Times New Roman" pitchFamily="18" charset="0"/>
              </a:defRPr>
            </a:lvl2pPr>
            <a:lvl3pPr marL="1143000" indent="-228600" eaLnBrk="0" hangingPunct="0">
              <a:defRPr sz="4400">
                <a:solidFill>
                  <a:schemeClr val="tx1"/>
                </a:solidFill>
                <a:latin typeface="Times New Roman" pitchFamily="18" charset="0"/>
              </a:defRPr>
            </a:lvl3pPr>
            <a:lvl4pPr marL="1600200" indent="-228600" eaLnBrk="0" hangingPunct="0">
              <a:defRPr sz="4400">
                <a:solidFill>
                  <a:schemeClr val="tx1"/>
                </a:solidFill>
                <a:latin typeface="Times New Roman" pitchFamily="18" charset="0"/>
              </a:defRPr>
            </a:lvl4pPr>
            <a:lvl5pPr marL="2057400" indent="-228600" eaLnBrk="0" hangingPunct="0">
              <a:defRPr sz="4400">
                <a:solidFill>
                  <a:schemeClr val="tx1"/>
                </a:solidFill>
                <a:latin typeface="Times New Roman" pitchFamily="18" charset="0"/>
              </a:defRPr>
            </a:lvl5pPr>
            <a:lvl6pPr marL="2514600" indent="-228600" eaLnBrk="0" fontAlgn="base" hangingPunct="0">
              <a:spcBef>
                <a:spcPct val="0"/>
              </a:spcBef>
              <a:spcAft>
                <a:spcPct val="0"/>
              </a:spcAft>
              <a:defRPr sz="4400">
                <a:solidFill>
                  <a:schemeClr val="tx1"/>
                </a:solidFill>
                <a:latin typeface="Times New Roman" pitchFamily="18" charset="0"/>
              </a:defRPr>
            </a:lvl6pPr>
            <a:lvl7pPr marL="2971800" indent="-228600" eaLnBrk="0" fontAlgn="base" hangingPunct="0">
              <a:spcBef>
                <a:spcPct val="0"/>
              </a:spcBef>
              <a:spcAft>
                <a:spcPct val="0"/>
              </a:spcAft>
              <a:defRPr sz="4400">
                <a:solidFill>
                  <a:schemeClr val="tx1"/>
                </a:solidFill>
                <a:latin typeface="Times New Roman" pitchFamily="18" charset="0"/>
              </a:defRPr>
            </a:lvl7pPr>
            <a:lvl8pPr marL="3429000" indent="-228600" eaLnBrk="0" fontAlgn="base" hangingPunct="0">
              <a:spcBef>
                <a:spcPct val="0"/>
              </a:spcBef>
              <a:spcAft>
                <a:spcPct val="0"/>
              </a:spcAft>
              <a:defRPr sz="4400">
                <a:solidFill>
                  <a:schemeClr val="tx1"/>
                </a:solidFill>
                <a:latin typeface="Times New Roman" pitchFamily="18" charset="0"/>
              </a:defRPr>
            </a:lvl8pPr>
            <a:lvl9pPr marL="3886200" indent="-228600" eaLnBrk="0" fontAlgn="base" hangingPunct="0">
              <a:spcBef>
                <a:spcPct val="0"/>
              </a:spcBef>
              <a:spcAft>
                <a:spcPct val="0"/>
              </a:spcAft>
              <a:defRPr sz="4400">
                <a:solidFill>
                  <a:schemeClr val="tx1"/>
                </a:solidFill>
                <a:latin typeface="Times New Roman" pitchFamily="18" charset="0"/>
              </a:defRPr>
            </a:lvl9pPr>
          </a:lstStyle>
          <a:p>
            <a:pPr eaLnBrk="1" hangingPunct="1"/>
            <a:fld id="{164694ED-2C66-4A93-B032-695DB3294EEE}" type="slidenum">
              <a:rPr lang="en-US" sz="1200" smtClean="0"/>
              <a:pPr eaLnBrk="1" hangingPunct="1"/>
              <a:t>7</a:t>
            </a:fld>
            <a:endParaRPr lang="en-US" sz="1200" dirty="0"/>
          </a:p>
        </p:txBody>
      </p:sp>
    </p:spTree>
    <p:extLst>
      <p:ext uri="{BB962C8B-B14F-4D97-AF65-F5344CB8AC3E}">
        <p14:creationId xmlns:p14="http://schemas.microsoft.com/office/powerpoint/2010/main" val="20430024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400">
                <a:solidFill>
                  <a:schemeClr val="tx1"/>
                </a:solidFill>
                <a:latin typeface="Times New Roman" pitchFamily="18" charset="0"/>
              </a:defRPr>
            </a:lvl1pPr>
            <a:lvl2pPr marL="742950" indent="-285750" eaLnBrk="0" hangingPunct="0">
              <a:defRPr sz="4400">
                <a:solidFill>
                  <a:schemeClr val="tx1"/>
                </a:solidFill>
                <a:latin typeface="Times New Roman" pitchFamily="18" charset="0"/>
              </a:defRPr>
            </a:lvl2pPr>
            <a:lvl3pPr marL="1143000" indent="-228600" eaLnBrk="0" hangingPunct="0">
              <a:defRPr sz="4400">
                <a:solidFill>
                  <a:schemeClr val="tx1"/>
                </a:solidFill>
                <a:latin typeface="Times New Roman" pitchFamily="18" charset="0"/>
              </a:defRPr>
            </a:lvl3pPr>
            <a:lvl4pPr marL="1600200" indent="-228600" eaLnBrk="0" hangingPunct="0">
              <a:defRPr sz="4400">
                <a:solidFill>
                  <a:schemeClr val="tx1"/>
                </a:solidFill>
                <a:latin typeface="Times New Roman" pitchFamily="18" charset="0"/>
              </a:defRPr>
            </a:lvl4pPr>
            <a:lvl5pPr marL="2057400" indent="-228600" eaLnBrk="0" hangingPunct="0">
              <a:defRPr sz="4400">
                <a:solidFill>
                  <a:schemeClr val="tx1"/>
                </a:solidFill>
                <a:latin typeface="Times New Roman" pitchFamily="18" charset="0"/>
              </a:defRPr>
            </a:lvl5pPr>
            <a:lvl6pPr marL="2514600" indent="-228600" eaLnBrk="0" fontAlgn="base" hangingPunct="0">
              <a:spcBef>
                <a:spcPct val="0"/>
              </a:spcBef>
              <a:spcAft>
                <a:spcPct val="0"/>
              </a:spcAft>
              <a:defRPr sz="4400">
                <a:solidFill>
                  <a:schemeClr val="tx1"/>
                </a:solidFill>
                <a:latin typeface="Times New Roman" pitchFamily="18" charset="0"/>
              </a:defRPr>
            </a:lvl6pPr>
            <a:lvl7pPr marL="2971800" indent="-228600" eaLnBrk="0" fontAlgn="base" hangingPunct="0">
              <a:spcBef>
                <a:spcPct val="0"/>
              </a:spcBef>
              <a:spcAft>
                <a:spcPct val="0"/>
              </a:spcAft>
              <a:defRPr sz="4400">
                <a:solidFill>
                  <a:schemeClr val="tx1"/>
                </a:solidFill>
                <a:latin typeface="Times New Roman" pitchFamily="18" charset="0"/>
              </a:defRPr>
            </a:lvl7pPr>
            <a:lvl8pPr marL="3429000" indent="-228600" eaLnBrk="0" fontAlgn="base" hangingPunct="0">
              <a:spcBef>
                <a:spcPct val="0"/>
              </a:spcBef>
              <a:spcAft>
                <a:spcPct val="0"/>
              </a:spcAft>
              <a:defRPr sz="4400">
                <a:solidFill>
                  <a:schemeClr val="tx1"/>
                </a:solidFill>
                <a:latin typeface="Times New Roman" pitchFamily="18" charset="0"/>
              </a:defRPr>
            </a:lvl8pPr>
            <a:lvl9pPr marL="3886200" indent="-228600" eaLnBrk="0" fontAlgn="base" hangingPunct="0">
              <a:spcBef>
                <a:spcPct val="0"/>
              </a:spcBef>
              <a:spcAft>
                <a:spcPct val="0"/>
              </a:spcAft>
              <a:defRPr sz="4400">
                <a:solidFill>
                  <a:schemeClr val="tx1"/>
                </a:solidFill>
                <a:latin typeface="Times New Roman" pitchFamily="18" charset="0"/>
              </a:defRPr>
            </a:lvl9pPr>
          </a:lstStyle>
          <a:p>
            <a:pPr eaLnBrk="1" hangingPunct="1"/>
            <a:fld id="{6925E70F-B513-42FC-9EE5-5E841D19361E}" type="slidenum">
              <a:rPr lang="en-US" sz="1200" smtClean="0"/>
              <a:pPr eaLnBrk="1" hangingPunct="1"/>
              <a:t>9</a:t>
            </a:fld>
            <a:endParaRPr lang="en-US" sz="1200" dirty="0"/>
          </a:p>
        </p:txBody>
      </p:sp>
      <p:sp>
        <p:nvSpPr>
          <p:cNvPr id="86019" name="Rectangle 2"/>
          <p:cNvSpPr>
            <a:spLocks noGrp="1" noRot="1" noChangeAspect="1" noChangeArrowheads="1" noTextEdit="1"/>
          </p:cNvSpPr>
          <p:nvPr>
            <p:ph type="sldImg"/>
          </p:nvPr>
        </p:nvSpPr>
        <p:spPr>
          <a:ln/>
        </p:spPr>
      </p:sp>
      <p:sp>
        <p:nvSpPr>
          <p:cNvPr id="8602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dirty="0"/>
          </a:p>
        </p:txBody>
      </p:sp>
    </p:spTree>
    <p:extLst>
      <p:ext uri="{BB962C8B-B14F-4D97-AF65-F5344CB8AC3E}">
        <p14:creationId xmlns:p14="http://schemas.microsoft.com/office/powerpoint/2010/main" val="49539837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Slide Image Placeholder 1"/>
          <p:cNvSpPr>
            <a:spLocks noGrp="1" noRot="1" noChangeAspect="1" noTextEdit="1"/>
          </p:cNvSpPr>
          <p:nvPr>
            <p:ph type="sldImg"/>
          </p:nvPr>
        </p:nvSpPr>
        <p:spPr>
          <a:ln/>
        </p:spPr>
      </p:sp>
      <p:sp>
        <p:nvSpPr>
          <p:cNvPr id="8704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fontScale="55000" lnSpcReduction="20000"/>
          </a:bodyPr>
          <a:lstStyle/>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Information security, like information technology, must support more than its immediate parent in the organizational chart</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As all organizational units will be using information, not just IT-based information, the information security group must understand and support the strategic plans (</a:t>
            </a:r>
            <a:r>
              <a:rPr kumimoji="0" lang="en-US" sz="2800" b="0" i="0" u="none" strike="noStrike" kern="1200" cap="none" spc="0" normalizeH="0" baseline="0" noProof="0" dirty="0" err="1">
                <a:ln>
                  <a:noFill/>
                </a:ln>
                <a:solidFill>
                  <a:srgbClr val="000000">
                    <a:lumMod val="75000"/>
                    <a:lumOff val="25000"/>
                  </a:srgbClr>
                </a:solidFill>
                <a:effectLst/>
                <a:uLnTx/>
                <a:uFillTx/>
                <a:latin typeface="+mn-lt"/>
                <a:ea typeface="+mn-ea"/>
                <a:cs typeface="+mn-cs"/>
              </a:rPr>
              <a:t>a.k.a</a:t>
            </a: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 strategies) of all business units</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This role may at times conflict with that of the IT department as IT’s role is the efficient and effective </a:t>
            </a:r>
            <a:r>
              <a:rPr kumimoji="0" lang="en-US" sz="2800" b="0" i="1" u="none" strike="noStrike" kern="1200" cap="none" spc="0" normalizeH="0" baseline="0" noProof="0" dirty="0">
                <a:ln>
                  <a:noFill/>
                </a:ln>
                <a:solidFill>
                  <a:srgbClr val="000000">
                    <a:lumMod val="75000"/>
                    <a:lumOff val="25000"/>
                  </a:srgbClr>
                </a:solidFill>
                <a:effectLst/>
                <a:uLnTx/>
                <a:uFillTx/>
                <a:latin typeface="+mn-lt"/>
                <a:ea typeface="+mn-ea"/>
                <a:cs typeface="+mn-cs"/>
              </a:rPr>
              <a:t>delivery</a:t>
            </a: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 of information and information resources, while InfoSec’s role is the </a:t>
            </a:r>
            <a:r>
              <a:rPr kumimoji="0" lang="en-US" sz="2800" b="0" i="1" u="none" strike="noStrike" kern="1200" cap="none" spc="0" normalizeH="0" baseline="0" noProof="0" dirty="0">
                <a:ln>
                  <a:noFill/>
                </a:ln>
                <a:solidFill>
                  <a:srgbClr val="000000">
                    <a:lumMod val="75000"/>
                    <a:lumOff val="25000"/>
                  </a:srgbClr>
                </a:solidFill>
                <a:effectLst/>
                <a:uLnTx/>
                <a:uFillTx/>
                <a:latin typeface="+mn-lt"/>
                <a:ea typeface="+mn-ea"/>
                <a:cs typeface="+mn-cs"/>
              </a:rPr>
              <a:t>protection</a:t>
            </a: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 of all information assets</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After an organization develops a general strategy, it must create an overall strategic plan by extending that general strategy into specific strategic plans for major divisions</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Each level of each division translates those objectives into more specific objectives for the level below</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The conversion of goals from the strategic level to the next lower level relies on the executive’s ability to know and understand the strategic goals of the entire organization, to know and appreciate the strategic and tactical abilities of each unit within the organization, and to negotiate with peers, superiors, and subordinates</a:t>
            </a:r>
          </a:p>
          <a:p>
            <a:pPr eaLnBrk="1" hangingPunct="1"/>
            <a:endParaRPr lang="en-US" dirty="0"/>
          </a:p>
        </p:txBody>
      </p:sp>
      <p:sp>
        <p:nvSpPr>
          <p:cNvPr id="8704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400">
                <a:solidFill>
                  <a:schemeClr val="tx1"/>
                </a:solidFill>
                <a:latin typeface="Times New Roman" pitchFamily="18" charset="0"/>
              </a:defRPr>
            </a:lvl1pPr>
            <a:lvl2pPr marL="742950" indent="-285750" eaLnBrk="0" hangingPunct="0">
              <a:defRPr sz="4400">
                <a:solidFill>
                  <a:schemeClr val="tx1"/>
                </a:solidFill>
                <a:latin typeface="Times New Roman" pitchFamily="18" charset="0"/>
              </a:defRPr>
            </a:lvl2pPr>
            <a:lvl3pPr marL="1143000" indent="-228600" eaLnBrk="0" hangingPunct="0">
              <a:defRPr sz="4400">
                <a:solidFill>
                  <a:schemeClr val="tx1"/>
                </a:solidFill>
                <a:latin typeface="Times New Roman" pitchFamily="18" charset="0"/>
              </a:defRPr>
            </a:lvl3pPr>
            <a:lvl4pPr marL="1600200" indent="-228600" eaLnBrk="0" hangingPunct="0">
              <a:defRPr sz="4400">
                <a:solidFill>
                  <a:schemeClr val="tx1"/>
                </a:solidFill>
                <a:latin typeface="Times New Roman" pitchFamily="18" charset="0"/>
              </a:defRPr>
            </a:lvl4pPr>
            <a:lvl5pPr marL="2057400" indent="-228600" eaLnBrk="0" hangingPunct="0">
              <a:defRPr sz="4400">
                <a:solidFill>
                  <a:schemeClr val="tx1"/>
                </a:solidFill>
                <a:latin typeface="Times New Roman" pitchFamily="18" charset="0"/>
              </a:defRPr>
            </a:lvl5pPr>
            <a:lvl6pPr marL="2514600" indent="-228600" eaLnBrk="0" fontAlgn="base" hangingPunct="0">
              <a:spcBef>
                <a:spcPct val="0"/>
              </a:spcBef>
              <a:spcAft>
                <a:spcPct val="0"/>
              </a:spcAft>
              <a:defRPr sz="4400">
                <a:solidFill>
                  <a:schemeClr val="tx1"/>
                </a:solidFill>
                <a:latin typeface="Times New Roman" pitchFamily="18" charset="0"/>
              </a:defRPr>
            </a:lvl6pPr>
            <a:lvl7pPr marL="2971800" indent="-228600" eaLnBrk="0" fontAlgn="base" hangingPunct="0">
              <a:spcBef>
                <a:spcPct val="0"/>
              </a:spcBef>
              <a:spcAft>
                <a:spcPct val="0"/>
              </a:spcAft>
              <a:defRPr sz="4400">
                <a:solidFill>
                  <a:schemeClr val="tx1"/>
                </a:solidFill>
                <a:latin typeface="Times New Roman" pitchFamily="18" charset="0"/>
              </a:defRPr>
            </a:lvl7pPr>
            <a:lvl8pPr marL="3429000" indent="-228600" eaLnBrk="0" fontAlgn="base" hangingPunct="0">
              <a:spcBef>
                <a:spcPct val="0"/>
              </a:spcBef>
              <a:spcAft>
                <a:spcPct val="0"/>
              </a:spcAft>
              <a:defRPr sz="4400">
                <a:solidFill>
                  <a:schemeClr val="tx1"/>
                </a:solidFill>
                <a:latin typeface="Times New Roman" pitchFamily="18" charset="0"/>
              </a:defRPr>
            </a:lvl8pPr>
            <a:lvl9pPr marL="3886200" indent="-228600" eaLnBrk="0" fontAlgn="base" hangingPunct="0">
              <a:spcBef>
                <a:spcPct val="0"/>
              </a:spcBef>
              <a:spcAft>
                <a:spcPct val="0"/>
              </a:spcAft>
              <a:defRPr sz="4400">
                <a:solidFill>
                  <a:schemeClr val="tx1"/>
                </a:solidFill>
                <a:latin typeface="Times New Roman" pitchFamily="18" charset="0"/>
              </a:defRPr>
            </a:lvl9pPr>
          </a:lstStyle>
          <a:p>
            <a:pPr eaLnBrk="1" hangingPunct="1"/>
            <a:fld id="{B67DCA63-88BC-435B-A420-DEE820E4FFC8}" type="slidenum">
              <a:rPr lang="en-US" sz="1200" smtClean="0"/>
              <a:pPr eaLnBrk="1" hangingPunct="1"/>
              <a:t>10</a:t>
            </a:fld>
            <a:endParaRPr lang="en-US" sz="1200" dirty="0"/>
          </a:p>
        </p:txBody>
      </p:sp>
    </p:spTree>
    <p:extLst>
      <p:ext uri="{BB962C8B-B14F-4D97-AF65-F5344CB8AC3E}">
        <p14:creationId xmlns:p14="http://schemas.microsoft.com/office/powerpoint/2010/main" val="182040011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Slide Image Placeholder 1"/>
          <p:cNvSpPr>
            <a:spLocks noGrp="1" noRot="1" noChangeAspect="1" noTextEdit="1"/>
          </p:cNvSpPr>
          <p:nvPr>
            <p:ph type="sldImg"/>
          </p:nvPr>
        </p:nvSpPr>
        <p:spPr>
          <a:ln/>
        </p:spPr>
      </p:sp>
      <p:sp>
        <p:nvSpPr>
          <p:cNvPr id="9011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fontScale="55000" lnSpcReduction="20000"/>
          </a:bodyPr>
          <a:lstStyle/>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Tactical planning</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has a more short-term focus than strategic planning</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usually one to three years</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breaks applicable strategic goals into a series of incremental objectives</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Operational planning</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used by managers and employees to organize the ongoing, day-to-day performance of tasks</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includes clearly identified coordination activities across department boundaries such as communications requirements, weekly meetings, summaries, and progress reports</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The first priority of the CISO and the InfoSec management team should be the structure of a strategic plan</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While each organization may have its own format for the design and distribution of a strategic plan, the fundamental elements of planning are the same for all types of enterprises</a:t>
            </a:r>
          </a:p>
          <a:p>
            <a:pPr marL="0" marR="0" lvl="0" indent="-22860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endParaRPr lang="en-US" dirty="0"/>
          </a:p>
        </p:txBody>
      </p:sp>
      <p:sp>
        <p:nvSpPr>
          <p:cNvPr id="9011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400">
                <a:solidFill>
                  <a:schemeClr val="tx1"/>
                </a:solidFill>
                <a:latin typeface="Times New Roman" pitchFamily="18" charset="0"/>
              </a:defRPr>
            </a:lvl1pPr>
            <a:lvl2pPr marL="742950" indent="-285750" eaLnBrk="0" hangingPunct="0">
              <a:defRPr sz="4400">
                <a:solidFill>
                  <a:schemeClr val="tx1"/>
                </a:solidFill>
                <a:latin typeface="Times New Roman" pitchFamily="18" charset="0"/>
              </a:defRPr>
            </a:lvl2pPr>
            <a:lvl3pPr marL="1143000" indent="-228600" eaLnBrk="0" hangingPunct="0">
              <a:defRPr sz="4400">
                <a:solidFill>
                  <a:schemeClr val="tx1"/>
                </a:solidFill>
                <a:latin typeface="Times New Roman" pitchFamily="18" charset="0"/>
              </a:defRPr>
            </a:lvl3pPr>
            <a:lvl4pPr marL="1600200" indent="-228600" eaLnBrk="0" hangingPunct="0">
              <a:defRPr sz="4400">
                <a:solidFill>
                  <a:schemeClr val="tx1"/>
                </a:solidFill>
                <a:latin typeface="Times New Roman" pitchFamily="18" charset="0"/>
              </a:defRPr>
            </a:lvl4pPr>
            <a:lvl5pPr marL="2057400" indent="-228600" eaLnBrk="0" hangingPunct="0">
              <a:defRPr sz="4400">
                <a:solidFill>
                  <a:schemeClr val="tx1"/>
                </a:solidFill>
                <a:latin typeface="Times New Roman" pitchFamily="18" charset="0"/>
              </a:defRPr>
            </a:lvl5pPr>
            <a:lvl6pPr marL="2514600" indent="-228600" eaLnBrk="0" fontAlgn="base" hangingPunct="0">
              <a:spcBef>
                <a:spcPct val="0"/>
              </a:spcBef>
              <a:spcAft>
                <a:spcPct val="0"/>
              </a:spcAft>
              <a:defRPr sz="4400">
                <a:solidFill>
                  <a:schemeClr val="tx1"/>
                </a:solidFill>
                <a:latin typeface="Times New Roman" pitchFamily="18" charset="0"/>
              </a:defRPr>
            </a:lvl6pPr>
            <a:lvl7pPr marL="2971800" indent="-228600" eaLnBrk="0" fontAlgn="base" hangingPunct="0">
              <a:spcBef>
                <a:spcPct val="0"/>
              </a:spcBef>
              <a:spcAft>
                <a:spcPct val="0"/>
              </a:spcAft>
              <a:defRPr sz="4400">
                <a:solidFill>
                  <a:schemeClr val="tx1"/>
                </a:solidFill>
                <a:latin typeface="Times New Roman" pitchFamily="18" charset="0"/>
              </a:defRPr>
            </a:lvl7pPr>
            <a:lvl8pPr marL="3429000" indent="-228600" eaLnBrk="0" fontAlgn="base" hangingPunct="0">
              <a:spcBef>
                <a:spcPct val="0"/>
              </a:spcBef>
              <a:spcAft>
                <a:spcPct val="0"/>
              </a:spcAft>
              <a:defRPr sz="4400">
                <a:solidFill>
                  <a:schemeClr val="tx1"/>
                </a:solidFill>
                <a:latin typeface="Times New Roman" pitchFamily="18" charset="0"/>
              </a:defRPr>
            </a:lvl8pPr>
            <a:lvl9pPr marL="3886200" indent="-228600" eaLnBrk="0" fontAlgn="base" hangingPunct="0">
              <a:spcBef>
                <a:spcPct val="0"/>
              </a:spcBef>
              <a:spcAft>
                <a:spcPct val="0"/>
              </a:spcAft>
              <a:defRPr sz="4400">
                <a:solidFill>
                  <a:schemeClr val="tx1"/>
                </a:solidFill>
                <a:latin typeface="Times New Roman" pitchFamily="18" charset="0"/>
              </a:defRPr>
            </a:lvl9pPr>
          </a:lstStyle>
          <a:p>
            <a:pPr eaLnBrk="1" hangingPunct="1"/>
            <a:fld id="{A9A4F6BF-20D8-4637-8014-46E39A1DC163}" type="slidenum">
              <a:rPr lang="en-US" sz="1200" smtClean="0"/>
              <a:pPr eaLnBrk="1" hangingPunct="1"/>
              <a:t>12</a:t>
            </a:fld>
            <a:endParaRPr lang="en-US" sz="1200" dirty="0"/>
          </a:p>
        </p:txBody>
      </p:sp>
    </p:spTree>
    <p:extLst>
      <p:ext uri="{BB962C8B-B14F-4D97-AF65-F5344CB8AC3E}">
        <p14:creationId xmlns:p14="http://schemas.microsoft.com/office/powerpoint/2010/main" val="293714492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400">
                <a:solidFill>
                  <a:schemeClr val="tx1"/>
                </a:solidFill>
                <a:latin typeface="Times New Roman" pitchFamily="18" charset="0"/>
              </a:defRPr>
            </a:lvl1pPr>
            <a:lvl2pPr marL="742950" indent="-285750" eaLnBrk="0" hangingPunct="0">
              <a:defRPr sz="4400">
                <a:solidFill>
                  <a:schemeClr val="tx1"/>
                </a:solidFill>
                <a:latin typeface="Times New Roman" pitchFamily="18" charset="0"/>
              </a:defRPr>
            </a:lvl2pPr>
            <a:lvl3pPr marL="1143000" indent="-228600" eaLnBrk="0" hangingPunct="0">
              <a:defRPr sz="4400">
                <a:solidFill>
                  <a:schemeClr val="tx1"/>
                </a:solidFill>
                <a:latin typeface="Times New Roman" pitchFamily="18" charset="0"/>
              </a:defRPr>
            </a:lvl3pPr>
            <a:lvl4pPr marL="1600200" indent="-228600" eaLnBrk="0" hangingPunct="0">
              <a:defRPr sz="4400">
                <a:solidFill>
                  <a:schemeClr val="tx1"/>
                </a:solidFill>
                <a:latin typeface="Times New Roman" pitchFamily="18" charset="0"/>
              </a:defRPr>
            </a:lvl4pPr>
            <a:lvl5pPr marL="2057400" indent="-228600" eaLnBrk="0" hangingPunct="0">
              <a:defRPr sz="4400">
                <a:solidFill>
                  <a:schemeClr val="tx1"/>
                </a:solidFill>
                <a:latin typeface="Times New Roman" pitchFamily="18" charset="0"/>
              </a:defRPr>
            </a:lvl5pPr>
            <a:lvl6pPr marL="2514600" indent="-228600" eaLnBrk="0" fontAlgn="base" hangingPunct="0">
              <a:spcBef>
                <a:spcPct val="0"/>
              </a:spcBef>
              <a:spcAft>
                <a:spcPct val="0"/>
              </a:spcAft>
              <a:defRPr sz="4400">
                <a:solidFill>
                  <a:schemeClr val="tx1"/>
                </a:solidFill>
                <a:latin typeface="Times New Roman" pitchFamily="18" charset="0"/>
              </a:defRPr>
            </a:lvl6pPr>
            <a:lvl7pPr marL="2971800" indent="-228600" eaLnBrk="0" fontAlgn="base" hangingPunct="0">
              <a:spcBef>
                <a:spcPct val="0"/>
              </a:spcBef>
              <a:spcAft>
                <a:spcPct val="0"/>
              </a:spcAft>
              <a:defRPr sz="4400">
                <a:solidFill>
                  <a:schemeClr val="tx1"/>
                </a:solidFill>
                <a:latin typeface="Times New Roman" pitchFamily="18" charset="0"/>
              </a:defRPr>
            </a:lvl7pPr>
            <a:lvl8pPr marL="3429000" indent="-228600" eaLnBrk="0" fontAlgn="base" hangingPunct="0">
              <a:spcBef>
                <a:spcPct val="0"/>
              </a:spcBef>
              <a:spcAft>
                <a:spcPct val="0"/>
              </a:spcAft>
              <a:defRPr sz="4400">
                <a:solidFill>
                  <a:schemeClr val="tx1"/>
                </a:solidFill>
                <a:latin typeface="Times New Roman" pitchFamily="18" charset="0"/>
              </a:defRPr>
            </a:lvl8pPr>
            <a:lvl9pPr marL="3886200" indent="-228600" eaLnBrk="0" fontAlgn="base" hangingPunct="0">
              <a:spcBef>
                <a:spcPct val="0"/>
              </a:spcBef>
              <a:spcAft>
                <a:spcPct val="0"/>
              </a:spcAft>
              <a:defRPr sz="4400">
                <a:solidFill>
                  <a:schemeClr val="tx1"/>
                </a:solidFill>
                <a:latin typeface="Times New Roman" pitchFamily="18" charset="0"/>
              </a:defRPr>
            </a:lvl9pPr>
          </a:lstStyle>
          <a:p>
            <a:pPr eaLnBrk="1" hangingPunct="1"/>
            <a:fld id="{6A1E9A0F-AC95-4B12-9C75-170A0394D26C}" type="slidenum">
              <a:rPr lang="en-US" sz="1200" smtClean="0"/>
              <a:pPr eaLnBrk="1" hangingPunct="1"/>
              <a:t>13</a:t>
            </a:fld>
            <a:endParaRPr lang="en-US" sz="1200" dirty="0"/>
          </a:p>
        </p:txBody>
      </p:sp>
      <p:sp>
        <p:nvSpPr>
          <p:cNvPr id="92163" name="Rectangle 2"/>
          <p:cNvSpPr>
            <a:spLocks noGrp="1" noRot="1" noChangeAspect="1" noChangeArrowheads="1" noTextEdit="1"/>
          </p:cNvSpPr>
          <p:nvPr>
            <p:ph type="sldImg"/>
          </p:nvPr>
        </p:nvSpPr>
        <p:spPr>
          <a:ln/>
        </p:spPr>
      </p:sp>
      <p:sp>
        <p:nvSpPr>
          <p:cNvPr id="9216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fontScale="47500" lnSpcReduction="20000"/>
          </a:bodyPr>
          <a:lstStyle/>
          <a:p>
            <a:pPr eaLnBrk="1" hangingPunct="1"/>
            <a:r>
              <a:rPr lang="en-US" b="1" dirty="0"/>
              <a:t>Tips for Planning:</a:t>
            </a:r>
          </a:p>
          <a:p>
            <a:pPr marL="514350" marR="0" lvl="0" indent="-514350" algn="l" defTabSz="914400" rtl="0" eaLnBrk="1" fontAlgn="auto" latinLnBrk="0" hangingPunct="1">
              <a:lnSpc>
                <a:spcPct val="95000"/>
              </a:lnSpc>
              <a:spcBef>
                <a:spcPts val="1200"/>
              </a:spcBef>
              <a:spcAft>
                <a:spcPts val="0"/>
              </a:spcAft>
              <a:buClr>
                <a:srgbClr val="055C91"/>
              </a:buClr>
              <a:buSzTx/>
              <a:buFont typeface="+mj-lt"/>
              <a:buAutoNum type="arabicPeriod"/>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Articulate a comprehensive and meaningful vision statement that communicates what the organization strives to accomplish and attracts like-minded persons to join in the effort to achieve that goal</a:t>
            </a:r>
          </a:p>
          <a:p>
            <a:pPr marL="457200" marR="0" lvl="0" indent="-457200" algn="l" defTabSz="914400" rtl="0" eaLnBrk="1" fontAlgn="auto" latinLnBrk="0" hangingPunct="1">
              <a:lnSpc>
                <a:spcPct val="95000"/>
              </a:lnSpc>
              <a:spcBef>
                <a:spcPts val="1200"/>
              </a:spcBef>
              <a:spcAft>
                <a:spcPts val="0"/>
              </a:spcAft>
              <a:buClr>
                <a:srgbClr val="055C91"/>
              </a:buClr>
              <a:buSzTx/>
              <a:buFont typeface="+mj-lt"/>
              <a:buAutoNum type="arabicPeriod"/>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Endeavor to bring a sense of logical analysis of the objectives and what has been accomplished</a:t>
            </a:r>
          </a:p>
          <a:p>
            <a:pPr marL="457200" marR="0" lvl="0" indent="-457200" algn="l" defTabSz="914400" rtl="0" eaLnBrk="1" fontAlgn="auto" latinLnBrk="0" hangingPunct="1">
              <a:lnSpc>
                <a:spcPct val="95000"/>
              </a:lnSpc>
              <a:spcBef>
                <a:spcPts val="1200"/>
              </a:spcBef>
              <a:spcAft>
                <a:spcPts val="0"/>
              </a:spcAft>
              <a:buClr>
                <a:srgbClr val="055C91"/>
              </a:buClr>
              <a:buSzTx/>
              <a:buFont typeface="+mj-lt"/>
              <a:buAutoNum type="arabicPeriod"/>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Work from an overarching plan that has been developed with the input from key stakeholders</a:t>
            </a:r>
          </a:p>
          <a:p>
            <a:pPr marL="457200" marR="0" lvl="0" indent="-457200" algn="l" defTabSz="914400" rtl="0" eaLnBrk="1" fontAlgn="auto" latinLnBrk="0" hangingPunct="1">
              <a:lnSpc>
                <a:spcPct val="95000"/>
              </a:lnSpc>
              <a:spcBef>
                <a:spcPts val="1200"/>
              </a:spcBef>
              <a:spcAft>
                <a:spcPts val="0"/>
              </a:spcAft>
              <a:buClr>
                <a:srgbClr val="055C91"/>
              </a:buClr>
              <a:buSzTx/>
              <a:buFont typeface="+mj-lt"/>
              <a:buAutoNum type="arabicPeriod"/>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Strive for transparency in the planning process so that inevitable changes to plans are explained to stakeholders</a:t>
            </a:r>
          </a:p>
          <a:p>
            <a:pPr marL="457200" marR="0" lvl="0" indent="-457200" algn="l" defTabSz="914400" rtl="0" eaLnBrk="1" fontAlgn="auto" latinLnBrk="0" hangingPunct="1">
              <a:lnSpc>
                <a:spcPct val="95000"/>
              </a:lnSpc>
              <a:spcBef>
                <a:spcPts val="1200"/>
              </a:spcBef>
              <a:spcAft>
                <a:spcPts val="0"/>
              </a:spcAft>
              <a:buClr>
                <a:srgbClr val="055C91"/>
              </a:buClr>
              <a:buSzTx/>
              <a:buFont typeface="+mj-lt"/>
              <a:buAutoNum type="arabicPeriod"/>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Make planning a process that engages all involved to work toward the common objectives</a:t>
            </a:r>
          </a:p>
          <a:p>
            <a:pPr marL="457200" marR="0" lvl="0" indent="-457200" algn="l" defTabSz="914400" rtl="0" eaLnBrk="1" fontAlgn="auto" latinLnBrk="0" hangingPunct="1">
              <a:lnSpc>
                <a:spcPct val="95000"/>
              </a:lnSpc>
              <a:spcBef>
                <a:spcPts val="1200"/>
              </a:spcBef>
              <a:spcAft>
                <a:spcPts val="0"/>
              </a:spcAft>
              <a:buClr>
                <a:srgbClr val="055C91"/>
              </a:buClr>
              <a:buSzTx/>
              <a:buFont typeface="+mj-lt"/>
              <a:buAutoNum type="arabicPeriod" startAt="6"/>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Stick with the process over time because results may not always be achieved as quickly as intended</a:t>
            </a:r>
          </a:p>
          <a:p>
            <a:pPr marL="457200" marR="0" lvl="0" indent="-457200" algn="l" defTabSz="914400" rtl="0" eaLnBrk="1" fontAlgn="auto" latinLnBrk="0" hangingPunct="1">
              <a:lnSpc>
                <a:spcPct val="95000"/>
              </a:lnSpc>
              <a:spcBef>
                <a:spcPts val="1200"/>
              </a:spcBef>
              <a:spcAft>
                <a:spcPts val="0"/>
              </a:spcAft>
              <a:buClr>
                <a:srgbClr val="055C91"/>
              </a:buClr>
              <a:buSzTx/>
              <a:buFont typeface="+mj-lt"/>
              <a:buAutoNum type="arabicPeriod" startAt="6"/>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Develop consistent and repeatable methods of planning that are adopted as part of the organization’s culture</a:t>
            </a:r>
          </a:p>
          <a:p>
            <a:pPr marL="457200" marR="0" lvl="0" indent="-457200" algn="l" defTabSz="914400" rtl="0" eaLnBrk="1" fontAlgn="auto" latinLnBrk="0" hangingPunct="1">
              <a:lnSpc>
                <a:spcPct val="95000"/>
              </a:lnSpc>
              <a:spcBef>
                <a:spcPts val="1200"/>
              </a:spcBef>
              <a:spcAft>
                <a:spcPts val="0"/>
              </a:spcAft>
              <a:buClr>
                <a:srgbClr val="055C91"/>
              </a:buClr>
              <a:buSzTx/>
              <a:buFont typeface="+mj-lt"/>
              <a:buAutoNum type="arabicPeriod" startAt="6"/>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Explain what is being done so that stakeholders perceive the intentions of the process</a:t>
            </a:r>
          </a:p>
          <a:p>
            <a:pPr marL="457200" marR="0" lvl="0" indent="-457200" algn="l" defTabSz="914400" rtl="0" eaLnBrk="1" fontAlgn="auto" latinLnBrk="0" hangingPunct="1">
              <a:lnSpc>
                <a:spcPct val="95000"/>
              </a:lnSpc>
              <a:spcBef>
                <a:spcPts val="1200"/>
              </a:spcBef>
              <a:spcAft>
                <a:spcPts val="0"/>
              </a:spcAft>
              <a:buClr>
                <a:srgbClr val="055C91"/>
              </a:buClr>
              <a:buSzTx/>
              <a:buFont typeface="+mj-lt"/>
              <a:buAutoNum type="arabicPeriod" startAt="6"/>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Use processes that fit the organization’s culture</a:t>
            </a:r>
          </a:p>
          <a:p>
            <a:pPr marL="457200" marR="0" lvl="0" indent="-457200" algn="l" defTabSz="914400" rtl="0" eaLnBrk="1" fontAlgn="auto" latinLnBrk="0" hangingPunct="1">
              <a:lnSpc>
                <a:spcPct val="95000"/>
              </a:lnSpc>
              <a:spcBef>
                <a:spcPts val="1200"/>
              </a:spcBef>
              <a:spcAft>
                <a:spcPts val="0"/>
              </a:spcAft>
              <a:buClr>
                <a:srgbClr val="055C91"/>
              </a:buClr>
              <a:buSzTx/>
              <a:buFont typeface="+mj-lt"/>
              <a:buAutoNum type="arabicPeriod" startAt="6"/>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Make the process as engaging as possible so that participants are not overwhelmed and feel put upon by the required actions</a:t>
            </a:r>
          </a:p>
          <a:p>
            <a:pPr eaLnBrk="1" hangingPunct="1"/>
            <a:endParaRPr lang="en-US" dirty="0"/>
          </a:p>
        </p:txBody>
      </p:sp>
    </p:spTree>
    <p:extLst>
      <p:ext uri="{BB962C8B-B14F-4D97-AF65-F5344CB8AC3E}">
        <p14:creationId xmlns:p14="http://schemas.microsoft.com/office/powerpoint/2010/main" val="191864328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77500" lnSpcReduction="20000"/>
          </a:bodyPr>
          <a:lstStyle/>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The governance of information security is a strategic planning responsibility whose importance has grown in recent years</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Information security objectives must be addressed at the highest levels of an organization's management team in order to be effective and offer a sustainable approach</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When security programs are designed and managed as a technical specialty within IT, they are less likely to be effective; rather a broader view of InfoSec encompasses all of an organization’s information assets, including IT assets</a:t>
            </a:r>
          </a:p>
          <a:p>
            <a:endParaRPr lang="en-GB" dirty="0"/>
          </a:p>
        </p:txBody>
      </p:sp>
      <p:sp>
        <p:nvSpPr>
          <p:cNvPr id="4" name="Slide Number Placeholder 3"/>
          <p:cNvSpPr>
            <a:spLocks noGrp="1"/>
          </p:cNvSpPr>
          <p:nvPr>
            <p:ph type="sldNum" sz="quarter" idx="10"/>
          </p:nvPr>
        </p:nvSpPr>
        <p:spPr/>
        <p:txBody>
          <a:bodyPr/>
          <a:lstStyle/>
          <a:p>
            <a:fld id="{97970ACC-877F-4D3B-8A93-B8BA4EA78D53}" type="slidenum">
              <a:rPr lang="en-GB" smtClean="0"/>
              <a:pPr/>
              <a:t>15</a:t>
            </a:fld>
            <a:endParaRPr lang="en-GB"/>
          </a:p>
        </p:txBody>
      </p:sp>
    </p:spTree>
    <p:extLst>
      <p:ext uri="{BB962C8B-B14F-4D97-AF65-F5344CB8AC3E}">
        <p14:creationId xmlns:p14="http://schemas.microsoft.com/office/powerpoint/2010/main" val="348435613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Slide Image Placeholder 1"/>
          <p:cNvSpPr>
            <a:spLocks noGrp="1" noRot="1" noChangeAspect="1" noTextEdit="1"/>
          </p:cNvSpPr>
          <p:nvPr>
            <p:ph type="sldImg"/>
          </p:nvPr>
        </p:nvSpPr>
        <p:spPr>
          <a:ln/>
        </p:spPr>
      </p:sp>
      <p:sp>
        <p:nvSpPr>
          <p:cNvPr id="9625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fontScale="47500" lnSpcReduction="20000"/>
          </a:bodyPr>
          <a:lstStyle/>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ITGI recommends that boards of directors supervise strategic InfoSec objectives by:</a:t>
            </a:r>
          </a:p>
          <a:p>
            <a:pPr marL="685800" marR="0" lvl="1" indent="-457200" algn="l" defTabSz="914400" rtl="0" eaLnBrk="1" fontAlgn="auto" latinLnBrk="0" hangingPunct="1">
              <a:lnSpc>
                <a:spcPct val="95000"/>
              </a:lnSpc>
              <a:spcBef>
                <a:spcPts val="600"/>
              </a:spcBef>
              <a:spcAft>
                <a:spcPts val="0"/>
              </a:spcAft>
              <a:buClr>
                <a:srgbClr val="0D3857"/>
              </a:buClr>
              <a:buSzTx/>
              <a:buFont typeface="+mj-lt"/>
              <a:buAutoNum type="arabicPeriod"/>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Creating and promoting a culture that recognizes the criticality of information and InfoSec to the organization</a:t>
            </a:r>
          </a:p>
          <a:p>
            <a:pPr marL="685800" marR="0" lvl="1" indent="-457200" algn="l" defTabSz="914400" rtl="0" eaLnBrk="1" fontAlgn="auto" latinLnBrk="0" hangingPunct="1">
              <a:lnSpc>
                <a:spcPct val="95000"/>
              </a:lnSpc>
              <a:spcBef>
                <a:spcPts val="600"/>
              </a:spcBef>
              <a:spcAft>
                <a:spcPts val="0"/>
              </a:spcAft>
              <a:buClr>
                <a:srgbClr val="0D3857"/>
              </a:buClr>
              <a:buSzTx/>
              <a:buFont typeface="+mj-lt"/>
              <a:buAutoNum type="arabicPeriod"/>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Verifying that management’s investment in InfoSec is properly aligned with organizational strategies and the organization’s risk environment</a:t>
            </a:r>
          </a:p>
          <a:p>
            <a:pPr marL="685800" marR="0" lvl="1" indent="-457200" algn="l" defTabSz="914400" rtl="0" eaLnBrk="1" fontAlgn="auto" latinLnBrk="0" hangingPunct="1">
              <a:lnSpc>
                <a:spcPct val="95000"/>
              </a:lnSpc>
              <a:spcBef>
                <a:spcPts val="600"/>
              </a:spcBef>
              <a:spcAft>
                <a:spcPts val="0"/>
              </a:spcAft>
              <a:buClr>
                <a:srgbClr val="0D3857"/>
              </a:buClr>
              <a:buSzTx/>
              <a:buFont typeface="+mj-lt"/>
              <a:buAutoNum type="arabicPeriod"/>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Mandating and assuring that a comprehensive InfoSec program is developed and implemented</a:t>
            </a:r>
          </a:p>
          <a:p>
            <a:pPr marL="685800" marR="0" lvl="1" indent="-457200" algn="l" defTabSz="914400" rtl="0" eaLnBrk="1" fontAlgn="auto" latinLnBrk="0" hangingPunct="1">
              <a:lnSpc>
                <a:spcPct val="95000"/>
              </a:lnSpc>
              <a:spcBef>
                <a:spcPts val="600"/>
              </a:spcBef>
              <a:spcAft>
                <a:spcPts val="0"/>
              </a:spcAft>
              <a:buClr>
                <a:srgbClr val="0D3857"/>
              </a:buClr>
              <a:buSzTx/>
              <a:buFont typeface="+mj-lt"/>
              <a:buAutoNum type="arabicPeriod"/>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Requiring reports from the various layers of management on the InfoSec program’s effectiveness and adequacy</a:t>
            </a:r>
          </a:p>
          <a:p>
            <a:endParaRPr lang="en-US" dirty="0"/>
          </a:p>
          <a:p>
            <a:r>
              <a:rPr lang="en-US" b="1" dirty="0"/>
              <a:t>Desired Outcomes:</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600" b="0" i="0" u="none" strike="noStrike" kern="1200" cap="none" spc="0" normalizeH="0" baseline="0" noProof="0" dirty="0">
                <a:ln>
                  <a:noFill/>
                </a:ln>
                <a:solidFill>
                  <a:srgbClr val="000000">
                    <a:lumMod val="75000"/>
                    <a:lumOff val="25000"/>
                  </a:srgbClr>
                </a:solidFill>
                <a:effectLst/>
                <a:uLnTx/>
                <a:uFillTx/>
                <a:latin typeface="+mn-lt"/>
                <a:ea typeface="+mn-ea"/>
                <a:cs typeface="+mn-cs"/>
              </a:rPr>
              <a:t>Strategic alignment of InfoSec with business strategy to support organizational objectives</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600" b="0" i="0" u="none" strike="noStrike" kern="1200" cap="none" spc="0" normalizeH="0" baseline="0" noProof="0" dirty="0">
                <a:ln>
                  <a:noFill/>
                </a:ln>
                <a:solidFill>
                  <a:srgbClr val="000000">
                    <a:lumMod val="75000"/>
                    <a:lumOff val="25000"/>
                  </a:srgbClr>
                </a:solidFill>
                <a:effectLst/>
                <a:uLnTx/>
                <a:uFillTx/>
                <a:latin typeface="+mn-lt"/>
                <a:ea typeface="+mn-ea"/>
                <a:cs typeface="+mn-cs"/>
              </a:rPr>
              <a:t>Risk management by executing appropriate measures to manage and mitigate threats to information resources</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600" b="0" i="0" u="none" strike="noStrike" kern="1200" cap="none" spc="0" normalizeH="0" baseline="0" noProof="0" dirty="0">
                <a:ln>
                  <a:noFill/>
                </a:ln>
                <a:solidFill>
                  <a:srgbClr val="000000">
                    <a:lumMod val="75000"/>
                    <a:lumOff val="25000"/>
                  </a:srgbClr>
                </a:solidFill>
                <a:effectLst/>
                <a:uLnTx/>
                <a:uFillTx/>
                <a:latin typeface="+mn-lt"/>
                <a:ea typeface="+mn-ea"/>
                <a:cs typeface="+mn-cs"/>
              </a:rPr>
              <a:t>Resource management by utilizing InfoSec knowledge and infrastructure efficiently and effectively</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600" b="0" i="0" u="none" strike="noStrike" kern="1200" cap="none" spc="0" normalizeH="0" baseline="0" noProof="0" dirty="0">
                <a:ln>
                  <a:noFill/>
                </a:ln>
                <a:solidFill>
                  <a:srgbClr val="000000">
                    <a:lumMod val="75000"/>
                    <a:lumOff val="25000"/>
                  </a:srgbClr>
                </a:solidFill>
                <a:effectLst/>
                <a:uLnTx/>
                <a:uFillTx/>
                <a:latin typeface="+mn-lt"/>
                <a:ea typeface="+mn-ea"/>
                <a:cs typeface="+mn-cs"/>
              </a:rPr>
              <a:t>Performance measurement by measuring, monitoring, and reporting InfoSec governance metrics to ensure that organizational objectives are achieved</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600" b="0" i="0" u="none" strike="noStrike" kern="1200" cap="none" spc="0" normalizeH="0" baseline="0" noProof="0" dirty="0">
                <a:ln>
                  <a:noFill/>
                </a:ln>
                <a:solidFill>
                  <a:srgbClr val="000000">
                    <a:lumMod val="75000"/>
                    <a:lumOff val="25000"/>
                  </a:srgbClr>
                </a:solidFill>
                <a:effectLst/>
                <a:uLnTx/>
                <a:uFillTx/>
                <a:latin typeface="+mn-lt"/>
                <a:ea typeface="+mn-ea"/>
                <a:cs typeface="+mn-cs"/>
              </a:rPr>
              <a:t>Value delivery by optimizing InfoSec investments in support of organizational objectives</a:t>
            </a:r>
          </a:p>
          <a:p>
            <a:endParaRPr lang="en-US" dirty="0"/>
          </a:p>
        </p:txBody>
      </p:sp>
      <p:sp>
        <p:nvSpPr>
          <p:cNvPr id="9626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400">
                <a:solidFill>
                  <a:schemeClr val="tx1"/>
                </a:solidFill>
                <a:latin typeface="Times New Roman" pitchFamily="18" charset="0"/>
              </a:defRPr>
            </a:lvl1pPr>
            <a:lvl2pPr marL="742950" indent="-285750" eaLnBrk="0" hangingPunct="0">
              <a:defRPr sz="4400">
                <a:solidFill>
                  <a:schemeClr val="tx1"/>
                </a:solidFill>
                <a:latin typeface="Times New Roman" pitchFamily="18" charset="0"/>
              </a:defRPr>
            </a:lvl2pPr>
            <a:lvl3pPr marL="1143000" indent="-228600" eaLnBrk="0" hangingPunct="0">
              <a:defRPr sz="4400">
                <a:solidFill>
                  <a:schemeClr val="tx1"/>
                </a:solidFill>
                <a:latin typeface="Times New Roman" pitchFamily="18" charset="0"/>
              </a:defRPr>
            </a:lvl3pPr>
            <a:lvl4pPr marL="1600200" indent="-228600" eaLnBrk="0" hangingPunct="0">
              <a:defRPr sz="4400">
                <a:solidFill>
                  <a:schemeClr val="tx1"/>
                </a:solidFill>
                <a:latin typeface="Times New Roman" pitchFamily="18" charset="0"/>
              </a:defRPr>
            </a:lvl4pPr>
            <a:lvl5pPr marL="2057400" indent="-228600" eaLnBrk="0" hangingPunct="0">
              <a:defRPr sz="4400">
                <a:solidFill>
                  <a:schemeClr val="tx1"/>
                </a:solidFill>
                <a:latin typeface="Times New Roman" pitchFamily="18" charset="0"/>
              </a:defRPr>
            </a:lvl5pPr>
            <a:lvl6pPr marL="2514600" indent="-228600" eaLnBrk="0" fontAlgn="base" hangingPunct="0">
              <a:spcBef>
                <a:spcPct val="0"/>
              </a:spcBef>
              <a:spcAft>
                <a:spcPct val="0"/>
              </a:spcAft>
              <a:defRPr sz="4400">
                <a:solidFill>
                  <a:schemeClr val="tx1"/>
                </a:solidFill>
                <a:latin typeface="Times New Roman" pitchFamily="18" charset="0"/>
              </a:defRPr>
            </a:lvl6pPr>
            <a:lvl7pPr marL="2971800" indent="-228600" eaLnBrk="0" fontAlgn="base" hangingPunct="0">
              <a:spcBef>
                <a:spcPct val="0"/>
              </a:spcBef>
              <a:spcAft>
                <a:spcPct val="0"/>
              </a:spcAft>
              <a:defRPr sz="4400">
                <a:solidFill>
                  <a:schemeClr val="tx1"/>
                </a:solidFill>
                <a:latin typeface="Times New Roman" pitchFamily="18" charset="0"/>
              </a:defRPr>
            </a:lvl7pPr>
            <a:lvl8pPr marL="3429000" indent="-228600" eaLnBrk="0" fontAlgn="base" hangingPunct="0">
              <a:spcBef>
                <a:spcPct val="0"/>
              </a:spcBef>
              <a:spcAft>
                <a:spcPct val="0"/>
              </a:spcAft>
              <a:defRPr sz="4400">
                <a:solidFill>
                  <a:schemeClr val="tx1"/>
                </a:solidFill>
                <a:latin typeface="Times New Roman" pitchFamily="18" charset="0"/>
              </a:defRPr>
            </a:lvl8pPr>
            <a:lvl9pPr marL="3886200" indent="-228600" eaLnBrk="0" fontAlgn="base" hangingPunct="0">
              <a:spcBef>
                <a:spcPct val="0"/>
              </a:spcBef>
              <a:spcAft>
                <a:spcPct val="0"/>
              </a:spcAft>
              <a:defRPr sz="4400">
                <a:solidFill>
                  <a:schemeClr val="tx1"/>
                </a:solidFill>
                <a:latin typeface="Times New Roman" pitchFamily="18" charset="0"/>
              </a:defRPr>
            </a:lvl9pPr>
          </a:lstStyle>
          <a:p>
            <a:pPr eaLnBrk="1" hangingPunct="1"/>
            <a:fld id="{D0E3DBA7-83C6-452C-A78A-9E157CE517C5}" type="slidenum">
              <a:rPr lang="en-US" sz="1200" smtClean="0"/>
              <a:pPr eaLnBrk="1" hangingPunct="1"/>
              <a:t>16</a:t>
            </a:fld>
            <a:endParaRPr lang="en-US" sz="1200" dirty="0"/>
          </a:p>
        </p:txBody>
      </p:sp>
    </p:spTree>
    <p:extLst>
      <p:ext uri="{BB962C8B-B14F-4D97-AF65-F5344CB8AC3E}">
        <p14:creationId xmlns:p14="http://schemas.microsoft.com/office/powerpoint/2010/main" val="335378147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Slide Image Placeholder 1"/>
          <p:cNvSpPr>
            <a:spLocks noGrp="1" noRot="1" noChangeAspect="1" noTextEdit="1"/>
          </p:cNvSpPr>
          <p:nvPr>
            <p:ph type="sldImg"/>
          </p:nvPr>
        </p:nvSpPr>
        <p:spPr>
          <a:ln/>
        </p:spPr>
      </p:sp>
      <p:sp>
        <p:nvSpPr>
          <p:cNvPr id="9933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dirty="0"/>
          </a:p>
        </p:txBody>
      </p:sp>
      <p:sp>
        <p:nvSpPr>
          <p:cNvPr id="9933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400">
                <a:solidFill>
                  <a:schemeClr val="tx1"/>
                </a:solidFill>
                <a:latin typeface="Times New Roman" pitchFamily="18" charset="0"/>
              </a:defRPr>
            </a:lvl1pPr>
            <a:lvl2pPr marL="742950" indent="-285750" eaLnBrk="0" hangingPunct="0">
              <a:defRPr sz="4400">
                <a:solidFill>
                  <a:schemeClr val="tx1"/>
                </a:solidFill>
                <a:latin typeface="Times New Roman" pitchFamily="18" charset="0"/>
              </a:defRPr>
            </a:lvl2pPr>
            <a:lvl3pPr marL="1143000" indent="-228600" eaLnBrk="0" hangingPunct="0">
              <a:defRPr sz="4400">
                <a:solidFill>
                  <a:schemeClr val="tx1"/>
                </a:solidFill>
                <a:latin typeface="Times New Roman" pitchFamily="18" charset="0"/>
              </a:defRPr>
            </a:lvl3pPr>
            <a:lvl4pPr marL="1600200" indent="-228600" eaLnBrk="0" hangingPunct="0">
              <a:defRPr sz="4400">
                <a:solidFill>
                  <a:schemeClr val="tx1"/>
                </a:solidFill>
                <a:latin typeface="Times New Roman" pitchFamily="18" charset="0"/>
              </a:defRPr>
            </a:lvl4pPr>
            <a:lvl5pPr marL="2057400" indent="-228600" eaLnBrk="0" hangingPunct="0">
              <a:defRPr sz="4400">
                <a:solidFill>
                  <a:schemeClr val="tx1"/>
                </a:solidFill>
                <a:latin typeface="Times New Roman" pitchFamily="18" charset="0"/>
              </a:defRPr>
            </a:lvl5pPr>
            <a:lvl6pPr marL="2514600" indent="-228600" eaLnBrk="0" fontAlgn="base" hangingPunct="0">
              <a:spcBef>
                <a:spcPct val="0"/>
              </a:spcBef>
              <a:spcAft>
                <a:spcPct val="0"/>
              </a:spcAft>
              <a:defRPr sz="4400">
                <a:solidFill>
                  <a:schemeClr val="tx1"/>
                </a:solidFill>
                <a:latin typeface="Times New Roman" pitchFamily="18" charset="0"/>
              </a:defRPr>
            </a:lvl6pPr>
            <a:lvl7pPr marL="2971800" indent="-228600" eaLnBrk="0" fontAlgn="base" hangingPunct="0">
              <a:spcBef>
                <a:spcPct val="0"/>
              </a:spcBef>
              <a:spcAft>
                <a:spcPct val="0"/>
              </a:spcAft>
              <a:defRPr sz="4400">
                <a:solidFill>
                  <a:schemeClr val="tx1"/>
                </a:solidFill>
                <a:latin typeface="Times New Roman" pitchFamily="18" charset="0"/>
              </a:defRPr>
            </a:lvl7pPr>
            <a:lvl8pPr marL="3429000" indent="-228600" eaLnBrk="0" fontAlgn="base" hangingPunct="0">
              <a:spcBef>
                <a:spcPct val="0"/>
              </a:spcBef>
              <a:spcAft>
                <a:spcPct val="0"/>
              </a:spcAft>
              <a:defRPr sz="4400">
                <a:solidFill>
                  <a:schemeClr val="tx1"/>
                </a:solidFill>
                <a:latin typeface="Times New Roman" pitchFamily="18" charset="0"/>
              </a:defRPr>
            </a:lvl8pPr>
            <a:lvl9pPr marL="3886200" indent="-228600" eaLnBrk="0" fontAlgn="base" hangingPunct="0">
              <a:spcBef>
                <a:spcPct val="0"/>
              </a:spcBef>
              <a:spcAft>
                <a:spcPct val="0"/>
              </a:spcAft>
              <a:defRPr sz="4400">
                <a:solidFill>
                  <a:schemeClr val="tx1"/>
                </a:solidFill>
                <a:latin typeface="Times New Roman" pitchFamily="18" charset="0"/>
              </a:defRPr>
            </a:lvl9pPr>
          </a:lstStyle>
          <a:p>
            <a:pPr eaLnBrk="1" hangingPunct="1"/>
            <a:fld id="{207D2ED0-6503-43E6-83E0-E09CD073FAEB}" type="slidenum">
              <a:rPr lang="en-US" sz="1200" smtClean="0"/>
              <a:pPr eaLnBrk="1" hangingPunct="1"/>
              <a:t>17</a:t>
            </a:fld>
            <a:endParaRPr lang="en-US" sz="1200" dirty="0"/>
          </a:p>
        </p:txBody>
      </p:sp>
    </p:spTree>
    <p:extLst>
      <p:ext uri="{BB962C8B-B14F-4D97-AF65-F5344CB8AC3E}">
        <p14:creationId xmlns:p14="http://schemas.microsoft.com/office/powerpoint/2010/main" val="324240688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77500" lnSpcReduction="20000"/>
          </a:bodyPr>
          <a:lstStyle/>
          <a:p>
            <a:r>
              <a:rPr lang="en-GB" b="1" dirty="0"/>
              <a:t>Benefits continued:</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When developing an InfoSec governance program, the designers should ensure that the program includes:</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000" b="0" i="0" u="none" strike="noStrike" kern="1200" cap="none" spc="0" normalizeH="0" baseline="0" noProof="0" dirty="0">
                <a:ln>
                  <a:noFill/>
                </a:ln>
                <a:solidFill>
                  <a:srgbClr val="000000">
                    <a:lumMod val="75000"/>
                    <a:lumOff val="25000"/>
                  </a:srgbClr>
                </a:solidFill>
                <a:effectLst/>
                <a:uLnTx/>
                <a:uFillTx/>
                <a:latin typeface="+mn-lt"/>
                <a:ea typeface="+mn-ea"/>
                <a:cs typeface="+mn-cs"/>
              </a:rPr>
              <a:t>An InfoSec risk management methodology</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000" b="0" i="0" u="none" strike="noStrike" kern="1200" cap="none" spc="0" normalizeH="0" baseline="0" noProof="0" dirty="0">
                <a:ln>
                  <a:noFill/>
                </a:ln>
                <a:solidFill>
                  <a:srgbClr val="000000">
                    <a:lumMod val="75000"/>
                    <a:lumOff val="25000"/>
                  </a:srgbClr>
                </a:solidFill>
                <a:effectLst/>
                <a:uLnTx/>
                <a:uFillTx/>
                <a:latin typeface="+mn-lt"/>
                <a:ea typeface="+mn-ea"/>
                <a:cs typeface="+mn-cs"/>
              </a:rPr>
              <a:t>A comprehensive security strategy explicitly linked with business and IT objectives</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000" b="0" i="0" u="none" strike="noStrike" kern="1200" cap="none" spc="0" normalizeH="0" baseline="0" noProof="0" dirty="0">
                <a:ln>
                  <a:noFill/>
                </a:ln>
                <a:solidFill>
                  <a:srgbClr val="000000">
                    <a:lumMod val="75000"/>
                    <a:lumOff val="25000"/>
                  </a:srgbClr>
                </a:solidFill>
                <a:effectLst/>
                <a:uLnTx/>
                <a:uFillTx/>
                <a:latin typeface="+mn-lt"/>
                <a:ea typeface="+mn-ea"/>
                <a:cs typeface="+mn-cs"/>
              </a:rPr>
              <a:t>An effective security organizational structure</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000" b="0" i="0" u="none" strike="noStrike" kern="1200" cap="none" spc="0" normalizeH="0" baseline="0" noProof="0" dirty="0">
                <a:ln>
                  <a:noFill/>
                </a:ln>
                <a:solidFill>
                  <a:srgbClr val="000000">
                    <a:lumMod val="75000"/>
                    <a:lumOff val="25000"/>
                  </a:srgbClr>
                </a:solidFill>
                <a:effectLst/>
                <a:uLnTx/>
                <a:uFillTx/>
                <a:latin typeface="+mn-lt"/>
                <a:ea typeface="+mn-ea"/>
                <a:cs typeface="+mn-cs"/>
              </a:rPr>
              <a:t>A security strategy that talks about the value of information being protected and delivered</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000" b="0" i="0" u="none" strike="noStrike" kern="1200" cap="none" spc="0" normalizeH="0" baseline="0" noProof="0" dirty="0">
                <a:ln>
                  <a:noFill/>
                </a:ln>
                <a:solidFill>
                  <a:srgbClr val="000000">
                    <a:lumMod val="75000"/>
                    <a:lumOff val="25000"/>
                  </a:srgbClr>
                </a:solidFill>
                <a:effectLst/>
                <a:uLnTx/>
                <a:uFillTx/>
                <a:latin typeface="+mn-lt"/>
                <a:ea typeface="+mn-ea"/>
                <a:cs typeface="+mn-cs"/>
              </a:rPr>
              <a:t>Security policies that address each aspect of strategy, control, and regulation</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000" b="0" i="0" u="none" strike="noStrike" kern="1200" cap="none" spc="0" normalizeH="0" baseline="0" noProof="0" dirty="0">
                <a:ln>
                  <a:noFill/>
                </a:ln>
                <a:solidFill>
                  <a:srgbClr val="000000">
                    <a:lumMod val="75000"/>
                    <a:lumOff val="25000"/>
                  </a:srgbClr>
                </a:solidFill>
                <a:effectLst/>
                <a:uLnTx/>
                <a:uFillTx/>
                <a:latin typeface="+mn-lt"/>
                <a:ea typeface="+mn-ea"/>
                <a:cs typeface="+mn-cs"/>
              </a:rPr>
              <a:t>A complete set of security standards for each policy to ensure that procedures and guidelines comply with policy</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000" b="0" i="0" u="none" strike="noStrike" kern="1200" cap="none" spc="0" normalizeH="0" baseline="0" noProof="0" dirty="0">
                <a:ln>
                  <a:noFill/>
                </a:ln>
                <a:solidFill>
                  <a:srgbClr val="000000">
                    <a:lumMod val="75000"/>
                    <a:lumOff val="25000"/>
                  </a:srgbClr>
                </a:solidFill>
                <a:effectLst/>
                <a:uLnTx/>
                <a:uFillTx/>
                <a:latin typeface="+mn-lt"/>
                <a:ea typeface="+mn-ea"/>
                <a:cs typeface="+mn-cs"/>
              </a:rPr>
              <a:t>Institutionalized monitoring processes to ensure compliance and provide feedback on effectiveness and mitigation of risk</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000" b="0" i="0" u="none" strike="noStrike" kern="1200" cap="none" spc="0" normalizeH="0" baseline="0" noProof="0" dirty="0">
                <a:ln>
                  <a:noFill/>
                </a:ln>
                <a:solidFill>
                  <a:srgbClr val="000000">
                    <a:lumMod val="75000"/>
                    <a:lumOff val="25000"/>
                  </a:srgbClr>
                </a:solidFill>
                <a:effectLst/>
                <a:uLnTx/>
                <a:uFillTx/>
                <a:latin typeface="+mn-lt"/>
                <a:ea typeface="+mn-ea"/>
                <a:cs typeface="+mn-cs"/>
              </a:rPr>
              <a:t>A process to ensure continued evaluation and updating of security policies, standards, procedures, and risks</a:t>
            </a:r>
          </a:p>
          <a:p>
            <a:endParaRPr lang="en-GB" dirty="0"/>
          </a:p>
        </p:txBody>
      </p:sp>
      <p:sp>
        <p:nvSpPr>
          <p:cNvPr id="4" name="Slide Number Placeholder 3"/>
          <p:cNvSpPr>
            <a:spLocks noGrp="1"/>
          </p:cNvSpPr>
          <p:nvPr>
            <p:ph type="sldNum" sz="quarter" idx="10"/>
          </p:nvPr>
        </p:nvSpPr>
        <p:spPr/>
        <p:txBody>
          <a:bodyPr/>
          <a:lstStyle/>
          <a:p>
            <a:fld id="{97970ACC-877F-4D3B-8A93-B8BA4EA78D53}" type="slidenum">
              <a:rPr lang="en-GB" smtClean="0"/>
              <a:pPr/>
              <a:t>18</a:t>
            </a:fld>
            <a:endParaRPr lang="en-GB"/>
          </a:p>
        </p:txBody>
      </p:sp>
    </p:spTree>
    <p:extLst>
      <p:ext uri="{BB962C8B-B14F-4D97-AF65-F5344CB8AC3E}">
        <p14:creationId xmlns:p14="http://schemas.microsoft.com/office/powerpoint/2010/main" val="2161088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70000" lnSpcReduction="20000"/>
          </a:bodyPr>
          <a:lstStyle/>
          <a:p>
            <a:r>
              <a:rPr lang="en-GB" b="1" dirty="0"/>
              <a:t>NCSP Continued:</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200" b="0" i="0" u="none" strike="noStrike" kern="1200" cap="none" spc="0" normalizeH="0" baseline="0" noProof="0" dirty="0">
                <a:ln>
                  <a:noFill/>
                </a:ln>
                <a:solidFill>
                  <a:srgbClr val="000000">
                    <a:lumMod val="75000"/>
                    <a:lumOff val="25000"/>
                  </a:srgbClr>
                </a:solidFill>
                <a:effectLst/>
                <a:uLnTx/>
                <a:uFillTx/>
                <a:latin typeface="+mn-lt"/>
                <a:ea typeface="+mn-ea"/>
                <a:cs typeface="+mn-cs"/>
              </a:rPr>
              <a:t>Develop plans and initiate actions to provide adequate InfoSec for networks, facilities, systems, and information</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200" b="0" i="0" u="none" strike="noStrike" kern="1200" cap="none" spc="0" normalizeH="0" baseline="0" noProof="0" dirty="0">
                <a:ln>
                  <a:noFill/>
                </a:ln>
                <a:solidFill>
                  <a:srgbClr val="000000">
                    <a:lumMod val="75000"/>
                    <a:lumOff val="25000"/>
                  </a:srgbClr>
                </a:solidFill>
                <a:effectLst/>
                <a:uLnTx/>
                <a:uFillTx/>
                <a:latin typeface="+mn-lt"/>
                <a:ea typeface="+mn-ea"/>
                <a:cs typeface="+mn-cs"/>
              </a:rPr>
              <a:t>Treat InfoSec as an integral part of the system life cycle</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200" b="0" i="0" u="none" strike="noStrike" kern="1200" cap="none" spc="0" normalizeH="0" baseline="0" noProof="0" dirty="0">
                <a:ln>
                  <a:noFill/>
                </a:ln>
                <a:solidFill>
                  <a:srgbClr val="000000">
                    <a:lumMod val="75000"/>
                    <a:lumOff val="25000"/>
                  </a:srgbClr>
                </a:solidFill>
                <a:effectLst/>
                <a:uLnTx/>
                <a:uFillTx/>
                <a:latin typeface="+mn-lt"/>
                <a:ea typeface="+mn-ea"/>
                <a:cs typeface="+mn-cs"/>
              </a:rPr>
              <a:t>Provide InfoSec awareness, training, and education to personnel</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200" b="0" i="0" u="none" strike="noStrike" kern="1200" cap="none" spc="0" normalizeH="0" baseline="0" noProof="0" dirty="0">
                <a:ln>
                  <a:noFill/>
                </a:ln>
                <a:solidFill>
                  <a:srgbClr val="000000">
                    <a:lumMod val="75000"/>
                    <a:lumOff val="25000"/>
                  </a:srgbClr>
                </a:solidFill>
                <a:effectLst/>
                <a:uLnTx/>
                <a:uFillTx/>
                <a:latin typeface="+mn-lt"/>
                <a:ea typeface="+mn-ea"/>
                <a:cs typeface="+mn-cs"/>
              </a:rPr>
              <a:t>Conduct periodic testing and evaluation of the effectiveness of InfoSec policies and procedures</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200" b="0" i="0" u="none" strike="noStrike" kern="1200" cap="none" spc="0" normalizeH="0" baseline="0" noProof="0" dirty="0">
                <a:ln>
                  <a:noFill/>
                </a:ln>
                <a:solidFill>
                  <a:srgbClr val="000000">
                    <a:lumMod val="75000"/>
                    <a:lumOff val="25000"/>
                  </a:srgbClr>
                </a:solidFill>
                <a:effectLst/>
                <a:uLnTx/>
                <a:uFillTx/>
                <a:latin typeface="+mn-lt"/>
                <a:ea typeface="+mn-ea"/>
                <a:cs typeface="+mn-cs"/>
              </a:rPr>
              <a:t>Create and execute a plan for remedial action to address any InfoSec deficiencies</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200" b="0" i="0" u="none" strike="noStrike" kern="1200" cap="none" spc="0" normalizeH="0" baseline="0" noProof="0" dirty="0">
                <a:ln>
                  <a:noFill/>
                </a:ln>
                <a:solidFill>
                  <a:srgbClr val="000000">
                    <a:lumMod val="75000"/>
                    <a:lumOff val="25000"/>
                  </a:srgbClr>
                </a:solidFill>
                <a:effectLst/>
                <a:uLnTx/>
                <a:uFillTx/>
                <a:latin typeface="+mn-lt"/>
                <a:ea typeface="+mn-ea"/>
                <a:cs typeface="+mn-cs"/>
              </a:rPr>
              <a:t>Develop and implement incident response procedures</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200" b="0" i="0" u="none" strike="noStrike" kern="1200" cap="none" spc="0" normalizeH="0" baseline="0" noProof="0" dirty="0">
                <a:ln>
                  <a:noFill/>
                </a:ln>
                <a:solidFill>
                  <a:srgbClr val="000000">
                    <a:lumMod val="75000"/>
                    <a:lumOff val="25000"/>
                  </a:srgbClr>
                </a:solidFill>
                <a:effectLst/>
                <a:uLnTx/>
                <a:uFillTx/>
                <a:latin typeface="+mn-lt"/>
                <a:ea typeface="+mn-ea"/>
                <a:cs typeface="+mn-cs"/>
              </a:rPr>
              <a:t>Establish plans, procedures, and tests to provide continuity of operations</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200" b="0" i="0" u="none" strike="noStrike" kern="1200" cap="none" spc="0" normalizeH="0" baseline="0" noProof="0" dirty="0">
                <a:ln>
                  <a:noFill/>
                </a:ln>
                <a:solidFill>
                  <a:srgbClr val="000000">
                    <a:lumMod val="75000"/>
                    <a:lumOff val="25000"/>
                  </a:srgbClr>
                </a:solidFill>
                <a:effectLst/>
                <a:uLnTx/>
                <a:uFillTx/>
                <a:latin typeface="+mn-lt"/>
                <a:ea typeface="+mn-ea"/>
                <a:cs typeface="+mn-cs"/>
              </a:rPr>
              <a:t>Use security best practices guidance, such as the ISO 27000 series, to measure InfoSec performance</a:t>
            </a:r>
          </a:p>
          <a:p>
            <a:endParaRPr lang="en-GB" dirty="0"/>
          </a:p>
          <a:p>
            <a:r>
              <a:rPr lang="en-GB" b="1" dirty="0"/>
              <a:t>Modern Frameworks</a:t>
            </a:r>
          </a:p>
          <a:p>
            <a:r>
              <a:rPr lang="en-GB" dirty="0"/>
              <a:t>NIST CSF 2.0 </a:t>
            </a:r>
          </a:p>
          <a:p>
            <a:r>
              <a:rPr lang="en-GB" dirty="0"/>
              <a:t>ISO 27014 </a:t>
            </a:r>
          </a:p>
          <a:p>
            <a:r>
              <a:rPr lang="en-GB" dirty="0"/>
              <a:t>COBIT 2019 </a:t>
            </a:r>
          </a:p>
          <a:p>
            <a:r>
              <a:rPr lang="en-GB" dirty="0"/>
              <a:t>NIS2 </a:t>
            </a:r>
          </a:p>
          <a:p>
            <a:r>
              <a:rPr lang="en-GB" dirty="0"/>
              <a:t>DORA </a:t>
            </a:r>
          </a:p>
          <a:p>
            <a:r>
              <a:rPr lang="en-GB" dirty="0"/>
              <a:t>Cyber Resilience Act</a:t>
            </a:r>
          </a:p>
          <a:p>
            <a:endParaRPr lang="en-GB" dirty="0"/>
          </a:p>
        </p:txBody>
      </p:sp>
      <p:sp>
        <p:nvSpPr>
          <p:cNvPr id="4" name="Slide Number Placeholder 3"/>
          <p:cNvSpPr>
            <a:spLocks noGrp="1"/>
          </p:cNvSpPr>
          <p:nvPr>
            <p:ph type="sldNum" sz="quarter" idx="10"/>
          </p:nvPr>
        </p:nvSpPr>
        <p:spPr/>
        <p:txBody>
          <a:bodyPr/>
          <a:lstStyle/>
          <a:p>
            <a:fld id="{97970ACC-877F-4D3B-8A93-B8BA4EA78D53}" type="slidenum">
              <a:rPr lang="en-GB" smtClean="0"/>
              <a:pPr/>
              <a:t>19</a:t>
            </a:fld>
            <a:endParaRPr lang="en-GB"/>
          </a:p>
        </p:txBody>
      </p:sp>
    </p:spTree>
    <p:extLst>
      <p:ext uri="{BB962C8B-B14F-4D97-AF65-F5344CB8AC3E}">
        <p14:creationId xmlns:p14="http://schemas.microsoft.com/office/powerpoint/2010/main" val="179343948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Slide Image Placeholder 1"/>
          <p:cNvSpPr>
            <a:spLocks noGrp="1" noRot="1" noChangeAspect="1" noTextEdit="1"/>
          </p:cNvSpPr>
          <p:nvPr>
            <p:ph type="sldImg"/>
          </p:nvPr>
        </p:nvSpPr>
        <p:spPr>
          <a:ln/>
        </p:spPr>
      </p:sp>
      <p:sp>
        <p:nvSpPr>
          <p:cNvPr id="10035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dirty="0"/>
          </a:p>
        </p:txBody>
      </p:sp>
      <p:sp>
        <p:nvSpPr>
          <p:cNvPr id="10035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400">
                <a:solidFill>
                  <a:schemeClr val="tx1"/>
                </a:solidFill>
                <a:latin typeface="Times New Roman" pitchFamily="18" charset="0"/>
              </a:defRPr>
            </a:lvl1pPr>
            <a:lvl2pPr marL="742950" indent="-285750" eaLnBrk="0" hangingPunct="0">
              <a:defRPr sz="4400">
                <a:solidFill>
                  <a:schemeClr val="tx1"/>
                </a:solidFill>
                <a:latin typeface="Times New Roman" pitchFamily="18" charset="0"/>
              </a:defRPr>
            </a:lvl2pPr>
            <a:lvl3pPr marL="1143000" indent="-228600" eaLnBrk="0" hangingPunct="0">
              <a:defRPr sz="4400">
                <a:solidFill>
                  <a:schemeClr val="tx1"/>
                </a:solidFill>
                <a:latin typeface="Times New Roman" pitchFamily="18" charset="0"/>
              </a:defRPr>
            </a:lvl3pPr>
            <a:lvl4pPr marL="1600200" indent="-228600" eaLnBrk="0" hangingPunct="0">
              <a:defRPr sz="4400">
                <a:solidFill>
                  <a:schemeClr val="tx1"/>
                </a:solidFill>
                <a:latin typeface="Times New Roman" pitchFamily="18" charset="0"/>
              </a:defRPr>
            </a:lvl4pPr>
            <a:lvl5pPr marL="2057400" indent="-228600" eaLnBrk="0" hangingPunct="0">
              <a:defRPr sz="4400">
                <a:solidFill>
                  <a:schemeClr val="tx1"/>
                </a:solidFill>
                <a:latin typeface="Times New Roman" pitchFamily="18" charset="0"/>
              </a:defRPr>
            </a:lvl5pPr>
            <a:lvl6pPr marL="2514600" indent="-228600" eaLnBrk="0" fontAlgn="base" hangingPunct="0">
              <a:spcBef>
                <a:spcPct val="0"/>
              </a:spcBef>
              <a:spcAft>
                <a:spcPct val="0"/>
              </a:spcAft>
              <a:defRPr sz="4400">
                <a:solidFill>
                  <a:schemeClr val="tx1"/>
                </a:solidFill>
                <a:latin typeface="Times New Roman" pitchFamily="18" charset="0"/>
              </a:defRPr>
            </a:lvl6pPr>
            <a:lvl7pPr marL="2971800" indent="-228600" eaLnBrk="0" fontAlgn="base" hangingPunct="0">
              <a:spcBef>
                <a:spcPct val="0"/>
              </a:spcBef>
              <a:spcAft>
                <a:spcPct val="0"/>
              </a:spcAft>
              <a:defRPr sz="4400">
                <a:solidFill>
                  <a:schemeClr val="tx1"/>
                </a:solidFill>
                <a:latin typeface="Times New Roman" pitchFamily="18" charset="0"/>
              </a:defRPr>
            </a:lvl7pPr>
            <a:lvl8pPr marL="3429000" indent="-228600" eaLnBrk="0" fontAlgn="base" hangingPunct="0">
              <a:spcBef>
                <a:spcPct val="0"/>
              </a:spcBef>
              <a:spcAft>
                <a:spcPct val="0"/>
              </a:spcAft>
              <a:defRPr sz="4400">
                <a:solidFill>
                  <a:schemeClr val="tx1"/>
                </a:solidFill>
                <a:latin typeface="Times New Roman" pitchFamily="18" charset="0"/>
              </a:defRPr>
            </a:lvl8pPr>
            <a:lvl9pPr marL="3886200" indent="-228600" eaLnBrk="0" fontAlgn="base" hangingPunct="0">
              <a:spcBef>
                <a:spcPct val="0"/>
              </a:spcBef>
              <a:spcAft>
                <a:spcPct val="0"/>
              </a:spcAft>
              <a:defRPr sz="4400">
                <a:solidFill>
                  <a:schemeClr val="tx1"/>
                </a:solidFill>
                <a:latin typeface="Times New Roman" pitchFamily="18" charset="0"/>
              </a:defRPr>
            </a:lvl9pPr>
          </a:lstStyle>
          <a:p>
            <a:pPr eaLnBrk="1" hangingPunct="1"/>
            <a:fld id="{942E4917-50D1-433F-BF61-9AB08B46F1A2}" type="slidenum">
              <a:rPr lang="en-US" sz="1200" smtClean="0"/>
              <a:pPr eaLnBrk="1" hangingPunct="1"/>
              <a:t>20</a:t>
            </a:fld>
            <a:endParaRPr lang="en-US" sz="1200" dirty="0"/>
          </a:p>
        </p:txBody>
      </p:sp>
    </p:spTree>
    <p:extLst>
      <p:ext uri="{BB962C8B-B14F-4D97-AF65-F5344CB8AC3E}">
        <p14:creationId xmlns:p14="http://schemas.microsoft.com/office/powerpoint/2010/main" val="240587896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Do </a:t>
            </a:r>
            <a:r>
              <a:rPr lang="en-US" dirty="0" err="1"/>
              <a:t>organisations</a:t>
            </a:r>
            <a:r>
              <a:rPr lang="en-US" dirty="0"/>
              <a:t> need more governance frameworks or fewer frameworks implemented better?</a:t>
            </a:r>
          </a:p>
          <a:p>
            <a:endParaRPr lang="en-US" dirty="0"/>
          </a:p>
          <a:p>
            <a:r>
              <a:rPr lang="en-US" dirty="0"/>
              <a:t>Many </a:t>
            </a:r>
            <a:r>
              <a:rPr lang="en-US" dirty="0" err="1"/>
              <a:t>organisations</a:t>
            </a:r>
            <a:r>
              <a:rPr lang="en-US" dirty="0"/>
              <a:t> suffer from framework overload.</a:t>
            </a:r>
          </a:p>
          <a:p>
            <a:endParaRPr lang="en-US" dirty="0"/>
          </a:p>
          <a:p>
            <a:r>
              <a:rPr lang="en-US" dirty="0"/>
              <a:t>Success depends less on adopting frameworks and more on:</a:t>
            </a:r>
          </a:p>
          <a:p>
            <a:r>
              <a:rPr lang="en-US" dirty="0"/>
              <a:t>implementation </a:t>
            </a:r>
          </a:p>
          <a:p>
            <a:r>
              <a:rPr lang="en-US" dirty="0"/>
              <a:t>measurement </a:t>
            </a:r>
          </a:p>
          <a:p>
            <a:r>
              <a:rPr lang="en-US" dirty="0"/>
              <a:t>accountability</a:t>
            </a:r>
          </a:p>
          <a:p>
            <a:endParaRPr lang="en-GB" dirty="0"/>
          </a:p>
        </p:txBody>
      </p:sp>
      <p:sp>
        <p:nvSpPr>
          <p:cNvPr id="4" name="Slide Number Placeholder 3"/>
          <p:cNvSpPr>
            <a:spLocks noGrp="1"/>
          </p:cNvSpPr>
          <p:nvPr>
            <p:ph type="sldNum" sz="quarter" idx="5"/>
          </p:nvPr>
        </p:nvSpPr>
        <p:spPr/>
        <p:txBody>
          <a:bodyPr/>
          <a:lstStyle/>
          <a:p>
            <a:fld id="{97970ACC-877F-4D3B-8A93-B8BA4EA78D53}" type="slidenum">
              <a:rPr lang="en-GB" smtClean="0"/>
              <a:pPr/>
              <a:t>21</a:t>
            </a:fld>
            <a:endParaRPr lang="en-GB"/>
          </a:p>
        </p:txBody>
      </p:sp>
    </p:spTree>
    <p:extLst>
      <p:ext uri="{BB962C8B-B14F-4D97-AF65-F5344CB8AC3E}">
        <p14:creationId xmlns:p14="http://schemas.microsoft.com/office/powerpoint/2010/main" val="10066577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Slide Image Placeholder 1"/>
          <p:cNvSpPr>
            <a:spLocks noGrp="1" noRot="1" noChangeAspect="1" noTextEdit="1"/>
          </p:cNvSpPr>
          <p:nvPr>
            <p:ph type="sldImg"/>
          </p:nvPr>
        </p:nvSpPr>
        <p:spPr>
          <a:ln/>
        </p:spPr>
      </p:sp>
      <p:sp>
        <p:nvSpPr>
          <p:cNvPr id="10240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dirty="0"/>
          </a:p>
        </p:txBody>
      </p:sp>
      <p:sp>
        <p:nvSpPr>
          <p:cNvPr id="10240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400">
                <a:solidFill>
                  <a:schemeClr val="tx1"/>
                </a:solidFill>
                <a:latin typeface="Times New Roman" pitchFamily="18" charset="0"/>
              </a:defRPr>
            </a:lvl1pPr>
            <a:lvl2pPr marL="742950" indent="-285750" eaLnBrk="0" hangingPunct="0">
              <a:defRPr sz="4400">
                <a:solidFill>
                  <a:schemeClr val="tx1"/>
                </a:solidFill>
                <a:latin typeface="Times New Roman" pitchFamily="18" charset="0"/>
              </a:defRPr>
            </a:lvl2pPr>
            <a:lvl3pPr marL="1143000" indent="-228600" eaLnBrk="0" hangingPunct="0">
              <a:defRPr sz="4400">
                <a:solidFill>
                  <a:schemeClr val="tx1"/>
                </a:solidFill>
                <a:latin typeface="Times New Roman" pitchFamily="18" charset="0"/>
              </a:defRPr>
            </a:lvl3pPr>
            <a:lvl4pPr marL="1600200" indent="-228600" eaLnBrk="0" hangingPunct="0">
              <a:defRPr sz="4400">
                <a:solidFill>
                  <a:schemeClr val="tx1"/>
                </a:solidFill>
                <a:latin typeface="Times New Roman" pitchFamily="18" charset="0"/>
              </a:defRPr>
            </a:lvl4pPr>
            <a:lvl5pPr marL="2057400" indent="-228600" eaLnBrk="0" hangingPunct="0">
              <a:defRPr sz="4400">
                <a:solidFill>
                  <a:schemeClr val="tx1"/>
                </a:solidFill>
                <a:latin typeface="Times New Roman" pitchFamily="18" charset="0"/>
              </a:defRPr>
            </a:lvl5pPr>
            <a:lvl6pPr marL="2514600" indent="-228600" eaLnBrk="0" fontAlgn="base" hangingPunct="0">
              <a:spcBef>
                <a:spcPct val="0"/>
              </a:spcBef>
              <a:spcAft>
                <a:spcPct val="0"/>
              </a:spcAft>
              <a:defRPr sz="4400">
                <a:solidFill>
                  <a:schemeClr val="tx1"/>
                </a:solidFill>
                <a:latin typeface="Times New Roman" pitchFamily="18" charset="0"/>
              </a:defRPr>
            </a:lvl6pPr>
            <a:lvl7pPr marL="2971800" indent="-228600" eaLnBrk="0" fontAlgn="base" hangingPunct="0">
              <a:spcBef>
                <a:spcPct val="0"/>
              </a:spcBef>
              <a:spcAft>
                <a:spcPct val="0"/>
              </a:spcAft>
              <a:defRPr sz="4400">
                <a:solidFill>
                  <a:schemeClr val="tx1"/>
                </a:solidFill>
                <a:latin typeface="Times New Roman" pitchFamily="18" charset="0"/>
              </a:defRPr>
            </a:lvl7pPr>
            <a:lvl8pPr marL="3429000" indent="-228600" eaLnBrk="0" fontAlgn="base" hangingPunct="0">
              <a:spcBef>
                <a:spcPct val="0"/>
              </a:spcBef>
              <a:spcAft>
                <a:spcPct val="0"/>
              </a:spcAft>
              <a:defRPr sz="4400">
                <a:solidFill>
                  <a:schemeClr val="tx1"/>
                </a:solidFill>
                <a:latin typeface="Times New Roman" pitchFamily="18" charset="0"/>
              </a:defRPr>
            </a:lvl8pPr>
            <a:lvl9pPr marL="3886200" indent="-228600" eaLnBrk="0" fontAlgn="base" hangingPunct="0">
              <a:spcBef>
                <a:spcPct val="0"/>
              </a:spcBef>
              <a:spcAft>
                <a:spcPct val="0"/>
              </a:spcAft>
              <a:defRPr sz="4400">
                <a:solidFill>
                  <a:schemeClr val="tx1"/>
                </a:solidFill>
                <a:latin typeface="Times New Roman" pitchFamily="18" charset="0"/>
              </a:defRPr>
            </a:lvl9pPr>
          </a:lstStyle>
          <a:p>
            <a:pPr eaLnBrk="1" hangingPunct="1"/>
            <a:fld id="{B51C791D-964D-4DB2-8C4F-F64FF3484C20}" type="slidenum">
              <a:rPr lang="en-US" sz="1200" smtClean="0"/>
              <a:pPr eaLnBrk="1" hangingPunct="1"/>
              <a:t>23</a:t>
            </a:fld>
            <a:endParaRPr lang="en-US" sz="1200" dirty="0"/>
          </a:p>
        </p:txBody>
      </p:sp>
    </p:spTree>
    <p:extLst>
      <p:ext uri="{BB962C8B-B14F-4D97-AF65-F5344CB8AC3E}">
        <p14:creationId xmlns:p14="http://schemas.microsoft.com/office/powerpoint/2010/main" val="86633971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Computer Emergency Response Team</a:t>
            </a:r>
          </a:p>
          <a:p>
            <a:r>
              <a:rPr lang="en-US" dirty="0"/>
              <a:t>Cybersecurity (Computer Emergency Response Team):</a:t>
            </a:r>
          </a:p>
          <a:p>
            <a:r>
              <a:rPr lang="en-US" dirty="0"/>
              <a:t>A specialized team of IT experts that handles cybersecurity incidents, vulnerabilities, and threat intelligence. They protect organizations, governments (such as the </a:t>
            </a:r>
            <a:r>
              <a:rPr lang="en-US" sz="1200" b="0" u="none" strike="noStrike" kern="1200" dirty="0">
                <a:solidFill>
                  <a:schemeClr val="tx1"/>
                </a:solidFill>
                <a:effectLst/>
                <a:latin typeface="+mn-lt"/>
                <a:ea typeface="+mn-ea"/>
                <a:cs typeface="+mn-cs"/>
              </a:rPr>
              <a:t>National Cyber Security Centre</a:t>
            </a:r>
            <a:r>
              <a:rPr lang="en-US" dirty="0"/>
              <a:t> in the UK), and communities.</a:t>
            </a:r>
          </a:p>
          <a:p>
            <a:endParaRPr lang="en-US" dirty="0"/>
          </a:p>
          <a:p>
            <a:r>
              <a:rPr lang="en-US" sz="1200" b="1" u="none" strike="noStrike" kern="1200" dirty="0">
                <a:solidFill>
                  <a:schemeClr val="tx1"/>
                </a:solidFill>
                <a:effectLst/>
                <a:latin typeface="+mn-lt"/>
                <a:ea typeface="+mn-ea"/>
                <a:cs typeface="+mn-cs"/>
              </a:rPr>
              <a:t>Healthcare:</a:t>
            </a:r>
            <a:r>
              <a:rPr lang="en-US" sz="1200" b="0" u="none" strike="noStrike" kern="1200" dirty="0">
                <a:solidFill>
                  <a:schemeClr val="tx1"/>
                </a:solidFill>
                <a:effectLst/>
                <a:latin typeface="+mn-lt"/>
                <a:ea typeface="+mn-ea"/>
                <a:cs typeface="+mn-cs"/>
              </a:rPr>
              <a:t> Refers to the COPD </a:t>
            </a:r>
            <a:r>
              <a:rPr lang="en-GB" dirty="0"/>
              <a:t>(Chronic Obstructive Pulmonary Disease)</a:t>
            </a:r>
            <a:r>
              <a:rPr lang="en-US" sz="1200" b="0" u="none" strike="noStrike" kern="1200" dirty="0">
                <a:solidFill>
                  <a:schemeClr val="tx1"/>
                </a:solidFill>
                <a:effectLst/>
                <a:latin typeface="+mn-lt"/>
                <a:ea typeface="+mn-ea"/>
                <a:cs typeface="+mn-cs"/>
              </a:rPr>
              <a:t> Exacerbation Recognition Tool, a diagnostic and monitoring guide for patients managing chronic obstructive pulmonary disease.</a:t>
            </a:r>
            <a:r>
              <a:rPr lang="en-US" dirty="0"/>
              <a:t> [</a:t>
            </a:r>
            <a:r>
              <a:rPr lang="en-US" dirty="0">
                <a:hlinkClick r:id="rId3"/>
              </a:rPr>
              <a:t>1</a:t>
            </a:r>
            <a:r>
              <a:rPr lang="en-US" dirty="0"/>
              <a:t>, </a:t>
            </a:r>
            <a:r>
              <a:rPr lang="en-US" dirty="0">
                <a:hlinkClick r:id="rId4"/>
              </a:rPr>
              <a:t>2</a:t>
            </a:r>
            <a:r>
              <a:rPr lang="en-US" dirty="0"/>
              <a:t>]</a:t>
            </a:r>
          </a:p>
          <a:p>
            <a:endParaRPr lang="en-GB" dirty="0"/>
          </a:p>
        </p:txBody>
      </p:sp>
      <p:sp>
        <p:nvSpPr>
          <p:cNvPr id="4" name="Slide Number Placeholder 3"/>
          <p:cNvSpPr>
            <a:spLocks noGrp="1"/>
          </p:cNvSpPr>
          <p:nvPr>
            <p:ph type="sldNum" sz="quarter" idx="5"/>
          </p:nvPr>
        </p:nvSpPr>
        <p:spPr/>
        <p:txBody>
          <a:bodyPr/>
          <a:lstStyle/>
          <a:p>
            <a:fld id="{97970ACC-877F-4D3B-8A93-B8BA4EA78D53}" type="slidenum">
              <a:rPr lang="en-GB" smtClean="0"/>
              <a:pPr/>
              <a:t>24</a:t>
            </a:fld>
            <a:endParaRPr lang="en-GB"/>
          </a:p>
        </p:txBody>
      </p:sp>
    </p:spTree>
    <p:extLst>
      <p:ext uri="{BB962C8B-B14F-4D97-AF65-F5344CB8AC3E}">
        <p14:creationId xmlns:p14="http://schemas.microsoft.com/office/powerpoint/2010/main" val="285221107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Governance, Risk and Compliance (GRC)</a:t>
            </a:r>
          </a:p>
          <a:p>
            <a:endParaRPr lang="en-US" b="1" dirty="0"/>
          </a:p>
          <a:p>
            <a:r>
              <a:rPr lang="en-US" b="1" dirty="0"/>
              <a:t>Governance</a:t>
            </a:r>
          </a:p>
          <a:p>
            <a:r>
              <a:rPr lang="en-US" dirty="0"/>
              <a:t>How decisions are made.</a:t>
            </a:r>
          </a:p>
          <a:p>
            <a:r>
              <a:rPr lang="en-US" b="1" dirty="0"/>
              <a:t>Risk</a:t>
            </a:r>
          </a:p>
          <a:p>
            <a:r>
              <a:rPr lang="en-US" dirty="0"/>
              <a:t>How uncertainty is managed.</a:t>
            </a:r>
          </a:p>
          <a:p>
            <a:r>
              <a:rPr lang="en-US" b="1" dirty="0"/>
              <a:t>Compliance</a:t>
            </a:r>
          </a:p>
          <a:p>
            <a:r>
              <a:rPr lang="en-US" dirty="0"/>
              <a:t>How obligations are met.</a:t>
            </a:r>
          </a:p>
          <a:p>
            <a:endParaRPr lang="en-GB" dirty="0"/>
          </a:p>
        </p:txBody>
      </p:sp>
      <p:sp>
        <p:nvSpPr>
          <p:cNvPr id="4" name="Slide Number Placeholder 3"/>
          <p:cNvSpPr>
            <a:spLocks noGrp="1"/>
          </p:cNvSpPr>
          <p:nvPr>
            <p:ph type="sldNum" sz="quarter" idx="5"/>
          </p:nvPr>
        </p:nvSpPr>
        <p:spPr/>
        <p:txBody>
          <a:bodyPr/>
          <a:lstStyle/>
          <a:p>
            <a:fld id="{97970ACC-877F-4D3B-8A93-B8BA4EA78D53}" type="slidenum">
              <a:rPr lang="en-GB" smtClean="0"/>
              <a:pPr/>
              <a:t>25</a:t>
            </a:fld>
            <a:endParaRPr lang="en-GB"/>
          </a:p>
        </p:txBody>
      </p:sp>
    </p:spTree>
    <p:extLst>
      <p:ext uri="{BB962C8B-B14F-4D97-AF65-F5344CB8AC3E}">
        <p14:creationId xmlns:p14="http://schemas.microsoft.com/office/powerpoint/2010/main" val="217977383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55000" lnSpcReduction="20000"/>
          </a:bodyPr>
          <a:lstStyle/>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The convergence of security-related governance in organizations has been observed since the broad deployment of information systems began in the 1970s and 1980s</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Industry media have discussed the issues surrounding this merging of management accountability in the areas of corporate (physical) security, corporate risk management, computer security, network security, and InfoSec as such trends waxed and waned over the years</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A Deloitte report on convergence commissioned by the Alliance for Enterprise Security Risk Management identified the key approaches organizations are using to achieve unified enterprise risk management (ERM):</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Combining physical security and InfoSec under one leader as one business function</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Using separate business functions (each with a separate budget and autonomy) that report to a common senior executive</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Using a risk council approach to provide a collaborative method for risk management, to set policy about assuming risk to the organization</a:t>
            </a:r>
          </a:p>
          <a:p>
            <a:endParaRPr lang="en-GB" dirty="0"/>
          </a:p>
        </p:txBody>
      </p:sp>
      <p:sp>
        <p:nvSpPr>
          <p:cNvPr id="4" name="Slide Number Placeholder 3"/>
          <p:cNvSpPr>
            <a:spLocks noGrp="1"/>
          </p:cNvSpPr>
          <p:nvPr>
            <p:ph type="sldNum" sz="quarter" idx="10"/>
          </p:nvPr>
        </p:nvSpPr>
        <p:spPr/>
        <p:txBody>
          <a:bodyPr/>
          <a:lstStyle/>
          <a:p>
            <a:fld id="{97970ACC-877F-4D3B-8A93-B8BA4EA78D53}" type="slidenum">
              <a:rPr lang="en-GB" smtClean="0"/>
              <a:pPr/>
              <a:t>28</a:t>
            </a:fld>
            <a:endParaRPr lang="en-GB"/>
          </a:p>
        </p:txBody>
      </p:sp>
    </p:spTree>
    <p:extLst>
      <p:ext uri="{BB962C8B-B14F-4D97-AF65-F5344CB8AC3E}">
        <p14:creationId xmlns:p14="http://schemas.microsoft.com/office/powerpoint/2010/main" val="125075814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Convergence Areas</a:t>
            </a:r>
          </a:p>
          <a:p>
            <a:r>
              <a:rPr lang="en-US" dirty="0"/>
              <a:t>Physical security </a:t>
            </a:r>
          </a:p>
          <a:p>
            <a:r>
              <a:rPr lang="en-US" dirty="0"/>
              <a:t>Cybersecurity </a:t>
            </a:r>
          </a:p>
          <a:p>
            <a:r>
              <a:rPr lang="en-US" dirty="0"/>
              <a:t>OT security </a:t>
            </a:r>
          </a:p>
          <a:p>
            <a:r>
              <a:rPr lang="en-US" dirty="0"/>
              <a:t>Cloud security </a:t>
            </a:r>
          </a:p>
          <a:p>
            <a:r>
              <a:rPr lang="en-US" dirty="0"/>
              <a:t>Business continuity </a:t>
            </a:r>
          </a:p>
          <a:p>
            <a:r>
              <a:rPr lang="en-US" dirty="0"/>
              <a:t>Enterprise risk management </a:t>
            </a:r>
          </a:p>
          <a:p>
            <a:endParaRPr lang="en-US" dirty="0"/>
          </a:p>
          <a:p>
            <a:r>
              <a:rPr lang="en-US" b="1" dirty="0"/>
              <a:t>Modern Example</a:t>
            </a:r>
          </a:p>
          <a:p>
            <a:r>
              <a:rPr lang="en-US" dirty="0"/>
              <a:t>Smart Cities</a:t>
            </a:r>
          </a:p>
          <a:p>
            <a:r>
              <a:rPr lang="en-US" dirty="0"/>
              <a:t>A cyber attack could affect:</a:t>
            </a:r>
          </a:p>
          <a:p>
            <a:r>
              <a:rPr lang="en-US" dirty="0"/>
              <a:t>CCTV </a:t>
            </a:r>
          </a:p>
          <a:p>
            <a:r>
              <a:rPr lang="en-US" dirty="0"/>
              <a:t>Transport </a:t>
            </a:r>
          </a:p>
          <a:p>
            <a:r>
              <a:rPr lang="en-US" dirty="0"/>
              <a:t>Traffic lights </a:t>
            </a:r>
          </a:p>
          <a:p>
            <a:r>
              <a:rPr lang="en-US" dirty="0"/>
              <a:t>Physical access systems </a:t>
            </a:r>
          </a:p>
          <a:p>
            <a:r>
              <a:rPr lang="en-US" dirty="0"/>
              <a:t>This demonstrates why convergence matters.</a:t>
            </a:r>
          </a:p>
          <a:p>
            <a:endParaRPr lang="en-US" dirty="0"/>
          </a:p>
          <a:p>
            <a:endParaRPr lang="en-GB" dirty="0"/>
          </a:p>
        </p:txBody>
      </p:sp>
      <p:sp>
        <p:nvSpPr>
          <p:cNvPr id="4" name="Slide Number Placeholder 3"/>
          <p:cNvSpPr>
            <a:spLocks noGrp="1"/>
          </p:cNvSpPr>
          <p:nvPr>
            <p:ph type="sldNum" sz="quarter" idx="5"/>
          </p:nvPr>
        </p:nvSpPr>
        <p:spPr/>
        <p:txBody>
          <a:bodyPr/>
          <a:lstStyle/>
          <a:p>
            <a:fld id="{97970ACC-877F-4D3B-8A93-B8BA4EA78D53}" type="slidenum">
              <a:rPr lang="en-GB" smtClean="0"/>
              <a:pPr/>
              <a:t>29</a:t>
            </a:fld>
            <a:endParaRPr lang="en-GB"/>
          </a:p>
        </p:txBody>
      </p:sp>
    </p:spTree>
    <p:extLst>
      <p:ext uri="{BB962C8B-B14F-4D97-AF65-F5344CB8AC3E}">
        <p14:creationId xmlns:p14="http://schemas.microsoft.com/office/powerpoint/2010/main" val="60368027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400">
                <a:solidFill>
                  <a:schemeClr val="tx1"/>
                </a:solidFill>
                <a:latin typeface="Times New Roman" pitchFamily="18" charset="0"/>
              </a:defRPr>
            </a:lvl1pPr>
            <a:lvl2pPr marL="742950" indent="-285750" eaLnBrk="0" hangingPunct="0">
              <a:defRPr sz="4400">
                <a:solidFill>
                  <a:schemeClr val="tx1"/>
                </a:solidFill>
                <a:latin typeface="Times New Roman" pitchFamily="18" charset="0"/>
              </a:defRPr>
            </a:lvl2pPr>
            <a:lvl3pPr marL="1143000" indent="-228600" eaLnBrk="0" hangingPunct="0">
              <a:defRPr sz="4400">
                <a:solidFill>
                  <a:schemeClr val="tx1"/>
                </a:solidFill>
                <a:latin typeface="Times New Roman" pitchFamily="18" charset="0"/>
              </a:defRPr>
            </a:lvl3pPr>
            <a:lvl4pPr marL="1600200" indent="-228600" eaLnBrk="0" hangingPunct="0">
              <a:defRPr sz="4400">
                <a:solidFill>
                  <a:schemeClr val="tx1"/>
                </a:solidFill>
                <a:latin typeface="Times New Roman" pitchFamily="18" charset="0"/>
              </a:defRPr>
            </a:lvl4pPr>
            <a:lvl5pPr marL="2057400" indent="-228600" eaLnBrk="0" hangingPunct="0">
              <a:defRPr sz="4400">
                <a:solidFill>
                  <a:schemeClr val="tx1"/>
                </a:solidFill>
                <a:latin typeface="Times New Roman" pitchFamily="18" charset="0"/>
              </a:defRPr>
            </a:lvl5pPr>
            <a:lvl6pPr marL="2514600" indent="-228600" eaLnBrk="0" fontAlgn="base" hangingPunct="0">
              <a:spcBef>
                <a:spcPct val="0"/>
              </a:spcBef>
              <a:spcAft>
                <a:spcPct val="0"/>
              </a:spcAft>
              <a:defRPr sz="4400">
                <a:solidFill>
                  <a:schemeClr val="tx1"/>
                </a:solidFill>
                <a:latin typeface="Times New Roman" pitchFamily="18" charset="0"/>
              </a:defRPr>
            </a:lvl6pPr>
            <a:lvl7pPr marL="2971800" indent="-228600" eaLnBrk="0" fontAlgn="base" hangingPunct="0">
              <a:spcBef>
                <a:spcPct val="0"/>
              </a:spcBef>
              <a:spcAft>
                <a:spcPct val="0"/>
              </a:spcAft>
              <a:defRPr sz="4400">
                <a:solidFill>
                  <a:schemeClr val="tx1"/>
                </a:solidFill>
                <a:latin typeface="Times New Roman" pitchFamily="18" charset="0"/>
              </a:defRPr>
            </a:lvl7pPr>
            <a:lvl8pPr marL="3429000" indent="-228600" eaLnBrk="0" fontAlgn="base" hangingPunct="0">
              <a:spcBef>
                <a:spcPct val="0"/>
              </a:spcBef>
              <a:spcAft>
                <a:spcPct val="0"/>
              </a:spcAft>
              <a:defRPr sz="4400">
                <a:solidFill>
                  <a:schemeClr val="tx1"/>
                </a:solidFill>
                <a:latin typeface="Times New Roman" pitchFamily="18" charset="0"/>
              </a:defRPr>
            </a:lvl8pPr>
            <a:lvl9pPr marL="3886200" indent="-228600" eaLnBrk="0" fontAlgn="base" hangingPunct="0">
              <a:spcBef>
                <a:spcPct val="0"/>
              </a:spcBef>
              <a:spcAft>
                <a:spcPct val="0"/>
              </a:spcAft>
              <a:defRPr sz="4400">
                <a:solidFill>
                  <a:schemeClr val="tx1"/>
                </a:solidFill>
                <a:latin typeface="Times New Roman" pitchFamily="18" charset="0"/>
              </a:defRPr>
            </a:lvl9pPr>
          </a:lstStyle>
          <a:p>
            <a:pPr eaLnBrk="1" hangingPunct="1"/>
            <a:fld id="{596A5CE7-8AF9-4C53-B973-BC7F20FD0941}" type="slidenum">
              <a:rPr lang="en-US" sz="1200" smtClean="0"/>
              <a:pPr eaLnBrk="1" hangingPunct="1"/>
              <a:t>31</a:t>
            </a:fld>
            <a:endParaRPr lang="en-US" sz="1200" dirty="0"/>
          </a:p>
        </p:txBody>
      </p:sp>
      <p:sp>
        <p:nvSpPr>
          <p:cNvPr id="103427" name="Rectangle 2"/>
          <p:cNvSpPr>
            <a:spLocks noGrp="1" noRot="1" noChangeAspect="1" noChangeArrowheads="1" noTextEdit="1"/>
          </p:cNvSpPr>
          <p:nvPr>
            <p:ph type="sldImg"/>
          </p:nvPr>
        </p:nvSpPr>
        <p:spPr>
          <a:ln/>
        </p:spPr>
      </p:sp>
      <p:sp>
        <p:nvSpPr>
          <p:cNvPr id="10342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fontScale="77500" lnSpcReduction="20000"/>
          </a:bodyPr>
          <a:lstStyle/>
          <a:p>
            <a:pPr eaLnBrk="1" hangingPunct="1"/>
            <a:r>
              <a:rPr kumimoji="0" lang="en-US" sz="2800" b="1" i="0" u="none" strike="noStrike" kern="1200" cap="none" spc="0" normalizeH="0" baseline="0" noProof="0" dirty="0">
                <a:ln>
                  <a:noFill/>
                </a:ln>
                <a:solidFill>
                  <a:srgbClr val="055C91"/>
                </a:solidFill>
                <a:effectLst/>
                <a:uLnTx/>
                <a:uFillTx/>
                <a:latin typeface="Calibri Light"/>
                <a:ea typeface="+mj-ea"/>
                <a:cs typeface="+mj-cs"/>
              </a:rPr>
              <a:t>CISO Job Description</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Creates a strategic information security plan with a vision for the future of information security at Company X</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Understands the fundamental business activities performed by Company X, and based on this understanding, suggests appropriate information security solutions that uniquely protect these activities</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Develops action plans, schedules, budgets, status reports, and other top management communications intended to improve the status of information security at Company X</a:t>
            </a:r>
          </a:p>
          <a:p>
            <a:pPr eaLnBrk="1" hangingPunct="1"/>
            <a:endParaRPr lang="en-US" dirty="0"/>
          </a:p>
        </p:txBody>
      </p:sp>
    </p:spTree>
    <p:extLst>
      <p:ext uri="{BB962C8B-B14F-4D97-AF65-F5344CB8AC3E}">
        <p14:creationId xmlns:p14="http://schemas.microsoft.com/office/powerpoint/2010/main" val="93191324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400">
                <a:solidFill>
                  <a:schemeClr val="tx1"/>
                </a:solidFill>
                <a:latin typeface="Times New Roman" pitchFamily="18" charset="0"/>
              </a:defRPr>
            </a:lvl1pPr>
            <a:lvl2pPr marL="742950" indent="-285750" eaLnBrk="0" hangingPunct="0">
              <a:defRPr sz="4400">
                <a:solidFill>
                  <a:schemeClr val="tx1"/>
                </a:solidFill>
                <a:latin typeface="Times New Roman" pitchFamily="18" charset="0"/>
              </a:defRPr>
            </a:lvl2pPr>
            <a:lvl3pPr marL="1143000" indent="-228600" eaLnBrk="0" hangingPunct="0">
              <a:defRPr sz="4400">
                <a:solidFill>
                  <a:schemeClr val="tx1"/>
                </a:solidFill>
                <a:latin typeface="Times New Roman" pitchFamily="18" charset="0"/>
              </a:defRPr>
            </a:lvl3pPr>
            <a:lvl4pPr marL="1600200" indent="-228600" eaLnBrk="0" hangingPunct="0">
              <a:defRPr sz="4400">
                <a:solidFill>
                  <a:schemeClr val="tx1"/>
                </a:solidFill>
                <a:latin typeface="Times New Roman" pitchFamily="18" charset="0"/>
              </a:defRPr>
            </a:lvl4pPr>
            <a:lvl5pPr marL="2057400" indent="-228600" eaLnBrk="0" hangingPunct="0">
              <a:defRPr sz="4400">
                <a:solidFill>
                  <a:schemeClr val="tx1"/>
                </a:solidFill>
                <a:latin typeface="Times New Roman" pitchFamily="18" charset="0"/>
              </a:defRPr>
            </a:lvl5pPr>
            <a:lvl6pPr marL="2514600" indent="-228600" eaLnBrk="0" fontAlgn="base" hangingPunct="0">
              <a:spcBef>
                <a:spcPct val="0"/>
              </a:spcBef>
              <a:spcAft>
                <a:spcPct val="0"/>
              </a:spcAft>
              <a:defRPr sz="4400">
                <a:solidFill>
                  <a:schemeClr val="tx1"/>
                </a:solidFill>
                <a:latin typeface="Times New Roman" pitchFamily="18" charset="0"/>
              </a:defRPr>
            </a:lvl6pPr>
            <a:lvl7pPr marL="2971800" indent="-228600" eaLnBrk="0" fontAlgn="base" hangingPunct="0">
              <a:spcBef>
                <a:spcPct val="0"/>
              </a:spcBef>
              <a:spcAft>
                <a:spcPct val="0"/>
              </a:spcAft>
              <a:defRPr sz="4400">
                <a:solidFill>
                  <a:schemeClr val="tx1"/>
                </a:solidFill>
                <a:latin typeface="Times New Roman" pitchFamily="18" charset="0"/>
              </a:defRPr>
            </a:lvl7pPr>
            <a:lvl8pPr marL="3429000" indent="-228600" eaLnBrk="0" fontAlgn="base" hangingPunct="0">
              <a:spcBef>
                <a:spcPct val="0"/>
              </a:spcBef>
              <a:spcAft>
                <a:spcPct val="0"/>
              </a:spcAft>
              <a:defRPr sz="4400">
                <a:solidFill>
                  <a:schemeClr val="tx1"/>
                </a:solidFill>
                <a:latin typeface="Times New Roman" pitchFamily="18" charset="0"/>
              </a:defRPr>
            </a:lvl8pPr>
            <a:lvl9pPr marL="3886200" indent="-228600" eaLnBrk="0" fontAlgn="base" hangingPunct="0">
              <a:spcBef>
                <a:spcPct val="0"/>
              </a:spcBef>
              <a:spcAft>
                <a:spcPct val="0"/>
              </a:spcAft>
              <a:defRPr sz="4400">
                <a:solidFill>
                  <a:schemeClr val="tx1"/>
                </a:solidFill>
                <a:latin typeface="Times New Roman" pitchFamily="18" charset="0"/>
              </a:defRPr>
            </a:lvl9pPr>
          </a:lstStyle>
          <a:p>
            <a:pPr eaLnBrk="1" hangingPunct="1"/>
            <a:fld id="{3F4E0069-2751-4435-817E-EE4DF1C90984}" type="slidenum">
              <a:rPr lang="en-US" sz="1200" smtClean="0"/>
              <a:pPr eaLnBrk="1" hangingPunct="1"/>
              <a:t>32</a:t>
            </a:fld>
            <a:endParaRPr lang="en-US" sz="1200" dirty="0"/>
          </a:p>
        </p:txBody>
      </p:sp>
      <p:sp>
        <p:nvSpPr>
          <p:cNvPr id="106499" name="Rectangle 2"/>
          <p:cNvSpPr>
            <a:spLocks noGrp="1" noRot="1" noChangeAspect="1" noChangeArrowheads="1" noTextEdit="1"/>
          </p:cNvSpPr>
          <p:nvPr>
            <p:ph type="sldImg"/>
          </p:nvPr>
        </p:nvSpPr>
        <p:spPr>
          <a:ln/>
        </p:spPr>
      </p:sp>
      <p:sp>
        <p:nvSpPr>
          <p:cNvPr id="10650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fontScale="85000" lnSpcReduction="20000"/>
          </a:bodyPr>
          <a:lstStyle/>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Once plan has been translated into IT and information security objectives and tactical and operational plans information security implementation can begin, and it is typically accomplished in one of two ways:</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 bottom-up—a grassroots effort in which systems and network administrators attempt to improve the security of their systems</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 top-down—a formal program, proposed and coordinated by high-level managers with executive management support to provide resources; give direction; issue policies, procedures, and processes; dictate the goals and expected outcomes of the project; and determine who is accountable for each of the required actions</a:t>
            </a:r>
          </a:p>
          <a:p>
            <a:pPr eaLnBrk="1" hangingPunct="1">
              <a:lnSpc>
                <a:spcPct val="90000"/>
              </a:lnSpc>
            </a:pPr>
            <a:endParaRPr lang="en-US" dirty="0"/>
          </a:p>
        </p:txBody>
      </p:sp>
    </p:spTree>
    <p:extLst>
      <p:ext uri="{BB962C8B-B14F-4D97-AF65-F5344CB8AC3E}">
        <p14:creationId xmlns:p14="http://schemas.microsoft.com/office/powerpoint/2010/main" val="5101622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400">
                <a:solidFill>
                  <a:schemeClr val="tx1"/>
                </a:solidFill>
                <a:latin typeface="Times New Roman" pitchFamily="18" charset="0"/>
              </a:defRPr>
            </a:lvl1pPr>
            <a:lvl2pPr marL="742950" indent="-285750" eaLnBrk="0" hangingPunct="0">
              <a:defRPr sz="4400">
                <a:solidFill>
                  <a:schemeClr val="tx1"/>
                </a:solidFill>
                <a:latin typeface="Times New Roman" pitchFamily="18" charset="0"/>
              </a:defRPr>
            </a:lvl2pPr>
            <a:lvl3pPr marL="1143000" indent="-228600" eaLnBrk="0" hangingPunct="0">
              <a:defRPr sz="4400">
                <a:solidFill>
                  <a:schemeClr val="tx1"/>
                </a:solidFill>
                <a:latin typeface="Times New Roman" pitchFamily="18" charset="0"/>
              </a:defRPr>
            </a:lvl3pPr>
            <a:lvl4pPr marL="1600200" indent="-228600" eaLnBrk="0" hangingPunct="0">
              <a:defRPr sz="4400">
                <a:solidFill>
                  <a:schemeClr val="tx1"/>
                </a:solidFill>
                <a:latin typeface="Times New Roman" pitchFamily="18" charset="0"/>
              </a:defRPr>
            </a:lvl4pPr>
            <a:lvl5pPr marL="2057400" indent="-228600" eaLnBrk="0" hangingPunct="0">
              <a:defRPr sz="4400">
                <a:solidFill>
                  <a:schemeClr val="tx1"/>
                </a:solidFill>
                <a:latin typeface="Times New Roman" pitchFamily="18" charset="0"/>
              </a:defRPr>
            </a:lvl5pPr>
            <a:lvl6pPr marL="2514600" indent="-228600" eaLnBrk="0" fontAlgn="base" hangingPunct="0">
              <a:spcBef>
                <a:spcPct val="0"/>
              </a:spcBef>
              <a:spcAft>
                <a:spcPct val="0"/>
              </a:spcAft>
              <a:defRPr sz="4400">
                <a:solidFill>
                  <a:schemeClr val="tx1"/>
                </a:solidFill>
                <a:latin typeface="Times New Roman" pitchFamily="18" charset="0"/>
              </a:defRPr>
            </a:lvl6pPr>
            <a:lvl7pPr marL="2971800" indent="-228600" eaLnBrk="0" fontAlgn="base" hangingPunct="0">
              <a:spcBef>
                <a:spcPct val="0"/>
              </a:spcBef>
              <a:spcAft>
                <a:spcPct val="0"/>
              </a:spcAft>
              <a:defRPr sz="4400">
                <a:solidFill>
                  <a:schemeClr val="tx1"/>
                </a:solidFill>
                <a:latin typeface="Times New Roman" pitchFamily="18" charset="0"/>
              </a:defRPr>
            </a:lvl7pPr>
            <a:lvl8pPr marL="3429000" indent="-228600" eaLnBrk="0" fontAlgn="base" hangingPunct="0">
              <a:spcBef>
                <a:spcPct val="0"/>
              </a:spcBef>
              <a:spcAft>
                <a:spcPct val="0"/>
              </a:spcAft>
              <a:defRPr sz="4400">
                <a:solidFill>
                  <a:schemeClr val="tx1"/>
                </a:solidFill>
                <a:latin typeface="Times New Roman" pitchFamily="18" charset="0"/>
              </a:defRPr>
            </a:lvl8pPr>
            <a:lvl9pPr marL="3886200" indent="-228600" eaLnBrk="0" fontAlgn="base" hangingPunct="0">
              <a:spcBef>
                <a:spcPct val="0"/>
              </a:spcBef>
              <a:spcAft>
                <a:spcPct val="0"/>
              </a:spcAft>
              <a:defRPr sz="4400">
                <a:solidFill>
                  <a:schemeClr val="tx1"/>
                </a:solidFill>
                <a:latin typeface="Times New Roman" pitchFamily="18" charset="0"/>
              </a:defRPr>
            </a:lvl9pPr>
          </a:lstStyle>
          <a:p>
            <a:pPr eaLnBrk="1" hangingPunct="1"/>
            <a:fld id="{D4EA5D5F-4266-405D-ADC1-477D36C1D6EA}" type="slidenum">
              <a:rPr lang="en-US" sz="1200" smtClean="0"/>
              <a:pPr eaLnBrk="1" hangingPunct="1"/>
              <a:t>33</a:t>
            </a:fld>
            <a:endParaRPr lang="en-US" sz="1200" dirty="0"/>
          </a:p>
        </p:txBody>
      </p:sp>
      <p:sp>
        <p:nvSpPr>
          <p:cNvPr id="107523" name="Rectangle 2"/>
          <p:cNvSpPr>
            <a:spLocks noGrp="1" noRot="1" noChangeAspect="1" noChangeArrowheads="1" noTextEdit="1"/>
          </p:cNvSpPr>
          <p:nvPr>
            <p:ph type="sldImg"/>
          </p:nvPr>
        </p:nvSpPr>
        <p:spPr>
          <a:ln/>
        </p:spPr>
      </p:sp>
      <p:sp>
        <p:nvSpPr>
          <p:cNvPr id="10752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fontScale="92500" lnSpcReduction="20000"/>
          </a:bodyPr>
          <a:lstStyle/>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While a number of SDLC models exist, the waterfall model is best suited to describe the </a:t>
            </a:r>
            <a:r>
              <a:rPr kumimoji="0" lang="en-US" sz="2800" b="0" i="0" u="none" strike="noStrike" kern="1200" cap="none" spc="0" normalizeH="0" baseline="0" noProof="0" dirty="0" err="1">
                <a:ln>
                  <a:noFill/>
                </a:ln>
                <a:solidFill>
                  <a:srgbClr val="000000">
                    <a:lumMod val="75000"/>
                    <a:lumOff val="25000"/>
                  </a:srgbClr>
                </a:solidFill>
                <a:effectLst/>
                <a:uLnTx/>
                <a:uFillTx/>
                <a:latin typeface="+mn-lt"/>
                <a:ea typeface="+mn-ea"/>
                <a:cs typeface="+mn-cs"/>
              </a:rPr>
              <a:t>SecSDLC</a:t>
            </a:r>
            <a:endPar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endParaRP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While the two may differ in several specifics, the overall methodologies are similar</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The </a:t>
            </a:r>
            <a:r>
              <a:rPr kumimoji="0" lang="en-US" sz="2800" b="0" i="0" u="none" strike="noStrike" kern="1200" cap="none" spc="0" normalizeH="0" baseline="0" noProof="0" dirty="0" err="1">
                <a:ln>
                  <a:noFill/>
                </a:ln>
                <a:solidFill>
                  <a:srgbClr val="000000">
                    <a:lumMod val="75000"/>
                    <a:lumOff val="25000"/>
                  </a:srgbClr>
                </a:solidFill>
                <a:effectLst/>
                <a:uLnTx/>
                <a:uFillTx/>
                <a:latin typeface="+mn-lt"/>
                <a:ea typeface="+mn-ea"/>
                <a:cs typeface="+mn-cs"/>
              </a:rPr>
              <a:t>SecSDLC</a:t>
            </a: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 process involves the identification of specific threats and the risks that they represent as well as the subsequent design and implementation of specific controls to counter those threats and manage the risk</a:t>
            </a:r>
          </a:p>
          <a:p>
            <a:pPr eaLnBrk="1" hangingPunct="1"/>
            <a:endParaRPr lang="en-US" dirty="0"/>
          </a:p>
        </p:txBody>
      </p:sp>
    </p:spTree>
    <p:extLst>
      <p:ext uri="{BB962C8B-B14F-4D97-AF65-F5344CB8AC3E}">
        <p14:creationId xmlns:p14="http://schemas.microsoft.com/office/powerpoint/2010/main" val="190964632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Slide Image Placeholder 1"/>
          <p:cNvSpPr>
            <a:spLocks noGrp="1" noRot="1" noChangeAspect="1" noTextEdit="1"/>
          </p:cNvSpPr>
          <p:nvPr>
            <p:ph type="sldImg"/>
          </p:nvPr>
        </p:nvSpPr>
        <p:spPr>
          <a:ln/>
        </p:spPr>
      </p:sp>
      <p:sp>
        <p:nvSpPr>
          <p:cNvPr id="10957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fontScale="25000" lnSpcReduction="20000"/>
          </a:bodyPr>
          <a:lstStyle/>
          <a:p>
            <a:r>
              <a:rPr lang="en-US" sz="2800" b="1" dirty="0" err="1"/>
              <a:t>DevSecOps</a:t>
            </a:r>
            <a:endParaRPr lang="en-US" sz="2800" b="1" dirty="0"/>
          </a:p>
          <a:p>
            <a:endParaRPr lang="en-US" sz="2800" dirty="0"/>
          </a:p>
          <a:p>
            <a:r>
              <a:rPr lang="en-US" sz="2800" dirty="0"/>
              <a:t>Traditional:</a:t>
            </a:r>
            <a:br>
              <a:rPr lang="en-US" sz="2800" dirty="0"/>
            </a:br>
            <a:r>
              <a:rPr lang="en-US" sz="2800" dirty="0"/>
              <a:t>Security after development.</a:t>
            </a:r>
          </a:p>
          <a:p>
            <a:endParaRPr lang="en-US" sz="2800" dirty="0"/>
          </a:p>
          <a:p>
            <a:r>
              <a:rPr lang="en-US" sz="2800" dirty="0"/>
              <a:t>Modern:</a:t>
            </a:r>
            <a:br>
              <a:rPr lang="en-US" sz="2800" dirty="0"/>
            </a:br>
            <a:r>
              <a:rPr lang="en-US" sz="2800" dirty="0"/>
              <a:t>Security integrated throughout development.</a:t>
            </a:r>
          </a:p>
          <a:p>
            <a:pPr eaLnBrk="1" hangingPunct="1"/>
            <a:endParaRPr kumimoji="0" lang="en-US" sz="2800" b="1" i="0" u="none" strike="noStrike" kern="1200" cap="none" spc="0" normalizeH="0" baseline="0" noProof="0" dirty="0">
              <a:ln>
                <a:noFill/>
              </a:ln>
              <a:solidFill>
                <a:srgbClr val="055C91"/>
              </a:solidFill>
              <a:effectLst/>
              <a:uLnTx/>
              <a:uFillTx/>
              <a:latin typeface="Calibri Light"/>
              <a:ea typeface="+mj-ea"/>
              <a:cs typeface="+mj-cs"/>
            </a:endParaRPr>
          </a:p>
          <a:p>
            <a:pPr eaLnBrk="1" hangingPunct="1"/>
            <a:r>
              <a:rPr lang="en-US" sz="2800" dirty="0"/>
              <a:t>Is the traditional waterfall approach still appropriate for cybersecurity projects?</a:t>
            </a:r>
          </a:p>
          <a:p>
            <a:pPr eaLnBrk="1" hangingPunct="1"/>
            <a:endParaRPr kumimoji="0" lang="en-US" sz="2800" b="1" i="0" u="none" strike="noStrike" kern="1200" cap="none" spc="0" normalizeH="0" baseline="0" noProof="0" dirty="0">
              <a:ln>
                <a:noFill/>
              </a:ln>
              <a:solidFill>
                <a:srgbClr val="055C91"/>
              </a:solidFill>
              <a:effectLst/>
              <a:uLnTx/>
              <a:uFillTx/>
              <a:latin typeface="Calibri Light"/>
              <a:ea typeface="+mj-ea"/>
              <a:cs typeface="+mj-cs"/>
            </a:endParaRPr>
          </a:p>
          <a:p>
            <a:r>
              <a:rPr lang="en-US" sz="2800" dirty="0"/>
              <a:t>Depends.</a:t>
            </a:r>
          </a:p>
          <a:p>
            <a:r>
              <a:rPr lang="en-US" sz="2800" dirty="0"/>
              <a:t>Governance-heavy projects may still benefit from waterfall.</a:t>
            </a:r>
          </a:p>
          <a:p>
            <a:r>
              <a:rPr lang="en-US" sz="2800" dirty="0"/>
              <a:t>Cloud and agile environments increasingly use </a:t>
            </a:r>
            <a:r>
              <a:rPr lang="en-US" sz="2800" dirty="0" err="1"/>
              <a:t>DevSecOps</a:t>
            </a:r>
            <a:r>
              <a:rPr lang="en-US" sz="2800" dirty="0"/>
              <a:t> (</a:t>
            </a:r>
            <a:r>
              <a:rPr lang="en-GB" sz="2800" dirty="0"/>
              <a:t>Development, Security, and Operations)</a:t>
            </a:r>
            <a:r>
              <a:rPr lang="en-US" sz="2800" dirty="0"/>
              <a:t>. This integrates security into every phase of the software lifecycle. By "shifting security left," it automates checks and makes security a shared team responsibility, replacing slow, </a:t>
            </a:r>
            <a:r>
              <a:rPr lang="en-US" sz="2800" b="1" dirty="0"/>
              <a:t>traditional bolt-on methods</a:t>
            </a:r>
            <a:r>
              <a:rPr lang="en-US" sz="2800" dirty="0"/>
              <a:t>. This boosts delivery speed while reducing risks and vulnerabilities</a:t>
            </a:r>
          </a:p>
          <a:p>
            <a:pPr eaLnBrk="1" hangingPunct="1"/>
            <a:endParaRPr kumimoji="0" lang="en-US" sz="2800" b="1" i="0" u="none" strike="noStrike" kern="1200" cap="none" spc="0" normalizeH="0" baseline="0" noProof="0" dirty="0">
              <a:ln>
                <a:noFill/>
              </a:ln>
              <a:solidFill>
                <a:srgbClr val="055C91"/>
              </a:solidFill>
              <a:effectLst/>
              <a:uLnTx/>
              <a:uFillTx/>
              <a:latin typeface="Calibri Light"/>
              <a:ea typeface="+mj-ea"/>
              <a:cs typeface="+mj-cs"/>
            </a:endParaRPr>
          </a:p>
          <a:p>
            <a:pPr eaLnBrk="1" hangingPunct="1"/>
            <a:endParaRPr kumimoji="0" lang="en-US" sz="2800" b="1" i="0" u="none" strike="noStrike" kern="1200" cap="none" spc="0" normalizeH="0" baseline="0" noProof="0" dirty="0">
              <a:ln>
                <a:noFill/>
              </a:ln>
              <a:solidFill>
                <a:srgbClr val="055C91"/>
              </a:solidFill>
              <a:effectLst/>
              <a:uLnTx/>
              <a:uFillTx/>
              <a:latin typeface="Calibri Light"/>
              <a:ea typeface="+mj-ea"/>
              <a:cs typeface="+mj-cs"/>
            </a:endParaRPr>
          </a:p>
          <a:p>
            <a:pPr eaLnBrk="1" hangingPunct="1"/>
            <a:r>
              <a:rPr kumimoji="0" lang="en-US" sz="2800" b="1" i="0" u="none" strike="noStrike" kern="1200" cap="none" spc="0" normalizeH="0" baseline="0" noProof="0" dirty="0">
                <a:ln>
                  <a:noFill/>
                </a:ln>
                <a:solidFill>
                  <a:srgbClr val="055C91"/>
                </a:solidFill>
                <a:effectLst/>
                <a:uLnTx/>
                <a:uFillTx/>
                <a:latin typeface="Calibri Light"/>
                <a:ea typeface="+mj-ea"/>
                <a:cs typeface="+mj-cs"/>
              </a:rPr>
              <a:t>Investigation in the </a:t>
            </a:r>
            <a:r>
              <a:rPr kumimoji="0" lang="en-US" sz="2800" b="1" i="0" u="none" strike="noStrike" kern="1200" cap="none" spc="0" normalizeH="0" baseline="0" noProof="0" dirty="0" err="1">
                <a:ln>
                  <a:noFill/>
                </a:ln>
                <a:solidFill>
                  <a:srgbClr val="055C91"/>
                </a:solidFill>
                <a:effectLst/>
                <a:uLnTx/>
                <a:uFillTx/>
                <a:latin typeface="Calibri Light"/>
                <a:ea typeface="+mj-ea"/>
                <a:cs typeface="+mj-cs"/>
              </a:rPr>
              <a:t>SecSDLC</a:t>
            </a:r>
            <a:r>
              <a:rPr kumimoji="0" lang="en-US" sz="2800" b="1" i="0" u="none" strike="noStrike" kern="1200" cap="none" spc="0" normalizeH="0" baseline="0" noProof="0" dirty="0">
                <a:ln>
                  <a:noFill/>
                </a:ln>
                <a:solidFill>
                  <a:srgbClr val="055C91"/>
                </a:solidFill>
                <a:effectLst/>
                <a:uLnTx/>
                <a:uFillTx/>
                <a:latin typeface="Calibri Light"/>
                <a:ea typeface="+mj-ea"/>
                <a:cs typeface="+mj-cs"/>
              </a:rPr>
              <a:t>:</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Often begins as directive from management specifying the process, outcomes, and goals of the project and its budget </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Frequently begins with the affirmation or creation of security policies</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Teams assembled to analyze problems, define scope, specify goals, and identify constraints </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A feasibility analysis determines whether the organization has the resources and commitment to conduct a successful security analysis and design</a:t>
            </a:r>
          </a:p>
          <a:p>
            <a:pPr eaLnBrk="1" hangingPunct="1"/>
            <a:endParaRPr lang="en-US" dirty="0"/>
          </a:p>
          <a:p>
            <a:pPr eaLnBrk="1" hangingPunct="1"/>
            <a:r>
              <a:rPr lang="en-US" b="1" dirty="0"/>
              <a:t>Analysis in the </a:t>
            </a:r>
            <a:r>
              <a:rPr lang="en-US" b="1" dirty="0" err="1"/>
              <a:t>SecSDLC</a:t>
            </a:r>
            <a:r>
              <a:rPr lang="en-US" b="1" dirty="0"/>
              <a:t>:</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A preliminary analysis of existing security policies or programs is prepared along with known threats and associated controls</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Includes an analysis of relevant legal issues that could affect the design of the security solution </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Risk management, the process of identifying, assessing, and evaluating the levels of risk an organization faces—specifically, the threats to the organization’s security and to the information stored and processed by the organization, also begins in this stage</a:t>
            </a:r>
          </a:p>
          <a:p>
            <a:pPr eaLnBrk="1" hangingPunct="1"/>
            <a:endParaRPr kumimoji="0" lang="en-US" sz="2800" b="1" i="0" u="none" strike="noStrike" kern="1200" cap="none" spc="0" normalizeH="0" baseline="0" noProof="0" dirty="0">
              <a:ln>
                <a:noFill/>
              </a:ln>
              <a:solidFill>
                <a:srgbClr val="055C91"/>
              </a:solidFill>
              <a:effectLst/>
              <a:uLnTx/>
              <a:uFillTx/>
              <a:latin typeface="Calibri Light"/>
              <a:ea typeface="+mj-ea"/>
              <a:cs typeface="+mj-cs"/>
            </a:endParaRPr>
          </a:p>
          <a:p>
            <a:pPr eaLnBrk="1" hangingPunct="1"/>
            <a:r>
              <a:rPr kumimoji="0" lang="en-US" sz="2800" b="1" i="0" u="none" strike="noStrike" kern="1200" cap="none" spc="0" normalizeH="0" baseline="0" noProof="0" dirty="0">
                <a:ln>
                  <a:noFill/>
                </a:ln>
                <a:solidFill>
                  <a:srgbClr val="055C91"/>
                </a:solidFill>
                <a:effectLst/>
                <a:uLnTx/>
                <a:uFillTx/>
                <a:latin typeface="Calibri Light"/>
                <a:ea typeface="+mj-ea"/>
                <a:cs typeface="+mj-cs"/>
              </a:rPr>
              <a:t>Design in the </a:t>
            </a:r>
            <a:r>
              <a:rPr kumimoji="0" lang="en-US" sz="2800" b="1" i="0" u="none" strike="noStrike" kern="1200" cap="none" spc="0" normalizeH="0" baseline="0" noProof="0" dirty="0" err="1">
                <a:ln>
                  <a:noFill/>
                </a:ln>
                <a:solidFill>
                  <a:srgbClr val="055C91"/>
                </a:solidFill>
                <a:effectLst/>
                <a:uLnTx/>
                <a:uFillTx/>
                <a:latin typeface="Calibri Light"/>
                <a:ea typeface="+mj-ea"/>
                <a:cs typeface="+mj-cs"/>
              </a:rPr>
              <a:t>SecSDLC</a:t>
            </a:r>
            <a:r>
              <a:rPr kumimoji="0" lang="en-US" sz="2800" b="1" i="0" u="none" strike="noStrike" kern="1200" cap="none" spc="0" normalizeH="0" baseline="0" noProof="0" dirty="0">
                <a:ln>
                  <a:noFill/>
                </a:ln>
                <a:solidFill>
                  <a:srgbClr val="055C91"/>
                </a:solidFill>
                <a:effectLst/>
                <a:uLnTx/>
                <a:uFillTx/>
                <a:latin typeface="Calibri Light"/>
                <a:ea typeface="+mj-ea"/>
                <a:cs typeface="+mj-cs"/>
              </a:rPr>
              <a:t>:</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The design phase actually consists of two distinct phases:</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In the logical design phase, team members create and develop a blueprint for security, and examine and implement key policies </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In the physical design phase, team members evaluate the technology needed to support the security blueprint, generate alternative solutions, and agree upon a final design</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The formulation of the controls and safeguards used to protect information from attacks by threats</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The creation of essential preparedness documents</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Physical security, which requires the design, implementation, and maintenance of countermeasures to protect the physical resources of an organization</a:t>
            </a:r>
          </a:p>
          <a:p>
            <a:pPr eaLnBrk="1" hangingPunct="1"/>
            <a:endParaRPr kumimoji="0" lang="en-US" sz="2800" b="1" i="0" u="none" strike="noStrike" kern="1200" cap="none" spc="0" normalizeH="0" baseline="0" noProof="0" dirty="0">
              <a:ln>
                <a:noFill/>
              </a:ln>
              <a:solidFill>
                <a:srgbClr val="055C91"/>
              </a:solidFill>
              <a:effectLst/>
              <a:uLnTx/>
              <a:uFillTx/>
              <a:latin typeface="Calibri Light"/>
              <a:ea typeface="+mj-ea"/>
              <a:cs typeface="+mj-cs"/>
            </a:endParaRPr>
          </a:p>
          <a:p>
            <a:pPr eaLnBrk="1" hangingPunct="1"/>
            <a:r>
              <a:rPr kumimoji="0" lang="en-US" sz="2800" b="1" i="0" u="none" strike="noStrike" kern="1200" cap="none" spc="0" normalizeH="0" baseline="0" noProof="0" dirty="0">
                <a:ln>
                  <a:noFill/>
                </a:ln>
                <a:solidFill>
                  <a:srgbClr val="055C91"/>
                </a:solidFill>
                <a:effectLst/>
                <a:uLnTx/>
                <a:uFillTx/>
                <a:latin typeface="Calibri Light"/>
                <a:ea typeface="+mj-ea"/>
                <a:cs typeface="+mj-cs"/>
              </a:rPr>
              <a:t>Implementation in the </a:t>
            </a:r>
            <a:r>
              <a:rPr kumimoji="0" lang="en-US" sz="2800" b="1" i="0" u="none" strike="noStrike" kern="1200" cap="none" spc="0" normalizeH="0" baseline="0" noProof="0" dirty="0" err="1">
                <a:ln>
                  <a:noFill/>
                </a:ln>
                <a:solidFill>
                  <a:srgbClr val="055C91"/>
                </a:solidFill>
                <a:effectLst/>
                <a:uLnTx/>
                <a:uFillTx/>
                <a:latin typeface="Calibri Light"/>
                <a:ea typeface="+mj-ea"/>
                <a:cs typeface="+mj-cs"/>
              </a:rPr>
              <a:t>SecSDLC</a:t>
            </a:r>
            <a:r>
              <a:rPr kumimoji="0" lang="en-US" sz="2800" b="1" i="0" u="none" strike="noStrike" kern="1200" cap="none" spc="0" normalizeH="0" baseline="0" noProof="0" dirty="0">
                <a:ln>
                  <a:noFill/>
                </a:ln>
                <a:solidFill>
                  <a:srgbClr val="055C91"/>
                </a:solidFill>
                <a:effectLst/>
                <a:uLnTx/>
                <a:uFillTx/>
                <a:latin typeface="Calibri Light"/>
                <a:ea typeface="+mj-ea"/>
                <a:cs typeface="+mj-cs"/>
              </a:rPr>
              <a:t>:</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The security solutions are acquired, tested, implemented, and retested</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Personnel issues are evaluated and specific training and education programs conducted</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Perhaps the most important element of the implementation phase is the management of the project plan:</a:t>
            </a:r>
          </a:p>
          <a:p>
            <a:pPr marL="685800" marR="0" lvl="1" indent="-457200" algn="l" defTabSz="914400" rtl="0" eaLnBrk="1" fontAlgn="auto" latinLnBrk="0" hangingPunct="1">
              <a:lnSpc>
                <a:spcPct val="95000"/>
              </a:lnSpc>
              <a:spcBef>
                <a:spcPts val="600"/>
              </a:spcBef>
              <a:spcAft>
                <a:spcPts val="0"/>
              </a:spcAft>
              <a:buClr>
                <a:srgbClr val="0D3857"/>
              </a:buClr>
              <a:buSzTx/>
              <a:buFont typeface="+mj-lt"/>
              <a:buAutoNum type="arabicPeriod"/>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Planning the project</a:t>
            </a:r>
          </a:p>
          <a:p>
            <a:pPr marL="685800" marR="0" lvl="1" indent="-457200" algn="l" defTabSz="914400" rtl="0" eaLnBrk="1" fontAlgn="auto" latinLnBrk="0" hangingPunct="1">
              <a:lnSpc>
                <a:spcPct val="95000"/>
              </a:lnSpc>
              <a:spcBef>
                <a:spcPts val="600"/>
              </a:spcBef>
              <a:spcAft>
                <a:spcPts val="0"/>
              </a:spcAft>
              <a:buClr>
                <a:srgbClr val="0D3857"/>
              </a:buClr>
              <a:buSzTx/>
              <a:buFont typeface="+mj-lt"/>
              <a:buAutoNum type="arabicPeriod"/>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Supervising the tasks and action steps within the project</a:t>
            </a:r>
          </a:p>
          <a:p>
            <a:pPr marL="685800" marR="0" lvl="1" indent="-457200" algn="l" defTabSz="914400" rtl="0" eaLnBrk="1" fontAlgn="auto" latinLnBrk="0" hangingPunct="1">
              <a:lnSpc>
                <a:spcPct val="95000"/>
              </a:lnSpc>
              <a:spcBef>
                <a:spcPts val="600"/>
              </a:spcBef>
              <a:spcAft>
                <a:spcPts val="0"/>
              </a:spcAft>
              <a:buClr>
                <a:srgbClr val="0D3857"/>
              </a:buClr>
              <a:buSzTx/>
              <a:buFont typeface="+mj-lt"/>
              <a:buAutoNum type="arabicPeriod"/>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Wrapping up the project</a:t>
            </a:r>
          </a:p>
          <a:p>
            <a:pPr eaLnBrk="1" hangingPunct="1"/>
            <a:endParaRPr lang="en-US" b="1" dirty="0"/>
          </a:p>
        </p:txBody>
      </p:sp>
      <p:sp>
        <p:nvSpPr>
          <p:cNvPr id="10957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400">
                <a:solidFill>
                  <a:schemeClr val="tx1"/>
                </a:solidFill>
                <a:latin typeface="Times New Roman" pitchFamily="18" charset="0"/>
              </a:defRPr>
            </a:lvl1pPr>
            <a:lvl2pPr marL="742950" indent="-285750" eaLnBrk="0" hangingPunct="0">
              <a:defRPr sz="4400">
                <a:solidFill>
                  <a:schemeClr val="tx1"/>
                </a:solidFill>
                <a:latin typeface="Times New Roman" pitchFamily="18" charset="0"/>
              </a:defRPr>
            </a:lvl2pPr>
            <a:lvl3pPr marL="1143000" indent="-228600" eaLnBrk="0" hangingPunct="0">
              <a:defRPr sz="4400">
                <a:solidFill>
                  <a:schemeClr val="tx1"/>
                </a:solidFill>
                <a:latin typeface="Times New Roman" pitchFamily="18" charset="0"/>
              </a:defRPr>
            </a:lvl3pPr>
            <a:lvl4pPr marL="1600200" indent="-228600" eaLnBrk="0" hangingPunct="0">
              <a:defRPr sz="4400">
                <a:solidFill>
                  <a:schemeClr val="tx1"/>
                </a:solidFill>
                <a:latin typeface="Times New Roman" pitchFamily="18" charset="0"/>
              </a:defRPr>
            </a:lvl4pPr>
            <a:lvl5pPr marL="2057400" indent="-228600" eaLnBrk="0" hangingPunct="0">
              <a:defRPr sz="4400">
                <a:solidFill>
                  <a:schemeClr val="tx1"/>
                </a:solidFill>
                <a:latin typeface="Times New Roman" pitchFamily="18" charset="0"/>
              </a:defRPr>
            </a:lvl5pPr>
            <a:lvl6pPr marL="2514600" indent="-228600" eaLnBrk="0" fontAlgn="base" hangingPunct="0">
              <a:spcBef>
                <a:spcPct val="0"/>
              </a:spcBef>
              <a:spcAft>
                <a:spcPct val="0"/>
              </a:spcAft>
              <a:defRPr sz="4400">
                <a:solidFill>
                  <a:schemeClr val="tx1"/>
                </a:solidFill>
                <a:latin typeface="Times New Roman" pitchFamily="18" charset="0"/>
              </a:defRPr>
            </a:lvl6pPr>
            <a:lvl7pPr marL="2971800" indent="-228600" eaLnBrk="0" fontAlgn="base" hangingPunct="0">
              <a:spcBef>
                <a:spcPct val="0"/>
              </a:spcBef>
              <a:spcAft>
                <a:spcPct val="0"/>
              </a:spcAft>
              <a:defRPr sz="4400">
                <a:solidFill>
                  <a:schemeClr val="tx1"/>
                </a:solidFill>
                <a:latin typeface="Times New Roman" pitchFamily="18" charset="0"/>
              </a:defRPr>
            </a:lvl7pPr>
            <a:lvl8pPr marL="3429000" indent="-228600" eaLnBrk="0" fontAlgn="base" hangingPunct="0">
              <a:spcBef>
                <a:spcPct val="0"/>
              </a:spcBef>
              <a:spcAft>
                <a:spcPct val="0"/>
              </a:spcAft>
              <a:defRPr sz="4400">
                <a:solidFill>
                  <a:schemeClr val="tx1"/>
                </a:solidFill>
                <a:latin typeface="Times New Roman" pitchFamily="18" charset="0"/>
              </a:defRPr>
            </a:lvl8pPr>
            <a:lvl9pPr marL="3886200" indent="-228600" eaLnBrk="0" fontAlgn="base" hangingPunct="0">
              <a:spcBef>
                <a:spcPct val="0"/>
              </a:spcBef>
              <a:spcAft>
                <a:spcPct val="0"/>
              </a:spcAft>
              <a:defRPr sz="4400">
                <a:solidFill>
                  <a:schemeClr val="tx1"/>
                </a:solidFill>
                <a:latin typeface="Times New Roman" pitchFamily="18" charset="0"/>
              </a:defRPr>
            </a:lvl9pPr>
          </a:lstStyle>
          <a:p>
            <a:pPr eaLnBrk="1" hangingPunct="1"/>
            <a:fld id="{D8CB2D4F-6A4C-4F32-9882-972DD4ADED4F}" type="slidenum">
              <a:rPr lang="en-US" sz="1200" smtClean="0"/>
              <a:pPr eaLnBrk="1" hangingPunct="1"/>
              <a:t>34</a:t>
            </a:fld>
            <a:endParaRPr lang="en-US" sz="1200" dirty="0"/>
          </a:p>
        </p:txBody>
      </p:sp>
    </p:spTree>
    <p:extLst>
      <p:ext uri="{BB962C8B-B14F-4D97-AF65-F5344CB8AC3E}">
        <p14:creationId xmlns:p14="http://schemas.microsoft.com/office/powerpoint/2010/main" val="199098155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400">
                <a:solidFill>
                  <a:schemeClr val="tx1"/>
                </a:solidFill>
                <a:latin typeface="Times New Roman" pitchFamily="18" charset="0"/>
              </a:defRPr>
            </a:lvl1pPr>
            <a:lvl2pPr marL="742950" indent="-285750" eaLnBrk="0" hangingPunct="0">
              <a:defRPr sz="4400">
                <a:solidFill>
                  <a:schemeClr val="tx1"/>
                </a:solidFill>
                <a:latin typeface="Times New Roman" pitchFamily="18" charset="0"/>
              </a:defRPr>
            </a:lvl2pPr>
            <a:lvl3pPr marL="1143000" indent="-228600" eaLnBrk="0" hangingPunct="0">
              <a:defRPr sz="4400">
                <a:solidFill>
                  <a:schemeClr val="tx1"/>
                </a:solidFill>
                <a:latin typeface="Times New Roman" pitchFamily="18" charset="0"/>
              </a:defRPr>
            </a:lvl3pPr>
            <a:lvl4pPr marL="1600200" indent="-228600" eaLnBrk="0" hangingPunct="0">
              <a:defRPr sz="4400">
                <a:solidFill>
                  <a:schemeClr val="tx1"/>
                </a:solidFill>
                <a:latin typeface="Times New Roman" pitchFamily="18" charset="0"/>
              </a:defRPr>
            </a:lvl4pPr>
            <a:lvl5pPr marL="2057400" indent="-228600" eaLnBrk="0" hangingPunct="0">
              <a:defRPr sz="4400">
                <a:solidFill>
                  <a:schemeClr val="tx1"/>
                </a:solidFill>
                <a:latin typeface="Times New Roman" pitchFamily="18" charset="0"/>
              </a:defRPr>
            </a:lvl5pPr>
            <a:lvl6pPr marL="2514600" indent="-228600" eaLnBrk="0" fontAlgn="base" hangingPunct="0">
              <a:spcBef>
                <a:spcPct val="0"/>
              </a:spcBef>
              <a:spcAft>
                <a:spcPct val="0"/>
              </a:spcAft>
              <a:defRPr sz="4400">
                <a:solidFill>
                  <a:schemeClr val="tx1"/>
                </a:solidFill>
                <a:latin typeface="Times New Roman" pitchFamily="18" charset="0"/>
              </a:defRPr>
            </a:lvl6pPr>
            <a:lvl7pPr marL="2971800" indent="-228600" eaLnBrk="0" fontAlgn="base" hangingPunct="0">
              <a:spcBef>
                <a:spcPct val="0"/>
              </a:spcBef>
              <a:spcAft>
                <a:spcPct val="0"/>
              </a:spcAft>
              <a:defRPr sz="4400">
                <a:solidFill>
                  <a:schemeClr val="tx1"/>
                </a:solidFill>
                <a:latin typeface="Times New Roman" pitchFamily="18" charset="0"/>
              </a:defRPr>
            </a:lvl7pPr>
            <a:lvl8pPr marL="3429000" indent="-228600" eaLnBrk="0" fontAlgn="base" hangingPunct="0">
              <a:spcBef>
                <a:spcPct val="0"/>
              </a:spcBef>
              <a:spcAft>
                <a:spcPct val="0"/>
              </a:spcAft>
              <a:defRPr sz="4400">
                <a:solidFill>
                  <a:schemeClr val="tx1"/>
                </a:solidFill>
                <a:latin typeface="Times New Roman" pitchFamily="18" charset="0"/>
              </a:defRPr>
            </a:lvl8pPr>
            <a:lvl9pPr marL="3886200" indent="-228600" eaLnBrk="0" fontAlgn="base" hangingPunct="0">
              <a:spcBef>
                <a:spcPct val="0"/>
              </a:spcBef>
              <a:spcAft>
                <a:spcPct val="0"/>
              </a:spcAft>
              <a:defRPr sz="4400">
                <a:solidFill>
                  <a:schemeClr val="tx1"/>
                </a:solidFill>
                <a:latin typeface="Times New Roman" pitchFamily="18" charset="0"/>
              </a:defRPr>
            </a:lvl9pPr>
          </a:lstStyle>
          <a:p>
            <a:pPr eaLnBrk="1" hangingPunct="1"/>
            <a:fld id="{F21B38A0-C609-4654-87EF-9241ED77F741}" type="slidenum">
              <a:rPr lang="en-US" sz="1200" smtClean="0"/>
              <a:pPr eaLnBrk="1" hangingPunct="1"/>
              <a:t>35</a:t>
            </a:fld>
            <a:endParaRPr lang="en-US" sz="1200" dirty="0"/>
          </a:p>
        </p:txBody>
      </p:sp>
      <p:sp>
        <p:nvSpPr>
          <p:cNvPr id="129027" name="Rectangle 2"/>
          <p:cNvSpPr>
            <a:spLocks noGrp="1" noRot="1" noChangeAspect="1" noChangeArrowheads="1" noTextEdit="1"/>
          </p:cNvSpPr>
          <p:nvPr>
            <p:ph type="sldImg"/>
          </p:nvPr>
        </p:nvSpPr>
        <p:spPr>
          <a:ln/>
        </p:spPr>
      </p:sp>
      <p:sp>
        <p:nvSpPr>
          <p:cNvPr id="12902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fontScale="77500" lnSpcReduction="20000"/>
          </a:bodyPr>
          <a:lstStyle/>
          <a:p>
            <a:pPr eaLnBrk="1" hangingPunct="1"/>
            <a:r>
              <a:rPr kumimoji="0" lang="en-US" sz="2800" b="1" i="0" u="none" strike="noStrike" kern="1200" cap="none" spc="0" normalizeH="0" baseline="0" noProof="0" dirty="0">
                <a:ln>
                  <a:noFill/>
                </a:ln>
                <a:solidFill>
                  <a:srgbClr val="055C91"/>
                </a:solidFill>
                <a:effectLst/>
                <a:uLnTx/>
                <a:uFillTx/>
                <a:latin typeface="Calibri Light"/>
                <a:ea typeface="+mj-ea"/>
                <a:cs typeface="+mj-cs"/>
              </a:rPr>
              <a:t>Staffing the InfoSec Function:</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Each organization should examine the options for staffing of the information security function:</a:t>
            </a:r>
          </a:p>
          <a:p>
            <a:pPr marL="685800" marR="0" lvl="1" indent="-457200" algn="l" defTabSz="914400" rtl="0" eaLnBrk="1" fontAlgn="auto" latinLnBrk="0" hangingPunct="1">
              <a:lnSpc>
                <a:spcPct val="95000"/>
              </a:lnSpc>
              <a:spcBef>
                <a:spcPts val="600"/>
              </a:spcBef>
              <a:spcAft>
                <a:spcPts val="0"/>
              </a:spcAft>
              <a:buClr>
                <a:srgbClr val="0D3857"/>
              </a:buClr>
              <a:buSzTx/>
              <a:buFont typeface="+mj-lt"/>
              <a:buAutoNum type="arabicPeriod"/>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The organization must decide how to position and name the security function</a:t>
            </a:r>
          </a:p>
          <a:p>
            <a:pPr marL="685800" marR="0" lvl="1" indent="-457200" algn="l" defTabSz="914400" rtl="0" eaLnBrk="1" fontAlgn="auto" latinLnBrk="0" hangingPunct="1">
              <a:lnSpc>
                <a:spcPct val="95000"/>
              </a:lnSpc>
              <a:spcBef>
                <a:spcPts val="600"/>
              </a:spcBef>
              <a:spcAft>
                <a:spcPts val="0"/>
              </a:spcAft>
              <a:buClr>
                <a:srgbClr val="0D3857"/>
              </a:buClr>
              <a:buSzTx/>
              <a:buFont typeface="+mj-lt"/>
              <a:buAutoNum type="arabicPeriod"/>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The InfoSec community of interest plan for the proper staffing of the information security function</a:t>
            </a:r>
          </a:p>
          <a:p>
            <a:pPr marL="685800" marR="0" lvl="1" indent="-457200" algn="l" defTabSz="914400" rtl="0" eaLnBrk="1" fontAlgn="auto" latinLnBrk="0" hangingPunct="1">
              <a:lnSpc>
                <a:spcPct val="95000"/>
              </a:lnSpc>
              <a:spcBef>
                <a:spcPts val="600"/>
              </a:spcBef>
              <a:spcAft>
                <a:spcPts val="0"/>
              </a:spcAft>
              <a:buClr>
                <a:srgbClr val="0D3857"/>
              </a:buClr>
              <a:buSzTx/>
              <a:buFont typeface="+mj-lt"/>
              <a:buAutoNum type="arabicPeriod"/>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The IT community of interest must understand the impact of information security across every role in IT </a:t>
            </a:r>
          </a:p>
          <a:p>
            <a:pPr marL="685800" marR="0" lvl="1" indent="-457200" algn="l" defTabSz="914400" rtl="0" eaLnBrk="1" fontAlgn="auto" latinLnBrk="0" hangingPunct="1">
              <a:lnSpc>
                <a:spcPct val="95000"/>
              </a:lnSpc>
              <a:spcBef>
                <a:spcPts val="600"/>
              </a:spcBef>
              <a:spcAft>
                <a:spcPts val="0"/>
              </a:spcAft>
              <a:buClr>
                <a:srgbClr val="0D3857"/>
              </a:buClr>
              <a:buSzTx/>
              <a:buFont typeface="+mj-lt"/>
              <a:buAutoNum type="arabicPeriod"/>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Finally, the general management community of interest must work with the InfoSec professionals to integrate solid information security concepts into the personnel management practices of the organization</a:t>
            </a:r>
          </a:p>
          <a:p>
            <a:pPr eaLnBrk="1" hangingPunct="1"/>
            <a:endParaRPr lang="en-US" dirty="0"/>
          </a:p>
        </p:txBody>
      </p:sp>
    </p:spTree>
    <p:extLst>
      <p:ext uri="{BB962C8B-B14F-4D97-AF65-F5344CB8AC3E}">
        <p14:creationId xmlns:p14="http://schemas.microsoft.com/office/powerpoint/2010/main" val="242876178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400">
                <a:solidFill>
                  <a:schemeClr val="tx1"/>
                </a:solidFill>
                <a:latin typeface="Times New Roman" pitchFamily="18" charset="0"/>
              </a:defRPr>
            </a:lvl1pPr>
            <a:lvl2pPr marL="742950" indent="-285750" eaLnBrk="0" hangingPunct="0">
              <a:defRPr sz="4400">
                <a:solidFill>
                  <a:schemeClr val="tx1"/>
                </a:solidFill>
                <a:latin typeface="Times New Roman" pitchFamily="18" charset="0"/>
              </a:defRPr>
            </a:lvl2pPr>
            <a:lvl3pPr marL="1143000" indent="-228600" eaLnBrk="0" hangingPunct="0">
              <a:defRPr sz="4400">
                <a:solidFill>
                  <a:schemeClr val="tx1"/>
                </a:solidFill>
                <a:latin typeface="Times New Roman" pitchFamily="18" charset="0"/>
              </a:defRPr>
            </a:lvl3pPr>
            <a:lvl4pPr marL="1600200" indent="-228600" eaLnBrk="0" hangingPunct="0">
              <a:defRPr sz="4400">
                <a:solidFill>
                  <a:schemeClr val="tx1"/>
                </a:solidFill>
                <a:latin typeface="Times New Roman" pitchFamily="18" charset="0"/>
              </a:defRPr>
            </a:lvl4pPr>
            <a:lvl5pPr marL="2057400" indent="-228600" eaLnBrk="0" hangingPunct="0">
              <a:defRPr sz="4400">
                <a:solidFill>
                  <a:schemeClr val="tx1"/>
                </a:solidFill>
                <a:latin typeface="Times New Roman" pitchFamily="18" charset="0"/>
              </a:defRPr>
            </a:lvl5pPr>
            <a:lvl6pPr marL="2514600" indent="-228600" eaLnBrk="0" fontAlgn="base" hangingPunct="0">
              <a:spcBef>
                <a:spcPct val="0"/>
              </a:spcBef>
              <a:spcAft>
                <a:spcPct val="0"/>
              </a:spcAft>
              <a:defRPr sz="4400">
                <a:solidFill>
                  <a:schemeClr val="tx1"/>
                </a:solidFill>
                <a:latin typeface="Times New Roman" pitchFamily="18" charset="0"/>
              </a:defRPr>
            </a:lvl6pPr>
            <a:lvl7pPr marL="2971800" indent="-228600" eaLnBrk="0" fontAlgn="base" hangingPunct="0">
              <a:spcBef>
                <a:spcPct val="0"/>
              </a:spcBef>
              <a:spcAft>
                <a:spcPct val="0"/>
              </a:spcAft>
              <a:defRPr sz="4400">
                <a:solidFill>
                  <a:schemeClr val="tx1"/>
                </a:solidFill>
                <a:latin typeface="Times New Roman" pitchFamily="18" charset="0"/>
              </a:defRPr>
            </a:lvl7pPr>
            <a:lvl8pPr marL="3429000" indent="-228600" eaLnBrk="0" fontAlgn="base" hangingPunct="0">
              <a:spcBef>
                <a:spcPct val="0"/>
              </a:spcBef>
              <a:spcAft>
                <a:spcPct val="0"/>
              </a:spcAft>
              <a:defRPr sz="4400">
                <a:solidFill>
                  <a:schemeClr val="tx1"/>
                </a:solidFill>
                <a:latin typeface="Times New Roman" pitchFamily="18" charset="0"/>
              </a:defRPr>
            </a:lvl8pPr>
            <a:lvl9pPr marL="3886200" indent="-228600" eaLnBrk="0" fontAlgn="base" hangingPunct="0">
              <a:spcBef>
                <a:spcPct val="0"/>
              </a:spcBef>
              <a:spcAft>
                <a:spcPct val="0"/>
              </a:spcAft>
              <a:defRPr sz="4400">
                <a:solidFill>
                  <a:schemeClr val="tx1"/>
                </a:solidFill>
                <a:latin typeface="Times New Roman" pitchFamily="18" charset="0"/>
              </a:defRPr>
            </a:lvl9pPr>
          </a:lstStyle>
          <a:p>
            <a:pPr eaLnBrk="1" hangingPunct="1"/>
            <a:fld id="{D5879B26-7928-4480-A0FF-94A3E080252E}" type="slidenum">
              <a:rPr lang="en-US" sz="1200" smtClean="0"/>
              <a:pPr eaLnBrk="1" hangingPunct="1"/>
              <a:t>36</a:t>
            </a:fld>
            <a:endParaRPr lang="en-US" sz="1200" dirty="0"/>
          </a:p>
        </p:txBody>
      </p:sp>
      <p:sp>
        <p:nvSpPr>
          <p:cNvPr id="131075" name="Rectangle 2"/>
          <p:cNvSpPr>
            <a:spLocks noGrp="1" noRot="1" noChangeAspect="1" noChangeArrowheads="1" noTextEdit="1"/>
          </p:cNvSpPr>
          <p:nvPr>
            <p:ph type="sldImg"/>
          </p:nvPr>
        </p:nvSpPr>
        <p:spPr>
          <a:ln/>
        </p:spPr>
      </p:sp>
      <p:sp>
        <p:nvSpPr>
          <p:cNvPr id="13107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dirty="0"/>
          </a:p>
        </p:txBody>
      </p:sp>
    </p:spTree>
    <p:extLst>
      <p:ext uri="{BB962C8B-B14F-4D97-AF65-F5344CB8AC3E}">
        <p14:creationId xmlns:p14="http://schemas.microsoft.com/office/powerpoint/2010/main" val="115586321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400">
                <a:solidFill>
                  <a:schemeClr val="tx1"/>
                </a:solidFill>
                <a:latin typeface="Times New Roman" pitchFamily="18" charset="0"/>
              </a:defRPr>
            </a:lvl1pPr>
            <a:lvl2pPr marL="742950" indent="-285750" eaLnBrk="0" hangingPunct="0">
              <a:defRPr sz="4400">
                <a:solidFill>
                  <a:schemeClr val="tx1"/>
                </a:solidFill>
                <a:latin typeface="Times New Roman" pitchFamily="18" charset="0"/>
              </a:defRPr>
            </a:lvl2pPr>
            <a:lvl3pPr marL="1143000" indent="-228600" eaLnBrk="0" hangingPunct="0">
              <a:defRPr sz="4400">
                <a:solidFill>
                  <a:schemeClr val="tx1"/>
                </a:solidFill>
                <a:latin typeface="Times New Roman" pitchFamily="18" charset="0"/>
              </a:defRPr>
            </a:lvl3pPr>
            <a:lvl4pPr marL="1600200" indent="-228600" eaLnBrk="0" hangingPunct="0">
              <a:defRPr sz="4400">
                <a:solidFill>
                  <a:schemeClr val="tx1"/>
                </a:solidFill>
                <a:latin typeface="Times New Roman" pitchFamily="18" charset="0"/>
              </a:defRPr>
            </a:lvl4pPr>
            <a:lvl5pPr marL="2057400" indent="-228600" eaLnBrk="0" hangingPunct="0">
              <a:defRPr sz="4400">
                <a:solidFill>
                  <a:schemeClr val="tx1"/>
                </a:solidFill>
                <a:latin typeface="Times New Roman" pitchFamily="18" charset="0"/>
              </a:defRPr>
            </a:lvl5pPr>
            <a:lvl6pPr marL="2514600" indent="-228600" eaLnBrk="0" fontAlgn="base" hangingPunct="0">
              <a:spcBef>
                <a:spcPct val="0"/>
              </a:spcBef>
              <a:spcAft>
                <a:spcPct val="0"/>
              </a:spcAft>
              <a:defRPr sz="4400">
                <a:solidFill>
                  <a:schemeClr val="tx1"/>
                </a:solidFill>
                <a:latin typeface="Times New Roman" pitchFamily="18" charset="0"/>
              </a:defRPr>
            </a:lvl6pPr>
            <a:lvl7pPr marL="2971800" indent="-228600" eaLnBrk="0" fontAlgn="base" hangingPunct="0">
              <a:spcBef>
                <a:spcPct val="0"/>
              </a:spcBef>
              <a:spcAft>
                <a:spcPct val="0"/>
              </a:spcAft>
              <a:defRPr sz="4400">
                <a:solidFill>
                  <a:schemeClr val="tx1"/>
                </a:solidFill>
                <a:latin typeface="Times New Roman" pitchFamily="18" charset="0"/>
              </a:defRPr>
            </a:lvl7pPr>
            <a:lvl8pPr marL="3429000" indent="-228600" eaLnBrk="0" fontAlgn="base" hangingPunct="0">
              <a:spcBef>
                <a:spcPct val="0"/>
              </a:spcBef>
              <a:spcAft>
                <a:spcPct val="0"/>
              </a:spcAft>
              <a:defRPr sz="4400">
                <a:solidFill>
                  <a:schemeClr val="tx1"/>
                </a:solidFill>
                <a:latin typeface="Times New Roman" pitchFamily="18" charset="0"/>
              </a:defRPr>
            </a:lvl8pPr>
            <a:lvl9pPr marL="3886200" indent="-228600" eaLnBrk="0" fontAlgn="base" hangingPunct="0">
              <a:spcBef>
                <a:spcPct val="0"/>
              </a:spcBef>
              <a:spcAft>
                <a:spcPct val="0"/>
              </a:spcAft>
              <a:defRPr sz="4400">
                <a:solidFill>
                  <a:schemeClr val="tx1"/>
                </a:solidFill>
                <a:latin typeface="Times New Roman" pitchFamily="18" charset="0"/>
              </a:defRPr>
            </a:lvl9pPr>
          </a:lstStyle>
          <a:p>
            <a:pPr eaLnBrk="1" hangingPunct="1"/>
            <a:fld id="{4B5BEBDD-D2EF-417B-BB0B-863B5418361F}" type="slidenum">
              <a:rPr lang="en-US" sz="1200" smtClean="0"/>
              <a:pPr eaLnBrk="1" hangingPunct="1"/>
              <a:t>37</a:t>
            </a:fld>
            <a:endParaRPr lang="en-US" sz="1200" dirty="0"/>
          </a:p>
        </p:txBody>
      </p:sp>
      <p:sp>
        <p:nvSpPr>
          <p:cNvPr id="133123" name="Rectangle 2"/>
          <p:cNvSpPr>
            <a:spLocks noGrp="1" noRot="1" noChangeAspect="1" noChangeArrowheads="1" noTextEdit="1"/>
          </p:cNvSpPr>
          <p:nvPr>
            <p:ph type="sldImg"/>
          </p:nvPr>
        </p:nvSpPr>
        <p:spPr>
          <a:ln/>
        </p:spPr>
      </p:sp>
      <p:sp>
        <p:nvSpPr>
          <p:cNvPr id="13312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dirty="0"/>
          </a:p>
        </p:txBody>
      </p:sp>
    </p:spTree>
    <p:extLst>
      <p:ext uri="{BB962C8B-B14F-4D97-AF65-F5344CB8AC3E}">
        <p14:creationId xmlns:p14="http://schemas.microsoft.com/office/powerpoint/2010/main" val="415547975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Sample Answers</a:t>
            </a:r>
          </a:p>
          <a:p>
            <a:endParaRPr lang="en-GB" dirty="0"/>
          </a:p>
          <a:p>
            <a:r>
              <a:rPr lang="en-GB" dirty="0"/>
              <a:t>Strategic Objectives:</a:t>
            </a:r>
          </a:p>
          <a:p>
            <a:pPr marL="171450" indent="-171450">
              <a:buFont typeface="Arial" panose="020B0604020202020204" pitchFamily="34" charset="0"/>
              <a:buChar char="•"/>
            </a:pPr>
            <a:r>
              <a:rPr lang="en-GB" dirty="0"/>
              <a:t>improve resilience </a:t>
            </a:r>
          </a:p>
          <a:p>
            <a:pPr marL="171450" indent="-171450">
              <a:buFont typeface="Arial" panose="020B0604020202020204" pitchFamily="34" charset="0"/>
              <a:buChar char="•"/>
            </a:pPr>
            <a:r>
              <a:rPr lang="en-GB" dirty="0"/>
              <a:t>reduce risk </a:t>
            </a:r>
          </a:p>
          <a:p>
            <a:pPr marL="171450" indent="-171450">
              <a:buFont typeface="Arial" panose="020B0604020202020204" pitchFamily="34" charset="0"/>
              <a:buChar char="•"/>
            </a:pPr>
            <a:r>
              <a:rPr lang="en-GB" dirty="0"/>
              <a:t>improve compliance </a:t>
            </a:r>
          </a:p>
          <a:p>
            <a:endParaRPr lang="en-GB" dirty="0"/>
          </a:p>
          <a:p>
            <a:r>
              <a:rPr lang="en-GB" dirty="0"/>
              <a:t>Governance:</a:t>
            </a:r>
          </a:p>
          <a:p>
            <a:pPr marL="171450" indent="-171450">
              <a:buFont typeface="Arial" panose="020B0604020202020204" pitchFamily="34" charset="0"/>
              <a:buChar char="•"/>
            </a:pPr>
            <a:r>
              <a:rPr lang="en-GB" dirty="0"/>
              <a:t>board reporting </a:t>
            </a:r>
          </a:p>
          <a:p>
            <a:pPr marL="171450" indent="-171450">
              <a:buFont typeface="Arial" panose="020B0604020202020204" pitchFamily="34" charset="0"/>
              <a:buChar char="•"/>
            </a:pPr>
            <a:r>
              <a:rPr lang="en-GB" dirty="0"/>
              <a:t>governance committee </a:t>
            </a:r>
          </a:p>
          <a:p>
            <a:endParaRPr lang="en-GB" dirty="0"/>
          </a:p>
          <a:p>
            <a:r>
              <a:rPr lang="en-GB" dirty="0"/>
              <a:t>Risk:</a:t>
            </a:r>
          </a:p>
          <a:p>
            <a:pPr marL="171450" indent="-171450">
              <a:buFont typeface="Arial" panose="020B0604020202020204" pitchFamily="34" charset="0"/>
              <a:buChar char="•"/>
            </a:pPr>
            <a:r>
              <a:rPr lang="en-GB" dirty="0"/>
              <a:t>cloud risk </a:t>
            </a:r>
          </a:p>
          <a:p>
            <a:pPr marL="171450" indent="-171450">
              <a:buFont typeface="Arial" panose="020B0604020202020204" pitchFamily="34" charset="0"/>
              <a:buChar char="•"/>
            </a:pPr>
            <a:r>
              <a:rPr lang="en-GB" dirty="0"/>
              <a:t>identity risk </a:t>
            </a:r>
          </a:p>
          <a:p>
            <a:pPr marL="171450" indent="-171450">
              <a:buFont typeface="Arial" panose="020B0604020202020204" pitchFamily="34" charset="0"/>
              <a:buChar char="•"/>
            </a:pPr>
            <a:r>
              <a:rPr lang="en-GB" dirty="0"/>
              <a:t>third-party risk </a:t>
            </a:r>
          </a:p>
          <a:p>
            <a:endParaRPr lang="en-GB" dirty="0"/>
          </a:p>
          <a:p>
            <a:r>
              <a:rPr lang="en-GB" dirty="0"/>
              <a:t>Compliance:</a:t>
            </a:r>
          </a:p>
          <a:p>
            <a:pPr marL="171450" indent="-171450">
              <a:buFont typeface="Arial" panose="020B0604020202020204" pitchFamily="34" charset="0"/>
              <a:buChar char="•"/>
            </a:pPr>
            <a:r>
              <a:rPr lang="en-GB" dirty="0"/>
              <a:t>GDPR </a:t>
            </a:r>
          </a:p>
          <a:p>
            <a:pPr marL="171450" indent="-171450">
              <a:buFont typeface="Arial" panose="020B0604020202020204" pitchFamily="34" charset="0"/>
              <a:buChar char="•"/>
            </a:pPr>
            <a:r>
              <a:rPr lang="en-GB" dirty="0"/>
              <a:t>ISO 27001 </a:t>
            </a:r>
          </a:p>
          <a:p>
            <a:endParaRPr lang="en-GB" dirty="0"/>
          </a:p>
          <a:p>
            <a:r>
              <a:rPr lang="en-GB" dirty="0"/>
              <a:t>Metrics:</a:t>
            </a:r>
          </a:p>
          <a:p>
            <a:pPr marL="171450" indent="-171450">
              <a:buFont typeface="Arial" panose="020B0604020202020204" pitchFamily="34" charset="0"/>
              <a:buChar char="•"/>
            </a:pPr>
            <a:r>
              <a:rPr lang="en-GB" dirty="0"/>
              <a:t>incidents </a:t>
            </a:r>
          </a:p>
          <a:p>
            <a:pPr marL="171450" indent="-171450">
              <a:buFont typeface="Arial" panose="020B0604020202020204" pitchFamily="34" charset="0"/>
              <a:buChar char="•"/>
            </a:pPr>
            <a:r>
              <a:rPr lang="en-GB" dirty="0"/>
              <a:t>response time </a:t>
            </a:r>
          </a:p>
          <a:p>
            <a:pPr marL="171450" indent="-171450">
              <a:buFont typeface="Arial" panose="020B0604020202020204" pitchFamily="34" charset="0"/>
              <a:buChar char="•"/>
            </a:pPr>
            <a:r>
              <a:rPr lang="en-GB" dirty="0"/>
              <a:t>audit outcomes</a:t>
            </a:r>
          </a:p>
          <a:p>
            <a:endParaRPr lang="en-GB" dirty="0"/>
          </a:p>
        </p:txBody>
      </p:sp>
      <p:sp>
        <p:nvSpPr>
          <p:cNvPr id="4" name="Slide Number Placeholder 3"/>
          <p:cNvSpPr>
            <a:spLocks noGrp="1"/>
          </p:cNvSpPr>
          <p:nvPr>
            <p:ph type="sldNum" sz="quarter" idx="5"/>
          </p:nvPr>
        </p:nvSpPr>
        <p:spPr/>
        <p:txBody>
          <a:bodyPr/>
          <a:lstStyle/>
          <a:p>
            <a:fld id="{97970ACC-877F-4D3B-8A93-B8BA4EA78D53}" type="slidenum">
              <a:rPr lang="en-GB" smtClean="0"/>
              <a:pPr/>
              <a:t>38</a:t>
            </a:fld>
            <a:endParaRPr lang="en-GB"/>
          </a:p>
        </p:txBody>
      </p:sp>
    </p:spTree>
    <p:extLst>
      <p:ext uri="{BB962C8B-B14F-4D97-AF65-F5344CB8AC3E}">
        <p14:creationId xmlns:p14="http://schemas.microsoft.com/office/powerpoint/2010/main" val="394159201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8" name="Slide Image Placeholder 1"/>
          <p:cNvSpPr>
            <a:spLocks noGrp="1" noRot="1" noChangeAspect="1" noTextEdit="1"/>
          </p:cNvSpPr>
          <p:nvPr>
            <p:ph type="sldImg"/>
          </p:nvPr>
        </p:nvSpPr>
        <p:spPr>
          <a:ln/>
        </p:spPr>
      </p:sp>
      <p:sp>
        <p:nvSpPr>
          <p:cNvPr id="13721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dirty="0"/>
          </a:p>
        </p:txBody>
      </p:sp>
      <p:sp>
        <p:nvSpPr>
          <p:cNvPr id="13722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400">
                <a:solidFill>
                  <a:schemeClr val="tx1"/>
                </a:solidFill>
                <a:latin typeface="Times New Roman" pitchFamily="18" charset="0"/>
              </a:defRPr>
            </a:lvl1pPr>
            <a:lvl2pPr marL="742950" indent="-285750" eaLnBrk="0" hangingPunct="0">
              <a:defRPr sz="4400">
                <a:solidFill>
                  <a:schemeClr val="tx1"/>
                </a:solidFill>
                <a:latin typeface="Times New Roman" pitchFamily="18" charset="0"/>
              </a:defRPr>
            </a:lvl2pPr>
            <a:lvl3pPr marL="1143000" indent="-228600" eaLnBrk="0" hangingPunct="0">
              <a:defRPr sz="4400">
                <a:solidFill>
                  <a:schemeClr val="tx1"/>
                </a:solidFill>
                <a:latin typeface="Times New Roman" pitchFamily="18" charset="0"/>
              </a:defRPr>
            </a:lvl3pPr>
            <a:lvl4pPr marL="1600200" indent="-228600" eaLnBrk="0" hangingPunct="0">
              <a:defRPr sz="4400">
                <a:solidFill>
                  <a:schemeClr val="tx1"/>
                </a:solidFill>
                <a:latin typeface="Times New Roman" pitchFamily="18" charset="0"/>
              </a:defRPr>
            </a:lvl4pPr>
            <a:lvl5pPr marL="2057400" indent="-228600" eaLnBrk="0" hangingPunct="0">
              <a:defRPr sz="4400">
                <a:solidFill>
                  <a:schemeClr val="tx1"/>
                </a:solidFill>
                <a:latin typeface="Times New Roman" pitchFamily="18" charset="0"/>
              </a:defRPr>
            </a:lvl5pPr>
            <a:lvl6pPr marL="2514600" indent="-228600" eaLnBrk="0" fontAlgn="base" hangingPunct="0">
              <a:spcBef>
                <a:spcPct val="0"/>
              </a:spcBef>
              <a:spcAft>
                <a:spcPct val="0"/>
              </a:spcAft>
              <a:defRPr sz="4400">
                <a:solidFill>
                  <a:schemeClr val="tx1"/>
                </a:solidFill>
                <a:latin typeface="Times New Roman" pitchFamily="18" charset="0"/>
              </a:defRPr>
            </a:lvl6pPr>
            <a:lvl7pPr marL="2971800" indent="-228600" eaLnBrk="0" fontAlgn="base" hangingPunct="0">
              <a:spcBef>
                <a:spcPct val="0"/>
              </a:spcBef>
              <a:spcAft>
                <a:spcPct val="0"/>
              </a:spcAft>
              <a:defRPr sz="4400">
                <a:solidFill>
                  <a:schemeClr val="tx1"/>
                </a:solidFill>
                <a:latin typeface="Times New Roman" pitchFamily="18" charset="0"/>
              </a:defRPr>
            </a:lvl7pPr>
            <a:lvl8pPr marL="3429000" indent="-228600" eaLnBrk="0" fontAlgn="base" hangingPunct="0">
              <a:spcBef>
                <a:spcPct val="0"/>
              </a:spcBef>
              <a:spcAft>
                <a:spcPct val="0"/>
              </a:spcAft>
              <a:defRPr sz="4400">
                <a:solidFill>
                  <a:schemeClr val="tx1"/>
                </a:solidFill>
                <a:latin typeface="Times New Roman" pitchFamily="18" charset="0"/>
              </a:defRPr>
            </a:lvl8pPr>
            <a:lvl9pPr marL="3886200" indent="-228600" eaLnBrk="0" fontAlgn="base" hangingPunct="0">
              <a:spcBef>
                <a:spcPct val="0"/>
              </a:spcBef>
              <a:spcAft>
                <a:spcPct val="0"/>
              </a:spcAft>
              <a:defRPr sz="4400">
                <a:solidFill>
                  <a:schemeClr val="tx1"/>
                </a:solidFill>
                <a:latin typeface="Times New Roman" pitchFamily="18" charset="0"/>
              </a:defRPr>
            </a:lvl9pPr>
          </a:lstStyle>
          <a:p>
            <a:pPr eaLnBrk="1" hangingPunct="1"/>
            <a:fld id="{3A35245A-7766-4059-A152-BA74C9314B34}" type="slidenum">
              <a:rPr lang="en-US" sz="1200" smtClean="0"/>
              <a:pPr eaLnBrk="1" hangingPunct="1"/>
              <a:t>39</a:t>
            </a:fld>
            <a:endParaRPr lang="en-US" sz="1200" dirty="0"/>
          </a:p>
        </p:txBody>
      </p:sp>
    </p:spTree>
    <p:extLst>
      <p:ext uri="{BB962C8B-B14F-4D97-AF65-F5344CB8AC3E}">
        <p14:creationId xmlns:p14="http://schemas.microsoft.com/office/powerpoint/2010/main" val="274802672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8" name="Slide Image Placeholder 1"/>
          <p:cNvSpPr>
            <a:spLocks noGrp="1" noRot="1" noChangeAspect="1" noTextEdit="1"/>
          </p:cNvSpPr>
          <p:nvPr>
            <p:ph type="sldImg"/>
          </p:nvPr>
        </p:nvSpPr>
        <p:spPr>
          <a:ln/>
        </p:spPr>
      </p:sp>
      <p:sp>
        <p:nvSpPr>
          <p:cNvPr id="13721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dirty="0"/>
          </a:p>
        </p:txBody>
      </p:sp>
      <p:sp>
        <p:nvSpPr>
          <p:cNvPr id="13722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400">
                <a:solidFill>
                  <a:schemeClr val="tx1"/>
                </a:solidFill>
                <a:latin typeface="Times New Roman" pitchFamily="18" charset="0"/>
              </a:defRPr>
            </a:lvl1pPr>
            <a:lvl2pPr marL="742950" indent="-285750" eaLnBrk="0" hangingPunct="0">
              <a:defRPr sz="4400">
                <a:solidFill>
                  <a:schemeClr val="tx1"/>
                </a:solidFill>
                <a:latin typeface="Times New Roman" pitchFamily="18" charset="0"/>
              </a:defRPr>
            </a:lvl2pPr>
            <a:lvl3pPr marL="1143000" indent="-228600" eaLnBrk="0" hangingPunct="0">
              <a:defRPr sz="4400">
                <a:solidFill>
                  <a:schemeClr val="tx1"/>
                </a:solidFill>
                <a:latin typeface="Times New Roman" pitchFamily="18" charset="0"/>
              </a:defRPr>
            </a:lvl3pPr>
            <a:lvl4pPr marL="1600200" indent="-228600" eaLnBrk="0" hangingPunct="0">
              <a:defRPr sz="4400">
                <a:solidFill>
                  <a:schemeClr val="tx1"/>
                </a:solidFill>
                <a:latin typeface="Times New Roman" pitchFamily="18" charset="0"/>
              </a:defRPr>
            </a:lvl4pPr>
            <a:lvl5pPr marL="2057400" indent="-228600" eaLnBrk="0" hangingPunct="0">
              <a:defRPr sz="4400">
                <a:solidFill>
                  <a:schemeClr val="tx1"/>
                </a:solidFill>
                <a:latin typeface="Times New Roman" pitchFamily="18" charset="0"/>
              </a:defRPr>
            </a:lvl5pPr>
            <a:lvl6pPr marL="2514600" indent="-228600" eaLnBrk="0" fontAlgn="base" hangingPunct="0">
              <a:spcBef>
                <a:spcPct val="0"/>
              </a:spcBef>
              <a:spcAft>
                <a:spcPct val="0"/>
              </a:spcAft>
              <a:defRPr sz="4400">
                <a:solidFill>
                  <a:schemeClr val="tx1"/>
                </a:solidFill>
                <a:latin typeface="Times New Roman" pitchFamily="18" charset="0"/>
              </a:defRPr>
            </a:lvl6pPr>
            <a:lvl7pPr marL="2971800" indent="-228600" eaLnBrk="0" fontAlgn="base" hangingPunct="0">
              <a:spcBef>
                <a:spcPct val="0"/>
              </a:spcBef>
              <a:spcAft>
                <a:spcPct val="0"/>
              </a:spcAft>
              <a:defRPr sz="4400">
                <a:solidFill>
                  <a:schemeClr val="tx1"/>
                </a:solidFill>
                <a:latin typeface="Times New Roman" pitchFamily="18" charset="0"/>
              </a:defRPr>
            </a:lvl7pPr>
            <a:lvl8pPr marL="3429000" indent="-228600" eaLnBrk="0" fontAlgn="base" hangingPunct="0">
              <a:spcBef>
                <a:spcPct val="0"/>
              </a:spcBef>
              <a:spcAft>
                <a:spcPct val="0"/>
              </a:spcAft>
              <a:defRPr sz="4400">
                <a:solidFill>
                  <a:schemeClr val="tx1"/>
                </a:solidFill>
                <a:latin typeface="Times New Roman" pitchFamily="18" charset="0"/>
              </a:defRPr>
            </a:lvl8pPr>
            <a:lvl9pPr marL="3886200" indent="-228600" eaLnBrk="0" fontAlgn="base" hangingPunct="0">
              <a:spcBef>
                <a:spcPct val="0"/>
              </a:spcBef>
              <a:spcAft>
                <a:spcPct val="0"/>
              </a:spcAft>
              <a:defRPr sz="4400">
                <a:solidFill>
                  <a:schemeClr val="tx1"/>
                </a:solidFill>
                <a:latin typeface="Times New Roman" pitchFamily="18" charset="0"/>
              </a:defRPr>
            </a:lvl9pPr>
          </a:lstStyle>
          <a:p>
            <a:pPr eaLnBrk="1" hangingPunct="1"/>
            <a:fld id="{3A35245A-7766-4059-A152-BA74C9314B34}" type="slidenum">
              <a:rPr lang="en-US" sz="1200" smtClean="0"/>
              <a:pPr eaLnBrk="1" hangingPunct="1"/>
              <a:t>40</a:t>
            </a:fld>
            <a:endParaRPr lang="en-US" sz="1200" dirty="0"/>
          </a:p>
        </p:txBody>
      </p:sp>
    </p:spTree>
    <p:extLst>
      <p:ext uri="{BB962C8B-B14F-4D97-AF65-F5344CB8AC3E}">
        <p14:creationId xmlns:p14="http://schemas.microsoft.com/office/powerpoint/2010/main" val="2594125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8" name="Slide Image Placeholder 1"/>
          <p:cNvSpPr>
            <a:spLocks noGrp="1" noRot="1" noChangeAspect="1" noTextEdit="1"/>
          </p:cNvSpPr>
          <p:nvPr>
            <p:ph type="sldImg"/>
          </p:nvPr>
        </p:nvSpPr>
        <p:spPr>
          <a:ln/>
        </p:spPr>
      </p:sp>
      <p:sp>
        <p:nvSpPr>
          <p:cNvPr id="13721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dirty="0"/>
          </a:p>
        </p:txBody>
      </p:sp>
      <p:sp>
        <p:nvSpPr>
          <p:cNvPr id="13722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400">
                <a:solidFill>
                  <a:schemeClr val="tx1"/>
                </a:solidFill>
                <a:latin typeface="Times New Roman" pitchFamily="18" charset="0"/>
              </a:defRPr>
            </a:lvl1pPr>
            <a:lvl2pPr marL="742950" indent="-285750" eaLnBrk="0" hangingPunct="0">
              <a:defRPr sz="4400">
                <a:solidFill>
                  <a:schemeClr val="tx1"/>
                </a:solidFill>
                <a:latin typeface="Times New Roman" pitchFamily="18" charset="0"/>
              </a:defRPr>
            </a:lvl2pPr>
            <a:lvl3pPr marL="1143000" indent="-228600" eaLnBrk="0" hangingPunct="0">
              <a:defRPr sz="4400">
                <a:solidFill>
                  <a:schemeClr val="tx1"/>
                </a:solidFill>
                <a:latin typeface="Times New Roman" pitchFamily="18" charset="0"/>
              </a:defRPr>
            </a:lvl3pPr>
            <a:lvl4pPr marL="1600200" indent="-228600" eaLnBrk="0" hangingPunct="0">
              <a:defRPr sz="4400">
                <a:solidFill>
                  <a:schemeClr val="tx1"/>
                </a:solidFill>
                <a:latin typeface="Times New Roman" pitchFamily="18" charset="0"/>
              </a:defRPr>
            </a:lvl4pPr>
            <a:lvl5pPr marL="2057400" indent="-228600" eaLnBrk="0" hangingPunct="0">
              <a:defRPr sz="4400">
                <a:solidFill>
                  <a:schemeClr val="tx1"/>
                </a:solidFill>
                <a:latin typeface="Times New Roman" pitchFamily="18" charset="0"/>
              </a:defRPr>
            </a:lvl5pPr>
            <a:lvl6pPr marL="2514600" indent="-228600" eaLnBrk="0" fontAlgn="base" hangingPunct="0">
              <a:spcBef>
                <a:spcPct val="0"/>
              </a:spcBef>
              <a:spcAft>
                <a:spcPct val="0"/>
              </a:spcAft>
              <a:defRPr sz="4400">
                <a:solidFill>
                  <a:schemeClr val="tx1"/>
                </a:solidFill>
                <a:latin typeface="Times New Roman" pitchFamily="18" charset="0"/>
              </a:defRPr>
            </a:lvl6pPr>
            <a:lvl7pPr marL="2971800" indent="-228600" eaLnBrk="0" fontAlgn="base" hangingPunct="0">
              <a:spcBef>
                <a:spcPct val="0"/>
              </a:spcBef>
              <a:spcAft>
                <a:spcPct val="0"/>
              </a:spcAft>
              <a:defRPr sz="4400">
                <a:solidFill>
                  <a:schemeClr val="tx1"/>
                </a:solidFill>
                <a:latin typeface="Times New Roman" pitchFamily="18" charset="0"/>
              </a:defRPr>
            </a:lvl7pPr>
            <a:lvl8pPr marL="3429000" indent="-228600" eaLnBrk="0" fontAlgn="base" hangingPunct="0">
              <a:spcBef>
                <a:spcPct val="0"/>
              </a:spcBef>
              <a:spcAft>
                <a:spcPct val="0"/>
              </a:spcAft>
              <a:defRPr sz="4400">
                <a:solidFill>
                  <a:schemeClr val="tx1"/>
                </a:solidFill>
                <a:latin typeface="Times New Roman" pitchFamily="18" charset="0"/>
              </a:defRPr>
            </a:lvl8pPr>
            <a:lvl9pPr marL="3886200" indent="-228600" eaLnBrk="0" fontAlgn="base" hangingPunct="0">
              <a:spcBef>
                <a:spcPct val="0"/>
              </a:spcBef>
              <a:spcAft>
                <a:spcPct val="0"/>
              </a:spcAft>
              <a:defRPr sz="4400">
                <a:solidFill>
                  <a:schemeClr val="tx1"/>
                </a:solidFill>
                <a:latin typeface="Times New Roman" pitchFamily="18" charset="0"/>
              </a:defRPr>
            </a:lvl9pPr>
          </a:lstStyle>
          <a:p>
            <a:pPr eaLnBrk="1" hangingPunct="1"/>
            <a:fld id="{3A35245A-7766-4059-A152-BA74C9314B34}" type="slidenum">
              <a:rPr lang="en-US" sz="1200" smtClean="0"/>
              <a:pPr eaLnBrk="1" hangingPunct="1"/>
              <a:t>41</a:t>
            </a:fld>
            <a:endParaRPr lang="en-US" sz="1200" dirty="0"/>
          </a:p>
        </p:txBody>
      </p:sp>
    </p:spTree>
    <p:extLst>
      <p:ext uri="{BB962C8B-B14F-4D97-AF65-F5344CB8AC3E}">
        <p14:creationId xmlns:p14="http://schemas.microsoft.com/office/powerpoint/2010/main" val="387636473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8" name="Slide Image Placeholder 1"/>
          <p:cNvSpPr>
            <a:spLocks noGrp="1" noRot="1" noChangeAspect="1" noTextEdit="1"/>
          </p:cNvSpPr>
          <p:nvPr>
            <p:ph type="sldImg"/>
          </p:nvPr>
        </p:nvSpPr>
        <p:spPr>
          <a:ln/>
        </p:spPr>
      </p:sp>
      <p:sp>
        <p:nvSpPr>
          <p:cNvPr id="13721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dirty="0"/>
          </a:p>
        </p:txBody>
      </p:sp>
      <p:sp>
        <p:nvSpPr>
          <p:cNvPr id="13722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400">
                <a:solidFill>
                  <a:schemeClr val="tx1"/>
                </a:solidFill>
                <a:latin typeface="Times New Roman" pitchFamily="18" charset="0"/>
              </a:defRPr>
            </a:lvl1pPr>
            <a:lvl2pPr marL="742950" indent="-285750" eaLnBrk="0" hangingPunct="0">
              <a:defRPr sz="4400">
                <a:solidFill>
                  <a:schemeClr val="tx1"/>
                </a:solidFill>
                <a:latin typeface="Times New Roman" pitchFamily="18" charset="0"/>
              </a:defRPr>
            </a:lvl2pPr>
            <a:lvl3pPr marL="1143000" indent="-228600" eaLnBrk="0" hangingPunct="0">
              <a:defRPr sz="4400">
                <a:solidFill>
                  <a:schemeClr val="tx1"/>
                </a:solidFill>
                <a:latin typeface="Times New Roman" pitchFamily="18" charset="0"/>
              </a:defRPr>
            </a:lvl3pPr>
            <a:lvl4pPr marL="1600200" indent="-228600" eaLnBrk="0" hangingPunct="0">
              <a:defRPr sz="4400">
                <a:solidFill>
                  <a:schemeClr val="tx1"/>
                </a:solidFill>
                <a:latin typeface="Times New Roman" pitchFamily="18" charset="0"/>
              </a:defRPr>
            </a:lvl4pPr>
            <a:lvl5pPr marL="2057400" indent="-228600" eaLnBrk="0" hangingPunct="0">
              <a:defRPr sz="4400">
                <a:solidFill>
                  <a:schemeClr val="tx1"/>
                </a:solidFill>
                <a:latin typeface="Times New Roman" pitchFamily="18" charset="0"/>
              </a:defRPr>
            </a:lvl5pPr>
            <a:lvl6pPr marL="2514600" indent="-228600" eaLnBrk="0" fontAlgn="base" hangingPunct="0">
              <a:spcBef>
                <a:spcPct val="0"/>
              </a:spcBef>
              <a:spcAft>
                <a:spcPct val="0"/>
              </a:spcAft>
              <a:defRPr sz="4400">
                <a:solidFill>
                  <a:schemeClr val="tx1"/>
                </a:solidFill>
                <a:latin typeface="Times New Roman" pitchFamily="18" charset="0"/>
              </a:defRPr>
            </a:lvl6pPr>
            <a:lvl7pPr marL="2971800" indent="-228600" eaLnBrk="0" fontAlgn="base" hangingPunct="0">
              <a:spcBef>
                <a:spcPct val="0"/>
              </a:spcBef>
              <a:spcAft>
                <a:spcPct val="0"/>
              </a:spcAft>
              <a:defRPr sz="4400">
                <a:solidFill>
                  <a:schemeClr val="tx1"/>
                </a:solidFill>
                <a:latin typeface="Times New Roman" pitchFamily="18" charset="0"/>
              </a:defRPr>
            </a:lvl7pPr>
            <a:lvl8pPr marL="3429000" indent="-228600" eaLnBrk="0" fontAlgn="base" hangingPunct="0">
              <a:spcBef>
                <a:spcPct val="0"/>
              </a:spcBef>
              <a:spcAft>
                <a:spcPct val="0"/>
              </a:spcAft>
              <a:defRPr sz="4400">
                <a:solidFill>
                  <a:schemeClr val="tx1"/>
                </a:solidFill>
                <a:latin typeface="Times New Roman" pitchFamily="18" charset="0"/>
              </a:defRPr>
            </a:lvl8pPr>
            <a:lvl9pPr marL="3886200" indent="-228600" eaLnBrk="0" fontAlgn="base" hangingPunct="0">
              <a:spcBef>
                <a:spcPct val="0"/>
              </a:spcBef>
              <a:spcAft>
                <a:spcPct val="0"/>
              </a:spcAft>
              <a:defRPr sz="4400">
                <a:solidFill>
                  <a:schemeClr val="tx1"/>
                </a:solidFill>
                <a:latin typeface="Times New Roman" pitchFamily="18" charset="0"/>
              </a:defRPr>
            </a:lvl9pPr>
          </a:lstStyle>
          <a:p>
            <a:pPr eaLnBrk="1" hangingPunct="1"/>
            <a:fld id="{3A35245A-7766-4059-A152-BA74C9314B34}" type="slidenum">
              <a:rPr lang="en-US" sz="1200" smtClean="0"/>
              <a:pPr eaLnBrk="1" hangingPunct="1"/>
              <a:t>42</a:t>
            </a:fld>
            <a:endParaRPr lang="en-US" sz="1200" dirty="0"/>
          </a:p>
        </p:txBody>
      </p:sp>
    </p:spTree>
    <p:extLst>
      <p:ext uri="{BB962C8B-B14F-4D97-AF65-F5344CB8AC3E}">
        <p14:creationId xmlns:p14="http://schemas.microsoft.com/office/powerpoint/2010/main" val="2551347686"/>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97970ACC-877F-4D3B-8A93-B8BA4EA78D53}" type="slidenum">
              <a:rPr lang="en-GB" smtClean="0"/>
              <a:pPr/>
              <a:t>43</a:t>
            </a:fld>
            <a:endParaRPr lang="en-GB"/>
          </a:p>
        </p:txBody>
      </p:sp>
    </p:spTree>
    <p:extLst>
      <p:ext uri="{BB962C8B-B14F-4D97-AF65-F5344CB8AC3E}">
        <p14:creationId xmlns:p14="http://schemas.microsoft.com/office/powerpoint/2010/main" val="206907103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97970ACC-877F-4D3B-8A93-B8BA4EA78D53}" type="slidenum">
              <a:rPr lang="en-GB" smtClean="0"/>
              <a:pPr/>
              <a:t>44</a:t>
            </a:fld>
            <a:endParaRPr lang="en-GB"/>
          </a:p>
        </p:txBody>
      </p:sp>
    </p:spTree>
    <p:extLst>
      <p:ext uri="{BB962C8B-B14F-4D97-AF65-F5344CB8AC3E}">
        <p14:creationId xmlns:p14="http://schemas.microsoft.com/office/powerpoint/2010/main" val="8248764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1328166" y="1295400"/>
            <a:ext cx="6487668" cy="3152887"/>
          </a:xfrm>
          <a:prstGeom prst="rect">
            <a:avLst/>
          </a:prstGeom>
          <a:ln w="3175">
            <a:solidFill>
              <a:schemeClr val="bg1"/>
            </a:solidFill>
          </a:ln>
          <a:effectLst>
            <a:outerShdw blurRad="63500" sx="100500" sy="100500" algn="ctr" rotWithShape="0">
              <a:prstClr val="black">
                <a:alpha val="50000"/>
              </a:prstClr>
            </a:outerShdw>
          </a:effectLst>
        </p:spPr>
        <p:txBody>
          <a:bodyPr vert="horz" lIns="91440" tIns="45720" rIns="91440" bIns="45720" rtlCol="0">
            <a:normAutofit/>
          </a:bodyPr>
          <a:lstStyle/>
          <a:p>
            <a:pPr marL="0" indent="0" algn="l" defTabSz="914400" rtl="0" eaLnBrk="1" latinLnBrk="0" hangingPunct="1">
              <a:spcBef>
                <a:spcPts val="2000"/>
              </a:spcBef>
              <a:buClr>
                <a:schemeClr val="accent1">
                  <a:lumMod val="60000"/>
                  <a:lumOff val="40000"/>
                </a:schemeClr>
              </a:buClr>
              <a:buSzPct val="110000"/>
              <a:buFont typeface="Wingdings 2" pitchFamily="18" charset="2"/>
              <a:buNone/>
            </a:pPr>
            <a:endParaRPr sz="3200" kern="1200">
              <a:solidFill>
                <a:schemeClr val="tx1">
                  <a:lumMod val="65000"/>
                  <a:lumOff val="35000"/>
                </a:schemeClr>
              </a:solidFill>
              <a:latin typeface="+mn-lt"/>
              <a:ea typeface="+mn-ea"/>
              <a:cs typeface="+mn-cs"/>
            </a:endParaRPr>
          </a:p>
        </p:txBody>
      </p:sp>
      <p:sp>
        <p:nvSpPr>
          <p:cNvPr id="2" name="Title 1"/>
          <p:cNvSpPr>
            <a:spLocks noGrp="1"/>
          </p:cNvSpPr>
          <p:nvPr>
            <p:ph type="ctrTitle"/>
          </p:nvPr>
        </p:nvSpPr>
        <p:spPr>
          <a:xfrm>
            <a:off x="1322921" y="1523999"/>
            <a:ext cx="6498158" cy="1724867"/>
          </a:xfrm>
        </p:spPr>
        <p:txBody>
          <a:bodyPr vert="horz" lIns="91440" tIns="45720" rIns="91440" bIns="45720" rtlCol="0" anchor="b" anchorCtr="0">
            <a:noAutofit/>
          </a:bodyPr>
          <a:lstStyle>
            <a:lvl1pPr marL="0" indent="0" algn="ctr" defTabSz="914400" rtl="0" eaLnBrk="1" latinLnBrk="0" hangingPunct="1">
              <a:spcBef>
                <a:spcPct val="0"/>
              </a:spcBef>
              <a:buClr>
                <a:schemeClr val="accent1">
                  <a:lumMod val="60000"/>
                  <a:lumOff val="40000"/>
                </a:schemeClr>
              </a:buClr>
              <a:buSzPct val="110000"/>
              <a:buFont typeface="Wingdings 2" pitchFamily="18" charset="2"/>
              <a:buNone/>
              <a:defRPr sz="4600" kern="1200">
                <a:solidFill>
                  <a:schemeClr val="accent1"/>
                </a:solidFill>
                <a:latin typeface="+mj-lt"/>
                <a:ea typeface="+mj-ea"/>
                <a:cs typeface="+mj-cs"/>
              </a:defRPr>
            </a:lvl1pPr>
          </a:lstStyle>
          <a:p>
            <a:r>
              <a:rPr lang="en-GB"/>
              <a:t>Click to edit Master title style</a:t>
            </a:r>
            <a:endParaRPr/>
          </a:p>
        </p:txBody>
      </p:sp>
      <p:sp>
        <p:nvSpPr>
          <p:cNvPr id="3" name="Subtitle 2"/>
          <p:cNvSpPr>
            <a:spLocks noGrp="1"/>
          </p:cNvSpPr>
          <p:nvPr>
            <p:ph type="subTitle" idx="1"/>
          </p:nvPr>
        </p:nvSpPr>
        <p:spPr>
          <a:xfrm>
            <a:off x="1322921" y="3299012"/>
            <a:ext cx="6498159" cy="916641"/>
          </a:xfrm>
        </p:spPr>
        <p:txBody>
          <a:bodyPr vert="horz" lIns="91440" tIns="45720" rIns="91440" bIns="45720" rtlCol="0">
            <a:normAutofit/>
          </a:bodyPr>
          <a:lstStyle>
            <a:lvl1pPr marL="0" indent="0" algn="ctr" defTabSz="914400" rtl="0" eaLnBrk="1" latinLnBrk="0" hangingPunct="1">
              <a:spcBef>
                <a:spcPts val="300"/>
              </a:spcBef>
              <a:buClr>
                <a:schemeClr val="accent1">
                  <a:lumMod val="60000"/>
                  <a:lumOff val="40000"/>
                </a:schemeClr>
              </a:buClr>
              <a:buSzPct val="110000"/>
              <a:buFont typeface="Wingdings 2" pitchFamily="18" charset="2"/>
              <a:buNone/>
              <a:defRPr sz="1800" kern="1200">
                <a:solidFill>
                  <a:schemeClr val="tx1">
                    <a:tint val="75000"/>
                  </a:schemeClr>
                </a:solidFill>
                <a:latin typeface="+mn-lt"/>
                <a:ea typeface="+mn-ea"/>
                <a:cs typeface="+mn-cs"/>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dirty="0"/>
          </a:p>
        </p:txBody>
      </p:sp>
      <p:sp>
        <p:nvSpPr>
          <p:cNvPr id="4" name="Date Placeholder 3"/>
          <p:cNvSpPr>
            <a:spLocks noGrp="1"/>
          </p:cNvSpPr>
          <p:nvPr>
            <p:ph type="dt" sz="half" idx="10"/>
          </p:nvPr>
        </p:nvSpPr>
        <p:spPr>
          <a:xfrm>
            <a:off x="5764306" y="6458230"/>
            <a:ext cx="2133600" cy="365125"/>
          </a:xfrm>
        </p:spPr>
        <p:txBody>
          <a:bodyPr/>
          <a:lstStyle/>
          <a:p>
            <a:fld id="{2DF66AD8-BC4A-4004-9882-414398D930CA}" type="datetimeFigureOut">
              <a:rPr lang="en-US" smtClean="0"/>
              <a:pPr/>
              <a:t>5/31/2026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9D2C864-9362-43C7-A136-D9C41D93A96D}" type="slidenum">
              <a:rPr lang="en-US" smtClean="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a:p>
        </p:txBody>
      </p:sp>
      <p:sp>
        <p:nvSpPr>
          <p:cNvPr id="3" name="Content Placeholder 2"/>
          <p:cNvSpPr>
            <a:spLocks noGrp="1"/>
          </p:cNvSpPr>
          <p:nvPr>
            <p:ph idx="1"/>
          </p:nvPr>
        </p:nvSpPr>
        <p:spPr/>
        <p:txBody>
          <a:bodyPr/>
          <a:lstStyle>
            <a:lvl5pP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
        <p:nvSpPr>
          <p:cNvPr id="4" name="Date Placeholder 3"/>
          <p:cNvSpPr>
            <a:spLocks noGrp="1"/>
          </p:cNvSpPr>
          <p:nvPr>
            <p:ph type="dt" sz="half" idx="10"/>
          </p:nvPr>
        </p:nvSpPr>
        <p:spPr/>
        <p:txBody>
          <a:bodyPr/>
          <a:lstStyle/>
          <a:p>
            <a:fld id="{2DF66AD8-BC4A-4004-9882-414398D930CA}" type="datetimeFigureOut">
              <a:rPr lang="en-US" smtClean="0"/>
              <a:pPr/>
              <a:t>5/31/2026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9D2C864-9362-43C7-A136-D9C41D93A96D}"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itle Slide with Picture">
    <p:spTree>
      <p:nvGrpSpPr>
        <p:cNvPr id="1" name=""/>
        <p:cNvGrpSpPr/>
        <p:nvPr/>
      </p:nvGrpSpPr>
      <p:grpSpPr>
        <a:xfrm>
          <a:off x="0" y="0"/>
          <a:ext cx="0" cy="0"/>
          <a:chOff x="0" y="0"/>
          <a:chExt cx="0" cy="0"/>
        </a:xfrm>
      </p:grpSpPr>
      <p:sp>
        <p:nvSpPr>
          <p:cNvPr id="2" name="Title 1"/>
          <p:cNvSpPr>
            <a:spLocks noGrp="1"/>
          </p:cNvSpPr>
          <p:nvPr>
            <p:ph type="ctrTitle"/>
          </p:nvPr>
        </p:nvSpPr>
        <p:spPr>
          <a:xfrm>
            <a:off x="363538" y="3352801"/>
            <a:ext cx="8416925" cy="1470025"/>
          </a:xfrm>
        </p:spPr>
        <p:txBody>
          <a:bodyPr/>
          <a:lstStyle/>
          <a:p>
            <a:r>
              <a:rPr lang="en-GB"/>
              <a:t>Click to edit Master title style</a:t>
            </a:r>
            <a:endParaRPr dirty="0"/>
          </a:p>
        </p:txBody>
      </p:sp>
      <p:sp>
        <p:nvSpPr>
          <p:cNvPr id="3" name="Subtitle 2"/>
          <p:cNvSpPr>
            <a:spLocks noGrp="1"/>
          </p:cNvSpPr>
          <p:nvPr>
            <p:ph type="subTitle" idx="1"/>
          </p:nvPr>
        </p:nvSpPr>
        <p:spPr>
          <a:xfrm>
            <a:off x="363538" y="4771029"/>
            <a:ext cx="8416925" cy="972671"/>
          </a:xfrm>
        </p:spPr>
        <p:txBody>
          <a:bodyPr>
            <a:normAutofit/>
          </a:bodyPr>
          <a:lstStyle>
            <a:lvl1pPr marL="0" indent="0" algn="ctr">
              <a:spcBef>
                <a:spcPts val="300"/>
              </a:spcBef>
              <a:buNone/>
              <a:defRPr sz="18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dirty="0"/>
          </a:p>
        </p:txBody>
      </p:sp>
      <p:sp>
        <p:nvSpPr>
          <p:cNvPr id="4" name="Date Placeholder 3"/>
          <p:cNvSpPr>
            <a:spLocks noGrp="1"/>
          </p:cNvSpPr>
          <p:nvPr>
            <p:ph type="dt" sz="half" idx="10"/>
          </p:nvPr>
        </p:nvSpPr>
        <p:spPr/>
        <p:txBody>
          <a:bodyPr/>
          <a:lstStyle/>
          <a:p>
            <a:fld id="{2DF66AD8-BC4A-4004-9882-414398D930CA}" type="datetimeFigureOut">
              <a:rPr lang="en-US" smtClean="0"/>
              <a:pPr/>
              <a:t>5/31/2026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9D2C864-9362-43C7-A136-D9C41D93A96D}" type="slidenum">
              <a:rPr lang="en-US" smtClean="0"/>
              <a:pPr/>
              <a:t>‹#›</a:t>
            </a:fld>
            <a:endParaRPr lang="en-US"/>
          </a:p>
        </p:txBody>
      </p:sp>
      <p:sp>
        <p:nvSpPr>
          <p:cNvPr id="9" name="Picture Placeholder 2"/>
          <p:cNvSpPr>
            <a:spLocks noGrp="1"/>
          </p:cNvSpPr>
          <p:nvPr>
            <p:ph type="pic" idx="13"/>
          </p:nvPr>
        </p:nvSpPr>
        <p:spPr>
          <a:xfrm>
            <a:off x="370980" y="363538"/>
            <a:ext cx="8402040" cy="2836862"/>
          </a:xfrm>
          <a:ln w="3175">
            <a:solidFill>
              <a:schemeClr val="bg1"/>
            </a:solidFill>
          </a:ln>
          <a:effectLst>
            <a:outerShdw blurRad="63500" sx="100500" sy="100500" algn="ctr" rotWithShape="0">
              <a:prstClr val="black">
                <a:alpha val="50000"/>
              </a:prstClr>
            </a:outerShdw>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Drag picture to placeholder or click icon to add</a:t>
            </a:r>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49275" y="2403144"/>
            <a:ext cx="8056563" cy="1362075"/>
          </a:xfrm>
        </p:spPr>
        <p:txBody>
          <a:bodyPr anchor="b" anchorCtr="0"/>
          <a:lstStyle>
            <a:lvl1pPr algn="ctr">
              <a:defRPr sz="4600" b="0" cap="none" baseline="0"/>
            </a:lvl1pPr>
          </a:lstStyle>
          <a:p>
            <a:r>
              <a:rPr lang="en-GB"/>
              <a:t>Click to edit Master title style</a:t>
            </a:r>
            <a:endParaRPr/>
          </a:p>
        </p:txBody>
      </p:sp>
      <p:sp>
        <p:nvSpPr>
          <p:cNvPr id="3" name="Text Placeholder 2"/>
          <p:cNvSpPr>
            <a:spLocks noGrp="1"/>
          </p:cNvSpPr>
          <p:nvPr>
            <p:ph type="body" idx="1"/>
          </p:nvPr>
        </p:nvSpPr>
        <p:spPr>
          <a:xfrm>
            <a:off x="549275" y="3736005"/>
            <a:ext cx="8056563" cy="1500187"/>
          </a:xfrm>
        </p:spPr>
        <p:txBody>
          <a:bodyPr anchor="t" anchorCtr="0">
            <a:normAutofit/>
          </a:bodyPr>
          <a:lstStyle>
            <a:lvl1pPr marL="0" indent="0" algn="ctr">
              <a:spcBef>
                <a:spcPts val="300"/>
              </a:spcBef>
              <a:buNone/>
              <a:defRPr sz="18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2DF66AD8-BC4A-4004-9882-414398D930CA}" type="datetimeFigureOut">
              <a:rPr lang="en-US" smtClean="0"/>
              <a:pPr/>
              <a:t>5/31/2026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9D2C864-9362-43C7-A136-D9C41D93A96D}"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549275" y="107576"/>
            <a:ext cx="8042276" cy="1336956"/>
          </a:xfrm>
        </p:spPr>
        <p:txBody>
          <a:bodyPr/>
          <a:lstStyle/>
          <a:p>
            <a:r>
              <a:rPr lang="en-GB"/>
              <a:t>Click to edit Master title style</a:t>
            </a:r>
            <a:endParaRPr/>
          </a:p>
        </p:txBody>
      </p:sp>
      <p:sp>
        <p:nvSpPr>
          <p:cNvPr id="3" name="Content Placeholder 2"/>
          <p:cNvSpPr>
            <a:spLocks noGrp="1"/>
          </p:cNvSpPr>
          <p:nvPr>
            <p:ph sz="half" idx="1"/>
          </p:nvPr>
        </p:nvSpPr>
        <p:spPr>
          <a:xfrm>
            <a:off x="549275" y="1600201"/>
            <a:ext cx="3840480" cy="4343400"/>
          </a:xfrm>
        </p:spPr>
        <p:txBody>
          <a:bodyPr>
            <a:normAutofit/>
          </a:bodyPr>
          <a:lstStyle>
            <a:lvl1pPr>
              <a:spcBef>
                <a:spcPts val="1600"/>
              </a:spcBef>
              <a:defRPr sz="20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
        <p:nvSpPr>
          <p:cNvPr id="4" name="Content Placeholder 3"/>
          <p:cNvSpPr>
            <a:spLocks noGrp="1"/>
          </p:cNvSpPr>
          <p:nvPr>
            <p:ph sz="half" idx="2"/>
          </p:nvPr>
        </p:nvSpPr>
        <p:spPr>
          <a:xfrm>
            <a:off x="4751071" y="1600201"/>
            <a:ext cx="3840480" cy="4343400"/>
          </a:xfrm>
        </p:spPr>
        <p:txBody>
          <a:bodyPr>
            <a:normAutofit/>
          </a:bodyPr>
          <a:lstStyle>
            <a:lvl1pPr>
              <a:spcBef>
                <a:spcPts val="1600"/>
              </a:spcBef>
              <a:defRPr sz="20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
        <p:nvSpPr>
          <p:cNvPr id="5" name="Date Placeholder 4"/>
          <p:cNvSpPr>
            <a:spLocks noGrp="1"/>
          </p:cNvSpPr>
          <p:nvPr>
            <p:ph type="dt" sz="half" idx="10"/>
          </p:nvPr>
        </p:nvSpPr>
        <p:spPr/>
        <p:txBody>
          <a:bodyPr/>
          <a:lstStyle/>
          <a:p>
            <a:fld id="{2DF66AD8-BC4A-4004-9882-414398D930CA}" type="datetimeFigureOut">
              <a:rPr lang="en-US" smtClean="0"/>
              <a:pPr/>
              <a:t>5/31/2026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9D2C864-9362-43C7-A136-D9C41D93A96D}"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49274" y="107576"/>
            <a:ext cx="8042276" cy="1336956"/>
          </a:xfrm>
        </p:spPr>
        <p:txBody>
          <a:bodyPr/>
          <a:lstStyle>
            <a:lvl1pPr>
              <a:defRPr/>
            </a:lvl1pPr>
          </a:lstStyle>
          <a:p>
            <a:r>
              <a:rPr lang="en-GB"/>
              <a:t>Click to edit Master title style</a:t>
            </a:r>
            <a:endParaRPr/>
          </a:p>
        </p:txBody>
      </p:sp>
      <p:sp>
        <p:nvSpPr>
          <p:cNvPr id="3" name="Text Placeholder 2"/>
          <p:cNvSpPr>
            <a:spLocks noGrp="1"/>
          </p:cNvSpPr>
          <p:nvPr>
            <p:ph type="body" idx="1"/>
          </p:nvPr>
        </p:nvSpPr>
        <p:spPr>
          <a:xfrm>
            <a:off x="549274" y="1453224"/>
            <a:ext cx="3840480" cy="750887"/>
          </a:xfrm>
        </p:spPr>
        <p:txBody>
          <a:bodyPr anchor="b">
            <a:noAutofit/>
          </a:bodyPr>
          <a:lstStyle>
            <a:lvl1pPr marL="0" indent="0" algn="ctr">
              <a:spcBef>
                <a:spcPts val="0"/>
              </a:spcBef>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549274" y="2347415"/>
            <a:ext cx="3840480" cy="3596185"/>
          </a:xfrm>
        </p:spPr>
        <p:txBody>
          <a:bodyPr>
            <a:normAutofit/>
          </a:bodyPr>
          <a:lstStyle>
            <a:lvl1pPr>
              <a:spcBef>
                <a:spcPts val="1600"/>
              </a:spcBef>
              <a:defRPr sz="20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
        <p:nvSpPr>
          <p:cNvPr id="5" name="Text Placeholder 4"/>
          <p:cNvSpPr>
            <a:spLocks noGrp="1"/>
          </p:cNvSpPr>
          <p:nvPr>
            <p:ph type="body" sz="quarter" idx="3"/>
          </p:nvPr>
        </p:nvSpPr>
        <p:spPr>
          <a:xfrm>
            <a:off x="4751070" y="1453224"/>
            <a:ext cx="3840480" cy="750887"/>
          </a:xfrm>
        </p:spPr>
        <p:txBody>
          <a:bodyPr anchor="b">
            <a:noAutofit/>
          </a:bodyPr>
          <a:lstStyle>
            <a:lvl1pPr marL="0" indent="0" algn="ctr">
              <a:spcBef>
                <a:spcPts val="0"/>
              </a:spcBef>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4751070" y="2347415"/>
            <a:ext cx="3840480" cy="3596185"/>
          </a:xfrm>
        </p:spPr>
        <p:txBody>
          <a:bodyPr>
            <a:normAutofit/>
          </a:bodyPr>
          <a:lstStyle>
            <a:lvl1pPr>
              <a:spcBef>
                <a:spcPts val="1600"/>
              </a:spcBef>
              <a:defRPr sz="20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
        <p:nvSpPr>
          <p:cNvPr id="7" name="Date Placeholder 6"/>
          <p:cNvSpPr>
            <a:spLocks noGrp="1"/>
          </p:cNvSpPr>
          <p:nvPr>
            <p:ph type="dt" sz="half" idx="10"/>
          </p:nvPr>
        </p:nvSpPr>
        <p:spPr/>
        <p:txBody>
          <a:bodyPr/>
          <a:lstStyle/>
          <a:p>
            <a:fld id="{2DF66AD8-BC4A-4004-9882-414398D930CA}" type="datetimeFigureOut">
              <a:rPr lang="en-US" smtClean="0"/>
              <a:pPr/>
              <a:t>5/31/2026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9D2C864-9362-43C7-A136-D9C41D93A96D}"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a:p>
        </p:txBody>
      </p:sp>
      <p:sp>
        <p:nvSpPr>
          <p:cNvPr id="3" name="Date Placeholder 2"/>
          <p:cNvSpPr>
            <a:spLocks noGrp="1"/>
          </p:cNvSpPr>
          <p:nvPr>
            <p:ph type="dt" sz="half" idx="10"/>
          </p:nvPr>
        </p:nvSpPr>
        <p:spPr/>
        <p:txBody>
          <a:bodyPr/>
          <a:lstStyle/>
          <a:p>
            <a:fld id="{2DF66AD8-BC4A-4004-9882-414398D930CA}" type="datetimeFigureOut">
              <a:rPr lang="en-US" smtClean="0"/>
              <a:pPr/>
              <a:t>5/31/2026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9D2C864-9362-43C7-A136-D9C41D93A96D}"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DF66AD8-BC4A-4004-9882-414398D930CA}" type="datetimeFigureOut">
              <a:rPr lang="en-US" smtClean="0"/>
              <a:pPr/>
              <a:t>5/31/2026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9D2C864-9362-43C7-A136-D9C41D93A96D}"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33399" y="611872"/>
            <a:ext cx="3840480" cy="1162050"/>
          </a:xfrm>
        </p:spPr>
        <p:txBody>
          <a:bodyPr anchor="b"/>
          <a:lstStyle>
            <a:lvl1pPr algn="ctr">
              <a:defRPr sz="3600" b="0"/>
            </a:lvl1pPr>
          </a:lstStyle>
          <a:p>
            <a:r>
              <a:rPr lang="en-GB"/>
              <a:t>Click to edit Master title style</a:t>
            </a:r>
            <a:endParaRPr/>
          </a:p>
        </p:txBody>
      </p:sp>
      <p:sp>
        <p:nvSpPr>
          <p:cNvPr id="3" name="Content Placeholder 2"/>
          <p:cNvSpPr>
            <a:spLocks noGrp="1"/>
          </p:cNvSpPr>
          <p:nvPr>
            <p:ph idx="1"/>
          </p:nvPr>
        </p:nvSpPr>
        <p:spPr>
          <a:xfrm>
            <a:off x="4742824" y="368300"/>
            <a:ext cx="3840480" cy="5575300"/>
          </a:xfrm>
        </p:spPr>
        <p:txBody>
          <a:bodyPr>
            <a:normAutofit/>
          </a:bodyPr>
          <a:lstStyle>
            <a:lvl1pPr>
              <a:spcBef>
                <a:spcPts val="2000"/>
              </a:spcBef>
              <a:defRPr sz="2200"/>
            </a:lvl1pPr>
            <a:lvl2pPr>
              <a:defRPr sz="2000"/>
            </a:lvl2pPr>
            <a:lvl3pPr>
              <a:defRPr sz="1800"/>
            </a:lvl3pPr>
            <a:lvl4pPr>
              <a:defRPr sz="1800"/>
            </a:lvl4pPr>
            <a:lvl5pPr>
              <a:defRPr sz="18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
        <p:nvSpPr>
          <p:cNvPr id="4" name="Text Placeholder 3"/>
          <p:cNvSpPr>
            <a:spLocks noGrp="1"/>
          </p:cNvSpPr>
          <p:nvPr>
            <p:ph type="body" sz="half" idx="2"/>
          </p:nvPr>
        </p:nvSpPr>
        <p:spPr>
          <a:xfrm>
            <a:off x="533399" y="1787856"/>
            <a:ext cx="3840480" cy="3720152"/>
          </a:xfrm>
        </p:spPr>
        <p:txBody>
          <a:bodyPr>
            <a:normAutofit/>
          </a:bodyPr>
          <a:lstStyle>
            <a:lvl1pPr marL="0" indent="0" algn="ctr">
              <a:spcBef>
                <a:spcPts val="600"/>
              </a:spcBef>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2DF66AD8-BC4A-4004-9882-414398D930CA}" type="datetimeFigureOut">
              <a:rPr lang="en-US" smtClean="0"/>
              <a:pPr/>
              <a:t>5/31/2026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9D2C864-9362-43C7-A136-D9C41D93A96D}"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33398" y="611872"/>
            <a:ext cx="4079545" cy="1162050"/>
          </a:xfrm>
        </p:spPr>
        <p:txBody>
          <a:bodyPr anchor="b"/>
          <a:lstStyle>
            <a:lvl1pPr algn="ctr">
              <a:defRPr sz="3600" b="0"/>
            </a:lvl1pPr>
          </a:lstStyle>
          <a:p>
            <a:r>
              <a:rPr lang="en-GB"/>
              <a:t>Click to edit Master title style</a:t>
            </a:r>
            <a:endParaRPr/>
          </a:p>
        </p:txBody>
      </p:sp>
      <p:sp>
        <p:nvSpPr>
          <p:cNvPr id="4" name="Text Placeholder 3"/>
          <p:cNvSpPr>
            <a:spLocks noGrp="1"/>
          </p:cNvSpPr>
          <p:nvPr>
            <p:ph type="body" sz="half" idx="2"/>
          </p:nvPr>
        </p:nvSpPr>
        <p:spPr>
          <a:xfrm>
            <a:off x="533398" y="1787856"/>
            <a:ext cx="4079545" cy="3720152"/>
          </a:xfrm>
        </p:spPr>
        <p:txBody>
          <a:bodyPr>
            <a:normAutofit/>
          </a:bodyPr>
          <a:lstStyle>
            <a:lvl1pPr marL="0" indent="0" algn="ctr">
              <a:spcBef>
                <a:spcPts val="600"/>
              </a:spcBef>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2DF66AD8-BC4A-4004-9882-414398D930CA}" type="datetimeFigureOut">
              <a:rPr lang="en-US" smtClean="0"/>
              <a:pPr/>
              <a:t>5/31/2026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9D2C864-9362-43C7-A136-D9C41D93A96D}" type="slidenum">
              <a:rPr lang="en-US" smtClean="0"/>
              <a:pPr/>
              <a:t>‹#›</a:t>
            </a:fld>
            <a:endParaRPr lang="en-US"/>
          </a:p>
        </p:txBody>
      </p:sp>
      <p:sp>
        <p:nvSpPr>
          <p:cNvPr id="8" name="Picture Placeholder 2"/>
          <p:cNvSpPr>
            <a:spLocks noGrp="1"/>
          </p:cNvSpPr>
          <p:nvPr>
            <p:ph type="pic" idx="1"/>
          </p:nvPr>
        </p:nvSpPr>
        <p:spPr>
          <a:xfrm>
            <a:off x="5090617" y="359392"/>
            <a:ext cx="3657600" cy="5318077"/>
          </a:xfrm>
          <a:ln w="3175">
            <a:solidFill>
              <a:schemeClr val="bg1"/>
            </a:solidFill>
          </a:ln>
          <a:effectLst>
            <a:outerShdw blurRad="63500" sx="100500" sy="100500" algn="ctr" rotWithShape="0">
              <a:prstClr val="black">
                <a:alpha val="50000"/>
              </a:prstClr>
            </a:outerShdw>
          </a:effectLst>
        </p:spPr>
        <p:txBody>
          <a:bodyPr vert="horz" lIns="91440" tIns="45720" rIns="91440" bIns="45720" rtlCol="0">
            <a:normAutofit/>
          </a:bodyPr>
          <a:lstStyle>
            <a:lvl1pPr marL="0" indent="0" algn="l" defTabSz="914400" rtl="0" eaLnBrk="1" latinLnBrk="0" hangingPunct="1">
              <a:spcBef>
                <a:spcPts val="2000"/>
              </a:spcBef>
              <a:buClr>
                <a:schemeClr val="accent1">
                  <a:lumMod val="60000"/>
                  <a:lumOff val="40000"/>
                </a:schemeClr>
              </a:buClr>
              <a:buSzPct val="110000"/>
              <a:buFont typeface="Wingdings 2" pitchFamily="18" charset="2"/>
              <a:buNone/>
              <a:defRPr sz="3200" kern="1200">
                <a:solidFill>
                  <a:schemeClr val="tx1">
                    <a:lumMod val="65000"/>
                    <a:lumOff val="35000"/>
                  </a:schemeClr>
                </a:solidFill>
                <a:latin typeface="+mn-lt"/>
                <a:ea typeface="+mn-ea"/>
                <a:cs typeface="+mn-cs"/>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Drag picture to placeholder or click icon to add</a:t>
            </a:r>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a:p>
        </p:txBody>
      </p:sp>
      <p:sp>
        <p:nvSpPr>
          <p:cNvPr id="3" name="Vertical Text Placeholder 2"/>
          <p:cNvSpPr>
            <a:spLocks noGrp="1"/>
          </p:cNvSpPr>
          <p:nvPr>
            <p:ph type="body" orient="vert" idx="1"/>
          </p:nvPr>
        </p:nvSpPr>
        <p:spPr/>
        <p:txBody>
          <a:bodyPr vert="eaVert"/>
          <a:lstStyle>
            <a:lvl5pP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
        <p:nvSpPr>
          <p:cNvPr id="4" name="Date Placeholder 3"/>
          <p:cNvSpPr>
            <a:spLocks noGrp="1"/>
          </p:cNvSpPr>
          <p:nvPr>
            <p:ph type="dt" sz="half" idx="10"/>
          </p:nvPr>
        </p:nvSpPr>
        <p:spPr/>
        <p:txBody>
          <a:bodyPr/>
          <a:lstStyle/>
          <a:p>
            <a:fld id="{2DF66AD8-BC4A-4004-9882-414398D930CA}" type="datetimeFigureOut">
              <a:rPr lang="en-US" smtClean="0"/>
              <a:pPr/>
              <a:t>5/31/2026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9D2C864-9362-43C7-A136-D9C41D93A96D}"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369792" y="368301"/>
            <a:ext cx="1524000" cy="5575300"/>
          </a:xfrm>
        </p:spPr>
        <p:txBody>
          <a:bodyPr vert="eaVert"/>
          <a:lstStyle/>
          <a:p>
            <a:r>
              <a:rPr lang="en-GB"/>
              <a:t>Click to edit Master title style</a:t>
            </a:r>
            <a:endParaRPr/>
          </a:p>
        </p:txBody>
      </p:sp>
      <p:sp>
        <p:nvSpPr>
          <p:cNvPr id="3" name="Vertical Text Placeholder 2"/>
          <p:cNvSpPr>
            <a:spLocks noGrp="1"/>
          </p:cNvSpPr>
          <p:nvPr>
            <p:ph type="body" orient="vert" idx="1"/>
          </p:nvPr>
        </p:nvSpPr>
        <p:spPr>
          <a:xfrm>
            <a:off x="549274" y="368301"/>
            <a:ext cx="6689726" cy="5575300"/>
          </a:xfrm>
        </p:spPr>
        <p:txBody>
          <a:bodyPr vert="eaVert"/>
          <a:lstStyle>
            <a:lvl5pP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
        <p:nvSpPr>
          <p:cNvPr id="4" name="Date Placeholder 3"/>
          <p:cNvSpPr>
            <a:spLocks noGrp="1"/>
          </p:cNvSpPr>
          <p:nvPr>
            <p:ph type="dt" sz="half" idx="10"/>
          </p:nvPr>
        </p:nvSpPr>
        <p:spPr/>
        <p:txBody>
          <a:bodyPr/>
          <a:lstStyle/>
          <a:p>
            <a:fld id="{2DF66AD8-BC4A-4004-9882-414398D930CA}" type="datetimeFigureOut">
              <a:rPr lang="en-US" smtClean="0"/>
              <a:pPr/>
              <a:t>5/31/2026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9D2C864-9362-43C7-A136-D9C41D93A96D}"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49275" y="107576"/>
            <a:ext cx="8042276" cy="1336956"/>
          </a:xfrm>
          <a:prstGeom prst="rect">
            <a:avLst/>
          </a:prstGeom>
        </p:spPr>
        <p:txBody>
          <a:bodyPr vert="horz" lIns="91440" tIns="45720" rIns="91440" bIns="45720" rtlCol="0" anchor="b" anchorCtr="0">
            <a:noAutofit/>
          </a:bodyPr>
          <a:lstStyle/>
          <a:p>
            <a:r>
              <a:rPr lang="en-GB"/>
              <a:t>Click to edit Master title style</a:t>
            </a:r>
            <a:endParaRPr/>
          </a:p>
        </p:txBody>
      </p:sp>
      <p:sp>
        <p:nvSpPr>
          <p:cNvPr id="3" name="Text Placeholder 2"/>
          <p:cNvSpPr>
            <a:spLocks noGrp="1"/>
          </p:cNvSpPr>
          <p:nvPr>
            <p:ph type="body" idx="1"/>
          </p:nvPr>
        </p:nvSpPr>
        <p:spPr>
          <a:xfrm>
            <a:off x="549275" y="1600201"/>
            <a:ext cx="8042276" cy="4343400"/>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dirty="0"/>
          </a:p>
        </p:txBody>
      </p:sp>
      <p:sp>
        <p:nvSpPr>
          <p:cNvPr id="4" name="Date Placeholder 3"/>
          <p:cNvSpPr>
            <a:spLocks noGrp="1"/>
          </p:cNvSpPr>
          <p:nvPr>
            <p:ph type="dt" sz="half" idx="2"/>
          </p:nvPr>
        </p:nvSpPr>
        <p:spPr>
          <a:xfrm>
            <a:off x="5629835" y="6275668"/>
            <a:ext cx="2133600" cy="365125"/>
          </a:xfrm>
          <a:prstGeom prst="rect">
            <a:avLst/>
          </a:prstGeom>
        </p:spPr>
        <p:txBody>
          <a:bodyPr vert="horz" lIns="91440" tIns="45720" rIns="91440" bIns="45720" rtlCol="0" anchor="ctr"/>
          <a:lstStyle>
            <a:lvl1pPr algn="r">
              <a:defRPr sz="1200">
                <a:solidFill>
                  <a:schemeClr val="bg1"/>
                </a:solidFill>
              </a:defRPr>
            </a:lvl1pPr>
          </a:lstStyle>
          <a:p>
            <a:fld id="{2DF66AD8-BC4A-4004-9882-414398D930CA}" type="datetimeFigureOut">
              <a:rPr lang="en-US" smtClean="0"/>
              <a:pPr/>
              <a:t>5/31/2026</a:t>
            </a:fld>
            <a:endParaRPr lang="en-US" dirty="0"/>
          </a:p>
        </p:txBody>
      </p:sp>
      <p:sp>
        <p:nvSpPr>
          <p:cNvPr id="5" name="Footer Placeholder 4"/>
          <p:cNvSpPr>
            <a:spLocks noGrp="1"/>
          </p:cNvSpPr>
          <p:nvPr>
            <p:ph type="ftr" sz="quarter" idx="3"/>
          </p:nvPr>
        </p:nvSpPr>
        <p:spPr>
          <a:xfrm>
            <a:off x="264458" y="6275668"/>
            <a:ext cx="4840941" cy="365125"/>
          </a:xfrm>
          <a:prstGeom prst="rect">
            <a:avLst/>
          </a:prstGeom>
        </p:spPr>
        <p:txBody>
          <a:bodyPr vert="horz" lIns="91440" tIns="45720" rIns="91440" bIns="45720" rtlCol="0" anchor="ctr"/>
          <a:lstStyle>
            <a:lvl1pPr algn="l">
              <a:defRPr sz="1200">
                <a:solidFill>
                  <a:schemeClr val="bg1"/>
                </a:solidFill>
              </a:defRPr>
            </a:lvl1pPr>
          </a:lstStyle>
          <a:p>
            <a:endParaRPr lang="en-US"/>
          </a:p>
        </p:txBody>
      </p:sp>
      <p:sp>
        <p:nvSpPr>
          <p:cNvPr id="6" name="Slide Number Placeholder 5"/>
          <p:cNvSpPr>
            <a:spLocks noGrp="1"/>
          </p:cNvSpPr>
          <p:nvPr>
            <p:ph type="sldNum" sz="quarter" idx="4"/>
          </p:nvPr>
        </p:nvSpPr>
        <p:spPr>
          <a:xfrm>
            <a:off x="7897906" y="6275668"/>
            <a:ext cx="990600" cy="365125"/>
          </a:xfrm>
          <a:prstGeom prst="rect">
            <a:avLst/>
          </a:prstGeom>
        </p:spPr>
        <p:txBody>
          <a:bodyPr vert="horz" lIns="91440" tIns="45720" rIns="91440" bIns="45720" rtlCol="0" anchor="ctr"/>
          <a:lstStyle>
            <a:lvl1pPr algn="r">
              <a:defRPr sz="3600">
                <a:solidFill>
                  <a:schemeClr val="bg1"/>
                </a:solidFill>
              </a:defRPr>
            </a:lvl1pPr>
          </a:lstStyle>
          <a:p>
            <a:fld id="{B9D2C864-9362-43C7-A136-D9C41D93A96D}"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82" r:id="rId1"/>
    <p:sldLayoutId id="2147483683" r:id="rId2"/>
    <p:sldLayoutId id="2147483684" r:id="rId3"/>
    <p:sldLayoutId id="2147483685" r:id="rId4"/>
    <p:sldLayoutId id="2147483686" r:id="rId5"/>
    <p:sldLayoutId id="2147483687" r:id="rId6"/>
    <p:sldLayoutId id="2147483688" r:id="rId7"/>
    <p:sldLayoutId id="2147483689" r:id="rId8"/>
    <p:sldLayoutId id="2147483690" r:id="rId9"/>
    <p:sldLayoutId id="2147483691" r:id="rId10"/>
    <p:sldLayoutId id="2147483692" r:id="rId11"/>
    <p:sldLayoutId id="2147483693" r:id="rId12"/>
  </p:sldLayoutIdLst>
  <p:txStyles>
    <p:titleStyle>
      <a:lvl1pPr algn="ctr" defTabSz="914400" rtl="0" eaLnBrk="1" latinLnBrk="0" hangingPunct="1">
        <a:spcBef>
          <a:spcPct val="0"/>
        </a:spcBef>
        <a:buNone/>
        <a:defRPr sz="4600" kern="1200">
          <a:solidFill>
            <a:schemeClr val="accent1"/>
          </a:solidFill>
          <a:latin typeface="+mj-lt"/>
          <a:ea typeface="+mj-ea"/>
          <a:cs typeface="+mj-cs"/>
        </a:defRPr>
      </a:lvl1pPr>
    </p:titleStyle>
    <p:bodyStyle>
      <a:lvl1pPr marL="349250" indent="-349250" algn="l" defTabSz="914400" rtl="0" eaLnBrk="1" latinLnBrk="0" hangingPunct="1">
        <a:spcBef>
          <a:spcPts val="2000"/>
        </a:spcBef>
        <a:buClr>
          <a:schemeClr val="accent1">
            <a:lumMod val="60000"/>
            <a:lumOff val="40000"/>
          </a:schemeClr>
        </a:buClr>
        <a:buSzPct val="110000"/>
        <a:buFont typeface="Wingdings 2" pitchFamily="18" charset="2"/>
        <a:buChar char=""/>
        <a:defRPr sz="2400" kern="1200">
          <a:solidFill>
            <a:schemeClr val="tx1">
              <a:lumMod val="65000"/>
              <a:lumOff val="35000"/>
            </a:schemeClr>
          </a:solidFill>
          <a:latin typeface="+mn-lt"/>
          <a:ea typeface="+mn-ea"/>
          <a:cs typeface="+mn-cs"/>
        </a:defRPr>
      </a:lvl1pPr>
      <a:lvl2pPr marL="685800" indent="-336550" algn="l" defTabSz="914400" rtl="0" eaLnBrk="1" latinLnBrk="0" hangingPunct="1">
        <a:spcBef>
          <a:spcPts val="600"/>
        </a:spcBef>
        <a:buClr>
          <a:schemeClr val="accent1">
            <a:lumMod val="75000"/>
          </a:schemeClr>
        </a:buClr>
        <a:buSzPct val="110000"/>
        <a:buFont typeface="Wingdings 2" pitchFamily="18" charset="2"/>
        <a:buChar char=""/>
        <a:defRPr sz="2200" kern="1200">
          <a:solidFill>
            <a:schemeClr val="tx1">
              <a:lumMod val="65000"/>
              <a:lumOff val="35000"/>
            </a:schemeClr>
          </a:solidFill>
          <a:latin typeface="+mn-lt"/>
          <a:ea typeface="+mn-ea"/>
          <a:cs typeface="+mn-cs"/>
        </a:defRPr>
      </a:lvl2pPr>
      <a:lvl3pPr marL="968375" indent="-282575" algn="l" defTabSz="914400" rtl="0" eaLnBrk="1" latinLnBrk="0" hangingPunct="1">
        <a:spcBef>
          <a:spcPts val="600"/>
        </a:spcBef>
        <a:buClr>
          <a:schemeClr val="accent1">
            <a:lumMod val="60000"/>
            <a:lumOff val="40000"/>
          </a:schemeClr>
        </a:buClr>
        <a:buSzPct val="110000"/>
        <a:buFont typeface="Wingdings 2" pitchFamily="18" charset="2"/>
        <a:buChar char=""/>
        <a:defRPr sz="2000" kern="1200">
          <a:solidFill>
            <a:schemeClr val="tx1">
              <a:lumMod val="65000"/>
              <a:lumOff val="35000"/>
            </a:schemeClr>
          </a:solidFill>
          <a:latin typeface="+mn-lt"/>
          <a:ea typeface="+mn-ea"/>
          <a:cs typeface="+mn-cs"/>
        </a:defRPr>
      </a:lvl3pPr>
      <a:lvl4pPr marL="1263650" indent="-295275" algn="l" defTabSz="914400" rtl="0" eaLnBrk="1" latinLnBrk="0" hangingPunct="1">
        <a:spcBef>
          <a:spcPts val="600"/>
        </a:spcBef>
        <a:buClr>
          <a:schemeClr val="accent1">
            <a:lumMod val="75000"/>
          </a:schemeClr>
        </a:buClr>
        <a:buSzPct val="110000"/>
        <a:buFont typeface="Wingdings 2" pitchFamily="18" charset="2"/>
        <a:buChar char=""/>
        <a:defRPr sz="1800" kern="1200">
          <a:solidFill>
            <a:schemeClr val="tx1">
              <a:lumMod val="65000"/>
              <a:lumOff val="35000"/>
            </a:schemeClr>
          </a:solidFill>
          <a:latin typeface="+mn-lt"/>
          <a:ea typeface="+mn-ea"/>
          <a:cs typeface="+mn-cs"/>
        </a:defRPr>
      </a:lvl4pPr>
      <a:lvl5pPr marL="1546225" indent="-282575" algn="l" defTabSz="914400" rtl="0" eaLnBrk="1" latinLnBrk="0" hangingPunct="1">
        <a:spcBef>
          <a:spcPts val="600"/>
        </a:spcBef>
        <a:buClr>
          <a:schemeClr val="accent1">
            <a:lumMod val="60000"/>
            <a:lumOff val="40000"/>
          </a:schemeClr>
        </a:buClr>
        <a:buSzPct val="110000"/>
        <a:buFont typeface="Wingdings 2" pitchFamily="18" charset="2"/>
        <a:buChar char=""/>
        <a:defRPr sz="1800" kern="1200">
          <a:solidFill>
            <a:schemeClr val="tx1">
              <a:lumMod val="65000"/>
              <a:lumOff val="35000"/>
            </a:schemeClr>
          </a:solidFill>
          <a:latin typeface="+mn-lt"/>
          <a:ea typeface="+mn-ea"/>
          <a:cs typeface="+mn-cs"/>
        </a:defRPr>
      </a:lvl5pPr>
      <a:lvl6pPr marL="1828800" indent="-282575" algn="l" defTabSz="914400" rtl="0" eaLnBrk="1" latinLnBrk="0" hangingPunct="1">
        <a:spcBef>
          <a:spcPct val="20000"/>
        </a:spcBef>
        <a:buClr>
          <a:schemeClr val="accent2"/>
        </a:buClr>
        <a:buSzPct val="110000"/>
        <a:buFont typeface="Wingdings 2" pitchFamily="18" charset="2"/>
        <a:buChar char=""/>
        <a:defRPr lang="en-US" sz="1800" kern="1200" dirty="0" smtClean="0">
          <a:solidFill>
            <a:schemeClr val="tx1">
              <a:lumMod val="65000"/>
              <a:lumOff val="35000"/>
            </a:schemeClr>
          </a:solidFill>
          <a:latin typeface="+mn-lt"/>
          <a:ea typeface="+mn-ea"/>
          <a:cs typeface="+mn-cs"/>
        </a:defRPr>
      </a:lvl6pPr>
      <a:lvl7pPr marL="2117725" indent="-282575" algn="l" defTabSz="914400" rtl="0" eaLnBrk="1" latinLnBrk="0" hangingPunct="1">
        <a:spcBef>
          <a:spcPct val="20000"/>
        </a:spcBef>
        <a:buClr>
          <a:schemeClr val="accent1">
            <a:lumMod val="60000"/>
            <a:lumOff val="40000"/>
          </a:schemeClr>
        </a:buClr>
        <a:buSzPct val="110000"/>
        <a:buFont typeface="Wingdings 2" pitchFamily="18" charset="2"/>
        <a:buChar char=""/>
        <a:defRPr lang="en-US" sz="1800" kern="1200" dirty="0" smtClean="0">
          <a:solidFill>
            <a:schemeClr val="tx1">
              <a:lumMod val="65000"/>
              <a:lumOff val="35000"/>
            </a:schemeClr>
          </a:solidFill>
          <a:latin typeface="+mn-lt"/>
          <a:ea typeface="+mn-ea"/>
          <a:cs typeface="+mn-cs"/>
        </a:defRPr>
      </a:lvl7pPr>
      <a:lvl8pPr marL="2398713" indent="-282575" algn="l" defTabSz="914400" rtl="0" eaLnBrk="1" latinLnBrk="0" hangingPunct="1">
        <a:spcBef>
          <a:spcPct val="20000"/>
        </a:spcBef>
        <a:buClr>
          <a:schemeClr val="accent2"/>
        </a:buClr>
        <a:buSzPct val="110000"/>
        <a:buFont typeface="Wingdings 2" pitchFamily="18" charset="2"/>
        <a:buChar char=""/>
        <a:defRPr lang="en-US" sz="1800" kern="1200" dirty="0" smtClean="0">
          <a:solidFill>
            <a:schemeClr val="tx1">
              <a:lumMod val="65000"/>
              <a:lumOff val="35000"/>
            </a:schemeClr>
          </a:solidFill>
          <a:latin typeface="+mn-lt"/>
          <a:ea typeface="+mn-ea"/>
          <a:cs typeface="+mn-cs"/>
        </a:defRPr>
      </a:lvl8pPr>
      <a:lvl9pPr marL="2689225" indent="-282575" algn="l" defTabSz="914400" rtl="0" eaLnBrk="1" latinLnBrk="0" hangingPunct="1">
        <a:spcBef>
          <a:spcPct val="20000"/>
        </a:spcBef>
        <a:buClr>
          <a:schemeClr val="accent1">
            <a:lumMod val="60000"/>
            <a:lumOff val="40000"/>
          </a:schemeClr>
        </a:buClr>
        <a:buSzPct val="110000"/>
        <a:buFont typeface="Wingdings 2" pitchFamily="18" charset="2"/>
        <a:buChar char=""/>
        <a:defRPr lang="en-US" sz="1800" kern="1200" dirty="0">
          <a:solidFill>
            <a:schemeClr val="tx1">
              <a:lumMod val="65000"/>
              <a:lumOff val="35000"/>
            </a:schemeClr>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carlene.campbell@uwtsd.ac.uk" TargetMode="External"/><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hyperlink" Target="https://www.knowledgewithprofit.com/" TargetMode="Externa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7.xml"/><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9.xml"/><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0.xml"/><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7.xml"/><Relationship Id="rId1" Type="http://schemas.openxmlformats.org/officeDocument/2006/relationships/slideLayout" Target="../slideLayouts/slideLayout8.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9.xml"/><Relationship Id="rId1" Type="http://schemas.openxmlformats.org/officeDocument/2006/relationships/slideLayout" Target="../slideLayouts/slideLayout8.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1.xml"/><Relationship Id="rId1" Type="http://schemas.openxmlformats.org/officeDocument/2006/relationships/slideLayout" Target="../slideLayouts/slideLayout8.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8.xml"/></Relationships>
</file>

<file path=ppt/slides/_rels/slide2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2.xml"/><Relationship Id="rId1" Type="http://schemas.openxmlformats.org/officeDocument/2006/relationships/slideLayout" Target="../slideLayouts/slideLayout8.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5.xml"/><Relationship Id="rId1" Type="http://schemas.openxmlformats.org/officeDocument/2006/relationships/slideLayout" Target="../slideLayouts/slideLayout8.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27.xml"/><Relationship Id="rId1" Type="http://schemas.openxmlformats.org/officeDocument/2006/relationships/slideLayout" Target="../slideLayouts/slideLayout8.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0578" y="227083"/>
            <a:ext cx="8962844" cy="1975449"/>
          </a:xfrm>
        </p:spPr>
        <p:txBody>
          <a:bodyPr/>
          <a:lstStyle/>
          <a:p>
            <a:r>
              <a:rPr lang="en-US" sz="3600" dirty="0">
                <a:solidFill>
                  <a:srgbClr val="0F3661"/>
                </a:solidFill>
                <a:latin typeface="Times New Roman"/>
                <a:cs typeface="Times New Roman"/>
              </a:rPr>
              <a:t>Governance and Strategic Planning for Security</a:t>
            </a:r>
            <a:br>
              <a:rPr lang="en-US" sz="4400" dirty="0">
                <a:solidFill>
                  <a:srgbClr val="0F3661"/>
                </a:solidFill>
                <a:latin typeface="Times New Roman"/>
                <a:cs typeface="Times New Roman"/>
              </a:rPr>
            </a:br>
            <a:br>
              <a:rPr lang="en-US" sz="4400" dirty="0">
                <a:solidFill>
                  <a:srgbClr val="0F3661"/>
                </a:solidFill>
                <a:latin typeface="Times New Roman"/>
                <a:cs typeface="Times New Roman"/>
              </a:rPr>
            </a:br>
            <a:r>
              <a:rPr lang="en-US" sz="4000" dirty="0">
                <a:solidFill>
                  <a:srgbClr val="0F3661"/>
                </a:solidFill>
                <a:latin typeface="Times New Roman"/>
                <a:cs typeface="Times New Roman"/>
              </a:rPr>
              <a:t>Data Security, Governance &amp; Compliance</a:t>
            </a:r>
            <a:endParaRPr lang="en-US" sz="4400" dirty="0">
              <a:solidFill>
                <a:srgbClr val="0F3661"/>
              </a:solidFill>
              <a:latin typeface="Times New Roman"/>
              <a:cs typeface="Times New Roman"/>
            </a:endParaRPr>
          </a:p>
        </p:txBody>
      </p:sp>
      <p:sp>
        <p:nvSpPr>
          <p:cNvPr id="3" name="TextBox 2"/>
          <p:cNvSpPr txBox="1"/>
          <p:nvPr/>
        </p:nvSpPr>
        <p:spPr>
          <a:xfrm>
            <a:off x="3951696" y="2935972"/>
            <a:ext cx="1548822" cy="523220"/>
          </a:xfrm>
          <a:prstGeom prst="rect">
            <a:avLst/>
          </a:prstGeom>
          <a:noFill/>
        </p:spPr>
        <p:txBody>
          <a:bodyPr wrap="none" rtlCol="0">
            <a:spAutoFit/>
          </a:bodyPr>
          <a:lstStyle/>
          <a:p>
            <a:r>
              <a:rPr lang="en-US" sz="2800" dirty="0">
                <a:latin typeface="Times New Roman"/>
                <a:cs typeface="Times New Roman"/>
              </a:rPr>
              <a:t>Lecture 3</a:t>
            </a:r>
          </a:p>
        </p:txBody>
      </p:sp>
      <p:sp>
        <p:nvSpPr>
          <p:cNvPr id="5" name="Text Placeholder 1">
            <a:extLst>
              <a:ext uri="{FF2B5EF4-FFF2-40B4-BE49-F238E27FC236}">
                <a16:creationId xmlns:a16="http://schemas.microsoft.com/office/drawing/2014/main" id="{F1B3CDD7-734A-7591-7079-5CFD080C712C}"/>
              </a:ext>
            </a:extLst>
          </p:cNvPr>
          <p:cNvSpPr txBox="1">
            <a:spLocks/>
          </p:cNvSpPr>
          <p:nvPr/>
        </p:nvSpPr>
        <p:spPr>
          <a:xfrm>
            <a:off x="2794721" y="4408099"/>
            <a:ext cx="5408999" cy="1114057"/>
          </a:xfrm>
          <a:prstGeom prst="rect">
            <a:avLst/>
          </a:prstGeom>
        </p:spPr>
        <p:txBody>
          <a:bodyPr/>
          <a:lstStyle>
            <a:lvl1pPr marL="349250" indent="-349250" algn="l" defTabSz="914400" rtl="0" eaLnBrk="1" latinLnBrk="0" hangingPunct="1">
              <a:spcBef>
                <a:spcPts val="2000"/>
              </a:spcBef>
              <a:buClr>
                <a:schemeClr val="accent1">
                  <a:lumMod val="60000"/>
                  <a:lumOff val="40000"/>
                </a:schemeClr>
              </a:buClr>
              <a:buSzPct val="110000"/>
              <a:buFont typeface="Wingdings 2" pitchFamily="18" charset="2"/>
              <a:buChar char=""/>
              <a:defRPr sz="2400" kern="1200">
                <a:solidFill>
                  <a:schemeClr val="tx1">
                    <a:lumMod val="65000"/>
                    <a:lumOff val="35000"/>
                  </a:schemeClr>
                </a:solidFill>
                <a:latin typeface="+mn-lt"/>
                <a:ea typeface="+mn-ea"/>
                <a:cs typeface="+mn-cs"/>
              </a:defRPr>
            </a:lvl1pPr>
            <a:lvl2pPr marL="685800" indent="-336550" algn="l" defTabSz="914400" rtl="0" eaLnBrk="1" latinLnBrk="0" hangingPunct="1">
              <a:spcBef>
                <a:spcPts val="600"/>
              </a:spcBef>
              <a:buClr>
                <a:schemeClr val="accent1">
                  <a:lumMod val="75000"/>
                </a:schemeClr>
              </a:buClr>
              <a:buSzPct val="110000"/>
              <a:buFont typeface="Wingdings 2" pitchFamily="18" charset="2"/>
              <a:buChar char=""/>
              <a:defRPr sz="2200" kern="1200">
                <a:solidFill>
                  <a:schemeClr val="tx1">
                    <a:lumMod val="65000"/>
                    <a:lumOff val="35000"/>
                  </a:schemeClr>
                </a:solidFill>
                <a:latin typeface="+mn-lt"/>
                <a:ea typeface="+mn-ea"/>
                <a:cs typeface="+mn-cs"/>
              </a:defRPr>
            </a:lvl2pPr>
            <a:lvl3pPr marL="968375" indent="-282575" algn="l" defTabSz="914400" rtl="0" eaLnBrk="1" latinLnBrk="0" hangingPunct="1">
              <a:spcBef>
                <a:spcPts val="600"/>
              </a:spcBef>
              <a:buClr>
                <a:schemeClr val="accent1">
                  <a:lumMod val="60000"/>
                  <a:lumOff val="40000"/>
                </a:schemeClr>
              </a:buClr>
              <a:buSzPct val="110000"/>
              <a:buFont typeface="Wingdings 2" pitchFamily="18" charset="2"/>
              <a:buChar char=""/>
              <a:defRPr sz="2000" kern="1200">
                <a:solidFill>
                  <a:schemeClr val="tx1">
                    <a:lumMod val="65000"/>
                    <a:lumOff val="35000"/>
                  </a:schemeClr>
                </a:solidFill>
                <a:latin typeface="+mn-lt"/>
                <a:ea typeface="+mn-ea"/>
                <a:cs typeface="+mn-cs"/>
              </a:defRPr>
            </a:lvl3pPr>
            <a:lvl4pPr marL="1263650" indent="-295275" algn="l" defTabSz="914400" rtl="0" eaLnBrk="1" latinLnBrk="0" hangingPunct="1">
              <a:spcBef>
                <a:spcPts val="600"/>
              </a:spcBef>
              <a:buClr>
                <a:schemeClr val="accent1">
                  <a:lumMod val="75000"/>
                </a:schemeClr>
              </a:buClr>
              <a:buSzPct val="110000"/>
              <a:buFont typeface="Wingdings 2" pitchFamily="18" charset="2"/>
              <a:buChar char=""/>
              <a:defRPr sz="1800" kern="1200">
                <a:solidFill>
                  <a:schemeClr val="tx1">
                    <a:lumMod val="65000"/>
                    <a:lumOff val="35000"/>
                  </a:schemeClr>
                </a:solidFill>
                <a:latin typeface="+mn-lt"/>
                <a:ea typeface="+mn-ea"/>
                <a:cs typeface="+mn-cs"/>
              </a:defRPr>
            </a:lvl4pPr>
            <a:lvl5pPr marL="1546225" indent="-282575" algn="l" defTabSz="914400" rtl="0" eaLnBrk="1" latinLnBrk="0" hangingPunct="1">
              <a:spcBef>
                <a:spcPts val="600"/>
              </a:spcBef>
              <a:buClr>
                <a:schemeClr val="accent1">
                  <a:lumMod val="60000"/>
                  <a:lumOff val="40000"/>
                </a:schemeClr>
              </a:buClr>
              <a:buSzPct val="110000"/>
              <a:buFont typeface="Wingdings 2" pitchFamily="18" charset="2"/>
              <a:buChar char=""/>
              <a:defRPr sz="1800" kern="1200">
                <a:solidFill>
                  <a:schemeClr val="tx1">
                    <a:lumMod val="65000"/>
                    <a:lumOff val="35000"/>
                  </a:schemeClr>
                </a:solidFill>
                <a:latin typeface="+mn-lt"/>
                <a:ea typeface="+mn-ea"/>
                <a:cs typeface="+mn-cs"/>
              </a:defRPr>
            </a:lvl5pPr>
            <a:lvl6pPr marL="1828800" indent="-282575" algn="l" defTabSz="914400" rtl="0" eaLnBrk="1" latinLnBrk="0" hangingPunct="1">
              <a:spcBef>
                <a:spcPct val="20000"/>
              </a:spcBef>
              <a:buClr>
                <a:schemeClr val="accent2"/>
              </a:buClr>
              <a:buSzPct val="110000"/>
              <a:buFont typeface="Wingdings 2" pitchFamily="18" charset="2"/>
              <a:buChar char=""/>
              <a:defRPr lang="en-US" sz="1800" kern="1200" dirty="0" smtClean="0">
                <a:solidFill>
                  <a:schemeClr val="tx1">
                    <a:lumMod val="65000"/>
                    <a:lumOff val="35000"/>
                  </a:schemeClr>
                </a:solidFill>
                <a:latin typeface="+mn-lt"/>
                <a:ea typeface="+mn-ea"/>
                <a:cs typeface="+mn-cs"/>
              </a:defRPr>
            </a:lvl6pPr>
            <a:lvl7pPr marL="2117725" indent="-282575" algn="l" defTabSz="914400" rtl="0" eaLnBrk="1" latinLnBrk="0" hangingPunct="1">
              <a:spcBef>
                <a:spcPct val="20000"/>
              </a:spcBef>
              <a:buClr>
                <a:schemeClr val="accent1">
                  <a:lumMod val="60000"/>
                  <a:lumOff val="40000"/>
                </a:schemeClr>
              </a:buClr>
              <a:buSzPct val="110000"/>
              <a:buFont typeface="Wingdings 2" pitchFamily="18" charset="2"/>
              <a:buChar char=""/>
              <a:defRPr lang="en-US" sz="1800" kern="1200" dirty="0" smtClean="0">
                <a:solidFill>
                  <a:schemeClr val="tx1">
                    <a:lumMod val="65000"/>
                    <a:lumOff val="35000"/>
                  </a:schemeClr>
                </a:solidFill>
                <a:latin typeface="+mn-lt"/>
                <a:ea typeface="+mn-ea"/>
                <a:cs typeface="+mn-cs"/>
              </a:defRPr>
            </a:lvl7pPr>
            <a:lvl8pPr marL="2398713" indent="-282575" algn="l" defTabSz="914400" rtl="0" eaLnBrk="1" latinLnBrk="0" hangingPunct="1">
              <a:spcBef>
                <a:spcPct val="20000"/>
              </a:spcBef>
              <a:buClr>
                <a:schemeClr val="accent2"/>
              </a:buClr>
              <a:buSzPct val="110000"/>
              <a:buFont typeface="Wingdings 2" pitchFamily="18" charset="2"/>
              <a:buChar char=""/>
              <a:defRPr lang="en-US" sz="1800" kern="1200" dirty="0" smtClean="0">
                <a:solidFill>
                  <a:schemeClr val="tx1">
                    <a:lumMod val="65000"/>
                    <a:lumOff val="35000"/>
                  </a:schemeClr>
                </a:solidFill>
                <a:latin typeface="+mn-lt"/>
                <a:ea typeface="+mn-ea"/>
                <a:cs typeface="+mn-cs"/>
              </a:defRPr>
            </a:lvl8pPr>
            <a:lvl9pPr marL="2689225" indent="-282575" algn="l" defTabSz="914400" rtl="0" eaLnBrk="1" latinLnBrk="0" hangingPunct="1">
              <a:spcBef>
                <a:spcPct val="20000"/>
              </a:spcBef>
              <a:buClr>
                <a:schemeClr val="accent1">
                  <a:lumMod val="60000"/>
                  <a:lumOff val="40000"/>
                </a:schemeClr>
              </a:buClr>
              <a:buSzPct val="110000"/>
              <a:buFont typeface="Wingdings 2" pitchFamily="18" charset="2"/>
              <a:buChar char=""/>
              <a:defRPr lang="en-US" sz="1800" kern="1200" dirty="0">
                <a:solidFill>
                  <a:schemeClr val="tx1">
                    <a:lumMod val="65000"/>
                    <a:lumOff val="35000"/>
                  </a:schemeClr>
                </a:solidFill>
                <a:latin typeface="+mn-lt"/>
                <a:ea typeface="+mn-ea"/>
                <a:cs typeface="+mn-cs"/>
              </a:defRPr>
            </a:lvl9pPr>
          </a:lstStyle>
          <a:p>
            <a:pPr marL="0" indent="0">
              <a:spcBef>
                <a:spcPts val="0"/>
              </a:spcBef>
              <a:spcAft>
                <a:spcPts val="600"/>
              </a:spcAft>
              <a:buNone/>
            </a:pPr>
            <a:r>
              <a:rPr lang="en-GB" sz="1600" dirty="0">
                <a:solidFill>
                  <a:schemeClr val="tx1"/>
                </a:solidFill>
              </a:rPr>
              <a:t>Lecturer: Assoc. Prof. Carlene Campbell</a:t>
            </a:r>
          </a:p>
          <a:p>
            <a:pPr marL="0" indent="0">
              <a:spcBef>
                <a:spcPts val="0"/>
              </a:spcBef>
              <a:spcAft>
                <a:spcPts val="600"/>
              </a:spcAft>
              <a:buNone/>
            </a:pPr>
            <a:r>
              <a:rPr lang="en-GB" sz="1600" dirty="0">
                <a:solidFill>
                  <a:schemeClr val="tx1"/>
                </a:solidFill>
              </a:rPr>
              <a:t>Email: </a:t>
            </a:r>
            <a:r>
              <a:rPr lang="en-GB" sz="1600" dirty="0">
                <a:solidFill>
                  <a:schemeClr val="tx1"/>
                </a:solidFill>
                <a:hlinkClick r:id="rId3">
                  <a:extLst>
                    <a:ext uri="{A12FA001-AC4F-418D-AE19-62706E023703}">
                      <ahyp:hlinkClr xmlns:ahyp="http://schemas.microsoft.com/office/drawing/2018/hyperlinkcolor" val="tx"/>
                    </a:ext>
                  </a:extLst>
                </a:hlinkClick>
              </a:rPr>
              <a:t>carlene.campbell@uwtsd.ac.uk</a:t>
            </a:r>
            <a:r>
              <a:rPr lang="en-GB" sz="1600" dirty="0">
                <a:solidFill>
                  <a:schemeClr val="tx1"/>
                </a:solidFill>
              </a:rPr>
              <a:t> </a:t>
            </a:r>
          </a:p>
          <a:p>
            <a:pPr marL="0" indent="0">
              <a:spcBef>
                <a:spcPts val="0"/>
              </a:spcBef>
              <a:spcAft>
                <a:spcPts val="600"/>
              </a:spcAft>
              <a:buNone/>
            </a:pPr>
            <a:r>
              <a:rPr lang="en-GB" sz="1600" dirty="0">
                <a:solidFill>
                  <a:schemeClr val="tx1"/>
                </a:solidFill>
              </a:rPr>
              <a:t>Website: </a:t>
            </a:r>
            <a:r>
              <a:rPr lang="en-GB" sz="1600" dirty="0">
                <a:solidFill>
                  <a:schemeClr val="tx1"/>
                </a:solidFill>
                <a:hlinkClick r:id="rId4">
                  <a:extLst>
                    <a:ext uri="{A12FA001-AC4F-418D-AE19-62706E023703}">
                      <ahyp:hlinkClr xmlns:ahyp="http://schemas.microsoft.com/office/drawing/2018/hyperlinkcolor" val="tx"/>
                    </a:ext>
                  </a:extLst>
                </a:hlinkClick>
              </a:rPr>
              <a:t>https://www.knowledgewithprofit.com/</a:t>
            </a:r>
            <a:r>
              <a:rPr lang="en-GB" sz="1600" dirty="0">
                <a:solidFill>
                  <a:schemeClr val="tx1"/>
                </a:solidFill>
              </a:rPr>
              <a:t> </a:t>
            </a:r>
          </a:p>
        </p:txBody>
      </p:sp>
      <p:grpSp>
        <p:nvGrpSpPr>
          <p:cNvPr id="7" name="Group 6">
            <a:extLst>
              <a:ext uri="{FF2B5EF4-FFF2-40B4-BE49-F238E27FC236}">
                <a16:creationId xmlns:a16="http://schemas.microsoft.com/office/drawing/2014/main" id="{1F3B1DAB-D2E4-31F0-6A34-160D3777C913}"/>
              </a:ext>
            </a:extLst>
          </p:cNvPr>
          <p:cNvGrpSpPr/>
          <p:nvPr/>
        </p:nvGrpSpPr>
        <p:grpSpPr>
          <a:xfrm>
            <a:off x="221515" y="2676986"/>
            <a:ext cx="2025770" cy="2686959"/>
            <a:chOff x="130834" y="2780503"/>
            <a:chExt cx="2025770" cy="2686959"/>
          </a:xfrm>
        </p:grpSpPr>
        <p:pic>
          <p:nvPicPr>
            <p:cNvPr id="8" name="Picture 7">
              <a:extLst>
                <a:ext uri="{FF2B5EF4-FFF2-40B4-BE49-F238E27FC236}">
                  <a16:creationId xmlns:a16="http://schemas.microsoft.com/office/drawing/2014/main" id="{F2E8E7FE-2FF1-1FC9-AD52-8C5484A6FB25}"/>
                </a:ext>
              </a:extLst>
            </p:cNvPr>
            <p:cNvPicPr>
              <a:picLocks noChangeAspect="1"/>
            </p:cNvPicPr>
            <p:nvPr/>
          </p:nvPicPr>
          <p:blipFill>
            <a:blip r:embed="rId5"/>
            <a:stretch>
              <a:fillRect/>
            </a:stretch>
          </p:blipFill>
          <p:spPr>
            <a:xfrm>
              <a:off x="221515" y="2780503"/>
              <a:ext cx="1935089" cy="2481610"/>
            </a:xfrm>
            <a:prstGeom prst="rect">
              <a:avLst/>
            </a:prstGeom>
          </p:spPr>
        </p:pic>
        <p:sp>
          <p:nvSpPr>
            <p:cNvPr id="9" name="TextBox 8">
              <a:extLst>
                <a:ext uri="{FF2B5EF4-FFF2-40B4-BE49-F238E27FC236}">
                  <a16:creationId xmlns:a16="http://schemas.microsoft.com/office/drawing/2014/main" id="{AF5F9AD2-D37E-ED7E-308C-8390C3487FCD}"/>
                </a:ext>
              </a:extLst>
            </p:cNvPr>
            <p:cNvSpPr txBox="1"/>
            <p:nvPr/>
          </p:nvSpPr>
          <p:spPr>
            <a:xfrm>
              <a:off x="130834" y="5056763"/>
              <a:ext cx="1828800" cy="410699"/>
            </a:xfrm>
            <a:prstGeom prst="rect">
              <a:avLst/>
            </a:prstGeom>
            <a:noFill/>
          </p:spPr>
          <p:txBody>
            <a:bodyPr wrap="square" rtlCol="0">
              <a:spAutoFit/>
            </a:bodyPr>
            <a:lstStyle/>
            <a:p>
              <a:r>
                <a:rPr lang="en-GB" sz="1800" dirty="0"/>
                <a:t>Adapted Text</a:t>
              </a:r>
            </a:p>
          </p:txBody>
        </p:sp>
      </p:grpSp>
    </p:spTree>
    <p:extLst>
      <p:ext uri="{BB962C8B-B14F-4D97-AF65-F5344CB8AC3E}">
        <p14:creationId xmlns:p14="http://schemas.microsoft.com/office/powerpoint/2010/main" val="66044921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9275" y="107576"/>
            <a:ext cx="5514641" cy="713306"/>
          </a:xfrm>
        </p:spPr>
        <p:txBody>
          <a:bodyPr/>
          <a:lstStyle/>
          <a:p>
            <a:br>
              <a:rPr lang="en-US" dirty="0"/>
            </a:br>
            <a:r>
              <a:rPr lang="en-US" sz="3600" b="1" dirty="0"/>
              <a:t>Learning Outcome</a:t>
            </a:r>
            <a:endParaRPr lang="en-GB" b="1" dirty="0"/>
          </a:p>
        </p:txBody>
      </p:sp>
      <p:sp>
        <p:nvSpPr>
          <p:cNvPr id="3" name="Content Placeholder 2"/>
          <p:cNvSpPr>
            <a:spLocks noGrp="1"/>
          </p:cNvSpPr>
          <p:nvPr>
            <p:ph idx="1"/>
          </p:nvPr>
        </p:nvSpPr>
        <p:spPr>
          <a:xfrm>
            <a:off x="190124" y="1039091"/>
            <a:ext cx="8661776" cy="4494933"/>
          </a:xfrm>
        </p:spPr>
        <p:txBody>
          <a:bodyPr>
            <a:normAutofit/>
          </a:bodyPr>
          <a:lstStyle/>
          <a:p>
            <a:pPr lvl="1" algn="just"/>
            <a:r>
              <a:rPr lang="en-US" dirty="0"/>
              <a:t>Identify the key organizational stakeholders that are actively involved in planning and compare their roles</a:t>
            </a:r>
          </a:p>
          <a:p>
            <a:pPr lvl="1" algn="just"/>
            <a:r>
              <a:rPr lang="en-US" dirty="0"/>
              <a:t>Explain strategic organizational planning for information security (InfoSec) and describe its relationship to organization-wide and IT strategic planning</a:t>
            </a:r>
          </a:p>
          <a:p>
            <a:pPr lvl="1" algn="just"/>
            <a:r>
              <a:rPr lang="en-US" dirty="0"/>
              <a:t>Discuss the importance, benefits, and desired outcomes of information security governance and how such a program would be implemented</a:t>
            </a:r>
          </a:p>
          <a:p>
            <a:pPr lvl="1" algn="just"/>
            <a:r>
              <a:rPr lang="en-US" dirty="0"/>
              <a:t>Describe the principal components of InfoSec system implementation planning within the organizational planning scheme</a:t>
            </a:r>
          </a:p>
          <a:p>
            <a:pPr algn="just"/>
            <a:endParaRPr lang="en-GB" dirty="0"/>
          </a:p>
          <a:p>
            <a:pPr algn="just"/>
            <a:endParaRPr lang="en-GB"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dirty="0"/>
              <a:t>The Role of Planning</a:t>
            </a:r>
          </a:p>
        </p:txBody>
      </p:sp>
      <p:sp>
        <p:nvSpPr>
          <p:cNvPr id="7" name="Text Placeholder 6"/>
          <p:cNvSpPr>
            <a:spLocks noGrp="1"/>
          </p:cNvSpPr>
          <p:nvPr>
            <p:ph type="body" idx="1"/>
          </p:nvPr>
        </p:nvSpPr>
        <p:spPr/>
        <p:txBody>
          <a:bodyPr>
            <a:normAutofit/>
          </a:bodyPr>
          <a:lstStyle/>
          <a:p>
            <a:r>
              <a:rPr lang="en-GB" sz="2400" b="1" dirty="0"/>
              <a:t>Why Security Governance Matters?</a:t>
            </a:r>
            <a:endParaRPr lang="en-US" sz="2400" b="1" dirty="0"/>
          </a:p>
        </p:txBody>
      </p:sp>
    </p:spTree>
    <p:extLst>
      <p:ext uri="{BB962C8B-B14F-4D97-AF65-F5344CB8AC3E}">
        <p14:creationId xmlns:p14="http://schemas.microsoft.com/office/powerpoint/2010/main" val="17977763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9" name="Rectangle 5"/>
          <p:cNvSpPr>
            <a:spLocks noGrp="1" noChangeArrowheads="1"/>
          </p:cNvSpPr>
          <p:nvPr>
            <p:ph type="body" idx="1"/>
          </p:nvPr>
        </p:nvSpPr>
        <p:spPr>
          <a:xfrm>
            <a:off x="365125" y="1100668"/>
            <a:ext cx="8415338" cy="3837974"/>
          </a:xfrm>
        </p:spPr>
        <p:txBody>
          <a:bodyPr>
            <a:normAutofit lnSpcReduction="10000"/>
          </a:bodyPr>
          <a:lstStyle/>
          <a:p>
            <a:pPr algn="just"/>
            <a:r>
              <a:rPr lang="en-US" dirty="0"/>
              <a:t>In a setting where there are continual constraints on resources, both human and financial, good planning enables an organization to make the most out of the materials at hand</a:t>
            </a:r>
          </a:p>
          <a:p>
            <a:pPr algn="just"/>
            <a:r>
              <a:rPr lang="en-US" dirty="0"/>
              <a:t>While a chief information security officer (CISO) and other InfoSec managers can generate an urgent response to an immediate threat, they are well advised to utilize a portion of their routinely allocated resources toward the long-term viability of the InfoSec program</a:t>
            </a:r>
          </a:p>
        </p:txBody>
      </p:sp>
      <p:sp>
        <p:nvSpPr>
          <p:cNvPr id="14338" name="Rectangle 4"/>
          <p:cNvSpPr>
            <a:spLocks noGrp="1" noChangeArrowheads="1"/>
          </p:cNvSpPr>
          <p:nvPr>
            <p:ph type="title"/>
          </p:nvPr>
        </p:nvSpPr>
        <p:spPr>
          <a:xfrm>
            <a:off x="549275" y="107576"/>
            <a:ext cx="8042276" cy="806824"/>
          </a:xfrm>
        </p:spPr>
        <p:txBody>
          <a:bodyPr/>
          <a:lstStyle/>
          <a:p>
            <a:r>
              <a:rPr lang="en-US" dirty="0"/>
              <a:t>Introduction</a:t>
            </a:r>
          </a:p>
        </p:txBody>
      </p:sp>
    </p:spTree>
    <p:extLst>
      <p:ext uri="{BB962C8B-B14F-4D97-AF65-F5344CB8AC3E}">
        <p14:creationId xmlns:p14="http://schemas.microsoft.com/office/powerpoint/2010/main" val="1515295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33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4339">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9"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Rectangle 5"/>
          <p:cNvSpPr>
            <a:spLocks noGrp="1" noChangeArrowheads="1"/>
          </p:cNvSpPr>
          <p:nvPr>
            <p:ph type="body" idx="1"/>
          </p:nvPr>
        </p:nvSpPr>
        <p:spPr>
          <a:xfrm>
            <a:off x="479425" y="929218"/>
            <a:ext cx="8415338" cy="4527393"/>
          </a:xfrm>
        </p:spPr>
        <p:txBody>
          <a:bodyPr>
            <a:normAutofit lnSpcReduction="10000"/>
          </a:bodyPr>
          <a:lstStyle/>
          <a:p>
            <a:pPr algn="just"/>
            <a:r>
              <a:rPr lang="en-US" dirty="0"/>
              <a:t>Planning involves:</a:t>
            </a:r>
          </a:p>
          <a:p>
            <a:pPr lvl="1" algn="just"/>
            <a:r>
              <a:rPr lang="en-US" dirty="0"/>
              <a:t>Representatives of the three communities of interest</a:t>
            </a:r>
          </a:p>
          <a:p>
            <a:pPr lvl="1" algn="just"/>
            <a:r>
              <a:rPr lang="en-US" dirty="0"/>
              <a:t>Individuals internal and external to the organization </a:t>
            </a:r>
          </a:p>
          <a:p>
            <a:pPr lvl="2" algn="just"/>
            <a:r>
              <a:rPr lang="en-US" dirty="0"/>
              <a:t>Employees</a:t>
            </a:r>
          </a:p>
          <a:p>
            <a:pPr lvl="2" algn="just"/>
            <a:r>
              <a:rPr lang="en-US" dirty="0"/>
              <a:t>Management</a:t>
            </a:r>
          </a:p>
          <a:p>
            <a:pPr lvl="2" algn="just"/>
            <a:r>
              <a:rPr lang="en-US" dirty="0"/>
              <a:t>Stockholders and other outside stakeholders</a:t>
            </a:r>
          </a:p>
          <a:p>
            <a:pPr algn="just"/>
            <a:r>
              <a:rPr lang="en-US" dirty="0"/>
              <a:t>Planning is the dominant means of managing resources in modern organizations and entails the enumeration of a sequence of actions intended to achieve specific goals during a defined period of time, and then controlling the implementation of these steps</a:t>
            </a:r>
          </a:p>
        </p:txBody>
      </p:sp>
      <p:sp>
        <p:nvSpPr>
          <p:cNvPr id="15362" name="Rectangle 4"/>
          <p:cNvSpPr>
            <a:spLocks noGrp="1" noChangeArrowheads="1"/>
          </p:cNvSpPr>
          <p:nvPr>
            <p:ph type="title"/>
          </p:nvPr>
        </p:nvSpPr>
        <p:spPr>
          <a:xfrm>
            <a:off x="549275" y="107576"/>
            <a:ext cx="8042276" cy="797299"/>
          </a:xfrm>
        </p:spPr>
        <p:txBody>
          <a:bodyPr/>
          <a:lstStyle/>
          <a:p>
            <a:r>
              <a:rPr lang="en-US" dirty="0"/>
              <a:t>Introduction (Continued)</a:t>
            </a:r>
          </a:p>
        </p:txBody>
      </p:sp>
    </p:spTree>
    <p:extLst>
      <p:ext uri="{BB962C8B-B14F-4D97-AF65-F5344CB8AC3E}">
        <p14:creationId xmlns:p14="http://schemas.microsoft.com/office/powerpoint/2010/main" val="42914497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536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536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536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536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536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536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1536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Rectangle 5"/>
          <p:cNvSpPr>
            <a:spLocks noGrp="1" noChangeArrowheads="1"/>
          </p:cNvSpPr>
          <p:nvPr>
            <p:ph type="body" idx="1"/>
          </p:nvPr>
        </p:nvSpPr>
        <p:spPr>
          <a:xfrm>
            <a:off x="625475" y="1085851"/>
            <a:ext cx="8042276" cy="4343400"/>
          </a:xfrm>
        </p:spPr>
        <p:txBody>
          <a:bodyPr/>
          <a:lstStyle/>
          <a:p>
            <a:pPr algn="just"/>
            <a:r>
              <a:rPr lang="en-US" dirty="0"/>
              <a:t>To implement effective planning, an organization’s leaders usually begin from previously developed positions that explicitly state the organization’s ethical, entrepreneurial, and philosophical perspectives</a:t>
            </a:r>
          </a:p>
          <a:p>
            <a:pPr algn="just"/>
            <a:r>
              <a:rPr lang="en-US" dirty="0"/>
              <a:t>Precursor documents developed to support organizational planning include: </a:t>
            </a:r>
          </a:p>
          <a:p>
            <a:pPr lvl="1" algn="just"/>
            <a:r>
              <a:rPr lang="en-US" dirty="0"/>
              <a:t>Mission statement</a:t>
            </a:r>
          </a:p>
          <a:p>
            <a:pPr lvl="1" algn="just"/>
            <a:r>
              <a:rPr lang="en-US" dirty="0"/>
              <a:t>Vision statement</a:t>
            </a:r>
          </a:p>
          <a:p>
            <a:pPr lvl="1" algn="just"/>
            <a:r>
              <a:rPr lang="en-US" dirty="0"/>
              <a:t>Values statement</a:t>
            </a:r>
          </a:p>
        </p:txBody>
      </p:sp>
      <p:sp>
        <p:nvSpPr>
          <p:cNvPr id="16386" name="Rectangle 4"/>
          <p:cNvSpPr>
            <a:spLocks noGrp="1" noChangeArrowheads="1"/>
          </p:cNvSpPr>
          <p:nvPr>
            <p:ph type="title"/>
          </p:nvPr>
        </p:nvSpPr>
        <p:spPr>
          <a:xfrm>
            <a:off x="549275" y="107576"/>
            <a:ext cx="8042276" cy="863974"/>
          </a:xfrm>
        </p:spPr>
        <p:txBody>
          <a:bodyPr/>
          <a:lstStyle/>
          <a:p>
            <a:r>
              <a:rPr lang="en-US" dirty="0"/>
              <a:t>Precursors to Planning</a:t>
            </a:r>
          </a:p>
        </p:txBody>
      </p:sp>
    </p:spTree>
    <p:extLst>
      <p:ext uri="{BB962C8B-B14F-4D97-AF65-F5344CB8AC3E}">
        <p14:creationId xmlns:p14="http://schemas.microsoft.com/office/powerpoint/2010/main" val="37102968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638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638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6387">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6387">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6387">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196770" y="336337"/>
            <a:ext cx="8337630" cy="6434853"/>
            <a:chOff x="609600" y="336337"/>
            <a:chExt cx="7924800" cy="6068621"/>
          </a:xfrm>
        </p:grpSpPr>
        <p:pic>
          <p:nvPicPr>
            <p:cNvPr id="2" name="Picture 1" descr="A screenshot of the National Archives website shows the Mission, Vision, and Values of the organization."/>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609600" y="336337"/>
              <a:ext cx="7924800" cy="6068621"/>
            </a:xfrm>
            <a:prstGeom prst="rect">
              <a:avLst/>
            </a:prstGeom>
          </p:spPr>
        </p:pic>
        <p:sp>
          <p:nvSpPr>
            <p:cNvPr id="3" name="TextBox 2"/>
            <p:cNvSpPr txBox="1"/>
            <p:nvPr/>
          </p:nvSpPr>
          <p:spPr>
            <a:xfrm>
              <a:off x="609600" y="5937813"/>
              <a:ext cx="1045580" cy="369332"/>
            </a:xfrm>
            <a:prstGeom prst="rect">
              <a:avLst/>
            </a:prstGeom>
            <a:solidFill>
              <a:schemeClr val="bg1"/>
            </a:solidFill>
          </p:spPr>
          <p:txBody>
            <a:bodyPr wrap="square" rtlCol="0">
              <a:spAutoFit/>
            </a:bodyPr>
            <a:lstStyle/>
            <a:p>
              <a:endParaRPr lang="en-GB" dirty="0"/>
            </a:p>
          </p:txBody>
        </p:sp>
      </p:grpSp>
    </p:spTree>
    <p:extLst>
      <p:ext uri="{BB962C8B-B14F-4D97-AF65-F5344CB8AC3E}">
        <p14:creationId xmlns:p14="http://schemas.microsoft.com/office/powerpoint/2010/main" val="60614403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dirty="0"/>
              <a:t>Strategic Planning</a:t>
            </a:r>
          </a:p>
        </p:txBody>
      </p:sp>
      <p:sp>
        <p:nvSpPr>
          <p:cNvPr id="7" name="Text Placeholder 6"/>
          <p:cNvSpPr>
            <a:spLocks noGrp="1"/>
          </p:cNvSpPr>
          <p:nvPr>
            <p:ph type="body" idx="1"/>
          </p:nvPr>
        </p:nvSpPr>
        <p:spPr/>
        <p:txBody>
          <a:bodyPr/>
          <a:lstStyle/>
          <a:p>
            <a:r>
              <a:rPr lang="en-US" dirty="0"/>
              <a:t>Governance and Strategic Planning for Security</a:t>
            </a:r>
          </a:p>
        </p:txBody>
      </p:sp>
    </p:spTree>
    <p:extLst>
      <p:ext uri="{BB962C8B-B14F-4D97-AF65-F5344CB8AC3E}">
        <p14:creationId xmlns:p14="http://schemas.microsoft.com/office/powerpoint/2010/main" val="51413134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1" name="Rectangle 3"/>
          <p:cNvSpPr>
            <a:spLocks noGrp="1" noChangeArrowheads="1"/>
          </p:cNvSpPr>
          <p:nvPr>
            <p:ph type="body" idx="1"/>
          </p:nvPr>
        </p:nvSpPr>
        <p:spPr>
          <a:xfrm>
            <a:off x="457722" y="913785"/>
            <a:ext cx="8415338" cy="4401205"/>
          </a:xfrm>
        </p:spPr>
        <p:txBody>
          <a:bodyPr>
            <a:normAutofit lnSpcReduction="10000"/>
          </a:bodyPr>
          <a:lstStyle/>
          <a:p>
            <a:pPr algn="just"/>
            <a:r>
              <a:rPr lang="en-US" dirty="0"/>
              <a:t>Strategic planning is “the process of defining and specifying the long-term direction (strategy) to be taken by an organization, and the allocation and acquisition of resources needed to pursue this effort”</a:t>
            </a:r>
          </a:p>
          <a:p>
            <a:pPr algn="just"/>
            <a:r>
              <a:rPr lang="en-US" dirty="0"/>
              <a:t>It guides organizational efforts and focuses resources toward specific, clearly defined goals in the midst of an ever-changing environment</a:t>
            </a:r>
          </a:p>
          <a:p>
            <a:pPr algn="just"/>
            <a:r>
              <a:rPr lang="en-US" dirty="0"/>
              <a:t>First, general strategy is translated into specific strategy; second, overall strategic planning is translated into lower-level tactical and operational planning</a:t>
            </a:r>
          </a:p>
        </p:txBody>
      </p:sp>
      <p:sp>
        <p:nvSpPr>
          <p:cNvPr id="22530" name="Rectangle 2"/>
          <p:cNvSpPr>
            <a:spLocks noGrp="1" noChangeArrowheads="1"/>
          </p:cNvSpPr>
          <p:nvPr>
            <p:ph type="title"/>
          </p:nvPr>
        </p:nvSpPr>
        <p:spPr>
          <a:xfrm>
            <a:off x="549275" y="107576"/>
            <a:ext cx="8042276" cy="772100"/>
          </a:xfrm>
        </p:spPr>
        <p:txBody>
          <a:bodyPr/>
          <a:lstStyle/>
          <a:p>
            <a:r>
              <a:rPr lang="en-US" dirty="0"/>
              <a:t>Strategic Planning</a:t>
            </a:r>
          </a:p>
        </p:txBody>
      </p:sp>
    </p:spTree>
    <p:extLst>
      <p:ext uri="{BB962C8B-B14F-4D97-AF65-F5344CB8AC3E}">
        <p14:creationId xmlns:p14="http://schemas.microsoft.com/office/powerpoint/2010/main" val="35577784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253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2531">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2531">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1"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0" y="0"/>
            <a:ext cx="9087229" cy="5254906"/>
            <a:chOff x="0" y="0"/>
            <a:chExt cx="9087229" cy="5254906"/>
          </a:xfrm>
        </p:grpSpPr>
        <p:pic>
          <p:nvPicPr>
            <p:cNvPr id="2" name="Picture 1" descr="A pyramid structure shows the organizational hierarchy and a tree diagram shows the planning hierarchy.&#10;Organizational hierarchy: At the top is the C E O, followed by C F O, C I O, and C O O in the second level. Personnel under C I O include C I S O, V P-Systems, and V P-Networks. The hierarchy under each of these personnel are Manager, Admin, and Tech. Planning Hierarchy: At the top is the Corporate Strategy, followed by Financial Strategy, I T Strategy, and Operations Strategy in the second level. Both first and second levels are connected to InfoSec Strategy which includes InfoSec Tactical Planning, and InfoSec Operational Planning.&#10;"/>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0" y="0"/>
              <a:ext cx="9087229" cy="5254906"/>
            </a:xfrm>
            <a:prstGeom prst="rect">
              <a:avLst/>
            </a:prstGeom>
          </p:spPr>
        </p:pic>
        <p:sp>
          <p:nvSpPr>
            <p:cNvPr id="3" name="TextBox 2"/>
            <p:cNvSpPr txBox="1"/>
            <p:nvPr/>
          </p:nvSpPr>
          <p:spPr>
            <a:xfrm>
              <a:off x="0" y="4872942"/>
              <a:ext cx="1261641" cy="369332"/>
            </a:xfrm>
            <a:prstGeom prst="rect">
              <a:avLst/>
            </a:prstGeom>
            <a:solidFill>
              <a:schemeClr val="bg1"/>
            </a:solidFill>
          </p:spPr>
          <p:txBody>
            <a:bodyPr wrap="square" rtlCol="0">
              <a:spAutoFit/>
            </a:bodyPr>
            <a:lstStyle/>
            <a:p>
              <a:endParaRPr lang="en-GB" dirty="0"/>
            </a:p>
          </p:txBody>
        </p:sp>
      </p:grpSp>
    </p:spTree>
    <p:extLst>
      <p:ext uri="{BB962C8B-B14F-4D97-AF65-F5344CB8AC3E}">
        <p14:creationId xmlns:p14="http://schemas.microsoft.com/office/powerpoint/2010/main" val="183332469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65125" y="1538818"/>
            <a:ext cx="8415338" cy="3019288"/>
          </a:xfrm>
        </p:spPr>
        <p:txBody>
          <a:bodyPr/>
          <a:lstStyle/>
          <a:p>
            <a:pPr algn="just"/>
            <a:r>
              <a:rPr lang="en-US" dirty="0"/>
              <a:t>Once the organization’s overall strategic plan is translated into strategic goals for each major division or operation, the next step is to translate these strategies into objectives that are specific, measurable, achievable, and time-bound</a:t>
            </a:r>
          </a:p>
          <a:p>
            <a:pPr algn="just"/>
            <a:r>
              <a:rPr lang="en-US" dirty="0"/>
              <a:t>Strategic plans are used to create tactical plans, which are in turn used to develop operational plans</a:t>
            </a:r>
          </a:p>
        </p:txBody>
      </p:sp>
      <p:sp>
        <p:nvSpPr>
          <p:cNvPr id="2" name="Title 1"/>
          <p:cNvSpPr>
            <a:spLocks noGrp="1"/>
          </p:cNvSpPr>
          <p:nvPr>
            <p:ph type="title"/>
          </p:nvPr>
        </p:nvSpPr>
        <p:spPr>
          <a:xfrm>
            <a:off x="549275" y="107576"/>
            <a:ext cx="8042276" cy="876272"/>
          </a:xfrm>
        </p:spPr>
        <p:txBody>
          <a:bodyPr/>
          <a:lstStyle/>
          <a:p>
            <a:r>
              <a:rPr lang="en-US" dirty="0"/>
              <a:t>Planning Levels</a:t>
            </a:r>
          </a:p>
        </p:txBody>
      </p:sp>
    </p:spTree>
    <p:extLst>
      <p:ext uri="{BB962C8B-B14F-4D97-AF65-F5344CB8AC3E}">
        <p14:creationId xmlns:p14="http://schemas.microsoft.com/office/powerpoint/2010/main" val="27576647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152400" y="219137"/>
            <a:ext cx="8839200" cy="5215958"/>
            <a:chOff x="152400" y="821021"/>
            <a:chExt cx="8839200" cy="5215958"/>
          </a:xfrm>
        </p:grpSpPr>
        <p:pic>
          <p:nvPicPr>
            <p:cNvPr id="2" name="Picture 1" descr="An illustration shows that the overall strategic plan is a function of coordination between strategic, tactical, and operational plans between divisions A and B."/>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2400" y="821021"/>
              <a:ext cx="8839200" cy="5215958"/>
            </a:xfrm>
            <a:prstGeom prst="rect">
              <a:avLst/>
            </a:prstGeom>
          </p:spPr>
        </p:pic>
        <p:sp>
          <p:nvSpPr>
            <p:cNvPr id="3" name="TextBox 2"/>
            <p:cNvSpPr txBox="1"/>
            <p:nvPr/>
          </p:nvSpPr>
          <p:spPr>
            <a:xfrm>
              <a:off x="152400" y="5613722"/>
              <a:ext cx="1722699" cy="423257"/>
            </a:xfrm>
            <a:prstGeom prst="rect">
              <a:avLst/>
            </a:prstGeom>
            <a:solidFill>
              <a:schemeClr val="bg1"/>
            </a:solidFill>
          </p:spPr>
          <p:txBody>
            <a:bodyPr wrap="square" rtlCol="0">
              <a:spAutoFit/>
            </a:bodyPr>
            <a:lstStyle/>
            <a:p>
              <a:endParaRPr lang="en-GB" dirty="0"/>
            </a:p>
          </p:txBody>
        </p:sp>
      </p:grpSp>
    </p:spTree>
    <p:extLst>
      <p:ext uri="{BB962C8B-B14F-4D97-AF65-F5344CB8AC3E}">
        <p14:creationId xmlns:p14="http://schemas.microsoft.com/office/powerpoint/2010/main" val="2567702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5" name="Rectangle 3"/>
          <p:cNvSpPr>
            <a:spLocks noGrp="1" noChangeArrowheads="1"/>
          </p:cNvSpPr>
          <p:nvPr>
            <p:ph type="body" idx="1"/>
          </p:nvPr>
        </p:nvSpPr>
        <p:spPr>
          <a:xfrm>
            <a:off x="717629" y="1238492"/>
            <a:ext cx="8062833" cy="4271058"/>
          </a:xfrm>
        </p:spPr>
        <p:txBody>
          <a:bodyPr>
            <a:normAutofit fontScale="85000" lnSpcReduction="10000"/>
          </a:bodyPr>
          <a:lstStyle/>
          <a:p>
            <a:pPr marL="514350" indent="-514350">
              <a:buFont typeface="+mj-lt"/>
              <a:buAutoNum type="arabicPeriod"/>
            </a:pPr>
            <a:r>
              <a:rPr lang="en-US" dirty="0"/>
              <a:t>Executive Summary</a:t>
            </a:r>
          </a:p>
          <a:p>
            <a:pPr marL="514350" indent="-514350">
              <a:buFont typeface="+mj-lt"/>
              <a:buAutoNum type="arabicPeriod"/>
            </a:pPr>
            <a:r>
              <a:rPr lang="en-US" dirty="0"/>
              <a:t>Mission, Vision, and Values Statements</a:t>
            </a:r>
          </a:p>
          <a:p>
            <a:pPr marL="514350" indent="-514350">
              <a:buFont typeface="+mj-lt"/>
              <a:buAutoNum type="arabicPeriod"/>
            </a:pPr>
            <a:r>
              <a:rPr lang="en-US" dirty="0"/>
              <a:t>Organizational Profile and History</a:t>
            </a:r>
          </a:p>
          <a:p>
            <a:pPr marL="514350" indent="-514350">
              <a:buFont typeface="+mj-lt"/>
              <a:buAutoNum type="arabicPeriod"/>
            </a:pPr>
            <a:r>
              <a:rPr lang="en-US" dirty="0"/>
              <a:t>Strategic Issues and Challenges</a:t>
            </a:r>
          </a:p>
          <a:p>
            <a:pPr marL="514350" indent="-514350">
              <a:buFont typeface="+mj-lt"/>
              <a:buAutoNum type="arabicPeriod"/>
            </a:pPr>
            <a:r>
              <a:rPr lang="en-US" dirty="0"/>
              <a:t>Organizational Goals and Objectives</a:t>
            </a:r>
          </a:p>
          <a:p>
            <a:pPr marL="514350" indent="-514350">
              <a:buFont typeface="+mj-lt"/>
              <a:buAutoNum type="arabicPeriod"/>
            </a:pPr>
            <a:r>
              <a:rPr lang="en-US" dirty="0"/>
              <a:t>Major Business Units (or Product/Service) Goals and Objectives</a:t>
            </a:r>
          </a:p>
          <a:p>
            <a:pPr marL="514350" indent="-514350">
              <a:buFont typeface="+mj-lt"/>
              <a:buAutoNum type="arabicPeriod"/>
            </a:pPr>
            <a:r>
              <a:rPr lang="en-US" dirty="0"/>
              <a:t>Appendices (as applicable, including market analyses, internal/external surveys, budgets, and R&amp;D projections)</a:t>
            </a:r>
          </a:p>
        </p:txBody>
      </p:sp>
      <p:sp>
        <p:nvSpPr>
          <p:cNvPr id="28674" name="Rectangle 2"/>
          <p:cNvSpPr>
            <a:spLocks noGrp="1" noChangeArrowheads="1"/>
          </p:cNvSpPr>
          <p:nvPr>
            <p:ph type="title"/>
          </p:nvPr>
        </p:nvSpPr>
        <p:spPr>
          <a:xfrm>
            <a:off x="549274" y="107576"/>
            <a:ext cx="8397955" cy="1130915"/>
          </a:xfrm>
        </p:spPr>
        <p:txBody>
          <a:bodyPr/>
          <a:lstStyle/>
          <a:p>
            <a:r>
              <a:rPr lang="en-US" sz="3600" dirty="0"/>
              <a:t>Basic Components of a Typical Strategic Plan</a:t>
            </a:r>
          </a:p>
        </p:txBody>
      </p:sp>
    </p:spTree>
    <p:extLst>
      <p:ext uri="{BB962C8B-B14F-4D97-AF65-F5344CB8AC3E}">
        <p14:creationId xmlns:p14="http://schemas.microsoft.com/office/powerpoint/2010/main" val="34772299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867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867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867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8675">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8675">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28675">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28675">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549274" y="1940157"/>
            <a:ext cx="8056563" cy="1362075"/>
          </a:xfrm>
        </p:spPr>
        <p:txBody>
          <a:bodyPr/>
          <a:lstStyle/>
          <a:p>
            <a:r>
              <a:rPr lang="en-US" dirty="0"/>
              <a:t>Data/Information Security Governance</a:t>
            </a:r>
          </a:p>
        </p:txBody>
      </p:sp>
      <p:sp>
        <p:nvSpPr>
          <p:cNvPr id="7" name="Text Placeholder 6"/>
          <p:cNvSpPr>
            <a:spLocks noGrp="1"/>
          </p:cNvSpPr>
          <p:nvPr>
            <p:ph type="body" idx="1"/>
          </p:nvPr>
        </p:nvSpPr>
        <p:spPr>
          <a:xfrm>
            <a:off x="549275" y="3865944"/>
            <a:ext cx="8056563" cy="1370248"/>
          </a:xfrm>
        </p:spPr>
        <p:txBody>
          <a:bodyPr/>
          <a:lstStyle/>
          <a:p>
            <a:r>
              <a:rPr lang="en-US" dirty="0"/>
              <a:t>: Governance and Strategic Planning for Security</a:t>
            </a:r>
          </a:p>
        </p:txBody>
      </p:sp>
    </p:spTree>
    <p:extLst>
      <p:ext uri="{BB962C8B-B14F-4D97-AF65-F5344CB8AC3E}">
        <p14:creationId xmlns:p14="http://schemas.microsoft.com/office/powerpoint/2010/main" val="17995946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p:cNvSpPr>
            <a:spLocks noGrp="1"/>
          </p:cNvSpPr>
          <p:nvPr>
            <p:ph idx="1"/>
          </p:nvPr>
        </p:nvSpPr>
        <p:spPr>
          <a:xfrm>
            <a:off x="365125" y="1538818"/>
            <a:ext cx="8415338" cy="3837974"/>
          </a:xfrm>
        </p:spPr>
        <p:txBody>
          <a:bodyPr>
            <a:normAutofit fontScale="92500"/>
          </a:bodyPr>
          <a:lstStyle/>
          <a:p>
            <a:pPr algn="just"/>
            <a:r>
              <a:rPr lang="en-US" dirty="0"/>
              <a:t>Governance is “the set of responsibilities and practices exercised by the board and executive management with the goal of providing strategic direction, ensuring that objectives are achieved, ascertaining that risks are managed appropriately, and verifying that the enterprise’s resources are used responsibly”</a:t>
            </a:r>
          </a:p>
          <a:p>
            <a:pPr algn="just"/>
            <a:r>
              <a:rPr lang="en-US" dirty="0"/>
              <a:t>Strategic planning and corporate responsibility are best accomplished using an approach industry refers to as governance, risk management, and compliance (GRC)</a:t>
            </a:r>
          </a:p>
        </p:txBody>
      </p:sp>
      <p:sp>
        <p:nvSpPr>
          <p:cNvPr id="6" name="Title 5"/>
          <p:cNvSpPr>
            <a:spLocks noGrp="1"/>
          </p:cNvSpPr>
          <p:nvPr>
            <p:ph type="title"/>
          </p:nvPr>
        </p:nvSpPr>
        <p:spPr/>
        <p:txBody>
          <a:bodyPr/>
          <a:lstStyle/>
          <a:p>
            <a:r>
              <a:rPr lang="en-US" dirty="0"/>
              <a:t>Information Security Governance</a:t>
            </a:r>
          </a:p>
        </p:txBody>
      </p:sp>
    </p:spTree>
    <p:extLst>
      <p:ext uri="{BB962C8B-B14F-4D97-AF65-F5344CB8AC3E}">
        <p14:creationId xmlns:p14="http://schemas.microsoft.com/office/powerpoint/2010/main" val="21321135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3516" y="1295751"/>
            <a:ext cx="8911087" cy="4406310"/>
          </a:xfrm>
        </p:spPr>
        <p:txBody>
          <a:bodyPr/>
          <a:lstStyle/>
          <a:p>
            <a:pPr algn="just"/>
            <a:r>
              <a:rPr lang="en-US" dirty="0"/>
              <a:t>According to ISACA’s Information Technology Governance Institute (ITGI), InfoSec governance includes the accountabilities and methods undertaken by the board of directors and executive management to provide:</a:t>
            </a:r>
          </a:p>
          <a:p>
            <a:pPr lvl="1" algn="just"/>
            <a:r>
              <a:rPr lang="en-US" dirty="0"/>
              <a:t>strategic direction, </a:t>
            </a:r>
          </a:p>
          <a:p>
            <a:pPr lvl="1" algn="just"/>
            <a:r>
              <a:rPr lang="en-US" dirty="0"/>
              <a:t>establishment of objectives, </a:t>
            </a:r>
          </a:p>
          <a:p>
            <a:pPr lvl="1" algn="just"/>
            <a:r>
              <a:rPr lang="en-US" dirty="0"/>
              <a:t>measurement of progress toward those objectives, </a:t>
            </a:r>
          </a:p>
          <a:p>
            <a:pPr lvl="1" algn="just"/>
            <a:r>
              <a:rPr lang="en-US" dirty="0"/>
              <a:t>verification that risk management practices are appropriate, and </a:t>
            </a:r>
          </a:p>
          <a:p>
            <a:pPr lvl="1" algn="just"/>
            <a:r>
              <a:rPr lang="en-US" dirty="0"/>
              <a:t>validation that the organization’s assets are used properly</a:t>
            </a:r>
          </a:p>
          <a:p>
            <a:pPr algn="just"/>
            <a:endParaRPr lang="en-US" dirty="0"/>
          </a:p>
        </p:txBody>
      </p:sp>
      <p:sp>
        <p:nvSpPr>
          <p:cNvPr id="32770" name="Title 1"/>
          <p:cNvSpPr>
            <a:spLocks noGrp="1"/>
          </p:cNvSpPr>
          <p:nvPr>
            <p:ph type="title"/>
          </p:nvPr>
        </p:nvSpPr>
        <p:spPr>
          <a:xfrm>
            <a:off x="549275" y="107576"/>
            <a:ext cx="8042276" cy="1142490"/>
          </a:xfrm>
        </p:spPr>
        <p:txBody>
          <a:bodyPr/>
          <a:lstStyle/>
          <a:p>
            <a:r>
              <a:rPr lang="en-US" sz="3600" dirty="0"/>
              <a:t>The ITGI Approach to Information Security Governance</a:t>
            </a:r>
          </a:p>
        </p:txBody>
      </p:sp>
    </p:spTree>
    <p:extLst>
      <p:ext uri="{BB962C8B-B14F-4D97-AF65-F5344CB8AC3E}">
        <p14:creationId xmlns:p14="http://schemas.microsoft.com/office/powerpoint/2010/main" val="26625459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3" name="Content Placeholder 2"/>
          <p:cNvSpPr>
            <a:spLocks noGrp="1"/>
          </p:cNvSpPr>
          <p:nvPr>
            <p:ph idx="1"/>
          </p:nvPr>
        </p:nvSpPr>
        <p:spPr>
          <a:xfrm>
            <a:off x="364331" y="1483852"/>
            <a:ext cx="8415338" cy="3890296"/>
          </a:xfrm>
        </p:spPr>
        <p:txBody>
          <a:bodyPr/>
          <a:lstStyle/>
          <a:p>
            <a:pPr marL="514350" indent="-514350" algn="just">
              <a:buFont typeface="+mj-lt"/>
              <a:buAutoNum type="arabicPeriod"/>
            </a:pPr>
            <a:r>
              <a:rPr lang="en-US" dirty="0"/>
              <a:t>Place InfoSec on the board’s agenda</a:t>
            </a:r>
          </a:p>
          <a:p>
            <a:pPr marL="514350" indent="-514350" algn="just">
              <a:buFont typeface="+mj-lt"/>
              <a:buAutoNum type="arabicPeriod"/>
            </a:pPr>
            <a:r>
              <a:rPr lang="en-US" dirty="0"/>
              <a:t>Identify InfoSec leaders, hold them accountable, and ensure support for them</a:t>
            </a:r>
          </a:p>
          <a:p>
            <a:pPr marL="514350" indent="-514350" algn="just">
              <a:buFont typeface="+mj-lt"/>
              <a:buAutoNum type="arabicPeriod"/>
            </a:pPr>
            <a:r>
              <a:rPr lang="en-US" dirty="0"/>
              <a:t>Ensure the effectiveness of the corporation’s InfoSec policy through review and approval</a:t>
            </a:r>
          </a:p>
          <a:p>
            <a:pPr marL="514350" indent="-514350" algn="just">
              <a:buFont typeface="+mj-lt"/>
              <a:buAutoNum type="arabicPeriod"/>
            </a:pPr>
            <a:r>
              <a:rPr lang="en-US" dirty="0"/>
              <a:t>Assign InfoSec to a key committee and ensure adequate support for that committee	</a:t>
            </a:r>
          </a:p>
          <a:p>
            <a:pPr algn="just"/>
            <a:endParaRPr lang="en-US" dirty="0"/>
          </a:p>
        </p:txBody>
      </p:sp>
      <p:sp>
        <p:nvSpPr>
          <p:cNvPr id="35842" name="Title 1"/>
          <p:cNvSpPr>
            <a:spLocks noGrp="1"/>
          </p:cNvSpPr>
          <p:nvPr>
            <p:ph type="title"/>
          </p:nvPr>
        </p:nvSpPr>
        <p:spPr>
          <a:xfrm>
            <a:off x="754062" y="115747"/>
            <a:ext cx="8181593" cy="1013227"/>
          </a:xfrm>
        </p:spPr>
        <p:txBody>
          <a:bodyPr/>
          <a:lstStyle/>
          <a:p>
            <a:r>
              <a:rPr lang="en-US" sz="3200" dirty="0"/>
              <a:t>NACD InfoSec Governance Board of Directors Essential Practices</a:t>
            </a:r>
          </a:p>
        </p:txBody>
      </p:sp>
    </p:spTree>
    <p:extLst>
      <p:ext uri="{BB962C8B-B14F-4D97-AF65-F5344CB8AC3E}">
        <p14:creationId xmlns:p14="http://schemas.microsoft.com/office/powerpoint/2010/main" val="16953310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584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584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584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584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65124" y="1203768"/>
            <a:ext cx="8570531" cy="4398380"/>
          </a:xfrm>
        </p:spPr>
        <p:txBody>
          <a:bodyPr>
            <a:normAutofit fontScale="85000" lnSpcReduction="20000"/>
          </a:bodyPr>
          <a:lstStyle/>
          <a:p>
            <a:pPr algn="just"/>
            <a:r>
              <a:rPr lang="en-US" sz="2000" i="1" dirty="0"/>
              <a:t>An increase in share value for organizations</a:t>
            </a:r>
          </a:p>
          <a:p>
            <a:pPr algn="just"/>
            <a:r>
              <a:rPr lang="en-US" sz="2000" i="1" dirty="0"/>
              <a:t>Increased predictability and reduced uncertainty of business operations by lowering information-security-related risks to definable and acceptable levels</a:t>
            </a:r>
          </a:p>
          <a:p>
            <a:pPr algn="just"/>
            <a:r>
              <a:rPr lang="en-US" sz="2000" i="1" dirty="0"/>
              <a:t>Protection from the increasing potential for civil or legal liability as a result of information inaccuracy or the absence of due care</a:t>
            </a:r>
          </a:p>
          <a:p>
            <a:pPr algn="just"/>
            <a:r>
              <a:rPr lang="en-US" sz="2000" i="1" dirty="0"/>
              <a:t>Optimization of the allocation of limited security resources</a:t>
            </a:r>
          </a:p>
          <a:p>
            <a:pPr algn="just"/>
            <a:r>
              <a:rPr lang="en-US" sz="2000" i="1" dirty="0"/>
              <a:t>Assurance of effective InfoSec policy and policy compliance</a:t>
            </a:r>
          </a:p>
          <a:p>
            <a:pPr algn="just"/>
            <a:r>
              <a:rPr lang="en-US" sz="2000" i="1" dirty="0"/>
              <a:t>A firm foundation for efficient and effective risk management, process improvement, and rapid incident response</a:t>
            </a:r>
          </a:p>
          <a:p>
            <a:pPr algn="just"/>
            <a:r>
              <a:rPr lang="en-US" sz="2000" i="1" dirty="0"/>
              <a:t>A level of assurance that critical decisions are not based on faulty information </a:t>
            </a:r>
          </a:p>
          <a:p>
            <a:pPr algn="just"/>
            <a:r>
              <a:rPr lang="en-US" sz="2000" i="1" dirty="0"/>
              <a:t>Accountability for safeguarding information during critical business activities, such as mergers and acquisitions, business process recovery, and regulatory response</a:t>
            </a:r>
            <a:endParaRPr lang="en-US" sz="1800" dirty="0"/>
          </a:p>
        </p:txBody>
      </p:sp>
      <p:sp>
        <p:nvSpPr>
          <p:cNvPr id="3" name="Title 2"/>
          <p:cNvSpPr>
            <a:spLocks noGrp="1"/>
          </p:cNvSpPr>
          <p:nvPr>
            <p:ph type="title"/>
          </p:nvPr>
        </p:nvSpPr>
        <p:spPr>
          <a:xfrm>
            <a:off x="549275" y="107576"/>
            <a:ext cx="8042276" cy="1096191"/>
          </a:xfrm>
        </p:spPr>
        <p:txBody>
          <a:bodyPr/>
          <a:lstStyle/>
          <a:p>
            <a:r>
              <a:rPr lang="en-US" sz="3600" dirty="0"/>
              <a:t>Benefits of Information/Data Security Governance</a:t>
            </a:r>
          </a:p>
        </p:txBody>
      </p:sp>
    </p:spTree>
    <p:extLst>
      <p:ext uri="{BB962C8B-B14F-4D97-AF65-F5344CB8AC3E}">
        <p14:creationId xmlns:p14="http://schemas.microsoft.com/office/powerpoint/2010/main" val="20865135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2">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65126" y="1284175"/>
            <a:ext cx="8415338" cy="4248524"/>
          </a:xfrm>
        </p:spPr>
        <p:txBody>
          <a:bodyPr>
            <a:normAutofit fontScale="92500" lnSpcReduction="20000"/>
          </a:bodyPr>
          <a:lstStyle/>
          <a:p>
            <a:pPr algn="just"/>
            <a:r>
              <a:rPr lang="en-US" sz="2400" dirty="0"/>
              <a:t>According to the Corporate Governance Task Force (CGTF), an advisory group from the National Cyber Security Partnership (NCSP), the organization should engage in a core set of activities suited to its needs to guide the development and implementation of the InfoSec governance program:</a:t>
            </a:r>
          </a:p>
          <a:p>
            <a:pPr lvl="1" algn="just"/>
            <a:r>
              <a:rPr lang="en-US" sz="2000" dirty="0"/>
              <a:t>Conduct an annual InfoSec evaluation, the results of which the CEO should review with staff and then report to the board of directors</a:t>
            </a:r>
          </a:p>
          <a:p>
            <a:pPr lvl="1" algn="just"/>
            <a:r>
              <a:rPr lang="en-US" sz="2000" dirty="0"/>
              <a:t>Conduct periodic risk assessments of information assets as part of a risk management program</a:t>
            </a:r>
          </a:p>
          <a:p>
            <a:pPr lvl="1" algn="just"/>
            <a:r>
              <a:rPr lang="en-US" sz="2000" dirty="0"/>
              <a:t>Implement policies and procedures based on risk assessments to secure information assets</a:t>
            </a:r>
          </a:p>
          <a:p>
            <a:pPr lvl="1" algn="just"/>
            <a:r>
              <a:rPr lang="en-US" sz="2000" dirty="0"/>
              <a:t>Establish a security management structure to assign explicit individual roles, responsibilities, authority, and accountability</a:t>
            </a:r>
          </a:p>
        </p:txBody>
      </p:sp>
      <p:sp>
        <p:nvSpPr>
          <p:cNvPr id="2" name="Title 1"/>
          <p:cNvSpPr>
            <a:spLocks noGrp="1"/>
          </p:cNvSpPr>
          <p:nvPr>
            <p:ph type="title"/>
          </p:nvPr>
        </p:nvSpPr>
        <p:spPr>
          <a:xfrm>
            <a:off x="112143" y="107576"/>
            <a:ext cx="8911087" cy="1130915"/>
          </a:xfrm>
        </p:spPr>
        <p:txBody>
          <a:bodyPr/>
          <a:lstStyle/>
          <a:p>
            <a:r>
              <a:rPr lang="en-US" sz="3200" dirty="0"/>
              <a:t>NCSP Framework for Information/Data Security Governance</a:t>
            </a:r>
          </a:p>
        </p:txBody>
      </p:sp>
    </p:spTree>
    <p:extLst>
      <p:ext uri="{BB962C8B-B14F-4D97-AF65-F5344CB8AC3E}">
        <p14:creationId xmlns:p14="http://schemas.microsoft.com/office/powerpoint/2010/main" val="19658779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0" y="735130"/>
            <a:ext cx="8853898" cy="3651538"/>
            <a:chOff x="0" y="735130"/>
            <a:chExt cx="8853898" cy="3651538"/>
          </a:xfrm>
        </p:grpSpPr>
        <p:pic>
          <p:nvPicPr>
            <p:cNvPr id="2" name="Picture 1" descr="A table defines the letter in the acronym: IDEAL. I (Initiating): Lay the groundwork for a successful improvement effort. D (Diagnosing): Determine where you are relative to where you want to be. E (Establishing): Plan the specifics of how you will reach your destination. A (Acting): Do the work according to the plan. L (Learning): Learn from the experience and improve your ability to adopt new improvements in the future."/>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0" y="735130"/>
              <a:ext cx="8853898" cy="3651538"/>
            </a:xfrm>
            <a:prstGeom prst="rect">
              <a:avLst/>
            </a:prstGeom>
          </p:spPr>
        </p:pic>
        <p:sp>
          <p:nvSpPr>
            <p:cNvPr id="3" name="TextBox 2"/>
            <p:cNvSpPr txBox="1"/>
            <p:nvPr/>
          </p:nvSpPr>
          <p:spPr>
            <a:xfrm>
              <a:off x="0" y="3981691"/>
              <a:ext cx="1423686" cy="404977"/>
            </a:xfrm>
            <a:prstGeom prst="rect">
              <a:avLst/>
            </a:prstGeom>
            <a:solidFill>
              <a:schemeClr val="bg1"/>
            </a:solidFill>
          </p:spPr>
          <p:txBody>
            <a:bodyPr wrap="square" rtlCol="0">
              <a:spAutoFit/>
            </a:bodyPr>
            <a:lstStyle/>
            <a:p>
              <a:endParaRPr lang="en-GB" dirty="0"/>
            </a:p>
          </p:txBody>
        </p:sp>
      </p:grpSp>
    </p:spTree>
    <p:extLst>
      <p:ext uri="{BB962C8B-B14F-4D97-AF65-F5344CB8AC3E}">
        <p14:creationId xmlns:p14="http://schemas.microsoft.com/office/powerpoint/2010/main" val="58558206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DBC93E-1DCF-E10C-C4D1-194296E87CBB}"/>
              </a:ext>
            </a:extLst>
          </p:cNvPr>
          <p:cNvSpPr>
            <a:spLocks noGrp="1"/>
          </p:cNvSpPr>
          <p:nvPr>
            <p:ph type="title"/>
          </p:nvPr>
        </p:nvSpPr>
        <p:spPr/>
        <p:txBody>
          <a:bodyPr/>
          <a:lstStyle/>
          <a:p>
            <a:r>
              <a:rPr lang="en-US" sz="3600" dirty="0"/>
              <a:t>NEW GOVERNANCE FRAMEWORK COMPARISON TABLE</a:t>
            </a:r>
            <a:endParaRPr lang="en-GB" sz="3600" dirty="0"/>
          </a:p>
        </p:txBody>
      </p:sp>
      <p:graphicFrame>
        <p:nvGraphicFramePr>
          <p:cNvPr id="4" name="Content Placeholder 3">
            <a:extLst>
              <a:ext uri="{FF2B5EF4-FFF2-40B4-BE49-F238E27FC236}">
                <a16:creationId xmlns:a16="http://schemas.microsoft.com/office/drawing/2014/main" id="{D333C310-CB92-6960-52A5-29409360C0AB}"/>
              </a:ext>
            </a:extLst>
          </p:cNvPr>
          <p:cNvGraphicFramePr>
            <a:graphicFrameLocks noGrp="1"/>
          </p:cNvGraphicFramePr>
          <p:nvPr>
            <p:ph idx="1"/>
            <p:extLst>
              <p:ext uri="{D42A27DB-BD31-4B8C-83A1-F6EECF244321}">
                <p14:modId xmlns:p14="http://schemas.microsoft.com/office/powerpoint/2010/main" val="2193631432"/>
              </p:ext>
            </p:extLst>
          </p:nvPr>
        </p:nvGraphicFramePr>
        <p:xfrm>
          <a:off x="549275" y="1684917"/>
          <a:ext cx="8042274" cy="2560320"/>
        </p:xfrm>
        <a:graphic>
          <a:graphicData uri="http://schemas.openxmlformats.org/drawingml/2006/table">
            <a:tbl>
              <a:tblPr/>
              <a:tblGrid>
                <a:gridCol w="4021137">
                  <a:extLst>
                    <a:ext uri="{9D8B030D-6E8A-4147-A177-3AD203B41FA5}">
                      <a16:colId xmlns:a16="http://schemas.microsoft.com/office/drawing/2014/main" val="273239918"/>
                    </a:ext>
                  </a:extLst>
                </a:gridCol>
                <a:gridCol w="4021137">
                  <a:extLst>
                    <a:ext uri="{9D8B030D-6E8A-4147-A177-3AD203B41FA5}">
                      <a16:colId xmlns:a16="http://schemas.microsoft.com/office/drawing/2014/main" val="345710053"/>
                    </a:ext>
                  </a:extLst>
                </a:gridCol>
              </a:tblGrid>
              <a:tr h="365760">
                <a:tc>
                  <a:txBody>
                    <a:bodyPr/>
                    <a:lstStyle/>
                    <a:p>
                      <a:pPr>
                        <a:buNone/>
                      </a:pPr>
                      <a:r>
                        <a:rPr lang="en-GB" sz="1800" b="1"/>
                        <a:t>Framework</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a:buNone/>
                      </a:pPr>
                      <a:r>
                        <a:rPr lang="en-GB" sz="1800" b="1" dirty="0"/>
                        <a:t>Purpose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extLst>
                  <a:ext uri="{0D108BD9-81ED-4DB2-BD59-A6C34878D82A}">
                    <a16:rowId xmlns:a16="http://schemas.microsoft.com/office/drawing/2014/main" val="2966885379"/>
                  </a:ext>
                </a:extLst>
              </a:tr>
              <a:tr h="365760">
                <a:tc>
                  <a:txBody>
                    <a:bodyPr/>
                    <a:lstStyle/>
                    <a:p>
                      <a:pPr>
                        <a:buNone/>
                      </a:pPr>
                      <a:r>
                        <a:rPr lang="en-GB" sz="1800"/>
                        <a:t>ISO 27001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buNone/>
                      </a:pPr>
                      <a:r>
                        <a:rPr lang="en-GB" sz="1800"/>
                        <a:t>Information Security Management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124445467"/>
                  </a:ext>
                </a:extLst>
              </a:tr>
              <a:tr h="365760">
                <a:tc>
                  <a:txBody>
                    <a:bodyPr/>
                    <a:lstStyle/>
                    <a:p>
                      <a:pPr>
                        <a:buNone/>
                      </a:pPr>
                      <a:r>
                        <a:rPr lang="en-GB" sz="1800"/>
                        <a:t>ISO 27014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buNone/>
                      </a:pPr>
                      <a:r>
                        <a:rPr lang="en-GB" sz="1800"/>
                        <a:t>Security Governance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438310434"/>
                  </a:ext>
                </a:extLst>
              </a:tr>
              <a:tr h="365760">
                <a:tc>
                  <a:txBody>
                    <a:bodyPr/>
                    <a:lstStyle/>
                    <a:p>
                      <a:pPr>
                        <a:buNone/>
                      </a:pPr>
                      <a:r>
                        <a:rPr lang="en-GB" sz="1800"/>
                        <a:t>NIST CSF 2.0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buNone/>
                      </a:pPr>
                      <a:r>
                        <a:rPr lang="en-GB" sz="1800"/>
                        <a:t>Cybersecurity Governance &amp; Risk</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27133063"/>
                  </a:ext>
                </a:extLst>
              </a:tr>
              <a:tr h="365760">
                <a:tc>
                  <a:txBody>
                    <a:bodyPr/>
                    <a:lstStyle/>
                    <a:p>
                      <a:pPr>
                        <a:buNone/>
                      </a:pPr>
                      <a:r>
                        <a:rPr lang="en-GB" sz="1800"/>
                        <a:t>COBIT 2019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buNone/>
                      </a:pPr>
                      <a:r>
                        <a:rPr lang="en-GB" sz="1800" dirty="0"/>
                        <a:t>Enterprise IT Governance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576627227"/>
                  </a:ext>
                </a:extLst>
              </a:tr>
              <a:tr h="365760">
                <a:tc>
                  <a:txBody>
                    <a:bodyPr/>
                    <a:lstStyle/>
                    <a:p>
                      <a:pPr>
                        <a:buNone/>
                      </a:pPr>
                      <a:r>
                        <a:rPr lang="en-GB" sz="1800"/>
                        <a:t>NIS2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buNone/>
                      </a:pPr>
                      <a:r>
                        <a:rPr lang="en-GB" sz="1800"/>
                        <a:t>Regulatory Governance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486711351"/>
                  </a:ext>
                </a:extLst>
              </a:tr>
              <a:tr h="365760">
                <a:tc>
                  <a:txBody>
                    <a:bodyPr/>
                    <a:lstStyle/>
                    <a:p>
                      <a:pPr>
                        <a:buNone/>
                      </a:pPr>
                      <a:r>
                        <a:rPr lang="en-GB" sz="1800"/>
                        <a:t>DORA</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buNone/>
                      </a:pPr>
                      <a:r>
                        <a:rPr lang="en-GB" sz="1800" dirty="0"/>
                        <a:t>Financial Sector Resilience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868377503"/>
                  </a:ext>
                </a:extLst>
              </a:tr>
            </a:tbl>
          </a:graphicData>
        </a:graphic>
      </p:graphicFrame>
      <p:sp>
        <p:nvSpPr>
          <p:cNvPr id="6" name="TextBox 5">
            <a:extLst>
              <a:ext uri="{FF2B5EF4-FFF2-40B4-BE49-F238E27FC236}">
                <a16:creationId xmlns:a16="http://schemas.microsoft.com/office/drawing/2014/main" id="{B550C76E-FF36-532F-3923-021B1538AABE}"/>
              </a:ext>
            </a:extLst>
          </p:cNvPr>
          <p:cNvSpPr txBox="1"/>
          <p:nvPr/>
        </p:nvSpPr>
        <p:spPr>
          <a:xfrm>
            <a:off x="225911" y="4570379"/>
            <a:ext cx="8724451" cy="646331"/>
          </a:xfrm>
          <a:prstGeom prst="rect">
            <a:avLst/>
          </a:prstGeom>
          <a:noFill/>
        </p:spPr>
        <p:txBody>
          <a:bodyPr wrap="square">
            <a:spAutoFit/>
          </a:bodyPr>
          <a:lstStyle/>
          <a:p>
            <a:r>
              <a:rPr lang="en-US" b="1" dirty="0"/>
              <a:t>Do organizations need more governance frameworks or fewer frameworks implemented better?</a:t>
            </a:r>
            <a:endParaRPr lang="en-GB" b="1" dirty="0"/>
          </a:p>
        </p:txBody>
      </p:sp>
    </p:spTree>
    <p:extLst>
      <p:ext uri="{BB962C8B-B14F-4D97-AF65-F5344CB8AC3E}">
        <p14:creationId xmlns:p14="http://schemas.microsoft.com/office/powerpoint/2010/main" val="143318951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B08D90-53B8-94AA-C4D5-F8A41209F6CB}"/>
              </a:ext>
            </a:extLst>
          </p:cNvPr>
          <p:cNvSpPr>
            <a:spLocks noGrp="1"/>
          </p:cNvSpPr>
          <p:nvPr>
            <p:ph type="title"/>
          </p:nvPr>
        </p:nvSpPr>
        <p:spPr>
          <a:xfrm>
            <a:off x="549275" y="107576"/>
            <a:ext cx="8042276" cy="806823"/>
          </a:xfrm>
        </p:spPr>
        <p:txBody>
          <a:bodyPr/>
          <a:lstStyle/>
          <a:p>
            <a:r>
              <a:rPr lang="en-GB" dirty="0"/>
              <a:t>Governance in the Era of AI</a:t>
            </a:r>
          </a:p>
        </p:txBody>
      </p:sp>
      <p:sp>
        <p:nvSpPr>
          <p:cNvPr id="3" name="Content Placeholder 2">
            <a:extLst>
              <a:ext uri="{FF2B5EF4-FFF2-40B4-BE49-F238E27FC236}">
                <a16:creationId xmlns:a16="http://schemas.microsoft.com/office/drawing/2014/main" id="{48CD6F90-CFA5-1E18-1AAE-FC0E3A4AC300}"/>
              </a:ext>
            </a:extLst>
          </p:cNvPr>
          <p:cNvSpPr>
            <a:spLocks noGrp="1"/>
          </p:cNvSpPr>
          <p:nvPr>
            <p:ph idx="1"/>
          </p:nvPr>
        </p:nvSpPr>
        <p:spPr>
          <a:xfrm>
            <a:off x="550862" y="914399"/>
            <a:ext cx="8042276" cy="3313356"/>
          </a:xfrm>
        </p:spPr>
        <p:txBody>
          <a:bodyPr/>
          <a:lstStyle/>
          <a:p>
            <a:r>
              <a:rPr lang="en-GB" dirty="0"/>
              <a:t>AI governance</a:t>
            </a:r>
          </a:p>
          <a:p>
            <a:r>
              <a:rPr lang="en-GB" dirty="0"/>
              <a:t>AI accountability</a:t>
            </a:r>
          </a:p>
          <a:p>
            <a:r>
              <a:rPr lang="en-GB" dirty="0"/>
              <a:t>Explainability</a:t>
            </a:r>
          </a:p>
          <a:p>
            <a:r>
              <a:rPr lang="en-GB" dirty="0"/>
              <a:t>Algorithmic bias</a:t>
            </a:r>
          </a:p>
          <a:p>
            <a:r>
              <a:rPr lang="en-GB" dirty="0"/>
              <a:t>AI risk management</a:t>
            </a:r>
          </a:p>
        </p:txBody>
      </p:sp>
      <p:sp>
        <p:nvSpPr>
          <p:cNvPr id="5" name="TextBox 4">
            <a:extLst>
              <a:ext uri="{FF2B5EF4-FFF2-40B4-BE49-F238E27FC236}">
                <a16:creationId xmlns:a16="http://schemas.microsoft.com/office/drawing/2014/main" id="{886E295A-7432-485C-C706-C537DC0835B4}"/>
              </a:ext>
            </a:extLst>
          </p:cNvPr>
          <p:cNvSpPr txBox="1"/>
          <p:nvPr/>
        </p:nvSpPr>
        <p:spPr>
          <a:xfrm>
            <a:off x="549274" y="4512397"/>
            <a:ext cx="7002593" cy="461665"/>
          </a:xfrm>
          <a:prstGeom prst="rect">
            <a:avLst/>
          </a:prstGeom>
          <a:noFill/>
        </p:spPr>
        <p:txBody>
          <a:bodyPr wrap="square">
            <a:spAutoFit/>
          </a:bodyPr>
          <a:lstStyle/>
          <a:p>
            <a:r>
              <a:rPr lang="en-US" sz="2400" b="1" dirty="0"/>
              <a:t>Who is responsible when AI causes harm?</a:t>
            </a:r>
            <a:endParaRPr lang="en-GB" sz="2400" b="1" dirty="0"/>
          </a:p>
        </p:txBody>
      </p:sp>
    </p:spTree>
    <p:extLst>
      <p:ext uri="{BB962C8B-B14F-4D97-AF65-F5344CB8AC3E}">
        <p14:creationId xmlns:p14="http://schemas.microsoft.com/office/powerpoint/2010/main" val="278705519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115747" y="129396"/>
            <a:ext cx="8829845" cy="6683609"/>
            <a:chOff x="115747" y="244739"/>
            <a:chExt cx="8681011" cy="6568266"/>
          </a:xfrm>
        </p:grpSpPr>
        <p:pic>
          <p:nvPicPr>
            <p:cNvPr id="2" name="Picture 1" descr="A table shows information security governance responsibilities by functional roles. Chief Executive Officer: Oversee overall corporate security posture, accountable to board; Brief board, customers, public. Chief Security Officer, Chief Information Officer, Chief Risk Officer, Department or Agency Head: Set security policy, procedures, program, training for company; Respond to security breaches: investigate, mitigate, litigate; Be responsible for independent annual audit coordination; Implement, audit, enforce, assess compliance. Mid-Level Manager: Implement, audit, enforce, assess compliance. Communicate policies, program and training. Enterprise Staff or Employees: Implement policy; report security vulnerabilities and breaches. "/>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115747" y="244739"/>
              <a:ext cx="8681011" cy="6568266"/>
            </a:xfrm>
            <a:prstGeom prst="rect">
              <a:avLst/>
            </a:prstGeom>
          </p:spPr>
        </p:pic>
        <p:sp>
          <p:nvSpPr>
            <p:cNvPr id="3" name="TextBox 2"/>
            <p:cNvSpPr txBox="1"/>
            <p:nvPr/>
          </p:nvSpPr>
          <p:spPr>
            <a:xfrm>
              <a:off x="115747" y="6238754"/>
              <a:ext cx="1585731" cy="369332"/>
            </a:xfrm>
            <a:prstGeom prst="rect">
              <a:avLst/>
            </a:prstGeom>
            <a:solidFill>
              <a:schemeClr val="bg1"/>
            </a:solidFill>
          </p:spPr>
          <p:txBody>
            <a:bodyPr wrap="square" rtlCol="0">
              <a:spAutoFit/>
            </a:bodyPr>
            <a:lstStyle/>
            <a:p>
              <a:endParaRPr lang="en-GB" dirty="0"/>
            </a:p>
          </p:txBody>
        </p:sp>
      </p:grpSp>
    </p:spTree>
    <p:extLst>
      <p:ext uri="{BB962C8B-B14F-4D97-AF65-F5344CB8AC3E}">
        <p14:creationId xmlns:p14="http://schemas.microsoft.com/office/powerpoint/2010/main" val="197726641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65125" y="1538818"/>
            <a:ext cx="8415338" cy="3893374"/>
          </a:xfrm>
        </p:spPr>
        <p:txBody>
          <a:bodyPr>
            <a:normAutofit fontScale="92500"/>
          </a:bodyPr>
          <a:lstStyle/>
          <a:p>
            <a:pPr algn="just"/>
            <a:r>
              <a:rPr lang="en-US" dirty="0"/>
              <a:t>In 2007, the CERT Division of Carnegie Mellon University’s Software Engineering Institute (CMU/SEI) published and promoted an implementation guide for its trademarked Governing for Enterprise Security (GES) program, no longer formally supported but still useful</a:t>
            </a:r>
          </a:p>
          <a:p>
            <a:pPr algn="just"/>
            <a:r>
              <a:rPr lang="en-US" dirty="0"/>
              <a:t>The GES includes three supporting Articles:</a:t>
            </a:r>
          </a:p>
          <a:p>
            <a:pPr lvl="1" algn="just"/>
            <a:r>
              <a:rPr lang="en-US" dirty="0"/>
              <a:t>Article 1: Characteristics of Effective Security Governance</a:t>
            </a:r>
          </a:p>
          <a:p>
            <a:pPr lvl="1" algn="just"/>
            <a:r>
              <a:rPr lang="en-US" dirty="0"/>
              <a:t>Article 2: Defining an Effective Enterprise Security Program</a:t>
            </a:r>
          </a:p>
          <a:p>
            <a:pPr lvl="1" algn="just"/>
            <a:r>
              <a:rPr lang="en-US" dirty="0"/>
              <a:t>Article 3: Enterprise Security Governance Activities</a:t>
            </a:r>
          </a:p>
        </p:txBody>
      </p:sp>
      <p:sp>
        <p:nvSpPr>
          <p:cNvPr id="2" name="Title 1"/>
          <p:cNvSpPr>
            <a:spLocks noGrp="1"/>
          </p:cNvSpPr>
          <p:nvPr>
            <p:ph type="title"/>
          </p:nvPr>
        </p:nvSpPr>
        <p:spPr>
          <a:xfrm>
            <a:off x="77637" y="4059"/>
            <a:ext cx="8988725" cy="1264024"/>
          </a:xfrm>
        </p:spPr>
        <p:txBody>
          <a:bodyPr/>
          <a:lstStyle/>
          <a:p>
            <a:r>
              <a:rPr lang="en-US" sz="4000" dirty="0"/>
              <a:t>CERT Governing for Enterprise Security Implementation</a:t>
            </a:r>
          </a:p>
        </p:txBody>
      </p:sp>
    </p:spTree>
    <p:extLst>
      <p:ext uri="{BB962C8B-B14F-4D97-AF65-F5344CB8AC3E}">
        <p14:creationId xmlns:p14="http://schemas.microsoft.com/office/powerpoint/2010/main" val="5785597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150471" y="-1"/>
            <a:ext cx="8461094" cy="6759615"/>
            <a:chOff x="1068729" y="0"/>
            <a:chExt cx="6705600" cy="5853866"/>
          </a:xfrm>
        </p:grpSpPr>
        <p:pic>
          <p:nvPicPr>
            <p:cNvPr id="3" name="Picture 2" descr="A pyramid structure shows the C E R T, G E S hierarchy, from top to bottom: Risk Management Plans; Enterprise Security Strategy; Enterprise Security Plans; Business Unit Plans, Policies, Procedures, and Architectures."/>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8729" y="0"/>
              <a:ext cx="6705600" cy="5853866"/>
            </a:xfrm>
            <a:prstGeom prst="rect">
              <a:avLst/>
            </a:prstGeom>
          </p:spPr>
        </p:pic>
        <p:sp>
          <p:nvSpPr>
            <p:cNvPr id="2" name="TextBox 1"/>
            <p:cNvSpPr txBox="1"/>
            <p:nvPr/>
          </p:nvSpPr>
          <p:spPr>
            <a:xfrm>
              <a:off x="1068729" y="5162309"/>
              <a:ext cx="1686046" cy="369332"/>
            </a:xfrm>
            <a:prstGeom prst="rect">
              <a:avLst/>
            </a:prstGeom>
            <a:solidFill>
              <a:schemeClr val="bg1"/>
            </a:solidFill>
          </p:spPr>
          <p:txBody>
            <a:bodyPr wrap="square" rtlCol="0">
              <a:spAutoFit/>
            </a:bodyPr>
            <a:lstStyle/>
            <a:p>
              <a:endParaRPr lang="en-GB" dirty="0"/>
            </a:p>
          </p:txBody>
        </p:sp>
      </p:grpSp>
    </p:spTree>
    <p:extLst>
      <p:ext uri="{BB962C8B-B14F-4D97-AF65-F5344CB8AC3E}">
        <p14:creationId xmlns:p14="http://schemas.microsoft.com/office/powerpoint/2010/main" val="126232841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72528" y="1469111"/>
            <a:ext cx="8842075" cy="4160731"/>
          </a:xfrm>
        </p:spPr>
        <p:txBody>
          <a:bodyPr>
            <a:normAutofit fontScale="92500"/>
          </a:bodyPr>
          <a:lstStyle/>
          <a:p>
            <a:pPr algn="just"/>
            <a:r>
              <a:rPr lang="en-US" dirty="0"/>
              <a:t>ISO 27014:2013 is the ISO 27000 series standard for Governance of Information Security</a:t>
            </a:r>
          </a:p>
          <a:p>
            <a:pPr algn="just"/>
            <a:r>
              <a:rPr lang="en-US" dirty="0"/>
              <a:t>The standard specifies six high-level “action-oriented” information security governance principles:</a:t>
            </a:r>
          </a:p>
          <a:p>
            <a:pPr marL="685800" lvl="1" indent="-457200" algn="just">
              <a:buFont typeface="+mj-lt"/>
              <a:buAutoNum type="arabicPeriod"/>
            </a:pPr>
            <a:r>
              <a:rPr lang="en-US" dirty="0"/>
              <a:t>Establish organization-wide information security</a:t>
            </a:r>
          </a:p>
          <a:p>
            <a:pPr marL="685800" lvl="1" indent="-457200" algn="just">
              <a:buFont typeface="+mj-lt"/>
              <a:buAutoNum type="arabicPeriod"/>
            </a:pPr>
            <a:r>
              <a:rPr lang="en-US" dirty="0"/>
              <a:t>Adopt a risk-based approach</a:t>
            </a:r>
          </a:p>
          <a:p>
            <a:pPr marL="685800" lvl="1" indent="-457200" algn="just">
              <a:buFont typeface="+mj-lt"/>
              <a:buAutoNum type="arabicPeriod"/>
            </a:pPr>
            <a:r>
              <a:rPr lang="en-US" dirty="0"/>
              <a:t>Set the direction of investment decisions</a:t>
            </a:r>
          </a:p>
          <a:p>
            <a:pPr marL="685800" lvl="1" indent="-457200" algn="just">
              <a:buFont typeface="+mj-lt"/>
              <a:buAutoNum type="arabicPeriod"/>
            </a:pPr>
            <a:r>
              <a:rPr lang="en-US" dirty="0"/>
              <a:t>Ensure conformance with internal and external requirements</a:t>
            </a:r>
          </a:p>
          <a:p>
            <a:pPr marL="685800" lvl="1" indent="-457200" algn="just">
              <a:buFont typeface="+mj-lt"/>
              <a:buAutoNum type="arabicPeriod"/>
            </a:pPr>
            <a:r>
              <a:rPr lang="en-US" dirty="0"/>
              <a:t>Foster a security-positive environment</a:t>
            </a:r>
          </a:p>
          <a:p>
            <a:pPr marL="685800" lvl="1" indent="-457200" algn="just">
              <a:buFont typeface="+mj-lt"/>
              <a:buAutoNum type="arabicPeriod"/>
            </a:pPr>
            <a:r>
              <a:rPr lang="en-US" dirty="0"/>
              <a:t>Review performance in relation to business outcomes</a:t>
            </a:r>
          </a:p>
        </p:txBody>
      </p:sp>
      <p:sp>
        <p:nvSpPr>
          <p:cNvPr id="2" name="Title 1"/>
          <p:cNvSpPr>
            <a:spLocks noGrp="1"/>
          </p:cNvSpPr>
          <p:nvPr>
            <p:ph type="title"/>
          </p:nvPr>
        </p:nvSpPr>
        <p:spPr>
          <a:xfrm>
            <a:off x="0" y="107576"/>
            <a:ext cx="9144000" cy="1223513"/>
          </a:xfrm>
        </p:spPr>
        <p:txBody>
          <a:bodyPr/>
          <a:lstStyle/>
          <a:p>
            <a:r>
              <a:rPr lang="en-US" sz="4000" dirty="0"/>
              <a:t>ISO/IEC 27014: Governance of Information Security</a:t>
            </a:r>
          </a:p>
        </p:txBody>
      </p:sp>
    </p:spTree>
    <p:extLst>
      <p:ext uri="{BB962C8B-B14F-4D97-AF65-F5344CB8AC3E}">
        <p14:creationId xmlns:p14="http://schemas.microsoft.com/office/powerpoint/2010/main" val="23236890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115750" y="281419"/>
            <a:ext cx="8819741" cy="4582110"/>
            <a:chOff x="0" y="281419"/>
            <a:chExt cx="8819741" cy="4582110"/>
          </a:xfrm>
        </p:grpSpPr>
        <p:pic>
          <p:nvPicPr>
            <p:cNvPr id="3" name="Picture 2" descr="A flow diagram shows the I S O slash I E C 27014:2013 governance processes between Executive Management and InfoSec Management, Governing Body, and Stakeholders. The Executive Management and InfoSec Management make Proposals which are Evaluated by the Governing Body. The Governing Body Communicates evaluated proposals to the Stakeholders by way of Reports. Stakeholders Communicate their Requirements to the Governing Body. Performance of the Executive Management and InfoSec Management is Monitored and Evaluated by the Governing Body. Based on their evaluation, the Governing Body Directs Strategy and Policy making for the Executive Management and InfoSec Management.  External entities Assure Commissions and Recommendations."/>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0" y="281419"/>
              <a:ext cx="8819741" cy="4582110"/>
            </a:xfrm>
            <a:prstGeom prst="rect">
              <a:avLst/>
            </a:prstGeom>
          </p:spPr>
        </p:pic>
        <p:sp>
          <p:nvSpPr>
            <p:cNvPr id="2" name="TextBox 1"/>
            <p:cNvSpPr txBox="1"/>
            <p:nvPr/>
          </p:nvSpPr>
          <p:spPr>
            <a:xfrm>
              <a:off x="0" y="4271058"/>
              <a:ext cx="1273215" cy="369332"/>
            </a:xfrm>
            <a:prstGeom prst="rect">
              <a:avLst/>
            </a:prstGeom>
            <a:solidFill>
              <a:schemeClr val="bg1"/>
            </a:solidFill>
          </p:spPr>
          <p:txBody>
            <a:bodyPr wrap="square" rtlCol="0">
              <a:spAutoFit/>
            </a:bodyPr>
            <a:lstStyle/>
            <a:p>
              <a:endParaRPr lang="en-GB" dirty="0"/>
            </a:p>
          </p:txBody>
        </p:sp>
      </p:grpSp>
    </p:spTree>
    <p:extLst>
      <p:ext uri="{BB962C8B-B14F-4D97-AF65-F5344CB8AC3E}">
        <p14:creationId xmlns:p14="http://schemas.microsoft.com/office/powerpoint/2010/main" val="534401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a:spLocks/>
          </p:cNvSpPr>
          <p:nvPr/>
        </p:nvSpPr>
        <p:spPr>
          <a:xfrm>
            <a:off x="571500" y="39063"/>
            <a:ext cx="8026400" cy="683871"/>
          </a:xfrm>
          <a:prstGeom prst="rect">
            <a:avLst/>
          </a:prstGeom>
        </p:spPr>
        <p:txBody>
          <a:bodyPr/>
          <a:lstStyle>
            <a:lvl1pPr algn="ctr" defTabSz="914400" rtl="0" eaLnBrk="1" latinLnBrk="0" hangingPunct="1">
              <a:spcBef>
                <a:spcPct val="0"/>
              </a:spcBef>
              <a:buNone/>
              <a:defRPr sz="4600" kern="1200">
                <a:solidFill>
                  <a:schemeClr val="accent1"/>
                </a:solidFill>
                <a:latin typeface="+mj-lt"/>
                <a:ea typeface="+mj-ea"/>
                <a:cs typeface="+mj-cs"/>
              </a:defRPr>
            </a:lvl1pPr>
          </a:lstStyle>
          <a:p>
            <a:r>
              <a:rPr lang="en-US"/>
              <a:t>Security Convergence</a:t>
            </a:r>
            <a:endParaRPr lang="en-US" dirty="0"/>
          </a:p>
        </p:txBody>
      </p:sp>
      <p:grpSp>
        <p:nvGrpSpPr>
          <p:cNvPr id="7" name="Group 6"/>
          <p:cNvGrpSpPr/>
          <p:nvPr/>
        </p:nvGrpSpPr>
        <p:grpSpPr>
          <a:xfrm>
            <a:off x="79897" y="1215342"/>
            <a:ext cx="8844184" cy="5542157"/>
            <a:chOff x="79897" y="1215342"/>
            <a:chExt cx="8844184" cy="5542157"/>
          </a:xfrm>
        </p:grpSpPr>
        <p:grpSp>
          <p:nvGrpSpPr>
            <p:cNvPr id="4" name="Group 3"/>
            <p:cNvGrpSpPr/>
            <p:nvPr/>
          </p:nvGrpSpPr>
          <p:grpSpPr>
            <a:xfrm>
              <a:off x="79897" y="1215342"/>
              <a:ext cx="8844184" cy="5521124"/>
              <a:chOff x="79897" y="1215342"/>
              <a:chExt cx="8844184" cy="5521124"/>
            </a:xfrm>
          </p:grpSpPr>
          <p:pic>
            <p:nvPicPr>
              <p:cNvPr id="3" name="Picture 2" descr="A horizontal stacked bar graph shows percentage of security convergence by size of the organization. Data from the graph, presented in the format, organization size, not at all (completely separate units), federated (peer units with significant collaboration), partial integration (units with shared areas of control and/or budget), full integration (one operational unit under one manager/executive), are as follows. 1 to 999 employees: 35 percent, 28 percent, 6 percent, 31 percent. 1000 to 2499 employees: 52 percent, 20 percent, 5 percent, 23 percent. 2500 to 4999 employees: 78 percent, 14 percent, 0 percent, 8 percent. 5000 employees or more: 41 percent, 38 percent, 9 percent, 12 percent. All data are approximate."/>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79897" y="1215342"/>
                <a:ext cx="8844184" cy="5521124"/>
              </a:xfrm>
              <a:prstGeom prst="rect">
                <a:avLst/>
              </a:prstGeom>
            </p:spPr>
          </p:pic>
          <p:sp>
            <p:nvSpPr>
              <p:cNvPr id="2" name="TextBox 1"/>
              <p:cNvSpPr txBox="1"/>
              <p:nvPr/>
            </p:nvSpPr>
            <p:spPr>
              <a:xfrm>
                <a:off x="571500" y="6018835"/>
                <a:ext cx="1338323" cy="369332"/>
              </a:xfrm>
              <a:prstGeom prst="rect">
                <a:avLst/>
              </a:prstGeom>
              <a:solidFill>
                <a:schemeClr val="bg1"/>
              </a:solidFill>
            </p:spPr>
            <p:txBody>
              <a:bodyPr wrap="square" rtlCol="0">
                <a:spAutoFit/>
              </a:bodyPr>
              <a:lstStyle/>
              <a:p>
                <a:endParaRPr lang="en-GB" dirty="0"/>
              </a:p>
            </p:txBody>
          </p:sp>
        </p:grpSp>
        <p:sp>
          <p:nvSpPr>
            <p:cNvPr id="6" name="TextBox 5"/>
            <p:cNvSpPr txBox="1"/>
            <p:nvPr/>
          </p:nvSpPr>
          <p:spPr>
            <a:xfrm>
              <a:off x="79897" y="6388167"/>
              <a:ext cx="1447961" cy="369332"/>
            </a:xfrm>
            <a:prstGeom prst="rect">
              <a:avLst/>
            </a:prstGeom>
            <a:solidFill>
              <a:schemeClr val="bg1"/>
            </a:solidFill>
          </p:spPr>
          <p:txBody>
            <a:bodyPr wrap="square" rtlCol="0">
              <a:spAutoFit/>
            </a:bodyPr>
            <a:lstStyle/>
            <a:p>
              <a:endParaRPr lang="en-GB" dirty="0"/>
            </a:p>
          </p:txBody>
        </p:sp>
      </p:grpSp>
    </p:spTree>
    <p:extLst>
      <p:ext uri="{BB962C8B-B14F-4D97-AF65-F5344CB8AC3E}">
        <p14:creationId xmlns:p14="http://schemas.microsoft.com/office/powerpoint/2010/main" val="247927103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91589" y="890636"/>
            <a:ext cx="8773024" cy="4678204"/>
          </a:xfrm>
        </p:spPr>
        <p:txBody>
          <a:bodyPr>
            <a:normAutofit fontScale="92500"/>
          </a:bodyPr>
          <a:lstStyle/>
          <a:p>
            <a:pPr algn="just">
              <a:lnSpc>
                <a:spcPct val="100000"/>
              </a:lnSpc>
              <a:spcBef>
                <a:spcPts val="600"/>
              </a:spcBef>
            </a:pPr>
            <a:r>
              <a:rPr lang="en-US" sz="2200" i="1" dirty="0"/>
              <a:t>Significantly lower costs</a:t>
            </a:r>
            <a:endParaRPr lang="en-US" sz="2200" dirty="0"/>
          </a:p>
          <a:p>
            <a:pPr algn="just">
              <a:lnSpc>
                <a:spcPct val="100000"/>
              </a:lnSpc>
              <a:spcBef>
                <a:spcPts val="600"/>
              </a:spcBef>
            </a:pPr>
            <a:r>
              <a:rPr lang="en-US" sz="2200" i="1" dirty="0"/>
              <a:t>Use existing servers to make the decisions</a:t>
            </a:r>
          </a:p>
          <a:p>
            <a:pPr algn="just">
              <a:lnSpc>
                <a:spcPct val="100000"/>
              </a:lnSpc>
              <a:spcBef>
                <a:spcPts val="600"/>
              </a:spcBef>
            </a:pPr>
            <a:r>
              <a:rPr lang="en-US" sz="2200" i="1" dirty="0"/>
              <a:t>Use existing IT infrastructure to keep the system running</a:t>
            </a:r>
          </a:p>
          <a:p>
            <a:pPr algn="just">
              <a:lnSpc>
                <a:spcPct val="100000"/>
              </a:lnSpc>
              <a:spcBef>
                <a:spcPts val="600"/>
              </a:spcBef>
            </a:pPr>
            <a:r>
              <a:rPr lang="en-US" sz="2200" i="1" dirty="0"/>
              <a:t>Use existing IT redundancy and backup to protect in case of failures</a:t>
            </a:r>
          </a:p>
          <a:p>
            <a:pPr algn="just">
              <a:lnSpc>
                <a:spcPct val="100000"/>
              </a:lnSpc>
              <a:spcBef>
                <a:spcPts val="600"/>
              </a:spcBef>
            </a:pPr>
            <a:r>
              <a:rPr lang="en-US" sz="2200" i="1" dirty="0"/>
              <a:t>Let the IT department protect valuable data and keep out cyber-intruders</a:t>
            </a:r>
          </a:p>
          <a:p>
            <a:pPr algn="just">
              <a:lnSpc>
                <a:spcPct val="100000"/>
              </a:lnSpc>
              <a:spcBef>
                <a:spcPts val="600"/>
              </a:spcBef>
            </a:pPr>
            <a:r>
              <a:rPr lang="en-US" sz="2200" i="1" dirty="0"/>
              <a:t>Merge physical access and logical access into a single system</a:t>
            </a:r>
          </a:p>
          <a:p>
            <a:pPr algn="just">
              <a:lnSpc>
                <a:spcPct val="100000"/>
              </a:lnSpc>
              <a:spcBef>
                <a:spcPts val="600"/>
              </a:spcBef>
            </a:pPr>
            <a:r>
              <a:rPr lang="en-US" sz="2200" i="1" dirty="0"/>
              <a:t>Let security worry about the “who, when, and where”; let IT handle moving the data</a:t>
            </a:r>
          </a:p>
          <a:p>
            <a:pPr algn="just">
              <a:lnSpc>
                <a:spcPct val="100000"/>
              </a:lnSpc>
              <a:spcBef>
                <a:spcPts val="600"/>
              </a:spcBef>
            </a:pPr>
            <a:r>
              <a:rPr lang="en-US" sz="2200" i="1" dirty="0"/>
              <a:t>Take away remote databases not managed by IT, and reduce the ability of hackers to penetrate the access system and use it as a gateway to the rest of the IT system</a:t>
            </a:r>
          </a:p>
          <a:p>
            <a:pPr algn="just">
              <a:lnSpc>
                <a:spcPct val="100000"/>
              </a:lnSpc>
              <a:spcBef>
                <a:spcPts val="600"/>
              </a:spcBef>
            </a:pPr>
            <a:r>
              <a:rPr lang="en-US" sz="2200" i="1" dirty="0"/>
              <a:t>Save significant hardware money to spend on other security measures</a:t>
            </a:r>
            <a:endParaRPr lang="en-US" sz="2200" dirty="0"/>
          </a:p>
        </p:txBody>
      </p:sp>
      <p:sp>
        <p:nvSpPr>
          <p:cNvPr id="2" name="Title 1"/>
          <p:cNvSpPr>
            <a:spLocks noGrp="1"/>
          </p:cNvSpPr>
          <p:nvPr>
            <p:ph type="title"/>
          </p:nvPr>
        </p:nvSpPr>
        <p:spPr>
          <a:xfrm>
            <a:off x="269966" y="107576"/>
            <a:ext cx="8694647" cy="725801"/>
          </a:xfrm>
        </p:spPr>
        <p:txBody>
          <a:bodyPr/>
          <a:lstStyle/>
          <a:p>
            <a:r>
              <a:rPr lang="en-US" sz="4000" dirty="0"/>
              <a:t>Benefits of Security Convergence</a:t>
            </a:r>
          </a:p>
        </p:txBody>
      </p:sp>
    </p:spTree>
    <p:extLst>
      <p:ext uri="{BB962C8B-B14F-4D97-AF65-F5344CB8AC3E}">
        <p14:creationId xmlns:p14="http://schemas.microsoft.com/office/powerpoint/2010/main" val="3063505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dirty="0"/>
              <a:t>Planning for Information Security Implementation</a:t>
            </a:r>
          </a:p>
        </p:txBody>
      </p:sp>
      <p:sp>
        <p:nvSpPr>
          <p:cNvPr id="7" name="Text Placeholder 6"/>
          <p:cNvSpPr>
            <a:spLocks noGrp="1"/>
          </p:cNvSpPr>
          <p:nvPr>
            <p:ph type="body" idx="1"/>
          </p:nvPr>
        </p:nvSpPr>
        <p:spPr/>
        <p:txBody>
          <a:bodyPr/>
          <a:lstStyle/>
          <a:p>
            <a:r>
              <a:rPr lang="en-US" dirty="0"/>
              <a:t>Governance and Strategic Planning for Security</a:t>
            </a:r>
          </a:p>
        </p:txBody>
      </p:sp>
    </p:spTree>
    <p:extLst>
      <p:ext uri="{BB962C8B-B14F-4D97-AF65-F5344CB8AC3E}">
        <p14:creationId xmlns:p14="http://schemas.microsoft.com/office/powerpoint/2010/main" val="174814779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9" name="Rectangle 3"/>
          <p:cNvSpPr>
            <a:spLocks noGrp="1" noChangeArrowheads="1"/>
          </p:cNvSpPr>
          <p:nvPr>
            <p:ph type="body" idx="1"/>
          </p:nvPr>
        </p:nvSpPr>
        <p:spPr>
          <a:xfrm>
            <a:off x="114663" y="1264534"/>
            <a:ext cx="8768079" cy="4167295"/>
          </a:xfrm>
        </p:spPr>
        <p:txBody>
          <a:bodyPr>
            <a:normAutofit fontScale="92500" lnSpcReduction="10000"/>
          </a:bodyPr>
          <a:lstStyle/>
          <a:p>
            <a:pPr algn="just"/>
            <a:r>
              <a:rPr lang="en-US" sz="2400" dirty="0"/>
              <a:t>The CIO and CISO play important roles in translating overall strategic planning into tactical and operational information security plans</a:t>
            </a:r>
          </a:p>
          <a:p>
            <a:pPr algn="just"/>
            <a:r>
              <a:rPr lang="en-US" sz="2400" dirty="0"/>
              <a:t>When the CISO reports directly to the CIO, the CIO charges the CISO and other IT department heads with creating and adopting plans that are consistent with and supportive of the IT strategy as it supports the organizational strategy</a:t>
            </a:r>
          </a:p>
          <a:p>
            <a:pPr algn="just"/>
            <a:r>
              <a:rPr lang="en-US" sz="2400" dirty="0"/>
              <a:t>It falls upon the CISO to go beyond the plans and efforts of the IT group to ensure that the InfoSec plan directly supports the entire organization and the strategies of other business units, beyond the scope of the IT plan</a:t>
            </a:r>
          </a:p>
        </p:txBody>
      </p:sp>
      <p:sp>
        <p:nvSpPr>
          <p:cNvPr id="39938" name="Rectangle 2"/>
          <p:cNvSpPr>
            <a:spLocks noGrp="1" noChangeArrowheads="1"/>
          </p:cNvSpPr>
          <p:nvPr>
            <p:ph type="title"/>
          </p:nvPr>
        </p:nvSpPr>
        <p:spPr>
          <a:xfrm>
            <a:off x="209005" y="112524"/>
            <a:ext cx="8673737" cy="1140549"/>
          </a:xfrm>
        </p:spPr>
        <p:txBody>
          <a:bodyPr/>
          <a:lstStyle/>
          <a:p>
            <a:r>
              <a:rPr lang="en-US" sz="4000" dirty="0"/>
              <a:t>Planning for Information Security Implementation</a:t>
            </a:r>
          </a:p>
        </p:txBody>
      </p:sp>
    </p:spTree>
    <p:extLst>
      <p:ext uri="{BB962C8B-B14F-4D97-AF65-F5344CB8AC3E}">
        <p14:creationId xmlns:p14="http://schemas.microsoft.com/office/powerpoint/2010/main" val="26488919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993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9939">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9939">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39" grpId="0" build="p"/>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115747" y="1030147"/>
            <a:ext cx="8494853" cy="5660020"/>
            <a:chOff x="533400" y="218130"/>
            <a:chExt cx="8077200" cy="6204761"/>
          </a:xfrm>
        </p:grpSpPr>
        <p:pic>
          <p:nvPicPr>
            <p:cNvPr id="2" name="Picture 1" descr="A pyramid structure shows the organizational hierarchy and a tree diagram shows the planning hierarchy.&#10;Organizational hierarchy: At the top is the C E O, followed by C F O, C I O, and C O O in the second level. Personnel under C I O include C I S O, V P-Systems, and V P-Networks. The hierarchy under each of these personnel are Manager, Admin, and Tech. Planning Hierarchy: At the top is the Corporate Strategy, followed by Financial Strategy, I T Strategy, and Operations Strategy in the second level. Both first and second levels are connected to InfoSec Strategy which includes InfoSec Tactical Planning, and InfoSec Operational Planning. A downward arrow indicates a Top-down approach, initiated by top management. An upward arrow indicates a Bottom-up approach, initiated by administrators and technicians. &#10;"/>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533400" y="218130"/>
              <a:ext cx="8077200" cy="6188222"/>
            </a:xfrm>
            <a:prstGeom prst="rect">
              <a:avLst/>
            </a:prstGeom>
          </p:spPr>
        </p:pic>
        <p:sp>
          <p:nvSpPr>
            <p:cNvPr id="3" name="TextBox 2"/>
            <p:cNvSpPr txBox="1"/>
            <p:nvPr/>
          </p:nvSpPr>
          <p:spPr>
            <a:xfrm>
              <a:off x="533400" y="6053559"/>
              <a:ext cx="1422722" cy="369332"/>
            </a:xfrm>
            <a:prstGeom prst="rect">
              <a:avLst/>
            </a:prstGeom>
            <a:solidFill>
              <a:schemeClr val="bg1"/>
            </a:solidFill>
          </p:spPr>
          <p:txBody>
            <a:bodyPr wrap="square" rtlCol="0">
              <a:spAutoFit/>
            </a:bodyPr>
            <a:lstStyle/>
            <a:p>
              <a:endParaRPr lang="en-GB" dirty="0"/>
            </a:p>
          </p:txBody>
        </p:sp>
      </p:grpSp>
      <p:sp>
        <p:nvSpPr>
          <p:cNvPr id="5" name="Rectangle 2"/>
          <p:cNvSpPr txBox="1">
            <a:spLocks noChangeArrowheads="1"/>
          </p:cNvSpPr>
          <p:nvPr/>
        </p:nvSpPr>
        <p:spPr>
          <a:xfrm>
            <a:off x="762000" y="81023"/>
            <a:ext cx="8026400" cy="656480"/>
          </a:xfrm>
          <a:prstGeom prst="rect">
            <a:avLst/>
          </a:prstGeom>
        </p:spPr>
        <p:txBody>
          <a:bodyPr/>
          <a:lstStyle>
            <a:lvl1pPr algn="ctr" defTabSz="914400" rtl="0" eaLnBrk="1" latinLnBrk="0" hangingPunct="1">
              <a:spcBef>
                <a:spcPct val="0"/>
              </a:spcBef>
              <a:buNone/>
              <a:defRPr sz="4600" kern="1200">
                <a:solidFill>
                  <a:schemeClr val="accent1"/>
                </a:solidFill>
                <a:latin typeface="+mj-lt"/>
                <a:ea typeface="+mj-ea"/>
                <a:cs typeface="+mj-cs"/>
              </a:defRPr>
            </a:lvl1pPr>
          </a:lstStyle>
          <a:p>
            <a:r>
              <a:rPr lang="en-US"/>
              <a:t>Planning for InfoSec</a:t>
            </a:r>
            <a:endParaRPr lang="en-US" dirty="0"/>
          </a:p>
        </p:txBody>
      </p:sp>
    </p:spTree>
    <p:extLst>
      <p:ext uri="{BB962C8B-B14F-4D97-AF65-F5344CB8AC3E}">
        <p14:creationId xmlns:p14="http://schemas.microsoft.com/office/powerpoint/2010/main" val="38967210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5" name="Rectangle 3"/>
          <p:cNvSpPr>
            <a:spLocks noGrp="1" noChangeArrowheads="1"/>
          </p:cNvSpPr>
          <p:nvPr>
            <p:ph type="body" idx="1"/>
          </p:nvPr>
        </p:nvSpPr>
        <p:spPr>
          <a:xfrm>
            <a:off x="130629" y="1261025"/>
            <a:ext cx="8769531" cy="4284250"/>
          </a:xfrm>
        </p:spPr>
        <p:txBody>
          <a:bodyPr>
            <a:normAutofit fontScale="92500" lnSpcReduction="10000"/>
          </a:bodyPr>
          <a:lstStyle/>
          <a:p>
            <a:pPr algn="just"/>
            <a:r>
              <a:rPr lang="en-US" sz="2400" dirty="0"/>
              <a:t>An SDLC is a methodology for the design and implementation of an information system and is combined with sound project management practices to develop key project milestones, allocate resources, select personnel, and perform the tasks needed to accomplish a project’s objectives</a:t>
            </a:r>
          </a:p>
          <a:p>
            <a:pPr algn="just"/>
            <a:r>
              <a:rPr lang="en-US" sz="2400" dirty="0"/>
              <a:t>The SDLC approach can be scaled up to support the design, implementation, and maintenance of an entire security program, which is then called the security systems development life cycle (SecSDLC)</a:t>
            </a:r>
          </a:p>
          <a:p>
            <a:pPr algn="just"/>
            <a:r>
              <a:rPr lang="en-US" sz="2400" dirty="0"/>
              <a:t>Once a security program is implemented, it should be supported with a </a:t>
            </a:r>
            <a:r>
              <a:rPr lang="en-US" sz="2400" i="1" dirty="0"/>
              <a:t>continuous improvement program (CIP)</a:t>
            </a:r>
            <a:endParaRPr lang="en-US" sz="2400" dirty="0"/>
          </a:p>
        </p:txBody>
      </p:sp>
      <p:sp>
        <p:nvSpPr>
          <p:cNvPr id="44034" name="Rectangle 2"/>
          <p:cNvSpPr>
            <a:spLocks noGrp="1" noChangeArrowheads="1"/>
          </p:cNvSpPr>
          <p:nvPr>
            <p:ph type="title"/>
          </p:nvPr>
        </p:nvSpPr>
        <p:spPr>
          <a:xfrm>
            <a:off x="762000" y="104172"/>
            <a:ext cx="8026400" cy="1047952"/>
          </a:xfrm>
        </p:spPr>
        <p:txBody>
          <a:bodyPr/>
          <a:lstStyle/>
          <a:p>
            <a:r>
              <a:rPr lang="en-US" sz="3600" dirty="0"/>
              <a:t>Implementing the Security Program Using the SDLC</a:t>
            </a:r>
          </a:p>
        </p:txBody>
      </p:sp>
    </p:spTree>
    <p:extLst>
      <p:ext uri="{BB962C8B-B14F-4D97-AF65-F5344CB8AC3E}">
        <p14:creationId xmlns:p14="http://schemas.microsoft.com/office/powerpoint/2010/main" val="18755668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403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403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4035">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035" grpId="0" build="p"/>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102453" y="1081577"/>
            <a:ext cx="8939095" cy="4370756"/>
            <a:chOff x="102453" y="1000554"/>
            <a:chExt cx="8939095" cy="4370756"/>
          </a:xfrm>
        </p:grpSpPr>
        <p:pic>
          <p:nvPicPr>
            <p:cNvPr id="2" name="Picture 1" descr="A waterfall diagram identifies the deliverables in the S D L C methodology. Investigation: Process, outcomes, goals, scope, costs &amp; benefits, budget &amp; constraints, development team specifications. Analysis: Issues with the current program or system, its environment, requirements of the new system. Logical Design: General program or system specifications, blueprint. Physical Design: Detailed program or system specifications (solutions) including resources and personnel. Implementation: Feedback, testing, program or system acceptance. Maintenance and Change: Performance measures, operational reporting. Revisit previous phases when issues arise or progress is unsatisfactory. When the existing program or system is deemed ineffective or inefficient, a new program or system is initiated. Each new step is a cascading step which follows from the previous step. "/>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102453" y="1000554"/>
              <a:ext cx="8939095" cy="4370756"/>
            </a:xfrm>
            <a:prstGeom prst="rect">
              <a:avLst/>
            </a:prstGeom>
          </p:spPr>
        </p:pic>
        <p:sp>
          <p:nvSpPr>
            <p:cNvPr id="3" name="TextBox 2"/>
            <p:cNvSpPr txBox="1"/>
            <p:nvPr/>
          </p:nvSpPr>
          <p:spPr>
            <a:xfrm>
              <a:off x="102453" y="4988689"/>
              <a:ext cx="1575876" cy="382621"/>
            </a:xfrm>
            <a:prstGeom prst="rect">
              <a:avLst/>
            </a:prstGeom>
            <a:solidFill>
              <a:schemeClr val="bg1"/>
            </a:solidFill>
          </p:spPr>
          <p:txBody>
            <a:bodyPr wrap="square" rtlCol="0">
              <a:spAutoFit/>
            </a:bodyPr>
            <a:lstStyle/>
            <a:p>
              <a:endParaRPr lang="en-GB" dirty="0"/>
            </a:p>
          </p:txBody>
        </p:sp>
      </p:grpSp>
      <p:sp>
        <p:nvSpPr>
          <p:cNvPr id="5" name="Rectangle 2"/>
          <p:cNvSpPr txBox="1">
            <a:spLocks noChangeArrowheads="1"/>
          </p:cNvSpPr>
          <p:nvPr/>
        </p:nvSpPr>
        <p:spPr>
          <a:xfrm>
            <a:off x="125602" y="75301"/>
            <a:ext cx="8939095" cy="853599"/>
          </a:xfrm>
          <a:prstGeom prst="rect">
            <a:avLst/>
          </a:prstGeom>
        </p:spPr>
        <p:txBody>
          <a:bodyPr/>
          <a:lstStyle>
            <a:lvl1pPr algn="ctr" defTabSz="914400" rtl="0" eaLnBrk="1" latinLnBrk="0" hangingPunct="1">
              <a:spcBef>
                <a:spcPct val="0"/>
              </a:spcBef>
              <a:buNone/>
              <a:defRPr sz="4600" kern="1200">
                <a:solidFill>
                  <a:schemeClr val="accent1"/>
                </a:solidFill>
                <a:latin typeface="+mj-lt"/>
                <a:ea typeface="+mj-ea"/>
                <a:cs typeface="+mj-cs"/>
              </a:defRPr>
            </a:lvl1pPr>
          </a:lstStyle>
          <a:p>
            <a:r>
              <a:rPr lang="en-US" sz="2800" dirty="0"/>
              <a:t>Example: Implementing the Security Program Using the SDLC</a:t>
            </a:r>
          </a:p>
        </p:txBody>
      </p:sp>
      <p:sp>
        <p:nvSpPr>
          <p:cNvPr id="7" name="TextBox 6">
            <a:extLst>
              <a:ext uri="{FF2B5EF4-FFF2-40B4-BE49-F238E27FC236}">
                <a16:creationId xmlns:a16="http://schemas.microsoft.com/office/drawing/2014/main" id="{0DEACCED-6985-69E2-1AC9-0C2435A2A537}"/>
              </a:ext>
            </a:extLst>
          </p:cNvPr>
          <p:cNvSpPr txBox="1"/>
          <p:nvPr/>
        </p:nvSpPr>
        <p:spPr>
          <a:xfrm>
            <a:off x="331966" y="5430298"/>
            <a:ext cx="8812034" cy="646331"/>
          </a:xfrm>
          <a:prstGeom prst="rect">
            <a:avLst/>
          </a:prstGeom>
          <a:solidFill>
            <a:schemeClr val="bg2"/>
          </a:solidFill>
        </p:spPr>
        <p:txBody>
          <a:bodyPr wrap="square">
            <a:spAutoFit/>
          </a:bodyPr>
          <a:lstStyle/>
          <a:p>
            <a:r>
              <a:rPr lang="en-US" b="1" dirty="0"/>
              <a:t>Is the traditional waterfall approach still appropriate for cybersecurity projects?</a:t>
            </a:r>
            <a:endParaRPr lang="en-GB" b="1" dirty="0"/>
          </a:p>
        </p:txBody>
      </p:sp>
    </p:spTree>
    <p:extLst>
      <p:ext uri="{BB962C8B-B14F-4D97-AF65-F5344CB8AC3E}">
        <p14:creationId xmlns:p14="http://schemas.microsoft.com/office/powerpoint/2010/main" val="13226280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9" name="Rectangle 3"/>
          <p:cNvSpPr>
            <a:spLocks noGrp="1" noChangeArrowheads="1"/>
          </p:cNvSpPr>
          <p:nvPr>
            <p:ph type="body" idx="1"/>
          </p:nvPr>
        </p:nvSpPr>
        <p:spPr>
          <a:xfrm>
            <a:off x="446148" y="1122129"/>
            <a:ext cx="8415338" cy="3813352"/>
          </a:xfrm>
        </p:spPr>
        <p:txBody>
          <a:bodyPr/>
          <a:lstStyle/>
          <a:p>
            <a:pPr algn="just"/>
            <a:r>
              <a:rPr lang="en-US" dirty="0"/>
              <a:t>Should consist of individuals experienced in one or multiple technical and nontechnical areas including:</a:t>
            </a:r>
          </a:p>
          <a:p>
            <a:pPr lvl="1" algn="just"/>
            <a:r>
              <a:rPr lang="en-US" dirty="0"/>
              <a:t>Champion</a:t>
            </a:r>
          </a:p>
          <a:p>
            <a:pPr lvl="1" algn="just"/>
            <a:r>
              <a:rPr lang="en-US" dirty="0"/>
              <a:t>Team leader</a:t>
            </a:r>
          </a:p>
          <a:p>
            <a:pPr lvl="1" algn="just"/>
            <a:r>
              <a:rPr lang="en-US" dirty="0"/>
              <a:t>Security policy developers </a:t>
            </a:r>
          </a:p>
          <a:p>
            <a:pPr lvl="1" algn="just"/>
            <a:r>
              <a:rPr lang="en-US" dirty="0"/>
              <a:t>Risk assessment specialists</a:t>
            </a:r>
          </a:p>
          <a:p>
            <a:pPr lvl="1" algn="just"/>
            <a:r>
              <a:rPr lang="en-US" dirty="0"/>
              <a:t>Security professionals </a:t>
            </a:r>
          </a:p>
          <a:p>
            <a:pPr lvl="1" algn="just"/>
            <a:r>
              <a:rPr lang="en-US" dirty="0"/>
              <a:t>Systems administrators</a:t>
            </a:r>
          </a:p>
          <a:p>
            <a:pPr lvl="1" algn="just"/>
            <a:r>
              <a:rPr lang="en-US" dirty="0"/>
              <a:t>End users</a:t>
            </a:r>
          </a:p>
        </p:txBody>
      </p:sp>
      <p:sp>
        <p:nvSpPr>
          <p:cNvPr id="65538" name="Rectangle 2"/>
          <p:cNvSpPr>
            <a:spLocks noGrp="1" noChangeArrowheads="1"/>
          </p:cNvSpPr>
          <p:nvPr>
            <p:ph type="title"/>
          </p:nvPr>
        </p:nvSpPr>
        <p:spPr>
          <a:xfrm>
            <a:off x="549275" y="107576"/>
            <a:ext cx="8042276" cy="772100"/>
          </a:xfrm>
        </p:spPr>
        <p:txBody>
          <a:bodyPr/>
          <a:lstStyle/>
          <a:p>
            <a:r>
              <a:rPr lang="en-US" dirty="0"/>
              <a:t>Data/InfoSec Project Team</a:t>
            </a:r>
          </a:p>
        </p:txBody>
      </p:sp>
    </p:spTree>
    <p:extLst>
      <p:ext uri="{BB962C8B-B14F-4D97-AF65-F5344CB8AC3E}">
        <p14:creationId xmlns:p14="http://schemas.microsoft.com/office/powerpoint/2010/main" val="27650090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553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5539">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5539">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65539">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65539">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65539">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65539">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65539">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7" name="Rectangle 3"/>
          <p:cNvSpPr>
            <a:spLocks noGrp="1" noChangeArrowheads="1"/>
          </p:cNvSpPr>
          <p:nvPr>
            <p:ph type="body" idx="1"/>
          </p:nvPr>
        </p:nvSpPr>
        <p:spPr>
          <a:xfrm>
            <a:off x="549275" y="1232706"/>
            <a:ext cx="8042276" cy="4343400"/>
          </a:xfrm>
        </p:spPr>
        <p:txBody>
          <a:bodyPr/>
          <a:lstStyle/>
          <a:p>
            <a:pPr algn="just"/>
            <a:r>
              <a:rPr lang="en-US" dirty="0"/>
              <a:t>It takes a wide range of professionals to support a diverse information security program:</a:t>
            </a:r>
          </a:p>
          <a:p>
            <a:pPr lvl="1" algn="just"/>
            <a:r>
              <a:rPr lang="en-US" dirty="0"/>
              <a:t>Chief Information Officer (CIO)</a:t>
            </a:r>
          </a:p>
          <a:p>
            <a:pPr lvl="1" algn="just"/>
            <a:r>
              <a:rPr lang="en-US" dirty="0"/>
              <a:t>Chief Security Officer (CSO)</a:t>
            </a:r>
          </a:p>
          <a:p>
            <a:pPr lvl="1" algn="just"/>
            <a:r>
              <a:rPr lang="en-US" dirty="0"/>
              <a:t>Chief Information Security Officer (CISO)</a:t>
            </a:r>
          </a:p>
          <a:p>
            <a:pPr lvl="1" algn="just"/>
            <a:r>
              <a:rPr lang="en-US" dirty="0"/>
              <a:t>Security Managers</a:t>
            </a:r>
          </a:p>
          <a:p>
            <a:pPr lvl="1" algn="just"/>
            <a:r>
              <a:rPr lang="en-US" dirty="0"/>
              <a:t>Security Technicians</a:t>
            </a:r>
          </a:p>
          <a:p>
            <a:pPr lvl="1" algn="just"/>
            <a:r>
              <a:rPr lang="en-US" dirty="0"/>
              <a:t>Data Owners</a:t>
            </a:r>
          </a:p>
          <a:p>
            <a:pPr lvl="1" algn="just"/>
            <a:r>
              <a:rPr lang="en-US" dirty="0"/>
              <a:t>Data Custodians</a:t>
            </a:r>
          </a:p>
          <a:p>
            <a:pPr lvl="1" algn="just"/>
            <a:r>
              <a:rPr lang="en-US" dirty="0"/>
              <a:t>Data Users</a:t>
            </a:r>
          </a:p>
        </p:txBody>
      </p:sp>
      <p:sp>
        <p:nvSpPr>
          <p:cNvPr id="67586" name="Rectangle 2"/>
          <p:cNvSpPr>
            <a:spLocks noGrp="1" noChangeArrowheads="1"/>
          </p:cNvSpPr>
          <p:nvPr>
            <p:ph type="title"/>
          </p:nvPr>
        </p:nvSpPr>
        <p:spPr>
          <a:xfrm>
            <a:off x="549275" y="107576"/>
            <a:ext cx="8042276" cy="772100"/>
          </a:xfrm>
        </p:spPr>
        <p:txBody>
          <a:bodyPr/>
          <a:lstStyle/>
          <a:p>
            <a:r>
              <a:rPr lang="en-US" dirty="0"/>
              <a:t>Data/InfoSec Professionals</a:t>
            </a:r>
          </a:p>
        </p:txBody>
      </p:sp>
    </p:spTree>
    <p:extLst>
      <p:ext uri="{BB962C8B-B14F-4D97-AF65-F5344CB8AC3E}">
        <p14:creationId xmlns:p14="http://schemas.microsoft.com/office/powerpoint/2010/main" val="22742994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758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758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7587">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67587">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67587">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67587">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67587">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67587">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67587">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5" name="Rectangle 3"/>
          <p:cNvSpPr>
            <a:spLocks noGrp="1" noChangeArrowheads="1"/>
          </p:cNvSpPr>
          <p:nvPr>
            <p:ph type="body" idx="1"/>
          </p:nvPr>
        </p:nvSpPr>
        <p:spPr>
          <a:xfrm>
            <a:off x="155275" y="717631"/>
            <a:ext cx="8728315" cy="4975803"/>
          </a:xfrm>
        </p:spPr>
        <p:txBody>
          <a:bodyPr>
            <a:normAutofit fontScale="92500" lnSpcReduction="10000"/>
          </a:bodyPr>
          <a:lstStyle/>
          <a:p>
            <a:pPr algn="just"/>
            <a:r>
              <a:rPr lang="en-US" sz="2400" dirty="0"/>
              <a:t>Today’s InfoSec systems need constant monitoring, testing, modifying, updating, and repairing</a:t>
            </a:r>
          </a:p>
          <a:p>
            <a:pPr algn="just"/>
            <a:r>
              <a:rPr lang="en-US" sz="2400" dirty="0"/>
              <a:t>As new threats emerge and old threats evolve, the InfoSec profile of an organization requires constant adaptation to prevent threats from successfully penetrating sensitive data</a:t>
            </a:r>
          </a:p>
          <a:p>
            <a:pPr algn="just"/>
            <a:r>
              <a:rPr lang="en-US" sz="2400" dirty="0"/>
              <a:t>Once the information security program is implemented, it must be operated, properly managed, and kept up to date by means of established procedures</a:t>
            </a:r>
          </a:p>
          <a:p>
            <a:pPr algn="just"/>
            <a:r>
              <a:rPr lang="en-US" sz="2400" dirty="0"/>
              <a:t>Whereas a systems management model is designed to manage and operate systems, a maintenance model is intended to complement a systems management model and focus those ongoing maintenance efforts that are needed to keep systems useable and secure</a:t>
            </a:r>
          </a:p>
        </p:txBody>
      </p:sp>
      <p:sp>
        <p:nvSpPr>
          <p:cNvPr id="69634" name="Rectangle 2"/>
          <p:cNvSpPr>
            <a:spLocks noGrp="1" noChangeArrowheads="1"/>
          </p:cNvSpPr>
          <p:nvPr>
            <p:ph type="title"/>
          </p:nvPr>
        </p:nvSpPr>
        <p:spPr>
          <a:xfrm>
            <a:off x="260410" y="107577"/>
            <a:ext cx="8813921" cy="610054"/>
          </a:xfrm>
        </p:spPr>
        <p:txBody>
          <a:bodyPr/>
          <a:lstStyle/>
          <a:p>
            <a:r>
              <a:rPr lang="en-US" dirty="0"/>
              <a:t>Maintenance in the SecSDLC</a:t>
            </a:r>
          </a:p>
        </p:txBody>
      </p:sp>
    </p:spTree>
    <p:extLst>
      <p:ext uri="{BB962C8B-B14F-4D97-AF65-F5344CB8AC3E}">
        <p14:creationId xmlns:p14="http://schemas.microsoft.com/office/powerpoint/2010/main" val="8112139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963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963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963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9635">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635" grpId="0" build="p"/>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62B04A-25F6-FD03-C107-CE87EBF36AAC}"/>
              </a:ext>
            </a:extLst>
          </p:cNvPr>
          <p:cNvSpPr>
            <a:spLocks noGrp="1"/>
          </p:cNvSpPr>
          <p:nvPr>
            <p:ph type="title"/>
          </p:nvPr>
        </p:nvSpPr>
        <p:spPr>
          <a:xfrm>
            <a:off x="549275" y="120350"/>
            <a:ext cx="8042276" cy="1336956"/>
          </a:xfrm>
        </p:spPr>
        <p:txBody>
          <a:bodyPr/>
          <a:lstStyle/>
          <a:p>
            <a:r>
              <a:rPr lang="en-US" sz="3200" b="1" dirty="0"/>
              <a:t>Case Study</a:t>
            </a:r>
            <a:br>
              <a:rPr lang="en-US" sz="3200" b="1" dirty="0"/>
            </a:br>
            <a:r>
              <a:rPr lang="en-US" sz="3200" b="1" dirty="0"/>
              <a:t>"Building a Security Strategy for a Growing Organization"</a:t>
            </a:r>
            <a:endParaRPr lang="en-GB" dirty="0"/>
          </a:p>
        </p:txBody>
      </p:sp>
      <p:sp>
        <p:nvSpPr>
          <p:cNvPr id="3" name="Content Placeholder 2">
            <a:extLst>
              <a:ext uri="{FF2B5EF4-FFF2-40B4-BE49-F238E27FC236}">
                <a16:creationId xmlns:a16="http://schemas.microsoft.com/office/drawing/2014/main" id="{881A8EEC-C186-5657-54DD-10C017637354}"/>
              </a:ext>
            </a:extLst>
          </p:cNvPr>
          <p:cNvSpPr>
            <a:spLocks noGrp="1"/>
          </p:cNvSpPr>
          <p:nvPr>
            <p:ph idx="1"/>
          </p:nvPr>
        </p:nvSpPr>
        <p:spPr>
          <a:xfrm>
            <a:off x="224422" y="1600201"/>
            <a:ext cx="4636336" cy="3513220"/>
          </a:xfrm>
        </p:spPr>
        <p:txBody>
          <a:bodyPr/>
          <a:lstStyle/>
          <a:p>
            <a:pPr marL="0" indent="0">
              <a:buNone/>
            </a:pPr>
            <a:r>
              <a:rPr lang="en-US" dirty="0"/>
              <a:t>A company has:</a:t>
            </a:r>
          </a:p>
          <a:p>
            <a:pPr lvl="1"/>
            <a:r>
              <a:rPr lang="en-US" dirty="0"/>
              <a:t>1,500 employees </a:t>
            </a:r>
          </a:p>
          <a:p>
            <a:pPr lvl="1"/>
            <a:r>
              <a:rPr lang="en-US" dirty="0"/>
              <a:t>cloud migration </a:t>
            </a:r>
            <a:r>
              <a:rPr lang="en-US" dirty="0" err="1"/>
              <a:t>programme</a:t>
            </a:r>
            <a:r>
              <a:rPr lang="en-US" dirty="0"/>
              <a:t> </a:t>
            </a:r>
          </a:p>
          <a:p>
            <a:pPr lvl="1"/>
            <a:r>
              <a:rPr lang="en-US" dirty="0"/>
              <a:t>remote workforce </a:t>
            </a:r>
          </a:p>
          <a:p>
            <a:pPr lvl="1"/>
            <a:r>
              <a:rPr lang="en-US" dirty="0"/>
              <a:t>increasing cyber attacks </a:t>
            </a:r>
          </a:p>
          <a:p>
            <a:pPr marL="0" indent="0">
              <a:buNone/>
            </a:pPr>
            <a:r>
              <a:rPr lang="en-US" sz="2000" b="1" dirty="0"/>
              <a:t>The board asks the CISO to create a three-year cybersecurity strategy.</a:t>
            </a:r>
          </a:p>
          <a:p>
            <a:endParaRPr lang="en-GB" dirty="0"/>
          </a:p>
        </p:txBody>
      </p:sp>
      <p:sp>
        <p:nvSpPr>
          <p:cNvPr id="5" name="TextBox 4">
            <a:extLst>
              <a:ext uri="{FF2B5EF4-FFF2-40B4-BE49-F238E27FC236}">
                <a16:creationId xmlns:a16="http://schemas.microsoft.com/office/drawing/2014/main" id="{03074BC7-BC81-DA0F-90F5-4AFE703FA400}"/>
              </a:ext>
            </a:extLst>
          </p:cNvPr>
          <p:cNvSpPr txBox="1"/>
          <p:nvPr/>
        </p:nvSpPr>
        <p:spPr>
          <a:xfrm>
            <a:off x="5366084" y="1938090"/>
            <a:ext cx="3669632" cy="2246769"/>
          </a:xfrm>
          <a:prstGeom prst="rect">
            <a:avLst/>
          </a:prstGeom>
          <a:noFill/>
          <a:ln>
            <a:solidFill>
              <a:schemeClr val="accent1"/>
            </a:solidFill>
          </a:ln>
        </p:spPr>
        <p:txBody>
          <a:bodyPr wrap="square">
            <a:spAutoFit/>
          </a:bodyPr>
          <a:lstStyle/>
          <a:p>
            <a:pPr>
              <a:buNone/>
            </a:pPr>
            <a:r>
              <a:rPr lang="en-GB" sz="2000" b="1" dirty="0"/>
              <a:t>Identify:</a:t>
            </a:r>
          </a:p>
          <a:p>
            <a:pPr marL="342900" indent="-342900">
              <a:buFont typeface="+mj-lt"/>
              <a:buAutoNum type="arabicPeriod"/>
            </a:pPr>
            <a:r>
              <a:rPr lang="en-GB" sz="2000" dirty="0"/>
              <a:t>Strategic objectives </a:t>
            </a:r>
          </a:p>
          <a:p>
            <a:pPr marL="342900" indent="-342900">
              <a:buFont typeface="+mj-lt"/>
              <a:buAutoNum type="arabicPeriod"/>
            </a:pPr>
            <a:r>
              <a:rPr lang="en-GB" sz="2000" dirty="0"/>
              <a:t>Governance requirements </a:t>
            </a:r>
          </a:p>
          <a:p>
            <a:pPr marL="342900" indent="-342900">
              <a:buFont typeface="+mj-lt"/>
              <a:buAutoNum type="arabicPeriod"/>
            </a:pPr>
            <a:r>
              <a:rPr lang="en-GB" sz="2000" dirty="0"/>
              <a:t>Risk considerations </a:t>
            </a:r>
          </a:p>
          <a:p>
            <a:pPr marL="342900" indent="-342900">
              <a:buFont typeface="+mj-lt"/>
              <a:buAutoNum type="arabicPeriod"/>
            </a:pPr>
            <a:r>
              <a:rPr lang="en-GB" sz="2000" dirty="0"/>
              <a:t>Compliance requirements </a:t>
            </a:r>
          </a:p>
          <a:p>
            <a:pPr marL="342900" indent="-342900">
              <a:buFont typeface="+mj-lt"/>
              <a:buAutoNum type="arabicPeriod"/>
            </a:pPr>
            <a:r>
              <a:rPr lang="en-GB" sz="2000" dirty="0"/>
              <a:t>Resource requirements </a:t>
            </a:r>
          </a:p>
          <a:p>
            <a:pPr marL="342900" indent="-342900">
              <a:buFont typeface="+mj-lt"/>
              <a:buAutoNum type="arabicPeriod"/>
            </a:pPr>
            <a:r>
              <a:rPr lang="en-GB" sz="2000" dirty="0"/>
              <a:t>Success metrics</a:t>
            </a:r>
          </a:p>
        </p:txBody>
      </p:sp>
    </p:spTree>
    <p:extLst>
      <p:ext uri="{BB962C8B-B14F-4D97-AF65-F5344CB8AC3E}">
        <p14:creationId xmlns:p14="http://schemas.microsoft.com/office/powerpoint/2010/main" val="31325213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1" name="Rectangle 3"/>
          <p:cNvSpPr>
            <a:spLocks noGrp="1" noChangeArrowheads="1"/>
          </p:cNvSpPr>
          <p:nvPr>
            <p:ph type="body" idx="1"/>
          </p:nvPr>
        </p:nvSpPr>
        <p:spPr>
          <a:xfrm>
            <a:off x="365125" y="868101"/>
            <a:ext cx="8415338" cy="4964436"/>
          </a:xfrm>
        </p:spPr>
        <p:txBody>
          <a:bodyPr>
            <a:normAutofit fontScale="92500" lnSpcReduction="20000"/>
          </a:bodyPr>
          <a:lstStyle/>
          <a:p>
            <a:pPr algn="just"/>
            <a:r>
              <a:rPr lang="en-US" sz="2200" dirty="0"/>
              <a:t>Planning is central to the management of any organization and is based on the preparation, application, and control of a sequence of action steps to achieve specific goals</a:t>
            </a:r>
          </a:p>
          <a:p>
            <a:pPr algn="just"/>
            <a:r>
              <a:rPr lang="en-US" sz="2200" dirty="0"/>
              <a:t>To develop and implement effective planning, documents representing the philosophical, ethical, and entrepreneurial perspectives of the company are first created—namely, the values, vision, mission, and strategy of the organization. Strategic planning lays out the long-term direction to be taken by the organization and guides organizational efforts</a:t>
            </a:r>
          </a:p>
          <a:p>
            <a:pPr algn="just"/>
            <a:r>
              <a:rPr lang="en-US" sz="2200" dirty="0"/>
              <a:t>Information security, like information technology, must support more than its immediate parent in the organizational chart</a:t>
            </a:r>
          </a:p>
          <a:p>
            <a:pPr algn="just"/>
            <a:r>
              <a:rPr lang="en-US" sz="2200" dirty="0"/>
              <a:t>As all organizational units will be using information, and not just IT-based information, the information security group must understand and support the strategic plans (a.k.a strategies) of all business units</a:t>
            </a:r>
          </a:p>
        </p:txBody>
      </p:sp>
      <p:sp>
        <p:nvSpPr>
          <p:cNvPr id="73730" name="Rectangle 2"/>
          <p:cNvSpPr>
            <a:spLocks noGrp="1" noChangeArrowheads="1"/>
          </p:cNvSpPr>
          <p:nvPr>
            <p:ph type="title"/>
          </p:nvPr>
        </p:nvSpPr>
        <p:spPr>
          <a:xfrm>
            <a:off x="549275" y="107576"/>
            <a:ext cx="8042276" cy="760525"/>
          </a:xfrm>
        </p:spPr>
        <p:txBody>
          <a:bodyPr/>
          <a:lstStyle/>
          <a:p>
            <a:r>
              <a:rPr lang="en-US" dirty="0"/>
              <a:t>Summary</a:t>
            </a:r>
          </a:p>
        </p:txBody>
      </p:sp>
    </p:spTree>
    <p:extLst>
      <p:ext uri="{BB962C8B-B14F-4D97-AF65-F5344CB8AC3E}">
        <p14:creationId xmlns:p14="http://schemas.microsoft.com/office/powerpoint/2010/main" val="74052923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1" name="Rectangle 3"/>
          <p:cNvSpPr>
            <a:spLocks noGrp="1" noChangeArrowheads="1"/>
          </p:cNvSpPr>
          <p:nvPr>
            <p:ph type="body" idx="1"/>
          </p:nvPr>
        </p:nvSpPr>
        <p:spPr>
          <a:xfrm>
            <a:off x="393539" y="718595"/>
            <a:ext cx="8571074" cy="5066002"/>
          </a:xfrm>
        </p:spPr>
        <p:txBody>
          <a:bodyPr>
            <a:normAutofit fontScale="92500" lnSpcReduction="10000"/>
          </a:bodyPr>
          <a:lstStyle/>
          <a:p>
            <a:pPr algn="just"/>
            <a:r>
              <a:rPr lang="en-US" sz="2400" dirty="0"/>
              <a:t>This role may at times conflict with that of the IT department, as IT’s role is the efficient and effective </a:t>
            </a:r>
            <a:r>
              <a:rPr lang="en-US" sz="2400" i="1" dirty="0"/>
              <a:t>delivery</a:t>
            </a:r>
            <a:r>
              <a:rPr lang="en-US" sz="2400" dirty="0"/>
              <a:t> of information and information resources, while InfoSec’s role is the </a:t>
            </a:r>
            <a:r>
              <a:rPr lang="en-US" sz="2400" i="1" dirty="0"/>
              <a:t>protection</a:t>
            </a:r>
            <a:r>
              <a:rPr lang="en-US" sz="2400" dirty="0"/>
              <a:t> of all information assets</a:t>
            </a:r>
            <a:endParaRPr lang="en-US" sz="1600" dirty="0"/>
          </a:p>
          <a:p>
            <a:pPr algn="just"/>
            <a:r>
              <a:rPr lang="en-US" sz="2400" dirty="0"/>
              <a:t>Security can begin either as a grassroots effort (a bottom-up approach) or with plans formulated by senior management (a top-down approach). InfoSec governance is the process of creating and maintaining the organizational structures that manage the InfoSec function within an enterprise. It has five key objectives: strategic alignment of InfoSec and business objectives; use of risk management practices to guide InfoSec decision making; implementation of rational resource management practices for InfoSec programs; measurement of performance of InfoSec functions; and delivering value to the organization</a:t>
            </a:r>
            <a:endParaRPr lang="en-US" sz="1600" dirty="0"/>
          </a:p>
        </p:txBody>
      </p:sp>
      <p:sp>
        <p:nvSpPr>
          <p:cNvPr id="73730" name="Rectangle 2"/>
          <p:cNvSpPr>
            <a:spLocks noGrp="1" noChangeArrowheads="1"/>
          </p:cNvSpPr>
          <p:nvPr>
            <p:ph type="title"/>
          </p:nvPr>
        </p:nvSpPr>
        <p:spPr>
          <a:xfrm>
            <a:off x="549275" y="107576"/>
            <a:ext cx="8042276" cy="611019"/>
          </a:xfrm>
        </p:spPr>
        <p:txBody>
          <a:bodyPr/>
          <a:lstStyle/>
          <a:p>
            <a:r>
              <a:rPr lang="en-US" dirty="0"/>
              <a:t>Summary (Continued)</a:t>
            </a:r>
          </a:p>
        </p:txBody>
      </p:sp>
    </p:spTree>
    <p:extLst>
      <p:ext uri="{BB962C8B-B14F-4D97-AF65-F5344CB8AC3E}">
        <p14:creationId xmlns:p14="http://schemas.microsoft.com/office/powerpoint/2010/main" val="313331087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1" name="Rectangle 3"/>
          <p:cNvSpPr>
            <a:spLocks noGrp="1" noChangeArrowheads="1"/>
          </p:cNvSpPr>
          <p:nvPr>
            <p:ph type="body" idx="1"/>
          </p:nvPr>
        </p:nvSpPr>
        <p:spPr>
          <a:xfrm>
            <a:off x="549275" y="902211"/>
            <a:ext cx="8415338" cy="4364272"/>
          </a:xfrm>
        </p:spPr>
        <p:txBody>
          <a:bodyPr>
            <a:normAutofit fontScale="92500" lnSpcReduction="10000"/>
          </a:bodyPr>
          <a:lstStyle/>
          <a:p>
            <a:pPr algn="just"/>
            <a:r>
              <a:rPr lang="en-US" sz="2400" dirty="0"/>
              <a:t>The systems development life cycle (SDLC) is a methodology for the design and implementation of an information system in an organization. The process of phased system development described by the traditional SDLC can be adapted to support the specialized implementation of a security project by using the security systems development life cycle (</a:t>
            </a:r>
            <a:r>
              <a:rPr lang="en-US" sz="2400" dirty="0" err="1"/>
              <a:t>SecSDLC</a:t>
            </a:r>
            <a:r>
              <a:rPr lang="en-US" sz="2400" dirty="0"/>
              <a:t>)</a:t>
            </a:r>
          </a:p>
          <a:p>
            <a:pPr algn="just"/>
            <a:r>
              <a:rPr lang="en-US" sz="2400" dirty="0"/>
              <a:t>The investigation phase of the SecSDLC begins with a directive from upper management dictating the process, outcomes, and goals of the project, as well as its budget and other constraints. In the analysis phase, the team examines existing security policies or programs, along with documented current threats and associated controls </a:t>
            </a:r>
            <a:endParaRPr lang="en-US" sz="1600" dirty="0"/>
          </a:p>
        </p:txBody>
      </p:sp>
      <p:sp>
        <p:nvSpPr>
          <p:cNvPr id="73730" name="Rectangle 2"/>
          <p:cNvSpPr>
            <a:spLocks noGrp="1" noChangeArrowheads="1"/>
          </p:cNvSpPr>
          <p:nvPr>
            <p:ph type="title"/>
          </p:nvPr>
        </p:nvSpPr>
        <p:spPr>
          <a:xfrm>
            <a:off x="549275" y="107576"/>
            <a:ext cx="8042276" cy="702652"/>
          </a:xfrm>
        </p:spPr>
        <p:txBody>
          <a:bodyPr/>
          <a:lstStyle/>
          <a:p>
            <a:r>
              <a:rPr lang="en-US" dirty="0"/>
              <a:t>Summary (Continued)</a:t>
            </a:r>
          </a:p>
        </p:txBody>
      </p:sp>
    </p:spTree>
    <p:extLst>
      <p:ext uri="{BB962C8B-B14F-4D97-AF65-F5344CB8AC3E}">
        <p14:creationId xmlns:p14="http://schemas.microsoft.com/office/powerpoint/2010/main" val="219085730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1" name="Rectangle 3"/>
          <p:cNvSpPr>
            <a:spLocks noGrp="1" noChangeArrowheads="1"/>
          </p:cNvSpPr>
          <p:nvPr>
            <p:ph type="body" idx="1"/>
          </p:nvPr>
        </p:nvSpPr>
        <p:spPr>
          <a:xfrm>
            <a:off x="365125" y="1214726"/>
            <a:ext cx="8415338" cy="3662541"/>
          </a:xfrm>
        </p:spPr>
        <p:txBody>
          <a:bodyPr>
            <a:normAutofit fontScale="92500" lnSpcReduction="20000"/>
          </a:bodyPr>
          <a:lstStyle/>
          <a:p>
            <a:pPr algn="just"/>
            <a:r>
              <a:rPr lang="en-US" sz="2400" dirty="0"/>
              <a:t>The design phase of the SecSDLC includes two distinct phases, the logical design phase, where blueprints for security are created, and key policies that influence later decisions are examined and implemented, and the physical design phase, where the security technology needed to support these blueprints is evaluated, alternative solutions are generated, and a final design is determined</a:t>
            </a:r>
          </a:p>
          <a:p>
            <a:pPr algn="just"/>
            <a:r>
              <a:rPr lang="en-US" sz="2400" dirty="0"/>
              <a:t>The maintenance and change phase of the SecSDLC, though last, is perhaps most important, given the flexibility and persistence of many of the threats facing the modern organization</a:t>
            </a:r>
            <a:endParaRPr lang="en-US" sz="1600" dirty="0"/>
          </a:p>
        </p:txBody>
      </p:sp>
      <p:sp>
        <p:nvSpPr>
          <p:cNvPr id="73730" name="Rectangle 2"/>
          <p:cNvSpPr>
            <a:spLocks noGrp="1" noChangeArrowheads="1"/>
          </p:cNvSpPr>
          <p:nvPr>
            <p:ph type="title"/>
          </p:nvPr>
        </p:nvSpPr>
        <p:spPr>
          <a:xfrm>
            <a:off x="549275" y="107576"/>
            <a:ext cx="8042276" cy="783675"/>
          </a:xfrm>
        </p:spPr>
        <p:txBody>
          <a:bodyPr/>
          <a:lstStyle/>
          <a:p>
            <a:r>
              <a:rPr lang="en-US" dirty="0"/>
              <a:t>Summary (Continued)</a:t>
            </a:r>
          </a:p>
        </p:txBody>
      </p:sp>
    </p:spTree>
    <p:extLst>
      <p:ext uri="{BB962C8B-B14F-4D97-AF65-F5344CB8AC3E}">
        <p14:creationId xmlns:p14="http://schemas.microsoft.com/office/powerpoint/2010/main" val="309317442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12792" y="2909832"/>
            <a:ext cx="8042276" cy="1527067"/>
          </a:xfrm>
        </p:spPr>
        <p:txBody>
          <a:bodyPr/>
          <a:lstStyle/>
          <a:p>
            <a:pPr algn="ctr">
              <a:buNone/>
            </a:pPr>
            <a:r>
              <a:rPr lang="en-GB" sz="6000" b="1" dirty="0"/>
              <a:t>Questions</a:t>
            </a:r>
          </a:p>
          <a:p>
            <a:endParaRPr lang="en-GB" dirty="0"/>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9275" y="107576"/>
            <a:ext cx="5584825" cy="1336956"/>
          </a:xfrm>
        </p:spPr>
        <p:txBody>
          <a:bodyPr/>
          <a:lstStyle/>
          <a:p>
            <a:r>
              <a:rPr lang="en-GB" sz="3600" b="1" dirty="0"/>
              <a:t>References</a:t>
            </a:r>
          </a:p>
        </p:txBody>
      </p:sp>
      <p:sp>
        <p:nvSpPr>
          <p:cNvPr id="3" name="Content Placeholder 2"/>
          <p:cNvSpPr>
            <a:spLocks noGrp="1"/>
          </p:cNvSpPr>
          <p:nvPr>
            <p:ph idx="1"/>
          </p:nvPr>
        </p:nvSpPr>
        <p:spPr>
          <a:xfrm>
            <a:off x="549275" y="1600201"/>
            <a:ext cx="8042276" cy="3708399"/>
          </a:xfrm>
        </p:spPr>
        <p:txBody>
          <a:bodyPr>
            <a:normAutofit/>
          </a:bodyPr>
          <a:lstStyle/>
          <a:p>
            <a:r>
              <a:rPr lang="en-GB" dirty="0"/>
              <a:t>M. E Whitman, H. J. </a:t>
            </a:r>
            <a:r>
              <a:rPr lang="en-GB" dirty="0" err="1"/>
              <a:t>Mattford</a:t>
            </a:r>
            <a:r>
              <a:rPr lang="en-GB" dirty="0"/>
              <a:t>, Management of Information Security, Cengage Learning, 6</a:t>
            </a:r>
            <a:r>
              <a:rPr lang="en-GB" baseline="30000" dirty="0"/>
              <a:t>th</a:t>
            </a:r>
            <a:r>
              <a:rPr lang="en-GB" dirty="0"/>
              <a:t> </a:t>
            </a:r>
            <a:r>
              <a:rPr lang="en-GB" dirty="0" err="1"/>
              <a:t>ed</a:t>
            </a:r>
            <a:r>
              <a:rPr lang="en-GB" dirty="0"/>
              <a:t> 2019.</a:t>
            </a:r>
          </a:p>
          <a:p>
            <a:endParaRPr lang="en-GB" dirty="0"/>
          </a:p>
          <a:p>
            <a:endParaRPr lang="en-GB" dirty="0"/>
          </a:p>
          <a:p>
            <a:endParaRPr lang="en-GB"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Breeze">
  <a:themeElements>
    <a:clrScheme name="Breeze">
      <a:dk1>
        <a:sysClr val="windowText" lastClr="000000"/>
      </a:dk1>
      <a:lt1>
        <a:sysClr val="window" lastClr="FFFFFF"/>
      </a:lt1>
      <a:dk2>
        <a:srgbClr val="09213B"/>
      </a:dk2>
      <a:lt2>
        <a:srgbClr val="D5EDF4"/>
      </a:lt2>
      <a:accent1>
        <a:srgbClr val="2C7C9F"/>
      </a:accent1>
      <a:accent2>
        <a:srgbClr val="244A58"/>
      </a:accent2>
      <a:accent3>
        <a:srgbClr val="E2751D"/>
      </a:accent3>
      <a:accent4>
        <a:srgbClr val="FFB400"/>
      </a:accent4>
      <a:accent5>
        <a:srgbClr val="7EB606"/>
      </a:accent5>
      <a:accent6>
        <a:srgbClr val="C00000"/>
      </a:accent6>
      <a:hlink>
        <a:srgbClr val="7030A0"/>
      </a:hlink>
      <a:folHlink>
        <a:srgbClr val="00B0F0"/>
      </a:folHlink>
    </a:clrScheme>
    <a:fontScheme name="Breeze">
      <a:majorFont>
        <a:latin typeface="News Gothic MT"/>
        <a:ea typeface=""/>
        <a:cs typeface=""/>
        <a:font script="Jpan" typeface="ＭＳ Ｐゴシック"/>
        <a:font script="Hans" typeface="宋体"/>
        <a:font script="Hant" typeface="新細明體"/>
      </a:majorFont>
      <a:minorFont>
        <a:latin typeface="News Gothic MT"/>
        <a:ea typeface=""/>
        <a:cs typeface=""/>
        <a:font script="Jpan" typeface="ＭＳ Ｐゴシック"/>
        <a:font script="Hans" typeface="宋体"/>
        <a:font script="Hant" typeface="新細明體"/>
      </a:minorFont>
    </a:fontScheme>
    <a:fmtScheme name="Breeze">
      <a:fillStyleLst>
        <a:solidFill>
          <a:schemeClr val="phClr"/>
        </a:solidFill>
        <a:gradFill rotWithShape="1">
          <a:gsLst>
            <a:gs pos="31000">
              <a:schemeClr val="phClr">
                <a:tint val="100000"/>
                <a:shade val="100000"/>
                <a:satMod val="120000"/>
              </a:schemeClr>
            </a:gs>
            <a:gs pos="100000">
              <a:schemeClr val="phClr">
                <a:tint val="50000"/>
                <a:satMod val="150000"/>
              </a:schemeClr>
            </a:gs>
          </a:gsLst>
          <a:lin ang="5400000" scaled="1"/>
        </a:gradFill>
        <a:gradFill rotWithShape="1">
          <a:gsLst>
            <a:gs pos="0">
              <a:schemeClr val="phClr">
                <a:shade val="100000"/>
                <a:satMod val="120000"/>
              </a:schemeClr>
            </a:gs>
            <a:gs pos="69000">
              <a:schemeClr val="phClr">
                <a:tint val="80000"/>
                <a:shade val="100000"/>
                <a:satMod val="150000"/>
              </a:schemeClr>
            </a:gs>
            <a:gs pos="100000">
              <a:schemeClr val="phClr">
                <a:tint val="50000"/>
                <a:shade val="100000"/>
                <a:satMod val="150000"/>
              </a:schemeClr>
            </a:gs>
          </a:gsLst>
          <a:path path="circle">
            <a:fillToRect l="100000" t="100000" r="100000" b="100000"/>
          </a:path>
        </a:gradFill>
      </a:fillStyleLst>
      <a:lnStyleLst>
        <a:ln w="12700" cap="flat" cmpd="sng" algn="ctr">
          <a:solidFill>
            <a:schemeClr val="phClr">
              <a:shade val="95000"/>
              <a:satMod val="105000"/>
            </a:schemeClr>
          </a:solidFill>
          <a:prstDash val="solid"/>
        </a:ln>
        <a:ln w="25400" cap="flat" cmpd="dbl" algn="ctr">
          <a:solidFill>
            <a:schemeClr val="phClr"/>
          </a:solidFill>
          <a:prstDash val="solid"/>
        </a:ln>
        <a:ln w="31750" cap="flat" cmpd="dbl" algn="ctr">
          <a:solidFill>
            <a:schemeClr val="phClr"/>
          </a:solidFill>
          <a:prstDash val="solid"/>
        </a:ln>
      </a:lnStyleLst>
      <a:effectStyleLst>
        <a:effectStyle>
          <a:effectLst/>
        </a:effectStyle>
        <a:effectStyle>
          <a:effectLst>
            <a:outerShdw blurRad="63500" dist="25400" dir="5400000" sx="101000" sy="101000" rotWithShape="0">
              <a:srgbClr val="000000">
                <a:alpha val="40000"/>
              </a:srgbClr>
            </a:outerShdw>
          </a:effectLst>
        </a:effectStyle>
        <a:effectStyle>
          <a:effectLst>
            <a:innerShdw blurRad="127000" dist="25400" dir="13500000">
              <a:srgbClr val="C0C0C0">
                <a:alpha val="75000"/>
              </a:srgbClr>
            </a:innerShdw>
            <a:outerShdw blurRad="88900" dist="25400" dir="5400000" sx="102000" sy="102000" algn="ctr" rotWithShape="0">
              <a:srgbClr val="C0C0C0">
                <a:alpha val="40000"/>
              </a:srgbClr>
            </a:outerShdw>
          </a:effectLst>
          <a:scene3d>
            <a:camera prst="perspectiveLeft" fov="300000"/>
            <a:lightRig rig="soft" dir="l">
              <a:rot lat="0" lon="0" rev="4200000"/>
            </a:lightRig>
          </a:scene3d>
          <a:sp3d extrusionH="38100" prstMaterial="powder">
            <a:bevelT w="50800" h="88900" prst="convex"/>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blipFill rotWithShape="1">
          <a:blip xmlns:r="http://schemas.openxmlformats.org/officeDocument/2006/relationships" r:embed="rId1">
            <a:duotone>
              <a:schemeClr val="phClr">
                <a:shade val="40000"/>
                <a:satMod val="400000"/>
              </a:schemeClr>
              <a:schemeClr val="phClr">
                <a:tint val="10000"/>
                <a:satMod val="200000"/>
              </a:schemeClr>
            </a:duotone>
          </a:blip>
          <a:stretch/>
        </a:blipFill>
      </a:bgFillStyleLst>
    </a:fmtScheme>
  </a:themeElements>
  <a:objectDefaults>
    <a:spDef>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Breeze.thmx</Template>
  <TotalTime>8429</TotalTime>
  <Words>4800</Words>
  <Application>Microsoft Office PowerPoint</Application>
  <PresentationFormat>On-screen Show (4:3)</PresentationFormat>
  <Paragraphs>451</Paragraphs>
  <Slides>44</Slides>
  <Notes>37</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44</vt:i4>
      </vt:variant>
    </vt:vector>
  </HeadingPairs>
  <TitlesOfParts>
    <vt:vector size="51" baseType="lpstr">
      <vt:lpstr>Arial</vt:lpstr>
      <vt:lpstr>Calibri</vt:lpstr>
      <vt:lpstr>Calibri Light</vt:lpstr>
      <vt:lpstr>News Gothic MT</vt:lpstr>
      <vt:lpstr>Times New Roman</vt:lpstr>
      <vt:lpstr>Wingdings 2</vt:lpstr>
      <vt:lpstr>Breeze</vt:lpstr>
      <vt:lpstr>Governance and Strategic Planning for Security  Data Security, Governance &amp; Compliance</vt:lpstr>
      <vt:lpstr> Learning Outcome</vt:lpstr>
      <vt:lpstr>The Role of Planning</vt:lpstr>
      <vt:lpstr>Introduction</vt:lpstr>
      <vt:lpstr>Introduction (Continued)</vt:lpstr>
      <vt:lpstr>Precursors to Planning</vt:lpstr>
      <vt:lpstr>PowerPoint Presentation</vt:lpstr>
      <vt:lpstr>Strategic Planning</vt:lpstr>
      <vt:lpstr>Strategic Planning</vt:lpstr>
      <vt:lpstr>PowerPoint Presentation</vt:lpstr>
      <vt:lpstr>Planning Levels</vt:lpstr>
      <vt:lpstr>PowerPoint Presentation</vt:lpstr>
      <vt:lpstr>Basic Components of a Typical Strategic Plan</vt:lpstr>
      <vt:lpstr>Data/Information Security Governance</vt:lpstr>
      <vt:lpstr>Information Security Governance</vt:lpstr>
      <vt:lpstr>The ITGI Approach to Information Security Governance</vt:lpstr>
      <vt:lpstr>NACD InfoSec Governance Board of Directors Essential Practices</vt:lpstr>
      <vt:lpstr>Benefits of Information/Data Security Governance</vt:lpstr>
      <vt:lpstr>NCSP Framework for Information/Data Security Governance</vt:lpstr>
      <vt:lpstr>PowerPoint Presentation</vt:lpstr>
      <vt:lpstr>NEW GOVERNANCE FRAMEWORK COMPARISON TABLE</vt:lpstr>
      <vt:lpstr>Governance in the Era of AI</vt:lpstr>
      <vt:lpstr>PowerPoint Presentation</vt:lpstr>
      <vt:lpstr>CERT Governing for Enterprise Security Implementation</vt:lpstr>
      <vt:lpstr>PowerPoint Presentation</vt:lpstr>
      <vt:lpstr>ISO/IEC 27014: Governance of Information Security</vt:lpstr>
      <vt:lpstr>PowerPoint Presentation</vt:lpstr>
      <vt:lpstr>PowerPoint Presentation</vt:lpstr>
      <vt:lpstr>Benefits of Security Convergence</vt:lpstr>
      <vt:lpstr>Planning for Information Security Implementation</vt:lpstr>
      <vt:lpstr>Planning for Information Security Implementation</vt:lpstr>
      <vt:lpstr>PowerPoint Presentation</vt:lpstr>
      <vt:lpstr>Implementing the Security Program Using the SDLC</vt:lpstr>
      <vt:lpstr>PowerPoint Presentation</vt:lpstr>
      <vt:lpstr>Data/InfoSec Project Team</vt:lpstr>
      <vt:lpstr>Data/InfoSec Professionals</vt:lpstr>
      <vt:lpstr>Maintenance in the SecSDLC</vt:lpstr>
      <vt:lpstr>Case Study "Building a Security Strategy for a Growing Organization"</vt:lpstr>
      <vt:lpstr>Summary</vt:lpstr>
      <vt:lpstr>Summary (Continued)</vt:lpstr>
      <vt:lpstr>Summary (Continued)</vt:lpstr>
      <vt:lpstr>Summary (Continued)</vt:lpstr>
      <vt:lpstr>PowerPoint Presentation</vt:lpstr>
      <vt:lpstr>References</vt:lpstr>
    </vt:vector>
  </TitlesOfParts>
  <Company>Swansea Metropolitan University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Dr Carlene Campbell</dc:creator>
  <cp:lastModifiedBy>Carlene Campbell</cp:lastModifiedBy>
  <cp:revision>565</cp:revision>
  <dcterms:created xsi:type="dcterms:W3CDTF">2011-10-03T10:20:59Z</dcterms:created>
  <dcterms:modified xsi:type="dcterms:W3CDTF">2026-05-31T20:47:58Z</dcterms:modified>
</cp:coreProperties>
</file>