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Anton" pitchFamily="2" charset="77"/>
      <p:regular r:id="rId18"/>
    </p:embeddedFont>
    <p:embeddedFont>
      <p:font typeface="Anton Italics" pitchFamily="2" charset="77"/>
      <p:regular r:id="rId19"/>
      <p:italic r:id="rId20"/>
    </p:embeddedFont>
    <p:embeddedFont>
      <p:font typeface="Canva Sans Bold" panose="020B0803030501040103" pitchFamily="34" charset="0"/>
      <p:regular r:id="rId21"/>
      <p:bold r:id="rId22"/>
    </p:embeddedFont>
    <p:embeddedFont>
      <p:font typeface="Prompt" pitchFamily="2" charset="-34"/>
      <p:regular r:id="rId23"/>
      <p:bold r:id="rId24"/>
      <p:italic r:id="rId25"/>
      <p:boldItalic r:id="rId26"/>
    </p:embeddedFont>
    <p:embeddedFont>
      <p:font typeface="Prompt Bold" pitchFamily="2" charset="-34"/>
      <p:regular r:id="rId27"/>
      <p:bold r:id="rId28"/>
    </p:embeddedFont>
    <p:embeddedFont>
      <p:font typeface="Prompt Semi-Bold" pitchFamily="2" charset="-34"/>
      <p:regular r:id="rId29"/>
      <p:bold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05E764-CF50-2F49-97C8-95B2A5950530}" v="1" dt="2025-09-30T08:22:47.7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2" autoAdjust="0"/>
    <p:restoredTop sz="94626" autoAdjust="0"/>
  </p:normalViewPr>
  <p:slideViewPr>
    <p:cSldViewPr>
      <p:cViewPr varScale="1">
        <p:scale>
          <a:sx n="80" d="100"/>
          <a:sy n="80" d="100"/>
        </p:scale>
        <p:origin x="208" y="2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8.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ene Frederick (2113033)" userId="212a9d92-f28e-42c0-9fa9-6f22e7c1e050" providerId="ADAL" clId="{0D05E764-CF50-2F49-97C8-95B2A5950530}"/>
    <pc:docChg chg="modSld">
      <pc:chgData name="Kelene Frederick (2113033)" userId="212a9d92-f28e-42c0-9fa9-6f22e7c1e050" providerId="ADAL" clId="{0D05E764-CF50-2F49-97C8-95B2A5950530}" dt="2025-09-30T08:22:47.739" v="63"/>
      <pc:docMkLst>
        <pc:docMk/>
      </pc:docMkLst>
      <pc:sldChg chg="modSp mod">
        <pc:chgData name="Kelene Frederick (2113033)" userId="212a9d92-f28e-42c0-9fa9-6f22e7c1e050" providerId="ADAL" clId="{0D05E764-CF50-2F49-97C8-95B2A5950530}" dt="2025-09-30T08:20:42.647" v="15" actId="20577"/>
        <pc:sldMkLst>
          <pc:docMk/>
          <pc:sldMk cId="0" sldId="268"/>
        </pc:sldMkLst>
        <pc:spChg chg="mod">
          <ac:chgData name="Kelene Frederick (2113033)" userId="212a9d92-f28e-42c0-9fa9-6f22e7c1e050" providerId="ADAL" clId="{0D05E764-CF50-2F49-97C8-95B2A5950530}" dt="2025-09-30T08:20:42.647" v="15" actId="20577"/>
          <ac:spMkLst>
            <pc:docMk/>
            <pc:sldMk cId="0" sldId="268"/>
            <ac:spMk id="5" creationId="{00000000-0000-0000-0000-000000000000}"/>
          </ac:spMkLst>
        </pc:spChg>
      </pc:sldChg>
      <pc:sldChg chg="modSp mod">
        <pc:chgData name="Kelene Frederick (2113033)" userId="212a9d92-f28e-42c0-9fa9-6f22e7c1e050" providerId="ADAL" clId="{0D05E764-CF50-2F49-97C8-95B2A5950530}" dt="2025-09-30T08:22:47.739" v="63"/>
        <pc:sldMkLst>
          <pc:docMk/>
          <pc:sldMk cId="0" sldId="269"/>
        </pc:sldMkLst>
        <pc:spChg chg="mod">
          <ac:chgData name="Kelene Frederick (2113033)" userId="212a9d92-f28e-42c0-9fa9-6f22e7c1e050" providerId="ADAL" clId="{0D05E764-CF50-2F49-97C8-95B2A5950530}" dt="2025-09-30T08:22:47.739" v="63"/>
          <ac:spMkLst>
            <pc:docMk/>
            <pc:sldMk cId="0" sldId="269"/>
            <ac:spMk id="5"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9/30/25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9/30/25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9/30/25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9/30/25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9/30/25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9/30/25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9/30/25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9/30/25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8.png"/><Relationship Id="rId7" Type="http://schemas.openxmlformats.org/officeDocument/2006/relationships/image" Target="../media/image13.pn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6.pn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9.pn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0.png"/><Relationship Id="rId7" Type="http://schemas.openxmlformats.org/officeDocument/2006/relationships/image" Target="../media/image21.pn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4.svg"/><Relationship Id="rId4" Type="http://schemas.openxmlformats.org/officeDocument/2006/relationships/image" Target="../media/image11.svg"/><Relationship Id="rId9"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25.pn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1.sv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1.sv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10.png"/><Relationship Id="rId7" Type="http://schemas.openxmlformats.org/officeDocument/2006/relationships/image" Target="../media/image30.pn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1.sv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8854" b="-78854"/>
            </a:stretch>
          </a:blipFill>
        </p:spPr>
        <p:txBody>
          <a:bodyPr/>
          <a:lstStyle/>
          <a:p>
            <a:endParaRPr lang="en-US" noProof="0" dirty="0"/>
          </a:p>
        </p:txBody>
      </p:sp>
      <p:sp>
        <p:nvSpPr>
          <p:cNvPr id="3" name="Freeform 3"/>
          <p:cNvSpPr/>
          <p:nvPr/>
        </p:nvSpPr>
        <p:spPr>
          <a:xfrm>
            <a:off x="10155545" y="-620451"/>
            <a:ext cx="8524491" cy="1673900"/>
          </a:xfrm>
          <a:custGeom>
            <a:avLst/>
            <a:gdLst/>
            <a:ahLst/>
            <a:cxnLst/>
            <a:rect l="l" t="t" r="r" b="b"/>
            <a:pathLst>
              <a:path w="8524491" h="1673900">
                <a:moveTo>
                  <a:pt x="0" y="0"/>
                </a:moveTo>
                <a:lnTo>
                  <a:pt x="8524491" y="0"/>
                </a:lnTo>
                <a:lnTo>
                  <a:pt x="8524491" y="1673900"/>
                </a:lnTo>
                <a:lnTo>
                  <a:pt x="0" y="16739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4" name="Freeform 4"/>
          <p:cNvSpPr/>
          <p:nvPr/>
        </p:nvSpPr>
        <p:spPr>
          <a:xfrm>
            <a:off x="-394801" y="-206366"/>
            <a:ext cx="3494808" cy="3494808"/>
          </a:xfrm>
          <a:custGeom>
            <a:avLst/>
            <a:gdLst/>
            <a:ahLst/>
            <a:cxnLst/>
            <a:rect l="l" t="t" r="r" b="b"/>
            <a:pathLst>
              <a:path w="3494808" h="3494808">
                <a:moveTo>
                  <a:pt x="0" y="0"/>
                </a:moveTo>
                <a:lnTo>
                  <a:pt x="3494808" y="0"/>
                </a:lnTo>
                <a:lnTo>
                  <a:pt x="3494808" y="3494808"/>
                </a:lnTo>
                <a:lnTo>
                  <a:pt x="0" y="349480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noProof="0" dirty="0"/>
          </a:p>
        </p:txBody>
      </p:sp>
      <p:sp>
        <p:nvSpPr>
          <p:cNvPr id="5" name="Freeform 5"/>
          <p:cNvSpPr/>
          <p:nvPr/>
        </p:nvSpPr>
        <p:spPr>
          <a:xfrm>
            <a:off x="-505228" y="9395407"/>
            <a:ext cx="8076987" cy="1586026"/>
          </a:xfrm>
          <a:custGeom>
            <a:avLst/>
            <a:gdLst/>
            <a:ahLst/>
            <a:cxnLst/>
            <a:rect l="l" t="t" r="r" b="b"/>
            <a:pathLst>
              <a:path w="8076987" h="1586026">
                <a:moveTo>
                  <a:pt x="0" y="0"/>
                </a:moveTo>
                <a:lnTo>
                  <a:pt x="8076987" y="0"/>
                </a:lnTo>
                <a:lnTo>
                  <a:pt x="8076987" y="1586026"/>
                </a:lnTo>
                <a:lnTo>
                  <a:pt x="0" y="158602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grpSp>
        <p:nvGrpSpPr>
          <p:cNvPr id="6" name="Group 6"/>
          <p:cNvGrpSpPr/>
          <p:nvPr/>
        </p:nvGrpSpPr>
        <p:grpSpPr>
          <a:xfrm>
            <a:off x="7317777" y="6196259"/>
            <a:ext cx="6651263" cy="2054986"/>
            <a:chOff x="0" y="0"/>
            <a:chExt cx="1751773" cy="541231"/>
          </a:xfrm>
        </p:grpSpPr>
        <p:sp>
          <p:nvSpPr>
            <p:cNvPr id="7" name="Freeform 7"/>
            <p:cNvSpPr/>
            <p:nvPr/>
          </p:nvSpPr>
          <p:spPr>
            <a:xfrm>
              <a:off x="0" y="0"/>
              <a:ext cx="1751773" cy="541231"/>
            </a:xfrm>
            <a:custGeom>
              <a:avLst/>
              <a:gdLst/>
              <a:ahLst/>
              <a:cxnLst/>
              <a:rect l="l" t="t" r="r" b="b"/>
              <a:pathLst>
                <a:path w="1751773" h="541231">
                  <a:moveTo>
                    <a:pt x="11640" y="0"/>
                  </a:moveTo>
                  <a:lnTo>
                    <a:pt x="1740133" y="0"/>
                  </a:lnTo>
                  <a:cubicBezTo>
                    <a:pt x="1743220" y="0"/>
                    <a:pt x="1746181" y="1226"/>
                    <a:pt x="1748364" y="3409"/>
                  </a:cubicBezTo>
                  <a:cubicBezTo>
                    <a:pt x="1750547" y="5592"/>
                    <a:pt x="1751773" y="8553"/>
                    <a:pt x="1751773" y="11640"/>
                  </a:cubicBezTo>
                  <a:lnTo>
                    <a:pt x="1751773" y="529591"/>
                  </a:lnTo>
                  <a:cubicBezTo>
                    <a:pt x="1751773" y="536019"/>
                    <a:pt x="1746562" y="541231"/>
                    <a:pt x="1740133" y="541231"/>
                  </a:cubicBezTo>
                  <a:lnTo>
                    <a:pt x="11640" y="541231"/>
                  </a:lnTo>
                  <a:cubicBezTo>
                    <a:pt x="8553" y="541231"/>
                    <a:pt x="5592" y="540004"/>
                    <a:pt x="3409" y="537822"/>
                  </a:cubicBezTo>
                  <a:cubicBezTo>
                    <a:pt x="1226" y="535639"/>
                    <a:pt x="0" y="532678"/>
                    <a:pt x="0" y="529591"/>
                  </a:cubicBezTo>
                  <a:lnTo>
                    <a:pt x="0" y="11640"/>
                  </a:lnTo>
                  <a:cubicBezTo>
                    <a:pt x="0" y="5211"/>
                    <a:pt x="5211" y="0"/>
                    <a:pt x="11640" y="0"/>
                  </a:cubicBezTo>
                  <a:close/>
                </a:path>
              </a:pathLst>
            </a:custGeom>
            <a:solidFill>
              <a:srgbClr val="38B6FF"/>
            </a:solidFill>
          </p:spPr>
          <p:txBody>
            <a:bodyPr/>
            <a:lstStyle/>
            <a:p>
              <a:endParaRPr lang="en-US" noProof="0" dirty="0"/>
            </a:p>
          </p:txBody>
        </p:sp>
        <p:sp>
          <p:nvSpPr>
            <p:cNvPr id="8" name="TextBox 8"/>
            <p:cNvSpPr txBox="1"/>
            <p:nvPr/>
          </p:nvSpPr>
          <p:spPr>
            <a:xfrm>
              <a:off x="0" y="0"/>
              <a:ext cx="1751773" cy="541231"/>
            </a:xfrm>
            <a:prstGeom prst="rect">
              <a:avLst/>
            </a:prstGeom>
          </p:spPr>
          <p:txBody>
            <a:bodyPr lIns="50800" tIns="50800" rIns="50800" bIns="50800" rtlCol="0" anchor="ctr"/>
            <a:lstStyle/>
            <a:p>
              <a:pPr algn="ctr">
                <a:lnSpc>
                  <a:spcPts val="2395"/>
                </a:lnSpc>
              </a:pPr>
              <a:endParaRPr lang="en-US" noProof="0" dirty="0"/>
            </a:p>
          </p:txBody>
        </p:sp>
      </p:grpSp>
      <p:sp>
        <p:nvSpPr>
          <p:cNvPr id="9" name="TextBox 9"/>
          <p:cNvSpPr txBox="1"/>
          <p:nvPr/>
        </p:nvSpPr>
        <p:spPr>
          <a:xfrm>
            <a:off x="7571759" y="6295241"/>
            <a:ext cx="5882277" cy="1802764"/>
          </a:xfrm>
          <a:prstGeom prst="rect">
            <a:avLst/>
          </a:prstGeom>
        </p:spPr>
        <p:txBody>
          <a:bodyPr lIns="0" tIns="0" rIns="0" bIns="0" rtlCol="0" anchor="t">
            <a:spAutoFit/>
          </a:bodyPr>
          <a:lstStyle/>
          <a:p>
            <a:pPr algn="l">
              <a:lnSpc>
                <a:spcPts val="6160"/>
              </a:lnSpc>
            </a:pPr>
            <a:r>
              <a:rPr lang="en-US" sz="4400" b="1" spc="-66" noProof="0" dirty="0">
                <a:solidFill>
                  <a:srgbClr val="000000"/>
                </a:solidFill>
                <a:latin typeface="Prompt Semi-Bold"/>
                <a:ea typeface="Prompt Semi-Bold"/>
                <a:cs typeface="Prompt Semi-Bold"/>
                <a:sym typeface="Prompt Semi-Bold"/>
              </a:rPr>
              <a:t>Kelene Frederick</a:t>
            </a:r>
          </a:p>
          <a:p>
            <a:pPr algn="l">
              <a:lnSpc>
                <a:spcPts val="4060"/>
              </a:lnSpc>
              <a:spcBef>
                <a:spcPct val="0"/>
              </a:spcBef>
            </a:pPr>
            <a:r>
              <a:rPr lang="en-US" sz="2900" spc="-43" noProof="0" dirty="0">
                <a:solidFill>
                  <a:srgbClr val="000000"/>
                </a:solidFill>
                <a:latin typeface="Prompt"/>
                <a:ea typeface="Prompt"/>
                <a:cs typeface="Prompt"/>
                <a:sym typeface="Prompt"/>
              </a:rPr>
              <a:t>MSc Environmental Management &amp; Conservation</a:t>
            </a:r>
          </a:p>
        </p:txBody>
      </p:sp>
      <p:sp>
        <p:nvSpPr>
          <p:cNvPr id="10" name="Freeform 10"/>
          <p:cNvSpPr/>
          <p:nvPr/>
        </p:nvSpPr>
        <p:spPr>
          <a:xfrm flipH="1" flipV="1">
            <a:off x="15207290" y="6977896"/>
            <a:ext cx="3472746" cy="3472746"/>
          </a:xfrm>
          <a:custGeom>
            <a:avLst/>
            <a:gdLst/>
            <a:ahLst/>
            <a:cxnLst/>
            <a:rect l="l" t="t" r="r" b="b"/>
            <a:pathLst>
              <a:path w="3472746" h="3472746">
                <a:moveTo>
                  <a:pt x="3472746" y="3472746"/>
                </a:moveTo>
                <a:lnTo>
                  <a:pt x="0" y="3472746"/>
                </a:lnTo>
                <a:lnTo>
                  <a:pt x="0" y="0"/>
                </a:lnTo>
                <a:lnTo>
                  <a:pt x="3472746" y="0"/>
                </a:lnTo>
                <a:lnTo>
                  <a:pt x="3472746" y="3472746"/>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noProof="0" dirty="0"/>
          </a:p>
        </p:txBody>
      </p:sp>
      <p:grpSp>
        <p:nvGrpSpPr>
          <p:cNvPr id="11" name="Group 11"/>
          <p:cNvGrpSpPr/>
          <p:nvPr/>
        </p:nvGrpSpPr>
        <p:grpSpPr>
          <a:xfrm>
            <a:off x="134933" y="2091297"/>
            <a:ext cx="6197104" cy="5729427"/>
            <a:chOff x="-31750" y="-27940"/>
            <a:chExt cx="5233670" cy="4838700"/>
          </a:xfrm>
        </p:grpSpPr>
        <p:sp>
          <p:nvSpPr>
            <p:cNvPr id="12" name="Freeform 12"/>
            <p:cNvSpPr/>
            <p:nvPr/>
          </p:nvSpPr>
          <p:spPr>
            <a:xfrm>
              <a:off x="0" y="0"/>
              <a:ext cx="5233670" cy="4838700"/>
            </a:xfrm>
            <a:custGeom>
              <a:avLst/>
              <a:gdLst/>
              <a:ahLst/>
              <a:cxnLst/>
              <a:rect l="l" t="t" r="r" b="b"/>
              <a:pathLst>
                <a:path w="5233670" h="4838700">
                  <a:moveTo>
                    <a:pt x="5132070" y="2514600"/>
                  </a:moveTo>
                  <a:lnTo>
                    <a:pt x="2967990" y="4678680"/>
                  </a:lnTo>
                  <a:cubicBezTo>
                    <a:pt x="2867660" y="4779010"/>
                    <a:pt x="2696210" y="4770120"/>
                    <a:pt x="2584450" y="4659630"/>
                  </a:cubicBezTo>
                  <a:cubicBezTo>
                    <a:pt x="2472690" y="4547870"/>
                    <a:pt x="2463800" y="4376420"/>
                    <a:pt x="2565400" y="4276090"/>
                  </a:cubicBezTo>
                  <a:lnTo>
                    <a:pt x="2316480" y="4523740"/>
                  </a:lnTo>
                  <a:cubicBezTo>
                    <a:pt x="2216150" y="4624070"/>
                    <a:pt x="2044700" y="4615180"/>
                    <a:pt x="1932940" y="4504690"/>
                  </a:cubicBezTo>
                  <a:cubicBezTo>
                    <a:pt x="1842770" y="4414520"/>
                    <a:pt x="1819910" y="4282440"/>
                    <a:pt x="1869440" y="4183380"/>
                  </a:cubicBezTo>
                  <a:lnTo>
                    <a:pt x="1324610" y="4726940"/>
                  </a:lnTo>
                  <a:cubicBezTo>
                    <a:pt x="1212850" y="4838700"/>
                    <a:pt x="1032510" y="4838700"/>
                    <a:pt x="920750" y="4726940"/>
                  </a:cubicBezTo>
                  <a:cubicBezTo>
                    <a:pt x="808990" y="4615180"/>
                    <a:pt x="808990" y="4434840"/>
                    <a:pt x="920750" y="4323080"/>
                  </a:cubicBezTo>
                  <a:lnTo>
                    <a:pt x="1195070" y="4048760"/>
                  </a:lnTo>
                  <a:cubicBezTo>
                    <a:pt x="1192530" y="4051300"/>
                    <a:pt x="1191260" y="4052570"/>
                    <a:pt x="1188720" y="4055110"/>
                  </a:cubicBezTo>
                  <a:cubicBezTo>
                    <a:pt x="1206500" y="4036060"/>
                    <a:pt x="1220470" y="4015740"/>
                    <a:pt x="1231900" y="3994150"/>
                  </a:cubicBezTo>
                  <a:lnTo>
                    <a:pt x="1210310" y="4015740"/>
                  </a:lnTo>
                  <a:cubicBezTo>
                    <a:pt x="1109980" y="4116070"/>
                    <a:pt x="938530" y="4107180"/>
                    <a:pt x="826770" y="3996690"/>
                  </a:cubicBezTo>
                  <a:cubicBezTo>
                    <a:pt x="736600" y="3906520"/>
                    <a:pt x="713740" y="3774440"/>
                    <a:pt x="762000" y="3675380"/>
                  </a:cubicBezTo>
                  <a:lnTo>
                    <a:pt x="515620" y="3921760"/>
                  </a:lnTo>
                  <a:cubicBezTo>
                    <a:pt x="403860" y="4033520"/>
                    <a:pt x="223520" y="4033520"/>
                    <a:pt x="111760" y="3921760"/>
                  </a:cubicBezTo>
                  <a:cubicBezTo>
                    <a:pt x="0" y="3810000"/>
                    <a:pt x="0" y="3629660"/>
                    <a:pt x="111760" y="3517900"/>
                  </a:cubicBezTo>
                  <a:lnTo>
                    <a:pt x="720090" y="2910840"/>
                  </a:lnTo>
                  <a:cubicBezTo>
                    <a:pt x="608330" y="3022600"/>
                    <a:pt x="427990" y="3022600"/>
                    <a:pt x="316230" y="2910840"/>
                  </a:cubicBezTo>
                  <a:cubicBezTo>
                    <a:pt x="204470" y="2799080"/>
                    <a:pt x="204470" y="2618740"/>
                    <a:pt x="316230" y="2506980"/>
                  </a:cubicBezTo>
                  <a:lnTo>
                    <a:pt x="2713990" y="111760"/>
                  </a:lnTo>
                  <a:cubicBezTo>
                    <a:pt x="2825750" y="0"/>
                    <a:pt x="3006090" y="0"/>
                    <a:pt x="3117850" y="111760"/>
                  </a:cubicBezTo>
                  <a:cubicBezTo>
                    <a:pt x="3229610" y="223520"/>
                    <a:pt x="3229610" y="403860"/>
                    <a:pt x="3117850" y="515620"/>
                  </a:cubicBezTo>
                  <a:lnTo>
                    <a:pt x="2219960" y="1412240"/>
                  </a:lnTo>
                  <a:cubicBezTo>
                    <a:pt x="2108200" y="1524000"/>
                    <a:pt x="2108200" y="1704340"/>
                    <a:pt x="2219960" y="1816100"/>
                  </a:cubicBezTo>
                  <a:cubicBezTo>
                    <a:pt x="2310130" y="1906270"/>
                    <a:pt x="2447290" y="1924050"/>
                    <a:pt x="2555240" y="1866900"/>
                  </a:cubicBezTo>
                  <a:lnTo>
                    <a:pt x="2973070" y="1449070"/>
                  </a:lnTo>
                  <a:cubicBezTo>
                    <a:pt x="2992120" y="1430020"/>
                    <a:pt x="3012440" y="1416050"/>
                    <a:pt x="3035300" y="1404620"/>
                  </a:cubicBezTo>
                  <a:lnTo>
                    <a:pt x="3190240" y="1249680"/>
                  </a:lnTo>
                  <a:cubicBezTo>
                    <a:pt x="3302000" y="1137920"/>
                    <a:pt x="3482340" y="1137920"/>
                    <a:pt x="3594100" y="1249680"/>
                  </a:cubicBezTo>
                  <a:cubicBezTo>
                    <a:pt x="3684270" y="1339850"/>
                    <a:pt x="3702050" y="1477010"/>
                    <a:pt x="3644900" y="1584960"/>
                  </a:cubicBezTo>
                  <a:lnTo>
                    <a:pt x="3924300" y="1305560"/>
                  </a:lnTo>
                  <a:cubicBezTo>
                    <a:pt x="4024630" y="1205230"/>
                    <a:pt x="4196080" y="1214120"/>
                    <a:pt x="4307840" y="1324610"/>
                  </a:cubicBezTo>
                  <a:cubicBezTo>
                    <a:pt x="4419600" y="1436370"/>
                    <a:pt x="4428490" y="1607820"/>
                    <a:pt x="4326890" y="1708150"/>
                  </a:cubicBezTo>
                  <a:lnTo>
                    <a:pt x="4258310" y="1776730"/>
                  </a:lnTo>
                  <a:cubicBezTo>
                    <a:pt x="4245610" y="1800860"/>
                    <a:pt x="4229100" y="1823720"/>
                    <a:pt x="4207510" y="1845310"/>
                  </a:cubicBezTo>
                  <a:cubicBezTo>
                    <a:pt x="4187190" y="1865630"/>
                    <a:pt x="4164330" y="1882140"/>
                    <a:pt x="4138930" y="1896110"/>
                  </a:cubicBezTo>
                  <a:lnTo>
                    <a:pt x="4077970" y="1957070"/>
                  </a:lnTo>
                  <a:cubicBezTo>
                    <a:pt x="4079240" y="1955800"/>
                    <a:pt x="4081780" y="1953260"/>
                    <a:pt x="4084320" y="1951990"/>
                  </a:cubicBezTo>
                  <a:cubicBezTo>
                    <a:pt x="3989070" y="2053590"/>
                    <a:pt x="4000500" y="2221230"/>
                    <a:pt x="4109720" y="2330450"/>
                  </a:cubicBezTo>
                  <a:cubicBezTo>
                    <a:pt x="4218940" y="2439670"/>
                    <a:pt x="4386580" y="2449830"/>
                    <a:pt x="4488180" y="2355850"/>
                  </a:cubicBezTo>
                  <a:cubicBezTo>
                    <a:pt x="4486910" y="2358390"/>
                    <a:pt x="4484370" y="2359660"/>
                    <a:pt x="4483100" y="2362200"/>
                  </a:cubicBezTo>
                  <a:lnTo>
                    <a:pt x="4730750" y="2114550"/>
                  </a:lnTo>
                  <a:cubicBezTo>
                    <a:pt x="4831080" y="2014220"/>
                    <a:pt x="5002530" y="2023110"/>
                    <a:pt x="5114290" y="2133600"/>
                  </a:cubicBezTo>
                  <a:cubicBezTo>
                    <a:pt x="5224780" y="2241550"/>
                    <a:pt x="5233670" y="2414270"/>
                    <a:pt x="5132070" y="2514600"/>
                  </a:cubicBezTo>
                  <a:close/>
                </a:path>
              </a:pathLst>
            </a:custGeom>
            <a:blipFill>
              <a:blip r:embed="rId7"/>
              <a:stretch>
                <a:fillRect l="-19358" r="-19358"/>
              </a:stretch>
            </a:blipFill>
            <a:ln w="38100" cap="sq">
              <a:solidFill>
                <a:srgbClr val="433831"/>
              </a:solidFill>
              <a:prstDash val="solid"/>
              <a:miter/>
            </a:ln>
          </p:spPr>
          <p:txBody>
            <a:bodyPr/>
            <a:lstStyle/>
            <a:p>
              <a:endParaRPr lang="en-US" noProof="0" dirty="0"/>
            </a:p>
          </p:txBody>
        </p:sp>
      </p:grpSp>
      <p:sp>
        <p:nvSpPr>
          <p:cNvPr id="13" name="TextBox 13"/>
          <p:cNvSpPr txBox="1"/>
          <p:nvPr/>
        </p:nvSpPr>
        <p:spPr>
          <a:xfrm>
            <a:off x="6332038" y="1646928"/>
            <a:ext cx="10957022" cy="4333240"/>
          </a:xfrm>
          <a:prstGeom prst="rect">
            <a:avLst/>
          </a:prstGeom>
        </p:spPr>
        <p:txBody>
          <a:bodyPr lIns="0" tIns="0" rIns="0" bIns="0" rtlCol="0" anchor="t">
            <a:spAutoFit/>
          </a:bodyPr>
          <a:lstStyle/>
          <a:p>
            <a:pPr algn="ctr">
              <a:lnSpc>
                <a:spcPts val="5749"/>
              </a:lnSpc>
            </a:pPr>
            <a:r>
              <a:rPr lang="en-US" sz="4599" noProof="0" dirty="0">
                <a:solidFill>
                  <a:srgbClr val="000000"/>
                </a:solidFill>
                <a:latin typeface="Anton"/>
                <a:ea typeface="Anton"/>
                <a:cs typeface="Anton"/>
                <a:sym typeface="Anton"/>
              </a:rPr>
              <a:t>ENHANCING CROP YIELD THROUGH SUSTAINABLE SOIL REMEDIATION WITH SOIL NEUTRALISATION AND ORGANIC FERTILISERS VERSUS USING CONVENTIONAL ACIDIC SOILS WITH INORGANIC FERTILISERS IN ST. VINCENT AND THE GRENADINES (SVG)</a:t>
            </a:r>
          </a:p>
          <a:p>
            <a:pPr algn="ctr">
              <a:lnSpc>
                <a:spcPts val="5749"/>
              </a:lnSpc>
            </a:pPr>
            <a:endParaRPr lang="en-US" sz="4599" noProof="0" dirty="0">
              <a:solidFill>
                <a:srgbClr val="000000"/>
              </a:solidFill>
              <a:latin typeface="Anton"/>
              <a:ea typeface="Anton"/>
              <a:cs typeface="Anton"/>
              <a:sym typeface="Anton"/>
            </a:endParaRPr>
          </a:p>
        </p:txBody>
      </p:sp>
      <p:sp>
        <p:nvSpPr>
          <p:cNvPr id="14" name="TextBox 14"/>
          <p:cNvSpPr txBox="1"/>
          <p:nvPr/>
        </p:nvSpPr>
        <p:spPr>
          <a:xfrm>
            <a:off x="7439750" y="5606427"/>
            <a:ext cx="2529402" cy="793469"/>
          </a:xfrm>
          <a:prstGeom prst="rect">
            <a:avLst/>
          </a:prstGeom>
        </p:spPr>
        <p:txBody>
          <a:bodyPr lIns="0" tIns="0" rIns="0" bIns="0" rtlCol="0" anchor="t">
            <a:spAutoFit/>
          </a:bodyPr>
          <a:lstStyle/>
          <a:p>
            <a:pPr algn="just">
              <a:lnSpc>
                <a:spcPts val="3180"/>
              </a:lnSpc>
            </a:pPr>
            <a:r>
              <a:rPr lang="en-US" sz="2544" spc="-38" noProof="0" dirty="0">
                <a:solidFill>
                  <a:srgbClr val="000000"/>
                </a:solidFill>
                <a:latin typeface="Prompt"/>
                <a:ea typeface="Prompt"/>
                <a:cs typeface="Prompt"/>
                <a:sym typeface="Prompt"/>
              </a:rPr>
              <a:t>Presented by:</a:t>
            </a:r>
          </a:p>
          <a:p>
            <a:pPr algn="just">
              <a:lnSpc>
                <a:spcPts val="3180"/>
              </a:lnSpc>
            </a:pPr>
            <a:endParaRPr lang="en-US" sz="2544" spc="-38" noProof="0" dirty="0">
              <a:solidFill>
                <a:srgbClr val="000000"/>
              </a:solidFill>
              <a:latin typeface="Prompt"/>
              <a:ea typeface="Prompt"/>
              <a:cs typeface="Prompt"/>
              <a:sym typeface="Promp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8854" b="-78854"/>
            </a:stretch>
          </a:blipFill>
        </p:spPr>
        <p:txBody>
          <a:bodyPr/>
          <a:lstStyle/>
          <a:p>
            <a:endParaRPr lang="en-US" noProof="0" dirty="0"/>
          </a:p>
        </p:txBody>
      </p:sp>
      <p:sp>
        <p:nvSpPr>
          <p:cNvPr id="3" name="Freeform 3"/>
          <p:cNvSpPr/>
          <p:nvPr/>
        </p:nvSpPr>
        <p:spPr>
          <a:xfrm>
            <a:off x="-394801" y="-206366"/>
            <a:ext cx="4419046" cy="4419046"/>
          </a:xfrm>
          <a:custGeom>
            <a:avLst/>
            <a:gdLst/>
            <a:ahLst/>
            <a:cxnLst/>
            <a:rect l="l" t="t" r="r" b="b"/>
            <a:pathLst>
              <a:path w="4419046" h="4419046">
                <a:moveTo>
                  <a:pt x="0" y="0"/>
                </a:moveTo>
                <a:lnTo>
                  <a:pt x="4419046" y="0"/>
                </a:lnTo>
                <a:lnTo>
                  <a:pt x="4419046" y="4419045"/>
                </a:lnTo>
                <a:lnTo>
                  <a:pt x="0" y="441904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4" name="Freeform 4"/>
          <p:cNvSpPr/>
          <p:nvPr/>
        </p:nvSpPr>
        <p:spPr>
          <a:xfrm flipH="1" flipV="1">
            <a:off x="14601619" y="6372225"/>
            <a:ext cx="4078417" cy="4078417"/>
          </a:xfrm>
          <a:custGeom>
            <a:avLst/>
            <a:gdLst/>
            <a:ahLst/>
            <a:cxnLst/>
            <a:rect l="l" t="t" r="r" b="b"/>
            <a:pathLst>
              <a:path w="4078417" h="4078417">
                <a:moveTo>
                  <a:pt x="4078417" y="4078417"/>
                </a:moveTo>
                <a:lnTo>
                  <a:pt x="0" y="4078417"/>
                </a:lnTo>
                <a:lnTo>
                  <a:pt x="0" y="0"/>
                </a:lnTo>
                <a:lnTo>
                  <a:pt x="4078417" y="0"/>
                </a:lnTo>
                <a:lnTo>
                  <a:pt x="4078417" y="4078417"/>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grpSp>
        <p:nvGrpSpPr>
          <p:cNvPr id="5" name="Group 5"/>
          <p:cNvGrpSpPr/>
          <p:nvPr/>
        </p:nvGrpSpPr>
        <p:grpSpPr>
          <a:xfrm>
            <a:off x="8718305" y="103516"/>
            <a:ext cx="7363724" cy="925184"/>
            <a:chOff x="0" y="0"/>
            <a:chExt cx="1939417" cy="243670"/>
          </a:xfrm>
        </p:grpSpPr>
        <p:sp>
          <p:nvSpPr>
            <p:cNvPr id="6" name="Freeform 6"/>
            <p:cNvSpPr/>
            <p:nvPr/>
          </p:nvSpPr>
          <p:spPr>
            <a:xfrm>
              <a:off x="0" y="0"/>
              <a:ext cx="1939417" cy="243670"/>
            </a:xfrm>
            <a:custGeom>
              <a:avLst/>
              <a:gdLst/>
              <a:ahLst/>
              <a:cxnLst/>
              <a:rect l="l" t="t" r="r" b="b"/>
              <a:pathLst>
                <a:path w="1939417" h="243670">
                  <a:moveTo>
                    <a:pt x="10514" y="0"/>
                  </a:moveTo>
                  <a:lnTo>
                    <a:pt x="1928904" y="0"/>
                  </a:lnTo>
                  <a:cubicBezTo>
                    <a:pt x="1934710" y="0"/>
                    <a:pt x="1939417" y="4707"/>
                    <a:pt x="1939417" y="10514"/>
                  </a:cubicBezTo>
                  <a:lnTo>
                    <a:pt x="1939417" y="233156"/>
                  </a:lnTo>
                  <a:cubicBezTo>
                    <a:pt x="1939417" y="238963"/>
                    <a:pt x="1934710" y="243670"/>
                    <a:pt x="1928904" y="243670"/>
                  </a:cubicBezTo>
                  <a:lnTo>
                    <a:pt x="10514" y="243670"/>
                  </a:lnTo>
                  <a:cubicBezTo>
                    <a:pt x="4707" y="243670"/>
                    <a:pt x="0" y="238963"/>
                    <a:pt x="0" y="233156"/>
                  </a:cubicBezTo>
                  <a:lnTo>
                    <a:pt x="0" y="10514"/>
                  </a:lnTo>
                  <a:cubicBezTo>
                    <a:pt x="0" y="4707"/>
                    <a:pt x="4707" y="0"/>
                    <a:pt x="10514" y="0"/>
                  </a:cubicBezTo>
                  <a:close/>
                </a:path>
              </a:pathLst>
            </a:custGeom>
            <a:solidFill>
              <a:srgbClr val="38B6FF"/>
            </a:solidFill>
          </p:spPr>
          <p:txBody>
            <a:bodyPr/>
            <a:lstStyle/>
            <a:p>
              <a:endParaRPr lang="en-US" noProof="0" dirty="0"/>
            </a:p>
          </p:txBody>
        </p:sp>
        <p:sp>
          <p:nvSpPr>
            <p:cNvPr id="7" name="TextBox 7"/>
            <p:cNvSpPr txBox="1"/>
            <p:nvPr/>
          </p:nvSpPr>
          <p:spPr>
            <a:xfrm>
              <a:off x="0" y="0"/>
              <a:ext cx="1939417" cy="243670"/>
            </a:xfrm>
            <a:prstGeom prst="rect">
              <a:avLst/>
            </a:prstGeom>
          </p:spPr>
          <p:txBody>
            <a:bodyPr lIns="50800" tIns="50800" rIns="50800" bIns="50800" rtlCol="0" anchor="ctr"/>
            <a:lstStyle/>
            <a:p>
              <a:pPr algn="ctr">
                <a:lnSpc>
                  <a:spcPts val="2395"/>
                </a:lnSpc>
              </a:pPr>
              <a:endParaRPr lang="en-US" noProof="0" dirty="0"/>
            </a:p>
          </p:txBody>
        </p:sp>
      </p:grpSp>
      <p:grpSp>
        <p:nvGrpSpPr>
          <p:cNvPr id="8" name="Group 8"/>
          <p:cNvGrpSpPr/>
          <p:nvPr/>
        </p:nvGrpSpPr>
        <p:grpSpPr>
          <a:xfrm>
            <a:off x="8825567" y="1468370"/>
            <a:ext cx="7363724" cy="886934"/>
            <a:chOff x="0" y="0"/>
            <a:chExt cx="1939417" cy="233596"/>
          </a:xfrm>
        </p:grpSpPr>
        <p:sp>
          <p:nvSpPr>
            <p:cNvPr id="9" name="Freeform 9"/>
            <p:cNvSpPr/>
            <p:nvPr/>
          </p:nvSpPr>
          <p:spPr>
            <a:xfrm>
              <a:off x="0" y="0"/>
              <a:ext cx="1939417" cy="233596"/>
            </a:xfrm>
            <a:custGeom>
              <a:avLst/>
              <a:gdLst/>
              <a:ahLst/>
              <a:cxnLst/>
              <a:rect l="l" t="t" r="r" b="b"/>
              <a:pathLst>
                <a:path w="1939417" h="233596">
                  <a:moveTo>
                    <a:pt x="10514" y="0"/>
                  </a:moveTo>
                  <a:lnTo>
                    <a:pt x="1928904" y="0"/>
                  </a:lnTo>
                  <a:cubicBezTo>
                    <a:pt x="1934710" y="0"/>
                    <a:pt x="1939417" y="4707"/>
                    <a:pt x="1939417" y="10514"/>
                  </a:cubicBezTo>
                  <a:lnTo>
                    <a:pt x="1939417" y="223082"/>
                  </a:lnTo>
                  <a:cubicBezTo>
                    <a:pt x="1939417" y="228889"/>
                    <a:pt x="1934710" y="233596"/>
                    <a:pt x="1928904" y="233596"/>
                  </a:cubicBezTo>
                  <a:lnTo>
                    <a:pt x="10514" y="233596"/>
                  </a:lnTo>
                  <a:cubicBezTo>
                    <a:pt x="4707" y="233596"/>
                    <a:pt x="0" y="228889"/>
                    <a:pt x="0" y="223082"/>
                  </a:cubicBezTo>
                  <a:lnTo>
                    <a:pt x="0" y="10514"/>
                  </a:lnTo>
                  <a:cubicBezTo>
                    <a:pt x="0" y="4707"/>
                    <a:pt x="4707" y="0"/>
                    <a:pt x="10514" y="0"/>
                  </a:cubicBezTo>
                  <a:close/>
                </a:path>
              </a:pathLst>
            </a:custGeom>
            <a:solidFill>
              <a:srgbClr val="38B6FF"/>
            </a:solidFill>
          </p:spPr>
          <p:txBody>
            <a:bodyPr/>
            <a:lstStyle/>
            <a:p>
              <a:endParaRPr lang="en-US" noProof="0" dirty="0"/>
            </a:p>
          </p:txBody>
        </p:sp>
        <p:sp>
          <p:nvSpPr>
            <p:cNvPr id="10" name="TextBox 10"/>
            <p:cNvSpPr txBox="1"/>
            <p:nvPr/>
          </p:nvSpPr>
          <p:spPr>
            <a:xfrm>
              <a:off x="0" y="0"/>
              <a:ext cx="1939417" cy="233596"/>
            </a:xfrm>
            <a:prstGeom prst="rect">
              <a:avLst/>
            </a:prstGeom>
          </p:spPr>
          <p:txBody>
            <a:bodyPr lIns="50800" tIns="50800" rIns="50800" bIns="50800" rtlCol="0" anchor="ctr"/>
            <a:lstStyle/>
            <a:p>
              <a:pPr algn="ctr">
                <a:lnSpc>
                  <a:spcPts val="2395"/>
                </a:lnSpc>
              </a:pPr>
              <a:endParaRPr lang="en-US" noProof="0" dirty="0"/>
            </a:p>
          </p:txBody>
        </p:sp>
      </p:grpSp>
      <p:grpSp>
        <p:nvGrpSpPr>
          <p:cNvPr id="11" name="Group 11"/>
          <p:cNvGrpSpPr/>
          <p:nvPr/>
        </p:nvGrpSpPr>
        <p:grpSpPr>
          <a:xfrm>
            <a:off x="8825567" y="2907754"/>
            <a:ext cx="7363724" cy="902472"/>
            <a:chOff x="0" y="0"/>
            <a:chExt cx="1939417" cy="237688"/>
          </a:xfrm>
        </p:grpSpPr>
        <p:sp>
          <p:nvSpPr>
            <p:cNvPr id="12" name="Freeform 12"/>
            <p:cNvSpPr/>
            <p:nvPr/>
          </p:nvSpPr>
          <p:spPr>
            <a:xfrm>
              <a:off x="0" y="0"/>
              <a:ext cx="1939417" cy="237688"/>
            </a:xfrm>
            <a:custGeom>
              <a:avLst/>
              <a:gdLst/>
              <a:ahLst/>
              <a:cxnLst/>
              <a:rect l="l" t="t" r="r" b="b"/>
              <a:pathLst>
                <a:path w="1939417" h="237688">
                  <a:moveTo>
                    <a:pt x="10514" y="0"/>
                  </a:moveTo>
                  <a:lnTo>
                    <a:pt x="1928904" y="0"/>
                  </a:lnTo>
                  <a:cubicBezTo>
                    <a:pt x="1934710" y="0"/>
                    <a:pt x="1939417" y="4707"/>
                    <a:pt x="1939417" y="10514"/>
                  </a:cubicBezTo>
                  <a:lnTo>
                    <a:pt x="1939417" y="227175"/>
                  </a:lnTo>
                  <a:cubicBezTo>
                    <a:pt x="1939417" y="232981"/>
                    <a:pt x="1934710" y="237688"/>
                    <a:pt x="1928904" y="237688"/>
                  </a:cubicBezTo>
                  <a:lnTo>
                    <a:pt x="10514" y="237688"/>
                  </a:lnTo>
                  <a:cubicBezTo>
                    <a:pt x="4707" y="237688"/>
                    <a:pt x="0" y="232981"/>
                    <a:pt x="0" y="227175"/>
                  </a:cubicBezTo>
                  <a:lnTo>
                    <a:pt x="0" y="10514"/>
                  </a:lnTo>
                  <a:cubicBezTo>
                    <a:pt x="0" y="4707"/>
                    <a:pt x="4707" y="0"/>
                    <a:pt x="10514" y="0"/>
                  </a:cubicBezTo>
                  <a:close/>
                </a:path>
              </a:pathLst>
            </a:custGeom>
            <a:solidFill>
              <a:srgbClr val="38B6FF"/>
            </a:solidFill>
          </p:spPr>
          <p:txBody>
            <a:bodyPr/>
            <a:lstStyle/>
            <a:p>
              <a:endParaRPr lang="en-US" noProof="0" dirty="0"/>
            </a:p>
          </p:txBody>
        </p:sp>
        <p:sp>
          <p:nvSpPr>
            <p:cNvPr id="13" name="TextBox 13"/>
            <p:cNvSpPr txBox="1"/>
            <p:nvPr/>
          </p:nvSpPr>
          <p:spPr>
            <a:xfrm>
              <a:off x="0" y="0"/>
              <a:ext cx="1939417" cy="237688"/>
            </a:xfrm>
            <a:prstGeom prst="rect">
              <a:avLst/>
            </a:prstGeom>
          </p:spPr>
          <p:txBody>
            <a:bodyPr lIns="50800" tIns="50800" rIns="50800" bIns="50800" rtlCol="0" anchor="ctr"/>
            <a:lstStyle/>
            <a:p>
              <a:pPr algn="ctr">
                <a:lnSpc>
                  <a:spcPts val="2395"/>
                </a:lnSpc>
              </a:pPr>
              <a:endParaRPr lang="en-US" noProof="0" dirty="0"/>
            </a:p>
          </p:txBody>
        </p:sp>
      </p:grpSp>
      <p:sp>
        <p:nvSpPr>
          <p:cNvPr id="14" name="TextBox 14"/>
          <p:cNvSpPr txBox="1"/>
          <p:nvPr/>
        </p:nvSpPr>
        <p:spPr>
          <a:xfrm>
            <a:off x="441395" y="4386000"/>
            <a:ext cx="7689605" cy="915871"/>
          </a:xfrm>
          <a:prstGeom prst="rect">
            <a:avLst/>
          </a:prstGeom>
        </p:spPr>
        <p:txBody>
          <a:bodyPr lIns="0" tIns="0" rIns="0" bIns="0" rtlCol="0" anchor="t">
            <a:spAutoFit/>
          </a:bodyPr>
          <a:lstStyle/>
          <a:p>
            <a:pPr algn="ctr">
              <a:lnSpc>
                <a:spcPts val="7210"/>
              </a:lnSpc>
            </a:pPr>
            <a:r>
              <a:rPr lang="en-US" sz="5768" i="1" noProof="0" dirty="0">
                <a:solidFill>
                  <a:srgbClr val="000000"/>
                </a:solidFill>
                <a:latin typeface="Anton Italics"/>
                <a:ea typeface="Anton Italics"/>
                <a:cs typeface="Anton Italics"/>
                <a:sym typeface="Anton Italics"/>
              </a:rPr>
              <a:t>Agenda</a:t>
            </a:r>
          </a:p>
        </p:txBody>
      </p:sp>
      <p:grpSp>
        <p:nvGrpSpPr>
          <p:cNvPr id="15" name="Group 15"/>
          <p:cNvGrpSpPr/>
          <p:nvPr/>
        </p:nvGrpSpPr>
        <p:grpSpPr>
          <a:xfrm>
            <a:off x="8468904" y="103516"/>
            <a:ext cx="1350191" cy="1165110"/>
            <a:chOff x="0" y="0"/>
            <a:chExt cx="613955" cy="529795"/>
          </a:xfrm>
        </p:grpSpPr>
        <p:sp>
          <p:nvSpPr>
            <p:cNvPr id="16" name="Freeform 16"/>
            <p:cNvSpPr/>
            <p:nvPr/>
          </p:nvSpPr>
          <p:spPr>
            <a:xfrm>
              <a:off x="0" y="0"/>
              <a:ext cx="613955" cy="529795"/>
            </a:xfrm>
            <a:custGeom>
              <a:avLst/>
              <a:gdLst/>
              <a:ahLst/>
              <a:cxnLst/>
              <a:rect l="l" t="t" r="r" b="b"/>
              <a:pathLst>
                <a:path w="613955" h="529795">
                  <a:moveTo>
                    <a:pt x="0" y="0"/>
                  </a:moveTo>
                  <a:lnTo>
                    <a:pt x="613955" y="0"/>
                  </a:lnTo>
                  <a:lnTo>
                    <a:pt x="613955" y="529795"/>
                  </a:lnTo>
                  <a:lnTo>
                    <a:pt x="0" y="529795"/>
                  </a:lnTo>
                  <a:close/>
                </a:path>
              </a:pathLst>
            </a:custGeom>
            <a:solidFill>
              <a:srgbClr val="000000"/>
            </a:solidFill>
          </p:spPr>
          <p:txBody>
            <a:bodyPr/>
            <a:lstStyle/>
            <a:p>
              <a:endParaRPr lang="en-US" noProof="0" dirty="0"/>
            </a:p>
          </p:txBody>
        </p:sp>
        <p:sp>
          <p:nvSpPr>
            <p:cNvPr id="17" name="TextBox 17"/>
            <p:cNvSpPr txBox="1"/>
            <p:nvPr/>
          </p:nvSpPr>
          <p:spPr>
            <a:xfrm>
              <a:off x="0" y="0"/>
              <a:ext cx="613955" cy="529795"/>
            </a:xfrm>
            <a:prstGeom prst="rect">
              <a:avLst/>
            </a:prstGeom>
          </p:spPr>
          <p:txBody>
            <a:bodyPr lIns="50800" tIns="50800" rIns="50800" bIns="50800" rtlCol="0" anchor="ctr"/>
            <a:lstStyle/>
            <a:p>
              <a:pPr algn="ctr">
                <a:lnSpc>
                  <a:spcPts val="2395"/>
                </a:lnSpc>
              </a:pPr>
              <a:endParaRPr lang="en-US" noProof="0" dirty="0"/>
            </a:p>
          </p:txBody>
        </p:sp>
      </p:grpSp>
      <p:grpSp>
        <p:nvGrpSpPr>
          <p:cNvPr id="18" name="Group 18"/>
          <p:cNvGrpSpPr/>
          <p:nvPr/>
        </p:nvGrpSpPr>
        <p:grpSpPr>
          <a:xfrm>
            <a:off x="8468904" y="1415942"/>
            <a:ext cx="1350191" cy="1025087"/>
            <a:chOff x="0" y="0"/>
            <a:chExt cx="613955" cy="466125"/>
          </a:xfrm>
        </p:grpSpPr>
        <p:sp>
          <p:nvSpPr>
            <p:cNvPr id="19" name="Freeform 19"/>
            <p:cNvSpPr/>
            <p:nvPr/>
          </p:nvSpPr>
          <p:spPr>
            <a:xfrm>
              <a:off x="0" y="0"/>
              <a:ext cx="613955" cy="466125"/>
            </a:xfrm>
            <a:custGeom>
              <a:avLst/>
              <a:gdLst/>
              <a:ahLst/>
              <a:cxnLst/>
              <a:rect l="l" t="t" r="r" b="b"/>
              <a:pathLst>
                <a:path w="613955" h="466125">
                  <a:moveTo>
                    <a:pt x="0" y="0"/>
                  </a:moveTo>
                  <a:lnTo>
                    <a:pt x="613955" y="0"/>
                  </a:lnTo>
                  <a:lnTo>
                    <a:pt x="613955" y="466125"/>
                  </a:lnTo>
                  <a:lnTo>
                    <a:pt x="0" y="466125"/>
                  </a:lnTo>
                  <a:close/>
                </a:path>
              </a:pathLst>
            </a:custGeom>
            <a:solidFill>
              <a:srgbClr val="000000"/>
            </a:solidFill>
          </p:spPr>
          <p:txBody>
            <a:bodyPr/>
            <a:lstStyle/>
            <a:p>
              <a:endParaRPr lang="en-US" noProof="0" dirty="0"/>
            </a:p>
          </p:txBody>
        </p:sp>
        <p:sp>
          <p:nvSpPr>
            <p:cNvPr id="20" name="TextBox 20"/>
            <p:cNvSpPr txBox="1"/>
            <p:nvPr/>
          </p:nvSpPr>
          <p:spPr>
            <a:xfrm>
              <a:off x="0" y="0"/>
              <a:ext cx="613955" cy="466125"/>
            </a:xfrm>
            <a:prstGeom prst="rect">
              <a:avLst/>
            </a:prstGeom>
          </p:spPr>
          <p:txBody>
            <a:bodyPr lIns="50800" tIns="50800" rIns="50800" bIns="50800" rtlCol="0" anchor="ctr"/>
            <a:lstStyle/>
            <a:p>
              <a:pPr algn="ctr">
                <a:lnSpc>
                  <a:spcPts val="2395"/>
                </a:lnSpc>
              </a:pPr>
              <a:endParaRPr lang="en-US" noProof="0" dirty="0"/>
            </a:p>
          </p:txBody>
        </p:sp>
      </p:grpSp>
      <p:grpSp>
        <p:nvGrpSpPr>
          <p:cNvPr id="21" name="Group 21"/>
          <p:cNvGrpSpPr/>
          <p:nvPr/>
        </p:nvGrpSpPr>
        <p:grpSpPr>
          <a:xfrm>
            <a:off x="8468904" y="2641054"/>
            <a:ext cx="1350191" cy="1197747"/>
            <a:chOff x="0" y="0"/>
            <a:chExt cx="613955" cy="544636"/>
          </a:xfrm>
        </p:grpSpPr>
        <p:sp>
          <p:nvSpPr>
            <p:cNvPr id="22" name="Freeform 22"/>
            <p:cNvSpPr/>
            <p:nvPr/>
          </p:nvSpPr>
          <p:spPr>
            <a:xfrm>
              <a:off x="0" y="0"/>
              <a:ext cx="613955" cy="544636"/>
            </a:xfrm>
            <a:custGeom>
              <a:avLst/>
              <a:gdLst/>
              <a:ahLst/>
              <a:cxnLst/>
              <a:rect l="l" t="t" r="r" b="b"/>
              <a:pathLst>
                <a:path w="613955" h="544636">
                  <a:moveTo>
                    <a:pt x="0" y="0"/>
                  </a:moveTo>
                  <a:lnTo>
                    <a:pt x="613955" y="0"/>
                  </a:lnTo>
                  <a:lnTo>
                    <a:pt x="613955" y="544636"/>
                  </a:lnTo>
                  <a:lnTo>
                    <a:pt x="0" y="544636"/>
                  </a:lnTo>
                  <a:close/>
                </a:path>
              </a:pathLst>
            </a:custGeom>
            <a:solidFill>
              <a:srgbClr val="000000"/>
            </a:solidFill>
          </p:spPr>
          <p:txBody>
            <a:bodyPr/>
            <a:lstStyle/>
            <a:p>
              <a:endParaRPr lang="en-US" noProof="0" dirty="0"/>
            </a:p>
          </p:txBody>
        </p:sp>
        <p:sp>
          <p:nvSpPr>
            <p:cNvPr id="23" name="TextBox 23"/>
            <p:cNvSpPr txBox="1"/>
            <p:nvPr/>
          </p:nvSpPr>
          <p:spPr>
            <a:xfrm>
              <a:off x="0" y="0"/>
              <a:ext cx="613955" cy="544636"/>
            </a:xfrm>
            <a:prstGeom prst="rect">
              <a:avLst/>
            </a:prstGeom>
          </p:spPr>
          <p:txBody>
            <a:bodyPr lIns="50800" tIns="50800" rIns="50800" bIns="50800" rtlCol="0" anchor="ctr"/>
            <a:lstStyle/>
            <a:p>
              <a:pPr algn="ctr">
                <a:lnSpc>
                  <a:spcPts val="2395"/>
                </a:lnSpc>
              </a:pPr>
              <a:endParaRPr lang="en-US" noProof="0" dirty="0"/>
            </a:p>
          </p:txBody>
        </p:sp>
      </p:grpSp>
      <p:grpSp>
        <p:nvGrpSpPr>
          <p:cNvPr id="24" name="Group 24"/>
          <p:cNvGrpSpPr/>
          <p:nvPr/>
        </p:nvGrpSpPr>
        <p:grpSpPr>
          <a:xfrm>
            <a:off x="8664674" y="4468187"/>
            <a:ext cx="7470987" cy="833683"/>
            <a:chOff x="0" y="0"/>
            <a:chExt cx="1967667" cy="219571"/>
          </a:xfrm>
        </p:grpSpPr>
        <p:sp>
          <p:nvSpPr>
            <p:cNvPr id="25" name="Freeform 25"/>
            <p:cNvSpPr/>
            <p:nvPr/>
          </p:nvSpPr>
          <p:spPr>
            <a:xfrm>
              <a:off x="0" y="0"/>
              <a:ext cx="1967667" cy="219571"/>
            </a:xfrm>
            <a:custGeom>
              <a:avLst/>
              <a:gdLst/>
              <a:ahLst/>
              <a:cxnLst/>
              <a:rect l="l" t="t" r="r" b="b"/>
              <a:pathLst>
                <a:path w="1967667" h="219571">
                  <a:moveTo>
                    <a:pt x="10363" y="0"/>
                  </a:moveTo>
                  <a:lnTo>
                    <a:pt x="1957305" y="0"/>
                  </a:lnTo>
                  <a:cubicBezTo>
                    <a:pt x="1963028" y="0"/>
                    <a:pt x="1967667" y="4640"/>
                    <a:pt x="1967667" y="10363"/>
                  </a:cubicBezTo>
                  <a:lnTo>
                    <a:pt x="1967667" y="209208"/>
                  </a:lnTo>
                  <a:cubicBezTo>
                    <a:pt x="1967667" y="214931"/>
                    <a:pt x="1963028" y="219571"/>
                    <a:pt x="1957305" y="219571"/>
                  </a:cubicBezTo>
                  <a:lnTo>
                    <a:pt x="10363" y="219571"/>
                  </a:lnTo>
                  <a:cubicBezTo>
                    <a:pt x="4640" y="219571"/>
                    <a:pt x="0" y="214931"/>
                    <a:pt x="0" y="209208"/>
                  </a:cubicBezTo>
                  <a:lnTo>
                    <a:pt x="0" y="10363"/>
                  </a:lnTo>
                  <a:cubicBezTo>
                    <a:pt x="0" y="4640"/>
                    <a:pt x="4640" y="0"/>
                    <a:pt x="10363" y="0"/>
                  </a:cubicBezTo>
                  <a:close/>
                </a:path>
              </a:pathLst>
            </a:custGeom>
            <a:solidFill>
              <a:srgbClr val="38B6FF"/>
            </a:solidFill>
          </p:spPr>
          <p:txBody>
            <a:bodyPr/>
            <a:lstStyle/>
            <a:p>
              <a:endParaRPr lang="en-US" noProof="0" dirty="0"/>
            </a:p>
          </p:txBody>
        </p:sp>
        <p:sp>
          <p:nvSpPr>
            <p:cNvPr id="26" name="TextBox 26"/>
            <p:cNvSpPr txBox="1"/>
            <p:nvPr/>
          </p:nvSpPr>
          <p:spPr>
            <a:xfrm>
              <a:off x="0" y="0"/>
              <a:ext cx="1967667" cy="219571"/>
            </a:xfrm>
            <a:prstGeom prst="rect">
              <a:avLst/>
            </a:prstGeom>
          </p:spPr>
          <p:txBody>
            <a:bodyPr lIns="50800" tIns="50800" rIns="50800" bIns="50800" rtlCol="0" anchor="ctr"/>
            <a:lstStyle/>
            <a:p>
              <a:pPr algn="ctr">
                <a:lnSpc>
                  <a:spcPts val="2395"/>
                </a:lnSpc>
              </a:pPr>
              <a:endParaRPr lang="en-US" noProof="0" dirty="0"/>
            </a:p>
          </p:txBody>
        </p:sp>
      </p:grpSp>
      <p:grpSp>
        <p:nvGrpSpPr>
          <p:cNvPr id="27" name="Group 27"/>
          <p:cNvGrpSpPr/>
          <p:nvPr/>
        </p:nvGrpSpPr>
        <p:grpSpPr>
          <a:xfrm>
            <a:off x="8513588" y="4086452"/>
            <a:ext cx="1350191" cy="1224208"/>
            <a:chOff x="0" y="0"/>
            <a:chExt cx="613955" cy="556669"/>
          </a:xfrm>
        </p:grpSpPr>
        <p:sp>
          <p:nvSpPr>
            <p:cNvPr id="28" name="Freeform 28"/>
            <p:cNvSpPr/>
            <p:nvPr/>
          </p:nvSpPr>
          <p:spPr>
            <a:xfrm>
              <a:off x="0" y="0"/>
              <a:ext cx="613955" cy="556669"/>
            </a:xfrm>
            <a:custGeom>
              <a:avLst/>
              <a:gdLst/>
              <a:ahLst/>
              <a:cxnLst/>
              <a:rect l="l" t="t" r="r" b="b"/>
              <a:pathLst>
                <a:path w="613955" h="556669">
                  <a:moveTo>
                    <a:pt x="0" y="0"/>
                  </a:moveTo>
                  <a:lnTo>
                    <a:pt x="613955" y="0"/>
                  </a:lnTo>
                  <a:lnTo>
                    <a:pt x="613955" y="556669"/>
                  </a:lnTo>
                  <a:lnTo>
                    <a:pt x="0" y="556669"/>
                  </a:lnTo>
                  <a:close/>
                </a:path>
              </a:pathLst>
            </a:custGeom>
            <a:solidFill>
              <a:srgbClr val="000000"/>
            </a:solidFill>
          </p:spPr>
          <p:txBody>
            <a:bodyPr/>
            <a:lstStyle/>
            <a:p>
              <a:endParaRPr lang="en-US" noProof="0" dirty="0"/>
            </a:p>
          </p:txBody>
        </p:sp>
        <p:sp>
          <p:nvSpPr>
            <p:cNvPr id="29" name="TextBox 29"/>
            <p:cNvSpPr txBox="1"/>
            <p:nvPr/>
          </p:nvSpPr>
          <p:spPr>
            <a:xfrm>
              <a:off x="0" y="0"/>
              <a:ext cx="613955" cy="556669"/>
            </a:xfrm>
            <a:prstGeom prst="rect">
              <a:avLst/>
            </a:prstGeom>
          </p:spPr>
          <p:txBody>
            <a:bodyPr lIns="50800" tIns="50800" rIns="50800" bIns="50800" rtlCol="0" anchor="ctr"/>
            <a:lstStyle/>
            <a:p>
              <a:pPr algn="ctr">
                <a:lnSpc>
                  <a:spcPts val="2395"/>
                </a:lnSpc>
              </a:pPr>
              <a:endParaRPr lang="en-US" noProof="0" dirty="0"/>
            </a:p>
          </p:txBody>
        </p:sp>
      </p:grpSp>
      <p:sp>
        <p:nvSpPr>
          <p:cNvPr id="30" name="TextBox 30"/>
          <p:cNvSpPr txBox="1"/>
          <p:nvPr/>
        </p:nvSpPr>
        <p:spPr>
          <a:xfrm>
            <a:off x="10084442" y="309498"/>
            <a:ext cx="5235763" cy="539747"/>
          </a:xfrm>
          <a:prstGeom prst="rect">
            <a:avLst/>
          </a:prstGeom>
        </p:spPr>
        <p:txBody>
          <a:bodyPr lIns="0" tIns="0" rIns="0" bIns="0" rtlCol="0" anchor="t">
            <a:spAutoFit/>
          </a:bodyPr>
          <a:lstStyle/>
          <a:p>
            <a:pPr algn="l">
              <a:lnSpc>
                <a:spcPts val="4375"/>
              </a:lnSpc>
            </a:pPr>
            <a:r>
              <a:rPr lang="en-US" sz="3500" b="1" spc="-52" noProof="0" dirty="0">
                <a:solidFill>
                  <a:srgbClr val="372A28"/>
                </a:solidFill>
                <a:latin typeface="Prompt Bold"/>
                <a:ea typeface="Prompt Bold"/>
                <a:cs typeface="Prompt Bold"/>
                <a:sym typeface="Prompt Bold"/>
              </a:rPr>
              <a:t>Introduction &amp; Rational</a:t>
            </a:r>
          </a:p>
        </p:txBody>
      </p:sp>
      <p:sp>
        <p:nvSpPr>
          <p:cNvPr id="31" name="TextBox 31"/>
          <p:cNvSpPr txBox="1"/>
          <p:nvPr/>
        </p:nvSpPr>
        <p:spPr>
          <a:xfrm>
            <a:off x="10084442" y="1644107"/>
            <a:ext cx="4845975" cy="539747"/>
          </a:xfrm>
          <a:prstGeom prst="rect">
            <a:avLst/>
          </a:prstGeom>
        </p:spPr>
        <p:txBody>
          <a:bodyPr lIns="0" tIns="0" rIns="0" bIns="0" rtlCol="0" anchor="t">
            <a:spAutoFit/>
          </a:bodyPr>
          <a:lstStyle/>
          <a:p>
            <a:pPr algn="just">
              <a:lnSpc>
                <a:spcPts val="4375"/>
              </a:lnSpc>
            </a:pPr>
            <a:r>
              <a:rPr lang="en-US" sz="3500" b="1" spc="-52" noProof="0" dirty="0">
                <a:solidFill>
                  <a:srgbClr val="372A28"/>
                </a:solidFill>
                <a:latin typeface="Prompt Bold"/>
                <a:ea typeface="Prompt Bold"/>
                <a:cs typeface="Prompt Bold"/>
                <a:sym typeface="Prompt Bold"/>
              </a:rPr>
              <a:t>Aim and Objectives</a:t>
            </a:r>
          </a:p>
        </p:txBody>
      </p:sp>
      <p:sp>
        <p:nvSpPr>
          <p:cNvPr id="32" name="TextBox 32"/>
          <p:cNvSpPr txBox="1"/>
          <p:nvPr/>
        </p:nvSpPr>
        <p:spPr>
          <a:xfrm>
            <a:off x="10084442" y="3099030"/>
            <a:ext cx="4845975" cy="539747"/>
          </a:xfrm>
          <a:prstGeom prst="rect">
            <a:avLst/>
          </a:prstGeom>
        </p:spPr>
        <p:txBody>
          <a:bodyPr lIns="0" tIns="0" rIns="0" bIns="0" rtlCol="0" anchor="t">
            <a:spAutoFit/>
          </a:bodyPr>
          <a:lstStyle/>
          <a:p>
            <a:pPr algn="just">
              <a:lnSpc>
                <a:spcPts val="4375"/>
              </a:lnSpc>
            </a:pPr>
            <a:r>
              <a:rPr lang="en-US" sz="3500" b="1" spc="-52" noProof="0" dirty="0">
                <a:solidFill>
                  <a:srgbClr val="372A28"/>
                </a:solidFill>
                <a:latin typeface="Prompt Bold"/>
                <a:ea typeface="Prompt Bold"/>
                <a:cs typeface="Prompt Bold"/>
                <a:sym typeface="Prompt Bold"/>
              </a:rPr>
              <a:t>Methodology</a:t>
            </a:r>
          </a:p>
        </p:txBody>
      </p:sp>
      <p:sp>
        <p:nvSpPr>
          <p:cNvPr id="33" name="TextBox 33"/>
          <p:cNvSpPr txBox="1"/>
          <p:nvPr/>
        </p:nvSpPr>
        <p:spPr>
          <a:xfrm>
            <a:off x="10084442" y="4603753"/>
            <a:ext cx="4845975" cy="539747"/>
          </a:xfrm>
          <a:prstGeom prst="rect">
            <a:avLst/>
          </a:prstGeom>
        </p:spPr>
        <p:txBody>
          <a:bodyPr lIns="0" tIns="0" rIns="0" bIns="0" rtlCol="0" anchor="t">
            <a:spAutoFit/>
          </a:bodyPr>
          <a:lstStyle/>
          <a:p>
            <a:pPr algn="just">
              <a:lnSpc>
                <a:spcPts val="4375"/>
              </a:lnSpc>
            </a:pPr>
            <a:r>
              <a:rPr lang="en-US" sz="3500" b="1" spc="-52" noProof="0" dirty="0">
                <a:solidFill>
                  <a:srgbClr val="372A28"/>
                </a:solidFill>
                <a:latin typeface="Prompt Bold"/>
                <a:ea typeface="Prompt Bold"/>
                <a:cs typeface="Prompt Bold"/>
                <a:sym typeface="Prompt Bold"/>
              </a:rPr>
              <a:t>Results</a:t>
            </a:r>
          </a:p>
        </p:txBody>
      </p:sp>
      <p:sp>
        <p:nvSpPr>
          <p:cNvPr id="34" name="TextBox 34"/>
          <p:cNvSpPr txBox="1"/>
          <p:nvPr/>
        </p:nvSpPr>
        <p:spPr>
          <a:xfrm>
            <a:off x="8248241" y="152608"/>
            <a:ext cx="1791517" cy="915871"/>
          </a:xfrm>
          <a:prstGeom prst="rect">
            <a:avLst/>
          </a:prstGeom>
        </p:spPr>
        <p:txBody>
          <a:bodyPr lIns="0" tIns="0" rIns="0" bIns="0" rtlCol="0" anchor="t">
            <a:spAutoFit/>
          </a:bodyPr>
          <a:lstStyle/>
          <a:p>
            <a:pPr algn="ctr">
              <a:lnSpc>
                <a:spcPts val="7210"/>
              </a:lnSpc>
            </a:pPr>
            <a:r>
              <a:rPr lang="en-US" sz="5768" noProof="0" dirty="0">
                <a:solidFill>
                  <a:srgbClr val="FFFFFF"/>
                </a:solidFill>
                <a:latin typeface="Anton"/>
                <a:ea typeface="Anton"/>
                <a:cs typeface="Anton"/>
                <a:sym typeface="Anton"/>
              </a:rPr>
              <a:t>1</a:t>
            </a:r>
          </a:p>
        </p:txBody>
      </p:sp>
      <p:sp>
        <p:nvSpPr>
          <p:cNvPr id="35" name="TextBox 35"/>
          <p:cNvSpPr txBox="1"/>
          <p:nvPr/>
        </p:nvSpPr>
        <p:spPr>
          <a:xfrm>
            <a:off x="8292925" y="1377842"/>
            <a:ext cx="1791517" cy="915871"/>
          </a:xfrm>
          <a:prstGeom prst="rect">
            <a:avLst/>
          </a:prstGeom>
        </p:spPr>
        <p:txBody>
          <a:bodyPr lIns="0" tIns="0" rIns="0" bIns="0" rtlCol="0" anchor="t">
            <a:spAutoFit/>
          </a:bodyPr>
          <a:lstStyle/>
          <a:p>
            <a:pPr algn="ctr">
              <a:lnSpc>
                <a:spcPts val="7210"/>
              </a:lnSpc>
            </a:pPr>
            <a:r>
              <a:rPr lang="en-US" sz="5768" noProof="0" dirty="0">
                <a:solidFill>
                  <a:srgbClr val="FFFFFF"/>
                </a:solidFill>
                <a:latin typeface="Anton"/>
                <a:ea typeface="Anton"/>
                <a:cs typeface="Anton"/>
                <a:sym typeface="Anton"/>
              </a:rPr>
              <a:t>2</a:t>
            </a:r>
          </a:p>
        </p:txBody>
      </p:sp>
      <p:sp>
        <p:nvSpPr>
          <p:cNvPr id="36" name="TextBox 36"/>
          <p:cNvSpPr txBox="1"/>
          <p:nvPr/>
        </p:nvSpPr>
        <p:spPr>
          <a:xfrm>
            <a:off x="8292925" y="2783929"/>
            <a:ext cx="1791517" cy="915871"/>
          </a:xfrm>
          <a:prstGeom prst="rect">
            <a:avLst/>
          </a:prstGeom>
        </p:spPr>
        <p:txBody>
          <a:bodyPr lIns="0" tIns="0" rIns="0" bIns="0" rtlCol="0" anchor="t">
            <a:spAutoFit/>
          </a:bodyPr>
          <a:lstStyle/>
          <a:p>
            <a:pPr algn="ctr">
              <a:lnSpc>
                <a:spcPts val="7210"/>
              </a:lnSpc>
            </a:pPr>
            <a:r>
              <a:rPr lang="en-US" sz="5768" noProof="0" dirty="0">
                <a:solidFill>
                  <a:srgbClr val="FFFFFF"/>
                </a:solidFill>
                <a:latin typeface="Anton"/>
                <a:ea typeface="Anton"/>
                <a:cs typeface="Anton"/>
                <a:sym typeface="Anton"/>
              </a:rPr>
              <a:t>3</a:t>
            </a:r>
          </a:p>
        </p:txBody>
      </p:sp>
      <p:sp>
        <p:nvSpPr>
          <p:cNvPr id="37" name="TextBox 37"/>
          <p:cNvSpPr txBox="1"/>
          <p:nvPr/>
        </p:nvSpPr>
        <p:spPr>
          <a:xfrm>
            <a:off x="8248241" y="4227629"/>
            <a:ext cx="1791517" cy="915871"/>
          </a:xfrm>
          <a:prstGeom prst="rect">
            <a:avLst/>
          </a:prstGeom>
        </p:spPr>
        <p:txBody>
          <a:bodyPr lIns="0" tIns="0" rIns="0" bIns="0" rtlCol="0" anchor="t">
            <a:spAutoFit/>
          </a:bodyPr>
          <a:lstStyle/>
          <a:p>
            <a:pPr algn="ctr">
              <a:lnSpc>
                <a:spcPts val="7210"/>
              </a:lnSpc>
            </a:pPr>
            <a:r>
              <a:rPr lang="en-US" sz="5768" noProof="0" dirty="0">
                <a:solidFill>
                  <a:srgbClr val="FFFFFF"/>
                </a:solidFill>
                <a:latin typeface="Anton"/>
                <a:ea typeface="Anton"/>
                <a:cs typeface="Anton"/>
                <a:sym typeface="Anton"/>
              </a:rPr>
              <a:t>4</a:t>
            </a:r>
          </a:p>
        </p:txBody>
      </p:sp>
      <p:grpSp>
        <p:nvGrpSpPr>
          <p:cNvPr id="38" name="Group 38"/>
          <p:cNvGrpSpPr/>
          <p:nvPr/>
        </p:nvGrpSpPr>
        <p:grpSpPr>
          <a:xfrm>
            <a:off x="9188684" y="5823217"/>
            <a:ext cx="7045292" cy="947265"/>
            <a:chOff x="0" y="0"/>
            <a:chExt cx="1855550" cy="249485"/>
          </a:xfrm>
        </p:grpSpPr>
        <p:sp>
          <p:nvSpPr>
            <p:cNvPr id="39" name="Freeform 39"/>
            <p:cNvSpPr/>
            <p:nvPr/>
          </p:nvSpPr>
          <p:spPr>
            <a:xfrm>
              <a:off x="0" y="0"/>
              <a:ext cx="1855550" cy="249485"/>
            </a:xfrm>
            <a:custGeom>
              <a:avLst/>
              <a:gdLst/>
              <a:ahLst/>
              <a:cxnLst/>
              <a:rect l="l" t="t" r="r" b="b"/>
              <a:pathLst>
                <a:path w="1855550" h="249485">
                  <a:moveTo>
                    <a:pt x="10989" y="0"/>
                  </a:moveTo>
                  <a:lnTo>
                    <a:pt x="1844561" y="0"/>
                  </a:lnTo>
                  <a:cubicBezTo>
                    <a:pt x="1850630" y="0"/>
                    <a:pt x="1855550" y="4920"/>
                    <a:pt x="1855550" y="10989"/>
                  </a:cubicBezTo>
                  <a:lnTo>
                    <a:pt x="1855550" y="238497"/>
                  </a:lnTo>
                  <a:cubicBezTo>
                    <a:pt x="1855550" y="244566"/>
                    <a:pt x="1850630" y="249485"/>
                    <a:pt x="1844561" y="249485"/>
                  </a:cubicBezTo>
                  <a:lnTo>
                    <a:pt x="10989" y="249485"/>
                  </a:lnTo>
                  <a:cubicBezTo>
                    <a:pt x="4920" y="249485"/>
                    <a:pt x="0" y="244566"/>
                    <a:pt x="0" y="238497"/>
                  </a:cubicBezTo>
                  <a:lnTo>
                    <a:pt x="0" y="10989"/>
                  </a:lnTo>
                  <a:cubicBezTo>
                    <a:pt x="0" y="4920"/>
                    <a:pt x="4920" y="0"/>
                    <a:pt x="10989" y="0"/>
                  </a:cubicBezTo>
                  <a:close/>
                </a:path>
              </a:pathLst>
            </a:custGeom>
            <a:solidFill>
              <a:srgbClr val="38B6FF"/>
            </a:solidFill>
          </p:spPr>
          <p:txBody>
            <a:bodyPr/>
            <a:lstStyle/>
            <a:p>
              <a:endParaRPr lang="en-US" noProof="0" dirty="0"/>
            </a:p>
          </p:txBody>
        </p:sp>
        <p:sp>
          <p:nvSpPr>
            <p:cNvPr id="40" name="TextBox 40"/>
            <p:cNvSpPr txBox="1"/>
            <p:nvPr/>
          </p:nvSpPr>
          <p:spPr>
            <a:xfrm>
              <a:off x="0" y="0"/>
              <a:ext cx="1855550" cy="249485"/>
            </a:xfrm>
            <a:prstGeom prst="rect">
              <a:avLst/>
            </a:prstGeom>
          </p:spPr>
          <p:txBody>
            <a:bodyPr lIns="50800" tIns="50800" rIns="50800" bIns="50800" rtlCol="0" anchor="ctr"/>
            <a:lstStyle/>
            <a:p>
              <a:pPr algn="ctr">
                <a:lnSpc>
                  <a:spcPts val="2395"/>
                </a:lnSpc>
              </a:pPr>
              <a:endParaRPr lang="en-US" noProof="0" dirty="0"/>
            </a:p>
          </p:txBody>
        </p:sp>
      </p:grpSp>
      <p:grpSp>
        <p:nvGrpSpPr>
          <p:cNvPr id="41" name="Group 41"/>
          <p:cNvGrpSpPr/>
          <p:nvPr/>
        </p:nvGrpSpPr>
        <p:grpSpPr>
          <a:xfrm>
            <a:off x="8468904" y="5586885"/>
            <a:ext cx="1350191" cy="1362903"/>
            <a:chOff x="0" y="0"/>
            <a:chExt cx="613955" cy="619736"/>
          </a:xfrm>
        </p:grpSpPr>
        <p:sp>
          <p:nvSpPr>
            <p:cNvPr id="42" name="Freeform 42"/>
            <p:cNvSpPr/>
            <p:nvPr/>
          </p:nvSpPr>
          <p:spPr>
            <a:xfrm>
              <a:off x="0" y="0"/>
              <a:ext cx="613955" cy="619736"/>
            </a:xfrm>
            <a:custGeom>
              <a:avLst/>
              <a:gdLst/>
              <a:ahLst/>
              <a:cxnLst/>
              <a:rect l="l" t="t" r="r" b="b"/>
              <a:pathLst>
                <a:path w="613955" h="619736">
                  <a:moveTo>
                    <a:pt x="0" y="0"/>
                  </a:moveTo>
                  <a:lnTo>
                    <a:pt x="613955" y="0"/>
                  </a:lnTo>
                  <a:lnTo>
                    <a:pt x="613955" y="619736"/>
                  </a:lnTo>
                  <a:lnTo>
                    <a:pt x="0" y="619736"/>
                  </a:lnTo>
                  <a:close/>
                </a:path>
              </a:pathLst>
            </a:custGeom>
            <a:solidFill>
              <a:srgbClr val="000000"/>
            </a:solidFill>
          </p:spPr>
          <p:txBody>
            <a:bodyPr/>
            <a:lstStyle/>
            <a:p>
              <a:endParaRPr lang="en-US" noProof="0" dirty="0"/>
            </a:p>
          </p:txBody>
        </p:sp>
        <p:sp>
          <p:nvSpPr>
            <p:cNvPr id="43" name="TextBox 43"/>
            <p:cNvSpPr txBox="1"/>
            <p:nvPr/>
          </p:nvSpPr>
          <p:spPr>
            <a:xfrm>
              <a:off x="0" y="0"/>
              <a:ext cx="613955" cy="619736"/>
            </a:xfrm>
            <a:prstGeom prst="rect">
              <a:avLst/>
            </a:prstGeom>
          </p:spPr>
          <p:txBody>
            <a:bodyPr lIns="50800" tIns="50800" rIns="50800" bIns="50800" rtlCol="0" anchor="ctr"/>
            <a:lstStyle/>
            <a:p>
              <a:pPr algn="ctr">
                <a:lnSpc>
                  <a:spcPts val="2395"/>
                </a:lnSpc>
              </a:pPr>
              <a:endParaRPr lang="en-US" noProof="0" dirty="0"/>
            </a:p>
          </p:txBody>
        </p:sp>
      </p:grpSp>
      <p:sp>
        <p:nvSpPr>
          <p:cNvPr id="44" name="TextBox 44"/>
          <p:cNvSpPr txBox="1"/>
          <p:nvPr/>
        </p:nvSpPr>
        <p:spPr>
          <a:xfrm>
            <a:off x="8292925" y="5834535"/>
            <a:ext cx="1791517" cy="915871"/>
          </a:xfrm>
          <a:prstGeom prst="rect">
            <a:avLst/>
          </a:prstGeom>
        </p:spPr>
        <p:txBody>
          <a:bodyPr lIns="0" tIns="0" rIns="0" bIns="0" rtlCol="0" anchor="t">
            <a:spAutoFit/>
          </a:bodyPr>
          <a:lstStyle/>
          <a:p>
            <a:pPr algn="ctr">
              <a:lnSpc>
                <a:spcPts val="7210"/>
              </a:lnSpc>
            </a:pPr>
            <a:r>
              <a:rPr lang="en-US" sz="5768" noProof="0" dirty="0">
                <a:solidFill>
                  <a:srgbClr val="FFFFFF"/>
                </a:solidFill>
                <a:latin typeface="Anton"/>
                <a:ea typeface="Anton"/>
                <a:cs typeface="Anton"/>
                <a:sym typeface="Anton"/>
              </a:rPr>
              <a:t>5</a:t>
            </a:r>
          </a:p>
        </p:txBody>
      </p:sp>
      <p:sp>
        <p:nvSpPr>
          <p:cNvPr id="45" name="TextBox 45"/>
          <p:cNvSpPr txBox="1"/>
          <p:nvPr/>
        </p:nvSpPr>
        <p:spPr>
          <a:xfrm>
            <a:off x="9977180" y="6059907"/>
            <a:ext cx="4845975" cy="564257"/>
          </a:xfrm>
          <a:prstGeom prst="rect">
            <a:avLst/>
          </a:prstGeom>
        </p:spPr>
        <p:txBody>
          <a:bodyPr lIns="0" tIns="0" rIns="0" bIns="0" rtlCol="0" anchor="t">
            <a:spAutoFit/>
          </a:bodyPr>
          <a:lstStyle/>
          <a:p>
            <a:pPr algn="just">
              <a:lnSpc>
                <a:spcPts val="4375"/>
              </a:lnSpc>
            </a:pPr>
            <a:r>
              <a:rPr lang="en-US" sz="3500" b="1" spc="-52" noProof="0" dirty="0">
                <a:solidFill>
                  <a:srgbClr val="372A28"/>
                </a:solidFill>
                <a:latin typeface="Prompt Bold"/>
                <a:ea typeface="Prompt Bold"/>
                <a:cs typeface="Prompt Bold"/>
                <a:sym typeface="Prompt Bold"/>
              </a:rPr>
              <a:t>Discussion </a:t>
            </a:r>
          </a:p>
        </p:txBody>
      </p:sp>
      <p:grpSp>
        <p:nvGrpSpPr>
          <p:cNvPr id="46" name="Group 46"/>
          <p:cNvGrpSpPr/>
          <p:nvPr/>
        </p:nvGrpSpPr>
        <p:grpSpPr>
          <a:xfrm>
            <a:off x="9188684" y="7387904"/>
            <a:ext cx="7045292" cy="857083"/>
            <a:chOff x="0" y="0"/>
            <a:chExt cx="1855550" cy="225734"/>
          </a:xfrm>
        </p:grpSpPr>
        <p:sp>
          <p:nvSpPr>
            <p:cNvPr id="47" name="Freeform 47"/>
            <p:cNvSpPr/>
            <p:nvPr/>
          </p:nvSpPr>
          <p:spPr>
            <a:xfrm>
              <a:off x="0" y="0"/>
              <a:ext cx="1855550" cy="225734"/>
            </a:xfrm>
            <a:custGeom>
              <a:avLst/>
              <a:gdLst/>
              <a:ahLst/>
              <a:cxnLst/>
              <a:rect l="l" t="t" r="r" b="b"/>
              <a:pathLst>
                <a:path w="1855550" h="225734">
                  <a:moveTo>
                    <a:pt x="10989" y="0"/>
                  </a:moveTo>
                  <a:lnTo>
                    <a:pt x="1844561" y="0"/>
                  </a:lnTo>
                  <a:cubicBezTo>
                    <a:pt x="1850630" y="0"/>
                    <a:pt x="1855550" y="4920"/>
                    <a:pt x="1855550" y="10989"/>
                  </a:cubicBezTo>
                  <a:lnTo>
                    <a:pt x="1855550" y="214745"/>
                  </a:lnTo>
                  <a:cubicBezTo>
                    <a:pt x="1855550" y="220814"/>
                    <a:pt x="1850630" y="225734"/>
                    <a:pt x="1844561" y="225734"/>
                  </a:cubicBezTo>
                  <a:lnTo>
                    <a:pt x="10989" y="225734"/>
                  </a:lnTo>
                  <a:cubicBezTo>
                    <a:pt x="4920" y="225734"/>
                    <a:pt x="0" y="220814"/>
                    <a:pt x="0" y="214745"/>
                  </a:cubicBezTo>
                  <a:lnTo>
                    <a:pt x="0" y="10989"/>
                  </a:lnTo>
                  <a:cubicBezTo>
                    <a:pt x="0" y="4920"/>
                    <a:pt x="4920" y="0"/>
                    <a:pt x="10989" y="0"/>
                  </a:cubicBezTo>
                  <a:close/>
                </a:path>
              </a:pathLst>
            </a:custGeom>
            <a:solidFill>
              <a:srgbClr val="38B6FF"/>
            </a:solidFill>
          </p:spPr>
          <p:txBody>
            <a:bodyPr/>
            <a:lstStyle/>
            <a:p>
              <a:endParaRPr lang="en-US" noProof="0" dirty="0"/>
            </a:p>
          </p:txBody>
        </p:sp>
        <p:sp>
          <p:nvSpPr>
            <p:cNvPr id="48" name="TextBox 48"/>
            <p:cNvSpPr txBox="1"/>
            <p:nvPr/>
          </p:nvSpPr>
          <p:spPr>
            <a:xfrm>
              <a:off x="0" y="0"/>
              <a:ext cx="1855550" cy="225734"/>
            </a:xfrm>
            <a:prstGeom prst="rect">
              <a:avLst/>
            </a:prstGeom>
          </p:spPr>
          <p:txBody>
            <a:bodyPr lIns="50800" tIns="50800" rIns="50800" bIns="50800" rtlCol="0" anchor="ctr"/>
            <a:lstStyle/>
            <a:p>
              <a:pPr algn="ctr">
                <a:lnSpc>
                  <a:spcPts val="2395"/>
                </a:lnSpc>
              </a:pPr>
              <a:endParaRPr lang="en-US" noProof="0" dirty="0"/>
            </a:p>
          </p:txBody>
        </p:sp>
      </p:grpSp>
      <p:grpSp>
        <p:nvGrpSpPr>
          <p:cNvPr id="49" name="Group 49"/>
          <p:cNvGrpSpPr/>
          <p:nvPr/>
        </p:nvGrpSpPr>
        <p:grpSpPr>
          <a:xfrm>
            <a:off x="8468904" y="7161007"/>
            <a:ext cx="1350191" cy="1250427"/>
            <a:chOff x="0" y="0"/>
            <a:chExt cx="613955" cy="568591"/>
          </a:xfrm>
        </p:grpSpPr>
        <p:sp>
          <p:nvSpPr>
            <p:cNvPr id="50" name="Freeform 50"/>
            <p:cNvSpPr/>
            <p:nvPr/>
          </p:nvSpPr>
          <p:spPr>
            <a:xfrm>
              <a:off x="0" y="0"/>
              <a:ext cx="613955" cy="568591"/>
            </a:xfrm>
            <a:custGeom>
              <a:avLst/>
              <a:gdLst/>
              <a:ahLst/>
              <a:cxnLst/>
              <a:rect l="l" t="t" r="r" b="b"/>
              <a:pathLst>
                <a:path w="613955" h="568591">
                  <a:moveTo>
                    <a:pt x="0" y="0"/>
                  </a:moveTo>
                  <a:lnTo>
                    <a:pt x="613955" y="0"/>
                  </a:lnTo>
                  <a:lnTo>
                    <a:pt x="613955" y="568591"/>
                  </a:lnTo>
                  <a:lnTo>
                    <a:pt x="0" y="568591"/>
                  </a:lnTo>
                  <a:close/>
                </a:path>
              </a:pathLst>
            </a:custGeom>
            <a:solidFill>
              <a:srgbClr val="000000"/>
            </a:solidFill>
          </p:spPr>
          <p:txBody>
            <a:bodyPr/>
            <a:lstStyle/>
            <a:p>
              <a:endParaRPr lang="en-US" noProof="0" dirty="0"/>
            </a:p>
          </p:txBody>
        </p:sp>
        <p:sp>
          <p:nvSpPr>
            <p:cNvPr id="51" name="TextBox 51"/>
            <p:cNvSpPr txBox="1"/>
            <p:nvPr/>
          </p:nvSpPr>
          <p:spPr>
            <a:xfrm>
              <a:off x="0" y="0"/>
              <a:ext cx="613955" cy="568591"/>
            </a:xfrm>
            <a:prstGeom prst="rect">
              <a:avLst/>
            </a:prstGeom>
          </p:spPr>
          <p:txBody>
            <a:bodyPr lIns="50800" tIns="50800" rIns="50800" bIns="50800" rtlCol="0" anchor="ctr"/>
            <a:lstStyle/>
            <a:p>
              <a:pPr algn="ctr">
                <a:lnSpc>
                  <a:spcPts val="2395"/>
                </a:lnSpc>
              </a:pPr>
              <a:endParaRPr lang="en-US" noProof="0" dirty="0"/>
            </a:p>
          </p:txBody>
        </p:sp>
      </p:grpSp>
      <p:grpSp>
        <p:nvGrpSpPr>
          <p:cNvPr id="52" name="Group 52"/>
          <p:cNvGrpSpPr/>
          <p:nvPr/>
        </p:nvGrpSpPr>
        <p:grpSpPr>
          <a:xfrm>
            <a:off x="9188684" y="8800933"/>
            <a:ext cx="7045292" cy="806241"/>
            <a:chOff x="0" y="0"/>
            <a:chExt cx="1855550" cy="212343"/>
          </a:xfrm>
        </p:grpSpPr>
        <p:sp>
          <p:nvSpPr>
            <p:cNvPr id="53" name="Freeform 53"/>
            <p:cNvSpPr/>
            <p:nvPr/>
          </p:nvSpPr>
          <p:spPr>
            <a:xfrm>
              <a:off x="0" y="0"/>
              <a:ext cx="1855550" cy="212343"/>
            </a:xfrm>
            <a:custGeom>
              <a:avLst/>
              <a:gdLst/>
              <a:ahLst/>
              <a:cxnLst/>
              <a:rect l="l" t="t" r="r" b="b"/>
              <a:pathLst>
                <a:path w="1855550" h="212343">
                  <a:moveTo>
                    <a:pt x="10989" y="0"/>
                  </a:moveTo>
                  <a:lnTo>
                    <a:pt x="1844561" y="0"/>
                  </a:lnTo>
                  <a:cubicBezTo>
                    <a:pt x="1850630" y="0"/>
                    <a:pt x="1855550" y="4920"/>
                    <a:pt x="1855550" y="10989"/>
                  </a:cubicBezTo>
                  <a:lnTo>
                    <a:pt x="1855550" y="201355"/>
                  </a:lnTo>
                  <a:cubicBezTo>
                    <a:pt x="1855550" y="207423"/>
                    <a:pt x="1850630" y="212343"/>
                    <a:pt x="1844561" y="212343"/>
                  </a:cubicBezTo>
                  <a:lnTo>
                    <a:pt x="10989" y="212343"/>
                  </a:lnTo>
                  <a:cubicBezTo>
                    <a:pt x="4920" y="212343"/>
                    <a:pt x="0" y="207423"/>
                    <a:pt x="0" y="201355"/>
                  </a:cubicBezTo>
                  <a:lnTo>
                    <a:pt x="0" y="10989"/>
                  </a:lnTo>
                  <a:cubicBezTo>
                    <a:pt x="0" y="4920"/>
                    <a:pt x="4920" y="0"/>
                    <a:pt x="10989" y="0"/>
                  </a:cubicBezTo>
                  <a:close/>
                </a:path>
              </a:pathLst>
            </a:custGeom>
            <a:solidFill>
              <a:srgbClr val="38B6FF"/>
            </a:solidFill>
          </p:spPr>
          <p:txBody>
            <a:bodyPr/>
            <a:lstStyle/>
            <a:p>
              <a:endParaRPr lang="en-US" noProof="0" dirty="0"/>
            </a:p>
          </p:txBody>
        </p:sp>
        <p:sp>
          <p:nvSpPr>
            <p:cNvPr id="54" name="TextBox 54"/>
            <p:cNvSpPr txBox="1"/>
            <p:nvPr/>
          </p:nvSpPr>
          <p:spPr>
            <a:xfrm>
              <a:off x="0" y="0"/>
              <a:ext cx="1855550" cy="212343"/>
            </a:xfrm>
            <a:prstGeom prst="rect">
              <a:avLst/>
            </a:prstGeom>
          </p:spPr>
          <p:txBody>
            <a:bodyPr lIns="50800" tIns="50800" rIns="50800" bIns="50800" rtlCol="0" anchor="ctr"/>
            <a:lstStyle/>
            <a:p>
              <a:pPr algn="ctr">
                <a:lnSpc>
                  <a:spcPts val="2395"/>
                </a:lnSpc>
              </a:pPr>
              <a:endParaRPr lang="en-US" noProof="0" dirty="0"/>
            </a:p>
          </p:txBody>
        </p:sp>
      </p:grpSp>
      <p:sp>
        <p:nvSpPr>
          <p:cNvPr id="55" name="TextBox 55"/>
          <p:cNvSpPr txBox="1"/>
          <p:nvPr/>
        </p:nvSpPr>
        <p:spPr>
          <a:xfrm>
            <a:off x="8248241" y="7329116"/>
            <a:ext cx="1791517" cy="915871"/>
          </a:xfrm>
          <a:prstGeom prst="rect">
            <a:avLst/>
          </a:prstGeom>
        </p:spPr>
        <p:txBody>
          <a:bodyPr lIns="0" tIns="0" rIns="0" bIns="0" rtlCol="0" anchor="t">
            <a:spAutoFit/>
          </a:bodyPr>
          <a:lstStyle/>
          <a:p>
            <a:pPr algn="ctr">
              <a:lnSpc>
                <a:spcPts val="7210"/>
              </a:lnSpc>
            </a:pPr>
            <a:r>
              <a:rPr lang="en-US" sz="5768" noProof="0" dirty="0">
                <a:solidFill>
                  <a:srgbClr val="FFFFFF"/>
                </a:solidFill>
                <a:latin typeface="Anton"/>
                <a:ea typeface="Anton"/>
                <a:cs typeface="Anton"/>
                <a:sym typeface="Anton"/>
              </a:rPr>
              <a:t>6</a:t>
            </a:r>
          </a:p>
        </p:txBody>
      </p:sp>
      <p:grpSp>
        <p:nvGrpSpPr>
          <p:cNvPr id="56" name="Group 56"/>
          <p:cNvGrpSpPr/>
          <p:nvPr/>
        </p:nvGrpSpPr>
        <p:grpSpPr>
          <a:xfrm>
            <a:off x="8468904" y="8542221"/>
            <a:ext cx="1350191" cy="1250427"/>
            <a:chOff x="0" y="0"/>
            <a:chExt cx="613955" cy="568591"/>
          </a:xfrm>
        </p:grpSpPr>
        <p:sp>
          <p:nvSpPr>
            <p:cNvPr id="57" name="Freeform 57"/>
            <p:cNvSpPr/>
            <p:nvPr/>
          </p:nvSpPr>
          <p:spPr>
            <a:xfrm>
              <a:off x="0" y="0"/>
              <a:ext cx="613955" cy="568591"/>
            </a:xfrm>
            <a:custGeom>
              <a:avLst/>
              <a:gdLst/>
              <a:ahLst/>
              <a:cxnLst/>
              <a:rect l="l" t="t" r="r" b="b"/>
              <a:pathLst>
                <a:path w="613955" h="568591">
                  <a:moveTo>
                    <a:pt x="0" y="0"/>
                  </a:moveTo>
                  <a:lnTo>
                    <a:pt x="613955" y="0"/>
                  </a:lnTo>
                  <a:lnTo>
                    <a:pt x="613955" y="568591"/>
                  </a:lnTo>
                  <a:lnTo>
                    <a:pt x="0" y="568591"/>
                  </a:lnTo>
                  <a:close/>
                </a:path>
              </a:pathLst>
            </a:custGeom>
            <a:solidFill>
              <a:srgbClr val="000000"/>
            </a:solidFill>
          </p:spPr>
          <p:txBody>
            <a:bodyPr/>
            <a:lstStyle/>
            <a:p>
              <a:endParaRPr lang="en-US" noProof="0" dirty="0"/>
            </a:p>
          </p:txBody>
        </p:sp>
        <p:sp>
          <p:nvSpPr>
            <p:cNvPr id="58" name="TextBox 58"/>
            <p:cNvSpPr txBox="1"/>
            <p:nvPr/>
          </p:nvSpPr>
          <p:spPr>
            <a:xfrm>
              <a:off x="0" y="0"/>
              <a:ext cx="613955" cy="568591"/>
            </a:xfrm>
            <a:prstGeom prst="rect">
              <a:avLst/>
            </a:prstGeom>
          </p:spPr>
          <p:txBody>
            <a:bodyPr lIns="50800" tIns="50800" rIns="50800" bIns="50800" rtlCol="0" anchor="ctr"/>
            <a:lstStyle/>
            <a:p>
              <a:pPr algn="ctr">
                <a:lnSpc>
                  <a:spcPts val="2395"/>
                </a:lnSpc>
              </a:pPr>
              <a:endParaRPr lang="en-US" noProof="0" dirty="0"/>
            </a:p>
          </p:txBody>
        </p:sp>
      </p:grpSp>
      <p:sp>
        <p:nvSpPr>
          <p:cNvPr id="59" name="TextBox 59"/>
          <p:cNvSpPr txBox="1"/>
          <p:nvPr/>
        </p:nvSpPr>
        <p:spPr>
          <a:xfrm>
            <a:off x="10039759" y="7541810"/>
            <a:ext cx="5446316" cy="539747"/>
          </a:xfrm>
          <a:prstGeom prst="rect">
            <a:avLst/>
          </a:prstGeom>
        </p:spPr>
        <p:txBody>
          <a:bodyPr lIns="0" tIns="0" rIns="0" bIns="0" rtlCol="0" anchor="t">
            <a:spAutoFit/>
          </a:bodyPr>
          <a:lstStyle/>
          <a:p>
            <a:pPr algn="just">
              <a:lnSpc>
                <a:spcPts val="4375"/>
              </a:lnSpc>
            </a:pPr>
            <a:r>
              <a:rPr lang="en-US" sz="3500" b="1" spc="-52" noProof="0" dirty="0">
                <a:solidFill>
                  <a:srgbClr val="372A28"/>
                </a:solidFill>
                <a:latin typeface="Prompt Bold"/>
                <a:ea typeface="Prompt Bold"/>
                <a:cs typeface="Prompt Bold"/>
                <a:sym typeface="Prompt Bold"/>
              </a:rPr>
              <a:t>Conclusion &amp; Next steps</a:t>
            </a:r>
          </a:p>
        </p:txBody>
      </p:sp>
      <p:sp>
        <p:nvSpPr>
          <p:cNvPr id="60" name="TextBox 60"/>
          <p:cNvSpPr txBox="1"/>
          <p:nvPr/>
        </p:nvSpPr>
        <p:spPr>
          <a:xfrm>
            <a:off x="10084442" y="8892799"/>
            <a:ext cx="4845975" cy="539747"/>
          </a:xfrm>
          <a:prstGeom prst="rect">
            <a:avLst/>
          </a:prstGeom>
        </p:spPr>
        <p:txBody>
          <a:bodyPr lIns="0" tIns="0" rIns="0" bIns="0" rtlCol="0" anchor="t">
            <a:spAutoFit/>
          </a:bodyPr>
          <a:lstStyle/>
          <a:p>
            <a:pPr algn="just">
              <a:lnSpc>
                <a:spcPts val="4375"/>
              </a:lnSpc>
            </a:pPr>
            <a:r>
              <a:rPr lang="en-US" sz="3500" b="1" spc="-52" noProof="0" dirty="0">
                <a:solidFill>
                  <a:srgbClr val="372A28"/>
                </a:solidFill>
                <a:latin typeface="Prompt Bold"/>
                <a:ea typeface="Prompt Bold"/>
                <a:cs typeface="Prompt Bold"/>
                <a:sym typeface="Prompt Bold"/>
              </a:rPr>
              <a:t>Reference</a:t>
            </a:r>
          </a:p>
        </p:txBody>
      </p:sp>
      <p:sp>
        <p:nvSpPr>
          <p:cNvPr id="61" name="TextBox 61"/>
          <p:cNvSpPr txBox="1"/>
          <p:nvPr/>
        </p:nvSpPr>
        <p:spPr>
          <a:xfrm>
            <a:off x="8185663" y="8792236"/>
            <a:ext cx="1791517" cy="915871"/>
          </a:xfrm>
          <a:prstGeom prst="rect">
            <a:avLst/>
          </a:prstGeom>
        </p:spPr>
        <p:txBody>
          <a:bodyPr lIns="0" tIns="0" rIns="0" bIns="0" rtlCol="0" anchor="t">
            <a:spAutoFit/>
          </a:bodyPr>
          <a:lstStyle/>
          <a:p>
            <a:pPr algn="ctr">
              <a:lnSpc>
                <a:spcPts val="7210"/>
              </a:lnSpc>
            </a:pPr>
            <a:r>
              <a:rPr lang="en-US" sz="5768" noProof="0" dirty="0">
                <a:solidFill>
                  <a:srgbClr val="FFFFFF"/>
                </a:solidFill>
                <a:latin typeface="Anton"/>
                <a:ea typeface="Anton"/>
                <a:cs typeface="Anton"/>
                <a:sym typeface="Anton"/>
              </a:rPr>
              <a:t>7</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8854" b="-78854"/>
            </a:stretch>
          </a:blipFill>
        </p:spPr>
        <p:txBody>
          <a:bodyPr/>
          <a:lstStyle/>
          <a:p>
            <a:endParaRPr lang="en-US" noProof="0" dirty="0"/>
          </a:p>
        </p:txBody>
      </p:sp>
      <p:sp>
        <p:nvSpPr>
          <p:cNvPr id="3" name="Freeform 3"/>
          <p:cNvSpPr/>
          <p:nvPr/>
        </p:nvSpPr>
        <p:spPr>
          <a:xfrm>
            <a:off x="-394801" y="-206366"/>
            <a:ext cx="3743287" cy="3743287"/>
          </a:xfrm>
          <a:custGeom>
            <a:avLst/>
            <a:gdLst/>
            <a:ahLst/>
            <a:cxnLst/>
            <a:rect l="l" t="t" r="r" b="b"/>
            <a:pathLst>
              <a:path w="3743287" h="3743287">
                <a:moveTo>
                  <a:pt x="0" y="0"/>
                </a:moveTo>
                <a:lnTo>
                  <a:pt x="3743287" y="0"/>
                </a:lnTo>
                <a:lnTo>
                  <a:pt x="3743287" y="3743286"/>
                </a:lnTo>
                <a:lnTo>
                  <a:pt x="0" y="374328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4" name="Freeform 4"/>
          <p:cNvSpPr/>
          <p:nvPr/>
        </p:nvSpPr>
        <p:spPr>
          <a:xfrm flipH="1" flipV="1">
            <a:off x="14710703" y="6481310"/>
            <a:ext cx="3969333" cy="3969333"/>
          </a:xfrm>
          <a:custGeom>
            <a:avLst/>
            <a:gdLst/>
            <a:ahLst/>
            <a:cxnLst/>
            <a:rect l="l" t="t" r="r" b="b"/>
            <a:pathLst>
              <a:path w="3969333" h="3969333">
                <a:moveTo>
                  <a:pt x="3969333" y="3969332"/>
                </a:moveTo>
                <a:lnTo>
                  <a:pt x="0" y="3969332"/>
                </a:lnTo>
                <a:lnTo>
                  <a:pt x="0" y="0"/>
                </a:lnTo>
                <a:lnTo>
                  <a:pt x="3969333" y="0"/>
                </a:lnTo>
                <a:lnTo>
                  <a:pt x="3969333" y="3969332"/>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5" name="TextBox 5"/>
          <p:cNvSpPr txBox="1"/>
          <p:nvPr/>
        </p:nvSpPr>
        <p:spPr>
          <a:xfrm>
            <a:off x="5299197" y="112829"/>
            <a:ext cx="7689605" cy="915871"/>
          </a:xfrm>
          <a:prstGeom prst="rect">
            <a:avLst/>
          </a:prstGeom>
        </p:spPr>
        <p:txBody>
          <a:bodyPr lIns="0" tIns="0" rIns="0" bIns="0" rtlCol="0" anchor="t">
            <a:spAutoFit/>
          </a:bodyPr>
          <a:lstStyle/>
          <a:p>
            <a:pPr algn="ctr">
              <a:lnSpc>
                <a:spcPts val="7210"/>
              </a:lnSpc>
            </a:pPr>
            <a:r>
              <a:rPr lang="en-US" sz="5768" noProof="0" dirty="0">
                <a:solidFill>
                  <a:srgbClr val="433831"/>
                </a:solidFill>
                <a:latin typeface="Anton"/>
                <a:ea typeface="Anton"/>
                <a:cs typeface="Anton"/>
                <a:sym typeface="Anton"/>
              </a:rPr>
              <a:t>Introduction &amp; Rational</a:t>
            </a:r>
          </a:p>
        </p:txBody>
      </p:sp>
      <p:sp>
        <p:nvSpPr>
          <p:cNvPr id="6" name="TextBox 6"/>
          <p:cNvSpPr txBox="1"/>
          <p:nvPr/>
        </p:nvSpPr>
        <p:spPr>
          <a:xfrm>
            <a:off x="1476842" y="1459022"/>
            <a:ext cx="15463184" cy="7667062"/>
          </a:xfrm>
          <a:prstGeom prst="rect">
            <a:avLst/>
          </a:prstGeom>
        </p:spPr>
        <p:txBody>
          <a:bodyPr lIns="0" tIns="0" rIns="0" bIns="0" rtlCol="0" anchor="t">
            <a:spAutoFit/>
          </a:bodyPr>
          <a:lstStyle/>
          <a:p>
            <a:pPr marL="548283" lvl="1" indent="-274142" algn="just">
              <a:lnSpc>
                <a:spcPts val="3809"/>
              </a:lnSpc>
              <a:buFont typeface="Arial"/>
              <a:buChar char="•"/>
            </a:pPr>
            <a:r>
              <a:rPr lang="en-US" sz="2539" noProof="0" dirty="0">
                <a:solidFill>
                  <a:srgbClr val="000000"/>
                </a:solidFill>
                <a:latin typeface="Prompt"/>
                <a:ea typeface="Prompt"/>
                <a:cs typeface="Prompt"/>
                <a:sym typeface="Prompt"/>
              </a:rPr>
              <a:t>Soils are globally critical for food security, water regulation, and carbon storage; when soils degrade, yields and resilience drop (FAO, 2015; Karlen, 2019; Skivington, 2025).</a:t>
            </a:r>
          </a:p>
          <a:p>
            <a:pPr algn="just">
              <a:lnSpc>
                <a:spcPts val="3809"/>
              </a:lnSpc>
            </a:pPr>
            <a:endParaRPr lang="en-US" sz="2539" noProof="0" dirty="0">
              <a:solidFill>
                <a:srgbClr val="000000"/>
              </a:solidFill>
              <a:latin typeface="Prompt"/>
              <a:ea typeface="Prompt"/>
              <a:cs typeface="Prompt"/>
              <a:sym typeface="Prompt"/>
            </a:endParaRPr>
          </a:p>
          <a:p>
            <a:pPr marL="548283" lvl="1" indent="-274142" algn="just">
              <a:lnSpc>
                <a:spcPts val="3809"/>
              </a:lnSpc>
              <a:buFont typeface="Arial"/>
              <a:buChar char="•"/>
            </a:pPr>
            <a:r>
              <a:rPr lang="en-US" sz="2539" noProof="0" dirty="0">
                <a:solidFill>
                  <a:srgbClr val="000000"/>
                </a:solidFill>
                <a:latin typeface="Prompt"/>
                <a:ea typeface="Prompt"/>
                <a:cs typeface="Prompt"/>
                <a:sym typeface="Prompt"/>
              </a:rPr>
              <a:t>SIDS face amplified pressures (limited arable land, steep terrain, climate stress, high input costs), making sustainable soil management a development priority (Savarala, 2024; Ewing-Chow, 2024).</a:t>
            </a:r>
          </a:p>
          <a:p>
            <a:pPr algn="just">
              <a:lnSpc>
                <a:spcPts val="3809"/>
              </a:lnSpc>
            </a:pPr>
            <a:endParaRPr lang="en-US" sz="2539" noProof="0" dirty="0">
              <a:solidFill>
                <a:srgbClr val="000000"/>
              </a:solidFill>
              <a:latin typeface="Prompt"/>
              <a:ea typeface="Prompt"/>
              <a:cs typeface="Prompt"/>
              <a:sym typeface="Prompt"/>
            </a:endParaRPr>
          </a:p>
          <a:p>
            <a:pPr marL="548283" lvl="1" indent="-274142" algn="just">
              <a:lnSpc>
                <a:spcPts val="3809"/>
              </a:lnSpc>
              <a:buFont typeface="Arial"/>
              <a:buChar char="•"/>
            </a:pPr>
            <a:r>
              <a:rPr lang="en-US" sz="2539" noProof="0" dirty="0">
                <a:solidFill>
                  <a:srgbClr val="000000"/>
                </a:solidFill>
                <a:latin typeface="Prompt"/>
                <a:ea typeface="Prompt"/>
                <a:cs typeface="Prompt"/>
                <a:sym typeface="Prompt"/>
              </a:rPr>
              <a:t>In St. Vincent and the Grenadines, many soils are acidic due to volcanic parent materials and long-term fertiliser-intensive farming (Ministry of Agriculture, 2002; SVG Ministry of Tourism, 2025; Taiwan Republic of China, 2018). This acidity reduces nutrient availability and fertiliser efficiency, and increasing costs for farmers (FAO, 2015; Karlen, 2019).</a:t>
            </a:r>
          </a:p>
          <a:p>
            <a:pPr algn="just">
              <a:lnSpc>
                <a:spcPts val="3809"/>
              </a:lnSpc>
            </a:pPr>
            <a:endParaRPr lang="en-US" sz="2539" noProof="0" dirty="0">
              <a:solidFill>
                <a:srgbClr val="000000"/>
              </a:solidFill>
              <a:latin typeface="Prompt"/>
              <a:ea typeface="Prompt"/>
              <a:cs typeface="Prompt"/>
              <a:sym typeface="Prompt"/>
            </a:endParaRPr>
          </a:p>
          <a:p>
            <a:pPr marL="548283" lvl="1" indent="-274142" algn="just">
              <a:lnSpc>
                <a:spcPts val="3809"/>
              </a:lnSpc>
              <a:buFont typeface="Arial"/>
              <a:buChar char="•"/>
            </a:pPr>
            <a:r>
              <a:rPr lang="en-US" sz="2539" noProof="0" dirty="0">
                <a:solidFill>
                  <a:srgbClr val="000000"/>
                </a:solidFill>
                <a:latin typeface="Prompt"/>
                <a:ea typeface="Prompt"/>
                <a:cs typeface="Prompt"/>
                <a:sym typeface="Prompt"/>
              </a:rPr>
              <a:t>Purpose of this research: To test liming and organic inputs to identify sustainable ways to improve soil function and crop performance in SVG, while also evaluating whether providing credible local evidence can shift farmer </a:t>
            </a:r>
            <a:r>
              <a:rPr lang="en-US" sz="2539" noProof="0" dirty="0" err="1">
                <a:solidFill>
                  <a:srgbClr val="000000"/>
                </a:solidFill>
                <a:latin typeface="Prompt"/>
                <a:ea typeface="Prompt"/>
                <a:cs typeface="Prompt"/>
                <a:sym typeface="Prompt"/>
              </a:rPr>
              <a:t>behaviour</a:t>
            </a:r>
            <a:r>
              <a:rPr lang="en-US" sz="2539" noProof="0" dirty="0">
                <a:solidFill>
                  <a:srgbClr val="000000"/>
                </a:solidFill>
                <a:latin typeface="Prompt"/>
                <a:ea typeface="Prompt"/>
                <a:cs typeface="Prompt"/>
                <a:sym typeface="Prompt"/>
              </a:rPr>
              <a:t> of farmers (Maurya, 2020; Desai, 2024; Guadarrama, 2024; Rogers, 2003; Ajzen, 1991).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8854" b="-78854"/>
            </a:stretch>
          </a:blipFill>
        </p:spPr>
        <p:txBody>
          <a:bodyPr/>
          <a:lstStyle/>
          <a:p>
            <a:endParaRPr lang="en-US" noProof="0" dirty="0"/>
          </a:p>
        </p:txBody>
      </p:sp>
      <p:sp>
        <p:nvSpPr>
          <p:cNvPr id="3" name="TextBox 3"/>
          <p:cNvSpPr txBox="1"/>
          <p:nvPr/>
        </p:nvSpPr>
        <p:spPr>
          <a:xfrm>
            <a:off x="6119290" y="100215"/>
            <a:ext cx="6323940" cy="805381"/>
          </a:xfrm>
          <a:prstGeom prst="rect">
            <a:avLst/>
          </a:prstGeom>
        </p:spPr>
        <p:txBody>
          <a:bodyPr lIns="0" tIns="0" rIns="0" bIns="0" rtlCol="0" anchor="t">
            <a:spAutoFit/>
          </a:bodyPr>
          <a:lstStyle/>
          <a:p>
            <a:pPr algn="l">
              <a:lnSpc>
                <a:spcPts val="6460"/>
              </a:lnSpc>
            </a:pPr>
            <a:r>
              <a:rPr lang="en-US" sz="5168" noProof="0" dirty="0">
                <a:solidFill>
                  <a:srgbClr val="433831"/>
                </a:solidFill>
                <a:latin typeface="Anton"/>
                <a:ea typeface="Anton"/>
                <a:cs typeface="Anton"/>
                <a:sym typeface="Anton"/>
              </a:rPr>
              <a:t>Aims and Objectives</a:t>
            </a:r>
          </a:p>
        </p:txBody>
      </p:sp>
      <p:sp>
        <p:nvSpPr>
          <p:cNvPr id="4" name="TextBox 4"/>
          <p:cNvSpPr txBox="1"/>
          <p:nvPr/>
        </p:nvSpPr>
        <p:spPr>
          <a:xfrm>
            <a:off x="842280" y="896071"/>
            <a:ext cx="15361502" cy="11221021"/>
          </a:xfrm>
          <a:prstGeom prst="rect">
            <a:avLst/>
          </a:prstGeom>
        </p:spPr>
        <p:txBody>
          <a:bodyPr lIns="0" tIns="0" rIns="0" bIns="0" rtlCol="0" anchor="t">
            <a:spAutoFit/>
          </a:bodyPr>
          <a:lstStyle/>
          <a:p>
            <a:pPr algn="just">
              <a:lnSpc>
                <a:spcPts val="3456"/>
              </a:lnSpc>
            </a:pPr>
            <a:r>
              <a:rPr lang="en-US" sz="2764" b="1" spc="-41" noProof="0" dirty="0">
                <a:solidFill>
                  <a:srgbClr val="372A28"/>
                </a:solidFill>
                <a:latin typeface="Prompt Bold"/>
                <a:ea typeface="Prompt Bold"/>
                <a:cs typeface="Prompt Bold"/>
                <a:sym typeface="Prompt Bold"/>
              </a:rPr>
              <a:t>Aim: </a:t>
            </a:r>
          </a:p>
          <a:p>
            <a:pPr algn="just">
              <a:lnSpc>
                <a:spcPts val="3456"/>
              </a:lnSpc>
            </a:pPr>
            <a:endParaRPr lang="en-US" sz="2764" b="1" spc="-41" noProof="0" dirty="0">
              <a:solidFill>
                <a:srgbClr val="372A28"/>
              </a:solidFill>
              <a:latin typeface="Prompt Bold"/>
              <a:ea typeface="Prompt Bold"/>
              <a:cs typeface="Prompt Bold"/>
              <a:sym typeface="Prompt Bold"/>
            </a:endParaRPr>
          </a:p>
          <a:p>
            <a:pPr marL="596962" lvl="1" indent="-298481" algn="just">
              <a:lnSpc>
                <a:spcPts val="3456"/>
              </a:lnSpc>
              <a:buFont typeface="Arial"/>
              <a:buChar char="•"/>
            </a:pPr>
            <a:r>
              <a:rPr lang="en-US" sz="2764" spc="-41" noProof="0" dirty="0">
                <a:solidFill>
                  <a:srgbClr val="372A28"/>
                </a:solidFill>
                <a:latin typeface="Prompt"/>
                <a:ea typeface="Prompt"/>
                <a:cs typeface="Prompt"/>
                <a:sym typeface="Prompt"/>
              </a:rPr>
              <a:t>Assess the effect of soil </a:t>
            </a:r>
            <a:r>
              <a:rPr lang="en-GB" sz="2764" spc="-41" noProof="0" dirty="0">
                <a:solidFill>
                  <a:srgbClr val="372A28"/>
                </a:solidFill>
                <a:latin typeface="Prompt"/>
                <a:ea typeface="Prompt"/>
                <a:cs typeface="Prompt"/>
                <a:sym typeface="Prompt"/>
              </a:rPr>
              <a:t>neutralisation</a:t>
            </a:r>
            <a:r>
              <a:rPr lang="en-US" sz="2764" spc="-41" noProof="0" dirty="0">
                <a:solidFill>
                  <a:srgbClr val="372A28"/>
                </a:solidFill>
                <a:latin typeface="Prompt"/>
                <a:ea typeface="Prompt"/>
                <a:cs typeface="Prompt"/>
                <a:sym typeface="Prompt"/>
              </a:rPr>
              <a:t> (liming) and organic fertiliser on lettuce (Lactuca sativa) yield and quality in SVG by comparing four treatments (</a:t>
            </a:r>
            <a:r>
              <a:rPr lang="en-US" sz="2764" spc="-41" noProof="0" dirty="0">
                <a:solidFill>
                  <a:srgbClr val="017C2E"/>
                </a:solidFill>
                <a:latin typeface="Prompt"/>
                <a:ea typeface="Prompt"/>
                <a:cs typeface="Prompt"/>
                <a:sym typeface="Prompt"/>
              </a:rPr>
              <a:t>limed soil + Organic fertiliser</a:t>
            </a:r>
            <a:r>
              <a:rPr lang="en-US" sz="2764" spc="-41" noProof="0" dirty="0">
                <a:solidFill>
                  <a:srgbClr val="372A28"/>
                </a:solidFill>
                <a:latin typeface="Prompt"/>
                <a:ea typeface="Prompt"/>
                <a:cs typeface="Prompt"/>
                <a:sym typeface="Prompt"/>
              </a:rPr>
              <a:t>, </a:t>
            </a:r>
            <a:r>
              <a:rPr lang="en-US" sz="2764" spc="-41" noProof="0" dirty="0">
                <a:solidFill>
                  <a:srgbClr val="0E1BCD"/>
                </a:solidFill>
                <a:latin typeface="Prompt"/>
                <a:ea typeface="Prompt"/>
                <a:cs typeface="Prompt"/>
                <a:sym typeface="Prompt"/>
              </a:rPr>
              <a:t>Limed soil + inorganic fertiliser,</a:t>
            </a:r>
            <a:r>
              <a:rPr lang="en-US" sz="2764" spc="-41" noProof="0" dirty="0">
                <a:solidFill>
                  <a:srgbClr val="372A28"/>
                </a:solidFill>
                <a:latin typeface="Prompt"/>
                <a:ea typeface="Prompt"/>
                <a:cs typeface="Prompt"/>
                <a:sym typeface="Prompt"/>
              </a:rPr>
              <a:t> </a:t>
            </a:r>
            <a:r>
              <a:rPr lang="en-US" sz="2764" spc="-41" noProof="0" dirty="0">
                <a:solidFill>
                  <a:srgbClr val="FF751F"/>
                </a:solidFill>
                <a:latin typeface="Prompt"/>
                <a:ea typeface="Prompt"/>
                <a:cs typeface="Prompt"/>
                <a:sym typeface="Prompt"/>
              </a:rPr>
              <a:t>Acidic + Organic</a:t>
            </a:r>
            <a:r>
              <a:rPr lang="en-US" sz="2764" spc="-41" noProof="0" dirty="0">
                <a:solidFill>
                  <a:srgbClr val="372A28"/>
                </a:solidFill>
                <a:latin typeface="Prompt"/>
                <a:ea typeface="Prompt"/>
                <a:cs typeface="Prompt"/>
                <a:sym typeface="Prompt"/>
              </a:rPr>
              <a:t> and </a:t>
            </a:r>
            <a:r>
              <a:rPr lang="en-US" sz="2764" spc="-41" noProof="0" dirty="0">
                <a:solidFill>
                  <a:srgbClr val="FF3131"/>
                </a:solidFill>
                <a:latin typeface="Prompt"/>
                <a:ea typeface="Prompt"/>
                <a:cs typeface="Prompt"/>
                <a:sym typeface="Prompt"/>
              </a:rPr>
              <a:t>Acidic + Inorganic</a:t>
            </a:r>
            <a:r>
              <a:rPr lang="en-US" sz="2764" spc="-41" noProof="0" dirty="0">
                <a:solidFill>
                  <a:srgbClr val="372A28"/>
                </a:solidFill>
                <a:latin typeface="Prompt"/>
                <a:ea typeface="Prompt"/>
                <a:cs typeface="Prompt"/>
                <a:sym typeface="Prompt"/>
              </a:rPr>
              <a:t>), and evaluate whether presenting these findings influences local farmers’ willingness to adopt soil </a:t>
            </a:r>
            <a:r>
              <a:rPr lang="en-US" sz="2764" spc="-41" noProof="0" dirty="0" err="1">
                <a:solidFill>
                  <a:srgbClr val="372A28"/>
                </a:solidFill>
                <a:latin typeface="Prompt"/>
                <a:ea typeface="Prompt"/>
                <a:cs typeface="Prompt"/>
                <a:sym typeface="Prompt"/>
              </a:rPr>
              <a:t>neutralisation</a:t>
            </a:r>
            <a:r>
              <a:rPr lang="en-US" sz="2764" spc="-41" noProof="0" dirty="0">
                <a:solidFill>
                  <a:srgbClr val="372A28"/>
                </a:solidFill>
                <a:latin typeface="Prompt"/>
                <a:ea typeface="Prompt"/>
                <a:cs typeface="Prompt"/>
                <a:sym typeface="Prompt"/>
              </a:rPr>
              <a:t> and organic fertiliser.</a:t>
            </a:r>
          </a:p>
          <a:p>
            <a:pPr algn="just">
              <a:lnSpc>
                <a:spcPts val="3456"/>
              </a:lnSpc>
            </a:pPr>
            <a:endParaRPr lang="en-US" sz="2764" spc="-41" noProof="0" dirty="0">
              <a:solidFill>
                <a:srgbClr val="372A28"/>
              </a:solidFill>
              <a:latin typeface="Prompt"/>
              <a:ea typeface="Prompt"/>
              <a:cs typeface="Prompt"/>
              <a:sym typeface="Prompt"/>
            </a:endParaRPr>
          </a:p>
          <a:p>
            <a:pPr algn="just">
              <a:lnSpc>
                <a:spcPts val="3456"/>
              </a:lnSpc>
            </a:pPr>
            <a:r>
              <a:rPr lang="en-US" sz="2764" b="1" spc="-41" noProof="0" dirty="0">
                <a:solidFill>
                  <a:srgbClr val="372A28"/>
                </a:solidFill>
                <a:latin typeface="Prompt Bold"/>
                <a:ea typeface="Prompt Bold"/>
                <a:cs typeface="Prompt Bold"/>
                <a:sym typeface="Prompt Bold"/>
              </a:rPr>
              <a:t>Objectives: </a:t>
            </a:r>
          </a:p>
          <a:p>
            <a:pPr algn="just">
              <a:lnSpc>
                <a:spcPts val="3456"/>
              </a:lnSpc>
            </a:pPr>
            <a:endParaRPr lang="en-US" sz="2764" b="1" spc="-41" noProof="0" dirty="0">
              <a:solidFill>
                <a:srgbClr val="372A28"/>
              </a:solidFill>
              <a:latin typeface="Prompt Bold"/>
              <a:ea typeface="Prompt Bold"/>
              <a:cs typeface="Prompt Bold"/>
              <a:sym typeface="Prompt Bold"/>
            </a:endParaRPr>
          </a:p>
          <a:p>
            <a:pPr marL="596962" lvl="1" indent="-298481" algn="just">
              <a:lnSpc>
                <a:spcPts val="3456"/>
              </a:lnSpc>
              <a:buFont typeface="Arial"/>
              <a:buChar char="•"/>
            </a:pPr>
            <a:r>
              <a:rPr lang="en-US" sz="2764" spc="-41" noProof="0" dirty="0">
                <a:solidFill>
                  <a:srgbClr val="372A28"/>
                </a:solidFill>
                <a:latin typeface="Prompt"/>
                <a:ea typeface="Prompt"/>
                <a:cs typeface="Prompt"/>
                <a:sym typeface="Prompt"/>
              </a:rPr>
              <a:t>Controlled experiment: Comparing the </a:t>
            </a:r>
            <a:r>
              <a:rPr lang="en-US" sz="2764" spc="-41" dirty="0">
                <a:solidFill>
                  <a:srgbClr val="372A28"/>
                </a:solidFill>
                <a:latin typeface="Prompt"/>
                <a:ea typeface="Prompt"/>
                <a:cs typeface="Prompt"/>
                <a:sym typeface="Prompt"/>
              </a:rPr>
              <a:t>four </a:t>
            </a:r>
            <a:r>
              <a:rPr lang="en-US" sz="2764" spc="-41" noProof="0" dirty="0">
                <a:solidFill>
                  <a:srgbClr val="372A28"/>
                </a:solidFill>
                <a:latin typeface="Prompt"/>
                <a:ea typeface="Prompt"/>
                <a:cs typeface="Prompt"/>
                <a:sym typeface="Prompt"/>
              </a:rPr>
              <a:t>treatments.</a:t>
            </a:r>
          </a:p>
          <a:p>
            <a:pPr algn="just">
              <a:lnSpc>
                <a:spcPts val="3456"/>
              </a:lnSpc>
            </a:pPr>
            <a:endParaRPr lang="en-US" sz="2764" spc="-41" noProof="0" dirty="0">
              <a:solidFill>
                <a:srgbClr val="372A28"/>
              </a:solidFill>
              <a:latin typeface="Prompt"/>
              <a:ea typeface="Prompt"/>
              <a:cs typeface="Prompt"/>
              <a:sym typeface="Prompt"/>
            </a:endParaRPr>
          </a:p>
          <a:p>
            <a:pPr marL="596962" lvl="1" indent="-298481" algn="just">
              <a:lnSpc>
                <a:spcPts val="3456"/>
              </a:lnSpc>
              <a:buFont typeface="Arial"/>
              <a:buChar char="•"/>
            </a:pPr>
            <a:r>
              <a:rPr lang="en-US" sz="2764" spc="-41" noProof="0" dirty="0">
                <a:solidFill>
                  <a:srgbClr val="372A28"/>
                </a:solidFill>
                <a:latin typeface="Prompt"/>
                <a:ea typeface="Prompt"/>
                <a:cs typeface="Prompt"/>
                <a:sym typeface="Prompt"/>
              </a:rPr>
              <a:t>Conduct </a:t>
            </a:r>
            <a:r>
              <a:rPr lang="en-US" sz="2764" spc="-41" dirty="0">
                <a:solidFill>
                  <a:srgbClr val="372A28"/>
                </a:solidFill>
                <a:latin typeface="Prompt"/>
                <a:ea typeface="Prompt"/>
                <a:cs typeface="Prompt"/>
                <a:sym typeface="Prompt"/>
              </a:rPr>
              <a:t>observations, </a:t>
            </a:r>
            <a:r>
              <a:rPr lang="en-US" sz="2764" spc="-41" noProof="0" dirty="0">
                <a:solidFill>
                  <a:srgbClr val="372A28"/>
                </a:solidFill>
                <a:latin typeface="Prompt"/>
                <a:ea typeface="Prompt"/>
                <a:cs typeface="Prompt"/>
                <a:sym typeface="Prompt"/>
              </a:rPr>
              <a:t>quantify and analyse: Measure growth rate, overall yield, and quality (colour, firmness), soil health metrics, and root mass.</a:t>
            </a:r>
          </a:p>
          <a:p>
            <a:pPr algn="just">
              <a:lnSpc>
                <a:spcPts val="3456"/>
              </a:lnSpc>
            </a:pPr>
            <a:endParaRPr lang="en-US" sz="2764" spc="-41" noProof="0" dirty="0">
              <a:solidFill>
                <a:srgbClr val="372A28"/>
              </a:solidFill>
              <a:latin typeface="Prompt"/>
              <a:ea typeface="Prompt"/>
              <a:cs typeface="Prompt"/>
              <a:sym typeface="Prompt"/>
            </a:endParaRPr>
          </a:p>
          <a:p>
            <a:pPr marL="596962" lvl="1" indent="-298481" algn="just">
              <a:lnSpc>
                <a:spcPts val="3456"/>
              </a:lnSpc>
              <a:buFont typeface="Arial"/>
              <a:buChar char="•"/>
            </a:pPr>
            <a:r>
              <a:rPr lang="en-US" sz="2764" spc="-41" noProof="0" dirty="0">
                <a:solidFill>
                  <a:srgbClr val="372A28"/>
                </a:solidFill>
                <a:latin typeface="Prompt"/>
                <a:ea typeface="Prompt"/>
                <a:cs typeface="Prompt"/>
                <a:sym typeface="Prompt"/>
              </a:rPr>
              <a:t>Qualitative interviews with farmers (n=5): To document current practices, awareness, and attitudes toward sustainable soil remediation.</a:t>
            </a:r>
          </a:p>
          <a:p>
            <a:pPr algn="just">
              <a:lnSpc>
                <a:spcPts val="3456"/>
              </a:lnSpc>
            </a:pPr>
            <a:endParaRPr lang="en-US" sz="2764" spc="-41" noProof="0" dirty="0">
              <a:solidFill>
                <a:srgbClr val="372A28"/>
              </a:solidFill>
              <a:latin typeface="Prompt"/>
              <a:ea typeface="Prompt"/>
              <a:cs typeface="Prompt"/>
              <a:sym typeface="Prompt"/>
            </a:endParaRPr>
          </a:p>
          <a:p>
            <a:pPr marL="596962" lvl="1" indent="-298481" algn="just">
              <a:lnSpc>
                <a:spcPts val="3456"/>
              </a:lnSpc>
              <a:buFont typeface="Arial"/>
              <a:buChar char="•"/>
            </a:pPr>
            <a:r>
              <a:rPr lang="en-US" sz="2764" spc="-41" noProof="0" dirty="0">
                <a:solidFill>
                  <a:srgbClr val="372A28"/>
                </a:solidFill>
                <a:latin typeface="Prompt"/>
                <a:ea typeface="Prompt"/>
                <a:cs typeface="Prompt"/>
                <a:sym typeface="Prompt"/>
              </a:rPr>
              <a:t>Pre- &amp; post-surveys with farmers (n=10): Assess any change in willingness to adopt liming and organic fertiliser after seeing the local results.</a:t>
            </a:r>
          </a:p>
          <a:p>
            <a:pPr algn="just">
              <a:lnSpc>
                <a:spcPts val="3456"/>
              </a:lnSpc>
            </a:pPr>
            <a:endParaRPr lang="en-US" sz="2764" spc="-41" noProof="0" dirty="0">
              <a:solidFill>
                <a:srgbClr val="372A28"/>
              </a:solidFill>
              <a:latin typeface="Prompt"/>
              <a:ea typeface="Prompt"/>
              <a:cs typeface="Prompt"/>
              <a:sym typeface="Prompt"/>
            </a:endParaRPr>
          </a:p>
          <a:p>
            <a:pPr algn="just">
              <a:lnSpc>
                <a:spcPts val="3456"/>
              </a:lnSpc>
            </a:pPr>
            <a:endParaRPr lang="en-US" sz="2764" spc="-41" noProof="0" dirty="0">
              <a:solidFill>
                <a:srgbClr val="372A28"/>
              </a:solidFill>
              <a:latin typeface="Prompt"/>
              <a:ea typeface="Prompt"/>
              <a:cs typeface="Prompt"/>
              <a:sym typeface="Prompt"/>
            </a:endParaRPr>
          </a:p>
          <a:p>
            <a:pPr algn="just">
              <a:lnSpc>
                <a:spcPts val="3456"/>
              </a:lnSpc>
            </a:pPr>
            <a:endParaRPr lang="en-US" sz="2764" spc="-41" noProof="0" dirty="0">
              <a:solidFill>
                <a:srgbClr val="372A28"/>
              </a:solidFill>
              <a:latin typeface="Prompt"/>
              <a:ea typeface="Prompt"/>
              <a:cs typeface="Prompt"/>
              <a:sym typeface="Prompt"/>
            </a:endParaRPr>
          </a:p>
          <a:p>
            <a:pPr algn="just">
              <a:lnSpc>
                <a:spcPts val="3456"/>
              </a:lnSpc>
            </a:pPr>
            <a:endParaRPr lang="en-US" sz="2764" spc="-41" noProof="0" dirty="0">
              <a:solidFill>
                <a:srgbClr val="372A28"/>
              </a:solidFill>
              <a:latin typeface="Prompt"/>
              <a:ea typeface="Prompt"/>
              <a:cs typeface="Prompt"/>
              <a:sym typeface="Prompt"/>
            </a:endParaRPr>
          </a:p>
          <a:p>
            <a:pPr algn="just">
              <a:lnSpc>
                <a:spcPts val="3456"/>
              </a:lnSpc>
            </a:pPr>
            <a:endParaRPr lang="en-US" sz="2764" spc="-41" noProof="0" dirty="0">
              <a:solidFill>
                <a:srgbClr val="372A28"/>
              </a:solidFill>
              <a:latin typeface="Prompt"/>
              <a:ea typeface="Prompt"/>
              <a:cs typeface="Prompt"/>
              <a:sym typeface="Prompt"/>
            </a:endParaRPr>
          </a:p>
        </p:txBody>
      </p:sp>
      <p:sp>
        <p:nvSpPr>
          <p:cNvPr id="5" name="Freeform 5"/>
          <p:cNvSpPr/>
          <p:nvPr/>
        </p:nvSpPr>
        <p:spPr>
          <a:xfrm rot="5400000">
            <a:off x="13604120" y="-517238"/>
            <a:ext cx="5421659" cy="5421659"/>
          </a:xfrm>
          <a:custGeom>
            <a:avLst/>
            <a:gdLst/>
            <a:ahLst/>
            <a:cxnLst/>
            <a:rect l="l" t="t" r="r" b="b"/>
            <a:pathLst>
              <a:path w="5421659" h="5421659">
                <a:moveTo>
                  <a:pt x="0" y="0"/>
                </a:moveTo>
                <a:lnTo>
                  <a:pt x="5421659" y="0"/>
                </a:lnTo>
                <a:lnTo>
                  <a:pt x="5421659" y="5421660"/>
                </a:lnTo>
                <a:lnTo>
                  <a:pt x="0" y="54216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6" name="Freeform 6"/>
          <p:cNvSpPr/>
          <p:nvPr/>
        </p:nvSpPr>
        <p:spPr>
          <a:xfrm rot="-5400000">
            <a:off x="-198110" y="7167849"/>
            <a:ext cx="4199843" cy="4199843"/>
          </a:xfrm>
          <a:custGeom>
            <a:avLst/>
            <a:gdLst/>
            <a:ahLst/>
            <a:cxnLst/>
            <a:rect l="l" t="t" r="r" b="b"/>
            <a:pathLst>
              <a:path w="4199843" h="4199843">
                <a:moveTo>
                  <a:pt x="0" y="0"/>
                </a:moveTo>
                <a:lnTo>
                  <a:pt x="4199843" y="0"/>
                </a:lnTo>
                <a:lnTo>
                  <a:pt x="4199843" y="4199842"/>
                </a:lnTo>
                <a:lnTo>
                  <a:pt x="0" y="419984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noProof="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8854" b="-78854"/>
            </a:stretch>
          </a:blipFill>
        </p:spPr>
        <p:txBody>
          <a:bodyPr/>
          <a:lstStyle/>
          <a:p>
            <a:endParaRPr lang="en-US" noProof="0" dirty="0"/>
          </a:p>
        </p:txBody>
      </p:sp>
      <p:sp>
        <p:nvSpPr>
          <p:cNvPr id="3" name="Freeform 3"/>
          <p:cNvSpPr/>
          <p:nvPr/>
        </p:nvSpPr>
        <p:spPr>
          <a:xfrm rot="5400000">
            <a:off x="13604120" y="-517238"/>
            <a:ext cx="5421659" cy="5421659"/>
          </a:xfrm>
          <a:custGeom>
            <a:avLst/>
            <a:gdLst/>
            <a:ahLst/>
            <a:cxnLst/>
            <a:rect l="l" t="t" r="r" b="b"/>
            <a:pathLst>
              <a:path w="5421659" h="5421659">
                <a:moveTo>
                  <a:pt x="0" y="0"/>
                </a:moveTo>
                <a:lnTo>
                  <a:pt x="5421659" y="0"/>
                </a:lnTo>
                <a:lnTo>
                  <a:pt x="5421659" y="5421660"/>
                </a:lnTo>
                <a:lnTo>
                  <a:pt x="0" y="54216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4" name="Freeform 4"/>
          <p:cNvSpPr/>
          <p:nvPr/>
        </p:nvSpPr>
        <p:spPr>
          <a:xfrm rot="-5400000">
            <a:off x="-198110" y="7167849"/>
            <a:ext cx="4199843" cy="4199843"/>
          </a:xfrm>
          <a:custGeom>
            <a:avLst/>
            <a:gdLst/>
            <a:ahLst/>
            <a:cxnLst/>
            <a:rect l="l" t="t" r="r" b="b"/>
            <a:pathLst>
              <a:path w="4199843" h="4199843">
                <a:moveTo>
                  <a:pt x="0" y="0"/>
                </a:moveTo>
                <a:lnTo>
                  <a:pt x="4199843" y="0"/>
                </a:lnTo>
                <a:lnTo>
                  <a:pt x="4199843" y="4199842"/>
                </a:lnTo>
                <a:lnTo>
                  <a:pt x="0" y="419984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noProof="0" dirty="0"/>
          </a:p>
        </p:txBody>
      </p:sp>
      <p:sp>
        <p:nvSpPr>
          <p:cNvPr id="5" name="Freeform 5"/>
          <p:cNvSpPr/>
          <p:nvPr/>
        </p:nvSpPr>
        <p:spPr>
          <a:xfrm>
            <a:off x="10528183" y="3731032"/>
            <a:ext cx="7615390" cy="6322518"/>
          </a:xfrm>
          <a:custGeom>
            <a:avLst/>
            <a:gdLst/>
            <a:ahLst/>
            <a:cxnLst/>
            <a:rect l="l" t="t" r="r" b="b"/>
            <a:pathLst>
              <a:path w="7615390" h="6322518">
                <a:moveTo>
                  <a:pt x="0" y="0"/>
                </a:moveTo>
                <a:lnTo>
                  <a:pt x="7615390" y="0"/>
                </a:lnTo>
                <a:lnTo>
                  <a:pt x="7615390" y="6322518"/>
                </a:lnTo>
                <a:lnTo>
                  <a:pt x="0" y="6322518"/>
                </a:lnTo>
                <a:lnTo>
                  <a:pt x="0" y="0"/>
                </a:lnTo>
                <a:close/>
              </a:path>
            </a:pathLst>
          </a:custGeom>
          <a:blipFill>
            <a:blip r:embed="rId7"/>
            <a:stretch>
              <a:fillRect l="-1128" r="-1128" b="-1459"/>
            </a:stretch>
          </a:blipFill>
        </p:spPr>
        <p:txBody>
          <a:bodyPr/>
          <a:lstStyle/>
          <a:p>
            <a:endParaRPr lang="en-US" noProof="0" dirty="0"/>
          </a:p>
        </p:txBody>
      </p:sp>
      <p:sp>
        <p:nvSpPr>
          <p:cNvPr id="6" name="TextBox 6"/>
          <p:cNvSpPr txBox="1"/>
          <p:nvPr/>
        </p:nvSpPr>
        <p:spPr>
          <a:xfrm>
            <a:off x="6475184" y="100215"/>
            <a:ext cx="3756396" cy="805381"/>
          </a:xfrm>
          <a:prstGeom prst="rect">
            <a:avLst/>
          </a:prstGeom>
        </p:spPr>
        <p:txBody>
          <a:bodyPr wrap="square" lIns="0" tIns="0" rIns="0" bIns="0" rtlCol="0" anchor="t">
            <a:spAutoFit/>
          </a:bodyPr>
          <a:lstStyle/>
          <a:p>
            <a:pPr algn="l">
              <a:lnSpc>
                <a:spcPts val="6460"/>
              </a:lnSpc>
            </a:pPr>
            <a:r>
              <a:rPr lang="en-US" sz="5168" noProof="0" dirty="0">
                <a:solidFill>
                  <a:srgbClr val="433831"/>
                </a:solidFill>
                <a:latin typeface="Anton"/>
                <a:ea typeface="Anton"/>
                <a:cs typeface="Anton"/>
                <a:sym typeface="Anton"/>
              </a:rPr>
              <a:t>Methodology </a:t>
            </a:r>
          </a:p>
        </p:txBody>
      </p:sp>
      <p:sp>
        <p:nvSpPr>
          <p:cNvPr id="7" name="TextBox 7"/>
          <p:cNvSpPr txBox="1"/>
          <p:nvPr/>
        </p:nvSpPr>
        <p:spPr>
          <a:xfrm>
            <a:off x="704009" y="829396"/>
            <a:ext cx="9527570" cy="9953366"/>
          </a:xfrm>
          <a:prstGeom prst="rect">
            <a:avLst/>
          </a:prstGeom>
        </p:spPr>
        <p:txBody>
          <a:bodyPr lIns="0" tIns="0" rIns="0" bIns="0" rtlCol="0" anchor="t">
            <a:spAutoFit/>
          </a:bodyPr>
          <a:lstStyle/>
          <a:p>
            <a:pPr algn="just">
              <a:lnSpc>
                <a:spcPts val="3849"/>
              </a:lnSpc>
            </a:pPr>
            <a:r>
              <a:rPr lang="en-US" sz="2566" b="1" noProof="0" dirty="0">
                <a:solidFill>
                  <a:srgbClr val="000000"/>
                </a:solidFill>
                <a:latin typeface="Prompt Bold"/>
                <a:ea typeface="Prompt Bold"/>
                <a:cs typeface="Prompt Bold"/>
                <a:sym typeface="Prompt Bold"/>
              </a:rPr>
              <a:t>Site of study:</a:t>
            </a:r>
          </a:p>
          <a:p>
            <a:pPr marL="532497" lvl="1" indent="-266248" algn="just">
              <a:lnSpc>
                <a:spcPts val="3699"/>
              </a:lnSpc>
              <a:buFont typeface="Arial"/>
              <a:buChar char="•"/>
            </a:pPr>
            <a:r>
              <a:rPr lang="en-US" sz="2466" noProof="0" dirty="0">
                <a:solidFill>
                  <a:srgbClr val="000000"/>
                </a:solidFill>
                <a:latin typeface="Prompt"/>
                <a:ea typeface="Prompt"/>
                <a:cs typeface="Prompt"/>
                <a:sym typeface="Prompt"/>
              </a:rPr>
              <a:t>Conducted in Belair, SVG (Coordinates: 13.155677, 61.197073)</a:t>
            </a:r>
          </a:p>
          <a:p>
            <a:pPr algn="just">
              <a:lnSpc>
                <a:spcPts val="3699"/>
              </a:lnSpc>
            </a:pPr>
            <a:endParaRPr lang="en-US" sz="2466" noProof="0" dirty="0">
              <a:solidFill>
                <a:srgbClr val="000000"/>
              </a:solidFill>
              <a:latin typeface="Prompt"/>
              <a:ea typeface="Prompt"/>
              <a:cs typeface="Prompt"/>
              <a:sym typeface="Prompt"/>
            </a:endParaRPr>
          </a:p>
          <a:p>
            <a:pPr algn="just">
              <a:lnSpc>
                <a:spcPts val="3699"/>
              </a:lnSpc>
            </a:pPr>
            <a:r>
              <a:rPr lang="en-US" sz="2466" noProof="0" dirty="0">
                <a:solidFill>
                  <a:srgbClr val="000000"/>
                </a:solidFill>
                <a:latin typeface="Prompt"/>
                <a:ea typeface="Prompt"/>
                <a:cs typeface="Prompt"/>
                <a:sym typeface="Prompt"/>
              </a:rPr>
              <a:t>Method:</a:t>
            </a:r>
          </a:p>
          <a:p>
            <a:pPr marL="532497" lvl="1" indent="-266248" algn="just">
              <a:lnSpc>
                <a:spcPts val="3699"/>
              </a:lnSpc>
              <a:buFont typeface="Arial"/>
              <a:buChar char="•"/>
            </a:pPr>
            <a:r>
              <a:rPr lang="en-US" sz="2466" noProof="0" dirty="0">
                <a:solidFill>
                  <a:srgbClr val="000000"/>
                </a:solidFill>
                <a:latin typeface="Prompt"/>
                <a:ea typeface="Prompt"/>
                <a:cs typeface="Prompt"/>
                <a:sym typeface="Prompt"/>
              </a:rPr>
              <a:t>Pre-trial soil test: field pH 6.0 (acidic), confirming need for pH management. Soil was then </a:t>
            </a:r>
            <a:r>
              <a:rPr lang="en-US" sz="2466" noProof="0" dirty="0" err="1">
                <a:solidFill>
                  <a:srgbClr val="000000"/>
                </a:solidFill>
                <a:latin typeface="Prompt"/>
                <a:ea typeface="Prompt"/>
                <a:cs typeface="Prompt"/>
                <a:sym typeface="Prompt"/>
              </a:rPr>
              <a:t>neutralised</a:t>
            </a:r>
            <a:r>
              <a:rPr lang="en-US" sz="2466" noProof="0" dirty="0">
                <a:solidFill>
                  <a:srgbClr val="000000"/>
                </a:solidFill>
                <a:latin typeface="Prompt"/>
                <a:ea typeface="Prompt"/>
                <a:cs typeface="Prompt"/>
                <a:sym typeface="Prompt"/>
              </a:rPr>
              <a:t> using Agrical solution.</a:t>
            </a:r>
          </a:p>
          <a:p>
            <a:pPr algn="just">
              <a:lnSpc>
                <a:spcPts val="3699"/>
              </a:lnSpc>
            </a:pPr>
            <a:endParaRPr lang="en-US" sz="2466" noProof="0" dirty="0">
              <a:solidFill>
                <a:srgbClr val="000000"/>
              </a:solidFill>
              <a:latin typeface="Prompt"/>
              <a:ea typeface="Prompt"/>
              <a:cs typeface="Prompt"/>
              <a:sym typeface="Prompt"/>
            </a:endParaRPr>
          </a:p>
          <a:p>
            <a:pPr marL="532497" lvl="1" indent="-266248" algn="just">
              <a:lnSpc>
                <a:spcPts val="3699"/>
              </a:lnSpc>
              <a:buFont typeface="Arial"/>
              <a:buChar char="•"/>
            </a:pPr>
            <a:r>
              <a:rPr lang="en-US" sz="2466" noProof="0" dirty="0">
                <a:solidFill>
                  <a:srgbClr val="000000"/>
                </a:solidFill>
                <a:latin typeface="Prompt"/>
                <a:ea typeface="Prompt"/>
                <a:cs typeface="Prompt"/>
                <a:sym typeface="Prompt"/>
              </a:rPr>
              <a:t>Trial window: seed sowing and early irrigation on 3 July.  Seedling acquired and sewn on 10 July. Fertilisation commenced 12 July (12:00).</a:t>
            </a:r>
          </a:p>
          <a:p>
            <a:pPr algn="just">
              <a:lnSpc>
                <a:spcPts val="3699"/>
              </a:lnSpc>
            </a:pPr>
            <a:endParaRPr lang="en-US" sz="2466" noProof="0" dirty="0">
              <a:solidFill>
                <a:srgbClr val="000000"/>
              </a:solidFill>
              <a:latin typeface="Prompt"/>
              <a:ea typeface="Prompt"/>
              <a:cs typeface="Prompt"/>
              <a:sym typeface="Prompt"/>
            </a:endParaRPr>
          </a:p>
          <a:p>
            <a:pPr marL="532497" lvl="1" indent="-266248" algn="just">
              <a:lnSpc>
                <a:spcPts val="3699"/>
              </a:lnSpc>
              <a:buFont typeface="Arial"/>
              <a:buChar char="•"/>
            </a:pPr>
            <a:r>
              <a:rPr lang="en-US" sz="2466" noProof="0" dirty="0">
                <a:solidFill>
                  <a:srgbClr val="000000"/>
                </a:solidFill>
                <a:latin typeface="Prompt"/>
                <a:ea typeface="Prompt"/>
                <a:cs typeface="Prompt"/>
                <a:sym typeface="Prompt"/>
              </a:rPr>
              <a:t>The pots were labeled 1-16. The first four being Neutralised+ Organic </a:t>
            </a:r>
            <a:r>
              <a:rPr lang="en-US" sz="2466" noProof="0" dirty="0">
                <a:solidFill>
                  <a:srgbClr val="017C2E"/>
                </a:solidFill>
                <a:latin typeface="Prompt"/>
                <a:ea typeface="Prompt"/>
                <a:cs typeface="Prompt"/>
                <a:sym typeface="Prompt"/>
              </a:rPr>
              <a:t>(N-ON),</a:t>
            </a:r>
            <a:r>
              <a:rPr lang="en-US" sz="2466" noProof="0" dirty="0">
                <a:solidFill>
                  <a:srgbClr val="000000"/>
                </a:solidFill>
                <a:latin typeface="Prompt"/>
                <a:ea typeface="Prompt"/>
                <a:cs typeface="Prompt"/>
                <a:sym typeface="Prompt"/>
              </a:rPr>
              <a:t> Neutralised+ Inorganic </a:t>
            </a:r>
            <a:r>
              <a:rPr lang="en-US" sz="2466" noProof="0" dirty="0">
                <a:solidFill>
                  <a:srgbClr val="0E1BCD"/>
                </a:solidFill>
                <a:latin typeface="Prompt"/>
                <a:ea typeface="Prompt"/>
                <a:cs typeface="Prompt"/>
                <a:sym typeface="Prompt"/>
              </a:rPr>
              <a:t>(N-ION),</a:t>
            </a:r>
            <a:r>
              <a:rPr lang="en-US" sz="2466" noProof="0" dirty="0">
                <a:solidFill>
                  <a:srgbClr val="000000"/>
                </a:solidFill>
                <a:latin typeface="Prompt"/>
                <a:ea typeface="Prompt"/>
                <a:cs typeface="Prompt"/>
                <a:sym typeface="Prompt"/>
              </a:rPr>
              <a:t> Acidic+ Organic </a:t>
            </a:r>
            <a:r>
              <a:rPr lang="en-US" sz="2466" noProof="0" dirty="0">
                <a:solidFill>
                  <a:srgbClr val="FF751F"/>
                </a:solidFill>
                <a:latin typeface="Prompt"/>
                <a:ea typeface="Prompt"/>
                <a:cs typeface="Prompt"/>
                <a:sym typeface="Prompt"/>
              </a:rPr>
              <a:t>(A-ON)</a:t>
            </a:r>
            <a:r>
              <a:rPr lang="en-US" sz="2466" noProof="0" dirty="0">
                <a:solidFill>
                  <a:srgbClr val="000000"/>
                </a:solidFill>
                <a:latin typeface="Prompt"/>
                <a:ea typeface="Prompt"/>
                <a:cs typeface="Prompt"/>
                <a:sym typeface="Prompt"/>
              </a:rPr>
              <a:t> and Acidic+ Inorganic </a:t>
            </a:r>
            <a:r>
              <a:rPr lang="en-US" sz="2466" noProof="0" dirty="0">
                <a:solidFill>
                  <a:srgbClr val="FF3131"/>
                </a:solidFill>
                <a:latin typeface="Prompt"/>
                <a:ea typeface="Prompt"/>
                <a:cs typeface="Prompt"/>
                <a:sym typeface="Prompt"/>
              </a:rPr>
              <a:t>(A-ION).</a:t>
            </a:r>
          </a:p>
          <a:p>
            <a:pPr algn="just">
              <a:lnSpc>
                <a:spcPts val="3699"/>
              </a:lnSpc>
            </a:pPr>
            <a:endParaRPr lang="en-US" sz="2466" noProof="0" dirty="0">
              <a:solidFill>
                <a:srgbClr val="FF3131"/>
              </a:solidFill>
              <a:latin typeface="Prompt"/>
              <a:ea typeface="Prompt"/>
              <a:cs typeface="Prompt"/>
              <a:sym typeface="Prompt"/>
            </a:endParaRPr>
          </a:p>
          <a:p>
            <a:pPr marL="532497" lvl="1" indent="-266248" algn="just">
              <a:lnSpc>
                <a:spcPts val="3699"/>
              </a:lnSpc>
              <a:buFont typeface="Arial"/>
              <a:buChar char="•"/>
            </a:pPr>
            <a:r>
              <a:rPr lang="en-US" sz="2466" noProof="0" dirty="0">
                <a:solidFill>
                  <a:srgbClr val="000000"/>
                </a:solidFill>
                <a:latin typeface="Prompt"/>
                <a:ea typeface="Prompt"/>
                <a:cs typeface="Prompt"/>
                <a:sym typeface="Prompt"/>
              </a:rPr>
              <a:t> Measurements and observations tracked 12 July → 10 August. </a:t>
            </a:r>
          </a:p>
          <a:p>
            <a:pPr algn="just">
              <a:lnSpc>
                <a:spcPts val="3699"/>
              </a:lnSpc>
            </a:pPr>
            <a:endParaRPr lang="en-US" sz="2466" noProof="0" dirty="0">
              <a:solidFill>
                <a:srgbClr val="000000"/>
              </a:solidFill>
              <a:latin typeface="Prompt"/>
              <a:ea typeface="Prompt"/>
              <a:cs typeface="Prompt"/>
              <a:sym typeface="Prompt"/>
            </a:endParaRPr>
          </a:p>
        </p:txBody>
      </p:sp>
      <p:sp>
        <p:nvSpPr>
          <p:cNvPr id="8" name="TextBox 8"/>
          <p:cNvSpPr txBox="1"/>
          <p:nvPr/>
        </p:nvSpPr>
        <p:spPr>
          <a:xfrm>
            <a:off x="12228369" y="2741693"/>
            <a:ext cx="3604915" cy="439315"/>
          </a:xfrm>
          <a:prstGeom prst="rect">
            <a:avLst/>
          </a:prstGeom>
        </p:spPr>
        <p:txBody>
          <a:bodyPr lIns="0" tIns="0" rIns="0" bIns="0" rtlCol="0" anchor="t">
            <a:spAutoFit/>
          </a:bodyPr>
          <a:lstStyle/>
          <a:p>
            <a:pPr algn="ctr">
              <a:lnSpc>
                <a:spcPts val="3520"/>
              </a:lnSpc>
              <a:spcBef>
                <a:spcPct val="0"/>
              </a:spcBef>
            </a:pPr>
            <a:r>
              <a:rPr lang="en-US" sz="2816" b="1" spc="-42" noProof="0" dirty="0">
                <a:solidFill>
                  <a:srgbClr val="000000"/>
                </a:solidFill>
                <a:latin typeface="Prompt Bold"/>
                <a:ea typeface="Prompt Bold"/>
                <a:cs typeface="Prompt Bold"/>
                <a:sym typeface="Prompt Bold"/>
              </a:rPr>
              <a:t>Experimental design: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8854" b="-78854"/>
            </a:stretch>
          </a:blipFill>
        </p:spPr>
        <p:txBody>
          <a:bodyPr/>
          <a:lstStyle/>
          <a:p>
            <a:endParaRPr lang="en-US" noProof="0" dirty="0"/>
          </a:p>
        </p:txBody>
      </p:sp>
      <p:sp>
        <p:nvSpPr>
          <p:cNvPr id="3" name="Freeform 3"/>
          <p:cNvSpPr/>
          <p:nvPr/>
        </p:nvSpPr>
        <p:spPr>
          <a:xfrm rot="5400000">
            <a:off x="13604120" y="-517238"/>
            <a:ext cx="5421659" cy="5421659"/>
          </a:xfrm>
          <a:custGeom>
            <a:avLst/>
            <a:gdLst/>
            <a:ahLst/>
            <a:cxnLst/>
            <a:rect l="l" t="t" r="r" b="b"/>
            <a:pathLst>
              <a:path w="5421659" h="5421659">
                <a:moveTo>
                  <a:pt x="0" y="0"/>
                </a:moveTo>
                <a:lnTo>
                  <a:pt x="5421659" y="0"/>
                </a:lnTo>
                <a:lnTo>
                  <a:pt x="5421659" y="5421660"/>
                </a:lnTo>
                <a:lnTo>
                  <a:pt x="0" y="54216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4" name="Freeform 4"/>
          <p:cNvSpPr/>
          <p:nvPr/>
        </p:nvSpPr>
        <p:spPr>
          <a:xfrm rot="-5400000">
            <a:off x="-198110" y="7167849"/>
            <a:ext cx="4199843" cy="4199843"/>
          </a:xfrm>
          <a:custGeom>
            <a:avLst/>
            <a:gdLst/>
            <a:ahLst/>
            <a:cxnLst/>
            <a:rect l="l" t="t" r="r" b="b"/>
            <a:pathLst>
              <a:path w="4199843" h="4199843">
                <a:moveTo>
                  <a:pt x="0" y="0"/>
                </a:moveTo>
                <a:lnTo>
                  <a:pt x="4199843" y="0"/>
                </a:lnTo>
                <a:lnTo>
                  <a:pt x="4199843" y="4199842"/>
                </a:lnTo>
                <a:lnTo>
                  <a:pt x="0" y="419984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noProof="0" dirty="0"/>
          </a:p>
        </p:txBody>
      </p:sp>
      <p:sp>
        <p:nvSpPr>
          <p:cNvPr id="5" name="Freeform 5"/>
          <p:cNvSpPr/>
          <p:nvPr/>
        </p:nvSpPr>
        <p:spPr>
          <a:xfrm>
            <a:off x="1243607" y="380600"/>
            <a:ext cx="7178869" cy="3998825"/>
          </a:xfrm>
          <a:custGeom>
            <a:avLst/>
            <a:gdLst/>
            <a:ahLst/>
            <a:cxnLst/>
            <a:rect l="l" t="t" r="r" b="b"/>
            <a:pathLst>
              <a:path w="7178869" h="3998825">
                <a:moveTo>
                  <a:pt x="0" y="0"/>
                </a:moveTo>
                <a:lnTo>
                  <a:pt x="7178869" y="0"/>
                </a:lnTo>
                <a:lnTo>
                  <a:pt x="7178869" y="3998825"/>
                </a:lnTo>
                <a:lnTo>
                  <a:pt x="0" y="3998825"/>
                </a:lnTo>
                <a:lnTo>
                  <a:pt x="0" y="0"/>
                </a:lnTo>
                <a:close/>
              </a:path>
            </a:pathLst>
          </a:custGeom>
          <a:blipFill>
            <a:blip r:embed="rId7"/>
            <a:stretch>
              <a:fillRect t="-45694" b="-45694"/>
            </a:stretch>
          </a:blipFill>
        </p:spPr>
        <p:txBody>
          <a:bodyPr/>
          <a:lstStyle/>
          <a:p>
            <a:endParaRPr lang="en-US" noProof="0" dirty="0"/>
          </a:p>
        </p:txBody>
      </p:sp>
      <p:sp>
        <p:nvSpPr>
          <p:cNvPr id="6" name="Freeform 6"/>
          <p:cNvSpPr/>
          <p:nvPr/>
        </p:nvSpPr>
        <p:spPr>
          <a:xfrm>
            <a:off x="8584739" y="2193592"/>
            <a:ext cx="9501760" cy="6723938"/>
          </a:xfrm>
          <a:custGeom>
            <a:avLst/>
            <a:gdLst/>
            <a:ahLst/>
            <a:cxnLst/>
            <a:rect l="l" t="t" r="r" b="b"/>
            <a:pathLst>
              <a:path w="9501760" h="6723938">
                <a:moveTo>
                  <a:pt x="0" y="0"/>
                </a:moveTo>
                <a:lnTo>
                  <a:pt x="9501760" y="0"/>
                </a:lnTo>
                <a:lnTo>
                  <a:pt x="9501760" y="6723937"/>
                </a:lnTo>
                <a:lnTo>
                  <a:pt x="0" y="6723937"/>
                </a:lnTo>
                <a:lnTo>
                  <a:pt x="0" y="0"/>
                </a:lnTo>
                <a:close/>
              </a:path>
            </a:pathLst>
          </a:custGeom>
          <a:blipFill>
            <a:blip r:embed="rId8"/>
            <a:stretch>
              <a:fillRect l="-997" r="-997" b="-712"/>
            </a:stretch>
          </a:blipFill>
        </p:spPr>
        <p:txBody>
          <a:bodyPr/>
          <a:lstStyle/>
          <a:p>
            <a:endParaRPr lang="en-US" noProof="0" dirty="0"/>
          </a:p>
        </p:txBody>
      </p:sp>
      <p:sp>
        <p:nvSpPr>
          <p:cNvPr id="7" name="Freeform 7"/>
          <p:cNvSpPr/>
          <p:nvPr/>
        </p:nvSpPr>
        <p:spPr>
          <a:xfrm>
            <a:off x="1243607" y="4562065"/>
            <a:ext cx="7178869" cy="5414934"/>
          </a:xfrm>
          <a:custGeom>
            <a:avLst/>
            <a:gdLst/>
            <a:ahLst/>
            <a:cxnLst/>
            <a:rect l="l" t="t" r="r" b="b"/>
            <a:pathLst>
              <a:path w="7178869" h="5414934">
                <a:moveTo>
                  <a:pt x="0" y="0"/>
                </a:moveTo>
                <a:lnTo>
                  <a:pt x="7178869" y="0"/>
                </a:lnTo>
                <a:lnTo>
                  <a:pt x="7178869" y="5414935"/>
                </a:lnTo>
                <a:lnTo>
                  <a:pt x="0" y="5414935"/>
                </a:lnTo>
                <a:lnTo>
                  <a:pt x="0" y="0"/>
                </a:lnTo>
                <a:close/>
              </a:path>
            </a:pathLst>
          </a:custGeom>
          <a:blipFill>
            <a:blip r:embed="rId9"/>
            <a:stretch>
              <a:fillRect t="-10238" b="-10238"/>
            </a:stretch>
          </a:blipFill>
        </p:spPr>
        <p:txBody>
          <a:bodyPr/>
          <a:lstStyle/>
          <a:p>
            <a:endParaRPr lang="en-US" noProof="0" dirty="0"/>
          </a:p>
        </p:txBody>
      </p:sp>
      <p:sp>
        <p:nvSpPr>
          <p:cNvPr id="8" name="TextBox 8"/>
          <p:cNvSpPr txBox="1"/>
          <p:nvPr/>
        </p:nvSpPr>
        <p:spPr>
          <a:xfrm>
            <a:off x="16690231" y="8484339"/>
            <a:ext cx="1324347" cy="182775"/>
          </a:xfrm>
          <a:prstGeom prst="rect">
            <a:avLst/>
          </a:prstGeom>
        </p:spPr>
        <p:txBody>
          <a:bodyPr lIns="0" tIns="0" rIns="0" bIns="0" rtlCol="0" anchor="t">
            <a:spAutoFit/>
          </a:bodyPr>
          <a:lstStyle/>
          <a:p>
            <a:pPr algn="ctr">
              <a:lnSpc>
                <a:spcPts val="1520"/>
              </a:lnSpc>
              <a:spcBef>
                <a:spcPct val="0"/>
              </a:spcBef>
            </a:pPr>
            <a:r>
              <a:rPr lang="en-US" sz="1216" spc="-18" noProof="0" dirty="0">
                <a:solidFill>
                  <a:srgbClr val="000000"/>
                </a:solidFill>
                <a:latin typeface="Prompt"/>
                <a:ea typeface="Prompt"/>
                <a:cs typeface="Prompt"/>
                <a:sym typeface="Prompt"/>
              </a:rPr>
              <a:t>(Frederick, 2025d)</a:t>
            </a:r>
          </a:p>
        </p:txBody>
      </p:sp>
      <p:sp>
        <p:nvSpPr>
          <p:cNvPr id="9" name="TextBox 9"/>
          <p:cNvSpPr txBox="1"/>
          <p:nvPr/>
        </p:nvSpPr>
        <p:spPr>
          <a:xfrm>
            <a:off x="5748196" y="598587"/>
            <a:ext cx="2247766" cy="219605"/>
          </a:xfrm>
          <a:prstGeom prst="rect">
            <a:avLst/>
          </a:prstGeom>
        </p:spPr>
        <p:txBody>
          <a:bodyPr lIns="0" tIns="0" rIns="0" bIns="0" rtlCol="0" anchor="t">
            <a:spAutoFit/>
          </a:bodyPr>
          <a:lstStyle/>
          <a:p>
            <a:pPr algn="ctr">
              <a:lnSpc>
                <a:spcPts val="1770"/>
              </a:lnSpc>
              <a:spcBef>
                <a:spcPct val="0"/>
              </a:spcBef>
            </a:pPr>
            <a:r>
              <a:rPr lang="en-US" sz="1416" spc="-21" noProof="0" dirty="0">
                <a:solidFill>
                  <a:srgbClr val="000000"/>
                </a:solidFill>
                <a:latin typeface="Prompt"/>
                <a:ea typeface="Prompt"/>
                <a:cs typeface="Prompt"/>
                <a:sym typeface="Prompt"/>
              </a:rPr>
              <a:t>(Frederick, 2025a)</a:t>
            </a:r>
          </a:p>
        </p:txBody>
      </p:sp>
      <p:sp>
        <p:nvSpPr>
          <p:cNvPr id="10" name="TextBox 10"/>
          <p:cNvSpPr txBox="1"/>
          <p:nvPr/>
        </p:nvSpPr>
        <p:spPr>
          <a:xfrm>
            <a:off x="4833042" y="9434848"/>
            <a:ext cx="2247766" cy="201190"/>
          </a:xfrm>
          <a:prstGeom prst="rect">
            <a:avLst/>
          </a:prstGeom>
        </p:spPr>
        <p:txBody>
          <a:bodyPr lIns="0" tIns="0" rIns="0" bIns="0" rtlCol="0" anchor="t">
            <a:spAutoFit/>
          </a:bodyPr>
          <a:lstStyle/>
          <a:p>
            <a:pPr algn="ctr">
              <a:lnSpc>
                <a:spcPts val="1645"/>
              </a:lnSpc>
              <a:spcBef>
                <a:spcPct val="0"/>
              </a:spcBef>
            </a:pPr>
            <a:r>
              <a:rPr lang="en-US" sz="1316" spc="-19" noProof="0" dirty="0">
                <a:solidFill>
                  <a:srgbClr val="000000"/>
                </a:solidFill>
                <a:latin typeface="Prompt"/>
                <a:ea typeface="Prompt"/>
                <a:cs typeface="Prompt"/>
                <a:sym typeface="Prompt"/>
              </a:rPr>
              <a:t>(Frederick, 2025b)</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8854" b="-78854"/>
            </a:stretch>
          </a:blipFill>
        </p:spPr>
        <p:txBody>
          <a:bodyPr/>
          <a:lstStyle/>
          <a:p>
            <a:endParaRPr lang="en-US" noProof="0" dirty="0"/>
          </a:p>
        </p:txBody>
      </p:sp>
      <p:sp>
        <p:nvSpPr>
          <p:cNvPr id="3" name="Freeform 3"/>
          <p:cNvSpPr/>
          <p:nvPr/>
        </p:nvSpPr>
        <p:spPr>
          <a:xfrm rot="5400000">
            <a:off x="13604120" y="-517238"/>
            <a:ext cx="5421659" cy="5421659"/>
          </a:xfrm>
          <a:custGeom>
            <a:avLst/>
            <a:gdLst/>
            <a:ahLst/>
            <a:cxnLst/>
            <a:rect l="l" t="t" r="r" b="b"/>
            <a:pathLst>
              <a:path w="5421659" h="5421659">
                <a:moveTo>
                  <a:pt x="0" y="0"/>
                </a:moveTo>
                <a:lnTo>
                  <a:pt x="5421659" y="0"/>
                </a:lnTo>
                <a:lnTo>
                  <a:pt x="5421659" y="5421660"/>
                </a:lnTo>
                <a:lnTo>
                  <a:pt x="0" y="54216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4" name="Freeform 4"/>
          <p:cNvSpPr/>
          <p:nvPr/>
        </p:nvSpPr>
        <p:spPr>
          <a:xfrm rot="-5400000">
            <a:off x="-198110" y="7167849"/>
            <a:ext cx="4199843" cy="4199843"/>
          </a:xfrm>
          <a:custGeom>
            <a:avLst/>
            <a:gdLst/>
            <a:ahLst/>
            <a:cxnLst/>
            <a:rect l="l" t="t" r="r" b="b"/>
            <a:pathLst>
              <a:path w="4199843" h="4199843">
                <a:moveTo>
                  <a:pt x="0" y="0"/>
                </a:moveTo>
                <a:lnTo>
                  <a:pt x="4199843" y="0"/>
                </a:lnTo>
                <a:lnTo>
                  <a:pt x="4199843" y="4199842"/>
                </a:lnTo>
                <a:lnTo>
                  <a:pt x="0" y="419984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noProof="0" dirty="0"/>
          </a:p>
        </p:txBody>
      </p:sp>
      <p:grpSp>
        <p:nvGrpSpPr>
          <p:cNvPr id="5" name="Group 5"/>
          <p:cNvGrpSpPr/>
          <p:nvPr/>
        </p:nvGrpSpPr>
        <p:grpSpPr>
          <a:xfrm>
            <a:off x="316913" y="1689645"/>
            <a:ext cx="8827087" cy="5086147"/>
            <a:chOff x="0" y="0"/>
            <a:chExt cx="2324829" cy="1339561"/>
          </a:xfrm>
        </p:grpSpPr>
        <p:sp>
          <p:nvSpPr>
            <p:cNvPr id="6" name="Freeform 6"/>
            <p:cNvSpPr/>
            <p:nvPr/>
          </p:nvSpPr>
          <p:spPr>
            <a:xfrm>
              <a:off x="0" y="0"/>
              <a:ext cx="2324829" cy="1339561"/>
            </a:xfrm>
            <a:custGeom>
              <a:avLst/>
              <a:gdLst/>
              <a:ahLst/>
              <a:cxnLst/>
              <a:rect l="l" t="t" r="r" b="b"/>
              <a:pathLst>
                <a:path w="2324829" h="1339561">
                  <a:moveTo>
                    <a:pt x="0" y="0"/>
                  </a:moveTo>
                  <a:lnTo>
                    <a:pt x="2324829" y="0"/>
                  </a:lnTo>
                  <a:lnTo>
                    <a:pt x="2324829" y="1339561"/>
                  </a:lnTo>
                  <a:lnTo>
                    <a:pt x="0" y="1339561"/>
                  </a:lnTo>
                  <a:close/>
                </a:path>
              </a:pathLst>
            </a:custGeom>
            <a:solidFill>
              <a:srgbClr val="7ED957"/>
            </a:solidFill>
          </p:spPr>
          <p:txBody>
            <a:bodyPr/>
            <a:lstStyle/>
            <a:p>
              <a:endParaRPr lang="en-US" noProof="0" dirty="0"/>
            </a:p>
          </p:txBody>
        </p:sp>
        <p:sp>
          <p:nvSpPr>
            <p:cNvPr id="7" name="TextBox 7"/>
            <p:cNvSpPr txBox="1"/>
            <p:nvPr/>
          </p:nvSpPr>
          <p:spPr>
            <a:xfrm>
              <a:off x="0" y="0"/>
              <a:ext cx="2324829" cy="1339561"/>
            </a:xfrm>
            <a:prstGeom prst="rect">
              <a:avLst/>
            </a:prstGeom>
          </p:spPr>
          <p:txBody>
            <a:bodyPr lIns="50800" tIns="50800" rIns="50800" bIns="50800" rtlCol="0" anchor="ctr"/>
            <a:lstStyle/>
            <a:p>
              <a:pPr algn="ctr">
                <a:lnSpc>
                  <a:spcPts val="2395"/>
                </a:lnSpc>
              </a:pPr>
              <a:endParaRPr lang="en-US" noProof="0" dirty="0"/>
            </a:p>
          </p:txBody>
        </p:sp>
      </p:grpSp>
      <p:grpSp>
        <p:nvGrpSpPr>
          <p:cNvPr id="8" name="Group 8"/>
          <p:cNvGrpSpPr/>
          <p:nvPr/>
        </p:nvGrpSpPr>
        <p:grpSpPr>
          <a:xfrm>
            <a:off x="9190577" y="1689645"/>
            <a:ext cx="8827087" cy="8056785"/>
            <a:chOff x="0" y="0"/>
            <a:chExt cx="2324829" cy="2121951"/>
          </a:xfrm>
        </p:grpSpPr>
        <p:sp>
          <p:nvSpPr>
            <p:cNvPr id="9" name="Freeform 9"/>
            <p:cNvSpPr/>
            <p:nvPr/>
          </p:nvSpPr>
          <p:spPr>
            <a:xfrm>
              <a:off x="0" y="0"/>
              <a:ext cx="2324829" cy="2121951"/>
            </a:xfrm>
            <a:custGeom>
              <a:avLst/>
              <a:gdLst/>
              <a:ahLst/>
              <a:cxnLst/>
              <a:rect l="l" t="t" r="r" b="b"/>
              <a:pathLst>
                <a:path w="2324829" h="2121951">
                  <a:moveTo>
                    <a:pt x="0" y="0"/>
                  </a:moveTo>
                  <a:lnTo>
                    <a:pt x="2324829" y="0"/>
                  </a:lnTo>
                  <a:lnTo>
                    <a:pt x="2324829" y="2121951"/>
                  </a:lnTo>
                  <a:lnTo>
                    <a:pt x="0" y="2121951"/>
                  </a:lnTo>
                  <a:close/>
                </a:path>
              </a:pathLst>
            </a:custGeom>
            <a:solidFill>
              <a:srgbClr val="38B6FF"/>
            </a:solidFill>
          </p:spPr>
          <p:txBody>
            <a:bodyPr/>
            <a:lstStyle/>
            <a:p>
              <a:endParaRPr lang="en-US" noProof="0" dirty="0"/>
            </a:p>
          </p:txBody>
        </p:sp>
        <p:sp>
          <p:nvSpPr>
            <p:cNvPr id="10" name="TextBox 10"/>
            <p:cNvSpPr txBox="1"/>
            <p:nvPr/>
          </p:nvSpPr>
          <p:spPr>
            <a:xfrm>
              <a:off x="0" y="0"/>
              <a:ext cx="2324829" cy="2121951"/>
            </a:xfrm>
            <a:prstGeom prst="rect">
              <a:avLst/>
            </a:prstGeom>
          </p:spPr>
          <p:txBody>
            <a:bodyPr lIns="50800" tIns="50800" rIns="50800" bIns="50800" rtlCol="0" anchor="ctr"/>
            <a:lstStyle/>
            <a:p>
              <a:pPr algn="ctr">
                <a:lnSpc>
                  <a:spcPts val="2395"/>
                </a:lnSpc>
              </a:pPr>
              <a:endParaRPr lang="en-US" noProof="0" dirty="0"/>
            </a:p>
          </p:txBody>
        </p:sp>
      </p:grpSp>
      <p:sp>
        <p:nvSpPr>
          <p:cNvPr id="11" name="Freeform 11"/>
          <p:cNvSpPr/>
          <p:nvPr/>
        </p:nvSpPr>
        <p:spPr>
          <a:xfrm>
            <a:off x="3458976" y="6775792"/>
            <a:ext cx="2875118" cy="3511208"/>
          </a:xfrm>
          <a:custGeom>
            <a:avLst/>
            <a:gdLst/>
            <a:ahLst/>
            <a:cxnLst/>
            <a:rect l="l" t="t" r="r" b="b"/>
            <a:pathLst>
              <a:path w="2875118" h="3511208">
                <a:moveTo>
                  <a:pt x="0" y="0"/>
                </a:moveTo>
                <a:lnTo>
                  <a:pt x="2875118" y="0"/>
                </a:lnTo>
                <a:lnTo>
                  <a:pt x="2875118" y="3511208"/>
                </a:lnTo>
                <a:lnTo>
                  <a:pt x="0" y="3511208"/>
                </a:lnTo>
                <a:lnTo>
                  <a:pt x="0" y="0"/>
                </a:lnTo>
                <a:close/>
              </a:path>
            </a:pathLst>
          </a:custGeom>
          <a:blipFill>
            <a:blip r:embed="rId7"/>
            <a:stretch>
              <a:fillRect t="-4077" b="-4077"/>
            </a:stretch>
          </a:blipFill>
        </p:spPr>
        <p:txBody>
          <a:bodyPr/>
          <a:lstStyle/>
          <a:p>
            <a:endParaRPr lang="en-US" noProof="0" dirty="0"/>
          </a:p>
        </p:txBody>
      </p:sp>
      <p:sp>
        <p:nvSpPr>
          <p:cNvPr id="12" name="TextBox 12"/>
          <p:cNvSpPr txBox="1"/>
          <p:nvPr/>
        </p:nvSpPr>
        <p:spPr>
          <a:xfrm>
            <a:off x="6119291" y="100215"/>
            <a:ext cx="3710510" cy="805381"/>
          </a:xfrm>
          <a:prstGeom prst="rect">
            <a:avLst/>
          </a:prstGeom>
        </p:spPr>
        <p:txBody>
          <a:bodyPr wrap="square" lIns="0" tIns="0" rIns="0" bIns="0" rtlCol="0" anchor="t">
            <a:spAutoFit/>
          </a:bodyPr>
          <a:lstStyle/>
          <a:p>
            <a:pPr algn="l">
              <a:lnSpc>
                <a:spcPts val="6460"/>
              </a:lnSpc>
            </a:pPr>
            <a:r>
              <a:rPr lang="en-US" sz="5168" noProof="0" dirty="0">
                <a:solidFill>
                  <a:srgbClr val="433831"/>
                </a:solidFill>
                <a:latin typeface="Anton"/>
                <a:ea typeface="Anton"/>
                <a:cs typeface="Anton"/>
                <a:sym typeface="Anton"/>
              </a:rPr>
              <a:t>Methodology </a:t>
            </a:r>
          </a:p>
        </p:txBody>
      </p:sp>
      <p:sp>
        <p:nvSpPr>
          <p:cNvPr id="13" name="TextBox 13"/>
          <p:cNvSpPr txBox="1"/>
          <p:nvPr/>
        </p:nvSpPr>
        <p:spPr>
          <a:xfrm>
            <a:off x="316913" y="1764473"/>
            <a:ext cx="8603328" cy="4924425"/>
          </a:xfrm>
          <a:prstGeom prst="rect">
            <a:avLst/>
          </a:prstGeom>
        </p:spPr>
        <p:txBody>
          <a:bodyPr wrap="square" lIns="0" tIns="0" rIns="0" bIns="0" rtlCol="0" anchor="t">
            <a:spAutoFit/>
          </a:bodyPr>
          <a:lstStyle/>
          <a:p>
            <a:pPr marL="561339" lvl="1" indent="-280669" algn="l">
              <a:lnSpc>
                <a:spcPts val="3249"/>
              </a:lnSpc>
              <a:buFont typeface="Arial"/>
              <a:buChar char="•"/>
            </a:pPr>
            <a:r>
              <a:rPr lang="en-US" sz="2400" spc="-38" noProof="0" dirty="0">
                <a:solidFill>
                  <a:srgbClr val="000000"/>
                </a:solidFill>
                <a:latin typeface="Prompt"/>
                <a:ea typeface="Prompt"/>
                <a:cs typeface="Prompt"/>
                <a:sym typeface="Prompt"/>
              </a:rPr>
              <a:t>Organic Fertiliser Preparation (KNF Method): Fermented Plant Juice (FPJ), Fermented Amino Acids (FFA), and Fermented Fruit Juice (FFJ) were created using fresh plant material, fish waste, and over-ripened fruits combined in separately with equal parts brown sugar for microbial fermentation.</a:t>
            </a:r>
          </a:p>
          <a:p>
            <a:pPr algn="l">
              <a:lnSpc>
                <a:spcPts val="3249"/>
              </a:lnSpc>
            </a:pPr>
            <a:endParaRPr lang="en-US" sz="2400" spc="-38" noProof="0" dirty="0">
              <a:solidFill>
                <a:srgbClr val="000000"/>
              </a:solidFill>
              <a:latin typeface="Prompt"/>
              <a:ea typeface="Prompt"/>
              <a:cs typeface="Prompt"/>
              <a:sym typeface="Prompt"/>
            </a:endParaRPr>
          </a:p>
          <a:p>
            <a:pPr marL="561339" lvl="1" indent="-280669" algn="l">
              <a:lnSpc>
                <a:spcPts val="3249"/>
              </a:lnSpc>
              <a:buFont typeface="Arial"/>
              <a:buChar char="•"/>
            </a:pPr>
            <a:r>
              <a:rPr lang="en-US" sz="2400" spc="-38" noProof="0" dirty="0">
                <a:solidFill>
                  <a:srgbClr val="000000"/>
                </a:solidFill>
                <a:latin typeface="Prompt"/>
                <a:ea typeface="Prompt"/>
                <a:cs typeface="Prompt"/>
                <a:sym typeface="Prompt"/>
              </a:rPr>
              <a:t>Extraction &amp; Application: The final fertiliser mix (3-1-2 ratio) is diluted at 1:500 with water for safe plant application, enhancing nutrient availability and soil health. This was stored in a suitable container (Asian Farming, 2023).</a:t>
            </a:r>
          </a:p>
        </p:txBody>
      </p:sp>
      <p:sp>
        <p:nvSpPr>
          <p:cNvPr id="14" name="TextBox 14"/>
          <p:cNvSpPr txBox="1"/>
          <p:nvPr/>
        </p:nvSpPr>
        <p:spPr>
          <a:xfrm>
            <a:off x="316913" y="971550"/>
            <a:ext cx="5016229" cy="537844"/>
          </a:xfrm>
          <a:prstGeom prst="rect">
            <a:avLst/>
          </a:prstGeom>
        </p:spPr>
        <p:txBody>
          <a:bodyPr lIns="0" tIns="0" rIns="0" bIns="0" rtlCol="0" anchor="t">
            <a:spAutoFit/>
          </a:bodyPr>
          <a:lstStyle/>
          <a:p>
            <a:pPr algn="ctr">
              <a:lnSpc>
                <a:spcPts val="4480"/>
              </a:lnSpc>
            </a:pPr>
            <a:r>
              <a:rPr lang="en-US" sz="3200" b="1" noProof="0" dirty="0">
                <a:solidFill>
                  <a:srgbClr val="000000"/>
                </a:solidFill>
                <a:latin typeface="Canva Sans Bold"/>
                <a:ea typeface="Canva Sans Bold"/>
                <a:cs typeface="Canva Sans Bold"/>
                <a:sym typeface="Canva Sans Bold"/>
              </a:rPr>
              <a:t>Korean Natural Farming</a:t>
            </a:r>
          </a:p>
        </p:txBody>
      </p:sp>
      <p:sp>
        <p:nvSpPr>
          <p:cNvPr id="15" name="TextBox 15"/>
          <p:cNvSpPr txBox="1"/>
          <p:nvPr/>
        </p:nvSpPr>
        <p:spPr>
          <a:xfrm>
            <a:off x="10824500" y="971550"/>
            <a:ext cx="5016229" cy="537844"/>
          </a:xfrm>
          <a:prstGeom prst="rect">
            <a:avLst/>
          </a:prstGeom>
        </p:spPr>
        <p:txBody>
          <a:bodyPr lIns="0" tIns="0" rIns="0" bIns="0" rtlCol="0" anchor="t">
            <a:spAutoFit/>
          </a:bodyPr>
          <a:lstStyle/>
          <a:p>
            <a:pPr algn="ctr">
              <a:lnSpc>
                <a:spcPts val="4480"/>
              </a:lnSpc>
            </a:pPr>
            <a:r>
              <a:rPr lang="en-US" sz="3200" b="1" noProof="0" dirty="0">
                <a:solidFill>
                  <a:srgbClr val="000000"/>
                </a:solidFill>
                <a:latin typeface="Canva Sans Bold"/>
                <a:ea typeface="Canva Sans Bold"/>
                <a:cs typeface="Canva Sans Bold"/>
                <a:sym typeface="Canva Sans Bold"/>
              </a:rPr>
              <a:t>Interviews and Surveys</a:t>
            </a:r>
          </a:p>
        </p:txBody>
      </p:sp>
      <p:sp>
        <p:nvSpPr>
          <p:cNvPr id="16" name="TextBox 16"/>
          <p:cNvSpPr txBox="1"/>
          <p:nvPr/>
        </p:nvSpPr>
        <p:spPr>
          <a:xfrm>
            <a:off x="9199932" y="1773998"/>
            <a:ext cx="8638206" cy="8373382"/>
          </a:xfrm>
          <a:prstGeom prst="rect">
            <a:avLst/>
          </a:prstGeom>
        </p:spPr>
        <p:txBody>
          <a:bodyPr lIns="0" tIns="0" rIns="0" bIns="0" rtlCol="0" anchor="t">
            <a:spAutoFit/>
          </a:bodyPr>
          <a:lstStyle/>
          <a:p>
            <a:pPr marL="500133" lvl="1" indent="-250066" algn="l">
              <a:lnSpc>
                <a:spcPts val="2895"/>
              </a:lnSpc>
              <a:buFont typeface="Arial"/>
              <a:buChar char="•"/>
            </a:pPr>
            <a:r>
              <a:rPr lang="en-US" sz="2316" spc="-34" noProof="0" dirty="0">
                <a:solidFill>
                  <a:srgbClr val="000000"/>
                </a:solidFill>
                <a:latin typeface="Prompt"/>
                <a:ea typeface="Prompt"/>
                <a:cs typeface="Prompt"/>
                <a:sym typeface="Prompt"/>
              </a:rPr>
              <a:t>Five semi-structured interviews and ten surveys were completed face-to-face or by phone. All materials were anonymised and stored securely on UWTSD OneDrive.</a:t>
            </a:r>
          </a:p>
          <a:p>
            <a:pPr algn="l">
              <a:lnSpc>
                <a:spcPts val="2895"/>
              </a:lnSpc>
            </a:pPr>
            <a:endParaRPr lang="en-US" sz="2316" spc="-34" noProof="0" dirty="0">
              <a:solidFill>
                <a:srgbClr val="000000"/>
              </a:solidFill>
              <a:latin typeface="Prompt"/>
              <a:ea typeface="Prompt"/>
              <a:cs typeface="Prompt"/>
              <a:sym typeface="Prompt"/>
            </a:endParaRPr>
          </a:p>
          <a:p>
            <a:pPr marL="500133" lvl="1" indent="-250066" algn="l">
              <a:lnSpc>
                <a:spcPts val="2895"/>
              </a:lnSpc>
              <a:buFont typeface="Arial"/>
              <a:buChar char="•"/>
            </a:pPr>
            <a:r>
              <a:rPr lang="en-US" sz="2316" spc="-34" noProof="0" dirty="0">
                <a:solidFill>
                  <a:srgbClr val="000000"/>
                </a:solidFill>
                <a:latin typeface="Prompt"/>
                <a:ea typeface="Prompt"/>
                <a:cs typeface="Prompt"/>
                <a:sym typeface="Prompt"/>
              </a:rPr>
              <a:t>Instruments combined open-ended interview questions for depth and closed-ended survey items (yes/no, Likert) for comparability. This mixed approach balanced strengthened the validity (Lavrakas, 2008). </a:t>
            </a:r>
          </a:p>
          <a:p>
            <a:pPr algn="l">
              <a:lnSpc>
                <a:spcPts val="2895"/>
              </a:lnSpc>
            </a:pPr>
            <a:endParaRPr lang="en-US" sz="2316" spc="-34" noProof="0" dirty="0">
              <a:solidFill>
                <a:srgbClr val="000000"/>
              </a:solidFill>
              <a:latin typeface="Prompt"/>
              <a:ea typeface="Prompt"/>
              <a:cs typeface="Prompt"/>
              <a:sym typeface="Prompt"/>
            </a:endParaRPr>
          </a:p>
          <a:p>
            <a:pPr marL="500133" lvl="1" indent="-250066" algn="l">
              <a:lnSpc>
                <a:spcPts val="2895"/>
              </a:lnSpc>
              <a:buFont typeface="Arial"/>
              <a:buChar char="•"/>
            </a:pPr>
            <a:r>
              <a:rPr lang="en-US" sz="2316" spc="-34" noProof="0" dirty="0">
                <a:solidFill>
                  <a:srgbClr val="000000"/>
                </a:solidFill>
                <a:latin typeface="Prompt"/>
                <a:ea typeface="Prompt"/>
                <a:cs typeface="Prompt"/>
                <a:sym typeface="Prompt"/>
              </a:rPr>
              <a:t>Interview transcripts were analysed using Braun &amp; Clarke’s six-phase thematic analysis. The semi-structured format ensured comparability yet retained flexibility for meaningful follow-up (Creswell, 2013; Braun &amp; Clarke, 2006).</a:t>
            </a:r>
          </a:p>
          <a:p>
            <a:pPr algn="l">
              <a:lnSpc>
                <a:spcPts val="2895"/>
              </a:lnSpc>
            </a:pPr>
            <a:endParaRPr lang="en-US" sz="2316" spc="-34" noProof="0" dirty="0">
              <a:solidFill>
                <a:srgbClr val="000000"/>
              </a:solidFill>
              <a:latin typeface="Prompt"/>
              <a:ea typeface="Prompt"/>
              <a:cs typeface="Prompt"/>
              <a:sym typeface="Prompt"/>
            </a:endParaRPr>
          </a:p>
          <a:p>
            <a:pPr marL="500133" lvl="1" indent="-250066" algn="l">
              <a:lnSpc>
                <a:spcPts val="2895"/>
              </a:lnSpc>
              <a:buFont typeface="Arial"/>
              <a:buChar char="•"/>
            </a:pPr>
            <a:r>
              <a:rPr lang="en-US" sz="2316" spc="-34" noProof="0" dirty="0">
                <a:solidFill>
                  <a:srgbClr val="000000"/>
                </a:solidFill>
                <a:latin typeface="Prompt"/>
                <a:ea typeface="Prompt"/>
                <a:cs typeface="Prompt"/>
                <a:sym typeface="Prompt"/>
              </a:rPr>
              <a:t>Survey responses were numerically coded and analysed in SPSS. Paired-samples t-tests compared pre- and post-responses to detect changes in knowledge, attitudes, and willingness to adopt after exposure to the local results</a:t>
            </a:r>
          </a:p>
          <a:p>
            <a:pPr algn="ctr">
              <a:lnSpc>
                <a:spcPts val="2395"/>
              </a:lnSpc>
              <a:spcBef>
                <a:spcPct val="0"/>
              </a:spcBef>
            </a:pPr>
            <a:endParaRPr lang="en-US" sz="2316" spc="-34" noProof="0" dirty="0">
              <a:solidFill>
                <a:srgbClr val="000000"/>
              </a:solidFill>
              <a:latin typeface="Prompt"/>
              <a:ea typeface="Prompt"/>
              <a:cs typeface="Prompt"/>
              <a:sym typeface="Prompt"/>
            </a:endParaRPr>
          </a:p>
          <a:p>
            <a:pPr algn="ctr">
              <a:lnSpc>
                <a:spcPts val="2395"/>
              </a:lnSpc>
              <a:spcBef>
                <a:spcPct val="0"/>
              </a:spcBef>
            </a:pPr>
            <a:endParaRPr lang="en-US" sz="2316" spc="-34" noProof="0" dirty="0">
              <a:solidFill>
                <a:srgbClr val="000000"/>
              </a:solidFill>
              <a:latin typeface="Prompt"/>
              <a:ea typeface="Prompt"/>
              <a:cs typeface="Prompt"/>
              <a:sym typeface="Prompt"/>
            </a:endParaRPr>
          </a:p>
          <a:p>
            <a:pPr algn="ctr">
              <a:lnSpc>
                <a:spcPts val="2395"/>
              </a:lnSpc>
              <a:spcBef>
                <a:spcPct val="0"/>
              </a:spcBef>
            </a:pPr>
            <a:endParaRPr lang="en-US" sz="2316" spc="-34" noProof="0" dirty="0">
              <a:solidFill>
                <a:srgbClr val="000000"/>
              </a:solidFill>
              <a:latin typeface="Prompt"/>
              <a:ea typeface="Prompt"/>
              <a:cs typeface="Prompt"/>
              <a:sym typeface="Prompt"/>
            </a:endParaRPr>
          </a:p>
        </p:txBody>
      </p:sp>
      <p:sp>
        <p:nvSpPr>
          <p:cNvPr id="17" name="TextBox 17"/>
          <p:cNvSpPr txBox="1"/>
          <p:nvPr/>
        </p:nvSpPr>
        <p:spPr>
          <a:xfrm>
            <a:off x="4081095" y="7837450"/>
            <a:ext cx="1414090" cy="201190"/>
          </a:xfrm>
          <a:prstGeom prst="rect">
            <a:avLst/>
          </a:prstGeom>
        </p:spPr>
        <p:txBody>
          <a:bodyPr lIns="0" tIns="0" rIns="0" bIns="0" rtlCol="0" anchor="t">
            <a:spAutoFit/>
          </a:bodyPr>
          <a:lstStyle/>
          <a:p>
            <a:pPr algn="ctr">
              <a:lnSpc>
                <a:spcPts val="1645"/>
              </a:lnSpc>
              <a:spcBef>
                <a:spcPct val="0"/>
              </a:spcBef>
            </a:pPr>
            <a:r>
              <a:rPr lang="en-US" sz="1316" spc="-19" noProof="0" dirty="0">
                <a:solidFill>
                  <a:srgbClr val="000000"/>
                </a:solidFill>
                <a:latin typeface="Prompt"/>
                <a:ea typeface="Prompt"/>
                <a:cs typeface="Prompt"/>
                <a:sym typeface="Prompt"/>
              </a:rPr>
              <a:t>(Frederick, 2025c)</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8854" b="-78854"/>
            </a:stretch>
          </a:blipFill>
        </p:spPr>
        <p:txBody>
          <a:bodyPr/>
          <a:lstStyle/>
          <a:p>
            <a:endParaRPr lang="en-US" noProof="0" dirty="0"/>
          </a:p>
        </p:txBody>
      </p:sp>
      <p:sp>
        <p:nvSpPr>
          <p:cNvPr id="3" name="Freeform 3"/>
          <p:cNvSpPr/>
          <p:nvPr/>
        </p:nvSpPr>
        <p:spPr>
          <a:xfrm>
            <a:off x="-394801" y="-206366"/>
            <a:ext cx="2578680" cy="2578680"/>
          </a:xfrm>
          <a:custGeom>
            <a:avLst/>
            <a:gdLst/>
            <a:ahLst/>
            <a:cxnLst/>
            <a:rect l="l" t="t" r="r" b="b"/>
            <a:pathLst>
              <a:path w="2578680" h="2578680">
                <a:moveTo>
                  <a:pt x="0" y="0"/>
                </a:moveTo>
                <a:lnTo>
                  <a:pt x="2578680" y="0"/>
                </a:lnTo>
                <a:lnTo>
                  <a:pt x="2578680" y="2578680"/>
                </a:lnTo>
                <a:lnTo>
                  <a:pt x="0" y="257868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4" name="Freeform 4"/>
          <p:cNvSpPr/>
          <p:nvPr/>
        </p:nvSpPr>
        <p:spPr>
          <a:xfrm rot="5400000" flipH="1">
            <a:off x="15770624" y="7804228"/>
            <a:ext cx="2935547" cy="2935547"/>
          </a:xfrm>
          <a:custGeom>
            <a:avLst/>
            <a:gdLst/>
            <a:ahLst/>
            <a:cxnLst/>
            <a:rect l="l" t="t" r="r" b="b"/>
            <a:pathLst>
              <a:path w="2935547" h="2935547">
                <a:moveTo>
                  <a:pt x="2935547" y="0"/>
                </a:moveTo>
                <a:lnTo>
                  <a:pt x="0" y="0"/>
                </a:lnTo>
                <a:lnTo>
                  <a:pt x="0" y="2935546"/>
                </a:lnTo>
                <a:lnTo>
                  <a:pt x="2935547" y="2935546"/>
                </a:lnTo>
                <a:lnTo>
                  <a:pt x="2935547"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noProof="0" dirty="0"/>
          </a:p>
        </p:txBody>
      </p:sp>
      <p:grpSp>
        <p:nvGrpSpPr>
          <p:cNvPr id="5" name="Group 5"/>
          <p:cNvGrpSpPr/>
          <p:nvPr/>
        </p:nvGrpSpPr>
        <p:grpSpPr>
          <a:xfrm>
            <a:off x="178321" y="1082974"/>
            <a:ext cx="8039375" cy="8021668"/>
            <a:chOff x="0" y="0"/>
            <a:chExt cx="2117366" cy="2112703"/>
          </a:xfrm>
        </p:grpSpPr>
        <p:sp>
          <p:nvSpPr>
            <p:cNvPr id="6" name="Freeform 6"/>
            <p:cNvSpPr/>
            <p:nvPr/>
          </p:nvSpPr>
          <p:spPr>
            <a:xfrm>
              <a:off x="0" y="0"/>
              <a:ext cx="2117366" cy="2112703"/>
            </a:xfrm>
            <a:custGeom>
              <a:avLst/>
              <a:gdLst/>
              <a:ahLst/>
              <a:cxnLst/>
              <a:rect l="l" t="t" r="r" b="b"/>
              <a:pathLst>
                <a:path w="2117366" h="2112703">
                  <a:moveTo>
                    <a:pt x="20223" y="0"/>
                  </a:moveTo>
                  <a:lnTo>
                    <a:pt x="2097143" y="0"/>
                  </a:lnTo>
                  <a:cubicBezTo>
                    <a:pt x="2108312" y="0"/>
                    <a:pt x="2117366" y="9054"/>
                    <a:pt x="2117366" y="20223"/>
                  </a:cubicBezTo>
                  <a:lnTo>
                    <a:pt x="2117366" y="2092480"/>
                  </a:lnTo>
                  <a:cubicBezTo>
                    <a:pt x="2117366" y="2097843"/>
                    <a:pt x="2115235" y="2102987"/>
                    <a:pt x="2111443" y="2106780"/>
                  </a:cubicBezTo>
                  <a:cubicBezTo>
                    <a:pt x="2107650" y="2110572"/>
                    <a:pt x="2102507" y="2112703"/>
                    <a:pt x="2097143" y="2112703"/>
                  </a:cubicBezTo>
                  <a:lnTo>
                    <a:pt x="20223" y="2112703"/>
                  </a:lnTo>
                  <a:cubicBezTo>
                    <a:pt x="14860" y="2112703"/>
                    <a:pt x="9716" y="2110572"/>
                    <a:pt x="5923" y="2106780"/>
                  </a:cubicBezTo>
                  <a:cubicBezTo>
                    <a:pt x="2131" y="2102987"/>
                    <a:pt x="0" y="2097843"/>
                    <a:pt x="0" y="2092480"/>
                  </a:cubicBezTo>
                  <a:lnTo>
                    <a:pt x="0" y="20223"/>
                  </a:lnTo>
                  <a:cubicBezTo>
                    <a:pt x="0" y="14860"/>
                    <a:pt x="2131" y="9716"/>
                    <a:pt x="5923" y="5923"/>
                  </a:cubicBezTo>
                  <a:cubicBezTo>
                    <a:pt x="9716" y="2131"/>
                    <a:pt x="14860" y="0"/>
                    <a:pt x="20223" y="0"/>
                  </a:cubicBezTo>
                  <a:close/>
                </a:path>
              </a:pathLst>
            </a:custGeom>
            <a:solidFill>
              <a:srgbClr val="38B6FF"/>
            </a:solidFill>
          </p:spPr>
          <p:txBody>
            <a:bodyPr/>
            <a:lstStyle/>
            <a:p>
              <a:endParaRPr lang="en-US" noProof="0" dirty="0"/>
            </a:p>
          </p:txBody>
        </p:sp>
        <p:sp>
          <p:nvSpPr>
            <p:cNvPr id="7" name="TextBox 7"/>
            <p:cNvSpPr txBox="1"/>
            <p:nvPr/>
          </p:nvSpPr>
          <p:spPr>
            <a:xfrm>
              <a:off x="0" y="0"/>
              <a:ext cx="2117366" cy="2112703"/>
            </a:xfrm>
            <a:prstGeom prst="rect">
              <a:avLst/>
            </a:prstGeom>
          </p:spPr>
          <p:txBody>
            <a:bodyPr lIns="50800" tIns="50800" rIns="50800" bIns="50800" rtlCol="0" anchor="ctr"/>
            <a:lstStyle/>
            <a:p>
              <a:pPr algn="ctr">
                <a:lnSpc>
                  <a:spcPts val="2395"/>
                </a:lnSpc>
              </a:pPr>
              <a:endParaRPr lang="en-US" noProof="0" dirty="0"/>
            </a:p>
          </p:txBody>
        </p:sp>
      </p:grpSp>
      <p:sp>
        <p:nvSpPr>
          <p:cNvPr id="8" name="Freeform 8"/>
          <p:cNvSpPr/>
          <p:nvPr/>
        </p:nvSpPr>
        <p:spPr>
          <a:xfrm>
            <a:off x="9825197" y="5639823"/>
            <a:ext cx="5338627" cy="4647177"/>
          </a:xfrm>
          <a:custGeom>
            <a:avLst/>
            <a:gdLst/>
            <a:ahLst/>
            <a:cxnLst/>
            <a:rect l="l" t="t" r="r" b="b"/>
            <a:pathLst>
              <a:path w="5338627" h="4647177">
                <a:moveTo>
                  <a:pt x="0" y="0"/>
                </a:moveTo>
                <a:lnTo>
                  <a:pt x="5338627" y="0"/>
                </a:lnTo>
                <a:lnTo>
                  <a:pt x="5338627" y="4647177"/>
                </a:lnTo>
                <a:lnTo>
                  <a:pt x="0" y="4647177"/>
                </a:lnTo>
                <a:lnTo>
                  <a:pt x="0" y="0"/>
                </a:lnTo>
                <a:close/>
              </a:path>
            </a:pathLst>
          </a:custGeom>
          <a:blipFill>
            <a:blip r:embed="rId7"/>
            <a:stretch>
              <a:fillRect t="-3746" b="-11132"/>
            </a:stretch>
          </a:blipFill>
        </p:spPr>
        <p:txBody>
          <a:bodyPr/>
          <a:lstStyle/>
          <a:p>
            <a:endParaRPr lang="en-US" noProof="0" dirty="0"/>
          </a:p>
        </p:txBody>
      </p:sp>
      <p:sp>
        <p:nvSpPr>
          <p:cNvPr id="9" name="Freeform 9"/>
          <p:cNvSpPr/>
          <p:nvPr/>
        </p:nvSpPr>
        <p:spPr>
          <a:xfrm>
            <a:off x="8673642" y="950876"/>
            <a:ext cx="7532445" cy="4688947"/>
          </a:xfrm>
          <a:custGeom>
            <a:avLst/>
            <a:gdLst/>
            <a:ahLst/>
            <a:cxnLst/>
            <a:rect l="l" t="t" r="r" b="b"/>
            <a:pathLst>
              <a:path w="7532445" h="4688947">
                <a:moveTo>
                  <a:pt x="0" y="0"/>
                </a:moveTo>
                <a:lnTo>
                  <a:pt x="7532445" y="0"/>
                </a:lnTo>
                <a:lnTo>
                  <a:pt x="7532445" y="4688947"/>
                </a:lnTo>
                <a:lnTo>
                  <a:pt x="0" y="4688947"/>
                </a:lnTo>
                <a:lnTo>
                  <a:pt x="0" y="0"/>
                </a:lnTo>
                <a:close/>
              </a:path>
            </a:pathLst>
          </a:custGeom>
          <a:blipFill>
            <a:blip r:embed="rId8"/>
            <a:stretch>
              <a:fillRect/>
            </a:stretch>
          </a:blipFill>
        </p:spPr>
        <p:txBody>
          <a:bodyPr/>
          <a:lstStyle/>
          <a:p>
            <a:endParaRPr lang="en-US" noProof="0" dirty="0"/>
          </a:p>
        </p:txBody>
      </p:sp>
      <p:sp>
        <p:nvSpPr>
          <p:cNvPr id="10" name="TextBox 10"/>
          <p:cNvSpPr txBox="1"/>
          <p:nvPr/>
        </p:nvSpPr>
        <p:spPr>
          <a:xfrm>
            <a:off x="3160303" y="131879"/>
            <a:ext cx="12391076" cy="695526"/>
          </a:xfrm>
          <a:prstGeom prst="rect">
            <a:avLst/>
          </a:prstGeom>
        </p:spPr>
        <p:txBody>
          <a:bodyPr lIns="0" tIns="0" rIns="0" bIns="0" rtlCol="0" anchor="t">
            <a:spAutoFit/>
          </a:bodyPr>
          <a:lstStyle/>
          <a:p>
            <a:pPr algn="ctr">
              <a:lnSpc>
                <a:spcPts val="5585"/>
              </a:lnSpc>
            </a:pPr>
            <a:r>
              <a:rPr lang="en-US" sz="4468" noProof="0" dirty="0">
                <a:solidFill>
                  <a:srgbClr val="000000"/>
                </a:solidFill>
                <a:latin typeface="Anton"/>
                <a:ea typeface="Anton"/>
                <a:cs typeface="Anton"/>
                <a:sym typeface="Anton"/>
              </a:rPr>
              <a:t>Results summary- Interview, Survey and experiment</a:t>
            </a:r>
          </a:p>
        </p:txBody>
      </p:sp>
      <p:sp>
        <p:nvSpPr>
          <p:cNvPr id="11" name="TextBox 11"/>
          <p:cNvSpPr txBox="1"/>
          <p:nvPr/>
        </p:nvSpPr>
        <p:spPr>
          <a:xfrm>
            <a:off x="384950" y="1225974"/>
            <a:ext cx="7832745" cy="8079135"/>
          </a:xfrm>
          <a:prstGeom prst="rect">
            <a:avLst/>
          </a:prstGeom>
        </p:spPr>
        <p:txBody>
          <a:bodyPr lIns="0" tIns="0" rIns="0" bIns="0" rtlCol="0" anchor="t">
            <a:spAutoFit/>
          </a:bodyPr>
          <a:lstStyle/>
          <a:p>
            <a:pPr marL="596962" lvl="1" indent="-298481" algn="l">
              <a:lnSpc>
                <a:spcPts val="3456"/>
              </a:lnSpc>
              <a:buFont typeface="Arial"/>
              <a:buChar char="•"/>
            </a:pPr>
            <a:r>
              <a:rPr lang="en-US" sz="2764" spc="-41" noProof="0" dirty="0">
                <a:solidFill>
                  <a:srgbClr val="000000"/>
                </a:solidFill>
                <a:latin typeface="Prompt"/>
                <a:ea typeface="Prompt"/>
                <a:cs typeface="Prompt"/>
                <a:sym typeface="Prompt"/>
              </a:rPr>
              <a:t>Main interview themes: labour shortages, weakened extension, cost pressures, low youth engagement.</a:t>
            </a:r>
          </a:p>
          <a:p>
            <a:pPr algn="l">
              <a:lnSpc>
                <a:spcPts val="3456"/>
              </a:lnSpc>
            </a:pPr>
            <a:endParaRPr lang="en-US" sz="2764" spc="-41" noProof="0" dirty="0">
              <a:solidFill>
                <a:srgbClr val="000000"/>
              </a:solidFill>
              <a:latin typeface="Prompt"/>
              <a:ea typeface="Prompt"/>
              <a:cs typeface="Prompt"/>
              <a:sym typeface="Prompt"/>
            </a:endParaRPr>
          </a:p>
          <a:p>
            <a:pPr marL="596962" lvl="1" indent="-298481" algn="l">
              <a:lnSpc>
                <a:spcPts val="3456"/>
              </a:lnSpc>
              <a:buFont typeface="Arial"/>
              <a:buChar char="•"/>
            </a:pPr>
            <a:r>
              <a:rPr lang="en-US" sz="2764" spc="-41" noProof="0" dirty="0">
                <a:solidFill>
                  <a:srgbClr val="000000"/>
                </a:solidFill>
                <a:latin typeface="Prompt"/>
                <a:ea typeface="Prompt"/>
                <a:cs typeface="Prompt"/>
                <a:sym typeface="Prompt"/>
              </a:rPr>
              <a:t>Survey change: stronger intent to test pH, adopt liming, and use organics.</a:t>
            </a:r>
          </a:p>
          <a:p>
            <a:pPr algn="l">
              <a:lnSpc>
                <a:spcPts val="3456"/>
              </a:lnSpc>
            </a:pPr>
            <a:endParaRPr lang="en-US" sz="2764" spc="-41" noProof="0" dirty="0">
              <a:solidFill>
                <a:srgbClr val="000000"/>
              </a:solidFill>
              <a:latin typeface="Prompt"/>
              <a:ea typeface="Prompt"/>
              <a:cs typeface="Prompt"/>
              <a:sym typeface="Prompt"/>
            </a:endParaRPr>
          </a:p>
          <a:p>
            <a:pPr marL="596962" lvl="1" indent="-298481" algn="l">
              <a:lnSpc>
                <a:spcPts val="3456"/>
              </a:lnSpc>
              <a:buFont typeface="Arial"/>
              <a:buChar char="•"/>
            </a:pPr>
            <a:r>
              <a:rPr lang="en-US" sz="2764" spc="-41" noProof="0" dirty="0">
                <a:solidFill>
                  <a:srgbClr val="000000"/>
                </a:solidFill>
                <a:latin typeface="Prompt"/>
                <a:ea typeface="Prompt"/>
                <a:cs typeface="Prompt"/>
                <a:sym typeface="Prompt"/>
              </a:rPr>
              <a:t>Experiment pattern: neutral + organic produced healthiest roots and steady growth.</a:t>
            </a:r>
          </a:p>
          <a:p>
            <a:pPr algn="l">
              <a:lnSpc>
                <a:spcPts val="3456"/>
              </a:lnSpc>
            </a:pPr>
            <a:endParaRPr lang="en-US" sz="2764" spc="-41" noProof="0" dirty="0">
              <a:solidFill>
                <a:srgbClr val="000000"/>
              </a:solidFill>
              <a:latin typeface="Prompt"/>
              <a:ea typeface="Prompt"/>
              <a:cs typeface="Prompt"/>
              <a:sym typeface="Prompt"/>
            </a:endParaRPr>
          </a:p>
          <a:p>
            <a:pPr marL="596962" lvl="1" indent="-298481" algn="l">
              <a:lnSpc>
                <a:spcPts val="3456"/>
              </a:lnSpc>
              <a:buFont typeface="Arial"/>
              <a:buChar char="•"/>
            </a:pPr>
            <a:r>
              <a:rPr lang="en-US" sz="2764" spc="-41" noProof="0" dirty="0">
                <a:solidFill>
                  <a:srgbClr val="000000"/>
                </a:solidFill>
                <a:latin typeface="Prompt"/>
                <a:ea typeface="Prompt"/>
                <a:cs typeface="Prompt"/>
                <a:sym typeface="Prompt"/>
              </a:rPr>
              <a:t>Inorganic treatments: fast leaf growth but poorer root development under acidity, and faster mortality.</a:t>
            </a:r>
          </a:p>
          <a:p>
            <a:pPr algn="l">
              <a:lnSpc>
                <a:spcPts val="3456"/>
              </a:lnSpc>
            </a:pPr>
            <a:endParaRPr lang="en-US" sz="2764" spc="-41" noProof="0" dirty="0">
              <a:solidFill>
                <a:srgbClr val="000000"/>
              </a:solidFill>
              <a:latin typeface="Prompt"/>
              <a:ea typeface="Prompt"/>
              <a:cs typeface="Prompt"/>
              <a:sym typeface="Prompt"/>
            </a:endParaRPr>
          </a:p>
          <a:p>
            <a:pPr marL="596962" lvl="1" indent="-298481" algn="l">
              <a:lnSpc>
                <a:spcPts val="3456"/>
              </a:lnSpc>
              <a:buFont typeface="Arial"/>
              <a:buChar char="•"/>
            </a:pPr>
            <a:r>
              <a:rPr lang="en-US" sz="2764" spc="-41" noProof="0" dirty="0">
                <a:solidFill>
                  <a:srgbClr val="000000"/>
                </a:solidFill>
                <a:latin typeface="Prompt"/>
                <a:ea typeface="Prompt"/>
                <a:cs typeface="Prompt"/>
                <a:sym typeface="Prompt"/>
              </a:rPr>
              <a:t>Acidic + inorganic caused mortality in A‑ION treatment.</a:t>
            </a:r>
          </a:p>
          <a:p>
            <a:pPr algn="l">
              <a:lnSpc>
                <a:spcPts val="3456"/>
              </a:lnSpc>
            </a:pPr>
            <a:endParaRPr lang="en-US" sz="2764" spc="-41" noProof="0" dirty="0">
              <a:solidFill>
                <a:srgbClr val="000000"/>
              </a:solidFill>
              <a:latin typeface="Prompt"/>
              <a:ea typeface="Prompt"/>
              <a:cs typeface="Prompt"/>
              <a:sym typeface="Promp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8854" b="-78854"/>
            </a:stretch>
          </a:blipFill>
        </p:spPr>
        <p:txBody>
          <a:bodyPr/>
          <a:lstStyle/>
          <a:p>
            <a:endParaRPr lang="en-US" noProof="0" dirty="0"/>
          </a:p>
        </p:txBody>
      </p:sp>
      <p:sp>
        <p:nvSpPr>
          <p:cNvPr id="3" name="Freeform 3"/>
          <p:cNvSpPr/>
          <p:nvPr/>
        </p:nvSpPr>
        <p:spPr>
          <a:xfrm>
            <a:off x="-394801" y="-206366"/>
            <a:ext cx="2578680" cy="2578680"/>
          </a:xfrm>
          <a:custGeom>
            <a:avLst/>
            <a:gdLst/>
            <a:ahLst/>
            <a:cxnLst/>
            <a:rect l="l" t="t" r="r" b="b"/>
            <a:pathLst>
              <a:path w="2578680" h="2578680">
                <a:moveTo>
                  <a:pt x="0" y="0"/>
                </a:moveTo>
                <a:lnTo>
                  <a:pt x="2578680" y="0"/>
                </a:lnTo>
                <a:lnTo>
                  <a:pt x="2578680" y="2578680"/>
                </a:lnTo>
                <a:lnTo>
                  <a:pt x="0" y="257868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4" name="Freeform 4"/>
          <p:cNvSpPr/>
          <p:nvPr/>
        </p:nvSpPr>
        <p:spPr>
          <a:xfrm rot="5400000" flipH="1">
            <a:off x="15770624" y="7804228"/>
            <a:ext cx="2935547" cy="2935547"/>
          </a:xfrm>
          <a:custGeom>
            <a:avLst/>
            <a:gdLst/>
            <a:ahLst/>
            <a:cxnLst/>
            <a:rect l="l" t="t" r="r" b="b"/>
            <a:pathLst>
              <a:path w="2935547" h="2935547">
                <a:moveTo>
                  <a:pt x="2935547" y="0"/>
                </a:moveTo>
                <a:lnTo>
                  <a:pt x="0" y="0"/>
                </a:lnTo>
                <a:lnTo>
                  <a:pt x="0" y="2935546"/>
                </a:lnTo>
                <a:lnTo>
                  <a:pt x="2935547" y="2935546"/>
                </a:lnTo>
                <a:lnTo>
                  <a:pt x="2935547"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noProof="0" dirty="0"/>
          </a:p>
        </p:txBody>
      </p:sp>
      <p:sp>
        <p:nvSpPr>
          <p:cNvPr id="5" name="Freeform 5"/>
          <p:cNvSpPr/>
          <p:nvPr/>
        </p:nvSpPr>
        <p:spPr>
          <a:xfrm>
            <a:off x="8291795" y="4651640"/>
            <a:ext cx="9996205" cy="5635360"/>
          </a:xfrm>
          <a:custGeom>
            <a:avLst/>
            <a:gdLst/>
            <a:ahLst/>
            <a:cxnLst/>
            <a:rect l="l" t="t" r="r" b="b"/>
            <a:pathLst>
              <a:path w="9996205" h="5635360">
                <a:moveTo>
                  <a:pt x="0" y="0"/>
                </a:moveTo>
                <a:lnTo>
                  <a:pt x="9996205" y="0"/>
                </a:lnTo>
                <a:lnTo>
                  <a:pt x="9996205" y="5635360"/>
                </a:lnTo>
                <a:lnTo>
                  <a:pt x="0" y="5635360"/>
                </a:lnTo>
                <a:lnTo>
                  <a:pt x="0" y="0"/>
                </a:lnTo>
                <a:close/>
              </a:path>
            </a:pathLst>
          </a:custGeom>
          <a:blipFill>
            <a:blip r:embed="rId7"/>
            <a:stretch>
              <a:fillRect/>
            </a:stretch>
          </a:blipFill>
        </p:spPr>
        <p:txBody>
          <a:bodyPr/>
          <a:lstStyle/>
          <a:p>
            <a:endParaRPr lang="en-US" noProof="0" dirty="0"/>
          </a:p>
        </p:txBody>
      </p:sp>
      <p:sp>
        <p:nvSpPr>
          <p:cNvPr id="6" name="Freeform 6"/>
          <p:cNvSpPr/>
          <p:nvPr/>
        </p:nvSpPr>
        <p:spPr>
          <a:xfrm>
            <a:off x="0" y="0"/>
            <a:ext cx="10961615" cy="5781752"/>
          </a:xfrm>
          <a:custGeom>
            <a:avLst/>
            <a:gdLst/>
            <a:ahLst/>
            <a:cxnLst/>
            <a:rect l="l" t="t" r="r" b="b"/>
            <a:pathLst>
              <a:path w="10961615" h="5781752">
                <a:moveTo>
                  <a:pt x="0" y="0"/>
                </a:moveTo>
                <a:lnTo>
                  <a:pt x="10961615" y="0"/>
                </a:lnTo>
                <a:lnTo>
                  <a:pt x="10961615" y="5781752"/>
                </a:lnTo>
                <a:lnTo>
                  <a:pt x="0" y="5781752"/>
                </a:lnTo>
                <a:lnTo>
                  <a:pt x="0" y="0"/>
                </a:lnTo>
                <a:close/>
              </a:path>
            </a:pathLst>
          </a:custGeom>
          <a:blipFill>
            <a:blip r:embed="rId8"/>
            <a:stretch>
              <a:fillRect l="-794" t="-8579" r="-794"/>
            </a:stretch>
          </a:blipFill>
        </p:spPr>
        <p:txBody>
          <a:bodyPr/>
          <a:lstStyle/>
          <a:p>
            <a:endParaRPr lang="en-US" noProof="0" dirty="0"/>
          </a:p>
        </p:txBody>
      </p:sp>
      <p:sp>
        <p:nvSpPr>
          <p:cNvPr id="7" name="Freeform 7"/>
          <p:cNvSpPr/>
          <p:nvPr/>
        </p:nvSpPr>
        <p:spPr>
          <a:xfrm rot="2700000">
            <a:off x="-46566" y="8041786"/>
            <a:ext cx="1882210" cy="2921906"/>
          </a:xfrm>
          <a:custGeom>
            <a:avLst/>
            <a:gdLst/>
            <a:ahLst/>
            <a:cxnLst/>
            <a:rect l="l" t="t" r="r" b="b"/>
            <a:pathLst>
              <a:path w="1882210" h="2921906">
                <a:moveTo>
                  <a:pt x="0" y="0"/>
                </a:moveTo>
                <a:lnTo>
                  <a:pt x="1882210" y="0"/>
                </a:lnTo>
                <a:lnTo>
                  <a:pt x="1882210" y="2921906"/>
                </a:lnTo>
                <a:lnTo>
                  <a:pt x="0" y="292190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noProof="0" dirty="0"/>
          </a:p>
        </p:txBody>
      </p:sp>
      <p:sp>
        <p:nvSpPr>
          <p:cNvPr id="8" name="Freeform 8"/>
          <p:cNvSpPr/>
          <p:nvPr/>
        </p:nvSpPr>
        <p:spPr>
          <a:xfrm rot="2700000" flipV="1">
            <a:off x="16632276" y="-787151"/>
            <a:ext cx="1882210" cy="2921906"/>
          </a:xfrm>
          <a:custGeom>
            <a:avLst/>
            <a:gdLst/>
            <a:ahLst/>
            <a:cxnLst/>
            <a:rect l="l" t="t" r="r" b="b"/>
            <a:pathLst>
              <a:path w="1882210" h="2921906">
                <a:moveTo>
                  <a:pt x="0" y="2921906"/>
                </a:moveTo>
                <a:lnTo>
                  <a:pt x="1882210" y="2921906"/>
                </a:lnTo>
                <a:lnTo>
                  <a:pt x="1882210" y="0"/>
                </a:lnTo>
                <a:lnTo>
                  <a:pt x="0" y="0"/>
                </a:lnTo>
                <a:lnTo>
                  <a:pt x="0" y="2921906"/>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noProof="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8854" b="-78854"/>
            </a:stretch>
          </a:blipFill>
        </p:spPr>
        <p:txBody>
          <a:bodyPr/>
          <a:lstStyle/>
          <a:p>
            <a:endParaRPr lang="en-US" noProof="0" dirty="0"/>
          </a:p>
        </p:txBody>
      </p:sp>
      <p:sp>
        <p:nvSpPr>
          <p:cNvPr id="3" name="Freeform 3"/>
          <p:cNvSpPr/>
          <p:nvPr/>
        </p:nvSpPr>
        <p:spPr>
          <a:xfrm>
            <a:off x="-394801" y="-206366"/>
            <a:ext cx="2578680" cy="2578680"/>
          </a:xfrm>
          <a:custGeom>
            <a:avLst/>
            <a:gdLst/>
            <a:ahLst/>
            <a:cxnLst/>
            <a:rect l="l" t="t" r="r" b="b"/>
            <a:pathLst>
              <a:path w="2578680" h="2578680">
                <a:moveTo>
                  <a:pt x="0" y="0"/>
                </a:moveTo>
                <a:lnTo>
                  <a:pt x="2578680" y="0"/>
                </a:lnTo>
                <a:lnTo>
                  <a:pt x="2578680" y="2578680"/>
                </a:lnTo>
                <a:lnTo>
                  <a:pt x="0" y="257868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4" name="Freeform 4"/>
          <p:cNvSpPr/>
          <p:nvPr/>
        </p:nvSpPr>
        <p:spPr>
          <a:xfrm rot="5400000" flipH="1">
            <a:off x="15770624" y="7804228"/>
            <a:ext cx="2935547" cy="2935547"/>
          </a:xfrm>
          <a:custGeom>
            <a:avLst/>
            <a:gdLst/>
            <a:ahLst/>
            <a:cxnLst/>
            <a:rect l="l" t="t" r="r" b="b"/>
            <a:pathLst>
              <a:path w="2935547" h="2935547">
                <a:moveTo>
                  <a:pt x="2935547" y="0"/>
                </a:moveTo>
                <a:lnTo>
                  <a:pt x="0" y="0"/>
                </a:lnTo>
                <a:lnTo>
                  <a:pt x="0" y="2935546"/>
                </a:lnTo>
                <a:lnTo>
                  <a:pt x="2935547" y="2935546"/>
                </a:lnTo>
                <a:lnTo>
                  <a:pt x="2935547"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noProof="0" dirty="0"/>
          </a:p>
        </p:txBody>
      </p:sp>
      <p:sp>
        <p:nvSpPr>
          <p:cNvPr id="5" name="Freeform 5"/>
          <p:cNvSpPr/>
          <p:nvPr/>
        </p:nvSpPr>
        <p:spPr>
          <a:xfrm>
            <a:off x="4709028" y="0"/>
            <a:ext cx="9438323" cy="10287000"/>
          </a:xfrm>
          <a:custGeom>
            <a:avLst/>
            <a:gdLst/>
            <a:ahLst/>
            <a:cxnLst/>
            <a:rect l="l" t="t" r="r" b="b"/>
            <a:pathLst>
              <a:path w="9438323" h="10287000">
                <a:moveTo>
                  <a:pt x="0" y="0"/>
                </a:moveTo>
                <a:lnTo>
                  <a:pt x="9438323" y="0"/>
                </a:lnTo>
                <a:lnTo>
                  <a:pt x="9438323" y="10287000"/>
                </a:lnTo>
                <a:lnTo>
                  <a:pt x="0" y="10287000"/>
                </a:lnTo>
                <a:lnTo>
                  <a:pt x="0" y="0"/>
                </a:lnTo>
                <a:close/>
              </a:path>
            </a:pathLst>
          </a:custGeom>
          <a:blipFill>
            <a:blip r:embed="rId7"/>
            <a:stretch>
              <a:fillRect/>
            </a:stretch>
          </a:blipFill>
        </p:spPr>
        <p:txBody>
          <a:bodyPr/>
          <a:lstStyle/>
          <a:p>
            <a:endParaRPr lang="en-US" noProof="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8854" b="-78854"/>
            </a:stretch>
          </a:blipFill>
        </p:spPr>
        <p:txBody>
          <a:bodyPr/>
          <a:lstStyle/>
          <a:p>
            <a:endParaRPr lang="en-US" noProof="0" dirty="0"/>
          </a:p>
        </p:txBody>
      </p:sp>
      <p:sp>
        <p:nvSpPr>
          <p:cNvPr id="3" name="Freeform 3"/>
          <p:cNvSpPr/>
          <p:nvPr/>
        </p:nvSpPr>
        <p:spPr>
          <a:xfrm>
            <a:off x="-394801" y="-206366"/>
            <a:ext cx="2578680" cy="2578680"/>
          </a:xfrm>
          <a:custGeom>
            <a:avLst/>
            <a:gdLst/>
            <a:ahLst/>
            <a:cxnLst/>
            <a:rect l="l" t="t" r="r" b="b"/>
            <a:pathLst>
              <a:path w="2578680" h="2578680">
                <a:moveTo>
                  <a:pt x="0" y="0"/>
                </a:moveTo>
                <a:lnTo>
                  <a:pt x="2578680" y="0"/>
                </a:lnTo>
                <a:lnTo>
                  <a:pt x="2578680" y="2578680"/>
                </a:lnTo>
                <a:lnTo>
                  <a:pt x="0" y="257868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4" name="Freeform 4"/>
          <p:cNvSpPr/>
          <p:nvPr/>
        </p:nvSpPr>
        <p:spPr>
          <a:xfrm rot="5400000" flipH="1">
            <a:off x="15770624" y="7804228"/>
            <a:ext cx="2935547" cy="2935547"/>
          </a:xfrm>
          <a:custGeom>
            <a:avLst/>
            <a:gdLst/>
            <a:ahLst/>
            <a:cxnLst/>
            <a:rect l="l" t="t" r="r" b="b"/>
            <a:pathLst>
              <a:path w="2935547" h="2935547">
                <a:moveTo>
                  <a:pt x="2935547" y="0"/>
                </a:moveTo>
                <a:lnTo>
                  <a:pt x="0" y="0"/>
                </a:lnTo>
                <a:lnTo>
                  <a:pt x="0" y="2935546"/>
                </a:lnTo>
                <a:lnTo>
                  <a:pt x="2935547" y="2935546"/>
                </a:lnTo>
                <a:lnTo>
                  <a:pt x="2935547"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noProof="0" dirty="0"/>
          </a:p>
        </p:txBody>
      </p:sp>
      <p:grpSp>
        <p:nvGrpSpPr>
          <p:cNvPr id="5" name="Group 5"/>
          <p:cNvGrpSpPr/>
          <p:nvPr/>
        </p:nvGrpSpPr>
        <p:grpSpPr>
          <a:xfrm>
            <a:off x="667170" y="1082974"/>
            <a:ext cx="17377342" cy="8021668"/>
            <a:chOff x="0" y="0"/>
            <a:chExt cx="4576748" cy="2112703"/>
          </a:xfrm>
        </p:grpSpPr>
        <p:sp>
          <p:nvSpPr>
            <p:cNvPr id="6" name="Freeform 6"/>
            <p:cNvSpPr/>
            <p:nvPr/>
          </p:nvSpPr>
          <p:spPr>
            <a:xfrm>
              <a:off x="0" y="0"/>
              <a:ext cx="4576749" cy="2112703"/>
            </a:xfrm>
            <a:custGeom>
              <a:avLst/>
              <a:gdLst/>
              <a:ahLst/>
              <a:cxnLst/>
              <a:rect l="l" t="t" r="r" b="b"/>
              <a:pathLst>
                <a:path w="4576749" h="2112703">
                  <a:moveTo>
                    <a:pt x="9356" y="0"/>
                  </a:moveTo>
                  <a:lnTo>
                    <a:pt x="4567393" y="0"/>
                  </a:lnTo>
                  <a:cubicBezTo>
                    <a:pt x="4569874" y="0"/>
                    <a:pt x="4572254" y="986"/>
                    <a:pt x="4574008" y="2740"/>
                  </a:cubicBezTo>
                  <a:cubicBezTo>
                    <a:pt x="4575763" y="4495"/>
                    <a:pt x="4576749" y="6875"/>
                    <a:pt x="4576749" y="9356"/>
                  </a:cubicBezTo>
                  <a:lnTo>
                    <a:pt x="4576749" y="2103347"/>
                  </a:lnTo>
                  <a:cubicBezTo>
                    <a:pt x="4576749" y="2108514"/>
                    <a:pt x="4572560" y="2112703"/>
                    <a:pt x="4567393" y="2112703"/>
                  </a:cubicBezTo>
                  <a:lnTo>
                    <a:pt x="9356" y="2112703"/>
                  </a:lnTo>
                  <a:cubicBezTo>
                    <a:pt x="4189" y="2112703"/>
                    <a:pt x="0" y="2108514"/>
                    <a:pt x="0" y="2103347"/>
                  </a:cubicBezTo>
                  <a:lnTo>
                    <a:pt x="0" y="9356"/>
                  </a:lnTo>
                  <a:cubicBezTo>
                    <a:pt x="0" y="4189"/>
                    <a:pt x="4189" y="0"/>
                    <a:pt x="9356" y="0"/>
                  </a:cubicBezTo>
                  <a:close/>
                </a:path>
              </a:pathLst>
            </a:custGeom>
            <a:solidFill>
              <a:srgbClr val="38B6FF"/>
            </a:solidFill>
          </p:spPr>
          <p:txBody>
            <a:bodyPr/>
            <a:lstStyle/>
            <a:p>
              <a:endParaRPr lang="en-US" noProof="0" dirty="0"/>
            </a:p>
          </p:txBody>
        </p:sp>
        <p:sp>
          <p:nvSpPr>
            <p:cNvPr id="7" name="TextBox 7"/>
            <p:cNvSpPr txBox="1"/>
            <p:nvPr/>
          </p:nvSpPr>
          <p:spPr>
            <a:xfrm>
              <a:off x="0" y="0"/>
              <a:ext cx="4576748" cy="2112703"/>
            </a:xfrm>
            <a:prstGeom prst="rect">
              <a:avLst/>
            </a:prstGeom>
          </p:spPr>
          <p:txBody>
            <a:bodyPr lIns="50800" tIns="50800" rIns="50800" bIns="50800" rtlCol="0" anchor="ctr"/>
            <a:lstStyle/>
            <a:p>
              <a:pPr algn="ctr">
                <a:lnSpc>
                  <a:spcPts val="2395"/>
                </a:lnSpc>
              </a:pPr>
              <a:endParaRPr lang="en-US" noProof="0" dirty="0"/>
            </a:p>
          </p:txBody>
        </p:sp>
      </p:grpSp>
      <p:sp>
        <p:nvSpPr>
          <p:cNvPr id="8" name="TextBox 8"/>
          <p:cNvSpPr txBox="1"/>
          <p:nvPr/>
        </p:nvSpPr>
        <p:spPr>
          <a:xfrm>
            <a:off x="3160303" y="131879"/>
            <a:ext cx="12391076" cy="695526"/>
          </a:xfrm>
          <a:prstGeom prst="rect">
            <a:avLst/>
          </a:prstGeom>
        </p:spPr>
        <p:txBody>
          <a:bodyPr lIns="0" tIns="0" rIns="0" bIns="0" rtlCol="0" anchor="t">
            <a:spAutoFit/>
          </a:bodyPr>
          <a:lstStyle/>
          <a:p>
            <a:pPr algn="ctr">
              <a:lnSpc>
                <a:spcPts val="5585"/>
              </a:lnSpc>
            </a:pPr>
            <a:r>
              <a:rPr lang="en-US" sz="4468" noProof="0" dirty="0">
                <a:solidFill>
                  <a:srgbClr val="000000"/>
                </a:solidFill>
                <a:latin typeface="Anton"/>
                <a:ea typeface="Anton"/>
                <a:cs typeface="Anton"/>
                <a:sym typeface="Anton"/>
              </a:rPr>
              <a:t>Data Highlights and statistical takeaways</a:t>
            </a:r>
          </a:p>
        </p:txBody>
      </p:sp>
      <p:sp>
        <p:nvSpPr>
          <p:cNvPr id="9" name="TextBox 9"/>
          <p:cNvSpPr txBox="1"/>
          <p:nvPr/>
        </p:nvSpPr>
        <p:spPr>
          <a:xfrm>
            <a:off x="1270431" y="2125835"/>
            <a:ext cx="15543771" cy="6309420"/>
          </a:xfrm>
          <a:prstGeom prst="rect">
            <a:avLst/>
          </a:prstGeom>
        </p:spPr>
        <p:txBody>
          <a:bodyPr lIns="0" tIns="0" rIns="0" bIns="0" rtlCol="0" anchor="t">
            <a:spAutoFit/>
          </a:bodyPr>
          <a:lstStyle/>
          <a:p>
            <a:pPr algn="l">
              <a:lnSpc>
                <a:spcPts val="3581"/>
              </a:lnSpc>
            </a:pPr>
            <a:r>
              <a:rPr lang="en-US" sz="2864" b="1" spc="-42" noProof="0" dirty="0">
                <a:solidFill>
                  <a:srgbClr val="000000"/>
                </a:solidFill>
                <a:latin typeface="Prompt Bold"/>
                <a:ea typeface="Prompt Bold"/>
                <a:cs typeface="Prompt Bold"/>
                <a:sym typeface="Prompt Bold"/>
              </a:rPr>
              <a:t>Statistical outcomes:</a:t>
            </a:r>
          </a:p>
          <a:p>
            <a:pPr algn="l">
              <a:lnSpc>
                <a:spcPts val="3581"/>
              </a:lnSpc>
            </a:pPr>
            <a:endParaRPr lang="en-US" sz="2864" b="1" spc="-42" noProof="0" dirty="0">
              <a:solidFill>
                <a:srgbClr val="000000"/>
              </a:solidFill>
              <a:latin typeface="Prompt Bold"/>
              <a:ea typeface="Prompt Bold"/>
              <a:cs typeface="Prompt Bold"/>
              <a:sym typeface="Prompt Bold"/>
            </a:endParaRPr>
          </a:p>
          <a:p>
            <a:pPr marL="596962" lvl="1" indent="-298481">
              <a:lnSpc>
                <a:spcPts val="3456"/>
              </a:lnSpc>
              <a:buFont typeface="Arial"/>
              <a:buChar char="•"/>
            </a:pPr>
            <a:r>
              <a:rPr lang="en-US" sz="2764" spc="-41" noProof="0" dirty="0">
                <a:solidFill>
                  <a:srgbClr val="000000"/>
                </a:solidFill>
                <a:latin typeface="Prompt"/>
                <a:ea typeface="Prompt"/>
                <a:cs typeface="Prompt"/>
                <a:sym typeface="Prompt"/>
              </a:rPr>
              <a:t>Height comparisons: mostly </a:t>
            </a:r>
            <a:r>
              <a:rPr lang="en-US" sz="2764" spc="-41" dirty="0">
                <a:solidFill>
                  <a:srgbClr val="000000"/>
                </a:solidFill>
                <a:latin typeface="Prompt"/>
                <a:ea typeface="Prompt"/>
                <a:cs typeface="Prompt"/>
                <a:sym typeface="Prompt"/>
              </a:rPr>
              <a:t>non‑significant, no </a:t>
            </a:r>
            <a:r>
              <a:rPr lang="en-US" sz="2764" spc="-41" noProof="0" dirty="0">
                <a:solidFill>
                  <a:srgbClr val="000000"/>
                </a:solidFill>
                <a:latin typeface="Prompt"/>
                <a:ea typeface="Prompt"/>
                <a:cs typeface="Prompt"/>
                <a:sym typeface="Prompt"/>
              </a:rPr>
              <a:t>reliable difference across treatments.</a:t>
            </a:r>
          </a:p>
          <a:p>
            <a:pPr algn="l">
              <a:lnSpc>
                <a:spcPts val="3456"/>
              </a:lnSpc>
            </a:pPr>
            <a:endParaRPr lang="en-US" sz="2764" spc="-41" noProof="0" dirty="0">
              <a:solidFill>
                <a:srgbClr val="000000"/>
              </a:solidFill>
              <a:latin typeface="Prompt"/>
              <a:ea typeface="Prompt"/>
              <a:cs typeface="Prompt"/>
              <a:sym typeface="Prompt"/>
            </a:endParaRPr>
          </a:p>
          <a:p>
            <a:pPr marL="596962" lvl="1" indent="-298481">
              <a:lnSpc>
                <a:spcPts val="3456"/>
              </a:lnSpc>
              <a:buFont typeface="Arial"/>
              <a:buChar char="•"/>
            </a:pPr>
            <a:r>
              <a:rPr lang="en-US" sz="2764" spc="-41" noProof="0" dirty="0">
                <a:solidFill>
                  <a:srgbClr val="000000"/>
                </a:solidFill>
                <a:latin typeface="Prompt"/>
                <a:ea typeface="Prompt"/>
                <a:cs typeface="Prompt"/>
                <a:sym typeface="Prompt"/>
              </a:rPr>
              <a:t>Leaf number: one statistically significant </a:t>
            </a:r>
            <a:r>
              <a:rPr lang="en-US" sz="2764" spc="-41" dirty="0">
                <a:solidFill>
                  <a:srgbClr val="000000"/>
                </a:solidFill>
                <a:latin typeface="Prompt"/>
                <a:ea typeface="Prompt"/>
                <a:cs typeface="Prompt"/>
                <a:sym typeface="Prompt"/>
              </a:rPr>
              <a:t>result, </a:t>
            </a:r>
            <a:r>
              <a:rPr lang="en-US" sz="2764" spc="-41" noProof="0" dirty="0">
                <a:solidFill>
                  <a:srgbClr val="000000"/>
                </a:solidFill>
                <a:latin typeface="Prompt"/>
                <a:ea typeface="Prompt"/>
                <a:cs typeface="Prompt"/>
                <a:sym typeface="Prompt"/>
              </a:rPr>
              <a:t>N‑ON vs A‑ION (A‑ION had more leaves at the earlier sampling point); </a:t>
            </a:r>
            <a:r>
              <a:rPr lang="en-US" sz="2764" spc="-41" dirty="0">
                <a:solidFill>
                  <a:srgbClr val="000000"/>
                </a:solidFill>
                <a:latin typeface="Prompt"/>
                <a:ea typeface="Prompt"/>
                <a:cs typeface="Prompt"/>
                <a:sym typeface="Prompt"/>
              </a:rPr>
              <a:t>however, </a:t>
            </a:r>
            <a:r>
              <a:rPr lang="en-US" sz="2764" spc="-41" noProof="0" dirty="0">
                <a:solidFill>
                  <a:srgbClr val="000000"/>
                </a:solidFill>
                <a:latin typeface="Prompt"/>
                <a:ea typeface="Prompt"/>
                <a:cs typeface="Prompt"/>
                <a:sym typeface="Prompt"/>
              </a:rPr>
              <a:t>A‑ION treatments later collapsed.</a:t>
            </a:r>
          </a:p>
          <a:p>
            <a:pPr algn="l">
              <a:lnSpc>
                <a:spcPts val="3456"/>
              </a:lnSpc>
            </a:pPr>
            <a:endParaRPr lang="en-US" sz="2764" spc="-41" noProof="0" dirty="0">
              <a:solidFill>
                <a:srgbClr val="000000"/>
              </a:solidFill>
              <a:latin typeface="Prompt"/>
              <a:ea typeface="Prompt"/>
              <a:cs typeface="Prompt"/>
              <a:sym typeface="Prompt"/>
            </a:endParaRPr>
          </a:p>
          <a:p>
            <a:pPr marL="596962" lvl="1" indent="-298481" algn="l">
              <a:lnSpc>
                <a:spcPts val="3456"/>
              </a:lnSpc>
              <a:buFont typeface="Arial"/>
              <a:buChar char="•"/>
            </a:pPr>
            <a:r>
              <a:rPr lang="en-US" sz="2764" spc="-41" noProof="0" dirty="0">
                <a:solidFill>
                  <a:srgbClr val="000000"/>
                </a:solidFill>
                <a:latin typeface="Prompt"/>
                <a:ea typeface="Prompt"/>
                <a:cs typeface="Prompt"/>
                <a:sym typeface="Prompt"/>
              </a:rPr>
              <a:t>Survival: mostly non‑significant; mortality in A‑ION complicates endpoint comparisons.</a:t>
            </a:r>
          </a:p>
          <a:p>
            <a:pPr algn="l">
              <a:lnSpc>
                <a:spcPts val="3456"/>
              </a:lnSpc>
            </a:pPr>
            <a:endParaRPr lang="en-US" sz="2764" spc="-41" noProof="0" dirty="0">
              <a:solidFill>
                <a:srgbClr val="000000"/>
              </a:solidFill>
              <a:latin typeface="Prompt"/>
              <a:ea typeface="Prompt"/>
              <a:cs typeface="Prompt"/>
              <a:sym typeface="Prompt"/>
            </a:endParaRPr>
          </a:p>
          <a:p>
            <a:pPr marL="596962" lvl="1" indent="-298481" algn="l">
              <a:lnSpc>
                <a:spcPts val="3456"/>
              </a:lnSpc>
              <a:buFont typeface="Arial"/>
              <a:buChar char="•"/>
            </a:pPr>
            <a:r>
              <a:rPr lang="en-US" sz="2764" spc="-41" noProof="0" dirty="0">
                <a:solidFill>
                  <a:srgbClr val="000000"/>
                </a:solidFill>
                <a:latin typeface="Prompt"/>
                <a:ea typeface="Prompt"/>
                <a:cs typeface="Prompt"/>
                <a:sym typeface="Prompt"/>
              </a:rPr>
              <a:t>Surveys: paired‑sample tests show significant increases in willingness to test pH, likelihood to adopt liming, self‑rated understanding, and willingness to seek training (p &lt; 0.05).</a:t>
            </a:r>
          </a:p>
          <a:p>
            <a:pPr algn="l">
              <a:lnSpc>
                <a:spcPts val="3456"/>
              </a:lnSpc>
            </a:pPr>
            <a:endParaRPr lang="en-US" sz="2764" spc="-41" noProof="0" dirty="0">
              <a:solidFill>
                <a:srgbClr val="000000"/>
              </a:solidFill>
              <a:latin typeface="Prompt"/>
              <a:ea typeface="Prompt"/>
              <a:cs typeface="Prompt"/>
              <a:sym typeface="Prompt"/>
            </a:endParaRPr>
          </a:p>
          <a:p>
            <a:pPr algn="l">
              <a:lnSpc>
                <a:spcPts val="3456"/>
              </a:lnSpc>
            </a:pPr>
            <a:endParaRPr lang="en-US" sz="2764" spc="-41" noProof="0" dirty="0">
              <a:solidFill>
                <a:srgbClr val="000000"/>
              </a:solidFill>
              <a:latin typeface="Prompt"/>
              <a:ea typeface="Prompt"/>
              <a:cs typeface="Prompt"/>
              <a:sym typeface="Promp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8854" b="-78854"/>
            </a:stretch>
          </a:blipFill>
        </p:spPr>
        <p:txBody>
          <a:bodyPr/>
          <a:lstStyle/>
          <a:p>
            <a:endParaRPr lang="en-US" noProof="0" dirty="0"/>
          </a:p>
        </p:txBody>
      </p:sp>
      <p:sp>
        <p:nvSpPr>
          <p:cNvPr id="3" name="Freeform 3"/>
          <p:cNvSpPr/>
          <p:nvPr/>
        </p:nvSpPr>
        <p:spPr>
          <a:xfrm>
            <a:off x="3224325" y="9468444"/>
            <a:ext cx="15813135" cy="3105125"/>
          </a:xfrm>
          <a:custGeom>
            <a:avLst/>
            <a:gdLst/>
            <a:ahLst/>
            <a:cxnLst/>
            <a:rect l="l" t="t" r="r" b="b"/>
            <a:pathLst>
              <a:path w="15813135" h="3105125">
                <a:moveTo>
                  <a:pt x="0" y="0"/>
                </a:moveTo>
                <a:lnTo>
                  <a:pt x="15813135" y="0"/>
                </a:lnTo>
                <a:lnTo>
                  <a:pt x="15813135" y="3105125"/>
                </a:lnTo>
                <a:lnTo>
                  <a:pt x="0" y="31051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4" name="Freeform 4"/>
          <p:cNvSpPr/>
          <p:nvPr/>
        </p:nvSpPr>
        <p:spPr>
          <a:xfrm rot="-10800000">
            <a:off x="-749460" y="-2354927"/>
            <a:ext cx="16449719" cy="3230127"/>
          </a:xfrm>
          <a:custGeom>
            <a:avLst/>
            <a:gdLst/>
            <a:ahLst/>
            <a:cxnLst/>
            <a:rect l="l" t="t" r="r" b="b"/>
            <a:pathLst>
              <a:path w="16449719" h="3230127">
                <a:moveTo>
                  <a:pt x="0" y="0"/>
                </a:moveTo>
                <a:lnTo>
                  <a:pt x="16449719" y="0"/>
                </a:lnTo>
                <a:lnTo>
                  <a:pt x="16449719" y="3230127"/>
                </a:lnTo>
                <a:lnTo>
                  <a:pt x="0" y="323012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noProof="0" dirty="0"/>
          </a:p>
        </p:txBody>
      </p:sp>
      <p:sp>
        <p:nvSpPr>
          <p:cNvPr id="5" name="TextBox 5"/>
          <p:cNvSpPr txBox="1"/>
          <p:nvPr/>
        </p:nvSpPr>
        <p:spPr>
          <a:xfrm>
            <a:off x="291008" y="865675"/>
            <a:ext cx="17265355" cy="6732612"/>
          </a:xfrm>
          <a:prstGeom prst="rect">
            <a:avLst/>
          </a:prstGeom>
        </p:spPr>
        <p:txBody>
          <a:bodyPr lIns="0" tIns="0" rIns="0" bIns="0" rtlCol="0" anchor="t">
            <a:spAutoFit/>
          </a:bodyPr>
          <a:lstStyle/>
          <a:p>
            <a:pPr algn="just">
              <a:lnSpc>
                <a:spcPts val="3456"/>
              </a:lnSpc>
            </a:pPr>
            <a:r>
              <a:rPr lang="en-US" sz="2764" b="1" spc="-41" noProof="0" dirty="0">
                <a:solidFill>
                  <a:srgbClr val="000000"/>
                </a:solidFill>
                <a:latin typeface="Prompt Bold"/>
                <a:ea typeface="Prompt Bold"/>
                <a:cs typeface="Prompt Bold"/>
                <a:sym typeface="Prompt Bold"/>
              </a:rPr>
              <a:t>Why your results matter:</a:t>
            </a:r>
          </a:p>
          <a:p>
            <a:pPr algn="just">
              <a:lnSpc>
                <a:spcPts val="3456"/>
              </a:lnSpc>
            </a:pPr>
            <a:endParaRPr lang="en-US" sz="2764" b="1" spc="-41" noProof="0" dirty="0">
              <a:solidFill>
                <a:srgbClr val="000000"/>
              </a:solidFill>
              <a:latin typeface="Prompt Bold"/>
              <a:ea typeface="Prompt Bold"/>
              <a:cs typeface="Prompt Bold"/>
              <a:sym typeface="Prompt Bold"/>
            </a:endParaRPr>
          </a:p>
          <a:p>
            <a:pPr marL="596962" lvl="1" indent="-298481" algn="just">
              <a:lnSpc>
                <a:spcPts val="3456"/>
              </a:lnSpc>
              <a:buFont typeface="Arial"/>
              <a:buChar char="•"/>
            </a:pPr>
            <a:r>
              <a:rPr lang="en-US" sz="2764" spc="-41" noProof="0" dirty="0">
                <a:solidFill>
                  <a:srgbClr val="000000"/>
                </a:solidFill>
                <a:latin typeface="Prompt"/>
                <a:ea typeface="Prompt"/>
                <a:cs typeface="Prompt"/>
                <a:sym typeface="Prompt"/>
              </a:rPr>
              <a:t>Farmer intentions shifted: Even small, local demonstrations increased willingness to test soil pH, apply lime, and use </a:t>
            </a:r>
            <a:r>
              <a:rPr lang="en-US" sz="2764" spc="-41" dirty="0">
                <a:solidFill>
                  <a:srgbClr val="000000"/>
                </a:solidFill>
                <a:latin typeface="Prompt"/>
                <a:ea typeface="Prompt"/>
                <a:cs typeface="Prompt"/>
                <a:sym typeface="Prompt"/>
              </a:rPr>
              <a:t>organics, </a:t>
            </a:r>
            <a:r>
              <a:rPr lang="en-US" sz="2764" spc="-41" noProof="0" dirty="0">
                <a:solidFill>
                  <a:srgbClr val="000000"/>
                </a:solidFill>
                <a:latin typeface="Prompt"/>
                <a:ea typeface="Prompt"/>
                <a:cs typeface="Prompt"/>
                <a:sym typeface="Prompt"/>
              </a:rPr>
              <a:t>showing that credible, context‑specific evidence can overcome scepticism (Rogers, 2003; Ajzen, 1991).</a:t>
            </a:r>
          </a:p>
          <a:p>
            <a:pPr algn="just">
              <a:lnSpc>
                <a:spcPts val="3456"/>
              </a:lnSpc>
            </a:pPr>
            <a:endParaRPr lang="en-US" sz="2764" spc="-41" noProof="0" dirty="0">
              <a:solidFill>
                <a:srgbClr val="000000"/>
              </a:solidFill>
              <a:latin typeface="Prompt"/>
              <a:ea typeface="Prompt"/>
              <a:cs typeface="Prompt"/>
              <a:sym typeface="Prompt"/>
            </a:endParaRPr>
          </a:p>
          <a:p>
            <a:pPr marL="596962" lvl="1" indent="-298481" algn="just">
              <a:lnSpc>
                <a:spcPts val="3456"/>
              </a:lnSpc>
              <a:buFont typeface="Arial"/>
              <a:buChar char="•"/>
            </a:pPr>
            <a:r>
              <a:rPr lang="en-US" sz="2764" spc="-41" noProof="0" dirty="0">
                <a:solidFill>
                  <a:srgbClr val="000000"/>
                </a:solidFill>
                <a:latin typeface="Prompt"/>
                <a:ea typeface="Prompt"/>
                <a:cs typeface="Prompt"/>
                <a:sym typeface="Prompt"/>
              </a:rPr>
              <a:t>Agronomic validation: Neutralised soils with organic inputs produced healthier root systems, confirming established mechanisms where liming reduces aluminium toxicity and organics improve soil structure and nutrient cycling (Fageria &amp; Baligar, 2008; Yue et al., 2020; Yadav et al., 2020).</a:t>
            </a:r>
          </a:p>
          <a:p>
            <a:pPr algn="just">
              <a:lnSpc>
                <a:spcPts val="3456"/>
              </a:lnSpc>
            </a:pPr>
            <a:endParaRPr lang="en-US" sz="2764" spc="-41" noProof="0" dirty="0">
              <a:solidFill>
                <a:srgbClr val="000000"/>
              </a:solidFill>
              <a:latin typeface="Prompt"/>
              <a:ea typeface="Prompt"/>
              <a:cs typeface="Prompt"/>
              <a:sym typeface="Prompt"/>
            </a:endParaRPr>
          </a:p>
          <a:p>
            <a:pPr marL="596962" lvl="1" indent="-298481" algn="just">
              <a:lnSpc>
                <a:spcPts val="3456"/>
              </a:lnSpc>
              <a:buFont typeface="Arial"/>
              <a:buChar char="•"/>
            </a:pPr>
            <a:r>
              <a:rPr lang="en-US" sz="2764" spc="-41" noProof="0" dirty="0">
                <a:solidFill>
                  <a:srgbClr val="000000"/>
                </a:solidFill>
                <a:latin typeface="Prompt"/>
                <a:ea typeface="Prompt"/>
                <a:cs typeface="Prompt"/>
                <a:sym typeface="Prompt"/>
              </a:rPr>
              <a:t>Policy relevance: Results highlight that farmer interest alone is insufficient adoption depends on affordable inputs, extension services, and supportive governance (FAO &amp; CDB, 2000; Tilman et al., 2002).</a:t>
            </a:r>
          </a:p>
          <a:p>
            <a:pPr algn="just">
              <a:lnSpc>
                <a:spcPts val="3456"/>
              </a:lnSpc>
            </a:pPr>
            <a:endParaRPr lang="en-US" sz="2764" spc="-41" noProof="0" dirty="0">
              <a:solidFill>
                <a:srgbClr val="000000"/>
              </a:solidFill>
              <a:latin typeface="Prompt"/>
              <a:ea typeface="Prompt"/>
              <a:cs typeface="Prompt"/>
              <a:sym typeface="Prompt"/>
            </a:endParaRPr>
          </a:p>
          <a:p>
            <a:pPr algn="just">
              <a:lnSpc>
                <a:spcPts val="3456"/>
              </a:lnSpc>
            </a:pPr>
            <a:endParaRPr lang="en-US" sz="2764" spc="-41" noProof="0" dirty="0">
              <a:solidFill>
                <a:srgbClr val="000000"/>
              </a:solidFill>
              <a:latin typeface="Prompt"/>
              <a:ea typeface="Prompt"/>
              <a:cs typeface="Prompt"/>
              <a:sym typeface="Prompt"/>
            </a:endParaRPr>
          </a:p>
        </p:txBody>
      </p:sp>
      <p:sp>
        <p:nvSpPr>
          <p:cNvPr id="6" name="TextBox 6"/>
          <p:cNvSpPr txBox="1"/>
          <p:nvPr/>
        </p:nvSpPr>
        <p:spPr>
          <a:xfrm>
            <a:off x="5078882" y="-9525"/>
            <a:ext cx="7689605" cy="750136"/>
          </a:xfrm>
          <a:prstGeom prst="rect">
            <a:avLst/>
          </a:prstGeom>
        </p:spPr>
        <p:txBody>
          <a:bodyPr lIns="0" tIns="0" rIns="0" bIns="0" rtlCol="0" anchor="t">
            <a:spAutoFit/>
          </a:bodyPr>
          <a:lstStyle/>
          <a:p>
            <a:pPr algn="ctr">
              <a:lnSpc>
                <a:spcPts val="6085"/>
              </a:lnSpc>
            </a:pPr>
            <a:r>
              <a:rPr lang="en-US" sz="4868" noProof="0" dirty="0">
                <a:solidFill>
                  <a:srgbClr val="000000"/>
                </a:solidFill>
                <a:latin typeface="Anton"/>
                <a:ea typeface="Anton"/>
                <a:cs typeface="Anton"/>
                <a:sym typeface="Anton"/>
              </a:rPr>
              <a:t>Discussion</a:t>
            </a:r>
          </a:p>
        </p:txBody>
      </p:sp>
      <p:grpSp>
        <p:nvGrpSpPr>
          <p:cNvPr id="7" name="Group 7"/>
          <p:cNvGrpSpPr/>
          <p:nvPr/>
        </p:nvGrpSpPr>
        <p:grpSpPr>
          <a:xfrm>
            <a:off x="291008" y="7281825"/>
            <a:ext cx="12477480" cy="2758370"/>
            <a:chOff x="0" y="0"/>
            <a:chExt cx="3286250" cy="726484"/>
          </a:xfrm>
        </p:grpSpPr>
        <p:sp>
          <p:nvSpPr>
            <p:cNvPr id="8" name="Freeform 8"/>
            <p:cNvSpPr/>
            <p:nvPr/>
          </p:nvSpPr>
          <p:spPr>
            <a:xfrm>
              <a:off x="0" y="0"/>
              <a:ext cx="3286250" cy="726484"/>
            </a:xfrm>
            <a:custGeom>
              <a:avLst/>
              <a:gdLst/>
              <a:ahLst/>
              <a:cxnLst/>
              <a:rect l="l" t="t" r="r" b="b"/>
              <a:pathLst>
                <a:path w="3286250" h="726484">
                  <a:moveTo>
                    <a:pt x="13030" y="0"/>
                  </a:moveTo>
                  <a:lnTo>
                    <a:pt x="3273220" y="0"/>
                  </a:lnTo>
                  <a:cubicBezTo>
                    <a:pt x="3276676" y="0"/>
                    <a:pt x="3279990" y="1373"/>
                    <a:pt x="3282433" y="3816"/>
                  </a:cubicBezTo>
                  <a:cubicBezTo>
                    <a:pt x="3284877" y="6260"/>
                    <a:pt x="3286250" y="9574"/>
                    <a:pt x="3286250" y="13030"/>
                  </a:cubicBezTo>
                  <a:lnTo>
                    <a:pt x="3286250" y="713454"/>
                  </a:lnTo>
                  <a:cubicBezTo>
                    <a:pt x="3286250" y="716910"/>
                    <a:pt x="3284877" y="720224"/>
                    <a:pt x="3282433" y="722668"/>
                  </a:cubicBezTo>
                  <a:cubicBezTo>
                    <a:pt x="3279990" y="725112"/>
                    <a:pt x="3276676" y="726484"/>
                    <a:pt x="3273220" y="726484"/>
                  </a:cubicBezTo>
                  <a:lnTo>
                    <a:pt x="13030" y="726484"/>
                  </a:lnTo>
                  <a:cubicBezTo>
                    <a:pt x="9574" y="726484"/>
                    <a:pt x="6260" y="725112"/>
                    <a:pt x="3816" y="722668"/>
                  </a:cubicBezTo>
                  <a:cubicBezTo>
                    <a:pt x="1373" y="720224"/>
                    <a:pt x="0" y="716910"/>
                    <a:pt x="0" y="713454"/>
                  </a:cubicBezTo>
                  <a:lnTo>
                    <a:pt x="0" y="13030"/>
                  </a:lnTo>
                  <a:cubicBezTo>
                    <a:pt x="0" y="9574"/>
                    <a:pt x="1373" y="6260"/>
                    <a:pt x="3816" y="3816"/>
                  </a:cubicBezTo>
                  <a:cubicBezTo>
                    <a:pt x="6260" y="1373"/>
                    <a:pt x="9574" y="0"/>
                    <a:pt x="13030" y="0"/>
                  </a:cubicBezTo>
                  <a:close/>
                </a:path>
              </a:pathLst>
            </a:custGeom>
            <a:solidFill>
              <a:srgbClr val="38B6FF"/>
            </a:solidFill>
          </p:spPr>
          <p:txBody>
            <a:bodyPr/>
            <a:lstStyle/>
            <a:p>
              <a:endParaRPr lang="en-US" noProof="0" dirty="0"/>
            </a:p>
          </p:txBody>
        </p:sp>
        <p:sp>
          <p:nvSpPr>
            <p:cNvPr id="9" name="TextBox 9"/>
            <p:cNvSpPr txBox="1"/>
            <p:nvPr/>
          </p:nvSpPr>
          <p:spPr>
            <a:xfrm>
              <a:off x="0" y="-9525"/>
              <a:ext cx="3286250" cy="736009"/>
            </a:xfrm>
            <a:prstGeom prst="rect">
              <a:avLst/>
            </a:prstGeom>
          </p:spPr>
          <p:txBody>
            <a:bodyPr lIns="50800" tIns="50800" rIns="50800" bIns="50800" rtlCol="0" anchor="ctr"/>
            <a:lstStyle/>
            <a:p>
              <a:pPr algn="ctr">
                <a:lnSpc>
                  <a:spcPts val="3145"/>
                </a:lnSpc>
              </a:pPr>
              <a:endParaRPr lang="en-US" noProof="0" dirty="0"/>
            </a:p>
          </p:txBody>
        </p:sp>
      </p:grpSp>
      <p:sp>
        <p:nvSpPr>
          <p:cNvPr id="10" name="TextBox 10"/>
          <p:cNvSpPr txBox="1"/>
          <p:nvPr/>
        </p:nvSpPr>
        <p:spPr>
          <a:xfrm>
            <a:off x="455498" y="7420367"/>
            <a:ext cx="11980212" cy="2897290"/>
          </a:xfrm>
          <a:prstGeom prst="rect">
            <a:avLst/>
          </a:prstGeom>
        </p:spPr>
        <p:txBody>
          <a:bodyPr lIns="0" tIns="0" rIns="0" bIns="0" rtlCol="0" anchor="t">
            <a:spAutoFit/>
          </a:bodyPr>
          <a:lstStyle/>
          <a:p>
            <a:pPr algn="just">
              <a:lnSpc>
                <a:spcPts val="3292"/>
              </a:lnSpc>
            </a:pPr>
            <a:r>
              <a:rPr lang="en-US" sz="2633" b="1" spc="-39" noProof="0" dirty="0">
                <a:solidFill>
                  <a:srgbClr val="372A28"/>
                </a:solidFill>
                <a:latin typeface="Prompt Bold"/>
                <a:ea typeface="Prompt Bold"/>
                <a:cs typeface="Prompt Bold"/>
                <a:sym typeface="Prompt Bold"/>
              </a:rPr>
              <a:t>Outcome of this research:</a:t>
            </a:r>
          </a:p>
          <a:p>
            <a:pPr marL="568647" lvl="1" indent="-284323" algn="just">
              <a:lnSpc>
                <a:spcPts val="3292"/>
              </a:lnSpc>
              <a:buFont typeface="Arial"/>
              <a:buChar char="•"/>
            </a:pPr>
            <a:r>
              <a:rPr lang="en-US" sz="2633" spc="-39" noProof="0" dirty="0">
                <a:solidFill>
                  <a:srgbClr val="372A28"/>
                </a:solidFill>
                <a:latin typeface="Prompt"/>
                <a:ea typeface="Prompt"/>
                <a:cs typeface="Prompt"/>
                <a:sym typeface="Prompt"/>
              </a:rPr>
              <a:t>Demonstrated that correcting soil acidity and adding organic matter are low‑risk, high‑impact interventions for SVG’s acidic volcanic soils.</a:t>
            </a:r>
          </a:p>
          <a:p>
            <a:pPr marL="568647" lvl="1" indent="-284323" algn="just">
              <a:lnSpc>
                <a:spcPts val="3292"/>
              </a:lnSpc>
              <a:buFont typeface="Arial"/>
              <a:buChar char="•"/>
            </a:pPr>
            <a:r>
              <a:rPr lang="en-US" sz="2633" spc="-39" noProof="0" dirty="0">
                <a:solidFill>
                  <a:srgbClr val="372A28"/>
                </a:solidFill>
                <a:latin typeface="Prompt"/>
                <a:ea typeface="Prompt"/>
                <a:cs typeface="Prompt"/>
                <a:sym typeface="Prompt"/>
              </a:rPr>
              <a:t>Showed that locally generated evidence can shift farmer attitudes and intentions, bridging the gap between agronomic science and farmer practice.</a:t>
            </a:r>
          </a:p>
          <a:p>
            <a:pPr algn="just">
              <a:lnSpc>
                <a:spcPts val="3542"/>
              </a:lnSpc>
            </a:pPr>
            <a:endParaRPr lang="en-US" sz="2633" spc="-39" noProof="0" dirty="0">
              <a:solidFill>
                <a:srgbClr val="372A28"/>
              </a:solidFill>
              <a:latin typeface="Prompt"/>
              <a:ea typeface="Prompt"/>
              <a:cs typeface="Prompt"/>
              <a:sym typeface="Promp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8854" b="-78854"/>
            </a:stretch>
          </a:blipFill>
        </p:spPr>
        <p:txBody>
          <a:bodyPr/>
          <a:lstStyle/>
          <a:p>
            <a:endParaRPr lang="en-US" noProof="0" dirty="0"/>
          </a:p>
        </p:txBody>
      </p:sp>
      <p:sp>
        <p:nvSpPr>
          <p:cNvPr id="3" name="Freeform 3"/>
          <p:cNvSpPr/>
          <p:nvPr/>
        </p:nvSpPr>
        <p:spPr>
          <a:xfrm>
            <a:off x="3224325" y="9468444"/>
            <a:ext cx="15813135" cy="3105125"/>
          </a:xfrm>
          <a:custGeom>
            <a:avLst/>
            <a:gdLst/>
            <a:ahLst/>
            <a:cxnLst/>
            <a:rect l="l" t="t" r="r" b="b"/>
            <a:pathLst>
              <a:path w="15813135" h="3105125">
                <a:moveTo>
                  <a:pt x="0" y="0"/>
                </a:moveTo>
                <a:lnTo>
                  <a:pt x="15813135" y="0"/>
                </a:lnTo>
                <a:lnTo>
                  <a:pt x="15813135" y="3105125"/>
                </a:lnTo>
                <a:lnTo>
                  <a:pt x="0" y="31051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4" name="Freeform 4"/>
          <p:cNvSpPr/>
          <p:nvPr/>
        </p:nvSpPr>
        <p:spPr>
          <a:xfrm rot="-10800000">
            <a:off x="-749460" y="-2354927"/>
            <a:ext cx="16449719" cy="3230127"/>
          </a:xfrm>
          <a:custGeom>
            <a:avLst/>
            <a:gdLst/>
            <a:ahLst/>
            <a:cxnLst/>
            <a:rect l="l" t="t" r="r" b="b"/>
            <a:pathLst>
              <a:path w="16449719" h="3230127">
                <a:moveTo>
                  <a:pt x="0" y="0"/>
                </a:moveTo>
                <a:lnTo>
                  <a:pt x="16449719" y="0"/>
                </a:lnTo>
                <a:lnTo>
                  <a:pt x="16449719" y="3230127"/>
                </a:lnTo>
                <a:lnTo>
                  <a:pt x="0" y="323012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noProof="0" dirty="0"/>
          </a:p>
        </p:txBody>
      </p:sp>
      <p:sp>
        <p:nvSpPr>
          <p:cNvPr id="5" name="TextBox 5"/>
          <p:cNvSpPr txBox="1"/>
          <p:nvPr/>
        </p:nvSpPr>
        <p:spPr>
          <a:xfrm>
            <a:off x="291008" y="865675"/>
            <a:ext cx="17265355" cy="10041210"/>
          </a:xfrm>
          <a:prstGeom prst="rect">
            <a:avLst/>
          </a:prstGeom>
        </p:spPr>
        <p:txBody>
          <a:bodyPr lIns="0" tIns="0" rIns="0" bIns="0" rtlCol="0" anchor="t">
            <a:spAutoFit/>
          </a:bodyPr>
          <a:lstStyle/>
          <a:p>
            <a:pPr algn="just">
              <a:lnSpc>
                <a:spcPts val="3456"/>
              </a:lnSpc>
            </a:pPr>
            <a:r>
              <a:rPr lang="en-US" sz="2764" b="1" spc="-41" noProof="0" dirty="0">
                <a:solidFill>
                  <a:srgbClr val="000000"/>
                </a:solidFill>
                <a:latin typeface="Prompt Bold"/>
                <a:ea typeface="Prompt Bold"/>
                <a:cs typeface="Prompt Bold"/>
                <a:sym typeface="Prompt Bold"/>
              </a:rPr>
              <a:t>Where this sits in the wider literature:</a:t>
            </a:r>
          </a:p>
          <a:p>
            <a:pPr algn="just">
              <a:lnSpc>
                <a:spcPts val="3456"/>
              </a:lnSpc>
            </a:pPr>
            <a:endParaRPr lang="en-US" sz="2764" b="1" spc="-41" noProof="0" dirty="0">
              <a:solidFill>
                <a:srgbClr val="000000"/>
              </a:solidFill>
              <a:latin typeface="Prompt Bold"/>
              <a:ea typeface="Prompt Bold"/>
              <a:cs typeface="Prompt Bold"/>
              <a:sym typeface="Prompt Bold"/>
            </a:endParaRPr>
          </a:p>
          <a:p>
            <a:pPr marL="596962" lvl="1" indent="-298481" algn="just">
              <a:lnSpc>
                <a:spcPts val="3815"/>
              </a:lnSpc>
              <a:buFont typeface="Arial"/>
              <a:buChar char="•"/>
            </a:pPr>
            <a:r>
              <a:rPr lang="en-US" sz="2764" spc="-41" noProof="0" dirty="0">
                <a:solidFill>
                  <a:srgbClr val="000000"/>
                </a:solidFill>
                <a:latin typeface="Prompt"/>
                <a:ea typeface="Prompt"/>
                <a:cs typeface="Prompt"/>
                <a:sym typeface="Prompt"/>
              </a:rPr>
              <a:t>Aligns with agronomic studies showing liming improves nutrient availability and organics enhance resilience (Donn et al., 2014; Brown &amp; Lemon, 2023).</a:t>
            </a:r>
          </a:p>
          <a:p>
            <a:pPr marL="596962" lvl="1" indent="-298481" algn="just">
              <a:lnSpc>
                <a:spcPts val="3815"/>
              </a:lnSpc>
              <a:buFont typeface="Arial"/>
              <a:buChar char="•"/>
            </a:pPr>
            <a:r>
              <a:rPr lang="en-US" sz="2764" spc="-41" noProof="0" dirty="0">
                <a:solidFill>
                  <a:srgbClr val="000000"/>
                </a:solidFill>
                <a:latin typeface="Prompt"/>
                <a:ea typeface="Prompt"/>
                <a:cs typeface="Prompt"/>
                <a:sym typeface="Prompt"/>
              </a:rPr>
              <a:t>Supports behavioural theories: adoption is driven by trialability, observability, and perceived behavioural control (Rogers, 2003; Ajzen, 1991; Michie et al., 2018).</a:t>
            </a:r>
          </a:p>
          <a:p>
            <a:pPr marL="596962" lvl="1" indent="-298481" algn="just">
              <a:lnSpc>
                <a:spcPts val="3815"/>
              </a:lnSpc>
              <a:buFont typeface="Arial"/>
              <a:buChar char="•"/>
            </a:pPr>
            <a:r>
              <a:rPr lang="en-US" sz="2764" spc="-41" dirty="0">
                <a:solidFill>
                  <a:srgbClr val="000000"/>
                </a:solidFill>
                <a:latin typeface="Prompt"/>
                <a:ea typeface="Prompt"/>
                <a:cs typeface="Prompt"/>
                <a:sym typeface="Prompt"/>
              </a:rPr>
              <a:t>Reiterates</a:t>
            </a:r>
            <a:r>
              <a:rPr lang="en-US" sz="2764" spc="-41" noProof="0" dirty="0">
                <a:solidFill>
                  <a:srgbClr val="000000"/>
                </a:solidFill>
                <a:latin typeface="Prompt"/>
                <a:ea typeface="Prompt"/>
                <a:cs typeface="Prompt"/>
                <a:sym typeface="Prompt"/>
              </a:rPr>
              <a:t> regional findings on </a:t>
            </a:r>
            <a:r>
              <a:rPr lang="en-US" sz="2764" spc="-41" dirty="0">
                <a:solidFill>
                  <a:srgbClr val="000000"/>
                </a:solidFill>
                <a:latin typeface="Prompt"/>
                <a:ea typeface="Prompt"/>
                <a:cs typeface="Prompt"/>
                <a:sym typeface="Prompt"/>
              </a:rPr>
              <a:t>barriers, </a:t>
            </a:r>
            <a:r>
              <a:rPr lang="en-US" sz="2764" spc="-41" noProof="0" dirty="0">
                <a:solidFill>
                  <a:srgbClr val="000000"/>
                </a:solidFill>
                <a:latin typeface="Prompt"/>
                <a:ea typeface="Prompt"/>
                <a:cs typeface="Prompt"/>
                <a:sym typeface="Prompt"/>
              </a:rPr>
              <a:t>cost, labour shortages, and weak extension services (Ganpat &amp; Webster, 2020; FAO, 2019).</a:t>
            </a:r>
          </a:p>
          <a:p>
            <a:pPr algn="just">
              <a:lnSpc>
                <a:spcPts val="3456"/>
              </a:lnSpc>
            </a:pPr>
            <a:endParaRPr lang="en-US" sz="2764" spc="-41" noProof="0" dirty="0">
              <a:solidFill>
                <a:srgbClr val="000000"/>
              </a:solidFill>
              <a:latin typeface="Prompt"/>
              <a:ea typeface="Prompt"/>
              <a:cs typeface="Prompt"/>
              <a:sym typeface="Prompt"/>
            </a:endParaRPr>
          </a:p>
          <a:p>
            <a:pPr algn="just">
              <a:lnSpc>
                <a:spcPts val="3456"/>
              </a:lnSpc>
            </a:pPr>
            <a:endParaRPr lang="en-US" sz="2764" spc="-41" noProof="0" dirty="0">
              <a:solidFill>
                <a:srgbClr val="000000"/>
              </a:solidFill>
              <a:latin typeface="Prompt"/>
              <a:ea typeface="Prompt"/>
              <a:cs typeface="Prompt"/>
              <a:sym typeface="Prompt"/>
            </a:endParaRPr>
          </a:p>
          <a:p>
            <a:pPr algn="just">
              <a:lnSpc>
                <a:spcPts val="3456"/>
              </a:lnSpc>
            </a:pPr>
            <a:r>
              <a:rPr lang="en-US" sz="2764" b="1" spc="-41" noProof="0" dirty="0">
                <a:solidFill>
                  <a:srgbClr val="000000"/>
                </a:solidFill>
                <a:latin typeface="Prompt Bold"/>
                <a:ea typeface="Prompt Bold"/>
                <a:cs typeface="Prompt Bold"/>
                <a:sym typeface="Prompt Bold"/>
              </a:rPr>
              <a:t>Limitations:</a:t>
            </a:r>
          </a:p>
          <a:p>
            <a:pPr algn="just">
              <a:lnSpc>
                <a:spcPts val="3456"/>
              </a:lnSpc>
            </a:pPr>
            <a:endParaRPr lang="en-US" sz="2764" b="1" spc="-41" noProof="0" dirty="0">
              <a:solidFill>
                <a:srgbClr val="000000"/>
              </a:solidFill>
              <a:latin typeface="Prompt Bold"/>
              <a:ea typeface="Prompt Bold"/>
              <a:cs typeface="Prompt Bold"/>
              <a:sym typeface="Prompt Bold"/>
            </a:endParaRPr>
          </a:p>
          <a:p>
            <a:pPr marL="596962" lvl="1" indent="-298481" algn="just">
              <a:lnSpc>
                <a:spcPts val="3953"/>
              </a:lnSpc>
              <a:buFont typeface="Arial"/>
              <a:buChar char="•"/>
            </a:pPr>
            <a:r>
              <a:rPr lang="en-US" sz="2764" spc="-41" noProof="0" dirty="0">
                <a:solidFill>
                  <a:srgbClr val="000000"/>
                </a:solidFill>
                <a:latin typeface="Prompt"/>
                <a:ea typeface="Prompt"/>
                <a:cs typeface="Prompt"/>
                <a:sym typeface="Prompt"/>
              </a:rPr>
              <a:t>Small sample sizes (n≈10 survey; 5 interviews) limit generalisability.</a:t>
            </a:r>
          </a:p>
          <a:p>
            <a:pPr marL="596962" lvl="1" indent="-298481" algn="just">
              <a:lnSpc>
                <a:spcPts val="3953"/>
              </a:lnSpc>
              <a:buFont typeface="Arial"/>
              <a:buChar char="•"/>
            </a:pPr>
            <a:r>
              <a:rPr lang="en-US" sz="2764" spc="-41" noProof="0" dirty="0">
                <a:solidFill>
                  <a:srgbClr val="000000"/>
                </a:solidFill>
                <a:latin typeface="Prompt"/>
                <a:ea typeface="Prompt"/>
                <a:cs typeface="Prompt"/>
                <a:sym typeface="Prompt"/>
              </a:rPr>
              <a:t>Pot‑based, short‑term </a:t>
            </a:r>
            <a:r>
              <a:rPr lang="en-US" sz="2764" spc="-41" dirty="0">
                <a:solidFill>
                  <a:srgbClr val="000000"/>
                </a:solidFill>
                <a:latin typeface="Prompt"/>
                <a:ea typeface="Prompt"/>
                <a:cs typeface="Prompt"/>
                <a:sym typeface="Prompt"/>
              </a:rPr>
              <a:t>trials </a:t>
            </a:r>
            <a:r>
              <a:rPr lang="en-US" sz="2764" spc="-41" noProof="0" dirty="0">
                <a:solidFill>
                  <a:srgbClr val="000000"/>
                </a:solidFill>
                <a:latin typeface="Prompt"/>
                <a:ea typeface="Prompt"/>
                <a:cs typeface="Prompt"/>
                <a:sym typeface="Prompt"/>
              </a:rPr>
              <a:t>cannot replicate field heterogeneity or multi‑season dynamics.</a:t>
            </a:r>
          </a:p>
          <a:p>
            <a:pPr marL="596962" lvl="1" indent="-298481" algn="just">
              <a:lnSpc>
                <a:spcPts val="3953"/>
              </a:lnSpc>
              <a:buFont typeface="Arial"/>
              <a:buChar char="•"/>
            </a:pPr>
            <a:r>
              <a:rPr lang="en-US" sz="2764" spc="-41" noProof="0" dirty="0">
                <a:solidFill>
                  <a:srgbClr val="000000"/>
                </a:solidFill>
                <a:latin typeface="Prompt"/>
                <a:ea typeface="Prompt"/>
                <a:cs typeface="Prompt"/>
                <a:sym typeface="Prompt"/>
              </a:rPr>
              <a:t>Mortality in the acidic‑inorganic treatment reduced statistical power.</a:t>
            </a:r>
          </a:p>
          <a:p>
            <a:pPr marL="596962" lvl="1" indent="-298481" algn="just">
              <a:lnSpc>
                <a:spcPts val="3953"/>
              </a:lnSpc>
              <a:buFont typeface="Arial"/>
              <a:buChar char="•"/>
            </a:pPr>
            <a:r>
              <a:rPr lang="en-US" sz="2764" spc="-41" noProof="0" dirty="0">
                <a:solidFill>
                  <a:srgbClr val="000000"/>
                </a:solidFill>
                <a:latin typeface="Prompt"/>
                <a:ea typeface="Prompt"/>
                <a:cs typeface="Prompt"/>
                <a:sym typeface="Prompt"/>
              </a:rPr>
              <a:t>Root mass measured from single specimens only, limiting representativeness.</a:t>
            </a:r>
          </a:p>
          <a:p>
            <a:pPr marL="596962" lvl="1" indent="-298481" algn="just">
              <a:lnSpc>
                <a:spcPts val="3953"/>
              </a:lnSpc>
              <a:buFont typeface="Arial"/>
              <a:buChar char="•"/>
            </a:pPr>
            <a:r>
              <a:rPr lang="en-US" sz="2764" spc="-41" noProof="0" dirty="0">
                <a:solidFill>
                  <a:srgbClr val="000000"/>
                </a:solidFill>
                <a:latin typeface="Prompt"/>
                <a:ea typeface="Prompt"/>
                <a:cs typeface="Prompt"/>
                <a:sym typeface="Prompt"/>
              </a:rPr>
              <a:t>Time constraints</a:t>
            </a:r>
          </a:p>
          <a:p>
            <a:pPr marL="596962" lvl="1" indent="-298481" algn="just">
              <a:lnSpc>
                <a:spcPts val="3953"/>
              </a:lnSpc>
              <a:buFont typeface="Arial"/>
              <a:buChar char="•"/>
            </a:pPr>
            <a:r>
              <a:rPr lang="en-US" sz="2764" spc="-41" noProof="0" dirty="0">
                <a:solidFill>
                  <a:srgbClr val="000000"/>
                </a:solidFill>
                <a:latin typeface="Prompt"/>
                <a:ea typeface="Prompt"/>
                <a:cs typeface="Prompt"/>
                <a:sym typeface="Prompt"/>
              </a:rPr>
              <a:t>Space constraints</a:t>
            </a:r>
          </a:p>
          <a:p>
            <a:pPr algn="just">
              <a:lnSpc>
                <a:spcPts val="3456"/>
              </a:lnSpc>
            </a:pPr>
            <a:endParaRPr lang="en-US" sz="2764" spc="-41" noProof="0" dirty="0">
              <a:solidFill>
                <a:srgbClr val="000000"/>
              </a:solidFill>
              <a:latin typeface="Prompt"/>
              <a:ea typeface="Prompt"/>
              <a:cs typeface="Prompt"/>
              <a:sym typeface="Prompt"/>
            </a:endParaRPr>
          </a:p>
          <a:p>
            <a:pPr algn="just">
              <a:lnSpc>
                <a:spcPts val="3456"/>
              </a:lnSpc>
            </a:pPr>
            <a:endParaRPr lang="en-US" sz="2764" spc="-41" noProof="0" dirty="0">
              <a:solidFill>
                <a:srgbClr val="000000"/>
              </a:solidFill>
              <a:latin typeface="Prompt"/>
              <a:ea typeface="Prompt"/>
              <a:cs typeface="Prompt"/>
              <a:sym typeface="Prompt"/>
            </a:endParaRPr>
          </a:p>
          <a:p>
            <a:pPr algn="just">
              <a:lnSpc>
                <a:spcPts val="3456"/>
              </a:lnSpc>
            </a:pPr>
            <a:endParaRPr lang="en-US" sz="2764" spc="-41" noProof="0" dirty="0">
              <a:solidFill>
                <a:srgbClr val="000000"/>
              </a:solidFill>
              <a:latin typeface="Prompt"/>
              <a:ea typeface="Prompt"/>
              <a:cs typeface="Prompt"/>
              <a:sym typeface="Prompt"/>
            </a:endParaRPr>
          </a:p>
        </p:txBody>
      </p:sp>
      <p:sp>
        <p:nvSpPr>
          <p:cNvPr id="6" name="TextBox 6"/>
          <p:cNvSpPr txBox="1"/>
          <p:nvPr/>
        </p:nvSpPr>
        <p:spPr>
          <a:xfrm>
            <a:off x="5078882" y="125064"/>
            <a:ext cx="7689605" cy="750136"/>
          </a:xfrm>
          <a:prstGeom prst="rect">
            <a:avLst/>
          </a:prstGeom>
        </p:spPr>
        <p:txBody>
          <a:bodyPr lIns="0" tIns="0" rIns="0" bIns="0" rtlCol="0" anchor="t">
            <a:spAutoFit/>
          </a:bodyPr>
          <a:lstStyle/>
          <a:p>
            <a:pPr algn="ctr">
              <a:lnSpc>
                <a:spcPts val="6085"/>
              </a:lnSpc>
            </a:pPr>
            <a:r>
              <a:rPr lang="en-US" sz="4868" noProof="0" dirty="0">
                <a:solidFill>
                  <a:srgbClr val="000000"/>
                </a:solidFill>
                <a:latin typeface="Anton"/>
                <a:ea typeface="Anton"/>
                <a:cs typeface="Anton"/>
                <a:sym typeface="Anton"/>
              </a:rPr>
              <a:t>Discussion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8854" b="-78854"/>
            </a:stretch>
          </a:blipFill>
        </p:spPr>
        <p:txBody>
          <a:bodyPr/>
          <a:lstStyle/>
          <a:p>
            <a:endParaRPr lang="en-US" noProof="0" dirty="0"/>
          </a:p>
        </p:txBody>
      </p:sp>
      <p:sp>
        <p:nvSpPr>
          <p:cNvPr id="3" name="Freeform 3"/>
          <p:cNvSpPr/>
          <p:nvPr/>
        </p:nvSpPr>
        <p:spPr>
          <a:xfrm flipH="1" flipV="1">
            <a:off x="12790357" y="4850663"/>
            <a:ext cx="5823004" cy="5823004"/>
          </a:xfrm>
          <a:custGeom>
            <a:avLst/>
            <a:gdLst/>
            <a:ahLst/>
            <a:cxnLst/>
            <a:rect l="l" t="t" r="r" b="b"/>
            <a:pathLst>
              <a:path w="5823004" h="5823004">
                <a:moveTo>
                  <a:pt x="5823004" y="5823004"/>
                </a:moveTo>
                <a:lnTo>
                  <a:pt x="0" y="5823004"/>
                </a:lnTo>
                <a:lnTo>
                  <a:pt x="0" y="0"/>
                </a:lnTo>
                <a:lnTo>
                  <a:pt x="5823004" y="0"/>
                </a:lnTo>
                <a:lnTo>
                  <a:pt x="5823004" y="5823004"/>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4" name="TextBox 4"/>
          <p:cNvSpPr txBox="1"/>
          <p:nvPr/>
        </p:nvSpPr>
        <p:spPr>
          <a:xfrm>
            <a:off x="6940504" y="-28575"/>
            <a:ext cx="3442897" cy="778076"/>
          </a:xfrm>
          <a:prstGeom prst="rect">
            <a:avLst/>
          </a:prstGeom>
        </p:spPr>
        <p:txBody>
          <a:bodyPr lIns="0" tIns="0" rIns="0" bIns="0" rtlCol="0" anchor="t">
            <a:spAutoFit/>
          </a:bodyPr>
          <a:lstStyle/>
          <a:p>
            <a:pPr algn="l">
              <a:lnSpc>
                <a:spcPts val="6210"/>
              </a:lnSpc>
            </a:pPr>
            <a:r>
              <a:rPr lang="en-US" sz="4968" noProof="0" dirty="0">
                <a:solidFill>
                  <a:srgbClr val="433831"/>
                </a:solidFill>
                <a:latin typeface="Anton"/>
                <a:ea typeface="Anton"/>
                <a:cs typeface="Anton"/>
                <a:sym typeface="Anton"/>
              </a:rPr>
              <a:t>Conclusion</a:t>
            </a:r>
          </a:p>
        </p:txBody>
      </p:sp>
      <p:sp>
        <p:nvSpPr>
          <p:cNvPr id="5" name="TextBox 5"/>
          <p:cNvSpPr txBox="1"/>
          <p:nvPr/>
        </p:nvSpPr>
        <p:spPr>
          <a:xfrm>
            <a:off x="695177" y="1199404"/>
            <a:ext cx="16667302" cy="8079135"/>
          </a:xfrm>
          <a:prstGeom prst="rect">
            <a:avLst/>
          </a:prstGeom>
        </p:spPr>
        <p:txBody>
          <a:bodyPr lIns="0" tIns="0" rIns="0" bIns="0" rtlCol="0" anchor="t">
            <a:spAutoFit/>
          </a:bodyPr>
          <a:lstStyle/>
          <a:p>
            <a:pPr marL="596962" lvl="1" indent="-298481" algn="just">
              <a:lnSpc>
                <a:spcPts val="3456"/>
              </a:lnSpc>
              <a:buFont typeface="Arial"/>
              <a:buChar char="•"/>
            </a:pPr>
            <a:r>
              <a:rPr lang="en-US" sz="2764" spc="-41" noProof="0" dirty="0">
                <a:solidFill>
                  <a:srgbClr val="372A28"/>
                </a:solidFill>
                <a:latin typeface="Prompt"/>
                <a:ea typeface="Prompt"/>
                <a:cs typeface="Prompt"/>
                <a:sym typeface="Prompt"/>
              </a:rPr>
              <a:t>Core finding: Neutralising soil acidity and adding organic matter improved root health and sustained growth. This is consistent with mechanisms where liming reduces aluminium toxicity and enhances phosphorus availability, and organics strengthen soil structure and biological activity (Yue et al., 2020; Yadav et al., 2020).</a:t>
            </a:r>
          </a:p>
          <a:p>
            <a:pPr algn="just">
              <a:lnSpc>
                <a:spcPts val="3456"/>
              </a:lnSpc>
            </a:pPr>
            <a:endParaRPr lang="en-US" sz="2764" spc="-41" noProof="0" dirty="0">
              <a:solidFill>
                <a:srgbClr val="372A28"/>
              </a:solidFill>
              <a:latin typeface="Prompt"/>
              <a:ea typeface="Prompt"/>
              <a:cs typeface="Prompt"/>
              <a:sym typeface="Prompt"/>
            </a:endParaRPr>
          </a:p>
          <a:p>
            <a:pPr marL="596962" lvl="1" indent="-298481" algn="just">
              <a:lnSpc>
                <a:spcPts val="3456"/>
              </a:lnSpc>
              <a:buFont typeface="Arial"/>
              <a:buChar char="•"/>
            </a:pPr>
            <a:r>
              <a:rPr lang="en-US" sz="2764" spc="-41" noProof="0" dirty="0">
                <a:solidFill>
                  <a:srgbClr val="372A28"/>
                </a:solidFill>
                <a:latin typeface="Prompt"/>
                <a:ea typeface="Prompt"/>
                <a:cs typeface="Prompt"/>
                <a:sym typeface="Prompt"/>
              </a:rPr>
              <a:t>Behavioural impact: Local demonstrations shifted farmers from interest to greater willingness to test pH, adopt liming, and use </a:t>
            </a:r>
            <a:r>
              <a:rPr lang="en-US" sz="2764" spc="-41" dirty="0">
                <a:solidFill>
                  <a:srgbClr val="372A28"/>
                </a:solidFill>
                <a:latin typeface="Prompt"/>
                <a:ea typeface="Prompt"/>
                <a:cs typeface="Prompt"/>
                <a:sym typeface="Prompt"/>
              </a:rPr>
              <a:t>organics, </a:t>
            </a:r>
            <a:r>
              <a:rPr lang="en-US" sz="2764" spc="-41" noProof="0" dirty="0">
                <a:solidFill>
                  <a:srgbClr val="372A28"/>
                </a:solidFill>
                <a:latin typeface="Prompt"/>
                <a:ea typeface="Prompt"/>
                <a:cs typeface="Prompt"/>
                <a:sym typeface="Prompt"/>
              </a:rPr>
              <a:t>reflecting trialability/observability and increased perceived behavioural control (Rogers, 2003; Ajzen, 1991)</a:t>
            </a:r>
          </a:p>
          <a:p>
            <a:pPr algn="just">
              <a:lnSpc>
                <a:spcPts val="3456"/>
              </a:lnSpc>
            </a:pPr>
            <a:endParaRPr lang="en-US" sz="2764" spc="-41" noProof="0" dirty="0">
              <a:solidFill>
                <a:srgbClr val="372A28"/>
              </a:solidFill>
              <a:latin typeface="Prompt"/>
              <a:ea typeface="Prompt"/>
              <a:cs typeface="Prompt"/>
              <a:sym typeface="Prompt"/>
            </a:endParaRPr>
          </a:p>
          <a:p>
            <a:pPr marL="596962" lvl="1" indent="-298481" algn="just">
              <a:lnSpc>
                <a:spcPts val="3456"/>
              </a:lnSpc>
              <a:buFont typeface="Arial"/>
              <a:buChar char="•"/>
            </a:pPr>
            <a:r>
              <a:rPr lang="en-US" sz="2764" spc="-41" noProof="0" dirty="0">
                <a:solidFill>
                  <a:srgbClr val="372A28"/>
                </a:solidFill>
                <a:latin typeface="Prompt"/>
                <a:ea typeface="Prompt"/>
                <a:cs typeface="Prompt"/>
                <a:sym typeface="Prompt"/>
              </a:rPr>
              <a:t>Most growth measures (height, survival) showed no statistical significance </a:t>
            </a:r>
            <a:r>
              <a:rPr lang="en-US" sz="2764" spc="-41" dirty="0">
                <a:solidFill>
                  <a:srgbClr val="372A28"/>
                </a:solidFill>
                <a:latin typeface="Prompt"/>
                <a:ea typeface="Prompt"/>
                <a:cs typeface="Prompt"/>
                <a:sym typeface="Prompt"/>
              </a:rPr>
              <a:t>due to small </a:t>
            </a:r>
            <a:r>
              <a:rPr lang="en-US" sz="2764" spc="-41" noProof="0" dirty="0">
                <a:solidFill>
                  <a:srgbClr val="372A28"/>
                </a:solidFill>
                <a:latin typeface="Prompt"/>
                <a:ea typeface="Prompt"/>
                <a:cs typeface="Prompt"/>
                <a:sym typeface="Prompt"/>
              </a:rPr>
              <a:t>variation in height, small samples and A‑ION mortality, but the integrated visual patterns across root mass, survival trajectory, and qualitative responses </a:t>
            </a:r>
            <a:r>
              <a:rPr lang="en-US" sz="2764" spc="-41" dirty="0">
                <a:solidFill>
                  <a:srgbClr val="372A28"/>
                </a:solidFill>
                <a:latin typeface="Prompt"/>
                <a:ea typeface="Prompt"/>
                <a:cs typeface="Prompt"/>
                <a:sym typeface="Prompt"/>
              </a:rPr>
              <a:t>support </a:t>
            </a:r>
            <a:r>
              <a:rPr lang="en-US" sz="2764" spc="-41" noProof="0" dirty="0">
                <a:solidFill>
                  <a:srgbClr val="372A28"/>
                </a:solidFill>
                <a:latin typeface="Prompt"/>
                <a:ea typeface="Prompt"/>
                <a:cs typeface="Prompt"/>
                <a:sym typeface="Prompt"/>
              </a:rPr>
              <a:t>the practical superiority of neutral/organic approaches.</a:t>
            </a:r>
          </a:p>
          <a:p>
            <a:pPr algn="just">
              <a:lnSpc>
                <a:spcPts val="3456"/>
              </a:lnSpc>
            </a:pPr>
            <a:endParaRPr lang="en-US" sz="2764" spc="-41" noProof="0" dirty="0">
              <a:solidFill>
                <a:srgbClr val="372A28"/>
              </a:solidFill>
              <a:latin typeface="Prompt"/>
              <a:ea typeface="Prompt"/>
              <a:cs typeface="Prompt"/>
              <a:sym typeface="Prompt"/>
            </a:endParaRPr>
          </a:p>
          <a:p>
            <a:pPr marL="596962" lvl="1" indent="-298481" algn="just">
              <a:lnSpc>
                <a:spcPts val="3456"/>
              </a:lnSpc>
              <a:buFont typeface="Arial"/>
              <a:buChar char="•"/>
            </a:pPr>
            <a:r>
              <a:rPr lang="en-US" sz="2764" spc="-41" noProof="0" dirty="0">
                <a:solidFill>
                  <a:srgbClr val="372A28"/>
                </a:solidFill>
                <a:latin typeface="Prompt"/>
                <a:ea typeface="Prompt"/>
                <a:cs typeface="Prompt"/>
                <a:sym typeface="Prompt"/>
              </a:rPr>
              <a:t>Policy relevance: Intentions will stall without affordable inputs and functioning extension; aligning supply chains, mechanisation, and advisory services is necessary for uptake at scale (FAO 2019; Tilman et al., 2002).</a:t>
            </a:r>
          </a:p>
          <a:p>
            <a:pPr algn="just">
              <a:lnSpc>
                <a:spcPts val="3456"/>
              </a:lnSpc>
            </a:pPr>
            <a:endParaRPr lang="en-US" sz="2764" spc="-41" noProof="0" dirty="0">
              <a:solidFill>
                <a:srgbClr val="372A28"/>
              </a:solidFill>
              <a:latin typeface="Prompt"/>
              <a:ea typeface="Prompt"/>
              <a:cs typeface="Prompt"/>
              <a:sym typeface="Promp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8854" b="-78854"/>
            </a:stretch>
          </a:blipFill>
        </p:spPr>
        <p:txBody>
          <a:bodyPr/>
          <a:lstStyle/>
          <a:p>
            <a:endParaRPr lang="en-US" noProof="0" dirty="0"/>
          </a:p>
        </p:txBody>
      </p:sp>
      <p:sp>
        <p:nvSpPr>
          <p:cNvPr id="3" name="Freeform 3"/>
          <p:cNvSpPr/>
          <p:nvPr/>
        </p:nvSpPr>
        <p:spPr>
          <a:xfrm>
            <a:off x="-394801" y="-206366"/>
            <a:ext cx="3804377" cy="3804377"/>
          </a:xfrm>
          <a:custGeom>
            <a:avLst/>
            <a:gdLst/>
            <a:ahLst/>
            <a:cxnLst/>
            <a:rect l="l" t="t" r="r" b="b"/>
            <a:pathLst>
              <a:path w="3804377" h="3804377">
                <a:moveTo>
                  <a:pt x="0" y="0"/>
                </a:moveTo>
                <a:lnTo>
                  <a:pt x="3804377" y="0"/>
                </a:lnTo>
                <a:lnTo>
                  <a:pt x="3804377" y="3804376"/>
                </a:lnTo>
                <a:lnTo>
                  <a:pt x="0" y="380437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4" name="Freeform 4"/>
          <p:cNvSpPr/>
          <p:nvPr/>
        </p:nvSpPr>
        <p:spPr>
          <a:xfrm rot="5400000" flipH="1">
            <a:off x="14720027" y="6753630"/>
            <a:ext cx="3986144" cy="3986144"/>
          </a:xfrm>
          <a:custGeom>
            <a:avLst/>
            <a:gdLst/>
            <a:ahLst/>
            <a:cxnLst/>
            <a:rect l="l" t="t" r="r" b="b"/>
            <a:pathLst>
              <a:path w="3986144" h="3986144">
                <a:moveTo>
                  <a:pt x="3986144" y="0"/>
                </a:moveTo>
                <a:lnTo>
                  <a:pt x="0" y="0"/>
                </a:lnTo>
                <a:lnTo>
                  <a:pt x="0" y="3986144"/>
                </a:lnTo>
                <a:lnTo>
                  <a:pt x="3986144" y="3986144"/>
                </a:lnTo>
                <a:lnTo>
                  <a:pt x="398614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noProof="0" dirty="0"/>
          </a:p>
        </p:txBody>
      </p:sp>
      <p:grpSp>
        <p:nvGrpSpPr>
          <p:cNvPr id="5" name="Group 5"/>
          <p:cNvGrpSpPr/>
          <p:nvPr/>
        </p:nvGrpSpPr>
        <p:grpSpPr>
          <a:xfrm>
            <a:off x="667170" y="676476"/>
            <a:ext cx="17377342" cy="7043168"/>
            <a:chOff x="0" y="0"/>
            <a:chExt cx="4576748" cy="1854991"/>
          </a:xfrm>
        </p:grpSpPr>
        <p:sp>
          <p:nvSpPr>
            <p:cNvPr id="6" name="Freeform 6"/>
            <p:cNvSpPr/>
            <p:nvPr/>
          </p:nvSpPr>
          <p:spPr>
            <a:xfrm>
              <a:off x="0" y="0"/>
              <a:ext cx="4576749" cy="1854991"/>
            </a:xfrm>
            <a:custGeom>
              <a:avLst/>
              <a:gdLst/>
              <a:ahLst/>
              <a:cxnLst/>
              <a:rect l="l" t="t" r="r" b="b"/>
              <a:pathLst>
                <a:path w="4576749" h="1854991">
                  <a:moveTo>
                    <a:pt x="9356" y="0"/>
                  </a:moveTo>
                  <a:lnTo>
                    <a:pt x="4567393" y="0"/>
                  </a:lnTo>
                  <a:cubicBezTo>
                    <a:pt x="4569874" y="0"/>
                    <a:pt x="4572254" y="986"/>
                    <a:pt x="4574008" y="2740"/>
                  </a:cubicBezTo>
                  <a:cubicBezTo>
                    <a:pt x="4575763" y="4495"/>
                    <a:pt x="4576749" y="6875"/>
                    <a:pt x="4576749" y="9356"/>
                  </a:cubicBezTo>
                  <a:lnTo>
                    <a:pt x="4576749" y="1845635"/>
                  </a:lnTo>
                  <a:cubicBezTo>
                    <a:pt x="4576749" y="1850802"/>
                    <a:pt x="4572560" y="1854991"/>
                    <a:pt x="4567393" y="1854991"/>
                  </a:cubicBezTo>
                  <a:lnTo>
                    <a:pt x="9356" y="1854991"/>
                  </a:lnTo>
                  <a:cubicBezTo>
                    <a:pt x="4189" y="1854991"/>
                    <a:pt x="0" y="1850802"/>
                    <a:pt x="0" y="1845635"/>
                  </a:cubicBezTo>
                  <a:lnTo>
                    <a:pt x="0" y="9356"/>
                  </a:lnTo>
                  <a:cubicBezTo>
                    <a:pt x="0" y="4189"/>
                    <a:pt x="4189" y="0"/>
                    <a:pt x="9356" y="0"/>
                  </a:cubicBezTo>
                  <a:close/>
                </a:path>
              </a:pathLst>
            </a:custGeom>
            <a:solidFill>
              <a:srgbClr val="38B6FF"/>
            </a:solidFill>
          </p:spPr>
          <p:txBody>
            <a:bodyPr/>
            <a:lstStyle/>
            <a:p>
              <a:endParaRPr lang="en-US" noProof="0" dirty="0"/>
            </a:p>
          </p:txBody>
        </p:sp>
        <p:sp>
          <p:nvSpPr>
            <p:cNvPr id="7" name="TextBox 7"/>
            <p:cNvSpPr txBox="1"/>
            <p:nvPr/>
          </p:nvSpPr>
          <p:spPr>
            <a:xfrm>
              <a:off x="0" y="0"/>
              <a:ext cx="4576748" cy="1854991"/>
            </a:xfrm>
            <a:prstGeom prst="rect">
              <a:avLst/>
            </a:prstGeom>
          </p:spPr>
          <p:txBody>
            <a:bodyPr lIns="50800" tIns="50800" rIns="50800" bIns="50800" rtlCol="0" anchor="ctr"/>
            <a:lstStyle/>
            <a:p>
              <a:pPr algn="ctr">
                <a:lnSpc>
                  <a:spcPts val="2395"/>
                </a:lnSpc>
              </a:pPr>
              <a:endParaRPr lang="en-US" noProof="0" dirty="0"/>
            </a:p>
          </p:txBody>
        </p:sp>
      </p:grpSp>
      <p:sp>
        <p:nvSpPr>
          <p:cNvPr id="8" name="TextBox 8"/>
          <p:cNvSpPr txBox="1"/>
          <p:nvPr/>
        </p:nvSpPr>
        <p:spPr>
          <a:xfrm>
            <a:off x="1372115" y="1185271"/>
            <a:ext cx="15543771" cy="6642844"/>
          </a:xfrm>
          <a:prstGeom prst="rect">
            <a:avLst/>
          </a:prstGeom>
        </p:spPr>
        <p:txBody>
          <a:bodyPr lIns="0" tIns="0" rIns="0" bIns="0" rtlCol="0" anchor="t">
            <a:spAutoFit/>
          </a:bodyPr>
          <a:lstStyle/>
          <a:p>
            <a:pPr marL="640141" lvl="1" indent="-320071" algn="l">
              <a:lnSpc>
                <a:spcPts val="3706"/>
              </a:lnSpc>
              <a:buFont typeface="Arial"/>
              <a:buChar char="•"/>
            </a:pPr>
            <a:r>
              <a:rPr lang="en-US" sz="2964" spc="-44" noProof="0" dirty="0">
                <a:solidFill>
                  <a:srgbClr val="000000"/>
                </a:solidFill>
                <a:latin typeface="Prompt"/>
                <a:ea typeface="Prompt"/>
                <a:cs typeface="Prompt"/>
                <a:sym typeface="Prompt"/>
              </a:rPr>
              <a:t>Validate in the field: Run multi‑season, farmer‑managed trials across sites with different crops to test outcomes on a larger scale. </a:t>
            </a:r>
          </a:p>
          <a:p>
            <a:pPr algn="l">
              <a:lnSpc>
                <a:spcPts val="3706"/>
              </a:lnSpc>
            </a:pPr>
            <a:endParaRPr lang="en-US" sz="2964" spc="-44" noProof="0" dirty="0">
              <a:solidFill>
                <a:srgbClr val="000000"/>
              </a:solidFill>
              <a:latin typeface="Prompt"/>
              <a:ea typeface="Prompt"/>
              <a:cs typeface="Prompt"/>
              <a:sym typeface="Prompt"/>
            </a:endParaRPr>
          </a:p>
          <a:p>
            <a:pPr marL="640141" lvl="1" indent="-320071" algn="l">
              <a:lnSpc>
                <a:spcPts val="3706"/>
              </a:lnSpc>
              <a:buFont typeface="Arial"/>
              <a:buChar char="•"/>
            </a:pPr>
            <a:r>
              <a:rPr lang="en-US" sz="2964" spc="-44" noProof="0" dirty="0">
                <a:solidFill>
                  <a:srgbClr val="000000"/>
                </a:solidFill>
                <a:latin typeface="Prompt"/>
                <a:ea typeface="Prompt"/>
                <a:cs typeface="Prompt"/>
                <a:sym typeface="Prompt"/>
              </a:rPr>
              <a:t>Strengthen enablement: Pair demonstrations with subsidised/affordable lime and organic inputs, scheduled extension officer visits, and practical how‑to guidance to convert intentions into practice (FAO &amp; CDB, 2000).</a:t>
            </a:r>
          </a:p>
          <a:p>
            <a:pPr algn="l">
              <a:lnSpc>
                <a:spcPts val="3706"/>
              </a:lnSpc>
            </a:pPr>
            <a:endParaRPr lang="en-US" sz="2964" spc="-44" noProof="0" dirty="0">
              <a:solidFill>
                <a:srgbClr val="000000"/>
              </a:solidFill>
              <a:latin typeface="Prompt"/>
              <a:ea typeface="Prompt"/>
              <a:cs typeface="Prompt"/>
              <a:sym typeface="Prompt"/>
            </a:endParaRPr>
          </a:p>
          <a:p>
            <a:pPr marL="640141" lvl="1" indent="-320071">
              <a:lnSpc>
                <a:spcPts val="3706"/>
              </a:lnSpc>
              <a:buFont typeface="Arial"/>
              <a:buChar char="•"/>
            </a:pPr>
            <a:r>
              <a:rPr lang="en-US" sz="2964" spc="-44" noProof="0" dirty="0">
                <a:solidFill>
                  <a:srgbClr val="000000"/>
                </a:solidFill>
                <a:latin typeface="Prompt"/>
                <a:ea typeface="Prompt"/>
                <a:cs typeface="Prompt"/>
                <a:sym typeface="Prompt"/>
              </a:rPr>
              <a:t>Measure adoption: Expand pre/post surveys and on‑farm checks to track real behaviour change, soil organic matter, and yields over successive cycles (Rogers, 2003; Ajzen, 1991; Marchi et </a:t>
            </a:r>
            <a:r>
              <a:rPr lang="en-US" sz="2964" spc="-44" dirty="0">
                <a:solidFill>
                  <a:srgbClr val="000000"/>
                </a:solidFill>
                <a:latin typeface="Prompt"/>
                <a:ea typeface="Prompt"/>
                <a:cs typeface="Prompt"/>
                <a:sym typeface="Prompt"/>
              </a:rPr>
              <a:t>al., </a:t>
            </a:r>
            <a:r>
              <a:rPr lang="en-US" sz="2964" spc="-44" noProof="0" dirty="0">
                <a:solidFill>
                  <a:srgbClr val="000000"/>
                </a:solidFill>
                <a:latin typeface="Prompt"/>
                <a:ea typeface="Prompt"/>
                <a:cs typeface="Prompt"/>
                <a:sym typeface="Prompt"/>
              </a:rPr>
              <a:t>2015) .</a:t>
            </a:r>
          </a:p>
          <a:p>
            <a:pPr algn="l">
              <a:lnSpc>
                <a:spcPts val="3706"/>
              </a:lnSpc>
            </a:pPr>
            <a:endParaRPr lang="en-US" sz="2964" spc="-44" noProof="0" dirty="0">
              <a:solidFill>
                <a:srgbClr val="000000"/>
              </a:solidFill>
              <a:latin typeface="Prompt"/>
              <a:ea typeface="Prompt"/>
              <a:cs typeface="Prompt"/>
              <a:sym typeface="Prompt"/>
            </a:endParaRPr>
          </a:p>
          <a:p>
            <a:pPr marL="640141" lvl="1" indent="-320071" algn="l">
              <a:lnSpc>
                <a:spcPts val="3706"/>
              </a:lnSpc>
              <a:buFont typeface="Arial"/>
              <a:buChar char="•"/>
            </a:pPr>
            <a:r>
              <a:rPr lang="en-US" sz="2964" spc="-44" noProof="0" dirty="0">
                <a:solidFill>
                  <a:srgbClr val="000000"/>
                </a:solidFill>
                <a:latin typeface="Prompt"/>
                <a:ea typeface="Prompt"/>
                <a:cs typeface="Prompt"/>
                <a:sym typeface="Prompt"/>
              </a:rPr>
              <a:t>Improve measurement: Remove growth rate metric and stick to metrics such as plant health, quality root mass and end survival. </a:t>
            </a:r>
          </a:p>
          <a:p>
            <a:pPr algn="l">
              <a:lnSpc>
                <a:spcPts val="3706"/>
              </a:lnSpc>
            </a:pPr>
            <a:endParaRPr lang="en-US" sz="2964" spc="-44" noProof="0" dirty="0">
              <a:solidFill>
                <a:srgbClr val="000000"/>
              </a:solidFill>
              <a:latin typeface="Prompt"/>
              <a:ea typeface="Prompt"/>
              <a:cs typeface="Prompt"/>
              <a:sym typeface="Prompt"/>
            </a:endParaRPr>
          </a:p>
        </p:txBody>
      </p:sp>
      <p:grpSp>
        <p:nvGrpSpPr>
          <p:cNvPr id="9" name="Group 9"/>
          <p:cNvGrpSpPr/>
          <p:nvPr/>
        </p:nvGrpSpPr>
        <p:grpSpPr>
          <a:xfrm>
            <a:off x="6528205" y="8243518"/>
            <a:ext cx="6154511" cy="1318428"/>
            <a:chOff x="0" y="0"/>
            <a:chExt cx="1620941" cy="347240"/>
          </a:xfrm>
        </p:grpSpPr>
        <p:sp>
          <p:nvSpPr>
            <p:cNvPr id="10" name="Freeform 10"/>
            <p:cNvSpPr/>
            <p:nvPr/>
          </p:nvSpPr>
          <p:spPr>
            <a:xfrm>
              <a:off x="0" y="0"/>
              <a:ext cx="1620941" cy="347240"/>
            </a:xfrm>
            <a:custGeom>
              <a:avLst/>
              <a:gdLst/>
              <a:ahLst/>
              <a:cxnLst/>
              <a:rect l="l" t="t" r="r" b="b"/>
              <a:pathLst>
                <a:path w="1620941" h="347240">
                  <a:moveTo>
                    <a:pt x="0" y="0"/>
                  </a:moveTo>
                  <a:lnTo>
                    <a:pt x="1620941" y="0"/>
                  </a:lnTo>
                  <a:lnTo>
                    <a:pt x="1620941" y="347240"/>
                  </a:lnTo>
                  <a:lnTo>
                    <a:pt x="0" y="347240"/>
                  </a:lnTo>
                  <a:close/>
                </a:path>
              </a:pathLst>
            </a:custGeom>
            <a:solidFill>
              <a:srgbClr val="7ED957"/>
            </a:solidFill>
          </p:spPr>
          <p:txBody>
            <a:bodyPr/>
            <a:lstStyle/>
            <a:p>
              <a:endParaRPr lang="en-US" noProof="0" dirty="0"/>
            </a:p>
          </p:txBody>
        </p:sp>
        <p:sp>
          <p:nvSpPr>
            <p:cNvPr id="11" name="TextBox 11"/>
            <p:cNvSpPr txBox="1"/>
            <p:nvPr/>
          </p:nvSpPr>
          <p:spPr>
            <a:xfrm>
              <a:off x="0" y="0"/>
              <a:ext cx="1620941" cy="347240"/>
            </a:xfrm>
            <a:prstGeom prst="rect">
              <a:avLst/>
            </a:prstGeom>
          </p:spPr>
          <p:txBody>
            <a:bodyPr lIns="50800" tIns="50800" rIns="50800" bIns="50800" rtlCol="0" anchor="ctr"/>
            <a:lstStyle/>
            <a:p>
              <a:pPr algn="ctr">
                <a:lnSpc>
                  <a:spcPts val="2395"/>
                </a:lnSpc>
              </a:pPr>
              <a:endParaRPr lang="en-US" noProof="0" dirty="0"/>
            </a:p>
          </p:txBody>
        </p:sp>
      </p:grpSp>
      <p:sp>
        <p:nvSpPr>
          <p:cNvPr id="12" name="Freeform 12"/>
          <p:cNvSpPr/>
          <p:nvPr/>
        </p:nvSpPr>
        <p:spPr>
          <a:xfrm>
            <a:off x="11171201" y="8451385"/>
            <a:ext cx="1250585" cy="902695"/>
          </a:xfrm>
          <a:custGeom>
            <a:avLst/>
            <a:gdLst/>
            <a:ahLst/>
            <a:cxnLst/>
            <a:rect l="l" t="t" r="r" b="b"/>
            <a:pathLst>
              <a:path w="1250585" h="902695">
                <a:moveTo>
                  <a:pt x="0" y="0"/>
                </a:moveTo>
                <a:lnTo>
                  <a:pt x="1250586" y="0"/>
                </a:lnTo>
                <a:lnTo>
                  <a:pt x="1250586" y="902695"/>
                </a:lnTo>
                <a:lnTo>
                  <a:pt x="0" y="90269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noProof="0" dirty="0"/>
          </a:p>
        </p:txBody>
      </p:sp>
      <p:sp>
        <p:nvSpPr>
          <p:cNvPr id="13" name="TextBox 13"/>
          <p:cNvSpPr txBox="1"/>
          <p:nvPr/>
        </p:nvSpPr>
        <p:spPr>
          <a:xfrm>
            <a:off x="3160303" y="-19050"/>
            <a:ext cx="12391076" cy="695526"/>
          </a:xfrm>
          <a:prstGeom prst="rect">
            <a:avLst/>
          </a:prstGeom>
        </p:spPr>
        <p:txBody>
          <a:bodyPr lIns="0" tIns="0" rIns="0" bIns="0" rtlCol="0" anchor="t">
            <a:spAutoFit/>
          </a:bodyPr>
          <a:lstStyle/>
          <a:p>
            <a:pPr algn="ctr">
              <a:lnSpc>
                <a:spcPts val="5585"/>
              </a:lnSpc>
            </a:pPr>
            <a:r>
              <a:rPr lang="en-US" sz="4468" noProof="0" dirty="0">
                <a:solidFill>
                  <a:srgbClr val="000000"/>
                </a:solidFill>
                <a:latin typeface="Anton"/>
                <a:ea typeface="Anton"/>
                <a:cs typeface="Anton"/>
                <a:sym typeface="Anton"/>
              </a:rPr>
              <a:t>Next Steps</a:t>
            </a:r>
          </a:p>
        </p:txBody>
      </p:sp>
      <p:sp>
        <p:nvSpPr>
          <p:cNvPr id="14" name="TextBox 14"/>
          <p:cNvSpPr txBox="1"/>
          <p:nvPr/>
        </p:nvSpPr>
        <p:spPr>
          <a:xfrm>
            <a:off x="7064228" y="8522585"/>
            <a:ext cx="4382067" cy="741246"/>
          </a:xfrm>
          <a:prstGeom prst="rect">
            <a:avLst/>
          </a:prstGeom>
        </p:spPr>
        <p:txBody>
          <a:bodyPr lIns="0" tIns="0" rIns="0" bIns="0" rtlCol="0" anchor="t">
            <a:spAutoFit/>
          </a:bodyPr>
          <a:lstStyle/>
          <a:p>
            <a:pPr algn="ctr">
              <a:lnSpc>
                <a:spcPts val="5960"/>
              </a:lnSpc>
              <a:spcBef>
                <a:spcPct val="0"/>
              </a:spcBef>
            </a:pPr>
            <a:r>
              <a:rPr lang="en-US" sz="4768" noProof="0" dirty="0">
                <a:solidFill>
                  <a:srgbClr val="000000"/>
                </a:solidFill>
                <a:latin typeface="Anton"/>
                <a:ea typeface="Anton"/>
                <a:cs typeface="Anton"/>
                <a:sym typeface="Anton"/>
              </a:rPr>
              <a:t>THANK YOU</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8854" b="-78854"/>
            </a:stretch>
          </a:blipFill>
        </p:spPr>
        <p:txBody>
          <a:bodyPr/>
          <a:lstStyle/>
          <a:p>
            <a:endParaRPr lang="en-US" noProof="0" dirty="0"/>
          </a:p>
        </p:txBody>
      </p:sp>
      <p:sp>
        <p:nvSpPr>
          <p:cNvPr id="3" name="Freeform 3"/>
          <p:cNvSpPr/>
          <p:nvPr/>
        </p:nvSpPr>
        <p:spPr>
          <a:xfrm>
            <a:off x="-394801" y="-206366"/>
            <a:ext cx="3804377" cy="3804377"/>
          </a:xfrm>
          <a:custGeom>
            <a:avLst/>
            <a:gdLst/>
            <a:ahLst/>
            <a:cxnLst/>
            <a:rect l="l" t="t" r="r" b="b"/>
            <a:pathLst>
              <a:path w="3804377" h="3804377">
                <a:moveTo>
                  <a:pt x="0" y="0"/>
                </a:moveTo>
                <a:lnTo>
                  <a:pt x="3804377" y="0"/>
                </a:lnTo>
                <a:lnTo>
                  <a:pt x="3804377" y="3804376"/>
                </a:lnTo>
                <a:lnTo>
                  <a:pt x="0" y="380437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noProof="0" dirty="0"/>
          </a:p>
        </p:txBody>
      </p:sp>
      <p:sp>
        <p:nvSpPr>
          <p:cNvPr id="4" name="Freeform 4"/>
          <p:cNvSpPr/>
          <p:nvPr/>
        </p:nvSpPr>
        <p:spPr>
          <a:xfrm rot="5400000" flipH="1">
            <a:off x="14720027" y="6753630"/>
            <a:ext cx="3986144" cy="3986144"/>
          </a:xfrm>
          <a:custGeom>
            <a:avLst/>
            <a:gdLst/>
            <a:ahLst/>
            <a:cxnLst/>
            <a:rect l="l" t="t" r="r" b="b"/>
            <a:pathLst>
              <a:path w="3986144" h="3986144">
                <a:moveTo>
                  <a:pt x="3986144" y="0"/>
                </a:moveTo>
                <a:lnTo>
                  <a:pt x="0" y="0"/>
                </a:lnTo>
                <a:lnTo>
                  <a:pt x="0" y="3986144"/>
                </a:lnTo>
                <a:lnTo>
                  <a:pt x="3986144" y="3986144"/>
                </a:lnTo>
                <a:lnTo>
                  <a:pt x="398614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noProof="0" dirty="0"/>
          </a:p>
        </p:txBody>
      </p:sp>
      <p:sp>
        <p:nvSpPr>
          <p:cNvPr id="5" name="TextBox 5"/>
          <p:cNvSpPr txBox="1"/>
          <p:nvPr/>
        </p:nvSpPr>
        <p:spPr>
          <a:xfrm>
            <a:off x="7275470" y="-19050"/>
            <a:ext cx="2869900" cy="558366"/>
          </a:xfrm>
          <a:prstGeom prst="rect">
            <a:avLst/>
          </a:prstGeom>
        </p:spPr>
        <p:txBody>
          <a:bodyPr lIns="0" tIns="0" rIns="0" bIns="0" rtlCol="0" anchor="t">
            <a:spAutoFit/>
          </a:bodyPr>
          <a:lstStyle/>
          <a:p>
            <a:pPr algn="ctr">
              <a:lnSpc>
                <a:spcPts val="4460"/>
              </a:lnSpc>
              <a:spcBef>
                <a:spcPct val="0"/>
              </a:spcBef>
            </a:pPr>
            <a:r>
              <a:rPr lang="en-US" sz="3568" noProof="0" dirty="0">
                <a:solidFill>
                  <a:srgbClr val="000000"/>
                </a:solidFill>
                <a:latin typeface="Anton"/>
                <a:ea typeface="Anton"/>
                <a:cs typeface="Anton"/>
                <a:sym typeface="Anton"/>
              </a:rPr>
              <a:t>REFERENCES</a:t>
            </a:r>
          </a:p>
        </p:txBody>
      </p:sp>
      <p:sp>
        <p:nvSpPr>
          <p:cNvPr id="6" name="TextBox 6"/>
          <p:cNvSpPr txBox="1"/>
          <p:nvPr/>
        </p:nvSpPr>
        <p:spPr>
          <a:xfrm>
            <a:off x="0" y="635624"/>
            <a:ext cx="18288000" cy="9402445"/>
          </a:xfrm>
          <a:prstGeom prst="rect">
            <a:avLst/>
          </a:prstGeom>
        </p:spPr>
        <p:txBody>
          <a:bodyPr lIns="0" tIns="0" rIns="0" bIns="0" rtlCol="0" anchor="t">
            <a:spAutoFit/>
          </a:bodyPr>
          <a:lstStyle/>
          <a:p>
            <a:pPr algn="l">
              <a:lnSpc>
                <a:spcPts val="1624"/>
              </a:lnSpc>
              <a:spcBef>
                <a:spcPct val="0"/>
              </a:spcBef>
            </a:pPr>
            <a:r>
              <a:rPr lang="en-US" sz="1299" noProof="0" dirty="0">
                <a:solidFill>
                  <a:srgbClr val="000000"/>
                </a:solidFill>
                <a:latin typeface="Prompt"/>
                <a:ea typeface="Prompt"/>
                <a:cs typeface="Prompt"/>
                <a:sym typeface="Prompt"/>
              </a:rPr>
              <a:t>Ajzen, I. (1991). The theory of planned behavior. Organizational Behavior and Human Decision Processes, [online] 50(2), pp.179–211. doi:https://</a:t>
            </a:r>
            <a:r>
              <a:rPr lang="en-US" sz="1299" noProof="0" dirty="0" err="1">
                <a:solidFill>
                  <a:srgbClr val="000000"/>
                </a:solidFill>
                <a:latin typeface="Prompt"/>
                <a:ea typeface="Prompt"/>
                <a:cs typeface="Prompt"/>
                <a:sym typeface="Prompt"/>
              </a:rPr>
              <a:t>doi.org</a:t>
            </a:r>
            <a:r>
              <a:rPr lang="en-US" sz="1299" noProof="0" dirty="0">
                <a:solidFill>
                  <a:srgbClr val="000000"/>
                </a:solidFill>
                <a:latin typeface="Prompt"/>
                <a:ea typeface="Prompt"/>
                <a:cs typeface="Prompt"/>
                <a:sym typeface="Prompt"/>
              </a:rPr>
              <a:t>/10.1016/0749-5978(91)90020-T.</a:t>
            </a:r>
          </a:p>
          <a:p>
            <a:pPr algn="l">
              <a:lnSpc>
                <a:spcPts val="1624"/>
              </a:lnSpc>
              <a:spcBef>
                <a:spcPct val="0"/>
              </a:spcBef>
            </a:pPr>
            <a:r>
              <a:rPr lang="en-US" sz="1299" noProof="0" dirty="0">
                <a:solidFill>
                  <a:srgbClr val="000000"/>
                </a:solidFill>
                <a:latin typeface="Prompt"/>
                <a:ea typeface="Prompt"/>
                <a:cs typeface="Prompt"/>
                <a:sym typeface="Prompt"/>
              </a:rPr>
              <a:t>Asian Farming (2023). Exploring the Essence of Korean Natural Farming (KNF): Harmony in Soil and Soul. [online] Asia Farming. Available at: https://</a:t>
            </a:r>
            <a:r>
              <a:rPr lang="en-US" sz="1299" noProof="0" dirty="0" err="1">
                <a:solidFill>
                  <a:srgbClr val="000000"/>
                </a:solidFill>
                <a:latin typeface="Prompt"/>
                <a:ea typeface="Prompt"/>
                <a:cs typeface="Prompt"/>
                <a:sym typeface="Prompt"/>
              </a:rPr>
              <a:t>www.asiafarming.com</a:t>
            </a:r>
            <a:r>
              <a:rPr lang="en-US" sz="1299" noProof="0" dirty="0">
                <a:solidFill>
                  <a:srgbClr val="000000"/>
                </a:solidFill>
                <a:latin typeface="Prompt"/>
                <a:ea typeface="Prompt"/>
                <a:cs typeface="Prompt"/>
                <a:sym typeface="Prompt"/>
              </a:rPr>
              <a:t>/exploring-the-essence-of-korean-natural-farming-knf-harmony-in-soil-and-soul [Accessed 29 Apr. 2025].</a:t>
            </a:r>
          </a:p>
          <a:p>
            <a:pPr algn="l">
              <a:lnSpc>
                <a:spcPts val="1624"/>
              </a:lnSpc>
              <a:spcBef>
                <a:spcPct val="0"/>
              </a:spcBef>
            </a:pPr>
            <a:r>
              <a:rPr lang="en-US" sz="1299" noProof="0" dirty="0">
                <a:solidFill>
                  <a:srgbClr val="000000"/>
                </a:solidFill>
                <a:latin typeface="Prompt"/>
                <a:ea typeface="Prompt"/>
                <a:cs typeface="Prompt"/>
                <a:sym typeface="Prompt"/>
              </a:rPr>
              <a:t>Brown, K. and Lemon, J. (2023). Cations and Cation Exchange Capacity | Fact Sheets | </a:t>
            </a:r>
            <a:r>
              <a:rPr lang="en-US" sz="1299" noProof="0" dirty="0" err="1">
                <a:solidFill>
                  <a:srgbClr val="000000"/>
                </a:solidFill>
                <a:latin typeface="Prompt"/>
                <a:ea typeface="Prompt"/>
                <a:cs typeface="Prompt"/>
                <a:sym typeface="Prompt"/>
              </a:rPr>
              <a:t>soilquality.org.au</a:t>
            </a:r>
            <a:r>
              <a:rPr lang="en-US" sz="1299" noProof="0" dirty="0">
                <a:solidFill>
                  <a:srgbClr val="000000"/>
                </a:solidFill>
                <a:latin typeface="Prompt"/>
                <a:ea typeface="Prompt"/>
                <a:cs typeface="Prompt"/>
                <a:sym typeface="Prompt"/>
              </a:rPr>
              <a:t>. [online] </a:t>
            </a:r>
            <a:r>
              <a:rPr lang="en-US" sz="1299" noProof="0" dirty="0" err="1">
                <a:solidFill>
                  <a:srgbClr val="000000"/>
                </a:solidFill>
                <a:latin typeface="Prompt"/>
                <a:ea typeface="Prompt"/>
                <a:cs typeface="Prompt"/>
                <a:sym typeface="Prompt"/>
              </a:rPr>
              <a:t>www.soilquality.org.au</a:t>
            </a:r>
            <a:r>
              <a:rPr lang="en-US" sz="1299" noProof="0" dirty="0">
                <a:solidFill>
                  <a:srgbClr val="000000"/>
                </a:solidFill>
                <a:latin typeface="Prompt"/>
                <a:ea typeface="Prompt"/>
                <a:cs typeface="Prompt"/>
                <a:sym typeface="Prompt"/>
              </a:rPr>
              <a:t>. Available at: https://</a:t>
            </a:r>
            <a:r>
              <a:rPr lang="en-US" sz="1299" noProof="0" dirty="0" err="1">
                <a:solidFill>
                  <a:srgbClr val="000000"/>
                </a:solidFill>
                <a:latin typeface="Prompt"/>
                <a:ea typeface="Prompt"/>
                <a:cs typeface="Prompt"/>
                <a:sym typeface="Prompt"/>
              </a:rPr>
              <a:t>www.soilquality.org.au</a:t>
            </a:r>
            <a:r>
              <a:rPr lang="en-US" sz="1299" noProof="0" dirty="0">
                <a:solidFill>
                  <a:srgbClr val="000000"/>
                </a:solidFill>
                <a:latin typeface="Prompt"/>
                <a:ea typeface="Prompt"/>
                <a:cs typeface="Prompt"/>
                <a:sym typeface="Prompt"/>
              </a:rPr>
              <a:t>/factsheets/cation-exchange-capacity [Accessed 20 Jun. 2025].</a:t>
            </a:r>
          </a:p>
          <a:p>
            <a:pPr algn="l">
              <a:lnSpc>
                <a:spcPts val="1624"/>
              </a:lnSpc>
              <a:spcBef>
                <a:spcPct val="0"/>
              </a:spcBef>
            </a:pPr>
            <a:r>
              <a:rPr lang="en-US" sz="1299" noProof="0" dirty="0">
                <a:solidFill>
                  <a:srgbClr val="000000"/>
                </a:solidFill>
                <a:latin typeface="Prompt"/>
                <a:ea typeface="Prompt"/>
                <a:cs typeface="Prompt"/>
                <a:sym typeface="Prompt"/>
              </a:rPr>
              <a:t>Convention of Biological Diversity CBD (2000). THE SVG BIODIVERSITY STRATEGY &amp; ACTION PLAN. [online] Available at: https://</a:t>
            </a:r>
            <a:r>
              <a:rPr lang="en-US" sz="1299" noProof="0" dirty="0" err="1">
                <a:solidFill>
                  <a:srgbClr val="000000"/>
                </a:solidFill>
                <a:latin typeface="Prompt"/>
                <a:ea typeface="Prompt"/>
                <a:cs typeface="Prompt"/>
                <a:sym typeface="Prompt"/>
              </a:rPr>
              <a:t>www.cbd.int</a:t>
            </a:r>
            <a:r>
              <a:rPr lang="en-US" sz="1299" noProof="0" dirty="0">
                <a:solidFill>
                  <a:srgbClr val="000000"/>
                </a:solidFill>
                <a:latin typeface="Prompt"/>
                <a:ea typeface="Prompt"/>
                <a:cs typeface="Prompt"/>
                <a:sym typeface="Prompt"/>
              </a:rPr>
              <a:t>/doc/world/</a:t>
            </a:r>
            <a:r>
              <a:rPr lang="en-US" sz="1299" noProof="0" dirty="0" err="1">
                <a:solidFill>
                  <a:srgbClr val="000000"/>
                </a:solidFill>
                <a:latin typeface="Prompt"/>
                <a:ea typeface="Prompt"/>
                <a:cs typeface="Prompt"/>
                <a:sym typeface="Prompt"/>
              </a:rPr>
              <a:t>vc</a:t>
            </a:r>
            <a:r>
              <a:rPr lang="en-US" sz="1299" noProof="0" dirty="0">
                <a:solidFill>
                  <a:srgbClr val="000000"/>
                </a:solidFill>
                <a:latin typeface="Prompt"/>
                <a:ea typeface="Prompt"/>
                <a:cs typeface="Prompt"/>
                <a:sym typeface="Prompt"/>
              </a:rPr>
              <a:t>/vc-nbsap-01-en.pdf [Accessed 19 Jun. 2025].</a:t>
            </a:r>
          </a:p>
          <a:p>
            <a:pPr algn="l">
              <a:lnSpc>
                <a:spcPts val="1624"/>
              </a:lnSpc>
              <a:spcBef>
                <a:spcPct val="0"/>
              </a:spcBef>
            </a:pPr>
            <a:r>
              <a:rPr lang="en-US" sz="1299" noProof="0" dirty="0">
                <a:solidFill>
                  <a:srgbClr val="000000"/>
                </a:solidFill>
                <a:latin typeface="Prompt"/>
                <a:ea typeface="Prompt"/>
                <a:cs typeface="Prompt"/>
                <a:sym typeface="Prompt"/>
              </a:rPr>
              <a:t>Creswell, J.W. (2009). Research design : Qualitative, Quantitative and Mixed Methods Approaches. 3rd ed. [online] Sage Publications, Inc. Available at: https://</a:t>
            </a:r>
            <a:r>
              <a:rPr lang="en-US" sz="1299" noProof="0" dirty="0" err="1">
                <a:solidFill>
                  <a:srgbClr val="000000"/>
                </a:solidFill>
                <a:latin typeface="Prompt"/>
                <a:ea typeface="Prompt"/>
                <a:cs typeface="Prompt"/>
                <a:sym typeface="Prompt"/>
              </a:rPr>
              <a:t>www.ucg.ac.me</a:t>
            </a:r>
            <a:r>
              <a:rPr lang="en-US" sz="1299" noProof="0" dirty="0">
                <a:solidFill>
                  <a:srgbClr val="000000"/>
                </a:solidFill>
                <a:latin typeface="Prompt"/>
                <a:ea typeface="Prompt"/>
                <a:cs typeface="Prompt"/>
                <a:sym typeface="Prompt"/>
              </a:rPr>
              <a:t>/</a:t>
            </a:r>
            <a:r>
              <a:rPr lang="en-US" sz="1299" noProof="0" dirty="0" err="1">
                <a:solidFill>
                  <a:srgbClr val="000000"/>
                </a:solidFill>
                <a:latin typeface="Prompt"/>
                <a:ea typeface="Prompt"/>
                <a:cs typeface="Prompt"/>
                <a:sym typeface="Prompt"/>
              </a:rPr>
              <a:t>skladiste</a:t>
            </a:r>
            <a:r>
              <a:rPr lang="en-US" sz="1299" noProof="0" dirty="0">
                <a:solidFill>
                  <a:srgbClr val="000000"/>
                </a:solidFill>
                <a:latin typeface="Prompt"/>
                <a:ea typeface="Prompt"/>
                <a:cs typeface="Prompt"/>
                <a:sym typeface="Prompt"/>
              </a:rPr>
              <a:t>/blog_609332/objava_105202/</a:t>
            </a:r>
            <a:r>
              <a:rPr lang="en-US" sz="1299" noProof="0" dirty="0" err="1">
                <a:solidFill>
                  <a:srgbClr val="000000"/>
                </a:solidFill>
                <a:latin typeface="Prompt"/>
                <a:ea typeface="Prompt"/>
                <a:cs typeface="Prompt"/>
                <a:sym typeface="Prompt"/>
              </a:rPr>
              <a:t>fajlovi</a:t>
            </a:r>
            <a:r>
              <a:rPr lang="en-US" sz="1299" noProof="0" dirty="0">
                <a:solidFill>
                  <a:srgbClr val="000000"/>
                </a:solidFill>
                <a:latin typeface="Prompt"/>
                <a:ea typeface="Prompt"/>
                <a:cs typeface="Prompt"/>
                <a:sym typeface="Prompt"/>
              </a:rPr>
              <a:t>/</a:t>
            </a:r>
            <a:r>
              <a:rPr lang="en-US" sz="1299" noProof="0" dirty="0" err="1">
                <a:solidFill>
                  <a:srgbClr val="000000"/>
                </a:solidFill>
                <a:latin typeface="Prompt"/>
                <a:ea typeface="Prompt"/>
                <a:cs typeface="Prompt"/>
                <a:sym typeface="Prompt"/>
              </a:rPr>
              <a:t>Creswell.pdf</a:t>
            </a:r>
            <a:r>
              <a:rPr lang="en-US" sz="1299" noProof="0" dirty="0">
                <a:solidFill>
                  <a:srgbClr val="000000"/>
                </a:solidFill>
                <a:latin typeface="Prompt"/>
                <a:ea typeface="Prompt"/>
                <a:cs typeface="Prompt"/>
                <a:sym typeface="Prompt"/>
              </a:rPr>
              <a:t> [Accessed 17 Jul. 2025].</a:t>
            </a:r>
          </a:p>
          <a:p>
            <a:pPr algn="l">
              <a:lnSpc>
                <a:spcPts val="1624"/>
              </a:lnSpc>
              <a:spcBef>
                <a:spcPct val="0"/>
              </a:spcBef>
            </a:pPr>
            <a:r>
              <a:rPr lang="en-US" sz="1299" noProof="0" dirty="0">
                <a:solidFill>
                  <a:srgbClr val="000000"/>
                </a:solidFill>
                <a:latin typeface="Prompt"/>
                <a:ea typeface="Prompt"/>
                <a:cs typeface="Prompt"/>
                <a:sym typeface="Prompt"/>
              </a:rPr>
              <a:t>Desai, A. (2024). Breaking it Down: COF Barbados Embrace Composting Initiative - Sostenibilidad. [online] Sostenibilidad. Available at: https://</a:t>
            </a:r>
            <a:r>
              <a:rPr lang="en-US" sz="1299" noProof="0" dirty="0" err="1">
                <a:solidFill>
                  <a:srgbClr val="000000"/>
                </a:solidFill>
                <a:latin typeface="Prompt"/>
                <a:ea typeface="Prompt"/>
                <a:cs typeface="Prompt"/>
                <a:sym typeface="Prompt"/>
              </a:rPr>
              <a:t>blogs.iadb.org</a:t>
            </a:r>
            <a:r>
              <a:rPr lang="en-US" sz="1299" noProof="0" dirty="0">
                <a:solidFill>
                  <a:srgbClr val="000000"/>
                </a:solidFill>
                <a:latin typeface="Prompt"/>
                <a:ea typeface="Prompt"/>
                <a:cs typeface="Prompt"/>
                <a:sym typeface="Prompt"/>
              </a:rPr>
              <a:t>/</a:t>
            </a:r>
            <a:r>
              <a:rPr lang="en-US" sz="1299" noProof="0" dirty="0" err="1">
                <a:solidFill>
                  <a:srgbClr val="000000"/>
                </a:solidFill>
                <a:latin typeface="Prompt"/>
                <a:ea typeface="Prompt"/>
                <a:cs typeface="Prompt"/>
                <a:sym typeface="Prompt"/>
              </a:rPr>
              <a:t>sostenibilidad</a:t>
            </a:r>
            <a:r>
              <a:rPr lang="en-US" sz="1299" noProof="0" dirty="0">
                <a:solidFill>
                  <a:srgbClr val="000000"/>
                </a:solidFill>
                <a:latin typeface="Prompt"/>
                <a:ea typeface="Prompt"/>
                <a:cs typeface="Prompt"/>
                <a:sym typeface="Prompt"/>
              </a:rPr>
              <a:t>/</a:t>
            </a:r>
            <a:r>
              <a:rPr lang="en-US" sz="1299" noProof="0" dirty="0" err="1">
                <a:solidFill>
                  <a:srgbClr val="000000"/>
                </a:solidFill>
                <a:latin typeface="Prompt"/>
                <a:ea typeface="Prompt"/>
                <a:cs typeface="Prompt"/>
                <a:sym typeface="Prompt"/>
              </a:rPr>
              <a:t>en</a:t>
            </a:r>
            <a:r>
              <a:rPr lang="en-US" sz="1299" noProof="0" dirty="0">
                <a:solidFill>
                  <a:srgbClr val="000000"/>
                </a:solidFill>
                <a:latin typeface="Prompt"/>
                <a:ea typeface="Prompt"/>
                <a:cs typeface="Prompt"/>
                <a:sym typeface="Prompt"/>
              </a:rPr>
              <a:t>/breaking-it-down-</a:t>
            </a:r>
            <a:r>
              <a:rPr lang="en-US" sz="1299" noProof="0" dirty="0" err="1">
                <a:solidFill>
                  <a:srgbClr val="000000"/>
                </a:solidFill>
                <a:latin typeface="Prompt"/>
                <a:ea typeface="Prompt"/>
                <a:cs typeface="Prompt"/>
                <a:sym typeface="Prompt"/>
              </a:rPr>
              <a:t>cof</a:t>
            </a:r>
            <a:r>
              <a:rPr lang="en-US" sz="1299" noProof="0" dirty="0">
                <a:solidFill>
                  <a:srgbClr val="000000"/>
                </a:solidFill>
                <a:latin typeface="Prompt"/>
                <a:ea typeface="Prompt"/>
                <a:cs typeface="Prompt"/>
                <a:sym typeface="Prompt"/>
              </a:rPr>
              <a:t>-</a:t>
            </a:r>
            <a:r>
              <a:rPr lang="en-US" sz="1299" noProof="0" dirty="0" err="1">
                <a:solidFill>
                  <a:srgbClr val="000000"/>
                </a:solidFill>
                <a:latin typeface="Prompt"/>
                <a:ea typeface="Prompt"/>
                <a:cs typeface="Prompt"/>
                <a:sym typeface="Prompt"/>
              </a:rPr>
              <a:t>barbados</a:t>
            </a:r>
            <a:r>
              <a:rPr lang="en-US" sz="1299" noProof="0" dirty="0">
                <a:solidFill>
                  <a:srgbClr val="000000"/>
                </a:solidFill>
                <a:latin typeface="Prompt"/>
                <a:ea typeface="Prompt"/>
                <a:cs typeface="Prompt"/>
                <a:sym typeface="Prompt"/>
              </a:rPr>
              <a:t>-embrace-composting-initiative/ [Accessed 22 Jun. 2025].</a:t>
            </a:r>
          </a:p>
          <a:p>
            <a:pPr algn="l">
              <a:lnSpc>
                <a:spcPts val="1624"/>
              </a:lnSpc>
              <a:spcBef>
                <a:spcPct val="0"/>
              </a:spcBef>
            </a:pPr>
            <a:r>
              <a:rPr lang="en-US" sz="1299" noProof="0" dirty="0">
                <a:solidFill>
                  <a:srgbClr val="000000"/>
                </a:solidFill>
                <a:latin typeface="Prompt"/>
                <a:ea typeface="Prompt"/>
                <a:cs typeface="Prompt"/>
                <a:sym typeface="Prompt"/>
              </a:rPr>
              <a:t>Díaz-Guadarrama, S., Varón-Ramírez, V.M., Lizarazo, I., Guevara, M., Angelini, M., Araujo-Carrillo, G.A., Jainer Argeñal, Armas, D., Balta, R.A., Bolivar, A., Bustamante, N., Dart, R.O., Martin Dell Acqua, Encina, A., Figueredo, H., Fontes, F., Gutiérrez-Díaz, J.S., Jiménez, W., Lavado, R.S. and Mansilla-Baca, J.F. (2024). Improving the Latin America and Caribbean Soil Information System (SISLAC) database enhances its usability and scalability. Earth system science data, [online] 16(3), pp.1229–1246. doi:https://</a:t>
            </a:r>
            <a:r>
              <a:rPr lang="en-US" sz="1299" noProof="0" dirty="0" err="1">
                <a:solidFill>
                  <a:srgbClr val="000000"/>
                </a:solidFill>
                <a:latin typeface="Prompt"/>
                <a:ea typeface="Prompt"/>
                <a:cs typeface="Prompt"/>
                <a:sym typeface="Prompt"/>
              </a:rPr>
              <a:t>doi.org</a:t>
            </a:r>
            <a:r>
              <a:rPr lang="en-US" sz="1299" noProof="0" dirty="0">
                <a:solidFill>
                  <a:srgbClr val="000000"/>
                </a:solidFill>
                <a:latin typeface="Prompt"/>
                <a:ea typeface="Prompt"/>
                <a:cs typeface="Prompt"/>
                <a:sym typeface="Prompt"/>
              </a:rPr>
              <a:t>/10.5194/essd-16-1229-2024.</a:t>
            </a:r>
          </a:p>
          <a:p>
            <a:pPr algn="l">
              <a:lnSpc>
                <a:spcPts val="1624"/>
              </a:lnSpc>
              <a:spcBef>
                <a:spcPct val="0"/>
              </a:spcBef>
            </a:pPr>
            <a:r>
              <a:rPr lang="en-US" sz="1299" noProof="0" dirty="0">
                <a:solidFill>
                  <a:srgbClr val="000000"/>
                </a:solidFill>
                <a:latin typeface="Prompt"/>
                <a:ea typeface="Prompt"/>
                <a:cs typeface="Prompt"/>
                <a:sym typeface="Prompt"/>
              </a:rPr>
              <a:t>Donn, S., Wheatley, R.E., McKenzie, B.M., Loades, K.W. and Hallett, P.D. (2014). Improved soil fertility from compost amendment increases root growth and reinforcement of surface soil on slopes. Ecological Engineering, [online] 71, pp.458–465. doi:https://</a:t>
            </a:r>
            <a:r>
              <a:rPr lang="en-US" sz="1299" noProof="0" dirty="0" err="1">
                <a:solidFill>
                  <a:srgbClr val="000000"/>
                </a:solidFill>
                <a:latin typeface="Prompt"/>
                <a:ea typeface="Prompt"/>
                <a:cs typeface="Prompt"/>
                <a:sym typeface="Prompt"/>
              </a:rPr>
              <a:t>doi.org</a:t>
            </a:r>
            <a:r>
              <a:rPr lang="en-US" sz="1299" noProof="0" dirty="0">
                <a:solidFill>
                  <a:srgbClr val="000000"/>
                </a:solidFill>
                <a:latin typeface="Prompt"/>
                <a:ea typeface="Prompt"/>
                <a:cs typeface="Prompt"/>
                <a:sym typeface="Prompt"/>
              </a:rPr>
              <a:t>/10.1016/j.ecoleng.2014.07.066.</a:t>
            </a:r>
          </a:p>
          <a:p>
            <a:pPr algn="l">
              <a:lnSpc>
                <a:spcPts val="1624"/>
              </a:lnSpc>
              <a:spcBef>
                <a:spcPct val="0"/>
              </a:spcBef>
            </a:pPr>
            <a:r>
              <a:rPr lang="en-US" sz="1299" noProof="0" dirty="0">
                <a:solidFill>
                  <a:srgbClr val="000000"/>
                </a:solidFill>
                <a:latin typeface="Prompt"/>
                <a:ea typeface="Prompt"/>
                <a:cs typeface="Prompt"/>
                <a:sym typeface="Prompt"/>
              </a:rPr>
              <a:t>Ewing-Chow, D. (2024). Small Island Developing States Highly Vulnerable To Food Insecurity. Forbes. [online] 9 Jun. Available at: https://</a:t>
            </a:r>
            <a:r>
              <a:rPr lang="en-US" sz="1299" noProof="0" dirty="0" err="1">
                <a:solidFill>
                  <a:srgbClr val="000000"/>
                </a:solidFill>
                <a:latin typeface="Prompt"/>
                <a:ea typeface="Prompt"/>
                <a:cs typeface="Prompt"/>
                <a:sym typeface="Prompt"/>
              </a:rPr>
              <a:t>www.forbes.com</a:t>
            </a:r>
            <a:r>
              <a:rPr lang="en-US" sz="1299" noProof="0" dirty="0">
                <a:solidFill>
                  <a:srgbClr val="000000"/>
                </a:solidFill>
                <a:latin typeface="Prompt"/>
                <a:ea typeface="Prompt"/>
                <a:cs typeface="Prompt"/>
                <a:sym typeface="Prompt"/>
              </a:rPr>
              <a:t>/sites/</a:t>
            </a:r>
            <a:r>
              <a:rPr lang="en-US" sz="1299" noProof="0" dirty="0" err="1">
                <a:solidFill>
                  <a:srgbClr val="000000"/>
                </a:solidFill>
                <a:latin typeface="Prompt"/>
                <a:ea typeface="Prompt"/>
                <a:cs typeface="Prompt"/>
                <a:sym typeface="Prompt"/>
              </a:rPr>
              <a:t>daphneewingchow</a:t>
            </a:r>
            <a:r>
              <a:rPr lang="en-US" sz="1299" noProof="0" dirty="0">
                <a:solidFill>
                  <a:srgbClr val="000000"/>
                </a:solidFill>
                <a:latin typeface="Prompt"/>
                <a:ea typeface="Prompt"/>
                <a:cs typeface="Prompt"/>
                <a:sym typeface="Prompt"/>
              </a:rPr>
              <a:t>/2024/06/09/small-island-developing-states-highly-vulnerable-to-food-insecurity/ [Accessed 10 Sep. 2025].</a:t>
            </a:r>
          </a:p>
          <a:p>
            <a:pPr algn="l">
              <a:lnSpc>
                <a:spcPts val="1624"/>
              </a:lnSpc>
              <a:spcBef>
                <a:spcPct val="0"/>
              </a:spcBef>
            </a:pPr>
            <a:r>
              <a:rPr lang="en-US" sz="1299" noProof="0" dirty="0">
                <a:solidFill>
                  <a:srgbClr val="000000"/>
                </a:solidFill>
                <a:latin typeface="Prompt"/>
                <a:ea typeface="Prompt"/>
                <a:cs typeface="Prompt"/>
                <a:sym typeface="Prompt"/>
              </a:rPr>
              <a:t>Fageria, N.K. and Baligar, V.C. (2008). Chapter 7 Ameliorating Soil Acidity of Tropical Oxisols by Liming for Sustainable Crop Production. Advances in Agronomy, [online] 99, pp.345–399. doi:https://</a:t>
            </a:r>
            <a:r>
              <a:rPr lang="en-US" sz="1299" noProof="0" dirty="0" err="1">
                <a:solidFill>
                  <a:srgbClr val="000000"/>
                </a:solidFill>
                <a:latin typeface="Prompt"/>
                <a:ea typeface="Prompt"/>
                <a:cs typeface="Prompt"/>
                <a:sym typeface="Prompt"/>
              </a:rPr>
              <a:t>doi.org</a:t>
            </a:r>
            <a:r>
              <a:rPr lang="en-US" sz="1299" noProof="0" dirty="0">
                <a:solidFill>
                  <a:srgbClr val="000000"/>
                </a:solidFill>
                <a:latin typeface="Prompt"/>
                <a:ea typeface="Prompt"/>
                <a:cs typeface="Prompt"/>
                <a:sym typeface="Prompt"/>
              </a:rPr>
              <a:t>/10.1016/S0065-2113(08)00407-0.</a:t>
            </a:r>
          </a:p>
          <a:p>
            <a:pPr algn="l">
              <a:lnSpc>
                <a:spcPts val="1624"/>
              </a:lnSpc>
              <a:spcBef>
                <a:spcPct val="0"/>
              </a:spcBef>
            </a:pPr>
            <a:r>
              <a:rPr lang="en-US" sz="1299" noProof="0" dirty="0">
                <a:solidFill>
                  <a:srgbClr val="000000"/>
                </a:solidFill>
                <a:latin typeface="Prompt"/>
                <a:ea typeface="Prompt"/>
                <a:cs typeface="Prompt"/>
                <a:sym typeface="Prompt"/>
              </a:rPr>
              <a:t>FAO (2015). Status of the World’s Soil Resources: Main Report. [online] </a:t>
            </a:r>
            <a:r>
              <a:rPr lang="en-US" sz="1299" noProof="0" dirty="0" err="1">
                <a:solidFill>
                  <a:srgbClr val="000000"/>
                </a:solidFill>
                <a:latin typeface="Prompt"/>
                <a:ea typeface="Prompt"/>
                <a:cs typeface="Prompt"/>
                <a:sym typeface="Prompt"/>
              </a:rPr>
              <a:t>openknowledge.fao.org</a:t>
            </a:r>
            <a:r>
              <a:rPr lang="en-US" sz="1299" noProof="0" dirty="0">
                <a:solidFill>
                  <a:srgbClr val="000000"/>
                </a:solidFill>
                <a:latin typeface="Prompt"/>
                <a:ea typeface="Prompt"/>
                <a:cs typeface="Prompt"/>
                <a:sym typeface="Prompt"/>
              </a:rPr>
              <a:t>. FAO ; Available at: https://</a:t>
            </a:r>
            <a:r>
              <a:rPr lang="en-US" sz="1299" noProof="0" dirty="0" err="1">
                <a:solidFill>
                  <a:srgbClr val="000000"/>
                </a:solidFill>
                <a:latin typeface="Prompt"/>
                <a:ea typeface="Prompt"/>
                <a:cs typeface="Prompt"/>
                <a:sym typeface="Prompt"/>
              </a:rPr>
              <a:t>openknowledge.fao.org</a:t>
            </a:r>
            <a:r>
              <a:rPr lang="en-US" sz="1299" noProof="0" dirty="0">
                <a:solidFill>
                  <a:srgbClr val="000000"/>
                </a:solidFill>
                <a:latin typeface="Prompt"/>
                <a:ea typeface="Prompt"/>
                <a:cs typeface="Prompt"/>
                <a:sym typeface="Prompt"/>
              </a:rPr>
              <a:t>/items/f16010ce-1874-4108-bd03-a6a592e2e53a.</a:t>
            </a:r>
          </a:p>
          <a:p>
            <a:pPr algn="l">
              <a:lnSpc>
                <a:spcPts val="1624"/>
              </a:lnSpc>
              <a:spcBef>
                <a:spcPct val="0"/>
              </a:spcBef>
            </a:pPr>
            <a:r>
              <a:rPr lang="en-US" sz="1299" noProof="0" dirty="0">
                <a:solidFill>
                  <a:srgbClr val="000000"/>
                </a:solidFill>
                <a:latin typeface="Prompt"/>
                <a:ea typeface="Prompt"/>
                <a:cs typeface="Prompt"/>
                <a:sym typeface="Prompt"/>
              </a:rPr>
              <a:t>Frederick, K. (2025a). Image of Agri-cal micture. [In person] Iphone 15 Pro Max.</a:t>
            </a:r>
          </a:p>
          <a:p>
            <a:pPr algn="l">
              <a:lnSpc>
                <a:spcPts val="1624"/>
              </a:lnSpc>
              <a:spcBef>
                <a:spcPct val="0"/>
              </a:spcBef>
            </a:pPr>
            <a:r>
              <a:rPr lang="en-US" sz="1299" noProof="0" dirty="0">
                <a:solidFill>
                  <a:srgbClr val="000000"/>
                </a:solidFill>
                <a:latin typeface="Prompt"/>
                <a:ea typeface="Prompt"/>
                <a:cs typeface="Prompt"/>
                <a:sym typeface="Prompt"/>
              </a:rPr>
              <a:t>Frederick, K. (2025b). Images of the experiment Set up. [In person] Iphone 15 Pro Max.</a:t>
            </a:r>
          </a:p>
          <a:p>
            <a:pPr algn="l">
              <a:lnSpc>
                <a:spcPts val="1624"/>
              </a:lnSpc>
              <a:spcBef>
                <a:spcPct val="0"/>
              </a:spcBef>
            </a:pPr>
            <a:r>
              <a:rPr lang="en-US" sz="1299" noProof="0" dirty="0">
                <a:solidFill>
                  <a:srgbClr val="000000"/>
                </a:solidFill>
                <a:latin typeface="Prompt"/>
                <a:ea typeface="Prompt"/>
                <a:cs typeface="Prompt"/>
                <a:sym typeface="Prompt"/>
              </a:rPr>
              <a:t>Frederick, K. (2025c). KNF Mixture. [In person] Iphone 15 Pro Max.</a:t>
            </a:r>
          </a:p>
          <a:p>
            <a:pPr algn="l">
              <a:lnSpc>
                <a:spcPts val="1624"/>
              </a:lnSpc>
              <a:spcBef>
                <a:spcPct val="0"/>
              </a:spcBef>
            </a:pPr>
            <a:r>
              <a:rPr lang="en-US" sz="1299" noProof="0" dirty="0">
                <a:solidFill>
                  <a:srgbClr val="000000"/>
                </a:solidFill>
                <a:latin typeface="Prompt"/>
                <a:ea typeface="Prompt"/>
                <a:cs typeface="Prompt"/>
                <a:sym typeface="Prompt"/>
              </a:rPr>
              <a:t>Frederick, K. (2025d). Location of experiment and farm from larger perspective. [QGIS] Macbook.</a:t>
            </a:r>
          </a:p>
          <a:p>
            <a:pPr algn="l">
              <a:lnSpc>
                <a:spcPts val="1624"/>
              </a:lnSpc>
              <a:spcBef>
                <a:spcPct val="0"/>
              </a:spcBef>
            </a:pPr>
            <a:r>
              <a:rPr lang="en-US" sz="1299" noProof="0" dirty="0">
                <a:solidFill>
                  <a:srgbClr val="000000"/>
                </a:solidFill>
                <a:latin typeface="Prompt"/>
                <a:ea typeface="Prompt"/>
                <a:cs typeface="Prompt"/>
                <a:sym typeface="Prompt"/>
              </a:rPr>
              <a:t>Ganpat, W. and Webster, N. (2011). Engaging Youth in St Vincent and The Grenadines in Agriculture Engaging Youth in St Vincent and The Grenadines in Agriculture: Their Fears, Expectations and Food Production Interests. [online] Available at: https://</a:t>
            </a:r>
            <a:r>
              <a:rPr lang="en-US" sz="1299" noProof="0" dirty="0" err="1">
                <a:solidFill>
                  <a:srgbClr val="000000"/>
                </a:solidFill>
                <a:latin typeface="Prompt"/>
                <a:ea typeface="Prompt"/>
                <a:cs typeface="Prompt"/>
                <a:sym typeface="Prompt"/>
              </a:rPr>
              <a:t>uwispace.sta.uwi.edu</a:t>
            </a:r>
            <a:r>
              <a:rPr lang="en-US" sz="1299" noProof="0" dirty="0">
                <a:solidFill>
                  <a:srgbClr val="000000"/>
                </a:solidFill>
                <a:latin typeface="Prompt"/>
                <a:ea typeface="Prompt"/>
                <a:cs typeface="Prompt"/>
                <a:sym typeface="Prompt"/>
              </a:rPr>
              <a:t>/server/</a:t>
            </a:r>
            <a:r>
              <a:rPr lang="en-US" sz="1299" noProof="0" dirty="0" err="1">
                <a:solidFill>
                  <a:srgbClr val="000000"/>
                </a:solidFill>
                <a:latin typeface="Prompt"/>
                <a:ea typeface="Prompt"/>
                <a:cs typeface="Prompt"/>
                <a:sym typeface="Prompt"/>
              </a:rPr>
              <a:t>api</a:t>
            </a:r>
            <a:r>
              <a:rPr lang="en-US" sz="1299" noProof="0" dirty="0">
                <a:solidFill>
                  <a:srgbClr val="000000"/>
                </a:solidFill>
                <a:latin typeface="Prompt"/>
                <a:ea typeface="Prompt"/>
                <a:cs typeface="Prompt"/>
                <a:sym typeface="Prompt"/>
              </a:rPr>
              <a:t>/core/bitstreams/bb6e4d51-0cd5-4fc4-9cf7-05378f72cc39/content [Accessed 23 Jun. 2025].</a:t>
            </a:r>
          </a:p>
          <a:p>
            <a:pPr algn="l">
              <a:lnSpc>
                <a:spcPts val="1624"/>
              </a:lnSpc>
              <a:spcBef>
                <a:spcPct val="0"/>
              </a:spcBef>
            </a:pPr>
            <a:r>
              <a:rPr lang="en-US" sz="1299" noProof="0" dirty="0">
                <a:solidFill>
                  <a:srgbClr val="000000"/>
                </a:solidFill>
                <a:latin typeface="Prompt"/>
                <a:ea typeface="Prompt"/>
                <a:cs typeface="Prompt"/>
                <a:sym typeface="Prompt"/>
              </a:rPr>
              <a:t>Karlen, D.L., Veum, K.S., Sudduth, K.A., Obrycki, J.F. and Nunes, M.R. (2019). Soil health assessment: Past accomplishments, current activities, and future opportunities. Soil and Tillage Research, [online] 195, p.104365. doi:https://</a:t>
            </a:r>
            <a:r>
              <a:rPr lang="en-US" sz="1299" noProof="0" dirty="0" err="1">
                <a:solidFill>
                  <a:srgbClr val="000000"/>
                </a:solidFill>
                <a:latin typeface="Prompt"/>
                <a:ea typeface="Prompt"/>
                <a:cs typeface="Prompt"/>
                <a:sym typeface="Prompt"/>
              </a:rPr>
              <a:t>doi.org</a:t>
            </a:r>
            <a:r>
              <a:rPr lang="en-US" sz="1299" noProof="0" dirty="0">
                <a:solidFill>
                  <a:srgbClr val="000000"/>
                </a:solidFill>
                <a:latin typeface="Prompt"/>
                <a:ea typeface="Prompt"/>
                <a:cs typeface="Prompt"/>
                <a:sym typeface="Prompt"/>
              </a:rPr>
              <a:t>/10.1016/j.still.2019.104365.</a:t>
            </a:r>
          </a:p>
          <a:p>
            <a:pPr algn="l">
              <a:lnSpc>
                <a:spcPts val="1624"/>
              </a:lnSpc>
              <a:spcBef>
                <a:spcPct val="0"/>
              </a:spcBef>
            </a:pPr>
            <a:r>
              <a:rPr lang="en-US" sz="1299" noProof="0" dirty="0">
                <a:solidFill>
                  <a:srgbClr val="000000"/>
                </a:solidFill>
                <a:latin typeface="Prompt"/>
                <a:ea typeface="Prompt"/>
                <a:cs typeface="Prompt"/>
                <a:sym typeface="Prompt"/>
              </a:rPr>
              <a:t>Lavrakas, P. (2008). Sampling. Encyclopedia of Survey Research Methods. [online] doi:https://</a:t>
            </a:r>
            <a:r>
              <a:rPr lang="en-US" sz="1299" noProof="0" dirty="0" err="1">
                <a:solidFill>
                  <a:srgbClr val="000000"/>
                </a:solidFill>
                <a:latin typeface="Prompt"/>
                <a:ea typeface="Prompt"/>
                <a:cs typeface="Prompt"/>
                <a:sym typeface="Prompt"/>
              </a:rPr>
              <a:t>doi.org</a:t>
            </a:r>
            <a:r>
              <a:rPr lang="en-US" sz="1299" noProof="0" dirty="0">
                <a:solidFill>
                  <a:srgbClr val="000000"/>
                </a:solidFill>
                <a:latin typeface="Prompt"/>
                <a:ea typeface="Prompt"/>
                <a:cs typeface="Prompt"/>
                <a:sym typeface="Prompt"/>
              </a:rPr>
              <a:t>/10.4135/9781412963947.n508.</a:t>
            </a:r>
          </a:p>
          <a:p>
            <a:pPr algn="l">
              <a:lnSpc>
                <a:spcPts val="1624"/>
              </a:lnSpc>
              <a:spcBef>
                <a:spcPct val="0"/>
              </a:spcBef>
            </a:pPr>
            <a:r>
              <a:rPr lang="en-US" sz="1299" noProof="0" dirty="0">
                <a:solidFill>
                  <a:srgbClr val="000000"/>
                </a:solidFill>
                <a:latin typeface="Prompt"/>
                <a:ea typeface="Prompt"/>
                <a:cs typeface="Prompt"/>
                <a:sym typeface="Prompt"/>
              </a:rPr>
              <a:t>Maurya, S., Abraham, J.S., Somasundaram, S., Toteja, R., Gupta, R. and Makhija, S. (2020). Indicators for assessment of soil quality: a mini-review. Environmental Monitoring and Assessment, [online] 192(9). doi:https://</a:t>
            </a:r>
            <a:r>
              <a:rPr lang="en-US" sz="1299" noProof="0" dirty="0" err="1">
                <a:solidFill>
                  <a:srgbClr val="000000"/>
                </a:solidFill>
                <a:latin typeface="Prompt"/>
                <a:ea typeface="Prompt"/>
                <a:cs typeface="Prompt"/>
                <a:sym typeface="Prompt"/>
              </a:rPr>
              <a:t>doi.org</a:t>
            </a:r>
            <a:r>
              <a:rPr lang="en-US" sz="1299" noProof="0" dirty="0">
                <a:solidFill>
                  <a:srgbClr val="000000"/>
                </a:solidFill>
                <a:latin typeface="Prompt"/>
                <a:ea typeface="Prompt"/>
                <a:cs typeface="Prompt"/>
                <a:sym typeface="Prompt"/>
              </a:rPr>
              <a:t>/10.1007/s10661-020-08556-z.</a:t>
            </a:r>
          </a:p>
          <a:p>
            <a:pPr algn="l">
              <a:lnSpc>
                <a:spcPts val="1624"/>
              </a:lnSpc>
              <a:spcBef>
                <a:spcPct val="0"/>
              </a:spcBef>
            </a:pPr>
            <a:r>
              <a:rPr lang="en-US" sz="1299" noProof="0" dirty="0">
                <a:solidFill>
                  <a:srgbClr val="000000"/>
                </a:solidFill>
                <a:latin typeface="Prompt"/>
                <a:ea typeface="Prompt"/>
                <a:cs typeface="Prompt"/>
                <a:sym typeface="Prompt"/>
              </a:rPr>
              <a:t>Michela Pirredda, Fañanás-Pueyo, I., Oñate-Sánchez, L. and Mira, S. (2023). Seed Longevity and Ageing: A Review on Physiological and Genetic Factors with an Emphasis on Hormonal Regulation. Plants, [online] 13(1), pp.41–41. doi:https://</a:t>
            </a:r>
            <a:r>
              <a:rPr lang="en-US" sz="1299" noProof="0" dirty="0" err="1">
                <a:solidFill>
                  <a:srgbClr val="000000"/>
                </a:solidFill>
                <a:latin typeface="Prompt"/>
                <a:ea typeface="Prompt"/>
                <a:cs typeface="Prompt"/>
                <a:sym typeface="Prompt"/>
              </a:rPr>
              <a:t>doi.org</a:t>
            </a:r>
            <a:r>
              <a:rPr lang="en-US" sz="1299" noProof="0" dirty="0">
                <a:solidFill>
                  <a:srgbClr val="000000"/>
                </a:solidFill>
                <a:latin typeface="Prompt"/>
                <a:ea typeface="Prompt"/>
                <a:cs typeface="Prompt"/>
                <a:sym typeface="Prompt"/>
              </a:rPr>
              <a:t>/10.3390/plants13010041.</a:t>
            </a:r>
          </a:p>
          <a:p>
            <a:pPr algn="l">
              <a:lnSpc>
                <a:spcPts val="1624"/>
              </a:lnSpc>
              <a:spcBef>
                <a:spcPct val="0"/>
              </a:spcBef>
            </a:pPr>
            <a:r>
              <a:rPr lang="en-US" sz="1299" noProof="0" dirty="0">
                <a:solidFill>
                  <a:srgbClr val="000000"/>
                </a:solidFill>
                <a:latin typeface="Prompt"/>
                <a:ea typeface="Prompt"/>
                <a:cs typeface="Prompt"/>
                <a:sym typeface="Prompt"/>
              </a:rPr>
              <a:t>Ministry of Agriculture (2002). Saint Vincent and the Grenadines country report 2002. [online] UNCCD. Available at: https://</a:t>
            </a:r>
            <a:r>
              <a:rPr lang="en-US" sz="1299" noProof="0" dirty="0" err="1">
                <a:solidFill>
                  <a:srgbClr val="000000"/>
                </a:solidFill>
                <a:latin typeface="Prompt"/>
                <a:ea typeface="Prompt"/>
                <a:cs typeface="Prompt"/>
                <a:sym typeface="Prompt"/>
              </a:rPr>
              <a:t>www.unccd.int</a:t>
            </a:r>
            <a:r>
              <a:rPr lang="en-US" sz="1299" noProof="0" dirty="0">
                <a:solidFill>
                  <a:srgbClr val="000000"/>
                </a:solidFill>
                <a:latin typeface="Prompt"/>
                <a:ea typeface="Prompt"/>
                <a:cs typeface="Prompt"/>
                <a:sym typeface="Prompt"/>
              </a:rPr>
              <a:t>/our-work-impact/country-profiles/saint-</a:t>
            </a:r>
            <a:r>
              <a:rPr lang="en-US" sz="1299" noProof="0" dirty="0" err="1">
                <a:solidFill>
                  <a:srgbClr val="000000"/>
                </a:solidFill>
                <a:latin typeface="Prompt"/>
                <a:ea typeface="Prompt"/>
                <a:cs typeface="Prompt"/>
                <a:sym typeface="Prompt"/>
              </a:rPr>
              <a:t>vincent</a:t>
            </a:r>
            <a:r>
              <a:rPr lang="en-US" sz="1299" noProof="0" dirty="0">
                <a:solidFill>
                  <a:srgbClr val="000000"/>
                </a:solidFill>
                <a:latin typeface="Prompt"/>
                <a:ea typeface="Prompt"/>
                <a:cs typeface="Prompt"/>
                <a:sym typeface="Prompt"/>
              </a:rPr>
              <a:t>-and-grenadines/country-report/2002 [Accessed 23 Jun. 2025].</a:t>
            </a:r>
          </a:p>
          <a:p>
            <a:pPr algn="l">
              <a:lnSpc>
                <a:spcPts val="1624"/>
              </a:lnSpc>
              <a:spcBef>
                <a:spcPct val="0"/>
              </a:spcBef>
            </a:pPr>
            <a:r>
              <a:rPr lang="en-US" sz="1299" noProof="0" dirty="0">
                <a:solidFill>
                  <a:srgbClr val="000000"/>
                </a:solidFill>
                <a:latin typeface="Prompt"/>
                <a:ea typeface="Prompt"/>
                <a:cs typeface="Prompt"/>
                <a:sym typeface="Prompt"/>
              </a:rPr>
              <a:t>Rogers, E. (2003). DIFFUSION OF INNOVATIONS Third Edition. [online] Available at: https://teddykw2.wordpress.com/wp-content/uploads/2012/07/</a:t>
            </a:r>
            <a:r>
              <a:rPr lang="en-US" sz="1299" noProof="0" dirty="0" err="1">
                <a:solidFill>
                  <a:srgbClr val="000000"/>
                </a:solidFill>
                <a:latin typeface="Prompt"/>
                <a:ea typeface="Prompt"/>
                <a:cs typeface="Prompt"/>
                <a:sym typeface="Prompt"/>
              </a:rPr>
              <a:t>everett</a:t>
            </a:r>
            <a:r>
              <a:rPr lang="en-US" sz="1299" noProof="0" dirty="0">
                <a:solidFill>
                  <a:srgbClr val="000000"/>
                </a:solidFill>
                <a:latin typeface="Prompt"/>
                <a:ea typeface="Prompt"/>
                <a:cs typeface="Prompt"/>
                <a:sym typeface="Prompt"/>
              </a:rPr>
              <a:t>-m-rogers-diffusion-of-</a:t>
            </a:r>
            <a:r>
              <a:rPr lang="en-US" sz="1299" noProof="0" dirty="0" err="1">
                <a:solidFill>
                  <a:srgbClr val="000000"/>
                </a:solidFill>
                <a:latin typeface="Prompt"/>
                <a:ea typeface="Prompt"/>
                <a:cs typeface="Prompt"/>
                <a:sym typeface="Prompt"/>
              </a:rPr>
              <a:t>innovations.pdf</a:t>
            </a:r>
            <a:r>
              <a:rPr lang="en-US" sz="1299" noProof="0" dirty="0">
                <a:solidFill>
                  <a:srgbClr val="000000"/>
                </a:solidFill>
                <a:latin typeface="Prompt"/>
                <a:ea typeface="Prompt"/>
                <a:cs typeface="Prompt"/>
                <a:sym typeface="Prompt"/>
              </a:rPr>
              <a:t> [Accessed 22 Jun. 2025].</a:t>
            </a:r>
          </a:p>
          <a:p>
            <a:pPr algn="l">
              <a:lnSpc>
                <a:spcPts val="1624"/>
              </a:lnSpc>
              <a:spcBef>
                <a:spcPct val="0"/>
              </a:spcBef>
            </a:pPr>
            <a:r>
              <a:rPr lang="en-US" sz="1299" noProof="0" dirty="0">
                <a:solidFill>
                  <a:srgbClr val="000000"/>
                </a:solidFill>
                <a:latin typeface="Prompt"/>
                <a:ea typeface="Prompt"/>
                <a:cs typeface="Prompt"/>
                <a:sym typeface="Prompt"/>
              </a:rPr>
              <a:t>Savarala , S. (2024). Snapshot of Loss and Damage in SIDS under the Climate Promise. [online] Available at: https://</a:t>
            </a:r>
            <a:r>
              <a:rPr lang="en-US" sz="1299" noProof="0" dirty="0" err="1">
                <a:solidFill>
                  <a:srgbClr val="000000"/>
                </a:solidFill>
                <a:latin typeface="Prompt"/>
                <a:ea typeface="Prompt"/>
                <a:cs typeface="Prompt"/>
                <a:sym typeface="Prompt"/>
              </a:rPr>
              <a:t>climatepromise.undp.org</a:t>
            </a:r>
            <a:r>
              <a:rPr lang="en-US" sz="1299" noProof="0" dirty="0">
                <a:solidFill>
                  <a:srgbClr val="000000"/>
                </a:solidFill>
                <a:latin typeface="Prompt"/>
                <a:ea typeface="Prompt"/>
                <a:cs typeface="Prompt"/>
                <a:sym typeface="Prompt"/>
              </a:rPr>
              <a:t>/sites/default/files/</a:t>
            </a:r>
            <a:r>
              <a:rPr lang="en-US" sz="1299" noProof="0" dirty="0" err="1">
                <a:solidFill>
                  <a:srgbClr val="000000"/>
                </a:solidFill>
                <a:latin typeface="Prompt"/>
                <a:ea typeface="Prompt"/>
                <a:cs typeface="Prompt"/>
                <a:sym typeface="Prompt"/>
              </a:rPr>
              <a:t>research_report_document</a:t>
            </a:r>
            <a:r>
              <a:rPr lang="en-US" sz="1299" noProof="0" dirty="0">
                <a:solidFill>
                  <a:srgbClr val="000000"/>
                </a:solidFill>
                <a:latin typeface="Prompt"/>
                <a:ea typeface="Prompt"/>
                <a:cs typeface="Prompt"/>
                <a:sym typeface="Prompt"/>
              </a:rPr>
              <a:t>/UNDP_Snapshot%20of%20Loss%20and%20Damage%20in%20SIDS%20under%20the%20Climate%20Promise_2024.pdf [Accessed 11 Sep. 2025].</a:t>
            </a:r>
          </a:p>
          <a:p>
            <a:pPr algn="l">
              <a:lnSpc>
                <a:spcPts val="1624"/>
              </a:lnSpc>
              <a:spcBef>
                <a:spcPct val="0"/>
              </a:spcBef>
            </a:pPr>
            <a:r>
              <a:rPr lang="en-US" sz="1299" noProof="0" dirty="0">
                <a:solidFill>
                  <a:srgbClr val="000000"/>
                </a:solidFill>
                <a:latin typeface="Prompt"/>
                <a:ea typeface="Prompt"/>
                <a:cs typeface="Prompt"/>
                <a:sym typeface="Prompt"/>
              </a:rPr>
              <a:t>Skivington, E. (2025). The role of soil health in sustainable agriculture – PlantwisePlus Blog. [online] PlantwisePlus Blog. Available at: https://</a:t>
            </a:r>
            <a:r>
              <a:rPr lang="en-US" sz="1299" noProof="0" dirty="0" err="1">
                <a:solidFill>
                  <a:srgbClr val="000000"/>
                </a:solidFill>
                <a:latin typeface="Prompt"/>
                <a:ea typeface="Prompt"/>
                <a:cs typeface="Prompt"/>
                <a:sym typeface="Prompt"/>
              </a:rPr>
              <a:t>blog.plantwise.org</a:t>
            </a:r>
            <a:r>
              <a:rPr lang="en-US" sz="1299" noProof="0" dirty="0">
                <a:solidFill>
                  <a:srgbClr val="000000"/>
                </a:solidFill>
                <a:latin typeface="Prompt"/>
                <a:ea typeface="Prompt"/>
                <a:cs typeface="Prompt"/>
                <a:sym typeface="Prompt"/>
              </a:rPr>
              <a:t>/2025/06/18/the-role-of-soil-health-in-sustainable-agriculture/ [Accessed 20 Jun. 2025].</a:t>
            </a:r>
          </a:p>
          <a:p>
            <a:pPr algn="l">
              <a:lnSpc>
                <a:spcPts val="1624"/>
              </a:lnSpc>
              <a:spcBef>
                <a:spcPct val="0"/>
              </a:spcBef>
            </a:pPr>
            <a:r>
              <a:rPr lang="en-US" sz="1299" noProof="0" dirty="0">
                <a:solidFill>
                  <a:srgbClr val="000000"/>
                </a:solidFill>
                <a:latin typeface="Prompt"/>
                <a:ea typeface="Prompt"/>
                <a:cs typeface="Prompt"/>
                <a:sym typeface="Prompt"/>
              </a:rPr>
              <a:t>SVG Ministry of Tourism (2025). SVG Facts. [online] </a:t>
            </a:r>
            <a:r>
              <a:rPr lang="en-US" sz="1299" noProof="0" dirty="0" err="1">
                <a:solidFill>
                  <a:srgbClr val="000000"/>
                </a:solidFill>
                <a:latin typeface="Prompt"/>
                <a:ea typeface="Prompt"/>
                <a:cs typeface="Prompt"/>
                <a:sym typeface="Prompt"/>
              </a:rPr>
              <a:t>Tourism.gov.vc</a:t>
            </a:r>
            <a:r>
              <a:rPr lang="en-US" sz="1299" noProof="0" dirty="0">
                <a:solidFill>
                  <a:srgbClr val="000000"/>
                </a:solidFill>
                <a:latin typeface="Prompt"/>
                <a:ea typeface="Prompt"/>
                <a:cs typeface="Prompt"/>
                <a:sym typeface="Prompt"/>
              </a:rPr>
              <a:t>. Available at: https://</a:t>
            </a:r>
            <a:r>
              <a:rPr lang="en-US" sz="1299" noProof="0" dirty="0" err="1">
                <a:solidFill>
                  <a:srgbClr val="000000"/>
                </a:solidFill>
                <a:latin typeface="Prompt"/>
                <a:ea typeface="Prompt"/>
                <a:cs typeface="Prompt"/>
                <a:sym typeface="Prompt"/>
              </a:rPr>
              <a:t>tourism.gov.vc</a:t>
            </a:r>
            <a:r>
              <a:rPr lang="en-US" sz="1299" noProof="0" dirty="0">
                <a:solidFill>
                  <a:srgbClr val="000000"/>
                </a:solidFill>
                <a:latin typeface="Prompt"/>
                <a:ea typeface="Prompt"/>
                <a:cs typeface="Prompt"/>
                <a:sym typeface="Prompt"/>
              </a:rPr>
              <a:t>/tourism/</a:t>
            </a:r>
            <a:r>
              <a:rPr lang="en-US" sz="1299" noProof="0" dirty="0" err="1">
                <a:solidFill>
                  <a:srgbClr val="000000"/>
                </a:solidFill>
                <a:latin typeface="Prompt"/>
                <a:ea typeface="Prompt"/>
                <a:cs typeface="Prompt"/>
                <a:sym typeface="Prompt"/>
              </a:rPr>
              <a:t>index.php</a:t>
            </a:r>
            <a:r>
              <a:rPr lang="en-US" sz="1299" noProof="0" dirty="0">
                <a:solidFill>
                  <a:srgbClr val="000000"/>
                </a:solidFill>
                <a:latin typeface="Prompt"/>
                <a:ea typeface="Prompt"/>
                <a:cs typeface="Prompt"/>
                <a:sym typeface="Prompt"/>
              </a:rPr>
              <a:t>/</a:t>
            </a:r>
            <a:r>
              <a:rPr lang="en-US" sz="1299" noProof="0" dirty="0" err="1">
                <a:solidFill>
                  <a:srgbClr val="000000"/>
                </a:solidFill>
                <a:latin typeface="Prompt"/>
                <a:ea typeface="Prompt"/>
                <a:cs typeface="Prompt"/>
                <a:sym typeface="Prompt"/>
              </a:rPr>
              <a:t>svg-facts?start</a:t>
            </a:r>
            <a:r>
              <a:rPr lang="en-US" sz="1299" noProof="0" dirty="0">
                <a:solidFill>
                  <a:srgbClr val="000000"/>
                </a:solidFill>
                <a:latin typeface="Prompt"/>
                <a:ea typeface="Prompt"/>
                <a:cs typeface="Prompt"/>
                <a:sym typeface="Prompt"/>
              </a:rPr>
              <a:t>=5 [Accessed 22 Jun. 2025].</a:t>
            </a:r>
          </a:p>
          <a:p>
            <a:pPr algn="l">
              <a:lnSpc>
                <a:spcPts val="1624"/>
              </a:lnSpc>
              <a:spcBef>
                <a:spcPct val="0"/>
              </a:spcBef>
            </a:pPr>
            <a:r>
              <a:rPr lang="en-US" sz="1299" noProof="0" dirty="0">
                <a:solidFill>
                  <a:srgbClr val="000000"/>
                </a:solidFill>
                <a:latin typeface="Prompt"/>
                <a:ea typeface="Prompt"/>
                <a:cs typeface="Prompt"/>
                <a:sym typeface="Prompt"/>
              </a:rPr>
              <a:t>Taiwan Republic of China (2018). Survey and Fertilizer Recommended of SVG Soil. [online] Embassy of the Republic of China (Taiwan) in St. Vincent and the Grenadines 駐聖文森國大使館. Available at: https://</a:t>
            </a:r>
            <a:r>
              <a:rPr lang="en-US" sz="1299" noProof="0" dirty="0" err="1">
                <a:solidFill>
                  <a:srgbClr val="000000"/>
                </a:solidFill>
                <a:latin typeface="Prompt"/>
                <a:ea typeface="Prompt"/>
                <a:cs typeface="Prompt"/>
                <a:sym typeface="Prompt"/>
              </a:rPr>
              <a:t>www.taiwanembassy.org</a:t>
            </a:r>
            <a:r>
              <a:rPr lang="en-US" sz="1299" noProof="0" dirty="0">
                <a:solidFill>
                  <a:srgbClr val="000000"/>
                </a:solidFill>
                <a:latin typeface="Prompt"/>
                <a:ea typeface="Prompt"/>
                <a:cs typeface="Prompt"/>
                <a:sym typeface="Prompt"/>
              </a:rPr>
              <a:t>/</a:t>
            </a:r>
            <a:r>
              <a:rPr lang="en-US" sz="1299" noProof="0" dirty="0" err="1">
                <a:solidFill>
                  <a:srgbClr val="000000"/>
                </a:solidFill>
                <a:latin typeface="Prompt"/>
                <a:ea typeface="Prompt"/>
                <a:cs typeface="Prompt"/>
                <a:sym typeface="Prompt"/>
              </a:rPr>
              <a:t>vc_en</a:t>
            </a:r>
            <a:r>
              <a:rPr lang="en-US" sz="1299" noProof="0" dirty="0">
                <a:solidFill>
                  <a:srgbClr val="000000"/>
                </a:solidFill>
                <a:latin typeface="Prompt"/>
                <a:ea typeface="Prompt"/>
                <a:cs typeface="Prompt"/>
                <a:sym typeface="Prompt"/>
              </a:rPr>
              <a:t>/post/2071.html [Accessed 20 Jun. 2025].</a:t>
            </a:r>
          </a:p>
          <a:p>
            <a:pPr algn="l">
              <a:lnSpc>
                <a:spcPts val="1624"/>
              </a:lnSpc>
              <a:spcBef>
                <a:spcPct val="0"/>
              </a:spcBef>
            </a:pPr>
            <a:r>
              <a:rPr lang="en-US" sz="1299" noProof="0" dirty="0">
                <a:solidFill>
                  <a:srgbClr val="000000"/>
                </a:solidFill>
                <a:latin typeface="Prompt"/>
                <a:ea typeface="Prompt"/>
                <a:cs typeface="Prompt"/>
                <a:sym typeface="Prompt"/>
              </a:rPr>
              <a:t>Tilman, D., Cassman, K.G., Matson, P.A., Naylor, R. and Polasky, S. (2002). Agricultural Sustainability and Intensive Production Practices. Nature, [online] 418(6898), pp.671–677. doi:https://</a:t>
            </a:r>
            <a:r>
              <a:rPr lang="en-US" sz="1299" noProof="0" dirty="0" err="1">
                <a:solidFill>
                  <a:srgbClr val="000000"/>
                </a:solidFill>
                <a:latin typeface="Prompt"/>
                <a:ea typeface="Prompt"/>
                <a:cs typeface="Prompt"/>
                <a:sym typeface="Prompt"/>
              </a:rPr>
              <a:t>doi.org</a:t>
            </a:r>
            <a:r>
              <a:rPr lang="en-US" sz="1299" noProof="0" dirty="0">
                <a:solidFill>
                  <a:srgbClr val="000000"/>
                </a:solidFill>
                <a:latin typeface="Prompt"/>
                <a:ea typeface="Prompt"/>
                <a:cs typeface="Prompt"/>
                <a:sym typeface="Prompt"/>
              </a:rPr>
              <a:t>/10.1038/nature01014.</a:t>
            </a:r>
          </a:p>
          <a:p>
            <a:pPr algn="l">
              <a:lnSpc>
                <a:spcPts val="1624"/>
              </a:lnSpc>
              <a:spcBef>
                <a:spcPct val="0"/>
              </a:spcBef>
            </a:pPr>
            <a:r>
              <a:rPr lang="en-US" sz="1299" noProof="0" dirty="0">
                <a:solidFill>
                  <a:srgbClr val="000000"/>
                </a:solidFill>
                <a:latin typeface="Prompt"/>
                <a:ea typeface="Prompt"/>
                <a:cs typeface="Prompt"/>
                <a:sym typeface="Prompt"/>
              </a:rPr>
              <a:t>Yadav, D.S., Jaiswal, B., Gautam, M. and Agrawal, M. (2020). Soil Acidification and its Impact on Plants. Plant Responses to Soil Pollution, [online] pp.1–26. doi:https://</a:t>
            </a:r>
            <a:r>
              <a:rPr lang="en-US" sz="1299" noProof="0" dirty="0" err="1">
                <a:solidFill>
                  <a:srgbClr val="000000"/>
                </a:solidFill>
                <a:latin typeface="Prompt"/>
                <a:ea typeface="Prompt"/>
                <a:cs typeface="Prompt"/>
                <a:sym typeface="Prompt"/>
              </a:rPr>
              <a:t>doi.org</a:t>
            </a:r>
            <a:r>
              <a:rPr lang="en-US" sz="1299" noProof="0" dirty="0">
                <a:solidFill>
                  <a:srgbClr val="000000"/>
                </a:solidFill>
                <a:latin typeface="Prompt"/>
                <a:ea typeface="Prompt"/>
                <a:cs typeface="Prompt"/>
                <a:sym typeface="Prompt"/>
              </a:rPr>
              <a:t>/10.1007/978-981-15-4964-9_1.</a:t>
            </a:r>
          </a:p>
          <a:p>
            <a:pPr algn="l">
              <a:lnSpc>
                <a:spcPts val="1624"/>
              </a:lnSpc>
              <a:spcBef>
                <a:spcPct val="0"/>
              </a:spcBef>
            </a:pPr>
            <a:r>
              <a:rPr lang="en-US" sz="1299" noProof="0" dirty="0">
                <a:solidFill>
                  <a:srgbClr val="000000"/>
                </a:solidFill>
                <a:latin typeface="Prompt"/>
                <a:ea typeface="Prompt"/>
                <a:cs typeface="Prompt"/>
                <a:sym typeface="Prompt"/>
              </a:rPr>
              <a:t>Yue, K., Fornara, D.A., Li, W., Ni, X., Peng, Y., Liao, S., Tan, S., Wang, D. and Yang, Y. (2020). Nitrogen addition affects plant biomass allocation but not allometric relationships among different organs across the globe. Journal of Plant Ecology, [online] 14(3), pp.361–371. doi:https://</a:t>
            </a:r>
            <a:r>
              <a:rPr lang="en-US" sz="1299" noProof="0" dirty="0" err="1">
                <a:solidFill>
                  <a:srgbClr val="000000"/>
                </a:solidFill>
                <a:latin typeface="Prompt"/>
                <a:ea typeface="Prompt"/>
                <a:cs typeface="Prompt"/>
                <a:sym typeface="Prompt"/>
              </a:rPr>
              <a:t>doi.org</a:t>
            </a:r>
            <a:r>
              <a:rPr lang="en-US" sz="1299" noProof="0" dirty="0">
                <a:solidFill>
                  <a:srgbClr val="000000"/>
                </a:solidFill>
                <a:latin typeface="Prompt"/>
                <a:ea typeface="Prompt"/>
                <a:cs typeface="Prompt"/>
                <a:sym typeface="Prompt"/>
              </a:rPr>
              <a:t>/10.1093/jpe/rtaa100.</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3225</Words>
  <Application>Microsoft Macintosh PowerPoint</Application>
  <PresentationFormat>Custom</PresentationFormat>
  <Paragraphs>170</Paragraphs>
  <Slides>16</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Prompt</vt:lpstr>
      <vt:lpstr>Anton</vt:lpstr>
      <vt:lpstr>Calibri</vt:lpstr>
      <vt:lpstr>Anton Italics</vt:lpstr>
      <vt:lpstr>Arial</vt:lpstr>
      <vt:lpstr>Prompt Semi-Bold</vt:lpstr>
      <vt:lpstr>Canva Sans Bold</vt:lpstr>
      <vt:lpstr>Prompt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Brown and White Minimalist Geometric Thesis Defense Presentation</dc:title>
  <cp:lastModifiedBy>Kelene Frederick (2113033)</cp:lastModifiedBy>
  <cp:revision>2</cp:revision>
  <dcterms:created xsi:type="dcterms:W3CDTF">2006-08-16T00:00:00Z</dcterms:created>
  <dcterms:modified xsi:type="dcterms:W3CDTF">2025-09-30T08:22:54Z</dcterms:modified>
  <dc:identifier>DAG0VkIh8gw</dc:identifier>
</cp:coreProperties>
</file>