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6DB06-FEEC-469F-A4EA-A047ECDAB1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4C929F-D1C9-464E-A414-DFE1E917B9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35BF31-1F4D-4500-BC98-19A4B9932B63}"/>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5" name="Footer Placeholder 4">
            <a:extLst>
              <a:ext uri="{FF2B5EF4-FFF2-40B4-BE49-F238E27FC236}">
                <a16:creationId xmlns:a16="http://schemas.microsoft.com/office/drawing/2014/main" id="{50C39C63-508C-4871-BFAE-10AAD7000D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B75268-E5C4-45C6-AA9D-D275861B8442}"/>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802350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BEA9-372B-4D5A-8143-F59300C223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6D0AF-9BDD-410A-9BA5-2BE1813633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A74D93-C0BC-4EB1-B1E7-724BA6FABF26}"/>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5" name="Footer Placeholder 4">
            <a:extLst>
              <a:ext uri="{FF2B5EF4-FFF2-40B4-BE49-F238E27FC236}">
                <a16:creationId xmlns:a16="http://schemas.microsoft.com/office/drawing/2014/main" id="{9D129036-93A4-4B35-81F0-1B67F4851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0206C9-0712-4137-AFE1-FB6E13B8A62A}"/>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465814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6602E-9563-41A0-BB60-E41E6A2BCE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3CE0CF-220F-4A88-AF1E-81FF8A0C60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A76F6D-E37A-425C-9C7E-BF89B50A441D}"/>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5" name="Footer Placeholder 4">
            <a:extLst>
              <a:ext uri="{FF2B5EF4-FFF2-40B4-BE49-F238E27FC236}">
                <a16:creationId xmlns:a16="http://schemas.microsoft.com/office/drawing/2014/main" id="{A9E9F08D-342B-435C-849F-F51A321076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595EA6-6DFF-49C6-84B3-45115DA74388}"/>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390525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6A7F2-13A6-4CDF-BD0B-9AD5E31347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A9266A-183C-421A-B627-A0119F9891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1F6253-270A-4FCC-B096-E8FC53BE96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E2EE4F-E874-4B00-8EFB-6476E918D76F}"/>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6" name="Footer Placeholder 5">
            <a:extLst>
              <a:ext uri="{FF2B5EF4-FFF2-40B4-BE49-F238E27FC236}">
                <a16:creationId xmlns:a16="http://schemas.microsoft.com/office/drawing/2014/main" id="{D6F80767-CE8B-467E-B90B-37B0BB64EB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5194C1-2223-4E61-A924-AA5B15EB143A}"/>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674086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8839A-B233-4E1D-BBAC-1E88934E3A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E5353D-54BC-41CE-9650-B7FC75BBB7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BD966D-FBF6-44A2-82DA-C598F57C70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36AEEC-4CBD-409E-A96B-F4D5A008FD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9F23B6-4BA0-423E-91B7-687D04373E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718328-B70E-4CFC-9314-EBF019A15330}"/>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8" name="Footer Placeholder 7">
            <a:extLst>
              <a:ext uri="{FF2B5EF4-FFF2-40B4-BE49-F238E27FC236}">
                <a16:creationId xmlns:a16="http://schemas.microsoft.com/office/drawing/2014/main" id="{B4F07503-34BA-4CFF-8C69-C83750D4A8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624B20-3AA8-40E1-999B-80618584790C}"/>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1104694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1F0DF-BA6A-4881-A2EB-17D261EB7F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224557-17FE-4159-916D-0493B185F195}"/>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4" name="Footer Placeholder 3">
            <a:extLst>
              <a:ext uri="{FF2B5EF4-FFF2-40B4-BE49-F238E27FC236}">
                <a16:creationId xmlns:a16="http://schemas.microsoft.com/office/drawing/2014/main" id="{9D7439DC-B88D-4D44-89DB-BA71747826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99836E-186E-4FC5-AD64-1FD6747EE929}"/>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1324442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F6B4DE-D587-488D-A844-8A293BD4FBF8}"/>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3" name="Footer Placeholder 2">
            <a:extLst>
              <a:ext uri="{FF2B5EF4-FFF2-40B4-BE49-F238E27FC236}">
                <a16:creationId xmlns:a16="http://schemas.microsoft.com/office/drawing/2014/main" id="{8FD701F7-9553-4175-AD6D-06B52A0C60D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3E383D-52FD-43D2-8FF2-A0A6AB2E9F77}"/>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1676836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A26DB-35C2-4780-8813-BE1827566D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AF3F0C-56B6-472C-80DB-3A8BA02E38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C9E423-54A0-4C3E-ADA7-482EF2F5B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3FC8CA-2291-4A88-9872-58A929B4D53B}"/>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6" name="Footer Placeholder 5">
            <a:extLst>
              <a:ext uri="{FF2B5EF4-FFF2-40B4-BE49-F238E27FC236}">
                <a16:creationId xmlns:a16="http://schemas.microsoft.com/office/drawing/2014/main" id="{D2C0B1E9-96FC-4735-914A-3B2B50C0FD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9FED0D-27CC-441F-8122-A1CEBCEAE788}"/>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4029047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F9130-7955-4DC9-A907-30DF395DA9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1F6592-3915-47B0-9655-63C123D5E8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D6E2ED-5C26-4EF7-A95D-80D961CC65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6C11C5-E223-4FCD-9A74-9AF7D6EF76E7}"/>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6" name="Footer Placeholder 5">
            <a:extLst>
              <a:ext uri="{FF2B5EF4-FFF2-40B4-BE49-F238E27FC236}">
                <a16:creationId xmlns:a16="http://schemas.microsoft.com/office/drawing/2014/main" id="{449EEB36-B46E-4F80-B81E-7E101CAF0B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CC616E-84A3-4730-BB9D-B7E38BF869CA}"/>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3697018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728D5-35E5-4A2A-9038-AF1575362B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BE9A01-DF7B-469D-8629-FE7A20E80B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B00C67-298D-4393-AE0B-4DA0D75F7C35}"/>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5" name="Footer Placeholder 4">
            <a:extLst>
              <a:ext uri="{FF2B5EF4-FFF2-40B4-BE49-F238E27FC236}">
                <a16:creationId xmlns:a16="http://schemas.microsoft.com/office/drawing/2014/main" id="{86DD0558-0988-4F9C-832D-D5000CA025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23B165-AA17-4F47-BBC5-47099CFFB96F}"/>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3804943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184418-234E-4F2D-80A6-505FE611E0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A15FF0-F851-4936-A38B-DA511FB4B9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834E9-36C4-4D52-AC97-D690693168E2}"/>
              </a:ext>
            </a:extLst>
          </p:cNvPr>
          <p:cNvSpPr>
            <a:spLocks noGrp="1"/>
          </p:cNvSpPr>
          <p:nvPr>
            <p:ph type="dt" sz="half" idx="10"/>
          </p:nvPr>
        </p:nvSpPr>
        <p:spPr/>
        <p:txBody>
          <a:bodyPr/>
          <a:lstStyle/>
          <a:p>
            <a:fld id="{6FEEB5A0-3E8D-4BEB-A939-18B98E3757A6}" type="datetimeFigureOut">
              <a:rPr lang="en-GB" smtClean="0"/>
              <a:t>13/04/2022</a:t>
            </a:fld>
            <a:endParaRPr lang="en-GB"/>
          </a:p>
        </p:txBody>
      </p:sp>
      <p:sp>
        <p:nvSpPr>
          <p:cNvPr id="5" name="Footer Placeholder 4">
            <a:extLst>
              <a:ext uri="{FF2B5EF4-FFF2-40B4-BE49-F238E27FC236}">
                <a16:creationId xmlns:a16="http://schemas.microsoft.com/office/drawing/2014/main" id="{4DFE5C75-E155-4AD4-805F-9774F8385C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FD3A2A-DDBC-46CF-A313-B7AD7CFA7742}"/>
              </a:ext>
            </a:extLst>
          </p:cNvPr>
          <p:cNvSpPr>
            <a:spLocks noGrp="1"/>
          </p:cNvSpPr>
          <p:nvPr>
            <p:ph type="sldNum" sz="quarter" idx="12"/>
          </p:nvPr>
        </p:nvSpPr>
        <p:spPr/>
        <p:txBody>
          <a:bodyPr/>
          <a:lstStyle/>
          <a:p>
            <a:fld id="{64CB3B65-94AD-463F-BC1C-ED2E1FED97D5}" type="slidenum">
              <a:rPr lang="en-GB" smtClean="0"/>
              <a:t>‹#›</a:t>
            </a:fld>
            <a:endParaRPr lang="en-GB"/>
          </a:p>
        </p:txBody>
      </p:sp>
    </p:spTree>
    <p:extLst>
      <p:ext uri="{BB962C8B-B14F-4D97-AF65-F5344CB8AC3E}">
        <p14:creationId xmlns:p14="http://schemas.microsoft.com/office/powerpoint/2010/main" val="2755973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539FBD-219F-47D2-95B0-19ACC2B3D7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607D6B-268B-46C7-9C64-5673A8A580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2AB08-3A93-4C52-B11D-C0BA4EA0E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EEB5A0-3E8D-4BEB-A939-18B98E3757A6}" type="datetimeFigureOut">
              <a:rPr lang="en-GB" smtClean="0"/>
              <a:t>13/04/2022</a:t>
            </a:fld>
            <a:endParaRPr lang="en-GB"/>
          </a:p>
        </p:txBody>
      </p:sp>
      <p:sp>
        <p:nvSpPr>
          <p:cNvPr id="5" name="Footer Placeholder 4">
            <a:extLst>
              <a:ext uri="{FF2B5EF4-FFF2-40B4-BE49-F238E27FC236}">
                <a16:creationId xmlns:a16="http://schemas.microsoft.com/office/drawing/2014/main" id="{CA4DE79A-AF7A-4A0D-AB54-6185276D80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4600070-7990-4C1A-AE10-95002E7CAB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CB3B65-94AD-463F-BC1C-ED2E1FED97D5}" type="slidenum">
              <a:rPr lang="en-GB" smtClean="0"/>
              <a:t>‹#›</a:t>
            </a:fld>
            <a:endParaRPr lang="en-GB"/>
          </a:p>
        </p:txBody>
      </p:sp>
    </p:spTree>
    <p:extLst>
      <p:ext uri="{BB962C8B-B14F-4D97-AF65-F5344CB8AC3E}">
        <p14:creationId xmlns:p14="http://schemas.microsoft.com/office/powerpoint/2010/main" val="33955007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jeepersmedia/14856931774"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innaturale.com/la-storia-di-mcdonald-s-tra-realta-e-finzione/" TargetMode="External"/><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freepngimg.com/png/70548-king-hamburger-food-mcdonalds-cheeseburger-fast-burger" TargetMode="External"/><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hyperlink" Target="http://www.weightymatters.ca/2015/07/yellowknife-police-handing-out.html"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jeepersmedia/14856931774"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jeepersmedia/14856931774"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jeepersmedia/14856931774"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jeepersmedia/14856931774"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D0A8D-7F5E-4A6D-9AF4-C6420B7C274D}"/>
              </a:ext>
            </a:extLst>
          </p:cNvPr>
          <p:cNvSpPr>
            <a:spLocks noGrp="1"/>
          </p:cNvSpPr>
          <p:nvPr>
            <p:ph type="ctrTitle"/>
          </p:nvPr>
        </p:nvSpPr>
        <p:spPr>
          <a:xfrm>
            <a:off x="1168894" y="2880142"/>
            <a:ext cx="9144000" cy="2387600"/>
          </a:xfrm>
        </p:spPr>
        <p:txBody>
          <a:bodyPr>
            <a:normAutofit/>
          </a:bodyPr>
          <a:lstStyle/>
          <a:p>
            <a:pPr algn="l"/>
            <a:r>
              <a:rPr lang="en-GB" sz="3200" b="1" dirty="0"/>
              <a:t>Module</a:t>
            </a:r>
            <a:r>
              <a:rPr lang="en-GB" sz="3600" b="1" dirty="0"/>
              <a:t>: </a:t>
            </a:r>
            <a:r>
              <a:rPr lang="en-GB" sz="3200" b="1" dirty="0"/>
              <a:t>Entrepreneurship, LCBB5001_BIRM </a:t>
            </a:r>
            <a:br>
              <a:rPr lang="en-GB" sz="3200" b="1" dirty="0"/>
            </a:br>
            <a:r>
              <a:rPr lang="en-GB" sz="3200" b="1" dirty="0"/>
              <a:t>Student name: Corneliu Ovidiu Dinica</a:t>
            </a:r>
            <a:br>
              <a:rPr lang="en-GB" sz="3200" b="1" dirty="0"/>
            </a:br>
            <a:r>
              <a:rPr lang="en-GB" sz="3200" b="1" dirty="0"/>
              <a:t>Student Number:1918442</a:t>
            </a:r>
            <a:br>
              <a:rPr lang="en-GB" sz="3200" b="1" dirty="0"/>
            </a:br>
            <a:r>
              <a:rPr lang="en-GB" sz="3200" b="1" dirty="0"/>
              <a:t>Lecturer: Vasilios </a:t>
            </a:r>
            <a:r>
              <a:rPr lang="en-GB" sz="3200" b="1" dirty="0" err="1"/>
              <a:t>Tavlaridis</a:t>
            </a:r>
            <a:endParaRPr lang="en-GB" sz="3200" b="1" dirty="0"/>
          </a:p>
        </p:txBody>
      </p:sp>
      <p:pic>
        <p:nvPicPr>
          <p:cNvPr id="5" name="Picture 4">
            <a:extLst>
              <a:ext uri="{FF2B5EF4-FFF2-40B4-BE49-F238E27FC236}">
                <a16:creationId xmlns:a16="http://schemas.microsoft.com/office/drawing/2014/main" id="{023D5CCC-84E2-4A91-B663-720D4696FC32}"/>
              </a:ext>
            </a:extLst>
          </p:cNvPr>
          <p:cNvPicPr>
            <a:picLocks noChangeAspect="1"/>
          </p:cNvPicPr>
          <p:nvPr/>
        </p:nvPicPr>
        <p:blipFill>
          <a:blip r:embed="rId2"/>
          <a:stretch>
            <a:fillRect/>
          </a:stretch>
        </p:blipFill>
        <p:spPr>
          <a:xfrm>
            <a:off x="2686050" y="302419"/>
            <a:ext cx="4591050" cy="1647825"/>
          </a:xfrm>
          <a:prstGeom prst="rect">
            <a:avLst/>
          </a:prstGeom>
        </p:spPr>
      </p:pic>
    </p:spTree>
    <p:extLst>
      <p:ext uri="{BB962C8B-B14F-4D97-AF65-F5344CB8AC3E}">
        <p14:creationId xmlns:p14="http://schemas.microsoft.com/office/powerpoint/2010/main" val="802614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0478D-0B39-4BBA-B8C0-2E3D325C4D77}"/>
              </a:ext>
            </a:extLst>
          </p:cNvPr>
          <p:cNvSpPr>
            <a:spLocks noGrp="1"/>
          </p:cNvSpPr>
          <p:nvPr>
            <p:ph type="ctrTitle"/>
          </p:nvPr>
        </p:nvSpPr>
        <p:spPr>
          <a:xfrm>
            <a:off x="6194716" y="739978"/>
            <a:ext cx="5334930" cy="3004145"/>
          </a:xfrm>
        </p:spPr>
        <p:txBody>
          <a:bodyPr>
            <a:normAutofit/>
          </a:bodyPr>
          <a:lstStyle/>
          <a:p>
            <a:r>
              <a:rPr lang="en-GB" b="1" dirty="0"/>
              <a:t>McDonald’s </a:t>
            </a:r>
          </a:p>
        </p:txBody>
      </p:sp>
      <p:sp>
        <p:nvSpPr>
          <p:cNvPr id="3" name="Subtitle 2">
            <a:extLst>
              <a:ext uri="{FF2B5EF4-FFF2-40B4-BE49-F238E27FC236}">
                <a16:creationId xmlns:a16="http://schemas.microsoft.com/office/drawing/2014/main" id="{BCA3D0B8-90CB-49F8-8689-BA2F1C47FF8F}"/>
              </a:ext>
            </a:extLst>
          </p:cNvPr>
          <p:cNvSpPr>
            <a:spLocks noGrp="1"/>
          </p:cNvSpPr>
          <p:nvPr>
            <p:ph type="subTitle" idx="1"/>
          </p:nvPr>
        </p:nvSpPr>
        <p:spPr>
          <a:xfrm>
            <a:off x="6194715" y="3836197"/>
            <a:ext cx="5334931" cy="2189214"/>
          </a:xfrm>
        </p:spPr>
        <p:txBody>
          <a:bodyPr>
            <a:normAutofit/>
          </a:bodyPr>
          <a:lstStyle/>
          <a:p>
            <a:r>
              <a:rPr lang="en-GB" sz="1700" b="0" i="0">
                <a:effectLst/>
                <a:latin typeface="Times New Roman" panose="02020603050405020304" pitchFamily="18" charset="0"/>
              </a:rPr>
              <a:t>1.Business/Company Overview</a:t>
            </a:r>
          </a:p>
          <a:p>
            <a:r>
              <a:rPr lang="en-GB" sz="1700" b="0" i="0">
                <a:effectLst/>
                <a:latin typeface="Times New Roman" panose="02020603050405020304" pitchFamily="18" charset="0"/>
              </a:rPr>
              <a:t>2. Product and Services</a:t>
            </a:r>
          </a:p>
          <a:p>
            <a:r>
              <a:rPr lang="en-GB" sz="1700" b="0" i="0">
                <a:effectLst/>
                <a:latin typeface="Times New Roman" panose="02020603050405020304" pitchFamily="18" charset="0"/>
              </a:rPr>
              <a:t>3. 4Ps Marketing mix</a:t>
            </a:r>
          </a:p>
          <a:p>
            <a:r>
              <a:rPr lang="en-GB" sz="1700" b="0" i="0">
                <a:effectLst/>
                <a:latin typeface="Times New Roman" panose="02020603050405020304" pitchFamily="18" charset="0"/>
              </a:rPr>
              <a:t>4. Target Market (consumers/countries)</a:t>
            </a:r>
          </a:p>
          <a:p>
            <a:r>
              <a:rPr lang="en-GB" sz="1700" b="0" i="0">
                <a:effectLst/>
                <a:latin typeface="Times New Roman" panose="02020603050405020304" pitchFamily="18" charset="0"/>
              </a:rPr>
              <a:t>5. Marketing Strategies</a:t>
            </a:r>
          </a:p>
          <a:p>
            <a:r>
              <a:rPr lang="en-GB" sz="1700" b="0" i="0">
                <a:effectLst/>
                <a:latin typeface="Times New Roman" panose="02020603050405020304" pitchFamily="18" charset="0"/>
              </a:rPr>
              <a:t>6. Profitability for the last 12 months</a:t>
            </a:r>
          </a:p>
          <a:p>
            <a:endParaRPr lang="en-GB" sz="1700"/>
          </a:p>
        </p:txBody>
      </p:sp>
      <p:sp>
        <p:nvSpPr>
          <p:cNvPr id="13" name="Freeform: Shape 12">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 picture containing text, sky, outdoor, sign&#10;&#10;Description automatically generated">
            <a:extLst>
              <a:ext uri="{FF2B5EF4-FFF2-40B4-BE49-F238E27FC236}">
                <a16:creationId xmlns:a16="http://schemas.microsoft.com/office/drawing/2014/main" id="{51290DE5-9F26-426E-A3FD-5EA51B70243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3" name="Freeform: Shape 22">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83109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9">
            <a:extLst>
              <a:ext uri="{FF2B5EF4-FFF2-40B4-BE49-F238E27FC236}">
                <a16:creationId xmlns:a16="http://schemas.microsoft.com/office/drawing/2014/main" id="{2EA73A68-63F4-4DB1-9407-CF5566EBB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text, person, indoor, person&#10;&#10;Description automatically generated">
            <a:extLst>
              <a:ext uri="{FF2B5EF4-FFF2-40B4-BE49-F238E27FC236}">
                <a16:creationId xmlns:a16="http://schemas.microsoft.com/office/drawing/2014/main" id="{B0E19BBE-285D-4E07-9AA5-7820906420C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971" r="16279"/>
          <a:stretch/>
        </p:blipFill>
        <p:spPr>
          <a:xfrm>
            <a:off x="438149" y="2321268"/>
            <a:ext cx="3494902" cy="3494902"/>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49" name="Rectangle 41">
            <a:extLst>
              <a:ext uri="{FF2B5EF4-FFF2-40B4-BE49-F238E27FC236}">
                <a16:creationId xmlns:a16="http://schemas.microsoft.com/office/drawing/2014/main" id="{201871FA-D1AD-45C5-A92E-2CD8A14CB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676" y="370764"/>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0" name="Arc 43">
            <a:extLst>
              <a:ext uri="{FF2B5EF4-FFF2-40B4-BE49-F238E27FC236}">
                <a16:creationId xmlns:a16="http://schemas.microsoft.com/office/drawing/2014/main" id="{4F0934E6-E033-40C5-9710-CBBE8BE39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60343" y="193505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4970AB-E397-44DB-BB4F-BDCDF6C2D89C}"/>
              </a:ext>
            </a:extLst>
          </p:cNvPr>
          <p:cNvSpPr>
            <a:spLocks noGrp="1"/>
          </p:cNvSpPr>
          <p:nvPr>
            <p:ph type="ctrTitle"/>
          </p:nvPr>
        </p:nvSpPr>
        <p:spPr>
          <a:xfrm>
            <a:off x="6096000" y="2337916"/>
            <a:ext cx="5452532" cy="2387600"/>
          </a:xfrm>
        </p:spPr>
        <p:txBody>
          <a:bodyPr anchor="b">
            <a:normAutofit/>
          </a:bodyPr>
          <a:lstStyle/>
          <a:p>
            <a:pPr algn="r"/>
            <a:r>
              <a:rPr lang="en-GB" sz="5100" b="0" i="0">
                <a:effectLst/>
                <a:latin typeface="Times New Roman" panose="02020603050405020304" pitchFamily="18" charset="0"/>
              </a:rPr>
              <a:t>Business/Company Overview</a:t>
            </a:r>
            <a:br>
              <a:rPr lang="en-GB" sz="5100" b="0" i="0">
                <a:effectLst/>
                <a:latin typeface="Times New Roman" panose="02020603050405020304" pitchFamily="18" charset="0"/>
              </a:rPr>
            </a:br>
            <a:endParaRPr lang="en-GB" sz="5100"/>
          </a:p>
        </p:txBody>
      </p:sp>
      <p:sp>
        <p:nvSpPr>
          <p:cNvPr id="3" name="Subtitle 2">
            <a:extLst>
              <a:ext uri="{FF2B5EF4-FFF2-40B4-BE49-F238E27FC236}">
                <a16:creationId xmlns:a16="http://schemas.microsoft.com/office/drawing/2014/main" id="{9CEA9562-7EBC-4D7A-9347-8445A91D059B}"/>
              </a:ext>
            </a:extLst>
          </p:cNvPr>
          <p:cNvSpPr>
            <a:spLocks noGrp="1"/>
          </p:cNvSpPr>
          <p:nvPr>
            <p:ph type="subTitle" idx="1"/>
          </p:nvPr>
        </p:nvSpPr>
        <p:spPr>
          <a:xfrm>
            <a:off x="6096000" y="4817590"/>
            <a:ext cx="5452532" cy="1411993"/>
          </a:xfrm>
        </p:spPr>
        <p:txBody>
          <a:bodyPr anchor="t">
            <a:normAutofit lnSpcReduction="10000"/>
          </a:bodyPr>
          <a:lstStyle/>
          <a:p>
            <a:pPr algn="r"/>
            <a:r>
              <a:rPr lang="en-GB" sz="1700" dirty="0">
                <a:effectLst/>
                <a:latin typeface="Times New Roman" panose="02020603050405020304" pitchFamily="18" charset="0"/>
                <a:ea typeface="Calibri" panose="020F0502020204030204" pitchFamily="34" charset="0"/>
              </a:rPr>
              <a:t>McDonald’s is an American company which was established in 1940 by McDonald brothers and later developed by Ray Kroc, that serves the fast food to its customers. It has more than 37000 franchisees in all over the world</a:t>
            </a:r>
            <a:r>
              <a:rPr lang="en-GB" sz="1700" dirty="0">
                <a:latin typeface="Times New Roman" panose="02020603050405020304" pitchFamily="18" charset="0"/>
                <a:ea typeface="Calibri" panose="020F0502020204030204" pitchFamily="34" charset="0"/>
              </a:rPr>
              <a:t> and more than 1.7 million employees worldwide. </a:t>
            </a:r>
            <a:r>
              <a:rPr lang="en-GB" sz="1700" dirty="0">
                <a:effectLst/>
                <a:latin typeface="Times New Roman" panose="02020603050405020304" pitchFamily="18" charset="0"/>
                <a:ea typeface="Calibri" panose="020F0502020204030204" pitchFamily="34" charset="0"/>
              </a:rPr>
              <a:t>This company is famous for their different types of burgers.</a:t>
            </a:r>
            <a:endParaRPr lang="en-GB" sz="1700" dirty="0"/>
          </a:p>
        </p:txBody>
      </p:sp>
    </p:spTree>
    <p:extLst>
      <p:ext uri="{BB962C8B-B14F-4D97-AF65-F5344CB8AC3E}">
        <p14:creationId xmlns:p14="http://schemas.microsoft.com/office/powerpoint/2010/main" val="4206533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FFB6EAD-767A-4A95-9246-C39976AD11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11E4C-6301-4DA8-9680-CC2CBF24B5CA}"/>
              </a:ext>
            </a:extLst>
          </p:cNvPr>
          <p:cNvSpPr>
            <a:spLocks noGrp="1"/>
          </p:cNvSpPr>
          <p:nvPr>
            <p:ph type="ctrTitle"/>
          </p:nvPr>
        </p:nvSpPr>
        <p:spPr>
          <a:xfrm>
            <a:off x="6639611" y="753626"/>
            <a:ext cx="5081925" cy="3004145"/>
          </a:xfrm>
        </p:spPr>
        <p:txBody>
          <a:bodyPr>
            <a:normAutofit/>
          </a:bodyPr>
          <a:lstStyle/>
          <a:p>
            <a:r>
              <a:rPr lang="en-GB" b="0" i="0" dirty="0">
                <a:effectLst/>
                <a:latin typeface="Times New Roman" panose="02020603050405020304" pitchFamily="18" charset="0"/>
              </a:rPr>
              <a:t> Product and Services</a:t>
            </a:r>
            <a:br>
              <a:rPr lang="en-GB" b="0" i="0" dirty="0">
                <a:effectLst/>
                <a:latin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1B52CBA6-4842-4685-9811-B664D744C07D}"/>
              </a:ext>
            </a:extLst>
          </p:cNvPr>
          <p:cNvSpPr>
            <a:spLocks noGrp="1"/>
          </p:cNvSpPr>
          <p:nvPr>
            <p:ph type="subTitle" idx="1"/>
          </p:nvPr>
        </p:nvSpPr>
        <p:spPr>
          <a:xfrm>
            <a:off x="6453976" y="3757771"/>
            <a:ext cx="5267561" cy="2138204"/>
          </a:xfrm>
        </p:spPr>
        <p:txBody>
          <a:bodyPr>
            <a:noAutofit/>
          </a:bodyPr>
          <a:lstStyle/>
          <a:p>
            <a:r>
              <a:rPr lang="en-GB" sz="1800" dirty="0"/>
              <a:t>McDonald’s offer a large variety of products and services. From milkshakes to the famous fries and burgers, they strive to be the best. </a:t>
            </a:r>
          </a:p>
          <a:p>
            <a:r>
              <a:rPr lang="en-GB" sz="1800" dirty="0"/>
              <a:t>When it comes to services, there is an option for everyone. You can eat in, take away, drive thru or order online. </a:t>
            </a:r>
          </a:p>
          <a:p>
            <a:r>
              <a:rPr lang="en-GB" sz="1800" dirty="0"/>
              <a:t>All these products and services offered to the consumers, makes it hard for the public not to try McDonald’s at least once.</a:t>
            </a:r>
          </a:p>
        </p:txBody>
      </p:sp>
      <p:pic>
        <p:nvPicPr>
          <p:cNvPr id="8" name="Picture 7" descr="A picture containing text, cup, food, snack food&#10;&#10;Description automatically generated">
            <a:extLst>
              <a:ext uri="{FF2B5EF4-FFF2-40B4-BE49-F238E27FC236}">
                <a16:creationId xmlns:a16="http://schemas.microsoft.com/office/drawing/2014/main" id="{C6798D18-E239-4FD5-B653-30BE767518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0464" y="770316"/>
            <a:ext cx="2565029" cy="1784527"/>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sp>
        <p:nvSpPr>
          <p:cNvPr id="18" name="Freeform: Shape 17">
            <a:extLst>
              <a:ext uri="{FF2B5EF4-FFF2-40B4-BE49-F238E27FC236}">
                <a16:creationId xmlns:a16="http://schemas.microsoft.com/office/drawing/2014/main" id="{07062BB1-E215-424E-80C4-7E1CF179A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0301"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B368E167-B2D7-4904-BB6B-AE0486A2C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295758"/>
            <a:ext cx="1261243" cy="1648694"/>
          </a:xfrm>
          <a:custGeom>
            <a:avLst/>
            <a:gdLst>
              <a:gd name="connsiteX0" fmla="*/ 824347 w 1261243"/>
              <a:gd name="connsiteY0" fmla="*/ 0 h 1648694"/>
              <a:gd name="connsiteX1" fmla="*/ 1145220 w 1261243"/>
              <a:gd name="connsiteY1" fmla="*/ 64781 h 1648694"/>
              <a:gd name="connsiteX2" fmla="*/ 1261243 w 1261243"/>
              <a:gd name="connsiteY2" fmla="*/ 127757 h 1648694"/>
              <a:gd name="connsiteX3" fmla="*/ 1261243 w 1261243"/>
              <a:gd name="connsiteY3" fmla="*/ 1520938 h 1648694"/>
              <a:gd name="connsiteX4" fmla="*/ 1145220 w 1261243"/>
              <a:gd name="connsiteY4" fmla="*/ 1583913 h 1648694"/>
              <a:gd name="connsiteX5" fmla="*/ 824347 w 1261243"/>
              <a:gd name="connsiteY5" fmla="*/ 1648694 h 1648694"/>
              <a:gd name="connsiteX6" fmla="*/ 0 w 1261243"/>
              <a:gd name="connsiteY6" fmla="*/ 824347 h 1648694"/>
              <a:gd name="connsiteX7" fmla="*/ 824347 w 1261243"/>
              <a:gd name="connsiteY7" fmla="*/ 0 h 1648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243" h="1648694">
                <a:moveTo>
                  <a:pt x="824347" y="0"/>
                </a:moveTo>
                <a:cubicBezTo>
                  <a:pt x="938165" y="0"/>
                  <a:pt x="1046596" y="23067"/>
                  <a:pt x="1145220" y="64781"/>
                </a:cubicBezTo>
                <a:lnTo>
                  <a:pt x="1261243" y="127757"/>
                </a:lnTo>
                <a:lnTo>
                  <a:pt x="1261243" y="1520938"/>
                </a:lnTo>
                <a:lnTo>
                  <a:pt x="1145220" y="1583913"/>
                </a:lnTo>
                <a:cubicBezTo>
                  <a:pt x="1046596" y="1625627"/>
                  <a:pt x="938165" y="1648694"/>
                  <a:pt x="824347" y="1648694"/>
                </a:cubicBezTo>
                <a:cubicBezTo>
                  <a:pt x="369073" y="1648694"/>
                  <a:pt x="0" y="1279621"/>
                  <a:pt x="0" y="824347"/>
                </a:cubicBezTo>
                <a:cubicBezTo>
                  <a:pt x="0" y="369073"/>
                  <a:pt x="369073" y="0"/>
                  <a:pt x="824347" y="0"/>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6FD0FBFA-B43E-40C1-A6E4-B8823417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112432" y="4748447"/>
            <a:ext cx="569514" cy="569514"/>
          </a:xfrm>
          <a:prstGeom prst="ellipse">
            <a:avLst/>
          </a:prstGeom>
          <a:noFill/>
          <a:ln w="127000">
            <a:solidFill>
              <a:schemeClr val="accent5">
                <a:alpha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text, snack food&#10;&#10;Description automatically generated">
            <a:extLst>
              <a:ext uri="{FF2B5EF4-FFF2-40B4-BE49-F238E27FC236}">
                <a16:creationId xmlns:a16="http://schemas.microsoft.com/office/drawing/2014/main" id="{E63C828C-6731-478D-AE35-CDC1C8AF004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462220" y="2529520"/>
            <a:ext cx="2565029" cy="1925294"/>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sp>
        <p:nvSpPr>
          <p:cNvPr id="24" name="Freeform: Shape 23">
            <a:extLst>
              <a:ext uri="{FF2B5EF4-FFF2-40B4-BE49-F238E27FC236}">
                <a16:creationId xmlns:a16="http://schemas.microsoft.com/office/drawing/2014/main" id="{70A21480-D93D-46BE-9A94-B5A80469D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3E49524-66B4-4DB0-AD09-DC8B9874E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98354" y="6039059"/>
            <a:ext cx="1978348" cy="818941"/>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E5EBF8F5-ABE5-4029-A8FC-4E32622D70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36562" flipH="1">
            <a:off x="3441866" y="5166681"/>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2505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4">
            <a:extLst>
              <a:ext uri="{FF2B5EF4-FFF2-40B4-BE49-F238E27FC236}">
                <a16:creationId xmlns:a16="http://schemas.microsoft.com/office/drawing/2014/main" id="{B9651FA3-B4A1-4E98-9B71-4CF820877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784BA3-E635-4D11-931D-21A778DD3285}"/>
              </a:ext>
            </a:extLst>
          </p:cNvPr>
          <p:cNvSpPr>
            <a:spLocks noGrp="1"/>
          </p:cNvSpPr>
          <p:nvPr>
            <p:ph type="ctrTitle"/>
          </p:nvPr>
        </p:nvSpPr>
        <p:spPr>
          <a:xfrm>
            <a:off x="589975" y="753626"/>
            <a:ext cx="5334930" cy="959537"/>
          </a:xfrm>
        </p:spPr>
        <p:txBody>
          <a:bodyPr>
            <a:normAutofit/>
          </a:bodyPr>
          <a:lstStyle/>
          <a:p>
            <a:r>
              <a:rPr lang="en-GB" b="1"/>
              <a:t>Marketing mix</a:t>
            </a:r>
          </a:p>
        </p:txBody>
      </p:sp>
      <p:sp>
        <p:nvSpPr>
          <p:cNvPr id="30" name="Freeform: Shape 16">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1" name="Freeform: Shape 1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3994"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10" name="Picture 9" descr="A picture containing text, sky, outdoor, sign&#10;&#10;Description automatically generated">
            <a:extLst>
              <a:ext uri="{FF2B5EF4-FFF2-40B4-BE49-F238E27FC236}">
                <a16:creationId xmlns:a16="http://schemas.microsoft.com/office/drawing/2014/main" id="{D7CD8852-0E3E-4660-9EA2-45C9EEAF8B5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p:blipFill>
        <p:spPr>
          <a:xfrm>
            <a:off x="9105417" y="2525442"/>
            <a:ext cx="2496608" cy="249660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2" name="Freeform: Shape 2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22">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24">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2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Subtitle 5">
            <a:extLst>
              <a:ext uri="{FF2B5EF4-FFF2-40B4-BE49-F238E27FC236}">
                <a16:creationId xmlns:a16="http://schemas.microsoft.com/office/drawing/2014/main" id="{6356A621-D5F9-42AE-9CB1-628D4D3BC3B0}"/>
              </a:ext>
            </a:extLst>
          </p:cNvPr>
          <p:cNvSpPr>
            <a:spLocks noGrp="1"/>
          </p:cNvSpPr>
          <p:nvPr>
            <p:ph type="subTitle" idx="1"/>
          </p:nvPr>
        </p:nvSpPr>
        <p:spPr>
          <a:xfrm>
            <a:off x="0" y="2525442"/>
            <a:ext cx="9144000" cy="1655762"/>
          </a:xfrm>
        </p:spPr>
        <p:txBody>
          <a:bodyPr>
            <a:normAutofit fontScale="92500" lnSpcReduction="20000"/>
          </a:bodyPr>
          <a:lstStyle/>
          <a:p>
            <a:pPr algn="l"/>
            <a:r>
              <a:rPr lang="en-GB" dirty="0"/>
              <a:t>McDonalds’s marketing mix it has at base the product, the price, place and promotion. </a:t>
            </a:r>
          </a:p>
          <a:p>
            <a:pPr algn="l"/>
            <a:r>
              <a:rPr lang="en-GB" dirty="0"/>
              <a:t>As a franchise it dictates the way the business should be conducted and that all locations are selling the same quality all the time, with different prices, considering the location.(</a:t>
            </a:r>
            <a:r>
              <a:rPr lang="en-GB" i="0" dirty="0">
                <a:solidFill>
                  <a:srgbClr val="444444"/>
                </a:solidFill>
                <a:effectLst/>
              </a:rPr>
              <a:t>Switzerland - $6.80 for a Big Mac</a:t>
            </a:r>
            <a:r>
              <a:rPr lang="en-GB" b="0" i="0" dirty="0">
                <a:solidFill>
                  <a:srgbClr val="444444"/>
                </a:solidFill>
                <a:effectLst/>
              </a:rPr>
              <a:t>) vs South Africa ($2.63)</a:t>
            </a:r>
          </a:p>
          <a:p>
            <a:pPr algn="l"/>
            <a:endParaRPr lang="en-GB" dirty="0"/>
          </a:p>
        </p:txBody>
      </p:sp>
    </p:spTree>
    <p:extLst>
      <p:ext uri="{BB962C8B-B14F-4D97-AF65-F5344CB8AC3E}">
        <p14:creationId xmlns:p14="http://schemas.microsoft.com/office/powerpoint/2010/main" val="3870658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2EA73A68-63F4-4DB1-9407-CF5566EBB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text, sky, outdoor, sign&#10;&#10;Description automatically generated">
            <a:extLst>
              <a:ext uri="{FF2B5EF4-FFF2-40B4-BE49-F238E27FC236}">
                <a16:creationId xmlns:a16="http://schemas.microsoft.com/office/drawing/2014/main" id="{92029E28-94C8-46AA-8DD4-52F8CB454B3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p:blipFill>
        <p:spPr>
          <a:xfrm>
            <a:off x="838199" y="2849317"/>
            <a:ext cx="2693459" cy="2693459"/>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5" name="Rectangle 11">
            <a:extLst>
              <a:ext uri="{FF2B5EF4-FFF2-40B4-BE49-F238E27FC236}">
                <a16:creationId xmlns:a16="http://schemas.microsoft.com/office/drawing/2014/main" id="{201871FA-D1AD-45C5-A92E-2CD8A14CB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676" y="370764"/>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Arc 13">
            <a:extLst>
              <a:ext uri="{FF2B5EF4-FFF2-40B4-BE49-F238E27FC236}">
                <a16:creationId xmlns:a16="http://schemas.microsoft.com/office/drawing/2014/main" id="{4F0934E6-E033-40C5-9710-CBBE8BE39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60343" y="193505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DFA736-4605-4E45-A88B-F77C4367219D}"/>
              </a:ext>
            </a:extLst>
          </p:cNvPr>
          <p:cNvSpPr>
            <a:spLocks noGrp="1"/>
          </p:cNvSpPr>
          <p:nvPr>
            <p:ph type="ctrTitle"/>
          </p:nvPr>
        </p:nvSpPr>
        <p:spPr>
          <a:xfrm>
            <a:off x="3691236" y="461717"/>
            <a:ext cx="5452532" cy="1071808"/>
          </a:xfrm>
        </p:spPr>
        <p:txBody>
          <a:bodyPr anchor="b">
            <a:normAutofit/>
          </a:bodyPr>
          <a:lstStyle/>
          <a:p>
            <a:pPr algn="r"/>
            <a:r>
              <a:rPr lang="en-GB" b="1" dirty="0"/>
              <a:t>Consumers</a:t>
            </a:r>
          </a:p>
        </p:txBody>
      </p:sp>
      <p:sp>
        <p:nvSpPr>
          <p:cNvPr id="4" name="Subtitle 2">
            <a:extLst>
              <a:ext uri="{FF2B5EF4-FFF2-40B4-BE49-F238E27FC236}">
                <a16:creationId xmlns:a16="http://schemas.microsoft.com/office/drawing/2014/main" id="{63E688FA-47DA-406E-AC9C-760CE7113D7D}"/>
              </a:ext>
            </a:extLst>
          </p:cNvPr>
          <p:cNvSpPr>
            <a:spLocks noGrp="1"/>
          </p:cNvSpPr>
          <p:nvPr>
            <p:ph type="subTitle" idx="1"/>
          </p:nvPr>
        </p:nvSpPr>
        <p:spPr>
          <a:xfrm>
            <a:off x="4285080" y="3017365"/>
            <a:ext cx="7163969" cy="2221385"/>
          </a:xfrm>
        </p:spPr>
        <p:txBody>
          <a:bodyPr anchor="t">
            <a:normAutofit/>
          </a:bodyPr>
          <a:lstStyle/>
          <a:p>
            <a:pPr algn="r"/>
            <a:r>
              <a:rPr lang="en-GB" dirty="0"/>
              <a:t>As any other business, McDonald’s want to make profit, therefore there are countries were the brand is missing due to political and low level of income/population factors.</a:t>
            </a:r>
          </a:p>
          <a:p>
            <a:pPr algn="r"/>
            <a:r>
              <a:rPr lang="en-GB" dirty="0"/>
              <a:t>McDonald’s cannot be seen in countries like Iran, North Korea or Iceland</a:t>
            </a:r>
            <a:r>
              <a:rPr lang="en-GB" sz="1700" dirty="0"/>
              <a:t>.</a:t>
            </a:r>
          </a:p>
        </p:txBody>
      </p:sp>
    </p:spTree>
    <p:extLst>
      <p:ext uri="{BB962C8B-B14F-4D97-AF65-F5344CB8AC3E}">
        <p14:creationId xmlns:p14="http://schemas.microsoft.com/office/powerpoint/2010/main" val="39027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3">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descr="A picture containing text, sky, outdoor, sign&#10;&#10;Description automatically generated">
            <a:extLst>
              <a:ext uri="{FF2B5EF4-FFF2-40B4-BE49-F238E27FC236}">
                <a16:creationId xmlns:a16="http://schemas.microsoft.com/office/drawing/2014/main" id="{1735AC5B-D3D0-47EC-AB9C-F0D1A000A73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p:blipFill>
        <p:spPr>
          <a:xfrm>
            <a:off x="0" y="503808"/>
            <a:ext cx="5850384" cy="585038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39" name="Arc 25">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0E9F3C-C39B-404D-923C-DDB0BCADCA3B}"/>
              </a:ext>
            </a:extLst>
          </p:cNvPr>
          <p:cNvSpPr>
            <a:spLocks noGrp="1"/>
          </p:cNvSpPr>
          <p:nvPr>
            <p:ph type="ctrTitle"/>
          </p:nvPr>
        </p:nvSpPr>
        <p:spPr>
          <a:xfrm>
            <a:off x="6417732" y="957715"/>
            <a:ext cx="5130798" cy="2750419"/>
          </a:xfrm>
        </p:spPr>
        <p:txBody>
          <a:bodyPr>
            <a:normAutofit/>
          </a:bodyPr>
          <a:lstStyle/>
          <a:p>
            <a:r>
              <a:rPr lang="en-GB"/>
              <a:t>Marketing strategies</a:t>
            </a:r>
          </a:p>
        </p:txBody>
      </p:sp>
      <p:sp>
        <p:nvSpPr>
          <p:cNvPr id="40" name="Oval 27">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Subtitle 8">
            <a:extLst>
              <a:ext uri="{FF2B5EF4-FFF2-40B4-BE49-F238E27FC236}">
                <a16:creationId xmlns:a16="http://schemas.microsoft.com/office/drawing/2014/main" id="{458C6A34-A418-4E65-AADE-B3A693303FFF}"/>
              </a:ext>
            </a:extLst>
          </p:cNvPr>
          <p:cNvSpPr>
            <a:spLocks noGrp="1"/>
          </p:cNvSpPr>
          <p:nvPr>
            <p:ph type="subTitle" idx="1"/>
          </p:nvPr>
        </p:nvSpPr>
        <p:spPr>
          <a:xfrm>
            <a:off x="6417732" y="3800209"/>
            <a:ext cx="5130798" cy="2307022"/>
          </a:xfrm>
        </p:spPr>
        <p:txBody>
          <a:bodyPr>
            <a:normAutofit/>
          </a:bodyPr>
          <a:lstStyle/>
          <a:p>
            <a:r>
              <a:rPr lang="en-GB" sz="2200"/>
              <a:t>McDonald’s uses many promotional marketing techniques as these attract more customers everyday. They are giving people a reason to go to their restaurants. They make their presence as sponsors for different brands and constantly advertise.</a:t>
            </a:r>
          </a:p>
          <a:p>
            <a:endParaRPr lang="en-GB" sz="2200"/>
          </a:p>
        </p:txBody>
      </p:sp>
    </p:spTree>
    <p:extLst>
      <p:ext uri="{BB962C8B-B14F-4D97-AF65-F5344CB8AC3E}">
        <p14:creationId xmlns:p14="http://schemas.microsoft.com/office/powerpoint/2010/main" val="1622466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DF6AA-B857-444A-ACF6-440864389A64}"/>
              </a:ext>
            </a:extLst>
          </p:cNvPr>
          <p:cNvSpPr>
            <a:spLocks noGrp="1"/>
          </p:cNvSpPr>
          <p:nvPr>
            <p:ph type="ctrTitle"/>
          </p:nvPr>
        </p:nvSpPr>
        <p:spPr>
          <a:xfrm>
            <a:off x="6194716" y="739978"/>
            <a:ext cx="5334930" cy="3004145"/>
          </a:xfrm>
        </p:spPr>
        <p:txBody>
          <a:bodyPr>
            <a:normAutofit/>
          </a:bodyPr>
          <a:lstStyle/>
          <a:p>
            <a:r>
              <a:rPr lang="en-GB"/>
              <a:t>Profitability </a:t>
            </a:r>
          </a:p>
        </p:txBody>
      </p:sp>
      <p:sp>
        <p:nvSpPr>
          <p:cNvPr id="3" name="Subtitle 2">
            <a:extLst>
              <a:ext uri="{FF2B5EF4-FFF2-40B4-BE49-F238E27FC236}">
                <a16:creationId xmlns:a16="http://schemas.microsoft.com/office/drawing/2014/main" id="{B9C7C2CD-FE46-4ACC-9B82-3E4C039E9FBA}"/>
              </a:ext>
            </a:extLst>
          </p:cNvPr>
          <p:cNvSpPr>
            <a:spLocks noGrp="1"/>
          </p:cNvSpPr>
          <p:nvPr>
            <p:ph type="subTitle" idx="1"/>
          </p:nvPr>
        </p:nvSpPr>
        <p:spPr>
          <a:xfrm>
            <a:off x="6194715" y="3836197"/>
            <a:ext cx="5334931" cy="2189214"/>
          </a:xfrm>
        </p:spPr>
        <p:txBody>
          <a:bodyPr>
            <a:normAutofit/>
          </a:bodyPr>
          <a:lstStyle/>
          <a:p>
            <a:r>
              <a:rPr lang="en-GB" sz="2200"/>
              <a:t>Even though McDonald’s offer plenty of food for a very good price the company manage to make huge profits.</a:t>
            </a:r>
          </a:p>
          <a:p>
            <a:r>
              <a:rPr lang="en-GB" sz="2200"/>
              <a:t>In 2021 the company made a gross profit of 9.128 billions and a 7.545 billions In net profit.</a:t>
            </a:r>
          </a:p>
        </p:txBody>
      </p:sp>
      <p:sp>
        <p:nvSpPr>
          <p:cNvPr id="24" name="Freeform: Shape 23">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picture containing text, sky, outdoor, sign&#10;&#10;Description automatically generated">
            <a:extLst>
              <a:ext uri="{FF2B5EF4-FFF2-40B4-BE49-F238E27FC236}">
                <a16:creationId xmlns:a16="http://schemas.microsoft.com/office/drawing/2014/main" id="{8E30507B-4FBF-4150-919D-E5C0ED0D3A2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p:blipFill>
        <p:spPr>
          <a:xfrm>
            <a:off x="631841" y="2551307"/>
            <a:ext cx="3225662" cy="3225662"/>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4" name="Freeform: Shape 33">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80127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402</Words>
  <Application>Microsoft Office PowerPoint</Application>
  <PresentationFormat>Widescreen</PresentationFormat>
  <Paragraphs>25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Module: Entrepreneurship, LCBB5001_BIRM  Student name: Corneliu Ovidiu Dinica Student Number:1918442 Lecturer: Vasilios Tavlaridis</vt:lpstr>
      <vt:lpstr>McDonald’s </vt:lpstr>
      <vt:lpstr>Business/Company Overview </vt:lpstr>
      <vt:lpstr> Product and Services </vt:lpstr>
      <vt:lpstr>Marketing mix</vt:lpstr>
      <vt:lpstr>Consumers</vt:lpstr>
      <vt:lpstr>Marketing strategies</vt:lpstr>
      <vt:lpstr>Profitability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Entrepreneurship, LCBB5001_BIRM  Student name: Corneliu Ovidiu Dinica Student Number:1918442 Lecturer: Vasilios Tavlaridis</dc:title>
  <dc:creator>corneliu dinica</dc:creator>
  <cp:lastModifiedBy>corneliu dinica</cp:lastModifiedBy>
  <cp:revision>1</cp:revision>
  <dcterms:created xsi:type="dcterms:W3CDTF">2022-04-13T20:21:37Z</dcterms:created>
  <dcterms:modified xsi:type="dcterms:W3CDTF">2022-04-13T23:17:20Z</dcterms:modified>
</cp:coreProperties>
</file>