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webextensions/webextension1.xml" ContentType="application/vnd.ms-office.webextension+xml"/>
  <Override PartName="/ppt/notesSlides/notesSlide1.xml" ContentType="application/vnd.openxmlformats-officedocument.presentationml.notesSlide+xml"/>
  <Override PartName="/ppt/webextensions/webextension2.xml" ContentType="application/vnd.ms-office.webextension+xml"/>
  <Override PartName="/ppt/webextensions/webextension3.xml" ContentType="application/vnd.ms-office.webextension+xml"/>
  <Override PartName="/ppt/notesSlides/notesSlide2.xml" ContentType="application/vnd.openxmlformats-officedocument.presentationml.notesSlide+xml"/>
  <Override PartName="/ppt/webextensions/webextension4.xml" ContentType="application/vnd.ms-office.webextension+xml"/>
  <Override PartName="/ppt/notesSlides/notesSlide3.xml" ContentType="application/vnd.openxmlformats-officedocument.presentationml.notesSlide+xml"/>
  <Override PartName="/ppt/webextensions/webextension5.xml" ContentType="application/vnd.ms-office.webextension+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1"/>
  </p:sldMasterIdLst>
  <p:notesMasterIdLst>
    <p:notesMasterId r:id="rId24"/>
  </p:notesMasterIdLst>
  <p:sldIdLst>
    <p:sldId id="257" r:id="rId2"/>
    <p:sldId id="258" r:id="rId3"/>
    <p:sldId id="273" r:id="rId4"/>
    <p:sldId id="259" r:id="rId5"/>
    <p:sldId id="274" r:id="rId6"/>
    <p:sldId id="260" r:id="rId7"/>
    <p:sldId id="275" r:id="rId8"/>
    <p:sldId id="261" r:id="rId9"/>
    <p:sldId id="262" r:id="rId10"/>
    <p:sldId id="263" r:id="rId11"/>
    <p:sldId id="276" r:id="rId12"/>
    <p:sldId id="264" r:id="rId13"/>
    <p:sldId id="265" r:id="rId14"/>
    <p:sldId id="266" r:id="rId15"/>
    <p:sldId id="267" r:id="rId16"/>
    <p:sldId id="268" r:id="rId17"/>
    <p:sldId id="269" r:id="rId18"/>
    <p:sldId id="270" r:id="rId19"/>
    <p:sldId id="271" r:id="rId20"/>
    <p:sldId id="277" r:id="rId21"/>
    <p:sldId id="278" r:id="rId22"/>
    <p:sldId id="27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797" autoAdjust="0"/>
    <p:restoredTop sz="96349" autoAdjust="0"/>
  </p:normalViewPr>
  <p:slideViewPr>
    <p:cSldViewPr snapToGrid="0">
      <p:cViewPr varScale="1">
        <p:scale>
          <a:sx n="74" d="100"/>
          <a:sy n="74" d="100"/>
        </p:scale>
        <p:origin x="78" y="7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3A1AB9-9F95-4E3A-82C6-FEC5250EA06B}" type="datetimeFigureOut">
              <a:rPr lang="en-GB" smtClean="0"/>
              <a:t>15/03/2021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978434-3287-49D0-BDBA-DAEB510B9BFA}" type="slidenum">
              <a:rPr lang="en-GB" smtClean="0"/>
              <a:t>‹#›</a:t>
            </a:fld>
            <a:endParaRPr lang="en-GB"/>
          </a:p>
        </p:txBody>
      </p:sp>
    </p:spTree>
    <p:extLst>
      <p:ext uri="{BB962C8B-B14F-4D97-AF65-F5344CB8AC3E}">
        <p14:creationId xmlns:p14="http://schemas.microsoft.com/office/powerpoint/2010/main" val="2737754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https://www.youtube.com/watch?v=AVghzuaeptY&amp;t=3s</a:t>
            </a:r>
          </a:p>
        </p:txBody>
      </p:sp>
      <p:sp>
        <p:nvSpPr>
          <p:cNvPr id="4" name="Slide Number Placeholder 3"/>
          <p:cNvSpPr>
            <a:spLocks noGrp="1"/>
          </p:cNvSpPr>
          <p:nvPr>
            <p:ph type="sldNum" sz="quarter" idx="5"/>
          </p:nvPr>
        </p:nvSpPr>
        <p:spPr/>
        <p:txBody>
          <a:bodyPr/>
          <a:lstStyle/>
          <a:p>
            <a:fld id="{6C978434-3287-49D0-BDBA-DAEB510B9BFA}" type="slidenum">
              <a:rPr lang="en-GB" smtClean="0"/>
              <a:t>5</a:t>
            </a:fld>
            <a:endParaRPr lang="en-GB"/>
          </a:p>
        </p:txBody>
      </p:sp>
    </p:spTree>
    <p:extLst>
      <p:ext uri="{BB962C8B-B14F-4D97-AF65-F5344CB8AC3E}">
        <p14:creationId xmlns:p14="http://schemas.microsoft.com/office/powerpoint/2010/main" val="3551084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https://www.youtube.com/watch?v=caLfKHZ-qak</a:t>
            </a:r>
          </a:p>
        </p:txBody>
      </p:sp>
      <p:sp>
        <p:nvSpPr>
          <p:cNvPr id="4" name="Slide Number Placeholder 3"/>
          <p:cNvSpPr>
            <a:spLocks noGrp="1"/>
          </p:cNvSpPr>
          <p:nvPr>
            <p:ph type="sldNum" sz="quarter" idx="5"/>
          </p:nvPr>
        </p:nvSpPr>
        <p:spPr/>
        <p:txBody>
          <a:bodyPr/>
          <a:lstStyle/>
          <a:p>
            <a:fld id="{6C978434-3287-49D0-BDBA-DAEB510B9BFA}" type="slidenum">
              <a:rPr lang="en-GB" smtClean="0"/>
              <a:t>16</a:t>
            </a:fld>
            <a:endParaRPr lang="en-GB"/>
          </a:p>
        </p:txBody>
      </p:sp>
    </p:spTree>
    <p:extLst>
      <p:ext uri="{BB962C8B-B14F-4D97-AF65-F5344CB8AC3E}">
        <p14:creationId xmlns:p14="http://schemas.microsoft.com/office/powerpoint/2010/main" val="898653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978434-3287-49D0-BDBA-DAEB510B9BFA}" type="slidenum">
              <a:rPr lang="en-GB" smtClean="0"/>
              <a:t>19</a:t>
            </a:fld>
            <a:endParaRPr lang="en-GB"/>
          </a:p>
        </p:txBody>
      </p:sp>
    </p:spTree>
    <p:extLst>
      <p:ext uri="{BB962C8B-B14F-4D97-AF65-F5344CB8AC3E}">
        <p14:creationId xmlns:p14="http://schemas.microsoft.com/office/powerpoint/2010/main" val="2737045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https://www.youtube.com/watch?v=w69sEZgS4sk</a:t>
            </a:r>
          </a:p>
          <a:p>
            <a:endParaRPr lang="en-GB" dirty="0"/>
          </a:p>
        </p:txBody>
      </p:sp>
      <p:sp>
        <p:nvSpPr>
          <p:cNvPr id="4" name="Slide Number Placeholder 3"/>
          <p:cNvSpPr>
            <a:spLocks noGrp="1"/>
          </p:cNvSpPr>
          <p:nvPr>
            <p:ph type="sldNum" sz="quarter" idx="5"/>
          </p:nvPr>
        </p:nvSpPr>
        <p:spPr/>
        <p:txBody>
          <a:bodyPr/>
          <a:lstStyle/>
          <a:p>
            <a:fld id="{6C978434-3287-49D0-BDBA-DAEB510B9BFA}" type="slidenum">
              <a:rPr lang="en-GB" smtClean="0"/>
              <a:t>21</a:t>
            </a:fld>
            <a:endParaRPr lang="en-GB"/>
          </a:p>
        </p:txBody>
      </p:sp>
    </p:spTree>
    <p:extLst>
      <p:ext uri="{BB962C8B-B14F-4D97-AF65-F5344CB8AC3E}">
        <p14:creationId xmlns:p14="http://schemas.microsoft.com/office/powerpoint/2010/main" val="1335281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https://kahoot.it/challenge/03852795?challenge-id=be71960e-42ea-4988-9760-45d69fe28882_1615792946545</a:t>
            </a:r>
          </a:p>
          <a:p>
            <a:endParaRPr lang="en-GB" dirty="0"/>
          </a:p>
          <a:p>
            <a:r>
              <a:rPr lang="en-GB" b="0" i="0" dirty="0">
                <a:solidFill>
                  <a:srgbClr val="333333"/>
                </a:solidFill>
                <a:effectLst/>
                <a:latin typeface="Montserrat"/>
              </a:rPr>
              <a:t>Game PIN: </a:t>
            </a:r>
            <a:r>
              <a:rPr lang="en-GB" b="1" i="0" dirty="0">
                <a:solidFill>
                  <a:srgbClr val="333333"/>
                </a:solidFill>
                <a:effectLst/>
                <a:latin typeface="Montserrat"/>
              </a:rPr>
              <a:t>03852795</a:t>
            </a:r>
          </a:p>
          <a:p>
            <a:endParaRPr lang="en-GB" b="1" i="0" dirty="0">
              <a:solidFill>
                <a:srgbClr val="333333"/>
              </a:solidFill>
              <a:effectLst/>
              <a:latin typeface="Montserrat"/>
            </a:endParaRPr>
          </a:p>
          <a:p>
            <a:endParaRPr lang="en-GB" dirty="0"/>
          </a:p>
        </p:txBody>
      </p:sp>
      <p:sp>
        <p:nvSpPr>
          <p:cNvPr id="4" name="Slide Number Placeholder 3"/>
          <p:cNvSpPr>
            <a:spLocks noGrp="1"/>
          </p:cNvSpPr>
          <p:nvPr>
            <p:ph type="sldNum" sz="quarter" idx="5"/>
          </p:nvPr>
        </p:nvSpPr>
        <p:spPr/>
        <p:txBody>
          <a:bodyPr/>
          <a:lstStyle/>
          <a:p>
            <a:fld id="{6C978434-3287-49D0-BDBA-DAEB510B9BFA}" type="slidenum">
              <a:rPr lang="en-GB" smtClean="0"/>
              <a:t>22</a:t>
            </a:fld>
            <a:endParaRPr lang="en-GB"/>
          </a:p>
        </p:txBody>
      </p:sp>
    </p:spTree>
    <p:extLst>
      <p:ext uri="{BB962C8B-B14F-4D97-AF65-F5344CB8AC3E}">
        <p14:creationId xmlns:p14="http://schemas.microsoft.com/office/powerpoint/2010/main" val="646219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3/15/2021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3/15/2021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3/15/2021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3/15/2021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3/15/2021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1/relationships/webextension" Target="../webextensions/webextension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www.youtube.com/watch?v=AVghzuaeptY&amp;feature=emb_title"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AVghzuaeptY?start=3&amp;feature=oembed" TargetMode="Externa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microsoft.com/office/2011/relationships/webextension" Target="../webextensions/webextension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8" Type="http://schemas.openxmlformats.org/officeDocument/2006/relationships/image" Target="../media/image19.emf"/><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7.emf"/><Relationship Id="rId11" Type="http://schemas.openxmlformats.org/officeDocument/2006/relationships/image" Target="../media/image22.emf"/><Relationship Id="rId5" Type="http://schemas.openxmlformats.org/officeDocument/2006/relationships/image" Target="../media/image16.emf"/><Relationship Id="rId10" Type="http://schemas.openxmlformats.org/officeDocument/2006/relationships/image" Target="../media/image21.png"/><Relationship Id="rId4" Type="http://schemas.openxmlformats.org/officeDocument/2006/relationships/image" Target="../media/image15.emf"/><Relationship Id="rId9" Type="http://schemas.openxmlformats.org/officeDocument/2006/relationships/image" Target="../media/image20.emf"/></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microsoft.com/office/2011/relationships/webextension" Target="../webextensions/webextension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9.xml"/><Relationship Id="rId1" Type="http://schemas.openxmlformats.org/officeDocument/2006/relationships/video" Target="https://www.youtube.com/embed/caLfKHZ-qak?feature=oembed" TargetMode="Externa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microsoft.com/office/2011/relationships/webextension" Target="../webextensions/webextension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microsoft.com/office/2011/relationships/webextension" Target="../webextensions/webextension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6.xml"/><Relationship Id="rId1" Type="http://schemas.openxmlformats.org/officeDocument/2006/relationships/video" Target="https://www.youtube.com/embed/w69sEZgS4sk?feature=oembed" TargetMode="External"/><Relationship Id="rId4" Type="http://schemas.openxmlformats.org/officeDocument/2006/relationships/image" Target="../media/image32.jpeg"/></Relationships>
</file>

<file path=ppt/slides/_rels/slide22.xml.rels><?xml version="1.0" encoding="UTF-8" standalone="yes"?>
<Relationships xmlns="http://schemas.openxmlformats.org/package/2006/relationships"><Relationship Id="rId3" Type="http://schemas.openxmlformats.org/officeDocument/2006/relationships/hyperlink" Target="https://kahoot.it/challenge/03852795?challenge-id=be71960e-42ea-4988-9760-45d69fe28882_1615792946545"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33.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2" y="2686394"/>
            <a:ext cx="4775075" cy="1630907"/>
          </a:xfrm>
        </p:spPr>
        <p:txBody>
          <a:bodyPr>
            <a:normAutofit/>
          </a:bodyPr>
          <a:lstStyle/>
          <a:p>
            <a:r>
              <a:rPr lang="en-US" sz="4400" b="1" dirty="0">
                <a:solidFill>
                  <a:schemeClr val="tx1"/>
                </a:solidFill>
              </a:rPr>
              <a:t>Business Ethics &amp; CSR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542BE76-A182-4977-8AF1-BEED5F23E1CD}"/>
              </a:ext>
            </a:extLst>
          </p:cNvPr>
          <p:cNvPicPr>
            <a:picLocks noChangeAspect="1"/>
          </p:cNvPicPr>
          <p:nvPr/>
        </p:nvPicPr>
        <p:blipFill>
          <a:blip r:embed="rId2"/>
          <a:stretch>
            <a:fillRect/>
          </a:stretch>
        </p:blipFill>
        <p:spPr>
          <a:xfrm>
            <a:off x="228599" y="1408747"/>
            <a:ext cx="7696201" cy="4040505"/>
          </a:xfrm>
          <a:prstGeom prst="rect">
            <a:avLst/>
          </a:prstGeom>
          <a:ln>
            <a:noFill/>
          </a:ln>
          <a:effectLst>
            <a:softEdge rad="112500"/>
          </a:effectLst>
        </p:spPr>
      </p:pic>
      <p:sp>
        <p:nvSpPr>
          <p:cNvPr id="2" name="Title 1">
            <a:extLst>
              <a:ext uri="{FF2B5EF4-FFF2-40B4-BE49-F238E27FC236}">
                <a16:creationId xmlns:a16="http://schemas.microsoft.com/office/drawing/2014/main" id="{AE1BF3DE-CEB4-4334-8AA2-D77A3FDE37FB}"/>
              </a:ext>
            </a:extLst>
          </p:cNvPr>
          <p:cNvSpPr>
            <a:spLocks noGrp="1"/>
          </p:cNvSpPr>
          <p:nvPr>
            <p:ph type="title"/>
          </p:nvPr>
        </p:nvSpPr>
        <p:spPr>
          <a:xfrm>
            <a:off x="8477250" y="603504"/>
            <a:ext cx="3144774" cy="1645920"/>
          </a:xfrm>
          <a:ln w="3810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Session Objectives </a:t>
            </a:r>
          </a:p>
        </p:txBody>
      </p:sp>
      <p:sp>
        <p:nvSpPr>
          <p:cNvPr id="3" name="Content Placeholder 2">
            <a:extLst>
              <a:ext uri="{FF2B5EF4-FFF2-40B4-BE49-F238E27FC236}">
                <a16:creationId xmlns:a16="http://schemas.microsoft.com/office/drawing/2014/main" id="{F13C0144-A1EA-41B6-8938-8433EA9FD826}"/>
              </a:ext>
            </a:extLst>
          </p:cNvPr>
          <p:cNvSpPr>
            <a:spLocks noGrp="1"/>
          </p:cNvSpPr>
          <p:nvPr>
            <p:ph type="body" sz="half" idx="2"/>
          </p:nvPr>
        </p:nvSpPr>
        <p:spPr>
          <a:xfrm>
            <a:off x="8477250" y="2386584"/>
            <a:ext cx="3144774" cy="3511296"/>
          </a:xfrm>
        </p:spPr>
        <p:txBody>
          <a:bodyPr>
            <a:normAutofit/>
          </a:bodyPr>
          <a:lstStyle/>
          <a:p>
            <a:r>
              <a:rPr lang="en-GB" b="1" dirty="0"/>
              <a:t>Purpose of this session is to:</a:t>
            </a:r>
          </a:p>
          <a:p>
            <a:pPr lvl="1"/>
            <a:r>
              <a:rPr lang="en-GB" sz="1800" dirty="0"/>
              <a:t>Define what Ethics &amp; CSR is.</a:t>
            </a:r>
          </a:p>
          <a:p>
            <a:pPr lvl="1"/>
            <a:r>
              <a:rPr lang="en-GB" sz="1800" dirty="0"/>
              <a:t>Appreciate Ethical Standards</a:t>
            </a:r>
          </a:p>
          <a:p>
            <a:pPr lvl="1"/>
            <a:r>
              <a:rPr lang="en-GB" sz="1800" dirty="0"/>
              <a:t>Link Ethics &amp; CSR</a:t>
            </a:r>
          </a:p>
          <a:p>
            <a:pPr lvl="1"/>
            <a:r>
              <a:rPr lang="en-GB" sz="1800" dirty="0"/>
              <a:t>Consider how to act Ethically</a:t>
            </a:r>
          </a:p>
        </p:txBody>
      </p:sp>
    </p:spTree>
    <p:extLst>
      <p:ext uri="{BB962C8B-B14F-4D97-AF65-F5344CB8AC3E}">
        <p14:creationId xmlns:p14="http://schemas.microsoft.com/office/powerpoint/2010/main" val="378313013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2" name="Add-in 1" title="Poll Everywhere">
                <a:extLst>
                  <a:ext uri="{FF2B5EF4-FFF2-40B4-BE49-F238E27FC236}">
                    <a16:creationId xmlns:a16="http://schemas.microsoft.com/office/drawing/2014/main" id="{CD32EA59-D60B-401E-B456-71369D2B5FA9}"/>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2" name="Add-in 1" title="Poll Everywhere">
                <a:extLst>
                  <a:ext uri="{FF2B5EF4-FFF2-40B4-BE49-F238E27FC236}">
                    <a16:creationId xmlns:a16="http://schemas.microsoft.com/office/drawing/2014/main" id="{CD32EA59-D60B-401E-B456-71369D2B5FA9}"/>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151731699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CF6B2-DD2B-4A6F-852E-4D1B4726E52C}"/>
              </a:ext>
            </a:extLst>
          </p:cNvPr>
          <p:cNvSpPr>
            <a:spLocks noGrp="1"/>
          </p:cNvSpPr>
          <p:nvPr>
            <p:ph type="title"/>
          </p:nvPr>
        </p:nvSpPr>
        <p:spPr>
          <a:xfrm>
            <a:off x="1066800" y="642594"/>
            <a:ext cx="10058400" cy="1371600"/>
          </a:xfrm>
          <a:ln w="38100"/>
        </p:spPr>
        <p:style>
          <a:lnRef idx="2">
            <a:schemeClr val="accent2"/>
          </a:lnRef>
          <a:fillRef idx="1">
            <a:schemeClr val="lt1"/>
          </a:fillRef>
          <a:effectRef idx="0">
            <a:schemeClr val="accent2"/>
          </a:effectRef>
          <a:fontRef idx="minor">
            <a:schemeClr val="dk1"/>
          </a:fontRef>
        </p:style>
        <p:txBody>
          <a:bodyPr anchor="ctr">
            <a:normAutofit/>
          </a:bodyPr>
          <a:lstStyle/>
          <a:p>
            <a:pPr algn="ctr"/>
            <a:r>
              <a:rPr lang="en-GB" b="1" dirty="0">
                <a:solidFill>
                  <a:schemeClr val="tx1">
                    <a:lumMod val="85000"/>
                    <a:lumOff val="15000"/>
                  </a:schemeClr>
                </a:solidFill>
              </a:rPr>
              <a:t>What is Ethics? </a:t>
            </a:r>
          </a:p>
        </p:txBody>
      </p:sp>
      <p:sp>
        <p:nvSpPr>
          <p:cNvPr id="10" name="Content Placeholder 3">
            <a:extLst>
              <a:ext uri="{FF2B5EF4-FFF2-40B4-BE49-F238E27FC236}">
                <a16:creationId xmlns:a16="http://schemas.microsoft.com/office/drawing/2014/main" id="{23E4AEB8-D54B-4570-A9BB-247DE6C6A764}"/>
              </a:ext>
            </a:extLst>
          </p:cNvPr>
          <p:cNvSpPr>
            <a:spLocks noGrp="1"/>
          </p:cNvSpPr>
          <p:nvPr>
            <p:ph sz="half" idx="1"/>
          </p:nvPr>
        </p:nvSpPr>
        <p:spPr>
          <a:xfrm>
            <a:off x="1066800" y="2451464"/>
            <a:ext cx="4663440" cy="3749040"/>
          </a:xfrm>
        </p:spPr>
        <p:style>
          <a:lnRef idx="2">
            <a:schemeClr val="accent2"/>
          </a:lnRef>
          <a:fillRef idx="1">
            <a:schemeClr val="lt1"/>
          </a:fillRef>
          <a:effectRef idx="0">
            <a:schemeClr val="accent2"/>
          </a:effectRef>
          <a:fontRef idx="minor">
            <a:schemeClr val="dk1"/>
          </a:fontRef>
        </p:style>
        <p:txBody>
          <a:bodyPr>
            <a:normAutofit/>
          </a:bodyPr>
          <a:lstStyle/>
          <a:p>
            <a:r>
              <a:rPr lang="en-GB" b="1" dirty="0"/>
              <a:t>Ethics are moral guidelines which govern good behaviour.</a:t>
            </a:r>
          </a:p>
          <a:p>
            <a:pPr marL="0" indent="0">
              <a:buNone/>
            </a:pPr>
            <a:endParaRPr lang="en-GB" b="1" dirty="0"/>
          </a:p>
          <a:p>
            <a:r>
              <a:rPr lang="en-GB" b="1" dirty="0"/>
              <a:t>So behaving ethically is doing what is morally right -  the principal of right and wrong.</a:t>
            </a:r>
          </a:p>
          <a:p>
            <a:pPr marL="0" indent="0">
              <a:buNone/>
            </a:pPr>
            <a:endParaRPr lang="en-GB" b="1" dirty="0"/>
          </a:p>
          <a:p>
            <a:r>
              <a:rPr lang="en-GB" b="1" dirty="0"/>
              <a:t>Behaving ethically in business is widely regarded as good business practice.</a:t>
            </a:r>
          </a:p>
          <a:p>
            <a:endParaRPr lang="en-US" dirty="0"/>
          </a:p>
        </p:txBody>
      </p:sp>
      <p:pic>
        <p:nvPicPr>
          <p:cNvPr id="5" name="Content Placeholder 4" descr="A picture containing drawing&#10;&#10;Description automatically generated">
            <a:hlinkClick r:id="rId2"/>
            <a:extLst>
              <a:ext uri="{FF2B5EF4-FFF2-40B4-BE49-F238E27FC236}">
                <a16:creationId xmlns:a16="http://schemas.microsoft.com/office/drawing/2014/main" id="{DCA41CB2-55E7-49AB-B384-351D42EBFD2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47510" y="2484654"/>
            <a:ext cx="4663440" cy="3730752"/>
          </a:xfrm>
          <a:prstGeom prst="rect">
            <a:avLst/>
          </a:prstGeom>
          <a:ln>
            <a:noFill/>
          </a:ln>
          <a:effectLst>
            <a:softEdge rad="112500"/>
          </a:effectLst>
        </p:spPr>
      </p:pic>
    </p:spTree>
    <p:extLst>
      <p:ext uri="{BB962C8B-B14F-4D97-AF65-F5344CB8AC3E}">
        <p14:creationId xmlns:p14="http://schemas.microsoft.com/office/powerpoint/2010/main" val="291047757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anim calcmode="lin" valueType="num">
                                      <p:cBhvr additive="base">
                                        <p:cTn id="13"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anim calcmode="lin" valueType="num">
                                      <p:cBhvr additive="base">
                                        <p:cTn id="19"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A573-8F70-4067-8744-C489923F6CB3}"/>
              </a:ext>
            </a:extLst>
          </p:cNvPr>
          <p:cNvSpPr>
            <a:spLocks noGrp="1"/>
          </p:cNvSpPr>
          <p:nvPr>
            <p:ph type="title"/>
          </p:nvPr>
        </p:nvSpPr>
        <p:spPr>
          <a:ln w="38100"/>
        </p:spPr>
        <p:style>
          <a:lnRef idx="2">
            <a:schemeClr val="accent1"/>
          </a:lnRef>
          <a:fillRef idx="1">
            <a:schemeClr val="lt1"/>
          </a:fillRef>
          <a:effectRef idx="0">
            <a:schemeClr val="accent1"/>
          </a:effectRef>
          <a:fontRef idx="minor">
            <a:schemeClr val="dk1"/>
          </a:fontRef>
        </p:style>
        <p:txBody>
          <a:bodyPr/>
          <a:lstStyle/>
          <a:p>
            <a:pPr algn="ctr"/>
            <a:r>
              <a:rPr lang="en-GB" b="1" dirty="0"/>
              <a:t>The Office – Business Ethics </a:t>
            </a:r>
          </a:p>
        </p:txBody>
      </p:sp>
      <p:pic>
        <p:nvPicPr>
          <p:cNvPr id="4" name="Online Media 3" title="The Office- Business Ethics">
            <a:hlinkClick r:id="" action="ppaction://media"/>
            <a:extLst>
              <a:ext uri="{FF2B5EF4-FFF2-40B4-BE49-F238E27FC236}">
                <a16:creationId xmlns:a16="http://schemas.microsoft.com/office/drawing/2014/main" id="{62BDEA76-6021-4CF9-95DA-E079DCC46C11}"/>
              </a:ext>
            </a:extLst>
          </p:cNvPr>
          <p:cNvPicPr>
            <a:picLocks noGrp="1" noRot="1" noChangeAspect="1"/>
          </p:cNvPicPr>
          <p:nvPr>
            <p:ph idx="1"/>
            <a:videoFile r:link="rId1"/>
          </p:nvPr>
        </p:nvPicPr>
        <p:blipFill>
          <a:blip r:embed="rId4"/>
          <a:stretch>
            <a:fillRect/>
          </a:stretch>
        </p:blipFill>
        <p:spPr>
          <a:xfrm>
            <a:off x="3378200" y="2365719"/>
            <a:ext cx="5132388" cy="3849687"/>
          </a:xfrm>
          <a:prstGeom prst="rect">
            <a:avLst/>
          </a:prstGeom>
        </p:spPr>
      </p:pic>
    </p:spTree>
    <p:extLst>
      <p:ext uri="{BB962C8B-B14F-4D97-AF65-F5344CB8AC3E}">
        <p14:creationId xmlns:p14="http://schemas.microsoft.com/office/powerpoint/2010/main" val="67469785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FE281-A4DF-4FDD-A064-757403BBF4D3}"/>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pPr algn="ctr"/>
            <a:r>
              <a:rPr lang="en-GB" b="1" dirty="0"/>
              <a:t>Ethical Quotes</a:t>
            </a:r>
          </a:p>
        </p:txBody>
      </p:sp>
      <p:pic>
        <p:nvPicPr>
          <p:cNvPr id="4" name="Picture 3">
            <a:extLst>
              <a:ext uri="{FF2B5EF4-FFF2-40B4-BE49-F238E27FC236}">
                <a16:creationId xmlns:a16="http://schemas.microsoft.com/office/drawing/2014/main" id="{1101AC73-0995-47BC-A1EE-7E1EBABAF40C}"/>
              </a:ext>
            </a:extLst>
          </p:cNvPr>
          <p:cNvPicPr>
            <a:picLocks noChangeAspect="1"/>
          </p:cNvPicPr>
          <p:nvPr/>
        </p:nvPicPr>
        <p:blipFill>
          <a:blip r:embed="rId2"/>
          <a:stretch>
            <a:fillRect/>
          </a:stretch>
        </p:blipFill>
        <p:spPr>
          <a:xfrm>
            <a:off x="465908" y="2062086"/>
            <a:ext cx="3684757" cy="1894358"/>
          </a:xfrm>
          <a:prstGeom prst="rect">
            <a:avLst/>
          </a:prstGeom>
          <a:ln>
            <a:noFill/>
          </a:ln>
          <a:effectLst>
            <a:softEdge rad="112500"/>
          </a:effectLst>
        </p:spPr>
      </p:pic>
      <p:grpSp>
        <p:nvGrpSpPr>
          <p:cNvPr id="8" name="Group 7">
            <a:extLst>
              <a:ext uri="{FF2B5EF4-FFF2-40B4-BE49-F238E27FC236}">
                <a16:creationId xmlns:a16="http://schemas.microsoft.com/office/drawing/2014/main" id="{28BEF63E-0D9B-4D86-9BBF-C3D03814A7B4}"/>
              </a:ext>
            </a:extLst>
          </p:cNvPr>
          <p:cNvGrpSpPr/>
          <p:nvPr/>
        </p:nvGrpSpPr>
        <p:grpSpPr>
          <a:xfrm>
            <a:off x="4525818" y="2216727"/>
            <a:ext cx="3140363" cy="3998679"/>
            <a:chOff x="8410285" y="2462414"/>
            <a:chExt cx="2260953" cy="3166223"/>
          </a:xfrm>
        </p:grpSpPr>
        <p:pic>
          <p:nvPicPr>
            <p:cNvPr id="6" name="Picture 5" descr="A person in a suit and tie&#10;&#10;Description automatically generated">
              <a:extLst>
                <a:ext uri="{FF2B5EF4-FFF2-40B4-BE49-F238E27FC236}">
                  <a16:creationId xmlns:a16="http://schemas.microsoft.com/office/drawing/2014/main" id="{0BE6B8CE-6E17-4F82-B0C2-80FB60B7C9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10285" y="2462414"/>
              <a:ext cx="2260953" cy="1499985"/>
            </a:xfrm>
            <a:prstGeom prst="rect">
              <a:avLst/>
            </a:prstGeom>
            <a:ln>
              <a:noFill/>
            </a:ln>
            <a:effectLst>
              <a:softEdge rad="112500"/>
            </a:effectLst>
          </p:spPr>
          <p:style>
            <a:lnRef idx="2">
              <a:schemeClr val="dk1"/>
            </a:lnRef>
            <a:fillRef idx="1">
              <a:schemeClr val="lt1"/>
            </a:fillRef>
            <a:effectRef idx="0">
              <a:schemeClr val="dk1"/>
            </a:effectRef>
            <a:fontRef idx="minor">
              <a:schemeClr val="dk1"/>
            </a:fontRef>
          </p:style>
        </p:pic>
        <p:sp>
          <p:nvSpPr>
            <p:cNvPr id="7" name="TextBox 6">
              <a:extLst>
                <a:ext uri="{FF2B5EF4-FFF2-40B4-BE49-F238E27FC236}">
                  <a16:creationId xmlns:a16="http://schemas.microsoft.com/office/drawing/2014/main" id="{D49A9B34-CB32-4242-BC0D-933C67E489E4}"/>
                </a:ext>
              </a:extLst>
            </p:cNvPr>
            <p:cNvSpPr txBox="1"/>
            <p:nvPr/>
          </p:nvSpPr>
          <p:spPr>
            <a:xfrm>
              <a:off x="8410285" y="4105143"/>
              <a:ext cx="2260953" cy="1523494"/>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500" dirty="0"/>
                <a:t>Wynton Marsalis</a:t>
              </a:r>
            </a:p>
            <a:p>
              <a:pPr algn="ctr"/>
              <a:endParaRPr lang="en-GB" dirty="0"/>
            </a:p>
            <a:p>
              <a:pPr algn="ctr"/>
              <a:r>
                <a:rPr lang="en-GB" sz="2000" b="1" i="1" dirty="0"/>
                <a:t>“Ethics Are More Important than Laws”</a:t>
              </a:r>
            </a:p>
          </p:txBody>
        </p:sp>
      </p:grpSp>
      <p:pic>
        <p:nvPicPr>
          <p:cNvPr id="5" name="Picture 4">
            <a:extLst>
              <a:ext uri="{FF2B5EF4-FFF2-40B4-BE49-F238E27FC236}">
                <a16:creationId xmlns:a16="http://schemas.microsoft.com/office/drawing/2014/main" id="{35C4C121-7E35-49D1-8156-D8CA24803ECE}"/>
              </a:ext>
            </a:extLst>
          </p:cNvPr>
          <p:cNvPicPr>
            <a:picLocks noChangeAspect="1"/>
          </p:cNvPicPr>
          <p:nvPr/>
        </p:nvPicPr>
        <p:blipFill>
          <a:blip r:embed="rId4"/>
          <a:stretch>
            <a:fillRect/>
          </a:stretch>
        </p:blipFill>
        <p:spPr>
          <a:xfrm>
            <a:off x="465908" y="4321048"/>
            <a:ext cx="3876826" cy="1894358"/>
          </a:xfrm>
          <a:prstGeom prst="rect">
            <a:avLst/>
          </a:prstGeom>
          <a:ln>
            <a:noFill/>
          </a:ln>
          <a:effectLst>
            <a:softEdge rad="112500"/>
          </a:effectLst>
        </p:spPr>
      </p:pic>
      <p:pic>
        <p:nvPicPr>
          <p:cNvPr id="10" name="Picture 9">
            <a:extLst>
              <a:ext uri="{FF2B5EF4-FFF2-40B4-BE49-F238E27FC236}">
                <a16:creationId xmlns:a16="http://schemas.microsoft.com/office/drawing/2014/main" id="{21B19A54-EF36-4E67-A766-13AABDEBBE47}"/>
              </a:ext>
            </a:extLst>
          </p:cNvPr>
          <p:cNvPicPr>
            <a:picLocks noChangeAspect="1"/>
          </p:cNvPicPr>
          <p:nvPr/>
        </p:nvPicPr>
        <p:blipFill>
          <a:blip r:embed="rId5"/>
          <a:stretch>
            <a:fillRect/>
          </a:stretch>
        </p:blipFill>
        <p:spPr>
          <a:xfrm>
            <a:off x="7823137" y="3300549"/>
            <a:ext cx="3944629" cy="1988614"/>
          </a:xfrm>
          <a:prstGeom prst="rect">
            <a:avLst/>
          </a:prstGeom>
          <a:ln>
            <a:noFill/>
          </a:ln>
          <a:effectLst>
            <a:softEdge rad="112500"/>
          </a:effectLst>
        </p:spPr>
      </p:pic>
    </p:spTree>
    <p:extLst>
      <p:ext uri="{BB962C8B-B14F-4D97-AF65-F5344CB8AC3E}">
        <p14:creationId xmlns:p14="http://schemas.microsoft.com/office/powerpoint/2010/main" val="361917690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2" name="Add-in 1" title="Poll Everywhere">
                <a:extLst>
                  <a:ext uri="{FF2B5EF4-FFF2-40B4-BE49-F238E27FC236}">
                    <a16:creationId xmlns:a16="http://schemas.microsoft.com/office/drawing/2014/main" id="{5C7F6346-3E6D-47DA-9768-5DC4FE4A280E}"/>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2" name="Add-in 1" title="Poll Everywhere">
                <a:extLst>
                  <a:ext uri="{FF2B5EF4-FFF2-40B4-BE49-F238E27FC236}">
                    <a16:creationId xmlns:a16="http://schemas.microsoft.com/office/drawing/2014/main" id="{5C7F6346-3E6D-47DA-9768-5DC4FE4A280E}"/>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180539346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759E6-9120-4CD5-AAFD-52EC32A0EF09}"/>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pPr algn="ctr"/>
            <a:r>
              <a:rPr lang="en-GB" b="1" dirty="0"/>
              <a:t>Ethical Standards </a:t>
            </a:r>
          </a:p>
        </p:txBody>
      </p:sp>
      <p:sp>
        <p:nvSpPr>
          <p:cNvPr id="3" name="Content Placeholder 2">
            <a:extLst>
              <a:ext uri="{FF2B5EF4-FFF2-40B4-BE49-F238E27FC236}">
                <a16:creationId xmlns:a16="http://schemas.microsoft.com/office/drawing/2014/main" id="{79D8D555-9492-4DFE-A11C-9DC840C6BDD3}"/>
              </a:ext>
            </a:extLst>
          </p:cNvPr>
          <p:cNvSpPr>
            <a:spLocks noGrp="1"/>
          </p:cNvSpPr>
          <p:nvPr>
            <p:ph idx="1"/>
          </p:nvPr>
        </p:nvSpPr>
        <p:spPr>
          <a:xfrm>
            <a:off x="1066800" y="2103120"/>
            <a:ext cx="10058400" cy="4390044"/>
          </a:xfrm>
        </p:spPr>
        <p:txBody>
          <a:bodyPr>
            <a:normAutofit/>
          </a:bodyPr>
          <a:lstStyle/>
          <a:p>
            <a:r>
              <a:rPr lang="en-GB" sz="1800" dirty="0"/>
              <a:t>Some might say that </a:t>
            </a:r>
            <a:r>
              <a:rPr lang="en-GB" sz="1800" b="1" dirty="0"/>
              <a:t>Ethics</a:t>
            </a:r>
            <a:r>
              <a:rPr lang="en-GB" sz="1800" dirty="0"/>
              <a:t> is the difference between </a:t>
            </a:r>
            <a:r>
              <a:rPr lang="en-GB" sz="1800" b="1" dirty="0"/>
              <a:t>right</a:t>
            </a:r>
            <a:r>
              <a:rPr lang="en-GB" sz="1800" dirty="0"/>
              <a:t> and </a:t>
            </a:r>
            <a:r>
              <a:rPr lang="en-GB" sz="1800" b="1" dirty="0"/>
              <a:t>wrong</a:t>
            </a:r>
            <a:r>
              <a:rPr lang="en-GB" sz="1800" dirty="0"/>
              <a:t> ?</a:t>
            </a:r>
          </a:p>
          <a:p>
            <a:pPr marL="0" indent="0">
              <a:buNone/>
            </a:pPr>
            <a:endParaRPr lang="en-GB" sz="800" dirty="0"/>
          </a:p>
          <a:p>
            <a:r>
              <a:rPr lang="en-GB" sz="1800" dirty="0"/>
              <a:t>Ethical principles and standards in business:</a:t>
            </a:r>
          </a:p>
          <a:p>
            <a:pPr lvl="1"/>
            <a:r>
              <a:rPr lang="en-GB" sz="1800" dirty="0"/>
              <a:t>Define acceptable conduct in business</a:t>
            </a:r>
          </a:p>
          <a:p>
            <a:pPr lvl="1"/>
            <a:r>
              <a:rPr lang="en-GB" sz="1800" dirty="0"/>
              <a:t>Should underpin how management make decisions</a:t>
            </a:r>
          </a:p>
          <a:p>
            <a:pPr marL="274320" lvl="1" indent="0">
              <a:buNone/>
            </a:pPr>
            <a:endParaRPr lang="en-GB" sz="800" dirty="0"/>
          </a:p>
          <a:p>
            <a:r>
              <a:rPr lang="en-GB" sz="1800" dirty="0"/>
              <a:t>An important distinction to remember is that behaving ethically is not quite the same thing as behaving lawfully:</a:t>
            </a:r>
          </a:p>
          <a:p>
            <a:pPr lvl="1"/>
            <a:r>
              <a:rPr lang="en-GB" sz="1800" b="1" dirty="0"/>
              <a:t>Ethics</a:t>
            </a:r>
            <a:r>
              <a:rPr lang="en-GB" sz="1800" dirty="0"/>
              <a:t> are about what is right and what is wrong</a:t>
            </a:r>
          </a:p>
          <a:p>
            <a:pPr lvl="1"/>
            <a:r>
              <a:rPr lang="en-GB" sz="1800" b="1" dirty="0"/>
              <a:t>Law </a:t>
            </a:r>
            <a:r>
              <a:rPr lang="en-GB" sz="1800" dirty="0"/>
              <a:t>is about what is lawful and what is unlawful</a:t>
            </a:r>
          </a:p>
          <a:p>
            <a:pPr marL="274320" lvl="1" indent="0">
              <a:buNone/>
            </a:pPr>
            <a:endParaRPr lang="en-GB" sz="800" dirty="0"/>
          </a:p>
          <a:p>
            <a:r>
              <a:rPr lang="en-GB" sz="1800" dirty="0"/>
              <a:t>An ethical decision is one that is </a:t>
            </a:r>
            <a:r>
              <a:rPr lang="en-GB" sz="1800" b="1" dirty="0"/>
              <a:t>both legal</a:t>
            </a:r>
            <a:r>
              <a:rPr lang="en-GB" sz="1800" dirty="0"/>
              <a:t> and </a:t>
            </a:r>
            <a:r>
              <a:rPr lang="en-GB" sz="1800" b="1" dirty="0"/>
              <a:t>meets the shared ethical standards</a:t>
            </a:r>
            <a:r>
              <a:rPr lang="en-GB" sz="1800" dirty="0"/>
              <a:t> of the community.</a:t>
            </a:r>
          </a:p>
          <a:p>
            <a:endParaRPr lang="en-GB" sz="1800" b="1" dirty="0"/>
          </a:p>
          <a:p>
            <a:endParaRPr lang="en-GB" sz="1800" b="1" dirty="0"/>
          </a:p>
        </p:txBody>
      </p:sp>
    </p:spTree>
    <p:extLst>
      <p:ext uri="{BB962C8B-B14F-4D97-AF65-F5344CB8AC3E}">
        <p14:creationId xmlns:p14="http://schemas.microsoft.com/office/powerpoint/2010/main" val="395653308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 calcmode="lin" valueType="num">
                                      <p:cBhvr additive="base">
                                        <p:cTn id="4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87410-0CF0-4BFA-A8BE-96E4E27CD749}"/>
              </a:ext>
            </a:extLst>
          </p:cNvPr>
          <p:cNvSpPr>
            <a:spLocks noGrp="1"/>
          </p:cNvSpPr>
          <p:nvPr>
            <p:ph type="title"/>
          </p:nvPr>
        </p:nvSpPr>
        <p:spPr>
          <a:xfrm>
            <a:off x="8477250" y="603504"/>
            <a:ext cx="3144774" cy="1068542"/>
          </a:xfrm>
          <a:ln w="38100"/>
        </p:spPr>
        <p:style>
          <a:lnRef idx="2">
            <a:schemeClr val="accent2"/>
          </a:lnRef>
          <a:fillRef idx="1">
            <a:schemeClr val="lt1"/>
          </a:fillRef>
          <a:effectRef idx="0">
            <a:schemeClr val="accent2"/>
          </a:effectRef>
          <a:fontRef idx="minor">
            <a:schemeClr val="dk1"/>
          </a:fontRef>
        </p:style>
        <p:txBody>
          <a:bodyPr anchor="ctr">
            <a:normAutofit/>
          </a:bodyPr>
          <a:lstStyle/>
          <a:p>
            <a:pPr algn="ctr"/>
            <a:r>
              <a:rPr lang="en-GB" b="1" dirty="0"/>
              <a:t>Ethical or Not</a:t>
            </a:r>
          </a:p>
        </p:txBody>
      </p:sp>
      <p:sp>
        <p:nvSpPr>
          <p:cNvPr id="3" name="Content Placeholder 2">
            <a:extLst>
              <a:ext uri="{FF2B5EF4-FFF2-40B4-BE49-F238E27FC236}">
                <a16:creationId xmlns:a16="http://schemas.microsoft.com/office/drawing/2014/main" id="{A11F8414-F04F-40D1-827B-0CDF4C181071}"/>
              </a:ext>
            </a:extLst>
          </p:cNvPr>
          <p:cNvSpPr>
            <a:spLocks noGrp="1"/>
          </p:cNvSpPr>
          <p:nvPr>
            <p:ph type="body" sz="half" idx="2"/>
          </p:nvPr>
        </p:nvSpPr>
        <p:spPr>
          <a:xfrm>
            <a:off x="8477250" y="2386584"/>
            <a:ext cx="3144774" cy="3511296"/>
          </a:xfrm>
        </p:spPr>
        <p:txBody>
          <a:bodyPr>
            <a:normAutofit/>
          </a:bodyPr>
          <a:lstStyle/>
          <a:p>
            <a:pPr marL="0" indent="0" algn="ctr">
              <a:buNone/>
            </a:pPr>
            <a:r>
              <a:rPr lang="en-GB" b="1" dirty="0"/>
              <a:t>Review the following images and consider (using your own moral standpoint)  if it is “Right “ or “Wrong” for an international organisation to use such images as part of their marketing strategies?</a:t>
            </a:r>
          </a:p>
        </p:txBody>
      </p:sp>
      <p:pic>
        <p:nvPicPr>
          <p:cNvPr id="2050" name="Picture 2" descr="Tips For Communicating Workplace Ethics">
            <a:extLst>
              <a:ext uri="{FF2B5EF4-FFF2-40B4-BE49-F238E27FC236}">
                <a16:creationId xmlns:a16="http://schemas.microsoft.com/office/drawing/2014/main" id="{0227E025-DF12-4BE1-88A0-B9FA7A8CE9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976" y="1049523"/>
            <a:ext cx="6835775" cy="456070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445877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057702-2877-4C65-90AB-5D3AB7858827}"/>
              </a:ext>
            </a:extLst>
          </p:cNvPr>
          <p:cNvPicPr>
            <a:picLocks noChangeAspect="1"/>
          </p:cNvPicPr>
          <p:nvPr/>
        </p:nvPicPr>
        <p:blipFill rotWithShape="1">
          <a:blip r:embed="rId2"/>
          <a:srcRect l="22571" t="22264" r="41628" b="36227"/>
          <a:stretch/>
        </p:blipFill>
        <p:spPr>
          <a:xfrm>
            <a:off x="488320" y="593906"/>
            <a:ext cx="2630875" cy="17157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a:extLst>
              <a:ext uri="{FF2B5EF4-FFF2-40B4-BE49-F238E27FC236}">
                <a16:creationId xmlns:a16="http://schemas.microsoft.com/office/drawing/2014/main" id="{3300E055-3169-4D96-BA38-A406041AD00C}"/>
              </a:ext>
            </a:extLst>
          </p:cNvPr>
          <p:cNvPicPr>
            <a:picLocks noChangeAspect="1"/>
          </p:cNvPicPr>
          <p:nvPr/>
        </p:nvPicPr>
        <p:blipFill rotWithShape="1">
          <a:blip r:embed="rId3"/>
          <a:srcRect l="22641" t="42264" r="49269" b="26037"/>
          <a:stretch/>
        </p:blipFill>
        <p:spPr>
          <a:xfrm>
            <a:off x="3454420" y="618899"/>
            <a:ext cx="2703047" cy="17157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a:extLst>
              <a:ext uri="{FF2B5EF4-FFF2-40B4-BE49-F238E27FC236}">
                <a16:creationId xmlns:a16="http://schemas.microsoft.com/office/drawing/2014/main" id="{E1ACEDA3-3FA8-46EB-9002-280EF8C4C1D9}"/>
              </a:ext>
            </a:extLst>
          </p:cNvPr>
          <p:cNvPicPr>
            <a:picLocks noChangeAspect="1"/>
          </p:cNvPicPr>
          <p:nvPr/>
        </p:nvPicPr>
        <p:blipFill>
          <a:blip r:embed="rId4"/>
          <a:stretch>
            <a:fillRect/>
          </a:stretch>
        </p:blipFill>
        <p:spPr>
          <a:xfrm>
            <a:off x="6590206" y="633808"/>
            <a:ext cx="2124242" cy="17008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1BF7C373-CA69-4C0B-A8A3-DA56A5A60979}"/>
              </a:ext>
            </a:extLst>
          </p:cNvPr>
          <p:cNvPicPr>
            <a:picLocks noChangeAspect="1"/>
          </p:cNvPicPr>
          <p:nvPr/>
        </p:nvPicPr>
        <p:blipFill>
          <a:blip r:embed="rId5"/>
          <a:stretch>
            <a:fillRect/>
          </a:stretch>
        </p:blipFill>
        <p:spPr>
          <a:xfrm>
            <a:off x="9590666" y="2907538"/>
            <a:ext cx="2124229" cy="29716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BB97DEF3-8042-4334-93F6-3C82BDF88F0E}"/>
              </a:ext>
            </a:extLst>
          </p:cNvPr>
          <p:cNvPicPr>
            <a:picLocks noChangeAspect="1"/>
          </p:cNvPicPr>
          <p:nvPr/>
        </p:nvPicPr>
        <p:blipFill>
          <a:blip r:embed="rId6"/>
          <a:stretch>
            <a:fillRect/>
          </a:stretch>
        </p:blipFill>
        <p:spPr>
          <a:xfrm>
            <a:off x="514314" y="2651992"/>
            <a:ext cx="2977316" cy="14240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B1048BD3-B4E4-48F8-A338-B5996721D388}"/>
              </a:ext>
            </a:extLst>
          </p:cNvPr>
          <p:cNvPicPr>
            <a:picLocks noChangeAspect="1"/>
          </p:cNvPicPr>
          <p:nvPr/>
        </p:nvPicPr>
        <p:blipFill rotWithShape="1">
          <a:blip r:embed="rId7"/>
          <a:srcRect l="13726" t="23774" r="34976" b="29811"/>
          <a:stretch/>
        </p:blipFill>
        <p:spPr>
          <a:xfrm>
            <a:off x="3727877" y="2639016"/>
            <a:ext cx="3104273" cy="15799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4C0997E1-6BAF-4A0D-B80E-1D5F03269FBE}"/>
              </a:ext>
            </a:extLst>
          </p:cNvPr>
          <p:cNvPicPr>
            <a:picLocks noChangeAspect="1"/>
          </p:cNvPicPr>
          <p:nvPr/>
        </p:nvPicPr>
        <p:blipFill>
          <a:blip r:embed="rId8"/>
          <a:stretch>
            <a:fillRect/>
          </a:stretch>
        </p:blipFill>
        <p:spPr>
          <a:xfrm>
            <a:off x="561003" y="4429802"/>
            <a:ext cx="2485507" cy="17008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0AF88C4E-D80F-4837-84F6-A6802D5B3FF5}"/>
              </a:ext>
            </a:extLst>
          </p:cNvPr>
          <p:cNvPicPr>
            <a:picLocks noChangeAspect="1"/>
          </p:cNvPicPr>
          <p:nvPr/>
        </p:nvPicPr>
        <p:blipFill>
          <a:blip r:embed="rId9"/>
          <a:stretch>
            <a:fillRect/>
          </a:stretch>
        </p:blipFill>
        <p:spPr>
          <a:xfrm>
            <a:off x="9147187" y="694372"/>
            <a:ext cx="2567708" cy="16600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a:extLst>
              <a:ext uri="{FF2B5EF4-FFF2-40B4-BE49-F238E27FC236}">
                <a16:creationId xmlns:a16="http://schemas.microsoft.com/office/drawing/2014/main" id="{D79AAC98-CB7F-45CF-91F1-700F749E274C}"/>
              </a:ext>
            </a:extLst>
          </p:cNvPr>
          <p:cNvPicPr>
            <a:picLocks noChangeAspect="1"/>
          </p:cNvPicPr>
          <p:nvPr/>
        </p:nvPicPr>
        <p:blipFill rotWithShape="1">
          <a:blip r:embed="rId10"/>
          <a:srcRect l="21863" t="31321" r="50000" b="28176"/>
          <a:stretch/>
        </p:blipFill>
        <p:spPr>
          <a:xfrm>
            <a:off x="3491630" y="4393384"/>
            <a:ext cx="2337821" cy="18929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4DBA36BD-BFB6-48FA-9058-DB1EDBEDBA87}"/>
              </a:ext>
            </a:extLst>
          </p:cNvPr>
          <p:cNvPicPr>
            <a:picLocks noChangeAspect="1"/>
          </p:cNvPicPr>
          <p:nvPr/>
        </p:nvPicPr>
        <p:blipFill>
          <a:blip r:embed="rId11"/>
          <a:stretch>
            <a:fillRect/>
          </a:stretch>
        </p:blipFill>
        <p:spPr>
          <a:xfrm>
            <a:off x="7143679" y="2597692"/>
            <a:ext cx="2124242" cy="17192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15" name="Group 14">
            <a:extLst>
              <a:ext uri="{FF2B5EF4-FFF2-40B4-BE49-F238E27FC236}">
                <a16:creationId xmlns:a16="http://schemas.microsoft.com/office/drawing/2014/main" id="{F9C13778-7452-4604-8DEC-1D614EC8F9A9}"/>
              </a:ext>
            </a:extLst>
          </p:cNvPr>
          <p:cNvGrpSpPr/>
          <p:nvPr/>
        </p:nvGrpSpPr>
        <p:grpSpPr>
          <a:xfrm>
            <a:off x="6362551" y="4579914"/>
            <a:ext cx="2855335" cy="1815970"/>
            <a:chOff x="6362551" y="4579914"/>
            <a:chExt cx="2855335" cy="1815970"/>
          </a:xfrm>
        </p:grpSpPr>
        <p:pic>
          <p:nvPicPr>
            <p:cNvPr id="13" name="Picture 12">
              <a:extLst>
                <a:ext uri="{FF2B5EF4-FFF2-40B4-BE49-F238E27FC236}">
                  <a16:creationId xmlns:a16="http://schemas.microsoft.com/office/drawing/2014/main" id="{472056B8-83AD-4161-B4F8-CF239FA6CE0E}"/>
                </a:ext>
              </a:extLst>
            </p:cNvPr>
            <p:cNvPicPr>
              <a:picLocks noChangeAspect="1"/>
            </p:cNvPicPr>
            <p:nvPr/>
          </p:nvPicPr>
          <p:blipFill>
            <a:blip r:embed="rId12"/>
            <a:stretch>
              <a:fillRect/>
            </a:stretch>
          </p:blipFill>
          <p:spPr>
            <a:xfrm>
              <a:off x="6362551" y="4579914"/>
              <a:ext cx="2855335" cy="18159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Star: 5 Points 13">
              <a:extLst>
                <a:ext uri="{FF2B5EF4-FFF2-40B4-BE49-F238E27FC236}">
                  <a16:creationId xmlns:a16="http://schemas.microsoft.com/office/drawing/2014/main" id="{4E0F7DCC-5DA2-4094-94A4-534706E5EB2E}"/>
                </a:ext>
              </a:extLst>
            </p:cNvPr>
            <p:cNvSpPr/>
            <p:nvPr/>
          </p:nvSpPr>
          <p:spPr>
            <a:xfrm>
              <a:off x="7121986" y="4909358"/>
              <a:ext cx="767777" cy="647080"/>
            </a:xfrm>
            <a:prstGeom prst="star5">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70129225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 calcmode="lin" valueType="num">
                                      <p:cBhvr additive="base">
                                        <p:cTn id="49" dur="500" fill="hold"/>
                                        <p:tgtEl>
                                          <p:spTgt spid="5"/>
                                        </p:tgtEl>
                                        <p:attrNameLst>
                                          <p:attrName>ppt_x</p:attrName>
                                        </p:attrNameLst>
                                      </p:cBhvr>
                                      <p:tavLst>
                                        <p:tav tm="0">
                                          <p:val>
                                            <p:strVal val="#ppt_x"/>
                                          </p:val>
                                        </p:tav>
                                        <p:tav tm="100000">
                                          <p:val>
                                            <p:strVal val="#ppt_x"/>
                                          </p:val>
                                        </p:tav>
                                      </p:tavLst>
                                    </p:anim>
                                    <p:anim calcmode="lin" valueType="num">
                                      <p:cBhvr additive="base">
                                        <p:cTn id="5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8"/>
                                        </p:tgtEl>
                                        <p:attrNameLst>
                                          <p:attrName>style.visibility</p:attrName>
                                        </p:attrNameLst>
                                      </p:cBhvr>
                                      <p:to>
                                        <p:strVal val="visible"/>
                                      </p:to>
                                    </p:set>
                                    <p:anim calcmode="lin" valueType="num">
                                      <p:cBhvr additive="base">
                                        <p:cTn id="55" dur="500" fill="hold"/>
                                        <p:tgtEl>
                                          <p:spTgt spid="8"/>
                                        </p:tgtEl>
                                        <p:attrNameLst>
                                          <p:attrName>ppt_x</p:attrName>
                                        </p:attrNameLst>
                                      </p:cBhvr>
                                      <p:tavLst>
                                        <p:tav tm="0">
                                          <p:val>
                                            <p:strVal val="#ppt_x"/>
                                          </p:val>
                                        </p:tav>
                                        <p:tav tm="100000">
                                          <p:val>
                                            <p:strVal val="#ppt_x"/>
                                          </p:val>
                                        </p:tav>
                                      </p:tavLst>
                                    </p:anim>
                                    <p:anim calcmode="lin" valueType="num">
                                      <p:cBhvr additive="base">
                                        <p:cTn id="5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0"/>
                                        </p:tgtEl>
                                        <p:attrNameLst>
                                          <p:attrName>style.visibility</p:attrName>
                                        </p:attrNameLst>
                                      </p:cBhvr>
                                      <p:to>
                                        <p:strVal val="visible"/>
                                      </p:to>
                                    </p:set>
                                    <p:anim calcmode="lin" valueType="num">
                                      <p:cBhvr additive="base">
                                        <p:cTn id="61" dur="500" fill="hold"/>
                                        <p:tgtEl>
                                          <p:spTgt spid="10"/>
                                        </p:tgtEl>
                                        <p:attrNameLst>
                                          <p:attrName>ppt_x</p:attrName>
                                        </p:attrNameLst>
                                      </p:cBhvr>
                                      <p:tavLst>
                                        <p:tav tm="0">
                                          <p:val>
                                            <p:strVal val="#ppt_x"/>
                                          </p:val>
                                        </p:tav>
                                        <p:tav tm="100000">
                                          <p:val>
                                            <p:strVal val="#ppt_x"/>
                                          </p:val>
                                        </p:tav>
                                      </p:tavLst>
                                    </p:anim>
                                    <p:anim calcmode="lin" valueType="num">
                                      <p:cBhvr additive="base">
                                        <p:cTn id="6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5"/>
                                        </p:tgtEl>
                                        <p:attrNameLst>
                                          <p:attrName>style.visibility</p:attrName>
                                        </p:attrNameLst>
                                      </p:cBhvr>
                                      <p:to>
                                        <p:strVal val="visible"/>
                                      </p:to>
                                    </p:set>
                                    <p:anim calcmode="lin" valueType="num">
                                      <p:cBhvr additive="base">
                                        <p:cTn id="67" dur="500" fill="hold"/>
                                        <p:tgtEl>
                                          <p:spTgt spid="15"/>
                                        </p:tgtEl>
                                        <p:attrNameLst>
                                          <p:attrName>ppt_x</p:attrName>
                                        </p:attrNameLst>
                                      </p:cBhvr>
                                      <p:tavLst>
                                        <p:tav tm="0">
                                          <p:val>
                                            <p:strVal val="#ppt_x"/>
                                          </p:val>
                                        </p:tav>
                                        <p:tav tm="100000">
                                          <p:val>
                                            <p:strVal val="#ppt_x"/>
                                          </p:val>
                                        </p:tav>
                                      </p:tavLst>
                                    </p:anim>
                                    <p:anim calcmode="lin" valueType="num">
                                      <p:cBhvr additive="base">
                                        <p:cTn id="6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2" name="Add-in 1" title="Poll Everywhere">
                <a:extLst>
                  <a:ext uri="{FF2B5EF4-FFF2-40B4-BE49-F238E27FC236}">
                    <a16:creationId xmlns:a16="http://schemas.microsoft.com/office/drawing/2014/main" id="{285CA72A-C805-4F17-8B71-7F6DFCED7FD6}"/>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2" name="Add-in 1" title="Poll Everywhere">
                <a:extLst>
                  <a:ext uri="{FF2B5EF4-FFF2-40B4-BE49-F238E27FC236}">
                    <a16:creationId xmlns:a16="http://schemas.microsoft.com/office/drawing/2014/main" id="{285CA72A-C805-4F17-8B71-7F6DFCED7FD6}"/>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248266639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EAEF80A-7785-4D16-AA5C-1431850BCA14}"/>
              </a:ext>
            </a:extLst>
          </p:cNvPr>
          <p:cNvSpPr/>
          <p:nvPr/>
        </p:nvSpPr>
        <p:spPr>
          <a:xfrm>
            <a:off x="5218545" y="4066462"/>
            <a:ext cx="6096000" cy="1631216"/>
          </a:xfrm>
          <a:prstGeom prst="rect">
            <a:avLst/>
          </a:prstGeom>
          <a:ln w="38100"/>
        </p:spPr>
        <p:style>
          <a:lnRef idx="2">
            <a:schemeClr val="accent1"/>
          </a:lnRef>
          <a:fillRef idx="1">
            <a:schemeClr val="lt1"/>
          </a:fillRef>
          <a:effectRef idx="0">
            <a:schemeClr val="accent1"/>
          </a:effectRef>
          <a:fontRef idx="minor">
            <a:schemeClr val="dk1"/>
          </a:fontRef>
        </p:style>
        <p:txBody>
          <a:bodyPr>
            <a:spAutoFit/>
          </a:bodyPr>
          <a:lstStyle/>
          <a:p>
            <a:pPr algn="ctr"/>
            <a:r>
              <a:rPr lang="en-GB" sz="2500" b="1" dirty="0">
                <a:latin typeface="Arial" panose="020B0604020202020204" pitchFamily="34" charset="0"/>
              </a:rPr>
              <a:t>“</a:t>
            </a:r>
            <a:r>
              <a:rPr lang="en-GB" sz="2500" b="1" i="1" dirty="0">
                <a:latin typeface="Arial" panose="020B0604020202020204" pitchFamily="34" charset="0"/>
              </a:rPr>
              <a:t>United </a:t>
            </a:r>
            <a:r>
              <a:rPr lang="en-GB" sz="2500" b="1" i="1" dirty="0" err="1">
                <a:latin typeface="Arial" panose="020B0604020202020204" pitchFamily="34" charset="0"/>
              </a:rPr>
              <a:t>Colors</a:t>
            </a:r>
            <a:r>
              <a:rPr lang="en-GB" sz="2500" b="1" i="1" dirty="0">
                <a:latin typeface="Arial" panose="020B0604020202020204" pitchFamily="34" charset="0"/>
              </a:rPr>
              <a:t> of Benetton is an international retailer of fun, casual, brightly coloured clothes for women, men and children”.</a:t>
            </a:r>
            <a:endParaRPr lang="en-GB" sz="2500" b="1" i="1" dirty="0"/>
          </a:p>
        </p:txBody>
      </p:sp>
      <p:pic>
        <p:nvPicPr>
          <p:cNvPr id="6" name="Picture 5" descr="A picture containing drawing&#10;&#10;Description automatically generated">
            <a:extLst>
              <a:ext uri="{FF2B5EF4-FFF2-40B4-BE49-F238E27FC236}">
                <a16:creationId xmlns:a16="http://schemas.microsoft.com/office/drawing/2014/main" id="{B054B6A5-FAAF-4E73-9AA4-A01503EE10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8217" y="1021863"/>
            <a:ext cx="4689908" cy="25768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8421395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17D78-101D-45B3-BD58-A3B41570B021}"/>
              </a:ext>
            </a:extLst>
          </p:cNvPr>
          <p:cNvSpPr>
            <a:spLocks noGrp="1"/>
          </p:cNvSpPr>
          <p:nvPr>
            <p:ph type="title"/>
          </p:nvPr>
        </p:nvSpPr>
        <p:spPr>
          <a:xfrm>
            <a:off x="8458200" y="607392"/>
            <a:ext cx="3161963" cy="1645920"/>
          </a:xfrm>
          <a:ln w="38100"/>
        </p:spPr>
        <p:style>
          <a:lnRef idx="2">
            <a:schemeClr val="accent2"/>
          </a:lnRef>
          <a:fillRef idx="1">
            <a:schemeClr val="lt1"/>
          </a:fillRef>
          <a:effectRef idx="0">
            <a:schemeClr val="accent2"/>
          </a:effectRef>
          <a:fontRef idx="minor">
            <a:schemeClr val="dk1"/>
          </a:fontRef>
        </p:style>
        <p:txBody>
          <a:bodyPr anchor="ctr">
            <a:normAutofit/>
          </a:bodyPr>
          <a:lstStyle/>
          <a:p>
            <a:pPr algn="r"/>
            <a:r>
              <a:rPr lang="en-GB" b="1" dirty="0"/>
              <a:t>Ethical Issues </a:t>
            </a:r>
          </a:p>
        </p:txBody>
      </p:sp>
      <p:sp>
        <p:nvSpPr>
          <p:cNvPr id="3" name="Content Placeholder 2">
            <a:extLst>
              <a:ext uri="{FF2B5EF4-FFF2-40B4-BE49-F238E27FC236}">
                <a16:creationId xmlns:a16="http://schemas.microsoft.com/office/drawing/2014/main" id="{B72443DE-6353-4A78-A32E-D682719833E1}"/>
              </a:ext>
            </a:extLst>
          </p:cNvPr>
          <p:cNvSpPr>
            <a:spLocks noGrp="1"/>
          </p:cNvSpPr>
          <p:nvPr>
            <p:ph idx="1"/>
          </p:nvPr>
        </p:nvSpPr>
        <p:spPr>
          <a:xfrm>
            <a:off x="714375" y="285749"/>
            <a:ext cx="6858000" cy="5964925"/>
          </a:xfrm>
        </p:spPr>
        <p:txBody>
          <a:bodyPr>
            <a:noAutofit/>
          </a:bodyPr>
          <a:lstStyle/>
          <a:p>
            <a:r>
              <a:rPr lang="en-GB" sz="2100" b="1" dirty="0"/>
              <a:t>Businesses face ethical issues and decisions almost every day – in some industries the issues are very significant. For example:</a:t>
            </a:r>
          </a:p>
          <a:p>
            <a:pPr lvl="1"/>
            <a:r>
              <a:rPr lang="en-GB" sz="2100" dirty="0"/>
              <a:t>Should businesses profit from problem gambling?</a:t>
            </a:r>
          </a:p>
          <a:p>
            <a:pPr marL="274320" lvl="1" indent="0">
              <a:buNone/>
            </a:pPr>
            <a:endParaRPr lang="en-GB" sz="2100" dirty="0"/>
          </a:p>
          <a:p>
            <a:pPr lvl="1"/>
            <a:r>
              <a:rPr lang="en-GB" sz="2100" dirty="0"/>
              <a:t>Should supermarkets sell lager cheaper than bottled water?</a:t>
            </a:r>
          </a:p>
          <a:p>
            <a:pPr marL="274320" lvl="1" indent="0">
              <a:buNone/>
            </a:pPr>
            <a:endParaRPr lang="en-GB" sz="2100" dirty="0"/>
          </a:p>
          <a:p>
            <a:pPr lvl="1"/>
            <a:r>
              <a:rPr lang="en-GB" sz="2100" dirty="0"/>
              <a:t>Is ethical shopping a luxury we can't afford?</a:t>
            </a:r>
          </a:p>
          <a:p>
            <a:pPr marL="274320" lvl="1" indent="0">
              <a:buNone/>
            </a:pPr>
            <a:endParaRPr lang="en-GB" sz="2100" dirty="0"/>
          </a:p>
          <a:p>
            <a:pPr lvl="1"/>
            <a:r>
              <a:rPr lang="en-GB" sz="2100" dirty="0"/>
              <a:t>Should fashion retailers use suppliers who don't pay a living wage?</a:t>
            </a:r>
          </a:p>
          <a:p>
            <a:pPr marL="274320" lvl="1" indent="0">
              <a:buNone/>
            </a:pPr>
            <a:endParaRPr lang="en-GB" sz="2100" dirty="0"/>
          </a:p>
          <a:p>
            <a:pPr lvl="1"/>
            <a:r>
              <a:rPr lang="en-GB" sz="2100" dirty="0"/>
              <a:t>Should supermarkets dispose of out-of-date groceries or give them to food banks?</a:t>
            </a:r>
          </a:p>
          <a:p>
            <a:endParaRPr lang="en-GB" sz="2100" dirty="0"/>
          </a:p>
        </p:txBody>
      </p:sp>
      <p:pic>
        <p:nvPicPr>
          <p:cNvPr id="3076" name="Picture 4" descr="5 Key Principles of Business Ethics">
            <a:extLst>
              <a:ext uri="{FF2B5EF4-FFF2-40B4-BE49-F238E27FC236}">
                <a16:creationId xmlns:a16="http://schemas.microsoft.com/office/drawing/2014/main" id="{1A762497-643D-4658-A517-F9335660EC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0745" y="2889637"/>
            <a:ext cx="3374529" cy="247293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594089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6B536-C67F-4845-A716-C85110055068}"/>
              </a:ext>
            </a:extLst>
          </p:cNvPr>
          <p:cNvSpPr>
            <a:spLocks noGrp="1"/>
          </p:cNvSpPr>
          <p:nvPr>
            <p:ph type="title"/>
          </p:nvPr>
        </p:nvSpPr>
        <p:spPr>
          <a:xfrm>
            <a:off x="1066800" y="596414"/>
            <a:ext cx="10058400" cy="1371600"/>
          </a:xfrm>
          <a:ln w="38100"/>
        </p:spPr>
        <p:style>
          <a:lnRef idx="2">
            <a:schemeClr val="accent2"/>
          </a:lnRef>
          <a:fillRef idx="1">
            <a:schemeClr val="lt1"/>
          </a:fillRef>
          <a:effectRef idx="0">
            <a:schemeClr val="accent2"/>
          </a:effectRef>
          <a:fontRef idx="minor">
            <a:schemeClr val="dk1"/>
          </a:fontRef>
        </p:style>
        <p:txBody>
          <a:bodyPr>
            <a:normAutofit fontScale="90000"/>
          </a:bodyPr>
          <a:lstStyle/>
          <a:p>
            <a:pPr algn="ctr"/>
            <a:br>
              <a:rPr lang="en-GB" b="1" dirty="0"/>
            </a:br>
            <a:r>
              <a:rPr lang="en-GB" b="1" dirty="0">
                <a:solidFill>
                  <a:schemeClr val="tx1"/>
                </a:solidFill>
              </a:rPr>
              <a:t> </a:t>
            </a:r>
            <a:r>
              <a:rPr lang="en-GB" sz="4000" b="1" dirty="0">
                <a:solidFill>
                  <a:schemeClr val="tx1"/>
                </a:solidFill>
              </a:rPr>
              <a:t>"Fat Cats and Dirty Rats"</a:t>
            </a:r>
            <a:br>
              <a:rPr lang="en-GB" sz="4000" dirty="0">
                <a:solidFill>
                  <a:srgbClr val="FF0000"/>
                </a:solidFill>
              </a:rPr>
            </a:br>
            <a:endParaRPr lang="en-GB" dirty="0"/>
          </a:p>
        </p:txBody>
      </p:sp>
      <p:sp>
        <p:nvSpPr>
          <p:cNvPr id="3" name="Content Placeholder 2">
            <a:extLst>
              <a:ext uri="{FF2B5EF4-FFF2-40B4-BE49-F238E27FC236}">
                <a16:creationId xmlns:a16="http://schemas.microsoft.com/office/drawing/2014/main" id="{3F74C278-3112-410A-A795-71028078FA49}"/>
              </a:ext>
            </a:extLst>
          </p:cNvPr>
          <p:cNvSpPr>
            <a:spLocks noGrp="1"/>
          </p:cNvSpPr>
          <p:nvPr>
            <p:ph idx="1"/>
          </p:nvPr>
        </p:nvSpPr>
        <p:spPr>
          <a:xfrm>
            <a:off x="1066800" y="2103120"/>
            <a:ext cx="10058400" cy="4353098"/>
          </a:xfrm>
        </p:spPr>
        <p:txBody>
          <a:bodyPr>
            <a:noAutofit/>
          </a:bodyPr>
          <a:lstStyle/>
          <a:p>
            <a:r>
              <a:rPr lang="en-GB" sz="1800" b="1" dirty="0"/>
              <a:t> In 2010 The Guardian reported: </a:t>
            </a:r>
            <a:endParaRPr lang="en-GB" sz="1800" dirty="0"/>
          </a:p>
          <a:p>
            <a:pPr marL="0" indent="0" algn="ctr">
              <a:buNone/>
            </a:pPr>
            <a:r>
              <a:rPr lang="en-GB" sz="1800" b="1" i="1" dirty="0"/>
              <a:t>"Anger over plans by the </a:t>
            </a:r>
            <a:r>
              <a:rPr lang="en-GB" sz="1800" b="1" i="1" u="sng" dirty="0">
                <a:solidFill>
                  <a:srgbClr val="0070C0"/>
                </a:solidFill>
              </a:rPr>
              <a:t>Royal Bank of Scotland</a:t>
            </a:r>
            <a:r>
              <a:rPr lang="en-GB" sz="1800" b="1" i="1" dirty="0"/>
              <a:t> to pay its 22,000 investment bankers £1.3bn of bonuses as the Edinburgh-based bank prepared to report losses of at least £5bn tomorrow".</a:t>
            </a:r>
            <a:endParaRPr lang="en-GB" sz="1800" i="1" dirty="0"/>
          </a:p>
          <a:p>
            <a:r>
              <a:rPr lang="en-GB" sz="1800" b="1" i="1" dirty="0">
                <a:solidFill>
                  <a:srgbClr val="FF0000"/>
                </a:solidFill>
              </a:rPr>
              <a:t>Is it right to pay big bonuses ?</a:t>
            </a:r>
          </a:p>
          <a:p>
            <a:pPr marL="0" indent="0">
              <a:buNone/>
            </a:pPr>
            <a:endParaRPr lang="en-GB" sz="1800" dirty="0">
              <a:solidFill>
                <a:srgbClr val="FF0000"/>
              </a:solidFill>
            </a:endParaRPr>
          </a:p>
          <a:p>
            <a:pPr marL="0" indent="0">
              <a:buNone/>
            </a:pPr>
            <a:r>
              <a:rPr lang="en-GB" sz="1800" b="1" u="sng" dirty="0"/>
              <a:t>Scenario</a:t>
            </a:r>
            <a:endParaRPr lang="en-GB" sz="1800" dirty="0"/>
          </a:p>
          <a:p>
            <a:pPr algn="just"/>
            <a:r>
              <a:rPr lang="en-GB" sz="1800" b="1" dirty="0"/>
              <a:t>Your firm has been asked by BBC Radio Four to join a phone discussion to talk about the argument against big bonuses.  You have 15 minutes before the phone rings to choose who will go on air, and with your colleagues, to work out the best arguments for and against big bonuses so you can present briefly and precisely. </a:t>
            </a:r>
            <a:endParaRPr lang="en-GB" sz="1800" dirty="0"/>
          </a:p>
        </p:txBody>
      </p:sp>
    </p:spTree>
    <p:extLst>
      <p:ext uri="{BB962C8B-B14F-4D97-AF65-F5344CB8AC3E}">
        <p14:creationId xmlns:p14="http://schemas.microsoft.com/office/powerpoint/2010/main" val="120240020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542BE-88A1-4BB8-BA82-265346C76340}"/>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pPr algn="ctr"/>
            <a:r>
              <a:rPr lang="en-GB" b="1" dirty="0"/>
              <a:t>Corporate Social Responsibility (CSR) </a:t>
            </a:r>
          </a:p>
        </p:txBody>
      </p:sp>
      <p:sp>
        <p:nvSpPr>
          <p:cNvPr id="3" name="Content Placeholder 2">
            <a:extLst>
              <a:ext uri="{FF2B5EF4-FFF2-40B4-BE49-F238E27FC236}">
                <a16:creationId xmlns:a16="http://schemas.microsoft.com/office/drawing/2014/main" id="{8C4B6A7D-8437-4654-80A7-BF727370F9C4}"/>
              </a:ext>
            </a:extLst>
          </p:cNvPr>
          <p:cNvSpPr>
            <a:spLocks noGrp="1"/>
          </p:cNvSpPr>
          <p:nvPr>
            <p:ph idx="1"/>
          </p:nvPr>
        </p:nvSpPr>
        <p:spPr>
          <a:xfrm>
            <a:off x="1066800" y="2278604"/>
            <a:ext cx="10058400" cy="3849624"/>
          </a:xfrm>
        </p:spPr>
        <p:txBody>
          <a:bodyPr>
            <a:normAutofit/>
          </a:bodyPr>
          <a:lstStyle/>
          <a:p>
            <a:r>
              <a:rPr lang="en-GB" sz="2000" dirty="0"/>
              <a:t>You will probably note the link between business </a:t>
            </a:r>
            <a:r>
              <a:rPr lang="en-GB" sz="2000" b="1" dirty="0"/>
              <a:t>ethics</a:t>
            </a:r>
            <a:r>
              <a:rPr lang="en-GB" sz="2000" dirty="0"/>
              <a:t> and </a:t>
            </a:r>
            <a:r>
              <a:rPr lang="en-GB" sz="2000" b="1" dirty="0"/>
              <a:t>corporate social responsibility (CSR). </a:t>
            </a:r>
            <a:r>
              <a:rPr lang="en-GB" sz="2000" dirty="0"/>
              <a:t>The two concepts are closely linked:</a:t>
            </a:r>
          </a:p>
          <a:p>
            <a:pPr lvl="1"/>
            <a:r>
              <a:rPr lang="en-GB" sz="2000" dirty="0"/>
              <a:t>A socially responsible firm should be an ethical firm</a:t>
            </a:r>
          </a:p>
          <a:p>
            <a:pPr lvl="1"/>
            <a:r>
              <a:rPr lang="en-GB" sz="2000" dirty="0"/>
              <a:t>An ethical firm should be socially responsible</a:t>
            </a:r>
          </a:p>
          <a:p>
            <a:pPr marL="274320" lvl="1" indent="0">
              <a:buNone/>
            </a:pPr>
            <a:endParaRPr lang="en-GB" sz="2000" dirty="0"/>
          </a:p>
          <a:p>
            <a:r>
              <a:rPr lang="en-GB" sz="2000" dirty="0"/>
              <a:t>However there is also a distinction between the two:</a:t>
            </a:r>
          </a:p>
          <a:p>
            <a:pPr lvl="1"/>
            <a:r>
              <a:rPr lang="en-GB" sz="2000" dirty="0"/>
              <a:t>CSR is about responsibility to all stakeholders and not just shareholders</a:t>
            </a:r>
          </a:p>
          <a:p>
            <a:pPr lvl="1"/>
            <a:r>
              <a:rPr lang="en-GB" sz="2000" dirty="0"/>
              <a:t>Ethics is about </a:t>
            </a:r>
            <a:r>
              <a:rPr lang="en-GB" sz="2000" b="1" dirty="0"/>
              <a:t>morally correct behaviour</a:t>
            </a:r>
            <a:endParaRPr lang="en-GB" sz="2000" dirty="0"/>
          </a:p>
          <a:p>
            <a:endParaRPr lang="en-GB" sz="2000" dirty="0"/>
          </a:p>
        </p:txBody>
      </p:sp>
    </p:spTree>
    <p:extLst>
      <p:ext uri="{BB962C8B-B14F-4D97-AF65-F5344CB8AC3E}">
        <p14:creationId xmlns:p14="http://schemas.microsoft.com/office/powerpoint/2010/main" val="299210103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80D1A-BA90-4A6D-958D-CB6A0FCDF5D1}"/>
              </a:ext>
            </a:extLst>
          </p:cNvPr>
          <p:cNvSpPr>
            <a:spLocks noGrp="1"/>
          </p:cNvSpPr>
          <p:nvPr>
            <p:ph type="title"/>
          </p:nvPr>
        </p:nvSpPr>
        <p:spPr>
          <a:xfrm>
            <a:off x="8477250" y="530167"/>
            <a:ext cx="3144774" cy="743897"/>
          </a:xfrm>
          <a:prstGeom prst="rect">
            <a:avLst/>
          </a:prstGeom>
          <a:ln w="38100"/>
        </p:spPr>
        <p:style>
          <a:lnRef idx="2">
            <a:schemeClr val="accent2"/>
          </a:lnRef>
          <a:fillRef idx="1">
            <a:schemeClr val="lt1"/>
          </a:fillRef>
          <a:effectRef idx="0">
            <a:schemeClr val="accent2"/>
          </a:effectRef>
          <a:fontRef idx="minor">
            <a:schemeClr val="dk1"/>
          </a:fontRef>
        </p:style>
        <p:txBody>
          <a:bodyPr anchor="b">
            <a:normAutofit/>
          </a:bodyPr>
          <a:lstStyle/>
          <a:p>
            <a:pPr algn="ctr"/>
            <a:r>
              <a:rPr lang="en-GB" sz="2000" b="1" dirty="0"/>
              <a:t>"The Unauthorised History of Earth"</a:t>
            </a:r>
            <a:endParaRPr lang="en-GB" sz="2000" dirty="0"/>
          </a:p>
        </p:txBody>
      </p:sp>
      <p:sp>
        <p:nvSpPr>
          <p:cNvPr id="10" name="Text Placeholder 3">
            <a:extLst>
              <a:ext uri="{FF2B5EF4-FFF2-40B4-BE49-F238E27FC236}">
                <a16:creationId xmlns:a16="http://schemas.microsoft.com/office/drawing/2014/main" id="{34D1F949-F881-460C-BBF9-0C52FAAAC9B4}"/>
              </a:ext>
            </a:extLst>
          </p:cNvPr>
          <p:cNvSpPr>
            <a:spLocks noGrp="1"/>
          </p:cNvSpPr>
          <p:nvPr>
            <p:ph type="body" sz="half" idx="2"/>
          </p:nvPr>
        </p:nvSpPr>
        <p:spPr>
          <a:xfrm>
            <a:off x="8477250" y="1413164"/>
            <a:ext cx="3144774" cy="4941454"/>
          </a:xfrm>
        </p:spPr>
        <p:txBody>
          <a:bodyPr>
            <a:normAutofit fontScale="70000" lnSpcReduction="20000"/>
          </a:bodyPr>
          <a:lstStyle/>
          <a:p>
            <a:pPr algn="ctr"/>
            <a:r>
              <a:rPr lang="en-GB" b="1" i="1" dirty="0">
                <a:solidFill>
                  <a:srgbClr val="FF0000"/>
                </a:solidFill>
              </a:rPr>
              <a:t>Watch the following short documentary, and consider the following questions:</a:t>
            </a:r>
          </a:p>
          <a:p>
            <a:r>
              <a:rPr lang="en-GB" b="1" dirty="0"/>
              <a:t>* Is CSR important in this issue? - Why?</a:t>
            </a:r>
            <a:endParaRPr lang="en-GB" dirty="0"/>
          </a:p>
          <a:p>
            <a:r>
              <a:rPr lang="en-GB" b="1" dirty="0"/>
              <a:t>* Where does the SOCIAL aspect of CSR exist in this issue?</a:t>
            </a:r>
            <a:endParaRPr lang="en-GB" dirty="0"/>
          </a:p>
          <a:p>
            <a:r>
              <a:rPr lang="en-GB" b="1" dirty="0"/>
              <a:t>* What is more important PROFIT or the PLANET? - Why?</a:t>
            </a:r>
            <a:endParaRPr lang="en-GB" dirty="0"/>
          </a:p>
          <a:p>
            <a:r>
              <a:rPr lang="en-GB" b="1" dirty="0"/>
              <a:t>* Will history help us change our core business values?</a:t>
            </a:r>
            <a:endParaRPr lang="en-GB" dirty="0"/>
          </a:p>
          <a:p>
            <a:r>
              <a:rPr lang="en-GB" b="1" dirty="0"/>
              <a:t>* Will / Should corporations continue on a path of destruction, moving from one eco-system to the next?</a:t>
            </a:r>
            <a:endParaRPr lang="en-GB" dirty="0"/>
          </a:p>
          <a:p>
            <a:r>
              <a:rPr lang="en-GB" b="1" dirty="0"/>
              <a:t>* In your opinion, why were the general public against the mining within this case study?</a:t>
            </a:r>
            <a:endParaRPr lang="en-GB" dirty="0"/>
          </a:p>
          <a:p>
            <a:r>
              <a:rPr lang="en-GB" b="1" dirty="0"/>
              <a:t>* Who exerts the most pressure on companies to be more Corporately and Socially Responsible?  </a:t>
            </a:r>
            <a:endParaRPr lang="en-GB" dirty="0"/>
          </a:p>
          <a:p>
            <a:r>
              <a:rPr lang="en-GB" b="1" dirty="0"/>
              <a:t>* Is CSR a Threat or an Opportunity for business?</a:t>
            </a:r>
            <a:endParaRPr lang="en-GB" dirty="0"/>
          </a:p>
          <a:p>
            <a:endParaRPr lang="en-US" dirty="0"/>
          </a:p>
        </p:txBody>
      </p:sp>
      <p:pic>
        <p:nvPicPr>
          <p:cNvPr id="6" name="Online Media 5" title="Environmentally Sustainable, Corporate Social Responsibility [HQ]">
            <a:hlinkClick r:id="" action="ppaction://media"/>
            <a:extLst>
              <a:ext uri="{FF2B5EF4-FFF2-40B4-BE49-F238E27FC236}">
                <a16:creationId xmlns:a16="http://schemas.microsoft.com/office/drawing/2014/main" id="{94EFD106-E619-4D03-A402-3609297FDE88}"/>
              </a:ext>
            </a:extLst>
          </p:cNvPr>
          <p:cNvPicPr>
            <a:picLocks noRot="1" noChangeAspect="1"/>
          </p:cNvPicPr>
          <p:nvPr>
            <a:videoFile r:link="rId1"/>
          </p:nvPr>
        </p:nvPicPr>
        <p:blipFill>
          <a:blip r:embed="rId4"/>
          <a:stretch>
            <a:fillRect/>
          </a:stretch>
        </p:blipFill>
        <p:spPr>
          <a:xfrm>
            <a:off x="1638482" y="2105167"/>
            <a:ext cx="4152537" cy="2346183"/>
          </a:xfrm>
          <a:prstGeom prst="rect">
            <a:avLst/>
          </a:prstGeom>
        </p:spPr>
      </p:pic>
    </p:spTree>
    <p:extLst>
      <p:ext uri="{BB962C8B-B14F-4D97-AF65-F5344CB8AC3E}">
        <p14:creationId xmlns:p14="http://schemas.microsoft.com/office/powerpoint/2010/main" val="296618728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anim calcmode="lin" valueType="num">
                                      <p:cBhvr additive="base">
                                        <p:cTn id="1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xEl>
                                              <p:pRg st="3" end="3"/>
                                            </p:txEl>
                                          </p:spTgt>
                                        </p:tgtEl>
                                        <p:attrNameLst>
                                          <p:attrName>style.visibility</p:attrName>
                                        </p:attrNameLst>
                                      </p:cBhvr>
                                      <p:to>
                                        <p:strVal val="visible"/>
                                      </p:to>
                                    </p:set>
                                    <p:anim calcmode="lin" valueType="num">
                                      <p:cBhvr additive="base">
                                        <p:cTn id="25"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xEl>
                                              <p:pRg st="4" end="4"/>
                                            </p:txEl>
                                          </p:spTgt>
                                        </p:tgtEl>
                                        <p:attrNameLst>
                                          <p:attrName>style.visibility</p:attrName>
                                        </p:attrNameLst>
                                      </p:cBhvr>
                                      <p:to>
                                        <p:strVal val="visible"/>
                                      </p:to>
                                    </p:set>
                                    <p:anim calcmode="lin" valueType="num">
                                      <p:cBhvr additive="base">
                                        <p:cTn id="3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xEl>
                                              <p:pRg st="5" end="5"/>
                                            </p:txEl>
                                          </p:spTgt>
                                        </p:tgtEl>
                                        <p:attrNameLst>
                                          <p:attrName>style.visibility</p:attrName>
                                        </p:attrNameLst>
                                      </p:cBhvr>
                                      <p:to>
                                        <p:strVal val="visible"/>
                                      </p:to>
                                    </p:set>
                                    <p:anim calcmode="lin" valueType="num">
                                      <p:cBhvr additive="base">
                                        <p:cTn id="37" dur="500" fill="hold"/>
                                        <p:tgtEl>
                                          <p:spTgt spid="1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xEl>
                                              <p:pRg st="6" end="6"/>
                                            </p:txEl>
                                          </p:spTgt>
                                        </p:tgtEl>
                                        <p:attrNameLst>
                                          <p:attrName>style.visibility</p:attrName>
                                        </p:attrNameLst>
                                      </p:cBhvr>
                                      <p:to>
                                        <p:strVal val="visible"/>
                                      </p:to>
                                    </p:set>
                                    <p:anim calcmode="lin" valueType="num">
                                      <p:cBhvr additive="base">
                                        <p:cTn id="43"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xEl>
                                              <p:pRg st="7" end="7"/>
                                            </p:txEl>
                                          </p:spTgt>
                                        </p:tgtEl>
                                        <p:attrNameLst>
                                          <p:attrName>style.visibility</p:attrName>
                                        </p:attrNameLst>
                                      </p:cBhvr>
                                      <p:to>
                                        <p:strVal val="visible"/>
                                      </p:to>
                                    </p:set>
                                    <p:anim calcmode="lin" valueType="num">
                                      <p:cBhvr additive="base">
                                        <p:cTn id="49" dur="500" fill="hold"/>
                                        <p:tgtEl>
                                          <p:spTgt spid="10">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0">
                                            <p:txEl>
                                              <p:pRg st="8" end="8"/>
                                            </p:txEl>
                                          </p:spTgt>
                                        </p:tgtEl>
                                        <p:attrNameLst>
                                          <p:attrName>style.visibility</p:attrName>
                                        </p:attrNameLst>
                                      </p:cBhvr>
                                      <p:to>
                                        <p:strVal val="visible"/>
                                      </p:to>
                                    </p:set>
                                    <p:anim calcmode="lin" valueType="num">
                                      <p:cBhvr additive="base">
                                        <p:cTn id="55" dur="500" fill="hold"/>
                                        <p:tgtEl>
                                          <p:spTgt spid="10">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0">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 presetClass="mediacall" presetSubtype="0" fill="hold" nodeType="clickEffect">
                                  <p:stCondLst>
                                    <p:cond delay="0"/>
                                  </p:stCondLst>
                                  <p:childTnLst>
                                    <p:cmd type="call" cmd="playFrom(0.0)">
                                      <p:cBhvr>
                                        <p:cTn id="6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61" fill="hold" display="0">
                  <p:stCondLst>
                    <p:cond delay="indefinite"/>
                  </p:stCondLst>
                </p:cTn>
                <p:tgtEl>
                  <p:spTgt spid="6"/>
                </p:tgtEl>
              </p:cMediaNode>
            </p:video>
            <p:seq concurrent="1" nextAc="seek">
              <p:cTn id="62" restart="whenNotActive" fill="hold" evtFilter="cancelBubble" nodeType="interactiveSeq">
                <p:stCondLst>
                  <p:cond evt="onClick" delay="0">
                    <p:tgtEl>
                      <p:spTgt spid="6"/>
                    </p:tgtEl>
                  </p:cond>
                </p:stCondLst>
                <p:endSync evt="end" delay="0">
                  <p:rtn val="all"/>
                </p:endSync>
                <p:childTnLst>
                  <p:par>
                    <p:cTn id="63" fill="hold">
                      <p:stCondLst>
                        <p:cond delay="0"/>
                      </p:stCondLst>
                      <p:childTnLst>
                        <p:par>
                          <p:cTn id="64" fill="hold">
                            <p:stCondLst>
                              <p:cond delay="0"/>
                            </p:stCondLst>
                            <p:childTnLst>
                              <p:par>
                                <p:cTn id="65" presetID="2" presetClass="mediacall" presetSubtype="0" fill="hold" nodeType="clickEffect">
                                  <p:stCondLst>
                                    <p:cond delay="0"/>
                                  </p:stCondLst>
                                  <p:childTnLst>
                                    <p:cmd type="call" cmd="togglePause">
                                      <p:cBhvr>
                                        <p:cTn id="66" dur="1" fill="hold"/>
                                        <p:tgtEl>
                                          <p:spTgt spid="6"/>
                                        </p:tgtEl>
                                      </p:cBhvr>
                                    </p:cmd>
                                  </p:childTnLst>
                                </p:cTn>
                              </p:par>
                            </p:childTnLst>
                          </p:cTn>
                        </p:par>
                      </p:childTnLst>
                    </p:cTn>
                  </p:par>
                </p:childTnLst>
              </p:cTn>
              <p:nextCondLst>
                <p:cond evt="onClick" delay="0">
                  <p:tgtEl>
                    <p:spTgt spid="6"/>
                  </p:tgtEl>
                </p:cond>
              </p:nextCondLst>
            </p:seq>
          </p:childTnLst>
        </p:cTn>
      </p:par>
    </p:tnLst>
    <p:bldLst>
      <p:bldP spid="10"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3" name="Add-in 2" title="Poll Everywhere">
                <a:extLst>
                  <a:ext uri="{FF2B5EF4-FFF2-40B4-BE49-F238E27FC236}">
                    <a16:creationId xmlns:a16="http://schemas.microsoft.com/office/drawing/2014/main" id="{EA4B3B99-790C-4FB2-A1B7-C0E73105EF67}"/>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3" name="Add-in 2" title="Poll Everywhere">
                <a:extLst>
                  <a:ext uri="{FF2B5EF4-FFF2-40B4-BE49-F238E27FC236}">
                    <a16:creationId xmlns:a16="http://schemas.microsoft.com/office/drawing/2014/main" id="{EA4B3B99-790C-4FB2-A1B7-C0E73105EF67}"/>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156322648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FB7C1-4FE7-4575-A9E3-6D4EB72119D8}"/>
              </a:ext>
            </a:extLst>
          </p:cNvPr>
          <p:cNvSpPr>
            <a:spLocks noGrp="1"/>
          </p:cNvSpPr>
          <p:nvPr>
            <p:ph type="title"/>
          </p:nvPr>
        </p:nvSpPr>
        <p:spPr>
          <a:xfrm>
            <a:off x="8477250" y="603504"/>
            <a:ext cx="3144774" cy="1199170"/>
          </a:xfrm>
          <a:ln w="38100"/>
        </p:spPr>
        <p:style>
          <a:lnRef idx="2">
            <a:schemeClr val="accent2"/>
          </a:lnRef>
          <a:fillRef idx="1">
            <a:schemeClr val="lt1"/>
          </a:fillRef>
          <a:effectRef idx="0">
            <a:schemeClr val="accent2"/>
          </a:effectRef>
          <a:fontRef idx="minor">
            <a:schemeClr val="dk1"/>
          </a:fontRef>
        </p:style>
        <p:txBody>
          <a:bodyPr anchor="ctr">
            <a:normAutofit/>
          </a:bodyPr>
          <a:lstStyle/>
          <a:p>
            <a:pPr algn="ctr"/>
            <a:r>
              <a:rPr lang="en-GB" b="1" dirty="0"/>
              <a:t>Acting Ethically</a:t>
            </a:r>
          </a:p>
        </p:txBody>
      </p:sp>
      <p:sp>
        <p:nvSpPr>
          <p:cNvPr id="3" name="Content Placeholder 2">
            <a:extLst>
              <a:ext uri="{FF2B5EF4-FFF2-40B4-BE49-F238E27FC236}">
                <a16:creationId xmlns:a16="http://schemas.microsoft.com/office/drawing/2014/main" id="{FC0243D5-50F2-4E7B-A47F-92B9940C5117}"/>
              </a:ext>
            </a:extLst>
          </p:cNvPr>
          <p:cNvSpPr>
            <a:spLocks noGrp="1"/>
          </p:cNvSpPr>
          <p:nvPr>
            <p:ph type="body" sz="half" idx="2"/>
          </p:nvPr>
        </p:nvSpPr>
        <p:spPr>
          <a:xfrm>
            <a:off x="8477250" y="1915887"/>
            <a:ext cx="3144774" cy="4502330"/>
          </a:xfrm>
        </p:spPr>
        <p:txBody>
          <a:bodyPr>
            <a:noAutofit/>
          </a:bodyPr>
          <a:lstStyle/>
          <a:p>
            <a:pPr marL="285750" indent="-285750">
              <a:lnSpc>
                <a:spcPct val="90000"/>
              </a:lnSpc>
              <a:buFont typeface="Arial" panose="020B0604020202020204" pitchFamily="34" charset="0"/>
              <a:buChar char="•"/>
            </a:pPr>
            <a:r>
              <a:rPr lang="en-GB" sz="1600" dirty="0"/>
              <a:t>A common approach is to implement a </a:t>
            </a:r>
            <a:r>
              <a:rPr lang="en-GB" sz="1600" b="1" dirty="0"/>
              <a:t>code of practice.</a:t>
            </a:r>
          </a:p>
          <a:p>
            <a:pPr marL="285750" indent="-285750">
              <a:lnSpc>
                <a:spcPct val="90000"/>
              </a:lnSpc>
              <a:buFont typeface="Arial" panose="020B0604020202020204" pitchFamily="34" charset="0"/>
              <a:buChar char="•"/>
            </a:pPr>
            <a:r>
              <a:rPr lang="en-GB" sz="1600" dirty="0"/>
              <a:t>Ethical codes are increasingly popular – particularly with larger businesses and cover areas such as:</a:t>
            </a:r>
          </a:p>
          <a:p>
            <a:pPr marL="742950" lvl="1" indent="-285750">
              <a:lnSpc>
                <a:spcPct val="90000"/>
              </a:lnSpc>
              <a:buFont typeface="Wingdings" panose="05000000000000000000" pitchFamily="2" charset="2"/>
              <a:buChar char="Ø"/>
            </a:pPr>
            <a:r>
              <a:rPr lang="en-GB" sz="1600" dirty="0"/>
              <a:t>Corporate social responsibility</a:t>
            </a:r>
          </a:p>
          <a:p>
            <a:pPr marL="742950" lvl="1" indent="-285750">
              <a:lnSpc>
                <a:spcPct val="90000"/>
              </a:lnSpc>
              <a:buFont typeface="Wingdings" panose="05000000000000000000" pitchFamily="2" charset="2"/>
              <a:buChar char="Ø"/>
            </a:pPr>
            <a:r>
              <a:rPr lang="en-GB" sz="1600" dirty="0"/>
              <a:t>Dealings with customers and supply chain</a:t>
            </a:r>
          </a:p>
          <a:p>
            <a:pPr marL="742950" lvl="1" indent="-285750">
              <a:lnSpc>
                <a:spcPct val="90000"/>
              </a:lnSpc>
              <a:buFont typeface="Wingdings" panose="05000000000000000000" pitchFamily="2" charset="2"/>
              <a:buChar char="Ø"/>
            </a:pPr>
            <a:r>
              <a:rPr lang="en-GB" sz="1600" dirty="0"/>
              <a:t>Environmental policy &amp; actions</a:t>
            </a:r>
          </a:p>
          <a:p>
            <a:pPr marL="742950" lvl="1" indent="-285750">
              <a:lnSpc>
                <a:spcPct val="90000"/>
              </a:lnSpc>
              <a:buFont typeface="Wingdings" panose="05000000000000000000" pitchFamily="2" charset="2"/>
              <a:buChar char="Ø"/>
            </a:pPr>
            <a:r>
              <a:rPr lang="en-GB" sz="1600" dirty="0"/>
              <a:t>Rules for personal and corporate integrity</a:t>
            </a:r>
          </a:p>
          <a:p>
            <a:pPr>
              <a:lnSpc>
                <a:spcPct val="90000"/>
              </a:lnSpc>
            </a:pPr>
            <a:endParaRPr lang="en-GB" sz="1600" dirty="0"/>
          </a:p>
        </p:txBody>
      </p:sp>
      <p:pic>
        <p:nvPicPr>
          <p:cNvPr id="4098" name="Picture 2" descr="Ethics in science? - OpenLearn - Open University - S111_P2">
            <a:extLst>
              <a:ext uri="{FF2B5EF4-FFF2-40B4-BE49-F238E27FC236}">
                <a16:creationId xmlns:a16="http://schemas.microsoft.com/office/drawing/2014/main" id="{CA86596C-23C5-4FC5-B853-3358F3434E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9944" y="2297049"/>
            <a:ext cx="5025628" cy="25527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53870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Plastics processors with strong reputations are more likely to attract |  plasticstoday.com">
            <a:extLst>
              <a:ext uri="{FF2B5EF4-FFF2-40B4-BE49-F238E27FC236}">
                <a16:creationId xmlns:a16="http://schemas.microsoft.com/office/drawing/2014/main" id="{65E355F6-2382-4FE1-9886-04E3C01498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28599" y="1427988"/>
            <a:ext cx="7696201" cy="400202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BFA8B2A-D9DE-4440-9107-737CBEDF6F0B}"/>
              </a:ext>
            </a:extLst>
          </p:cNvPr>
          <p:cNvSpPr>
            <a:spLocks noGrp="1"/>
          </p:cNvSpPr>
          <p:nvPr>
            <p:ph type="title"/>
          </p:nvPr>
        </p:nvSpPr>
        <p:spPr>
          <a:xfrm>
            <a:off x="8477250" y="603504"/>
            <a:ext cx="3144774" cy="1645920"/>
          </a:xfrm>
          <a:ln w="38100"/>
        </p:spPr>
        <p:style>
          <a:lnRef idx="2">
            <a:schemeClr val="accent2"/>
          </a:lnRef>
          <a:fillRef idx="1">
            <a:schemeClr val="lt1"/>
          </a:fillRef>
          <a:effectRef idx="0">
            <a:schemeClr val="accent2"/>
          </a:effectRef>
          <a:fontRef idx="minor">
            <a:schemeClr val="dk1"/>
          </a:fontRef>
        </p:style>
        <p:txBody>
          <a:bodyPr anchor="b">
            <a:normAutofit/>
          </a:bodyPr>
          <a:lstStyle/>
          <a:p>
            <a:pPr algn="ctr"/>
            <a:r>
              <a:rPr lang="en-GB" b="1" i="0" dirty="0">
                <a:effectLst/>
              </a:rPr>
              <a:t>Companies with the Best CSR</a:t>
            </a:r>
            <a:endParaRPr lang="en-GB" b="1" dirty="0"/>
          </a:p>
        </p:txBody>
      </p:sp>
      <p:sp>
        <p:nvSpPr>
          <p:cNvPr id="3" name="Content Placeholder 2">
            <a:extLst>
              <a:ext uri="{FF2B5EF4-FFF2-40B4-BE49-F238E27FC236}">
                <a16:creationId xmlns:a16="http://schemas.microsoft.com/office/drawing/2014/main" id="{ED3A4651-8396-43F5-ABB6-0CDDE39999CA}"/>
              </a:ext>
            </a:extLst>
          </p:cNvPr>
          <p:cNvSpPr>
            <a:spLocks noGrp="1"/>
          </p:cNvSpPr>
          <p:nvPr>
            <p:ph type="body" sz="half" idx="2"/>
          </p:nvPr>
        </p:nvSpPr>
        <p:spPr>
          <a:xfrm>
            <a:off x="8477250" y="3077051"/>
            <a:ext cx="3144774" cy="1877506"/>
          </a:xfrm>
        </p:spPr>
        <p:txBody>
          <a:bodyPr>
            <a:normAutofit lnSpcReduction="10000"/>
          </a:bodyPr>
          <a:lstStyle/>
          <a:p>
            <a:pPr marL="0" indent="0" algn="ctr">
              <a:buNone/>
            </a:pPr>
            <a:r>
              <a:rPr lang="en-GB" sz="2200" b="1" dirty="0"/>
              <a:t>Undertake some research to create a </a:t>
            </a:r>
            <a:r>
              <a:rPr lang="en-GB" sz="2200" b="1" i="1" dirty="0">
                <a:solidFill>
                  <a:srgbClr val="FF0000"/>
                </a:solidFill>
              </a:rPr>
              <a:t>Top 5</a:t>
            </a:r>
            <a:r>
              <a:rPr lang="en-GB" sz="2200" b="1" dirty="0">
                <a:solidFill>
                  <a:srgbClr val="FF0000"/>
                </a:solidFill>
              </a:rPr>
              <a:t> </a:t>
            </a:r>
            <a:r>
              <a:rPr lang="en-GB" sz="2200" b="1" dirty="0"/>
              <a:t>list of companies with the best CSR.</a:t>
            </a:r>
            <a:endParaRPr lang="en-GB" sz="2200" dirty="0"/>
          </a:p>
        </p:txBody>
      </p:sp>
    </p:spTree>
    <p:extLst>
      <p:ext uri="{BB962C8B-B14F-4D97-AF65-F5344CB8AC3E}">
        <p14:creationId xmlns:p14="http://schemas.microsoft.com/office/powerpoint/2010/main" val="247934945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2" name="Add-in 1" title="Poll Everywhere">
                <a:extLst>
                  <a:ext uri="{FF2B5EF4-FFF2-40B4-BE49-F238E27FC236}">
                    <a16:creationId xmlns:a16="http://schemas.microsoft.com/office/drawing/2014/main" id="{81E7A675-CB95-4BD6-9156-0CB155CFBF6E}"/>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2" name="Add-in 1" title="Poll Everywhere">
                <a:extLst>
                  <a:ext uri="{FF2B5EF4-FFF2-40B4-BE49-F238E27FC236}">
                    <a16:creationId xmlns:a16="http://schemas.microsoft.com/office/drawing/2014/main" id="{81E7A675-CB95-4BD6-9156-0CB155CFBF6E}"/>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160903515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3" title="Top 5 Companies with Best CSR">
            <a:hlinkClick r:id="" action="ppaction://media"/>
            <a:extLst>
              <a:ext uri="{FF2B5EF4-FFF2-40B4-BE49-F238E27FC236}">
                <a16:creationId xmlns:a16="http://schemas.microsoft.com/office/drawing/2014/main" id="{52936C31-1EE9-43D4-8CA1-B26F4461308D}"/>
              </a:ext>
            </a:extLst>
          </p:cNvPr>
          <p:cNvPicPr>
            <a:picLocks noRot="1" noChangeAspect="1"/>
          </p:cNvPicPr>
          <p:nvPr>
            <a:videoFile r:link="rId1"/>
          </p:nvPr>
        </p:nvPicPr>
        <p:blipFill>
          <a:blip r:embed="rId4"/>
          <a:stretch>
            <a:fillRect/>
          </a:stretch>
        </p:blipFill>
        <p:spPr>
          <a:xfrm>
            <a:off x="3487783" y="2995127"/>
            <a:ext cx="4456673" cy="2518020"/>
          </a:xfrm>
          <a:prstGeom prst="rect">
            <a:avLst/>
          </a:prstGeom>
        </p:spPr>
      </p:pic>
      <p:sp>
        <p:nvSpPr>
          <p:cNvPr id="3" name="Title 2">
            <a:extLst>
              <a:ext uri="{FF2B5EF4-FFF2-40B4-BE49-F238E27FC236}">
                <a16:creationId xmlns:a16="http://schemas.microsoft.com/office/drawing/2014/main" id="{B389A65A-1008-4BE4-A596-A596E8763896}"/>
              </a:ext>
            </a:extLst>
          </p:cNvPr>
          <p:cNvSpPr>
            <a:spLocks noGrp="1"/>
          </p:cNvSpPr>
          <p:nvPr>
            <p:ph type="title"/>
          </p:nvPr>
        </p:nvSpPr>
        <p:spPr>
          <a:ln w="38100"/>
        </p:spPr>
        <p:style>
          <a:lnRef idx="2">
            <a:schemeClr val="accent1"/>
          </a:lnRef>
          <a:fillRef idx="1">
            <a:schemeClr val="lt1"/>
          </a:fillRef>
          <a:effectRef idx="0">
            <a:schemeClr val="accent1"/>
          </a:effectRef>
          <a:fontRef idx="minor">
            <a:schemeClr val="dk1"/>
          </a:fontRef>
        </p:style>
        <p:txBody>
          <a:bodyPr/>
          <a:lstStyle/>
          <a:p>
            <a:pPr algn="ctr"/>
            <a:r>
              <a:rPr lang="en-GB" b="0" i="0" dirty="0">
                <a:solidFill>
                  <a:schemeClr val="tx1"/>
                </a:solidFill>
                <a:effectLst/>
                <a:latin typeface="arial" panose="020B0604020202020204" pitchFamily="34" charset="0"/>
              </a:rPr>
              <a:t>Is your list similar or different to the companies in the video?</a:t>
            </a:r>
            <a:endParaRPr lang="en-GB" dirty="0">
              <a:solidFill>
                <a:schemeClr val="tx1"/>
              </a:solidFill>
            </a:endParaRPr>
          </a:p>
        </p:txBody>
      </p:sp>
    </p:spTree>
    <p:extLst>
      <p:ext uri="{BB962C8B-B14F-4D97-AF65-F5344CB8AC3E}">
        <p14:creationId xmlns:p14="http://schemas.microsoft.com/office/powerpoint/2010/main" val="276480896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hlinkClick r:id="rId3"/>
            <a:extLst>
              <a:ext uri="{FF2B5EF4-FFF2-40B4-BE49-F238E27FC236}">
                <a16:creationId xmlns:a16="http://schemas.microsoft.com/office/drawing/2014/main" id="{BE9AC0C7-434C-49A3-8451-D910469B75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044374">
            <a:off x="2527107" y="3046853"/>
            <a:ext cx="6028905" cy="245480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5758C7AF-E67A-47D2-B97B-75DF3F099FE7}"/>
              </a:ext>
            </a:extLst>
          </p:cNvPr>
          <p:cNvSpPr>
            <a:spLocks noGrp="1"/>
          </p:cNvSpPr>
          <p:nvPr>
            <p:ph type="title"/>
          </p:nvPr>
        </p:nvSpPr>
        <p:spPr>
          <a:ln w="57150">
            <a:solidFill>
              <a:srgbClr val="7030A0"/>
            </a:solidFill>
          </a:ln>
        </p:spPr>
        <p:txBody>
          <a:bodyPr/>
          <a:lstStyle/>
          <a:p>
            <a:pPr algn="ctr"/>
            <a:r>
              <a:rPr lang="en-GB" b="1" dirty="0"/>
              <a:t>Test Your Knowledge </a:t>
            </a:r>
          </a:p>
        </p:txBody>
      </p:sp>
    </p:spTree>
    <p:extLst>
      <p:ext uri="{BB962C8B-B14F-4D97-AF65-F5344CB8AC3E}">
        <p14:creationId xmlns:p14="http://schemas.microsoft.com/office/powerpoint/2010/main" val="175230311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FIVE.pptx" id="{928531FE-40B6-4895-993A-83D26AA1E005}" vid="{C99C5ABD-1620-4AD2-A38C-62625556F38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4.png"/></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11.png"/></Relationships>
</file>

<file path=ppt/webextensions/_rels/webextension3.xml.rels><?xml version="1.0" encoding="UTF-8" standalone="yes"?>
<Relationships xmlns="http://schemas.openxmlformats.org/package/2006/relationships"><Relationship Id="rId1" Type="http://schemas.openxmlformats.org/officeDocument/2006/relationships/image" Target="../media/image24.png"/></Relationships>
</file>

<file path=ppt/webextensions/_rels/webextension4.xml.rels><?xml version="1.0" encoding="UTF-8" standalone="yes"?>
<Relationships xmlns="http://schemas.openxmlformats.org/package/2006/relationships"><Relationship Id="rId1" Type="http://schemas.openxmlformats.org/officeDocument/2006/relationships/image" Target="../media/image28.png"/></Relationships>
</file>

<file path=ppt/webextensions/_rels/webextension5.xml.rels><?xml version="1.0" encoding="UTF-8" standalone="yes"?>
<Relationships xmlns="http://schemas.openxmlformats.org/package/2006/relationships"><Relationship Id="rId1" Type="http://schemas.openxmlformats.org/officeDocument/2006/relationships/image" Target="../media/image31.png"/></Relationships>
</file>

<file path=ppt/webextensions/webextension1.xml><?xml version="1.0" encoding="utf-8"?>
<we:webextension xmlns:we="http://schemas.microsoft.com/office/webextensions/webextension/2010/11" id="{A6F40BFF-7573-4426-9D20-1C2C6F3D63B5}">
  <we:reference id="wa104218073" version="2.1.0.0" store="en-US" storeType="OMEX"/>
  <we:alternateReferences>
    <we:reference id="wa104218073" version="2.1.0.0" store="wa104218073" storeType="OMEX"/>
  </we:alternateReferences>
  <we:properties>
    <we:property name="appSlideData" value="{&quot;slideId&quot;:273,&quot;confidenceLevel&quot;:2}"/>
    <we:property name="url" value="&quot;free_text_poll/VIkZV1bKiOCe1P1MfmQuP&quot;"/>
  </we:properties>
  <we:bindings/>
  <we:snapshot xmlns:r="http://schemas.openxmlformats.org/officeDocument/2006/relationships" r:embed="rId1"/>
</we:webextension>
</file>

<file path=ppt/webextensions/webextension2.xml><?xml version="1.0" encoding="utf-8"?>
<we:webextension xmlns:we="http://schemas.microsoft.com/office/webextensions/webextension/2010/11" id="{47568CEE-455A-4B81-A9DE-ACFE3AF75FFD}">
  <we:reference id="wa104218073" version="2.1.0.0" store="en-US" storeType="OMEX"/>
  <we:alternateReferences>
    <we:reference id="wa104218073" version="2.1.0.0" store="wa104218073" storeType="OMEX"/>
  </we:alternateReferences>
  <we:properties>
    <we:property name="appSlideData" value="{&quot;slideId&quot;:275,&quot;confidenceLevel&quot;:2}"/>
    <we:property name="url" value="&quot;free_text_poll/sbGwqUoy1jsLcbtyy00KR&quot;"/>
  </we:properties>
  <we:bindings/>
  <we:snapshot xmlns:r="http://schemas.openxmlformats.org/officeDocument/2006/relationships" r:embed="rId1"/>
</we:webextension>
</file>

<file path=ppt/webextensions/webextension3.xml><?xml version="1.0" encoding="utf-8"?>
<we:webextension xmlns:we="http://schemas.microsoft.com/office/webextensions/webextension/2010/11" id="{9C9E4583-9C89-453E-B1AC-DACA27FAD388}">
  <we:reference id="wa104218073" version="2.1.0.0" store="en-US" storeType="OMEX"/>
  <we:alternateReferences>
    <we:reference id="wa104218073" version="2.1.0.0" store="wa104218073" storeType="OMEX"/>
  </we:alternateReferences>
  <we:properties>
    <we:property name="appSlideData" value="{&quot;slideId&quot;:276,&quot;confidenceLevel&quot;:2}"/>
    <we:property name="url" value="&quot;multiple_choice_poll/VU0mDsw4R0KZoM0x2A3Os&quot;"/>
  </we:properties>
  <we:bindings/>
  <we:snapshot xmlns:r="http://schemas.openxmlformats.org/officeDocument/2006/relationships" r:embed="rId1"/>
</we:webextension>
</file>

<file path=ppt/webextensions/webextension4.xml><?xml version="1.0" encoding="utf-8"?>
<we:webextension xmlns:we="http://schemas.microsoft.com/office/webextensions/webextension/2010/11" id="{A9447875-79DE-4DBD-8C89-BD45A4BE77CE}">
  <we:reference id="wa104218073" version="2.1.0.0" store="en-US" storeType="OMEX"/>
  <we:alternateReferences>
    <we:reference id="wa104218073" version="2.1.0.0" store="wa104218073" storeType="OMEX"/>
  </we:alternateReferences>
  <we:properties>
    <we:property name="appSlideData" value="{&quot;slideId&quot;:269,&quot;confidenceLevel&quot;:2}"/>
    <we:property name="url" value="&quot;free_text_poll/ewJJBe5PBWryyU1e2GBUw&quot;"/>
  </we:properties>
  <we:bindings/>
  <we:snapshot xmlns:r="http://schemas.openxmlformats.org/officeDocument/2006/relationships" r:embed="rId1"/>
</we:webextension>
</file>

<file path=ppt/webextensions/webextension5.xml><?xml version="1.0" encoding="utf-8"?>
<we:webextension xmlns:we="http://schemas.microsoft.com/office/webextensions/webextension/2010/11" id="{719A4E29-0235-4E41-A354-383207D384E7}">
  <we:reference id="wa104218073" version="2.1.0.0" store="en-US" storeType="OMEX"/>
  <we:alternateReferences>
    <we:reference id="wa104218073" version="2.1.0.0" store="wa104218073" storeType="OMEX"/>
  </we:alternateReferences>
  <we:properties>
    <we:property name="appSlideData" value="{&quot;slideId&quot;:277,&quot;confidenceLevel&quot;:2}"/>
    <we:property name="url" value="&quot;free_text_poll/iHSavTf0GkRBZEeTex54O&quot;"/>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otalTime>0</TotalTime>
  <Words>799</Words>
  <Application>Microsoft Office PowerPoint</Application>
  <PresentationFormat>Widescreen</PresentationFormat>
  <Paragraphs>91</Paragraphs>
  <Slides>22</Slides>
  <Notes>5</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Arial</vt:lpstr>
      <vt:lpstr>Calibri</vt:lpstr>
      <vt:lpstr>Century Gothic</vt:lpstr>
      <vt:lpstr>Garamond</vt:lpstr>
      <vt:lpstr>Montserrat</vt:lpstr>
      <vt:lpstr>Wingdings</vt:lpstr>
      <vt:lpstr>SavonVTI</vt:lpstr>
      <vt:lpstr>Business Ethics &amp; CSR </vt:lpstr>
      <vt:lpstr>Session Objectives </vt:lpstr>
      <vt:lpstr>PowerPoint Presentation</vt:lpstr>
      <vt:lpstr>What is Ethics? </vt:lpstr>
      <vt:lpstr>The Office – Business Ethics </vt:lpstr>
      <vt:lpstr>Ethical Quotes</vt:lpstr>
      <vt:lpstr>PowerPoint Presentation</vt:lpstr>
      <vt:lpstr>Ethical Standards </vt:lpstr>
      <vt:lpstr>Ethical or Not</vt:lpstr>
      <vt:lpstr>PowerPoint Presentation</vt:lpstr>
      <vt:lpstr>PowerPoint Presentation</vt:lpstr>
      <vt:lpstr>PowerPoint Presentation</vt:lpstr>
      <vt:lpstr>Ethical Issues </vt:lpstr>
      <vt:lpstr>  "Fat Cats and Dirty Rats" </vt:lpstr>
      <vt:lpstr>Corporate Social Responsibility (CSR) </vt:lpstr>
      <vt:lpstr>"The Unauthorised History of Earth"</vt:lpstr>
      <vt:lpstr>PowerPoint Presentation</vt:lpstr>
      <vt:lpstr>Acting Ethically</vt:lpstr>
      <vt:lpstr>Companies with the Best CSR</vt:lpstr>
      <vt:lpstr>PowerPoint Presentation</vt:lpstr>
      <vt:lpstr>Is your list similar or different to the companies in the video?</vt:lpstr>
      <vt:lpstr>Test Your Knowledge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2020-03-09T12:27:38Z</dcterms:created>
  <dcterms:modified xsi:type="dcterms:W3CDTF">2021-03-15T11:03:03Z</dcterms:modified>
</cp:coreProperties>
</file>