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5"/>
  </p:notesMasterIdLst>
  <p:handoutMasterIdLst>
    <p:handoutMasterId r:id="rId46"/>
  </p:handoutMasterIdLst>
  <p:sldIdLst>
    <p:sldId id="277" r:id="rId3"/>
    <p:sldId id="308" r:id="rId4"/>
    <p:sldId id="295" r:id="rId5"/>
    <p:sldId id="315" r:id="rId6"/>
    <p:sldId id="320" r:id="rId7"/>
    <p:sldId id="319" r:id="rId8"/>
    <p:sldId id="321" r:id="rId9"/>
    <p:sldId id="316" r:id="rId10"/>
    <p:sldId id="322" r:id="rId11"/>
    <p:sldId id="323" r:id="rId12"/>
    <p:sldId id="324" r:id="rId13"/>
    <p:sldId id="325" r:id="rId14"/>
    <p:sldId id="326" r:id="rId15"/>
    <p:sldId id="257" r:id="rId16"/>
    <p:sldId id="259" r:id="rId17"/>
    <p:sldId id="260" r:id="rId18"/>
    <p:sldId id="265" r:id="rId19"/>
    <p:sldId id="258" r:id="rId20"/>
    <p:sldId id="309" r:id="rId21"/>
    <p:sldId id="261" r:id="rId22"/>
    <p:sldId id="314" r:id="rId23"/>
    <p:sldId id="262" r:id="rId24"/>
    <p:sldId id="263" r:id="rId25"/>
    <p:sldId id="296" r:id="rId26"/>
    <p:sldId id="297" r:id="rId27"/>
    <p:sldId id="299" r:id="rId28"/>
    <p:sldId id="310" r:id="rId29"/>
    <p:sldId id="264" r:id="rId30"/>
    <p:sldId id="300" r:id="rId31"/>
    <p:sldId id="301" r:id="rId32"/>
    <p:sldId id="302" r:id="rId33"/>
    <p:sldId id="303" r:id="rId34"/>
    <p:sldId id="311" r:id="rId35"/>
    <p:sldId id="267" r:id="rId36"/>
    <p:sldId id="304" r:id="rId37"/>
    <p:sldId id="305" r:id="rId38"/>
    <p:sldId id="306" r:id="rId39"/>
    <p:sldId id="307" r:id="rId40"/>
    <p:sldId id="312" r:id="rId41"/>
    <p:sldId id="266" r:id="rId42"/>
    <p:sldId id="313" r:id="rId43"/>
    <p:sldId id="298" r:id="rId4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64" d="100"/>
          <a:sy n="64" d="100"/>
        </p:scale>
        <p:origin x="126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6/11/relationships/changesInfo" Target="changesInfos/changesInfo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xon Nting" userId="e41ce0e0-b4fc-441d-97de-78e5d36f8025" providerId="ADAL" clId="{619865DA-12F8-4CEB-BC4A-6E2FBBADE565}"/>
    <pc:docChg chg="modSld">
      <pc:chgData name="Rexon Nting" userId="e41ce0e0-b4fc-441d-97de-78e5d36f8025" providerId="ADAL" clId="{619865DA-12F8-4CEB-BC4A-6E2FBBADE565}" dt="2025-06-12T08:55:59.703" v="0" actId="255"/>
      <pc:docMkLst>
        <pc:docMk/>
      </pc:docMkLst>
      <pc:sldChg chg="modSp mod">
        <pc:chgData name="Rexon Nting" userId="e41ce0e0-b4fc-441d-97de-78e5d36f8025" providerId="ADAL" clId="{619865DA-12F8-4CEB-BC4A-6E2FBBADE565}" dt="2025-06-12T08:55:59.703" v="0" actId="255"/>
        <pc:sldMkLst>
          <pc:docMk/>
          <pc:sldMk cId="831648904" sldId="323"/>
        </pc:sldMkLst>
        <pc:spChg chg="mod">
          <ac:chgData name="Rexon Nting" userId="e41ce0e0-b4fc-441d-97de-78e5d36f8025" providerId="ADAL" clId="{619865DA-12F8-4CEB-BC4A-6E2FBBADE565}" dt="2025-06-12T08:55:59.703" v="0" actId="255"/>
          <ac:spMkLst>
            <pc:docMk/>
            <pc:sldMk cId="831648904" sldId="323"/>
            <ac:spMk id="3" creationId="{D5730591-138E-9EBC-0626-AEAD81ED972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717A6D26-B993-49BC-B370-A9F8C5DB73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532C1A9F-9D00-47B2-ABF6-4C4005DA8120}"/>
              </a:ext>
            </a:extLst>
          </p:cNvPr>
          <p:cNvSpPr>
            <a:spLocks noGrp="1"/>
          </p:cNvSpPr>
          <p:nvPr>
            <p:ph type="body" idx="1"/>
          </p:nvPr>
        </p:nvSpPr>
        <p:spPr/>
        <p:txBody>
          <a:bodyPr/>
          <a:lstStyle/>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Most businesses innovate without necessarily realising that they are doing it.  Like all business processes, it is best carried out in a reasonably systematic fashion.</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process starts with an idea and ends with successful and profitable sales. It is easiest to describe in a linear fashion, but in practice many activities often take place together, or in a different order, and may</a:t>
            </a:r>
          </a:p>
          <a:p>
            <a:pPr eaLnBrk="1" fontAlgn="auto" hangingPunct="1">
              <a:spcBef>
                <a:spcPts val="0"/>
              </a:spcBef>
              <a:spcAft>
                <a:spcPts val="0"/>
              </a:spcAft>
              <a:defRPr/>
            </a:pPr>
            <a:r>
              <a:rPr lang="en-GB" dirty="0">
                <a:solidFill>
                  <a:srgbClr val="000000"/>
                </a:solidFill>
                <a:latin typeface="Univers"/>
              </a:rPr>
              <a:t>require recycling. In general, the front end is more chaotic and the back end more defined.</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“Stagegate”™ model breaks activity down into discrete linear units. Progression only occurs after satisfying certain criteria, designed to ensure that the investment is minimised in the early stages and if</a:t>
            </a:r>
          </a:p>
          <a:p>
            <a:pPr eaLnBrk="1" fontAlgn="auto" hangingPunct="1">
              <a:spcBef>
                <a:spcPts val="0"/>
              </a:spcBef>
              <a:spcAft>
                <a:spcPts val="0"/>
              </a:spcAft>
              <a:defRPr/>
            </a:pPr>
            <a:r>
              <a:rPr lang="en-GB" dirty="0">
                <a:solidFill>
                  <a:srgbClr val="000000"/>
                </a:solidFill>
                <a:latin typeface="Univers"/>
              </a:rPr>
              <a:t>necessary the project abandoned sooner rather than later. In this way a portfolio of projects in an “innovation pipeline” (sometimes called the innovation funnel because many initial ideas are refined down to only a</a:t>
            </a:r>
          </a:p>
          <a:p>
            <a:pPr eaLnBrk="1" fontAlgn="auto" hangingPunct="1">
              <a:spcBef>
                <a:spcPts val="0"/>
              </a:spcBef>
              <a:spcAft>
                <a:spcPts val="0"/>
              </a:spcAft>
              <a:defRPr/>
            </a:pPr>
            <a:r>
              <a:rPr lang="en-GB" dirty="0">
                <a:solidFill>
                  <a:srgbClr val="000000"/>
                </a:solidFill>
                <a:latin typeface="Univers"/>
              </a:rPr>
              <a:t>few market entry projects), can be created, with their progress matched to suit the available funding, resources and desired entry time into the market place. (Diagram D). ™ Robert Cooper</a:t>
            </a:r>
          </a:p>
          <a:p>
            <a:pPr eaLnBrk="1" fontAlgn="auto" hangingPunct="1">
              <a:spcBef>
                <a:spcPts val="0"/>
              </a:spcBef>
              <a:spcAft>
                <a:spcPts val="0"/>
              </a:spcAft>
              <a:defRPr/>
            </a:pPr>
            <a:endParaRPr lang="en-GB" dirty="0">
              <a:solidFill>
                <a:srgbClr val="000000"/>
              </a:solidFill>
              <a:latin typeface="Univers"/>
            </a:endParaRPr>
          </a:p>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Typical stages in the pipeline are Concept, Feasibility, Development and Implementation. Between each stage are notional gates where the idea/project is assessed against selected criteria to determine whether to</a:t>
            </a:r>
          </a:p>
          <a:p>
            <a:pPr eaLnBrk="1" fontAlgn="auto" hangingPunct="1">
              <a:spcBef>
                <a:spcPts val="0"/>
              </a:spcBef>
              <a:spcAft>
                <a:spcPts val="0"/>
              </a:spcAft>
              <a:defRPr/>
            </a:pPr>
            <a:r>
              <a:rPr lang="en-GB" dirty="0">
                <a:solidFill>
                  <a:srgbClr val="000000"/>
                </a:solidFill>
                <a:latin typeface="Univers"/>
              </a:rPr>
              <a:t>progress it.</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endParaRPr lang="en-GB" dirty="0"/>
          </a:p>
        </p:txBody>
      </p:sp>
      <p:sp>
        <p:nvSpPr>
          <p:cNvPr id="50180" name="Slide Number Placeholder 3">
            <a:extLst>
              <a:ext uri="{FF2B5EF4-FFF2-40B4-BE49-F238E27FC236}">
                <a16:creationId xmlns:a16="http://schemas.microsoft.com/office/drawing/2014/main" id="{37F43AA8-3CA7-4FEF-A76A-42DEA87D22C8}"/>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E2F5C51C-AAB2-429F-BE0D-69223358850F}" type="slidenum">
              <a:rPr lang="en-GB" altLang="en-US">
                <a:latin typeface="Calibri" panose="020F0502020204030204" pitchFamily="34" charset="0"/>
              </a:rPr>
              <a:pPr eaLnBrk="1" hangingPunct="1"/>
              <a:t>29</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B1B6A22-AA4D-40CE-A238-6984EA554E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5184C62D-445A-4381-BC25-B0FA7D3F4A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Each gate consists of cross functional activities which inputs the decision to move onto the next stage or not</a:t>
            </a:r>
          </a:p>
        </p:txBody>
      </p:sp>
      <p:sp>
        <p:nvSpPr>
          <p:cNvPr id="51204" name="Slide Number Placeholder 3">
            <a:extLst>
              <a:ext uri="{FF2B5EF4-FFF2-40B4-BE49-F238E27FC236}">
                <a16:creationId xmlns:a16="http://schemas.microsoft.com/office/drawing/2014/main" id="{3FB43D68-64EE-482C-A74B-4E95DD0C75C9}"/>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41BBF9D4-5C2B-4A2D-BDC1-851DB378CF0D}" type="slidenum">
              <a:rPr lang="en-GB" altLang="en-US">
                <a:latin typeface="Calibri" panose="020F0502020204030204" pitchFamily="34" charset="0"/>
              </a:rPr>
              <a:pPr eaLnBrk="1" hangingPunct="1"/>
              <a:t>30</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09/06/2025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09/06/2025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09/06/2025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09/06/2025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09/06/2025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7B7E8-A36D-3C76-4299-7C2BB56F50E3}"/>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IN"/>
          </a:p>
        </p:txBody>
      </p:sp>
      <p:sp>
        <p:nvSpPr>
          <p:cNvPr id="3" name="Subtitle 2">
            <a:extLst>
              <a:ext uri="{FF2B5EF4-FFF2-40B4-BE49-F238E27FC236}">
                <a16:creationId xmlns:a16="http://schemas.microsoft.com/office/drawing/2014/main" id="{7793516D-40AC-7B0D-DFB9-C59FE1CAF1D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EF6BF08-AC13-4975-EFB7-FB559D414203}"/>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5" name="Footer Placeholder 4">
            <a:extLst>
              <a:ext uri="{FF2B5EF4-FFF2-40B4-BE49-F238E27FC236}">
                <a16:creationId xmlns:a16="http://schemas.microsoft.com/office/drawing/2014/main" id="{29199F4D-0E4B-52FE-2684-5EC1D278948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1C3B1EF-2B67-A0C9-624C-28FF24414661}"/>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1220863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9D6BB-210D-182E-A56E-8BFC6C6A365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F551BB9-3748-097A-5381-962B133C91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0DF76DD-9022-A0C2-8813-ADB3C3A1E7B7}"/>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5" name="Footer Placeholder 4">
            <a:extLst>
              <a:ext uri="{FF2B5EF4-FFF2-40B4-BE49-F238E27FC236}">
                <a16:creationId xmlns:a16="http://schemas.microsoft.com/office/drawing/2014/main" id="{C9F935B4-356B-5E9F-6D2C-F4E0AFD2478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4E2C9CF-65FE-7340-4875-2B16BC696C25}"/>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3375337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2A25-93BE-3AA8-5F98-93C42A62DC0D}"/>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6D64257-CE56-0126-CB6A-E2DF7EDF045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16BBFB-C982-D5CE-5AF9-7F8238533BFF}"/>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5" name="Footer Placeholder 4">
            <a:extLst>
              <a:ext uri="{FF2B5EF4-FFF2-40B4-BE49-F238E27FC236}">
                <a16:creationId xmlns:a16="http://schemas.microsoft.com/office/drawing/2014/main" id="{BF373730-6E27-E1E5-4F07-07D97A61482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3FE033-735A-3956-1214-E092025B2835}"/>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5882303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973B-71E9-C189-E594-C4AEFDEDB75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8BC0C63-4842-949D-E7CD-8D0E13D84A7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DF047C2-20DD-F079-8A5A-6E62B9B6C729}"/>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C7121FC-8603-BC91-7EF3-64FC3D9CC565}"/>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6" name="Footer Placeholder 5">
            <a:extLst>
              <a:ext uri="{FF2B5EF4-FFF2-40B4-BE49-F238E27FC236}">
                <a16:creationId xmlns:a16="http://schemas.microsoft.com/office/drawing/2014/main" id="{3B287E29-90FE-FB68-1EA3-B658F81975D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1D6C995-2955-1096-256C-096C420368A4}"/>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4995513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C663E-06FF-0DC0-F950-312577955814}"/>
              </a:ext>
            </a:extLst>
          </p:cNvPr>
          <p:cNvSpPr>
            <a:spLocks noGrp="1"/>
          </p:cNvSpPr>
          <p:nvPr>
            <p:ph type="title"/>
          </p:nvPr>
        </p:nvSpPr>
        <p:spPr>
          <a:xfrm>
            <a:off x="629841" y="365126"/>
            <a:ext cx="78867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2199867-8815-B717-32E7-FD7D1A49A233}"/>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6AEE996-B9A3-D893-BF74-0D9392BFF0D9}"/>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AF9CC20-0804-88FC-6ACA-764745E920C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F0761AC-7167-A87B-724A-928386AACAC8}"/>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72F3AB6-5535-704A-6978-7CF5F44256F0}"/>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8" name="Footer Placeholder 7">
            <a:extLst>
              <a:ext uri="{FF2B5EF4-FFF2-40B4-BE49-F238E27FC236}">
                <a16:creationId xmlns:a16="http://schemas.microsoft.com/office/drawing/2014/main" id="{88EE5359-F704-442E-9060-CF5FFA647FB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2F280DD-FEA7-CB5D-6033-A24E4C84A920}"/>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15228886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D072E-FE67-7FA0-7695-ED8746B1D2F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8EAB8DC-43C5-C0A8-017C-698A1B305DE1}"/>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4" name="Footer Placeholder 3">
            <a:extLst>
              <a:ext uri="{FF2B5EF4-FFF2-40B4-BE49-F238E27FC236}">
                <a16:creationId xmlns:a16="http://schemas.microsoft.com/office/drawing/2014/main" id="{D4833691-3208-BC00-96B3-263EED4B6A0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BA5FC19-9A88-1AAD-98DB-7054220BACB1}"/>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24446247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CB937A-9BF4-C4AB-EF1A-C4619FD33F94}"/>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3" name="Footer Placeholder 2">
            <a:extLst>
              <a:ext uri="{FF2B5EF4-FFF2-40B4-BE49-F238E27FC236}">
                <a16:creationId xmlns:a16="http://schemas.microsoft.com/office/drawing/2014/main" id="{46A833BD-8483-6325-EBB9-CBE4FAC94E2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51EBB9E-FF1E-294B-E5E0-55BD9AC57310}"/>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10396221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B2EE5-7068-A9B7-5B56-DDD6A17A3A5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E72D7D6-DB5F-A5A3-7B5B-DB3788AA8F0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171132E-955F-3DB7-D846-2209356C19B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8ADA06F-306C-88B6-5780-1E28B0E5CC6C}"/>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6" name="Footer Placeholder 5">
            <a:extLst>
              <a:ext uri="{FF2B5EF4-FFF2-40B4-BE49-F238E27FC236}">
                <a16:creationId xmlns:a16="http://schemas.microsoft.com/office/drawing/2014/main" id="{A10359C7-BE90-4C5C-3862-DC3FB640F6B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8917354-0009-F112-DC49-FDF1925EDA60}"/>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34244610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AD06-230B-8976-952A-A4FD014A54E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BEF26C7-3456-E4F9-E376-1440F302770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IN"/>
          </a:p>
        </p:txBody>
      </p:sp>
      <p:sp>
        <p:nvSpPr>
          <p:cNvPr id="4" name="Text Placeholder 3">
            <a:extLst>
              <a:ext uri="{FF2B5EF4-FFF2-40B4-BE49-F238E27FC236}">
                <a16:creationId xmlns:a16="http://schemas.microsoft.com/office/drawing/2014/main" id="{366CEB98-B629-8221-FF05-AEFF30C18FB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EE5D52F-F1EE-B919-5A43-58FF02BCACEC}"/>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6" name="Footer Placeholder 5">
            <a:extLst>
              <a:ext uri="{FF2B5EF4-FFF2-40B4-BE49-F238E27FC236}">
                <a16:creationId xmlns:a16="http://schemas.microsoft.com/office/drawing/2014/main" id="{0A4D5B0F-B641-8687-5513-B094A6356B6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9BFE446-7885-C823-F51C-4102DD88639B}"/>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41401596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76C9E-C048-9C68-E15E-5619E82C3A76}"/>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FB1DDDE-B391-9C99-3E50-27C0F0E8EC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E4D0025-2643-84AC-1BCD-41DFB92839A1}"/>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5" name="Footer Placeholder 4">
            <a:extLst>
              <a:ext uri="{FF2B5EF4-FFF2-40B4-BE49-F238E27FC236}">
                <a16:creationId xmlns:a16="http://schemas.microsoft.com/office/drawing/2014/main" id="{547B46F5-6862-984F-5EF3-C75680661CB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75CAB26-4DCB-9538-425D-F33533FBB58C}"/>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2099917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DD8655-56B9-35AC-C14C-E2B945B14518}"/>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8CCB021-796F-CC02-6A37-1DC8EF145EC1}"/>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FDF5486-31B7-67D1-2503-80A8D6B49DF8}"/>
              </a:ext>
            </a:extLst>
          </p:cNvPr>
          <p:cNvSpPr>
            <a:spLocks noGrp="1"/>
          </p:cNvSpPr>
          <p:nvPr>
            <p:ph type="dt" sz="half" idx="10"/>
          </p:nvPr>
        </p:nvSpPr>
        <p:spPr/>
        <p:txBody>
          <a:bodyPr/>
          <a:lstStyle/>
          <a:p>
            <a:fld id="{9C0F0EEF-3FA6-49D2-B548-9D968EFC5A58}" type="datetimeFigureOut">
              <a:rPr lang="en-IN" smtClean="0"/>
              <a:t>12-06-2025</a:t>
            </a:fld>
            <a:endParaRPr lang="en-IN"/>
          </a:p>
        </p:txBody>
      </p:sp>
      <p:sp>
        <p:nvSpPr>
          <p:cNvPr id="5" name="Footer Placeholder 4">
            <a:extLst>
              <a:ext uri="{FF2B5EF4-FFF2-40B4-BE49-F238E27FC236}">
                <a16:creationId xmlns:a16="http://schemas.microsoft.com/office/drawing/2014/main" id="{90945177-D081-B410-E945-5702F0335E3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0444D00-3BAE-6826-CEA5-C8FE30A9C892}"/>
              </a:ext>
            </a:extLst>
          </p:cNvPr>
          <p:cNvSpPr>
            <a:spLocks noGrp="1"/>
          </p:cNvSpPr>
          <p:nvPr>
            <p:ph type="sldNum" sz="quarter" idx="12"/>
          </p:nvPr>
        </p:nvSpPr>
        <p:spPr/>
        <p:txBody>
          <a:bodyPr/>
          <a:lstStyle/>
          <a:p>
            <a:fld id="{ADA3505B-D986-4E66-B1C5-4B41ED7FB213}" type="slidenum">
              <a:rPr lang="en-IN" smtClean="0"/>
              <a:t>‹#›</a:t>
            </a:fld>
            <a:endParaRPr lang="en-IN"/>
          </a:p>
        </p:txBody>
      </p:sp>
    </p:spTree>
    <p:extLst>
      <p:ext uri="{BB962C8B-B14F-4D97-AF65-F5344CB8AC3E}">
        <p14:creationId xmlns:p14="http://schemas.microsoft.com/office/powerpoint/2010/main" val="520730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1D59AD-339C-7581-BCF3-9A6072C759F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FB4B48A-D766-6068-AADC-8DF770E7906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97352C4-2ADB-EA42-27C2-2C95B22E6DD0}"/>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0F0EEF-3FA6-49D2-B548-9D968EFC5A58}" type="datetimeFigureOut">
              <a:rPr lang="en-IN" smtClean="0"/>
              <a:t>12-06-2025</a:t>
            </a:fld>
            <a:endParaRPr lang="en-IN"/>
          </a:p>
        </p:txBody>
      </p:sp>
      <p:sp>
        <p:nvSpPr>
          <p:cNvPr id="5" name="Footer Placeholder 4">
            <a:extLst>
              <a:ext uri="{FF2B5EF4-FFF2-40B4-BE49-F238E27FC236}">
                <a16:creationId xmlns:a16="http://schemas.microsoft.com/office/drawing/2014/main" id="{D33B7188-7D9C-3A8F-5966-7C60198C4E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06E8414-3816-7448-834C-9116C799491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DA3505B-D986-4E66-B1C5-4B41ED7FB213}" type="slidenum">
              <a:rPr lang="en-IN" smtClean="0"/>
              <a:t>‹#›</a:t>
            </a:fld>
            <a:endParaRPr lang="en-IN"/>
          </a:p>
        </p:txBody>
      </p:sp>
    </p:spTree>
    <p:extLst>
      <p:ext uri="{BB962C8B-B14F-4D97-AF65-F5344CB8AC3E}">
        <p14:creationId xmlns:p14="http://schemas.microsoft.com/office/powerpoint/2010/main" val="450357836"/>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careerfoundry.com/en/blog/ux-design/guide-to-human-centered-desig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251520" y="1628800"/>
            <a:ext cx="8924528" cy="1944216"/>
          </a:xfrm>
        </p:spPr>
        <p:txBody>
          <a:bodyPr/>
          <a:lstStyle/>
          <a:p>
            <a:r>
              <a:rPr lang="en-US" altLang="en-US" b="1" dirty="0"/>
              <a:t>Welcome to </a:t>
            </a:r>
            <a:br>
              <a:rPr lang="en-US" altLang="en-US" b="1" dirty="0"/>
            </a:br>
            <a:r>
              <a:rPr lang="en-GB" altLang="en-US" sz="3200" b="1" dirty="0" err="1"/>
              <a:t>ws</a:t>
            </a:r>
            <a:br>
              <a:rPr lang="en-US" altLang="en-US" sz="3200" b="1" dirty="0"/>
            </a:br>
            <a:br>
              <a:rPr lang="en-US" altLang="en-US" sz="3200" b="1" dirty="0"/>
            </a:br>
            <a:br>
              <a:rPr lang="en-US" altLang="en-US" sz="3200" b="1" dirty="0"/>
            </a:br>
            <a:br>
              <a:rPr lang="en-US" altLang="en-US" sz="3200" b="1" dirty="0"/>
            </a:br>
            <a:r>
              <a:rPr lang="en-US" altLang="en-US" sz="3200" b="1" dirty="0"/>
              <a:t>Week 1 (Lecture 1)</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83002" y="-190165"/>
            <a:ext cx="8229600" cy="1143000"/>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Today’s objective(s)</a:t>
            </a: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483002" y="775916"/>
            <a:ext cx="8135937" cy="492844"/>
          </a:xfrm>
        </p:spPr>
        <p:txBody>
          <a:bodyPr/>
          <a:lstStyle/>
          <a:p>
            <a:pPr>
              <a:spcBef>
                <a:spcPct val="0"/>
              </a:spcBef>
              <a:buFont typeface="Wingdings 2" panose="05020102010507070707" pitchFamily="18" charset="2"/>
              <a:buNone/>
            </a:pPr>
            <a:r>
              <a:rPr lang="en-GB" altLang="en-US" dirty="0"/>
              <a:t>At the end of this session you will be able to:</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107504" y="1297619"/>
            <a:ext cx="9036496" cy="4291621"/>
          </a:xfrm>
        </p:spPr>
        <p:txBody>
          <a:bodyPr/>
          <a:lstStyle/>
          <a:p>
            <a:r>
              <a:rPr lang="en-GB" altLang="en-US" dirty="0"/>
              <a:t>Explain what this module is all about;</a:t>
            </a:r>
          </a:p>
          <a:p>
            <a:r>
              <a:rPr lang="en-GB" altLang="en-US" dirty="0"/>
              <a:t>Define &amp; understand what design thinking and innovation is;</a:t>
            </a:r>
          </a:p>
          <a:p>
            <a:r>
              <a:rPr lang="en-GB" altLang="en-US" dirty="0"/>
              <a:t>Assess the different types of design thinking and innovation and the application within an organisation;</a:t>
            </a:r>
          </a:p>
          <a:p>
            <a:r>
              <a:rPr lang="en-GB" altLang="en-US" dirty="0"/>
              <a:t>Analyse the drivers and sources of innovation;</a:t>
            </a:r>
          </a:p>
          <a:p>
            <a:r>
              <a:rPr lang="en-GB" altLang="en-US" dirty="0"/>
              <a:t>Develop the use of creative thinking in innovation</a:t>
            </a:r>
          </a:p>
          <a:p>
            <a:r>
              <a:rPr lang="en-GB" altLang="en-US" dirty="0"/>
              <a:t>New Conditions for Innovation</a:t>
            </a:r>
          </a:p>
          <a:p>
            <a:r>
              <a:rPr lang="en-GB" altLang="en-US" dirty="0"/>
              <a:t>Understand relevant (Stage-Gate) model</a:t>
            </a:r>
          </a:p>
          <a:p>
            <a:r>
              <a:rPr lang="en-GB" altLang="en-US" dirty="0"/>
              <a:t>Illustrate the conditions that promote and hinder innovation in the workplace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8A55F434-1008-41C8-96A1-FC7564C37FFC}"/>
              </a:ext>
            </a:extLst>
          </p:cNvPr>
          <p:cNvSpPr>
            <a:spLocks noGrp="1" noChangeArrowheads="1"/>
          </p:cNvSpPr>
          <p:nvPr>
            <p:ph type="title"/>
          </p:nvPr>
        </p:nvSpPr>
        <p:spPr/>
        <p:txBody>
          <a:bodyPr/>
          <a:lstStyle/>
          <a:p>
            <a:r>
              <a:rPr lang="sv-SE" altLang="en-US" sz="3600" b="1" dirty="0">
                <a:latin typeface="Tahoma" panose="020B0604030504040204" pitchFamily="34" charset="0"/>
                <a:ea typeface="Tahoma" panose="020B0604030504040204" pitchFamily="34" charset="0"/>
                <a:cs typeface="Tahoma" panose="020B0604030504040204" pitchFamily="34" charset="0"/>
              </a:rPr>
              <a:t>Introduction to design thinking and innovation</a:t>
            </a:r>
            <a:endParaRPr lang="sv-SE" altLang="en-US" b="1" dirty="0">
              <a:latin typeface="Tahoma" panose="020B0604030504040204" pitchFamily="34" charset="0"/>
              <a:ea typeface="Tahoma" panose="020B0604030504040204" pitchFamily="34" charset="0"/>
              <a:cs typeface="Tahoma" panose="020B0604030504040204" pitchFamily="34" charset="0"/>
            </a:endParaRPr>
          </a:p>
        </p:txBody>
      </p:sp>
      <p:sp>
        <p:nvSpPr>
          <p:cNvPr id="3075" name="Rectangle 3">
            <a:extLst>
              <a:ext uri="{FF2B5EF4-FFF2-40B4-BE49-F238E27FC236}">
                <a16:creationId xmlns:a16="http://schemas.microsoft.com/office/drawing/2014/main" id="{40678E77-BCBE-4A29-891D-5F1618DA2A66}"/>
              </a:ext>
            </a:extLst>
          </p:cNvPr>
          <p:cNvSpPr>
            <a:spLocks noGrp="1" noChangeArrowheads="1"/>
          </p:cNvSpPr>
          <p:nvPr>
            <p:ph type="body" idx="1"/>
          </p:nvPr>
        </p:nvSpPr>
        <p:spPr/>
        <p:txBody>
          <a:bodyPr/>
          <a:lstStyle/>
          <a:p>
            <a:r>
              <a:rPr lang="sv-SE" altLang="en-US" sz="2800" dirty="0"/>
              <a:t>Definitions</a:t>
            </a:r>
          </a:p>
          <a:p>
            <a:r>
              <a:rPr lang="sv-SE" altLang="en-US" sz="2800" dirty="0"/>
              <a:t>Dimensions</a:t>
            </a:r>
          </a:p>
          <a:p>
            <a:r>
              <a:rPr lang="sv-SE" altLang="en-US" sz="2800" dirty="0"/>
              <a:t>Drivers</a:t>
            </a:r>
          </a:p>
          <a:p>
            <a:r>
              <a:rPr lang="sv-SE" altLang="en-US" sz="2800" dirty="0"/>
              <a:t>Developments</a:t>
            </a:r>
          </a:p>
        </p:txBody>
      </p:sp>
    </p:spTree>
    <p:extLst>
      <p:ext uri="{BB962C8B-B14F-4D97-AF65-F5344CB8AC3E}">
        <p14:creationId xmlns:p14="http://schemas.microsoft.com/office/powerpoint/2010/main" val="4022042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6C11C-3CC6-5479-0573-BB18813B319C}"/>
              </a:ext>
            </a:extLst>
          </p:cNvPr>
          <p:cNvSpPr>
            <a:spLocks noGrp="1"/>
          </p:cNvSpPr>
          <p:nvPr>
            <p:ph type="title"/>
          </p:nvPr>
        </p:nvSpPr>
        <p:spPr/>
        <p:txBody>
          <a:bodyPr/>
          <a:lstStyle/>
          <a:p>
            <a:r>
              <a:rPr lang="en-GB" dirty="0"/>
              <a:t>What is design thinking?</a:t>
            </a:r>
          </a:p>
        </p:txBody>
      </p:sp>
      <p:sp>
        <p:nvSpPr>
          <p:cNvPr id="3" name="Content Placeholder 2">
            <a:extLst>
              <a:ext uri="{FF2B5EF4-FFF2-40B4-BE49-F238E27FC236}">
                <a16:creationId xmlns:a16="http://schemas.microsoft.com/office/drawing/2014/main" id="{4C22A7FD-CA88-5CA2-9CDF-974FBBFD1A0C}"/>
              </a:ext>
            </a:extLst>
          </p:cNvPr>
          <p:cNvSpPr>
            <a:spLocks noGrp="1"/>
          </p:cNvSpPr>
          <p:nvPr>
            <p:ph idx="1"/>
          </p:nvPr>
        </p:nvSpPr>
        <p:spPr>
          <a:xfrm>
            <a:off x="-17241" y="1196752"/>
            <a:ext cx="8964488" cy="3917032"/>
          </a:xfrm>
        </p:spPr>
        <p:txBody>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Design thinking is both an ideology and a process, concerned with solving complex problems in a highly user-centric way.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It is an approach used for practical and creative problem-solving.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It has actually evolved from a range of different fields—including architecture, engineering and business. Design thinking can also be applied to any field; it doesn’t necessarily have to be design-specific.</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Design thinking is extremely user-centric. It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focuses on humans first and foremost</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seeking to understand people’s needs and come up with effective solutions to meet those needs. It is what we call a solution-based approach to problem-solving.</a:t>
            </a:r>
            <a:endParaRPr kumimoji="0" lang="en-IN"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Date Placeholder 3">
            <a:extLst>
              <a:ext uri="{FF2B5EF4-FFF2-40B4-BE49-F238E27FC236}">
                <a16:creationId xmlns:a16="http://schemas.microsoft.com/office/drawing/2014/main" id="{3C19FCEA-2CCC-3F24-4200-2A24137E8444}"/>
              </a:ext>
            </a:extLst>
          </p:cNvPr>
          <p:cNvSpPr>
            <a:spLocks noGrp="1"/>
          </p:cNvSpPr>
          <p:nvPr>
            <p:ph type="dt" sz="half" idx="10"/>
          </p:nvPr>
        </p:nvSpPr>
        <p:spPr/>
        <p:txBody>
          <a:bodyPr/>
          <a:lstStyle/>
          <a:p>
            <a:pPr>
              <a:defRPr/>
            </a:pPr>
            <a:fld id="{2303D31F-598B-47EE-BA37-93F097A3D676}" type="datetime1">
              <a:rPr lang="en-GB" altLang="en-US" smtClean="0"/>
              <a:pPr>
                <a:defRPr/>
              </a:pPr>
              <a:t>12/06/2025</a:t>
            </a:fld>
            <a:endParaRPr lang="en-GB" altLang="en-US"/>
          </a:p>
        </p:txBody>
      </p:sp>
      <p:sp>
        <p:nvSpPr>
          <p:cNvPr id="5" name="Slide Number Placeholder 4">
            <a:extLst>
              <a:ext uri="{FF2B5EF4-FFF2-40B4-BE49-F238E27FC236}">
                <a16:creationId xmlns:a16="http://schemas.microsoft.com/office/drawing/2014/main" id="{C438BF2B-5E09-0EC6-7F51-044545F1FBA9}"/>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789414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8567C-4548-7B2E-15EF-C3E29B1E39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71BE9A-4F42-DD59-352F-C240201121A3}"/>
              </a:ext>
            </a:extLst>
          </p:cNvPr>
          <p:cNvSpPr>
            <a:spLocks noGrp="1"/>
          </p:cNvSpPr>
          <p:nvPr>
            <p:ph type="title"/>
          </p:nvPr>
        </p:nvSpPr>
        <p:spPr>
          <a:xfrm>
            <a:off x="569868" y="260649"/>
            <a:ext cx="7886700" cy="504056"/>
          </a:xfrm>
        </p:spPr>
        <p:txBody>
          <a:bodyPr>
            <a:normAutofit fontScale="90000"/>
          </a:bodyPr>
          <a:lstStyle/>
          <a:p>
            <a:r>
              <a:rPr lang="en-US" sz="3675" b="1" dirty="0">
                <a:solidFill>
                  <a:schemeClr val="accent6">
                    <a:lumMod val="75000"/>
                  </a:schemeClr>
                </a:solidFill>
                <a:latin typeface="Aharoni" panose="02010803020104030203" pitchFamily="2" charset="-79"/>
                <a:cs typeface="Aharoni" panose="02010803020104030203" pitchFamily="2" charset="-79"/>
              </a:rPr>
              <a:t>The End Goal of Design Thinking</a:t>
            </a:r>
            <a:br>
              <a:rPr lang="en-US" b="1" dirty="0"/>
            </a:br>
            <a:endParaRPr lang="en-IN" dirty="0"/>
          </a:p>
        </p:txBody>
      </p:sp>
      <p:sp>
        <p:nvSpPr>
          <p:cNvPr id="3" name="Content Placeholder 2">
            <a:extLst>
              <a:ext uri="{FF2B5EF4-FFF2-40B4-BE49-F238E27FC236}">
                <a16:creationId xmlns:a16="http://schemas.microsoft.com/office/drawing/2014/main" id="{05418413-C470-6893-F68C-877AC908D3F1}"/>
              </a:ext>
            </a:extLst>
          </p:cNvPr>
          <p:cNvSpPr>
            <a:spLocks noGrp="1"/>
          </p:cNvSpPr>
          <p:nvPr>
            <p:ph idx="1"/>
          </p:nvPr>
        </p:nvSpPr>
        <p:spPr>
          <a:xfrm>
            <a:off x="236764" y="764706"/>
            <a:ext cx="4276454" cy="4958460"/>
          </a:xfrm>
        </p:spPr>
        <p:txBody>
          <a:bodyPr>
            <a:normAutofit fontScale="92500" lnSpcReduction="10000"/>
          </a:bodyPr>
          <a:lstStyle/>
          <a:p>
            <a:pPr marL="0" indent="0">
              <a:buNone/>
            </a:pPr>
            <a:r>
              <a:rPr lang="en-US" b="1" dirty="0"/>
              <a:t>                    </a:t>
            </a:r>
          </a:p>
          <a:p>
            <a:pPr marL="0" indent="0">
              <a:buNone/>
            </a:pPr>
            <a:r>
              <a:rPr lang="en-US" sz="1425" b="1" dirty="0">
                <a:solidFill>
                  <a:srgbClr val="002060"/>
                </a:solidFill>
              </a:rPr>
              <a:t> </a:t>
            </a:r>
            <a:r>
              <a:rPr lang="en-US" sz="2250" b="1" dirty="0"/>
              <a:t>Be Desirable, Feasible and Viable</a:t>
            </a:r>
            <a:endParaRPr lang="en-US" sz="1275" b="1" dirty="0"/>
          </a:p>
          <a:p>
            <a:pPr marL="0" indent="0">
              <a:buNone/>
            </a:pPr>
            <a:endParaRPr lang="en-US" b="1" dirty="0"/>
          </a:p>
          <a:p>
            <a:pPr marL="0" indent="0" algn="just" defTabSz="685800">
              <a:spcBef>
                <a:spcPct val="0"/>
              </a:spcBef>
              <a:buNone/>
            </a:pPr>
            <a:r>
              <a:rPr lang="en-US" altLang="en-US" sz="2100" dirty="0">
                <a:latin typeface="Arial" panose="020B0604020202020204" pitchFamily="34" charset="0"/>
              </a:rPr>
              <a:t>The design thinking process aims to satisfy three criteria: </a:t>
            </a:r>
          </a:p>
          <a:p>
            <a:pPr marL="0" indent="0" algn="just" defTabSz="685800">
              <a:spcBef>
                <a:spcPct val="0"/>
              </a:spcBef>
              <a:buNone/>
            </a:pPr>
            <a:r>
              <a:rPr lang="en-US" altLang="en-US" sz="2100" b="1" dirty="0">
                <a:solidFill>
                  <a:srgbClr val="002060"/>
                </a:solidFill>
                <a:latin typeface="Arial" panose="020B0604020202020204" pitchFamily="34" charset="0"/>
              </a:rPr>
              <a:t>desirability</a:t>
            </a:r>
            <a:r>
              <a:rPr lang="en-US" altLang="en-US" sz="2100" dirty="0">
                <a:latin typeface="Arial" panose="020B0604020202020204" pitchFamily="34" charset="0"/>
              </a:rPr>
              <a:t> (what do people desire?), </a:t>
            </a:r>
          </a:p>
          <a:p>
            <a:pPr marL="0" indent="0" algn="just" defTabSz="685800">
              <a:spcBef>
                <a:spcPct val="0"/>
              </a:spcBef>
              <a:buNone/>
            </a:pPr>
            <a:r>
              <a:rPr lang="en-US" altLang="en-US" sz="2100" b="1" dirty="0">
                <a:solidFill>
                  <a:srgbClr val="002060"/>
                </a:solidFill>
                <a:latin typeface="Arial" panose="020B0604020202020204" pitchFamily="34" charset="0"/>
              </a:rPr>
              <a:t>feasibility</a:t>
            </a:r>
            <a:r>
              <a:rPr lang="en-US" altLang="en-US" sz="2100" dirty="0">
                <a:latin typeface="Arial" panose="020B0604020202020204" pitchFamily="34" charset="0"/>
              </a:rPr>
              <a:t> (is it technically possible to build the solution?) and </a:t>
            </a:r>
          </a:p>
          <a:p>
            <a:pPr marL="0" indent="0" algn="just" defTabSz="685800">
              <a:spcBef>
                <a:spcPct val="0"/>
              </a:spcBef>
              <a:buNone/>
            </a:pPr>
            <a:r>
              <a:rPr lang="en-US" altLang="en-US" sz="2100" b="1" dirty="0">
                <a:solidFill>
                  <a:srgbClr val="002060"/>
                </a:solidFill>
                <a:latin typeface="Arial" panose="020B0604020202020204" pitchFamily="34" charset="0"/>
              </a:rPr>
              <a:t>viability </a:t>
            </a:r>
            <a:r>
              <a:rPr lang="en-US" altLang="en-US" sz="2100" dirty="0">
                <a:latin typeface="Arial" panose="020B0604020202020204" pitchFamily="34" charset="0"/>
              </a:rPr>
              <a:t>(can the company profit from the solution?). </a:t>
            </a:r>
          </a:p>
          <a:p>
            <a:pPr marL="0" indent="0" algn="just" defTabSz="685800">
              <a:spcBef>
                <a:spcPct val="0"/>
              </a:spcBef>
              <a:buNone/>
            </a:pPr>
            <a:endParaRPr lang="en-US" altLang="en-US" sz="2100" dirty="0">
              <a:latin typeface="Arial" panose="020B0604020202020204" pitchFamily="34" charset="0"/>
            </a:endParaRPr>
          </a:p>
          <a:p>
            <a:pPr marL="0" indent="0" algn="just" defTabSz="685800">
              <a:spcBef>
                <a:spcPct val="0"/>
              </a:spcBef>
              <a:buNone/>
            </a:pPr>
            <a:r>
              <a:rPr lang="en-US" altLang="en-US" sz="2100" dirty="0">
                <a:latin typeface="Arial" panose="020B0604020202020204" pitchFamily="34" charset="0"/>
              </a:rPr>
              <a:t>Teams begin with desirability and then bring in the other two lenses.</a:t>
            </a:r>
          </a:p>
          <a:p>
            <a:pPr marL="0" indent="0" algn="just" defTabSz="685800">
              <a:spcBef>
                <a:spcPct val="0"/>
              </a:spcBef>
              <a:buNone/>
            </a:pPr>
            <a:r>
              <a:rPr lang="en-US" altLang="en-US" dirty="0">
                <a:latin typeface="Arial" panose="020B0604020202020204" pitchFamily="34" charset="0"/>
              </a:rPr>
              <a:t>                                                  </a:t>
            </a:r>
            <a:r>
              <a:rPr lang="en-US" altLang="en-US" sz="1500" dirty="0">
                <a:latin typeface="Arial" panose="020B0604020202020204" pitchFamily="34" charset="0"/>
              </a:rPr>
              <a:t>   © Interaction Design Foundation, CC BY-SA 4.0</a:t>
            </a:r>
          </a:p>
          <a:p>
            <a:pPr marL="0" indent="0">
              <a:buNone/>
            </a:pPr>
            <a:endParaRPr lang="en-US" b="1" dirty="0"/>
          </a:p>
          <a:p>
            <a:endParaRPr lang="en-IN" dirty="0"/>
          </a:p>
        </p:txBody>
      </p:sp>
      <p:pic>
        <p:nvPicPr>
          <p:cNvPr id="6" name="Picture 5">
            <a:extLst>
              <a:ext uri="{FF2B5EF4-FFF2-40B4-BE49-F238E27FC236}">
                <a16:creationId xmlns:a16="http://schemas.microsoft.com/office/drawing/2014/main" id="{89701562-9BA5-A500-E29D-2254A064564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020" r="6504"/>
          <a:stretch/>
        </p:blipFill>
        <p:spPr>
          <a:xfrm>
            <a:off x="4822387" y="404664"/>
            <a:ext cx="4434840" cy="5069493"/>
          </a:xfrm>
          <a:prstGeom prst="rect">
            <a:avLst/>
          </a:prstGeom>
        </p:spPr>
      </p:pic>
    </p:spTree>
    <p:extLst>
      <p:ext uri="{BB962C8B-B14F-4D97-AF65-F5344CB8AC3E}">
        <p14:creationId xmlns:p14="http://schemas.microsoft.com/office/powerpoint/2010/main" val="1676203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8567C-4548-7B2E-15EF-C3E29B1E39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71BE9A-4F42-DD59-352F-C240201121A3}"/>
              </a:ext>
            </a:extLst>
          </p:cNvPr>
          <p:cNvSpPr>
            <a:spLocks noGrp="1"/>
          </p:cNvSpPr>
          <p:nvPr>
            <p:ph type="title"/>
          </p:nvPr>
        </p:nvSpPr>
        <p:spPr>
          <a:xfrm>
            <a:off x="569868" y="1229542"/>
            <a:ext cx="7886700" cy="470263"/>
          </a:xfrm>
        </p:spPr>
        <p:txBody>
          <a:bodyPr>
            <a:normAutofit fontScale="90000"/>
          </a:bodyPr>
          <a:lstStyle/>
          <a:p>
            <a:r>
              <a:rPr lang="en-US" sz="3675" b="1" dirty="0">
                <a:solidFill>
                  <a:schemeClr val="accent6">
                    <a:lumMod val="75000"/>
                  </a:schemeClr>
                </a:solidFill>
                <a:latin typeface="Aharoni" panose="02010803020104030203" pitchFamily="2" charset="-79"/>
                <a:cs typeface="Aharoni" panose="02010803020104030203" pitchFamily="2" charset="-79"/>
              </a:rPr>
              <a:t>The End Goal of Design Thinking</a:t>
            </a:r>
            <a:br>
              <a:rPr lang="en-US" b="1" dirty="0"/>
            </a:br>
            <a:endParaRPr lang="en-IN" dirty="0"/>
          </a:p>
        </p:txBody>
      </p:sp>
      <p:sp>
        <p:nvSpPr>
          <p:cNvPr id="3" name="Content Placeholder 2">
            <a:extLst>
              <a:ext uri="{FF2B5EF4-FFF2-40B4-BE49-F238E27FC236}">
                <a16:creationId xmlns:a16="http://schemas.microsoft.com/office/drawing/2014/main" id="{05418413-C470-6893-F68C-877AC908D3F1}"/>
              </a:ext>
            </a:extLst>
          </p:cNvPr>
          <p:cNvSpPr>
            <a:spLocks noGrp="1"/>
          </p:cNvSpPr>
          <p:nvPr>
            <p:ph idx="1"/>
          </p:nvPr>
        </p:nvSpPr>
        <p:spPr>
          <a:xfrm>
            <a:off x="236764" y="1817370"/>
            <a:ext cx="4276454" cy="3905795"/>
          </a:xfrm>
        </p:spPr>
        <p:txBody>
          <a:bodyPr>
            <a:normAutofit fontScale="92500" lnSpcReduction="20000"/>
          </a:bodyPr>
          <a:lstStyle/>
          <a:p>
            <a:pPr marL="0" indent="0">
              <a:buNone/>
            </a:pPr>
            <a:r>
              <a:rPr lang="en-US" b="1" dirty="0"/>
              <a:t>                    </a:t>
            </a:r>
          </a:p>
          <a:p>
            <a:pPr marL="0" indent="0">
              <a:buNone/>
            </a:pPr>
            <a:r>
              <a:rPr lang="en-US" sz="1425" b="1" dirty="0">
                <a:solidFill>
                  <a:srgbClr val="002060"/>
                </a:solidFill>
              </a:rPr>
              <a:t> </a:t>
            </a:r>
            <a:r>
              <a:rPr lang="en-US" sz="2250" b="1" dirty="0"/>
              <a:t>Be Desirable, Feasible and Viable</a:t>
            </a:r>
            <a:endParaRPr lang="en-US" sz="1275" b="1" dirty="0"/>
          </a:p>
          <a:p>
            <a:pPr marL="0" indent="0">
              <a:buNone/>
            </a:pPr>
            <a:endParaRPr lang="en-US" b="1" dirty="0"/>
          </a:p>
          <a:p>
            <a:pPr marL="0" indent="0" algn="just" eaLnBrk="0" fontAlgn="base" hangingPunct="0">
              <a:lnSpc>
                <a:spcPct val="100000"/>
              </a:lnSpc>
              <a:spcBef>
                <a:spcPct val="0"/>
              </a:spcBef>
              <a:spcAft>
                <a:spcPct val="0"/>
              </a:spcAft>
              <a:buNone/>
            </a:pPr>
            <a:r>
              <a:rPr lang="en-US" altLang="en-US" dirty="0">
                <a:latin typeface="Arial" panose="020B0604020202020204" pitchFamily="34" charset="0"/>
              </a:rPr>
              <a:t>The design thinking process aims to satisfy three criteria: </a:t>
            </a:r>
          </a:p>
          <a:p>
            <a:pPr marL="0" indent="0" algn="just" eaLnBrk="0" fontAlgn="base" hangingPunct="0">
              <a:lnSpc>
                <a:spcPct val="100000"/>
              </a:lnSpc>
              <a:spcBef>
                <a:spcPct val="0"/>
              </a:spcBef>
              <a:spcAft>
                <a:spcPct val="0"/>
              </a:spcAft>
              <a:buNone/>
            </a:pPr>
            <a:r>
              <a:rPr lang="en-US" altLang="en-US" b="1" dirty="0">
                <a:solidFill>
                  <a:srgbClr val="002060"/>
                </a:solidFill>
                <a:latin typeface="Arial" panose="020B0604020202020204" pitchFamily="34" charset="0"/>
              </a:rPr>
              <a:t>desirability</a:t>
            </a:r>
            <a:r>
              <a:rPr lang="en-US" altLang="en-US" dirty="0">
                <a:latin typeface="Arial" panose="020B0604020202020204" pitchFamily="34" charset="0"/>
              </a:rPr>
              <a:t> (what do people desire?), </a:t>
            </a:r>
          </a:p>
          <a:p>
            <a:pPr marL="0" indent="0" algn="just" eaLnBrk="0" fontAlgn="base" hangingPunct="0">
              <a:lnSpc>
                <a:spcPct val="100000"/>
              </a:lnSpc>
              <a:spcBef>
                <a:spcPct val="0"/>
              </a:spcBef>
              <a:spcAft>
                <a:spcPct val="0"/>
              </a:spcAft>
              <a:buNone/>
            </a:pPr>
            <a:r>
              <a:rPr lang="en-US" altLang="en-US" b="1" dirty="0">
                <a:solidFill>
                  <a:srgbClr val="002060"/>
                </a:solidFill>
                <a:latin typeface="Arial" panose="020B0604020202020204" pitchFamily="34" charset="0"/>
              </a:rPr>
              <a:t>feasibility</a:t>
            </a:r>
            <a:r>
              <a:rPr lang="en-US" altLang="en-US" dirty="0">
                <a:latin typeface="Arial" panose="020B0604020202020204" pitchFamily="34" charset="0"/>
              </a:rPr>
              <a:t> (is it technically possible to build the solution?) and </a:t>
            </a:r>
          </a:p>
          <a:p>
            <a:pPr marL="0" indent="0" algn="just" eaLnBrk="0" fontAlgn="base" hangingPunct="0">
              <a:lnSpc>
                <a:spcPct val="100000"/>
              </a:lnSpc>
              <a:spcBef>
                <a:spcPct val="0"/>
              </a:spcBef>
              <a:spcAft>
                <a:spcPct val="0"/>
              </a:spcAft>
              <a:buNone/>
            </a:pPr>
            <a:r>
              <a:rPr lang="en-US" altLang="en-US" b="1" dirty="0">
                <a:solidFill>
                  <a:srgbClr val="002060"/>
                </a:solidFill>
                <a:latin typeface="Arial" panose="020B0604020202020204" pitchFamily="34" charset="0"/>
              </a:rPr>
              <a:t>viability </a:t>
            </a:r>
            <a:r>
              <a:rPr lang="en-US" altLang="en-US" dirty="0">
                <a:latin typeface="Arial" panose="020B0604020202020204" pitchFamily="34" charset="0"/>
              </a:rPr>
              <a:t>(can the company profit from the solution?). </a:t>
            </a:r>
          </a:p>
          <a:p>
            <a:pPr marL="0" indent="0" algn="just" eaLnBrk="0" fontAlgn="base" hangingPunct="0">
              <a:lnSpc>
                <a:spcPct val="100000"/>
              </a:lnSpc>
              <a:spcBef>
                <a:spcPct val="0"/>
              </a:spcBef>
              <a:spcAft>
                <a:spcPct val="0"/>
              </a:spcAft>
              <a:buNone/>
            </a:pPr>
            <a:endParaRPr lang="en-US" altLang="en-US" dirty="0">
              <a:latin typeface="Arial" panose="020B0604020202020204" pitchFamily="34" charset="0"/>
            </a:endParaRPr>
          </a:p>
          <a:p>
            <a:pPr marL="0" indent="0" algn="just" eaLnBrk="0" fontAlgn="base" hangingPunct="0">
              <a:lnSpc>
                <a:spcPct val="100000"/>
              </a:lnSpc>
              <a:spcBef>
                <a:spcPct val="0"/>
              </a:spcBef>
              <a:spcAft>
                <a:spcPct val="0"/>
              </a:spcAft>
              <a:buNone/>
            </a:pPr>
            <a:r>
              <a:rPr lang="en-US" altLang="en-US" dirty="0">
                <a:latin typeface="Arial" panose="020B0604020202020204" pitchFamily="34" charset="0"/>
              </a:rPr>
              <a:t>Teams begin with desirability and then bring in the other two lenses.</a:t>
            </a:r>
          </a:p>
          <a:p>
            <a:pPr marL="0" indent="0" algn="just" eaLnBrk="0" fontAlgn="base" hangingPunct="0">
              <a:lnSpc>
                <a:spcPct val="100000"/>
              </a:lnSpc>
              <a:spcBef>
                <a:spcPct val="0"/>
              </a:spcBef>
              <a:spcAft>
                <a:spcPct val="0"/>
              </a:spcAft>
              <a:buNone/>
            </a:pPr>
            <a:r>
              <a:rPr lang="en-US" altLang="en-US" dirty="0">
                <a:latin typeface="Arial" panose="020B0604020202020204" pitchFamily="34" charset="0"/>
              </a:rPr>
              <a:t>                                                  </a:t>
            </a:r>
            <a:r>
              <a:rPr lang="en-US" altLang="en-US" sz="1500" dirty="0">
                <a:latin typeface="Arial" panose="020B0604020202020204" pitchFamily="34" charset="0"/>
              </a:rPr>
              <a:t>   © Interaction Design Foundation, CC BY-SA 4.0</a:t>
            </a:r>
          </a:p>
          <a:p>
            <a:pPr marL="0" indent="0">
              <a:buNone/>
            </a:pPr>
            <a:endParaRPr lang="en-US" b="1" dirty="0"/>
          </a:p>
          <a:p>
            <a:endParaRPr lang="en-IN" dirty="0"/>
          </a:p>
        </p:txBody>
      </p:sp>
      <p:pic>
        <p:nvPicPr>
          <p:cNvPr id="6" name="Picture 5">
            <a:extLst>
              <a:ext uri="{FF2B5EF4-FFF2-40B4-BE49-F238E27FC236}">
                <a16:creationId xmlns:a16="http://schemas.microsoft.com/office/drawing/2014/main" id="{89701562-9BA5-A500-E29D-2254A064564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020" r="6504"/>
          <a:stretch/>
        </p:blipFill>
        <p:spPr>
          <a:xfrm>
            <a:off x="4709160" y="1817370"/>
            <a:ext cx="4434840" cy="4016828"/>
          </a:xfrm>
          <a:prstGeom prst="rect">
            <a:avLst/>
          </a:prstGeom>
        </p:spPr>
      </p:pic>
    </p:spTree>
    <p:extLst>
      <p:ext uri="{BB962C8B-B14F-4D97-AF65-F5344CB8AC3E}">
        <p14:creationId xmlns:p14="http://schemas.microsoft.com/office/powerpoint/2010/main" val="3281974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4B1B695-9DEB-6DC8-A9EA-535C6868A561}"/>
              </a:ext>
            </a:extLst>
          </p:cNvPr>
          <p:cNvPicPr>
            <a:picLocks noGrp="1" noChangeAspect="1"/>
          </p:cNvPicPr>
          <p:nvPr>
            <p:ph idx="1"/>
          </p:nvPr>
        </p:nvPicPr>
        <p:blipFill rotWithShape="1">
          <a:blip r:embed="rId2"/>
          <a:srcRect l="7755" t="38408" r="37736" b="7820"/>
          <a:stretch/>
        </p:blipFill>
        <p:spPr bwMode="auto">
          <a:xfrm>
            <a:off x="323528" y="332657"/>
            <a:ext cx="8568952" cy="515731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92015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349C4-4A71-EB24-2243-649ABE9354E6}"/>
              </a:ext>
            </a:extLst>
          </p:cNvPr>
          <p:cNvSpPr>
            <a:spLocks noGrp="1"/>
          </p:cNvSpPr>
          <p:nvPr>
            <p:ph type="title"/>
          </p:nvPr>
        </p:nvSpPr>
        <p:spPr>
          <a:xfrm>
            <a:off x="-108520" y="-99392"/>
            <a:ext cx="9252520" cy="1872208"/>
          </a:xfrm>
        </p:spPr>
        <p:txBody>
          <a:bodyPr/>
          <a:lstStyle/>
          <a:p>
            <a:r>
              <a:rPr lang="en-IN" sz="3600" b="1" dirty="0">
                <a:solidFill>
                  <a:schemeClr val="accent6">
                    <a:lumMod val="50000"/>
                  </a:schemeClr>
                </a:solidFill>
              </a:rPr>
              <a:t>We see what results are, then modify, then experiment, learn from it, and then make necessary changes.</a:t>
            </a:r>
            <a:endParaRPr lang="en-GB" sz="3600" dirty="0"/>
          </a:p>
        </p:txBody>
      </p:sp>
      <p:sp>
        <p:nvSpPr>
          <p:cNvPr id="4" name="Date Placeholder 3">
            <a:extLst>
              <a:ext uri="{FF2B5EF4-FFF2-40B4-BE49-F238E27FC236}">
                <a16:creationId xmlns:a16="http://schemas.microsoft.com/office/drawing/2014/main" id="{4C3CFC5B-825B-BF0B-2BC1-5E968021ADB9}"/>
              </a:ext>
            </a:extLst>
          </p:cNvPr>
          <p:cNvSpPr>
            <a:spLocks noGrp="1"/>
          </p:cNvSpPr>
          <p:nvPr>
            <p:ph type="dt" sz="half" idx="10"/>
          </p:nvPr>
        </p:nvSpPr>
        <p:spPr/>
        <p:txBody>
          <a:bodyPr/>
          <a:lstStyle/>
          <a:p>
            <a:pPr>
              <a:defRPr/>
            </a:pPr>
            <a:fld id="{2303D31F-598B-47EE-BA37-93F097A3D676}" type="datetime1">
              <a:rPr lang="en-GB" altLang="en-US" smtClean="0"/>
              <a:pPr>
                <a:defRPr/>
              </a:pPr>
              <a:t>12/06/2025</a:t>
            </a:fld>
            <a:endParaRPr lang="en-GB" altLang="en-US"/>
          </a:p>
        </p:txBody>
      </p:sp>
      <p:sp>
        <p:nvSpPr>
          <p:cNvPr id="5" name="Slide Number Placeholder 4">
            <a:extLst>
              <a:ext uri="{FF2B5EF4-FFF2-40B4-BE49-F238E27FC236}">
                <a16:creationId xmlns:a16="http://schemas.microsoft.com/office/drawing/2014/main" id="{245406F8-685E-75B7-A6F5-D17EC67391DF}"/>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Content Placeholder 3">
            <a:extLst>
              <a:ext uri="{FF2B5EF4-FFF2-40B4-BE49-F238E27FC236}">
                <a16:creationId xmlns:a16="http://schemas.microsoft.com/office/drawing/2014/main" id="{1B1A1336-76FF-D74B-8D43-145AA6567049}"/>
              </a:ext>
            </a:extLst>
          </p:cNvPr>
          <p:cNvPicPr>
            <a:picLocks noGrp="1" noChangeAspect="1"/>
          </p:cNvPicPr>
          <p:nvPr>
            <p:ph idx="1"/>
          </p:nvPr>
        </p:nvPicPr>
        <p:blipFill rotWithShape="1">
          <a:blip r:embed="rId2"/>
          <a:srcRect l="15843" t="38211" r="43718" b="7425"/>
          <a:stretch/>
        </p:blipFill>
        <p:spPr bwMode="auto">
          <a:xfrm>
            <a:off x="457200" y="1600200"/>
            <a:ext cx="8229600" cy="391636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99069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EE198-0E46-87A6-4635-E94AAFCFDBDC}"/>
              </a:ext>
            </a:extLst>
          </p:cNvPr>
          <p:cNvSpPr>
            <a:spLocks noGrp="1"/>
          </p:cNvSpPr>
          <p:nvPr>
            <p:ph type="title"/>
          </p:nvPr>
        </p:nvSpPr>
        <p:spPr/>
        <p:txBody>
          <a:bodyPr/>
          <a:lstStyle/>
          <a:p>
            <a:r>
              <a:rPr lang="en-IN" b="1" dirty="0">
                <a:solidFill>
                  <a:schemeClr val="accent6">
                    <a:lumMod val="75000"/>
                  </a:schemeClr>
                </a:solidFill>
                <a:latin typeface="Aharoni" panose="02010803020104030203" pitchFamily="2" charset="-79"/>
                <a:cs typeface="Aharoni" panose="02010803020104030203" pitchFamily="2" charset="-79"/>
              </a:rPr>
              <a:t>Design Thinking Frameworks</a:t>
            </a:r>
            <a:endParaRPr lang="en-GB" dirty="0"/>
          </a:p>
        </p:txBody>
      </p:sp>
      <p:pic>
        <p:nvPicPr>
          <p:cNvPr id="7" name="Content Placeholder 6">
            <a:extLst>
              <a:ext uri="{FF2B5EF4-FFF2-40B4-BE49-F238E27FC236}">
                <a16:creationId xmlns:a16="http://schemas.microsoft.com/office/drawing/2014/main" id="{E003E0FD-0B23-213D-84CE-375E1EA20577}"/>
              </a:ext>
            </a:extLst>
          </p:cNvPr>
          <p:cNvPicPr>
            <a:picLocks noGrp="1" noChangeAspect="1"/>
          </p:cNvPicPr>
          <p:nvPr>
            <p:ph idx="1"/>
          </p:nvPr>
        </p:nvPicPr>
        <p:blipFill>
          <a:blip r:embed="rId2"/>
          <a:stretch>
            <a:fillRect/>
          </a:stretch>
        </p:blipFill>
        <p:spPr>
          <a:xfrm>
            <a:off x="492641" y="1600200"/>
            <a:ext cx="8158717" cy="3916363"/>
          </a:xfrm>
        </p:spPr>
      </p:pic>
      <p:sp>
        <p:nvSpPr>
          <p:cNvPr id="4" name="Date Placeholder 3">
            <a:extLst>
              <a:ext uri="{FF2B5EF4-FFF2-40B4-BE49-F238E27FC236}">
                <a16:creationId xmlns:a16="http://schemas.microsoft.com/office/drawing/2014/main" id="{5998A294-538D-8805-E23F-CEC9245BE436}"/>
              </a:ext>
            </a:extLst>
          </p:cNvPr>
          <p:cNvSpPr>
            <a:spLocks noGrp="1"/>
          </p:cNvSpPr>
          <p:nvPr>
            <p:ph type="dt" sz="half" idx="10"/>
          </p:nvPr>
        </p:nvSpPr>
        <p:spPr/>
        <p:txBody>
          <a:bodyPr/>
          <a:lstStyle/>
          <a:p>
            <a:pPr>
              <a:defRPr/>
            </a:pPr>
            <a:fld id="{2303D31F-598B-47EE-BA37-93F097A3D676}" type="datetime1">
              <a:rPr lang="en-GB" altLang="en-US" smtClean="0"/>
              <a:pPr>
                <a:defRPr/>
              </a:pPr>
              <a:t>12/06/2025</a:t>
            </a:fld>
            <a:endParaRPr lang="en-GB" altLang="en-US"/>
          </a:p>
        </p:txBody>
      </p:sp>
      <p:sp>
        <p:nvSpPr>
          <p:cNvPr id="5" name="Slide Number Placeholder 4">
            <a:extLst>
              <a:ext uri="{FF2B5EF4-FFF2-40B4-BE49-F238E27FC236}">
                <a16:creationId xmlns:a16="http://schemas.microsoft.com/office/drawing/2014/main" id="{6334A3DA-C23E-DC04-BA6A-4F7EE666F8A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817982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74F99-D146-E03E-8348-22F5D2D6884D}"/>
              </a:ext>
            </a:extLst>
          </p:cNvPr>
          <p:cNvSpPr>
            <a:spLocks noGrp="1"/>
          </p:cNvSpPr>
          <p:nvPr>
            <p:ph type="title"/>
          </p:nvPr>
        </p:nvSpPr>
        <p:spPr>
          <a:xfrm>
            <a:off x="-180528" y="274638"/>
            <a:ext cx="9793088" cy="1143000"/>
          </a:xfrm>
        </p:spPr>
        <p:txBody>
          <a:bodyPr/>
          <a:lstStyle/>
          <a:p>
            <a:r>
              <a:rPr lang="en-US" sz="2800" b="1" dirty="0">
                <a:solidFill>
                  <a:schemeClr val="accent6">
                    <a:lumMod val="75000"/>
                  </a:schemeClr>
                </a:solidFill>
                <a:latin typeface="Aharoni" panose="02010803020104030203" pitchFamily="2" charset="-79"/>
                <a:cs typeface="Aharoni" panose="02010803020104030203" pitchFamily="2" charset="-79"/>
              </a:rPr>
              <a:t>Design Thinking Mindsets: More than a Process</a:t>
            </a:r>
            <a:endParaRPr lang="en-GB" sz="2800" dirty="0"/>
          </a:p>
        </p:txBody>
      </p:sp>
      <p:sp>
        <p:nvSpPr>
          <p:cNvPr id="3" name="Content Placeholder 2">
            <a:extLst>
              <a:ext uri="{FF2B5EF4-FFF2-40B4-BE49-F238E27FC236}">
                <a16:creationId xmlns:a16="http://schemas.microsoft.com/office/drawing/2014/main" id="{D5730591-138E-9EBC-0626-AEAD81ED9725}"/>
              </a:ext>
            </a:extLst>
          </p:cNvPr>
          <p:cNvSpPr>
            <a:spLocks noGrp="1"/>
          </p:cNvSpPr>
          <p:nvPr>
            <p:ph idx="1"/>
          </p:nvPr>
        </p:nvSpPr>
        <p:spPr>
          <a:xfrm>
            <a:off x="0" y="1196752"/>
            <a:ext cx="9252520" cy="4320481"/>
          </a:xfr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key mindsets that ensure a team can successfully implement design thinking are.</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Be empathetic:</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Empathy is the ability to place yourself, your thinking and feelings in another person’s shoes. Design thinking begins from a deep understanding of the needs and motivations of people—the parents, neighbors, children, colleagues, and strangers who make up a community. </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Be collaborative:</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No one person is responsible for the outcome when you work in a team. Several great minds are always stronger than just one. Design thinking benefits from the views of multiple perspectives and lets others’ creativity bolster your own.</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Be optimistic:</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Be confident about achieving favorable outcomes. Design thinking is the fundamental belief that we can all create change—no matter how big a problem, how little time, or how small a budget. Designing can be a powerful process no matter what constraints exist around you.</a:t>
            </a:r>
          </a:p>
          <a:p>
            <a:pPr marL="228600" marR="0" lvl="0" indent="-2286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Embrace ambiguity:</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Get comfortable with ambiguous and complex situations. If you expect perfection, it is difficult to take risks, which limits your ability to create radical change. Design thinking is all about experimenting and learning by doing. It gives you the confidence to believe that new, better things are possible and that you can help make them a reality. </a:t>
            </a:r>
          </a:p>
          <a:p>
            <a:endParaRPr lang="en-GB" dirty="0"/>
          </a:p>
        </p:txBody>
      </p:sp>
      <p:sp>
        <p:nvSpPr>
          <p:cNvPr id="4" name="Date Placeholder 3">
            <a:extLst>
              <a:ext uri="{FF2B5EF4-FFF2-40B4-BE49-F238E27FC236}">
                <a16:creationId xmlns:a16="http://schemas.microsoft.com/office/drawing/2014/main" id="{1173501E-8708-E6AF-9F1C-C8DBF0ED9758}"/>
              </a:ext>
            </a:extLst>
          </p:cNvPr>
          <p:cNvSpPr>
            <a:spLocks noGrp="1"/>
          </p:cNvSpPr>
          <p:nvPr>
            <p:ph type="dt" sz="half" idx="10"/>
          </p:nvPr>
        </p:nvSpPr>
        <p:spPr/>
        <p:txBody>
          <a:bodyPr/>
          <a:lstStyle/>
          <a:p>
            <a:pPr>
              <a:defRPr/>
            </a:pPr>
            <a:fld id="{2303D31F-598B-47EE-BA37-93F097A3D676}" type="datetime1">
              <a:rPr lang="en-GB" altLang="en-US" smtClean="0"/>
              <a:pPr>
                <a:defRPr/>
              </a:pPr>
              <a:t>12/06/2025</a:t>
            </a:fld>
            <a:endParaRPr lang="en-GB" altLang="en-US"/>
          </a:p>
        </p:txBody>
      </p:sp>
      <p:sp>
        <p:nvSpPr>
          <p:cNvPr id="5" name="Slide Number Placeholder 4">
            <a:extLst>
              <a:ext uri="{FF2B5EF4-FFF2-40B4-BE49-F238E27FC236}">
                <a16:creationId xmlns:a16="http://schemas.microsoft.com/office/drawing/2014/main" id="{363E244C-A3ED-ABAE-893F-290AF64E914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831648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8B0B8-C00D-8981-2341-B3352B3B90C1}"/>
              </a:ext>
            </a:extLst>
          </p:cNvPr>
          <p:cNvSpPr>
            <a:spLocks noGrp="1"/>
          </p:cNvSpPr>
          <p:nvPr>
            <p:ph type="title"/>
          </p:nvPr>
        </p:nvSpPr>
        <p:spPr>
          <a:xfrm>
            <a:off x="250825" y="274638"/>
            <a:ext cx="8713663" cy="1143000"/>
          </a:xfrm>
        </p:spPr>
        <p:txBody>
          <a:bodyPr/>
          <a:lstStyle/>
          <a:p>
            <a:r>
              <a:rPr lang="en-US" sz="4400" b="1" dirty="0">
                <a:solidFill>
                  <a:schemeClr val="accent6">
                    <a:lumMod val="75000"/>
                  </a:schemeClr>
                </a:solidFill>
                <a:latin typeface="Aharoni" panose="02010803020104030203" pitchFamily="2" charset="-79"/>
                <a:cs typeface="Aharoni" panose="02010803020104030203" pitchFamily="2" charset="-79"/>
              </a:rPr>
              <a:t>Design Thinking Mindsets: More than a Process (Cont’d)</a:t>
            </a:r>
            <a:endParaRPr lang="en-GB" dirty="0"/>
          </a:p>
        </p:txBody>
      </p:sp>
      <p:sp>
        <p:nvSpPr>
          <p:cNvPr id="3" name="Content Placeholder 2">
            <a:extLst>
              <a:ext uri="{FF2B5EF4-FFF2-40B4-BE49-F238E27FC236}">
                <a16:creationId xmlns:a16="http://schemas.microsoft.com/office/drawing/2014/main" id="{0C66EDBA-359E-EAB3-2D73-B94AADA61D86}"/>
              </a:ext>
            </a:extLst>
          </p:cNvPr>
          <p:cNvSpPr>
            <a:spLocks noGrp="1"/>
          </p:cNvSpPr>
          <p:nvPr>
            <p:ph idx="1"/>
          </p:nvPr>
        </p:nvSpPr>
        <p:spPr>
          <a:xfrm>
            <a:off x="107504" y="1600201"/>
            <a:ext cx="9001000" cy="3917032"/>
          </a:xfrm>
        </p:spPr>
        <p:txBody>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5. Be curious: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Be open to different ideas. Recognize that you are not the user.</a:t>
            </a:r>
          </a:p>
          <a:p>
            <a:pPr marL="0" marR="0" lvl="0" indent="0" algn="l" defTabSz="914400" rtl="0" eaLnBrk="1" fontAlgn="auto" latinLnBrk="0" hangingPunct="1">
              <a:lnSpc>
                <a:spcPct val="90000"/>
              </a:lnSpc>
              <a:spcBef>
                <a:spcPts val="1000"/>
              </a:spcBef>
              <a:spcAft>
                <a:spcPts val="0"/>
              </a:spcAft>
              <a:buClrTx/>
              <a:buSzTx/>
              <a:buNone/>
              <a:tabLst/>
              <a:defRPr/>
            </a:pPr>
            <a:r>
              <a:rPr lang="en-US" sz="1800" dirty="0">
                <a:solidFill>
                  <a:prstClr val="black"/>
                </a:solidFill>
                <a:latin typeface="Calibri" panose="020F0502020204030204"/>
              </a:rPr>
              <a:t>6.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Reframe:</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Challenge and reframe assumptions associated with a given situation or problem. Don’t take problems at face value. Humans are primed to look for patterns. The unfortunate side effect of these patterns is that we form (often false and sometimes dangerous) stereotypes and assumptions. Design thinking aims to help you break through any preconceived notions and biases and reframe challenges.</a:t>
            </a:r>
          </a:p>
          <a:p>
            <a:pPr marL="0" marR="0" lvl="0" indent="0" algn="l" defTabSz="914400" rtl="0" eaLnBrk="1" fontAlgn="auto" latinLnBrk="0" hangingPunct="1">
              <a:lnSpc>
                <a:spcPct val="90000"/>
              </a:lnSpc>
              <a:spcBef>
                <a:spcPts val="1000"/>
              </a:spcBef>
              <a:spcAft>
                <a:spcPts val="0"/>
              </a:spcAft>
              <a:buClrTx/>
              <a:buSzTx/>
              <a:buNone/>
              <a:tabLst/>
              <a:defRPr/>
            </a:pPr>
            <a:r>
              <a:rPr lang="en-US" sz="1800" dirty="0">
                <a:solidFill>
                  <a:prstClr val="black"/>
                </a:solidFill>
                <a:latin typeface="Calibri" panose="020F0502020204030204"/>
              </a:rPr>
              <a:t>7.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Embrace diversity: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Work with and engage people with different cultural backgrounds, experiences, and ways of thinking and working. Everyone brings a unique perspective to the team. When you include diverse voices in a team, you learn from each other’s experiences, further helping you break through your assumptions.</a:t>
            </a:r>
          </a:p>
          <a:p>
            <a:pPr marL="0" marR="0" lvl="0" indent="0" algn="l" defTabSz="914400" rtl="0" eaLnBrk="1" fontAlgn="auto" latinLnBrk="0" hangingPunct="1">
              <a:lnSpc>
                <a:spcPct val="90000"/>
              </a:lnSpc>
              <a:spcBef>
                <a:spcPts val="1000"/>
              </a:spcBef>
              <a:spcAft>
                <a:spcPts val="0"/>
              </a:spcAft>
              <a:buClrTx/>
              <a:buSzTx/>
              <a:buNone/>
              <a:tabLst/>
              <a:defRPr/>
            </a:pPr>
            <a:r>
              <a:rPr lang="en-US" sz="1800" dirty="0">
                <a:solidFill>
                  <a:prstClr val="black"/>
                </a:solidFill>
                <a:latin typeface="Calibri" panose="020F0502020204030204"/>
              </a:rPr>
              <a:t>8.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Make tangible:</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When you make ideas tangible, it is faster and easier for everyone on the team to be on the same page. For example, sketching an idea or enacting a scenario is far more convenient and easy to interpret than an elaborate presentation or document.</a:t>
            </a:r>
          </a:p>
          <a:p>
            <a:pPr marL="0" marR="0" lvl="0" indent="0" algn="l" defTabSz="914400" rtl="0" eaLnBrk="1" fontAlgn="auto" latinLnBrk="0" hangingPunct="1">
              <a:lnSpc>
                <a:spcPct val="90000"/>
              </a:lnSpc>
              <a:spcBef>
                <a:spcPts val="1000"/>
              </a:spcBef>
              <a:spcAft>
                <a:spcPts val="0"/>
              </a:spcAft>
              <a:buClrTx/>
              <a:buSzTx/>
              <a:buNone/>
              <a:tabLst/>
              <a:defRPr/>
            </a:pPr>
            <a:r>
              <a:rPr lang="en-US" sz="1800" dirty="0">
                <a:solidFill>
                  <a:prstClr val="black"/>
                </a:solidFill>
                <a:latin typeface="Calibri" panose="020F0502020204030204"/>
              </a:rPr>
              <a:t>9.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Take action:</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Run experiments and learn from them.</a:t>
            </a:r>
          </a:p>
          <a:p>
            <a:endParaRPr lang="en-GB" dirty="0"/>
          </a:p>
        </p:txBody>
      </p:sp>
      <p:sp>
        <p:nvSpPr>
          <p:cNvPr id="4" name="Date Placeholder 3">
            <a:extLst>
              <a:ext uri="{FF2B5EF4-FFF2-40B4-BE49-F238E27FC236}">
                <a16:creationId xmlns:a16="http://schemas.microsoft.com/office/drawing/2014/main" id="{0CE224A6-4564-EB4A-AA74-33ADB1C30954}"/>
              </a:ext>
            </a:extLst>
          </p:cNvPr>
          <p:cNvSpPr>
            <a:spLocks noGrp="1"/>
          </p:cNvSpPr>
          <p:nvPr>
            <p:ph type="dt" sz="half" idx="10"/>
          </p:nvPr>
        </p:nvSpPr>
        <p:spPr/>
        <p:txBody>
          <a:bodyPr/>
          <a:lstStyle/>
          <a:p>
            <a:pPr>
              <a:defRPr/>
            </a:pPr>
            <a:fld id="{2303D31F-598B-47EE-BA37-93F097A3D676}" type="datetime1">
              <a:rPr lang="en-GB" altLang="en-US" smtClean="0"/>
              <a:pPr>
                <a:defRPr/>
              </a:pPr>
              <a:t>12/06/2025</a:t>
            </a:fld>
            <a:endParaRPr lang="en-GB" altLang="en-US"/>
          </a:p>
        </p:txBody>
      </p:sp>
      <p:sp>
        <p:nvSpPr>
          <p:cNvPr id="5" name="Slide Number Placeholder 4">
            <a:extLst>
              <a:ext uri="{FF2B5EF4-FFF2-40B4-BE49-F238E27FC236}">
                <a16:creationId xmlns:a16="http://schemas.microsoft.com/office/drawing/2014/main" id="{63C0A5E2-60E9-8291-A330-36366E4983AF}"/>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257360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351F-5763-A541-D4B0-46245C57E06D}"/>
              </a:ext>
            </a:extLst>
          </p:cNvPr>
          <p:cNvSpPr>
            <a:spLocks noGrp="1"/>
          </p:cNvSpPr>
          <p:nvPr>
            <p:ph type="title"/>
          </p:nvPr>
        </p:nvSpPr>
        <p:spPr>
          <a:xfrm>
            <a:off x="107504" y="274638"/>
            <a:ext cx="8928992" cy="706090"/>
          </a:xfrm>
        </p:spPr>
        <p:txBody>
          <a:bodyPr/>
          <a:lstStyle/>
          <a:p>
            <a:r>
              <a:rPr lang="en-US" sz="2800" b="1" dirty="0">
                <a:solidFill>
                  <a:schemeClr val="accent6">
                    <a:lumMod val="75000"/>
                  </a:schemeClr>
                </a:solidFill>
              </a:rPr>
              <a:t>Key characteristics and principles of Design Thinking</a:t>
            </a:r>
            <a:endParaRPr lang="en-GB" sz="2800" dirty="0"/>
          </a:p>
        </p:txBody>
      </p:sp>
      <p:sp>
        <p:nvSpPr>
          <p:cNvPr id="3" name="Content Placeholder 2">
            <a:extLst>
              <a:ext uri="{FF2B5EF4-FFF2-40B4-BE49-F238E27FC236}">
                <a16:creationId xmlns:a16="http://schemas.microsoft.com/office/drawing/2014/main" id="{9D9F61F9-16C1-FE2B-EFAD-600CC8E18A1A}"/>
              </a:ext>
            </a:extLst>
          </p:cNvPr>
          <p:cNvSpPr>
            <a:spLocks noGrp="1"/>
          </p:cNvSpPr>
          <p:nvPr>
            <p:ph idx="1"/>
          </p:nvPr>
        </p:nvSpPr>
        <p:spPr>
          <a:xfrm>
            <a:off x="250825" y="1124744"/>
            <a:ext cx="8495610" cy="4320480"/>
          </a:xfrm>
        </p:spPr>
        <p:txBody>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Innovation: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encourages thinking outside the box and embracing new ideas and solutions.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User-Centric Approach:</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focuses on understanding and meeting the needs of the users.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Problem Solving:</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aims to identify and address problems creatively.</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Collaboration and Multidisciplinary Teams:</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involves teamwork and diverse expertise to generate innovative solutions.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Iterative and Agile Process:</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is an iterative process where ideas are tested, refined, and improved upon.</a:t>
            </a:r>
          </a:p>
          <a:p>
            <a:endParaRPr lang="en-GB" dirty="0"/>
          </a:p>
        </p:txBody>
      </p:sp>
      <p:sp>
        <p:nvSpPr>
          <p:cNvPr id="4" name="Date Placeholder 3">
            <a:extLst>
              <a:ext uri="{FF2B5EF4-FFF2-40B4-BE49-F238E27FC236}">
                <a16:creationId xmlns:a16="http://schemas.microsoft.com/office/drawing/2014/main" id="{CF99075B-4629-2CA5-9AC3-678219B4D57D}"/>
              </a:ext>
            </a:extLst>
          </p:cNvPr>
          <p:cNvSpPr>
            <a:spLocks noGrp="1"/>
          </p:cNvSpPr>
          <p:nvPr>
            <p:ph type="dt" sz="half" idx="10"/>
          </p:nvPr>
        </p:nvSpPr>
        <p:spPr/>
        <p:txBody>
          <a:bodyPr/>
          <a:lstStyle/>
          <a:p>
            <a:pPr>
              <a:defRPr/>
            </a:pPr>
            <a:fld id="{2303D31F-598B-47EE-BA37-93F097A3D676}" type="datetime1">
              <a:rPr lang="en-GB" altLang="en-US" smtClean="0"/>
              <a:pPr>
                <a:defRPr/>
              </a:pPr>
              <a:t>12/06/2025</a:t>
            </a:fld>
            <a:endParaRPr lang="en-GB" altLang="en-US"/>
          </a:p>
        </p:txBody>
      </p:sp>
      <p:sp>
        <p:nvSpPr>
          <p:cNvPr id="5" name="Slide Number Placeholder 4">
            <a:extLst>
              <a:ext uri="{FF2B5EF4-FFF2-40B4-BE49-F238E27FC236}">
                <a16:creationId xmlns:a16="http://schemas.microsoft.com/office/drawing/2014/main" id="{5F557A9B-2722-8645-1048-A93551FC0A81}"/>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778146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E7CFB-A76C-1029-0B0F-34FE3EE0A838}"/>
              </a:ext>
            </a:extLst>
          </p:cNvPr>
          <p:cNvSpPr>
            <a:spLocks noGrp="1"/>
          </p:cNvSpPr>
          <p:nvPr>
            <p:ph type="title"/>
          </p:nvPr>
        </p:nvSpPr>
        <p:spPr>
          <a:xfrm>
            <a:off x="179512" y="45344"/>
            <a:ext cx="8928992" cy="863376"/>
          </a:xfrm>
        </p:spPr>
        <p:txBody>
          <a:bodyPr/>
          <a:lstStyle/>
          <a:p>
            <a:r>
              <a:rPr lang="en-US" sz="3200" b="1" dirty="0">
                <a:solidFill>
                  <a:schemeClr val="accent6">
                    <a:lumMod val="75000"/>
                  </a:schemeClr>
                </a:solidFill>
              </a:rPr>
              <a:t>Key characteristics and principles of Design Thinking</a:t>
            </a:r>
            <a:endParaRPr lang="en-GB" sz="3200" dirty="0"/>
          </a:p>
        </p:txBody>
      </p:sp>
      <p:sp>
        <p:nvSpPr>
          <p:cNvPr id="3" name="Content Placeholder 2">
            <a:extLst>
              <a:ext uri="{FF2B5EF4-FFF2-40B4-BE49-F238E27FC236}">
                <a16:creationId xmlns:a16="http://schemas.microsoft.com/office/drawing/2014/main" id="{52978BB3-23E6-A98C-39A8-710561754A69}"/>
              </a:ext>
            </a:extLst>
          </p:cNvPr>
          <p:cNvSpPr>
            <a:spLocks noGrp="1"/>
          </p:cNvSpPr>
          <p:nvPr>
            <p:ph idx="1"/>
          </p:nvPr>
        </p:nvSpPr>
        <p:spPr>
          <a:xfrm>
            <a:off x="0" y="1052736"/>
            <a:ext cx="9108504" cy="4464497"/>
          </a:xfrm>
        </p:spPr>
        <p:txBody>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Humanizing Technology:</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seeks to create technology that is intuitive, accessible, and improves the human experience.</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Enhancing User Experience:</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focuses on creating products and services that provide a positive and seamless user experience.</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Business Success:</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can drive business success by creating innovative and user-centric solutions.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Adaptability and Future Readiness:</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enables organizations to adapt to change and be prepared for the future.</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Continuous Learning and Improvement:</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Design Thinking values learning from failures, iterating, and continuously improving the design.</a:t>
            </a:r>
          </a:p>
          <a:p>
            <a:endParaRPr lang="en-GB" dirty="0"/>
          </a:p>
        </p:txBody>
      </p:sp>
      <p:sp>
        <p:nvSpPr>
          <p:cNvPr id="4" name="Date Placeholder 3">
            <a:extLst>
              <a:ext uri="{FF2B5EF4-FFF2-40B4-BE49-F238E27FC236}">
                <a16:creationId xmlns:a16="http://schemas.microsoft.com/office/drawing/2014/main" id="{B89F267C-55E3-60F6-2597-E9DDA1591C22}"/>
              </a:ext>
            </a:extLst>
          </p:cNvPr>
          <p:cNvSpPr>
            <a:spLocks noGrp="1"/>
          </p:cNvSpPr>
          <p:nvPr>
            <p:ph type="dt" sz="half" idx="10"/>
          </p:nvPr>
        </p:nvSpPr>
        <p:spPr/>
        <p:txBody>
          <a:bodyPr/>
          <a:lstStyle/>
          <a:p>
            <a:pPr>
              <a:defRPr/>
            </a:pPr>
            <a:fld id="{2303D31F-598B-47EE-BA37-93F097A3D676}" type="datetime1">
              <a:rPr lang="en-GB" altLang="en-US" smtClean="0"/>
              <a:pPr>
                <a:defRPr/>
              </a:pPr>
              <a:t>12/06/2025</a:t>
            </a:fld>
            <a:endParaRPr lang="en-GB" altLang="en-US"/>
          </a:p>
        </p:txBody>
      </p:sp>
      <p:sp>
        <p:nvSpPr>
          <p:cNvPr id="5" name="Slide Number Placeholder 4">
            <a:extLst>
              <a:ext uri="{FF2B5EF4-FFF2-40B4-BE49-F238E27FC236}">
                <a16:creationId xmlns:a16="http://schemas.microsoft.com/office/drawing/2014/main" id="{708C2412-937C-CE0A-5A8A-CA81198C2619}"/>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192316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8A55F434-1008-41C8-96A1-FC7564C37FFC}"/>
              </a:ext>
            </a:extLst>
          </p:cNvPr>
          <p:cNvSpPr>
            <a:spLocks noGrp="1" noChangeArrowheads="1"/>
          </p:cNvSpPr>
          <p:nvPr>
            <p:ph type="title"/>
          </p:nvPr>
        </p:nvSpPr>
        <p:spPr>
          <a:xfrm>
            <a:off x="467544" y="332656"/>
            <a:ext cx="7886700" cy="474118"/>
          </a:xfrm>
        </p:spPr>
        <p:txBody>
          <a:bodyPr>
            <a:normAutofit fontScale="90000"/>
          </a:bodyPr>
          <a:lstStyle/>
          <a:p>
            <a:pPr eaLnBrk="1" hangingPunct="1"/>
            <a:r>
              <a:rPr lang="sv-SE" altLang="en-US" b="1" dirty="0">
                <a:latin typeface="Tahoma" panose="020B0604030504040204" pitchFamily="34" charset="0"/>
                <a:ea typeface="Tahoma" panose="020B0604030504040204" pitchFamily="34" charset="0"/>
                <a:cs typeface="Tahoma" panose="020B0604030504040204" pitchFamily="34" charset="0"/>
              </a:rPr>
              <a:t>What is innovation? (</a:t>
            </a:r>
            <a:r>
              <a:rPr lang="sv-SE" altLang="en-US"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b="1" dirty="0">
                <a:latin typeface="Tahoma" panose="020B0604030504040204" pitchFamily="34" charset="0"/>
                <a:ea typeface="Tahoma" panose="020B0604030504040204" pitchFamily="34" charset="0"/>
                <a:cs typeface="Tahoma" panose="020B0604030504040204" pitchFamily="34" charset="0"/>
              </a:rPr>
              <a:t>...)</a:t>
            </a:r>
          </a:p>
        </p:txBody>
      </p:sp>
      <p:sp>
        <p:nvSpPr>
          <p:cNvPr id="3075" name="Rectangle 3">
            <a:extLst>
              <a:ext uri="{FF2B5EF4-FFF2-40B4-BE49-F238E27FC236}">
                <a16:creationId xmlns:a16="http://schemas.microsoft.com/office/drawing/2014/main" id="{40678E77-BCBE-4A29-891D-5F1618DA2A66}"/>
              </a:ext>
            </a:extLst>
          </p:cNvPr>
          <p:cNvSpPr>
            <a:spLocks noGrp="1" noChangeArrowheads="1"/>
          </p:cNvSpPr>
          <p:nvPr>
            <p:ph type="body" idx="1"/>
          </p:nvPr>
        </p:nvSpPr>
        <p:spPr>
          <a:xfrm>
            <a:off x="177713" y="986381"/>
            <a:ext cx="7886700" cy="4351338"/>
          </a:xfrm>
        </p:spPr>
        <p:txBody>
          <a:bodyPr/>
          <a:lstStyle/>
          <a:p>
            <a:pPr eaLnBrk="1" hangingPunct="1"/>
            <a:r>
              <a:rPr lang="sv-SE" altLang="en-US" sz="2800" b="1" dirty="0"/>
              <a:t>Innovation</a:t>
            </a:r>
            <a:r>
              <a:rPr lang="sv-SE" altLang="en-US" sz="2800" dirty="0"/>
              <a:t> is the process and outcome of creating </a:t>
            </a:r>
            <a:r>
              <a:rPr lang="sv-SE" altLang="en-US" sz="2800" dirty="0">
                <a:solidFill>
                  <a:srgbClr val="FF0000"/>
                </a:solidFill>
              </a:rPr>
              <a:t>something new</a:t>
            </a:r>
            <a:r>
              <a:rPr lang="sv-SE" altLang="en-US" sz="2800" dirty="0"/>
              <a:t>, which is also of </a:t>
            </a:r>
            <a:r>
              <a:rPr lang="sv-SE" altLang="en-US" sz="2800" dirty="0">
                <a:solidFill>
                  <a:srgbClr val="FF0000"/>
                </a:solidFill>
              </a:rPr>
              <a:t>value</a:t>
            </a:r>
            <a:r>
              <a:rPr lang="sv-SE" altLang="en-US" sz="2800" dirty="0"/>
              <a:t>. </a:t>
            </a:r>
          </a:p>
          <a:p>
            <a:pPr eaLnBrk="1" hangingPunct="1">
              <a:buFontTx/>
              <a:buNone/>
            </a:pPr>
            <a:endParaRPr lang="sv-SE" altLang="en-US" sz="2800" dirty="0"/>
          </a:p>
          <a:p>
            <a:pPr eaLnBrk="1" hangingPunct="1"/>
            <a:r>
              <a:rPr lang="sv-SE" altLang="en-US" sz="2800" dirty="0"/>
              <a:t>Innovation involves the </a:t>
            </a:r>
            <a:r>
              <a:rPr lang="sv-SE" altLang="en-US" sz="2800" b="1" dirty="0"/>
              <a:t>whole process</a:t>
            </a:r>
            <a:r>
              <a:rPr lang="sv-SE" altLang="en-US" sz="2800" dirty="0"/>
              <a:t> from opportunity identification, ideation or invention to development, prototyping, production marketing and sales, while entrepreneurship only needs to involve commercialization (Schumpeter).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04933E8A-DB2C-4A87-9CC5-34E27F9C42DC}"/>
              </a:ext>
            </a:extLst>
          </p:cNvPr>
          <p:cNvSpPr>
            <a:spLocks noGrp="1" noChangeArrowheads="1"/>
          </p:cNvSpPr>
          <p:nvPr>
            <p:ph type="title"/>
          </p:nvPr>
        </p:nvSpPr>
        <p:spPr>
          <a:xfrm>
            <a:off x="35496" y="0"/>
            <a:ext cx="8784976" cy="1325563"/>
          </a:xfrm>
        </p:spPr>
        <p:txBody>
          <a:bodyPr/>
          <a:lstStyle/>
          <a:p>
            <a:pPr eaLnBrk="1" hangingPunct="1"/>
            <a:r>
              <a:rPr lang="sv-SE" altLang="en-US" b="1" dirty="0">
                <a:latin typeface="Tahoma" panose="020B0604030504040204" pitchFamily="34" charset="0"/>
                <a:ea typeface="Tahoma" panose="020B0604030504040204" pitchFamily="34" charset="0"/>
                <a:cs typeface="Tahoma" panose="020B0604030504040204" pitchFamily="34" charset="0"/>
              </a:rPr>
              <a:t>What is innovation? (</a:t>
            </a:r>
            <a:r>
              <a:rPr lang="sv-SE" altLang="en-US"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b="1" dirty="0">
                <a:latin typeface="Tahoma" panose="020B0604030504040204" pitchFamily="34" charset="0"/>
                <a:ea typeface="Tahoma" panose="020B0604030504040204" pitchFamily="34" charset="0"/>
                <a:cs typeface="Tahoma" panose="020B0604030504040204" pitchFamily="34" charset="0"/>
              </a:rPr>
              <a:t>...)</a:t>
            </a:r>
          </a:p>
        </p:txBody>
      </p:sp>
      <p:sp>
        <p:nvSpPr>
          <p:cNvPr id="4099" name="Rectangle 3">
            <a:extLst>
              <a:ext uri="{FF2B5EF4-FFF2-40B4-BE49-F238E27FC236}">
                <a16:creationId xmlns:a16="http://schemas.microsoft.com/office/drawing/2014/main" id="{A2852794-E331-4538-91D8-B07CCB4EBA2E}"/>
              </a:ext>
            </a:extLst>
          </p:cNvPr>
          <p:cNvSpPr>
            <a:spLocks noGrp="1" noChangeArrowheads="1"/>
          </p:cNvSpPr>
          <p:nvPr>
            <p:ph type="body" idx="1"/>
          </p:nvPr>
        </p:nvSpPr>
        <p:spPr>
          <a:xfrm>
            <a:off x="137786" y="1196752"/>
            <a:ext cx="8868428" cy="4351338"/>
          </a:xfrm>
        </p:spPr>
        <p:txBody>
          <a:bodyPr/>
          <a:lstStyle/>
          <a:p>
            <a:pPr eaLnBrk="1" hangingPunct="1"/>
            <a:r>
              <a:rPr lang="sv-SE" altLang="en-US" sz="2800" dirty="0"/>
              <a:t>Today it is said to involve the </a:t>
            </a:r>
            <a:r>
              <a:rPr lang="sv-SE" altLang="en-US" sz="2800" b="1" dirty="0"/>
              <a:t>capacity to quickly adapt</a:t>
            </a:r>
            <a:r>
              <a:rPr lang="sv-SE" altLang="en-US" sz="2800" dirty="0"/>
              <a:t> by adopting new innovations (products, processes, strategies, organization, etc)</a:t>
            </a:r>
          </a:p>
          <a:p>
            <a:pPr eaLnBrk="1" hangingPunct="1">
              <a:buFontTx/>
              <a:buNone/>
            </a:pPr>
            <a:endParaRPr lang="sv-SE" altLang="en-US" sz="2800" dirty="0"/>
          </a:p>
          <a:p>
            <a:pPr eaLnBrk="1" hangingPunct="1"/>
            <a:r>
              <a:rPr lang="sv-SE" altLang="en-US" sz="2800" dirty="0"/>
              <a:t>Also, traditionally the focus has been on new products or processes, but recently new </a:t>
            </a:r>
            <a:r>
              <a:rPr lang="sv-SE" altLang="en-US" sz="2800" b="1" dirty="0"/>
              <a:t>business models</a:t>
            </a:r>
            <a:r>
              <a:rPr lang="sv-SE" altLang="en-US" sz="2800" dirty="0"/>
              <a:t> have come into focus, i.e. the way a firm delivers value and secures profits.</a:t>
            </a:r>
          </a:p>
          <a:p>
            <a:pPr eaLnBrk="1" hangingPunct="1">
              <a:buFontTx/>
              <a:buNone/>
            </a:pPr>
            <a:endParaRPr lang="sv-SE" altLang="en-US" sz="2800" dirty="0"/>
          </a:p>
          <a:p>
            <a:pPr eaLnBrk="1" hangingPunct="1">
              <a:buFontTx/>
              <a:buNone/>
            </a:pPr>
            <a:endParaRPr lang="sv-SE" altLang="en-US" sz="2800" dirty="0"/>
          </a:p>
          <a:p>
            <a:pPr eaLnBrk="1" hangingPunct="1"/>
            <a:endParaRPr lang="sv-SE" altLang="en-US"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57409708-B25E-4A63-BED1-D23781B5C0BB}"/>
              </a:ext>
            </a:extLst>
          </p:cNvPr>
          <p:cNvSpPr>
            <a:spLocks noGrp="1" noChangeArrowheads="1"/>
          </p:cNvSpPr>
          <p:nvPr>
            <p:ph type="title"/>
          </p:nvPr>
        </p:nvSpPr>
        <p:spPr>
          <a:xfrm>
            <a:off x="0" y="-135915"/>
            <a:ext cx="8820472" cy="1325563"/>
          </a:xfrm>
        </p:spPr>
        <p:txBody>
          <a:bodyPr/>
          <a:lstStyle/>
          <a:p>
            <a:pPr eaLnBrk="1" hangingPunct="1"/>
            <a:r>
              <a:rPr lang="sv-SE" altLang="en-US" b="1" dirty="0">
                <a:latin typeface="Tahoma" panose="020B0604030504040204" pitchFamily="34" charset="0"/>
                <a:ea typeface="Tahoma" panose="020B0604030504040204" pitchFamily="34" charset="0"/>
                <a:cs typeface="Tahoma" panose="020B0604030504040204" pitchFamily="34" charset="0"/>
              </a:rPr>
              <a:t>What is innovation? (</a:t>
            </a:r>
            <a:r>
              <a:rPr lang="sv-SE" altLang="en-US" sz="3200"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b="1" dirty="0">
                <a:latin typeface="Tahoma" panose="020B0604030504040204" pitchFamily="34" charset="0"/>
                <a:ea typeface="Tahoma" panose="020B0604030504040204" pitchFamily="34" charset="0"/>
                <a:cs typeface="Tahoma" panose="020B0604030504040204" pitchFamily="34" charset="0"/>
              </a:rPr>
              <a:t>...) </a:t>
            </a:r>
          </a:p>
        </p:txBody>
      </p:sp>
      <p:sp>
        <p:nvSpPr>
          <p:cNvPr id="5123" name="Rectangle 3">
            <a:extLst>
              <a:ext uri="{FF2B5EF4-FFF2-40B4-BE49-F238E27FC236}">
                <a16:creationId xmlns:a16="http://schemas.microsoft.com/office/drawing/2014/main" id="{568C619F-DDAD-40ED-ABD3-F7B53E5469B9}"/>
              </a:ext>
            </a:extLst>
          </p:cNvPr>
          <p:cNvSpPr>
            <a:spLocks noGrp="1" noChangeArrowheads="1"/>
          </p:cNvSpPr>
          <p:nvPr>
            <p:ph type="body" idx="1"/>
          </p:nvPr>
        </p:nvSpPr>
        <p:spPr>
          <a:xfrm>
            <a:off x="259132" y="1030222"/>
            <a:ext cx="8884868" cy="4351338"/>
          </a:xfrm>
        </p:spPr>
        <p:txBody>
          <a:bodyPr/>
          <a:lstStyle/>
          <a:p>
            <a:pPr eaLnBrk="1" hangingPunct="1">
              <a:lnSpc>
                <a:spcPct val="90000"/>
              </a:lnSpc>
            </a:pPr>
            <a:r>
              <a:rPr lang="en-GB" altLang="en-US" sz="3200" dirty="0">
                <a:cs typeface="Times New Roman" panose="02020603050405020304" pitchFamily="18" charset="0"/>
              </a:rPr>
              <a:t>Schumpeter argued that innovation comes about through new combinations made by an entrepreneur, resulting in </a:t>
            </a:r>
          </a:p>
          <a:p>
            <a:pPr lvl="1" eaLnBrk="1" hangingPunct="1">
              <a:lnSpc>
                <a:spcPct val="90000"/>
              </a:lnSpc>
            </a:pPr>
            <a:r>
              <a:rPr lang="en-GB" altLang="en-US" sz="2800" dirty="0">
                <a:cs typeface="Times New Roman" panose="02020603050405020304" pitchFamily="18" charset="0"/>
              </a:rPr>
              <a:t>a new product, </a:t>
            </a:r>
          </a:p>
          <a:p>
            <a:pPr lvl="1" eaLnBrk="1" hangingPunct="1">
              <a:lnSpc>
                <a:spcPct val="90000"/>
              </a:lnSpc>
            </a:pPr>
            <a:r>
              <a:rPr lang="en-GB" altLang="en-US" sz="2800" dirty="0">
                <a:cs typeface="Times New Roman" panose="02020603050405020304" pitchFamily="18" charset="0"/>
              </a:rPr>
              <a:t>a new process, </a:t>
            </a:r>
          </a:p>
          <a:p>
            <a:pPr lvl="1" eaLnBrk="1" hangingPunct="1">
              <a:lnSpc>
                <a:spcPct val="90000"/>
              </a:lnSpc>
            </a:pPr>
            <a:r>
              <a:rPr lang="en-GB" altLang="en-US" sz="2800" dirty="0">
                <a:cs typeface="Times New Roman" panose="02020603050405020304" pitchFamily="18" charset="0"/>
              </a:rPr>
              <a:t>opening of new market, </a:t>
            </a:r>
          </a:p>
          <a:p>
            <a:pPr lvl="1" eaLnBrk="1" hangingPunct="1">
              <a:lnSpc>
                <a:spcPct val="90000"/>
              </a:lnSpc>
            </a:pPr>
            <a:r>
              <a:rPr lang="en-GB" altLang="en-US" sz="2800" dirty="0">
                <a:cs typeface="Times New Roman" panose="02020603050405020304" pitchFamily="18" charset="0"/>
              </a:rPr>
              <a:t>new way of organizing the business </a:t>
            </a:r>
          </a:p>
          <a:p>
            <a:pPr lvl="1" eaLnBrk="1" hangingPunct="1">
              <a:lnSpc>
                <a:spcPct val="90000"/>
              </a:lnSpc>
            </a:pPr>
            <a:r>
              <a:rPr lang="en-GB" altLang="en-US" sz="2800" dirty="0">
                <a:cs typeface="Times New Roman" panose="02020603050405020304" pitchFamily="18" charset="0"/>
              </a:rPr>
              <a:t>new sources of supply</a:t>
            </a:r>
            <a:endParaRPr lang="sv-SE"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787C08F-68D3-447C-BB40-500BEB31D137}"/>
              </a:ext>
            </a:extLst>
          </p:cNvPr>
          <p:cNvSpPr>
            <a:spLocks noGrp="1" noChangeArrowheads="1"/>
          </p:cNvSpPr>
          <p:nvPr>
            <p:ph type="title"/>
          </p:nvPr>
        </p:nvSpPr>
        <p:spPr/>
        <p:txBody>
          <a:bodyPr/>
          <a:lstStyle/>
          <a:p>
            <a:pPr eaLnBrk="1" hangingPunct="1"/>
            <a:r>
              <a:rPr lang="sv-SE" altLang="en-US" b="1" dirty="0">
                <a:latin typeface="Tahoma" panose="020B0604030504040204" pitchFamily="34" charset="0"/>
                <a:ea typeface="Tahoma" panose="020B0604030504040204" pitchFamily="34" charset="0"/>
                <a:cs typeface="Tahoma" panose="020B0604030504040204" pitchFamily="34" charset="0"/>
              </a:rPr>
              <a:t>Dimensions of innovation</a:t>
            </a:r>
          </a:p>
        </p:txBody>
      </p:sp>
      <p:sp>
        <p:nvSpPr>
          <p:cNvPr id="6147" name="Rectangle 3">
            <a:extLst>
              <a:ext uri="{FF2B5EF4-FFF2-40B4-BE49-F238E27FC236}">
                <a16:creationId xmlns:a16="http://schemas.microsoft.com/office/drawing/2014/main" id="{519A47C2-FAC7-425C-B6AC-C6A3CCDB5483}"/>
              </a:ext>
            </a:extLst>
          </p:cNvPr>
          <p:cNvSpPr>
            <a:spLocks noGrp="1" noChangeArrowheads="1"/>
          </p:cNvSpPr>
          <p:nvPr>
            <p:ph type="body" idx="1"/>
          </p:nvPr>
        </p:nvSpPr>
        <p:spPr>
          <a:xfrm>
            <a:off x="528442" y="1744206"/>
            <a:ext cx="7886700" cy="4351338"/>
          </a:xfrm>
        </p:spPr>
        <p:txBody>
          <a:bodyPr/>
          <a:lstStyle/>
          <a:p>
            <a:pPr eaLnBrk="1" hangingPunct="1">
              <a:buFontTx/>
              <a:buNone/>
            </a:pPr>
            <a:r>
              <a:rPr lang="sv-SE" altLang="en-US" sz="3200" dirty="0"/>
              <a:t>There are several types of innovation</a:t>
            </a:r>
          </a:p>
          <a:p>
            <a:pPr lvl="1" eaLnBrk="1" hangingPunct="1"/>
            <a:r>
              <a:rPr lang="sv-SE" altLang="en-US" sz="2800" dirty="0"/>
              <a:t>Process, product/service, strategy,</a:t>
            </a:r>
          </a:p>
          <a:p>
            <a:pPr eaLnBrk="1" hangingPunct="1">
              <a:buFontTx/>
              <a:buNone/>
            </a:pPr>
            <a:r>
              <a:rPr lang="sv-SE" altLang="en-US" sz="3200" dirty="0"/>
              <a:t>which can vary in degree of newness:</a:t>
            </a:r>
          </a:p>
          <a:p>
            <a:pPr lvl="1" eaLnBrk="1" hangingPunct="1"/>
            <a:r>
              <a:rPr lang="sv-SE" altLang="en-US" sz="2800" dirty="0"/>
              <a:t>Incremental to radical, </a:t>
            </a:r>
          </a:p>
          <a:p>
            <a:pPr eaLnBrk="1" hangingPunct="1">
              <a:buFontTx/>
              <a:buNone/>
            </a:pPr>
            <a:r>
              <a:rPr lang="sv-SE" altLang="en-US" sz="3200" dirty="0"/>
              <a:t>and impact:</a:t>
            </a:r>
          </a:p>
          <a:p>
            <a:pPr lvl="1" eaLnBrk="1" hangingPunct="1">
              <a:buFontTx/>
              <a:buNone/>
            </a:pPr>
            <a:r>
              <a:rPr lang="sv-SE" altLang="en-US" sz="2800" dirty="0"/>
              <a:t>continuous to discontinuous</a:t>
            </a:r>
          </a:p>
          <a:p>
            <a:pPr lvl="1" eaLnBrk="1" hangingPunct="1"/>
            <a:endParaRPr lang="sv-SE"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265FD443-BBBD-493C-9F3F-A5B80B65CEAD}"/>
              </a:ext>
            </a:extLst>
          </p:cNvPr>
          <p:cNvSpPr>
            <a:spLocks noGrp="1" noChangeArrowheads="1"/>
          </p:cNvSpPr>
          <p:nvPr>
            <p:ph type="title"/>
          </p:nvPr>
        </p:nvSpPr>
        <p:spPr>
          <a:xfrm>
            <a:off x="0" y="209279"/>
            <a:ext cx="8883070" cy="718375"/>
          </a:xfrm>
        </p:spPr>
        <p:txBody>
          <a:bodyPr/>
          <a:lstStyle/>
          <a:p>
            <a:pPr eaLnBrk="1" hangingPunct="1"/>
            <a:r>
              <a:rPr lang="sv-SE" altLang="en-US" b="1" dirty="0">
                <a:latin typeface="Tahoma" panose="020B0604030504040204" pitchFamily="34" charset="0"/>
                <a:ea typeface="Tahoma" panose="020B0604030504040204" pitchFamily="34" charset="0"/>
                <a:cs typeface="Tahoma" panose="020B0604030504040204" pitchFamily="34" charset="0"/>
              </a:rPr>
              <a:t>Drivers for innovation (</a:t>
            </a:r>
            <a:r>
              <a:rPr lang="sv-SE" altLang="en-US" sz="3200"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b="1" dirty="0">
                <a:latin typeface="Tahoma" panose="020B0604030504040204" pitchFamily="34" charset="0"/>
                <a:ea typeface="Tahoma" panose="020B0604030504040204" pitchFamily="34" charset="0"/>
                <a:cs typeface="Tahoma" panose="020B0604030504040204" pitchFamily="34" charset="0"/>
              </a:rPr>
              <a:t>...)</a:t>
            </a:r>
          </a:p>
        </p:txBody>
      </p:sp>
      <p:sp>
        <p:nvSpPr>
          <p:cNvPr id="7171" name="Rectangle 3">
            <a:extLst>
              <a:ext uri="{FF2B5EF4-FFF2-40B4-BE49-F238E27FC236}">
                <a16:creationId xmlns:a16="http://schemas.microsoft.com/office/drawing/2014/main" id="{C393034A-87E2-4419-931D-B3CE33C7DF89}"/>
              </a:ext>
            </a:extLst>
          </p:cNvPr>
          <p:cNvSpPr>
            <a:spLocks noGrp="1" noChangeArrowheads="1"/>
          </p:cNvSpPr>
          <p:nvPr>
            <p:ph type="body" idx="1"/>
          </p:nvPr>
        </p:nvSpPr>
        <p:spPr>
          <a:xfrm>
            <a:off x="81418" y="927654"/>
            <a:ext cx="8962373" cy="4351338"/>
          </a:xfrm>
        </p:spPr>
        <p:txBody>
          <a:bodyPr>
            <a:noAutofit/>
          </a:bodyPr>
          <a:lstStyle/>
          <a:p>
            <a:pPr lvl="1" eaLnBrk="1" hangingPunct="1">
              <a:lnSpc>
                <a:spcPct val="90000"/>
              </a:lnSpc>
            </a:pPr>
            <a:r>
              <a:rPr lang="sv-SE" altLang="en-US" sz="2800" dirty="0"/>
              <a:t>Financial pressures to reduce costs, increase efficiency, do more with less, etc</a:t>
            </a:r>
          </a:p>
          <a:p>
            <a:pPr lvl="1" eaLnBrk="1" hangingPunct="1">
              <a:lnSpc>
                <a:spcPct val="90000"/>
              </a:lnSpc>
            </a:pPr>
            <a:r>
              <a:rPr lang="sv-SE" altLang="en-US" sz="2800" dirty="0"/>
              <a:t>Increased competition</a:t>
            </a:r>
          </a:p>
          <a:p>
            <a:pPr lvl="1" eaLnBrk="1" hangingPunct="1">
              <a:lnSpc>
                <a:spcPct val="90000"/>
              </a:lnSpc>
            </a:pPr>
            <a:r>
              <a:rPr lang="sv-SE" altLang="en-US" sz="2800" dirty="0"/>
              <a:t>Shorter product life cycles</a:t>
            </a:r>
          </a:p>
          <a:p>
            <a:pPr lvl="1" eaLnBrk="1" hangingPunct="1">
              <a:lnSpc>
                <a:spcPct val="90000"/>
              </a:lnSpc>
            </a:pPr>
            <a:r>
              <a:rPr lang="sv-SE" altLang="en-US" sz="2800" dirty="0"/>
              <a:t>Value migration</a:t>
            </a:r>
          </a:p>
          <a:p>
            <a:pPr lvl="1" eaLnBrk="1" hangingPunct="1">
              <a:lnSpc>
                <a:spcPct val="90000"/>
              </a:lnSpc>
            </a:pPr>
            <a:r>
              <a:rPr lang="sv-SE" altLang="en-US" sz="2800" dirty="0"/>
              <a:t>Stricter regulation</a:t>
            </a:r>
          </a:p>
          <a:p>
            <a:pPr lvl="1" eaLnBrk="1" hangingPunct="1">
              <a:lnSpc>
                <a:spcPct val="90000"/>
              </a:lnSpc>
            </a:pPr>
            <a:r>
              <a:rPr lang="sv-SE" altLang="en-US" sz="2800" dirty="0"/>
              <a:t>Industry &amp; community needs for sustainable devt.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265FD443-BBBD-493C-9F3F-A5B80B65CEAD}"/>
              </a:ext>
            </a:extLst>
          </p:cNvPr>
          <p:cNvSpPr>
            <a:spLocks noGrp="1" noChangeArrowheads="1"/>
          </p:cNvSpPr>
          <p:nvPr>
            <p:ph type="title"/>
          </p:nvPr>
        </p:nvSpPr>
        <p:spPr>
          <a:xfrm>
            <a:off x="81418" y="89553"/>
            <a:ext cx="7886700" cy="718375"/>
          </a:xfrm>
        </p:spPr>
        <p:txBody>
          <a:bodyPr/>
          <a:lstStyle/>
          <a:p>
            <a:pPr eaLnBrk="1" hangingPunct="1"/>
            <a:r>
              <a:rPr lang="sv-SE" altLang="en-US" b="1" dirty="0">
                <a:latin typeface="Tahoma" panose="020B0604030504040204" pitchFamily="34" charset="0"/>
                <a:ea typeface="Tahoma" panose="020B0604030504040204" pitchFamily="34" charset="0"/>
                <a:cs typeface="Tahoma" panose="020B0604030504040204" pitchFamily="34" charset="0"/>
              </a:rPr>
              <a:t>Drivers for innovation</a:t>
            </a:r>
          </a:p>
        </p:txBody>
      </p:sp>
      <p:sp>
        <p:nvSpPr>
          <p:cNvPr id="7171" name="Rectangle 3">
            <a:extLst>
              <a:ext uri="{FF2B5EF4-FFF2-40B4-BE49-F238E27FC236}">
                <a16:creationId xmlns:a16="http://schemas.microsoft.com/office/drawing/2014/main" id="{C393034A-87E2-4419-931D-B3CE33C7DF89}"/>
              </a:ext>
            </a:extLst>
          </p:cNvPr>
          <p:cNvSpPr>
            <a:spLocks noGrp="1" noChangeArrowheads="1"/>
          </p:cNvSpPr>
          <p:nvPr>
            <p:ph type="body" idx="1"/>
          </p:nvPr>
        </p:nvSpPr>
        <p:spPr>
          <a:xfrm>
            <a:off x="81418" y="927654"/>
            <a:ext cx="8962373" cy="4351338"/>
          </a:xfrm>
        </p:spPr>
        <p:txBody>
          <a:bodyPr>
            <a:noAutofit/>
          </a:bodyPr>
          <a:lstStyle/>
          <a:p>
            <a:pPr lvl="1" eaLnBrk="1" hangingPunct="1">
              <a:lnSpc>
                <a:spcPct val="90000"/>
              </a:lnSpc>
            </a:pPr>
            <a:r>
              <a:rPr lang="sv-SE" altLang="en-US" dirty="0"/>
              <a:t>Increased demand for accountability</a:t>
            </a:r>
          </a:p>
          <a:p>
            <a:pPr lvl="1" eaLnBrk="1" hangingPunct="1">
              <a:lnSpc>
                <a:spcPct val="90000"/>
              </a:lnSpc>
            </a:pPr>
            <a:r>
              <a:rPr lang="sv-SE" altLang="en-US" sz="2800" dirty="0"/>
              <a:t>Demographic, social and maket changes</a:t>
            </a:r>
          </a:p>
          <a:p>
            <a:pPr lvl="1" eaLnBrk="1" hangingPunct="1">
              <a:lnSpc>
                <a:spcPct val="90000"/>
              </a:lnSpc>
            </a:pPr>
            <a:r>
              <a:rPr lang="sv-SE" altLang="en-US" sz="2800" dirty="0"/>
              <a:t>Rising customer expectations regarding service &amp; quality</a:t>
            </a:r>
          </a:p>
          <a:p>
            <a:pPr lvl="1" eaLnBrk="1" hangingPunct="1">
              <a:lnSpc>
                <a:spcPct val="90000"/>
              </a:lnSpc>
            </a:pPr>
            <a:r>
              <a:rPr lang="sv-SE" altLang="en-US" sz="2800" dirty="0"/>
              <a:t>Changing economy</a:t>
            </a:r>
          </a:p>
          <a:p>
            <a:pPr lvl="1" eaLnBrk="1" hangingPunct="1">
              <a:lnSpc>
                <a:spcPct val="90000"/>
              </a:lnSpc>
            </a:pPr>
            <a:r>
              <a:rPr lang="sv-SE" altLang="en-US" sz="2800" dirty="0"/>
              <a:t>Exceeding in the competition in these technologies</a:t>
            </a:r>
          </a:p>
        </p:txBody>
      </p:sp>
    </p:spTree>
    <p:extLst>
      <p:ext uri="{BB962C8B-B14F-4D97-AF65-F5344CB8AC3E}">
        <p14:creationId xmlns:p14="http://schemas.microsoft.com/office/powerpoint/2010/main" val="769504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2753245-05F7-4C22-824F-762332A02F8C}"/>
              </a:ext>
            </a:extLst>
          </p:cNvPr>
          <p:cNvSpPr>
            <a:spLocks noGrp="1" noChangeArrowheads="1"/>
          </p:cNvSpPr>
          <p:nvPr>
            <p:ph type="title"/>
          </p:nvPr>
        </p:nvSpPr>
        <p:spPr>
          <a:xfrm>
            <a:off x="467544" y="116632"/>
            <a:ext cx="7886700" cy="724639"/>
          </a:xfrm>
        </p:spPr>
        <p:txBody>
          <a:bodyPr/>
          <a:lstStyle/>
          <a:p>
            <a:pPr eaLnBrk="1" hangingPunct="1"/>
            <a:r>
              <a:rPr lang="en-GB" altLang="en-US" b="1" dirty="0">
                <a:cs typeface="Times New Roman" panose="02020603050405020304" pitchFamily="18" charset="0"/>
              </a:rPr>
              <a:t>Radical business innovation</a:t>
            </a:r>
            <a:endParaRPr lang="sv-SE" altLang="en-US" b="1" dirty="0">
              <a:latin typeface="Tahoma" panose="020B0604030504040204" pitchFamily="34" charset="0"/>
              <a:ea typeface="Tahoma" panose="020B0604030504040204" pitchFamily="34" charset="0"/>
              <a:cs typeface="Tahoma" panose="020B0604030504040204" pitchFamily="34" charset="0"/>
            </a:endParaRPr>
          </a:p>
        </p:txBody>
      </p:sp>
      <p:sp>
        <p:nvSpPr>
          <p:cNvPr id="8195" name="Rectangle 3">
            <a:extLst>
              <a:ext uri="{FF2B5EF4-FFF2-40B4-BE49-F238E27FC236}">
                <a16:creationId xmlns:a16="http://schemas.microsoft.com/office/drawing/2014/main" id="{AD6DCEEF-54F9-4897-B43E-113F562A3498}"/>
              </a:ext>
            </a:extLst>
          </p:cNvPr>
          <p:cNvSpPr>
            <a:spLocks noGrp="1" noChangeArrowheads="1"/>
          </p:cNvSpPr>
          <p:nvPr>
            <p:ph type="body" idx="1"/>
          </p:nvPr>
        </p:nvSpPr>
        <p:spPr>
          <a:xfrm>
            <a:off x="179512" y="764704"/>
            <a:ext cx="8743168" cy="4752528"/>
          </a:xfrm>
        </p:spPr>
        <p:txBody>
          <a:bodyPr/>
          <a:lstStyle/>
          <a:p>
            <a:pPr marL="0" indent="0" eaLnBrk="1" hangingPunct="1">
              <a:spcBef>
                <a:spcPts val="600"/>
              </a:spcBef>
              <a:buNone/>
            </a:pPr>
            <a:r>
              <a:rPr lang="en-GB" altLang="en-US" sz="3200" dirty="0">
                <a:cs typeface="Times New Roman" panose="02020603050405020304" pitchFamily="18" charset="0"/>
              </a:rPr>
              <a:t>Market place is </a:t>
            </a:r>
            <a:r>
              <a:rPr lang="en-GB" altLang="en-US" sz="3200" b="1" dirty="0">
                <a:cs typeface="Times New Roman" panose="02020603050405020304" pitchFamily="18" charset="0"/>
              </a:rPr>
              <a:t>hostile to incumbents</a:t>
            </a:r>
            <a:r>
              <a:rPr lang="en-GB" altLang="en-US" sz="3200" dirty="0">
                <a:cs typeface="Times New Roman" panose="02020603050405020304" pitchFamily="18" charset="0"/>
              </a:rPr>
              <a:t>, who now needs to conduct </a:t>
            </a:r>
            <a:r>
              <a:rPr lang="en-GB" altLang="en-US" sz="3200" b="1" dirty="0">
                <a:cs typeface="Times New Roman" panose="02020603050405020304" pitchFamily="18" charset="0"/>
              </a:rPr>
              <a:t>radical business innovation</a:t>
            </a:r>
            <a:r>
              <a:rPr lang="en-GB" altLang="en-US" sz="3200" dirty="0">
                <a:cs typeface="Times New Roman" panose="02020603050405020304" pitchFamily="18" charset="0"/>
              </a:rPr>
              <a:t>:</a:t>
            </a:r>
          </a:p>
          <a:p>
            <a:pPr marL="514350" indent="-514350" eaLnBrk="1" hangingPunct="1">
              <a:spcBef>
                <a:spcPts val="600"/>
              </a:spcBef>
              <a:buAutoNum type="arabicParenR"/>
            </a:pPr>
            <a:r>
              <a:rPr lang="sv-SE" altLang="en-US" sz="2800" dirty="0"/>
              <a:t>Radically reconceiving products and services, not just developing new products and services</a:t>
            </a:r>
          </a:p>
          <a:p>
            <a:pPr marL="514350" indent="-514350" eaLnBrk="1" hangingPunct="1">
              <a:spcBef>
                <a:spcPts val="600"/>
              </a:spcBef>
              <a:buAutoNum type="arabicParenR"/>
            </a:pPr>
            <a:r>
              <a:rPr lang="sv-SE" altLang="en-US" sz="2800" dirty="0"/>
              <a:t>Redefining market space</a:t>
            </a:r>
          </a:p>
          <a:p>
            <a:pPr marL="514350" indent="-514350" eaLnBrk="1" hangingPunct="1">
              <a:spcBef>
                <a:spcPts val="600"/>
              </a:spcBef>
              <a:buAutoNum type="arabicParenR"/>
            </a:pPr>
            <a:r>
              <a:rPr lang="sv-SE" altLang="en-US" sz="2800" dirty="0"/>
              <a:t>Redrawing industry boundaries</a:t>
            </a:r>
          </a:p>
          <a:p>
            <a:pPr marL="0" indent="0" eaLnBrk="1" hangingPunct="1">
              <a:spcBef>
                <a:spcPts val="600"/>
              </a:spcBef>
              <a:buNone/>
            </a:pPr>
            <a:endParaRPr lang="sv-SE" altLang="en-US" sz="2800" b="1" dirty="0"/>
          </a:p>
          <a:p>
            <a:pPr marL="0" indent="0" eaLnBrk="1" hangingPunct="1">
              <a:spcBef>
                <a:spcPts val="600"/>
              </a:spcBef>
              <a:buNone/>
            </a:pPr>
            <a:r>
              <a:rPr lang="sv-SE" altLang="en-US" sz="2800" b="1" dirty="0"/>
              <a:t>That will lead to</a:t>
            </a:r>
            <a:r>
              <a:rPr lang="sv-SE" altLang="en-US" sz="2800" dirty="0"/>
              <a:t>:</a:t>
            </a:r>
          </a:p>
          <a:p>
            <a:pPr marL="0" indent="0" eaLnBrk="1" hangingPunct="1">
              <a:spcBef>
                <a:spcPts val="600"/>
              </a:spcBef>
              <a:buNone/>
            </a:pPr>
            <a:r>
              <a:rPr lang="sv-SE" altLang="en-US" sz="2800" dirty="0">
                <a:solidFill>
                  <a:srgbClr val="FF0000"/>
                </a:solidFill>
                <a:latin typeface="+mj-lt"/>
                <a:ea typeface="Tahoma" panose="020B0604030504040204" pitchFamily="34" charset="0"/>
                <a:cs typeface="Tahoma" panose="020B0604030504040204" pitchFamily="34" charset="0"/>
              </a:rPr>
              <a:t>    New conditions for innovation (NCD)</a:t>
            </a:r>
            <a:endParaRPr lang="sv-SE" altLang="en-US" sz="2800" dirty="0">
              <a:solidFill>
                <a:srgbClr val="FF0000"/>
              </a:solidFill>
              <a:latin typeface="+mj-l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2753245-05F7-4C22-824F-762332A02F8C}"/>
              </a:ext>
            </a:extLst>
          </p:cNvPr>
          <p:cNvSpPr>
            <a:spLocks noGrp="1" noChangeArrowheads="1"/>
          </p:cNvSpPr>
          <p:nvPr>
            <p:ph type="title"/>
          </p:nvPr>
        </p:nvSpPr>
        <p:spPr>
          <a:xfrm>
            <a:off x="467544" y="116632"/>
            <a:ext cx="7886700" cy="724639"/>
          </a:xfrm>
        </p:spPr>
        <p:txBody>
          <a:bodyPr/>
          <a:lstStyle/>
          <a:p>
            <a:pPr eaLnBrk="1" hangingPunct="1"/>
            <a:r>
              <a:rPr lang="en-GB" altLang="en-US" b="1" dirty="0">
                <a:cs typeface="Times New Roman" panose="02020603050405020304" pitchFamily="18" charset="0"/>
              </a:rPr>
              <a:t>Radical business innovation</a:t>
            </a:r>
            <a:endParaRPr lang="sv-SE" altLang="en-US" b="1" dirty="0">
              <a:latin typeface="Tahoma" panose="020B0604030504040204" pitchFamily="34" charset="0"/>
              <a:ea typeface="Tahoma" panose="020B0604030504040204" pitchFamily="34" charset="0"/>
              <a:cs typeface="Tahoma" panose="020B0604030504040204" pitchFamily="34" charset="0"/>
            </a:endParaRPr>
          </a:p>
        </p:txBody>
      </p:sp>
      <p:sp>
        <p:nvSpPr>
          <p:cNvPr id="8195" name="Rectangle 3">
            <a:extLst>
              <a:ext uri="{FF2B5EF4-FFF2-40B4-BE49-F238E27FC236}">
                <a16:creationId xmlns:a16="http://schemas.microsoft.com/office/drawing/2014/main" id="{AD6DCEEF-54F9-4897-B43E-113F562A3498}"/>
              </a:ext>
            </a:extLst>
          </p:cNvPr>
          <p:cNvSpPr>
            <a:spLocks noGrp="1" noChangeArrowheads="1"/>
          </p:cNvSpPr>
          <p:nvPr>
            <p:ph type="body" idx="1"/>
          </p:nvPr>
        </p:nvSpPr>
        <p:spPr>
          <a:xfrm>
            <a:off x="179512" y="764704"/>
            <a:ext cx="8743168" cy="4752528"/>
          </a:xfrm>
        </p:spPr>
        <p:txBody>
          <a:bodyPr/>
          <a:lstStyle/>
          <a:p>
            <a:pPr marL="0" indent="0" eaLnBrk="1" hangingPunct="1">
              <a:spcBef>
                <a:spcPts val="600"/>
              </a:spcBef>
              <a:buNone/>
            </a:pPr>
            <a:r>
              <a:rPr lang="en-GB" altLang="en-US" sz="3200" dirty="0">
                <a:cs typeface="Times New Roman" panose="02020603050405020304" pitchFamily="18" charset="0"/>
              </a:rPr>
              <a:t>Market place is </a:t>
            </a:r>
            <a:r>
              <a:rPr lang="en-GB" altLang="en-US" sz="3200" b="1" dirty="0">
                <a:cs typeface="Times New Roman" panose="02020603050405020304" pitchFamily="18" charset="0"/>
              </a:rPr>
              <a:t>hostile to incumbents</a:t>
            </a:r>
            <a:r>
              <a:rPr lang="en-GB" altLang="en-US" sz="3200" dirty="0">
                <a:cs typeface="Times New Roman" panose="02020603050405020304" pitchFamily="18" charset="0"/>
              </a:rPr>
              <a:t>, who now needs to conduct </a:t>
            </a:r>
            <a:r>
              <a:rPr lang="en-GB" altLang="en-US" sz="3200" b="1" dirty="0">
                <a:cs typeface="Times New Roman" panose="02020603050405020304" pitchFamily="18" charset="0"/>
              </a:rPr>
              <a:t>radical business innovation</a:t>
            </a:r>
            <a:r>
              <a:rPr lang="en-GB" altLang="en-US" sz="3200" dirty="0">
                <a:cs typeface="Times New Roman" panose="02020603050405020304" pitchFamily="18" charset="0"/>
              </a:rPr>
              <a:t>:</a:t>
            </a:r>
          </a:p>
          <a:p>
            <a:pPr marL="514350" indent="-514350" eaLnBrk="1" hangingPunct="1">
              <a:spcBef>
                <a:spcPts val="600"/>
              </a:spcBef>
              <a:buAutoNum type="arabicParenR"/>
            </a:pPr>
            <a:r>
              <a:rPr lang="sv-SE" altLang="en-US" sz="2800" dirty="0"/>
              <a:t>Radically reconceiving products and services, not just developing new products and services</a:t>
            </a:r>
          </a:p>
          <a:p>
            <a:pPr marL="514350" indent="-514350" eaLnBrk="1" hangingPunct="1">
              <a:spcBef>
                <a:spcPts val="600"/>
              </a:spcBef>
              <a:buAutoNum type="arabicParenR"/>
            </a:pPr>
            <a:r>
              <a:rPr lang="sv-SE" altLang="en-US" sz="2800" dirty="0"/>
              <a:t>Redefining market space</a:t>
            </a:r>
          </a:p>
          <a:p>
            <a:pPr marL="514350" indent="-514350" eaLnBrk="1" hangingPunct="1">
              <a:spcBef>
                <a:spcPts val="600"/>
              </a:spcBef>
              <a:buAutoNum type="arabicParenR"/>
            </a:pPr>
            <a:r>
              <a:rPr lang="sv-SE" altLang="en-US" sz="2800" dirty="0"/>
              <a:t>Redrawing industry boundaries</a:t>
            </a:r>
          </a:p>
          <a:p>
            <a:pPr marL="0" indent="0" eaLnBrk="1" hangingPunct="1">
              <a:spcBef>
                <a:spcPts val="600"/>
              </a:spcBef>
              <a:buNone/>
            </a:pPr>
            <a:endParaRPr lang="sv-SE" altLang="en-US" sz="2800" b="1" dirty="0"/>
          </a:p>
          <a:p>
            <a:pPr marL="0" indent="0" eaLnBrk="1" hangingPunct="1">
              <a:spcBef>
                <a:spcPts val="600"/>
              </a:spcBef>
              <a:buNone/>
            </a:pPr>
            <a:r>
              <a:rPr lang="sv-SE" altLang="en-US" sz="2800" b="1" dirty="0"/>
              <a:t>That will lead to</a:t>
            </a:r>
            <a:r>
              <a:rPr lang="sv-SE" altLang="en-US" sz="2800" dirty="0"/>
              <a:t>:</a:t>
            </a:r>
          </a:p>
          <a:p>
            <a:pPr marL="0" indent="0" eaLnBrk="1" hangingPunct="1">
              <a:spcBef>
                <a:spcPts val="600"/>
              </a:spcBef>
              <a:buNone/>
            </a:pPr>
            <a:r>
              <a:rPr lang="sv-SE" altLang="en-US" sz="2800" dirty="0">
                <a:solidFill>
                  <a:srgbClr val="FF0000"/>
                </a:solidFill>
                <a:latin typeface="+mj-lt"/>
                <a:ea typeface="Tahoma" panose="020B0604030504040204" pitchFamily="34" charset="0"/>
                <a:cs typeface="Tahoma" panose="020B0604030504040204" pitchFamily="34" charset="0"/>
              </a:rPr>
              <a:t>    New conditions for innovation (NCD)</a:t>
            </a:r>
            <a:endParaRPr lang="sv-SE" altLang="en-US" sz="2800" dirty="0">
              <a:solidFill>
                <a:srgbClr val="FF0000"/>
              </a:solidFill>
              <a:latin typeface="+mj-lt"/>
            </a:endParaRPr>
          </a:p>
        </p:txBody>
      </p:sp>
    </p:spTree>
    <p:extLst>
      <p:ext uri="{BB962C8B-B14F-4D97-AF65-F5344CB8AC3E}">
        <p14:creationId xmlns:p14="http://schemas.microsoft.com/office/powerpoint/2010/main" val="3192334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FC13EBDB-D4D1-4644-88CC-A5B86FBFFEF0}"/>
              </a:ext>
            </a:extLst>
          </p:cNvPr>
          <p:cNvSpPr>
            <a:spLocks noGrp="1" noChangeArrowheads="1"/>
          </p:cNvSpPr>
          <p:nvPr>
            <p:ph type="title"/>
          </p:nvPr>
        </p:nvSpPr>
        <p:spPr>
          <a:xfrm>
            <a:off x="0" y="0"/>
            <a:ext cx="9108504" cy="1325563"/>
          </a:xfrm>
        </p:spPr>
        <p:txBody>
          <a:bodyPr/>
          <a:lstStyle/>
          <a:p>
            <a:pPr algn="l" eaLnBrk="1" hangingPunct="1"/>
            <a:r>
              <a:rPr lang="sv-SE" altLang="en-US" sz="2800" b="1" dirty="0">
                <a:latin typeface="Tahoma" panose="020B0604030504040204" pitchFamily="34" charset="0"/>
                <a:ea typeface="Tahoma" panose="020B0604030504040204" pitchFamily="34" charset="0"/>
                <a:cs typeface="Tahoma" panose="020B0604030504040204" pitchFamily="34" charset="0"/>
              </a:rPr>
              <a:t> </a:t>
            </a:r>
            <a:r>
              <a:rPr lang="sv-SE" altLang="en-US" sz="3200" b="1" dirty="0">
                <a:latin typeface="Tahoma" panose="020B0604030504040204" pitchFamily="34" charset="0"/>
                <a:ea typeface="Tahoma" panose="020B0604030504040204" pitchFamily="34" charset="0"/>
                <a:cs typeface="Tahoma" panose="020B0604030504040204" pitchFamily="34" charset="0"/>
              </a:rPr>
              <a:t>New conditions for innovation (NCD)     </a:t>
            </a:r>
            <a:br>
              <a:rPr lang="sv-SE" altLang="en-US" sz="2800" b="1" dirty="0">
                <a:latin typeface="Tahoma" panose="020B0604030504040204" pitchFamily="34" charset="0"/>
                <a:ea typeface="Tahoma" panose="020B0604030504040204" pitchFamily="34" charset="0"/>
                <a:cs typeface="Tahoma" panose="020B0604030504040204" pitchFamily="34" charset="0"/>
              </a:rPr>
            </a:br>
            <a:r>
              <a:rPr lang="sv-SE" altLang="en-US" sz="2800" b="1" dirty="0">
                <a:latin typeface="Tahoma" panose="020B0604030504040204" pitchFamily="34" charset="0"/>
                <a:ea typeface="Tahoma" panose="020B0604030504040204" pitchFamily="34" charset="0"/>
                <a:cs typeface="Tahoma" panose="020B0604030504040204" pitchFamily="34" charset="0"/>
              </a:rPr>
              <a:t>                                                             </a:t>
            </a:r>
            <a:r>
              <a:rPr lang="sv-SE" altLang="en-US" sz="3600" b="1" dirty="0">
                <a:latin typeface="Tahoma" panose="020B0604030504040204" pitchFamily="34" charset="0"/>
                <a:ea typeface="Tahoma" panose="020B0604030504040204" pitchFamily="34" charset="0"/>
                <a:cs typeface="Tahoma" panose="020B0604030504040204" pitchFamily="34" charset="0"/>
              </a:rPr>
              <a:t>(</a:t>
            </a:r>
            <a:r>
              <a:rPr lang="sv-SE" altLang="en-US" sz="3600"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sz="3600" b="1" dirty="0">
                <a:latin typeface="Tahoma" panose="020B0604030504040204" pitchFamily="34" charset="0"/>
                <a:ea typeface="Tahoma" panose="020B0604030504040204" pitchFamily="34" charset="0"/>
                <a:cs typeface="Tahoma" panose="020B0604030504040204" pitchFamily="34" charset="0"/>
              </a:rPr>
              <a:t>...)</a:t>
            </a:r>
          </a:p>
        </p:txBody>
      </p:sp>
      <p:sp>
        <p:nvSpPr>
          <p:cNvPr id="9219" name="Rectangle 3">
            <a:extLst>
              <a:ext uri="{FF2B5EF4-FFF2-40B4-BE49-F238E27FC236}">
                <a16:creationId xmlns:a16="http://schemas.microsoft.com/office/drawing/2014/main" id="{641C28D6-CBB1-4D19-921A-38BAE3D84B0D}"/>
              </a:ext>
            </a:extLst>
          </p:cNvPr>
          <p:cNvSpPr>
            <a:spLocks noGrp="1" noChangeArrowheads="1"/>
          </p:cNvSpPr>
          <p:nvPr>
            <p:ph type="body" idx="1"/>
          </p:nvPr>
        </p:nvSpPr>
        <p:spPr>
          <a:xfrm>
            <a:off x="346813" y="1186798"/>
            <a:ext cx="8603033" cy="4351338"/>
          </a:xfrm>
        </p:spPr>
        <p:txBody>
          <a:bodyPr>
            <a:normAutofit/>
          </a:bodyPr>
          <a:lstStyle/>
          <a:p>
            <a:pPr eaLnBrk="1" hangingPunct="1"/>
            <a:r>
              <a:rPr lang="sv-SE" altLang="en-US" sz="3200" dirty="0"/>
              <a:t>Small start-up entrepreneurs increasingly depend on large firms: </a:t>
            </a:r>
          </a:p>
          <a:p>
            <a:pPr lvl="1" eaLnBrk="1" hangingPunct="1"/>
            <a:r>
              <a:rPr lang="sv-SE" altLang="en-US" sz="2800" dirty="0"/>
              <a:t>as suppliers or customers</a:t>
            </a:r>
          </a:p>
          <a:p>
            <a:pPr lvl="1" eaLnBrk="1" hangingPunct="1"/>
            <a:r>
              <a:rPr lang="sv-SE" altLang="en-US" sz="2800" dirty="0"/>
              <a:t>for venture finance, </a:t>
            </a:r>
          </a:p>
          <a:p>
            <a:pPr lvl="1" eaLnBrk="1" hangingPunct="1"/>
            <a:r>
              <a:rPr lang="sv-SE" altLang="en-US" sz="2800" dirty="0"/>
              <a:t>for exit opportunites, </a:t>
            </a:r>
          </a:p>
          <a:p>
            <a:pPr lvl="1" eaLnBrk="1" hangingPunct="1"/>
            <a:r>
              <a:rPr lang="sv-SE" altLang="en-US" sz="2800" dirty="0"/>
              <a:t>for knowledge (production, markets and R&amp;D) </a:t>
            </a:r>
          </a:p>
          <a:p>
            <a:pPr lvl="1" eaLnBrk="1" hangingPunct="1"/>
            <a:r>
              <a:rPr lang="sv-SE" altLang="en-US" sz="2800" dirty="0"/>
              <a:t>and for opening new markets.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0B6D3D3-F052-4A8A-95DA-62CBC2E4C1FE}"/>
              </a:ext>
            </a:extLst>
          </p:cNvPr>
          <p:cNvSpPr>
            <a:spLocks noGrp="1" noChangeArrowheads="1"/>
          </p:cNvSpPr>
          <p:nvPr>
            <p:ph type="title"/>
          </p:nvPr>
        </p:nvSpPr>
        <p:spPr>
          <a:xfrm>
            <a:off x="-36512" y="359427"/>
            <a:ext cx="8928992" cy="831110"/>
          </a:xfrm>
        </p:spPr>
        <p:txBody>
          <a:bodyPr/>
          <a:lstStyle/>
          <a:p>
            <a:pPr eaLnBrk="1" hangingPunct="1"/>
            <a:r>
              <a:rPr lang="sv-SE" altLang="en-US" sz="3600" b="1" dirty="0">
                <a:latin typeface="Tahoma" panose="020B0604030504040204" pitchFamily="34" charset="0"/>
                <a:ea typeface="Tahoma" panose="020B0604030504040204" pitchFamily="34" charset="0"/>
                <a:cs typeface="Tahoma" panose="020B0604030504040204" pitchFamily="34" charset="0"/>
              </a:rPr>
              <a:t>New conditions for innovation (NPD)  </a:t>
            </a:r>
            <a:br>
              <a:rPr lang="sv-SE" altLang="en-US" sz="3600" b="1" dirty="0">
                <a:latin typeface="Tahoma" panose="020B0604030504040204" pitchFamily="34" charset="0"/>
                <a:ea typeface="Tahoma" panose="020B0604030504040204" pitchFamily="34" charset="0"/>
                <a:cs typeface="Tahoma" panose="020B0604030504040204" pitchFamily="34" charset="0"/>
              </a:rPr>
            </a:br>
            <a:r>
              <a:rPr lang="sv-SE" altLang="en-US" sz="3600" b="1" dirty="0">
                <a:latin typeface="Tahoma" panose="020B0604030504040204" pitchFamily="34" charset="0"/>
                <a:ea typeface="Tahoma" panose="020B0604030504040204" pitchFamily="34" charset="0"/>
                <a:cs typeface="Tahoma" panose="020B0604030504040204" pitchFamily="34" charset="0"/>
              </a:rPr>
              <a:t>                                                </a:t>
            </a:r>
            <a:r>
              <a:rPr lang="sv-SE" altLang="en-US" sz="3200" b="1" dirty="0">
                <a:latin typeface="Tahoma" panose="020B0604030504040204" pitchFamily="34" charset="0"/>
                <a:ea typeface="Tahoma" panose="020B0604030504040204" pitchFamily="34" charset="0"/>
                <a:cs typeface="Tahoma" panose="020B0604030504040204" pitchFamily="34" charset="0"/>
              </a:rPr>
              <a:t>(</a:t>
            </a:r>
            <a:r>
              <a:rPr lang="sv-SE" altLang="en-US" sz="3200"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sz="3200" b="1" dirty="0">
                <a:latin typeface="Tahoma" panose="020B0604030504040204" pitchFamily="34" charset="0"/>
                <a:ea typeface="Tahoma" panose="020B0604030504040204" pitchFamily="34" charset="0"/>
                <a:cs typeface="Tahoma" panose="020B0604030504040204" pitchFamily="34" charset="0"/>
              </a:rPr>
              <a:t>...)</a:t>
            </a:r>
            <a:endParaRPr lang="sv-SE" altLang="en-US" sz="3600" b="1" dirty="0">
              <a:latin typeface="Tahoma" panose="020B0604030504040204" pitchFamily="34" charset="0"/>
              <a:ea typeface="Tahoma" panose="020B0604030504040204" pitchFamily="34" charset="0"/>
              <a:cs typeface="Tahoma" panose="020B0604030504040204" pitchFamily="34" charset="0"/>
            </a:endParaRPr>
          </a:p>
        </p:txBody>
      </p:sp>
      <p:sp>
        <p:nvSpPr>
          <p:cNvPr id="10243" name="Rectangle 3">
            <a:extLst>
              <a:ext uri="{FF2B5EF4-FFF2-40B4-BE49-F238E27FC236}">
                <a16:creationId xmlns:a16="http://schemas.microsoft.com/office/drawing/2014/main" id="{265256D3-0EC3-4E6E-B1AC-00AB2BA88EB3}"/>
              </a:ext>
            </a:extLst>
          </p:cNvPr>
          <p:cNvSpPr>
            <a:spLocks noGrp="1" noChangeArrowheads="1"/>
          </p:cNvSpPr>
          <p:nvPr>
            <p:ph type="body" idx="1"/>
          </p:nvPr>
        </p:nvSpPr>
        <p:spPr>
          <a:xfrm>
            <a:off x="331939" y="1412776"/>
            <a:ext cx="8812061" cy="4351338"/>
          </a:xfrm>
        </p:spPr>
        <p:txBody>
          <a:bodyPr/>
          <a:lstStyle/>
          <a:p>
            <a:pPr eaLnBrk="1" hangingPunct="1"/>
            <a:r>
              <a:rPr lang="sv-SE" altLang="en-US" sz="2800" dirty="0"/>
              <a:t>Large firms increasingly depend on small start-ups </a:t>
            </a:r>
            <a:r>
              <a:rPr lang="sv-SE" altLang="en-US" sz="3200" dirty="0"/>
              <a:t>for NCD, </a:t>
            </a:r>
          </a:p>
          <a:p>
            <a:pPr lvl="1" eaLnBrk="1" hangingPunct="1"/>
            <a:r>
              <a:rPr lang="sv-SE" altLang="en-US" sz="3200" dirty="0"/>
              <a:t>as suppliers of new knowledge (which they cannot develop themselves), </a:t>
            </a:r>
          </a:p>
          <a:p>
            <a:pPr lvl="1" eaLnBrk="1" hangingPunct="1"/>
            <a:r>
              <a:rPr lang="sv-SE" altLang="en-US" sz="3200" dirty="0"/>
              <a:t>or organizational renewal, for experimentation with busienss models, </a:t>
            </a:r>
          </a:p>
          <a:p>
            <a:pPr lvl="1" eaLnBrk="1" hangingPunct="1"/>
            <a:r>
              <a:rPr lang="sv-SE" altLang="en-US" sz="3200" dirty="0"/>
              <a:t>for opening new markets, etc</a:t>
            </a:r>
            <a:endParaRPr lang="sv-SE" alt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74419A24-CD28-4B3D-893D-98A0017D56B7}"/>
              </a:ext>
            </a:extLst>
          </p:cNvPr>
          <p:cNvSpPr>
            <a:spLocks noGrp="1"/>
          </p:cNvSpPr>
          <p:nvPr>
            <p:ph type="title"/>
          </p:nvPr>
        </p:nvSpPr>
        <p:spPr>
          <a:xfrm>
            <a:off x="629841" y="365126"/>
            <a:ext cx="7886700" cy="643219"/>
          </a:xfrm>
        </p:spPr>
        <p:txBody>
          <a:bodyPr/>
          <a:lstStyle/>
          <a:p>
            <a:r>
              <a:rPr lang="en-GB" altLang="en-US" b="1" dirty="0">
                <a:latin typeface="Tahoma" panose="020B0604030504040204" pitchFamily="34" charset="0"/>
                <a:ea typeface="Tahoma" panose="020B0604030504040204" pitchFamily="34" charset="0"/>
                <a:cs typeface="Tahoma" panose="020B0604030504040204" pitchFamily="34" charset="0"/>
              </a:rPr>
              <a:t>Two Classes of Innovation </a:t>
            </a:r>
          </a:p>
        </p:txBody>
      </p:sp>
      <p:sp>
        <p:nvSpPr>
          <p:cNvPr id="3" name="Text Placeholder 2">
            <a:extLst>
              <a:ext uri="{FF2B5EF4-FFF2-40B4-BE49-F238E27FC236}">
                <a16:creationId xmlns:a16="http://schemas.microsoft.com/office/drawing/2014/main" id="{5B2FFF3A-A7CD-41C7-BDEE-C97580706F3D}"/>
              </a:ext>
            </a:extLst>
          </p:cNvPr>
          <p:cNvSpPr>
            <a:spLocks noGrp="1"/>
          </p:cNvSpPr>
          <p:nvPr>
            <p:ph type="body" idx="1"/>
          </p:nvPr>
        </p:nvSpPr>
        <p:spPr>
          <a:xfrm>
            <a:off x="216119" y="1008345"/>
            <a:ext cx="8714939" cy="1634647"/>
          </a:xfrm>
        </p:spPr>
        <p:txBody>
          <a:bodyPr rtlCol="0">
            <a:normAutofit/>
          </a:bodyPr>
          <a:lstStyle/>
          <a:p>
            <a:pPr algn="ctr" fontAlgn="auto">
              <a:spcAft>
                <a:spcPts val="0"/>
              </a:spcAft>
              <a:defRPr/>
            </a:pPr>
            <a:r>
              <a:rPr lang="en-GB" sz="2800" dirty="0"/>
              <a:t>Innovation, Creativity, Organizational Innovativeness, Lateral Thinking, Out of the Box Thinking, Blue Ocean Strategy</a:t>
            </a:r>
          </a:p>
        </p:txBody>
      </p:sp>
      <p:sp>
        <p:nvSpPr>
          <p:cNvPr id="4" name="Content Placeholder 3">
            <a:extLst>
              <a:ext uri="{FF2B5EF4-FFF2-40B4-BE49-F238E27FC236}">
                <a16:creationId xmlns:a16="http://schemas.microsoft.com/office/drawing/2014/main" id="{16A370CB-24FB-4AF2-BC55-220FD915EAFA}"/>
              </a:ext>
            </a:extLst>
          </p:cNvPr>
          <p:cNvSpPr>
            <a:spLocks noGrp="1"/>
          </p:cNvSpPr>
          <p:nvPr>
            <p:ph sz="half" idx="2"/>
          </p:nvPr>
        </p:nvSpPr>
        <p:spPr>
          <a:xfrm>
            <a:off x="251520" y="2996952"/>
            <a:ext cx="4040187" cy="2622550"/>
          </a:xfrm>
        </p:spPr>
        <p:txBody>
          <a:bodyPr rtlCol="0">
            <a:normAutofit fontScale="92500"/>
          </a:bodyPr>
          <a:lstStyle/>
          <a:p>
            <a:pPr fontAlgn="auto">
              <a:spcAft>
                <a:spcPts val="0"/>
              </a:spcAft>
              <a:defRPr/>
            </a:pPr>
            <a:r>
              <a:rPr lang="en-GB" sz="2800" b="1" dirty="0"/>
              <a:t>KNOWLEDGE PUSH</a:t>
            </a:r>
            <a:r>
              <a:rPr lang="en-GB" sz="2800" dirty="0"/>
              <a:t>: </a:t>
            </a:r>
          </a:p>
          <a:p>
            <a:pPr marL="0" indent="0" fontAlgn="auto">
              <a:spcAft>
                <a:spcPts val="0"/>
              </a:spcAft>
              <a:buFont typeface="Arial" panose="020B0604020202020204" pitchFamily="34" charset="0"/>
              <a:buNone/>
              <a:defRPr/>
            </a:pPr>
            <a:r>
              <a:rPr lang="en-GB" sz="2800" dirty="0"/>
              <a:t>Innovation triggered or enabled by advances in science and technology.</a:t>
            </a:r>
          </a:p>
        </p:txBody>
      </p:sp>
      <p:sp>
        <p:nvSpPr>
          <p:cNvPr id="6" name="Content Placeholder 5">
            <a:extLst>
              <a:ext uri="{FF2B5EF4-FFF2-40B4-BE49-F238E27FC236}">
                <a16:creationId xmlns:a16="http://schemas.microsoft.com/office/drawing/2014/main" id="{6CE08BA4-9718-4676-AB47-D68A9CA3395E}"/>
              </a:ext>
            </a:extLst>
          </p:cNvPr>
          <p:cNvSpPr>
            <a:spLocks noGrp="1"/>
          </p:cNvSpPr>
          <p:nvPr>
            <p:ph sz="quarter" idx="4"/>
          </p:nvPr>
        </p:nvSpPr>
        <p:spPr>
          <a:xfrm>
            <a:off x="4932040" y="2924944"/>
            <a:ext cx="4041775" cy="2838450"/>
          </a:xfrm>
        </p:spPr>
        <p:txBody>
          <a:bodyPr rtlCol="0">
            <a:normAutofit fontScale="92500"/>
          </a:bodyPr>
          <a:lstStyle/>
          <a:p>
            <a:pPr fontAlgn="auto">
              <a:spcAft>
                <a:spcPts val="0"/>
              </a:spcAft>
              <a:defRPr/>
            </a:pPr>
            <a:r>
              <a:rPr lang="en-GB" sz="3200" b="1" dirty="0"/>
              <a:t>NEED PULL</a:t>
            </a:r>
            <a:r>
              <a:rPr lang="en-GB" sz="3200" dirty="0"/>
              <a:t>: </a:t>
            </a:r>
          </a:p>
          <a:p>
            <a:pPr marL="0" indent="0" fontAlgn="auto">
              <a:spcAft>
                <a:spcPts val="0"/>
              </a:spcAft>
              <a:buFont typeface="Arial" panose="020B0604020202020204" pitchFamily="34" charset="0"/>
              <a:buNone/>
              <a:defRPr/>
            </a:pPr>
            <a:r>
              <a:rPr lang="en-GB" sz="2800" dirty="0"/>
              <a:t>Innovation triggered or enabled by market needs, customer needs, social needs or even latent needs or crisis needs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A3CBA231-CECE-4C85-8EDF-7D0524CE9FC5}"/>
              </a:ext>
            </a:extLst>
          </p:cNvPr>
          <p:cNvSpPr>
            <a:spLocks noGrp="1"/>
          </p:cNvSpPr>
          <p:nvPr>
            <p:ph type="title"/>
          </p:nvPr>
        </p:nvSpPr>
        <p:spPr>
          <a:xfrm>
            <a:off x="572282" y="-3272"/>
            <a:ext cx="7886700" cy="718376"/>
          </a:xfrm>
        </p:spPr>
        <p:txBody>
          <a:bodyPr>
            <a:normAutofit fontScale="90000"/>
          </a:bodyPr>
          <a:lstStyle/>
          <a:p>
            <a:r>
              <a:rPr lang="en-GB" altLang="en-US" sz="4000" b="1" dirty="0">
                <a:solidFill>
                  <a:srgbClr val="000000"/>
                </a:solidFill>
                <a:latin typeface="Tahoma" panose="020B0604030504040204" pitchFamily="34" charset="0"/>
                <a:ea typeface="Tahoma" panose="020B0604030504040204" pitchFamily="34" charset="0"/>
                <a:cs typeface="Tahoma" panose="020B0604030504040204" pitchFamily="34" charset="0"/>
              </a:rPr>
              <a:t>Sources of Innovation</a:t>
            </a:r>
            <a:r>
              <a:rPr lang="sv-SE" altLang="en-US" sz="4000" b="1" dirty="0">
                <a:latin typeface="Tahoma" panose="020B0604030504040204" pitchFamily="34" charset="0"/>
                <a:ea typeface="Tahoma" panose="020B0604030504040204" pitchFamily="34" charset="0"/>
                <a:cs typeface="Tahoma" panose="020B0604030504040204" pitchFamily="34" charset="0"/>
              </a:rPr>
              <a:t> (</a:t>
            </a:r>
            <a:r>
              <a:rPr lang="sv-SE" altLang="en-US" sz="4000"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sz="4000" b="1" dirty="0">
                <a:latin typeface="Tahoma" panose="020B0604030504040204" pitchFamily="34" charset="0"/>
                <a:ea typeface="Tahoma" panose="020B0604030504040204" pitchFamily="34" charset="0"/>
                <a:cs typeface="Tahoma" panose="020B0604030504040204" pitchFamily="34" charset="0"/>
              </a:rPr>
              <a:t>...)</a:t>
            </a:r>
            <a:r>
              <a:rPr lang="en-GB" altLang="en-US" sz="4000" b="1" dirty="0">
                <a:solidFill>
                  <a:srgbClr val="000000"/>
                </a:solidFill>
                <a:latin typeface="Tahoma" panose="020B0604030504040204" pitchFamily="34" charset="0"/>
                <a:ea typeface="Tahoma" panose="020B0604030504040204" pitchFamily="34" charset="0"/>
                <a:cs typeface="Tahoma" panose="020B0604030504040204" pitchFamily="34" charset="0"/>
              </a:rPr>
              <a:t> </a:t>
            </a:r>
            <a:endParaRPr lang="en-GB" altLang="en-US" sz="4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304DC845-EE34-433C-9A22-6569C3AC7251}"/>
              </a:ext>
            </a:extLst>
          </p:cNvPr>
          <p:cNvSpPr>
            <a:spLocks noGrp="1"/>
          </p:cNvSpPr>
          <p:nvPr>
            <p:ph idx="1"/>
          </p:nvPr>
        </p:nvSpPr>
        <p:spPr>
          <a:xfrm>
            <a:off x="0" y="620688"/>
            <a:ext cx="8874690" cy="5968652"/>
          </a:xfrm>
        </p:spPr>
        <p:txBody>
          <a:bodyPr>
            <a:normAutofit/>
          </a:bodyPr>
          <a:lstStyle/>
          <a:p>
            <a:r>
              <a:rPr lang="en-GB" altLang="en-US" sz="2800" b="1" dirty="0">
                <a:solidFill>
                  <a:srgbClr val="000000"/>
                </a:solidFill>
                <a:latin typeface="Arial" panose="020B0604020202020204" pitchFamily="34" charset="0"/>
              </a:rPr>
              <a:t>REGULATION</a:t>
            </a:r>
            <a:r>
              <a:rPr lang="en-GB" altLang="en-US" sz="2400" dirty="0">
                <a:solidFill>
                  <a:srgbClr val="000000"/>
                </a:solidFill>
                <a:latin typeface="Arial" panose="020B0604020202020204" pitchFamily="34" charset="0"/>
              </a:rPr>
              <a:t>: triggered or enabled by changes in legislation opening up new directions. Also entrepreneurs can take advantage of new legal restrictions.</a:t>
            </a:r>
          </a:p>
          <a:p>
            <a:r>
              <a:rPr lang="en-GB" altLang="en-US" sz="2800" b="1" dirty="0">
                <a:solidFill>
                  <a:srgbClr val="000000"/>
                </a:solidFill>
                <a:latin typeface="Arial" panose="020B0604020202020204" pitchFamily="34" charset="0"/>
              </a:rPr>
              <a:t>DISRUPTIVE TECHNOLOGY</a:t>
            </a:r>
            <a:r>
              <a:rPr lang="en-GB" altLang="en-US" sz="2400" dirty="0">
                <a:solidFill>
                  <a:srgbClr val="000000"/>
                </a:solidFill>
                <a:latin typeface="Arial" panose="020B0604020202020204" pitchFamily="34" charset="0"/>
              </a:rPr>
              <a:t>: triggered or enabled by developments in technologies which can disrupt current markets.</a:t>
            </a:r>
          </a:p>
          <a:p>
            <a:r>
              <a:rPr lang="en-GB" altLang="en-US" sz="2800" b="1" dirty="0">
                <a:solidFill>
                  <a:srgbClr val="000000"/>
                </a:solidFill>
                <a:latin typeface="Arial" panose="020B0604020202020204" pitchFamily="34" charset="0"/>
              </a:rPr>
              <a:t>RECOMBINANT INNOVATION</a:t>
            </a:r>
            <a:r>
              <a:rPr lang="en-GB" altLang="en-US" sz="2400" dirty="0">
                <a:solidFill>
                  <a:srgbClr val="000000"/>
                </a:solidFill>
                <a:latin typeface="Arial" panose="020B0604020202020204" pitchFamily="34" charset="0"/>
              </a:rPr>
              <a:t>: triggered or enabled by transferring an idea from one market or usage and apply it into another.</a:t>
            </a:r>
          </a:p>
          <a:p>
            <a:r>
              <a:rPr lang="en-GB" altLang="en-US" sz="2800" b="1" dirty="0">
                <a:solidFill>
                  <a:srgbClr val="000000"/>
                </a:solidFill>
                <a:latin typeface="Arial" panose="020B0604020202020204" pitchFamily="34" charset="0"/>
              </a:rPr>
              <a:t>LEAD USERS</a:t>
            </a:r>
            <a:r>
              <a:rPr lang="en-GB" altLang="en-US" sz="2400" dirty="0">
                <a:solidFill>
                  <a:srgbClr val="000000"/>
                </a:solidFill>
                <a:latin typeface="Arial" panose="020B0604020202020204" pitchFamily="34" charset="0"/>
              </a:rPr>
              <a:t>: triggered or enabled by the demands of early, sophisticated users who contribute ideas. Their requirements are ahead of the general market of other users.</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A3CBA231-CECE-4C85-8EDF-7D0524CE9FC5}"/>
              </a:ext>
            </a:extLst>
          </p:cNvPr>
          <p:cNvSpPr>
            <a:spLocks noGrp="1"/>
          </p:cNvSpPr>
          <p:nvPr>
            <p:ph type="title"/>
          </p:nvPr>
        </p:nvSpPr>
        <p:spPr>
          <a:xfrm>
            <a:off x="572283" y="139658"/>
            <a:ext cx="7886700" cy="718376"/>
          </a:xfrm>
        </p:spPr>
        <p:txBody>
          <a:bodyPr>
            <a:normAutofit fontScale="90000"/>
          </a:bodyPr>
          <a:lstStyle/>
          <a:p>
            <a:r>
              <a:rPr lang="en-GB" altLang="en-US" sz="4000" b="1" dirty="0">
                <a:solidFill>
                  <a:srgbClr val="000000"/>
                </a:solidFill>
                <a:latin typeface="Tahoma" panose="020B0604030504040204" pitchFamily="34" charset="0"/>
                <a:ea typeface="Tahoma" panose="020B0604030504040204" pitchFamily="34" charset="0"/>
                <a:cs typeface="Tahoma" panose="020B0604030504040204" pitchFamily="34" charset="0"/>
              </a:rPr>
              <a:t>Sources of Innovation </a:t>
            </a:r>
            <a:r>
              <a:rPr lang="sv-SE" altLang="en-US" sz="4000" b="1" dirty="0">
                <a:latin typeface="Tahoma" panose="020B0604030504040204" pitchFamily="34" charset="0"/>
                <a:ea typeface="Tahoma" panose="020B0604030504040204" pitchFamily="34" charset="0"/>
                <a:cs typeface="Tahoma" panose="020B0604030504040204" pitchFamily="34" charset="0"/>
              </a:rPr>
              <a:t>(</a:t>
            </a:r>
            <a:r>
              <a:rPr lang="sv-SE" altLang="en-US" sz="4000"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sz="4000" b="1" dirty="0">
                <a:latin typeface="Tahoma" panose="020B0604030504040204" pitchFamily="34" charset="0"/>
                <a:ea typeface="Tahoma" panose="020B0604030504040204" pitchFamily="34" charset="0"/>
                <a:cs typeface="Tahoma" panose="020B0604030504040204" pitchFamily="34" charset="0"/>
              </a:rPr>
              <a:t>...)</a:t>
            </a:r>
            <a:endParaRPr lang="en-GB" altLang="en-US" sz="4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304DC845-EE34-433C-9A22-6569C3AC7251}"/>
              </a:ext>
            </a:extLst>
          </p:cNvPr>
          <p:cNvSpPr>
            <a:spLocks noGrp="1"/>
          </p:cNvSpPr>
          <p:nvPr>
            <p:ph idx="1"/>
          </p:nvPr>
        </p:nvSpPr>
        <p:spPr>
          <a:xfrm>
            <a:off x="179512" y="749690"/>
            <a:ext cx="8964488" cy="5968652"/>
          </a:xfrm>
        </p:spPr>
        <p:txBody>
          <a:bodyPr>
            <a:normAutofit/>
          </a:bodyPr>
          <a:lstStyle/>
          <a:p>
            <a:r>
              <a:rPr lang="en-GB" altLang="en-US" sz="2600" b="1" dirty="0">
                <a:solidFill>
                  <a:srgbClr val="000000"/>
                </a:solidFill>
                <a:latin typeface="Arial" panose="020B0604020202020204" pitchFamily="34" charset="0"/>
              </a:rPr>
              <a:t>OPEN / USER-LED INNOVATION</a:t>
            </a:r>
            <a:r>
              <a:rPr lang="en-GB" altLang="en-US" sz="2600" dirty="0">
                <a:solidFill>
                  <a:srgbClr val="000000"/>
                </a:solidFill>
                <a:latin typeface="Arial" panose="020B0604020202020204" pitchFamily="34" charset="0"/>
              </a:rPr>
              <a:t>: triggered or enabled by key or strategic users that create ideas – and often prototypes – for innovations rather than acting as consumers of other people’s ideas.</a:t>
            </a:r>
          </a:p>
          <a:p>
            <a:r>
              <a:rPr lang="en-GB" altLang="en-US" sz="2600" b="1" dirty="0">
                <a:solidFill>
                  <a:srgbClr val="000000"/>
                </a:solidFill>
                <a:latin typeface="Arial" panose="020B0604020202020204" pitchFamily="34" charset="0"/>
              </a:rPr>
              <a:t>OPEN COLLECTIVE INNOVATION</a:t>
            </a:r>
            <a:r>
              <a:rPr lang="en-GB" altLang="en-US" sz="2600" dirty="0">
                <a:solidFill>
                  <a:srgbClr val="000000"/>
                </a:solidFill>
                <a:latin typeface="Arial" panose="020B0604020202020204" pitchFamily="34" charset="0"/>
              </a:rPr>
              <a:t>: triggered or enabled by co-creation amongst a wide range of users enabled by the internet and similar communication technologies.</a:t>
            </a:r>
          </a:p>
          <a:p>
            <a:r>
              <a:rPr lang="en-GB" altLang="en-US" sz="2600" b="1" dirty="0">
                <a:solidFill>
                  <a:srgbClr val="000000"/>
                </a:solidFill>
                <a:latin typeface="Arial" panose="020B0604020202020204" pitchFamily="34" charset="0"/>
              </a:rPr>
              <a:t>BENCHMARKING</a:t>
            </a:r>
            <a:r>
              <a:rPr lang="en-GB" altLang="en-US" sz="2600" dirty="0">
                <a:solidFill>
                  <a:srgbClr val="000000"/>
                </a:solidFill>
                <a:latin typeface="Arial" panose="020B0604020202020204" pitchFamily="34" charset="0"/>
              </a:rPr>
              <a:t>: triggered or enabled by learning from other companies by systematic comparing products, services or processes with those from competing companies</a:t>
            </a:r>
          </a:p>
          <a:p>
            <a:endParaRPr lang="en-GB" altLang="en-US" dirty="0"/>
          </a:p>
        </p:txBody>
      </p:sp>
    </p:spTree>
    <p:extLst>
      <p:ext uri="{BB962C8B-B14F-4D97-AF65-F5344CB8AC3E}">
        <p14:creationId xmlns:p14="http://schemas.microsoft.com/office/powerpoint/2010/main" val="6252254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A3CBA231-CECE-4C85-8EDF-7D0524CE9FC5}"/>
              </a:ext>
            </a:extLst>
          </p:cNvPr>
          <p:cNvSpPr>
            <a:spLocks noGrp="1"/>
          </p:cNvSpPr>
          <p:nvPr>
            <p:ph type="title"/>
          </p:nvPr>
        </p:nvSpPr>
        <p:spPr>
          <a:xfrm>
            <a:off x="572283" y="139658"/>
            <a:ext cx="7886700" cy="718376"/>
          </a:xfrm>
        </p:spPr>
        <p:txBody>
          <a:bodyPr>
            <a:normAutofit/>
          </a:bodyPr>
          <a:lstStyle/>
          <a:p>
            <a:r>
              <a:rPr lang="en-GB" altLang="en-US" sz="4000" b="1" dirty="0">
                <a:solidFill>
                  <a:srgbClr val="000000"/>
                </a:solidFill>
                <a:latin typeface="Tahoma" panose="020B0604030504040204" pitchFamily="34" charset="0"/>
                <a:ea typeface="Tahoma" panose="020B0604030504040204" pitchFamily="34" charset="0"/>
                <a:cs typeface="Tahoma" panose="020B0604030504040204" pitchFamily="34" charset="0"/>
              </a:rPr>
              <a:t>Sources of Innovation </a:t>
            </a:r>
            <a:endParaRPr lang="en-GB" altLang="en-US" sz="4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304DC845-EE34-433C-9A22-6569C3AC7251}"/>
              </a:ext>
            </a:extLst>
          </p:cNvPr>
          <p:cNvSpPr>
            <a:spLocks noGrp="1"/>
          </p:cNvSpPr>
          <p:nvPr>
            <p:ph idx="1"/>
          </p:nvPr>
        </p:nvSpPr>
        <p:spPr>
          <a:xfrm>
            <a:off x="179512" y="749690"/>
            <a:ext cx="8964488" cy="5968652"/>
          </a:xfrm>
        </p:spPr>
        <p:txBody>
          <a:bodyPr>
            <a:normAutofit/>
          </a:bodyPr>
          <a:lstStyle/>
          <a:p>
            <a:r>
              <a:rPr lang="en-GB" altLang="en-US" sz="2600" b="1" dirty="0">
                <a:solidFill>
                  <a:srgbClr val="000000"/>
                </a:solidFill>
                <a:latin typeface="Arial" panose="020B0604020202020204" pitchFamily="34" charset="0"/>
              </a:rPr>
              <a:t>MASS CUSTOMIZATION</a:t>
            </a:r>
            <a:r>
              <a:rPr lang="en-GB" altLang="en-US" sz="2600" dirty="0">
                <a:solidFill>
                  <a:srgbClr val="000000"/>
                </a:solidFill>
                <a:latin typeface="Arial" panose="020B0604020202020204" pitchFamily="34" charset="0"/>
              </a:rPr>
              <a:t>: triggered or enabled by providing innovative solutions that were typically tailored to demanding early adapters but deliver them at low cost and to a much higher number of less sophisticated users.</a:t>
            </a:r>
          </a:p>
          <a:p>
            <a:endParaRPr lang="en-GB" altLang="en-US" dirty="0"/>
          </a:p>
        </p:txBody>
      </p:sp>
    </p:spTree>
    <p:extLst>
      <p:ext uri="{BB962C8B-B14F-4D97-AF65-F5344CB8AC3E}">
        <p14:creationId xmlns:p14="http://schemas.microsoft.com/office/powerpoint/2010/main" val="2473191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B7E6B839-EA3C-4E12-8B48-F933A84BAB31}"/>
              </a:ext>
            </a:extLst>
          </p:cNvPr>
          <p:cNvSpPr>
            <a:spLocks noGrp="1" noChangeArrowheads="1"/>
          </p:cNvSpPr>
          <p:nvPr>
            <p:ph type="title"/>
          </p:nvPr>
        </p:nvSpPr>
        <p:spPr/>
        <p:txBody>
          <a:bodyPr>
            <a:normAutofit fontScale="90000"/>
          </a:bodyPr>
          <a:lstStyle/>
          <a:p>
            <a:pPr eaLnBrk="1" hangingPunct="1"/>
            <a:r>
              <a:rPr lang="sv-SE" altLang="en-US" sz="4000" b="1" dirty="0">
                <a:latin typeface="Tahoma" panose="020B0604030504040204" pitchFamily="34" charset="0"/>
                <a:ea typeface="Tahoma" panose="020B0604030504040204" pitchFamily="34" charset="0"/>
                <a:cs typeface="Tahoma" panose="020B0604030504040204" pitchFamily="34" charset="0"/>
              </a:rPr>
              <a:t>New developments in innovation raises new issues and problems</a:t>
            </a:r>
          </a:p>
        </p:txBody>
      </p:sp>
      <p:sp>
        <p:nvSpPr>
          <p:cNvPr id="11267" name="Rectangle 3">
            <a:extLst>
              <a:ext uri="{FF2B5EF4-FFF2-40B4-BE49-F238E27FC236}">
                <a16:creationId xmlns:a16="http://schemas.microsoft.com/office/drawing/2014/main" id="{C3E4EA87-44CC-4F50-B42E-30F862BF4055}"/>
              </a:ext>
            </a:extLst>
          </p:cNvPr>
          <p:cNvSpPr>
            <a:spLocks noGrp="1" noChangeArrowheads="1"/>
          </p:cNvSpPr>
          <p:nvPr>
            <p:ph type="body" idx="1"/>
          </p:nvPr>
        </p:nvSpPr>
        <p:spPr>
          <a:xfrm>
            <a:off x="179512" y="1556792"/>
            <a:ext cx="8339986" cy="4351338"/>
          </a:xfrm>
        </p:spPr>
        <p:txBody>
          <a:bodyPr>
            <a:normAutofit fontScale="85000" lnSpcReduction="20000"/>
          </a:bodyPr>
          <a:lstStyle/>
          <a:p>
            <a:pPr eaLnBrk="1" hangingPunct="1"/>
            <a:r>
              <a:rPr lang="sv-SE" altLang="en-US" sz="3200" dirty="0"/>
              <a:t>Greater emphasis on </a:t>
            </a:r>
            <a:r>
              <a:rPr lang="sv-SE" altLang="en-US" sz="3200" b="1" dirty="0"/>
              <a:t>commercializing scientific discoveries</a:t>
            </a:r>
            <a:r>
              <a:rPr lang="sv-SE" altLang="en-US" sz="3200" dirty="0"/>
              <a:t>, particularly in IT and the bio-sciences</a:t>
            </a:r>
          </a:p>
          <a:p>
            <a:pPr eaLnBrk="1" hangingPunct="1"/>
            <a:r>
              <a:rPr lang="sv-SE" altLang="en-US" sz="3200" dirty="0"/>
              <a:t>Speed and potential value of scientific progress leads to emphasis on </a:t>
            </a:r>
            <a:r>
              <a:rPr lang="sv-SE" altLang="en-US" sz="3200" b="1" dirty="0"/>
              <a:t>solid and well-designed portfolios of research projects</a:t>
            </a:r>
          </a:p>
          <a:p>
            <a:pPr eaLnBrk="1" hangingPunct="1"/>
            <a:r>
              <a:rPr lang="sv-SE" altLang="en-US" sz="3200" dirty="0"/>
              <a:t>Universites as </a:t>
            </a:r>
            <a:r>
              <a:rPr lang="sv-SE" altLang="en-US" sz="3200" b="1" dirty="0"/>
              <a:t>active</a:t>
            </a:r>
            <a:r>
              <a:rPr lang="sv-SE" altLang="en-US" sz="3200" dirty="0"/>
              <a:t> drivers of innovation: Academic entrepreneurship and the entrepreneurial university</a:t>
            </a:r>
          </a:p>
          <a:p>
            <a:pPr eaLnBrk="1" hangingPunct="1"/>
            <a:r>
              <a:rPr lang="sv-SE" altLang="en-US" sz="3200" dirty="0"/>
              <a:t>University-industry </a:t>
            </a:r>
            <a:r>
              <a:rPr lang="sv-SE" altLang="en-US" sz="3200" b="1" dirty="0"/>
              <a:t>partnerships</a:t>
            </a:r>
          </a:p>
          <a:p>
            <a:pPr eaLnBrk="1" hangingPunct="1"/>
            <a:r>
              <a:rPr lang="sv-SE" altLang="en-US" sz="3200" dirty="0"/>
              <a:t>Increased search for </a:t>
            </a:r>
            <a:r>
              <a:rPr lang="sv-SE" altLang="en-US" sz="3200" b="1" dirty="0"/>
              <a:t>radical innovation</a:t>
            </a:r>
            <a:r>
              <a:rPr lang="sv-SE" altLang="en-US" sz="3200" dirty="0"/>
              <a:t> and top-line growth</a:t>
            </a:r>
            <a:r>
              <a:rPr lang="sv-SE" altLang="en-US" sz="2400" dirty="0"/>
              <a: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452EC94-0ECA-49DB-AA3D-771C1CCEAA75}"/>
              </a:ext>
            </a:extLst>
          </p:cNvPr>
          <p:cNvSpPr>
            <a:spLocks noGrp="1"/>
          </p:cNvSpPr>
          <p:nvPr>
            <p:ph type="title"/>
          </p:nvPr>
        </p:nvSpPr>
        <p:spPr>
          <a:xfrm>
            <a:off x="109298" y="-153422"/>
            <a:ext cx="8229600" cy="1143000"/>
          </a:xfrm>
        </p:spPr>
        <p:txBody>
          <a:bodyPr>
            <a:normAutofit/>
          </a:bodyPr>
          <a:lstStyle/>
          <a:p>
            <a:pPr eaLnBrk="1" hangingPunct="1"/>
            <a:r>
              <a:rPr lang="en-GB" altLang="en-US" sz="4000" b="1" u="sng" dirty="0">
                <a:latin typeface="Tahoma" panose="020B0604030504040204" pitchFamily="34" charset="0"/>
                <a:ea typeface="Tahoma" panose="020B0604030504040204" pitchFamily="34" charset="0"/>
                <a:cs typeface="Tahoma" panose="020B0604030504040204" pitchFamily="34" charset="0"/>
              </a:rPr>
              <a:t>Stage-Gate Model</a:t>
            </a:r>
          </a:p>
        </p:txBody>
      </p:sp>
      <p:sp>
        <p:nvSpPr>
          <p:cNvPr id="14339" name="Rectangle 2">
            <a:extLst>
              <a:ext uri="{FF2B5EF4-FFF2-40B4-BE49-F238E27FC236}">
                <a16:creationId xmlns:a16="http://schemas.microsoft.com/office/drawing/2014/main" id="{7FECC049-1D3A-49F4-95F2-23E2400451C2}"/>
              </a:ext>
            </a:extLst>
          </p:cNvPr>
          <p:cNvSpPr>
            <a:spLocks noChangeArrowheads="1"/>
          </p:cNvSpPr>
          <p:nvPr/>
        </p:nvSpPr>
        <p:spPr bwMode="auto">
          <a:xfrm>
            <a:off x="109298" y="900070"/>
            <a:ext cx="903470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400" b="1" dirty="0">
                <a:latin typeface="Univers-Bold"/>
              </a:rPr>
              <a:t>Concept - </a:t>
            </a:r>
            <a:r>
              <a:rPr lang="en-GB" altLang="en-US" sz="2400" dirty="0">
                <a:latin typeface="Univers" panose="020B0503020202020204" pitchFamily="34" charset="0"/>
              </a:rPr>
              <a:t>Idea Generation</a:t>
            </a:r>
          </a:p>
          <a:p>
            <a:pPr eaLnBrk="1" hangingPunct="1">
              <a:spcBef>
                <a:spcPct val="0"/>
              </a:spcBef>
              <a:buFontTx/>
              <a:buNone/>
            </a:pPr>
            <a:r>
              <a:rPr lang="en-GB" altLang="en-US" sz="2400" dirty="0">
                <a:latin typeface="Univers" panose="020B0503020202020204" pitchFamily="34" charset="0"/>
              </a:rPr>
              <a:t>Considered against strategic fit, market need and decide which are worth exploring further.</a:t>
            </a:r>
          </a:p>
          <a:p>
            <a:pPr eaLnBrk="1" hangingPunct="1">
              <a:spcBef>
                <a:spcPct val="0"/>
              </a:spcBef>
              <a:buFontTx/>
              <a:buNone/>
            </a:pPr>
            <a:r>
              <a:rPr lang="en-GB" altLang="en-US" sz="2400" b="1" dirty="0">
                <a:latin typeface="Univers-Bold"/>
              </a:rPr>
              <a:t>Feasibility  - </a:t>
            </a:r>
            <a:r>
              <a:rPr lang="en-GB" altLang="en-US" sz="2400" dirty="0">
                <a:latin typeface="Univers" panose="020B0503020202020204" pitchFamily="34" charset="0"/>
              </a:rPr>
              <a:t>Proof of Concept/Principle</a:t>
            </a:r>
          </a:p>
          <a:p>
            <a:pPr eaLnBrk="1" hangingPunct="1">
              <a:spcBef>
                <a:spcPct val="0"/>
              </a:spcBef>
              <a:buFontTx/>
              <a:buNone/>
            </a:pPr>
            <a:r>
              <a:rPr lang="en-GB" altLang="en-US" sz="2400" dirty="0">
                <a:latin typeface="Univers" panose="020B0503020202020204" pitchFamily="34" charset="0"/>
              </a:rPr>
              <a:t>Project to go into development based on market acceptability, achievability of technical requirements, risk/reward criteria, and the availability of resources </a:t>
            </a:r>
          </a:p>
          <a:p>
            <a:pPr eaLnBrk="1" hangingPunct="1">
              <a:spcBef>
                <a:spcPct val="0"/>
              </a:spcBef>
              <a:buFontTx/>
              <a:buNone/>
            </a:pPr>
            <a:r>
              <a:rPr lang="en-GB" altLang="en-US" sz="2400" b="1" dirty="0">
                <a:latin typeface="Univers-Bold"/>
              </a:rPr>
              <a:t>Development - </a:t>
            </a:r>
            <a:r>
              <a:rPr lang="en-GB" altLang="en-US" sz="2400" dirty="0">
                <a:latin typeface="Univers" panose="020B0503020202020204" pitchFamily="34" charset="0"/>
              </a:rPr>
              <a:t>Development, Prototyping and Testing</a:t>
            </a:r>
          </a:p>
          <a:p>
            <a:pPr eaLnBrk="1" hangingPunct="1">
              <a:spcBef>
                <a:spcPct val="0"/>
              </a:spcBef>
              <a:buFontTx/>
              <a:buNone/>
            </a:pPr>
            <a:r>
              <a:rPr lang="en-GB" altLang="en-US" sz="2400" dirty="0">
                <a:latin typeface="Univers" panose="020B0503020202020204" pitchFamily="34" charset="0"/>
              </a:rPr>
              <a:t>Progress to market based on the prototype, an assessment of the competitive response, and deliverable strategies on sourcing, marketing and pricing/ margins.</a:t>
            </a:r>
          </a:p>
          <a:p>
            <a:pPr eaLnBrk="1" hangingPunct="1">
              <a:spcBef>
                <a:spcPct val="0"/>
              </a:spcBef>
              <a:buFontTx/>
              <a:buNone/>
            </a:pPr>
            <a:r>
              <a:rPr lang="en-GB" altLang="en-US" sz="2400" b="1" dirty="0">
                <a:latin typeface="Univers-Bold"/>
              </a:rPr>
              <a:t>Implementation -  </a:t>
            </a:r>
            <a:r>
              <a:rPr lang="en-GB" altLang="en-US" sz="2400" dirty="0">
                <a:latin typeface="Univers" panose="020B0503020202020204" pitchFamily="34" charset="0"/>
              </a:rPr>
              <a:t>Marketing and Launch</a:t>
            </a:r>
            <a:endParaRPr lang="en-GB" altLang="en-US" sz="2400" dirty="0">
              <a:latin typeface="Calibri" panose="020F050202020403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3B2620D-DCB7-4F59-A0A6-A35C50F216DD}"/>
              </a:ext>
            </a:extLst>
          </p:cNvPr>
          <p:cNvSpPr>
            <a:spLocks noGrp="1"/>
          </p:cNvSpPr>
          <p:nvPr>
            <p:ph type="title"/>
          </p:nvPr>
        </p:nvSpPr>
        <p:spPr>
          <a:xfrm>
            <a:off x="628650" y="-30218"/>
            <a:ext cx="7886700" cy="1325563"/>
          </a:xfrm>
        </p:spPr>
        <p:txBody>
          <a:bodyPr>
            <a:normAutofit/>
          </a:bodyPr>
          <a:lstStyle/>
          <a:p>
            <a:pPr eaLnBrk="1" hangingPunct="1"/>
            <a:r>
              <a:rPr lang="en-GB" altLang="en-US" sz="2800" b="1" dirty="0">
                <a:latin typeface="Tahoma" panose="020B0604030504040204" pitchFamily="34" charset="0"/>
                <a:ea typeface="Tahoma" panose="020B0604030504040204" pitchFamily="34" charset="0"/>
                <a:cs typeface="Tahoma" panose="020B0604030504040204" pitchFamily="34" charset="0"/>
              </a:rPr>
              <a:t>Stage-Gate Model Cooper, R.G. (2011)</a:t>
            </a:r>
          </a:p>
        </p:txBody>
      </p:sp>
      <p:pic>
        <p:nvPicPr>
          <p:cNvPr id="15363" name="Picture 2">
            <a:extLst>
              <a:ext uri="{FF2B5EF4-FFF2-40B4-BE49-F238E27FC236}">
                <a16:creationId xmlns:a16="http://schemas.microsoft.com/office/drawing/2014/main" id="{14B7E8BE-EF88-48A0-A149-E4A899276B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942" y="1268413"/>
            <a:ext cx="8661748" cy="5652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E071C11-50ED-4D58-A153-FC07F80798A3}"/>
              </a:ext>
            </a:extLst>
          </p:cNvPr>
          <p:cNvSpPr>
            <a:spLocks noGrp="1"/>
          </p:cNvSpPr>
          <p:nvPr>
            <p:ph type="title"/>
          </p:nvPr>
        </p:nvSpPr>
        <p:spPr>
          <a:xfrm>
            <a:off x="103035" y="106515"/>
            <a:ext cx="8645429" cy="544839"/>
          </a:xfrm>
        </p:spPr>
        <p:txBody>
          <a:bodyPr>
            <a:normAutofit/>
          </a:bodyPr>
          <a:lstStyle/>
          <a:p>
            <a:pPr eaLnBrk="1" hangingPunct="1"/>
            <a:r>
              <a:rPr lang="en-GB" altLang="en-US" sz="2800" b="1" dirty="0">
                <a:latin typeface="Tahoma" panose="020B0604030504040204" pitchFamily="34" charset="0"/>
                <a:ea typeface="Tahoma" panose="020B0604030504040204" pitchFamily="34" charset="0"/>
                <a:cs typeface="Tahoma" panose="020B0604030504040204" pitchFamily="34" charset="0"/>
              </a:rPr>
              <a:t>Innovation Pipeline (Funnel) Stage-Gate Model</a:t>
            </a:r>
          </a:p>
        </p:txBody>
      </p:sp>
      <p:pic>
        <p:nvPicPr>
          <p:cNvPr id="16387" name="Picture 2">
            <a:extLst>
              <a:ext uri="{FF2B5EF4-FFF2-40B4-BE49-F238E27FC236}">
                <a16:creationId xmlns:a16="http://schemas.microsoft.com/office/drawing/2014/main" id="{4746FC58-A1CF-42CC-AAB3-7CC58760C5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20247"/>
            <a:ext cx="9166225" cy="6319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C85B312-1151-40AC-AC80-C911AED3C881}"/>
              </a:ext>
            </a:extLst>
          </p:cNvPr>
          <p:cNvSpPr>
            <a:spLocks noGrp="1" noChangeArrowheads="1"/>
          </p:cNvSpPr>
          <p:nvPr>
            <p:ph type="title"/>
          </p:nvPr>
        </p:nvSpPr>
        <p:spPr>
          <a:xfrm>
            <a:off x="0" y="-43842"/>
            <a:ext cx="8229600" cy="706437"/>
          </a:xfrm>
        </p:spPr>
        <p:txBody>
          <a:bodyPr>
            <a:normAutofit fontScale="90000"/>
          </a:bodyPr>
          <a:lstStyle/>
          <a:p>
            <a:pPr eaLnBrk="1" hangingPunct="1"/>
            <a:r>
              <a:rPr lang="en-GB" altLang="en-US" sz="4400" b="1" dirty="0">
                <a:latin typeface="Tahoma" panose="020B0604030504040204" pitchFamily="34" charset="0"/>
                <a:ea typeface="Tahoma" panose="020B0604030504040204" pitchFamily="34" charset="0"/>
                <a:cs typeface="Tahoma" panose="020B0604030504040204" pitchFamily="34" charset="0"/>
              </a:rPr>
              <a:t>     Idea Screening</a:t>
            </a:r>
            <a:r>
              <a:rPr lang="sv-SE" altLang="en-US" b="1" dirty="0">
                <a:latin typeface="Tahoma" panose="020B0604030504040204" pitchFamily="34" charset="0"/>
                <a:ea typeface="Tahoma" panose="020B0604030504040204" pitchFamily="34" charset="0"/>
                <a:cs typeface="Tahoma" panose="020B0604030504040204" pitchFamily="34" charset="0"/>
              </a:rPr>
              <a:t> (</a:t>
            </a:r>
            <a:r>
              <a:rPr lang="sv-SE" altLang="en-US"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b="1" dirty="0">
                <a:latin typeface="Tahoma" panose="020B0604030504040204" pitchFamily="34" charset="0"/>
                <a:ea typeface="Tahoma" panose="020B0604030504040204" pitchFamily="34" charset="0"/>
                <a:cs typeface="Tahoma" panose="020B0604030504040204" pitchFamily="34" charset="0"/>
              </a:rPr>
              <a:t>...)</a:t>
            </a:r>
            <a:r>
              <a:rPr lang="en-GB" altLang="en-US" sz="4400" b="1" dirty="0">
                <a:latin typeface="Tahoma" panose="020B0604030504040204" pitchFamily="34" charset="0"/>
                <a:ea typeface="Tahoma" panose="020B0604030504040204" pitchFamily="34" charset="0"/>
                <a:cs typeface="Tahoma" panose="020B0604030504040204" pitchFamily="34" charset="0"/>
              </a:rPr>
              <a:t> </a:t>
            </a:r>
            <a:r>
              <a:rPr lang="en-US" altLang="en-US" sz="4400" b="1" dirty="0">
                <a:latin typeface="Tahoma" panose="020B0604030504040204" pitchFamily="34" charset="0"/>
                <a:ea typeface="Tahoma" panose="020B0604030504040204" pitchFamily="34" charset="0"/>
                <a:cs typeface="Tahoma" panose="020B0604030504040204" pitchFamily="34" charset="0"/>
              </a:rPr>
              <a:t> </a:t>
            </a:r>
          </a:p>
        </p:txBody>
      </p:sp>
      <p:sp>
        <p:nvSpPr>
          <p:cNvPr id="17411" name="Rectangle 3">
            <a:extLst>
              <a:ext uri="{FF2B5EF4-FFF2-40B4-BE49-F238E27FC236}">
                <a16:creationId xmlns:a16="http://schemas.microsoft.com/office/drawing/2014/main" id="{6E537B80-3566-43EB-8036-3D56FEAF6B7C}"/>
              </a:ext>
            </a:extLst>
          </p:cNvPr>
          <p:cNvSpPr>
            <a:spLocks noGrp="1" noChangeArrowheads="1"/>
          </p:cNvSpPr>
          <p:nvPr>
            <p:ph idx="1"/>
          </p:nvPr>
        </p:nvSpPr>
        <p:spPr>
          <a:xfrm>
            <a:off x="27205" y="1210395"/>
            <a:ext cx="8868428" cy="2808312"/>
          </a:xfrm>
        </p:spPr>
        <p:txBody>
          <a:bodyPr>
            <a:noAutofit/>
          </a:bodyPr>
          <a:lstStyle/>
          <a:p>
            <a:pPr eaLnBrk="1" hangingPunct="1">
              <a:lnSpc>
                <a:spcPct val="80000"/>
              </a:lnSpc>
            </a:pPr>
            <a:r>
              <a:rPr lang="en-US" altLang="en-US" sz="2400" dirty="0"/>
              <a:t>A good idea is not enough:</a:t>
            </a:r>
          </a:p>
          <a:p>
            <a:pPr lvl="1" eaLnBrk="1" hangingPunct="1">
              <a:lnSpc>
                <a:spcPct val="80000"/>
              </a:lnSpc>
            </a:pPr>
            <a:r>
              <a:rPr lang="en-US" altLang="en-US" sz="2400" b="1" dirty="0"/>
              <a:t>it needs some</a:t>
            </a:r>
            <a:r>
              <a:rPr lang="en-US" altLang="en-US" sz="2400" dirty="0"/>
              <a:t> </a:t>
            </a:r>
            <a:r>
              <a:rPr lang="en-US" altLang="en-US" sz="2400" b="1" dirty="0"/>
              <a:t>degree of fit with the organization in terms of resources, capabilities, finances, structure and values</a:t>
            </a:r>
            <a:r>
              <a:rPr lang="en-US" altLang="en-US" sz="2400" dirty="0"/>
              <a:t>. </a:t>
            </a:r>
          </a:p>
          <a:p>
            <a:pPr lvl="1" eaLnBrk="1" hangingPunct="1">
              <a:lnSpc>
                <a:spcPct val="80000"/>
              </a:lnSpc>
            </a:pPr>
            <a:r>
              <a:rPr lang="en-US" altLang="en-US" sz="2400" dirty="0"/>
              <a:t>It must also fit with the external environment – the market, the needs of customers, relevant regulations and sundry other stakeholders.</a:t>
            </a:r>
          </a:p>
          <a:p>
            <a:pPr eaLnBrk="1" hangingPunct="1">
              <a:lnSpc>
                <a:spcPct val="80000"/>
              </a:lnSpc>
            </a:pPr>
            <a:r>
              <a:rPr lang="en-GB" altLang="en-US" sz="2400" dirty="0"/>
              <a:t>Ideas need screening to ensure resources, finance, people structure, market demand and policies are existent</a:t>
            </a:r>
            <a:endParaRPr lang="en-US" altLang="en-US" sz="2400" dirty="0"/>
          </a:p>
        </p:txBody>
      </p:sp>
      <p:sp>
        <p:nvSpPr>
          <p:cNvPr id="17412" name="Slide Number Placeholder 5">
            <a:extLst>
              <a:ext uri="{FF2B5EF4-FFF2-40B4-BE49-F238E27FC236}">
                <a16:creationId xmlns:a16="http://schemas.microsoft.com/office/drawing/2014/main" id="{99194485-AA2C-407D-9ED5-D87253E367A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16627986-A970-4846-89F5-382BBE0E8F3E}" type="slidenum">
              <a:rPr lang="en-US" altLang="en-US" sz="1200">
                <a:solidFill>
                  <a:srgbClr val="000000"/>
                </a:solidFill>
                <a:latin typeface="Arial" panose="020B0604020202020204" pitchFamily="34" charset="0"/>
              </a:rPr>
              <a:pPr eaLnBrk="1" hangingPunct="1">
                <a:spcBef>
                  <a:spcPct val="0"/>
                </a:spcBef>
                <a:buFontTx/>
                <a:buNone/>
              </a:pPr>
              <a:t>32</a:t>
            </a:fld>
            <a:endParaRPr lang="en-US" altLang="en-US" sz="1200">
              <a:solidFill>
                <a:srgbClr val="000000"/>
              </a:solidFill>
              <a:latin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C85B312-1151-40AC-AC80-C911AED3C881}"/>
              </a:ext>
            </a:extLst>
          </p:cNvPr>
          <p:cNvSpPr>
            <a:spLocks noGrp="1" noChangeArrowheads="1"/>
          </p:cNvSpPr>
          <p:nvPr>
            <p:ph type="title"/>
          </p:nvPr>
        </p:nvSpPr>
        <p:spPr>
          <a:xfrm>
            <a:off x="0" y="-43842"/>
            <a:ext cx="8229600" cy="706437"/>
          </a:xfrm>
        </p:spPr>
        <p:txBody>
          <a:bodyPr>
            <a:normAutofit fontScale="90000"/>
          </a:bodyPr>
          <a:lstStyle/>
          <a:p>
            <a:pPr eaLnBrk="1" hangingPunct="1"/>
            <a:r>
              <a:rPr lang="en-GB" altLang="en-US" sz="4400" b="1" dirty="0">
                <a:latin typeface="Tahoma" panose="020B0604030504040204" pitchFamily="34" charset="0"/>
                <a:ea typeface="Tahoma" panose="020B0604030504040204" pitchFamily="34" charset="0"/>
                <a:cs typeface="Tahoma" panose="020B0604030504040204" pitchFamily="34" charset="0"/>
              </a:rPr>
              <a:t>Idea Screening </a:t>
            </a:r>
            <a:r>
              <a:rPr lang="sv-SE" altLang="en-US" b="1" dirty="0">
                <a:latin typeface="Tahoma" panose="020B0604030504040204" pitchFamily="34" charset="0"/>
                <a:ea typeface="Tahoma" panose="020B0604030504040204" pitchFamily="34" charset="0"/>
                <a:cs typeface="Tahoma" panose="020B0604030504040204" pitchFamily="34" charset="0"/>
              </a:rPr>
              <a:t>(</a:t>
            </a:r>
            <a:r>
              <a:rPr lang="sv-SE" altLang="en-US"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b="1" dirty="0">
                <a:latin typeface="Tahoma" panose="020B0604030504040204" pitchFamily="34" charset="0"/>
                <a:ea typeface="Tahoma" panose="020B0604030504040204" pitchFamily="34" charset="0"/>
                <a:cs typeface="Tahoma" panose="020B0604030504040204" pitchFamily="34" charset="0"/>
              </a:rPr>
              <a:t>...)</a:t>
            </a:r>
            <a:r>
              <a:rPr lang="en-GB" altLang="en-US" b="1" dirty="0">
                <a:latin typeface="Tahoma" panose="020B0604030504040204" pitchFamily="34" charset="0"/>
                <a:ea typeface="Tahoma" panose="020B0604030504040204" pitchFamily="34" charset="0"/>
                <a:cs typeface="Tahoma" panose="020B0604030504040204" pitchFamily="34" charset="0"/>
              </a:rPr>
              <a:t> </a:t>
            </a:r>
            <a:endParaRPr lang="en-US" altLang="en-US" sz="4400" b="1" dirty="0">
              <a:latin typeface="Tahoma" panose="020B0604030504040204" pitchFamily="34" charset="0"/>
              <a:ea typeface="Tahoma" panose="020B0604030504040204" pitchFamily="34" charset="0"/>
              <a:cs typeface="Tahoma" panose="020B0604030504040204" pitchFamily="34" charset="0"/>
            </a:endParaRPr>
          </a:p>
        </p:txBody>
      </p:sp>
      <p:sp>
        <p:nvSpPr>
          <p:cNvPr id="17411" name="Rectangle 3">
            <a:extLst>
              <a:ext uri="{FF2B5EF4-FFF2-40B4-BE49-F238E27FC236}">
                <a16:creationId xmlns:a16="http://schemas.microsoft.com/office/drawing/2014/main" id="{6E537B80-3566-43EB-8036-3D56FEAF6B7C}"/>
              </a:ext>
            </a:extLst>
          </p:cNvPr>
          <p:cNvSpPr>
            <a:spLocks noGrp="1" noChangeArrowheads="1"/>
          </p:cNvSpPr>
          <p:nvPr>
            <p:ph idx="1"/>
          </p:nvPr>
        </p:nvSpPr>
        <p:spPr>
          <a:xfrm>
            <a:off x="137786" y="4162103"/>
            <a:ext cx="8868428" cy="2369614"/>
          </a:xfrm>
        </p:spPr>
        <p:txBody>
          <a:bodyPr>
            <a:normAutofit/>
          </a:bodyPr>
          <a:lstStyle/>
          <a:p>
            <a:pPr eaLnBrk="1" hangingPunct="1">
              <a:lnSpc>
                <a:spcPct val="80000"/>
              </a:lnSpc>
            </a:pPr>
            <a:endParaRPr lang="en-GB" altLang="en-US" sz="2800" dirty="0"/>
          </a:p>
          <a:p>
            <a:pPr eaLnBrk="1" hangingPunct="1">
              <a:lnSpc>
                <a:spcPct val="80000"/>
              </a:lnSpc>
            </a:pPr>
            <a:endParaRPr lang="en-US" altLang="en-US" sz="2800" dirty="0"/>
          </a:p>
        </p:txBody>
      </p:sp>
      <p:sp>
        <p:nvSpPr>
          <p:cNvPr id="17412" name="Slide Number Placeholder 5">
            <a:extLst>
              <a:ext uri="{FF2B5EF4-FFF2-40B4-BE49-F238E27FC236}">
                <a16:creationId xmlns:a16="http://schemas.microsoft.com/office/drawing/2014/main" id="{99194485-AA2C-407D-9ED5-D87253E367A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16627986-A970-4846-89F5-382BBE0E8F3E}" type="slidenum">
              <a:rPr lang="en-US" altLang="en-US" sz="1200">
                <a:solidFill>
                  <a:srgbClr val="000000"/>
                </a:solidFill>
                <a:latin typeface="Arial" panose="020B0604020202020204" pitchFamily="34" charset="0"/>
              </a:rPr>
              <a:pPr eaLnBrk="1" hangingPunct="1">
                <a:spcBef>
                  <a:spcPct val="0"/>
                </a:spcBef>
                <a:buFontTx/>
                <a:buNone/>
              </a:pPr>
              <a:t>33</a:t>
            </a:fld>
            <a:endParaRPr lang="en-US" altLang="en-US" sz="1200">
              <a:solidFill>
                <a:srgbClr val="000000"/>
              </a:solidFill>
              <a:latin typeface="Arial" panose="020B0604020202020204" pitchFamily="34" charset="0"/>
            </a:endParaRPr>
          </a:p>
        </p:txBody>
      </p:sp>
      <p:pic>
        <p:nvPicPr>
          <p:cNvPr id="17413" name="Picture 4">
            <a:extLst>
              <a:ext uri="{FF2B5EF4-FFF2-40B4-BE49-F238E27FC236}">
                <a16:creationId xmlns:a16="http://schemas.microsoft.com/office/drawing/2014/main" id="{8BB45F00-019F-49EA-9F03-CB76768582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734" y="662595"/>
            <a:ext cx="8923762" cy="4278573"/>
          </a:xfrm>
          <a:prstGeom prst="rect">
            <a:avLst/>
          </a:prstGeom>
          <a:noFill/>
          <a:ln w="6350">
            <a:solidFill>
              <a:srgbClr val="666699"/>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7871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4C175E9-8499-43CF-9FB9-62B57C56CE5F}"/>
              </a:ext>
            </a:extLst>
          </p:cNvPr>
          <p:cNvSpPr>
            <a:spLocks noGrp="1"/>
          </p:cNvSpPr>
          <p:nvPr>
            <p:ph type="title"/>
          </p:nvPr>
        </p:nvSpPr>
        <p:spPr>
          <a:xfrm>
            <a:off x="81420" y="194153"/>
            <a:ext cx="6216824" cy="237995"/>
          </a:xfrm>
        </p:spPr>
        <p:txBody>
          <a:bodyPr>
            <a:noAutofit/>
          </a:bodyPr>
          <a:lstStyle/>
          <a:p>
            <a:pPr eaLnBrk="1" hangingPunct="1"/>
            <a:r>
              <a:rPr lang="en-GB" altLang="en-US" sz="3600" b="1" dirty="0">
                <a:latin typeface="Tahoma" panose="020B0604030504040204" pitchFamily="34" charset="0"/>
                <a:ea typeface="Tahoma" panose="020B0604030504040204" pitchFamily="34" charset="0"/>
                <a:cs typeface="Tahoma" panose="020B0604030504040204" pitchFamily="34" charset="0"/>
              </a:rPr>
              <a:t>Idea Screening</a:t>
            </a:r>
          </a:p>
        </p:txBody>
      </p:sp>
      <p:sp>
        <p:nvSpPr>
          <p:cNvPr id="3" name="Rectangle 3">
            <a:extLst>
              <a:ext uri="{FF2B5EF4-FFF2-40B4-BE49-F238E27FC236}">
                <a16:creationId xmlns:a16="http://schemas.microsoft.com/office/drawing/2014/main" id="{D4631526-9195-4D01-A096-F8256C1A8DAD}"/>
              </a:ext>
            </a:extLst>
          </p:cNvPr>
          <p:cNvSpPr txBox="1">
            <a:spLocks noChangeArrowheads="1"/>
          </p:cNvSpPr>
          <p:nvPr/>
        </p:nvSpPr>
        <p:spPr bwMode="auto">
          <a:xfrm>
            <a:off x="0" y="627040"/>
            <a:ext cx="915026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rtl="0" eaLnBrk="0" fontAlgn="base" hangingPunct="0">
              <a:spcBef>
                <a:spcPct val="20000"/>
              </a:spcBef>
              <a:spcAft>
                <a:spcPct val="0"/>
              </a:spcAft>
              <a:buClr>
                <a:schemeClr val="bg2"/>
              </a:buClr>
              <a:buSzPct val="75000"/>
              <a:buFont typeface="Monotype Sort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bg2"/>
              </a:buClr>
              <a:buSzPct val="75000"/>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75000"/>
              <a:buFont typeface="Monotype Sort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bg2"/>
              </a:buClr>
              <a:buSzPct val="75000"/>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SzPct val="75000"/>
              <a:buChar char="•"/>
              <a:defRPr sz="2000">
                <a:solidFill>
                  <a:schemeClr val="tx1"/>
                </a:solidFill>
                <a:latin typeface="+mn-lt"/>
              </a:defRPr>
            </a:lvl5pPr>
            <a:lvl6pPr marL="2514600" indent="-228600" algn="l" rtl="0" eaLnBrk="0" fontAlgn="base" hangingPunct="0">
              <a:spcBef>
                <a:spcPct val="20000"/>
              </a:spcBef>
              <a:spcAft>
                <a:spcPct val="0"/>
              </a:spcAft>
              <a:buClr>
                <a:schemeClr val="bg2"/>
              </a:buClr>
              <a:buSzPct val="75000"/>
              <a:buChar char="•"/>
              <a:defRPr sz="2000">
                <a:solidFill>
                  <a:schemeClr val="tx1"/>
                </a:solidFill>
                <a:latin typeface="+mn-lt"/>
              </a:defRPr>
            </a:lvl6pPr>
            <a:lvl7pPr marL="2971800" indent="-228600" algn="l" rtl="0" eaLnBrk="0" fontAlgn="base" hangingPunct="0">
              <a:spcBef>
                <a:spcPct val="20000"/>
              </a:spcBef>
              <a:spcAft>
                <a:spcPct val="0"/>
              </a:spcAft>
              <a:buClr>
                <a:schemeClr val="bg2"/>
              </a:buClr>
              <a:buSzPct val="75000"/>
              <a:buChar char="•"/>
              <a:defRPr sz="2000">
                <a:solidFill>
                  <a:schemeClr val="tx1"/>
                </a:solidFill>
                <a:latin typeface="+mn-lt"/>
              </a:defRPr>
            </a:lvl7pPr>
            <a:lvl8pPr marL="3429000" indent="-228600" algn="l" rtl="0" eaLnBrk="0" fontAlgn="base" hangingPunct="0">
              <a:spcBef>
                <a:spcPct val="20000"/>
              </a:spcBef>
              <a:spcAft>
                <a:spcPct val="0"/>
              </a:spcAft>
              <a:buClr>
                <a:schemeClr val="bg2"/>
              </a:buClr>
              <a:buSzPct val="75000"/>
              <a:buChar char="•"/>
              <a:defRPr sz="2000">
                <a:solidFill>
                  <a:schemeClr val="tx1"/>
                </a:solidFill>
                <a:latin typeface="+mn-lt"/>
              </a:defRPr>
            </a:lvl8pPr>
            <a:lvl9pPr marL="3886200" indent="-228600" algn="l" rtl="0" eaLnBrk="0" fontAlgn="base" hangingPunct="0">
              <a:spcBef>
                <a:spcPct val="20000"/>
              </a:spcBef>
              <a:spcAft>
                <a:spcPct val="0"/>
              </a:spcAft>
              <a:buClr>
                <a:schemeClr val="bg2"/>
              </a:buClr>
              <a:buSzPct val="75000"/>
              <a:buChar char="•"/>
              <a:defRPr sz="2000">
                <a:solidFill>
                  <a:schemeClr val="tx1"/>
                </a:solidFill>
                <a:latin typeface="+mn-lt"/>
              </a:defRPr>
            </a:lvl9pPr>
          </a:lstStyle>
          <a:p>
            <a:pPr>
              <a:buClr>
                <a:srgbClr val="B2B2B2"/>
              </a:buClr>
              <a:buFont typeface="Monotype Sorts" pitchFamily="2" charset="2"/>
              <a:buNone/>
              <a:defRPr/>
            </a:pPr>
            <a:r>
              <a:rPr lang="en-US" sz="2400" kern="0" dirty="0">
                <a:solidFill>
                  <a:srgbClr val="000000"/>
                </a:solidFill>
              </a:rPr>
              <a:t>Out of 100 or more ideas, may be </a:t>
            </a:r>
            <a:r>
              <a:rPr lang="en-US" sz="2400" b="1" u="sng" kern="0" dirty="0">
                <a:solidFill>
                  <a:srgbClr val="000000"/>
                </a:solidFill>
              </a:rPr>
              <a:t>1 or 2 </a:t>
            </a:r>
            <a:r>
              <a:rPr lang="en-US" sz="2400" kern="0" dirty="0">
                <a:solidFill>
                  <a:srgbClr val="000000"/>
                </a:solidFill>
              </a:rPr>
              <a:t>opportunities.</a:t>
            </a:r>
          </a:p>
          <a:p>
            <a:pPr>
              <a:buClr>
                <a:srgbClr val="B2B2B2"/>
              </a:buClr>
              <a:buFont typeface="Monotype Sorts" pitchFamily="2" charset="2"/>
              <a:buNone/>
              <a:defRPr/>
            </a:pPr>
            <a:r>
              <a:rPr lang="en-US" sz="2400" kern="0" dirty="0">
                <a:solidFill>
                  <a:srgbClr val="000000"/>
                </a:solidFill>
              </a:rPr>
              <a:t>Superior business </a:t>
            </a:r>
            <a:r>
              <a:rPr lang="en-US" sz="2400" i="1" kern="0" dirty="0">
                <a:solidFill>
                  <a:srgbClr val="000000"/>
                </a:solidFill>
              </a:rPr>
              <a:t>ideas</a:t>
            </a:r>
            <a:r>
              <a:rPr lang="en-US" sz="2400" kern="0" dirty="0">
                <a:solidFill>
                  <a:srgbClr val="000000"/>
                </a:solidFill>
              </a:rPr>
              <a:t> have 4 anchors:</a:t>
            </a:r>
          </a:p>
          <a:p>
            <a:pPr marL="457200" indent="-457200">
              <a:buClr>
                <a:srgbClr val="B2B2B2"/>
              </a:buClr>
              <a:buFont typeface="+mj-lt"/>
              <a:buAutoNum type="arabicPeriod"/>
              <a:defRPr/>
            </a:pPr>
            <a:r>
              <a:rPr lang="en-US" sz="2400" kern="0" dirty="0">
                <a:solidFill>
                  <a:srgbClr val="000000"/>
                </a:solidFill>
                <a:cs typeface="Arial" charset="0"/>
              </a:rPr>
              <a:t>They create / add </a:t>
            </a:r>
            <a:r>
              <a:rPr lang="en-US" sz="2400" u="sng" kern="0" dirty="0">
                <a:solidFill>
                  <a:srgbClr val="000000"/>
                </a:solidFill>
                <a:cs typeface="Arial" charset="0"/>
              </a:rPr>
              <a:t>significant value</a:t>
            </a:r>
            <a:r>
              <a:rPr lang="en-US" sz="2400" kern="0" dirty="0">
                <a:solidFill>
                  <a:srgbClr val="000000"/>
                </a:solidFill>
                <a:cs typeface="Arial" charset="0"/>
              </a:rPr>
              <a:t> to a customer;</a:t>
            </a:r>
          </a:p>
          <a:p>
            <a:pPr marL="457200" indent="-457200">
              <a:buClr>
                <a:srgbClr val="B2B2B2"/>
              </a:buClr>
              <a:buFont typeface="+mj-lt"/>
              <a:buAutoNum type="arabicPeriod"/>
              <a:defRPr/>
            </a:pPr>
            <a:r>
              <a:rPr lang="en-US" sz="2400" kern="0" dirty="0">
                <a:solidFill>
                  <a:srgbClr val="000000"/>
                </a:solidFill>
                <a:cs typeface="Arial" charset="0"/>
              </a:rPr>
              <a:t>They do so by </a:t>
            </a:r>
            <a:r>
              <a:rPr lang="en-US" sz="2400" u="sng" kern="0" dirty="0">
                <a:solidFill>
                  <a:srgbClr val="000000"/>
                </a:solidFill>
                <a:cs typeface="Arial" charset="0"/>
              </a:rPr>
              <a:t>solving a significant problem</a:t>
            </a:r>
            <a:r>
              <a:rPr lang="en-US" sz="2400" kern="0" dirty="0">
                <a:solidFill>
                  <a:srgbClr val="000000"/>
                </a:solidFill>
                <a:cs typeface="Arial" charset="0"/>
              </a:rPr>
              <a:t>, or </a:t>
            </a:r>
            <a:r>
              <a:rPr lang="en-US" sz="2400" u="sng" kern="0" dirty="0">
                <a:solidFill>
                  <a:srgbClr val="000000"/>
                </a:solidFill>
                <a:cs typeface="Arial" charset="0"/>
              </a:rPr>
              <a:t>meeting a significant want or need</a:t>
            </a:r>
            <a:r>
              <a:rPr lang="en-US" sz="2400" kern="0" dirty="0">
                <a:solidFill>
                  <a:srgbClr val="000000"/>
                </a:solidFill>
                <a:cs typeface="Arial" charset="0"/>
              </a:rPr>
              <a:t>, for which someone is willing to pay a premium. </a:t>
            </a:r>
          </a:p>
          <a:p>
            <a:pPr marL="457200" indent="-457200">
              <a:buClr>
                <a:srgbClr val="B2B2B2"/>
              </a:buClr>
              <a:buFont typeface="+mj-lt"/>
              <a:buAutoNum type="arabicPeriod"/>
              <a:defRPr/>
            </a:pPr>
            <a:r>
              <a:rPr lang="en-US" sz="2400" kern="0" dirty="0">
                <a:solidFill>
                  <a:srgbClr val="000000"/>
                </a:solidFill>
                <a:cs typeface="Arial" charset="0"/>
              </a:rPr>
              <a:t>They therefore have a </a:t>
            </a:r>
            <a:r>
              <a:rPr lang="en-US" sz="2400" u="sng" kern="0" dirty="0">
                <a:solidFill>
                  <a:srgbClr val="000000"/>
                </a:solidFill>
                <a:cs typeface="Arial" charset="0"/>
              </a:rPr>
              <a:t>robust market, profit margin</a:t>
            </a:r>
            <a:r>
              <a:rPr lang="en-US" sz="2400" kern="0" dirty="0">
                <a:solidFill>
                  <a:srgbClr val="000000"/>
                </a:solidFill>
                <a:cs typeface="Arial" charset="0"/>
              </a:rPr>
              <a:t>, and moneymaking characteristics.</a:t>
            </a:r>
          </a:p>
          <a:p>
            <a:pPr marL="457200" indent="-457200">
              <a:buClr>
                <a:srgbClr val="B2B2B2"/>
              </a:buClr>
              <a:buFont typeface="+mj-lt"/>
              <a:buAutoNum type="arabicPeriod"/>
              <a:defRPr/>
            </a:pPr>
            <a:r>
              <a:rPr lang="en-US" sz="2400" kern="0" dirty="0">
                <a:solidFill>
                  <a:srgbClr val="000000"/>
                </a:solidFill>
                <a:cs typeface="Arial" charset="0"/>
              </a:rPr>
              <a:t>They are a </a:t>
            </a:r>
            <a:r>
              <a:rPr lang="en-US" sz="2400" u="sng" kern="0" dirty="0">
                <a:solidFill>
                  <a:srgbClr val="000000"/>
                </a:solidFill>
                <a:cs typeface="Arial" charset="0"/>
              </a:rPr>
              <a:t>good fit</a:t>
            </a:r>
            <a:r>
              <a:rPr lang="en-US" sz="2400" kern="0" dirty="0">
                <a:solidFill>
                  <a:srgbClr val="000000"/>
                </a:solidFill>
                <a:cs typeface="Arial" charset="0"/>
              </a:rPr>
              <a:t> with the founder(s) and management team at the time and in the marketplace with a risk/reward balance.</a:t>
            </a:r>
          </a:p>
          <a:p>
            <a:pPr marL="514350" indent="-514350">
              <a:buClr>
                <a:srgbClr val="B2B2B2"/>
              </a:buClr>
              <a:buFont typeface="+mj-lt"/>
              <a:buAutoNum type="arabicPeriod"/>
              <a:defRPr/>
            </a:pPr>
            <a:endParaRPr lang="en-US" sz="2800" kern="0" dirty="0">
              <a:solidFill>
                <a:srgbClr val="000000"/>
              </a:solidFill>
              <a:cs typeface="Arial" charset="0"/>
            </a:endParaRPr>
          </a:p>
          <a:p>
            <a:pPr marL="0" indent="0">
              <a:buClr>
                <a:srgbClr val="B2B2B2"/>
              </a:buClr>
              <a:buNone/>
              <a:defRPr/>
            </a:pPr>
            <a:r>
              <a:rPr lang="en-US" sz="2800" kern="0" dirty="0">
                <a:solidFill>
                  <a:srgbClr val="000000"/>
                </a:solidFill>
                <a:cs typeface="Arial" charset="0"/>
              </a:rPr>
              <a: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8661EFB-D1F3-45D5-B8DA-778FCA284B1E}"/>
              </a:ext>
            </a:extLst>
          </p:cNvPr>
          <p:cNvSpPr>
            <a:spLocks noGrp="1" noChangeArrowheads="1"/>
          </p:cNvSpPr>
          <p:nvPr>
            <p:ph type="title"/>
          </p:nvPr>
        </p:nvSpPr>
        <p:spPr>
          <a:xfrm>
            <a:off x="125260" y="67958"/>
            <a:ext cx="8229600" cy="993775"/>
          </a:xfrm>
        </p:spPr>
        <p:txBody>
          <a:bodyPr/>
          <a:lstStyle/>
          <a:p>
            <a:pPr eaLnBrk="1" hangingPunct="1"/>
            <a:r>
              <a:rPr lang="en-GB" altLang="en-US" sz="3200" b="1" dirty="0">
                <a:latin typeface="Tahoma" panose="020B0604030504040204" pitchFamily="34" charset="0"/>
                <a:ea typeface="Tahoma" panose="020B0604030504040204" pitchFamily="34" charset="0"/>
                <a:cs typeface="Tahoma" panose="020B0604030504040204" pitchFamily="34" charset="0"/>
              </a:rPr>
              <a:t>Idea Screening: Offices of Innovation</a:t>
            </a:r>
            <a:endParaRPr lang="en-US" altLang="en-US" sz="3200" b="1" dirty="0">
              <a:latin typeface="Tahoma" panose="020B0604030504040204" pitchFamily="34" charset="0"/>
              <a:ea typeface="Tahoma" panose="020B0604030504040204" pitchFamily="34" charset="0"/>
              <a:cs typeface="Tahoma" panose="020B0604030504040204" pitchFamily="34" charset="0"/>
            </a:endParaRPr>
          </a:p>
        </p:txBody>
      </p:sp>
      <p:sp>
        <p:nvSpPr>
          <p:cNvPr id="19459" name="Rectangle 3">
            <a:extLst>
              <a:ext uri="{FF2B5EF4-FFF2-40B4-BE49-F238E27FC236}">
                <a16:creationId xmlns:a16="http://schemas.microsoft.com/office/drawing/2014/main" id="{956BEA5F-EBAB-494E-84B6-C08305A87271}"/>
              </a:ext>
            </a:extLst>
          </p:cNvPr>
          <p:cNvSpPr>
            <a:spLocks noGrp="1" noChangeArrowheads="1"/>
          </p:cNvSpPr>
          <p:nvPr>
            <p:ph idx="1"/>
          </p:nvPr>
        </p:nvSpPr>
        <p:spPr>
          <a:xfrm>
            <a:off x="68893" y="1139868"/>
            <a:ext cx="8906006" cy="4305257"/>
          </a:xfrm>
        </p:spPr>
        <p:txBody>
          <a:bodyPr>
            <a:normAutofit/>
          </a:bodyPr>
          <a:lstStyle/>
          <a:p>
            <a:pPr eaLnBrk="1" hangingPunct="1"/>
            <a:r>
              <a:rPr lang="en-GB" altLang="en-US" sz="2800" dirty="0"/>
              <a:t>They tend to be </a:t>
            </a:r>
            <a:r>
              <a:rPr lang="en-GB" altLang="en-US" sz="2800" b="1" dirty="0"/>
              <a:t>established in order to stimulate innovative ideas</a:t>
            </a:r>
            <a:r>
              <a:rPr lang="en-GB" altLang="en-US" sz="2800" dirty="0"/>
              <a:t> and are created in large organisations. They are sometimes known as aviary, discovery or innovation networks</a:t>
            </a:r>
          </a:p>
          <a:p>
            <a:pPr eaLnBrk="1" hangingPunct="1"/>
            <a:endParaRPr lang="en-US" altLang="en-US" sz="2800" dirty="0"/>
          </a:p>
          <a:p>
            <a:pPr eaLnBrk="1" hangingPunct="1"/>
            <a:r>
              <a:rPr lang="en-US" altLang="en-US" sz="2800" dirty="0"/>
              <a:t>An Office of Innovation </a:t>
            </a:r>
            <a:r>
              <a:rPr lang="en-US" altLang="en-US" sz="2800" b="1" dirty="0"/>
              <a:t>usually comprises a decentralized network of innovation facilitators</a:t>
            </a:r>
            <a:r>
              <a:rPr lang="en-US" altLang="en-US" sz="2800" dirty="0"/>
              <a:t> who seek out and attract other employees to offer ideas for innovations. </a:t>
            </a:r>
          </a:p>
        </p:txBody>
      </p:sp>
      <p:sp>
        <p:nvSpPr>
          <p:cNvPr id="19460" name="Slide Number Placeholder 5">
            <a:extLst>
              <a:ext uri="{FF2B5EF4-FFF2-40B4-BE49-F238E27FC236}">
                <a16:creationId xmlns:a16="http://schemas.microsoft.com/office/drawing/2014/main" id="{64B0635E-0985-4C11-8A09-E77CD3C42DB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D68EEA39-5C3E-479D-86EB-58D18A92482B}" type="slidenum">
              <a:rPr lang="en-US" altLang="en-US" sz="1200">
                <a:solidFill>
                  <a:srgbClr val="000000"/>
                </a:solidFill>
                <a:latin typeface="Arial" panose="020B0604020202020204" pitchFamily="34" charset="0"/>
              </a:rPr>
              <a:pPr eaLnBrk="1" hangingPunct="1">
                <a:spcBef>
                  <a:spcPct val="0"/>
                </a:spcBef>
                <a:buFontTx/>
                <a:buNone/>
              </a:pPr>
              <a:t>35</a:t>
            </a:fld>
            <a:endParaRPr lang="en-US" altLang="en-US" sz="1200">
              <a:solidFill>
                <a:srgbClr val="000000"/>
              </a:solidFill>
              <a:latin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4E5B6B6-A036-4D91-A280-163D00F92873}"/>
              </a:ext>
            </a:extLst>
          </p:cNvPr>
          <p:cNvSpPr>
            <a:spLocks noGrp="1" noChangeArrowheads="1"/>
          </p:cNvSpPr>
          <p:nvPr>
            <p:ph type="title"/>
          </p:nvPr>
        </p:nvSpPr>
        <p:spPr>
          <a:xfrm>
            <a:off x="323528" y="121119"/>
            <a:ext cx="8229600" cy="1325563"/>
          </a:xfrm>
        </p:spPr>
        <p:txBody>
          <a:bodyPr>
            <a:normAutofit fontScale="90000"/>
          </a:bodyPr>
          <a:lstStyle/>
          <a:p>
            <a:pPr algn="ctr" eaLnBrk="1" hangingPunct="1"/>
            <a:r>
              <a:rPr lang="en-GB" altLang="en-US" sz="4000" b="1" dirty="0">
                <a:latin typeface="Tahoma" panose="020B0604030504040204" pitchFamily="34" charset="0"/>
                <a:ea typeface="Tahoma" panose="020B0604030504040204" pitchFamily="34" charset="0"/>
                <a:cs typeface="Tahoma" panose="020B0604030504040204" pitchFamily="34" charset="0"/>
              </a:rPr>
              <a:t>Idea Screening: </a:t>
            </a:r>
            <a:br>
              <a:rPr lang="en-GB" altLang="en-US" sz="4000" b="1" dirty="0">
                <a:latin typeface="Tahoma" panose="020B0604030504040204" pitchFamily="34" charset="0"/>
                <a:ea typeface="Tahoma" panose="020B0604030504040204" pitchFamily="34" charset="0"/>
                <a:cs typeface="Tahoma" panose="020B0604030504040204" pitchFamily="34" charset="0"/>
              </a:rPr>
            </a:br>
            <a:r>
              <a:rPr lang="en-GB" altLang="en-US" sz="4000" b="1" dirty="0">
                <a:latin typeface="Tahoma" panose="020B0604030504040204" pitchFamily="34" charset="0"/>
                <a:ea typeface="Tahoma" panose="020B0604030504040204" pitchFamily="34" charset="0"/>
                <a:cs typeface="Tahoma" panose="020B0604030504040204" pitchFamily="34" charset="0"/>
              </a:rPr>
              <a:t>Patents and Suggestion Schemes</a:t>
            </a:r>
            <a:endParaRPr lang="en-US" altLang="en-US" sz="4000" b="1" dirty="0">
              <a:latin typeface="Tahoma" panose="020B0604030504040204" pitchFamily="34" charset="0"/>
              <a:ea typeface="Tahoma" panose="020B0604030504040204" pitchFamily="34" charset="0"/>
              <a:cs typeface="Tahoma" panose="020B0604030504040204" pitchFamily="34" charset="0"/>
            </a:endParaRPr>
          </a:p>
        </p:txBody>
      </p:sp>
      <p:sp>
        <p:nvSpPr>
          <p:cNvPr id="20483" name="Rectangle 3">
            <a:extLst>
              <a:ext uri="{FF2B5EF4-FFF2-40B4-BE49-F238E27FC236}">
                <a16:creationId xmlns:a16="http://schemas.microsoft.com/office/drawing/2014/main" id="{3D82298B-7489-4F8D-A3DF-5575BA3FDE8B}"/>
              </a:ext>
            </a:extLst>
          </p:cNvPr>
          <p:cNvSpPr>
            <a:spLocks noGrp="1" noChangeArrowheads="1"/>
          </p:cNvSpPr>
          <p:nvPr>
            <p:ph idx="1"/>
          </p:nvPr>
        </p:nvSpPr>
        <p:spPr>
          <a:xfrm>
            <a:off x="458376" y="1435353"/>
            <a:ext cx="8229600" cy="4205288"/>
          </a:xfrm>
        </p:spPr>
        <p:txBody>
          <a:bodyPr>
            <a:normAutofit/>
          </a:bodyPr>
          <a:lstStyle/>
          <a:p>
            <a:pPr eaLnBrk="1" hangingPunct="1">
              <a:lnSpc>
                <a:spcPct val="90000"/>
              </a:lnSpc>
              <a:buFontTx/>
              <a:buNone/>
            </a:pPr>
            <a:r>
              <a:rPr lang="en-GB" altLang="en-US" sz="2800" b="1" dirty="0"/>
              <a:t>Patents / Intellectual Property Rights</a:t>
            </a:r>
          </a:p>
          <a:p>
            <a:pPr eaLnBrk="1" hangingPunct="1">
              <a:lnSpc>
                <a:spcPct val="90000"/>
              </a:lnSpc>
            </a:pPr>
            <a:r>
              <a:rPr lang="en-GB" altLang="en-US" sz="2800" dirty="0"/>
              <a:t>Used to protect innovative ideas so that there is no commercial loss for the innovator.</a:t>
            </a:r>
          </a:p>
          <a:p>
            <a:pPr eaLnBrk="1" hangingPunct="1">
              <a:lnSpc>
                <a:spcPct val="90000"/>
              </a:lnSpc>
            </a:pPr>
            <a:r>
              <a:rPr lang="en-GB" altLang="en-US" sz="2800" dirty="0"/>
              <a:t>Used to 'ward off' competitors</a:t>
            </a:r>
          </a:p>
          <a:p>
            <a:pPr eaLnBrk="1" hangingPunct="1">
              <a:lnSpc>
                <a:spcPct val="90000"/>
              </a:lnSpc>
            </a:pPr>
            <a:endParaRPr lang="en-GB" altLang="en-US" sz="2800" b="1" u="sng" dirty="0"/>
          </a:p>
          <a:p>
            <a:pPr eaLnBrk="1" hangingPunct="1">
              <a:lnSpc>
                <a:spcPct val="90000"/>
              </a:lnSpc>
              <a:buFontTx/>
              <a:buNone/>
            </a:pPr>
            <a:r>
              <a:rPr lang="en-GB" altLang="en-US" sz="2800" b="1" dirty="0"/>
              <a:t>Suggestion Schemes &amp; Customer Involvement</a:t>
            </a:r>
          </a:p>
          <a:p>
            <a:pPr eaLnBrk="1" hangingPunct="1">
              <a:lnSpc>
                <a:spcPct val="90000"/>
              </a:lnSpc>
            </a:pPr>
            <a:r>
              <a:rPr lang="en-GB" altLang="en-US" sz="2800" dirty="0"/>
              <a:t>Means of tapping employers' ideas</a:t>
            </a:r>
          </a:p>
          <a:p>
            <a:pPr eaLnBrk="1" hangingPunct="1">
              <a:lnSpc>
                <a:spcPct val="90000"/>
              </a:lnSpc>
            </a:pPr>
            <a:r>
              <a:rPr lang="en-GB" altLang="en-US" sz="2800" dirty="0"/>
              <a:t>Customer involvement and feedback</a:t>
            </a:r>
          </a:p>
          <a:p>
            <a:pPr eaLnBrk="1" hangingPunct="1">
              <a:lnSpc>
                <a:spcPct val="90000"/>
              </a:lnSpc>
            </a:pPr>
            <a:r>
              <a:rPr lang="en-GB" altLang="en-US" sz="2800" dirty="0"/>
              <a:t>Incentive schemes</a:t>
            </a:r>
            <a:endParaRPr lang="en-US" altLang="en-US" sz="2800" dirty="0"/>
          </a:p>
        </p:txBody>
      </p:sp>
      <p:sp>
        <p:nvSpPr>
          <p:cNvPr id="20484" name="Slide Number Placeholder 5">
            <a:extLst>
              <a:ext uri="{FF2B5EF4-FFF2-40B4-BE49-F238E27FC236}">
                <a16:creationId xmlns:a16="http://schemas.microsoft.com/office/drawing/2014/main" id="{0C0BF757-00DA-400C-9515-8308740E4E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D96A7759-81B3-4D97-80A2-E8BA5A98FA94}" type="slidenum">
              <a:rPr lang="en-US" altLang="en-US" sz="1200">
                <a:solidFill>
                  <a:srgbClr val="000000"/>
                </a:solidFill>
                <a:latin typeface="Arial" panose="020B0604020202020204" pitchFamily="34" charset="0"/>
              </a:rPr>
              <a:pPr eaLnBrk="1" hangingPunct="1">
                <a:spcBef>
                  <a:spcPct val="0"/>
                </a:spcBef>
                <a:buFontTx/>
                <a:buNone/>
              </a:pPr>
              <a:t>36</a:t>
            </a:fld>
            <a:endParaRPr lang="en-US" altLang="en-US" sz="1200">
              <a:solidFill>
                <a:srgbClr val="000000"/>
              </a:solidFill>
              <a:latin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561599F-9822-4D18-8ABC-E1A690204B87}"/>
              </a:ext>
            </a:extLst>
          </p:cNvPr>
          <p:cNvSpPr>
            <a:spLocks noGrp="1" noChangeArrowheads="1"/>
          </p:cNvSpPr>
          <p:nvPr>
            <p:ph type="title"/>
          </p:nvPr>
        </p:nvSpPr>
        <p:spPr>
          <a:xfrm>
            <a:off x="0" y="-101143"/>
            <a:ext cx="8686800" cy="1153329"/>
          </a:xfrm>
        </p:spPr>
        <p:txBody>
          <a:bodyPr>
            <a:normAutofit/>
          </a:bodyPr>
          <a:lstStyle/>
          <a:p>
            <a:pPr eaLnBrk="1" hangingPunct="1"/>
            <a:r>
              <a:rPr lang="en-GB" altLang="en-US" sz="3200" b="1" dirty="0">
                <a:latin typeface="Tahoma" panose="020B0604030504040204" pitchFamily="34" charset="0"/>
                <a:ea typeface="Tahoma" panose="020B0604030504040204" pitchFamily="34" charset="0"/>
                <a:cs typeface="Tahoma" panose="020B0604030504040204" pitchFamily="34" charset="0"/>
              </a:rPr>
              <a:t>Key Features of Innovative Organisations</a:t>
            </a:r>
            <a:endParaRPr lang="en-US" altLang="en-US" sz="3200" b="1" dirty="0">
              <a:latin typeface="Tahoma" panose="020B0604030504040204" pitchFamily="34" charset="0"/>
              <a:ea typeface="Tahoma" panose="020B0604030504040204" pitchFamily="34" charset="0"/>
              <a:cs typeface="Tahoma" panose="020B0604030504040204" pitchFamily="34" charset="0"/>
            </a:endParaRPr>
          </a:p>
        </p:txBody>
      </p:sp>
      <p:sp>
        <p:nvSpPr>
          <p:cNvPr id="21507" name="Rectangle 3">
            <a:extLst>
              <a:ext uri="{FF2B5EF4-FFF2-40B4-BE49-F238E27FC236}">
                <a16:creationId xmlns:a16="http://schemas.microsoft.com/office/drawing/2014/main" id="{C8FC14E0-CDE7-4B30-B601-FB939DFE5FA2}"/>
              </a:ext>
            </a:extLst>
          </p:cNvPr>
          <p:cNvSpPr>
            <a:spLocks noGrp="1" noChangeArrowheads="1"/>
          </p:cNvSpPr>
          <p:nvPr>
            <p:ph idx="1"/>
          </p:nvPr>
        </p:nvSpPr>
        <p:spPr>
          <a:xfrm>
            <a:off x="323528" y="908720"/>
            <a:ext cx="8686799" cy="4895850"/>
          </a:xfrm>
        </p:spPr>
        <p:txBody>
          <a:bodyPr>
            <a:normAutofit/>
          </a:bodyPr>
          <a:lstStyle/>
          <a:p>
            <a:pPr marL="609600" indent="-609600" eaLnBrk="1" hangingPunct="1">
              <a:buFontTx/>
              <a:buAutoNum type="arabicParenR"/>
            </a:pPr>
            <a:r>
              <a:rPr lang="en-GB" altLang="en-US" sz="2400" b="1" u="sng" dirty="0"/>
              <a:t>Flatter in structure</a:t>
            </a:r>
            <a:r>
              <a:rPr lang="en-GB" altLang="en-US" sz="2400" dirty="0"/>
              <a:t> and make </a:t>
            </a:r>
            <a:r>
              <a:rPr lang="en-GB" altLang="en-US" sz="2400" b="1" dirty="0"/>
              <a:t>use of multi-disciplinary workforce / project teams</a:t>
            </a:r>
            <a:r>
              <a:rPr lang="en-GB" altLang="en-US" sz="2400" dirty="0"/>
              <a:t>;</a:t>
            </a:r>
          </a:p>
          <a:p>
            <a:pPr marL="609600" indent="-609600" eaLnBrk="1" hangingPunct="1">
              <a:buFontTx/>
              <a:buAutoNum type="arabicParenR"/>
            </a:pPr>
            <a:r>
              <a:rPr lang="en-GB" altLang="en-US" sz="2400" b="1" u="sng" dirty="0"/>
              <a:t>Faster and more flexible</a:t>
            </a:r>
            <a:r>
              <a:rPr lang="en-GB" altLang="en-US" sz="2400" dirty="0"/>
              <a:t> in terms of its responsiveness to business and change;</a:t>
            </a:r>
          </a:p>
          <a:p>
            <a:pPr marL="609600" indent="-609600" eaLnBrk="1" hangingPunct="1">
              <a:buFontTx/>
              <a:buAutoNum type="arabicParenR"/>
            </a:pPr>
            <a:r>
              <a:rPr lang="en-GB" altLang="en-US" sz="2400" b="1" u="sng" dirty="0"/>
              <a:t>Constantly</a:t>
            </a:r>
            <a:r>
              <a:rPr lang="en-GB" altLang="en-US" sz="2400" u="sng" dirty="0"/>
              <a:t> </a:t>
            </a:r>
            <a:r>
              <a:rPr lang="en-GB" altLang="en-US" sz="2400" b="1" u="sng" dirty="0"/>
              <a:t>looking for incremental improvement</a:t>
            </a:r>
            <a:r>
              <a:rPr lang="en-GB" altLang="en-US" sz="2400" u="sng" dirty="0"/>
              <a:t>;</a:t>
            </a:r>
          </a:p>
          <a:p>
            <a:pPr marL="609600" indent="-609600" eaLnBrk="1" hangingPunct="1">
              <a:buFontTx/>
              <a:buAutoNum type="arabicParenR"/>
            </a:pPr>
            <a:r>
              <a:rPr lang="en-GB" altLang="en-US" sz="2400" b="1" u="sng" dirty="0"/>
              <a:t>Actively developing partnerships </a:t>
            </a:r>
            <a:r>
              <a:rPr lang="en-GB" altLang="en-US" sz="2400" dirty="0"/>
              <a:t>with customers, suppliers and competitors;</a:t>
            </a:r>
          </a:p>
          <a:p>
            <a:pPr marL="609600" indent="-609600" eaLnBrk="1" hangingPunct="1">
              <a:buFontTx/>
              <a:buAutoNum type="arabicParenR"/>
            </a:pPr>
            <a:r>
              <a:rPr lang="en-GB" altLang="en-US" sz="2400" b="1" u="sng" dirty="0"/>
              <a:t>Advocates of </a:t>
            </a:r>
            <a:r>
              <a:rPr lang="en-US" altLang="en-US" sz="2400" b="1" u="sng" dirty="0"/>
              <a:t>parallel product development</a:t>
            </a:r>
            <a:r>
              <a:rPr lang="en-US" altLang="en-US" sz="2400" u="sng" dirty="0"/>
              <a:t>; </a:t>
            </a:r>
          </a:p>
          <a:p>
            <a:pPr marL="609600" indent="-609600" eaLnBrk="1" hangingPunct="1">
              <a:buFontTx/>
              <a:buAutoNum type="arabicParenR"/>
            </a:pPr>
            <a:r>
              <a:rPr lang="en-US" altLang="en-US" sz="2400" b="1" u="sng" dirty="0"/>
              <a:t>Patience with failure</a:t>
            </a:r>
            <a:r>
              <a:rPr lang="en-US" altLang="en-US" sz="2400" u="sng" dirty="0"/>
              <a:t>; </a:t>
            </a:r>
          </a:p>
          <a:p>
            <a:pPr marL="609600" indent="-609600" eaLnBrk="1" hangingPunct="1">
              <a:buFontTx/>
              <a:buAutoNum type="arabicParenR"/>
            </a:pPr>
            <a:r>
              <a:rPr lang="en-US" altLang="en-US" sz="2400" b="1" u="sng" dirty="0"/>
              <a:t>Keen to promote systems of incentives</a:t>
            </a:r>
            <a:r>
              <a:rPr lang="en-US" altLang="en-US" sz="2400" u="sng" dirty="0"/>
              <a:t>;</a:t>
            </a:r>
          </a:p>
          <a:p>
            <a:pPr marL="609600" indent="-609600" eaLnBrk="1" hangingPunct="1">
              <a:buFontTx/>
              <a:buAutoNum type="arabicParenR"/>
            </a:pPr>
            <a:r>
              <a:rPr lang="en-US" altLang="en-US" sz="2400" b="1" u="sng" dirty="0"/>
              <a:t>Advocates of R&amp;D investment</a:t>
            </a:r>
            <a:r>
              <a:rPr lang="en-US" altLang="en-US" sz="2400" u="sng" dirty="0"/>
              <a:t> </a:t>
            </a:r>
          </a:p>
        </p:txBody>
      </p:sp>
      <p:sp>
        <p:nvSpPr>
          <p:cNvPr id="21508" name="Slide Number Placeholder 5">
            <a:extLst>
              <a:ext uri="{FF2B5EF4-FFF2-40B4-BE49-F238E27FC236}">
                <a16:creationId xmlns:a16="http://schemas.microsoft.com/office/drawing/2014/main" id="{604F426D-9433-4B57-A196-9519C94215E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B98D8644-1380-4D85-B270-D5726195A882}" type="slidenum">
              <a:rPr lang="en-US" altLang="en-US" sz="1200">
                <a:solidFill>
                  <a:srgbClr val="000000"/>
                </a:solidFill>
                <a:latin typeface="Arial" panose="020B0604020202020204" pitchFamily="34" charset="0"/>
              </a:rPr>
              <a:pPr eaLnBrk="1" hangingPunct="1">
                <a:spcBef>
                  <a:spcPct val="0"/>
                </a:spcBef>
                <a:buFontTx/>
                <a:buNone/>
              </a:pPr>
              <a:t>37</a:t>
            </a:fld>
            <a:endParaRPr lang="en-US" altLang="en-US" sz="1200">
              <a:solidFill>
                <a:srgbClr val="000000"/>
              </a:solidFill>
              <a:latin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52C2E2B-0804-4B5B-8C5B-C2830B336E7E}"/>
              </a:ext>
            </a:extLst>
          </p:cNvPr>
          <p:cNvSpPr>
            <a:spLocks noGrp="1" noChangeArrowheads="1"/>
          </p:cNvSpPr>
          <p:nvPr>
            <p:ph type="title"/>
          </p:nvPr>
        </p:nvSpPr>
        <p:spPr>
          <a:xfrm>
            <a:off x="56367" y="34925"/>
            <a:ext cx="8981162" cy="777875"/>
          </a:xfrm>
        </p:spPr>
        <p:txBody>
          <a:bodyPr>
            <a:noAutofit/>
          </a:bodyPr>
          <a:lstStyle/>
          <a:p>
            <a:pPr eaLnBrk="1" hangingPunct="1"/>
            <a:r>
              <a:rPr lang="en-GB" altLang="en-US" sz="3200" b="1" dirty="0">
                <a:latin typeface="Tahoma" panose="020B0604030504040204" pitchFamily="34" charset="0"/>
                <a:ea typeface="Tahoma" panose="020B0604030504040204" pitchFamily="34" charset="0"/>
                <a:cs typeface="Tahoma" panose="020B0604030504040204" pitchFamily="34" charset="0"/>
              </a:rPr>
              <a:t>Key Features of Innovative Organisations</a:t>
            </a:r>
            <a:endParaRPr lang="en-US" altLang="en-US" sz="3200" b="1" dirty="0">
              <a:latin typeface="Tahoma" panose="020B0604030504040204" pitchFamily="34" charset="0"/>
              <a:ea typeface="Tahoma" panose="020B0604030504040204" pitchFamily="34" charset="0"/>
              <a:cs typeface="Tahoma" panose="020B0604030504040204" pitchFamily="34" charset="0"/>
            </a:endParaRPr>
          </a:p>
        </p:txBody>
      </p:sp>
      <p:sp>
        <p:nvSpPr>
          <p:cNvPr id="22531" name="Rectangle 3">
            <a:extLst>
              <a:ext uri="{FF2B5EF4-FFF2-40B4-BE49-F238E27FC236}">
                <a16:creationId xmlns:a16="http://schemas.microsoft.com/office/drawing/2014/main" id="{FB3A953F-7A94-421D-A435-020EE899BBC6}"/>
              </a:ext>
            </a:extLst>
          </p:cNvPr>
          <p:cNvSpPr>
            <a:spLocks noGrp="1" noChangeArrowheads="1"/>
          </p:cNvSpPr>
          <p:nvPr>
            <p:ph idx="1"/>
          </p:nvPr>
        </p:nvSpPr>
        <p:spPr>
          <a:xfrm>
            <a:off x="137861" y="802436"/>
            <a:ext cx="8981162" cy="5842000"/>
          </a:xfrm>
        </p:spPr>
        <p:txBody>
          <a:bodyPr>
            <a:normAutofit/>
          </a:bodyPr>
          <a:lstStyle/>
          <a:p>
            <a:pPr eaLnBrk="1" hangingPunct="1">
              <a:lnSpc>
                <a:spcPct val="80000"/>
              </a:lnSpc>
            </a:pPr>
            <a:r>
              <a:rPr lang="en-GB" altLang="en-US" sz="2400" b="1" dirty="0"/>
              <a:t>Berger</a:t>
            </a:r>
            <a:r>
              <a:rPr lang="en-GB" altLang="en-US" sz="2400" dirty="0"/>
              <a:t> - emphasis on the </a:t>
            </a:r>
            <a:r>
              <a:rPr lang="en-GB" altLang="en-US" sz="2400" b="1" dirty="0"/>
              <a:t>importance of human capital</a:t>
            </a:r>
            <a:r>
              <a:rPr lang="en-GB" altLang="en-US" sz="2400" dirty="0"/>
              <a:t>;</a:t>
            </a:r>
          </a:p>
          <a:p>
            <a:pPr eaLnBrk="1" hangingPunct="1">
              <a:lnSpc>
                <a:spcPct val="80000"/>
              </a:lnSpc>
            </a:pPr>
            <a:r>
              <a:rPr lang="en-GB" altLang="en-US" sz="2400" b="1" dirty="0"/>
              <a:t>Pfeffer</a:t>
            </a:r>
            <a:r>
              <a:rPr lang="en-GB" altLang="en-US" sz="2400" dirty="0"/>
              <a:t> - also advocates the development of human capital and the importance of </a:t>
            </a:r>
            <a:r>
              <a:rPr lang="en-GB" altLang="en-US" sz="2400" b="1" dirty="0"/>
              <a:t>nurturing and involving people</a:t>
            </a:r>
            <a:r>
              <a:rPr lang="en-GB" altLang="en-US" sz="2400" dirty="0"/>
              <a:t>;</a:t>
            </a:r>
          </a:p>
          <a:p>
            <a:pPr eaLnBrk="1" hangingPunct="1">
              <a:lnSpc>
                <a:spcPct val="80000"/>
              </a:lnSpc>
            </a:pPr>
            <a:r>
              <a:rPr lang="en-GB" altLang="en-US" sz="2400" b="1" dirty="0"/>
              <a:t>Somerville and </a:t>
            </a:r>
            <a:r>
              <a:rPr lang="en-GB" altLang="en-US" sz="2400" b="1" dirty="0" err="1"/>
              <a:t>Mroz</a:t>
            </a:r>
            <a:r>
              <a:rPr lang="en-GB" altLang="en-US" sz="2400" dirty="0"/>
              <a:t> - also identify the importance of the </a:t>
            </a:r>
            <a:r>
              <a:rPr lang="en-GB" altLang="en-US" sz="2400" b="1" dirty="0"/>
              <a:t>workforce. knowledge sharing</a:t>
            </a:r>
            <a:r>
              <a:rPr lang="en-GB" altLang="en-US" sz="2400" dirty="0"/>
              <a:t> and embracing change but highlight the qualities required of the manager. They focus on the following seven:</a:t>
            </a:r>
            <a:endParaRPr lang="en-US" altLang="en-US" sz="2400" dirty="0"/>
          </a:p>
          <a:p>
            <a:pPr lvl="1" eaLnBrk="1" hangingPunct="1">
              <a:lnSpc>
                <a:spcPct val="80000"/>
              </a:lnSpc>
            </a:pPr>
            <a:r>
              <a:rPr lang="en-US" altLang="en-US" sz="2400" dirty="0"/>
              <a:t>higher purpose, </a:t>
            </a:r>
          </a:p>
          <a:p>
            <a:pPr lvl="1" eaLnBrk="1" hangingPunct="1">
              <a:lnSpc>
                <a:spcPct val="80000"/>
              </a:lnSpc>
            </a:pPr>
            <a:r>
              <a:rPr lang="en-US" altLang="en-US" sz="2400" dirty="0"/>
              <a:t>responsible leadership, </a:t>
            </a:r>
          </a:p>
          <a:p>
            <a:pPr lvl="1" eaLnBrk="1" hangingPunct="1">
              <a:lnSpc>
                <a:spcPct val="80000"/>
              </a:lnSpc>
            </a:pPr>
            <a:r>
              <a:rPr lang="en-US" altLang="en-US" sz="2400" dirty="0"/>
              <a:t>Multi-disciplinary team working, </a:t>
            </a:r>
          </a:p>
          <a:p>
            <a:pPr lvl="1" eaLnBrk="1" hangingPunct="1">
              <a:lnSpc>
                <a:spcPct val="80000"/>
              </a:lnSpc>
            </a:pPr>
            <a:r>
              <a:rPr lang="en-US" altLang="en-US" sz="2400" dirty="0"/>
              <a:t>partnership, </a:t>
            </a:r>
          </a:p>
          <a:p>
            <a:pPr lvl="1" eaLnBrk="1" hangingPunct="1">
              <a:lnSpc>
                <a:spcPct val="80000"/>
              </a:lnSpc>
            </a:pPr>
            <a:r>
              <a:rPr lang="en-US" altLang="en-US" sz="2400" dirty="0"/>
              <a:t>knowledge networking, </a:t>
            </a:r>
          </a:p>
          <a:p>
            <a:pPr lvl="1" eaLnBrk="1" hangingPunct="1">
              <a:lnSpc>
                <a:spcPct val="80000"/>
              </a:lnSpc>
            </a:pPr>
            <a:r>
              <a:rPr lang="en-US" altLang="en-US" sz="2400" dirty="0"/>
              <a:t>global search (for staff with the right skills); and </a:t>
            </a:r>
          </a:p>
          <a:p>
            <a:pPr lvl="1" eaLnBrk="1" hangingPunct="1">
              <a:lnSpc>
                <a:spcPct val="80000"/>
              </a:lnSpc>
            </a:pPr>
            <a:r>
              <a:rPr lang="en-US" altLang="en-US" sz="2400" dirty="0"/>
              <a:t>change. 	</a:t>
            </a:r>
          </a:p>
        </p:txBody>
      </p:sp>
      <p:sp>
        <p:nvSpPr>
          <p:cNvPr id="22532" name="Slide Number Placeholder 5">
            <a:extLst>
              <a:ext uri="{FF2B5EF4-FFF2-40B4-BE49-F238E27FC236}">
                <a16:creationId xmlns:a16="http://schemas.microsoft.com/office/drawing/2014/main" id="{7D1CB7F4-8CC7-47A4-99C5-B44F60B6E4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F4CF42BD-739B-4809-B3EF-D5A4C6478823}" type="slidenum">
              <a:rPr lang="en-US" altLang="en-US" sz="1200">
                <a:solidFill>
                  <a:srgbClr val="000000"/>
                </a:solidFill>
                <a:latin typeface="Arial" panose="020B0604020202020204" pitchFamily="34" charset="0"/>
              </a:rPr>
              <a:pPr eaLnBrk="1" hangingPunct="1">
                <a:spcBef>
                  <a:spcPct val="0"/>
                </a:spcBef>
                <a:buFontTx/>
                <a:buNone/>
              </a:pPr>
              <a:t>38</a:t>
            </a:fld>
            <a:endParaRPr lang="en-US" altLang="en-US" sz="1200">
              <a:solidFill>
                <a:srgbClr val="000000"/>
              </a:solidFill>
              <a:latin typeface="Arial" panose="020B060402020202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52C2E2B-0804-4B5B-8C5B-C2830B336E7E}"/>
              </a:ext>
            </a:extLst>
          </p:cNvPr>
          <p:cNvSpPr>
            <a:spLocks noGrp="1" noChangeArrowheads="1"/>
          </p:cNvSpPr>
          <p:nvPr>
            <p:ph type="title"/>
          </p:nvPr>
        </p:nvSpPr>
        <p:spPr>
          <a:xfrm>
            <a:off x="56367" y="34925"/>
            <a:ext cx="8981162" cy="777875"/>
          </a:xfrm>
        </p:spPr>
        <p:txBody>
          <a:bodyPr>
            <a:noAutofit/>
          </a:bodyPr>
          <a:lstStyle/>
          <a:p>
            <a:pPr eaLnBrk="1" hangingPunct="1"/>
            <a:r>
              <a:rPr lang="en-GB" altLang="en-US" sz="3200" b="1" dirty="0">
                <a:latin typeface="Tahoma" panose="020B0604030504040204" pitchFamily="34" charset="0"/>
                <a:ea typeface="Tahoma" panose="020B0604030504040204" pitchFamily="34" charset="0"/>
                <a:cs typeface="Tahoma" panose="020B0604030504040204" pitchFamily="34" charset="0"/>
              </a:rPr>
              <a:t>Key Features of Innovative Organisations</a:t>
            </a:r>
            <a:endParaRPr lang="en-US" altLang="en-US" sz="3200" b="1" dirty="0">
              <a:latin typeface="Tahoma" panose="020B0604030504040204" pitchFamily="34" charset="0"/>
              <a:ea typeface="Tahoma" panose="020B0604030504040204" pitchFamily="34" charset="0"/>
              <a:cs typeface="Tahoma" panose="020B0604030504040204" pitchFamily="34" charset="0"/>
            </a:endParaRPr>
          </a:p>
        </p:txBody>
      </p:sp>
      <p:sp>
        <p:nvSpPr>
          <p:cNvPr id="22531" name="Rectangle 3">
            <a:extLst>
              <a:ext uri="{FF2B5EF4-FFF2-40B4-BE49-F238E27FC236}">
                <a16:creationId xmlns:a16="http://schemas.microsoft.com/office/drawing/2014/main" id="{FB3A953F-7A94-421D-A435-020EE899BBC6}"/>
              </a:ext>
            </a:extLst>
          </p:cNvPr>
          <p:cNvSpPr>
            <a:spLocks noGrp="1" noChangeArrowheads="1"/>
          </p:cNvSpPr>
          <p:nvPr>
            <p:ph idx="1"/>
          </p:nvPr>
        </p:nvSpPr>
        <p:spPr>
          <a:xfrm>
            <a:off x="118997" y="981075"/>
            <a:ext cx="8981162" cy="5842000"/>
          </a:xfrm>
        </p:spPr>
        <p:txBody>
          <a:bodyPr>
            <a:normAutofit/>
          </a:bodyPr>
          <a:lstStyle/>
          <a:p>
            <a:pPr eaLnBrk="1" hangingPunct="1">
              <a:lnSpc>
                <a:spcPct val="80000"/>
              </a:lnSpc>
            </a:pPr>
            <a:r>
              <a:rPr lang="en-US" altLang="en-US" sz="2400" b="1" dirty="0"/>
              <a:t>Quinn et al</a:t>
            </a:r>
            <a:r>
              <a:rPr lang="en-US" altLang="en-US" sz="2400" dirty="0"/>
              <a:t> - focus on the </a:t>
            </a:r>
            <a:r>
              <a:rPr lang="en-US" altLang="en-US" sz="2400" b="1" dirty="0"/>
              <a:t>importance of retaining the best managers</a:t>
            </a:r>
            <a:r>
              <a:rPr lang="en-US" altLang="en-US" sz="2400" dirty="0"/>
              <a:t> (whilst weeding out those who do not make the grade) and their ability to lead and share knowledge.	</a:t>
            </a:r>
          </a:p>
        </p:txBody>
      </p:sp>
      <p:sp>
        <p:nvSpPr>
          <p:cNvPr id="22532" name="Slide Number Placeholder 5">
            <a:extLst>
              <a:ext uri="{FF2B5EF4-FFF2-40B4-BE49-F238E27FC236}">
                <a16:creationId xmlns:a16="http://schemas.microsoft.com/office/drawing/2014/main" id="{7D1CB7F4-8CC7-47A4-99C5-B44F60B6E4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F4CF42BD-739B-4809-B3EF-D5A4C6478823}" type="slidenum">
              <a:rPr lang="en-US" altLang="en-US" sz="1200">
                <a:solidFill>
                  <a:srgbClr val="000000"/>
                </a:solidFill>
                <a:latin typeface="Arial" panose="020B0604020202020204" pitchFamily="34" charset="0"/>
              </a:rPr>
              <a:pPr eaLnBrk="1" hangingPunct="1">
                <a:spcBef>
                  <a:spcPct val="0"/>
                </a:spcBef>
                <a:buFontTx/>
                <a:buNone/>
              </a:pPr>
              <a:t>39</a:t>
            </a:fld>
            <a:endParaRPr lang="en-US"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991176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8" name="Rectangle 2">
            <a:extLst>
              <a:ext uri="{FF2B5EF4-FFF2-40B4-BE49-F238E27FC236}">
                <a16:creationId xmlns:a16="http://schemas.microsoft.com/office/drawing/2014/main" id="{1D373FEF-F4CA-48A8-BC0C-9AD59FF8657F}"/>
              </a:ext>
            </a:extLst>
          </p:cNvPr>
          <p:cNvSpPr>
            <a:spLocks noGrp="1" noChangeArrowheads="1"/>
          </p:cNvSpPr>
          <p:nvPr>
            <p:ph type="title"/>
          </p:nvPr>
        </p:nvSpPr>
        <p:spPr>
          <a:xfrm>
            <a:off x="237995" y="65882"/>
            <a:ext cx="8229600" cy="417512"/>
          </a:xfrm>
        </p:spPr>
        <p:txBody>
          <a:bodyPr>
            <a:normAutofit fontScale="90000"/>
          </a:bodyPr>
          <a:lstStyle/>
          <a:p>
            <a:pPr eaLnBrk="1" fontAlgn="auto" hangingPunct="1">
              <a:spcAft>
                <a:spcPts val="0"/>
              </a:spcAft>
              <a:defRPr/>
            </a:pPr>
            <a:r>
              <a:rPr lang="en-US" sz="3600" b="1" dirty="0">
                <a:latin typeface="Tahoma" panose="020B0604030504040204" pitchFamily="34" charset="0"/>
                <a:ea typeface="Tahoma" panose="020B0604030504040204" pitchFamily="34" charset="0"/>
                <a:cs typeface="Tahoma" panose="020B0604030504040204" pitchFamily="34" charset="0"/>
              </a:rPr>
              <a:t>Creative Swiping</a:t>
            </a:r>
            <a:r>
              <a:rPr lang="sv-SE" altLang="en-US" sz="3600" b="1" dirty="0">
                <a:latin typeface="Tahoma" panose="020B0604030504040204" pitchFamily="34" charset="0"/>
                <a:ea typeface="Tahoma" panose="020B0604030504040204" pitchFamily="34" charset="0"/>
                <a:cs typeface="Tahoma" panose="020B0604030504040204" pitchFamily="34" charset="0"/>
              </a:rPr>
              <a:t> (</a:t>
            </a:r>
            <a:r>
              <a:rPr lang="sv-SE" altLang="en-US" sz="3600" b="1" dirty="0">
                <a:solidFill>
                  <a:srgbClr val="FF0000"/>
                </a:solidFill>
                <a:latin typeface="Tahoma" panose="020B0604030504040204" pitchFamily="34" charset="0"/>
                <a:ea typeface="Tahoma" panose="020B0604030504040204" pitchFamily="34" charset="0"/>
                <a:cs typeface="Tahoma" panose="020B0604030504040204" pitchFamily="34" charset="0"/>
              </a:rPr>
              <a:t>Contd</a:t>
            </a:r>
            <a:r>
              <a:rPr lang="sv-SE" altLang="en-US" sz="3600" b="1" dirty="0">
                <a:latin typeface="Tahoma" panose="020B0604030504040204" pitchFamily="34" charset="0"/>
                <a:ea typeface="Tahoma" panose="020B0604030504040204" pitchFamily="34" charset="0"/>
                <a:cs typeface="Tahoma" panose="020B0604030504040204" pitchFamily="34" charset="0"/>
              </a:rPr>
              <a:t>...)</a:t>
            </a:r>
            <a:r>
              <a:rPr lang="en-US" sz="3600" b="1" dirty="0">
                <a:latin typeface="Tahoma" panose="020B0604030504040204" pitchFamily="34" charset="0"/>
                <a:ea typeface="Tahoma" panose="020B0604030504040204" pitchFamily="34" charset="0"/>
                <a:cs typeface="Tahoma" panose="020B0604030504040204" pitchFamily="34" charset="0"/>
              </a:rPr>
              <a:t>  </a:t>
            </a:r>
          </a:p>
        </p:txBody>
      </p:sp>
      <p:sp>
        <p:nvSpPr>
          <p:cNvPr id="23555" name="Rectangle 3">
            <a:extLst>
              <a:ext uri="{FF2B5EF4-FFF2-40B4-BE49-F238E27FC236}">
                <a16:creationId xmlns:a16="http://schemas.microsoft.com/office/drawing/2014/main" id="{914A8A46-609B-4A2A-9D28-2E3A8A7DAA97}"/>
              </a:ext>
            </a:extLst>
          </p:cNvPr>
          <p:cNvSpPr>
            <a:spLocks noGrp="1" noChangeArrowheads="1"/>
          </p:cNvSpPr>
          <p:nvPr>
            <p:ph idx="1"/>
          </p:nvPr>
        </p:nvSpPr>
        <p:spPr>
          <a:xfrm>
            <a:off x="237995" y="692150"/>
            <a:ext cx="8824586" cy="6029326"/>
          </a:xfrm>
        </p:spPr>
        <p:txBody>
          <a:bodyPr>
            <a:normAutofit/>
          </a:bodyPr>
          <a:lstStyle/>
          <a:p>
            <a:pPr marL="0" indent="0" eaLnBrk="1" hangingPunct="1">
              <a:lnSpc>
                <a:spcPct val="80000"/>
              </a:lnSpc>
              <a:buFontTx/>
              <a:buNone/>
            </a:pPr>
            <a:r>
              <a:rPr lang="en-US" altLang="en-US" sz="2400" dirty="0"/>
              <a:t>Adopting and copying the best features and aspects of competitor products or services.</a:t>
            </a:r>
          </a:p>
          <a:p>
            <a:pPr marL="0" indent="0" eaLnBrk="1" hangingPunct="1">
              <a:lnSpc>
                <a:spcPct val="80000"/>
              </a:lnSpc>
              <a:buFontTx/>
              <a:buNone/>
            </a:pPr>
            <a:endParaRPr lang="en-US" altLang="en-US" sz="2400" dirty="0"/>
          </a:p>
          <a:p>
            <a:pPr marL="0" indent="0" eaLnBrk="1" hangingPunct="1">
              <a:lnSpc>
                <a:spcPct val="80000"/>
              </a:lnSpc>
              <a:buFontTx/>
              <a:buNone/>
            </a:pPr>
            <a:r>
              <a:rPr lang="en-GB" altLang="en-US" sz="2400" b="1" dirty="0"/>
              <a:t>Five major categories of potential competitive threat:</a:t>
            </a:r>
          </a:p>
          <a:p>
            <a:pPr marL="514350" indent="-514350" eaLnBrk="1" hangingPunct="1">
              <a:lnSpc>
                <a:spcPct val="80000"/>
              </a:lnSpc>
              <a:buFontTx/>
              <a:buAutoNum type="arabicParenR"/>
            </a:pPr>
            <a:r>
              <a:rPr lang="en-US" altLang="en-US" sz="2400" b="1" dirty="0"/>
              <a:t>Foreign firms - </a:t>
            </a:r>
            <a:r>
              <a:rPr lang="en-US" altLang="en-US" sz="2400" dirty="0"/>
              <a:t>especially those newly entering into a small niche within your market.</a:t>
            </a:r>
          </a:p>
          <a:p>
            <a:pPr marL="514350" indent="-514350" eaLnBrk="1" hangingPunct="1">
              <a:lnSpc>
                <a:spcPct val="80000"/>
              </a:lnSpc>
              <a:buFontTx/>
              <a:buAutoNum type="arabicParenR"/>
            </a:pPr>
            <a:r>
              <a:rPr lang="en-US" altLang="en-US" sz="2400" b="1" dirty="0"/>
              <a:t>Tiny domestic operations which also start by concentrating on small niche markets</a:t>
            </a:r>
            <a:r>
              <a:rPr lang="en-US" altLang="en-US" sz="2400" dirty="0"/>
              <a:t> - These people are unlikely to be able to afford some of your more bureaucratic systems.</a:t>
            </a:r>
          </a:p>
          <a:p>
            <a:pPr marL="514350" indent="-514350" eaLnBrk="1" hangingPunct="1">
              <a:lnSpc>
                <a:spcPct val="80000"/>
              </a:lnSpc>
              <a:buFontTx/>
              <a:buAutoNum type="arabicParenR"/>
            </a:pPr>
            <a:r>
              <a:rPr lang="en-US" altLang="en-US" sz="2400" b="1" dirty="0"/>
              <a:t>Major players diversifying into your market -</a:t>
            </a:r>
            <a:r>
              <a:rPr lang="en-US" altLang="en-US" sz="2400" dirty="0"/>
              <a:t> These will have a rather different mindset to you.</a:t>
            </a:r>
          </a:p>
        </p:txBody>
      </p:sp>
      <p:sp>
        <p:nvSpPr>
          <p:cNvPr id="23556" name="Slide Number Placeholder 5">
            <a:extLst>
              <a:ext uri="{FF2B5EF4-FFF2-40B4-BE49-F238E27FC236}">
                <a16:creationId xmlns:a16="http://schemas.microsoft.com/office/drawing/2014/main" id="{C0558415-9A93-4557-BE47-6801C7BC542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0C21B4F0-5BCD-4A60-A41C-003674FCC09A}" type="slidenum">
              <a:rPr lang="en-US" altLang="en-US" sz="1200">
                <a:solidFill>
                  <a:srgbClr val="000000"/>
                </a:solidFill>
                <a:latin typeface="Arial" panose="020B0604020202020204" pitchFamily="34" charset="0"/>
              </a:rPr>
              <a:pPr eaLnBrk="1" hangingPunct="1">
                <a:spcBef>
                  <a:spcPct val="0"/>
                </a:spcBef>
                <a:buFontTx/>
                <a:buNone/>
              </a:pPr>
              <a:t>40</a:t>
            </a:fld>
            <a:endParaRPr lang="en-US" altLang="en-US" sz="1200">
              <a:solidFill>
                <a:srgbClr val="000000"/>
              </a:solidFill>
              <a:latin typeface="Arial" panose="020B0604020202020204"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8" name="Rectangle 2">
            <a:extLst>
              <a:ext uri="{FF2B5EF4-FFF2-40B4-BE49-F238E27FC236}">
                <a16:creationId xmlns:a16="http://schemas.microsoft.com/office/drawing/2014/main" id="{1D373FEF-F4CA-48A8-BC0C-9AD59FF8657F}"/>
              </a:ext>
            </a:extLst>
          </p:cNvPr>
          <p:cNvSpPr>
            <a:spLocks noGrp="1" noChangeArrowheads="1"/>
          </p:cNvSpPr>
          <p:nvPr>
            <p:ph type="title"/>
          </p:nvPr>
        </p:nvSpPr>
        <p:spPr>
          <a:xfrm>
            <a:off x="237995" y="65882"/>
            <a:ext cx="8229600" cy="417512"/>
          </a:xfrm>
        </p:spPr>
        <p:txBody>
          <a:bodyPr>
            <a:normAutofit fontScale="90000"/>
          </a:bodyPr>
          <a:lstStyle/>
          <a:p>
            <a:pPr eaLnBrk="1" fontAlgn="auto" hangingPunct="1">
              <a:spcAft>
                <a:spcPts val="0"/>
              </a:spcAft>
              <a:defRPr/>
            </a:pPr>
            <a:r>
              <a:rPr lang="en-US" sz="3600" b="1" dirty="0">
                <a:latin typeface="Tahoma" panose="020B0604030504040204" pitchFamily="34" charset="0"/>
                <a:ea typeface="Tahoma" panose="020B0604030504040204" pitchFamily="34" charset="0"/>
                <a:cs typeface="Tahoma" panose="020B0604030504040204" pitchFamily="34" charset="0"/>
              </a:rPr>
              <a:t>Creative Swiping </a:t>
            </a:r>
          </a:p>
        </p:txBody>
      </p:sp>
      <p:sp>
        <p:nvSpPr>
          <p:cNvPr id="23555" name="Rectangle 3">
            <a:extLst>
              <a:ext uri="{FF2B5EF4-FFF2-40B4-BE49-F238E27FC236}">
                <a16:creationId xmlns:a16="http://schemas.microsoft.com/office/drawing/2014/main" id="{914A8A46-609B-4A2A-9D28-2E3A8A7DAA97}"/>
              </a:ext>
            </a:extLst>
          </p:cNvPr>
          <p:cNvSpPr>
            <a:spLocks noGrp="1" noChangeArrowheads="1"/>
          </p:cNvSpPr>
          <p:nvPr>
            <p:ph idx="1"/>
          </p:nvPr>
        </p:nvSpPr>
        <p:spPr>
          <a:xfrm>
            <a:off x="237995" y="692150"/>
            <a:ext cx="8824586" cy="6029326"/>
          </a:xfrm>
        </p:spPr>
        <p:txBody>
          <a:bodyPr>
            <a:normAutofit/>
          </a:bodyPr>
          <a:lstStyle/>
          <a:p>
            <a:pPr marL="0" indent="0" eaLnBrk="1" hangingPunct="1">
              <a:lnSpc>
                <a:spcPct val="80000"/>
              </a:lnSpc>
              <a:buNone/>
            </a:pPr>
            <a:r>
              <a:rPr lang="en-US" altLang="en-US" sz="2800" b="1" dirty="0"/>
              <a:t>4) Local players who confine themselves to geographical territories -</a:t>
            </a:r>
            <a:r>
              <a:rPr lang="en-US" altLang="en-US" sz="2800" dirty="0"/>
              <a:t> These may be spectacularly successful in their own locale but too small to appear on your corporate radar.</a:t>
            </a:r>
          </a:p>
          <a:p>
            <a:pPr marL="514350" indent="-514350" eaLnBrk="1" hangingPunct="1">
              <a:lnSpc>
                <a:spcPct val="80000"/>
              </a:lnSpc>
              <a:buFontTx/>
              <a:buAutoNum type="arabicParenR"/>
            </a:pPr>
            <a:endParaRPr lang="en-US" altLang="en-US" sz="2800" b="1" dirty="0"/>
          </a:p>
          <a:p>
            <a:pPr marL="0" indent="0" eaLnBrk="1" hangingPunct="1">
              <a:lnSpc>
                <a:spcPct val="80000"/>
              </a:lnSpc>
              <a:buNone/>
            </a:pPr>
            <a:r>
              <a:rPr lang="en-US" altLang="en-US" sz="2800" b="1" dirty="0"/>
              <a:t>5) New entrants using different business models -</a:t>
            </a:r>
            <a:r>
              <a:rPr lang="en-US" altLang="en-US" sz="2800" dirty="0"/>
              <a:t> Think not just Amazon as an alternative to your local bookstore, but Apple’s iTunes Music Store as an alternative to your local record store. </a:t>
            </a:r>
          </a:p>
        </p:txBody>
      </p:sp>
      <p:sp>
        <p:nvSpPr>
          <p:cNvPr id="23556" name="Slide Number Placeholder 5">
            <a:extLst>
              <a:ext uri="{FF2B5EF4-FFF2-40B4-BE49-F238E27FC236}">
                <a16:creationId xmlns:a16="http://schemas.microsoft.com/office/drawing/2014/main" id="{C0558415-9A93-4557-BE47-6801C7BC542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0C21B4F0-5BCD-4A60-A41C-003674FCC09A}" type="slidenum">
              <a:rPr lang="en-US" altLang="en-US" sz="1200">
                <a:solidFill>
                  <a:srgbClr val="000000"/>
                </a:solidFill>
                <a:latin typeface="Arial" panose="020B0604020202020204" pitchFamily="34" charset="0"/>
              </a:rPr>
              <a:pPr eaLnBrk="1" hangingPunct="1">
                <a:spcBef>
                  <a:spcPct val="0"/>
                </a:spcBef>
                <a:buFontTx/>
                <a:buNone/>
              </a:pPr>
              <a:t>41</a:t>
            </a:fld>
            <a:endParaRPr lang="en-US"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0090404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0ED0E5A-38FB-4152-9F9B-E53F26D7AE1A}"/>
              </a:ext>
            </a:extLst>
          </p:cNvPr>
          <p:cNvSpPr>
            <a:spLocks noGrp="1"/>
          </p:cNvSpPr>
          <p:nvPr>
            <p:ph type="title"/>
          </p:nvPr>
        </p:nvSpPr>
        <p:spPr/>
        <p:txBody>
          <a:bodyPr>
            <a:normAutofit/>
          </a:bodyPr>
          <a:lstStyle/>
          <a:p>
            <a:r>
              <a:rPr lang="en-GB" altLang="en-US" sz="3600" b="1" dirty="0">
                <a:latin typeface="Tahoma" panose="020B0604030504040204" pitchFamily="34" charset="0"/>
                <a:ea typeface="Tahoma" panose="020B0604030504040204" pitchFamily="34" charset="0"/>
                <a:cs typeface="Tahoma" panose="020B0604030504040204" pitchFamily="34" charset="0"/>
              </a:rPr>
              <a:t>Discussion &amp; action</a:t>
            </a:r>
          </a:p>
        </p:txBody>
      </p:sp>
      <p:sp>
        <p:nvSpPr>
          <p:cNvPr id="7171" name="Content Placeholder 2">
            <a:extLst>
              <a:ext uri="{FF2B5EF4-FFF2-40B4-BE49-F238E27FC236}">
                <a16:creationId xmlns:a16="http://schemas.microsoft.com/office/drawing/2014/main" id="{6227463C-B92D-4B88-945C-37F43495673F}"/>
              </a:ext>
            </a:extLst>
          </p:cNvPr>
          <p:cNvSpPr>
            <a:spLocks noGrp="1"/>
          </p:cNvSpPr>
          <p:nvPr>
            <p:ph idx="1"/>
          </p:nvPr>
        </p:nvSpPr>
        <p:spPr>
          <a:xfrm>
            <a:off x="457199" y="1600200"/>
            <a:ext cx="8480121" cy="3916363"/>
          </a:xfrm>
        </p:spPr>
        <p:txBody>
          <a:bodyPr>
            <a:normAutofit/>
          </a:bodyPr>
          <a:lstStyle/>
          <a:p>
            <a:r>
              <a:rPr lang="en-GB" altLang="en-US" sz="4000" dirty="0"/>
              <a:t>Identify the sources of innovation for your organisation </a:t>
            </a:r>
          </a:p>
        </p:txBody>
      </p:sp>
    </p:spTree>
    <p:extLst>
      <p:ext uri="{BB962C8B-B14F-4D97-AF65-F5344CB8AC3E}">
        <p14:creationId xmlns:p14="http://schemas.microsoft.com/office/powerpoint/2010/main" val="4594149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9605</TotalTime>
  <Words>2948</Words>
  <Application>Microsoft Office PowerPoint</Application>
  <PresentationFormat>On-screen Show (4:3)</PresentationFormat>
  <Paragraphs>267</Paragraphs>
  <Slides>42</Slides>
  <Notes>3</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42</vt:i4>
      </vt:variant>
    </vt:vector>
  </HeadingPairs>
  <TitlesOfParts>
    <vt:vector size="56" baseType="lpstr">
      <vt:lpstr>Aharoni</vt:lpstr>
      <vt:lpstr>Arial</vt:lpstr>
      <vt:lpstr>Calibri</vt:lpstr>
      <vt:lpstr>Calibri Light</vt:lpstr>
      <vt:lpstr>Monotype Sorts</vt:lpstr>
      <vt:lpstr>Myriad Pro</vt:lpstr>
      <vt:lpstr>Tahoma</vt:lpstr>
      <vt:lpstr>Times New Roman</vt:lpstr>
      <vt:lpstr>Univers</vt:lpstr>
      <vt:lpstr>Univers-Bold</vt:lpstr>
      <vt:lpstr>Verdana</vt:lpstr>
      <vt:lpstr>Wingdings 2</vt:lpstr>
      <vt:lpstr>20140311PresentationUWTSDTemplate</vt:lpstr>
      <vt:lpstr>Office Theme</vt:lpstr>
      <vt:lpstr>Welcome to  ws    Week 1 (Lecture 1)</vt:lpstr>
      <vt:lpstr>Today’s objective(s)</vt:lpstr>
      <vt:lpstr>Introduction to design thinking and innovation</vt:lpstr>
      <vt:lpstr>What is design thinking?</vt:lpstr>
      <vt:lpstr>The End Goal of Design Thinking </vt:lpstr>
      <vt:lpstr>The End Goal of Design Thinking </vt:lpstr>
      <vt:lpstr>PowerPoint Presentation</vt:lpstr>
      <vt:lpstr>We see what results are, then modify, then experiment, learn from it, and then make necessary changes.</vt:lpstr>
      <vt:lpstr>Design Thinking Frameworks</vt:lpstr>
      <vt:lpstr>Design Thinking Mindsets: More than a Process</vt:lpstr>
      <vt:lpstr>Design Thinking Mindsets: More than a Process (Cont’d)</vt:lpstr>
      <vt:lpstr>Key characteristics and principles of Design Thinking</vt:lpstr>
      <vt:lpstr>Key characteristics and principles of Design Thinking</vt:lpstr>
      <vt:lpstr>What is innovation? (Contd...)</vt:lpstr>
      <vt:lpstr>What is innovation? (Contd...)</vt:lpstr>
      <vt:lpstr>What is innovation? (Contd...) </vt:lpstr>
      <vt:lpstr>Dimensions of innovation</vt:lpstr>
      <vt:lpstr>Drivers for innovation (Contd...)</vt:lpstr>
      <vt:lpstr>Drivers for innovation</vt:lpstr>
      <vt:lpstr>Radical business innovation</vt:lpstr>
      <vt:lpstr>Radical business innovation</vt:lpstr>
      <vt:lpstr> New conditions for innovation (NCD)                                                                   (Contd...)</vt:lpstr>
      <vt:lpstr>New conditions for innovation (NPD)                                                   (Contd...)</vt:lpstr>
      <vt:lpstr>Two Classes of Innovation </vt:lpstr>
      <vt:lpstr>Sources of Innovation (Contd...) </vt:lpstr>
      <vt:lpstr>Sources of Innovation (Contd...)</vt:lpstr>
      <vt:lpstr>Sources of Innovation </vt:lpstr>
      <vt:lpstr>New developments in innovation raises new issues and problems</vt:lpstr>
      <vt:lpstr>Stage-Gate Model</vt:lpstr>
      <vt:lpstr>Stage-Gate Model Cooper, R.G. (2011)</vt:lpstr>
      <vt:lpstr>Innovation Pipeline (Funnel) Stage-Gate Model</vt:lpstr>
      <vt:lpstr>     Idea Screening (Contd...)  </vt:lpstr>
      <vt:lpstr>Idea Screening (Contd...) </vt:lpstr>
      <vt:lpstr>Idea Screening</vt:lpstr>
      <vt:lpstr>Idea Screening: Offices of Innovation</vt:lpstr>
      <vt:lpstr>Idea Screening:  Patents and Suggestion Schemes</vt:lpstr>
      <vt:lpstr>Key Features of Innovative Organisations</vt:lpstr>
      <vt:lpstr>Key Features of Innovative Organisations</vt:lpstr>
      <vt:lpstr>Key Features of Innovative Organisations</vt:lpstr>
      <vt:lpstr>Creative Swiping (Contd...)  </vt:lpstr>
      <vt:lpstr>Creative Swiping </vt:lpstr>
      <vt:lpstr>Discussion &amp; action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Rexon Nting</cp:lastModifiedBy>
  <cp:revision>144</cp:revision>
  <cp:lastPrinted>2018-07-09T15:27:01Z</cp:lastPrinted>
  <dcterms:created xsi:type="dcterms:W3CDTF">2002-10-07T19:43:58Z</dcterms:created>
  <dcterms:modified xsi:type="dcterms:W3CDTF">2025-06-12T08:56:08Z</dcterms:modified>
</cp:coreProperties>
</file>