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DD81E5C4-FFDB-E0A0-9ED3-62F329CE9FDF}"/>
              </a:ext>
            </a:extLst>
          </p:cNvPr>
          <p:cNvGrpSpPr/>
          <p:nvPr/>
        </p:nvGrpSpPr>
        <p:grpSpPr>
          <a:xfrm>
            <a:off x="0" y="-8467"/>
            <a:ext cx="12192005" cy="6866467"/>
            <a:chOff x="0" y="-8467"/>
            <a:chExt cx="12192005" cy="6866467"/>
          </a:xfrm>
        </p:grpSpPr>
        <p:sp>
          <p:nvSpPr>
            <p:cNvPr id="3" name="Freeform 14">
              <a:extLst>
                <a:ext uri="{FF2B5EF4-FFF2-40B4-BE49-F238E27FC236}">
                  <a16:creationId xmlns:a16="http://schemas.microsoft.com/office/drawing/2014/main" id="{B85EDFEB-7DB4-F955-6662-FC7AC8D74D9F}"/>
                </a:ext>
              </a:extLst>
            </p:cNvPr>
            <p:cNvSpPr/>
            <p:nvPr/>
          </p:nvSpPr>
          <p:spPr>
            <a:xfrm>
              <a:off x="0" y="-7863"/>
              <a:ext cx="863595" cy="5698065"/>
            </a:xfrm>
            <a:custGeom>
              <a:avLst/>
              <a:gdLst>
                <a:gd name="f0" fmla="val w"/>
                <a:gd name="f1" fmla="val h"/>
                <a:gd name="f2" fmla="val 0"/>
                <a:gd name="f3" fmla="val 863600"/>
                <a:gd name="f4" fmla="val 5698067"/>
                <a:gd name="f5" fmla="val 8467"/>
                <a:gd name="f6" fmla="val 16934"/>
                <a:gd name="f7" fmla="*/ f0 1 863600"/>
                <a:gd name="f8" fmla="*/ f1 1 5698067"/>
                <a:gd name="f9" fmla="val f2"/>
                <a:gd name="f10" fmla="val f3"/>
                <a:gd name="f11" fmla="val f4"/>
                <a:gd name="f12" fmla="+- f11 0 f9"/>
                <a:gd name="f13" fmla="+- f10 0 f9"/>
                <a:gd name="f14" fmla="*/ f13 1 863600"/>
                <a:gd name="f15" fmla="*/ f12 1 56980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863600" h="5698067">
                  <a:moveTo>
                    <a:pt x="f2" y="f5"/>
                  </a:moveTo>
                  <a:lnTo>
                    <a:pt x="f3" y="f2"/>
                  </a:lnTo>
                  <a:lnTo>
                    <a:pt x="f3" y="f6"/>
                  </a:lnTo>
                  <a:lnTo>
                    <a:pt x="f2" y="f4"/>
                  </a:lnTo>
                  <a:lnTo>
                    <a:pt x="f2" y="f5"/>
                  </a:lnTo>
                  <a:close/>
                </a:path>
              </a:pathLst>
            </a:custGeom>
            <a:solidFill>
              <a:srgbClr val="5FCBEF">
                <a:alpha val="70000"/>
              </a:srgbClr>
            </a:solidFill>
            <a:ln cap="rnd">
              <a:noFill/>
              <a:prstDash val="solid"/>
            </a:ln>
          </p:spPr>
          <p:txBody>
            <a:bodyPr lIns="0" tIns="0" rIns="0" bIns="0"/>
            <a:lstStyle/>
            <a:p>
              <a:endParaRPr lang="en-GB"/>
            </a:p>
          </p:txBody>
        </p:sp>
        <p:cxnSp>
          <p:nvCxnSpPr>
            <p:cNvPr id="4" name="Straight Connector 18">
              <a:extLst>
                <a:ext uri="{FF2B5EF4-FFF2-40B4-BE49-F238E27FC236}">
                  <a16:creationId xmlns:a16="http://schemas.microsoft.com/office/drawing/2014/main" id="{D7362EED-2271-4173-7B0B-DDE4B4EEC6FA}"/>
                </a:ext>
              </a:extLst>
            </p:cNvPr>
            <p:cNvCxnSpPr/>
            <p:nvPr/>
          </p:nvCxnSpPr>
          <p:spPr>
            <a:xfrm>
              <a:off x="9371008" y="0"/>
              <a:ext cx="1219207" cy="6858000"/>
            </a:xfrm>
            <a:prstGeom prst="straightConnector1">
              <a:avLst/>
            </a:prstGeom>
            <a:noFill/>
            <a:ln w="9528" cap="rnd">
              <a:solidFill>
                <a:srgbClr val="5FCBEF">
                  <a:alpha val="70000"/>
                </a:srgbClr>
              </a:solidFill>
              <a:prstDash val="solid"/>
            </a:ln>
          </p:spPr>
        </p:cxnSp>
        <p:cxnSp>
          <p:nvCxnSpPr>
            <p:cNvPr id="5" name="Straight Connector 19">
              <a:extLst>
                <a:ext uri="{FF2B5EF4-FFF2-40B4-BE49-F238E27FC236}">
                  <a16:creationId xmlns:a16="http://schemas.microsoft.com/office/drawing/2014/main" id="{B504337E-EE56-35CB-29F1-CA6E99BE29F6}"/>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ln>
          </p:spPr>
        </p:cxnSp>
        <p:sp>
          <p:nvSpPr>
            <p:cNvPr id="6" name="Rectangle 23">
              <a:extLst>
                <a:ext uri="{FF2B5EF4-FFF2-40B4-BE49-F238E27FC236}">
                  <a16:creationId xmlns:a16="http://schemas.microsoft.com/office/drawing/2014/main" id="{25926809-2940-32A9-D107-C8C84EE3FC4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6000"/>
              </a:srgbClr>
            </a:solidFill>
            <a:ln cap="rnd">
              <a:noFill/>
              <a:prstDash val="solid"/>
            </a:ln>
          </p:spPr>
          <p:txBody>
            <a:bodyPr lIns="0" tIns="0" rIns="0" bIns="0"/>
            <a:lstStyle/>
            <a:p>
              <a:endParaRPr lang="en-GB"/>
            </a:p>
          </p:txBody>
        </p:sp>
        <p:sp>
          <p:nvSpPr>
            <p:cNvPr id="7" name="Rectangle 25">
              <a:extLst>
                <a:ext uri="{FF2B5EF4-FFF2-40B4-BE49-F238E27FC236}">
                  <a16:creationId xmlns:a16="http://schemas.microsoft.com/office/drawing/2014/main" id="{3BE8DFDD-E50A-40D8-8594-0A537FC6842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8" name="Isosceles Triangle 22">
              <a:extLst>
                <a:ext uri="{FF2B5EF4-FFF2-40B4-BE49-F238E27FC236}">
                  <a16:creationId xmlns:a16="http://schemas.microsoft.com/office/drawing/2014/main" id="{A7460E53-A442-7A21-48E9-9D64799C4438}"/>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9" name="Rectangle 27">
              <a:extLst>
                <a:ext uri="{FF2B5EF4-FFF2-40B4-BE49-F238E27FC236}">
                  <a16:creationId xmlns:a16="http://schemas.microsoft.com/office/drawing/2014/main" id="{2BD206B7-216A-CA93-2AD5-D4D186C4827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17B0E4">
                <a:alpha val="50000"/>
              </a:srgbClr>
            </a:solidFill>
            <a:ln cap="rnd">
              <a:noFill/>
              <a:prstDash val="solid"/>
            </a:ln>
          </p:spPr>
          <p:txBody>
            <a:bodyPr lIns="0" tIns="0" rIns="0" bIns="0"/>
            <a:lstStyle/>
            <a:p>
              <a:endParaRPr lang="en-GB"/>
            </a:p>
          </p:txBody>
        </p:sp>
        <p:sp>
          <p:nvSpPr>
            <p:cNvPr id="10" name="Rectangle 28">
              <a:extLst>
                <a:ext uri="{FF2B5EF4-FFF2-40B4-BE49-F238E27FC236}">
                  <a16:creationId xmlns:a16="http://schemas.microsoft.com/office/drawing/2014/main" id="{3BB6C731-6B69-A6FD-BFA2-7FE5980A8B9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2E83C3">
                <a:alpha val="70000"/>
              </a:srgbClr>
            </a:solidFill>
            <a:ln cap="rnd">
              <a:noFill/>
              <a:prstDash val="solid"/>
            </a:ln>
          </p:spPr>
          <p:txBody>
            <a:bodyPr lIns="0" tIns="0" rIns="0" bIns="0"/>
            <a:lstStyle/>
            <a:p>
              <a:endParaRPr lang="en-GB"/>
            </a:p>
          </p:txBody>
        </p:sp>
        <p:sp>
          <p:nvSpPr>
            <p:cNvPr id="11" name="Rectangle 29">
              <a:extLst>
                <a:ext uri="{FF2B5EF4-FFF2-40B4-BE49-F238E27FC236}">
                  <a16:creationId xmlns:a16="http://schemas.microsoft.com/office/drawing/2014/main" id="{9F646196-F37A-5FDD-DEBB-AB0C68A85FD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236292">
                <a:alpha val="80000"/>
              </a:srgbClr>
            </a:solidFill>
            <a:ln cap="rnd">
              <a:noFill/>
              <a:prstDash val="solid"/>
            </a:ln>
          </p:spPr>
          <p:txBody>
            <a:bodyPr lIns="0" tIns="0" rIns="0" bIns="0"/>
            <a:lstStyle/>
            <a:p>
              <a:endParaRPr lang="en-GB"/>
            </a:p>
          </p:txBody>
        </p:sp>
        <p:sp>
          <p:nvSpPr>
            <p:cNvPr id="12" name="Isosceles Triangle 26">
              <a:extLst>
                <a:ext uri="{FF2B5EF4-FFF2-40B4-BE49-F238E27FC236}">
                  <a16:creationId xmlns:a16="http://schemas.microsoft.com/office/drawing/2014/main" id="{FC8EC806-7F1E-D19B-708E-3BB3324D7295}"/>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E736CF25-1B9D-CA15-A860-AC22DD115BD7}"/>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D6855414-E164-3DD9-358B-9AA47E270734}"/>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69B600E6-6032-B40B-E89E-55994D6288C8}"/>
              </a:ext>
            </a:extLst>
          </p:cNvPr>
          <p:cNvSpPr txBox="1">
            <a:spLocks noGrp="1"/>
          </p:cNvSpPr>
          <p:nvPr>
            <p:ph type="dt" sz="half" idx="7"/>
          </p:nvPr>
        </p:nvSpPr>
        <p:spPr/>
        <p:txBody>
          <a:bodyPr/>
          <a:lstStyle>
            <a:lvl1pPr>
              <a:defRPr/>
            </a:lvl1pPr>
          </a:lstStyle>
          <a:p>
            <a:pPr lvl="0"/>
            <a:fld id="{037104FD-A806-4153-95B7-A82F5BC8BF63}" type="datetime1">
              <a:rPr lang="en-GB"/>
              <a:pPr lvl="0"/>
              <a:t>12/03/2023</a:t>
            </a:fld>
            <a:endParaRPr lang="en-GB"/>
          </a:p>
        </p:txBody>
      </p:sp>
      <p:sp>
        <p:nvSpPr>
          <p:cNvPr id="16" name="Footer Placeholder 4">
            <a:extLst>
              <a:ext uri="{FF2B5EF4-FFF2-40B4-BE49-F238E27FC236}">
                <a16:creationId xmlns:a16="http://schemas.microsoft.com/office/drawing/2014/main" id="{0FFE18AE-C8B5-939D-0183-9400FA8F7F36}"/>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29BBF923-CF9D-960A-531B-019F25717AF7}"/>
              </a:ext>
            </a:extLst>
          </p:cNvPr>
          <p:cNvSpPr txBox="1">
            <a:spLocks noGrp="1"/>
          </p:cNvSpPr>
          <p:nvPr>
            <p:ph type="sldNum" sz="quarter" idx="8"/>
          </p:nvPr>
        </p:nvSpPr>
        <p:spPr/>
        <p:txBody>
          <a:bodyPr/>
          <a:lstStyle>
            <a:lvl1pPr>
              <a:defRPr/>
            </a:lvl1pPr>
          </a:lstStyle>
          <a:p>
            <a:pPr lvl="0"/>
            <a:fld id="{C0AECAFA-8867-475C-8F93-F808A349AB0F}" type="slidenum">
              <a:t>‹#›</a:t>
            </a:fld>
            <a:endParaRPr lang="en-GB"/>
          </a:p>
        </p:txBody>
      </p:sp>
    </p:spTree>
    <p:extLst>
      <p:ext uri="{BB962C8B-B14F-4D97-AF65-F5344CB8AC3E}">
        <p14:creationId xmlns:p14="http://schemas.microsoft.com/office/powerpoint/2010/main" val="22860503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664C0-9FB0-FEBE-7423-D6EAE0FD6C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52D4876-F89C-B46C-6192-2278A702DFD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1D30AF-D7E4-4B51-F084-040A51D8F7BF}"/>
              </a:ext>
            </a:extLst>
          </p:cNvPr>
          <p:cNvSpPr txBox="1">
            <a:spLocks noGrp="1"/>
          </p:cNvSpPr>
          <p:nvPr>
            <p:ph type="dt" sz="half" idx="7"/>
          </p:nvPr>
        </p:nvSpPr>
        <p:spPr/>
        <p:txBody>
          <a:bodyPr/>
          <a:lstStyle>
            <a:lvl1pPr>
              <a:defRPr/>
            </a:lvl1pPr>
          </a:lstStyle>
          <a:p>
            <a:pPr lvl="0"/>
            <a:fld id="{FEF79373-DDEC-4BB8-84E9-9F719F8E5C8C}" type="datetime1">
              <a:rPr lang="en-GB"/>
              <a:pPr lvl="0"/>
              <a:t>12/03/2023</a:t>
            </a:fld>
            <a:endParaRPr lang="en-GB"/>
          </a:p>
        </p:txBody>
      </p:sp>
      <p:sp>
        <p:nvSpPr>
          <p:cNvPr id="5" name="Footer Placeholder 4">
            <a:extLst>
              <a:ext uri="{FF2B5EF4-FFF2-40B4-BE49-F238E27FC236}">
                <a16:creationId xmlns:a16="http://schemas.microsoft.com/office/drawing/2014/main" id="{96E12709-1767-A004-F465-E25DAF3BB30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459F365-1708-9281-F402-B9BEC8B5E25C}"/>
              </a:ext>
            </a:extLst>
          </p:cNvPr>
          <p:cNvSpPr txBox="1">
            <a:spLocks noGrp="1"/>
          </p:cNvSpPr>
          <p:nvPr>
            <p:ph type="sldNum" sz="quarter" idx="8"/>
          </p:nvPr>
        </p:nvSpPr>
        <p:spPr/>
        <p:txBody>
          <a:bodyPr/>
          <a:lstStyle>
            <a:lvl1pPr>
              <a:defRPr/>
            </a:lvl1pPr>
          </a:lstStyle>
          <a:p>
            <a:pPr lvl="0"/>
            <a:fld id="{2F22678E-0F4A-4AFF-B11E-626F2CE1C710}" type="slidenum">
              <a:t>‹#›</a:t>
            </a:fld>
            <a:endParaRPr lang="en-GB"/>
          </a:p>
        </p:txBody>
      </p:sp>
    </p:spTree>
    <p:extLst>
      <p:ext uri="{BB962C8B-B14F-4D97-AF65-F5344CB8AC3E}">
        <p14:creationId xmlns:p14="http://schemas.microsoft.com/office/powerpoint/2010/main" val="11036903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BDB3-FCE8-9F5D-58E3-E8E14620777F}"/>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D0C106F0-AA24-015D-1CBD-6C3A63D28BDF}"/>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E5F3D53-68BD-6CBB-8CB2-3C2E33110A97}"/>
              </a:ext>
            </a:extLst>
          </p:cNvPr>
          <p:cNvSpPr txBox="1">
            <a:spLocks noGrp="1"/>
          </p:cNvSpPr>
          <p:nvPr>
            <p:ph type="dt" sz="half" idx="7"/>
          </p:nvPr>
        </p:nvSpPr>
        <p:spPr/>
        <p:txBody>
          <a:bodyPr/>
          <a:lstStyle>
            <a:lvl1pPr>
              <a:defRPr/>
            </a:lvl1pPr>
          </a:lstStyle>
          <a:p>
            <a:pPr lvl="0"/>
            <a:fld id="{3BDA897E-9E5E-41FA-A82B-E7698084F4DC}" type="datetime1">
              <a:rPr lang="en-GB"/>
              <a:pPr lvl="0"/>
              <a:t>12/03/2023</a:t>
            </a:fld>
            <a:endParaRPr lang="en-GB"/>
          </a:p>
        </p:txBody>
      </p:sp>
      <p:sp>
        <p:nvSpPr>
          <p:cNvPr id="5" name="Footer Placeholder 4">
            <a:extLst>
              <a:ext uri="{FF2B5EF4-FFF2-40B4-BE49-F238E27FC236}">
                <a16:creationId xmlns:a16="http://schemas.microsoft.com/office/drawing/2014/main" id="{53CE9189-CC68-6761-92A7-51B5E0D9729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37F8AEB-39E5-BC80-4350-5C9A6B5E4E67}"/>
              </a:ext>
            </a:extLst>
          </p:cNvPr>
          <p:cNvSpPr txBox="1">
            <a:spLocks noGrp="1"/>
          </p:cNvSpPr>
          <p:nvPr>
            <p:ph type="sldNum" sz="quarter" idx="8"/>
          </p:nvPr>
        </p:nvSpPr>
        <p:spPr/>
        <p:txBody>
          <a:bodyPr/>
          <a:lstStyle>
            <a:lvl1pPr>
              <a:defRPr/>
            </a:lvl1pPr>
          </a:lstStyle>
          <a:p>
            <a:pPr lvl="0"/>
            <a:fld id="{B91D57CE-E0BF-4CD3-86F4-4ACC2C7A1BC4}" type="slidenum">
              <a:t>‹#›</a:t>
            </a:fld>
            <a:endParaRPr lang="en-GB"/>
          </a:p>
        </p:txBody>
      </p:sp>
    </p:spTree>
    <p:extLst>
      <p:ext uri="{BB962C8B-B14F-4D97-AF65-F5344CB8AC3E}">
        <p14:creationId xmlns:p14="http://schemas.microsoft.com/office/powerpoint/2010/main" val="59460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1B4E-41F4-7E28-9B16-4DFB89553CC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2806214-66E0-26B6-9743-4FE152A909CC}"/>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4DE27CB-5E3F-34DC-7CF7-5C4BF1191260}"/>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0F43E4F-F5E2-B158-B4E2-9FE2579AB764}"/>
              </a:ext>
            </a:extLst>
          </p:cNvPr>
          <p:cNvSpPr txBox="1">
            <a:spLocks noGrp="1"/>
          </p:cNvSpPr>
          <p:nvPr>
            <p:ph type="dt" sz="half" idx="7"/>
          </p:nvPr>
        </p:nvSpPr>
        <p:spPr/>
        <p:txBody>
          <a:bodyPr/>
          <a:lstStyle>
            <a:lvl1pPr>
              <a:defRPr/>
            </a:lvl1pPr>
          </a:lstStyle>
          <a:p>
            <a:pPr lvl="0"/>
            <a:fld id="{BCAE8449-6F6A-44BE-A8FA-DFC4E2F00ABD}" type="datetime1">
              <a:rPr lang="en-GB"/>
              <a:pPr lvl="0"/>
              <a:t>12/03/2023</a:t>
            </a:fld>
            <a:endParaRPr lang="en-GB"/>
          </a:p>
        </p:txBody>
      </p:sp>
      <p:sp>
        <p:nvSpPr>
          <p:cNvPr id="6" name="Footer Placeholder 5">
            <a:extLst>
              <a:ext uri="{FF2B5EF4-FFF2-40B4-BE49-F238E27FC236}">
                <a16:creationId xmlns:a16="http://schemas.microsoft.com/office/drawing/2014/main" id="{E5343649-5823-A3B9-737F-D679B64F92C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B8C18F1-D337-5B30-73EE-60A2B035E4F2}"/>
              </a:ext>
            </a:extLst>
          </p:cNvPr>
          <p:cNvSpPr txBox="1">
            <a:spLocks noGrp="1"/>
          </p:cNvSpPr>
          <p:nvPr>
            <p:ph type="sldNum" sz="quarter" idx="8"/>
          </p:nvPr>
        </p:nvSpPr>
        <p:spPr/>
        <p:txBody>
          <a:bodyPr/>
          <a:lstStyle>
            <a:lvl1pPr>
              <a:defRPr/>
            </a:lvl1pPr>
          </a:lstStyle>
          <a:p>
            <a:pPr lvl="0"/>
            <a:fld id="{54547415-3EEE-4E65-907E-BADDB3B77422}" type="slidenum">
              <a:t>‹#›</a:t>
            </a:fld>
            <a:endParaRPr lang="en-GB"/>
          </a:p>
        </p:txBody>
      </p:sp>
    </p:spTree>
    <p:extLst>
      <p:ext uri="{BB962C8B-B14F-4D97-AF65-F5344CB8AC3E}">
        <p14:creationId xmlns:p14="http://schemas.microsoft.com/office/powerpoint/2010/main" val="328190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E9F9C-BE07-7B7B-5202-B28BAED93C3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C511761-CA64-1501-BE23-9FEC0E774E54}"/>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C1158E14-BAB8-8594-F0D7-21634D21F482}"/>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8E8553-CA8E-8945-F673-8C4460189C19}"/>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ECA307D2-5F5E-8DD2-5F6B-31CD6373B6A9}"/>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B87830-F131-72EE-8DC9-5836733A9E13}"/>
              </a:ext>
            </a:extLst>
          </p:cNvPr>
          <p:cNvSpPr txBox="1">
            <a:spLocks noGrp="1"/>
          </p:cNvSpPr>
          <p:nvPr>
            <p:ph type="dt" sz="half" idx="7"/>
          </p:nvPr>
        </p:nvSpPr>
        <p:spPr/>
        <p:txBody>
          <a:bodyPr/>
          <a:lstStyle>
            <a:lvl1pPr>
              <a:defRPr/>
            </a:lvl1pPr>
          </a:lstStyle>
          <a:p>
            <a:pPr lvl="0"/>
            <a:fld id="{AC787386-07FC-4D04-BC26-8A9BDC40A168}" type="datetime1">
              <a:rPr lang="en-GB"/>
              <a:pPr lvl="0"/>
              <a:t>12/03/2023</a:t>
            </a:fld>
            <a:endParaRPr lang="en-GB"/>
          </a:p>
        </p:txBody>
      </p:sp>
      <p:sp>
        <p:nvSpPr>
          <p:cNvPr id="8" name="Footer Placeholder 7">
            <a:extLst>
              <a:ext uri="{FF2B5EF4-FFF2-40B4-BE49-F238E27FC236}">
                <a16:creationId xmlns:a16="http://schemas.microsoft.com/office/drawing/2014/main" id="{E0F575CF-AA76-2E31-FA52-DE924BBB5A0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CD1E01A-4413-389C-8ACC-F140FEBC8C72}"/>
              </a:ext>
            </a:extLst>
          </p:cNvPr>
          <p:cNvSpPr txBox="1">
            <a:spLocks noGrp="1"/>
          </p:cNvSpPr>
          <p:nvPr>
            <p:ph type="sldNum" sz="quarter" idx="8"/>
          </p:nvPr>
        </p:nvSpPr>
        <p:spPr/>
        <p:txBody>
          <a:bodyPr/>
          <a:lstStyle>
            <a:lvl1pPr>
              <a:defRPr/>
            </a:lvl1pPr>
          </a:lstStyle>
          <a:p>
            <a:pPr lvl="0"/>
            <a:fld id="{B1F2FBDC-3B24-40A1-896F-1187FDBCB34A}" type="slidenum">
              <a:t>‹#›</a:t>
            </a:fld>
            <a:endParaRPr lang="en-GB"/>
          </a:p>
        </p:txBody>
      </p:sp>
    </p:spTree>
    <p:extLst>
      <p:ext uri="{BB962C8B-B14F-4D97-AF65-F5344CB8AC3E}">
        <p14:creationId xmlns:p14="http://schemas.microsoft.com/office/powerpoint/2010/main" val="404138138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8DA0-8F8D-0A43-8151-C35DB435BD8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6F0EB49-D7C4-7F5F-1016-289207F9885E}"/>
              </a:ext>
            </a:extLst>
          </p:cNvPr>
          <p:cNvSpPr txBox="1">
            <a:spLocks noGrp="1"/>
          </p:cNvSpPr>
          <p:nvPr>
            <p:ph type="dt" sz="half" idx="7"/>
          </p:nvPr>
        </p:nvSpPr>
        <p:spPr/>
        <p:txBody>
          <a:bodyPr/>
          <a:lstStyle>
            <a:lvl1pPr>
              <a:defRPr/>
            </a:lvl1pPr>
          </a:lstStyle>
          <a:p>
            <a:pPr lvl="0"/>
            <a:fld id="{54B8C6BB-9B26-4500-BCD9-86F32803A0FC}" type="datetime1">
              <a:rPr lang="en-GB"/>
              <a:pPr lvl="0"/>
              <a:t>12/03/2023</a:t>
            </a:fld>
            <a:endParaRPr lang="en-GB"/>
          </a:p>
        </p:txBody>
      </p:sp>
      <p:sp>
        <p:nvSpPr>
          <p:cNvPr id="4" name="Footer Placeholder 3">
            <a:extLst>
              <a:ext uri="{FF2B5EF4-FFF2-40B4-BE49-F238E27FC236}">
                <a16:creationId xmlns:a16="http://schemas.microsoft.com/office/drawing/2014/main" id="{8D0EC6CA-FD9A-E8EC-7696-41111FC26FB4}"/>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8DCBA3C-FB0C-C0FF-8B07-CF2BA3C273CC}"/>
              </a:ext>
            </a:extLst>
          </p:cNvPr>
          <p:cNvSpPr txBox="1">
            <a:spLocks noGrp="1"/>
          </p:cNvSpPr>
          <p:nvPr>
            <p:ph type="sldNum" sz="quarter" idx="8"/>
          </p:nvPr>
        </p:nvSpPr>
        <p:spPr/>
        <p:txBody>
          <a:bodyPr/>
          <a:lstStyle>
            <a:lvl1pPr>
              <a:defRPr/>
            </a:lvl1pPr>
          </a:lstStyle>
          <a:p>
            <a:pPr lvl="0"/>
            <a:fld id="{4EA42EA2-9A81-46E1-8BFA-CA59B486681C}" type="slidenum">
              <a:t>‹#›</a:t>
            </a:fld>
            <a:endParaRPr lang="en-GB"/>
          </a:p>
        </p:txBody>
      </p:sp>
    </p:spTree>
    <p:extLst>
      <p:ext uri="{BB962C8B-B14F-4D97-AF65-F5344CB8AC3E}">
        <p14:creationId xmlns:p14="http://schemas.microsoft.com/office/powerpoint/2010/main" val="399064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978E5B-40B3-6F32-0D6C-20475521C2FB}"/>
              </a:ext>
            </a:extLst>
          </p:cNvPr>
          <p:cNvSpPr txBox="1">
            <a:spLocks noGrp="1"/>
          </p:cNvSpPr>
          <p:nvPr>
            <p:ph type="dt" sz="half" idx="7"/>
          </p:nvPr>
        </p:nvSpPr>
        <p:spPr/>
        <p:txBody>
          <a:bodyPr/>
          <a:lstStyle>
            <a:lvl1pPr>
              <a:defRPr/>
            </a:lvl1pPr>
          </a:lstStyle>
          <a:p>
            <a:pPr lvl="0"/>
            <a:fld id="{E410342D-F128-43D6-93E5-9822D4D4E853}" type="datetime1">
              <a:rPr lang="en-GB"/>
              <a:pPr lvl="0"/>
              <a:t>12/03/2023</a:t>
            </a:fld>
            <a:endParaRPr lang="en-GB"/>
          </a:p>
        </p:txBody>
      </p:sp>
      <p:sp>
        <p:nvSpPr>
          <p:cNvPr id="3" name="Footer Placeholder 2">
            <a:extLst>
              <a:ext uri="{FF2B5EF4-FFF2-40B4-BE49-F238E27FC236}">
                <a16:creationId xmlns:a16="http://schemas.microsoft.com/office/drawing/2014/main" id="{DCF382E0-6645-4E62-091A-4634B79DACD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CD87495-8117-E1AC-752B-E5CA0D4A1544}"/>
              </a:ext>
            </a:extLst>
          </p:cNvPr>
          <p:cNvSpPr txBox="1">
            <a:spLocks noGrp="1"/>
          </p:cNvSpPr>
          <p:nvPr>
            <p:ph type="sldNum" sz="quarter" idx="8"/>
          </p:nvPr>
        </p:nvSpPr>
        <p:spPr/>
        <p:txBody>
          <a:bodyPr/>
          <a:lstStyle>
            <a:lvl1pPr>
              <a:defRPr/>
            </a:lvl1pPr>
          </a:lstStyle>
          <a:p>
            <a:pPr lvl="0"/>
            <a:fld id="{BAA946DF-B896-4931-8267-7D09E508098F}" type="slidenum">
              <a:t>‹#›</a:t>
            </a:fld>
            <a:endParaRPr lang="en-GB"/>
          </a:p>
        </p:txBody>
      </p:sp>
    </p:spTree>
    <p:extLst>
      <p:ext uri="{BB962C8B-B14F-4D97-AF65-F5344CB8AC3E}">
        <p14:creationId xmlns:p14="http://schemas.microsoft.com/office/powerpoint/2010/main" val="279636084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06A60-9539-AEF1-CC94-422FB7262048}"/>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6660BF9D-F01B-DDFB-B8CD-E64A5AD45C2F}"/>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0A7B5D-D042-7855-C651-AD0E9D77E3DC}"/>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D556283A-A554-07F3-4A52-C09620B8FE08}"/>
              </a:ext>
            </a:extLst>
          </p:cNvPr>
          <p:cNvSpPr txBox="1">
            <a:spLocks noGrp="1"/>
          </p:cNvSpPr>
          <p:nvPr>
            <p:ph type="dt" sz="half" idx="7"/>
          </p:nvPr>
        </p:nvSpPr>
        <p:spPr/>
        <p:txBody>
          <a:bodyPr/>
          <a:lstStyle>
            <a:lvl1pPr>
              <a:defRPr/>
            </a:lvl1pPr>
          </a:lstStyle>
          <a:p>
            <a:pPr lvl="0"/>
            <a:fld id="{49D3CA51-7D37-43C3-907B-9C6D70E69BBB}" type="datetime1">
              <a:rPr lang="en-GB"/>
              <a:pPr lvl="0"/>
              <a:t>12/03/2023</a:t>
            </a:fld>
            <a:endParaRPr lang="en-GB"/>
          </a:p>
        </p:txBody>
      </p:sp>
      <p:sp>
        <p:nvSpPr>
          <p:cNvPr id="6" name="Footer Placeholder 5">
            <a:extLst>
              <a:ext uri="{FF2B5EF4-FFF2-40B4-BE49-F238E27FC236}">
                <a16:creationId xmlns:a16="http://schemas.microsoft.com/office/drawing/2014/main" id="{8840010E-51E1-1A24-E7DA-38922360D26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65E48CB-15E1-C6DA-01A3-788EB9F22020}"/>
              </a:ext>
            </a:extLst>
          </p:cNvPr>
          <p:cNvSpPr txBox="1">
            <a:spLocks noGrp="1"/>
          </p:cNvSpPr>
          <p:nvPr>
            <p:ph type="sldNum" sz="quarter" idx="8"/>
          </p:nvPr>
        </p:nvSpPr>
        <p:spPr/>
        <p:txBody>
          <a:bodyPr/>
          <a:lstStyle>
            <a:lvl1pPr>
              <a:defRPr/>
            </a:lvl1pPr>
          </a:lstStyle>
          <a:p>
            <a:pPr lvl="0"/>
            <a:fld id="{66F6CCC3-F56F-47C7-AEAB-CD436C311B4C}" type="slidenum">
              <a:t>‹#›</a:t>
            </a:fld>
            <a:endParaRPr lang="en-GB"/>
          </a:p>
        </p:txBody>
      </p:sp>
    </p:spTree>
    <p:extLst>
      <p:ext uri="{BB962C8B-B14F-4D97-AF65-F5344CB8AC3E}">
        <p14:creationId xmlns:p14="http://schemas.microsoft.com/office/powerpoint/2010/main" val="4004647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80A27-22A9-3938-5390-58BAED4F8036}"/>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62A04391-C4FB-395C-5162-2006401200D9}"/>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C6097C38-F0F2-0E1E-768A-3A9C79CC999F}"/>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Footer Placeholder 5">
            <a:extLst>
              <a:ext uri="{FF2B5EF4-FFF2-40B4-BE49-F238E27FC236}">
                <a16:creationId xmlns:a16="http://schemas.microsoft.com/office/drawing/2014/main" id="{29D9E6AA-ECE1-160E-A460-ACADFC5E15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67F35C4B-6F22-0BAE-E589-AB79A35F7CD7}"/>
              </a:ext>
            </a:extLst>
          </p:cNvPr>
          <p:cNvSpPr txBox="1">
            <a:spLocks noGrp="1"/>
          </p:cNvSpPr>
          <p:nvPr>
            <p:ph type="sldNum" sz="quarter" idx="8"/>
          </p:nvPr>
        </p:nvSpPr>
        <p:spPr/>
        <p:txBody>
          <a:bodyPr/>
          <a:lstStyle>
            <a:lvl1pPr>
              <a:defRPr/>
            </a:lvl1pPr>
          </a:lstStyle>
          <a:p>
            <a:pPr lvl="0"/>
            <a:fld id="{4674AAFA-9D0D-4787-A97A-E9FFBA15594C}" type="slidenum">
              <a:t>‹#›</a:t>
            </a:fld>
            <a:endParaRPr lang="en-GB"/>
          </a:p>
        </p:txBody>
      </p:sp>
      <p:sp>
        <p:nvSpPr>
          <p:cNvPr id="7" name="Date Placeholder 4">
            <a:extLst>
              <a:ext uri="{FF2B5EF4-FFF2-40B4-BE49-F238E27FC236}">
                <a16:creationId xmlns:a16="http://schemas.microsoft.com/office/drawing/2014/main" id="{390B03A4-5A2A-B49C-0D86-2BCF82E41901}"/>
              </a:ext>
            </a:extLst>
          </p:cNvPr>
          <p:cNvSpPr txBox="1">
            <a:spLocks noGrp="1"/>
          </p:cNvSpPr>
          <p:nvPr>
            <p:ph type="dt" sz="half" idx="7"/>
          </p:nvPr>
        </p:nvSpPr>
        <p:spPr/>
        <p:txBody>
          <a:bodyPr/>
          <a:lstStyle>
            <a:lvl1pPr>
              <a:defRPr/>
            </a:lvl1pPr>
          </a:lstStyle>
          <a:p>
            <a:pPr lvl="0"/>
            <a:fld id="{5D7B6C21-FFB7-4BA1-8662-95B0A9EF9F2F}" type="datetime1">
              <a:rPr lang="en-GB"/>
              <a:pPr lvl="0"/>
              <a:t>12/03/2023</a:t>
            </a:fld>
            <a:endParaRPr lang="en-GB"/>
          </a:p>
        </p:txBody>
      </p:sp>
    </p:spTree>
    <p:extLst>
      <p:ext uri="{BB962C8B-B14F-4D97-AF65-F5344CB8AC3E}">
        <p14:creationId xmlns:p14="http://schemas.microsoft.com/office/powerpoint/2010/main" val="3925069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B9C0-5E82-F168-744A-B698E54ECA74}"/>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F81F456E-94C7-A76B-EDCB-D30B3BB1643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791B1B9-4A3D-E8D7-7C62-9E999E7B1B11}"/>
              </a:ext>
            </a:extLst>
          </p:cNvPr>
          <p:cNvSpPr txBox="1">
            <a:spLocks noGrp="1"/>
          </p:cNvSpPr>
          <p:nvPr>
            <p:ph type="dt" sz="half" idx="7"/>
          </p:nvPr>
        </p:nvSpPr>
        <p:spPr/>
        <p:txBody>
          <a:bodyPr/>
          <a:lstStyle>
            <a:lvl1pPr>
              <a:defRPr/>
            </a:lvl1pPr>
          </a:lstStyle>
          <a:p>
            <a:pPr lvl="0"/>
            <a:fld id="{7FB61B5D-3E18-42A6-8089-1AFF5836B1B4}" type="datetime1">
              <a:rPr lang="en-GB"/>
              <a:pPr lvl="0"/>
              <a:t>12/03/2023</a:t>
            </a:fld>
            <a:endParaRPr lang="en-GB"/>
          </a:p>
        </p:txBody>
      </p:sp>
      <p:sp>
        <p:nvSpPr>
          <p:cNvPr id="5" name="Footer Placeholder 4">
            <a:extLst>
              <a:ext uri="{FF2B5EF4-FFF2-40B4-BE49-F238E27FC236}">
                <a16:creationId xmlns:a16="http://schemas.microsoft.com/office/drawing/2014/main" id="{13C0A5EE-86E8-C8B1-E3FC-1F896F91F41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C74002-0ACE-7A57-BF66-8F94C87AD51F}"/>
              </a:ext>
            </a:extLst>
          </p:cNvPr>
          <p:cNvSpPr txBox="1">
            <a:spLocks noGrp="1"/>
          </p:cNvSpPr>
          <p:nvPr>
            <p:ph type="sldNum" sz="quarter" idx="8"/>
          </p:nvPr>
        </p:nvSpPr>
        <p:spPr/>
        <p:txBody>
          <a:bodyPr/>
          <a:lstStyle>
            <a:lvl1pPr>
              <a:defRPr/>
            </a:lvl1pPr>
          </a:lstStyle>
          <a:p>
            <a:pPr lvl="0"/>
            <a:fld id="{2F0CA01E-8652-46B6-AC81-D339D45C832F}" type="slidenum">
              <a:t>‹#›</a:t>
            </a:fld>
            <a:endParaRPr lang="en-GB"/>
          </a:p>
        </p:txBody>
      </p:sp>
    </p:spTree>
    <p:extLst>
      <p:ext uri="{BB962C8B-B14F-4D97-AF65-F5344CB8AC3E}">
        <p14:creationId xmlns:p14="http://schemas.microsoft.com/office/powerpoint/2010/main" val="387184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8E5C-71BE-2AA5-36E3-5D9337DDB298}"/>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D40C8237-5C9C-DE62-95C3-3A19FBCBC96E}"/>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E03635AF-6BFD-FA0E-8F29-C4D278C8D053}"/>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62052357-0EF0-C0BE-9EDF-0F36670D9A3B}"/>
              </a:ext>
            </a:extLst>
          </p:cNvPr>
          <p:cNvSpPr txBox="1">
            <a:spLocks noGrp="1"/>
          </p:cNvSpPr>
          <p:nvPr>
            <p:ph type="dt" sz="half" idx="7"/>
          </p:nvPr>
        </p:nvSpPr>
        <p:spPr/>
        <p:txBody>
          <a:bodyPr/>
          <a:lstStyle>
            <a:lvl1pPr>
              <a:defRPr/>
            </a:lvl1pPr>
          </a:lstStyle>
          <a:p>
            <a:pPr lvl="0"/>
            <a:fld id="{7785A2DB-52FE-4D97-AC16-08036E1F53F9}" type="datetime1">
              <a:rPr lang="en-GB"/>
              <a:pPr lvl="0"/>
              <a:t>12/03/2023</a:t>
            </a:fld>
            <a:endParaRPr lang="en-GB"/>
          </a:p>
        </p:txBody>
      </p:sp>
      <p:sp>
        <p:nvSpPr>
          <p:cNvPr id="6" name="Footer Placeholder 4">
            <a:extLst>
              <a:ext uri="{FF2B5EF4-FFF2-40B4-BE49-F238E27FC236}">
                <a16:creationId xmlns:a16="http://schemas.microsoft.com/office/drawing/2014/main" id="{39990FA6-2FD8-6871-32F1-9B1570E57A75}"/>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9AEE825-FA49-3B3E-1B8F-3E053ADA04BD}"/>
              </a:ext>
            </a:extLst>
          </p:cNvPr>
          <p:cNvSpPr txBox="1">
            <a:spLocks noGrp="1"/>
          </p:cNvSpPr>
          <p:nvPr>
            <p:ph type="sldNum" sz="quarter" idx="8"/>
          </p:nvPr>
        </p:nvSpPr>
        <p:spPr/>
        <p:txBody>
          <a:bodyPr/>
          <a:lstStyle>
            <a:lvl1pPr>
              <a:defRPr/>
            </a:lvl1pPr>
          </a:lstStyle>
          <a:p>
            <a:pPr lvl="0"/>
            <a:fld id="{42AAD691-7FC6-4A60-94A5-5F63300E0D05}" type="slidenum">
              <a:t>‹#›</a:t>
            </a:fld>
            <a:endParaRPr lang="en-GB"/>
          </a:p>
        </p:txBody>
      </p:sp>
      <p:sp>
        <p:nvSpPr>
          <p:cNvPr id="8" name="TextBox 23">
            <a:extLst>
              <a:ext uri="{FF2B5EF4-FFF2-40B4-BE49-F238E27FC236}">
                <a16:creationId xmlns:a16="http://schemas.microsoft.com/office/drawing/2014/main" id="{A30E166E-6901-62BA-465D-D9E78168DAFA}"/>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CA907F74-4FB3-0535-8408-7207E88DAA19}"/>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2846356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7770-156D-FF3C-0560-59EDD3F3EBE4}"/>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308C881-802B-E9DD-21EA-0DF0B2B45F7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1A84FC2-491F-70C4-743A-7E42DF216D57}"/>
              </a:ext>
            </a:extLst>
          </p:cNvPr>
          <p:cNvSpPr txBox="1">
            <a:spLocks noGrp="1"/>
          </p:cNvSpPr>
          <p:nvPr>
            <p:ph type="dt" sz="half" idx="7"/>
          </p:nvPr>
        </p:nvSpPr>
        <p:spPr/>
        <p:txBody>
          <a:bodyPr/>
          <a:lstStyle>
            <a:lvl1pPr>
              <a:defRPr/>
            </a:lvl1pPr>
          </a:lstStyle>
          <a:p>
            <a:pPr lvl="0"/>
            <a:fld id="{076A4169-94B2-4DFC-AAC1-D7506408A93A}" type="datetime1">
              <a:rPr lang="en-GB"/>
              <a:pPr lvl="0"/>
              <a:t>12/03/2023</a:t>
            </a:fld>
            <a:endParaRPr lang="en-GB"/>
          </a:p>
        </p:txBody>
      </p:sp>
      <p:sp>
        <p:nvSpPr>
          <p:cNvPr id="5" name="Footer Placeholder 4">
            <a:extLst>
              <a:ext uri="{FF2B5EF4-FFF2-40B4-BE49-F238E27FC236}">
                <a16:creationId xmlns:a16="http://schemas.microsoft.com/office/drawing/2014/main" id="{9CB09992-17F8-B5F6-117B-8E34908AF61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A429A5A-CF9B-4CA8-19A1-F44624E0EB59}"/>
              </a:ext>
            </a:extLst>
          </p:cNvPr>
          <p:cNvSpPr txBox="1">
            <a:spLocks noGrp="1"/>
          </p:cNvSpPr>
          <p:nvPr>
            <p:ph type="sldNum" sz="quarter" idx="8"/>
          </p:nvPr>
        </p:nvSpPr>
        <p:spPr/>
        <p:txBody>
          <a:bodyPr/>
          <a:lstStyle>
            <a:lvl1pPr>
              <a:defRPr/>
            </a:lvl1pPr>
          </a:lstStyle>
          <a:p>
            <a:pPr lvl="0"/>
            <a:fld id="{FA84E0AE-00F3-47EE-A4D6-4C3C8BCCFBC8}" type="slidenum">
              <a:t>‹#›</a:t>
            </a:fld>
            <a:endParaRPr lang="en-GB"/>
          </a:p>
        </p:txBody>
      </p:sp>
    </p:spTree>
    <p:extLst>
      <p:ext uri="{BB962C8B-B14F-4D97-AF65-F5344CB8AC3E}">
        <p14:creationId xmlns:p14="http://schemas.microsoft.com/office/powerpoint/2010/main" val="1120721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3001D-4E47-060E-BBE9-5BF2ECB87ED1}"/>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3DC342D7-C108-2016-DD10-99B3E6A638F7}"/>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4C44F634-78AC-405E-D03E-2DF6C0A31182}"/>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150045B1-EABC-B233-28BE-FE7EEBE15C14}"/>
              </a:ext>
            </a:extLst>
          </p:cNvPr>
          <p:cNvSpPr txBox="1">
            <a:spLocks noGrp="1"/>
          </p:cNvSpPr>
          <p:nvPr>
            <p:ph type="dt" sz="half" idx="7"/>
          </p:nvPr>
        </p:nvSpPr>
        <p:spPr/>
        <p:txBody>
          <a:bodyPr/>
          <a:lstStyle>
            <a:lvl1pPr>
              <a:defRPr/>
            </a:lvl1pPr>
          </a:lstStyle>
          <a:p>
            <a:pPr lvl="0"/>
            <a:fld id="{5B499AA2-6F01-47BA-9CC5-0DE2D9DE905B}" type="datetime1">
              <a:rPr lang="en-GB"/>
              <a:pPr lvl="0"/>
              <a:t>12/03/2023</a:t>
            </a:fld>
            <a:endParaRPr lang="en-GB"/>
          </a:p>
        </p:txBody>
      </p:sp>
      <p:sp>
        <p:nvSpPr>
          <p:cNvPr id="6" name="Footer Placeholder 4">
            <a:extLst>
              <a:ext uri="{FF2B5EF4-FFF2-40B4-BE49-F238E27FC236}">
                <a16:creationId xmlns:a16="http://schemas.microsoft.com/office/drawing/2014/main" id="{47A6957D-FC09-5A78-FD27-A1D20152433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355B0CE-3BE0-669F-86F6-2F8BB4FC47BA}"/>
              </a:ext>
            </a:extLst>
          </p:cNvPr>
          <p:cNvSpPr txBox="1">
            <a:spLocks noGrp="1"/>
          </p:cNvSpPr>
          <p:nvPr>
            <p:ph type="sldNum" sz="quarter" idx="8"/>
          </p:nvPr>
        </p:nvSpPr>
        <p:spPr/>
        <p:txBody>
          <a:bodyPr/>
          <a:lstStyle>
            <a:lvl1pPr>
              <a:defRPr/>
            </a:lvl1pPr>
          </a:lstStyle>
          <a:p>
            <a:pPr lvl="0"/>
            <a:fld id="{256625E7-388A-4E51-9295-5928F20889F9}" type="slidenum">
              <a:t>‹#›</a:t>
            </a:fld>
            <a:endParaRPr lang="en-GB"/>
          </a:p>
        </p:txBody>
      </p:sp>
      <p:sp>
        <p:nvSpPr>
          <p:cNvPr id="8" name="TextBox 23">
            <a:extLst>
              <a:ext uri="{FF2B5EF4-FFF2-40B4-BE49-F238E27FC236}">
                <a16:creationId xmlns:a16="http://schemas.microsoft.com/office/drawing/2014/main" id="{FE15E9F9-A9E0-2E35-B2DB-C9186E8EDB13}"/>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EE9AB7FB-1EC2-BC32-4D6C-C7B4CD30BF7F}"/>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1081192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ADF21-FB7D-6BAA-1F39-D67EE743F306}"/>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9339D6B3-DAD8-125F-7EB4-458AD8558CE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5FCBE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196FC6C-1D83-78F5-16FF-ABD9DAAC442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1FBAB98-CC33-6CA0-71F6-5CB74B2D2992}"/>
              </a:ext>
            </a:extLst>
          </p:cNvPr>
          <p:cNvSpPr txBox="1">
            <a:spLocks noGrp="1"/>
          </p:cNvSpPr>
          <p:nvPr>
            <p:ph type="dt" sz="half" idx="7"/>
          </p:nvPr>
        </p:nvSpPr>
        <p:spPr/>
        <p:txBody>
          <a:bodyPr/>
          <a:lstStyle>
            <a:lvl1pPr>
              <a:defRPr/>
            </a:lvl1pPr>
          </a:lstStyle>
          <a:p>
            <a:pPr lvl="0"/>
            <a:fld id="{115FDA5C-B520-45E8-8657-3FA5953B734D}" type="datetime1">
              <a:rPr lang="en-GB"/>
              <a:pPr lvl="0"/>
              <a:t>12/03/2023</a:t>
            </a:fld>
            <a:endParaRPr lang="en-GB"/>
          </a:p>
        </p:txBody>
      </p:sp>
      <p:sp>
        <p:nvSpPr>
          <p:cNvPr id="6" name="Footer Placeholder 4">
            <a:extLst>
              <a:ext uri="{FF2B5EF4-FFF2-40B4-BE49-F238E27FC236}">
                <a16:creationId xmlns:a16="http://schemas.microsoft.com/office/drawing/2014/main" id="{CDDB2ABA-8161-314D-A12B-308F76A7A66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528C313-E451-FCC6-7986-88B4A195C5F9}"/>
              </a:ext>
            </a:extLst>
          </p:cNvPr>
          <p:cNvSpPr txBox="1">
            <a:spLocks noGrp="1"/>
          </p:cNvSpPr>
          <p:nvPr>
            <p:ph type="sldNum" sz="quarter" idx="8"/>
          </p:nvPr>
        </p:nvSpPr>
        <p:spPr/>
        <p:txBody>
          <a:bodyPr/>
          <a:lstStyle>
            <a:lvl1pPr>
              <a:defRPr/>
            </a:lvl1pPr>
          </a:lstStyle>
          <a:p>
            <a:pPr lvl="0"/>
            <a:fld id="{2290BB1C-22DC-473E-8B0C-26B3FFB1A9BB}" type="slidenum">
              <a:t>‹#›</a:t>
            </a:fld>
            <a:endParaRPr lang="en-GB"/>
          </a:p>
        </p:txBody>
      </p:sp>
    </p:spTree>
    <p:extLst>
      <p:ext uri="{BB962C8B-B14F-4D97-AF65-F5344CB8AC3E}">
        <p14:creationId xmlns:p14="http://schemas.microsoft.com/office/powerpoint/2010/main" val="903221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0078-4F81-8371-3B09-87D14128C7D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C86DFF7-C705-B220-CF4A-471CDB02915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4644BC-A117-8AE1-28AF-CE201F8AFE4F}"/>
              </a:ext>
            </a:extLst>
          </p:cNvPr>
          <p:cNvSpPr txBox="1">
            <a:spLocks noGrp="1"/>
          </p:cNvSpPr>
          <p:nvPr>
            <p:ph type="dt" sz="half" idx="7"/>
          </p:nvPr>
        </p:nvSpPr>
        <p:spPr/>
        <p:txBody>
          <a:bodyPr/>
          <a:lstStyle>
            <a:lvl1pPr>
              <a:defRPr/>
            </a:lvl1pPr>
          </a:lstStyle>
          <a:p>
            <a:pPr lvl="0"/>
            <a:fld id="{4AF1A44F-6476-4ED4-A3A5-725A5A2EA1A9}" type="datetime1">
              <a:rPr lang="en-GB"/>
              <a:pPr lvl="0"/>
              <a:t>12/03/2023</a:t>
            </a:fld>
            <a:endParaRPr lang="en-GB"/>
          </a:p>
        </p:txBody>
      </p:sp>
      <p:sp>
        <p:nvSpPr>
          <p:cNvPr id="5" name="Footer Placeholder 4">
            <a:extLst>
              <a:ext uri="{FF2B5EF4-FFF2-40B4-BE49-F238E27FC236}">
                <a16:creationId xmlns:a16="http://schemas.microsoft.com/office/drawing/2014/main" id="{B17BE598-9656-FCC2-C01F-5F05C1AF378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A8CBC6D-00F7-73C7-2B85-9D17E37E629D}"/>
              </a:ext>
            </a:extLst>
          </p:cNvPr>
          <p:cNvSpPr txBox="1">
            <a:spLocks noGrp="1"/>
          </p:cNvSpPr>
          <p:nvPr>
            <p:ph type="sldNum" sz="quarter" idx="8"/>
          </p:nvPr>
        </p:nvSpPr>
        <p:spPr/>
        <p:txBody>
          <a:bodyPr/>
          <a:lstStyle>
            <a:lvl1pPr>
              <a:defRPr/>
            </a:lvl1pPr>
          </a:lstStyle>
          <a:p>
            <a:pPr lvl="0"/>
            <a:fld id="{2E3EA342-F40C-4CE1-8A51-330872084831}" type="slidenum">
              <a:t>‹#›</a:t>
            </a:fld>
            <a:endParaRPr lang="en-GB"/>
          </a:p>
        </p:txBody>
      </p:sp>
    </p:spTree>
    <p:extLst>
      <p:ext uri="{BB962C8B-B14F-4D97-AF65-F5344CB8AC3E}">
        <p14:creationId xmlns:p14="http://schemas.microsoft.com/office/powerpoint/2010/main" val="930586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F1FACC-A464-01CA-7E62-46D2C37E31D0}"/>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2388867-512F-B0B4-4176-834DE8BA2A31}"/>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2CBFD9-048F-C526-580E-1020D18EEDF0}"/>
              </a:ext>
            </a:extLst>
          </p:cNvPr>
          <p:cNvSpPr txBox="1">
            <a:spLocks noGrp="1"/>
          </p:cNvSpPr>
          <p:nvPr>
            <p:ph type="dt" sz="half" idx="7"/>
          </p:nvPr>
        </p:nvSpPr>
        <p:spPr/>
        <p:txBody>
          <a:bodyPr/>
          <a:lstStyle>
            <a:lvl1pPr>
              <a:defRPr/>
            </a:lvl1pPr>
          </a:lstStyle>
          <a:p>
            <a:pPr lvl="0"/>
            <a:fld id="{38B27934-EC39-49BC-BBC4-0EBC7ADEBE80}" type="datetime1">
              <a:rPr lang="en-GB"/>
              <a:pPr lvl="0"/>
              <a:t>12/03/2023</a:t>
            </a:fld>
            <a:endParaRPr lang="en-GB"/>
          </a:p>
        </p:txBody>
      </p:sp>
      <p:sp>
        <p:nvSpPr>
          <p:cNvPr id="5" name="Footer Placeholder 4">
            <a:extLst>
              <a:ext uri="{FF2B5EF4-FFF2-40B4-BE49-F238E27FC236}">
                <a16:creationId xmlns:a16="http://schemas.microsoft.com/office/drawing/2014/main" id="{09D32540-76FC-06B1-7185-714FF871762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FD60A46-19F1-205A-34AD-372405152C52}"/>
              </a:ext>
            </a:extLst>
          </p:cNvPr>
          <p:cNvSpPr txBox="1">
            <a:spLocks noGrp="1"/>
          </p:cNvSpPr>
          <p:nvPr>
            <p:ph type="sldNum" sz="quarter" idx="8"/>
          </p:nvPr>
        </p:nvSpPr>
        <p:spPr/>
        <p:txBody>
          <a:bodyPr/>
          <a:lstStyle>
            <a:lvl1pPr>
              <a:defRPr/>
            </a:lvl1pPr>
          </a:lstStyle>
          <a:p>
            <a:pPr lvl="0"/>
            <a:fld id="{CFE0E4CE-22B1-4C97-BDF6-AA5C11D5AD9C}" type="slidenum">
              <a:t>‹#›</a:t>
            </a:fld>
            <a:endParaRPr lang="en-GB"/>
          </a:p>
        </p:txBody>
      </p:sp>
    </p:spTree>
    <p:extLst>
      <p:ext uri="{BB962C8B-B14F-4D97-AF65-F5344CB8AC3E}">
        <p14:creationId xmlns:p14="http://schemas.microsoft.com/office/powerpoint/2010/main" val="3148115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43">
            <a:extLst>
              <a:ext uri="{FF2B5EF4-FFF2-40B4-BE49-F238E27FC236}">
                <a16:creationId xmlns:a16="http://schemas.microsoft.com/office/drawing/2014/main" id="{FCA3C024-2A60-E6BC-7545-54F810213EA6}"/>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C5BC5CA-8267-C7B9-223B-1F10D577ED0D}"/>
                </a:ext>
              </a:extLst>
            </p:cNvPr>
            <p:cNvCxnSpPr/>
            <p:nvPr/>
          </p:nvCxnSpPr>
          <p:spPr>
            <a:xfrm>
              <a:off x="9371008" y="0"/>
              <a:ext cx="1219207" cy="6858000"/>
            </a:xfrm>
            <a:prstGeom prst="straightConnector1">
              <a:avLst/>
            </a:prstGeom>
            <a:noFill/>
            <a:ln w="9528" cap="rnd">
              <a:solidFill>
                <a:srgbClr val="5FCBEF">
                  <a:alpha val="70000"/>
                </a:srgbClr>
              </a:solidFill>
              <a:prstDash val="solid"/>
            </a:ln>
          </p:spPr>
        </p:cxnSp>
        <p:cxnSp>
          <p:nvCxnSpPr>
            <p:cNvPr id="4" name="Straight Connector 20">
              <a:extLst>
                <a:ext uri="{FF2B5EF4-FFF2-40B4-BE49-F238E27FC236}">
                  <a16:creationId xmlns:a16="http://schemas.microsoft.com/office/drawing/2014/main" id="{A5E75159-8A79-851D-BEED-489FF8D1037B}"/>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ln>
          </p:spPr>
        </p:cxnSp>
        <p:sp>
          <p:nvSpPr>
            <p:cNvPr id="5" name="Rectangle 23">
              <a:extLst>
                <a:ext uri="{FF2B5EF4-FFF2-40B4-BE49-F238E27FC236}">
                  <a16:creationId xmlns:a16="http://schemas.microsoft.com/office/drawing/2014/main" id="{F489140C-61F0-1C29-050E-4E805C30F06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57DCBE31-314F-C4D8-0335-9F112FEE165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6BAE8B01-8765-B8F5-EDBE-3F9FCF5CB322}"/>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BE326841-65A0-B681-B25B-A923A6630D2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17B0E4">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96A6BED2-187F-6573-7CDA-1B88D88DE6C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2E83C3">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A4698C71-1181-1BB2-A109-C97C22B51D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236292">
                <a:alpha val="80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F0CB99BE-F555-324D-F220-E51D2D5F42AA}"/>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A7992D5F-F697-BA0C-5326-382B5978E96E}"/>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70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FABAE14B-C455-F7BA-E538-FC4AECCA1DB4}"/>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EF1425AE-6A29-010B-5DC9-1D14CEF1E13A}"/>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ECF4D33D-A934-58DF-BD16-1045984D3989}"/>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2BE8C1A0-90DC-4534-9CBC-F1A6F8D5D343}" type="datetime1">
              <a:rPr lang="en-GB"/>
              <a:pPr lvl="0"/>
              <a:t>12/03/2023</a:t>
            </a:fld>
            <a:endParaRPr lang="en-GB"/>
          </a:p>
        </p:txBody>
      </p:sp>
      <p:sp>
        <p:nvSpPr>
          <p:cNvPr id="16" name="Footer Placeholder 4">
            <a:extLst>
              <a:ext uri="{FF2B5EF4-FFF2-40B4-BE49-F238E27FC236}">
                <a16:creationId xmlns:a16="http://schemas.microsoft.com/office/drawing/2014/main" id="{86D35088-1042-CE32-EE59-83B0004D1857}"/>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C6609B60-913E-6419-BF2E-34BC3A096864}"/>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5FCBEF"/>
                </a:solidFill>
                <a:uFillTx/>
                <a:latin typeface="Trebuchet MS"/>
              </a:defRPr>
            </a:lvl1pPr>
          </a:lstStyle>
          <a:p>
            <a:pPr lvl="0"/>
            <a:fld id="{2445B82D-E28B-41E2-923B-3C6F93C062F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5FCBE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5FCBEF"/>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5FCBEF"/>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E8A9-52BC-5DD4-7014-3459E67C410F}"/>
              </a:ext>
            </a:extLst>
          </p:cNvPr>
          <p:cNvSpPr txBox="1">
            <a:spLocks noGrp="1"/>
          </p:cNvSpPr>
          <p:nvPr>
            <p:ph type="ctrTitle"/>
          </p:nvPr>
        </p:nvSpPr>
        <p:spPr>
          <a:xfrm>
            <a:off x="772165" y="1617509"/>
            <a:ext cx="8676641" cy="2278849"/>
          </a:xfrm>
        </p:spPr>
        <p:txBody>
          <a:bodyPr anchorCtr="1"/>
          <a:lstStyle/>
          <a:p>
            <a:pPr lvl="0" algn="ctr"/>
            <a:r>
              <a:rPr lang="en-GB" b="1">
                <a:latin typeface="Arial" pitchFamily="34"/>
                <a:cs typeface="Arial" pitchFamily="34"/>
              </a:rPr>
              <a:t>Knowledge and </a:t>
            </a:r>
            <a:br>
              <a:rPr lang="en-GB" b="1">
                <a:latin typeface="Arial" pitchFamily="34"/>
                <a:cs typeface="Arial" pitchFamily="34"/>
              </a:rPr>
            </a:br>
            <a:r>
              <a:rPr lang="en-GB" b="1">
                <a:latin typeface="Arial" pitchFamily="34"/>
                <a:cs typeface="Arial" pitchFamily="34"/>
              </a:rPr>
              <a:t>Information Management Skills </a:t>
            </a:r>
            <a:br>
              <a:rPr lang="en-GB" b="1">
                <a:latin typeface="Arial" pitchFamily="34"/>
                <a:cs typeface="Arial" pitchFamily="34"/>
              </a:rPr>
            </a:br>
            <a:r>
              <a:rPr lang="en-GB" b="1">
                <a:latin typeface="Arial" pitchFamily="34"/>
                <a:cs typeface="Arial" pitchFamily="34"/>
              </a:rPr>
              <a:t>for the Workplace</a:t>
            </a:r>
          </a:p>
        </p:txBody>
      </p:sp>
      <p:sp>
        <p:nvSpPr>
          <p:cNvPr id="3" name="Subtitle 2">
            <a:extLst>
              <a:ext uri="{FF2B5EF4-FFF2-40B4-BE49-F238E27FC236}">
                <a16:creationId xmlns:a16="http://schemas.microsoft.com/office/drawing/2014/main" id="{12C30423-4723-5421-62D9-9C63E382C0F4}"/>
              </a:ext>
            </a:extLst>
          </p:cNvPr>
          <p:cNvSpPr txBox="1">
            <a:spLocks noGrp="1"/>
          </p:cNvSpPr>
          <p:nvPr>
            <p:ph type="subTitle" idx="1"/>
          </p:nvPr>
        </p:nvSpPr>
        <p:spPr>
          <a:xfrm>
            <a:off x="1395310" y="4418673"/>
            <a:ext cx="7766931" cy="1096895"/>
          </a:xfrm>
        </p:spPr>
        <p:txBody>
          <a:bodyPr/>
          <a:lstStyle/>
          <a:p>
            <a:pPr lvl="0">
              <a:lnSpc>
                <a:spcPct val="90000"/>
              </a:lnSpc>
            </a:pPr>
            <a:r>
              <a:rPr lang="en-GB">
                <a:solidFill>
                  <a:srgbClr val="000000"/>
                </a:solidFill>
                <a:latin typeface="Arial Black" pitchFamily="34"/>
              </a:rPr>
              <a:t>Melania Chelu</a:t>
            </a:r>
          </a:p>
          <a:p>
            <a:pPr lvl="0">
              <a:lnSpc>
                <a:spcPct val="90000"/>
              </a:lnSpc>
            </a:pPr>
            <a:r>
              <a:rPr lang="en-GB">
                <a:solidFill>
                  <a:srgbClr val="000000"/>
                </a:solidFill>
                <a:latin typeface="Arial Black" pitchFamily="34"/>
              </a:rPr>
              <a:t>2025193</a:t>
            </a:r>
          </a:p>
          <a:p>
            <a:pPr lvl="0">
              <a:lnSpc>
                <a:spcPct val="90000"/>
              </a:lnSpc>
            </a:pPr>
            <a:r>
              <a:rPr lang="en-GB">
                <a:solidFill>
                  <a:srgbClr val="000000"/>
                </a:solidFill>
                <a:latin typeface="Arial Black" pitchFamily="34"/>
              </a:rPr>
              <a:t>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B1FF6433-1092-23D2-14A1-6881F00042AC}"/>
              </a:ext>
            </a:extLst>
          </p:cNvPr>
          <p:cNvGrpSpPr/>
          <p:nvPr/>
        </p:nvGrpSpPr>
        <p:grpSpPr>
          <a:xfrm>
            <a:off x="0" y="-8467"/>
            <a:ext cx="12192005" cy="6866467"/>
            <a:chOff x="0" y="-8467"/>
            <a:chExt cx="12192005" cy="6866467"/>
          </a:xfrm>
        </p:grpSpPr>
        <p:cxnSp>
          <p:nvCxnSpPr>
            <p:cNvPr id="3" name="Straight Connector 10">
              <a:extLst>
                <a:ext uri="{FF2B5EF4-FFF2-40B4-BE49-F238E27FC236}">
                  <a16:creationId xmlns:a16="http://schemas.microsoft.com/office/drawing/2014/main" id="{ED1F7CA1-F52D-B7D3-3D4C-C22C3D8DD65B}"/>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11">
              <a:extLst>
                <a:ext uri="{FF2B5EF4-FFF2-40B4-BE49-F238E27FC236}">
                  <a16:creationId xmlns:a16="http://schemas.microsoft.com/office/drawing/2014/main" id="{763A2134-BA57-D4FE-BAB3-458643C4C0F5}"/>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75368A87-331F-6F7B-3BB7-FFF053A68AB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DF158997-9B75-3ECB-00FE-E850BCD08A1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7" name="Isosceles Triangle 14">
              <a:extLst>
                <a:ext uri="{FF2B5EF4-FFF2-40B4-BE49-F238E27FC236}">
                  <a16:creationId xmlns:a16="http://schemas.microsoft.com/office/drawing/2014/main" id="{6A0F9FE9-1AA2-D03C-4DF0-DFDF8B55D72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2E83C3">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8F643593-9075-E911-A19F-4F8A1F23B82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236292">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7990344E-1BD5-23F1-C3F6-E3EF742B3098}"/>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9FE0F5">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9DA7BA88-A9D5-313F-B0BA-59B08E4014FE}"/>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5FCBEF">
                <a:alpha val="65000"/>
              </a:srgbClr>
            </a:solidFill>
            <a:ln cap="rnd">
              <a:noFill/>
              <a:prstDash val="solid"/>
            </a:ln>
          </p:spPr>
          <p:txBody>
            <a:bodyPr lIns="0" tIns="0" rIns="0" bIns="0"/>
            <a:lstStyle/>
            <a:p>
              <a:endParaRPr lang="en-GB"/>
            </a:p>
          </p:txBody>
        </p:sp>
        <p:sp>
          <p:nvSpPr>
            <p:cNvPr id="11" name="Isosceles Triangle 18">
              <a:extLst>
                <a:ext uri="{FF2B5EF4-FFF2-40B4-BE49-F238E27FC236}">
                  <a16:creationId xmlns:a16="http://schemas.microsoft.com/office/drawing/2014/main" id="{00A53F3C-4A09-30B9-E76C-6E076B33FFE8}"/>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0000"/>
              </a:srgbClr>
            </a:solidFill>
            <a:ln cap="rnd">
              <a:noFill/>
              <a:prstDash val="solid"/>
            </a:ln>
          </p:spPr>
          <p:txBody>
            <a:bodyPr lIns="0" tIns="0" rIns="0" bIns="0"/>
            <a:lstStyle/>
            <a:p>
              <a:endParaRPr lang="en-GB"/>
            </a:p>
          </p:txBody>
        </p:sp>
        <p:sp>
          <p:nvSpPr>
            <p:cNvPr id="12" name="Isosceles Triangle 19">
              <a:extLst>
                <a:ext uri="{FF2B5EF4-FFF2-40B4-BE49-F238E27FC236}">
                  <a16:creationId xmlns:a16="http://schemas.microsoft.com/office/drawing/2014/main" id="{D053841B-614C-B455-8377-8F5B9EFAFB57}"/>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5000"/>
              </a:srgbClr>
            </a:solidFill>
            <a:ln cap="rnd">
              <a:noFill/>
              <a:prstDash val="solid"/>
            </a:ln>
          </p:spPr>
          <p:txBody>
            <a:bodyPr lIns="0" tIns="0" rIns="0" bIns="0"/>
            <a:lstStyle/>
            <a:p>
              <a:endParaRPr lang="en-GB"/>
            </a:p>
          </p:txBody>
        </p:sp>
      </p:grpSp>
      <p:sp>
        <p:nvSpPr>
          <p:cNvPr id="13" name="Rectangle 21">
            <a:extLst>
              <a:ext uri="{FF2B5EF4-FFF2-40B4-BE49-F238E27FC236}">
                <a16:creationId xmlns:a16="http://schemas.microsoft.com/office/drawing/2014/main" id="{51A356FA-DA8E-9E1D-8DA0-90FEEB69232A}"/>
              </a:ext>
            </a:extLst>
          </p:cNvPr>
          <p:cNvSpPr>
            <a:spLocks noMove="1" noResize="1"/>
          </p:cNvSpPr>
          <p:nvPr/>
        </p:nvSpPr>
        <p:spPr>
          <a:xfrm>
            <a:off x="0" y="0"/>
            <a:ext cx="12188952" cy="6858000"/>
          </a:xfrm>
          <a:prstGeom prst="rect">
            <a:avLst/>
          </a:prstGeom>
          <a:solidFill>
            <a:srgbClr val="2E83C3"/>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grpSp>
        <p:nvGrpSpPr>
          <p:cNvPr id="14" name="Group 23">
            <a:extLst>
              <a:ext uri="{FF2B5EF4-FFF2-40B4-BE49-F238E27FC236}">
                <a16:creationId xmlns:a16="http://schemas.microsoft.com/office/drawing/2014/main" id="{E26FA17B-2908-7920-7D2C-7890D23411F4}"/>
              </a:ext>
            </a:extLst>
          </p:cNvPr>
          <p:cNvGrpSpPr/>
          <p:nvPr/>
        </p:nvGrpSpPr>
        <p:grpSpPr>
          <a:xfrm>
            <a:off x="0" y="-8467"/>
            <a:ext cx="12192005" cy="6866467"/>
            <a:chOff x="0" y="-8467"/>
            <a:chExt cx="12192005" cy="6866467"/>
          </a:xfrm>
        </p:grpSpPr>
        <p:cxnSp>
          <p:nvCxnSpPr>
            <p:cNvPr id="15" name="Straight Connector 24">
              <a:extLst>
                <a:ext uri="{FF2B5EF4-FFF2-40B4-BE49-F238E27FC236}">
                  <a16:creationId xmlns:a16="http://schemas.microsoft.com/office/drawing/2014/main" id="{3F355A16-430B-7FD7-F71C-9B92FC70F75A}"/>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16" name="Rectangle 23">
              <a:extLst>
                <a:ext uri="{FF2B5EF4-FFF2-40B4-BE49-F238E27FC236}">
                  <a16:creationId xmlns:a16="http://schemas.microsoft.com/office/drawing/2014/main" id="{82E7F156-90ED-2696-2A1E-10661E98ACA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0000"/>
              </a:srgbClr>
            </a:solidFill>
            <a:ln cap="rnd">
              <a:noFill/>
              <a:prstDash val="solid"/>
            </a:ln>
          </p:spPr>
          <p:txBody>
            <a:bodyPr lIns="0" tIns="0" rIns="0" bIns="0"/>
            <a:lstStyle/>
            <a:p>
              <a:endParaRPr lang="en-GB"/>
            </a:p>
          </p:txBody>
        </p:sp>
        <p:sp>
          <p:nvSpPr>
            <p:cNvPr id="17" name="Rectangle 25">
              <a:extLst>
                <a:ext uri="{FF2B5EF4-FFF2-40B4-BE49-F238E27FC236}">
                  <a16:creationId xmlns:a16="http://schemas.microsoft.com/office/drawing/2014/main" id="{FCD242D8-2B72-BA6D-DF58-E09274765B9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18" name="Isosceles Triangle 27">
              <a:extLst>
                <a:ext uri="{FF2B5EF4-FFF2-40B4-BE49-F238E27FC236}">
                  <a16:creationId xmlns:a16="http://schemas.microsoft.com/office/drawing/2014/main" id="{3EE9B924-1D16-34C3-D1CF-920FE9EDBB3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2E83C3">
                <a:alpha val="72000"/>
              </a:srgbClr>
            </a:solidFill>
            <a:ln cap="rnd">
              <a:noFill/>
              <a:prstDash val="solid"/>
            </a:ln>
          </p:spPr>
          <p:txBody>
            <a:bodyPr lIns="0" tIns="0" rIns="0" bIns="0"/>
            <a:lstStyle/>
            <a:p>
              <a:endParaRPr lang="en-GB"/>
            </a:p>
          </p:txBody>
        </p:sp>
        <p:sp>
          <p:nvSpPr>
            <p:cNvPr id="19" name="Rectangle 27">
              <a:extLst>
                <a:ext uri="{FF2B5EF4-FFF2-40B4-BE49-F238E27FC236}">
                  <a16:creationId xmlns:a16="http://schemas.microsoft.com/office/drawing/2014/main" id="{79C02591-7CD0-D555-6F10-40E0F8D8E65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236292">
                <a:alpha val="70000"/>
              </a:srgbClr>
            </a:solidFill>
            <a:ln cap="rnd">
              <a:noFill/>
              <a:prstDash val="solid"/>
            </a:ln>
          </p:spPr>
          <p:txBody>
            <a:bodyPr lIns="0" tIns="0" rIns="0" bIns="0"/>
            <a:lstStyle/>
            <a:p>
              <a:endParaRPr lang="en-GB"/>
            </a:p>
          </p:txBody>
        </p:sp>
        <p:sp>
          <p:nvSpPr>
            <p:cNvPr id="20" name="Rectangle 28">
              <a:extLst>
                <a:ext uri="{FF2B5EF4-FFF2-40B4-BE49-F238E27FC236}">
                  <a16:creationId xmlns:a16="http://schemas.microsoft.com/office/drawing/2014/main" id="{25ED288D-C21E-16BC-74EC-EC7DD909B428}"/>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9FE0F5">
                <a:alpha val="70000"/>
              </a:srgbClr>
            </a:solidFill>
            <a:ln cap="rnd">
              <a:noFill/>
              <a:prstDash val="solid"/>
            </a:ln>
          </p:spPr>
          <p:txBody>
            <a:bodyPr lIns="0" tIns="0" rIns="0" bIns="0"/>
            <a:lstStyle/>
            <a:p>
              <a:endParaRPr lang="en-GB"/>
            </a:p>
          </p:txBody>
        </p:sp>
        <p:sp>
          <p:nvSpPr>
            <p:cNvPr id="21" name="Rectangle 29">
              <a:extLst>
                <a:ext uri="{FF2B5EF4-FFF2-40B4-BE49-F238E27FC236}">
                  <a16:creationId xmlns:a16="http://schemas.microsoft.com/office/drawing/2014/main" id="{8E6EF1F0-AE96-A598-5035-6F21738C38EA}"/>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5FCBEF">
                <a:alpha val="65000"/>
              </a:srgbClr>
            </a:solidFill>
            <a:ln cap="rnd">
              <a:noFill/>
              <a:prstDash val="solid"/>
            </a:ln>
          </p:spPr>
          <p:txBody>
            <a:bodyPr lIns="0" tIns="0" rIns="0" bIns="0"/>
            <a:lstStyle/>
            <a:p>
              <a:endParaRPr lang="en-GB"/>
            </a:p>
          </p:txBody>
        </p:sp>
        <p:sp>
          <p:nvSpPr>
            <p:cNvPr id="22" name="Isosceles Triangle 31">
              <a:extLst>
                <a:ext uri="{FF2B5EF4-FFF2-40B4-BE49-F238E27FC236}">
                  <a16:creationId xmlns:a16="http://schemas.microsoft.com/office/drawing/2014/main" id="{1FAB4378-3801-E98B-B7AC-9122FCF5E0AA}"/>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0000"/>
              </a:srgbClr>
            </a:solidFill>
            <a:ln cap="rnd">
              <a:noFill/>
              <a:prstDash val="solid"/>
            </a:ln>
          </p:spPr>
          <p:txBody>
            <a:bodyPr lIns="0" tIns="0" rIns="0" bIns="0"/>
            <a:lstStyle/>
            <a:p>
              <a:endParaRPr lang="en-GB"/>
            </a:p>
          </p:txBody>
        </p:sp>
        <p:sp>
          <p:nvSpPr>
            <p:cNvPr id="23" name="Isosceles Triangle 32">
              <a:extLst>
                <a:ext uri="{FF2B5EF4-FFF2-40B4-BE49-F238E27FC236}">
                  <a16:creationId xmlns:a16="http://schemas.microsoft.com/office/drawing/2014/main" id="{46476C01-7B7B-10B9-A439-C5568C060068}"/>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5000"/>
              </a:srgbClr>
            </a:solidFill>
            <a:ln cap="rnd">
              <a:noFill/>
              <a:prstDash val="solid"/>
            </a:ln>
          </p:spPr>
          <p:txBody>
            <a:bodyPr lIns="0" tIns="0" rIns="0" bIns="0"/>
            <a:lstStyle/>
            <a:p>
              <a:endParaRPr lang="en-GB"/>
            </a:p>
          </p:txBody>
        </p:sp>
      </p:grpSp>
      <p:sp>
        <p:nvSpPr>
          <p:cNvPr id="24" name="Rectangle 34">
            <a:extLst>
              <a:ext uri="{FF2B5EF4-FFF2-40B4-BE49-F238E27FC236}">
                <a16:creationId xmlns:a16="http://schemas.microsoft.com/office/drawing/2014/main" id="{2872E7E1-FAAB-664C-3823-29687D725C48}"/>
              </a:ext>
            </a:extLst>
          </p:cNvPr>
          <p:cNvSpPr>
            <a:spLocks noMove="1" noResize="1"/>
          </p:cNvSpPr>
          <p:nvPr/>
        </p:nvSpPr>
        <p:spPr>
          <a:xfrm>
            <a:off x="477015" y="480060"/>
            <a:ext cx="8301224" cy="5897880"/>
          </a:xfrm>
          <a:prstGeom prst="rect">
            <a:avLst/>
          </a:prstGeom>
          <a:solidFill>
            <a:srgbClr val="FFFFFF"/>
          </a:solidFill>
          <a:ln cap="rnd">
            <a:noFill/>
            <a:prstDash val="solid"/>
          </a:ln>
          <a:effectLst>
            <a:outerShdw dist="17775" dir="5400000" algn="tl">
              <a:srgbClr val="000000">
                <a:alpha val="43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pic>
        <p:nvPicPr>
          <p:cNvPr id="25" name="Content Placeholder 4" descr="Graphical user interface&#10;&#10;Description automatically generated with medium confidence">
            <a:extLst>
              <a:ext uri="{FF2B5EF4-FFF2-40B4-BE49-F238E27FC236}">
                <a16:creationId xmlns:a16="http://schemas.microsoft.com/office/drawing/2014/main" id="{D90BC090-B85C-E586-0BF1-2168BC6B3607}"/>
              </a:ext>
            </a:extLst>
          </p:cNvPr>
          <p:cNvPicPr>
            <a:picLocks noGrp="1" noChangeAspect="1"/>
          </p:cNvPicPr>
          <p:nvPr>
            <p:ph idx="1"/>
          </p:nvPr>
        </p:nvPicPr>
        <p:blipFill>
          <a:blip r:embed="rId2"/>
          <a:stretch>
            <a:fillRect/>
          </a:stretch>
        </p:blipFill>
        <p:spPr>
          <a:xfrm>
            <a:off x="1563889" y="1131990"/>
            <a:ext cx="6128400" cy="4590388"/>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DE1D-D580-E984-C9CB-00067501F789}"/>
              </a:ext>
            </a:extLst>
          </p:cNvPr>
          <p:cNvSpPr txBox="1">
            <a:spLocks noGrp="1"/>
          </p:cNvSpPr>
          <p:nvPr>
            <p:ph type="title"/>
          </p:nvPr>
        </p:nvSpPr>
        <p:spPr/>
        <p:txBody>
          <a:bodyPr/>
          <a:lstStyle/>
          <a:p>
            <a:pPr lvl="0"/>
            <a:r>
              <a:rPr lang="en-GB" sz="4000">
                <a:latin typeface="Arial Black" pitchFamily="34"/>
              </a:rPr>
              <a:t>Introduction</a:t>
            </a:r>
          </a:p>
        </p:txBody>
      </p:sp>
      <p:sp>
        <p:nvSpPr>
          <p:cNvPr id="3" name="Content Placeholder 2">
            <a:extLst>
              <a:ext uri="{FF2B5EF4-FFF2-40B4-BE49-F238E27FC236}">
                <a16:creationId xmlns:a16="http://schemas.microsoft.com/office/drawing/2014/main" id="{4FBC4613-B5E0-2B7E-0D90-D00824A05EA7}"/>
              </a:ext>
            </a:extLst>
          </p:cNvPr>
          <p:cNvSpPr txBox="1">
            <a:spLocks noGrp="1"/>
          </p:cNvSpPr>
          <p:nvPr>
            <p:ph idx="1"/>
          </p:nvPr>
        </p:nvSpPr>
        <p:spPr>
          <a:xfrm>
            <a:off x="370460" y="1595115"/>
            <a:ext cx="8903549" cy="4189415"/>
          </a:xfrm>
        </p:spPr>
        <p:txBody>
          <a:bodyPr/>
          <a:lstStyle/>
          <a:p>
            <a:pPr lvl="0"/>
            <a:r>
              <a:rPr lang="en-GB" sz="2200">
                <a:latin typeface="Arial" pitchFamily="34"/>
                <a:cs typeface="Arial" pitchFamily="34"/>
              </a:rPr>
              <a:t>The presentation objective is to analyse Booking.com's business model with a particular emphasis on its goods, value chain, and knowledge requirements. The goal of the research is to assess the advantages and disadvantages of Booking.com's CRM (customer relationship management) and ERP (enterprise resource planning) systems, as well as how they help the company's various departments make smart decisions. This presentation also outlines the difficulties in implementing these systems and offers suggestions to deal with them and advance organisational knowledge growth. The report's overall goal is to give readers a thorough grasp of how data and technology may be used to improve organisational performance in the online travel sector.</a:t>
            </a:r>
          </a:p>
          <a:p>
            <a:pPr lvl="0"/>
            <a:endParaRPr lang="en-GB" sz="1700">
              <a:latin typeface="Arial Black"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B525A-88CE-6EE1-C577-B140D374D4C3}"/>
              </a:ext>
            </a:extLst>
          </p:cNvPr>
          <p:cNvSpPr txBox="1">
            <a:spLocks noGrp="1"/>
          </p:cNvSpPr>
          <p:nvPr>
            <p:ph type="title"/>
          </p:nvPr>
        </p:nvSpPr>
        <p:spPr>
          <a:xfrm>
            <a:off x="142244" y="15243"/>
            <a:ext cx="7782558" cy="309881"/>
          </a:xfrm>
        </p:spPr>
        <p:txBody>
          <a:bodyPr anchor="ctr">
            <a:noAutofit/>
          </a:bodyPr>
          <a:lstStyle/>
          <a:p>
            <a:pPr lvl="0"/>
            <a:r>
              <a:rPr lang="en-GB"/>
              <a:t> </a:t>
            </a:r>
          </a:p>
        </p:txBody>
      </p:sp>
      <p:sp>
        <p:nvSpPr>
          <p:cNvPr id="3" name="Content Placeholder 2">
            <a:extLst>
              <a:ext uri="{FF2B5EF4-FFF2-40B4-BE49-F238E27FC236}">
                <a16:creationId xmlns:a16="http://schemas.microsoft.com/office/drawing/2014/main" id="{DAD5229B-26F2-F475-D9D7-7D1977B1BC22}"/>
              </a:ext>
            </a:extLst>
          </p:cNvPr>
          <p:cNvSpPr txBox="1">
            <a:spLocks noGrp="1"/>
          </p:cNvSpPr>
          <p:nvPr>
            <p:ph idx="1"/>
          </p:nvPr>
        </p:nvSpPr>
        <p:spPr>
          <a:xfrm>
            <a:off x="458004" y="558798"/>
            <a:ext cx="5495763" cy="6045198"/>
          </a:xfrm>
        </p:spPr>
        <p:txBody>
          <a:bodyPr>
            <a:noAutofit/>
          </a:bodyPr>
          <a:lstStyle/>
          <a:p>
            <a:pPr marL="0" lvl="0" indent="0">
              <a:buNone/>
            </a:pPr>
            <a:r>
              <a:rPr lang="en-GB" sz="2000">
                <a:solidFill>
                  <a:srgbClr val="000000"/>
                </a:solidFill>
                <a:latin typeface="Arial" pitchFamily="34"/>
                <a:cs typeface="Arial" pitchFamily="34"/>
              </a:rPr>
              <a:t>Users can book a variety of lodging options, including hotels, apartments, resorts, and villas, through the international online travel agency Booking.com. It bases its price on commissions, charging hotels a fee for each reservation made through its website. The company's value proposition is its ability to offer a broad selection of accommodations at competitive prices, and it has over 28 million listings available on its website. Booking.com makes considerable investments in technology, user interface, and user experience to make it easier for guests to find and easily book their rooms. Its value chain includes establishing and maintaining connections with hotel providers, luring and keeping customers through marketing and user experience, and providing customer service throughout the booking process(Ballou,2004).</a:t>
            </a:r>
          </a:p>
          <a:p>
            <a:pPr lvl="0"/>
            <a:endParaRPr lang="en-GB" sz="2000"/>
          </a:p>
        </p:txBody>
      </p:sp>
      <p:pic>
        <p:nvPicPr>
          <p:cNvPr id="4" name="Picture 7">
            <a:extLst>
              <a:ext uri="{FF2B5EF4-FFF2-40B4-BE49-F238E27FC236}">
                <a16:creationId xmlns:a16="http://schemas.microsoft.com/office/drawing/2014/main" id="{60EA0347-BF27-240B-EEE2-E40FE67A6238}"/>
              </a:ext>
            </a:extLst>
          </p:cNvPr>
          <p:cNvPicPr>
            <a:picLocks noChangeAspect="1"/>
          </p:cNvPicPr>
          <p:nvPr/>
        </p:nvPicPr>
        <p:blipFill>
          <a:blip r:embed="rId2"/>
          <a:stretch>
            <a:fillRect/>
          </a:stretch>
        </p:blipFill>
        <p:spPr>
          <a:xfrm>
            <a:off x="5842659" y="254002"/>
            <a:ext cx="6141156" cy="2763517"/>
          </a:xfrm>
          <a:prstGeom prst="rect">
            <a:avLst/>
          </a:prstGeom>
          <a:noFill/>
          <a:ln cap="rnd">
            <a:noFill/>
          </a:ln>
        </p:spPr>
      </p:pic>
      <p:pic>
        <p:nvPicPr>
          <p:cNvPr id="5" name="Picture 6">
            <a:extLst>
              <a:ext uri="{FF2B5EF4-FFF2-40B4-BE49-F238E27FC236}">
                <a16:creationId xmlns:a16="http://schemas.microsoft.com/office/drawing/2014/main" id="{DB05AF8A-CEBD-5C11-6E1D-FA4B69666E80}"/>
              </a:ext>
            </a:extLst>
          </p:cNvPr>
          <p:cNvPicPr>
            <a:picLocks noChangeAspect="1"/>
          </p:cNvPicPr>
          <p:nvPr/>
        </p:nvPicPr>
        <p:blipFill>
          <a:blip r:embed="rId3"/>
          <a:stretch>
            <a:fillRect/>
          </a:stretch>
        </p:blipFill>
        <p:spPr>
          <a:xfrm>
            <a:off x="5953758" y="3717849"/>
            <a:ext cx="6141156" cy="2763517"/>
          </a:xfrm>
          <a:prstGeom prst="rect">
            <a:avLst/>
          </a:prstGeom>
          <a:no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DC381300-D841-AB36-AC12-D5C287C5084C}"/>
              </a:ext>
            </a:extLst>
          </p:cNvPr>
          <p:cNvGrpSpPr/>
          <p:nvPr/>
        </p:nvGrpSpPr>
        <p:grpSpPr>
          <a:xfrm>
            <a:off x="0" y="-8467"/>
            <a:ext cx="12192005" cy="6866467"/>
            <a:chOff x="0" y="-8467"/>
            <a:chExt cx="12192005" cy="6866467"/>
          </a:xfrm>
        </p:grpSpPr>
        <p:sp>
          <p:nvSpPr>
            <p:cNvPr id="3" name="Freeform 14">
              <a:extLst>
                <a:ext uri="{FF2B5EF4-FFF2-40B4-BE49-F238E27FC236}">
                  <a16:creationId xmlns:a16="http://schemas.microsoft.com/office/drawing/2014/main" id="{096EC5BC-9C79-9CC8-E176-3D32A6D12DDE}"/>
                </a:ext>
              </a:extLst>
            </p:cNvPr>
            <p:cNvSpPr/>
            <p:nvPr/>
          </p:nvSpPr>
          <p:spPr>
            <a:xfrm>
              <a:off x="0" y="-7863"/>
              <a:ext cx="863595" cy="5698065"/>
            </a:xfrm>
            <a:custGeom>
              <a:avLst/>
              <a:gdLst>
                <a:gd name="f0" fmla="val w"/>
                <a:gd name="f1" fmla="val h"/>
                <a:gd name="f2" fmla="val 0"/>
                <a:gd name="f3" fmla="val 863600"/>
                <a:gd name="f4" fmla="val 5698067"/>
                <a:gd name="f5" fmla="val 8467"/>
                <a:gd name="f6" fmla="val 16934"/>
                <a:gd name="f7" fmla="*/ f0 1 863600"/>
                <a:gd name="f8" fmla="*/ f1 1 5698067"/>
                <a:gd name="f9" fmla="val f2"/>
                <a:gd name="f10" fmla="val f3"/>
                <a:gd name="f11" fmla="val f4"/>
                <a:gd name="f12" fmla="+- f11 0 f9"/>
                <a:gd name="f13" fmla="+- f10 0 f9"/>
                <a:gd name="f14" fmla="*/ f13 1 863600"/>
                <a:gd name="f15" fmla="*/ f12 1 56980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863600" h="5698067">
                  <a:moveTo>
                    <a:pt x="f2" y="f5"/>
                  </a:moveTo>
                  <a:lnTo>
                    <a:pt x="f3" y="f2"/>
                  </a:lnTo>
                  <a:lnTo>
                    <a:pt x="f3" y="f6"/>
                  </a:lnTo>
                  <a:lnTo>
                    <a:pt x="f2" y="f4"/>
                  </a:lnTo>
                  <a:lnTo>
                    <a:pt x="f2" y="f5"/>
                  </a:lnTo>
                  <a:close/>
                </a:path>
              </a:pathLst>
            </a:custGeom>
            <a:solidFill>
              <a:srgbClr val="5FCBEF">
                <a:alpha val="70000"/>
              </a:srgbClr>
            </a:solidFill>
            <a:ln cap="rnd">
              <a:noFill/>
              <a:prstDash val="solid"/>
            </a:ln>
          </p:spPr>
          <p:txBody>
            <a:bodyPr lIns="0" tIns="0" rIns="0" bIns="0"/>
            <a:lstStyle/>
            <a:p>
              <a:endParaRPr lang="en-GB"/>
            </a:p>
          </p:txBody>
        </p:sp>
        <p:cxnSp>
          <p:nvCxnSpPr>
            <p:cNvPr id="4" name="Straight Connector 9">
              <a:extLst>
                <a:ext uri="{FF2B5EF4-FFF2-40B4-BE49-F238E27FC236}">
                  <a16:creationId xmlns:a16="http://schemas.microsoft.com/office/drawing/2014/main" id="{4570454F-A01A-3CC9-3A7F-B8A4FBFD231D}"/>
                </a:ext>
              </a:extLst>
            </p:cNvPr>
            <p:cNvCxnSpPr/>
            <p:nvPr/>
          </p:nvCxnSpPr>
          <p:spPr>
            <a:xfrm>
              <a:off x="9371008" y="0"/>
              <a:ext cx="1219207" cy="6858000"/>
            </a:xfrm>
            <a:prstGeom prst="straightConnector1">
              <a:avLst/>
            </a:prstGeom>
            <a:noFill/>
            <a:ln w="9528" cap="rnd">
              <a:solidFill>
                <a:srgbClr val="5FCBEF">
                  <a:alpha val="70000"/>
                </a:srgbClr>
              </a:solidFill>
              <a:prstDash val="solid"/>
            </a:ln>
          </p:spPr>
        </p:cxnSp>
        <p:cxnSp>
          <p:nvCxnSpPr>
            <p:cNvPr id="5" name="Straight Connector 10">
              <a:extLst>
                <a:ext uri="{FF2B5EF4-FFF2-40B4-BE49-F238E27FC236}">
                  <a16:creationId xmlns:a16="http://schemas.microsoft.com/office/drawing/2014/main" id="{30AE5140-A8A7-63F8-7BCF-0BA61BEF71EA}"/>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ln>
          </p:spPr>
        </p:cxnSp>
        <p:sp>
          <p:nvSpPr>
            <p:cNvPr id="6" name="Rectangle 23">
              <a:extLst>
                <a:ext uri="{FF2B5EF4-FFF2-40B4-BE49-F238E27FC236}">
                  <a16:creationId xmlns:a16="http://schemas.microsoft.com/office/drawing/2014/main" id="{BDCF3BCC-726B-A51A-F8F8-EB8ADF276D1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6000"/>
              </a:srgbClr>
            </a:solidFill>
            <a:ln cap="rnd">
              <a:noFill/>
              <a:prstDash val="solid"/>
            </a:ln>
          </p:spPr>
          <p:txBody>
            <a:bodyPr lIns="0" tIns="0" rIns="0" bIns="0"/>
            <a:lstStyle/>
            <a:p>
              <a:endParaRPr lang="en-GB"/>
            </a:p>
          </p:txBody>
        </p:sp>
        <p:sp>
          <p:nvSpPr>
            <p:cNvPr id="7" name="Rectangle 25">
              <a:extLst>
                <a:ext uri="{FF2B5EF4-FFF2-40B4-BE49-F238E27FC236}">
                  <a16:creationId xmlns:a16="http://schemas.microsoft.com/office/drawing/2014/main" id="{88CCCE7E-4332-5308-9D13-684B6F3AC03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8" name="Isosceles Triangle 13">
              <a:extLst>
                <a:ext uri="{FF2B5EF4-FFF2-40B4-BE49-F238E27FC236}">
                  <a16:creationId xmlns:a16="http://schemas.microsoft.com/office/drawing/2014/main" id="{37398C42-5780-A596-1137-6AA5C19CE262}"/>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9" name="Rectangle 27">
              <a:extLst>
                <a:ext uri="{FF2B5EF4-FFF2-40B4-BE49-F238E27FC236}">
                  <a16:creationId xmlns:a16="http://schemas.microsoft.com/office/drawing/2014/main" id="{CFC68E83-A2C1-92E9-4163-555459AB797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17B0E4">
                <a:alpha val="50000"/>
              </a:srgbClr>
            </a:solidFill>
            <a:ln cap="rnd">
              <a:noFill/>
              <a:prstDash val="solid"/>
            </a:ln>
          </p:spPr>
          <p:txBody>
            <a:bodyPr lIns="0" tIns="0" rIns="0" bIns="0"/>
            <a:lstStyle/>
            <a:p>
              <a:endParaRPr lang="en-GB"/>
            </a:p>
          </p:txBody>
        </p:sp>
        <p:sp>
          <p:nvSpPr>
            <p:cNvPr id="10" name="Rectangle 28">
              <a:extLst>
                <a:ext uri="{FF2B5EF4-FFF2-40B4-BE49-F238E27FC236}">
                  <a16:creationId xmlns:a16="http://schemas.microsoft.com/office/drawing/2014/main" id="{4D22BE71-A196-BAEF-C672-CEC5B8AFCF9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2E83C3">
                <a:alpha val="70000"/>
              </a:srgbClr>
            </a:solidFill>
            <a:ln cap="rnd">
              <a:noFill/>
              <a:prstDash val="solid"/>
            </a:ln>
          </p:spPr>
          <p:txBody>
            <a:bodyPr lIns="0" tIns="0" rIns="0" bIns="0"/>
            <a:lstStyle/>
            <a:p>
              <a:endParaRPr lang="en-GB"/>
            </a:p>
          </p:txBody>
        </p:sp>
        <p:sp>
          <p:nvSpPr>
            <p:cNvPr id="11" name="Rectangle 29">
              <a:extLst>
                <a:ext uri="{FF2B5EF4-FFF2-40B4-BE49-F238E27FC236}">
                  <a16:creationId xmlns:a16="http://schemas.microsoft.com/office/drawing/2014/main" id="{871D6825-669D-C8E4-2FE5-2CB0A25E78A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236292">
                <a:alpha val="80000"/>
              </a:srgbClr>
            </a:solidFill>
            <a:ln cap="rnd">
              <a:noFill/>
              <a:prstDash val="solid"/>
            </a:ln>
          </p:spPr>
          <p:txBody>
            <a:bodyPr lIns="0" tIns="0" rIns="0" bIns="0"/>
            <a:lstStyle/>
            <a:p>
              <a:endParaRPr lang="en-GB"/>
            </a:p>
          </p:txBody>
        </p:sp>
        <p:sp>
          <p:nvSpPr>
            <p:cNvPr id="12" name="Isosceles Triangle 17">
              <a:extLst>
                <a:ext uri="{FF2B5EF4-FFF2-40B4-BE49-F238E27FC236}">
                  <a16:creationId xmlns:a16="http://schemas.microsoft.com/office/drawing/2014/main" id="{8BF2BB1E-39AC-1959-702B-FE0FCC136560}"/>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grpSp>
      <p:sp>
        <p:nvSpPr>
          <p:cNvPr id="13" name="Rectangle 19">
            <a:extLst>
              <a:ext uri="{FF2B5EF4-FFF2-40B4-BE49-F238E27FC236}">
                <a16:creationId xmlns:a16="http://schemas.microsoft.com/office/drawing/2014/main" id="{6A70E124-F95F-0E69-A35C-09581819BE5E}"/>
              </a:ext>
            </a:extLst>
          </p:cNvPr>
          <p:cNvSpPr>
            <a:spLocks noMove="1" noResize="1"/>
          </p:cNvSpPr>
          <p:nvPr/>
        </p:nvSpPr>
        <p:spPr>
          <a:xfrm>
            <a:off x="0" y="0"/>
            <a:ext cx="12191996" cy="6858000"/>
          </a:xfrm>
          <a:prstGeom prst="rect">
            <a:avLst/>
          </a:pr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grpSp>
        <p:nvGrpSpPr>
          <p:cNvPr id="14" name="Group 21">
            <a:extLst>
              <a:ext uri="{FF2B5EF4-FFF2-40B4-BE49-F238E27FC236}">
                <a16:creationId xmlns:a16="http://schemas.microsoft.com/office/drawing/2014/main" id="{284E9FE9-FCB7-9553-8522-FFFC03F52CD9}"/>
              </a:ext>
            </a:extLst>
          </p:cNvPr>
          <p:cNvGrpSpPr/>
          <p:nvPr/>
        </p:nvGrpSpPr>
        <p:grpSpPr>
          <a:xfrm>
            <a:off x="4267230" y="-8467"/>
            <a:ext cx="4763558" cy="6866467"/>
            <a:chOff x="4267230" y="-8467"/>
            <a:chExt cx="4763558" cy="6866467"/>
          </a:xfrm>
        </p:grpSpPr>
        <p:cxnSp>
          <p:nvCxnSpPr>
            <p:cNvPr id="15" name="Straight Connector 22">
              <a:extLst>
                <a:ext uri="{FF2B5EF4-FFF2-40B4-BE49-F238E27FC236}">
                  <a16:creationId xmlns:a16="http://schemas.microsoft.com/office/drawing/2014/main" id="{DE15FBF8-17F9-843D-C549-E9EB1F3D0E26}"/>
                </a:ext>
              </a:extLst>
            </p:cNvPr>
            <p:cNvCxnSpPr/>
            <p:nvPr/>
          </p:nvCxnSpPr>
          <p:spPr>
            <a:xfrm>
              <a:off x="5648358" y="0"/>
              <a:ext cx="1219197" cy="6858000"/>
            </a:xfrm>
            <a:prstGeom prst="straightConnector1">
              <a:avLst/>
            </a:prstGeom>
            <a:noFill/>
            <a:ln w="9528" cap="rnd">
              <a:solidFill>
                <a:srgbClr val="17B0E4"/>
              </a:solidFill>
              <a:prstDash val="solid"/>
            </a:ln>
          </p:spPr>
        </p:cxnSp>
        <p:cxnSp>
          <p:nvCxnSpPr>
            <p:cNvPr id="16" name="Straight Connector 23">
              <a:extLst>
                <a:ext uri="{FF2B5EF4-FFF2-40B4-BE49-F238E27FC236}">
                  <a16:creationId xmlns:a16="http://schemas.microsoft.com/office/drawing/2014/main" id="{AF5CBE0C-B13B-5182-3837-8B6C6E29F332}"/>
                </a:ext>
              </a:extLst>
            </p:cNvPr>
            <p:cNvCxnSpPr/>
            <p:nvPr/>
          </p:nvCxnSpPr>
          <p:spPr>
            <a:xfrm flipH="1">
              <a:off x="4267230" y="3681410"/>
              <a:ext cx="4763558" cy="3176590"/>
            </a:xfrm>
            <a:prstGeom prst="straightConnector1">
              <a:avLst/>
            </a:prstGeom>
            <a:noFill/>
            <a:ln w="9528" cap="rnd">
              <a:solidFill>
                <a:srgbClr val="7F7F7F">
                  <a:alpha val="80000"/>
                </a:srgbClr>
              </a:solidFill>
              <a:prstDash val="solid"/>
            </a:ln>
          </p:spPr>
        </p:cxnSp>
        <p:sp>
          <p:nvSpPr>
            <p:cNvPr id="17" name="Rectangle 23">
              <a:extLst>
                <a:ext uri="{FF2B5EF4-FFF2-40B4-BE49-F238E27FC236}">
                  <a16:creationId xmlns:a16="http://schemas.microsoft.com/office/drawing/2014/main" id="{A8A98F2A-E1BC-82B2-9383-2568944FCCDD}"/>
                </a:ext>
              </a:extLst>
            </p:cNvPr>
            <p:cNvSpPr/>
            <p:nvPr/>
          </p:nvSpPr>
          <p:spPr>
            <a:xfrm>
              <a:off x="5458821"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0000"/>
              </a:srgbClr>
            </a:solidFill>
            <a:ln cap="rnd">
              <a:noFill/>
              <a:prstDash val="solid"/>
            </a:ln>
          </p:spPr>
          <p:txBody>
            <a:bodyPr lIns="0" tIns="0" rIns="0" bIns="0"/>
            <a:lstStyle/>
            <a:p>
              <a:endParaRPr lang="en-GB"/>
            </a:p>
          </p:txBody>
        </p:sp>
        <p:sp>
          <p:nvSpPr>
            <p:cNvPr id="18" name="Rectangle 25">
              <a:extLst>
                <a:ext uri="{FF2B5EF4-FFF2-40B4-BE49-F238E27FC236}">
                  <a16:creationId xmlns:a16="http://schemas.microsoft.com/office/drawing/2014/main" id="{1047C200-43B9-3F08-459B-CA596684E9E8}"/>
                </a:ext>
              </a:extLst>
            </p:cNvPr>
            <p:cNvSpPr/>
            <p:nvPr/>
          </p:nvSpPr>
          <p:spPr>
            <a:xfrm>
              <a:off x="588078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19" name="Isosceles Triangle 26">
              <a:extLst>
                <a:ext uri="{FF2B5EF4-FFF2-40B4-BE49-F238E27FC236}">
                  <a16:creationId xmlns:a16="http://schemas.microsoft.com/office/drawing/2014/main" id="{B15D573C-8558-CD0E-1EDD-5DDCE2A76694}"/>
                </a:ext>
              </a:extLst>
            </p:cNvPr>
            <p:cNvSpPr/>
            <p:nvPr/>
          </p:nvSpPr>
          <p:spPr>
            <a:xfrm>
              <a:off x="5209675"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2E83C3">
                <a:alpha val="72000"/>
              </a:srgbClr>
            </a:solidFill>
            <a:ln cap="rnd">
              <a:noFill/>
              <a:prstDash val="solid"/>
            </a:ln>
          </p:spPr>
          <p:txBody>
            <a:bodyPr lIns="0" tIns="0" rIns="0" bIns="0"/>
            <a:lstStyle/>
            <a:p>
              <a:endParaRPr lang="en-GB"/>
            </a:p>
          </p:txBody>
        </p:sp>
        <p:sp>
          <p:nvSpPr>
            <p:cNvPr id="20" name="Rectangle 27">
              <a:extLst>
                <a:ext uri="{FF2B5EF4-FFF2-40B4-BE49-F238E27FC236}">
                  <a16:creationId xmlns:a16="http://schemas.microsoft.com/office/drawing/2014/main" id="{0ECA209E-2183-3E2C-8435-70A89E44CDBF}"/>
                </a:ext>
              </a:extLst>
            </p:cNvPr>
            <p:cNvSpPr/>
            <p:nvPr/>
          </p:nvSpPr>
          <p:spPr>
            <a:xfrm>
              <a:off x="561184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236292">
                <a:alpha val="70000"/>
              </a:srgbClr>
            </a:solidFill>
            <a:ln cap="rnd">
              <a:noFill/>
              <a:prstDash val="solid"/>
            </a:ln>
          </p:spPr>
          <p:txBody>
            <a:bodyPr lIns="0" tIns="0" rIns="0" bIns="0"/>
            <a:lstStyle/>
            <a:p>
              <a:endParaRPr lang="en-GB"/>
            </a:p>
          </p:txBody>
        </p:sp>
        <p:sp>
          <p:nvSpPr>
            <p:cNvPr id="21" name="Isosceles Triangle 28">
              <a:extLst>
                <a:ext uri="{FF2B5EF4-FFF2-40B4-BE49-F238E27FC236}">
                  <a16:creationId xmlns:a16="http://schemas.microsoft.com/office/drawing/2014/main" id="{D1F729B2-F7D0-D567-DD76-BCFBF4ECB80D}"/>
                </a:ext>
              </a:extLst>
            </p:cNvPr>
            <p:cNvSpPr/>
            <p:nvPr/>
          </p:nvSpPr>
          <p:spPr>
            <a:xfrm>
              <a:off x="664900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0000"/>
              </a:srgbClr>
            </a:solidFill>
            <a:ln cap="rnd">
              <a:noFill/>
              <a:prstDash val="solid"/>
            </a:ln>
          </p:spPr>
          <p:txBody>
            <a:bodyPr lIns="0" tIns="0" rIns="0" bIns="0"/>
            <a:lstStyle/>
            <a:p>
              <a:endParaRPr lang="en-GB"/>
            </a:p>
          </p:txBody>
        </p:sp>
      </p:grpSp>
      <p:sp>
        <p:nvSpPr>
          <p:cNvPr id="22" name="Freeform: Shape 30">
            <a:extLst>
              <a:ext uri="{FF2B5EF4-FFF2-40B4-BE49-F238E27FC236}">
                <a16:creationId xmlns:a16="http://schemas.microsoft.com/office/drawing/2014/main" id="{68D7ACAE-AC14-8BB1-877D-FD64B0E769CA}"/>
              </a:ext>
            </a:extLst>
          </p:cNvPr>
          <p:cNvSpPr>
            <a:spLocks noMove="1" noResize="1"/>
          </p:cNvSpPr>
          <p:nvPr/>
        </p:nvSpPr>
        <p:spPr>
          <a:xfrm>
            <a:off x="7136498" y="-8467"/>
            <a:ext cx="5074929" cy="6866467"/>
          </a:xfrm>
          <a:custGeom>
            <a:avLst/>
            <a:gdLst>
              <a:gd name="f0" fmla="val 10800000"/>
              <a:gd name="f1" fmla="val 5400000"/>
              <a:gd name="f2" fmla="val 180"/>
              <a:gd name="f3" fmla="val w"/>
              <a:gd name="f4" fmla="val h"/>
              <a:gd name="f5" fmla="val 0"/>
              <a:gd name="f6" fmla="val 5074930"/>
              <a:gd name="f7" fmla="val 6858000"/>
              <a:gd name="f8" fmla="val 1249825"/>
              <a:gd name="f9" fmla="val 8457"/>
              <a:gd name="f10" fmla="val 1109383"/>
              <a:gd name="f11" fmla="+- 0 0 -90"/>
              <a:gd name="f12" fmla="*/ f3 1 5074930"/>
              <a:gd name="f13" fmla="*/ f4 1 6858000"/>
              <a:gd name="f14" fmla="val f5"/>
              <a:gd name="f15" fmla="val f6"/>
              <a:gd name="f16" fmla="val f7"/>
              <a:gd name="f17" fmla="*/ f11 f0 1"/>
              <a:gd name="f18" fmla="+- f16 0 f14"/>
              <a:gd name="f19" fmla="+- f15 0 f14"/>
              <a:gd name="f20" fmla="*/ f17 1 f2"/>
              <a:gd name="f21" fmla="*/ f19 1 5074930"/>
              <a:gd name="f22" fmla="*/ f18 1 6858000"/>
              <a:gd name="f23" fmla="*/ 0 f19 1"/>
              <a:gd name="f24" fmla="*/ 0 f18 1"/>
              <a:gd name="f25" fmla="*/ 1249825 f19 1"/>
              <a:gd name="f26" fmla="*/ 8457 f18 1"/>
              <a:gd name="f27" fmla="*/ 5074930 f19 1"/>
              <a:gd name="f28" fmla="*/ 6858000 f18 1"/>
              <a:gd name="f29" fmla="*/ 1109383 f19 1"/>
              <a:gd name="f30" fmla="+- f20 0 f1"/>
              <a:gd name="f31" fmla="*/ f23 1 5074930"/>
              <a:gd name="f32" fmla="*/ f24 1 6858000"/>
              <a:gd name="f33" fmla="*/ f25 1 5074930"/>
              <a:gd name="f34" fmla="*/ f26 1 6858000"/>
              <a:gd name="f35" fmla="*/ f27 1 5074930"/>
              <a:gd name="f36" fmla="*/ f28 1 6858000"/>
              <a:gd name="f37" fmla="*/ f29 1 5074930"/>
              <a:gd name="f38" fmla="*/ f14 1 f21"/>
              <a:gd name="f39" fmla="*/ f15 1 f21"/>
              <a:gd name="f40" fmla="*/ f14 1 f22"/>
              <a:gd name="f41" fmla="*/ f16 1 f22"/>
              <a:gd name="f42" fmla="*/ f31 1 f21"/>
              <a:gd name="f43" fmla="*/ f32 1 f22"/>
              <a:gd name="f44" fmla="*/ f33 1 f21"/>
              <a:gd name="f45" fmla="*/ f34 1 f22"/>
              <a:gd name="f46" fmla="*/ f35 1 f21"/>
              <a:gd name="f47" fmla="*/ f36 1 f22"/>
              <a:gd name="f48" fmla="*/ f37 1 f21"/>
              <a:gd name="f49" fmla="*/ f38 f12 1"/>
              <a:gd name="f50" fmla="*/ f39 f12 1"/>
              <a:gd name="f51" fmla="*/ f41 f13 1"/>
              <a:gd name="f52" fmla="*/ f40 f13 1"/>
              <a:gd name="f53" fmla="*/ f42 f12 1"/>
              <a:gd name="f54" fmla="*/ f43 f13 1"/>
              <a:gd name="f55" fmla="*/ f44 f12 1"/>
              <a:gd name="f56" fmla="*/ f45 f13 1"/>
              <a:gd name="f57" fmla="*/ f46 f12 1"/>
              <a:gd name="f58" fmla="*/ f47 f13 1"/>
              <a:gd name="f59" fmla="*/ f48 f12 1"/>
            </a:gdLst>
            <a:ahLst/>
            <a:cxnLst>
              <a:cxn ang="3cd4">
                <a:pos x="hc" y="t"/>
              </a:cxn>
              <a:cxn ang="0">
                <a:pos x="r" y="vc"/>
              </a:cxn>
              <a:cxn ang="cd4">
                <a:pos x="hc" y="b"/>
              </a:cxn>
              <a:cxn ang="cd2">
                <a:pos x="l" y="vc"/>
              </a:cxn>
              <a:cxn ang="f30">
                <a:pos x="f53" y="f54"/>
              </a:cxn>
              <a:cxn ang="f30">
                <a:pos x="f55" y="f54"/>
              </a:cxn>
              <a:cxn ang="f30">
                <a:pos x="f55" y="f56"/>
              </a:cxn>
              <a:cxn ang="f30">
                <a:pos x="f57" y="f56"/>
              </a:cxn>
              <a:cxn ang="f30">
                <a:pos x="f57" y="f58"/>
              </a:cxn>
              <a:cxn ang="f30">
                <a:pos x="f55" y="f58"/>
              </a:cxn>
              <a:cxn ang="f30">
                <a:pos x="f59" y="f58"/>
              </a:cxn>
            </a:cxnLst>
            <a:rect l="f49" t="f52" r="f50" b="f51"/>
            <a:pathLst>
              <a:path w="5074930" h="6858000">
                <a:moveTo>
                  <a:pt x="f5" y="f5"/>
                </a:moveTo>
                <a:lnTo>
                  <a:pt x="f8" y="f5"/>
                </a:lnTo>
                <a:lnTo>
                  <a:pt x="f8" y="f9"/>
                </a:lnTo>
                <a:lnTo>
                  <a:pt x="f6" y="f9"/>
                </a:lnTo>
                <a:lnTo>
                  <a:pt x="f6" y="f7"/>
                </a:lnTo>
                <a:lnTo>
                  <a:pt x="f8" y="f7"/>
                </a:lnTo>
                <a:lnTo>
                  <a:pt x="f10" y="f7"/>
                </a:lnTo>
                <a:close/>
              </a:path>
            </a:pathLst>
          </a:custGeom>
          <a:solidFill>
            <a:srgbClr val="236292"/>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23" name="Title 1">
            <a:extLst>
              <a:ext uri="{FF2B5EF4-FFF2-40B4-BE49-F238E27FC236}">
                <a16:creationId xmlns:a16="http://schemas.microsoft.com/office/drawing/2014/main" id="{2662AE7E-FE91-9460-0BAE-BE19AE32D2F7}"/>
              </a:ext>
            </a:extLst>
          </p:cNvPr>
          <p:cNvSpPr txBox="1">
            <a:spLocks noGrp="1"/>
          </p:cNvSpPr>
          <p:nvPr>
            <p:ph type="title"/>
          </p:nvPr>
        </p:nvSpPr>
        <p:spPr>
          <a:xfrm>
            <a:off x="214454" y="2034540"/>
            <a:ext cx="9238155" cy="3176589"/>
          </a:xfrm>
        </p:spPr>
        <p:txBody>
          <a:bodyPr anchor="ctr"/>
          <a:lstStyle/>
          <a:p>
            <a:pPr lvl="0"/>
            <a:r>
              <a:rPr lang="en-GB" sz="2800">
                <a:latin typeface="Arial" pitchFamily="34"/>
                <a:cs typeface="Arial" pitchFamily="34"/>
              </a:rPr>
              <a:t>Knowledge required for Booking.com</a:t>
            </a:r>
            <a:br>
              <a:rPr lang="en-GB" sz="2800">
                <a:latin typeface="Arial" pitchFamily="34"/>
                <a:cs typeface="Arial" pitchFamily="34"/>
              </a:rPr>
            </a:br>
            <a:br>
              <a:rPr lang="en-GB" sz="2800">
                <a:latin typeface="Arial" pitchFamily="34"/>
                <a:cs typeface="Arial" pitchFamily="34"/>
              </a:rPr>
            </a:br>
            <a:br>
              <a:rPr lang="en-GB" sz="2800">
                <a:latin typeface="Arial" pitchFamily="34"/>
                <a:cs typeface="Arial" pitchFamily="34"/>
              </a:rPr>
            </a:b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Both explicit and tacit knowledge are necessary for Booking.com to </a:t>
            </a: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operate successfully. </a:t>
            </a:r>
            <a:br>
              <a:rPr lang="en-GB" sz="2000">
                <a:solidFill>
                  <a:srgbClr val="000000"/>
                </a:solidFill>
                <a:latin typeface="Arial" pitchFamily="34"/>
                <a:cs typeface="Arial" pitchFamily="34"/>
              </a:rPr>
            </a:br>
            <a:br>
              <a:rPr lang="en-GB" sz="2000">
                <a:solidFill>
                  <a:srgbClr val="000000"/>
                </a:solidFill>
                <a:latin typeface="Arial" pitchFamily="34"/>
                <a:cs typeface="Arial" pitchFamily="34"/>
              </a:rPr>
            </a:b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Knowledge that has been formalised and codified, such as facts, laws, regulations, and manuals, </a:t>
            </a: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is referred to as explicit knowledge ( Booking Holdings Inc,2021)</a:t>
            </a:r>
            <a:br>
              <a:rPr lang="en-GB" sz="2000">
                <a:solidFill>
                  <a:srgbClr val="000000"/>
                </a:solidFill>
                <a:latin typeface="Arial" pitchFamily="34"/>
                <a:cs typeface="Arial" pitchFamily="34"/>
              </a:rPr>
            </a:br>
            <a:br>
              <a:rPr lang="en-GB" sz="2000">
                <a:solidFill>
                  <a:srgbClr val="000000"/>
                </a:solidFill>
                <a:latin typeface="Arial" pitchFamily="34"/>
                <a:cs typeface="Arial" pitchFamily="34"/>
              </a:rPr>
            </a:b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Contrarily, tacit knowledge refers to unofficial information picked up </a:t>
            </a: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via personal experience and social interactions. ( Booking Holdings Inc,2021)</a:t>
            </a: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This includes knowledge of the travel industry, an awareness of </a:t>
            </a:r>
            <a:br>
              <a:rPr lang="en-GB" sz="2000">
                <a:solidFill>
                  <a:srgbClr val="000000"/>
                </a:solidFill>
                <a:latin typeface="Arial" pitchFamily="34"/>
                <a:cs typeface="Arial" pitchFamily="34"/>
              </a:rPr>
            </a:br>
            <a:r>
              <a:rPr lang="en-GB" sz="2000">
                <a:solidFill>
                  <a:srgbClr val="000000"/>
                </a:solidFill>
                <a:latin typeface="Arial" pitchFamily="34"/>
                <a:cs typeface="Arial" pitchFamily="34"/>
              </a:rPr>
              <a:t>cultural variances, and customer service skills.  ( Booking Holdings Inc,2021)</a:t>
            </a:r>
            <a:br>
              <a:rPr lang="en-GB" sz="4900"/>
            </a:br>
            <a:endParaRPr lang="en-US" sz="4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3192-F3CD-461F-EEC8-04F0710D5CFF}"/>
              </a:ext>
            </a:extLst>
          </p:cNvPr>
          <p:cNvSpPr txBox="1">
            <a:spLocks noGrp="1"/>
          </p:cNvSpPr>
          <p:nvPr>
            <p:ph type="title"/>
          </p:nvPr>
        </p:nvSpPr>
        <p:spPr>
          <a:xfrm>
            <a:off x="677332" y="91440"/>
            <a:ext cx="8596667" cy="1320795"/>
          </a:xfrm>
        </p:spPr>
        <p:txBody>
          <a:bodyPr/>
          <a:lstStyle/>
          <a:p>
            <a:pPr lvl="0"/>
            <a:r>
              <a:rPr lang="en-GB" sz="1800">
                <a:solidFill>
                  <a:srgbClr val="000000"/>
                </a:solidFill>
                <a:latin typeface="Arial" pitchFamily="34"/>
                <a:cs typeface="Arial" pitchFamily="34"/>
              </a:rPr>
              <a:t>Deciding factors: Operational decisions are ones that are made every day to make sure the business functions smoothly. Booking.com's operational decisions have an impact on how its platform is run, how it maintains its relationships with hotels, how it provides customer support, and how it handles its revenue sources. Because to its investments in technology and data analytics, the organisation bases its operational decisions on real-time data and insights( Booking Holdings Inc,2021) </a:t>
            </a:r>
            <a:br>
              <a:rPr lang="en-GB" sz="1800">
                <a:solidFill>
                  <a:srgbClr val="000000"/>
                </a:solidFill>
                <a:latin typeface="Arial" pitchFamily="34"/>
                <a:cs typeface="Arial" pitchFamily="34"/>
              </a:rPr>
            </a:br>
            <a:endParaRPr lang="en-GB" sz="1800">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8FDF4C41-DFCD-EA31-D3D0-480A0B88271E}"/>
              </a:ext>
            </a:extLst>
          </p:cNvPr>
          <p:cNvSpPr txBox="1">
            <a:spLocks noGrp="1"/>
          </p:cNvSpPr>
          <p:nvPr>
            <p:ph idx="1"/>
          </p:nvPr>
        </p:nvSpPr>
        <p:spPr>
          <a:xfrm>
            <a:off x="677332" y="2160590"/>
            <a:ext cx="8596667" cy="4534847"/>
          </a:xfrm>
        </p:spPr>
        <p:txBody>
          <a:bodyPr/>
          <a:lstStyle/>
          <a:p>
            <a:pPr lvl="0">
              <a:lnSpc>
                <a:spcPct val="80000"/>
              </a:lnSpc>
            </a:pPr>
            <a:endParaRPr lang="en-GB" sz="1100"/>
          </a:p>
          <a:p>
            <a:pPr marL="0" lvl="0" indent="0">
              <a:buNone/>
            </a:pPr>
            <a:r>
              <a:rPr lang="en-GB">
                <a:solidFill>
                  <a:srgbClr val="000000"/>
                </a:solidFill>
                <a:latin typeface="Arial" pitchFamily="34"/>
                <a:cs typeface="Arial" pitchFamily="34"/>
              </a:rPr>
              <a:t>Making strategic decisions :Tactical decisions are those made in the medium term that will help the organisation achieve its goals. Booking.com's strategic decisions are focused on enhancing the customer experience, expanding its product line, and spending money on branding and marketing. Because to its investments in technology and data analytics, the organisation is able to make tactical decisions that are based on knowledge of customer preferences and behaviour. (Chaffey and Smith,2017).</a:t>
            </a:r>
          </a:p>
          <a:p>
            <a:pPr marL="0" lvl="0" indent="0">
              <a:buNone/>
            </a:pPr>
            <a:endParaRPr lang="en-GB">
              <a:solidFill>
                <a:srgbClr val="000000"/>
              </a:solidFill>
              <a:latin typeface="Arial" pitchFamily="34"/>
              <a:cs typeface="Arial" pitchFamily="34"/>
            </a:endParaRPr>
          </a:p>
          <a:p>
            <a:pPr marL="0" lvl="0" indent="0">
              <a:buNone/>
            </a:pPr>
            <a:r>
              <a:rPr lang="en-GB">
                <a:solidFill>
                  <a:srgbClr val="000000"/>
                </a:solidFill>
                <a:latin typeface="Arial" pitchFamily="34"/>
                <a:cs typeface="Arial" pitchFamily="34"/>
              </a:rPr>
              <a:t>Choosing strategically :Strategic choices are those that are taken in the long run to carry out the organization's vision and mission. Booking.com's strategic decisions include expanding its global footprint, investing in innovation, and diversifying its revenue streams. Because of its investments in technology and data analytics, the corporation is able to make strategic choices based on knowledge of shifting consumer preferences and market trends. ( Booking Holdings Inc,2021)</a:t>
            </a:r>
          </a:p>
          <a:p>
            <a:pPr marL="0" lvl="0" indent="0">
              <a:lnSpc>
                <a:spcPct val="80000"/>
              </a:lnSpc>
              <a:buNone/>
            </a:pPr>
            <a:endParaRPr lang="en-GB" sz="11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1168-13DC-5511-69A2-5C227C615DA5}"/>
              </a:ext>
            </a:extLst>
          </p:cNvPr>
          <p:cNvSpPr txBox="1">
            <a:spLocks noGrp="1"/>
          </p:cNvSpPr>
          <p:nvPr>
            <p:ph type="title"/>
          </p:nvPr>
        </p:nvSpPr>
        <p:spPr>
          <a:xfrm>
            <a:off x="98215" y="3840"/>
            <a:ext cx="8596667" cy="207038"/>
          </a:xfrm>
        </p:spPr>
        <p:txBody>
          <a:bodyPr/>
          <a:lstStyle/>
          <a:p>
            <a:pPr lvl="0"/>
            <a:r>
              <a:rPr lang="en-GB" sz="3200"/>
              <a:t> </a:t>
            </a:r>
          </a:p>
        </p:txBody>
      </p:sp>
      <p:pic>
        <p:nvPicPr>
          <p:cNvPr id="3" name="Picture 4">
            <a:extLst>
              <a:ext uri="{FF2B5EF4-FFF2-40B4-BE49-F238E27FC236}">
                <a16:creationId xmlns:a16="http://schemas.microsoft.com/office/drawing/2014/main" id="{88F0B788-77AC-77CE-4117-05364A41DAC7}"/>
              </a:ext>
            </a:extLst>
          </p:cNvPr>
          <p:cNvPicPr>
            <a:picLocks noChangeAspect="1"/>
          </p:cNvPicPr>
          <p:nvPr/>
        </p:nvPicPr>
        <p:blipFill>
          <a:blip r:embed="rId2"/>
          <a:stretch>
            <a:fillRect/>
          </a:stretch>
        </p:blipFill>
        <p:spPr>
          <a:xfrm>
            <a:off x="218550" y="417469"/>
            <a:ext cx="4514850" cy="2957224"/>
          </a:xfrm>
          <a:prstGeom prst="rect">
            <a:avLst/>
          </a:prstGeom>
          <a:noFill/>
          <a:ln cap="rnd">
            <a:noFill/>
          </a:ln>
        </p:spPr>
      </p:pic>
      <p:sp>
        <p:nvSpPr>
          <p:cNvPr id="4" name="Content Placeholder 2">
            <a:extLst>
              <a:ext uri="{FF2B5EF4-FFF2-40B4-BE49-F238E27FC236}">
                <a16:creationId xmlns:a16="http://schemas.microsoft.com/office/drawing/2014/main" id="{E57AF2BA-2136-2DCB-512E-810832A420C7}"/>
              </a:ext>
            </a:extLst>
          </p:cNvPr>
          <p:cNvSpPr txBox="1">
            <a:spLocks noGrp="1"/>
          </p:cNvSpPr>
          <p:nvPr>
            <p:ph idx="1"/>
          </p:nvPr>
        </p:nvSpPr>
        <p:spPr>
          <a:xfrm>
            <a:off x="4622804" y="426723"/>
            <a:ext cx="7381475" cy="5992639"/>
          </a:xfrm>
        </p:spPr>
        <p:txBody>
          <a:bodyPr/>
          <a:lstStyle/>
          <a:p>
            <a:pPr marL="0" lvl="0" indent="0">
              <a:lnSpc>
                <a:spcPct val="80000"/>
              </a:lnSpc>
              <a:buNone/>
            </a:pPr>
            <a:r>
              <a:rPr lang="en-GB" sz="1500"/>
              <a:t>There are two possibilities for Management Information Systems: the customer relationship management (CRM) system, and the enterprise resource planning (ERP) system (MIS). </a:t>
            </a:r>
          </a:p>
          <a:p>
            <a:pPr marL="0" lvl="0" indent="0">
              <a:lnSpc>
                <a:spcPct val="80000"/>
              </a:lnSpc>
              <a:buNone/>
            </a:pPr>
            <a:r>
              <a:rPr lang="en-GB" sz="1500"/>
              <a:t>Customer Relationship Management (CRM) System: The CRM system is designed to manage communications between a company's current and former customers. The objectives of the CRM system are to collect and manage customer data and information, watch over customer behaviour, and provide insights to improve client relationships. The method enables companies to more fully appreciate the needs and preferences of their customers and to modify their sales and marketing tactics as necessary. ( Booking Holdings Inc,2021)</a:t>
            </a:r>
          </a:p>
          <a:p>
            <a:pPr marL="0" lvl="0" indent="0">
              <a:lnSpc>
                <a:spcPct val="80000"/>
              </a:lnSpc>
              <a:buNone/>
            </a:pPr>
            <a:r>
              <a:rPr lang="en-GB" sz="1500"/>
              <a:t>A CRM system's ability to provide meaningful data about customer behaviour and preferences is what makes it valuable. The system can monitor customer interactions with the company and identify patterns and trends that the company can utilise to develop more targeted marketing and sales initiatives. The technology can also help to improve customer retention by making it possible to communicate with customers in a targeted manner and by identifying opportunities for upselling and cross-selling. (Davenport,2013).</a:t>
            </a:r>
          </a:p>
          <a:p>
            <a:pPr marL="0" lvl="0" indent="0">
              <a:lnSpc>
                <a:spcPct val="80000"/>
              </a:lnSpc>
              <a:buNone/>
            </a:pPr>
            <a:r>
              <a:rPr lang="en-GB" sz="1500"/>
              <a:t>Competitors in the online travel industry, including Expedia and Airbnb, employ CRM systems to manage their client relationships. The diagram below demonstrates how a CRM system typically functions:</a:t>
            </a:r>
          </a:p>
          <a:p>
            <a:pPr marL="0" lvl="0" indent="0">
              <a:lnSpc>
                <a:spcPct val="80000"/>
              </a:lnSpc>
              <a:buNone/>
            </a:pPr>
            <a:r>
              <a:rPr lang="en-GB" sz="1500"/>
              <a:t>.The organisation uses Salesforce CRM to manage customer relationships and personalise communication. Salesforce, a cloud-based platform, helps Booking.com manage client data and interactions across email, phone, and social media. </a:t>
            </a:r>
          </a:p>
          <a:p>
            <a:pPr marL="0" lvl="0" indent="0">
              <a:lnSpc>
                <a:spcPct val="80000"/>
              </a:lnSpc>
              <a:buNone/>
            </a:pPr>
            <a:r>
              <a:rPr lang="en-GB" sz="1500"/>
              <a:t>Salesforce helps Booking.com improve customer care. This system stores customer data and communications. This allows customer service representatives to quickly access consumer data and address customer inquiries. The method also helps Booking.com focus marketing and sales and improve customer service. ( Booking Holdings Inc,2021)</a:t>
            </a:r>
          </a:p>
          <a:p>
            <a:pPr marL="0" lvl="0" indent="0">
              <a:lnSpc>
                <a:spcPct val="80000"/>
              </a:lnSpc>
              <a:buNone/>
            </a:pPr>
            <a:endParaRPr lang="en-GB" sz="2900">
              <a:latin typeface="Arial" pitchFamily="34"/>
              <a:cs typeface="Arial" pitchFamily="34"/>
            </a:endParaRPr>
          </a:p>
        </p:txBody>
      </p:sp>
      <p:pic>
        <p:nvPicPr>
          <p:cNvPr id="5" name="Picture 3">
            <a:extLst>
              <a:ext uri="{FF2B5EF4-FFF2-40B4-BE49-F238E27FC236}">
                <a16:creationId xmlns:a16="http://schemas.microsoft.com/office/drawing/2014/main" id="{2916BCE4-BD72-29B5-AEE7-3B048BAD4834}"/>
              </a:ext>
            </a:extLst>
          </p:cNvPr>
          <p:cNvPicPr>
            <a:picLocks noChangeAspect="1"/>
          </p:cNvPicPr>
          <p:nvPr/>
        </p:nvPicPr>
        <p:blipFill>
          <a:blip r:embed="rId3"/>
          <a:stretch>
            <a:fillRect/>
          </a:stretch>
        </p:blipFill>
        <p:spPr>
          <a:xfrm>
            <a:off x="437092" y="3581284"/>
            <a:ext cx="4077757" cy="2670925"/>
          </a:xfrm>
          <a:prstGeom prst="rect">
            <a:avLst/>
          </a:prstGeom>
          <a:no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6541A-C7B4-4C10-7955-13457B2263AF}"/>
              </a:ext>
            </a:extLst>
          </p:cNvPr>
          <p:cNvSpPr txBox="1">
            <a:spLocks noGrp="1"/>
          </p:cNvSpPr>
          <p:nvPr>
            <p:ph type="title"/>
          </p:nvPr>
        </p:nvSpPr>
        <p:spPr>
          <a:xfrm>
            <a:off x="677332" y="95253"/>
            <a:ext cx="10684087" cy="727706"/>
          </a:xfrm>
        </p:spPr>
        <p:txBody>
          <a:bodyPr/>
          <a:lstStyle/>
          <a:p>
            <a:pPr lvl="0"/>
            <a:r>
              <a:rPr lang="en-GB" sz="2800">
                <a:latin typeface="Arial" pitchFamily="34"/>
                <a:cs typeface="Arial" pitchFamily="34"/>
              </a:rPr>
              <a:t>MIS (Management Information System) Comparation</a:t>
            </a:r>
          </a:p>
        </p:txBody>
      </p:sp>
      <p:sp>
        <p:nvSpPr>
          <p:cNvPr id="3" name="Content Placeholder 2">
            <a:extLst>
              <a:ext uri="{FF2B5EF4-FFF2-40B4-BE49-F238E27FC236}">
                <a16:creationId xmlns:a16="http://schemas.microsoft.com/office/drawing/2014/main" id="{471A9D30-6CF7-1E01-6672-73DB3911B1FF}"/>
              </a:ext>
            </a:extLst>
          </p:cNvPr>
          <p:cNvSpPr txBox="1">
            <a:spLocks noGrp="1"/>
          </p:cNvSpPr>
          <p:nvPr>
            <p:ph idx="1"/>
          </p:nvPr>
        </p:nvSpPr>
        <p:spPr>
          <a:xfrm>
            <a:off x="677332" y="822960"/>
            <a:ext cx="8596667" cy="3880768"/>
          </a:xfrm>
        </p:spPr>
        <p:txBody>
          <a:bodyPr>
            <a:noAutofit/>
          </a:bodyPr>
          <a:lstStyle/>
          <a:p>
            <a:pPr lvl="0"/>
            <a:r>
              <a:rPr lang="en-GB">
                <a:solidFill>
                  <a:srgbClr val="000000"/>
                </a:solidFill>
                <a:latin typeface="Arial" pitchFamily="34"/>
                <a:cs typeface="Arial" pitchFamily="34"/>
              </a:rPr>
              <a:t>Enterprise Resource Planning (ERP) System: The ERP system oversees and integrates all of an organization's many business operations, including finance, accounting, human resources, and supply chain management. The ERP system, which is intended to streamline business procedures, offers a central source of data and information for decision-making. The method enables firms to make the greatest use of their resources and cut operational costs by eliminating duplications and improving efficiency. (Ballou,2004).</a:t>
            </a:r>
          </a:p>
          <a:p>
            <a:pPr lvl="0"/>
            <a:r>
              <a:rPr lang="en-GB">
                <a:solidFill>
                  <a:srgbClr val="000000"/>
                </a:solidFill>
                <a:latin typeface="Arial" pitchFamily="34"/>
                <a:cs typeface="Arial" pitchFamily="34"/>
              </a:rPr>
              <a:t>The main advantage of an ERP system is its capacity to provide real-time data and information on company activities, which facilitates speedier and more informed decision-making. The method helps firms identify areas for growth, streamline administrative processes, and increase overall efficiency. (Laoudon,2016).</a:t>
            </a:r>
          </a:p>
          <a:p>
            <a:pPr lvl="0"/>
            <a:r>
              <a:rPr lang="en-GB">
                <a:solidFill>
                  <a:srgbClr val="000000"/>
                </a:solidFill>
                <a:latin typeface="Arial" pitchFamily="34"/>
                <a:cs typeface="Arial" pitchFamily="34"/>
              </a:rPr>
              <a:t>Booking.com's ERP handles finance, accounting, HR, and supply chain. It would streamline data and decision-making. ERP helped Booking.com manage resources, minimise costs, and increase production.</a:t>
            </a:r>
          </a:p>
          <a:p>
            <a:pPr lvl="0"/>
            <a:r>
              <a:rPr lang="en-GB">
                <a:solidFill>
                  <a:srgbClr val="000000"/>
                </a:solidFill>
                <a:latin typeface="Arial" pitchFamily="34"/>
                <a:cs typeface="Arial" pitchFamily="34"/>
              </a:rPr>
              <a:t>An ERP system might help Booking.com cut costs, streamline processes, and increase efficiency. The solution can improve financial and supply chain management. Booking.com can standardise worldwide procedures with the solution.(Bitner et.al 2000)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10D2-DE23-253C-53AE-22D5A74E0608}"/>
              </a:ext>
            </a:extLst>
          </p:cNvPr>
          <p:cNvSpPr txBox="1">
            <a:spLocks noGrp="1"/>
          </p:cNvSpPr>
          <p:nvPr>
            <p:ph type="title"/>
          </p:nvPr>
        </p:nvSpPr>
        <p:spPr>
          <a:xfrm>
            <a:off x="791632" y="255273"/>
            <a:ext cx="8596667" cy="1320795"/>
          </a:xfrm>
        </p:spPr>
        <p:txBody>
          <a:bodyPr>
            <a:noAutofit/>
          </a:bodyPr>
          <a:lstStyle/>
          <a:p>
            <a:pPr lvl="0"/>
            <a:r>
              <a:rPr lang="en-GB" sz="2000">
                <a:solidFill>
                  <a:srgbClr val="000000"/>
                </a:solidFill>
                <a:latin typeface="Arial" pitchFamily="34"/>
                <a:cs typeface="Arial" pitchFamily="34"/>
              </a:rPr>
              <a:t>In order to manage their business operations, competitors in the online travel industry like Expedia and Airbnb also employ ERP systems. The illustration below demonstrates how an ERP system typically functions: Booking.com's ERP system boosts productivity. ERP is private. The company may have developed its own ERP system.</a:t>
            </a:r>
            <a:br>
              <a:rPr lang="en-GB" sz="2000">
                <a:solidFill>
                  <a:srgbClr val="000000"/>
                </a:solidFill>
                <a:latin typeface="Arial" pitchFamily="34"/>
                <a:cs typeface="Arial" pitchFamily="34"/>
              </a:rPr>
            </a:br>
            <a:endParaRPr lang="en-GB" sz="2000">
              <a:solidFill>
                <a:srgbClr val="000000"/>
              </a:solidFill>
              <a:latin typeface="Arial" pitchFamily="34"/>
              <a:cs typeface="Arial" pitchFamily="34"/>
            </a:endParaRPr>
          </a:p>
        </p:txBody>
      </p:sp>
      <p:pic>
        <p:nvPicPr>
          <p:cNvPr id="3" name="Content Placeholder 3">
            <a:extLst>
              <a:ext uri="{FF2B5EF4-FFF2-40B4-BE49-F238E27FC236}">
                <a16:creationId xmlns:a16="http://schemas.microsoft.com/office/drawing/2014/main" id="{9A634403-FEB3-4906-658E-7EA8837FDA76}"/>
              </a:ext>
            </a:extLst>
          </p:cNvPr>
          <p:cNvPicPr>
            <a:picLocks noGrp="1" noChangeAspect="1"/>
          </p:cNvPicPr>
          <p:nvPr>
            <p:ph idx="1"/>
          </p:nvPr>
        </p:nvPicPr>
        <p:blipFill>
          <a:blip r:embed="rId2"/>
          <a:stretch>
            <a:fillRect/>
          </a:stretch>
        </p:blipFill>
        <p:spPr>
          <a:xfrm>
            <a:off x="1558238" y="2160590"/>
            <a:ext cx="6088431" cy="428914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09582-8ADA-D186-7C1E-D7C140DA561D}"/>
              </a:ext>
            </a:extLst>
          </p:cNvPr>
          <p:cNvSpPr txBox="1">
            <a:spLocks noGrp="1"/>
          </p:cNvSpPr>
          <p:nvPr>
            <p:ph type="title"/>
          </p:nvPr>
        </p:nvSpPr>
        <p:spPr>
          <a:xfrm>
            <a:off x="292434" y="334112"/>
            <a:ext cx="8912437" cy="223250"/>
          </a:xfrm>
        </p:spPr>
        <p:txBody>
          <a:bodyPr>
            <a:noAutofit/>
          </a:bodyPr>
          <a:lstStyle/>
          <a:p>
            <a:pPr lvl="0"/>
            <a:r>
              <a:rPr lang="en-GB" sz="2800" b="1">
                <a:latin typeface="Arial" pitchFamily="34"/>
                <a:cs typeface="Arial" pitchFamily="34"/>
              </a:rPr>
              <a:t>Customer relationship management (CRM) system: </a:t>
            </a:r>
          </a:p>
        </p:txBody>
      </p:sp>
      <p:sp>
        <p:nvSpPr>
          <p:cNvPr id="3" name="Text Placeholder 2">
            <a:extLst>
              <a:ext uri="{FF2B5EF4-FFF2-40B4-BE49-F238E27FC236}">
                <a16:creationId xmlns:a16="http://schemas.microsoft.com/office/drawing/2014/main" id="{B407E98E-3D7B-77A5-E7FE-D447D8FC012B}"/>
              </a:ext>
            </a:extLst>
          </p:cNvPr>
          <p:cNvSpPr txBox="1">
            <a:spLocks noGrp="1"/>
          </p:cNvSpPr>
          <p:nvPr>
            <p:ph type="body" idx="1"/>
          </p:nvPr>
        </p:nvSpPr>
        <p:spPr>
          <a:xfrm>
            <a:off x="1443142" y="974402"/>
            <a:ext cx="4185620" cy="576264"/>
          </a:xfrm>
        </p:spPr>
        <p:txBody>
          <a:bodyPr/>
          <a:lstStyle/>
          <a:p>
            <a:pPr lvl="0"/>
            <a:r>
              <a:rPr lang="en-GB"/>
              <a:t>Strengths:</a:t>
            </a:r>
          </a:p>
        </p:txBody>
      </p:sp>
      <p:sp>
        <p:nvSpPr>
          <p:cNvPr id="4" name="Content Placeholder 3">
            <a:extLst>
              <a:ext uri="{FF2B5EF4-FFF2-40B4-BE49-F238E27FC236}">
                <a16:creationId xmlns:a16="http://schemas.microsoft.com/office/drawing/2014/main" id="{0E6406BB-37AE-0711-5BBC-752521FF0529}"/>
              </a:ext>
            </a:extLst>
          </p:cNvPr>
          <p:cNvSpPr txBox="1">
            <a:spLocks noGrp="1"/>
          </p:cNvSpPr>
          <p:nvPr>
            <p:ph type="body" idx="3"/>
          </p:nvPr>
        </p:nvSpPr>
        <p:spPr>
          <a:xfrm>
            <a:off x="1112212" y="1984714"/>
            <a:ext cx="4185620" cy="3452161"/>
          </a:xfrm>
        </p:spPr>
        <p:txBody>
          <a:bodyPr anchor="t">
            <a:normAutofit/>
          </a:bodyPr>
          <a:lstStyle/>
          <a:p>
            <a:pPr lvl="0" algn="ctr"/>
            <a:r>
              <a:rPr lang="en-GB" sz="1400">
                <a:solidFill>
                  <a:srgbClr val="000000"/>
                </a:solidFill>
                <a:latin typeface="Arial" pitchFamily="34"/>
                <a:cs typeface="Arial" pitchFamily="34"/>
              </a:rPr>
              <a:t>enables customised marketing and sales strategies based on consumer preferences and behaviour. </a:t>
            </a:r>
          </a:p>
          <a:p>
            <a:pPr lvl="0" algn="ctr"/>
            <a:endParaRPr lang="en-GB" sz="1400">
              <a:solidFill>
                <a:srgbClr val="000000"/>
              </a:solidFill>
              <a:latin typeface="Arial" pitchFamily="34"/>
              <a:cs typeface="Arial" pitchFamily="34"/>
            </a:endParaRPr>
          </a:p>
          <a:p>
            <a:pPr lvl="0" algn="ctr"/>
            <a:r>
              <a:rPr lang="en-GB" sz="1400">
                <a:solidFill>
                  <a:srgbClr val="000000"/>
                </a:solidFill>
                <a:latin typeface="Arial" pitchFamily="34"/>
                <a:cs typeface="Arial" pitchFamily="34"/>
              </a:rPr>
              <a:t>Enables targeted customer communication and improves customer retention by creating a centralised repository for client information and communication history(Ballou,2004).</a:t>
            </a:r>
          </a:p>
          <a:p>
            <a:pPr lvl="0" algn="ctr"/>
            <a:endParaRPr lang="en-GB" sz="1400">
              <a:solidFill>
                <a:srgbClr val="000000"/>
              </a:solidFill>
              <a:latin typeface="Arial" pitchFamily="34"/>
              <a:cs typeface="Arial" pitchFamily="34"/>
            </a:endParaRPr>
          </a:p>
          <a:p>
            <a:pPr lvl="0" algn="ctr"/>
            <a:r>
              <a:rPr lang="en-GB" sz="1400">
                <a:solidFill>
                  <a:srgbClr val="000000"/>
                </a:solidFill>
                <a:latin typeface="Arial" pitchFamily="34"/>
                <a:cs typeface="Arial" pitchFamily="34"/>
              </a:rPr>
              <a:t>Analytics and real-time reporting are provided, providing insightful data on client behaviour. </a:t>
            </a:r>
          </a:p>
          <a:p>
            <a:pPr lvl="0">
              <a:lnSpc>
                <a:spcPct val="80000"/>
              </a:lnSpc>
            </a:pPr>
            <a:endParaRPr lang="en-GB" sz="1000"/>
          </a:p>
          <a:p>
            <a:pPr lvl="0">
              <a:lnSpc>
                <a:spcPct val="80000"/>
              </a:lnSpc>
            </a:pPr>
            <a:endParaRPr lang="en-GB" sz="1000"/>
          </a:p>
        </p:txBody>
      </p:sp>
      <p:sp>
        <p:nvSpPr>
          <p:cNvPr id="5" name="Text Placeholder 4">
            <a:extLst>
              <a:ext uri="{FF2B5EF4-FFF2-40B4-BE49-F238E27FC236}">
                <a16:creationId xmlns:a16="http://schemas.microsoft.com/office/drawing/2014/main" id="{DF6D2B1F-0690-EBC2-1F39-A8D587A32867}"/>
              </a:ext>
            </a:extLst>
          </p:cNvPr>
          <p:cNvSpPr txBox="1">
            <a:spLocks noGrp="1"/>
          </p:cNvSpPr>
          <p:nvPr>
            <p:ph idx="2"/>
          </p:nvPr>
        </p:nvSpPr>
        <p:spPr>
          <a:xfrm>
            <a:off x="6962168" y="967261"/>
            <a:ext cx="4185620" cy="576264"/>
          </a:xfrm>
        </p:spPr>
        <p:txBody>
          <a:bodyPr anchor="b">
            <a:noAutofit/>
          </a:bodyPr>
          <a:lstStyle/>
          <a:p>
            <a:pPr marL="0" lvl="0" indent="0">
              <a:buNone/>
            </a:pPr>
            <a:r>
              <a:rPr lang="en-GB" sz="2400"/>
              <a:t>Weaknesses:</a:t>
            </a:r>
          </a:p>
        </p:txBody>
      </p:sp>
      <p:sp>
        <p:nvSpPr>
          <p:cNvPr id="6" name="Content Placeholder 5">
            <a:extLst>
              <a:ext uri="{FF2B5EF4-FFF2-40B4-BE49-F238E27FC236}">
                <a16:creationId xmlns:a16="http://schemas.microsoft.com/office/drawing/2014/main" id="{52722474-513B-0E10-882B-4F4ED6B11225}"/>
              </a:ext>
            </a:extLst>
          </p:cNvPr>
          <p:cNvSpPr txBox="1">
            <a:spLocks noGrp="1"/>
          </p:cNvSpPr>
          <p:nvPr>
            <p:ph idx="4"/>
          </p:nvPr>
        </p:nvSpPr>
        <p:spPr>
          <a:xfrm>
            <a:off x="6962168" y="1984714"/>
            <a:ext cx="4185620" cy="3304120"/>
          </a:xfrm>
        </p:spPr>
        <p:txBody>
          <a:bodyPr/>
          <a:lstStyle/>
          <a:p>
            <a:pPr marL="0" lvl="0" indent="0" algn="ctr">
              <a:buNone/>
            </a:pPr>
            <a:r>
              <a:rPr lang="en-GB" sz="1400">
                <a:latin typeface="Arial" pitchFamily="34"/>
                <a:cs typeface="Arial" pitchFamily="34"/>
              </a:rPr>
              <a:t>The resources and technology required for implementation and maintenance could be pricey. </a:t>
            </a:r>
          </a:p>
          <a:p>
            <a:pPr marL="0" lvl="0" indent="0" algn="ctr">
              <a:buNone/>
            </a:pPr>
            <a:endParaRPr lang="en-GB" sz="1400">
              <a:latin typeface="Arial" pitchFamily="34"/>
              <a:cs typeface="Arial" pitchFamily="34"/>
            </a:endParaRPr>
          </a:p>
          <a:p>
            <a:pPr marL="0" lvl="0" indent="0" algn="ctr">
              <a:buNone/>
            </a:pPr>
            <a:endParaRPr lang="en-GB" sz="1400">
              <a:latin typeface="Arial" pitchFamily="34"/>
              <a:cs typeface="Arial" pitchFamily="34"/>
            </a:endParaRPr>
          </a:p>
          <a:p>
            <a:pPr marL="0" lvl="0" indent="0" algn="ctr">
              <a:buNone/>
            </a:pPr>
            <a:r>
              <a:rPr lang="en-GB" sz="1400">
                <a:latin typeface="Arial" pitchFamily="34"/>
                <a:cs typeface="Arial" pitchFamily="34"/>
              </a:rPr>
              <a:t>Data accuracy may deteriorate if the system is not connected to other systems or is not updated often(Chaffey and Smith,2017).</a:t>
            </a:r>
          </a:p>
          <a:p>
            <a:pPr marL="0" lvl="0" indent="0" algn="ctr">
              <a:buNone/>
            </a:pPr>
            <a:endParaRPr lang="en-GB" sz="1400">
              <a:latin typeface="Arial" pitchFamily="34"/>
              <a:cs typeface="Arial" pitchFamily="34"/>
            </a:endParaRPr>
          </a:p>
          <a:p>
            <a:pPr marL="0" lvl="0" indent="0" algn="ctr">
              <a:buNone/>
            </a:pPr>
            <a:endParaRPr lang="en-GB" sz="1400">
              <a:latin typeface="Arial" pitchFamily="34"/>
              <a:cs typeface="Arial" pitchFamily="34"/>
            </a:endParaRPr>
          </a:p>
          <a:p>
            <a:pPr marL="0" lvl="0" indent="0" algn="ctr">
              <a:buNone/>
            </a:pPr>
            <a:r>
              <a:rPr lang="en-GB" sz="1400">
                <a:latin typeface="Arial" pitchFamily="34"/>
                <a:cs typeface="Arial" pitchFamily="34"/>
              </a:rPr>
              <a:t>Data security and privacy concerns may result from improper client data handling.</a:t>
            </a:r>
          </a:p>
          <a:p>
            <a:pPr lvl="0">
              <a:lnSpc>
                <a:spcPct val="80000"/>
              </a:lnSpc>
            </a:pPr>
            <a:endParaRPr lang="en-GB" sz="1000"/>
          </a:p>
        </p:txBody>
      </p:sp>
      <p:pic>
        <p:nvPicPr>
          <p:cNvPr id="7" name="Picture 7">
            <a:extLst>
              <a:ext uri="{FF2B5EF4-FFF2-40B4-BE49-F238E27FC236}">
                <a16:creationId xmlns:a16="http://schemas.microsoft.com/office/drawing/2014/main" id="{E9CEB9B7-79B2-D44A-748E-34BECC842A8C}"/>
              </a:ext>
            </a:extLst>
          </p:cNvPr>
          <p:cNvPicPr>
            <a:picLocks noChangeAspect="1"/>
          </p:cNvPicPr>
          <p:nvPr/>
        </p:nvPicPr>
        <p:blipFill>
          <a:blip r:embed="rId2"/>
          <a:stretch>
            <a:fillRect/>
          </a:stretch>
        </p:blipFill>
        <p:spPr>
          <a:xfrm>
            <a:off x="406697" y="1888638"/>
            <a:ext cx="737683" cy="737683"/>
          </a:xfrm>
          <a:prstGeom prst="rect">
            <a:avLst/>
          </a:prstGeom>
          <a:noFill/>
          <a:ln cap="rnd">
            <a:noFill/>
          </a:ln>
        </p:spPr>
      </p:pic>
      <p:pic>
        <p:nvPicPr>
          <p:cNvPr id="8" name="Picture 8">
            <a:extLst>
              <a:ext uri="{FF2B5EF4-FFF2-40B4-BE49-F238E27FC236}">
                <a16:creationId xmlns:a16="http://schemas.microsoft.com/office/drawing/2014/main" id="{E1D98132-B98B-1944-3E0E-40DBDF739D03}"/>
              </a:ext>
            </a:extLst>
          </p:cNvPr>
          <p:cNvPicPr>
            <a:picLocks noChangeAspect="1"/>
          </p:cNvPicPr>
          <p:nvPr/>
        </p:nvPicPr>
        <p:blipFill>
          <a:blip r:embed="rId3"/>
          <a:stretch>
            <a:fillRect/>
          </a:stretch>
        </p:blipFill>
        <p:spPr>
          <a:xfrm>
            <a:off x="6130951" y="3267928"/>
            <a:ext cx="737683" cy="737683"/>
          </a:xfrm>
          <a:prstGeom prst="rect">
            <a:avLst/>
          </a:prstGeom>
          <a:noFill/>
          <a:ln cap="rnd">
            <a:noFill/>
          </a:ln>
        </p:spPr>
      </p:pic>
      <p:pic>
        <p:nvPicPr>
          <p:cNvPr id="9" name="Picture 9">
            <a:extLst>
              <a:ext uri="{FF2B5EF4-FFF2-40B4-BE49-F238E27FC236}">
                <a16:creationId xmlns:a16="http://schemas.microsoft.com/office/drawing/2014/main" id="{836D1416-FEDB-6857-0ADE-E59D8E33AEB7}"/>
              </a:ext>
            </a:extLst>
          </p:cNvPr>
          <p:cNvPicPr>
            <a:picLocks noChangeAspect="1"/>
          </p:cNvPicPr>
          <p:nvPr/>
        </p:nvPicPr>
        <p:blipFill>
          <a:blip r:embed="rId4"/>
          <a:stretch>
            <a:fillRect/>
          </a:stretch>
        </p:blipFill>
        <p:spPr>
          <a:xfrm>
            <a:off x="6275262" y="3352611"/>
            <a:ext cx="426759" cy="426759"/>
          </a:xfrm>
          <a:prstGeom prst="rect">
            <a:avLst/>
          </a:prstGeom>
          <a:noFill/>
          <a:ln cap="rnd">
            <a:noFill/>
          </a:ln>
        </p:spPr>
      </p:pic>
      <p:pic>
        <p:nvPicPr>
          <p:cNvPr id="10" name="Picture 10">
            <a:extLst>
              <a:ext uri="{FF2B5EF4-FFF2-40B4-BE49-F238E27FC236}">
                <a16:creationId xmlns:a16="http://schemas.microsoft.com/office/drawing/2014/main" id="{2871B0EA-1BC1-DD08-3424-95E9CBEE2EBE}"/>
              </a:ext>
            </a:extLst>
          </p:cNvPr>
          <p:cNvPicPr>
            <a:picLocks noChangeAspect="1"/>
          </p:cNvPicPr>
          <p:nvPr/>
        </p:nvPicPr>
        <p:blipFill>
          <a:blip r:embed="rId5"/>
          <a:stretch>
            <a:fillRect/>
          </a:stretch>
        </p:blipFill>
        <p:spPr>
          <a:xfrm>
            <a:off x="554483" y="2044095"/>
            <a:ext cx="426759" cy="426759"/>
          </a:xfrm>
          <a:prstGeom prst="rect">
            <a:avLst/>
          </a:prstGeom>
          <a:noFill/>
          <a:ln cap="rnd">
            <a:noFill/>
          </a:ln>
        </p:spPr>
      </p:pic>
      <p:pic>
        <p:nvPicPr>
          <p:cNvPr id="11" name="Picture 12">
            <a:extLst>
              <a:ext uri="{FF2B5EF4-FFF2-40B4-BE49-F238E27FC236}">
                <a16:creationId xmlns:a16="http://schemas.microsoft.com/office/drawing/2014/main" id="{E277DBE3-7C1F-E6C1-CAE6-4D135BA0A9B7}"/>
              </a:ext>
            </a:extLst>
          </p:cNvPr>
          <p:cNvPicPr>
            <a:picLocks noChangeAspect="1"/>
          </p:cNvPicPr>
          <p:nvPr/>
        </p:nvPicPr>
        <p:blipFill>
          <a:blip r:embed="rId6"/>
          <a:stretch>
            <a:fillRect/>
          </a:stretch>
        </p:blipFill>
        <p:spPr>
          <a:xfrm>
            <a:off x="6119804" y="4551151"/>
            <a:ext cx="737683" cy="737683"/>
          </a:xfrm>
          <a:prstGeom prst="rect">
            <a:avLst/>
          </a:prstGeom>
          <a:noFill/>
          <a:ln cap="rnd">
            <a:noFill/>
          </a:ln>
        </p:spPr>
      </p:pic>
      <p:pic>
        <p:nvPicPr>
          <p:cNvPr id="12" name="Picture 13">
            <a:extLst>
              <a:ext uri="{FF2B5EF4-FFF2-40B4-BE49-F238E27FC236}">
                <a16:creationId xmlns:a16="http://schemas.microsoft.com/office/drawing/2014/main" id="{B847F351-9373-5D8D-A276-415FB1E2AA62}"/>
              </a:ext>
            </a:extLst>
          </p:cNvPr>
          <p:cNvPicPr>
            <a:picLocks noChangeAspect="1"/>
          </p:cNvPicPr>
          <p:nvPr/>
        </p:nvPicPr>
        <p:blipFill>
          <a:blip r:embed="rId7"/>
          <a:stretch>
            <a:fillRect/>
          </a:stretch>
        </p:blipFill>
        <p:spPr>
          <a:xfrm>
            <a:off x="6286417" y="4706608"/>
            <a:ext cx="426759" cy="426759"/>
          </a:xfrm>
          <a:prstGeom prst="rect">
            <a:avLst/>
          </a:prstGeom>
          <a:noFill/>
          <a:ln cap="rnd">
            <a:noFill/>
          </a:ln>
        </p:spPr>
      </p:pic>
      <p:pic>
        <p:nvPicPr>
          <p:cNvPr id="13" name="Picture 14">
            <a:extLst>
              <a:ext uri="{FF2B5EF4-FFF2-40B4-BE49-F238E27FC236}">
                <a16:creationId xmlns:a16="http://schemas.microsoft.com/office/drawing/2014/main" id="{D883741C-1C8C-D0EA-96FF-7F98CB47922D}"/>
              </a:ext>
            </a:extLst>
          </p:cNvPr>
          <p:cNvPicPr>
            <a:picLocks noChangeAspect="1"/>
          </p:cNvPicPr>
          <p:nvPr/>
        </p:nvPicPr>
        <p:blipFill>
          <a:blip r:embed="rId8"/>
          <a:stretch>
            <a:fillRect/>
          </a:stretch>
        </p:blipFill>
        <p:spPr>
          <a:xfrm>
            <a:off x="6124001" y="1888638"/>
            <a:ext cx="737683" cy="737683"/>
          </a:xfrm>
          <a:prstGeom prst="rect">
            <a:avLst/>
          </a:prstGeom>
          <a:noFill/>
          <a:ln cap="rnd">
            <a:noFill/>
          </a:ln>
        </p:spPr>
      </p:pic>
      <p:pic>
        <p:nvPicPr>
          <p:cNvPr id="14" name="Picture 15">
            <a:extLst>
              <a:ext uri="{FF2B5EF4-FFF2-40B4-BE49-F238E27FC236}">
                <a16:creationId xmlns:a16="http://schemas.microsoft.com/office/drawing/2014/main" id="{60E8FBDC-61B3-24EF-FFF2-8EBB250B41EF}"/>
              </a:ext>
            </a:extLst>
          </p:cNvPr>
          <p:cNvPicPr>
            <a:picLocks noChangeAspect="1"/>
          </p:cNvPicPr>
          <p:nvPr/>
        </p:nvPicPr>
        <p:blipFill>
          <a:blip r:embed="rId9"/>
          <a:stretch>
            <a:fillRect/>
          </a:stretch>
        </p:blipFill>
        <p:spPr>
          <a:xfrm>
            <a:off x="6269693" y="2044095"/>
            <a:ext cx="426759" cy="426759"/>
          </a:xfrm>
          <a:prstGeom prst="rect">
            <a:avLst/>
          </a:prstGeom>
          <a:noFill/>
          <a:ln cap="rnd">
            <a:noFill/>
          </a:ln>
        </p:spPr>
      </p:pic>
      <p:pic>
        <p:nvPicPr>
          <p:cNvPr id="15" name="Picture 17">
            <a:extLst>
              <a:ext uri="{FF2B5EF4-FFF2-40B4-BE49-F238E27FC236}">
                <a16:creationId xmlns:a16="http://schemas.microsoft.com/office/drawing/2014/main" id="{128B7507-FE43-967F-A02A-133243014A2D}"/>
              </a:ext>
            </a:extLst>
          </p:cNvPr>
          <p:cNvPicPr>
            <a:picLocks noChangeAspect="1"/>
          </p:cNvPicPr>
          <p:nvPr/>
        </p:nvPicPr>
        <p:blipFill>
          <a:blip r:embed="rId10"/>
          <a:stretch>
            <a:fillRect/>
          </a:stretch>
        </p:blipFill>
        <p:spPr>
          <a:xfrm>
            <a:off x="416975" y="3197153"/>
            <a:ext cx="737683" cy="737683"/>
          </a:xfrm>
          <a:prstGeom prst="rect">
            <a:avLst/>
          </a:prstGeom>
          <a:noFill/>
          <a:ln cap="rnd">
            <a:noFill/>
          </a:ln>
        </p:spPr>
      </p:pic>
      <p:pic>
        <p:nvPicPr>
          <p:cNvPr id="16" name="Picture 18">
            <a:extLst>
              <a:ext uri="{FF2B5EF4-FFF2-40B4-BE49-F238E27FC236}">
                <a16:creationId xmlns:a16="http://schemas.microsoft.com/office/drawing/2014/main" id="{FB452B60-E1B5-0A1B-D617-29328BB48C54}"/>
              </a:ext>
            </a:extLst>
          </p:cNvPr>
          <p:cNvPicPr>
            <a:picLocks noChangeAspect="1"/>
          </p:cNvPicPr>
          <p:nvPr/>
        </p:nvPicPr>
        <p:blipFill>
          <a:blip r:embed="rId11"/>
          <a:stretch>
            <a:fillRect/>
          </a:stretch>
        </p:blipFill>
        <p:spPr>
          <a:xfrm>
            <a:off x="572432" y="3321942"/>
            <a:ext cx="426759" cy="426759"/>
          </a:xfrm>
          <a:prstGeom prst="rect">
            <a:avLst/>
          </a:prstGeom>
          <a:noFill/>
          <a:ln cap="rnd">
            <a:noFill/>
          </a:ln>
        </p:spPr>
      </p:pic>
      <p:pic>
        <p:nvPicPr>
          <p:cNvPr id="17" name="Picture 19">
            <a:extLst>
              <a:ext uri="{FF2B5EF4-FFF2-40B4-BE49-F238E27FC236}">
                <a16:creationId xmlns:a16="http://schemas.microsoft.com/office/drawing/2014/main" id="{505EA640-4C90-EB2E-A33C-6976F037FBA0}"/>
              </a:ext>
            </a:extLst>
          </p:cNvPr>
          <p:cNvPicPr>
            <a:picLocks noChangeAspect="1"/>
          </p:cNvPicPr>
          <p:nvPr/>
        </p:nvPicPr>
        <p:blipFill>
          <a:blip r:embed="rId12"/>
          <a:stretch>
            <a:fillRect/>
          </a:stretch>
        </p:blipFill>
        <p:spPr>
          <a:xfrm>
            <a:off x="420121" y="4395685"/>
            <a:ext cx="737683" cy="737683"/>
          </a:xfrm>
          <a:prstGeom prst="rect">
            <a:avLst/>
          </a:prstGeom>
          <a:noFill/>
          <a:ln cap="rnd">
            <a:noFill/>
          </a:ln>
        </p:spPr>
      </p:pic>
      <p:pic>
        <p:nvPicPr>
          <p:cNvPr id="18" name="Picture 20">
            <a:extLst>
              <a:ext uri="{FF2B5EF4-FFF2-40B4-BE49-F238E27FC236}">
                <a16:creationId xmlns:a16="http://schemas.microsoft.com/office/drawing/2014/main" id="{D86C4522-A17C-471E-C56E-C81DE4CF8F17}"/>
              </a:ext>
            </a:extLst>
          </p:cNvPr>
          <p:cNvPicPr>
            <a:picLocks noChangeAspect="1"/>
          </p:cNvPicPr>
          <p:nvPr/>
        </p:nvPicPr>
        <p:blipFill>
          <a:blip r:embed="rId13"/>
          <a:stretch>
            <a:fillRect/>
          </a:stretch>
        </p:blipFill>
        <p:spPr>
          <a:xfrm>
            <a:off x="557820" y="4551151"/>
            <a:ext cx="426759" cy="426759"/>
          </a:xfrm>
          <a:prstGeom prst="rect">
            <a:avLst/>
          </a:prstGeom>
          <a:noFill/>
          <a:ln cap="rnd">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3A8B4216-1C80-1B14-1880-8CC898F601FC}"/>
              </a:ext>
            </a:extLst>
          </p:cNvPr>
          <p:cNvGrpSpPr/>
          <p:nvPr/>
        </p:nvGrpSpPr>
        <p:grpSpPr>
          <a:xfrm>
            <a:off x="8" y="-8467"/>
            <a:ext cx="12191997" cy="6866467"/>
            <a:chOff x="8" y="-8467"/>
            <a:chExt cx="12191997" cy="6866467"/>
          </a:xfrm>
        </p:grpSpPr>
        <p:cxnSp>
          <p:nvCxnSpPr>
            <p:cNvPr id="3" name="Straight Connector 9">
              <a:extLst>
                <a:ext uri="{FF2B5EF4-FFF2-40B4-BE49-F238E27FC236}">
                  <a16:creationId xmlns:a16="http://schemas.microsoft.com/office/drawing/2014/main" id="{1B25E946-6880-385D-B004-616E71231059}"/>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10">
              <a:extLst>
                <a:ext uri="{FF2B5EF4-FFF2-40B4-BE49-F238E27FC236}">
                  <a16:creationId xmlns:a16="http://schemas.microsoft.com/office/drawing/2014/main" id="{824E5160-B61D-6224-7982-007C830BC2C7}"/>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56B9B646-2DB9-D0F0-D03F-A41A27C33D2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41D141E6-353C-11FE-CD48-FA99D9338EA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7" name="Isosceles Triangle 13">
              <a:extLst>
                <a:ext uri="{FF2B5EF4-FFF2-40B4-BE49-F238E27FC236}">
                  <a16:creationId xmlns:a16="http://schemas.microsoft.com/office/drawing/2014/main" id="{B68520B8-72FA-7D7B-AD46-23558CFAC0BD}"/>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2E83C3">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4930BC9B-3C0F-02E8-59F3-A7E2C5DBBDCB}"/>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236292">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14D83DD7-C188-1CAA-68E5-1A83A02583F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9FE0F5">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6753B96C-07B3-095D-62D2-4D7A8E9EE20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5FCBEF">
                <a:alpha val="65000"/>
              </a:srgbClr>
            </a:solidFill>
            <a:ln cap="rnd">
              <a:noFill/>
              <a:prstDash val="solid"/>
            </a:ln>
          </p:spPr>
          <p:txBody>
            <a:bodyPr lIns="0" tIns="0" rIns="0" bIns="0"/>
            <a:lstStyle/>
            <a:p>
              <a:endParaRPr lang="en-GB"/>
            </a:p>
          </p:txBody>
        </p:sp>
        <p:sp>
          <p:nvSpPr>
            <p:cNvPr id="11" name="Isosceles Triangle 17">
              <a:extLst>
                <a:ext uri="{FF2B5EF4-FFF2-40B4-BE49-F238E27FC236}">
                  <a16:creationId xmlns:a16="http://schemas.microsoft.com/office/drawing/2014/main" id="{63C09CF3-C5A8-E2CA-67D8-11F7888C0FE7}"/>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0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FC48CD9C-033B-B310-832B-FF727F79330A}"/>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85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1FF59A06-A5FE-5972-D705-6E251E001C93}"/>
              </a:ext>
            </a:extLst>
          </p:cNvPr>
          <p:cNvSpPr txBox="1">
            <a:spLocks noGrp="1"/>
          </p:cNvSpPr>
          <p:nvPr>
            <p:ph type="title"/>
          </p:nvPr>
        </p:nvSpPr>
        <p:spPr>
          <a:xfrm>
            <a:off x="985970" y="4553712"/>
            <a:ext cx="8192329" cy="1332737"/>
          </a:xfrm>
        </p:spPr>
        <p:txBody>
          <a:bodyPr anchor="b" anchorCtr="1"/>
          <a:lstStyle/>
          <a:p>
            <a:pPr lvl="0" algn="ctr"/>
            <a:r>
              <a:rPr lang="en-US" b="1">
                <a:latin typeface="Arial" pitchFamily="34"/>
                <a:cs typeface="Arial" pitchFamily="34"/>
              </a:rPr>
              <a:t>Enterprise resource planning (ERP) system </a:t>
            </a:r>
          </a:p>
        </p:txBody>
      </p:sp>
      <p:pic>
        <p:nvPicPr>
          <p:cNvPr id="14" name="Content Placeholder 3">
            <a:extLst>
              <a:ext uri="{FF2B5EF4-FFF2-40B4-BE49-F238E27FC236}">
                <a16:creationId xmlns:a16="http://schemas.microsoft.com/office/drawing/2014/main" id="{C168F411-1538-68D4-2415-0236FB503EC1}"/>
              </a:ext>
            </a:extLst>
          </p:cNvPr>
          <p:cNvPicPr>
            <a:picLocks noGrp="1" noChangeAspect="1"/>
          </p:cNvPicPr>
          <p:nvPr>
            <p:ph idx="1"/>
          </p:nvPr>
        </p:nvPicPr>
        <p:blipFill>
          <a:blip r:embed="rId2"/>
          <a:stretch>
            <a:fillRect/>
          </a:stretch>
        </p:blipFill>
        <p:spPr>
          <a:xfrm>
            <a:off x="466170" y="860587"/>
            <a:ext cx="9646920" cy="337642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EEA52-4771-5C07-216E-FF7E15D2B876}"/>
              </a:ext>
            </a:extLst>
          </p:cNvPr>
          <p:cNvSpPr txBox="1">
            <a:spLocks noGrp="1"/>
          </p:cNvSpPr>
          <p:nvPr>
            <p:ph type="title"/>
          </p:nvPr>
        </p:nvSpPr>
        <p:spPr/>
        <p:txBody>
          <a:bodyPr/>
          <a:lstStyle/>
          <a:p>
            <a:pPr lvl="0"/>
            <a:r>
              <a:rPr lang="en-GB" b="1">
                <a:latin typeface="Arial" pitchFamily="34"/>
                <a:cs typeface="Arial" pitchFamily="34"/>
              </a:rPr>
              <a:t>Recommendations</a:t>
            </a:r>
          </a:p>
        </p:txBody>
      </p:sp>
      <p:sp>
        <p:nvSpPr>
          <p:cNvPr id="3" name="Content Placeholder 2">
            <a:extLst>
              <a:ext uri="{FF2B5EF4-FFF2-40B4-BE49-F238E27FC236}">
                <a16:creationId xmlns:a16="http://schemas.microsoft.com/office/drawing/2014/main" id="{337489C6-1BDC-EFFC-0A37-0E5C6D71A792}"/>
              </a:ext>
            </a:extLst>
          </p:cNvPr>
          <p:cNvSpPr txBox="1">
            <a:spLocks noGrp="1"/>
          </p:cNvSpPr>
          <p:nvPr>
            <p:ph idx="1"/>
          </p:nvPr>
        </p:nvSpPr>
        <p:spPr/>
        <p:txBody>
          <a:bodyPr/>
          <a:lstStyle/>
          <a:p>
            <a:pPr marL="0" lvl="0" indent="0">
              <a:buNone/>
            </a:pPr>
            <a:r>
              <a:rPr lang="en-GB" sz="2400">
                <a:latin typeface="Arial" pitchFamily="34"/>
                <a:cs typeface="Arial" pitchFamily="34"/>
              </a:rPr>
              <a:t>It is essential that users adopt and effectively utilise CRM and ERP systems in order for them to perform to their full potential. Yet, staff members could be reluctant to adapt or lack the knowledge and training necessary to use the systems effectively. Booking.com must make sure that employees receive adequate training and support in order for them to use the systems effectively if it wants to remedy this issue. The company should also create a culture of continuous learning and development among its employees so that they can grow their skills and knowledge over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6AEAD-79E9-EEA3-D1C8-075C71D4E4BA}"/>
              </a:ext>
            </a:extLst>
          </p:cNvPr>
          <p:cNvSpPr txBox="1">
            <a:spLocks noGrp="1"/>
          </p:cNvSpPr>
          <p:nvPr>
            <p:ph type="title"/>
          </p:nvPr>
        </p:nvSpPr>
        <p:spPr/>
        <p:txBody>
          <a:bodyPr/>
          <a:lstStyle/>
          <a:p>
            <a:pPr lvl="0"/>
            <a:r>
              <a:rPr lang="en-GB" b="1">
                <a:latin typeface="Arial" pitchFamily="34"/>
                <a:cs typeface="Arial" pitchFamily="34"/>
              </a:rPr>
              <a:t>References</a:t>
            </a:r>
          </a:p>
        </p:txBody>
      </p:sp>
      <p:sp>
        <p:nvSpPr>
          <p:cNvPr id="3" name="Content Placeholder 2">
            <a:extLst>
              <a:ext uri="{FF2B5EF4-FFF2-40B4-BE49-F238E27FC236}">
                <a16:creationId xmlns:a16="http://schemas.microsoft.com/office/drawing/2014/main" id="{C0D2454C-66C1-CCBA-5107-4EB993D123B0}"/>
              </a:ext>
            </a:extLst>
          </p:cNvPr>
          <p:cNvSpPr txBox="1">
            <a:spLocks noGrp="1"/>
          </p:cNvSpPr>
          <p:nvPr>
            <p:ph idx="1"/>
          </p:nvPr>
        </p:nvSpPr>
        <p:spPr/>
        <p:txBody>
          <a:bodyPr/>
          <a:lstStyle/>
          <a:p>
            <a:pPr lvl="0">
              <a:lnSpc>
                <a:spcPct val="90000"/>
              </a:lnSpc>
            </a:pPr>
            <a:r>
              <a:rPr lang="en-GB" sz="1900">
                <a:solidFill>
                  <a:srgbClr val="000000"/>
                </a:solidFill>
                <a:latin typeface="Arial" pitchFamily="34"/>
                <a:cs typeface="Arial" pitchFamily="34"/>
              </a:rPr>
              <a:t>Ballou, R. H. (2004). Business logistics/supply chain management: Planning, organizing, and controlling the supply chain. Pearson Prentice Hall.</a:t>
            </a:r>
          </a:p>
          <a:p>
            <a:pPr lvl="0">
              <a:lnSpc>
                <a:spcPct val="90000"/>
              </a:lnSpc>
            </a:pPr>
            <a:r>
              <a:rPr lang="en-GB" sz="1900">
                <a:solidFill>
                  <a:srgbClr val="000000"/>
                </a:solidFill>
                <a:latin typeface="Arial" pitchFamily="34"/>
                <a:cs typeface="Arial" pitchFamily="34"/>
              </a:rPr>
              <a:t>Bitner, M. J., Brown, S. W., &amp; Meuter, M. L. (2000). Technology infusion in service encounters. Journal of the academy of marketing science, 28(1), 138-149.</a:t>
            </a:r>
          </a:p>
          <a:p>
            <a:pPr lvl="0">
              <a:lnSpc>
                <a:spcPct val="90000"/>
              </a:lnSpc>
            </a:pPr>
            <a:r>
              <a:rPr lang="en-GB" sz="1900">
                <a:solidFill>
                  <a:srgbClr val="000000"/>
                </a:solidFill>
                <a:latin typeface="Arial" pitchFamily="34"/>
                <a:cs typeface="Arial" pitchFamily="34"/>
              </a:rPr>
              <a:t>Booking Holdings Inc. (2021). About Us. Booking.Available at:https://www.bookingholdings.com [Accessed at 11 March 2023]</a:t>
            </a:r>
          </a:p>
          <a:p>
            <a:pPr lvl="0">
              <a:lnSpc>
                <a:spcPct val="90000"/>
              </a:lnSpc>
            </a:pPr>
            <a:r>
              <a:rPr lang="en-GB" sz="1900">
                <a:solidFill>
                  <a:srgbClr val="000000"/>
                </a:solidFill>
                <a:latin typeface="Arial" pitchFamily="34"/>
                <a:cs typeface="Arial" pitchFamily="34"/>
              </a:rPr>
              <a:t>Chaffey, D., &amp; Smith, P. R. (2017). Digital marketing excellence: planning, optimizing and integrating online marketing. Taylor &amp; Francis.</a:t>
            </a:r>
          </a:p>
          <a:p>
            <a:pPr lvl="0">
              <a:lnSpc>
                <a:spcPct val="90000"/>
              </a:lnSpc>
            </a:pPr>
            <a:r>
              <a:rPr lang="en-GB" sz="1900">
                <a:solidFill>
                  <a:srgbClr val="000000"/>
                </a:solidFill>
                <a:latin typeface="Arial" pitchFamily="34"/>
                <a:cs typeface="Arial" pitchFamily="34"/>
              </a:rPr>
              <a:t>Davenport, T. H. (2013). Process innovation: reengineering work through information technology. Harvard Business Press.</a:t>
            </a:r>
          </a:p>
          <a:p>
            <a:pPr lvl="0">
              <a:lnSpc>
                <a:spcPct val="90000"/>
              </a:lnSpc>
            </a:pPr>
            <a:endParaRPr lang="en-GB" sz="17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2" descr="A picture containing text&#10;&#10;Description automatically generated">
            <a:extLst>
              <a:ext uri="{FF2B5EF4-FFF2-40B4-BE49-F238E27FC236}">
                <a16:creationId xmlns:a16="http://schemas.microsoft.com/office/drawing/2014/main" id="{F5F700A3-931C-C93E-C243-60B0ACF88AC3}"/>
              </a:ext>
            </a:extLst>
          </p:cNvPr>
          <p:cNvPicPr>
            <a:picLocks noChangeAspect="1"/>
          </p:cNvPicPr>
          <p:nvPr/>
        </p:nvPicPr>
        <p:blipFill>
          <a:blip r:embed="rId2"/>
          <a:stretch>
            <a:fillRect/>
          </a:stretch>
        </p:blipFill>
        <p:spPr>
          <a:xfrm>
            <a:off x="511497" y="731520"/>
            <a:ext cx="8678232" cy="4876065"/>
          </a:xfrm>
          <a:prstGeom prst="rect">
            <a:avLst/>
          </a:prstGeom>
          <a:noFill/>
          <a:ln cap="rnd">
            <a:noFill/>
          </a:ln>
        </p:spPr>
      </p:pic>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TotalTime>
  <Words>1635</Words>
  <Application>Microsoft Office PowerPoint</Application>
  <PresentationFormat>Widescreen</PresentationFormat>
  <Paragraphs>51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Trebuchet MS</vt:lpstr>
      <vt:lpstr>Wingdings 3</vt:lpstr>
      <vt:lpstr>Facet</vt:lpstr>
      <vt:lpstr>Knowledge and  Information Management Skills  for the Workplace</vt:lpstr>
      <vt:lpstr>PowerPoint Presentation</vt:lpstr>
      <vt:lpstr>Introduction</vt:lpstr>
      <vt:lpstr> </vt:lpstr>
      <vt:lpstr>Knowledge required for Booking.com    Both explicit and tacit knowledge are necessary for Booking.com to  operate successfully.    Knowledge that has been formalised and codified, such as facts, laws, regulations, and manuals,  is referred to as explicit knowledge ( Booking Holdings Inc,2021)   Contrarily, tacit knowledge refers to unofficial information picked up  via personal experience and social interactions. ( Booking Holdings Inc,2021) This includes knowledge of the travel industry, an awareness of  cultural variances, and customer service skills.  ( Booking Holdings Inc,2021) </vt:lpstr>
      <vt:lpstr>Deciding factors: Operational decisions are ones that are made every day to make sure the business functions smoothly. Booking.com's operational decisions have an impact on how its platform is run, how it maintains its relationships with hotels, how it provides customer support, and how it handles its revenue sources. Because to its investments in technology and data analytics, the organisation bases its operational decisions on real-time data and insights( Booking Holdings Inc,2021)  </vt:lpstr>
      <vt:lpstr> </vt:lpstr>
      <vt:lpstr>MIS (Management Information System) Comparation</vt:lpstr>
      <vt:lpstr>In order to manage their business operations, competitors in the online travel industry like Expedia and Airbnb also employ ERP systems. The illustration below demonstrates how an ERP system typically functions: Booking.com's ERP system boosts productivity. ERP is private. The company may have developed its own ERP system. </vt:lpstr>
      <vt:lpstr>Customer relationship management (CRM) system: </vt:lpstr>
      <vt:lpstr>Enterprise resource planning (ERP) system </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dc:title>
  <dc:creator>Melania Chelu (2025193)</dc:creator>
  <cp:lastModifiedBy>Melania Chelu (2025193)</cp:lastModifiedBy>
  <cp:revision>1</cp:revision>
  <dcterms:created xsi:type="dcterms:W3CDTF">2023-03-12T19:46:57Z</dcterms:created>
  <dcterms:modified xsi:type="dcterms:W3CDTF">2023-03-12T21:26:39Z</dcterms:modified>
</cp:coreProperties>
</file>