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9" r:id="rId4"/>
    <p:sldId id="258" r:id="rId5"/>
    <p:sldId id="262" r:id="rId6"/>
    <p:sldId id="261" r:id="rId7"/>
    <p:sldId id="264"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53"/>
    <p:restoredTop sz="94676"/>
  </p:normalViewPr>
  <p:slideViewPr>
    <p:cSldViewPr snapToGrid="0" snapToObjects="1">
      <p:cViewPr varScale="1">
        <p:scale>
          <a:sx n="68" d="100"/>
          <a:sy n="68" d="100"/>
        </p:scale>
        <p:origin x="248" y="10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FC508C-15EE-6749-84C5-CBD9D52F67C3}" type="datetimeFigureOut">
              <a:rPr lang="en-US" smtClean="0"/>
              <a:t>3/16/18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16F073-DEC7-554C-BC81-06E7949696A1}" type="slidenum">
              <a:rPr lang="en-US" smtClean="0"/>
              <a:t>‹#›</a:t>
            </a:fld>
            <a:endParaRPr lang="en-US"/>
          </a:p>
        </p:txBody>
      </p:sp>
    </p:spTree>
    <p:extLst>
      <p:ext uri="{BB962C8B-B14F-4D97-AF65-F5344CB8AC3E}">
        <p14:creationId xmlns:p14="http://schemas.microsoft.com/office/powerpoint/2010/main" val="2411173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Micro-Tyco is the multi-award winning entrepreneurial training and employability skills programme, pioneered by </a:t>
            </a:r>
            <a:r>
              <a:rPr lang="en-GB" sz="1200" b="0" i="0" kern="1200" dirty="0" err="1">
                <a:solidFill>
                  <a:schemeClr val="tx1"/>
                </a:solidFill>
                <a:effectLst/>
                <a:latin typeface="+mn-lt"/>
                <a:ea typeface="+mn-ea"/>
                <a:cs typeface="+mn-cs"/>
              </a:rPr>
              <a:t>WildHearts</a:t>
            </a:r>
            <a:r>
              <a:rPr lang="en-GB" sz="1200" b="0" i="0" kern="1200" dirty="0">
                <a:solidFill>
                  <a:schemeClr val="tx1"/>
                </a:solidFill>
                <a:effectLst/>
                <a:latin typeface="+mn-lt"/>
                <a:ea typeface="+mn-ea"/>
                <a:cs typeface="+mn-cs"/>
              </a:rPr>
              <a:t>. The challenge produces inspired, entrepreneurial thinkers, who can execute their ideas in a team, within a competitive environment and who care about their impact on their local and global community.  </a:t>
            </a:r>
          </a:p>
          <a:p>
            <a:pPr fontAlgn="base"/>
            <a:r>
              <a:rPr lang="en-GB" sz="1200" b="0" i="0" kern="1200" dirty="0">
                <a:solidFill>
                  <a:schemeClr val="tx1"/>
                </a:solidFill>
                <a:effectLst/>
                <a:latin typeface="+mn-lt"/>
                <a:ea typeface="+mn-ea"/>
                <a:cs typeface="+mn-cs"/>
              </a:rPr>
              <a:t>100% of the money generated during the challenge is used by the </a:t>
            </a:r>
            <a:r>
              <a:rPr lang="en-GB" sz="1200" b="0" i="0" kern="1200" dirty="0" err="1">
                <a:solidFill>
                  <a:schemeClr val="tx1"/>
                </a:solidFill>
                <a:effectLst/>
                <a:latin typeface="+mn-lt"/>
                <a:ea typeface="+mn-ea"/>
                <a:cs typeface="+mn-cs"/>
              </a:rPr>
              <a:t>WildHearts</a:t>
            </a:r>
            <a:r>
              <a:rPr lang="en-GB" sz="1200" b="0" i="0" kern="1200" dirty="0">
                <a:solidFill>
                  <a:schemeClr val="tx1"/>
                </a:solidFill>
                <a:effectLst/>
                <a:latin typeface="+mn-lt"/>
                <a:ea typeface="+mn-ea"/>
                <a:cs typeface="+mn-cs"/>
              </a:rPr>
              <a:t> Foundation - a registered charity - to fund Microfinance across 40 developing countries.  By becoming an entrepreneur, you can actually fund an entrepreneur.  This helps poor, predominantly female micro-entrepreneurs across the developing world to launch businesses and work their own way out of poverty with dignity.</a:t>
            </a:r>
          </a:p>
          <a:p>
            <a:pPr fontAlgn="base"/>
            <a:r>
              <a:rPr lang="en-GB" sz="1200" b="0" i="0" kern="1200" dirty="0">
                <a:solidFill>
                  <a:schemeClr val="tx1"/>
                </a:solidFill>
                <a:effectLst/>
                <a:latin typeface="+mn-lt"/>
                <a:ea typeface="+mn-ea"/>
                <a:cs typeface="+mn-cs"/>
              </a:rPr>
              <a:t>To date, over 40,000 people have taken part from schools, universities and businesses across 21 countries.  All have benefited from the multi-award winning Micro-Tyco Method: from Yale, to street kids in Kabul, executives in Manhattan to Hong Kong.</a:t>
            </a:r>
          </a:p>
          <a:p>
            <a:pPr fontAlgn="base"/>
            <a:r>
              <a:rPr lang="en-GB" sz="1200" b="0" i="0" kern="1200" dirty="0">
                <a:solidFill>
                  <a:schemeClr val="tx1"/>
                </a:solidFill>
                <a:effectLst/>
                <a:latin typeface="+mn-lt"/>
                <a:ea typeface="+mn-ea"/>
                <a:cs typeface="+mn-cs"/>
              </a:rPr>
              <a:t>Teams have 30 days to turn £1 seed capital into as much money as they can, with all profits going to support entrepreneurs in developing countries.</a:t>
            </a:r>
          </a:p>
          <a:p>
            <a:pPr fontAlgn="base"/>
            <a:r>
              <a:rPr lang="en-GB" sz="1200" b="0" i="0" kern="1200" dirty="0">
                <a:solidFill>
                  <a:schemeClr val="tx1"/>
                </a:solidFill>
                <a:effectLst/>
                <a:latin typeface="+mn-lt"/>
                <a:ea typeface="+mn-ea"/>
                <a:cs typeface="+mn-cs"/>
              </a:rPr>
              <a:t>This year Barclays are teaming up with </a:t>
            </a:r>
            <a:r>
              <a:rPr lang="en-GB" sz="1200" b="0" i="0" kern="1200" dirty="0" err="1">
                <a:solidFill>
                  <a:schemeClr val="tx1"/>
                </a:solidFill>
                <a:effectLst/>
                <a:latin typeface="+mn-lt"/>
                <a:ea typeface="+mn-ea"/>
                <a:cs typeface="+mn-cs"/>
              </a:rPr>
              <a:t>WildHearts</a:t>
            </a:r>
            <a:r>
              <a:rPr lang="en-GB" sz="1200" b="0" i="0" kern="1200" dirty="0">
                <a:solidFill>
                  <a:schemeClr val="tx1"/>
                </a:solidFill>
                <a:effectLst/>
                <a:latin typeface="+mn-lt"/>
                <a:ea typeface="+mn-ea"/>
                <a:cs typeface="+mn-cs"/>
              </a:rPr>
              <a:t> to offer our own spin on this award-winning competition – and you and your team are invited to be part of it.</a:t>
            </a:r>
          </a:p>
          <a:p>
            <a:pPr fontAlgn="base"/>
            <a:r>
              <a:rPr lang="en-GB" sz="1200" b="0" i="0" kern="1200" dirty="0">
                <a:solidFill>
                  <a:schemeClr val="tx1"/>
                </a:solidFill>
                <a:effectLst/>
                <a:latin typeface="+mn-lt"/>
                <a:ea typeface="+mn-ea"/>
                <a:cs typeface="+mn-cs"/>
              </a:rPr>
              <a:t>Together, you can do something momentous in February 2017.</a:t>
            </a:r>
          </a:p>
          <a:p>
            <a:pPr fontAlgn="base"/>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116F073-DEC7-554C-BC81-06E7949696A1}" type="slidenum">
              <a:rPr lang="en-US" smtClean="0"/>
              <a:t>2</a:t>
            </a:fld>
            <a:endParaRPr lang="en-US"/>
          </a:p>
        </p:txBody>
      </p:sp>
    </p:spTree>
    <p:extLst>
      <p:ext uri="{BB962C8B-B14F-4D97-AF65-F5344CB8AC3E}">
        <p14:creationId xmlns:p14="http://schemas.microsoft.com/office/powerpoint/2010/main" val="1285361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to a range of other managerial and related skills and competences - six </a:t>
            </a:r>
            <a:r>
              <a:rPr lang="en-GB" dirty="0" err="1"/>
              <a:t>mainentrepreneurial</a:t>
            </a:r>
            <a:r>
              <a:rPr lang="en-GB" dirty="0"/>
              <a:t> competences:• identification and definition of a viable market niche• development of products or services appropriate to the firm’s market niche / </a:t>
            </a:r>
            <a:r>
              <a:rPr lang="en-GB" dirty="0" err="1"/>
              <a:t>productinnovations</a:t>
            </a:r>
            <a:r>
              <a:rPr lang="en-GB" dirty="0"/>
              <a:t>• idea generation• environmental scanning• recognising and envisioning taking advantage of opportunities• formulating strategies for taking advantage of opportunities</a:t>
            </a:r>
            <a:endParaRPr lang="en-US" dirty="0"/>
          </a:p>
          <a:p>
            <a:endParaRPr lang="en-GB" dirty="0"/>
          </a:p>
          <a:p>
            <a:endParaRPr lang="en-US" dirty="0"/>
          </a:p>
        </p:txBody>
      </p:sp>
      <p:sp>
        <p:nvSpPr>
          <p:cNvPr id="4" name="Slide Number Placeholder 3"/>
          <p:cNvSpPr>
            <a:spLocks noGrp="1"/>
          </p:cNvSpPr>
          <p:nvPr>
            <p:ph type="sldNum" sz="quarter" idx="10"/>
          </p:nvPr>
        </p:nvSpPr>
        <p:spPr/>
        <p:txBody>
          <a:bodyPr/>
          <a:lstStyle/>
          <a:p>
            <a:fld id="{5116F073-DEC7-554C-BC81-06E7949696A1}" type="slidenum">
              <a:rPr lang="en-US" smtClean="0"/>
              <a:t>3</a:t>
            </a:fld>
            <a:endParaRPr lang="en-US"/>
          </a:p>
        </p:txBody>
      </p:sp>
    </p:spTree>
    <p:extLst>
      <p:ext uri="{BB962C8B-B14F-4D97-AF65-F5344CB8AC3E}">
        <p14:creationId xmlns:p14="http://schemas.microsoft.com/office/powerpoint/2010/main" val="5371427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thinking skills are </a:t>
            </a:r>
            <a:r>
              <a:rPr lang="en-GB" dirty="0" err="1"/>
              <a:t>importantbecause</a:t>
            </a:r>
            <a:r>
              <a:rPr lang="en-GB" dirty="0"/>
              <a:t> they enable students “to deal effectively with social, scientific, </a:t>
            </a:r>
            <a:r>
              <a:rPr lang="en-GB" dirty="0" err="1"/>
              <a:t>andpractical</a:t>
            </a:r>
            <a:r>
              <a:rPr lang="en-GB" dirty="0"/>
              <a:t> problems” (</a:t>
            </a:r>
            <a:r>
              <a:rPr lang="en-GB" dirty="0" err="1"/>
              <a:t>Shakirova</a:t>
            </a:r>
            <a:r>
              <a:rPr lang="en-GB" dirty="0"/>
              <a:t>, 2007, p. 42). Simply put, students who are able </a:t>
            </a:r>
            <a:r>
              <a:rPr lang="en-GB" dirty="0" err="1"/>
              <a:t>tothink</a:t>
            </a:r>
            <a:r>
              <a:rPr lang="en-GB" dirty="0"/>
              <a:t> critically are able to solve problems effectively. Merely having knowledge </a:t>
            </a:r>
            <a:r>
              <a:rPr lang="en-GB" dirty="0" err="1"/>
              <a:t>orinformation</a:t>
            </a:r>
            <a:r>
              <a:rPr lang="en-GB" dirty="0"/>
              <a:t> is not enough. To be effective in the workplace (and in their </a:t>
            </a:r>
            <a:r>
              <a:rPr lang="en-GB" dirty="0" err="1"/>
              <a:t>personallives</a:t>
            </a:r>
            <a:r>
              <a:rPr lang="en-GB" dirty="0"/>
              <a:t>), students must be able to solve problems to make effective decisions; </a:t>
            </a:r>
            <a:r>
              <a:rPr lang="en-GB" dirty="0" err="1"/>
              <a:t>theymust</a:t>
            </a:r>
            <a:r>
              <a:rPr lang="en-GB" dirty="0"/>
              <a:t> be able to think critically</a:t>
            </a:r>
          </a:p>
          <a:p>
            <a:endParaRPr lang="en-GB" dirty="0"/>
          </a:p>
          <a:p>
            <a:r>
              <a:rPr lang="en-GB" dirty="0"/>
              <a:t>Critical thinking has also been referred to as metacognition(</a:t>
            </a:r>
            <a:r>
              <a:rPr lang="en-GB" dirty="0" err="1"/>
              <a:t>Tempelaar</a:t>
            </a:r>
            <a:r>
              <a:rPr lang="en-GB" dirty="0"/>
              <a:t>, 2006) or the process of “thinking about thinking” as defined </a:t>
            </a:r>
            <a:r>
              <a:rPr lang="en-GB" dirty="0" err="1"/>
              <a:t>andoriginally</a:t>
            </a:r>
            <a:r>
              <a:rPr lang="en-GB" dirty="0"/>
              <a:t> purposed by </a:t>
            </a:r>
            <a:r>
              <a:rPr lang="en-GB" dirty="0" err="1"/>
              <a:t>Flavell</a:t>
            </a:r>
            <a:r>
              <a:rPr lang="en-GB" dirty="0"/>
              <a:t> (1979)</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5116F073-DEC7-554C-BC81-06E7949696A1}" type="slidenum">
              <a:rPr lang="en-US" smtClean="0"/>
              <a:t>4</a:t>
            </a:fld>
            <a:endParaRPr lang="en-US"/>
          </a:p>
        </p:txBody>
      </p:sp>
    </p:spTree>
    <p:extLst>
      <p:ext uri="{BB962C8B-B14F-4D97-AF65-F5344CB8AC3E}">
        <p14:creationId xmlns:p14="http://schemas.microsoft.com/office/powerpoint/2010/main" val="299401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rPr>
              <a:t>Hall &amp; Slaney (2016) state the diverse workforce of Britain can offer a range of expectation from numeracy within each occupation, but individuals with high numeracy skills often offer higher levels of critical thinking.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rPr>
              <a:t>http://</a:t>
            </a:r>
            <a:r>
              <a:rPr lang="en-US" sz="1200" dirty="0" err="1">
                <a:solidFill>
                  <a:schemeClr val="tx1"/>
                </a:solidFill>
              </a:rPr>
              <a:t>learning.gov.wales</a:t>
            </a:r>
            <a:r>
              <a:rPr lang="en-US" sz="1200" dirty="0">
                <a:solidFill>
                  <a:schemeClr val="tx1"/>
                </a:solidFill>
              </a:rPr>
              <a:t>/docs/</a:t>
            </a:r>
            <a:r>
              <a:rPr lang="en-US" sz="1200" dirty="0" err="1">
                <a:solidFill>
                  <a:schemeClr val="tx1"/>
                </a:solidFill>
              </a:rPr>
              <a:t>learningwales</a:t>
            </a:r>
            <a:r>
              <a:rPr lang="en-US" sz="1200" dirty="0">
                <a:solidFill>
                  <a:schemeClr val="tx1"/>
                </a:solidFill>
              </a:rPr>
              <a:t>/publications/130415-lnf-guidance-en.pdf</a:t>
            </a:r>
          </a:p>
          <a:p>
            <a:endParaRPr lang="en-GB" dirty="0"/>
          </a:p>
          <a:p>
            <a:r>
              <a:rPr lang="en-GB" dirty="0" err="1"/>
              <a:t>SuccessfulFutures</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5116F073-DEC7-554C-BC81-06E7949696A1}" type="slidenum">
              <a:rPr lang="en-US" smtClean="0"/>
              <a:t>5</a:t>
            </a:fld>
            <a:endParaRPr lang="en-US"/>
          </a:p>
        </p:txBody>
      </p:sp>
    </p:spTree>
    <p:extLst>
      <p:ext uri="{BB962C8B-B14F-4D97-AF65-F5344CB8AC3E}">
        <p14:creationId xmlns:p14="http://schemas.microsoft.com/office/powerpoint/2010/main" val="2216172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116F073-DEC7-554C-BC81-06E7949696A1}" type="slidenum">
              <a:rPr lang="en-US" smtClean="0"/>
              <a:t>6</a:t>
            </a:fld>
            <a:endParaRPr lang="en-US"/>
          </a:p>
        </p:txBody>
      </p:sp>
    </p:spTree>
    <p:extLst>
      <p:ext uri="{BB962C8B-B14F-4D97-AF65-F5344CB8AC3E}">
        <p14:creationId xmlns:p14="http://schemas.microsoft.com/office/powerpoint/2010/main" val="2591213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116F073-DEC7-554C-BC81-06E7949696A1}" type="slidenum">
              <a:rPr lang="en-US" smtClean="0"/>
              <a:t>7</a:t>
            </a:fld>
            <a:endParaRPr lang="en-US"/>
          </a:p>
        </p:txBody>
      </p:sp>
    </p:spTree>
    <p:extLst>
      <p:ext uri="{BB962C8B-B14F-4D97-AF65-F5344CB8AC3E}">
        <p14:creationId xmlns:p14="http://schemas.microsoft.com/office/powerpoint/2010/main" val="238463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76708691-DD57-BD48-946C-68C331D48875}" type="datetimeFigureOut">
              <a:rPr lang="en-US" smtClean="0"/>
              <a:t>3/15/18</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C62D0EB-D109-D84B-82F6-75CD86CAEA90}" type="slidenum">
              <a:rPr lang="en-US" smtClean="0"/>
              <a:t>‹#›</a:t>
            </a:fld>
            <a:endParaRPr lang="en-US"/>
          </a:p>
        </p:txBody>
      </p:sp>
    </p:spTree>
    <p:extLst>
      <p:ext uri="{BB962C8B-B14F-4D97-AF65-F5344CB8AC3E}">
        <p14:creationId xmlns:p14="http://schemas.microsoft.com/office/powerpoint/2010/main" val="388731265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708691-DD57-BD48-946C-68C331D48875}" type="datetimeFigureOut">
              <a:rPr lang="en-US" smtClean="0"/>
              <a:t>3/15/18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742726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76708691-DD57-BD48-946C-68C331D48875}" type="datetimeFigureOut">
              <a:rPr lang="en-US" smtClean="0"/>
              <a:t>3/15/18</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374847958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708691-DD57-BD48-946C-68C331D48875}" type="datetimeFigureOut">
              <a:rPr lang="en-US" smtClean="0"/>
              <a:t>3/15/18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3930443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708691-DD57-BD48-946C-68C331D48875}" type="datetimeFigureOut">
              <a:rPr lang="en-US" smtClean="0"/>
              <a:t>3/15/18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3218209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708691-DD57-BD48-946C-68C331D48875}" type="datetimeFigureOut">
              <a:rPr lang="en-US" smtClean="0"/>
              <a:t>3/15/18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4177633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708691-DD57-BD48-946C-68C331D48875}" type="datetimeFigureOut">
              <a:rPr lang="en-US" smtClean="0"/>
              <a:t>3/15/18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1159266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76708691-DD57-BD48-946C-68C331D48875}" type="datetimeFigureOut">
              <a:rPr lang="en-US" smtClean="0"/>
              <a:t>3/15/18</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C62D0EB-D109-D84B-82F6-75CD86CAEA90}"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19355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76708691-DD57-BD48-946C-68C331D48875}" type="datetimeFigureOut">
              <a:rPr lang="en-US" smtClean="0"/>
              <a:t>3/15/18</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C62D0EB-D109-D84B-82F6-75CD86CAEA90}"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12930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708691-DD57-BD48-946C-68C331D48875}" type="datetimeFigureOut">
              <a:rPr lang="en-US" smtClean="0"/>
              <a:t>3/15/18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1923510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708691-DD57-BD48-946C-68C331D48875}" type="datetimeFigureOut">
              <a:rPr lang="en-US" smtClean="0"/>
              <a:t>3/15/18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62D0EB-D109-D84B-82F6-75CD86CAEA90}" type="slidenum">
              <a:rPr lang="en-US" smtClean="0"/>
              <a:t>‹#›</a:t>
            </a:fld>
            <a:endParaRPr lang="en-US"/>
          </a:p>
        </p:txBody>
      </p:sp>
    </p:spTree>
    <p:extLst>
      <p:ext uri="{BB962C8B-B14F-4D97-AF65-F5344CB8AC3E}">
        <p14:creationId xmlns:p14="http://schemas.microsoft.com/office/powerpoint/2010/main" val="66659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76708691-DD57-BD48-946C-68C331D48875}" type="datetimeFigureOut">
              <a:rPr lang="en-US" smtClean="0"/>
              <a:t>3/15/18</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C62D0EB-D109-D84B-82F6-75CD86CAEA90}" type="slidenum">
              <a:rPr lang="en-US" smtClean="0"/>
              <a:t>‹#›</a:t>
            </a:fld>
            <a:endParaRPr lang="en-US"/>
          </a:p>
        </p:txBody>
      </p:sp>
    </p:spTree>
    <p:extLst>
      <p:ext uri="{BB962C8B-B14F-4D97-AF65-F5344CB8AC3E}">
        <p14:creationId xmlns:p14="http://schemas.microsoft.com/office/powerpoint/2010/main" val="23891688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uIsvzvCdiu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B4DEB-01D7-6E4C-8682-4A1E1FFC24A5}"/>
              </a:ext>
            </a:extLst>
          </p:cNvPr>
          <p:cNvSpPr>
            <a:spLocks noGrp="1"/>
          </p:cNvSpPr>
          <p:nvPr>
            <p:ph type="ctrTitle"/>
          </p:nvPr>
        </p:nvSpPr>
        <p:spPr/>
        <p:txBody>
          <a:bodyPr/>
          <a:lstStyle/>
          <a:p>
            <a:r>
              <a:rPr lang="en-GB" dirty="0"/>
              <a:t>Micro-</a:t>
            </a:r>
            <a:r>
              <a:rPr lang="en-GB" dirty="0" err="1"/>
              <a:t>tyco</a:t>
            </a:r>
            <a:br>
              <a:rPr lang="en-GB" dirty="0"/>
            </a:br>
            <a:r>
              <a:rPr lang="en-GB" sz="2400" dirty="0"/>
              <a:t>and how it develops entrepreneurial skills</a:t>
            </a:r>
            <a:endParaRPr lang="en-US" dirty="0"/>
          </a:p>
        </p:txBody>
      </p:sp>
      <p:sp>
        <p:nvSpPr>
          <p:cNvPr id="3" name="Subtitle 2">
            <a:extLst>
              <a:ext uri="{FF2B5EF4-FFF2-40B4-BE49-F238E27FC236}">
                <a16:creationId xmlns:a16="http://schemas.microsoft.com/office/drawing/2014/main" id="{E67CE8D8-2C38-EC4F-90C8-C7EF72C0A8C4}"/>
              </a:ext>
            </a:extLst>
          </p:cNvPr>
          <p:cNvSpPr>
            <a:spLocks noGrp="1"/>
          </p:cNvSpPr>
          <p:nvPr>
            <p:ph type="subTitle" idx="1"/>
          </p:nvPr>
        </p:nvSpPr>
        <p:spPr/>
        <p:txBody>
          <a:bodyPr>
            <a:normAutofit fontScale="92500" lnSpcReduction="20000"/>
          </a:bodyPr>
          <a:lstStyle/>
          <a:p>
            <a:r>
              <a:rPr lang="en-GB" dirty="0"/>
              <a:t>By Kate Antoniazzi</a:t>
            </a:r>
          </a:p>
          <a:p>
            <a:r>
              <a:rPr lang="en-GB" dirty="0"/>
              <a:t>P147704</a:t>
            </a:r>
            <a:endParaRPr lang="en-US" dirty="0"/>
          </a:p>
        </p:txBody>
      </p:sp>
    </p:spTree>
    <p:extLst>
      <p:ext uri="{BB962C8B-B14F-4D97-AF65-F5344CB8AC3E}">
        <p14:creationId xmlns:p14="http://schemas.microsoft.com/office/powerpoint/2010/main" val="2676491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E83C95F1-0890-4647-BA4A-FB979FB162B2}"/>
              </a:ext>
            </a:extLst>
          </p:cNvPr>
          <p:cNvSpPr>
            <a:spLocks noGrp="1"/>
          </p:cNvSpPr>
          <p:nvPr>
            <p:ph type="title"/>
          </p:nvPr>
        </p:nvSpPr>
        <p:spPr>
          <a:xfrm>
            <a:off x="573409" y="559477"/>
            <a:ext cx="3765200" cy="5709931"/>
          </a:xfrm>
        </p:spPr>
        <p:txBody>
          <a:bodyPr anchor="t">
            <a:normAutofit fontScale="90000"/>
          </a:bodyPr>
          <a:lstStyle/>
          <a:p>
            <a:pPr algn="ctr"/>
            <a:r>
              <a:rPr lang="en-GB" sz="3200" dirty="0"/>
              <a:t>The “Micro-Tyco Method”</a:t>
            </a:r>
            <a:br>
              <a:rPr lang="en-GB" sz="3200" dirty="0"/>
            </a:br>
            <a:br>
              <a:rPr lang="en-GB" sz="3200" dirty="0"/>
            </a:br>
            <a:r>
              <a:rPr lang="en-GB" sz="2000" dirty="0"/>
              <a:t>”The </a:t>
            </a:r>
            <a:r>
              <a:rPr lang="en-GB" sz="2000" b="1" dirty="0"/>
              <a:t>game changer </a:t>
            </a:r>
            <a:r>
              <a:rPr lang="en-GB" sz="2000" dirty="0"/>
              <a:t>of our culture”</a:t>
            </a:r>
            <a:br>
              <a:rPr lang="en-GB" sz="2000" dirty="0"/>
            </a:br>
            <a:br>
              <a:rPr lang="en-GB" sz="2000" dirty="0"/>
            </a:br>
            <a:r>
              <a:rPr lang="en-GB" sz="1600" dirty="0"/>
              <a:t>(</a:t>
            </a:r>
            <a:r>
              <a:rPr lang="en-GB" sz="1600" dirty="0" err="1"/>
              <a:t>Wildhearts</a:t>
            </a:r>
            <a:r>
              <a:rPr lang="en-GB" sz="1600" dirty="0"/>
              <a:t>, 2018)</a:t>
            </a:r>
            <a:br>
              <a:rPr lang="en-GB" sz="1200" dirty="0"/>
            </a:br>
            <a:br>
              <a:rPr lang="en-GB" sz="1200" dirty="0"/>
            </a:br>
            <a:br>
              <a:rPr lang="en-GB" sz="1200" dirty="0"/>
            </a:br>
            <a:br>
              <a:rPr lang="en-GB" sz="1200" dirty="0"/>
            </a:br>
            <a:r>
              <a:rPr lang="en-GB" sz="1400" dirty="0"/>
              <a:t>“</a:t>
            </a:r>
            <a:r>
              <a:rPr lang="en-GB" sz="2000" dirty="0"/>
              <a:t>This challenge produces inspired, entrepreneurial thinkers, who can execute their ideas in a team, within a competitive environment and who care about their impact on their local and global community.”</a:t>
            </a:r>
            <a:br>
              <a:rPr lang="en-GB" sz="2000" dirty="0"/>
            </a:br>
            <a:br>
              <a:rPr lang="en-GB" sz="2000" dirty="0"/>
            </a:br>
            <a:r>
              <a:rPr lang="en-GB" sz="1600" dirty="0"/>
              <a:t>(Barclays, 2017)</a:t>
            </a:r>
            <a:br>
              <a:rPr lang="en-GB" sz="1200" dirty="0"/>
            </a:br>
            <a:br>
              <a:rPr lang="en-GB" sz="1200" dirty="0"/>
            </a:br>
            <a:r>
              <a:rPr lang="en-GB" sz="1600" dirty="0"/>
              <a:t> </a:t>
            </a:r>
            <a:endParaRPr lang="en-US" sz="3200" dirty="0"/>
          </a:p>
        </p:txBody>
      </p:sp>
      <p:sp>
        <p:nvSpPr>
          <p:cNvPr id="5" name="Rectangle 4">
            <a:extLst>
              <a:ext uri="{FF2B5EF4-FFF2-40B4-BE49-F238E27FC236}">
                <a16:creationId xmlns:a16="http://schemas.microsoft.com/office/drawing/2014/main" id="{C5B06B73-C94A-2F43-B06A-6E7EFBCDF90E}"/>
              </a:ext>
            </a:extLst>
          </p:cNvPr>
          <p:cNvSpPr/>
          <p:nvPr/>
        </p:nvSpPr>
        <p:spPr>
          <a:xfrm>
            <a:off x="4995746" y="237744"/>
            <a:ext cx="3244364" cy="2950884"/>
          </a:xfrm>
          <a:prstGeom prst="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dirty="0">
                <a:solidFill>
                  <a:schemeClr val="tx1"/>
                </a:solidFill>
              </a:rPr>
              <a:t>What</a:t>
            </a:r>
          </a:p>
          <a:p>
            <a:pPr algn="ctr"/>
            <a:endParaRPr lang="en-GB" sz="1600" dirty="0">
              <a:solidFill>
                <a:schemeClr val="tx1"/>
              </a:solidFill>
            </a:endParaRPr>
          </a:p>
          <a:p>
            <a:pPr algn="ctr"/>
            <a:r>
              <a:rPr lang="en-GB" sz="1400" dirty="0">
                <a:solidFill>
                  <a:schemeClr val="tx1"/>
                </a:solidFill>
              </a:rPr>
              <a:t>Micro-Tyco is a ground breaking </a:t>
            </a:r>
            <a:r>
              <a:rPr lang="en-GB" sz="1400" b="1" dirty="0">
                <a:solidFill>
                  <a:schemeClr val="tx1"/>
                </a:solidFill>
              </a:rPr>
              <a:t>global enterprise business challenge</a:t>
            </a:r>
            <a:r>
              <a:rPr lang="en-GB" sz="1400" dirty="0">
                <a:solidFill>
                  <a:schemeClr val="tx1"/>
                </a:solidFill>
              </a:rPr>
              <a:t> that is set up by </a:t>
            </a:r>
            <a:r>
              <a:rPr lang="en-GB" sz="1400" dirty="0" err="1">
                <a:solidFill>
                  <a:schemeClr val="tx1"/>
                </a:solidFill>
              </a:rPr>
              <a:t>Wildhearts</a:t>
            </a:r>
            <a:r>
              <a:rPr lang="en-GB" sz="1400" dirty="0">
                <a:solidFill>
                  <a:schemeClr val="tx1"/>
                </a:solidFill>
              </a:rPr>
              <a:t>, where a group of four individuals compete within certain categories to </a:t>
            </a:r>
            <a:r>
              <a:rPr lang="en-GB" sz="1400" b="1" dirty="0">
                <a:solidFill>
                  <a:schemeClr val="tx1"/>
                </a:solidFill>
              </a:rPr>
              <a:t>grow a seed capital of £</a:t>
            </a:r>
            <a:r>
              <a:rPr lang="en-GB" sz="1400" dirty="0">
                <a:solidFill>
                  <a:schemeClr val="tx1"/>
                </a:solidFill>
              </a:rPr>
              <a:t>1 into as much money as possible within a </a:t>
            </a:r>
            <a:r>
              <a:rPr lang="en-GB" sz="1400" b="1" dirty="0">
                <a:solidFill>
                  <a:schemeClr val="tx1"/>
                </a:solidFill>
              </a:rPr>
              <a:t>four week </a:t>
            </a:r>
            <a:r>
              <a:rPr lang="en-GB" sz="1400" dirty="0">
                <a:solidFill>
                  <a:schemeClr val="tx1"/>
                </a:solidFill>
              </a:rPr>
              <a:t>span. </a:t>
            </a:r>
            <a:endParaRPr lang="en-US" sz="1400" dirty="0">
              <a:solidFill>
                <a:schemeClr val="tx1"/>
              </a:solidFill>
            </a:endParaRPr>
          </a:p>
        </p:txBody>
      </p:sp>
      <p:sp>
        <p:nvSpPr>
          <p:cNvPr id="9" name="Rectangle 8">
            <a:extLst>
              <a:ext uri="{FF2B5EF4-FFF2-40B4-BE49-F238E27FC236}">
                <a16:creationId xmlns:a16="http://schemas.microsoft.com/office/drawing/2014/main" id="{7018CF62-29F4-8945-ACA0-8E9868A90764}"/>
              </a:ext>
            </a:extLst>
          </p:cNvPr>
          <p:cNvSpPr/>
          <p:nvPr/>
        </p:nvSpPr>
        <p:spPr>
          <a:xfrm>
            <a:off x="8581561" y="237744"/>
            <a:ext cx="3000839" cy="2950884"/>
          </a:xfrm>
          <a:prstGeom prst="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dirty="0">
                <a:solidFill>
                  <a:schemeClr val="tx1"/>
                </a:solidFill>
              </a:rPr>
              <a:t>Where</a:t>
            </a:r>
          </a:p>
          <a:p>
            <a:pPr algn="ctr"/>
            <a:endParaRPr lang="en-GB" sz="1600" dirty="0">
              <a:solidFill>
                <a:schemeClr val="tx1"/>
              </a:solidFill>
            </a:endParaRPr>
          </a:p>
          <a:p>
            <a:pPr algn="ctr"/>
            <a:r>
              <a:rPr lang="en-GB" sz="1400" dirty="0">
                <a:solidFill>
                  <a:schemeClr val="tx1"/>
                </a:solidFill>
              </a:rPr>
              <a:t>There are currently </a:t>
            </a:r>
            <a:r>
              <a:rPr lang="en-GB" sz="1400" b="1" dirty="0">
                <a:solidFill>
                  <a:schemeClr val="tx1"/>
                </a:solidFill>
              </a:rPr>
              <a:t>23 countries </a:t>
            </a:r>
            <a:r>
              <a:rPr lang="en-GB" sz="1400" dirty="0">
                <a:solidFill>
                  <a:schemeClr val="tx1"/>
                </a:solidFill>
              </a:rPr>
              <a:t>participating in the Micro-Tyco method </a:t>
            </a:r>
            <a:r>
              <a:rPr lang="en-GB" sz="1400" b="1" dirty="0">
                <a:solidFill>
                  <a:schemeClr val="tx1"/>
                </a:solidFill>
              </a:rPr>
              <a:t>globally</a:t>
            </a:r>
            <a:r>
              <a:rPr lang="en-GB" sz="1400" dirty="0">
                <a:solidFill>
                  <a:schemeClr val="tx1"/>
                </a:solidFill>
              </a:rPr>
              <a:t>. As the method is completely unique and requires </a:t>
            </a:r>
            <a:r>
              <a:rPr lang="en-GB" sz="1400" b="1" dirty="0">
                <a:solidFill>
                  <a:schemeClr val="tx1"/>
                </a:solidFill>
              </a:rPr>
              <a:t>no age limit</a:t>
            </a:r>
            <a:r>
              <a:rPr lang="en-GB" sz="1400" dirty="0">
                <a:solidFill>
                  <a:schemeClr val="tx1"/>
                </a:solidFill>
              </a:rPr>
              <a:t>, it can be accessed on a global scale. The challenge is designed for companies, universities, colleges and schools </a:t>
            </a:r>
            <a:r>
              <a:rPr lang="en-GB" sz="1400" b="1" dirty="0">
                <a:solidFill>
                  <a:schemeClr val="tx1"/>
                </a:solidFill>
              </a:rPr>
              <a:t>throughout the world.</a:t>
            </a:r>
            <a:br>
              <a:rPr lang="en-GB" sz="1400" b="1" dirty="0">
                <a:solidFill>
                  <a:schemeClr val="tx1"/>
                </a:solidFill>
              </a:rPr>
            </a:br>
            <a:r>
              <a:rPr lang="en-GB" sz="1400" dirty="0">
                <a:solidFill>
                  <a:schemeClr val="tx1"/>
                </a:solidFill>
              </a:rPr>
              <a:t>  </a:t>
            </a:r>
          </a:p>
        </p:txBody>
      </p:sp>
      <p:sp>
        <p:nvSpPr>
          <p:cNvPr id="11" name="Rectangle 10">
            <a:extLst>
              <a:ext uri="{FF2B5EF4-FFF2-40B4-BE49-F238E27FC236}">
                <a16:creationId xmlns:a16="http://schemas.microsoft.com/office/drawing/2014/main" id="{D0EEF0B7-3A9C-004D-9A60-F2C7373B3336}"/>
              </a:ext>
            </a:extLst>
          </p:cNvPr>
          <p:cNvSpPr/>
          <p:nvPr/>
        </p:nvSpPr>
        <p:spPr>
          <a:xfrm>
            <a:off x="4957180" y="3426372"/>
            <a:ext cx="3282930" cy="3193884"/>
          </a:xfrm>
          <a:prstGeom prst="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dirty="0">
                <a:solidFill>
                  <a:schemeClr val="tx1"/>
                </a:solidFill>
              </a:rPr>
              <a:t>With Who</a:t>
            </a:r>
          </a:p>
          <a:p>
            <a:pPr algn="ctr"/>
            <a:endParaRPr lang="en-GB" sz="1600" dirty="0">
              <a:solidFill>
                <a:schemeClr val="tx1"/>
              </a:solidFill>
            </a:endParaRPr>
          </a:p>
          <a:p>
            <a:pPr algn="ctr"/>
            <a:r>
              <a:rPr lang="en-GB" sz="1400" dirty="0">
                <a:solidFill>
                  <a:schemeClr val="tx1"/>
                </a:solidFill>
              </a:rPr>
              <a:t>The most positive aspect of the challenge that furthers skill development is that each group will be </a:t>
            </a:r>
            <a:r>
              <a:rPr lang="en-GB" sz="1400" b="1" dirty="0">
                <a:solidFill>
                  <a:schemeClr val="tx1"/>
                </a:solidFill>
              </a:rPr>
              <a:t>mentored</a:t>
            </a:r>
            <a:r>
              <a:rPr lang="en-GB" sz="1400" dirty="0">
                <a:solidFill>
                  <a:schemeClr val="tx1"/>
                </a:solidFill>
              </a:rPr>
              <a:t> and contacted by the worlds </a:t>
            </a:r>
            <a:r>
              <a:rPr lang="en-GB" sz="1400" b="1" dirty="0">
                <a:solidFill>
                  <a:schemeClr val="tx1"/>
                </a:solidFill>
              </a:rPr>
              <a:t>greatest entrepreneurs </a:t>
            </a:r>
            <a:r>
              <a:rPr lang="en-GB" sz="1400" dirty="0">
                <a:solidFill>
                  <a:schemeClr val="tx1"/>
                </a:solidFill>
              </a:rPr>
              <a:t>via webcam. The entrepreneurs are able to disperse advice to all candidates about how </a:t>
            </a:r>
            <a:r>
              <a:rPr lang="en-GB" sz="1400" b="1" dirty="0">
                <a:solidFill>
                  <a:schemeClr val="tx1"/>
                </a:solidFill>
              </a:rPr>
              <a:t>to reach their goal</a:t>
            </a:r>
            <a:r>
              <a:rPr lang="en-GB" sz="1400" dirty="0">
                <a:solidFill>
                  <a:schemeClr val="tx1"/>
                </a:solidFill>
              </a:rPr>
              <a:t> and further their development. </a:t>
            </a:r>
            <a:endParaRPr lang="en-US" sz="1400" dirty="0">
              <a:solidFill>
                <a:schemeClr val="tx1"/>
              </a:solidFill>
            </a:endParaRPr>
          </a:p>
        </p:txBody>
      </p:sp>
      <p:sp>
        <p:nvSpPr>
          <p:cNvPr id="12" name="Rectangle 11">
            <a:extLst>
              <a:ext uri="{FF2B5EF4-FFF2-40B4-BE49-F238E27FC236}">
                <a16:creationId xmlns:a16="http://schemas.microsoft.com/office/drawing/2014/main" id="{C97C4633-65C1-A647-9429-7082E4AE6BC5}"/>
              </a:ext>
            </a:extLst>
          </p:cNvPr>
          <p:cNvSpPr/>
          <p:nvPr/>
        </p:nvSpPr>
        <p:spPr>
          <a:xfrm>
            <a:off x="8593873" y="3426372"/>
            <a:ext cx="2988527" cy="3193884"/>
          </a:xfrm>
          <a:prstGeom prst="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dirty="0">
                <a:solidFill>
                  <a:schemeClr val="tx1"/>
                </a:solidFill>
              </a:rPr>
              <a:t>Why</a:t>
            </a:r>
          </a:p>
          <a:p>
            <a:pPr algn="ctr"/>
            <a:endParaRPr lang="en-GB" sz="1600" dirty="0">
              <a:solidFill>
                <a:schemeClr val="tx1"/>
              </a:solidFill>
            </a:endParaRPr>
          </a:p>
          <a:p>
            <a:pPr algn="ctr"/>
            <a:r>
              <a:rPr lang="en-GB" sz="1400" dirty="0">
                <a:solidFill>
                  <a:schemeClr val="tx1"/>
                </a:solidFill>
              </a:rPr>
              <a:t>The purpose of the challenge is to create group of individuals who can </a:t>
            </a:r>
            <a:r>
              <a:rPr lang="en-GB" sz="1400" b="1" dirty="0">
                <a:solidFill>
                  <a:schemeClr val="tx1"/>
                </a:solidFill>
              </a:rPr>
              <a:t>inspire each other </a:t>
            </a:r>
            <a:r>
              <a:rPr lang="en-GB" sz="1400" dirty="0">
                <a:solidFill>
                  <a:schemeClr val="tx1"/>
                </a:solidFill>
              </a:rPr>
              <a:t>and </a:t>
            </a:r>
            <a:r>
              <a:rPr lang="en-GB" sz="1400" b="1" dirty="0">
                <a:solidFill>
                  <a:schemeClr val="tx1"/>
                </a:solidFill>
              </a:rPr>
              <a:t>help discover hidden talents. </a:t>
            </a:r>
            <a:r>
              <a:rPr lang="en-GB" sz="1400" dirty="0">
                <a:solidFill>
                  <a:schemeClr val="tx1"/>
                </a:solidFill>
              </a:rPr>
              <a:t>The money raised will go towards making a change globally by </a:t>
            </a:r>
            <a:r>
              <a:rPr lang="en-GB" sz="1400" b="1" dirty="0">
                <a:solidFill>
                  <a:schemeClr val="tx1"/>
                </a:solidFill>
              </a:rPr>
              <a:t>helping others</a:t>
            </a:r>
            <a:r>
              <a:rPr lang="en-GB" sz="1400" dirty="0">
                <a:solidFill>
                  <a:schemeClr val="tx1"/>
                </a:solidFill>
              </a:rPr>
              <a:t>. By developing these skills there may be ideas that form that will </a:t>
            </a:r>
            <a:r>
              <a:rPr lang="en-GB" sz="1400" b="1" dirty="0">
                <a:solidFill>
                  <a:schemeClr val="tx1"/>
                </a:solidFill>
              </a:rPr>
              <a:t>benefit the world. </a:t>
            </a:r>
            <a:endParaRPr lang="en-US" sz="1400" b="1" dirty="0">
              <a:solidFill>
                <a:schemeClr val="tx1"/>
              </a:solidFill>
            </a:endParaRPr>
          </a:p>
        </p:txBody>
      </p:sp>
    </p:spTree>
    <p:extLst>
      <p:ext uri="{BB962C8B-B14F-4D97-AF65-F5344CB8AC3E}">
        <p14:creationId xmlns:p14="http://schemas.microsoft.com/office/powerpoint/2010/main" val="1651285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3E25BDA2-3F4D-4B38-90E7-989465ECDDC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Rectangle 9">
            <a:extLst>
              <a:ext uri="{FF2B5EF4-FFF2-40B4-BE49-F238E27FC236}">
                <a16:creationId xmlns:a16="http://schemas.microsoft.com/office/drawing/2014/main" id="{F65EEA05-AD42-442F-B6C6-CB9FC289426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BC96869A-A70D-42F7-876F-605CB1718F2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cxnSp>
        <p:nvCxnSpPr>
          <p:cNvPr id="16" name="Straight Connector 15">
            <a:extLst>
              <a:ext uri="{FF2B5EF4-FFF2-40B4-BE49-F238E27FC236}">
                <a16:creationId xmlns:a16="http://schemas.microsoft.com/office/drawing/2014/main" id="{0DD76B5F-5BAA-48C6-9065-9AEF15D30B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43CD707-497C-CD4B-B439-B8B768A50D3F}"/>
              </a:ext>
            </a:extLst>
          </p:cNvPr>
          <p:cNvSpPr>
            <a:spLocks noGrp="1"/>
          </p:cNvSpPr>
          <p:nvPr>
            <p:ph type="title"/>
          </p:nvPr>
        </p:nvSpPr>
        <p:spPr>
          <a:xfrm>
            <a:off x="7532834" y="1284257"/>
            <a:ext cx="3640687" cy="4660054"/>
          </a:xfrm>
        </p:spPr>
        <p:txBody>
          <a:bodyPr anchor="t">
            <a:normAutofit fontScale="90000"/>
          </a:bodyPr>
          <a:lstStyle/>
          <a:p>
            <a:r>
              <a:rPr lang="en-GB" sz="1600" b="1" dirty="0">
                <a:solidFill>
                  <a:schemeClr val="tx1"/>
                </a:solidFill>
              </a:rPr>
              <a:t>A</a:t>
            </a:r>
            <a:r>
              <a:rPr lang="en-GB" sz="1400" dirty="0">
                <a:solidFill>
                  <a:schemeClr val="tx1"/>
                </a:solidFill>
              </a:rPr>
              <a:t>ttitude</a:t>
            </a:r>
            <a:br>
              <a:rPr lang="en-GB" sz="1400" dirty="0">
                <a:solidFill>
                  <a:schemeClr val="tx1"/>
                </a:solidFill>
              </a:rPr>
            </a:br>
            <a:r>
              <a:rPr lang="en-GB" sz="1300" dirty="0"/>
              <a:t>Self knowledge, belief and confidence</a:t>
            </a:r>
            <a:br>
              <a:rPr lang="en-GB" sz="1300" dirty="0"/>
            </a:br>
            <a:r>
              <a:rPr lang="en-GB" sz="1300" dirty="0"/>
              <a:t>Motivation</a:t>
            </a:r>
            <a:br>
              <a:rPr lang="en-GB" sz="1300" dirty="0"/>
            </a:br>
            <a:r>
              <a:rPr lang="en-GB" sz="1300" dirty="0"/>
              <a:t>Aspiration</a:t>
            </a:r>
            <a:br>
              <a:rPr lang="en-GB" sz="1300" dirty="0"/>
            </a:br>
            <a:r>
              <a:rPr lang="en-GB" sz="1300" dirty="0"/>
              <a:t>Determination</a:t>
            </a:r>
            <a:br>
              <a:rPr lang="en-GB" sz="1300" dirty="0"/>
            </a:br>
            <a:r>
              <a:rPr lang="en-GB" sz="1300" dirty="0"/>
              <a:t>Competitiveness</a:t>
            </a:r>
            <a:br>
              <a:rPr lang="en-GB" sz="1300" dirty="0"/>
            </a:br>
            <a:br>
              <a:rPr lang="en-GB" sz="1300" dirty="0"/>
            </a:br>
            <a:r>
              <a:rPr lang="en-GB" sz="1600" b="1" dirty="0"/>
              <a:t>C</a:t>
            </a:r>
            <a:r>
              <a:rPr lang="en-GB" sz="1400" dirty="0"/>
              <a:t>reativity</a:t>
            </a:r>
            <a:br>
              <a:rPr lang="en-GB" sz="1300" dirty="0"/>
            </a:br>
            <a:r>
              <a:rPr lang="en-GB" sz="1300" dirty="0"/>
              <a:t>Problem solving</a:t>
            </a:r>
            <a:br>
              <a:rPr lang="en-GB" sz="1300" dirty="0"/>
            </a:br>
            <a:r>
              <a:rPr lang="en-GB" sz="1300" dirty="0"/>
              <a:t>Lateral thinking / ideas generation</a:t>
            </a:r>
            <a:br>
              <a:rPr lang="en-GB" sz="1300" dirty="0"/>
            </a:br>
            <a:r>
              <a:rPr lang="en-GB" sz="1300" dirty="0"/>
              <a:t>Spotting and creating opportunities</a:t>
            </a:r>
            <a:br>
              <a:rPr lang="en-GB" sz="1300" dirty="0"/>
            </a:br>
            <a:r>
              <a:rPr lang="en-GB" sz="1300" dirty="0"/>
              <a:t>Innovation</a:t>
            </a:r>
            <a:br>
              <a:rPr lang="en-GB" sz="1300" dirty="0"/>
            </a:br>
            <a:br>
              <a:rPr lang="en-GB" sz="1300" dirty="0"/>
            </a:br>
            <a:r>
              <a:rPr lang="en-GB" sz="1600" b="1" dirty="0"/>
              <a:t>R</a:t>
            </a:r>
            <a:r>
              <a:rPr lang="en-GB" sz="1400" dirty="0"/>
              <a:t>elationships</a:t>
            </a:r>
            <a:br>
              <a:rPr lang="en-GB" sz="1300" dirty="0"/>
            </a:br>
            <a:r>
              <a:rPr lang="en-GB" sz="1300" dirty="0"/>
              <a:t>Working with others</a:t>
            </a:r>
            <a:br>
              <a:rPr lang="en-GB" sz="1300" dirty="0"/>
            </a:br>
            <a:r>
              <a:rPr lang="en-GB" sz="1300" dirty="0"/>
              <a:t>Managing difficult situations</a:t>
            </a:r>
            <a:br>
              <a:rPr lang="en-GB" sz="1300" dirty="0"/>
            </a:br>
            <a:r>
              <a:rPr lang="en-GB" sz="1300" dirty="0"/>
              <a:t>Negotiation, persuasion and influence</a:t>
            </a:r>
            <a:br>
              <a:rPr lang="en-GB" sz="1300" dirty="0"/>
            </a:br>
            <a:r>
              <a:rPr lang="en-GB" sz="1300" dirty="0"/>
              <a:t>Presentation</a:t>
            </a:r>
            <a:br>
              <a:rPr lang="en-GB" sz="1300" dirty="0"/>
            </a:br>
            <a:r>
              <a:rPr lang="en-GB" sz="1300" dirty="0"/>
              <a:t>Communication</a:t>
            </a:r>
            <a:br>
              <a:rPr lang="en-GB" sz="1300" dirty="0"/>
            </a:br>
            <a:br>
              <a:rPr lang="en-GB" sz="1300" dirty="0"/>
            </a:br>
            <a:r>
              <a:rPr lang="en-GB" sz="1800" b="1" dirty="0"/>
              <a:t>O</a:t>
            </a:r>
            <a:r>
              <a:rPr lang="en-GB" sz="1600" dirty="0"/>
              <a:t>rganisation</a:t>
            </a:r>
            <a:br>
              <a:rPr lang="en-GB" sz="1300" dirty="0"/>
            </a:br>
            <a:r>
              <a:rPr lang="en-GB" sz="1300" dirty="0"/>
              <a:t>Planning</a:t>
            </a:r>
            <a:br>
              <a:rPr lang="en-GB" sz="1300" dirty="0"/>
            </a:br>
            <a:r>
              <a:rPr lang="en-GB" sz="1300" dirty="0"/>
              <a:t>Managing resources</a:t>
            </a:r>
            <a:br>
              <a:rPr lang="en-GB" sz="1300" dirty="0"/>
            </a:br>
            <a:r>
              <a:rPr lang="en-GB" sz="1300" dirty="0"/>
              <a:t>Decision making</a:t>
            </a:r>
            <a:br>
              <a:rPr lang="en-GB" sz="1300" dirty="0"/>
            </a:br>
            <a:r>
              <a:rPr lang="en-GB" sz="1300" dirty="0"/>
              <a:t>Managing risk</a:t>
            </a:r>
            <a:br>
              <a:rPr lang="en-GB" sz="1300" dirty="0"/>
            </a:br>
            <a:r>
              <a:rPr lang="en-GB" sz="1300" dirty="0"/>
              <a:t>Vision and goal setting</a:t>
            </a:r>
            <a:br>
              <a:rPr lang="en-GB" sz="1300" dirty="0"/>
            </a:br>
            <a:br>
              <a:rPr lang="en-GB" dirty="0"/>
            </a:br>
            <a:endParaRPr lang="en-US" sz="1300" dirty="0">
              <a:solidFill>
                <a:schemeClr val="tx1"/>
              </a:solidFill>
            </a:endParaRPr>
          </a:p>
        </p:txBody>
      </p:sp>
      <p:sp>
        <p:nvSpPr>
          <p:cNvPr id="3" name="Content Placeholder 2">
            <a:extLst>
              <a:ext uri="{FF2B5EF4-FFF2-40B4-BE49-F238E27FC236}">
                <a16:creationId xmlns:a16="http://schemas.microsoft.com/office/drawing/2014/main" id="{965DA053-5584-494F-B905-584B0108E852}"/>
              </a:ext>
            </a:extLst>
          </p:cNvPr>
          <p:cNvSpPr>
            <a:spLocks noGrp="1"/>
          </p:cNvSpPr>
          <p:nvPr>
            <p:ph idx="1"/>
          </p:nvPr>
        </p:nvSpPr>
        <p:spPr>
          <a:xfrm>
            <a:off x="1440519" y="1420706"/>
            <a:ext cx="5514758" cy="4329748"/>
          </a:xfrm>
        </p:spPr>
        <p:txBody>
          <a:bodyPr anchor="t">
            <a:normAutofit lnSpcReduction="10000"/>
          </a:bodyPr>
          <a:lstStyle/>
          <a:p>
            <a:pPr marL="0" indent="0">
              <a:buNone/>
            </a:pPr>
            <a:r>
              <a:rPr lang="en-GB" sz="1400" dirty="0" err="1">
                <a:solidFill>
                  <a:schemeClr val="tx1">
                    <a:lumMod val="75000"/>
                    <a:lumOff val="25000"/>
                  </a:schemeClr>
                </a:solidFill>
              </a:rPr>
              <a:t>Chell</a:t>
            </a:r>
            <a:r>
              <a:rPr lang="en-GB" sz="1400" dirty="0">
                <a:solidFill>
                  <a:schemeClr val="tx1">
                    <a:lumMod val="75000"/>
                    <a:lumOff val="25000"/>
                  </a:schemeClr>
                </a:solidFill>
              </a:rPr>
              <a:t> (2013, p.8 cited GOV, 2015) states that </a:t>
            </a:r>
            <a:r>
              <a:rPr lang="en-GB" sz="1400" i="1" dirty="0">
                <a:solidFill>
                  <a:schemeClr val="tx1">
                    <a:lumMod val="75000"/>
                    <a:lumOff val="25000"/>
                  </a:schemeClr>
                </a:solidFill>
              </a:rPr>
              <a:t>‘…skill refers to proficiency in performance and may be enhanced by practice and training’.</a:t>
            </a:r>
          </a:p>
          <a:p>
            <a:pPr marL="0" indent="0">
              <a:buNone/>
            </a:pPr>
            <a:endParaRPr lang="en-GB" sz="1400" i="1" dirty="0">
              <a:solidFill>
                <a:schemeClr val="tx1">
                  <a:lumMod val="75000"/>
                  <a:lumOff val="25000"/>
                </a:schemeClr>
              </a:solidFill>
            </a:endParaRPr>
          </a:p>
          <a:p>
            <a:pPr marL="0" indent="0">
              <a:buNone/>
            </a:pPr>
            <a:r>
              <a:rPr lang="en-GB" sz="1400" dirty="0">
                <a:solidFill>
                  <a:schemeClr val="tx1">
                    <a:lumMod val="75000"/>
                    <a:lumOff val="25000"/>
                  </a:schemeClr>
                </a:solidFill>
              </a:rPr>
              <a:t>The ACRO Model represents the focus upon personal and interpersonal development throughout the education system in Wales to promote Entrepreneur skills. (Gibb, 2008)</a:t>
            </a:r>
          </a:p>
          <a:p>
            <a:pPr marL="0" indent="0">
              <a:buNone/>
            </a:pPr>
            <a:endParaRPr lang="en-GB" sz="1400" dirty="0">
              <a:solidFill>
                <a:schemeClr val="tx1">
                  <a:lumMod val="75000"/>
                  <a:lumOff val="25000"/>
                </a:schemeClr>
              </a:solidFill>
            </a:endParaRPr>
          </a:p>
          <a:p>
            <a:pPr marL="0" indent="0">
              <a:buNone/>
            </a:pPr>
            <a:r>
              <a:rPr lang="en-GB" sz="1400" dirty="0">
                <a:solidFill>
                  <a:schemeClr val="tx1">
                    <a:lumMod val="75000"/>
                    <a:lumOff val="25000"/>
                  </a:schemeClr>
                </a:solidFill>
              </a:rPr>
              <a:t>Entrepreneurial behaviour is found everywhere, particularly in modern day society where 25% of graduates seek the route of entrepreneurship as opposed to entering a standard work force (Vaidya, 2014)</a:t>
            </a:r>
          </a:p>
          <a:p>
            <a:pPr marL="0" indent="0">
              <a:buNone/>
            </a:pPr>
            <a:endParaRPr lang="en-GB" sz="1400" dirty="0">
              <a:solidFill>
                <a:schemeClr val="tx1">
                  <a:lumMod val="75000"/>
                  <a:lumOff val="25000"/>
                </a:schemeClr>
              </a:solidFill>
            </a:endParaRPr>
          </a:p>
          <a:p>
            <a:pPr marL="0" indent="0">
              <a:buNone/>
            </a:pPr>
            <a:r>
              <a:rPr lang="en-GB" sz="1400" dirty="0">
                <a:solidFill>
                  <a:schemeClr val="tx1">
                    <a:lumMod val="75000"/>
                    <a:lumOff val="25000"/>
                  </a:schemeClr>
                </a:solidFill>
              </a:rPr>
              <a:t>Entrepreneurial skills are considered more than ‘just problem solving’, as the individual must ‘find, evaluate and develop an opportunity by overcoming the forces that resist creativity.’ (p.12 </a:t>
            </a:r>
            <a:r>
              <a:rPr lang="en-GB" sz="1400" dirty="0" err="1">
                <a:solidFill>
                  <a:schemeClr val="tx1">
                    <a:lumMod val="75000"/>
                    <a:lumOff val="25000"/>
                  </a:schemeClr>
                </a:solidFill>
              </a:rPr>
              <a:t>Hisrich</a:t>
            </a:r>
            <a:r>
              <a:rPr lang="en-GB" sz="1400" dirty="0">
                <a:solidFill>
                  <a:schemeClr val="tx1">
                    <a:lumMod val="75000"/>
                    <a:lumOff val="25000"/>
                  </a:schemeClr>
                </a:solidFill>
              </a:rPr>
              <a:t> &amp; </a:t>
            </a:r>
            <a:r>
              <a:rPr lang="en-GB" sz="1400" dirty="0" err="1">
                <a:solidFill>
                  <a:schemeClr val="tx1">
                    <a:lumMod val="75000"/>
                    <a:lumOff val="25000"/>
                  </a:schemeClr>
                </a:solidFill>
              </a:rPr>
              <a:t>Ramadani</a:t>
            </a:r>
            <a:r>
              <a:rPr lang="en-GB" sz="1400" dirty="0">
                <a:solidFill>
                  <a:schemeClr val="tx1">
                    <a:lumMod val="75000"/>
                    <a:lumOff val="25000"/>
                  </a:schemeClr>
                </a:solidFill>
              </a:rPr>
              <a:t>, 2016)</a:t>
            </a:r>
          </a:p>
          <a:p>
            <a:pPr marL="0" indent="0">
              <a:buNone/>
            </a:pPr>
            <a:endParaRPr lang="en-GB" sz="1400" dirty="0">
              <a:solidFill>
                <a:schemeClr val="tx1">
                  <a:lumMod val="75000"/>
                  <a:lumOff val="25000"/>
                </a:schemeClr>
              </a:solidFill>
            </a:endParaRPr>
          </a:p>
          <a:p>
            <a:pPr marL="0" indent="0">
              <a:buNone/>
            </a:pPr>
            <a:endParaRPr lang="en-GB" sz="1400" dirty="0">
              <a:solidFill>
                <a:schemeClr val="tx1">
                  <a:lumMod val="75000"/>
                  <a:lumOff val="25000"/>
                </a:schemeClr>
              </a:solidFill>
            </a:endParaRPr>
          </a:p>
          <a:p>
            <a:pPr marL="0" indent="0">
              <a:buNone/>
            </a:pPr>
            <a:endParaRPr lang="en-GB" sz="1400" dirty="0">
              <a:solidFill>
                <a:schemeClr val="tx1">
                  <a:lumMod val="75000"/>
                  <a:lumOff val="25000"/>
                </a:schemeClr>
              </a:solidFill>
            </a:endParaRPr>
          </a:p>
        </p:txBody>
      </p:sp>
      <p:sp>
        <p:nvSpPr>
          <p:cNvPr id="4" name="TextBox 3">
            <a:extLst>
              <a:ext uri="{FF2B5EF4-FFF2-40B4-BE49-F238E27FC236}">
                <a16:creationId xmlns:a16="http://schemas.microsoft.com/office/drawing/2014/main" id="{29FE986C-587F-3844-A54B-56A5CC4AA846}"/>
              </a:ext>
            </a:extLst>
          </p:cNvPr>
          <p:cNvSpPr txBox="1"/>
          <p:nvPr/>
        </p:nvSpPr>
        <p:spPr>
          <a:xfrm>
            <a:off x="1440519" y="878950"/>
            <a:ext cx="3825164" cy="369332"/>
          </a:xfrm>
          <a:prstGeom prst="rect">
            <a:avLst/>
          </a:prstGeom>
          <a:noFill/>
        </p:spPr>
        <p:txBody>
          <a:bodyPr wrap="square" rtlCol="0">
            <a:spAutoFit/>
          </a:bodyPr>
          <a:lstStyle/>
          <a:p>
            <a:r>
              <a:rPr lang="en-GB" dirty="0"/>
              <a:t>What are Entrepreneurial skills?</a:t>
            </a:r>
            <a:endParaRPr lang="en-US" dirty="0"/>
          </a:p>
        </p:txBody>
      </p:sp>
      <p:sp>
        <p:nvSpPr>
          <p:cNvPr id="6" name="TextBox 5">
            <a:extLst>
              <a:ext uri="{FF2B5EF4-FFF2-40B4-BE49-F238E27FC236}">
                <a16:creationId xmlns:a16="http://schemas.microsoft.com/office/drawing/2014/main" id="{C95F1C35-5C80-7040-9AD9-1B1BD425E99C}"/>
              </a:ext>
            </a:extLst>
          </p:cNvPr>
          <p:cNvSpPr txBox="1"/>
          <p:nvPr/>
        </p:nvSpPr>
        <p:spPr>
          <a:xfrm>
            <a:off x="7532834" y="914925"/>
            <a:ext cx="2241786" cy="369332"/>
          </a:xfrm>
          <a:prstGeom prst="rect">
            <a:avLst/>
          </a:prstGeom>
          <a:noFill/>
        </p:spPr>
        <p:txBody>
          <a:bodyPr wrap="square" rtlCol="0">
            <a:spAutoFit/>
          </a:bodyPr>
          <a:lstStyle/>
          <a:p>
            <a:r>
              <a:rPr lang="en-GB" dirty="0"/>
              <a:t>The ACRO Model</a:t>
            </a:r>
            <a:endParaRPr lang="en-US" dirty="0"/>
          </a:p>
        </p:txBody>
      </p:sp>
      <p:sp>
        <p:nvSpPr>
          <p:cNvPr id="7" name="TextBox 6">
            <a:extLst>
              <a:ext uri="{FF2B5EF4-FFF2-40B4-BE49-F238E27FC236}">
                <a16:creationId xmlns:a16="http://schemas.microsoft.com/office/drawing/2014/main" id="{0098C8B1-60FB-654F-B672-DCCCE3CFB357}"/>
              </a:ext>
            </a:extLst>
          </p:cNvPr>
          <p:cNvSpPr txBox="1"/>
          <p:nvPr/>
        </p:nvSpPr>
        <p:spPr>
          <a:xfrm>
            <a:off x="9210907" y="5750454"/>
            <a:ext cx="2184041" cy="276999"/>
          </a:xfrm>
          <a:prstGeom prst="rect">
            <a:avLst/>
          </a:prstGeom>
          <a:noFill/>
        </p:spPr>
        <p:txBody>
          <a:bodyPr wrap="square" rtlCol="0">
            <a:spAutoFit/>
          </a:bodyPr>
          <a:lstStyle/>
          <a:p>
            <a:r>
              <a:rPr lang="en-GB" sz="1200" dirty="0"/>
              <a:t>(Welsh Government, 2018)</a:t>
            </a:r>
            <a:endParaRPr lang="en-US" sz="1200" dirty="0"/>
          </a:p>
        </p:txBody>
      </p:sp>
    </p:spTree>
    <p:extLst>
      <p:ext uri="{BB962C8B-B14F-4D97-AF65-F5344CB8AC3E}">
        <p14:creationId xmlns:p14="http://schemas.microsoft.com/office/powerpoint/2010/main" val="112082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15F10CEA-14E8-3A40-B5B8-B12EC0A535D6}"/>
              </a:ext>
            </a:extLst>
          </p:cNvPr>
          <p:cNvSpPr/>
          <p:nvPr/>
        </p:nvSpPr>
        <p:spPr>
          <a:xfrm>
            <a:off x="777766" y="1083589"/>
            <a:ext cx="1135117" cy="1124607"/>
          </a:xfrm>
          <a:prstGeom prst="ellipse">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latin typeface="Times" pitchFamily="2" charset="0"/>
              </a:rPr>
              <a:t>£1</a:t>
            </a:r>
            <a:endParaRPr lang="en-US" sz="4000" dirty="0">
              <a:latin typeface="Times" pitchFamily="2" charset="0"/>
            </a:endParaRPr>
          </a:p>
        </p:txBody>
      </p:sp>
      <p:sp>
        <p:nvSpPr>
          <p:cNvPr id="5" name="Rounded Rectangle 4">
            <a:extLst>
              <a:ext uri="{FF2B5EF4-FFF2-40B4-BE49-F238E27FC236}">
                <a16:creationId xmlns:a16="http://schemas.microsoft.com/office/drawing/2014/main" id="{AC3ED819-EE72-0E43-8E3F-899B470DC617}"/>
              </a:ext>
            </a:extLst>
          </p:cNvPr>
          <p:cNvSpPr/>
          <p:nvPr/>
        </p:nvSpPr>
        <p:spPr>
          <a:xfrm>
            <a:off x="2608361" y="481550"/>
            <a:ext cx="3123366" cy="2551581"/>
          </a:xfrm>
          <a:prstGeom prst="round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solidFill>
                  <a:schemeClr val="tx1"/>
                </a:solidFill>
              </a:rPr>
              <a:t>Decision Making</a:t>
            </a:r>
          </a:p>
          <a:p>
            <a:pPr algn="ctr"/>
            <a:endParaRPr lang="en-GB" sz="1400" dirty="0">
              <a:solidFill>
                <a:schemeClr val="tx1"/>
              </a:solidFill>
            </a:endParaRPr>
          </a:p>
          <a:p>
            <a:pPr algn="ctr"/>
            <a:r>
              <a:rPr lang="en-GB" sz="1200" dirty="0">
                <a:solidFill>
                  <a:schemeClr val="tx1"/>
                </a:solidFill>
              </a:rPr>
              <a:t>Developing </a:t>
            </a:r>
            <a:r>
              <a:rPr lang="en-GB" sz="1200" b="1" dirty="0">
                <a:solidFill>
                  <a:schemeClr val="tx1"/>
                </a:solidFill>
              </a:rPr>
              <a:t>interpersonal skills </a:t>
            </a:r>
            <a:r>
              <a:rPr lang="en-GB" sz="1200" dirty="0">
                <a:solidFill>
                  <a:schemeClr val="tx1"/>
                </a:solidFill>
              </a:rPr>
              <a:t>such as decision making as a team is considered one of the most desirable competences sough after by fellow entrepreneurs. Watson et al (1995 cited </a:t>
            </a:r>
            <a:r>
              <a:rPr lang="en-GB" sz="1200" dirty="0" err="1">
                <a:solidFill>
                  <a:schemeClr val="tx1"/>
                </a:solidFill>
              </a:rPr>
              <a:t>Peris</a:t>
            </a:r>
            <a:r>
              <a:rPr lang="en-GB" sz="1200" dirty="0">
                <a:solidFill>
                  <a:schemeClr val="tx1"/>
                </a:solidFill>
              </a:rPr>
              <a:t>-Ortiz et al 2015) states that teams that contribute toward fair </a:t>
            </a:r>
            <a:r>
              <a:rPr lang="en-GB" sz="1200" b="1" dirty="0">
                <a:solidFill>
                  <a:schemeClr val="tx1"/>
                </a:solidFill>
              </a:rPr>
              <a:t>discussion</a:t>
            </a:r>
            <a:r>
              <a:rPr lang="en-GB" sz="1200" dirty="0">
                <a:solidFill>
                  <a:schemeClr val="tx1"/>
                </a:solidFill>
              </a:rPr>
              <a:t> and </a:t>
            </a:r>
            <a:r>
              <a:rPr lang="en-GB" sz="1200" b="1" dirty="0">
                <a:solidFill>
                  <a:schemeClr val="tx1"/>
                </a:solidFill>
              </a:rPr>
              <a:t>decision making</a:t>
            </a:r>
            <a:r>
              <a:rPr lang="en-GB" sz="1200" dirty="0">
                <a:solidFill>
                  <a:schemeClr val="tx1"/>
                </a:solidFill>
              </a:rPr>
              <a:t> are most likely to </a:t>
            </a:r>
            <a:r>
              <a:rPr lang="en-GB" sz="1200" b="1" dirty="0">
                <a:solidFill>
                  <a:schemeClr val="tx1"/>
                </a:solidFill>
              </a:rPr>
              <a:t>achieve higher goals.</a:t>
            </a:r>
            <a:endParaRPr lang="en-US" sz="1200" b="1" dirty="0">
              <a:solidFill>
                <a:schemeClr val="tx1"/>
              </a:solidFill>
            </a:endParaRPr>
          </a:p>
        </p:txBody>
      </p:sp>
      <p:sp>
        <p:nvSpPr>
          <p:cNvPr id="8" name="Rounded Rectangle 7">
            <a:extLst>
              <a:ext uri="{FF2B5EF4-FFF2-40B4-BE49-F238E27FC236}">
                <a16:creationId xmlns:a16="http://schemas.microsoft.com/office/drawing/2014/main" id="{9B9C395B-4893-3C45-9735-F470DCD3BAC8}"/>
              </a:ext>
            </a:extLst>
          </p:cNvPr>
          <p:cNvSpPr/>
          <p:nvPr/>
        </p:nvSpPr>
        <p:spPr>
          <a:xfrm>
            <a:off x="6173034" y="481551"/>
            <a:ext cx="3123366" cy="2328556"/>
          </a:xfrm>
          <a:prstGeom prst="round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solidFill>
                  <a:schemeClr val="tx1"/>
                </a:solidFill>
              </a:rPr>
              <a:t>Idea Generation</a:t>
            </a:r>
          </a:p>
          <a:p>
            <a:pPr algn="ctr"/>
            <a:endParaRPr lang="en-GB" sz="1400" dirty="0">
              <a:solidFill>
                <a:schemeClr val="tx1"/>
              </a:solidFill>
            </a:endParaRPr>
          </a:p>
          <a:p>
            <a:pPr algn="ctr"/>
            <a:r>
              <a:rPr lang="en-GB" sz="1200" dirty="0">
                <a:solidFill>
                  <a:schemeClr val="tx1"/>
                </a:solidFill>
              </a:rPr>
              <a:t>When discussing as a group the </a:t>
            </a:r>
            <a:r>
              <a:rPr lang="en-GB" sz="1200" b="1" dirty="0">
                <a:solidFill>
                  <a:schemeClr val="tx1"/>
                </a:solidFill>
              </a:rPr>
              <a:t>opportunity to create </a:t>
            </a:r>
            <a:r>
              <a:rPr lang="en-GB" sz="1200" dirty="0">
                <a:solidFill>
                  <a:schemeClr val="tx1"/>
                </a:solidFill>
              </a:rPr>
              <a:t>or pursue in an entrepreneurial venture it is important to overcome </a:t>
            </a:r>
            <a:r>
              <a:rPr lang="en-GB" sz="1200" b="1" dirty="0">
                <a:solidFill>
                  <a:schemeClr val="tx1"/>
                </a:solidFill>
              </a:rPr>
              <a:t>the barriers of disagreement</a:t>
            </a:r>
            <a:r>
              <a:rPr lang="en-GB" sz="1200" dirty="0">
                <a:solidFill>
                  <a:schemeClr val="tx1"/>
                </a:solidFill>
              </a:rPr>
              <a:t> and less-vocal peers (</a:t>
            </a:r>
            <a:r>
              <a:rPr lang="en-GB" sz="1200" dirty="0" err="1">
                <a:solidFill>
                  <a:schemeClr val="tx1"/>
                </a:solidFill>
              </a:rPr>
              <a:t>Carsrud</a:t>
            </a:r>
            <a:r>
              <a:rPr lang="en-GB" sz="1200" dirty="0">
                <a:solidFill>
                  <a:schemeClr val="tx1"/>
                </a:solidFill>
              </a:rPr>
              <a:t>, </a:t>
            </a:r>
            <a:r>
              <a:rPr lang="en-GB" sz="1200" dirty="0" err="1">
                <a:solidFill>
                  <a:schemeClr val="tx1"/>
                </a:solidFill>
              </a:rPr>
              <a:t>Brannback</a:t>
            </a:r>
            <a:r>
              <a:rPr lang="en-GB" sz="1200" dirty="0">
                <a:solidFill>
                  <a:schemeClr val="tx1"/>
                </a:solidFill>
              </a:rPr>
              <a:t> &amp; </a:t>
            </a:r>
            <a:r>
              <a:rPr lang="en-GB" sz="1200" dirty="0" err="1">
                <a:solidFill>
                  <a:schemeClr val="tx1"/>
                </a:solidFill>
              </a:rPr>
              <a:t>Brannback</a:t>
            </a:r>
            <a:r>
              <a:rPr lang="en-GB" sz="1200" dirty="0">
                <a:solidFill>
                  <a:schemeClr val="tx1"/>
                </a:solidFill>
              </a:rPr>
              <a:t>, 2007).  By </a:t>
            </a:r>
            <a:r>
              <a:rPr lang="en-GB" sz="1200" b="1" dirty="0">
                <a:solidFill>
                  <a:schemeClr val="tx1"/>
                </a:solidFill>
              </a:rPr>
              <a:t>‘brainstorming</a:t>
            </a:r>
            <a:r>
              <a:rPr lang="en-GB" sz="1200" dirty="0">
                <a:solidFill>
                  <a:schemeClr val="tx1"/>
                </a:solidFill>
              </a:rPr>
              <a:t>’ as a ground creative and critical skills can be developed.</a:t>
            </a:r>
            <a:endParaRPr lang="en-US" sz="1200" dirty="0">
              <a:solidFill>
                <a:schemeClr val="tx1"/>
              </a:solidFill>
            </a:endParaRPr>
          </a:p>
        </p:txBody>
      </p:sp>
      <p:sp>
        <p:nvSpPr>
          <p:cNvPr id="9" name="Rounded Rectangle 8">
            <a:extLst>
              <a:ext uri="{FF2B5EF4-FFF2-40B4-BE49-F238E27FC236}">
                <a16:creationId xmlns:a16="http://schemas.microsoft.com/office/drawing/2014/main" id="{73DE8069-B41E-734F-B4CB-4E47727D805B}"/>
              </a:ext>
            </a:extLst>
          </p:cNvPr>
          <p:cNvSpPr/>
          <p:nvPr/>
        </p:nvSpPr>
        <p:spPr>
          <a:xfrm>
            <a:off x="2583910" y="3786094"/>
            <a:ext cx="3123366" cy="2328556"/>
          </a:xfrm>
          <a:prstGeom prst="round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solidFill>
                  <a:schemeClr val="tx1"/>
                </a:solidFill>
              </a:rPr>
              <a:t>Achievement Orientation</a:t>
            </a:r>
          </a:p>
          <a:p>
            <a:pPr algn="ctr"/>
            <a:endParaRPr lang="en-GB" sz="1400" dirty="0">
              <a:solidFill>
                <a:schemeClr val="tx1"/>
              </a:solidFill>
            </a:endParaRPr>
          </a:p>
          <a:p>
            <a:pPr algn="ctr"/>
            <a:r>
              <a:rPr lang="en-GB" sz="1200" dirty="0">
                <a:solidFill>
                  <a:schemeClr val="tx1"/>
                </a:solidFill>
              </a:rPr>
              <a:t>McClelland (1961 cited </a:t>
            </a:r>
            <a:r>
              <a:rPr lang="en-GB" sz="1200" dirty="0" err="1">
                <a:solidFill>
                  <a:schemeClr val="tx1"/>
                </a:solidFill>
              </a:rPr>
              <a:t>Nieuwenhuizen</a:t>
            </a:r>
            <a:r>
              <a:rPr lang="en-GB" sz="1200" dirty="0">
                <a:solidFill>
                  <a:schemeClr val="tx1"/>
                </a:solidFill>
              </a:rPr>
              <a:t> 2009) argues that identifying the need to achieve is considered to be the highest level of skill associated with </a:t>
            </a:r>
            <a:r>
              <a:rPr lang="en-GB" sz="1200" b="1" dirty="0">
                <a:solidFill>
                  <a:schemeClr val="tx1"/>
                </a:solidFill>
              </a:rPr>
              <a:t>success</a:t>
            </a:r>
            <a:r>
              <a:rPr lang="en-GB" sz="1200" dirty="0">
                <a:solidFill>
                  <a:schemeClr val="tx1"/>
                </a:solidFill>
              </a:rPr>
              <a:t>. The competencies related to this skill that can be developed are </a:t>
            </a:r>
            <a:r>
              <a:rPr lang="en-GB" sz="1200" b="1" dirty="0">
                <a:solidFill>
                  <a:schemeClr val="tx1"/>
                </a:solidFill>
              </a:rPr>
              <a:t>self-assertion, confidence and persistence. </a:t>
            </a:r>
            <a:endParaRPr lang="en-US" sz="1200" b="1" dirty="0">
              <a:solidFill>
                <a:schemeClr val="tx1"/>
              </a:solidFill>
            </a:endParaRPr>
          </a:p>
        </p:txBody>
      </p:sp>
      <p:sp>
        <p:nvSpPr>
          <p:cNvPr id="10" name="Rounded Rectangle 9">
            <a:extLst>
              <a:ext uri="{FF2B5EF4-FFF2-40B4-BE49-F238E27FC236}">
                <a16:creationId xmlns:a16="http://schemas.microsoft.com/office/drawing/2014/main" id="{31E292CE-E83D-6444-BC25-8A0DA24235C2}"/>
              </a:ext>
            </a:extLst>
          </p:cNvPr>
          <p:cNvSpPr/>
          <p:nvPr/>
        </p:nvSpPr>
        <p:spPr>
          <a:xfrm>
            <a:off x="6173034" y="3778595"/>
            <a:ext cx="3123366" cy="2328556"/>
          </a:xfrm>
          <a:prstGeom prst="round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solidFill>
                  <a:schemeClr val="tx1"/>
                </a:solidFill>
              </a:rPr>
              <a:t>Problem Solving</a:t>
            </a:r>
          </a:p>
          <a:p>
            <a:pPr algn="ctr"/>
            <a:endParaRPr lang="en-GB" sz="1400" dirty="0">
              <a:solidFill>
                <a:schemeClr val="tx1"/>
              </a:solidFill>
            </a:endParaRPr>
          </a:p>
          <a:p>
            <a:pPr algn="ctr"/>
            <a:r>
              <a:rPr lang="en-GB" sz="1200" dirty="0">
                <a:solidFill>
                  <a:schemeClr val="tx1"/>
                </a:solidFill>
              </a:rPr>
              <a:t>Problem Solving is a </a:t>
            </a:r>
            <a:r>
              <a:rPr lang="en-GB" sz="1200" b="1" dirty="0">
                <a:solidFill>
                  <a:schemeClr val="tx1"/>
                </a:solidFill>
              </a:rPr>
              <a:t>creative skill </a:t>
            </a:r>
            <a:r>
              <a:rPr lang="en-GB" sz="1200" dirty="0">
                <a:solidFill>
                  <a:schemeClr val="tx1"/>
                </a:solidFill>
              </a:rPr>
              <a:t>that requires critical thinking in terms of decision making.  Individuals who are able to think critically are able to solve problems in an </a:t>
            </a:r>
            <a:r>
              <a:rPr lang="en-GB" sz="1200" b="1" dirty="0">
                <a:solidFill>
                  <a:schemeClr val="tx1"/>
                </a:solidFill>
              </a:rPr>
              <a:t>effective manner</a:t>
            </a:r>
            <a:r>
              <a:rPr lang="en-GB" sz="1200" dirty="0">
                <a:solidFill>
                  <a:schemeClr val="tx1"/>
                </a:solidFill>
              </a:rPr>
              <a:t>. Future entrepreneurs are also able to </a:t>
            </a:r>
            <a:r>
              <a:rPr lang="en-GB" sz="1200" b="1" dirty="0">
                <a:solidFill>
                  <a:schemeClr val="tx1"/>
                </a:solidFill>
              </a:rPr>
              <a:t>create opportunities </a:t>
            </a:r>
            <a:r>
              <a:rPr lang="en-GB" sz="1200" dirty="0">
                <a:solidFill>
                  <a:schemeClr val="tx1"/>
                </a:solidFill>
              </a:rPr>
              <a:t>where problem arise. (</a:t>
            </a:r>
            <a:r>
              <a:rPr lang="en-GB" sz="1200" dirty="0" err="1">
                <a:solidFill>
                  <a:schemeClr val="tx1"/>
                </a:solidFill>
              </a:rPr>
              <a:t>Lussier</a:t>
            </a:r>
            <a:r>
              <a:rPr lang="en-GB" sz="1200" dirty="0">
                <a:solidFill>
                  <a:schemeClr val="tx1"/>
                </a:solidFill>
              </a:rPr>
              <a:t>, </a:t>
            </a:r>
            <a:r>
              <a:rPr lang="en-GB" sz="1200" dirty="0" err="1">
                <a:solidFill>
                  <a:schemeClr val="tx1"/>
                </a:solidFill>
              </a:rPr>
              <a:t>Corman</a:t>
            </a:r>
            <a:r>
              <a:rPr lang="en-GB" sz="1200" dirty="0">
                <a:solidFill>
                  <a:schemeClr val="tx1"/>
                </a:solidFill>
              </a:rPr>
              <a:t> &amp; Kimball (2014)</a:t>
            </a:r>
            <a:endParaRPr lang="en-US" sz="1100" dirty="0">
              <a:solidFill>
                <a:schemeClr val="tx1"/>
              </a:solidFill>
            </a:endParaRPr>
          </a:p>
        </p:txBody>
      </p:sp>
      <p:sp>
        <p:nvSpPr>
          <p:cNvPr id="11" name="Rounded Rectangle 10">
            <a:extLst>
              <a:ext uri="{FF2B5EF4-FFF2-40B4-BE49-F238E27FC236}">
                <a16:creationId xmlns:a16="http://schemas.microsoft.com/office/drawing/2014/main" id="{3A6F1E1B-6B46-A64C-ADCE-1C949BB31ADD}"/>
              </a:ext>
            </a:extLst>
          </p:cNvPr>
          <p:cNvSpPr/>
          <p:nvPr/>
        </p:nvSpPr>
        <p:spPr>
          <a:xfrm>
            <a:off x="9545444" y="1645829"/>
            <a:ext cx="2386361" cy="3506034"/>
          </a:xfrm>
          <a:prstGeom prst="roundRect">
            <a:avLst/>
          </a:prstGeom>
          <a:solidFill>
            <a:schemeClr val="accent2">
              <a:lumMod val="20000"/>
              <a:lumOff val="8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solidFill>
                  <a:schemeClr val="tx1"/>
                </a:solidFill>
              </a:rPr>
              <a:t>Planning</a:t>
            </a:r>
          </a:p>
          <a:p>
            <a:pPr algn="ctr"/>
            <a:endParaRPr lang="en-GB" sz="1400" dirty="0">
              <a:solidFill>
                <a:schemeClr val="tx1"/>
              </a:solidFill>
            </a:endParaRPr>
          </a:p>
          <a:p>
            <a:pPr algn="ctr"/>
            <a:r>
              <a:rPr lang="en-GB" sz="1200" dirty="0">
                <a:solidFill>
                  <a:schemeClr val="tx1"/>
                </a:solidFill>
              </a:rPr>
              <a:t>Planning and organisation of each challenge is often overlooked as </a:t>
            </a:r>
            <a:r>
              <a:rPr lang="en-GB" sz="1200" b="1" dirty="0">
                <a:solidFill>
                  <a:schemeClr val="tx1"/>
                </a:solidFill>
              </a:rPr>
              <a:t>an essential entrepreneurial skill</a:t>
            </a:r>
            <a:r>
              <a:rPr lang="en-GB" sz="1200" dirty="0">
                <a:solidFill>
                  <a:schemeClr val="tx1"/>
                </a:solidFill>
              </a:rPr>
              <a:t>.  By developing this skill through the Micro-Tyco method, individuals will </a:t>
            </a:r>
            <a:r>
              <a:rPr lang="en-GB" sz="1200" b="1" dirty="0">
                <a:solidFill>
                  <a:schemeClr val="tx1"/>
                </a:solidFill>
              </a:rPr>
              <a:t>gain real world experience </a:t>
            </a:r>
            <a:r>
              <a:rPr lang="en-GB" sz="1200" dirty="0">
                <a:solidFill>
                  <a:schemeClr val="tx1"/>
                </a:solidFill>
              </a:rPr>
              <a:t>of how to establish </a:t>
            </a:r>
            <a:r>
              <a:rPr lang="en-GB" sz="1200" b="1" dirty="0">
                <a:solidFill>
                  <a:schemeClr val="tx1"/>
                </a:solidFill>
              </a:rPr>
              <a:t>economic growth</a:t>
            </a:r>
            <a:r>
              <a:rPr lang="en-GB" sz="1200" dirty="0">
                <a:solidFill>
                  <a:schemeClr val="tx1"/>
                </a:solidFill>
              </a:rPr>
              <a:t> whilst developing the financial aspects of their initiative. (</a:t>
            </a:r>
            <a:r>
              <a:rPr lang="en-GB" sz="1200" dirty="0" err="1">
                <a:solidFill>
                  <a:schemeClr val="tx1"/>
                </a:solidFill>
              </a:rPr>
              <a:t>Legge</a:t>
            </a:r>
            <a:r>
              <a:rPr lang="en-GB" sz="1200" dirty="0">
                <a:solidFill>
                  <a:schemeClr val="tx1"/>
                </a:solidFill>
              </a:rPr>
              <a:t>, 1997)</a:t>
            </a:r>
            <a:endParaRPr lang="en-US" sz="1200" dirty="0">
              <a:solidFill>
                <a:schemeClr val="tx1"/>
              </a:solidFill>
            </a:endParaRPr>
          </a:p>
        </p:txBody>
      </p:sp>
      <p:cxnSp>
        <p:nvCxnSpPr>
          <p:cNvPr id="13" name="Straight Arrow Connector 12">
            <a:extLst>
              <a:ext uri="{FF2B5EF4-FFF2-40B4-BE49-F238E27FC236}">
                <a16:creationId xmlns:a16="http://schemas.microsoft.com/office/drawing/2014/main" id="{67294766-BDC8-C043-9540-9828D5AB409F}"/>
              </a:ext>
            </a:extLst>
          </p:cNvPr>
          <p:cNvCxnSpPr>
            <a:cxnSpLocks/>
            <a:stCxn id="4" idx="6"/>
          </p:cNvCxnSpPr>
          <p:nvPr/>
        </p:nvCxnSpPr>
        <p:spPr>
          <a:xfrm>
            <a:off x="1912883" y="1645893"/>
            <a:ext cx="69547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E4A6C43-81DA-E949-ABF5-414F1AF8326E}"/>
              </a:ext>
            </a:extLst>
          </p:cNvPr>
          <p:cNvCxnSpPr/>
          <p:nvPr/>
        </p:nvCxnSpPr>
        <p:spPr>
          <a:xfrm>
            <a:off x="5731727" y="1645829"/>
            <a:ext cx="44130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DCA97B09-4FEF-7843-9066-3DD82CB15A20}"/>
              </a:ext>
            </a:extLst>
          </p:cNvPr>
          <p:cNvCxnSpPr/>
          <p:nvPr/>
        </p:nvCxnSpPr>
        <p:spPr>
          <a:xfrm>
            <a:off x="9296400" y="1083589"/>
            <a:ext cx="614855" cy="5622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E5E78CE-25BF-EA4A-A9DA-8B368867AAF6}"/>
              </a:ext>
            </a:extLst>
          </p:cNvPr>
          <p:cNvCxnSpPr/>
          <p:nvPr/>
        </p:nvCxnSpPr>
        <p:spPr>
          <a:xfrm flipH="1">
            <a:off x="9296400" y="5076497"/>
            <a:ext cx="541283" cy="4939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1FA77C5A-9975-514B-B1C1-C2DE66224D48}"/>
              </a:ext>
            </a:extLst>
          </p:cNvPr>
          <p:cNvCxnSpPr>
            <a:stCxn id="10" idx="1"/>
          </p:cNvCxnSpPr>
          <p:nvPr/>
        </p:nvCxnSpPr>
        <p:spPr>
          <a:xfrm flipH="1">
            <a:off x="5731727" y="4942873"/>
            <a:ext cx="441307" cy="74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DC41709F-8C0B-244B-89F8-9C55EB8EF803}"/>
              </a:ext>
            </a:extLst>
          </p:cNvPr>
          <p:cNvCxnSpPr>
            <a:stCxn id="9" idx="1"/>
          </p:cNvCxnSpPr>
          <p:nvPr/>
        </p:nvCxnSpPr>
        <p:spPr>
          <a:xfrm flipH="1" flipV="1">
            <a:off x="2142603" y="4947361"/>
            <a:ext cx="441307" cy="30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C8FBAF19-FCD8-F046-B303-8A0EA33762BA}"/>
              </a:ext>
            </a:extLst>
          </p:cNvPr>
          <p:cNvPicPr>
            <a:picLocks noChangeAspect="1"/>
          </p:cNvPicPr>
          <p:nvPr/>
        </p:nvPicPr>
        <p:blipFill>
          <a:blip r:embed="rId3"/>
          <a:stretch>
            <a:fillRect/>
          </a:stretch>
        </p:blipFill>
        <p:spPr>
          <a:xfrm>
            <a:off x="323259" y="4036536"/>
            <a:ext cx="1794895" cy="1806652"/>
          </a:xfrm>
          <a:prstGeom prst="rect">
            <a:avLst/>
          </a:prstGeom>
        </p:spPr>
      </p:pic>
      <p:sp>
        <p:nvSpPr>
          <p:cNvPr id="27" name="Rectangle 26">
            <a:extLst>
              <a:ext uri="{FF2B5EF4-FFF2-40B4-BE49-F238E27FC236}">
                <a16:creationId xmlns:a16="http://schemas.microsoft.com/office/drawing/2014/main" id="{F9F50586-E8D8-0E4B-8276-ECF8E071B371}"/>
              </a:ext>
            </a:extLst>
          </p:cNvPr>
          <p:cNvSpPr/>
          <p:nvPr/>
        </p:nvSpPr>
        <p:spPr>
          <a:xfrm>
            <a:off x="-306447" y="3033131"/>
            <a:ext cx="10217702" cy="707886"/>
          </a:xfrm>
          <a:prstGeom prst="rect">
            <a:avLst/>
          </a:prstGeom>
          <a:noFill/>
        </p:spPr>
        <p:txBody>
          <a:bodyPr wrap="square" lIns="91440" tIns="45720" rIns="91440" bIns="45720">
            <a:spAutoFit/>
          </a:bodyPr>
          <a:lstStyle/>
          <a:p>
            <a:pPr algn="ctr"/>
            <a:r>
              <a:rPr lang="en-GB" sz="40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How learning occurs in Micro-</a:t>
            </a:r>
            <a:r>
              <a:rPr lang="en-GB" sz="4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Tyco</a:t>
            </a:r>
            <a:endParaRPr lang="en-US" sz="40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49696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795B5366-B4F6-594D-A5F6-1BC9A190BB49}"/>
              </a:ext>
            </a:extLst>
          </p:cNvPr>
          <p:cNvSpPr/>
          <p:nvPr/>
        </p:nvSpPr>
        <p:spPr>
          <a:xfrm>
            <a:off x="304800" y="893378"/>
            <a:ext cx="3237186" cy="3237187"/>
          </a:xfrm>
          <a:prstGeom prst="ellips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dirty="0">
                <a:solidFill>
                  <a:schemeClr val="tx1"/>
                </a:solidFill>
              </a:rPr>
              <a:t>Successful Futures</a:t>
            </a:r>
          </a:p>
          <a:p>
            <a:pPr algn="ctr"/>
            <a:endParaRPr lang="en-GB" sz="1600" dirty="0">
              <a:solidFill>
                <a:schemeClr val="tx1"/>
              </a:solidFill>
            </a:endParaRPr>
          </a:p>
          <a:p>
            <a:pPr algn="ctr"/>
            <a:r>
              <a:rPr lang="en-GB" sz="1300" dirty="0">
                <a:solidFill>
                  <a:schemeClr val="tx1"/>
                </a:solidFill>
              </a:rPr>
              <a:t>Graham Donaldson (2015) has highlighted the need for creativity in terms of enterprise within the upcoming curriculum as they should be prepared to enter a ‘modern life work force’. </a:t>
            </a:r>
            <a:endParaRPr lang="en-US" sz="1300" dirty="0">
              <a:solidFill>
                <a:schemeClr val="tx1"/>
              </a:solidFill>
            </a:endParaRPr>
          </a:p>
        </p:txBody>
      </p:sp>
      <p:sp>
        <p:nvSpPr>
          <p:cNvPr id="11" name="TextBox 10">
            <a:extLst>
              <a:ext uri="{FF2B5EF4-FFF2-40B4-BE49-F238E27FC236}">
                <a16:creationId xmlns:a16="http://schemas.microsoft.com/office/drawing/2014/main" id="{736C3C98-5F60-7A4B-827A-9D897D121E93}"/>
              </a:ext>
            </a:extLst>
          </p:cNvPr>
          <p:cNvSpPr txBox="1"/>
          <p:nvPr/>
        </p:nvSpPr>
        <p:spPr>
          <a:xfrm>
            <a:off x="304800" y="304800"/>
            <a:ext cx="5580994" cy="461665"/>
          </a:xfrm>
          <a:prstGeom prst="rect">
            <a:avLst/>
          </a:prstGeom>
          <a:noFill/>
        </p:spPr>
        <p:txBody>
          <a:bodyPr wrap="square" rtlCol="0">
            <a:spAutoFit/>
          </a:bodyPr>
          <a:lstStyle/>
          <a:p>
            <a:r>
              <a:rPr lang="en-GB" sz="2400" dirty="0"/>
              <a:t>Further Framework &amp; Employability… </a:t>
            </a:r>
            <a:endParaRPr lang="en-US" sz="2400" dirty="0"/>
          </a:p>
        </p:txBody>
      </p:sp>
      <p:sp>
        <p:nvSpPr>
          <p:cNvPr id="13" name="Oval 12">
            <a:extLst>
              <a:ext uri="{FF2B5EF4-FFF2-40B4-BE49-F238E27FC236}">
                <a16:creationId xmlns:a16="http://schemas.microsoft.com/office/drawing/2014/main" id="{B0BC600B-F5ED-CE40-9485-0B4B36837F31}"/>
              </a:ext>
            </a:extLst>
          </p:cNvPr>
          <p:cNvSpPr/>
          <p:nvPr/>
        </p:nvSpPr>
        <p:spPr>
          <a:xfrm>
            <a:off x="3641162" y="1360449"/>
            <a:ext cx="4841360" cy="4627134"/>
          </a:xfrm>
          <a:prstGeom prst="ellips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dirty="0">
                <a:solidFill>
                  <a:schemeClr val="tx1"/>
                </a:solidFill>
              </a:rPr>
              <a:t>The National Literacy &amp; Numeracy Framework (LNF)</a:t>
            </a:r>
          </a:p>
          <a:p>
            <a:pPr algn="ctr"/>
            <a:endParaRPr lang="en-GB" sz="1600" dirty="0">
              <a:solidFill>
                <a:schemeClr val="tx1"/>
              </a:solidFill>
            </a:endParaRPr>
          </a:p>
          <a:p>
            <a:pPr algn="ctr"/>
            <a:r>
              <a:rPr lang="en-GB" sz="1600" dirty="0">
                <a:solidFill>
                  <a:schemeClr val="tx1"/>
                </a:solidFill>
              </a:rPr>
              <a:t>The LNF stands to set out year-to-year expectations for young learners to progress their critical skill development that will later enhance entrepreneurial skills such as the competences of social entrepreneurship. </a:t>
            </a:r>
          </a:p>
          <a:p>
            <a:pPr algn="ctr"/>
            <a:endParaRPr lang="en-GB" sz="1600" dirty="0">
              <a:solidFill>
                <a:schemeClr val="tx1"/>
              </a:solidFill>
            </a:endParaRPr>
          </a:p>
          <a:p>
            <a:pPr algn="ctr"/>
            <a:r>
              <a:rPr lang="en-GB" sz="1600" dirty="0">
                <a:solidFill>
                  <a:schemeClr val="tx1"/>
                </a:solidFill>
              </a:rPr>
              <a:t>(Welsh Government, 2013)</a:t>
            </a:r>
            <a:endParaRPr lang="en-US" sz="1600" dirty="0">
              <a:solidFill>
                <a:schemeClr val="tx1"/>
              </a:solidFill>
            </a:endParaRPr>
          </a:p>
        </p:txBody>
      </p:sp>
      <p:sp>
        <p:nvSpPr>
          <p:cNvPr id="14" name="Oval 13">
            <a:extLst>
              <a:ext uri="{FF2B5EF4-FFF2-40B4-BE49-F238E27FC236}">
                <a16:creationId xmlns:a16="http://schemas.microsoft.com/office/drawing/2014/main" id="{6520B87B-B004-5B42-8CAD-A5FF6A52365D}"/>
              </a:ext>
            </a:extLst>
          </p:cNvPr>
          <p:cNvSpPr/>
          <p:nvPr/>
        </p:nvSpPr>
        <p:spPr>
          <a:xfrm>
            <a:off x="8581698" y="3263757"/>
            <a:ext cx="3237186" cy="3237187"/>
          </a:xfrm>
          <a:prstGeom prst="ellips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dirty="0">
                <a:solidFill>
                  <a:schemeClr val="tx1"/>
                </a:solidFill>
              </a:rPr>
              <a:t>Employability</a:t>
            </a:r>
          </a:p>
          <a:p>
            <a:pPr algn="ctr"/>
            <a:endParaRPr lang="en-GB" sz="1600" dirty="0">
              <a:solidFill>
                <a:schemeClr val="tx1"/>
              </a:solidFill>
            </a:endParaRPr>
          </a:p>
          <a:p>
            <a:pPr algn="ctr"/>
            <a:r>
              <a:rPr lang="en-GB" sz="1300" dirty="0">
                <a:solidFill>
                  <a:schemeClr val="tx1"/>
                </a:solidFill>
              </a:rPr>
              <a:t>Providing people with the acquired transferable skills in order to get a job is paramount in modern day society. Skills such as communication, self-management are critical in most settings.  (</a:t>
            </a:r>
            <a:r>
              <a:rPr lang="en-GB" sz="1300" dirty="0" err="1">
                <a:solidFill>
                  <a:schemeClr val="tx1"/>
                </a:solidFill>
              </a:rPr>
              <a:t>Strycharczyk</a:t>
            </a:r>
            <a:r>
              <a:rPr lang="en-GB" sz="1300" dirty="0">
                <a:solidFill>
                  <a:schemeClr val="tx1"/>
                </a:solidFill>
              </a:rPr>
              <a:t> &amp; Bosworth, 2016)</a:t>
            </a:r>
            <a:endParaRPr lang="en-US" sz="1300" dirty="0">
              <a:solidFill>
                <a:schemeClr val="tx1"/>
              </a:solidFill>
            </a:endParaRPr>
          </a:p>
        </p:txBody>
      </p:sp>
    </p:spTree>
    <p:extLst>
      <p:ext uri="{BB962C8B-B14F-4D97-AF65-F5344CB8AC3E}">
        <p14:creationId xmlns:p14="http://schemas.microsoft.com/office/powerpoint/2010/main" val="3534650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ADE92-B62B-D145-80AD-272B7B6EF8AA}"/>
              </a:ext>
            </a:extLst>
          </p:cNvPr>
          <p:cNvSpPr>
            <a:spLocks noGrp="1"/>
          </p:cNvSpPr>
          <p:nvPr>
            <p:ph type="title"/>
          </p:nvPr>
        </p:nvSpPr>
        <p:spPr/>
        <p:txBody>
          <a:bodyPr/>
          <a:lstStyle/>
          <a:p>
            <a:r>
              <a:rPr lang="en-GB" dirty="0"/>
              <a:t>Video</a:t>
            </a:r>
            <a:endParaRPr lang="en-US" dirty="0"/>
          </a:p>
        </p:txBody>
      </p:sp>
      <p:sp>
        <p:nvSpPr>
          <p:cNvPr id="3" name="Content Placeholder 2">
            <a:extLst>
              <a:ext uri="{FF2B5EF4-FFF2-40B4-BE49-F238E27FC236}">
                <a16:creationId xmlns:a16="http://schemas.microsoft.com/office/drawing/2014/main" id="{CDF55038-5B58-EB40-85DA-53891F175B03}"/>
              </a:ext>
            </a:extLst>
          </p:cNvPr>
          <p:cNvSpPr>
            <a:spLocks noGrp="1"/>
          </p:cNvSpPr>
          <p:nvPr>
            <p:ph idx="1"/>
          </p:nvPr>
        </p:nvSpPr>
        <p:spPr>
          <a:xfrm>
            <a:off x="1066800" y="2103120"/>
            <a:ext cx="5186855" cy="2616025"/>
          </a:xfrm>
        </p:spPr>
        <p:txBody>
          <a:bodyPr/>
          <a:lstStyle/>
          <a:p>
            <a:r>
              <a:rPr lang="en-US" dirty="0">
                <a:hlinkClick r:id="rId3"/>
              </a:rPr>
              <a:t>https://www.youtube.com/watch?v=uIsvzvCdiuM</a:t>
            </a:r>
            <a:endParaRPr lang="en-US" dirty="0"/>
          </a:p>
        </p:txBody>
      </p:sp>
      <p:sp>
        <p:nvSpPr>
          <p:cNvPr id="5" name="Rounded Rectangle 4">
            <a:extLst>
              <a:ext uri="{FF2B5EF4-FFF2-40B4-BE49-F238E27FC236}">
                <a16:creationId xmlns:a16="http://schemas.microsoft.com/office/drawing/2014/main" id="{5698C39A-D6F2-8D48-BA2E-48E448CA793F}"/>
              </a:ext>
            </a:extLst>
          </p:cNvPr>
          <p:cNvSpPr/>
          <p:nvPr/>
        </p:nvSpPr>
        <p:spPr>
          <a:xfrm>
            <a:off x="7181385" y="1083068"/>
            <a:ext cx="4348976" cy="5072406"/>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In this video many positive aspects of the Micro-Tyco method are highlighted.</a:t>
            </a:r>
          </a:p>
          <a:p>
            <a:pPr algn="ctr"/>
            <a:endParaRPr lang="en-GB" dirty="0">
              <a:solidFill>
                <a:schemeClr val="tx1"/>
              </a:solidFill>
            </a:endParaRPr>
          </a:p>
          <a:p>
            <a:pPr algn="ctr"/>
            <a:r>
              <a:rPr lang="en-GB" b="1" dirty="0" err="1">
                <a:solidFill>
                  <a:schemeClr val="tx1"/>
                </a:solidFill>
              </a:rPr>
              <a:t>Mossneuk</a:t>
            </a:r>
            <a:r>
              <a:rPr lang="en-GB" b="1" dirty="0">
                <a:solidFill>
                  <a:schemeClr val="tx1"/>
                </a:solidFill>
              </a:rPr>
              <a:t> Primary School generated £3,745 from £1 in four weeks</a:t>
            </a:r>
            <a:r>
              <a:rPr lang="en-GB" dirty="0">
                <a:solidFill>
                  <a:schemeClr val="tx1"/>
                </a:solidFill>
              </a:rPr>
              <a:t>. The pupils show an increase of interest in </a:t>
            </a:r>
            <a:r>
              <a:rPr lang="en-GB" b="1" dirty="0">
                <a:solidFill>
                  <a:schemeClr val="tx1"/>
                </a:solidFill>
              </a:rPr>
              <a:t>maths,</a:t>
            </a:r>
            <a:r>
              <a:rPr lang="en-GB" dirty="0">
                <a:solidFill>
                  <a:schemeClr val="tx1"/>
                </a:solidFill>
              </a:rPr>
              <a:t> </a:t>
            </a:r>
            <a:r>
              <a:rPr lang="en-GB" b="1" dirty="0">
                <a:solidFill>
                  <a:schemeClr val="tx1"/>
                </a:solidFill>
              </a:rPr>
              <a:t>leadership, group work and money managing</a:t>
            </a:r>
            <a:r>
              <a:rPr lang="en-GB" dirty="0">
                <a:solidFill>
                  <a:schemeClr val="tx1"/>
                </a:solidFill>
              </a:rPr>
              <a:t>. The pupils also describe the roles of delegation, determination and good sportsmanship which are all </a:t>
            </a:r>
            <a:r>
              <a:rPr lang="en-GB" b="1" dirty="0">
                <a:solidFill>
                  <a:schemeClr val="tx1"/>
                </a:solidFill>
              </a:rPr>
              <a:t>critical, entrepreneurial and transferable skills</a:t>
            </a:r>
            <a:r>
              <a:rPr lang="en-GB" dirty="0">
                <a:solidFill>
                  <a:schemeClr val="tx1"/>
                </a:solidFill>
              </a:rPr>
              <a:t>. </a:t>
            </a:r>
          </a:p>
          <a:p>
            <a:pPr algn="ctr"/>
            <a:r>
              <a:rPr lang="en-GB" dirty="0">
                <a:solidFill>
                  <a:schemeClr val="tx1"/>
                </a:solidFill>
              </a:rPr>
              <a:t>(cited </a:t>
            </a:r>
            <a:r>
              <a:rPr lang="en-GB" dirty="0" err="1">
                <a:solidFill>
                  <a:schemeClr val="tx1"/>
                </a:solidFill>
              </a:rPr>
              <a:t>WildHearts</a:t>
            </a:r>
            <a:r>
              <a:rPr lang="en-GB" dirty="0">
                <a:solidFill>
                  <a:schemeClr val="tx1"/>
                </a:solidFill>
              </a:rPr>
              <a:t>, 2012)</a:t>
            </a:r>
            <a:endParaRPr lang="en-US" dirty="0">
              <a:solidFill>
                <a:schemeClr val="tx1"/>
              </a:solidFill>
            </a:endParaRPr>
          </a:p>
        </p:txBody>
      </p:sp>
    </p:spTree>
    <p:extLst>
      <p:ext uri="{BB962C8B-B14F-4D97-AF65-F5344CB8AC3E}">
        <p14:creationId xmlns:p14="http://schemas.microsoft.com/office/powerpoint/2010/main" val="72849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85706F1D-86B0-8E49-A46A-DB4DFBBB4429}"/>
              </a:ext>
            </a:extLst>
          </p:cNvPr>
          <p:cNvSpPr>
            <a:spLocks noGrp="1"/>
          </p:cNvSpPr>
          <p:nvPr>
            <p:ph type="title"/>
          </p:nvPr>
        </p:nvSpPr>
        <p:spPr>
          <a:xfrm>
            <a:off x="3551142" y="758427"/>
            <a:ext cx="6896956" cy="527176"/>
          </a:xfrm>
        </p:spPr>
        <p:txBody>
          <a:bodyPr>
            <a:normAutofit fontScale="90000"/>
          </a:bodyPr>
          <a:lstStyle/>
          <a:p>
            <a:r>
              <a:rPr lang="en-GB" sz="3200" dirty="0">
                <a:solidFill>
                  <a:schemeClr val="tx1">
                    <a:lumMod val="75000"/>
                    <a:lumOff val="25000"/>
                  </a:schemeClr>
                </a:solidFill>
              </a:rPr>
              <a:t>Recommendations</a:t>
            </a:r>
            <a:endParaRPr lang="en-US" sz="3200"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E4638A4B-1869-254B-95D7-68D064AC355F}"/>
              </a:ext>
            </a:extLst>
          </p:cNvPr>
          <p:cNvSpPr>
            <a:spLocks noGrp="1"/>
          </p:cNvSpPr>
          <p:nvPr>
            <p:ph idx="1"/>
          </p:nvPr>
        </p:nvSpPr>
        <p:spPr>
          <a:xfrm>
            <a:off x="3844616" y="1742804"/>
            <a:ext cx="7245103" cy="4015814"/>
          </a:xfrm>
          <a:ln>
            <a:solidFill>
              <a:schemeClr val="tx2"/>
            </a:solidFill>
          </a:ln>
        </p:spPr>
        <p:txBody>
          <a:bodyPr>
            <a:normAutofit/>
          </a:bodyPr>
          <a:lstStyle/>
          <a:p>
            <a:pPr marL="0" indent="0">
              <a:buNone/>
            </a:pPr>
            <a:r>
              <a:rPr lang="en-GB" sz="1400" dirty="0">
                <a:solidFill>
                  <a:schemeClr val="tx1">
                    <a:lumMod val="75000"/>
                    <a:lumOff val="25000"/>
                  </a:schemeClr>
                </a:solidFill>
              </a:rPr>
              <a:t>Micro-Tyco is a unique challenge that focuses solely on the purpose of developing the creative and critical skills of individuals, and using these skills to help the world.</a:t>
            </a:r>
          </a:p>
          <a:p>
            <a:pPr marL="0" indent="0">
              <a:buNone/>
            </a:pPr>
            <a:endParaRPr lang="en-GB" sz="1400" dirty="0">
              <a:solidFill>
                <a:schemeClr val="tx1">
                  <a:lumMod val="75000"/>
                  <a:lumOff val="25000"/>
                </a:schemeClr>
              </a:solidFill>
            </a:endParaRPr>
          </a:p>
          <a:p>
            <a:pPr marL="0" indent="0">
              <a:buNone/>
            </a:pPr>
            <a:r>
              <a:rPr lang="en-GB" sz="1400" dirty="0">
                <a:solidFill>
                  <a:schemeClr val="tx1">
                    <a:lumMod val="75000"/>
                    <a:lumOff val="25000"/>
                  </a:schemeClr>
                </a:solidFill>
              </a:rPr>
              <a:t>Claxton (2015, cited Gurney-Read 2015) states that teaching ”character” to young pupils not only aids them personally but also academically. </a:t>
            </a:r>
          </a:p>
          <a:p>
            <a:pPr marL="0" indent="0">
              <a:buNone/>
            </a:pPr>
            <a:endParaRPr lang="en-GB" sz="1600" dirty="0">
              <a:solidFill>
                <a:schemeClr val="tx1">
                  <a:lumMod val="75000"/>
                  <a:lumOff val="25000"/>
                </a:schemeClr>
              </a:solidFill>
            </a:endParaRPr>
          </a:p>
          <a:p>
            <a:pPr marL="0" indent="0">
              <a:buNone/>
            </a:pPr>
            <a:r>
              <a:rPr lang="en-GB" sz="1400" dirty="0">
                <a:solidFill>
                  <a:schemeClr val="tx1">
                    <a:lumMod val="75000"/>
                    <a:lumOff val="25000"/>
                  </a:schemeClr>
                </a:solidFill>
              </a:rPr>
              <a:t>Allman (2012) argues that by introducing projects that allow children these ‘creative freedoms’ to enable individualism and critical thinking that future adults may become better equipped entrepreneurs. </a:t>
            </a:r>
          </a:p>
          <a:p>
            <a:pPr marL="0" indent="0">
              <a:buNone/>
            </a:pPr>
            <a:endParaRPr lang="en-GB" sz="1600" dirty="0">
              <a:solidFill>
                <a:schemeClr val="tx1">
                  <a:lumMod val="75000"/>
                  <a:lumOff val="25000"/>
                </a:schemeClr>
              </a:solidFill>
            </a:endParaRPr>
          </a:p>
          <a:p>
            <a:pPr marL="0" indent="0" algn="ctr">
              <a:buNone/>
            </a:pPr>
            <a:r>
              <a:rPr lang="en-GB" i="1" dirty="0">
                <a:solidFill>
                  <a:schemeClr val="tx1">
                    <a:lumMod val="75000"/>
                    <a:lumOff val="25000"/>
                  </a:schemeClr>
                </a:solidFill>
              </a:rPr>
              <a:t>”</a:t>
            </a:r>
            <a:r>
              <a:rPr lang="en-US" i="1" dirty="0">
                <a:solidFill>
                  <a:schemeClr val="tx1">
                    <a:lumMod val="75000"/>
                    <a:lumOff val="25000"/>
                  </a:schemeClr>
                </a:solidFill>
              </a:rPr>
              <a:t>Begin as dynamic wealth creators and develop into global ethical investors.” </a:t>
            </a:r>
          </a:p>
          <a:p>
            <a:pPr marL="0" indent="0">
              <a:buNone/>
            </a:pPr>
            <a:r>
              <a:rPr lang="en-GB" sz="1600" dirty="0">
                <a:solidFill>
                  <a:schemeClr val="tx1">
                    <a:lumMod val="75000"/>
                    <a:lumOff val="25000"/>
                  </a:schemeClr>
                </a:solidFill>
              </a:rPr>
              <a:t> </a:t>
            </a:r>
            <a:r>
              <a:rPr lang="en-US" sz="1600" dirty="0">
                <a:solidFill>
                  <a:schemeClr val="tx1">
                    <a:lumMod val="75000"/>
                    <a:lumOff val="25000"/>
                  </a:schemeClr>
                </a:solidFill>
              </a:rPr>
              <a:t>                          (Jackson cited </a:t>
            </a:r>
            <a:r>
              <a:rPr lang="en-US" sz="1600" dirty="0" err="1">
                <a:solidFill>
                  <a:schemeClr val="tx1">
                    <a:lumMod val="75000"/>
                    <a:lumOff val="25000"/>
                  </a:schemeClr>
                </a:solidFill>
              </a:rPr>
              <a:t>WildHearts</a:t>
            </a:r>
            <a:r>
              <a:rPr lang="en-US" sz="1600" dirty="0">
                <a:solidFill>
                  <a:schemeClr val="tx1">
                    <a:lumMod val="75000"/>
                    <a:lumOff val="25000"/>
                  </a:schemeClr>
                </a:solidFill>
              </a:rPr>
              <a:t>, 2012)</a:t>
            </a:r>
            <a:endParaRPr lang="en-GB" sz="1600" dirty="0">
              <a:solidFill>
                <a:schemeClr val="tx1">
                  <a:lumMod val="75000"/>
                  <a:lumOff val="25000"/>
                </a:schemeClr>
              </a:solidFill>
            </a:endParaRPr>
          </a:p>
        </p:txBody>
      </p:sp>
    </p:spTree>
    <p:extLst>
      <p:ext uri="{BB962C8B-B14F-4D97-AF65-F5344CB8AC3E}">
        <p14:creationId xmlns:p14="http://schemas.microsoft.com/office/powerpoint/2010/main" val="2324766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4D5C1-42DE-6641-B668-1DE4419945B5}"/>
              </a:ext>
            </a:extLst>
          </p:cNvPr>
          <p:cNvSpPr>
            <a:spLocks noGrp="1"/>
          </p:cNvSpPr>
          <p:nvPr>
            <p:ph type="title"/>
          </p:nvPr>
        </p:nvSpPr>
        <p:spPr>
          <a:xfrm>
            <a:off x="1066800" y="464175"/>
            <a:ext cx="3505200" cy="650947"/>
          </a:xfrm>
        </p:spPr>
        <p:txBody>
          <a:bodyPr>
            <a:normAutofit/>
          </a:bodyPr>
          <a:lstStyle/>
          <a:p>
            <a:r>
              <a:rPr lang="en-GB" sz="3600" dirty="0"/>
              <a:t>References</a:t>
            </a:r>
            <a:endParaRPr lang="en-US" sz="3600" dirty="0"/>
          </a:p>
        </p:txBody>
      </p:sp>
      <p:sp>
        <p:nvSpPr>
          <p:cNvPr id="3" name="Content Placeholder 2">
            <a:extLst>
              <a:ext uri="{FF2B5EF4-FFF2-40B4-BE49-F238E27FC236}">
                <a16:creationId xmlns:a16="http://schemas.microsoft.com/office/drawing/2014/main" id="{627626C5-9D00-2241-B8C0-2FB9378E55F1}"/>
              </a:ext>
            </a:extLst>
          </p:cNvPr>
          <p:cNvSpPr>
            <a:spLocks noGrp="1"/>
          </p:cNvSpPr>
          <p:nvPr>
            <p:ph idx="1"/>
          </p:nvPr>
        </p:nvSpPr>
        <p:spPr>
          <a:xfrm>
            <a:off x="1066800" y="1362772"/>
            <a:ext cx="10477500" cy="5495228"/>
          </a:xfrm>
          <a:ln>
            <a:solidFill>
              <a:schemeClr val="tx2"/>
            </a:solidFill>
          </a:ln>
        </p:spPr>
        <p:txBody>
          <a:bodyPr>
            <a:normAutofit fontScale="25000" lnSpcReduction="20000"/>
          </a:bodyPr>
          <a:lstStyle/>
          <a:p>
            <a:r>
              <a:rPr lang="en-US" sz="3600" dirty="0"/>
              <a:t>Allman, L. (2012). </a:t>
            </a:r>
            <a:r>
              <a:rPr lang="en-US" sz="3600" i="1" dirty="0"/>
              <a:t>Enterprising Child - Developing Your Child's Entrepreneurial Potential</a:t>
            </a:r>
            <a:r>
              <a:rPr lang="en-US" sz="3600" dirty="0"/>
              <a:t>. London: Lean Marketing Press.</a:t>
            </a:r>
            <a:endParaRPr lang="en-GB" sz="3600" dirty="0"/>
          </a:p>
          <a:p>
            <a:r>
              <a:rPr lang="en-US" sz="3600" dirty="0" err="1"/>
              <a:t>Businesswales.gov.wales</a:t>
            </a:r>
            <a:r>
              <a:rPr lang="en-US" sz="3600" dirty="0"/>
              <a:t>. (2018). </a:t>
            </a:r>
            <a:r>
              <a:rPr lang="en-US" sz="3600" i="1" dirty="0"/>
              <a:t>Understanding Entrepreneurship - The ACRO Model | Big Ideas Wales</a:t>
            </a:r>
            <a:r>
              <a:rPr lang="en-US" sz="3600" dirty="0"/>
              <a:t>. [online] Available at: https://</a:t>
            </a:r>
            <a:r>
              <a:rPr lang="en-US" sz="3600" dirty="0" err="1"/>
              <a:t>businesswales.gov.wales</a:t>
            </a:r>
            <a:r>
              <a:rPr lang="en-US" sz="3600" dirty="0"/>
              <a:t>/</a:t>
            </a:r>
            <a:r>
              <a:rPr lang="en-US" sz="3600" dirty="0" err="1"/>
              <a:t>bigideas</a:t>
            </a:r>
            <a:r>
              <a:rPr lang="en-US" sz="3600" dirty="0"/>
              <a:t>/understanding-entrepreneurship-acro-model [Accessed 15 Mar. 2018].</a:t>
            </a:r>
            <a:endParaRPr lang="en-GB" sz="3600" dirty="0"/>
          </a:p>
          <a:p>
            <a:r>
              <a:rPr lang="en-US" sz="3600" dirty="0" err="1"/>
              <a:t>Carsrud</a:t>
            </a:r>
            <a:r>
              <a:rPr lang="en-US" sz="3600" dirty="0"/>
              <a:t>, A. and </a:t>
            </a:r>
            <a:r>
              <a:rPr lang="en-US" sz="3600" dirty="0" err="1"/>
              <a:t>Brännback</a:t>
            </a:r>
            <a:r>
              <a:rPr lang="en-US" sz="3600" dirty="0"/>
              <a:t>, M. (2007). </a:t>
            </a:r>
            <a:r>
              <a:rPr lang="en-US" sz="3600" i="1" dirty="0"/>
              <a:t>Entrepreneurship</a:t>
            </a:r>
            <a:r>
              <a:rPr lang="en-US" sz="3600" dirty="0"/>
              <a:t>. New York: Greenwood Publishing Group.</a:t>
            </a:r>
            <a:endParaRPr lang="en-GB" sz="3600" dirty="0"/>
          </a:p>
          <a:p>
            <a:r>
              <a:rPr lang="en-US" sz="3600" dirty="0"/>
              <a:t>Department for Business Innovation &amp; Skills (2015). </a:t>
            </a:r>
            <a:r>
              <a:rPr lang="en-US" sz="3600" i="1" dirty="0"/>
              <a:t>Entrepreneurship Skills: literature and policy review</a:t>
            </a:r>
            <a:r>
              <a:rPr lang="en-US" sz="3600" dirty="0"/>
              <a:t>. London: Department for Business, Innovation and Skills.</a:t>
            </a:r>
            <a:endParaRPr lang="en-GB" sz="3600" dirty="0"/>
          </a:p>
          <a:p>
            <a:r>
              <a:rPr lang="en-US" sz="3600" dirty="0"/>
              <a:t>Gibb, A. (2008). </a:t>
            </a:r>
            <a:r>
              <a:rPr lang="en-US" sz="3600" i="1" dirty="0"/>
              <a:t>Entrepreneurship and Enterprise Education in Schools and Colleges: Insights from UK Practice</a:t>
            </a:r>
            <a:r>
              <a:rPr lang="en-US" sz="3600" dirty="0"/>
              <a:t>. [</a:t>
            </a:r>
            <a:r>
              <a:rPr lang="en-US" sz="3600" dirty="0" err="1"/>
              <a:t>ebook</a:t>
            </a:r>
            <a:r>
              <a:rPr lang="en-US" sz="3600" dirty="0"/>
              <a:t>] Durham: Senate Hall Academic Publishing. Available at: https://</a:t>
            </a:r>
            <a:r>
              <a:rPr lang="en-US" sz="3600" dirty="0" err="1"/>
              <a:t>www.researchgate.net</a:t>
            </a:r>
            <a:r>
              <a:rPr lang="en-US" sz="3600" dirty="0"/>
              <a:t>/publication/285977203_Entrepreneurship_and_enterprise_education_in_schools_and_colleges_Insights_from_UK_practice [Accessed 15 Mar. 2018].</a:t>
            </a:r>
            <a:endParaRPr lang="en-GB" sz="3600" dirty="0"/>
          </a:p>
          <a:p>
            <a:r>
              <a:rPr lang="en-US" sz="3600" dirty="0"/>
              <a:t>Gurney-Read, J. (2015). Prof Guy Claxton: Ability and effort are not the only foundations of academic success. </a:t>
            </a:r>
            <a:r>
              <a:rPr lang="en-US" sz="3600" i="1" dirty="0"/>
              <a:t>The Telegraph</a:t>
            </a:r>
            <a:r>
              <a:rPr lang="en-US" sz="3600" dirty="0"/>
              <a:t>. [online] Available at: https://</a:t>
            </a:r>
            <a:r>
              <a:rPr lang="en-US" sz="3600" dirty="0" err="1"/>
              <a:t>www.telegraph.co.uk</a:t>
            </a:r>
            <a:r>
              <a:rPr lang="en-US" sz="3600" dirty="0"/>
              <a:t>/education/2016/03/14/prof-guy-claxton-ability-and-effort-are-not-the-only-foundations/ [Accessed 15 Mar. 2018].</a:t>
            </a:r>
            <a:endParaRPr lang="en-GB" sz="3600" dirty="0"/>
          </a:p>
          <a:p>
            <a:r>
              <a:rPr lang="en-US" sz="3600" dirty="0" err="1"/>
              <a:t>Hisrich</a:t>
            </a:r>
            <a:r>
              <a:rPr lang="en-US" sz="3600" dirty="0"/>
              <a:t>, R. and </a:t>
            </a:r>
            <a:r>
              <a:rPr lang="en-US" sz="3600" dirty="0" err="1"/>
              <a:t>Ramadani</a:t>
            </a:r>
            <a:r>
              <a:rPr lang="en-US" sz="3600" dirty="0"/>
              <a:t>, V. (2016). </a:t>
            </a:r>
            <a:r>
              <a:rPr lang="en-US" sz="3600" i="1" dirty="0"/>
              <a:t>Effective Entrepreneurial Management: Strategy, Planning, Risk Management, and Organization</a:t>
            </a:r>
            <a:r>
              <a:rPr lang="en-US" sz="3600" dirty="0"/>
              <a:t>. London: Springer International Publishing.</a:t>
            </a:r>
            <a:endParaRPr lang="en-GB" sz="3600" dirty="0"/>
          </a:p>
          <a:p>
            <a:r>
              <a:rPr lang="en-US" sz="3600" dirty="0"/>
              <a:t>Jackson, M. (2012). </a:t>
            </a:r>
            <a:r>
              <a:rPr lang="en-US" sz="3600" i="1" dirty="0"/>
              <a:t>An Introduction to Micro-Tyco</a:t>
            </a:r>
            <a:r>
              <a:rPr lang="en-US" sz="3600" dirty="0"/>
              <a:t>. [video] Available at: https://</a:t>
            </a:r>
            <a:r>
              <a:rPr lang="en-US" sz="3600" dirty="0" err="1"/>
              <a:t>www.youtube.com</a:t>
            </a:r>
            <a:r>
              <a:rPr lang="en-US" sz="3600" dirty="0"/>
              <a:t>/</a:t>
            </a:r>
            <a:r>
              <a:rPr lang="en-US" sz="3600" dirty="0" err="1"/>
              <a:t>watch?v</a:t>
            </a:r>
            <a:r>
              <a:rPr lang="en-US" sz="3600" dirty="0"/>
              <a:t>=SnkRT2XU_6s&amp;t=48s [Accessed 15 Mar. 2018].</a:t>
            </a:r>
            <a:endParaRPr lang="en-GB" sz="3600" dirty="0"/>
          </a:p>
          <a:p>
            <a:r>
              <a:rPr lang="en-US" sz="3600" dirty="0" err="1"/>
              <a:t>Joinus.barclays</a:t>
            </a:r>
            <a:r>
              <a:rPr lang="en-US" sz="3600" dirty="0"/>
              <a:t>. (2017). </a:t>
            </a:r>
            <a:r>
              <a:rPr lang="en-US" sz="3600" i="1" dirty="0"/>
              <a:t>Micro-Tyco competition  | Barclays Early Careers and Graduates</a:t>
            </a:r>
            <a:r>
              <a:rPr lang="en-US" sz="3600" dirty="0"/>
              <a:t>. [online] Available at: https://</a:t>
            </a:r>
            <a:r>
              <a:rPr lang="en-US" sz="3600" dirty="0" err="1"/>
              <a:t>joinus.barclays</a:t>
            </a:r>
            <a:r>
              <a:rPr lang="en-US" sz="3600" dirty="0"/>
              <a:t>/</a:t>
            </a:r>
            <a:r>
              <a:rPr lang="en-US" sz="3600" dirty="0" err="1"/>
              <a:t>emea</a:t>
            </a:r>
            <a:r>
              <a:rPr lang="en-US" sz="3600" dirty="0"/>
              <a:t>/micro-</a:t>
            </a:r>
            <a:r>
              <a:rPr lang="en-US" sz="3600" dirty="0" err="1"/>
              <a:t>tyco</a:t>
            </a:r>
            <a:r>
              <a:rPr lang="en-US" sz="3600" dirty="0"/>
              <a:t>/ [Accessed 15 Mar. 2018].</a:t>
            </a:r>
            <a:endParaRPr lang="en-GB" sz="3600" dirty="0"/>
          </a:p>
          <a:p>
            <a:r>
              <a:rPr lang="en-US" sz="3600" dirty="0" err="1"/>
              <a:t>Legge</a:t>
            </a:r>
            <a:r>
              <a:rPr lang="en-US" sz="3600" dirty="0"/>
              <a:t>, J. (1997). </a:t>
            </a:r>
            <a:r>
              <a:rPr lang="en-US" sz="3600" i="1" dirty="0"/>
              <a:t>Entrepreneurship</a:t>
            </a:r>
            <a:r>
              <a:rPr lang="en-US" sz="3600" dirty="0"/>
              <a:t>. South Melbourne: Macmillan Education Australia.</a:t>
            </a:r>
            <a:endParaRPr lang="en-GB" sz="3600" dirty="0"/>
          </a:p>
          <a:p>
            <a:r>
              <a:rPr lang="en-US" sz="3600" dirty="0" err="1"/>
              <a:t>Lussier</a:t>
            </a:r>
            <a:r>
              <a:rPr lang="en-US" sz="3600" dirty="0"/>
              <a:t>, R., </a:t>
            </a:r>
            <a:r>
              <a:rPr lang="en-US" sz="3600" dirty="0" err="1"/>
              <a:t>Corman</a:t>
            </a:r>
            <a:r>
              <a:rPr lang="en-US" sz="3600" dirty="0"/>
              <a:t>, J. and Kimball, D. (2014). </a:t>
            </a:r>
            <a:r>
              <a:rPr lang="en-US" sz="3600" i="1" dirty="0"/>
              <a:t>Entrepreneurial New Venture Skills</a:t>
            </a:r>
            <a:r>
              <a:rPr lang="en-US" sz="3600" dirty="0"/>
              <a:t>. London: Routledge.</a:t>
            </a:r>
            <a:endParaRPr lang="en-GB" sz="3600" dirty="0"/>
          </a:p>
          <a:p>
            <a:r>
              <a:rPr lang="en-US" sz="3600" dirty="0"/>
              <a:t>Micro-Tyco 2011 3rd Place: </a:t>
            </a:r>
            <a:r>
              <a:rPr lang="en-US" sz="3600" dirty="0" err="1"/>
              <a:t>Mossneuk</a:t>
            </a:r>
            <a:r>
              <a:rPr lang="en-US" sz="3600" dirty="0"/>
              <a:t> Primary School. (2012). [video] Available at: https://</a:t>
            </a:r>
            <a:r>
              <a:rPr lang="en-US" sz="3600" dirty="0" err="1"/>
              <a:t>www.youtube.com</a:t>
            </a:r>
            <a:r>
              <a:rPr lang="en-US" sz="3600" dirty="0"/>
              <a:t>/</a:t>
            </a:r>
            <a:r>
              <a:rPr lang="en-US" sz="3600" dirty="0" err="1"/>
              <a:t>watch?v</a:t>
            </a:r>
            <a:r>
              <a:rPr lang="en-US" sz="3600" dirty="0"/>
              <a:t>=</a:t>
            </a:r>
            <a:r>
              <a:rPr lang="en-US" sz="3600" dirty="0" err="1"/>
              <a:t>uIsvzvCdiuM</a:t>
            </a:r>
            <a:r>
              <a:rPr lang="en-US" sz="3600" dirty="0"/>
              <a:t> [Accessed 15 Mar. 2018].</a:t>
            </a:r>
            <a:endParaRPr lang="en-GB" sz="3600" dirty="0"/>
          </a:p>
          <a:p>
            <a:r>
              <a:rPr lang="en-US" sz="3600" dirty="0" err="1"/>
              <a:t>Nieuwenhuizen</a:t>
            </a:r>
            <a:r>
              <a:rPr lang="en-US" sz="3600" dirty="0"/>
              <a:t>, C. (2009). </a:t>
            </a:r>
            <a:r>
              <a:rPr lang="en-US" sz="3600" i="1" dirty="0"/>
              <a:t>Entrepreneurial Skills</a:t>
            </a:r>
            <a:r>
              <a:rPr lang="en-US" sz="3600" dirty="0"/>
              <a:t>. London: </a:t>
            </a:r>
            <a:r>
              <a:rPr lang="en-US" sz="3600" dirty="0" err="1"/>
              <a:t>Juta</a:t>
            </a:r>
            <a:r>
              <a:rPr lang="en-US" sz="3600" dirty="0"/>
              <a:t> and Company Ltd.</a:t>
            </a:r>
            <a:endParaRPr lang="en-GB" sz="3600" dirty="0"/>
          </a:p>
          <a:p>
            <a:r>
              <a:rPr lang="en-US" sz="3600" dirty="0" err="1"/>
              <a:t>Peris</a:t>
            </a:r>
            <a:r>
              <a:rPr lang="en-US" sz="3600" dirty="0"/>
              <a:t>-Ortiz, M., </a:t>
            </a:r>
            <a:r>
              <a:rPr lang="en-US" sz="3600" dirty="0" err="1"/>
              <a:t>Gómez</a:t>
            </a:r>
            <a:r>
              <a:rPr lang="en-US" sz="3600" dirty="0"/>
              <a:t>, J., </a:t>
            </a:r>
            <a:r>
              <a:rPr lang="en-US" sz="3600" dirty="0" err="1"/>
              <a:t>Vélez-Torres</a:t>
            </a:r>
            <a:r>
              <a:rPr lang="en-US" sz="3600" dirty="0"/>
              <a:t>, F. and Rueda-</a:t>
            </a:r>
            <a:r>
              <a:rPr lang="en-US" sz="3600" dirty="0" err="1"/>
              <a:t>Armengot</a:t>
            </a:r>
            <a:r>
              <a:rPr lang="en-US" sz="3600" dirty="0"/>
              <a:t>, C. (2015). </a:t>
            </a:r>
            <a:r>
              <a:rPr lang="en-US" sz="3600" i="1" dirty="0"/>
              <a:t>Education Tools for Entrepreneurship: Creating an Action-Learning Environment through Educational Learning Tools</a:t>
            </a:r>
            <a:r>
              <a:rPr lang="en-US" sz="3600" dirty="0"/>
              <a:t>. London: Springer.</a:t>
            </a:r>
            <a:endParaRPr lang="en-GB" sz="3600" dirty="0"/>
          </a:p>
          <a:p>
            <a:r>
              <a:rPr lang="en-US" sz="3600" dirty="0"/>
              <a:t>Snyder, L. and Snyder, M. (2008). Teaching Critical Thinking and Problem Solving Skills. </a:t>
            </a:r>
            <a:r>
              <a:rPr lang="en-US" sz="3600" i="1" dirty="0"/>
              <a:t>The Delta Pi Epsilon Journal</a:t>
            </a:r>
            <a:r>
              <a:rPr lang="en-US" sz="3600" dirty="0"/>
              <a:t>, [online] 50(2). Available at: https://</a:t>
            </a:r>
            <a:r>
              <a:rPr lang="en-US" sz="3600" dirty="0" err="1"/>
              <a:t>search.proquest.com</a:t>
            </a:r>
            <a:r>
              <a:rPr lang="en-US" sz="3600" dirty="0"/>
              <a:t>/</a:t>
            </a:r>
            <a:r>
              <a:rPr lang="en-US" sz="3600" dirty="0" err="1"/>
              <a:t>openview</a:t>
            </a:r>
            <a:r>
              <a:rPr lang="en-US" sz="3600" dirty="0"/>
              <a:t>/f2f7dcf293cbea40fa0a25293bd21195/1?pq-origsite=</a:t>
            </a:r>
            <a:r>
              <a:rPr lang="en-US" sz="3600" dirty="0" err="1"/>
              <a:t>gscholar&amp;cbl</a:t>
            </a:r>
            <a:r>
              <a:rPr lang="en-US" sz="3600" dirty="0"/>
              <a:t>=34490 [Accessed 15 Mar. 2018].</a:t>
            </a:r>
            <a:endParaRPr lang="en-GB" sz="3600" dirty="0"/>
          </a:p>
          <a:p>
            <a:r>
              <a:rPr lang="en-US" sz="3600" dirty="0" err="1"/>
              <a:t>Strycharczyk</a:t>
            </a:r>
            <a:r>
              <a:rPr lang="en-US" sz="3600" dirty="0"/>
              <a:t>, D. and Bosworth, C. (2016). </a:t>
            </a:r>
            <a:r>
              <a:rPr lang="en-US" sz="3600" i="1" dirty="0"/>
              <a:t>Developing Employability and Enterprise: Coaching Strategies for Success in the Workplace</a:t>
            </a:r>
            <a:r>
              <a:rPr lang="en-US" sz="3600" dirty="0"/>
              <a:t>. London: </a:t>
            </a:r>
            <a:r>
              <a:rPr lang="en-US" sz="3600" dirty="0" err="1"/>
              <a:t>Kogan</a:t>
            </a:r>
            <a:r>
              <a:rPr lang="en-US" sz="3600" dirty="0"/>
              <a:t> Page Publishers.</a:t>
            </a:r>
            <a:endParaRPr lang="en-GB" sz="3600" dirty="0"/>
          </a:p>
          <a:p>
            <a:r>
              <a:rPr lang="en-US" sz="3600" dirty="0"/>
              <a:t>Vaidya, S. (2014). </a:t>
            </a:r>
            <a:r>
              <a:rPr lang="en-US" sz="3600" i="1" dirty="0"/>
              <a:t>Developing Entrepreneurial Life Skills</a:t>
            </a:r>
            <a:r>
              <a:rPr lang="en-US" sz="3600" dirty="0"/>
              <a:t>. Dordrecht: Springer Science &amp; Business Media.</a:t>
            </a:r>
            <a:endParaRPr lang="en-GB" sz="3600" dirty="0"/>
          </a:p>
          <a:p>
            <a:r>
              <a:rPr lang="en-US" sz="3600" dirty="0"/>
              <a:t>Welsh Government (2015). </a:t>
            </a:r>
            <a:r>
              <a:rPr lang="en-US" sz="3600" i="1" dirty="0"/>
              <a:t>Independent Review of Curriculum and Assessment Arrangements in Wales</a:t>
            </a:r>
            <a:r>
              <a:rPr lang="en-US" sz="3600" dirty="0"/>
              <a:t>. Cardiff: OGL.</a:t>
            </a:r>
            <a:endParaRPr lang="en-GB" sz="3600" dirty="0"/>
          </a:p>
          <a:p>
            <a:r>
              <a:rPr lang="en-US" sz="3600" dirty="0" err="1"/>
              <a:t>Wildheartsgroup.com</a:t>
            </a:r>
            <a:r>
              <a:rPr lang="en-US" sz="3600" dirty="0"/>
              <a:t>. (2012). </a:t>
            </a:r>
            <a:r>
              <a:rPr lang="en-US" sz="3600" i="1" dirty="0" err="1"/>
              <a:t>WildHearts</a:t>
            </a:r>
            <a:r>
              <a:rPr lang="en-US" sz="3600" i="1" dirty="0"/>
              <a:t> - Global Impact</a:t>
            </a:r>
            <a:r>
              <a:rPr lang="en-US" sz="3600" dirty="0"/>
              <a:t>. [online] Available at: https://</a:t>
            </a:r>
            <a:r>
              <a:rPr lang="en-US" sz="3600" dirty="0" err="1"/>
              <a:t>www.wildheartsgroup.com</a:t>
            </a:r>
            <a:r>
              <a:rPr lang="en-US" sz="3600" dirty="0"/>
              <a:t>/microfinance [Accessed 15 Mar. 2018].</a:t>
            </a:r>
            <a:endParaRPr lang="en-GB" sz="3600" dirty="0"/>
          </a:p>
          <a:p>
            <a:r>
              <a:rPr lang="en-US" sz="3600" dirty="0" err="1"/>
              <a:t>Wildheartsgroup.com</a:t>
            </a:r>
            <a:r>
              <a:rPr lang="en-US" sz="3600" dirty="0"/>
              <a:t>. (2018). </a:t>
            </a:r>
            <a:r>
              <a:rPr lang="en-US" sz="3600" i="1" dirty="0" err="1"/>
              <a:t>WildHearts</a:t>
            </a:r>
            <a:r>
              <a:rPr lang="en-US" sz="3600" i="1" dirty="0"/>
              <a:t> - Micro-Tyco</a:t>
            </a:r>
            <a:r>
              <a:rPr lang="en-US" sz="3600" dirty="0"/>
              <a:t>. [online] Available at: https://</a:t>
            </a:r>
            <a:r>
              <a:rPr lang="en-US" sz="3600" dirty="0" err="1"/>
              <a:t>www.wildheartsgroup.com</a:t>
            </a:r>
            <a:r>
              <a:rPr lang="en-US" sz="3600" dirty="0"/>
              <a:t>/micro-</a:t>
            </a:r>
            <a:r>
              <a:rPr lang="en-US" sz="3600" dirty="0" err="1"/>
              <a:t>tyco</a:t>
            </a:r>
            <a:r>
              <a:rPr lang="en-US" sz="3600" dirty="0"/>
              <a:t> [Accessed 15 Mar. 2018].</a:t>
            </a:r>
            <a:endParaRPr lang="en-GB" sz="3600" dirty="0"/>
          </a:p>
          <a:p>
            <a:pPr marL="0" indent="0">
              <a:buNone/>
            </a:pPr>
            <a:endParaRPr lang="en-US" sz="1200" dirty="0"/>
          </a:p>
        </p:txBody>
      </p:sp>
    </p:spTree>
    <p:extLst>
      <p:ext uri="{BB962C8B-B14F-4D97-AF65-F5344CB8AC3E}">
        <p14:creationId xmlns:p14="http://schemas.microsoft.com/office/powerpoint/2010/main" val="13171533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{D58C2D18-6BB2-114D-A180-AD61C82B0DB1}tf10001067</Template>
  <TotalTime>383</TotalTime>
  <Words>1931</Words>
  <Application>Microsoft Macintosh PowerPoint</Application>
  <PresentationFormat>Widescreen</PresentationFormat>
  <Paragraphs>117</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Calibri</vt:lpstr>
      <vt:lpstr>Century Gothic</vt:lpstr>
      <vt:lpstr>Garamond</vt:lpstr>
      <vt:lpstr>Times</vt:lpstr>
      <vt:lpstr>Savon</vt:lpstr>
      <vt:lpstr>Micro-tyco and how it develops entrepreneurial skills</vt:lpstr>
      <vt:lpstr>The “Micro-Tyco Method”  ”The game changer of our culture”  (Wildhearts, 2018)    “This challenge produces inspired, entrepreneurial thinkers, who can execute their ideas in a team, within a competitive environment and who care about their impact on their local and global community.”  (Barclays, 2017)   </vt:lpstr>
      <vt:lpstr>Attitude Self knowledge, belief and confidence Motivation Aspiration Determination Competitiveness  Creativity Problem solving Lateral thinking / ideas generation Spotting and creating opportunities Innovation  Relationships Working with others Managing difficult situations Negotiation, persuasion and influence Presentation Communication  Organisation Planning Managing resources Decision making Managing risk Vision and goal setting  </vt:lpstr>
      <vt:lpstr>PowerPoint Presentation</vt:lpstr>
      <vt:lpstr>PowerPoint Presentation</vt:lpstr>
      <vt:lpstr>Video</vt:lpstr>
      <vt:lpstr>Recommendations</vt:lpstr>
      <vt:lpstr>References</vt:lpstr>
    </vt:vector>
  </TitlesOfParts>
  <Company/>
  <LinksUpToDate>false</LinksUpToDate>
  <SharedDoc>false</SharedDoc>
  <HyperlinksChanged>false</HyperlinksChanged>
  <AppVersion>16.0009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Kate Antoniazzi</dc:creator>
  <cp:lastModifiedBy>Kate Antoniazzi</cp:lastModifiedBy>
  <cp:revision>40</cp:revision>
  <dcterms:created xsi:type="dcterms:W3CDTF">2018-03-15T21:13:05Z</dcterms:created>
  <dcterms:modified xsi:type="dcterms:W3CDTF">2018-03-16T03:36:20Z</dcterms:modified>
</cp:coreProperties>
</file>