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2" cstate="print"/>
          <a:srcRect t="33333"/>
          <a:stretch>
            <a:fillRect/>
          </a:stretch>
        </p:blipFill>
        <p:spPr>
          <a:xfrm>
            <a:off x="0" y="0"/>
            <a:ext cx="9144000" cy="4572000"/>
          </a:xfrm>
          <a:prstGeom prst="rect">
            <a:avLst/>
          </a:prstGeom>
        </p:spPr>
      </p:pic>
      <p:sp>
        <p:nvSpPr>
          <p:cNvPr id="4" name="Date Placeholder 3"/>
          <p:cNvSpPr>
            <a:spLocks noGrp="1"/>
          </p:cNvSpPr>
          <p:nvPr>
            <p:ph type="dt" sz="half" idx="10"/>
          </p:nvPr>
        </p:nvSpPr>
        <p:spPr/>
        <p:txBody>
          <a:bodyPr/>
          <a:lstStyle/>
          <a:p>
            <a:fld id="{DE6C1ABE-1B92-43EC-9FCE-68A1217AE1D1}"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CE404-1698-4EDF-8983-77D7F7BF61FA}" type="slidenum">
              <a:rPr lang="en-GB" smtClean="0"/>
              <a:t>‹#›</a:t>
            </a:fld>
            <a:endParaRPr lang="en-GB"/>
          </a:p>
        </p:txBody>
      </p:sp>
      <p:sp>
        <p:nvSpPr>
          <p:cNvPr id="3" name="Subtitle 2"/>
          <p:cNvSpPr>
            <a:spLocks noGrp="1"/>
          </p:cNvSpPr>
          <p:nvPr>
            <p:ph type="subTitle" idx="1"/>
          </p:nvPr>
        </p:nvSpPr>
        <p:spPr>
          <a:xfrm>
            <a:off x="1219200" y="3886200"/>
            <a:ext cx="6400800" cy="1752600"/>
          </a:xfrm>
        </p:spPr>
        <p:txBody>
          <a:bodyPr>
            <a:normAutofit/>
          </a:bodyPr>
          <a:lstStyle>
            <a:lvl1pPr marL="0" indent="0" algn="ctr">
              <a:buNone/>
              <a:defRPr sz="170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85800" y="2007888"/>
            <a:ext cx="7772400" cy="1470025"/>
          </a:xfrm>
        </p:spPr>
        <p:txBody>
          <a:bodyPr/>
          <a:lstStyle>
            <a:lvl1pPr algn="ctr">
              <a:defRPr sz="320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4" name="Date Placeholder 3"/>
          <p:cNvSpPr>
            <a:spLocks noGrp="1"/>
          </p:cNvSpPr>
          <p:nvPr>
            <p:ph type="dt" sz="half" idx="10"/>
          </p:nvPr>
        </p:nvSpPr>
        <p:spPr/>
        <p:txBody>
          <a:bodyPr/>
          <a:lstStyle/>
          <a:p>
            <a:fld id="{DE6C1ABE-1B92-43EC-9FCE-68A1217AE1D1}"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CE404-1698-4EDF-8983-77D7F7BF61FA}" type="slidenum">
              <a:rPr lang="en-GB" smtClean="0"/>
              <a:t>‹#›</a:t>
            </a:fld>
            <a:endParaRPr lang="en-GB"/>
          </a:p>
        </p:txBody>
      </p:sp>
      <p:sp>
        <p:nvSpPr>
          <p:cNvPr id="8" name="Content Placeholder 7"/>
          <p:cNvSpPr>
            <a:spLocks noGrp="1"/>
          </p:cNvSpPr>
          <p:nvPr>
            <p:ph sz="quarter" idx="13"/>
          </p:nvPr>
        </p:nvSpPr>
        <p:spPr>
          <a:xfrm>
            <a:off x="609600" y="1600200"/>
            <a:ext cx="79248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600" y="4962525"/>
            <a:ext cx="7885113" cy="1362075"/>
          </a:xfrm>
        </p:spPr>
        <p:txBody>
          <a:bodyPr anchor="t"/>
          <a:lstStyle>
            <a:lvl1pPr algn="l">
              <a:defRPr sz="32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09600" y="3462338"/>
            <a:ext cx="7885113" cy="1500187"/>
          </a:xfrm>
        </p:spPr>
        <p:txBody>
          <a:bodyPr anchor="b">
            <a:normAutofit/>
          </a:bodyPr>
          <a:lstStyle>
            <a:lvl1pPr marL="0" indent="0">
              <a:buNone/>
              <a:defRPr sz="170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6C1ABE-1B92-43EC-9FCE-68A1217AE1D1}"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Content Placeholder 10"/>
          <p:cNvSpPr>
            <a:spLocks noGrp="1"/>
          </p:cNvSpPr>
          <p:nvPr>
            <p:ph sz="quarter" idx="13"/>
          </p:nvPr>
        </p:nvSpPr>
        <p:spPr>
          <a:xfrm>
            <a:off x="609600" y="1600200"/>
            <a:ext cx="3733800" cy="4114800"/>
          </a:xfrm>
        </p:spPr>
        <p:txBody>
          <a:bodyPr/>
          <a:lstStyle>
            <a:lvl5pPr>
              <a:defRPr/>
            </a:lvl5pPr>
            <a:lvl6pPr>
              <a:buClr>
                <a:schemeClr val="tx2"/>
              </a:buClr>
              <a:buFont typeface="Arial" pitchFamily="34" charset="0"/>
              <a:buChar char="•"/>
              <a:defRPr/>
            </a:lvl6pPr>
            <a:lvl7pPr>
              <a:buClr>
                <a:schemeClr val="tx2"/>
              </a:buClr>
              <a:buFont typeface="Arial" pitchFamily="34" charset="0"/>
              <a:buChar char="•"/>
              <a:defRPr/>
            </a:lvl7pPr>
            <a:lvl8pPr>
              <a:buClr>
                <a:schemeClr val="tx2"/>
              </a:buClr>
              <a:buFont typeface="Arial" pitchFamily="34" charset="0"/>
              <a:buChar char="•"/>
              <a:defRPr/>
            </a:lvl8pPr>
            <a:lvl9pPr>
              <a:buClr>
                <a:schemeClr val="tx2"/>
              </a:buCl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3" name="Content Placeholder 12"/>
          <p:cNvSpPr>
            <a:spLocks noGrp="1"/>
          </p:cNvSpPr>
          <p:nvPr>
            <p:ph sz="quarter" idx="14"/>
          </p:nvPr>
        </p:nvSpPr>
        <p:spPr>
          <a:xfrm>
            <a:off x="4800600" y="1600200"/>
            <a:ext cx="3733800" cy="41148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5" name="Date Placeholder 4"/>
          <p:cNvSpPr>
            <a:spLocks noGrp="1"/>
          </p:cNvSpPr>
          <p:nvPr>
            <p:ph type="dt" sz="half" idx="10"/>
          </p:nvPr>
        </p:nvSpPr>
        <p:spPr/>
        <p:txBody>
          <a:bodyPr/>
          <a:lstStyle/>
          <a:p>
            <a:fld id="{DE6C1ABE-1B92-43EC-9FCE-68A1217AE1D1}" type="datetimeFigureOut">
              <a:rPr lang="en-GB" smtClean="0"/>
              <a:t>24/02/2018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Content Placeholder 12"/>
          <p:cNvSpPr>
            <a:spLocks noGrp="1"/>
          </p:cNvSpPr>
          <p:nvPr>
            <p:ph sz="quarter" idx="14"/>
          </p:nvPr>
        </p:nvSpPr>
        <p:spPr>
          <a:xfrm>
            <a:off x="4800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1" name="Content Placeholder 10"/>
          <p:cNvSpPr>
            <a:spLocks noGrp="1"/>
          </p:cNvSpPr>
          <p:nvPr>
            <p:ph sz="quarter" idx="13"/>
          </p:nvPr>
        </p:nvSpPr>
        <p:spPr>
          <a:xfrm>
            <a:off x="609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2" name="Title 1"/>
          <p:cNvSpPr>
            <a:spLocks noGrp="1"/>
          </p:cNvSpPr>
          <p:nvPr>
            <p:ph type="title"/>
          </p:nvPr>
        </p:nvSpPr>
        <p:spPr>
          <a:xfrm>
            <a:off x="609600" y="274638"/>
            <a:ext cx="7924800" cy="11430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E6C1ABE-1B92-43EC-9FCE-68A1217AE1D1}" type="datetimeFigureOut">
              <a:rPr lang="en-GB" smtClean="0"/>
              <a:t>24/02/2018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E6C1ABE-1B92-43EC-9FCE-68A1217AE1D1}" type="datetimeFigureOut">
              <a:rPr lang="en-GB" smtClean="0"/>
              <a:t>24/02/2018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C1ABE-1B92-43EC-9FCE-68A1217AE1D1}" type="datetimeFigureOut">
              <a:rPr lang="en-GB" smtClean="0"/>
              <a:t>24/02/2018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Content Placeholder 8"/>
          <p:cNvSpPr>
            <a:spLocks noGrp="1"/>
          </p:cNvSpPr>
          <p:nvPr>
            <p:ph sz="quarter" idx="13"/>
          </p:nvPr>
        </p:nvSpPr>
        <p:spPr>
          <a:xfrm>
            <a:off x="3962400" y="1447800"/>
            <a:ext cx="4648200" cy="4267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612648" y="1447800"/>
            <a:ext cx="2971800" cy="1097280"/>
          </a:xfrm>
        </p:spPr>
        <p:txBody>
          <a:bodyPr anchor="b"/>
          <a:lstStyle>
            <a:lvl1pPr algn="l">
              <a:defRPr sz="1800" b="0" i="0" cap="none" baseline="0">
                <a:solidFill>
                  <a:schemeClr val="tx2"/>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612648" y="2547891"/>
            <a:ext cx="2971800" cy="3167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6C1ABE-1B92-43EC-9FCE-68A1217AE1D1}" type="datetimeFigureOut">
              <a:rPr lang="en-GB" smtClean="0"/>
              <a:t>24/02/2018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pic>
        <p:nvPicPr>
          <p:cNvPr id="11" name="Picture 10" descr="horizon.png"/>
          <p:cNvPicPr>
            <a:picLocks noChangeAspect="1"/>
          </p:cNvPicPr>
          <p:nvPr/>
        </p:nvPicPr>
        <p:blipFill>
          <a:blip r:embed="rId2" cstate="print"/>
          <a:stretch>
            <a:fillRect/>
          </a:stretch>
        </p:blipFill>
        <p:spPr>
          <a:xfrm>
            <a:off x="0" y="0"/>
            <a:ext cx="9144000" cy="6858000"/>
          </a:xfrm>
          <a:prstGeom prst="rect">
            <a:avLst/>
          </a:prstGeom>
        </p:spPr>
      </p:pic>
      <p:sp>
        <p:nvSpPr>
          <p:cNvPr id="2" name="Title 1"/>
          <p:cNvSpPr>
            <a:spLocks noGrp="1"/>
          </p:cNvSpPr>
          <p:nvPr>
            <p:ph type="title"/>
          </p:nvPr>
        </p:nvSpPr>
        <p:spPr>
          <a:xfrm>
            <a:off x="609600" y="1447800"/>
            <a:ext cx="2971800" cy="1097280"/>
          </a:xfrm>
        </p:spPr>
        <p:txBody>
          <a:bodyPr anchor="b"/>
          <a:lstStyle>
            <a:lvl1pPr algn="l">
              <a:defRPr sz="1800" b="0" i="0" cap="none" baseline="0">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4657344" y="1447800"/>
            <a:ext cx="3419856" cy="3474720"/>
          </a:xfrm>
          <a:custGeom>
            <a:avLst/>
            <a:gdLst>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74450 w 3419856"/>
              <a:gd name="connsiteY9" fmla="*/ 3429000 h 3429000"/>
              <a:gd name="connsiteX10" fmla="*/ 21806 w 3419856"/>
              <a:gd name="connsiteY10" fmla="*/ 3407194 h 3429000"/>
              <a:gd name="connsiteX11" fmla="*/ 0 w 3419856"/>
              <a:gd name="connsiteY11" fmla="*/ 3354550 h 3429000"/>
              <a:gd name="connsiteX12" fmla="*/ 0 w 3419856"/>
              <a:gd name="connsiteY12" fmla="*/ 74450 h 3429000"/>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21806 w 3419856"/>
              <a:gd name="connsiteY9" fmla="*/ 3407194 h 3429000"/>
              <a:gd name="connsiteX10" fmla="*/ 0 w 3419856"/>
              <a:gd name="connsiteY10" fmla="*/ 3354550 h 3429000"/>
              <a:gd name="connsiteX11" fmla="*/ 0 w 3419856"/>
              <a:gd name="connsiteY11" fmla="*/ 74450 h 3429000"/>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8026"/>
              <a:gd name="connsiteY0" fmla="*/ 74450 h 3910007"/>
              <a:gd name="connsiteX1" fmla="*/ 21806 w 3968026"/>
              <a:gd name="connsiteY1" fmla="*/ 21806 h 3910007"/>
              <a:gd name="connsiteX2" fmla="*/ 74450 w 3968026"/>
              <a:gd name="connsiteY2" fmla="*/ 0 h 3910007"/>
              <a:gd name="connsiteX3" fmla="*/ 3345406 w 3968026"/>
              <a:gd name="connsiteY3" fmla="*/ 0 h 3910007"/>
              <a:gd name="connsiteX4" fmla="*/ 3398050 w 3968026"/>
              <a:gd name="connsiteY4" fmla="*/ 21806 h 3910007"/>
              <a:gd name="connsiteX5" fmla="*/ 3419856 w 3968026"/>
              <a:gd name="connsiteY5" fmla="*/ 74450 h 3910007"/>
              <a:gd name="connsiteX6" fmla="*/ 3419856 w 3968026"/>
              <a:gd name="connsiteY6" fmla="*/ 3354550 h 3910007"/>
              <a:gd name="connsiteX7" fmla="*/ 3398050 w 3968026"/>
              <a:gd name="connsiteY7" fmla="*/ 3407194 h 3910007"/>
              <a:gd name="connsiteX8" fmla="*/ 0 w 3968026"/>
              <a:gd name="connsiteY8" fmla="*/ 3354550 h 3910007"/>
              <a:gd name="connsiteX9" fmla="*/ 0 w 3968026"/>
              <a:gd name="connsiteY9" fmla="*/ 74450 h 3910007"/>
              <a:gd name="connsiteX0" fmla="*/ 0 w 3419856"/>
              <a:gd name="connsiteY0" fmla="*/ 74450 h 3901233"/>
              <a:gd name="connsiteX1" fmla="*/ 21806 w 3419856"/>
              <a:gd name="connsiteY1" fmla="*/ 21806 h 3901233"/>
              <a:gd name="connsiteX2" fmla="*/ 74450 w 3419856"/>
              <a:gd name="connsiteY2" fmla="*/ 0 h 3901233"/>
              <a:gd name="connsiteX3" fmla="*/ 3345406 w 3419856"/>
              <a:gd name="connsiteY3" fmla="*/ 0 h 3901233"/>
              <a:gd name="connsiteX4" fmla="*/ 3398050 w 3419856"/>
              <a:gd name="connsiteY4" fmla="*/ 21806 h 3901233"/>
              <a:gd name="connsiteX5" fmla="*/ 3419856 w 3419856"/>
              <a:gd name="connsiteY5" fmla="*/ 74450 h 3901233"/>
              <a:gd name="connsiteX6" fmla="*/ 3419856 w 3419856"/>
              <a:gd name="connsiteY6" fmla="*/ 3354550 h 3901233"/>
              <a:gd name="connsiteX7" fmla="*/ 0 w 3419856"/>
              <a:gd name="connsiteY7" fmla="*/ 3354550 h 3901233"/>
              <a:gd name="connsiteX8" fmla="*/ 0 w 3419856"/>
              <a:gd name="connsiteY8" fmla="*/ 74450 h 3901233"/>
              <a:gd name="connsiteX0" fmla="*/ 0 w 3419856"/>
              <a:gd name="connsiteY0" fmla="*/ 74450 h 3354550"/>
              <a:gd name="connsiteX1" fmla="*/ 21806 w 3419856"/>
              <a:gd name="connsiteY1" fmla="*/ 21806 h 3354550"/>
              <a:gd name="connsiteX2" fmla="*/ 74450 w 3419856"/>
              <a:gd name="connsiteY2" fmla="*/ 0 h 3354550"/>
              <a:gd name="connsiteX3" fmla="*/ 3345406 w 3419856"/>
              <a:gd name="connsiteY3" fmla="*/ 0 h 3354550"/>
              <a:gd name="connsiteX4" fmla="*/ 3398050 w 3419856"/>
              <a:gd name="connsiteY4" fmla="*/ 21806 h 3354550"/>
              <a:gd name="connsiteX5" fmla="*/ 3419856 w 3419856"/>
              <a:gd name="connsiteY5" fmla="*/ 74450 h 3354550"/>
              <a:gd name="connsiteX6" fmla="*/ 3419856 w 3419856"/>
              <a:gd name="connsiteY6" fmla="*/ 3354550 h 3354550"/>
              <a:gd name="connsiteX7" fmla="*/ 0 w 3419856"/>
              <a:gd name="connsiteY7" fmla="*/ 3354550 h 3354550"/>
              <a:gd name="connsiteX8" fmla="*/ 0 w 3419856"/>
              <a:gd name="connsiteY8" fmla="*/ 74450 h 335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9856" h="3354550">
                <a:moveTo>
                  <a:pt x="0" y="74450"/>
                </a:moveTo>
                <a:cubicBezTo>
                  <a:pt x="0" y="54705"/>
                  <a:pt x="7844" y="35768"/>
                  <a:pt x="21806" y="21806"/>
                </a:cubicBezTo>
                <a:cubicBezTo>
                  <a:pt x="35768" y="7844"/>
                  <a:pt x="54705" y="0"/>
                  <a:pt x="74450" y="0"/>
                </a:cubicBezTo>
                <a:lnTo>
                  <a:pt x="3345406" y="0"/>
                </a:lnTo>
                <a:cubicBezTo>
                  <a:pt x="3365151" y="0"/>
                  <a:pt x="3384088" y="7844"/>
                  <a:pt x="3398050" y="21806"/>
                </a:cubicBezTo>
                <a:cubicBezTo>
                  <a:pt x="3412012" y="35768"/>
                  <a:pt x="3419856" y="54705"/>
                  <a:pt x="3419856" y="74450"/>
                </a:cubicBezTo>
                <a:lnTo>
                  <a:pt x="3419856" y="3354550"/>
                </a:lnTo>
                <a:lnTo>
                  <a:pt x="0" y="3354550"/>
                </a:lnTo>
                <a:lnTo>
                  <a:pt x="0" y="74450"/>
                </a:lnTo>
                <a:close/>
              </a:path>
            </a:pathLst>
          </a:custGeom>
        </p:spPr>
        <p:txBody>
          <a:bodyPr>
            <a:normAutofit/>
          </a:bodyPr>
          <a:lstStyle>
            <a:lvl1pPr marL="0" indent="0" algn="ctr">
              <a:buNone/>
              <a:defRPr sz="2000" baseline="0">
                <a:solidFill>
                  <a:schemeClr val="tx1">
                    <a:lumMod val="6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09600" y="2547890"/>
            <a:ext cx="2971800" cy="2405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6C1ABE-1B92-43EC-9FCE-68A1217AE1D1}" type="datetimeFigureOut">
              <a:rPr lang="en-GB" smtClean="0"/>
              <a:t>24/02/2018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E6C1ABE-1B92-43EC-9FCE-68A1217AE1D1}"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E6C1ABE-1B92-43EC-9FCE-68A1217AE1D1}"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CE404-1698-4EDF-8983-77D7F7BF61F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13"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609600" y="274638"/>
            <a:ext cx="7924800" cy="1143000"/>
          </a:xfrm>
          <a:prstGeom prst="rect">
            <a:avLst/>
          </a:prstGeom>
        </p:spPr>
        <p:txBody>
          <a:bodyPr vert="horz" lIns="91440" tIns="45720" rIns="91440" bIns="45720" rtlCol="0" anchor="b"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09600" y="1600200"/>
            <a:ext cx="7924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5715000" y="6356350"/>
            <a:ext cx="1524000" cy="365125"/>
          </a:xfrm>
          <a:prstGeom prst="rect">
            <a:avLst/>
          </a:prstGeom>
        </p:spPr>
        <p:txBody>
          <a:bodyPr vert="horz" lIns="91440" tIns="45720" rIns="91440" bIns="45720" rtlCol="0" anchor="ctr"/>
          <a:lstStyle>
            <a:lvl1pPr algn="r">
              <a:defRPr sz="1000" strike="noStrike" spc="60" baseline="0">
                <a:solidFill>
                  <a:schemeClr val="tx1"/>
                </a:solidFill>
              </a:defRPr>
            </a:lvl1pPr>
          </a:lstStyle>
          <a:p>
            <a:fld id="{DE6C1ABE-1B92-43EC-9FCE-68A1217AE1D1}" type="datetimeFigureOut">
              <a:rPr lang="en-GB" smtClean="0"/>
              <a:t>24/02/2018</a:t>
            </a:fld>
            <a:endParaRPr lang="en-GB"/>
          </a:p>
        </p:txBody>
      </p:sp>
      <p:sp>
        <p:nvSpPr>
          <p:cNvPr id="5" name="Footer Placeholder 4"/>
          <p:cNvSpPr>
            <a:spLocks noGrp="1"/>
          </p:cNvSpPr>
          <p:nvPr>
            <p:ph type="ftr" sz="quarter" idx="3"/>
          </p:nvPr>
        </p:nvSpPr>
        <p:spPr>
          <a:xfrm>
            <a:off x="609600" y="6356350"/>
            <a:ext cx="2895600" cy="365125"/>
          </a:xfrm>
          <a:prstGeom prst="rect">
            <a:avLst/>
          </a:prstGeom>
        </p:spPr>
        <p:txBody>
          <a:bodyPr vert="horz" lIns="91440" tIns="45720" rIns="91440" bIns="45720" rtlCol="0" anchor="ctr"/>
          <a:lstStyle>
            <a:lvl1pPr algn="l">
              <a:defRPr sz="1000" cap="all" spc="60" baseline="0">
                <a:solidFill>
                  <a:schemeClr val="tx1"/>
                </a:solidFill>
              </a:defRPr>
            </a:lvl1pPr>
          </a:lstStyle>
          <a:p>
            <a:endParaRPr lang="en-GB"/>
          </a:p>
        </p:txBody>
      </p:sp>
      <p:sp>
        <p:nvSpPr>
          <p:cNvPr id="6" name="Slide Number Placeholder 5"/>
          <p:cNvSpPr>
            <a:spLocks noGrp="1"/>
          </p:cNvSpPr>
          <p:nvPr>
            <p:ph type="sldNum" sz="quarter" idx="4"/>
          </p:nvPr>
        </p:nvSpPr>
        <p:spPr>
          <a:xfrm>
            <a:off x="7543800" y="6356350"/>
            <a:ext cx="990600" cy="365125"/>
          </a:xfrm>
          <a:prstGeom prst="rect">
            <a:avLst/>
          </a:prstGeom>
        </p:spPr>
        <p:txBody>
          <a:bodyPr vert="horz" lIns="91440" tIns="45720" rIns="91440" bIns="45720" rtlCol="0" anchor="ctr"/>
          <a:lstStyle>
            <a:lvl1pPr algn="r">
              <a:defRPr sz="1100" baseline="0">
                <a:solidFill>
                  <a:schemeClr val="tx1"/>
                </a:solidFill>
              </a:defRPr>
            </a:lvl1pPr>
          </a:lstStyle>
          <a:p>
            <a:fld id="{DECCE404-1698-4EDF-8983-77D7F7BF61FA}"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03648" y="6165304"/>
            <a:ext cx="7406640" cy="528464"/>
          </a:xfrm>
        </p:spPr>
        <p:txBody>
          <a:bodyPr/>
          <a:lstStyle/>
          <a:p>
            <a:pPr algn="ctr"/>
            <a:r>
              <a:rPr lang="en-GB" dirty="0" smtClean="0"/>
              <a:t>Term 2</a:t>
            </a:r>
            <a:endParaRPr lang="en-GB" dirty="0"/>
          </a:p>
        </p:txBody>
      </p:sp>
      <p:sp>
        <p:nvSpPr>
          <p:cNvPr id="2" name="Title 1"/>
          <p:cNvSpPr>
            <a:spLocks noGrp="1"/>
          </p:cNvSpPr>
          <p:nvPr>
            <p:ph type="ctrTitle"/>
          </p:nvPr>
        </p:nvSpPr>
        <p:spPr>
          <a:xfrm>
            <a:off x="1259632" y="1844824"/>
            <a:ext cx="7406640" cy="1472184"/>
          </a:xfrm>
        </p:spPr>
        <p:txBody>
          <a:bodyPr/>
          <a:lstStyle/>
          <a:p>
            <a:pPr algn="ctr"/>
            <a:r>
              <a:rPr lang="en-GB" dirty="0" smtClean="0"/>
              <a:t>Computer Architecture</a:t>
            </a:r>
            <a:endParaRPr lang="en-GB" dirty="0"/>
          </a:p>
        </p:txBody>
      </p:sp>
    </p:spTree>
    <p:extLst>
      <p:ext uri="{BB962C8B-B14F-4D97-AF65-F5344CB8AC3E}">
        <p14:creationId xmlns:p14="http://schemas.microsoft.com/office/powerpoint/2010/main" val="516272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Basic Functional units of a computer</a:t>
            </a:r>
            <a:endParaRPr lang="en-GB" dirty="0"/>
          </a:p>
        </p:txBody>
      </p:sp>
      <p:sp>
        <p:nvSpPr>
          <p:cNvPr id="5" name="Rectangle 4"/>
          <p:cNvSpPr/>
          <p:nvPr/>
        </p:nvSpPr>
        <p:spPr>
          <a:xfrm>
            <a:off x="1547664" y="2276872"/>
            <a:ext cx="2088232" cy="3672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580112" y="2257182"/>
            <a:ext cx="2088232" cy="36724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923928" y="3625334"/>
            <a:ext cx="1368152" cy="93610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smtClean="0"/>
              <a:t>MEMORY</a:t>
            </a:r>
            <a:endParaRPr lang="en-GB" b="1" dirty="0"/>
          </a:p>
        </p:txBody>
      </p:sp>
      <p:sp>
        <p:nvSpPr>
          <p:cNvPr id="8" name="Rectangle 7"/>
          <p:cNvSpPr/>
          <p:nvPr/>
        </p:nvSpPr>
        <p:spPr>
          <a:xfrm>
            <a:off x="5989723" y="3750524"/>
            <a:ext cx="1296144" cy="81091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smtClean="0"/>
              <a:t>CONTROL</a:t>
            </a:r>
            <a:endParaRPr lang="en-GB" dirty="0"/>
          </a:p>
        </p:txBody>
      </p:sp>
      <p:sp>
        <p:nvSpPr>
          <p:cNvPr id="9" name="Rectangle 8"/>
          <p:cNvSpPr/>
          <p:nvPr/>
        </p:nvSpPr>
        <p:spPr>
          <a:xfrm>
            <a:off x="5940152" y="2689230"/>
            <a:ext cx="1368152" cy="73977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smtClean="0"/>
              <a:t>ARITHMETIC &amp; LOGIC</a:t>
            </a:r>
            <a:endParaRPr lang="en-GB" dirty="0"/>
          </a:p>
        </p:txBody>
      </p:sp>
      <p:sp>
        <p:nvSpPr>
          <p:cNvPr id="10" name="Rectangle 9"/>
          <p:cNvSpPr/>
          <p:nvPr/>
        </p:nvSpPr>
        <p:spPr>
          <a:xfrm>
            <a:off x="1907704" y="4113076"/>
            <a:ext cx="1368152" cy="106881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smtClean="0"/>
              <a:t>OUTPUT</a:t>
            </a:r>
            <a:endParaRPr lang="en-GB" dirty="0"/>
          </a:p>
        </p:txBody>
      </p:sp>
      <p:sp>
        <p:nvSpPr>
          <p:cNvPr id="11" name="Rectangle 10"/>
          <p:cNvSpPr/>
          <p:nvPr/>
        </p:nvSpPr>
        <p:spPr>
          <a:xfrm>
            <a:off x="1907704" y="2699900"/>
            <a:ext cx="1368152" cy="108914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smtClean="0"/>
              <a:t>INPUT</a:t>
            </a:r>
            <a:endParaRPr lang="en-GB" dirty="0"/>
          </a:p>
        </p:txBody>
      </p:sp>
      <p:sp>
        <p:nvSpPr>
          <p:cNvPr id="12" name="TextBox 11"/>
          <p:cNvSpPr txBox="1"/>
          <p:nvPr/>
        </p:nvSpPr>
        <p:spPr>
          <a:xfrm>
            <a:off x="2591780" y="5373216"/>
            <a:ext cx="1044116" cy="584775"/>
          </a:xfrm>
          <a:prstGeom prst="rect">
            <a:avLst/>
          </a:prstGeom>
          <a:noFill/>
        </p:spPr>
        <p:txBody>
          <a:bodyPr wrap="square" rtlCol="0">
            <a:spAutoFit/>
          </a:bodyPr>
          <a:lstStyle/>
          <a:p>
            <a:r>
              <a:rPr lang="en-GB" sz="3200" b="1" dirty="0" smtClean="0">
                <a:solidFill>
                  <a:schemeClr val="bg1"/>
                </a:solidFill>
                <a:latin typeface="Baskerville Old Face" panose="02020602080505020303" pitchFamily="18" charset="0"/>
              </a:rPr>
              <a:t>I/O</a:t>
            </a:r>
            <a:endParaRPr lang="en-GB" sz="3200" b="1" dirty="0">
              <a:solidFill>
                <a:schemeClr val="bg1"/>
              </a:solidFill>
              <a:latin typeface="Baskerville Old Face" panose="02020602080505020303" pitchFamily="18" charset="0"/>
            </a:endParaRPr>
          </a:p>
        </p:txBody>
      </p:sp>
      <p:sp>
        <p:nvSpPr>
          <p:cNvPr id="13" name="TextBox 12"/>
          <p:cNvSpPr txBox="1"/>
          <p:nvPr/>
        </p:nvSpPr>
        <p:spPr>
          <a:xfrm>
            <a:off x="5652120" y="5487615"/>
            <a:ext cx="2304256" cy="461665"/>
          </a:xfrm>
          <a:prstGeom prst="rect">
            <a:avLst/>
          </a:prstGeom>
          <a:noFill/>
        </p:spPr>
        <p:txBody>
          <a:bodyPr wrap="square" rtlCol="0">
            <a:spAutoFit/>
          </a:bodyPr>
          <a:lstStyle/>
          <a:p>
            <a:r>
              <a:rPr lang="en-GB" sz="2400" b="1" dirty="0" smtClean="0">
                <a:solidFill>
                  <a:schemeClr val="bg1"/>
                </a:solidFill>
                <a:latin typeface="Baskerville Old Face" panose="02020602080505020303" pitchFamily="18" charset="0"/>
              </a:rPr>
              <a:t>PROCESSOR</a:t>
            </a:r>
            <a:endParaRPr lang="en-GB" sz="2400" b="1" dirty="0">
              <a:solidFill>
                <a:schemeClr val="bg1"/>
              </a:solidFill>
              <a:latin typeface="Baskerville Old Face" panose="02020602080505020303" pitchFamily="18" charset="0"/>
            </a:endParaRPr>
          </a:p>
        </p:txBody>
      </p:sp>
      <p:sp>
        <p:nvSpPr>
          <p:cNvPr id="14" name="Rectangle 13"/>
          <p:cNvSpPr/>
          <p:nvPr/>
        </p:nvSpPr>
        <p:spPr>
          <a:xfrm>
            <a:off x="5976156" y="4676703"/>
            <a:ext cx="1296144" cy="69651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smtClean="0"/>
              <a:t>REGISTERS</a:t>
            </a:r>
            <a:endParaRPr lang="en-GB" dirty="0"/>
          </a:p>
        </p:txBody>
      </p:sp>
    </p:spTree>
    <p:extLst>
      <p:ext uri="{BB962C8B-B14F-4D97-AF65-F5344CB8AC3E}">
        <p14:creationId xmlns:p14="http://schemas.microsoft.com/office/powerpoint/2010/main" val="41881674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Basic Functional units of a computer</a:t>
            </a:r>
          </a:p>
        </p:txBody>
      </p:sp>
      <p:sp>
        <p:nvSpPr>
          <p:cNvPr id="3" name="Content Placeholder 2"/>
          <p:cNvSpPr>
            <a:spLocks noGrp="1"/>
          </p:cNvSpPr>
          <p:nvPr>
            <p:ph sz="quarter" idx="13"/>
          </p:nvPr>
        </p:nvSpPr>
        <p:spPr/>
        <p:txBody>
          <a:bodyPr/>
          <a:lstStyle/>
          <a:p>
            <a:pPr algn="just">
              <a:buFont typeface="Wingdings" panose="05000000000000000000" pitchFamily="2" charset="2"/>
              <a:buChar char="§"/>
            </a:pPr>
            <a:r>
              <a:rPr lang="en-GB" sz="2000" dirty="0" smtClean="0"/>
              <a:t>INPUT UNIT</a:t>
            </a:r>
          </a:p>
          <a:p>
            <a:pPr lvl="1" algn="just">
              <a:buFont typeface="Wingdings" panose="05000000000000000000" pitchFamily="2" charset="2"/>
              <a:buChar char="§"/>
            </a:pPr>
            <a:r>
              <a:rPr lang="en-GB" dirty="0" smtClean="0"/>
              <a:t>Computers read data through input units</a:t>
            </a:r>
          </a:p>
          <a:p>
            <a:pPr lvl="1" algn="just">
              <a:buFont typeface="Wingdings" panose="05000000000000000000" pitchFamily="2" charset="2"/>
              <a:buChar char="§"/>
            </a:pPr>
            <a:r>
              <a:rPr lang="en-GB" dirty="0" smtClean="0"/>
              <a:t>Example : keyboard (</a:t>
            </a:r>
            <a:r>
              <a:rPr lang="en-GB" dirty="0" smtClean="0">
                <a:solidFill>
                  <a:srgbClr val="00B0F0"/>
                </a:solidFill>
              </a:rPr>
              <a:t>when a key is pressed, the corresponding letter/digit is translated to its corresponding binary code &amp; transmitted to memory/processor</a:t>
            </a:r>
            <a:r>
              <a:rPr lang="en-GB" dirty="0" smtClean="0"/>
              <a:t>), mouse, scanner, joysticks, microphones.</a:t>
            </a:r>
          </a:p>
          <a:p>
            <a:pPr lvl="1" algn="just">
              <a:buFont typeface="Wingdings" panose="05000000000000000000" pitchFamily="2" charset="2"/>
              <a:buChar char="§"/>
            </a:pPr>
            <a:endParaRPr lang="en-GB" dirty="0" smtClean="0"/>
          </a:p>
          <a:p>
            <a:pPr algn="just">
              <a:buFont typeface="Wingdings" panose="05000000000000000000" pitchFamily="2" charset="2"/>
              <a:buChar char="§"/>
            </a:pPr>
            <a:r>
              <a:rPr lang="en-GB" sz="2000" dirty="0" smtClean="0"/>
              <a:t>OUTPUT UNIT</a:t>
            </a:r>
          </a:p>
          <a:p>
            <a:pPr lvl="1" algn="just">
              <a:buFont typeface="Wingdings" panose="05000000000000000000" pitchFamily="2" charset="2"/>
              <a:buChar char="§"/>
            </a:pPr>
            <a:r>
              <a:rPr lang="en-GB" dirty="0" smtClean="0"/>
              <a:t>Send processed result to user</a:t>
            </a:r>
          </a:p>
          <a:p>
            <a:pPr lvl="1" algn="just">
              <a:buFont typeface="Wingdings" panose="05000000000000000000" pitchFamily="2" charset="2"/>
              <a:buChar char="§"/>
            </a:pPr>
            <a:r>
              <a:rPr lang="en-GB" dirty="0" smtClean="0"/>
              <a:t>Example : Printers, monitors, speakers</a:t>
            </a:r>
          </a:p>
        </p:txBody>
      </p:sp>
    </p:spTree>
    <p:extLst>
      <p:ext uri="{BB962C8B-B14F-4D97-AF65-F5344CB8AC3E}">
        <p14:creationId xmlns:p14="http://schemas.microsoft.com/office/powerpoint/2010/main" val="3728036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Basic Functional units of a computer</a:t>
            </a:r>
          </a:p>
        </p:txBody>
      </p:sp>
      <p:sp>
        <p:nvSpPr>
          <p:cNvPr id="3" name="Content Placeholder 2"/>
          <p:cNvSpPr>
            <a:spLocks noGrp="1"/>
          </p:cNvSpPr>
          <p:nvPr>
            <p:ph sz="quarter" idx="13"/>
          </p:nvPr>
        </p:nvSpPr>
        <p:spPr/>
        <p:txBody>
          <a:bodyPr>
            <a:normAutofit fontScale="92500" lnSpcReduction="20000"/>
          </a:bodyPr>
          <a:lstStyle/>
          <a:p>
            <a:pPr algn="just">
              <a:buFont typeface="Wingdings" panose="05000000000000000000" pitchFamily="2" charset="2"/>
              <a:buChar char="§"/>
            </a:pPr>
            <a:r>
              <a:rPr lang="en-GB" sz="2000" dirty="0" smtClean="0"/>
              <a:t>MEMORY</a:t>
            </a:r>
          </a:p>
          <a:p>
            <a:pPr lvl="1" algn="just">
              <a:buFont typeface="Wingdings" panose="05000000000000000000" pitchFamily="2" charset="2"/>
              <a:buChar char="§"/>
            </a:pPr>
            <a:r>
              <a:rPr lang="en-GB" dirty="0" smtClean="0"/>
              <a:t>Store program and data</a:t>
            </a:r>
          </a:p>
          <a:p>
            <a:pPr lvl="1" algn="just">
              <a:buFont typeface="Wingdings" panose="05000000000000000000" pitchFamily="2" charset="2"/>
              <a:buChar char="§"/>
            </a:pPr>
            <a:r>
              <a:rPr lang="en-GB" dirty="0" smtClean="0"/>
              <a:t>Primary</a:t>
            </a:r>
          </a:p>
          <a:p>
            <a:pPr lvl="2" algn="just">
              <a:buFont typeface="Wingdings" panose="05000000000000000000" pitchFamily="2" charset="2"/>
              <a:buChar char="§"/>
            </a:pPr>
            <a:r>
              <a:rPr lang="en-GB" dirty="0" smtClean="0"/>
              <a:t>Fast ; operates in electronic speeds</a:t>
            </a:r>
          </a:p>
          <a:p>
            <a:pPr lvl="2" algn="just">
              <a:buFont typeface="Wingdings" panose="05000000000000000000" pitchFamily="2" charset="2"/>
              <a:buChar char="§"/>
            </a:pPr>
            <a:r>
              <a:rPr lang="en-GB" dirty="0" smtClean="0"/>
              <a:t>Program &amp; data must be stored in it for execution</a:t>
            </a:r>
          </a:p>
          <a:p>
            <a:pPr lvl="2" algn="just">
              <a:buFont typeface="Wingdings" panose="05000000000000000000" pitchFamily="2" charset="2"/>
              <a:buChar char="§"/>
            </a:pPr>
            <a:r>
              <a:rPr lang="en-GB" dirty="0" smtClean="0"/>
              <a:t>Bits are processed in groups called as words(</a:t>
            </a:r>
            <a:r>
              <a:rPr lang="en-GB" dirty="0" smtClean="0">
                <a:solidFill>
                  <a:srgbClr val="00B0F0"/>
                </a:solidFill>
              </a:rPr>
              <a:t>read/write n-bit at a time</a:t>
            </a:r>
            <a:r>
              <a:rPr lang="en-GB" dirty="0" smtClean="0"/>
              <a:t>)</a:t>
            </a:r>
          </a:p>
          <a:p>
            <a:pPr lvl="2" algn="just">
              <a:buFont typeface="Wingdings" panose="05000000000000000000" pitchFamily="2" charset="2"/>
              <a:buChar char="§"/>
            </a:pPr>
            <a:r>
              <a:rPr lang="en-GB" dirty="0" smtClean="0"/>
              <a:t>Each location identified with address(</a:t>
            </a:r>
            <a:r>
              <a:rPr lang="en-GB" dirty="0" smtClean="0">
                <a:solidFill>
                  <a:srgbClr val="00B0F0"/>
                </a:solidFill>
              </a:rPr>
              <a:t>identity number</a:t>
            </a:r>
            <a:r>
              <a:rPr lang="en-GB" dirty="0" smtClean="0"/>
              <a:t>)</a:t>
            </a:r>
          </a:p>
          <a:p>
            <a:pPr lvl="2" algn="just">
              <a:buFont typeface="Wingdings" panose="05000000000000000000" pitchFamily="2" charset="2"/>
              <a:buChar char="§"/>
            </a:pPr>
            <a:r>
              <a:rPr lang="en-GB" dirty="0" smtClean="0"/>
              <a:t>Random Access Memory(</a:t>
            </a:r>
            <a:r>
              <a:rPr lang="en-GB" dirty="0" smtClean="0">
                <a:solidFill>
                  <a:srgbClr val="00B0F0"/>
                </a:solidFill>
              </a:rPr>
              <a:t>RAM</a:t>
            </a:r>
            <a:r>
              <a:rPr lang="en-GB" dirty="0" smtClean="0"/>
              <a:t>)</a:t>
            </a:r>
          </a:p>
          <a:p>
            <a:pPr lvl="2" algn="just">
              <a:buFont typeface="Wingdings" panose="05000000000000000000" pitchFamily="2" charset="2"/>
              <a:buChar char="§"/>
            </a:pPr>
            <a:r>
              <a:rPr lang="en-GB" dirty="0" smtClean="0"/>
              <a:t>Volatile, Expensive &amp; low capacity</a:t>
            </a:r>
          </a:p>
          <a:p>
            <a:pPr lvl="1" algn="just">
              <a:buFont typeface="Wingdings" panose="05000000000000000000" pitchFamily="2" charset="2"/>
              <a:buChar char="§"/>
            </a:pPr>
            <a:r>
              <a:rPr lang="en-GB" dirty="0" smtClean="0"/>
              <a:t>Secondary</a:t>
            </a:r>
          </a:p>
          <a:p>
            <a:pPr lvl="2" algn="just">
              <a:buFont typeface="Wingdings" panose="05000000000000000000" pitchFamily="2" charset="2"/>
              <a:buChar char="§"/>
            </a:pPr>
            <a:r>
              <a:rPr lang="en-GB" dirty="0" smtClean="0"/>
              <a:t>Slow</a:t>
            </a:r>
          </a:p>
          <a:p>
            <a:pPr lvl="2" algn="just">
              <a:buFont typeface="Wingdings" panose="05000000000000000000" pitchFamily="2" charset="2"/>
              <a:buChar char="§"/>
            </a:pPr>
            <a:r>
              <a:rPr lang="en-GB" dirty="0" smtClean="0"/>
              <a:t>Non volatile, Cheaper &amp; high capacity (</a:t>
            </a:r>
            <a:r>
              <a:rPr lang="en-GB" dirty="0" smtClean="0">
                <a:solidFill>
                  <a:srgbClr val="00B0F0"/>
                </a:solidFill>
              </a:rPr>
              <a:t>CDs, USB</a:t>
            </a:r>
            <a:r>
              <a:rPr lang="en-GB" dirty="0" smtClean="0"/>
              <a:t>)</a:t>
            </a:r>
          </a:p>
          <a:p>
            <a:pPr lvl="2" algn="just">
              <a:buFont typeface="Wingdings" panose="05000000000000000000" pitchFamily="2" charset="2"/>
              <a:buChar char="§"/>
            </a:pPr>
            <a:endParaRPr lang="en-GB" dirty="0" smtClean="0"/>
          </a:p>
          <a:p>
            <a:pPr marL="457200" lvl="1" indent="0" algn="just">
              <a:buNone/>
            </a:pPr>
            <a:endParaRPr lang="en-GB" dirty="0"/>
          </a:p>
          <a:p>
            <a:pPr marL="457200" lvl="1" indent="0" algn="just">
              <a:buNone/>
            </a:pPr>
            <a:endParaRPr lang="en-GB" dirty="0" smtClean="0"/>
          </a:p>
          <a:p>
            <a:pPr marL="457200" lvl="1" indent="0" algn="just">
              <a:buNone/>
            </a:pPr>
            <a:endParaRPr lang="en-GB" dirty="0" smtClean="0"/>
          </a:p>
          <a:p>
            <a:pPr lvl="1" algn="just">
              <a:buFont typeface="Wingdings" panose="05000000000000000000" pitchFamily="2" charset="2"/>
              <a:buChar char="§"/>
            </a:pPr>
            <a:endParaRPr lang="en-GB" dirty="0"/>
          </a:p>
        </p:txBody>
      </p:sp>
      <p:sp>
        <p:nvSpPr>
          <p:cNvPr id="7" name="TextBox 6"/>
          <p:cNvSpPr txBox="1"/>
          <p:nvPr/>
        </p:nvSpPr>
        <p:spPr>
          <a:xfrm>
            <a:off x="6948264" y="1564250"/>
            <a:ext cx="1224136" cy="369332"/>
          </a:xfrm>
          <a:prstGeom prst="rect">
            <a:avLst/>
          </a:prstGeom>
          <a:noFill/>
        </p:spPr>
        <p:txBody>
          <a:bodyPr wrap="square" rtlCol="0">
            <a:spAutoFit/>
          </a:bodyPr>
          <a:lstStyle/>
          <a:p>
            <a:r>
              <a:rPr lang="en-GB" dirty="0" smtClean="0">
                <a:solidFill>
                  <a:srgbClr val="00B0F0"/>
                </a:solidFill>
              </a:rPr>
              <a:t>Memory</a:t>
            </a:r>
            <a:endParaRPr lang="en-GB" dirty="0">
              <a:solidFill>
                <a:srgbClr val="00B0F0"/>
              </a:solidFill>
            </a:endParaRPr>
          </a:p>
        </p:txBody>
      </p:sp>
      <p:sp>
        <p:nvSpPr>
          <p:cNvPr id="8" name="TextBox 7"/>
          <p:cNvSpPr txBox="1"/>
          <p:nvPr/>
        </p:nvSpPr>
        <p:spPr>
          <a:xfrm>
            <a:off x="6516216" y="2206316"/>
            <a:ext cx="1008112" cy="369332"/>
          </a:xfrm>
          <a:prstGeom prst="rect">
            <a:avLst/>
          </a:prstGeom>
          <a:noFill/>
        </p:spPr>
        <p:txBody>
          <a:bodyPr wrap="square" rtlCol="0">
            <a:spAutoFit/>
          </a:bodyPr>
          <a:lstStyle/>
          <a:p>
            <a:r>
              <a:rPr lang="en-GB" dirty="0" smtClean="0">
                <a:solidFill>
                  <a:srgbClr val="00B0F0"/>
                </a:solidFill>
              </a:rPr>
              <a:t>Primary</a:t>
            </a:r>
            <a:endParaRPr lang="en-GB" dirty="0">
              <a:solidFill>
                <a:srgbClr val="00B0F0"/>
              </a:solidFill>
            </a:endParaRPr>
          </a:p>
        </p:txBody>
      </p:sp>
      <p:sp>
        <p:nvSpPr>
          <p:cNvPr id="9" name="TextBox 8"/>
          <p:cNvSpPr txBox="1"/>
          <p:nvPr/>
        </p:nvSpPr>
        <p:spPr>
          <a:xfrm>
            <a:off x="7380312" y="2204864"/>
            <a:ext cx="1152128" cy="369332"/>
          </a:xfrm>
          <a:prstGeom prst="rect">
            <a:avLst/>
          </a:prstGeom>
          <a:noFill/>
        </p:spPr>
        <p:txBody>
          <a:bodyPr wrap="square" rtlCol="0">
            <a:spAutoFit/>
          </a:bodyPr>
          <a:lstStyle/>
          <a:p>
            <a:r>
              <a:rPr lang="en-GB" dirty="0" smtClean="0">
                <a:solidFill>
                  <a:srgbClr val="00B0F0"/>
                </a:solidFill>
              </a:rPr>
              <a:t>Secondary</a:t>
            </a:r>
            <a:endParaRPr lang="en-GB" dirty="0">
              <a:solidFill>
                <a:srgbClr val="00B0F0"/>
              </a:solidFill>
            </a:endParaRPr>
          </a:p>
        </p:txBody>
      </p:sp>
      <p:cxnSp>
        <p:nvCxnSpPr>
          <p:cNvPr id="11" name="Straight Connector 10"/>
          <p:cNvCxnSpPr/>
          <p:nvPr/>
        </p:nvCxnSpPr>
        <p:spPr>
          <a:xfrm flipH="1">
            <a:off x="6948264" y="1933582"/>
            <a:ext cx="197586" cy="27273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7" idx="2"/>
          </p:cNvCxnSpPr>
          <p:nvPr/>
        </p:nvCxnSpPr>
        <p:spPr>
          <a:xfrm>
            <a:off x="7560332" y="1933582"/>
            <a:ext cx="162454" cy="27128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1787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22114"/>
          </a:xfrm>
        </p:spPr>
        <p:txBody>
          <a:bodyPr/>
          <a:lstStyle/>
          <a:p>
            <a:pPr algn="ctr"/>
            <a:r>
              <a:rPr lang="en-GB" dirty="0"/>
              <a:t>Basic Functional units of a computer</a:t>
            </a:r>
          </a:p>
        </p:txBody>
      </p:sp>
      <p:sp>
        <p:nvSpPr>
          <p:cNvPr id="3" name="Content Placeholder 2"/>
          <p:cNvSpPr>
            <a:spLocks noGrp="1"/>
          </p:cNvSpPr>
          <p:nvPr>
            <p:ph sz="quarter" idx="13"/>
          </p:nvPr>
        </p:nvSpPr>
        <p:spPr>
          <a:xfrm>
            <a:off x="611560" y="1412776"/>
            <a:ext cx="7924800" cy="4421088"/>
          </a:xfrm>
        </p:spPr>
        <p:txBody>
          <a:bodyPr>
            <a:normAutofit fontScale="92500" lnSpcReduction="10000"/>
          </a:bodyPr>
          <a:lstStyle/>
          <a:p>
            <a:pPr algn="just">
              <a:buFont typeface="Wingdings" panose="05000000000000000000" pitchFamily="2" charset="2"/>
              <a:buChar char="§"/>
            </a:pPr>
            <a:r>
              <a:rPr lang="en-GB" sz="2000" dirty="0" smtClean="0"/>
              <a:t>ARITHMETIC &amp; LOGIC UNIT</a:t>
            </a:r>
          </a:p>
          <a:p>
            <a:pPr lvl="1" algn="just">
              <a:buFont typeface="Wingdings" panose="05000000000000000000" pitchFamily="2" charset="2"/>
              <a:buChar char="§"/>
            </a:pPr>
            <a:r>
              <a:rPr lang="en-GB" dirty="0" smtClean="0"/>
              <a:t>Most operations are executed in ALU</a:t>
            </a:r>
          </a:p>
          <a:p>
            <a:pPr lvl="1" algn="just">
              <a:buFont typeface="Wingdings" panose="05000000000000000000" pitchFamily="2" charset="2"/>
              <a:buChar char="§"/>
            </a:pPr>
            <a:r>
              <a:rPr lang="en-GB" dirty="0"/>
              <a:t>I</a:t>
            </a:r>
            <a:r>
              <a:rPr lang="en-GB" dirty="0" smtClean="0"/>
              <a:t>nput data are bought to processor &amp; stored in registers(high speed storage element), then required operations performed.</a:t>
            </a:r>
          </a:p>
          <a:p>
            <a:pPr lvl="1" algn="just">
              <a:buFont typeface="Wingdings" panose="05000000000000000000" pitchFamily="2" charset="2"/>
              <a:buChar char="§"/>
            </a:pPr>
            <a:r>
              <a:rPr lang="en-GB" dirty="0" smtClean="0"/>
              <a:t>Performs mathematical(</a:t>
            </a:r>
            <a:r>
              <a:rPr lang="en-GB" dirty="0" smtClean="0">
                <a:solidFill>
                  <a:srgbClr val="00B0F0"/>
                </a:solidFill>
              </a:rPr>
              <a:t>addition, multiplication etc</a:t>
            </a:r>
            <a:r>
              <a:rPr lang="en-GB" dirty="0">
                <a:solidFill>
                  <a:srgbClr val="00B0F0"/>
                </a:solidFill>
              </a:rPr>
              <a:t>.</a:t>
            </a:r>
            <a:r>
              <a:rPr lang="en-GB" dirty="0" smtClean="0"/>
              <a:t>) &amp; logical(</a:t>
            </a:r>
            <a:r>
              <a:rPr lang="en-GB" dirty="0" smtClean="0">
                <a:solidFill>
                  <a:srgbClr val="00B0F0"/>
                </a:solidFill>
              </a:rPr>
              <a:t>AND, OR etc.</a:t>
            </a:r>
            <a:r>
              <a:rPr lang="en-GB" dirty="0" smtClean="0"/>
              <a:t>)operations</a:t>
            </a:r>
          </a:p>
          <a:p>
            <a:pPr algn="just">
              <a:buFont typeface="Wingdings" panose="05000000000000000000" pitchFamily="2" charset="2"/>
              <a:buChar char="§"/>
            </a:pPr>
            <a:r>
              <a:rPr lang="en-GB" sz="2000" dirty="0" smtClean="0"/>
              <a:t>CONTROL UNIT</a:t>
            </a:r>
          </a:p>
          <a:p>
            <a:pPr lvl="1" algn="just">
              <a:buFont typeface="Wingdings" panose="05000000000000000000" pitchFamily="2" charset="2"/>
              <a:buChar char="§"/>
            </a:pPr>
            <a:r>
              <a:rPr lang="en-GB" dirty="0" smtClean="0"/>
              <a:t>Coordinates the operations of other four functional units</a:t>
            </a:r>
          </a:p>
          <a:p>
            <a:pPr lvl="1" algn="just">
              <a:buFont typeface="Wingdings" panose="05000000000000000000" pitchFamily="2" charset="2"/>
              <a:buChar char="§"/>
            </a:pPr>
            <a:r>
              <a:rPr lang="en-GB" dirty="0" smtClean="0"/>
              <a:t>Uses control signals</a:t>
            </a:r>
          </a:p>
          <a:p>
            <a:pPr lvl="1" algn="just">
              <a:buFont typeface="Wingdings" panose="05000000000000000000" pitchFamily="2" charset="2"/>
              <a:buChar char="§"/>
            </a:pPr>
            <a:r>
              <a:rPr lang="en-GB" dirty="0" smtClean="0"/>
              <a:t>Generates timing signals(</a:t>
            </a:r>
            <a:r>
              <a:rPr lang="en-GB" dirty="0" smtClean="0">
                <a:solidFill>
                  <a:srgbClr val="00B0F0"/>
                </a:solidFill>
              </a:rPr>
              <a:t>signals to determine when an action should take place</a:t>
            </a:r>
            <a:r>
              <a:rPr lang="en-GB" dirty="0" smtClean="0"/>
              <a:t>)</a:t>
            </a:r>
          </a:p>
          <a:p>
            <a:pPr lvl="1" algn="just">
              <a:buFont typeface="Wingdings" panose="05000000000000000000" pitchFamily="2" charset="2"/>
              <a:buChar char="§"/>
            </a:pPr>
            <a:r>
              <a:rPr lang="en-GB" dirty="0" smtClean="0"/>
              <a:t>Large set of control lines(</a:t>
            </a:r>
            <a:r>
              <a:rPr lang="en-GB" dirty="0" smtClean="0">
                <a:solidFill>
                  <a:srgbClr val="00B0F0"/>
                </a:solidFill>
              </a:rPr>
              <a:t>wires</a:t>
            </a:r>
            <a:r>
              <a:rPr lang="en-GB" dirty="0" smtClean="0"/>
              <a:t>) carry these signals between </a:t>
            </a:r>
            <a:r>
              <a:rPr lang="en-GB" dirty="0" smtClean="0"/>
              <a:t>units</a:t>
            </a:r>
          </a:p>
          <a:p>
            <a:r>
              <a:rPr lang="en-GB" sz="2000" dirty="0"/>
              <a:t>REGISTERS</a:t>
            </a:r>
          </a:p>
          <a:p>
            <a:pPr lvl="1"/>
            <a:r>
              <a:rPr lang="en-GB" dirty="0"/>
              <a:t>Registers provide temporary memory storage locations within the processor.</a:t>
            </a:r>
          </a:p>
          <a:p>
            <a:pPr lvl="1" algn="just">
              <a:buFont typeface="Wingdings" panose="05000000000000000000" pitchFamily="2" charset="2"/>
              <a:buChar char="§"/>
            </a:pPr>
            <a:endParaRPr lang="en-GB" dirty="0" smtClean="0"/>
          </a:p>
          <a:p>
            <a:pPr lvl="1" algn="just">
              <a:buFont typeface="Wingdings" panose="05000000000000000000" pitchFamily="2" charset="2"/>
              <a:buChar char="§"/>
            </a:pPr>
            <a:endParaRPr lang="en-GB" dirty="0"/>
          </a:p>
        </p:txBody>
      </p:sp>
    </p:spTree>
    <p:extLst>
      <p:ext uri="{BB962C8B-B14F-4D97-AF65-F5344CB8AC3E}">
        <p14:creationId xmlns:p14="http://schemas.microsoft.com/office/powerpoint/2010/main" val="19305966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Memory hierarchy: </a:t>
            </a:r>
          </a:p>
        </p:txBody>
      </p:sp>
      <p:sp>
        <p:nvSpPr>
          <p:cNvPr id="3" name="Content Placeholder 2"/>
          <p:cNvSpPr>
            <a:spLocks noGrp="1"/>
          </p:cNvSpPr>
          <p:nvPr>
            <p:ph sz="quarter" idx="13"/>
          </p:nvPr>
        </p:nvSpPr>
        <p:spPr/>
        <p:txBody>
          <a:bodyPr/>
          <a:lstStyle/>
          <a:p>
            <a:pPr>
              <a:buFont typeface="+mj-lt"/>
              <a:buAutoNum type="arabicPeriod"/>
            </a:pPr>
            <a:r>
              <a:rPr lang="en-GB" dirty="0" smtClean="0"/>
              <a:t> </a:t>
            </a:r>
            <a:r>
              <a:rPr lang="en-GB" dirty="0"/>
              <a:t>Internal register: Internal register in a CPU is used for holding variables and temporary results. Internal registers have a very small storage; however they can be accessed instantly. Accessing data from the internal register is the fastest way to access </a:t>
            </a:r>
            <a:r>
              <a:rPr lang="en-GB" dirty="0" smtClean="0"/>
              <a:t>memory.</a:t>
            </a:r>
          </a:p>
          <a:p>
            <a:pPr>
              <a:buFont typeface="+mj-lt"/>
              <a:buAutoNum type="arabicPeriod"/>
            </a:pPr>
            <a:endParaRPr lang="en-GB" dirty="0" smtClean="0"/>
          </a:p>
          <a:p>
            <a:pPr>
              <a:buFont typeface="+mj-lt"/>
              <a:buAutoNum type="arabicPeriod"/>
            </a:pPr>
            <a:r>
              <a:rPr lang="en-GB" dirty="0" smtClean="0"/>
              <a:t>Cache</a:t>
            </a:r>
            <a:r>
              <a:rPr lang="en-GB" dirty="0"/>
              <a:t>: Cache is used by the CPU for memory which is being accessed over and over again. Instead of pulling it every time from the main memory, it is put in cache for fast access. It is also a smaller memory, however, larger than internal register</a:t>
            </a:r>
            <a:r>
              <a:rPr lang="en-GB" dirty="0" smtClean="0"/>
              <a:t>.</a:t>
            </a:r>
          </a:p>
          <a:p>
            <a:pPr>
              <a:buFont typeface="+mj-lt"/>
              <a:buAutoNum type="arabicPeriod"/>
            </a:pPr>
            <a:endParaRPr lang="en-GB" dirty="0"/>
          </a:p>
          <a:p>
            <a:pPr>
              <a:buFont typeface="+mj-lt"/>
              <a:buAutoNum type="arabicPeriod"/>
            </a:pPr>
            <a:r>
              <a:rPr lang="en-GB" dirty="0"/>
              <a:t> Main memory or RAM (Random Access Memory): It is a type of the computer memory and is a hardware component. It can be increased provided the operating system can handle it. Typical PCs these days use 8 GB of RAM. It is accessed slowly as compared to cache.</a:t>
            </a:r>
          </a:p>
        </p:txBody>
      </p:sp>
    </p:spTree>
    <p:extLst>
      <p:ext uri="{BB962C8B-B14F-4D97-AF65-F5344CB8AC3E}">
        <p14:creationId xmlns:p14="http://schemas.microsoft.com/office/powerpoint/2010/main" val="3815942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0" indent="0">
              <a:buNone/>
            </a:pPr>
            <a:r>
              <a:rPr lang="en-GB" dirty="0" smtClean="0"/>
              <a:t>4.  </a:t>
            </a:r>
            <a:r>
              <a:rPr lang="en-GB" dirty="0"/>
              <a:t>Hard disk:  A hard disk is a hardware component in a computer. Data is kept permanently in this memory. Memory from hard disk is not directly accessed by the CPU, hence it is slower. As compared with RAM, hard disk is cheaper per bit.</a:t>
            </a:r>
          </a:p>
          <a:p>
            <a:endParaRPr lang="en-GB" dirty="0"/>
          </a:p>
          <a:p>
            <a:pPr marL="0" indent="0">
              <a:buNone/>
            </a:pPr>
            <a:r>
              <a:rPr lang="en-GB" dirty="0" smtClean="0"/>
              <a:t>5. Magnetic </a:t>
            </a:r>
            <a:r>
              <a:rPr lang="en-GB" dirty="0"/>
              <a:t>tape: Magnetic tape memory is usually used for backing up large data. When the system needs to access a tape, it is first mounted to access the data. When the data is accessed, it is then unmounted. The memory access time is slower in magnetic tape and it usually takes few minutes to access a tape.</a:t>
            </a:r>
          </a:p>
        </p:txBody>
      </p:sp>
    </p:spTree>
    <p:extLst>
      <p:ext uri="{BB962C8B-B14F-4D97-AF65-F5344CB8AC3E}">
        <p14:creationId xmlns:p14="http://schemas.microsoft.com/office/powerpoint/2010/main" val="2277140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866422" y="620713"/>
            <a:ext cx="5411156" cy="5094287"/>
          </a:xfrm>
        </p:spPr>
      </p:pic>
    </p:spTree>
    <p:extLst>
      <p:ext uri="{BB962C8B-B14F-4D97-AF65-F5344CB8AC3E}">
        <p14:creationId xmlns:p14="http://schemas.microsoft.com/office/powerpoint/2010/main" val="2287723312"/>
      </p:ext>
    </p:extLst>
  </p:cSld>
  <p:clrMapOvr>
    <a:masterClrMapping/>
  </p:clrMapOvr>
</p:sld>
</file>

<file path=ppt/theme/theme1.xml><?xml version="1.0" encoding="utf-8"?>
<a:theme xmlns:a="http://schemas.openxmlformats.org/drawingml/2006/main" name="Horizon">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Horizon">
      <a:majorFont>
        <a:latin typeface="Arial Narrow"/>
        <a:ea typeface=""/>
        <a:cs typeface=""/>
        <a:font script="Jpan" typeface="HGｺﾞｼｯｸM"/>
        <a:font script="Hang" typeface="HY얕은샘물M"/>
        <a:font script="Hans" typeface="方正姚体"/>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arrow"/>
        <a:ea typeface=""/>
        <a:cs typeface=""/>
        <a:font script="Jpan" typeface="HGｺﾞｼｯｸM"/>
        <a:font script="Hang" typeface="HY얕은샘물M"/>
        <a:font script="Hans" typeface="方正姚体"/>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200000"/>
              </a:schemeClr>
            </a:gs>
          </a:gsLst>
          <a:path path="circle">
            <a:fillToRect l="100000" t="100000" r="100000" b="100000"/>
          </a:path>
        </a:gradFill>
        <a:gradFill rotWithShape="1">
          <a:gsLst>
            <a:gs pos="0">
              <a:schemeClr val="phClr">
                <a:shade val="85000"/>
              </a:schemeClr>
            </a:gs>
            <a:gs pos="100000">
              <a:schemeClr val="phClr">
                <a:tint val="90000"/>
                <a:alpha val="100000"/>
                <a:satMod val="20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2924" dir="5400000" rotWithShape="0">
              <a:srgbClr val="000000">
                <a:alpha val="40000"/>
              </a:srgbClr>
            </a:outerShdw>
          </a:effectLst>
        </a:effectStyle>
        <a:effectStyle>
          <a:effectLst>
            <a:outerShdw blurRad="50800" dist="25400" dir="5400000" rotWithShape="0">
              <a:srgbClr val="000000">
                <a:alpha val="40000"/>
              </a:srgbClr>
            </a:outerShdw>
          </a:effectLst>
          <a:scene3d>
            <a:camera prst="orthographicFront">
              <a:rot lat="0" lon="0" rev="0"/>
            </a:camera>
            <a:lightRig rig="flat" dir="t">
              <a:rot lat="0" lon="0" rev="3600000"/>
            </a:lightRig>
          </a:scene3d>
          <a:sp3d prstMaterial="flat">
            <a:bevelT w="34925" h="47625" prst="coolSlant"/>
          </a:sp3d>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427</TotalTime>
  <Words>528</Words>
  <Application>Microsoft Office PowerPoint</Application>
  <PresentationFormat>On-screen Show (4:3)</PresentationFormat>
  <Paragraphs>59</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Horizon</vt:lpstr>
      <vt:lpstr>Computer Architecture</vt:lpstr>
      <vt:lpstr>Basic Functional units of a computer</vt:lpstr>
      <vt:lpstr>Basic Functional units of a computer</vt:lpstr>
      <vt:lpstr>Basic Functional units of a computer</vt:lpstr>
      <vt:lpstr>Basic Functional units of a computer</vt:lpstr>
      <vt:lpstr>Memory hierarchy: </vt:lpstr>
      <vt:lpstr>PowerPoint Presentation</vt:lpstr>
      <vt:lpstr>PowerPoint Presentation</vt:lpstr>
    </vt:vector>
  </TitlesOfParts>
  <Company>Home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dc:title>
  <dc:creator>anly</dc:creator>
  <cp:lastModifiedBy>b_kwl@hotmail.co.uk</cp:lastModifiedBy>
  <cp:revision>49</cp:revision>
  <dcterms:created xsi:type="dcterms:W3CDTF">2015-06-19T11:11:37Z</dcterms:created>
  <dcterms:modified xsi:type="dcterms:W3CDTF">2018-02-24T21:55:00Z</dcterms:modified>
</cp:coreProperties>
</file>